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94" r:id="rId2"/>
    <p:sldId id="295" r:id="rId3"/>
    <p:sldId id="395" r:id="rId4"/>
    <p:sldId id="396" r:id="rId5"/>
    <p:sldId id="397" r:id="rId6"/>
    <p:sldId id="398" r:id="rId7"/>
    <p:sldId id="399" r:id="rId8"/>
    <p:sldId id="401" r:id="rId9"/>
    <p:sldId id="400" r:id="rId10"/>
    <p:sldId id="402" r:id="rId11"/>
    <p:sldId id="403" r:id="rId12"/>
    <p:sldId id="404" r:id="rId13"/>
    <p:sldId id="409" r:id="rId14"/>
    <p:sldId id="405" r:id="rId15"/>
    <p:sldId id="406" r:id="rId16"/>
    <p:sldId id="407" r:id="rId17"/>
    <p:sldId id="410" r:id="rId18"/>
    <p:sldId id="408" r:id="rId19"/>
    <p:sldId id="411" r:id="rId20"/>
    <p:sldId id="412" r:id="rId21"/>
    <p:sldId id="413" r:id="rId22"/>
    <p:sldId id="414" r:id="rId23"/>
    <p:sldId id="415" r:id="rId24"/>
    <p:sldId id="416" r:id="rId25"/>
  </p:sldIdLst>
  <p:sldSz cx="9144000" cy="6858000" type="screen4x3"/>
  <p:notesSz cx="7099300" cy="10234613"/>
  <p:defaultTextStyle>
    <a:defPPr>
      <a:defRPr lang="fr-CA"/>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54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28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18.wmf"/><Relationship Id="rId1" Type="http://schemas.openxmlformats.org/officeDocument/2006/relationships/image" Target="../media/image16.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 Id="rId4" Type="http://schemas.openxmlformats.org/officeDocument/2006/relationships/image" Target="../media/image36.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40.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 Id="rId5" Type="http://schemas.openxmlformats.org/officeDocument/2006/relationships/image" Target="../media/image47.wmf"/><Relationship Id="rId4" Type="http://schemas.openxmlformats.org/officeDocument/2006/relationships/image" Target="../media/image4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6.wmf"/><Relationship Id="rId4"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6.wmf"/><Relationship Id="rId1" Type="http://schemas.openxmlformats.org/officeDocument/2006/relationships/image" Target="../media/image15.wmf"/><Relationship Id="rId5" Type="http://schemas.openxmlformats.org/officeDocument/2006/relationships/image" Target="../media/image18.wmf"/><Relationship Id="rId4"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9038" tIns="49519" rIns="99038" bIns="49519" numCol="1" anchor="t" anchorCtr="0" compatLnSpc="1">
            <a:prstTxWarp prst="textNoShape">
              <a:avLst/>
            </a:prstTxWarp>
          </a:bodyPr>
          <a:lstStyle>
            <a:lvl1pPr defTabSz="990600">
              <a:defRPr sz="1300"/>
            </a:lvl1pPr>
          </a:lstStyle>
          <a:p>
            <a:endParaRPr lang="fr-CA"/>
          </a:p>
        </p:txBody>
      </p:sp>
      <p:sp>
        <p:nvSpPr>
          <p:cNvPr id="4099"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9038" tIns="49519" rIns="99038" bIns="49519" numCol="1" anchor="t" anchorCtr="0" compatLnSpc="1">
            <a:prstTxWarp prst="textNoShape">
              <a:avLst/>
            </a:prstTxWarp>
          </a:bodyPr>
          <a:lstStyle>
            <a:lvl1pPr algn="r" defTabSz="990600">
              <a:defRPr sz="1300"/>
            </a:lvl1pPr>
          </a:lstStyle>
          <a:p>
            <a:endParaRPr lang="fr-CA"/>
          </a:p>
        </p:txBody>
      </p:sp>
      <p:sp>
        <p:nvSpPr>
          <p:cNvPr id="4100"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711200" y="4862513"/>
            <a:ext cx="5676900" cy="4605337"/>
          </a:xfrm>
          <a:prstGeom prst="rect">
            <a:avLst/>
          </a:prstGeom>
          <a:noFill/>
          <a:ln w="9525">
            <a:noFill/>
            <a:miter lim="800000"/>
            <a:headEnd/>
            <a:tailEnd/>
          </a:ln>
          <a:effectLst/>
        </p:spPr>
        <p:txBody>
          <a:bodyPr vert="horz" wrap="square" lIns="99038" tIns="49519" rIns="99038" bIns="49519" numCol="1" anchor="t" anchorCtr="0" compatLnSpc="1">
            <a:prstTxWarp prst="textNoShape">
              <a:avLst/>
            </a:prstTxWarp>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102"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9038" tIns="49519" rIns="99038" bIns="49519" numCol="1" anchor="b" anchorCtr="0" compatLnSpc="1">
            <a:prstTxWarp prst="textNoShape">
              <a:avLst/>
            </a:prstTxWarp>
          </a:bodyPr>
          <a:lstStyle>
            <a:lvl1pPr defTabSz="990600">
              <a:defRPr sz="1300"/>
            </a:lvl1pPr>
          </a:lstStyle>
          <a:p>
            <a:endParaRPr lang="fr-CA"/>
          </a:p>
        </p:txBody>
      </p:sp>
      <p:sp>
        <p:nvSpPr>
          <p:cNvPr id="4103"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9038" tIns="49519" rIns="99038" bIns="49519" numCol="1" anchor="b" anchorCtr="0" compatLnSpc="1">
            <a:prstTxWarp prst="textNoShape">
              <a:avLst/>
            </a:prstTxWarp>
          </a:bodyPr>
          <a:lstStyle>
            <a:lvl1pPr algn="r" defTabSz="990600">
              <a:defRPr sz="1300"/>
            </a:lvl1pPr>
          </a:lstStyle>
          <a:p>
            <a:fld id="{5FDEBE73-A8BE-442A-A4F0-21DAC88094E0}" type="slidenum">
              <a:rPr lang="fr-CA"/>
              <a:pPr/>
              <a:t>‹N°›</a:t>
            </a:fld>
            <a:endParaRPr lang="fr-CA"/>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9B690253-D64E-43E5-B00F-9A9993C36C16}" type="slidenum">
              <a:rPr lang="fr-CA"/>
              <a:pPr/>
              <a:t>1</a:t>
            </a:fld>
            <a:endParaRPr lang="fr-CA"/>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xfrm>
            <a:off x="946896" y="4862141"/>
            <a:ext cx="5205510" cy="4605227"/>
          </a:xfrm>
          <a:noFill/>
          <a:ln/>
        </p:spPr>
        <p:txBody>
          <a:bodyPr/>
          <a:lstStyle/>
          <a:p>
            <a:pPr eaLnBrk="1" hangingPunct="1"/>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endParaRPr lang="fr-CA"/>
          </a:p>
        </p:txBody>
      </p:sp>
      <p:sp>
        <p:nvSpPr>
          <p:cNvPr id="5" name="Espace réservé du pied de page 4"/>
          <p:cNvSpPr>
            <a:spLocks noGrp="1"/>
          </p:cNvSpPr>
          <p:nvPr>
            <p:ph type="ftr" sz="quarter" idx="11"/>
          </p:nvPr>
        </p:nvSpPr>
        <p:spPr/>
        <p:txBody>
          <a:bodyPr/>
          <a:lstStyle>
            <a:lvl1pPr>
              <a:defRPr/>
            </a:lvl1pPr>
          </a:lstStyle>
          <a:p>
            <a:endParaRPr lang="fr-CA"/>
          </a:p>
        </p:txBody>
      </p:sp>
      <p:sp>
        <p:nvSpPr>
          <p:cNvPr id="6" name="Espace réservé du numéro de diapositive 5"/>
          <p:cNvSpPr>
            <a:spLocks noGrp="1"/>
          </p:cNvSpPr>
          <p:nvPr>
            <p:ph type="sldNum" sz="quarter" idx="12"/>
          </p:nvPr>
        </p:nvSpPr>
        <p:spPr/>
        <p:txBody>
          <a:bodyPr/>
          <a:lstStyle>
            <a:lvl1pPr>
              <a:defRPr/>
            </a:lvl1pPr>
          </a:lstStyle>
          <a:p>
            <a:fld id="{EC076100-948E-4C28-B54C-95F5B88B5065}" type="slidenum">
              <a:rPr lang="fr-CA"/>
              <a:pPr/>
              <a:t>‹N°›</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CA"/>
          </a:p>
        </p:txBody>
      </p:sp>
      <p:sp>
        <p:nvSpPr>
          <p:cNvPr id="5" name="Espace réservé du pied de page 4"/>
          <p:cNvSpPr>
            <a:spLocks noGrp="1"/>
          </p:cNvSpPr>
          <p:nvPr>
            <p:ph type="ftr" sz="quarter" idx="11"/>
          </p:nvPr>
        </p:nvSpPr>
        <p:spPr/>
        <p:txBody>
          <a:bodyPr/>
          <a:lstStyle>
            <a:lvl1pPr>
              <a:defRPr/>
            </a:lvl1pPr>
          </a:lstStyle>
          <a:p>
            <a:endParaRPr lang="fr-CA"/>
          </a:p>
        </p:txBody>
      </p:sp>
      <p:sp>
        <p:nvSpPr>
          <p:cNvPr id="6" name="Espace réservé du numéro de diapositive 5"/>
          <p:cNvSpPr>
            <a:spLocks noGrp="1"/>
          </p:cNvSpPr>
          <p:nvPr>
            <p:ph type="sldNum" sz="quarter" idx="12"/>
          </p:nvPr>
        </p:nvSpPr>
        <p:spPr/>
        <p:txBody>
          <a:bodyPr/>
          <a:lstStyle>
            <a:lvl1pPr>
              <a:defRPr/>
            </a:lvl1pPr>
          </a:lstStyle>
          <a:p>
            <a:fld id="{5A455D3F-6DE6-4C31-8D06-5DBE8D4BB680}" type="slidenum">
              <a:rPr lang="fr-CA"/>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CA"/>
          </a:p>
        </p:txBody>
      </p:sp>
      <p:sp>
        <p:nvSpPr>
          <p:cNvPr id="5" name="Espace réservé du pied de page 4"/>
          <p:cNvSpPr>
            <a:spLocks noGrp="1"/>
          </p:cNvSpPr>
          <p:nvPr>
            <p:ph type="ftr" sz="quarter" idx="11"/>
          </p:nvPr>
        </p:nvSpPr>
        <p:spPr/>
        <p:txBody>
          <a:bodyPr/>
          <a:lstStyle>
            <a:lvl1pPr>
              <a:defRPr/>
            </a:lvl1pPr>
          </a:lstStyle>
          <a:p>
            <a:endParaRPr lang="fr-CA"/>
          </a:p>
        </p:txBody>
      </p:sp>
      <p:sp>
        <p:nvSpPr>
          <p:cNvPr id="6" name="Espace réservé du numéro de diapositive 5"/>
          <p:cNvSpPr>
            <a:spLocks noGrp="1"/>
          </p:cNvSpPr>
          <p:nvPr>
            <p:ph type="sldNum" sz="quarter" idx="12"/>
          </p:nvPr>
        </p:nvSpPr>
        <p:spPr/>
        <p:txBody>
          <a:bodyPr/>
          <a:lstStyle>
            <a:lvl1pPr>
              <a:defRPr/>
            </a:lvl1pPr>
          </a:lstStyle>
          <a:p>
            <a:fld id="{9242E1F9-2189-4B33-9F7B-99B1ED8389BA}" type="slidenum">
              <a:rPr lang="fr-CA"/>
              <a:pPr/>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CA"/>
          </a:p>
        </p:txBody>
      </p:sp>
      <p:sp>
        <p:nvSpPr>
          <p:cNvPr id="5" name="Espace réservé du pied de page 4"/>
          <p:cNvSpPr>
            <a:spLocks noGrp="1"/>
          </p:cNvSpPr>
          <p:nvPr>
            <p:ph type="ftr" sz="quarter" idx="11"/>
          </p:nvPr>
        </p:nvSpPr>
        <p:spPr/>
        <p:txBody>
          <a:bodyPr/>
          <a:lstStyle>
            <a:lvl1pPr>
              <a:defRPr/>
            </a:lvl1pPr>
          </a:lstStyle>
          <a:p>
            <a:endParaRPr lang="fr-CA"/>
          </a:p>
        </p:txBody>
      </p:sp>
      <p:sp>
        <p:nvSpPr>
          <p:cNvPr id="6" name="Espace réservé du numéro de diapositive 5"/>
          <p:cNvSpPr>
            <a:spLocks noGrp="1"/>
          </p:cNvSpPr>
          <p:nvPr>
            <p:ph type="sldNum" sz="quarter" idx="12"/>
          </p:nvPr>
        </p:nvSpPr>
        <p:spPr/>
        <p:txBody>
          <a:bodyPr/>
          <a:lstStyle>
            <a:lvl1pPr>
              <a:defRPr/>
            </a:lvl1pPr>
          </a:lstStyle>
          <a:p>
            <a:fld id="{993F114E-6E31-499F-B38C-6AFAEEC07E55}" type="slidenum">
              <a:rPr lang="fr-CA"/>
              <a:pPr/>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CA"/>
          </a:p>
        </p:txBody>
      </p:sp>
      <p:sp>
        <p:nvSpPr>
          <p:cNvPr id="5" name="Espace réservé du pied de page 4"/>
          <p:cNvSpPr>
            <a:spLocks noGrp="1"/>
          </p:cNvSpPr>
          <p:nvPr>
            <p:ph type="ftr" sz="quarter" idx="11"/>
          </p:nvPr>
        </p:nvSpPr>
        <p:spPr/>
        <p:txBody>
          <a:bodyPr/>
          <a:lstStyle>
            <a:lvl1pPr>
              <a:defRPr/>
            </a:lvl1pPr>
          </a:lstStyle>
          <a:p>
            <a:endParaRPr lang="fr-CA"/>
          </a:p>
        </p:txBody>
      </p:sp>
      <p:sp>
        <p:nvSpPr>
          <p:cNvPr id="6" name="Espace réservé du numéro de diapositive 5"/>
          <p:cNvSpPr>
            <a:spLocks noGrp="1"/>
          </p:cNvSpPr>
          <p:nvPr>
            <p:ph type="sldNum" sz="quarter" idx="12"/>
          </p:nvPr>
        </p:nvSpPr>
        <p:spPr/>
        <p:txBody>
          <a:bodyPr/>
          <a:lstStyle>
            <a:lvl1pPr>
              <a:defRPr/>
            </a:lvl1pPr>
          </a:lstStyle>
          <a:p>
            <a:fld id="{366BD397-E956-4D18-B3BF-BBE341652504}" type="slidenum">
              <a:rPr lang="fr-CA"/>
              <a:pPr/>
              <a:t>‹N°›</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lvl1pPr>
              <a:defRPr/>
            </a:lvl1pPr>
          </a:lstStyle>
          <a:p>
            <a:endParaRPr lang="fr-CA"/>
          </a:p>
        </p:txBody>
      </p:sp>
      <p:sp>
        <p:nvSpPr>
          <p:cNvPr id="6" name="Espace réservé du pied de page 5"/>
          <p:cNvSpPr>
            <a:spLocks noGrp="1"/>
          </p:cNvSpPr>
          <p:nvPr>
            <p:ph type="ftr" sz="quarter" idx="11"/>
          </p:nvPr>
        </p:nvSpPr>
        <p:spPr/>
        <p:txBody>
          <a:bodyPr/>
          <a:lstStyle>
            <a:lvl1pPr>
              <a:defRPr/>
            </a:lvl1pPr>
          </a:lstStyle>
          <a:p>
            <a:endParaRPr lang="fr-CA"/>
          </a:p>
        </p:txBody>
      </p:sp>
      <p:sp>
        <p:nvSpPr>
          <p:cNvPr id="7" name="Espace réservé du numéro de diapositive 6"/>
          <p:cNvSpPr>
            <a:spLocks noGrp="1"/>
          </p:cNvSpPr>
          <p:nvPr>
            <p:ph type="sldNum" sz="quarter" idx="12"/>
          </p:nvPr>
        </p:nvSpPr>
        <p:spPr/>
        <p:txBody>
          <a:bodyPr/>
          <a:lstStyle>
            <a:lvl1pPr>
              <a:defRPr/>
            </a:lvl1pPr>
          </a:lstStyle>
          <a:p>
            <a:fld id="{36B66668-A0FE-4381-B6C2-7FAFABF43622}" type="slidenum">
              <a:rPr lang="fr-CA"/>
              <a:pPr/>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lvl1pPr>
              <a:defRPr/>
            </a:lvl1pPr>
          </a:lstStyle>
          <a:p>
            <a:endParaRPr lang="fr-CA"/>
          </a:p>
        </p:txBody>
      </p:sp>
      <p:sp>
        <p:nvSpPr>
          <p:cNvPr id="8" name="Espace réservé du pied de page 7"/>
          <p:cNvSpPr>
            <a:spLocks noGrp="1"/>
          </p:cNvSpPr>
          <p:nvPr>
            <p:ph type="ftr" sz="quarter" idx="11"/>
          </p:nvPr>
        </p:nvSpPr>
        <p:spPr/>
        <p:txBody>
          <a:bodyPr/>
          <a:lstStyle>
            <a:lvl1pPr>
              <a:defRPr/>
            </a:lvl1pPr>
          </a:lstStyle>
          <a:p>
            <a:endParaRPr lang="fr-CA"/>
          </a:p>
        </p:txBody>
      </p:sp>
      <p:sp>
        <p:nvSpPr>
          <p:cNvPr id="9" name="Espace réservé du numéro de diapositive 8"/>
          <p:cNvSpPr>
            <a:spLocks noGrp="1"/>
          </p:cNvSpPr>
          <p:nvPr>
            <p:ph type="sldNum" sz="quarter" idx="12"/>
          </p:nvPr>
        </p:nvSpPr>
        <p:spPr/>
        <p:txBody>
          <a:bodyPr/>
          <a:lstStyle>
            <a:lvl1pPr>
              <a:defRPr/>
            </a:lvl1pPr>
          </a:lstStyle>
          <a:p>
            <a:fld id="{3CE6EDAA-7386-427F-8E15-85D99F4C3E88}" type="slidenum">
              <a:rPr lang="fr-CA"/>
              <a:pPr/>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lvl1pPr>
              <a:defRPr/>
            </a:lvl1pPr>
          </a:lstStyle>
          <a:p>
            <a:endParaRPr lang="fr-CA"/>
          </a:p>
        </p:txBody>
      </p:sp>
      <p:sp>
        <p:nvSpPr>
          <p:cNvPr id="4" name="Espace réservé du pied de page 3"/>
          <p:cNvSpPr>
            <a:spLocks noGrp="1"/>
          </p:cNvSpPr>
          <p:nvPr>
            <p:ph type="ftr" sz="quarter" idx="11"/>
          </p:nvPr>
        </p:nvSpPr>
        <p:spPr/>
        <p:txBody>
          <a:bodyPr/>
          <a:lstStyle>
            <a:lvl1pPr>
              <a:defRPr/>
            </a:lvl1pPr>
          </a:lstStyle>
          <a:p>
            <a:endParaRPr lang="fr-CA"/>
          </a:p>
        </p:txBody>
      </p:sp>
      <p:sp>
        <p:nvSpPr>
          <p:cNvPr id="5" name="Espace réservé du numéro de diapositive 4"/>
          <p:cNvSpPr>
            <a:spLocks noGrp="1"/>
          </p:cNvSpPr>
          <p:nvPr>
            <p:ph type="sldNum" sz="quarter" idx="12"/>
          </p:nvPr>
        </p:nvSpPr>
        <p:spPr/>
        <p:txBody>
          <a:bodyPr/>
          <a:lstStyle>
            <a:lvl1pPr>
              <a:defRPr/>
            </a:lvl1pPr>
          </a:lstStyle>
          <a:p>
            <a:fld id="{C84EBA57-D265-4490-B99D-300B553BCC41}" type="slidenum">
              <a:rPr lang="fr-CA"/>
              <a:pPr/>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CA"/>
          </a:p>
        </p:txBody>
      </p:sp>
      <p:sp>
        <p:nvSpPr>
          <p:cNvPr id="3" name="Espace réservé du pied de page 2"/>
          <p:cNvSpPr>
            <a:spLocks noGrp="1"/>
          </p:cNvSpPr>
          <p:nvPr>
            <p:ph type="ftr" sz="quarter" idx="11"/>
          </p:nvPr>
        </p:nvSpPr>
        <p:spPr/>
        <p:txBody>
          <a:bodyPr/>
          <a:lstStyle>
            <a:lvl1pPr>
              <a:defRPr/>
            </a:lvl1pPr>
          </a:lstStyle>
          <a:p>
            <a:endParaRPr lang="fr-CA"/>
          </a:p>
        </p:txBody>
      </p:sp>
      <p:sp>
        <p:nvSpPr>
          <p:cNvPr id="4" name="Espace réservé du numéro de diapositive 3"/>
          <p:cNvSpPr>
            <a:spLocks noGrp="1"/>
          </p:cNvSpPr>
          <p:nvPr>
            <p:ph type="sldNum" sz="quarter" idx="12"/>
          </p:nvPr>
        </p:nvSpPr>
        <p:spPr/>
        <p:txBody>
          <a:bodyPr/>
          <a:lstStyle>
            <a:lvl1pPr>
              <a:defRPr/>
            </a:lvl1pPr>
          </a:lstStyle>
          <a:p>
            <a:fld id="{3783FA95-B2BE-4DFB-BDEE-A74D2CED6E00}" type="slidenum">
              <a:rPr lang="fr-CA"/>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CA"/>
          </a:p>
        </p:txBody>
      </p:sp>
      <p:sp>
        <p:nvSpPr>
          <p:cNvPr id="6" name="Espace réservé du pied de page 5"/>
          <p:cNvSpPr>
            <a:spLocks noGrp="1"/>
          </p:cNvSpPr>
          <p:nvPr>
            <p:ph type="ftr" sz="quarter" idx="11"/>
          </p:nvPr>
        </p:nvSpPr>
        <p:spPr/>
        <p:txBody>
          <a:bodyPr/>
          <a:lstStyle>
            <a:lvl1pPr>
              <a:defRPr/>
            </a:lvl1pPr>
          </a:lstStyle>
          <a:p>
            <a:endParaRPr lang="fr-CA"/>
          </a:p>
        </p:txBody>
      </p:sp>
      <p:sp>
        <p:nvSpPr>
          <p:cNvPr id="7" name="Espace réservé du numéro de diapositive 6"/>
          <p:cNvSpPr>
            <a:spLocks noGrp="1"/>
          </p:cNvSpPr>
          <p:nvPr>
            <p:ph type="sldNum" sz="quarter" idx="12"/>
          </p:nvPr>
        </p:nvSpPr>
        <p:spPr/>
        <p:txBody>
          <a:bodyPr/>
          <a:lstStyle>
            <a:lvl1pPr>
              <a:defRPr/>
            </a:lvl1pPr>
          </a:lstStyle>
          <a:p>
            <a:fld id="{9691F133-FB7C-415B-9EC8-C625684B4EEB}" type="slidenum">
              <a:rPr lang="fr-CA"/>
              <a:pPr/>
              <a:t>‹N°›</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CA"/>
          </a:p>
        </p:txBody>
      </p:sp>
      <p:sp>
        <p:nvSpPr>
          <p:cNvPr id="6" name="Espace réservé du pied de page 5"/>
          <p:cNvSpPr>
            <a:spLocks noGrp="1"/>
          </p:cNvSpPr>
          <p:nvPr>
            <p:ph type="ftr" sz="quarter" idx="11"/>
          </p:nvPr>
        </p:nvSpPr>
        <p:spPr/>
        <p:txBody>
          <a:bodyPr/>
          <a:lstStyle>
            <a:lvl1pPr>
              <a:defRPr/>
            </a:lvl1pPr>
          </a:lstStyle>
          <a:p>
            <a:endParaRPr lang="fr-CA"/>
          </a:p>
        </p:txBody>
      </p:sp>
      <p:sp>
        <p:nvSpPr>
          <p:cNvPr id="7" name="Espace réservé du numéro de diapositive 6"/>
          <p:cNvSpPr>
            <a:spLocks noGrp="1"/>
          </p:cNvSpPr>
          <p:nvPr>
            <p:ph type="sldNum" sz="quarter" idx="12"/>
          </p:nvPr>
        </p:nvSpPr>
        <p:spPr/>
        <p:txBody>
          <a:bodyPr/>
          <a:lstStyle>
            <a:lvl1pPr>
              <a:defRPr/>
            </a:lvl1pPr>
          </a:lstStyle>
          <a:p>
            <a:fld id="{FF970FE8-DD6D-4B9D-A909-37B8F07E9036}" type="slidenum">
              <a:rPr lang="fr-CA"/>
              <a:pPr/>
              <a:t>‹N°›</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CA"/>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fr-CA"/>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fr-CA"/>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AF2A463-8DCD-4AB7-BC6E-8938F6778A3F}" type="slidenum">
              <a:rPr lang="fr-CA"/>
              <a:pPr/>
              <a:t>‹N°›</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25.bin"/><Relationship Id="rId7" Type="http://schemas.openxmlformats.org/officeDocument/2006/relationships/oleObject" Target="../embeddings/oleObject27.bin"/><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image" Target="../media/image25.wmf"/><Relationship Id="rId5" Type="http://schemas.openxmlformats.org/officeDocument/2006/relationships/oleObject" Target="../embeddings/oleObject26.bin"/><Relationship Id="rId4" Type="http://schemas.openxmlformats.org/officeDocument/2006/relationships/image" Target="../media/image24.wmf"/></Relationships>
</file>

<file path=ppt/slides/_rels/slide11.x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oleObject" Target="../embeddings/oleObject28.bin"/><Relationship Id="rId7" Type="http://schemas.openxmlformats.org/officeDocument/2006/relationships/oleObject" Target="../embeddings/oleObject30.bin"/><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image" Target="../media/image28.wmf"/><Relationship Id="rId5" Type="http://schemas.openxmlformats.org/officeDocument/2006/relationships/oleObject" Target="../embeddings/oleObject29.bin"/><Relationship Id="rId4" Type="http://schemas.openxmlformats.org/officeDocument/2006/relationships/image" Target="../media/image27.wmf"/></Relationships>
</file>

<file path=ppt/slides/_rels/slide12.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oleObject" Target="../embeddings/oleObject31.bin"/><Relationship Id="rId7" Type="http://schemas.openxmlformats.org/officeDocument/2006/relationships/oleObject" Target="../embeddings/oleObject33.bin"/><Relationship Id="rId2" Type="http://schemas.openxmlformats.org/officeDocument/2006/relationships/slideLayout" Target="../slideLayouts/slideLayout6.xml"/><Relationship Id="rId1" Type="http://schemas.openxmlformats.org/officeDocument/2006/relationships/vmlDrawing" Target="../drawings/vmlDrawing10.vml"/><Relationship Id="rId6" Type="http://schemas.openxmlformats.org/officeDocument/2006/relationships/image" Target="../media/image18.wmf"/><Relationship Id="rId5" Type="http://schemas.openxmlformats.org/officeDocument/2006/relationships/oleObject" Target="../embeddings/oleObject32.bin"/><Relationship Id="rId4" Type="http://schemas.openxmlformats.org/officeDocument/2006/relationships/image" Target="../media/image16.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6.xml"/><Relationship Id="rId1" Type="http://schemas.openxmlformats.org/officeDocument/2006/relationships/vmlDrawing" Target="../drawings/vmlDrawing11.vml"/><Relationship Id="rId6" Type="http://schemas.openxmlformats.org/officeDocument/2006/relationships/image" Target="../media/image32.wmf"/><Relationship Id="rId5" Type="http://schemas.openxmlformats.org/officeDocument/2006/relationships/oleObject" Target="../embeddings/oleObject35.bin"/><Relationship Id="rId4" Type="http://schemas.openxmlformats.org/officeDocument/2006/relationships/image" Target="../media/image31.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oleObject" Target="../embeddings/oleObject36.bin"/><Relationship Id="rId7" Type="http://schemas.openxmlformats.org/officeDocument/2006/relationships/oleObject" Target="../embeddings/oleObject38.bin"/><Relationship Id="rId2" Type="http://schemas.openxmlformats.org/officeDocument/2006/relationships/slideLayout" Target="../slideLayouts/slideLayout6.xml"/><Relationship Id="rId1" Type="http://schemas.openxmlformats.org/officeDocument/2006/relationships/vmlDrawing" Target="../drawings/vmlDrawing12.vml"/><Relationship Id="rId6" Type="http://schemas.openxmlformats.org/officeDocument/2006/relationships/image" Target="../media/image34.wmf"/><Relationship Id="rId5" Type="http://schemas.openxmlformats.org/officeDocument/2006/relationships/oleObject" Target="../embeddings/oleObject37.bin"/><Relationship Id="rId10" Type="http://schemas.openxmlformats.org/officeDocument/2006/relationships/image" Target="../media/image36.wmf"/><Relationship Id="rId4" Type="http://schemas.openxmlformats.org/officeDocument/2006/relationships/image" Target="../media/image33.wmf"/><Relationship Id="rId9" Type="http://schemas.openxmlformats.org/officeDocument/2006/relationships/oleObject" Target="../embeddings/oleObject39.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35.wmf"/><Relationship Id="rId5" Type="http://schemas.openxmlformats.org/officeDocument/2006/relationships/oleObject" Target="../embeddings/oleObject41.bin"/><Relationship Id="rId4" Type="http://schemas.openxmlformats.org/officeDocument/2006/relationships/image" Target="../media/image34.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6.wmf"/><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3.w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5.bin"/></Relationships>
</file>

<file path=ppt/slides/_rels/slide20.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42.bin"/><Relationship Id="rId7" Type="http://schemas.openxmlformats.org/officeDocument/2006/relationships/oleObject" Target="../embeddings/oleObject44.bin"/><Relationship Id="rId2" Type="http://schemas.openxmlformats.org/officeDocument/2006/relationships/slideLayout" Target="../slideLayouts/slideLayout6.xml"/><Relationship Id="rId1" Type="http://schemas.openxmlformats.org/officeDocument/2006/relationships/vmlDrawing" Target="../drawings/vmlDrawing14.vml"/><Relationship Id="rId6" Type="http://schemas.openxmlformats.org/officeDocument/2006/relationships/image" Target="../media/image38.wmf"/><Relationship Id="rId5" Type="http://schemas.openxmlformats.org/officeDocument/2006/relationships/oleObject" Target="../embeddings/oleObject43.bin"/><Relationship Id="rId10" Type="http://schemas.openxmlformats.org/officeDocument/2006/relationships/image" Target="../media/image40.wmf"/><Relationship Id="rId4" Type="http://schemas.openxmlformats.org/officeDocument/2006/relationships/image" Target="../media/image37.wmf"/><Relationship Id="rId9" Type="http://schemas.openxmlformats.org/officeDocument/2006/relationships/oleObject" Target="../embeddings/oleObject45.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6.xml"/><Relationship Id="rId1" Type="http://schemas.openxmlformats.org/officeDocument/2006/relationships/vmlDrawing" Target="../drawings/vmlDrawing15.vml"/><Relationship Id="rId6" Type="http://schemas.openxmlformats.org/officeDocument/2006/relationships/image" Target="../media/image42.wmf"/><Relationship Id="rId5" Type="http://schemas.openxmlformats.org/officeDocument/2006/relationships/oleObject" Target="../embeddings/oleObject47.bin"/><Relationship Id="rId4" Type="http://schemas.openxmlformats.org/officeDocument/2006/relationships/image" Target="../media/image41.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oleObject" Target="../embeddings/oleObject48.bin"/><Relationship Id="rId7" Type="http://schemas.openxmlformats.org/officeDocument/2006/relationships/oleObject" Target="../embeddings/oleObject50.bin"/><Relationship Id="rId12" Type="http://schemas.openxmlformats.org/officeDocument/2006/relationships/image" Target="../media/image47.wmf"/><Relationship Id="rId2" Type="http://schemas.openxmlformats.org/officeDocument/2006/relationships/slideLayout" Target="../slideLayouts/slideLayout6.xml"/><Relationship Id="rId1" Type="http://schemas.openxmlformats.org/officeDocument/2006/relationships/vmlDrawing" Target="../drawings/vmlDrawing16.vml"/><Relationship Id="rId6" Type="http://schemas.openxmlformats.org/officeDocument/2006/relationships/image" Target="../media/image44.wmf"/><Relationship Id="rId11" Type="http://schemas.openxmlformats.org/officeDocument/2006/relationships/oleObject" Target="../embeddings/oleObject52.bin"/><Relationship Id="rId5" Type="http://schemas.openxmlformats.org/officeDocument/2006/relationships/oleObject" Target="../embeddings/oleObject49.bin"/><Relationship Id="rId10" Type="http://schemas.openxmlformats.org/officeDocument/2006/relationships/image" Target="../media/image46.wmf"/><Relationship Id="rId4" Type="http://schemas.openxmlformats.org/officeDocument/2006/relationships/image" Target="../media/image43.wmf"/><Relationship Id="rId9" Type="http://schemas.openxmlformats.org/officeDocument/2006/relationships/oleObject" Target="../embeddings/oleObject51.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8.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10.bin"/></Relationships>
</file>

<file path=ppt/slides/_rels/slide4.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12.wmf"/><Relationship Id="rId5" Type="http://schemas.openxmlformats.org/officeDocument/2006/relationships/oleObject" Target="../embeddings/oleObject12.bin"/><Relationship Id="rId10" Type="http://schemas.openxmlformats.org/officeDocument/2006/relationships/image" Target="../media/image14.wmf"/><Relationship Id="rId4" Type="http://schemas.openxmlformats.org/officeDocument/2006/relationships/image" Target="../media/image11.wmf"/><Relationship Id="rId9" Type="http://schemas.openxmlformats.org/officeDocument/2006/relationships/oleObject" Target="../embeddings/oleObject14.bin"/></Relationships>
</file>

<file path=ppt/slides/_rels/slide5.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15.bin"/><Relationship Id="rId7" Type="http://schemas.openxmlformats.org/officeDocument/2006/relationships/oleObject" Target="../embeddings/oleObject17.bin"/><Relationship Id="rId12" Type="http://schemas.openxmlformats.org/officeDocument/2006/relationships/image" Target="../media/image18.wmf"/><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image" Target="../media/image16.wmf"/><Relationship Id="rId11" Type="http://schemas.openxmlformats.org/officeDocument/2006/relationships/oleObject" Target="../embeddings/oleObject19.bin"/><Relationship Id="rId5" Type="http://schemas.openxmlformats.org/officeDocument/2006/relationships/oleObject" Target="../embeddings/oleObject16.bin"/><Relationship Id="rId10" Type="http://schemas.openxmlformats.org/officeDocument/2006/relationships/image" Target="../media/image17.wmf"/><Relationship Id="rId4" Type="http://schemas.openxmlformats.org/officeDocument/2006/relationships/image" Target="../media/image15.wmf"/><Relationship Id="rId9" Type="http://schemas.openxmlformats.org/officeDocument/2006/relationships/oleObject" Target="../embeddings/oleObject18.bin"/></Relationships>
</file>

<file path=ppt/slides/_rels/slide6.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image" Target="../media/image20.wmf"/><Relationship Id="rId5" Type="http://schemas.openxmlformats.org/officeDocument/2006/relationships/oleObject" Target="../embeddings/oleObject21.bin"/><Relationship Id="rId4" Type="http://schemas.openxmlformats.org/officeDocument/2006/relationships/image" Target="../media/image19.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image" Target="../media/image23.wmf"/><Relationship Id="rId5" Type="http://schemas.openxmlformats.org/officeDocument/2006/relationships/oleObject" Target="../embeddings/oleObject24.bin"/><Relationship Id="rId4" Type="http://schemas.openxmlformats.org/officeDocument/2006/relationships/image" Target="../media/image2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Espace réservé du numéro de diapositive 4"/>
          <p:cNvSpPr>
            <a:spLocks noGrp="1"/>
          </p:cNvSpPr>
          <p:nvPr>
            <p:ph type="sldNum" sz="quarter" idx="12"/>
          </p:nvPr>
        </p:nvSpPr>
        <p:spPr>
          <a:noFill/>
        </p:spPr>
        <p:txBody>
          <a:bodyPr/>
          <a:lstStyle/>
          <a:p>
            <a:fld id="{021C34E0-B4A3-4CEE-928E-9D086E50F28C}" type="slidenum">
              <a:rPr lang="fr-CA"/>
              <a:pPr/>
              <a:t>1</a:t>
            </a:fld>
            <a:endParaRPr lang="fr-CA"/>
          </a:p>
        </p:txBody>
      </p:sp>
      <p:graphicFrame>
        <p:nvGraphicFramePr>
          <p:cNvPr id="1026" name="Object 4"/>
          <p:cNvGraphicFramePr>
            <a:graphicFrameLocks noChangeAspect="1"/>
          </p:cNvGraphicFramePr>
          <p:nvPr/>
        </p:nvGraphicFramePr>
        <p:xfrm>
          <a:off x="0" y="0"/>
          <a:ext cx="914400" cy="254000"/>
        </p:xfrm>
        <a:graphic>
          <a:graphicData uri="http://schemas.openxmlformats.org/presentationml/2006/ole">
            <mc:AlternateContent xmlns:mc="http://schemas.openxmlformats.org/markup-compatibility/2006">
              <mc:Choice xmlns:v="urn:schemas-microsoft-com:vml" Requires="v">
                <p:oleObj spid="_x0000_s156676" name="Equation" r:id="rId4" imgW="914400" imgH="253800" progId="">
                  <p:embed/>
                </p:oleObj>
              </mc:Choice>
              <mc:Fallback>
                <p:oleObj name="Equation" r:id="rId4" imgW="914400" imgH="253800"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25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ZoneTexte 6"/>
          <p:cNvSpPr txBox="1"/>
          <p:nvPr/>
        </p:nvSpPr>
        <p:spPr>
          <a:xfrm>
            <a:off x="928662" y="2214554"/>
            <a:ext cx="7786742" cy="1200329"/>
          </a:xfrm>
          <a:prstGeom prst="rect">
            <a:avLst/>
          </a:prstGeom>
          <a:noFill/>
        </p:spPr>
        <p:txBody>
          <a:bodyPr wrap="square" rtlCol="0">
            <a:spAutoFit/>
          </a:bodyPr>
          <a:lstStyle/>
          <a:p>
            <a:pPr algn="ctr"/>
            <a:r>
              <a:rPr lang="fr-FR" sz="3600" b="1">
                <a:solidFill>
                  <a:srgbClr val="FF0000"/>
                </a:solidFill>
              </a:rPr>
              <a:t>CHAPITRE 1</a:t>
            </a:r>
            <a:endParaRPr lang="fr-FR" sz="3600" b="1" dirty="0">
              <a:solidFill>
                <a:srgbClr val="FF0000"/>
              </a:solidFill>
            </a:endParaRPr>
          </a:p>
          <a:p>
            <a:pPr algn="ctr"/>
            <a:r>
              <a:rPr lang="fr-FR" sz="3600" b="1" dirty="0">
                <a:solidFill>
                  <a:srgbClr val="FF0000"/>
                </a:solidFill>
              </a:rPr>
              <a:t>LES FILTRES NUMERIQUES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LES FILTRES NUMERIQUES RIF</a:t>
            </a:r>
          </a:p>
        </p:txBody>
      </p:sp>
      <p:sp>
        <p:nvSpPr>
          <p:cNvPr id="16" name="ZoneTexte 15"/>
          <p:cNvSpPr txBox="1"/>
          <p:nvPr/>
        </p:nvSpPr>
        <p:spPr>
          <a:xfrm>
            <a:off x="0" y="714356"/>
            <a:ext cx="9144000" cy="769441"/>
          </a:xfrm>
          <a:prstGeom prst="rect">
            <a:avLst/>
          </a:prstGeom>
          <a:noFill/>
        </p:spPr>
        <p:txBody>
          <a:bodyPr wrap="square" rtlCol="0">
            <a:spAutoFit/>
          </a:bodyPr>
          <a:lstStyle/>
          <a:p>
            <a:r>
              <a:rPr lang="fr-FR" sz="2200" b="1" u="sng" dirty="0">
                <a:solidFill>
                  <a:srgbClr val="FF0000"/>
                </a:solidFill>
                <a:latin typeface="Times New Roman" pitchFamily="18" charset="0"/>
                <a:cs typeface="Times New Roman" pitchFamily="18" charset="0"/>
              </a:rPr>
              <a:t>Plan z :  </a:t>
            </a:r>
            <a:r>
              <a:rPr lang="fr-FR" sz="2200" dirty="0">
                <a:solidFill>
                  <a:srgbClr val="002060"/>
                </a:solidFill>
                <a:latin typeface="Times New Roman" pitchFamily="18" charset="0"/>
                <a:cs typeface="Times New Roman" pitchFamily="18" charset="0"/>
              </a:rPr>
              <a:t>Pour mieux comprendre la stabilité assurée d’un filtre RIF, nous allons faire l’analogie entre le  plan p et le plan z</a:t>
            </a:r>
          </a:p>
        </p:txBody>
      </p:sp>
      <p:cxnSp>
        <p:nvCxnSpPr>
          <p:cNvPr id="8" name="Connecteur droit avec flèche 7"/>
          <p:cNvCxnSpPr/>
          <p:nvPr/>
        </p:nvCxnSpPr>
        <p:spPr bwMode="auto">
          <a:xfrm>
            <a:off x="109538" y="3851292"/>
            <a:ext cx="4318000"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9" name="Connecteur droit avec flèche 8"/>
          <p:cNvCxnSpPr/>
          <p:nvPr/>
        </p:nvCxnSpPr>
        <p:spPr bwMode="auto">
          <a:xfrm rot="5400000" flipH="1" flipV="1">
            <a:off x="14288" y="3794142"/>
            <a:ext cx="4114800" cy="12700"/>
          </a:xfrm>
          <a:prstGeom prst="straightConnector1">
            <a:avLst/>
          </a:prstGeom>
          <a:solidFill>
            <a:schemeClr val="accent1"/>
          </a:solidFill>
          <a:ln w="38100" cap="flat" cmpd="sng" algn="ctr">
            <a:solidFill>
              <a:srgbClr val="002060"/>
            </a:solidFill>
            <a:prstDash val="solid"/>
            <a:round/>
            <a:headEnd type="none" w="med" len="med"/>
            <a:tailEnd type="arrow"/>
          </a:ln>
          <a:effectLst/>
        </p:spPr>
      </p:cxnSp>
      <p:sp>
        <p:nvSpPr>
          <p:cNvPr id="12" name="ZoneTexte 11"/>
          <p:cNvSpPr txBox="1"/>
          <p:nvPr/>
        </p:nvSpPr>
        <p:spPr>
          <a:xfrm>
            <a:off x="4237038" y="3902092"/>
            <a:ext cx="406400" cy="369332"/>
          </a:xfrm>
          <a:prstGeom prst="rect">
            <a:avLst/>
          </a:prstGeom>
          <a:noFill/>
        </p:spPr>
        <p:txBody>
          <a:bodyPr wrap="square" rtlCol="0">
            <a:spAutoFit/>
          </a:bodyPr>
          <a:lstStyle/>
          <a:p>
            <a:r>
              <a:rPr lang="fr-FR" dirty="0">
                <a:sym typeface="Symbol"/>
              </a:rPr>
              <a:t></a:t>
            </a:r>
            <a:endParaRPr lang="fr-FR" dirty="0"/>
          </a:p>
        </p:txBody>
      </p:sp>
      <p:sp>
        <p:nvSpPr>
          <p:cNvPr id="13" name="ZoneTexte 12"/>
          <p:cNvSpPr txBox="1"/>
          <p:nvPr/>
        </p:nvSpPr>
        <p:spPr>
          <a:xfrm>
            <a:off x="2217738" y="1616092"/>
            <a:ext cx="482600" cy="369332"/>
          </a:xfrm>
          <a:prstGeom prst="rect">
            <a:avLst/>
          </a:prstGeom>
          <a:noFill/>
        </p:spPr>
        <p:txBody>
          <a:bodyPr wrap="square" rtlCol="0">
            <a:spAutoFit/>
          </a:bodyPr>
          <a:lstStyle/>
          <a:p>
            <a:r>
              <a:rPr lang="fr-FR" dirty="0">
                <a:sym typeface="Symbol"/>
              </a:rPr>
              <a:t>j</a:t>
            </a:r>
            <a:endParaRPr lang="fr-FR" dirty="0"/>
          </a:p>
        </p:txBody>
      </p:sp>
      <p:sp>
        <p:nvSpPr>
          <p:cNvPr id="14" name="ZoneTexte 13"/>
          <p:cNvSpPr txBox="1"/>
          <p:nvPr/>
        </p:nvSpPr>
        <p:spPr>
          <a:xfrm>
            <a:off x="2801938" y="2670192"/>
            <a:ext cx="1562100" cy="369332"/>
          </a:xfrm>
          <a:prstGeom prst="rect">
            <a:avLst/>
          </a:prstGeom>
          <a:noFill/>
        </p:spPr>
        <p:txBody>
          <a:bodyPr wrap="square" rtlCol="0">
            <a:spAutoFit/>
          </a:bodyPr>
          <a:lstStyle/>
          <a:p>
            <a:r>
              <a:rPr lang="fr-FR" dirty="0"/>
              <a:t>Plan p</a:t>
            </a:r>
          </a:p>
        </p:txBody>
      </p:sp>
      <p:cxnSp>
        <p:nvCxnSpPr>
          <p:cNvPr id="15" name="Connecteur droit avec flèche 14"/>
          <p:cNvCxnSpPr/>
          <p:nvPr/>
        </p:nvCxnSpPr>
        <p:spPr bwMode="auto">
          <a:xfrm>
            <a:off x="4714876" y="3851292"/>
            <a:ext cx="4318000"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7" name="Connecteur droit avec flèche 16"/>
          <p:cNvCxnSpPr/>
          <p:nvPr/>
        </p:nvCxnSpPr>
        <p:spPr bwMode="auto">
          <a:xfrm rot="5400000" flipH="1" flipV="1">
            <a:off x="4619626" y="3794142"/>
            <a:ext cx="4114800" cy="127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18" name="ZoneTexte 17"/>
          <p:cNvSpPr txBox="1"/>
          <p:nvPr/>
        </p:nvSpPr>
        <p:spPr>
          <a:xfrm>
            <a:off x="8358214" y="3902092"/>
            <a:ext cx="890562" cy="369332"/>
          </a:xfrm>
          <a:prstGeom prst="rect">
            <a:avLst/>
          </a:prstGeom>
          <a:noFill/>
        </p:spPr>
        <p:txBody>
          <a:bodyPr wrap="square" rtlCol="0">
            <a:spAutoFit/>
          </a:bodyPr>
          <a:lstStyle/>
          <a:p>
            <a:r>
              <a:rPr lang="fr-FR" dirty="0" err="1">
                <a:sym typeface="Symbol"/>
              </a:rPr>
              <a:t>Re</a:t>
            </a:r>
            <a:r>
              <a:rPr lang="fr-FR" dirty="0">
                <a:sym typeface="Symbol"/>
              </a:rPr>
              <a:t>(z)</a:t>
            </a:r>
            <a:endParaRPr lang="fr-FR" dirty="0"/>
          </a:p>
        </p:txBody>
      </p:sp>
      <p:sp>
        <p:nvSpPr>
          <p:cNvPr id="19" name="ZoneTexte 18"/>
          <p:cNvSpPr txBox="1"/>
          <p:nvPr/>
        </p:nvSpPr>
        <p:spPr>
          <a:xfrm>
            <a:off x="6823076" y="1616092"/>
            <a:ext cx="963634" cy="369332"/>
          </a:xfrm>
          <a:prstGeom prst="rect">
            <a:avLst/>
          </a:prstGeom>
          <a:noFill/>
        </p:spPr>
        <p:txBody>
          <a:bodyPr wrap="square" rtlCol="0">
            <a:spAutoFit/>
          </a:bodyPr>
          <a:lstStyle/>
          <a:p>
            <a:r>
              <a:rPr lang="fr-FR" dirty="0" err="1">
                <a:sym typeface="Symbol"/>
              </a:rPr>
              <a:t>Imag</a:t>
            </a:r>
            <a:r>
              <a:rPr lang="fr-FR" dirty="0">
                <a:sym typeface="Symbol"/>
              </a:rPr>
              <a:t>(z)</a:t>
            </a:r>
            <a:endParaRPr lang="fr-FR" dirty="0"/>
          </a:p>
        </p:txBody>
      </p:sp>
      <p:sp>
        <p:nvSpPr>
          <p:cNvPr id="20" name="ZoneTexte 19"/>
          <p:cNvSpPr txBox="1"/>
          <p:nvPr/>
        </p:nvSpPr>
        <p:spPr>
          <a:xfrm>
            <a:off x="7407276" y="2670192"/>
            <a:ext cx="1562100" cy="369332"/>
          </a:xfrm>
          <a:prstGeom prst="rect">
            <a:avLst/>
          </a:prstGeom>
          <a:noFill/>
        </p:spPr>
        <p:txBody>
          <a:bodyPr wrap="square" rtlCol="0">
            <a:spAutoFit/>
          </a:bodyPr>
          <a:lstStyle/>
          <a:p>
            <a:r>
              <a:rPr lang="fr-FR" dirty="0"/>
              <a:t>Plan z</a:t>
            </a:r>
          </a:p>
        </p:txBody>
      </p:sp>
      <p:sp>
        <p:nvSpPr>
          <p:cNvPr id="21" name="Flèche droite 20"/>
          <p:cNvSpPr/>
          <p:nvPr/>
        </p:nvSpPr>
        <p:spPr>
          <a:xfrm>
            <a:off x="3500430" y="2071678"/>
            <a:ext cx="2286016"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3" name="Objet 22"/>
          <p:cNvGraphicFramePr>
            <a:graphicFrameLocks noChangeAspect="1"/>
          </p:cNvGraphicFramePr>
          <p:nvPr/>
        </p:nvGraphicFramePr>
        <p:xfrm>
          <a:off x="3428992" y="1571612"/>
          <a:ext cx="2322422" cy="417514"/>
        </p:xfrm>
        <a:graphic>
          <a:graphicData uri="http://schemas.openxmlformats.org/presentationml/2006/ole">
            <mc:AlternateContent xmlns:mc="http://schemas.openxmlformats.org/markup-compatibility/2006">
              <mc:Choice xmlns:v="urn:schemas-microsoft-com:vml" Requires="v">
                <p:oleObj spid="_x0000_s214026" name="Équation" r:id="rId3" imgW="1130040" imgH="203040" progId="Equation.3">
                  <p:embed/>
                </p:oleObj>
              </mc:Choice>
              <mc:Fallback>
                <p:oleObj name="Équation" r:id="rId3" imgW="1130040" imgH="20304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8992" y="1571612"/>
                        <a:ext cx="2322422" cy="4175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ZoneTexte 23"/>
          <p:cNvSpPr txBox="1"/>
          <p:nvPr/>
        </p:nvSpPr>
        <p:spPr>
          <a:xfrm>
            <a:off x="2285984" y="4029022"/>
            <a:ext cx="3214710" cy="707886"/>
          </a:xfrm>
          <a:prstGeom prst="rect">
            <a:avLst/>
          </a:prstGeom>
          <a:noFill/>
        </p:spPr>
        <p:txBody>
          <a:bodyPr wrap="square" rtlCol="0">
            <a:spAutoFit/>
          </a:bodyPr>
          <a:lstStyle/>
          <a:p>
            <a:r>
              <a:rPr lang="fr-FR" sz="2000" b="1" dirty="0">
                <a:solidFill>
                  <a:srgbClr val="FF0000"/>
                </a:solidFill>
                <a:latin typeface="Times New Roman" pitchFamily="18" charset="0"/>
                <a:cs typeface="Times New Roman" pitchFamily="18" charset="0"/>
              </a:rPr>
              <a:t>1</a:t>
            </a:r>
            <a:r>
              <a:rPr lang="fr-FR" sz="2000" b="1" baseline="30000" dirty="0">
                <a:solidFill>
                  <a:srgbClr val="FF0000"/>
                </a:solidFill>
                <a:latin typeface="Times New Roman" pitchFamily="18" charset="0"/>
                <a:cs typeface="Times New Roman" pitchFamily="18" charset="0"/>
              </a:rPr>
              <a:t>er</a:t>
            </a:r>
            <a:r>
              <a:rPr lang="fr-FR" sz="2000" b="1" dirty="0">
                <a:solidFill>
                  <a:srgbClr val="FF0000"/>
                </a:solidFill>
                <a:latin typeface="Times New Roman" pitchFamily="18" charset="0"/>
                <a:cs typeface="Times New Roman" pitchFamily="18" charset="0"/>
              </a:rPr>
              <a:t> cas : l’axe j</a:t>
            </a:r>
            <a:r>
              <a:rPr lang="fr-FR" sz="2000" b="1" dirty="0">
                <a:solidFill>
                  <a:srgbClr val="FF0000"/>
                </a:solidFill>
                <a:latin typeface="Times New Roman" pitchFamily="18" charset="0"/>
                <a:cs typeface="Times New Roman" pitchFamily="18" charset="0"/>
                <a:sym typeface="Symbol"/>
              </a:rPr>
              <a:t> du plan p</a:t>
            </a:r>
          </a:p>
          <a:p>
            <a:r>
              <a:rPr lang="fr-FR" sz="2000" b="1" dirty="0" err="1">
                <a:solidFill>
                  <a:srgbClr val="FF0000"/>
                </a:solidFill>
                <a:latin typeface="Times New Roman" pitchFamily="18" charset="0"/>
                <a:cs typeface="Times New Roman" pitchFamily="18" charset="0"/>
                <a:sym typeface="Symbol"/>
              </a:rPr>
              <a:t>C-à-d</a:t>
            </a:r>
            <a:r>
              <a:rPr lang="fr-FR" sz="2000" b="1" dirty="0">
                <a:solidFill>
                  <a:srgbClr val="FF0000"/>
                </a:solidFill>
                <a:latin typeface="Times New Roman" pitchFamily="18" charset="0"/>
                <a:cs typeface="Times New Roman" pitchFamily="18" charset="0"/>
                <a:sym typeface="Symbol"/>
              </a:rPr>
              <a:t>    =0</a:t>
            </a:r>
            <a:endParaRPr lang="fr-FR" sz="2000" b="1" dirty="0">
              <a:solidFill>
                <a:srgbClr val="FF0000"/>
              </a:solidFill>
              <a:latin typeface="Times New Roman" pitchFamily="18" charset="0"/>
              <a:cs typeface="Times New Roman" pitchFamily="18" charset="0"/>
            </a:endParaRPr>
          </a:p>
        </p:txBody>
      </p:sp>
      <p:graphicFrame>
        <p:nvGraphicFramePr>
          <p:cNvPr id="214021" name="Object 5"/>
          <p:cNvGraphicFramePr>
            <a:graphicFrameLocks noChangeAspect="1"/>
          </p:cNvGraphicFramePr>
          <p:nvPr/>
        </p:nvGraphicFramePr>
        <p:xfrm>
          <a:off x="2357422" y="4714884"/>
          <a:ext cx="1095375" cy="417513"/>
        </p:xfrm>
        <a:graphic>
          <a:graphicData uri="http://schemas.openxmlformats.org/presentationml/2006/ole">
            <mc:AlternateContent xmlns:mc="http://schemas.openxmlformats.org/markup-compatibility/2006">
              <mc:Choice xmlns:v="urn:schemas-microsoft-com:vml" Requires="v">
                <p:oleObj spid="_x0000_s214027" name="Équation" r:id="rId5" imgW="533160" imgH="203040" progId="Equation.3">
                  <p:embed/>
                </p:oleObj>
              </mc:Choice>
              <mc:Fallback>
                <p:oleObj name="Équation" r:id="rId5" imgW="533160" imgH="20304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57422" y="4714884"/>
                        <a:ext cx="1095375" cy="417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4022" name="Object 6"/>
          <p:cNvGraphicFramePr>
            <a:graphicFrameLocks noChangeAspect="1"/>
          </p:cNvGraphicFramePr>
          <p:nvPr/>
        </p:nvGraphicFramePr>
        <p:xfrm>
          <a:off x="2285984" y="5286388"/>
          <a:ext cx="885825" cy="574675"/>
        </p:xfrm>
        <a:graphic>
          <a:graphicData uri="http://schemas.openxmlformats.org/presentationml/2006/ole">
            <mc:AlternateContent xmlns:mc="http://schemas.openxmlformats.org/markup-compatibility/2006">
              <mc:Choice xmlns:v="urn:schemas-microsoft-com:vml" Requires="v">
                <p:oleObj spid="_x0000_s214028" name="Équation" r:id="rId7" imgW="431640" imgH="279360" progId="Equation.3">
                  <p:embed/>
                </p:oleObj>
              </mc:Choice>
              <mc:Fallback>
                <p:oleObj name="Équation" r:id="rId7" imgW="431640" imgH="279360" progId="Equation.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5984" y="5286388"/>
                        <a:ext cx="885825" cy="574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 name="ZoneTexte 24"/>
          <p:cNvSpPr txBox="1"/>
          <p:nvPr/>
        </p:nvSpPr>
        <p:spPr>
          <a:xfrm>
            <a:off x="3214678" y="5211561"/>
            <a:ext cx="3214710" cy="707886"/>
          </a:xfrm>
          <a:prstGeom prst="rect">
            <a:avLst/>
          </a:prstGeom>
          <a:noFill/>
        </p:spPr>
        <p:txBody>
          <a:bodyPr wrap="square" rtlCol="0">
            <a:spAutoFit/>
          </a:bodyPr>
          <a:lstStyle/>
          <a:p>
            <a:r>
              <a:rPr lang="fr-FR" sz="2000" b="1" dirty="0">
                <a:solidFill>
                  <a:srgbClr val="7030A0"/>
                </a:solidFill>
                <a:latin typeface="Times New Roman" pitchFamily="18" charset="0"/>
                <a:cs typeface="Times New Roman" pitchFamily="18" charset="0"/>
              </a:rPr>
              <a:t>C’est l’équation d’un cercle de rayon 1 et de centre 0</a:t>
            </a:r>
          </a:p>
        </p:txBody>
      </p:sp>
      <p:sp>
        <p:nvSpPr>
          <p:cNvPr id="26" name="Ellipse 25"/>
          <p:cNvSpPr/>
          <p:nvPr/>
        </p:nvSpPr>
        <p:spPr>
          <a:xfrm>
            <a:off x="5828650" y="2786058"/>
            <a:ext cx="1714512" cy="2143140"/>
          </a:xfrm>
          <a:prstGeom prst="ellipse">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8" name="Connecteur droit 27"/>
          <p:cNvCxnSpPr/>
          <p:nvPr/>
        </p:nvCxnSpPr>
        <p:spPr>
          <a:xfrm>
            <a:off x="2000232" y="3357562"/>
            <a:ext cx="14287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a:off x="2014300" y="2500306"/>
            <a:ext cx="14287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a:off x="2000232" y="4356106"/>
            <a:ext cx="14287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a:off x="2000232" y="5357826"/>
            <a:ext cx="14287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32" name="ZoneTexte 31"/>
          <p:cNvSpPr txBox="1"/>
          <p:nvPr/>
        </p:nvSpPr>
        <p:spPr>
          <a:xfrm>
            <a:off x="0" y="5929330"/>
            <a:ext cx="9144000" cy="1015663"/>
          </a:xfrm>
          <a:prstGeom prst="rect">
            <a:avLst/>
          </a:prstGeom>
          <a:noFill/>
        </p:spPr>
        <p:txBody>
          <a:bodyPr wrap="square" rtlCol="0">
            <a:spAutoFit/>
          </a:bodyPr>
          <a:lstStyle/>
          <a:p>
            <a:pPr algn="just"/>
            <a:r>
              <a:rPr lang="fr-FR" sz="2000" i="1" dirty="0">
                <a:solidFill>
                  <a:srgbClr val="7030A0"/>
                </a:solidFill>
                <a:latin typeface="Times New Roman" pitchFamily="18" charset="0"/>
                <a:cs typeface="Times New Roman" pitchFamily="18" charset="0"/>
              </a:rPr>
              <a:t>Remarque : A vrai dire, chaque segment de l’axe imaginaire du plan p, de longueur 1/T</a:t>
            </a:r>
            <a:r>
              <a:rPr lang="fr-FR" sz="2000" i="1" baseline="-25000" dirty="0">
                <a:solidFill>
                  <a:srgbClr val="7030A0"/>
                </a:solidFill>
                <a:latin typeface="Times New Roman" pitchFamily="18" charset="0"/>
                <a:cs typeface="Times New Roman" pitchFamily="18" charset="0"/>
              </a:rPr>
              <a:t>e</a:t>
            </a:r>
            <a:r>
              <a:rPr lang="fr-FR" sz="2000" i="1" dirty="0">
                <a:solidFill>
                  <a:srgbClr val="7030A0"/>
                </a:solidFill>
                <a:latin typeface="Times New Roman" pitchFamily="18" charset="0"/>
                <a:cs typeface="Times New Roman" pitchFamily="18" charset="0"/>
              </a:rPr>
              <a:t> va se transformer en un cercle de rayon 1 et de centre 0. ceci explique bien  la périodicité de la réponse </a:t>
            </a:r>
            <a:r>
              <a:rPr lang="fr-FR" sz="2000" i="1" dirty="0" err="1">
                <a:solidFill>
                  <a:srgbClr val="7030A0"/>
                </a:solidFill>
                <a:latin typeface="Times New Roman" pitchFamily="18" charset="0"/>
                <a:cs typeface="Times New Roman" pitchFamily="18" charset="0"/>
              </a:rPr>
              <a:t>fréquantielle</a:t>
            </a:r>
            <a:r>
              <a:rPr lang="fr-FR" sz="2000" i="1" dirty="0">
                <a:solidFill>
                  <a:srgbClr val="7030A0"/>
                </a:solidFill>
                <a:latin typeface="Times New Roman" pitchFamily="18" charset="0"/>
                <a:cs typeface="Times New Roman" pitchFamily="18" charset="0"/>
              </a:rPr>
              <a:t> dans le cas des filtres discrets</a:t>
            </a:r>
            <a:endParaRPr lang="fr-FR" sz="2000" i="1" baseline="-25000" dirty="0">
              <a:solidFill>
                <a:srgbClr val="7030A0"/>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LES FILTRES NUMERIQUES RIF</a:t>
            </a:r>
          </a:p>
        </p:txBody>
      </p:sp>
      <p:sp>
        <p:nvSpPr>
          <p:cNvPr id="16" name="ZoneTexte 15"/>
          <p:cNvSpPr txBox="1"/>
          <p:nvPr/>
        </p:nvSpPr>
        <p:spPr>
          <a:xfrm>
            <a:off x="0" y="714356"/>
            <a:ext cx="9144000" cy="769441"/>
          </a:xfrm>
          <a:prstGeom prst="rect">
            <a:avLst/>
          </a:prstGeom>
          <a:noFill/>
        </p:spPr>
        <p:txBody>
          <a:bodyPr wrap="square" rtlCol="0">
            <a:spAutoFit/>
          </a:bodyPr>
          <a:lstStyle/>
          <a:p>
            <a:r>
              <a:rPr lang="fr-FR" sz="2200" b="1" u="sng" dirty="0">
                <a:solidFill>
                  <a:srgbClr val="FF0000"/>
                </a:solidFill>
                <a:latin typeface="Times New Roman" pitchFamily="18" charset="0"/>
                <a:cs typeface="Times New Roman" pitchFamily="18" charset="0"/>
              </a:rPr>
              <a:t>Plan z :  </a:t>
            </a:r>
            <a:r>
              <a:rPr lang="fr-FR" sz="2200" dirty="0">
                <a:solidFill>
                  <a:srgbClr val="002060"/>
                </a:solidFill>
                <a:latin typeface="Times New Roman" pitchFamily="18" charset="0"/>
                <a:cs typeface="Times New Roman" pitchFamily="18" charset="0"/>
              </a:rPr>
              <a:t>Pour mieux comprendre la stabilité assurée d’un filtre RIF, nous allons faire l’analogie entre le  plan p et le plan z</a:t>
            </a:r>
          </a:p>
        </p:txBody>
      </p:sp>
      <p:cxnSp>
        <p:nvCxnSpPr>
          <p:cNvPr id="8" name="Connecteur droit avec flèche 7"/>
          <p:cNvCxnSpPr/>
          <p:nvPr/>
        </p:nvCxnSpPr>
        <p:spPr bwMode="auto">
          <a:xfrm>
            <a:off x="109538" y="3851292"/>
            <a:ext cx="4318000"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9" name="Connecteur droit avec flèche 8"/>
          <p:cNvCxnSpPr/>
          <p:nvPr/>
        </p:nvCxnSpPr>
        <p:spPr bwMode="auto">
          <a:xfrm rot="5400000" flipH="1" flipV="1">
            <a:off x="14288" y="3794142"/>
            <a:ext cx="4114800" cy="12700"/>
          </a:xfrm>
          <a:prstGeom prst="straightConnector1">
            <a:avLst/>
          </a:prstGeom>
          <a:solidFill>
            <a:schemeClr val="accent1"/>
          </a:solidFill>
          <a:ln w="38100" cap="flat" cmpd="sng" algn="ctr">
            <a:solidFill>
              <a:srgbClr val="002060"/>
            </a:solidFill>
            <a:prstDash val="solid"/>
            <a:round/>
            <a:headEnd type="none" w="med" len="med"/>
            <a:tailEnd type="arrow"/>
          </a:ln>
          <a:effectLst/>
        </p:spPr>
      </p:cxnSp>
      <p:sp>
        <p:nvSpPr>
          <p:cNvPr id="12" name="ZoneTexte 11"/>
          <p:cNvSpPr txBox="1"/>
          <p:nvPr/>
        </p:nvSpPr>
        <p:spPr>
          <a:xfrm>
            <a:off x="4237038" y="3902092"/>
            <a:ext cx="406400" cy="369332"/>
          </a:xfrm>
          <a:prstGeom prst="rect">
            <a:avLst/>
          </a:prstGeom>
          <a:noFill/>
        </p:spPr>
        <p:txBody>
          <a:bodyPr wrap="square" rtlCol="0">
            <a:spAutoFit/>
          </a:bodyPr>
          <a:lstStyle/>
          <a:p>
            <a:r>
              <a:rPr lang="fr-FR" dirty="0">
                <a:sym typeface="Symbol"/>
              </a:rPr>
              <a:t></a:t>
            </a:r>
            <a:endParaRPr lang="fr-FR" dirty="0"/>
          </a:p>
        </p:txBody>
      </p:sp>
      <p:sp>
        <p:nvSpPr>
          <p:cNvPr id="13" name="ZoneTexte 12"/>
          <p:cNvSpPr txBox="1"/>
          <p:nvPr/>
        </p:nvSpPr>
        <p:spPr>
          <a:xfrm>
            <a:off x="2217738" y="1616092"/>
            <a:ext cx="482600" cy="369332"/>
          </a:xfrm>
          <a:prstGeom prst="rect">
            <a:avLst/>
          </a:prstGeom>
          <a:noFill/>
        </p:spPr>
        <p:txBody>
          <a:bodyPr wrap="square" rtlCol="0">
            <a:spAutoFit/>
          </a:bodyPr>
          <a:lstStyle/>
          <a:p>
            <a:r>
              <a:rPr lang="fr-FR" dirty="0">
                <a:sym typeface="Symbol"/>
              </a:rPr>
              <a:t>j</a:t>
            </a:r>
            <a:endParaRPr lang="fr-FR" dirty="0"/>
          </a:p>
        </p:txBody>
      </p:sp>
      <p:sp>
        <p:nvSpPr>
          <p:cNvPr id="14" name="ZoneTexte 13"/>
          <p:cNvSpPr txBox="1"/>
          <p:nvPr/>
        </p:nvSpPr>
        <p:spPr>
          <a:xfrm>
            <a:off x="2801938" y="2670192"/>
            <a:ext cx="1562100" cy="369332"/>
          </a:xfrm>
          <a:prstGeom prst="rect">
            <a:avLst/>
          </a:prstGeom>
          <a:noFill/>
        </p:spPr>
        <p:txBody>
          <a:bodyPr wrap="square" rtlCol="0">
            <a:spAutoFit/>
          </a:bodyPr>
          <a:lstStyle/>
          <a:p>
            <a:r>
              <a:rPr lang="fr-FR" dirty="0"/>
              <a:t>Plan p</a:t>
            </a:r>
          </a:p>
        </p:txBody>
      </p:sp>
      <p:sp>
        <p:nvSpPr>
          <p:cNvPr id="18" name="ZoneTexte 17"/>
          <p:cNvSpPr txBox="1"/>
          <p:nvPr/>
        </p:nvSpPr>
        <p:spPr>
          <a:xfrm>
            <a:off x="8358214" y="3902092"/>
            <a:ext cx="890562" cy="369332"/>
          </a:xfrm>
          <a:prstGeom prst="rect">
            <a:avLst/>
          </a:prstGeom>
          <a:noFill/>
        </p:spPr>
        <p:txBody>
          <a:bodyPr wrap="square" rtlCol="0">
            <a:spAutoFit/>
          </a:bodyPr>
          <a:lstStyle/>
          <a:p>
            <a:r>
              <a:rPr lang="fr-FR" dirty="0" err="1">
                <a:sym typeface="Symbol"/>
              </a:rPr>
              <a:t>Re</a:t>
            </a:r>
            <a:r>
              <a:rPr lang="fr-FR" dirty="0">
                <a:sym typeface="Symbol"/>
              </a:rPr>
              <a:t>(z)</a:t>
            </a:r>
            <a:endParaRPr lang="fr-FR" dirty="0"/>
          </a:p>
        </p:txBody>
      </p:sp>
      <p:sp>
        <p:nvSpPr>
          <p:cNvPr id="19" name="ZoneTexte 18"/>
          <p:cNvSpPr txBox="1"/>
          <p:nvPr/>
        </p:nvSpPr>
        <p:spPr>
          <a:xfrm>
            <a:off x="6823076" y="1616092"/>
            <a:ext cx="963634" cy="369332"/>
          </a:xfrm>
          <a:prstGeom prst="rect">
            <a:avLst/>
          </a:prstGeom>
          <a:noFill/>
        </p:spPr>
        <p:txBody>
          <a:bodyPr wrap="square" rtlCol="0">
            <a:spAutoFit/>
          </a:bodyPr>
          <a:lstStyle/>
          <a:p>
            <a:r>
              <a:rPr lang="fr-FR" dirty="0" err="1">
                <a:sym typeface="Symbol"/>
              </a:rPr>
              <a:t>Imag</a:t>
            </a:r>
            <a:r>
              <a:rPr lang="fr-FR" dirty="0">
                <a:sym typeface="Symbol"/>
              </a:rPr>
              <a:t>(z)</a:t>
            </a:r>
            <a:endParaRPr lang="fr-FR" dirty="0"/>
          </a:p>
        </p:txBody>
      </p:sp>
      <p:sp>
        <p:nvSpPr>
          <p:cNvPr id="20" name="ZoneTexte 19"/>
          <p:cNvSpPr txBox="1"/>
          <p:nvPr/>
        </p:nvSpPr>
        <p:spPr>
          <a:xfrm>
            <a:off x="7407276" y="2670192"/>
            <a:ext cx="1562100" cy="369332"/>
          </a:xfrm>
          <a:prstGeom prst="rect">
            <a:avLst/>
          </a:prstGeom>
          <a:noFill/>
        </p:spPr>
        <p:txBody>
          <a:bodyPr wrap="square" rtlCol="0">
            <a:spAutoFit/>
          </a:bodyPr>
          <a:lstStyle/>
          <a:p>
            <a:r>
              <a:rPr lang="fr-FR" dirty="0"/>
              <a:t>Plan z</a:t>
            </a:r>
          </a:p>
        </p:txBody>
      </p:sp>
      <p:sp>
        <p:nvSpPr>
          <p:cNvPr id="21" name="Flèche droite 20"/>
          <p:cNvSpPr/>
          <p:nvPr/>
        </p:nvSpPr>
        <p:spPr>
          <a:xfrm>
            <a:off x="3500430" y="2071678"/>
            <a:ext cx="2286016"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3" name="Objet 22"/>
          <p:cNvGraphicFramePr>
            <a:graphicFrameLocks noChangeAspect="1"/>
          </p:cNvGraphicFramePr>
          <p:nvPr/>
        </p:nvGraphicFramePr>
        <p:xfrm>
          <a:off x="3428992" y="1571612"/>
          <a:ext cx="2322422" cy="417514"/>
        </p:xfrm>
        <a:graphic>
          <a:graphicData uri="http://schemas.openxmlformats.org/presentationml/2006/ole">
            <mc:AlternateContent xmlns:mc="http://schemas.openxmlformats.org/markup-compatibility/2006">
              <mc:Choice xmlns:v="urn:schemas-microsoft-com:vml" Requires="v">
                <p:oleObj spid="_x0000_s215048" name="Équation" r:id="rId3" imgW="1130040" imgH="203040" progId="Equation.3">
                  <p:embed/>
                </p:oleObj>
              </mc:Choice>
              <mc:Fallback>
                <p:oleObj name="Équation" r:id="rId3" imgW="1130040" imgH="2030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8992" y="1571612"/>
                        <a:ext cx="2322422" cy="4175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ZoneTexte 23"/>
          <p:cNvSpPr txBox="1"/>
          <p:nvPr/>
        </p:nvSpPr>
        <p:spPr>
          <a:xfrm>
            <a:off x="2285984" y="4029022"/>
            <a:ext cx="3429024" cy="707886"/>
          </a:xfrm>
          <a:prstGeom prst="rect">
            <a:avLst/>
          </a:prstGeom>
          <a:noFill/>
        </p:spPr>
        <p:txBody>
          <a:bodyPr wrap="square" rtlCol="0">
            <a:spAutoFit/>
          </a:bodyPr>
          <a:lstStyle/>
          <a:p>
            <a:r>
              <a:rPr lang="fr-FR" sz="2000" b="1" dirty="0">
                <a:solidFill>
                  <a:srgbClr val="FF0000"/>
                </a:solidFill>
                <a:latin typeface="Times New Roman" pitchFamily="18" charset="0"/>
                <a:cs typeface="Times New Roman" pitchFamily="18" charset="0"/>
              </a:rPr>
              <a:t>2</a:t>
            </a:r>
            <a:r>
              <a:rPr lang="fr-FR" sz="2000" b="1" baseline="30000" dirty="0">
                <a:solidFill>
                  <a:srgbClr val="FF0000"/>
                </a:solidFill>
                <a:latin typeface="Times New Roman" pitchFamily="18" charset="0"/>
                <a:cs typeface="Times New Roman" pitchFamily="18" charset="0"/>
              </a:rPr>
              <a:t>ème</a:t>
            </a:r>
            <a:r>
              <a:rPr lang="fr-FR" sz="2000" b="1" dirty="0">
                <a:solidFill>
                  <a:srgbClr val="FF0000"/>
                </a:solidFill>
                <a:latin typeface="Times New Roman" pitchFamily="18" charset="0"/>
                <a:cs typeface="Times New Roman" pitchFamily="18" charset="0"/>
              </a:rPr>
              <a:t>  cas : le demi plan gauche d</a:t>
            </a:r>
            <a:r>
              <a:rPr lang="fr-FR" sz="2000" b="1" dirty="0">
                <a:solidFill>
                  <a:srgbClr val="FF0000"/>
                </a:solidFill>
                <a:latin typeface="Times New Roman" pitchFamily="18" charset="0"/>
                <a:cs typeface="Times New Roman" pitchFamily="18" charset="0"/>
                <a:sym typeface="Symbol"/>
              </a:rPr>
              <a:t>u plan p. (&lt;0)</a:t>
            </a:r>
            <a:endParaRPr lang="fr-FR" sz="2000" b="1" dirty="0">
              <a:solidFill>
                <a:srgbClr val="FF0000"/>
              </a:solidFill>
              <a:latin typeface="Times New Roman" pitchFamily="18" charset="0"/>
              <a:cs typeface="Times New Roman" pitchFamily="18" charset="0"/>
            </a:endParaRPr>
          </a:p>
        </p:txBody>
      </p:sp>
      <p:graphicFrame>
        <p:nvGraphicFramePr>
          <p:cNvPr id="214021" name="Object 5"/>
          <p:cNvGraphicFramePr>
            <a:graphicFrameLocks noChangeAspect="1"/>
          </p:cNvGraphicFramePr>
          <p:nvPr/>
        </p:nvGraphicFramePr>
        <p:xfrm>
          <a:off x="2357422" y="4714884"/>
          <a:ext cx="1095375" cy="417513"/>
        </p:xfrm>
        <a:graphic>
          <a:graphicData uri="http://schemas.openxmlformats.org/presentationml/2006/ole">
            <mc:AlternateContent xmlns:mc="http://schemas.openxmlformats.org/markup-compatibility/2006">
              <mc:Choice xmlns:v="urn:schemas-microsoft-com:vml" Requires="v">
                <p:oleObj spid="_x0000_s215049" name="Équation" r:id="rId5" imgW="533160" imgH="203040" progId="Equation.3">
                  <p:embed/>
                </p:oleObj>
              </mc:Choice>
              <mc:Fallback>
                <p:oleObj name="Équation" r:id="rId5" imgW="533160" imgH="2030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57422" y="4714884"/>
                        <a:ext cx="1095375" cy="417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4022" name="Object 6"/>
          <p:cNvGraphicFramePr>
            <a:graphicFrameLocks noChangeAspect="1"/>
          </p:cNvGraphicFramePr>
          <p:nvPr/>
        </p:nvGraphicFramePr>
        <p:xfrm>
          <a:off x="2285984" y="5286388"/>
          <a:ext cx="885825" cy="574675"/>
        </p:xfrm>
        <a:graphic>
          <a:graphicData uri="http://schemas.openxmlformats.org/presentationml/2006/ole">
            <mc:AlternateContent xmlns:mc="http://schemas.openxmlformats.org/markup-compatibility/2006">
              <mc:Choice xmlns:v="urn:schemas-microsoft-com:vml" Requires="v">
                <p:oleObj spid="_x0000_s215050" name="Équation" r:id="rId7" imgW="431640" imgH="279360" progId="Equation.3">
                  <p:embed/>
                </p:oleObj>
              </mc:Choice>
              <mc:Fallback>
                <p:oleObj name="Équation" r:id="rId7" imgW="431640" imgH="27936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5984" y="5286388"/>
                        <a:ext cx="885825" cy="574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 name="ZoneTexte 24"/>
          <p:cNvSpPr txBox="1"/>
          <p:nvPr/>
        </p:nvSpPr>
        <p:spPr>
          <a:xfrm>
            <a:off x="3214678" y="5000636"/>
            <a:ext cx="3214710" cy="1015663"/>
          </a:xfrm>
          <a:prstGeom prst="rect">
            <a:avLst/>
          </a:prstGeom>
          <a:noFill/>
        </p:spPr>
        <p:txBody>
          <a:bodyPr wrap="square" rtlCol="0">
            <a:spAutoFit/>
          </a:bodyPr>
          <a:lstStyle/>
          <a:p>
            <a:r>
              <a:rPr lang="fr-FR" sz="2000" b="1" dirty="0">
                <a:solidFill>
                  <a:srgbClr val="7030A0"/>
                </a:solidFill>
                <a:latin typeface="Times New Roman" pitchFamily="18" charset="0"/>
                <a:cs typeface="Times New Roman" pitchFamily="18" charset="0"/>
              </a:rPr>
              <a:t>C’est donc l’intérieur du d’un cercle de rayon 1 et de centre 0</a:t>
            </a:r>
          </a:p>
        </p:txBody>
      </p:sp>
      <p:sp>
        <p:nvSpPr>
          <p:cNvPr id="26" name="Ellipse 25"/>
          <p:cNvSpPr/>
          <p:nvPr/>
        </p:nvSpPr>
        <p:spPr>
          <a:xfrm>
            <a:off x="5828650" y="2786058"/>
            <a:ext cx="1714512" cy="2143140"/>
          </a:xfrm>
          <a:prstGeom prst="ellipse">
            <a:avLst/>
          </a:prstGeom>
          <a:solidFill>
            <a:schemeClr val="accent3">
              <a:lumMod val="85000"/>
            </a:schemeClr>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8" name="Connecteur droit 27"/>
          <p:cNvCxnSpPr/>
          <p:nvPr/>
        </p:nvCxnSpPr>
        <p:spPr>
          <a:xfrm>
            <a:off x="2000232" y="3357562"/>
            <a:ext cx="14287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a:off x="2014300" y="2500306"/>
            <a:ext cx="14287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a:off x="2000232" y="4356106"/>
            <a:ext cx="14287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a:off x="2000232" y="5357826"/>
            <a:ext cx="14287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0" y="1643050"/>
            <a:ext cx="2071670" cy="44291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ZoneTexte 32"/>
          <p:cNvSpPr txBox="1"/>
          <p:nvPr/>
        </p:nvSpPr>
        <p:spPr>
          <a:xfrm>
            <a:off x="0" y="5929330"/>
            <a:ext cx="9144000" cy="1015663"/>
          </a:xfrm>
          <a:prstGeom prst="rect">
            <a:avLst/>
          </a:prstGeom>
          <a:noFill/>
        </p:spPr>
        <p:txBody>
          <a:bodyPr wrap="square" rtlCol="0">
            <a:spAutoFit/>
          </a:bodyPr>
          <a:lstStyle/>
          <a:p>
            <a:pPr algn="just"/>
            <a:r>
              <a:rPr lang="fr-FR" sz="2000" b="1" i="1" u="sng" dirty="0">
                <a:solidFill>
                  <a:srgbClr val="C00000"/>
                </a:solidFill>
                <a:latin typeface="Times New Roman" pitchFamily="18" charset="0"/>
                <a:cs typeface="Times New Roman" pitchFamily="18" charset="0"/>
              </a:rPr>
              <a:t>Remarque</a:t>
            </a:r>
            <a:r>
              <a:rPr lang="fr-FR" sz="2000" i="1" dirty="0">
                <a:solidFill>
                  <a:srgbClr val="C00000"/>
                </a:solidFill>
                <a:latin typeface="Times New Roman" pitchFamily="18" charset="0"/>
                <a:cs typeface="Times New Roman" pitchFamily="18" charset="0"/>
              </a:rPr>
              <a:t> : La condition de stabilité des filtres analogiques stipule que tous les pôles doivent se trouver dans le ½ plan gauche de plan p. Donc un filtre numérique est </a:t>
            </a:r>
            <a:r>
              <a:rPr lang="fr-FR" sz="2000" i="1" dirty="0" err="1">
                <a:solidFill>
                  <a:srgbClr val="C00000"/>
                </a:solidFill>
                <a:latin typeface="Times New Roman" pitchFamily="18" charset="0"/>
                <a:cs typeface="Times New Roman" pitchFamily="18" charset="0"/>
              </a:rPr>
              <a:t>satble</a:t>
            </a:r>
            <a:r>
              <a:rPr lang="fr-FR" sz="2000" i="1" dirty="0">
                <a:solidFill>
                  <a:srgbClr val="C00000"/>
                </a:solidFill>
                <a:latin typeface="Times New Roman" pitchFamily="18" charset="0"/>
                <a:cs typeface="Times New Roman" pitchFamily="18" charset="0"/>
              </a:rPr>
              <a:t> si tous les pôles de H(z) sont à l’intérieur du cercle unitaire</a:t>
            </a:r>
            <a:endParaRPr lang="fr-FR" sz="2000" i="1" baseline="-25000" dirty="0">
              <a:solidFill>
                <a:srgbClr val="C00000"/>
              </a:solidFill>
              <a:latin typeface="Times New Roman" pitchFamily="18" charset="0"/>
              <a:cs typeface="Times New Roman" pitchFamily="18" charset="0"/>
            </a:endParaRPr>
          </a:p>
        </p:txBody>
      </p:sp>
      <p:sp>
        <p:nvSpPr>
          <p:cNvPr id="40" name="Rectangle 39"/>
          <p:cNvSpPr/>
          <p:nvPr/>
        </p:nvSpPr>
        <p:spPr>
          <a:xfrm>
            <a:off x="142844" y="1757790"/>
            <a:ext cx="1857388" cy="2071702"/>
          </a:xfrm>
          <a:prstGeom prst="rect">
            <a:avLst/>
          </a:prstGeom>
          <a:solidFill>
            <a:schemeClr val="bg1">
              <a:lumMod val="8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Rectangle 40"/>
          <p:cNvSpPr/>
          <p:nvPr/>
        </p:nvSpPr>
        <p:spPr>
          <a:xfrm>
            <a:off x="142844" y="3885764"/>
            <a:ext cx="1857388" cy="2071702"/>
          </a:xfrm>
          <a:prstGeom prst="rect">
            <a:avLst/>
          </a:prstGeom>
          <a:solidFill>
            <a:schemeClr val="bg1">
              <a:lumMod val="8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2" name="Connecteur droit avec flèche 41"/>
          <p:cNvCxnSpPr/>
          <p:nvPr/>
        </p:nvCxnSpPr>
        <p:spPr bwMode="auto">
          <a:xfrm>
            <a:off x="4714876" y="3851292"/>
            <a:ext cx="4318000"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43" name="Connecteur droit avec flèche 42"/>
          <p:cNvCxnSpPr/>
          <p:nvPr/>
        </p:nvCxnSpPr>
        <p:spPr bwMode="auto">
          <a:xfrm rot="5400000" flipH="1" flipV="1">
            <a:off x="4619626" y="3794142"/>
            <a:ext cx="4114800" cy="127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12</a:t>
            </a:fld>
            <a:endParaRPr lang="fr-CA"/>
          </a:p>
        </p:txBody>
      </p:sp>
      <p:sp>
        <p:nvSpPr>
          <p:cNvPr id="44035" name="Text Box 3"/>
          <p:cNvSpPr txBox="1">
            <a:spLocks noChangeArrowheads="1"/>
          </p:cNvSpPr>
          <p:nvPr/>
        </p:nvSpPr>
        <p:spPr bwMode="auto">
          <a:xfrm>
            <a:off x="0" y="642918"/>
            <a:ext cx="9144000" cy="2800767"/>
          </a:xfrm>
          <a:prstGeom prst="rect">
            <a:avLst/>
          </a:prstGeom>
          <a:noFill/>
          <a:ln w="9525">
            <a:noFill/>
            <a:miter lim="800000"/>
            <a:headEnd/>
            <a:tailEnd/>
          </a:ln>
          <a:effectLst/>
        </p:spPr>
        <p:txBody>
          <a:bodyPr wrap="square">
            <a:spAutoFit/>
          </a:bodyPr>
          <a:lstStyle/>
          <a:p>
            <a:pPr algn="just"/>
            <a:r>
              <a:rPr lang="fr-CA" sz="2200" b="1" u="sng" dirty="0">
                <a:solidFill>
                  <a:srgbClr val="C00000"/>
                </a:solidFill>
                <a:latin typeface="Times New Roman" pitchFamily="18" charset="0"/>
                <a:cs typeface="Times New Roman" pitchFamily="18" charset="0"/>
              </a:rPr>
              <a:t>Implémentation des filtres RII : </a:t>
            </a:r>
          </a:p>
          <a:p>
            <a:pPr algn="just"/>
            <a:r>
              <a:rPr lang="fr-CA" sz="2200" dirty="0">
                <a:solidFill>
                  <a:srgbClr val="002060"/>
                </a:solidFill>
                <a:latin typeface="Times New Roman" pitchFamily="18" charset="0"/>
                <a:cs typeface="Times New Roman" pitchFamily="18" charset="0"/>
              </a:rPr>
              <a:t>Pour représenter et implémenter un filtre numérique RII nous devons utiliser l’équation  discrète aux différences finies</a:t>
            </a:r>
          </a:p>
          <a:p>
            <a:pPr algn="ctr">
              <a:buFont typeface="Wingdings" pitchFamily="2" charset="2"/>
              <a:buChar char="q"/>
            </a:pPr>
            <a:endParaRPr lang="fr-CA" sz="2200" dirty="0">
              <a:solidFill>
                <a:srgbClr val="002060"/>
              </a:solidFill>
              <a:latin typeface="Times New Roman" pitchFamily="18" charset="0"/>
              <a:cs typeface="Times New Roman" pitchFamily="18" charset="0"/>
            </a:endParaRPr>
          </a:p>
          <a:p>
            <a:pPr algn="just">
              <a:buFont typeface="Wingdings" pitchFamily="2" charset="2"/>
              <a:buChar char="q"/>
            </a:pPr>
            <a:endParaRPr lang="fr-CA" sz="2200" dirty="0">
              <a:solidFill>
                <a:srgbClr val="002060"/>
              </a:solidFill>
              <a:latin typeface="Times New Roman" pitchFamily="18" charset="0"/>
              <a:cs typeface="Times New Roman" pitchFamily="18" charset="0"/>
            </a:endParaRPr>
          </a:p>
          <a:p>
            <a:pPr algn="ctr"/>
            <a:endParaRPr lang="fr-CA" sz="2200" dirty="0">
              <a:solidFill>
                <a:srgbClr val="002060"/>
              </a:solidFill>
              <a:latin typeface="Times New Roman" pitchFamily="18" charset="0"/>
              <a:cs typeface="Times New Roman" pitchFamily="18" charset="0"/>
            </a:endParaRPr>
          </a:p>
          <a:p>
            <a:pPr algn="just"/>
            <a:endParaRPr lang="fr-CA" sz="2200" dirty="0">
              <a:solidFill>
                <a:srgbClr val="002060"/>
              </a:solidFill>
              <a:latin typeface="Times New Roman" pitchFamily="18" charset="0"/>
              <a:cs typeface="Times New Roman" pitchFamily="18" charset="0"/>
            </a:endParaRPr>
          </a:p>
          <a:p>
            <a:pPr algn="just"/>
            <a:endParaRPr lang="fr-CA" sz="2200" dirty="0">
              <a:solidFill>
                <a:srgbClr val="7030A0"/>
              </a:solidFill>
              <a:latin typeface="Times New Roman" pitchFamily="18" charset="0"/>
              <a:cs typeface="Times New Roman" pitchFamily="18" charset="0"/>
            </a:endParaRPr>
          </a:p>
        </p:txBody>
      </p:sp>
      <p:graphicFrame>
        <p:nvGraphicFramePr>
          <p:cNvPr id="14" name="Objet 13"/>
          <p:cNvGraphicFramePr>
            <a:graphicFrameLocks noChangeAspect="1"/>
          </p:cNvGraphicFramePr>
          <p:nvPr/>
        </p:nvGraphicFramePr>
        <p:xfrm>
          <a:off x="3357554" y="2214554"/>
          <a:ext cx="3059228" cy="500066"/>
        </p:xfrm>
        <a:graphic>
          <a:graphicData uri="http://schemas.openxmlformats.org/presentationml/2006/ole">
            <mc:AlternateContent xmlns:mc="http://schemas.openxmlformats.org/markup-compatibility/2006">
              <mc:Choice xmlns:v="urn:schemas-microsoft-com:vml" Requires="v">
                <p:oleObj spid="_x0000_s218122" name="Équation" r:id="rId3" imgW="1320480" imgH="215640" progId="Equation.3">
                  <p:embed/>
                </p:oleObj>
              </mc:Choice>
              <mc:Fallback>
                <p:oleObj name="Équation" r:id="rId3" imgW="1320480" imgH="21564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7554" y="2214554"/>
                        <a:ext cx="3059228" cy="5000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LES FILTRES NUMERIQUES RII</a:t>
            </a:r>
          </a:p>
        </p:txBody>
      </p:sp>
      <p:sp>
        <p:nvSpPr>
          <p:cNvPr id="15" name="ZoneTexte 14"/>
          <p:cNvSpPr txBox="1"/>
          <p:nvPr/>
        </p:nvSpPr>
        <p:spPr>
          <a:xfrm>
            <a:off x="0" y="3500438"/>
            <a:ext cx="9144000" cy="3416320"/>
          </a:xfrm>
          <a:prstGeom prst="rect">
            <a:avLst/>
          </a:prstGeom>
          <a:noFill/>
        </p:spPr>
        <p:txBody>
          <a:bodyPr wrap="square" rtlCol="0">
            <a:spAutoFit/>
          </a:bodyPr>
          <a:lstStyle/>
          <a:p>
            <a:pPr>
              <a:buFont typeface="Wingdings" pitchFamily="2" charset="2"/>
              <a:buChar char="q"/>
            </a:pPr>
            <a:r>
              <a:rPr lang="fr-FR" sz="2200" dirty="0"/>
              <a:t> </a:t>
            </a:r>
            <a:r>
              <a:rPr lang="fr-FR" sz="2200" dirty="0">
                <a:solidFill>
                  <a:srgbClr val="00B050"/>
                </a:solidFill>
              </a:rPr>
              <a:t>La structure d’un RII a aussi besoin des  trois mêmes  opérations élémentaires à savoir:</a:t>
            </a:r>
          </a:p>
          <a:p>
            <a:pPr lvl="1">
              <a:buFont typeface="Wingdings" pitchFamily="2" charset="2"/>
              <a:buChar char="ü"/>
            </a:pPr>
            <a:r>
              <a:rPr lang="fr-FR" sz="2200" dirty="0">
                <a:solidFill>
                  <a:srgbClr val="00B050"/>
                </a:solidFill>
              </a:rPr>
              <a:t> la multiplication</a:t>
            </a:r>
          </a:p>
          <a:p>
            <a:pPr lvl="1">
              <a:buFont typeface="Wingdings" pitchFamily="2" charset="2"/>
              <a:buChar char="ü"/>
            </a:pPr>
            <a:r>
              <a:rPr lang="fr-FR" sz="2200" dirty="0">
                <a:solidFill>
                  <a:srgbClr val="00B050"/>
                </a:solidFill>
              </a:rPr>
              <a:t> l’addition</a:t>
            </a:r>
          </a:p>
          <a:p>
            <a:pPr lvl="1">
              <a:buFont typeface="Wingdings" pitchFamily="2" charset="2"/>
              <a:buChar char="ü"/>
            </a:pPr>
            <a:r>
              <a:rPr lang="fr-FR" sz="2200" dirty="0">
                <a:solidFill>
                  <a:srgbClr val="00B050"/>
                </a:solidFill>
              </a:rPr>
              <a:t> le retard unitaire</a:t>
            </a:r>
          </a:p>
          <a:p>
            <a:pPr lvl="1">
              <a:buFont typeface="Wingdings" pitchFamily="2" charset="2"/>
              <a:buChar char="ü"/>
            </a:pPr>
            <a:endParaRPr lang="fr-FR" dirty="0"/>
          </a:p>
          <a:p>
            <a:pPr marL="0" lvl="1" algn="just">
              <a:buFont typeface="Wingdings" pitchFamily="2" charset="2"/>
              <a:buChar char="q"/>
            </a:pPr>
            <a:r>
              <a:rPr lang="fr-FR" dirty="0"/>
              <a:t> </a:t>
            </a:r>
            <a:r>
              <a:rPr lang="fr-FR" sz="2200" dirty="0">
                <a:solidFill>
                  <a:srgbClr val="7030A0"/>
                </a:solidFill>
                <a:latin typeface="Times New Roman" pitchFamily="18" charset="0"/>
                <a:cs typeface="Times New Roman" pitchFamily="18" charset="0"/>
              </a:rPr>
              <a:t>L’échantillon de sortie y(n) à l’instant présent n, dépend de l’échantillon d’entrée présent à l’instant n et de quelques autres échantillons d’entrée aux instants passés {n-1, n-2, …., n-L} mais aussi des échantillons passés de la sortie aux instants {n-1, n-2, …., n-K}</a:t>
            </a:r>
          </a:p>
        </p:txBody>
      </p:sp>
      <p:graphicFrame>
        <p:nvGraphicFramePr>
          <p:cNvPr id="218117" name="Object 5"/>
          <p:cNvGraphicFramePr>
            <a:graphicFrameLocks noChangeAspect="1"/>
          </p:cNvGraphicFramePr>
          <p:nvPr/>
        </p:nvGraphicFramePr>
        <p:xfrm>
          <a:off x="214313" y="1619243"/>
          <a:ext cx="8453437" cy="809625"/>
        </p:xfrm>
        <a:graphic>
          <a:graphicData uri="http://schemas.openxmlformats.org/presentationml/2006/ole">
            <mc:AlternateContent xmlns:mc="http://schemas.openxmlformats.org/markup-compatibility/2006">
              <mc:Choice xmlns:v="urn:schemas-microsoft-com:vml" Requires="v">
                <p:oleObj spid="_x0000_s218123" name="Équation" r:id="rId5" imgW="4508280" imgH="431640" progId="Equation.3">
                  <p:embed/>
                </p:oleObj>
              </mc:Choice>
              <mc:Fallback>
                <p:oleObj name="Équation" r:id="rId5" imgW="4508280" imgH="43164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4313" y="1619243"/>
                        <a:ext cx="8453437" cy="809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8118" name="Object 6"/>
          <p:cNvGraphicFramePr>
            <a:graphicFrameLocks noChangeAspect="1"/>
          </p:cNvGraphicFramePr>
          <p:nvPr/>
        </p:nvGraphicFramePr>
        <p:xfrm>
          <a:off x="714348" y="2928934"/>
          <a:ext cx="7858125" cy="452438"/>
        </p:xfrm>
        <a:graphic>
          <a:graphicData uri="http://schemas.openxmlformats.org/presentationml/2006/ole">
            <mc:AlternateContent xmlns:mc="http://schemas.openxmlformats.org/markup-compatibility/2006">
              <mc:Choice xmlns:v="urn:schemas-microsoft-com:vml" Requires="v">
                <p:oleObj spid="_x0000_s218124" name="Équation" r:id="rId7" imgW="4190760" imgH="241200" progId="Equation.3">
                  <p:embed/>
                </p:oleObj>
              </mc:Choice>
              <mc:Fallback>
                <p:oleObj name="Équation" r:id="rId7" imgW="4190760" imgH="241200" progId="Equation.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4348" y="2928934"/>
                        <a:ext cx="7858125" cy="452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13</a:t>
            </a:fld>
            <a:endParaRPr lang="fr-CA"/>
          </a:p>
        </p:txBody>
      </p:sp>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LES FILTRES NUMERIQUES RII</a:t>
            </a:r>
          </a:p>
        </p:txBody>
      </p:sp>
      <p:sp>
        <p:nvSpPr>
          <p:cNvPr id="16" name="ZoneTexte 15"/>
          <p:cNvSpPr txBox="1"/>
          <p:nvPr/>
        </p:nvSpPr>
        <p:spPr>
          <a:xfrm>
            <a:off x="0" y="642918"/>
            <a:ext cx="9144000" cy="2462213"/>
          </a:xfrm>
          <a:prstGeom prst="rect">
            <a:avLst/>
          </a:prstGeom>
          <a:noFill/>
        </p:spPr>
        <p:txBody>
          <a:bodyPr wrap="square" rtlCol="0">
            <a:spAutoFit/>
          </a:bodyPr>
          <a:lstStyle/>
          <a:p>
            <a:r>
              <a:rPr lang="fr-FR" sz="2200" b="1" u="sng" dirty="0">
                <a:solidFill>
                  <a:srgbClr val="FF0000"/>
                </a:solidFill>
                <a:latin typeface="Times New Roman" pitchFamily="18" charset="0"/>
                <a:cs typeface="Times New Roman" pitchFamily="18" charset="0"/>
              </a:rPr>
              <a:t>Filtre RII: Analyse spectrale:</a:t>
            </a:r>
          </a:p>
          <a:p>
            <a:r>
              <a:rPr lang="fr-FR" sz="2200" dirty="0">
                <a:solidFill>
                  <a:srgbClr val="FF0000"/>
                </a:solidFill>
                <a:latin typeface="Times New Roman" pitchFamily="18" charset="0"/>
                <a:cs typeface="Times New Roman" pitchFamily="18" charset="0"/>
              </a:rPr>
              <a:t> </a:t>
            </a:r>
          </a:p>
          <a:p>
            <a:pPr algn="just"/>
            <a:r>
              <a:rPr lang="fr-FR" sz="2200" dirty="0">
                <a:solidFill>
                  <a:srgbClr val="002060"/>
                </a:solidFill>
                <a:latin typeface="Times New Roman" pitchFamily="18" charset="0"/>
                <a:cs typeface="Times New Roman" pitchFamily="18" charset="0"/>
              </a:rPr>
              <a:t>En utilisant la TZ et aussi la TFTD (cas particulier de la TZ) sur l’’équation aux différences finies qui représente ce filtre dans le domaine temporel, nous pouvons l’étudier et l’analyser dans le domaine fréquentielle en déterminant respectivement sa fonction de transfert en z H(z) et sa réponse fréquentielle H(</a:t>
            </a:r>
            <a:r>
              <a:rPr lang="fr-FR" sz="2200" dirty="0" err="1">
                <a:solidFill>
                  <a:srgbClr val="002060"/>
                </a:solidFill>
                <a:latin typeface="Times New Roman" pitchFamily="18" charset="0"/>
                <a:cs typeface="Times New Roman" pitchFamily="18" charset="0"/>
              </a:rPr>
              <a:t>e</a:t>
            </a:r>
            <a:r>
              <a:rPr lang="fr-FR" sz="2200" baseline="30000" dirty="0" err="1">
                <a:solidFill>
                  <a:srgbClr val="002060"/>
                </a:solidFill>
                <a:latin typeface="Times New Roman" pitchFamily="18" charset="0"/>
                <a:cs typeface="Times New Roman" pitchFamily="18" charset="0"/>
              </a:rPr>
              <a:t>j</a:t>
            </a:r>
            <a:r>
              <a:rPr lang="fr-FR" sz="2200" baseline="30000" dirty="0">
                <a:solidFill>
                  <a:srgbClr val="002060"/>
                </a:solidFill>
                <a:latin typeface="Times New Roman" pitchFamily="18" charset="0"/>
                <a:cs typeface="Times New Roman" pitchFamily="18" charset="0"/>
                <a:sym typeface="Symbol"/>
              </a:rPr>
              <a:t></a:t>
            </a:r>
            <a:r>
              <a:rPr lang="fr-FR" sz="2200" dirty="0">
                <a:solidFill>
                  <a:srgbClr val="002060"/>
                </a:solidFill>
                <a:latin typeface="Times New Roman" pitchFamily="18" charset="0"/>
                <a:cs typeface="Times New Roman" pitchFamily="18" charset="0"/>
                <a:sym typeface="Symbol"/>
              </a:rPr>
              <a:t>)</a:t>
            </a:r>
            <a:endParaRPr lang="fr-FR" sz="2200" dirty="0">
              <a:solidFill>
                <a:srgbClr val="002060"/>
              </a:solidFill>
              <a:latin typeface="Times New Roman" pitchFamily="18" charset="0"/>
              <a:cs typeface="Times New Roman" pitchFamily="18" charset="0"/>
            </a:endParaRPr>
          </a:p>
        </p:txBody>
      </p:sp>
      <p:graphicFrame>
        <p:nvGraphicFramePr>
          <p:cNvPr id="219140" name="Object 4"/>
          <p:cNvGraphicFramePr>
            <a:graphicFrameLocks noChangeAspect="1"/>
          </p:cNvGraphicFramePr>
          <p:nvPr/>
        </p:nvGraphicFramePr>
        <p:xfrm>
          <a:off x="881063" y="3643313"/>
          <a:ext cx="7953375" cy="452437"/>
        </p:xfrm>
        <a:graphic>
          <a:graphicData uri="http://schemas.openxmlformats.org/presentationml/2006/ole">
            <mc:AlternateContent xmlns:mc="http://schemas.openxmlformats.org/markup-compatibility/2006">
              <mc:Choice xmlns:v="urn:schemas-microsoft-com:vml" Requires="v">
                <p:oleObj spid="_x0000_s219144" name="Équation" r:id="rId3" imgW="4241520" imgH="241200" progId="Equation.3">
                  <p:embed/>
                </p:oleObj>
              </mc:Choice>
              <mc:Fallback>
                <p:oleObj name="Équation" r:id="rId3" imgW="4241520" imgH="24120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1063" y="3643313"/>
                        <a:ext cx="7953375" cy="452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ZoneTexte 8"/>
          <p:cNvSpPr txBox="1"/>
          <p:nvPr/>
        </p:nvSpPr>
        <p:spPr>
          <a:xfrm>
            <a:off x="0" y="3071810"/>
            <a:ext cx="3500430" cy="430887"/>
          </a:xfrm>
          <a:prstGeom prst="rect">
            <a:avLst/>
          </a:prstGeom>
          <a:noFill/>
        </p:spPr>
        <p:txBody>
          <a:bodyPr wrap="square" rtlCol="0">
            <a:spAutoFit/>
          </a:bodyPr>
          <a:lstStyle/>
          <a:p>
            <a:pPr algn="ctr"/>
            <a:r>
              <a:rPr lang="fr-FR" sz="2200" b="1" u="sng" dirty="0">
                <a:solidFill>
                  <a:srgbClr val="FF0000"/>
                </a:solidFill>
                <a:latin typeface="Times New Roman" pitchFamily="18" charset="0"/>
                <a:cs typeface="Times New Roman" pitchFamily="18" charset="0"/>
              </a:rPr>
              <a:t>Domaine temporel discret</a:t>
            </a:r>
          </a:p>
        </p:txBody>
      </p:sp>
      <p:sp>
        <p:nvSpPr>
          <p:cNvPr id="12" name="ZoneTexte 11"/>
          <p:cNvSpPr txBox="1"/>
          <p:nvPr/>
        </p:nvSpPr>
        <p:spPr>
          <a:xfrm>
            <a:off x="-32" y="4214818"/>
            <a:ext cx="1785950" cy="430887"/>
          </a:xfrm>
          <a:prstGeom prst="rect">
            <a:avLst/>
          </a:prstGeom>
          <a:noFill/>
        </p:spPr>
        <p:txBody>
          <a:bodyPr wrap="square" rtlCol="0">
            <a:spAutoFit/>
          </a:bodyPr>
          <a:lstStyle/>
          <a:p>
            <a:pPr algn="ctr"/>
            <a:r>
              <a:rPr lang="fr-FR" sz="2200" b="1" u="sng" dirty="0">
                <a:solidFill>
                  <a:srgbClr val="FF0000"/>
                </a:solidFill>
                <a:latin typeface="Times New Roman" pitchFamily="18" charset="0"/>
                <a:cs typeface="Times New Roman" pitchFamily="18" charset="0"/>
              </a:rPr>
              <a:t>Domaine  z</a:t>
            </a:r>
          </a:p>
        </p:txBody>
      </p:sp>
      <p:graphicFrame>
        <p:nvGraphicFramePr>
          <p:cNvPr id="219141" name="Object 5"/>
          <p:cNvGraphicFramePr>
            <a:graphicFrameLocks noChangeAspect="1"/>
          </p:cNvGraphicFramePr>
          <p:nvPr/>
        </p:nvGraphicFramePr>
        <p:xfrm>
          <a:off x="1785918" y="4429132"/>
          <a:ext cx="6216650" cy="909638"/>
        </p:xfrm>
        <a:graphic>
          <a:graphicData uri="http://schemas.openxmlformats.org/presentationml/2006/ole">
            <mc:AlternateContent xmlns:mc="http://schemas.openxmlformats.org/markup-compatibility/2006">
              <mc:Choice xmlns:v="urn:schemas-microsoft-com:vml" Requires="v">
                <p:oleObj spid="_x0000_s219145" name="Équation" r:id="rId5" imgW="2819160" imgH="457200" progId="Equation.3">
                  <p:embed/>
                </p:oleObj>
              </mc:Choice>
              <mc:Fallback>
                <p:oleObj name="Équation" r:id="rId5" imgW="2819160" imgH="45720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85918" y="4429132"/>
                        <a:ext cx="6216650" cy="909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 name="ZoneTexte 12"/>
          <p:cNvSpPr txBox="1"/>
          <p:nvPr/>
        </p:nvSpPr>
        <p:spPr>
          <a:xfrm>
            <a:off x="0" y="5411474"/>
            <a:ext cx="9144000" cy="1446550"/>
          </a:xfrm>
          <a:prstGeom prst="rect">
            <a:avLst/>
          </a:prstGeom>
          <a:noFill/>
        </p:spPr>
        <p:txBody>
          <a:bodyPr wrap="square" rtlCol="0">
            <a:spAutoFit/>
          </a:bodyPr>
          <a:lstStyle/>
          <a:p>
            <a:pPr algn="just">
              <a:buFont typeface="Wingdings" pitchFamily="2" charset="2"/>
              <a:buChar char="q"/>
            </a:pPr>
            <a:r>
              <a:rPr lang="fr-FR" sz="2200" dirty="0">
                <a:solidFill>
                  <a:srgbClr val="0070C0"/>
                </a:solidFill>
                <a:latin typeface="Times New Roman" pitchFamily="18" charset="0"/>
                <a:cs typeface="Times New Roman" pitchFamily="18" charset="0"/>
              </a:rPr>
              <a:t> La fonction de transfert en z d’un filtre RII est sous forme d’un numérateur et d’un dénominateur en z</a:t>
            </a:r>
            <a:r>
              <a:rPr lang="fr-FR" sz="2200" baseline="30000" dirty="0">
                <a:solidFill>
                  <a:srgbClr val="0070C0"/>
                </a:solidFill>
                <a:latin typeface="Times New Roman" pitchFamily="18" charset="0"/>
                <a:cs typeface="Times New Roman" pitchFamily="18" charset="0"/>
              </a:rPr>
              <a:t>-1</a:t>
            </a:r>
            <a:r>
              <a:rPr lang="fr-FR" sz="2200" dirty="0">
                <a:solidFill>
                  <a:srgbClr val="0070C0"/>
                </a:solidFill>
                <a:latin typeface="Times New Roman" pitchFamily="18" charset="0"/>
                <a:cs typeface="Times New Roman" pitchFamily="18" charset="0"/>
              </a:rPr>
              <a:t>. Ainsi, elle possède des zéros et des pôles.</a:t>
            </a:r>
          </a:p>
          <a:p>
            <a:pPr algn="just">
              <a:buFont typeface="Wingdings" pitchFamily="2" charset="2"/>
              <a:buChar char="q"/>
            </a:pPr>
            <a:r>
              <a:rPr lang="fr-FR" sz="2200" dirty="0">
                <a:solidFill>
                  <a:srgbClr val="7030A0"/>
                </a:solidFill>
                <a:latin typeface="Times New Roman" pitchFamily="18" charset="0"/>
                <a:cs typeface="Times New Roman" pitchFamily="18" charset="0"/>
              </a:rPr>
              <a:t> De ce fait un RII risque d’être instable.</a:t>
            </a:r>
          </a:p>
          <a:p>
            <a:pPr algn="just">
              <a:buFont typeface="Wingdings" pitchFamily="2" charset="2"/>
              <a:buChar char="q"/>
            </a:pPr>
            <a:r>
              <a:rPr lang="fr-FR" sz="2200" dirty="0">
                <a:solidFill>
                  <a:srgbClr val="00B050"/>
                </a:solidFill>
                <a:latin typeface="Times New Roman" pitchFamily="18" charset="0"/>
                <a:cs typeface="Times New Roman" pitchFamily="18" charset="0"/>
              </a:rPr>
              <a:t> Un RII peut être appelé un filtre récursif.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19141"/>
                                        </p:tgtEl>
                                        <p:attrNameLst>
                                          <p:attrName>style.visibility</p:attrName>
                                        </p:attrNameLst>
                                      </p:cBhvr>
                                      <p:to>
                                        <p:strVal val="visible"/>
                                      </p:to>
                                    </p:set>
                                    <p:anim calcmode="lin" valueType="num">
                                      <p:cBhvr additive="base">
                                        <p:cTn id="7" dur="500" fill="hold"/>
                                        <p:tgtEl>
                                          <p:spTgt spid="219141"/>
                                        </p:tgtEl>
                                        <p:attrNameLst>
                                          <p:attrName>ppt_x</p:attrName>
                                        </p:attrNameLst>
                                      </p:cBhvr>
                                      <p:tavLst>
                                        <p:tav tm="0">
                                          <p:val>
                                            <p:strVal val="0-#ppt_w/2"/>
                                          </p:val>
                                        </p:tav>
                                        <p:tav tm="100000">
                                          <p:val>
                                            <p:strVal val="#ppt_x"/>
                                          </p:val>
                                        </p:tav>
                                      </p:tavLst>
                                    </p:anim>
                                    <p:anim calcmode="lin" valueType="num">
                                      <p:cBhvr additive="base">
                                        <p:cTn id="8" dur="500" fill="hold"/>
                                        <p:tgtEl>
                                          <p:spTgt spid="2191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14</a:t>
            </a:fld>
            <a:endParaRPr lang="fr-CA"/>
          </a:p>
        </p:txBody>
      </p:sp>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LES FILTRES NUMERIQUES RII</a:t>
            </a:r>
          </a:p>
        </p:txBody>
      </p:sp>
      <p:sp>
        <p:nvSpPr>
          <p:cNvPr id="16" name="ZoneTexte 15"/>
          <p:cNvSpPr txBox="1"/>
          <p:nvPr/>
        </p:nvSpPr>
        <p:spPr>
          <a:xfrm>
            <a:off x="0" y="714356"/>
            <a:ext cx="9144000" cy="430887"/>
          </a:xfrm>
          <a:prstGeom prst="rect">
            <a:avLst/>
          </a:prstGeom>
          <a:noFill/>
        </p:spPr>
        <p:txBody>
          <a:bodyPr wrap="square" rtlCol="0">
            <a:spAutoFit/>
          </a:bodyPr>
          <a:lstStyle/>
          <a:p>
            <a:r>
              <a:rPr lang="fr-FR" sz="2200" b="1" u="sng" dirty="0">
                <a:solidFill>
                  <a:srgbClr val="FF0000"/>
                </a:solidFill>
                <a:latin typeface="Times New Roman" pitchFamily="18" charset="0"/>
                <a:cs typeface="Times New Roman" pitchFamily="18" charset="0"/>
              </a:rPr>
              <a:t>Structure d’un filtre RII : </a:t>
            </a:r>
            <a:r>
              <a:rPr lang="fr-FR" sz="2200" b="1" u="sng" dirty="0">
                <a:solidFill>
                  <a:srgbClr val="002060"/>
                </a:solidFill>
                <a:latin typeface="Times New Roman" pitchFamily="18" charset="0"/>
                <a:cs typeface="Times New Roman" pitchFamily="18" charset="0"/>
              </a:rPr>
              <a:t>Forme directe canonique type I</a:t>
            </a:r>
          </a:p>
        </p:txBody>
      </p:sp>
      <p:sp>
        <p:nvSpPr>
          <p:cNvPr id="17" name="Rectangle 16"/>
          <p:cNvSpPr/>
          <p:nvPr/>
        </p:nvSpPr>
        <p:spPr>
          <a:xfrm>
            <a:off x="1000100" y="2357430"/>
            <a:ext cx="928694"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p:cNvSpPr/>
          <p:nvPr/>
        </p:nvSpPr>
        <p:spPr>
          <a:xfrm>
            <a:off x="3766472" y="1285860"/>
            <a:ext cx="1143008"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3" name="Connecteur droit avec flèche 32"/>
          <p:cNvCxnSpPr/>
          <p:nvPr/>
        </p:nvCxnSpPr>
        <p:spPr>
          <a:xfrm>
            <a:off x="857224" y="1641462"/>
            <a:ext cx="1714512"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3328320" y="1641462"/>
            <a:ext cx="509590"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9" name="Connecteur droit avec flèche 38"/>
          <p:cNvCxnSpPr/>
          <p:nvPr/>
        </p:nvCxnSpPr>
        <p:spPr>
          <a:xfrm rot="5400000">
            <a:off x="1072729" y="2000637"/>
            <a:ext cx="712792" cy="794"/>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60" name="ZoneTexte 59"/>
          <p:cNvSpPr txBox="1"/>
          <p:nvPr/>
        </p:nvSpPr>
        <p:spPr>
          <a:xfrm>
            <a:off x="214282" y="1214422"/>
            <a:ext cx="714380" cy="461665"/>
          </a:xfrm>
          <a:prstGeom prst="rect">
            <a:avLst/>
          </a:prstGeom>
          <a:noFill/>
        </p:spPr>
        <p:txBody>
          <a:bodyPr wrap="square" rtlCol="0">
            <a:spAutoFit/>
          </a:bodyPr>
          <a:lstStyle/>
          <a:p>
            <a:r>
              <a:rPr lang="fr-FR" sz="2400" dirty="0">
                <a:solidFill>
                  <a:srgbClr val="00B0F0"/>
                </a:solidFill>
              </a:rPr>
              <a:t>x(n)</a:t>
            </a:r>
          </a:p>
        </p:txBody>
      </p:sp>
      <p:sp>
        <p:nvSpPr>
          <p:cNvPr id="64" name="ZoneTexte 63"/>
          <p:cNvSpPr txBox="1"/>
          <p:nvPr/>
        </p:nvSpPr>
        <p:spPr>
          <a:xfrm>
            <a:off x="1000100" y="2498047"/>
            <a:ext cx="928694" cy="430887"/>
          </a:xfrm>
          <a:prstGeom prst="rect">
            <a:avLst/>
          </a:prstGeom>
          <a:noFill/>
        </p:spPr>
        <p:txBody>
          <a:bodyPr wrap="square" rtlCol="0">
            <a:spAutoFit/>
          </a:bodyPr>
          <a:lstStyle/>
          <a:p>
            <a:pPr algn="ctr"/>
            <a:r>
              <a:rPr lang="fr-FR" sz="2200" b="1" dirty="0">
                <a:solidFill>
                  <a:schemeClr val="accent6">
                    <a:lumMod val="75000"/>
                  </a:schemeClr>
                </a:solidFill>
              </a:rPr>
              <a:t>Z</a:t>
            </a:r>
            <a:r>
              <a:rPr lang="fr-FR" sz="2200" b="1" baseline="30000" dirty="0">
                <a:solidFill>
                  <a:schemeClr val="accent6">
                    <a:lumMod val="75000"/>
                  </a:schemeClr>
                </a:solidFill>
              </a:rPr>
              <a:t>-1</a:t>
            </a:r>
            <a:endParaRPr lang="fr-FR" sz="2200" b="1" dirty="0">
              <a:solidFill>
                <a:schemeClr val="accent6">
                  <a:lumMod val="75000"/>
                </a:schemeClr>
              </a:solidFill>
            </a:endParaRPr>
          </a:p>
        </p:txBody>
      </p:sp>
      <p:sp>
        <p:nvSpPr>
          <p:cNvPr id="65" name="ZoneTexte 64"/>
          <p:cNvSpPr txBox="1"/>
          <p:nvPr/>
        </p:nvSpPr>
        <p:spPr>
          <a:xfrm>
            <a:off x="3766472" y="1426477"/>
            <a:ext cx="1143008" cy="430887"/>
          </a:xfrm>
          <a:prstGeom prst="rect">
            <a:avLst/>
          </a:prstGeom>
          <a:noFill/>
        </p:spPr>
        <p:txBody>
          <a:bodyPr wrap="square" rtlCol="0">
            <a:spAutoFit/>
          </a:bodyPr>
          <a:lstStyle/>
          <a:p>
            <a:pPr algn="ctr"/>
            <a:r>
              <a:rPr lang="fr-FR" sz="2200" b="1" dirty="0">
                <a:solidFill>
                  <a:schemeClr val="accent6">
                    <a:lumMod val="75000"/>
                  </a:schemeClr>
                </a:solidFill>
              </a:rPr>
              <a:t>+</a:t>
            </a:r>
          </a:p>
        </p:txBody>
      </p:sp>
      <p:sp>
        <p:nvSpPr>
          <p:cNvPr id="43" name="Rectangle 42"/>
          <p:cNvSpPr/>
          <p:nvPr/>
        </p:nvSpPr>
        <p:spPr>
          <a:xfrm>
            <a:off x="1000100" y="3714752"/>
            <a:ext cx="928694"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4" name="Connecteur droit avec flèche 43"/>
          <p:cNvCxnSpPr/>
          <p:nvPr/>
        </p:nvCxnSpPr>
        <p:spPr>
          <a:xfrm rot="5400000">
            <a:off x="1072729" y="3357959"/>
            <a:ext cx="712792" cy="794"/>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45" name="ZoneTexte 44"/>
          <p:cNvSpPr txBox="1"/>
          <p:nvPr/>
        </p:nvSpPr>
        <p:spPr>
          <a:xfrm>
            <a:off x="1000100" y="3855369"/>
            <a:ext cx="928694" cy="430887"/>
          </a:xfrm>
          <a:prstGeom prst="rect">
            <a:avLst/>
          </a:prstGeom>
          <a:noFill/>
        </p:spPr>
        <p:txBody>
          <a:bodyPr wrap="square" rtlCol="0">
            <a:spAutoFit/>
          </a:bodyPr>
          <a:lstStyle/>
          <a:p>
            <a:pPr algn="ctr"/>
            <a:r>
              <a:rPr lang="fr-FR" sz="2200" b="1" dirty="0">
                <a:solidFill>
                  <a:schemeClr val="accent6">
                    <a:lumMod val="75000"/>
                  </a:schemeClr>
                </a:solidFill>
              </a:rPr>
              <a:t>Z</a:t>
            </a:r>
            <a:r>
              <a:rPr lang="fr-FR" sz="2200" b="1" baseline="30000" dirty="0">
                <a:solidFill>
                  <a:schemeClr val="accent6">
                    <a:lumMod val="75000"/>
                  </a:schemeClr>
                </a:solidFill>
              </a:rPr>
              <a:t>-1</a:t>
            </a:r>
            <a:endParaRPr lang="fr-FR" sz="2200" b="1" dirty="0">
              <a:solidFill>
                <a:schemeClr val="accent6">
                  <a:lumMod val="75000"/>
                </a:schemeClr>
              </a:solidFill>
            </a:endParaRPr>
          </a:p>
        </p:txBody>
      </p:sp>
      <p:sp>
        <p:nvSpPr>
          <p:cNvPr id="46" name="Rectangle 45"/>
          <p:cNvSpPr/>
          <p:nvPr/>
        </p:nvSpPr>
        <p:spPr>
          <a:xfrm>
            <a:off x="1000100" y="5284006"/>
            <a:ext cx="928694"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9" name="Connecteur droit avec flèche 48"/>
          <p:cNvCxnSpPr/>
          <p:nvPr/>
        </p:nvCxnSpPr>
        <p:spPr>
          <a:xfrm rot="5400000">
            <a:off x="965175" y="4820453"/>
            <a:ext cx="927106" cy="1588"/>
          </a:xfrm>
          <a:prstGeom prst="straightConnector1">
            <a:avLst/>
          </a:prstGeom>
          <a:ln w="38100">
            <a:solidFill>
              <a:srgbClr val="7030A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50" name="ZoneTexte 49"/>
          <p:cNvSpPr txBox="1"/>
          <p:nvPr/>
        </p:nvSpPr>
        <p:spPr>
          <a:xfrm>
            <a:off x="1000100" y="5424623"/>
            <a:ext cx="928694" cy="430887"/>
          </a:xfrm>
          <a:prstGeom prst="rect">
            <a:avLst/>
          </a:prstGeom>
          <a:noFill/>
        </p:spPr>
        <p:txBody>
          <a:bodyPr wrap="square" rtlCol="0">
            <a:spAutoFit/>
          </a:bodyPr>
          <a:lstStyle/>
          <a:p>
            <a:pPr algn="ctr"/>
            <a:r>
              <a:rPr lang="fr-FR" sz="2200" b="1" dirty="0">
                <a:solidFill>
                  <a:schemeClr val="accent6">
                    <a:lumMod val="75000"/>
                  </a:schemeClr>
                </a:solidFill>
              </a:rPr>
              <a:t>Z</a:t>
            </a:r>
            <a:r>
              <a:rPr lang="fr-FR" sz="2200" b="1" baseline="30000" dirty="0">
                <a:solidFill>
                  <a:schemeClr val="accent6">
                    <a:lumMod val="75000"/>
                  </a:schemeClr>
                </a:solidFill>
              </a:rPr>
              <a:t>-1</a:t>
            </a:r>
            <a:endParaRPr lang="fr-FR" sz="2200" b="1" dirty="0">
              <a:solidFill>
                <a:schemeClr val="accent6">
                  <a:lumMod val="75000"/>
                </a:schemeClr>
              </a:solidFill>
            </a:endParaRPr>
          </a:p>
        </p:txBody>
      </p:sp>
      <p:sp>
        <p:nvSpPr>
          <p:cNvPr id="52" name="Ellipse 51"/>
          <p:cNvSpPr/>
          <p:nvPr/>
        </p:nvSpPr>
        <p:spPr>
          <a:xfrm>
            <a:off x="2570638" y="1214422"/>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ZoneTexte 52"/>
          <p:cNvSpPr txBox="1"/>
          <p:nvPr/>
        </p:nvSpPr>
        <p:spPr>
          <a:xfrm>
            <a:off x="2642076" y="1357298"/>
            <a:ext cx="571504" cy="553998"/>
          </a:xfrm>
          <a:prstGeom prst="rect">
            <a:avLst/>
          </a:prstGeom>
          <a:noFill/>
        </p:spPr>
        <p:txBody>
          <a:bodyPr wrap="square" rtlCol="0">
            <a:spAutoFit/>
          </a:bodyPr>
          <a:lstStyle/>
          <a:p>
            <a:pPr algn="ctr"/>
            <a:r>
              <a:rPr lang="fr-FR" sz="3000" b="1" dirty="0">
                <a:solidFill>
                  <a:schemeClr val="accent6">
                    <a:lumMod val="75000"/>
                  </a:schemeClr>
                </a:solidFill>
              </a:rPr>
              <a:t>×</a:t>
            </a:r>
          </a:p>
        </p:txBody>
      </p:sp>
      <p:cxnSp>
        <p:nvCxnSpPr>
          <p:cNvPr id="73" name="Connecteur droit avec flèche 72"/>
          <p:cNvCxnSpPr>
            <a:endCxn id="52" idx="4"/>
          </p:cNvCxnSpPr>
          <p:nvPr/>
        </p:nvCxnSpPr>
        <p:spPr>
          <a:xfrm rot="16200000" flipV="1">
            <a:off x="2606906" y="2392600"/>
            <a:ext cx="642942" cy="109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4" name="Ellipse 73"/>
          <p:cNvSpPr/>
          <p:nvPr/>
        </p:nvSpPr>
        <p:spPr>
          <a:xfrm>
            <a:off x="2571736" y="2928934"/>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ZoneTexte 74"/>
          <p:cNvSpPr txBox="1"/>
          <p:nvPr/>
        </p:nvSpPr>
        <p:spPr>
          <a:xfrm>
            <a:off x="2643174" y="3071810"/>
            <a:ext cx="571504" cy="553998"/>
          </a:xfrm>
          <a:prstGeom prst="rect">
            <a:avLst/>
          </a:prstGeom>
          <a:noFill/>
        </p:spPr>
        <p:txBody>
          <a:bodyPr wrap="square" rtlCol="0">
            <a:spAutoFit/>
          </a:bodyPr>
          <a:lstStyle/>
          <a:p>
            <a:pPr algn="ctr"/>
            <a:r>
              <a:rPr lang="fr-FR" sz="3000" b="1" dirty="0">
                <a:solidFill>
                  <a:schemeClr val="accent6">
                    <a:lumMod val="75000"/>
                  </a:schemeClr>
                </a:solidFill>
              </a:rPr>
              <a:t>×</a:t>
            </a:r>
          </a:p>
        </p:txBody>
      </p:sp>
      <p:cxnSp>
        <p:nvCxnSpPr>
          <p:cNvPr id="76" name="Connecteur droit avec flèche 75"/>
          <p:cNvCxnSpPr>
            <a:endCxn id="74" idx="4"/>
          </p:cNvCxnSpPr>
          <p:nvPr/>
        </p:nvCxnSpPr>
        <p:spPr>
          <a:xfrm rot="16200000" flipV="1">
            <a:off x="2608004" y="4107112"/>
            <a:ext cx="642942" cy="109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7" name="Ellipse 76"/>
          <p:cNvSpPr/>
          <p:nvPr/>
        </p:nvSpPr>
        <p:spPr>
          <a:xfrm>
            <a:off x="2571736" y="5786454"/>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ZoneTexte 77"/>
          <p:cNvSpPr txBox="1"/>
          <p:nvPr/>
        </p:nvSpPr>
        <p:spPr>
          <a:xfrm>
            <a:off x="2643174" y="5929330"/>
            <a:ext cx="571504" cy="553998"/>
          </a:xfrm>
          <a:prstGeom prst="rect">
            <a:avLst/>
          </a:prstGeom>
          <a:noFill/>
        </p:spPr>
        <p:txBody>
          <a:bodyPr wrap="square" rtlCol="0">
            <a:spAutoFit/>
          </a:bodyPr>
          <a:lstStyle/>
          <a:p>
            <a:pPr algn="ctr"/>
            <a:r>
              <a:rPr lang="fr-FR" sz="3000" b="1" dirty="0">
                <a:solidFill>
                  <a:schemeClr val="accent6">
                    <a:lumMod val="75000"/>
                  </a:schemeClr>
                </a:solidFill>
              </a:rPr>
              <a:t>×</a:t>
            </a:r>
          </a:p>
        </p:txBody>
      </p:sp>
      <p:cxnSp>
        <p:nvCxnSpPr>
          <p:cNvPr id="80" name="Connecteur droit avec flèche 79"/>
          <p:cNvCxnSpPr/>
          <p:nvPr/>
        </p:nvCxnSpPr>
        <p:spPr>
          <a:xfrm rot="5400000">
            <a:off x="2570942" y="5428470"/>
            <a:ext cx="71438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82" name="Connecteur en angle 81"/>
          <p:cNvCxnSpPr>
            <a:stCxn id="46" idx="2"/>
            <a:endCxn id="77" idx="2"/>
          </p:cNvCxnSpPr>
          <p:nvPr/>
        </p:nvCxnSpPr>
        <p:spPr>
          <a:xfrm rot="16200000" flipH="1">
            <a:off x="1874024" y="5517370"/>
            <a:ext cx="288134" cy="1107289"/>
          </a:xfrm>
          <a:prstGeom prst="bentConnector2">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85" name="Connecteur droit avec flèche 84"/>
          <p:cNvCxnSpPr>
            <a:endCxn id="74" idx="2"/>
          </p:cNvCxnSpPr>
          <p:nvPr/>
        </p:nvCxnSpPr>
        <p:spPr>
          <a:xfrm>
            <a:off x="1428728" y="3357562"/>
            <a:ext cx="1143008" cy="158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86" name="Connecteur droit avec flèche 85"/>
          <p:cNvCxnSpPr/>
          <p:nvPr/>
        </p:nvCxnSpPr>
        <p:spPr>
          <a:xfrm>
            <a:off x="4929190" y="1643050"/>
            <a:ext cx="3071834"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8" name="Rectangle 87"/>
          <p:cNvSpPr/>
          <p:nvPr/>
        </p:nvSpPr>
        <p:spPr>
          <a:xfrm>
            <a:off x="6715140" y="2431250"/>
            <a:ext cx="928694"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9" name="Connecteur droit avec flèche 88"/>
          <p:cNvCxnSpPr/>
          <p:nvPr/>
        </p:nvCxnSpPr>
        <p:spPr>
          <a:xfrm rot="5400000">
            <a:off x="6787769" y="2074457"/>
            <a:ext cx="712792" cy="794"/>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6715140" y="2571867"/>
            <a:ext cx="928694" cy="430887"/>
          </a:xfrm>
          <a:prstGeom prst="rect">
            <a:avLst/>
          </a:prstGeom>
          <a:noFill/>
        </p:spPr>
        <p:txBody>
          <a:bodyPr wrap="square" rtlCol="0">
            <a:spAutoFit/>
          </a:bodyPr>
          <a:lstStyle/>
          <a:p>
            <a:pPr algn="ctr"/>
            <a:r>
              <a:rPr lang="fr-FR" sz="2200" b="1" dirty="0">
                <a:solidFill>
                  <a:schemeClr val="accent6">
                    <a:lumMod val="75000"/>
                  </a:schemeClr>
                </a:solidFill>
              </a:rPr>
              <a:t>Z</a:t>
            </a:r>
            <a:r>
              <a:rPr lang="fr-FR" sz="2200" b="1" baseline="30000" dirty="0">
                <a:solidFill>
                  <a:schemeClr val="accent6">
                    <a:lumMod val="75000"/>
                  </a:schemeClr>
                </a:solidFill>
              </a:rPr>
              <a:t>-1</a:t>
            </a:r>
            <a:endParaRPr lang="fr-FR" sz="2200" b="1" dirty="0">
              <a:solidFill>
                <a:schemeClr val="accent6">
                  <a:lumMod val="75000"/>
                </a:schemeClr>
              </a:solidFill>
            </a:endParaRPr>
          </a:p>
        </p:txBody>
      </p:sp>
      <p:sp>
        <p:nvSpPr>
          <p:cNvPr id="91" name="Rectangle 90"/>
          <p:cNvSpPr/>
          <p:nvPr/>
        </p:nvSpPr>
        <p:spPr>
          <a:xfrm>
            <a:off x="6715140" y="3788572"/>
            <a:ext cx="928694"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2" name="Connecteur droit avec flèche 91"/>
          <p:cNvCxnSpPr/>
          <p:nvPr/>
        </p:nvCxnSpPr>
        <p:spPr>
          <a:xfrm rot="5400000">
            <a:off x="6787769" y="3431779"/>
            <a:ext cx="712792" cy="794"/>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93" name="ZoneTexte 92"/>
          <p:cNvSpPr txBox="1"/>
          <p:nvPr/>
        </p:nvSpPr>
        <p:spPr>
          <a:xfrm>
            <a:off x="6715140" y="3929189"/>
            <a:ext cx="928694" cy="430887"/>
          </a:xfrm>
          <a:prstGeom prst="rect">
            <a:avLst/>
          </a:prstGeom>
          <a:noFill/>
        </p:spPr>
        <p:txBody>
          <a:bodyPr wrap="square" rtlCol="0">
            <a:spAutoFit/>
          </a:bodyPr>
          <a:lstStyle/>
          <a:p>
            <a:pPr algn="ctr"/>
            <a:r>
              <a:rPr lang="fr-FR" sz="2200" b="1" dirty="0">
                <a:solidFill>
                  <a:schemeClr val="accent6">
                    <a:lumMod val="75000"/>
                  </a:schemeClr>
                </a:solidFill>
              </a:rPr>
              <a:t>Z</a:t>
            </a:r>
            <a:r>
              <a:rPr lang="fr-FR" sz="2200" b="1" baseline="30000" dirty="0">
                <a:solidFill>
                  <a:schemeClr val="accent6">
                    <a:lumMod val="75000"/>
                  </a:schemeClr>
                </a:solidFill>
              </a:rPr>
              <a:t>-1</a:t>
            </a:r>
            <a:endParaRPr lang="fr-FR" sz="2200" b="1" dirty="0">
              <a:solidFill>
                <a:schemeClr val="accent6">
                  <a:lumMod val="75000"/>
                </a:schemeClr>
              </a:solidFill>
            </a:endParaRPr>
          </a:p>
        </p:txBody>
      </p:sp>
      <p:sp>
        <p:nvSpPr>
          <p:cNvPr id="94" name="Rectangle 93"/>
          <p:cNvSpPr/>
          <p:nvPr/>
        </p:nvSpPr>
        <p:spPr>
          <a:xfrm>
            <a:off x="6715140" y="5357826"/>
            <a:ext cx="928694"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5" name="Connecteur droit avec flèche 94"/>
          <p:cNvCxnSpPr/>
          <p:nvPr/>
        </p:nvCxnSpPr>
        <p:spPr>
          <a:xfrm rot="5400000">
            <a:off x="6680215" y="4894273"/>
            <a:ext cx="927106" cy="1588"/>
          </a:xfrm>
          <a:prstGeom prst="straightConnector1">
            <a:avLst/>
          </a:prstGeom>
          <a:ln w="38100">
            <a:solidFill>
              <a:srgbClr val="7030A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96" name="ZoneTexte 95"/>
          <p:cNvSpPr txBox="1"/>
          <p:nvPr/>
        </p:nvSpPr>
        <p:spPr>
          <a:xfrm>
            <a:off x="6715140" y="5498443"/>
            <a:ext cx="928694" cy="430887"/>
          </a:xfrm>
          <a:prstGeom prst="rect">
            <a:avLst/>
          </a:prstGeom>
          <a:noFill/>
        </p:spPr>
        <p:txBody>
          <a:bodyPr wrap="square" rtlCol="0">
            <a:spAutoFit/>
          </a:bodyPr>
          <a:lstStyle/>
          <a:p>
            <a:pPr algn="ctr"/>
            <a:r>
              <a:rPr lang="fr-FR" sz="2200" b="1" dirty="0">
                <a:solidFill>
                  <a:schemeClr val="accent6">
                    <a:lumMod val="75000"/>
                  </a:schemeClr>
                </a:solidFill>
              </a:rPr>
              <a:t>Z</a:t>
            </a:r>
            <a:r>
              <a:rPr lang="fr-FR" sz="2200" b="1" baseline="30000" dirty="0">
                <a:solidFill>
                  <a:schemeClr val="accent6">
                    <a:lumMod val="75000"/>
                  </a:schemeClr>
                </a:solidFill>
              </a:rPr>
              <a:t>-1</a:t>
            </a:r>
            <a:endParaRPr lang="fr-FR" sz="2200" b="1" dirty="0">
              <a:solidFill>
                <a:schemeClr val="accent6">
                  <a:lumMod val="75000"/>
                </a:schemeClr>
              </a:solidFill>
            </a:endParaRPr>
          </a:p>
        </p:txBody>
      </p:sp>
      <p:sp>
        <p:nvSpPr>
          <p:cNvPr id="97" name="Ellipse 96"/>
          <p:cNvSpPr/>
          <p:nvPr/>
        </p:nvSpPr>
        <p:spPr>
          <a:xfrm>
            <a:off x="5357818" y="2928934"/>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8" name="ZoneTexte 97"/>
          <p:cNvSpPr txBox="1"/>
          <p:nvPr/>
        </p:nvSpPr>
        <p:spPr>
          <a:xfrm>
            <a:off x="5429256" y="3071810"/>
            <a:ext cx="571504" cy="553998"/>
          </a:xfrm>
          <a:prstGeom prst="rect">
            <a:avLst/>
          </a:prstGeom>
          <a:noFill/>
        </p:spPr>
        <p:txBody>
          <a:bodyPr wrap="square" rtlCol="0">
            <a:spAutoFit/>
          </a:bodyPr>
          <a:lstStyle/>
          <a:p>
            <a:pPr algn="ctr"/>
            <a:r>
              <a:rPr lang="fr-FR" sz="3000" b="1" dirty="0">
                <a:solidFill>
                  <a:schemeClr val="accent6">
                    <a:lumMod val="75000"/>
                  </a:schemeClr>
                </a:solidFill>
              </a:rPr>
              <a:t>×</a:t>
            </a:r>
          </a:p>
        </p:txBody>
      </p:sp>
      <p:cxnSp>
        <p:nvCxnSpPr>
          <p:cNvPr id="99" name="Connecteur droit avec flèche 98"/>
          <p:cNvCxnSpPr>
            <a:endCxn id="97" idx="4"/>
          </p:cNvCxnSpPr>
          <p:nvPr/>
        </p:nvCxnSpPr>
        <p:spPr>
          <a:xfrm rot="16200000" flipV="1">
            <a:off x="5394086" y="4107112"/>
            <a:ext cx="642942" cy="109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00" name="Ellipse 99"/>
          <p:cNvSpPr/>
          <p:nvPr/>
        </p:nvSpPr>
        <p:spPr>
          <a:xfrm>
            <a:off x="5357818" y="5786454"/>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1" name="ZoneTexte 100"/>
          <p:cNvSpPr txBox="1"/>
          <p:nvPr/>
        </p:nvSpPr>
        <p:spPr>
          <a:xfrm>
            <a:off x="5429256" y="5929330"/>
            <a:ext cx="571504" cy="553998"/>
          </a:xfrm>
          <a:prstGeom prst="rect">
            <a:avLst/>
          </a:prstGeom>
          <a:noFill/>
        </p:spPr>
        <p:txBody>
          <a:bodyPr wrap="square" rtlCol="0">
            <a:spAutoFit/>
          </a:bodyPr>
          <a:lstStyle/>
          <a:p>
            <a:pPr algn="ctr"/>
            <a:r>
              <a:rPr lang="fr-FR" sz="3000" b="1" dirty="0">
                <a:solidFill>
                  <a:schemeClr val="accent6">
                    <a:lumMod val="75000"/>
                  </a:schemeClr>
                </a:solidFill>
              </a:rPr>
              <a:t>×</a:t>
            </a:r>
          </a:p>
        </p:txBody>
      </p:sp>
      <p:cxnSp>
        <p:nvCxnSpPr>
          <p:cNvPr id="102" name="Connecteur droit avec flèche 101"/>
          <p:cNvCxnSpPr/>
          <p:nvPr/>
        </p:nvCxnSpPr>
        <p:spPr>
          <a:xfrm rot="5400000">
            <a:off x="5357024" y="5428470"/>
            <a:ext cx="71438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04" name="Connecteur droit avec flèche 103"/>
          <p:cNvCxnSpPr>
            <a:endCxn id="97" idx="6"/>
          </p:cNvCxnSpPr>
          <p:nvPr/>
        </p:nvCxnSpPr>
        <p:spPr>
          <a:xfrm rot="10800000">
            <a:off x="6072198" y="3357562"/>
            <a:ext cx="1071570" cy="1588"/>
          </a:xfrm>
          <a:prstGeom prst="straightConnector1">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06" name="Forme 105"/>
          <p:cNvCxnSpPr>
            <a:stCxn id="94" idx="2"/>
            <a:endCxn id="100" idx="6"/>
          </p:cNvCxnSpPr>
          <p:nvPr/>
        </p:nvCxnSpPr>
        <p:spPr>
          <a:xfrm rot="5400000">
            <a:off x="6518686" y="5554281"/>
            <a:ext cx="214314" cy="1107289"/>
          </a:xfrm>
          <a:prstGeom prst="bentConnector2">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08" name="Forme 107"/>
          <p:cNvCxnSpPr>
            <a:stCxn id="74" idx="6"/>
          </p:cNvCxnSpPr>
          <p:nvPr/>
        </p:nvCxnSpPr>
        <p:spPr>
          <a:xfrm flipV="1">
            <a:off x="3286116" y="1928802"/>
            <a:ext cx="642942" cy="1428760"/>
          </a:xfrm>
          <a:prstGeom prst="bentConnector2">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09" name="Forme 108"/>
          <p:cNvCxnSpPr/>
          <p:nvPr/>
        </p:nvCxnSpPr>
        <p:spPr>
          <a:xfrm rot="5400000" flipH="1" flipV="1">
            <a:off x="1571604" y="3643314"/>
            <a:ext cx="4286280" cy="857256"/>
          </a:xfrm>
          <a:prstGeom prst="bentConnector3">
            <a:avLst>
              <a:gd name="adj1" fmla="val 50000"/>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12" name="Forme 111"/>
          <p:cNvCxnSpPr>
            <a:stCxn id="97" idx="2"/>
          </p:cNvCxnSpPr>
          <p:nvPr/>
        </p:nvCxnSpPr>
        <p:spPr>
          <a:xfrm rot="10800000">
            <a:off x="4714876" y="2000240"/>
            <a:ext cx="642942" cy="1357322"/>
          </a:xfrm>
          <a:prstGeom prst="bentConnector2">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14" name="Forme 113"/>
          <p:cNvCxnSpPr>
            <a:stCxn id="100" idx="2"/>
          </p:cNvCxnSpPr>
          <p:nvPr/>
        </p:nvCxnSpPr>
        <p:spPr>
          <a:xfrm rot="10800000">
            <a:off x="4429124" y="2000240"/>
            <a:ext cx="928694" cy="4214842"/>
          </a:xfrm>
          <a:prstGeom prst="bentConnector2">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15" name="ZoneTexte 114"/>
          <p:cNvSpPr txBox="1"/>
          <p:nvPr/>
        </p:nvSpPr>
        <p:spPr>
          <a:xfrm>
            <a:off x="7286644" y="1142984"/>
            <a:ext cx="714380" cy="461665"/>
          </a:xfrm>
          <a:prstGeom prst="rect">
            <a:avLst/>
          </a:prstGeom>
          <a:noFill/>
        </p:spPr>
        <p:txBody>
          <a:bodyPr wrap="square" rtlCol="0">
            <a:spAutoFit/>
          </a:bodyPr>
          <a:lstStyle/>
          <a:p>
            <a:r>
              <a:rPr lang="fr-FR" sz="2400" dirty="0">
                <a:solidFill>
                  <a:srgbClr val="00B0F0"/>
                </a:solidFill>
              </a:rPr>
              <a:t>y(n)</a:t>
            </a:r>
          </a:p>
        </p:txBody>
      </p:sp>
      <p:sp>
        <p:nvSpPr>
          <p:cNvPr id="116" name="ZoneTexte 115"/>
          <p:cNvSpPr txBox="1"/>
          <p:nvPr/>
        </p:nvSpPr>
        <p:spPr>
          <a:xfrm>
            <a:off x="2928926" y="2214554"/>
            <a:ext cx="714380" cy="461665"/>
          </a:xfrm>
          <a:prstGeom prst="rect">
            <a:avLst/>
          </a:prstGeom>
          <a:noFill/>
        </p:spPr>
        <p:txBody>
          <a:bodyPr wrap="square" rtlCol="0">
            <a:spAutoFit/>
          </a:bodyPr>
          <a:lstStyle/>
          <a:p>
            <a:r>
              <a:rPr lang="fr-FR" sz="2400" dirty="0">
                <a:solidFill>
                  <a:srgbClr val="00B0F0"/>
                </a:solidFill>
              </a:rPr>
              <a:t>b</a:t>
            </a:r>
            <a:r>
              <a:rPr lang="fr-FR" sz="2400" baseline="-25000" dirty="0">
                <a:solidFill>
                  <a:srgbClr val="00B0F0"/>
                </a:solidFill>
              </a:rPr>
              <a:t>0</a:t>
            </a:r>
            <a:endParaRPr lang="fr-FR" sz="2400" dirty="0">
              <a:solidFill>
                <a:srgbClr val="00B0F0"/>
              </a:solidFill>
            </a:endParaRPr>
          </a:p>
        </p:txBody>
      </p:sp>
      <p:sp>
        <p:nvSpPr>
          <p:cNvPr id="117" name="ZoneTexte 116"/>
          <p:cNvSpPr txBox="1"/>
          <p:nvPr/>
        </p:nvSpPr>
        <p:spPr>
          <a:xfrm>
            <a:off x="2428860" y="4000504"/>
            <a:ext cx="714380" cy="461665"/>
          </a:xfrm>
          <a:prstGeom prst="rect">
            <a:avLst/>
          </a:prstGeom>
          <a:noFill/>
        </p:spPr>
        <p:txBody>
          <a:bodyPr wrap="square" rtlCol="0">
            <a:spAutoFit/>
          </a:bodyPr>
          <a:lstStyle/>
          <a:p>
            <a:r>
              <a:rPr lang="fr-FR" sz="2400" dirty="0">
                <a:solidFill>
                  <a:srgbClr val="00B0F0"/>
                </a:solidFill>
              </a:rPr>
              <a:t>b</a:t>
            </a:r>
            <a:r>
              <a:rPr lang="fr-FR" sz="2400" baseline="-25000" dirty="0">
                <a:solidFill>
                  <a:srgbClr val="00B0F0"/>
                </a:solidFill>
              </a:rPr>
              <a:t>1</a:t>
            </a:r>
            <a:endParaRPr lang="fr-FR" sz="2400" dirty="0">
              <a:solidFill>
                <a:srgbClr val="00B0F0"/>
              </a:solidFill>
            </a:endParaRPr>
          </a:p>
        </p:txBody>
      </p:sp>
      <p:sp>
        <p:nvSpPr>
          <p:cNvPr id="118" name="ZoneTexte 117"/>
          <p:cNvSpPr txBox="1"/>
          <p:nvPr/>
        </p:nvSpPr>
        <p:spPr>
          <a:xfrm>
            <a:off x="2428860" y="5214950"/>
            <a:ext cx="714380" cy="461665"/>
          </a:xfrm>
          <a:prstGeom prst="rect">
            <a:avLst/>
          </a:prstGeom>
          <a:noFill/>
        </p:spPr>
        <p:txBody>
          <a:bodyPr wrap="square" rtlCol="0">
            <a:spAutoFit/>
          </a:bodyPr>
          <a:lstStyle/>
          <a:p>
            <a:r>
              <a:rPr lang="fr-FR" sz="2400" dirty="0" err="1">
                <a:solidFill>
                  <a:srgbClr val="00B0F0"/>
                </a:solidFill>
              </a:rPr>
              <a:t>b</a:t>
            </a:r>
            <a:r>
              <a:rPr lang="fr-FR" sz="2400" baseline="-25000" dirty="0" err="1">
                <a:solidFill>
                  <a:srgbClr val="00B0F0"/>
                </a:solidFill>
              </a:rPr>
              <a:t>L</a:t>
            </a:r>
            <a:endParaRPr lang="fr-FR" sz="2400" dirty="0">
              <a:solidFill>
                <a:srgbClr val="00B0F0"/>
              </a:solidFill>
            </a:endParaRPr>
          </a:p>
        </p:txBody>
      </p:sp>
      <p:sp>
        <p:nvSpPr>
          <p:cNvPr id="119" name="ZoneTexte 118"/>
          <p:cNvSpPr txBox="1"/>
          <p:nvPr/>
        </p:nvSpPr>
        <p:spPr>
          <a:xfrm>
            <a:off x="5715008" y="4071942"/>
            <a:ext cx="714380" cy="461665"/>
          </a:xfrm>
          <a:prstGeom prst="rect">
            <a:avLst/>
          </a:prstGeom>
          <a:noFill/>
        </p:spPr>
        <p:txBody>
          <a:bodyPr wrap="square" rtlCol="0">
            <a:spAutoFit/>
          </a:bodyPr>
          <a:lstStyle/>
          <a:p>
            <a:r>
              <a:rPr lang="fr-FR" sz="2400" dirty="0">
                <a:solidFill>
                  <a:srgbClr val="00B0F0"/>
                </a:solidFill>
              </a:rPr>
              <a:t>a</a:t>
            </a:r>
            <a:r>
              <a:rPr lang="fr-FR" sz="2400" baseline="-25000" dirty="0">
                <a:solidFill>
                  <a:srgbClr val="00B0F0"/>
                </a:solidFill>
              </a:rPr>
              <a:t>1</a:t>
            </a:r>
            <a:endParaRPr lang="fr-FR" sz="2400" dirty="0">
              <a:solidFill>
                <a:srgbClr val="00B0F0"/>
              </a:solidFill>
            </a:endParaRPr>
          </a:p>
        </p:txBody>
      </p:sp>
      <p:sp>
        <p:nvSpPr>
          <p:cNvPr id="120" name="ZoneTexte 119"/>
          <p:cNvSpPr txBox="1"/>
          <p:nvPr/>
        </p:nvSpPr>
        <p:spPr>
          <a:xfrm>
            <a:off x="5715008" y="5214950"/>
            <a:ext cx="714380" cy="461665"/>
          </a:xfrm>
          <a:prstGeom prst="rect">
            <a:avLst/>
          </a:prstGeom>
          <a:noFill/>
        </p:spPr>
        <p:txBody>
          <a:bodyPr wrap="square" rtlCol="0">
            <a:spAutoFit/>
          </a:bodyPr>
          <a:lstStyle/>
          <a:p>
            <a:r>
              <a:rPr lang="fr-FR" sz="2400" dirty="0" err="1">
                <a:solidFill>
                  <a:srgbClr val="00B0F0"/>
                </a:solidFill>
              </a:rPr>
              <a:t>a</a:t>
            </a:r>
            <a:r>
              <a:rPr lang="fr-FR" sz="2400" baseline="-25000" dirty="0" err="1">
                <a:solidFill>
                  <a:srgbClr val="00B0F0"/>
                </a:solidFill>
              </a:rPr>
              <a:t>K</a:t>
            </a:r>
            <a:endParaRPr lang="fr-FR" sz="2400" dirty="0">
              <a:solidFill>
                <a:srgbClr val="00B0F0"/>
              </a:solidFill>
            </a:endParaRPr>
          </a:p>
        </p:txBody>
      </p:sp>
      <p:sp>
        <p:nvSpPr>
          <p:cNvPr id="58" name="ZoneTexte 57"/>
          <p:cNvSpPr txBox="1"/>
          <p:nvPr/>
        </p:nvSpPr>
        <p:spPr>
          <a:xfrm>
            <a:off x="2786050" y="4241077"/>
            <a:ext cx="285752" cy="830997"/>
          </a:xfrm>
          <a:prstGeom prst="rect">
            <a:avLst/>
          </a:prstGeom>
          <a:noFill/>
        </p:spPr>
        <p:txBody>
          <a:bodyPr wrap="square" rtlCol="0">
            <a:spAutoFit/>
          </a:bodyPr>
          <a:lstStyle/>
          <a:p>
            <a:r>
              <a:rPr lang="fr-FR" sz="2400" b="1" dirty="0"/>
              <a:t>.</a:t>
            </a:r>
          </a:p>
          <a:p>
            <a:r>
              <a:rPr lang="fr-FR" sz="2400" b="1" dirty="0"/>
              <a:t>.</a:t>
            </a:r>
          </a:p>
        </p:txBody>
      </p:sp>
      <p:sp>
        <p:nvSpPr>
          <p:cNvPr id="59" name="ZoneTexte 58"/>
          <p:cNvSpPr txBox="1"/>
          <p:nvPr/>
        </p:nvSpPr>
        <p:spPr>
          <a:xfrm>
            <a:off x="5572132" y="4241077"/>
            <a:ext cx="285752" cy="830997"/>
          </a:xfrm>
          <a:prstGeom prst="rect">
            <a:avLst/>
          </a:prstGeom>
          <a:noFill/>
        </p:spPr>
        <p:txBody>
          <a:bodyPr wrap="square" rtlCol="0">
            <a:spAutoFit/>
          </a:bodyPr>
          <a:lstStyle/>
          <a:p>
            <a:r>
              <a:rPr lang="fr-FR" sz="2400" b="1" dirty="0"/>
              <a:t>.</a:t>
            </a:r>
          </a:p>
          <a:p>
            <a:r>
              <a:rPr lang="fr-FR" sz="2400" b="1" dirty="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15</a:t>
            </a:fld>
            <a:endParaRPr lang="fr-CA"/>
          </a:p>
        </p:txBody>
      </p:sp>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LES FILTRES </a:t>
            </a:r>
            <a:r>
              <a:rPr lang="fr-FR" sz="3000" b="1">
                <a:solidFill>
                  <a:srgbClr val="C00000"/>
                </a:solidFill>
                <a:latin typeface="Times New Roman" pitchFamily="18" charset="0"/>
                <a:cs typeface="Times New Roman" pitchFamily="18" charset="0"/>
              </a:rPr>
              <a:t>NUMERIQUES RII</a:t>
            </a:r>
            <a:endParaRPr lang="fr-FR" sz="3000" b="1" dirty="0">
              <a:solidFill>
                <a:srgbClr val="C00000"/>
              </a:solidFill>
              <a:latin typeface="Times New Roman" pitchFamily="18" charset="0"/>
              <a:cs typeface="Times New Roman" pitchFamily="18" charset="0"/>
            </a:endParaRPr>
          </a:p>
        </p:txBody>
      </p:sp>
      <p:sp>
        <p:nvSpPr>
          <p:cNvPr id="16" name="ZoneTexte 15"/>
          <p:cNvSpPr txBox="1"/>
          <p:nvPr/>
        </p:nvSpPr>
        <p:spPr>
          <a:xfrm>
            <a:off x="0" y="714356"/>
            <a:ext cx="9144000" cy="6001643"/>
          </a:xfrm>
          <a:prstGeom prst="rect">
            <a:avLst/>
          </a:prstGeom>
          <a:noFill/>
        </p:spPr>
        <p:txBody>
          <a:bodyPr wrap="square" rtlCol="0">
            <a:spAutoFit/>
          </a:bodyPr>
          <a:lstStyle/>
          <a:p>
            <a:r>
              <a:rPr lang="fr-FR" sz="2200" b="1" u="sng" dirty="0">
                <a:solidFill>
                  <a:srgbClr val="FF0000"/>
                </a:solidFill>
                <a:latin typeface="Times New Roman" pitchFamily="18" charset="0"/>
                <a:cs typeface="Times New Roman" pitchFamily="18" charset="0"/>
              </a:rPr>
              <a:t>Complexité calculatoire d’un filtre RII:</a:t>
            </a:r>
            <a:r>
              <a:rPr lang="fr-FR" sz="2200" b="1" u="sng" dirty="0">
                <a:solidFill>
                  <a:srgbClr val="002060"/>
                </a:solidFill>
                <a:latin typeface="Times New Roman" pitchFamily="18" charset="0"/>
                <a:cs typeface="Times New Roman" pitchFamily="18" charset="0"/>
              </a:rPr>
              <a:t> Forme directe canonique I</a:t>
            </a:r>
          </a:p>
          <a:p>
            <a:endParaRPr lang="fr-FR" sz="2200" b="1" u="sng" dirty="0">
              <a:solidFill>
                <a:srgbClr val="FF0000"/>
              </a:solidFill>
              <a:latin typeface="Times New Roman" pitchFamily="18" charset="0"/>
              <a:cs typeface="Times New Roman" pitchFamily="18" charset="0"/>
            </a:endParaRPr>
          </a:p>
          <a:p>
            <a:r>
              <a:rPr lang="fr-FR" sz="2000" dirty="0">
                <a:solidFill>
                  <a:srgbClr val="002060"/>
                </a:solidFill>
                <a:latin typeface="Times New Roman" pitchFamily="18" charset="0"/>
                <a:cs typeface="Times New Roman" pitchFamily="18" charset="0"/>
              </a:rPr>
              <a:t>D’une manière générale, l’implémentation d’un filtre RII, selon cette structure, exige:</a:t>
            </a:r>
          </a:p>
          <a:p>
            <a:endParaRPr lang="fr-FR" sz="2000" dirty="0">
              <a:solidFill>
                <a:srgbClr val="FF0000"/>
              </a:solidFill>
              <a:latin typeface="Times New Roman" pitchFamily="18" charset="0"/>
              <a:cs typeface="Times New Roman" pitchFamily="18" charset="0"/>
            </a:endParaRPr>
          </a:p>
          <a:p>
            <a:pPr>
              <a:buFont typeface="Wingdings" pitchFamily="2" charset="2"/>
              <a:buChar char="q"/>
            </a:pPr>
            <a:r>
              <a:rPr lang="fr-FR" sz="2000" dirty="0">
                <a:solidFill>
                  <a:srgbClr val="FF0000"/>
                </a:solidFill>
                <a:latin typeface="Times New Roman" pitchFamily="18" charset="0"/>
                <a:cs typeface="Times New Roman" pitchFamily="18" charset="0"/>
              </a:rPr>
              <a:t>  </a:t>
            </a:r>
            <a:r>
              <a:rPr lang="fr-FR" sz="2000" dirty="0">
                <a:solidFill>
                  <a:srgbClr val="7030A0"/>
                </a:solidFill>
                <a:latin typeface="Times New Roman" pitchFamily="18" charset="0"/>
                <a:cs typeface="Times New Roman" pitchFamily="18" charset="0"/>
              </a:rPr>
              <a:t>(L+1) + (K+1) opérations de multiplications</a:t>
            </a:r>
          </a:p>
          <a:p>
            <a:pPr>
              <a:buFont typeface="Wingdings" pitchFamily="2" charset="2"/>
              <a:buChar char="q"/>
            </a:pPr>
            <a:endParaRPr lang="fr-FR" sz="2000" dirty="0">
              <a:solidFill>
                <a:srgbClr val="00B0F0"/>
              </a:solidFill>
              <a:latin typeface="Times New Roman" pitchFamily="18" charset="0"/>
              <a:cs typeface="Times New Roman" pitchFamily="18" charset="0"/>
            </a:endParaRPr>
          </a:p>
          <a:p>
            <a:pPr>
              <a:buFont typeface="Wingdings" pitchFamily="2" charset="2"/>
              <a:buChar char="q"/>
            </a:pPr>
            <a:r>
              <a:rPr lang="fr-FR" sz="2000" dirty="0">
                <a:solidFill>
                  <a:srgbClr val="00B0F0"/>
                </a:solidFill>
                <a:latin typeface="Times New Roman" pitchFamily="18" charset="0"/>
                <a:cs typeface="Times New Roman" pitchFamily="18" charset="0"/>
              </a:rPr>
              <a:t>  L+K retards unitaires</a:t>
            </a:r>
          </a:p>
          <a:p>
            <a:pPr>
              <a:buFont typeface="Wingdings" pitchFamily="2" charset="2"/>
              <a:buChar char="q"/>
            </a:pPr>
            <a:endParaRPr lang="fr-FR" sz="2000" dirty="0">
              <a:solidFill>
                <a:srgbClr val="002060"/>
              </a:solidFill>
              <a:latin typeface="Times New Roman" pitchFamily="18" charset="0"/>
              <a:cs typeface="Times New Roman" pitchFamily="18" charset="0"/>
            </a:endParaRPr>
          </a:p>
          <a:p>
            <a:pPr>
              <a:buFont typeface="Wingdings" pitchFamily="2" charset="2"/>
              <a:buChar char="q"/>
            </a:pPr>
            <a:r>
              <a:rPr lang="fr-FR" sz="2000" dirty="0">
                <a:solidFill>
                  <a:srgbClr val="002060"/>
                </a:solidFill>
                <a:latin typeface="Times New Roman" pitchFamily="18" charset="0"/>
                <a:cs typeface="Times New Roman" pitchFamily="18" charset="0"/>
              </a:rPr>
              <a:t>  L+K+1 opérations d’additions</a:t>
            </a:r>
          </a:p>
          <a:p>
            <a:endParaRPr lang="fr-FR" sz="2000" dirty="0">
              <a:solidFill>
                <a:srgbClr val="FF0000"/>
              </a:solidFill>
              <a:latin typeface="Times New Roman" pitchFamily="18" charset="0"/>
              <a:cs typeface="Times New Roman" pitchFamily="18" charset="0"/>
            </a:endParaRPr>
          </a:p>
          <a:p>
            <a:r>
              <a:rPr lang="fr-FR" sz="2000" dirty="0">
                <a:solidFill>
                  <a:srgbClr val="00B050"/>
                </a:solidFill>
                <a:latin typeface="Times New Roman" pitchFamily="18" charset="0"/>
                <a:cs typeface="Times New Roman" pitchFamily="18" charset="0"/>
              </a:rPr>
              <a:t>Ce qui nous permet de conclure que le temps d’exécution d’un RII dépend du nombre K et L, respectivement le nombre de coefficients </a:t>
            </a:r>
            <a:r>
              <a:rPr lang="fr-FR" sz="2000" dirty="0" err="1">
                <a:solidFill>
                  <a:srgbClr val="00B050"/>
                </a:solidFill>
                <a:latin typeface="Times New Roman" pitchFamily="18" charset="0"/>
                <a:cs typeface="Times New Roman" pitchFamily="18" charset="0"/>
              </a:rPr>
              <a:t>a</a:t>
            </a:r>
            <a:r>
              <a:rPr lang="fr-FR" sz="2000" baseline="-25000" dirty="0" err="1">
                <a:solidFill>
                  <a:srgbClr val="00B050"/>
                </a:solidFill>
                <a:latin typeface="Times New Roman" pitchFamily="18" charset="0"/>
                <a:cs typeface="Times New Roman" pitchFamily="18" charset="0"/>
              </a:rPr>
              <a:t>k</a:t>
            </a:r>
            <a:r>
              <a:rPr lang="fr-FR" sz="2000" dirty="0">
                <a:solidFill>
                  <a:srgbClr val="00B050"/>
                </a:solidFill>
                <a:latin typeface="Times New Roman" pitchFamily="18" charset="0"/>
                <a:cs typeface="Times New Roman" pitchFamily="18" charset="0"/>
              </a:rPr>
              <a:t> et </a:t>
            </a:r>
            <a:r>
              <a:rPr lang="fr-FR" sz="2000" dirty="0" err="1">
                <a:solidFill>
                  <a:srgbClr val="00B050"/>
                </a:solidFill>
                <a:latin typeface="Times New Roman" pitchFamily="18" charset="0"/>
                <a:cs typeface="Times New Roman" pitchFamily="18" charset="0"/>
              </a:rPr>
              <a:t>b</a:t>
            </a:r>
            <a:r>
              <a:rPr lang="fr-FR" sz="2000" baseline="-25000" dirty="0" err="1">
                <a:solidFill>
                  <a:srgbClr val="00B050"/>
                </a:solidFill>
                <a:latin typeface="Times New Roman" pitchFamily="18" charset="0"/>
                <a:cs typeface="Times New Roman" pitchFamily="18" charset="0"/>
              </a:rPr>
              <a:t>l</a:t>
            </a:r>
            <a:r>
              <a:rPr lang="fr-FR" sz="2000" dirty="0">
                <a:solidFill>
                  <a:srgbClr val="00B050"/>
                </a:solidFill>
                <a:latin typeface="Times New Roman" pitchFamily="18" charset="0"/>
                <a:cs typeface="Times New Roman" pitchFamily="18" charset="0"/>
              </a:rPr>
              <a:t>.</a:t>
            </a:r>
          </a:p>
          <a:p>
            <a:endParaRPr lang="fr-FR" sz="2000" dirty="0">
              <a:solidFill>
                <a:srgbClr val="00B050"/>
              </a:solidFill>
              <a:latin typeface="Times New Roman" pitchFamily="18" charset="0"/>
              <a:cs typeface="Times New Roman" pitchFamily="18" charset="0"/>
            </a:endParaRPr>
          </a:p>
          <a:p>
            <a:pPr algn="just"/>
            <a:r>
              <a:rPr lang="fr-FR" sz="2000" dirty="0">
                <a:solidFill>
                  <a:srgbClr val="7030A0"/>
                </a:solidFill>
                <a:latin typeface="Times New Roman" pitchFamily="18" charset="0"/>
                <a:cs typeface="Times New Roman" pitchFamily="18" charset="0"/>
              </a:rPr>
              <a:t>Mais ces valeurs  K et L sont généralement très petits par rapport à N d’un filtre RIF pour les mêmes performances. Ce qui représente l’avantage le plus important des RII par rapport aux RIF, à savoir un temps d’exécution nettement plus faible.</a:t>
            </a:r>
          </a:p>
          <a:p>
            <a:pPr algn="just"/>
            <a:endParaRPr lang="fr-FR" sz="2000" dirty="0">
              <a:solidFill>
                <a:srgbClr val="7030A0"/>
              </a:solidFill>
              <a:latin typeface="Times New Roman" pitchFamily="18" charset="0"/>
              <a:cs typeface="Times New Roman" pitchFamily="18" charset="0"/>
            </a:endParaRPr>
          </a:p>
          <a:p>
            <a:pPr algn="just"/>
            <a:r>
              <a:rPr lang="fr-FR" sz="2000" b="1" dirty="0">
                <a:solidFill>
                  <a:srgbClr val="C00000"/>
                </a:solidFill>
                <a:latin typeface="Times New Roman" pitchFamily="18" charset="0"/>
                <a:cs typeface="Times New Roman" pitchFamily="18" charset="0"/>
              </a:rPr>
              <a:t>Mais peut on proposer une autre structure pour le RII avec moins d’opérations surtout le nombre de mémoire à utiliser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16</a:t>
            </a:fld>
            <a:endParaRPr lang="fr-CA"/>
          </a:p>
        </p:txBody>
      </p:sp>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LES FILTRES NUMERIQUES RII</a:t>
            </a:r>
          </a:p>
        </p:txBody>
      </p:sp>
      <p:sp>
        <p:nvSpPr>
          <p:cNvPr id="16" name="ZoneTexte 15"/>
          <p:cNvSpPr txBox="1"/>
          <p:nvPr/>
        </p:nvSpPr>
        <p:spPr>
          <a:xfrm>
            <a:off x="0" y="714356"/>
            <a:ext cx="9144000" cy="430887"/>
          </a:xfrm>
          <a:prstGeom prst="rect">
            <a:avLst/>
          </a:prstGeom>
          <a:noFill/>
        </p:spPr>
        <p:txBody>
          <a:bodyPr wrap="square" rtlCol="0">
            <a:spAutoFit/>
          </a:bodyPr>
          <a:lstStyle/>
          <a:p>
            <a:r>
              <a:rPr lang="fr-FR" sz="2200" b="1" u="sng" dirty="0">
                <a:solidFill>
                  <a:srgbClr val="FF0000"/>
                </a:solidFill>
                <a:latin typeface="Times New Roman" pitchFamily="18" charset="0"/>
                <a:cs typeface="Times New Roman" pitchFamily="18" charset="0"/>
              </a:rPr>
              <a:t>Structure d’un filtre RII : </a:t>
            </a:r>
            <a:r>
              <a:rPr lang="fr-FR" sz="2200" b="1" u="sng" dirty="0">
                <a:solidFill>
                  <a:srgbClr val="002060"/>
                </a:solidFill>
                <a:latin typeface="Times New Roman" pitchFamily="18" charset="0"/>
                <a:cs typeface="Times New Roman" pitchFamily="18" charset="0"/>
              </a:rPr>
              <a:t>Forme directe canonique type II</a:t>
            </a:r>
          </a:p>
        </p:txBody>
      </p:sp>
      <p:graphicFrame>
        <p:nvGraphicFramePr>
          <p:cNvPr id="221186" name="Object 2"/>
          <p:cNvGraphicFramePr>
            <a:graphicFrameLocks noChangeAspect="1"/>
          </p:cNvGraphicFramePr>
          <p:nvPr/>
        </p:nvGraphicFramePr>
        <p:xfrm>
          <a:off x="881063" y="1285875"/>
          <a:ext cx="7026275" cy="909638"/>
        </p:xfrm>
        <a:graphic>
          <a:graphicData uri="http://schemas.openxmlformats.org/presentationml/2006/ole">
            <mc:AlternateContent xmlns:mc="http://schemas.openxmlformats.org/markup-compatibility/2006">
              <mc:Choice xmlns:v="urn:schemas-microsoft-com:vml" Requires="v">
                <p:oleObj spid="_x0000_s221195" name="Équation" r:id="rId3" imgW="3187440" imgH="457200" progId="Equation.3">
                  <p:embed/>
                </p:oleObj>
              </mc:Choice>
              <mc:Fallback>
                <p:oleObj name="Équation" r:id="rId3" imgW="3187440" imgH="457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1063" y="1285875"/>
                        <a:ext cx="7026275" cy="909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1187" name="Object 3"/>
          <p:cNvGraphicFramePr>
            <a:graphicFrameLocks noChangeAspect="1"/>
          </p:cNvGraphicFramePr>
          <p:nvPr/>
        </p:nvGraphicFramePr>
        <p:xfrm>
          <a:off x="0" y="2571744"/>
          <a:ext cx="4286248" cy="479425"/>
        </p:xfrm>
        <a:graphic>
          <a:graphicData uri="http://schemas.openxmlformats.org/presentationml/2006/ole">
            <mc:AlternateContent xmlns:mc="http://schemas.openxmlformats.org/markup-compatibility/2006">
              <mc:Choice xmlns:v="urn:schemas-microsoft-com:vml" Requires="v">
                <p:oleObj spid="_x0000_s221196" name="Équation" r:id="rId5" imgW="2120760" imgH="241200" progId="Equation.3">
                  <p:embed/>
                </p:oleObj>
              </mc:Choice>
              <mc:Fallback>
                <p:oleObj name="Équation" r:id="rId5" imgW="2120760" imgH="241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571744"/>
                        <a:ext cx="428624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1189" name="Object 5"/>
          <p:cNvGraphicFramePr>
            <a:graphicFrameLocks noChangeAspect="1"/>
          </p:cNvGraphicFramePr>
          <p:nvPr/>
        </p:nvGraphicFramePr>
        <p:xfrm>
          <a:off x="4857752" y="2428868"/>
          <a:ext cx="4286248" cy="730580"/>
        </p:xfrm>
        <a:graphic>
          <a:graphicData uri="http://schemas.openxmlformats.org/presentationml/2006/ole">
            <mc:AlternateContent xmlns:mc="http://schemas.openxmlformats.org/markup-compatibility/2006">
              <mc:Choice xmlns:v="urn:schemas-microsoft-com:vml" Requires="v">
                <p:oleObj spid="_x0000_s221197" name="Équation" r:id="rId7" imgW="2286000" imgH="431640" progId="Equation.3">
                  <p:embed/>
                </p:oleObj>
              </mc:Choice>
              <mc:Fallback>
                <p:oleObj name="Équation" r:id="rId7" imgW="2286000" imgH="43164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57752" y="2428868"/>
                        <a:ext cx="4286248" cy="730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3" name="ZoneTexte 62"/>
          <p:cNvSpPr txBox="1"/>
          <p:nvPr/>
        </p:nvSpPr>
        <p:spPr>
          <a:xfrm>
            <a:off x="0" y="2212295"/>
            <a:ext cx="2428860" cy="430887"/>
          </a:xfrm>
          <a:prstGeom prst="rect">
            <a:avLst/>
          </a:prstGeom>
          <a:noFill/>
        </p:spPr>
        <p:txBody>
          <a:bodyPr wrap="square" rtlCol="0">
            <a:spAutoFit/>
          </a:bodyPr>
          <a:lstStyle/>
          <a:p>
            <a:r>
              <a:rPr lang="fr-FR" sz="2200" dirty="0">
                <a:solidFill>
                  <a:srgbClr val="002060"/>
                </a:solidFill>
                <a:latin typeface="Times New Roman" pitchFamily="18" charset="0"/>
                <a:cs typeface="Times New Roman" pitchFamily="18" charset="0"/>
              </a:rPr>
              <a:t>Avec </a:t>
            </a:r>
          </a:p>
        </p:txBody>
      </p:sp>
      <p:graphicFrame>
        <p:nvGraphicFramePr>
          <p:cNvPr id="221190" name="Object 6"/>
          <p:cNvGraphicFramePr>
            <a:graphicFrameLocks noChangeAspect="1"/>
          </p:cNvGraphicFramePr>
          <p:nvPr/>
        </p:nvGraphicFramePr>
        <p:xfrm>
          <a:off x="285720" y="4643446"/>
          <a:ext cx="8643998" cy="1643074"/>
        </p:xfrm>
        <a:graphic>
          <a:graphicData uri="http://schemas.openxmlformats.org/presentationml/2006/ole">
            <mc:AlternateContent xmlns:mc="http://schemas.openxmlformats.org/markup-compatibility/2006">
              <mc:Choice xmlns:v="urn:schemas-microsoft-com:vml" Requires="v">
                <p:oleObj spid="_x0000_s221198" name="Équation" r:id="rId9" imgW="3657600" imgH="660240" progId="Equation.3">
                  <p:embed/>
                </p:oleObj>
              </mc:Choice>
              <mc:Fallback>
                <p:oleObj name="Équation" r:id="rId9" imgW="3657600" imgH="660240" progId="Equation.3">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5720" y="4643446"/>
                        <a:ext cx="8643998" cy="16430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6" name="ZoneTexte 65"/>
          <p:cNvSpPr txBox="1"/>
          <p:nvPr/>
        </p:nvSpPr>
        <p:spPr>
          <a:xfrm>
            <a:off x="0" y="4143380"/>
            <a:ext cx="5929322" cy="430887"/>
          </a:xfrm>
          <a:prstGeom prst="rect">
            <a:avLst/>
          </a:prstGeom>
          <a:noFill/>
        </p:spPr>
        <p:txBody>
          <a:bodyPr wrap="square" rtlCol="0">
            <a:spAutoFit/>
          </a:bodyPr>
          <a:lstStyle/>
          <a:p>
            <a:r>
              <a:rPr lang="fr-FR" sz="2200" dirty="0">
                <a:solidFill>
                  <a:srgbClr val="7030A0"/>
                </a:solidFill>
                <a:latin typeface="Times New Roman" pitchFamily="18" charset="0"/>
                <a:cs typeface="Times New Roman" pitchFamily="18" charset="0"/>
              </a:rPr>
              <a:t>Ce qui nous permet d’écrire H(z) sous la forme</a:t>
            </a:r>
          </a:p>
        </p:txBody>
      </p:sp>
      <p:sp>
        <p:nvSpPr>
          <p:cNvPr id="67" name="ZoneTexte 66"/>
          <p:cNvSpPr txBox="1"/>
          <p:nvPr/>
        </p:nvSpPr>
        <p:spPr>
          <a:xfrm>
            <a:off x="500034" y="3143248"/>
            <a:ext cx="3857652" cy="430887"/>
          </a:xfrm>
          <a:prstGeom prst="rect">
            <a:avLst/>
          </a:prstGeom>
          <a:noFill/>
        </p:spPr>
        <p:txBody>
          <a:bodyPr wrap="square" rtlCol="0">
            <a:spAutoFit/>
          </a:bodyPr>
          <a:lstStyle/>
          <a:p>
            <a:r>
              <a:rPr lang="fr-FR" sz="2200" b="1" dirty="0">
                <a:solidFill>
                  <a:srgbClr val="0070C0"/>
                </a:solidFill>
                <a:latin typeface="Times New Roman" pitchFamily="18" charset="0"/>
                <a:cs typeface="Times New Roman" pitchFamily="18" charset="0"/>
              </a:rPr>
              <a:t>Modèle MA : </a:t>
            </a:r>
            <a:r>
              <a:rPr lang="fr-FR" sz="2200" b="1" dirty="0" err="1">
                <a:solidFill>
                  <a:srgbClr val="0070C0"/>
                </a:solidFill>
                <a:latin typeface="Times New Roman" pitchFamily="18" charset="0"/>
                <a:cs typeface="Times New Roman" pitchFamily="18" charset="0"/>
              </a:rPr>
              <a:t>Moving</a:t>
            </a:r>
            <a:r>
              <a:rPr lang="fr-FR" sz="2200" b="1" dirty="0">
                <a:solidFill>
                  <a:srgbClr val="0070C0"/>
                </a:solidFill>
                <a:latin typeface="Times New Roman" pitchFamily="18" charset="0"/>
                <a:cs typeface="Times New Roman" pitchFamily="18" charset="0"/>
              </a:rPr>
              <a:t> </a:t>
            </a:r>
            <a:r>
              <a:rPr lang="fr-FR" sz="2200" b="1" dirty="0" err="1">
                <a:solidFill>
                  <a:srgbClr val="0070C0"/>
                </a:solidFill>
                <a:latin typeface="Times New Roman" pitchFamily="18" charset="0"/>
                <a:cs typeface="Times New Roman" pitchFamily="18" charset="0"/>
              </a:rPr>
              <a:t>Average</a:t>
            </a:r>
            <a:endParaRPr lang="fr-FR" sz="2200" b="1" dirty="0">
              <a:solidFill>
                <a:srgbClr val="0070C0"/>
              </a:solidFill>
              <a:latin typeface="Times New Roman" pitchFamily="18" charset="0"/>
              <a:cs typeface="Times New Roman" pitchFamily="18" charset="0"/>
            </a:endParaRPr>
          </a:p>
        </p:txBody>
      </p:sp>
      <p:sp>
        <p:nvSpPr>
          <p:cNvPr id="68" name="ZoneTexte 67"/>
          <p:cNvSpPr txBox="1"/>
          <p:nvPr/>
        </p:nvSpPr>
        <p:spPr>
          <a:xfrm>
            <a:off x="5286348" y="3143248"/>
            <a:ext cx="3857652" cy="430887"/>
          </a:xfrm>
          <a:prstGeom prst="rect">
            <a:avLst/>
          </a:prstGeom>
          <a:noFill/>
        </p:spPr>
        <p:txBody>
          <a:bodyPr wrap="square" rtlCol="0">
            <a:spAutoFit/>
          </a:bodyPr>
          <a:lstStyle/>
          <a:p>
            <a:r>
              <a:rPr lang="fr-FR" sz="2200" b="1" dirty="0">
                <a:solidFill>
                  <a:srgbClr val="0070C0"/>
                </a:solidFill>
                <a:latin typeface="Times New Roman" pitchFamily="18" charset="0"/>
                <a:cs typeface="Times New Roman" pitchFamily="18" charset="0"/>
              </a:rPr>
              <a:t>Modèle AR : Auto </a:t>
            </a:r>
            <a:r>
              <a:rPr lang="fr-FR" sz="2200" b="1" dirty="0" err="1">
                <a:solidFill>
                  <a:srgbClr val="0070C0"/>
                </a:solidFill>
                <a:latin typeface="Times New Roman" pitchFamily="18" charset="0"/>
                <a:cs typeface="Times New Roman" pitchFamily="18" charset="0"/>
              </a:rPr>
              <a:t>regressif</a:t>
            </a:r>
            <a:endParaRPr lang="fr-FR" sz="2200" b="1" dirty="0">
              <a:solidFill>
                <a:srgbClr val="0070C0"/>
              </a:solidFill>
              <a:latin typeface="Times New Roman" pitchFamily="18" charset="0"/>
              <a:cs typeface="Times New Roman" pitchFamily="18" charset="0"/>
            </a:endParaRPr>
          </a:p>
        </p:txBody>
      </p:sp>
      <p:sp>
        <p:nvSpPr>
          <p:cNvPr id="69" name="ZoneTexte 68"/>
          <p:cNvSpPr txBox="1"/>
          <p:nvPr/>
        </p:nvSpPr>
        <p:spPr>
          <a:xfrm>
            <a:off x="3714744" y="6286520"/>
            <a:ext cx="2286016" cy="430887"/>
          </a:xfrm>
          <a:prstGeom prst="rect">
            <a:avLst/>
          </a:prstGeom>
          <a:noFill/>
        </p:spPr>
        <p:txBody>
          <a:bodyPr wrap="square" rtlCol="0">
            <a:spAutoFit/>
          </a:bodyPr>
          <a:lstStyle/>
          <a:p>
            <a:pPr algn="ctr"/>
            <a:r>
              <a:rPr lang="fr-FR" sz="2200" b="1" dirty="0">
                <a:solidFill>
                  <a:srgbClr val="0070C0"/>
                </a:solidFill>
                <a:latin typeface="Times New Roman" pitchFamily="18" charset="0"/>
                <a:cs typeface="Times New Roman" pitchFamily="18" charset="0"/>
              </a:rPr>
              <a:t>Modèle ARMA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21186"/>
                                        </p:tgtEl>
                                        <p:attrNameLst>
                                          <p:attrName>style.visibility</p:attrName>
                                        </p:attrNameLst>
                                      </p:cBhvr>
                                      <p:to>
                                        <p:strVal val="visible"/>
                                      </p:to>
                                    </p:set>
                                    <p:anim calcmode="lin" valueType="num">
                                      <p:cBhvr additive="base">
                                        <p:cTn id="7" dur="500" fill="hold"/>
                                        <p:tgtEl>
                                          <p:spTgt spid="221186"/>
                                        </p:tgtEl>
                                        <p:attrNameLst>
                                          <p:attrName>ppt_x</p:attrName>
                                        </p:attrNameLst>
                                      </p:cBhvr>
                                      <p:tavLst>
                                        <p:tav tm="0">
                                          <p:val>
                                            <p:strVal val="0-#ppt_w/2"/>
                                          </p:val>
                                        </p:tav>
                                        <p:tav tm="100000">
                                          <p:val>
                                            <p:strVal val="#ppt_x"/>
                                          </p:val>
                                        </p:tav>
                                      </p:tavLst>
                                    </p:anim>
                                    <p:anim calcmode="lin" valueType="num">
                                      <p:cBhvr additive="base">
                                        <p:cTn id="8" dur="500" fill="hold"/>
                                        <p:tgtEl>
                                          <p:spTgt spid="22118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21187"/>
                                        </p:tgtEl>
                                        <p:attrNameLst>
                                          <p:attrName>style.visibility</p:attrName>
                                        </p:attrNameLst>
                                      </p:cBhvr>
                                      <p:to>
                                        <p:strVal val="visible"/>
                                      </p:to>
                                    </p:set>
                                    <p:anim calcmode="lin" valueType="num">
                                      <p:cBhvr additive="base">
                                        <p:cTn id="13" dur="500" fill="hold"/>
                                        <p:tgtEl>
                                          <p:spTgt spid="221187"/>
                                        </p:tgtEl>
                                        <p:attrNameLst>
                                          <p:attrName>ppt_x</p:attrName>
                                        </p:attrNameLst>
                                      </p:cBhvr>
                                      <p:tavLst>
                                        <p:tav tm="0">
                                          <p:val>
                                            <p:strVal val="0-#ppt_w/2"/>
                                          </p:val>
                                        </p:tav>
                                        <p:tav tm="100000">
                                          <p:val>
                                            <p:strVal val="#ppt_x"/>
                                          </p:val>
                                        </p:tav>
                                      </p:tavLst>
                                    </p:anim>
                                    <p:anim calcmode="lin" valueType="num">
                                      <p:cBhvr additive="base">
                                        <p:cTn id="14" dur="500" fill="hold"/>
                                        <p:tgtEl>
                                          <p:spTgt spid="22118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21189"/>
                                        </p:tgtEl>
                                        <p:attrNameLst>
                                          <p:attrName>style.visibility</p:attrName>
                                        </p:attrNameLst>
                                      </p:cBhvr>
                                      <p:to>
                                        <p:strVal val="visible"/>
                                      </p:to>
                                    </p:set>
                                    <p:anim calcmode="lin" valueType="num">
                                      <p:cBhvr additive="base">
                                        <p:cTn id="19" dur="500" fill="hold"/>
                                        <p:tgtEl>
                                          <p:spTgt spid="221189"/>
                                        </p:tgtEl>
                                        <p:attrNameLst>
                                          <p:attrName>ppt_x</p:attrName>
                                        </p:attrNameLst>
                                      </p:cBhvr>
                                      <p:tavLst>
                                        <p:tav tm="0">
                                          <p:val>
                                            <p:strVal val="0-#ppt_w/2"/>
                                          </p:val>
                                        </p:tav>
                                        <p:tav tm="100000">
                                          <p:val>
                                            <p:strVal val="#ppt_x"/>
                                          </p:val>
                                        </p:tav>
                                      </p:tavLst>
                                    </p:anim>
                                    <p:anim calcmode="lin" valueType="num">
                                      <p:cBhvr additive="base">
                                        <p:cTn id="20" dur="500" fill="hold"/>
                                        <p:tgtEl>
                                          <p:spTgt spid="22118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21190"/>
                                        </p:tgtEl>
                                        <p:attrNameLst>
                                          <p:attrName>style.visibility</p:attrName>
                                        </p:attrNameLst>
                                      </p:cBhvr>
                                      <p:to>
                                        <p:strVal val="visible"/>
                                      </p:to>
                                    </p:set>
                                    <p:anim calcmode="lin" valueType="num">
                                      <p:cBhvr additive="base">
                                        <p:cTn id="25" dur="500" fill="hold"/>
                                        <p:tgtEl>
                                          <p:spTgt spid="221190"/>
                                        </p:tgtEl>
                                        <p:attrNameLst>
                                          <p:attrName>ppt_x</p:attrName>
                                        </p:attrNameLst>
                                      </p:cBhvr>
                                      <p:tavLst>
                                        <p:tav tm="0">
                                          <p:val>
                                            <p:strVal val="0-#ppt_w/2"/>
                                          </p:val>
                                        </p:tav>
                                        <p:tav tm="100000">
                                          <p:val>
                                            <p:strVal val="#ppt_x"/>
                                          </p:val>
                                        </p:tav>
                                      </p:tavLst>
                                    </p:anim>
                                    <p:anim calcmode="lin" valueType="num">
                                      <p:cBhvr additive="base">
                                        <p:cTn id="26" dur="500" fill="hold"/>
                                        <p:tgtEl>
                                          <p:spTgt spid="22119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3783FA95-B2BE-4DFB-BDEE-A74D2CED6E00}" type="slidenum">
              <a:rPr lang="fr-CA" smtClean="0"/>
              <a:pPr/>
              <a:t>17</a:t>
            </a:fld>
            <a:endParaRPr lang="fr-CA"/>
          </a:p>
        </p:txBody>
      </p:sp>
      <p:sp>
        <p:nvSpPr>
          <p:cNvPr id="3" name="Rectangle 2"/>
          <p:cNvSpPr/>
          <p:nvPr/>
        </p:nvSpPr>
        <p:spPr>
          <a:xfrm>
            <a:off x="928662" y="2071678"/>
            <a:ext cx="7572428" cy="2571768"/>
          </a:xfrm>
          <a:prstGeom prst="rect">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p:cNvSpPr/>
          <p:nvPr/>
        </p:nvSpPr>
        <p:spPr>
          <a:xfrm>
            <a:off x="1142976" y="2428868"/>
            <a:ext cx="3357586" cy="1928826"/>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5000628" y="2428868"/>
            <a:ext cx="3357586" cy="1928826"/>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 name="Connecteur droit 11"/>
          <p:cNvCxnSpPr/>
          <p:nvPr/>
        </p:nvCxnSpPr>
        <p:spPr>
          <a:xfrm rot="10800000">
            <a:off x="0" y="3429000"/>
            <a:ext cx="1142976" cy="158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8358214" y="3427412"/>
            <a:ext cx="78578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a:stCxn id="4" idx="3"/>
            <a:endCxn id="5" idx="1"/>
          </p:cNvCxnSpPr>
          <p:nvPr/>
        </p:nvCxnSpPr>
        <p:spPr>
          <a:xfrm>
            <a:off x="4500562" y="3393281"/>
            <a:ext cx="500066" cy="1588"/>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22210" name="Object 2"/>
          <p:cNvGraphicFramePr>
            <a:graphicFrameLocks noChangeAspect="1"/>
          </p:cNvGraphicFramePr>
          <p:nvPr/>
        </p:nvGraphicFramePr>
        <p:xfrm>
          <a:off x="5143504" y="3214686"/>
          <a:ext cx="3071804" cy="428628"/>
        </p:xfrm>
        <a:graphic>
          <a:graphicData uri="http://schemas.openxmlformats.org/presentationml/2006/ole">
            <mc:AlternateContent xmlns:mc="http://schemas.openxmlformats.org/markup-compatibility/2006">
              <mc:Choice xmlns:v="urn:schemas-microsoft-com:vml" Requires="v">
                <p:oleObj spid="_x0000_s222214" name="Équation" r:id="rId3" imgW="2120760" imgH="241200" progId="Equation.3">
                  <p:embed/>
                </p:oleObj>
              </mc:Choice>
              <mc:Fallback>
                <p:oleObj name="Équation" r:id="rId3" imgW="212076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3504" y="3214686"/>
                        <a:ext cx="3071804" cy="428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2211" name="Object 3"/>
          <p:cNvGraphicFramePr>
            <a:graphicFrameLocks noChangeAspect="1"/>
          </p:cNvGraphicFramePr>
          <p:nvPr/>
        </p:nvGraphicFramePr>
        <p:xfrm>
          <a:off x="1214414" y="3071810"/>
          <a:ext cx="3143272" cy="730250"/>
        </p:xfrm>
        <a:graphic>
          <a:graphicData uri="http://schemas.openxmlformats.org/presentationml/2006/ole">
            <mc:AlternateContent xmlns:mc="http://schemas.openxmlformats.org/markup-compatibility/2006">
              <mc:Choice xmlns:v="urn:schemas-microsoft-com:vml" Requires="v">
                <p:oleObj spid="_x0000_s222215" name="Équation" r:id="rId5" imgW="2286000" imgH="431640" progId="Equation.3">
                  <p:embed/>
                </p:oleObj>
              </mc:Choice>
              <mc:Fallback>
                <p:oleObj name="Équation" r:id="rId5" imgW="2286000" imgH="431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4414" y="3071810"/>
                        <a:ext cx="314327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 name="ZoneTexte 18"/>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LES FILTRES NUMERIQUES RII</a:t>
            </a:r>
          </a:p>
        </p:txBody>
      </p:sp>
      <p:sp>
        <p:nvSpPr>
          <p:cNvPr id="20" name="ZoneTexte 19"/>
          <p:cNvSpPr txBox="1"/>
          <p:nvPr/>
        </p:nvSpPr>
        <p:spPr>
          <a:xfrm>
            <a:off x="0" y="714356"/>
            <a:ext cx="9144000" cy="430887"/>
          </a:xfrm>
          <a:prstGeom prst="rect">
            <a:avLst/>
          </a:prstGeom>
          <a:noFill/>
        </p:spPr>
        <p:txBody>
          <a:bodyPr wrap="square" rtlCol="0">
            <a:spAutoFit/>
          </a:bodyPr>
          <a:lstStyle/>
          <a:p>
            <a:r>
              <a:rPr lang="fr-FR" sz="2200" b="1" u="sng" dirty="0">
                <a:solidFill>
                  <a:srgbClr val="FF0000"/>
                </a:solidFill>
                <a:latin typeface="Times New Roman" pitchFamily="18" charset="0"/>
                <a:cs typeface="Times New Roman" pitchFamily="18" charset="0"/>
              </a:rPr>
              <a:t>Structure d’un filtre RII : </a:t>
            </a:r>
            <a:r>
              <a:rPr lang="fr-FR" sz="2200" b="1" u="sng" dirty="0">
                <a:solidFill>
                  <a:srgbClr val="002060"/>
                </a:solidFill>
                <a:latin typeface="Times New Roman" pitchFamily="18" charset="0"/>
                <a:cs typeface="Times New Roman" pitchFamily="18" charset="0"/>
              </a:rPr>
              <a:t>Forme directe canonique type II</a:t>
            </a:r>
          </a:p>
        </p:txBody>
      </p:sp>
      <p:sp>
        <p:nvSpPr>
          <p:cNvPr id="21" name="ZoneTexte 20"/>
          <p:cNvSpPr txBox="1"/>
          <p:nvPr/>
        </p:nvSpPr>
        <p:spPr>
          <a:xfrm>
            <a:off x="0" y="2928934"/>
            <a:ext cx="857224" cy="461665"/>
          </a:xfrm>
          <a:prstGeom prst="rect">
            <a:avLst/>
          </a:prstGeom>
          <a:noFill/>
        </p:spPr>
        <p:txBody>
          <a:bodyPr wrap="square" rtlCol="0">
            <a:spAutoFit/>
          </a:bodyPr>
          <a:lstStyle/>
          <a:p>
            <a:r>
              <a:rPr lang="fr-FR" sz="2400" b="1" dirty="0">
                <a:solidFill>
                  <a:srgbClr val="0070C0"/>
                </a:solidFill>
                <a:latin typeface="Times New Roman" pitchFamily="18" charset="0"/>
                <a:cs typeface="Times New Roman" pitchFamily="18" charset="0"/>
              </a:rPr>
              <a:t>x(n)</a:t>
            </a:r>
          </a:p>
        </p:txBody>
      </p:sp>
      <p:sp>
        <p:nvSpPr>
          <p:cNvPr id="22" name="ZoneTexte 21"/>
          <p:cNvSpPr txBox="1"/>
          <p:nvPr/>
        </p:nvSpPr>
        <p:spPr>
          <a:xfrm>
            <a:off x="8501090" y="3000372"/>
            <a:ext cx="714380" cy="461665"/>
          </a:xfrm>
          <a:prstGeom prst="rect">
            <a:avLst/>
          </a:prstGeom>
          <a:noFill/>
        </p:spPr>
        <p:txBody>
          <a:bodyPr wrap="square" rtlCol="0">
            <a:spAutoFit/>
          </a:bodyPr>
          <a:lstStyle/>
          <a:p>
            <a:r>
              <a:rPr lang="fr-FR" sz="2400" b="1" dirty="0">
                <a:solidFill>
                  <a:srgbClr val="FF0000"/>
                </a:solidFill>
                <a:latin typeface="Times New Roman" pitchFamily="18" charset="0"/>
                <a:cs typeface="Times New Roman" pitchFamily="18" charset="0"/>
              </a:rPr>
              <a:t>y(n)</a:t>
            </a:r>
          </a:p>
        </p:txBody>
      </p:sp>
      <p:sp>
        <p:nvSpPr>
          <p:cNvPr id="23" name="ZoneTexte 22"/>
          <p:cNvSpPr txBox="1"/>
          <p:nvPr/>
        </p:nvSpPr>
        <p:spPr>
          <a:xfrm>
            <a:off x="4500594" y="2928934"/>
            <a:ext cx="857224" cy="369332"/>
          </a:xfrm>
          <a:prstGeom prst="rect">
            <a:avLst/>
          </a:prstGeom>
          <a:noFill/>
        </p:spPr>
        <p:txBody>
          <a:bodyPr wrap="square" rtlCol="0">
            <a:spAutoFit/>
          </a:bodyPr>
          <a:lstStyle/>
          <a:p>
            <a:r>
              <a:rPr lang="fr-FR" b="1" dirty="0">
                <a:solidFill>
                  <a:srgbClr val="00B050"/>
                </a:solidFill>
                <a:latin typeface="Times New Roman" pitchFamily="18" charset="0"/>
                <a:cs typeface="Times New Roman" pitchFamily="18" charset="0"/>
              </a:rPr>
              <a:t>w(n)</a:t>
            </a:r>
          </a:p>
        </p:txBody>
      </p:sp>
      <p:sp>
        <p:nvSpPr>
          <p:cNvPr id="24" name="ZoneTexte 23"/>
          <p:cNvSpPr txBox="1"/>
          <p:nvPr/>
        </p:nvSpPr>
        <p:spPr>
          <a:xfrm>
            <a:off x="3571868" y="1428736"/>
            <a:ext cx="2214578" cy="707886"/>
          </a:xfrm>
          <a:prstGeom prst="rect">
            <a:avLst/>
          </a:prstGeom>
          <a:noFill/>
        </p:spPr>
        <p:txBody>
          <a:bodyPr wrap="square" rtlCol="0">
            <a:spAutoFit/>
          </a:bodyPr>
          <a:lstStyle/>
          <a:p>
            <a:pPr algn="ctr"/>
            <a:r>
              <a:rPr lang="fr-FR" sz="4000" dirty="0"/>
              <a:t>H(z)</a:t>
            </a:r>
          </a:p>
        </p:txBody>
      </p:sp>
      <p:sp>
        <p:nvSpPr>
          <p:cNvPr id="25" name="ZoneTexte 24"/>
          <p:cNvSpPr txBox="1"/>
          <p:nvPr/>
        </p:nvSpPr>
        <p:spPr>
          <a:xfrm>
            <a:off x="0" y="5000636"/>
            <a:ext cx="9144000" cy="1446550"/>
          </a:xfrm>
          <a:prstGeom prst="rect">
            <a:avLst/>
          </a:prstGeom>
          <a:noFill/>
        </p:spPr>
        <p:txBody>
          <a:bodyPr wrap="square" rtlCol="0">
            <a:spAutoFit/>
          </a:bodyPr>
          <a:lstStyle/>
          <a:p>
            <a:pPr algn="just">
              <a:buFont typeface="Wingdings" pitchFamily="2" charset="2"/>
              <a:buChar char="q"/>
            </a:pPr>
            <a:r>
              <a:rPr lang="fr-FR" sz="2200" dirty="0">
                <a:solidFill>
                  <a:srgbClr val="7030A0"/>
                </a:solidFill>
                <a:latin typeface="Times New Roman" pitchFamily="18" charset="0"/>
                <a:cs typeface="Times New Roman" pitchFamily="18" charset="0"/>
              </a:rPr>
              <a:t> H(z) est donc équivalent à la mise en cascade de deux filtre H</a:t>
            </a:r>
            <a:r>
              <a:rPr lang="fr-FR" sz="2200" baseline="-25000" dirty="0">
                <a:solidFill>
                  <a:srgbClr val="7030A0"/>
                </a:solidFill>
                <a:latin typeface="Times New Roman" pitchFamily="18" charset="0"/>
                <a:cs typeface="Times New Roman" pitchFamily="18" charset="0"/>
              </a:rPr>
              <a:t>2</a:t>
            </a:r>
            <a:r>
              <a:rPr lang="fr-FR" sz="2200" dirty="0">
                <a:solidFill>
                  <a:srgbClr val="7030A0"/>
                </a:solidFill>
                <a:latin typeface="Times New Roman" pitchFamily="18" charset="0"/>
                <a:cs typeface="Times New Roman" pitchFamily="18" charset="0"/>
              </a:rPr>
              <a:t>(z) suivi par H</a:t>
            </a:r>
            <a:r>
              <a:rPr lang="fr-FR" sz="2200" baseline="-25000" dirty="0">
                <a:solidFill>
                  <a:srgbClr val="7030A0"/>
                </a:solidFill>
                <a:latin typeface="Times New Roman" pitchFamily="18" charset="0"/>
                <a:cs typeface="Times New Roman" pitchFamily="18" charset="0"/>
              </a:rPr>
              <a:t>1</a:t>
            </a:r>
            <a:r>
              <a:rPr lang="fr-FR" sz="2200" dirty="0">
                <a:solidFill>
                  <a:srgbClr val="7030A0"/>
                </a:solidFill>
                <a:latin typeface="Times New Roman" pitchFamily="18" charset="0"/>
                <a:cs typeface="Times New Roman" pitchFamily="18" charset="0"/>
              </a:rPr>
              <a:t>(z).</a:t>
            </a:r>
          </a:p>
          <a:p>
            <a:pPr algn="just">
              <a:buFont typeface="Wingdings" pitchFamily="2" charset="2"/>
              <a:buChar char="q"/>
            </a:pPr>
            <a:endParaRPr lang="fr-FR" sz="2200" dirty="0">
              <a:solidFill>
                <a:srgbClr val="7030A0"/>
              </a:solidFill>
              <a:latin typeface="Times New Roman" pitchFamily="18" charset="0"/>
              <a:cs typeface="Times New Roman" pitchFamily="18" charset="0"/>
            </a:endParaRPr>
          </a:p>
          <a:p>
            <a:pPr algn="just">
              <a:buFont typeface="Wingdings" pitchFamily="2" charset="2"/>
              <a:buChar char="q"/>
            </a:pPr>
            <a:r>
              <a:rPr lang="fr-FR" sz="2200" dirty="0">
                <a:solidFill>
                  <a:srgbClr val="00B050"/>
                </a:solidFill>
                <a:latin typeface="Times New Roman" pitchFamily="18" charset="0"/>
                <a:cs typeface="Times New Roman" pitchFamily="18" charset="0"/>
              </a:rPr>
              <a:t>w(n) est une entrée/sortie intermédiaire</a:t>
            </a:r>
            <a:r>
              <a:rPr lang="fr-FR" sz="2200" dirty="0">
                <a:solidFill>
                  <a:srgbClr val="7030A0"/>
                </a:solidFill>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22210"/>
                                        </p:tgtEl>
                                        <p:attrNameLst>
                                          <p:attrName>style.visibility</p:attrName>
                                        </p:attrNameLst>
                                      </p:cBhvr>
                                      <p:to>
                                        <p:strVal val="visible"/>
                                      </p:to>
                                    </p:set>
                                    <p:anim calcmode="lin" valueType="num">
                                      <p:cBhvr additive="base">
                                        <p:cTn id="7" dur="500" fill="hold"/>
                                        <p:tgtEl>
                                          <p:spTgt spid="222210"/>
                                        </p:tgtEl>
                                        <p:attrNameLst>
                                          <p:attrName>ppt_x</p:attrName>
                                        </p:attrNameLst>
                                      </p:cBhvr>
                                      <p:tavLst>
                                        <p:tav tm="0">
                                          <p:val>
                                            <p:strVal val="0-#ppt_w/2"/>
                                          </p:val>
                                        </p:tav>
                                        <p:tav tm="100000">
                                          <p:val>
                                            <p:strVal val="#ppt_x"/>
                                          </p:val>
                                        </p:tav>
                                      </p:tavLst>
                                    </p:anim>
                                    <p:anim calcmode="lin" valueType="num">
                                      <p:cBhvr additive="base">
                                        <p:cTn id="8" dur="500" fill="hold"/>
                                        <p:tgtEl>
                                          <p:spTgt spid="22221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22211"/>
                                        </p:tgtEl>
                                        <p:attrNameLst>
                                          <p:attrName>style.visibility</p:attrName>
                                        </p:attrNameLst>
                                      </p:cBhvr>
                                      <p:to>
                                        <p:strVal val="visible"/>
                                      </p:to>
                                    </p:set>
                                    <p:anim calcmode="lin" valueType="num">
                                      <p:cBhvr additive="base">
                                        <p:cTn id="13" dur="500" fill="hold"/>
                                        <p:tgtEl>
                                          <p:spTgt spid="222211"/>
                                        </p:tgtEl>
                                        <p:attrNameLst>
                                          <p:attrName>ppt_x</p:attrName>
                                        </p:attrNameLst>
                                      </p:cBhvr>
                                      <p:tavLst>
                                        <p:tav tm="0">
                                          <p:val>
                                            <p:strVal val="0-#ppt_w/2"/>
                                          </p:val>
                                        </p:tav>
                                        <p:tav tm="100000">
                                          <p:val>
                                            <p:strVal val="#ppt_x"/>
                                          </p:val>
                                        </p:tav>
                                      </p:tavLst>
                                    </p:anim>
                                    <p:anim calcmode="lin" valueType="num">
                                      <p:cBhvr additive="base">
                                        <p:cTn id="14" dur="500" fill="hold"/>
                                        <p:tgtEl>
                                          <p:spTgt spid="2222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18</a:t>
            </a:fld>
            <a:endParaRPr lang="fr-CA"/>
          </a:p>
        </p:txBody>
      </p:sp>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LES FILTRES NUMERIQUES RII</a:t>
            </a:r>
          </a:p>
        </p:txBody>
      </p:sp>
      <p:sp>
        <p:nvSpPr>
          <p:cNvPr id="16" name="ZoneTexte 15"/>
          <p:cNvSpPr txBox="1"/>
          <p:nvPr/>
        </p:nvSpPr>
        <p:spPr>
          <a:xfrm>
            <a:off x="0" y="500042"/>
            <a:ext cx="9144000" cy="430887"/>
          </a:xfrm>
          <a:prstGeom prst="rect">
            <a:avLst/>
          </a:prstGeom>
          <a:noFill/>
        </p:spPr>
        <p:txBody>
          <a:bodyPr wrap="square" rtlCol="0">
            <a:spAutoFit/>
          </a:bodyPr>
          <a:lstStyle/>
          <a:p>
            <a:r>
              <a:rPr lang="fr-FR" sz="2200" b="1" u="sng" dirty="0">
                <a:solidFill>
                  <a:srgbClr val="FF0000"/>
                </a:solidFill>
                <a:latin typeface="Times New Roman" pitchFamily="18" charset="0"/>
                <a:cs typeface="Times New Roman" pitchFamily="18" charset="0"/>
              </a:rPr>
              <a:t>Structure d’un filtre RII : </a:t>
            </a:r>
            <a:r>
              <a:rPr lang="fr-FR" sz="2200" b="1" u="sng" dirty="0">
                <a:solidFill>
                  <a:srgbClr val="002060"/>
                </a:solidFill>
                <a:latin typeface="Times New Roman" pitchFamily="18" charset="0"/>
                <a:cs typeface="Times New Roman" pitchFamily="18" charset="0"/>
              </a:rPr>
              <a:t>Forme directe canonique type II</a:t>
            </a:r>
          </a:p>
        </p:txBody>
      </p:sp>
      <p:sp>
        <p:nvSpPr>
          <p:cNvPr id="18" name="Rectangle 17"/>
          <p:cNvSpPr/>
          <p:nvPr/>
        </p:nvSpPr>
        <p:spPr>
          <a:xfrm>
            <a:off x="894884" y="1214422"/>
            <a:ext cx="1143008"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4" name="Connecteur droit avec flèche 33"/>
          <p:cNvCxnSpPr/>
          <p:nvPr/>
        </p:nvCxnSpPr>
        <p:spPr>
          <a:xfrm>
            <a:off x="428596" y="1570024"/>
            <a:ext cx="509590"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ZoneTexte 59"/>
          <p:cNvSpPr txBox="1"/>
          <p:nvPr/>
        </p:nvSpPr>
        <p:spPr>
          <a:xfrm>
            <a:off x="214282" y="1142984"/>
            <a:ext cx="714380" cy="461665"/>
          </a:xfrm>
          <a:prstGeom prst="rect">
            <a:avLst/>
          </a:prstGeom>
          <a:noFill/>
        </p:spPr>
        <p:txBody>
          <a:bodyPr wrap="square" rtlCol="0">
            <a:spAutoFit/>
          </a:bodyPr>
          <a:lstStyle/>
          <a:p>
            <a:r>
              <a:rPr lang="fr-FR" sz="2400" dirty="0">
                <a:solidFill>
                  <a:srgbClr val="00B0F0"/>
                </a:solidFill>
              </a:rPr>
              <a:t>x(n)</a:t>
            </a:r>
          </a:p>
        </p:txBody>
      </p:sp>
      <p:sp>
        <p:nvSpPr>
          <p:cNvPr id="65" name="ZoneTexte 64"/>
          <p:cNvSpPr txBox="1"/>
          <p:nvPr/>
        </p:nvSpPr>
        <p:spPr>
          <a:xfrm>
            <a:off x="928662" y="1355039"/>
            <a:ext cx="1143008" cy="430887"/>
          </a:xfrm>
          <a:prstGeom prst="rect">
            <a:avLst/>
          </a:prstGeom>
          <a:noFill/>
        </p:spPr>
        <p:txBody>
          <a:bodyPr wrap="square" rtlCol="0">
            <a:spAutoFit/>
          </a:bodyPr>
          <a:lstStyle/>
          <a:p>
            <a:pPr algn="ctr"/>
            <a:r>
              <a:rPr lang="fr-FR" sz="2200" b="1" dirty="0">
                <a:solidFill>
                  <a:schemeClr val="accent6">
                    <a:lumMod val="75000"/>
                  </a:schemeClr>
                </a:solidFill>
              </a:rPr>
              <a:t>+</a:t>
            </a:r>
          </a:p>
        </p:txBody>
      </p:sp>
      <p:cxnSp>
        <p:nvCxnSpPr>
          <p:cNvPr id="86" name="Connecteur droit avec flèche 85"/>
          <p:cNvCxnSpPr/>
          <p:nvPr/>
        </p:nvCxnSpPr>
        <p:spPr>
          <a:xfrm>
            <a:off x="7000892" y="1500174"/>
            <a:ext cx="1000132"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8" name="Rectangle 87"/>
          <p:cNvSpPr/>
          <p:nvPr/>
        </p:nvSpPr>
        <p:spPr>
          <a:xfrm>
            <a:off x="3643306" y="1927214"/>
            <a:ext cx="928694"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9" name="Connecteur droit avec flèche 88"/>
          <p:cNvCxnSpPr/>
          <p:nvPr/>
        </p:nvCxnSpPr>
        <p:spPr>
          <a:xfrm rot="5400000">
            <a:off x="3894133" y="1749413"/>
            <a:ext cx="355602" cy="158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3643306" y="2067831"/>
            <a:ext cx="928694" cy="430887"/>
          </a:xfrm>
          <a:prstGeom prst="rect">
            <a:avLst/>
          </a:prstGeom>
          <a:noFill/>
        </p:spPr>
        <p:txBody>
          <a:bodyPr wrap="square" rtlCol="0">
            <a:spAutoFit/>
          </a:bodyPr>
          <a:lstStyle/>
          <a:p>
            <a:pPr algn="ctr"/>
            <a:r>
              <a:rPr lang="fr-FR" sz="2200" b="1" dirty="0">
                <a:solidFill>
                  <a:schemeClr val="accent6">
                    <a:lumMod val="75000"/>
                  </a:schemeClr>
                </a:solidFill>
              </a:rPr>
              <a:t>Z</a:t>
            </a:r>
            <a:r>
              <a:rPr lang="fr-FR" sz="2200" b="1" baseline="30000" dirty="0">
                <a:solidFill>
                  <a:schemeClr val="accent6">
                    <a:lumMod val="75000"/>
                  </a:schemeClr>
                </a:solidFill>
              </a:rPr>
              <a:t>-1</a:t>
            </a:r>
            <a:endParaRPr lang="fr-FR" sz="2200" b="1" dirty="0">
              <a:solidFill>
                <a:schemeClr val="accent6">
                  <a:lumMod val="75000"/>
                </a:schemeClr>
              </a:solidFill>
            </a:endParaRPr>
          </a:p>
        </p:txBody>
      </p:sp>
      <p:sp>
        <p:nvSpPr>
          <p:cNvPr id="91" name="Rectangle 90"/>
          <p:cNvSpPr/>
          <p:nvPr/>
        </p:nvSpPr>
        <p:spPr>
          <a:xfrm>
            <a:off x="3643306" y="3284536"/>
            <a:ext cx="928694"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2" name="Connecteur droit avec flèche 91"/>
          <p:cNvCxnSpPr/>
          <p:nvPr/>
        </p:nvCxnSpPr>
        <p:spPr>
          <a:xfrm rot="5400000">
            <a:off x="3715935" y="2999181"/>
            <a:ext cx="712792" cy="794"/>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93" name="ZoneTexte 92"/>
          <p:cNvSpPr txBox="1"/>
          <p:nvPr/>
        </p:nvSpPr>
        <p:spPr>
          <a:xfrm>
            <a:off x="3643306" y="3425153"/>
            <a:ext cx="928694" cy="430887"/>
          </a:xfrm>
          <a:prstGeom prst="rect">
            <a:avLst/>
          </a:prstGeom>
          <a:noFill/>
        </p:spPr>
        <p:txBody>
          <a:bodyPr wrap="square" rtlCol="0">
            <a:spAutoFit/>
          </a:bodyPr>
          <a:lstStyle/>
          <a:p>
            <a:pPr algn="ctr"/>
            <a:r>
              <a:rPr lang="fr-FR" sz="2200" b="1" dirty="0">
                <a:solidFill>
                  <a:schemeClr val="accent6">
                    <a:lumMod val="75000"/>
                  </a:schemeClr>
                </a:solidFill>
              </a:rPr>
              <a:t>Z</a:t>
            </a:r>
            <a:r>
              <a:rPr lang="fr-FR" sz="2200" b="1" baseline="30000" dirty="0">
                <a:solidFill>
                  <a:schemeClr val="accent6">
                    <a:lumMod val="75000"/>
                  </a:schemeClr>
                </a:solidFill>
              </a:rPr>
              <a:t>-1</a:t>
            </a:r>
            <a:endParaRPr lang="fr-FR" sz="2200" b="1" dirty="0">
              <a:solidFill>
                <a:schemeClr val="accent6">
                  <a:lumMod val="75000"/>
                </a:schemeClr>
              </a:solidFill>
            </a:endParaRPr>
          </a:p>
        </p:txBody>
      </p:sp>
      <p:sp>
        <p:nvSpPr>
          <p:cNvPr id="94" name="Rectangle 93"/>
          <p:cNvSpPr/>
          <p:nvPr/>
        </p:nvSpPr>
        <p:spPr>
          <a:xfrm>
            <a:off x="3643306" y="4853790"/>
            <a:ext cx="928694"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5" name="Connecteur droit avec flèche 94"/>
          <p:cNvCxnSpPr/>
          <p:nvPr/>
        </p:nvCxnSpPr>
        <p:spPr>
          <a:xfrm rot="5400000">
            <a:off x="3608381" y="4390237"/>
            <a:ext cx="927106" cy="1588"/>
          </a:xfrm>
          <a:prstGeom prst="straightConnector1">
            <a:avLst/>
          </a:prstGeom>
          <a:ln w="38100">
            <a:solidFill>
              <a:srgbClr val="7030A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96" name="ZoneTexte 95"/>
          <p:cNvSpPr txBox="1"/>
          <p:nvPr/>
        </p:nvSpPr>
        <p:spPr>
          <a:xfrm>
            <a:off x="3643306" y="4994407"/>
            <a:ext cx="928694" cy="430887"/>
          </a:xfrm>
          <a:prstGeom prst="rect">
            <a:avLst/>
          </a:prstGeom>
          <a:noFill/>
        </p:spPr>
        <p:txBody>
          <a:bodyPr wrap="square" rtlCol="0">
            <a:spAutoFit/>
          </a:bodyPr>
          <a:lstStyle/>
          <a:p>
            <a:pPr algn="ctr"/>
            <a:r>
              <a:rPr lang="fr-FR" sz="2200" b="1" dirty="0">
                <a:solidFill>
                  <a:schemeClr val="accent6">
                    <a:lumMod val="75000"/>
                  </a:schemeClr>
                </a:solidFill>
              </a:rPr>
              <a:t>Z</a:t>
            </a:r>
            <a:r>
              <a:rPr lang="fr-FR" sz="2200" b="1" baseline="30000" dirty="0">
                <a:solidFill>
                  <a:schemeClr val="accent6">
                    <a:lumMod val="75000"/>
                  </a:schemeClr>
                </a:solidFill>
              </a:rPr>
              <a:t>-1</a:t>
            </a:r>
            <a:endParaRPr lang="fr-FR" sz="2200" b="1" dirty="0">
              <a:solidFill>
                <a:schemeClr val="accent6">
                  <a:lumMod val="75000"/>
                </a:schemeClr>
              </a:solidFill>
            </a:endParaRPr>
          </a:p>
        </p:txBody>
      </p:sp>
      <p:sp>
        <p:nvSpPr>
          <p:cNvPr id="97" name="Ellipse 96"/>
          <p:cNvSpPr/>
          <p:nvPr/>
        </p:nvSpPr>
        <p:spPr>
          <a:xfrm>
            <a:off x="2269720" y="2500306"/>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8" name="ZoneTexte 97"/>
          <p:cNvSpPr txBox="1"/>
          <p:nvPr/>
        </p:nvSpPr>
        <p:spPr>
          <a:xfrm>
            <a:off x="2341158" y="2643182"/>
            <a:ext cx="571504" cy="553998"/>
          </a:xfrm>
          <a:prstGeom prst="rect">
            <a:avLst/>
          </a:prstGeom>
          <a:noFill/>
        </p:spPr>
        <p:txBody>
          <a:bodyPr wrap="square" rtlCol="0">
            <a:spAutoFit/>
          </a:bodyPr>
          <a:lstStyle/>
          <a:p>
            <a:pPr algn="ctr"/>
            <a:r>
              <a:rPr lang="fr-FR" sz="3000" b="1" dirty="0">
                <a:solidFill>
                  <a:schemeClr val="accent6">
                    <a:lumMod val="75000"/>
                  </a:schemeClr>
                </a:solidFill>
              </a:rPr>
              <a:t>×</a:t>
            </a:r>
          </a:p>
        </p:txBody>
      </p:sp>
      <p:cxnSp>
        <p:nvCxnSpPr>
          <p:cNvPr id="99" name="Connecteur droit avec flèche 98"/>
          <p:cNvCxnSpPr>
            <a:endCxn id="97" idx="4"/>
          </p:cNvCxnSpPr>
          <p:nvPr/>
        </p:nvCxnSpPr>
        <p:spPr>
          <a:xfrm rot="16200000" flipV="1">
            <a:off x="2305988" y="3678484"/>
            <a:ext cx="642942" cy="109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04" name="Connecteur droit avec flèche 103"/>
          <p:cNvCxnSpPr>
            <a:endCxn id="97" idx="6"/>
          </p:cNvCxnSpPr>
          <p:nvPr/>
        </p:nvCxnSpPr>
        <p:spPr>
          <a:xfrm rot="10800000">
            <a:off x="2984100" y="2928934"/>
            <a:ext cx="1071570" cy="1588"/>
          </a:xfrm>
          <a:prstGeom prst="straightConnector1">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15" name="ZoneTexte 114"/>
          <p:cNvSpPr txBox="1"/>
          <p:nvPr/>
        </p:nvSpPr>
        <p:spPr>
          <a:xfrm>
            <a:off x="7286644" y="1000108"/>
            <a:ext cx="857256" cy="461665"/>
          </a:xfrm>
          <a:prstGeom prst="rect">
            <a:avLst/>
          </a:prstGeom>
          <a:noFill/>
        </p:spPr>
        <p:txBody>
          <a:bodyPr wrap="square" rtlCol="0">
            <a:spAutoFit/>
          </a:bodyPr>
          <a:lstStyle/>
          <a:p>
            <a:r>
              <a:rPr lang="fr-FR" sz="2400" b="1" dirty="0">
                <a:solidFill>
                  <a:srgbClr val="C00000"/>
                </a:solidFill>
              </a:rPr>
              <a:t>y(n)</a:t>
            </a:r>
          </a:p>
        </p:txBody>
      </p:sp>
      <p:sp>
        <p:nvSpPr>
          <p:cNvPr id="119" name="ZoneTexte 118"/>
          <p:cNvSpPr txBox="1"/>
          <p:nvPr/>
        </p:nvSpPr>
        <p:spPr>
          <a:xfrm>
            <a:off x="2626910" y="3967467"/>
            <a:ext cx="714380" cy="461665"/>
          </a:xfrm>
          <a:prstGeom prst="rect">
            <a:avLst/>
          </a:prstGeom>
          <a:noFill/>
        </p:spPr>
        <p:txBody>
          <a:bodyPr wrap="square" rtlCol="0">
            <a:spAutoFit/>
          </a:bodyPr>
          <a:lstStyle/>
          <a:p>
            <a:r>
              <a:rPr lang="fr-FR" sz="2400" dirty="0">
                <a:solidFill>
                  <a:srgbClr val="00B0F0"/>
                </a:solidFill>
              </a:rPr>
              <a:t>a</a:t>
            </a:r>
            <a:r>
              <a:rPr lang="fr-FR" sz="2400" baseline="-25000" dirty="0">
                <a:solidFill>
                  <a:srgbClr val="00B0F0"/>
                </a:solidFill>
              </a:rPr>
              <a:t>1</a:t>
            </a:r>
            <a:endParaRPr lang="fr-FR" sz="2400" dirty="0">
              <a:solidFill>
                <a:srgbClr val="00B0F0"/>
              </a:solidFill>
            </a:endParaRPr>
          </a:p>
        </p:txBody>
      </p:sp>
      <p:sp>
        <p:nvSpPr>
          <p:cNvPr id="58" name="Ellipse 57"/>
          <p:cNvSpPr/>
          <p:nvPr/>
        </p:nvSpPr>
        <p:spPr>
          <a:xfrm>
            <a:off x="2285984" y="5286388"/>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ZoneTexte 58"/>
          <p:cNvSpPr txBox="1"/>
          <p:nvPr/>
        </p:nvSpPr>
        <p:spPr>
          <a:xfrm>
            <a:off x="2357422" y="5429264"/>
            <a:ext cx="571504" cy="553998"/>
          </a:xfrm>
          <a:prstGeom prst="rect">
            <a:avLst/>
          </a:prstGeom>
          <a:noFill/>
        </p:spPr>
        <p:txBody>
          <a:bodyPr wrap="square" rtlCol="0">
            <a:spAutoFit/>
          </a:bodyPr>
          <a:lstStyle/>
          <a:p>
            <a:pPr algn="ctr"/>
            <a:r>
              <a:rPr lang="fr-FR" sz="3000" b="1" dirty="0">
                <a:solidFill>
                  <a:schemeClr val="accent6">
                    <a:lumMod val="75000"/>
                  </a:schemeClr>
                </a:solidFill>
              </a:rPr>
              <a:t>×</a:t>
            </a:r>
          </a:p>
        </p:txBody>
      </p:sp>
      <p:cxnSp>
        <p:nvCxnSpPr>
          <p:cNvPr id="61" name="Connecteur droit avec flèche 60"/>
          <p:cNvCxnSpPr>
            <a:endCxn id="58" idx="4"/>
          </p:cNvCxnSpPr>
          <p:nvPr/>
        </p:nvCxnSpPr>
        <p:spPr>
          <a:xfrm rot="16200000" flipV="1">
            <a:off x="2322252" y="6464566"/>
            <a:ext cx="642942" cy="109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2" name="Connecteur droit avec flèche 61"/>
          <p:cNvCxnSpPr/>
          <p:nvPr/>
        </p:nvCxnSpPr>
        <p:spPr>
          <a:xfrm rot="10800000">
            <a:off x="3000364" y="5771288"/>
            <a:ext cx="1071570" cy="158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63" name="ZoneTexte 62"/>
          <p:cNvSpPr txBox="1"/>
          <p:nvPr/>
        </p:nvSpPr>
        <p:spPr>
          <a:xfrm>
            <a:off x="2643174" y="6429396"/>
            <a:ext cx="714380" cy="461665"/>
          </a:xfrm>
          <a:prstGeom prst="rect">
            <a:avLst/>
          </a:prstGeom>
          <a:noFill/>
        </p:spPr>
        <p:txBody>
          <a:bodyPr wrap="square" rtlCol="0">
            <a:spAutoFit/>
          </a:bodyPr>
          <a:lstStyle/>
          <a:p>
            <a:r>
              <a:rPr lang="fr-FR" sz="2400" dirty="0">
                <a:solidFill>
                  <a:srgbClr val="00B0F0"/>
                </a:solidFill>
              </a:rPr>
              <a:t>a</a:t>
            </a:r>
            <a:r>
              <a:rPr lang="fr-FR" sz="2400" baseline="-25000" dirty="0">
                <a:solidFill>
                  <a:srgbClr val="00B0F0"/>
                </a:solidFill>
              </a:rPr>
              <a:t>1</a:t>
            </a:r>
            <a:endParaRPr lang="fr-FR" sz="2400" dirty="0">
              <a:solidFill>
                <a:srgbClr val="00B0F0"/>
              </a:solidFill>
            </a:endParaRPr>
          </a:p>
        </p:txBody>
      </p:sp>
      <p:cxnSp>
        <p:nvCxnSpPr>
          <p:cNvPr id="66" name="Forme 65"/>
          <p:cNvCxnSpPr>
            <a:stCxn id="97" idx="2"/>
          </p:cNvCxnSpPr>
          <p:nvPr/>
        </p:nvCxnSpPr>
        <p:spPr>
          <a:xfrm rot="10800000">
            <a:off x="1571604" y="1857364"/>
            <a:ext cx="698116" cy="1071570"/>
          </a:xfrm>
          <a:prstGeom prst="bentConnector2">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7" name="Forme 66"/>
          <p:cNvCxnSpPr/>
          <p:nvPr/>
        </p:nvCxnSpPr>
        <p:spPr>
          <a:xfrm rot="16200000" flipV="1">
            <a:off x="-178626" y="3321842"/>
            <a:ext cx="3857652" cy="928695"/>
          </a:xfrm>
          <a:prstGeom prst="bentConnector3">
            <a:avLst>
              <a:gd name="adj1" fmla="val 770"/>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2" name="Rectangle 71"/>
          <p:cNvSpPr/>
          <p:nvPr/>
        </p:nvSpPr>
        <p:spPr>
          <a:xfrm>
            <a:off x="5852242" y="1200354"/>
            <a:ext cx="1143008"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ZoneTexte 78"/>
          <p:cNvSpPr txBox="1"/>
          <p:nvPr/>
        </p:nvSpPr>
        <p:spPr>
          <a:xfrm>
            <a:off x="5886020" y="1340971"/>
            <a:ext cx="1143008" cy="430887"/>
          </a:xfrm>
          <a:prstGeom prst="rect">
            <a:avLst/>
          </a:prstGeom>
          <a:noFill/>
        </p:spPr>
        <p:txBody>
          <a:bodyPr wrap="square" rtlCol="0">
            <a:spAutoFit/>
          </a:bodyPr>
          <a:lstStyle/>
          <a:p>
            <a:pPr algn="ctr"/>
            <a:r>
              <a:rPr lang="fr-FR" sz="2200" b="1" dirty="0">
                <a:solidFill>
                  <a:schemeClr val="accent6">
                    <a:lumMod val="75000"/>
                  </a:schemeClr>
                </a:solidFill>
              </a:rPr>
              <a:t>+</a:t>
            </a:r>
          </a:p>
        </p:txBody>
      </p:sp>
      <p:sp>
        <p:nvSpPr>
          <p:cNvPr id="81" name="Ellipse 80"/>
          <p:cNvSpPr/>
          <p:nvPr/>
        </p:nvSpPr>
        <p:spPr>
          <a:xfrm>
            <a:off x="5214942" y="2500306"/>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3" name="ZoneTexte 82"/>
          <p:cNvSpPr txBox="1"/>
          <p:nvPr/>
        </p:nvSpPr>
        <p:spPr>
          <a:xfrm>
            <a:off x="5286380" y="2643182"/>
            <a:ext cx="571504" cy="553998"/>
          </a:xfrm>
          <a:prstGeom prst="rect">
            <a:avLst/>
          </a:prstGeom>
          <a:noFill/>
        </p:spPr>
        <p:txBody>
          <a:bodyPr wrap="square" rtlCol="0">
            <a:spAutoFit/>
          </a:bodyPr>
          <a:lstStyle/>
          <a:p>
            <a:pPr algn="ctr"/>
            <a:r>
              <a:rPr lang="fr-FR" sz="3000" b="1" dirty="0">
                <a:solidFill>
                  <a:schemeClr val="accent6">
                    <a:lumMod val="75000"/>
                  </a:schemeClr>
                </a:solidFill>
              </a:rPr>
              <a:t>×</a:t>
            </a:r>
          </a:p>
        </p:txBody>
      </p:sp>
      <p:cxnSp>
        <p:nvCxnSpPr>
          <p:cNvPr id="84" name="Connecteur droit avec flèche 83"/>
          <p:cNvCxnSpPr>
            <a:endCxn id="81" idx="4"/>
          </p:cNvCxnSpPr>
          <p:nvPr/>
        </p:nvCxnSpPr>
        <p:spPr>
          <a:xfrm rot="16200000" flipV="1">
            <a:off x="5251210" y="3678484"/>
            <a:ext cx="642942" cy="109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87" name="ZoneTexte 86"/>
          <p:cNvSpPr txBox="1"/>
          <p:nvPr/>
        </p:nvSpPr>
        <p:spPr>
          <a:xfrm>
            <a:off x="5572132" y="3643314"/>
            <a:ext cx="714380" cy="461665"/>
          </a:xfrm>
          <a:prstGeom prst="rect">
            <a:avLst/>
          </a:prstGeom>
          <a:noFill/>
        </p:spPr>
        <p:txBody>
          <a:bodyPr wrap="square" rtlCol="0">
            <a:spAutoFit/>
          </a:bodyPr>
          <a:lstStyle/>
          <a:p>
            <a:r>
              <a:rPr lang="fr-FR" sz="2400" dirty="0">
                <a:solidFill>
                  <a:srgbClr val="00B0F0"/>
                </a:solidFill>
              </a:rPr>
              <a:t>a</a:t>
            </a:r>
            <a:r>
              <a:rPr lang="fr-FR" sz="2400" baseline="-25000" dirty="0">
                <a:solidFill>
                  <a:srgbClr val="00B0F0"/>
                </a:solidFill>
              </a:rPr>
              <a:t>1</a:t>
            </a:r>
            <a:endParaRPr lang="fr-FR" sz="2400" dirty="0">
              <a:solidFill>
                <a:srgbClr val="00B0F0"/>
              </a:solidFill>
            </a:endParaRPr>
          </a:p>
        </p:txBody>
      </p:sp>
      <p:sp>
        <p:nvSpPr>
          <p:cNvPr id="103" name="Ellipse 102"/>
          <p:cNvSpPr/>
          <p:nvPr/>
        </p:nvSpPr>
        <p:spPr>
          <a:xfrm>
            <a:off x="5214942" y="5324789"/>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5" name="ZoneTexte 104"/>
          <p:cNvSpPr txBox="1"/>
          <p:nvPr/>
        </p:nvSpPr>
        <p:spPr>
          <a:xfrm>
            <a:off x="5286380" y="5467665"/>
            <a:ext cx="571504" cy="553998"/>
          </a:xfrm>
          <a:prstGeom prst="rect">
            <a:avLst/>
          </a:prstGeom>
          <a:noFill/>
        </p:spPr>
        <p:txBody>
          <a:bodyPr wrap="square" rtlCol="0">
            <a:spAutoFit/>
          </a:bodyPr>
          <a:lstStyle/>
          <a:p>
            <a:pPr algn="ctr"/>
            <a:r>
              <a:rPr lang="fr-FR" sz="3000" b="1" dirty="0">
                <a:solidFill>
                  <a:schemeClr val="accent6">
                    <a:lumMod val="75000"/>
                  </a:schemeClr>
                </a:solidFill>
              </a:rPr>
              <a:t>×</a:t>
            </a:r>
          </a:p>
        </p:txBody>
      </p:sp>
      <p:cxnSp>
        <p:nvCxnSpPr>
          <p:cNvPr id="107" name="Connecteur droit avec flèche 106"/>
          <p:cNvCxnSpPr>
            <a:endCxn id="103" idx="4"/>
          </p:cNvCxnSpPr>
          <p:nvPr/>
        </p:nvCxnSpPr>
        <p:spPr>
          <a:xfrm rot="16200000" flipV="1">
            <a:off x="5251210" y="6502967"/>
            <a:ext cx="642942" cy="109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10" name="ZoneTexte 109"/>
          <p:cNvSpPr txBox="1"/>
          <p:nvPr/>
        </p:nvSpPr>
        <p:spPr>
          <a:xfrm>
            <a:off x="5429256" y="6467797"/>
            <a:ext cx="714380" cy="461665"/>
          </a:xfrm>
          <a:prstGeom prst="rect">
            <a:avLst/>
          </a:prstGeom>
          <a:noFill/>
        </p:spPr>
        <p:txBody>
          <a:bodyPr wrap="square" rtlCol="0">
            <a:spAutoFit/>
          </a:bodyPr>
          <a:lstStyle/>
          <a:p>
            <a:r>
              <a:rPr lang="fr-FR" sz="2400" dirty="0">
                <a:solidFill>
                  <a:srgbClr val="00B0F0"/>
                </a:solidFill>
              </a:rPr>
              <a:t>a</a:t>
            </a:r>
            <a:r>
              <a:rPr lang="fr-FR" sz="2400" baseline="-25000" dirty="0">
                <a:solidFill>
                  <a:srgbClr val="00B0F0"/>
                </a:solidFill>
              </a:rPr>
              <a:t>1</a:t>
            </a:r>
            <a:endParaRPr lang="fr-FR" sz="2400" dirty="0">
              <a:solidFill>
                <a:srgbClr val="00B0F0"/>
              </a:solidFill>
            </a:endParaRPr>
          </a:p>
        </p:txBody>
      </p:sp>
      <p:cxnSp>
        <p:nvCxnSpPr>
          <p:cNvPr id="111" name="Connecteur en angle 81"/>
          <p:cNvCxnSpPr/>
          <p:nvPr/>
        </p:nvCxnSpPr>
        <p:spPr>
          <a:xfrm rot="16200000" flipH="1">
            <a:off x="4517230" y="5088742"/>
            <a:ext cx="288134" cy="1107289"/>
          </a:xfrm>
          <a:prstGeom prst="bentConnector2">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13" name="Connecteur droit avec flèche 112"/>
          <p:cNvCxnSpPr/>
          <p:nvPr/>
        </p:nvCxnSpPr>
        <p:spPr>
          <a:xfrm>
            <a:off x="4071934" y="2928934"/>
            <a:ext cx="1143008" cy="158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22" name="Forme 121"/>
          <p:cNvCxnSpPr/>
          <p:nvPr/>
        </p:nvCxnSpPr>
        <p:spPr>
          <a:xfrm rot="5400000" flipH="1" flipV="1">
            <a:off x="5715008" y="2000240"/>
            <a:ext cx="1143008" cy="714380"/>
          </a:xfrm>
          <a:prstGeom prst="bentConnector3">
            <a:avLst>
              <a:gd name="adj1" fmla="val 2000"/>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25" name="Forme 108"/>
          <p:cNvCxnSpPr>
            <a:stCxn id="103" idx="6"/>
          </p:cNvCxnSpPr>
          <p:nvPr/>
        </p:nvCxnSpPr>
        <p:spPr>
          <a:xfrm flipV="1">
            <a:off x="5929322" y="1785926"/>
            <a:ext cx="928694" cy="3967491"/>
          </a:xfrm>
          <a:prstGeom prst="bentConnector2">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29" name="Connecteur droit 128"/>
          <p:cNvCxnSpPr>
            <a:stCxn id="65" idx="3"/>
            <a:endCxn id="79" idx="1"/>
          </p:cNvCxnSpPr>
          <p:nvPr/>
        </p:nvCxnSpPr>
        <p:spPr>
          <a:xfrm flipV="1">
            <a:off x="2071670" y="1556415"/>
            <a:ext cx="3814350" cy="14068"/>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131" name="ZoneTexte 130"/>
          <p:cNvSpPr txBox="1"/>
          <p:nvPr/>
        </p:nvSpPr>
        <p:spPr>
          <a:xfrm>
            <a:off x="3786182" y="1142984"/>
            <a:ext cx="857256" cy="461665"/>
          </a:xfrm>
          <a:prstGeom prst="rect">
            <a:avLst/>
          </a:prstGeom>
          <a:noFill/>
        </p:spPr>
        <p:txBody>
          <a:bodyPr wrap="square" rtlCol="0">
            <a:spAutoFit/>
          </a:bodyPr>
          <a:lstStyle/>
          <a:p>
            <a:r>
              <a:rPr lang="fr-FR" sz="2400" b="1" dirty="0">
                <a:solidFill>
                  <a:srgbClr val="00B050"/>
                </a:solidFill>
              </a:rPr>
              <a:t>w(n)</a:t>
            </a:r>
          </a:p>
        </p:txBody>
      </p:sp>
      <p:sp>
        <p:nvSpPr>
          <p:cNvPr id="132" name="ZoneTexte 131"/>
          <p:cNvSpPr txBox="1"/>
          <p:nvPr/>
        </p:nvSpPr>
        <p:spPr>
          <a:xfrm>
            <a:off x="2500298" y="3929066"/>
            <a:ext cx="285752" cy="1200329"/>
          </a:xfrm>
          <a:prstGeom prst="rect">
            <a:avLst/>
          </a:prstGeom>
          <a:noFill/>
        </p:spPr>
        <p:txBody>
          <a:bodyPr wrap="square" rtlCol="0">
            <a:spAutoFit/>
          </a:bodyPr>
          <a:lstStyle/>
          <a:p>
            <a:r>
              <a:rPr lang="fr-FR" sz="2400" b="1" dirty="0"/>
              <a:t>.</a:t>
            </a:r>
          </a:p>
          <a:p>
            <a:r>
              <a:rPr lang="fr-FR" sz="2400" b="1" dirty="0"/>
              <a:t>.</a:t>
            </a:r>
          </a:p>
          <a:p>
            <a:r>
              <a:rPr lang="fr-FR" sz="2400" b="1" dirty="0"/>
              <a:t>.</a:t>
            </a:r>
          </a:p>
        </p:txBody>
      </p:sp>
      <p:sp>
        <p:nvSpPr>
          <p:cNvPr id="133" name="ZoneTexte 132"/>
          <p:cNvSpPr txBox="1"/>
          <p:nvPr/>
        </p:nvSpPr>
        <p:spPr>
          <a:xfrm>
            <a:off x="5429256" y="3929066"/>
            <a:ext cx="285752" cy="1200329"/>
          </a:xfrm>
          <a:prstGeom prst="rect">
            <a:avLst/>
          </a:prstGeom>
          <a:noFill/>
        </p:spPr>
        <p:txBody>
          <a:bodyPr wrap="square" rtlCol="0">
            <a:spAutoFit/>
          </a:bodyPr>
          <a:lstStyle/>
          <a:p>
            <a:r>
              <a:rPr lang="fr-FR" sz="2400" b="1" dirty="0"/>
              <a:t>.</a:t>
            </a:r>
          </a:p>
          <a:p>
            <a:r>
              <a:rPr lang="fr-FR" sz="2400" b="1" dirty="0"/>
              <a:t>.</a:t>
            </a:r>
          </a:p>
          <a:p>
            <a:r>
              <a:rPr lang="fr-FR" sz="2400" b="1" dirty="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19</a:t>
            </a:fld>
            <a:endParaRPr lang="fr-CA"/>
          </a:p>
        </p:txBody>
      </p:sp>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LES FILTRES NUMERIQUES RII</a:t>
            </a:r>
          </a:p>
        </p:txBody>
      </p:sp>
      <p:sp>
        <p:nvSpPr>
          <p:cNvPr id="16" name="ZoneTexte 15"/>
          <p:cNvSpPr txBox="1"/>
          <p:nvPr/>
        </p:nvSpPr>
        <p:spPr>
          <a:xfrm>
            <a:off x="0" y="714356"/>
            <a:ext cx="9144000" cy="5170646"/>
          </a:xfrm>
          <a:prstGeom prst="rect">
            <a:avLst/>
          </a:prstGeom>
          <a:noFill/>
        </p:spPr>
        <p:txBody>
          <a:bodyPr wrap="square" rtlCol="0">
            <a:spAutoFit/>
          </a:bodyPr>
          <a:lstStyle/>
          <a:p>
            <a:r>
              <a:rPr lang="fr-FR" sz="2200" b="1" u="sng" dirty="0">
                <a:solidFill>
                  <a:srgbClr val="FF0000"/>
                </a:solidFill>
                <a:latin typeface="Times New Roman" pitchFamily="18" charset="0"/>
                <a:cs typeface="Times New Roman" pitchFamily="18" charset="0"/>
              </a:rPr>
              <a:t>Complexité calculatoire d’un filtre RII:</a:t>
            </a:r>
            <a:r>
              <a:rPr lang="fr-FR" sz="2200" b="1" u="sng" dirty="0">
                <a:solidFill>
                  <a:srgbClr val="002060"/>
                </a:solidFill>
                <a:latin typeface="Times New Roman" pitchFamily="18" charset="0"/>
                <a:cs typeface="Times New Roman" pitchFamily="18" charset="0"/>
              </a:rPr>
              <a:t> Forme directe canonique II</a:t>
            </a:r>
          </a:p>
          <a:p>
            <a:endParaRPr lang="fr-FR" sz="2200" b="1" u="sng" dirty="0">
              <a:solidFill>
                <a:srgbClr val="FF0000"/>
              </a:solidFill>
              <a:latin typeface="Times New Roman" pitchFamily="18" charset="0"/>
              <a:cs typeface="Times New Roman" pitchFamily="18" charset="0"/>
            </a:endParaRPr>
          </a:p>
          <a:p>
            <a:r>
              <a:rPr lang="fr-FR" sz="2000" dirty="0">
                <a:solidFill>
                  <a:srgbClr val="002060"/>
                </a:solidFill>
                <a:latin typeface="Times New Roman" pitchFamily="18" charset="0"/>
                <a:cs typeface="Times New Roman" pitchFamily="18" charset="0"/>
              </a:rPr>
              <a:t>D’une manière générale, l’implémentation d’un filtre RII, selon cette structure, exige:</a:t>
            </a:r>
          </a:p>
          <a:p>
            <a:endParaRPr lang="fr-FR" sz="2000" dirty="0">
              <a:solidFill>
                <a:srgbClr val="FF0000"/>
              </a:solidFill>
              <a:latin typeface="Times New Roman" pitchFamily="18" charset="0"/>
              <a:cs typeface="Times New Roman" pitchFamily="18" charset="0"/>
            </a:endParaRPr>
          </a:p>
          <a:p>
            <a:pPr>
              <a:buFont typeface="Wingdings" pitchFamily="2" charset="2"/>
              <a:buChar char="q"/>
            </a:pPr>
            <a:r>
              <a:rPr lang="fr-FR" sz="2000" dirty="0">
                <a:solidFill>
                  <a:srgbClr val="FF0000"/>
                </a:solidFill>
                <a:latin typeface="Times New Roman" pitchFamily="18" charset="0"/>
                <a:cs typeface="Times New Roman" pitchFamily="18" charset="0"/>
              </a:rPr>
              <a:t>  </a:t>
            </a:r>
            <a:r>
              <a:rPr lang="fr-FR" sz="2000" dirty="0">
                <a:solidFill>
                  <a:srgbClr val="7030A0"/>
                </a:solidFill>
                <a:latin typeface="Times New Roman" pitchFamily="18" charset="0"/>
                <a:cs typeface="Times New Roman" pitchFamily="18" charset="0"/>
              </a:rPr>
              <a:t>(L+1) + (K+1) opérations de multiplications</a:t>
            </a:r>
          </a:p>
          <a:p>
            <a:pPr>
              <a:buFont typeface="Wingdings" pitchFamily="2" charset="2"/>
              <a:buChar char="q"/>
            </a:pPr>
            <a:endParaRPr lang="fr-FR" sz="2000" dirty="0">
              <a:solidFill>
                <a:srgbClr val="00B0F0"/>
              </a:solidFill>
              <a:latin typeface="Times New Roman" pitchFamily="18" charset="0"/>
              <a:cs typeface="Times New Roman" pitchFamily="18" charset="0"/>
            </a:endParaRPr>
          </a:p>
          <a:p>
            <a:pPr>
              <a:buFont typeface="Wingdings" pitchFamily="2" charset="2"/>
              <a:buChar char="q"/>
            </a:pPr>
            <a:r>
              <a:rPr lang="fr-FR" sz="2000" dirty="0">
                <a:solidFill>
                  <a:srgbClr val="00B0F0"/>
                </a:solidFill>
                <a:latin typeface="Times New Roman" pitchFamily="18" charset="0"/>
                <a:cs typeface="Times New Roman" pitchFamily="18" charset="0"/>
              </a:rPr>
              <a:t>  K retards unitaires</a:t>
            </a:r>
          </a:p>
          <a:p>
            <a:pPr>
              <a:buFont typeface="Wingdings" pitchFamily="2" charset="2"/>
              <a:buChar char="q"/>
            </a:pPr>
            <a:endParaRPr lang="fr-FR" sz="2000" dirty="0">
              <a:solidFill>
                <a:srgbClr val="002060"/>
              </a:solidFill>
              <a:latin typeface="Times New Roman" pitchFamily="18" charset="0"/>
              <a:cs typeface="Times New Roman" pitchFamily="18" charset="0"/>
            </a:endParaRPr>
          </a:p>
          <a:p>
            <a:pPr>
              <a:buFont typeface="Wingdings" pitchFamily="2" charset="2"/>
              <a:buChar char="q"/>
            </a:pPr>
            <a:r>
              <a:rPr lang="fr-FR" sz="2000" dirty="0">
                <a:solidFill>
                  <a:srgbClr val="002060"/>
                </a:solidFill>
                <a:latin typeface="Times New Roman" pitchFamily="18" charset="0"/>
                <a:cs typeface="Times New Roman" pitchFamily="18" charset="0"/>
              </a:rPr>
              <a:t>  L+K+1 opérations d’additions</a:t>
            </a:r>
          </a:p>
          <a:p>
            <a:endParaRPr lang="fr-FR" sz="2000" dirty="0">
              <a:solidFill>
                <a:srgbClr val="FF0000"/>
              </a:solidFill>
              <a:latin typeface="Times New Roman" pitchFamily="18" charset="0"/>
              <a:cs typeface="Times New Roman" pitchFamily="18" charset="0"/>
            </a:endParaRPr>
          </a:p>
          <a:p>
            <a:endParaRPr lang="fr-FR" sz="2000" dirty="0">
              <a:solidFill>
                <a:srgbClr val="FF0000"/>
              </a:solidFill>
              <a:latin typeface="Times New Roman" pitchFamily="18" charset="0"/>
              <a:cs typeface="Times New Roman" pitchFamily="18" charset="0"/>
            </a:endParaRPr>
          </a:p>
          <a:p>
            <a:endParaRPr lang="fr-FR" sz="2000" dirty="0">
              <a:solidFill>
                <a:srgbClr val="FF0000"/>
              </a:solidFill>
              <a:latin typeface="Times New Roman" pitchFamily="18" charset="0"/>
              <a:cs typeface="Times New Roman" pitchFamily="18" charset="0"/>
            </a:endParaRPr>
          </a:p>
          <a:p>
            <a:pPr algn="just"/>
            <a:r>
              <a:rPr lang="fr-FR" sz="2200" b="1" dirty="0">
                <a:solidFill>
                  <a:srgbClr val="00B050"/>
                </a:solidFill>
                <a:latin typeface="Times New Roman" pitchFamily="18" charset="0"/>
                <a:cs typeface="Times New Roman" pitchFamily="18" charset="0"/>
              </a:rPr>
              <a:t>Ce qui nous permet de vérifier que cette structure économise  presque la moitié du nombre de retards unitaires (mémoires) par rapport à la précédente.</a:t>
            </a:r>
          </a:p>
          <a:p>
            <a:endParaRPr lang="fr-FR" sz="2000" b="1" dirty="0">
              <a:solidFill>
                <a:srgbClr val="C0000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2</a:t>
            </a:fld>
            <a:endParaRPr lang="fr-CA"/>
          </a:p>
        </p:txBody>
      </p:sp>
      <p:sp>
        <p:nvSpPr>
          <p:cNvPr id="44035" name="Text Box 3"/>
          <p:cNvSpPr txBox="1">
            <a:spLocks noChangeArrowheads="1"/>
          </p:cNvSpPr>
          <p:nvPr/>
        </p:nvSpPr>
        <p:spPr bwMode="auto">
          <a:xfrm>
            <a:off x="0" y="571480"/>
            <a:ext cx="9144000" cy="1446550"/>
          </a:xfrm>
          <a:prstGeom prst="rect">
            <a:avLst/>
          </a:prstGeom>
          <a:noFill/>
          <a:ln w="9525">
            <a:noFill/>
            <a:miter lim="800000"/>
            <a:headEnd/>
            <a:tailEnd/>
          </a:ln>
          <a:effectLst/>
        </p:spPr>
        <p:txBody>
          <a:bodyPr wrap="square">
            <a:spAutoFit/>
          </a:bodyPr>
          <a:lstStyle/>
          <a:p>
            <a:pPr algn="just"/>
            <a:r>
              <a:rPr lang="fr-CA" sz="2200" dirty="0">
                <a:solidFill>
                  <a:srgbClr val="7030A0"/>
                </a:solidFill>
                <a:latin typeface="Times New Roman" pitchFamily="18" charset="0"/>
                <a:cs typeface="Times New Roman" pitchFamily="18" charset="0"/>
              </a:rPr>
              <a:t>Les SLIT discrets ou numériques ont des propriétés importantes spécialement l’équivalence de la convolution discrète dans le domaine temporel et la multiplication dans l’espace </a:t>
            </a:r>
            <a:r>
              <a:rPr lang="fr-CA" sz="2200" i="1" dirty="0">
                <a:solidFill>
                  <a:srgbClr val="7030A0"/>
                </a:solidFill>
                <a:latin typeface="Times New Roman" pitchFamily="18" charset="0"/>
                <a:cs typeface="Times New Roman" pitchFamily="18" charset="0"/>
              </a:rPr>
              <a:t>z, </a:t>
            </a:r>
            <a:r>
              <a:rPr lang="fr-CA" sz="2200" dirty="0">
                <a:solidFill>
                  <a:srgbClr val="7030A0"/>
                </a:solidFill>
                <a:latin typeface="Times New Roman" pitchFamily="18" charset="0"/>
                <a:cs typeface="Times New Roman" pitchFamily="18" charset="0"/>
              </a:rPr>
              <a:t>à l’instar des SLIT analogiques qui utilisaient  la convolution analogique : </a:t>
            </a:r>
          </a:p>
        </p:txBody>
      </p:sp>
      <p:sp>
        <p:nvSpPr>
          <p:cNvPr id="12" name="ZoneTexte 11"/>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INTRODUCTION</a:t>
            </a:r>
          </a:p>
        </p:txBody>
      </p:sp>
      <p:graphicFrame>
        <p:nvGraphicFramePr>
          <p:cNvPr id="14" name="Objet 13"/>
          <p:cNvGraphicFramePr>
            <a:graphicFrameLocks noChangeAspect="1"/>
          </p:cNvGraphicFramePr>
          <p:nvPr/>
        </p:nvGraphicFramePr>
        <p:xfrm>
          <a:off x="107125" y="3786190"/>
          <a:ext cx="3321867" cy="857256"/>
        </p:xfrm>
        <a:graphic>
          <a:graphicData uri="http://schemas.openxmlformats.org/presentationml/2006/ole">
            <mc:AlternateContent xmlns:mc="http://schemas.openxmlformats.org/markup-compatibility/2006">
              <mc:Choice xmlns:v="urn:schemas-microsoft-com:vml" Requires="v">
                <p:oleObj spid="_x0000_s44050" name="Équation" r:id="rId3" imgW="2108160" imgH="558720" progId="Equation.3">
                  <p:embed/>
                </p:oleObj>
              </mc:Choice>
              <mc:Fallback>
                <p:oleObj name="Équation" r:id="rId3" imgW="2108160" imgH="558720" progId="Equation.3">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125" y="3786190"/>
                        <a:ext cx="3321867" cy="8572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Rectangle 14"/>
          <p:cNvSpPr/>
          <p:nvPr/>
        </p:nvSpPr>
        <p:spPr bwMode="auto">
          <a:xfrm>
            <a:off x="3598842" y="1928802"/>
            <a:ext cx="1816100" cy="1219200"/>
          </a:xfrm>
          <a:prstGeom prst="rect">
            <a:avLst/>
          </a:prstGeom>
          <a:solidFill>
            <a:srgbClr val="FFFFFF"/>
          </a:solidFill>
          <a:ln w="38100" cap="flat" cmpd="sng" algn="ctr">
            <a:solidFill>
              <a:srgbClr val="3366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a:ln>
                <a:noFill/>
              </a:ln>
              <a:solidFill>
                <a:schemeClr val="tx1"/>
              </a:solidFill>
              <a:effectLst/>
              <a:latin typeface="Book Antiqua" pitchFamily="18" charset="0"/>
            </a:endParaRPr>
          </a:p>
        </p:txBody>
      </p:sp>
      <p:cxnSp>
        <p:nvCxnSpPr>
          <p:cNvPr id="16" name="Connecteur droit avec flèche 15"/>
          <p:cNvCxnSpPr>
            <a:endCxn id="15" idx="1"/>
          </p:cNvCxnSpPr>
          <p:nvPr/>
        </p:nvCxnSpPr>
        <p:spPr bwMode="auto">
          <a:xfrm flipV="1">
            <a:off x="2176442" y="2538402"/>
            <a:ext cx="1422400" cy="12700"/>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cxnSp>
        <p:nvCxnSpPr>
          <p:cNvPr id="17" name="Connecteur droit avec flèche 16"/>
          <p:cNvCxnSpPr/>
          <p:nvPr/>
        </p:nvCxnSpPr>
        <p:spPr bwMode="auto">
          <a:xfrm flipV="1">
            <a:off x="5414942" y="2538402"/>
            <a:ext cx="1422400" cy="127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18" name="ZoneTexte 17"/>
          <p:cNvSpPr txBox="1"/>
          <p:nvPr/>
        </p:nvSpPr>
        <p:spPr>
          <a:xfrm>
            <a:off x="3611542" y="2144702"/>
            <a:ext cx="1841500" cy="830997"/>
          </a:xfrm>
          <a:prstGeom prst="rect">
            <a:avLst/>
          </a:prstGeom>
          <a:noFill/>
        </p:spPr>
        <p:txBody>
          <a:bodyPr wrap="square" rtlCol="0">
            <a:spAutoFit/>
          </a:bodyPr>
          <a:lstStyle/>
          <a:p>
            <a:pPr algn="ctr"/>
            <a:r>
              <a:rPr lang="fr-FR" sz="2400" dirty="0">
                <a:solidFill>
                  <a:srgbClr val="002060"/>
                </a:solidFill>
              </a:rPr>
              <a:t>SLIT</a:t>
            </a:r>
          </a:p>
          <a:p>
            <a:pPr algn="ctr"/>
            <a:r>
              <a:rPr lang="fr-FR" sz="2400" dirty="0">
                <a:solidFill>
                  <a:srgbClr val="002060"/>
                </a:solidFill>
              </a:rPr>
              <a:t>Discret</a:t>
            </a:r>
            <a:endParaRPr lang="fr-FR" dirty="0"/>
          </a:p>
        </p:txBody>
      </p:sp>
      <p:sp>
        <p:nvSpPr>
          <p:cNvPr id="25" name="ZoneTexte 24"/>
          <p:cNvSpPr txBox="1"/>
          <p:nvPr/>
        </p:nvSpPr>
        <p:spPr>
          <a:xfrm>
            <a:off x="1285852" y="2640002"/>
            <a:ext cx="2262190" cy="646331"/>
          </a:xfrm>
          <a:prstGeom prst="rect">
            <a:avLst/>
          </a:prstGeom>
          <a:noFill/>
        </p:spPr>
        <p:txBody>
          <a:bodyPr wrap="square" rtlCol="0">
            <a:spAutoFit/>
          </a:bodyPr>
          <a:lstStyle/>
          <a:p>
            <a:r>
              <a:rPr lang="fr-FR" u="sng" dirty="0">
                <a:solidFill>
                  <a:srgbClr val="00B050"/>
                </a:solidFill>
              </a:rPr>
              <a:t>Entrée  discrète x(n) : </a:t>
            </a:r>
          </a:p>
        </p:txBody>
      </p:sp>
      <p:sp>
        <p:nvSpPr>
          <p:cNvPr id="26" name="ZoneTexte 25"/>
          <p:cNvSpPr txBox="1"/>
          <p:nvPr/>
        </p:nvSpPr>
        <p:spPr>
          <a:xfrm>
            <a:off x="5668942" y="2714620"/>
            <a:ext cx="2832148" cy="369332"/>
          </a:xfrm>
          <a:prstGeom prst="rect">
            <a:avLst/>
          </a:prstGeom>
          <a:noFill/>
        </p:spPr>
        <p:txBody>
          <a:bodyPr wrap="square" rtlCol="0">
            <a:spAutoFit/>
          </a:bodyPr>
          <a:lstStyle/>
          <a:p>
            <a:r>
              <a:rPr lang="fr-FR" u="sng" dirty="0">
                <a:solidFill>
                  <a:srgbClr val="C00000"/>
                </a:solidFill>
              </a:rPr>
              <a:t>Sortie  discrète y(n) : </a:t>
            </a:r>
          </a:p>
        </p:txBody>
      </p:sp>
      <p:sp>
        <p:nvSpPr>
          <p:cNvPr id="29" name="ZoneTexte 28"/>
          <p:cNvSpPr txBox="1"/>
          <p:nvPr/>
        </p:nvSpPr>
        <p:spPr>
          <a:xfrm>
            <a:off x="0" y="3286124"/>
            <a:ext cx="4429124" cy="430887"/>
          </a:xfrm>
          <a:prstGeom prst="rect">
            <a:avLst/>
          </a:prstGeom>
          <a:noFill/>
        </p:spPr>
        <p:txBody>
          <a:bodyPr wrap="square" rtlCol="0">
            <a:spAutoFit/>
          </a:bodyPr>
          <a:lstStyle/>
          <a:p>
            <a:pPr algn="ctr"/>
            <a:r>
              <a:rPr lang="fr-FR" sz="2200" b="1" u="sng" dirty="0">
                <a:solidFill>
                  <a:srgbClr val="FF0000"/>
                </a:solidFill>
                <a:latin typeface="Times New Roman" pitchFamily="18" charset="0"/>
                <a:cs typeface="Times New Roman" pitchFamily="18" charset="0"/>
              </a:rPr>
              <a:t>Domaine temporel discret</a:t>
            </a:r>
          </a:p>
        </p:txBody>
      </p:sp>
      <p:sp>
        <p:nvSpPr>
          <p:cNvPr id="30" name="ZoneTexte 29"/>
          <p:cNvSpPr txBox="1"/>
          <p:nvPr/>
        </p:nvSpPr>
        <p:spPr>
          <a:xfrm>
            <a:off x="4643470" y="3357562"/>
            <a:ext cx="4429124" cy="430887"/>
          </a:xfrm>
          <a:prstGeom prst="rect">
            <a:avLst/>
          </a:prstGeom>
          <a:noFill/>
        </p:spPr>
        <p:txBody>
          <a:bodyPr wrap="square" rtlCol="0">
            <a:spAutoFit/>
          </a:bodyPr>
          <a:lstStyle/>
          <a:p>
            <a:pPr algn="ctr"/>
            <a:r>
              <a:rPr lang="fr-FR" sz="2200" b="1" u="sng" dirty="0">
                <a:solidFill>
                  <a:srgbClr val="FF0000"/>
                </a:solidFill>
                <a:latin typeface="Times New Roman" pitchFamily="18" charset="0"/>
                <a:cs typeface="Times New Roman" pitchFamily="18" charset="0"/>
              </a:rPr>
              <a:t>Domaine fréquentiel</a:t>
            </a:r>
          </a:p>
        </p:txBody>
      </p:sp>
      <p:graphicFrame>
        <p:nvGraphicFramePr>
          <p:cNvPr id="31" name="Objet 30"/>
          <p:cNvGraphicFramePr>
            <a:graphicFrameLocks noChangeAspect="1"/>
          </p:cNvGraphicFramePr>
          <p:nvPr/>
        </p:nvGraphicFramePr>
        <p:xfrm>
          <a:off x="2774958" y="4786322"/>
          <a:ext cx="2940050" cy="1158875"/>
        </p:xfrm>
        <a:graphic>
          <a:graphicData uri="http://schemas.openxmlformats.org/presentationml/2006/ole">
            <mc:AlternateContent xmlns:mc="http://schemas.openxmlformats.org/markup-compatibility/2006">
              <mc:Choice xmlns:v="urn:schemas-microsoft-com:vml" Requires="v">
                <p:oleObj spid="_x0000_s44051" name="Équation" r:id="rId5" imgW="1473120" imgH="660240" progId="Equation.3">
                  <p:embed/>
                </p:oleObj>
              </mc:Choice>
              <mc:Fallback>
                <p:oleObj name="Équation" r:id="rId5" imgW="1473120" imgH="660240" progId="Equation.3">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74958" y="4786322"/>
                        <a:ext cx="2940050" cy="1158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042" name="Object 10"/>
          <p:cNvGraphicFramePr>
            <a:graphicFrameLocks noChangeAspect="1"/>
          </p:cNvGraphicFramePr>
          <p:nvPr/>
        </p:nvGraphicFramePr>
        <p:xfrm>
          <a:off x="6373843" y="4786322"/>
          <a:ext cx="2484437" cy="844550"/>
        </p:xfrm>
        <a:graphic>
          <a:graphicData uri="http://schemas.openxmlformats.org/presentationml/2006/ole">
            <mc:AlternateContent xmlns:mc="http://schemas.openxmlformats.org/markup-compatibility/2006">
              <mc:Choice xmlns:v="urn:schemas-microsoft-com:vml" Requires="v">
                <p:oleObj spid="_x0000_s44052" name="Équation" r:id="rId7" imgW="1244520" imgH="482400" progId="Equation.3">
                  <p:embed/>
                </p:oleObj>
              </mc:Choice>
              <mc:Fallback>
                <p:oleObj name="Équation" r:id="rId7" imgW="1244520" imgH="482400" progId="Equation.3">
                  <p:embed/>
                  <p:pic>
                    <p:nvPicPr>
                      <p:cNvPr id="0"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73843" y="4786322"/>
                        <a:ext cx="2484437" cy="844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 name="Objet 48"/>
          <p:cNvGraphicFramePr>
            <a:graphicFrameLocks noChangeAspect="1"/>
          </p:cNvGraphicFramePr>
          <p:nvPr/>
        </p:nvGraphicFramePr>
        <p:xfrm>
          <a:off x="3167132" y="6000768"/>
          <a:ext cx="2119248" cy="642918"/>
        </p:xfrm>
        <a:graphic>
          <a:graphicData uri="http://schemas.openxmlformats.org/presentationml/2006/ole">
            <mc:AlternateContent xmlns:mc="http://schemas.openxmlformats.org/markup-compatibility/2006">
              <mc:Choice xmlns:v="urn:schemas-microsoft-com:vml" Requires="v">
                <p:oleObj spid="_x0000_s44053" name="Équation" r:id="rId9" imgW="1130040" imgH="342720" progId="Equation.3">
                  <p:embed/>
                </p:oleObj>
              </mc:Choice>
              <mc:Fallback>
                <p:oleObj name="Équation" r:id="rId9" imgW="1130040" imgH="342720" progId="Equation.3">
                  <p:embed/>
                  <p:pic>
                    <p:nvPicPr>
                      <p:cNvPr id="0" name="Picture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67132" y="6000768"/>
                        <a:ext cx="2119248" cy="6429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044" name="Object 12"/>
          <p:cNvGraphicFramePr>
            <a:graphicFrameLocks noChangeAspect="1"/>
          </p:cNvGraphicFramePr>
          <p:nvPr/>
        </p:nvGraphicFramePr>
        <p:xfrm>
          <a:off x="6405593" y="5857892"/>
          <a:ext cx="2524125" cy="642937"/>
        </p:xfrm>
        <a:graphic>
          <a:graphicData uri="http://schemas.openxmlformats.org/presentationml/2006/ole">
            <mc:AlternateContent xmlns:mc="http://schemas.openxmlformats.org/markup-compatibility/2006">
              <mc:Choice xmlns:v="urn:schemas-microsoft-com:vml" Requires="v">
                <p:oleObj spid="_x0000_s44054" name="Équation" r:id="rId11" imgW="1346040" imgH="342720" progId="Equation.3">
                  <p:embed/>
                </p:oleObj>
              </mc:Choice>
              <mc:Fallback>
                <p:oleObj name="Équation" r:id="rId11" imgW="1346040" imgH="342720" progId="Equation.3">
                  <p:embed/>
                  <p:pic>
                    <p:nvPicPr>
                      <p:cNvPr id="0" name="Picture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05593" y="5857892"/>
                        <a:ext cx="2524125" cy="642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2" name="Rectangle 51"/>
          <p:cNvSpPr/>
          <p:nvPr/>
        </p:nvSpPr>
        <p:spPr>
          <a:xfrm>
            <a:off x="2643174" y="4714884"/>
            <a:ext cx="3143272" cy="1928802"/>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Rectangle 52"/>
          <p:cNvSpPr/>
          <p:nvPr/>
        </p:nvSpPr>
        <p:spPr>
          <a:xfrm>
            <a:off x="5857884" y="4714884"/>
            <a:ext cx="3143272" cy="1928802"/>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Éclair 53"/>
          <p:cNvSpPr/>
          <p:nvPr/>
        </p:nvSpPr>
        <p:spPr>
          <a:xfrm>
            <a:off x="6286512" y="3857628"/>
            <a:ext cx="1143008" cy="857256"/>
          </a:xfrm>
          <a:prstGeom prst="lightningBol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Éclair 54"/>
          <p:cNvSpPr/>
          <p:nvPr/>
        </p:nvSpPr>
        <p:spPr>
          <a:xfrm rot="5400000">
            <a:off x="5179223" y="3893347"/>
            <a:ext cx="785818" cy="857256"/>
          </a:xfrm>
          <a:prstGeom prst="lightningBol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B819B445-5BB0-49C0-895D-826A4B551E8D}" type="slidenum">
              <a:rPr lang="fr-CA"/>
              <a:pPr/>
              <a:t>20</a:t>
            </a:fld>
            <a:endParaRPr lang="fr-CA"/>
          </a:p>
        </p:txBody>
      </p:sp>
      <p:sp>
        <p:nvSpPr>
          <p:cNvPr id="55299" name="Text Box 3"/>
          <p:cNvSpPr txBox="1">
            <a:spLocks noChangeArrowheads="1"/>
          </p:cNvSpPr>
          <p:nvPr/>
        </p:nvSpPr>
        <p:spPr bwMode="auto">
          <a:xfrm>
            <a:off x="0" y="2143116"/>
            <a:ext cx="9144000" cy="430887"/>
          </a:xfrm>
          <a:prstGeom prst="rect">
            <a:avLst/>
          </a:prstGeom>
          <a:noFill/>
          <a:ln w="9525">
            <a:noFill/>
            <a:miter lim="800000"/>
            <a:headEnd/>
            <a:tailEnd/>
          </a:ln>
          <a:effectLst/>
        </p:spPr>
        <p:txBody>
          <a:bodyPr wrap="square">
            <a:spAutoFit/>
          </a:bodyPr>
          <a:lstStyle/>
          <a:p>
            <a:pPr algn="just"/>
            <a:r>
              <a:rPr lang="fr-CA" sz="2200" dirty="0">
                <a:solidFill>
                  <a:srgbClr val="0070C0"/>
                </a:solidFill>
                <a:latin typeface="Times New Roman" pitchFamily="18" charset="0"/>
                <a:cs typeface="Times New Roman" pitchFamily="18" charset="0"/>
              </a:rPr>
              <a:t>Que nous pouvons aussi mettre sous la forme:</a:t>
            </a:r>
          </a:p>
        </p:txBody>
      </p:sp>
      <p:sp>
        <p:nvSpPr>
          <p:cNvPr id="55301" name="Text Box 5"/>
          <p:cNvSpPr txBox="1">
            <a:spLocks noChangeArrowheads="1"/>
          </p:cNvSpPr>
          <p:nvPr/>
        </p:nvSpPr>
        <p:spPr bwMode="auto">
          <a:xfrm>
            <a:off x="0" y="5643578"/>
            <a:ext cx="9144000" cy="1107996"/>
          </a:xfrm>
          <a:prstGeom prst="rect">
            <a:avLst/>
          </a:prstGeom>
          <a:noFill/>
          <a:ln w="9525">
            <a:noFill/>
            <a:miter lim="800000"/>
            <a:headEnd/>
            <a:tailEnd/>
          </a:ln>
          <a:effectLst/>
        </p:spPr>
        <p:txBody>
          <a:bodyPr wrap="square">
            <a:spAutoFit/>
          </a:bodyPr>
          <a:lstStyle/>
          <a:p>
            <a:pPr algn="just"/>
            <a:r>
              <a:rPr lang="fr-CA" sz="2200" dirty="0">
                <a:solidFill>
                  <a:srgbClr val="C00000"/>
                </a:solidFill>
                <a:latin typeface="Times New Roman" pitchFamily="18" charset="0"/>
                <a:cs typeface="Times New Roman" pitchFamily="18" charset="0"/>
              </a:rPr>
              <a:t>                        complexes sont les zéros et les pôles de </a:t>
            </a:r>
            <a:r>
              <a:rPr lang="fr-CA" sz="2200" i="1" dirty="0">
                <a:solidFill>
                  <a:srgbClr val="C00000"/>
                </a:solidFill>
                <a:latin typeface="Times New Roman" pitchFamily="18" charset="0"/>
                <a:cs typeface="Times New Roman" pitchFamily="18" charset="0"/>
              </a:rPr>
              <a:t>H</a:t>
            </a:r>
            <a:r>
              <a:rPr lang="fr-CA" sz="2200" dirty="0">
                <a:solidFill>
                  <a:srgbClr val="C00000"/>
                </a:solidFill>
                <a:latin typeface="Times New Roman" pitchFamily="18" charset="0"/>
                <a:cs typeface="Times New Roman" pitchFamily="18" charset="0"/>
              </a:rPr>
              <a:t>(</a:t>
            </a:r>
            <a:r>
              <a:rPr lang="fr-CA" sz="2200" i="1" dirty="0">
                <a:solidFill>
                  <a:srgbClr val="C00000"/>
                </a:solidFill>
                <a:latin typeface="Times New Roman" pitchFamily="18" charset="0"/>
                <a:cs typeface="Times New Roman" pitchFamily="18" charset="0"/>
              </a:rPr>
              <a:t>z</a:t>
            </a:r>
            <a:r>
              <a:rPr lang="fr-CA" sz="2200" dirty="0">
                <a:solidFill>
                  <a:srgbClr val="C00000"/>
                </a:solidFill>
                <a:latin typeface="Times New Roman" pitchFamily="18" charset="0"/>
                <a:cs typeface="Times New Roman" pitchFamily="18" charset="0"/>
              </a:rPr>
              <a:t>).  La fonction de transfert, sauf pour le facteur </a:t>
            </a:r>
            <a:r>
              <a:rPr lang="fr-CA" sz="2200" i="1" dirty="0">
                <a:solidFill>
                  <a:srgbClr val="C00000"/>
                </a:solidFill>
                <a:latin typeface="Times New Roman" pitchFamily="18" charset="0"/>
                <a:cs typeface="Times New Roman" pitchFamily="18" charset="0"/>
              </a:rPr>
              <a:t>b</a:t>
            </a:r>
            <a:r>
              <a:rPr lang="fr-CA" sz="2200" baseline="-30000" dirty="0">
                <a:solidFill>
                  <a:srgbClr val="C00000"/>
                </a:solidFill>
                <a:latin typeface="Times New Roman" pitchFamily="18" charset="0"/>
                <a:cs typeface="Times New Roman" pitchFamily="18" charset="0"/>
              </a:rPr>
              <a:t>0</a:t>
            </a:r>
            <a:r>
              <a:rPr lang="fr-CA" sz="2200" dirty="0">
                <a:solidFill>
                  <a:srgbClr val="C00000"/>
                </a:solidFill>
                <a:latin typeface="Times New Roman" pitchFamily="18" charset="0"/>
                <a:cs typeface="Times New Roman" pitchFamily="18" charset="0"/>
              </a:rPr>
              <a:t> est entièrement déterminée par ses pôles et ses zéros.</a:t>
            </a:r>
          </a:p>
        </p:txBody>
      </p:sp>
      <p:sp>
        <p:nvSpPr>
          <p:cNvPr id="14" name="ZoneTexte 13"/>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POLES ET ZEROS DES FILTRES NUMERIQUES</a:t>
            </a:r>
          </a:p>
        </p:txBody>
      </p:sp>
      <p:graphicFrame>
        <p:nvGraphicFramePr>
          <p:cNvPr id="223237" name="Object 5"/>
          <p:cNvGraphicFramePr>
            <a:graphicFrameLocks noChangeAspect="1"/>
          </p:cNvGraphicFramePr>
          <p:nvPr/>
        </p:nvGraphicFramePr>
        <p:xfrm>
          <a:off x="1857356" y="1285860"/>
          <a:ext cx="4899025" cy="909637"/>
        </p:xfrm>
        <a:graphic>
          <a:graphicData uri="http://schemas.openxmlformats.org/presentationml/2006/ole">
            <mc:AlternateContent xmlns:mc="http://schemas.openxmlformats.org/markup-compatibility/2006">
              <mc:Choice xmlns:v="urn:schemas-microsoft-com:vml" Requires="v">
                <p:oleObj spid="_x0000_s223245" name="Équation" r:id="rId3" imgW="2222280" imgH="457200" progId="Equation.3">
                  <p:embed/>
                </p:oleObj>
              </mc:Choice>
              <mc:Fallback>
                <p:oleObj name="Équation" r:id="rId3" imgW="2222280" imgH="45720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7356" y="1285860"/>
                        <a:ext cx="4899025" cy="909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 name="ZoneTexte 14"/>
          <p:cNvSpPr txBox="1"/>
          <p:nvPr/>
        </p:nvSpPr>
        <p:spPr>
          <a:xfrm>
            <a:off x="0" y="571480"/>
            <a:ext cx="9144000" cy="769441"/>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D’une manière générale la fonction de transfert en z d’un filtre numérique est sous forme d’un rapport de deux polynômes de z-1 :</a:t>
            </a:r>
          </a:p>
        </p:txBody>
      </p:sp>
      <p:graphicFrame>
        <p:nvGraphicFramePr>
          <p:cNvPr id="223238" name="Object 6"/>
          <p:cNvGraphicFramePr>
            <a:graphicFrameLocks noChangeAspect="1"/>
          </p:cNvGraphicFramePr>
          <p:nvPr/>
        </p:nvGraphicFramePr>
        <p:xfrm>
          <a:off x="1549400" y="2762254"/>
          <a:ext cx="5951558" cy="1452564"/>
        </p:xfrm>
        <a:graphic>
          <a:graphicData uri="http://schemas.openxmlformats.org/presentationml/2006/ole">
            <mc:AlternateContent xmlns:mc="http://schemas.openxmlformats.org/markup-compatibility/2006">
              <mc:Choice xmlns:v="urn:schemas-microsoft-com:vml" Requires="v">
                <p:oleObj spid="_x0000_s223246" name="Équation" r:id="rId5" imgW="2501640" imgH="622080" progId="Equation.3">
                  <p:embed/>
                </p:oleObj>
              </mc:Choice>
              <mc:Fallback>
                <p:oleObj name="Équation" r:id="rId5" imgW="2501640" imgH="622080" progId="Equation.3">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49400" y="2762254"/>
                        <a:ext cx="5951558" cy="1452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3239" name="Object 7"/>
          <p:cNvGraphicFramePr>
            <a:graphicFrameLocks noChangeAspect="1"/>
          </p:cNvGraphicFramePr>
          <p:nvPr/>
        </p:nvGraphicFramePr>
        <p:xfrm>
          <a:off x="1214414" y="4429133"/>
          <a:ext cx="6715172" cy="1357321"/>
        </p:xfrm>
        <a:graphic>
          <a:graphicData uri="http://schemas.openxmlformats.org/presentationml/2006/ole">
            <mc:AlternateContent xmlns:mc="http://schemas.openxmlformats.org/markup-compatibility/2006">
              <mc:Choice xmlns:v="urn:schemas-microsoft-com:vml" Requires="v">
                <p:oleObj spid="_x0000_s223247" name="Équation" r:id="rId7" imgW="2590560" imgH="698400" progId="Equation.3">
                  <p:embed/>
                </p:oleObj>
              </mc:Choice>
              <mc:Fallback>
                <p:oleObj name="Équation" r:id="rId7" imgW="2590560" imgH="698400" progId="Equation.3">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14414" y="4429133"/>
                        <a:ext cx="6715172" cy="1357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 name="Objet 15"/>
          <p:cNvGraphicFramePr>
            <a:graphicFrameLocks noChangeAspect="1"/>
          </p:cNvGraphicFramePr>
          <p:nvPr/>
        </p:nvGraphicFramePr>
        <p:xfrm>
          <a:off x="124465" y="5643578"/>
          <a:ext cx="1590015" cy="549278"/>
        </p:xfrm>
        <a:graphic>
          <a:graphicData uri="http://schemas.openxmlformats.org/presentationml/2006/ole">
            <mc:AlternateContent xmlns:mc="http://schemas.openxmlformats.org/markup-compatibility/2006">
              <mc:Choice xmlns:v="urn:schemas-microsoft-com:vml" Requires="v">
                <p:oleObj spid="_x0000_s223248" name="Équation" r:id="rId9" imgW="698400" imgH="241200" progId="Equation.3">
                  <p:embed/>
                </p:oleObj>
              </mc:Choice>
              <mc:Fallback>
                <p:oleObj name="Équation" r:id="rId9" imgW="698400" imgH="241200" progId="Equation.3">
                  <p:embed/>
                  <p:pic>
                    <p:nvPicPr>
                      <p:cNvPr id="0" name="Picture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4465" y="5643578"/>
                        <a:ext cx="1590015" cy="54927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23237"/>
                                        </p:tgtEl>
                                        <p:attrNameLst>
                                          <p:attrName>style.visibility</p:attrName>
                                        </p:attrNameLst>
                                      </p:cBhvr>
                                      <p:to>
                                        <p:strVal val="visible"/>
                                      </p:to>
                                    </p:set>
                                    <p:anim calcmode="lin" valueType="num">
                                      <p:cBhvr additive="base">
                                        <p:cTn id="7" dur="500" fill="hold"/>
                                        <p:tgtEl>
                                          <p:spTgt spid="223237"/>
                                        </p:tgtEl>
                                        <p:attrNameLst>
                                          <p:attrName>ppt_x</p:attrName>
                                        </p:attrNameLst>
                                      </p:cBhvr>
                                      <p:tavLst>
                                        <p:tav tm="0">
                                          <p:val>
                                            <p:strVal val="0-#ppt_w/2"/>
                                          </p:val>
                                        </p:tav>
                                        <p:tav tm="100000">
                                          <p:val>
                                            <p:strVal val="#ppt_x"/>
                                          </p:val>
                                        </p:tav>
                                      </p:tavLst>
                                    </p:anim>
                                    <p:anim calcmode="lin" valueType="num">
                                      <p:cBhvr additive="base">
                                        <p:cTn id="8" dur="500" fill="hold"/>
                                        <p:tgtEl>
                                          <p:spTgt spid="22323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23238"/>
                                        </p:tgtEl>
                                        <p:attrNameLst>
                                          <p:attrName>style.visibility</p:attrName>
                                        </p:attrNameLst>
                                      </p:cBhvr>
                                      <p:to>
                                        <p:strVal val="visible"/>
                                      </p:to>
                                    </p:set>
                                    <p:anim calcmode="lin" valueType="num">
                                      <p:cBhvr additive="base">
                                        <p:cTn id="13" dur="500" fill="hold"/>
                                        <p:tgtEl>
                                          <p:spTgt spid="223238"/>
                                        </p:tgtEl>
                                        <p:attrNameLst>
                                          <p:attrName>ppt_x</p:attrName>
                                        </p:attrNameLst>
                                      </p:cBhvr>
                                      <p:tavLst>
                                        <p:tav tm="0">
                                          <p:val>
                                            <p:strVal val="0-#ppt_w/2"/>
                                          </p:val>
                                        </p:tav>
                                        <p:tav tm="100000">
                                          <p:val>
                                            <p:strVal val="#ppt_x"/>
                                          </p:val>
                                        </p:tav>
                                      </p:tavLst>
                                    </p:anim>
                                    <p:anim calcmode="lin" valueType="num">
                                      <p:cBhvr additive="base">
                                        <p:cTn id="14" dur="500" fill="hold"/>
                                        <p:tgtEl>
                                          <p:spTgt spid="22323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23239"/>
                                        </p:tgtEl>
                                        <p:attrNameLst>
                                          <p:attrName>style.visibility</p:attrName>
                                        </p:attrNameLst>
                                      </p:cBhvr>
                                      <p:to>
                                        <p:strVal val="visible"/>
                                      </p:to>
                                    </p:set>
                                    <p:anim calcmode="lin" valueType="num">
                                      <p:cBhvr additive="base">
                                        <p:cTn id="19" dur="500" fill="hold"/>
                                        <p:tgtEl>
                                          <p:spTgt spid="223239"/>
                                        </p:tgtEl>
                                        <p:attrNameLst>
                                          <p:attrName>ppt_x</p:attrName>
                                        </p:attrNameLst>
                                      </p:cBhvr>
                                      <p:tavLst>
                                        <p:tav tm="0">
                                          <p:val>
                                            <p:strVal val="0-#ppt_w/2"/>
                                          </p:val>
                                        </p:tav>
                                        <p:tav tm="100000">
                                          <p:val>
                                            <p:strVal val="#ppt_x"/>
                                          </p:val>
                                        </p:tav>
                                      </p:tavLst>
                                    </p:anim>
                                    <p:anim calcmode="lin" valueType="num">
                                      <p:cBhvr additive="base">
                                        <p:cTn id="20" dur="500" fill="hold"/>
                                        <p:tgtEl>
                                          <p:spTgt spid="2232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B819B445-5BB0-49C0-895D-826A4B551E8D}" type="slidenum">
              <a:rPr lang="fr-CA"/>
              <a:pPr/>
              <a:t>21</a:t>
            </a:fld>
            <a:endParaRPr lang="fr-CA"/>
          </a:p>
        </p:txBody>
      </p:sp>
      <p:sp>
        <p:nvSpPr>
          <p:cNvPr id="14" name="ZoneTexte 13"/>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POLES ET ZEROS DES FILTRES NUMERIQUES</a:t>
            </a:r>
          </a:p>
        </p:txBody>
      </p:sp>
      <p:sp>
        <p:nvSpPr>
          <p:cNvPr id="15" name="ZoneTexte 14"/>
          <p:cNvSpPr txBox="1"/>
          <p:nvPr/>
        </p:nvSpPr>
        <p:spPr>
          <a:xfrm>
            <a:off x="0" y="571480"/>
            <a:ext cx="9144000" cy="769441"/>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Connaissant les zéros et les pôles,                       de H(z) nous pouvons les placer dans le plan z</a:t>
            </a:r>
          </a:p>
        </p:txBody>
      </p:sp>
      <p:graphicFrame>
        <p:nvGraphicFramePr>
          <p:cNvPr id="223239" name="Object 7"/>
          <p:cNvGraphicFramePr>
            <a:graphicFrameLocks noChangeAspect="1"/>
          </p:cNvGraphicFramePr>
          <p:nvPr/>
        </p:nvGraphicFramePr>
        <p:xfrm>
          <a:off x="2428828" y="1428736"/>
          <a:ext cx="6715172" cy="1357321"/>
        </p:xfrm>
        <a:graphic>
          <a:graphicData uri="http://schemas.openxmlformats.org/presentationml/2006/ole">
            <mc:AlternateContent xmlns:mc="http://schemas.openxmlformats.org/markup-compatibility/2006">
              <mc:Choice xmlns:v="urn:schemas-microsoft-com:vml" Requires="v">
                <p:oleObj spid="_x0000_s224264" name="Équation" r:id="rId3" imgW="2590560" imgH="698400" progId="Equation.3">
                  <p:embed/>
                </p:oleObj>
              </mc:Choice>
              <mc:Fallback>
                <p:oleObj name="Équation" r:id="rId3" imgW="2590560" imgH="69840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8828" y="1428736"/>
                        <a:ext cx="6715172" cy="1357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 name="Objet 15"/>
          <p:cNvGraphicFramePr>
            <a:graphicFrameLocks noChangeAspect="1"/>
          </p:cNvGraphicFramePr>
          <p:nvPr/>
        </p:nvGraphicFramePr>
        <p:xfrm>
          <a:off x="4267869" y="522268"/>
          <a:ext cx="1590015" cy="549278"/>
        </p:xfrm>
        <a:graphic>
          <a:graphicData uri="http://schemas.openxmlformats.org/presentationml/2006/ole">
            <mc:AlternateContent xmlns:mc="http://schemas.openxmlformats.org/markup-compatibility/2006">
              <mc:Choice xmlns:v="urn:schemas-microsoft-com:vml" Requires="v">
                <p:oleObj spid="_x0000_s224265" name="Équation" r:id="rId5" imgW="698400" imgH="241200" progId="Equation.3">
                  <p:embed/>
                </p:oleObj>
              </mc:Choice>
              <mc:Fallback>
                <p:oleObj name="Équation" r:id="rId5" imgW="698400" imgH="24120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67869" y="522268"/>
                        <a:ext cx="1590015" cy="54927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 name="Text Box 50"/>
          <p:cNvSpPr txBox="1">
            <a:spLocks noChangeArrowheads="1"/>
          </p:cNvSpPr>
          <p:nvPr/>
        </p:nvSpPr>
        <p:spPr bwMode="auto">
          <a:xfrm>
            <a:off x="0" y="2786058"/>
            <a:ext cx="5214942" cy="4154984"/>
          </a:xfrm>
          <a:prstGeom prst="rect">
            <a:avLst/>
          </a:prstGeom>
          <a:noFill/>
          <a:ln w="9525">
            <a:noFill/>
            <a:miter lim="800000"/>
            <a:headEnd/>
            <a:tailEnd/>
          </a:ln>
          <a:effectLst/>
        </p:spPr>
        <p:txBody>
          <a:bodyPr wrap="square">
            <a:spAutoFit/>
          </a:bodyPr>
          <a:lstStyle/>
          <a:p>
            <a:r>
              <a:rPr lang="fr-CA" sz="2200" b="1" u="sng" dirty="0">
                <a:solidFill>
                  <a:srgbClr val="C00000"/>
                </a:solidFill>
                <a:latin typeface="Times New Roman" pitchFamily="18" charset="0"/>
                <a:cs typeface="Times New Roman" pitchFamily="18" charset="0"/>
              </a:rPr>
              <a:t>Exemple d’un plan z avec zéros et pôles</a:t>
            </a:r>
          </a:p>
          <a:p>
            <a:endParaRPr lang="fr-CA" sz="2200" b="1" u="sng" dirty="0">
              <a:solidFill>
                <a:srgbClr val="C00000"/>
              </a:solidFill>
              <a:latin typeface="Times New Roman" pitchFamily="18" charset="0"/>
              <a:cs typeface="Times New Roman" pitchFamily="18" charset="0"/>
            </a:endParaRPr>
          </a:p>
          <a:p>
            <a:pPr>
              <a:buFont typeface="Wingdings" pitchFamily="2" charset="2"/>
              <a:buChar char="q"/>
            </a:pPr>
            <a:r>
              <a:rPr lang="fr-CA" sz="2200" dirty="0">
                <a:solidFill>
                  <a:srgbClr val="00B0F0"/>
                </a:solidFill>
                <a:latin typeface="Times New Roman" pitchFamily="18" charset="0"/>
                <a:cs typeface="Times New Roman" pitchFamily="18" charset="0"/>
              </a:rPr>
              <a:t> Stabilité : tous les pôles doivent être à l’intérieur du cercle</a:t>
            </a:r>
          </a:p>
          <a:p>
            <a:endParaRPr lang="fr-CA" sz="2200" dirty="0">
              <a:solidFill>
                <a:srgbClr val="C00000"/>
              </a:solidFill>
              <a:latin typeface="Times New Roman" pitchFamily="18" charset="0"/>
              <a:cs typeface="Times New Roman" pitchFamily="18" charset="0"/>
            </a:endParaRPr>
          </a:p>
          <a:p>
            <a:pPr>
              <a:buFont typeface="Wingdings" pitchFamily="2" charset="2"/>
              <a:buChar char="q"/>
            </a:pPr>
            <a:r>
              <a:rPr lang="fr-CA" sz="2200" dirty="0">
                <a:solidFill>
                  <a:srgbClr val="0070C0"/>
                </a:solidFill>
                <a:latin typeface="Times New Roman" pitchFamily="18" charset="0"/>
                <a:cs typeface="Times New Roman" pitchFamily="18" charset="0"/>
              </a:rPr>
              <a:t> Les pôles appartiennent à la Bande Passante</a:t>
            </a:r>
          </a:p>
          <a:p>
            <a:endParaRPr lang="fr-CA" sz="2200" dirty="0">
              <a:solidFill>
                <a:srgbClr val="C00000"/>
              </a:solidFill>
              <a:latin typeface="Times New Roman" pitchFamily="18" charset="0"/>
              <a:cs typeface="Times New Roman" pitchFamily="18" charset="0"/>
            </a:endParaRPr>
          </a:p>
          <a:p>
            <a:pPr>
              <a:buFont typeface="Wingdings" pitchFamily="2" charset="2"/>
              <a:buChar char="q"/>
            </a:pPr>
            <a:r>
              <a:rPr lang="fr-CA" sz="2200" dirty="0">
                <a:solidFill>
                  <a:srgbClr val="002060"/>
                </a:solidFill>
                <a:latin typeface="Times New Roman" pitchFamily="18" charset="0"/>
                <a:cs typeface="Times New Roman" pitchFamily="18" charset="0"/>
              </a:rPr>
              <a:t>Les zéros appartiennent à la Bande coupée</a:t>
            </a:r>
          </a:p>
          <a:p>
            <a:endParaRPr lang="fr-CA" sz="2200" dirty="0">
              <a:solidFill>
                <a:srgbClr val="C00000"/>
              </a:solidFill>
              <a:latin typeface="Times New Roman" pitchFamily="18" charset="0"/>
              <a:cs typeface="Times New Roman" pitchFamily="18" charset="0"/>
            </a:endParaRPr>
          </a:p>
          <a:p>
            <a:pPr>
              <a:buFont typeface="Wingdings" pitchFamily="2" charset="2"/>
              <a:buChar char="q"/>
            </a:pPr>
            <a:r>
              <a:rPr lang="fr-CA" sz="2200" dirty="0">
                <a:solidFill>
                  <a:schemeClr val="accent5">
                    <a:lumMod val="25000"/>
                  </a:schemeClr>
                </a:solidFill>
                <a:latin typeface="Times New Roman" pitchFamily="18" charset="0"/>
                <a:cs typeface="Times New Roman" pitchFamily="18" charset="0"/>
              </a:rPr>
              <a:t> La fréquence d’un pôle ou d’un zéro dépend de l’angle entre 0 et </a:t>
            </a:r>
            <a:r>
              <a:rPr lang="fr-CA" sz="2200" dirty="0">
                <a:solidFill>
                  <a:schemeClr val="accent5">
                    <a:lumMod val="25000"/>
                  </a:schemeClr>
                </a:solidFill>
                <a:latin typeface="Times New Roman" pitchFamily="18" charset="0"/>
                <a:cs typeface="Times New Roman" pitchFamily="18" charset="0"/>
                <a:sym typeface="Symbol"/>
              </a:rPr>
              <a:t></a:t>
            </a:r>
            <a:endParaRPr lang="fr-CA" sz="2200" dirty="0">
              <a:solidFill>
                <a:schemeClr val="accent5">
                  <a:lumMod val="25000"/>
                </a:schemeClr>
              </a:solidFill>
              <a:latin typeface="Times New Roman" pitchFamily="18" charset="0"/>
              <a:cs typeface="Times New Roman" pitchFamily="18" charset="0"/>
            </a:endParaRPr>
          </a:p>
        </p:txBody>
      </p:sp>
      <p:sp>
        <p:nvSpPr>
          <p:cNvPr id="63" name="ZoneTexte 62"/>
          <p:cNvSpPr txBox="1"/>
          <p:nvPr/>
        </p:nvSpPr>
        <p:spPr>
          <a:xfrm>
            <a:off x="8358214" y="4902224"/>
            <a:ext cx="890562" cy="369332"/>
          </a:xfrm>
          <a:prstGeom prst="rect">
            <a:avLst/>
          </a:prstGeom>
          <a:noFill/>
        </p:spPr>
        <p:txBody>
          <a:bodyPr wrap="square" rtlCol="0">
            <a:spAutoFit/>
          </a:bodyPr>
          <a:lstStyle/>
          <a:p>
            <a:r>
              <a:rPr lang="fr-FR" dirty="0" err="1">
                <a:sym typeface="Symbol"/>
              </a:rPr>
              <a:t>Re</a:t>
            </a:r>
            <a:r>
              <a:rPr lang="fr-FR" dirty="0">
                <a:sym typeface="Symbol"/>
              </a:rPr>
              <a:t>(z)</a:t>
            </a:r>
            <a:endParaRPr lang="fr-FR" dirty="0"/>
          </a:p>
        </p:txBody>
      </p:sp>
      <p:sp>
        <p:nvSpPr>
          <p:cNvPr id="64" name="ZoneTexte 63"/>
          <p:cNvSpPr txBox="1"/>
          <p:nvPr/>
        </p:nvSpPr>
        <p:spPr>
          <a:xfrm>
            <a:off x="6823076" y="2616224"/>
            <a:ext cx="963634" cy="369332"/>
          </a:xfrm>
          <a:prstGeom prst="rect">
            <a:avLst/>
          </a:prstGeom>
          <a:noFill/>
        </p:spPr>
        <p:txBody>
          <a:bodyPr wrap="square" rtlCol="0">
            <a:spAutoFit/>
          </a:bodyPr>
          <a:lstStyle/>
          <a:p>
            <a:r>
              <a:rPr lang="fr-FR" dirty="0" err="1">
                <a:sym typeface="Symbol"/>
              </a:rPr>
              <a:t>Imag</a:t>
            </a:r>
            <a:r>
              <a:rPr lang="fr-FR" dirty="0">
                <a:sym typeface="Symbol"/>
              </a:rPr>
              <a:t>(z)</a:t>
            </a:r>
            <a:endParaRPr lang="fr-FR" dirty="0"/>
          </a:p>
        </p:txBody>
      </p:sp>
      <p:sp>
        <p:nvSpPr>
          <p:cNvPr id="65" name="ZoneTexte 64"/>
          <p:cNvSpPr txBox="1"/>
          <p:nvPr/>
        </p:nvSpPr>
        <p:spPr>
          <a:xfrm>
            <a:off x="7407276" y="3670324"/>
            <a:ext cx="1562100" cy="369332"/>
          </a:xfrm>
          <a:prstGeom prst="rect">
            <a:avLst/>
          </a:prstGeom>
          <a:noFill/>
        </p:spPr>
        <p:txBody>
          <a:bodyPr wrap="square" rtlCol="0">
            <a:spAutoFit/>
          </a:bodyPr>
          <a:lstStyle/>
          <a:p>
            <a:r>
              <a:rPr lang="fr-FR" dirty="0"/>
              <a:t>Plan z</a:t>
            </a:r>
          </a:p>
        </p:txBody>
      </p:sp>
      <p:sp>
        <p:nvSpPr>
          <p:cNvPr id="66" name="Ellipse 65"/>
          <p:cNvSpPr/>
          <p:nvPr/>
        </p:nvSpPr>
        <p:spPr>
          <a:xfrm>
            <a:off x="5828650" y="3786190"/>
            <a:ext cx="1714512" cy="2143140"/>
          </a:xfrm>
          <a:prstGeom prst="ellipse">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7" name="Connecteur droit avec flèche 66"/>
          <p:cNvCxnSpPr/>
          <p:nvPr/>
        </p:nvCxnSpPr>
        <p:spPr bwMode="auto">
          <a:xfrm>
            <a:off x="4714876" y="4851424"/>
            <a:ext cx="4318000"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68" name="Connecteur droit avec flèche 67"/>
          <p:cNvCxnSpPr/>
          <p:nvPr/>
        </p:nvCxnSpPr>
        <p:spPr bwMode="auto">
          <a:xfrm rot="5400000" flipH="1" flipV="1">
            <a:off x="4619626" y="4794274"/>
            <a:ext cx="4114800" cy="127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69" name="Connecteur droit 68"/>
          <p:cNvCxnSpPr/>
          <p:nvPr/>
        </p:nvCxnSpPr>
        <p:spPr>
          <a:xfrm rot="5400000" flipH="1" flipV="1">
            <a:off x="6607983" y="4393413"/>
            <a:ext cx="571504" cy="35719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0" name="ZoneTexte 69"/>
          <p:cNvSpPr txBox="1"/>
          <p:nvPr/>
        </p:nvSpPr>
        <p:spPr>
          <a:xfrm>
            <a:off x="7715272" y="3071810"/>
            <a:ext cx="1214446" cy="400110"/>
          </a:xfrm>
          <a:prstGeom prst="rect">
            <a:avLst/>
          </a:prstGeom>
          <a:noFill/>
        </p:spPr>
        <p:txBody>
          <a:bodyPr wrap="square" rtlCol="0">
            <a:spAutoFit/>
          </a:bodyPr>
          <a:lstStyle/>
          <a:p>
            <a:pPr algn="ctr"/>
            <a:r>
              <a:rPr lang="fr-FR" sz="2000" dirty="0">
                <a:solidFill>
                  <a:srgbClr val="C00000"/>
                </a:solidFill>
              </a:rPr>
              <a:t>× : pôle</a:t>
            </a:r>
          </a:p>
        </p:txBody>
      </p:sp>
      <p:sp>
        <p:nvSpPr>
          <p:cNvPr id="71" name="ZoneTexte 70"/>
          <p:cNvSpPr txBox="1"/>
          <p:nvPr/>
        </p:nvSpPr>
        <p:spPr>
          <a:xfrm>
            <a:off x="7744506" y="3315740"/>
            <a:ext cx="1143008" cy="400110"/>
          </a:xfrm>
          <a:prstGeom prst="rect">
            <a:avLst/>
          </a:prstGeom>
          <a:noFill/>
        </p:spPr>
        <p:txBody>
          <a:bodyPr wrap="square" rtlCol="0">
            <a:spAutoFit/>
          </a:bodyPr>
          <a:lstStyle/>
          <a:p>
            <a:pPr algn="ctr"/>
            <a:r>
              <a:rPr lang="fr-FR" sz="2000" dirty="0">
                <a:solidFill>
                  <a:srgbClr val="0070C0"/>
                </a:solidFill>
                <a:sym typeface="Symbol"/>
              </a:rPr>
              <a:t>o : zéro</a:t>
            </a:r>
            <a:endParaRPr lang="fr-FR" sz="2000" dirty="0">
              <a:solidFill>
                <a:srgbClr val="0070C0"/>
              </a:solidFill>
            </a:endParaRPr>
          </a:p>
        </p:txBody>
      </p:sp>
      <p:sp>
        <p:nvSpPr>
          <p:cNvPr id="72" name="ZoneTexte 71"/>
          <p:cNvSpPr txBox="1"/>
          <p:nvPr/>
        </p:nvSpPr>
        <p:spPr>
          <a:xfrm>
            <a:off x="6929454" y="4096275"/>
            <a:ext cx="285752" cy="461665"/>
          </a:xfrm>
          <a:prstGeom prst="rect">
            <a:avLst/>
          </a:prstGeom>
          <a:noFill/>
        </p:spPr>
        <p:txBody>
          <a:bodyPr wrap="square" rtlCol="0">
            <a:spAutoFit/>
          </a:bodyPr>
          <a:lstStyle/>
          <a:p>
            <a:pPr algn="ctr"/>
            <a:r>
              <a:rPr lang="fr-FR" sz="2400" b="1" dirty="0">
                <a:solidFill>
                  <a:srgbClr val="C00000"/>
                </a:solidFill>
              </a:rPr>
              <a:t>×</a:t>
            </a:r>
          </a:p>
        </p:txBody>
      </p:sp>
      <p:cxnSp>
        <p:nvCxnSpPr>
          <p:cNvPr id="73" name="Connecteur droit 72"/>
          <p:cNvCxnSpPr/>
          <p:nvPr/>
        </p:nvCxnSpPr>
        <p:spPr>
          <a:xfrm rot="16200000" flipH="1">
            <a:off x="6572264" y="4929198"/>
            <a:ext cx="571504" cy="42862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4" name="ZoneTexte 73"/>
          <p:cNvSpPr txBox="1"/>
          <p:nvPr/>
        </p:nvSpPr>
        <p:spPr>
          <a:xfrm>
            <a:off x="6931650" y="5200882"/>
            <a:ext cx="285752" cy="461665"/>
          </a:xfrm>
          <a:prstGeom prst="rect">
            <a:avLst/>
          </a:prstGeom>
          <a:noFill/>
        </p:spPr>
        <p:txBody>
          <a:bodyPr wrap="square" rtlCol="0">
            <a:spAutoFit/>
          </a:bodyPr>
          <a:lstStyle/>
          <a:p>
            <a:pPr algn="ctr"/>
            <a:r>
              <a:rPr lang="fr-FR" sz="2400" b="1" dirty="0">
                <a:solidFill>
                  <a:srgbClr val="C00000"/>
                </a:solidFill>
              </a:rPr>
              <a:t>×</a:t>
            </a:r>
          </a:p>
        </p:txBody>
      </p:sp>
      <p:sp>
        <p:nvSpPr>
          <p:cNvPr id="75" name="ZoneTexte 74"/>
          <p:cNvSpPr txBox="1"/>
          <p:nvPr/>
        </p:nvSpPr>
        <p:spPr>
          <a:xfrm>
            <a:off x="5857884" y="4638545"/>
            <a:ext cx="285752" cy="461665"/>
          </a:xfrm>
          <a:prstGeom prst="rect">
            <a:avLst/>
          </a:prstGeom>
          <a:noFill/>
        </p:spPr>
        <p:txBody>
          <a:bodyPr wrap="square" rtlCol="0">
            <a:spAutoFit/>
          </a:bodyPr>
          <a:lstStyle/>
          <a:p>
            <a:pPr algn="ctr"/>
            <a:r>
              <a:rPr lang="fr-FR" sz="2400" b="1" dirty="0">
                <a:solidFill>
                  <a:srgbClr val="C00000"/>
                </a:solidFill>
              </a:rPr>
              <a:t>×</a:t>
            </a:r>
          </a:p>
        </p:txBody>
      </p:sp>
      <p:sp>
        <p:nvSpPr>
          <p:cNvPr id="76" name="ZoneTexte 75"/>
          <p:cNvSpPr txBox="1"/>
          <p:nvPr/>
        </p:nvSpPr>
        <p:spPr>
          <a:xfrm>
            <a:off x="6543030" y="3786190"/>
            <a:ext cx="285752" cy="461665"/>
          </a:xfrm>
          <a:prstGeom prst="rect">
            <a:avLst/>
          </a:prstGeom>
          <a:noFill/>
        </p:spPr>
        <p:txBody>
          <a:bodyPr wrap="square" rtlCol="0">
            <a:spAutoFit/>
          </a:bodyPr>
          <a:lstStyle/>
          <a:p>
            <a:pPr algn="ctr"/>
            <a:r>
              <a:rPr lang="fr-FR" sz="2400" b="1" dirty="0">
                <a:solidFill>
                  <a:srgbClr val="C00000"/>
                </a:solidFill>
              </a:rPr>
              <a:t>×</a:t>
            </a:r>
          </a:p>
        </p:txBody>
      </p:sp>
      <p:sp>
        <p:nvSpPr>
          <p:cNvPr id="77" name="ZoneTexte 76"/>
          <p:cNvSpPr txBox="1"/>
          <p:nvPr/>
        </p:nvSpPr>
        <p:spPr>
          <a:xfrm>
            <a:off x="6543030" y="5525035"/>
            <a:ext cx="285752" cy="461665"/>
          </a:xfrm>
          <a:prstGeom prst="rect">
            <a:avLst/>
          </a:prstGeom>
          <a:noFill/>
        </p:spPr>
        <p:txBody>
          <a:bodyPr wrap="square" rtlCol="0">
            <a:spAutoFit/>
          </a:bodyPr>
          <a:lstStyle/>
          <a:p>
            <a:pPr algn="ctr"/>
            <a:r>
              <a:rPr lang="fr-FR" sz="2400" b="1" dirty="0">
                <a:solidFill>
                  <a:srgbClr val="C00000"/>
                </a:solidFill>
              </a:rPr>
              <a:t>×</a:t>
            </a:r>
          </a:p>
        </p:txBody>
      </p:sp>
      <p:sp>
        <p:nvSpPr>
          <p:cNvPr id="78" name="ZoneTexte 77"/>
          <p:cNvSpPr txBox="1"/>
          <p:nvPr/>
        </p:nvSpPr>
        <p:spPr>
          <a:xfrm>
            <a:off x="8143900" y="4627119"/>
            <a:ext cx="357190" cy="430887"/>
          </a:xfrm>
          <a:prstGeom prst="rect">
            <a:avLst/>
          </a:prstGeom>
          <a:noFill/>
        </p:spPr>
        <p:txBody>
          <a:bodyPr wrap="square" rtlCol="0">
            <a:spAutoFit/>
          </a:bodyPr>
          <a:lstStyle/>
          <a:p>
            <a:pPr algn="ctr"/>
            <a:r>
              <a:rPr lang="fr-FR" sz="2200" b="1" dirty="0">
                <a:solidFill>
                  <a:srgbClr val="0070C0"/>
                </a:solidFill>
                <a:sym typeface="Symbol"/>
              </a:rPr>
              <a:t>o</a:t>
            </a:r>
            <a:endParaRPr lang="fr-FR" sz="2200" b="1" dirty="0">
              <a:solidFill>
                <a:srgbClr val="0070C0"/>
              </a:solidFill>
            </a:endParaRPr>
          </a:p>
        </p:txBody>
      </p:sp>
      <p:sp>
        <p:nvSpPr>
          <p:cNvPr id="79" name="ZoneTexte 78"/>
          <p:cNvSpPr txBox="1"/>
          <p:nvPr/>
        </p:nvSpPr>
        <p:spPr>
          <a:xfrm>
            <a:off x="7329946" y="4357694"/>
            <a:ext cx="357190" cy="430887"/>
          </a:xfrm>
          <a:prstGeom prst="rect">
            <a:avLst/>
          </a:prstGeom>
          <a:noFill/>
        </p:spPr>
        <p:txBody>
          <a:bodyPr wrap="square" rtlCol="0">
            <a:spAutoFit/>
          </a:bodyPr>
          <a:lstStyle/>
          <a:p>
            <a:pPr algn="ctr"/>
            <a:r>
              <a:rPr lang="fr-FR" sz="2200" b="1" dirty="0">
                <a:solidFill>
                  <a:srgbClr val="0070C0"/>
                </a:solidFill>
                <a:sym typeface="Symbol"/>
              </a:rPr>
              <a:t>o</a:t>
            </a:r>
            <a:endParaRPr lang="fr-FR" sz="2200" b="1" dirty="0">
              <a:solidFill>
                <a:srgbClr val="0070C0"/>
              </a:solidFill>
            </a:endParaRPr>
          </a:p>
        </p:txBody>
      </p:sp>
      <p:sp>
        <p:nvSpPr>
          <p:cNvPr id="80" name="ZoneTexte 79"/>
          <p:cNvSpPr txBox="1"/>
          <p:nvPr/>
        </p:nvSpPr>
        <p:spPr>
          <a:xfrm>
            <a:off x="7329946" y="4903998"/>
            <a:ext cx="357190" cy="430887"/>
          </a:xfrm>
          <a:prstGeom prst="rect">
            <a:avLst/>
          </a:prstGeom>
          <a:noFill/>
        </p:spPr>
        <p:txBody>
          <a:bodyPr wrap="square" rtlCol="0">
            <a:spAutoFit/>
          </a:bodyPr>
          <a:lstStyle/>
          <a:p>
            <a:pPr algn="ctr"/>
            <a:r>
              <a:rPr lang="fr-FR" sz="2200" b="1" dirty="0">
                <a:solidFill>
                  <a:srgbClr val="0070C0"/>
                </a:solidFill>
                <a:sym typeface="Symbol"/>
              </a:rPr>
              <a:t>o</a:t>
            </a:r>
            <a:endParaRPr lang="fr-FR" sz="2200" b="1" dirty="0">
              <a:solidFill>
                <a:srgbClr val="0070C0"/>
              </a:solidFill>
            </a:endParaRPr>
          </a:p>
        </p:txBody>
      </p:sp>
      <p:cxnSp>
        <p:nvCxnSpPr>
          <p:cNvPr id="81" name="Connecteur droit 80"/>
          <p:cNvCxnSpPr/>
          <p:nvPr/>
        </p:nvCxnSpPr>
        <p:spPr>
          <a:xfrm flipV="1">
            <a:off x="6715140" y="4572008"/>
            <a:ext cx="785818" cy="28575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82" name="Connecteur droit 81"/>
          <p:cNvCxnSpPr/>
          <p:nvPr/>
        </p:nvCxnSpPr>
        <p:spPr>
          <a:xfrm>
            <a:off x="6715140" y="4857760"/>
            <a:ext cx="785818" cy="28575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23239"/>
                                        </p:tgtEl>
                                        <p:attrNameLst>
                                          <p:attrName>style.visibility</p:attrName>
                                        </p:attrNameLst>
                                      </p:cBhvr>
                                      <p:to>
                                        <p:strVal val="visible"/>
                                      </p:to>
                                    </p:set>
                                    <p:anim calcmode="lin" valueType="num">
                                      <p:cBhvr additive="base">
                                        <p:cTn id="7" dur="500" fill="hold"/>
                                        <p:tgtEl>
                                          <p:spTgt spid="223239"/>
                                        </p:tgtEl>
                                        <p:attrNameLst>
                                          <p:attrName>ppt_x</p:attrName>
                                        </p:attrNameLst>
                                      </p:cBhvr>
                                      <p:tavLst>
                                        <p:tav tm="0">
                                          <p:val>
                                            <p:strVal val="0-#ppt_w/2"/>
                                          </p:val>
                                        </p:tav>
                                        <p:tav tm="100000">
                                          <p:val>
                                            <p:strVal val="#ppt_x"/>
                                          </p:val>
                                        </p:tav>
                                      </p:tavLst>
                                    </p:anim>
                                    <p:anim calcmode="lin" valueType="num">
                                      <p:cBhvr additive="base">
                                        <p:cTn id="8" dur="500" fill="hold"/>
                                        <p:tgtEl>
                                          <p:spTgt spid="2232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POLES ET ZEROS DES FILTRES NUMERIQUES</a:t>
            </a:r>
          </a:p>
        </p:txBody>
      </p:sp>
      <p:sp>
        <p:nvSpPr>
          <p:cNvPr id="15" name="ZoneTexte 14"/>
          <p:cNvSpPr txBox="1"/>
          <p:nvPr/>
        </p:nvSpPr>
        <p:spPr>
          <a:xfrm>
            <a:off x="0" y="571480"/>
            <a:ext cx="9144000" cy="2092881"/>
          </a:xfrm>
          <a:prstGeom prst="rect">
            <a:avLst/>
          </a:prstGeom>
          <a:noFill/>
        </p:spPr>
        <p:txBody>
          <a:bodyPr wrap="square" rtlCol="0">
            <a:spAutoFit/>
          </a:bodyPr>
          <a:lstStyle/>
          <a:p>
            <a:pPr algn="just"/>
            <a:r>
              <a:rPr lang="fr-FR" sz="2000" b="1" u="sng" dirty="0">
                <a:solidFill>
                  <a:srgbClr val="002060"/>
                </a:solidFill>
                <a:latin typeface="Times New Roman" pitchFamily="18" charset="0"/>
                <a:cs typeface="Times New Roman" pitchFamily="18" charset="0"/>
              </a:rPr>
              <a:t>Relation entre pôles/zéros et réponses fréquentielles:</a:t>
            </a:r>
          </a:p>
          <a:p>
            <a:pPr algn="just"/>
            <a:endParaRPr lang="fr-CA" sz="2200" dirty="0">
              <a:solidFill>
                <a:srgbClr val="0070C0"/>
              </a:solidFill>
              <a:latin typeface="Times New Roman" pitchFamily="18" charset="0"/>
              <a:cs typeface="Times New Roman" pitchFamily="18" charset="0"/>
            </a:endParaRPr>
          </a:p>
          <a:p>
            <a:pPr algn="just"/>
            <a:r>
              <a:rPr lang="fr-CA" sz="2200" dirty="0">
                <a:solidFill>
                  <a:srgbClr val="0070C0"/>
                </a:solidFill>
                <a:latin typeface="Times New Roman" pitchFamily="18" charset="0"/>
                <a:cs typeface="Times New Roman" pitchFamily="18" charset="0"/>
              </a:rPr>
              <a:t>Compte que la réponse fréquentielle H(</a:t>
            </a:r>
            <a:r>
              <a:rPr lang="fr-CA" sz="2200" dirty="0" err="1">
                <a:solidFill>
                  <a:srgbClr val="0070C0"/>
                </a:solidFill>
                <a:latin typeface="Times New Roman" pitchFamily="18" charset="0"/>
                <a:cs typeface="Times New Roman" pitchFamily="18" charset="0"/>
              </a:rPr>
              <a:t>e</a:t>
            </a:r>
            <a:r>
              <a:rPr lang="fr-CA" sz="2200" baseline="30000" dirty="0" err="1">
                <a:solidFill>
                  <a:srgbClr val="0070C0"/>
                </a:solidFill>
                <a:latin typeface="Times New Roman" pitchFamily="18" charset="0"/>
                <a:cs typeface="Times New Roman" pitchFamily="18" charset="0"/>
              </a:rPr>
              <a:t>j</a:t>
            </a:r>
            <a:r>
              <a:rPr lang="fr-CA" sz="2200" baseline="30000" dirty="0">
                <a:solidFill>
                  <a:srgbClr val="0070C0"/>
                </a:solidFill>
                <a:latin typeface="Times New Roman" pitchFamily="18" charset="0"/>
                <a:cs typeface="Times New Roman" pitchFamily="18" charset="0"/>
                <a:sym typeface="Symbol"/>
              </a:rPr>
              <a:t></a:t>
            </a:r>
            <a:r>
              <a:rPr lang="fr-CA" sz="2200" dirty="0">
                <a:solidFill>
                  <a:srgbClr val="0070C0"/>
                </a:solidFill>
                <a:latin typeface="Times New Roman" pitchFamily="18" charset="0"/>
                <a:cs typeface="Times New Roman" pitchFamily="18" charset="0"/>
                <a:sym typeface="Symbol"/>
              </a:rPr>
              <a:t>) est un cas particulier de a fonction de transfert en z, il</a:t>
            </a:r>
            <a:r>
              <a:rPr lang="fr-CA" sz="2200" dirty="0">
                <a:solidFill>
                  <a:srgbClr val="0070C0"/>
                </a:solidFill>
                <a:latin typeface="Times New Roman" pitchFamily="18" charset="0"/>
                <a:cs typeface="Times New Roman" pitchFamily="18" charset="0"/>
              </a:rPr>
              <a:t> est possible de l’évaluer graphiquement à partir du plan z pour toute valeur de </a:t>
            </a:r>
            <a:r>
              <a:rPr lang="fr-CA" sz="2200" dirty="0">
                <a:solidFill>
                  <a:srgbClr val="0070C0"/>
                </a:solidFill>
                <a:latin typeface="Times New Roman" pitchFamily="18" charset="0"/>
                <a:cs typeface="Times New Roman" pitchFamily="18" charset="0"/>
                <a:sym typeface="Symbol"/>
              </a:rPr>
              <a:t></a:t>
            </a:r>
            <a:r>
              <a:rPr lang="fr-CA" sz="2200" baseline="-25000" dirty="0">
                <a:solidFill>
                  <a:srgbClr val="0070C0"/>
                </a:solidFill>
                <a:latin typeface="Times New Roman" pitchFamily="18" charset="0"/>
                <a:cs typeface="Times New Roman" pitchFamily="18" charset="0"/>
                <a:sym typeface="Symbol"/>
              </a:rPr>
              <a:t>0 </a:t>
            </a:r>
            <a:r>
              <a:rPr lang="fr-CA" sz="2200" dirty="0">
                <a:solidFill>
                  <a:srgbClr val="0070C0"/>
                </a:solidFill>
                <a:latin typeface="Times New Roman" pitchFamily="18" charset="0"/>
                <a:cs typeface="Times New Roman" pitchFamily="18" charset="0"/>
              </a:rPr>
              <a:t>:</a:t>
            </a:r>
          </a:p>
          <a:p>
            <a:pPr algn="just"/>
            <a:endParaRPr lang="fr-FR" sz="2200" dirty="0">
              <a:solidFill>
                <a:srgbClr val="002060"/>
              </a:solidFill>
              <a:latin typeface="Times New Roman" pitchFamily="18" charset="0"/>
              <a:cs typeface="Times New Roman" pitchFamily="18" charset="0"/>
            </a:endParaRPr>
          </a:p>
        </p:txBody>
      </p:sp>
      <p:sp>
        <p:nvSpPr>
          <p:cNvPr id="90" name="ZoneTexte 89"/>
          <p:cNvSpPr txBox="1"/>
          <p:nvPr/>
        </p:nvSpPr>
        <p:spPr>
          <a:xfrm>
            <a:off x="0" y="2699935"/>
            <a:ext cx="9144000" cy="3139321"/>
          </a:xfrm>
          <a:prstGeom prst="rect">
            <a:avLst/>
          </a:prstGeom>
          <a:noFill/>
        </p:spPr>
        <p:txBody>
          <a:bodyPr wrap="square" rtlCol="0">
            <a:spAutoFit/>
          </a:bodyPr>
          <a:lstStyle/>
          <a:p>
            <a:pPr algn="just">
              <a:buFont typeface="Wingdings" pitchFamily="2" charset="2"/>
              <a:buChar char="q"/>
            </a:pPr>
            <a:r>
              <a:rPr lang="fr-CA" b="1" dirty="0">
                <a:solidFill>
                  <a:srgbClr val="7030A0"/>
                </a:solidFill>
                <a:latin typeface="Times New Roman" pitchFamily="18" charset="0"/>
                <a:cs typeface="Times New Roman" pitchFamily="18" charset="0"/>
              </a:rPr>
              <a:t> </a:t>
            </a:r>
            <a:r>
              <a:rPr lang="fr-CA" sz="2200" dirty="0">
                <a:solidFill>
                  <a:srgbClr val="7030A0"/>
                </a:solidFill>
                <a:latin typeface="Times New Roman" pitchFamily="18" charset="0"/>
                <a:cs typeface="Times New Roman" pitchFamily="18" charset="0"/>
              </a:rPr>
              <a:t>L’amplitude de </a:t>
            </a:r>
            <a:r>
              <a:rPr lang="fr-CA" sz="2200" b="1" dirty="0">
                <a:solidFill>
                  <a:srgbClr val="7030A0"/>
                </a:solidFill>
                <a:latin typeface="Times New Roman" pitchFamily="18" charset="0"/>
                <a:cs typeface="Times New Roman" pitchFamily="18" charset="0"/>
              </a:rPr>
              <a:t>H(</a:t>
            </a:r>
            <a:r>
              <a:rPr lang="fr-CA" sz="2200" b="1" dirty="0" err="1">
                <a:solidFill>
                  <a:srgbClr val="7030A0"/>
                </a:solidFill>
                <a:latin typeface="Times New Roman" pitchFamily="18" charset="0"/>
                <a:cs typeface="Times New Roman" pitchFamily="18" charset="0"/>
              </a:rPr>
              <a:t>e</a:t>
            </a:r>
            <a:r>
              <a:rPr lang="fr-CA" sz="2200" b="1" baseline="30000" dirty="0" err="1">
                <a:solidFill>
                  <a:srgbClr val="7030A0"/>
                </a:solidFill>
                <a:latin typeface="Times New Roman" pitchFamily="18" charset="0"/>
                <a:cs typeface="Times New Roman" pitchFamily="18" charset="0"/>
              </a:rPr>
              <a:t>j</a:t>
            </a:r>
            <a:r>
              <a:rPr lang="fr-CA" sz="2200" b="1" baseline="30000" dirty="0">
                <a:solidFill>
                  <a:srgbClr val="7030A0"/>
                </a:solidFill>
                <a:latin typeface="Times New Roman" pitchFamily="18" charset="0"/>
                <a:cs typeface="Times New Roman" pitchFamily="18" charset="0"/>
                <a:sym typeface="Symbol"/>
              </a:rPr>
              <a:t></a:t>
            </a:r>
            <a:r>
              <a:rPr lang="fr-CA" sz="2200" b="1" dirty="0">
                <a:solidFill>
                  <a:srgbClr val="7030A0"/>
                </a:solidFill>
                <a:latin typeface="Times New Roman" pitchFamily="18" charset="0"/>
                <a:cs typeface="Times New Roman" pitchFamily="18" charset="0"/>
                <a:sym typeface="Symbol"/>
              </a:rPr>
              <a:t>)</a:t>
            </a:r>
            <a:r>
              <a:rPr lang="fr-CA" sz="2200" dirty="0">
                <a:solidFill>
                  <a:srgbClr val="7030A0"/>
                </a:solidFill>
                <a:latin typeface="Times New Roman" pitchFamily="18" charset="0"/>
                <a:cs typeface="Times New Roman" pitchFamily="18" charset="0"/>
              </a:rPr>
              <a:t> à </a:t>
            </a:r>
            <a:r>
              <a:rPr lang="fr-CA" sz="2200" dirty="0">
                <a:solidFill>
                  <a:srgbClr val="7030A0"/>
                </a:solidFill>
                <a:latin typeface="Times New Roman" pitchFamily="18" charset="0"/>
                <a:cs typeface="Times New Roman" pitchFamily="18" charset="0"/>
                <a:sym typeface="Symbol"/>
              </a:rPr>
              <a:t></a:t>
            </a:r>
            <a:r>
              <a:rPr lang="fr-CA" sz="2200" baseline="-25000" dirty="0">
                <a:solidFill>
                  <a:srgbClr val="7030A0"/>
                </a:solidFill>
                <a:latin typeface="Times New Roman" pitchFamily="18" charset="0"/>
                <a:cs typeface="Times New Roman" pitchFamily="18" charset="0"/>
                <a:sym typeface="Symbol"/>
              </a:rPr>
              <a:t>0</a:t>
            </a:r>
            <a:r>
              <a:rPr lang="fr-CA" sz="2200" dirty="0">
                <a:solidFill>
                  <a:srgbClr val="7030A0"/>
                </a:solidFill>
                <a:latin typeface="Times New Roman" pitchFamily="18" charset="0"/>
                <a:cs typeface="Times New Roman" pitchFamily="18" charset="0"/>
                <a:sym typeface="Symbol"/>
              </a:rPr>
              <a:t> </a:t>
            </a:r>
            <a:r>
              <a:rPr lang="fr-CA" sz="2200" dirty="0">
                <a:solidFill>
                  <a:srgbClr val="7030A0"/>
                </a:solidFill>
                <a:latin typeface="Times New Roman" pitchFamily="18" charset="0"/>
                <a:cs typeface="Times New Roman" pitchFamily="18" charset="0"/>
              </a:rPr>
              <a:t>est obtenue en divisant le produit de toutes les distances entre les zéros et le point sur le cercle du plan z  correspondant à </a:t>
            </a:r>
            <a:r>
              <a:rPr lang="fr-CA" sz="2200" b="1" dirty="0" err="1">
                <a:solidFill>
                  <a:srgbClr val="7030A0"/>
                </a:solidFill>
                <a:latin typeface="Times New Roman" pitchFamily="18" charset="0"/>
                <a:cs typeface="Times New Roman" pitchFamily="18" charset="0"/>
              </a:rPr>
              <a:t>e</a:t>
            </a:r>
            <a:r>
              <a:rPr lang="fr-CA" sz="2200" b="1" baseline="30000" dirty="0" err="1">
                <a:solidFill>
                  <a:srgbClr val="7030A0"/>
                </a:solidFill>
                <a:latin typeface="Times New Roman" pitchFamily="18" charset="0"/>
                <a:cs typeface="Times New Roman" pitchFamily="18" charset="0"/>
              </a:rPr>
              <a:t>j</a:t>
            </a:r>
            <a:r>
              <a:rPr lang="fr-CA" sz="2200" b="1" baseline="30000" dirty="0">
                <a:solidFill>
                  <a:srgbClr val="7030A0"/>
                </a:solidFill>
                <a:latin typeface="Times New Roman" pitchFamily="18" charset="0"/>
                <a:cs typeface="Times New Roman" pitchFamily="18" charset="0"/>
                <a:sym typeface="Symbol"/>
              </a:rPr>
              <a:t>0</a:t>
            </a:r>
            <a:r>
              <a:rPr lang="fr-CA" sz="2200" dirty="0">
                <a:solidFill>
                  <a:srgbClr val="7030A0"/>
                </a:solidFill>
                <a:latin typeface="Times New Roman" pitchFamily="18" charset="0"/>
                <a:cs typeface="Times New Roman" pitchFamily="18" charset="0"/>
              </a:rPr>
              <a:t> (le périmètre du cercle représente l’axe des abscisses de la réponse fréquentielle)  à savoir </a:t>
            </a:r>
            <a:r>
              <a:rPr lang="fr-CA" sz="2200" b="1" dirty="0">
                <a:solidFill>
                  <a:srgbClr val="C00000"/>
                </a:solidFill>
                <a:latin typeface="Times New Roman" pitchFamily="18" charset="0"/>
                <a:cs typeface="Times New Roman" pitchFamily="18" charset="0"/>
                <a:sym typeface="Symbol"/>
              </a:rPr>
              <a:t></a:t>
            </a:r>
            <a:r>
              <a:rPr lang="fr-CA" sz="2200" b="1" baseline="-25000" dirty="0">
                <a:solidFill>
                  <a:srgbClr val="C00000"/>
                </a:solidFill>
                <a:latin typeface="Times New Roman" pitchFamily="18" charset="0"/>
                <a:cs typeface="Times New Roman" pitchFamily="18" charset="0"/>
                <a:sym typeface="Symbol"/>
              </a:rPr>
              <a:t>1</a:t>
            </a:r>
            <a:r>
              <a:rPr lang="fr-CA" sz="2200" b="1" dirty="0">
                <a:solidFill>
                  <a:srgbClr val="C00000"/>
                </a:solidFill>
                <a:latin typeface="Times New Roman" pitchFamily="18" charset="0"/>
                <a:cs typeface="Times New Roman" pitchFamily="18" charset="0"/>
                <a:sym typeface="Symbol"/>
              </a:rPr>
              <a:t>×</a:t>
            </a:r>
            <a:r>
              <a:rPr lang="fr-CA" sz="2200" b="1" baseline="-25000" dirty="0">
                <a:solidFill>
                  <a:srgbClr val="C00000"/>
                </a:solidFill>
                <a:latin typeface="Times New Roman" pitchFamily="18" charset="0"/>
                <a:cs typeface="Times New Roman" pitchFamily="18" charset="0"/>
                <a:sym typeface="Symbol"/>
              </a:rPr>
              <a:t>2</a:t>
            </a:r>
            <a:r>
              <a:rPr lang="fr-CA" sz="2200" dirty="0">
                <a:solidFill>
                  <a:srgbClr val="7030A0"/>
                </a:solidFill>
                <a:latin typeface="Times New Roman" pitchFamily="18" charset="0"/>
                <a:cs typeface="Times New Roman" pitchFamily="18" charset="0"/>
              </a:rPr>
              <a:t> par le produit de toutes les longueurs entre ce dernier point et les pôles en l’occurrence </a:t>
            </a:r>
            <a:r>
              <a:rPr lang="fr-CA" sz="2200" b="1" dirty="0">
                <a:solidFill>
                  <a:srgbClr val="C00000"/>
                </a:solidFill>
                <a:latin typeface="Times New Roman" pitchFamily="18" charset="0"/>
                <a:cs typeface="Times New Roman" pitchFamily="18" charset="0"/>
                <a:sym typeface="Symbol"/>
              </a:rPr>
              <a:t></a:t>
            </a:r>
            <a:r>
              <a:rPr lang="fr-CA" sz="2200" b="1" baseline="-25000" dirty="0">
                <a:solidFill>
                  <a:srgbClr val="C00000"/>
                </a:solidFill>
                <a:latin typeface="Times New Roman" pitchFamily="18" charset="0"/>
                <a:cs typeface="Times New Roman" pitchFamily="18" charset="0"/>
                <a:sym typeface="Symbol"/>
              </a:rPr>
              <a:t>3</a:t>
            </a:r>
            <a:r>
              <a:rPr lang="fr-CA" sz="2200" b="1" dirty="0">
                <a:solidFill>
                  <a:srgbClr val="C00000"/>
                </a:solidFill>
                <a:latin typeface="Times New Roman" pitchFamily="18" charset="0"/>
                <a:cs typeface="Times New Roman" pitchFamily="18" charset="0"/>
                <a:sym typeface="Symbol"/>
              </a:rPr>
              <a:t>×</a:t>
            </a:r>
            <a:r>
              <a:rPr lang="fr-CA" sz="2200" b="1" baseline="-25000" dirty="0">
                <a:solidFill>
                  <a:srgbClr val="C00000"/>
                </a:solidFill>
                <a:latin typeface="Times New Roman" pitchFamily="18" charset="0"/>
                <a:cs typeface="Times New Roman" pitchFamily="18" charset="0"/>
                <a:sym typeface="Symbol"/>
              </a:rPr>
              <a:t>4</a:t>
            </a:r>
            <a:r>
              <a:rPr lang="fr-CA" sz="2200" dirty="0">
                <a:solidFill>
                  <a:srgbClr val="7030A0"/>
                </a:solidFill>
                <a:latin typeface="Times New Roman" pitchFamily="18" charset="0"/>
                <a:cs typeface="Times New Roman" pitchFamily="18" charset="0"/>
              </a:rPr>
              <a:t>  (voir figure suivante).</a:t>
            </a:r>
          </a:p>
          <a:p>
            <a:pPr algn="just">
              <a:buFont typeface="Wingdings" pitchFamily="2" charset="2"/>
              <a:buChar char="q"/>
            </a:pPr>
            <a:endParaRPr lang="fr-CA" sz="2200" dirty="0">
              <a:latin typeface="Times New Roman" pitchFamily="18" charset="0"/>
              <a:cs typeface="Times New Roman" pitchFamily="18" charset="0"/>
            </a:endParaRPr>
          </a:p>
          <a:p>
            <a:pPr algn="just">
              <a:buFont typeface="Wingdings" pitchFamily="2" charset="2"/>
              <a:buChar char="q"/>
            </a:pPr>
            <a:r>
              <a:rPr lang="fr-CA" sz="2200" dirty="0">
                <a:solidFill>
                  <a:srgbClr val="00B050"/>
                </a:solidFill>
                <a:latin typeface="Times New Roman" pitchFamily="18" charset="0"/>
                <a:cs typeface="Times New Roman" pitchFamily="18" charset="0"/>
              </a:rPr>
              <a:t>La phase est obtenue en additionnant toutes les contributions des zéros, à savoir  (</a:t>
            </a:r>
            <a:r>
              <a:rPr lang="fr-CA" sz="2200" dirty="0">
                <a:solidFill>
                  <a:srgbClr val="00B050"/>
                </a:solidFill>
                <a:latin typeface="Times New Roman" pitchFamily="18" charset="0"/>
                <a:cs typeface="Times New Roman" pitchFamily="18" charset="0"/>
                <a:sym typeface="Symbol"/>
              </a:rPr>
              <a:t></a:t>
            </a:r>
            <a:r>
              <a:rPr lang="fr-CA" sz="2200" baseline="-25000" dirty="0">
                <a:solidFill>
                  <a:srgbClr val="00B050"/>
                </a:solidFill>
                <a:latin typeface="Times New Roman" pitchFamily="18" charset="0"/>
                <a:cs typeface="Times New Roman" pitchFamily="18" charset="0"/>
                <a:sym typeface="Symbol"/>
              </a:rPr>
              <a:t>1</a:t>
            </a:r>
            <a:r>
              <a:rPr lang="fr-CA" sz="2200" dirty="0">
                <a:solidFill>
                  <a:srgbClr val="00B050"/>
                </a:solidFill>
                <a:latin typeface="Times New Roman" pitchFamily="18" charset="0"/>
                <a:cs typeface="Times New Roman" pitchFamily="18" charset="0"/>
                <a:sym typeface="Symbol"/>
              </a:rPr>
              <a:t> + </a:t>
            </a:r>
            <a:r>
              <a:rPr lang="fr-CA" sz="2200" baseline="-25000" dirty="0">
                <a:solidFill>
                  <a:srgbClr val="00B050"/>
                </a:solidFill>
                <a:latin typeface="Times New Roman" pitchFamily="18" charset="0"/>
                <a:cs typeface="Times New Roman" pitchFamily="18" charset="0"/>
                <a:sym typeface="Symbol"/>
              </a:rPr>
              <a:t>2</a:t>
            </a:r>
            <a:r>
              <a:rPr lang="fr-CA" sz="2200" dirty="0">
                <a:solidFill>
                  <a:srgbClr val="00B050"/>
                </a:solidFill>
                <a:latin typeface="Times New Roman" pitchFamily="18" charset="0"/>
                <a:cs typeface="Times New Roman" pitchFamily="18" charset="0"/>
                <a:sym typeface="Symbol"/>
              </a:rPr>
              <a:t>), de l’exemple de la page suivante,</a:t>
            </a:r>
            <a:r>
              <a:rPr lang="fr-CA" sz="2200" dirty="0">
                <a:solidFill>
                  <a:srgbClr val="00B050"/>
                </a:solidFill>
                <a:latin typeface="Times New Roman" pitchFamily="18" charset="0"/>
                <a:cs typeface="Times New Roman" pitchFamily="18" charset="0"/>
              </a:rPr>
              <a:t>  et en retranchant les contributions des pôles en l’occurrence - (</a:t>
            </a:r>
            <a:r>
              <a:rPr lang="fr-CA" sz="2200" dirty="0">
                <a:solidFill>
                  <a:srgbClr val="00B050"/>
                </a:solidFill>
                <a:latin typeface="Times New Roman" pitchFamily="18" charset="0"/>
                <a:cs typeface="Times New Roman" pitchFamily="18" charset="0"/>
                <a:sym typeface="Symbol"/>
              </a:rPr>
              <a:t></a:t>
            </a:r>
            <a:r>
              <a:rPr lang="fr-CA" sz="2200" baseline="-25000" dirty="0">
                <a:solidFill>
                  <a:srgbClr val="00B050"/>
                </a:solidFill>
                <a:latin typeface="Times New Roman" pitchFamily="18" charset="0"/>
                <a:cs typeface="Times New Roman" pitchFamily="18" charset="0"/>
                <a:sym typeface="Symbol"/>
              </a:rPr>
              <a:t>3</a:t>
            </a:r>
            <a:r>
              <a:rPr lang="fr-CA" sz="2200" dirty="0">
                <a:solidFill>
                  <a:srgbClr val="00B050"/>
                </a:solidFill>
                <a:latin typeface="Times New Roman" pitchFamily="18" charset="0"/>
                <a:cs typeface="Times New Roman" pitchFamily="18" charset="0"/>
                <a:sym typeface="Symbol"/>
              </a:rPr>
              <a:t> + </a:t>
            </a:r>
            <a:r>
              <a:rPr lang="fr-CA" sz="2200" baseline="-25000" dirty="0">
                <a:solidFill>
                  <a:srgbClr val="00B050"/>
                </a:solidFill>
                <a:latin typeface="Times New Roman" pitchFamily="18" charset="0"/>
                <a:cs typeface="Times New Roman" pitchFamily="18" charset="0"/>
                <a:sym typeface="Symbol"/>
              </a:rPr>
              <a:t>4</a:t>
            </a:r>
            <a:r>
              <a:rPr lang="fr-CA" sz="2200" dirty="0">
                <a:solidFill>
                  <a:srgbClr val="00B050"/>
                </a:solidFill>
                <a:latin typeface="Times New Roman" pitchFamily="18" charset="0"/>
                <a:cs typeface="Times New Roman" pitchFamily="18" charset="0"/>
                <a:sym typeface="Symbol"/>
              </a:rPr>
              <a:t>) pour le même exemple</a:t>
            </a:r>
            <a:r>
              <a:rPr lang="fr-CA" sz="2200" dirty="0">
                <a:solidFill>
                  <a:srgbClr val="00B050"/>
                </a:solidFill>
                <a:latin typeface="Times New Roman" pitchFamily="18" charset="0"/>
                <a:cs typeface="Times New Roman" pitchFamily="18" charset="0"/>
              </a:rPr>
              <a:t>. </a:t>
            </a:r>
            <a:endParaRPr lang="fr-FR" sz="2200" dirty="0">
              <a:solidFill>
                <a:srgbClr val="00B05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a:xfrm>
            <a:off x="6867556" y="6310336"/>
            <a:ext cx="2133600" cy="476250"/>
          </a:xfrm>
        </p:spPr>
        <p:txBody>
          <a:bodyPr/>
          <a:lstStyle/>
          <a:p>
            <a:fld id="{B819B445-5BB0-49C0-895D-826A4B551E8D}" type="slidenum">
              <a:rPr lang="fr-CA"/>
              <a:pPr/>
              <a:t>23</a:t>
            </a:fld>
            <a:endParaRPr lang="fr-CA" dirty="0"/>
          </a:p>
        </p:txBody>
      </p:sp>
      <p:sp>
        <p:nvSpPr>
          <p:cNvPr id="14" name="ZoneTexte 13"/>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POLES ET ZEROS DES FILTRES NUMERIQUES</a:t>
            </a:r>
          </a:p>
        </p:txBody>
      </p:sp>
      <p:sp>
        <p:nvSpPr>
          <p:cNvPr id="15" name="ZoneTexte 14"/>
          <p:cNvSpPr txBox="1"/>
          <p:nvPr/>
        </p:nvSpPr>
        <p:spPr>
          <a:xfrm>
            <a:off x="0" y="571480"/>
            <a:ext cx="9144000" cy="1015663"/>
          </a:xfrm>
          <a:prstGeom prst="rect">
            <a:avLst/>
          </a:prstGeom>
          <a:noFill/>
        </p:spPr>
        <p:txBody>
          <a:bodyPr wrap="square" rtlCol="0">
            <a:spAutoFit/>
          </a:bodyPr>
          <a:lstStyle/>
          <a:p>
            <a:pPr algn="just"/>
            <a:r>
              <a:rPr lang="fr-FR" sz="2000" b="1" u="sng" dirty="0">
                <a:solidFill>
                  <a:srgbClr val="002060"/>
                </a:solidFill>
                <a:latin typeface="Times New Roman" pitchFamily="18" charset="0"/>
                <a:cs typeface="Times New Roman" pitchFamily="18" charset="0"/>
              </a:rPr>
              <a:t>Relation entre pôles/zéros et réponses fréquentielles:</a:t>
            </a:r>
          </a:p>
          <a:p>
            <a:pPr algn="just"/>
            <a:endParaRPr lang="fr-FR" sz="2000" dirty="0">
              <a:solidFill>
                <a:srgbClr val="002060"/>
              </a:solidFill>
              <a:latin typeface="Times New Roman" pitchFamily="18" charset="0"/>
              <a:cs typeface="Times New Roman" pitchFamily="18" charset="0"/>
            </a:endParaRPr>
          </a:p>
          <a:p>
            <a:pPr algn="just"/>
            <a:r>
              <a:rPr lang="fr-FR" sz="2000" dirty="0">
                <a:solidFill>
                  <a:srgbClr val="002060"/>
                </a:solidFill>
                <a:latin typeface="Times New Roman" pitchFamily="18" charset="0"/>
                <a:cs typeface="Times New Roman" pitchFamily="18" charset="0"/>
              </a:rPr>
              <a:t>La réponse fréquentielle du filtre numérique correspondant à la pulsation </a:t>
            </a:r>
            <a:r>
              <a:rPr lang="fr-FR" sz="2000" dirty="0">
                <a:solidFill>
                  <a:srgbClr val="002060"/>
                </a:solidFill>
                <a:latin typeface="Times New Roman" pitchFamily="18" charset="0"/>
                <a:cs typeface="Times New Roman" pitchFamily="18" charset="0"/>
                <a:sym typeface="Symbol"/>
              </a:rPr>
              <a:t></a:t>
            </a:r>
            <a:r>
              <a:rPr lang="fr-FR" sz="2000" baseline="-25000" dirty="0">
                <a:solidFill>
                  <a:srgbClr val="002060"/>
                </a:solidFill>
                <a:latin typeface="Times New Roman" pitchFamily="18" charset="0"/>
                <a:cs typeface="Times New Roman" pitchFamily="18" charset="0"/>
                <a:sym typeface="Symbol"/>
              </a:rPr>
              <a:t>0</a:t>
            </a:r>
            <a:r>
              <a:rPr lang="fr-FR" sz="2000" dirty="0">
                <a:solidFill>
                  <a:srgbClr val="002060"/>
                </a:solidFill>
                <a:latin typeface="Times New Roman" pitchFamily="18" charset="0"/>
                <a:cs typeface="Times New Roman" pitchFamily="18" charset="0"/>
                <a:sym typeface="Symbol"/>
              </a:rPr>
              <a:t> est:</a:t>
            </a:r>
            <a:endParaRPr lang="fr-FR" sz="2000" baseline="-25000" dirty="0">
              <a:solidFill>
                <a:srgbClr val="002060"/>
              </a:solidFill>
              <a:latin typeface="Times New Roman" pitchFamily="18" charset="0"/>
              <a:cs typeface="Times New Roman" pitchFamily="18" charset="0"/>
            </a:endParaRPr>
          </a:p>
        </p:txBody>
      </p:sp>
      <p:sp>
        <p:nvSpPr>
          <p:cNvPr id="63" name="ZoneTexte 62"/>
          <p:cNvSpPr txBox="1"/>
          <p:nvPr/>
        </p:nvSpPr>
        <p:spPr>
          <a:xfrm>
            <a:off x="6858016" y="3116274"/>
            <a:ext cx="890562" cy="369332"/>
          </a:xfrm>
          <a:prstGeom prst="rect">
            <a:avLst/>
          </a:prstGeom>
          <a:noFill/>
        </p:spPr>
        <p:txBody>
          <a:bodyPr wrap="square" rtlCol="0">
            <a:spAutoFit/>
          </a:bodyPr>
          <a:lstStyle/>
          <a:p>
            <a:r>
              <a:rPr lang="fr-FR" dirty="0" err="1">
                <a:sym typeface="Symbol"/>
              </a:rPr>
              <a:t>Re</a:t>
            </a:r>
            <a:r>
              <a:rPr lang="fr-FR" dirty="0">
                <a:sym typeface="Symbol"/>
              </a:rPr>
              <a:t>(z)</a:t>
            </a:r>
            <a:endParaRPr lang="fr-FR" dirty="0"/>
          </a:p>
        </p:txBody>
      </p:sp>
      <p:sp>
        <p:nvSpPr>
          <p:cNvPr id="64" name="ZoneTexte 63"/>
          <p:cNvSpPr txBox="1"/>
          <p:nvPr/>
        </p:nvSpPr>
        <p:spPr>
          <a:xfrm>
            <a:off x="5322878" y="1758968"/>
            <a:ext cx="963634" cy="369332"/>
          </a:xfrm>
          <a:prstGeom prst="rect">
            <a:avLst/>
          </a:prstGeom>
          <a:noFill/>
        </p:spPr>
        <p:txBody>
          <a:bodyPr wrap="square" rtlCol="0">
            <a:spAutoFit/>
          </a:bodyPr>
          <a:lstStyle/>
          <a:p>
            <a:r>
              <a:rPr lang="fr-FR" dirty="0" err="1">
                <a:sym typeface="Symbol"/>
              </a:rPr>
              <a:t>Imag</a:t>
            </a:r>
            <a:r>
              <a:rPr lang="fr-FR" dirty="0">
                <a:sym typeface="Symbol"/>
              </a:rPr>
              <a:t>(z)</a:t>
            </a:r>
            <a:endParaRPr lang="fr-FR" dirty="0"/>
          </a:p>
        </p:txBody>
      </p:sp>
      <p:sp>
        <p:nvSpPr>
          <p:cNvPr id="65" name="ZoneTexte 64"/>
          <p:cNvSpPr txBox="1"/>
          <p:nvPr/>
        </p:nvSpPr>
        <p:spPr>
          <a:xfrm>
            <a:off x="5907078" y="2813068"/>
            <a:ext cx="1562100" cy="369332"/>
          </a:xfrm>
          <a:prstGeom prst="rect">
            <a:avLst/>
          </a:prstGeom>
          <a:noFill/>
        </p:spPr>
        <p:txBody>
          <a:bodyPr wrap="square" rtlCol="0">
            <a:spAutoFit/>
          </a:bodyPr>
          <a:lstStyle/>
          <a:p>
            <a:r>
              <a:rPr lang="fr-FR" dirty="0"/>
              <a:t>Plan z</a:t>
            </a:r>
          </a:p>
        </p:txBody>
      </p:sp>
      <p:sp>
        <p:nvSpPr>
          <p:cNvPr id="66" name="Ellipse 65"/>
          <p:cNvSpPr/>
          <p:nvPr/>
        </p:nvSpPr>
        <p:spPr>
          <a:xfrm>
            <a:off x="4328452" y="2928934"/>
            <a:ext cx="1714512" cy="2143140"/>
          </a:xfrm>
          <a:prstGeom prst="ellipse">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7" name="Connecteur droit avec flèche 66"/>
          <p:cNvCxnSpPr/>
          <p:nvPr/>
        </p:nvCxnSpPr>
        <p:spPr bwMode="auto">
          <a:xfrm>
            <a:off x="3214678" y="3994168"/>
            <a:ext cx="4318000"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68" name="Connecteur droit avec flèche 67"/>
          <p:cNvCxnSpPr/>
          <p:nvPr/>
        </p:nvCxnSpPr>
        <p:spPr bwMode="auto">
          <a:xfrm rot="5400000" flipH="1" flipV="1">
            <a:off x="3119428" y="3937018"/>
            <a:ext cx="4114800" cy="127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70" name="Connecteur droit 69"/>
          <p:cNvCxnSpPr/>
          <p:nvPr/>
        </p:nvCxnSpPr>
        <p:spPr>
          <a:xfrm rot="5400000" flipH="1" flipV="1">
            <a:off x="4808554" y="3379802"/>
            <a:ext cx="1027090" cy="21431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1" name="ZoneTexte 70"/>
          <p:cNvSpPr txBox="1"/>
          <p:nvPr/>
        </p:nvSpPr>
        <p:spPr>
          <a:xfrm>
            <a:off x="3929058" y="2285992"/>
            <a:ext cx="1214446" cy="400110"/>
          </a:xfrm>
          <a:prstGeom prst="rect">
            <a:avLst/>
          </a:prstGeom>
          <a:noFill/>
        </p:spPr>
        <p:txBody>
          <a:bodyPr wrap="square" rtlCol="0">
            <a:spAutoFit/>
          </a:bodyPr>
          <a:lstStyle/>
          <a:p>
            <a:pPr algn="ctr"/>
            <a:r>
              <a:rPr lang="fr-FR" sz="2000" dirty="0">
                <a:solidFill>
                  <a:srgbClr val="C00000"/>
                </a:solidFill>
              </a:rPr>
              <a:t>× : pôle</a:t>
            </a:r>
          </a:p>
        </p:txBody>
      </p:sp>
      <p:sp>
        <p:nvSpPr>
          <p:cNvPr id="72" name="ZoneTexte 71"/>
          <p:cNvSpPr txBox="1"/>
          <p:nvPr/>
        </p:nvSpPr>
        <p:spPr>
          <a:xfrm>
            <a:off x="3958292" y="2529922"/>
            <a:ext cx="1143008" cy="400110"/>
          </a:xfrm>
          <a:prstGeom prst="rect">
            <a:avLst/>
          </a:prstGeom>
          <a:noFill/>
        </p:spPr>
        <p:txBody>
          <a:bodyPr wrap="square" rtlCol="0">
            <a:spAutoFit/>
          </a:bodyPr>
          <a:lstStyle/>
          <a:p>
            <a:pPr algn="ctr"/>
            <a:r>
              <a:rPr lang="fr-FR" sz="2000" dirty="0">
                <a:solidFill>
                  <a:srgbClr val="0070C0"/>
                </a:solidFill>
                <a:sym typeface="Symbol"/>
              </a:rPr>
              <a:t>o : zéro</a:t>
            </a:r>
            <a:endParaRPr lang="fr-FR" sz="2000" dirty="0">
              <a:solidFill>
                <a:srgbClr val="0070C0"/>
              </a:solidFill>
            </a:endParaRPr>
          </a:p>
        </p:txBody>
      </p:sp>
      <p:sp>
        <p:nvSpPr>
          <p:cNvPr id="73" name="ZoneTexte 72"/>
          <p:cNvSpPr txBox="1"/>
          <p:nvPr/>
        </p:nvSpPr>
        <p:spPr>
          <a:xfrm>
            <a:off x="5500694" y="3369005"/>
            <a:ext cx="285752" cy="461665"/>
          </a:xfrm>
          <a:prstGeom prst="rect">
            <a:avLst/>
          </a:prstGeom>
          <a:noFill/>
        </p:spPr>
        <p:txBody>
          <a:bodyPr wrap="square" rtlCol="0">
            <a:spAutoFit/>
          </a:bodyPr>
          <a:lstStyle/>
          <a:p>
            <a:pPr algn="ctr"/>
            <a:r>
              <a:rPr lang="fr-FR" sz="2400" dirty="0">
                <a:solidFill>
                  <a:srgbClr val="0070C0"/>
                </a:solidFill>
                <a:sym typeface="Symbol"/>
              </a:rPr>
              <a:t>o</a:t>
            </a:r>
            <a:endParaRPr lang="fr-FR" sz="2400" b="1" dirty="0">
              <a:solidFill>
                <a:srgbClr val="C00000"/>
              </a:solidFill>
            </a:endParaRPr>
          </a:p>
        </p:txBody>
      </p:sp>
      <p:sp>
        <p:nvSpPr>
          <p:cNvPr id="76" name="ZoneTexte 75"/>
          <p:cNvSpPr txBox="1"/>
          <p:nvPr/>
        </p:nvSpPr>
        <p:spPr>
          <a:xfrm>
            <a:off x="5529928" y="4044984"/>
            <a:ext cx="285752" cy="461665"/>
          </a:xfrm>
          <a:prstGeom prst="rect">
            <a:avLst/>
          </a:prstGeom>
          <a:noFill/>
        </p:spPr>
        <p:txBody>
          <a:bodyPr wrap="square" rtlCol="0">
            <a:spAutoFit/>
          </a:bodyPr>
          <a:lstStyle/>
          <a:p>
            <a:pPr algn="ctr"/>
            <a:r>
              <a:rPr lang="fr-FR" sz="2400" dirty="0">
                <a:solidFill>
                  <a:srgbClr val="0070C0"/>
                </a:solidFill>
                <a:sym typeface="Symbol"/>
              </a:rPr>
              <a:t>o</a:t>
            </a:r>
            <a:endParaRPr lang="fr-FR" sz="2400" b="1" dirty="0">
              <a:solidFill>
                <a:srgbClr val="C00000"/>
              </a:solidFill>
            </a:endParaRPr>
          </a:p>
        </p:txBody>
      </p:sp>
      <p:sp>
        <p:nvSpPr>
          <p:cNvPr id="77" name="ZoneTexte 76"/>
          <p:cNvSpPr txBox="1"/>
          <p:nvPr/>
        </p:nvSpPr>
        <p:spPr>
          <a:xfrm>
            <a:off x="4500562" y="3330604"/>
            <a:ext cx="285752" cy="461665"/>
          </a:xfrm>
          <a:prstGeom prst="rect">
            <a:avLst/>
          </a:prstGeom>
          <a:noFill/>
        </p:spPr>
        <p:txBody>
          <a:bodyPr wrap="square" rtlCol="0">
            <a:spAutoFit/>
          </a:bodyPr>
          <a:lstStyle/>
          <a:p>
            <a:pPr algn="ctr"/>
            <a:r>
              <a:rPr lang="fr-FR" sz="2400" b="1" dirty="0">
                <a:solidFill>
                  <a:srgbClr val="C00000"/>
                </a:solidFill>
              </a:rPr>
              <a:t>×</a:t>
            </a:r>
          </a:p>
        </p:txBody>
      </p:sp>
      <p:sp>
        <p:nvSpPr>
          <p:cNvPr id="26" name="ZoneTexte 25"/>
          <p:cNvSpPr txBox="1"/>
          <p:nvPr/>
        </p:nvSpPr>
        <p:spPr>
          <a:xfrm>
            <a:off x="4500562" y="4154823"/>
            <a:ext cx="285752" cy="461665"/>
          </a:xfrm>
          <a:prstGeom prst="rect">
            <a:avLst/>
          </a:prstGeom>
          <a:noFill/>
        </p:spPr>
        <p:txBody>
          <a:bodyPr wrap="square" rtlCol="0">
            <a:spAutoFit/>
          </a:bodyPr>
          <a:lstStyle/>
          <a:p>
            <a:pPr algn="ctr"/>
            <a:r>
              <a:rPr lang="fr-FR" sz="2400" b="1" dirty="0">
                <a:solidFill>
                  <a:srgbClr val="C00000"/>
                </a:solidFill>
              </a:rPr>
              <a:t>×</a:t>
            </a:r>
          </a:p>
        </p:txBody>
      </p:sp>
      <p:sp>
        <p:nvSpPr>
          <p:cNvPr id="28" name="ZoneTexte 27"/>
          <p:cNvSpPr txBox="1"/>
          <p:nvPr/>
        </p:nvSpPr>
        <p:spPr>
          <a:xfrm>
            <a:off x="5315614" y="2358608"/>
            <a:ext cx="285752" cy="830997"/>
          </a:xfrm>
          <a:prstGeom prst="rect">
            <a:avLst/>
          </a:prstGeom>
          <a:noFill/>
        </p:spPr>
        <p:txBody>
          <a:bodyPr wrap="square" rtlCol="0">
            <a:spAutoFit/>
          </a:bodyPr>
          <a:lstStyle/>
          <a:p>
            <a:pPr algn="ctr"/>
            <a:r>
              <a:rPr lang="fr-FR" sz="2400" dirty="0">
                <a:solidFill>
                  <a:srgbClr val="0070C0"/>
                </a:solidFill>
                <a:sym typeface="Symbol"/>
              </a:rPr>
              <a:t></a:t>
            </a:r>
            <a:r>
              <a:rPr lang="fr-FR" sz="2400" dirty="0">
                <a:solidFill>
                  <a:srgbClr val="00B050"/>
                </a:solidFill>
                <a:sym typeface="Symbol"/>
              </a:rPr>
              <a:t></a:t>
            </a:r>
            <a:endParaRPr lang="fr-FR" sz="2400" b="1" dirty="0">
              <a:solidFill>
                <a:srgbClr val="00B050"/>
              </a:solidFill>
            </a:endParaRPr>
          </a:p>
        </p:txBody>
      </p:sp>
      <p:sp>
        <p:nvSpPr>
          <p:cNvPr id="29" name="ZoneTexte 28"/>
          <p:cNvSpPr txBox="1"/>
          <p:nvPr/>
        </p:nvSpPr>
        <p:spPr>
          <a:xfrm>
            <a:off x="5286380" y="2473348"/>
            <a:ext cx="3857652" cy="369332"/>
          </a:xfrm>
          <a:prstGeom prst="rect">
            <a:avLst/>
          </a:prstGeom>
          <a:noFill/>
        </p:spPr>
        <p:txBody>
          <a:bodyPr wrap="square" rtlCol="0">
            <a:spAutoFit/>
          </a:bodyPr>
          <a:lstStyle/>
          <a:p>
            <a:r>
              <a:rPr lang="fr-FR" b="1" dirty="0">
                <a:solidFill>
                  <a:srgbClr val="00B050"/>
                </a:solidFill>
              </a:rPr>
              <a:t>Point        qui correspond à</a:t>
            </a:r>
          </a:p>
        </p:txBody>
      </p:sp>
      <p:graphicFrame>
        <p:nvGraphicFramePr>
          <p:cNvPr id="30" name="Objet 29"/>
          <p:cNvGraphicFramePr>
            <a:graphicFrameLocks noChangeAspect="1"/>
          </p:cNvGraphicFramePr>
          <p:nvPr/>
        </p:nvGraphicFramePr>
        <p:xfrm>
          <a:off x="5952916" y="2428657"/>
          <a:ext cx="490540" cy="373745"/>
        </p:xfrm>
        <a:graphic>
          <a:graphicData uri="http://schemas.openxmlformats.org/presentationml/2006/ole">
            <mc:AlternateContent xmlns:mc="http://schemas.openxmlformats.org/markup-compatibility/2006">
              <mc:Choice xmlns:v="urn:schemas-microsoft-com:vml" Requires="v">
                <p:oleObj spid="_x0000_s226317" name="Équation" r:id="rId3" imgW="266400" imgH="203040" progId="Equation.3">
                  <p:embed/>
                </p:oleObj>
              </mc:Choice>
              <mc:Fallback>
                <p:oleObj name="Équation" r:id="rId3" imgW="266400" imgH="2030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2916" y="2428657"/>
                        <a:ext cx="490540" cy="37374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 name="Objet 30"/>
          <p:cNvGraphicFramePr>
            <a:graphicFrameLocks noChangeAspect="1"/>
          </p:cNvGraphicFramePr>
          <p:nvPr/>
        </p:nvGraphicFramePr>
        <p:xfrm>
          <a:off x="8277253" y="2459280"/>
          <a:ext cx="866779" cy="400052"/>
        </p:xfrm>
        <a:graphic>
          <a:graphicData uri="http://schemas.openxmlformats.org/presentationml/2006/ole">
            <mc:AlternateContent xmlns:mc="http://schemas.openxmlformats.org/markup-compatibility/2006">
              <mc:Choice xmlns:v="urn:schemas-microsoft-com:vml" Requires="v">
                <p:oleObj spid="_x0000_s226318" name="Équation" r:id="rId5" imgW="495000" imgH="228600" progId="Equation.3">
                  <p:embed/>
                </p:oleObj>
              </mc:Choice>
              <mc:Fallback>
                <p:oleObj name="Équation" r:id="rId5" imgW="495000" imgH="228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77253" y="2459280"/>
                        <a:ext cx="866779" cy="4000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33" name="Connecteur droit 32"/>
          <p:cNvCxnSpPr/>
          <p:nvPr/>
        </p:nvCxnSpPr>
        <p:spPr>
          <a:xfrm rot="16200000" flipV="1">
            <a:off x="5214942" y="3187728"/>
            <a:ext cx="642942" cy="21431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a:off x="5643570" y="3616356"/>
            <a:ext cx="1285884" cy="158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7" name="Connecteur droit 36"/>
          <p:cNvCxnSpPr/>
          <p:nvPr/>
        </p:nvCxnSpPr>
        <p:spPr>
          <a:xfrm rot="16200000" flipV="1">
            <a:off x="4929190" y="3544918"/>
            <a:ext cx="1214446" cy="214314"/>
          </a:xfrm>
          <a:prstGeom prst="line">
            <a:avLst/>
          </a:prstGeom>
          <a:ln w="95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8" name="Connecteur droit 37"/>
          <p:cNvCxnSpPr/>
          <p:nvPr/>
        </p:nvCxnSpPr>
        <p:spPr>
          <a:xfrm>
            <a:off x="5685774" y="4301502"/>
            <a:ext cx="1285884" cy="158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0" name="Connecteur droit 39"/>
          <p:cNvCxnSpPr/>
          <p:nvPr/>
        </p:nvCxnSpPr>
        <p:spPr>
          <a:xfrm flipV="1">
            <a:off x="4643438" y="2973414"/>
            <a:ext cx="857256" cy="571504"/>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Connecteur droit 41"/>
          <p:cNvCxnSpPr/>
          <p:nvPr/>
        </p:nvCxnSpPr>
        <p:spPr>
          <a:xfrm>
            <a:off x="4643438" y="3544918"/>
            <a:ext cx="428628" cy="158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4" name="Connecteur droit 43"/>
          <p:cNvCxnSpPr/>
          <p:nvPr/>
        </p:nvCxnSpPr>
        <p:spPr>
          <a:xfrm rot="5400000">
            <a:off x="4321967" y="3294885"/>
            <a:ext cx="1428760" cy="78581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Connecteur droit 44"/>
          <p:cNvCxnSpPr/>
          <p:nvPr/>
        </p:nvCxnSpPr>
        <p:spPr>
          <a:xfrm>
            <a:off x="4683294" y="4386518"/>
            <a:ext cx="428628" cy="158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6" name="ZoneTexte 45"/>
          <p:cNvSpPr txBox="1"/>
          <p:nvPr/>
        </p:nvSpPr>
        <p:spPr>
          <a:xfrm>
            <a:off x="5444422" y="2988580"/>
            <a:ext cx="428628" cy="400110"/>
          </a:xfrm>
          <a:prstGeom prst="rect">
            <a:avLst/>
          </a:prstGeom>
          <a:noFill/>
        </p:spPr>
        <p:txBody>
          <a:bodyPr wrap="square" rtlCol="0">
            <a:spAutoFit/>
          </a:bodyPr>
          <a:lstStyle/>
          <a:p>
            <a:r>
              <a:rPr lang="fr-FR" sz="2000" dirty="0">
                <a:solidFill>
                  <a:srgbClr val="00B0F0"/>
                </a:solidFill>
                <a:sym typeface="Symbol"/>
              </a:rPr>
              <a:t></a:t>
            </a:r>
            <a:r>
              <a:rPr lang="fr-FR" sz="2000" baseline="-25000" dirty="0">
                <a:solidFill>
                  <a:srgbClr val="00B0F0"/>
                </a:solidFill>
                <a:sym typeface="Symbol"/>
              </a:rPr>
              <a:t>1</a:t>
            </a:r>
            <a:endParaRPr lang="fr-FR" sz="2000" baseline="-25000" dirty="0">
              <a:solidFill>
                <a:srgbClr val="00B0F0"/>
              </a:solidFill>
            </a:endParaRPr>
          </a:p>
        </p:txBody>
      </p:sp>
      <p:sp>
        <p:nvSpPr>
          <p:cNvPr id="47" name="ZoneTexte 46"/>
          <p:cNvSpPr txBox="1"/>
          <p:nvPr/>
        </p:nvSpPr>
        <p:spPr>
          <a:xfrm>
            <a:off x="5500694" y="3544202"/>
            <a:ext cx="428628" cy="400110"/>
          </a:xfrm>
          <a:prstGeom prst="rect">
            <a:avLst/>
          </a:prstGeom>
          <a:noFill/>
        </p:spPr>
        <p:txBody>
          <a:bodyPr wrap="square" rtlCol="0">
            <a:spAutoFit/>
          </a:bodyPr>
          <a:lstStyle/>
          <a:p>
            <a:r>
              <a:rPr lang="fr-FR" sz="2000" dirty="0">
                <a:solidFill>
                  <a:srgbClr val="00B0F0"/>
                </a:solidFill>
                <a:sym typeface="Symbol"/>
              </a:rPr>
              <a:t></a:t>
            </a:r>
            <a:r>
              <a:rPr lang="fr-FR" sz="2000" baseline="-25000" dirty="0">
                <a:solidFill>
                  <a:srgbClr val="00B0F0"/>
                </a:solidFill>
                <a:sym typeface="Symbol"/>
              </a:rPr>
              <a:t>2</a:t>
            </a:r>
            <a:endParaRPr lang="fr-FR" sz="2000" baseline="-25000" dirty="0">
              <a:solidFill>
                <a:srgbClr val="00B0F0"/>
              </a:solidFill>
            </a:endParaRPr>
          </a:p>
        </p:txBody>
      </p:sp>
      <p:sp>
        <p:nvSpPr>
          <p:cNvPr id="48" name="ZoneTexte 47"/>
          <p:cNvSpPr txBox="1"/>
          <p:nvPr/>
        </p:nvSpPr>
        <p:spPr>
          <a:xfrm>
            <a:off x="4714876" y="2917142"/>
            <a:ext cx="428628" cy="400110"/>
          </a:xfrm>
          <a:prstGeom prst="rect">
            <a:avLst/>
          </a:prstGeom>
          <a:noFill/>
        </p:spPr>
        <p:txBody>
          <a:bodyPr wrap="square" rtlCol="0">
            <a:spAutoFit/>
          </a:bodyPr>
          <a:lstStyle/>
          <a:p>
            <a:r>
              <a:rPr lang="fr-FR" sz="2000" dirty="0">
                <a:solidFill>
                  <a:srgbClr val="FF0000"/>
                </a:solidFill>
                <a:sym typeface="Symbol"/>
              </a:rPr>
              <a:t></a:t>
            </a:r>
            <a:r>
              <a:rPr lang="fr-FR" sz="2000" baseline="-25000" dirty="0">
                <a:solidFill>
                  <a:srgbClr val="FF0000"/>
                </a:solidFill>
                <a:sym typeface="Symbol"/>
              </a:rPr>
              <a:t>3</a:t>
            </a:r>
            <a:endParaRPr lang="fr-FR" sz="2000" baseline="-25000" dirty="0">
              <a:solidFill>
                <a:srgbClr val="FF0000"/>
              </a:solidFill>
            </a:endParaRPr>
          </a:p>
        </p:txBody>
      </p:sp>
      <p:sp>
        <p:nvSpPr>
          <p:cNvPr id="49" name="ZoneTexte 48"/>
          <p:cNvSpPr txBox="1"/>
          <p:nvPr/>
        </p:nvSpPr>
        <p:spPr>
          <a:xfrm>
            <a:off x="4572000" y="3514968"/>
            <a:ext cx="428628" cy="400110"/>
          </a:xfrm>
          <a:prstGeom prst="rect">
            <a:avLst/>
          </a:prstGeom>
          <a:noFill/>
        </p:spPr>
        <p:txBody>
          <a:bodyPr wrap="square" rtlCol="0">
            <a:spAutoFit/>
          </a:bodyPr>
          <a:lstStyle/>
          <a:p>
            <a:r>
              <a:rPr lang="fr-FR" sz="2000" dirty="0">
                <a:solidFill>
                  <a:srgbClr val="FF0000"/>
                </a:solidFill>
                <a:sym typeface="Symbol"/>
              </a:rPr>
              <a:t></a:t>
            </a:r>
            <a:r>
              <a:rPr lang="fr-FR" sz="2000" baseline="-25000" dirty="0">
                <a:solidFill>
                  <a:srgbClr val="FF0000"/>
                </a:solidFill>
                <a:sym typeface="Symbol"/>
              </a:rPr>
              <a:t>4</a:t>
            </a:r>
            <a:endParaRPr lang="fr-FR" sz="2000" baseline="-25000" dirty="0">
              <a:solidFill>
                <a:srgbClr val="FF0000"/>
              </a:solidFill>
            </a:endParaRPr>
          </a:p>
        </p:txBody>
      </p:sp>
      <p:sp>
        <p:nvSpPr>
          <p:cNvPr id="92" name="Arc 91"/>
          <p:cNvSpPr/>
          <p:nvPr/>
        </p:nvSpPr>
        <p:spPr>
          <a:xfrm>
            <a:off x="4643438" y="4187860"/>
            <a:ext cx="357190" cy="214314"/>
          </a:xfrm>
          <a:prstGeom prst="arc">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96" name="Connecteur droit avec flèche 95"/>
          <p:cNvCxnSpPr>
            <a:stCxn id="92" idx="0"/>
          </p:cNvCxnSpPr>
          <p:nvPr/>
        </p:nvCxnSpPr>
        <p:spPr>
          <a:xfrm rot="10800000">
            <a:off x="4786317" y="4187860"/>
            <a:ext cx="35717"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7" name="Arc 96"/>
          <p:cNvSpPr/>
          <p:nvPr/>
        </p:nvSpPr>
        <p:spPr>
          <a:xfrm>
            <a:off x="5443324" y="4088286"/>
            <a:ext cx="428628" cy="357190"/>
          </a:xfrm>
          <a:prstGeom prst="arc">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98" name="Connecteur droit avec flèche 97"/>
          <p:cNvCxnSpPr>
            <a:stCxn id="97" idx="0"/>
          </p:cNvCxnSpPr>
          <p:nvPr/>
        </p:nvCxnSpPr>
        <p:spPr>
          <a:xfrm rot="10800000">
            <a:off x="5586200" y="4088286"/>
            <a:ext cx="7143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9" name="Arc 98"/>
          <p:cNvSpPr/>
          <p:nvPr/>
        </p:nvSpPr>
        <p:spPr>
          <a:xfrm>
            <a:off x="5457392" y="3402042"/>
            <a:ext cx="428628" cy="357190"/>
          </a:xfrm>
          <a:prstGeom prst="arc">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00" name="Connecteur droit avec flèche 99"/>
          <p:cNvCxnSpPr>
            <a:stCxn id="99" idx="0"/>
          </p:cNvCxnSpPr>
          <p:nvPr/>
        </p:nvCxnSpPr>
        <p:spPr>
          <a:xfrm rot="10800000">
            <a:off x="5600268" y="3402042"/>
            <a:ext cx="7143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02" name="Arc 101"/>
          <p:cNvSpPr/>
          <p:nvPr/>
        </p:nvSpPr>
        <p:spPr>
          <a:xfrm>
            <a:off x="4714876" y="3402042"/>
            <a:ext cx="357190" cy="214314"/>
          </a:xfrm>
          <a:prstGeom prst="arc">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03" name="Connecteur droit avec flèche 102"/>
          <p:cNvCxnSpPr>
            <a:stCxn id="102" idx="0"/>
          </p:cNvCxnSpPr>
          <p:nvPr/>
        </p:nvCxnSpPr>
        <p:spPr>
          <a:xfrm rot="10800000">
            <a:off x="4857755" y="3402042"/>
            <a:ext cx="35717"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05" name="ZoneTexte 104"/>
          <p:cNvSpPr txBox="1"/>
          <p:nvPr/>
        </p:nvSpPr>
        <p:spPr>
          <a:xfrm>
            <a:off x="5786446" y="3044852"/>
            <a:ext cx="500066" cy="400110"/>
          </a:xfrm>
          <a:prstGeom prst="rect">
            <a:avLst/>
          </a:prstGeom>
          <a:noFill/>
        </p:spPr>
        <p:txBody>
          <a:bodyPr wrap="square" rtlCol="0">
            <a:spAutoFit/>
          </a:bodyPr>
          <a:lstStyle/>
          <a:p>
            <a:r>
              <a:rPr lang="fr-FR" sz="2000" b="1" dirty="0">
                <a:solidFill>
                  <a:srgbClr val="002060"/>
                </a:solidFill>
                <a:sym typeface="Symbol"/>
              </a:rPr>
              <a:t></a:t>
            </a:r>
            <a:r>
              <a:rPr lang="fr-FR" sz="2000" b="1" baseline="-25000" dirty="0">
                <a:solidFill>
                  <a:srgbClr val="002060"/>
                </a:solidFill>
                <a:sym typeface="Symbol"/>
              </a:rPr>
              <a:t>1</a:t>
            </a:r>
            <a:endParaRPr lang="fr-FR" sz="2000" b="1" dirty="0">
              <a:solidFill>
                <a:srgbClr val="002060"/>
              </a:solidFill>
            </a:endParaRPr>
          </a:p>
        </p:txBody>
      </p:sp>
      <p:sp>
        <p:nvSpPr>
          <p:cNvPr id="106" name="ZoneTexte 105"/>
          <p:cNvSpPr txBox="1"/>
          <p:nvPr/>
        </p:nvSpPr>
        <p:spPr>
          <a:xfrm>
            <a:off x="5995270" y="3902108"/>
            <a:ext cx="500066" cy="400110"/>
          </a:xfrm>
          <a:prstGeom prst="rect">
            <a:avLst/>
          </a:prstGeom>
          <a:noFill/>
        </p:spPr>
        <p:txBody>
          <a:bodyPr wrap="square" rtlCol="0">
            <a:spAutoFit/>
          </a:bodyPr>
          <a:lstStyle/>
          <a:p>
            <a:r>
              <a:rPr lang="fr-FR" sz="2000" b="1" dirty="0">
                <a:solidFill>
                  <a:srgbClr val="002060"/>
                </a:solidFill>
                <a:sym typeface="Symbol"/>
              </a:rPr>
              <a:t></a:t>
            </a:r>
            <a:r>
              <a:rPr lang="fr-FR" sz="2000" b="1" baseline="-25000" dirty="0">
                <a:solidFill>
                  <a:srgbClr val="002060"/>
                </a:solidFill>
                <a:sym typeface="Symbol"/>
              </a:rPr>
              <a:t>2</a:t>
            </a:r>
            <a:endParaRPr lang="fr-FR" sz="2000" b="1" dirty="0">
              <a:solidFill>
                <a:srgbClr val="002060"/>
              </a:solidFill>
            </a:endParaRPr>
          </a:p>
        </p:txBody>
      </p:sp>
      <p:sp>
        <p:nvSpPr>
          <p:cNvPr id="107" name="ZoneTexte 106"/>
          <p:cNvSpPr txBox="1"/>
          <p:nvPr/>
        </p:nvSpPr>
        <p:spPr>
          <a:xfrm>
            <a:off x="4486494" y="3117388"/>
            <a:ext cx="500066" cy="400110"/>
          </a:xfrm>
          <a:prstGeom prst="rect">
            <a:avLst/>
          </a:prstGeom>
          <a:noFill/>
        </p:spPr>
        <p:txBody>
          <a:bodyPr wrap="square" rtlCol="0">
            <a:spAutoFit/>
          </a:bodyPr>
          <a:lstStyle/>
          <a:p>
            <a:r>
              <a:rPr lang="fr-FR" sz="2000" b="1" dirty="0">
                <a:solidFill>
                  <a:srgbClr val="C00000"/>
                </a:solidFill>
                <a:sym typeface="Symbol"/>
              </a:rPr>
              <a:t></a:t>
            </a:r>
            <a:r>
              <a:rPr lang="fr-FR" sz="2000" b="1" baseline="-25000" dirty="0">
                <a:solidFill>
                  <a:srgbClr val="C00000"/>
                </a:solidFill>
                <a:sym typeface="Symbol"/>
              </a:rPr>
              <a:t>3</a:t>
            </a:r>
            <a:endParaRPr lang="fr-FR" sz="2000" b="1" dirty="0">
              <a:solidFill>
                <a:srgbClr val="C00000"/>
              </a:solidFill>
            </a:endParaRPr>
          </a:p>
        </p:txBody>
      </p:sp>
      <p:sp>
        <p:nvSpPr>
          <p:cNvPr id="108" name="ZoneTexte 107"/>
          <p:cNvSpPr txBox="1"/>
          <p:nvPr/>
        </p:nvSpPr>
        <p:spPr>
          <a:xfrm>
            <a:off x="4829616" y="3916176"/>
            <a:ext cx="500066" cy="400110"/>
          </a:xfrm>
          <a:prstGeom prst="rect">
            <a:avLst/>
          </a:prstGeom>
          <a:noFill/>
        </p:spPr>
        <p:txBody>
          <a:bodyPr wrap="square" rtlCol="0">
            <a:spAutoFit/>
          </a:bodyPr>
          <a:lstStyle/>
          <a:p>
            <a:r>
              <a:rPr lang="fr-FR" sz="2000" b="1" dirty="0">
                <a:solidFill>
                  <a:srgbClr val="C00000"/>
                </a:solidFill>
                <a:sym typeface="Symbol"/>
              </a:rPr>
              <a:t></a:t>
            </a:r>
            <a:r>
              <a:rPr lang="fr-FR" sz="2000" b="1" baseline="-25000" dirty="0">
                <a:solidFill>
                  <a:srgbClr val="C00000"/>
                </a:solidFill>
                <a:sym typeface="Symbol"/>
              </a:rPr>
              <a:t>4</a:t>
            </a:r>
            <a:endParaRPr lang="fr-FR" sz="2000" b="1" dirty="0">
              <a:solidFill>
                <a:srgbClr val="C00000"/>
              </a:solidFill>
            </a:endParaRPr>
          </a:p>
        </p:txBody>
      </p:sp>
      <p:graphicFrame>
        <p:nvGraphicFramePr>
          <p:cNvPr id="109" name="Objet 108"/>
          <p:cNvGraphicFramePr>
            <a:graphicFrameLocks noChangeAspect="1"/>
          </p:cNvGraphicFramePr>
          <p:nvPr/>
        </p:nvGraphicFramePr>
        <p:xfrm>
          <a:off x="357158" y="1714488"/>
          <a:ext cx="3065340" cy="571504"/>
        </p:xfrm>
        <a:graphic>
          <a:graphicData uri="http://schemas.openxmlformats.org/presentationml/2006/ole">
            <mc:AlternateContent xmlns:mc="http://schemas.openxmlformats.org/markup-compatibility/2006">
              <mc:Choice xmlns:v="urn:schemas-microsoft-com:vml" Requires="v">
                <p:oleObj spid="_x0000_s226319" name="Équation" r:id="rId7" imgW="1498320" imgH="279360" progId="Equation.3">
                  <p:embed/>
                </p:oleObj>
              </mc:Choice>
              <mc:Fallback>
                <p:oleObj name="Équation" r:id="rId7" imgW="1498320" imgH="27936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7158" y="1714488"/>
                        <a:ext cx="3065340" cy="5715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6310" name="Object 6"/>
          <p:cNvGraphicFramePr>
            <a:graphicFrameLocks noChangeAspect="1"/>
          </p:cNvGraphicFramePr>
          <p:nvPr/>
        </p:nvGraphicFramePr>
        <p:xfrm>
          <a:off x="500034" y="3403606"/>
          <a:ext cx="2336800" cy="882650"/>
        </p:xfrm>
        <a:graphic>
          <a:graphicData uri="http://schemas.openxmlformats.org/presentationml/2006/ole">
            <mc:AlternateContent xmlns:mc="http://schemas.openxmlformats.org/markup-compatibility/2006">
              <mc:Choice xmlns:v="urn:schemas-microsoft-com:vml" Requires="v">
                <p:oleObj spid="_x0000_s226320" name="Équation" r:id="rId9" imgW="1143000" imgH="431640" progId="Equation.3">
                  <p:embed/>
                </p:oleObj>
              </mc:Choice>
              <mc:Fallback>
                <p:oleObj name="Équation" r:id="rId9" imgW="1143000" imgH="431640" progId="Equation.3">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0034" y="3403606"/>
                        <a:ext cx="2336800" cy="882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6311" name="Object 7"/>
          <p:cNvGraphicFramePr>
            <a:graphicFrameLocks noChangeAspect="1"/>
          </p:cNvGraphicFramePr>
          <p:nvPr/>
        </p:nvGraphicFramePr>
        <p:xfrm>
          <a:off x="201613" y="5008577"/>
          <a:ext cx="3092450" cy="492125"/>
        </p:xfrm>
        <a:graphic>
          <a:graphicData uri="http://schemas.openxmlformats.org/presentationml/2006/ole">
            <mc:AlternateContent xmlns:mc="http://schemas.openxmlformats.org/markup-compatibility/2006">
              <mc:Choice xmlns:v="urn:schemas-microsoft-com:vml" Requires="v">
                <p:oleObj spid="_x0000_s226321" name="Équation" r:id="rId11" imgW="1511280" imgH="241200" progId="Equation.3">
                  <p:embed/>
                </p:oleObj>
              </mc:Choice>
              <mc:Fallback>
                <p:oleObj name="Équation" r:id="rId11" imgW="1511280" imgH="241200" progId="Equation.3">
                  <p:embed/>
                  <p:pic>
                    <p:nvPicPr>
                      <p:cNvPr id="0" name="Picture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01613" y="5008577"/>
                        <a:ext cx="3092450" cy="492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0" name="ZoneTexte 109"/>
          <p:cNvSpPr txBox="1"/>
          <p:nvPr/>
        </p:nvSpPr>
        <p:spPr>
          <a:xfrm>
            <a:off x="0" y="2786058"/>
            <a:ext cx="3714744" cy="400110"/>
          </a:xfrm>
          <a:prstGeom prst="rect">
            <a:avLst/>
          </a:prstGeom>
          <a:noFill/>
        </p:spPr>
        <p:txBody>
          <a:bodyPr wrap="square" rtlCol="0">
            <a:spAutoFit/>
          </a:bodyPr>
          <a:lstStyle/>
          <a:p>
            <a:pPr>
              <a:buFont typeface="Wingdings" pitchFamily="2" charset="2"/>
              <a:buChar char="q"/>
            </a:pPr>
            <a:r>
              <a:rPr lang="fr-FR" sz="2000" dirty="0">
                <a:solidFill>
                  <a:srgbClr val="00B050"/>
                </a:solidFill>
                <a:latin typeface="Times New Roman" pitchFamily="18" charset="0"/>
                <a:cs typeface="Times New Roman" pitchFamily="18" charset="0"/>
              </a:rPr>
              <a:t> son module à </a:t>
            </a:r>
            <a:r>
              <a:rPr lang="fr-FR" sz="2000" dirty="0">
                <a:solidFill>
                  <a:srgbClr val="00B050"/>
                </a:solidFill>
                <a:latin typeface="Times New Roman" pitchFamily="18" charset="0"/>
                <a:cs typeface="Times New Roman" pitchFamily="18" charset="0"/>
                <a:sym typeface="Symbol"/>
              </a:rPr>
              <a:t></a:t>
            </a:r>
            <a:r>
              <a:rPr lang="fr-FR" sz="2000" baseline="-25000" dirty="0">
                <a:solidFill>
                  <a:srgbClr val="00B050"/>
                </a:solidFill>
                <a:latin typeface="Times New Roman" pitchFamily="18" charset="0"/>
                <a:cs typeface="Times New Roman" pitchFamily="18" charset="0"/>
                <a:sym typeface="Symbol"/>
              </a:rPr>
              <a:t>0 </a:t>
            </a:r>
            <a:r>
              <a:rPr lang="fr-FR" sz="2000" dirty="0">
                <a:solidFill>
                  <a:srgbClr val="00B050"/>
                </a:solidFill>
                <a:latin typeface="Times New Roman" pitchFamily="18" charset="0"/>
                <a:cs typeface="Times New Roman" pitchFamily="18" charset="0"/>
              </a:rPr>
              <a:t>est donné par :</a:t>
            </a:r>
          </a:p>
        </p:txBody>
      </p:sp>
      <p:sp>
        <p:nvSpPr>
          <p:cNvPr id="111" name="ZoneTexte 110"/>
          <p:cNvSpPr txBox="1"/>
          <p:nvPr/>
        </p:nvSpPr>
        <p:spPr>
          <a:xfrm>
            <a:off x="71438" y="4529088"/>
            <a:ext cx="3643306" cy="400110"/>
          </a:xfrm>
          <a:prstGeom prst="rect">
            <a:avLst/>
          </a:prstGeom>
          <a:noFill/>
        </p:spPr>
        <p:txBody>
          <a:bodyPr wrap="square" rtlCol="0">
            <a:spAutoFit/>
          </a:bodyPr>
          <a:lstStyle/>
          <a:p>
            <a:pPr>
              <a:buFont typeface="Wingdings" pitchFamily="2" charset="2"/>
              <a:buChar char="q"/>
            </a:pPr>
            <a:r>
              <a:rPr lang="fr-FR" sz="2000" dirty="0">
                <a:solidFill>
                  <a:srgbClr val="7030A0"/>
                </a:solidFill>
                <a:latin typeface="Times New Roman" pitchFamily="18" charset="0"/>
                <a:cs typeface="Times New Roman" pitchFamily="18" charset="0"/>
              </a:rPr>
              <a:t> sa phase à </a:t>
            </a:r>
            <a:r>
              <a:rPr lang="fr-FR" sz="2000" dirty="0">
                <a:solidFill>
                  <a:srgbClr val="7030A0"/>
                </a:solidFill>
                <a:latin typeface="Times New Roman" pitchFamily="18" charset="0"/>
                <a:cs typeface="Times New Roman" pitchFamily="18" charset="0"/>
                <a:sym typeface="Symbol"/>
              </a:rPr>
              <a:t></a:t>
            </a:r>
            <a:r>
              <a:rPr lang="fr-FR" sz="2000" baseline="-25000" dirty="0">
                <a:solidFill>
                  <a:srgbClr val="7030A0"/>
                </a:solidFill>
                <a:latin typeface="Times New Roman" pitchFamily="18" charset="0"/>
                <a:cs typeface="Times New Roman" pitchFamily="18" charset="0"/>
                <a:sym typeface="Symbol"/>
              </a:rPr>
              <a:t>0 </a:t>
            </a:r>
            <a:r>
              <a:rPr lang="fr-FR" sz="2000" dirty="0">
                <a:solidFill>
                  <a:srgbClr val="7030A0"/>
                </a:solidFill>
                <a:latin typeface="Times New Roman" pitchFamily="18" charset="0"/>
                <a:cs typeface="Times New Roman" pitchFamily="18" charset="0"/>
              </a:rPr>
              <a:t>est donnée par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a:xfrm>
            <a:off x="6867556" y="6310336"/>
            <a:ext cx="2133600" cy="476250"/>
          </a:xfrm>
        </p:spPr>
        <p:txBody>
          <a:bodyPr/>
          <a:lstStyle/>
          <a:p>
            <a:fld id="{B819B445-5BB0-49C0-895D-826A4B551E8D}" type="slidenum">
              <a:rPr lang="fr-CA"/>
              <a:pPr/>
              <a:t>24</a:t>
            </a:fld>
            <a:endParaRPr lang="fr-CA" dirty="0"/>
          </a:p>
        </p:txBody>
      </p:sp>
      <p:sp>
        <p:nvSpPr>
          <p:cNvPr id="14" name="ZoneTexte 13"/>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POLES ET ZEROS DES FILTRES NUMERIQUES</a:t>
            </a:r>
          </a:p>
        </p:txBody>
      </p:sp>
      <p:sp>
        <p:nvSpPr>
          <p:cNvPr id="15" name="ZoneTexte 14"/>
          <p:cNvSpPr txBox="1"/>
          <p:nvPr/>
        </p:nvSpPr>
        <p:spPr>
          <a:xfrm>
            <a:off x="0" y="571480"/>
            <a:ext cx="6572264" cy="1631216"/>
          </a:xfrm>
          <a:prstGeom prst="rect">
            <a:avLst/>
          </a:prstGeom>
          <a:noFill/>
        </p:spPr>
        <p:txBody>
          <a:bodyPr wrap="square" rtlCol="0">
            <a:spAutoFit/>
          </a:bodyPr>
          <a:lstStyle/>
          <a:p>
            <a:pPr algn="just"/>
            <a:r>
              <a:rPr lang="fr-FR" sz="2000" b="1" u="sng" dirty="0">
                <a:solidFill>
                  <a:srgbClr val="002060"/>
                </a:solidFill>
                <a:latin typeface="Times New Roman" pitchFamily="18" charset="0"/>
                <a:cs typeface="Times New Roman" pitchFamily="18" charset="0"/>
              </a:rPr>
              <a:t>Filtre à phase minimale</a:t>
            </a:r>
          </a:p>
          <a:p>
            <a:pPr algn="just"/>
            <a:r>
              <a:rPr lang="fr-CA" sz="2000" dirty="0">
                <a:solidFill>
                  <a:srgbClr val="7030A0"/>
                </a:solidFill>
                <a:latin typeface="Times New Roman" pitchFamily="18" charset="0"/>
                <a:cs typeface="Times New Roman" pitchFamily="18" charset="0"/>
              </a:rPr>
              <a:t>Un filtre stable (ses pôles sont à l’intérieur du cercle) est dit à phase minimale si ses zéros sont aussi  à l’intérieur du cercle unité.  Un filtre stable et à minimum de phase possède un inverse H</a:t>
            </a:r>
            <a:r>
              <a:rPr lang="fr-CA" sz="2000" baseline="30000" dirty="0">
                <a:solidFill>
                  <a:srgbClr val="7030A0"/>
                </a:solidFill>
                <a:latin typeface="Times New Roman" pitchFamily="18" charset="0"/>
                <a:cs typeface="Times New Roman" pitchFamily="18" charset="0"/>
              </a:rPr>
              <a:t>-1</a:t>
            </a:r>
            <a:r>
              <a:rPr lang="fr-CA" sz="2000" dirty="0">
                <a:solidFill>
                  <a:srgbClr val="7030A0"/>
                </a:solidFill>
                <a:latin typeface="Times New Roman" pitchFamily="18" charset="0"/>
                <a:cs typeface="Times New Roman" pitchFamily="18" charset="0"/>
              </a:rPr>
              <a:t>(z</a:t>
            </a:r>
            <a:r>
              <a:rPr lang="fr-CA" sz="2000" baseline="30000" dirty="0">
                <a:solidFill>
                  <a:srgbClr val="7030A0"/>
                </a:solidFill>
                <a:latin typeface="Times New Roman" pitchFamily="18" charset="0"/>
                <a:cs typeface="Times New Roman" pitchFamily="18" charset="0"/>
              </a:rPr>
              <a:t>-1</a:t>
            </a:r>
            <a:r>
              <a:rPr lang="fr-CA" sz="2000" dirty="0">
                <a:solidFill>
                  <a:srgbClr val="7030A0"/>
                </a:solidFill>
                <a:latin typeface="Times New Roman" pitchFamily="18" charset="0"/>
                <a:cs typeface="Times New Roman" pitchFamily="18" charset="0"/>
              </a:rPr>
              <a:t>) également stable et à minimum de phase.</a:t>
            </a:r>
          </a:p>
        </p:txBody>
      </p:sp>
      <p:sp>
        <p:nvSpPr>
          <p:cNvPr id="66" name="Ellipse 65"/>
          <p:cNvSpPr/>
          <p:nvPr/>
        </p:nvSpPr>
        <p:spPr>
          <a:xfrm>
            <a:off x="6868500" y="1114380"/>
            <a:ext cx="1714512" cy="2143140"/>
          </a:xfrm>
          <a:prstGeom prst="ellipse">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7" name="Connecteur droit avec flèche 66"/>
          <p:cNvCxnSpPr/>
          <p:nvPr/>
        </p:nvCxnSpPr>
        <p:spPr bwMode="auto">
          <a:xfrm>
            <a:off x="6359536" y="2158992"/>
            <a:ext cx="2713058" cy="2221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68" name="Connecteur droit avec flèche 67"/>
          <p:cNvCxnSpPr/>
          <p:nvPr/>
        </p:nvCxnSpPr>
        <p:spPr bwMode="auto">
          <a:xfrm rot="5400000" flipH="1" flipV="1">
            <a:off x="6211906" y="2076432"/>
            <a:ext cx="3016272" cy="636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73" name="ZoneTexte 72"/>
          <p:cNvSpPr txBox="1"/>
          <p:nvPr/>
        </p:nvSpPr>
        <p:spPr>
          <a:xfrm>
            <a:off x="7929586" y="1554451"/>
            <a:ext cx="285752" cy="461665"/>
          </a:xfrm>
          <a:prstGeom prst="rect">
            <a:avLst/>
          </a:prstGeom>
          <a:noFill/>
        </p:spPr>
        <p:txBody>
          <a:bodyPr wrap="square" rtlCol="0">
            <a:spAutoFit/>
          </a:bodyPr>
          <a:lstStyle/>
          <a:p>
            <a:pPr algn="ctr"/>
            <a:r>
              <a:rPr lang="fr-FR" sz="2400" dirty="0">
                <a:solidFill>
                  <a:srgbClr val="0070C0"/>
                </a:solidFill>
                <a:sym typeface="Symbol"/>
              </a:rPr>
              <a:t>o</a:t>
            </a:r>
            <a:endParaRPr lang="fr-FR" sz="2400" b="1" dirty="0">
              <a:solidFill>
                <a:srgbClr val="C00000"/>
              </a:solidFill>
            </a:endParaRPr>
          </a:p>
        </p:txBody>
      </p:sp>
      <p:sp>
        <p:nvSpPr>
          <p:cNvPr id="76" name="ZoneTexte 75"/>
          <p:cNvSpPr txBox="1"/>
          <p:nvPr/>
        </p:nvSpPr>
        <p:spPr>
          <a:xfrm>
            <a:off x="8001024" y="2245034"/>
            <a:ext cx="285752" cy="461665"/>
          </a:xfrm>
          <a:prstGeom prst="rect">
            <a:avLst/>
          </a:prstGeom>
          <a:noFill/>
        </p:spPr>
        <p:txBody>
          <a:bodyPr wrap="square" rtlCol="0">
            <a:spAutoFit/>
          </a:bodyPr>
          <a:lstStyle/>
          <a:p>
            <a:pPr algn="ctr"/>
            <a:r>
              <a:rPr lang="fr-FR" sz="2400" dirty="0">
                <a:solidFill>
                  <a:srgbClr val="0070C0"/>
                </a:solidFill>
                <a:sym typeface="Symbol"/>
              </a:rPr>
              <a:t>o</a:t>
            </a:r>
            <a:endParaRPr lang="fr-FR" sz="2400" b="1" dirty="0">
              <a:solidFill>
                <a:srgbClr val="C00000"/>
              </a:solidFill>
            </a:endParaRPr>
          </a:p>
        </p:txBody>
      </p:sp>
      <p:sp>
        <p:nvSpPr>
          <p:cNvPr id="77" name="ZoneTexte 76"/>
          <p:cNvSpPr txBox="1"/>
          <p:nvPr/>
        </p:nvSpPr>
        <p:spPr>
          <a:xfrm>
            <a:off x="7040610" y="1516050"/>
            <a:ext cx="285752" cy="461665"/>
          </a:xfrm>
          <a:prstGeom prst="rect">
            <a:avLst/>
          </a:prstGeom>
          <a:noFill/>
        </p:spPr>
        <p:txBody>
          <a:bodyPr wrap="square" rtlCol="0">
            <a:spAutoFit/>
          </a:bodyPr>
          <a:lstStyle/>
          <a:p>
            <a:pPr algn="ctr"/>
            <a:r>
              <a:rPr lang="fr-FR" sz="2400" b="1" dirty="0">
                <a:solidFill>
                  <a:srgbClr val="C00000"/>
                </a:solidFill>
              </a:rPr>
              <a:t>×</a:t>
            </a:r>
          </a:p>
        </p:txBody>
      </p:sp>
      <p:sp>
        <p:nvSpPr>
          <p:cNvPr id="26" name="ZoneTexte 25"/>
          <p:cNvSpPr txBox="1"/>
          <p:nvPr/>
        </p:nvSpPr>
        <p:spPr>
          <a:xfrm>
            <a:off x="7040610" y="2340269"/>
            <a:ext cx="285752" cy="461665"/>
          </a:xfrm>
          <a:prstGeom prst="rect">
            <a:avLst/>
          </a:prstGeom>
          <a:noFill/>
        </p:spPr>
        <p:txBody>
          <a:bodyPr wrap="square" rtlCol="0">
            <a:spAutoFit/>
          </a:bodyPr>
          <a:lstStyle/>
          <a:p>
            <a:pPr algn="ctr"/>
            <a:r>
              <a:rPr lang="fr-FR" sz="2400" b="1" dirty="0">
                <a:solidFill>
                  <a:srgbClr val="C00000"/>
                </a:solidFill>
              </a:rPr>
              <a:t>×</a:t>
            </a:r>
          </a:p>
        </p:txBody>
      </p:sp>
      <p:sp>
        <p:nvSpPr>
          <p:cNvPr id="51" name="ZoneTexte 50"/>
          <p:cNvSpPr txBox="1"/>
          <p:nvPr/>
        </p:nvSpPr>
        <p:spPr>
          <a:xfrm>
            <a:off x="0" y="2143116"/>
            <a:ext cx="6429388" cy="4708981"/>
          </a:xfrm>
          <a:prstGeom prst="rect">
            <a:avLst/>
          </a:prstGeom>
          <a:noFill/>
        </p:spPr>
        <p:txBody>
          <a:bodyPr wrap="square" rtlCol="0">
            <a:spAutoFit/>
          </a:bodyPr>
          <a:lstStyle/>
          <a:p>
            <a:pPr algn="just"/>
            <a:r>
              <a:rPr lang="fr-CA" sz="2000" dirty="0">
                <a:solidFill>
                  <a:srgbClr val="002060"/>
                </a:solidFill>
                <a:latin typeface="Times New Roman" pitchFamily="18" charset="0"/>
                <a:cs typeface="Times New Roman" pitchFamily="18" charset="0"/>
              </a:rPr>
              <a:t>Par contre un filtre stable avec des zéros à l’extérieur du cercle présente toujours  une phase qui varie plus rapidement. Pour mieux comprendre, prenons les deux exemples suivants :</a:t>
            </a:r>
          </a:p>
          <a:p>
            <a:pPr algn="just"/>
            <a:endParaRPr lang="fr-CA" sz="2000" dirty="0">
              <a:latin typeface="Times New Roman" pitchFamily="18" charset="0"/>
              <a:cs typeface="Times New Roman" pitchFamily="18" charset="0"/>
            </a:endParaRPr>
          </a:p>
          <a:p>
            <a:pPr algn="just">
              <a:buFont typeface="Wingdings" pitchFamily="2" charset="2"/>
              <a:buChar char="q"/>
            </a:pPr>
            <a:r>
              <a:rPr lang="fr-CA" sz="2000" dirty="0">
                <a:latin typeface="Times New Roman" pitchFamily="18" charset="0"/>
                <a:cs typeface="Times New Roman" pitchFamily="18" charset="0"/>
              </a:rPr>
              <a:t> </a:t>
            </a:r>
            <a:r>
              <a:rPr lang="fr-CA" sz="2000" dirty="0">
                <a:solidFill>
                  <a:srgbClr val="0070C0"/>
                </a:solidFill>
                <a:latin typeface="Times New Roman" pitchFamily="18" charset="0"/>
                <a:cs typeface="Times New Roman" pitchFamily="18" charset="0"/>
              </a:rPr>
              <a:t>le premier est stable et aussi ses deux zéros notés z</a:t>
            </a:r>
            <a:r>
              <a:rPr lang="fr-CA" sz="2000" baseline="-25000" dirty="0">
                <a:solidFill>
                  <a:srgbClr val="0070C0"/>
                </a:solidFill>
                <a:latin typeface="Times New Roman" pitchFamily="18" charset="0"/>
                <a:cs typeface="Times New Roman" pitchFamily="18" charset="0"/>
              </a:rPr>
              <a:t>1</a:t>
            </a:r>
            <a:r>
              <a:rPr lang="fr-CA" sz="2000" dirty="0">
                <a:solidFill>
                  <a:srgbClr val="0070C0"/>
                </a:solidFill>
                <a:latin typeface="Times New Roman" pitchFamily="18" charset="0"/>
                <a:cs typeface="Times New Roman" pitchFamily="18" charset="0"/>
              </a:rPr>
              <a:t>=</a:t>
            </a:r>
            <a:r>
              <a:rPr lang="fr-CA" sz="2000" dirty="0">
                <a:solidFill>
                  <a:srgbClr val="0070C0"/>
                </a:solidFill>
                <a:latin typeface="Times New Roman" pitchFamily="18" charset="0"/>
                <a:cs typeface="Times New Roman" pitchFamily="18" charset="0"/>
                <a:sym typeface="Symbol"/>
              </a:rPr>
              <a:t></a:t>
            </a:r>
            <a:r>
              <a:rPr lang="fr-CA" sz="2000" baseline="-25000" dirty="0">
                <a:solidFill>
                  <a:srgbClr val="0070C0"/>
                </a:solidFill>
                <a:latin typeface="Times New Roman" pitchFamily="18" charset="0"/>
                <a:cs typeface="Times New Roman" pitchFamily="18" charset="0"/>
                <a:sym typeface="Symbol"/>
              </a:rPr>
              <a:t>1</a:t>
            </a:r>
            <a:r>
              <a:rPr lang="fr-CA" sz="2000" dirty="0">
                <a:solidFill>
                  <a:srgbClr val="0070C0"/>
                </a:solidFill>
                <a:latin typeface="Times New Roman" pitchFamily="18" charset="0"/>
                <a:cs typeface="Times New Roman" pitchFamily="18" charset="0"/>
                <a:sym typeface="Symbol"/>
              </a:rPr>
              <a:t>e</a:t>
            </a:r>
            <a:r>
              <a:rPr lang="fr-CA" sz="2000" baseline="30000" dirty="0">
                <a:solidFill>
                  <a:srgbClr val="0070C0"/>
                </a:solidFill>
                <a:latin typeface="Times New Roman" pitchFamily="18" charset="0"/>
                <a:cs typeface="Times New Roman" pitchFamily="18" charset="0"/>
                <a:sym typeface="Symbol"/>
              </a:rPr>
              <a:t>j</a:t>
            </a:r>
            <a:r>
              <a:rPr lang="fr-CA" sz="2000" dirty="0">
                <a:solidFill>
                  <a:srgbClr val="0070C0"/>
                </a:solidFill>
                <a:latin typeface="Times New Roman" pitchFamily="18" charset="0"/>
                <a:cs typeface="Times New Roman" pitchFamily="18" charset="0"/>
                <a:sym typeface="Symbol"/>
              </a:rPr>
              <a:t> et </a:t>
            </a:r>
            <a:r>
              <a:rPr lang="fr-CA" sz="2000" dirty="0">
                <a:solidFill>
                  <a:srgbClr val="0070C0"/>
                </a:solidFill>
                <a:latin typeface="Times New Roman" pitchFamily="18" charset="0"/>
                <a:cs typeface="Times New Roman" pitchFamily="18" charset="0"/>
              </a:rPr>
              <a:t>z</a:t>
            </a:r>
            <a:r>
              <a:rPr lang="fr-CA" sz="2000" baseline="-25000" dirty="0">
                <a:solidFill>
                  <a:srgbClr val="0070C0"/>
                </a:solidFill>
                <a:latin typeface="Times New Roman" pitchFamily="18" charset="0"/>
                <a:cs typeface="Times New Roman" pitchFamily="18" charset="0"/>
              </a:rPr>
              <a:t>2</a:t>
            </a:r>
            <a:r>
              <a:rPr lang="fr-CA" sz="2000" dirty="0">
                <a:solidFill>
                  <a:srgbClr val="0070C0"/>
                </a:solidFill>
                <a:latin typeface="Times New Roman" pitchFamily="18" charset="0"/>
                <a:cs typeface="Times New Roman" pitchFamily="18" charset="0"/>
              </a:rPr>
              <a:t>=</a:t>
            </a:r>
            <a:r>
              <a:rPr lang="fr-CA" sz="2000" dirty="0">
                <a:solidFill>
                  <a:srgbClr val="0070C0"/>
                </a:solidFill>
                <a:latin typeface="Times New Roman" pitchFamily="18" charset="0"/>
                <a:cs typeface="Times New Roman" pitchFamily="18" charset="0"/>
                <a:sym typeface="Symbol"/>
              </a:rPr>
              <a:t></a:t>
            </a:r>
            <a:r>
              <a:rPr lang="fr-CA" sz="2000" baseline="-25000" dirty="0">
                <a:solidFill>
                  <a:srgbClr val="0070C0"/>
                </a:solidFill>
                <a:latin typeface="Times New Roman" pitchFamily="18" charset="0"/>
                <a:cs typeface="Times New Roman" pitchFamily="18" charset="0"/>
                <a:sym typeface="Symbol"/>
              </a:rPr>
              <a:t>2</a:t>
            </a:r>
            <a:r>
              <a:rPr lang="fr-CA" sz="2000" dirty="0">
                <a:solidFill>
                  <a:srgbClr val="0070C0"/>
                </a:solidFill>
                <a:latin typeface="Times New Roman" pitchFamily="18" charset="0"/>
                <a:cs typeface="Times New Roman" pitchFamily="18" charset="0"/>
                <a:sym typeface="Symbol"/>
              </a:rPr>
              <a:t>e</a:t>
            </a:r>
            <a:r>
              <a:rPr lang="fr-CA" sz="2000" baseline="30000" dirty="0">
                <a:solidFill>
                  <a:srgbClr val="0070C0"/>
                </a:solidFill>
                <a:latin typeface="Times New Roman" pitchFamily="18" charset="0"/>
                <a:cs typeface="Times New Roman" pitchFamily="18" charset="0"/>
                <a:sym typeface="Symbol"/>
              </a:rPr>
              <a:t>j2</a:t>
            </a:r>
            <a:r>
              <a:rPr lang="fr-FR" sz="2000" dirty="0">
                <a:solidFill>
                  <a:srgbClr val="0070C0"/>
                </a:solidFill>
                <a:latin typeface="Times New Roman" pitchFamily="18" charset="0"/>
                <a:cs typeface="Times New Roman" pitchFamily="18" charset="0"/>
                <a:sym typeface="Symbol"/>
              </a:rPr>
              <a:t> sont à l’intérieur du cercle, il est donc à phase minimale.</a:t>
            </a:r>
          </a:p>
          <a:p>
            <a:pPr algn="just">
              <a:buFont typeface="Wingdings" pitchFamily="2" charset="2"/>
              <a:buChar char="q"/>
            </a:pPr>
            <a:endParaRPr lang="fr-FR" sz="2000" dirty="0">
              <a:latin typeface="Times New Roman" pitchFamily="18" charset="0"/>
              <a:cs typeface="Times New Roman" pitchFamily="18" charset="0"/>
              <a:sym typeface="Symbol"/>
            </a:endParaRPr>
          </a:p>
          <a:p>
            <a:pPr algn="just">
              <a:buFont typeface="Wingdings" pitchFamily="2" charset="2"/>
              <a:buChar char="q"/>
            </a:pPr>
            <a:r>
              <a:rPr lang="fr-FR" sz="2000" dirty="0">
                <a:latin typeface="Times New Roman" pitchFamily="18" charset="0"/>
                <a:cs typeface="Times New Roman" pitchFamily="18" charset="0"/>
                <a:sym typeface="Symbol"/>
              </a:rPr>
              <a:t> </a:t>
            </a:r>
            <a:r>
              <a:rPr lang="fr-CA" sz="2000" dirty="0">
                <a:latin typeface="Times New Roman" pitchFamily="18" charset="0"/>
                <a:cs typeface="Times New Roman" pitchFamily="18" charset="0"/>
              </a:rPr>
              <a:t> </a:t>
            </a:r>
            <a:r>
              <a:rPr lang="fr-CA" sz="2000" dirty="0">
                <a:solidFill>
                  <a:srgbClr val="00B050"/>
                </a:solidFill>
                <a:latin typeface="Times New Roman" pitchFamily="18" charset="0"/>
                <a:cs typeface="Times New Roman" pitchFamily="18" charset="0"/>
              </a:rPr>
              <a:t>le second est stable également mais ses deux zéros notés z’</a:t>
            </a:r>
            <a:r>
              <a:rPr lang="fr-CA" sz="2000" baseline="-25000" dirty="0">
                <a:solidFill>
                  <a:srgbClr val="00B050"/>
                </a:solidFill>
                <a:latin typeface="Times New Roman" pitchFamily="18" charset="0"/>
                <a:cs typeface="Times New Roman" pitchFamily="18" charset="0"/>
              </a:rPr>
              <a:t>1</a:t>
            </a:r>
            <a:r>
              <a:rPr lang="fr-CA" sz="2000" dirty="0">
                <a:solidFill>
                  <a:srgbClr val="00B050"/>
                </a:solidFill>
                <a:latin typeface="Times New Roman" pitchFamily="18" charset="0"/>
                <a:cs typeface="Times New Roman" pitchFamily="18" charset="0"/>
              </a:rPr>
              <a:t>=</a:t>
            </a:r>
            <a:r>
              <a:rPr lang="fr-CA" sz="2000" dirty="0">
                <a:solidFill>
                  <a:srgbClr val="00B050"/>
                </a:solidFill>
                <a:latin typeface="Times New Roman" pitchFamily="18" charset="0"/>
                <a:cs typeface="Times New Roman" pitchFamily="18" charset="0"/>
                <a:sym typeface="Symbol"/>
              </a:rPr>
              <a:t></a:t>
            </a:r>
            <a:r>
              <a:rPr lang="fr-CA" sz="2000" baseline="30000" dirty="0">
                <a:solidFill>
                  <a:srgbClr val="00B050"/>
                </a:solidFill>
                <a:latin typeface="Times New Roman" pitchFamily="18" charset="0"/>
                <a:cs typeface="Times New Roman" pitchFamily="18" charset="0"/>
                <a:sym typeface="Symbol"/>
              </a:rPr>
              <a:t>-1</a:t>
            </a:r>
            <a:r>
              <a:rPr lang="fr-CA" sz="2000" baseline="-25000" dirty="0">
                <a:solidFill>
                  <a:srgbClr val="00B050"/>
                </a:solidFill>
                <a:latin typeface="Times New Roman" pitchFamily="18" charset="0"/>
                <a:cs typeface="Times New Roman" pitchFamily="18" charset="0"/>
                <a:sym typeface="Symbol"/>
              </a:rPr>
              <a:t>1</a:t>
            </a:r>
            <a:r>
              <a:rPr lang="fr-CA" sz="2000" dirty="0">
                <a:solidFill>
                  <a:srgbClr val="00B050"/>
                </a:solidFill>
                <a:latin typeface="Times New Roman" pitchFamily="18" charset="0"/>
                <a:cs typeface="Times New Roman" pitchFamily="18" charset="0"/>
                <a:sym typeface="Symbol"/>
              </a:rPr>
              <a:t>e</a:t>
            </a:r>
            <a:r>
              <a:rPr lang="fr-CA" sz="2000" baseline="30000" dirty="0">
                <a:solidFill>
                  <a:srgbClr val="00B050"/>
                </a:solidFill>
                <a:latin typeface="Times New Roman" pitchFamily="18" charset="0"/>
                <a:cs typeface="Times New Roman" pitchFamily="18" charset="0"/>
                <a:sym typeface="Symbol"/>
              </a:rPr>
              <a:t>j</a:t>
            </a:r>
            <a:r>
              <a:rPr lang="fr-CA" sz="2000" dirty="0">
                <a:solidFill>
                  <a:srgbClr val="00B050"/>
                </a:solidFill>
                <a:latin typeface="Times New Roman" pitchFamily="18" charset="0"/>
                <a:cs typeface="Times New Roman" pitchFamily="18" charset="0"/>
                <a:sym typeface="Symbol"/>
              </a:rPr>
              <a:t> et </a:t>
            </a:r>
            <a:r>
              <a:rPr lang="fr-CA" sz="2000" dirty="0">
                <a:solidFill>
                  <a:srgbClr val="00B050"/>
                </a:solidFill>
                <a:latin typeface="Times New Roman" pitchFamily="18" charset="0"/>
                <a:cs typeface="Times New Roman" pitchFamily="18" charset="0"/>
              </a:rPr>
              <a:t>z’</a:t>
            </a:r>
            <a:r>
              <a:rPr lang="fr-CA" sz="2000" baseline="-25000" dirty="0">
                <a:solidFill>
                  <a:srgbClr val="00B050"/>
                </a:solidFill>
                <a:latin typeface="Times New Roman" pitchFamily="18" charset="0"/>
                <a:cs typeface="Times New Roman" pitchFamily="18" charset="0"/>
              </a:rPr>
              <a:t>2</a:t>
            </a:r>
            <a:r>
              <a:rPr lang="fr-CA" sz="2000" dirty="0">
                <a:solidFill>
                  <a:srgbClr val="00B050"/>
                </a:solidFill>
                <a:latin typeface="Times New Roman" pitchFamily="18" charset="0"/>
                <a:cs typeface="Times New Roman" pitchFamily="18" charset="0"/>
              </a:rPr>
              <a:t>=</a:t>
            </a:r>
            <a:r>
              <a:rPr lang="fr-CA" sz="2000" dirty="0">
                <a:solidFill>
                  <a:srgbClr val="00B050"/>
                </a:solidFill>
                <a:latin typeface="Times New Roman" pitchFamily="18" charset="0"/>
                <a:cs typeface="Times New Roman" pitchFamily="18" charset="0"/>
                <a:sym typeface="Symbol"/>
              </a:rPr>
              <a:t></a:t>
            </a:r>
            <a:r>
              <a:rPr lang="fr-CA" sz="2000" baseline="30000" dirty="0">
                <a:solidFill>
                  <a:srgbClr val="00B050"/>
                </a:solidFill>
                <a:latin typeface="Times New Roman" pitchFamily="18" charset="0"/>
                <a:cs typeface="Times New Roman" pitchFamily="18" charset="0"/>
                <a:sym typeface="Symbol"/>
              </a:rPr>
              <a:t>-1</a:t>
            </a:r>
            <a:r>
              <a:rPr lang="fr-CA" sz="2000" baseline="-25000" dirty="0">
                <a:solidFill>
                  <a:srgbClr val="00B050"/>
                </a:solidFill>
                <a:latin typeface="Times New Roman" pitchFamily="18" charset="0"/>
                <a:cs typeface="Times New Roman" pitchFamily="18" charset="0"/>
                <a:sym typeface="Symbol"/>
              </a:rPr>
              <a:t>2</a:t>
            </a:r>
            <a:r>
              <a:rPr lang="fr-CA" sz="2000" dirty="0">
                <a:solidFill>
                  <a:srgbClr val="00B050"/>
                </a:solidFill>
                <a:latin typeface="Times New Roman" pitchFamily="18" charset="0"/>
                <a:cs typeface="Times New Roman" pitchFamily="18" charset="0"/>
                <a:sym typeface="Symbol"/>
              </a:rPr>
              <a:t>e</a:t>
            </a:r>
            <a:r>
              <a:rPr lang="fr-CA" sz="2000" baseline="30000" dirty="0">
                <a:solidFill>
                  <a:srgbClr val="00B050"/>
                </a:solidFill>
                <a:latin typeface="Times New Roman" pitchFamily="18" charset="0"/>
                <a:cs typeface="Times New Roman" pitchFamily="18" charset="0"/>
                <a:sym typeface="Symbol"/>
              </a:rPr>
              <a:t>j2</a:t>
            </a:r>
            <a:r>
              <a:rPr lang="fr-FR" sz="2000" dirty="0">
                <a:solidFill>
                  <a:srgbClr val="00B050"/>
                </a:solidFill>
                <a:latin typeface="Times New Roman" pitchFamily="18" charset="0"/>
                <a:cs typeface="Times New Roman" pitchFamily="18" charset="0"/>
                <a:sym typeface="Symbol"/>
              </a:rPr>
              <a:t> sont à l’extérieur du cercle (mêmes phases que les zéros de l’exemple précédent mais des modules inverses), il n’est pas donc à phase minimale. Les déphasages qu’il va affecter aux signaux qu’il filtre sont beaucoup plus importants tout en gardant la même amplitude</a:t>
            </a:r>
            <a:endParaRPr lang="fr-FR" sz="2000" baseline="-25000" dirty="0">
              <a:solidFill>
                <a:srgbClr val="00B050"/>
              </a:solidFill>
              <a:latin typeface="Times New Roman" pitchFamily="18" charset="0"/>
              <a:cs typeface="Times New Roman" pitchFamily="18" charset="0"/>
              <a:sym typeface="Symbol"/>
            </a:endParaRPr>
          </a:p>
        </p:txBody>
      </p:sp>
      <p:sp>
        <p:nvSpPr>
          <p:cNvPr id="56" name="Ellipse 55"/>
          <p:cNvSpPr/>
          <p:nvPr/>
        </p:nvSpPr>
        <p:spPr>
          <a:xfrm>
            <a:off x="6868500" y="4313214"/>
            <a:ext cx="1714512" cy="2143140"/>
          </a:xfrm>
          <a:prstGeom prst="ellipse">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7" name="Connecteur droit avec flèche 56"/>
          <p:cNvCxnSpPr/>
          <p:nvPr/>
        </p:nvCxnSpPr>
        <p:spPr bwMode="auto">
          <a:xfrm>
            <a:off x="6359536" y="5357826"/>
            <a:ext cx="2713058" cy="2221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58" name="Connecteur droit avec flèche 57"/>
          <p:cNvCxnSpPr/>
          <p:nvPr/>
        </p:nvCxnSpPr>
        <p:spPr bwMode="auto">
          <a:xfrm rot="5400000" flipH="1" flipV="1">
            <a:off x="6211906" y="5275266"/>
            <a:ext cx="3016272" cy="636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59" name="ZoneTexte 58"/>
          <p:cNvSpPr txBox="1"/>
          <p:nvPr/>
        </p:nvSpPr>
        <p:spPr>
          <a:xfrm>
            <a:off x="8501090" y="3967467"/>
            <a:ext cx="285752" cy="461665"/>
          </a:xfrm>
          <a:prstGeom prst="rect">
            <a:avLst/>
          </a:prstGeom>
          <a:noFill/>
        </p:spPr>
        <p:txBody>
          <a:bodyPr wrap="square" rtlCol="0">
            <a:spAutoFit/>
          </a:bodyPr>
          <a:lstStyle/>
          <a:p>
            <a:pPr algn="ctr"/>
            <a:r>
              <a:rPr lang="fr-FR" sz="2400" dirty="0">
                <a:solidFill>
                  <a:srgbClr val="0070C0"/>
                </a:solidFill>
                <a:sym typeface="Symbol"/>
              </a:rPr>
              <a:t>o</a:t>
            </a:r>
            <a:endParaRPr lang="fr-FR" sz="2400" b="1" dirty="0">
              <a:solidFill>
                <a:srgbClr val="C00000"/>
              </a:solidFill>
            </a:endParaRPr>
          </a:p>
        </p:txBody>
      </p:sp>
      <p:sp>
        <p:nvSpPr>
          <p:cNvPr id="60" name="ZoneTexte 59"/>
          <p:cNvSpPr txBox="1"/>
          <p:nvPr/>
        </p:nvSpPr>
        <p:spPr>
          <a:xfrm>
            <a:off x="8659206" y="6043931"/>
            <a:ext cx="285752" cy="461665"/>
          </a:xfrm>
          <a:prstGeom prst="rect">
            <a:avLst/>
          </a:prstGeom>
          <a:noFill/>
        </p:spPr>
        <p:txBody>
          <a:bodyPr wrap="square" rtlCol="0">
            <a:spAutoFit/>
          </a:bodyPr>
          <a:lstStyle/>
          <a:p>
            <a:pPr algn="ctr"/>
            <a:r>
              <a:rPr lang="fr-FR" sz="2400" dirty="0">
                <a:solidFill>
                  <a:srgbClr val="0070C0"/>
                </a:solidFill>
                <a:sym typeface="Symbol"/>
              </a:rPr>
              <a:t>o</a:t>
            </a:r>
            <a:endParaRPr lang="fr-FR" sz="2400" b="1" dirty="0">
              <a:solidFill>
                <a:srgbClr val="C00000"/>
              </a:solidFill>
            </a:endParaRPr>
          </a:p>
        </p:txBody>
      </p:sp>
      <p:sp>
        <p:nvSpPr>
          <p:cNvPr id="61" name="ZoneTexte 60"/>
          <p:cNvSpPr txBox="1"/>
          <p:nvPr/>
        </p:nvSpPr>
        <p:spPr>
          <a:xfrm>
            <a:off x="7040610" y="4714884"/>
            <a:ext cx="285752" cy="461665"/>
          </a:xfrm>
          <a:prstGeom prst="rect">
            <a:avLst/>
          </a:prstGeom>
          <a:noFill/>
        </p:spPr>
        <p:txBody>
          <a:bodyPr wrap="square" rtlCol="0">
            <a:spAutoFit/>
          </a:bodyPr>
          <a:lstStyle/>
          <a:p>
            <a:pPr algn="ctr"/>
            <a:r>
              <a:rPr lang="fr-FR" sz="2400" b="1" dirty="0">
                <a:solidFill>
                  <a:srgbClr val="C00000"/>
                </a:solidFill>
              </a:rPr>
              <a:t>×</a:t>
            </a:r>
          </a:p>
        </p:txBody>
      </p:sp>
      <p:sp>
        <p:nvSpPr>
          <p:cNvPr id="62" name="ZoneTexte 61"/>
          <p:cNvSpPr txBox="1"/>
          <p:nvPr/>
        </p:nvSpPr>
        <p:spPr>
          <a:xfrm>
            <a:off x="7040610" y="5539103"/>
            <a:ext cx="285752" cy="461665"/>
          </a:xfrm>
          <a:prstGeom prst="rect">
            <a:avLst/>
          </a:prstGeom>
          <a:noFill/>
        </p:spPr>
        <p:txBody>
          <a:bodyPr wrap="square" rtlCol="0">
            <a:spAutoFit/>
          </a:bodyPr>
          <a:lstStyle/>
          <a:p>
            <a:pPr algn="ctr"/>
            <a:r>
              <a:rPr lang="fr-FR" sz="2400" b="1" dirty="0">
                <a:solidFill>
                  <a:srgbClr val="C00000"/>
                </a:solidFill>
              </a:rPr>
              <a:t>×</a:t>
            </a:r>
          </a:p>
        </p:txBody>
      </p:sp>
      <p:sp>
        <p:nvSpPr>
          <p:cNvPr id="69" name="ZoneTexte 68"/>
          <p:cNvSpPr txBox="1"/>
          <p:nvPr/>
        </p:nvSpPr>
        <p:spPr>
          <a:xfrm>
            <a:off x="7929586" y="1285860"/>
            <a:ext cx="428628" cy="400110"/>
          </a:xfrm>
          <a:prstGeom prst="rect">
            <a:avLst/>
          </a:prstGeom>
          <a:noFill/>
        </p:spPr>
        <p:txBody>
          <a:bodyPr wrap="square" rtlCol="0">
            <a:spAutoFit/>
          </a:bodyPr>
          <a:lstStyle/>
          <a:p>
            <a:r>
              <a:rPr lang="fr-FR" sz="2000" b="1" dirty="0">
                <a:solidFill>
                  <a:srgbClr val="00B0F0"/>
                </a:solidFill>
                <a:latin typeface="Times New Roman" pitchFamily="18" charset="0"/>
                <a:cs typeface="Times New Roman" pitchFamily="18" charset="0"/>
              </a:rPr>
              <a:t>z</a:t>
            </a:r>
            <a:r>
              <a:rPr lang="fr-FR" sz="2000" b="1" baseline="-25000" dirty="0">
                <a:solidFill>
                  <a:srgbClr val="00B0F0"/>
                </a:solidFill>
                <a:latin typeface="Times New Roman" pitchFamily="18" charset="0"/>
                <a:cs typeface="Times New Roman" pitchFamily="18" charset="0"/>
              </a:rPr>
              <a:t>1</a:t>
            </a:r>
          </a:p>
        </p:txBody>
      </p:sp>
      <p:sp>
        <p:nvSpPr>
          <p:cNvPr id="74" name="ZoneTexte 73"/>
          <p:cNvSpPr txBox="1"/>
          <p:nvPr/>
        </p:nvSpPr>
        <p:spPr>
          <a:xfrm>
            <a:off x="8001024" y="2457386"/>
            <a:ext cx="428628" cy="400110"/>
          </a:xfrm>
          <a:prstGeom prst="rect">
            <a:avLst/>
          </a:prstGeom>
          <a:noFill/>
        </p:spPr>
        <p:txBody>
          <a:bodyPr wrap="square" rtlCol="0">
            <a:spAutoFit/>
          </a:bodyPr>
          <a:lstStyle/>
          <a:p>
            <a:r>
              <a:rPr lang="fr-FR" sz="2000" b="1" dirty="0">
                <a:solidFill>
                  <a:srgbClr val="00B0F0"/>
                </a:solidFill>
                <a:latin typeface="Times New Roman" pitchFamily="18" charset="0"/>
                <a:cs typeface="Times New Roman" pitchFamily="18" charset="0"/>
              </a:rPr>
              <a:t>z</a:t>
            </a:r>
            <a:r>
              <a:rPr lang="fr-FR" sz="2000" b="1" baseline="-25000" dirty="0">
                <a:solidFill>
                  <a:srgbClr val="00B0F0"/>
                </a:solidFill>
                <a:latin typeface="Times New Roman" pitchFamily="18" charset="0"/>
                <a:cs typeface="Times New Roman" pitchFamily="18" charset="0"/>
              </a:rPr>
              <a:t>2</a:t>
            </a:r>
          </a:p>
        </p:txBody>
      </p:sp>
      <p:sp>
        <p:nvSpPr>
          <p:cNvPr id="75" name="ZoneTexte 74"/>
          <p:cNvSpPr txBox="1"/>
          <p:nvPr/>
        </p:nvSpPr>
        <p:spPr>
          <a:xfrm>
            <a:off x="8643966" y="3957584"/>
            <a:ext cx="571504" cy="400110"/>
          </a:xfrm>
          <a:prstGeom prst="rect">
            <a:avLst/>
          </a:prstGeom>
          <a:noFill/>
        </p:spPr>
        <p:txBody>
          <a:bodyPr wrap="square" rtlCol="0">
            <a:spAutoFit/>
          </a:bodyPr>
          <a:lstStyle/>
          <a:p>
            <a:r>
              <a:rPr lang="fr-FR" sz="2000" b="1" dirty="0">
                <a:solidFill>
                  <a:srgbClr val="00B0F0"/>
                </a:solidFill>
                <a:latin typeface="Times New Roman" pitchFamily="18" charset="0"/>
                <a:cs typeface="Times New Roman" pitchFamily="18" charset="0"/>
              </a:rPr>
              <a:t>z’</a:t>
            </a:r>
            <a:r>
              <a:rPr lang="fr-FR" sz="2000" b="1" baseline="-25000" dirty="0">
                <a:solidFill>
                  <a:srgbClr val="00B0F0"/>
                </a:solidFill>
                <a:latin typeface="Times New Roman" pitchFamily="18" charset="0"/>
                <a:cs typeface="Times New Roman" pitchFamily="18" charset="0"/>
              </a:rPr>
              <a:t>1</a:t>
            </a:r>
          </a:p>
        </p:txBody>
      </p:sp>
      <p:sp>
        <p:nvSpPr>
          <p:cNvPr id="78" name="ZoneTexte 77"/>
          <p:cNvSpPr txBox="1"/>
          <p:nvPr/>
        </p:nvSpPr>
        <p:spPr>
          <a:xfrm>
            <a:off x="8643966" y="5786454"/>
            <a:ext cx="571504" cy="400110"/>
          </a:xfrm>
          <a:prstGeom prst="rect">
            <a:avLst/>
          </a:prstGeom>
          <a:noFill/>
        </p:spPr>
        <p:txBody>
          <a:bodyPr wrap="square" rtlCol="0">
            <a:spAutoFit/>
          </a:bodyPr>
          <a:lstStyle/>
          <a:p>
            <a:r>
              <a:rPr lang="fr-FR" sz="2000" b="1" dirty="0">
                <a:solidFill>
                  <a:srgbClr val="00B0F0"/>
                </a:solidFill>
                <a:latin typeface="Times New Roman" pitchFamily="18" charset="0"/>
                <a:cs typeface="Times New Roman" pitchFamily="18" charset="0"/>
              </a:rPr>
              <a:t>z’</a:t>
            </a:r>
            <a:r>
              <a:rPr lang="fr-FR" sz="2000" b="1" baseline="-25000" dirty="0">
                <a:solidFill>
                  <a:srgbClr val="00B0F0"/>
                </a:solidFill>
                <a:latin typeface="Times New Roman" pitchFamily="18" charset="0"/>
                <a:cs typeface="Times New Roman" pitchFamily="18" charset="0"/>
              </a:rPr>
              <a:t>2</a:t>
            </a:r>
          </a:p>
        </p:txBody>
      </p:sp>
      <p:cxnSp>
        <p:nvCxnSpPr>
          <p:cNvPr id="25" name="Connecteur droit 24"/>
          <p:cNvCxnSpPr/>
          <p:nvPr/>
        </p:nvCxnSpPr>
        <p:spPr>
          <a:xfrm rot="5400000" flipH="1" flipV="1">
            <a:off x="7679553" y="1821645"/>
            <a:ext cx="428628" cy="35719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a:off x="7715272" y="2196514"/>
            <a:ext cx="428628" cy="303792"/>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3" name="Connecteur droit 32"/>
          <p:cNvCxnSpPr>
            <a:endCxn id="75" idx="1"/>
          </p:cNvCxnSpPr>
          <p:nvPr/>
        </p:nvCxnSpPr>
        <p:spPr>
          <a:xfrm rot="5400000" flipH="1" flipV="1">
            <a:off x="7543807" y="4329105"/>
            <a:ext cx="1271625" cy="928694"/>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a:off x="7715272" y="5414024"/>
            <a:ext cx="1071570" cy="872496"/>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7" name="ZoneTexte 36"/>
          <p:cNvSpPr txBox="1"/>
          <p:nvPr/>
        </p:nvSpPr>
        <p:spPr>
          <a:xfrm>
            <a:off x="7659074" y="1571612"/>
            <a:ext cx="428628" cy="369332"/>
          </a:xfrm>
          <a:prstGeom prst="rect">
            <a:avLst/>
          </a:prstGeom>
          <a:noFill/>
        </p:spPr>
        <p:txBody>
          <a:bodyPr wrap="square" rtlCol="0">
            <a:spAutoFit/>
          </a:bodyPr>
          <a:lstStyle/>
          <a:p>
            <a:r>
              <a:rPr lang="fr-CA" dirty="0">
                <a:solidFill>
                  <a:srgbClr val="0070C0"/>
                </a:solidFill>
                <a:latin typeface="Times New Roman" pitchFamily="18" charset="0"/>
                <a:cs typeface="Times New Roman" pitchFamily="18" charset="0"/>
                <a:sym typeface="Symbol"/>
              </a:rPr>
              <a:t></a:t>
            </a:r>
            <a:r>
              <a:rPr lang="fr-CA" baseline="-25000" dirty="0">
                <a:solidFill>
                  <a:srgbClr val="0070C0"/>
                </a:solidFill>
                <a:latin typeface="Times New Roman" pitchFamily="18" charset="0"/>
                <a:cs typeface="Times New Roman" pitchFamily="18" charset="0"/>
                <a:sym typeface="Symbol"/>
              </a:rPr>
              <a:t>1</a:t>
            </a:r>
            <a:endParaRPr lang="fr-FR" dirty="0"/>
          </a:p>
        </p:txBody>
      </p:sp>
      <p:sp>
        <p:nvSpPr>
          <p:cNvPr id="38" name="ZoneTexte 37"/>
          <p:cNvSpPr txBox="1"/>
          <p:nvPr/>
        </p:nvSpPr>
        <p:spPr>
          <a:xfrm>
            <a:off x="7643834" y="2285992"/>
            <a:ext cx="428628" cy="369332"/>
          </a:xfrm>
          <a:prstGeom prst="rect">
            <a:avLst/>
          </a:prstGeom>
          <a:noFill/>
        </p:spPr>
        <p:txBody>
          <a:bodyPr wrap="square" rtlCol="0">
            <a:spAutoFit/>
          </a:bodyPr>
          <a:lstStyle/>
          <a:p>
            <a:r>
              <a:rPr lang="fr-CA" dirty="0">
                <a:solidFill>
                  <a:srgbClr val="0070C0"/>
                </a:solidFill>
                <a:latin typeface="Times New Roman" pitchFamily="18" charset="0"/>
                <a:cs typeface="Times New Roman" pitchFamily="18" charset="0"/>
                <a:sym typeface="Symbol"/>
              </a:rPr>
              <a:t></a:t>
            </a:r>
            <a:r>
              <a:rPr lang="fr-CA" baseline="-25000" dirty="0">
                <a:solidFill>
                  <a:srgbClr val="0070C0"/>
                </a:solidFill>
                <a:latin typeface="Times New Roman" pitchFamily="18" charset="0"/>
                <a:cs typeface="Times New Roman" pitchFamily="18" charset="0"/>
                <a:sym typeface="Symbol"/>
              </a:rPr>
              <a:t>1</a:t>
            </a:r>
            <a:endParaRPr lang="fr-FR" dirty="0"/>
          </a:p>
        </p:txBody>
      </p:sp>
      <p:sp>
        <p:nvSpPr>
          <p:cNvPr id="39" name="ZoneTexte 38"/>
          <p:cNvSpPr txBox="1"/>
          <p:nvPr/>
        </p:nvSpPr>
        <p:spPr>
          <a:xfrm>
            <a:off x="7786710" y="4488428"/>
            <a:ext cx="714380" cy="369332"/>
          </a:xfrm>
          <a:prstGeom prst="rect">
            <a:avLst/>
          </a:prstGeom>
          <a:noFill/>
        </p:spPr>
        <p:txBody>
          <a:bodyPr wrap="square" rtlCol="0">
            <a:spAutoFit/>
          </a:bodyPr>
          <a:lstStyle/>
          <a:p>
            <a:r>
              <a:rPr lang="fr-CA" dirty="0">
                <a:solidFill>
                  <a:srgbClr val="0070C0"/>
                </a:solidFill>
                <a:latin typeface="Times New Roman" pitchFamily="18" charset="0"/>
                <a:cs typeface="Times New Roman" pitchFamily="18" charset="0"/>
                <a:sym typeface="Symbol"/>
              </a:rPr>
              <a:t></a:t>
            </a:r>
            <a:r>
              <a:rPr lang="fr-CA" baseline="-25000" dirty="0">
                <a:solidFill>
                  <a:srgbClr val="0070C0"/>
                </a:solidFill>
                <a:latin typeface="Times New Roman" pitchFamily="18" charset="0"/>
                <a:cs typeface="Times New Roman" pitchFamily="18" charset="0"/>
                <a:sym typeface="Symbol"/>
              </a:rPr>
              <a:t>1</a:t>
            </a:r>
            <a:r>
              <a:rPr lang="fr-CA" baseline="30000" dirty="0">
                <a:solidFill>
                  <a:srgbClr val="0070C0"/>
                </a:solidFill>
                <a:latin typeface="Times New Roman" pitchFamily="18" charset="0"/>
                <a:cs typeface="Times New Roman" pitchFamily="18" charset="0"/>
                <a:sym typeface="Symbol"/>
              </a:rPr>
              <a:t>-1</a:t>
            </a:r>
            <a:endParaRPr lang="fr-FR" dirty="0"/>
          </a:p>
        </p:txBody>
      </p:sp>
      <p:sp>
        <p:nvSpPr>
          <p:cNvPr id="40" name="ZoneTexte 39"/>
          <p:cNvSpPr txBox="1"/>
          <p:nvPr/>
        </p:nvSpPr>
        <p:spPr>
          <a:xfrm>
            <a:off x="7858148" y="5845750"/>
            <a:ext cx="714380" cy="369332"/>
          </a:xfrm>
          <a:prstGeom prst="rect">
            <a:avLst/>
          </a:prstGeom>
          <a:noFill/>
        </p:spPr>
        <p:txBody>
          <a:bodyPr wrap="square" rtlCol="0">
            <a:spAutoFit/>
          </a:bodyPr>
          <a:lstStyle/>
          <a:p>
            <a:r>
              <a:rPr lang="fr-CA" dirty="0">
                <a:solidFill>
                  <a:srgbClr val="0070C0"/>
                </a:solidFill>
                <a:latin typeface="Times New Roman" pitchFamily="18" charset="0"/>
                <a:cs typeface="Times New Roman" pitchFamily="18" charset="0"/>
                <a:sym typeface="Symbol"/>
              </a:rPr>
              <a:t></a:t>
            </a:r>
            <a:r>
              <a:rPr lang="fr-CA" baseline="-25000" dirty="0">
                <a:solidFill>
                  <a:srgbClr val="0070C0"/>
                </a:solidFill>
                <a:latin typeface="Times New Roman" pitchFamily="18" charset="0"/>
                <a:cs typeface="Times New Roman" pitchFamily="18" charset="0"/>
                <a:sym typeface="Symbol"/>
              </a:rPr>
              <a:t>1</a:t>
            </a:r>
            <a:r>
              <a:rPr lang="fr-CA" baseline="30000" dirty="0">
                <a:solidFill>
                  <a:srgbClr val="0070C0"/>
                </a:solidFill>
                <a:latin typeface="Times New Roman" pitchFamily="18" charset="0"/>
                <a:cs typeface="Times New Roman" pitchFamily="18" charset="0"/>
                <a:sym typeface="Symbol"/>
              </a:rPr>
              <a:t>-1</a:t>
            </a:r>
            <a:endParaRPr lang="fr-FR" dirty="0"/>
          </a:p>
        </p:txBody>
      </p:sp>
      <p:cxnSp>
        <p:nvCxnSpPr>
          <p:cNvPr id="45" name="Connecteur en arc 44"/>
          <p:cNvCxnSpPr/>
          <p:nvPr/>
        </p:nvCxnSpPr>
        <p:spPr>
          <a:xfrm rot="10800000">
            <a:off x="7858148" y="1969760"/>
            <a:ext cx="285720" cy="214314"/>
          </a:xfrm>
          <a:prstGeom prst="curvedConnector3">
            <a:avLst>
              <a:gd name="adj1" fmla="val 23331"/>
            </a:avLst>
          </a:prstGeom>
          <a:ln w="285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cxnSp>
        <p:nvCxnSpPr>
          <p:cNvPr id="53" name="Connecteur en arc 52"/>
          <p:cNvCxnSpPr/>
          <p:nvPr/>
        </p:nvCxnSpPr>
        <p:spPr>
          <a:xfrm rot="10800000">
            <a:off x="7929618" y="5143511"/>
            <a:ext cx="285720" cy="214314"/>
          </a:xfrm>
          <a:prstGeom prst="curvedConnector3">
            <a:avLst>
              <a:gd name="adj1" fmla="val 23331"/>
            </a:avLst>
          </a:prstGeom>
          <a:ln w="285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54" name="ZoneTexte 53"/>
          <p:cNvSpPr txBox="1"/>
          <p:nvPr/>
        </p:nvSpPr>
        <p:spPr>
          <a:xfrm>
            <a:off x="8001024" y="1785926"/>
            <a:ext cx="428628" cy="369332"/>
          </a:xfrm>
          <a:prstGeom prst="rect">
            <a:avLst/>
          </a:prstGeom>
          <a:noFill/>
        </p:spPr>
        <p:txBody>
          <a:bodyPr wrap="square" rtlCol="0">
            <a:spAutoFit/>
          </a:bodyPr>
          <a:lstStyle/>
          <a:p>
            <a:r>
              <a:rPr lang="fr-CA" dirty="0">
                <a:solidFill>
                  <a:srgbClr val="0070C0"/>
                </a:solidFill>
                <a:latin typeface="Times New Roman" pitchFamily="18" charset="0"/>
                <a:cs typeface="Times New Roman" pitchFamily="18" charset="0"/>
                <a:sym typeface="Symbol"/>
              </a:rPr>
              <a:t></a:t>
            </a:r>
            <a:r>
              <a:rPr lang="fr-CA" baseline="-25000" dirty="0">
                <a:solidFill>
                  <a:srgbClr val="0070C0"/>
                </a:solidFill>
                <a:latin typeface="Times New Roman" pitchFamily="18" charset="0"/>
                <a:cs typeface="Times New Roman" pitchFamily="18" charset="0"/>
                <a:sym typeface="Symbol"/>
              </a:rPr>
              <a:t>1</a:t>
            </a:r>
            <a:endParaRPr lang="fr-FR" dirty="0"/>
          </a:p>
        </p:txBody>
      </p:sp>
      <p:sp>
        <p:nvSpPr>
          <p:cNvPr id="55" name="ZoneTexte 54"/>
          <p:cNvSpPr txBox="1"/>
          <p:nvPr/>
        </p:nvSpPr>
        <p:spPr>
          <a:xfrm>
            <a:off x="8072462" y="4988494"/>
            <a:ext cx="428628" cy="369332"/>
          </a:xfrm>
          <a:prstGeom prst="rect">
            <a:avLst/>
          </a:prstGeom>
          <a:noFill/>
        </p:spPr>
        <p:txBody>
          <a:bodyPr wrap="square" rtlCol="0">
            <a:spAutoFit/>
          </a:bodyPr>
          <a:lstStyle/>
          <a:p>
            <a:r>
              <a:rPr lang="fr-CA" dirty="0">
                <a:solidFill>
                  <a:srgbClr val="0070C0"/>
                </a:solidFill>
                <a:latin typeface="Times New Roman" pitchFamily="18" charset="0"/>
                <a:cs typeface="Times New Roman" pitchFamily="18" charset="0"/>
                <a:sym typeface="Symbol"/>
              </a:rPr>
              <a:t></a:t>
            </a:r>
            <a:r>
              <a:rPr lang="fr-CA" baseline="-25000" dirty="0">
                <a:solidFill>
                  <a:srgbClr val="0070C0"/>
                </a:solidFill>
                <a:latin typeface="Times New Roman" pitchFamily="18" charset="0"/>
                <a:cs typeface="Times New Roman" pitchFamily="18" charset="0"/>
                <a:sym typeface="Symbol"/>
              </a:rPr>
              <a:t>1</a:t>
            </a:r>
            <a:endParaRPr lang="fr-FR" dirty="0"/>
          </a:p>
        </p:txBody>
      </p:sp>
      <p:cxnSp>
        <p:nvCxnSpPr>
          <p:cNvPr id="64" name="Connecteur en arc 63"/>
          <p:cNvCxnSpPr/>
          <p:nvPr/>
        </p:nvCxnSpPr>
        <p:spPr>
          <a:xfrm rot="5400000">
            <a:off x="7929586" y="2214554"/>
            <a:ext cx="214314" cy="214314"/>
          </a:xfrm>
          <a:prstGeom prst="curvedConnector3">
            <a:avLst>
              <a:gd name="adj1" fmla="val 50000"/>
            </a:avLst>
          </a:prstGeom>
          <a:ln w="2857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86" name="ZoneTexte 85"/>
          <p:cNvSpPr txBox="1"/>
          <p:nvPr/>
        </p:nvSpPr>
        <p:spPr>
          <a:xfrm>
            <a:off x="8072462" y="2130974"/>
            <a:ext cx="785786" cy="369332"/>
          </a:xfrm>
          <a:prstGeom prst="rect">
            <a:avLst/>
          </a:prstGeom>
          <a:noFill/>
        </p:spPr>
        <p:txBody>
          <a:bodyPr wrap="square" rtlCol="0">
            <a:spAutoFit/>
          </a:bodyPr>
          <a:lstStyle/>
          <a:p>
            <a:r>
              <a:rPr lang="fr-CA" dirty="0">
                <a:solidFill>
                  <a:srgbClr val="0070C0"/>
                </a:solidFill>
                <a:latin typeface="Times New Roman" pitchFamily="18" charset="0"/>
                <a:cs typeface="Times New Roman" pitchFamily="18" charset="0"/>
                <a:sym typeface="Symbol"/>
              </a:rPr>
              <a:t>-</a:t>
            </a:r>
            <a:r>
              <a:rPr lang="fr-CA" baseline="-25000" dirty="0">
                <a:solidFill>
                  <a:srgbClr val="0070C0"/>
                </a:solidFill>
                <a:latin typeface="Times New Roman" pitchFamily="18" charset="0"/>
                <a:cs typeface="Times New Roman" pitchFamily="18" charset="0"/>
                <a:sym typeface="Symbol"/>
              </a:rPr>
              <a:t>1</a:t>
            </a:r>
            <a:endParaRPr lang="fr-FR" dirty="0"/>
          </a:p>
        </p:txBody>
      </p:sp>
      <p:cxnSp>
        <p:nvCxnSpPr>
          <p:cNvPr id="87" name="Connecteur en arc 86"/>
          <p:cNvCxnSpPr/>
          <p:nvPr/>
        </p:nvCxnSpPr>
        <p:spPr>
          <a:xfrm rot="5400000">
            <a:off x="8001024" y="5454982"/>
            <a:ext cx="214314" cy="214314"/>
          </a:xfrm>
          <a:prstGeom prst="curvedConnector3">
            <a:avLst>
              <a:gd name="adj1" fmla="val 50000"/>
            </a:avLst>
          </a:prstGeom>
          <a:ln w="2857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88" name="ZoneTexte 87"/>
          <p:cNvSpPr txBox="1"/>
          <p:nvPr/>
        </p:nvSpPr>
        <p:spPr>
          <a:xfrm>
            <a:off x="8143900" y="5371402"/>
            <a:ext cx="785786" cy="369332"/>
          </a:xfrm>
          <a:prstGeom prst="rect">
            <a:avLst/>
          </a:prstGeom>
          <a:noFill/>
        </p:spPr>
        <p:txBody>
          <a:bodyPr wrap="square" rtlCol="0">
            <a:spAutoFit/>
          </a:bodyPr>
          <a:lstStyle/>
          <a:p>
            <a:r>
              <a:rPr lang="fr-CA" dirty="0">
                <a:solidFill>
                  <a:srgbClr val="0070C0"/>
                </a:solidFill>
                <a:latin typeface="Times New Roman" pitchFamily="18" charset="0"/>
                <a:cs typeface="Times New Roman" pitchFamily="18" charset="0"/>
                <a:sym typeface="Symbol"/>
              </a:rPr>
              <a:t>-</a:t>
            </a:r>
            <a:r>
              <a:rPr lang="fr-CA" baseline="-25000" dirty="0">
                <a:solidFill>
                  <a:srgbClr val="0070C0"/>
                </a:solidFill>
                <a:latin typeface="Times New Roman" pitchFamily="18" charset="0"/>
                <a:cs typeface="Times New Roman" pitchFamily="18" charset="0"/>
                <a:sym typeface="Symbol"/>
              </a:rPr>
              <a:t>1</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3</a:t>
            </a:fld>
            <a:endParaRPr lang="fr-CA"/>
          </a:p>
        </p:txBody>
      </p:sp>
      <p:sp>
        <p:nvSpPr>
          <p:cNvPr id="44035" name="Text Box 3"/>
          <p:cNvSpPr txBox="1">
            <a:spLocks noChangeArrowheads="1"/>
          </p:cNvSpPr>
          <p:nvPr/>
        </p:nvSpPr>
        <p:spPr bwMode="auto">
          <a:xfrm>
            <a:off x="0" y="642918"/>
            <a:ext cx="9144000" cy="1446550"/>
          </a:xfrm>
          <a:prstGeom prst="rect">
            <a:avLst/>
          </a:prstGeom>
          <a:noFill/>
          <a:ln w="9525">
            <a:noFill/>
            <a:miter lim="800000"/>
            <a:headEnd/>
            <a:tailEnd/>
          </a:ln>
          <a:effectLst/>
        </p:spPr>
        <p:txBody>
          <a:bodyPr wrap="square">
            <a:spAutoFit/>
          </a:bodyPr>
          <a:lstStyle/>
          <a:p>
            <a:pPr algn="just"/>
            <a:r>
              <a:rPr lang="fr-CA" sz="2200" dirty="0">
                <a:solidFill>
                  <a:srgbClr val="7030A0"/>
                </a:solidFill>
                <a:latin typeface="Times New Roman" pitchFamily="18" charset="0"/>
                <a:cs typeface="Times New Roman" pitchFamily="18" charset="0"/>
              </a:rPr>
              <a:t>Cependant, les SLIT numériques ou discrets peuvent être représenté mathématiquement dans le domaine temporel par un système d’équations aux différences finies à l’instar des SLIT analogiques qui utilisaient un système d’équation différentielles</a:t>
            </a:r>
          </a:p>
        </p:txBody>
      </p:sp>
      <p:sp>
        <p:nvSpPr>
          <p:cNvPr id="12" name="ZoneTexte 11"/>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INTRODUCTION</a:t>
            </a:r>
          </a:p>
        </p:txBody>
      </p:sp>
      <p:sp>
        <p:nvSpPr>
          <p:cNvPr id="29" name="ZoneTexte 28"/>
          <p:cNvSpPr txBox="1"/>
          <p:nvPr/>
        </p:nvSpPr>
        <p:spPr>
          <a:xfrm>
            <a:off x="0" y="2143116"/>
            <a:ext cx="4429124" cy="430887"/>
          </a:xfrm>
          <a:prstGeom prst="rect">
            <a:avLst/>
          </a:prstGeom>
          <a:noFill/>
        </p:spPr>
        <p:txBody>
          <a:bodyPr wrap="square" rtlCol="0">
            <a:spAutoFit/>
          </a:bodyPr>
          <a:lstStyle/>
          <a:p>
            <a:pPr algn="ctr"/>
            <a:r>
              <a:rPr lang="fr-FR" sz="2200" b="1" u="sng" dirty="0">
                <a:solidFill>
                  <a:srgbClr val="FF0000"/>
                </a:solidFill>
                <a:latin typeface="Times New Roman" pitchFamily="18" charset="0"/>
                <a:cs typeface="Times New Roman" pitchFamily="18" charset="0"/>
              </a:rPr>
              <a:t>Domaine temporel discret</a:t>
            </a:r>
          </a:p>
        </p:txBody>
      </p:sp>
      <p:sp>
        <p:nvSpPr>
          <p:cNvPr id="30" name="ZoneTexte 29"/>
          <p:cNvSpPr txBox="1"/>
          <p:nvPr/>
        </p:nvSpPr>
        <p:spPr>
          <a:xfrm>
            <a:off x="4643470" y="2143116"/>
            <a:ext cx="4429124" cy="430887"/>
          </a:xfrm>
          <a:prstGeom prst="rect">
            <a:avLst/>
          </a:prstGeom>
          <a:noFill/>
        </p:spPr>
        <p:txBody>
          <a:bodyPr wrap="square" rtlCol="0">
            <a:spAutoFit/>
          </a:bodyPr>
          <a:lstStyle/>
          <a:p>
            <a:pPr algn="ctr"/>
            <a:r>
              <a:rPr lang="fr-FR" sz="2200" b="1" u="sng" dirty="0">
                <a:solidFill>
                  <a:srgbClr val="FF0000"/>
                </a:solidFill>
                <a:latin typeface="Times New Roman" pitchFamily="18" charset="0"/>
                <a:cs typeface="Times New Roman" pitchFamily="18" charset="0"/>
              </a:rPr>
              <a:t>Domaine fréquentiel</a:t>
            </a:r>
          </a:p>
        </p:txBody>
      </p:sp>
      <p:graphicFrame>
        <p:nvGraphicFramePr>
          <p:cNvPr id="193544" name="Object 8"/>
          <p:cNvGraphicFramePr>
            <a:graphicFrameLocks noChangeAspect="1"/>
          </p:cNvGraphicFramePr>
          <p:nvPr/>
        </p:nvGraphicFramePr>
        <p:xfrm>
          <a:off x="71406" y="2857496"/>
          <a:ext cx="4071966" cy="714380"/>
        </p:xfrm>
        <a:graphic>
          <a:graphicData uri="http://schemas.openxmlformats.org/presentationml/2006/ole">
            <mc:AlternateContent xmlns:mc="http://schemas.openxmlformats.org/markup-compatibility/2006">
              <mc:Choice xmlns:v="urn:schemas-microsoft-com:vml" Requires="v">
                <p:oleObj spid="_x0000_s193552" name="Équation" r:id="rId3" imgW="1676160" imgH="431640" progId="Equation.3">
                  <p:embed/>
                </p:oleObj>
              </mc:Choice>
              <mc:Fallback>
                <p:oleObj name="Équation" r:id="rId3" imgW="1676160" imgH="431640" progId="Equation.3">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06" y="2857496"/>
                        <a:ext cx="4071966" cy="714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3545" name="Object 9"/>
          <p:cNvGraphicFramePr>
            <a:graphicFrameLocks noChangeAspect="1"/>
          </p:cNvGraphicFramePr>
          <p:nvPr/>
        </p:nvGraphicFramePr>
        <p:xfrm>
          <a:off x="111129" y="3857628"/>
          <a:ext cx="4675185" cy="857256"/>
        </p:xfrm>
        <a:graphic>
          <a:graphicData uri="http://schemas.openxmlformats.org/presentationml/2006/ole">
            <mc:AlternateContent xmlns:mc="http://schemas.openxmlformats.org/markup-compatibility/2006">
              <mc:Choice xmlns:v="urn:schemas-microsoft-com:vml" Requires="v">
                <p:oleObj spid="_x0000_s193553" name="Équation" r:id="rId5" imgW="2286000" imgH="457200" progId="Equation.3">
                  <p:embed/>
                </p:oleObj>
              </mc:Choice>
              <mc:Fallback>
                <p:oleObj name="Équation" r:id="rId5" imgW="2286000" imgH="457200" progId="Equation.3">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129" y="3857628"/>
                        <a:ext cx="4675185" cy="8572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3546" name="Object 10"/>
          <p:cNvGraphicFramePr>
            <a:graphicFrameLocks noChangeAspect="1"/>
          </p:cNvGraphicFramePr>
          <p:nvPr/>
        </p:nvGraphicFramePr>
        <p:xfrm>
          <a:off x="5643570" y="2571744"/>
          <a:ext cx="3414712" cy="1665288"/>
        </p:xfrm>
        <a:graphic>
          <a:graphicData uri="http://schemas.openxmlformats.org/presentationml/2006/ole">
            <mc:AlternateContent xmlns:mc="http://schemas.openxmlformats.org/markup-compatibility/2006">
              <mc:Choice xmlns:v="urn:schemas-microsoft-com:vml" Requires="v">
                <p:oleObj spid="_x0000_s193554" name="Équation" r:id="rId7" imgW="1549080" imgH="838080" progId="Equation.3">
                  <p:embed/>
                </p:oleObj>
              </mc:Choice>
              <mc:Fallback>
                <p:oleObj name="Équation" r:id="rId7" imgW="1549080" imgH="838080" progId="Equation.3">
                  <p:embed/>
                  <p:pic>
                    <p:nvPicPr>
                      <p:cNvPr id="0"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43570" y="2571744"/>
                        <a:ext cx="3414712" cy="1665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3547" name="Object 11"/>
          <p:cNvGraphicFramePr>
            <a:graphicFrameLocks noChangeAspect="1"/>
          </p:cNvGraphicFramePr>
          <p:nvPr/>
        </p:nvGraphicFramePr>
        <p:xfrm>
          <a:off x="2500298" y="5376883"/>
          <a:ext cx="6551613" cy="909637"/>
        </p:xfrm>
        <a:graphic>
          <a:graphicData uri="http://schemas.openxmlformats.org/presentationml/2006/ole">
            <mc:AlternateContent xmlns:mc="http://schemas.openxmlformats.org/markup-compatibility/2006">
              <mc:Choice xmlns:v="urn:schemas-microsoft-com:vml" Requires="v">
                <p:oleObj spid="_x0000_s193555" name="Équation" r:id="rId9" imgW="2971800" imgH="457200" progId="Equation.3">
                  <p:embed/>
                </p:oleObj>
              </mc:Choice>
              <mc:Fallback>
                <p:oleObj name="Équation" r:id="rId9" imgW="2971800" imgH="457200" progId="Equation.3">
                  <p:embed/>
                  <p:pic>
                    <p:nvPicPr>
                      <p:cNvPr id="0" name="Picture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00298" y="5376883"/>
                        <a:ext cx="6551613" cy="909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7" name="Flèche vers le bas 26"/>
          <p:cNvSpPr/>
          <p:nvPr/>
        </p:nvSpPr>
        <p:spPr>
          <a:xfrm>
            <a:off x="6072198" y="4071942"/>
            <a:ext cx="285752" cy="10001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93544"/>
                                        </p:tgtEl>
                                        <p:attrNameLst>
                                          <p:attrName>style.visibility</p:attrName>
                                        </p:attrNameLst>
                                      </p:cBhvr>
                                      <p:to>
                                        <p:strVal val="visible"/>
                                      </p:to>
                                    </p:set>
                                    <p:anim calcmode="lin" valueType="num">
                                      <p:cBhvr additive="base">
                                        <p:cTn id="7" dur="500" fill="hold"/>
                                        <p:tgtEl>
                                          <p:spTgt spid="193544"/>
                                        </p:tgtEl>
                                        <p:attrNameLst>
                                          <p:attrName>ppt_x</p:attrName>
                                        </p:attrNameLst>
                                      </p:cBhvr>
                                      <p:tavLst>
                                        <p:tav tm="0">
                                          <p:val>
                                            <p:strVal val="0-#ppt_w/2"/>
                                          </p:val>
                                        </p:tav>
                                        <p:tav tm="100000">
                                          <p:val>
                                            <p:strVal val="#ppt_x"/>
                                          </p:val>
                                        </p:tav>
                                      </p:tavLst>
                                    </p:anim>
                                    <p:anim calcmode="lin" valueType="num">
                                      <p:cBhvr additive="base">
                                        <p:cTn id="8" dur="500" fill="hold"/>
                                        <p:tgtEl>
                                          <p:spTgt spid="19354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93545"/>
                                        </p:tgtEl>
                                        <p:attrNameLst>
                                          <p:attrName>style.visibility</p:attrName>
                                        </p:attrNameLst>
                                      </p:cBhvr>
                                      <p:to>
                                        <p:strVal val="visible"/>
                                      </p:to>
                                    </p:set>
                                    <p:anim calcmode="lin" valueType="num">
                                      <p:cBhvr additive="base">
                                        <p:cTn id="13" dur="500" fill="hold"/>
                                        <p:tgtEl>
                                          <p:spTgt spid="193545"/>
                                        </p:tgtEl>
                                        <p:attrNameLst>
                                          <p:attrName>ppt_x</p:attrName>
                                        </p:attrNameLst>
                                      </p:cBhvr>
                                      <p:tavLst>
                                        <p:tav tm="0">
                                          <p:val>
                                            <p:strVal val="0-#ppt_w/2"/>
                                          </p:val>
                                        </p:tav>
                                        <p:tav tm="100000">
                                          <p:val>
                                            <p:strVal val="#ppt_x"/>
                                          </p:val>
                                        </p:tav>
                                      </p:tavLst>
                                    </p:anim>
                                    <p:anim calcmode="lin" valueType="num">
                                      <p:cBhvr additive="base">
                                        <p:cTn id="14" dur="500" fill="hold"/>
                                        <p:tgtEl>
                                          <p:spTgt spid="19354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93546"/>
                                        </p:tgtEl>
                                        <p:attrNameLst>
                                          <p:attrName>style.visibility</p:attrName>
                                        </p:attrNameLst>
                                      </p:cBhvr>
                                      <p:to>
                                        <p:strVal val="visible"/>
                                      </p:to>
                                    </p:set>
                                    <p:anim calcmode="lin" valueType="num">
                                      <p:cBhvr additive="base">
                                        <p:cTn id="19" dur="500" fill="hold"/>
                                        <p:tgtEl>
                                          <p:spTgt spid="193546"/>
                                        </p:tgtEl>
                                        <p:attrNameLst>
                                          <p:attrName>ppt_x</p:attrName>
                                        </p:attrNameLst>
                                      </p:cBhvr>
                                      <p:tavLst>
                                        <p:tav tm="0">
                                          <p:val>
                                            <p:strVal val="0-#ppt_w/2"/>
                                          </p:val>
                                        </p:tav>
                                        <p:tav tm="100000">
                                          <p:val>
                                            <p:strVal val="#ppt_x"/>
                                          </p:val>
                                        </p:tav>
                                      </p:tavLst>
                                    </p:anim>
                                    <p:anim calcmode="lin" valueType="num">
                                      <p:cBhvr additive="base">
                                        <p:cTn id="20" dur="500" fill="hold"/>
                                        <p:tgtEl>
                                          <p:spTgt spid="19354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93547"/>
                                        </p:tgtEl>
                                        <p:attrNameLst>
                                          <p:attrName>style.visibility</p:attrName>
                                        </p:attrNameLst>
                                      </p:cBhvr>
                                      <p:to>
                                        <p:strVal val="visible"/>
                                      </p:to>
                                    </p:set>
                                    <p:anim calcmode="lin" valueType="num">
                                      <p:cBhvr additive="base">
                                        <p:cTn id="25" dur="500" fill="hold"/>
                                        <p:tgtEl>
                                          <p:spTgt spid="193547"/>
                                        </p:tgtEl>
                                        <p:attrNameLst>
                                          <p:attrName>ppt_x</p:attrName>
                                        </p:attrNameLst>
                                      </p:cBhvr>
                                      <p:tavLst>
                                        <p:tav tm="0">
                                          <p:val>
                                            <p:strVal val="0-#ppt_w/2"/>
                                          </p:val>
                                        </p:tav>
                                        <p:tav tm="100000">
                                          <p:val>
                                            <p:strVal val="#ppt_x"/>
                                          </p:val>
                                        </p:tav>
                                      </p:tavLst>
                                    </p:anim>
                                    <p:anim calcmode="lin" valueType="num">
                                      <p:cBhvr additive="base">
                                        <p:cTn id="26" dur="500" fill="hold"/>
                                        <p:tgtEl>
                                          <p:spTgt spid="1935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4</a:t>
            </a:fld>
            <a:endParaRPr lang="fr-CA"/>
          </a:p>
        </p:txBody>
      </p:sp>
      <p:sp>
        <p:nvSpPr>
          <p:cNvPr id="44035" name="Text Box 3"/>
          <p:cNvSpPr txBox="1">
            <a:spLocks noChangeArrowheads="1"/>
          </p:cNvSpPr>
          <p:nvPr/>
        </p:nvSpPr>
        <p:spPr bwMode="auto">
          <a:xfrm>
            <a:off x="0" y="642918"/>
            <a:ext cx="9144000" cy="1446550"/>
          </a:xfrm>
          <a:prstGeom prst="rect">
            <a:avLst/>
          </a:prstGeom>
          <a:noFill/>
          <a:ln w="9525">
            <a:noFill/>
            <a:miter lim="800000"/>
            <a:headEnd/>
            <a:tailEnd/>
          </a:ln>
          <a:effectLst/>
        </p:spPr>
        <p:txBody>
          <a:bodyPr wrap="square">
            <a:spAutoFit/>
          </a:bodyPr>
          <a:lstStyle/>
          <a:p>
            <a:pPr algn="just"/>
            <a:r>
              <a:rPr lang="fr-CA" sz="2200" b="1" dirty="0">
                <a:solidFill>
                  <a:srgbClr val="C00000"/>
                </a:solidFill>
                <a:latin typeface="Times New Roman" pitchFamily="18" charset="0"/>
                <a:cs typeface="Times New Roman" pitchFamily="18" charset="0"/>
              </a:rPr>
              <a:t>Quelle représentation doit on utiliser pour un filtre numérique ?</a:t>
            </a:r>
          </a:p>
          <a:p>
            <a:pPr algn="just">
              <a:buFont typeface="Wingdings" pitchFamily="2" charset="2"/>
              <a:buChar char="q"/>
            </a:pPr>
            <a:r>
              <a:rPr lang="fr-CA" sz="2200" dirty="0">
                <a:solidFill>
                  <a:srgbClr val="7030A0"/>
                </a:solidFill>
                <a:latin typeface="Times New Roman" pitchFamily="18" charset="0"/>
                <a:cs typeface="Times New Roman" pitchFamily="18" charset="0"/>
              </a:rPr>
              <a:t> Un produit de convolution?</a:t>
            </a:r>
          </a:p>
          <a:p>
            <a:pPr algn="just">
              <a:buFont typeface="Wingdings" pitchFamily="2" charset="2"/>
              <a:buChar char="q"/>
            </a:pPr>
            <a:r>
              <a:rPr lang="fr-CA" sz="2200" dirty="0">
                <a:solidFill>
                  <a:srgbClr val="002060"/>
                </a:solidFill>
                <a:latin typeface="Times New Roman" pitchFamily="18" charset="0"/>
                <a:cs typeface="Times New Roman" pitchFamily="18" charset="0"/>
              </a:rPr>
              <a:t>Un système d’équations aux différences finies ?</a:t>
            </a:r>
          </a:p>
          <a:p>
            <a:pPr algn="just"/>
            <a:endParaRPr lang="fr-CA" sz="2200" dirty="0">
              <a:solidFill>
                <a:srgbClr val="7030A0"/>
              </a:solidFill>
              <a:latin typeface="Times New Roman" pitchFamily="18" charset="0"/>
              <a:cs typeface="Times New Roman" pitchFamily="18" charset="0"/>
            </a:endParaRPr>
          </a:p>
        </p:txBody>
      </p:sp>
      <p:sp>
        <p:nvSpPr>
          <p:cNvPr id="12" name="ZoneTexte 11"/>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DEFINITION  DES FILTRES NUMERIQUES</a:t>
            </a:r>
          </a:p>
        </p:txBody>
      </p:sp>
      <p:sp>
        <p:nvSpPr>
          <p:cNvPr id="29" name="ZoneTexte 28"/>
          <p:cNvSpPr txBox="1"/>
          <p:nvPr/>
        </p:nvSpPr>
        <p:spPr>
          <a:xfrm>
            <a:off x="0" y="1857364"/>
            <a:ext cx="4429124" cy="430887"/>
          </a:xfrm>
          <a:prstGeom prst="rect">
            <a:avLst/>
          </a:prstGeom>
          <a:noFill/>
        </p:spPr>
        <p:txBody>
          <a:bodyPr wrap="square" rtlCol="0">
            <a:spAutoFit/>
          </a:bodyPr>
          <a:lstStyle/>
          <a:p>
            <a:pPr algn="ctr"/>
            <a:r>
              <a:rPr lang="fr-FR" sz="2200" b="1" u="sng" dirty="0">
                <a:solidFill>
                  <a:srgbClr val="FF0000"/>
                </a:solidFill>
                <a:latin typeface="Times New Roman" pitchFamily="18" charset="0"/>
                <a:cs typeface="Times New Roman" pitchFamily="18" charset="0"/>
              </a:rPr>
              <a:t>Domaine temporel discret</a:t>
            </a:r>
          </a:p>
        </p:txBody>
      </p:sp>
      <p:sp>
        <p:nvSpPr>
          <p:cNvPr id="30" name="ZoneTexte 29"/>
          <p:cNvSpPr txBox="1"/>
          <p:nvPr/>
        </p:nvSpPr>
        <p:spPr>
          <a:xfrm>
            <a:off x="4643470" y="1857364"/>
            <a:ext cx="4429124" cy="430887"/>
          </a:xfrm>
          <a:prstGeom prst="rect">
            <a:avLst/>
          </a:prstGeom>
          <a:noFill/>
        </p:spPr>
        <p:txBody>
          <a:bodyPr wrap="square" rtlCol="0">
            <a:spAutoFit/>
          </a:bodyPr>
          <a:lstStyle/>
          <a:p>
            <a:pPr algn="ctr"/>
            <a:r>
              <a:rPr lang="fr-FR" sz="2200" b="1" u="sng" dirty="0">
                <a:solidFill>
                  <a:srgbClr val="FF0000"/>
                </a:solidFill>
                <a:latin typeface="Times New Roman" pitchFamily="18" charset="0"/>
                <a:cs typeface="Times New Roman" pitchFamily="18" charset="0"/>
              </a:rPr>
              <a:t>Domaine fréquentiel</a:t>
            </a:r>
          </a:p>
        </p:txBody>
      </p:sp>
      <p:graphicFrame>
        <p:nvGraphicFramePr>
          <p:cNvPr id="193544" name="Object 8"/>
          <p:cNvGraphicFramePr>
            <a:graphicFrameLocks noChangeAspect="1"/>
          </p:cNvGraphicFramePr>
          <p:nvPr/>
        </p:nvGraphicFramePr>
        <p:xfrm>
          <a:off x="71406" y="4714884"/>
          <a:ext cx="4071966" cy="714380"/>
        </p:xfrm>
        <a:graphic>
          <a:graphicData uri="http://schemas.openxmlformats.org/presentationml/2006/ole">
            <mc:AlternateContent xmlns:mc="http://schemas.openxmlformats.org/markup-compatibility/2006">
              <mc:Choice xmlns:v="urn:schemas-microsoft-com:vml" Requires="v">
                <p:oleObj spid="_x0000_s194572" name="Équation" r:id="rId3" imgW="1676160" imgH="431640" progId="Equation.3">
                  <p:embed/>
                </p:oleObj>
              </mc:Choice>
              <mc:Fallback>
                <p:oleObj name="Équation" r:id="rId3" imgW="167616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06" y="4714884"/>
                        <a:ext cx="4071966" cy="714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3547" name="Object 11"/>
          <p:cNvGraphicFramePr>
            <a:graphicFrameLocks noChangeAspect="1"/>
          </p:cNvGraphicFramePr>
          <p:nvPr/>
        </p:nvGraphicFramePr>
        <p:xfrm>
          <a:off x="4803775" y="4286256"/>
          <a:ext cx="4340225" cy="1819275"/>
        </p:xfrm>
        <a:graphic>
          <a:graphicData uri="http://schemas.openxmlformats.org/presentationml/2006/ole">
            <mc:AlternateContent xmlns:mc="http://schemas.openxmlformats.org/markup-compatibility/2006">
              <mc:Choice xmlns:v="urn:schemas-microsoft-com:vml" Requires="v">
                <p:oleObj spid="_x0000_s194573" name="Équation" r:id="rId5" imgW="1968480" imgH="914400" progId="Equation.3">
                  <p:embed/>
                </p:oleObj>
              </mc:Choice>
              <mc:Fallback>
                <p:oleObj name="Équation" r:id="rId5" imgW="1968480" imgH="91440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03775" y="4286256"/>
                        <a:ext cx="4340225" cy="181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 name="ZoneTexte 12"/>
          <p:cNvSpPr txBox="1"/>
          <p:nvPr/>
        </p:nvSpPr>
        <p:spPr>
          <a:xfrm>
            <a:off x="3071802" y="2357430"/>
            <a:ext cx="3357586" cy="430887"/>
          </a:xfrm>
          <a:prstGeom prst="rect">
            <a:avLst/>
          </a:prstGeom>
          <a:noFill/>
        </p:spPr>
        <p:txBody>
          <a:bodyPr wrap="square" rtlCol="0">
            <a:spAutoFit/>
          </a:bodyPr>
          <a:lstStyle/>
          <a:p>
            <a:r>
              <a:rPr lang="fr-FR" sz="2200" b="1" dirty="0">
                <a:solidFill>
                  <a:srgbClr val="00B0F0"/>
                </a:solidFill>
                <a:latin typeface="Times New Roman" pitchFamily="18" charset="0"/>
                <a:cs typeface="Times New Roman" pitchFamily="18" charset="0"/>
              </a:rPr>
              <a:t>1. Produit de convolution</a:t>
            </a:r>
          </a:p>
        </p:txBody>
      </p:sp>
      <p:graphicFrame>
        <p:nvGraphicFramePr>
          <p:cNvPr id="194566" name="Object 6"/>
          <p:cNvGraphicFramePr>
            <a:graphicFrameLocks noChangeAspect="1"/>
          </p:cNvGraphicFramePr>
          <p:nvPr/>
        </p:nvGraphicFramePr>
        <p:xfrm>
          <a:off x="357158" y="2857496"/>
          <a:ext cx="3322637" cy="857250"/>
        </p:xfrm>
        <a:graphic>
          <a:graphicData uri="http://schemas.openxmlformats.org/presentationml/2006/ole">
            <mc:AlternateContent xmlns:mc="http://schemas.openxmlformats.org/markup-compatibility/2006">
              <mc:Choice xmlns:v="urn:schemas-microsoft-com:vml" Requires="v">
                <p:oleObj spid="_x0000_s194574" name="Équation" r:id="rId7" imgW="2108160" imgH="558720" progId="Equation.3">
                  <p:embed/>
                </p:oleObj>
              </mc:Choice>
              <mc:Fallback>
                <p:oleObj name="Équation" r:id="rId7" imgW="2108160" imgH="558720" progId="Equation.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7158" y="2857496"/>
                        <a:ext cx="3322637"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567" name="Object 7"/>
          <p:cNvGraphicFramePr>
            <a:graphicFrameLocks noChangeAspect="1"/>
          </p:cNvGraphicFramePr>
          <p:nvPr/>
        </p:nvGraphicFramePr>
        <p:xfrm>
          <a:off x="5929322" y="2786058"/>
          <a:ext cx="2119312" cy="642938"/>
        </p:xfrm>
        <a:graphic>
          <a:graphicData uri="http://schemas.openxmlformats.org/presentationml/2006/ole">
            <mc:AlternateContent xmlns:mc="http://schemas.openxmlformats.org/markup-compatibility/2006">
              <mc:Choice xmlns:v="urn:schemas-microsoft-com:vml" Requires="v">
                <p:oleObj spid="_x0000_s194575" name="Équation" r:id="rId9" imgW="1130040" imgH="342720" progId="Equation.3">
                  <p:embed/>
                </p:oleObj>
              </mc:Choice>
              <mc:Fallback>
                <p:oleObj name="Équation" r:id="rId9" imgW="1130040" imgH="342720" progId="Equation.3">
                  <p:embed/>
                  <p:pic>
                    <p:nvPicPr>
                      <p:cNvPr id="0"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929322" y="2786058"/>
                        <a:ext cx="2119312" cy="642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ZoneTexte 14"/>
          <p:cNvSpPr txBox="1"/>
          <p:nvPr/>
        </p:nvSpPr>
        <p:spPr>
          <a:xfrm>
            <a:off x="3000364" y="3714752"/>
            <a:ext cx="4214842" cy="430887"/>
          </a:xfrm>
          <a:prstGeom prst="rect">
            <a:avLst/>
          </a:prstGeom>
          <a:noFill/>
        </p:spPr>
        <p:txBody>
          <a:bodyPr wrap="square" rtlCol="0">
            <a:spAutoFit/>
          </a:bodyPr>
          <a:lstStyle/>
          <a:p>
            <a:r>
              <a:rPr lang="fr-FR" sz="2200" b="1" dirty="0">
                <a:solidFill>
                  <a:srgbClr val="002060"/>
                </a:solidFill>
                <a:latin typeface="Times New Roman" pitchFamily="18" charset="0"/>
                <a:cs typeface="Times New Roman" pitchFamily="18" charset="0"/>
              </a:rPr>
              <a:t>2. Equation aux différences finies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93544"/>
                                        </p:tgtEl>
                                        <p:attrNameLst>
                                          <p:attrName>style.visibility</p:attrName>
                                        </p:attrNameLst>
                                      </p:cBhvr>
                                      <p:to>
                                        <p:strVal val="visible"/>
                                      </p:to>
                                    </p:set>
                                    <p:anim calcmode="lin" valueType="num">
                                      <p:cBhvr additive="base">
                                        <p:cTn id="7" dur="500" fill="hold"/>
                                        <p:tgtEl>
                                          <p:spTgt spid="193544"/>
                                        </p:tgtEl>
                                        <p:attrNameLst>
                                          <p:attrName>ppt_x</p:attrName>
                                        </p:attrNameLst>
                                      </p:cBhvr>
                                      <p:tavLst>
                                        <p:tav tm="0">
                                          <p:val>
                                            <p:strVal val="0-#ppt_w/2"/>
                                          </p:val>
                                        </p:tav>
                                        <p:tav tm="100000">
                                          <p:val>
                                            <p:strVal val="#ppt_x"/>
                                          </p:val>
                                        </p:tav>
                                      </p:tavLst>
                                    </p:anim>
                                    <p:anim calcmode="lin" valueType="num">
                                      <p:cBhvr additive="base">
                                        <p:cTn id="8" dur="500" fill="hold"/>
                                        <p:tgtEl>
                                          <p:spTgt spid="19354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93547"/>
                                        </p:tgtEl>
                                        <p:attrNameLst>
                                          <p:attrName>style.visibility</p:attrName>
                                        </p:attrNameLst>
                                      </p:cBhvr>
                                      <p:to>
                                        <p:strVal val="visible"/>
                                      </p:to>
                                    </p:set>
                                    <p:anim calcmode="lin" valueType="num">
                                      <p:cBhvr additive="base">
                                        <p:cTn id="13" dur="500" fill="hold"/>
                                        <p:tgtEl>
                                          <p:spTgt spid="193547"/>
                                        </p:tgtEl>
                                        <p:attrNameLst>
                                          <p:attrName>ppt_x</p:attrName>
                                        </p:attrNameLst>
                                      </p:cBhvr>
                                      <p:tavLst>
                                        <p:tav tm="0">
                                          <p:val>
                                            <p:strVal val="0-#ppt_w/2"/>
                                          </p:val>
                                        </p:tav>
                                        <p:tav tm="100000">
                                          <p:val>
                                            <p:strVal val="#ppt_x"/>
                                          </p:val>
                                        </p:tav>
                                      </p:tavLst>
                                    </p:anim>
                                    <p:anim calcmode="lin" valueType="num">
                                      <p:cBhvr additive="base">
                                        <p:cTn id="14" dur="500" fill="hold"/>
                                        <p:tgtEl>
                                          <p:spTgt spid="1935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5</a:t>
            </a:fld>
            <a:endParaRPr lang="fr-CA"/>
          </a:p>
        </p:txBody>
      </p:sp>
      <p:sp>
        <p:nvSpPr>
          <p:cNvPr id="44035" name="Text Box 3"/>
          <p:cNvSpPr txBox="1">
            <a:spLocks noChangeArrowheads="1"/>
          </p:cNvSpPr>
          <p:nvPr/>
        </p:nvSpPr>
        <p:spPr bwMode="auto">
          <a:xfrm>
            <a:off x="0" y="642918"/>
            <a:ext cx="9144000" cy="5170646"/>
          </a:xfrm>
          <a:prstGeom prst="rect">
            <a:avLst/>
          </a:prstGeom>
          <a:noFill/>
          <a:ln w="9525">
            <a:noFill/>
            <a:miter lim="800000"/>
            <a:headEnd/>
            <a:tailEnd/>
          </a:ln>
          <a:effectLst/>
        </p:spPr>
        <p:txBody>
          <a:bodyPr wrap="square">
            <a:spAutoFit/>
          </a:bodyPr>
          <a:lstStyle/>
          <a:p>
            <a:pPr algn="just"/>
            <a:r>
              <a:rPr lang="fr-CA" sz="2200" dirty="0">
                <a:solidFill>
                  <a:srgbClr val="002060"/>
                </a:solidFill>
                <a:latin typeface="Times New Roman" pitchFamily="18" charset="0"/>
                <a:cs typeface="Times New Roman" pitchFamily="18" charset="0"/>
              </a:rPr>
              <a:t>La représentation temporelle d’un filtre numérique dépend essentiellement de la durée de sa réponse </a:t>
            </a:r>
            <a:r>
              <a:rPr lang="fr-CA" sz="2200" dirty="0" err="1">
                <a:solidFill>
                  <a:srgbClr val="002060"/>
                </a:solidFill>
                <a:latin typeface="Times New Roman" pitchFamily="18" charset="0"/>
                <a:cs typeface="Times New Roman" pitchFamily="18" charset="0"/>
              </a:rPr>
              <a:t>impulsionnelle</a:t>
            </a:r>
            <a:r>
              <a:rPr lang="fr-CA" sz="2200" dirty="0">
                <a:solidFill>
                  <a:srgbClr val="002060"/>
                </a:solidFill>
                <a:latin typeface="Times New Roman" pitchFamily="18" charset="0"/>
                <a:cs typeface="Times New Roman" pitchFamily="18" charset="0"/>
              </a:rPr>
              <a:t>.</a:t>
            </a:r>
          </a:p>
          <a:p>
            <a:pPr algn="just"/>
            <a:endParaRPr lang="fr-CA" sz="2200" dirty="0">
              <a:solidFill>
                <a:srgbClr val="002060"/>
              </a:solidFill>
              <a:latin typeface="Times New Roman" pitchFamily="18" charset="0"/>
              <a:cs typeface="Times New Roman" pitchFamily="18" charset="0"/>
            </a:endParaRPr>
          </a:p>
          <a:p>
            <a:pPr algn="just">
              <a:buFont typeface="Wingdings" pitchFamily="2" charset="2"/>
              <a:buChar char="q"/>
            </a:pPr>
            <a:r>
              <a:rPr lang="fr-CA" sz="2200" dirty="0">
                <a:solidFill>
                  <a:srgbClr val="002060"/>
                </a:solidFill>
                <a:latin typeface="Times New Roman" pitchFamily="18" charset="0"/>
                <a:cs typeface="Times New Roman" pitchFamily="18" charset="0"/>
              </a:rPr>
              <a:t> </a:t>
            </a:r>
            <a:r>
              <a:rPr lang="fr-CA" sz="2200" b="1" u="sng" dirty="0">
                <a:solidFill>
                  <a:srgbClr val="C00000"/>
                </a:solidFill>
                <a:latin typeface="Times New Roman" pitchFamily="18" charset="0"/>
                <a:cs typeface="Times New Roman" pitchFamily="18" charset="0"/>
              </a:rPr>
              <a:t>Filtres RIF : </a:t>
            </a:r>
            <a:r>
              <a:rPr lang="fr-CA" sz="2200" dirty="0">
                <a:solidFill>
                  <a:srgbClr val="00B0F0"/>
                </a:solidFill>
                <a:latin typeface="Times New Roman" pitchFamily="18" charset="0"/>
                <a:cs typeface="Times New Roman" pitchFamily="18" charset="0"/>
              </a:rPr>
              <a:t>si la durée de la réponse </a:t>
            </a:r>
            <a:r>
              <a:rPr lang="fr-CA" sz="2200" dirty="0" err="1">
                <a:solidFill>
                  <a:srgbClr val="00B0F0"/>
                </a:solidFill>
                <a:latin typeface="Times New Roman" pitchFamily="18" charset="0"/>
                <a:cs typeface="Times New Roman" pitchFamily="18" charset="0"/>
              </a:rPr>
              <a:t>impulsionnelle</a:t>
            </a:r>
            <a:r>
              <a:rPr lang="fr-CA" sz="2200" dirty="0">
                <a:solidFill>
                  <a:srgbClr val="00B0F0"/>
                </a:solidFill>
                <a:latin typeface="Times New Roman" pitchFamily="18" charset="0"/>
                <a:cs typeface="Times New Roman" pitchFamily="18" charset="0"/>
              </a:rPr>
              <a:t> est finie, on parle alors de filtre numérique RIF (Réponse </a:t>
            </a:r>
            <a:r>
              <a:rPr lang="fr-CA" sz="2200" dirty="0" err="1">
                <a:solidFill>
                  <a:srgbClr val="00B0F0"/>
                </a:solidFill>
                <a:latin typeface="Times New Roman" pitchFamily="18" charset="0"/>
                <a:cs typeface="Times New Roman" pitchFamily="18" charset="0"/>
              </a:rPr>
              <a:t>Impulsionnelle</a:t>
            </a:r>
            <a:r>
              <a:rPr lang="fr-CA" sz="2200" dirty="0">
                <a:solidFill>
                  <a:srgbClr val="00B0F0"/>
                </a:solidFill>
                <a:latin typeface="Times New Roman" pitchFamily="18" charset="0"/>
                <a:cs typeface="Times New Roman" pitchFamily="18" charset="0"/>
              </a:rPr>
              <a:t> de durée finie), et on utilise la convolution discrète.</a:t>
            </a:r>
          </a:p>
          <a:p>
            <a:pPr algn="ctr">
              <a:buFont typeface="Wingdings" pitchFamily="2" charset="2"/>
              <a:buChar char="q"/>
            </a:pPr>
            <a:endParaRPr lang="fr-CA" sz="2200" dirty="0">
              <a:solidFill>
                <a:srgbClr val="002060"/>
              </a:solidFill>
              <a:latin typeface="Times New Roman" pitchFamily="18" charset="0"/>
              <a:cs typeface="Times New Roman" pitchFamily="18" charset="0"/>
            </a:endParaRPr>
          </a:p>
          <a:p>
            <a:pPr algn="just">
              <a:buFont typeface="Wingdings" pitchFamily="2" charset="2"/>
              <a:buChar char="q"/>
            </a:pPr>
            <a:endParaRPr lang="fr-CA" sz="2200" dirty="0">
              <a:solidFill>
                <a:srgbClr val="002060"/>
              </a:solidFill>
              <a:latin typeface="Times New Roman" pitchFamily="18" charset="0"/>
              <a:cs typeface="Times New Roman" pitchFamily="18" charset="0"/>
            </a:endParaRPr>
          </a:p>
          <a:p>
            <a:pPr algn="ctr"/>
            <a:endParaRPr lang="fr-CA" sz="2200" dirty="0">
              <a:solidFill>
                <a:srgbClr val="002060"/>
              </a:solidFill>
              <a:latin typeface="Times New Roman" pitchFamily="18" charset="0"/>
              <a:cs typeface="Times New Roman" pitchFamily="18" charset="0"/>
            </a:endParaRPr>
          </a:p>
          <a:p>
            <a:pPr algn="just">
              <a:buFont typeface="Wingdings" pitchFamily="2" charset="2"/>
              <a:buChar char="q"/>
            </a:pPr>
            <a:r>
              <a:rPr lang="fr-CA" sz="2200" b="1" u="sng" dirty="0">
                <a:solidFill>
                  <a:srgbClr val="C00000"/>
                </a:solidFill>
                <a:latin typeface="Times New Roman" pitchFamily="18" charset="0"/>
                <a:cs typeface="Times New Roman" pitchFamily="18" charset="0"/>
              </a:rPr>
              <a:t> Filtres RII : </a:t>
            </a:r>
            <a:r>
              <a:rPr lang="fr-CA" sz="2200" dirty="0">
                <a:solidFill>
                  <a:schemeClr val="accent4">
                    <a:lumMod val="95000"/>
                    <a:lumOff val="5000"/>
                  </a:schemeClr>
                </a:solidFill>
                <a:latin typeface="Times New Roman" pitchFamily="18" charset="0"/>
                <a:cs typeface="Times New Roman" pitchFamily="18" charset="0"/>
              </a:rPr>
              <a:t>si par contre la durée de cette réponse </a:t>
            </a:r>
            <a:r>
              <a:rPr lang="fr-CA" sz="2200" dirty="0" err="1">
                <a:solidFill>
                  <a:schemeClr val="accent4">
                    <a:lumMod val="95000"/>
                    <a:lumOff val="5000"/>
                  </a:schemeClr>
                </a:solidFill>
                <a:latin typeface="Times New Roman" pitchFamily="18" charset="0"/>
                <a:cs typeface="Times New Roman" pitchFamily="18" charset="0"/>
              </a:rPr>
              <a:t>impulsionnelle</a:t>
            </a:r>
            <a:r>
              <a:rPr lang="fr-CA" sz="2200" dirty="0">
                <a:solidFill>
                  <a:schemeClr val="accent4">
                    <a:lumMod val="95000"/>
                    <a:lumOff val="5000"/>
                  </a:schemeClr>
                </a:solidFill>
                <a:latin typeface="Times New Roman" pitchFamily="18" charset="0"/>
                <a:cs typeface="Times New Roman" pitchFamily="18" charset="0"/>
              </a:rPr>
              <a:t> est infinie (RII), il est impossible d’utiliser l’équation de convolution discrète (boucle infinie), ce qui nous pousse à utiliser un système d’équations aux différences finies</a:t>
            </a:r>
          </a:p>
          <a:p>
            <a:pPr algn="just"/>
            <a:endParaRPr lang="fr-CA" sz="2200" dirty="0">
              <a:solidFill>
                <a:srgbClr val="002060"/>
              </a:solidFill>
              <a:latin typeface="Times New Roman" pitchFamily="18" charset="0"/>
              <a:cs typeface="Times New Roman" pitchFamily="18" charset="0"/>
            </a:endParaRPr>
          </a:p>
          <a:p>
            <a:pPr algn="just"/>
            <a:endParaRPr lang="fr-CA" sz="2200" dirty="0">
              <a:solidFill>
                <a:srgbClr val="7030A0"/>
              </a:solidFill>
              <a:latin typeface="Times New Roman" pitchFamily="18" charset="0"/>
              <a:cs typeface="Times New Roman" pitchFamily="18" charset="0"/>
            </a:endParaRPr>
          </a:p>
        </p:txBody>
      </p:sp>
      <p:graphicFrame>
        <p:nvGraphicFramePr>
          <p:cNvPr id="195590" name="Object 6"/>
          <p:cNvGraphicFramePr>
            <a:graphicFrameLocks noChangeAspect="1"/>
          </p:cNvGraphicFramePr>
          <p:nvPr/>
        </p:nvGraphicFramePr>
        <p:xfrm>
          <a:off x="2754238" y="2285992"/>
          <a:ext cx="4175216" cy="831852"/>
        </p:xfrm>
        <a:graphic>
          <a:graphicData uri="http://schemas.openxmlformats.org/presentationml/2006/ole">
            <mc:AlternateContent xmlns:mc="http://schemas.openxmlformats.org/markup-compatibility/2006">
              <mc:Choice xmlns:v="urn:schemas-microsoft-com:vml" Requires="v">
                <p:oleObj spid="_x0000_s195600" name="Équation" r:id="rId3" imgW="2108160" imgH="431640" progId="Equation.3">
                  <p:embed/>
                </p:oleObj>
              </mc:Choice>
              <mc:Fallback>
                <p:oleObj name="Équation" r:id="rId3" imgW="2108160" imgH="43164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54238" y="2285992"/>
                        <a:ext cx="4175216" cy="8318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t 13"/>
          <p:cNvGraphicFramePr>
            <a:graphicFrameLocks noChangeAspect="1"/>
          </p:cNvGraphicFramePr>
          <p:nvPr/>
        </p:nvGraphicFramePr>
        <p:xfrm>
          <a:off x="3227284" y="3000372"/>
          <a:ext cx="3059228" cy="500066"/>
        </p:xfrm>
        <a:graphic>
          <a:graphicData uri="http://schemas.openxmlformats.org/presentationml/2006/ole">
            <mc:AlternateContent xmlns:mc="http://schemas.openxmlformats.org/markup-compatibility/2006">
              <mc:Choice xmlns:v="urn:schemas-microsoft-com:vml" Requires="v">
                <p:oleObj spid="_x0000_s195601" name="Équation" r:id="rId5" imgW="1320480" imgH="215640" progId="Equation.3">
                  <p:embed/>
                </p:oleObj>
              </mc:Choice>
              <mc:Fallback>
                <p:oleObj name="Équation" r:id="rId5" imgW="1320480" imgH="215640" progId="Equation.3">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27284" y="3000372"/>
                        <a:ext cx="3059228" cy="5000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5592" name="Object 8"/>
          <p:cNvGraphicFramePr>
            <a:graphicFrameLocks noChangeAspect="1"/>
          </p:cNvGraphicFramePr>
          <p:nvPr/>
        </p:nvGraphicFramePr>
        <p:xfrm>
          <a:off x="2857488" y="4643446"/>
          <a:ext cx="4071937" cy="714375"/>
        </p:xfrm>
        <a:graphic>
          <a:graphicData uri="http://schemas.openxmlformats.org/presentationml/2006/ole">
            <mc:AlternateContent xmlns:mc="http://schemas.openxmlformats.org/markup-compatibility/2006">
              <mc:Choice xmlns:v="urn:schemas-microsoft-com:vml" Requires="v">
                <p:oleObj spid="_x0000_s195602" name="Équation" r:id="rId7" imgW="1676160" imgH="431640" progId="Equation.3">
                  <p:embed/>
                </p:oleObj>
              </mc:Choice>
              <mc:Fallback>
                <p:oleObj name="Équation" r:id="rId7" imgW="1676160" imgH="431640" progId="Equation.3">
                  <p:embed/>
                  <p:pic>
                    <p:nvPicPr>
                      <p:cNvPr id="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57488" y="4643446"/>
                        <a:ext cx="4071937" cy="71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 name="Objet 15"/>
          <p:cNvGraphicFramePr>
            <a:graphicFrameLocks noChangeAspect="1"/>
          </p:cNvGraphicFramePr>
          <p:nvPr/>
        </p:nvGraphicFramePr>
        <p:xfrm>
          <a:off x="642910" y="5429264"/>
          <a:ext cx="8096307" cy="428628"/>
        </p:xfrm>
        <a:graphic>
          <a:graphicData uri="http://schemas.openxmlformats.org/presentationml/2006/ole">
            <mc:AlternateContent xmlns:mc="http://schemas.openxmlformats.org/markup-compatibility/2006">
              <mc:Choice xmlns:v="urn:schemas-microsoft-com:vml" Requires="v">
                <p:oleObj spid="_x0000_s195603" name="Équation" r:id="rId9" imgW="4317840" imgH="228600" progId="Equation.3">
                  <p:embed/>
                </p:oleObj>
              </mc:Choice>
              <mc:Fallback>
                <p:oleObj name="Équation" r:id="rId9" imgW="4317840" imgH="228600" progId="Equation.3">
                  <p:embed/>
                  <p:pic>
                    <p:nvPicPr>
                      <p:cNvPr id="0"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2910" y="5429264"/>
                        <a:ext cx="8096307" cy="4286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5594" name="Object 10"/>
          <p:cNvGraphicFramePr>
            <a:graphicFrameLocks noChangeAspect="1"/>
          </p:cNvGraphicFramePr>
          <p:nvPr/>
        </p:nvGraphicFramePr>
        <p:xfrm>
          <a:off x="214282" y="5857892"/>
          <a:ext cx="8453437" cy="809625"/>
        </p:xfrm>
        <a:graphic>
          <a:graphicData uri="http://schemas.openxmlformats.org/presentationml/2006/ole">
            <mc:AlternateContent xmlns:mc="http://schemas.openxmlformats.org/markup-compatibility/2006">
              <mc:Choice xmlns:v="urn:schemas-microsoft-com:vml" Requires="v">
                <p:oleObj spid="_x0000_s195604" name="Équation" r:id="rId11" imgW="4508280" imgH="431640" progId="Equation.3">
                  <p:embed/>
                </p:oleObj>
              </mc:Choice>
              <mc:Fallback>
                <p:oleObj name="Équation" r:id="rId11" imgW="4508280" imgH="431640" progId="Equation.3">
                  <p:embed/>
                  <p:pic>
                    <p:nvPicPr>
                      <p:cNvPr id="0" name="Picture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14282" y="5857892"/>
                        <a:ext cx="8453437" cy="809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DEFINITION  DES FILTRES NUMERIQUES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95592"/>
                                        </p:tgtEl>
                                        <p:attrNameLst>
                                          <p:attrName>style.visibility</p:attrName>
                                        </p:attrNameLst>
                                      </p:cBhvr>
                                      <p:to>
                                        <p:strVal val="visible"/>
                                      </p:to>
                                    </p:set>
                                    <p:anim calcmode="lin" valueType="num">
                                      <p:cBhvr additive="base">
                                        <p:cTn id="7" dur="500" fill="hold"/>
                                        <p:tgtEl>
                                          <p:spTgt spid="195592"/>
                                        </p:tgtEl>
                                        <p:attrNameLst>
                                          <p:attrName>ppt_x</p:attrName>
                                        </p:attrNameLst>
                                      </p:cBhvr>
                                      <p:tavLst>
                                        <p:tav tm="0">
                                          <p:val>
                                            <p:strVal val="0-#ppt_w/2"/>
                                          </p:val>
                                        </p:tav>
                                        <p:tav tm="100000">
                                          <p:val>
                                            <p:strVal val="#ppt_x"/>
                                          </p:val>
                                        </p:tav>
                                      </p:tavLst>
                                    </p:anim>
                                    <p:anim calcmode="lin" valueType="num">
                                      <p:cBhvr additive="base">
                                        <p:cTn id="8" dur="500" fill="hold"/>
                                        <p:tgtEl>
                                          <p:spTgt spid="19559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6</a:t>
            </a:fld>
            <a:endParaRPr lang="fr-CA"/>
          </a:p>
        </p:txBody>
      </p:sp>
      <p:sp>
        <p:nvSpPr>
          <p:cNvPr id="44035" name="Text Box 3"/>
          <p:cNvSpPr txBox="1">
            <a:spLocks noChangeArrowheads="1"/>
          </p:cNvSpPr>
          <p:nvPr/>
        </p:nvSpPr>
        <p:spPr bwMode="auto">
          <a:xfrm>
            <a:off x="0" y="642918"/>
            <a:ext cx="9144000" cy="2800767"/>
          </a:xfrm>
          <a:prstGeom prst="rect">
            <a:avLst/>
          </a:prstGeom>
          <a:noFill/>
          <a:ln w="9525">
            <a:noFill/>
            <a:miter lim="800000"/>
            <a:headEnd/>
            <a:tailEnd/>
          </a:ln>
          <a:effectLst/>
        </p:spPr>
        <p:txBody>
          <a:bodyPr wrap="square">
            <a:spAutoFit/>
          </a:bodyPr>
          <a:lstStyle/>
          <a:p>
            <a:pPr algn="just"/>
            <a:r>
              <a:rPr lang="fr-CA" sz="2200" b="1" u="sng" dirty="0">
                <a:solidFill>
                  <a:srgbClr val="C00000"/>
                </a:solidFill>
                <a:latin typeface="Times New Roman" pitchFamily="18" charset="0"/>
                <a:cs typeface="Times New Roman" pitchFamily="18" charset="0"/>
              </a:rPr>
              <a:t>Implémentation des filtres RIF : </a:t>
            </a:r>
          </a:p>
          <a:p>
            <a:pPr algn="just"/>
            <a:r>
              <a:rPr lang="fr-CA" sz="2200" dirty="0">
                <a:solidFill>
                  <a:srgbClr val="002060"/>
                </a:solidFill>
                <a:latin typeface="Times New Roman" pitchFamily="18" charset="0"/>
                <a:cs typeface="Times New Roman" pitchFamily="18" charset="0"/>
              </a:rPr>
              <a:t>Pour représenter et implémenter un filtre numérique RIF il suffit d’utiliser l’équation de convolution discrète</a:t>
            </a:r>
          </a:p>
          <a:p>
            <a:pPr algn="ctr">
              <a:buFont typeface="Wingdings" pitchFamily="2" charset="2"/>
              <a:buChar char="q"/>
            </a:pPr>
            <a:endParaRPr lang="fr-CA" sz="2200" dirty="0">
              <a:solidFill>
                <a:srgbClr val="002060"/>
              </a:solidFill>
              <a:latin typeface="Times New Roman" pitchFamily="18" charset="0"/>
              <a:cs typeface="Times New Roman" pitchFamily="18" charset="0"/>
            </a:endParaRPr>
          </a:p>
          <a:p>
            <a:pPr algn="just">
              <a:buFont typeface="Wingdings" pitchFamily="2" charset="2"/>
              <a:buChar char="q"/>
            </a:pPr>
            <a:endParaRPr lang="fr-CA" sz="2200" dirty="0">
              <a:solidFill>
                <a:srgbClr val="002060"/>
              </a:solidFill>
              <a:latin typeface="Times New Roman" pitchFamily="18" charset="0"/>
              <a:cs typeface="Times New Roman" pitchFamily="18" charset="0"/>
            </a:endParaRPr>
          </a:p>
          <a:p>
            <a:pPr algn="ctr"/>
            <a:endParaRPr lang="fr-CA" sz="2200" dirty="0">
              <a:solidFill>
                <a:srgbClr val="002060"/>
              </a:solidFill>
              <a:latin typeface="Times New Roman" pitchFamily="18" charset="0"/>
              <a:cs typeface="Times New Roman" pitchFamily="18" charset="0"/>
            </a:endParaRPr>
          </a:p>
          <a:p>
            <a:pPr algn="just"/>
            <a:endParaRPr lang="fr-CA" sz="2200" dirty="0">
              <a:solidFill>
                <a:srgbClr val="002060"/>
              </a:solidFill>
              <a:latin typeface="Times New Roman" pitchFamily="18" charset="0"/>
              <a:cs typeface="Times New Roman" pitchFamily="18" charset="0"/>
            </a:endParaRPr>
          </a:p>
          <a:p>
            <a:pPr algn="just"/>
            <a:endParaRPr lang="fr-CA" sz="2200" dirty="0">
              <a:solidFill>
                <a:srgbClr val="7030A0"/>
              </a:solidFill>
              <a:latin typeface="Times New Roman" pitchFamily="18" charset="0"/>
              <a:cs typeface="Times New Roman" pitchFamily="18" charset="0"/>
            </a:endParaRPr>
          </a:p>
        </p:txBody>
      </p:sp>
      <p:graphicFrame>
        <p:nvGraphicFramePr>
          <p:cNvPr id="195590" name="Object 6"/>
          <p:cNvGraphicFramePr>
            <a:graphicFrameLocks noChangeAspect="1"/>
          </p:cNvGraphicFramePr>
          <p:nvPr/>
        </p:nvGraphicFramePr>
        <p:xfrm>
          <a:off x="2714612" y="1500174"/>
          <a:ext cx="4175216" cy="831852"/>
        </p:xfrm>
        <a:graphic>
          <a:graphicData uri="http://schemas.openxmlformats.org/presentationml/2006/ole">
            <mc:AlternateContent xmlns:mc="http://schemas.openxmlformats.org/markup-compatibility/2006">
              <mc:Choice xmlns:v="urn:schemas-microsoft-com:vml" Requires="v">
                <p:oleObj spid="_x0000_s210955" name="Équation" r:id="rId3" imgW="2108160" imgH="431640" progId="Equation.3">
                  <p:embed/>
                </p:oleObj>
              </mc:Choice>
              <mc:Fallback>
                <p:oleObj name="Équation" r:id="rId3" imgW="210816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14612" y="1500174"/>
                        <a:ext cx="4175216" cy="8318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t 13"/>
          <p:cNvGraphicFramePr>
            <a:graphicFrameLocks noChangeAspect="1"/>
          </p:cNvGraphicFramePr>
          <p:nvPr/>
        </p:nvGraphicFramePr>
        <p:xfrm>
          <a:off x="3357554" y="2214554"/>
          <a:ext cx="3059228" cy="500066"/>
        </p:xfrm>
        <a:graphic>
          <a:graphicData uri="http://schemas.openxmlformats.org/presentationml/2006/ole">
            <mc:AlternateContent xmlns:mc="http://schemas.openxmlformats.org/markup-compatibility/2006">
              <mc:Choice xmlns:v="urn:schemas-microsoft-com:vml" Requires="v">
                <p:oleObj spid="_x0000_s210956" name="Équation" r:id="rId5" imgW="1320480" imgH="215640" progId="Equation.3">
                  <p:embed/>
                </p:oleObj>
              </mc:Choice>
              <mc:Fallback>
                <p:oleObj name="Équation" r:id="rId5" imgW="1320480" imgH="215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57554" y="2214554"/>
                        <a:ext cx="3059228" cy="5000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LES FILTRES NUMERIQUES RIF</a:t>
            </a:r>
          </a:p>
        </p:txBody>
      </p:sp>
      <p:graphicFrame>
        <p:nvGraphicFramePr>
          <p:cNvPr id="12" name="Objet 11"/>
          <p:cNvGraphicFramePr>
            <a:graphicFrameLocks noChangeAspect="1"/>
          </p:cNvGraphicFramePr>
          <p:nvPr/>
        </p:nvGraphicFramePr>
        <p:xfrm>
          <a:off x="1036064" y="2714620"/>
          <a:ext cx="7465026" cy="393702"/>
        </p:xfrm>
        <a:graphic>
          <a:graphicData uri="http://schemas.openxmlformats.org/presentationml/2006/ole">
            <mc:AlternateContent xmlns:mc="http://schemas.openxmlformats.org/markup-compatibility/2006">
              <mc:Choice xmlns:v="urn:schemas-microsoft-com:vml" Requires="v">
                <p:oleObj spid="_x0000_s210957" name="Équation" r:id="rId7" imgW="3365280" imgH="215640" progId="Equation.3">
                  <p:embed/>
                </p:oleObj>
              </mc:Choice>
              <mc:Fallback>
                <p:oleObj name="Équation" r:id="rId7" imgW="3365280" imgH="215640" progId="Equation.3">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36064" y="2714620"/>
                        <a:ext cx="7465026" cy="39370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ZoneTexte 12"/>
          <p:cNvSpPr txBox="1"/>
          <p:nvPr/>
        </p:nvSpPr>
        <p:spPr>
          <a:xfrm>
            <a:off x="1285852" y="3143248"/>
            <a:ext cx="7358114" cy="430887"/>
          </a:xfrm>
          <a:prstGeom prst="rect">
            <a:avLst/>
          </a:prstGeom>
          <a:noFill/>
        </p:spPr>
        <p:txBody>
          <a:bodyPr wrap="square" rtlCol="0">
            <a:spAutoFit/>
          </a:bodyPr>
          <a:lstStyle/>
          <a:p>
            <a:r>
              <a:rPr lang="fr-FR" sz="2200" dirty="0">
                <a:solidFill>
                  <a:srgbClr val="0070C0"/>
                </a:solidFill>
                <a:latin typeface="Times New Roman" pitchFamily="18" charset="0"/>
                <a:cs typeface="Times New Roman" pitchFamily="18" charset="0"/>
              </a:rPr>
              <a:t>Où N est le nombre d’échantillons ou encore la durée de h(n)</a:t>
            </a:r>
          </a:p>
        </p:txBody>
      </p:sp>
      <p:sp>
        <p:nvSpPr>
          <p:cNvPr id="15" name="ZoneTexte 14"/>
          <p:cNvSpPr txBox="1"/>
          <p:nvPr/>
        </p:nvSpPr>
        <p:spPr>
          <a:xfrm>
            <a:off x="0" y="3714752"/>
            <a:ext cx="9144000" cy="3077766"/>
          </a:xfrm>
          <a:prstGeom prst="rect">
            <a:avLst/>
          </a:prstGeom>
          <a:noFill/>
        </p:spPr>
        <p:txBody>
          <a:bodyPr wrap="square" rtlCol="0">
            <a:spAutoFit/>
          </a:bodyPr>
          <a:lstStyle/>
          <a:p>
            <a:pPr>
              <a:buFont typeface="Wingdings" pitchFamily="2" charset="2"/>
              <a:buChar char="q"/>
            </a:pPr>
            <a:r>
              <a:rPr lang="fr-FR" sz="2200" dirty="0"/>
              <a:t> </a:t>
            </a:r>
            <a:r>
              <a:rPr lang="fr-FR" sz="2200" dirty="0">
                <a:solidFill>
                  <a:srgbClr val="00B050"/>
                </a:solidFill>
              </a:rPr>
              <a:t>La structure d’un RIF a besoin donc de trois opérations élémentaires à savoir:</a:t>
            </a:r>
          </a:p>
          <a:p>
            <a:pPr lvl="1">
              <a:buFont typeface="Wingdings" pitchFamily="2" charset="2"/>
              <a:buChar char="ü"/>
            </a:pPr>
            <a:r>
              <a:rPr lang="fr-FR" sz="2200" dirty="0">
                <a:solidFill>
                  <a:srgbClr val="00B050"/>
                </a:solidFill>
              </a:rPr>
              <a:t> la multiplication</a:t>
            </a:r>
          </a:p>
          <a:p>
            <a:pPr lvl="1">
              <a:buFont typeface="Wingdings" pitchFamily="2" charset="2"/>
              <a:buChar char="ü"/>
            </a:pPr>
            <a:r>
              <a:rPr lang="fr-FR" sz="2200" dirty="0">
                <a:solidFill>
                  <a:srgbClr val="00B050"/>
                </a:solidFill>
              </a:rPr>
              <a:t> l’addition</a:t>
            </a:r>
          </a:p>
          <a:p>
            <a:pPr lvl="1">
              <a:buFont typeface="Wingdings" pitchFamily="2" charset="2"/>
              <a:buChar char="ü"/>
            </a:pPr>
            <a:r>
              <a:rPr lang="fr-FR" sz="2200" dirty="0">
                <a:solidFill>
                  <a:srgbClr val="00B050"/>
                </a:solidFill>
              </a:rPr>
              <a:t> le retard unitaire</a:t>
            </a:r>
          </a:p>
          <a:p>
            <a:pPr lvl="1">
              <a:buFont typeface="Wingdings" pitchFamily="2" charset="2"/>
              <a:buChar char="ü"/>
            </a:pPr>
            <a:endParaRPr lang="fr-FR" dirty="0"/>
          </a:p>
          <a:p>
            <a:pPr marL="0" lvl="1" algn="just">
              <a:buFont typeface="Wingdings" pitchFamily="2" charset="2"/>
              <a:buChar char="q"/>
            </a:pPr>
            <a:r>
              <a:rPr lang="fr-FR" dirty="0"/>
              <a:t> </a:t>
            </a:r>
            <a:r>
              <a:rPr lang="fr-FR" sz="2200" dirty="0">
                <a:solidFill>
                  <a:srgbClr val="7030A0"/>
                </a:solidFill>
                <a:latin typeface="Times New Roman" pitchFamily="18" charset="0"/>
                <a:cs typeface="Times New Roman" pitchFamily="18" charset="0"/>
              </a:rPr>
              <a:t>L’échantillon de sortie y(n) à l’instant présent n, dépend de l’échantillon d’entrée présent à l’instant n et de quelques autres échantillons d’entrée aux instants passés {n-1, n-2, …., n-(N-1)]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7</a:t>
            </a:fld>
            <a:endParaRPr lang="fr-CA"/>
          </a:p>
        </p:txBody>
      </p:sp>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LES FILTRES NUMERIQUES RIF</a:t>
            </a:r>
          </a:p>
        </p:txBody>
      </p:sp>
      <p:sp>
        <p:nvSpPr>
          <p:cNvPr id="16" name="ZoneTexte 15"/>
          <p:cNvSpPr txBox="1"/>
          <p:nvPr/>
        </p:nvSpPr>
        <p:spPr>
          <a:xfrm>
            <a:off x="0" y="714356"/>
            <a:ext cx="9144000" cy="430887"/>
          </a:xfrm>
          <a:prstGeom prst="rect">
            <a:avLst/>
          </a:prstGeom>
          <a:noFill/>
        </p:spPr>
        <p:txBody>
          <a:bodyPr wrap="square" rtlCol="0">
            <a:spAutoFit/>
          </a:bodyPr>
          <a:lstStyle/>
          <a:p>
            <a:r>
              <a:rPr lang="fr-FR" sz="2200" b="1" u="sng" dirty="0">
                <a:solidFill>
                  <a:srgbClr val="FF0000"/>
                </a:solidFill>
                <a:latin typeface="Times New Roman" pitchFamily="18" charset="0"/>
                <a:cs typeface="Times New Roman" pitchFamily="18" charset="0"/>
              </a:rPr>
              <a:t>Structure d’un filtre RIF</a:t>
            </a:r>
          </a:p>
        </p:txBody>
      </p:sp>
      <p:sp>
        <p:nvSpPr>
          <p:cNvPr id="17" name="Rectangle 16"/>
          <p:cNvSpPr/>
          <p:nvPr/>
        </p:nvSpPr>
        <p:spPr>
          <a:xfrm>
            <a:off x="1928794" y="1643050"/>
            <a:ext cx="1143008"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p:cNvSpPr/>
          <p:nvPr/>
        </p:nvSpPr>
        <p:spPr>
          <a:xfrm>
            <a:off x="3500430" y="1643050"/>
            <a:ext cx="1143008"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p:cNvSpPr/>
          <p:nvPr/>
        </p:nvSpPr>
        <p:spPr>
          <a:xfrm>
            <a:off x="6429388" y="1643050"/>
            <a:ext cx="1143008"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Ellipse 19"/>
          <p:cNvSpPr/>
          <p:nvPr/>
        </p:nvSpPr>
        <p:spPr>
          <a:xfrm>
            <a:off x="1071538" y="3000372"/>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llipse 20"/>
          <p:cNvSpPr/>
          <p:nvPr/>
        </p:nvSpPr>
        <p:spPr>
          <a:xfrm>
            <a:off x="3000364" y="3000372"/>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Ellipse 21"/>
          <p:cNvSpPr/>
          <p:nvPr/>
        </p:nvSpPr>
        <p:spPr>
          <a:xfrm>
            <a:off x="4643438" y="3000372"/>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llipse 22"/>
          <p:cNvSpPr/>
          <p:nvPr/>
        </p:nvSpPr>
        <p:spPr>
          <a:xfrm>
            <a:off x="7643834" y="3000372"/>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p:cNvSpPr/>
          <p:nvPr/>
        </p:nvSpPr>
        <p:spPr>
          <a:xfrm>
            <a:off x="785786" y="4572008"/>
            <a:ext cx="8072494" cy="1000132"/>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3" name="Connecteur droit avec flèche 32"/>
          <p:cNvCxnSpPr/>
          <p:nvPr/>
        </p:nvCxnSpPr>
        <p:spPr>
          <a:xfrm>
            <a:off x="214282" y="1998652"/>
            <a:ext cx="1714512"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3062278" y="1998652"/>
            <a:ext cx="509590"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p:nvPr/>
        </p:nvCxnSpPr>
        <p:spPr>
          <a:xfrm>
            <a:off x="4714876" y="2000240"/>
            <a:ext cx="1714512" cy="1588"/>
          </a:xfrm>
          <a:prstGeom prst="straightConnector1">
            <a:avLst/>
          </a:prstGeom>
          <a:ln w="38100">
            <a:solidFill>
              <a:srgbClr val="C0000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9" name="Connecteur droit avec flèche 38"/>
          <p:cNvCxnSpPr>
            <a:endCxn id="20" idx="0"/>
          </p:cNvCxnSpPr>
          <p:nvPr/>
        </p:nvCxnSpPr>
        <p:spPr>
          <a:xfrm rot="5400000">
            <a:off x="929059" y="2500703"/>
            <a:ext cx="999338" cy="158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p:nvPr/>
        </p:nvCxnSpPr>
        <p:spPr>
          <a:xfrm rot="5400000">
            <a:off x="2843023" y="2499115"/>
            <a:ext cx="999338" cy="158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42" name="Connecteur droit avec flèche 41"/>
          <p:cNvCxnSpPr/>
          <p:nvPr/>
        </p:nvCxnSpPr>
        <p:spPr>
          <a:xfrm rot="5400000">
            <a:off x="4500165" y="2499115"/>
            <a:ext cx="999338" cy="158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47" name="Connecteur droit 46"/>
          <p:cNvCxnSpPr/>
          <p:nvPr/>
        </p:nvCxnSpPr>
        <p:spPr>
          <a:xfrm>
            <a:off x="7572396" y="2000240"/>
            <a:ext cx="50006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8" name="Connecteur droit avec flèche 47"/>
          <p:cNvCxnSpPr/>
          <p:nvPr/>
        </p:nvCxnSpPr>
        <p:spPr>
          <a:xfrm rot="5400000">
            <a:off x="7500561" y="2499115"/>
            <a:ext cx="999338" cy="158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55" name="Connecteur droit avec flèche 54"/>
          <p:cNvCxnSpPr/>
          <p:nvPr/>
        </p:nvCxnSpPr>
        <p:spPr>
          <a:xfrm rot="5400000">
            <a:off x="1072332" y="4214024"/>
            <a:ext cx="71438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6" name="Connecteur droit avec flèche 55"/>
          <p:cNvCxnSpPr/>
          <p:nvPr/>
        </p:nvCxnSpPr>
        <p:spPr>
          <a:xfrm rot="5400000">
            <a:off x="2999570" y="4214024"/>
            <a:ext cx="71438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7" name="Connecteur droit avec flèche 56"/>
          <p:cNvCxnSpPr/>
          <p:nvPr/>
        </p:nvCxnSpPr>
        <p:spPr>
          <a:xfrm rot="5400000">
            <a:off x="4642644" y="4214024"/>
            <a:ext cx="71438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8" name="Connecteur droit avec flèche 57"/>
          <p:cNvCxnSpPr/>
          <p:nvPr/>
        </p:nvCxnSpPr>
        <p:spPr>
          <a:xfrm rot="5400000">
            <a:off x="7643039" y="4214024"/>
            <a:ext cx="71438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9" name="Connecteur droit avec flèche 58"/>
          <p:cNvCxnSpPr/>
          <p:nvPr/>
        </p:nvCxnSpPr>
        <p:spPr>
          <a:xfrm rot="5400000">
            <a:off x="4644232" y="5928536"/>
            <a:ext cx="714380" cy="1588"/>
          </a:xfrm>
          <a:prstGeom prst="straightConnector1">
            <a:avLst/>
          </a:prstGeom>
          <a:ln w="38100">
            <a:solidFill>
              <a:schemeClr val="tx2">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60" name="ZoneTexte 59"/>
          <p:cNvSpPr txBox="1"/>
          <p:nvPr/>
        </p:nvSpPr>
        <p:spPr>
          <a:xfrm>
            <a:off x="214282" y="1571612"/>
            <a:ext cx="714380" cy="461665"/>
          </a:xfrm>
          <a:prstGeom prst="rect">
            <a:avLst/>
          </a:prstGeom>
          <a:noFill/>
        </p:spPr>
        <p:txBody>
          <a:bodyPr wrap="square" rtlCol="0">
            <a:spAutoFit/>
          </a:bodyPr>
          <a:lstStyle/>
          <a:p>
            <a:r>
              <a:rPr lang="fr-FR" sz="2400" dirty="0">
                <a:solidFill>
                  <a:srgbClr val="00B0F0"/>
                </a:solidFill>
              </a:rPr>
              <a:t>x(n)</a:t>
            </a:r>
          </a:p>
        </p:txBody>
      </p:sp>
      <p:sp>
        <p:nvSpPr>
          <p:cNvPr id="61" name="ZoneTexte 60"/>
          <p:cNvSpPr txBox="1"/>
          <p:nvPr/>
        </p:nvSpPr>
        <p:spPr>
          <a:xfrm>
            <a:off x="2786050" y="1142984"/>
            <a:ext cx="1000132" cy="461665"/>
          </a:xfrm>
          <a:prstGeom prst="rect">
            <a:avLst/>
          </a:prstGeom>
          <a:noFill/>
        </p:spPr>
        <p:txBody>
          <a:bodyPr wrap="square" rtlCol="0">
            <a:spAutoFit/>
          </a:bodyPr>
          <a:lstStyle/>
          <a:p>
            <a:r>
              <a:rPr lang="fr-FR" sz="2400" dirty="0">
                <a:solidFill>
                  <a:srgbClr val="00B0F0"/>
                </a:solidFill>
              </a:rPr>
              <a:t>x(n-1)</a:t>
            </a:r>
          </a:p>
        </p:txBody>
      </p:sp>
      <p:sp>
        <p:nvSpPr>
          <p:cNvPr id="62" name="ZoneTexte 61"/>
          <p:cNvSpPr txBox="1"/>
          <p:nvPr/>
        </p:nvSpPr>
        <p:spPr>
          <a:xfrm>
            <a:off x="4643438" y="1538575"/>
            <a:ext cx="1000132" cy="461665"/>
          </a:xfrm>
          <a:prstGeom prst="rect">
            <a:avLst/>
          </a:prstGeom>
          <a:noFill/>
        </p:spPr>
        <p:txBody>
          <a:bodyPr wrap="square" rtlCol="0">
            <a:spAutoFit/>
          </a:bodyPr>
          <a:lstStyle/>
          <a:p>
            <a:r>
              <a:rPr lang="fr-FR" sz="2400" dirty="0">
                <a:solidFill>
                  <a:srgbClr val="00B0F0"/>
                </a:solidFill>
              </a:rPr>
              <a:t>x(n-2)</a:t>
            </a:r>
          </a:p>
        </p:txBody>
      </p:sp>
      <p:sp>
        <p:nvSpPr>
          <p:cNvPr id="63" name="ZoneTexte 62"/>
          <p:cNvSpPr txBox="1"/>
          <p:nvPr/>
        </p:nvSpPr>
        <p:spPr>
          <a:xfrm>
            <a:off x="7572396" y="1467137"/>
            <a:ext cx="1571604" cy="461665"/>
          </a:xfrm>
          <a:prstGeom prst="rect">
            <a:avLst/>
          </a:prstGeom>
          <a:noFill/>
        </p:spPr>
        <p:txBody>
          <a:bodyPr wrap="square" rtlCol="0">
            <a:spAutoFit/>
          </a:bodyPr>
          <a:lstStyle/>
          <a:p>
            <a:r>
              <a:rPr lang="fr-FR" sz="2400" dirty="0">
                <a:solidFill>
                  <a:srgbClr val="00B0F0"/>
                </a:solidFill>
              </a:rPr>
              <a:t>x(n-(N-1))</a:t>
            </a:r>
          </a:p>
        </p:txBody>
      </p:sp>
      <p:sp>
        <p:nvSpPr>
          <p:cNvPr id="64" name="ZoneTexte 63"/>
          <p:cNvSpPr txBox="1"/>
          <p:nvPr/>
        </p:nvSpPr>
        <p:spPr>
          <a:xfrm>
            <a:off x="1928794" y="1769599"/>
            <a:ext cx="1143008" cy="430887"/>
          </a:xfrm>
          <a:prstGeom prst="rect">
            <a:avLst/>
          </a:prstGeom>
          <a:noFill/>
        </p:spPr>
        <p:txBody>
          <a:bodyPr wrap="square" rtlCol="0">
            <a:spAutoFit/>
          </a:bodyPr>
          <a:lstStyle/>
          <a:p>
            <a:pPr algn="ctr"/>
            <a:r>
              <a:rPr lang="fr-FR" sz="2200" b="1" dirty="0">
                <a:solidFill>
                  <a:schemeClr val="accent6">
                    <a:lumMod val="75000"/>
                  </a:schemeClr>
                </a:solidFill>
              </a:rPr>
              <a:t>Z</a:t>
            </a:r>
            <a:r>
              <a:rPr lang="fr-FR" sz="2200" b="1" baseline="30000" dirty="0">
                <a:solidFill>
                  <a:schemeClr val="accent6">
                    <a:lumMod val="75000"/>
                  </a:schemeClr>
                </a:solidFill>
              </a:rPr>
              <a:t>-1</a:t>
            </a:r>
            <a:endParaRPr lang="fr-FR" sz="2200" b="1" dirty="0">
              <a:solidFill>
                <a:schemeClr val="accent6">
                  <a:lumMod val="75000"/>
                </a:schemeClr>
              </a:solidFill>
            </a:endParaRPr>
          </a:p>
        </p:txBody>
      </p:sp>
      <p:sp>
        <p:nvSpPr>
          <p:cNvPr id="65" name="ZoneTexte 64"/>
          <p:cNvSpPr txBox="1"/>
          <p:nvPr/>
        </p:nvSpPr>
        <p:spPr>
          <a:xfrm>
            <a:off x="3500430" y="1783667"/>
            <a:ext cx="1143008" cy="430887"/>
          </a:xfrm>
          <a:prstGeom prst="rect">
            <a:avLst/>
          </a:prstGeom>
          <a:noFill/>
        </p:spPr>
        <p:txBody>
          <a:bodyPr wrap="square" rtlCol="0">
            <a:spAutoFit/>
          </a:bodyPr>
          <a:lstStyle/>
          <a:p>
            <a:pPr algn="ctr"/>
            <a:r>
              <a:rPr lang="fr-FR" sz="2200" b="1" dirty="0">
                <a:solidFill>
                  <a:schemeClr val="accent6">
                    <a:lumMod val="75000"/>
                  </a:schemeClr>
                </a:solidFill>
              </a:rPr>
              <a:t>Z</a:t>
            </a:r>
            <a:r>
              <a:rPr lang="fr-FR" sz="2200" b="1" baseline="30000" dirty="0">
                <a:solidFill>
                  <a:schemeClr val="accent6">
                    <a:lumMod val="75000"/>
                  </a:schemeClr>
                </a:solidFill>
              </a:rPr>
              <a:t>-1</a:t>
            </a:r>
            <a:endParaRPr lang="fr-FR" sz="2200" b="1" dirty="0">
              <a:solidFill>
                <a:schemeClr val="accent6">
                  <a:lumMod val="75000"/>
                </a:schemeClr>
              </a:solidFill>
            </a:endParaRPr>
          </a:p>
        </p:txBody>
      </p:sp>
      <p:sp>
        <p:nvSpPr>
          <p:cNvPr id="66" name="ZoneTexte 65"/>
          <p:cNvSpPr txBox="1"/>
          <p:nvPr/>
        </p:nvSpPr>
        <p:spPr>
          <a:xfrm>
            <a:off x="6429388" y="1785926"/>
            <a:ext cx="1143008" cy="430887"/>
          </a:xfrm>
          <a:prstGeom prst="rect">
            <a:avLst/>
          </a:prstGeom>
          <a:noFill/>
        </p:spPr>
        <p:txBody>
          <a:bodyPr wrap="square" rtlCol="0">
            <a:spAutoFit/>
          </a:bodyPr>
          <a:lstStyle/>
          <a:p>
            <a:pPr algn="ctr"/>
            <a:r>
              <a:rPr lang="fr-FR" sz="2200" b="1" dirty="0">
                <a:solidFill>
                  <a:schemeClr val="accent6">
                    <a:lumMod val="75000"/>
                  </a:schemeClr>
                </a:solidFill>
              </a:rPr>
              <a:t>Z</a:t>
            </a:r>
            <a:r>
              <a:rPr lang="fr-FR" sz="2200" b="1" baseline="30000" dirty="0">
                <a:solidFill>
                  <a:schemeClr val="accent6">
                    <a:lumMod val="75000"/>
                  </a:schemeClr>
                </a:solidFill>
              </a:rPr>
              <a:t>-1</a:t>
            </a:r>
            <a:endParaRPr lang="fr-FR" sz="2200" b="1" dirty="0">
              <a:solidFill>
                <a:schemeClr val="accent6">
                  <a:lumMod val="75000"/>
                </a:schemeClr>
              </a:solidFill>
            </a:endParaRPr>
          </a:p>
        </p:txBody>
      </p:sp>
      <p:sp>
        <p:nvSpPr>
          <p:cNvPr id="67" name="ZoneTexte 66"/>
          <p:cNvSpPr txBox="1"/>
          <p:nvPr/>
        </p:nvSpPr>
        <p:spPr>
          <a:xfrm>
            <a:off x="1142976" y="3143248"/>
            <a:ext cx="571504" cy="553998"/>
          </a:xfrm>
          <a:prstGeom prst="rect">
            <a:avLst/>
          </a:prstGeom>
          <a:noFill/>
        </p:spPr>
        <p:txBody>
          <a:bodyPr wrap="square" rtlCol="0">
            <a:spAutoFit/>
          </a:bodyPr>
          <a:lstStyle/>
          <a:p>
            <a:pPr algn="ctr"/>
            <a:r>
              <a:rPr lang="fr-FR" sz="3000" b="1" dirty="0">
                <a:solidFill>
                  <a:schemeClr val="accent6">
                    <a:lumMod val="75000"/>
                  </a:schemeClr>
                </a:solidFill>
              </a:rPr>
              <a:t>×</a:t>
            </a:r>
          </a:p>
        </p:txBody>
      </p:sp>
      <p:sp>
        <p:nvSpPr>
          <p:cNvPr id="68" name="ZoneTexte 67"/>
          <p:cNvSpPr txBox="1"/>
          <p:nvPr/>
        </p:nvSpPr>
        <p:spPr>
          <a:xfrm>
            <a:off x="3071802" y="3160754"/>
            <a:ext cx="571504" cy="553998"/>
          </a:xfrm>
          <a:prstGeom prst="rect">
            <a:avLst/>
          </a:prstGeom>
          <a:noFill/>
        </p:spPr>
        <p:txBody>
          <a:bodyPr wrap="square" rtlCol="0">
            <a:spAutoFit/>
          </a:bodyPr>
          <a:lstStyle/>
          <a:p>
            <a:pPr algn="ctr"/>
            <a:r>
              <a:rPr lang="fr-FR" sz="3000" b="1" dirty="0">
                <a:solidFill>
                  <a:schemeClr val="accent6">
                    <a:lumMod val="75000"/>
                  </a:schemeClr>
                </a:solidFill>
              </a:rPr>
              <a:t>×</a:t>
            </a:r>
          </a:p>
        </p:txBody>
      </p:sp>
      <p:sp>
        <p:nvSpPr>
          <p:cNvPr id="69" name="ZoneTexte 68"/>
          <p:cNvSpPr txBox="1"/>
          <p:nvPr/>
        </p:nvSpPr>
        <p:spPr>
          <a:xfrm>
            <a:off x="4714876" y="3160754"/>
            <a:ext cx="571504" cy="553998"/>
          </a:xfrm>
          <a:prstGeom prst="rect">
            <a:avLst/>
          </a:prstGeom>
          <a:noFill/>
        </p:spPr>
        <p:txBody>
          <a:bodyPr wrap="square" rtlCol="0">
            <a:spAutoFit/>
          </a:bodyPr>
          <a:lstStyle/>
          <a:p>
            <a:pPr algn="ctr"/>
            <a:r>
              <a:rPr lang="fr-FR" sz="3000" b="1" dirty="0">
                <a:solidFill>
                  <a:schemeClr val="accent6">
                    <a:lumMod val="75000"/>
                  </a:schemeClr>
                </a:solidFill>
              </a:rPr>
              <a:t>×</a:t>
            </a:r>
          </a:p>
        </p:txBody>
      </p:sp>
      <p:sp>
        <p:nvSpPr>
          <p:cNvPr id="70" name="ZoneTexte 69"/>
          <p:cNvSpPr txBox="1"/>
          <p:nvPr/>
        </p:nvSpPr>
        <p:spPr>
          <a:xfrm>
            <a:off x="7715272" y="3143248"/>
            <a:ext cx="571504" cy="553998"/>
          </a:xfrm>
          <a:prstGeom prst="rect">
            <a:avLst/>
          </a:prstGeom>
          <a:noFill/>
        </p:spPr>
        <p:txBody>
          <a:bodyPr wrap="square" rtlCol="0">
            <a:spAutoFit/>
          </a:bodyPr>
          <a:lstStyle/>
          <a:p>
            <a:pPr algn="ctr"/>
            <a:r>
              <a:rPr lang="fr-FR" sz="3000" b="1" dirty="0">
                <a:solidFill>
                  <a:schemeClr val="accent6">
                    <a:lumMod val="75000"/>
                  </a:schemeClr>
                </a:solidFill>
              </a:rPr>
              <a:t>×</a:t>
            </a:r>
          </a:p>
        </p:txBody>
      </p:sp>
      <p:sp>
        <p:nvSpPr>
          <p:cNvPr id="71" name="ZoneTexte 70"/>
          <p:cNvSpPr txBox="1"/>
          <p:nvPr/>
        </p:nvSpPr>
        <p:spPr>
          <a:xfrm>
            <a:off x="4214810" y="4714884"/>
            <a:ext cx="1643074" cy="707886"/>
          </a:xfrm>
          <a:prstGeom prst="rect">
            <a:avLst/>
          </a:prstGeom>
          <a:noFill/>
        </p:spPr>
        <p:txBody>
          <a:bodyPr wrap="square" rtlCol="0">
            <a:spAutoFit/>
          </a:bodyPr>
          <a:lstStyle/>
          <a:p>
            <a:pPr algn="ctr"/>
            <a:r>
              <a:rPr lang="fr-FR" sz="4000" dirty="0">
                <a:solidFill>
                  <a:srgbClr val="C00000"/>
                </a:solidFill>
              </a:rPr>
              <a:t>+</a:t>
            </a:r>
          </a:p>
        </p:txBody>
      </p:sp>
      <p:sp>
        <p:nvSpPr>
          <p:cNvPr id="72" name="ZoneTexte 71"/>
          <p:cNvSpPr txBox="1"/>
          <p:nvPr/>
        </p:nvSpPr>
        <p:spPr>
          <a:xfrm>
            <a:off x="5143504" y="5857892"/>
            <a:ext cx="857256" cy="461665"/>
          </a:xfrm>
          <a:prstGeom prst="rect">
            <a:avLst/>
          </a:prstGeom>
          <a:noFill/>
        </p:spPr>
        <p:txBody>
          <a:bodyPr wrap="square" rtlCol="0">
            <a:spAutoFit/>
          </a:bodyPr>
          <a:lstStyle/>
          <a:p>
            <a:r>
              <a:rPr lang="fr-FR" sz="2400" b="1" dirty="0">
                <a:solidFill>
                  <a:srgbClr val="C00000"/>
                </a:solidFill>
              </a:rPr>
              <a:t>y(n)</a:t>
            </a:r>
          </a:p>
        </p:txBody>
      </p:sp>
      <p:cxnSp>
        <p:nvCxnSpPr>
          <p:cNvPr id="3" name="Connecteur droit avec flèche 2">
            <a:extLst>
              <a:ext uri="{FF2B5EF4-FFF2-40B4-BE49-F238E27FC236}">
                <a16:creationId xmlns:a16="http://schemas.microsoft.com/office/drawing/2014/main" id="{ED6401C5-19EF-469B-9E63-01E30C6695CC}"/>
              </a:ext>
            </a:extLst>
          </p:cNvPr>
          <p:cNvCxnSpPr>
            <a:endCxn id="20" idx="2"/>
          </p:cNvCxnSpPr>
          <p:nvPr/>
        </p:nvCxnSpPr>
        <p:spPr>
          <a:xfrm>
            <a:off x="467544" y="3429000"/>
            <a:ext cx="603994"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necteur droit avec flèche 42">
            <a:extLst>
              <a:ext uri="{FF2B5EF4-FFF2-40B4-BE49-F238E27FC236}">
                <a16:creationId xmlns:a16="http://schemas.microsoft.com/office/drawing/2014/main" id="{805BB59A-F314-4638-B629-7BBED8921B2C}"/>
              </a:ext>
            </a:extLst>
          </p:cNvPr>
          <p:cNvCxnSpPr/>
          <p:nvPr/>
        </p:nvCxnSpPr>
        <p:spPr>
          <a:xfrm>
            <a:off x="2411760" y="3429000"/>
            <a:ext cx="603994"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Connecteur droit avec flèche 43">
            <a:extLst>
              <a:ext uri="{FF2B5EF4-FFF2-40B4-BE49-F238E27FC236}">
                <a16:creationId xmlns:a16="http://schemas.microsoft.com/office/drawing/2014/main" id="{72DD594F-7754-4E13-A9A3-99931D9F1BE5}"/>
              </a:ext>
            </a:extLst>
          </p:cNvPr>
          <p:cNvCxnSpPr/>
          <p:nvPr/>
        </p:nvCxnSpPr>
        <p:spPr>
          <a:xfrm>
            <a:off x="4040014" y="3429000"/>
            <a:ext cx="603994"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Connecteur droit avec flèche 44">
            <a:extLst>
              <a:ext uri="{FF2B5EF4-FFF2-40B4-BE49-F238E27FC236}">
                <a16:creationId xmlns:a16="http://schemas.microsoft.com/office/drawing/2014/main" id="{2C5711B8-FD8E-4BAD-9109-68F13239B952}"/>
              </a:ext>
            </a:extLst>
          </p:cNvPr>
          <p:cNvCxnSpPr/>
          <p:nvPr/>
        </p:nvCxnSpPr>
        <p:spPr>
          <a:xfrm>
            <a:off x="7064350" y="3429000"/>
            <a:ext cx="603994"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4" name="ZoneTexte 3">
            <a:extLst>
              <a:ext uri="{FF2B5EF4-FFF2-40B4-BE49-F238E27FC236}">
                <a16:creationId xmlns:a16="http://schemas.microsoft.com/office/drawing/2014/main" id="{D5663795-639E-4796-8C1B-AAD5DA85BD59}"/>
              </a:ext>
            </a:extLst>
          </p:cNvPr>
          <p:cNvSpPr txBox="1"/>
          <p:nvPr/>
        </p:nvSpPr>
        <p:spPr>
          <a:xfrm>
            <a:off x="323528" y="2999578"/>
            <a:ext cx="779136" cy="369332"/>
          </a:xfrm>
          <a:prstGeom prst="rect">
            <a:avLst/>
          </a:prstGeom>
          <a:noFill/>
        </p:spPr>
        <p:txBody>
          <a:bodyPr wrap="square" rtlCol="1">
            <a:spAutoFit/>
          </a:bodyPr>
          <a:lstStyle/>
          <a:p>
            <a:r>
              <a:rPr lang="fr-FR" b="1" dirty="0"/>
              <a:t>h</a:t>
            </a:r>
            <a:r>
              <a:rPr lang="fr-FR" b="1" baseline="-25000" dirty="0"/>
              <a:t>0</a:t>
            </a:r>
            <a:endParaRPr lang="ar-DZ" b="1" baseline="-25000" dirty="0"/>
          </a:p>
        </p:txBody>
      </p:sp>
      <p:sp>
        <p:nvSpPr>
          <p:cNvPr id="46" name="ZoneTexte 45">
            <a:extLst>
              <a:ext uri="{FF2B5EF4-FFF2-40B4-BE49-F238E27FC236}">
                <a16:creationId xmlns:a16="http://schemas.microsoft.com/office/drawing/2014/main" id="{6917BEE8-3801-41F1-AE62-9E6DA1212462}"/>
              </a:ext>
            </a:extLst>
          </p:cNvPr>
          <p:cNvSpPr txBox="1"/>
          <p:nvPr/>
        </p:nvSpPr>
        <p:spPr>
          <a:xfrm>
            <a:off x="2424712" y="3032577"/>
            <a:ext cx="779136" cy="369332"/>
          </a:xfrm>
          <a:prstGeom prst="rect">
            <a:avLst/>
          </a:prstGeom>
          <a:noFill/>
        </p:spPr>
        <p:txBody>
          <a:bodyPr wrap="square" rtlCol="1">
            <a:spAutoFit/>
          </a:bodyPr>
          <a:lstStyle/>
          <a:p>
            <a:r>
              <a:rPr lang="fr-FR" b="1" dirty="0"/>
              <a:t>h</a:t>
            </a:r>
            <a:r>
              <a:rPr lang="fr-FR" b="1" baseline="-25000" dirty="0"/>
              <a:t>1</a:t>
            </a:r>
            <a:endParaRPr lang="ar-DZ" b="1" baseline="-25000" dirty="0"/>
          </a:p>
        </p:txBody>
      </p:sp>
      <p:sp>
        <p:nvSpPr>
          <p:cNvPr id="49" name="ZoneTexte 48">
            <a:extLst>
              <a:ext uri="{FF2B5EF4-FFF2-40B4-BE49-F238E27FC236}">
                <a16:creationId xmlns:a16="http://schemas.microsoft.com/office/drawing/2014/main" id="{D3C9773F-2E09-42F0-AA79-7241DD832799}"/>
              </a:ext>
            </a:extLst>
          </p:cNvPr>
          <p:cNvSpPr txBox="1"/>
          <p:nvPr/>
        </p:nvSpPr>
        <p:spPr>
          <a:xfrm>
            <a:off x="4152904" y="3068960"/>
            <a:ext cx="779136" cy="369332"/>
          </a:xfrm>
          <a:prstGeom prst="rect">
            <a:avLst/>
          </a:prstGeom>
          <a:noFill/>
        </p:spPr>
        <p:txBody>
          <a:bodyPr wrap="square" rtlCol="1">
            <a:spAutoFit/>
          </a:bodyPr>
          <a:lstStyle/>
          <a:p>
            <a:r>
              <a:rPr lang="fr-FR" b="1" dirty="0"/>
              <a:t>h</a:t>
            </a:r>
            <a:r>
              <a:rPr lang="fr-FR" b="1" baseline="-25000" dirty="0"/>
              <a:t>2</a:t>
            </a:r>
            <a:endParaRPr lang="ar-DZ" b="1" baseline="-25000" dirty="0"/>
          </a:p>
        </p:txBody>
      </p:sp>
      <p:sp>
        <p:nvSpPr>
          <p:cNvPr id="50" name="ZoneTexte 49">
            <a:extLst>
              <a:ext uri="{FF2B5EF4-FFF2-40B4-BE49-F238E27FC236}">
                <a16:creationId xmlns:a16="http://schemas.microsoft.com/office/drawing/2014/main" id="{72602DD4-3ACC-4A65-859A-B21AA13ADF90}"/>
              </a:ext>
            </a:extLst>
          </p:cNvPr>
          <p:cNvSpPr txBox="1"/>
          <p:nvPr/>
        </p:nvSpPr>
        <p:spPr>
          <a:xfrm>
            <a:off x="7020272" y="3068960"/>
            <a:ext cx="779136" cy="369332"/>
          </a:xfrm>
          <a:prstGeom prst="rect">
            <a:avLst/>
          </a:prstGeom>
          <a:noFill/>
        </p:spPr>
        <p:txBody>
          <a:bodyPr wrap="square" rtlCol="1">
            <a:spAutoFit/>
          </a:bodyPr>
          <a:lstStyle/>
          <a:p>
            <a:r>
              <a:rPr lang="fr-FR" b="1" dirty="0"/>
              <a:t>h</a:t>
            </a:r>
            <a:r>
              <a:rPr lang="fr-FR" b="1" baseline="-25000" dirty="0"/>
              <a:t>N-1</a:t>
            </a:r>
            <a:endParaRPr lang="ar-DZ" b="1" baseline="-25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8</a:t>
            </a:fld>
            <a:endParaRPr lang="fr-CA"/>
          </a:p>
        </p:txBody>
      </p:sp>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LES FILTRES NUMERIQUES RIF</a:t>
            </a:r>
          </a:p>
        </p:txBody>
      </p:sp>
      <p:sp>
        <p:nvSpPr>
          <p:cNvPr id="16" name="ZoneTexte 15"/>
          <p:cNvSpPr txBox="1"/>
          <p:nvPr/>
        </p:nvSpPr>
        <p:spPr>
          <a:xfrm>
            <a:off x="0" y="714356"/>
            <a:ext cx="9144000" cy="4832092"/>
          </a:xfrm>
          <a:prstGeom prst="rect">
            <a:avLst/>
          </a:prstGeom>
          <a:noFill/>
        </p:spPr>
        <p:txBody>
          <a:bodyPr wrap="square" rtlCol="0">
            <a:spAutoFit/>
          </a:bodyPr>
          <a:lstStyle/>
          <a:p>
            <a:r>
              <a:rPr lang="fr-FR" sz="2200" b="1" u="sng" dirty="0">
                <a:solidFill>
                  <a:srgbClr val="FF0000"/>
                </a:solidFill>
                <a:latin typeface="Times New Roman" pitchFamily="18" charset="0"/>
                <a:cs typeface="Times New Roman" pitchFamily="18" charset="0"/>
              </a:rPr>
              <a:t>Complexité calculatoire d’un filtre RIF:</a:t>
            </a:r>
          </a:p>
          <a:p>
            <a:endParaRPr lang="fr-FR" sz="2200" b="1" u="sng" dirty="0">
              <a:solidFill>
                <a:srgbClr val="FF0000"/>
              </a:solidFill>
              <a:latin typeface="Times New Roman" pitchFamily="18" charset="0"/>
              <a:cs typeface="Times New Roman" pitchFamily="18" charset="0"/>
            </a:endParaRPr>
          </a:p>
          <a:p>
            <a:r>
              <a:rPr lang="fr-FR" sz="2200" dirty="0">
                <a:solidFill>
                  <a:srgbClr val="002060"/>
                </a:solidFill>
                <a:latin typeface="Times New Roman" pitchFamily="18" charset="0"/>
                <a:cs typeface="Times New Roman" pitchFamily="18" charset="0"/>
              </a:rPr>
              <a:t>D’une manière générale, l’implémentation d’un filtre RIF exige:</a:t>
            </a:r>
          </a:p>
          <a:p>
            <a:endParaRPr lang="fr-FR" sz="2200" dirty="0">
              <a:solidFill>
                <a:srgbClr val="FF0000"/>
              </a:solidFill>
              <a:latin typeface="Times New Roman" pitchFamily="18" charset="0"/>
              <a:cs typeface="Times New Roman" pitchFamily="18" charset="0"/>
            </a:endParaRPr>
          </a:p>
          <a:p>
            <a:pPr>
              <a:buFont typeface="Wingdings" pitchFamily="2" charset="2"/>
              <a:buChar char="q"/>
            </a:pPr>
            <a:r>
              <a:rPr lang="fr-FR" sz="2200" dirty="0">
                <a:solidFill>
                  <a:srgbClr val="FF0000"/>
                </a:solidFill>
                <a:latin typeface="Times New Roman" pitchFamily="18" charset="0"/>
                <a:cs typeface="Times New Roman" pitchFamily="18" charset="0"/>
              </a:rPr>
              <a:t>  </a:t>
            </a:r>
            <a:r>
              <a:rPr lang="fr-FR" sz="2200" dirty="0">
                <a:solidFill>
                  <a:srgbClr val="7030A0"/>
                </a:solidFill>
                <a:latin typeface="Times New Roman" pitchFamily="18" charset="0"/>
                <a:cs typeface="Times New Roman" pitchFamily="18" charset="0"/>
              </a:rPr>
              <a:t>N opérations de multiplications</a:t>
            </a:r>
          </a:p>
          <a:p>
            <a:pPr>
              <a:buFont typeface="Wingdings" pitchFamily="2" charset="2"/>
              <a:buChar char="q"/>
            </a:pPr>
            <a:endParaRPr lang="fr-FR" sz="2200" dirty="0">
              <a:solidFill>
                <a:srgbClr val="00B0F0"/>
              </a:solidFill>
              <a:latin typeface="Times New Roman" pitchFamily="18" charset="0"/>
              <a:cs typeface="Times New Roman" pitchFamily="18" charset="0"/>
            </a:endParaRPr>
          </a:p>
          <a:p>
            <a:pPr>
              <a:buFont typeface="Wingdings" pitchFamily="2" charset="2"/>
              <a:buChar char="q"/>
            </a:pPr>
            <a:r>
              <a:rPr lang="fr-FR" sz="2200" dirty="0">
                <a:solidFill>
                  <a:srgbClr val="00B0F0"/>
                </a:solidFill>
                <a:latin typeface="Times New Roman" pitchFamily="18" charset="0"/>
                <a:cs typeface="Times New Roman" pitchFamily="18" charset="0"/>
              </a:rPr>
              <a:t>  N-1 retards unitaires</a:t>
            </a:r>
          </a:p>
          <a:p>
            <a:pPr>
              <a:buFont typeface="Wingdings" pitchFamily="2" charset="2"/>
              <a:buChar char="q"/>
            </a:pPr>
            <a:endParaRPr lang="fr-FR" sz="2200" dirty="0">
              <a:solidFill>
                <a:srgbClr val="002060"/>
              </a:solidFill>
              <a:latin typeface="Times New Roman" pitchFamily="18" charset="0"/>
              <a:cs typeface="Times New Roman" pitchFamily="18" charset="0"/>
            </a:endParaRPr>
          </a:p>
          <a:p>
            <a:pPr>
              <a:buFont typeface="Wingdings" pitchFamily="2" charset="2"/>
              <a:buChar char="q"/>
            </a:pPr>
            <a:r>
              <a:rPr lang="fr-FR" sz="2200" dirty="0">
                <a:solidFill>
                  <a:srgbClr val="002060"/>
                </a:solidFill>
                <a:latin typeface="Times New Roman" pitchFamily="18" charset="0"/>
                <a:cs typeface="Times New Roman" pitchFamily="18" charset="0"/>
              </a:rPr>
              <a:t>  N opérations d’additions</a:t>
            </a:r>
          </a:p>
          <a:p>
            <a:endParaRPr lang="fr-FR" sz="2200" dirty="0">
              <a:solidFill>
                <a:srgbClr val="FF0000"/>
              </a:solidFill>
              <a:latin typeface="Times New Roman" pitchFamily="18" charset="0"/>
              <a:cs typeface="Times New Roman" pitchFamily="18" charset="0"/>
            </a:endParaRPr>
          </a:p>
          <a:p>
            <a:pPr>
              <a:buFont typeface="Wingdings" pitchFamily="2" charset="2"/>
              <a:buChar char="q"/>
            </a:pPr>
            <a:endParaRPr lang="fr-FR" sz="2200" dirty="0">
              <a:solidFill>
                <a:srgbClr val="FF0000"/>
              </a:solidFill>
              <a:latin typeface="Times New Roman" pitchFamily="18" charset="0"/>
              <a:cs typeface="Times New Roman" pitchFamily="18" charset="0"/>
            </a:endParaRPr>
          </a:p>
          <a:p>
            <a:pPr>
              <a:buFont typeface="Wingdings" pitchFamily="2" charset="2"/>
              <a:buChar char="q"/>
            </a:pPr>
            <a:endParaRPr lang="fr-FR" sz="2200" dirty="0">
              <a:solidFill>
                <a:srgbClr val="FF0000"/>
              </a:solidFill>
              <a:latin typeface="Times New Roman" pitchFamily="18" charset="0"/>
              <a:cs typeface="Times New Roman" pitchFamily="18" charset="0"/>
            </a:endParaRPr>
          </a:p>
          <a:p>
            <a:r>
              <a:rPr lang="fr-FR" sz="2200" dirty="0">
                <a:solidFill>
                  <a:srgbClr val="00B050"/>
                </a:solidFill>
                <a:latin typeface="Times New Roman" pitchFamily="18" charset="0"/>
                <a:cs typeface="Times New Roman" pitchFamily="18" charset="0"/>
              </a:rPr>
              <a:t>Ce qui nous permet de conclure que le temps d’exécution d’un RIF dépend du nombre d’échantillons N de sa réponse </a:t>
            </a:r>
            <a:r>
              <a:rPr lang="fr-FR" sz="2200" dirty="0" err="1">
                <a:solidFill>
                  <a:srgbClr val="00B050"/>
                </a:solidFill>
                <a:latin typeface="Times New Roman" pitchFamily="18" charset="0"/>
                <a:cs typeface="Times New Roman" pitchFamily="18" charset="0"/>
              </a:rPr>
              <a:t>impulsionnelle</a:t>
            </a:r>
            <a:r>
              <a:rPr lang="fr-FR" sz="2200" dirty="0">
                <a:solidFill>
                  <a:srgbClr val="00B050"/>
                </a:solidFill>
                <a:latin typeface="Times New Roman" pitchFamily="18" charset="0"/>
                <a:cs typeface="Times New Roman" pitchFamily="18" charset="0"/>
              </a:rPr>
              <a:t> h(n)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9</a:t>
            </a:fld>
            <a:endParaRPr lang="fr-CA"/>
          </a:p>
        </p:txBody>
      </p:sp>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latin typeface="Times New Roman" pitchFamily="18" charset="0"/>
                <a:cs typeface="Times New Roman" pitchFamily="18" charset="0"/>
              </a:rPr>
              <a:t>LES FILTRES NUMERIQUES RIF</a:t>
            </a:r>
          </a:p>
        </p:txBody>
      </p:sp>
      <p:sp>
        <p:nvSpPr>
          <p:cNvPr id="16" name="ZoneTexte 15"/>
          <p:cNvSpPr txBox="1"/>
          <p:nvPr/>
        </p:nvSpPr>
        <p:spPr>
          <a:xfrm>
            <a:off x="0" y="714356"/>
            <a:ext cx="9144000" cy="2123658"/>
          </a:xfrm>
          <a:prstGeom prst="rect">
            <a:avLst/>
          </a:prstGeom>
          <a:noFill/>
        </p:spPr>
        <p:txBody>
          <a:bodyPr wrap="square" rtlCol="0">
            <a:spAutoFit/>
          </a:bodyPr>
          <a:lstStyle/>
          <a:p>
            <a:r>
              <a:rPr lang="fr-FR" sz="2200" b="1" u="sng" dirty="0">
                <a:solidFill>
                  <a:srgbClr val="FF0000"/>
                </a:solidFill>
                <a:latin typeface="Times New Roman" pitchFamily="18" charset="0"/>
                <a:cs typeface="Times New Roman" pitchFamily="18" charset="0"/>
              </a:rPr>
              <a:t>Filtre RIF: Analyse spectrale:</a:t>
            </a:r>
          </a:p>
          <a:p>
            <a:r>
              <a:rPr lang="fr-FR" sz="2200" dirty="0">
                <a:solidFill>
                  <a:srgbClr val="FF0000"/>
                </a:solidFill>
                <a:latin typeface="Times New Roman" pitchFamily="18" charset="0"/>
                <a:cs typeface="Times New Roman" pitchFamily="18" charset="0"/>
              </a:rPr>
              <a:t> </a:t>
            </a:r>
          </a:p>
          <a:p>
            <a:pPr algn="just"/>
            <a:r>
              <a:rPr lang="fr-FR" sz="2200" dirty="0">
                <a:solidFill>
                  <a:srgbClr val="002060"/>
                </a:solidFill>
                <a:latin typeface="Times New Roman" pitchFamily="18" charset="0"/>
                <a:cs typeface="Times New Roman" pitchFamily="18" charset="0"/>
              </a:rPr>
              <a:t>En utilisant la TZ et aussi la TFTD (cas particulier de la TZ) nous pouvons étudier et analyser le filtre RIF dans le domaine fréquentielle en déterminant respectivement sa fonction de transfert en z H(z) et sa réponse fréquentielle H(</a:t>
            </a:r>
            <a:r>
              <a:rPr lang="fr-FR" sz="2200" dirty="0" err="1">
                <a:solidFill>
                  <a:srgbClr val="002060"/>
                </a:solidFill>
                <a:latin typeface="Times New Roman" pitchFamily="18" charset="0"/>
                <a:cs typeface="Times New Roman" pitchFamily="18" charset="0"/>
              </a:rPr>
              <a:t>e</a:t>
            </a:r>
            <a:r>
              <a:rPr lang="fr-FR" sz="2200" baseline="30000" dirty="0" err="1">
                <a:solidFill>
                  <a:srgbClr val="002060"/>
                </a:solidFill>
                <a:latin typeface="Times New Roman" pitchFamily="18" charset="0"/>
                <a:cs typeface="Times New Roman" pitchFamily="18" charset="0"/>
              </a:rPr>
              <a:t>j</a:t>
            </a:r>
            <a:r>
              <a:rPr lang="fr-FR" sz="2200" baseline="30000" dirty="0">
                <a:solidFill>
                  <a:srgbClr val="002060"/>
                </a:solidFill>
                <a:latin typeface="Times New Roman" pitchFamily="18" charset="0"/>
                <a:cs typeface="Times New Roman" pitchFamily="18" charset="0"/>
                <a:sym typeface="Symbol"/>
              </a:rPr>
              <a:t></a:t>
            </a:r>
            <a:r>
              <a:rPr lang="fr-FR" sz="2200" dirty="0">
                <a:solidFill>
                  <a:srgbClr val="002060"/>
                </a:solidFill>
                <a:latin typeface="Times New Roman" pitchFamily="18" charset="0"/>
                <a:cs typeface="Times New Roman" pitchFamily="18" charset="0"/>
                <a:sym typeface="Symbol"/>
              </a:rPr>
              <a:t>)</a:t>
            </a:r>
            <a:endParaRPr lang="fr-FR" sz="2200" dirty="0">
              <a:solidFill>
                <a:srgbClr val="002060"/>
              </a:solidFill>
              <a:latin typeface="Times New Roman" pitchFamily="18" charset="0"/>
              <a:cs typeface="Times New Roman" pitchFamily="18" charset="0"/>
            </a:endParaRPr>
          </a:p>
        </p:txBody>
      </p:sp>
      <p:graphicFrame>
        <p:nvGraphicFramePr>
          <p:cNvPr id="40" name="Objet 39"/>
          <p:cNvGraphicFramePr>
            <a:graphicFrameLocks noChangeAspect="1"/>
          </p:cNvGraphicFramePr>
          <p:nvPr/>
        </p:nvGraphicFramePr>
        <p:xfrm>
          <a:off x="1428728" y="2643182"/>
          <a:ext cx="6555487" cy="857256"/>
        </p:xfrm>
        <a:graphic>
          <a:graphicData uri="http://schemas.openxmlformats.org/presentationml/2006/ole">
            <mc:AlternateContent xmlns:mc="http://schemas.openxmlformats.org/markup-compatibility/2006">
              <mc:Choice xmlns:v="urn:schemas-microsoft-com:vml" Requires="v">
                <p:oleObj spid="_x0000_s212998" name="Équation" r:id="rId3" imgW="3301920" imgH="431640" progId="Equation.3">
                  <p:embed/>
                </p:oleObj>
              </mc:Choice>
              <mc:Fallback>
                <p:oleObj name="Équation" r:id="rId3" imgW="330192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728" y="2643182"/>
                        <a:ext cx="6555487" cy="8572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2995" name="Object 3"/>
          <p:cNvGraphicFramePr>
            <a:graphicFrameLocks noChangeAspect="1"/>
          </p:cNvGraphicFramePr>
          <p:nvPr/>
        </p:nvGraphicFramePr>
        <p:xfrm>
          <a:off x="1109663" y="4000500"/>
          <a:ext cx="7335837" cy="857250"/>
        </p:xfrm>
        <a:graphic>
          <a:graphicData uri="http://schemas.openxmlformats.org/presentationml/2006/ole">
            <mc:AlternateContent xmlns:mc="http://schemas.openxmlformats.org/markup-compatibility/2006">
              <mc:Choice xmlns:v="urn:schemas-microsoft-com:vml" Requires="v">
                <p:oleObj spid="_x0000_s212999" name="Équation" r:id="rId5" imgW="3695400" imgH="431640" progId="Equation.3">
                  <p:embed/>
                </p:oleObj>
              </mc:Choice>
              <mc:Fallback>
                <p:oleObj name="Équation" r:id="rId5" imgW="3695400" imgH="431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09663" y="4000500"/>
                        <a:ext cx="7335837"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 name="ZoneTexte 42"/>
          <p:cNvSpPr txBox="1"/>
          <p:nvPr/>
        </p:nvSpPr>
        <p:spPr>
          <a:xfrm>
            <a:off x="0" y="4786322"/>
            <a:ext cx="9144000" cy="2123658"/>
          </a:xfrm>
          <a:prstGeom prst="rect">
            <a:avLst/>
          </a:prstGeom>
          <a:noFill/>
        </p:spPr>
        <p:txBody>
          <a:bodyPr wrap="square" rtlCol="0">
            <a:spAutoFit/>
          </a:bodyPr>
          <a:lstStyle/>
          <a:p>
            <a:pPr algn="just">
              <a:buFont typeface="Wingdings" pitchFamily="2" charset="2"/>
              <a:buChar char="q"/>
            </a:pPr>
            <a:r>
              <a:rPr lang="fr-FR" sz="2200" dirty="0">
                <a:solidFill>
                  <a:srgbClr val="0070C0"/>
                </a:solidFill>
                <a:latin typeface="Times New Roman" pitchFamily="18" charset="0"/>
                <a:cs typeface="Times New Roman" pitchFamily="18" charset="0"/>
              </a:rPr>
              <a:t> La fonction de transfert en z d’un filtre RIF est sous forme d’un numérateur en z uniquement. Ainsi, elle ne possède que des zéros.</a:t>
            </a:r>
          </a:p>
          <a:p>
            <a:pPr algn="just"/>
            <a:endParaRPr lang="fr-FR" sz="2200" dirty="0">
              <a:solidFill>
                <a:srgbClr val="7030A0"/>
              </a:solidFill>
              <a:latin typeface="Times New Roman" pitchFamily="18" charset="0"/>
              <a:cs typeface="Times New Roman" pitchFamily="18" charset="0"/>
            </a:endParaRPr>
          </a:p>
          <a:p>
            <a:pPr algn="just">
              <a:buFont typeface="Wingdings" pitchFamily="2" charset="2"/>
              <a:buChar char="q"/>
            </a:pPr>
            <a:r>
              <a:rPr lang="fr-FR" sz="2200" dirty="0">
                <a:solidFill>
                  <a:srgbClr val="7030A0"/>
                </a:solidFill>
                <a:latin typeface="Times New Roman" pitchFamily="18" charset="0"/>
                <a:cs typeface="Times New Roman" pitchFamily="18" charset="0"/>
              </a:rPr>
              <a:t> De ce fait un RIF est toujours stable</a:t>
            </a:r>
          </a:p>
          <a:p>
            <a:pPr algn="just"/>
            <a:endParaRPr lang="fr-FR" sz="2200" dirty="0">
              <a:solidFill>
                <a:srgbClr val="00B050"/>
              </a:solidFill>
              <a:latin typeface="Times New Roman" pitchFamily="18" charset="0"/>
              <a:cs typeface="Times New Roman" pitchFamily="18" charset="0"/>
            </a:endParaRPr>
          </a:p>
          <a:p>
            <a:pPr algn="just">
              <a:buFont typeface="Wingdings" pitchFamily="2" charset="2"/>
              <a:buChar char="q"/>
            </a:pPr>
            <a:r>
              <a:rPr lang="fr-FR" sz="2200" dirty="0">
                <a:solidFill>
                  <a:srgbClr val="00B050"/>
                </a:solidFill>
                <a:latin typeface="Times New Roman" pitchFamily="18" charset="0"/>
                <a:cs typeface="Times New Roman" pitchFamily="18" charset="0"/>
              </a:rPr>
              <a:t> Un RIF est aussi appelé un filtre transversal</a:t>
            </a:r>
          </a:p>
        </p:txBody>
      </p:sp>
    </p:spTree>
  </p:cSld>
  <p:clrMapOvr>
    <a:masterClrMapping/>
  </p:clrMapOvr>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3598</TotalTime>
  <Words>2154</Words>
  <Application>Microsoft Office PowerPoint</Application>
  <PresentationFormat>Affichage à l'écran (4:3)</PresentationFormat>
  <Paragraphs>334</Paragraphs>
  <Slides>24</Slides>
  <Notes>1</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2</vt:i4>
      </vt:variant>
      <vt:variant>
        <vt:lpstr>Titres des diapositives</vt:lpstr>
      </vt:variant>
      <vt:variant>
        <vt:i4>24</vt:i4>
      </vt:variant>
    </vt:vector>
  </HeadingPairs>
  <TitlesOfParts>
    <vt:vector size="31" baseType="lpstr">
      <vt:lpstr>Arial</vt:lpstr>
      <vt:lpstr>Book Antiqua</vt:lpstr>
      <vt:lpstr>Times New Roman</vt:lpstr>
      <vt:lpstr>Wingdings</vt:lpstr>
      <vt:lpstr>Modèle par défaut</vt:lpstr>
      <vt:lpstr>Equation</vt:lpstr>
      <vt:lpstr>Équation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UQAC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6GEN665  Analyse et traitement numérique des signaux.</dc:title>
  <dc:creator>HOME</dc:creator>
  <cp:lastModifiedBy>Noureddine</cp:lastModifiedBy>
  <cp:revision>125</cp:revision>
  <dcterms:created xsi:type="dcterms:W3CDTF">2006-01-23T17:48:08Z</dcterms:created>
  <dcterms:modified xsi:type="dcterms:W3CDTF">2021-01-16T15:22:58Z</dcterms:modified>
</cp:coreProperties>
</file>