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Lst>
  <p:sldSz cy="5143500" cx="9144000"/>
  <p:notesSz cx="6858000" cy="9144000"/>
  <p:embeddedFontLst>
    <p:embeddedFont>
      <p:font typeface="EB Garamond"/>
      <p:regular r:id="rId11"/>
      <p:bold r:id="rId12"/>
      <p:italic r:id="rId13"/>
      <p:boldItalic r:id="rId14"/>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font" Target="fonts/EBGaramond-regular.fntdata"/><Relationship Id="rId10" Type="http://schemas.openxmlformats.org/officeDocument/2006/relationships/slide" Target="slides/slide5.xml"/><Relationship Id="rId13" Type="http://schemas.openxmlformats.org/officeDocument/2006/relationships/font" Target="fonts/EBGaramond-italic.fntdata"/><Relationship Id="rId12" Type="http://schemas.openxmlformats.org/officeDocument/2006/relationships/font" Target="fonts/EBGaramond-bold.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font" Target="fonts/EBGaramond-bold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87290b4469bd32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87290b4469bd32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g87290b4469bd320_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g87290b4469bd320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g87290b4469bd320_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0" name="Google Shape;70;g87290b4469bd320_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4" name="Shape 74"/>
        <p:cNvGrpSpPr/>
        <p:nvPr/>
      </p:nvGrpSpPr>
      <p:grpSpPr>
        <a:xfrm>
          <a:off x="0" y="0"/>
          <a:ext cx="0" cy="0"/>
          <a:chOff x="0" y="0"/>
          <a:chExt cx="0" cy="0"/>
        </a:xfrm>
      </p:grpSpPr>
      <p:sp>
        <p:nvSpPr>
          <p:cNvPr id="75" name="Google Shape;75;g87290b4469bd320_1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6" name="Google Shape;76;g87290b4469bd320_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fr"/>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b="1" i="1" lang="fr">
                <a:solidFill>
                  <a:srgbClr val="E69138"/>
                </a:solidFill>
              </a:rPr>
              <a:t>translation lesson</a:t>
            </a:r>
            <a:r>
              <a:rPr lang="fr"/>
              <a:t> </a:t>
            </a:r>
            <a:endParaRPr/>
          </a:p>
        </p:txBody>
      </p:sp>
      <p:sp>
        <p:nvSpPr>
          <p:cNvPr id="55" name="Google Shape;55;p13"/>
          <p:cNvSpPr txBox="1"/>
          <p:nvPr>
            <p:ph idx="1" type="subTitle"/>
          </p:nvPr>
        </p:nvSpPr>
        <p:spPr>
          <a:xfrm>
            <a:off x="311700" y="3492505"/>
            <a:ext cx="8520600" cy="9360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fr"/>
              <a:t>Tricks on how to produce a decent translation</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sp>
        <p:nvSpPr>
          <p:cNvPr id="60" name="Google Shape;60;p1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None/>
            </a:pPr>
            <a:r>
              <a:rPr lang="fr">
                <a:highlight>
                  <a:srgbClr val="F4CCCC"/>
                </a:highlight>
              </a:rPr>
              <a:t>First step : analysing the text</a:t>
            </a:r>
            <a:endParaRPr>
              <a:highlight>
                <a:srgbClr val="F4CCCC"/>
              </a:highlight>
            </a:endParaRPr>
          </a:p>
        </p:txBody>
      </p:sp>
      <p:sp>
        <p:nvSpPr>
          <p:cNvPr id="61" name="Google Shape;61;p14"/>
          <p:cNvSpPr txBox="1"/>
          <p:nvPr>
            <p:ph idx="1" type="body"/>
          </p:nvPr>
        </p:nvSpPr>
        <p:spPr>
          <a:xfrm>
            <a:off x="311700" y="1247725"/>
            <a:ext cx="8520600" cy="3416400"/>
          </a:xfrm>
          <a:prstGeom prst="rect">
            <a:avLst/>
          </a:prstGeom>
        </p:spPr>
        <p:txBody>
          <a:bodyPr anchorCtr="0" anchor="t" bIns="91425" lIns="91425" spcFirstLastPara="1" rIns="91425" wrap="square" tIns="91425">
            <a:normAutofit lnSpcReduction="20000"/>
          </a:bodyPr>
          <a:lstStyle/>
          <a:p>
            <a:pPr indent="0" lvl="0" marL="0" rtl="0" algn="ctr">
              <a:spcBef>
                <a:spcPts val="0"/>
              </a:spcBef>
              <a:spcAft>
                <a:spcPts val="0"/>
              </a:spcAft>
              <a:buNone/>
            </a:pPr>
            <a:r>
              <a:rPr b="1" lang="fr">
                <a:solidFill>
                  <a:srgbClr val="EA9999"/>
                </a:solidFill>
                <a:latin typeface="EB Garamond"/>
                <a:ea typeface="EB Garamond"/>
                <a:cs typeface="EB Garamond"/>
                <a:sym typeface="EB Garamond"/>
              </a:rPr>
              <a:t>Analysis of the text</a:t>
            </a:r>
            <a:endParaRPr b="1">
              <a:solidFill>
                <a:srgbClr val="EA9999"/>
              </a:solidFill>
              <a:latin typeface="EB Garamond"/>
              <a:ea typeface="EB Garamond"/>
              <a:cs typeface="EB Garamond"/>
              <a:sym typeface="EB Garamond"/>
            </a:endParaRPr>
          </a:p>
          <a:p>
            <a:pPr indent="0" lvl="0" marL="0" rtl="0" algn="ctr">
              <a:spcBef>
                <a:spcPts val="1200"/>
              </a:spcBef>
              <a:spcAft>
                <a:spcPts val="0"/>
              </a:spcAft>
              <a:buNone/>
            </a:pPr>
            <a:r>
              <a:t/>
            </a:r>
            <a:endParaRPr b="1">
              <a:solidFill>
                <a:srgbClr val="EA9999"/>
              </a:solidFill>
              <a:latin typeface="EB Garamond"/>
              <a:ea typeface="EB Garamond"/>
              <a:cs typeface="EB Garamond"/>
              <a:sym typeface="EB Garamond"/>
            </a:endParaRPr>
          </a:p>
          <a:p>
            <a:pPr indent="0" lvl="0" marL="0" rtl="0" algn="ctr">
              <a:spcBef>
                <a:spcPts val="1200"/>
              </a:spcBef>
              <a:spcAft>
                <a:spcPts val="0"/>
              </a:spcAft>
              <a:buNone/>
            </a:pPr>
            <a:r>
              <a:rPr b="1" lang="fr">
                <a:solidFill>
                  <a:srgbClr val="EA9999"/>
                </a:solidFill>
                <a:latin typeface="EB Garamond"/>
                <a:ea typeface="EB Garamond"/>
                <a:cs typeface="EB Garamond"/>
                <a:sym typeface="EB Garamond"/>
              </a:rPr>
              <a:t>Reading through a text, if possible from start to finish, is one of the most important tasks in the whole translation process. Obviously, this step allows us to identify the original language of the text, but, more important than that, also the subject matter of the original text, the nature of the translation (if it is technical, legal, marketing or something else), the research that will be required and the adequate resources to handle the translation.</a:t>
            </a:r>
            <a:endParaRPr b="1">
              <a:solidFill>
                <a:srgbClr val="EA9999"/>
              </a:solidFill>
              <a:latin typeface="EB Garamond"/>
              <a:ea typeface="EB Garamond"/>
              <a:cs typeface="EB Garamond"/>
              <a:sym typeface="EB Garamond"/>
            </a:endParaRPr>
          </a:p>
          <a:p>
            <a:pPr indent="0" lvl="0" marL="0" rtl="0" algn="l">
              <a:spcBef>
                <a:spcPts val="1200"/>
              </a:spcBef>
              <a:spcAft>
                <a:spcPts val="0"/>
              </a:spcAft>
              <a:buNone/>
            </a:pPr>
            <a:r>
              <a:t/>
            </a:r>
            <a:endParaRPr/>
          </a:p>
          <a:p>
            <a:pPr indent="0" lvl="0" marL="0" rtl="0" algn="l">
              <a:spcBef>
                <a:spcPts val="1200"/>
              </a:spcBef>
              <a:spcAft>
                <a:spcPts val="1200"/>
              </a:spcAft>
              <a:buNone/>
            </a:pPr>
            <a:r>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sp>
        <p:nvSpPr>
          <p:cNvPr id="66" name="Google Shape;66;p1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None/>
            </a:pPr>
            <a:r>
              <a:rPr lang="fr">
                <a:solidFill>
                  <a:srgbClr val="A64D79"/>
                </a:solidFill>
                <a:highlight>
                  <a:srgbClr val="D9D2E9"/>
                </a:highlight>
              </a:rPr>
              <a:t>Second step: Research and </a:t>
            </a:r>
            <a:r>
              <a:rPr lang="fr">
                <a:solidFill>
                  <a:srgbClr val="A64D79"/>
                </a:solidFill>
                <a:highlight>
                  <a:srgbClr val="D9D2E9"/>
                </a:highlight>
              </a:rPr>
              <a:t>Translation </a:t>
            </a:r>
            <a:endParaRPr>
              <a:solidFill>
                <a:srgbClr val="A64D79"/>
              </a:solidFill>
              <a:highlight>
                <a:srgbClr val="D9D2E9"/>
              </a:highlight>
            </a:endParaRPr>
          </a:p>
        </p:txBody>
      </p:sp>
      <p:sp>
        <p:nvSpPr>
          <p:cNvPr id="67" name="Google Shape;67;p15"/>
          <p:cNvSpPr txBox="1"/>
          <p:nvPr>
            <p:ph idx="1" type="body"/>
          </p:nvPr>
        </p:nvSpPr>
        <p:spPr>
          <a:xfrm>
            <a:off x="311700" y="1486038"/>
            <a:ext cx="8520600" cy="34164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fr">
                <a:solidFill>
                  <a:srgbClr val="351C75"/>
                </a:solidFill>
                <a:latin typeface="EB Garamond"/>
                <a:ea typeface="EB Garamond"/>
                <a:cs typeface="EB Garamond"/>
                <a:sym typeface="EB Garamond"/>
              </a:rPr>
              <a:t>2. Research and translation</a:t>
            </a:r>
            <a:endParaRPr>
              <a:solidFill>
                <a:srgbClr val="351C75"/>
              </a:solidFill>
              <a:latin typeface="EB Garamond"/>
              <a:ea typeface="EB Garamond"/>
              <a:cs typeface="EB Garamond"/>
              <a:sym typeface="EB Garamond"/>
            </a:endParaRPr>
          </a:p>
          <a:p>
            <a:pPr indent="0" lvl="0" marL="0" rtl="0" algn="ctr">
              <a:spcBef>
                <a:spcPts val="1200"/>
              </a:spcBef>
              <a:spcAft>
                <a:spcPts val="0"/>
              </a:spcAft>
              <a:buNone/>
            </a:pPr>
            <a:r>
              <a:t/>
            </a:r>
            <a:endParaRPr>
              <a:solidFill>
                <a:srgbClr val="351C75"/>
              </a:solidFill>
              <a:latin typeface="EB Garamond"/>
              <a:ea typeface="EB Garamond"/>
              <a:cs typeface="EB Garamond"/>
              <a:sym typeface="EB Garamond"/>
            </a:endParaRPr>
          </a:p>
          <a:p>
            <a:pPr indent="0" lvl="0" marL="0" rtl="0" algn="ctr">
              <a:spcBef>
                <a:spcPts val="1200"/>
              </a:spcBef>
              <a:spcAft>
                <a:spcPts val="1200"/>
              </a:spcAft>
              <a:buNone/>
            </a:pPr>
            <a:r>
              <a:rPr lang="fr">
                <a:solidFill>
                  <a:srgbClr val="351C75"/>
                </a:solidFill>
                <a:latin typeface="EB Garamond"/>
                <a:ea typeface="EB Garamond"/>
                <a:cs typeface="EB Garamond"/>
                <a:sym typeface="EB Garamond"/>
              </a:rPr>
              <a:t>This is clearly the most demanding phase of the process and one that requires a faster pace. Researching terms, may they be of legal, technological, mechanical or any other nature, so that they are precise and accurate when placed in the context of the target language, is the task that may compromise the most the quality of the translation and also the way it will be perceived by the target audience.</a:t>
            </a:r>
            <a:endParaRPr>
              <a:solidFill>
                <a:srgbClr val="351C75"/>
              </a:solidFill>
              <a:latin typeface="EB Garamond"/>
              <a:ea typeface="EB Garamond"/>
              <a:cs typeface="EB Garamond"/>
              <a:sym typeface="EB Garamond"/>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 name="Shape 71"/>
        <p:cNvGrpSpPr/>
        <p:nvPr/>
      </p:nvGrpSpPr>
      <p:grpSpPr>
        <a:xfrm>
          <a:off x="0" y="0"/>
          <a:ext cx="0" cy="0"/>
          <a:chOff x="0" y="0"/>
          <a:chExt cx="0" cy="0"/>
        </a:xfrm>
      </p:grpSpPr>
      <p:sp>
        <p:nvSpPr>
          <p:cNvPr id="72" name="Google Shape;72;p1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None/>
            </a:pPr>
            <a:r>
              <a:rPr lang="fr">
                <a:highlight>
                  <a:srgbClr val="76A5AF"/>
                </a:highlight>
              </a:rPr>
              <a:t>Third step:Comparing the original and the translated text</a:t>
            </a:r>
            <a:endParaRPr>
              <a:solidFill>
                <a:srgbClr val="4A86E8"/>
              </a:solidFill>
              <a:highlight>
                <a:srgbClr val="76A5AF"/>
              </a:highlight>
            </a:endParaRPr>
          </a:p>
        </p:txBody>
      </p:sp>
      <p:sp>
        <p:nvSpPr>
          <p:cNvPr id="73" name="Google Shape;73;p16"/>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fr">
                <a:solidFill>
                  <a:srgbClr val="3C78D8"/>
                </a:solidFill>
                <a:latin typeface="EB Garamond"/>
                <a:ea typeface="EB Garamond"/>
                <a:cs typeface="EB Garamond"/>
                <a:sym typeface="EB Garamond"/>
              </a:rPr>
              <a:t>3. Comparison between original and translation</a:t>
            </a:r>
            <a:endParaRPr>
              <a:solidFill>
                <a:srgbClr val="3C78D8"/>
              </a:solidFill>
              <a:latin typeface="EB Garamond"/>
              <a:ea typeface="EB Garamond"/>
              <a:cs typeface="EB Garamond"/>
              <a:sym typeface="EB Garamond"/>
            </a:endParaRPr>
          </a:p>
          <a:p>
            <a:pPr indent="0" lvl="0" marL="0" rtl="0" algn="ctr">
              <a:spcBef>
                <a:spcPts val="1200"/>
              </a:spcBef>
              <a:spcAft>
                <a:spcPts val="0"/>
              </a:spcAft>
              <a:buNone/>
            </a:pPr>
            <a:r>
              <a:t/>
            </a:r>
            <a:endParaRPr>
              <a:solidFill>
                <a:srgbClr val="3C78D8"/>
              </a:solidFill>
              <a:latin typeface="EB Garamond"/>
              <a:ea typeface="EB Garamond"/>
              <a:cs typeface="EB Garamond"/>
              <a:sym typeface="EB Garamond"/>
            </a:endParaRPr>
          </a:p>
          <a:p>
            <a:pPr indent="0" lvl="0" marL="0" rtl="0" algn="ctr">
              <a:spcBef>
                <a:spcPts val="1200"/>
              </a:spcBef>
              <a:spcAft>
                <a:spcPts val="1200"/>
              </a:spcAft>
              <a:buNone/>
            </a:pPr>
            <a:r>
              <a:rPr lang="fr">
                <a:solidFill>
                  <a:srgbClr val="3C78D8"/>
                </a:solidFill>
                <a:latin typeface="EB Garamond"/>
                <a:ea typeface="EB Garamond"/>
                <a:cs typeface="EB Garamond"/>
                <a:sym typeface="EB Garamond"/>
              </a:rPr>
              <a:t>This comparison is transversal to the entire translation process, from research and translation to proofreading and desktop publishing. The primary objective of translation is to transpose, without violating, the content of an original text from one language into another one. As such, this constant comparison between the original and the translation is essential for a good final product.</a:t>
            </a:r>
            <a:endParaRPr>
              <a:solidFill>
                <a:srgbClr val="3C78D8"/>
              </a:solidFill>
              <a:latin typeface="EB Garamond"/>
              <a:ea typeface="EB Garamond"/>
              <a:cs typeface="EB Garamond"/>
              <a:sym typeface="EB Garamond"/>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7" name="Shape 77"/>
        <p:cNvGrpSpPr/>
        <p:nvPr/>
      </p:nvGrpSpPr>
      <p:grpSpPr>
        <a:xfrm>
          <a:off x="0" y="0"/>
          <a:ext cx="0" cy="0"/>
          <a:chOff x="0" y="0"/>
          <a:chExt cx="0" cy="0"/>
        </a:xfrm>
      </p:grpSpPr>
      <p:sp>
        <p:nvSpPr>
          <p:cNvPr id="78" name="Google Shape;78;p1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None/>
            </a:pPr>
            <a:r>
              <a:rPr lang="fr">
                <a:highlight>
                  <a:srgbClr val="E69138"/>
                </a:highlight>
              </a:rPr>
              <a:t>Fourth and Last step: </a:t>
            </a:r>
            <a:r>
              <a:rPr lang="fr">
                <a:highlight>
                  <a:srgbClr val="E69138"/>
                </a:highlight>
              </a:rPr>
              <a:t>reviewing translation</a:t>
            </a:r>
            <a:endParaRPr>
              <a:highlight>
                <a:srgbClr val="E69138"/>
              </a:highlight>
            </a:endParaRPr>
          </a:p>
        </p:txBody>
      </p:sp>
      <p:sp>
        <p:nvSpPr>
          <p:cNvPr id="79" name="Google Shape;79;p17"/>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fr">
                <a:solidFill>
                  <a:srgbClr val="B45F06"/>
                </a:solidFill>
                <a:latin typeface="EB Garamond"/>
                <a:ea typeface="EB Garamond"/>
                <a:cs typeface="EB Garamond"/>
                <a:sym typeface="EB Garamond"/>
              </a:rPr>
              <a:t>4. Proofreading</a:t>
            </a:r>
            <a:endParaRPr>
              <a:solidFill>
                <a:srgbClr val="B45F06"/>
              </a:solidFill>
              <a:latin typeface="EB Garamond"/>
              <a:ea typeface="EB Garamond"/>
              <a:cs typeface="EB Garamond"/>
              <a:sym typeface="EB Garamond"/>
            </a:endParaRPr>
          </a:p>
          <a:p>
            <a:pPr indent="0" lvl="0" marL="0" rtl="0" algn="ctr">
              <a:spcBef>
                <a:spcPts val="1200"/>
              </a:spcBef>
              <a:spcAft>
                <a:spcPts val="0"/>
              </a:spcAft>
              <a:buNone/>
            </a:pPr>
            <a:r>
              <a:t/>
            </a:r>
            <a:endParaRPr>
              <a:solidFill>
                <a:srgbClr val="B45F06"/>
              </a:solidFill>
              <a:latin typeface="EB Garamond"/>
              <a:ea typeface="EB Garamond"/>
              <a:cs typeface="EB Garamond"/>
              <a:sym typeface="EB Garamond"/>
            </a:endParaRPr>
          </a:p>
          <a:p>
            <a:pPr indent="0" lvl="0" marL="0" rtl="0" algn="ctr">
              <a:spcBef>
                <a:spcPts val="1200"/>
              </a:spcBef>
              <a:spcAft>
                <a:spcPts val="1200"/>
              </a:spcAft>
              <a:buNone/>
            </a:pPr>
            <a:r>
              <a:rPr lang="fr">
                <a:solidFill>
                  <a:srgbClr val="B45F06"/>
                </a:solidFill>
                <a:latin typeface="EB Garamond"/>
                <a:ea typeface="EB Garamond"/>
                <a:cs typeface="EB Garamond"/>
                <a:sym typeface="EB Garamond"/>
              </a:rPr>
              <a:t>Reading one last time through a final translation is essential if we want to rectify any details that we might have overseen before. Ideally, this last read-through should occur a few hours after the conclusion of the translation, but should there be some time constrains it needs to be handled immediately. It’s important to handle this task either way.</a:t>
            </a:r>
            <a:endParaRPr>
              <a:solidFill>
                <a:srgbClr val="B45F06"/>
              </a:solidFill>
              <a:latin typeface="EB Garamond"/>
              <a:ea typeface="EB Garamond"/>
              <a:cs typeface="EB Garamond"/>
              <a:sym typeface="EB Garamond"/>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