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1" r:id="rId1"/>
  </p:sldMasterIdLst>
  <p:notesMasterIdLst>
    <p:notesMasterId r:id="rId36"/>
  </p:notesMasterIdLst>
  <p:sldIdLst>
    <p:sldId id="256" r:id="rId2"/>
    <p:sldId id="260" r:id="rId3"/>
    <p:sldId id="261" r:id="rId4"/>
    <p:sldId id="262" r:id="rId5"/>
    <p:sldId id="263" r:id="rId6"/>
    <p:sldId id="26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 id="280" r:id="rId22"/>
    <p:sldId id="265" r:id="rId23"/>
    <p:sldId id="282" r:id="rId24"/>
    <p:sldId id="283" r:id="rId25"/>
    <p:sldId id="284" r:id="rId26"/>
    <p:sldId id="285" r:id="rId27"/>
    <p:sldId id="286" r:id="rId28"/>
    <p:sldId id="287" r:id="rId29"/>
    <p:sldId id="288" r:id="rId30"/>
    <p:sldId id="289" r:id="rId31"/>
    <p:sldId id="290" r:id="rId32"/>
    <p:sldId id="291" r:id="rId33"/>
    <p:sldId id="292" r:id="rId34"/>
    <p:sldId id="266" r:id="rId35"/>
  </p:sldIdLst>
  <p:sldSz cx="9144000" cy="5143500" type="screen16x9"/>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30" autoAdjust="0"/>
    <p:restoredTop sz="87621" autoAdjust="0"/>
  </p:normalViewPr>
  <p:slideViewPr>
    <p:cSldViewPr>
      <p:cViewPr varScale="1">
        <p:scale>
          <a:sx n="85" d="100"/>
          <a:sy n="85" d="100"/>
        </p:scale>
        <p:origin x="-822"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A8ADFD5B-A66C-449C-B6E8-FB716D07777D}" type="datetimeFigureOut">
              <a:rPr lang="fr-FR"/>
              <a:pPr/>
              <a:t>02/05/2020</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fr-FR"/>
              <a:t>Cliquez pour modifier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CA5D3BF3-D352-46FC-8343-31F56E6730EA}" type="slidenum">
              <a:rPr/>
              <a:pPr/>
              <a:t>‹N°›</a:t>
            </a:fld>
            <a:endParaRPr lang="fr-FR"/>
          </a:p>
        </p:txBody>
      </p:sp>
    </p:spTree>
    <p:extLst>
      <p:ext uri="{BB962C8B-B14F-4D97-AF65-F5344CB8AC3E}">
        <p14:creationId xmlns:p14="http://schemas.microsoft.com/office/powerpoint/2010/main" xmlns="" val="1606780486"/>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1</a:t>
            </a:fld>
            <a:endParaRPr lang="fr-FR"/>
          </a:p>
        </p:txBody>
      </p:sp>
    </p:spTree>
    <p:extLst>
      <p:ext uri="{BB962C8B-B14F-4D97-AF65-F5344CB8AC3E}">
        <p14:creationId xmlns:p14="http://schemas.microsoft.com/office/powerpoint/2010/main" xmlns="" val="39570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10</a:t>
            </a:fld>
            <a:endParaRPr lang="fr-FR"/>
          </a:p>
        </p:txBody>
      </p:sp>
    </p:spTree>
    <p:extLst>
      <p:ext uri="{BB962C8B-B14F-4D97-AF65-F5344CB8AC3E}">
        <p14:creationId xmlns:p14="http://schemas.microsoft.com/office/powerpoint/2010/main" xmlns="" val="167654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11</a:t>
            </a:fld>
            <a:endParaRPr lang="fr-FR"/>
          </a:p>
        </p:txBody>
      </p:sp>
    </p:spTree>
    <p:extLst>
      <p:ext uri="{BB962C8B-B14F-4D97-AF65-F5344CB8AC3E}">
        <p14:creationId xmlns:p14="http://schemas.microsoft.com/office/powerpoint/2010/main" xmlns="" val="287940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12</a:t>
            </a:fld>
            <a:endParaRPr lang="fr-FR"/>
          </a:p>
        </p:txBody>
      </p:sp>
    </p:spTree>
    <p:extLst>
      <p:ext uri="{BB962C8B-B14F-4D97-AF65-F5344CB8AC3E}">
        <p14:creationId xmlns:p14="http://schemas.microsoft.com/office/powerpoint/2010/main" xmlns="" val="295183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13</a:t>
            </a:fld>
            <a:endParaRPr lang="fr-FR"/>
          </a:p>
        </p:txBody>
      </p:sp>
    </p:spTree>
    <p:extLst>
      <p:ext uri="{BB962C8B-B14F-4D97-AF65-F5344CB8AC3E}">
        <p14:creationId xmlns:p14="http://schemas.microsoft.com/office/powerpoint/2010/main" xmlns="" val="264496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14</a:t>
            </a:fld>
            <a:endParaRPr lang="fr-FR"/>
          </a:p>
        </p:txBody>
      </p:sp>
    </p:spTree>
    <p:extLst>
      <p:ext uri="{BB962C8B-B14F-4D97-AF65-F5344CB8AC3E}">
        <p14:creationId xmlns:p14="http://schemas.microsoft.com/office/powerpoint/2010/main" xmlns="" val="369610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15</a:t>
            </a:fld>
            <a:endParaRPr lang="fr-FR"/>
          </a:p>
        </p:txBody>
      </p:sp>
    </p:spTree>
    <p:extLst>
      <p:ext uri="{BB962C8B-B14F-4D97-AF65-F5344CB8AC3E}">
        <p14:creationId xmlns:p14="http://schemas.microsoft.com/office/powerpoint/2010/main" xmlns="" val="407334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16</a:t>
            </a:fld>
            <a:endParaRPr lang="fr-FR"/>
          </a:p>
        </p:txBody>
      </p:sp>
    </p:spTree>
    <p:extLst>
      <p:ext uri="{BB962C8B-B14F-4D97-AF65-F5344CB8AC3E}">
        <p14:creationId xmlns:p14="http://schemas.microsoft.com/office/powerpoint/2010/main" xmlns="" val="30334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17</a:t>
            </a:fld>
            <a:endParaRPr lang="fr-FR"/>
          </a:p>
        </p:txBody>
      </p:sp>
    </p:spTree>
    <p:extLst>
      <p:ext uri="{BB962C8B-B14F-4D97-AF65-F5344CB8AC3E}">
        <p14:creationId xmlns:p14="http://schemas.microsoft.com/office/powerpoint/2010/main" xmlns="" val="141720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18</a:t>
            </a:fld>
            <a:endParaRPr lang="fr-FR"/>
          </a:p>
        </p:txBody>
      </p:sp>
    </p:spTree>
    <p:extLst>
      <p:ext uri="{BB962C8B-B14F-4D97-AF65-F5344CB8AC3E}">
        <p14:creationId xmlns:p14="http://schemas.microsoft.com/office/powerpoint/2010/main" xmlns="" val="351389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19</a:t>
            </a:fld>
            <a:endParaRPr lang="fr-FR"/>
          </a:p>
        </p:txBody>
      </p:sp>
    </p:spTree>
    <p:extLst>
      <p:ext uri="{BB962C8B-B14F-4D97-AF65-F5344CB8AC3E}">
        <p14:creationId xmlns:p14="http://schemas.microsoft.com/office/powerpoint/2010/main" xmlns="" val="424173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a:t>
            </a:fld>
            <a:endParaRPr lang="fr-FR"/>
          </a:p>
        </p:txBody>
      </p:sp>
    </p:spTree>
    <p:extLst>
      <p:ext uri="{BB962C8B-B14F-4D97-AF65-F5344CB8AC3E}">
        <p14:creationId xmlns:p14="http://schemas.microsoft.com/office/powerpoint/2010/main" xmlns="" val="2451135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20</a:t>
            </a:fld>
            <a:endParaRPr lang="fr-FR"/>
          </a:p>
        </p:txBody>
      </p:sp>
    </p:spTree>
    <p:extLst>
      <p:ext uri="{BB962C8B-B14F-4D97-AF65-F5344CB8AC3E}">
        <p14:creationId xmlns:p14="http://schemas.microsoft.com/office/powerpoint/2010/main" xmlns="" val="402545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21</a:t>
            </a:fld>
            <a:endParaRPr lang="fr-FR"/>
          </a:p>
        </p:txBody>
      </p:sp>
    </p:spTree>
    <p:extLst>
      <p:ext uri="{BB962C8B-B14F-4D97-AF65-F5344CB8AC3E}">
        <p14:creationId xmlns:p14="http://schemas.microsoft.com/office/powerpoint/2010/main" xmlns="" val="1581001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22</a:t>
            </a:fld>
            <a:endParaRPr lang="fr-FR"/>
          </a:p>
        </p:txBody>
      </p:sp>
    </p:spTree>
    <p:extLst>
      <p:ext uri="{BB962C8B-B14F-4D97-AF65-F5344CB8AC3E}">
        <p14:creationId xmlns:p14="http://schemas.microsoft.com/office/powerpoint/2010/main" xmlns="" val="363286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23</a:t>
            </a:fld>
            <a:endParaRPr lang="fr-FR"/>
          </a:p>
        </p:txBody>
      </p:sp>
    </p:spTree>
    <p:extLst>
      <p:ext uri="{BB962C8B-B14F-4D97-AF65-F5344CB8AC3E}">
        <p14:creationId xmlns:p14="http://schemas.microsoft.com/office/powerpoint/2010/main" xmlns="" val="365463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24</a:t>
            </a:fld>
            <a:endParaRPr lang="fr-FR"/>
          </a:p>
        </p:txBody>
      </p:sp>
    </p:spTree>
    <p:extLst>
      <p:ext uri="{BB962C8B-B14F-4D97-AF65-F5344CB8AC3E}">
        <p14:creationId xmlns:p14="http://schemas.microsoft.com/office/powerpoint/2010/main" xmlns="" val="300751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25</a:t>
            </a:fld>
            <a:endParaRPr lang="fr-FR"/>
          </a:p>
        </p:txBody>
      </p:sp>
    </p:spTree>
    <p:extLst>
      <p:ext uri="{BB962C8B-B14F-4D97-AF65-F5344CB8AC3E}">
        <p14:creationId xmlns:p14="http://schemas.microsoft.com/office/powerpoint/2010/main" xmlns="" val="19217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26</a:t>
            </a:fld>
            <a:endParaRPr lang="fr-FR"/>
          </a:p>
        </p:txBody>
      </p:sp>
    </p:spTree>
    <p:extLst>
      <p:ext uri="{BB962C8B-B14F-4D97-AF65-F5344CB8AC3E}">
        <p14:creationId xmlns:p14="http://schemas.microsoft.com/office/powerpoint/2010/main" xmlns="" val="19652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27</a:t>
            </a:fld>
            <a:endParaRPr lang="fr-FR"/>
          </a:p>
        </p:txBody>
      </p:sp>
    </p:spTree>
    <p:extLst>
      <p:ext uri="{BB962C8B-B14F-4D97-AF65-F5344CB8AC3E}">
        <p14:creationId xmlns:p14="http://schemas.microsoft.com/office/powerpoint/2010/main" xmlns="" val="250745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28</a:t>
            </a:fld>
            <a:endParaRPr lang="fr-FR"/>
          </a:p>
        </p:txBody>
      </p:sp>
    </p:spTree>
    <p:extLst>
      <p:ext uri="{BB962C8B-B14F-4D97-AF65-F5344CB8AC3E}">
        <p14:creationId xmlns:p14="http://schemas.microsoft.com/office/powerpoint/2010/main" xmlns="" val="262806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29</a:t>
            </a:fld>
            <a:endParaRPr lang="fr-FR"/>
          </a:p>
        </p:txBody>
      </p:sp>
    </p:spTree>
    <p:extLst>
      <p:ext uri="{BB962C8B-B14F-4D97-AF65-F5344CB8AC3E}">
        <p14:creationId xmlns:p14="http://schemas.microsoft.com/office/powerpoint/2010/main" xmlns="" val="207588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3</a:t>
            </a:fld>
            <a:endParaRPr lang="fr-FR"/>
          </a:p>
        </p:txBody>
      </p:sp>
    </p:spTree>
    <p:extLst>
      <p:ext uri="{BB962C8B-B14F-4D97-AF65-F5344CB8AC3E}">
        <p14:creationId xmlns:p14="http://schemas.microsoft.com/office/powerpoint/2010/main" xmlns="" val="1560044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30</a:t>
            </a:fld>
            <a:endParaRPr lang="fr-FR"/>
          </a:p>
        </p:txBody>
      </p:sp>
    </p:spTree>
    <p:extLst>
      <p:ext uri="{BB962C8B-B14F-4D97-AF65-F5344CB8AC3E}">
        <p14:creationId xmlns:p14="http://schemas.microsoft.com/office/powerpoint/2010/main" xmlns="" val="2764138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31</a:t>
            </a:fld>
            <a:endParaRPr lang="fr-FR"/>
          </a:p>
        </p:txBody>
      </p:sp>
    </p:spTree>
    <p:extLst>
      <p:ext uri="{BB962C8B-B14F-4D97-AF65-F5344CB8AC3E}">
        <p14:creationId xmlns:p14="http://schemas.microsoft.com/office/powerpoint/2010/main" xmlns="" val="2342409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32</a:t>
            </a:fld>
            <a:endParaRPr lang="fr-FR"/>
          </a:p>
        </p:txBody>
      </p:sp>
    </p:spTree>
    <p:extLst>
      <p:ext uri="{BB962C8B-B14F-4D97-AF65-F5344CB8AC3E}">
        <p14:creationId xmlns:p14="http://schemas.microsoft.com/office/powerpoint/2010/main" xmlns="" val="566218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33</a:t>
            </a:fld>
            <a:endParaRPr lang="fr-FR"/>
          </a:p>
        </p:txBody>
      </p:sp>
    </p:spTree>
    <p:extLst>
      <p:ext uri="{BB962C8B-B14F-4D97-AF65-F5344CB8AC3E}">
        <p14:creationId xmlns:p14="http://schemas.microsoft.com/office/powerpoint/2010/main" xmlns="" val="4039756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34</a:t>
            </a:fld>
            <a:endParaRPr lang="fr-FR"/>
          </a:p>
        </p:txBody>
      </p:sp>
    </p:spTree>
    <p:extLst>
      <p:ext uri="{BB962C8B-B14F-4D97-AF65-F5344CB8AC3E}">
        <p14:creationId xmlns:p14="http://schemas.microsoft.com/office/powerpoint/2010/main" xmlns="" val="287784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4</a:t>
            </a:fld>
            <a:endParaRPr lang="fr-FR"/>
          </a:p>
        </p:txBody>
      </p:sp>
    </p:spTree>
    <p:extLst>
      <p:ext uri="{BB962C8B-B14F-4D97-AF65-F5344CB8AC3E}">
        <p14:creationId xmlns:p14="http://schemas.microsoft.com/office/powerpoint/2010/main" xmlns="" val="150692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5</a:t>
            </a:fld>
            <a:endParaRPr lang="fr-FR"/>
          </a:p>
        </p:txBody>
      </p:sp>
    </p:spTree>
    <p:extLst>
      <p:ext uri="{BB962C8B-B14F-4D97-AF65-F5344CB8AC3E}">
        <p14:creationId xmlns:p14="http://schemas.microsoft.com/office/powerpoint/2010/main" xmlns="" val="265985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6</a:t>
            </a:fld>
            <a:endParaRPr lang="fr-FR"/>
          </a:p>
        </p:txBody>
      </p:sp>
    </p:spTree>
    <p:extLst>
      <p:ext uri="{BB962C8B-B14F-4D97-AF65-F5344CB8AC3E}">
        <p14:creationId xmlns:p14="http://schemas.microsoft.com/office/powerpoint/2010/main" xmlns="" val="11367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7</a:t>
            </a:fld>
            <a:endParaRPr lang="fr-FR"/>
          </a:p>
        </p:txBody>
      </p:sp>
    </p:spTree>
    <p:extLst>
      <p:ext uri="{BB962C8B-B14F-4D97-AF65-F5344CB8AC3E}">
        <p14:creationId xmlns:p14="http://schemas.microsoft.com/office/powerpoint/2010/main" xmlns="" val="246926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8</a:t>
            </a:fld>
            <a:endParaRPr lang="fr-FR"/>
          </a:p>
        </p:txBody>
      </p:sp>
    </p:spTree>
    <p:extLst>
      <p:ext uri="{BB962C8B-B14F-4D97-AF65-F5344CB8AC3E}">
        <p14:creationId xmlns:p14="http://schemas.microsoft.com/office/powerpoint/2010/main" xmlns="" val="24883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9</a:t>
            </a:fld>
            <a:endParaRPr lang="fr-FR"/>
          </a:p>
        </p:txBody>
      </p:sp>
    </p:spTree>
    <p:extLst>
      <p:ext uri="{BB962C8B-B14F-4D97-AF65-F5344CB8AC3E}">
        <p14:creationId xmlns:p14="http://schemas.microsoft.com/office/powerpoint/2010/main" xmlns="" val="2241250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1"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3714750"/>
            <a:ext cx="9147765" cy="1434066"/>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pPr algn="ctr"/>
            <a:r>
              <a:rPr kumimoji="0" lang="fr-FR" smtClean="0">
                <a:solidFill>
                  <a:srgbClr val="FFFFFF"/>
                </a:solidFill>
              </a:rPr>
              <a:t>30/06/2006</a:t>
            </a:r>
            <a:endParaRPr kumimoji="0" lang="fr-FR" sz="2000">
              <a:solidFill>
                <a:srgbClr val="FFFFFF"/>
              </a:solidFill>
            </a:endParaRP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lgn="r"/>
            <a:r>
              <a:rPr kumimoji="0" lang="fr-FR" smtClean="0">
                <a:solidFill>
                  <a:schemeClr val="tx2"/>
                </a:solidFill>
              </a:rPr>
              <a:t>Page</a:t>
            </a:r>
            <a:endParaRPr kumimoji="0" lang="fr-FR">
              <a:solidFill>
                <a:schemeClr val="tx2"/>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8F82E0A0-C266-4798-8C8F-B9F91E9DA37E}" type="slidenum">
              <a:rPr kumimoji="0" lang="fr-FR" smtClean="0">
                <a:solidFill>
                  <a:schemeClr val="tx2"/>
                </a:solidFill>
              </a:rPr>
              <a:pPr/>
              <a:t>‹N°›</a:t>
            </a:fld>
            <a:endParaRPr kumimoji="0" lang="fr-FR">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10997"/>
            <a:ext cx="8229600" cy="3289553"/>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r>
              <a:rPr lang="fr-FR" smtClean="0"/>
              <a:t>30/06/2006</a:t>
            </a:r>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extLst/>
          </a:lstStyle>
          <a:p>
            <a:pPr algn="r"/>
            <a:r>
              <a:rPr kumimoji="0" lang="fr-FR" sz="1400" smtClean="0">
                <a:solidFill>
                  <a:schemeClr val="tx2"/>
                </a:solidFill>
              </a:rPr>
              <a:t>Page</a:t>
            </a: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extLst/>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05980"/>
            <a:ext cx="1777470" cy="419457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05981"/>
            <a:ext cx="6324600" cy="419457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r>
              <a:rPr lang="fr-FR" smtClean="0"/>
              <a:t>30/06/2006</a:t>
            </a:r>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extLst/>
          </a:lstStyle>
          <a:p>
            <a:pPr algn="r"/>
            <a:r>
              <a:rPr kumimoji="0" lang="fr-FR" sz="1400" smtClean="0">
                <a:solidFill>
                  <a:schemeClr val="tx2"/>
                </a:solidFill>
              </a:rPr>
              <a:t>Page</a:t>
            </a: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extLst/>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r>
              <a:rPr lang="fr-FR" smtClean="0"/>
              <a:t>30/06/2006</a:t>
            </a:r>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extLst/>
          </a:lstStyle>
          <a:p>
            <a:pPr algn="r"/>
            <a:r>
              <a:rPr kumimoji="0" lang="fr-FR" sz="1400" smtClean="0">
                <a:solidFill>
                  <a:schemeClr val="tx2"/>
                </a:solidFill>
              </a:rPr>
              <a:t>Page</a:t>
            </a: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extLst/>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r>
              <a:rPr lang="fr-FR" smtClean="0"/>
              <a:t>30/06/2006</a:t>
            </a:r>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extLst/>
          </a:lstStyle>
          <a:p>
            <a:pPr algn="r"/>
            <a:r>
              <a:rPr kumimoji="0" lang="fr-FR" sz="1400" smtClean="0">
                <a:solidFill>
                  <a:schemeClr val="tx2"/>
                </a:solidFill>
              </a:rPr>
              <a:t>Page</a:t>
            </a: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extLst/>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r>
              <a:rPr lang="fr-FR" smtClean="0"/>
              <a:t>30/06/2006</a:t>
            </a:r>
            <a:endParaRPr kumimoji="0" lang="fr-FR"/>
          </a:p>
        </p:txBody>
      </p:sp>
      <p:sp>
        <p:nvSpPr>
          <p:cNvPr id="6" name="Espace réservé du pied de page 5"/>
          <p:cNvSpPr>
            <a:spLocks noGrp="1"/>
          </p:cNvSpPr>
          <p:nvPr>
            <p:ph type="ftr" sz="quarter" idx="11"/>
          </p:nvPr>
        </p:nvSpPr>
        <p:spPr/>
        <p:txBody>
          <a:bodyPr/>
          <a:lstStyle>
            <a:extLst/>
          </a:lstStyle>
          <a:p>
            <a:r>
              <a:rPr kumimoji="0" lang="fr-FR" smtClean="0"/>
              <a:t>Page</a:t>
            </a:r>
            <a:endParaRPr kumimoji="0" lang="fr-FR"/>
          </a:p>
        </p:txBody>
      </p:sp>
      <p:sp>
        <p:nvSpPr>
          <p:cNvPr id="7" name="Espace réservé du numéro de diapositive 6"/>
          <p:cNvSpPr>
            <a:spLocks noGrp="1"/>
          </p:cNvSpPr>
          <p:nvPr>
            <p:ph type="sldNum" sz="quarter" idx="12"/>
          </p:nvPr>
        </p:nvSpPr>
        <p:spPr/>
        <p:txBody>
          <a:bodyPr/>
          <a:lstStyle>
            <a:extLst/>
          </a:lstStyle>
          <a:p>
            <a:pPr algn="ctr"/>
            <a:fld id="{8F82E0A0-C266-4798-8C8F-B9F91E9DA37E}" type="slidenum">
              <a:rPr kumimoji="0" lang="fr-FR" sz="1400" b="1" smtClean="0">
                <a:solidFill>
                  <a:srgbClr val="FFFFFF"/>
                </a:solidFill>
              </a:rPr>
              <a:pPr algn="ctr"/>
              <a:t>‹N°›</a:t>
            </a:fld>
            <a:endParaRPr kumimoji="0"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85725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r>
              <a:rPr lang="fr-FR" smtClean="0"/>
              <a:t>30/06/2006</a:t>
            </a:r>
            <a:endParaRPr kumimoji="0" lang="fr-FR"/>
          </a:p>
        </p:txBody>
      </p:sp>
      <p:sp>
        <p:nvSpPr>
          <p:cNvPr id="8" name="Espace réservé du pied de page 7"/>
          <p:cNvSpPr>
            <a:spLocks noGrp="1"/>
          </p:cNvSpPr>
          <p:nvPr>
            <p:ph type="ftr" sz="quarter" idx="11"/>
          </p:nvPr>
        </p:nvSpPr>
        <p:spPr/>
        <p:txBody>
          <a:bodyPr/>
          <a:lstStyle>
            <a:extLst/>
          </a:lstStyle>
          <a:p>
            <a:r>
              <a:rPr kumimoji="0" lang="fr-FR" smtClean="0"/>
              <a:t>Page</a:t>
            </a:r>
            <a:endParaRPr kumimoji="0" lang="fr-FR"/>
          </a:p>
        </p:txBody>
      </p:sp>
      <p:sp>
        <p:nvSpPr>
          <p:cNvPr id="9" name="Espace réservé du numéro de diapositive 8"/>
          <p:cNvSpPr>
            <a:spLocks noGrp="1"/>
          </p:cNvSpPr>
          <p:nvPr>
            <p:ph type="sldNum" sz="quarter" idx="12"/>
          </p:nvPr>
        </p:nvSpPr>
        <p:spPr/>
        <p:txBody>
          <a:bodyPr/>
          <a:lstStyle>
            <a:extLst/>
          </a:lstStyle>
          <a:p>
            <a:pPr algn="ctr"/>
            <a:fld id="{8F82E0A0-C266-4798-8C8F-B9F91E9DA37E}" type="slidenum">
              <a:rPr kumimoji="0" lang="fr-FR" sz="1400" b="1" smtClean="0">
                <a:solidFill>
                  <a:srgbClr val="FFFFFF"/>
                </a:solidFill>
              </a:rPr>
              <a:pPr algn="ctr"/>
              <a:t>‹N°›</a:t>
            </a:fld>
            <a:endParaRPr kumimoji="0"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r>
              <a:rPr lang="fr-FR" smtClean="0"/>
              <a:t>30/06/2006</a:t>
            </a:r>
            <a:endParaRPr kumimoji="0" lang="fr-FR"/>
          </a:p>
        </p:txBody>
      </p:sp>
      <p:sp>
        <p:nvSpPr>
          <p:cNvPr id="4" name="Espace réservé du pied de page 3"/>
          <p:cNvSpPr>
            <a:spLocks noGrp="1"/>
          </p:cNvSpPr>
          <p:nvPr>
            <p:ph type="ftr" sz="quarter" idx="11"/>
          </p:nvPr>
        </p:nvSpPr>
        <p:spPr/>
        <p:txBody>
          <a:bodyPr/>
          <a:lstStyle>
            <a:extLst/>
          </a:lstStyle>
          <a:p>
            <a:r>
              <a:rPr kumimoji="0" lang="fr-FR" smtClean="0"/>
              <a:t>Page</a:t>
            </a:r>
            <a:endParaRPr kumimoji="0" lang="fr-FR"/>
          </a:p>
        </p:txBody>
      </p:sp>
      <p:sp>
        <p:nvSpPr>
          <p:cNvPr id="5" name="Espace réservé du numéro de diapositive 4"/>
          <p:cNvSpPr>
            <a:spLocks noGrp="1"/>
          </p:cNvSpPr>
          <p:nvPr>
            <p:ph type="sldNum" sz="quarter" idx="12"/>
          </p:nvPr>
        </p:nvSpPr>
        <p:spPr/>
        <p:txBody>
          <a:bodyPr/>
          <a:lstStyle>
            <a:extLst/>
          </a:lstStyle>
          <a:p>
            <a:fld id="{A3F7CB7D-F184-43C7-B6FD-03D728E1BBFF}" type="slidenum">
              <a:rPr kumimoji="0" lang="fr-FR" smtClean="0">
                <a:solidFill>
                  <a:srgbClr val="FFFFFF"/>
                </a:solidFill>
              </a:rPr>
              <a:pPr/>
              <a:t>‹N°›</a:t>
            </a:fld>
            <a:endParaRPr kumimoji="0" lang="fr-FR">
              <a:solidFill>
                <a:srgbClr val="FFFFFF"/>
              </a:solidFill>
            </a:endParaRP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r>
              <a:rPr lang="fr-FR" smtClean="0"/>
              <a:t>30/06/2006</a:t>
            </a:r>
            <a:endParaRPr kumimoji="0" lang="fr-FR"/>
          </a:p>
        </p:txBody>
      </p:sp>
      <p:sp>
        <p:nvSpPr>
          <p:cNvPr id="3" name="Espace réservé du pied de page 2"/>
          <p:cNvSpPr>
            <a:spLocks noGrp="1"/>
          </p:cNvSpPr>
          <p:nvPr>
            <p:ph type="ftr" sz="quarter" idx="11"/>
          </p:nvPr>
        </p:nvSpPr>
        <p:spPr/>
        <p:txBody>
          <a:bodyPr/>
          <a:lstStyle>
            <a:extLst/>
          </a:lstStyle>
          <a:p>
            <a:r>
              <a:rPr kumimoji="0" lang="fr-FR" smtClean="0"/>
              <a:t>Page</a:t>
            </a:r>
            <a:endParaRPr kumimoji="0" lang="fr-FR"/>
          </a:p>
        </p:txBody>
      </p:sp>
      <p:sp>
        <p:nvSpPr>
          <p:cNvPr id="4" name="Espace réservé du numéro de diapositive 3"/>
          <p:cNvSpPr>
            <a:spLocks noGrp="1"/>
          </p:cNvSpPr>
          <p:nvPr>
            <p:ph type="sldNum" sz="quarter" idx="12"/>
          </p:nvPr>
        </p:nvSpPr>
        <p:spPr/>
        <p:txBody>
          <a:bodyPr/>
          <a:lstStyle>
            <a:extLst/>
          </a:lstStyle>
          <a:p>
            <a:fld id="{A3F7CB7D-F184-43C7-B6FD-03D728E1BBFF}" type="slidenum">
              <a:rPr kumimoji="0" lang="fr-FR" smtClean="0">
                <a:solidFill>
                  <a:schemeClr val="tx2"/>
                </a:solidFill>
              </a:rPr>
              <a:pPr/>
              <a:t>‹N°›</a:t>
            </a:fld>
            <a:endParaRPr kumimoji="0"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4805958"/>
            <a:ext cx="1920240" cy="274320"/>
          </a:xfrm>
        </p:spPr>
        <p:txBody>
          <a:bodyPr/>
          <a:lstStyle>
            <a:extLst/>
          </a:lstStyle>
          <a:p>
            <a:r>
              <a:rPr lang="fr-FR" smtClean="0"/>
              <a:t>30/06/2006</a:t>
            </a:r>
            <a:endParaRPr kumimoji="0" lang="fr-FR"/>
          </a:p>
        </p:txBody>
      </p:sp>
      <p:sp>
        <p:nvSpPr>
          <p:cNvPr id="6" name="Espace réservé du pied de page 5"/>
          <p:cNvSpPr>
            <a:spLocks noGrp="1"/>
          </p:cNvSpPr>
          <p:nvPr>
            <p:ph type="ftr" sz="quarter" idx="11"/>
          </p:nvPr>
        </p:nvSpPr>
        <p:spPr/>
        <p:txBody>
          <a:bodyPr/>
          <a:lstStyle>
            <a:extLst/>
          </a:lstStyle>
          <a:p>
            <a:r>
              <a:rPr kumimoji="0" lang="fr-FR" smtClean="0"/>
              <a:t>Page</a:t>
            </a:r>
            <a:endParaRPr kumimoji="0" lang="fr-FR"/>
          </a:p>
        </p:txBody>
      </p:sp>
      <p:sp>
        <p:nvSpPr>
          <p:cNvPr id="7" name="Espace réservé du numéro de diapositive 6"/>
          <p:cNvSpPr>
            <a:spLocks noGrp="1"/>
          </p:cNvSpPr>
          <p:nvPr>
            <p:ph type="sldNum" sz="quarter" idx="12"/>
          </p:nvPr>
        </p:nvSpPr>
        <p:spPr/>
        <p:txBody>
          <a:bodyPr/>
          <a:lstStyle>
            <a:extLst/>
          </a:lstStyle>
          <a:p>
            <a:fld id="{A3F7CB7D-F184-43C7-B6FD-03D728E1BBFF}" type="slidenum">
              <a:rPr kumimoji="0" lang="fr-FR" smtClean="0">
                <a:solidFill>
                  <a:srgbClr val="FFFFFF"/>
                </a:solidFill>
              </a:rPr>
              <a:pPr/>
              <a:t>‹N°›</a:t>
            </a:fld>
            <a:endParaRPr kumimoji="0" lang="fr-FR">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r>
              <a:rPr lang="fr-FR" smtClean="0"/>
              <a:t>30/06/2006</a:t>
            </a:r>
            <a:endParaRPr kumimoji="0" lang="fr-FR"/>
          </a:p>
        </p:txBody>
      </p:sp>
      <p:sp>
        <p:nvSpPr>
          <p:cNvPr id="6" name="Espace réservé du pied de page 5"/>
          <p:cNvSpPr>
            <a:spLocks noGrp="1"/>
          </p:cNvSpPr>
          <p:nvPr>
            <p:ph type="ftr" sz="quarter" idx="11"/>
          </p:nvPr>
        </p:nvSpPr>
        <p:spPr>
          <a:xfrm>
            <a:off x="4380073" y="4805958"/>
            <a:ext cx="2350681" cy="273844"/>
          </a:xfrm>
        </p:spPr>
        <p:txBody>
          <a:bodyPr/>
          <a:lstStyle>
            <a:lvl1pPr>
              <a:defRPr>
                <a:solidFill>
                  <a:schemeClr val="tx1"/>
                </a:solidFill>
              </a:defRPr>
            </a:lvl1pPr>
            <a:extLst/>
          </a:lstStyle>
          <a:p>
            <a:r>
              <a:rPr kumimoji="0" lang="fr-FR" smtClean="0"/>
              <a:t>Page</a:t>
            </a:r>
            <a:endParaRPr kumimoji="0"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pPr algn="ctr"/>
            <a:fld id="{8F82E0A0-C266-4798-8C8F-B9F91E9DA37E}" type="slidenum">
              <a:rPr kumimoji="0" lang="fr-FR" sz="2800" b="1" smtClean="0">
                <a:solidFill>
                  <a:srgbClr val="FFFFFF"/>
                </a:solidFill>
              </a:rPr>
              <a:pPr algn="ctr"/>
              <a:t>‹N°›</a:t>
            </a:fld>
            <a:endParaRPr kumimoji="0" lang="fr-FR" sz="2800"/>
          </a:p>
        </p:txBody>
      </p:sp>
      <p:sp>
        <p:nvSpPr>
          <p:cNvPr id="2" name="Titr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r>
              <a:rPr lang="fr-FR" smtClean="0"/>
              <a:t>30/06/2006</a:t>
            </a:r>
            <a:endParaRPr kumimoji="0" lang="fr-FR" sz="1400">
              <a:solidFill>
                <a:schemeClr val="tx2"/>
              </a:solidFill>
            </a:endParaRPr>
          </a:p>
        </p:txBody>
      </p:sp>
      <p:sp>
        <p:nvSpPr>
          <p:cNvPr id="22" name="Espace réservé du pied de page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a:r>
              <a:rPr kumimoji="0" lang="fr-FR" sz="1400" smtClean="0">
                <a:solidFill>
                  <a:schemeClr val="tx2"/>
                </a:solidFill>
              </a:rPr>
              <a:t>Page</a:t>
            </a:r>
            <a:endParaRPr kumimoji="0" lang="fr-FR" sz="1400">
              <a:solidFill>
                <a:schemeClr val="tx2"/>
              </a:solidFill>
            </a:endParaRPr>
          </a:p>
        </p:txBody>
      </p:sp>
      <p:sp>
        <p:nvSpPr>
          <p:cNvPr id="18" name="Espace réservé du numéro de diapositive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subTitle" idx="1"/>
          </p:nvPr>
        </p:nvSpPr>
        <p:spPr>
          <a:xfrm>
            <a:off x="611560" y="2355726"/>
            <a:ext cx="7772400" cy="899778"/>
          </a:xfrm>
        </p:spPr>
        <p:txBody>
          <a:bodyPr>
            <a:noAutofit/>
          </a:bodyPr>
          <a:lstStyle>
            <a:extLst/>
          </a:lstStyle>
          <a:p>
            <a:pPr algn="ctr"/>
            <a:r>
              <a:rPr lang="fr-FR" sz="2800" dirty="0" smtClean="0"/>
              <a:t>Conducteurs électriques</a:t>
            </a:r>
          </a:p>
          <a:p>
            <a:pPr algn="ctr"/>
            <a:endParaRPr lang="fr-FR" sz="2800" dirty="0"/>
          </a:p>
          <a:p>
            <a:pPr algn="ctr"/>
            <a:r>
              <a:rPr lang="fr-FR" sz="2800" dirty="0" smtClean="0"/>
              <a:t> </a:t>
            </a:r>
            <a:endParaRPr lang="fr-FR" sz="2800" dirty="0"/>
          </a:p>
        </p:txBody>
      </p:sp>
      <p:sp>
        <p:nvSpPr>
          <p:cNvPr id="10" name="ZoneTexte 9"/>
          <p:cNvSpPr txBox="1"/>
          <p:nvPr/>
        </p:nvSpPr>
        <p:spPr>
          <a:xfrm>
            <a:off x="179512" y="4011910"/>
            <a:ext cx="2232248" cy="400110"/>
          </a:xfrm>
          <a:prstGeom prst="rect">
            <a:avLst/>
          </a:prstGeom>
          <a:noFill/>
        </p:spPr>
        <p:txBody>
          <a:bodyPr wrap="square" rtlCol="0">
            <a:spAutoFit/>
          </a:bodyPr>
          <a:lstStyle/>
          <a:p>
            <a:r>
              <a:rPr lang="fr-FR" sz="2000" b="1" dirty="0" smtClean="0">
                <a:solidFill>
                  <a:schemeClr val="bg1"/>
                </a:solidFill>
              </a:rPr>
              <a:t>Dr: </a:t>
            </a:r>
            <a:r>
              <a:rPr lang="fr-FR" sz="2000" b="1" dirty="0" err="1" smtClean="0">
                <a:solidFill>
                  <a:schemeClr val="bg1"/>
                </a:solidFill>
              </a:rPr>
              <a:t>Tourab</a:t>
            </a:r>
            <a:r>
              <a:rPr lang="fr-FR" sz="2000" b="1" dirty="0" smtClean="0">
                <a:solidFill>
                  <a:schemeClr val="bg1"/>
                </a:solidFill>
              </a:rPr>
              <a:t> </a:t>
            </a:r>
            <a:r>
              <a:rPr lang="fr-FR" sz="2000" b="1" dirty="0" err="1" smtClean="0">
                <a:solidFill>
                  <a:schemeClr val="bg1"/>
                </a:solidFill>
              </a:rPr>
              <a:t>Wafa</a:t>
            </a:r>
            <a:endParaRPr lang="fr-FR" dirty="0"/>
          </a:p>
        </p:txBody>
      </p:sp>
      <p:sp>
        <p:nvSpPr>
          <p:cNvPr id="13" name="ZoneTexte 12"/>
          <p:cNvSpPr txBox="1"/>
          <p:nvPr/>
        </p:nvSpPr>
        <p:spPr>
          <a:xfrm>
            <a:off x="3707904" y="4835723"/>
            <a:ext cx="1802096" cy="307777"/>
          </a:xfrm>
          <a:prstGeom prst="rect">
            <a:avLst/>
          </a:prstGeom>
          <a:noFill/>
        </p:spPr>
        <p:txBody>
          <a:bodyPr wrap="none" rtlCol="0">
            <a:spAutoFit/>
          </a:bodyPr>
          <a:lstStyle/>
          <a:p>
            <a:r>
              <a:rPr lang="fr-FR" sz="1400" dirty="0" smtClean="0"/>
              <a:t>Année 2019-2020</a:t>
            </a:r>
            <a:endParaRPr lang="fr-FR" sz="1400" dirty="0"/>
          </a:p>
        </p:txBody>
      </p:sp>
      <p:sp>
        <p:nvSpPr>
          <p:cNvPr id="11" name="Espace réservé du numéro de diapositive 10"/>
          <p:cNvSpPr>
            <a:spLocks noGrp="1"/>
          </p:cNvSpPr>
          <p:nvPr>
            <p:ph type="sldNum" sz="quarter" idx="12"/>
          </p:nvPr>
        </p:nvSpPr>
        <p:spPr/>
        <p:txBody>
          <a:bodyPr/>
          <a:lstStyle/>
          <a:p>
            <a:fld id="{8F82E0A0-C266-4798-8C8F-B9F91E9DA37E}" type="slidenum">
              <a:rPr kumimoji="0" lang="fr-FR" smtClean="0">
                <a:solidFill>
                  <a:schemeClr val="tx2"/>
                </a:solidFill>
              </a:rPr>
              <a:pPr/>
              <a:t>1</a:t>
            </a:fld>
            <a:endParaRPr kumimoji="0" lang="fr-FR">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(4) </a:t>
            </a:r>
            <a:endParaRPr lang="fr-FR" sz="4000" b="1" dirty="0">
              <a:latin typeface="Calibri" pitchFamily="34" charset="0"/>
            </a:endParaRPr>
          </a:p>
        </p:txBody>
      </p:sp>
      <p:sp>
        <p:nvSpPr>
          <p:cNvPr id="3" name="Rectangle 2"/>
          <p:cNvSpPr>
            <a:spLocks noGrp="1"/>
          </p:cNvSpPr>
          <p:nvPr>
            <p:ph type="body" idx="2"/>
          </p:nvPr>
        </p:nvSpPr>
        <p:spPr>
          <a:xfrm>
            <a:off x="179512" y="1131590"/>
            <a:ext cx="8712968" cy="3960440"/>
          </a:xfrm>
        </p:spPr>
        <p:txBody>
          <a:bodyPr>
            <a:normAutofit fontScale="77500" lnSpcReduction="20000"/>
          </a:bodyPr>
          <a:lstStyle>
            <a:extLst/>
          </a:lstStyle>
          <a:p>
            <a:pPr algn="l"/>
            <a:r>
              <a:rPr lang="fr-FR" sz="2600" dirty="0">
                <a:latin typeface="Times New Roman" panose="02020603050405020304" pitchFamily="18" charset="0"/>
                <a:cs typeface="Times New Roman" panose="02020603050405020304" pitchFamily="18" charset="0"/>
              </a:rPr>
              <a:t>Semi-conducteurs </a:t>
            </a:r>
          </a:p>
          <a:p>
            <a:pPr algn="l"/>
            <a:r>
              <a:rPr lang="fr-FR" sz="2600" dirty="0">
                <a:latin typeface="Times New Roman" panose="02020603050405020304" pitchFamily="18" charset="0"/>
                <a:cs typeface="Times New Roman" panose="02020603050405020304" pitchFamily="18" charset="0"/>
              </a:rPr>
              <a:t>Ces matériaux, souvent utilisé en électronique ont la particularité d’être isolant, mais peuvent devenir conducteur grâce à une commande électrique. Cette caractéristique a été mise en évidence avec les premiers transistors et l'est aujourd'hui avec tous les circuits intégrés.</a:t>
            </a:r>
          </a:p>
          <a:p>
            <a:pPr algn="l"/>
            <a:r>
              <a:rPr lang="fr-FR" sz="2600" dirty="0">
                <a:latin typeface="Times New Roman" panose="02020603050405020304" pitchFamily="18" charset="0"/>
                <a:cs typeface="Times New Roman" panose="02020603050405020304" pitchFamily="18" charset="0"/>
              </a:rPr>
              <a:t>Le corps humain dont la conductivité dépend de différents paramètres (eau, stress, humidité de la peau, etc.) ; le bois qui est un isolant mais que l'humidité peut rendre conducteur ; l'eau, qui a l'état pur est un isolant6, devient facilement conducteur d'électricité dès qu'il y a la moindre impureté (l'eau salée est naturellement conductrice d’électricité</a:t>
            </a:r>
          </a:p>
          <a:p>
            <a:pPr algn="l"/>
            <a:r>
              <a:rPr lang="fr-FR" sz="2600" dirty="0">
                <a:latin typeface="Times New Roman" panose="02020603050405020304" pitchFamily="18" charset="0"/>
                <a:cs typeface="Times New Roman" panose="02020603050405020304" pitchFamily="18" charset="0"/>
              </a:rPr>
              <a:t>Les supraconducteurs sont des matériaux qui présentent deux caractéristiques :</a:t>
            </a:r>
          </a:p>
          <a:p>
            <a:pPr algn="l"/>
            <a:r>
              <a:rPr lang="fr-FR" sz="2600" dirty="0">
                <a:latin typeface="Times New Roman" panose="02020603050405020304" pitchFamily="18" charset="0"/>
                <a:cs typeface="Times New Roman" panose="02020603050405020304" pitchFamily="18" charset="0"/>
              </a:rPr>
              <a:t>L’absence de résistance électrique</a:t>
            </a:r>
          </a:p>
          <a:p>
            <a:pPr algn="l"/>
            <a:r>
              <a:rPr lang="fr-FR" sz="2600" dirty="0">
                <a:latin typeface="Times New Roman" panose="02020603050405020304" pitchFamily="18" charset="0"/>
                <a:cs typeface="Times New Roman" panose="02020603050405020304" pitchFamily="18" charset="0"/>
              </a:rPr>
              <a:t>L’expulsion du champ magnétique</a:t>
            </a:r>
          </a:p>
          <a:p>
            <a:pPr algn="l"/>
            <a:endParaRPr lang="fr-FR" sz="2400"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10</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r>
              <a:rPr lang="fr-FR" dirty="0" smtClean="0"/>
              <a:t>10</a:t>
            </a:r>
            <a:endParaRPr lang="fr-FR" dirty="0"/>
          </a:p>
        </p:txBody>
      </p:sp>
    </p:spTree>
    <p:extLst>
      <p:ext uri="{BB962C8B-B14F-4D97-AF65-F5344CB8AC3E}">
        <p14:creationId xmlns:p14="http://schemas.microsoft.com/office/powerpoint/2010/main" xmlns="" val="606404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(5) </a:t>
            </a:r>
            <a:endParaRPr lang="fr-FR" sz="4000" b="1" dirty="0">
              <a:latin typeface="Calibri" pitchFamily="34" charset="0"/>
            </a:endParaRPr>
          </a:p>
        </p:txBody>
      </p:sp>
      <p:sp>
        <p:nvSpPr>
          <p:cNvPr id="3" name="Rectangle 2"/>
          <p:cNvSpPr>
            <a:spLocks noGrp="1"/>
          </p:cNvSpPr>
          <p:nvPr>
            <p:ph type="body" idx="2"/>
          </p:nvPr>
        </p:nvSpPr>
        <p:spPr>
          <a:xfrm>
            <a:off x="179512" y="987574"/>
            <a:ext cx="8712968" cy="4092228"/>
          </a:xfrm>
        </p:spPr>
        <p:txBody>
          <a:bodyPr>
            <a:normAutofit/>
          </a:bodyPr>
          <a:lstStyle>
            <a:extLst/>
          </a:lstStyle>
          <a:p>
            <a:pPr algn="l"/>
            <a:r>
              <a:rPr lang="fr-FR" sz="2200" dirty="0">
                <a:latin typeface="Times New Roman" panose="02020603050405020304" pitchFamily="18" charset="0"/>
                <a:cs typeface="Times New Roman" panose="02020603050405020304" pitchFamily="18" charset="0"/>
              </a:rPr>
              <a:t>La supraconductivité découverte historiquement en premier, et que l'on nomme communément supraconductivité conventionnelle, se manifeste à des températures très basses, proches du zéro absolu (−273,15 °C). La supraconductivité permettrait notamment de transporter de l'électricité sans perte d'énergie, les applications potentielles sont donc stratégiques </a:t>
            </a:r>
          </a:p>
          <a:p>
            <a:pPr algn="l"/>
            <a:r>
              <a:rPr lang="fr-FR" sz="2200" dirty="0">
                <a:latin typeface="Times New Roman" panose="02020603050405020304" pitchFamily="18" charset="0"/>
                <a:cs typeface="Times New Roman" panose="02020603050405020304" pitchFamily="18" charset="0"/>
              </a:rPr>
              <a:t>Conductivité électrique	</a:t>
            </a:r>
          </a:p>
          <a:p>
            <a:pPr algn="l"/>
            <a:r>
              <a:rPr lang="fr-FR" sz="2200" dirty="0">
                <a:latin typeface="Times New Roman" panose="02020603050405020304" pitchFamily="18" charset="0"/>
                <a:cs typeface="Times New Roman" panose="02020603050405020304" pitchFamily="18" charset="0"/>
              </a:rPr>
              <a:t>Conducteur (physique).  </a:t>
            </a:r>
          </a:p>
          <a:p>
            <a:pPr algn="l"/>
            <a:r>
              <a:rPr lang="fr-FR" sz="2200" dirty="0">
                <a:latin typeface="Times New Roman" panose="02020603050405020304" pitchFamily="18" charset="0"/>
                <a:cs typeface="Times New Roman" panose="02020603050405020304" pitchFamily="18" charset="0"/>
              </a:rPr>
              <a:t>La représentation des bandes d’énergie ci-dessous illustre les comportements des électrons dans les conducteurs ; les semi-conducteurs et les isolants </a:t>
            </a: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11</a:t>
            </a:fld>
            <a:endParaRPr kumimoji="0" lang="fr-FR">
              <a:solidFill>
                <a:srgbClr val="FFFFFF"/>
              </a:solidFill>
            </a:endParaRPr>
          </a:p>
        </p:txBody>
      </p:sp>
      <p:sp>
        <p:nvSpPr>
          <p:cNvPr id="7" name="ZoneTexte 6"/>
          <p:cNvSpPr txBox="1"/>
          <p:nvPr/>
        </p:nvSpPr>
        <p:spPr>
          <a:xfrm>
            <a:off x="8486942" y="4710470"/>
            <a:ext cx="492517" cy="369332"/>
          </a:xfrm>
          <a:prstGeom prst="rect">
            <a:avLst/>
          </a:prstGeom>
          <a:noFill/>
        </p:spPr>
        <p:txBody>
          <a:bodyPr wrap="square" rtlCol="0">
            <a:spAutoFit/>
          </a:bodyPr>
          <a:lstStyle/>
          <a:p>
            <a:r>
              <a:rPr lang="fr-FR" dirty="0" smtClean="0"/>
              <a:t>11</a:t>
            </a:r>
            <a:endParaRPr lang="fr-FR" dirty="0"/>
          </a:p>
        </p:txBody>
      </p:sp>
    </p:spTree>
    <p:extLst>
      <p:ext uri="{BB962C8B-B14F-4D97-AF65-F5344CB8AC3E}">
        <p14:creationId xmlns:p14="http://schemas.microsoft.com/office/powerpoint/2010/main" xmlns="" val="364130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(6) </a:t>
            </a:r>
            <a:endParaRPr lang="fr-FR" sz="4000" b="1" dirty="0">
              <a:latin typeface="Calibri" pitchFamily="34" charset="0"/>
            </a:endParaRPr>
          </a:p>
        </p:txBody>
      </p:sp>
      <p:pic>
        <p:nvPicPr>
          <p:cNvPr id="6" name="Image 5"/>
          <p:cNvPicPr>
            <a:picLocks noChangeAspect="1"/>
          </p:cNvPicPr>
          <p:nvPr/>
        </p:nvPicPr>
        <p:blipFill>
          <a:blip r:embed="rId3"/>
          <a:stretch>
            <a:fillRect/>
          </a:stretch>
        </p:blipFill>
        <p:spPr>
          <a:xfrm>
            <a:off x="827584" y="1131590"/>
            <a:ext cx="7560840" cy="3096344"/>
          </a:xfrm>
          <a:prstGeom prst="rect">
            <a:avLst/>
          </a:prstGeom>
        </p:spPr>
      </p:pic>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12</a:t>
            </a:fld>
            <a:endParaRPr kumimoji="0" lang="fr-FR">
              <a:solidFill>
                <a:srgbClr val="FFFFFF"/>
              </a:solidFill>
            </a:endParaRPr>
          </a:p>
        </p:txBody>
      </p:sp>
      <p:sp>
        <p:nvSpPr>
          <p:cNvPr id="7" name="ZoneTexte 6"/>
          <p:cNvSpPr txBox="1"/>
          <p:nvPr/>
        </p:nvSpPr>
        <p:spPr>
          <a:xfrm>
            <a:off x="8453369" y="4710470"/>
            <a:ext cx="576064" cy="369332"/>
          </a:xfrm>
          <a:prstGeom prst="rect">
            <a:avLst/>
          </a:prstGeom>
          <a:noFill/>
        </p:spPr>
        <p:txBody>
          <a:bodyPr wrap="square" rtlCol="0">
            <a:spAutoFit/>
          </a:bodyPr>
          <a:lstStyle/>
          <a:p>
            <a:fld id="{455DF19A-A409-42A8-9441-75A15B1670B1}" type="slidenum">
              <a:rPr lang="fr-FR" smtClean="0"/>
              <a:pPr/>
              <a:t>12</a:t>
            </a:fld>
            <a:endParaRPr lang="fr-FR" dirty="0"/>
          </a:p>
        </p:txBody>
      </p:sp>
      <p:sp>
        <p:nvSpPr>
          <p:cNvPr id="8" name="Rectangle 7"/>
          <p:cNvSpPr/>
          <p:nvPr/>
        </p:nvSpPr>
        <p:spPr>
          <a:xfrm>
            <a:off x="3131840" y="4395834"/>
            <a:ext cx="2706831"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 3 : bandes d’énergie</a:t>
            </a:r>
            <a:endParaRPr lang="fr-FR" dirty="0"/>
          </a:p>
        </p:txBody>
      </p:sp>
    </p:spTree>
    <p:extLst>
      <p:ext uri="{BB962C8B-B14F-4D97-AF65-F5344CB8AC3E}">
        <p14:creationId xmlns:p14="http://schemas.microsoft.com/office/powerpoint/2010/main" xmlns="" val="236864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(7) </a:t>
            </a:r>
            <a:endParaRPr lang="fr-FR" sz="4000" b="1" dirty="0">
              <a:latin typeface="Calibri" pitchFamily="34" charset="0"/>
            </a:endParaRPr>
          </a:p>
        </p:txBody>
      </p:sp>
      <p:pic>
        <p:nvPicPr>
          <p:cNvPr id="8" name="Image 7"/>
          <p:cNvPicPr>
            <a:picLocks noChangeAspect="1"/>
          </p:cNvPicPr>
          <p:nvPr/>
        </p:nvPicPr>
        <p:blipFill>
          <a:blip r:embed="rId3"/>
          <a:stretch>
            <a:fillRect/>
          </a:stretch>
        </p:blipFill>
        <p:spPr>
          <a:xfrm>
            <a:off x="1605080" y="699542"/>
            <a:ext cx="4680520" cy="3960440"/>
          </a:xfrm>
          <a:prstGeom prst="rect">
            <a:avLst/>
          </a:prstGeom>
        </p:spPr>
      </p:pic>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13</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13</a:t>
            </a:fld>
            <a:endParaRPr lang="fr-FR" dirty="0"/>
          </a:p>
        </p:txBody>
      </p:sp>
      <p:sp>
        <p:nvSpPr>
          <p:cNvPr id="9" name="Rectangle 8"/>
          <p:cNvSpPr/>
          <p:nvPr/>
        </p:nvSpPr>
        <p:spPr>
          <a:xfrm>
            <a:off x="2894924" y="4754804"/>
            <a:ext cx="2127505" cy="388696"/>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Figure 4: résistivités </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21479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(8)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14</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14</a:t>
            </a:fld>
            <a:endParaRPr lang="fr-FR" dirty="0"/>
          </a:p>
        </p:txBody>
      </p:sp>
      <p:pic>
        <p:nvPicPr>
          <p:cNvPr id="12" name="Image 1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987574"/>
            <a:ext cx="6984776" cy="3096344"/>
          </a:xfrm>
          <a:prstGeom prst="rect">
            <a:avLst/>
          </a:prstGeom>
          <a:noFill/>
          <a:ln>
            <a:noFill/>
          </a:ln>
        </p:spPr>
      </p:pic>
      <p:sp>
        <p:nvSpPr>
          <p:cNvPr id="13" name="Rectangle 12"/>
          <p:cNvSpPr/>
          <p:nvPr/>
        </p:nvSpPr>
        <p:spPr>
          <a:xfrm>
            <a:off x="2987824" y="4691106"/>
            <a:ext cx="2762295" cy="368755"/>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Figure 5: test de conduction</a:t>
            </a:r>
            <a:endParaRPr lang="fr-F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7681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15</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15</a:t>
            </a:fld>
            <a:endParaRPr lang="fr-FR" dirty="0"/>
          </a:p>
        </p:txBody>
      </p:sp>
      <p:pic>
        <p:nvPicPr>
          <p:cNvPr id="3" name="Image 2"/>
          <p:cNvPicPr>
            <a:picLocks noChangeAspect="1"/>
          </p:cNvPicPr>
          <p:nvPr/>
        </p:nvPicPr>
        <p:blipFill>
          <a:blip r:embed="rId3"/>
          <a:stretch>
            <a:fillRect/>
          </a:stretch>
        </p:blipFill>
        <p:spPr>
          <a:xfrm>
            <a:off x="827584" y="1131590"/>
            <a:ext cx="7488832" cy="3168352"/>
          </a:xfrm>
          <a:prstGeom prst="rect">
            <a:avLst/>
          </a:prstGeom>
        </p:spPr>
      </p:pic>
      <p:sp>
        <p:nvSpPr>
          <p:cNvPr id="4" name="Rectangle 3"/>
          <p:cNvSpPr/>
          <p:nvPr/>
        </p:nvSpPr>
        <p:spPr>
          <a:xfrm>
            <a:off x="2285999" y="4589502"/>
            <a:ext cx="4572000" cy="369332"/>
          </a:xfrm>
          <a:prstGeom prst="rect">
            <a:avLst/>
          </a:prstGeom>
        </p:spPr>
        <p:txBody>
          <a:bodyPr>
            <a:spAutoFit/>
          </a:bodyPr>
          <a:lstStyle/>
          <a:p>
            <a:r>
              <a:rPr lang="fr-FR" dirty="0">
                <a:latin typeface="Times New Roman" panose="02020603050405020304" pitchFamily="18" charset="0"/>
                <a:cs typeface="Times New Roman" panose="02020603050405020304" pitchFamily="18" charset="0"/>
              </a:rPr>
              <a:t>Figure 6 : différentes parties d’un conducteur</a:t>
            </a:r>
          </a:p>
        </p:txBody>
      </p:sp>
    </p:spTree>
    <p:extLst>
      <p:ext uri="{BB962C8B-B14F-4D97-AF65-F5344CB8AC3E}">
        <p14:creationId xmlns:p14="http://schemas.microsoft.com/office/powerpoint/2010/main" xmlns="" val="358523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(2)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16</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16</a:t>
            </a:fld>
            <a:endParaRPr lang="fr-FR" dirty="0"/>
          </a:p>
        </p:txBody>
      </p:sp>
      <p:sp>
        <p:nvSpPr>
          <p:cNvPr id="8" name="Rectangle 7"/>
          <p:cNvSpPr/>
          <p:nvPr/>
        </p:nvSpPr>
        <p:spPr>
          <a:xfrm>
            <a:off x="262187" y="1212304"/>
            <a:ext cx="8323744" cy="2462213"/>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L’âme d’un conducteur</a:t>
            </a:r>
            <a:r>
              <a:rPr lang="fr-FR" sz="2200" b="1" dirty="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a:t>
            </a:r>
            <a:endParaRPr lang="fr-FR" sz="2200" dirty="0">
              <a:latin typeface="Times New Roman" panose="02020603050405020304" pitchFamily="18" charset="0"/>
              <a:cs typeface="Times New Roman" panose="02020603050405020304" pitchFamily="18" charset="0"/>
            </a:endParaRPr>
          </a:p>
          <a:p>
            <a:r>
              <a:rPr lang="fr-FR" sz="2200" dirty="0" smtClean="0">
                <a:latin typeface="Times New Roman" panose="02020603050405020304" pitchFamily="18" charset="0"/>
                <a:cs typeface="Times New Roman" panose="02020603050405020304" pitchFamily="18" charset="0"/>
              </a:rPr>
              <a:t>C’est </a:t>
            </a:r>
            <a:r>
              <a:rPr lang="fr-FR" sz="2200" dirty="0">
                <a:latin typeface="Times New Roman" panose="02020603050405020304" pitchFamily="18" charset="0"/>
                <a:cs typeface="Times New Roman" panose="02020603050405020304" pitchFamily="18" charset="0"/>
              </a:rPr>
              <a:t>la partie qui va conduire l’électricité, elle est constituée de cuivre ou d’aluminium.</a:t>
            </a:r>
          </a:p>
          <a:p>
            <a:r>
              <a:rPr lang="fr-FR" sz="2200" dirty="0">
                <a:latin typeface="Times New Roman" panose="02020603050405020304" pitchFamily="18" charset="0"/>
                <a:cs typeface="Times New Roman" panose="02020603050405020304" pitchFamily="18" charset="0"/>
              </a:rPr>
              <a:t>On distingue les conducteurs ayant une :</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âme </a:t>
            </a:r>
            <a:r>
              <a:rPr lang="fr-FR" sz="2200" dirty="0">
                <a:latin typeface="Times New Roman" panose="02020603050405020304" pitchFamily="18" charset="0"/>
                <a:cs typeface="Times New Roman" panose="02020603050405020304" pitchFamily="18" charset="0"/>
              </a:rPr>
              <a:t>massive : Formée d’un seul conducteur</a:t>
            </a:r>
          </a:p>
          <a:p>
            <a:r>
              <a:rPr lang="fr-FR" sz="2200" dirty="0">
                <a:latin typeface="Times New Roman" panose="02020603050405020304" pitchFamily="18" charset="0"/>
                <a:cs typeface="Times New Roman" panose="02020603050405020304" pitchFamily="18" charset="0"/>
              </a:rPr>
              <a:t>(Jusqu’à 4 mm²) C’est du conducteur rigide.  </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âme </a:t>
            </a:r>
            <a:r>
              <a:rPr lang="fr-FR" sz="2200" dirty="0">
                <a:latin typeface="Times New Roman" panose="02020603050405020304" pitchFamily="18" charset="0"/>
                <a:cs typeface="Times New Roman" panose="02020603050405020304" pitchFamily="18" charset="0"/>
              </a:rPr>
              <a:t>câblée ou </a:t>
            </a:r>
            <a:r>
              <a:rPr lang="fr-FR" sz="2200" dirty="0" smtClean="0">
                <a:latin typeface="Times New Roman" panose="02020603050405020304" pitchFamily="18" charset="0"/>
                <a:cs typeface="Times New Roman" panose="02020603050405020304" pitchFamily="18" charset="0"/>
              </a:rPr>
              <a:t>âme</a:t>
            </a:r>
          </a:p>
        </p:txBody>
      </p:sp>
    </p:spTree>
    <p:extLst>
      <p:ext uri="{BB962C8B-B14F-4D97-AF65-F5344CB8AC3E}">
        <p14:creationId xmlns:p14="http://schemas.microsoft.com/office/powerpoint/2010/main" xmlns="" val="2872095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(3)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17</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17</a:t>
            </a:fld>
            <a:endParaRPr lang="fr-FR" dirty="0"/>
          </a:p>
        </p:txBody>
      </p:sp>
      <p:pic>
        <p:nvPicPr>
          <p:cNvPr id="3" name="Image 2"/>
          <p:cNvPicPr>
            <a:picLocks noChangeAspect="1"/>
          </p:cNvPicPr>
          <p:nvPr/>
        </p:nvPicPr>
        <p:blipFill>
          <a:blip r:embed="rId3"/>
          <a:stretch>
            <a:fillRect/>
          </a:stretch>
        </p:blipFill>
        <p:spPr>
          <a:xfrm>
            <a:off x="323528" y="1203598"/>
            <a:ext cx="7861176" cy="3024335"/>
          </a:xfrm>
          <a:prstGeom prst="rect">
            <a:avLst/>
          </a:prstGeom>
        </p:spPr>
      </p:pic>
      <p:sp>
        <p:nvSpPr>
          <p:cNvPr id="9" name="Rectangle 8"/>
          <p:cNvSpPr/>
          <p:nvPr/>
        </p:nvSpPr>
        <p:spPr>
          <a:xfrm>
            <a:off x="3491880" y="4470183"/>
            <a:ext cx="1809150"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cs typeface="Times New Roman" panose="02020603050405020304" pitchFamily="18" charset="0"/>
              </a:rPr>
              <a:t>Figure 7: tableau</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3984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(4)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18</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18</a:t>
            </a:fld>
            <a:endParaRPr lang="fr-FR" dirty="0"/>
          </a:p>
        </p:txBody>
      </p:sp>
      <p:pic>
        <p:nvPicPr>
          <p:cNvPr id="6" name="Image 5"/>
          <p:cNvPicPr>
            <a:picLocks noChangeAspect="1"/>
          </p:cNvPicPr>
          <p:nvPr/>
        </p:nvPicPr>
        <p:blipFill>
          <a:blip r:embed="rId3"/>
          <a:stretch>
            <a:fillRect/>
          </a:stretch>
        </p:blipFill>
        <p:spPr>
          <a:xfrm>
            <a:off x="683568" y="1059582"/>
            <a:ext cx="7128792" cy="2880320"/>
          </a:xfrm>
          <a:prstGeom prst="rect">
            <a:avLst/>
          </a:prstGeom>
        </p:spPr>
      </p:pic>
      <p:sp>
        <p:nvSpPr>
          <p:cNvPr id="8" name="Rectangle 7"/>
          <p:cNvSpPr/>
          <p:nvPr/>
        </p:nvSpPr>
        <p:spPr>
          <a:xfrm>
            <a:off x="2627784" y="4404836"/>
            <a:ext cx="3236784"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 8 : âmes massive et câblée</a:t>
            </a:r>
          </a:p>
        </p:txBody>
      </p:sp>
    </p:spTree>
    <p:extLst>
      <p:ext uri="{BB962C8B-B14F-4D97-AF65-F5344CB8AC3E}">
        <p14:creationId xmlns:p14="http://schemas.microsoft.com/office/powerpoint/2010/main" xmlns="" val="3822937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(5)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19</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19</a:t>
            </a:fld>
            <a:endParaRPr lang="fr-FR" dirty="0"/>
          </a:p>
        </p:txBody>
      </p:sp>
      <p:sp>
        <p:nvSpPr>
          <p:cNvPr id="4" name="Rectangle 3"/>
          <p:cNvSpPr/>
          <p:nvPr/>
        </p:nvSpPr>
        <p:spPr>
          <a:xfrm>
            <a:off x="191816" y="1347614"/>
            <a:ext cx="7992888" cy="4154984"/>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L’âme conductrice d’un conducteur est caractérisée par :</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Sa </a:t>
            </a:r>
            <a:r>
              <a:rPr lang="fr-FR" sz="2200" dirty="0">
                <a:latin typeface="Times New Roman" panose="02020603050405020304" pitchFamily="18" charset="0"/>
                <a:cs typeface="Times New Roman" panose="02020603050405020304" pitchFamily="18" charset="0"/>
              </a:rPr>
              <a:t>section (Surface </a:t>
            </a:r>
            <a:r>
              <a:rPr lang="fr-FR" sz="2200" dirty="0" smtClean="0">
                <a:latin typeface="Times New Roman" panose="02020603050405020304" pitchFamily="18" charset="0"/>
                <a:cs typeface="Times New Roman" panose="02020603050405020304" pitchFamily="18" charset="0"/>
              </a:rPr>
              <a:t>ou </a:t>
            </a:r>
            <a:r>
              <a:rPr lang="fr-FR" sz="2200" dirty="0">
                <a:latin typeface="Times New Roman" panose="02020603050405020304" pitchFamily="18" charset="0"/>
                <a:cs typeface="Times New Roman" panose="02020603050405020304" pitchFamily="18" charset="0"/>
              </a:rPr>
              <a:t>aire)</a:t>
            </a:r>
          </a:p>
          <a:p>
            <a:r>
              <a:rPr lang="fr-FR" sz="2200" dirty="0">
                <a:latin typeface="Times New Roman" panose="02020603050405020304" pitchFamily="18" charset="0"/>
                <a:cs typeface="Times New Roman" panose="02020603050405020304" pitchFamily="18" charset="0"/>
              </a:rPr>
              <a:t>S= π d²/ 4 ou S = </a:t>
            </a:r>
            <a:r>
              <a:rPr lang="fr-FR" sz="2200" dirty="0" smtClean="0">
                <a:latin typeface="Times New Roman" panose="02020603050405020304" pitchFamily="18" charset="0"/>
                <a:cs typeface="Times New Roman" panose="02020603050405020304" pitchFamily="18" charset="0"/>
              </a:rPr>
              <a:t>π R²</a:t>
            </a:r>
          </a:p>
          <a:p>
            <a:pPr marL="285750" lvl="0" indent="-285750">
              <a:buFont typeface="Wingdings" panose="05000000000000000000" pitchFamily="2" charset="2"/>
              <a:buChar char="§"/>
            </a:pPr>
            <a:r>
              <a:rPr lang="fr-FR" sz="2200" dirty="0">
                <a:latin typeface="Times New Roman" panose="02020603050405020304" pitchFamily="18" charset="0"/>
                <a:cs typeface="Times New Roman" panose="02020603050405020304" pitchFamily="18" charset="0"/>
              </a:rPr>
              <a:t>On emploie du cuivre ou de l’aluminium (lignes aériennes) dont </a:t>
            </a:r>
            <a:r>
              <a:rPr lang="fr-FR" sz="2200" dirty="0" smtClean="0">
                <a:latin typeface="Times New Roman" panose="02020603050405020304" pitchFamily="18" charset="0"/>
                <a:cs typeface="Times New Roman" panose="02020603050405020304" pitchFamily="18" charset="0"/>
              </a:rPr>
              <a:t>la résistivité </a:t>
            </a:r>
            <a:r>
              <a:rPr lang="fr-FR" sz="2200" dirty="0">
                <a:latin typeface="Times New Roman" panose="02020603050405020304" pitchFamily="18" charset="0"/>
                <a:cs typeface="Times New Roman" panose="02020603050405020304" pitchFamily="18" charset="0"/>
              </a:rPr>
              <a:t>est très faible.</a:t>
            </a:r>
          </a:p>
          <a:p>
            <a:r>
              <a:rPr lang="fr-FR" sz="2200" dirty="0">
                <a:latin typeface="Times New Roman" panose="02020603050405020304" pitchFamily="18" charset="0"/>
                <a:cs typeface="Times New Roman" panose="02020603050405020304" pitchFamily="18" charset="0"/>
              </a:rPr>
              <a:t>ρ cuivre =1.6 10-8 ohm mètre</a:t>
            </a:r>
          </a:p>
          <a:p>
            <a:r>
              <a:rPr lang="fr-FR" sz="2200" dirty="0">
                <a:latin typeface="Times New Roman" panose="02020603050405020304" pitchFamily="18" charset="0"/>
                <a:cs typeface="Times New Roman" panose="02020603050405020304" pitchFamily="18" charset="0"/>
              </a:rPr>
              <a:t>ρ aluminium =2.6 10-8 ohm mètre</a:t>
            </a:r>
          </a:p>
          <a:p>
            <a:pPr marL="285750" lvl="0" indent="-285750">
              <a:buFont typeface="Wingdings" panose="05000000000000000000" pitchFamily="2" charset="2"/>
              <a:buChar char="§"/>
            </a:pPr>
            <a:r>
              <a:rPr lang="fr-FR" sz="2200" dirty="0">
                <a:latin typeface="Times New Roman" panose="02020603050405020304" pitchFamily="18" charset="0"/>
                <a:cs typeface="Times New Roman" panose="02020603050405020304" pitchFamily="18" charset="0"/>
              </a:rPr>
              <a:t>La section de l’âme dépend de l’intensité du courant</a:t>
            </a:r>
          </a:p>
          <a:p>
            <a:r>
              <a:rPr lang="fr-FR" sz="2200" dirty="0">
                <a:latin typeface="Times New Roman" panose="02020603050405020304" pitchFamily="18" charset="0"/>
                <a:cs typeface="Times New Roman" panose="02020603050405020304" pitchFamily="18" charset="0"/>
              </a:rPr>
              <a:t>(0.5 mm² à 630 mm²)</a:t>
            </a:r>
          </a:p>
          <a:p>
            <a:r>
              <a:rPr lang="fr-FR" sz="2200" dirty="0" smtClean="0">
                <a:latin typeface="Times New Roman" panose="02020603050405020304" pitchFamily="18" charset="0"/>
                <a:cs typeface="Times New Roman" panose="02020603050405020304" pitchFamily="18" charset="0"/>
              </a:rPr>
              <a:t> </a:t>
            </a:r>
          </a:p>
          <a:p>
            <a:endParaRPr lang="fr-FR" sz="2200" dirty="0" smtClean="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884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Plan du cours: </a:t>
            </a:r>
            <a:endParaRPr lang="fr-FR" sz="4000" b="1" dirty="0">
              <a:latin typeface="Calibri" pitchFamily="34" charset="0"/>
            </a:endParaRPr>
          </a:p>
        </p:txBody>
      </p:sp>
      <p:sp>
        <p:nvSpPr>
          <p:cNvPr id="3" name="Rectangle 2"/>
          <p:cNvSpPr>
            <a:spLocks noGrp="1"/>
          </p:cNvSpPr>
          <p:nvPr>
            <p:ph type="body" idx="2"/>
          </p:nvPr>
        </p:nvSpPr>
        <p:spPr>
          <a:xfrm>
            <a:off x="179512" y="987574"/>
            <a:ext cx="8712968" cy="3600400"/>
          </a:xfrm>
        </p:spPr>
        <p:txBody>
          <a:bodyPr>
            <a:normAutofit/>
          </a:bodyPr>
          <a:lstStyle>
            <a:extLst/>
          </a:lstStyle>
          <a:p>
            <a:pPr marL="144000" algn="l">
              <a:spcBef>
                <a:spcPts val="600"/>
              </a:spcBef>
              <a:spcAft>
                <a:spcPts val="1200"/>
              </a:spcAft>
              <a:buFont typeface="Wingdings" pitchFamily="2" charset="2"/>
              <a:buChar char="§"/>
            </a:pPr>
            <a:r>
              <a:rPr lang="fr-FR" sz="2400" b="1" dirty="0" smtClean="0">
                <a:latin typeface="Calibri" pitchFamily="34" charset="0"/>
              </a:rPr>
              <a:t>Introduction</a:t>
            </a:r>
          </a:p>
          <a:p>
            <a:pPr marL="144000" algn="l">
              <a:spcBef>
                <a:spcPts val="600"/>
              </a:spcBef>
              <a:spcAft>
                <a:spcPts val="1200"/>
              </a:spcAft>
              <a:buFont typeface="Wingdings" pitchFamily="2" charset="2"/>
              <a:buChar char="§"/>
            </a:pPr>
            <a:r>
              <a:rPr lang="fr-FR" sz="2400" b="1" dirty="0">
                <a:latin typeface="Calibri" panose="020F0502020204030204" pitchFamily="34" charset="0"/>
              </a:rPr>
              <a:t>Notions des bases sur l’électrotechnique</a:t>
            </a:r>
            <a:r>
              <a:rPr lang="fr-FR" sz="2400" dirty="0">
                <a:latin typeface="Calibri" panose="020F0502020204030204" pitchFamily="34" charset="0"/>
              </a:rPr>
              <a:t> </a:t>
            </a:r>
            <a:endParaRPr lang="fr-FR" sz="2400" b="1" dirty="0" smtClean="0">
              <a:latin typeface="Calibri" pitchFamily="34" charset="0"/>
            </a:endParaRPr>
          </a:p>
          <a:p>
            <a:pPr marL="144000" algn="l">
              <a:spcBef>
                <a:spcPts val="600"/>
              </a:spcBef>
              <a:spcAft>
                <a:spcPts val="1200"/>
              </a:spcAft>
              <a:buFont typeface="Wingdings" pitchFamily="2" charset="2"/>
              <a:buChar char="§"/>
            </a:pPr>
            <a:r>
              <a:rPr lang="fr-FR" sz="2400" b="1" dirty="0">
                <a:latin typeface="Calibri" panose="020F0502020204030204" pitchFamily="34" charset="0"/>
              </a:rPr>
              <a:t>propriétés des matériaux conducteurs et leur utilisation</a:t>
            </a:r>
            <a:r>
              <a:rPr lang="fr-FR" sz="2400" b="1" dirty="0"/>
              <a:t> </a:t>
            </a:r>
            <a:endParaRPr lang="fr-FR" sz="2400" b="1" dirty="0" smtClean="0">
              <a:latin typeface="Calibri" pitchFamily="34" charset="0"/>
            </a:endParaRPr>
          </a:p>
          <a:p>
            <a:pPr marL="144000" algn="l">
              <a:spcBef>
                <a:spcPts val="600"/>
              </a:spcBef>
              <a:spcAft>
                <a:spcPts val="1200"/>
              </a:spcAft>
              <a:buFont typeface="Wingdings" pitchFamily="2" charset="2"/>
              <a:buChar char="§"/>
            </a:pPr>
            <a:r>
              <a:rPr lang="fr-FR" sz="2400" b="1" dirty="0">
                <a:latin typeface="Calibri" panose="020F0502020204030204" pitchFamily="34" charset="0"/>
              </a:rPr>
              <a:t>Les Conducteurs </a:t>
            </a:r>
            <a:endParaRPr lang="fr-FR" sz="2400" b="1" dirty="0" smtClean="0">
              <a:latin typeface="Calibri" pitchFamily="34" charset="0"/>
            </a:endParaRPr>
          </a:p>
          <a:p>
            <a:pPr marL="144000" algn="l">
              <a:spcBef>
                <a:spcPts val="600"/>
              </a:spcBef>
              <a:spcAft>
                <a:spcPts val="1200"/>
              </a:spcAft>
              <a:buFont typeface="Wingdings" pitchFamily="2" charset="2"/>
              <a:buChar char="§"/>
            </a:pPr>
            <a:r>
              <a:rPr lang="fr-FR" sz="2400" b="1" dirty="0" smtClean="0">
                <a:latin typeface="Calibri" pitchFamily="34" charset="0"/>
              </a:rPr>
              <a:t>Conclusion</a:t>
            </a:r>
          </a:p>
        </p:txBody>
      </p:sp>
      <p:sp>
        <p:nvSpPr>
          <p:cNvPr id="8" name="Espace réservé du numéro de diapositive 7"/>
          <p:cNvSpPr>
            <a:spLocks noGrp="1"/>
          </p:cNvSpPr>
          <p:nvPr>
            <p:ph type="sldNum" sz="quarter" idx="12"/>
          </p:nvPr>
        </p:nvSpPr>
        <p:spPr/>
        <p:txBody>
          <a:bodyPr/>
          <a:lstStyle/>
          <a:p>
            <a:fld id="{A3F7CB7D-F184-43C7-B6FD-03D728E1BBFF}" type="slidenum">
              <a:rPr kumimoji="0" lang="fr-FR" smtClean="0">
                <a:solidFill>
                  <a:srgbClr val="FFFFFF"/>
                </a:solidFill>
              </a:rPr>
              <a:pPr/>
              <a:t>2</a:t>
            </a:fld>
            <a:endParaRPr kumimoji="0" lang="fr-FR">
              <a:solidFill>
                <a:srgbClr val="FFFFFF"/>
              </a:solidFill>
            </a:endParaRPr>
          </a:p>
        </p:txBody>
      </p:sp>
      <p:sp>
        <p:nvSpPr>
          <p:cNvPr id="13" name="ZoneTexte 12"/>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5200" y="187094"/>
            <a:ext cx="8077200" cy="493969"/>
          </a:xfrm>
        </p:spPr>
        <p:txBody>
          <a:bodyPr anchor="b">
            <a:noAutofit/>
          </a:bodyPr>
          <a:lstStyle>
            <a:extLst/>
          </a:lstStyle>
          <a:p>
            <a:pPr algn="l"/>
            <a:r>
              <a:rPr lang="fr-FR" sz="4000" b="1" dirty="0" smtClean="0">
                <a:latin typeface="Calibri" pitchFamily="34" charset="0"/>
              </a:rPr>
              <a:t>Les conducteurs (6)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a:xfrm>
            <a:off x="8592144" y="4792960"/>
            <a:ext cx="408584" cy="268364"/>
          </a:xfrm>
        </p:spPr>
        <p:txBody>
          <a:bodyPr/>
          <a:lstStyle/>
          <a:p>
            <a:fld id="{A3F7CB7D-F184-43C7-B6FD-03D728E1BBFF}" type="slidenum">
              <a:rPr kumimoji="0" lang="fr-FR" smtClean="0">
                <a:solidFill>
                  <a:srgbClr val="FFFFFF"/>
                </a:solidFill>
              </a:rPr>
              <a:pPr/>
              <a:t>20</a:t>
            </a:fld>
            <a:endParaRPr kumimoji="0" lang="fr-FR">
              <a:solidFill>
                <a:srgbClr val="FFFFFF"/>
              </a:solidFill>
            </a:endParaRPr>
          </a:p>
        </p:txBody>
      </p:sp>
      <p:sp>
        <p:nvSpPr>
          <p:cNvPr id="7" name="ZoneTexte 6"/>
          <p:cNvSpPr txBox="1"/>
          <p:nvPr/>
        </p:nvSpPr>
        <p:spPr>
          <a:xfrm>
            <a:off x="8172400" y="4755690"/>
            <a:ext cx="779784" cy="369332"/>
          </a:xfrm>
          <a:prstGeom prst="rect">
            <a:avLst/>
          </a:prstGeom>
          <a:noFill/>
        </p:spPr>
        <p:txBody>
          <a:bodyPr wrap="square" rtlCol="0">
            <a:spAutoFit/>
          </a:bodyPr>
          <a:lstStyle/>
          <a:p>
            <a:r>
              <a:rPr lang="fr-FR" dirty="0" smtClean="0"/>
              <a:t>20</a:t>
            </a:r>
            <a:endParaRPr lang="fr-FR" dirty="0"/>
          </a:p>
        </p:txBody>
      </p:sp>
      <p:sp>
        <p:nvSpPr>
          <p:cNvPr id="4" name="Rectangle 3"/>
          <p:cNvSpPr/>
          <p:nvPr/>
        </p:nvSpPr>
        <p:spPr>
          <a:xfrm>
            <a:off x="179512" y="1329136"/>
            <a:ext cx="7992888" cy="923330"/>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 </a:t>
            </a: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stretch>
            <a:fillRect/>
          </a:stretch>
        </p:blipFill>
        <p:spPr>
          <a:xfrm>
            <a:off x="2759496" y="1884671"/>
            <a:ext cx="5718544" cy="2336039"/>
          </a:xfrm>
          <a:prstGeom prst="rect">
            <a:avLst/>
          </a:prstGeom>
        </p:spPr>
      </p:pic>
      <p:sp>
        <p:nvSpPr>
          <p:cNvPr id="9" name="Rectangle 8"/>
          <p:cNvSpPr/>
          <p:nvPr/>
        </p:nvSpPr>
        <p:spPr>
          <a:xfrm>
            <a:off x="3203848" y="4545413"/>
            <a:ext cx="3294492" cy="369332"/>
          </a:xfrm>
          <a:prstGeom prst="rect">
            <a:avLst/>
          </a:prstGeom>
        </p:spPr>
        <p:txBody>
          <a:bodyPr wrap="none">
            <a:spAutoFit/>
          </a:bodyPr>
          <a:lstStyle/>
          <a:p>
            <a:r>
              <a:rPr lang="fr-FR" dirty="0" smtClean="0">
                <a:latin typeface="Times New Roman" panose="02020603050405020304" pitchFamily="18" charset="0"/>
                <a:cs typeface="Times New Roman" panose="02020603050405020304" pitchFamily="18" charset="0"/>
              </a:rPr>
              <a:t>Figure 9 </a:t>
            </a:r>
            <a:r>
              <a:rPr lang="fr-FR" dirty="0">
                <a:latin typeface="Times New Roman" panose="02020603050405020304" pitchFamily="18" charset="0"/>
                <a:cs typeface="Times New Roman" panose="02020603050405020304" pitchFamily="18" charset="0"/>
              </a:rPr>
              <a:t>: câble mono conducteur</a:t>
            </a:r>
          </a:p>
        </p:txBody>
      </p:sp>
      <p:sp>
        <p:nvSpPr>
          <p:cNvPr id="10" name="Rectangle 9"/>
          <p:cNvSpPr/>
          <p:nvPr/>
        </p:nvSpPr>
        <p:spPr>
          <a:xfrm>
            <a:off x="199484" y="728971"/>
            <a:ext cx="8278555"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Constitution d’un câble :</a:t>
            </a:r>
          </a:p>
          <a:p>
            <a:r>
              <a:rPr lang="fr-FR" dirty="0">
                <a:latin typeface="Times New Roman" panose="02020603050405020304" pitchFamily="18" charset="0"/>
                <a:cs typeface="Times New Roman" panose="02020603050405020304" pitchFamily="18" charset="0"/>
              </a:rPr>
              <a:t>On distingue des câbles unipolaires et </a:t>
            </a:r>
            <a:r>
              <a:rPr lang="fr-FR" dirty="0" smtClean="0">
                <a:latin typeface="Times New Roman" panose="02020603050405020304" pitchFamily="18" charset="0"/>
                <a:cs typeface="Times New Roman" panose="02020603050405020304" pitchFamily="18" charset="0"/>
              </a:rPr>
              <a:t>multipolaires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0756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(7)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21</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21</a:t>
            </a:fld>
            <a:endParaRPr lang="fr-FR" dirty="0"/>
          </a:p>
        </p:txBody>
      </p:sp>
      <p:sp>
        <p:nvSpPr>
          <p:cNvPr id="4" name="Rectangle 3"/>
          <p:cNvSpPr/>
          <p:nvPr/>
        </p:nvSpPr>
        <p:spPr>
          <a:xfrm>
            <a:off x="191816" y="1347614"/>
            <a:ext cx="7992888" cy="646331"/>
          </a:xfrm>
          <a:prstGeom prst="rect">
            <a:avLst/>
          </a:prstGeom>
        </p:spPr>
        <p:txBody>
          <a:bodyPr wrap="square">
            <a:spAutoFit/>
          </a:bodyPr>
          <a:lstStyle/>
          <a:p>
            <a:endParaRPr lang="fr-FR" dirty="0" smtClean="0"/>
          </a:p>
          <a:p>
            <a:endParaRPr lang="fr-FR" dirty="0"/>
          </a:p>
        </p:txBody>
      </p:sp>
      <p:sp>
        <p:nvSpPr>
          <p:cNvPr id="3" name="Rectangle 2"/>
          <p:cNvSpPr/>
          <p:nvPr/>
        </p:nvSpPr>
        <p:spPr>
          <a:xfrm>
            <a:off x="167722" y="853952"/>
            <a:ext cx="3453189" cy="430887"/>
          </a:xfrm>
          <a:prstGeom prst="rect">
            <a:avLst/>
          </a:prstGeom>
        </p:spPr>
        <p:txBody>
          <a:bodyPr wrap="none">
            <a:spAutoFit/>
          </a:bodyPr>
          <a:lstStyle/>
          <a:p>
            <a:r>
              <a:rPr lang="fr-FR" sz="2200" dirty="0">
                <a:latin typeface="Times New Roman" panose="02020603050405020304" pitchFamily="18" charset="0"/>
                <a:cs typeface="Times New Roman" panose="02020603050405020304" pitchFamily="18" charset="0"/>
              </a:rPr>
              <a:t>les câbles </a:t>
            </a:r>
            <a:r>
              <a:rPr lang="fr-FR" sz="2200" dirty="0" smtClean="0">
                <a:latin typeface="Times New Roman" panose="02020603050405020304" pitchFamily="18" charset="0"/>
                <a:cs typeface="Times New Roman" panose="02020603050405020304" pitchFamily="18" charset="0"/>
              </a:rPr>
              <a:t>multiconducteurs:</a:t>
            </a:r>
            <a:r>
              <a:rPr lang="fr-FR" dirty="0" smtClean="0"/>
              <a:t> </a:t>
            </a:r>
            <a:endParaRPr lang="fr-FR" dirty="0"/>
          </a:p>
        </p:txBody>
      </p:sp>
      <p:pic>
        <p:nvPicPr>
          <p:cNvPr id="6" name="Image 5"/>
          <p:cNvPicPr>
            <a:picLocks noChangeAspect="1"/>
          </p:cNvPicPr>
          <p:nvPr/>
        </p:nvPicPr>
        <p:blipFill>
          <a:blip r:embed="rId3"/>
          <a:stretch>
            <a:fillRect/>
          </a:stretch>
        </p:blipFill>
        <p:spPr>
          <a:xfrm>
            <a:off x="611560" y="1347614"/>
            <a:ext cx="7848872" cy="2952328"/>
          </a:xfrm>
          <a:prstGeom prst="rect">
            <a:avLst/>
          </a:prstGeom>
        </p:spPr>
      </p:pic>
      <p:sp>
        <p:nvSpPr>
          <p:cNvPr id="9" name="Rectangle 8"/>
          <p:cNvSpPr/>
          <p:nvPr/>
        </p:nvSpPr>
        <p:spPr>
          <a:xfrm>
            <a:off x="3131840" y="4573548"/>
            <a:ext cx="3313728"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Figure10 : câble multiconducteur </a:t>
            </a:r>
          </a:p>
        </p:txBody>
      </p:sp>
    </p:spTree>
    <p:extLst>
      <p:ext uri="{BB962C8B-B14F-4D97-AF65-F5344CB8AC3E}">
        <p14:creationId xmlns:p14="http://schemas.microsoft.com/office/powerpoint/2010/main" xmlns="" val="1713776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(8)</a:t>
            </a:r>
            <a:endParaRPr lang="fr-FR" sz="4000" b="1" dirty="0">
              <a:latin typeface="Calibri" pitchFamily="34" charset="0"/>
            </a:endParaRPr>
          </a:p>
        </p:txBody>
      </p:sp>
      <p:sp>
        <p:nvSpPr>
          <p:cNvPr id="3" name="Rectangle 2"/>
          <p:cNvSpPr>
            <a:spLocks noGrp="1"/>
          </p:cNvSpPr>
          <p:nvPr>
            <p:ph type="body" idx="2"/>
          </p:nvPr>
        </p:nvSpPr>
        <p:spPr>
          <a:xfrm>
            <a:off x="179512" y="987574"/>
            <a:ext cx="8712968" cy="3960440"/>
          </a:xfrm>
        </p:spPr>
        <p:txBody>
          <a:bodyPr>
            <a:normAutofit/>
          </a:bodyPr>
          <a:lstStyle>
            <a:extLst/>
          </a:lstStyle>
          <a:p>
            <a:pPr algn="l"/>
            <a:r>
              <a:rPr lang="fr-FR" sz="2400" dirty="0">
                <a:latin typeface="Times New Roman" panose="02020603050405020304" pitchFamily="18" charset="0"/>
                <a:cs typeface="Times New Roman" panose="02020603050405020304" pitchFamily="18" charset="0"/>
              </a:rPr>
              <a:t>Une ligne aérienne est constituée de la totalité des conducteurs de phase et de terre sur une structure portante aérienne. On utilise dans le monde entier majoritairement des lignes aériennes pour le transport d’énergie à très haute tension.</a:t>
            </a:r>
          </a:p>
          <a:p>
            <a:pPr algn="l"/>
            <a:r>
              <a:rPr lang="fr-FR" sz="2400" dirty="0">
                <a:latin typeface="Times New Roman" panose="02020603050405020304" pitchFamily="18" charset="0"/>
                <a:cs typeface="Times New Roman" panose="02020603050405020304" pitchFamily="18" charset="0"/>
              </a:rPr>
              <a:t>Exemple : pour le niveau de tension 220 et 380 kilovolt. L’air environnant sert d’isolation pour les lignes.</a:t>
            </a:r>
          </a:p>
          <a:p>
            <a:pPr algn="l"/>
            <a:r>
              <a:rPr lang="fr-FR" sz="2400" dirty="0">
                <a:latin typeface="Times New Roman" panose="02020603050405020304" pitchFamily="18" charset="0"/>
                <a:cs typeface="Times New Roman" panose="02020603050405020304" pitchFamily="18" charset="0"/>
              </a:rPr>
              <a:t>La chaleur produite par le flux de courant électrique dans le conducteur peut facilement être évacuée dans l’environnement. Pendant les mois d’hiver, lorsque les températures sont basses, la quantité de courant transportée peut être plus importante qu’en été. </a:t>
            </a:r>
          </a:p>
          <a:p>
            <a:pPr algn="l"/>
            <a:endParaRPr lang="fr-FR" sz="2400" dirty="0">
              <a:latin typeface="Times New Roman" panose="02020603050405020304" pitchFamily="18" charset="0"/>
              <a:cs typeface="Times New Roman" panose="02020603050405020304" pitchFamily="18" charset="0"/>
            </a:endParaRPr>
          </a:p>
          <a:p>
            <a:pPr algn="l"/>
            <a:endParaRPr lang="fr-FR" sz="2400" dirty="0" smtClean="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22</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22</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(9)</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23</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23</a:t>
            </a:fld>
            <a:endParaRPr lang="fr-FR" dirty="0"/>
          </a:p>
        </p:txBody>
      </p:sp>
      <p:sp>
        <p:nvSpPr>
          <p:cNvPr id="4" name="Espace réservé du texte 3"/>
          <p:cNvSpPr>
            <a:spLocks noGrp="1"/>
          </p:cNvSpPr>
          <p:nvPr>
            <p:ph type="body" idx="2"/>
          </p:nvPr>
        </p:nvSpPr>
        <p:spPr>
          <a:xfrm>
            <a:off x="2160139" y="4564092"/>
            <a:ext cx="4716117" cy="420152"/>
          </a:xfrm>
        </p:spPr>
        <p:txBody>
          <a:bodyPr>
            <a:noAutofit/>
          </a:bodyPr>
          <a:lstStyle/>
          <a:p>
            <a:r>
              <a:rPr lang="fr-FR" sz="1800" dirty="0">
                <a:latin typeface="Times New Roman" panose="02020603050405020304" pitchFamily="18" charset="0"/>
                <a:cs typeface="Times New Roman" panose="02020603050405020304" pitchFamily="18" charset="0"/>
              </a:rPr>
              <a:t>figure12 : un pylône comportant des conducteurs </a:t>
            </a:r>
          </a:p>
        </p:txBody>
      </p:sp>
      <p:pic>
        <p:nvPicPr>
          <p:cNvPr id="6" name="Image 5"/>
          <p:cNvPicPr>
            <a:picLocks noChangeAspect="1"/>
          </p:cNvPicPr>
          <p:nvPr/>
        </p:nvPicPr>
        <p:blipFill>
          <a:blip r:embed="rId3"/>
          <a:stretch>
            <a:fillRect/>
          </a:stretch>
        </p:blipFill>
        <p:spPr>
          <a:xfrm>
            <a:off x="2123728" y="843558"/>
            <a:ext cx="4752528" cy="3384376"/>
          </a:xfrm>
          <a:prstGeom prst="rect">
            <a:avLst/>
          </a:prstGeom>
        </p:spPr>
      </p:pic>
    </p:spTree>
    <p:extLst>
      <p:ext uri="{BB962C8B-B14F-4D97-AF65-F5344CB8AC3E}">
        <p14:creationId xmlns:p14="http://schemas.microsoft.com/office/powerpoint/2010/main" xmlns="" val="3165891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(10)</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24</a:t>
            </a:fld>
            <a:endParaRPr kumimoji="0" lang="fr-FR">
              <a:solidFill>
                <a:srgbClr val="FFFFFF"/>
              </a:solidFill>
            </a:endParaRPr>
          </a:p>
        </p:txBody>
      </p:sp>
      <p:sp>
        <p:nvSpPr>
          <p:cNvPr id="7" name="ZoneTexte 6"/>
          <p:cNvSpPr txBox="1"/>
          <p:nvPr/>
        </p:nvSpPr>
        <p:spPr>
          <a:xfrm>
            <a:off x="8436968" y="4774168"/>
            <a:ext cx="527520" cy="369332"/>
          </a:xfrm>
          <a:prstGeom prst="rect">
            <a:avLst/>
          </a:prstGeom>
          <a:noFill/>
        </p:spPr>
        <p:txBody>
          <a:bodyPr wrap="square" rtlCol="0">
            <a:spAutoFit/>
          </a:bodyPr>
          <a:lstStyle/>
          <a:p>
            <a:fld id="{455DF19A-A409-42A8-9441-75A15B1670B1}" type="slidenum">
              <a:rPr lang="fr-FR" smtClean="0"/>
              <a:pPr/>
              <a:t>24</a:t>
            </a:fld>
            <a:endParaRPr lang="fr-FR" dirty="0"/>
          </a:p>
        </p:txBody>
      </p:sp>
      <p:sp>
        <p:nvSpPr>
          <p:cNvPr id="8" name="Rectangle 7"/>
          <p:cNvSpPr/>
          <p:nvPr/>
        </p:nvSpPr>
        <p:spPr>
          <a:xfrm>
            <a:off x="107504" y="989529"/>
            <a:ext cx="8329464" cy="3816429"/>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Câblage souterrain</a:t>
            </a:r>
            <a:r>
              <a:rPr lang="fr-FR" sz="2400" b="1" dirty="0"/>
              <a:t> :</a:t>
            </a:r>
            <a:endParaRPr lang="fr-FR" sz="2200" dirty="0" smtClean="0">
              <a:latin typeface="Times New Roman" panose="02020603050405020304" pitchFamily="18" charset="0"/>
              <a:cs typeface="Times New Roman" panose="02020603050405020304" pitchFamily="18" charset="0"/>
            </a:endParaRPr>
          </a:p>
          <a:p>
            <a:r>
              <a:rPr lang="fr-FR" sz="2200" dirty="0" smtClean="0">
                <a:latin typeface="Times New Roman" panose="02020603050405020304" pitchFamily="18" charset="0"/>
                <a:cs typeface="Times New Roman" panose="02020603050405020304" pitchFamily="18" charset="0"/>
              </a:rPr>
              <a:t>Ensemble </a:t>
            </a:r>
            <a:r>
              <a:rPr lang="fr-FR" sz="2200" dirty="0">
                <a:latin typeface="Times New Roman" panose="02020603050405020304" pitchFamily="18" charset="0"/>
                <a:cs typeface="Times New Roman" panose="02020603050405020304" pitchFamily="18" charset="0"/>
              </a:rPr>
              <a:t>de lignes électriques souterraines comprenant tous les conducteurs de phase et de terre. Les câbles souterrains sont largement répandus, mais presque exclusivement dans les réseaux de distribution régionaux à basse et moyenne tension. Concernant la très haute tension, les câbles ne sont que peu utilisés et uniquement sur de courtes distances, en ville par exemple. Ils sont isolés par des matières plastiques (câbles VPE) ou du gaz (lignes à isolation par gaz). Etant donné qu’un câble est entouré de terre, la chaleur n’est que partiellement voire plus lentement évacuée, aussi en fonction du type de pose des câbles</a:t>
            </a:r>
            <a:r>
              <a:rPr lang="fr-FR" dirty="0"/>
              <a:t>.</a:t>
            </a:r>
          </a:p>
        </p:txBody>
      </p:sp>
    </p:spTree>
    <p:extLst>
      <p:ext uri="{BB962C8B-B14F-4D97-AF65-F5344CB8AC3E}">
        <p14:creationId xmlns:p14="http://schemas.microsoft.com/office/powerpoint/2010/main" xmlns="" val="2228272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(11)</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a:xfrm>
            <a:off x="8460432" y="4805958"/>
            <a:ext cx="552600" cy="273844"/>
          </a:xfrm>
          <a:noFill/>
          <a:ln>
            <a:noFill/>
          </a:ln>
        </p:spPr>
        <p:txBody>
          <a:bodyPr/>
          <a:lstStyle/>
          <a:p>
            <a:pPr algn="l"/>
            <a:r>
              <a:rPr lang="fr-FR" sz="1800" dirty="0" smtClean="0">
                <a:latin typeface="Times New Roman" panose="02020603050405020304" pitchFamily="18" charset="0"/>
                <a:cs typeface="Times New Roman" panose="02020603050405020304" pitchFamily="18" charset="0"/>
              </a:rPr>
              <a:t>25</a:t>
            </a:r>
            <a:endParaRPr kumimoji="0" lang="fr-FR" sz="1800"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3"/>
          <a:stretch>
            <a:fillRect/>
          </a:stretch>
        </p:blipFill>
        <p:spPr>
          <a:xfrm>
            <a:off x="1115616" y="834239"/>
            <a:ext cx="7200800" cy="3475021"/>
          </a:xfrm>
          <a:prstGeom prst="rect">
            <a:avLst/>
          </a:prstGeom>
        </p:spPr>
      </p:pic>
      <p:sp>
        <p:nvSpPr>
          <p:cNvPr id="9" name="Rectangle 8"/>
          <p:cNvSpPr/>
          <p:nvPr/>
        </p:nvSpPr>
        <p:spPr>
          <a:xfrm>
            <a:off x="1916962" y="4482792"/>
            <a:ext cx="5103310"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Figure 13 : les images des câbles souterrains</a:t>
            </a:r>
          </a:p>
        </p:txBody>
      </p:sp>
    </p:spTree>
    <p:extLst>
      <p:ext uri="{BB962C8B-B14F-4D97-AF65-F5344CB8AC3E}">
        <p14:creationId xmlns:p14="http://schemas.microsoft.com/office/powerpoint/2010/main" xmlns="" val="2704153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(12)</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26</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26</a:t>
            </a:fld>
            <a:endParaRPr lang="fr-FR" dirty="0"/>
          </a:p>
        </p:txBody>
      </p:sp>
      <p:sp>
        <p:nvSpPr>
          <p:cNvPr id="8" name="Rectangle 7"/>
          <p:cNvSpPr/>
          <p:nvPr/>
        </p:nvSpPr>
        <p:spPr>
          <a:xfrm>
            <a:off x="107504" y="1059582"/>
            <a:ext cx="8911103" cy="4493538"/>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Choix de section : </a:t>
            </a:r>
            <a:endParaRPr lang="fr-FR" sz="2200" dirty="0" smtClean="0">
              <a:latin typeface="Times New Roman" panose="02020603050405020304" pitchFamily="18" charset="0"/>
              <a:cs typeface="Times New Roman" panose="02020603050405020304" pitchFamily="18" charset="0"/>
            </a:endParaRPr>
          </a:p>
          <a:p>
            <a:r>
              <a:rPr lang="fr-FR" sz="2200" dirty="0" smtClean="0">
                <a:latin typeface="Times New Roman" panose="02020603050405020304" pitchFamily="18" charset="0"/>
                <a:cs typeface="Times New Roman" panose="02020603050405020304" pitchFamily="18" charset="0"/>
              </a:rPr>
              <a:t>Les </a:t>
            </a:r>
            <a:r>
              <a:rPr lang="fr-FR" sz="2200" dirty="0">
                <a:latin typeface="Times New Roman" panose="02020603050405020304" pitchFamily="18" charset="0"/>
                <a:cs typeface="Times New Roman" panose="02020603050405020304" pitchFamily="18" charset="0"/>
              </a:rPr>
              <a:t>buts principaux de choix de la section des conducteurs </a:t>
            </a:r>
            <a:r>
              <a:rPr lang="fr-FR" sz="22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Courant </a:t>
            </a:r>
            <a:r>
              <a:rPr lang="fr-FR" sz="2200" dirty="0">
                <a:latin typeface="Times New Roman" panose="02020603050405020304" pitchFamily="18" charset="0"/>
                <a:cs typeface="Times New Roman" panose="02020603050405020304" pitchFamily="18" charset="0"/>
              </a:rPr>
              <a:t>nominal </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Configuration </a:t>
            </a:r>
            <a:r>
              <a:rPr lang="fr-FR" sz="2200" dirty="0">
                <a:latin typeface="Times New Roman" panose="02020603050405020304" pitchFamily="18" charset="0"/>
                <a:cs typeface="Times New Roman" panose="02020603050405020304" pitchFamily="18" charset="0"/>
              </a:rPr>
              <a:t>du réseau </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Coefficient </a:t>
            </a:r>
            <a:r>
              <a:rPr lang="fr-FR" sz="2200" dirty="0">
                <a:latin typeface="Times New Roman" panose="02020603050405020304" pitchFamily="18" charset="0"/>
                <a:cs typeface="Times New Roman" panose="02020603050405020304" pitchFamily="18" charset="0"/>
              </a:rPr>
              <a:t>de demande </a:t>
            </a:r>
            <a:r>
              <a:rPr lang="fr-FR" sz="2200" dirty="0" err="1">
                <a:latin typeface="Times New Roman" panose="02020603050405020304" pitchFamily="18" charset="0"/>
                <a:cs typeface="Times New Roman" panose="02020603050405020304" pitchFamily="18" charset="0"/>
              </a:rPr>
              <a:t>Kd</a:t>
            </a:r>
            <a:r>
              <a:rPr lang="fr-FR" sz="2200" dirty="0">
                <a:latin typeface="Times New Roman" panose="02020603050405020304" pitchFamily="18" charset="0"/>
                <a:cs typeface="Times New Roman" panose="02020603050405020304" pitchFamily="18" charset="0"/>
              </a:rPr>
              <a:t> toujours inférieur à 1</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Coefficient </a:t>
            </a:r>
            <a:r>
              <a:rPr lang="fr-FR" sz="2200" dirty="0">
                <a:latin typeface="Times New Roman" panose="02020603050405020304" pitchFamily="18" charset="0"/>
                <a:cs typeface="Times New Roman" panose="02020603050405020304" pitchFamily="18" charset="0"/>
              </a:rPr>
              <a:t>de simultanéité </a:t>
            </a:r>
            <a:r>
              <a:rPr lang="fr-FR" sz="2200" dirty="0" err="1">
                <a:latin typeface="Times New Roman" panose="02020603050405020304" pitchFamily="18" charset="0"/>
                <a:cs typeface="Times New Roman" panose="02020603050405020304" pitchFamily="18" charset="0"/>
              </a:rPr>
              <a:t>Ks</a:t>
            </a:r>
            <a:r>
              <a:rPr lang="fr-FR" sz="2200"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Pose </a:t>
            </a:r>
            <a:r>
              <a:rPr lang="fr-FR" sz="2200" dirty="0">
                <a:latin typeface="Times New Roman" panose="02020603050405020304" pitchFamily="18" charset="0"/>
                <a:cs typeface="Times New Roman" panose="02020603050405020304" pitchFamily="18" charset="0"/>
              </a:rPr>
              <a:t>de conducteurs   </a:t>
            </a:r>
            <a:endParaRPr lang="fr-FR" sz="2200" dirty="0" smtClean="0">
              <a:latin typeface="Times New Roman" panose="02020603050405020304" pitchFamily="18" charset="0"/>
              <a:cs typeface="Times New Roman" panose="02020603050405020304" pitchFamily="18" charset="0"/>
            </a:endParaRPr>
          </a:p>
          <a:p>
            <a:endParaRPr lang="fr-FR" sz="2200" dirty="0" smtClean="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endParaRPr lang="fr-FR" sz="2200" dirty="0" smtClean="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endParaRPr lang="fr-FR" sz="2200" dirty="0" smtClean="0">
              <a:latin typeface="Times New Roman" panose="02020603050405020304" pitchFamily="18" charset="0"/>
              <a:cs typeface="Times New Roman" panose="02020603050405020304" pitchFamily="18" charset="0"/>
            </a:endParaRPr>
          </a:p>
          <a:p>
            <a:endParaRPr lang="fr-FR"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4165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(13)</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27</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27</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6" name="Rectangle 5"/>
          <p:cNvSpPr/>
          <p:nvPr/>
        </p:nvSpPr>
        <p:spPr>
          <a:xfrm>
            <a:off x="158803" y="924818"/>
            <a:ext cx="8954070" cy="4154984"/>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Il se fait selon la méthode suivante :</a:t>
            </a:r>
          </a:p>
          <a:p>
            <a:pPr marL="342900" indent="-34290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La </a:t>
            </a:r>
            <a:r>
              <a:rPr lang="fr-FR" sz="2200" dirty="0">
                <a:latin typeface="Times New Roman" panose="02020603050405020304" pitchFamily="18" charset="0"/>
                <a:cs typeface="Times New Roman" panose="02020603050405020304" pitchFamily="18" charset="0"/>
              </a:rPr>
              <a:t>densité économique : </a:t>
            </a:r>
            <a:r>
              <a:rPr lang="fr-FR" sz="2200" dirty="0" err="1">
                <a:latin typeface="Times New Roman" panose="02020603050405020304" pitchFamily="18" charset="0"/>
                <a:cs typeface="Times New Roman" panose="02020603050405020304" pitchFamily="18" charset="0"/>
              </a:rPr>
              <a:t>Feco</a:t>
            </a:r>
            <a:r>
              <a:rPr lang="fr-FR" sz="2200" dirty="0">
                <a:latin typeface="Times New Roman" panose="02020603050405020304" pitchFamily="18" charset="0"/>
                <a:cs typeface="Times New Roman" panose="02020603050405020304" pitchFamily="18" charset="0"/>
              </a:rPr>
              <a:t> = Imax /</a:t>
            </a:r>
            <a:r>
              <a:rPr lang="fr-FR" sz="2200" dirty="0" err="1">
                <a:latin typeface="Times New Roman" panose="02020603050405020304" pitchFamily="18" charset="0"/>
                <a:cs typeface="Times New Roman" panose="02020603050405020304" pitchFamily="18" charset="0"/>
              </a:rPr>
              <a:t>Jeco</a:t>
            </a:r>
            <a:r>
              <a:rPr lang="fr-FR" sz="2200" dirty="0">
                <a:latin typeface="Times New Roman" panose="02020603050405020304" pitchFamily="18" charset="0"/>
                <a:cs typeface="Times New Roman" panose="02020603050405020304" pitchFamily="18" charset="0"/>
              </a:rPr>
              <a:t> </a:t>
            </a:r>
            <a:endParaRPr lang="fr-FR" sz="22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on </a:t>
            </a:r>
            <a:r>
              <a:rPr lang="fr-FR" sz="2200" dirty="0">
                <a:latin typeface="Times New Roman" panose="02020603050405020304" pitchFamily="18" charset="0"/>
                <a:cs typeface="Times New Roman" panose="02020603050405020304" pitchFamily="18" charset="0"/>
              </a:rPr>
              <a:t>prend la section standardisée la plus proche </a:t>
            </a:r>
          </a:p>
          <a:p>
            <a:pPr marL="342900" indent="-34290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on </a:t>
            </a:r>
            <a:r>
              <a:rPr lang="fr-FR" sz="2200" dirty="0">
                <a:latin typeface="Times New Roman" panose="02020603050405020304" pitchFamily="18" charset="0"/>
                <a:cs typeface="Times New Roman" panose="02020603050405020304" pitchFamily="18" charset="0"/>
              </a:rPr>
              <a:t>vérifie la condition d’échauffement admissible Imax ≤ </a:t>
            </a:r>
            <a:r>
              <a:rPr lang="fr-FR" sz="2200" dirty="0" err="1">
                <a:latin typeface="Times New Roman" panose="02020603050405020304" pitchFamily="18" charset="0"/>
                <a:cs typeface="Times New Roman" panose="02020603050405020304" pitchFamily="18" charset="0"/>
              </a:rPr>
              <a:t>Iadm</a:t>
            </a:r>
            <a:endParaRPr lang="fr-FR"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Si </a:t>
            </a:r>
            <a:r>
              <a:rPr lang="fr-FR" sz="2200" dirty="0">
                <a:latin typeface="Times New Roman" panose="02020603050405020304" pitchFamily="18" charset="0"/>
                <a:cs typeface="Times New Roman" panose="02020603050405020304" pitchFamily="18" charset="0"/>
              </a:rPr>
              <a:t>cette condition n’est pas vérifiée on prend la section plus grande dans le catalogue</a:t>
            </a:r>
          </a:p>
          <a:p>
            <a:pPr marL="342900" indent="-342900">
              <a:buFont typeface="Wingdings" panose="05000000000000000000" pitchFamily="2" charset="2"/>
              <a:buChar char="§"/>
            </a:pPr>
            <a:r>
              <a:rPr lang="fr-FR" sz="2200" dirty="0" smtClean="0">
                <a:latin typeface="Times New Roman" panose="02020603050405020304" pitchFamily="18" charset="0"/>
                <a:cs typeface="Times New Roman" panose="02020603050405020304" pitchFamily="18" charset="0"/>
              </a:rPr>
              <a:t>On </a:t>
            </a:r>
            <a:r>
              <a:rPr lang="fr-FR" sz="2200" dirty="0">
                <a:latin typeface="Times New Roman" panose="02020603050405020304" pitchFamily="18" charset="0"/>
                <a:cs typeface="Times New Roman" panose="02020603050405020304" pitchFamily="18" charset="0"/>
              </a:rPr>
              <a:t>vérifie la condition d’après l’effet couronne (réseau de transport) la section choisie doit être supérieure ou égale à la section couronne.</a:t>
            </a:r>
          </a:p>
          <a:p>
            <a:r>
              <a:rPr lang="fr-FR" sz="2200" dirty="0">
                <a:latin typeface="Times New Roman" panose="02020603050405020304" pitchFamily="18" charset="0"/>
                <a:cs typeface="Times New Roman" panose="02020603050405020304" pitchFamily="18" charset="0"/>
              </a:rPr>
              <a:t>Pour les réseaux BT et MT on vérifie la section d’après la chute tension admissible. </a:t>
            </a:r>
          </a:p>
          <a:p>
            <a:r>
              <a:rPr lang="fr-FR" sz="2200" dirty="0">
                <a:latin typeface="Times New Roman" panose="02020603050405020304" pitchFamily="18" charset="0"/>
                <a:cs typeface="Times New Roman" panose="02020603050405020304" pitchFamily="18" charset="0"/>
              </a:rPr>
              <a:t>∆</a:t>
            </a:r>
            <a:r>
              <a:rPr lang="fr-FR" sz="2200" dirty="0" err="1">
                <a:latin typeface="Times New Roman" panose="02020603050405020304" pitchFamily="18" charset="0"/>
                <a:cs typeface="Times New Roman" panose="02020603050405020304" pitchFamily="18" charset="0"/>
              </a:rPr>
              <a:t>Ucal</a:t>
            </a:r>
            <a:r>
              <a:rPr lang="fr-FR" sz="2200" dirty="0">
                <a:latin typeface="Times New Roman" panose="02020603050405020304" pitchFamily="18" charset="0"/>
                <a:cs typeface="Times New Roman" panose="02020603050405020304" pitchFamily="18" charset="0"/>
              </a:rPr>
              <a:t>=[√3*I(R*COSβ+XSINβ)*100%]/U</a:t>
            </a:r>
          </a:p>
          <a:p>
            <a:r>
              <a:rPr lang="fr-FR" sz="2200" dirty="0">
                <a:latin typeface="Times New Roman" panose="02020603050405020304" pitchFamily="18" charset="0"/>
                <a:cs typeface="Times New Roman" panose="02020603050405020304" pitchFamily="18" charset="0"/>
              </a:rPr>
              <a:t>∆U&lt;±∆</a:t>
            </a:r>
            <a:r>
              <a:rPr lang="fr-FR" sz="2200" dirty="0" err="1">
                <a:latin typeface="Times New Roman" panose="02020603050405020304" pitchFamily="18" charset="0"/>
                <a:cs typeface="Times New Roman" panose="02020603050405020304" pitchFamily="18" charset="0"/>
              </a:rPr>
              <a:t>Uadm</a:t>
            </a:r>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7418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(14)</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28</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28</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9" name="Rectangle 8"/>
          <p:cNvSpPr/>
          <p:nvPr/>
        </p:nvSpPr>
        <p:spPr>
          <a:xfrm>
            <a:off x="252630" y="882324"/>
            <a:ext cx="8609695" cy="3139321"/>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 Phénomènes importants </a:t>
            </a:r>
            <a:r>
              <a:rPr lang="fr-FR" sz="2200" dirty="0" smtClean="0">
                <a:latin typeface="Times New Roman" panose="02020603050405020304" pitchFamily="18" charset="0"/>
                <a:cs typeface="Times New Roman" panose="02020603050405020304" pitchFamily="18" charset="0"/>
              </a:rPr>
              <a:t>:</a:t>
            </a:r>
          </a:p>
          <a:p>
            <a:r>
              <a:rPr lang="fr-FR" sz="2200" dirty="0" smtClean="0">
                <a:latin typeface="Times New Roman" panose="02020603050405020304" pitchFamily="18" charset="0"/>
                <a:cs typeface="Times New Roman" panose="02020603050405020304" pitchFamily="18" charset="0"/>
              </a:rPr>
              <a:t>Il </a:t>
            </a:r>
            <a:r>
              <a:rPr lang="fr-FR" sz="2200" dirty="0">
                <a:latin typeface="Times New Roman" panose="02020603050405020304" pitchFamily="18" charset="0"/>
                <a:cs typeface="Times New Roman" panose="02020603050405020304" pitchFamily="18" charset="0"/>
              </a:rPr>
              <a:t>existe deux phénomènes à savoir : </a:t>
            </a:r>
          </a:p>
          <a:p>
            <a:r>
              <a:rPr lang="fr-FR" sz="2200" dirty="0">
                <a:latin typeface="Times New Roman" panose="02020603050405020304" pitchFamily="18" charset="0"/>
                <a:cs typeface="Times New Roman" panose="02020603050405020304" pitchFamily="18" charset="0"/>
              </a:rPr>
              <a:t>L’effet de peau et l’effet </a:t>
            </a:r>
            <a:r>
              <a:rPr lang="fr-FR" sz="2200" dirty="0" smtClean="0">
                <a:latin typeface="Times New Roman" panose="02020603050405020304" pitchFamily="18" charset="0"/>
                <a:cs typeface="Times New Roman" panose="02020603050405020304" pitchFamily="18" charset="0"/>
              </a:rPr>
              <a:t>couronne </a:t>
            </a:r>
          </a:p>
          <a:p>
            <a:r>
              <a:rPr lang="fr-FR" sz="2200" dirty="0" smtClean="0">
                <a:latin typeface="Times New Roman" panose="02020603050405020304" pitchFamily="18" charset="0"/>
                <a:cs typeface="Times New Roman" panose="02020603050405020304" pitchFamily="18" charset="0"/>
              </a:rPr>
              <a:t>L’effet de peau </a:t>
            </a:r>
          </a:p>
          <a:p>
            <a:r>
              <a:rPr lang="fr-FR" sz="2200" dirty="0" smtClean="0">
                <a:latin typeface="Times New Roman" panose="02020603050405020304" pitchFamily="18" charset="0"/>
                <a:cs typeface="Times New Roman" panose="02020603050405020304" pitchFamily="18" charset="0"/>
              </a:rPr>
              <a:t>L'observation </a:t>
            </a:r>
            <a:r>
              <a:rPr lang="fr-FR" sz="2200" dirty="0">
                <a:latin typeface="Times New Roman" panose="02020603050405020304" pitchFamily="18" charset="0"/>
                <a:cs typeface="Times New Roman" panose="02020603050405020304" pitchFamily="18" charset="0"/>
              </a:rPr>
              <a:t>du phénomène ayant trait à des phénomènes magnétiques, on prendra soin d'observer l'effet de peau sur un conducteur linéaire, où les trajets aller et retour sont loin l'un de l'autre pour ne pas modifier les champs magnétiques propres. L'étude des perturbations magnétiques induites par la proximité de conducteurs sera développée plus loin.</a:t>
            </a:r>
          </a:p>
        </p:txBody>
      </p:sp>
    </p:spTree>
    <p:extLst>
      <p:ext uri="{BB962C8B-B14F-4D97-AF65-F5344CB8AC3E}">
        <p14:creationId xmlns:p14="http://schemas.microsoft.com/office/powerpoint/2010/main" xmlns="" val="1804557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(15)</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29</a:t>
            </a:fld>
            <a:endParaRPr kumimoji="0" lang="fr-FR">
              <a:solidFill>
                <a:srgbClr val="FFFFFF"/>
              </a:solidFill>
            </a:endParaRPr>
          </a:p>
        </p:txBody>
      </p:sp>
      <p:sp>
        <p:nvSpPr>
          <p:cNvPr id="7" name="ZoneTexte 6"/>
          <p:cNvSpPr txBox="1"/>
          <p:nvPr/>
        </p:nvSpPr>
        <p:spPr>
          <a:xfrm>
            <a:off x="8316416" y="4774168"/>
            <a:ext cx="648072" cy="369332"/>
          </a:xfrm>
          <a:prstGeom prst="rect">
            <a:avLst/>
          </a:prstGeom>
          <a:noFill/>
        </p:spPr>
        <p:txBody>
          <a:bodyPr wrap="square" rtlCol="0">
            <a:spAutoFit/>
          </a:bodyPr>
          <a:lstStyle/>
          <a:p>
            <a:fld id="{455DF19A-A409-42A8-9441-75A15B1670B1}" type="slidenum">
              <a:rPr lang="fr-FR" smtClean="0"/>
              <a:pPr/>
              <a:t>29</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pic>
        <p:nvPicPr>
          <p:cNvPr id="6" name="Image 5"/>
          <p:cNvPicPr>
            <a:picLocks noChangeAspect="1"/>
          </p:cNvPicPr>
          <p:nvPr/>
        </p:nvPicPr>
        <p:blipFill>
          <a:blip r:embed="rId3"/>
          <a:stretch>
            <a:fillRect/>
          </a:stretch>
        </p:blipFill>
        <p:spPr>
          <a:xfrm>
            <a:off x="467544" y="1141136"/>
            <a:ext cx="7632848" cy="2726758"/>
          </a:xfrm>
          <a:prstGeom prst="rect">
            <a:avLst/>
          </a:prstGeom>
        </p:spPr>
      </p:pic>
      <p:sp>
        <p:nvSpPr>
          <p:cNvPr id="10" name="Rectangle 9"/>
          <p:cNvSpPr/>
          <p:nvPr/>
        </p:nvSpPr>
        <p:spPr>
          <a:xfrm>
            <a:off x="21928" y="3337846"/>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11" name="Rectangle 10"/>
          <p:cNvSpPr/>
          <p:nvPr/>
        </p:nvSpPr>
        <p:spPr>
          <a:xfrm>
            <a:off x="3083356" y="4279364"/>
            <a:ext cx="2482411"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Figure15 : Effet de peau </a:t>
            </a:r>
          </a:p>
        </p:txBody>
      </p:sp>
    </p:spTree>
    <p:extLst>
      <p:ext uri="{BB962C8B-B14F-4D97-AF65-F5344CB8AC3E}">
        <p14:creationId xmlns:p14="http://schemas.microsoft.com/office/powerpoint/2010/main" xmlns="" val="2243960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Introduction </a:t>
            </a:r>
            <a:endParaRPr lang="fr-FR" sz="4000" b="1" dirty="0">
              <a:latin typeface="Calibri" pitchFamily="34" charset="0"/>
            </a:endParaRPr>
          </a:p>
        </p:txBody>
      </p:sp>
      <p:sp>
        <p:nvSpPr>
          <p:cNvPr id="3" name="Rectangle 2"/>
          <p:cNvSpPr>
            <a:spLocks noGrp="1"/>
          </p:cNvSpPr>
          <p:nvPr>
            <p:ph type="body" idx="2"/>
          </p:nvPr>
        </p:nvSpPr>
        <p:spPr>
          <a:xfrm>
            <a:off x="135774" y="1707654"/>
            <a:ext cx="8640960" cy="1368152"/>
          </a:xfrm>
        </p:spPr>
        <p:txBody>
          <a:bodyPr>
            <a:normAutofit/>
          </a:bodyPr>
          <a:lstStyle>
            <a:extLst/>
          </a:lstStyle>
          <a:p>
            <a:pPr marL="216000" algn="just">
              <a:spcBef>
                <a:spcPts val="600"/>
              </a:spcBef>
              <a:spcAft>
                <a:spcPts val="1200"/>
              </a:spcAft>
            </a:pPr>
            <a:r>
              <a:rPr lang="fr-FR" sz="2200" dirty="0">
                <a:latin typeface="Times New Roman" panose="02020603050405020304" pitchFamily="18" charset="0"/>
                <a:cs typeface="Times New Roman" panose="02020603050405020304" pitchFamily="18" charset="0"/>
              </a:rPr>
              <a:t>Les conducteurs électriques ont un rôle très important de conduire le mieux possible l’énergie électrique depuis la source jusqu’au récepteur</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pPr marL="144000" algn="just">
              <a:spcBef>
                <a:spcPts val="600"/>
              </a:spcBef>
              <a:spcAft>
                <a:spcPts val="1200"/>
              </a:spcAft>
              <a:buFont typeface="Wingdings" pitchFamily="2" charset="2"/>
              <a:buChar char="§"/>
            </a:pPr>
            <a:endParaRPr lang="fr-FR" sz="2400" dirty="0" smtClean="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3</a:t>
            </a:fld>
            <a:endParaRPr kumimoji="0" lang="fr-FR">
              <a:solidFill>
                <a:srgbClr val="FFFFFF"/>
              </a:solidFill>
            </a:endParaRPr>
          </a:p>
        </p:txBody>
      </p:sp>
      <p:sp>
        <p:nvSpPr>
          <p:cNvPr id="8" name="ZoneTexte 7"/>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3</a:t>
            </a:fld>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(16)</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30</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30</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10" name="Rectangle 9"/>
          <p:cNvSpPr/>
          <p:nvPr/>
        </p:nvSpPr>
        <p:spPr>
          <a:xfrm>
            <a:off x="21928" y="3337846"/>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9" name="Rectangle 8"/>
          <p:cNvSpPr/>
          <p:nvPr/>
        </p:nvSpPr>
        <p:spPr>
          <a:xfrm>
            <a:off x="101927" y="1206481"/>
            <a:ext cx="8718545" cy="3816429"/>
          </a:xfrm>
          <a:prstGeom prst="rect">
            <a:avLst/>
          </a:prstGeom>
        </p:spPr>
        <p:txBody>
          <a:bodyPr wrap="square">
            <a:spAutoFit/>
          </a:bodyPr>
          <a:lstStyle/>
          <a:p>
            <a:r>
              <a:rPr lang="fr-FR" sz="2200" dirty="0">
                <a:latin typeface="Times New Roman" panose="02020603050405020304" pitchFamily="18" charset="0"/>
                <a:cs typeface="Times New Roman" panose="02020603050405020304" pitchFamily="18" charset="0"/>
              </a:rPr>
              <a:t>L’effet de couronne </a:t>
            </a:r>
            <a:r>
              <a:rPr lang="fr-FR" sz="2200" dirty="0" smtClean="0">
                <a:latin typeface="Times New Roman" panose="02020603050405020304" pitchFamily="18" charset="0"/>
                <a:cs typeface="Times New Roman" panose="02020603050405020304" pitchFamily="18" charset="0"/>
              </a:rPr>
              <a:t>:</a:t>
            </a:r>
          </a:p>
          <a:p>
            <a:r>
              <a:rPr lang="fr-FR" sz="2200" dirty="0" smtClean="0">
                <a:latin typeface="Times New Roman" panose="02020603050405020304" pitchFamily="18" charset="0"/>
                <a:cs typeface="Times New Roman" panose="02020603050405020304" pitchFamily="18" charset="0"/>
              </a:rPr>
              <a:t>L'effet </a:t>
            </a:r>
            <a:r>
              <a:rPr lang="fr-FR" sz="2200" dirty="0">
                <a:latin typeface="Times New Roman" panose="02020603050405020304" pitchFamily="18" charset="0"/>
                <a:cs typeface="Times New Roman" panose="02020603050405020304" pitchFamily="18" charset="0"/>
              </a:rPr>
              <a:t>de couronne est un terme qui désigne la présence de décharges partielles autour des conducteurs d'une ligne aérienne, sous certaines conditions. </a:t>
            </a:r>
            <a:endParaRPr lang="fr-FR" sz="2200" dirty="0" smtClean="0">
              <a:latin typeface="Times New Roman" panose="02020603050405020304" pitchFamily="18" charset="0"/>
              <a:cs typeface="Times New Roman" panose="02020603050405020304" pitchFamily="18" charset="0"/>
            </a:endParaRPr>
          </a:p>
          <a:p>
            <a:r>
              <a:rPr lang="fr-FR" sz="2200" dirty="0" smtClean="0">
                <a:latin typeface="Times New Roman" panose="02020603050405020304" pitchFamily="18" charset="0"/>
                <a:cs typeface="Times New Roman" panose="02020603050405020304" pitchFamily="18" charset="0"/>
              </a:rPr>
              <a:t>L'effet </a:t>
            </a:r>
            <a:r>
              <a:rPr lang="fr-FR" sz="2200" dirty="0">
                <a:latin typeface="Times New Roman" panose="02020603050405020304" pitchFamily="18" charset="0"/>
                <a:cs typeface="Times New Roman" panose="02020603050405020304" pitchFamily="18" charset="0"/>
              </a:rPr>
              <a:t>de couronne sur les conducteurs est réduit en utilisant des conducteurs plus épais, ou en faisceaux, et également en augmentant les distances entre phases et phase/terre. La disposition particulière des phases dans le cas des circuits doubles ou l'usage des faisceaux non symétriques peut également réduire l'effet de couronne.</a:t>
            </a:r>
          </a:p>
          <a:p>
            <a:endParaRPr lang="fr-FR" sz="2200" dirty="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54587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conducteurs (17)</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31</a:t>
            </a:fld>
            <a:endParaRPr kumimoji="0" lang="fr-FR">
              <a:solidFill>
                <a:srgbClr val="FFFFFF"/>
              </a:solidFill>
            </a:endParaRPr>
          </a:p>
        </p:txBody>
      </p:sp>
      <p:sp>
        <p:nvSpPr>
          <p:cNvPr id="7" name="ZoneTexte 6"/>
          <p:cNvSpPr txBox="1"/>
          <p:nvPr/>
        </p:nvSpPr>
        <p:spPr>
          <a:xfrm>
            <a:off x="8316416" y="4774168"/>
            <a:ext cx="648072" cy="369332"/>
          </a:xfrm>
          <a:prstGeom prst="rect">
            <a:avLst/>
          </a:prstGeom>
          <a:noFill/>
        </p:spPr>
        <p:txBody>
          <a:bodyPr wrap="square" rtlCol="0">
            <a:spAutoFit/>
          </a:bodyPr>
          <a:lstStyle/>
          <a:p>
            <a:fld id="{455DF19A-A409-42A8-9441-75A15B1670B1}" type="slidenum">
              <a:rPr lang="fr-FR" smtClean="0"/>
              <a:pPr/>
              <a:t>31</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10" name="Rectangle 9"/>
          <p:cNvSpPr/>
          <p:nvPr/>
        </p:nvSpPr>
        <p:spPr>
          <a:xfrm>
            <a:off x="21928" y="3337846"/>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pic>
        <p:nvPicPr>
          <p:cNvPr id="11" name="Image 10"/>
          <p:cNvPicPr>
            <a:picLocks noChangeAspect="1"/>
          </p:cNvPicPr>
          <p:nvPr/>
        </p:nvPicPr>
        <p:blipFill>
          <a:blip r:embed="rId3"/>
          <a:stretch>
            <a:fillRect/>
          </a:stretch>
        </p:blipFill>
        <p:spPr>
          <a:xfrm>
            <a:off x="755576" y="962266"/>
            <a:ext cx="7704856" cy="3218967"/>
          </a:xfrm>
          <a:prstGeom prst="rect">
            <a:avLst/>
          </a:prstGeom>
        </p:spPr>
      </p:pic>
      <p:sp>
        <p:nvSpPr>
          <p:cNvPr id="12" name="Rectangle 11"/>
          <p:cNvSpPr/>
          <p:nvPr/>
        </p:nvSpPr>
        <p:spPr>
          <a:xfrm>
            <a:off x="3017664" y="4621292"/>
            <a:ext cx="2703625"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 16 : Effet couronne</a:t>
            </a:r>
            <a:r>
              <a:rPr lang="fr-FR" dirty="0"/>
              <a:t> </a:t>
            </a:r>
          </a:p>
        </p:txBody>
      </p:sp>
    </p:spTree>
    <p:extLst>
      <p:ext uri="{BB962C8B-B14F-4D97-AF65-F5344CB8AC3E}">
        <p14:creationId xmlns:p14="http://schemas.microsoft.com/office/powerpoint/2010/main" xmlns="" val="3944677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Conclusion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32</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32</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10" name="Rectangle 9"/>
          <p:cNvSpPr/>
          <p:nvPr/>
        </p:nvSpPr>
        <p:spPr>
          <a:xfrm>
            <a:off x="21928" y="3337846"/>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6" name="Rectangle 5"/>
          <p:cNvSpPr/>
          <p:nvPr/>
        </p:nvSpPr>
        <p:spPr>
          <a:xfrm>
            <a:off x="20770" y="989529"/>
            <a:ext cx="8991102" cy="3816429"/>
          </a:xfrm>
          <a:prstGeom prst="rect">
            <a:avLst/>
          </a:prstGeom>
        </p:spPr>
        <p:txBody>
          <a:bodyPr wrap="square">
            <a:spAutoFit/>
          </a:bodyPr>
          <a:lstStyle/>
          <a:p>
            <a:r>
              <a:rPr lang="fr-FR" sz="2200" dirty="0" smtClean="0">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Les pertes par effet Joule proviennent d'une résistance trop grande d'un conducteur qui peut être due à une longueur trop importante mais aussi à un mauvais contact au niveau d'une borne de raccordement. </a:t>
            </a:r>
          </a:p>
          <a:p>
            <a:r>
              <a:rPr lang="fr-FR" sz="2200" dirty="0">
                <a:latin typeface="Times New Roman" panose="02020603050405020304" pitchFamily="18" charset="0"/>
                <a:cs typeface="Times New Roman" panose="02020603050405020304" pitchFamily="18" charset="0"/>
              </a:rPr>
              <a:t>L'échauffement peut être minimisé en diminuant l'intensité du courant par l'augmentation de la tension de service.</a:t>
            </a:r>
          </a:p>
          <a:p>
            <a:r>
              <a:rPr lang="fr-FR" sz="2200" dirty="0">
                <a:latin typeface="Times New Roman" panose="02020603050405020304" pitchFamily="18" charset="0"/>
                <a:cs typeface="Times New Roman" panose="02020603050405020304" pitchFamily="18" charset="0"/>
              </a:rPr>
              <a:t>En très basse tension, les fortes puissances consommées se traduisent par des courants très importants d'où la nécessité d'avoir des sections importantes comme dans le domaine automobile ou le modélisme ferroviaire. </a:t>
            </a:r>
          </a:p>
          <a:p>
            <a:r>
              <a:rPr lang="fr-FR" sz="2200" dirty="0">
                <a:latin typeface="Times New Roman" panose="02020603050405020304" pitchFamily="18" charset="0"/>
                <a:cs typeface="Times New Roman" panose="02020603050405020304" pitchFamily="18" charset="0"/>
              </a:rPr>
              <a:t>Les conducteurs électriques jouent un rôle prépondérant dans le transport de l’énergie puisque les centrales de production ne sont pas à proximité des centres de consommation.</a:t>
            </a:r>
          </a:p>
        </p:txBody>
      </p:sp>
    </p:spTree>
    <p:extLst>
      <p:ext uri="{BB962C8B-B14F-4D97-AF65-F5344CB8AC3E}">
        <p14:creationId xmlns:p14="http://schemas.microsoft.com/office/powerpoint/2010/main" xmlns="" val="1899156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Perspectives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33</a:t>
            </a:fld>
            <a:endParaRPr kumimoji="0" lang="fr-FR">
              <a:solidFill>
                <a:srgbClr val="FFFFFF"/>
              </a:solidFill>
            </a:endParaRPr>
          </a:p>
        </p:txBody>
      </p:sp>
      <p:sp>
        <p:nvSpPr>
          <p:cNvPr id="7" name="ZoneTexte 6"/>
          <p:cNvSpPr txBox="1"/>
          <p:nvPr/>
        </p:nvSpPr>
        <p:spPr>
          <a:xfrm>
            <a:off x="8388424" y="4774168"/>
            <a:ext cx="576064" cy="369332"/>
          </a:xfrm>
          <a:prstGeom prst="rect">
            <a:avLst/>
          </a:prstGeom>
          <a:noFill/>
        </p:spPr>
        <p:txBody>
          <a:bodyPr wrap="square" rtlCol="0">
            <a:spAutoFit/>
          </a:bodyPr>
          <a:lstStyle/>
          <a:p>
            <a:fld id="{455DF19A-A409-42A8-9441-75A15B1670B1}" type="slidenum">
              <a:rPr lang="fr-FR" smtClean="0"/>
              <a:pPr/>
              <a:t>33</a:t>
            </a:fld>
            <a:endParaRPr lang="fr-FR" dirty="0"/>
          </a:p>
        </p:txBody>
      </p:sp>
      <p:sp>
        <p:nvSpPr>
          <p:cNvPr id="3" name="Rectangle 2"/>
          <p:cNvSpPr/>
          <p:nvPr/>
        </p:nvSpPr>
        <p:spPr>
          <a:xfrm>
            <a:off x="101927" y="697658"/>
            <a:ext cx="258404" cy="369332"/>
          </a:xfrm>
          <a:prstGeom prst="rect">
            <a:avLst/>
          </a:prstGeom>
        </p:spPr>
        <p:txBody>
          <a:bodyPr wrap="none">
            <a:spAutoFit/>
          </a:bodyPr>
          <a:lstStyle/>
          <a:p>
            <a:r>
              <a:rPr lang="fr-FR" b="1" dirty="0" smtClean="0"/>
              <a:t> </a:t>
            </a:r>
            <a:endParaRPr lang="fr-FR" b="1" dirty="0"/>
          </a:p>
        </p:txBody>
      </p:sp>
      <p:sp>
        <p:nvSpPr>
          <p:cNvPr id="8" name="Rectangle 7"/>
          <p:cNvSpPr/>
          <p:nvPr/>
        </p:nvSpPr>
        <p:spPr>
          <a:xfrm>
            <a:off x="101927" y="1694587"/>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10" name="Rectangle 9"/>
          <p:cNvSpPr/>
          <p:nvPr/>
        </p:nvSpPr>
        <p:spPr>
          <a:xfrm>
            <a:off x="21928" y="3337846"/>
            <a:ext cx="8911103" cy="2031325"/>
          </a:xfrm>
          <a:prstGeom prst="rect">
            <a:avLst/>
          </a:prstGeom>
        </p:spPr>
        <p:txBody>
          <a:bodyPr wrap="square">
            <a:spAutoFit/>
          </a:bodyPr>
          <a:lstStyle/>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p:txBody>
      </p:sp>
      <p:sp>
        <p:nvSpPr>
          <p:cNvPr id="6" name="Rectangle 5"/>
          <p:cNvSpPr/>
          <p:nvPr/>
        </p:nvSpPr>
        <p:spPr>
          <a:xfrm>
            <a:off x="225552" y="1823718"/>
            <a:ext cx="8991102" cy="1446550"/>
          </a:xfrm>
          <a:prstGeom prst="rect">
            <a:avLst/>
          </a:prstGeom>
        </p:spPr>
        <p:txBody>
          <a:bodyPr wrap="square">
            <a:spAutoFit/>
          </a:bodyPr>
          <a:lstStyle/>
          <a:p>
            <a:r>
              <a:rPr lang="fr-FR" sz="2200" dirty="0" smtClean="0">
                <a:latin typeface="Times New Roman" panose="02020603050405020304" pitchFamily="18" charset="0"/>
                <a:cs typeface="Times New Roman" panose="02020603050405020304" pitchFamily="18" charset="0"/>
              </a:rPr>
              <a:t>Vu l’évolution de la technologie la probabilité n’est pas écartée de voir dans l’avenir le transport de l’énergie électrique sans fils.</a:t>
            </a:r>
          </a:p>
          <a:p>
            <a:r>
              <a:rPr lang="fr-FR" sz="2200" dirty="0" smtClean="0">
                <a:latin typeface="Times New Roman" panose="02020603050405020304" pitchFamily="18" charset="0"/>
                <a:cs typeface="Times New Roman" panose="02020603050405020304" pitchFamily="18" charset="0"/>
              </a:rPr>
              <a:t> </a:t>
            </a:r>
          </a:p>
          <a:p>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23128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763688" y="2355726"/>
            <a:ext cx="5832648" cy="504056"/>
          </a:xfrm>
        </p:spPr>
        <p:txBody>
          <a:bodyPr anchor="b">
            <a:noAutofit/>
          </a:bodyPr>
          <a:lstStyle>
            <a:extLst/>
          </a:lstStyle>
          <a:p>
            <a:pPr algn="l"/>
            <a:r>
              <a:rPr lang="fr-FR" sz="4000" b="1" dirty="0" smtClean="0">
                <a:latin typeface="Calibri" pitchFamily="34" charset="0"/>
              </a:rPr>
              <a:t>Merci pour votre attention</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34</a:t>
            </a:fld>
            <a:endParaRPr kumimoji="0" lang="fr-FR">
              <a:solidFill>
                <a:srgbClr val="FFFFFF"/>
              </a:solidFill>
            </a:endParaRPr>
          </a:p>
        </p:txBody>
      </p:sp>
      <p:sp>
        <p:nvSpPr>
          <p:cNvPr id="7" name="ZoneTexte 6"/>
          <p:cNvSpPr txBox="1"/>
          <p:nvPr/>
        </p:nvSpPr>
        <p:spPr>
          <a:xfrm>
            <a:off x="8460432" y="4774168"/>
            <a:ext cx="504056" cy="369332"/>
          </a:xfrm>
          <a:prstGeom prst="rect">
            <a:avLst/>
          </a:prstGeom>
          <a:noFill/>
        </p:spPr>
        <p:txBody>
          <a:bodyPr wrap="square" rtlCol="0">
            <a:spAutoFit/>
          </a:bodyPr>
          <a:lstStyle/>
          <a:p>
            <a:fld id="{455DF19A-A409-42A8-9441-75A15B1670B1}" type="slidenum">
              <a:rPr lang="fr-FR" smtClean="0"/>
              <a:pPr/>
              <a:t>34</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anose="020F0502020204030204" pitchFamily="34" charset="0"/>
              </a:rPr>
              <a:t>Les Notions de base</a:t>
            </a:r>
            <a:endParaRPr lang="fr-FR" sz="4000" b="1" dirty="0">
              <a:latin typeface="Calibri" pitchFamily="34" charset="0"/>
            </a:endParaRPr>
          </a:p>
        </p:txBody>
      </p:sp>
      <p:pic>
        <p:nvPicPr>
          <p:cNvPr id="8" name="Image 7"/>
          <p:cNvPicPr>
            <a:picLocks noChangeAspect="1"/>
          </p:cNvPicPr>
          <p:nvPr/>
        </p:nvPicPr>
        <p:blipFill>
          <a:blip r:embed="rId3"/>
          <a:stretch>
            <a:fillRect/>
          </a:stretch>
        </p:blipFill>
        <p:spPr>
          <a:xfrm>
            <a:off x="827584" y="936024"/>
            <a:ext cx="7357120" cy="3168352"/>
          </a:xfrm>
          <a:prstGeom prst="rect">
            <a:avLst/>
          </a:prstGeom>
        </p:spPr>
      </p:pic>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4</a:t>
            </a:fld>
            <a:endParaRPr kumimoji="0" lang="fr-FR">
              <a:solidFill>
                <a:srgbClr val="FFFFFF"/>
              </a:solidFill>
            </a:endParaRPr>
          </a:p>
        </p:txBody>
      </p:sp>
      <p:sp>
        <p:nvSpPr>
          <p:cNvPr id="7" name="ZoneTexte 6"/>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4</a:t>
            </a:fld>
            <a:endParaRPr lang="fr-FR" dirty="0"/>
          </a:p>
        </p:txBody>
      </p:sp>
      <p:sp>
        <p:nvSpPr>
          <p:cNvPr id="9" name="Rectangle 8"/>
          <p:cNvSpPr/>
          <p:nvPr/>
        </p:nvSpPr>
        <p:spPr>
          <a:xfrm>
            <a:off x="2375789" y="4375946"/>
            <a:ext cx="4320413"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 1 similarité entre l’eau et l’</a:t>
            </a:r>
            <a:r>
              <a:rPr lang="fr-FR" dirty="0" err="1">
                <a:latin typeface="Times New Roman" panose="02020603050405020304" pitchFamily="18" charset="0"/>
                <a:cs typeface="Times New Roman" panose="02020603050405020304" pitchFamily="18" charset="0"/>
              </a:rPr>
              <a:t>éléctricité</a:t>
            </a:r>
            <a:r>
              <a:rPr lang="fr-FR" dirty="0">
                <a:latin typeface="Times New Roman" panose="02020603050405020304" pitchFamily="18" charset="0"/>
                <a:cs typeface="Times New Roman" panose="02020603050405020304" pitchFamily="18" charset="0"/>
              </a:rPr>
              <a: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Notions de base(2) </a:t>
            </a:r>
            <a:endParaRPr lang="fr-FR" sz="4000" b="1" dirty="0">
              <a:latin typeface="Calibri" pitchFamily="34" charset="0"/>
            </a:endParaRPr>
          </a:p>
        </p:txBody>
      </p:sp>
      <p:sp>
        <p:nvSpPr>
          <p:cNvPr id="3" name="Rectangle 2"/>
          <p:cNvSpPr>
            <a:spLocks noGrp="1"/>
          </p:cNvSpPr>
          <p:nvPr>
            <p:ph type="body" idx="2"/>
          </p:nvPr>
        </p:nvSpPr>
        <p:spPr>
          <a:xfrm>
            <a:off x="179512" y="987574"/>
            <a:ext cx="8712968" cy="3960440"/>
          </a:xfrm>
        </p:spPr>
        <p:txBody>
          <a:bodyPr>
            <a:normAutofit/>
          </a:bodyPr>
          <a:lstStyle>
            <a:extLst/>
          </a:lstStyle>
          <a:p>
            <a:pPr algn="l"/>
            <a:r>
              <a:rPr lang="fr-FR" sz="2200" dirty="0" smtClean="0">
                <a:latin typeface="Times New Roman" panose="02020603050405020304" pitchFamily="18" charset="0"/>
                <a:cs typeface="Times New Roman" panose="02020603050405020304" pitchFamily="18" charset="0"/>
              </a:rPr>
              <a:t>La loi d’ohm:</a:t>
            </a:r>
          </a:p>
          <a:p>
            <a:pPr algn="l"/>
            <a:endParaRPr lang="fr-FR" sz="2400" b="1" dirty="0">
              <a:latin typeface="Times New Roman" panose="02020603050405020304" pitchFamily="18" charset="0"/>
              <a:cs typeface="Times New Roman" panose="02020603050405020304" pitchFamily="18" charset="0"/>
            </a:endParaRPr>
          </a:p>
          <a:p>
            <a:pPr algn="l"/>
            <a:r>
              <a:rPr lang="fr-FR" sz="2200" b="1" dirty="0" smtClean="0">
                <a:latin typeface="Times New Roman" panose="02020603050405020304" pitchFamily="18" charset="0"/>
                <a:cs typeface="Times New Roman" panose="02020603050405020304" pitchFamily="18" charset="0"/>
              </a:rPr>
              <a:t>U= R*I</a:t>
            </a:r>
          </a:p>
          <a:p>
            <a:pPr algn="l"/>
            <a:r>
              <a:rPr lang="fr-FR" sz="2400" dirty="0">
                <a:latin typeface="Times New Roman" panose="02020603050405020304" pitchFamily="18" charset="0"/>
                <a:cs typeface="Times New Roman" panose="02020603050405020304" pitchFamily="18" charset="0"/>
              </a:rPr>
              <a:t>Concernant le transport de courant électrique, on peut donc déduire de la loi d’Ohm que :</a:t>
            </a:r>
          </a:p>
          <a:p>
            <a:pPr algn="l"/>
            <a:r>
              <a:rPr lang="fr-FR" sz="2400" dirty="0">
                <a:latin typeface="Times New Roman" panose="02020603050405020304" pitchFamily="18" charset="0"/>
                <a:cs typeface="Times New Roman" panose="02020603050405020304" pitchFamily="18" charset="0"/>
              </a:rPr>
              <a:t>»»Plus la résistance est grande ou plus la section est réduite, plus la quantité de courant qui circule est réduite pour une même tension.</a:t>
            </a:r>
          </a:p>
          <a:p>
            <a:pPr algn="l"/>
            <a:r>
              <a:rPr lang="fr-FR" sz="2400" dirty="0">
                <a:latin typeface="Times New Roman" panose="02020603050405020304" pitchFamily="18" charset="0"/>
                <a:cs typeface="Times New Roman" panose="02020603050405020304" pitchFamily="18" charset="0"/>
              </a:rPr>
              <a:t>»»Si le matériau du conducteur est un bon conducteur (par exemple : le cuivre), voire la résistance est faible, plus de courant peut être transporté avec la même tension.</a:t>
            </a: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5</a:t>
            </a:fld>
            <a:endParaRPr kumimoji="0" lang="fr-FR">
              <a:solidFill>
                <a:srgbClr val="FFFFFF"/>
              </a:solidFill>
            </a:endParaRPr>
          </a:p>
        </p:txBody>
      </p:sp>
      <p:sp>
        <p:nvSpPr>
          <p:cNvPr id="7" name="ZoneTexte 6"/>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smtClean="0">
                <a:latin typeface="Calibri" pitchFamily="34" charset="0"/>
              </a:rPr>
              <a:t>Les Notions de base (3)</a:t>
            </a:r>
            <a:endParaRPr lang="fr-FR" sz="4000" b="1" dirty="0">
              <a:latin typeface="Calibri" pitchFamily="34" charset="0"/>
            </a:endParaRPr>
          </a:p>
        </p:txBody>
      </p:sp>
      <p:sp>
        <p:nvSpPr>
          <p:cNvPr id="3" name="Rectangle 2"/>
          <p:cNvSpPr>
            <a:spLocks noGrp="1"/>
          </p:cNvSpPr>
          <p:nvPr>
            <p:ph type="body" idx="2"/>
          </p:nvPr>
        </p:nvSpPr>
        <p:spPr>
          <a:xfrm>
            <a:off x="179512" y="987574"/>
            <a:ext cx="8712968" cy="3960440"/>
          </a:xfrm>
        </p:spPr>
        <p:txBody>
          <a:bodyPr>
            <a:normAutofit/>
          </a:bodyPr>
          <a:lstStyle>
            <a:extLst/>
          </a:lstStyle>
          <a:p>
            <a:pPr algn="l"/>
            <a:r>
              <a:rPr lang="fr-FR" sz="2200" dirty="0" smtClean="0">
                <a:latin typeface="Times New Roman" panose="02020603050405020304" pitchFamily="18" charset="0"/>
                <a:cs typeface="Times New Roman" panose="02020603050405020304" pitchFamily="18" charset="0"/>
              </a:rPr>
              <a:t>Perte</a:t>
            </a:r>
            <a:r>
              <a:rPr lang="fr-FR" sz="2400" dirty="0" smtClean="0">
                <a:latin typeface="Times New Roman" panose="02020603050405020304" pitchFamily="18" charset="0"/>
                <a:cs typeface="Times New Roman" panose="02020603050405020304" pitchFamily="18" charset="0"/>
              </a:rPr>
              <a:t> :</a:t>
            </a:r>
          </a:p>
          <a:p>
            <a:pPr algn="l"/>
            <a:r>
              <a:rPr lang="fr-FR" sz="2200" dirty="0">
                <a:latin typeface="Times New Roman" panose="02020603050405020304" pitchFamily="18" charset="0"/>
                <a:cs typeface="Times New Roman" panose="02020603050405020304" pitchFamily="18" charset="0"/>
              </a:rPr>
              <a:t>On appelle perte, la différence entre l’énergie électrique produite dans une centrale électrique et l’énergie utilisée sur le lieu de consommation. Lors du transport du courant électrique des pertes sont générées par le biais du réchauffement des lignes (perte ohmique).</a:t>
            </a:r>
            <a:endParaRPr lang="fr-FR" sz="2200" dirty="0" smtClean="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6</a:t>
            </a:fld>
            <a:endParaRPr kumimoji="0" lang="fr-FR">
              <a:solidFill>
                <a:srgbClr val="FFFFFF"/>
              </a:solidFill>
            </a:endParaRPr>
          </a:p>
        </p:txBody>
      </p:sp>
      <p:sp>
        <p:nvSpPr>
          <p:cNvPr id="7" name="ZoneTexte 6"/>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a:t>
            </a:r>
            <a:endParaRPr lang="fr-FR" sz="4000" b="1" dirty="0">
              <a:latin typeface="Calibri" pitchFamily="34" charset="0"/>
            </a:endParaRPr>
          </a:p>
        </p:txBody>
      </p:sp>
      <p:sp>
        <p:nvSpPr>
          <p:cNvPr id="3" name="Rectangle 2"/>
          <p:cNvSpPr>
            <a:spLocks noGrp="1"/>
          </p:cNvSpPr>
          <p:nvPr>
            <p:ph type="body" idx="2"/>
          </p:nvPr>
        </p:nvSpPr>
        <p:spPr>
          <a:xfrm>
            <a:off x="179512" y="987574"/>
            <a:ext cx="8712968" cy="3960440"/>
          </a:xfrm>
        </p:spPr>
        <p:txBody>
          <a:bodyPr>
            <a:normAutofit/>
          </a:bodyPr>
          <a:lstStyle>
            <a:extLst/>
          </a:lstStyle>
          <a:p>
            <a:pPr algn="l"/>
            <a:r>
              <a:rPr lang="fr-FR" sz="2200" dirty="0">
                <a:latin typeface="Times New Roman" panose="02020603050405020304" pitchFamily="18" charset="0"/>
                <a:cs typeface="Times New Roman" panose="02020603050405020304" pitchFamily="18" charset="0"/>
              </a:rPr>
              <a:t> Généralement, les métaux sont conducteurs d’électricité, les meilleurs étaient l'argent, le cuivre et l'or, mais du fait de leur prix, l'argent et l'or sont rarement utilisé comme conducteur d’électricité. Par contre, l'or est souvent utilisé pour protéger de la corrosion les conducteurs en cuivre ou en argent sur les circuits imprimés. Les matériaux supraconducteurs sont d’excellent conducteurs d’électricité quand certaines conditions sont respectées (la température par exemple) mais, du fait de l'infrastructure nécessaire à leurs fonctionnement, ils ne sont utilisés que dans des cas spécifiques (exemple : l’accélérateur de particules du CERN nécessitant des champs magnétiques très élevés).</a:t>
            </a:r>
            <a:endParaRPr lang="fr-FR" sz="2200" dirty="0" smtClean="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7</a:t>
            </a:fld>
            <a:endParaRPr kumimoji="0" lang="fr-FR">
              <a:solidFill>
                <a:srgbClr val="FFFFFF"/>
              </a:solidFill>
            </a:endParaRPr>
          </a:p>
        </p:txBody>
      </p:sp>
      <p:sp>
        <p:nvSpPr>
          <p:cNvPr id="7" name="ZoneTexte 6"/>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7</a:t>
            </a:fld>
            <a:endParaRPr lang="fr-FR" dirty="0"/>
          </a:p>
        </p:txBody>
      </p:sp>
    </p:spTree>
    <p:extLst>
      <p:ext uri="{BB962C8B-B14F-4D97-AF65-F5344CB8AC3E}">
        <p14:creationId xmlns:p14="http://schemas.microsoft.com/office/powerpoint/2010/main" xmlns="" val="3113766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(2) </a:t>
            </a:r>
            <a:endParaRPr lang="fr-FR" sz="4000" b="1" dirty="0">
              <a:latin typeface="Calibri" pitchFamily="34" charset="0"/>
            </a:endParaRPr>
          </a:p>
        </p:txBody>
      </p:sp>
      <p:sp>
        <p:nvSpPr>
          <p:cNvPr id="3" name="Rectangle 2"/>
          <p:cNvSpPr>
            <a:spLocks noGrp="1"/>
          </p:cNvSpPr>
          <p:nvPr>
            <p:ph type="body" idx="2"/>
          </p:nvPr>
        </p:nvSpPr>
        <p:spPr>
          <a:xfrm>
            <a:off x="179512" y="987574"/>
            <a:ext cx="8712968" cy="3888432"/>
          </a:xfrm>
        </p:spPr>
        <p:txBody>
          <a:bodyPr>
            <a:normAutofit fontScale="92500" lnSpcReduction="20000"/>
          </a:bodyPr>
          <a:lstStyle>
            <a:extLst/>
          </a:lstStyle>
          <a:p>
            <a:pPr algn="l"/>
            <a:r>
              <a:rPr lang="fr-FR" sz="2400" dirty="0">
                <a:latin typeface="Times New Roman" panose="02020603050405020304" pitchFamily="18" charset="0"/>
                <a:cs typeface="Times New Roman" panose="02020603050405020304" pitchFamily="18" charset="0"/>
              </a:rPr>
              <a:t>Tous les métaux sont résistants au passage de l’électricité ce qui a pour effet de les faire plus ou moins chauffer en fonction de leur résistivité. C'est la raison pour laquelle il est recommandé de dérouler un rouleau de câble lorsqu'il est parcouru par un courant. La chaleur dégagée par le câble est ainsi évacuée plus efficacement, ce qui limite l'augmentation de température de celui-ci</a:t>
            </a:r>
          </a:p>
          <a:p>
            <a:pPr algn="l"/>
            <a:r>
              <a:rPr lang="fr-FR" sz="2400" dirty="0">
                <a:latin typeface="Times New Roman" panose="02020603050405020304" pitchFamily="18" charset="0"/>
                <a:cs typeface="Times New Roman" panose="02020603050405020304" pitchFamily="18" charset="0"/>
              </a:rPr>
              <a:t>D'autres matériaux le sont aussi : le corps humain dont la conductivité dépend de différents paramètres (eau, stress, humidité de la peau, etc.) ; le bois qui est un isolant mais que l'humidité peut rendre conducteur ;</a:t>
            </a:r>
          </a:p>
          <a:p>
            <a:pPr algn="l"/>
            <a:r>
              <a:rPr lang="fr-FR" sz="2400" dirty="0">
                <a:latin typeface="Times New Roman" panose="02020603050405020304" pitchFamily="18" charset="0"/>
                <a:cs typeface="Times New Roman" panose="02020603050405020304" pitchFamily="18" charset="0"/>
              </a:rPr>
              <a:t>L’eau, qui a l'état pur est un isolant6, devient facilement conducteur d'électricité dès qu'il y a la moindre impureté (l'eau salée est naturellement conductrice d’électricité).</a:t>
            </a:r>
          </a:p>
          <a:p>
            <a:pPr algn="l"/>
            <a:r>
              <a:rPr lang="fr-FR" sz="2400" dirty="0">
                <a:latin typeface="Times New Roman" panose="02020603050405020304" pitchFamily="18" charset="0"/>
                <a:cs typeface="Times New Roman" panose="02020603050405020304" pitchFamily="18" charset="0"/>
              </a:rPr>
              <a:t>Les meilleurs d’entre eux sont : le cuivre ; l’argent et l’or </a:t>
            </a:r>
          </a:p>
          <a:p>
            <a:pPr algn="l"/>
            <a:endParaRPr lang="fr-FR" sz="2400" dirty="0" smtClean="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8</a:t>
            </a:fld>
            <a:endParaRPr kumimoji="0" lang="fr-FR">
              <a:solidFill>
                <a:srgbClr val="FFFFFF"/>
              </a:solidFill>
            </a:endParaRPr>
          </a:p>
        </p:txBody>
      </p:sp>
      <p:sp>
        <p:nvSpPr>
          <p:cNvPr id="7" name="ZoneTexte 6"/>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8</a:t>
            </a:fld>
            <a:endParaRPr lang="fr-FR" dirty="0"/>
          </a:p>
        </p:txBody>
      </p:sp>
    </p:spTree>
    <p:extLst>
      <p:ext uri="{BB962C8B-B14F-4D97-AF65-F5344CB8AC3E}">
        <p14:creationId xmlns:p14="http://schemas.microsoft.com/office/powerpoint/2010/main" xmlns="" val="382886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4" y="195486"/>
            <a:ext cx="8077200" cy="504056"/>
          </a:xfrm>
        </p:spPr>
        <p:txBody>
          <a:bodyPr anchor="b">
            <a:noAutofit/>
          </a:bodyPr>
          <a:lstStyle>
            <a:extLst/>
          </a:lstStyle>
          <a:p>
            <a:pPr algn="l"/>
            <a:r>
              <a:rPr lang="fr-FR" sz="4000" b="1" dirty="0">
                <a:latin typeface="Calibri" pitchFamily="34" charset="0"/>
              </a:rPr>
              <a:t>propriétés des </a:t>
            </a:r>
            <a:r>
              <a:rPr lang="fr-FR" sz="4000" b="1" dirty="0" smtClean="0">
                <a:latin typeface="Calibri" pitchFamily="34" charset="0"/>
              </a:rPr>
              <a:t>matériaux (3) </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9</a:t>
            </a:fld>
            <a:endParaRPr kumimoji="0" lang="fr-FR">
              <a:solidFill>
                <a:srgbClr val="FFFFFF"/>
              </a:solidFill>
            </a:endParaRPr>
          </a:p>
        </p:txBody>
      </p:sp>
      <p:sp>
        <p:nvSpPr>
          <p:cNvPr id="7" name="ZoneTexte 6"/>
          <p:cNvSpPr txBox="1"/>
          <p:nvPr/>
        </p:nvSpPr>
        <p:spPr>
          <a:xfrm>
            <a:off x="8604448" y="4774168"/>
            <a:ext cx="360040" cy="369332"/>
          </a:xfrm>
          <a:prstGeom prst="rect">
            <a:avLst/>
          </a:prstGeom>
          <a:noFill/>
        </p:spPr>
        <p:txBody>
          <a:bodyPr wrap="square" rtlCol="0">
            <a:spAutoFit/>
          </a:bodyPr>
          <a:lstStyle/>
          <a:p>
            <a:fld id="{455DF19A-A409-42A8-9441-75A15B1670B1}" type="slidenum">
              <a:rPr lang="fr-FR" smtClean="0"/>
              <a:pPr/>
              <a:t>9</a:t>
            </a:fld>
            <a:endParaRPr lang="fr-FR" dirty="0"/>
          </a:p>
        </p:txBody>
      </p:sp>
      <p:pic>
        <p:nvPicPr>
          <p:cNvPr id="4" name="Image 3"/>
          <p:cNvPicPr>
            <a:picLocks noChangeAspect="1"/>
          </p:cNvPicPr>
          <p:nvPr/>
        </p:nvPicPr>
        <p:blipFill>
          <a:blip r:embed="rId3"/>
          <a:stretch>
            <a:fillRect/>
          </a:stretch>
        </p:blipFill>
        <p:spPr>
          <a:xfrm>
            <a:off x="611560" y="987574"/>
            <a:ext cx="7200800" cy="3384376"/>
          </a:xfrm>
          <a:prstGeom prst="rect">
            <a:avLst/>
          </a:prstGeom>
        </p:spPr>
      </p:pic>
      <p:sp>
        <p:nvSpPr>
          <p:cNvPr id="6" name="Rectangle 5"/>
          <p:cNvSpPr/>
          <p:nvPr/>
        </p:nvSpPr>
        <p:spPr>
          <a:xfrm>
            <a:off x="2682211" y="4589502"/>
            <a:ext cx="4288353"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Figure 2 :  meilleurs conducteurs électriques</a:t>
            </a:r>
            <a:endParaRPr lang="fr-FR" dirty="0"/>
          </a:p>
        </p:txBody>
      </p:sp>
    </p:spTree>
    <p:extLst>
      <p:ext uri="{BB962C8B-B14F-4D97-AF65-F5344CB8AC3E}">
        <p14:creationId xmlns:p14="http://schemas.microsoft.com/office/powerpoint/2010/main" xmlns="" val="3279302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1750</Words>
  <Application>Microsoft Office PowerPoint</Application>
  <PresentationFormat>Affichage à l'écran (16:9)</PresentationFormat>
  <Paragraphs>306</Paragraphs>
  <Slides>34</Slides>
  <Notes>34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Rotonde</vt:lpstr>
      <vt:lpstr>Diapositive 1</vt:lpstr>
      <vt:lpstr>Plan du cours: </vt:lpstr>
      <vt:lpstr>Introduction </vt:lpstr>
      <vt:lpstr>Les Notions de base</vt:lpstr>
      <vt:lpstr>Les Notions de base(2) </vt:lpstr>
      <vt:lpstr>Les Notions de base (3)</vt:lpstr>
      <vt:lpstr>propriétés des matériaux </vt:lpstr>
      <vt:lpstr>propriétés des matériaux (2) </vt:lpstr>
      <vt:lpstr>propriétés des matériaux (3) </vt:lpstr>
      <vt:lpstr>propriétés des matériaux (4) </vt:lpstr>
      <vt:lpstr>propriétés des matériaux (5) </vt:lpstr>
      <vt:lpstr>propriétés des matériaux (6) </vt:lpstr>
      <vt:lpstr>propriétés des matériaux (7) </vt:lpstr>
      <vt:lpstr>propriétés des matériaux (8) </vt:lpstr>
      <vt:lpstr>Les conducteurs  </vt:lpstr>
      <vt:lpstr>Les conducteurs (2) </vt:lpstr>
      <vt:lpstr>Les conducteurs (3) </vt:lpstr>
      <vt:lpstr>Les conducteurs (4) </vt:lpstr>
      <vt:lpstr>Les conducteurs (5) </vt:lpstr>
      <vt:lpstr>Les conducteurs (6) </vt:lpstr>
      <vt:lpstr>Les conducteurs (7) </vt:lpstr>
      <vt:lpstr>Les conducteurs (8)</vt:lpstr>
      <vt:lpstr>Les conducteurs (9)</vt:lpstr>
      <vt:lpstr>Les conducteurs (10)</vt:lpstr>
      <vt:lpstr>Les conducteurs (11)</vt:lpstr>
      <vt:lpstr>Les conducteurs (12)</vt:lpstr>
      <vt:lpstr>Les conducteurs (13)</vt:lpstr>
      <vt:lpstr>Les conducteurs (14)</vt:lpstr>
      <vt:lpstr>Les conducteurs (15)</vt:lpstr>
      <vt:lpstr>Les conducteurs (16)</vt:lpstr>
      <vt:lpstr>Les conducteurs (17)</vt:lpstr>
      <vt:lpstr>Conclusion </vt:lpstr>
      <vt:lpstr>Perspectives </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2016-02-05T10:44:35Z</dcterms:created>
  <dcterms:modified xsi:type="dcterms:W3CDTF">2020-05-02T20:41:44Z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