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13"/>
  </p:notesMasterIdLst>
  <p:sldIdLst>
    <p:sldId id="257" r:id="rId2"/>
    <p:sldId id="256" r:id="rId3"/>
    <p:sldId id="392" r:id="rId4"/>
    <p:sldId id="393" r:id="rId5"/>
    <p:sldId id="277" r:id="rId6"/>
    <p:sldId id="269" r:id="rId7"/>
    <p:sldId id="270" r:id="rId8"/>
    <p:sldId id="267" r:id="rId9"/>
    <p:sldId id="271" r:id="rId10"/>
    <p:sldId id="272" r:id="rId11"/>
    <p:sldId id="273" r:id="rId12"/>
    <p:sldId id="274" r:id="rId13"/>
    <p:sldId id="275" r:id="rId14"/>
    <p:sldId id="276" r:id="rId15"/>
    <p:sldId id="268" r:id="rId16"/>
    <p:sldId id="278" r:id="rId17"/>
    <p:sldId id="279" r:id="rId18"/>
    <p:sldId id="280" r:id="rId19"/>
    <p:sldId id="282" r:id="rId20"/>
    <p:sldId id="395" r:id="rId21"/>
    <p:sldId id="283" r:id="rId22"/>
    <p:sldId id="336" r:id="rId23"/>
    <p:sldId id="338" r:id="rId24"/>
    <p:sldId id="337" r:id="rId25"/>
    <p:sldId id="339" r:id="rId26"/>
    <p:sldId id="390" r:id="rId27"/>
    <p:sldId id="397" r:id="rId28"/>
    <p:sldId id="396" r:id="rId29"/>
    <p:sldId id="394" r:id="rId30"/>
    <p:sldId id="399" r:id="rId31"/>
    <p:sldId id="400" r:id="rId32"/>
    <p:sldId id="402" r:id="rId33"/>
    <p:sldId id="403" r:id="rId34"/>
    <p:sldId id="404" r:id="rId35"/>
    <p:sldId id="405" r:id="rId36"/>
    <p:sldId id="304" r:id="rId37"/>
    <p:sldId id="406" r:id="rId38"/>
    <p:sldId id="417" r:id="rId39"/>
    <p:sldId id="401" r:id="rId40"/>
    <p:sldId id="305" r:id="rId41"/>
    <p:sldId id="409" r:id="rId42"/>
    <p:sldId id="306" r:id="rId43"/>
    <p:sldId id="410" r:id="rId44"/>
    <p:sldId id="411" r:id="rId45"/>
    <p:sldId id="307" r:id="rId46"/>
    <p:sldId id="412" r:id="rId47"/>
    <p:sldId id="308" r:id="rId48"/>
    <p:sldId id="309" r:id="rId49"/>
    <p:sldId id="413" r:id="rId50"/>
    <p:sldId id="310" r:id="rId51"/>
    <p:sldId id="414" r:id="rId52"/>
    <p:sldId id="416" r:id="rId53"/>
    <p:sldId id="407" r:id="rId54"/>
    <p:sldId id="408" r:id="rId55"/>
    <p:sldId id="294" r:id="rId56"/>
    <p:sldId id="415" r:id="rId57"/>
    <p:sldId id="325" r:id="rId58"/>
    <p:sldId id="326" r:id="rId59"/>
    <p:sldId id="418" r:id="rId60"/>
    <p:sldId id="327" r:id="rId61"/>
    <p:sldId id="419" r:id="rId62"/>
    <p:sldId id="328" r:id="rId63"/>
    <p:sldId id="329" r:id="rId64"/>
    <p:sldId id="330" r:id="rId65"/>
    <p:sldId id="331" r:id="rId66"/>
    <p:sldId id="332" r:id="rId67"/>
    <p:sldId id="333" r:id="rId68"/>
    <p:sldId id="420" r:id="rId69"/>
    <p:sldId id="421" r:id="rId70"/>
    <p:sldId id="422" r:id="rId71"/>
    <p:sldId id="423" r:id="rId72"/>
    <p:sldId id="424" r:id="rId73"/>
    <p:sldId id="341" r:id="rId74"/>
    <p:sldId id="343" r:id="rId75"/>
    <p:sldId id="425" r:id="rId76"/>
    <p:sldId id="426" r:id="rId77"/>
    <p:sldId id="344" r:id="rId78"/>
    <p:sldId id="427" r:id="rId79"/>
    <p:sldId id="345" r:id="rId80"/>
    <p:sldId id="428" r:id="rId81"/>
    <p:sldId id="429" r:id="rId82"/>
    <p:sldId id="431" r:id="rId83"/>
    <p:sldId id="432" r:id="rId84"/>
    <p:sldId id="346" r:id="rId85"/>
    <p:sldId id="433" r:id="rId86"/>
    <p:sldId id="347" r:id="rId87"/>
    <p:sldId id="348" r:id="rId88"/>
    <p:sldId id="349" r:id="rId89"/>
    <p:sldId id="434" r:id="rId90"/>
    <p:sldId id="435" r:id="rId91"/>
    <p:sldId id="436" r:id="rId92"/>
    <p:sldId id="437" r:id="rId93"/>
    <p:sldId id="438" r:id="rId94"/>
    <p:sldId id="365" r:id="rId95"/>
    <p:sldId id="375" r:id="rId96"/>
    <p:sldId id="376" r:id="rId97"/>
    <p:sldId id="377" r:id="rId98"/>
    <p:sldId id="378" r:id="rId99"/>
    <p:sldId id="379" r:id="rId100"/>
    <p:sldId id="380" r:id="rId101"/>
    <p:sldId id="381" r:id="rId102"/>
    <p:sldId id="382" r:id="rId103"/>
    <p:sldId id="383" r:id="rId104"/>
    <p:sldId id="384" r:id="rId105"/>
    <p:sldId id="385" r:id="rId106"/>
    <p:sldId id="386" r:id="rId107"/>
    <p:sldId id="387" r:id="rId108"/>
    <p:sldId id="388" r:id="rId109"/>
    <p:sldId id="367" r:id="rId110"/>
    <p:sldId id="373" r:id="rId111"/>
    <p:sldId id="398" r:id="rId1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D4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B3F0D1-B8C1-4CCA-A58C-3385EBEC00FE}" type="datetimeFigureOut">
              <a:rPr lang="fr-FR" smtClean="0"/>
              <a:pPr/>
              <a:t>31/03/2021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16FA7B-6349-4BAF-B4F4-796910A15E5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1F8495E-EAC9-4ACF-9526-62BF750E3BA2}" type="datetime1">
              <a:rPr lang="fr-FR" smtClean="0"/>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3D987EE-B564-446D-9532-07D5F1249F8C}" type="datetime1">
              <a:rPr lang="fr-FR" smtClean="0"/>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E99E82-4FD5-4AAF-A793-56A48DA7EF5F}" type="datetime1">
              <a:rPr lang="fr-FR" smtClean="0"/>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C53B680-595A-4798-9DEC-775A5B343EB1}" type="datetime1">
              <a:rPr lang="fr-FR" smtClean="0"/>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D9A91B4-AA6E-42EC-B683-87D24CBFF855}" type="datetime1">
              <a:rPr lang="fr-FR" smtClean="0"/>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E592ECD-39ED-4ABC-9554-4C81B64B69A8}" type="datetime1">
              <a:rPr lang="fr-FR" smtClean="0"/>
              <a:t>31/03/2021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FCA2627-490E-40C4-A7EC-2660AF174B0B}" type="datetime1">
              <a:rPr lang="fr-FR" smtClean="0"/>
              <a:t>31/03/2021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FB2A4152-773E-44AD-9CF1-F9D52FE57A63}" type="datetime1">
              <a:rPr lang="fr-FR" smtClean="0"/>
              <a:t>31/03/2021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242747E-120C-451B-B39F-9DFA373780C6}" type="datetime1">
              <a:rPr lang="fr-FR" smtClean="0"/>
              <a:t>31/03/2021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C95D66E-4F31-41A6-B724-D64D03B3B299}" type="datetime1">
              <a:rPr lang="fr-FR" smtClean="0"/>
              <a:t>31/03/2021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9856697-31D1-4AC7-AAB5-ED1931AB0281}" type="datetime1">
              <a:rPr lang="fr-FR" smtClean="0"/>
              <a:t>31/03/2021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B50C1-9D77-4DC6-ACC0-5F068350DFC1}" type="datetime1">
              <a:rPr lang="fr-FR" smtClean="0"/>
              <a:t>31/03/2021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65F03-4A9D-4527-964E-C0033DCEC2B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10.bin"/><Relationship Id="rId4" Type="http://schemas.openxmlformats.org/officeDocument/2006/relationships/image" Target="../media/image11.wmf"/></Relationships>
</file>

<file path=ppt/slides/_rels/slide25.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12.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4.bin"/></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6.bin"/><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2.wmf"/><Relationship Id="rId5" Type="http://schemas.openxmlformats.org/officeDocument/2006/relationships/oleObject" Target="../embeddings/oleObject18.bin"/><Relationship Id="rId4" Type="http://schemas.openxmlformats.org/officeDocument/2006/relationships/image" Target="../media/image2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2506800"/>
            <a:ext cx="9144000" cy="707886"/>
          </a:xfrm>
          <a:prstGeom prst="rect">
            <a:avLst/>
          </a:prstGeom>
          <a:noFill/>
        </p:spPr>
        <p:txBody>
          <a:bodyPr wrap="square" rtlCol="0">
            <a:spAutoFit/>
          </a:bodyPr>
          <a:lstStyle/>
          <a:p>
            <a:pPr algn="ctr"/>
            <a:r>
              <a:rPr lang="fr-FR" sz="4000" b="1" dirty="0">
                <a:solidFill>
                  <a:srgbClr val="FF0000"/>
                </a:solidFill>
                <a:latin typeface="Times New Roman" pitchFamily="18" charset="0"/>
                <a:cs typeface="Times New Roman" pitchFamily="18" charset="0"/>
              </a:rPr>
              <a:t>CODAGE CONVOLUTIF</a:t>
            </a: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1</a:t>
            </a:fld>
            <a:endParaRPr lang="fr-FR"/>
          </a:p>
        </p:txBody>
      </p:sp>
    </p:spTree>
  </p:cSld>
  <p:clrMapOvr>
    <a:masterClrMapping/>
  </p:clrMapOvr>
  <p:transition advTm="529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6407257"/>
            <a:ext cx="7736655" cy="39036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3200" b="1" i="0" u="none" strike="noStrike" kern="1200" cap="none" spc="0" normalizeH="0" baseline="0" noProof="0" dirty="0">
                <a:ln>
                  <a:noFill/>
                </a:ln>
                <a:solidFill>
                  <a:schemeClr val="tx1"/>
                </a:solidFill>
                <a:effectLst/>
                <a:uLnTx/>
                <a:uFillTx/>
                <a:latin typeface="+mn-lt"/>
                <a:ea typeface="+mn-ea"/>
                <a:cs typeface="+mn-cs"/>
              </a:rPr>
              <a:t>Sortie: 010</a:t>
            </a:r>
          </a:p>
        </p:txBody>
      </p:sp>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10</a:t>
            </a:fld>
            <a:endParaRPr lang="en-US"/>
          </a:p>
        </p:txBody>
      </p:sp>
      <p:sp>
        <p:nvSpPr>
          <p:cNvPr id="30" name="TextBox 2">
            <a:extLst>
              <a:ext uri="{FF2B5EF4-FFF2-40B4-BE49-F238E27FC236}">
                <a16:creationId xmlns:a16="http://schemas.microsoft.com/office/drawing/2014/main" id="{FA69DCEF-528D-6941-9170-4B52C5D46854}"/>
              </a:ext>
            </a:extLst>
          </p:cNvPr>
          <p:cNvSpPr txBox="1"/>
          <p:nvPr/>
        </p:nvSpPr>
        <p:spPr>
          <a:xfrm>
            <a:off x="134787" y="2874869"/>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32" name="ZoneTexte 31"/>
          <p:cNvSpPr txBox="1"/>
          <p:nvPr/>
        </p:nvSpPr>
        <p:spPr>
          <a:xfrm>
            <a:off x="0" y="928670"/>
            <a:ext cx="8643966" cy="430887"/>
          </a:xfrm>
          <a:prstGeom prst="rect">
            <a:avLst/>
          </a:prstGeom>
          <a:noFill/>
        </p:spPr>
        <p:txBody>
          <a:bodyPr wrap="square" rtlCol="0">
            <a:spAutoFit/>
          </a:bodyPr>
          <a:lstStyle/>
          <a:p>
            <a:r>
              <a:rPr lang="fr-FR" sz="2200" b="1" dirty="0">
                <a:solidFill>
                  <a:srgbClr val="7030A0"/>
                </a:solidFill>
                <a:latin typeface="Times New Roman" pitchFamily="18" charset="0"/>
                <a:cs typeface="Times New Roman" pitchFamily="18" charset="0"/>
              </a:rPr>
              <a:t>Calcul du bit de Parité par la fenêtre </a:t>
            </a:r>
            <a:r>
              <a:rPr lang="fr-FR" sz="2200" b="1" i="1" dirty="0">
                <a:solidFill>
                  <a:srgbClr val="7030A0"/>
                </a:solidFill>
                <a:latin typeface="Times New Roman" pitchFamily="18" charset="0"/>
                <a:cs typeface="Times New Roman" pitchFamily="18" charset="0"/>
              </a:rPr>
              <a:t>coulissante</a:t>
            </a:r>
            <a:r>
              <a:rPr lang="fr-FR" sz="2200" b="1" dirty="0">
                <a:solidFill>
                  <a:srgbClr val="7030A0"/>
                </a:solidFill>
                <a:latin typeface="Times New Roman" pitchFamily="18" charset="0"/>
                <a:cs typeface="Times New Roman" pitchFamily="18" charset="0"/>
              </a:rPr>
              <a:t> ou (“</a:t>
            </a:r>
            <a:r>
              <a:rPr lang="fr-FR" sz="2200" b="1" dirty="0" err="1">
                <a:solidFill>
                  <a:srgbClr val="7030A0"/>
                </a:solidFill>
                <a:latin typeface="Times New Roman" pitchFamily="18" charset="0"/>
                <a:cs typeface="Times New Roman" pitchFamily="18" charset="0"/>
              </a:rPr>
              <a:t>sliding</a:t>
            </a:r>
            <a:r>
              <a:rPr lang="fr-FR" sz="2200" b="1" dirty="0">
                <a:solidFill>
                  <a:srgbClr val="7030A0"/>
                </a:solidFill>
                <a:latin typeface="Times New Roman" pitchFamily="18" charset="0"/>
                <a:cs typeface="Times New Roman" pitchFamily="18" charset="0"/>
              </a:rPr>
              <a:t> </a:t>
            </a:r>
            <a:r>
              <a:rPr lang="fr-FR" sz="2200" b="1" dirty="0" err="1">
                <a:solidFill>
                  <a:srgbClr val="7030A0"/>
                </a:solidFill>
                <a:latin typeface="Times New Roman" pitchFamily="18" charset="0"/>
                <a:cs typeface="Times New Roman" pitchFamily="18" charset="0"/>
              </a:rPr>
              <a:t>window</a:t>
            </a:r>
            <a:r>
              <a:rPr lang="fr-FR" sz="2200" b="1" dirty="0">
                <a:solidFill>
                  <a:srgbClr val="7030A0"/>
                </a:solidFill>
                <a:latin typeface="Times New Roman" pitchFamily="18" charset="0"/>
                <a:cs typeface="Times New Roman" pitchFamily="18" charset="0"/>
              </a:rPr>
              <a:t>”)</a:t>
            </a: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EXEMPLE DE LA FENETRE COULISSANTE</a:t>
            </a:r>
          </a:p>
        </p:txBody>
      </p:sp>
      <p:sp>
        <p:nvSpPr>
          <p:cNvPr id="34" name="ZoneTexte 33"/>
          <p:cNvSpPr txBox="1"/>
          <p:nvPr/>
        </p:nvSpPr>
        <p:spPr>
          <a:xfrm>
            <a:off x="5286380" y="6211693"/>
            <a:ext cx="3714776" cy="646331"/>
          </a:xfrm>
          <a:prstGeom prst="rect">
            <a:avLst/>
          </a:prstGeom>
          <a:noFill/>
        </p:spPr>
        <p:txBody>
          <a:bodyPr wrap="square" rtlCol="0">
            <a:spAutoFit/>
          </a:bodyPr>
          <a:lstStyle/>
          <a:p>
            <a:r>
              <a:rPr lang="en-US" i="1" dirty="0">
                <a:latin typeface="Times New Roman" pitchFamily="18" charset="0"/>
                <a:cs typeface="Times New Roman" pitchFamily="18" charset="0"/>
              </a:rPr>
              <a:t>Source : </a:t>
            </a:r>
            <a:r>
              <a:rPr lang="en-US" i="1" dirty="0" err="1">
                <a:latin typeface="Times New Roman" pitchFamily="18" charset="0"/>
                <a:cs typeface="Times New Roman" pitchFamily="18" charset="0"/>
              </a:rPr>
              <a:t>Cours</a:t>
            </a:r>
            <a:r>
              <a:rPr lang="en-US" i="1" dirty="0">
                <a:latin typeface="Times New Roman" pitchFamily="18" charset="0"/>
                <a:cs typeface="Times New Roman" pitchFamily="18" charset="0"/>
              </a:rPr>
              <a:t> de Kyle Jamieson</a:t>
            </a:r>
            <a:endParaRPr lang="fr-FR" i="1" dirty="0">
              <a:latin typeface="Times New Roman" pitchFamily="18" charset="0"/>
              <a:cs typeface="Times New Roman" pitchFamily="18" charset="0"/>
            </a:endParaRPr>
          </a:p>
          <a:p>
            <a:r>
              <a:rPr lang="fr-FR" i="1" dirty="0">
                <a:latin typeface="Times New Roman" pitchFamily="18" charset="0"/>
                <a:cs typeface="Times New Roman" pitchFamily="18" charset="0"/>
              </a:rPr>
              <a:t>Princeton </a:t>
            </a:r>
            <a:r>
              <a:rPr lang="fr-FR" i="1" dirty="0" err="1">
                <a:latin typeface="Times New Roman" pitchFamily="18" charset="0"/>
                <a:cs typeface="Times New Roman" pitchFamily="18" charset="0"/>
              </a:rPr>
              <a:t>University</a:t>
            </a:r>
            <a:endParaRPr lang="en-US" i="1" dirty="0">
              <a:latin typeface="Times New Roman" pitchFamily="18" charset="0"/>
              <a:cs typeface="Times New Roman" pitchFamily="18" charset="0"/>
            </a:endParaRPr>
          </a:p>
        </p:txBody>
      </p:sp>
      <p:sp>
        <p:nvSpPr>
          <p:cNvPr id="35" name="Rectangle 34"/>
          <p:cNvSpPr/>
          <p:nvPr/>
        </p:nvSpPr>
        <p:spPr>
          <a:xfrm>
            <a:off x="23147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2" name="Rectangle 61"/>
          <p:cNvSpPr/>
          <p:nvPr/>
        </p:nvSpPr>
        <p:spPr>
          <a:xfrm>
            <a:off x="278124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3" name="Rectangle 62"/>
          <p:cNvSpPr/>
          <p:nvPr/>
        </p:nvSpPr>
        <p:spPr>
          <a:xfrm>
            <a:off x="324777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4" name="Rectangle 63"/>
          <p:cNvSpPr/>
          <p:nvPr/>
        </p:nvSpPr>
        <p:spPr>
          <a:xfrm>
            <a:off x="371430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5" name="Rectangle 64"/>
          <p:cNvSpPr/>
          <p:nvPr/>
        </p:nvSpPr>
        <p:spPr>
          <a:xfrm>
            <a:off x="418083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6" name="Rectangle 65"/>
          <p:cNvSpPr/>
          <p:nvPr/>
        </p:nvSpPr>
        <p:spPr>
          <a:xfrm>
            <a:off x="464736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7" name="Rectangle 66"/>
          <p:cNvSpPr/>
          <p:nvPr/>
        </p:nvSpPr>
        <p:spPr>
          <a:xfrm>
            <a:off x="511389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8" name="Rectangle 67"/>
          <p:cNvSpPr/>
          <p:nvPr/>
        </p:nvSpPr>
        <p:spPr>
          <a:xfrm>
            <a:off x="558042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9" name="Rectangle 68"/>
          <p:cNvSpPr/>
          <p:nvPr/>
        </p:nvSpPr>
        <p:spPr>
          <a:xfrm>
            <a:off x="604695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0" name="Rectangle 69"/>
          <p:cNvSpPr/>
          <p:nvPr/>
        </p:nvSpPr>
        <p:spPr>
          <a:xfrm>
            <a:off x="651348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1" name="Rectangle 70"/>
          <p:cNvSpPr/>
          <p:nvPr/>
        </p:nvSpPr>
        <p:spPr>
          <a:xfrm>
            <a:off x="69800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2" name="Right Brace 16"/>
          <p:cNvSpPr/>
          <p:nvPr/>
        </p:nvSpPr>
        <p:spPr>
          <a:xfrm rot="16200000">
            <a:off x="3013468" y="1486215"/>
            <a:ext cx="459015" cy="1866120"/>
          </a:xfrm>
          <a:prstGeom prst="rightBrace">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73" name="TextBox 17"/>
          <p:cNvSpPr txBox="1"/>
          <p:nvPr/>
        </p:nvSpPr>
        <p:spPr>
          <a:xfrm>
            <a:off x="2841262" y="1857364"/>
            <a:ext cx="803425" cy="400110"/>
          </a:xfrm>
          <a:prstGeom prst="rect">
            <a:avLst/>
          </a:prstGeom>
          <a:noFill/>
        </p:spPr>
        <p:txBody>
          <a:bodyPr wrap="none" rtlCol="0">
            <a:spAutoFit/>
          </a:bodyPr>
          <a:lstStyle/>
          <a:p>
            <a:r>
              <a:rPr lang="en-US" altLang="zh-CN" i="1" dirty="0">
                <a:solidFill>
                  <a:srgbClr val="0070C0"/>
                </a:solidFill>
                <a:latin typeface="Arial" charset="0"/>
                <a:ea typeface="Arial" charset="0"/>
                <a:cs typeface="Arial" charset="0"/>
              </a:rPr>
              <a:t>K = 4</a:t>
            </a:r>
            <a:endParaRPr lang="en-US" i="1" dirty="0">
              <a:solidFill>
                <a:srgbClr val="0070C0"/>
              </a:solidFill>
              <a:latin typeface="Arial" charset="0"/>
              <a:ea typeface="Arial" charset="0"/>
              <a:cs typeface="Arial" charset="0"/>
            </a:endParaRPr>
          </a:p>
        </p:txBody>
      </p:sp>
      <p:sp>
        <p:nvSpPr>
          <p:cNvPr id="74" name="Rectangle 73"/>
          <p:cNvSpPr/>
          <p:nvPr/>
        </p:nvSpPr>
        <p:spPr>
          <a:xfrm>
            <a:off x="1850368" y="298950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5" name="Rectangle 74"/>
          <p:cNvSpPr/>
          <p:nvPr/>
        </p:nvSpPr>
        <p:spPr>
          <a:xfrm>
            <a:off x="1383838" y="298918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6" name="TextBox 22"/>
          <p:cNvSpPr txBox="1"/>
          <p:nvPr/>
        </p:nvSpPr>
        <p:spPr>
          <a:xfrm>
            <a:off x="1403083" y="258876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77" name="Rectangle 76"/>
          <p:cNvSpPr/>
          <p:nvPr/>
        </p:nvSpPr>
        <p:spPr>
          <a:xfrm>
            <a:off x="2311508" y="289952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78" name="Straight Connector 24"/>
          <p:cNvCxnSpPr/>
          <p:nvPr/>
        </p:nvCxnSpPr>
        <p:spPr>
          <a:xfrm>
            <a:off x="2551630" y="356403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79" name="Straight Connector 25"/>
          <p:cNvCxnSpPr/>
          <p:nvPr/>
        </p:nvCxnSpPr>
        <p:spPr>
          <a:xfrm>
            <a:off x="2551629" y="4352927"/>
            <a:ext cx="807099" cy="827902"/>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80" name="Straight Connector 27"/>
          <p:cNvCxnSpPr>
            <a:endCxn id="83" idx="0"/>
          </p:cNvCxnSpPr>
          <p:nvPr/>
        </p:nvCxnSpPr>
        <p:spPr>
          <a:xfrm>
            <a:off x="3483920" y="3564033"/>
            <a:ext cx="0" cy="161679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1" name="Straight Connector 32"/>
          <p:cNvCxnSpPr/>
          <p:nvPr/>
        </p:nvCxnSpPr>
        <p:spPr>
          <a:xfrm>
            <a:off x="3940497" y="355763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2" name="Straight Connector 33"/>
          <p:cNvCxnSpPr/>
          <p:nvPr/>
        </p:nvCxnSpPr>
        <p:spPr>
          <a:xfrm flipH="1">
            <a:off x="3601954" y="4346533"/>
            <a:ext cx="338543" cy="83429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83" name="Oval 35"/>
          <p:cNvSpPr/>
          <p:nvPr/>
        </p:nvSpPr>
        <p:spPr>
          <a:xfrm>
            <a:off x="3219227" y="518082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84" name="Straight Connector 38"/>
          <p:cNvCxnSpPr/>
          <p:nvPr/>
        </p:nvCxnSpPr>
        <p:spPr>
          <a:xfrm>
            <a:off x="3483920" y="5712170"/>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85" name="Straight Connector 43"/>
          <p:cNvCxnSpPr/>
          <p:nvPr/>
        </p:nvCxnSpPr>
        <p:spPr>
          <a:xfrm flipH="1">
            <a:off x="3477597" y="6266913"/>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86" name="TextBox 45"/>
          <p:cNvSpPr txBox="1"/>
          <p:nvPr/>
        </p:nvSpPr>
        <p:spPr>
          <a:xfrm>
            <a:off x="3972827" y="6066858"/>
            <a:ext cx="1602799" cy="400110"/>
          </a:xfrm>
          <a:prstGeom prst="rect">
            <a:avLst/>
          </a:prstGeom>
          <a:noFill/>
        </p:spPr>
        <p:txBody>
          <a:bodyPr wrap="square" rtlCol="0">
            <a:spAutoFit/>
          </a:bodyPr>
          <a:lstStyle/>
          <a:p>
            <a:pPr algn="l"/>
            <a:r>
              <a:rPr lang="en-US" dirty="0">
                <a:latin typeface="Arial" charset="0"/>
                <a:ea typeface="Arial" charset="0"/>
                <a:cs typeface="Arial" charset="0"/>
              </a:rPr>
              <a:t>P[2] = 0</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2 :</a:t>
            </a:r>
          </a:p>
        </p:txBody>
      </p:sp>
      <p:sp>
        <p:nvSpPr>
          <p:cNvPr id="71" name="Line 2"/>
          <p:cNvSpPr>
            <a:spLocks noChangeShapeType="1"/>
          </p:cNvSpPr>
          <p:nvPr/>
        </p:nvSpPr>
        <p:spPr bwMode="auto">
          <a:xfrm>
            <a:off x="2771775" y="3321050"/>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2" name="Line 3"/>
          <p:cNvSpPr>
            <a:spLocks noChangeShapeType="1"/>
          </p:cNvSpPr>
          <p:nvPr/>
        </p:nvSpPr>
        <p:spPr bwMode="auto">
          <a:xfrm>
            <a:off x="27717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3" name="Line 4"/>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4" name="Line 5"/>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5" name="Line 6"/>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6" name="Line 7"/>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7" name="Line 8"/>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9" name="Line 9"/>
          <p:cNvSpPr>
            <a:spLocks noChangeShapeType="1"/>
          </p:cNvSpPr>
          <p:nvPr/>
        </p:nvSpPr>
        <p:spPr bwMode="auto">
          <a:xfrm flipV="1">
            <a:off x="2771775"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7" name="Line 10"/>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8" name="Line 11"/>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9" name="Line 12"/>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0" name="Line 13"/>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1" name="Line 14"/>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7" name="Line 15"/>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48" name="Text Box 16"/>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49" name="Line 17"/>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50" name="Text Box 18"/>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151" name="Group 19"/>
          <p:cNvGrpSpPr>
            <a:grpSpLocks/>
          </p:cNvGrpSpPr>
          <p:nvPr/>
        </p:nvGrpSpPr>
        <p:grpSpPr bwMode="auto">
          <a:xfrm>
            <a:off x="250825" y="2601913"/>
            <a:ext cx="792163" cy="1997075"/>
            <a:chOff x="3039" y="1888"/>
            <a:chExt cx="499" cy="1258"/>
          </a:xfrm>
        </p:grpSpPr>
        <p:grpSp>
          <p:nvGrpSpPr>
            <p:cNvPr id="152" name="Group 20"/>
            <p:cNvGrpSpPr>
              <a:grpSpLocks/>
            </p:cNvGrpSpPr>
            <p:nvPr/>
          </p:nvGrpSpPr>
          <p:grpSpPr bwMode="auto">
            <a:xfrm>
              <a:off x="3039" y="1888"/>
              <a:ext cx="499" cy="192"/>
              <a:chOff x="3583" y="1888"/>
              <a:chExt cx="499" cy="192"/>
            </a:xfrm>
          </p:grpSpPr>
          <p:sp>
            <p:nvSpPr>
              <p:cNvPr id="162" name="Oval 21"/>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3" name="Text Box 22"/>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53" name="Group 23"/>
            <p:cNvGrpSpPr>
              <a:grpSpLocks/>
            </p:cNvGrpSpPr>
            <p:nvPr/>
          </p:nvGrpSpPr>
          <p:grpSpPr bwMode="auto">
            <a:xfrm>
              <a:off x="3039" y="2243"/>
              <a:ext cx="499" cy="192"/>
              <a:chOff x="3583" y="2206"/>
              <a:chExt cx="499" cy="192"/>
            </a:xfrm>
          </p:grpSpPr>
          <p:sp>
            <p:nvSpPr>
              <p:cNvPr id="160" name="Oval 24"/>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1" name="Text Box 25"/>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54" name="Group 26"/>
            <p:cNvGrpSpPr>
              <a:grpSpLocks/>
            </p:cNvGrpSpPr>
            <p:nvPr/>
          </p:nvGrpSpPr>
          <p:grpSpPr bwMode="auto">
            <a:xfrm>
              <a:off x="3040" y="2598"/>
              <a:ext cx="498" cy="192"/>
              <a:chOff x="3584" y="2637"/>
              <a:chExt cx="498" cy="192"/>
            </a:xfrm>
          </p:grpSpPr>
          <p:sp>
            <p:nvSpPr>
              <p:cNvPr id="158" name="Oval 27"/>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9" name="Text Box 28"/>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55" name="Group 29"/>
            <p:cNvGrpSpPr>
              <a:grpSpLocks/>
            </p:cNvGrpSpPr>
            <p:nvPr/>
          </p:nvGrpSpPr>
          <p:grpSpPr bwMode="auto">
            <a:xfrm>
              <a:off x="3040" y="2954"/>
              <a:ext cx="498" cy="192"/>
              <a:chOff x="3584" y="2954"/>
              <a:chExt cx="498" cy="192"/>
            </a:xfrm>
          </p:grpSpPr>
          <p:sp>
            <p:nvSpPr>
              <p:cNvPr id="156" name="Oval 30"/>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31"/>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4" name="Text Box 32"/>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65" name="Text Box 33"/>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6" name="Text Box 36"/>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67" name="Text Box 37"/>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68" name="Text Box 38"/>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69" name="Text Box 39"/>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0" name="Text Box 40"/>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71" name="Line 41"/>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72" name="Text Box 42"/>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3" name="Text Box 43"/>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4" name="Text Box 45"/>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5" name="Text Box 46"/>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76" name="Text Box 47"/>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7" name="Text Box 48"/>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8" name="Text Box 49"/>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9" name="Text Box 50"/>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80" name="Text Box 51"/>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81" name="Text Box 52"/>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82" name="Text Box 53"/>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83" name="Oval 54"/>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4" name="Oval 55"/>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5" name="Oval 56"/>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6" name="Oval 57"/>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7" name="Oval 58"/>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8" name="Oval 59"/>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Oval 60"/>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0" name="Oval 61"/>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Oval 62"/>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2" name="Oval 63"/>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3" name="Oval 64"/>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4" name="Oval 65"/>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5" name="Text Box 68"/>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96" name="Text Box 69"/>
          <p:cNvSpPr txBox="1">
            <a:spLocks noChangeArrowheads="1"/>
          </p:cNvSpPr>
          <p:nvPr/>
        </p:nvSpPr>
        <p:spPr bwMode="auto">
          <a:xfrm>
            <a:off x="3275013" y="24923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97" name="Text Box 70"/>
          <p:cNvSpPr txBox="1">
            <a:spLocks noChangeArrowheads="1"/>
          </p:cNvSpPr>
          <p:nvPr/>
        </p:nvSpPr>
        <p:spPr bwMode="auto">
          <a:xfrm>
            <a:off x="2916238" y="32131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98" name="Text Box 71"/>
          <p:cNvSpPr txBox="1">
            <a:spLocks noChangeArrowheads="1"/>
          </p:cNvSpPr>
          <p:nvPr/>
        </p:nvSpPr>
        <p:spPr bwMode="auto">
          <a:xfrm>
            <a:off x="2879725" y="347186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99" name="Text Box 72"/>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200" name="Text Box 73"/>
          <p:cNvSpPr txBox="1">
            <a:spLocks noChangeArrowheads="1"/>
          </p:cNvSpPr>
          <p:nvPr/>
        </p:nvSpPr>
        <p:spPr bwMode="auto">
          <a:xfrm>
            <a:off x="3708400" y="2492375"/>
            <a:ext cx="323850" cy="21544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dirty="0"/>
              <a:t>(4)</a:t>
            </a:r>
          </a:p>
        </p:txBody>
      </p:sp>
      <p:sp>
        <p:nvSpPr>
          <p:cNvPr id="201" name="Text Box 74"/>
          <p:cNvSpPr txBox="1">
            <a:spLocks noChangeArrowheads="1"/>
          </p:cNvSpPr>
          <p:nvPr/>
        </p:nvSpPr>
        <p:spPr bwMode="auto">
          <a:xfrm>
            <a:off x="3708400"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202" name="Text Box 75"/>
          <p:cNvSpPr txBox="1">
            <a:spLocks noChangeArrowheads="1"/>
          </p:cNvSpPr>
          <p:nvPr/>
        </p:nvSpPr>
        <p:spPr bwMode="auto">
          <a:xfrm>
            <a:off x="3708400"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3" name="Text Box 76"/>
          <p:cNvSpPr txBox="1">
            <a:spLocks noChangeArrowheads="1"/>
          </p:cNvSpPr>
          <p:nvPr/>
        </p:nvSpPr>
        <p:spPr bwMode="auto">
          <a:xfrm>
            <a:off x="3708400"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204" name="Text Box 77"/>
          <p:cNvSpPr txBox="1">
            <a:spLocks noChangeArrowheads="1"/>
          </p:cNvSpPr>
          <p:nvPr/>
        </p:nvSpPr>
        <p:spPr bwMode="auto">
          <a:xfrm>
            <a:off x="3708400" y="27082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205" name="Text Box 78"/>
          <p:cNvSpPr txBox="1">
            <a:spLocks noChangeArrowheads="1"/>
          </p:cNvSpPr>
          <p:nvPr/>
        </p:nvSpPr>
        <p:spPr bwMode="auto">
          <a:xfrm>
            <a:off x="3708400" y="32527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6" name="Text Box 79"/>
          <p:cNvSpPr txBox="1">
            <a:spLocks noChangeArrowheads="1"/>
          </p:cNvSpPr>
          <p:nvPr/>
        </p:nvSpPr>
        <p:spPr bwMode="auto">
          <a:xfrm>
            <a:off x="3708400" y="37893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(3)</a:t>
            </a:r>
          </a:p>
        </p:txBody>
      </p:sp>
      <p:sp>
        <p:nvSpPr>
          <p:cNvPr id="207" name="Text Box 80"/>
          <p:cNvSpPr txBox="1">
            <a:spLocks noChangeArrowheads="1"/>
          </p:cNvSpPr>
          <p:nvPr/>
        </p:nvSpPr>
        <p:spPr bwMode="auto">
          <a:xfrm>
            <a:off x="3708400" y="44005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1" name="Espace réservé du numéro de diapositive 210"/>
          <p:cNvSpPr>
            <a:spLocks noGrp="1"/>
          </p:cNvSpPr>
          <p:nvPr>
            <p:ph type="sldNum" sz="quarter" idx="12"/>
          </p:nvPr>
        </p:nvSpPr>
        <p:spPr/>
        <p:txBody>
          <a:bodyPr/>
          <a:lstStyle/>
          <a:p>
            <a:fld id="{B3765F03-4A9D-4527-964E-C0033DCEC2BC}" type="slidenum">
              <a:rPr lang="fr-FR" smtClean="0"/>
              <a:pPr/>
              <a:t>100</a:t>
            </a:fld>
            <a:endParaRPr lang="fr-F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2 :</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81" name="Line 2"/>
          <p:cNvSpPr>
            <a:spLocks noChangeShapeType="1"/>
          </p:cNvSpPr>
          <p:nvPr/>
        </p:nvSpPr>
        <p:spPr bwMode="auto">
          <a:xfrm>
            <a:off x="2771775" y="3321050"/>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2" name="Line 3"/>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3" name="Line 4"/>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4" name="Line 5"/>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5" name="Line 6"/>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6" name="Line 7"/>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7" name="Line 8"/>
          <p:cNvSpPr>
            <a:spLocks noChangeShapeType="1"/>
          </p:cNvSpPr>
          <p:nvPr/>
        </p:nvSpPr>
        <p:spPr bwMode="auto">
          <a:xfrm flipV="1">
            <a:off x="2771775"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8" name="Line 9"/>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9" name="Line 10"/>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0" name="Line 11"/>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1" name="Line 12"/>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2" name="Line 13"/>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3" name="Line 14"/>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4" name="Text Box 15"/>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5" name="Line 16"/>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6" name="Text Box 17"/>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102" name="Group 18"/>
          <p:cNvGrpSpPr>
            <a:grpSpLocks/>
          </p:cNvGrpSpPr>
          <p:nvPr/>
        </p:nvGrpSpPr>
        <p:grpSpPr bwMode="auto">
          <a:xfrm>
            <a:off x="250825" y="2601913"/>
            <a:ext cx="792163" cy="1997075"/>
            <a:chOff x="3039" y="1888"/>
            <a:chExt cx="499" cy="1258"/>
          </a:xfrm>
        </p:grpSpPr>
        <p:grpSp>
          <p:nvGrpSpPr>
            <p:cNvPr id="103" name="Group 19"/>
            <p:cNvGrpSpPr>
              <a:grpSpLocks/>
            </p:cNvGrpSpPr>
            <p:nvPr/>
          </p:nvGrpSpPr>
          <p:grpSpPr bwMode="auto">
            <a:xfrm>
              <a:off x="3039" y="1888"/>
              <a:ext cx="499" cy="192"/>
              <a:chOff x="3583" y="1888"/>
              <a:chExt cx="499" cy="192"/>
            </a:xfrm>
          </p:grpSpPr>
          <p:sp>
            <p:nvSpPr>
              <p:cNvPr id="113" name="Oval 2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4" name="Text Box 2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4" name="Group 22"/>
            <p:cNvGrpSpPr>
              <a:grpSpLocks/>
            </p:cNvGrpSpPr>
            <p:nvPr/>
          </p:nvGrpSpPr>
          <p:grpSpPr bwMode="auto">
            <a:xfrm>
              <a:off x="3039" y="2243"/>
              <a:ext cx="499" cy="192"/>
              <a:chOff x="3583" y="2206"/>
              <a:chExt cx="499" cy="192"/>
            </a:xfrm>
          </p:grpSpPr>
          <p:sp>
            <p:nvSpPr>
              <p:cNvPr id="111" name="Oval 2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2" name="Text Box 2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5" name="Group 25"/>
            <p:cNvGrpSpPr>
              <a:grpSpLocks/>
            </p:cNvGrpSpPr>
            <p:nvPr/>
          </p:nvGrpSpPr>
          <p:grpSpPr bwMode="auto">
            <a:xfrm>
              <a:off x="3040" y="2598"/>
              <a:ext cx="498" cy="192"/>
              <a:chOff x="3584" y="2637"/>
              <a:chExt cx="498" cy="192"/>
            </a:xfrm>
          </p:grpSpPr>
          <p:sp>
            <p:nvSpPr>
              <p:cNvPr id="109" name="Oval 2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0" name="Text Box 2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6" name="Group 28"/>
            <p:cNvGrpSpPr>
              <a:grpSpLocks/>
            </p:cNvGrpSpPr>
            <p:nvPr/>
          </p:nvGrpSpPr>
          <p:grpSpPr bwMode="auto">
            <a:xfrm>
              <a:off x="3040" y="2954"/>
              <a:ext cx="498" cy="192"/>
              <a:chOff x="3584" y="2954"/>
              <a:chExt cx="498" cy="192"/>
            </a:xfrm>
          </p:grpSpPr>
          <p:sp>
            <p:nvSpPr>
              <p:cNvPr id="107" name="Oval 2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8" name="Text Box 3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5" name="Text Box 31"/>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6" name="Text Box 32"/>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7" name="Text Box 35"/>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8" name="Text Box 36"/>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9" name="Text Box 37"/>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20" name="Text Box 38"/>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1" name="Text Box 39"/>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22" name="Line 40"/>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3" name="Text Box 41"/>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24" name="Text Box 42"/>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5" name="Text Box 44"/>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6" name="Text Box 45"/>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7" name="Text Box 46"/>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8" name="Text Box 47"/>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9" name="Text Box 48"/>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30" name="Text Box 49"/>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31" name="Text Box 50"/>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32" name="Text Box 51"/>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33" name="Text Box 52"/>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34" name="Oval 53"/>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54"/>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55"/>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56"/>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57"/>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58"/>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59"/>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60"/>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Oval 61"/>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3" name="Oval 62"/>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63"/>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Oval 64"/>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Text Box 67"/>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51" name="Text Box 68"/>
          <p:cNvSpPr txBox="1">
            <a:spLocks noChangeArrowheads="1"/>
          </p:cNvSpPr>
          <p:nvPr/>
        </p:nvSpPr>
        <p:spPr bwMode="auto">
          <a:xfrm>
            <a:off x="2916238" y="32131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52" name="Text Box 69"/>
          <p:cNvSpPr txBox="1">
            <a:spLocks noChangeArrowheads="1"/>
          </p:cNvSpPr>
          <p:nvPr/>
        </p:nvSpPr>
        <p:spPr bwMode="auto">
          <a:xfrm>
            <a:off x="2879725" y="347186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53" name="Text Box 70"/>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54" name="Text Box 71"/>
          <p:cNvSpPr txBox="1">
            <a:spLocks noChangeArrowheads="1"/>
          </p:cNvSpPr>
          <p:nvPr/>
        </p:nvSpPr>
        <p:spPr bwMode="auto">
          <a:xfrm>
            <a:off x="3708400"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155" name="Text Box 72"/>
          <p:cNvSpPr txBox="1">
            <a:spLocks noChangeArrowheads="1"/>
          </p:cNvSpPr>
          <p:nvPr/>
        </p:nvSpPr>
        <p:spPr bwMode="auto">
          <a:xfrm>
            <a:off x="3708400"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1" name="Text Box 73"/>
          <p:cNvSpPr txBox="1">
            <a:spLocks noChangeArrowheads="1"/>
          </p:cNvSpPr>
          <p:nvPr/>
        </p:nvSpPr>
        <p:spPr bwMode="auto">
          <a:xfrm>
            <a:off x="3708400"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212" name="Text Box 74"/>
          <p:cNvSpPr txBox="1">
            <a:spLocks noChangeArrowheads="1"/>
          </p:cNvSpPr>
          <p:nvPr/>
        </p:nvSpPr>
        <p:spPr bwMode="auto">
          <a:xfrm>
            <a:off x="3708400" y="32527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3" name="Text Box 75"/>
          <p:cNvSpPr txBox="1">
            <a:spLocks noChangeArrowheads="1"/>
          </p:cNvSpPr>
          <p:nvPr/>
        </p:nvSpPr>
        <p:spPr bwMode="auto">
          <a:xfrm>
            <a:off x="3708400" y="37893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(3)</a:t>
            </a:r>
          </a:p>
        </p:txBody>
      </p:sp>
      <p:sp>
        <p:nvSpPr>
          <p:cNvPr id="214" name="Text Box 76"/>
          <p:cNvSpPr txBox="1">
            <a:spLocks noChangeArrowheads="1"/>
          </p:cNvSpPr>
          <p:nvPr/>
        </p:nvSpPr>
        <p:spPr bwMode="auto">
          <a:xfrm>
            <a:off x="3708400" y="44005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5" name="Text Box 79"/>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217" name="Espace réservé du numéro de diapositive 216"/>
          <p:cNvSpPr>
            <a:spLocks noGrp="1"/>
          </p:cNvSpPr>
          <p:nvPr>
            <p:ph type="sldNum" sz="quarter" idx="12"/>
          </p:nvPr>
        </p:nvSpPr>
        <p:spPr/>
        <p:txBody>
          <a:bodyPr/>
          <a:lstStyle/>
          <a:p>
            <a:fld id="{B3765F03-4A9D-4527-964E-C0033DCEC2BC}" type="slidenum">
              <a:rPr lang="fr-FR" smtClean="0"/>
              <a:pPr/>
              <a:t>101</a:t>
            </a:fld>
            <a:endParaRPr lang="fr-F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2 :</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79" name="Line 2"/>
          <p:cNvSpPr>
            <a:spLocks noChangeShapeType="1"/>
          </p:cNvSpPr>
          <p:nvPr/>
        </p:nvSpPr>
        <p:spPr bwMode="auto">
          <a:xfrm>
            <a:off x="2771775" y="3321050"/>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7" name="Line 3"/>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8" name="Line 4"/>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9" name="Line 5"/>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0" name="Line 6"/>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1" name="Line 7"/>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2" name="Line 8"/>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3" name="Line 9"/>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4" name="Line 10"/>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5" name="Line 11"/>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6" name="Line 12"/>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7" name="Line 13"/>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48" name="Text Box 14"/>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49" name="Line 15"/>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50" name="Text Box 16"/>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156" name="Group 17"/>
          <p:cNvGrpSpPr>
            <a:grpSpLocks/>
          </p:cNvGrpSpPr>
          <p:nvPr/>
        </p:nvGrpSpPr>
        <p:grpSpPr bwMode="auto">
          <a:xfrm>
            <a:off x="250825" y="2601913"/>
            <a:ext cx="792163" cy="1997075"/>
            <a:chOff x="3039" y="1888"/>
            <a:chExt cx="499" cy="1258"/>
          </a:xfrm>
        </p:grpSpPr>
        <p:grpSp>
          <p:nvGrpSpPr>
            <p:cNvPr id="157" name="Group 18"/>
            <p:cNvGrpSpPr>
              <a:grpSpLocks/>
            </p:cNvGrpSpPr>
            <p:nvPr/>
          </p:nvGrpSpPr>
          <p:grpSpPr bwMode="auto">
            <a:xfrm>
              <a:off x="3039" y="1888"/>
              <a:ext cx="499" cy="192"/>
              <a:chOff x="3583" y="1888"/>
              <a:chExt cx="499" cy="192"/>
            </a:xfrm>
          </p:grpSpPr>
          <p:sp>
            <p:nvSpPr>
              <p:cNvPr id="167" name="Oval 19"/>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8" name="Text Box 20"/>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58" name="Group 21"/>
            <p:cNvGrpSpPr>
              <a:grpSpLocks/>
            </p:cNvGrpSpPr>
            <p:nvPr/>
          </p:nvGrpSpPr>
          <p:grpSpPr bwMode="auto">
            <a:xfrm>
              <a:off x="3039" y="2243"/>
              <a:ext cx="499" cy="192"/>
              <a:chOff x="3583" y="2206"/>
              <a:chExt cx="499" cy="192"/>
            </a:xfrm>
          </p:grpSpPr>
          <p:sp>
            <p:nvSpPr>
              <p:cNvPr id="165" name="Oval 22"/>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6" name="Text Box 23"/>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59" name="Group 24"/>
            <p:cNvGrpSpPr>
              <a:grpSpLocks/>
            </p:cNvGrpSpPr>
            <p:nvPr/>
          </p:nvGrpSpPr>
          <p:grpSpPr bwMode="auto">
            <a:xfrm>
              <a:off x="3040" y="2598"/>
              <a:ext cx="498" cy="192"/>
              <a:chOff x="3584" y="2637"/>
              <a:chExt cx="498" cy="192"/>
            </a:xfrm>
          </p:grpSpPr>
          <p:sp>
            <p:nvSpPr>
              <p:cNvPr id="163" name="Oval 25"/>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4" name="Text Box 26"/>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60" name="Group 27"/>
            <p:cNvGrpSpPr>
              <a:grpSpLocks/>
            </p:cNvGrpSpPr>
            <p:nvPr/>
          </p:nvGrpSpPr>
          <p:grpSpPr bwMode="auto">
            <a:xfrm>
              <a:off x="3040" y="2954"/>
              <a:ext cx="498" cy="192"/>
              <a:chOff x="3584" y="2954"/>
              <a:chExt cx="498" cy="192"/>
            </a:xfrm>
          </p:grpSpPr>
          <p:sp>
            <p:nvSpPr>
              <p:cNvPr id="161" name="Oval 28"/>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2" name="Text Box 29"/>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9" name="Text Box 30"/>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70" name="Text Box 31"/>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71" name="Text Box 34"/>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72" name="Text Box 35"/>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3" name="Text Box 36"/>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74" name="Text Box 37"/>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5" name="Text Box 38"/>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76" name="Line 39"/>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77" name="Text Box 40"/>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8" name="Text Box 41"/>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9" name="Text Box 43"/>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80" name="Text Box 44"/>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81" name="Text Box 45"/>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82" name="Text Box 46"/>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83" name="Text Box 47"/>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84" name="Text Box 48"/>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85" name="Text Box 49"/>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86" name="Text Box 50"/>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87" name="Text Box 51"/>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88" name="Oval 52"/>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Oval 53"/>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0" name="Oval 54"/>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Oval 55"/>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2" name="Oval 56"/>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3" name="Oval 57"/>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4" name="Oval 58"/>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5" name="Oval 59"/>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6" name="Oval 60"/>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7" name="Oval 61"/>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8" name="Oval 62"/>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9" name="Oval 63"/>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0" name="Text Box 66"/>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201" name="Text Box 67"/>
          <p:cNvSpPr txBox="1">
            <a:spLocks noChangeArrowheads="1"/>
          </p:cNvSpPr>
          <p:nvPr/>
        </p:nvSpPr>
        <p:spPr bwMode="auto">
          <a:xfrm>
            <a:off x="2916238" y="32131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202" name="Text Box 68"/>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203" name="Text Box 69"/>
          <p:cNvSpPr txBox="1">
            <a:spLocks noChangeArrowheads="1"/>
          </p:cNvSpPr>
          <p:nvPr/>
        </p:nvSpPr>
        <p:spPr bwMode="auto">
          <a:xfrm>
            <a:off x="3708400"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4" name="Text Box 70"/>
          <p:cNvSpPr txBox="1">
            <a:spLocks noChangeArrowheads="1"/>
          </p:cNvSpPr>
          <p:nvPr/>
        </p:nvSpPr>
        <p:spPr bwMode="auto">
          <a:xfrm>
            <a:off x="3708400"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205" name="Text Box 71"/>
          <p:cNvSpPr txBox="1">
            <a:spLocks noChangeArrowheads="1"/>
          </p:cNvSpPr>
          <p:nvPr/>
        </p:nvSpPr>
        <p:spPr bwMode="auto">
          <a:xfrm>
            <a:off x="3708400" y="37893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(3)</a:t>
            </a:r>
          </a:p>
        </p:txBody>
      </p:sp>
      <p:sp>
        <p:nvSpPr>
          <p:cNvPr id="206" name="Text Box 72"/>
          <p:cNvSpPr txBox="1">
            <a:spLocks noChangeArrowheads="1"/>
          </p:cNvSpPr>
          <p:nvPr/>
        </p:nvSpPr>
        <p:spPr bwMode="auto">
          <a:xfrm>
            <a:off x="3708400" y="44005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7" name="Text Box 75"/>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17" name="Text Box 76"/>
          <p:cNvSpPr txBox="1">
            <a:spLocks noChangeArrowheads="1"/>
          </p:cNvSpPr>
          <p:nvPr/>
        </p:nvSpPr>
        <p:spPr bwMode="auto">
          <a:xfrm>
            <a:off x="3779838"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218" name="Espace réservé du numéro de diapositive 217"/>
          <p:cNvSpPr>
            <a:spLocks noGrp="1"/>
          </p:cNvSpPr>
          <p:nvPr>
            <p:ph type="sldNum" sz="quarter" idx="12"/>
          </p:nvPr>
        </p:nvSpPr>
        <p:spPr/>
        <p:txBody>
          <a:bodyPr/>
          <a:lstStyle/>
          <a:p>
            <a:fld id="{B3765F03-4A9D-4527-964E-C0033DCEC2BC}" type="slidenum">
              <a:rPr lang="fr-FR" smtClean="0"/>
              <a:pPr/>
              <a:t>102</a:t>
            </a:fld>
            <a:endParaRPr lang="fr-F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2 :</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76"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7" name="Line 3"/>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8" name="Line 4"/>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1" name="Line 5"/>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2" name="Line 6"/>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3" name="Line 7"/>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4" name="Line 8"/>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5" name="Line 9"/>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6" name="Line 10"/>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7" name="Line 11"/>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8" name="Line 12"/>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9" name="Text Box 13"/>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0" name="Line 14"/>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1" name="Text Box 15"/>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92" name="Group 16"/>
          <p:cNvGrpSpPr>
            <a:grpSpLocks/>
          </p:cNvGrpSpPr>
          <p:nvPr/>
        </p:nvGrpSpPr>
        <p:grpSpPr bwMode="auto">
          <a:xfrm>
            <a:off x="250825" y="2601913"/>
            <a:ext cx="792163" cy="1997075"/>
            <a:chOff x="3039" y="1888"/>
            <a:chExt cx="499" cy="1258"/>
          </a:xfrm>
        </p:grpSpPr>
        <p:grpSp>
          <p:nvGrpSpPr>
            <p:cNvPr id="93" name="Group 17"/>
            <p:cNvGrpSpPr>
              <a:grpSpLocks/>
            </p:cNvGrpSpPr>
            <p:nvPr/>
          </p:nvGrpSpPr>
          <p:grpSpPr bwMode="auto">
            <a:xfrm>
              <a:off x="3039" y="1888"/>
              <a:ext cx="499" cy="192"/>
              <a:chOff x="3583" y="1888"/>
              <a:chExt cx="499" cy="192"/>
            </a:xfrm>
          </p:grpSpPr>
          <p:sp>
            <p:nvSpPr>
              <p:cNvPr id="113" name="Oval 18"/>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4" name="Text Box 19"/>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4" name="Group 20"/>
            <p:cNvGrpSpPr>
              <a:grpSpLocks/>
            </p:cNvGrpSpPr>
            <p:nvPr/>
          </p:nvGrpSpPr>
          <p:grpSpPr bwMode="auto">
            <a:xfrm>
              <a:off x="3039" y="2243"/>
              <a:ext cx="499" cy="192"/>
              <a:chOff x="3583" y="2206"/>
              <a:chExt cx="499" cy="192"/>
            </a:xfrm>
          </p:grpSpPr>
          <p:sp>
            <p:nvSpPr>
              <p:cNvPr id="111" name="Oval 21"/>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2" name="Text Box 22"/>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95" name="Group 23"/>
            <p:cNvGrpSpPr>
              <a:grpSpLocks/>
            </p:cNvGrpSpPr>
            <p:nvPr/>
          </p:nvGrpSpPr>
          <p:grpSpPr bwMode="auto">
            <a:xfrm>
              <a:off x="3040" y="2598"/>
              <a:ext cx="498" cy="192"/>
              <a:chOff x="3584" y="2637"/>
              <a:chExt cx="498" cy="192"/>
            </a:xfrm>
          </p:grpSpPr>
          <p:sp>
            <p:nvSpPr>
              <p:cNvPr id="109" name="Oval 24"/>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0" name="Text Box 25"/>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96" name="Group 26"/>
            <p:cNvGrpSpPr>
              <a:grpSpLocks/>
            </p:cNvGrpSpPr>
            <p:nvPr/>
          </p:nvGrpSpPr>
          <p:grpSpPr bwMode="auto">
            <a:xfrm>
              <a:off x="3040" y="2954"/>
              <a:ext cx="498" cy="192"/>
              <a:chOff x="3584" y="2954"/>
              <a:chExt cx="498" cy="192"/>
            </a:xfrm>
          </p:grpSpPr>
          <p:sp>
            <p:nvSpPr>
              <p:cNvPr id="107" name="Oval 27"/>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8" name="Text Box 28"/>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5" name="Text Box 29"/>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6" name="Text Box 30"/>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7" name="Text Box 33"/>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8" name="Text Box 34"/>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9" name="Text Box 35"/>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20" name="Text Box 36"/>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1" name="Text Box 37"/>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22" name="Line 38"/>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3" name="Text Box 39"/>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24" name="Text Box 40"/>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5" name="Text Box 42"/>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6" name="Text Box 43"/>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7" name="Text Box 44"/>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8" name="Text Box 45"/>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9" name="Text Box 46"/>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30" name="Text Box 47"/>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31" name="Text Box 48"/>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32" name="Text Box 49"/>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33" name="Text Box 50"/>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34" name="Oval 51"/>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52"/>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53"/>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54"/>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55"/>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56"/>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57"/>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58"/>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Oval 59"/>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3" name="Oval 60"/>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61"/>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Oval 62"/>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Text Box 65"/>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51" name="Text Box 66"/>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52" name="Text Box 67"/>
          <p:cNvSpPr txBox="1">
            <a:spLocks noChangeArrowheads="1"/>
          </p:cNvSpPr>
          <p:nvPr/>
        </p:nvSpPr>
        <p:spPr bwMode="auto">
          <a:xfrm>
            <a:off x="3708400"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153" name="Text Box 68"/>
          <p:cNvSpPr txBox="1">
            <a:spLocks noChangeArrowheads="1"/>
          </p:cNvSpPr>
          <p:nvPr/>
        </p:nvSpPr>
        <p:spPr bwMode="auto">
          <a:xfrm>
            <a:off x="3708400" y="44005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54" name="Text Box 71"/>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155" name="Text Box 72"/>
          <p:cNvSpPr txBox="1">
            <a:spLocks noChangeArrowheads="1"/>
          </p:cNvSpPr>
          <p:nvPr/>
        </p:nvSpPr>
        <p:spPr bwMode="auto">
          <a:xfrm>
            <a:off x="3779838"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56" name="Text Box 73"/>
          <p:cNvSpPr txBox="1">
            <a:spLocks noChangeArrowheads="1"/>
          </p:cNvSpPr>
          <p:nvPr/>
        </p:nvSpPr>
        <p:spPr bwMode="auto">
          <a:xfrm>
            <a:off x="3779838"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57" name="Espace réservé du numéro de diapositive 156"/>
          <p:cNvSpPr>
            <a:spLocks noGrp="1"/>
          </p:cNvSpPr>
          <p:nvPr>
            <p:ph type="sldNum" sz="quarter" idx="12"/>
          </p:nvPr>
        </p:nvSpPr>
        <p:spPr/>
        <p:txBody>
          <a:bodyPr/>
          <a:lstStyle/>
          <a:p>
            <a:fld id="{B3765F03-4A9D-4527-964E-C0033DCEC2BC}" type="slidenum">
              <a:rPr lang="fr-FR" smtClean="0"/>
              <a:pPr/>
              <a:t>103</a:t>
            </a:fld>
            <a:endParaRPr lang="fr-F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2 :</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73"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4" name="Line 3"/>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5" name="Line 4"/>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9" name="Line 5"/>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2" name="Line 6"/>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3" name="Line 7"/>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4" name="Line 8"/>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5" name="Line 9"/>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6" name="Line 10"/>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7" name="Line 11"/>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8" name="Text Box 12"/>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9" name="Line 13"/>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0" name="Text Box 14"/>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101" name="Group 15"/>
          <p:cNvGrpSpPr>
            <a:grpSpLocks/>
          </p:cNvGrpSpPr>
          <p:nvPr/>
        </p:nvGrpSpPr>
        <p:grpSpPr bwMode="auto">
          <a:xfrm>
            <a:off x="250825" y="2601913"/>
            <a:ext cx="792163" cy="1997075"/>
            <a:chOff x="3039" y="1888"/>
            <a:chExt cx="499" cy="1258"/>
          </a:xfrm>
        </p:grpSpPr>
        <p:grpSp>
          <p:nvGrpSpPr>
            <p:cNvPr id="102" name="Group 16"/>
            <p:cNvGrpSpPr>
              <a:grpSpLocks/>
            </p:cNvGrpSpPr>
            <p:nvPr/>
          </p:nvGrpSpPr>
          <p:grpSpPr bwMode="auto">
            <a:xfrm>
              <a:off x="3039" y="1888"/>
              <a:ext cx="499" cy="192"/>
              <a:chOff x="3583" y="1888"/>
              <a:chExt cx="499" cy="192"/>
            </a:xfrm>
          </p:grpSpPr>
          <p:sp>
            <p:nvSpPr>
              <p:cNvPr id="158" name="Oval 17"/>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9" name="Text Box 18"/>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3" name="Group 19"/>
            <p:cNvGrpSpPr>
              <a:grpSpLocks/>
            </p:cNvGrpSpPr>
            <p:nvPr/>
          </p:nvGrpSpPr>
          <p:grpSpPr bwMode="auto">
            <a:xfrm>
              <a:off x="3039" y="2243"/>
              <a:ext cx="499" cy="192"/>
              <a:chOff x="3583" y="2206"/>
              <a:chExt cx="499" cy="192"/>
            </a:xfrm>
          </p:grpSpPr>
          <p:sp>
            <p:nvSpPr>
              <p:cNvPr id="150" name="Oval 20"/>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21"/>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4" name="Group 22"/>
            <p:cNvGrpSpPr>
              <a:grpSpLocks/>
            </p:cNvGrpSpPr>
            <p:nvPr/>
          </p:nvGrpSpPr>
          <p:grpSpPr bwMode="auto">
            <a:xfrm>
              <a:off x="3040" y="2598"/>
              <a:ext cx="498" cy="192"/>
              <a:chOff x="3584" y="2637"/>
              <a:chExt cx="498" cy="192"/>
            </a:xfrm>
          </p:grpSpPr>
          <p:sp>
            <p:nvSpPr>
              <p:cNvPr id="148" name="Oval 23"/>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9" name="Text Box 24"/>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5" name="Group 25"/>
            <p:cNvGrpSpPr>
              <a:grpSpLocks/>
            </p:cNvGrpSpPr>
            <p:nvPr/>
          </p:nvGrpSpPr>
          <p:grpSpPr bwMode="auto">
            <a:xfrm>
              <a:off x="3040" y="2954"/>
              <a:ext cx="498" cy="192"/>
              <a:chOff x="3584" y="2954"/>
              <a:chExt cx="498" cy="192"/>
            </a:xfrm>
          </p:grpSpPr>
          <p:sp>
            <p:nvSpPr>
              <p:cNvPr id="106" name="Oval 26"/>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7" name="Text Box 27"/>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0" name="Text Box 28"/>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61" name="Text Box 29"/>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2" name="Text Box 32"/>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63" name="Text Box 33"/>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64" name="Text Box 34"/>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65" name="Text Box 35"/>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66" name="Text Box 36"/>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67" name="Line 37"/>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68" name="Text Box 38"/>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69" name="Text Box 39"/>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0" name="Text Box 41"/>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1" name="Text Box 42"/>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72" name="Text Box 43"/>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3" name="Text Box 44"/>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4" name="Text Box 45"/>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5" name="Text Box 46"/>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76" name="Text Box 47"/>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7" name="Text Box 48"/>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8" name="Text Box 49"/>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9" name="Oval 50"/>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0" name="Oval 51"/>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1" name="Oval 52"/>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2" name="Oval 53"/>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3" name="Oval 54"/>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4" name="Oval 55"/>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5" name="Oval 56"/>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6" name="Oval 57"/>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7" name="Oval 58"/>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8" name="Oval 59"/>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Oval 60"/>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0" name="Oval 61"/>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Text Box 64"/>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92" name="Text Box 67"/>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193" name="Text Box 68"/>
          <p:cNvSpPr txBox="1">
            <a:spLocks noChangeArrowheads="1"/>
          </p:cNvSpPr>
          <p:nvPr/>
        </p:nvSpPr>
        <p:spPr bwMode="auto">
          <a:xfrm>
            <a:off x="3779838"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4" name="Text Box 69"/>
          <p:cNvSpPr txBox="1">
            <a:spLocks noChangeArrowheads="1"/>
          </p:cNvSpPr>
          <p:nvPr/>
        </p:nvSpPr>
        <p:spPr bwMode="auto">
          <a:xfrm>
            <a:off x="3779838"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5" name="Text Box 70"/>
          <p:cNvSpPr txBox="1">
            <a:spLocks noChangeArrowheads="1"/>
          </p:cNvSpPr>
          <p:nvPr/>
        </p:nvSpPr>
        <p:spPr bwMode="auto">
          <a:xfrm>
            <a:off x="3779838"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6" name="Espace réservé du numéro de diapositive 195"/>
          <p:cNvSpPr>
            <a:spLocks noGrp="1"/>
          </p:cNvSpPr>
          <p:nvPr>
            <p:ph type="sldNum" sz="quarter" idx="12"/>
          </p:nvPr>
        </p:nvSpPr>
        <p:spPr/>
        <p:txBody>
          <a:bodyPr/>
          <a:lstStyle/>
          <a:p>
            <a:fld id="{B3765F03-4A9D-4527-964E-C0033DCEC2BC}" type="slidenum">
              <a:rPr lang="fr-FR" smtClean="0"/>
              <a:pPr/>
              <a:t>104</a:t>
            </a:fld>
            <a:endParaRPr lang="fr-F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2 :</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73"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4" name="Line 3"/>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5" name="Line 4"/>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9" name="Line 5"/>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2" name="Line 6"/>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3" name="Line 7"/>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4" name="Line 8"/>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5" name="Line 9"/>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6" name="Line 10"/>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7" name="Line 11"/>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8" name="Text Box 12"/>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9" name="Line 13"/>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0" name="Text Box 14"/>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3" name="Group 15"/>
          <p:cNvGrpSpPr>
            <a:grpSpLocks/>
          </p:cNvGrpSpPr>
          <p:nvPr/>
        </p:nvGrpSpPr>
        <p:grpSpPr bwMode="auto">
          <a:xfrm>
            <a:off x="250825" y="2601913"/>
            <a:ext cx="792163" cy="1997075"/>
            <a:chOff x="3039" y="1888"/>
            <a:chExt cx="499" cy="1258"/>
          </a:xfrm>
        </p:grpSpPr>
        <p:grpSp>
          <p:nvGrpSpPr>
            <p:cNvPr id="4" name="Group 16"/>
            <p:cNvGrpSpPr>
              <a:grpSpLocks/>
            </p:cNvGrpSpPr>
            <p:nvPr/>
          </p:nvGrpSpPr>
          <p:grpSpPr bwMode="auto">
            <a:xfrm>
              <a:off x="3039" y="1888"/>
              <a:ext cx="499" cy="192"/>
              <a:chOff x="3583" y="1888"/>
              <a:chExt cx="499" cy="192"/>
            </a:xfrm>
          </p:grpSpPr>
          <p:sp>
            <p:nvSpPr>
              <p:cNvPr id="158" name="Oval 17"/>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9" name="Text Box 18"/>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19"/>
            <p:cNvGrpSpPr>
              <a:grpSpLocks/>
            </p:cNvGrpSpPr>
            <p:nvPr/>
          </p:nvGrpSpPr>
          <p:grpSpPr bwMode="auto">
            <a:xfrm>
              <a:off x="3039" y="2243"/>
              <a:ext cx="499" cy="192"/>
              <a:chOff x="3583" y="2206"/>
              <a:chExt cx="499" cy="192"/>
            </a:xfrm>
          </p:grpSpPr>
          <p:sp>
            <p:nvSpPr>
              <p:cNvPr id="150" name="Oval 20"/>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21"/>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22"/>
            <p:cNvGrpSpPr>
              <a:grpSpLocks/>
            </p:cNvGrpSpPr>
            <p:nvPr/>
          </p:nvGrpSpPr>
          <p:grpSpPr bwMode="auto">
            <a:xfrm>
              <a:off x="3040" y="2598"/>
              <a:ext cx="498" cy="192"/>
              <a:chOff x="3584" y="2637"/>
              <a:chExt cx="498" cy="192"/>
            </a:xfrm>
          </p:grpSpPr>
          <p:sp>
            <p:nvSpPr>
              <p:cNvPr id="148" name="Oval 23"/>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9" name="Text Box 24"/>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25"/>
            <p:cNvGrpSpPr>
              <a:grpSpLocks/>
            </p:cNvGrpSpPr>
            <p:nvPr/>
          </p:nvGrpSpPr>
          <p:grpSpPr bwMode="auto">
            <a:xfrm>
              <a:off x="3040" y="2954"/>
              <a:ext cx="498" cy="192"/>
              <a:chOff x="3584" y="2954"/>
              <a:chExt cx="498" cy="192"/>
            </a:xfrm>
          </p:grpSpPr>
          <p:sp>
            <p:nvSpPr>
              <p:cNvPr id="106" name="Oval 26"/>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7" name="Text Box 27"/>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0" name="Text Box 28"/>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61" name="Text Box 29"/>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2" name="Text Box 32"/>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63" name="Text Box 33"/>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64" name="Text Box 34"/>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65" name="Text Box 35"/>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66" name="Text Box 36"/>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67" name="Line 37"/>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68" name="Text Box 38"/>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69" name="Text Box 39"/>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0" name="Text Box 41"/>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1" name="Text Box 42"/>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72" name="Text Box 43"/>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3" name="Text Box 44"/>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4" name="Text Box 45"/>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5" name="Text Box 46"/>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76" name="Text Box 47"/>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7" name="Text Box 48"/>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8" name="Text Box 49"/>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9" name="Oval 50"/>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0" name="Oval 51"/>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1" name="Oval 52"/>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2" name="Oval 53"/>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3" name="Oval 54"/>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4" name="Oval 55"/>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5" name="Oval 56"/>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6" name="Oval 57"/>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7" name="Oval 58"/>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8" name="Oval 59"/>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Oval 60"/>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0" name="Oval 61"/>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Text Box 64"/>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92" name="Text Box 67"/>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193" name="Text Box 68"/>
          <p:cNvSpPr txBox="1">
            <a:spLocks noChangeArrowheads="1"/>
          </p:cNvSpPr>
          <p:nvPr/>
        </p:nvSpPr>
        <p:spPr bwMode="auto">
          <a:xfrm>
            <a:off x="3779838"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4" name="Text Box 69"/>
          <p:cNvSpPr txBox="1">
            <a:spLocks noChangeArrowheads="1"/>
          </p:cNvSpPr>
          <p:nvPr/>
        </p:nvSpPr>
        <p:spPr bwMode="auto">
          <a:xfrm>
            <a:off x="3779838"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5" name="Text Box 70"/>
          <p:cNvSpPr txBox="1">
            <a:spLocks noChangeArrowheads="1"/>
          </p:cNvSpPr>
          <p:nvPr/>
        </p:nvSpPr>
        <p:spPr bwMode="auto">
          <a:xfrm>
            <a:off x="3779838"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70" name="Espace réservé du numéro de diapositive 69"/>
          <p:cNvSpPr>
            <a:spLocks noGrp="1"/>
          </p:cNvSpPr>
          <p:nvPr>
            <p:ph type="sldNum" sz="quarter" idx="12"/>
          </p:nvPr>
        </p:nvSpPr>
        <p:spPr/>
        <p:txBody>
          <a:bodyPr/>
          <a:lstStyle/>
          <a:p>
            <a:fld id="{B3765F03-4A9D-4527-964E-C0033DCEC2BC}" type="slidenum">
              <a:rPr lang="fr-FR" smtClean="0"/>
              <a:pPr/>
              <a:t>105</a:t>
            </a:fld>
            <a:endParaRPr lang="fr-F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a:t>
            </a:r>
            <a:r>
              <a:rPr lang="fr-FR" sz="2000" dirty="0"/>
              <a:t>3</a:t>
            </a:r>
            <a:r>
              <a:rPr lang="fr-FR" sz="2000" baseline="0" dirty="0"/>
              <a:t> :</a:t>
            </a:r>
          </a:p>
        </p:txBody>
      </p:sp>
      <p:sp>
        <p:nvSpPr>
          <p:cNvPr id="70" name="Line 2"/>
          <p:cNvSpPr>
            <a:spLocks noChangeShapeType="1"/>
          </p:cNvSpPr>
          <p:nvPr/>
        </p:nvSpPr>
        <p:spPr bwMode="auto">
          <a:xfrm flipV="1">
            <a:off x="3671888" y="278130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1" name="Line 3"/>
          <p:cNvSpPr>
            <a:spLocks noChangeShapeType="1"/>
          </p:cNvSpPr>
          <p:nvPr/>
        </p:nvSpPr>
        <p:spPr bwMode="auto">
          <a:xfrm>
            <a:off x="3670300"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2" name="Line 4"/>
          <p:cNvSpPr>
            <a:spLocks noChangeShapeType="1"/>
          </p:cNvSpPr>
          <p:nvPr/>
        </p:nvSpPr>
        <p:spPr bwMode="auto">
          <a:xfrm flipV="1">
            <a:off x="3671888" y="3322638"/>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6" name="Line 5"/>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7" name="Line 6"/>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8" name="Line 7"/>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1" name="Line 8"/>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2" name="Line 9"/>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3" name="Line 10"/>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4" name="Line 11"/>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5" name="Text Box 12"/>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86" name="Line 13"/>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7" name="Text Box 14"/>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88" name="Group 15"/>
          <p:cNvGrpSpPr>
            <a:grpSpLocks/>
          </p:cNvGrpSpPr>
          <p:nvPr/>
        </p:nvGrpSpPr>
        <p:grpSpPr bwMode="auto">
          <a:xfrm>
            <a:off x="250825" y="2601913"/>
            <a:ext cx="792163" cy="1997075"/>
            <a:chOff x="3039" y="1888"/>
            <a:chExt cx="499" cy="1258"/>
          </a:xfrm>
        </p:grpSpPr>
        <p:grpSp>
          <p:nvGrpSpPr>
            <p:cNvPr id="89" name="Group 16"/>
            <p:cNvGrpSpPr>
              <a:grpSpLocks/>
            </p:cNvGrpSpPr>
            <p:nvPr/>
          </p:nvGrpSpPr>
          <p:grpSpPr bwMode="auto">
            <a:xfrm>
              <a:off x="3039" y="1888"/>
              <a:ext cx="499" cy="192"/>
              <a:chOff x="3583" y="1888"/>
              <a:chExt cx="499" cy="192"/>
            </a:xfrm>
          </p:grpSpPr>
          <p:sp>
            <p:nvSpPr>
              <p:cNvPr id="109" name="Oval 17"/>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0" name="Text Box 18"/>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0" name="Group 19"/>
            <p:cNvGrpSpPr>
              <a:grpSpLocks/>
            </p:cNvGrpSpPr>
            <p:nvPr/>
          </p:nvGrpSpPr>
          <p:grpSpPr bwMode="auto">
            <a:xfrm>
              <a:off x="3039" y="2243"/>
              <a:ext cx="499" cy="192"/>
              <a:chOff x="3583" y="2206"/>
              <a:chExt cx="499" cy="192"/>
            </a:xfrm>
          </p:grpSpPr>
          <p:sp>
            <p:nvSpPr>
              <p:cNvPr id="107" name="Oval 20"/>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8" name="Text Box 21"/>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91" name="Group 22"/>
            <p:cNvGrpSpPr>
              <a:grpSpLocks/>
            </p:cNvGrpSpPr>
            <p:nvPr/>
          </p:nvGrpSpPr>
          <p:grpSpPr bwMode="auto">
            <a:xfrm>
              <a:off x="3040" y="2598"/>
              <a:ext cx="498" cy="192"/>
              <a:chOff x="3584" y="2637"/>
              <a:chExt cx="498" cy="192"/>
            </a:xfrm>
          </p:grpSpPr>
          <p:sp>
            <p:nvSpPr>
              <p:cNvPr id="104" name="Oval 23"/>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5" name="Text Box 24"/>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1" name="Group 25"/>
            <p:cNvGrpSpPr>
              <a:grpSpLocks/>
            </p:cNvGrpSpPr>
            <p:nvPr/>
          </p:nvGrpSpPr>
          <p:grpSpPr bwMode="auto">
            <a:xfrm>
              <a:off x="3040" y="2954"/>
              <a:ext cx="498" cy="192"/>
              <a:chOff x="3584" y="2954"/>
              <a:chExt cx="498" cy="192"/>
            </a:xfrm>
          </p:grpSpPr>
          <p:sp>
            <p:nvSpPr>
              <p:cNvPr id="102" name="Oval 26"/>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3" name="Text Box 27"/>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1" name="Text Box 28"/>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2" name="Text Box 29"/>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3" name="Text Box 32"/>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4" name="Text Box 33"/>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5" name="Text Box 34"/>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16" name="Text Box 35"/>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17" name="Text Box 36"/>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18" name="Line 37"/>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9" name="Text Box 38"/>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20" name="Text Box 39"/>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1" name="Line 40"/>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2" name="Text Box 41"/>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3" name="Text Box 42"/>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4" name="Text Box 43"/>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5" name="Text Box 44"/>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6" name="Text Box 45"/>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7" name="Text Box 46"/>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28" name="Text Box 47"/>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9" name="Text Box 48"/>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30" name="Line 49"/>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31" name="Text Box 50"/>
          <p:cNvSpPr txBox="1">
            <a:spLocks noChangeArrowheads="1"/>
          </p:cNvSpPr>
          <p:nvPr/>
        </p:nvSpPr>
        <p:spPr bwMode="auto">
          <a:xfrm>
            <a:off x="3167063" y="38608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32" name="Oval 51"/>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Oval 52"/>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4" name="Oval 53"/>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54"/>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55"/>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56"/>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57"/>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Line 58"/>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0" name="Oval 59"/>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60"/>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Oval 61"/>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3" name="Oval 62"/>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63"/>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Line 64"/>
          <p:cNvSpPr>
            <a:spLocks noChangeShapeType="1"/>
          </p:cNvSpPr>
          <p:nvPr/>
        </p:nvSpPr>
        <p:spPr bwMode="auto">
          <a:xfrm>
            <a:off x="3671888" y="4437063"/>
            <a:ext cx="900112"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6" name="Text Box 65"/>
          <p:cNvSpPr txBox="1">
            <a:spLocks noChangeArrowheads="1"/>
          </p:cNvSpPr>
          <p:nvPr/>
        </p:nvSpPr>
        <p:spPr bwMode="auto">
          <a:xfrm>
            <a:off x="4103688" y="31130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51" name="Text Box 66"/>
          <p:cNvSpPr txBox="1">
            <a:spLocks noChangeArrowheads="1"/>
          </p:cNvSpPr>
          <p:nvPr/>
        </p:nvSpPr>
        <p:spPr bwMode="auto">
          <a:xfrm>
            <a:off x="4246563"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4</a:t>
            </a:r>
          </a:p>
        </p:txBody>
      </p:sp>
      <p:sp>
        <p:nvSpPr>
          <p:cNvPr id="152" name="Text Box 67"/>
          <p:cNvSpPr txBox="1">
            <a:spLocks noChangeArrowheads="1"/>
          </p:cNvSpPr>
          <p:nvPr/>
        </p:nvSpPr>
        <p:spPr bwMode="auto">
          <a:xfrm>
            <a:off x="3527425"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53" name="Text Box 68"/>
          <p:cNvSpPr txBox="1">
            <a:spLocks noChangeArrowheads="1"/>
          </p:cNvSpPr>
          <p:nvPr/>
        </p:nvSpPr>
        <p:spPr bwMode="auto">
          <a:xfrm>
            <a:off x="3527425"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54" name="Text Box 69"/>
          <p:cNvSpPr txBox="1">
            <a:spLocks noChangeArrowheads="1"/>
          </p:cNvSpPr>
          <p:nvPr/>
        </p:nvSpPr>
        <p:spPr bwMode="auto">
          <a:xfrm>
            <a:off x="4175125" y="27082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55" name="Text Box 70"/>
          <p:cNvSpPr txBox="1">
            <a:spLocks noChangeArrowheads="1"/>
          </p:cNvSpPr>
          <p:nvPr/>
        </p:nvSpPr>
        <p:spPr bwMode="auto">
          <a:xfrm>
            <a:off x="3527425"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56" name="Text Box 71"/>
          <p:cNvSpPr txBox="1">
            <a:spLocks noChangeArrowheads="1"/>
          </p:cNvSpPr>
          <p:nvPr/>
        </p:nvSpPr>
        <p:spPr bwMode="auto">
          <a:xfrm>
            <a:off x="3527425"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96" name="Text Box 72"/>
          <p:cNvSpPr txBox="1">
            <a:spLocks noChangeArrowheads="1"/>
          </p:cNvSpPr>
          <p:nvPr/>
        </p:nvSpPr>
        <p:spPr bwMode="auto">
          <a:xfrm>
            <a:off x="4067175" y="44084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97" name="Text Box 73"/>
          <p:cNvSpPr txBox="1">
            <a:spLocks noChangeArrowheads="1"/>
          </p:cNvSpPr>
          <p:nvPr/>
        </p:nvSpPr>
        <p:spPr bwMode="auto">
          <a:xfrm>
            <a:off x="4679950"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8" name="Text Box 74"/>
          <p:cNvSpPr txBox="1">
            <a:spLocks noChangeArrowheads="1"/>
          </p:cNvSpPr>
          <p:nvPr/>
        </p:nvSpPr>
        <p:spPr bwMode="auto">
          <a:xfrm>
            <a:off x="4679950"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199" name="Text Box 75"/>
          <p:cNvSpPr txBox="1">
            <a:spLocks noChangeArrowheads="1"/>
          </p:cNvSpPr>
          <p:nvPr/>
        </p:nvSpPr>
        <p:spPr bwMode="auto">
          <a:xfrm>
            <a:off x="4679950"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00" name="Text Box 76"/>
          <p:cNvSpPr txBox="1">
            <a:spLocks noChangeArrowheads="1"/>
          </p:cNvSpPr>
          <p:nvPr/>
        </p:nvSpPr>
        <p:spPr bwMode="auto">
          <a:xfrm>
            <a:off x="4679950"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01" name="Oval 77"/>
          <p:cNvSpPr>
            <a:spLocks noChangeArrowheads="1"/>
          </p:cNvSpPr>
          <p:nvPr/>
        </p:nvSpPr>
        <p:spPr bwMode="auto">
          <a:xfrm>
            <a:off x="4498975"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2" name="Oval 78"/>
          <p:cNvSpPr>
            <a:spLocks noChangeArrowheads="1"/>
          </p:cNvSpPr>
          <p:nvPr/>
        </p:nvSpPr>
        <p:spPr bwMode="auto">
          <a:xfrm>
            <a:off x="4498975"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3" name="Oval 79"/>
          <p:cNvSpPr>
            <a:spLocks noChangeArrowheads="1"/>
          </p:cNvSpPr>
          <p:nvPr/>
        </p:nvSpPr>
        <p:spPr bwMode="auto">
          <a:xfrm>
            <a:off x="4498975"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4" name="Oval 80"/>
          <p:cNvSpPr>
            <a:spLocks noChangeArrowheads="1"/>
          </p:cNvSpPr>
          <p:nvPr/>
        </p:nvSpPr>
        <p:spPr bwMode="auto">
          <a:xfrm>
            <a:off x="4498975"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5" name="Text Box 81"/>
          <p:cNvSpPr txBox="1">
            <a:spLocks noChangeArrowheads="1"/>
          </p:cNvSpPr>
          <p:nvPr/>
        </p:nvSpPr>
        <p:spPr bwMode="auto">
          <a:xfrm>
            <a:off x="3851275" y="36893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206" name="Text Box 84"/>
          <p:cNvSpPr txBox="1">
            <a:spLocks noChangeArrowheads="1"/>
          </p:cNvSpPr>
          <p:nvPr/>
        </p:nvSpPr>
        <p:spPr bwMode="auto">
          <a:xfrm>
            <a:off x="77788" y="5624513"/>
            <a:ext cx="4673600"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 pos="4121150" algn="ctr"/>
              </a:tabLst>
            </a:pPr>
            <a:r>
              <a:rPr lang="fr-FR" sz="2000" baseline="0"/>
              <a:t>Mot reçu : ‘11’	‘00’	‘11’	‘</a:t>
            </a:r>
            <a:r>
              <a:rPr lang="fr-FR" sz="2000" baseline="0">
                <a:solidFill>
                  <a:srgbClr val="3333CC"/>
                </a:solidFill>
              </a:rPr>
              <a:t>11</a:t>
            </a:r>
            <a:r>
              <a:rPr lang="fr-FR" sz="2000" baseline="0"/>
              <a:t>’</a:t>
            </a:r>
          </a:p>
        </p:txBody>
      </p:sp>
      <p:sp>
        <p:nvSpPr>
          <p:cNvPr id="207" name="Text Box 31"/>
          <p:cNvSpPr txBox="1">
            <a:spLocks noChangeArrowheads="1"/>
          </p:cNvSpPr>
          <p:nvPr/>
        </p:nvSpPr>
        <p:spPr bwMode="auto">
          <a:xfrm>
            <a:off x="5508625" y="3825875"/>
            <a:ext cx="3419475"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On procède de la même façon</a:t>
            </a:r>
          </a:p>
        </p:txBody>
      </p:sp>
      <p:sp>
        <p:nvSpPr>
          <p:cNvPr id="211" name="Espace réservé du numéro de diapositive 210"/>
          <p:cNvSpPr>
            <a:spLocks noGrp="1"/>
          </p:cNvSpPr>
          <p:nvPr>
            <p:ph type="sldNum" sz="quarter" idx="12"/>
          </p:nvPr>
        </p:nvSpPr>
        <p:spPr/>
        <p:txBody>
          <a:bodyPr/>
          <a:lstStyle/>
          <a:p>
            <a:fld id="{B3765F03-4A9D-4527-964E-C0033DCEC2BC}" type="slidenum">
              <a:rPr lang="fr-FR" smtClean="0"/>
              <a:pPr/>
              <a:t>106</a:t>
            </a:fld>
            <a:endParaRPr lang="fr-F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8"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9" name="Line 3"/>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0" name="Line 4"/>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1" name="Line 5"/>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2" name="Line 6"/>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3" name="Line 7"/>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4" name="Line 8"/>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5" name="Text Box 9"/>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6" name="Line 10"/>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7" name="Text Box 11"/>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98" name="Group 12"/>
          <p:cNvGrpSpPr>
            <a:grpSpLocks/>
          </p:cNvGrpSpPr>
          <p:nvPr/>
        </p:nvGrpSpPr>
        <p:grpSpPr bwMode="auto">
          <a:xfrm>
            <a:off x="250825" y="2601913"/>
            <a:ext cx="792163" cy="1997075"/>
            <a:chOff x="3039" y="1888"/>
            <a:chExt cx="499" cy="1258"/>
          </a:xfrm>
        </p:grpSpPr>
        <p:grpSp>
          <p:nvGrpSpPr>
            <p:cNvPr id="99" name="Group 13"/>
            <p:cNvGrpSpPr>
              <a:grpSpLocks/>
            </p:cNvGrpSpPr>
            <p:nvPr/>
          </p:nvGrpSpPr>
          <p:grpSpPr bwMode="auto">
            <a:xfrm>
              <a:off x="3039" y="1888"/>
              <a:ext cx="499" cy="192"/>
              <a:chOff x="3583" y="1888"/>
              <a:chExt cx="499" cy="192"/>
            </a:xfrm>
          </p:grpSpPr>
          <p:sp>
            <p:nvSpPr>
              <p:cNvPr id="159" name="Oval 1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0" name="Text Box 1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0" name="Group 16"/>
            <p:cNvGrpSpPr>
              <a:grpSpLocks/>
            </p:cNvGrpSpPr>
            <p:nvPr/>
          </p:nvGrpSpPr>
          <p:grpSpPr bwMode="auto">
            <a:xfrm>
              <a:off x="3039" y="2243"/>
              <a:ext cx="499" cy="192"/>
              <a:chOff x="3583" y="2206"/>
              <a:chExt cx="499" cy="192"/>
            </a:xfrm>
          </p:grpSpPr>
          <p:sp>
            <p:nvSpPr>
              <p:cNvPr id="157" name="Oval 1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8" name="Text Box 1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1" name="Group 19"/>
            <p:cNvGrpSpPr>
              <a:grpSpLocks/>
            </p:cNvGrpSpPr>
            <p:nvPr/>
          </p:nvGrpSpPr>
          <p:grpSpPr bwMode="auto">
            <a:xfrm>
              <a:off x="3040" y="2598"/>
              <a:ext cx="498" cy="192"/>
              <a:chOff x="3584" y="2637"/>
              <a:chExt cx="498" cy="192"/>
            </a:xfrm>
          </p:grpSpPr>
          <p:sp>
            <p:nvSpPr>
              <p:cNvPr id="149" name="Oval 2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2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6" name="Group 22"/>
            <p:cNvGrpSpPr>
              <a:grpSpLocks/>
            </p:cNvGrpSpPr>
            <p:nvPr/>
          </p:nvGrpSpPr>
          <p:grpSpPr bwMode="auto">
            <a:xfrm>
              <a:off x="3040" y="2954"/>
              <a:ext cx="498" cy="192"/>
              <a:chOff x="3584" y="2954"/>
              <a:chExt cx="498" cy="192"/>
            </a:xfrm>
          </p:grpSpPr>
          <p:sp>
            <p:nvSpPr>
              <p:cNvPr id="147" name="Oval 2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2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1" name="Text Box 25"/>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62" name="Text Box 26"/>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3" name="Text Box 28"/>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64" name="Text Box 29"/>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65" name="Text Box 30"/>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66" name="Text Box 31"/>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67" name="Text Box 32"/>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68" name="Line 33"/>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69" name="Text Box 34"/>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0" name="Text Box 35"/>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1" name="Line 36"/>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72" name="Text Box 37"/>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3" name="Text Box 38"/>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74" name="Text Box 39"/>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5" name="Text Box 40"/>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6" name="Text Box 41"/>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7" name="Text Box 42"/>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78" name="Text Box 43"/>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9" name="Text Box 44"/>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80" name="Line 45"/>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81" name="Text Box 46"/>
          <p:cNvSpPr txBox="1">
            <a:spLocks noChangeArrowheads="1"/>
          </p:cNvSpPr>
          <p:nvPr/>
        </p:nvSpPr>
        <p:spPr bwMode="auto">
          <a:xfrm>
            <a:off x="3167063" y="38608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82" name="Oval 47"/>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3" name="Oval 48"/>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4" name="Oval 49"/>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5" name="Oval 50"/>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6" name="Oval 51"/>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7" name="Oval 52"/>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8" name="Oval 53"/>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Line 54"/>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90" name="Oval 55"/>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Line 56"/>
          <p:cNvSpPr>
            <a:spLocks noChangeShapeType="1"/>
          </p:cNvSpPr>
          <p:nvPr/>
        </p:nvSpPr>
        <p:spPr bwMode="auto">
          <a:xfrm>
            <a:off x="3671888" y="4437063"/>
            <a:ext cx="900112"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92" name="Line 57"/>
          <p:cNvSpPr>
            <a:spLocks noChangeShapeType="1"/>
          </p:cNvSpPr>
          <p:nvPr/>
        </p:nvSpPr>
        <p:spPr bwMode="auto">
          <a:xfrm flipV="1">
            <a:off x="3671888" y="278130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93" name="Text Box 58"/>
          <p:cNvSpPr txBox="1">
            <a:spLocks noChangeArrowheads="1"/>
          </p:cNvSpPr>
          <p:nvPr/>
        </p:nvSpPr>
        <p:spPr bwMode="auto">
          <a:xfrm>
            <a:off x="4103688" y="31130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94" name="Text Box 59"/>
          <p:cNvSpPr txBox="1">
            <a:spLocks noChangeArrowheads="1"/>
          </p:cNvSpPr>
          <p:nvPr/>
        </p:nvSpPr>
        <p:spPr bwMode="auto">
          <a:xfrm>
            <a:off x="4246563"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4</a:t>
            </a:r>
          </a:p>
        </p:txBody>
      </p:sp>
      <p:sp>
        <p:nvSpPr>
          <p:cNvPr id="195" name="Text Box 60"/>
          <p:cNvSpPr txBox="1">
            <a:spLocks noChangeArrowheads="1"/>
          </p:cNvSpPr>
          <p:nvPr/>
        </p:nvSpPr>
        <p:spPr bwMode="auto">
          <a:xfrm>
            <a:off x="3527425"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208" name="Text Box 61"/>
          <p:cNvSpPr txBox="1">
            <a:spLocks noChangeArrowheads="1"/>
          </p:cNvSpPr>
          <p:nvPr/>
        </p:nvSpPr>
        <p:spPr bwMode="auto">
          <a:xfrm>
            <a:off x="3527425"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9" name="Text Box 62"/>
          <p:cNvSpPr txBox="1">
            <a:spLocks noChangeArrowheads="1"/>
          </p:cNvSpPr>
          <p:nvPr/>
        </p:nvSpPr>
        <p:spPr bwMode="auto">
          <a:xfrm>
            <a:off x="4175125" y="27082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210" name="Text Box 63"/>
          <p:cNvSpPr txBox="1">
            <a:spLocks noChangeArrowheads="1"/>
          </p:cNvSpPr>
          <p:nvPr/>
        </p:nvSpPr>
        <p:spPr bwMode="auto">
          <a:xfrm>
            <a:off x="3527425"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1" name="Text Box 64"/>
          <p:cNvSpPr txBox="1">
            <a:spLocks noChangeArrowheads="1"/>
          </p:cNvSpPr>
          <p:nvPr/>
        </p:nvSpPr>
        <p:spPr bwMode="auto">
          <a:xfrm>
            <a:off x="3527425"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2" name="Text Box 65"/>
          <p:cNvSpPr txBox="1">
            <a:spLocks noChangeArrowheads="1"/>
          </p:cNvSpPr>
          <p:nvPr/>
        </p:nvSpPr>
        <p:spPr bwMode="auto">
          <a:xfrm>
            <a:off x="4067175" y="44084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213" name="Text Box 66"/>
          <p:cNvSpPr txBox="1">
            <a:spLocks noChangeArrowheads="1"/>
          </p:cNvSpPr>
          <p:nvPr/>
        </p:nvSpPr>
        <p:spPr bwMode="auto">
          <a:xfrm>
            <a:off x="4679950"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214" name="Text Box 67"/>
          <p:cNvSpPr txBox="1">
            <a:spLocks noChangeArrowheads="1"/>
          </p:cNvSpPr>
          <p:nvPr/>
        </p:nvSpPr>
        <p:spPr bwMode="auto">
          <a:xfrm>
            <a:off x="4679950"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15" name="Text Box 68"/>
          <p:cNvSpPr txBox="1">
            <a:spLocks noChangeArrowheads="1"/>
          </p:cNvSpPr>
          <p:nvPr/>
        </p:nvSpPr>
        <p:spPr bwMode="auto">
          <a:xfrm>
            <a:off x="4679950"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16" name="Text Box 69"/>
          <p:cNvSpPr txBox="1">
            <a:spLocks noChangeArrowheads="1"/>
          </p:cNvSpPr>
          <p:nvPr/>
        </p:nvSpPr>
        <p:spPr bwMode="auto">
          <a:xfrm>
            <a:off x="4679950"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17" name="Line 70"/>
          <p:cNvSpPr>
            <a:spLocks noChangeShapeType="1"/>
          </p:cNvSpPr>
          <p:nvPr/>
        </p:nvSpPr>
        <p:spPr bwMode="auto">
          <a:xfrm>
            <a:off x="3670300"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218" name="Line 71"/>
          <p:cNvSpPr>
            <a:spLocks noChangeShapeType="1"/>
          </p:cNvSpPr>
          <p:nvPr/>
        </p:nvSpPr>
        <p:spPr bwMode="auto">
          <a:xfrm flipV="1">
            <a:off x="3671888" y="3322638"/>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219" name="Text Box 72"/>
          <p:cNvSpPr txBox="1">
            <a:spLocks noChangeArrowheads="1"/>
          </p:cNvSpPr>
          <p:nvPr/>
        </p:nvSpPr>
        <p:spPr bwMode="auto">
          <a:xfrm>
            <a:off x="3851275" y="36893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220" name="Oval 73"/>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1" name="Oval 74"/>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2" name="Oval 75"/>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3" name="Oval 76"/>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4" name="Oval 77"/>
          <p:cNvSpPr>
            <a:spLocks noChangeArrowheads="1"/>
          </p:cNvSpPr>
          <p:nvPr/>
        </p:nvSpPr>
        <p:spPr bwMode="auto">
          <a:xfrm>
            <a:off x="4498975"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5" name="Oval 78"/>
          <p:cNvSpPr>
            <a:spLocks noChangeArrowheads="1"/>
          </p:cNvSpPr>
          <p:nvPr/>
        </p:nvSpPr>
        <p:spPr bwMode="auto">
          <a:xfrm>
            <a:off x="4498975"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6" name="Oval 79"/>
          <p:cNvSpPr>
            <a:spLocks noChangeArrowheads="1"/>
          </p:cNvSpPr>
          <p:nvPr/>
        </p:nvSpPr>
        <p:spPr bwMode="auto">
          <a:xfrm>
            <a:off x="4498975"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7" name="Oval 80"/>
          <p:cNvSpPr>
            <a:spLocks noChangeArrowheads="1"/>
          </p:cNvSpPr>
          <p:nvPr/>
        </p:nvSpPr>
        <p:spPr bwMode="auto">
          <a:xfrm>
            <a:off x="4498975"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8" name="Oval 81"/>
          <p:cNvSpPr>
            <a:spLocks noChangeArrowheads="1"/>
          </p:cNvSpPr>
          <p:nvPr/>
        </p:nvSpPr>
        <p:spPr bwMode="auto">
          <a:xfrm>
            <a:off x="4392613" y="3608388"/>
            <a:ext cx="684212" cy="504825"/>
          </a:xfrm>
          <a:prstGeom prst="ellipse">
            <a:avLst/>
          </a:prstGeom>
          <a:noFill/>
          <a:ln w="38100">
            <a:solidFill>
              <a:srgbClr val="3333CC"/>
            </a:solidFill>
            <a:round/>
            <a:headEnd/>
            <a:tailEnd/>
          </a:ln>
          <a:effectLst/>
        </p:spPr>
        <p:txBody>
          <a:bodyPr wrap="none" anchor="ctr">
            <a:prstTxWarp prst="textNoShape">
              <a:avLst/>
            </a:prstTxWarp>
          </a:bodyPr>
          <a:lstStyle/>
          <a:p>
            <a:endParaRPr lang="fr-FR"/>
          </a:p>
        </p:txBody>
      </p:sp>
      <p:sp>
        <p:nvSpPr>
          <p:cNvPr id="229" name="Text Box 27"/>
          <p:cNvSpPr txBox="1">
            <a:spLocks noChangeArrowheads="1"/>
          </p:cNvSpPr>
          <p:nvPr/>
        </p:nvSpPr>
        <p:spPr bwMode="auto">
          <a:xfrm>
            <a:off x="5292725" y="1881188"/>
            <a:ext cx="3419475" cy="10064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Finalement, le chemin le plus vraisemblable est celui qui arrive en ‘10’.</a:t>
            </a:r>
          </a:p>
        </p:txBody>
      </p:sp>
      <p:sp>
        <p:nvSpPr>
          <p:cNvPr id="230" name="Espace réservé du numéro de diapositive 229"/>
          <p:cNvSpPr>
            <a:spLocks noGrp="1"/>
          </p:cNvSpPr>
          <p:nvPr>
            <p:ph type="sldNum" sz="quarter" idx="12"/>
          </p:nvPr>
        </p:nvSpPr>
        <p:spPr/>
        <p:txBody>
          <a:bodyPr/>
          <a:lstStyle/>
          <a:p>
            <a:fld id="{B3765F03-4A9D-4527-964E-C0033DCEC2BC}" type="slidenum">
              <a:rPr lang="fr-FR" smtClean="0"/>
              <a:pPr/>
              <a:t>107</a:t>
            </a:fld>
            <a:endParaRPr lang="fr-F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3"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4" name="Line 3"/>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5" name="Line 4"/>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6" name="Line 5"/>
          <p:cNvSpPr>
            <a:spLocks noChangeShapeType="1"/>
          </p:cNvSpPr>
          <p:nvPr/>
        </p:nvSpPr>
        <p:spPr bwMode="auto">
          <a:xfrm flipV="1">
            <a:off x="1871663" y="3321050"/>
            <a:ext cx="900112" cy="539750"/>
          </a:xfrm>
          <a:prstGeom prst="line">
            <a:avLst/>
          </a:prstGeom>
          <a:noFill/>
          <a:ln w="28575">
            <a:solidFill>
              <a:srgbClr val="3333CC"/>
            </a:solidFill>
            <a:round/>
            <a:headEnd/>
            <a:tailEnd/>
          </a:ln>
          <a:effectLst/>
        </p:spPr>
        <p:txBody>
          <a:bodyPr>
            <a:prstTxWarp prst="textNoShape">
              <a:avLst/>
            </a:prstTxWarp>
          </a:bodyPr>
          <a:lstStyle/>
          <a:p>
            <a:endParaRPr lang="fr-FR"/>
          </a:p>
        </p:txBody>
      </p:sp>
      <p:sp>
        <p:nvSpPr>
          <p:cNvPr id="87" name="Line 6"/>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8" name="Line 7"/>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9" name="Line 8"/>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0" name="Text Box 9"/>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01" name="Line 10"/>
          <p:cNvSpPr>
            <a:spLocks noChangeShapeType="1"/>
          </p:cNvSpPr>
          <p:nvPr/>
        </p:nvSpPr>
        <p:spPr bwMode="auto">
          <a:xfrm>
            <a:off x="969963" y="2746375"/>
            <a:ext cx="900112" cy="1116013"/>
          </a:xfrm>
          <a:prstGeom prst="line">
            <a:avLst/>
          </a:prstGeom>
          <a:noFill/>
          <a:ln w="28575">
            <a:solidFill>
              <a:srgbClr val="3333CC"/>
            </a:solidFill>
            <a:round/>
            <a:headEnd/>
            <a:tailEnd/>
          </a:ln>
          <a:effectLst/>
        </p:spPr>
        <p:txBody>
          <a:bodyPr>
            <a:prstTxWarp prst="textNoShape">
              <a:avLst/>
            </a:prstTxWarp>
          </a:bodyPr>
          <a:lstStyle/>
          <a:p>
            <a:endParaRPr lang="fr-FR"/>
          </a:p>
        </p:txBody>
      </p:sp>
      <p:sp>
        <p:nvSpPr>
          <p:cNvPr id="102" name="Text Box 11"/>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a:solidFill>
                  <a:srgbClr val="3333CC"/>
                </a:solidFill>
              </a:rPr>
              <a:t>11</a:t>
            </a:r>
          </a:p>
        </p:txBody>
      </p:sp>
      <p:grpSp>
        <p:nvGrpSpPr>
          <p:cNvPr id="103" name="Group 12"/>
          <p:cNvGrpSpPr>
            <a:grpSpLocks/>
          </p:cNvGrpSpPr>
          <p:nvPr/>
        </p:nvGrpSpPr>
        <p:grpSpPr bwMode="auto">
          <a:xfrm>
            <a:off x="250825" y="2601913"/>
            <a:ext cx="792163" cy="1997075"/>
            <a:chOff x="3039" y="1888"/>
            <a:chExt cx="499" cy="1258"/>
          </a:xfrm>
        </p:grpSpPr>
        <p:grpSp>
          <p:nvGrpSpPr>
            <p:cNvPr id="104" name="Group 13"/>
            <p:cNvGrpSpPr>
              <a:grpSpLocks/>
            </p:cNvGrpSpPr>
            <p:nvPr/>
          </p:nvGrpSpPr>
          <p:grpSpPr bwMode="auto">
            <a:xfrm>
              <a:off x="3039" y="1888"/>
              <a:ext cx="499" cy="192"/>
              <a:chOff x="3583" y="1888"/>
              <a:chExt cx="499" cy="192"/>
            </a:xfrm>
          </p:grpSpPr>
          <p:sp>
            <p:nvSpPr>
              <p:cNvPr id="114" name="Oval 1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5" name="Text Box 1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5" name="Group 16"/>
            <p:cNvGrpSpPr>
              <a:grpSpLocks/>
            </p:cNvGrpSpPr>
            <p:nvPr/>
          </p:nvGrpSpPr>
          <p:grpSpPr bwMode="auto">
            <a:xfrm>
              <a:off x="3039" y="2243"/>
              <a:ext cx="499" cy="192"/>
              <a:chOff x="3583" y="2206"/>
              <a:chExt cx="499" cy="192"/>
            </a:xfrm>
          </p:grpSpPr>
          <p:sp>
            <p:nvSpPr>
              <p:cNvPr id="112" name="Oval 1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3" name="Text Box 1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6" name="Group 19"/>
            <p:cNvGrpSpPr>
              <a:grpSpLocks/>
            </p:cNvGrpSpPr>
            <p:nvPr/>
          </p:nvGrpSpPr>
          <p:grpSpPr bwMode="auto">
            <a:xfrm>
              <a:off x="3040" y="2598"/>
              <a:ext cx="498" cy="192"/>
              <a:chOff x="3584" y="2637"/>
              <a:chExt cx="498" cy="192"/>
            </a:xfrm>
          </p:grpSpPr>
          <p:sp>
            <p:nvSpPr>
              <p:cNvPr id="110" name="Oval 2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1" name="Text Box 2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7" name="Group 22"/>
            <p:cNvGrpSpPr>
              <a:grpSpLocks/>
            </p:cNvGrpSpPr>
            <p:nvPr/>
          </p:nvGrpSpPr>
          <p:grpSpPr bwMode="auto">
            <a:xfrm>
              <a:off x="3040" y="2954"/>
              <a:ext cx="498" cy="192"/>
              <a:chOff x="3584" y="2954"/>
              <a:chExt cx="498" cy="192"/>
            </a:xfrm>
          </p:grpSpPr>
          <p:sp>
            <p:nvSpPr>
              <p:cNvPr id="108" name="Oval 2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9" name="Text Box 2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6" name="Text Box 25"/>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7" name="Text Box 26"/>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8" name="Text Box 28"/>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9" name="Text Box 29"/>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0" name="Text Box 30"/>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21" name="Text Box 31"/>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2" name="Text Box 32"/>
          <p:cNvSpPr txBox="1">
            <a:spLocks noChangeArrowheads="1"/>
          </p:cNvSpPr>
          <p:nvPr/>
        </p:nvSpPr>
        <p:spPr bwMode="auto">
          <a:xfrm>
            <a:off x="1727200" y="350361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23" name="Line 33"/>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4" name="Text Box 34"/>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a:solidFill>
                  <a:srgbClr val="3333CC"/>
                </a:solidFill>
              </a:rPr>
              <a:t>01</a:t>
            </a:r>
          </a:p>
        </p:txBody>
      </p:sp>
      <p:sp>
        <p:nvSpPr>
          <p:cNvPr id="125" name="Text Box 35"/>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6" name="Line 36"/>
          <p:cNvSpPr>
            <a:spLocks noChangeShapeType="1"/>
          </p:cNvSpPr>
          <p:nvPr/>
        </p:nvSpPr>
        <p:spPr bwMode="auto">
          <a:xfrm flipV="1">
            <a:off x="2771775" y="2781300"/>
            <a:ext cx="900113" cy="539750"/>
          </a:xfrm>
          <a:prstGeom prst="line">
            <a:avLst/>
          </a:prstGeom>
          <a:noFill/>
          <a:ln w="28575">
            <a:solidFill>
              <a:srgbClr val="3333CC"/>
            </a:solidFill>
            <a:round/>
            <a:headEnd/>
            <a:tailEnd/>
          </a:ln>
          <a:effectLst/>
        </p:spPr>
        <p:txBody>
          <a:bodyPr>
            <a:prstTxWarp prst="textNoShape">
              <a:avLst/>
            </a:prstTxWarp>
          </a:bodyPr>
          <a:lstStyle/>
          <a:p>
            <a:endParaRPr lang="fr-FR"/>
          </a:p>
        </p:txBody>
      </p:sp>
      <p:sp>
        <p:nvSpPr>
          <p:cNvPr id="127" name="Text Box 37"/>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8" name="Text Box 38"/>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9" name="Text Box 39"/>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30" name="Text Box 40"/>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31" name="Text Box 41"/>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a:solidFill>
                  <a:srgbClr val="3333CC"/>
                </a:solidFill>
              </a:rPr>
              <a:t>11</a:t>
            </a:r>
          </a:p>
        </p:txBody>
      </p:sp>
      <p:sp>
        <p:nvSpPr>
          <p:cNvPr id="132" name="Text Box 42"/>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33" name="Text Box 43"/>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34" name="Text Box 44"/>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35" name="Line 45"/>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36" name="Text Box 46"/>
          <p:cNvSpPr txBox="1">
            <a:spLocks noChangeArrowheads="1"/>
          </p:cNvSpPr>
          <p:nvPr/>
        </p:nvSpPr>
        <p:spPr bwMode="auto">
          <a:xfrm>
            <a:off x="3167063" y="38608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37" name="Oval 47"/>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48"/>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49"/>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50"/>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51"/>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Oval 52"/>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3" name="Oval 53"/>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Line 54"/>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5" name="Oval 55"/>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Line 56"/>
          <p:cNvSpPr>
            <a:spLocks noChangeShapeType="1"/>
          </p:cNvSpPr>
          <p:nvPr/>
        </p:nvSpPr>
        <p:spPr bwMode="auto">
          <a:xfrm>
            <a:off x="3671888" y="4437063"/>
            <a:ext cx="900112"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51" name="Line 57"/>
          <p:cNvSpPr>
            <a:spLocks noChangeShapeType="1"/>
          </p:cNvSpPr>
          <p:nvPr/>
        </p:nvSpPr>
        <p:spPr bwMode="auto">
          <a:xfrm flipV="1">
            <a:off x="3671888" y="278130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52" name="Text Box 58"/>
          <p:cNvSpPr txBox="1">
            <a:spLocks noChangeArrowheads="1"/>
          </p:cNvSpPr>
          <p:nvPr/>
        </p:nvSpPr>
        <p:spPr bwMode="auto">
          <a:xfrm>
            <a:off x="4103688" y="31130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a:solidFill>
                  <a:srgbClr val="3333CC"/>
                </a:solidFill>
              </a:rPr>
              <a:t>11</a:t>
            </a:r>
          </a:p>
        </p:txBody>
      </p:sp>
      <p:sp>
        <p:nvSpPr>
          <p:cNvPr id="153" name="Text Box 59"/>
          <p:cNvSpPr txBox="1">
            <a:spLocks noChangeArrowheads="1"/>
          </p:cNvSpPr>
          <p:nvPr/>
        </p:nvSpPr>
        <p:spPr bwMode="auto">
          <a:xfrm>
            <a:off x="4246563"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4</a:t>
            </a:r>
          </a:p>
        </p:txBody>
      </p:sp>
      <p:sp>
        <p:nvSpPr>
          <p:cNvPr id="154" name="Text Box 60"/>
          <p:cNvSpPr txBox="1">
            <a:spLocks noChangeArrowheads="1"/>
          </p:cNvSpPr>
          <p:nvPr/>
        </p:nvSpPr>
        <p:spPr bwMode="auto">
          <a:xfrm>
            <a:off x="3527425"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55" name="Text Box 61"/>
          <p:cNvSpPr txBox="1">
            <a:spLocks noChangeArrowheads="1"/>
          </p:cNvSpPr>
          <p:nvPr/>
        </p:nvSpPr>
        <p:spPr bwMode="auto">
          <a:xfrm>
            <a:off x="3527425"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56" name="Text Box 62"/>
          <p:cNvSpPr txBox="1">
            <a:spLocks noChangeArrowheads="1"/>
          </p:cNvSpPr>
          <p:nvPr/>
        </p:nvSpPr>
        <p:spPr bwMode="auto">
          <a:xfrm>
            <a:off x="4175125" y="27082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96" name="Text Box 63"/>
          <p:cNvSpPr txBox="1">
            <a:spLocks noChangeArrowheads="1"/>
          </p:cNvSpPr>
          <p:nvPr/>
        </p:nvSpPr>
        <p:spPr bwMode="auto">
          <a:xfrm>
            <a:off x="3527425"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97" name="Text Box 64"/>
          <p:cNvSpPr txBox="1">
            <a:spLocks noChangeArrowheads="1"/>
          </p:cNvSpPr>
          <p:nvPr/>
        </p:nvSpPr>
        <p:spPr bwMode="auto">
          <a:xfrm>
            <a:off x="3527425"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98" name="Text Box 65"/>
          <p:cNvSpPr txBox="1">
            <a:spLocks noChangeArrowheads="1"/>
          </p:cNvSpPr>
          <p:nvPr/>
        </p:nvSpPr>
        <p:spPr bwMode="auto">
          <a:xfrm>
            <a:off x="4067175" y="44084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99" name="Text Box 66"/>
          <p:cNvSpPr txBox="1">
            <a:spLocks noChangeArrowheads="1"/>
          </p:cNvSpPr>
          <p:nvPr/>
        </p:nvSpPr>
        <p:spPr bwMode="auto">
          <a:xfrm>
            <a:off x="4679950"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200" name="Text Box 67"/>
          <p:cNvSpPr txBox="1">
            <a:spLocks noChangeArrowheads="1"/>
          </p:cNvSpPr>
          <p:nvPr/>
        </p:nvSpPr>
        <p:spPr bwMode="auto">
          <a:xfrm>
            <a:off x="4679950"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01" name="Text Box 68"/>
          <p:cNvSpPr txBox="1">
            <a:spLocks noChangeArrowheads="1"/>
          </p:cNvSpPr>
          <p:nvPr/>
        </p:nvSpPr>
        <p:spPr bwMode="auto">
          <a:xfrm>
            <a:off x="4679950"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02" name="Text Box 69"/>
          <p:cNvSpPr txBox="1">
            <a:spLocks noChangeArrowheads="1"/>
          </p:cNvSpPr>
          <p:nvPr/>
        </p:nvSpPr>
        <p:spPr bwMode="auto">
          <a:xfrm>
            <a:off x="4679950"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03" name="Line 70"/>
          <p:cNvSpPr>
            <a:spLocks noChangeShapeType="1"/>
          </p:cNvSpPr>
          <p:nvPr/>
        </p:nvSpPr>
        <p:spPr bwMode="auto">
          <a:xfrm>
            <a:off x="3670300" y="2746375"/>
            <a:ext cx="900113" cy="1116013"/>
          </a:xfrm>
          <a:prstGeom prst="line">
            <a:avLst/>
          </a:prstGeom>
          <a:noFill/>
          <a:ln w="28575">
            <a:solidFill>
              <a:srgbClr val="3333CC"/>
            </a:solidFill>
            <a:round/>
            <a:headEnd/>
            <a:tailEnd/>
          </a:ln>
          <a:effectLst/>
        </p:spPr>
        <p:txBody>
          <a:bodyPr>
            <a:prstTxWarp prst="textNoShape">
              <a:avLst/>
            </a:prstTxWarp>
          </a:bodyPr>
          <a:lstStyle/>
          <a:p>
            <a:endParaRPr lang="fr-FR"/>
          </a:p>
        </p:txBody>
      </p:sp>
      <p:sp>
        <p:nvSpPr>
          <p:cNvPr id="204" name="Line 71"/>
          <p:cNvSpPr>
            <a:spLocks noChangeShapeType="1"/>
          </p:cNvSpPr>
          <p:nvPr/>
        </p:nvSpPr>
        <p:spPr bwMode="auto">
          <a:xfrm flipV="1">
            <a:off x="3671888" y="3322638"/>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205" name="Text Box 72"/>
          <p:cNvSpPr txBox="1">
            <a:spLocks noChangeArrowheads="1"/>
          </p:cNvSpPr>
          <p:nvPr/>
        </p:nvSpPr>
        <p:spPr bwMode="auto">
          <a:xfrm>
            <a:off x="3851275" y="36893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206" name="Oval 74"/>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7" name="Oval 75"/>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0" name="Oval 76"/>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1" name="Oval 77"/>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2" name="Oval 78"/>
          <p:cNvSpPr>
            <a:spLocks noChangeArrowheads="1"/>
          </p:cNvSpPr>
          <p:nvPr/>
        </p:nvSpPr>
        <p:spPr bwMode="auto">
          <a:xfrm>
            <a:off x="4498975"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3" name="Oval 79"/>
          <p:cNvSpPr>
            <a:spLocks noChangeArrowheads="1"/>
          </p:cNvSpPr>
          <p:nvPr/>
        </p:nvSpPr>
        <p:spPr bwMode="auto">
          <a:xfrm>
            <a:off x="4498975"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4" name="Oval 80"/>
          <p:cNvSpPr>
            <a:spLocks noChangeArrowheads="1"/>
          </p:cNvSpPr>
          <p:nvPr/>
        </p:nvSpPr>
        <p:spPr bwMode="auto">
          <a:xfrm>
            <a:off x="4498975"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5" name="Oval 81"/>
          <p:cNvSpPr>
            <a:spLocks noChangeArrowheads="1"/>
          </p:cNvSpPr>
          <p:nvPr/>
        </p:nvSpPr>
        <p:spPr bwMode="auto">
          <a:xfrm>
            <a:off x="4498975"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6" name="Oval 82"/>
          <p:cNvSpPr>
            <a:spLocks noChangeArrowheads="1"/>
          </p:cNvSpPr>
          <p:nvPr/>
        </p:nvSpPr>
        <p:spPr bwMode="auto">
          <a:xfrm>
            <a:off x="4392613" y="3608388"/>
            <a:ext cx="684212" cy="504825"/>
          </a:xfrm>
          <a:prstGeom prst="ellipse">
            <a:avLst/>
          </a:prstGeom>
          <a:noFill/>
          <a:ln w="38100">
            <a:solidFill>
              <a:srgbClr val="3333CC"/>
            </a:solidFill>
            <a:round/>
            <a:headEnd/>
            <a:tailEnd/>
          </a:ln>
          <a:effectLst/>
        </p:spPr>
        <p:txBody>
          <a:bodyPr wrap="none" anchor="ctr">
            <a:prstTxWarp prst="textNoShape">
              <a:avLst/>
            </a:prstTxWarp>
          </a:bodyPr>
          <a:lstStyle/>
          <a:p>
            <a:endParaRPr lang="fr-FR"/>
          </a:p>
        </p:txBody>
      </p:sp>
      <p:sp>
        <p:nvSpPr>
          <p:cNvPr id="237" name="Oval 83"/>
          <p:cNvSpPr>
            <a:spLocks noChangeArrowheads="1"/>
          </p:cNvSpPr>
          <p:nvPr/>
        </p:nvSpPr>
        <p:spPr bwMode="auto">
          <a:xfrm>
            <a:off x="3527425" y="2600325"/>
            <a:ext cx="288925" cy="287338"/>
          </a:xfrm>
          <a:prstGeom prst="ellipse">
            <a:avLst/>
          </a:prstGeom>
          <a:noFill/>
          <a:ln w="28575">
            <a:solidFill>
              <a:srgbClr val="3333CC"/>
            </a:solidFill>
            <a:round/>
            <a:headEnd/>
            <a:tailEnd/>
          </a:ln>
          <a:effectLst/>
        </p:spPr>
        <p:txBody>
          <a:bodyPr wrap="none" anchor="ctr">
            <a:prstTxWarp prst="textNoShape">
              <a:avLst/>
            </a:prstTxWarp>
          </a:bodyPr>
          <a:lstStyle/>
          <a:p>
            <a:endParaRPr lang="fr-FR"/>
          </a:p>
        </p:txBody>
      </p:sp>
      <p:sp>
        <p:nvSpPr>
          <p:cNvPr id="238" name="Oval 84"/>
          <p:cNvSpPr>
            <a:spLocks noChangeArrowheads="1"/>
          </p:cNvSpPr>
          <p:nvPr/>
        </p:nvSpPr>
        <p:spPr bwMode="auto">
          <a:xfrm>
            <a:off x="2627313" y="3176588"/>
            <a:ext cx="288925" cy="287337"/>
          </a:xfrm>
          <a:prstGeom prst="ellipse">
            <a:avLst/>
          </a:prstGeom>
          <a:noFill/>
          <a:ln w="28575">
            <a:solidFill>
              <a:srgbClr val="3333CC"/>
            </a:solidFill>
            <a:round/>
            <a:headEnd/>
            <a:tailEnd/>
          </a:ln>
          <a:effectLst/>
        </p:spPr>
        <p:txBody>
          <a:bodyPr wrap="none" anchor="ctr">
            <a:prstTxWarp prst="textNoShape">
              <a:avLst/>
            </a:prstTxWarp>
          </a:bodyPr>
          <a:lstStyle/>
          <a:p>
            <a:endParaRPr lang="fr-FR"/>
          </a:p>
        </p:txBody>
      </p:sp>
      <p:sp>
        <p:nvSpPr>
          <p:cNvPr id="239" name="Oval 85"/>
          <p:cNvSpPr>
            <a:spLocks noChangeArrowheads="1"/>
          </p:cNvSpPr>
          <p:nvPr/>
        </p:nvSpPr>
        <p:spPr bwMode="auto">
          <a:xfrm>
            <a:off x="1727200" y="3752850"/>
            <a:ext cx="288925" cy="287338"/>
          </a:xfrm>
          <a:prstGeom prst="ellipse">
            <a:avLst/>
          </a:prstGeom>
          <a:noFill/>
          <a:ln w="28575">
            <a:solidFill>
              <a:srgbClr val="3333CC"/>
            </a:solidFill>
            <a:round/>
            <a:headEnd/>
            <a:tailEnd/>
          </a:ln>
          <a:effectLst/>
        </p:spPr>
        <p:txBody>
          <a:bodyPr wrap="none" anchor="ctr">
            <a:prstTxWarp prst="textNoShape">
              <a:avLst/>
            </a:prstTxWarp>
          </a:bodyPr>
          <a:lstStyle/>
          <a:p>
            <a:endParaRPr lang="fr-FR"/>
          </a:p>
        </p:txBody>
      </p:sp>
      <p:sp>
        <p:nvSpPr>
          <p:cNvPr id="240" name="Oval 86"/>
          <p:cNvSpPr>
            <a:spLocks noChangeArrowheads="1"/>
          </p:cNvSpPr>
          <p:nvPr/>
        </p:nvSpPr>
        <p:spPr bwMode="auto">
          <a:xfrm>
            <a:off x="827088" y="2600325"/>
            <a:ext cx="288925" cy="287338"/>
          </a:xfrm>
          <a:prstGeom prst="ellipse">
            <a:avLst/>
          </a:prstGeom>
          <a:noFill/>
          <a:ln w="28575">
            <a:solidFill>
              <a:srgbClr val="3333CC"/>
            </a:solidFill>
            <a:round/>
            <a:headEnd/>
            <a:tailEnd/>
          </a:ln>
          <a:effectLst/>
        </p:spPr>
        <p:txBody>
          <a:bodyPr wrap="none" anchor="ctr">
            <a:prstTxWarp prst="textNoShape">
              <a:avLst/>
            </a:prstTxWarp>
          </a:bodyPr>
          <a:lstStyle/>
          <a:p>
            <a:endParaRPr lang="fr-FR"/>
          </a:p>
        </p:txBody>
      </p:sp>
      <p:sp>
        <p:nvSpPr>
          <p:cNvPr id="241" name="Text Box 27"/>
          <p:cNvSpPr txBox="1">
            <a:spLocks noChangeArrowheads="1"/>
          </p:cNvSpPr>
          <p:nvPr/>
        </p:nvSpPr>
        <p:spPr bwMode="auto">
          <a:xfrm>
            <a:off x="5292725" y="1881188"/>
            <a:ext cx="3419475" cy="10064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Finalement, le chemin le plus vraisemblable est celui qui arrive en ‘10’.</a:t>
            </a:r>
          </a:p>
        </p:txBody>
      </p:sp>
      <p:sp>
        <p:nvSpPr>
          <p:cNvPr id="242" name="Text Box 73"/>
          <p:cNvSpPr txBox="1">
            <a:spLocks noChangeArrowheads="1"/>
          </p:cNvSpPr>
          <p:nvPr/>
        </p:nvSpPr>
        <p:spPr bwMode="auto">
          <a:xfrm>
            <a:off x="5292725" y="3033713"/>
            <a:ext cx="3419475" cy="25304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En remontant le treillis de la droite vers la gauche, on voit que la séquence la plus vraisemblable est celle qui part de ‘00’ à t = 0 et qui arrive à ‘10’ à t = 4. Elle correspond au code vraisemblablement émis : ‘11 01 11 </a:t>
            </a:r>
            <a:r>
              <a:rPr lang="fr-FR" sz="2000" baseline="0" dirty="0" err="1"/>
              <a:t>11</a:t>
            </a:r>
            <a:r>
              <a:rPr lang="fr-FR" sz="2000" baseline="0" dirty="0"/>
              <a:t>’.</a:t>
            </a:r>
          </a:p>
        </p:txBody>
      </p:sp>
      <p:sp>
        <p:nvSpPr>
          <p:cNvPr id="243" name="Text Box 87"/>
          <p:cNvSpPr txBox="1">
            <a:spLocks noChangeArrowheads="1"/>
          </p:cNvSpPr>
          <p:nvPr/>
        </p:nvSpPr>
        <p:spPr bwMode="auto">
          <a:xfrm>
            <a:off x="714348" y="5786454"/>
            <a:ext cx="7993062" cy="701675"/>
          </a:xfrm>
          <a:prstGeom prst="rect">
            <a:avLst/>
          </a:prstGeom>
          <a:noFill/>
          <a:ln w="9525">
            <a:noFill/>
            <a:miter lim="800000"/>
            <a:headEnd/>
            <a:tailEnd/>
          </a:ln>
          <a:effectLst/>
        </p:spPr>
        <p:txBody>
          <a:bodyPr>
            <a:prstTxWarp prst="textNoShape">
              <a:avLst/>
            </a:prstTxWarp>
            <a:spAutoFit/>
          </a:bodyPr>
          <a:lstStyle/>
          <a:p>
            <a:pPr algn="ctr">
              <a:spcBef>
                <a:spcPct val="50000"/>
              </a:spcBef>
              <a:buClr>
                <a:srgbClr val="3333CC"/>
              </a:buClr>
              <a:buFont typeface="Wingdings" charset="2"/>
              <a:buNone/>
            </a:pPr>
            <a:r>
              <a:rPr lang="fr-FR" sz="2000" baseline="0"/>
              <a:t>Ce code correspond à une séquence sur l’entrée du codeur égale à ‘1001’. </a:t>
            </a:r>
            <a:r>
              <a:rPr lang="fr-FR" sz="2000" baseline="0">
                <a:solidFill>
                  <a:srgbClr val="3333CC"/>
                </a:solidFill>
              </a:rPr>
              <a:t>L’erreur en position 4 est donc corrigée.</a:t>
            </a:r>
          </a:p>
        </p:txBody>
      </p:sp>
      <p:sp>
        <p:nvSpPr>
          <p:cNvPr id="244" name="Espace réservé du numéro de diapositive 243"/>
          <p:cNvSpPr>
            <a:spLocks noGrp="1"/>
          </p:cNvSpPr>
          <p:nvPr>
            <p:ph type="sldNum" sz="quarter" idx="12"/>
          </p:nvPr>
        </p:nvSpPr>
        <p:spPr/>
        <p:txBody>
          <a:bodyPr/>
          <a:lstStyle/>
          <a:p>
            <a:fld id="{B3765F03-4A9D-4527-964E-C0033DCEC2BC}" type="slidenum">
              <a:rPr lang="fr-FR" smtClean="0"/>
              <a:pPr/>
              <a:t>108</a:t>
            </a:fld>
            <a:endParaRPr lang="fr-F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PRINCIPE DES TURBO-CODES</a:t>
            </a:r>
            <a:r>
              <a:rPr lang="fr-FR" sz="2600" b="1" dirty="0">
                <a:solidFill>
                  <a:srgbClr val="002060"/>
                </a:solidFill>
              </a:rPr>
              <a:t>I </a:t>
            </a:r>
          </a:p>
        </p:txBody>
      </p:sp>
      <p:sp>
        <p:nvSpPr>
          <p:cNvPr id="3" name="ZoneTexte 2"/>
          <p:cNvSpPr txBox="1"/>
          <p:nvPr/>
        </p:nvSpPr>
        <p:spPr>
          <a:xfrm>
            <a:off x="0" y="857232"/>
            <a:ext cx="9144000" cy="1446550"/>
          </a:xfrm>
          <a:prstGeom prst="rect">
            <a:avLst/>
          </a:prstGeom>
          <a:noFill/>
        </p:spPr>
        <p:txBody>
          <a:bodyPr wrap="square" rtlCol="0">
            <a:spAutoFit/>
          </a:bodyPr>
          <a:lstStyle/>
          <a:p>
            <a:pPr algn="just"/>
            <a:r>
              <a:rPr lang="fr-FR" sz="2200" dirty="0">
                <a:latin typeface="Times New Roman" pitchFamily="18" charset="0"/>
                <a:cs typeface="Times New Roman" pitchFamily="18" charset="0"/>
              </a:rPr>
              <a:t>un turbo-code est construit comme l'association de deux petits codes </a:t>
            </a:r>
            <a:r>
              <a:rPr lang="fr-FR" sz="2200" dirty="0" err="1">
                <a:latin typeface="Times New Roman" pitchFamily="18" charset="0"/>
                <a:cs typeface="Times New Roman" pitchFamily="18" charset="0"/>
              </a:rPr>
              <a:t>convolutifs</a:t>
            </a:r>
            <a:r>
              <a:rPr lang="fr-FR" sz="2200" dirty="0">
                <a:latin typeface="Times New Roman" pitchFamily="18" charset="0"/>
                <a:cs typeface="Times New Roman" pitchFamily="18" charset="0"/>
              </a:rPr>
              <a:t>, généralement de type </a:t>
            </a:r>
            <a:r>
              <a:rPr lang="fr-FR" sz="2200" dirty="0" err="1">
                <a:latin typeface="Times New Roman" pitchFamily="18" charset="0"/>
                <a:cs typeface="Times New Roman" pitchFamily="18" charset="0"/>
              </a:rPr>
              <a:t>récusive</a:t>
            </a:r>
            <a:r>
              <a:rPr lang="fr-FR" sz="2200" dirty="0">
                <a:latin typeface="Times New Roman" pitchFamily="18" charset="0"/>
                <a:cs typeface="Times New Roman" pitchFamily="18" charset="0"/>
              </a:rPr>
              <a:t> systématique (RSC), similaires à ceux que nous venons de voir, liés par une fonction de permutation temporelle encore appelée « entrelacement » ou </a:t>
            </a:r>
            <a:r>
              <a:rPr lang="fr-FR" sz="2200" b="1" i="1" dirty="0" err="1">
                <a:solidFill>
                  <a:srgbClr val="00B050"/>
                </a:solidFill>
                <a:latin typeface="Times New Roman" pitchFamily="18" charset="0"/>
                <a:cs typeface="Times New Roman" pitchFamily="18" charset="0"/>
              </a:rPr>
              <a:t>interleavear</a:t>
            </a:r>
            <a:r>
              <a:rPr lang="fr-FR" sz="2200" dirty="0">
                <a:latin typeface="Times New Roman" pitchFamily="18" charset="0"/>
                <a:cs typeface="Times New Roman" pitchFamily="18" charset="0"/>
              </a:rPr>
              <a:t>.</a:t>
            </a:r>
          </a:p>
        </p:txBody>
      </p:sp>
      <p:sp>
        <p:nvSpPr>
          <p:cNvPr id="5" name="ZoneTexte 4"/>
          <p:cNvSpPr txBox="1"/>
          <p:nvPr/>
        </p:nvSpPr>
        <p:spPr>
          <a:xfrm>
            <a:off x="0" y="5072920"/>
            <a:ext cx="9144000" cy="1785104"/>
          </a:xfrm>
          <a:prstGeom prst="rect">
            <a:avLst/>
          </a:prstGeom>
          <a:noFill/>
        </p:spPr>
        <p:txBody>
          <a:bodyPr wrap="square" rtlCol="0">
            <a:spAutoFit/>
          </a:bodyPr>
          <a:lstStyle/>
          <a:p>
            <a:pPr algn="just"/>
            <a:r>
              <a:rPr lang="fr-FR" sz="2200" dirty="0">
                <a:latin typeface="Times New Roman" pitchFamily="18" charset="0"/>
                <a:cs typeface="Times New Roman" pitchFamily="18" charset="0"/>
              </a:rPr>
              <a:t>Soit R</a:t>
            </a:r>
            <a:r>
              <a:rPr lang="fr-FR" sz="2200" baseline="-25000" dirty="0">
                <a:latin typeface="Times New Roman" pitchFamily="18" charset="0"/>
                <a:cs typeface="Times New Roman" pitchFamily="18" charset="0"/>
              </a:rPr>
              <a:t>1</a:t>
            </a:r>
            <a:r>
              <a:rPr lang="fr-FR" sz="2200" dirty="0">
                <a:latin typeface="Times New Roman" pitchFamily="18" charset="0"/>
                <a:cs typeface="Times New Roman" pitchFamily="18" charset="0"/>
              </a:rPr>
              <a:t> et R</a:t>
            </a:r>
            <a:r>
              <a:rPr lang="fr-FR" sz="2200" baseline="-25000" dirty="0">
                <a:latin typeface="Times New Roman" pitchFamily="18" charset="0"/>
                <a:cs typeface="Times New Roman" pitchFamily="18" charset="0"/>
              </a:rPr>
              <a:t>2</a:t>
            </a:r>
            <a:r>
              <a:rPr lang="fr-FR" sz="2200" dirty="0">
                <a:latin typeface="Times New Roman" pitchFamily="18" charset="0"/>
                <a:cs typeface="Times New Roman" pitchFamily="18" charset="0"/>
              </a:rPr>
              <a:t> les débits de code du code RSC</a:t>
            </a:r>
            <a:r>
              <a:rPr lang="fr-FR" sz="2200" baseline="-25000" dirty="0">
                <a:latin typeface="Times New Roman" pitchFamily="18" charset="0"/>
                <a:cs typeface="Times New Roman" pitchFamily="18" charset="0"/>
              </a:rPr>
              <a:t>1</a:t>
            </a:r>
            <a:r>
              <a:rPr lang="fr-FR" sz="2200" dirty="0">
                <a:latin typeface="Times New Roman" pitchFamily="18" charset="0"/>
                <a:cs typeface="Times New Roman" pitchFamily="18" charset="0"/>
              </a:rPr>
              <a:t> et du code RSC</a:t>
            </a:r>
            <a:r>
              <a:rPr lang="fr-FR" sz="2200" baseline="-25000" dirty="0">
                <a:latin typeface="Times New Roman" pitchFamily="18" charset="0"/>
                <a:cs typeface="Times New Roman" pitchFamily="18" charset="0"/>
              </a:rPr>
              <a:t>2</a:t>
            </a:r>
            <a:r>
              <a:rPr lang="fr-FR" sz="2200" dirty="0">
                <a:latin typeface="Times New Roman" pitchFamily="18" charset="0"/>
                <a:cs typeface="Times New Roman" pitchFamily="18" charset="0"/>
              </a:rPr>
              <a:t> respectivement. Supposons que R</a:t>
            </a:r>
            <a:r>
              <a:rPr lang="fr-FR" sz="2200" baseline="-25000" dirty="0">
                <a:latin typeface="Times New Roman" pitchFamily="18" charset="0"/>
                <a:cs typeface="Times New Roman" pitchFamily="18" charset="0"/>
              </a:rPr>
              <a:t>1</a:t>
            </a:r>
            <a:r>
              <a:rPr lang="fr-FR" sz="2200" dirty="0">
                <a:latin typeface="Times New Roman" pitchFamily="18" charset="0"/>
                <a:cs typeface="Times New Roman" pitchFamily="18" charset="0"/>
              </a:rPr>
              <a:t> = R</a:t>
            </a:r>
            <a:r>
              <a:rPr lang="fr-FR" sz="2200" baseline="-25000" dirty="0">
                <a:latin typeface="Times New Roman" pitchFamily="18" charset="0"/>
                <a:cs typeface="Times New Roman" pitchFamily="18" charset="0"/>
              </a:rPr>
              <a:t>2</a:t>
            </a:r>
            <a:r>
              <a:rPr lang="fr-FR" sz="2200" dirty="0">
                <a:latin typeface="Times New Roman" pitchFamily="18" charset="0"/>
                <a:cs typeface="Times New Roman" pitchFamily="18" charset="0"/>
              </a:rPr>
              <a:t> = 1/2. Le taux de codage global sera R = 1/3.? En ponctuant le code RSC</a:t>
            </a:r>
            <a:r>
              <a:rPr lang="fr-FR" sz="2200" baseline="-25000" dirty="0">
                <a:latin typeface="Times New Roman" pitchFamily="18" charset="0"/>
                <a:cs typeface="Times New Roman" pitchFamily="18" charset="0"/>
              </a:rPr>
              <a:t>1</a:t>
            </a:r>
            <a:r>
              <a:rPr lang="fr-FR" sz="2200" dirty="0">
                <a:latin typeface="Times New Roman" pitchFamily="18" charset="0"/>
                <a:cs typeface="Times New Roman" pitchFamily="18" charset="0"/>
              </a:rPr>
              <a:t> et le code RSC</a:t>
            </a:r>
            <a:r>
              <a:rPr lang="fr-FR" sz="2200" baseline="-25000" dirty="0">
                <a:latin typeface="Times New Roman" pitchFamily="18" charset="0"/>
                <a:cs typeface="Times New Roman" pitchFamily="18" charset="0"/>
              </a:rPr>
              <a:t>2</a:t>
            </a:r>
            <a:r>
              <a:rPr lang="fr-FR" sz="2200" dirty="0">
                <a:latin typeface="Times New Roman" pitchFamily="18" charset="0"/>
                <a:cs typeface="Times New Roman" pitchFamily="18" charset="0"/>
              </a:rPr>
              <a:t>, nous pouvons avoir R</a:t>
            </a:r>
            <a:r>
              <a:rPr lang="fr-FR" sz="2200" baseline="-25000" dirty="0">
                <a:latin typeface="Times New Roman" pitchFamily="18" charset="0"/>
                <a:cs typeface="Times New Roman" pitchFamily="18" charset="0"/>
              </a:rPr>
              <a:t>1</a:t>
            </a:r>
            <a:r>
              <a:rPr lang="fr-FR" sz="2200" dirty="0">
                <a:latin typeface="Times New Roman" pitchFamily="18" charset="0"/>
                <a:cs typeface="Times New Roman" pitchFamily="18" charset="0"/>
              </a:rPr>
              <a:t> = R</a:t>
            </a:r>
            <a:r>
              <a:rPr lang="fr-FR" sz="2200" baseline="-25000" dirty="0">
                <a:latin typeface="Times New Roman" pitchFamily="18" charset="0"/>
                <a:cs typeface="Times New Roman" pitchFamily="18" charset="0"/>
              </a:rPr>
              <a:t>2</a:t>
            </a:r>
            <a:r>
              <a:rPr lang="fr-FR" sz="2200" dirty="0">
                <a:latin typeface="Times New Roman" pitchFamily="18" charset="0"/>
                <a:cs typeface="Times New Roman" pitchFamily="18" charset="0"/>
              </a:rPr>
              <a:t> = 2/3 et le taux de codage global est R = 1/2.? L'entrelacement non uniforme est préféré. La taille de l'</a:t>
            </a:r>
            <a:r>
              <a:rPr lang="fr-FR" sz="2200" dirty="0" err="1">
                <a:latin typeface="Times New Roman" pitchFamily="18" charset="0"/>
                <a:cs typeface="Times New Roman" pitchFamily="18" charset="0"/>
              </a:rPr>
              <a:t>entrelaceur</a:t>
            </a:r>
            <a:r>
              <a:rPr lang="fr-FR" sz="2200" dirty="0">
                <a:latin typeface="Times New Roman" pitchFamily="18" charset="0"/>
                <a:cs typeface="Times New Roman" pitchFamily="18" charset="0"/>
              </a:rPr>
              <a:t> M est critique.</a:t>
            </a:r>
          </a:p>
        </p:txBody>
      </p:sp>
      <p:pic>
        <p:nvPicPr>
          <p:cNvPr id="9219" name="Picture 3"/>
          <p:cNvPicPr>
            <a:picLocks noChangeAspect="1" noChangeArrowheads="1"/>
          </p:cNvPicPr>
          <p:nvPr/>
        </p:nvPicPr>
        <p:blipFill>
          <a:blip r:embed="rId2"/>
          <a:srcRect/>
          <a:stretch>
            <a:fillRect/>
          </a:stretch>
        </p:blipFill>
        <p:spPr bwMode="auto">
          <a:xfrm>
            <a:off x="-32" y="2285992"/>
            <a:ext cx="6485053" cy="1643074"/>
          </a:xfrm>
          <a:prstGeom prst="rect">
            <a:avLst/>
          </a:prstGeom>
          <a:noFill/>
          <a:ln w="9525">
            <a:noFill/>
            <a:miter lim="800000"/>
            <a:headEnd/>
            <a:tailEnd/>
          </a:ln>
          <a:effectLst/>
        </p:spPr>
      </p:pic>
      <p:sp>
        <p:nvSpPr>
          <p:cNvPr id="7" name="ZoneTexte 6"/>
          <p:cNvSpPr txBox="1"/>
          <p:nvPr/>
        </p:nvSpPr>
        <p:spPr>
          <a:xfrm>
            <a:off x="6786578" y="2553954"/>
            <a:ext cx="2357422" cy="1446550"/>
          </a:xfrm>
          <a:prstGeom prst="rect">
            <a:avLst/>
          </a:prstGeom>
          <a:noFill/>
        </p:spPr>
        <p:txBody>
          <a:bodyPr wrap="square" rtlCol="0">
            <a:spAutoFit/>
          </a:bodyPr>
          <a:lstStyle/>
          <a:p>
            <a:r>
              <a:rPr lang="fr-FR" sz="2200" b="1" dirty="0">
                <a:solidFill>
                  <a:srgbClr val="C00000"/>
                </a:solidFill>
              </a:rPr>
              <a:t>Encoder 1 = RSC</a:t>
            </a:r>
            <a:r>
              <a:rPr lang="fr-FR" sz="2200" b="1" baseline="-25000" dirty="0">
                <a:solidFill>
                  <a:srgbClr val="C00000"/>
                </a:solidFill>
              </a:rPr>
              <a:t>1</a:t>
            </a:r>
          </a:p>
          <a:p>
            <a:endParaRPr lang="fr-FR" sz="2200" b="1" dirty="0"/>
          </a:p>
          <a:p>
            <a:r>
              <a:rPr lang="fr-FR" sz="2200" b="1" dirty="0">
                <a:solidFill>
                  <a:srgbClr val="7030A0"/>
                </a:solidFill>
              </a:rPr>
              <a:t>Encoder 2 = RSC</a:t>
            </a:r>
            <a:r>
              <a:rPr lang="fr-FR" sz="2200" b="1" baseline="-25000" dirty="0">
                <a:solidFill>
                  <a:srgbClr val="7030A0"/>
                </a:solidFill>
              </a:rPr>
              <a:t>2</a:t>
            </a:r>
          </a:p>
          <a:p>
            <a:endParaRPr lang="fr-FR" sz="2200" b="1" dirty="0"/>
          </a:p>
        </p:txBody>
      </p:sp>
      <p:sp>
        <p:nvSpPr>
          <p:cNvPr id="8" name="ZoneTexte 7"/>
          <p:cNvSpPr txBox="1"/>
          <p:nvPr/>
        </p:nvSpPr>
        <p:spPr>
          <a:xfrm>
            <a:off x="0" y="3913535"/>
            <a:ext cx="9144000" cy="954107"/>
          </a:xfrm>
          <a:prstGeom prst="rect">
            <a:avLst/>
          </a:prstGeom>
          <a:noFill/>
        </p:spPr>
        <p:txBody>
          <a:bodyPr wrap="square" rtlCol="0">
            <a:spAutoFit/>
          </a:bodyPr>
          <a:lstStyle/>
          <a:p>
            <a:pPr algn="just"/>
            <a:r>
              <a:rPr lang="fr-FR" b="1" i="1" u="sng" dirty="0" err="1">
                <a:solidFill>
                  <a:srgbClr val="C00000"/>
                </a:solidFill>
                <a:latin typeface="Times New Roman" pitchFamily="18" charset="0"/>
                <a:cs typeface="Times New Roman" pitchFamily="18" charset="0"/>
              </a:rPr>
              <a:t>Puncturing</a:t>
            </a:r>
            <a:r>
              <a:rPr lang="fr-FR" b="1" i="1" u="sng" dirty="0">
                <a:solidFill>
                  <a:srgbClr val="C00000"/>
                </a:solidFill>
                <a:latin typeface="Times New Roman" pitchFamily="18" charset="0"/>
                <a:cs typeface="Times New Roman" pitchFamily="18" charset="0"/>
              </a:rPr>
              <a:t> and </a:t>
            </a:r>
            <a:r>
              <a:rPr lang="fr-FR" b="1" i="1" u="sng" dirty="0" err="1">
                <a:solidFill>
                  <a:srgbClr val="C00000"/>
                </a:solidFill>
                <a:latin typeface="Times New Roman" pitchFamily="18" charset="0"/>
                <a:cs typeface="Times New Roman" pitchFamily="18" charset="0"/>
              </a:rPr>
              <a:t>multiplexing</a:t>
            </a:r>
            <a:r>
              <a:rPr lang="fr-FR" b="1" i="1" u="sng" dirty="0">
                <a:solidFill>
                  <a:srgbClr val="C00000"/>
                </a:solidFill>
                <a:latin typeface="Times New Roman" pitchFamily="18" charset="0"/>
                <a:cs typeface="Times New Roman" pitchFamily="18" charset="0"/>
              </a:rPr>
              <a:t> </a:t>
            </a:r>
            <a:r>
              <a:rPr lang="fr-FR" i="1" dirty="0">
                <a:solidFill>
                  <a:srgbClr val="C00000"/>
                </a:solidFill>
                <a:latin typeface="Times New Roman" pitchFamily="18" charset="0"/>
                <a:cs typeface="Times New Roman" pitchFamily="18" charset="0"/>
              </a:rPr>
              <a:t>: poinçonnage et multiplexage: Le multiplexage seul peut réduire le  rendement du codeur. Le poinçonnage, consiste à ne garder à tout instant que l’un des bits envoyés par les deux codeurs, peut augmenter le rendement</a:t>
            </a:r>
            <a:r>
              <a:rPr lang="fr-FR" sz="2000" dirty="0"/>
              <a:t>.</a:t>
            </a:r>
            <a:endParaRPr lang="fr-FR" sz="2000" b="1" i="1"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B3765F03-4A9D-4527-964E-C0033DCEC2BC}" type="slidenum">
              <a:rPr lang="fr-FR" smtClean="0"/>
              <a:pPr/>
              <a:t>109</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6407257"/>
            <a:ext cx="7736655" cy="39036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3200" b="1" i="0" u="none" strike="noStrike" kern="1200" cap="none" spc="0" normalizeH="0" baseline="0" noProof="0" dirty="0">
                <a:ln>
                  <a:noFill/>
                </a:ln>
                <a:solidFill>
                  <a:schemeClr val="tx1"/>
                </a:solidFill>
                <a:effectLst/>
                <a:uLnTx/>
                <a:uFillTx/>
                <a:latin typeface="+mn-lt"/>
                <a:ea typeface="+mn-ea"/>
                <a:cs typeface="+mn-cs"/>
              </a:rPr>
              <a:t>Sortie: 0100</a:t>
            </a:r>
          </a:p>
        </p:txBody>
      </p:sp>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11</a:t>
            </a:fld>
            <a:endParaRPr lang="en-US"/>
          </a:p>
        </p:txBody>
      </p:sp>
      <p:sp>
        <p:nvSpPr>
          <p:cNvPr id="30" name="TextBox 2">
            <a:extLst>
              <a:ext uri="{FF2B5EF4-FFF2-40B4-BE49-F238E27FC236}">
                <a16:creationId xmlns:a16="http://schemas.microsoft.com/office/drawing/2014/main" id="{FA69DCEF-528D-6941-9170-4B52C5D46854}"/>
              </a:ext>
            </a:extLst>
          </p:cNvPr>
          <p:cNvSpPr txBox="1"/>
          <p:nvPr/>
        </p:nvSpPr>
        <p:spPr>
          <a:xfrm>
            <a:off x="134787" y="2874869"/>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EXEMPLE DE LA FENETRE COULISSANTE</a:t>
            </a:r>
          </a:p>
        </p:txBody>
      </p:sp>
      <p:sp>
        <p:nvSpPr>
          <p:cNvPr id="34" name="ZoneTexte 33"/>
          <p:cNvSpPr txBox="1"/>
          <p:nvPr/>
        </p:nvSpPr>
        <p:spPr>
          <a:xfrm>
            <a:off x="5286380" y="6211693"/>
            <a:ext cx="3714776" cy="646331"/>
          </a:xfrm>
          <a:prstGeom prst="rect">
            <a:avLst/>
          </a:prstGeom>
          <a:noFill/>
        </p:spPr>
        <p:txBody>
          <a:bodyPr wrap="square" rtlCol="0">
            <a:spAutoFit/>
          </a:bodyPr>
          <a:lstStyle/>
          <a:p>
            <a:r>
              <a:rPr lang="en-US" i="1" dirty="0">
                <a:latin typeface="Times New Roman" pitchFamily="18" charset="0"/>
                <a:cs typeface="Times New Roman" pitchFamily="18" charset="0"/>
              </a:rPr>
              <a:t>Source : </a:t>
            </a:r>
            <a:r>
              <a:rPr lang="en-US" i="1" dirty="0" err="1">
                <a:latin typeface="Times New Roman" pitchFamily="18" charset="0"/>
                <a:cs typeface="Times New Roman" pitchFamily="18" charset="0"/>
              </a:rPr>
              <a:t>Cours</a:t>
            </a:r>
            <a:r>
              <a:rPr lang="en-US" i="1" dirty="0">
                <a:latin typeface="Times New Roman" pitchFamily="18" charset="0"/>
                <a:cs typeface="Times New Roman" pitchFamily="18" charset="0"/>
              </a:rPr>
              <a:t> de Kyle Jamieson</a:t>
            </a:r>
            <a:endParaRPr lang="fr-FR" i="1" dirty="0">
              <a:latin typeface="Times New Roman" pitchFamily="18" charset="0"/>
              <a:cs typeface="Times New Roman" pitchFamily="18" charset="0"/>
            </a:endParaRPr>
          </a:p>
          <a:p>
            <a:r>
              <a:rPr lang="fr-FR" i="1" dirty="0">
                <a:latin typeface="Times New Roman" pitchFamily="18" charset="0"/>
                <a:cs typeface="Times New Roman" pitchFamily="18" charset="0"/>
              </a:rPr>
              <a:t>Princeton </a:t>
            </a:r>
            <a:r>
              <a:rPr lang="fr-FR" i="1" dirty="0" err="1">
                <a:latin typeface="Times New Roman" pitchFamily="18" charset="0"/>
                <a:cs typeface="Times New Roman" pitchFamily="18" charset="0"/>
              </a:rPr>
              <a:t>University</a:t>
            </a:r>
            <a:endParaRPr lang="en-US" i="1" dirty="0">
              <a:latin typeface="Times New Roman" pitchFamily="18" charset="0"/>
              <a:cs typeface="Times New Roman" pitchFamily="18" charset="0"/>
            </a:endParaRPr>
          </a:p>
        </p:txBody>
      </p:sp>
      <p:sp>
        <p:nvSpPr>
          <p:cNvPr id="36" name="Rectangle 35"/>
          <p:cNvSpPr/>
          <p:nvPr/>
        </p:nvSpPr>
        <p:spPr>
          <a:xfrm>
            <a:off x="23147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37" name="Rectangle 36"/>
          <p:cNvSpPr/>
          <p:nvPr/>
        </p:nvSpPr>
        <p:spPr>
          <a:xfrm>
            <a:off x="278124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38" name="Rectangle 37"/>
          <p:cNvSpPr/>
          <p:nvPr/>
        </p:nvSpPr>
        <p:spPr>
          <a:xfrm>
            <a:off x="324777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39" name="Rectangle 38"/>
          <p:cNvSpPr/>
          <p:nvPr/>
        </p:nvSpPr>
        <p:spPr>
          <a:xfrm>
            <a:off x="371430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0" name="Rectangle 39"/>
          <p:cNvSpPr/>
          <p:nvPr/>
        </p:nvSpPr>
        <p:spPr>
          <a:xfrm>
            <a:off x="418083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1" name="Rectangle 40"/>
          <p:cNvSpPr/>
          <p:nvPr/>
        </p:nvSpPr>
        <p:spPr>
          <a:xfrm>
            <a:off x="464736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2" name="Rectangle 41"/>
          <p:cNvSpPr/>
          <p:nvPr/>
        </p:nvSpPr>
        <p:spPr>
          <a:xfrm>
            <a:off x="511389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3" name="Rectangle 42"/>
          <p:cNvSpPr/>
          <p:nvPr/>
        </p:nvSpPr>
        <p:spPr>
          <a:xfrm>
            <a:off x="558042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4" name="Rectangle 43"/>
          <p:cNvSpPr/>
          <p:nvPr/>
        </p:nvSpPr>
        <p:spPr>
          <a:xfrm>
            <a:off x="604695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5" name="Rectangle 44"/>
          <p:cNvSpPr/>
          <p:nvPr/>
        </p:nvSpPr>
        <p:spPr>
          <a:xfrm>
            <a:off x="651348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6" name="Rectangle 45"/>
          <p:cNvSpPr/>
          <p:nvPr/>
        </p:nvSpPr>
        <p:spPr>
          <a:xfrm>
            <a:off x="69800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7" name="Right Brace 16"/>
          <p:cNvSpPr/>
          <p:nvPr/>
        </p:nvSpPr>
        <p:spPr>
          <a:xfrm rot="16200000">
            <a:off x="3484526" y="1486215"/>
            <a:ext cx="459015" cy="1866120"/>
          </a:xfrm>
          <a:prstGeom prst="rightBrace">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48" name="TextBox 17"/>
          <p:cNvSpPr txBox="1"/>
          <p:nvPr/>
        </p:nvSpPr>
        <p:spPr>
          <a:xfrm>
            <a:off x="3312320" y="1857364"/>
            <a:ext cx="803425" cy="400110"/>
          </a:xfrm>
          <a:prstGeom prst="rect">
            <a:avLst/>
          </a:prstGeom>
          <a:noFill/>
        </p:spPr>
        <p:txBody>
          <a:bodyPr wrap="none" rtlCol="0">
            <a:spAutoFit/>
          </a:bodyPr>
          <a:lstStyle/>
          <a:p>
            <a:r>
              <a:rPr lang="en-US" altLang="zh-CN" i="1" dirty="0">
                <a:solidFill>
                  <a:srgbClr val="0070C0"/>
                </a:solidFill>
                <a:latin typeface="Arial" charset="0"/>
                <a:ea typeface="Arial" charset="0"/>
                <a:cs typeface="Arial" charset="0"/>
              </a:rPr>
              <a:t>K = 4</a:t>
            </a:r>
            <a:endParaRPr lang="en-US" i="1" dirty="0">
              <a:solidFill>
                <a:srgbClr val="0070C0"/>
              </a:solidFill>
              <a:latin typeface="Arial" charset="0"/>
              <a:ea typeface="Arial" charset="0"/>
              <a:cs typeface="Arial" charset="0"/>
            </a:endParaRPr>
          </a:p>
        </p:txBody>
      </p:sp>
      <p:sp>
        <p:nvSpPr>
          <p:cNvPr id="49" name="Rectangle 48"/>
          <p:cNvSpPr/>
          <p:nvPr/>
        </p:nvSpPr>
        <p:spPr>
          <a:xfrm>
            <a:off x="1850368" y="298950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0" name="Rectangle 49"/>
          <p:cNvSpPr/>
          <p:nvPr/>
        </p:nvSpPr>
        <p:spPr>
          <a:xfrm>
            <a:off x="1383838" y="298918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1" name="TextBox 22"/>
          <p:cNvSpPr txBox="1"/>
          <p:nvPr/>
        </p:nvSpPr>
        <p:spPr>
          <a:xfrm>
            <a:off x="1403083" y="258876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52" name="Rectangle 51"/>
          <p:cNvSpPr/>
          <p:nvPr/>
        </p:nvSpPr>
        <p:spPr>
          <a:xfrm>
            <a:off x="2783636" y="289952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53" name="Straight Connector 24"/>
          <p:cNvCxnSpPr/>
          <p:nvPr/>
        </p:nvCxnSpPr>
        <p:spPr>
          <a:xfrm>
            <a:off x="3022688" y="356403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4" name="Straight Connector 25"/>
          <p:cNvCxnSpPr/>
          <p:nvPr/>
        </p:nvCxnSpPr>
        <p:spPr>
          <a:xfrm>
            <a:off x="3022687" y="4352927"/>
            <a:ext cx="807099" cy="827902"/>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55" name="Straight Connector 27"/>
          <p:cNvCxnSpPr>
            <a:endCxn id="58" idx="0"/>
          </p:cNvCxnSpPr>
          <p:nvPr/>
        </p:nvCxnSpPr>
        <p:spPr>
          <a:xfrm>
            <a:off x="3954978" y="3564033"/>
            <a:ext cx="0" cy="161679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6" name="Straight Connector 32"/>
          <p:cNvCxnSpPr/>
          <p:nvPr/>
        </p:nvCxnSpPr>
        <p:spPr>
          <a:xfrm>
            <a:off x="4411555" y="355763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7" name="Straight Connector 33"/>
          <p:cNvCxnSpPr/>
          <p:nvPr/>
        </p:nvCxnSpPr>
        <p:spPr>
          <a:xfrm flipH="1">
            <a:off x="4073012" y="4346533"/>
            <a:ext cx="338543" cy="83429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58" name="Oval 35"/>
          <p:cNvSpPr/>
          <p:nvPr/>
        </p:nvSpPr>
        <p:spPr>
          <a:xfrm>
            <a:off x="3690285" y="518082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59" name="Straight Connector 38"/>
          <p:cNvCxnSpPr/>
          <p:nvPr/>
        </p:nvCxnSpPr>
        <p:spPr>
          <a:xfrm>
            <a:off x="3954978" y="5712170"/>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60" name="Straight Connector 43"/>
          <p:cNvCxnSpPr/>
          <p:nvPr/>
        </p:nvCxnSpPr>
        <p:spPr>
          <a:xfrm flipH="1">
            <a:off x="3948655" y="6266913"/>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61" name="TextBox 45"/>
          <p:cNvSpPr txBox="1"/>
          <p:nvPr/>
        </p:nvSpPr>
        <p:spPr>
          <a:xfrm>
            <a:off x="4443885" y="6066858"/>
            <a:ext cx="1602799" cy="369332"/>
          </a:xfrm>
          <a:prstGeom prst="rect">
            <a:avLst/>
          </a:prstGeom>
          <a:noFill/>
        </p:spPr>
        <p:txBody>
          <a:bodyPr wrap="square" rtlCol="0">
            <a:spAutoFit/>
          </a:bodyPr>
          <a:lstStyle/>
          <a:p>
            <a:pPr algn="l"/>
            <a:r>
              <a:rPr lang="en-US" dirty="0">
                <a:latin typeface="Arial" charset="0"/>
                <a:ea typeface="Arial" charset="0"/>
                <a:cs typeface="Arial" charset="0"/>
              </a:rPr>
              <a:t>P[3] = 0</a:t>
            </a:r>
          </a:p>
        </p:txBody>
      </p:sp>
      <p:sp>
        <p:nvSpPr>
          <p:cNvPr id="88" name="ZoneTexte 87"/>
          <p:cNvSpPr txBox="1"/>
          <p:nvPr/>
        </p:nvSpPr>
        <p:spPr>
          <a:xfrm>
            <a:off x="0" y="928670"/>
            <a:ext cx="8643966" cy="430887"/>
          </a:xfrm>
          <a:prstGeom prst="rect">
            <a:avLst/>
          </a:prstGeom>
          <a:noFill/>
        </p:spPr>
        <p:txBody>
          <a:bodyPr wrap="square" rtlCol="0">
            <a:spAutoFit/>
          </a:bodyPr>
          <a:lstStyle/>
          <a:p>
            <a:r>
              <a:rPr lang="fr-FR" sz="2200" b="1" dirty="0">
                <a:solidFill>
                  <a:srgbClr val="7030A0"/>
                </a:solidFill>
                <a:latin typeface="Times New Roman" pitchFamily="18" charset="0"/>
                <a:cs typeface="Times New Roman" pitchFamily="18" charset="0"/>
              </a:rPr>
              <a:t>Calcul du bit de Parité par la fenêtre </a:t>
            </a:r>
            <a:r>
              <a:rPr lang="fr-FR" sz="2200" b="1" i="1" dirty="0">
                <a:solidFill>
                  <a:srgbClr val="7030A0"/>
                </a:solidFill>
                <a:latin typeface="Times New Roman" pitchFamily="18" charset="0"/>
                <a:cs typeface="Times New Roman" pitchFamily="18" charset="0"/>
              </a:rPr>
              <a:t>coulissante</a:t>
            </a:r>
            <a:r>
              <a:rPr lang="fr-FR" sz="2200" b="1" dirty="0">
                <a:solidFill>
                  <a:srgbClr val="7030A0"/>
                </a:solidFill>
                <a:latin typeface="Times New Roman" pitchFamily="18" charset="0"/>
                <a:cs typeface="Times New Roman" pitchFamily="18" charset="0"/>
              </a:rPr>
              <a:t> ou (“</a:t>
            </a:r>
            <a:r>
              <a:rPr lang="fr-FR" sz="2200" b="1" dirty="0" err="1">
                <a:solidFill>
                  <a:srgbClr val="7030A0"/>
                </a:solidFill>
                <a:latin typeface="Times New Roman" pitchFamily="18" charset="0"/>
                <a:cs typeface="Times New Roman" pitchFamily="18" charset="0"/>
              </a:rPr>
              <a:t>sliding</a:t>
            </a:r>
            <a:r>
              <a:rPr lang="fr-FR" sz="2200" b="1" dirty="0">
                <a:solidFill>
                  <a:srgbClr val="7030A0"/>
                </a:solidFill>
                <a:latin typeface="Times New Roman" pitchFamily="18" charset="0"/>
                <a:cs typeface="Times New Roman" pitchFamily="18" charset="0"/>
              </a:rPr>
              <a:t> </a:t>
            </a:r>
            <a:r>
              <a:rPr lang="fr-FR" sz="2200" b="1" dirty="0" err="1">
                <a:solidFill>
                  <a:srgbClr val="7030A0"/>
                </a:solidFill>
                <a:latin typeface="Times New Roman" pitchFamily="18" charset="0"/>
                <a:cs typeface="Times New Roman" pitchFamily="18" charset="0"/>
              </a:rPr>
              <a:t>window</a:t>
            </a:r>
            <a:r>
              <a:rPr lang="fr-FR" sz="2200" b="1" dirty="0">
                <a:solidFill>
                  <a:srgbClr val="7030A0"/>
                </a:solidFill>
                <a:latin typeface="Times New Roman" pitchFamily="18" charset="0"/>
                <a:cs typeface="Times New Roman" pitchFamily="18" charset="0"/>
              </a:rPr>
              <a:t>”)</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071546"/>
            <a:ext cx="9144000" cy="2523768"/>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Poinçonnage : appelé aussi Perforation (</a:t>
            </a:r>
            <a:r>
              <a:rPr lang="fr-FR" sz="2200" dirty="0" err="1">
                <a:solidFill>
                  <a:srgbClr val="002060"/>
                </a:solidFill>
                <a:latin typeface="Times New Roman" pitchFamily="18" charset="0"/>
                <a:cs typeface="Times New Roman" pitchFamily="18" charset="0"/>
              </a:rPr>
              <a:t>Puncturing</a:t>
            </a:r>
            <a:r>
              <a:rPr lang="fr-FR" sz="2200" dirty="0">
                <a:solidFill>
                  <a:srgbClr val="002060"/>
                </a:solidFill>
                <a:latin typeface="Times New Roman" pitchFamily="18" charset="0"/>
                <a:cs typeface="Times New Roman" pitchFamily="18" charset="0"/>
              </a:rPr>
              <a:t>) permet donc de créer un code de rendement </a:t>
            </a:r>
            <a:r>
              <a:rPr lang="fr-FR" sz="2200" i="1" dirty="0">
                <a:solidFill>
                  <a:srgbClr val="002060"/>
                </a:solidFill>
                <a:latin typeface="Times New Roman" pitchFamily="18" charset="0"/>
                <a:cs typeface="Times New Roman" pitchFamily="18" charset="0"/>
              </a:rPr>
              <a:t>m</a:t>
            </a:r>
            <a:r>
              <a:rPr lang="fr-FR" sz="2200" dirty="0">
                <a:solidFill>
                  <a:srgbClr val="002060"/>
                </a:solidFill>
                <a:latin typeface="Times New Roman" pitchFamily="18" charset="0"/>
                <a:cs typeface="Times New Roman" pitchFamily="18" charset="0"/>
              </a:rPr>
              <a:t> / </a:t>
            </a:r>
            <a:r>
              <a:rPr lang="fr-FR" sz="2200" i="1" dirty="0">
                <a:solidFill>
                  <a:srgbClr val="002060"/>
                </a:solidFill>
                <a:latin typeface="Times New Roman" pitchFamily="18" charset="0"/>
                <a:cs typeface="Times New Roman" pitchFamily="18" charset="0"/>
              </a:rPr>
              <a:t>n</a:t>
            </a:r>
            <a:r>
              <a:rPr lang="fr-FR" sz="2200" dirty="0">
                <a:solidFill>
                  <a:srgbClr val="002060"/>
                </a:solidFill>
                <a:latin typeface="Times New Roman" pitchFamily="18" charset="0"/>
                <a:cs typeface="Times New Roman" pitchFamily="18" charset="0"/>
              </a:rPr>
              <a:t>  à partir d' un rendement, par exemple 1 / </a:t>
            </a:r>
            <a:r>
              <a:rPr lang="fr-FR" sz="2200" i="1" dirty="0">
                <a:solidFill>
                  <a:srgbClr val="002060"/>
                </a:solidFill>
                <a:latin typeface="Times New Roman" pitchFamily="18" charset="0"/>
                <a:cs typeface="Times New Roman" pitchFamily="18" charset="0"/>
              </a:rPr>
              <a:t>n</a:t>
            </a:r>
            <a:r>
              <a:rPr lang="fr-FR" sz="2200" dirty="0">
                <a:solidFill>
                  <a:srgbClr val="002060"/>
                </a:solidFill>
                <a:latin typeface="Times New Roman" pitchFamily="18" charset="0"/>
                <a:cs typeface="Times New Roman" pitchFamily="18" charset="0"/>
              </a:rPr>
              <a:t> code. Ceci, par la suppression de certains bits dans la sortie du codeur. Les bits sont supprimés selon une </a:t>
            </a:r>
            <a:r>
              <a:rPr lang="fr-FR" sz="2200" i="1" dirty="0">
                <a:solidFill>
                  <a:srgbClr val="002060"/>
                </a:solidFill>
                <a:latin typeface="Times New Roman" pitchFamily="18" charset="0"/>
                <a:cs typeface="Times New Roman" pitchFamily="18" charset="0"/>
              </a:rPr>
              <a:t>matrice de perforation d’où le nom de cette méthode</a:t>
            </a:r>
            <a:r>
              <a:rPr lang="fr-FR" sz="2200" dirty="0">
                <a:solidFill>
                  <a:srgbClr val="002060"/>
                </a:solidFill>
                <a:latin typeface="Times New Roman" pitchFamily="18" charset="0"/>
                <a:cs typeface="Times New Roman" pitchFamily="18" charset="0"/>
              </a:rPr>
              <a:t>. </a:t>
            </a:r>
          </a:p>
          <a:p>
            <a:pPr algn="just"/>
            <a:endParaRPr lang="fr-FR" sz="2200" dirty="0">
              <a:solidFill>
                <a:srgbClr val="002060"/>
              </a:solidFill>
              <a:latin typeface="Times New Roman" pitchFamily="18" charset="0"/>
              <a:cs typeface="Times New Roman" pitchFamily="18" charset="0"/>
            </a:endParaRPr>
          </a:p>
          <a:p>
            <a:pPr algn="just" fontAlgn="auto"/>
            <a:r>
              <a:rPr lang="fr-FR" sz="2200" dirty="0">
                <a:solidFill>
                  <a:srgbClr val="7030A0"/>
                </a:solidFill>
                <a:latin typeface="Times New Roman" pitchFamily="18" charset="0"/>
                <a:cs typeface="Times New Roman" pitchFamily="18" charset="0"/>
              </a:rPr>
              <a:t>Le </a:t>
            </a:r>
            <a:r>
              <a:rPr lang="fr-FR" sz="2200" dirty="0" err="1">
                <a:solidFill>
                  <a:srgbClr val="7030A0"/>
                </a:solidFill>
                <a:latin typeface="Times New Roman" pitchFamily="18" charset="0"/>
                <a:cs typeface="Times New Roman" pitchFamily="18" charset="0"/>
              </a:rPr>
              <a:t>pinçonnage</a:t>
            </a:r>
            <a:r>
              <a:rPr lang="fr-FR" sz="2200" dirty="0">
                <a:solidFill>
                  <a:srgbClr val="7030A0"/>
                </a:solidFill>
                <a:latin typeface="Times New Roman" pitchFamily="18" charset="0"/>
                <a:cs typeface="Times New Roman" pitchFamily="18" charset="0"/>
              </a:rPr>
              <a:t> dans les Codes </a:t>
            </a:r>
            <a:r>
              <a:rPr lang="fr-FR" sz="2200" dirty="0" err="1">
                <a:solidFill>
                  <a:srgbClr val="7030A0"/>
                </a:solidFill>
                <a:latin typeface="Times New Roman" pitchFamily="18" charset="0"/>
                <a:cs typeface="Times New Roman" pitchFamily="18" charset="0"/>
              </a:rPr>
              <a:t>convolutifs</a:t>
            </a:r>
            <a:r>
              <a:rPr lang="fr-FR" sz="2200" dirty="0">
                <a:solidFill>
                  <a:srgbClr val="7030A0"/>
                </a:solidFill>
                <a:latin typeface="Times New Roman" pitchFamily="18" charset="0"/>
                <a:cs typeface="Times New Roman" pitchFamily="18" charset="0"/>
              </a:rPr>
              <a:t>  est largement utilisé dans la télédiffusion  numérique (Digital </a:t>
            </a:r>
            <a:r>
              <a:rPr lang="fr-FR" sz="2200" dirty="0" err="1">
                <a:solidFill>
                  <a:srgbClr val="7030A0"/>
                </a:solidFill>
                <a:latin typeface="Times New Roman" pitchFamily="18" charset="0"/>
                <a:cs typeface="Times New Roman" pitchFamily="18" charset="0"/>
              </a:rPr>
              <a:t>Video</a:t>
            </a:r>
            <a:r>
              <a:rPr lang="fr-FR" sz="2200" dirty="0">
                <a:solidFill>
                  <a:srgbClr val="7030A0"/>
                </a:solidFill>
                <a:latin typeface="Times New Roman" pitchFamily="18" charset="0"/>
                <a:cs typeface="Times New Roman" pitchFamily="18" charset="0"/>
              </a:rPr>
              <a:t> </a:t>
            </a:r>
            <a:r>
              <a:rPr lang="fr-FR" sz="2200" dirty="0" err="1">
                <a:solidFill>
                  <a:srgbClr val="7030A0"/>
                </a:solidFill>
                <a:latin typeface="Times New Roman" pitchFamily="18" charset="0"/>
                <a:cs typeface="Times New Roman" pitchFamily="18" charset="0"/>
              </a:rPr>
              <a:t>Broadcasting</a:t>
            </a:r>
            <a:r>
              <a:rPr lang="fr-FR" sz="2200" dirty="0">
                <a:solidFill>
                  <a:srgbClr val="7030A0"/>
                </a:solidFill>
                <a:latin typeface="Times New Roman" pitchFamily="18" charset="0"/>
                <a:cs typeface="Times New Roman" pitchFamily="18" charset="0"/>
              </a:rPr>
              <a:t>) par satellite.</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PRINCIPE DES TURBO-CODES</a:t>
            </a:r>
            <a:r>
              <a:rPr lang="fr-FR" sz="2600" b="1" dirty="0">
                <a:solidFill>
                  <a:srgbClr val="002060"/>
                </a:solidFill>
              </a:rPr>
              <a:t>I </a:t>
            </a:r>
          </a:p>
        </p:txBody>
      </p:sp>
      <p:sp>
        <p:nvSpPr>
          <p:cNvPr id="5" name="ZoneTexte 4"/>
          <p:cNvSpPr txBox="1"/>
          <p:nvPr/>
        </p:nvSpPr>
        <p:spPr>
          <a:xfrm>
            <a:off x="2000232" y="571480"/>
            <a:ext cx="5715040" cy="553998"/>
          </a:xfrm>
          <a:prstGeom prst="rect">
            <a:avLst/>
          </a:prstGeom>
          <a:noFill/>
        </p:spPr>
        <p:txBody>
          <a:bodyPr wrap="square" rtlCol="0">
            <a:spAutoFit/>
          </a:bodyPr>
          <a:lstStyle/>
          <a:p>
            <a:pPr algn="ctr"/>
            <a:r>
              <a:rPr lang="fr-FR" sz="3000" b="1" dirty="0">
                <a:solidFill>
                  <a:srgbClr val="002060"/>
                </a:solidFill>
              </a:rPr>
              <a:t>PINCONNAGE</a:t>
            </a:r>
          </a:p>
        </p:txBody>
      </p:sp>
      <p:sp>
        <p:nvSpPr>
          <p:cNvPr id="38913"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a:ln>
                  <a:noFill/>
                </a:ln>
                <a:solidFill>
                  <a:schemeClr val="tx1"/>
                </a:solidFill>
                <a:effectLst/>
                <a:latin typeface="Arial" charset="0"/>
                <a:cs typeface="Arial" charset="0"/>
              </a:rPr>
              <a:t>Par exemple, si nous voulons faire un code avec un </a:t>
            </a:r>
          </a:p>
        </p:txBody>
      </p:sp>
      <p:sp>
        <p:nvSpPr>
          <p:cNvPr id="8" name="Espace réservé du numéro de diapositive 7"/>
          <p:cNvSpPr>
            <a:spLocks noGrp="1"/>
          </p:cNvSpPr>
          <p:nvPr>
            <p:ph type="sldNum" sz="quarter" idx="12"/>
          </p:nvPr>
        </p:nvSpPr>
        <p:spPr/>
        <p:txBody>
          <a:bodyPr/>
          <a:lstStyle/>
          <a:p>
            <a:fld id="{B3765F03-4A9D-4527-964E-C0033DCEC2BC}" type="slidenum">
              <a:rPr lang="fr-FR" smtClean="0"/>
              <a:pPr/>
              <a:t>110</a:t>
            </a:fld>
            <a:endParaRPr lang="fr-F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PRINCIPE DES TURBO-CODES</a:t>
            </a:r>
            <a:r>
              <a:rPr lang="fr-FR" sz="2600" b="1" dirty="0">
                <a:solidFill>
                  <a:srgbClr val="002060"/>
                </a:solidFill>
              </a:rPr>
              <a:t>I </a:t>
            </a:r>
          </a:p>
        </p:txBody>
      </p:sp>
      <p:sp>
        <p:nvSpPr>
          <p:cNvPr id="3" name="ZoneTexte 2"/>
          <p:cNvSpPr txBox="1"/>
          <p:nvPr/>
        </p:nvSpPr>
        <p:spPr>
          <a:xfrm>
            <a:off x="0" y="857232"/>
            <a:ext cx="9144000" cy="769441"/>
          </a:xfrm>
          <a:prstGeom prst="rect">
            <a:avLst/>
          </a:prstGeom>
          <a:noFill/>
        </p:spPr>
        <p:txBody>
          <a:bodyPr wrap="square" rtlCol="0">
            <a:spAutoFit/>
          </a:bodyPr>
          <a:lstStyle/>
          <a:p>
            <a:pPr algn="just"/>
            <a:r>
              <a:rPr lang="fr-FR" sz="2200" dirty="0">
                <a:latin typeface="Times New Roman" pitchFamily="18" charset="0"/>
                <a:cs typeface="Times New Roman" pitchFamily="18" charset="0"/>
              </a:rPr>
              <a:t>A propos des deux encodeurs RSC</a:t>
            </a:r>
            <a:r>
              <a:rPr lang="fr-FR" sz="2200" baseline="-25000" dirty="0">
                <a:latin typeface="Times New Roman" pitchFamily="18" charset="0"/>
                <a:cs typeface="Times New Roman" pitchFamily="18" charset="0"/>
              </a:rPr>
              <a:t>1</a:t>
            </a:r>
            <a:r>
              <a:rPr lang="fr-FR" sz="2200" dirty="0">
                <a:latin typeface="Times New Roman" pitchFamily="18" charset="0"/>
                <a:cs typeface="Times New Roman" pitchFamily="18" charset="0"/>
              </a:rPr>
              <a:t> et RSC</a:t>
            </a:r>
            <a:r>
              <a:rPr lang="fr-FR" sz="2200" baseline="-25000" dirty="0">
                <a:latin typeface="Times New Roman" pitchFamily="18" charset="0"/>
                <a:cs typeface="Times New Roman" pitchFamily="18" charset="0"/>
              </a:rPr>
              <a:t>2</a:t>
            </a:r>
            <a:r>
              <a:rPr lang="fr-FR" sz="2200" dirty="0">
                <a:latin typeface="Times New Roman" pitchFamily="18" charset="0"/>
                <a:cs typeface="Times New Roman" pitchFamily="18" charset="0"/>
              </a:rPr>
              <a:t>, nous pouvons par exemple prendre un cas simple (déjà vu au début de cette présentation) </a:t>
            </a:r>
          </a:p>
        </p:txBody>
      </p:sp>
      <p:sp>
        <p:nvSpPr>
          <p:cNvPr id="5" name="ZoneTexte 4"/>
          <p:cNvSpPr txBox="1"/>
          <p:nvPr/>
        </p:nvSpPr>
        <p:spPr>
          <a:xfrm>
            <a:off x="0" y="3787036"/>
            <a:ext cx="9144000" cy="1446550"/>
          </a:xfrm>
          <a:prstGeom prst="rect">
            <a:avLst/>
          </a:prstGeom>
          <a:noFill/>
        </p:spPr>
        <p:txBody>
          <a:bodyPr wrap="square" rtlCol="0">
            <a:spAutoFit/>
          </a:bodyPr>
          <a:lstStyle/>
          <a:p>
            <a:pPr algn="just"/>
            <a:r>
              <a:rPr lang="en-US" sz="2200" dirty="0">
                <a:solidFill>
                  <a:srgbClr val="002060"/>
                </a:solidFill>
                <a:latin typeface="Times New Roman" pitchFamily="18" charset="0"/>
                <a:cs typeface="Times New Roman" pitchFamily="18" charset="0"/>
              </a:rPr>
              <a:t>Il </a:t>
            </a:r>
            <a:r>
              <a:rPr lang="en-US" sz="2200" dirty="0" err="1">
                <a:solidFill>
                  <a:srgbClr val="002060"/>
                </a:solidFill>
                <a:latin typeface="Times New Roman" pitchFamily="18" charset="0"/>
                <a:cs typeface="Times New Roman" pitchFamily="18" charset="0"/>
              </a:rPr>
              <a:t>s’agit</a:t>
            </a:r>
            <a:r>
              <a:rPr lang="en-US" sz="2200" dirty="0">
                <a:solidFill>
                  <a:srgbClr val="002060"/>
                </a:solidFill>
                <a:latin typeface="Times New Roman" pitchFamily="18" charset="0"/>
                <a:cs typeface="Times New Roman" pitchFamily="18" charset="0"/>
              </a:rPr>
              <a:t> du ‘’half rate RSC code RSCCC(2,1,2)</a:t>
            </a:r>
          </a:p>
          <a:p>
            <a:pPr algn="just"/>
            <a:endParaRPr lang="en-US" sz="2200" dirty="0">
              <a:solidFill>
                <a:srgbClr val="002060"/>
              </a:solidFill>
              <a:latin typeface="Times New Roman" pitchFamily="18" charset="0"/>
              <a:cs typeface="Times New Roman" pitchFamily="18" charset="0"/>
            </a:endParaRPr>
          </a:p>
          <a:p>
            <a:pPr algn="just"/>
            <a:r>
              <a:rPr lang="en-US" sz="2200" dirty="0">
                <a:solidFill>
                  <a:srgbClr val="C00000"/>
                </a:solidFill>
                <a:latin typeface="Times New Roman" pitchFamily="18" charset="0"/>
                <a:cs typeface="Times New Roman" pitchFamily="18" charset="0"/>
              </a:rPr>
              <a:t>Le RSCCC(2,1,2) </a:t>
            </a:r>
            <a:r>
              <a:rPr lang="en-US" sz="2200" dirty="0" err="1">
                <a:solidFill>
                  <a:srgbClr val="C00000"/>
                </a:solidFill>
                <a:latin typeface="Times New Roman" pitchFamily="18" charset="0"/>
                <a:cs typeface="Times New Roman" pitchFamily="18" charset="0"/>
              </a:rPr>
              <a:t>seul</a:t>
            </a:r>
            <a:r>
              <a:rPr lang="en-US" sz="2200" dirty="0">
                <a:solidFill>
                  <a:srgbClr val="C00000"/>
                </a:solidFill>
                <a:latin typeface="Times New Roman" pitchFamily="18" charset="0"/>
                <a:cs typeface="Times New Roman" pitchFamily="18" charset="0"/>
              </a:rPr>
              <a:t> </a:t>
            </a:r>
            <a:r>
              <a:rPr lang="fr-FR" sz="2200" dirty="0">
                <a:solidFill>
                  <a:srgbClr val="C00000"/>
                </a:solidFill>
                <a:latin typeface="Times New Roman" pitchFamily="18" charset="0"/>
                <a:cs typeface="Times New Roman" pitchFamily="18" charset="0"/>
              </a:rPr>
              <a:t>n'est pas puissant, mais avec deux </a:t>
            </a:r>
            <a:r>
              <a:rPr lang="en-US" sz="2200" dirty="0">
                <a:solidFill>
                  <a:srgbClr val="C00000"/>
                </a:solidFill>
                <a:latin typeface="Times New Roman" pitchFamily="18" charset="0"/>
                <a:cs typeface="Times New Roman" pitchFamily="18" charset="0"/>
              </a:rPr>
              <a:t>RSCCC(2,1,2) </a:t>
            </a:r>
            <a:r>
              <a:rPr lang="fr-FR" sz="2200" dirty="0">
                <a:solidFill>
                  <a:srgbClr val="C00000"/>
                </a:solidFill>
                <a:latin typeface="Times New Roman" pitchFamily="18" charset="0"/>
                <a:cs typeface="Times New Roman" pitchFamily="18" charset="0"/>
              </a:rPr>
              <a:t>parallèles concaténés, ⇒ </a:t>
            </a:r>
            <a:r>
              <a:rPr lang="fr-FR" sz="2200" b="1" u="sng" dirty="0">
                <a:solidFill>
                  <a:srgbClr val="C00000"/>
                </a:solidFill>
                <a:latin typeface="Times New Roman" pitchFamily="18" charset="0"/>
                <a:cs typeface="Times New Roman" pitchFamily="18" charset="0"/>
              </a:rPr>
              <a:t>très puissant code turbo.</a:t>
            </a:r>
          </a:p>
        </p:txBody>
      </p:sp>
      <p:pic>
        <p:nvPicPr>
          <p:cNvPr id="9" name="Picture 3"/>
          <p:cNvPicPr>
            <a:picLocks noChangeAspect="1" noChangeArrowheads="1"/>
          </p:cNvPicPr>
          <p:nvPr/>
        </p:nvPicPr>
        <p:blipFill>
          <a:blip r:embed="rId2"/>
          <a:srcRect/>
          <a:stretch>
            <a:fillRect/>
          </a:stretch>
        </p:blipFill>
        <p:spPr bwMode="auto">
          <a:xfrm>
            <a:off x="1000100" y="1785926"/>
            <a:ext cx="7072362" cy="1968450"/>
          </a:xfrm>
          <a:prstGeom prst="rect">
            <a:avLst/>
          </a:prstGeom>
          <a:noFill/>
          <a:ln w="9525">
            <a:noFill/>
            <a:miter lim="800000"/>
            <a:headEnd/>
            <a:tailEnd/>
          </a:ln>
          <a:effectLst/>
        </p:spPr>
      </p:pic>
      <p:sp>
        <p:nvSpPr>
          <p:cNvPr id="10" name="Espace réservé du numéro de diapositive 9"/>
          <p:cNvSpPr>
            <a:spLocks noGrp="1"/>
          </p:cNvSpPr>
          <p:nvPr>
            <p:ph type="sldNum" sz="quarter" idx="12"/>
          </p:nvPr>
        </p:nvSpPr>
        <p:spPr/>
        <p:txBody>
          <a:bodyPr/>
          <a:lstStyle/>
          <a:p>
            <a:fld id="{B3765F03-4A9D-4527-964E-C0033DCEC2BC}" type="slidenum">
              <a:rPr lang="fr-FR" smtClean="0"/>
              <a:pPr/>
              <a:t>111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12</a:t>
            </a:fld>
            <a:endParaRPr lang="en-US"/>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EXEMPLE DE LA FENETRE COULISSANTE</a:t>
            </a:r>
          </a:p>
        </p:txBody>
      </p:sp>
      <p:sp>
        <p:nvSpPr>
          <p:cNvPr id="34" name="ZoneTexte 33"/>
          <p:cNvSpPr txBox="1"/>
          <p:nvPr/>
        </p:nvSpPr>
        <p:spPr>
          <a:xfrm>
            <a:off x="5500694" y="6211693"/>
            <a:ext cx="3714776" cy="646331"/>
          </a:xfrm>
          <a:prstGeom prst="rect">
            <a:avLst/>
          </a:prstGeom>
          <a:noFill/>
        </p:spPr>
        <p:txBody>
          <a:bodyPr wrap="square" rtlCol="0">
            <a:spAutoFit/>
          </a:bodyPr>
          <a:lstStyle/>
          <a:p>
            <a:r>
              <a:rPr lang="en-US" i="1" dirty="0">
                <a:latin typeface="Times New Roman" pitchFamily="18" charset="0"/>
                <a:cs typeface="Times New Roman" pitchFamily="18" charset="0"/>
              </a:rPr>
              <a:t>Source : </a:t>
            </a:r>
            <a:r>
              <a:rPr lang="en-US" i="1" dirty="0" err="1">
                <a:latin typeface="Times New Roman" pitchFamily="18" charset="0"/>
                <a:cs typeface="Times New Roman" pitchFamily="18" charset="0"/>
              </a:rPr>
              <a:t>Cours</a:t>
            </a:r>
            <a:r>
              <a:rPr lang="en-US" i="1" dirty="0">
                <a:latin typeface="Times New Roman" pitchFamily="18" charset="0"/>
                <a:cs typeface="Times New Roman" pitchFamily="18" charset="0"/>
              </a:rPr>
              <a:t> de Kyle Jamieson</a:t>
            </a:r>
            <a:endParaRPr lang="fr-FR" i="1" dirty="0">
              <a:latin typeface="Times New Roman" pitchFamily="18" charset="0"/>
              <a:cs typeface="Times New Roman" pitchFamily="18" charset="0"/>
            </a:endParaRPr>
          </a:p>
          <a:p>
            <a:r>
              <a:rPr lang="fr-FR" i="1" dirty="0">
                <a:latin typeface="Times New Roman" pitchFamily="18" charset="0"/>
                <a:cs typeface="Times New Roman" pitchFamily="18" charset="0"/>
              </a:rPr>
              <a:t>Princeton </a:t>
            </a:r>
            <a:r>
              <a:rPr lang="fr-FR" i="1" dirty="0" err="1">
                <a:latin typeface="Times New Roman" pitchFamily="18" charset="0"/>
                <a:cs typeface="Times New Roman" pitchFamily="18" charset="0"/>
              </a:rPr>
              <a:t>University</a:t>
            </a:r>
            <a:endParaRPr lang="en-US" i="1" dirty="0">
              <a:latin typeface="Times New Roman" pitchFamily="18" charset="0"/>
              <a:cs typeface="Times New Roman" pitchFamily="18" charset="0"/>
            </a:endParaRPr>
          </a:p>
        </p:txBody>
      </p:sp>
      <p:sp>
        <p:nvSpPr>
          <p:cNvPr id="35" name="ZoneTexte 34"/>
          <p:cNvSpPr txBox="1"/>
          <p:nvPr/>
        </p:nvSpPr>
        <p:spPr>
          <a:xfrm>
            <a:off x="0" y="928670"/>
            <a:ext cx="9144000" cy="430887"/>
          </a:xfrm>
          <a:prstGeom prst="rect">
            <a:avLst/>
          </a:prstGeom>
          <a:noFill/>
        </p:spPr>
        <p:txBody>
          <a:bodyPr wrap="square" rtlCol="0">
            <a:spAutoFit/>
          </a:bodyPr>
          <a:lstStyle/>
          <a:p>
            <a:r>
              <a:rPr lang="fr-FR" sz="2200" b="1" dirty="0">
                <a:solidFill>
                  <a:srgbClr val="7030A0"/>
                </a:solidFill>
                <a:latin typeface="Times New Roman" pitchFamily="18" charset="0"/>
                <a:cs typeface="Times New Roman" pitchFamily="18" charset="0"/>
              </a:rPr>
              <a:t>Calcul de plusieurs bits de Parité par la fenêtre </a:t>
            </a:r>
            <a:r>
              <a:rPr lang="fr-FR" sz="2200" b="1" i="1" dirty="0">
                <a:solidFill>
                  <a:srgbClr val="7030A0"/>
                </a:solidFill>
                <a:latin typeface="Times New Roman" pitchFamily="18" charset="0"/>
                <a:cs typeface="Times New Roman" pitchFamily="18" charset="0"/>
              </a:rPr>
              <a:t>coulissante</a:t>
            </a:r>
            <a:endParaRPr lang="fr-FR" sz="2200" b="1" dirty="0">
              <a:solidFill>
                <a:srgbClr val="7030A0"/>
              </a:solidFill>
              <a:latin typeface="Times New Roman" pitchFamily="18" charset="0"/>
              <a:cs typeface="Times New Roman" pitchFamily="18" charset="0"/>
            </a:endParaRPr>
          </a:p>
        </p:txBody>
      </p:sp>
      <p:sp>
        <p:nvSpPr>
          <p:cNvPr id="62" name="Content Placeholder 2"/>
          <p:cNvSpPr txBox="1">
            <a:spLocks/>
          </p:cNvSpPr>
          <p:nvPr/>
        </p:nvSpPr>
        <p:spPr>
          <a:xfrm>
            <a:off x="152400" y="6387501"/>
            <a:ext cx="3796255" cy="408542"/>
          </a:xfrm>
          <a:prstGeom prst="rect">
            <a:avLst/>
          </a:prstGeom>
        </p:spPr>
        <p:txBody>
          <a:bodyPr>
            <a:noAutofit/>
          </a:bodyPr>
          <a:lstStyle/>
          <a:p>
            <a:pPr marL="342900" lvl="0" indent="-342900">
              <a:spcBef>
                <a:spcPct val="20000"/>
              </a:spcBef>
              <a:buFont typeface="Arial" pitchFamily="34" charset="0"/>
              <a:buChar char="•"/>
            </a:pPr>
            <a:r>
              <a:rPr kumimoji="0" lang="en-US" altLang="zh-CN" sz="3200" b="1" i="0" u="none" strike="noStrike" kern="1200" cap="none" spc="0" normalizeH="0" baseline="0" noProof="0" dirty="0">
                <a:ln>
                  <a:noFill/>
                </a:ln>
                <a:solidFill>
                  <a:schemeClr val="tx1"/>
                </a:solidFill>
                <a:effectLst/>
                <a:uLnTx/>
                <a:uFillTx/>
                <a:latin typeface="+mn-lt"/>
                <a:ea typeface="+mn-ea"/>
                <a:cs typeface="+mn-cs"/>
              </a:rPr>
              <a:t>Sortie: </a:t>
            </a:r>
            <a:r>
              <a:rPr lang="is-IS" altLang="zh-CN" sz="3200" b="1" dirty="0"/>
              <a:t>….</a:t>
            </a:r>
            <a:r>
              <a:rPr lang="is-IS" altLang="zh-CN" sz="3200" b="1" dirty="0">
                <a:solidFill>
                  <a:schemeClr val="accent6">
                    <a:lumMod val="75000"/>
                  </a:schemeClr>
                </a:solidFill>
              </a:rPr>
              <a:t>1</a:t>
            </a:r>
            <a:r>
              <a:rPr lang="is-IS" altLang="zh-CN" sz="3200" b="1" dirty="0">
                <a:solidFill>
                  <a:srgbClr val="00B050"/>
                </a:solidFill>
              </a:rPr>
              <a:t>1</a:t>
            </a:r>
            <a:endParaRPr kumimoji="0" lang="en-US" altLang="zh-CN" sz="3200" b="1" i="0" u="none" strike="noStrike" kern="1200" cap="none" spc="0" normalizeH="0" baseline="0" noProof="0" dirty="0">
              <a:ln>
                <a:noFill/>
              </a:ln>
              <a:solidFill>
                <a:srgbClr val="00B050"/>
              </a:solidFill>
              <a:effectLst/>
              <a:uLnTx/>
              <a:uFillTx/>
              <a:latin typeface="+mn-lt"/>
              <a:ea typeface="+mn-ea"/>
              <a:cs typeface="+mn-cs"/>
            </a:endParaRPr>
          </a:p>
        </p:txBody>
      </p:sp>
      <p:sp>
        <p:nvSpPr>
          <p:cNvPr id="63" name="Slide Number Placeholder 12"/>
          <p:cNvSpPr txBox="1">
            <a:spLocks/>
          </p:cNvSpPr>
          <p:nvPr/>
        </p:nvSpPr>
        <p:spPr>
          <a:xfrm>
            <a:off x="6553200" y="6294393"/>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5C0EC31-23D6-1D42-99D7-2B6C49252CC9}"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4" name="Rectangle 63"/>
          <p:cNvSpPr/>
          <p:nvPr/>
        </p:nvSpPr>
        <p:spPr>
          <a:xfrm>
            <a:off x="231471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5" name="Rectangle 64"/>
          <p:cNvSpPr/>
          <p:nvPr/>
        </p:nvSpPr>
        <p:spPr>
          <a:xfrm>
            <a:off x="278124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6" name="Rectangle 65"/>
          <p:cNvSpPr/>
          <p:nvPr/>
        </p:nvSpPr>
        <p:spPr>
          <a:xfrm>
            <a:off x="324777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7" name="Rectangle 66"/>
          <p:cNvSpPr/>
          <p:nvPr/>
        </p:nvSpPr>
        <p:spPr>
          <a:xfrm>
            <a:off x="371430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8" name="Rectangle 67"/>
          <p:cNvSpPr/>
          <p:nvPr/>
        </p:nvSpPr>
        <p:spPr>
          <a:xfrm>
            <a:off x="418083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9" name="Rectangle 68"/>
          <p:cNvSpPr/>
          <p:nvPr/>
        </p:nvSpPr>
        <p:spPr>
          <a:xfrm>
            <a:off x="464736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0" name="Rectangle 69"/>
          <p:cNvSpPr/>
          <p:nvPr/>
        </p:nvSpPr>
        <p:spPr>
          <a:xfrm>
            <a:off x="511389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1" name="Rectangle 70"/>
          <p:cNvSpPr/>
          <p:nvPr/>
        </p:nvSpPr>
        <p:spPr>
          <a:xfrm>
            <a:off x="558042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2" name="Rectangle 71"/>
          <p:cNvSpPr/>
          <p:nvPr/>
        </p:nvSpPr>
        <p:spPr>
          <a:xfrm>
            <a:off x="604695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3" name="Rectangle 72"/>
          <p:cNvSpPr/>
          <p:nvPr/>
        </p:nvSpPr>
        <p:spPr>
          <a:xfrm>
            <a:off x="651348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4" name="Rectangle 73"/>
          <p:cNvSpPr/>
          <p:nvPr/>
        </p:nvSpPr>
        <p:spPr>
          <a:xfrm>
            <a:off x="698001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5" name="Rectangle 74"/>
          <p:cNvSpPr/>
          <p:nvPr/>
        </p:nvSpPr>
        <p:spPr>
          <a:xfrm>
            <a:off x="1850368" y="361592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6" name="Rectangle 75"/>
          <p:cNvSpPr/>
          <p:nvPr/>
        </p:nvSpPr>
        <p:spPr>
          <a:xfrm>
            <a:off x="1383838" y="361560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7" name="TextBox 22"/>
          <p:cNvSpPr txBox="1"/>
          <p:nvPr/>
        </p:nvSpPr>
        <p:spPr>
          <a:xfrm>
            <a:off x="1403083" y="321518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78" name="Rectangle 77"/>
          <p:cNvSpPr/>
          <p:nvPr/>
        </p:nvSpPr>
        <p:spPr>
          <a:xfrm>
            <a:off x="2783636" y="352594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79" name="Straight Connector 24"/>
          <p:cNvCxnSpPr/>
          <p:nvPr/>
        </p:nvCxnSpPr>
        <p:spPr>
          <a:xfrm>
            <a:off x="3022688" y="419045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0" name="Straight Connector 25"/>
          <p:cNvCxnSpPr/>
          <p:nvPr/>
        </p:nvCxnSpPr>
        <p:spPr>
          <a:xfrm>
            <a:off x="3014511" y="5005965"/>
            <a:ext cx="817793" cy="384136"/>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81" name="Straight Connector 27"/>
          <p:cNvCxnSpPr/>
          <p:nvPr/>
        </p:nvCxnSpPr>
        <p:spPr>
          <a:xfrm>
            <a:off x="3954978" y="4190453"/>
            <a:ext cx="0" cy="119964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2" name="Straight Connector 32"/>
          <p:cNvCxnSpPr/>
          <p:nvPr/>
        </p:nvCxnSpPr>
        <p:spPr>
          <a:xfrm>
            <a:off x="4411555" y="418405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3" name="Straight Connector 33"/>
          <p:cNvCxnSpPr/>
          <p:nvPr/>
        </p:nvCxnSpPr>
        <p:spPr>
          <a:xfrm flipH="1">
            <a:off x="4067840" y="4972953"/>
            <a:ext cx="343716" cy="417148"/>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84" name="Oval 35"/>
          <p:cNvSpPr/>
          <p:nvPr/>
        </p:nvSpPr>
        <p:spPr>
          <a:xfrm>
            <a:off x="3690285" y="5390101"/>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85" name="Straight Connector 38"/>
          <p:cNvCxnSpPr/>
          <p:nvPr/>
        </p:nvCxnSpPr>
        <p:spPr>
          <a:xfrm>
            <a:off x="3954978" y="5921442"/>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86" name="Straight Connector 43"/>
          <p:cNvCxnSpPr/>
          <p:nvPr/>
        </p:nvCxnSpPr>
        <p:spPr>
          <a:xfrm flipH="1">
            <a:off x="3948655" y="6476185"/>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87" name="TextBox 45"/>
          <p:cNvSpPr txBox="1"/>
          <p:nvPr/>
        </p:nvSpPr>
        <p:spPr>
          <a:xfrm>
            <a:off x="4443885" y="6276130"/>
            <a:ext cx="1602799" cy="400110"/>
          </a:xfrm>
          <a:prstGeom prst="rect">
            <a:avLst/>
          </a:prstGeom>
          <a:noFill/>
        </p:spPr>
        <p:txBody>
          <a:bodyPr wrap="square" rtlCol="0">
            <a:spAutoFit/>
          </a:bodyPr>
          <a:lstStyle/>
          <a:p>
            <a:pPr algn="l"/>
            <a:r>
              <a:rPr lang="en-US" dirty="0">
                <a:solidFill>
                  <a:schemeClr val="accent6">
                    <a:lumMod val="75000"/>
                  </a:schemeClr>
                </a:solidFill>
                <a:latin typeface="Arial" charset="0"/>
                <a:ea typeface="Arial" charset="0"/>
                <a:cs typeface="Arial" charset="0"/>
              </a:rPr>
              <a:t>P</a:t>
            </a:r>
            <a:r>
              <a:rPr lang="en-US" baseline="-25000" dirty="0">
                <a:solidFill>
                  <a:schemeClr val="accent6">
                    <a:lumMod val="75000"/>
                  </a:schemeClr>
                </a:solidFill>
                <a:latin typeface="Arial" charset="0"/>
                <a:ea typeface="Arial" charset="0"/>
                <a:cs typeface="Arial" charset="0"/>
              </a:rPr>
              <a:t>1</a:t>
            </a:r>
            <a:r>
              <a:rPr lang="en-US" dirty="0">
                <a:solidFill>
                  <a:schemeClr val="accent6">
                    <a:lumMod val="75000"/>
                  </a:schemeClr>
                </a:solidFill>
                <a:latin typeface="Arial" charset="0"/>
                <a:ea typeface="Arial" charset="0"/>
                <a:cs typeface="Arial" charset="0"/>
              </a:rPr>
              <a:t>[3] = 1</a:t>
            </a:r>
          </a:p>
        </p:txBody>
      </p:sp>
      <p:cxnSp>
        <p:nvCxnSpPr>
          <p:cNvPr id="88" name="Straight Connector 34"/>
          <p:cNvCxnSpPr/>
          <p:nvPr/>
        </p:nvCxnSpPr>
        <p:spPr>
          <a:xfrm flipH="1" flipV="1">
            <a:off x="3014511" y="2683839"/>
            <a:ext cx="0" cy="564385"/>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9" name="Straight Connector 36"/>
          <p:cNvCxnSpPr/>
          <p:nvPr/>
        </p:nvCxnSpPr>
        <p:spPr>
          <a:xfrm flipH="1" flipV="1">
            <a:off x="3481041" y="2447067"/>
            <a:ext cx="0" cy="79637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90" name="Straight Connector 37"/>
          <p:cNvCxnSpPr/>
          <p:nvPr/>
        </p:nvCxnSpPr>
        <p:spPr>
          <a:xfrm flipV="1">
            <a:off x="3014494" y="2446437"/>
            <a:ext cx="408913" cy="243354"/>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91" name="Oval 39"/>
          <p:cNvSpPr/>
          <p:nvPr/>
        </p:nvSpPr>
        <p:spPr>
          <a:xfrm>
            <a:off x="3198882" y="1915096"/>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92" name="Straight Connector 40"/>
          <p:cNvCxnSpPr/>
          <p:nvPr/>
        </p:nvCxnSpPr>
        <p:spPr>
          <a:xfrm>
            <a:off x="3480229" y="1547296"/>
            <a:ext cx="0" cy="367800"/>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93" name="Straight Connector 42"/>
          <p:cNvCxnSpPr/>
          <p:nvPr/>
        </p:nvCxnSpPr>
        <p:spPr>
          <a:xfrm flipH="1">
            <a:off x="3480229" y="1554782"/>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94" name="TextBox 44"/>
          <p:cNvSpPr txBox="1"/>
          <p:nvPr/>
        </p:nvSpPr>
        <p:spPr>
          <a:xfrm>
            <a:off x="3954978" y="1357298"/>
            <a:ext cx="1602799" cy="400110"/>
          </a:xfrm>
          <a:prstGeom prst="rect">
            <a:avLst/>
          </a:prstGeom>
          <a:noFill/>
        </p:spPr>
        <p:txBody>
          <a:bodyPr wrap="square" rtlCol="0">
            <a:spAutoFit/>
          </a:bodyPr>
          <a:lstStyle/>
          <a:p>
            <a:pPr algn="l"/>
            <a:r>
              <a:rPr lang="en-US" dirty="0">
                <a:solidFill>
                  <a:srgbClr val="009900"/>
                </a:solidFill>
                <a:latin typeface="Arial" charset="0"/>
                <a:ea typeface="Arial" charset="0"/>
                <a:cs typeface="Arial" charset="0"/>
              </a:rPr>
              <a:t>P</a:t>
            </a:r>
            <a:r>
              <a:rPr lang="en-US" baseline="-25000" dirty="0">
                <a:solidFill>
                  <a:srgbClr val="009900"/>
                </a:solidFill>
                <a:latin typeface="Arial" charset="0"/>
                <a:ea typeface="Arial" charset="0"/>
                <a:cs typeface="Arial" charset="0"/>
              </a:rPr>
              <a:t>2</a:t>
            </a:r>
            <a:r>
              <a:rPr lang="en-US" dirty="0">
                <a:solidFill>
                  <a:srgbClr val="009900"/>
                </a:solidFill>
                <a:latin typeface="Arial" charset="0"/>
                <a:ea typeface="Arial" charset="0"/>
                <a:cs typeface="Arial" charset="0"/>
              </a:rPr>
              <a:t>[3] = 1</a:t>
            </a:r>
          </a:p>
        </p:txBody>
      </p:sp>
      <p:sp>
        <p:nvSpPr>
          <p:cNvPr id="95" name="TextBox 41">
            <a:extLst>
              <a:ext uri="{FF2B5EF4-FFF2-40B4-BE49-F238E27FC236}">
                <a16:creationId xmlns:a16="http://schemas.microsoft.com/office/drawing/2014/main" id="{13E24B3A-3E52-B647-B09D-51E8DCFAD7AB}"/>
              </a:ext>
            </a:extLst>
          </p:cNvPr>
          <p:cNvSpPr txBox="1"/>
          <p:nvPr/>
        </p:nvSpPr>
        <p:spPr>
          <a:xfrm>
            <a:off x="61635" y="3502554"/>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13</a:t>
            </a:fld>
            <a:endParaRPr lang="en-US"/>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EXEMPLE DE LA FENETRE COULISSANTE</a:t>
            </a:r>
          </a:p>
        </p:txBody>
      </p:sp>
      <p:sp>
        <p:nvSpPr>
          <p:cNvPr id="34" name="ZoneTexte 33"/>
          <p:cNvSpPr txBox="1"/>
          <p:nvPr/>
        </p:nvSpPr>
        <p:spPr>
          <a:xfrm>
            <a:off x="5857884" y="5143512"/>
            <a:ext cx="3357586" cy="646331"/>
          </a:xfrm>
          <a:prstGeom prst="rect">
            <a:avLst/>
          </a:prstGeom>
          <a:noFill/>
        </p:spPr>
        <p:txBody>
          <a:bodyPr wrap="square" rtlCol="0">
            <a:spAutoFit/>
          </a:bodyPr>
          <a:lstStyle/>
          <a:p>
            <a:r>
              <a:rPr lang="en-US" i="1" dirty="0">
                <a:latin typeface="Times New Roman" pitchFamily="18" charset="0"/>
                <a:cs typeface="Times New Roman" pitchFamily="18" charset="0"/>
              </a:rPr>
              <a:t>Source : </a:t>
            </a:r>
            <a:r>
              <a:rPr lang="en-US" i="1" dirty="0" err="1">
                <a:latin typeface="Times New Roman" pitchFamily="18" charset="0"/>
                <a:cs typeface="Times New Roman" pitchFamily="18" charset="0"/>
              </a:rPr>
              <a:t>Cours</a:t>
            </a:r>
            <a:r>
              <a:rPr lang="en-US" i="1" dirty="0">
                <a:latin typeface="Times New Roman" pitchFamily="18" charset="0"/>
                <a:cs typeface="Times New Roman" pitchFamily="18" charset="0"/>
              </a:rPr>
              <a:t> de Kyle Jamieson</a:t>
            </a:r>
            <a:endParaRPr lang="fr-FR" i="1" dirty="0">
              <a:latin typeface="Times New Roman" pitchFamily="18" charset="0"/>
              <a:cs typeface="Times New Roman" pitchFamily="18" charset="0"/>
            </a:endParaRPr>
          </a:p>
          <a:p>
            <a:r>
              <a:rPr lang="fr-FR" i="1" dirty="0">
                <a:latin typeface="Times New Roman" pitchFamily="18" charset="0"/>
                <a:cs typeface="Times New Roman" pitchFamily="18" charset="0"/>
              </a:rPr>
              <a:t>Princeton </a:t>
            </a:r>
            <a:r>
              <a:rPr lang="fr-FR" i="1" dirty="0" err="1">
                <a:latin typeface="Times New Roman" pitchFamily="18" charset="0"/>
                <a:cs typeface="Times New Roman" pitchFamily="18" charset="0"/>
              </a:rPr>
              <a:t>University</a:t>
            </a:r>
            <a:endParaRPr lang="en-US" i="1" dirty="0">
              <a:latin typeface="Times New Roman" pitchFamily="18" charset="0"/>
              <a:cs typeface="Times New Roman" pitchFamily="18" charset="0"/>
            </a:endParaRPr>
          </a:p>
        </p:txBody>
      </p:sp>
      <p:sp>
        <p:nvSpPr>
          <p:cNvPr id="35" name="ZoneTexte 34"/>
          <p:cNvSpPr txBox="1"/>
          <p:nvPr/>
        </p:nvSpPr>
        <p:spPr>
          <a:xfrm>
            <a:off x="0" y="928670"/>
            <a:ext cx="9144000" cy="430887"/>
          </a:xfrm>
          <a:prstGeom prst="rect">
            <a:avLst/>
          </a:prstGeom>
          <a:noFill/>
        </p:spPr>
        <p:txBody>
          <a:bodyPr wrap="square" rtlCol="0">
            <a:spAutoFit/>
          </a:bodyPr>
          <a:lstStyle/>
          <a:p>
            <a:r>
              <a:rPr lang="fr-FR" sz="2200" b="1" dirty="0">
                <a:solidFill>
                  <a:srgbClr val="7030A0"/>
                </a:solidFill>
                <a:latin typeface="Times New Roman" pitchFamily="18" charset="0"/>
                <a:cs typeface="Times New Roman" pitchFamily="18" charset="0"/>
              </a:rPr>
              <a:t>Calcul de plusieurs bits de Parité par la fenêtre </a:t>
            </a:r>
            <a:r>
              <a:rPr lang="fr-FR" sz="2200" b="1" i="1" dirty="0">
                <a:solidFill>
                  <a:srgbClr val="7030A0"/>
                </a:solidFill>
                <a:latin typeface="Times New Roman" pitchFamily="18" charset="0"/>
                <a:cs typeface="Times New Roman" pitchFamily="18" charset="0"/>
              </a:rPr>
              <a:t>coulissante</a:t>
            </a:r>
            <a:endParaRPr lang="fr-FR" sz="2200" b="1" dirty="0">
              <a:solidFill>
                <a:srgbClr val="7030A0"/>
              </a:solidFill>
              <a:latin typeface="Times New Roman" pitchFamily="18" charset="0"/>
              <a:cs typeface="Times New Roman" pitchFamily="18" charset="0"/>
            </a:endParaRPr>
          </a:p>
        </p:txBody>
      </p:sp>
      <p:sp>
        <p:nvSpPr>
          <p:cNvPr id="62" name="Content Placeholder 2"/>
          <p:cNvSpPr txBox="1">
            <a:spLocks/>
          </p:cNvSpPr>
          <p:nvPr/>
        </p:nvSpPr>
        <p:spPr>
          <a:xfrm>
            <a:off x="152400" y="6387501"/>
            <a:ext cx="3796255" cy="408542"/>
          </a:xfrm>
          <a:prstGeom prst="rect">
            <a:avLst/>
          </a:prstGeom>
        </p:spPr>
        <p:txBody>
          <a:bodyPr>
            <a:noAutofit/>
          </a:bodyPr>
          <a:lstStyle/>
          <a:p>
            <a:pPr marL="342900" lvl="0" indent="-342900">
              <a:spcBef>
                <a:spcPct val="20000"/>
              </a:spcBef>
              <a:buFont typeface="Arial" pitchFamily="34" charset="0"/>
              <a:buChar char="•"/>
            </a:pPr>
            <a:r>
              <a:rPr kumimoji="0" lang="en-US" altLang="zh-CN" sz="3200" b="1" i="0" u="none" strike="noStrike" kern="1200" cap="none" spc="0" normalizeH="0" baseline="0" noProof="0" dirty="0">
                <a:ln>
                  <a:noFill/>
                </a:ln>
                <a:solidFill>
                  <a:schemeClr val="tx1"/>
                </a:solidFill>
                <a:effectLst/>
                <a:uLnTx/>
                <a:uFillTx/>
                <a:latin typeface="+mn-lt"/>
                <a:ea typeface="+mn-ea"/>
                <a:cs typeface="+mn-cs"/>
              </a:rPr>
              <a:t>Sortie: </a:t>
            </a:r>
            <a:r>
              <a:rPr lang="is-IS" altLang="zh-CN" sz="3200" b="1" dirty="0"/>
              <a:t>….</a:t>
            </a:r>
            <a:r>
              <a:rPr lang="is-IS" altLang="zh-CN" sz="3200" dirty="0">
                <a:solidFill>
                  <a:schemeClr val="accent6">
                    <a:lumMod val="75000"/>
                  </a:schemeClr>
                </a:solidFill>
              </a:rPr>
              <a:t>1</a:t>
            </a:r>
            <a:r>
              <a:rPr lang="is-IS" altLang="zh-CN" sz="3200" dirty="0">
                <a:solidFill>
                  <a:srgbClr val="00B050"/>
                </a:solidFill>
              </a:rPr>
              <a:t>1</a:t>
            </a:r>
            <a:r>
              <a:rPr lang="is-IS" altLang="zh-CN" sz="3200" b="1" dirty="0">
                <a:solidFill>
                  <a:schemeClr val="accent6">
                    <a:lumMod val="75000"/>
                  </a:schemeClr>
                </a:solidFill>
              </a:rPr>
              <a:t>0</a:t>
            </a:r>
            <a:r>
              <a:rPr lang="is-IS" altLang="zh-CN" sz="3200" b="1" dirty="0">
                <a:solidFill>
                  <a:srgbClr val="00B050"/>
                </a:solidFill>
              </a:rPr>
              <a:t>0</a:t>
            </a:r>
            <a:endParaRPr kumimoji="0" lang="en-US" altLang="zh-CN" sz="3200" b="1" i="0" u="none" strike="noStrike" kern="1200" cap="none" spc="0" normalizeH="0" baseline="0" noProof="0" dirty="0">
              <a:ln>
                <a:noFill/>
              </a:ln>
              <a:solidFill>
                <a:srgbClr val="00B050"/>
              </a:solidFill>
              <a:effectLst/>
              <a:uLnTx/>
              <a:uFillTx/>
              <a:latin typeface="+mn-lt"/>
              <a:ea typeface="+mn-ea"/>
              <a:cs typeface="+mn-cs"/>
            </a:endParaRPr>
          </a:p>
        </p:txBody>
      </p:sp>
      <p:sp>
        <p:nvSpPr>
          <p:cNvPr id="63" name="Slide Number Placeholder 12"/>
          <p:cNvSpPr txBox="1">
            <a:spLocks/>
          </p:cNvSpPr>
          <p:nvPr/>
        </p:nvSpPr>
        <p:spPr>
          <a:xfrm>
            <a:off x="6553200" y="6294393"/>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5C0EC31-23D6-1D42-99D7-2B6C49252CC9}"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5" name="TextBox 41">
            <a:extLst>
              <a:ext uri="{FF2B5EF4-FFF2-40B4-BE49-F238E27FC236}">
                <a16:creationId xmlns:a16="http://schemas.microsoft.com/office/drawing/2014/main" id="{13E24B3A-3E52-B647-B09D-51E8DCFAD7AB}"/>
              </a:ext>
            </a:extLst>
          </p:cNvPr>
          <p:cNvSpPr txBox="1"/>
          <p:nvPr/>
        </p:nvSpPr>
        <p:spPr>
          <a:xfrm>
            <a:off x="61635" y="3502554"/>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40" name="Rectangle 39"/>
          <p:cNvSpPr/>
          <p:nvPr/>
        </p:nvSpPr>
        <p:spPr>
          <a:xfrm>
            <a:off x="231471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1" name="Rectangle 40"/>
          <p:cNvSpPr/>
          <p:nvPr/>
        </p:nvSpPr>
        <p:spPr>
          <a:xfrm>
            <a:off x="278124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2" name="Rectangle 41"/>
          <p:cNvSpPr/>
          <p:nvPr/>
        </p:nvSpPr>
        <p:spPr>
          <a:xfrm>
            <a:off x="324777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3" name="Rectangle 42"/>
          <p:cNvSpPr/>
          <p:nvPr/>
        </p:nvSpPr>
        <p:spPr>
          <a:xfrm>
            <a:off x="371430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4" name="Rectangle 43"/>
          <p:cNvSpPr/>
          <p:nvPr/>
        </p:nvSpPr>
        <p:spPr>
          <a:xfrm>
            <a:off x="418083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5" name="Rectangle 44"/>
          <p:cNvSpPr/>
          <p:nvPr/>
        </p:nvSpPr>
        <p:spPr>
          <a:xfrm>
            <a:off x="464736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6" name="Rectangle 45"/>
          <p:cNvSpPr/>
          <p:nvPr/>
        </p:nvSpPr>
        <p:spPr>
          <a:xfrm>
            <a:off x="511389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7" name="Rectangle 46"/>
          <p:cNvSpPr/>
          <p:nvPr/>
        </p:nvSpPr>
        <p:spPr>
          <a:xfrm>
            <a:off x="558042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8" name="Rectangle 47"/>
          <p:cNvSpPr/>
          <p:nvPr/>
        </p:nvSpPr>
        <p:spPr>
          <a:xfrm>
            <a:off x="604695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9" name="Rectangle 48"/>
          <p:cNvSpPr/>
          <p:nvPr/>
        </p:nvSpPr>
        <p:spPr>
          <a:xfrm>
            <a:off x="651348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0" name="Rectangle 49"/>
          <p:cNvSpPr/>
          <p:nvPr/>
        </p:nvSpPr>
        <p:spPr>
          <a:xfrm>
            <a:off x="698001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51" name="Rectangle 50"/>
          <p:cNvSpPr/>
          <p:nvPr/>
        </p:nvSpPr>
        <p:spPr>
          <a:xfrm>
            <a:off x="1850368" y="358339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2" name="Rectangle 51"/>
          <p:cNvSpPr/>
          <p:nvPr/>
        </p:nvSpPr>
        <p:spPr>
          <a:xfrm>
            <a:off x="1383838" y="358307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3" name="TextBox 22"/>
          <p:cNvSpPr txBox="1"/>
          <p:nvPr/>
        </p:nvSpPr>
        <p:spPr>
          <a:xfrm>
            <a:off x="1403083" y="318265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54" name="Rectangle 53"/>
          <p:cNvSpPr/>
          <p:nvPr/>
        </p:nvSpPr>
        <p:spPr>
          <a:xfrm>
            <a:off x="3249800" y="349341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55" name="Straight Connector 24"/>
          <p:cNvCxnSpPr/>
          <p:nvPr/>
        </p:nvCxnSpPr>
        <p:spPr>
          <a:xfrm>
            <a:off x="3488852" y="415792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6" name="Straight Connector 25"/>
          <p:cNvCxnSpPr/>
          <p:nvPr/>
        </p:nvCxnSpPr>
        <p:spPr>
          <a:xfrm>
            <a:off x="3480675" y="4973435"/>
            <a:ext cx="817793" cy="384136"/>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57" name="Straight Connector 27"/>
          <p:cNvCxnSpPr/>
          <p:nvPr/>
        </p:nvCxnSpPr>
        <p:spPr>
          <a:xfrm>
            <a:off x="4421142" y="4157923"/>
            <a:ext cx="0" cy="119964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8" name="Straight Connector 32"/>
          <p:cNvCxnSpPr/>
          <p:nvPr/>
        </p:nvCxnSpPr>
        <p:spPr>
          <a:xfrm>
            <a:off x="4877719" y="415152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9" name="Straight Connector 33"/>
          <p:cNvCxnSpPr/>
          <p:nvPr/>
        </p:nvCxnSpPr>
        <p:spPr>
          <a:xfrm flipH="1">
            <a:off x="4534004" y="4940423"/>
            <a:ext cx="343716" cy="417148"/>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60" name="Oval 35"/>
          <p:cNvSpPr/>
          <p:nvPr/>
        </p:nvSpPr>
        <p:spPr>
          <a:xfrm>
            <a:off x="4156449" y="5357571"/>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61" name="Straight Connector 38"/>
          <p:cNvCxnSpPr/>
          <p:nvPr/>
        </p:nvCxnSpPr>
        <p:spPr>
          <a:xfrm>
            <a:off x="4421142" y="5888912"/>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96" name="Straight Connector 43"/>
          <p:cNvCxnSpPr/>
          <p:nvPr/>
        </p:nvCxnSpPr>
        <p:spPr>
          <a:xfrm flipH="1">
            <a:off x="4414819" y="6443655"/>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97" name="TextBox 45"/>
          <p:cNvSpPr txBox="1"/>
          <p:nvPr/>
        </p:nvSpPr>
        <p:spPr>
          <a:xfrm>
            <a:off x="4910049" y="6243600"/>
            <a:ext cx="1602799" cy="400110"/>
          </a:xfrm>
          <a:prstGeom prst="rect">
            <a:avLst/>
          </a:prstGeom>
          <a:noFill/>
        </p:spPr>
        <p:txBody>
          <a:bodyPr wrap="square" rtlCol="0">
            <a:spAutoFit/>
          </a:bodyPr>
          <a:lstStyle/>
          <a:p>
            <a:pPr algn="l"/>
            <a:r>
              <a:rPr lang="en-US" dirty="0">
                <a:solidFill>
                  <a:schemeClr val="accent6">
                    <a:lumMod val="75000"/>
                  </a:schemeClr>
                </a:solidFill>
                <a:latin typeface="Arial" charset="0"/>
                <a:ea typeface="Arial" charset="0"/>
                <a:cs typeface="Arial" charset="0"/>
              </a:rPr>
              <a:t>P</a:t>
            </a:r>
            <a:r>
              <a:rPr lang="en-US" baseline="-25000" dirty="0">
                <a:solidFill>
                  <a:schemeClr val="accent6">
                    <a:lumMod val="75000"/>
                  </a:schemeClr>
                </a:solidFill>
                <a:latin typeface="Arial" charset="0"/>
                <a:ea typeface="Arial" charset="0"/>
                <a:cs typeface="Arial" charset="0"/>
              </a:rPr>
              <a:t>1</a:t>
            </a:r>
            <a:r>
              <a:rPr lang="en-US" dirty="0">
                <a:solidFill>
                  <a:schemeClr val="accent6">
                    <a:lumMod val="75000"/>
                  </a:schemeClr>
                </a:solidFill>
                <a:latin typeface="Arial" charset="0"/>
                <a:ea typeface="Arial" charset="0"/>
                <a:cs typeface="Arial" charset="0"/>
              </a:rPr>
              <a:t>[4] = 0</a:t>
            </a:r>
          </a:p>
        </p:txBody>
      </p:sp>
      <p:cxnSp>
        <p:nvCxnSpPr>
          <p:cNvPr id="98" name="Straight Connector 34"/>
          <p:cNvCxnSpPr/>
          <p:nvPr/>
        </p:nvCxnSpPr>
        <p:spPr>
          <a:xfrm flipH="1" flipV="1">
            <a:off x="3480675" y="2651309"/>
            <a:ext cx="0" cy="564385"/>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99" name="Straight Connector 36"/>
          <p:cNvCxnSpPr/>
          <p:nvPr/>
        </p:nvCxnSpPr>
        <p:spPr>
          <a:xfrm flipH="1" flipV="1">
            <a:off x="3947205" y="2414537"/>
            <a:ext cx="0" cy="79637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00" name="Straight Connector 37"/>
          <p:cNvCxnSpPr/>
          <p:nvPr/>
        </p:nvCxnSpPr>
        <p:spPr>
          <a:xfrm flipV="1">
            <a:off x="3480658" y="2413907"/>
            <a:ext cx="408913" cy="243354"/>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101" name="Oval 39"/>
          <p:cNvSpPr/>
          <p:nvPr/>
        </p:nvSpPr>
        <p:spPr>
          <a:xfrm>
            <a:off x="3665046" y="1882566"/>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102" name="Straight Connector 40"/>
          <p:cNvCxnSpPr/>
          <p:nvPr/>
        </p:nvCxnSpPr>
        <p:spPr>
          <a:xfrm>
            <a:off x="3946393" y="1514766"/>
            <a:ext cx="0" cy="367800"/>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03" name="Straight Connector 42"/>
          <p:cNvCxnSpPr/>
          <p:nvPr/>
        </p:nvCxnSpPr>
        <p:spPr>
          <a:xfrm flipH="1">
            <a:off x="3946393" y="1522252"/>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105" name="TextBox 44"/>
          <p:cNvSpPr txBox="1"/>
          <p:nvPr/>
        </p:nvSpPr>
        <p:spPr>
          <a:xfrm>
            <a:off x="4540837" y="1285860"/>
            <a:ext cx="1602799" cy="400110"/>
          </a:xfrm>
          <a:prstGeom prst="rect">
            <a:avLst/>
          </a:prstGeom>
          <a:noFill/>
        </p:spPr>
        <p:txBody>
          <a:bodyPr wrap="square" rtlCol="0">
            <a:spAutoFit/>
          </a:bodyPr>
          <a:lstStyle/>
          <a:p>
            <a:pPr algn="l"/>
            <a:r>
              <a:rPr lang="en-US" dirty="0">
                <a:solidFill>
                  <a:srgbClr val="009900"/>
                </a:solidFill>
                <a:latin typeface="Arial" charset="0"/>
                <a:ea typeface="Arial" charset="0"/>
                <a:cs typeface="Arial" charset="0"/>
              </a:rPr>
              <a:t>P</a:t>
            </a:r>
            <a:r>
              <a:rPr lang="en-US" baseline="-25000" dirty="0">
                <a:solidFill>
                  <a:srgbClr val="009900"/>
                </a:solidFill>
                <a:latin typeface="Arial" charset="0"/>
                <a:ea typeface="Arial" charset="0"/>
                <a:cs typeface="Arial" charset="0"/>
              </a:rPr>
              <a:t>2</a:t>
            </a:r>
            <a:r>
              <a:rPr lang="en-US" dirty="0">
                <a:solidFill>
                  <a:srgbClr val="009900"/>
                </a:solidFill>
                <a:latin typeface="Arial" charset="0"/>
                <a:ea typeface="Arial" charset="0"/>
                <a:cs typeface="Arial" charset="0"/>
              </a:rPr>
              <a:t>[4] = 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14</a:t>
            </a:fld>
            <a:endParaRPr lang="en-US"/>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EXEMPLE DE LA FENETRE COULISSANTE</a:t>
            </a:r>
          </a:p>
        </p:txBody>
      </p:sp>
      <p:sp>
        <p:nvSpPr>
          <p:cNvPr id="34" name="ZoneTexte 33"/>
          <p:cNvSpPr txBox="1"/>
          <p:nvPr/>
        </p:nvSpPr>
        <p:spPr>
          <a:xfrm>
            <a:off x="5857884" y="5143512"/>
            <a:ext cx="3357586" cy="646331"/>
          </a:xfrm>
          <a:prstGeom prst="rect">
            <a:avLst/>
          </a:prstGeom>
          <a:noFill/>
        </p:spPr>
        <p:txBody>
          <a:bodyPr wrap="square" rtlCol="0">
            <a:spAutoFit/>
          </a:bodyPr>
          <a:lstStyle/>
          <a:p>
            <a:r>
              <a:rPr lang="en-US" i="1" dirty="0">
                <a:latin typeface="Times New Roman" pitchFamily="18" charset="0"/>
                <a:cs typeface="Times New Roman" pitchFamily="18" charset="0"/>
              </a:rPr>
              <a:t>Source : </a:t>
            </a:r>
            <a:r>
              <a:rPr lang="en-US" i="1" dirty="0" err="1">
                <a:latin typeface="Times New Roman" pitchFamily="18" charset="0"/>
                <a:cs typeface="Times New Roman" pitchFamily="18" charset="0"/>
              </a:rPr>
              <a:t>Cours</a:t>
            </a:r>
            <a:r>
              <a:rPr lang="en-US" i="1" dirty="0">
                <a:latin typeface="Times New Roman" pitchFamily="18" charset="0"/>
                <a:cs typeface="Times New Roman" pitchFamily="18" charset="0"/>
              </a:rPr>
              <a:t> de Kyle Jamieson</a:t>
            </a:r>
            <a:endParaRPr lang="fr-FR" i="1" dirty="0">
              <a:latin typeface="Times New Roman" pitchFamily="18" charset="0"/>
              <a:cs typeface="Times New Roman" pitchFamily="18" charset="0"/>
            </a:endParaRPr>
          </a:p>
          <a:p>
            <a:r>
              <a:rPr lang="fr-FR" i="1" dirty="0">
                <a:latin typeface="Times New Roman" pitchFamily="18" charset="0"/>
                <a:cs typeface="Times New Roman" pitchFamily="18" charset="0"/>
              </a:rPr>
              <a:t>Princeton </a:t>
            </a:r>
            <a:r>
              <a:rPr lang="fr-FR" i="1" dirty="0" err="1">
                <a:latin typeface="Times New Roman" pitchFamily="18" charset="0"/>
                <a:cs typeface="Times New Roman" pitchFamily="18" charset="0"/>
              </a:rPr>
              <a:t>University</a:t>
            </a:r>
            <a:endParaRPr lang="en-US" i="1" dirty="0">
              <a:latin typeface="Times New Roman" pitchFamily="18" charset="0"/>
              <a:cs typeface="Times New Roman" pitchFamily="18" charset="0"/>
            </a:endParaRPr>
          </a:p>
        </p:txBody>
      </p:sp>
      <p:sp>
        <p:nvSpPr>
          <p:cNvPr id="35" name="ZoneTexte 34"/>
          <p:cNvSpPr txBox="1"/>
          <p:nvPr/>
        </p:nvSpPr>
        <p:spPr>
          <a:xfrm>
            <a:off x="0" y="928670"/>
            <a:ext cx="9144000" cy="430887"/>
          </a:xfrm>
          <a:prstGeom prst="rect">
            <a:avLst/>
          </a:prstGeom>
          <a:noFill/>
        </p:spPr>
        <p:txBody>
          <a:bodyPr wrap="square" rtlCol="0">
            <a:spAutoFit/>
          </a:bodyPr>
          <a:lstStyle/>
          <a:p>
            <a:r>
              <a:rPr lang="fr-FR" sz="2200" b="1" dirty="0">
                <a:solidFill>
                  <a:srgbClr val="7030A0"/>
                </a:solidFill>
                <a:latin typeface="Times New Roman" pitchFamily="18" charset="0"/>
                <a:cs typeface="Times New Roman" pitchFamily="18" charset="0"/>
              </a:rPr>
              <a:t>Calcul de plusieurs bits de Parité par la fenêtre </a:t>
            </a:r>
            <a:r>
              <a:rPr lang="fr-FR" sz="2200" b="1" i="1" dirty="0">
                <a:solidFill>
                  <a:srgbClr val="7030A0"/>
                </a:solidFill>
                <a:latin typeface="Times New Roman" pitchFamily="18" charset="0"/>
                <a:cs typeface="Times New Roman" pitchFamily="18" charset="0"/>
              </a:rPr>
              <a:t>coulissante</a:t>
            </a:r>
            <a:endParaRPr lang="fr-FR" sz="2200" b="1" dirty="0">
              <a:solidFill>
                <a:srgbClr val="7030A0"/>
              </a:solidFill>
              <a:latin typeface="Times New Roman" pitchFamily="18" charset="0"/>
              <a:cs typeface="Times New Roman" pitchFamily="18" charset="0"/>
            </a:endParaRPr>
          </a:p>
        </p:txBody>
      </p:sp>
      <p:sp>
        <p:nvSpPr>
          <p:cNvPr id="62" name="Content Placeholder 2"/>
          <p:cNvSpPr txBox="1">
            <a:spLocks/>
          </p:cNvSpPr>
          <p:nvPr/>
        </p:nvSpPr>
        <p:spPr>
          <a:xfrm>
            <a:off x="152400" y="6387501"/>
            <a:ext cx="3796255" cy="408542"/>
          </a:xfrm>
          <a:prstGeom prst="rect">
            <a:avLst/>
          </a:prstGeom>
        </p:spPr>
        <p:txBody>
          <a:bodyPr>
            <a:noAutofit/>
          </a:bodyPr>
          <a:lstStyle/>
          <a:p>
            <a:pPr marL="342900" lvl="0" indent="-342900">
              <a:spcBef>
                <a:spcPct val="20000"/>
              </a:spcBef>
              <a:buFont typeface="Arial" pitchFamily="34" charset="0"/>
              <a:buChar char="•"/>
            </a:pPr>
            <a:r>
              <a:rPr kumimoji="0" lang="en-US" altLang="zh-CN" sz="3200" b="1" i="0" u="none" strike="noStrike" kern="1200" cap="none" spc="0" normalizeH="0" baseline="0" noProof="0" dirty="0">
                <a:ln>
                  <a:noFill/>
                </a:ln>
                <a:solidFill>
                  <a:schemeClr val="tx1"/>
                </a:solidFill>
                <a:effectLst/>
                <a:uLnTx/>
                <a:uFillTx/>
                <a:latin typeface="+mn-lt"/>
                <a:ea typeface="+mn-ea"/>
                <a:cs typeface="+mn-cs"/>
              </a:rPr>
              <a:t>Sortie: </a:t>
            </a:r>
            <a:r>
              <a:rPr kumimoji="0" lang="is-IS" altLang="zh-CN" sz="3200" b="1" i="0" u="none" strike="noStrike" kern="1200" cap="none" spc="0" normalizeH="0" baseline="0" noProof="0" dirty="0">
                <a:ln>
                  <a:noFill/>
                </a:ln>
                <a:solidFill>
                  <a:schemeClr val="tx1"/>
                </a:solidFill>
                <a:effectLst/>
                <a:uLnTx/>
                <a:uFillTx/>
                <a:latin typeface="+mn-lt"/>
                <a:ea typeface="+mn-ea"/>
                <a:cs typeface="+mn-cs"/>
              </a:rPr>
              <a:t>….</a:t>
            </a:r>
            <a:r>
              <a:rPr lang="is-IS" altLang="zh-CN" sz="3200" dirty="0">
                <a:solidFill>
                  <a:schemeClr val="accent6">
                    <a:lumMod val="75000"/>
                  </a:schemeClr>
                </a:solidFill>
              </a:rPr>
              <a:t>1</a:t>
            </a:r>
            <a:r>
              <a:rPr lang="is-IS" altLang="zh-CN" sz="3200" dirty="0">
                <a:solidFill>
                  <a:srgbClr val="00B050"/>
                </a:solidFill>
              </a:rPr>
              <a:t>1</a:t>
            </a:r>
            <a:r>
              <a:rPr lang="is-IS" altLang="zh-CN" sz="3200" dirty="0">
                <a:solidFill>
                  <a:schemeClr val="accent6">
                    <a:lumMod val="75000"/>
                  </a:schemeClr>
                </a:solidFill>
              </a:rPr>
              <a:t>0</a:t>
            </a:r>
            <a:r>
              <a:rPr lang="is-IS" altLang="zh-CN" sz="3200" dirty="0">
                <a:solidFill>
                  <a:srgbClr val="00B050"/>
                </a:solidFill>
              </a:rPr>
              <a:t>0</a:t>
            </a:r>
            <a:r>
              <a:rPr lang="is-IS" altLang="zh-CN" sz="3200" b="1" dirty="0">
                <a:solidFill>
                  <a:schemeClr val="accent6">
                    <a:lumMod val="75000"/>
                  </a:schemeClr>
                </a:solidFill>
              </a:rPr>
              <a:t>0</a:t>
            </a:r>
            <a:r>
              <a:rPr lang="is-IS" altLang="zh-CN" sz="3200" b="1" dirty="0">
                <a:solidFill>
                  <a:srgbClr val="00B050"/>
                </a:solidFill>
              </a:rPr>
              <a:t>1</a:t>
            </a:r>
            <a:endParaRPr kumimoji="0" lang="en-US" altLang="zh-CN" sz="3200" b="1" i="0" u="none" strike="noStrike" kern="1200" cap="none" spc="0" normalizeH="0" baseline="0" noProof="0" dirty="0">
              <a:ln>
                <a:noFill/>
              </a:ln>
              <a:solidFill>
                <a:srgbClr val="00B050"/>
              </a:solidFill>
              <a:effectLst/>
              <a:uLnTx/>
              <a:uFillTx/>
              <a:latin typeface="+mn-lt"/>
              <a:ea typeface="+mn-ea"/>
              <a:cs typeface="+mn-cs"/>
            </a:endParaRPr>
          </a:p>
        </p:txBody>
      </p:sp>
      <p:sp>
        <p:nvSpPr>
          <p:cNvPr id="63" name="Slide Number Placeholder 12"/>
          <p:cNvSpPr txBox="1">
            <a:spLocks/>
          </p:cNvSpPr>
          <p:nvPr/>
        </p:nvSpPr>
        <p:spPr>
          <a:xfrm>
            <a:off x="6553200" y="6294393"/>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5C0EC31-23D6-1D42-99D7-2B6C49252CC9}"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5" name="TextBox 41">
            <a:extLst>
              <a:ext uri="{FF2B5EF4-FFF2-40B4-BE49-F238E27FC236}">
                <a16:creationId xmlns:a16="http://schemas.microsoft.com/office/drawing/2014/main" id="{13E24B3A-3E52-B647-B09D-51E8DCFAD7AB}"/>
              </a:ext>
            </a:extLst>
          </p:cNvPr>
          <p:cNvSpPr txBox="1"/>
          <p:nvPr/>
        </p:nvSpPr>
        <p:spPr>
          <a:xfrm>
            <a:off x="61635" y="3502554"/>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105" name="Rectangle 104"/>
          <p:cNvSpPr/>
          <p:nvPr/>
        </p:nvSpPr>
        <p:spPr>
          <a:xfrm>
            <a:off x="231471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06" name="Rectangle 105"/>
          <p:cNvSpPr/>
          <p:nvPr/>
        </p:nvSpPr>
        <p:spPr>
          <a:xfrm>
            <a:off x="278124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07" name="Rectangle 106"/>
          <p:cNvSpPr/>
          <p:nvPr/>
        </p:nvSpPr>
        <p:spPr>
          <a:xfrm>
            <a:off x="324777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8" name="Rectangle 107"/>
          <p:cNvSpPr/>
          <p:nvPr/>
        </p:nvSpPr>
        <p:spPr>
          <a:xfrm>
            <a:off x="371430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9" name="Rectangle 108"/>
          <p:cNvSpPr/>
          <p:nvPr/>
        </p:nvSpPr>
        <p:spPr>
          <a:xfrm>
            <a:off x="418083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0" name="Rectangle 109"/>
          <p:cNvSpPr/>
          <p:nvPr/>
        </p:nvSpPr>
        <p:spPr>
          <a:xfrm>
            <a:off x="464736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11" name="Rectangle 110"/>
          <p:cNvSpPr/>
          <p:nvPr/>
        </p:nvSpPr>
        <p:spPr>
          <a:xfrm>
            <a:off x="511389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2" name="Rectangle 111"/>
          <p:cNvSpPr/>
          <p:nvPr/>
        </p:nvSpPr>
        <p:spPr>
          <a:xfrm>
            <a:off x="558042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3" name="Rectangle 112"/>
          <p:cNvSpPr/>
          <p:nvPr/>
        </p:nvSpPr>
        <p:spPr>
          <a:xfrm>
            <a:off x="604695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14" name="Rectangle 113"/>
          <p:cNvSpPr/>
          <p:nvPr/>
        </p:nvSpPr>
        <p:spPr>
          <a:xfrm>
            <a:off x="651348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5" name="Rectangle 114"/>
          <p:cNvSpPr/>
          <p:nvPr/>
        </p:nvSpPr>
        <p:spPr>
          <a:xfrm>
            <a:off x="698001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16" name="Rectangle 115"/>
          <p:cNvSpPr/>
          <p:nvPr/>
        </p:nvSpPr>
        <p:spPr>
          <a:xfrm>
            <a:off x="1850368" y="3606463"/>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7" name="Rectangle 116"/>
          <p:cNvSpPr/>
          <p:nvPr/>
        </p:nvSpPr>
        <p:spPr>
          <a:xfrm>
            <a:off x="1383838" y="3606148"/>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8" name="TextBox 22"/>
          <p:cNvSpPr txBox="1"/>
          <p:nvPr/>
        </p:nvSpPr>
        <p:spPr>
          <a:xfrm>
            <a:off x="1403083" y="3205723"/>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119" name="Rectangle 118"/>
          <p:cNvSpPr/>
          <p:nvPr/>
        </p:nvSpPr>
        <p:spPr>
          <a:xfrm>
            <a:off x="3715962" y="3516492"/>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120" name="Straight Connector 24"/>
          <p:cNvCxnSpPr/>
          <p:nvPr/>
        </p:nvCxnSpPr>
        <p:spPr>
          <a:xfrm>
            <a:off x="3955014" y="4180996"/>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21" name="Straight Connector 25"/>
          <p:cNvCxnSpPr/>
          <p:nvPr/>
        </p:nvCxnSpPr>
        <p:spPr>
          <a:xfrm>
            <a:off x="3946837" y="4996508"/>
            <a:ext cx="817793" cy="384136"/>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22" name="Straight Connector 27"/>
          <p:cNvCxnSpPr/>
          <p:nvPr/>
        </p:nvCxnSpPr>
        <p:spPr>
          <a:xfrm>
            <a:off x="4887304" y="4180996"/>
            <a:ext cx="0" cy="119964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23" name="Straight Connector 32"/>
          <p:cNvCxnSpPr/>
          <p:nvPr/>
        </p:nvCxnSpPr>
        <p:spPr>
          <a:xfrm>
            <a:off x="5343881" y="4174602"/>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24" name="Straight Connector 33"/>
          <p:cNvCxnSpPr/>
          <p:nvPr/>
        </p:nvCxnSpPr>
        <p:spPr>
          <a:xfrm flipH="1">
            <a:off x="5000166" y="4963496"/>
            <a:ext cx="343716" cy="417148"/>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125" name="Oval 35"/>
          <p:cNvSpPr/>
          <p:nvPr/>
        </p:nvSpPr>
        <p:spPr>
          <a:xfrm>
            <a:off x="4622611" y="5380644"/>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126" name="Straight Connector 38"/>
          <p:cNvCxnSpPr/>
          <p:nvPr/>
        </p:nvCxnSpPr>
        <p:spPr>
          <a:xfrm>
            <a:off x="4887304" y="5911985"/>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27" name="Straight Connector 43"/>
          <p:cNvCxnSpPr/>
          <p:nvPr/>
        </p:nvCxnSpPr>
        <p:spPr>
          <a:xfrm flipH="1">
            <a:off x="4880981" y="6466728"/>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128" name="TextBox 45"/>
          <p:cNvSpPr txBox="1"/>
          <p:nvPr/>
        </p:nvSpPr>
        <p:spPr>
          <a:xfrm>
            <a:off x="5376211" y="6266673"/>
            <a:ext cx="1602799" cy="400110"/>
          </a:xfrm>
          <a:prstGeom prst="rect">
            <a:avLst/>
          </a:prstGeom>
          <a:noFill/>
        </p:spPr>
        <p:txBody>
          <a:bodyPr wrap="square" rtlCol="0">
            <a:spAutoFit/>
          </a:bodyPr>
          <a:lstStyle/>
          <a:p>
            <a:pPr algn="l"/>
            <a:r>
              <a:rPr lang="en-US" dirty="0">
                <a:solidFill>
                  <a:schemeClr val="accent6">
                    <a:lumMod val="75000"/>
                  </a:schemeClr>
                </a:solidFill>
                <a:latin typeface="Arial" charset="0"/>
                <a:ea typeface="Arial" charset="0"/>
                <a:cs typeface="Arial" charset="0"/>
              </a:rPr>
              <a:t>P</a:t>
            </a:r>
            <a:r>
              <a:rPr lang="en-US" baseline="-25000" dirty="0">
                <a:solidFill>
                  <a:schemeClr val="accent6">
                    <a:lumMod val="75000"/>
                  </a:schemeClr>
                </a:solidFill>
                <a:latin typeface="Arial" charset="0"/>
                <a:ea typeface="Arial" charset="0"/>
                <a:cs typeface="Arial" charset="0"/>
              </a:rPr>
              <a:t>1</a:t>
            </a:r>
            <a:r>
              <a:rPr lang="en-US" dirty="0">
                <a:solidFill>
                  <a:schemeClr val="accent6">
                    <a:lumMod val="75000"/>
                  </a:schemeClr>
                </a:solidFill>
                <a:latin typeface="Arial" charset="0"/>
                <a:ea typeface="Arial" charset="0"/>
                <a:cs typeface="Arial" charset="0"/>
              </a:rPr>
              <a:t>[5] = 0</a:t>
            </a:r>
          </a:p>
        </p:txBody>
      </p:sp>
      <p:cxnSp>
        <p:nvCxnSpPr>
          <p:cNvPr id="129" name="Straight Connector 34"/>
          <p:cNvCxnSpPr/>
          <p:nvPr/>
        </p:nvCxnSpPr>
        <p:spPr>
          <a:xfrm flipH="1" flipV="1">
            <a:off x="3946837" y="2674382"/>
            <a:ext cx="0" cy="564385"/>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30" name="Straight Connector 36"/>
          <p:cNvCxnSpPr/>
          <p:nvPr/>
        </p:nvCxnSpPr>
        <p:spPr>
          <a:xfrm flipH="1" flipV="1">
            <a:off x="4413367" y="2437610"/>
            <a:ext cx="0" cy="79637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31" name="Straight Connector 37"/>
          <p:cNvCxnSpPr/>
          <p:nvPr/>
        </p:nvCxnSpPr>
        <p:spPr>
          <a:xfrm flipV="1">
            <a:off x="3946820" y="2436980"/>
            <a:ext cx="408913" cy="243354"/>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132" name="Oval 39"/>
          <p:cNvSpPr/>
          <p:nvPr/>
        </p:nvSpPr>
        <p:spPr>
          <a:xfrm>
            <a:off x="4131208" y="190563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133" name="Straight Connector 40"/>
          <p:cNvCxnSpPr/>
          <p:nvPr/>
        </p:nvCxnSpPr>
        <p:spPr>
          <a:xfrm>
            <a:off x="4412555" y="1537839"/>
            <a:ext cx="0" cy="367800"/>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34" name="Straight Connector 42"/>
          <p:cNvCxnSpPr/>
          <p:nvPr/>
        </p:nvCxnSpPr>
        <p:spPr>
          <a:xfrm flipH="1">
            <a:off x="4412555" y="1545325"/>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136" name="TextBox 44"/>
          <p:cNvSpPr txBox="1"/>
          <p:nvPr/>
        </p:nvSpPr>
        <p:spPr>
          <a:xfrm>
            <a:off x="5040903" y="1357298"/>
            <a:ext cx="1602799" cy="400110"/>
          </a:xfrm>
          <a:prstGeom prst="rect">
            <a:avLst/>
          </a:prstGeom>
          <a:noFill/>
        </p:spPr>
        <p:txBody>
          <a:bodyPr wrap="square" rtlCol="0">
            <a:spAutoFit/>
          </a:bodyPr>
          <a:lstStyle/>
          <a:p>
            <a:pPr algn="l"/>
            <a:r>
              <a:rPr lang="en-US" dirty="0">
                <a:solidFill>
                  <a:srgbClr val="009900"/>
                </a:solidFill>
                <a:latin typeface="Arial" charset="0"/>
                <a:ea typeface="Arial" charset="0"/>
                <a:cs typeface="Arial" charset="0"/>
              </a:rPr>
              <a:t>P</a:t>
            </a:r>
            <a:r>
              <a:rPr lang="en-US" baseline="-25000" dirty="0">
                <a:solidFill>
                  <a:srgbClr val="009900"/>
                </a:solidFill>
                <a:latin typeface="Arial" charset="0"/>
                <a:ea typeface="Arial" charset="0"/>
                <a:cs typeface="Arial" charset="0"/>
              </a:rPr>
              <a:t>2</a:t>
            </a:r>
            <a:r>
              <a:rPr lang="en-US" dirty="0">
                <a:solidFill>
                  <a:srgbClr val="009900"/>
                </a:solidFill>
                <a:latin typeface="Arial" charset="0"/>
                <a:ea typeface="Arial" charset="0"/>
                <a:cs typeface="Arial" charset="0"/>
              </a:rPr>
              <a:t>[5] = 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ETAT DE L’ENCODEUR</a:t>
            </a:r>
          </a:p>
        </p:txBody>
      </p:sp>
      <p:sp>
        <p:nvSpPr>
          <p:cNvPr id="3" name="ZoneTexte 2"/>
          <p:cNvSpPr txBox="1"/>
          <p:nvPr/>
        </p:nvSpPr>
        <p:spPr>
          <a:xfrm>
            <a:off x="0" y="785794"/>
            <a:ext cx="9144000" cy="1107996"/>
          </a:xfrm>
          <a:prstGeom prst="rect">
            <a:avLst/>
          </a:prstGeom>
          <a:noFill/>
        </p:spPr>
        <p:txBody>
          <a:bodyPr wrap="square" rtlCol="0">
            <a:spAutoFit/>
          </a:bodyPr>
          <a:lstStyle/>
          <a:p>
            <a:pPr algn="just"/>
            <a:r>
              <a:rPr lang="fr-FR" sz="2200" dirty="0">
                <a:solidFill>
                  <a:srgbClr val="00B0F0"/>
                </a:solidFill>
                <a:latin typeface="Times New Roman" pitchFamily="18" charset="0"/>
                <a:cs typeface="Times New Roman" pitchFamily="18" charset="0"/>
              </a:rPr>
              <a:t>Le bit d'entrée et les bits K-1 de l'état actuel déterminent l'état au prochain cycle d'horloge/</a:t>
            </a:r>
          </a:p>
          <a:p>
            <a:pPr algn="just">
              <a:buFont typeface="Wingdings" pitchFamily="2" charset="2"/>
              <a:buChar char="q"/>
            </a:pPr>
            <a:r>
              <a:rPr lang="fr-FR" sz="2200" dirty="0">
                <a:solidFill>
                  <a:srgbClr val="002060"/>
                </a:solidFill>
                <a:latin typeface="Times New Roman" pitchFamily="18" charset="0"/>
                <a:cs typeface="Times New Roman" pitchFamily="18" charset="0"/>
              </a:rPr>
              <a:t>	Nombre d’états = 2</a:t>
            </a:r>
            <a:r>
              <a:rPr lang="fr-FR" sz="2200" baseline="30000" dirty="0">
                <a:solidFill>
                  <a:srgbClr val="002060"/>
                </a:solidFill>
                <a:latin typeface="Times New Roman" pitchFamily="18" charset="0"/>
                <a:cs typeface="Times New Roman" pitchFamily="18" charset="0"/>
              </a:rPr>
              <a:t>K-1</a:t>
            </a:r>
            <a:endParaRPr lang="fr-FR" sz="2200" dirty="0">
              <a:solidFill>
                <a:srgbClr val="002060"/>
              </a:solidFill>
              <a:latin typeface="Times New Roman" pitchFamily="18" charset="0"/>
              <a:cs typeface="Times New Roman" pitchFamily="18" charset="0"/>
            </a:endParaRPr>
          </a:p>
        </p:txBody>
      </p:sp>
      <p:sp>
        <p:nvSpPr>
          <p:cNvPr id="4" name="Rectangle 3"/>
          <p:cNvSpPr/>
          <p:nvPr/>
        </p:nvSpPr>
        <p:spPr>
          <a:xfrm>
            <a:off x="231471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 name="Rectangle 4"/>
          <p:cNvSpPr/>
          <p:nvPr/>
        </p:nvSpPr>
        <p:spPr>
          <a:xfrm>
            <a:off x="278124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 name="Rectangle 5"/>
          <p:cNvSpPr/>
          <p:nvPr/>
        </p:nvSpPr>
        <p:spPr>
          <a:xfrm>
            <a:off x="324777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 name="Rectangle 6"/>
          <p:cNvSpPr/>
          <p:nvPr/>
        </p:nvSpPr>
        <p:spPr>
          <a:xfrm>
            <a:off x="371430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8" name="Rectangle 7"/>
          <p:cNvSpPr/>
          <p:nvPr/>
        </p:nvSpPr>
        <p:spPr>
          <a:xfrm>
            <a:off x="418083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9" name="Rectangle 8"/>
          <p:cNvSpPr/>
          <p:nvPr/>
        </p:nvSpPr>
        <p:spPr>
          <a:xfrm>
            <a:off x="464736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 name="Rectangle 9"/>
          <p:cNvSpPr/>
          <p:nvPr/>
        </p:nvSpPr>
        <p:spPr>
          <a:xfrm>
            <a:off x="511389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 name="Rectangle 10"/>
          <p:cNvSpPr/>
          <p:nvPr/>
        </p:nvSpPr>
        <p:spPr>
          <a:xfrm>
            <a:off x="558042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2" name="Rectangle 11"/>
          <p:cNvSpPr/>
          <p:nvPr/>
        </p:nvSpPr>
        <p:spPr>
          <a:xfrm>
            <a:off x="604695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3" name="Rectangle 12"/>
          <p:cNvSpPr/>
          <p:nvPr/>
        </p:nvSpPr>
        <p:spPr>
          <a:xfrm>
            <a:off x="651348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4" name="Rectangle 13"/>
          <p:cNvSpPr/>
          <p:nvPr/>
        </p:nvSpPr>
        <p:spPr>
          <a:xfrm>
            <a:off x="698001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5" name="Rectangle 14"/>
          <p:cNvSpPr/>
          <p:nvPr/>
        </p:nvSpPr>
        <p:spPr>
          <a:xfrm>
            <a:off x="1850368" y="3685287"/>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6" name="Rectangle 15"/>
          <p:cNvSpPr/>
          <p:nvPr/>
        </p:nvSpPr>
        <p:spPr>
          <a:xfrm>
            <a:off x="1383838" y="3684972"/>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7" name="Right Brace 20"/>
          <p:cNvSpPr/>
          <p:nvPr/>
        </p:nvSpPr>
        <p:spPr>
          <a:xfrm rot="16200000">
            <a:off x="3250505" y="2724814"/>
            <a:ext cx="459015" cy="1401651"/>
          </a:xfrm>
          <a:prstGeom prst="rightBrace">
            <a:avLst/>
          </a:prstGeom>
          <a:ln w="28575">
            <a:solidFill>
              <a:srgbClr val="009900"/>
            </a:solidFill>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8" name="TextBox 3"/>
          <p:cNvSpPr txBox="1"/>
          <p:nvPr/>
        </p:nvSpPr>
        <p:spPr>
          <a:xfrm>
            <a:off x="3191147" y="2820326"/>
            <a:ext cx="595035" cy="369332"/>
          </a:xfrm>
          <a:prstGeom prst="rect">
            <a:avLst/>
          </a:prstGeom>
          <a:noFill/>
        </p:spPr>
        <p:txBody>
          <a:bodyPr wrap="none" rtlCol="0">
            <a:spAutoFit/>
          </a:bodyPr>
          <a:lstStyle/>
          <a:p>
            <a:r>
              <a:rPr lang="en-US" dirty="0" err="1">
                <a:solidFill>
                  <a:srgbClr val="009900"/>
                </a:solidFill>
                <a:latin typeface="Arial" charset="0"/>
                <a:ea typeface="Arial" charset="0"/>
                <a:cs typeface="Arial" charset="0"/>
              </a:rPr>
              <a:t>Etat</a:t>
            </a:r>
            <a:endParaRPr lang="en-US" dirty="0">
              <a:solidFill>
                <a:srgbClr val="009900"/>
              </a:solidFill>
              <a:latin typeface="Arial" charset="0"/>
              <a:ea typeface="Arial" charset="0"/>
              <a:cs typeface="Arial" charset="0"/>
            </a:endParaRPr>
          </a:p>
        </p:txBody>
      </p:sp>
      <p:sp>
        <p:nvSpPr>
          <p:cNvPr id="19" name="Right Brace 21"/>
          <p:cNvSpPr/>
          <p:nvPr/>
        </p:nvSpPr>
        <p:spPr>
          <a:xfrm rot="5400000">
            <a:off x="3482739" y="3484667"/>
            <a:ext cx="459015" cy="1866120"/>
          </a:xfrm>
          <a:prstGeom prst="rightBrace">
            <a:avLst/>
          </a:prstGeom>
          <a:ln w="28575">
            <a:solidFill>
              <a:srgbClr val="0070C0"/>
            </a:solidFill>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0" name="TextBox 22"/>
          <p:cNvSpPr txBox="1"/>
          <p:nvPr/>
        </p:nvSpPr>
        <p:spPr>
          <a:xfrm>
            <a:off x="2430484" y="4600526"/>
            <a:ext cx="2830775" cy="400110"/>
          </a:xfrm>
          <a:prstGeom prst="rect">
            <a:avLst/>
          </a:prstGeom>
          <a:noFill/>
        </p:spPr>
        <p:txBody>
          <a:bodyPr wrap="none" rtlCol="0">
            <a:spAutoFit/>
          </a:bodyPr>
          <a:lstStyle/>
          <a:p>
            <a:r>
              <a:rPr lang="fr-FR" sz="2000" dirty="0">
                <a:solidFill>
                  <a:srgbClr val="0070C0"/>
                </a:solidFill>
              </a:rPr>
              <a:t>Longueur de contrainte </a:t>
            </a:r>
            <a:r>
              <a:rPr lang="en-US" altLang="zh-CN" i="1" dirty="0">
                <a:solidFill>
                  <a:srgbClr val="0070C0"/>
                </a:solidFill>
                <a:latin typeface="Arial" charset="0"/>
                <a:ea typeface="Arial" charset="0"/>
                <a:cs typeface="Arial" charset="0"/>
              </a:rPr>
              <a:t>K</a:t>
            </a:r>
            <a:endParaRPr lang="en-US" i="1" dirty="0">
              <a:solidFill>
                <a:srgbClr val="0070C0"/>
              </a:solidFill>
              <a:latin typeface="Arial" charset="0"/>
              <a:ea typeface="Arial" charset="0"/>
              <a:cs typeface="Arial" charset="0"/>
            </a:endParaRPr>
          </a:p>
        </p:txBody>
      </p:sp>
      <p:cxnSp>
        <p:nvCxnSpPr>
          <p:cNvPr id="21" name="Straight Connector 23"/>
          <p:cNvCxnSpPr>
            <a:endCxn id="22" idx="2"/>
          </p:cNvCxnSpPr>
          <p:nvPr/>
        </p:nvCxnSpPr>
        <p:spPr>
          <a:xfrm rot="16200000" flipV="1">
            <a:off x="4016199" y="3253455"/>
            <a:ext cx="799596" cy="3792"/>
          </a:xfrm>
          <a:prstGeom prst="line">
            <a:avLst/>
          </a:prstGeom>
          <a:ln>
            <a:solidFill>
              <a:schemeClr val="accent2">
                <a:lumMod val="75000"/>
              </a:schemeClr>
            </a:solidFill>
            <a:prstDash val="solid"/>
            <a:headEnd type="triangle"/>
          </a:ln>
          <a:effectLst/>
        </p:spPr>
        <p:style>
          <a:lnRef idx="3">
            <a:schemeClr val="dk1"/>
          </a:lnRef>
          <a:fillRef idx="0">
            <a:schemeClr val="dk1"/>
          </a:fillRef>
          <a:effectRef idx="2">
            <a:schemeClr val="dk1"/>
          </a:effectRef>
          <a:fontRef idx="minor">
            <a:schemeClr val="tx1"/>
          </a:fontRef>
        </p:style>
      </p:cxnSp>
      <p:sp>
        <p:nvSpPr>
          <p:cNvPr id="22" name="TextBox 24"/>
          <p:cNvSpPr txBox="1"/>
          <p:nvPr/>
        </p:nvSpPr>
        <p:spPr>
          <a:xfrm>
            <a:off x="3628078" y="2486221"/>
            <a:ext cx="1572046" cy="369332"/>
          </a:xfrm>
          <a:prstGeom prst="rect">
            <a:avLst/>
          </a:prstGeom>
          <a:noFill/>
        </p:spPr>
        <p:txBody>
          <a:bodyPr wrap="square" rtlCol="0">
            <a:spAutoFit/>
          </a:bodyPr>
          <a:lstStyle/>
          <a:p>
            <a:r>
              <a:rPr lang="en-US" altLang="zh-CN" dirty="0">
                <a:solidFill>
                  <a:schemeClr val="accent2">
                    <a:lumMod val="75000"/>
                  </a:schemeClr>
                </a:solidFill>
                <a:latin typeface="Arial" charset="0"/>
                <a:ea typeface="Arial" charset="0"/>
                <a:cs typeface="Arial" charset="0"/>
              </a:rPr>
              <a:t>Bit </a:t>
            </a:r>
            <a:r>
              <a:rPr lang="en-US" altLang="zh-CN" dirty="0" err="1">
                <a:solidFill>
                  <a:schemeClr val="accent2">
                    <a:lumMod val="75000"/>
                  </a:schemeClr>
                </a:solidFill>
                <a:latin typeface="Arial" charset="0"/>
                <a:ea typeface="Arial" charset="0"/>
                <a:cs typeface="Arial" charset="0"/>
              </a:rPr>
              <a:t>d’entrée</a:t>
            </a:r>
            <a:endParaRPr lang="en-US" dirty="0">
              <a:solidFill>
                <a:schemeClr val="accent2">
                  <a:lumMod val="75000"/>
                </a:schemeClr>
              </a:solidFill>
              <a:latin typeface="Arial" charset="0"/>
              <a:ea typeface="Arial" charset="0"/>
              <a:cs typeface="Arial" charset="0"/>
            </a:endParaRPr>
          </a:p>
        </p:txBody>
      </p:sp>
      <p:sp>
        <p:nvSpPr>
          <p:cNvPr id="23" name="Espace réservé du numéro de diapositive 22"/>
          <p:cNvSpPr>
            <a:spLocks noGrp="1"/>
          </p:cNvSpPr>
          <p:nvPr>
            <p:ph type="sldNum" sz="quarter" idx="12"/>
          </p:nvPr>
        </p:nvSpPr>
        <p:spPr/>
        <p:txBody>
          <a:bodyPr/>
          <a:lstStyle/>
          <a:p>
            <a:fld id="{B3765F03-4A9D-4527-964E-C0033DCEC2BC}" type="slidenum">
              <a:rPr lang="fr-FR" smtClean="0"/>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ETAT DE L’ENCODEUR</a:t>
            </a:r>
          </a:p>
        </p:txBody>
      </p:sp>
      <p:sp>
        <p:nvSpPr>
          <p:cNvPr id="3" name="ZoneTexte 2"/>
          <p:cNvSpPr txBox="1"/>
          <p:nvPr/>
        </p:nvSpPr>
        <p:spPr>
          <a:xfrm>
            <a:off x="0" y="785794"/>
            <a:ext cx="9144000" cy="1107996"/>
          </a:xfrm>
          <a:prstGeom prst="rect">
            <a:avLst/>
          </a:prstGeom>
          <a:noFill/>
        </p:spPr>
        <p:txBody>
          <a:bodyPr wrap="square" rtlCol="0">
            <a:spAutoFit/>
          </a:bodyPr>
          <a:lstStyle/>
          <a:p>
            <a:pPr algn="just"/>
            <a:r>
              <a:rPr lang="fr-FR" sz="2200" dirty="0">
                <a:solidFill>
                  <a:srgbClr val="00B0F0"/>
                </a:solidFill>
                <a:latin typeface="Times New Roman" pitchFamily="18" charset="0"/>
                <a:cs typeface="Times New Roman" pitchFamily="18" charset="0"/>
              </a:rPr>
              <a:t>Le bit d'entrée et les bits K-1 de l'état actuel déterminent l'état au prochain cycle d'horloge/</a:t>
            </a:r>
          </a:p>
          <a:p>
            <a:pPr algn="just">
              <a:buFont typeface="Wingdings" pitchFamily="2" charset="2"/>
              <a:buChar char="q"/>
            </a:pPr>
            <a:r>
              <a:rPr lang="fr-FR" sz="2200" dirty="0">
                <a:solidFill>
                  <a:srgbClr val="002060"/>
                </a:solidFill>
                <a:latin typeface="Times New Roman" pitchFamily="18" charset="0"/>
                <a:cs typeface="Times New Roman" pitchFamily="18" charset="0"/>
              </a:rPr>
              <a:t>	Nombre d’états = 2</a:t>
            </a:r>
            <a:r>
              <a:rPr lang="fr-FR" sz="2200" baseline="30000" dirty="0">
                <a:solidFill>
                  <a:srgbClr val="002060"/>
                </a:solidFill>
                <a:latin typeface="Times New Roman" pitchFamily="18" charset="0"/>
                <a:cs typeface="Times New Roman" pitchFamily="18" charset="0"/>
              </a:rPr>
              <a:t>K-1</a:t>
            </a:r>
            <a:endParaRPr lang="fr-FR" sz="2200" dirty="0">
              <a:solidFill>
                <a:srgbClr val="002060"/>
              </a:solidFill>
              <a:latin typeface="Times New Roman" pitchFamily="18" charset="0"/>
              <a:cs typeface="Times New Roman" pitchFamily="18" charset="0"/>
            </a:endParaRPr>
          </a:p>
        </p:txBody>
      </p:sp>
      <p:sp>
        <p:nvSpPr>
          <p:cNvPr id="4" name="Rectangle 3"/>
          <p:cNvSpPr/>
          <p:nvPr/>
        </p:nvSpPr>
        <p:spPr>
          <a:xfrm>
            <a:off x="231471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 name="Rectangle 4"/>
          <p:cNvSpPr/>
          <p:nvPr/>
        </p:nvSpPr>
        <p:spPr>
          <a:xfrm>
            <a:off x="278124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 name="Rectangle 5"/>
          <p:cNvSpPr/>
          <p:nvPr/>
        </p:nvSpPr>
        <p:spPr>
          <a:xfrm>
            <a:off x="324777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 name="Rectangle 6"/>
          <p:cNvSpPr/>
          <p:nvPr/>
        </p:nvSpPr>
        <p:spPr>
          <a:xfrm>
            <a:off x="371430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8" name="Rectangle 7"/>
          <p:cNvSpPr/>
          <p:nvPr/>
        </p:nvSpPr>
        <p:spPr>
          <a:xfrm>
            <a:off x="418083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9" name="Rectangle 8"/>
          <p:cNvSpPr/>
          <p:nvPr/>
        </p:nvSpPr>
        <p:spPr>
          <a:xfrm>
            <a:off x="464736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 name="Rectangle 9"/>
          <p:cNvSpPr/>
          <p:nvPr/>
        </p:nvSpPr>
        <p:spPr>
          <a:xfrm>
            <a:off x="511389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 name="Rectangle 10"/>
          <p:cNvSpPr/>
          <p:nvPr/>
        </p:nvSpPr>
        <p:spPr>
          <a:xfrm>
            <a:off x="558042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2" name="Rectangle 11"/>
          <p:cNvSpPr/>
          <p:nvPr/>
        </p:nvSpPr>
        <p:spPr>
          <a:xfrm>
            <a:off x="604695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3" name="Rectangle 12"/>
          <p:cNvSpPr/>
          <p:nvPr/>
        </p:nvSpPr>
        <p:spPr>
          <a:xfrm>
            <a:off x="651348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4" name="Rectangle 13"/>
          <p:cNvSpPr/>
          <p:nvPr/>
        </p:nvSpPr>
        <p:spPr>
          <a:xfrm>
            <a:off x="698001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5" name="Rectangle 14"/>
          <p:cNvSpPr/>
          <p:nvPr/>
        </p:nvSpPr>
        <p:spPr>
          <a:xfrm>
            <a:off x="1850368" y="3199306"/>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6" name="Rectangle 15"/>
          <p:cNvSpPr/>
          <p:nvPr/>
        </p:nvSpPr>
        <p:spPr>
          <a:xfrm>
            <a:off x="1383838" y="3198991"/>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7" name="Right Brace 20"/>
          <p:cNvSpPr/>
          <p:nvPr/>
        </p:nvSpPr>
        <p:spPr>
          <a:xfrm rot="16200000">
            <a:off x="3250505" y="2238833"/>
            <a:ext cx="459015" cy="1401651"/>
          </a:xfrm>
          <a:prstGeom prst="rightBrace">
            <a:avLst/>
          </a:prstGeom>
          <a:ln w="28575">
            <a:solidFill>
              <a:srgbClr val="009900"/>
            </a:solidFill>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8" name="TextBox 3"/>
          <p:cNvSpPr txBox="1"/>
          <p:nvPr/>
        </p:nvSpPr>
        <p:spPr>
          <a:xfrm>
            <a:off x="3191147" y="2334345"/>
            <a:ext cx="595035" cy="369332"/>
          </a:xfrm>
          <a:prstGeom prst="rect">
            <a:avLst/>
          </a:prstGeom>
          <a:noFill/>
        </p:spPr>
        <p:txBody>
          <a:bodyPr wrap="none" rtlCol="0">
            <a:spAutoFit/>
          </a:bodyPr>
          <a:lstStyle/>
          <a:p>
            <a:r>
              <a:rPr lang="en-US" dirty="0" err="1">
                <a:solidFill>
                  <a:srgbClr val="009900"/>
                </a:solidFill>
                <a:latin typeface="Arial" charset="0"/>
                <a:ea typeface="Arial" charset="0"/>
                <a:cs typeface="Arial" charset="0"/>
              </a:rPr>
              <a:t>Etat</a:t>
            </a:r>
            <a:endParaRPr lang="en-US" dirty="0">
              <a:solidFill>
                <a:srgbClr val="009900"/>
              </a:solidFill>
              <a:latin typeface="Arial" charset="0"/>
              <a:ea typeface="Arial" charset="0"/>
              <a:cs typeface="Arial" charset="0"/>
            </a:endParaRPr>
          </a:p>
        </p:txBody>
      </p:sp>
      <p:sp>
        <p:nvSpPr>
          <p:cNvPr id="19" name="Right Brace 21"/>
          <p:cNvSpPr/>
          <p:nvPr/>
        </p:nvSpPr>
        <p:spPr>
          <a:xfrm rot="5400000">
            <a:off x="3482739" y="2998686"/>
            <a:ext cx="459015" cy="1866120"/>
          </a:xfrm>
          <a:prstGeom prst="rightBrace">
            <a:avLst/>
          </a:prstGeom>
          <a:ln w="28575">
            <a:solidFill>
              <a:srgbClr val="0070C0"/>
            </a:solidFill>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0" name="TextBox 22"/>
          <p:cNvSpPr txBox="1"/>
          <p:nvPr/>
        </p:nvSpPr>
        <p:spPr>
          <a:xfrm>
            <a:off x="2430484" y="4114545"/>
            <a:ext cx="2830775" cy="400110"/>
          </a:xfrm>
          <a:prstGeom prst="rect">
            <a:avLst/>
          </a:prstGeom>
          <a:noFill/>
        </p:spPr>
        <p:txBody>
          <a:bodyPr wrap="none" rtlCol="0">
            <a:spAutoFit/>
          </a:bodyPr>
          <a:lstStyle/>
          <a:p>
            <a:r>
              <a:rPr lang="fr-FR" sz="2000" dirty="0">
                <a:solidFill>
                  <a:srgbClr val="0070C0"/>
                </a:solidFill>
              </a:rPr>
              <a:t>Longueur de contrainte </a:t>
            </a:r>
            <a:r>
              <a:rPr lang="en-US" altLang="zh-CN" i="1" dirty="0">
                <a:solidFill>
                  <a:srgbClr val="0070C0"/>
                </a:solidFill>
                <a:latin typeface="Arial" charset="0"/>
                <a:ea typeface="Arial" charset="0"/>
                <a:cs typeface="Arial" charset="0"/>
              </a:rPr>
              <a:t>K</a:t>
            </a:r>
            <a:endParaRPr lang="en-US" i="1" dirty="0">
              <a:solidFill>
                <a:srgbClr val="0070C0"/>
              </a:solidFill>
              <a:latin typeface="Arial" charset="0"/>
              <a:ea typeface="Arial" charset="0"/>
              <a:cs typeface="Arial" charset="0"/>
            </a:endParaRPr>
          </a:p>
        </p:txBody>
      </p:sp>
      <p:cxnSp>
        <p:nvCxnSpPr>
          <p:cNvPr id="21" name="Straight Connector 23"/>
          <p:cNvCxnSpPr>
            <a:endCxn id="22" idx="2"/>
          </p:cNvCxnSpPr>
          <p:nvPr/>
        </p:nvCxnSpPr>
        <p:spPr>
          <a:xfrm rot="16200000" flipV="1">
            <a:off x="4016199" y="2767474"/>
            <a:ext cx="799596" cy="3792"/>
          </a:xfrm>
          <a:prstGeom prst="line">
            <a:avLst/>
          </a:prstGeom>
          <a:ln>
            <a:solidFill>
              <a:schemeClr val="accent2">
                <a:lumMod val="75000"/>
              </a:schemeClr>
            </a:solidFill>
            <a:prstDash val="solid"/>
            <a:headEnd type="triangle"/>
          </a:ln>
          <a:effectLst/>
        </p:spPr>
        <p:style>
          <a:lnRef idx="3">
            <a:schemeClr val="dk1"/>
          </a:lnRef>
          <a:fillRef idx="0">
            <a:schemeClr val="dk1"/>
          </a:fillRef>
          <a:effectRef idx="2">
            <a:schemeClr val="dk1"/>
          </a:effectRef>
          <a:fontRef idx="minor">
            <a:schemeClr val="tx1"/>
          </a:fontRef>
        </p:style>
      </p:cxnSp>
      <p:sp>
        <p:nvSpPr>
          <p:cNvPr id="22" name="TextBox 24"/>
          <p:cNvSpPr txBox="1"/>
          <p:nvPr/>
        </p:nvSpPr>
        <p:spPr>
          <a:xfrm>
            <a:off x="3628078" y="2000240"/>
            <a:ext cx="1572046" cy="369332"/>
          </a:xfrm>
          <a:prstGeom prst="rect">
            <a:avLst/>
          </a:prstGeom>
          <a:noFill/>
        </p:spPr>
        <p:txBody>
          <a:bodyPr wrap="square" rtlCol="0">
            <a:spAutoFit/>
          </a:bodyPr>
          <a:lstStyle/>
          <a:p>
            <a:r>
              <a:rPr lang="en-US" altLang="zh-CN" dirty="0">
                <a:solidFill>
                  <a:schemeClr val="accent2">
                    <a:lumMod val="75000"/>
                  </a:schemeClr>
                </a:solidFill>
                <a:latin typeface="Arial" charset="0"/>
                <a:ea typeface="Arial" charset="0"/>
                <a:cs typeface="Arial" charset="0"/>
              </a:rPr>
              <a:t>Bit </a:t>
            </a:r>
            <a:r>
              <a:rPr lang="en-US" altLang="zh-CN" dirty="0" err="1">
                <a:solidFill>
                  <a:schemeClr val="accent2">
                    <a:lumMod val="75000"/>
                  </a:schemeClr>
                </a:solidFill>
                <a:latin typeface="Arial" charset="0"/>
                <a:ea typeface="Arial" charset="0"/>
                <a:cs typeface="Arial" charset="0"/>
              </a:rPr>
              <a:t>d’entrée</a:t>
            </a:r>
            <a:endParaRPr lang="en-US" dirty="0">
              <a:solidFill>
                <a:schemeClr val="accent2">
                  <a:lumMod val="75000"/>
                </a:schemeClr>
              </a:solidFill>
              <a:latin typeface="Arial" charset="0"/>
              <a:ea typeface="Arial" charset="0"/>
              <a:cs typeface="Arial" charset="0"/>
            </a:endParaRPr>
          </a:p>
        </p:txBody>
      </p:sp>
      <p:sp>
        <p:nvSpPr>
          <p:cNvPr id="23" name="ZoneTexte 22"/>
          <p:cNvSpPr txBox="1"/>
          <p:nvPr/>
        </p:nvSpPr>
        <p:spPr>
          <a:xfrm>
            <a:off x="0" y="4643446"/>
            <a:ext cx="9144000" cy="1785104"/>
          </a:xfrm>
          <a:prstGeom prst="rect">
            <a:avLst/>
          </a:prstGeom>
          <a:noFill/>
        </p:spPr>
        <p:txBody>
          <a:bodyPr wrap="square" rtlCol="0">
            <a:spAutoFit/>
          </a:bodyPr>
          <a:lstStyle/>
          <a:p>
            <a:r>
              <a:rPr lang="fr-FR" sz="2200" b="1" dirty="0">
                <a:solidFill>
                  <a:srgbClr val="C00000"/>
                </a:solidFill>
                <a:latin typeface="Times New Roman" pitchFamily="18" charset="0"/>
                <a:cs typeface="Times New Roman" pitchFamily="18" charset="0"/>
              </a:rPr>
              <a:t>Si la longueur de contrainte K est plus grande alors :</a:t>
            </a:r>
          </a:p>
          <a:p>
            <a:endParaRPr lang="fr-FR" sz="2200" b="1" dirty="0">
              <a:solidFill>
                <a:srgbClr val="C00000"/>
              </a:solidFill>
            </a:endParaRPr>
          </a:p>
          <a:p>
            <a:pPr>
              <a:buFont typeface="Wingdings" pitchFamily="2" charset="2"/>
              <a:buChar char="q"/>
            </a:pPr>
            <a:r>
              <a:rPr lang="fr-FR" sz="2200" dirty="0">
                <a:solidFill>
                  <a:srgbClr val="002060"/>
                </a:solidFill>
                <a:latin typeface="Times New Roman" pitchFamily="18" charset="0"/>
                <a:cs typeface="Times New Roman" pitchFamily="18" charset="0"/>
              </a:rPr>
              <a:t> Plus de redondance, </a:t>
            </a:r>
          </a:p>
          <a:p>
            <a:pPr>
              <a:buFont typeface="Wingdings" pitchFamily="2" charset="2"/>
              <a:buChar char="q"/>
            </a:pPr>
            <a:endParaRPr lang="fr-FR" sz="2200" dirty="0">
              <a:solidFill>
                <a:srgbClr val="002060"/>
              </a:solidFill>
              <a:latin typeface="Times New Roman" pitchFamily="18" charset="0"/>
              <a:cs typeface="Times New Roman" pitchFamily="18" charset="0"/>
            </a:endParaRPr>
          </a:p>
          <a:p>
            <a:pPr>
              <a:buFont typeface="Wingdings" pitchFamily="2" charset="2"/>
              <a:buChar char="q"/>
            </a:pPr>
            <a:r>
              <a:rPr lang="fr-FR" sz="2200" dirty="0">
                <a:solidFill>
                  <a:srgbClr val="7030A0"/>
                </a:solidFill>
                <a:latin typeface="Times New Roman" pitchFamily="18" charset="0"/>
                <a:cs typeface="Times New Roman" pitchFamily="18" charset="0"/>
              </a:rPr>
              <a:t> Meilleures possibilités de correction d'erreurs</a:t>
            </a:r>
          </a:p>
        </p:txBody>
      </p:sp>
      <p:sp>
        <p:nvSpPr>
          <p:cNvPr id="24" name="Espace réservé du numéro de diapositive 23"/>
          <p:cNvSpPr>
            <a:spLocks noGrp="1"/>
          </p:cNvSpPr>
          <p:nvPr>
            <p:ph type="sldNum" sz="quarter" idx="12"/>
          </p:nvPr>
        </p:nvSpPr>
        <p:spPr/>
        <p:txBody>
          <a:bodyPr/>
          <a:lstStyle/>
          <a:p>
            <a:fld id="{B3765F03-4A9D-4527-964E-C0033DCEC2BC}" type="slidenum">
              <a:rPr lang="fr-FR" smtClean="0"/>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TRANSMISSION DES BITS DE PARITE</a:t>
            </a:r>
          </a:p>
        </p:txBody>
      </p:sp>
      <p:sp>
        <p:nvSpPr>
          <p:cNvPr id="3" name="ZoneTexte 2"/>
          <p:cNvSpPr txBox="1"/>
          <p:nvPr/>
        </p:nvSpPr>
        <p:spPr>
          <a:xfrm>
            <a:off x="0" y="785794"/>
            <a:ext cx="9144000" cy="5232202"/>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Dans un code </a:t>
            </a:r>
            <a:r>
              <a:rPr lang="fr-FR" sz="2200" dirty="0" err="1">
                <a:solidFill>
                  <a:srgbClr val="7030A0"/>
                </a:solidFill>
                <a:latin typeface="Times New Roman" pitchFamily="18" charset="0"/>
                <a:cs typeface="Times New Roman" pitchFamily="18" charset="0"/>
              </a:rPr>
              <a:t>convolutionnel</a:t>
            </a:r>
            <a:r>
              <a:rPr lang="fr-FR" sz="2200" dirty="0">
                <a:solidFill>
                  <a:srgbClr val="7030A0"/>
                </a:solidFill>
                <a:latin typeface="Times New Roman" pitchFamily="18" charset="0"/>
                <a:cs typeface="Times New Roman" pitchFamily="18" charset="0"/>
              </a:rPr>
              <a:t>, (ou </a:t>
            </a:r>
            <a:r>
              <a:rPr lang="fr-FR" sz="2200" dirty="0" err="1">
                <a:solidFill>
                  <a:srgbClr val="7030A0"/>
                </a:solidFill>
                <a:latin typeface="Times New Roman" pitchFamily="18" charset="0"/>
                <a:cs typeface="Times New Roman" pitchFamily="18" charset="0"/>
              </a:rPr>
              <a:t>convolutif</a:t>
            </a:r>
            <a:r>
              <a:rPr lang="fr-FR" sz="2200" dirty="0">
                <a:solidFill>
                  <a:srgbClr val="7030A0"/>
                </a:solidFill>
                <a:latin typeface="Times New Roman" pitchFamily="18" charset="0"/>
                <a:cs typeface="Times New Roman" pitchFamily="18" charset="0"/>
              </a:rPr>
              <a:t>) de type non systématique (il existe les deux cas) on n'envoie que les bits de parité qui sont calculés à partir des bits de message (non pas le message lui-même).  En effet, Chaque bit de message est «réparti» sur k bits de la séquence de bits de parité en sortie. </a:t>
            </a:r>
          </a:p>
          <a:p>
            <a:pPr algn="just"/>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Si les bits de Parité sont générés par un seul générateur  (une seule sortie) alors on doit les transmettre tels qu’ils ont été générés :</a:t>
            </a:r>
          </a:p>
          <a:p>
            <a:pPr algn="ctr"/>
            <a:endParaRPr lang="fr-FR" sz="2200" dirty="0">
              <a:solidFill>
                <a:srgbClr val="7030A0"/>
              </a:solidFill>
              <a:latin typeface="Times New Roman" pitchFamily="18" charset="0"/>
              <a:cs typeface="Times New Roman" pitchFamily="18" charset="0"/>
            </a:endParaRPr>
          </a:p>
          <a:p>
            <a:pPr algn="ctr"/>
            <a:r>
              <a:rPr lang="fr-FR" sz="2200" dirty="0">
                <a:solidFill>
                  <a:srgbClr val="C00000"/>
                </a:solidFill>
                <a:latin typeface="Times New Roman" pitchFamily="18" charset="0"/>
                <a:cs typeface="Times New Roman" pitchFamily="18" charset="0"/>
              </a:rPr>
              <a:t>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(0)p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(1)p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(2)</a:t>
            </a:r>
            <a:r>
              <a:rPr lang="fr-FR" sz="2200" dirty="0">
                <a:solidFill>
                  <a:srgbClr val="7030A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sym typeface="Symbol"/>
              </a:rPr>
              <a:t> </a:t>
            </a:r>
            <a:r>
              <a:rPr lang="is-IS" altLang="zh-CN" sz="2400" dirty="0">
                <a:solidFill>
                  <a:srgbClr val="C00000"/>
                </a:solidFill>
              </a:rPr>
              <a:t>10</a:t>
            </a:r>
            <a:r>
              <a:rPr lang="is-IS" altLang="zh-CN" sz="2400" b="1" dirty="0">
                <a:solidFill>
                  <a:srgbClr val="C00000"/>
                </a:solidFill>
              </a:rPr>
              <a:t>0</a:t>
            </a:r>
            <a:endParaRPr lang="fr-FR" sz="2200" dirty="0">
              <a:solidFill>
                <a:srgbClr val="7030A0"/>
              </a:solidFill>
              <a:latin typeface="Times New Roman" pitchFamily="18" charset="0"/>
              <a:cs typeface="Times New Roman" pitchFamily="18" charset="0"/>
            </a:endParaRPr>
          </a:p>
          <a:p>
            <a:pPr algn="ctr"/>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0070C0"/>
                </a:solidFill>
                <a:latin typeface="Times New Roman" pitchFamily="18" charset="0"/>
                <a:cs typeface="Times New Roman" pitchFamily="18" charset="0"/>
              </a:rPr>
              <a:t>Si les bits de Parité sont générés par deux générateurs  (deux sorties) alors on doit les entrelacer pour les transmettre :</a:t>
            </a:r>
          </a:p>
          <a:p>
            <a:pPr algn="ctr"/>
            <a:r>
              <a:rPr lang="fr-FR" sz="2200" dirty="0">
                <a:solidFill>
                  <a:srgbClr val="C00000"/>
                </a:solidFill>
                <a:latin typeface="Times New Roman" pitchFamily="18" charset="0"/>
                <a:cs typeface="Times New Roman" pitchFamily="18" charset="0"/>
              </a:rPr>
              <a:t>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p</a:t>
            </a:r>
            <a:r>
              <a:rPr lang="fr-FR" sz="2200" baseline="-25000" dirty="0">
                <a:solidFill>
                  <a:srgbClr val="00B050"/>
                </a:solidFill>
                <a:latin typeface="Times New Roman" pitchFamily="18" charset="0"/>
                <a:cs typeface="Times New Roman" pitchFamily="18" charset="0"/>
              </a:rPr>
              <a:t>1</a:t>
            </a:r>
            <a:r>
              <a:rPr lang="fr-FR" sz="2200" dirty="0">
                <a:solidFill>
                  <a:srgbClr val="00B05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a:t>
            </a:r>
            <a:r>
              <a:rPr lang="fr-FR" sz="2200" dirty="0">
                <a:solidFill>
                  <a:srgbClr val="C00000"/>
                </a:solidFill>
                <a:latin typeface="Times New Roman" pitchFamily="18" charset="0"/>
                <a:cs typeface="Times New Roman" pitchFamily="18" charset="0"/>
              </a:rPr>
              <a:t>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p</a:t>
            </a:r>
            <a:r>
              <a:rPr lang="fr-FR" sz="2200" baseline="-25000" dirty="0">
                <a:solidFill>
                  <a:srgbClr val="00B050"/>
                </a:solidFill>
                <a:latin typeface="Times New Roman" pitchFamily="18" charset="0"/>
                <a:cs typeface="Times New Roman" pitchFamily="18" charset="0"/>
              </a:rPr>
              <a:t>0</a:t>
            </a:r>
            <a:r>
              <a:rPr lang="fr-FR" sz="2200" dirty="0">
                <a:solidFill>
                  <a:srgbClr val="00B050"/>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a:t>
            </a:r>
            <a:r>
              <a:rPr lang="fr-FR" sz="2200" dirty="0">
                <a:solidFill>
                  <a:srgbClr val="C00000"/>
                </a:solidFill>
                <a:latin typeface="Times New Roman" pitchFamily="18" charset="0"/>
                <a:cs typeface="Times New Roman" pitchFamily="18" charset="0"/>
              </a:rPr>
              <a:t>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(2)</a:t>
            </a:r>
            <a:r>
              <a:rPr lang="fr-FR" sz="2200" dirty="0">
                <a:solidFill>
                  <a:srgbClr val="7030A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p</a:t>
            </a:r>
            <a:r>
              <a:rPr lang="fr-FR" sz="2200" baseline="-25000" dirty="0">
                <a:solidFill>
                  <a:srgbClr val="00B050"/>
                </a:solidFill>
                <a:latin typeface="Times New Roman" pitchFamily="18" charset="0"/>
                <a:cs typeface="Times New Roman" pitchFamily="18" charset="0"/>
              </a:rPr>
              <a:t>0</a:t>
            </a:r>
            <a:r>
              <a:rPr lang="fr-FR" sz="2200" dirty="0">
                <a:solidFill>
                  <a:srgbClr val="00B050"/>
                </a:solidFill>
                <a:latin typeface="Times New Roman" pitchFamily="18" charset="0"/>
                <a:cs typeface="Times New Roman" pitchFamily="18" charset="0"/>
              </a:rPr>
              <a:t>(2)</a:t>
            </a:r>
            <a:r>
              <a:rPr lang="fr-FR" sz="2200" dirty="0">
                <a:solidFill>
                  <a:srgbClr val="7030A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sym typeface="Symbol"/>
              </a:rPr>
              <a:t> </a:t>
            </a:r>
            <a:r>
              <a:rPr lang="is-IS" altLang="zh-CN" sz="2400" dirty="0">
                <a:solidFill>
                  <a:srgbClr val="C00000"/>
                </a:solidFill>
              </a:rPr>
              <a:t>1</a:t>
            </a:r>
            <a:r>
              <a:rPr lang="is-IS" altLang="zh-CN" sz="2400" dirty="0">
                <a:solidFill>
                  <a:srgbClr val="00B050"/>
                </a:solidFill>
              </a:rPr>
              <a:t>1</a:t>
            </a:r>
            <a:r>
              <a:rPr lang="is-IS" altLang="zh-CN" sz="2400" dirty="0">
                <a:solidFill>
                  <a:srgbClr val="C00000"/>
                </a:solidFill>
              </a:rPr>
              <a:t>0</a:t>
            </a:r>
            <a:r>
              <a:rPr lang="is-IS" altLang="zh-CN" sz="2400" dirty="0">
                <a:solidFill>
                  <a:srgbClr val="00B050"/>
                </a:solidFill>
              </a:rPr>
              <a:t>0</a:t>
            </a:r>
            <a:r>
              <a:rPr lang="is-IS" altLang="zh-CN" sz="2400" b="1" dirty="0">
                <a:solidFill>
                  <a:srgbClr val="C00000"/>
                </a:solidFill>
              </a:rPr>
              <a:t>0</a:t>
            </a:r>
            <a:r>
              <a:rPr lang="is-IS" altLang="zh-CN" sz="2400" b="1" dirty="0">
                <a:solidFill>
                  <a:srgbClr val="00B050"/>
                </a:solidFill>
              </a:rPr>
              <a:t>1</a:t>
            </a:r>
            <a:endParaRPr lang="fr-FR" sz="2200" dirty="0">
              <a:solidFill>
                <a:srgbClr val="7030A0"/>
              </a:solidFill>
              <a:latin typeface="Times New Roman" pitchFamily="18" charset="0"/>
              <a:cs typeface="Times New Roman" pitchFamily="18" charset="0"/>
            </a:endParaRPr>
          </a:p>
        </p:txBody>
      </p:sp>
      <p:sp>
        <p:nvSpPr>
          <p:cNvPr id="24" name="Espace réservé du numéro de diapositive 23"/>
          <p:cNvSpPr>
            <a:spLocks noGrp="1"/>
          </p:cNvSpPr>
          <p:nvPr>
            <p:ph type="sldNum" sz="quarter" idx="12"/>
          </p:nvPr>
        </p:nvSpPr>
        <p:spPr/>
        <p:txBody>
          <a:bodyPr/>
          <a:lstStyle/>
          <a:p>
            <a:fld id="{B3765F03-4A9D-4527-964E-C0033DCEC2BC}" type="slidenum">
              <a:rPr lang="fr-FR" smtClean="0"/>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TRANSMISSION DES BITS DE PARITE</a:t>
            </a:r>
          </a:p>
        </p:txBody>
      </p:sp>
      <p:sp>
        <p:nvSpPr>
          <p:cNvPr id="3" name="ZoneTexte 2"/>
          <p:cNvSpPr txBox="1"/>
          <p:nvPr/>
        </p:nvSpPr>
        <p:spPr>
          <a:xfrm>
            <a:off x="0" y="714356"/>
            <a:ext cx="9144000" cy="6186309"/>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Dans un code </a:t>
            </a:r>
            <a:r>
              <a:rPr lang="fr-FR" sz="2200" dirty="0" err="1">
                <a:solidFill>
                  <a:srgbClr val="7030A0"/>
                </a:solidFill>
                <a:latin typeface="Times New Roman" pitchFamily="18" charset="0"/>
                <a:cs typeface="Times New Roman" pitchFamily="18" charset="0"/>
              </a:rPr>
              <a:t>convolutionnel</a:t>
            </a:r>
            <a:r>
              <a:rPr lang="fr-FR" sz="2200" dirty="0">
                <a:solidFill>
                  <a:srgbClr val="7030A0"/>
                </a:solidFill>
                <a:latin typeface="Times New Roman" pitchFamily="18" charset="0"/>
                <a:cs typeface="Times New Roman" pitchFamily="18" charset="0"/>
              </a:rPr>
              <a:t>, (ou </a:t>
            </a:r>
            <a:r>
              <a:rPr lang="fr-FR" sz="2200" dirty="0" err="1">
                <a:solidFill>
                  <a:srgbClr val="7030A0"/>
                </a:solidFill>
                <a:latin typeface="Times New Roman" pitchFamily="18" charset="0"/>
                <a:cs typeface="Times New Roman" pitchFamily="18" charset="0"/>
              </a:rPr>
              <a:t>convolutif</a:t>
            </a:r>
            <a:r>
              <a:rPr lang="fr-FR" sz="2200" dirty="0">
                <a:solidFill>
                  <a:srgbClr val="7030A0"/>
                </a:solidFill>
                <a:latin typeface="Times New Roman" pitchFamily="18" charset="0"/>
                <a:cs typeface="Times New Roman" pitchFamily="18" charset="0"/>
              </a:rPr>
              <a:t>) de type non systématique (il existe les deux cas) on n'envoie on n'envoie que les bits de parité qui sont calculés à partir des bits de message (non pas le message lui-même).  En effet, Chaque bit de message est «réparti» sur K bits de la séquence de bits de parité en sortie. </a:t>
            </a:r>
          </a:p>
          <a:p>
            <a:pPr algn="just"/>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Si les bits de Parité sont générés par un seul générateur  (une seule sortie) alors on doit les transmettre tels qu’ils ont été générés :</a:t>
            </a:r>
          </a:p>
          <a:p>
            <a:pPr algn="ctr"/>
            <a:endParaRPr lang="fr-FR" sz="2200" dirty="0">
              <a:solidFill>
                <a:srgbClr val="7030A0"/>
              </a:solidFill>
              <a:latin typeface="Times New Roman" pitchFamily="18" charset="0"/>
              <a:cs typeface="Times New Roman" pitchFamily="18" charset="0"/>
            </a:endParaRPr>
          </a:p>
          <a:p>
            <a:pPr algn="ctr"/>
            <a:r>
              <a:rPr lang="fr-FR" sz="2200" dirty="0">
                <a:solidFill>
                  <a:srgbClr val="C00000"/>
                </a:solidFill>
                <a:latin typeface="Times New Roman" pitchFamily="18" charset="0"/>
                <a:cs typeface="Times New Roman" pitchFamily="18" charset="0"/>
              </a:rPr>
              <a:t>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(0)p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(1)p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(2)</a:t>
            </a:r>
            <a:r>
              <a:rPr lang="fr-FR" sz="2200" dirty="0">
                <a:solidFill>
                  <a:srgbClr val="7030A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sym typeface="Symbol"/>
              </a:rPr>
              <a:t> </a:t>
            </a:r>
            <a:r>
              <a:rPr lang="is-IS" altLang="zh-CN" sz="2200" dirty="0">
                <a:solidFill>
                  <a:srgbClr val="C00000"/>
                </a:solidFill>
                <a:latin typeface="Times New Roman" pitchFamily="18" charset="0"/>
                <a:cs typeface="Times New Roman" pitchFamily="18" charset="0"/>
              </a:rPr>
              <a:t>10</a:t>
            </a:r>
            <a:r>
              <a:rPr lang="is-IS" altLang="zh-CN" sz="2200" b="1" dirty="0">
                <a:solidFill>
                  <a:srgbClr val="C00000"/>
                </a:solidFill>
                <a:latin typeface="Times New Roman" pitchFamily="18" charset="0"/>
                <a:cs typeface="Times New Roman" pitchFamily="18" charset="0"/>
              </a:rPr>
              <a:t>0</a:t>
            </a:r>
            <a:endParaRPr lang="fr-FR" sz="2200" dirty="0">
              <a:solidFill>
                <a:srgbClr val="7030A0"/>
              </a:solidFill>
              <a:latin typeface="Times New Roman" pitchFamily="18" charset="0"/>
              <a:cs typeface="Times New Roman" pitchFamily="18" charset="0"/>
            </a:endParaRPr>
          </a:p>
          <a:p>
            <a:pPr algn="ctr"/>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0070C0"/>
                </a:solidFill>
                <a:latin typeface="Times New Roman" pitchFamily="18" charset="0"/>
                <a:cs typeface="Times New Roman" pitchFamily="18" charset="0"/>
              </a:rPr>
              <a:t>Si les bits de Parité sont générés par deux générateurs  (deux sorties) alors on doit les entrelacer pour les transmettre :</a:t>
            </a:r>
          </a:p>
          <a:p>
            <a:pPr algn="just">
              <a:buFont typeface="Wingdings" pitchFamily="2" charset="2"/>
              <a:buChar char="q"/>
            </a:pPr>
            <a:endParaRPr lang="fr-FR" sz="2200" dirty="0">
              <a:solidFill>
                <a:srgbClr val="0070C0"/>
              </a:solidFill>
              <a:latin typeface="Times New Roman" pitchFamily="18" charset="0"/>
              <a:cs typeface="Times New Roman" pitchFamily="18" charset="0"/>
            </a:endParaRPr>
          </a:p>
          <a:p>
            <a:pPr algn="ctr"/>
            <a:r>
              <a:rPr lang="fr-FR" sz="2200" dirty="0">
                <a:solidFill>
                  <a:srgbClr val="C00000"/>
                </a:solidFill>
                <a:latin typeface="Times New Roman" pitchFamily="18" charset="0"/>
                <a:cs typeface="Times New Roman" pitchFamily="18" charset="0"/>
              </a:rPr>
              <a:t>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p</a:t>
            </a:r>
            <a:r>
              <a:rPr lang="fr-FR" sz="2200" baseline="-25000" dirty="0">
                <a:solidFill>
                  <a:srgbClr val="00B050"/>
                </a:solidFill>
                <a:latin typeface="Times New Roman" pitchFamily="18" charset="0"/>
                <a:cs typeface="Times New Roman" pitchFamily="18" charset="0"/>
              </a:rPr>
              <a:t>1</a:t>
            </a:r>
            <a:r>
              <a:rPr lang="fr-FR" sz="2200" dirty="0">
                <a:solidFill>
                  <a:srgbClr val="00B05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a:t>
            </a:r>
            <a:r>
              <a:rPr lang="fr-FR" sz="2200" dirty="0">
                <a:solidFill>
                  <a:srgbClr val="C00000"/>
                </a:solidFill>
                <a:latin typeface="Times New Roman" pitchFamily="18" charset="0"/>
                <a:cs typeface="Times New Roman" pitchFamily="18" charset="0"/>
              </a:rPr>
              <a:t>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p</a:t>
            </a:r>
            <a:r>
              <a:rPr lang="fr-FR" sz="2200" baseline="-25000" dirty="0">
                <a:solidFill>
                  <a:srgbClr val="00B050"/>
                </a:solidFill>
                <a:latin typeface="Times New Roman" pitchFamily="18" charset="0"/>
                <a:cs typeface="Times New Roman" pitchFamily="18" charset="0"/>
              </a:rPr>
              <a:t>0</a:t>
            </a:r>
            <a:r>
              <a:rPr lang="fr-FR" sz="2200" dirty="0">
                <a:solidFill>
                  <a:srgbClr val="00B050"/>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a:t>
            </a:r>
            <a:r>
              <a:rPr lang="fr-FR" sz="2200" dirty="0">
                <a:solidFill>
                  <a:srgbClr val="C00000"/>
                </a:solidFill>
                <a:latin typeface="Times New Roman" pitchFamily="18" charset="0"/>
                <a:cs typeface="Times New Roman" pitchFamily="18" charset="0"/>
              </a:rPr>
              <a:t>p</a:t>
            </a:r>
            <a:r>
              <a:rPr lang="fr-FR" sz="2200" baseline="-250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(2)</a:t>
            </a:r>
            <a:r>
              <a:rPr lang="fr-FR" sz="2200" dirty="0">
                <a:solidFill>
                  <a:srgbClr val="7030A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p</a:t>
            </a:r>
            <a:r>
              <a:rPr lang="fr-FR" sz="2200" baseline="-25000" dirty="0">
                <a:solidFill>
                  <a:srgbClr val="00B050"/>
                </a:solidFill>
                <a:latin typeface="Times New Roman" pitchFamily="18" charset="0"/>
                <a:cs typeface="Times New Roman" pitchFamily="18" charset="0"/>
              </a:rPr>
              <a:t>0</a:t>
            </a:r>
            <a:r>
              <a:rPr lang="fr-FR" sz="2200" dirty="0">
                <a:solidFill>
                  <a:srgbClr val="00B050"/>
                </a:solidFill>
                <a:latin typeface="Times New Roman" pitchFamily="18" charset="0"/>
                <a:cs typeface="Times New Roman" pitchFamily="18" charset="0"/>
              </a:rPr>
              <a:t>(2)</a:t>
            </a:r>
            <a:r>
              <a:rPr lang="fr-FR" sz="2200" dirty="0">
                <a:solidFill>
                  <a:srgbClr val="7030A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sym typeface="Symbol"/>
              </a:rPr>
              <a:t> </a:t>
            </a:r>
            <a:r>
              <a:rPr lang="is-IS" altLang="zh-CN" sz="2200" dirty="0">
                <a:solidFill>
                  <a:srgbClr val="C00000"/>
                </a:solidFill>
                <a:latin typeface="Times New Roman" pitchFamily="18" charset="0"/>
                <a:cs typeface="Times New Roman" pitchFamily="18" charset="0"/>
              </a:rPr>
              <a:t>1</a:t>
            </a:r>
            <a:r>
              <a:rPr lang="is-IS" altLang="zh-CN" sz="2200" dirty="0">
                <a:solidFill>
                  <a:srgbClr val="00B050"/>
                </a:solidFill>
                <a:latin typeface="Times New Roman" pitchFamily="18" charset="0"/>
                <a:cs typeface="Times New Roman" pitchFamily="18" charset="0"/>
              </a:rPr>
              <a:t>1</a:t>
            </a:r>
            <a:r>
              <a:rPr lang="is-IS" altLang="zh-CN" sz="2200" dirty="0">
                <a:solidFill>
                  <a:srgbClr val="C00000"/>
                </a:solidFill>
                <a:latin typeface="Times New Roman" pitchFamily="18" charset="0"/>
                <a:cs typeface="Times New Roman" pitchFamily="18" charset="0"/>
              </a:rPr>
              <a:t>0</a:t>
            </a:r>
            <a:r>
              <a:rPr lang="is-IS" altLang="zh-CN" sz="2200" dirty="0">
                <a:solidFill>
                  <a:srgbClr val="00B050"/>
                </a:solidFill>
                <a:latin typeface="Times New Roman" pitchFamily="18" charset="0"/>
                <a:cs typeface="Times New Roman" pitchFamily="18" charset="0"/>
              </a:rPr>
              <a:t>0</a:t>
            </a:r>
            <a:r>
              <a:rPr lang="is-IS" altLang="zh-CN" sz="2200" b="1" dirty="0">
                <a:solidFill>
                  <a:srgbClr val="C00000"/>
                </a:solidFill>
                <a:latin typeface="Times New Roman" pitchFamily="18" charset="0"/>
                <a:cs typeface="Times New Roman" pitchFamily="18" charset="0"/>
              </a:rPr>
              <a:t>0</a:t>
            </a:r>
            <a:r>
              <a:rPr lang="is-IS" altLang="zh-CN" sz="2200" b="1" dirty="0">
                <a:solidFill>
                  <a:srgbClr val="00B050"/>
                </a:solidFill>
                <a:latin typeface="Times New Roman" pitchFamily="18" charset="0"/>
                <a:cs typeface="Times New Roman" pitchFamily="18" charset="0"/>
              </a:rPr>
              <a:t>1</a:t>
            </a:r>
          </a:p>
          <a:p>
            <a:pPr algn="ctr"/>
            <a:endParaRPr lang="is-IS" sz="2200" b="1" dirty="0">
              <a:solidFill>
                <a:srgbClr val="00B050"/>
              </a:solidFill>
              <a:latin typeface="Times New Roman" pitchFamily="18" charset="0"/>
              <a:cs typeface="Times New Roman" pitchFamily="18" charset="0"/>
            </a:endParaRPr>
          </a:p>
          <a:p>
            <a:pPr marL="0" lvl="1" algn="just">
              <a:buFont typeface="Wingdings" pitchFamily="2" charset="2"/>
              <a:buChar char="q"/>
            </a:pPr>
            <a:r>
              <a:rPr lang="fr-FR" sz="2200" dirty="0">
                <a:solidFill>
                  <a:srgbClr val="C00000"/>
                </a:solidFill>
                <a:latin typeface="Times New Roman" pitchFamily="18" charset="0"/>
                <a:cs typeface="Times New Roman" pitchFamily="18" charset="0"/>
              </a:rPr>
              <a:t> Plus de sorties améliorent la correction des erreurs mais fait diminuer le rendement !</a:t>
            </a:r>
            <a:endParaRPr lang="is-IS" sz="2200" dirty="0">
              <a:solidFill>
                <a:srgbClr val="C00000"/>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1943100" y="5518150"/>
            <a:ext cx="6438900" cy="1187450"/>
            <a:chOff x="1224" y="3430"/>
            <a:chExt cx="4056" cy="748"/>
          </a:xfrm>
        </p:grpSpPr>
        <p:grpSp>
          <p:nvGrpSpPr>
            <p:cNvPr id="3" name="Group 12"/>
            <p:cNvGrpSpPr>
              <a:grpSpLocks/>
            </p:cNvGrpSpPr>
            <p:nvPr/>
          </p:nvGrpSpPr>
          <p:grpSpPr bwMode="auto">
            <a:xfrm>
              <a:off x="1224" y="3430"/>
              <a:ext cx="4056" cy="730"/>
              <a:chOff x="1587" y="3453"/>
              <a:chExt cx="4056" cy="730"/>
            </a:xfrm>
          </p:grpSpPr>
          <p:sp>
            <p:nvSpPr>
              <p:cNvPr id="51209" name="Text Box 9"/>
              <p:cNvSpPr txBox="1">
                <a:spLocks noChangeArrowheads="1"/>
              </p:cNvSpPr>
              <p:nvPr/>
            </p:nvSpPr>
            <p:spPr bwMode="auto">
              <a:xfrm>
                <a:off x="1587" y="3453"/>
                <a:ext cx="4056" cy="730"/>
              </a:xfrm>
              <a:prstGeom prst="rect">
                <a:avLst/>
              </a:prstGeom>
              <a:noFill/>
              <a:ln w="9525">
                <a:noFill/>
                <a:miter lim="800000"/>
                <a:headEnd/>
                <a:tailEnd/>
              </a:ln>
              <a:effectLst/>
            </p:spPr>
            <p:txBody>
              <a:bodyPr wrap="square">
                <a:prstTxWarp prst="textNoShape">
                  <a:avLst/>
                </a:prstTxWarp>
                <a:spAutoFit/>
              </a:bodyPr>
              <a:lstStyle/>
              <a:p>
                <a:pPr>
                  <a:tabLst>
                    <a:tab pos="177800" algn="l"/>
                    <a:tab pos="900113" algn="l"/>
                    <a:tab pos="2865438" algn="l"/>
                  </a:tabLst>
                </a:pPr>
                <a:r>
                  <a:rPr lang="fr-FR" sz="2000" baseline="0" dirty="0"/>
                  <a:t>Mot code : C = (X</a:t>
                </a:r>
                <a:r>
                  <a:rPr lang="fr-FR" sz="2000" baseline="-25000" dirty="0"/>
                  <a:t>1</a:t>
                </a:r>
                <a:r>
                  <a:rPr lang="fr-FR" sz="2000" baseline="0" dirty="0"/>
                  <a:t> Y</a:t>
                </a:r>
                <a:r>
                  <a:rPr lang="fr-FR" sz="2000" baseline="-25000" dirty="0"/>
                  <a:t>1</a:t>
                </a:r>
                <a:r>
                  <a:rPr lang="fr-FR" sz="2000" baseline="0" dirty="0"/>
                  <a:t> X</a:t>
                </a:r>
                <a:r>
                  <a:rPr lang="fr-FR" sz="2000" baseline="-25000" dirty="0"/>
                  <a:t>2</a:t>
                </a:r>
                <a:r>
                  <a:rPr lang="fr-FR" sz="2000" baseline="0" dirty="0"/>
                  <a:t> Y</a:t>
                </a:r>
                <a:r>
                  <a:rPr lang="fr-FR" sz="2000" baseline="-25000" dirty="0"/>
                  <a:t>2</a:t>
                </a:r>
                <a:r>
                  <a:rPr lang="fr-FR" sz="2000" baseline="0" dirty="0"/>
                  <a:t> … </a:t>
                </a:r>
                <a:r>
                  <a:rPr lang="fr-FR" sz="2000" baseline="0" dirty="0" err="1"/>
                  <a:t>X</a:t>
                </a:r>
                <a:r>
                  <a:rPr lang="fr-FR" sz="2000" baseline="-25000" dirty="0" err="1"/>
                  <a:t>j</a:t>
                </a:r>
                <a:r>
                  <a:rPr lang="fr-FR" sz="2000" baseline="0" dirty="0"/>
                  <a:t> </a:t>
                </a:r>
                <a:r>
                  <a:rPr lang="fr-FR" sz="2000" baseline="0" dirty="0" err="1"/>
                  <a:t>Y</a:t>
                </a:r>
                <a:r>
                  <a:rPr lang="fr-FR" sz="2000" baseline="-25000" dirty="0" err="1"/>
                  <a:t>j</a:t>
                </a:r>
                <a:r>
                  <a:rPr lang="fr-FR" sz="2000" baseline="0" dirty="0"/>
                  <a:t> …)</a:t>
                </a:r>
              </a:p>
              <a:p>
                <a:pPr>
                  <a:spcBef>
                    <a:spcPct val="25000"/>
                  </a:spcBef>
                  <a:tabLst>
                    <a:tab pos="177800" algn="l"/>
                    <a:tab pos="900113" algn="l"/>
                    <a:tab pos="2865438" algn="l"/>
                  </a:tabLst>
                </a:pPr>
                <a:r>
                  <a:rPr lang="fr-FR" sz="2000" baseline="0" dirty="0"/>
                  <a:t>	Avec	</a:t>
                </a:r>
                <a:r>
                  <a:rPr lang="fr-FR" sz="2000" baseline="0" dirty="0" err="1"/>
                  <a:t>X</a:t>
                </a:r>
                <a:r>
                  <a:rPr lang="fr-FR" sz="2000" baseline="-25000" dirty="0" err="1"/>
                  <a:t>j</a:t>
                </a:r>
                <a:r>
                  <a:rPr lang="fr-FR" sz="2000" baseline="0" dirty="0"/>
                  <a:t> =	  Information</a:t>
                </a:r>
              </a:p>
              <a:p>
                <a:pPr>
                  <a:spcBef>
                    <a:spcPct val="25000"/>
                  </a:spcBef>
                  <a:tabLst>
                    <a:tab pos="177800" algn="l"/>
                    <a:tab pos="900113" algn="l"/>
                    <a:tab pos="2865438" algn="l"/>
                  </a:tabLst>
                </a:pPr>
                <a:r>
                  <a:rPr lang="fr-FR" sz="2000" baseline="0" dirty="0"/>
                  <a:t>		</a:t>
                </a:r>
                <a:r>
                  <a:rPr lang="fr-FR" sz="2000" baseline="0" dirty="0" err="1"/>
                  <a:t>Y</a:t>
                </a:r>
                <a:r>
                  <a:rPr lang="fr-FR" sz="2000" baseline="-25000" dirty="0" err="1"/>
                  <a:t>j</a:t>
                </a:r>
                <a:r>
                  <a:rPr lang="fr-FR" sz="2000" baseline="0" dirty="0"/>
                  <a:t> =	  Contrôle</a:t>
                </a:r>
              </a:p>
            </p:txBody>
          </p:sp>
          <p:graphicFrame>
            <p:nvGraphicFramePr>
              <p:cNvPr id="51210" name="Object 10"/>
              <p:cNvGraphicFramePr>
                <a:graphicFrameLocks noChangeAspect="1"/>
              </p:cNvGraphicFramePr>
              <p:nvPr/>
            </p:nvGraphicFramePr>
            <p:xfrm>
              <a:off x="2571" y="3680"/>
              <a:ext cx="872" cy="272"/>
            </p:xfrm>
            <a:graphic>
              <a:graphicData uri="http://schemas.openxmlformats.org/presentationml/2006/ole">
                <mc:AlternateContent xmlns:mc="http://schemas.openxmlformats.org/markup-compatibility/2006">
                  <mc:Choice xmlns:v="urn:schemas-microsoft-com:vml" Requires="v">
                    <p:oleObj spid="_x0000_s1030" name="Équation" r:id="rId3" imgW="1384001" imgH="431570" progId="Equation.3">
                      <p:embed/>
                    </p:oleObj>
                  </mc:Choice>
                  <mc:Fallback>
                    <p:oleObj name="Équation" r:id="rId3" imgW="1384001" imgH="43157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1" y="3680"/>
                            <a:ext cx="872" cy="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51211" name="Object 11"/>
            <p:cNvGraphicFramePr>
              <a:graphicFrameLocks noChangeAspect="1"/>
            </p:cNvGraphicFramePr>
            <p:nvPr/>
          </p:nvGraphicFramePr>
          <p:xfrm>
            <a:off x="2200" y="3906"/>
            <a:ext cx="872" cy="272"/>
          </p:xfrm>
          <a:graphic>
            <a:graphicData uri="http://schemas.openxmlformats.org/presentationml/2006/ole">
              <mc:AlternateContent xmlns:mc="http://schemas.openxmlformats.org/markup-compatibility/2006">
                <mc:Choice xmlns:v="urn:schemas-microsoft-com:vml" Requires="v">
                  <p:oleObj spid="_x0000_s1031" name="Equation" r:id="rId5" imgW="1384001" imgH="431570" progId="Equation.3">
                    <p:embed/>
                  </p:oleObj>
                </mc:Choice>
                <mc:Fallback>
                  <p:oleObj name="Equation" r:id="rId5" imgW="1384001" imgH="43157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 y="3906"/>
                          <a:ext cx="872" cy="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 name="Group 24"/>
          <p:cNvGrpSpPr>
            <a:grpSpLocks/>
          </p:cNvGrpSpPr>
          <p:nvPr/>
        </p:nvGrpSpPr>
        <p:grpSpPr bwMode="auto">
          <a:xfrm>
            <a:off x="142877" y="1142984"/>
            <a:ext cx="8929717" cy="4440238"/>
            <a:chOff x="454" y="1117"/>
            <a:chExt cx="4807" cy="2797"/>
          </a:xfrm>
        </p:grpSpPr>
        <p:sp>
          <p:nvSpPr>
            <p:cNvPr id="51205" name="Text Box 5"/>
            <p:cNvSpPr txBox="1">
              <a:spLocks noChangeArrowheads="1"/>
            </p:cNvSpPr>
            <p:nvPr/>
          </p:nvSpPr>
          <p:spPr bwMode="auto">
            <a:xfrm>
              <a:off x="454" y="1231"/>
              <a:ext cx="4807" cy="2683"/>
            </a:xfrm>
            <a:prstGeom prst="rect">
              <a:avLst/>
            </a:prstGeom>
            <a:noFill/>
            <a:ln w="9525">
              <a:noFill/>
              <a:miter lim="800000"/>
              <a:headEnd/>
              <a:tailEnd/>
            </a:ln>
            <a:effectLst/>
          </p:spPr>
          <p:txBody>
            <a:bodyPr>
              <a:prstTxWarp prst="textNoShape">
                <a:avLst/>
              </a:prstTxWarp>
              <a:spAutoFit/>
            </a:bodyPr>
            <a:lstStyle/>
            <a:p>
              <a:pPr>
                <a:spcBef>
                  <a:spcPct val="100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Le </a:t>
              </a:r>
              <a:r>
                <a:rPr lang="fr-FR" sz="2200" b="1" baseline="0" dirty="0">
                  <a:solidFill>
                    <a:srgbClr val="C00000"/>
                  </a:solidFill>
                  <a:latin typeface="Times New Roman" pitchFamily="18" charset="0"/>
                  <a:cs typeface="Times New Roman" pitchFamily="18" charset="0"/>
                </a:rPr>
                <a:t>rendement</a:t>
              </a:r>
              <a:r>
                <a:rPr lang="fr-FR" sz="2200" baseline="0" dirty="0">
                  <a:latin typeface="Times New Roman" pitchFamily="18" charset="0"/>
                  <a:cs typeface="Times New Roman" pitchFamily="18" charset="0"/>
                </a:rPr>
                <a:t> du code est :</a:t>
              </a:r>
            </a:p>
            <a:p>
              <a:pPr>
                <a:spcBef>
                  <a:spcPct val="125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La </a:t>
              </a:r>
              <a:r>
                <a:rPr lang="fr-FR" sz="2200" b="1" baseline="0" dirty="0">
                  <a:solidFill>
                    <a:srgbClr val="C00000"/>
                  </a:solidFill>
                  <a:latin typeface="Times New Roman" pitchFamily="18" charset="0"/>
                  <a:cs typeface="Times New Roman" pitchFamily="18" charset="0"/>
                </a:rPr>
                <a:t>longueur de contrainte</a:t>
              </a:r>
              <a:r>
                <a:rPr lang="fr-FR" sz="2200" baseline="0" dirty="0">
                  <a:solidFill>
                    <a:srgbClr val="C00000"/>
                  </a:solidFill>
                  <a:latin typeface="Times New Roman" pitchFamily="18" charset="0"/>
                  <a:cs typeface="Times New Roman" pitchFamily="18" charset="0"/>
                </a:rPr>
                <a:t> </a:t>
              </a:r>
              <a:r>
                <a:rPr lang="fr-FR" sz="2200" baseline="0" dirty="0">
                  <a:latin typeface="Times New Roman" pitchFamily="18" charset="0"/>
                  <a:cs typeface="Times New Roman" pitchFamily="18" charset="0"/>
                </a:rPr>
                <a:t>du code  est :</a:t>
              </a:r>
            </a:p>
            <a:p>
              <a:pPr>
                <a:spcBef>
                  <a:spcPct val="45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a:t>
              </a:r>
              <a:r>
                <a:rPr lang="fr-FR" sz="2200" b="1" baseline="0" dirty="0">
                  <a:solidFill>
                    <a:srgbClr val="C00000"/>
                  </a:solidFill>
                  <a:latin typeface="Times New Roman" pitchFamily="18" charset="0"/>
                  <a:cs typeface="Times New Roman" pitchFamily="18" charset="0"/>
                </a:rPr>
                <a:t>Linéarité</a:t>
              </a:r>
              <a:r>
                <a:rPr lang="fr-FR" sz="2200" baseline="0" dirty="0">
                  <a:solidFill>
                    <a:srgbClr val="C00000"/>
                  </a:solidFill>
                  <a:latin typeface="Times New Roman" pitchFamily="18" charset="0"/>
                  <a:cs typeface="Times New Roman" pitchFamily="18" charset="0"/>
                </a:rPr>
                <a:t> </a:t>
              </a:r>
              <a:r>
                <a:rPr lang="fr-FR" sz="2200" baseline="0" dirty="0">
                  <a:latin typeface="Times New Roman" pitchFamily="18" charset="0"/>
                  <a:cs typeface="Times New Roman" pitchFamily="18" charset="0"/>
                </a:rPr>
                <a:t>: les mots de code associés à une combinaison linéaire de séquences d’entrée correspondent à la combinaison linéaire des mots de code de chacune des ces séquences.</a:t>
              </a:r>
            </a:p>
            <a:p>
              <a:pPr algn="just">
                <a:spcBef>
                  <a:spcPct val="35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a:t>
              </a:r>
              <a:r>
                <a:rPr lang="fr-FR" sz="2200" b="1" baseline="0" dirty="0">
                  <a:solidFill>
                    <a:srgbClr val="C00000"/>
                  </a:solidFill>
                  <a:latin typeface="Times New Roman" pitchFamily="18" charset="0"/>
                  <a:cs typeface="Times New Roman" pitchFamily="18" charset="0"/>
                </a:rPr>
                <a:t>Stationnarité</a:t>
              </a:r>
              <a:r>
                <a:rPr lang="fr-FR" sz="2200" baseline="0" dirty="0">
                  <a:latin typeface="Times New Roman" pitchFamily="18" charset="0"/>
                  <a:cs typeface="Times New Roman" pitchFamily="18" charset="0"/>
                </a:rPr>
                <a:t> : Lorsqu’un message source, décalé dans le temps, est envoyé sur l’encodeur, on doit retrouver à la sortie, le mot de code correspondant décalé de la même manière dans le temps.</a:t>
              </a:r>
            </a:p>
            <a:p>
              <a:pPr algn="just">
                <a:spcBef>
                  <a:spcPct val="35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Code </a:t>
              </a:r>
              <a:r>
                <a:rPr lang="fr-FR" sz="2200" baseline="0" dirty="0" err="1">
                  <a:latin typeface="Times New Roman" pitchFamily="18" charset="0"/>
                  <a:cs typeface="Times New Roman" pitchFamily="18" charset="0"/>
                </a:rPr>
                <a:t>convolutif</a:t>
              </a:r>
              <a:r>
                <a:rPr lang="fr-FR" sz="2200" baseline="0" dirty="0">
                  <a:latin typeface="Times New Roman" pitchFamily="18" charset="0"/>
                  <a:cs typeface="Times New Roman" pitchFamily="18" charset="0"/>
                </a:rPr>
                <a:t> </a:t>
              </a:r>
              <a:r>
                <a:rPr lang="fr-FR" sz="2200" b="1" baseline="0" dirty="0">
                  <a:solidFill>
                    <a:srgbClr val="C00000"/>
                  </a:solidFill>
                  <a:latin typeface="Times New Roman" pitchFamily="18" charset="0"/>
                  <a:cs typeface="Times New Roman" pitchFamily="18" charset="0"/>
                </a:rPr>
                <a:t>systématique</a:t>
              </a:r>
              <a:r>
                <a:rPr lang="fr-FR" sz="2200" baseline="0" dirty="0">
                  <a:solidFill>
                    <a:srgbClr val="C00000"/>
                  </a:solidFill>
                  <a:latin typeface="Times New Roman" pitchFamily="18" charset="0"/>
                  <a:cs typeface="Times New Roman" pitchFamily="18" charset="0"/>
                </a:rPr>
                <a:t> </a:t>
              </a:r>
              <a:r>
                <a:rPr lang="fr-FR" sz="2200" baseline="0" dirty="0">
                  <a:latin typeface="Times New Roman" pitchFamily="18" charset="0"/>
                  <a:cs typeface="Times New Roman" pitchFamily="18" charset="0"/>
                </a:rPr>
                <a:t>: le mot</a:t>
              </a:r>
              <a:r>
                <a:rPr lang="fr-FR" sz="2200" dirty="0">
                  <a:latin typeface="Times New Roman" pitchFamily="18" charset="0"/>
                  <a:cs typeface="Times New Roman" pitchFamily="18" charset="0"/>
                </a:rPr>
                <a:t> de code doit contenir les bits d’informations</a:t>
              </a:r>
              <a:endParaRPr lang="fr-FR" sz="2200" baseline="0" dirty="0">
                <a:latin typeface="Times New Roman" pitchFamily="18" charset="0"/>
                <a:cs typeface="Times New Roman" pitchFamily="18" charset="0"/>
              </a:endParaRPr>
            </a:p>
          </p:txBody>
        </p:sp>
        <p:grpSp>
          <p:nvGrpSpPr>
            <p:cNvPr id="5" name="Group 6"/>
            <p:cNvGrpSpPr>
              <a:grpSpLocks/>
            </p:cNvGrpSpPr>
            <p:nvPr/>
          </p:nvGrpSpPr>
          <p:grpSpPr bwMode="auto">
            <a:xfrm>
              <a:off x="2654" y="1117"/>
              <a:ext cx="544" cy="499"/>
              <a:chOff x="2608" y="1933"/>
              <a:chExt cx="544" cy="499"/>
            </a:xfrm>
          </p:grpSpPr>
          <p:sp>
            <p:nvSpPr>
              <p:cNvPr id="51207" name="Rectangle 7"/>
              <p:cNvSpPr>
                <a:spLocks noChangeArrowheads="1"/>
              </p:cNvSpPr>
              <p:nvPr/>
            </p:nvSpPr>
            <p:spPr bwMode="auto">
              <a:xfrm>
                <a:off x="2608" y="1933"/>
                <a:ext cx="544" cy="499"/>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fr-FR"/>
              </a:p>
            </p:txBody>
          </p:sp>
          <p:graphicFrame>
            <p:nvGraphicFramePr>
              <p:cNvPr id="51208" name="Object 8"/>
              <p:cNvGraphicFramePr>
                <a:graphicFrameLocks noChangeAspect="1"/>
              </p:cNvGraphicFramePr>
              <p:nvPr/>
            </p:nvGraphicFramePr>
            <p:xfrm>
              <a:off x="2676" y="1990"/>
              <a:ext cx="408" cy="384"/>
            </p:xfrm>
            <a:graphic>
              <a:graphicData uri="http://schemas.openxmlformats.org/presentationml/2006/ole">
                <mc:AlternateContent xmlns:mc="http://schemas.openxmlformats.org/markup-compatibility/2006">
                  <mc:Choice xmlns:v="urn:schemas-microsoft-com:vml" Requires="v">
                    <p:oleObj spid="_x0000_s1032" name="Equation" r:id="rId7" imgW="647631" imgH="609600" progId="Equation.3">
                      <p:embed/>
                    </p:oleObj>
                  </mc:Choice>
                  <mc:Fallback>
                    <p:oleObj name="Equation" r:id="rId7" imgW="647631" imgH="609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76" y="1990"/>
                            <a:ext cx="408" cy="3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 name="Group 20"/>
            <p:cNvGrpSpPr>
              <a:grpSpLocks/>
            </p:cNvGrpSpPr>
            <p:nvPr/>
          </p:nvGrpSpPr>
          <p:grpSpPr bwMode="auto">
            <a:xfrm>
              <a:off x="3425" y="1662"/>
              <a:ext cx="816" cy="295"/>
              <a:chOff x="1474" y="1684"/>
              <a:chExt cx="816" cy="295"/>
            </a:xfrm>
          </p:grpSpPr>
          <p:sp>
            <p:nvSpPr>
              <p:cNvPr id="51217" name="Rectangle 17"/>
              <p:cNvSpPr>
                <a:spLocks noChangeArrowheads="1"/>
              </p:cNvSpPr>
              <p:nvPr/>
            </p:nvSpPr>
            <p:spPr bwMode="auto">
              <a:xfrm>
                <a:off x="1474" y="1684"/>
                <a:ext cx="816" cy="295"/>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fr-FR"/>
              </a:p>
            </p:txBody>
          </p:sp>
          <p:graphicFrame>
            <p:nvGraphicFramePr>
              <p:cNvPr id="51218" name="Object 18"/>
              <p:cNvGraphicFramePr>
                <a:graphicFrameLocks noChangeAspect="1"/>
              </p:cNvGraphicFramePr>
              <p:nvPr/>
            </p:nvGraphicFramePr>
            <p:xfrm>
              <a:off x="1515" y="1706"/>
              <a:ext cx="735" cy="250"/>
            </p:xfrm>
            <a:graphic>
              <a:graphicData uri="http://schemas.openxmlformats.org/presentationml/2006/ole">
                <mc:AlternateContent xmlns:mc="http://schemas.openxmlformats.org/markup-compatibility/2006">
                  <mc:Choice xmlns:v="urn:schemas-microsoft-com:vml" Requires="v">
                    <p:oleObj spid="_x0000_s1033" name="Équation" r:id="rId9" imgW="634680" imgH="215640" progId="Equation.3">
                      <p:embed/>
                    </p:oleObj>
                  </mc:Choice>
                  <mc:Fallback>
                    <p:oleObj name="Équation" r:id="rId9" imgW="634680" imgH="215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15" y="1706"/>
                            <a:ext cx="735" cy="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sp>
        <p:nvSpPr>
          <p:cNvPr id="18" name="ZoneTexte 1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PROPRIETES DU CODAGE CONVOLUTIF</a:t>
            </a:r>
          </a:p>
        </p:txBody>
      </p:sp>
      <p:sp>
        <p:nvSpPr>
          <p:cNvPr id="19" name="Espace réservé du numéro de diapositive 18"/>
          <p:cNvSpPr>
            <a:spLocks noGrp="1"/>
          </p:cNvSpPr>
          <p:nvPr>
            <p:ph type="sldNum" sz="quarter" idx="12"/>
          </p:nvPr>
        </p:nvSpPr>
        <p:spPr/>
        <p:txBody>
          <a:bodyPr/>
          <a:lstStyle/>
          <a:p>
            <a:fld id="{B3765F03-4A9D-4527-964E-C0033DCEC2BC}" type="slidenum">
              <a:rPr lang="fr-FR" smtClean="0"/>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928670"/>
            <a:ext cx="9144000" cy="5847755"/>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Comme nous l’avons énoncé dans la partie précédente les méthodes de  codage canal linéaire, qui font partie des codeurs en blocs, peuvent être classées en deux catégories:</a:t>
            </a:r>
          </a:p>
          <a:p>
            <a:pPr algn="just"/>
            <a:br>
              <a:rPr lang="fr-FR" sz="2200" dirty="0">
                <a:solidFill>
                  <a:srgbClr val="7030A0"/>
                </a:solidFill>
                <a:latin typeface="Times New Roman" pitchFamily="18" charset="0"/>
                <a:cs typeface="Times New Roman" pitchFamily="18" charset="0"/>
              </a:rPr>
            </a:br>
            <a:r>
              <a:rPr lang="fr-FR" sz="2200" b="1" u="sng" dirty="0">
                <a:solidFill>
                  <a:srgbClr val="FF0000"/>
                </a:solidFill>
                <a:latin typeface="Times New Roman" pitchFamily="18" charset="0"/>
                <a:cs typeface="Times New Roman" pitchFamily="18" charset="0"/>
              </a:rPr>
              <a:t>1. Codage linéaire par blocs: </a:t>
            </a:r>
          </a:p>
          <a:p>
            <a:pPr algn="just"/>
            <a:r>
              <a:rPr lang="fr-FR" sz="2200" dirty="0">
                <a:solidFill>
                  <a:srgbClr val="00B0F0"/>
                </a:solidFill>
                <a:latin typeface="Times New Roman" pitchFamily="18" charset="0"/>
                <a:cs typeface="Times New Roman" pitchFamily="18" charset="0"/>
              </a:rPr>
              <a:t>Comme par exemple</a:t>
            </a:r>
          </a:p>
          <a:p>
            <a:pPr algn="just">
              <a:buFont typeface="Wingdings" pitchFamily="2" charset="2"/>
              <a:buChar char="q"/>
            </a:pPr>
            <a:r>
              <a:rPr lang="fr-FR" sz="2200" dirty="0">
                <a:solidFill>
                  <a:srgbClr val="002060"/>
                </a:solidFill>
                <a:latin typeface="Times New Roman" pitchFamily="18" charset="0"/>
                <a:cs typeface="Times New Roman" pitchFamily="18" charset="0"/>
              </a:rPr>
              <a:t> Codes cylindriques</a:t>
            </a:r>
          </a:p>
          <a:p>
            <a:pPr algn="just">
              <a:buFont typeface="Wingdings" pitchFamily="2" charset="2"/>
              <a:buChar char="q"/>
            </a:pPr>
            <a:r>
              <a:rPr lang="fr-FR" sz="2200" dirty="0">
                <a:solidFill>
                  <a:srgbClr val="002060"/>
                </a:solidFill>
                <a:latin typeface="Times New Roman" pitchFamily="18" charset="0"/>
                <a:cs typeface="Times New Roman" pitchFamily="18" charset="0"/>
              </a:rPr>
              <a:t>BCH</a:t>
            </a:r>
          </a:p>
          <a:p>
            <a:pPr algn="just">
              <a:buFont typeface="Wingdings" pitchFamily="2" charset="2"/>
              <a:buChar char="q"/>
            </a:pPr>
            <a:r>
              <a:rPr lang="fr-FR" sz="2200" dirty="0">
                <a:solidFill>
                  <a:srgbClr val="002060"/>
                </a:solidFill>
                <a:latin typeface="Times New Roman" pitchFamily="18" charset="0"/>
                <a:cs typeface="Times New Roman" pitchFamily="18" charset="0"/>
              </a:rPr>
              <a:t>Reed-</a:t>
            </a:r>
            <a:r>
              <a:rPr lang="fr-FR" sz="2200" dirty="0" err="1">
                <a:solidFill>
                  <a:srgbClr val="002060"/>
                </a:solidFill>
                <a:latin typeface="Times New Roman" pitchFamily="18" charset="0"/>
                <a:cs typeface="Times New Roman" pitchFamily="18" charset="0"/>
              </a:rPr>
              <a:t>Solomon</a:t>
            </a:r>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LDPC</a:t>
            </a:r>
          </a:p>
          <a:p>
            <a:pPr algn="just">
              <a:buFont typeface="Wingdings" pitchFamily="2" charset="2"/>
              <a:buChar char="q"/>
            </a:pPr>
            <a:r>
              <a:rPr lang="fr-FR" sz="2200" dirty="0">
                <a:solidFill>
                  <a:srgbClr val="002060"/>
                </a:solidFill>
                <a:latin typeface="Times New Roman" pitchFamily="18" charset="0"/>
                <a:cs typeface="Times New Roman" pitchFamily="18" charset="0"/>
              </a:rPr>
              <a:t> …</a:t>
            </a:r>
            <a:r>
              <a:rPr lang="fr-FR" sz="2200" dirty="0" err="1">
                <a:solidFill>
                  <a:srgbClr val="002060"/>
                </a:solidFill>
                <a:latin typeface="Times New Roman" pitchFamily="18" charset="0"/>
                <a:cs typeface="Times New Roman" pitchFamily="18" charset="0"/>
              </a:rPr>
              <a:t>etc</a:t>
            </a:r>
            <a:endParaRPr lang="fr-FR" sz="2200" dirty="0">
              <a:solidFill>
                <a:srgbClr val="002060"/>
              </a:solidFill>
              <a:latin typeface="Times New Roman" pitchFamily="18" charset="0"/>
              <a:cs typeface="Times New Roman" pitchFamily="18" charset="0"/>
            </a:endParaRPr>
          </a:p>
          <a:p>
            <a:pPr algn="just"/>
            <a:br>
              <a:rPr lang="fr-FR" sz="2200" dirty="0">
                <a:latin typeface="Times New Roman" pitchFamily="18" charset="0"/>
                <a:cs typeface="Times New Roman" pitchFamily="18" charset="0"/>
              </a:rPr>
            </a:br>
            <a:r>
              <a:rPr lang="fr-FR" sz="2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2. Codage en treillis</a:t>
            </a:r>
          </a:p>
          <a:p>
            <a:pPr algn="just">
              <a:buFont typeface="Wingdings" pitchFamily="2" charset="2"/>
              <a:buChar char="q"/>
            </a:pPr>
            <a:r>
              <a:rPr lang="fr-FR" sz="2200" dirty="0">
                <a:solidFill>
                  <a:srgbClr val="7030A0"/>
                </a:solidFill>
                <a:latin typeface="Times New Roman" pitchFamily="18" charset="0"/>
                <a:cs typeface="Times New Roman" pitchFamily="18" charset="0"/>
              </a:rPr>
              <a:t> Codage </a:t>
            </a:r>
            <a:r>
              <a:rPr lang="fr-FR" sz="2200" dirty="0" err="1">
                <a:solidFill>
                  <a:srgbClr val="7030A0"/>
                </a:solidFill>
                <a:latin typeface="Times New Roman" pitchFamily="18" charset="0"/>
                <a:cs typeface="Times New Roman" pitchFamily="18" charset="0"/>
              </a:rPr>
              <a:t>convolutif</a:t>
            </a:r>
            <a:r>
              <a:rPr lang="fr-FR" sz="2200" dirty="0">
                <a:solidFill>
                  <a:srgbClr val="7030A0"/>
                </a:solidFill>
                <a:latin typeface="Times New Roman" pitchFamily="18" charset="0"/>
                <a:cs typeface="Times New Roman" pitchFamily="18" charset="0"/>
              </a:rPr>
              <a:t> ou </a:t>
            </a:r>
            <a:r>
              <a:rPr lang="fr-FR" sz="2200" dirty="0" err="1">
                <a:solidFill>
                  <a:srgbClr val="7030A0"/>
                </a:solidFill>
                <a:latin typeface="Times New Roman" pitchFamily="18" charset="0"/>
                <a:cs typeface="Times New Roman" pitchFamily="18" charset="0"/>
              </a:rPr>
              <a:t>convolutionneI</a:t>
            </a:r>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 TCM (modulation de code en treillis) </a:t>
            </a:r>
          </a:p>
          <a:p>
            <a:pPr algn="just">
              <a:buFont typeface="Wingdings" pitchFamily="2" charset="2"/>
              <a:buChar char="q"/>
            </a:pPr>
            <a:r>
              <a:rPr lang="fr-FR" sz="2200" dirty="0">
                <a:solidFill>
                  <a:srgbClr val="7030A0"/>
                </a:solidFill>
                <a:latin typeface="Times New Roman" pitchFamily="18" charset="0"/>
                <a:cs typeface="Times New Roman" pitchFamily="18" charset="0"/>
              </a:rPr>
              <a:t> Codes turbo (SCCC ou PCCC)</a:t>
            </a:r>
          </a:p>
          <a:p>
            <a:pPr algn="just">
              <a:buFont typeface="Wingdings" pitchFamily="2" charset="2"/>
              <a:buChar char="q"/>
            </a:pPr>
            <a:r>
              <a:rPr lang="fr-FR" sz="2200" dirty="0">
                <a:solidFill>
                  <a:srgbClr val="7030A0"/>
                </a:solidFill>
                <a:latin typeface="Times New Roman" pitchFamily="18" charset="0"/>
                <a:cs typeface="Times New Roman" pitchFamily="18" charset="0"/>
              </a:rPr>
              <a:t> Turbo TCM </a:t>
            </a: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GENERALITES</a:t>
            </a: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ZoneTexte 1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PROPRIETES DU CODAGE CONVOLUTIF</a:t>
            </a:r>
          </a:p>
        </p:txBody>
      </p:sp>
      <p:sp>
        <p:nvSpPr>
          <p:cNvPr id="16" name="ZoneTexte 15"/>
          <p:cNvSpPr txBox="1"/>
          <p:nvPr/>
        </p:nvSpPr>
        <p:spPr>
          <a:xfrm>
            <a:off x="0" y="1714488"/>
            <a:ext cx="9144000" cy="4493538"/>
          </a:xfrm>
          <a:prstGeom prst="rect">
            <a:avLst/>
          </a:prstGeom>
          <a:noFill/>
        </p:spPr>
        <p:txBody>
          <a:bodyPr wrap="square" rtlCol="0">
            <a:spAutoFit/>
          </a:bodyPr>
          <a:lstStyle/>
          <a:p>
            <a:pPr algn="just">
              <a:buFont typeface="Wingdings" pitchFamily="2" charset="2"/>
              <a:buChar char="q"/>
            </a:pPr>
            <a:r>
              <a:rPr lang="fr-FR" sz="2200" dirty="0">
                <a:latin typeface="Times New Roman" pitchFamily="18" charset="0"/>
                <a:cs typeface="Times New Roman" pitchFamily="18" charset="0"/>
              </a:rPr>
              <a:t> </a:t>
            </a:r>
            <a:r>
              <a:rPr lang="fr-FR" sz="2200" b="1" u="sng" dirty="0">
                <a:solidFill>
                  <a:srgbClr val="002060"/>
                </a:solidFill>
                <a:latin typeface="Times New Roman" pitchFamily="18" charset="0"/>
                <a:cs typeface="Times New Roman" pitchFamily="18" charset="0"/>
              </a:rPr>
              <a:t>NSC :</a:t>
            </a:r>
            <a:r>
              <a:rPr lang="fr-FR" sz="2200" dirty="0">
                <a:solidFill>
                  <a:srgbClr val="002060"/>
                </a:solidFill>
                <a:latin typeface="Times New Roman" pitchFamily="18" charset="0"/>
                <a:cs typeface="Times New Roman" pitchFamily="18" charset="0"/>
              </a:rPr>
              <a:t> Non </a:t>
            </a:r>
            <a:r>
              <a:rPr lang="fr-FR" sz="2200" dirty="0" err="1">
                <a:solidFill>
                  <a:srgbClr val="002060"/>
                </a:solidFill>
                <a:latin typeface="Times New Roman" pitchFamily="18" charset="0"/>
                <a:cs typeface="Times New Roman" pitchFamily="18" charset="0"/>
              </a:rPr>
              <a:t>Systematic</a:t>
            </a:r>
            <a:r>
              <a:rPr lang="fr-FR" sz="2200" dirty="0">
                <a:solidFill>
                  <a:srgbClr val="002060"/>
                </a:solidFill>
                <a:latin typeface="Times New Roman" pitchFamily="18" charset="0"/>
                <a:cs typeface="Times New Roman" pitchFamily="18" charset="0"/>
              </a:rPr>
              <a:t> Coder ou encore codeur non systématique</a:t>
            </a:r>
          </a:p>
          <a:p>
            <a:pPr algn="just">
              <a:buFont typeface="Wingdings" pitchFamily="2" charset="2"/>
              <a:buChar char="q"/>
            </a:pPr>
            <a:endParaRPr lang="fr-FR" sz="2200" dirty="0">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b="1" u="sng" dirty="0">
                <a:solidFill>
                  <a:srgbClr val="0070C0"/>
                </a:solidFill>
                <a:latin typeface="Times New Roman" pitchFamily="18" charset="0"/>
                <a:cs typeface="Times New Roman" pitchFamily="18" charset="0"/>
              </a:rPr>
              <a:t>RSC :</a:t>
            </a:r>
            <a:r>
              <a:rPr lang="fr-FR" sz="2200" dirty="0">
                <a:solidFill>
                  <a:srgbClr val="0070C0"/>
                </a:solidFill>
                <a:latin typeface="Times New Roman" pitchFamily="18" charset="0"/>
                <a:cs typeface="Times New Roman" pitchFamily="18" charset="0"/>
              </a:rPr>
              <a:t> </a:t>
            </a:r>
            <a:r>
              <a:rPr lang="fr-FR" sz="2200" dirty="0" err="1">
                <a:solidFill>
                  <a:srgbClr val="0070C0"/>
                </a:solidFill>
                <a:latin typeface="Times New Roman" pitchFamily="18" charset="0"/>
                <a:cs typeface="Times New Roman" pitchFamily="18" charset="0"/>
              </a:rPr>
              <a:t>Recursif</a:t>
            </a:r>
            <a:r>
              <a:rPr lang="fr-FR" sz="2200" dirty="0">
                <a:solidFill>
                  <a:srgbClr val="0070C0"/>
                </a:solidFill>
                <a:latin typeface="Times New Roman" pitchFamily="18" charset="0"/>
                <a:cs typeface="Times New Roman" pitchFamily="18" charset="0"/>
              </a:rPr>
              <a:t>  </a:t>
            </a:r>
            <a:r>
              <a:rPr lang="fr-FR" sz="2200" dirty="0" err="1">
                <a:solidFill>
                  <a:srgbClr val="0070C0"/>
                </a:solidFill>
                <a:latin typeface="Times New Roman" pitchFamily="18" charset="0"/>
                <a:cs typeface="Times New Roman" pitchFamily="18" charset="0"/>
              </a:rPr>
              <a:t>Systematic</a:t>
            </a:r>
            <a:r>
              <a:rPr lang="fr-FR" sz="2200" dirty="0">
                <a:solidFill>
                  <a:srgbClr val="0070C0"/>
                </a:solidFill>
                <a:latin typeface="Times New Roman" pitchFamily="18" charset="0"/>
                <a:cs typeface="Times New Roman" pitchFamily="18" charset="0"/>
              </a:rPr>
              <a:t> Coder ou Codeur récursif systématique</a:t>
            </a:r>
          </a:p>
          <a:p>
            <a:pPr algn="just">
              <a:buFont typeface="Wingdings" pitchFamily="2" charset="2"/>
              <a:buChar char="q"/>
            </a:pPr>
            <a:endParaRPr lang="fr-FR" sz="2200" dirty="0">
              <a:latin typeface="Times New Roman" pitchFamily="18" charset="0"/>
              <a:cs typeface="Times New Roman" pitchFamily="18" charset="0"/>
            </a:endParaRPr>
          </a:p>
          <a:p>
            <a:pPr algn="just">
              <a:buFont typeface="Wingdings" pitchFamily="2" charset="2"/>
              <a:buChar char="q"/>
            </a:pPr>
            <a:r>
              <a:rPr lang="fr-FR" sz="2200" dirty="0">
                <a:solidFill>
                  <a:srgbClr val="00B050"/>
                </a:solidFill>
                <a:latin typeface="Times New Roman" pitchFamily="18" charset="0"/>
                <a:cs typeface="Times New Roman" pitchFamily="18" charset="0"/>
              </a:rPr>
              <a:t>Les codes </a:t>
            </a:r>
            <a:r>
              <a:rPr lang="fr-FR" sz="2200" dirty="0" err="1">
                <a:solidFill>
                  <a:srgbClr val="00B050"/>
                </a:solidFill>
                <a:latin typeface="Times New Roman" pitchFamily="18" charset="0"/>
                <a:cs typeface="Times New Roman" pitchFamily="18" charset="0"/>
              </a:rPr>
              <a:t>convolutifs</a:t>
            </a:r>
            <a:r>
              <a:rPr lang="fr-FR" sz="2200" dirty="0">
                <a:solidFill>
                  <a:srgbClr val="00B050"/>
                </a:solidFill>
                <a:latin typeface="Times New Roman" pitchFamily="18" charset="0"/>
                <a:cs typeface="Times New Roman" pitchFamily="18" charset="0"/>
              </a:rPr>
              <a:t> peuvent être systématiques ou non systématiques, les codes non systématiques sont plus puissants,</a:t>
            </a:r>
          </a:p>
          <a:p>
            <a:pPr algn="just">
              <a:buFont typeface="Wingdings" pitchFamily="2" charset="2"/>
              <a:buChar char="q"/>
            </a:pPr>
            <a:endParaRPr lang="fr-FR" sz="2200" dirty="0">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Le terme systématique signifie, comme pour les codes en blocs linéaires,  que les bits d’entrée du codeurs, à savoir les bits du message, se retrouvent en sortie du codeur,</a:t>
            </a:r>
          </a:p>
          <a:p>
            <a:pPr algn="just">
              <a:buFont typeface="Wingdings" pitchFamily="2" charset="2"/>
              <a:buChar char="q"/>
            </a:pPr>
            <a:endParaRPr lang="fr-FR" sz="2200" dirty="0">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chemeClr val="accent6">
                    <a:lumMod val="50000"/>
                  </a:schemeClr>
                </a:solidFill>
                <a:latin typeface="Times New Roman" pitchFamily="18" charset="0"/>
                <a:cs typeface="Times New Roman" pitchFamily="18" charset="0"/>
              </a:rPr>
              <a:t>Quant au terme récursif , signifie que à séquence passant dans les registres à décalages est alimentée  à l’instant T par le contenu de ces registres.</a:t>
            </a:r>
          </a:p>
        </p:txBody>
      </p:sp>
      <p:sp>
        <p:nvSpPr>
          <p:cNvPr id="17" name="ZoneTexte 16"/>
          <p:cNvSpPr txBox="1"/>
          <p:nvPr/>
        </p:nvSpPr>
        <p:spPr>
          <a:xfrm>
            <a:off x="2285984" y="571480"/>
            <a:ext cx="4857784" cy="553998"/>
          </a:xfrm>
          <a:prstGeom prst="rect">
            <a:avLst/>
          </a:prstGeom>
          <a:noFill/>
        </p:spPr>
        <p:txBody>
          <a:bodyPr wrap="square" rtlCol="0">
            <a:spAutoFit/>
          </a:bodyPr>
          <a:lstStyle/>
          <a:p>
            <a:pPr algn="ctr"/>
            <a:r>
              <a:rPr lang="fr-FR" sz="3000" b="1" dirty="0">
                <a:solidFill>
                  <a:srgbClr val="002060"/>
                </a:solidFill>
              </a:rPr>
              <a:t>NSC   vs   RSC</a:t>
            </a:r>
          </a:p>
        </p:txBody>
      </p:sp>
      <p:sp>
        <p:nvSpPr>
          <p:cNvPr id="19" name="Espace réservé du numéro de diapositive 18"/>
          <p:cNvSpPr>
            <a:spLocks noGrp="1"/>
          </p:cNvSpPr>
          <p:nvPr>
            <p:ph type="sldNum" sz="quarter" idx="12"/>
          </p:nvPr>
        </p:nvSpPr>
        <p:spPr/>
        <p:txBody>
          <a:bodyPr/>
          <a:lstStyle/>
          <a:p>
            <a:fld id="{B3765F03-4A9D-4527-964E-C0033DCEC2BC}" type="slidenum">
              <a:rPr lang="fr-FR" smtClean="0"/>
              <a:pPr/>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PRINCIPE DU CODAGE CONVOLUTIF</a:t>
            </a:r>
          </a:p>
        </p:txBody>
      </p:sp>
      <p:sp>
        <p:nvSpPr>
          <p:cNvPr id="3" name="ZoneTexte 2"/>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REGISTRE A DECALAGE</a:t>
            </a:r>
          </a:p>
        </p:txBody>
      </p:sp>
      <p:sp>
        <p:nvSpPr>
          <p:cNvPr id="88" name="ZoneTexte 87"/>
          <p:cNvSpPr txBox="1"/>
          <p:nvPr/>
        </p:nvSpPr>
        <p:spPr>
          <a:xfrm>
            <a:off x="0" y="3643314"/>
            <a:ext cx="9144000" cy="769441"/>
          </a:xfrm>
          <a:prstGeom prst="rect">
            <a:avLst/>
          </a:prstGeom>
          <a:noFill/>
        </p:spPr>
        <p:txBody>
          <a:bodyPr wrap="square" rtlCol="0">
            <a:spAutoFit/>
          </a:bodyPr>
          <a:lstStyle/>
          <a:p>
            <a:r>
              <a:rPr lang="fr-FR" sz="2200" dirty="0">
                <a:solidFill>
                  <a:srgbClr val="0070C0"/>
                </a:solidFill>
                <a:latin typeface="Times New Roman" pitchFamily="18" charset="0"/>
                <a:cs typeface="Times New Roman" pitchFamily="18" charset="0"/>
              </a:rPr>
              <a:t>Le message x(n) est généralement une suite binaire qu’on peut alors mettre sous la forme:</a:t>
            </a:r>
          </a:p>
        </p:txBody>
      </p:sp>
      <p:graphicFrame>
        <p:nvGraphicFramePr>
          <p:cNvPr id="90" name="Objet 89"/>
          <p:cNvGraphicFramePr>
            <a:graphicFrameLocks noChangeAspect="1"/>
          </p:cNvGraphicFramePr>
          <p:nvPr/>
        </p:nvGraphicFramePr>
        <p:xfrm>
          <a:off x="142877" y="4643446"/>
          <a:ext cx="8929717" cy="500063"/>
        </p:xfrm>
        <a:graphic>
          <a:graphicData uri="http://schemas.openxmlformats.org/presentationml/2006/ole">
            <mc:AlternateContent xmlns:mc="http://schemas.openxmlformats.org/markup-compatibility/2006">
              <mc:Choice xmlns:v="urn:schemas-microsoft-com:vml" Requires="v">
                <p:oleObj spid="_x0000_s2055" name="Équation" r:id="rId3" imgW="4520880" imgH="241200" progId="Equation.3">
                  <p:embed/>
                </p:oleObj>
              </mc:Choice>
              <mc:Fallback>
                <p:oleObj name="Équation" r:id="rId3" imgW="4520880" imgH="24120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7" y="4643446"/>
                        <a:ext cx="8929717" cy="500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1" name="ZoneTexte 90"/>
          <p:cNvSpPr txBox="1"/>
          <p:nvPr/>
        </p:nvSpPr>
        <p:spPr>
          <a:xfrm>
            <a:off x="0" y="1000108"/>
            <a:ext cx="9144000" cy="1723549"/>
          </a:xfrm>
          <a:prstGeom prst="rect">
            <a:avLst/>
          </a:prstGeom>
          <a:noFill/>
        </p:spPr>
        <p:txBody>
          <a:bodyPr wrap="square" rtlCol="0">
            <a:spAutoFit/>
          </a:bodyPr>
          <a:lstStyle/>
          <a:p>
            <a:pPr algn="just">
              <a:buClr>
                <a:srgbClr val="3333CC"/>
              </a:buClr>
              <a:buFont typeface="Wingdings" charset="2"/>
              <a:buNone/>
            </a:pPr>
            <a:r>
              <a:rPr lang="fr-FR" sz="2200" dirty="0">
                <a:solidFill>
                  <a:srgbClr val="7030A0"/>
                </a:solidFill>
                <a:latin typeface="Times New Roman" pitchFamily="18" charset="0"/>
                <a:cs typeface="Times New Roman" pitchFamily="18" charset="0"/>
              </a:rPr>
              <a:t>Le codeur qui engendre un code </a:t>
            </a:r>
            <a:r>
              <a:rPr lang="fr-FR" sz="2200" dirty="0" err="1">
                <a:solidFill>
                  <a:srgbClr val="7030A0"/>
                </a:solidFill>
                <a:latin typeface="Times New Roman" pitchFamily="18" charset="0"/>
                <a:cs typeface="Times New Roman" pitchFamily="18" charset="0"/>
              </a:rPr>
              <a:t>convolutif</a:t>
            </a:r>
            <a:r>
              <a:rPr lang="fr-FR" sz="2200" dirty="0">
                <a:solidFill>
                  <a:srgbClr val="7030A0"/>
                </a:solidFill>
                <a:latin typeface="Times New Roman" pitchFamily="18" charset="0"/>
                <a:cs typeface="Times New Roman" pitchFamily="18" charset="0"/>
              </a:rPr>
              <a:t> comporte un </a:t>
            </a:r>
            <a:r>
              <a:rPr lang="fr-FR" sz="2200" b="1" dirty="0">
                <a:solidFill>
                  <a:srgbClr val="7030A0"/>
                </a:solidFill>
                <a:latin typeface="Times New Roman" pitchFamily="18" charset="0"/>
                <a:cs typeface="Times New Roman" pitchFamily="18" charset="0"/>
              </a:rPr>
              <a:t>effet de mémoire (Registre à décalage)</a:t>
            </a:r>
            <a:r>
              <a:rPr lang="fr-FR" sz="2200" dirty="0">
                <a:solidFill>
                  <a:srgbClr val="7030A0"/>
                </a:solidFill>
                <a:latin typeface="Times New Roman" pitchFamily="18" charset="0"/>
                <a:cs typeface="Times New Roman" pitchFamily="18" charset="0"/>
              </a:rPr>
              <a:t>. Le mot code ne dépend pas que du bloc de </a:t>
            </a:r>
            <a:r>
              <a:rPr lang="fr-FR" sz="2200" i="1" dirty="0">
                <a:solidFill>
                  <a:srgbClr val="7030A0"/>
                </a:solidFill>
                <a:latin typeface="Times New Roman" pitchFamily="18" charset="0"/>
                <a:cs typeface="Times New Roman" pitchFamily="18" charset="0"/>
              </a:rPr>
              <a:t>k</a:t>
            </a:r>
            <a:r>
              <a:rPr lang="fr-FR" sz="2200" dirty="0">
                <a:solidFill>
                  <a:srgbClr val="7030A0"/>
                </a:solidFill>
                <a:latin typeface="Times New Roman" pitchFamily="18" charset="0"/>
                <a:cs typeface="Times New Roman" pitchFamily="18" charset="0"/>
              </a:rPr>
              <a:t> symboles entrant, mais aussi des </a:t>
            </a:r>
            <a:r>
              <a:rPr lang="fr-FR" sz="2200" i="1" dirty="0">
                <a:solidFill>
                  <a:srgbClr val="7030A0"/>
                </a:solidFill>
                <a:latin typeface="Times New Roman" pitchFamily="18" charset="0"/>
                <a:cs typeface="Times New Roman" pitchFamily="18" charset="0"/>
              </a:rPr>
              <a:t>m</a:t>
            </a:r>
            <a:r>
              <a:rPr lang="fr-FR" sz="2200" dirty="0">
                <a:solidFill>
                  <a:srgbClr val="7030A0"/>
                </a:solidFill>
                <a:latin typeface="Times New Roman" pitchFamily="18" charset="0"/>
                <a:cs typeface="Times New Roman" pitchFamily="18" charset="0"/>
              </a:rPr>
              <a:t> mots de code qui l’ont précédé, stockés dans un registre.</a:t>
            </a:r>
          </a:p>
          <a:p>
            <a:endParaRPr lang="fr-FR" dirty="0"/>
          </a:p>
        </p:txBody>
      </p:sp>
      <p:grpSp>
        <p:nvGrpSpPr>
          <p:cNvPr id="92" name="Group 30"/>
          <p:cNvGrpSpPr>
            <a:grpSpLocks/>
          </p:cNvGrpSpPr>
          <p:nvPr/>
        </p:nvGrpSpPr>
        <p:grpSpPr bwMode="auto">
          <a:xfrm>
            <a:off x="714395" y="2214556"/>
            <a:ext cx="7429501" cy="1147764"/>
            <a:chOff x="-175" y="2240"/>
            <a:chExt cx="4680" cy="723"/>
          </a:xfrm>
        </p:grpSpPr>
        <p:sp>
          <p:nvSpPr>
            <p:cNvPr id="93" name="Text Box 39"/>
            <p:cNvSpPr txBox="1">
              <a:spLocks noChangeArrowheads="1"/>
            </p:cNvSpPr>
            <p:nvPr/>
          </p:nvSpPr>
          <p:spPr bwMode="auto">
            <a:xfrm>
              <a:off x="1491" y="2251"/>
              <a:ext cx="1860" cy="312"/>
            </a:xfrm>
            <a:prstGeom prst="rect">
              <a:avLst/>
            </a:prstGeom>
            <a:noFill/>
            <a:ln w="9525">
              <a:solidFill>
                <a:schemeClr val="tx1"/>
              </a:solidFill>
              <a:miter lim="800000"/>
              <a:headEnd/>
              <a:tailEnd/>
            </a:ln>
            <a:effectLst/>
          </p:spPr>
          <p:txBody>
            <a:bodyPr tIns="90000" bIns="90000">
              <a:prstTxWarp prst="textNoShape">
                <a:avLst/>
              </a:prstTxWarp>
              <a:spAutoFit/>
            </a:bodyPr>
            <a:lstStyle/>
            <a:p>
              <a:pPr algn="ctr">
                <a:spcBef>
                  <a:spcPct val="50000"/>
                </a:spcBef>
              </a:pPr>
              <a:r>
                <a:rPr lang="fr-FR" sz="2000" baseline="0">
                  <a:sym typeface="Symbol" charset="2"/>
                </a:rPr>
                <a:t>Registre à (</a:t>
              </a:r>
              <a:r>
                <a:rPr lang="fr-FR" sz="2000" i="1" baseline="0">
                  <a:sym typeface="Symbol" charset="2"/>
                </a:rPr>
                <a:t>m</a:t>
              </a:r>
              <a:r>
                <a:rPr lang="fr-FR" sz="2000" baseline="0">
                  <a:sym typeface="Symbol" charset="2"/>
                </a:rPr>
                <a:t>+1)</a:t>
              </a:r>
              <a:r>
                <a:rPr lang="fr-FR" sz="2000" i="1" baseline="0">
                  <a:sym typeface="Symbol" charset="2"/>
                </a:rPr>
                <a:t>k</a:t>
              </a:r>
              <a:r>
                <a:rPr lang="fr-FR" sz="2000" baseline="0">
                  <a:sym typeface="Symbol" charset="2"/>
                </a:rPr>
                <a:t> étages</a:t>
              </a:r>
            </a:p>
          </p:txBody>
        </p:sp>
        <p:sp>
          <p:nvSpPr>
            <p:cNvPr id="94" name="Text Box 46"/>
            <p:cNvSpPr txBox="1">
              <a:spLocks noChangeArrowheads="1"/>
            </p:cNvSpPr>
            <p:nvPr/>
          </p:nvSpPr>
          <p:spPr bwMode="auto">
            <a:xfrm>
              <a:off x="-175" y="2263"/>
              <a:ext cx="1014" cy="194"/>
            </a:xfrm>
            <a:prstGeom prst="rect">
              <a:avLst/>
            </a:prstGeom>
            <a:noFill/>
            <a:ln w="9525">
              <a:noFill/>
              <a:miter lim="800000"/>
              <a:headEnd/>
              <a:tailEnd/>
            </a:ln>
            <a:effectLst/>
          </p:spPr>
          <p:txBody>
            <a:bodyPr wrap="square" lIns="0" tIns="0" rIns="0" bIns="0">
              <a:prstTxWarp prst="textNoShape">
                <a:avLst/>
              </a:prstTxWarp>
              <a:spAutoFit/>
            </a:bodyPr>
            <a:lstStyle/>
            <a:p>
              <a:pPr>
                <a:spcBef>
                  <a:spcPct val="50000"/>
                </a:spcBef>
              </a:pPr>
              <a:r>
                <a:rPr lang="fr-FR" sz="2000" dirty="0">
                  <a:solidFill>
                    <a:srgbClr val="FF0000"/>
                  </a:solidFill>
                  <a:latin typeface="Times New Roman" pitchFamily="18" charset="0"/>
                  <a:cs typeface="Times New Roman" pitchFamily="18" charset="0"/>
                </a:rPr>
                <a:t>message x(n)</a:t>
              </a:r>
              <a:endParaRPr lang="fr-FR" sz="2000" baseline="0" dirty="0">
                <a:solidFill>
                  <a:srgbClr val="FF0000"/>
                </a:solidFill>
              </a:endParaRPr>
            </a:p>
          </p:txBody>
        </p:sp>
        <p:sp>
          <p:nvSpPr>
            <p:cNvPr id="95" name="Text Box 47"/>
            <p:cNvSpPr txBox="1">
              <a:spLocks noChangeArrowheads="1"/>
            </p:cNvSpPr>
            <p:nvPr/>
          </p:nvSpPr>
          <p:spPr bwMode="auto">
            <a:xfrm>
              <a:off x="862" y="2377"/>
              <a:ext cx="612" cy="52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1600" baseline="0"/>
                <a:t>Bloc de </a:t>
              </a:r>
              <a:r>
                <a:rPr lang="fr-FR" sz="1600" i="1" baseline="0"/>
                <a:t>k</a:t>
              </a:r>
              <a:r>
                <a:rPr lang="fr-FR" sz="1600" baseline="0"/>
                <a:t> éléments binaires</a:t>
              </a:r>
            </a:p>
          </p:txBody>
        </p:sp>
        <p:sp>
          <p:nvSpPr>
            <p:cNvPr id="96" name="Line 48"/>
            <p:cNvSpPr>
              <a:spLocks noChangeShapeType="1"/>
            </p:cNvSpPr>
            <p:nvPr/>
          </p:nvSpPr>
          <p:spPr bwMode="auto">
            <a:xfrm>
              <a:off x="862" y="2387"/>
              <a:ext cx="635" cy="0"/>
            </a:xfrm>
            <a:prstGeom prst="line">
              <a:avLst/>
            </a:prstGeom>
            <a:noFill/>
            <a:ln w="9525">
              <a:solidFill>
                <a:schemeClr val="tx1"/>
              </a:solidFill>
              <a:round/>
              <a:headEnd/>
              <a:tailEnd type="triangle" w="med" len="med"/>
            </a:ln>
            <a:effectLst/>
          </p:spPr>
          <p:txBody>
            <a:bodyPr>
              <a:prstTxWarp prst="textNoShape">
                <a:avLst/>
              </a:prstTxWarp>
            </a:bodyPr>
            <a:lstStyle/>
            <a:p>
              <a:endParaRPr lang="fr-FR"/>
            </a:p>
          </p:txBody>
        </p:sp>
        <p:sp>
          <p:nvSpPr>
            <p:cNvPr id="97" name="Text Box 49"/>
            <p:cNvSpPr txBox="1">
              <a:spLocks noChangeArrowheads="1"/>
            </p:cNvSpPr>
            <p:nvPr/>
          </p:nvSpPr>
          <p:spPr bwMode="auto">
            <a:xfrm>
              <a:off x="3578" y="2240"/>
              <a:ext cx="927" cy="194"/>
            </a:xfrm>
            <a:prstGeom prst="rect">
              <a:avLst/>
            </a:prstGeom>
            <a:noFill/>
            <a:ln w="9525">
              <a:noFill/>
              <a:miter lim="800000"/>
              <a:headEnd/>
              <a:tailEnd/>
            </a:ln>
            <a:effectLst/>
          </p:spPr>
          <p:txBody>
            <a:bodyPr wrap="square" lIns="0" tIns="0" rIns="0" bIns="0">
              <a:prstTxWarp prst="textNoShape">
                <a:avLst/>
              </a:prstTxWarp>
              <a:spAutoFit/>
            </a:bodyPr>
            <a:lstStyle/>
            <a:p>
              <a:pPr>
                <a:spcBef>
                  <a:spcPct val="50000"/>
                </a:spcBef>
              </a:pPr>
              <a:r>
                <a:rPr lang="fr-FR" sz="2000" b="1" baseline="0" dirty="0">
                  <a:solidFill>
                    <a:srgbClr val="FF0000"/>
                  </a:solidFill>
                </a:rPr>
                <a:t>Sorties p</a:t>
              </a:r>
              <a:r>
                <a:rPr lang="fr-FR" sz="2000" b="1" baseline="-25000" dirty="0">
                  <a:solidFill>
                    <a:srgbClr val="FF0000"/>
                  </a:solidFill>
                </a:rPr>
                <a:t>i</a:t>
              </a:r>
              <a:r>
                <a:rPr lang="fr-FR" sz="2000" b="1" baseline="0" dirty="0">
                  <a:solidFill>
                    <a:srgbClr val="FF0000"/>
                  </a:solidFill>
                </a:rPr>
                <a:t>(n)</a:t>
              </a:r>
            </a:p>
          </p:txBody>
        </p:sp>
        <p:sp>
          <p:nvSpPr>
            <p:cNvPr id="98" name="Text Box 50"/>
            <p:cNvSpPr txBox="1">
              <a:spLocks noChangeArrowheads="1"/>
            </p:cNvSpPr>
            <p:nvPr/>
          </p:nvSpPr>
          <p:spPr bwMode="auto">
            <a:xfrm>
              <a:off x="3443" y="2440"/>
              <a:ext cx="702" cy="523"/>
            </a:xfrm>
            <a:prstGeom prst="rect">
              <a:avLst/>
            </a:prstGeom>
            <a:noFill/>
            <a:ln w="9525">
              <a:noFill/>
              <a:miter lim="800000"/>
              <a:headEnd/>
              <a:tailEnd/>
            </a:ln>
            <a:effectLst/>
          </p:spPr>
          <p:txBody>
            <a:bodyPr wrap="square">
              <a:prstTxWarp prst="textNoShape">
                <a:avLst/>
              </a:prstTxWarp>
              <a:spAutoFit/>
            </a:bodyPr>
            <a:lstStyle/>
            <a:p>
              <a:pPr algn="ctr">
                <a:spcBef>
                  <a:spcPct val="50000"/>
                </a:spcBef>
              </a:pPr>
              <a:r>
                <a:rPr lang="fr-FR" sz="1600" baseline="0" dirty="0"/>
                <a:t>Blocs de </a:t>
              </a:r>
              <a:r>
                <a:rPr lang="fr-FR" sz="1600" i="1" baseline="0" dirty="0"/>
                <a:t>n</a:t>
              </a:r>
              <a:r>
                <a:rPr lang="fr-FR" sz="1600" baseline="0" dirty="0"/>
                <a:t> éléments binaires</a:t>
              </a:r>
            </a:p>
          </p:txBody>
        </p:sp>
        <p:sp>
          <p:nvSpPr>
            <p:cNvPr id="99" name="Line 51"/>
            <p:cNvSpPr>
              <a:spLocks noChangeShapeType="1"/>
            </p:cNvSpPr>
            <p:nvPr/>
          </p:nvSpPr>
          <p:spPr bwMode="auto">
            <a:xfrm>
              <a:off x="3353" y="2420"/>
              <a:ext cx="635" cy="0"/>
            </a:xfrm>
            <a:prstGeom prst="line">
              <a:avLst/>
            </a:prstGeom>
            <a:noFill/>
            <a:ln w="9525">
              <a:solidFill>
                <a:schemeClr val="tx1"/>
              </a:solidFill>
              <a:round/>
              <a:headEnd/>
              <a:tailEnd type="triangle" w="med" len="med"/>
            </a:ln>
            <a:effectLst/>
          </p:spPr>
          <p:txBody>
            <a:bodyPr>
              <a:prstTxWarp prst="textNoShape">
                <a:avLst/>
              </a:prstTxWarp>
            </a:bodyPr>
            <a:lstStyle/>
            <a:p>
              <a:endParaRPr lang="fr-FR"/>
            </a:p>
          </p:txBody>
        </p:sp>
      </p:grpSp>
      <p:sp>
        <p:nvSpPr>
          <p:cNvPr id="101" name="ZoneTexte 100"/>
          <p:cNvSpPr txBox="1"/>
          <p:nvPr/>
        </p:nvSpPr>
        <p:spPr>
          <a:xfrm>
            <a:off x="3214678" y="2786058"/>
            <a:ext cx="3286148" cy="923330"/>
          </a:xfrm>
          <a:prstGeom prst="rect">
            <a:avLst/>
          </a:prstGeom>
          <a:noFill/>
        </p:spPr>
        <p:txBody>
          <a:bodyPr wrap="square" rtlCol="0">
            <a:spAutoFit/>
          </a:bodyPr>
          <a:lstStyle/>
          <a:p>
            <a:pPr algn="just"/>
            <a:r>
              <a:rPr lang="fr-FR" b="1" dirty="0">
                <a:solidFill>
                  <a:srgbClr val="7030A0"/>
                </a:solidFill>
                <a:latin typeface="Times New Roman" pitchFamily="18" charset="0"/>
                <a:cs typeface="Times New Roman" pitchFamily="18" charset="0"/>
              </a:rPr>
              <a:t>Un registre à décalage introduit un retard unitaire que l’on notera D</a:t>
            </a:r>
          </a:p>
        </p:txBody>
      </p:sp>
      <p:sp>
        <p:nvSpPr>
          <p:cNvPr id="102" name="ZoneTexte 101"/>
          <p:cNvSpPr txBox="1"/>
          <p:nvPr/>
        </p:nvSpPr>
        <p:spPr>
          <a:xfrm>
            <a:off x="0" y="5357826"/>
            <a:ext cx="9144000" cy="1446550"/>
          </a:xfrm>
          <a:prstGeom prst="rect">
            <a:avLst/>
          </a:prstGeom>
          <a:noFill/>
        </p:spPr>
        <p:txBody>
          <a:bodyPr wrap="square" rtlCol="0">
            <a:spAutoFit/>
          </a:bodyPr>
          <a:lstStyle/>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rPr>
              <a:t>g(n)  : les coefficients binaires du polynôme générateur du codeur à registre de décalage</a:t>
            </a:r>
          </a:p>
          <a:p>
            <a:pPr algn="just"/>
            <a:endParaRPr lang="fr-FR" sz="2200" dirty="0">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 D : représente un retard unitaire </a:t>
            </a:r>
            <a:r>
              <a:rPr lang="fr-FR" sz="2000" i="1" dirty="0">
                <a:solidFill>
                  <a:srgbClr val="C00000"/>
                </a:solidFill>
                <a:latin typeface="Times New Roman" pitchFamily="18" charset="0"/>
                <a:cs typeface="Times New Roman" pitchFamily="18" charset="0"/>
              </a:rPr>
              <a:t>(comparable à z</a:t>
            </a:r>
            <a:r>
              <a:rPr lang="fr-FR" sz="2000" i="1" baseline="30000" dirty="0">
                <a:solidFill>
                  <a:srgbClr val="C00000"/>
                </a:solidFill>
                <a:latin typeface="Times New Roman" pitchFamily="18" charset="0"/>
                <a:cs typeface="Times New Roman" pitchFamily="18" charset="0"/>
              </a:rPr>
              <a:t>-1</a:t>
            </a:r>
            <a:r>
              <a:rPr lang="fr-FR" sz="2000" i="1" dirty="0">
                <a:solidFill>
                  <a:srgbClr val="C00000"/>
                </a:solidFill>
                <a:latin typeface="Times New Roman" pitchFamily="18" charset="0"/>
                <a:cs typeface="Times New Roman" pitchFamily="18" charset="0"/>
              </a:rPr>
              <a:t> pour les filtres numériques)</a:t>
            </a:r>
            <a:endParaRPr lang="fr-FR" sz="2000" i="1" baseline="30000" dirty="0">
              <a:solidFill>
                <a:srgbClr val="C00000"/>
              </a:solidFill>
              <a:latin typeface="Times New Roman" pitchFamily="18" charset="0"/>
              <a:cs typeface="Times New Roman" pitchFamily="18" charset="0"/>
            </a:endParaRPr>
          </a:p>
        </p:txBody>
      </p:sp>
      <p:sp>
        <p:nvSpPr>
          <p:cNvPr id="103" name="Espace réservé du numéro de diapositive 102"/>
          <p:cNvSpPr>
            <a:spLocks noGrp="1"/>
          </p:cNvSpPr>
          <p:nvPr>
            <p:ph type="sldNum" sz="quarter" idx="12"/>
          </p:nvPr>
        </p:nvSpPr>
        <p:spPr/>
        <p:txBody>
          <a:bodyPr/>
          <a:lstStyle/>
          <a:p>
            <a:fld id="{B3765F03-4A9D-4527-964E-C0033DCEC2BC}" type="slidenum">
              <a:rPr lang="fr-FR" smtClean="0"/>
              <a:pPr/>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PRINCIPE DU CODAGE CONVOLUTIF</a:t>
            </a:r>
          </a:p>
        </p:txBody>
      </p:sp>
      <p:sp>
        <p:nvSpPr>
          <p:cNvPr id="3" name="ZoneTexte 2"/>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Exemple 1 : NSC</a:t>
            </a:r>
          </a:p>
        </p:txBody>
      </p:sp>
      <p:sp>
        <p:nvSpPr>
          <p:cNvPr id="5" name="Rectangle 4"/>
          <p:cNvSpPr/>
          <p:nvPr/>
        </p:nvSpPr>
        <p:spPr>
          <a:xfrm>
            <a:off x="1571604"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3400856" y="114298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p:cNvCxnSpPr>
            <a:stCxn id="5" idx="3"/>
          </p:cNvCxnSpPr>
          <p:nvPr/>
        </p:nvCxnSpPr>
        <p:spPr>
          <a:xfrm>
            <a:off x="2214546" y="241480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3786182" y="137136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1442796" y="2188344"/>
            <a:ext cx="857256" cy="369332"/>
          </a:xfrm>
          <a:prstGeom prst="rect">
            <a:avLst/>
          </a:prstGeom>
          <a:noFill/>
        </p:spPr>
        <p:txBody>
          <a:bodyPr wrap="square" rtlCol="0">
            <a:spAutoFit/>
          </a:bodyPr>
          <a:lstStyle/>
          <a:p>
            <a:pPr algn="ctr"/>
            <a:r>
              <a:rPr lang="fr-FR" b="1" dirty="0">
                <a:solidFill>
                  <a:srgbClr val="C00000"/>
                </a:solidFill>
              </a:rPr>
              <a:t>D</a:t>
            </a:r>
          </a:p>
        </p:txBody>
      </p:sp>
      <p:sp>
        <p:nvSpPr>
          <p:cNvPr id="36" name="ZoneTexte 35"/>
          <p:cNvSpPr txBox="1"/>
          <p:nvPr/>
        </p:nvSpPr>
        <p:spPr>
          <a:xfrm>
            <a:off x="3357554" y="1174144"/>
            <a:ext cx="428628" cy="369332"/>
          </a:xfrm>
          <a:prstGeom prst="rect">
            <a:avLst/>
          </a:prstGeom>
          <a:noFill/>
        </p:spPr>
        <p:txBody>
          <a:bodyPr wrap="square" rtlCol="0">
            <a:spAutoFit/>
          </a:bodyPr>
          <a:lstStyle/>
          <a:p>
            <a:pPr algn="ctr"/>
            <a:r>
              <a:rPr lang="fr-FR" b="1" dirty="0">
                <a:solidFill>
                  <a:srgbClr val="C00000"/>
                </a:solidFill>
              </a:rPr>
              <a:t>+</a:t>
            </a:r>
          </a:p>
        </p:txBody>
      </p:sp>
      <p:sp>
        <p:nvSpPr>
          <p:cNvPr id="42" name="ZoneTexte 41"/>
          <p:cNvSpPr txBox="1"/>
          <p:nvPr/>
        </p:nvSpPr>
        <p:spPr>
          <a:xfrm>
            <a:off x="4714876" y="2428868"/>
            <a:ext cx="4429124" cy="1200329"/>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(n)=x(n)+x(n-1)+x(n-2)</a:t>
            </a:r>
          </a:p>
          <a:p>
            <a:r>
              <a:rPr lang="fr-FR" dirty="0">
                <a:solidFill>
                  <a:srgbClr val="002060"/>
                </a:solidFill>
                <a:latin typeface="Times New Roman" pitchFamily="18" charset="0"/>
                <a:cs typeface="Times New Roman" pitchFamily="18" charset="0"/>
              </a:rPr>
              <a:t>1+D+D</a:t>
            </a:r>
            <a:r>
              <a:rPr lang="fr-FR" baseline="30000" dirty="0">
                <a:solidFill>
                  <a:srgbClr val="002060"/>
                </a:solidFill>
                <a:latin typeface="Times New Roman" pitchFamily="18" charset="0"/>
                <a:cs typeface="Times New Roman" pitchFamily="18" charset="0"/>
              </a:rPr>
              <a:t>2</a:t>
            </a:r>
            <a:r>
              <a:rPr lang="fr-FR" dirty="0">
                <a:solidFill>
                  <a:srgbClr val="002060"/>
                </a:solidFill>
                <a:latin typeface="Times New Roman" pitchFamily="18" charset="0"/>
                <a:cs typeface="Times New Roman" pitchFamily="18" charset="0"/>
              </a:rPr>
              <a:t> : Polynôme générateur</a:t>
            </a:r>
          </a:p>
          <a:p>
            <a:r>
              <a:rPr lang="fr-FR" dirty="0">
                <a:solidFill>
                  <a:srgbClr val="002060"/>
                </a:solidFill>
                <a:latin typeface="Times New Roman" pitchFamily="18" charset="0"/>
                <a:cs typeface="Times New Roman" pitchFamily="18" charset="0"/>
              </a:rPr>
              <a:t>111 : Polynôme générateur sous forme binaire</a:t>
            </a:r>
          </a:p>
          <a:p>
            <a:endParaRPr lang="fr-FR" dirty="0">
              <a:solidFill>
                <a:srgbClr val="002060"/>
              </a:solidFill>
              <a:latin typeface="Times New Roman" pitchFamily="18" charset="0"/>
              <a:cs typeface="Times New Roman" pitchFamily="18" charset="0"/>
            </a:endParaRPr>
          </a:p>
        </p:txBody>
      </p:sp>
      <p:sp>
        <p:nvSpPr>
          <p:cNvPr id="43" name="ZoneTexte 42"/>
          <p:cNvSpPr txBox="1"/>
          <p:nvPr/>
        </p:nvSpPr>
        <p:spPr>
          <a:xfrm>
            <a:off x="4714876" y="1142984"/>
            <a:ext cx="4429124" cy="923330"/>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1</a:t>
            </a:r>
            <a:r>
              <a:rPr lang="fr-FR" b="1" dirty="0">
                <a:solidFill>
                  <a:srgbClr val="002060"/>
                </a:solidFill>
                <a:latin typeface="Times New Roman" pitchFamily="18" charset="0"/>
                <a:cs typeface="Times New Roman" pitchFamily="18" charset="0"/>
              </a:rPr>
              <a:t>(n)=x(n)+x(n-2)</a:t>
            </a:r>
          </a:p>
          <a:p>
            <a:r>
              <a:rPr lang="fr-FR" dirty="0">
                <a:solidFill>
                  <a:srgbClr val="002060"/>
                </a:solidFill>
                <a:latin typeface="Times New Roman" pitchFamily="18" charset="0"/>
                <a:cs typeface="Times New Roman" pitchFamily="18" charset="0"/>
              </a:rPr>
              <a:t>1+D</a:t>
            </a:r>
            <a:r>
              <a:rPr lang="fr-FR" baseline="30000" dirty="0">
                <a:solidFill>
                  <a:srgbClr val="002060"/>
                </a:solidFill>
                <a:latin typeface="Times New Roman" pitchFamily="18" charset="0"/>
                <a:cs typeface="Times New Roman" pitchFamily="18" charset="0"/>
              </a:rPr>
              <a:t>2</a:t>
            </a:r>
            <a:r>
              <a:rPr lang="fr-FR" dirty="0">
                <a:solidFill>
                  <a:srgbClr val="002060"/>
                </a:solidFill>
                <a:latin typeface="Times New Roman" pitchFamily="18" charset="0"/>
                <a:cs typeface="Times New Roman" pitchFamily="18" charset="0"/>
              </a:rPr>
              <a:t> : Polynôme générateur</a:t>
            </a:r>
          </a:p>
          <a:p>
            <a:r>
              <a:rPr lang="fr-FR" dirty="0">
                <a:solidFill>
                  <a:srgbClr val="002060"/>
                </a:solidFill>
                <a:latin typeface="Times New Roman" pitchFamily="18" charset="0"/>
                <a:cs typeface="Times New Roman" pitchFamily="18" charset="0"/>
              </a:rPr>
              <a:t>101 : Polynôme générateur sous forme binaire</a:t>
            </a:r>
          </a:p>
        </p:txBody>
      </p:sp>
      <p:sp>
        <p:nvSpPr>
          <p:cNvPr id="44" name="ZoneTexte 43"/>
          <p:cNvSpPr txBox="1"/>
          <p:nvPr/>
        </p:nvSpPr>
        <p:spPr>
          <a:xfrm>
            <a:off x="71406" y="2057610"/>
            <a:ext cx="1214446" cy="369332"/>
          </a:xfrm>
          <a:prstGeom prst="rect">
            <a:avLst/>
          </a:prstGeom>
          <a:noFill/>
        </p:spPr>
        <p:txBody>
          <a:bodyPr wrap="square" rtlCol="0">
            <a:spAutoFit/>
          </a:bodyPr>
          <a:lstStyle/>
          <a:p>
            <a:pPr algn="ctr"/>
            <a:r>
              <a:rPr lang="fr-FR" b="1" dirty="0">
                <a:solidFill>
                  <a:srgbClr val="C00000"/>
                </a:solidFill>
              </a:rPr>
              <a:t>x(n)</a:t>
            </a:r>
          </a:p>
        </p:txBody>
      </p:sp>
      <p:cxnSp>
        <p:nvCxnSpPr>
          <p:cNvPr id="49" name="Forme 48"/>
          <p:cNvCxnSpPr/>
          <p:nvPr/>
        </p:nvCxnSpPr>
        <p:spPr>
          <a:xfrm flipV="1">
            <a:off x="3286116" y="158719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629106"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2500298" y="2188344"/>
            <a:ext cx="857256" cy="369332"/>
          </a:xfrm>
          <a:prstGeom prst="rect">
            <a:avLst/>
          </a:prstGeom>
          <a:noFill/>
        </p:spPr>
        <p:txBody>
          <a:bodyPr wrap="square" rtlCol="0">
            <a:spAutoFit/>
          </a:bodyPr>
          <a:lstStyle/>
          <a:p>
            <a:pPr algn="ctr"/>
            <a:r>
              <a:rPr lang="fr-FR" b="1" dirty="0">
                <a:solidFill>
                  <a:srgbClr val="C00000"/>
                </a:solidFill>
              </a:rPr>
              <a:t>D</a:t>
            </a:r>
          </a:p>
        </p:txBody>
      </p:sp>
      <p:cxnSp>
        <p:nvCxnSpPr>
          <p:cNvPr id="70" name="Connecteur droit avec flèche 69"/>
          <p:cNvCxnSpPr/>
          <p:nvPr/>
        </p:nvCxnSpPr>
        <p:spPr>
          <a:xfrm>
            <a:off x="500034" y="241480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cteur en angle 71"/>
          <p:cNvCxnSpPr>
            <a:endCxn id="36" idx="1"/>
          </p:cNvCxnSpPr>
          <p:nvPr/>
        </p:nvCxnSpPr>
        <p:spPr>
          <a:xfrm flipV="1">
            <a:off x="1000100" y="135881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Ellipse 73"/>
          <p:cNvSpPr/>
          <p:nvPr/>
        </p:nvSpPr>
        <p:spPr>
          <a:xfrm>
            <a:off x="3400856" y="305774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3357554" y="308890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7" name="Connecteur en angle 76"/>
          <p:cNvCxnSpPr>
            <a:endCxn id="75" idx="1"/>
          </p:cNvCxnSpPr>
          <p:nvPr/>
        </p:nvCxnSpPr>
        <p:spPr>
          <a:xfrm>
            <a:off x="1000100" y="241480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Connecteur en angle 79"/>
          <p:cNvCxnSpPr/>
          <p:nvPr/>
        </p:nvCxnSpPr>
        <p:spPr>
          <a:xfrm>
            <a:off x="2357422" y="241480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Forme 82"/>
          <p:cNvCxnSpPr>
            <a:endCxn id="75" idx="0"/>
          </p:cNvCxnSpPr>
          <p:nvPr/>
        </p:nvCxnSpPr>
        <p:spPr>
          <a:xfrm rot="16200000" flipH="1">
            <a:off x="3142484" y="265951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droit avec flèche 86"/>
          <p:cNvCxnSpPr/>
          <p:nvPr/>
        </p:nvCxnSpPr>
        <p:spPr>
          <a:xfrm>
            <a:off x="3786182" y="327046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101" name="Object 5"/>
          <p:cNvGraphicFramePr>
            <a:graphicFrameLocks noChangeAspect="1"/>
          </p:cNvGraphicFramePr>
          <p:nvPr/>
        </p:nvGraphicFramePr>
        <p:xfrm>
          <a:off x="3168650" y="6338888"/>
          <a:ext cx="3406775" cy="447675"/>
        </p:xfrm>
        <a:graphic>
          <a:graphicData uri="http://schemas.openxmlformats.org/presentationml/2006/ole">
            <mc:AlternateContent xmlns:mc="http://schemas.openxmlformats.org/markup-compatibility/2006">
              <mc:Choice xmlns:v="urn:schemas-microsoft-com:vml" Requires="v">
                <p:oleObj spid="_x0000_s4102" name="Équation" r:id="rId3" imgW="1739880" imgH="228600" progId="Equation.3">
                  <p:embed/>
                </p:oleObj>
              </mc:Choice>
              <mc:Fallback>
                <p:oleObj name="Équation" r:id="rId3" imgW="1739880" imgH="2286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8650" y="6338888"/>
                        <a:ext cx="3406775" cy="447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ZoneTexte 28"/>
          <p:cNvSpPr txBox="1"/>
          <p:nvPr/>
        </p:nvSpPr>
        <p:spPr>
          <a:xfrm>
            <a:off x="0" y="3643314"/>
            <a:ext cx="9144000" cy="2554545"/>
          </a:xfrm>
          <a:prstGeom prst="rect">
            <a:avLst/>
          </a:prstGeom>
          <a:noFill/>
        </p:spPr>
        <p:txBody>
          <a:bodyPr wrap="square" rtlCol="0">
            <a:spAutoFit/>
          </a:bodyPr>
          <a:lstStyle/>
          <a:p>
            <a:pPr algn="just">
              <a:buFont typeface="Wingdings" pitchFamily="2" charset="2"/>
              <a:buChar char="q"/>
            </a:pPr>
            <a:r>
              <a:rPr lang="fr-FR" sz="2000" dirty="0">
                <a:latin typeface="Times New Roman" pitchFamily="18" charset="0"/>
                <a:cs typeface="Times New Roman" pitchFamily="18" charset="0"/>
              </a:rPr>
              <a:t> Dès lors pour cet exemple, nous pouvons déduire sa fonction de transfert H(D) en fonction du retard unitaire D en concaténant les matrices de transfert intermédiaires.</a:t>
            </a:r>
          </a:p>
          <a:p>
            <a:pPr algn="just">
              <a:buFont typeface="Wingdings" pitchFamily="2" charset="2"/>
              <a:buChar char="q"/>
            </a:pPr>
            <a:r>
              <a:rPr lang="fr-FR" sz="2000" dirty="0">
                <a:latin typeface="Times New Roman" pitchFamily="18" charset="0"/>
                <a:cs typeface="Times New Roman" pitchFamily="18" charset="0"/>
              </a:rPr>
              <a:t>Dans cette exemple nous avons deux matrices intermédiaires car nous avons une seule entrée et deux sorties. Chaque entrée/sortie donne une matrice intermédiaire.</a:t>
            </a:r>
          </a:p>
          <a:p>
            <a:pPr algn="just">
              <a:buFont typeface="Wingdings" pitchFamily="2" charset="2"/>
              <a:buChar char="q"/>
            </a:pPr>
            <a:r>
              <a:rPr lang="fr-FR" sz="2000" dirty="0">
                <a:latin typeface="Times New Roman" pitchFamily="18" charset="0"/>
                <a:cs typeface="Times New Roman" pitchFamily="18" charset="0"/>
              </a:rPr>
              <a:t>La </a:t>
            </a:r>
            <a:r>
              <a:rPr lang="fr-FR" sz="2000" b="1" dirty="0">
                <a:solidFill>
                  <a:srgbClr val="3333CC"/>
                </a:solidFill>
                <a:latin typeface="Times New Roman" pitchFamily="18" charset="0"/>
                <a:cs typeface="Times New Roman" pitchFamily="18" charset="0"/>
              </a:rPr>
              <a:t>matrice de transfert</a:t>
            </a:r>
            <a:r>
              <a:rPr lang="fr-FR" sz="2000" dirty="0">
                <a:solidFill>
                  <a:srgbClr val="3333CC"/>
                </a:solidFill>
                <a:latin typeface="Times New Roman" pitchFamily="18" charset="0"/>
                <a:cs typeface="Times New Roman" pitchFamily="18" charset="0"/>
              </a:rPr>
              <a:t> </a:t>
            </a:r>
            <a:r>
              <a:rPr lang="fr-FR" sz="2000" dirty="0">
                <a:latin typeface="Times New Roman" pitchFamily="18" charset="0"/>
                <a:cs typeface="Times New Roman" pitchFamily="18" charset="0"/>
              </a:rPr>
              <a:t>donne la relation entrée-sortie sous forme matricielle. On l’écrit pour chaque étage de sortie.</a:t>
            </a:r>
          </a:p>
          <a:p>
            <a:pPr algn="just">
              <a:buFont typeface="Wingdings" pitchFamily="2" charset="2"/>
              <a:buChar char="q"/>
            </a:pPr>
            <a:r>
              <a:rPr lang="fr-FR" sz="2000" dirty="0"/>
              <a:t>La matrice de transfert globale aura donc </a:t>
            </a:r>
            <a:r>
              <a:rPr lang="fr-FR" sz="2000" b="1" i="1" dirty="0">
                <a:solidFill>
                  <a:srgbClr val="3333CC"/>
                </a:solidFill>
              </a:rPr>
              <a:t>k</a:t>
            </a:r>
            <a:r>
              <a:rPr lang="fr-FR" sz="2000" dirty="0"/>
              <a:t> lignes (nombre d’entrées  et </a:t>
            </a:r>
            <a:r>
              <a:rPr lang="fr-FR" sz="2000" b="1" i="1" dirty="0">
                <a:solidFill>
                  <a:srgbClr val="3333CC"/>
                </a:solidFill>
              </a:rPr>
              <a:t>(m+1)</a:t>
            </a:r>
            <a:r>
              <a:rPr lang="fr-FR" sz="2000" b="1" dirty="0">
                <a:solidFill>
                  <a:srgbClr val="3333CC"/>
                </a:solidFill>
                <a:sym typeface="Symbol" charset="2"/>
              </a:rPr>
              <a:t></a:t>
            </a:r>
            <a:r>
              <a:rPr lang="fr-FR" sz="2000" b="1" i="1" dirty="0">
                <a:solidFill>
                  <a:srgbClr val="3333CC"/>
                </a:solidFill>
                <a:sym typeface="Symbol" charset="2"/>
              </a:rPr>
              <a:t>n</a:t>
            </a:r>
            <a:r>
              <a:rPr lang="fr-FR" sz="2000" dirty="0">
                <a:sym typeface="Symbol" charset="2"/>
              </a:rPr>
              <a:t> colonnes (nombre de sorties). Dans notre exemple k=1 et </a:t>
            </a:r>
            <a:r>
              <a:rPr lang="fr-FR" sz="2000" b="1" i="1" dirty="0">
                <a:solidFill>
                  <a:srgbClr val="3333CC"/>
                </a:solidFill>
              </a:rPr>
              <a:t>(m+1)</a:t>
            </a:r>
            <a:r>
              <a:rPr lang="fr-FR" sz="2000" b="1" dirty="0">
                <a:solidFill>
                  <a:srgbClr val="3333CC"/>
                </a:solidFill>
                <a:sym typeface="Symbol" charset="2"/>
              </a:rPr>
              <a:t></a:t>
            </a:r>
            <a:r>
              <a:rPr lang="fr-FR" sz="2000" b="1" i="1" dirty="0">
                <a:solidFill>
                  <a:srgbClr val="3333CC"/>
                </a:solidFill>
                <a:sym typeface="Symbol" charset="2"/>
              </a:rPr>
              <a:t>n</a:t>
            </a:r>
            <a:r>
              <a:rPr lang="fr-FR" sz="2000" dirty="0">
                <a:sym typeface="Symbol" charset="2"/>
              </a:rPr>
              <a:t> =2</a:t>
            </a:r>
            <a:endParaRPr lang="fr-FR" sz="2000" dirty="0">
              <a:latin typeface="Times New Roman" pitchFamily="18" charset="0"/>
              <a:cs typeface="Times New Roman" pitchFamily="18" charset="0"/>
            </a:endParaRPr>
          </a:p>
        </p:txBody>
      </p:sp>
      <p:sp>
        <p:nvSpPr>
          <p:cNvPr id="31" name="Espace réservé du numéro de diapositive 30"/>
          <p:cNvSpPr>
            <a:spLocks noGrp="1"/>
          </p:cNvSpPr>
          <p:nvPr>
            <p:ph type="sldNum" sz="quarter" idx="12"/>
          </p:nvPr>
        </p:nvSpPr>
        <p:spPr/>
        <p:txBody>
          <a:bodyPr/>
          <a:lstStyle/>
          <a:p>
            <a:fld id="{B3765F03-4A9D-4527-964E-C0033DCEC2BC}" type="slidenum">
              <a:rPr lang="fr-FR" smtClean="0"/>
              <a:pPr/>
              <a:t>22</a:t>
            </a:fld>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3" name="ZoneTexte 2"/>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EXEMPLE 1 : NSC</a:t>
            </a:r>
          </a:p>
        </p:txBody>
      </p:sp>
      <p:sp>
        <p:nvSpPr>
          <p:cNvPr id="5" name="Rectangle 4"/>
          <p:cNvSpPr/>
          <p:nvPr/>
        </p:nvSpPr>
        <p:spPr>
          <a:xfrm>
            <a:off x="1571604"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3400856" y="114298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p:cNvCxnSpPr>
            <a:stCxn id="5" idx="3"/>
          </p:cNvCxnSpPr>
          <p:nvPr/>
        </p:nvCxnSpPr>
        <p:spPr>
          <a:xfrm>
            <a:off x="2214546" y="241480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3786182" y="137136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1442796" y="2188344"/>
            <a:ext cx="857256" cy="369332"/>
          </a:xfrm>
          <a:prstGeom prst="rect">
            <a:avLst/>
          </a:prstGeom>
          <a:noFill/>
        </p:spPr>
        <p:txBody>
          <a:bodyPr wrap="square" rtlCol="0">
            <a:spAutoFit/>
          </a:bodyPr>
          <a:lstStyle/>
          <a:p>
            <a:pPr algn="ctr"/>
            <a:r>
              <a:rPr lang="fr-FR" b="1" dirty="0">
                <a:solidFill>
                  <a:srgbClr val="C00000"/>
                </a:solidFill>
              </a:rPr>
              <a:t>D</a:t>
            </a:r>
          </a:p>
        </p:txBody>
      </p:sp>
      <p:sp>
        <p:nvSpPr>
          <p:cNvPr id="36" name="ZoneTexte 35"/>
          <p:cNvSpPr txBox="1"/>
          <p:nvPr/>
        </p:nvSpPr>
        <p:spPr>
          <a:xfrm>
            <a:off x="3357554" y="1174144"/>
            <a:ext cx="428628" cy="369332"/>
          </a:xfrm>
          <a:prstGeom prst="rect">
            <a:avLst/>
          </a:prstGeom>
          <a:noFill/>
        </p:spPr>
        <p:txBody>
          <a:bodyPr wrap="square" rtlCol="0">
            <a:spAutoFit/>
          </a:bodyPr>
          <a:lstStyle/>
          <a:p>
            <a:pPr algn="ctr"/>
            <a:r>
              <a:rPr lang="fr-FR" b="1" dirty="0">
                <a:solidFill>
                  <a:srgbClr val="C00000"/>
                </a:solidFill>
              </a:rPr>
              <a:t>+</a:t>
            </a:r>
          </a:p>
        </p:txBody>
      </p:sp>
      <p:sp>
        <p:nvSpPr>
          <p:cNvPr id="42" name="ZoneTexte 41"/>
          <p:cNvSpPr txBox="1"/>
          <p:nvPr/>
        </p:nvSpPr>
        <p:spPr>
          <a:xfrm>
            <a:off x="4714876" y="2428868"/>
            <a:ext cx="4429124" cy="1200329"/>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(n)=x(n)+x(n-1)+x(n-2)  </a:t>
            </a:r>
            <a:r>
              <a:rPr lang="fr-FR" b="1" dirty="0" err="1">
                <a:solidFill>
                  <a:schemeClr val="accent6">
                    <a:lumMod val="50000"/>
                  </a:schemeClr>
                </a:solidFill>
                <a:latin typeface="Times New Roman" pitchFamily="18" charset="0"/>
                <a:cs typeface="Times New Roman" pitchFamily="18" charset="0"/>
              </a:rPr>
              <a:t>mod</a:t>
            </a:r>
            <a:r>
              <a:rPr lang="fr-FR" b="1" dirty="0">
                <a:solidFill>
                  <a:schemeClr val="accent6">
                    <a:lumMod val="50000"/>
                  </a:schemeClr>
                </a:solidFill>
                <a:latin typeface="Times New Roman" pitchFamily="18" charset="0"/>
                <a:cs typeface="Times New Roman" pitchFamily="18" charset="0"/>
              </a:rPr>
              <a:t> 2</a:t>
            </a:r>
          </a:p>
          <a:p>
            <a:r>
              <a:rPr lang="fr-FR" dirty="0">
                <a:solidFill>
                  <a:srgbClr val="002060"/>
                </a:solidFill>
                <a:latin typeface="Times New Roman" pitchFamily="18" charset="0"/>
                <a:cs typeface="Times New Roman" pitchFamily="18" charset="0"/>
              </a:rPr>
              <a:t>1+D+D</a:t>
            </a:r>
            <a:r>
              <a:rPr lang="fr-FR" baseline="30000" dirty="0">
                <a:solidFill>
                  <a:srgbClr val="002060"/>
                </a:solidFill>
                <a:latin typeface="Times New Roman" pitchFamily="18" charset="0"/>
                <a:cs typeface="Times New Roman" pitchFamily="18" charset="0"/>
              </a:rPr>
              <a:t>2</a:t>
            </a:r>
            <a:r>
              <a:rPr lang="fr-FR" dirty="0">
                <a:solidFill>
                  <a:srgbClr val="002060"/>
                </a:solidFill>
                <a:latin typeface="Times New Roman" pitchFamily="18" charset="0"/>
                <a:cs typeface="Times New Roman" pitchFamily="18" charset="0"/>
              </a:rPr>
              <a:t> : Polynôme générateur</a:t>
            </a:r>
          </a:p>
          <a:p>
            <a:r>
              <a:rPr lang="fr-FR" dirty="0">
                <a:solidFill>
                  <a:srgbClr val="002060"/>
                </a:solidFill>
                <a:latin typeface="Times New Roman" pitchFamily="18" charset="0"/>
                <a:cs typeface="Times New Roman" pitchFamily="18" charset="0"/>
              </a:rPr>
              <a:t>111 : Polynôme générateur sous forme binaire</a:t>
            </a:r>
          </a:p>
          <a:p>
            <a:endParaRPr lang="fr-FR" dirty="0">
              <a:solidFill>
                <a:srgbClr val="002060"/>
              </a:solidFill>
              <a:latin typeface="Times New Roman" pitchFamily="18" charset="0"/>
              <a:cs typeface="Times New Roman" pitchFamily="18" charset="0"/>
            </a:endParaRPr>
          </a:p>
        </p:txBody>
      </p:sp>
      <p:sp>
        <p:nvSpPr>
          <p:cNvPr id="43" name="ZoneTexte 42"/>
          <p:cNvSpPr txBox="1"/>
          <p:nvPr/>
        </p:nvSpPr>
        <p:spPr>
          <a:xfrm>
            <a:off x="4714876" y="1142984"/>
            <a:ext cx="4429124" cy="923330"/>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1</a:t>
            </a:r>
            <a:r>
              <a:rPr lang="fr-FR" b="1" dirty="0">
                <a:solidFill>
                  <a:srgbClr val="002060"/>
                </a:solidFill>
                <a:latin typeface="Times New Roman" pitchFamily="18" charset="0"/>
                <a:cs typeface="Times New Roman" pitchFamily="18" charset="0"/>
              </a:rPr>
              <a:t>(n)=x(n)+x(n-2)   </a:t>
            </a:r>
            <a:r>
              <a:rPr lang="fr-FR" b="1" dirty="0" err="1">
                <a:solidFill>
                  <a:schemeClr val="accent6">
                    <a:lumMod val="50000"/>
                  </a:schemeClr>
                </a:solidFill>
                <a:latin typeface="Times New Roman" pitchFamily="18" charset="0"/>
                <a:cs typeface="Times New Roman" pitchFamily="18" charset="0"/>
              </a:rPr>
              <a:t>mod</a:t>
            </a:r>
            <a:r>
              <a:rPr lang="fr-FR" b="1" dirty="0">
                <a:solidFill>
                  <a:schemeClr val="accent6">
                    <a:lumMod val="50000"/>
                  </a:schemeClr>
                </a:solidFill>
                <a:latin typeface="Times New Roman" pitchFamily="18" charset="0"/>
                <a:cs typeface="Times New Roman" pitchFamily="18" charset="0"/>
              </a:rPr>
              <a:t> 2</a:t>
            </a:r>
          </a:p>
          <a:p>
            <a:r>
              <a:rPr lang="fr-FR" dirty="0">
                <a:solidFill>
                  <a:srgbClr val="002060"/>
                </a:solidFill>
                <a:latin typeface="Times New Roman" pitchFamily="18" charset="0"/>
                <a:cs typeface="Times New Roman" pitchFamily="18" charset="0"/>
              </a:rPr>
              <a:t>1+D</a:t>
            </a:r>
            <a:r>
              <a:rPr lang="fr-FR" baseline="30000" dirty="0">
                <a:solidFill>
                  <a:srgbClr val="002060"/>
                </a:solidFill>
                <a:latin typeface="Times New Roman" pitchFamily="18" charset="0"/>
                <a:cs typeface="Times New Roman" pitchFamily="18" charset="0"/>
              </a:rPr>
              <a:t>2</a:t>
            </a:r>
            <a:r>
              <a:rPr lang="fr-FR" dirty="0">
                <a:solidFill>
                  <a:srgbClr val="002060"/>
                </a:solidFill>
                <a:latin typeface="Times New Roman" pitchFamily="18" charset="0"/>
                <a:cs typeface="Times New Roman" pitchFamily="18" charset="0"/>
              </a:rPr>
              <a:t> : Polynôme générateur</a:t>
            </a:r>
          </a:p>
          <a:p>
            <a:r>
              <a:rPr lang="fr-FR" dirty="0">
                <a:solidFill>
                  <a:srgbClr val="002060"/>
                </a:solidFill>
                <a:latin typeface="Times New Roman" pitchFamily="18" charset="0"/>
                <a:cs typeface="Times New Roman" pitchFamily="18" charset="0"/>
              </a:rPr>
              <a:t>101 : Polynôme générateur sous forme binaire</a:t>
            </a:r>
          </a:p>
        </p:txBody>
      </p:sp>
      <p:sp>
        <p:nvSpPr>
          <p:cNvPr id="44" name="ZoneTexte 43"/>
          <p:cNvSpPr txBox="1"/>
          <p:nvPr/>
        </p:nvSpPr>
        <p:spPr>
          <a:xfrm>
            <a:off x="71406" y="2057610"/>
            <a:ext cx="1214446" cy="369332"/>
          </a:xfrm>
          <a:prstGeom prst="rect">
            <a:avLst/>
          </a:prstGeom>
          <a:noFill/>
        </p:spPr>
        <p:txBody>
          <a:bodyPr wrap="square" rtlCol="0">
            <a:spAutoFit/>
          </a:bodyPr>
          <a:lstStyle/>
          <a:p>
            <a:pPr algn="ctr"/>
            <a:r>
              <a:rPr lang="fr-FR" b="1" dirty="0">
                <a:solidFill>
                  <a:srgbClr val="C00000"/>
                </a:solidFill>
              </a:rPr>
              <a:t>x(n)</a:t>
            </a:r>
          </a:p>
        </p:txBody>
      </p:sp>
      <p:cxnSp>
        <p:nvCxnSpPr>
          <p:cNvPr id="49" name="Forme 48"/>
          <p:cNvCxnSpPr/>
          <p:nvPr/>
        </p:nvCxnSpPr>
        <p:spPr>
          <a:xfrm flipV="1">
            <a:off x="3286116" y="158719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629106"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2500298" y="2188344"/>
            <a:ext cx="857256" cy="369332"/>
          </a:xfrm>
          <a:prstGeom prst="rect">
            <a:avLst/>
          </a:prstGeom>
          <a:noFill/>
        </p:spPr>
        <p:txBody>
          <a:bodyPr wrap="square" rtlCol="0">
            <a:spAutoFit/>
          </a:bodyPr>
          <a:lstStyle/>
          <a:p>
            <a:pPr algn="ctr"/>
            <a:r>
              <a:rPr lang="fr-FR" b="1" dirty="0">
                <a:solidFill>
                  <a:srgbClr val="C00000"/>
                </a:solidFill>
              </a:rPr>
              <a:t>D</a:t>
            </a:r>
          </a:p>
        </p:txBody>
      </p:sp>
      <p:cxnSp>
        <p:nvCxnSpPr>
          <p:cNvPr id="70" name="Connecteur droit avec flèche 69"/>
          <p:cNvCxnSpPr/>
          <p:nvPr/>
        </p:nvCxnSpPr>
        <p:spPr>
          <a:xfrm>
            <a:off x="500034" y="241480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cteur en angle 71"/>
          <p:cNvCxnSpPr>
            <a:endCxn id="36" idx="1"/>
          </p:cNvCxnSpPr>
          <p:nvPr/>
        </p:nvCxnSpPr>
        <p:spPr>
          <a:xfrm flipV="1">
            <a:off x="1000100" y="135881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Ellipse 73"/>
          <p:cNvSpPr/>
          <p:nvPr/>
        </p:nvSpPr>
        <p:spPr>
          <a:xfrm>
            <a:off x="3400856" y="305774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3357554" y="308890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7" name="Connecteur en angle 76"/>
          <p:cNvCxnSpPr>
            <a:endCxn id="75" idx="1"/>
          </p:cNvCxnSpPr>
          <p:nvPr/>
        </p:nvCxnSpPr>
        <p:spPr>
          <a:xfrm>
            <a:off x="1000100" y="241480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Connecteur en angle 79"/>
          <p:cNvCxnSpPr/>
          <p:nvPr/>
        </p:nvCxnSpPr>
        <p:spPr>
          <a:xfrm>
            <a:off x="2357422" y="241480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Forme 82"/>
          <p:cNvCxnSpPr>
            <a:endCxn id="75" idx="0"/>
          </p:cNvCxnSpPr>
          <p:nvPr/>
        </p:nvCxnSpPr>
        <p:spPr>
          <a:xfrm rot="16200000" flipH="1">
            <a:off x="3142484" y="265951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droit avec flèche 86"/>
          <p:cNvCxnSpPr/>
          <p:nvPr/>
        </p:nvCxnSpPr>
        <p:spPr>
          <a:xfrm>
            <a:off x="3786182" y="327046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101" name="Object 5"/>
          <p:cNvGraphicFramePr>
            <a:graphicFrameLocks noChangeAspect="1"/>
          </p:cNvGraphicFramePr>
          <p:nvPr/>
        </p:nvGraphicFramePr>
        <p:xfrm>
          <a:off x="3168650" y="4572000"/>
          <a:ext cx="3406775" cy="447675"/>
        </p:xfrm>
        <a:graphic>
          <a:graphicData uri="http://schemas.openxmlformats.org/presentationml/2006/ole">
            <mc:AlternateContent xmlns:mc="http://schemas.openxmlformats.org/markup-compatibility/2006">
              <mc:Choice xmlns:v="urn:schemas-microsoft-com:vml" Requires="v">
                <p:oleObj spid="_x0000_s6148" name="Équation" r:id="rId3" imgW="1739880" imgH="228600" progId="Equation.3">
                  <p:embed/>
                </p:oleObj>
              </mc:Choice>
              <mc:Fallback>
                <p:oleObj name="Équation" r:id="rId3" imgW="173988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8650" y="4572000"/>
                        <a:ext cx="3406775" cy="447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3"/>
          <p:cNvGraphicFramePr>
            <a:graphicFrameLocks noChangeAspect="1"/>
          </p:cNvGraphicFramePr>
          <p:nvPr/>
        </p:nvGraphicFramePr>
        <p:xfrm>
          <a:off x="3668713" y="5214938"/>
          <a:ext cx="2262187" cy="422275"/>
        </p:xfrm>
        <a:graphic>
          <a:graphicData uri="http://schemas.openxmlformats.org/presentationml/2006/ole">
            <mc:AlternateContent xmlns:mc="http://schemas.openxmlformats.org/markup-compatibility/2006">
              <mc:Choice xmlns:v="urn:schemas-microsoft-com:vml" Requires="v">
                <p:oleObj spid="_x0000_s6149" name="Équation" r:id="rId5" imgW="1155600" imgH="215640" progId="Equation.3">
                  <p:embed/>
                </p:oleObj>
              </mc:Choice>
              <mc:Fallback>
                <p:oleObj name="Équation" r:id="rId5" imgW="115560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68713" y="5214938"/>
                        <a:ext cx="2262187" cy="4222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ZoneTexte 26"/>
          <p:cNvSpPr txBox="1"/>
          <p:nvPr/>
        </p:nvSpPr>
        <p:spPr>
          <a:xfrm>
            <a:off x="0" y="3786190"/>
            <a:ext cx="9144000" cy="769441"/>
          </a:xfrm>
          <a:prstGeom prst="rect">
            <a:avLst/>
          </a:prstGeom>
          <a:noFill/>
        </p:spPr>
        <p:txBody>
          <a:bodyPr wrap="square" rtlCol="0">
            <a:spAutoFit/>
          </a:bodyPr>
          <a:lstStyle/>
          <a:p>
            <a:pPr algn="just"/>
            <a:r>
              <a:rPr lang="fr-FR" sz="2200" dirty="0">
                <a:solidFill>
                  <a:srgbClr val="C00000"/>
                </a:solidFill>
                <a:latin typeface="Times New Roman" pitchFamily="18" charset="0"/>
                <a:cs typeface="Times New Roman" pitchFamily="18" charset="0"/>
              </a:rPr>
              <a:t>Pour ce  premier exemple la matrice de transfert H peut être écrite en fonction du retard unitaire D, ou bien directement en binaire:</a:t>
            </a:r>
          </a:p>
        </p:txBody>
      </p:sp>
      <p:sp>
        <p:nvSpPr>
          <p:cNvPr id="28" name="ZoneTexte 27"/>
          <p:cNvSpPr txBox="1"/>
          <p:nvPr/>
        </p:nvSpPr>
        <p:spPr>
          <a:xfrm>
            <a:off x="0" y="5857892"/>
            <a:ext cx="9144000" cy="769441"/>
          </a:xfrm>
          <a:prstGeom prst="rect">
            <a:avLst/>
          </a:prstGeom>
          <a:noFill/>
        </p:spPr>
        <p:txBody>
          <a:bodyPr wrap="square" rtlCol="0">
            <a:spAutoFit/>
          </a:bodyPr>
          <a:lstStyle/>
          <a:p>
            <a:pPr algn="just"/>
            <a:r>
              <a:rPr lang="fr-FR" sz="2200" b="1" i="1" dirty="0">
                <a:solidFill>
                  <a:schemeClr val="accent3">
                    <a:lumMod val="50000"/>
                  </a:schemeClr>
                </a:solidFill>
                <a:latin typeface="Times New Roman" pitchFamily="18" charset="0"/>
                <a:cs typeface="Times New Roman" pitchFamily="18" charset="0"/>
              </a:rPr>
              <a:t>Remarque : dans cet exemple il s’agit d’un code </a:t>
            </a:r>
            <a:r>
              <a:rPr lang="fr-FR" sz="2200" b="1" i="1" dirty="0" err="1">
                <a:solidFill>
                  <a:schemeClr val="accent3">
                    <a:lumMod val="50000"/>
                  </a:schemeClr>
                </a:solidFill>
                <a:latin typeface="Times New Roman" pitchFamily="18" charset="0"/>
                <a:cs typeface="Times New Roman" pitchFamily="18" charset="0"/>
              </a:rPr>
              <a:t>convolutif</a:t>
            </a:r>
            <a:r>
              <a:rPr lang="fr-FR" sz="2200" b="1" i="1" dirty="0">
                <a:solidFill>
                  <a:schemeClr val="accent3">
                    <a:lumMod val="50000"/>
                  </a:schemeClr>
                </a:solidFill>
                <a:latin typeface="Times New Roman" pitchFamily="18" charset="0"/>
                <a:cs typeface="Times New Roman" pitchFamily="18" charset="0"/>
              </a:rPr>
              <a:t> non systématique </a:t>
            </a:r>
            <a:r>
              <a:rPr lang="fr-FR" sz="2200" b="1" i="1" dirty="0">
                <a:solidFill>
                  <a:srgbClr val="C00000"/>
                </a:solidFill>
                <a:latin typeface="Times New Roman" pitchFamily="18" charset="0"/>
                <a:cs typeface="Times New Roman" pitchFamily="18" charset="0"/>
              </a:rPr>
              <a:t>NSC</a:t>
            </a:r>
            <a:r>
              <a:rPr lang="fr-FR" sz="2200" b="1" i="1" dirty="0">
                <a:solidFill>
                  <a:schemeClr val="accent3">
                    <a:lumMod val="50000"/>
                  </a:schemeClr>
                </a:solidFill>
                <a:latin typeface="Times New Roman" pitchFamily="18" charset="0"/>
                <a:cs typeface="Times New Roman" pitchFamily="18" charset="0"/>
              </a:rPr>
              <a:t> (non-</a:t>
            </a:r>
            <a:r>
              <a:rPr lang="fr-FR" sz="2200" b="1" i="1" dirty="0" err="1">
                <a:solidFill>
                  <a:schemeClr val="accent3">
                    <a:lumMod val="50000"/>
                  </a:schemeClr>
                </a:solidFill>
                <a:latin typeface="Times New Roman" pitchFamily="18" charset="0"/>
                <a:cs typeface="Times New Roman" pitchFamily="18" charset="0"/>
              </a:rPr>
              <a:t>systematic</a:t>
            </a:r>
            <a:r>
              <a:rPr lang="fr-FR" sz="2200" b="1" i="1" dirty="0">
                <a:solidFill>
                  <a:schemeClr val="accent3">
                    <a:lumMod val="50000"/>
                  </a:schemeClr>
                </a:solidFill>
                <a:latin typeface="Times New Roman" pitchFamily="18" charset="0"/>
                <a:cs typeface="Times New Roman" pitchFamily="18" charset="0"/>
              </a:rPr>
              <a:t> </a:t>
            </a:r>
            <a:r>
              <a:rPr lang="fr-FR" sz="2200" b="1" i="1" dirty="0" err="1">
                <a:solidFill>
                  <a:schemeClr val="accent3">
                    <a:lumMod val="50000"/>
                  </a:schemeClr>
                </a:solidFill>
                <a:latin typeface="Times New Roman" pitchFamily="18" charset="0"/>
                <a:cs typeface="Times New Roman" pitchFamily="18" charset="0"/>
              </a:rPr>
              <a:t>convolutional</a:t>
            </a:r>
            <a:r>
              <a:rPr lang="fr-FR" sz="2200" b="1" i="1" dirty="0">
                <a:solidFill>
                  <a:schemeClr val="accent3">
                    <a:lumMod val="50000"/>
                  </a:schemeClr>
                </a:solidFill>
                <a:latin typeface="Times New Roman" pitchFamily="18" charset="0"/>
                <a:cs typeface="Times New Roman" pitchFamily="18" charset="0"/>
              </a:rPr>
              <a:t> code)</a:t>
            </a:r>
          </a:p>
        </p:txBody>
      </p:sp>
      <p:sp>
        <p:nvSpPr>
          <p:cNvPr id="31" name="Espace réservé du numéro de diapositive 30"/>
          <p:cNvSpPr>
            <a:spLocks noGrp="1"/>
          </p:cNvSpPr>
          <p:nvPr>
            <p:ph type="sldNum" sz="quarter" idx="12"/>
          </p:nvPr>
        </p:nvSpPr>
        <p:spPr/>
        <p:txBody>
          <a:bodyPr/>
          <a:lstStyle/>
          <a:p>
            <a:fld id="{B3765F03-4A9D-4527-964E-C0033DCEC2BC}" type="slidenum">
              <a:rPr lang="fr-FR" smtClean="0"/>
              <a:pPr/>
              <a:t>23</a:t>
            </a:fld>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71604"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5000628" y="114298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p:cNvCxnSpPr>
            <a:stCxn id="5" idx="3"/>
          </p:cNvCxnSpPr>
          <p:nvPr/>
        </p:nvCxnSpPr>
        <p:spPr>
          <a:xfrm>
            <a:off x="2214546" y="241480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357818" y="137136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1442796" y="2188344"/>
            <a:ext cx="857256" cy="369332"/>
          </a:xfrm>
          <a:prstGeom prst="rect">
            <a:avLst/>
          </a:prstGeom>
          <a:noFill/>
        </p:spPr>
        <p:txBody>
          <a:bodyPr wrap="square" rtlCol="0">
            <a:spAutoFit/>
          </a:bodyPr>
          <a:lstStyle/>
          <a:p>
            <a:pPr algn="ctr"/>
            <a:r>
              <a:rPr lang="fr-FR" b="1" dirty="0">
                <a:solidFill>
                  <a:srgbClr val="C00000"/>
                </a:solidFill>
              </a:rPr>
              <a:t>D</a:t>
            </a:r>
          </a:p>
        </p:txBody>
      </p:sp>
      <p:sp>
        <p:nvSpPr>
          <p:cNvPr id="36" name="ZoneTexte 35"/>
          <p:cNvSpPr txBox="1"/>
          <p:nvPr/>
        </p:nvSpPr>
        <p:spPr>
          <a:xfrm>
            <a:off x="5000628" y="1174144"/>
            <a:ext cx="428628" cy="369332"/>
          </a:xfrm>
          <a:prstGeom prst="rect">
            <a:avLst/>
          </a:prstGeom>
          <a:noFill/>
        </p:spPr>
        <p:txBody>
          <a:bodyPr wrap="square" rtlCol="0">
            <a:spAutoFit/>
          </a:bodyPr>
          <a:lstStyle/>
          <a:p>
            <a:pPr algn="ctr"/>
            <a:r>
              <a:rPr lang="fr-FR" b="1" dirty="0">
                <a:solidFill>
                  <a:srgbClr val="C00000"/>
                </a:solidFill>
              </a:rPr>
              <a:t>+</a:t>
            </a:r>
          </a:p>
        </p:txBody>
      </p:sp>
      <p:sp>
        <p:nvSpPr>
          <p:cNvPr id="42" name="ZoneTexte 41"/>
          <p:cNvSpPr txBox="1"/>
          <p:nvPr/>
        </p:nvSpPr>
        <p:spPr>
          <a:xfrm>
            <a:off x="0" y="4714884"/>
            <a:ext cx="9144000" cy="1384995"/>
          </a:xfrm>
          <a:prstGeom prst="rect">
            <a:avLst/>
          </a:prstGeom>
          <a:noFill/>
        </p:spPr>
        <p:txBody>
          <a:bodyPr wrap="square" rtlCol="0">
            <a:spAutoFit/>
          </a:bodyPr>
          <a:lstStyle/>
          <a:p>
            <a:r>
              <a:rPr lang="fr-FR" sz="2200" b="1" dirty="0">
                <a:solidFill>
                  <a:srgbClr val="7030A0"/>
                </a:solidFill>
                <a:latin typeface="Times New Roman" pitchFamily="18" charset="0"/>
                <a:cs typeface="Times New Roman" pitchFamily="18" charset="0"/>
              </a:rPr>
              <a:t>p</a:t>
            </a:r>
            <a:r>
              <a:rPr lang="fr-FR" sz="2200" b="1" baseline="-25000" dirty="0">
                <a:solidFill>
                  <a:srgbClr val="7030A0"/>
                </a:solidFill>
                <a:latin typeface="Times New Roman" pitchFamily="18" charset="0"/>
                <a:cs typeface="Times New Roman" pitchFamily="18" charset="0"/>
              </a:rPr>
              <a:t>0</a:t>
            </a:r>
            <a:r>
              <a:rPr lang="fr-FR" sz="2200" b="1" dirty="0">
                <a:solidFill>
                  <a:srgbClr val="7030A0"/>
                </a:solidFill>
                <a:latin typeface="Times New Roman" pitchFamily="18" charset="0"/>
                <a:cs typeface="Times New Roman" pitchFamily="18" charset="0"/>
              </a:rPr>
              <a:t>(n)=x(n)+x(n-1)+x(n-2)+ x(n-2)</a:t>
            </a:r>
          </a:p>
          <a:p>
            <a:r>
              <a:rPr lang="fr-FR" sz="2200" b="1" dirty="0">
                <a:solidFill>
                  <a:srgbClr val="FF0000"/>
                </a:solidFill>
                <a:latin typeface="Times New Roman" pitchFamily="18" charset="0"/>
                <a:cs typeface="Times New Roman" pitchFamily="18" charset="0"/>
              </a:rPr>
              <a:t>1+D+D</a:t>
            </a:r>
            <a:r>
              <a:rPr lang="fr-FR" sz="2200" b="1" baseline="30000" dirty="0">
                <a:solidFill>
                  <a:srgbClr val="FF0000"/>
                </a:solidFill>
                <a:latin typeface="Times New Roman" pitchFamily="18" charset="0"/>
                <a:cs typeface="Times New Roman" pitchFamily="18" charset="0"/>
              </a:rPr>
              <a:t>2</a:t>
            </a:r>
            <a:r>
              <a:rPr lang="fr-FR" sz="2200" b="1" dirty="0">
                <a:solidFill>
                  <a:srgbClr val="FF0000"/>
                </a:solidFill>
                <a:latin typeface="Times New Roman" pitchFamily="18" charset="0"/>
                <a:cs typeface="Times New Roman" pitchFamily="18" charset="0"/>
              </a:rPr>
              <a:t>+D</a:t>
            </a:r>
            <a:r>
              <a:rPr lang="fr-FR" sz="2200" b="1" baseline="30000" dirty="0">
                <a:solidFill>
                  <a:srgbClr val="FF0000"/>
                </a:solidFill>
                <a:latin typeface="Times New Roman" pitchFamily="18" charset="0"/>
                <a:cs typeface="Times New Roman" pitchFamily="18" charset="0"/>
              </a:rPr>
              <a:t>3</a:t>
            </a:r>
            <a:r>
              <a:rPr lang="fr-FR" sz="2200" b="1" dirty="0">
                <a:solidFill>
                  <a:srgbClr val="FF000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 Polynôme générateur</a:t>
            </a:r>
          </a:p>
          <a:p>
            <a:r>
              <a:rPr lang="fr-FR" sz="2200" b="1" dirty="0">
                <a:solidFill>
                  <a:schemeClr val="accent2">
                    <a:lumMod val="50000"/>
                  </a:schemeClr>
                </a:solidFill>
                <a:latin typeface="Times New Roman" pitchFamily="18" charset="0"/>
                <a:cs typeface="Times New Roman" pitchFamily="18" charset="0"/>
              </a:rPr>
              <a:t>1111 </a:t>
            </a:r>
            <a:r>
              <a:rPr lang="fr-FR" sz="2200" dirty="0">
                <a:solidFill>
                  <a:srgbClr val="002060"/>
                </a:solidFill>
                <a:latin typeface="Times New Roman" pitchFamily="18" charset="0"/>
                <a:cs typeface="Times New Roman" pitchFamily="18" charset="0"/>
              </a:rPr>
              <a:t>: Polynôme générateur sous forme binaire</a:t>
            </a:r>
          </a:p>
          <a:p>
            <a:endParaRPr lang="fr-FR" dirty="0">
              <a:solidFill>
                <a:srgbClr val="002060"/>
              </a:solidFill>
              <a:latin typeface="Times New Roman" pitchFamily="18" charset="0"/>
              <a:cs typeface="Times New Roman" pitchFamily="18" charset="0"/>
            </a:endParaRPr>
          </a:p>
        </p:txBody>
      </p:sp>
      <p:sp>
        <p:nvSpPr>
          <p:cNvPr id="43" name="ZoneTexte 42"/>
          <p:cNvSpPr txBox="1"/>
          <p:nvPr/>
        </p:nvSpPr>
        <p:spPr>
          <a:xfrm>
            <a:off x="0" y="3357562"/>
            <a:ext cx="9144000" cy="1446550"/>
          </a:xfrm>
          <a:prstGeom prst="rect">
            <a:avLst/>
          </a:prstGeom>
          <a:noFill/>
        </p:spPr>
        <p:txBody>
          <a:bodyPr wrap="square" rtlCol="0">
            <a:spAutoFit/>
          </a:bodyPr>
          <a:lstStyle/>
          <a:p>
            <a:r>
              <a:rPr lang="fr-FR" sz="2200" i="1" dirty="0">
                <a:latin typeface="Times New Roman" pitchFamily="18" charset="0"/>
                <a:cs typeface="Times New Roman" pitchFamily="18" charset="0"/>
              </a:rPr>
              <a:t>k</a:t>
            </a:r>
            <a:r>
              <a:rPr lang="fr-FR" sz="2200" dirty="0">
                <a:latin typeface="Times New Roman" pitchFamily="18" charset="0"/>
                <a:cs typeface="Times New Roman" pitchFamily="18" charset="0"/>
              </a:rPr>
              <a:t> = 1 ; </a:t>
            </a:r>
            <a:r>
              <a:rPr lang="fr-FR" sz="2200" i="1" dirty="0">
                <a:latin typeface="Times New Roman" pitchFamily="18" charset="0"/>
                <a:cs typeface="Times New Roman" pitchFamily="18" charset="0"/>
              </a:rPr>
              <a:t>n</a:t>
            </a:r>
            <a:r>
              <a:rPr lang="fr-FR" sz="2200" dirty="0">
                <a:latin typeface="Times New Roman" pitchFamily="18" charset="0"/>
                <a:cs typeface="Times New Roman" pitchFamily="18" charset="0"/>
              </a:rPr>
              <a:t> = 2 ; </a:t>
            </a:r>
            <a:r>
              <a:rPr lang="fr-FR" sz="2200" i="1" dirty="0">
                <a:latin typeface="Times New Roman" pitchFamily="18" charset="0"/>
                <a:cs typeface="Times New Roman" pitchFamily="18" charset="0"/>
              </a:rPr>
              <a:t>m</a:t>
            </a:r>
            <a:r>
              <a:rPr lang="fr-FR" sz="2200" dirty="0">
                <a:latin typeface="Times New Roman" pitchFamily="18" charset="0"/>
                <a:cs typeface="Times New Roman" pitchFamily="18" charset="0"/>
              </a:rPr>
              <a:t> = 3</a:t>
            </a:r>
          </a:p>
          <a:p>
            <a:r>
              <a:rPr lang="fr-FR" sz="2200" b="1" dirty="0">
                <a:solidFill>
                  <a:srgbClr val="7030A0"/>
                </a:solidFill>
                <a:latin typeface="Times New Roman" pitchFamily="18" charset="0"/>
                <a:cs typeface="Times New Roman" pitchFamily="18" charset="0"/>
              </a:rPr>
              <a:t>p</a:t>
            </a:r>
            <a:r>
              <a:rPr lang="fr-FR" sz="2200" b="1" baseline="-25000" dirty="0">
                <a:solidFill>
                  <a:srgbClr val="7030A0"/>
                </a:solidFill>
                <a:latin typeface="Times New Roman" pitchFamily="18" charset="0"/>
                <a:cs typeface="Times New Roman" pitchFamily="18" charset="0"/>
              </a:rPr>
              <a:t>1</a:t>
            </a:r>
            <a:r>
              <a:rPr lang="fr-FR" sz="2200" b="1" dirty="0">
                <a:solidFill>
                  <a:srgbClr val="7030A0"/>
                </a:solidFill>
                <a:latin typeface="Times New Roman" pitchFamily="18" charset="0"/>
                <a:cs typeface="Times New Roman" pitchFamily="18" charset="0"/>
              </a:rPr>
              <a:t>(n)=x(n)+x(n-2)+x(n-3)</a:t>
            </a:r>
          </a:p>
          <a:p>
            <a:r>
              <a:rPr lang="fr-FR" sz="2200" b="1" dirty="0">
                <a:solidFill>
                  <a:srgbClr val="C00000"/>
                </a:solidFill>
                <a:latin typeface="Times New Roman" pitchFamily="18" charset="0"/>
                <a:cs typeface="Times New Roman" pitchFamily="18" charset="0"/>
              </a:rPr>
              <a:t>1 +D</a:t>
            </a:r>
            <a:r>
              <a:rPr lang="fr-FR" sz="2200" b="1" baseline="30000" dirty="0">
                <a:solidFill>
                  <a:srgbClr val="C00000"/>
                </a:solidFill>
                <a:latin typeface="Times New Roman" pitchFamily="18" charset="0"/>
                <a:cs typeface="Times New Roman" pitchFamily="18" charset="0"/>
              </a:rPr>
              <a:t>2</a:t>
            </a:r>
            <a:r>
              <a:rPr lang="fr-FR" sz="2200" b="1" dirty="0">
                <a:solidFill>
                  <a:srgbClr val="C00000"/>
                </a:solidFill>
                <a:latin typeface="Times New Roman" pitchFamily="18" charset="0"/>
                <a:cs typeface="Times New Roman" pitchFamily="18" charset="0"/>
              </a:rPr>
              <a:t>+D</a:t>
            </a:r>
            <a:r>
              <a:rPr lang="fr-FR" sz="2200" b="1" baseline="30000" dirty="0">
                <a:solidFill>
                  <a:srgbClr val="C00000"/>
                </a:solidFill>
                <a:latin typeface="Times New Roman" pitchFamily="18" charset="0"/>
                <a:cs typeface="Times New Roman" pitchFamily="18" charset="0"/>
              </a:rPr>
              <a:t>3</a:t>
            </a:r>
            <a:r>
              <a:rPr lang="fr-FR" sz="2200" dirty="0">
                <a:solidFill>
                  <a:srgbClr val="002060"/>
                </a:solidFill>
                <a:latin typeface="Times New Roman" pitchFamily="18" charset="0"/>
                <a:cs typeface="Times New Roman" pitchFamily="18" charset="0"/>
              </a:rPr>
              <a:t>: Polynôme générateur</a:t>
            </a:r>
          </a:p>
          <a:p>
            <a:r>
              <a:rPr lang="fr-FR" sz="2200" b="1" dirty="0">
                <a:solidFill>
                  <a:schemeClr val="accent2">
                    <a:lumMod val="50000"/>
                  </a:schemeClr>
                </a:solidFill>
                <a:latin typeface="Times New Roman" pitchFamily="18" charset="0"/>
                <a:cs typeface="Times New Roman" pitchFamily="18" charset="0"/>
              </a:rPr>
              <a:t>1011</a:t>
            </a:r>
            <a:r>
              <a:rPr lang="fr-FR" sz="2200" dirty="0">
                <a:solidFill>
                  <a:srgbClr val="002060"/>
                </a:solidFill>
                <a:latin typeface="Times New Roman" pitchFamily="18" charset="0"/>
                <a:cs typeface="Times New Roman" pitchFamily="18" charset="0"/>
              </a:rPr>
              <a:t> : Polynôme générateur sous forme binaire</a:t>
            </a:r>
          </a:p>
        </p:txBody>
      </p:sp>
      <p:sp>
        <p:nvSpPr>
          <p:cNvPr id="44" name="ZoneTexte 43"/>
          <p:cNvSpPr txBox="1"/>
          <p:nvPr/>
        </p:nvSpPr>
        <p:spPr>
          <a:xfrm>
            <a:off x="71406" y="2057610"/>
            <a:ext cx="1214446" cy="369332"/>
          </a:xfrm>
          <a:prstGeom prst="rect">
            <a:avLst/>
          </a:prstGeom>
          <a:noFill/>
        </p:spPr>
        <p:txBody>
          <a:bodyPr wrap="square" rtlCol="0">
            <a:spAutoFit/>
          </a:bodyPr>
          <a:lstStyle/>
          <a:p>
            <a:pPr algn="ctr"/>
            <a:r>
              <a:rPr lang="fr-FR" b="1" dirty="0">
                <a:solidFill>
                  <a:srgbClr val="C00000"/>
                </a:solidFill>
              </a:rPr>
              <a:t>x(n)</a:t>
            </a:r>
          </a:p>
        </p:txBody>
      </p:sp>
      <p:cxnSp>
        <p:nvCxnSpPr>
          <p:cNvPr id="49" name="Forme 48"/>
          <p:cNvCxnSpPr>
            <a:stCxn id="40" idx="3"/>
          </p:cNvCxnSpPr>
          <p:nvPr/>
        </p:nvCxnSpPr>
        <p:spPr>
          <a:xfrm flipV="1">
            <a:off x="4429124" y="1571612"/>
            <a:ext cx="785818" cy="815466"/>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629106"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2500298" y="2188344"/>
            <a:ext cx="857256" cy="369332"/>
          </a:xfrm>
          <a:prstGeom prst="rect">
            <a:avLst/>
          </a:prstGeom>
          <a:noFill/>
        </p:spPr>
        <p:txBody>
          <a:bodyPr wrap="square" rtlCol="0">
            <a:spAutoFit/>
          </a:bodyPr>
          <a:lstStyle/>
          <a:p>
            <a:pPr algn="ctr"/>
            <a:r>
              <a:rPr lang="fr-FR" b="1" dirty="0">
                <a:solidFill>
                  <a:srgbClr val="C00000"/>
                </a:solidFill>
              </a:rPr>
              <a:t>D</a:t>
            </a:r>
          </a:p>
        </p:txBody>
      </p:sp>
      <p:cxnSp>
        <p:nvCxnSpPr>
          <p:cNvPr id="70" name="Connecteur droit avec flèche 69"/>
          <p:cNvCxnSpPr/>
          <p:nvPr/>
        </p:nvCxnSpPr>
        <p:spPr>
          <a:xfrm>
            <a:off x="500034" y="241480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cteur en angle 71"/>
          <p:cNvCxnSpPr>
            <a:endCxn id="36" idx="1"/>
          </p:cNvCxnSpPr>
          <p:nvPr/>
        </p:nvCxnSpPr>
        <p:spPr>
          <a:xfrm flipV="1">
            <a:off x="1000100" y="1358810"/>
            <a:ext cx="4000528" cy="1055990"/>
          </a:xfrm>
          <a:prstGeom prst="bentConnector3">
            <a:avLst>
              <a:gd name="adj1" fmla="val -28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Ellipse 73"/>
          <p:cNvSpPr/>
          <p:nvPr/>
        </p:nvSpPr>
        <p:spPr>
          <a:xfrm>
            <a:off x="5000628" y="305774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4986560" y="308890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7" name="Connecteur en angle 76"/>
          <p:cNvCxnSpPr>
            <a:endCxn id="75" idx="1"/>
          </p:cNvCxnSpPr>
          <p:nvPr/>
        </p:nvCxnSpPr>
        <p:spPr>
          <a:xfrm>
            <a:off x="1000100" y="2414800"/>
            <a:ext cx="3986460" cy="858768"/>
          </a:xfrm>
          <a:prstGeom prst="bentConnector3">
            <a:avLst>
              <a:gd name="adj1" fmla="val 24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Connecteur en angle 79"/>
          <p:cNvCxnSpPr/>
          <p:nvPr/>
        </p:nvCxnSpPr>
        <p:spPr>
          <a:xfrm>
            <a:off x="2285984" y="2414800"/>
            <a:ext cx="2714644" cy="728448"/>
          </a:xfrm>
          <a:prstGeom prst="bentConnector3">
            <a:avLst>
              <a:gd name="adj1" fmla="val 543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Forme 82"/>
          <p:cNvCxnSpPr>
            <a:stCxn id="40" idx="3"/>
          </p:cNvCxnSpPr>
          <p:nvPr/>
        </p:nvCxnSpPr>
        <p:spPr>
          <a:xfrm>
            <a:off x="4429124" y="2387078"/>
            <a:ext cx="785818" cy="670665"/>
          </a:xfrm>
          <a:prstGeom prst="bentConnector3">
            <a:avLst>
              <a:gd name="adj1" fmla="val 100126"/>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droit avec flèche 86"/>
          <p:cNvCxnSpPr/>
          <p:nvPr/>
        </p:nvCxnSpPr>
        <p:spPr>
          <a:xfrm>
            <a:off x="5357818" y="327046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101" name="Object 5"/>
          <p:cNvGraphicFramePr>
            <a:graphicFrameLocks noChangeAspect="1"/>
          </p:cNvGraphicFramePr>
          <p:nvPr/>
        </p:nvGraphicFramePr>
        <p:xfrm>
          <a:off x="3713163" y="6364288"/>
          <a:ext cx="2562225" cy="422275"/>
        </p:xfrm>
        <a:graphic>
          <a:graphicData uri="http://schemas.openxmlformats.org/presentationml/2006/ole">
            <mc:AlternateContent xmlns:mc="http://schemas.openxmlformats.org/markup-compatibility/2006">
              <mc:Choice xmlns:v="urn:schemas-microsoft-com:vml" Requires="v">
                <p:oleObj spid="_x0000_s5124" name="Équation" r:id="rId3" imgW="1307880" imgH="215640" progId="Equation.3">
                  <p:embed/>
                </p:oleObj>
              </mc:Choice>
              <mc:Fallback>
                <p:oleObj name="Équation" r:id="rId3" imgW="130788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3163" y="6364288"/>
                        <a:ext cx="2562225" cy="4222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8" name="Connecteur droit avec flèche 37"/>
          <p:cNvCxnSpPr/>
          <p:nvPr/>
        </p:nvCxnSpPr>
        <p:spPr>
          <a:xfrm>
            <a:off x="3286116" y="2428868"/>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3700676" y="2071678"/>
            <a:ext cx="728448"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3571868" y="2202412"/>
            <a:ext cx="857256" cy="369332"/>
          </a:xfrm>
          <a:prstGeom prst="rect">
            <a:avLst/>
          </a:prstGeom>
          <a:noFill/>
        </p:spPr>
        <p:txBody>
          <a:bodyPr wrap="square" rtlCol="0">
            <a:spAutoFit/>
          </a:bodyPr>
          <a:lstStyle/>
          <a:p>
            <a:pPr algn="ctr"/>
            <a:r>
              <a:rPr lang="fr-FR" b="1" dirty="0">
                <a:solidFill>
                  <a:srgbClr val="C00000"/>
                </a:solidFill>
              </a:rPr>
              <a:t>D</a:t>
            </a:r>
          </a:p>
        </p:txBody>
      </p:sp>
      <p:cxnSp>
        <p:nvCxnSpPr>
          <p:cNvPr id="51" name="Connecteur en angle 50"/>
          <p:cNvCxnSpPr/>
          <p:nvPr/>
        </p:nvCxnSpPr>
        <p:spPr>
          <a:xfrm flipV="1">
            <a:off x="3500430" y="1500174"/>
            <a:ext cx="1500198" cy="928694"/>
          </a:xfrm>
          <a:prstGeom prst="bentConnector3">
            <a:avLst>
              <a:gd name="adj1" fmla="val -345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en angle 53"/>
          <p:cNvCxnSpPr/>
          <p:nvPr/>
        </p:nvCxnSpPr>
        <p:spPr>
          <a:xfrm>
            <a:off x="3428992" y="2357430"/>
            <a:ext cx="1571636" cy="714380"/>
          </a:xfrm>
          <a:prstGeom prst="bentConnector3">
            <a:avLst>
              <a:gd name="adj1" fmla="val 166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6429388" y="1071546"/>
            <a:ext cx="1071570"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1</a:t>
            </a:r>
            <a:r>
              <a:rPr lang="fr-FR" b="1" dirty="0">
                <a:solidFill>
                  <a:srgbClr val="002060"/>
                </a:solidFill>
                <a:latin typeface="Times New Roman" pitchFamily="18" charset="0"/>
                <a:cs typeface="Times New Roman" pitchFamily="18" charset="0"/>
              </a:rPr>
              <a:t>(n)</a:t>
            </a:r>
            <a:endParaRPr lang="fr-FR" dirty="0"/>
          </a:p>
        </p:txBody>
      </p:sp>
      <p:sp>
        <p:nvSpPr>
          <p:cNvPr id="57" name="ZoneTexte 56"/>
          <p:cNvSpPr txBox="1"/>
          <p:nvPr/>
        </p:nvSpPr>
        <p:spPr>
          <a:xfrm>
            <a:off x="6429388" y="2988230"/>
            <a:ext cx="1071570"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a:t>
            </a:r>
            <a:endParaRPr lang="fr-FR" dirty="0"/>
          </a:p>
        </p:txBody>
      </p:sp>
      <p:graphicFrame>
        <p:nvGraphicFramePr>
          <p:cNvPr id="5123" name="Object 3"/>
          <p:cNvGraphicFramePr>
            <a:graphicFrameLocks noChangeAspect="1"/>
          </p:cNvGraphicFramePr>
          <p:nvPr/>
        </p:nvGraphicFramePr>
        <p:xfrm>
          <a:off x="2667000" y="5857875"/>
          <a:ext cx="4652963" cy="447675"/>
        </p:xfrm>
        <a:graphic>
          <a:graphicData uri="http://schemas.openxmlformats.org/presentationml/2006/ole">
            <mc:AlternateContent xmlns:mc="http://schemas.openxmlformats.org/markup-compatibility/2006">
              <mc:Choice xmlns:v="urn:schemas-microsoft-com:vml" Requires="v">
                <p:oleObj spid="_x0000_s5125" name="Équation" r:id="rId5" imgW="2374560" imgH="228600" progId="Equation.3">
                  <p:embed/>
                </p:oleObj>
              </mc:Choice>
              <mc:Fallback>
                <p:oleObj name="Équation" r:id="rId5" imgW="237456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5857875"/>
                        <a:ext cx="4652963" cy="447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9" name="ZoneTexte 58"/>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60" name="ZoneTexte 59"/>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EXEMPLE 2 : NSC</a:t>
            </a: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24</a:t>
            </a:fld>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4"/>
          <p:cNvGrpSpPr>
            <a:grpSpLocks/>
          </p:cNvGrpSpPr>
          <p:nvPr/>
        </p:nvGrpSpPr>
        <p:grpSpPr bwMode="auto">
          <a:xfrm>
            <a:off x="142844" y="1324988"/>
            <a:ext cx="4518025" cy="2652713"/>
            <a:chOff x="40" y="1834"/>
            <a:chExt cx="2846" cy="1671"/>
          </a:xfrm>
        </p:grpSpPr>
        <p:grpSp>
          <p:nvGrpSpPr>
            <p:cNvPr id="35" name="Group 5"/>
            <p:cNvGrpSpPr>
              <a:grpSpLocks/>
            </p:cNvGrpSpPr>
            <p:nvPr/>
          </p:nvGrpSpPr>
          <p:grpSpPr bwMode="auto">
            <a:xfrm>
              <a:off x="68" y="1834"/>
              <a:ext cx="2818" cy="1671"/>
              <a:chOff x="753" y="1752"/>
              <a:chExt cx="2818" cy="1671"/>
            </a:xfrm>
          </p:grpSpPr>
          <p:sp>
            <p:nvSpPr>
              <p:cNvPr id="48" name="Line 6"/>
              <p:cNvSpPr>
                <a:spLocks noChangeShapeType="1"/>
              </p:cNvSpPr>
              <p:nvPr/>
            </p:nvSpPr>
            <p:spPr bwMode="auto">
              <a:xfrm>
                <a:off x="1791" y="2964"/>
                <a:ext cx="1225" cy="0"/>
              </a:xfrm>
              <a:prstGeom prst="line">
                <a:avLst/>
              </a:prstGeom>
              <a:noFill/>
              <a:ln w="28575">
                <a:solidFill>
                  <a:schemeClr val="tx1"/>
                </a:solidFill>
                <a:round/>
                <a:headEnd/>
                <a:tailEnd/>
              </a:ln>
              <a:effectLst/>
            </p:spPr>
            <p:txBody>
              <a:bodyPr>
                <a:prstTxWarp prst="textNoShape">
                  <a:avLst/>
                </a:prstTxWarp>
              </a:bodyPr>
              <a:lstStyle/>
              <a:p>
                <a:endParaRPr lang="fr-FR"/>
              </a:p>
            </p:txBody>
          </p:sp>
          <p:grpSp>
            <p:nvGrpSpPr>
              <p:cNvPr id="50" name="Group 7"/>
              <p:cNvGrpSpPr>
                <a:grpSpLocks/>
              </p:cNvGrpSpPr>
              <p:nvPr/>
            </p:nvGrpSpPr>
            <p:grpSpPr bwMode="auto">
              <a:xfrm>
                <a:off x="2934" y="1752"/>
                <a:ext cx="162" cy="152"/>
                <a:chOff x="1973" y="3385"/>
                <a:chExt cx="181" cy="181"/>
              </a:xfrm>
            </p:grpSpPr>
            <p:sp>
              <p:nvSpPr>
                <p:cNvPr id="101" name="Oval 8"/>
                <p:cNvSpPr>
                  <a:spLocks noChangeArrowheads="1"/>
                </p:cNvSpPr>
                <p:nvPr/>
              </p:nvSpPr>
              <p:spPr bwMode="auto">
                <a:xfrm>
                  <a:off x="1973" y="3385"/>
                  <a:ext cx="181" cy="181"/>
                </a:xfrm>
                <a:prstGeom prst="ellipse">
                  <a:avLst/>
                </a:prstGeom>
                <a:noFill/>
                <a:ln w="9525">
                  <a:solidFill>
                    <a:schemeClr val="tx1"/>
                  </a:solidFill>
                  <a:round/>
                  <a:headEnd/>
                  <a:tailEnd/>
                </a:ln>
                <a:effectLst/>
              </p:spPr>
              <p:txBody>
                <a:bodyPr wrap="none" anchor="ctr">
                  <a:prstTxWarp prst="textNoShape">
                    <a:avLst/>
                  </a:prstTxWarp>
                </a:bodyPr>
                <a:lstStyle/>
                <a:p>
                  <a:endParaRPr lang="fr-FR"/>
                </a:p>
              </p:txBody>
            </p:sp>
            <p:sp>
              <p:nvSpPr>
                <p:cNvPr id="102" name="Line 9"/>
                <p:cNvSpPr>
                  <a:spLocks noChangeShapeType="1"/>
                </p:cNvSpPr>
                <p:nvPr/>
              </p:nvSpPr>
              <p:spPr bwMode="auto">
                <a:xfrm>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sp>
              <p:nvSpPr>
                <p:cNvPr id="103" name="Line 10"/>
                <p:cNvSpPr>
                  <a:spLocks noChangeShapeType="1"/>
                </p:cNvSpPr>
                <p:nvPr/>
              </p:nvSpPr>
              <p:spPr bwMode="auto">
                <a:xfrm rot="5400000">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grpSp>
          <p:sp>
            <p:nvSpPr>
              <p:cNvPr id="52" name="Rectangle 11"/>
              <p:cNvSpPr>
                <a:spLocks noChangeArrowheads="1"/>
              </p:cNvSpPr>
              <p:nvPr/>
            </p:nvSpPr>
            <p:spPr bwMode="auto">
              <a:xfrm>
                <a:off x="1425" y="2073"/>
                <a:ext cx="366" cy="268"/>
              </a:xfrm>
              <a:prstGeom prst="rect">
                <a:avLst/>
              </a:prstGeom>
              <a:noFill/>
              <a:ln w="28575">
                <a:solidFill>
                  <a:schemeClr val="tx1"/>
                </a:solidFill>
                <a:miter lim="800000"/>
                <a:headEnd/>
                <a:tailEnd/>
              </a:ln>
              <a:effectLst/>
            </p:spPr>
            <p:txBody>
              <a:bodyPr wrap="none" anchor="ctr">
                <a:prstTxWarp prst="textNoShape">
                  <a:avLst/>
                </a:prstTxWarp>
              </a:bodyPr>
              <a:lstStyle/>
              <a:p>
                <a:endParaRPr lang="fr-FR"/>
              </a:p>
            </p:txBody>
          </p:sp>
          <p:sp>
            <p:nvSpPr>
              <p:cNvPr id="53" name="Rectangle 12"/>
              <p:cNvSpPr>
                <a:spLocks noChangeArrowheads="1"/>
              </p:cNvSpPr>
              <p:nvPr/>
            </p:nvSpPr>
            <p:spPr bwMode="auto">
              <a:xfrm>
                <a:off x="2218" y="2073"/>
                <a:ext cx="366" cy="268"/>
              </a:xfrm>
              <a:prstGeom prst="rect">
                <a:avLst/>
              </a:prstGeom>
              <a:noFill/>
              <a:ln w="28575">
                <a:solidFill>
                  <a:schemeClr val="tx1"/>
                </a:solidFill>
                <a:miter lim="800000"/>
                <a:headEnd/>
                <a:tailEnd/>
              </a:ln>
              <a:effectLst/>
            </p:spPr>
            <p:txBody>
              <a:bodyPr wrap="none" anchor="ctr">
                <a:prstTxWarp prst="textNoShape">
                  <a:avLst/>
                </a:prstTxWarp>
              </a:bodyPr>
              <a:lstStyle/>
              <a:p>
                <a:endParaRPr lang="fr-FR"/>
              </a:p>
            </p:txBody>
          </p:sp>
          <p:sp>
            <p:nvSpPr>
              <p:cNvPr id="55" name="Line 13"/>
              <p:cNvSpPr>
                <a:spLocks noChangeShapeType="1"/>
              </p:cNvSpPr>
              <p:nvPr/>
            </p:nvSpPr>
            <p:spPr bwMode="auto">
              <a:xfrm>
                <a:off x="1791" y="2206"/>
                <a:ext cx="427"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58" name="Line 14"/>
              <p:cNvSpPr>
                <a:spLocks noChangeShapeType="1"/>
              </p:cNvSpPr>
              <p:nvPr/>
            </p:nvSpPr>
            <p:spPr bwMode="auto">
              <a:xfrm>
                <a:off x="2584" y="2206"/>
                <a:ext cx="427" cy="0"/>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59" name="Line 15"/>
              <p:cNvSpPr>
                <a:spLocks noChangeShapeType="1"/>
              </p:cNvSpPr>
              <p:nvPr/>
            </p:nvSpPr>
            <p:spPr bwMode="auto">
              <a:xfrm>
                <a:off x="753" y="2206"/>
                <a:ext cx="671"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60" name="Rectangle 16"/>
              <p:cNvSpPr>
                <a:spLocks noChangeArrowheads="1"/>
              </p:cNvSpPr>
              <p:nvPr/>
            </p:nvSpPr>
            <p:spPr bwMode="auto">
              <a:xfrm>
                <a:off x="1425" y="2833"/>
                <a:ext cx="366" cy="268"/>
              </a:xfrm>
              <a:prstGeom prst="rect">
                <a:avLst/>
              </a:prstGeom>
              <a:noFill/>
              <a:ln w="28575">
                <a:solidFill>
                  <a:schemeClr val="tx1"/>
                </a:solidFill>
                <a:miter lim="800000"/>
                <a:headEnd/>
                <a:tailEnd/>
              </a:ln>
              <a:effectLst/>
            </p:spPr>
            <p:txBody>
              <a:bodyPr wrap="none" anchor="ctr">
                <a:prstTxWarp prst="textNoShape">
                  <a:avLst/>
                </a:prstTxWarp>
              </a:bodyPr>
              <a:lstStyle/>
              <a:p>
                <a:endParaRPr lang="fr-FR"/>
              </a:p>
            </p:txBody>
          </p:sp>
          <p:sp>
            <p:nvSpPr>
              <p:cNvPr id="61" name="Line 17"/>
              <p:cNvSpPr>
                <a:spLocks noChangeShapeType="1"/>
              </p:cNvSpPr>
              <p:nvPr/>
            </p:nvSpPr>
            <p:spPr bwMode="auto">
              <a:xfrm>
                <a:off x="753" y="2966"/>
                <a:ext cx="671"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grpSp>
            <p:nvGrpSpPr>
              <p:cNvPr id="62" name="Group 18"/>
              <p:cNvGrpSpPr>
                <a:grpSpLocks/>
              </p:cNvGrpSpPr>
              <p:nvPr/>
            </p:nvGrpSpPr>
            <p:grpSpPr bwMode="auto">
              <a:xfrm>
                <a:off x="2934" y="2511"/>
                <a:ext cx="162" cy="152"/>
                <a:chOff x="1973" y="3385"/>
                <a:chExt cx="181" cy="181"/>
              </a:xfrm>
            </p:grpSpPr>
            <p:sp>
              <p:nvSpPr>
                <p:cNvPr id="98" name="Oval 19"/>
                <p:cNvSpPr>
                  <a:spLocks noChangeArrowheads="1"/>
                </p:cNvSpPr>
                <p:nvPr/>
              </p:nvSpPr>
              <p:spPr bwMode="auto">
                <a:xfrm>
                  <a:off x="1973" y="3385"/>
                  <a:ext cx="181" cy="181"/>
                </a:xfrm>
                <a:prstGeom prst="ellipse">
                  <a:avLst/>
                </a:prstGeom>
                <a:noFill/>
                <a:ln w="9525">
                  <a:solidFill>
                    <a:schemeClr val="tx1"/>
                  </a:solidFill>
                  <a:round/>
                  <a:headEnd/>
                  <a:tailEnd/>
                </a:ln>
                <a:effectLst/>
              </p:spPr>
              <p:txBody>
                <a:bodyPr wrap="none" anchor="ctr">
                  <a:prstTxWarp prst="textNoShape">
                    <a:avLst/>
                  </a:prstTxWarp>
                </a:bodyPr>
                <a:lstStyle/>
                <a:p>
                  <a:endParaRPr lang="fr-FR"/>
                </a:p>
              </p:txBody>
            </p:sp>
            <p:sp>
              <p:nvSpPr>
                <p:cNvPr id="99" name="Line 20"/>
                <p:cNvSpPr>
                  <a:spLocks noChangeShapeType="1"/>
                </p:cNvSpPr>
                <p:nvPr/>
              </p:nvSpPr>
              <p:spPr bwMode="auto">
                <a:xfrm>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sp>
              <p:nvSpPr>
                <p:cNvPr id="100" name="Line 21"/>
                <p:cNvSpPr>
                  <a:spLocks noChangeShapeType="1"/>
                </p:cNvSpPr>
                <p:nvPr/>
              </p:nvSpPr>
              <p:spPr bwMode="auto">
                <a:xfrm rot="5400000">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grpSp>
          <p:grpSp>
            <p:nvGrpSpPr>
              <p:cNvPr id="63" name="Group 22"/>
              <p:cNvGrpSpPr>
                <a:grpSpLocks/>
              </p:cNvGrpSpPr>
              <p:nvPr/>
            </p:nvGrpSpPr>
            <p:grpSpPr bwMode="auto">
              <a:xfrm>
                <a:off x="2934" y="3271"/>
                <a:ext cx="162" cy="152"/>
                <a:chOff x="1973" y="3385"/>
                <a:chExt cx="181" cy="181"/>
              </a:xfrm>
            </p:grpSpPr>
            <p:sp>
              <p:nvSpPr>
                <p:cNvPr id="95" name="Oval 23"/>
                <p:cNvSpPr>
                  <a:spLocks noChangeArrowheads="1"/>
                </p:cNvSpPr>
                <p:nvPr/>
              </p:nvSpPr>
              <p:spPr bwMode="auto">
                <a:xfrm>
                  <a:off x="1973" y="3385"/>
                  <a:ext cx="181" cy="181"/>
                </a:xfrm>
                <a:prstGeom prst="ellipse">
                  <a:avLst/>
                </a:prstGeom>
                <a:noFill/>
                <a:ln w="9525">
                  <a:solidFill>
                    <a:schemeClr val="tx1"/>
                  </a:solidFill>
                  <a:round/>
                  <a:headEnd/>
                  <a:tailEnd/>
                </a:ln>
                <a:effectLst/>
              </p:spPr>
              <p:txBody>
                <a:bodyPr wrap="none" anchor="ctr">
                  <a:prstTxWarp prst="textNoShape">
                    <a:avLst/>
                  </a:prstTxWarp>
                </a:bodyPr>
                <a:lstStyle/>
                <a:p>
                  <a:endParaRPr lang="fr-FR"/>
                </a:p>
              </p:txBody>
            </p:sp>
            <p:sp>
              <p:nvSpPr>
                <p:cNvPr id="96" name="Line 24"/>
                <p:cNvSpPr>
                  <a:spLocks noChangeShapeType="1"/>
                </p:cNvSpPr>
                <p:nvPr/>
              </p:nvSpPr>
              <p:spPr bwMode="auto">
                <a:xfrm>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sp>
              <p:nvSpPr>
                <p:cNvPr id="97" name="Line 25"/>
                <p:cNvSpPr>
                  <a:spLocks noChangeShapeType="1"/>
                </p:cNvSpPr>
                <p:nvPr/>
              </p:nvSpPr>
              <p:spPr bwMode="auto">
                <a:xfrm rot="5400000">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grpSp>
          <p:sp>
            <p:nvSpPr>
              <p:cNvPr id="64" name="Line 26"/>
              <p:cNvSpPr>
                <a:spLocks noChangeShapeType="1"/>
              </p:cNvSpPr>
              <p:nvPr/>
            </p:nvSpPr>
            <p:spPr bwMode="auto">
              <a:xfrm flipV="1">
                <a:off x="3016" y="1906"/>
                <a:ext cx="0" cy="299"/>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65" name="Oval 27"/>
              <p:cNvSpPr>
                <a:spLocks noChangeArrowheads="1"/>
              </p:cNvSpPr>
              <p:nvPr/>
            </p:nvSpPr>
            <p:spPr bwMode="auto">
              <a:xfrm>
                <a:off x="3005" y="2192"/>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66" name="Oval 28"/>
              <p:cNvSpPr>
                <a:spLocks noChangeArrowheads="1"/>
              </p:cNvSpPr>
              <p:nvPr/>
            </p:nvSpPr>
            <p:spPr bwMode="auto">
              <a:xfrm>
                <a:off x="1247" y="2195"/>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69" name="Line 29"/>
              <p:cNvSpPr>
                <a:spLocks noChangeShapeType="1"/>
              </p:cNvSpPr>
              <p:nvPr/>
            </p:nvSpPr>
            <p:spPr bwMode="auto">
              <a:xfrm flipH="1">
                <a:off x="1258" y="1828"/>
                <a:ext cx="1678" cy="0"/>
              </a:xfrm>
              <a:prstGeom prst="line">
                <a:avLst/>
              </a:prstGeom>
              <a:noFill/>
              <a:ln w="28575">
                <a:solidFill>
                  <a:schemeClr val="tx1"/>
                </a:solidFill>
                <a:round/>
                <a:headEnd type="triangle" w="med" len="med"/>
                <a:tailEnd/>
              </a:ln>
              <a:effectLst/>
            </p:spPr>
            <p:txBody>
              <a:bodyPr>
                <a:prstTxWarp prst="textNoShape">
                  <a:avLst/>
                </a:prstTxWarp>
              </a:bodyPr>
              <a:lstStyle/>
              <a:p>
                <a:endParaRPr lang="fr-FR"/>
              </a:p>
            </p:txBody>
          </p:sp>
          <p:sp>
            <p:nvSpPr>
              <p:cNvPr id="71" name="Line 30"/>
              <p:cNvSpPr>
                <a:spLocks noChangeShapeType="1"/>
              </p:cNvSpPr>
              <p:nvPr/>
            </p:nvSpPr>
            <p:spPr bwMode="auto">
              <a:xfrm>
                <a:off x="1258" y="1831"/>
                <a:ext cx="0" cy="385"/>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73" name="Line 31"/>
              <p:cNvSpPr>
                <a:spLocks noChangeShapeType="1"/>
              </p:cNvSpPr>
              <p:nvPr/>
            </p:nvSpPr>
            <p:spPr bwMode="auto">
              <a:xfrm>
                <a:off x="3095" y="1830"/>
                <a:ext cx="476"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76" name="Oval 32"/>
              <p:cNvSpPr>
                <a:spLocks noChangeArrowheads="1"/>
              </p:cNvSpPr>
              <p:nvPr/>
            </p:nvSpPr>
            <p:spPr bwMode="auto">
              <a:xfrm>
                <a:off x="1985" y="2195"/>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78" name="Line 33"/>
              <p:cNvSpPr>
                <a:spLocks noChangeShapeType="1"/>
              </p:cNvSpPr>
              <p:nvPr/>
            </p:nvSpPr>
            <p:spPr bwMode="auto">
              <a:xfrm flipH="1">
                <a:off x="2007" y="2591"/>
                <a:ext cx="930" cy="0"/>
              </a:xfrm>
              <a:prstGeom prst="line">
                <a:avLst/>
              </a:prstGeom>
              <a:noFill/>
              <a:ln w="28575">
                <a:solidFill>
                  <a:schemeClr val="tx1"/>
                </a:solidFill>
                <a:round/>
                <a:headEnd type="triangle" w="med" len="med"/>
                <a:tailEnd/>
              </a:ln>
              <a:effectLst/>
            </p:spPr>
            <p:txBody>
              <a:bodyPr>
                <a:prstTxWarp prst="textNoShape">
                  <a:avLst/>
                </a:prstTxWarp>
              </a:bodyPr>
              <a:lstStyle/>
              <a:p>
                <a:endParaRPr lang="fr-FR"/>
              </a:p>
            </p:txBody>
          </p:sp>
          <p:sp>
            <p:nvSpPr>
              <p:cNvPr id="79" name="Line 34"/>
              <p:cNvSpPr>
                <a:spLocks noChangeShapeType="1"/>
              </p:cNvSpPr>
              <p:nvPr/>
            </p:nvSpPr>
            <p:spPr bwMode="auto">
              <a:xfrm>
                <a:off x="1996" y="2205"/>
                <a:ext cx="0" cy="386"/>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81" name="Line 35"/>
              <p:cNvSpPr>
                <a:spLocks noChangeShapeType="1"/>
              </p:cNvSpPr>
              <p:nvPr/>
            </p:nvSpPr>
            <p:spPr bwMode="auto">
              <a:xfrm>
                <a:off x="3016" y="2211"/>
                <a:ext cx="0" cy="299"/>
              </a:xfrm>
              <a:prstGeom prst="line">
                <a:avLst/>
              </a:prstGeom>
              <a:noFill/>
              <a:ln w="9525">
                <a:solidFill>
                  <a:schemeClr val="tx1"/>
                </a:solidFill>
                <a:round/>
                <a:headEnd/>
                <a:tailEnd type="triangle" w="med" len="med"/>
              </a:ln>
              <a:effectLst/>
            </p:spPr>
            <p:txBody>
              <a:bodyPr>
                <a:prstTxWarp prst="textNoShape">
                  <a:avLst/>
                </a:prstTxWarp>
              </a:bodyPr>
              <a:lstStyle/>
              <a:p>
                <a:endParaRPr lang="fr-FR"/>
              </a:p>
            </p:txBody>
          </p:sp>
          <p:sp>
            <p:nvSpPr>
              <p:cNvPr id="82" name="Line 36"/>
              <p:cNvSpPr>
                <a:spLocks noChangeShapeType="1"/>
              </p:cNvSpPr>
              <p:nvPr/>
            </p:nvSpPr>
            <p:spPr bwMode="auto">
              <a:xfrm>
                <a:off x="3016" y="2665"/>
                <a:ext cx="0" cy="295"/>
              </a:xfrm>
              <a:prstGeom prst="line">
                <a:avLst/>
              </a:prstGeom>
              <a:noFill/>
              <a:ln w="28575">
                <a:solidFill>
                  <a:schemeClr val="tx1"/>
                </a:solidFill>
                <a:round/>
                <a:headEnd type="triangle" w="med" len="med"/>
                <a:tailEnd/>
              </a:ln>
              <a:effectLst/>
            </p:spPr>
            <p:txBody>
              <a:bodyPr>
                <a:prstTxWarp prst="textNoShape">
                  <a:avLst/>
                </a:prstTxWarp>
              </a:bodyPr>
              <a:lstStyle/>
              <a:p>
                <a:endParaRPr lang="fr-FR"/>
              </a:p>
            </p:txBody>
          </p:sp>
          <p:grpSp>
            <p:nvGrpSpPr>
              <p:cNvPr id="84" name="Group 37"/>
              <p:cNvGrpSpPr>
                <a:grpSpLocks/>
              </p:cNvGrpSpPr>
              <p:nvPr/>
            </p:nvGrpSpPr>
            <p:grpSpPr bwMode="auto">
              <a:xfrm flipV="1">
                <a:off x="1247" y="2957"/>
                <a:ext cx="22" cy="387"/>
                <a:chOff x="1360" y="1944"/>
                <a:chExt cx="22" cy="387"/>
              </a:xfrm>
            </p:grpSpPr>
            <p:sp>
              <p:nvSpPr>
                <p:cNvPr id="93" name="Oval 38"/>
                <p:cNvSpPr>
                  <a:spLocks noChangeArrowheads="1"/>
                </p:cNvSpPr>
                <p:nvPr/>
              </p:nvSpPr>
              <p:spPr bwMode="auto">
                <a:xfrm>
                  <a:off x="1360" y="2308"/>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94" name="Line 39"/>
                <p:cNvSpPr>
                  <a:spLocks noChangeShapeType="1"/>
                </p:cNvSpPr>
                <p:nvPr/>
              </p:nvSpPr>
              <p:spPr bwMode="auto">
                <a:xfrm>
                  <a:off x="1371" y="1944"/>
                  <a:ext cx="0" cy="385"/>
                </a:xfrm>
                <a:prstGeom prst="line">
                  <a:avLst/>
                </a:prstGeom>
                <a:noFill/>
                <a:ln w="9525">
                  <a:solidFill>
                    <a:schemeClr val="tx1"/>
                  </a:solidFill>
                  <a:round/>
                  <a:headEnd/>
                  <a:tailEnd/>
                </a:ln>
                <a:effectLst/>
              </p:spPr>
              <p:txBody>
                <a:bodyPr>
                  <a:prstTxWarp prst="textNoShape">
                    <a:avLst/>
                  </a:prstTxWarp>
                </a:bodyPr>
                <a:lstStyle/>
                <a:p>
                  <a:endParaRPr lang="fr-FR"/>
                </a:p>
              </p:txBody>
            </p:sp>
          </p:grpSp>
          <p:sp>
            <p:nvSpPr>
              <p:cNvPr id="85" name="Line 40"/>
              <p:cNvSpPr>
                <a:spLocks noChangeShapeType="1"/>
              </p:cNvSpPr>
              <p:nvPr/>
            </p:nvSpPr>
            <p:spPr bwMode="auto">
              <a:xfrm flipH="1">
                <a:off x="1258" y="3348"/>
                <a:ext cx="1678" cy="0"/>
              </a:xfrm>
              <a:prstGeom prst="line">
                <a:avLst/>
              </a:prstGeom>
              <a:noFill/>
              <a:ln w="28575">
                <a:solidFill>
                  <a:schemeClr val="tx1"/>
                </a:solidFill>
                <a:round/>
                <a:headEnd type="triangle" w="med" len="med"/>
                <a:tailEnd/>
              </a:ln>
              <a:effectLst/>
            </p:spPr>
            <p:txBody>
              <a:bodyPr>
                <a:prstTxWarp prst="textNoShape">
                  <a:avLst/>
                </a:prstTxWarp>
              </a:bodyPr>
              <a:lstStyle/>
              <a:p>
                <a:endParaRPr lang="fr-FR"/>
              </a:p>
            </p:txBody>
          </p:sp>
          <p:sp>
            <p:nvSpPr>
              <p:cNvPr id="86" name="Oval 41"/>
              <p:cNvSpPr>
                <a:spLocks noChangeArrowheads="1"/>
              </p:cNvSpPr>
              <p:nvPr/>
            </p:nvSpPr>
            <p:spPr bwMode="auto">
              <a:xfrm>
                <a:off x="1985" y="2580"/>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88" name="Line 42"/>
              <p:cNvSpPr>
                <a:spLocks noChangeShapeType="1"/>
              </p:cNvSpPr>
              <p:nvPr/>
            </p:nvSpPr>
            <p:spPr bwMode="auto">
              <a:xfrm flipV="1">
                <a:off x="3016" y="3135"/>
                <a:ext cx="0" cy="136"/>
              </a:xfrm>
              <a:prstGeom prst="line">
                <a:avLst/>
              </a:prstGeom>
              <a:noFill/>
              <a:ln w="9525">
                <a:solidFill>
                  <a:schemeClr val="tx1"/>
                </a:solidFill>
                <a:round/>
                <a:headEnd type="triangle" w="med" len="med"/>
                <a:tailEnd/>
              </a:ln>
              <a:effectLst/>
            </p:spPr>
            <p:txBody>
              <a:bodyPr>
                <a:prstTxWarp prst="textNoShape">
                  <a:avLst/>
                </a:prstTxWarp>
              </a:bodyPr>
              <a:lstStyle/>
              <a:p>
                <a:endParaRPr lang="fr-FR"/>
              </a:p>
            </p:txBody>
          </p:sp>
          <p:sp>
            <p:nvSpPr>
              <p:cNvPr id="89" name="Line 43"/>
              <p:cNvSpPr>
                <a:spLocks noChangeShapeType="1"/>
              </p:cNvSpPr>
              <p:nvPr/>
            </p:nvSpPr>
            <p:spPr bwMode="auto">
              <a:xfrm flipH="1">
                <a:off x="1995" y="3135"/>
                <a:ext cx="1020" cy="0"/>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90" name="Line 44"/>
              <p:cNvSpPr>
                <a:spLocks noChangeShapeType="1"/>
              </p:cNvSpPr>
              <p:nvPr/>
            </p:nvSpPr>
            <p:spPr bwMode="auto">
              <a:xfrm>
                <a:off x="1995" y="2588"/>
                <a:ext cx="0" cy="544"/>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91" name="Line 45"/>
              <p:cNvSpPr>
                <a:spLocks noChangeShapeType="1"/>
              </p:cNvSpPr>
              <p:nvPr/>
            </p:nvSpPr>
            <p:spPr bwMode="auto">
              <a:xfrm>
                <a:off x="3095" y="2591"/>
                <a:ext cx="476"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92" name="Line 46"/>
              <p:cNvSpPr>
                <a:spLocks noChangeShapeType="1"/>
              </p:cNvSpPr>
              <p:nvPr/>
            </p:nvSpPr>
            <p:spPr bwMode="auto">
              <a:xfrm>
                <a:off x="3095" y="3348"/>
                <a:ext cx="476"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grpSp>
        <p:graphicFrame>
          <p:nvGraphicFramePr>
            <p:cNvPr id="46" name="Object 50"/>
            <p:cNvGraphicFramePr>
              <a:graphicFrameLocks noChangeAspect="1"/>
            </p:cNvGraphicFramePr>
            <p:nvPr/>
          </p:nvGraphicFramePr>
          <p:xfrm>
            <a:off x="40" y="2042"/>
            <a:ext cx="317" cy="215"/>
          </p:xfrm>
          <a:graphic>
            <a:graphicData uri="http://schemas.openxmlformats.org/presentationml/2006/ole">
              <mc:AlternateContent xmlns:mc="http://schemas.openxmlformats.org/markup-compatibility/2006">
                <mc:Choice xmlns:v="urn:schemas-microsoft-com:vml" Requires="v">
                  <p:oleObj spid="_x0000_s7180" name="Équation" r:id="rId3" imgW="355320" imgH="241200" progId="Equation.3">
                    <p:embed/>
                  </p:oleObj>
                </mc:Choice>
                <mc:Fallback>
                  <p:oleObj name="Équation" r:id="rId3" imgW="355320" imgH="24120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 y="2042"/>
                          <a:ext cx="317" cy="2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04" name="Object 50"/>
          <p:cNvGraphicFramePr>
            <a:graphicFrameLocks noChangeAspect="1"/>
          </p:cNvGraphicFramePr>
          <p:nvPr/>
        </p:nvGraphicFramePr>
        <p:xfrm>
          <a:off x="184148" y="2966477"/>
          <a:ext cx="503238" cy="322263"/>
        </p:xfrm>
        <a:graphic>
          <a:graphicData uri="http://schemas.openxmlformats.org/presentationml/2006/ole">
            <mc:AlternateContent xmlns:mc="http://schemas.openxmlformats.org/markup-compatibility/2006">
              <mc:Choice xmlns:v="urn:schemas-microsoft-com:vml" Requires="v">
                <p:oleObj spid="_x0000_s7181" name="Équation" r:id="rId5" imgW="355320" imgH="228600" progId="Equation.3">
                  <p:embed/>
                </p:oleObj>
              </mc:Choice>
              <mc:Fallback>
                <p:oleObj name="Équation" r:id="rId5" imgW="355320" imgH="22860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148" y="2966477"/>
                        <a:ext cx="503238" cy="322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 name="ZoneTexte 104"/>
          <p:cNvSpPr txBox="1"/>
          <p:nvPr/>
        </p:nvSpPr>
        <p:spPr>
          <a:xfrm>
            <a:off x="1115988" y="1843296"/>
            <a:ext cx="857256" cy="369332"/>
          </a:xfrm>
          <a:prstGeom prst="rect">
            <a:avLst/>
          </a:prstGeom>
          <a:noFill/>
        </p:spPr>
        <p:txBody>
          <a:bodyPr wrap="square" rtlCol="0">
            <a:spAutoFit/>
          </a:bodyPr>
          <a:lstStyle/>
          <a:p>
            <a:pPr algn="ctr"/>
            <a:r>
              <a:rPr lang="fr-FR" b="1" dirty="0">
                <a:solidFill>
                  <a:srgbClr val="C00000"/>
                </a:solidFill>
              </a:rPr>
              <a:t>D</a:t>
            </a:r>
          </a:p>
        </p:txBody>
      </p:sp>
      <p:sp>
        <p:nvSpPr>
          <p:cNvPr id="106" name="ZoneTexte 105"/>
          <p:cNvSpPr txBox="1"/>
          <p:nvPr/>
        </p:nvSpPr>
        <p:spPr>
          <a:xfrm>
            <a:off x="2330434" y="1857364"/>
            <a:ext cx="857256" cy="369332"/>
          </a:xfrm>
          <a:prstGeom prst="rect">
            <a:avLst/>
          </a:prstGeom>
          <a:noFill/>
        </p:spPr>
        <p:txBody>
          <a:bodyPr wrap="square" rtlCol="0">
            <a:spAutoFit/>
          </a:bodyPr>
          <a:lstStyle/>
          <a:p>
            <a:pPr algn="ctr"/>
            <a:r>
              <a:rPr lang="fr-FR" b="1" dirty="0">
                <a:solidFill>
                  <a:srgbClr val="C00000"/>
                </a:solidFill>
              </a:rPr>
              <a:t>D</a:t>
            </a:r>
          </a:p>
        </p:txBody>
      </p:sp>
      <p:sp>
        <p:nvSpPr>
          <p:cNvPr id="107" name="ZoneTexte 106"/>
          <p:cNvSpPr txBox="1"/>
          <p:nvPr/>
        </p:nvSpPr>
        <p:spPr>
          <a:xfrm>
            <a:off x="1115988" y="3083952"/>
            <a:ext cx="857256" cy="369332"/>
          </a:xfrm>
          <a:prstGeom prst="rect">
            <a:avLst/>
          </a:prstGeom>
          <a:noFill/>
        </p:spPr>
        <p:txBody>
          <a:bodyPr wrap="square" rtlCol="0">
            <a:spAutoFit/>
          </a:bodyPr>
          <a:lstStyle/>
          <a:p>
            <a:pPr algn="ctr"/>
            <a:r>
              <a:rPr lang="fr-FR" b="1" dirty="0">
                <a:solidFill>
                  <a:srgbClr val="C00000"/>
                </a:solidFill>
              </a:rPr>
              <a:t>D</a:t>
            </a:r>
          </a:p>
        </p:txBody>
      </p:sp>
      <p:sp>
        <p:nvSpPr>
          <p:cNvPr id="108" name="ZoneTexte 107"/>
          <p:cNvSpPr txBox="1"/>
          <p:nvPr/>
        </p:nvSpPr>
        <p:spPr>
          <a:xfrm>
            <a:off x="4116384" y="1071546"/>
            <a:ext cx="4599020"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2</a:t>
            </a:r>
            <a:r>
              <a:rPr lang="fr-FR" b="1" dirty="0">
                <a:solidFill>
                  <a:srgbClr val="002060"/>
                </a:solidFill>
                <a:latin typeface="Times New Roman" pitchFamily="18" charset="0"/>
                <a:cs typeface="Times New Roman" pitchFamily="18" charset="0"/>
              </a:rPr>
              <a:t>(n) = x</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 + x</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(n-2)</a:t>
            </a:r>
            <a:endParaRPr lang="fr-FR" dirty="0"/>
          </a:p>
        </p:txBody>
      </p:sp>
      <p:sp>
        <p:nvSpPr>
          <p:cNvPr id="109" name="ZoneTexte 108"/>
          <p:cNvSpPr txBox="1"/>
          <p:nvPr/>
        </p:nvSpPr>
        <p:spPr>
          <a:xfrm>
            <a:off x="4116384" y="2298134"/>
            <a:ext cx="5027616"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1</a:t>
            </a:r>
            <a:r>
              <a:rPr lang="fr-FR" b="1" dirty="0">
                <a:solidFill>
                  <a:srgbClr val="002060"/>
                </a:solidFill>
                <a:latin typeface="Times New Roman" pitchFamily="18" charset="0"/>
                <a:cs typeface="Times New Roman" pitchFamily="18" charset="0"/>
              </a:rPr>
              <a:t>(n) = x</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(n-1) + x</a:t>
            </a:r>
            <a:r>
              <a:rPr lang="fr-FR" b="1" baseline="-25000" dirty="0">
                <a:solidFill>
                  <a:srgbClr val="002060"/>
                </a:solidFill>
                <a:latin typeface="Times New Roman" pitchFamily="18" charset="0"/>
                <a:cs typeface="Times New Roman" pitchFamily="18" charset="0"/>
              </a:rPr>
              <a:t>1</a:t>
            </a:r>
            <a:r>
              <a:rPr lang="fr-FR" b="1" dirty="0">
                <a:solidFill>
                  <a:srgbClr val="002060"/>
                </a:solidFill>
                <a:latin typeface="Times New Roman" pitchFamily="18" charset="0"/>
                <a:cs typeface="Times New Roman" pitchFamily="18" charset="0"/>
              </a:rPr>
              <a:t>(n-1) + x</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(n-2)</a:t>
            </a:r>
            <a:endParaRPr lang="fr-FR" dirty="0"/>
          </a:p>
        </p:txBody>
      </p:sp>
      <p:sp>
        <p:nvSpPr>
          <p:cNvPr id="110" name="ZoneTexte 109"/>
          <p:cNvSpPr txBox="1"/>
          <p:nvPr/>
        </p:nvSpPr>
        <p:spPr>
          <a:xfrm>
            <a:off x="4116384" y="3512580"/>
            <a:ext cx="5027616"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 = x</a:t>
            </a:r>
            <a:r>
              <a:rPr lang="fr-FR" b="1" baseline="-25000" dirty="0">
                <a:solidFill>
                  <a:srgbClr val="002060"/>
                </a:solidFill>
                <a:latin typeface="Times New Roman" pitchFamily="18" charset="0"/>
                <a:cs typeface="Times New Roman" pitchFamily="18" charset="0"/>
              </a:rPr>
              <a:t>1</a:t>
            </a:r>
            <a:r>
              <a:rPr lang="fr-FR" b="1" dirty="0">
                <a:solidFill>
                  <a:srgbClr val="002060"/>
                </a:solidFill>
                <a:latin typeface="Times New Roman" pitchFamily="18" charset="0"/>
                <a:cs typeface="Times New Roman" pitchFamily="18" charset="0"/>
              </a:rPr>
              <a:t>(n) + x</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(n-1)</a:t>
            </a:r>
            <a:endParaRPr lang="fr-FR" dirty="0"/>
          </a:p>
        </p:txBody>
      </p:sp>
      <p:sp>
        <p:nvSpPr>
          <p:cNvPr id="111" name="Text Box 61"/>
          <p:cNvSpPr txBox="1">
            <a:spLocks noChangeArrowheads="1"/>
          </p:cNvSpPr>
          <p:nvPr/>
        </p:nvSpPr>
        <p:spPr bwMode="auto">
          <a:xfrm>
            <a:off x="1000100" y="4071942"/>
            <a:ext cx="2160588" cy="40011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a:solidFill>
                  <a:srgbClr val="C00000"/>
                </a:solidFill>
                <a:latin typeface="Times New Roman" pitchFamily="18" charset="0"/>
                <a:cs typeface="Times New Roman" pitchFamily="18" charset="0"/>
              </a:rPr>
              <a:t>k = 2, n = 3, m = 2</a:t>
            </a:r>
          </a:p>
        </p:txBody>
      </p:sp>
      <p:graphicFrame>
        <p:nvGraphicFramePr>
          <p:cNvPr id="7178" name="Object 10"/>
          <p:cNvGraphicFramePr>
            <a:graphicFrameLocks noChangeAspect="1"/>
          </p:cNvGraphicFramePr>
          <p:nvPr/>
        </p:nvGraphicFramePr>
        <p:xfrm>
          <a:off x="101600" y="4857750"/>
          <a:ext cx="3297238" cy="1928813"/>
        </p:xfrm>
        <a:graphic>
          <a:graphicData uri="http://schemas.openxmlformats.org/presentationml/2006/ole">
            <mc:AlternateContent xmlns:mc="http://schemas.openxmlformats.org/markup-compatibility/2006">
              <mc:Choice xmlns:v="urn:schemas-microsoft-com:vml" Requires="v">
                <p:oleObj spid="_x0000_s7182" name="Équation" r:id="rId7" imgW="1384200" imgH="1422360" progId="Equation.3">
                  <p:embed/>
                </p:oleObj>
              </mc:Choice>
              <mc:Fallback>
                <p:oleObj name="Équation" r:id="rId7" imgW="1384200" imgH="1422360" progId="Equation.3">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1600" y="4857750"/>
                        <a:ext cx="3297238" cy="1928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9" name="Object 11"/>
          <p:cNvGraphicFramePr>
            <a:graphicFrameLocks noChangeAspect="1"/>
          </p:cNvGraphicFramePr>
          <p:nvPr/>
        </p:nvGraphicFramePr>
        <p:xfrm>
          <a:off x="3887788" y="5105400"/>
          <a:ext cx="5226050" cy="1271588"/>
        </p:xfrm>
        <a:graphic>
          <a:graphicData uri="http://schemas.openxmlformats.org/presentationml/2006/ole">
            <mc:AlternateContent xmlns:mc="http://schemas.openxmlformats.org/markup-compatibility/2006">
              <mc:Choice xmlns:v="urn:schemas-microsoft-com:vml" Requires="v">
                <p:oleObj spid="_x0000_s7183" name="Équation" r:id="rId9" imgW="2234880" imgH="457200" progId="Equation.3">
                  <p:embed/>
                </p:oleObj>
              </mc:Choice>
              <mc:Fallback>
                <p:oleObj name="Équation" r:id="rId9" imgW="2234880" imgH="457200" progId="Equation.3">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87788" y="5105400"/>
                        <a:ext cx="5226050" cy="127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 name="Rectangle 111"/>
          <p:cNvSpPr/>
          <p:nvPr/>
        </p:nvSpPr>
        <p:spPr>
          <a:xfrm>
            <a:off x="4714876" y="5214950"/>
            <a:ext cx="1285884" cy="100013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Rectangle 112"/>
          <p:cNvSpPr/>
          <p:nvPr/>
        </p:nvSpPr>
        <p:spPr>
          <a:xfrm>
            <a:off x="6215074" y="5214950"/>
            <a:ext cx="1285884" cy="100013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Rectangle 113"/>
          <p:cNvSpPr/>
          <p:nvPr/>
        </p:nvSpPr>
        <p:spPr>
          <a:xfrm>
            <a:off x="7715272" y="5214950"/>
            <a:ext cx="1285884" cy="100013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Flèche droite 114"/>
          <p:cNvSpPr/>
          <p:nvPr/>
        </p:nvSpPr>
        <p:spPr>
          <a:xfrm>
            <a:off x="3357554" y="5572140"/>
            <a:ext cx="42862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ZoneTexte 115"/>
          <p:cNvSpPr txBox="1"/>
          <p:nvPr/>
        </p:nvSpPr>
        <p:spPr>
          <a:xfrm>
            <a:off x="0" y="4500570"/>
            <a:ext cx="4357686" cy="400110"/>
          </a:xfrm>
          <a:prstGeom prst="rect">
            <a:avLst/>
          </a:prstGeom>
          <a:noFill/>
        </p:spPr>
        <p:txBody>
          <a:bodyPr wrap="square" rtlCol="0">
            <a:spAutoFit/>
          </a:bodyPr>
          <a:lstStyle/>
          <a:p>
            <a:pPr algn="ctr"/>
            <a:r>
              <a:rPr lang="fr-FR" sz="2000" b="1" u="sng" dirty="0">
                <a:solidFill>
                  <a:srgbClr val="002060"/>
                </a:solidFill>
                <a:latin typeface="Times New Roman" pitchFamily="18" charset="0"/>
                <a:cs typeface="Times New Roman" pitchFamily="18" charset="0"/>
              </a:rPr>
              <a:t>Matrices de transfert intermédiaires</a:t>
            </a:r>
          </a:p>
        </p:txBody>
      </p:sp>
      <p:sp>
        <p:nvSpPr>
          <p:cNvPr id="117" name="ZoneTexte 116"/>
          <p:cNvSpPr txBox="1"/>
          <p:nvPr/>
        </p:nvSpPr>
        <p:spPr>
          <a:xfrm>
            <a:off x="4786314" y="4500570"/>
            <a:ext cx="4357686" cy="400110"/>
          </a:xfrm>
          <a:prstGeom prst="rect">
            <a:avLst/>
          </a:prstGeom>
          <a:noFill/>
        </p:spPr>
        <p:txBody>
          <a:bodyPr wrap="square" rtlCol="0">
            <a:spAutoFit/>
          </a:bodyPr>
          <a:lstStyle/>
          <a:p>
            <a:pPr algn="ctr"/>
            <a:r>
              <a:rPr lang="fr-FR" sz="2000" b="1" u="sng" dirty="0">
                <a:solidFill>
                  <a:srgbClr val="7030A0"/>
                </a:solidFill>
                <a:latin typeface="Times New Roman" pitchFamily="18" charset="0"/>
                <a:cs typeface="Times New Roman" pitchFamily="18" charset="0"/>
              </a:rPr>
              <a:t>Matrice de transfert globale</a:t>
            </a:r>
          </a:p>
        </p:txBody>
      </p:sp>
      <p:sp>
        <p:nvSpPr>
          <p:cNvPr id="118" name="ZoneTexte 117"/>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119" name="ZoneTexte 118"/>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EXEMPLE 3 : NSC</a:t>
            </a:r>
          </a:p>
        </p:txBody>
      </p:sp>
      <p:sp>
        <p:nvSpPr>
          <p:cNvPr id="120" name="Espace réservé du numéro de diapositive 119"/>
          <p:cNvSpPr>
            <a:spLocks noGrp="1"/>
          </p:cNvSpPr>
          <p:nvPr>
            <p:ph type="sldNum" sz="quarter" idx="12"/>
          </p:nvPr>
        </p:nvSpPr>
        <p:spPr/>
        <p:txBody>
          <a:bodyPr/>
          <a:lstStyle/>
          <a:p>
            <a:fld id="{B3765F03-4A9D-4527-964E-C0033DCEC2BC}" type="slidenum">
              <a:rPr lang="fr-FR" smtClean="0"/>
              <a:pPr/>
              <a:t>25</a:t>
            </a:fld>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EXEMPLE 4 : RSC</a:t>
            </a:r>
          </a:p>
        </p:txBody>
      </p:sp>
      <p:pic>
        <p:nvPicPr>
          <p:cNvPr id="11267" name="Picture 3"/>
          <p:cNvPicPr>
            <a:picLocks noChangeAspect="1" noChangeArrowheads="1"/>
          </p:cNvPicPr>
          <p:nvPr/>
        </p:nvPicPr>
        <p:blipFill>
          <a:blip r:embed="rId2"/>
          <a:srcRect/>
          <a:stretch>
            <a:fillRect/>
          </a:stretch>
        </p:blipFill>
        <p:spPr bwMode="auto">
          <a:xfrm>
            <a:off x="785786" y="1000108"/>
            <a:ext cx="7072362" cy="1968450"/>
          </a:xfrm>
          <a:prstGeom prst="rect">
            <a:avLst/>
          </a:prstGeom>
          <a:noFill/>
          <a:ln w="9525">
            <a:noFill/>
            <a:miter lim="800000"/>
            <a:headEnd/>
            <a:tailEnd/>
          </a:ln>
          <a:effectLst/>
        </p:spPr>
      </p:pic>
      <p:sp>
        <p:nvSpPr>
          <p:cNvPr id="53" name="ZoneTexte 52"/>
          <p:cNvSpPr txBox="1"/>
          <p:nvPr/>
        </p:nvSpPr>
        <p:spPr>
          <a:xfrm>
            <a:off x="0" y="3000372"/>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Avant d’étudier cet exemple RSC, commençons d’abord par expliquer le cas d’une  </a:t>
            </a:r>
            <a:r>
              <a:rPr lang="fr-FR" sz="2200" dirty="0" err="1">
                <a:solidFill>
                  <a:srgbClr val="002060"/>
                </a:solidFill>
                <a:latin typeface="Times New Roman" pitchFamily="18" charset="0"/>
                <a:cs typeface="Times New Roman" pitchFamily="18" charset="0"/>
              </a:rPr>
              <a:t>rétroactioon</a:t>
            </a:r>
            <a:r>
              <a:rPr lang="fr-FR" sz="2200" dirty="0">
                <a:solidFill>
                  <a:srgbClr val="002060"/>
                </a:solidFill>
                <a:latin typeface="Times New Roman" pitchFamily="18" charset="0"/>
                <a:cs typeface="Times New Roman" pitchFamily="18" charset="0"/>
              </a:rPr>
              <a:t> (voir figure suivante):</a:t>
            </a:r>
          </a:p>
        </p:txBody>
      </p:sp>
      <p:sp>
        <p:nvSpPr>
          <p:cNvPr id="56" name="ZoneTexte 55"/>
          <p:cNvSpPr txBox="1"/>
          <p:nvPr/>
        </p:nvSpPr>
        <p:spPr>
          <a:xfrm>
            <a:off x="0" y="5821466"/>
            <a:ext cx="9144000" cy="1107996"/>
          </a:xfrm>
          <a:prstGeom prst="rect">
            <a:avLst/>
          </a:prstGeom>
          <a:noFill/>
        </p:spPr>
        <p:txBody>
          <a:bodyPr wrap="square" rtlCol="0">
            <a:spAutoFit/>
          </a:bodyPr>
          <a:lstStyle/>
          <a:p>
            <a:pPr algn="just"/>
            <a:r>
              <a:rPr lang="fr-FR" sz="2200" dirty="0">
                <a:latin typeface="Times New Roman" pitchFamily="18" charset="0"/>
                <a:cs typeface="Times New Roman" pitchFamily="18" charset="0"/>
              </a:rPr>
              <a:t>Ceci, permet au système de diffuser des informations extrinsèques de manière avantageuse sur les composants du décodeur d'accréditation sans augmenter son retard D</a:t>
            </a:r>
          </a:p>
        </p:txBody>
      </p:sp>
      <p:pic>
        <p:nvPicPr>
          <p:cNvPr id="57" name="Picture 7"/>
          <p:cNvPicPr>
            <a:picLocks noChangeAspect="1" noChangeArrowheads="1"/>
          </p:cNvPicPr>
          <p:nvPr/>
        </p:nvPicPr>
        <p:blipFill>
          <a:blip r:embed="rId3"/>
          <a:srcRect/>
          <a:stretch>
            <a:fillRect/>
          </a:stretch>
        </p:blipFill>
        <p:spPr bwMode="auto">
          <a:xfrm>
            <a:off x="5652788" y="3786190"/>
            <a:ext cx="3419806" cy="1325175"/>
          </a:xfrm>
          <a:prstGeom prst="rect">
            <a:avLst/>
          </a:prstGeom>
          <a:noFill/>
          <a:ln w="9525">
            <a:noFill/>
            <a:miter lim="800000"/>
            <a:headEnd/>
            <a:tailEnd/>
          </a:ln>
          <a:effectLst/>
        </p:spPr>
      </p:pic>
      <p:sp>
        <p:nvSpPr>
          <p:cNvPr id="58" name="ZoneTexte 57"/>
          <p:cNvSpPr txBox="1"/>
          <p:nvPr/>
        </p:nvSpPr>
        <p:spPr>
          <a:xfrm>
            <a:off x="0" y="3857628"/>
            <a:ext cx="5715008" cy="2215991"/>
          </a:xfrm>
          <a:prstGeom prst="rect">
            <a:avLst/>
          </a:prstGeom>
          <a:noFill/>
        </p:spPr>
        <p:txBody>
          <a:bodyPr wrap="square" rtlCol="0">
            <a:spAutoFit/>
          </a:bodyPr>
          <a:lstStyle/>
          <a:p>
            <a:pPr algn="just">
              <a:buFont typeface="Wingdings" pitchFamily="2" charset="2"/>
              <a:buChar char="q"/>
            </a:pPr>
            <a:r>
              <a:rPr lang="fr-FR" sz="2000" dirty="0">
                <a:latin typeface="Times New Roman" pitchFamily="18" charset="0"/>
                <a:cs typeface="Times New Roman" pitchFamily="18" charset="0"/>
              </a:rPr>
              <a:t> </a:t>
            </a:r>
            <a:r>
              <a:rPr lang="fr-FR" sz="2000" dirty="0">
                <a:solidFill>
                  <a:srgbClr val="7030A0"/>
                </a:solidFill>
                <a:latin typeface="Times New Roman" pitchFamily="18" charset="0"/>
                <a:cs typeface="Times New Roman" pitchFamily="18" charset="0"/>
              </a:rPr>
              <a:t>Polynôme générateur à action directe sous forme binaire est : G</a:t>
            </a:r>
            <a:r>
              <a:rPr lang="fr-FR" sz="2000" baseline="-25000" dirty="0">
                <a:solidFill>
                  <a:srgbClr val="7030A0"/>
                </a:solidFill>
                <a:latin typeface="Times New Roman" pitchFamily="18" charset="0"/>
                <a:cs typeface="Times New Roman" pitchFamily="18" charset="0"/>
              </a:rPr>
              <a:t>1</a:t>
            </a:r>
            <a:r>
              <a:rPr lang="fr-FR" sz="2000" dirty="0">
                <a:solidFill>
                  <a:srgbClr val="7030A0"/>
                </a:solidFill>
                <a:latin typeface="Times New Roman" pitchFamily="18" charset="0"/>
                <a:cs typeface="Times New Roman" pitchFamily="18" charset="0"/>
              </a:rPr>
              <a:t> = [1 0] ou en </a:t>
            </a:r>
            <a:r>
              <a:rPr lang="fr-FR" sz="2000" dirty="0" err="1">
                <a:solidFill>
                  <a:srgbClr val="7030A0"/>
                </a:solidFill>
                <a:latin typeface="Times New Roman" pitchFamily="18" charset="0"/>
                <a:cs typeface="Times New Roman" pitchFamily="18" charset="0"/>
              </a:rPr>
              <a:t>core</a:t>
            </a:r>
            <a:r>
              <a:rPr lang="fr-FR" sz="2000" dirty="0">
                <a:solidFill>
                  <a:srgbClr val="7030A0"/>
                </a:solidFill>
                <a:latin typeface="Times New Roman" pitchFamily="18" charset="0"/>
                <a:cs typeface="Times New Roman" pitchFamily="18" charset="0"/>
              </a:rPr>
              <a:t> G(D)=1 car y=x</a:t>
            </a:r>
          </a:p>
          <a:p>
            <a:pPr algn="just">
              <a:buFont typeface="Wingdings" pitchFamily="2" charset="2"/>
              <a:buChar char="q"/>
            </a:pPr>
            <a:endParaRPr lang="fr-FR" sz="2000" dirty="0">
              <a:solidFill>
                <a:srgbClr val="7030A0"/>
              </a:solidFill>
              <a:latin typeface="Times New Roman" pitchFamily="18" charset="0"/>
              <a:cs typeface="Times New Roman" pitchFamily="18" charset="0"/>
            </a:endParaRPr>
          </a:p>
          <a:p>
            <a:pPr algn="just">
              <a:buFont typeface="Wingdings" pitchFamily="2" charset="2"/>
              <a:buChar char="q"/>
            </a:pPr>
            <a:r>
              <a:rPr lang="fr-FR" sz="2000" dirty="0">
                <a:latin typeface="Times New Roman" pitchFamily="18" charset="0"/>
                <a:cs typeface="Times New Roman" pitchFamily="18" charset="0"/>
              </a:rPr>
              <a:t> </a:t>
            </a:r>
            <a:r>
              <a:rPr lang="fr-FR" sz="2000" dirty="0">
                <a:solidFill>
                  <a:srgbClr val="C00000"/>
                </a:solidFill>
                <a:latin typeface="Times New Roman" pitchFamily="18" charset="0"/>
                <a:cs typeface="Times New Roman" pitchFamily="18" charset="0"/>
              </a:rPr>
              <a:t>Générateur de rétroaction polynôme sous forme binaire est G</a:t>
            </a:r>
            <a:r>
              <a:rPr lang="fr-FR" sz="2000" baseline="-25000" dirty="0">
                <a:solidFill>
                  <a:srgbClr val="C00000"/>
                </a:solidFill>
                <a:latin typeface="Times New Roman" pitchFamily="18" charset="0"/>
                <a:cs typeface="Times New Roman" pitchFamily="18" charset="0"/>
              </a:rPr>
              <a:t>2</a:t>
            </a:r>
            <a:r>
              <a:rPr lang="fr-FR" sz="2000" dirty="0">
                <a:solidFill>
                  <a:srgbClr val="C00000"/>
                </a:solidFill>
                <a:latin typeface="Times New Roman" pitchFamily="18" charset="0"/>
                <a:cs typeface="Times New Roman" pitchFamily="18" charset="0"/>
              </a:rPr>
              <a:t> = [1 1 ] ou encore G’D)=1+ D, car y=x+p </a:t>
            </a:r>
          </a:p>
          <a:p>
            <a:endParaRPr lang="fr-FR" dirty="0"/>
          </a:p>
        </p:txBody>
      </p:sp>
      <p:sp>
        <p:nvSpPr>
          <p:cNvPr id="59" name="Espace réservé du numéro de diapositive 58"/>
          <p:cNvSpPr>
            <a:spLocks noGrp="1"/>
          </p:cNvSpPr>
          <p:nvPr>
            <p:ph type="sldNum" sz="quarter" idx="12"/>
          </p:nvPr>
        </p:nvSpPr>
        <p:spPr/>
        <p:txBody>
          <a:bodyPr/>
          <a:lstStyle/>
          <a:p>
            <a:fld id="{B3765F03-4A9D-4527-964E-C0033DCEC2BC}" type="slidenum">
              <a:rPr lang="fr-FR" smtClean="0"/>
              <a:pPr/>
              <a:t>26</a:t>
            </a:fld>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EXEMPLE 4 : RSC</a:t>
            </a:r>
          </a:p>
        </p:txBody>
      </p:sp>
      <p:pic>
        <p:nvPicPr>
          <p:cNvPr id="11267" name="Picture 3"/>
          <p:cNvPicPr>
            <a:picLocks noChangeAspect="1" noChangeArrowheads="1"/>
          </p:cNvPicPr>
          <p:nvPr/>
        </p:nvPicPr>
        <p:blipFill>
          <a:blip r:embed="rId3"/>
          <a:srcRect/>
          <a:stretch>
            <a:fillRect/>
          </a:stretch>
        </p:blipFill>
        <p:spPr bwMode="auto">
          <a:xfrm>
            <a:off x="785786" y="1000108"/>
            <a:ext cx="7072362" cy="1968450"/>
          </a:xfrm>
          <a:prstGeom prst="rect">
            <a:avLst/>
          </a:prstGeom>
          <a:noFill/>
          <a:ln w="9525">
            <a:noFill/>
            <a:miter lim="800000"/>
            <a:headEnd/>
            <a:tailEnd/>
          </a:ln>
          <a:effectLst/>
        </p:spPr>
      </p:pic>
      <p:sp>
        <p:nvSpPr>
          <p:cNvPr id="50" name="ZoneTexte 49"/>
          <p:cNvSpPr txBox="1"/>
          <p:nvPr/>
        </p:nvSpPr>
        <p:spPr>
          <a:xfrm>
            <a:off x="0" y="4143380"/>
            <a:ext cx="9144000" cy="1446550"/>
          </a:xfrm>
          <a:prstGeom prst="rect">
            <a:avLst/>
          </a:prstGeom>
          <a:noFill/>
        </p:spPr>
        <p:txBody>
          <a:bodyPr wrap="square" rtlCol="0">
            <a:spAutoFit/>
          </a:bodyPr>
          <a:lstStyle/>
          <a:p>
            <a:pPr>
              <a:buFont typeface="Wingdings" pitchFamily="2" charset="2"/>
              <a:buChar char="q"/>
            </a:pPr>
            <a:r>
              <a:rPr lang="fr-FR" sz="2200" dirty="0">
                <a:latin typeface="Times New Roman" pitchFamily="18" charset="0"/>
                <a:cs typeface="Times New Roman" pitchFamily="18" charset="0"/>
              </a:rPr>
              <a:t> Polynôme générateur à action directe sous forme binaire est : G</a:t>
            </a:r>
            <a:r>
              <a:rPr lang="fr-FR" sz="2200" baseline="-25000" dirty="0">
                <a:latin typeface="Times New Roman" pitchFamily="18" charset="0"/>
                <a:cs typeface="Times New Roman" pitchFamily="18" charset="0"/>
              </a:rPr>
              <a:t>1</a:t>
            </a:r>
            <a:r>
              <a:rPr lang="fr-FR" sz="2200" dirty="0">
                <a:latin typeface="Times New Roman" pitchFamily="18" charset="0"/>
                <a:cs typeface="Times New Roman" pitchFamily="18" charset="0"/>
              </a:rPr>
              <a:t> = [1 0 1]</a:t>
            </a:r>
          </a:p>
          <a:p>
            <a:pPr>
              <a:buFont typeface="Wingdings" pitchFamily="2" charset="2"/>
              <a:buChar char="q"/>
            </a:pPr>
            <a:endParaRPr lang="fr-FR" sz="2200" dirty="0">
              <a:latin typeface="Times New Roman" pitchFamily="18" charset="0"/>
              <a:cs typeface="Times New Roman" pitchFamily="18" charset="0"/>
            </a:endParaRPr>
          </a:p>
          <a:p>
            <a:pPr algn="ctr"/>
            <a:endParaRPr lang="fr-FR" sz="2200" dirty="0">
              <a:latin typeface="Times New Roman" pitchFamily="18" charset="0"/>
              <a:cs typeface="Times New Roman" pitchFamily="18" charset="0"/>
            </a:endParaRPr>
          </a:p>
          <a:p>
            <a:pPr>
              <a:buFont typeface="Wingdings" pitchFamily="2" charset="2"/>
              <a:buChar char="q"/>
            </a:pPr>
            <a:r>
              <a:rPr lang="fr-FR" sz="2200" dirty="0">
                <a:latin typeface="Times New Roman" pitchFamily="18" charset="0"/>
                <a:cs typeface="Times New Roman" pitchFamily="18" charset="0"/>
              </a:rPr>
              <a:t> Générateur de rétroaction polynôme sous forme binaire est G</a:t>
            </a:r>
            <a:r>
              <a:rPr lang="fr-FR" sz="2200" baseline="-25000" dirty="0">
                <a:latin typeface="Times New Roman" pitchFamily="18" charset="0"/>
                <a:cs typeface="Times New Roman" pitchFamily="18" charset="0"/>
              </a:rPr>
              <a:t>2</a:t>
            </a:r>
            <a:r>
              <a:rPr lang="fr-FR" sz="2200" dirty="0">
                <a:latin typeface="Times New Roman" pitchFamily="18" charset="0"/>
                <a:cs typeface="Times New Roman" pitchFamily="18" charset="0"/>
              </a:rPr>
              <a:t> = [1 1 1] </a:t>
            </a:r>
          </a:p>
        </p:txBody>
      </p:sp>
      <p:graphicFrame>
        <p:nvGraphicFramePr>
          <p:cNvPr id="51" name="Objet 50"/>
          <p:cNvGraphicFramePr>
            <a:graphicFrameLocks noChangeAspect="1"/>
          </p:cNvGraphicFramePr>
          <p:nvPr/>
        </p:nvGraphicFramePr>
        <p:xfrm>
          <a:off x="3881433" y="4643446"/>
          <a:ext cx="2190765" cy="571504"/>
        </p:xfrm>
        <a:graphic>
          <a:graphicData uri="http://schemas.openxmlformats.org/presentationml/2006/ole">
            <mc:AlternateContent xmlns:mc="http://schemas.openxmlformats.org/markup-compatibility/2006">
              <mc:Choice xmlns:v="urn:schemas-microsoft-com:vml" Requires="v">
                <p:oleObj spid="_x0000_s16388" name="Équation" r:id="rId4" imgW="876240" imgH="228600" progId="Equation.3">
                  <p:embed/>
                </p:oleObj>
              </mc:Choice>
              <mc:Fallback>
                <p:oleObj name="Équation" r:id="rId4" imgW="876240" imgH="2286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1433" y="4643446"/>
                        <a:ext cx="2190765"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5"/>
          <p:cNvGraphicFramePr>
            <a:graphicFrameLocks noChangeAspect="1"/>
          </p:cNvGraphicFramePr>
          <p:nvPr/>
        </p:nvGraphicFramePr>
        <p:xfrm>
          <a:off x="3611563" y="5715016"/>
          <a:ext cx="2825750" cy="571500"/>
        </p:xfrm>
        <a:graphic>
          <a:graphicData uri="http://schemas.openxmlformats.org/presentationml/2006/ole">
            <mc:AlternateContent xmlns:mc="http://schemas.openxmlformats.org/markup-compatibility/2006">
              <mc:Choice xmlns:v="urn:schemas-microsoft-com:vml" Requires="v">
                <p:oleObj spid="_x0000_s16389" name="Équation" r:id="rId6" imgW="1130040" imgH="228600" progId="Equation.3">
                  <p:embed/>
                </p:oleObj>
              </mc:Choice>
              <mc:Fallback>
                <p:oleObj name="Équation" r:id="rId6" imgW="1130040" imgH="2286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11563" y="5715016"/>
                        <a:ext cx="282575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ZoneTexte 9"/>
          <p:cNvSpPr txBox="1"/>
          <p:nvPr/>
        </p:nvSpPr>
        <p:spPr>
          <a:xfrm>
            <a:off x="0" y="3088187"/>
            <a:ext cx="9144000" cy="769441"/>
          </a:xfrm>
          <a:prstGeom prst="rect">
            <a:avLst/>
          </a:prstGeom>
          <a:noFill/>
        </p:spPr>
        <p:txBody>
          <a:bodyPr wrap="square" rtlCol="0">
            <a:spAutoFit/>
          </a:bodyPr>
          <a:lstStyle/>
          <a:p>
            <a:pPr algn="just"/>
            <a:r>
              <a:rPr lang="fr-FR" sz="2200" dirty="0">
                <a:latin typeface="Times New Roman" pitchFamily="18" charset="0"/>
                <a:cs typeface="Times New Roman" pitchFamily="18" charset="0"/>
              </a:rPr>
              <a:t>Maintenant, avec le même raisonnement pour notre exemple de RSC, nous aurons:</a:t>
            </a:r>
          </a:p>
        </p:txBody>
      </p:sp>
      <p:sp>
        <p:nvSpPr>
          <p:cNvPr id="11" name="Espace réservé du numéro de diapositive 10"/>
          <p:cNvSpPr>
            <a:spLocks noGrp="1"/>
          </p:cNvSpPr>
          <p:nvPr>
            <p:ph type="sldNum" sz="quarter" idx="12"/>
          </p:nvPr>
        </p:nvSpPr>
        <p:spPr/>
        <p:txBody>
          <a:bodyPr/>
          <a:lstStyle/>
          <a:p>
            <a:fld id="{B3765F03-4A9D-4527-964E-C0033DCEC2BC}" type="slidenum">
              <a:rPr lang="fr-FR" smtClean="0"/>
              <a:pPr/>
              <a:t>27</a:t>
            </a:fld>
            <a:endParaRPr lang="fr-F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avec flèche 3"/>
          <p:cNvCxnSpPr>
            <a:stCxn id="28" idx="3"/>
          </p:cNvCxnSpPr>
          <p:nvPr/>
        </p:nvCxnSpPr>
        <p:spPr>
          <a:xfrm>
            <a:off x="1628974" y="3073322"/>
            <a:ext cx="585572" cy="76"/>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32" y="2702478"/>
            <a:ext cx="571504" cy="369332"/>
          </a:xfrm>
          <a:prstGeom prst="rect">
            <a:avLst/>
          </a:prstGeom>
          <a:noFill/>
        </p:spPr>
        <p:txBody>
          <a:bodyPr wrap="square" rtlCol="0">
            <a:spAutoFit/>
          </a:bodyPr>
          <a:lstStyle/>
          <a:p>
            <a:pPr algn="ctr"/>
            <a:r>
              <a:rPr lang="fr-FR" b="1" dirty="0">
                <a:solidFill>
                  <a:srgbClr val="C00000"/>
                </a:solidFill>
              </a:rPr>
              <a:t>x(n)</a:t>
            </a:r>
          </a:p>
        </p:txBody>
      </p:sp>
      <p:sp>
        <p:nvSpPr>
          <p:cNvPr id="10" name="Rectangle 9"/>
          <p:cNvSpPr/>
          <p:nvPr/>
        </p:nvSpPr>
        <p:spPr>
          <a:xfrm>
            <a:off x="2200478" y="271462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2071670" y="2845354"/>
            <a:ext cx="857256" cy="369332"/>
          </a:xfrm>
          <a:prstGeom prst="rect">
            <a:avLst/>
          </a:prstGeom>
          <a:noFill/>
        </p:spPr>
        <p:txBody>
          <a:bodyPr wrap="square" rtlCol="0">
            <a:spAutoFit/>
          </a:bodyPr>
          <a:lstStyle/>
          <a:p>
            <a:pPr algn="ctr"/>
            <a:r>
              <a:rPr lang="fr-FR" b="1" dirty="0">
                <a:solidFill>
                  <a:srgbClr val="C00000"/>
                </a:solidFill>
              </a:rPr>
              <a:t>D</a:t>
            </a:r>
          </a:p>
        </p:txBody>
      </p:sp>
      <p:cxnSp>
        <p:nvCxnSpPr>
          <p:cNvPr id="12" name="Connecteur droit avec flèche 11"/>
          <p:cNvCxnSpPr/>
          <p:nvPr/>
        </p:nvCxnSpPr>
        <p:spPr>
          <a:xfrm>
            <a:off x="71406" y="307181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en angle 12"/>
          <p:cNvCxnSpPr/>
          <p:nvPr/>
        </p:nvCxnSpPr>
        <p:spPr>
          <a:xfrm flipV="1">
            <a:off x="571472" y="2014308"/>
            <a:ext cx="5429288" cy="1057502"/>
          </a:xfrm>
          <a:prstGeom prst="bentConnector3">
            <a:avLst>
              <a:gd name="adj1" fmla="val -8"/>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72000" y="371475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4557932" y="374591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17" name="Connecteur en angle 16"/>
          <p:cNvCxnSpPr/>
          <p:nvPr/>
        </p:nvCxnSpPr>
        <p:spPr>
          <a:xfrm>
            <a:off x="1857356" y="3071810"/>
            <a:ext cx="2714644" cy="728448"/>
          </a:xfrm>
          <a:prstGeom prst="bentConnector3">
            <a:avLst>
              <a:gd name="adj1" fmla="val 543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Forme 82"/>
          <p:cNvCxnSpPr>
            <a:stCxn id="22" idx="3"/>
          </p:cNvCxnSpPr>
          <p:nvPr/>
        </p:nvCxnSpPr>
        <p:spPr>
          <a:xfrm>
            <a:off x="4000496" y="3044088"/>
            <a:ext cx="785818" cy="670665"/>
          </a:xfrm>
          <a:prstGeom prst="bentConnector3">
            <a:avLst>
              <a:gd name="adj1" fmla="val 100126"/>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929190" y="392747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857488" y="3085878"/>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272048" y="2728688"/>
            <a:ext cx="728448"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3143240" y="2859422"/>
            <a:ext cx="857256" cy="369332"/>
          </a:xfrm>
          <a:prstGeom prst="rect">
            <a:avLst/>
          </a:prstGeom>
          <a:noFill/>
        </p:spPr>
        <p:txBody>
          <a:bodyPr wrap="square" rtlCol="0">
            <a:spAutoFit/>
          </a:bodyPr>
          <a:lstStyle/>
          <a:p>
            <a:pPr algn="ctr"/>
            <a:r>
              <a:rPr lang="fr-FR" b="1" dirty="0">
                <a:solidFill>
                  <a:srgbClr val="C00000"/>
                </a:solidFill>
              </a:rPr>
              <a:t>D</a:t>
            </a:r>
          </a:p>
        </p:txBody>
      </p:sp>
      <p:cxnSp>
        <p:nvCxnSpPr>
          <p:cNvPr id="23" name="Connecteur en angle 22"/>
          <p:cNvCxnSpPr>
            <a:endCxn id="27" idx="0"/>
          </p:cNvCxnSpPr>
          <p:nvPr/>
        </p:nvCxnSpPr>
        <p:spPr>
          <a:xfrm rot="10800000">
            <a:off x="1378942" y="2857496"/>
            <a:ext cx="1692861" cy="228382"/>
          </a:xfrm>
          <a:prstGeom prst="bentConnector4">
            <a:avLst>
              <a:gd name="adj1" fmla="val 3175"/>
              <a:gd name="adj2" fmla="val 20009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6000760" y="1728556"/>
            <a:ext cx="2786082"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1</a:t>
            </a:r>
            <a:r>
              <a:rPr lang="fr-FR" b="1" dirty="0">
                <a:solidFill>
                  <a:srgbClr val="002060"/>
                </a:solidFill>
                <a:latin typeface="Times New Roman" pitchFamily="18" charset="0"/>
                <a:cs typeface="Times New Roman" pitchFamily="18" charset="0"/>
              </a:rPr>
              <a:t>(n) : bits systématiques </a:t>
            </a:r>
            <a:endParaRPr lang="fr-FR" dirty="0"/>
          </a:p>
        </p:txBody>
      </p:sp>
      <p:sp>
        <p:nvSpPr>
          <p:cNvPr id="26" name="ZoneTexte 25"/>
          <p:cNvSpPr txBox="1"/>
          <p:nvPr/>
        </p:nvSpPr>
        <p:spPr>
          <a:xfrm>
            <a:off x="5715008" y="3645240"/>
            <a:ext cx="3428992"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   </a:t>
            </a:r>
            <a:endParaRPr lang="fr-FR" dirty="0"/>
          </a:p>
        </p:txBody>
      </p:sp>
      <p:sp>
        <p:nvSpPr>
          <p:cNvPr id="27" name="Ellipse 26"/>
          <p:cNvSpPr/>
          <p:nvPr/>
        </p:nvSpPr>
        <p:spPr>
          <a:xfrm>
            <a:off x="1200346" y="285749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200346" y="288865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5" name="Forme 34"/>
          <p:cNvCxnSpPr>
            <a:stCxn id="22" idx="3"/>
          </p:cNvCxnSpPr>
          <p:nvPr/>
        </p:nvCxnSpPr>
        <p:spPr>
          <a:xfrm flipH="1" flipV="1">
            <a:off x="1214414" y="2871564"/>
            <a:ext cx="2786082" cy="172524"/>
          </a:xfrm>
          <a:prstGeom prst="bentConnector5">
            <a:avLst>
              <a:gd name="adj1" fmla="val -27897"/>
              <a:gd name="adj2" fmla="val 510632"/>
              <a:gd name="adj3" fmla="val 9820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EXEMPLE 5 : RSC</a:t>
            </a:r>
          </a:p>
        </p:txBody>
      </p:sp>
      <p:sp>
        <p:nvSpPr>
          <p:cNvPr id="42" name="ZoneTexte 41"/>
          <p:cNvSpPr txBox="1"/>
          <p:nvPr/>
        </p:nvSpPr>
        <p:spPr>
          <a:xfrm>
            <a:off x="0" y="945047"/>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Dans cet exemple nous allons étudier un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récursif systématique ou RSC (</a:t>
            </a:r>
            <a:r>
              <a:rPr lang="fr-FR" sz="2200" dirty="0" err="1">
                <a:solidFill>
                  <a:srgbClr val="002060"/>
                </a:solidFill>
                <a:latin typeface="Times New Roman" pitchFamily="18" charset="0"/>
                <a:cs typeface="Times New Roman" pitchFamily="18" charset="0"/>
              </a:rPr>
              <a:t>Recursive</a:t>
            </a:r>
            <a:r>
              <a:rPr lang="fr-FR" sz="2200" dirty="0">
                <a:solidFill>
                  <a:srgbClr val="002060"/>
                </a:solidFill>
                <a:latin typeface="Times New Roman" pitchFamily="18" charset="0"/>
                <a:cs typeface="Times New Roman" pitchFamily="18" charset="0"/>
              </a:rPr>
              <a:t> </a:t>
            </a:r>
            <a:r>
              <a:rPr lang="fr-FR" sz="2200" dirty="0" err="1">
                <a:solidFill>
                  <a:srgbClr val="002060"/>
                </a:solidFill>
                <a:latin typeface="Times New Roman" pitchFamily="18" charset="0"/>
                <a:cs typeface="Times New Roman" pitchFamily="18" charset="0"/>
              </a:rPr>
              <a:t>Systematic</a:t>
            </a:r>
            <a:r>
              <a:rPr lang="fr-FR" sz="2200" dirty="0">
                <a:solidFill>
                  <a:srgbClr val="002060"/>
                </a:solidFill>
                <a:latin typeface="Times New Roman" pitchFamily="18" charset="0"/>
                <a:cs typeface="Times New Roman" pitchFamily="18" charset="0"/>
              </a:rPr>
              <a:t> Code), appelé aussi code </a:t>
            </a:r>
            <a:r>
              <a:rPr lang="fr-FR" sz="2200" b="1" u="sng" dirty="0">
                <a:solidFill>
                  <a:srgbClr val="002060"/>
                </a:solidFill>
                <a:latin typeface="Times New Roman" pitchFamily="18" charset="0"/>
                <a:cs typeface="Times New Roman" pitchFamily="18" charset="0"/>
              </a:rPr>
              <a:t>RSC (1,5/7).</a:t>
            </a:r>
          </a:p>
        </p:txBody>
      </p:sp>
      <p:sp>
        <p:nvSpPr>
          <p:cNvPr id="43" name="ZoneTexte 42"/>
          <p:cNvSpPr txBox="1"/>
          <p:nvPr/>
        </p:nvSpPr>
        <p:spPr>
          <a:xfrm>
            <a:off x="0" y="4143380"/>
            <a:ext cx="9144000" cy="2462213"/>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Pour ce code </a:t>
            </a:r>
            <a:r>
              <a:rPr lang="fr-FR" sz="2200" dirty="0" err="1">
                <a:solidFill>
                  <a:srgbClr val="0070C0"/>
                </a:solidFill>
                <a:latin typeface="Times New Roman" pitchFamily="18" charset="0"/>
                <a:cs typeface="Times New Roman" pitchFamily="18" charset="0"/>
              </a:rPr>
              <a:t>Convolutif</a:t>
            </a:r>
            <a:r>
              <a:rPr lang="fr-FR" sz="2200" dirty="0">
                <a:solidFill>
                  <a:srgbClr val="0070C0"/>
                </a:solidFill>
                <a:latin typeface="Times New Roman" pitchFamily="18" charset="0"/>
                <a:cs typeface="Times New Roman" pitchFamily="18" charset="0"/>
              </a:rPr>
              <a:t> récursif :  la séquence y(n) qui passe dans le 1</a:t>
            </a:r>
            <a:r>
              <a:rPr lang="fr-FR" sz="2200" baseline="30000" dirty="0">
                <a:solidFill>
                  <a:srgbClr val="0070C0"/>
                </a:solidFill>
                <a:latin typeface="Times New Roman" pitchFamily="18" charset="0"/>
                <a:cs typeface="Times New Roman" pitchFamily="18" charset="0"/>
              </a:rPr>
              <a:t>er</a:t>
            </a:r>
            <a:r>
              <a:rPr lang="fr-FR" sz="2200" dirty="0">
                <a:solidFill>
                  <a:srgbClr val="0070C0"/>
                </a:solidFill>
                <a:latin typeface="Times New Roman" pitchFamily="18" charset="0"/>
                <a:cs typeface="Times New Roman" pitchFamily="18" charset="0"/>
              </a:rPr>
              <a:t> registre à décalage est alimentée  à l’instant T par x(n) et aussi par le contenu de ce registre lui-même.</a:t>
            </a:r>
          </a:p>
          <a:p>
            <a:endParaRPr lang="fr-FR" sz="2200" dirty="0">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Dans ce type de codeur RSC, à l’image des filtres numériques RIF, sa fonction de transfert sera sous forme d’un rapport de deux polynôme en D chacun (D : retard unitaire)</a:t>
            </a:r>
          </a:p>
        </p:txBody>
      </p:sp>
      <p:sp>
        <p:nvSpPr>
          <p:cNvPr id="46" name="ZoneTexte 45"/>
          <p:cNvSpPr txBox="1"/>
          <p:nvPr/>
        </p:nvSpPr>
        <p:spPr>
          <a:xfrm>
            <a:off x="1571604" y="2714620"/>
            <a:ext cx="571504" cy="369332"/>
          </a:xfrm>
          <a:prstGeom prst="rect">
            <a:avLst/>
          </a:prstGeom>
          <a:noFill/>
        </p:spPr>
        <p:txBody>
          <a:bodyPr wrap="square" rtlCol="0">
            <a:spAutoFit/>
          </a:bodyPr>
          <a:lstStyle/>
          <a:p>
            <a:pPr algn="ctr"/>
            <a:r>
              <a:rPr lang="fr-FR" b="1" dirty="0">
                <a:solidFill>
                  <a:srgbClr val="002060"/>
                </a:solidFill>
              </a:rPr>
              <a:t>y(n)</a:t>
            </a:r>
          </a:p>
        </p:txBody>
      </p:sp>
      <p:sp>
        <p:nvSpPr>
          <p:cNvPr id="47" name="ZoneTexte 46"/>
          <p:cNvSpPr txBox="1"/>
          <p:nvPr/>
        </p:nvSpPr>
        <p:spPr>
          <a:xfrm>
            <a:off x="3929058" y="2702478"/>
            <a:ext cx="857256" cy="369332"/>
          </a:xfrm>
          <a:prstGeom prst="rect">
            <a:avLst/>
          </a:prstGeom>
          <a:noFill/>
        </p:spPr>
        <p:txBody>
          <a:bodyPr wrap="square" rtlCol="0">
            <a:spAutoFit/>
          </a:bodyPr>
          <a:lstStyle/>
          <a:p>
            <a:pPr algn="ctr"/>
            <a:r>
              <a:rPr lang="fr-FR" b="1" dirty="0">
                <a:solidFill>
                  <a:srgbClr val="002060"/>
                </a:solidFill>
              </a:rPr>
              <a:t>y(n-2)</a:t>
            </a:r>
          </a:p>
        </p:txBody>
      </p:sp>
      <p:sp>
        <p:nvSpPr>
          <p:cNvPr id="48" name="ZoneTexte 47"/>
          <p:cNvSpPr txBox="1"/>
          <p:nvPr/>
        </p:nvSpPr>
        <p:spPr>
          <a:xfrm>
            <a:off x="2643174" y="3071810"/>
            <a:ext cx="857256" cy="323165"/>
          </a:xfrm>
          <a:prstGeom prst="rect">
            <a:avLst/>
          </a:prstGeom>
          <a:noFill/>
        </p:spPr>
        <p:txBody>
          <a:bodyPr wrap="square" rtlCol="0">
            <a:spAutoFit/>
          </a:bodyPr>
          <a:lstStyle/>
          <a:p>
            <a:pPr algn="ctr"/>
            <a:r>
              <a:rPr lang="fr-FR" sz="1500" b="1" dirty="0">
                <a:solidFill>
                  <a:srgbClr val="002060"/>
                </a:solidFill>
              </a:rPr>
              <a:t>y(n-1)</a:t>
            </a:r>
          </a:p>
        </p:txBody>
      </p:sp>
      <p:sp>
        <p:nvSpPr>
          <p:cNvPr id="29" name="Espace réservé du numéro de diapositive 28"/>
          <p:cNvSpPr>
            <a:spLocks noGrp="1"/>
          </p:cNvSpPr>
          <p:nvPr>
            <p:ph type="sldNum" sz="quarter" idx="12"/>
          </p:nvPr>
        </p:nvSpPr>
        <p:spPr/>
        <p:txBody>
          <a:bodyPr/>
          <a:lstStyle/>
          <a:p>
            <a:fld id="{B3765F03-4A9D-4527-964E-C0033DCEC2BC}" type="slidenum">
              <a:rPr lang="fr-FR" smtClean="0"/>
              <a:pPr/>
              <a:t>28</a:t>
            </a:fld>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avec flèche 3"/>
          <p:cNvCxnSpPr>
            <a:stCxn id="28" idx="3"/>
          </p:cNvCxnSpPr>
          <p:nvPr/>
        </p:nvCxnSpPr>
        <p:spPr>
          <a:xfrm>
            <a:off x="1628974" y="3073322"/>
            <a:ext cx="585572" cy="76"/>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32" y="2702478"/>
            <a:ext cx="571504" cy="369332"/>
          </a:xfrm>
          <a:prstGeom prst="rect">
            <a:avLst/>
          </a:prstGeom>
          <a:noFill/>
        </p:spPr>
        <p:txBody>
          <a:bodyPr wrap="square" rtlCol="0">
            <a:spAutoFit/>
          </a:bodyPr>
          <a:lstStyle/>
          <a:p>
            <a:pPr algn="ctr"/>
            <a:r>
              <a:rPr lang="fr-FR" b="1" dirty="0">
                <a:solidFill>
                  <a:srgbClr val="C00000"/>
                </a:solidFill>
              </a:rPr>
              <a:t>x(n)</a:t>
            </a:r>
          </a:p>
        </p:txBody>
      </p:sp>
      <p:sp>
        <p:nvSpPr>
          <p:cNvPr id="10" name="Rectangle 9"/>
          <p:cNvSpPr/>
          <p:nvPr/>
        </p:nvSpPr>
        <p:spPr>
          <a:xfrm>
            <a:off x="2200478" y="271462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2071670" y="2845354"/>
            <a:ext cx="857256" cy="369332"/>
          </a:xfrm>
          <a:prstGeom prst="rect">
            <a:avLst/>
          </a:prstGeom>
          <a:noFill/>
        </p:spPr>
        <p:txBody>
          <a:bodyPr wrap="square" rtlCol="0">
            <a:spAutoFit/>
          </a:bodyPr>
          <a:lstStyle/>
          <a:p>
            <a:pPr algn="ctr"/>
            <a:r>
              <a:rPr lang="fr-FR" b="1" dirty="0">
                <a:solidFill>
                  <a:srgbClr val="C00000"/>
                </a:solidFill>
              </a:rPr>
              <a:t>D</a:t>
            </a:r>
          </a:p>
        </p:txBody>
      </p:sp>
      <p:cxnSp>
        <p:nvCxnSpPr>
          <p:cNvPr id="12" name="Connecteur droit avec flèche 11"/>
          <p:cNvCxnSpPr/>
          <p:nvPr/>
        </p:nvCxnSpPr>
        <p:spPr>
          <a:xfrm>
            <a:off x="71406" y="307181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en angle 12"/>
          <p:cNvCxnSpPr/>
          <p:nvPr/>
        </p:nvCxnSpPr>
        <p:spPr>
          <a:xfrm flipV="1">
            <a:off x="571472" y="2014308"/>
            <a:ext cx="5429288" cy="1057502"/>
          </a:xfrm>
          <a:prstGeom prst="bentConnector3">
            <a:avLst>
              <a:gd name="adj1" fmla="val -8"/>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72000" y="371475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4557932" y="374591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17" name="Connecteur en angle 16"/>
          <p:cNvCxnSpPr/>
          <p:nvPr/>
        </p:nvCxnSpPr>
        <p:spPr>
          <a:xfrm>
            <a:off x="1857356" y="3071810"/>
            <a:ext cx="2714644" cy="728448"/>
          </a:xfrm>
          <a:prstGeom prst="bentConnector3">
            <a:avLst>
              <a:gd name="adj1" fmla="val 543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Forme 82"/>
          <p:cNvCxnSpPr>
            <a:stCxn id="22" idx="3"/>
          </p:cNvCxnSpPr>
          <p:nvPr/>
        </p:nvCxnSpPr>
        <p:spPr>
          <a:xfrm>
            <a:off x="4000496" y="3044088"/>
            <a:ext cx="785818" cy="670665"/>
          </a:xfrm>
          <a:prstGeom prst="bentConnector3">
            <a:avLst>
              <a:gd name="adj1" fmla="val 100126"/>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929190" y="392747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857488" y="3085878"/>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272048" y="2728688"/>
            <a:ext cx="728448"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3143240" y="2859422"/>
            <a:ext cx="857256" cy="369332"/>
          </a:xfrm>
          <a:prstGeom prst="rect">
            <a:avLst/>
          </a:prstGeom>
          <a:noFill/>
        </p:spPr>
        <p:txBody>
          <a:bodyPr wrap="square" rtlCol="0">
            <a:spAutoFit/>
          </a:bodyPr>
          <a:lstStyle/>
          <a:p>
            <a:pPr algn="ctr"/>
            <a:r>
              <a:rPr lang="fr-FR" b="1" dirty="0">
                <a:solidFill>
                  <a:srgbClr val="C00000"/>
                </a:solidFill>
              </a:rPr>
              <a:t>D</a:t>
            </a:r>
          </a:p>
        </p:txBody>
      </p:sp>
      <p:cxnSp>
        <p:nvCxnSpPr>
          <p:cNvPr id="23" name="Connecteur en angle 22"/>
          <p:cNvCxnSpPr>
            <a:endCxn id="27" idx="0"/>
          </p:cNvCxnSpPr>
          <p:nvPr/>
        </p:nvCxnSpPr>
        <p:spPr>
          <a:xfrm rot="10800000">
            <a:off x="1378942" y="2857496"/>
            <a:ext cx="1692861" cy="228382"/>
          </a:xfrm>
          <a:prstGeom prst="bentConnector4">
            <a:avLst>
              <a:gd name="adj1" fmla="val 3175"/>
              <a:gd name="adj2" fmla="val 20009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6000760" y="1728556"/>
            <a:ext cx="2500330" cy="400110"/>
          </a:xfrm>
          <a:prstGeom prst="rect">
            <a:avLst/>
          </a:prstGeom>
          <a:noFill/>
        </p:spPr>
        <p:txBody>
          <a:bodyPr wrap="square" rtlCol="0">
            <a:spAutoFit/>
          </a:bodyPr>
          <a:lstStyle/>
          <a:p>
            <a:r>
              <a:rPr lang="fr-FR" sz="2000" b="1" dirty="0">
                <a:solidFill>
                  <a:srgbClr val="FF0000"/>
                </a:solidFill>
                <a:latin typeface="Times New Roman" pitchFamily="18" charset="0"/>
                <a:cs typeface="Times New Roman" pitchFamily="18" charset="0"/>
              </a:rPr>
              <a:t>p</a:t>
            </a:r>
            <a:r>
              <a:rPr lang="fr-FR" sz="2000" b="1" baseline="-25000" dirty="0">
                <a:solidFill>
                  <a:srgbClr val="FF0000"/>
                </a:solidFill>
                <a:latin typeface="Times New Roman" pitchFamily="18" charset="0"/>
                <a:cs typeface="Times New Roman" pitchFamily="18" charset="0"/>
              </a:rPr>
              <a:t>1</a:t>
            </a:r>
            <a:r>
              <a:rPr lang="fr-FR" sz="2000" b="1" dirty="0">
                <a:solidFill>
                  <a:srgbClr val="FF0000"/>
                </a:solidFill>
                <a:latin typeface="Times New Roman" pitchFamily="18" charset="0"/>
                <a:cs typeface="Times New Roman" pitchFamily="18" charset="0"/>
              </a:rPr>
              <a:t>(n) = x(n)</a:t>
            </a:r>
            <a:r>
              <a:rPr lang="fr-FR" b="1" dirty="0">
                <a:solidFill>
                  <a:srgbClr val="002060"/>
                </a:solidFill>
                <a:latin typeface="Times New Roman" pitchFamily="18" charset="0"/>
                <a:cs typeface="Times New Roman" pitchFamily="18" charset="0"/>
              </a:rPr>
              <a:t> </a:t>
            </a:r>
            <a:endParaRPr lang="fr-FR" dirty="0"/>
          </a:p>
        </p:txBody>
      </p:sp>
      <p:sp>
        <p:nvSpPr>
          <p:cNvPr id="26" name="ZoneTexte 25"/>
          <p:cNvSpPr txBox="1"/>
          <p:nvPr/>
        </p:nvSpPr>
        <p:spPr>
          <a:xfrm>
            <a:off x="5715008" y="3645240"/>
            <a:ext cx="3428992"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p</a:t>
            </a:r>
            <a:r>
              <a:rPr lang="fr-FR" b="1" baseline="-25000" dirty="0">
                <a:solidFill>
                  <a:srgbClr val="002060"/>
                </a:solidFill>
                <a:latin typeface="Times New Roman" pitchFamily="18" charset="0"/>
                <a:cs typeface="Times New Roman" pitchFamily="18" charset="0"/>
              </a:rPr>
              <a:t>0</a:t>
            </a:r>
            <a:r>
              <a:rPr lang="fr-FR" b="1" dirty="0">
                <a:solidFill>
                  <a:srgbClr val="002060"/>
                </a:solidFill>
                <a:latin typeface="Times New Roman" pitchFamily="18" charset="0"/>
                <a:cs typeface="Times New Roman" pitchFamily="18" charset="0"/>
              </a:rPr>
              <a:t>(n)   </a:t>
            </a:r>
            <a:endParaRPr lang="fr-FR" dirty="0"/>
          </a:p>
        </p:txBody>
      </p:sp>
      <p:sp>
        <p:nvSpPr>
          <p:cNvPr id="27" name="Ellipse 26"/>
          <p:cNvSpPr/>
          <p:nvPr/>
        </p:nvSpPr>
        <p:spPr>
          <a:xfrm>
            <a:off x="1200346" y="285749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200346" y="288865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5" name="Forme 34"/>
          <p:cNvCxnSpPr>
            <a:stCxn id="22" idx="3"/>
          </p:cNvCxnSpPr>
          <p:nvPr/>
        </p:nvCxnSpPr>
        <p:spPr>
          <a:xfrm flipH="1" flipV="1">
            <a:off x="1214414" y="2871564"/>
            <a:ext cx="2786082" cy="172524"/>
          </a:xfrm>
          <a:prstGeom prst="bentConnector5">
            <a:avLst>
              <a:gd name="adj1" fmla="val -27897"/>
              <a:gd name="adj2" fmla="val 510632"/>
              <a:gd name="adj3" fmla="val 9820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EXEMPLE 5 : RSC</a:t>
            </a:r>
          </a:p>
        </p:txBody>
      </p:sp>
      <p:sp>
        <p:nvSpPr>
          <p:cNvPr id="42" name="ZoneTexte 41"/>
          <p:cNvSpPr txBox="1"/>
          <p:nvPr/>
        </p:nvSpPr>
        <p:spPr>
          <a:xfrm>
            <a:off x="0" y="945047"/>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Dans cet exemple nous allons étudier un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récursif systématique ou RSC (</a:t>
            </a:r>
            <a:r>
              <a:rPr lang="fr-FR" sz="2200" dirty="0" err="1">
                <a:solidFill>
                  <a:srgbClr val="002060"/>
                </a:solidFill>
                <a:latin typeface="Times New Roman" pitchFamily="18" charset="0"/>
                <a:cs typeface="Times New Roman" pitchFamily="18" charset="0"/>
              </a:rPr>
              <a:t>Recursive</a:t>
            </a:r>
            <a:r>
              <a:rPr lang="fr-FR" sz="2200" dirty="0">
                <a:solidFill>
                  <a:srgbClr val="002060"/>
                </a:solidFill>
                <a:latin typeface="Times New Roman" pitchFamily="18" charset="0"/>
                <a:cs typeface="Times New Roman" pitchFamily="18" charset="0"/>
              </a:rPr>
              <a:t> </a:t>
            </a:r>
            <a:r>
              <a:rPr lang="fr-FR" sz="2200" dirty="0" err="1">
                <a:solidFill>
                  <a:srgbClr val="002060"/>
                </a:solidFill>
                <a:latin typeface="Times New Roman" pitchFamily="18" charset="0"/>
                <a:cs typeface="Times New Roman" pitchFamily="18" charset="0"/>
              </a:rPr>
              <a:t>Systematic</a:t>
            </a:r>
            <a:r>
              <a:rPr lang="fr-FR" sz="2200" dirty="0">
                <a:solidFill>
                  <a:srgbClr val="002060"/>
                </a:solidFill>
                <a:latin typeface="Times New Roman" pitchFamily="18" charset="0"/>
                <a:cs typeface="Times New Roman" pitchFamily="18" charset="0"/>
              </a:rPr>
              <a:t> Code), appelé aussi code </a:t>
            </a:r>
            <a:r>
              <a:rPr lang="fr-FR" sz="2200" b="1" u="sng" dirty="0">
                <a:solidFill>
                  <a:srgbClr val="002060"/>
                </a:solidFill>
                <a:latin typeface="Times New Roman" pitchFamily="18" charset="0"/>
                <a:cs typeface="Times New Roman" pitchFamily="18" charset="0"/>
              </a:rPr>
              <a:t>RSC (1,5/7).</a:t>
            </a:r>
          </a:p>
        </p:txBody>
      </p:sp>
      <p:sp>
        <p:nvSpPr>
          <p:cNvPr id="46" name="ZoneTexte 45"/>
          <p:cNvSpPr txBox="1"/>
          <p:nvPr/>
        </p:nvSpPr>
        <p:spPr>
          <a:xfrm>
            <a:off x="1571604" y="2714620"/>
            <a:ext cx="571504" cy="369332"/>
          </a:xfrm>
          <a:prstGeom prst="rect">
            <a:avLst/>
          </a:prstGeom>
          <a:noFill/>
        </p:spPr>
        <p:txBody>
          <a:bodyPr wrap="square" rtlCol="0">
            <a:spAutoFit/>
          </a:bodyPr>
          <a:lstStyle/>
          <a:p>
            <a:pPr algn="ctr"/>
            <a:r>
              <a:rPr lang="fr-FR" b="1" dirty="0">
                <a:solidFill>
                  <a:srgbClr val="002060"/>
                </a:solidFill>
              </a:rPr>
              <a:t>y(n)</a:t>
            </a:r>
          </a:p>
        </p:txBody>
      </p:sp>
      <p:sp>
        <p:nvSpPr>
          <p:cNvPr id="47" name="ZoneTexte 46"/>
          <p:cNvSpPr txBox="1"/>
          <p:nvPr/>
        </p:nvSpPr>
        <p:spPr>
          <a:xfrm>
            <a:off x="3929058" y="2702478"/>
            <a:ext cx="857256" cy="369332"/>
          </a:xfrm>
          <a:prstGeom prst="rect">
            <a:avLst/>
          </a:prstGeom>
          <a:noFill/>
        </p:spPr>
        <p:txBody>
          <a:bodyPr wrap="square" rtlCol="0">
            <a:spAutoFit/>
          </a:bodyPr>
          <a:lstStyle/>
          <a:p>
            <a:pPr algn="ctr"/>
            <a:r>
              <a:rPr lang="fr-FR" b="1" dirty="0">
                <a:solidFill>
                  <a:srgbClr val="002060"/>
                </a:solidFill>
              </a:rPr>
              <a:t>y(n-2)</a:t>
            </a:r>
          </a:p>
        </p:txBody>
      </p:sp>
      <p:sp>
        <p:nvSpPr>
          <p:cNvPr id="48" name="ZoneTexte 47"/>
          <p:cNvSpPr txBox="1"/>
          <p:nvPr/>
        </p:nvSpPr>
        <p:spPr>
          <a:xfrm>
            <a:off x="2643174" y="3071810"/>
            <a:ext cx="857256" cy="323165"/>
          </a:xfrm>
          <a:prstGeom prst="rect">
            <a:avLst/>
          </a:prstGeom>
          <a:noFill/>
        </p:spPr>
        <p:txBody>
          <a:bodyPr wrap="square" rtlCol="0">
            <a:spAutoFit/>
          </a:bodyPr>
          <a:lstStyle/>
          <a:p>
            <a:pPr algn="ctr"/>
            <a:r>
              <a:rPr lang="fr-FR" sz="1500" b="1" dirty="0">
                <a:solidFill>
                  <a:srgbClr val="002060"/>
                </a:solidFill>
              </a:rPr>
              <a:t>y(n-1)</a:t>
            </a:r>
          </a:p>
        </p:txBody>
      </p:sp>
      <p:sp>
        <p:nvSpPr>
          <p:cNvPr id="29" name="ZoneTexte 28"/>
          <p:cNvSpPr txBox="1"/>
          <p:nvPr/>
        </p:nvSpPr>
        <p:spPr>
          <a:xfrm>
            <a:off x="4857752" y="2143116"/>
            <a:ext cx="4286248" cy="1261884"/>
          </a:xfrm>
          <a:prstGeom prst="rect">
            <a:avLst/>
          </a:prstGeom>
          <a:noFill/>
        </p:spPr>
        <p:txBody>
          <a:bodyPr wrap="square" rtlCol="0">
            <a:spAutoFit/>
          </a:bodyPr>
          <a:lstStyle/>
          <a:p>
            <a:pPr algn="just"/>
            <a:r>
              <a:rPr lang="fr-FR" sz="1900" i="1" dirty="0">
                <a:latin typeface="Times New Roman" pitchFamily="18" charset="0"/>
                <a:cs typeface="Times New Roman" pitchFamily="18" charset="0"/>
              </a:rPr>
              <a:t>C’est ce qui défini un code systématique : présence des bits du message x(n) dans p</a:t>
            </a:r>
            <a:r>
              <a:rPr lang="fr-FR" sz="1900" i="1" baseline="-25000" dirty="0">
                <a:latin typeface="Times New Roman" pitchFamily="18" charset="0"/>
                <a:cs typeface="Times New Roman" pitchFamily="18" charset="0"/>
              </a:rPr>
              <a:t>i</a:t>
            </a:r>
            <a:r>
              <a:rPr lang="fr-FR" sz="1900" i="1" dirty="0">
                <a:latin typeface="Times New Roman" pitchFamily="18" charset="0"/>
                <a:cs typeface="Times New Roman" pitchFamily="18" charset="0"/>
              </a:rPr>
              <a:t>(n) à savoir les bits de Parité qui seront transmis</a:t>
            </a:r>
          </a:p>
        </p:txBody>
      </p:sp>
      <p:graphicFrame>
        <p:nvGraphicFramePr>
          <p:cNvPr id="30" name="Objet 29"/>
          <p:cNvGraphicFramePr>
            <a:graphicFrameLocks noChangeAspect="1"/>
          </p:cNvGraphicFramePr>
          <p:nvPr/>
        </p:nvGraphicFramePr>
        <p:xfrm>
          <a:off x="571472" y="4143380"/>
          <a:ext cx="3027362" cy="500063"/>
        </p:xfrm>
        <a:graphic>
          <a:graphicData uri="http://schemas.openxmlformats.org/presentationml/2006/ole">
            <mc:AlternateContent xmlns:mc="http://schemas.openxmlformats.org/markup-compatibility/2006">
              <mc:Choice xmlns:v="urn:schemas-microsoft-com:vml" Requires="v">
                <p:oleObj spid="_x0000_s14341" name="Équation" r:id="rId3" imgW="1384200" imgH="228600" progId="Equation.3">
                  <p:embed/>
                </p:oleObj>
              </mc:Choice>
              <mc:Fallback>
                <p:oleObj name="Équation" r:id="rId3" imgW="138420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72" y="4143380"/>
                        <a:ext cx="3027362" cy="500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39" name="Object 3"/>
          <p:cNvGraphicFramePr>
            <a:graphicFrameLocks noChangeAspect="1"/>
          </p:cNvGraphicFramePr>
          <p:nvPr/>
        </p:nvGraphicFramePr>
        <p:xfrm>
          <a:off x="4714876" y="4214818"/>
          <a:ext cx="4165600" cy="471488"/>
        </p:xfrm>
        <a:graphic>
          <a:graphicData uri="http://schemas.openxmlformats.org/presentationml/2006/ole">
            <mc:AlternateContent xmlns:mc="http://schemas.openxmlformats.org/markup-compatibility/2006">
              <mc:Choice xmlns:v="urn:schemas-microsoft-com:vml" Requires="v">
                <p:oleObj spid="_x0000_s14342" name="Équation" r:id="rId5" imgW="1904760" imgH="215640" progId="Equation.3">
                  <p:embed/>
                </p:oleObj>
              </mc:Choice>
              <mc:Fallback>
                <p:oleObj name="Équation" r:id="rId5" imgW="190476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4876" y="4214818"/>
                        <a:ext cx="4165600" cy="471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ZoneTexte 31"/>
          <p:cNvSpPr txBox="1"/>
          <p:nvPr/>
        </p:nvSpPr>
        <p:spPr>
          <a:xfrm>
            <a:off x="0" y="4572008"/>
            <a:ext cx="4214810" cy="707886"/>
          </a:xfrm>
          <a:prstGeom prst="rect">
            <a:avLst/>
          </a:prstGeom>
          <a:noFill/>
        </p:spPr>
        <p:txBody>
          <a:bodyPr wrap="square" rtlCol="0">
            <a:spAutoFit/>
          </a:bodyPr>
          <a:lstStyle/>
          <a:p>
            <a:pPr algn="just"/>
            <a:r>
              <a:rPr lang="fr-FR" sz="2000" dirty="0">
                <a:solidFill>
                  <a:srgbClr val="7030A0"/>
                </a:solidFill>
                <a:latin typeface="Times New Roman" pitchFamily="18" charset="0"/>
                <a:cs typeface="Times New Roman" pitchFamily="18" charset="0"/>
              </a:rPr>
              <a:t>Cette expression nous donnera le numérateur de la fonction de transfert</a:t>
            </a:r>
          </a:p>
        </p:txBody>
      </p:sp>
      <p:sp>
        <p:nvSpPr>
          <p:cNvPr id="33" name="ZoneTexte 32"/>
          <p:cNvSpPr txBox="1"/>
          <p:nvPr/>
        </p:nvSpPr>
        <p:spPr>
          <a:xfrm>
            <a:off x="4786314" y="4643446"/>
            <a:ext cx="4357718" cy="707886"/>
          </a:xfrm>
          <a:prstGeom prst="rect">
            <a:avLst/>
          </a:prstGeom>
          <a:noFill/>
        </p:spPr>
        <p:txBody>
          <a:bodyPr wrap="square" rtlCol="0">
            <a:spAutoFit/>
          </a:bodyPr>
          <a:lstStyle/>
          <a:p>
            <a:pPr algn="just"/>
            <a:r>
              <a:rPr lang="fr-FR" sz="2000" dirty="0">
                <a:solidFill>
                  <a:srgbClr val="C00000"/>
                </a:solidFill>
                <a:latin typeface="Times New Roman" pitchFamily="18" charset="0"/>
                <a:cs typeface="Times New Roman" pitchFamily="18" charset="0"/>
              </a:rPr>
              <a:t>Cette expression nous donnera le dénominateur de la fonction de transfert</a:t>
            </a:r>
          </a:p>
        </p:txBody>
      </p:sp>
      <p:graphicFrame>
        <p:nvGraphicFramePr>
          <p:cNvPr id="14340" name="Object 4"/>
          <p:cNvGraphicFramePr>
            <a:graphicFrameLocks noChangeAspect="1"/>
          </p:cNvGraphicFramePr>
          <p:nvPr/>
        </p:nvGraphicFramePr>
        <p:xfrm>
          <a:off x="5589588" y="5572125"/>
          <a:ext cx="3527425" cy="1000125"/>
        </p:xfrm>
        <a:graphic>
          <a:graphicData uri="http://schemas.openxmlformats.org/presentationml/2006/ole">
            <mc:AlternateContent xmlns:mc="http://schemas.openxmlformats.org/markup-compatibility/2006">
              <mc:Choice xmlns:v="urn:schemas-microsoft-com:vml" Requires="v">
                <p:oleObj spid="_x0000_s14343" name="Équation" r:id="rId7" imgW="1701720" imgH="482400" progId="Equation.3">
                  <p:embed/>
                </p:oleObj>
              </mc:Choice>
              <mc:Fallback>
                <p:oleObj name="Équation" r:id="rId7" imgW="1701720" imgH="482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89588" y="5572125"/>
                        <a:ext cx="3527425" cy="1000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ZoneTexte 35"/>
          <p:cNvSpPr txBox="1"/>
          <p:nvPr/>
        </p:nvSpPr>
        <p:spPr>
          <a:xfrm>
            <a:off x="0" y="5411474"/>
            <a:ext cx="5643570" cy="1446550"/>
          </a:xfrm>
          <a:prstGeom prst="rect">
            <a:avLst/>
          </a:prstGeom>
          <a:noFill/>
        </p:spPr>
        <p:txBody>
          <a:bodyPr wrap="square" rtlCol="0">
            <a:spAutoFit/>
          </a:bodyPr>
          <a:lstStyle/>
          <a:p>
            <a:pPr algn="just"/>
            <a:r>
              <a:rPr lang="fr-FR" sz="2200" i="1" dirty="0">
                <a:solidFill>
                  <a:srgbClr val="00B050"/>
                </a:solidFill>
                <a:latin typeface="Times New Roman" pitchFamily="18" charset="0"/>
                <a:cs typeface="Times New Roman" pitchFamily="18" charset="0"/>
              </a:rPr>
              <a:t>La matrice de transfert globale , ou génératrice, formée par la concaténation de deux matrices (pour p1 et p2) contient l’identité 1, due à p1(n),  car le codeur est systématique</a:t>
            </a:r>
          </a:p>
        </p:txBody>
      </p:sp>
      <p:sp>
        <p:nvSpPr>
          <p:cNvPr id="37" name="Espace réservé du numéro de diapositive 36"/>
          <p:cNvSpPr>
            <a:spLocks noGrp="1"/>
          </p:cNvSpPr>
          <p:nvPr>
            <p:ph type="sldNum" sz="quarter" idx="12"/>
          </p:nvPr>
        </p:nvSpPr>
        <p:spPr/>
        <p:txBody>
          <a:bodyPr/>
          <a:lstStyle/>
          <a:p>
            <a:fld id="{B3765F03-4A9D-4527-964E-C0033DCEC2BC}" type="slidenum">
              <a:rPr lang="fr-FR" smtClean="0"/>
              <a:pPr/>
              <a:t>29</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70308" y="2714620"/>
          <a:ext cx="8938307" cy="2661920"/>
        </p:xfrm>
        <a:graphic>
          <a:graphicData uri="http://schemas.openxmlformats.org/drawingml/2006/table">
            <a:tbl>
              <a:tblPr firstRow="1" bandRow="1">
                <a:tableStyleId>{5C22544A-7EE6-4342-B048-85BDC9FD1C3A}</a:tableStyleId>
              </a:tblPr>
              <a:tblGrid>
                <a:gridCol w="1286982">
                  <a:extLst>
                    <a:ext uri="{9D8B030D-6E8A-4147-A177-3AD203B41FA5}">
                      <a16:colId xmlns:a16="http://schemas.microsoft.com/office/drawing/2014/main" val="20000"/>
                    </a:ext>
                  </a:extLst>
                </a:gridCol>
                <a:gridCol w="1428760">
                  <a:extLst>
                    <a:ext uri="{9D8B030D-6E8A-4147-A177-3AD203B41FA5}">
                      <a16:colId xmlns:a16="http://schemas.microsoft.com/office/drawing/2014/main" val="20001"/>
                    </a:ext>
                  </a:extLst>
                </a:gridCol>
                <a:gridCol w="857256">
                  <a:extLst>
                    <a:ext uri="{9D8B030D-6E8A-4147-A177-3AD203B41FA5}">
                      <a16:colId xmlns:a16="http://schemas.microsoft.com/office/drawing/2014/main" val="20002"/>
                    </a:ext>
                  </a:extLst>
                </a:gridCol>
                <a:gridCol w="1214446">
                  <a:extLst>
                    <a:ext uri="{9D8B030D-6E8A-4147-A177-3AD203B41FA5}">
                      <a16:colId xmlns:a16="http://schemas.microsoft.com/office/drawing/2014/main" val="20003"/>
                    </a:ext>
                  </a:extLst>
                </a:gridCol>
                <a:gridCol w="1437347">
                  <a:extLst>
                    <a:ext uri="{9D8B030D-6E8A-4147-A177-3AD203B41FA5}">
                      <a16:colId xmlns:a16="http://schemas.microsoft.com/office/drawing/2014/main" val="20004"/>
                    </a:ext>
                  </a:extLst>
                </a:gridCol>
                <a:gridCol w="2713516">
                  <a:extLst>
                    <a:ext uri="{9D8B030D-6E8A-4147-A177-3AD203B41FA5}">
                      <a16:colId xmlns:a16="http://schemas.microsoft.com/office/drawing/2014/main" val="20005"/>
                    </a:ext>
                  </a:extLst>
                </a:gridCol>
              </a:tblGrid>
              <a:tr h="370840">
                <a:tc gridSpan="6">
                  <a:txBody>
                    <a:bodyPr/>
                    <a:lstStyle/>
                    <a:p>
                      <a:pPr algn="ctr"/>
                      <a:r>
                        <a:rPr lang="fr-FR" sz="2200" dirty="0">
                          <a:solidFill>
                            <a:srgbClr val="C00000"/>
                          </a:solidFill>
                          <a:latin typeface="Times New Roman" pitchFamily="18" charset="0"/>
                          <a:cs typeface="Times New Roman" pitchFamily="18" charset="0"/>
                        </a:rPr>
                        <a:t>CODAGE</a:t>
                      </a:r>
                      <a:r>
                        <a:rPr lang="fr-FR" sz="2200" baseline="0" dirty="0">
                          <a:solidFill>
                            <a:srgbClr val="C00000"/>
                          </a:solidFill>
                          <a:latin typeface="Times New Roman" pitchFamily="18" charset="0"/>
                          <a:cs typeface="Times New Roman" pitchFamily="18" charset="0"/>
                        </a:rPr>
                        <a:t> FEC</a:t>
                      </a:r>
                      <a:endParaRPr lang="fr-FR" sz="2200" dirty="0">
                        <a:solidFill>
                          <a:srgbClr val="C00000"/>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gridSpan="5">
                  <a:txBody>
                    <a:bodyPr/>
                    <a:lstStyle/>
                    <a:p>
                      <a:pPr algn="ctr"/>
                      <a:r>
                        <a:rPr lang="fr-FR" sz="1800" b="1" dirty="0">
                          <a:solidFill>
                            <a:srgbClr val="002060"/>
                          </a:solidFill>
                          <a:latin typeface="Times New Roman" pitchFamily="18" charset="0"/>
                          <a:cs typeface="Times New Roman" pitchFamily="18" charset="0"/>
                        </a:rPr>
                        <a:t>CODES EN BLOC</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a:txBody>
                    <a:bodyPr/>
                    <a:lstStyle/>
                    <a:p>
                      <a:pPr algn="ctr"/>
                      <a:r>
                        <a:rPr lang="fr-FR" sz="1800" b="1" dirty="0">
                          <a:solidFill>
                            <a:srgbClr val="00B050"/>
                          </a:solidFill>
                          <a:latin typeface="Times New Roman" pitchFamily="18" charset="0"/>
                          <a:cs typeface="Times New Roman" pitchFamily="18" charset="0"/>
                        </a:rPr>
                        <a:t>CODES CONVOLUTIFS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fr-FR" sz="1800" b="1" dirty="0">
                          <a:solidFill>
                            <a:srgbClr val="002060"/>
                          </a:solidFill>
                          <a:latin typeface="Times New Roman" pitchFamily="18" charset="0"/>
                          <a:cs typeface="Times New Roman" pitchFamily="18" charset="0"/>
                        </a:rPr>
                        <a:t>AUTRES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fr-FR" sz="1800" b="1" dirty="0">
                          <a:solidFill>
                            <a:srgbClr val="7030A0"/>
                          </a:solidFill>
                          <a:latin typeface="Times New Roman" pitchFamily="18" charset="0"/>
                          <a:cs typeface="Times New Roman" pitchFamily="18" charset="0"/>
                        </a:rPr>
                        <a:t>LINEAIRES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endParaRPr lang="fr-FR" sz="180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000" b="1" dirty="0">
                          <a:solidFill>
                            <a:srgbClr val="00B050"/>
                          </a:solidFill>
                          <a:latin typeface="Times New Roman" pitchFamily="18" charset="0"/>
                          <a:cs typeface="Times New Roman" pitchFamily="18" charset="0"/>
                        </a:rPr>
                        <a:t>Non-cycliques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fr-FR" sz="2000" b="1" dirty="0">
                          <a:solidFill>
                            <a:srgbClr val="00B0F0"/>
                          </a:solidFill>
                          <a:latin typeface="Times New Roman" pitchFamily="18" charset="0"/>
                          <a:cs typeface="Times New Roman" pitchFamily="18" charset="0"/>
                        </a:rPr>
                        <a:t>Polynomiaux</a:t>
                      </a:r>
                      <a:r>
                        <a:rPr lang="fr-FR" sz="2000" b="1" baseline="0" dirty="0">
                          <a:solidFill>
                            <a:srgbClr val="00B0F0"/>
                          </a:solidFill>
                          <a:latin typeface="Times New Roman" pitchFamily="18" charset="0"/>
                          <a:cs typeface="Times New Roman" pitchFamily="18" charset="0"/>
                        </a:rPr>
                        <a:t> cycliques </a:t>
                      </a:r>
                      <a:endParaRPr lang="fr-FR" sz="2000" b="1" dirty="0">
                        <a:solidFill>
                          <a:srgbClr val="00B0F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endParaRPr lang="fr-FR" sz="180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000" b="1" dirty="0" err="1">
                          <a:solidFill>
                            <a:srgbClr val="7030A0"/>
                          </a:solidFill>
                          <a:latin typeface="Times New Roman" pitchFamily="18" charset="0"/>
                          <a:cs typeface="Times New Roman" pitchFamily="18" charset="0"/>
                        </a:rPr>
                        <a:t>Golay</a:t>
                      </a:r>
                      <a:endParaRPr lang="fr-FR" sz="2000" b="1" dirty="0">
                        <a:solidFill>
                          <a:srgbClr val="7030A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fr-FR" sz="2000" b="1" dirty="0">
                          <a:solidFill>
                            <a:schemeClr val="accent6">
                              <a:lumMod val="50000"/>
                            </a:schemeClr>
                          </a:solidFill>
                          <a:latin typeface="Times New Roman" pitchFamily="18" charset="0"/>
                          <a:cs typeface="Times New Roman" pitchFamily="18" charset="0"/>
                        </a:rPr>
                        <a:t>BCH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endParaRPr lang="fr-FR" sz="180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20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000" b="1" dirty="0">
                          <a:solidFill>
                            <a:srgbClr val="0070C0"/>
                          </a:solidFill>
                          <a:latin typeface="Times New Roman" pitchFamily="18" charset="0"/>
                          <a:cs typeface="Times New Roman" pitchFamily="18" charset="0"/>
                        </a:rPr>
                        <a:t>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600" b="1" dirty="0">
                          <a:solidFill>
                            <a:srgbClr val="002060"/>
                          </a:solidFill>
                          <a:latin typeface="Times New Roman" pitchFamily="18" charset="0"/>
                          <a:cs typeface="Times New Roman" pitchFamily="18" charset="0"/>
                        </a:rPr>
                        <a:t>BCH Binaire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5" name="Rectangle 4"/>
          <p:cNvSpPr/>
          <p:nvPr/>
        </p:nvSpPr>
        <p:spPr>
          <a:xfrm>
            <a:off x="6312452" y="3530770"/>
            <a:ext cx="2831548" cy="19699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7338" y="3899832"/>
            <a:ext cx="1285884" cy="15716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285852" y="4602340"/>
            <a:ext cx="1500198" cy="9286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2643174" y="5000636"/>
            <a:ext cx="100013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GENERALITES</a:t>
            </a:r>
          </a:p>
        </p:txBody>
      </p:sp>
      <p:sp>
        <p:nvSpPr>
          <p:cNvPr id="11" name="ZoneTexte 10"/>
          <p:cNvSpPr txBox="1"/>
          <p:nvPr/>
        </p:nvSpPr>
        <p:spPr>
          <a:xfrm>
            <a:off x="0" y="857232"/>
            <a:ext cx="9144000" cy="1446550"/>
          </a:xfrm>
          <a:prstGeom prst="rect">
            <a:avLst/>
          </a:prstGeom>
          <a:noFill/>
        </p:spPr>
        <p:txBody>
          <a:bodyPr wrap="square" rtlCol="0">
            <a:spAutoFit/>
          </a:bodyPr>
          <a:lstStyle/>
          <a:p>
            <a:pPr algn="just"/>
            <a:r>
              <a:rPr lang="fr-FR" sz="2200" dirty="0">
                <a:latin typeface="Times New Roman" pitchFamily="18" charset="0"/>
                <a:cs typeface="Times New Roman" pitchFamily="18" charset="0"/>
              </a:rPr>
              <a:t>Pour mieux  classer toutes les techniques de corrections d’erreurs </a:t>
            </a:r>
            <a:r>
              <a:rPr lang="fr-FR" sz="2200" b="1" u="sng" dirty="0">
                <a:latin typeface="Times New Roman" pitchFamily="18" charset="0"/>
                <a:cs typeface="Times New Roman" pitchFamily="18" charset="0"/>
              </a:rPr>
              <a:t>sans voie de retour</a:t>
            </a:r>
            <a:r>
              <a:rPr lang="fr-FR" sz="2200" dirty="0">
                <a:latin typeface="Times New Roman" pitchFamily="18" charset="0"/>
                <a:cs typeface="Times New Roman" pitchFamily="18" charset="0"/>
              </a:rPr>
              <a:t> (le récepteur corrige sans avoir à demander un ré-envoie de type ARQ), connues sous le nom de </a:t>
            </a:r>
            <a:r>
              <a:rPr lang="fr-FR" sz="2200" b="1" dirty="0">
                <a:solidFill>
                  <a:srgbClr val="C00000"/>
                </a:solidFill>
                <a:latin typeface="Times New Roman" pitchFamily="18" charset="0"/>
                <a:cs typeface="Times New Roman" pitchFamily="18" charset="0"/>
              </a:rPr>
              <a:t>FEC</a:t>
            </a:r>
            <a:r>
              <a:rPr lang="fr-FR" sz="2200" dirty="0">
                <a:latin typeface="Times New Roman" pitchFamily="18" charset="0"/>
                <a:cs typeface="Times New Roman" pitchFamily="18" charset="0"/>
              </a:rPr>
              <a:t> (</a:t>
            </a:r>
            <a:r>
              <a:rPr lang="fr-FR" sz="2200" b="1" dirty="0" err="1">
                <a:solidFill>
                  <a:srgbClr val="C00000"/>
                </a:solidFill>
                <a:latin typeface="Times New Roman" pitchFamily="18" charset="0"/>
                <a:cs typeface="Times New Roman" pitchFamily="18" charset="0"/>
              </a:rPr>
              <a:t>Forward</a:t>
            </a:r>
            <a:r>
              <a:rPr lang="fr-FR" sz="2200" b="1" dirty="0">
                <a:solidFill>
                  <a:srgbClr val="C00000"/>
                </a:solidFill>
                <a:latin typeface="Times New Roman" pitchFamily="18" charset="0"/>
                <a:cs typeface="Times New Roman" pitchFamily="18" charset="0"/>
              </a:rPr>
              <a:t> </a:t>
            </a:r>
            <a:r>
              <a:rPr lang="fr-FR" sz="2200" b="1" dirty="0" err="1">
                <a:solidFill>
                  <a:srgbClr val="C00000"/>
                </a:solidFill>
                <a:latin typeface="Times New Roman" pitchFamily="18" charset="0"/>
                <a:cs typeface="Times New Roman" pitchFamily="18" charset="0"/>
              </a:rPr>
              <a:t>Error</a:t>
            </a:r>
            <a:r>
              <a:rPr lang="fr-FR" sz="2200" b="1" dirty="0">
                <a:solidFill>
                  <a:srgbClr val="C00000"/>
                </a:solidFill>
                <a:latin typeface="Times New Roman" pitchFamily="18" charset="0"/>
                <a:cs typeface="Times New Roman" pitchFamily="18" charset="0"/>
              </a:rPr>
              <a:t> Correction</a:t>
            </a:r>
            <a:r>
              <a:rPr lang="fr-FR" sz="2200" dirty="0">
                <a:latin typeface="Times New Roman" pitchFamily="18" charset="0"/>
                <a:cs typeface="Times New Roman" pitchFamily="18" charset="0"/>
              </a:rPr>
              <a:t>) nous voir sur le tableau non-exhaustive suivant :</a:t>
            </a:r>
          </a:p>
        </p:txBody>
      </p:sp>
      <p:sp>
        <p:nvSpPr>
          <p:cNvPr id="12" name="ZoneTexte 11"/>
          <p:cNvSpPr txBox="1"/>
          <p:nvPr/>
        </p:nvSpPr>
        <p:spPr>
          <a:xfrm>
            <a:off x="1142976" y="5572140"/>
            <a:ext cx="7715304" cy="369332"/>
          </a:xfrm>
          <a:prstGeom prst="rect">
            <a:avLst/>
          </a:prstGeom>
          <a:noFill/>
        </p:spPr>
        <p:txBody>
          <a:bodyPr wrap="square" rtlCol="0">
            <a:spAutoFit/>
          </a:bodyPr>
          <a:lstStyle/>
          <a:p>
            <a:pPr algn="ctr"/>
            <a:r>
              <a:rPr lang="fr-FR" b="1" i="1" dirty="0">
                <a:solidFill>
                  <a:srgbClr val="FF0000"/>
                </a:solidFill>
                <a:latin typeface="Times New Roman" pitchFamily="18" charset="0"/>
                <a:cs typeface="Times New Roman" pitchFamily="18" charset="0"/>
              </a:rPr>
              <a:t>CLASSIFICATION DES METHODES DE CODAGE CANAL   FEC</a:t>
            </a:r>
          </a:p>
        </p:txBody>
      </p:sp>
      <p:sp>
        <p:nvSpPr>
          <p:cNvPr id="13" name="Espace réservé du numéro de diapositive 12"/>
          <p:cNvSpPr>
            <a:spLocks noGrp="1"/>
          </p:cNvSpPr>
          <p:nvPr>
            <p:ph type="sldNum" sz="quarter" idx="12"/>
          </p:nvPr>
        </p:nvSpPr>
        <p:spPr/>
        <p:txBody>
          <a:bodyPr/>
          <a:lstStyle/>
          <a:p>
            <a:fld id="{B3765F03-4A9D-4527-964E-C0033DCEC2BC}" type="slidenum">
              <a:rPr lang="fr-FR" smtClean="0"/>
              <a:pPr/>
              <a:t>3</a:t>
            </a:fld>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EXERCICE</a:t>
            </a: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le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Trouvez sa matrice de transfert G</a:t>
            </a:r>
          </a:p>
        </p:txBody>
      </p:sp>
      <p:pic>
        <p:nvPicPr>
          <p:cNvPr id="17413" name="Picture 5"/>
          <p:cNvPicPr>
            <a:picLocks noChangeAspect="1" noChangeArrowheads="1"/>
          </p:cNvPicPr>
          <p:nvPr/>
        </p:nvPicPr>
        <p:blipFill>
          <a:blip r:embed="rId2"/>
          <a:srcRect/>
          <a:stretch>
            <a:fillRect/>
          </a:stretch>
        </p:blipFill>
        <p:spPr bwMode="auto">
          <a:xfrm>
            <a:off x="428596" y="3143248"/>
            <a:ext cx="8267700" cy="2628900"/>
          </a:xfrm>
          <a:prstGeom prst="rect">
            <a:avLst/>
          </a:prstGeom>
          <a:noFill/>
          <a:ln w="9525">
            <a:noFill/>
            <a:miter lim="800000"/>
            <a:headEnd/>
            <a:tailEnd/>
          </a:ln>
          <a:effectLst/>
        </p:spPr>
      </p:pic>
      <p:sp>
        <p:nvSpPr>
          <p:cNvPr id="37" name="Espace réservé du numéro de diapositive 36"/>
          <p:cNvSpPr>
            <a:spLocks noGrp="1"/>
          </p:cNvSpPr>
          <p:nvPr>
            <p:ph type="sldNum" sz="quarter" idx="12"/>
          </p:nvPr>
        </p:nvSpPr>
        <p:spPr/>
        <p:txBody>
          <a:bodyPr/>
          <a:lstStyle/>
          <a:p>
            <a:fld id="{B3765F03-4A9D-4527-964E-C0033DCEC2BC}" type="slidenum">
              <a:rPr lang="fr-FR" smtClean="0"/>
              <a:pPr/>
              <a:t>30</a:t>
            </a:fld>
            <a:endParaRPr lang="fr-F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EXERCICE</a:t>
            </a: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le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Trouvez sa matrice de transfert G</a:t>
            </a:r>
          </a:p>
        </p:txBody>
      </p:sp>
      <p:pic>
        <p:nvPicPr>
          <p:cNvPr id="18434" name="Picture 2"/>
          <p:cNvPicPr>
            <a:picLocks noChangeAspect="1" noChangeArrowheads="1"/>
          </p:cNvPicPr>
          <p:nvPr/>
        </p:nvPicPr>
        <p:blipFill>
          <a:blip r:embed="rId2"/>
          <a:srcRect/>
          <a:stretch>
            <a:fillRect/>
          </a:stretch>
        </p:blipFill>
        <p:spPr bwMode="auto">
          <a:xfrm>
            <a:off x="1142976" y="3000372"/>
            <a:ext cx="6943725" cy="2257425"/>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31</a:t>
            </a:fld>
            <a:endParaRPr lang="fr-F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EXERCICE</a:t>
            </a: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le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Trouvez sa matrice de transfert G</a:t>
            </a:r>
          </a:p>
        </p:txBody>
      </p:sp>
      <p:pic>
        <p:nvPicPr>
          <p:cNvPr id="135170" name="Picture 2"/>
          <p:cNvPicPr>
            <a:picLocks noChangeAspect="1" noChangeArrowheads="1"/>
          </p:cNvPicPr>
          <p:nvPr/>
        </p:nvPicPr>
        <p:blipFill>
          <a:blip r:embed="rId2"/>
          <a:srcRect/>
          <a:stretch>
            <a:fillRect/>
          </a:stretch>
        </p:blipFill>
        <p:spPr bwMode="auto">
          <a:xfrm>
            <a:off x="2428860" y="2571744"/>
            <a:ext cx="4235796" cy="3756272"/>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32</a:t>
            </a:fld>
            <a:endParaRPr 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EXERCICE</a:t>
            </a: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le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Trouvez sa matrice de transfert G</a:t>
            </a:r>
          </a:p>
        </p:txBody>
      </p:sp>
      <p:pic>
        <p:nvPicPr>
          <p:cNvPr id="136194" name="Picture 2"/>
          <p:cNvPicPr>
            <a:picLocks noChangeAspect="1" noChangeArrowheads="1"/>
          </p:cNvPicPr>
          <p:nvPr/>
        </p:nvPicPr>
        <p:blipFill>
          <a:blip r:embed="rId2"/>
          <a:srcRect/>
          <a:stretch>
            <a:fillRect/>
          </a:stretch>
        </p:blipFill>
        <p:spPr bwMode="auto">
          <a:xfrm>
            <a:off x="1149744" y="2571744"/>
            <a:ext cx="6855929" cy="4286256"/>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33</a:t>
            </a:fld>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EXERCICE</a:t>
            </a: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le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Trouvez sa matrice de transfert G</a:t>
            </a:r>
          </a:p>
        </p:txBody>
      </p:sp>
      <p:pic>
        <p:nvPicPr>
          <p:cNvPr id="137218" name="Picture 2"/>
          <p:cNvPicPr>
            <a:picLocks noChangeAspect="1" noChangeArrowheads="1"/>
          </p:cNvPicPr>
          <p:nvPr/>
        </p:nvPicPr>
        <p:blipFill>
          <a:blip r:embed="rId2"/>
          <a:srcRect/>
          <a:stretch>
            <a:fillRect/>
          </a:stretch>
        </p:blipFill>
        <p:spPr bwMode="auto">
          <a:xfrm>
            <a:off x="1000100" y="3429000"/>
            <a:ext cx="7124700" cy="2714625"/>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34</a:t>
            </a:fld>
            <a:endParaRPr 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REPRESENTATION MATRICIELLE D’UN CODE CONVOLUTIF</a:t>
            </a: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EXERCICE</a:t>
            </a: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le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Trouvez sa matrice de transfert G</a:t>
            </a:r>
          </a:p>
        </p:txBody>
      </p:sp>
      <p:pic>
        <p:nvPicPr>
          <p:cNvPr id="138242" name="Picture 2"/>
          <p:cNvPicPr>
            <a:picLocks noChangeAspect="1" noChangeArrowheads="1"/>
          </p:cNvPicPr>
          <p:nvPr/>
        </p:nvPicPr>
        <p:blipFill>
          <a:blip r:embed="rId2"/>
          <a:srcRect/>
          <a:stretch>
            <a:fillRect/>
          </a:stretch>
        </p:blipFill>
        <p:spPr bwMode="auto">
          <a:xfrm>
            <a:off x="1741491" y="2643182"/>
            <a:ext cx="6269631" cy="3643338"/>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35</a:t>
            </a:fld>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91" name="Text Box 5"/>
          <p:cNvSpPr txBox="1">
            <a:spLocks noChangeArrowheads="1"/>
          </p:cNvSpPr>
          <p:nvPr/>
        </p:nvSpPr>
        <p:spPr bwMode="auto">
          <a:xfrm>
            <a:off x="0" y="928670"/>
            <a:ext cx="9144000" cy="5339923"/>
          </a:xfrm>
          <a:prstGeom prst="rect">
            <a:avLst/>
          </a:prstGeom>
          <a:noFill/>
          <a:ln w="9525">
            <a:noFill/>
            <a:miter lim="800000"/>
            <a:headEnd/>
            <a:tailEnd/>
          </a:ln>
          <a:effectLst/>
        </p:spPr>
        <p:txBody>
          <a:bodyPr wrap="square">
            <a:prstTxWarp prst="textNoShape">
              <a:avLst/>
            </a:prstTxWarp>
            <a:spAutoFit/>
          </a:bodyPr>
          <a:lstStyle/>
          <a:p>
            <a:pPr>
              <a:spcBef>
                <a:spcPct val="50000"/>
              </a:spcBef>
              <a:buFont typeface="Wingdings" pitchFamily="2" charset="2"/>
              <a:buChar char="q"/>
            </a:pPr>
            <a:r>
              <a:rPr lang="fr-FR" sz="2200" baseline="0" dirty="0">
                <a:latin typeface="Times New Roman" pitchFamily="18" charset="0"/>
                <a:cs typeface="Times New Roman" pitchFamily="18" charset="0"/>
              </a:rPr>
              <a:t> </a:t>
            </a:r>
            <a:r>
              <a:rPr lang="fr-FR" sz="2200" baseline="0" dirty="0">
                <a:solidFill>
                  <a:srgbClr val="002060"/>
                </a:solidFill>
                <a:latin typeface="Times New Roman" pitchFamily="18" charset="0"/>
                <a:cs typeface="Times New Roman" pitchFamily="18" charset="0"/>
              </a:rPr>
              <a:t>Dans un codeur </a:t>
            </a:r>
            <a:r>
              <a:rPr lang="fr-FR" sz="2200" baseline="0" dirty="0" err="1">
                <a:solidFill>
                  <a:srgbClr val="002060"/>
                </a:solidFill>
                <a:latin typeface="Times New Roman" pitchFamily="18" charset="0"/>
                <a:cs typeface="Times New Roman" pitchFamily="18" charset="0"/>
              </a:rPr>
              <a:t>convolutif</a:t>
            </a:r>
            <a:r>
              <a:rPr lang="fr-FR" sz="2200" baseline="0" dirty="0">
                <a:solidFill>
                  <a:srgbClr val="002060"/>
                </a:solidFill>
                <a:latin typeface="Times New Roman" pitchFamily="18" charset="0"/>
                <a:cs typeface="Times New Roman" pitchFamily="18" charset="0"/>
              </a:rPr>
              <a:t>, chaque bloc de </a:t>
            </a:r>
            <a:r>
              <a:rPr lang="fr-FR" sz="2200" i="1" baseline="0" dirty="0">
                <a:solidFill>
                  <a:srgbClr val="002060"/>
                </a:solidFill>
                <a:latin typeface="Times New Roman" pitchFamily="18" charset="0"/>
                <a:cs typeface="Times New Roman" pitchFamily="18" charset="0"/>
              </a:rPr>
              <a:t>n</a:t>
            </a:r>
            <a:r>
              <a:rPr lang="fr-FR" sz="2200" baseline="0" dirty="0">
                <a:solidFill>
                  <a:srgbClr val="002060"/>
                </a:solidFill>
                <a:latin typeface="Times New Roman" pitchFamily="18" charset="0"/>
                <a:cs typeface="Times New Roman" pitchFamily="18" charset="0"/>
              </a:rPr>
              <a:t> éléments binaires à sa  sortie dépend :</a:t>
            </a:r>
          </a:p>
          <a:p>
            <a:pPr lvl="1">
              <a:spcBef>
                <a:spcPct val="50000"/>
              </a:spcBef>
              <a:buClr>
                <a:srgbClr val="3333CC"/>
              </a:buClr>
              <a:buFont typeface="Wingdings" pitchFamily="2" charset="2"/>
              <a:buChar char="q"/>
            </a:pPr>
            <a:r>
              <a:rPr lang="fr-FR" sz="2200" baseline="0" dirty="0">
                <a:solidFill>
                  <a:srgbClr val="002060"/>
                </a:solidFill>
                <a:latin typeface="Times New Roman" pitchFamily="18" charset="0"/>
                <a:cs typeface="Times New Roman" pitchFamily="18" charset="0"/>
              </a:rPr>
              <a:t> Du bloc de </a:t>
            </a:r>
            <a:r>
              <a:rPr lang="fr-FR" sz="2200" i="1" baseline="0" dirty="0">
                <a:solidFill>
                  <a:srgbClr val="002060"/>
                </a:solidFill>
                <a:latin typeface="Times New Roman" pitchFamily="18" charset="0"/>
                <a:cs typeface="Times New Roman" pitchFamily="18" charset="0"/>
              </a:rPr>
              <a:t>k</a:t>
            </a:r>
            <a:r>
              <a:rPr lang="fr-FR" sz="2200" baseline="0" dirty="0">
                <a:solidFill>
                  <a:srgbClr val="002060"/>
                </a:solidFill>
                <a:latin typeface="Times New Roman" pitchFamily="18" charset="0"/>
                <a:cs typeface="Times New Roman" pitchFamily="18" charset="0"/>
              </a:rPr>
              <a:t> éléments binaires présents à son entrée,</a:t>
            </a:r>
            <a:r>
              <a:rPr lang="fr-FR" sz="2200" dirty="0">
                <a:solidFill>
                  <a:srgbClr val="002060"/>
                </a:solidFill>
                <a:latin typeface="Times New Roman" pitchFamily="18" charset="0"/>
                <a:cs typeface="Times New Roman" pitchFamily="18" charset="0"/>
              </a:rPr>
              <a:t> </a:t>
            </a:r>
          </a:p>
          <a:p>
            <a:pPr lvl="1">
              <a:spcBef>
                <a:spcPct val="50000"/>
              </a:spcBef>
              <a:buClr>
                <a:srgbClr val="3333CC"/>
              </a:buClr>
              <a:buFont typeface="Wingdings" pitchFamily="2" charset="2"/>
              <a:buChar char="q"/>
            </a:pPr>
            <a:r>
              <a:rPr lang="fr-FR" sz="2200" baseline="0" dirty="0">
                <a:solidFill>
                  <a:srgbClr val="002060"/>
                </a:solidFill>
                <a:latin typeface="Times New Roman" pitchFamily="18" charset="0"/>
                <a:cs typeface="Times New Roman" pitchFamily="18" charset="0"/>
              </a:rPr>
              <a:t> Des </a:t>
            </a:r>
            <a:r>
              <a:rPr lang="fr-FR" sz="2200" i="1" baseline="0" dirty="0">
                <a:solidFill>
                  <a:srgbClr val="002060"/>
                </a:solidFill>
                <a:latin typeface="Times New Roman" pitchFamily="18" charset="0"/>
                <a:cs typeface="Times New Roman" pitchFamily="18" charset="0"/>
              </a:rPr>
              <a:t>m</a:t>
            </a:r>
            <a:r>
              <a:rPr lang="fr-FR" sz="2200" baseline="0" dirty="0">
                <a:solidFill>
                  <a:srgbClr val="002060"/>
                </a:solidFill>
                <a:latin typeface="Times New Roman" pitchFamily="18" charset="0"/>
                <a:cs typeface="Times New Roman" pitchFamily="18" charset="0"/>
              </a:rPr>
              <a:t> blocs de </a:t>
            </a:r>
            <a:r>
              <a:rPr lang="fr-FR" sz="2200" i="1" baseline="0" dirty="0">
                <a:solidFill>
                  <a:srgbClr val="002060"/>
                </a:solidFill>
                <a:latin typeface="Times New Roman" pitchFamily="18" charset="0"/>
                <a:cs typeface="Times New Roman" pitchFamily="18" charset="0"/>
              </a:rPr>
              <a:t>k</a:t>
            </a:r>
            <a:r>
              <a:rPr lang="fr-FR" sz="2200" baseline="0" dirty="0">
                <a:solidFill>
                  <a:srgbClr val="002060"/>
                </a:solidFill>
                <a:latin typeface="Times New Roman" pitchFamily="18" charset="0"/>
                <a:cs typeface="Times New Roman" pitchFamily="18" charset="0"/>
              </a:rPr>
              <a:t> éléments binaires contenus dans sa mémoire.</a:t>
            </a:r>
          </a:p>
          <a:p>
            <a:pPr lvl="1">
              <a:spcBef>
                <a:spcPct val="50000"/>
              </a:spcBef>
              <a:buClr>
                <a:srgbClr val="3333CC"/>
              </a:buClr>
              <a:buFont typeface="Wingdings" pitchFamily="2" charset="2"/>
              <a:buChar char="q"/>
            </a:pPr>
            <a:r>
              <a:rPr lang="fr-FR" sz="2200" baseline="0" dirty="0">
                <a:solidFill>
                  <a:srgbClr val="002060"/>
                </a:solidFill>
                <a:latin typeface="Times New Roman" pitchFamily="18" charset="0"/>
                <a:cs typeface="Times New Roman" pitchFamily="18" charset="0"/>
              </a:rPr>
              <a:t>Ces  </a:t>
            </a:r>
            <a:r>
              <a:rPr lang="fr-FR" sz="2200" i="1" baseline="0" dirty="0">
                <a:solidFill>
                  <a:srgbClr val="002060"/>
                </a:solidFill>
                <a:latin typeface="Times New Roman" pitchFamily="18" charset="0"/>
                <a:cs typeface="Times New Roman" pitchFamily="18" charset="0"/>
              </a:rPr>
              <a:t>m</a:t>
            </a:r>
            <a:r>
              <a:rPr lang="fr-FR" sz="2200" baseline="0" dirty="0">
                <a:solidFill>
                  <a:srgbClr val="002060"/>
                </a:solidFill>
                <a:latin typeface="Times New Roman" pitchFamily="18" charset="0"/>
                <a:cs typeface="Times New Roman" pitchFamily="18" charset="0"/>
              </a:rPr>
              <a:t>. </a:t>
            </a:r>
            <a:r>
              <a:rPr lang="fr-FR" sz="2200" i="1" baseline="0" dirty="0">
                <a:solidFill>
                  <a:srgbClr val="002060"/>
                </a:solidFill>
                <a:latin typeface="Times New Roman" pitchFamily="18" charset="0"/>
                <a:cs typeface="Times New Roman" pitchFamily="18" charset="0"/>
              </a:rPr>
              <a:t>k</a:t>
            </a:r>
            <a:r>
              <a:rPr lang="fr-FR" sz="2200" baseline="0" dirty="0">
                <a:solidFill>
                  <a:srgbClr val="002060"/>
                </a:solidFill>
                <a:latin typeface="Times New Roman" pitchFamily="18" charset="0"/>
                <a:cs typeface="Times New Roman" pitchFamily="18" charset="0"/>
              </a:rPr>
              <a:t> éléments binaires définissent </a:t>
            </a:r>
            <a:r>
              <a:rPr lang="fr-FR" sz="2200" b="1" u="sng" baseline="0" dirty="0">
                <a:solidFill>
                  <a:srgbClr val="002060"/>
                </a:solidFill>
                <a:latin typeface="Times New Roman" pitchFamily="18" charset="0"/>
                <a:cs typeface="Times New Roman" pitchFamily="18" charset="0"/>
              </a:rPr>
              <a:t>l’état du codeur</a:t>
            </a:r>
            <a:r>
              <a:rPr lang="fr-FR" sz="2200" baseline="0" dirty="0">
                <a:solidFill>
                  <a:srgbClr val="002060"/>
                </a:solidFill>
                <a:latin typeface="Times New Roman" pitchFamily="18" charset="0"/>
                <a:cs typeface="Times New Roman" pitchFamily="18" charset="0"/>
              </a:rPr>
              <a:t>.</a:t>
            </a:r>
          </a:p>
          <a:p>
            <a:pPr algn="just">
              <a:spcBef>
                <a:spcPct val="100000"/>
              </a:spcBef>
              <a:buFont typeface="Wingdings" pitchFamily="2" charset="2"/>
              <a:buChar char="q"/>
            </a:pPr>
            <a:r>
              <a:rPr lang="fr-FR" sz="2200" dirty="0">
                <a:latin typeface="Times New Roman" pitchFamily="18" charset="0"/>
                <a:cs typeface="Times New Roman" pitchFamily="18" charset="0"/>
              </a:rPr>
              <a:t> </a:t>
            </a:r>
            <a:r>
              <a:rPr lang="fr-FR" sz="2200" dirty="0">
                <a:solidFill>
                  <a:srgbClr val="0070C0"/>
                </a:solidFill>
                <a:latin typeface="Times New Roman" pitchFamily="18" charset="0"/>
                <a:cs typeface="Times New Roman" pitchFamily="18" charset="0"/>
              </a:rPr>
              <a:t>Pour représenter et modéliser un code </a:t>
            </a:r>
            <a:r>
              <a:rPr lang="fr-FR" sz="2200" dirty="0" err="1">
                <a:solidFill>
                  <a:srgbClr val="0070C0"/>
                </a:solidFill>
                <a:latin typeface="Times New Roman" pitchFamily="18" charset="0"/>
                <a:cs typeface="Times New Roman" pitchFamily="18" charset="0"/>
              </a:rPr>
              <a:t>convolutif</a:t>
            </a:r>
            <a:r>
              <a:rPr lang="fr-FR" sz="2200" dirty="0">
                <a:solidFill>
                  <a:srgbClr val="0070C0"/>
                </a:solidFill>
                <a:latin typeface="Times New Roman" pitchFamily="18" charset="0"/>
                <a:cs typeface="Times New Roman" pitchFamily="18" charset="0"/>
              </a:rPr>
              <a:t> nus pouvons également utiliser </a:t>
            </a:r>
            <a:r>
              <a:rPr lang="fr-FR" sz="22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les chaînes de Markov</a:t>
            </a:r>
            <a:r>
              <a:rPr lang="fr-FR" sz="2200" dirty="0">
                <a:solidFill>
                  <a:srgbClr val="0070C0"/>
                </a:solidFill>
                <a:latin typeface="Times New Roman" pitchFamily="18" charset="0"/>
                <a:cs typeface="Times New Roman" pitchFamily="18" charset="0"/>
              </a:rPr>
              <a:t>, à l’aide du </a:t>
            </a:r>
            <a:r>
              <a:rPr lang="fr-FR" sz="2200" b="1" u="sng" dirty="0">
                <a:solidFill>
                  <a:srgbClr val="0070C0"/>
                </a:solidFill>
                <a:latin typeface="Times New Roman" pitchFamily="18" charset="0"/>
                <a:cs typeface="Times New Roman" pitchFamily="18" charset="0"/>
              </a:rPr>
              <a:t>diagramme d'état. </a:t>
            </a:r>
          </a:p>
          <a:p>
            <a:pPr algn="just">
              <a:spcBef>
                <a:spcPct val="100000"/>
              </a:spcBef>
              <a:buFont typeface="Wingdings" pitchFamily="2" charset="2"/>
              <a:buChar char="q"/>
            </a:pPr>
            <a:r>
              <a:rPr lang="fr-FR" sz="2200" dirty="0">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rPr>
              <a:t>Ceci, nous permet de calculer la fonction de transfert du code utilisée entre autre pour connaitre la distance minimale du code. </a:t>
            </a:r>
          </a:p>
          <a:p>
            <a:pPr algn="just">
              <a:spcBef>
                <a:spcPct val="100000"/>
              </a:spcBef>
              <a:buFont typeface="Wingdings" pitchFamily="2" charset="2"/>
              <a:buChar char="q"/>
            </a:pPr>
            <a:r>
              <a:rPr lang="fr-FR" sz="2200" dirty="0">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Les états de la chaîne de Markov sont ceux du registre à décalage et les transitions sont données par les différentes sorties du codeur. </a:t>
            </a:r>
            <a:endParaRPr lang="fr-FR" sz="2200" baseline="0" dirty="0">
              <a:solidFill>
                <a:srgbClr val="00B050"/>
              </a:solidFill>
              <a:latin typeface="Times New Roman" pitchFamily="18" charset="0"/>
              <a:cs typeface="Times New Roman" pitchFamily="18" charset="0"/>
            </a:endParaRPr>
          </a:p>
        </p:txBody>
      </p:sp>
      <p:sp>
        <p:nvSpPr>
          <p:cNvPr id="92" name="Espace réservé du numéro de diapositive 91"/>
          <p:cNvSpPr>
            <a:spLocks noGrp="1"/>
          </p:cNvSpPr>
          <p:nvPr>
            <p:ph type="sldNum" sz="quarter" idx="12"/>
          </p:nvPr>
        </p:nvSpPr>
        <p:spPr/>
        <p:txBody>
          <a:bodyPr/>
          <a:lstStyle/>
          <a:p>
            <a:fld id="{B3765F03-4A9D-4527-964E-C0033DCEC2BC}" type="slidenum">
              <a:rPr lang="fr-FR" smtClean="0"/>
              <a:pPr/>
              <a:t>36</a:t>
            </a:fld>
            <a:endParaRPr 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grpSp>
        <p:nvGrpSpPr>
          <p:cNvPr id="4" name="Group 97"/>
          <p:cNvGrpSpPr>
            <a:grpSpLocks/>
          </p:cNvGrpSpPr>
          <p:nvPr/>
        </p:nvGrpSpPr>
        <p:grpSpPr bwMode="auto">
          <a:xfrm>
            <a:off x="71406" y="1557338"/>
            <a:ext cx="3960813" cy="5040312"/>
            <a:chOff x="2993" y="845"/>
            <a:chExt cx="2495" cy="3175"/>
          </a:xfrm>
        </p:grpSpPr>
        <p:sp>
          <p:nvSpPr>
            <p:cNvPr id="44" name="Oval 94"/>
            <p:cNvSpPr>
              <a:spLocks noChangeArrowheads="1"/>
            </p:cNvSpPr>
            <p:nvPr/>
          </p:nvSpPr>
          <p:spPr bwMode="auto">
            <a:xfrm flipH="1" flipV="1">
              <a:off x="3923" y="3498"/>
              <a:ext cx="635" cy="522"/>
            </a:xfrm>
            <a:prstGeom prst="ellipse">
              <a:avLst/>
            </a:prstGeom>
            <a:noFill/>
            <a:ln w="28575">
              <a:solidFill>
                <a:srgbClr val="339966"/>
              </a:solidFill>
              <a:round/>
              <a:headEnd/>
              <a:tailEnd/>
            </a:ln>
            <a:effectLst/>
          </p:spPr>
          <p:txBody>
            <a:bodyPr wrap="none" anchor="ctr">
              <a:prstTxWarp prst="textNoShape">
                <a:avLst/>
              </a:prstTxWarp>
            </a:bodyPr>
            <a:lstStyle/>
            <a:p>
              <a:endParaRPr lang="fr-FR"/>
            </a:p>
          </p:txBody>
        </p:sp>
        <p:grpSp>
          <p:nvGrpSpPr>
            <p:cNvPr id="6" name="Group 91"/>
            <p:cNvGrpSpPr>
              <a:grpSpLocks/>
            </p:cNvGrpSpPr>
            <p:nvPr/>
          </p:nvGrpSpPr>
          <p:grpSpPr bwMode="auto">
            <a:xfrm>
              <a:off x="4496" y="1546"/>
              <a:ext cx="787" cy="703"/>
              <a:chOff x="4496" y="1546"/>
              <a:chExt cx="787" cy="703"/>
            </a:xfrm>
          </p:grpSpPr>
          <p:sp>
            <p:nvSpPr>
              <p:cNvPr id="42" name="Line 86"/>
              <p:cNvSpPr>
                <a:spLocks noChangeShapeType="1"/>
              </p:cNvSpPr>
              <p:nvPr/>
            </p:nvSpPr>
            <p:spPr bwMode="auto">
              <a:xfrm flipH="1" flipV="1">
                <a:off x="4496" y="1546"/>
                <a:ext cx="769"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3" name="Line 87"/>
              <p:cNvSpPr>
                <a:spLocks noChangeShapeType="1"/>
              </p:cNvSpPr>
              <p:nvPr/>
            </p:nvSpPr>
            <p:spPr bwMode="auto">
              <a:xfrm rot="13458249" flipH="1" flipV="1">
                <a:off x="5185" y="2205"/>
                <a:ext cx="98" cy="1"/>
              </a:xfrm>
              <a:prstGeom prst="line">
                <a:avLst/>
              </a:prstGeom>
              <a:noFill/>
              <a:ln w="57150">
                <a:solidFill>
                  <a:srgbClr val="339966"/>
                </a:solidFill>
                <a:round/>
                <a:headEnd/>
                <a:tailEnd type="triangle" w="med" len="med"/>
              </a:ln>
              <a:effectLst/>
            </p:spPr>
            <p:txBody>
              <a:bodyPr>
                <a:prstTxWarp prst="textNoShape">
                  <a:avLst/>
                </a:prstTxWarp>
              </a:bodyPr>
              <a:lstStyle/>
              <a:p>
                <a:endParaRPr lang="fr-FR"/>
              </a:p>
            </p:txBody>
          </p:sp>
        </p:grpSp>
        <p:grpSp>
          <p:nvGrpSpPr>
            <p:cNvPr id="7" name="Group 45"/>
            <p:cNvGrpSpPr>
              <a:grpSpLocks/>
            </p:cNvGrpSpPr>
            <p:nvPr/>
          </p:nvGrpSpPr>
          <p:grpSpPr bwMode="auto">
            <a:xfrm>
              <a:off x="3923" y="845"/>
              <a:ext cx="635" cy="567"/>
              <a:chOff x="3923" y="845"/>
              <a:chExt cx="635" cy="567"/>
            </a:xfrm>
          </p:grpSpPr>
          <p:grpSp>
            <p:nvGrpSpPr>
              <p:cNvPr id="38" name="Group 46"/>
              <p:cNvGrpSpPr>
                <a:grpSpLocks/>
              </p:cNvGrpSpPr>
              <p:nvPr/>
            </p:nvGrpSpPr>
            <p:grpSpPr bwMode="auto">
              <a:xfrm>
                <a:off x="3923" y="890"/>
                <a:ext cx="635" cy="522"/>
                <a:chOff x="3923" y="890"/>
                <a:chExt cx="635" cy="522"/>
              </a:xfrm>
            </p:grpSpPr>
            <p:sp>
              <p:nvSpPr>
                <p:cNvPr id="40" name="Oval 47"/>
                <p:cNvSpPr>
                  <a:spLocks noChangeArrowheads="1"/>
                </p:cNvSpPr>
                <p:nvPr/>
              </p:nvSpPr>
              <p:spPr bwMode="auto">
                <a:xfrm>
                  <a:off x="3923" y="890"/>
                  <a:ext cx="635" cy="522"/>
                </a:xfrm>
                <a:prstGeom prst="ellipse">
                  <a:avLst/>
                </a:prstGeom>
                <a:noFill/>
                <a:ln w="28575">
                  <a:solidFill>
                    <a:srgbClr val="FF0000"/>
                  </a:solidFill>
                  <a:round/>
                  <a:headEnd/>
                  <a:tailEnd/>
                </a:ln>
                <a:effectLst/>
              </p:spPr>
              <p:txBody>
                <a:bodyPr wrap="none" anchor="ctr">
                  <a:prstTxWarp prst="textNoShape">
                    <a:avLst/>
                  </a:prstTxWarp>
                </a:bodyPr>
                <a:lstStyle/>
                <a:p>
                  <a:endParaRPr lang="fr-FR"/>
                </a:p>
              </p:txBody>
            </p:sp>
            <p:sp>
              <p:nvSpPr>
                <p:cNvPr id="41" name="Line 48"/>
                <p:cNvSpPr>
                  <a:spLocks noChangeShapeType="1"/>
                </p:cNvSpPr>
                <p:nvPr/>
              </p:nvSpPr>
              <p:spPr bwMode="auto">
                <a:xfrm rot="16200000" flipV="1">
                  <a:off x="3878" y="1117"/>
                  <a:ext cx="90" cy="0"/>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39" name="Text Box 49"/>
              <p:cNvSpPr txBox="1">
                <a:spLocks noChangeArrowheads="1"/>
              </p:cNvSpPr>
              <p:nvPr/>
            </p:nvSpPr>
            <p:spPr bwMode="auto">
              <a:xfrm>
                <a:off x="4082" y="845"/>
                <a:ext cx="318"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00</a:t>
                </a:r>
              </a:p>
            </p:txBody>
          </p:sp>
        </p:grpSp>
        <p:grpSp>
          <p:nvGrpSpPr>
            <p:cNvPr id="8" name="Group 8"/>
            <p:cNvGrpSpPr>
              <a:grpSpLocks/>
            </p:cNvGrpSpPr>
            <p:nvPr/>
          </p:nvGrpSpPr>
          <p:grpSpPr bwMode="auto">
            <a:xfrm>
              <a:off x="2993" y="1366"/>
              <a:ext cx="2495" cy="2194"/>
              <a:chOff x="2993" y="1366"/>
              <a:chExt cx="2495" cy="2194"/>
            </a:xfrm>
          </p:grpSpPr>
          <p:sp>
            <p:nvSpPr>
              <p:cNvPr id="34" name="Text Box 9"/>
              <p:cNvSpPr txBox="1">
                <a:spLocks noChangeArrowheads="1"/>
              </p:cNvSpPr>
              <p:nvPr/>
            </p:nvSpPr>
            <p:spPr bwMode="auto">
              <a:xfrm>
                <a:off x="3991" y="1366"/>
                <a:ext cx="499" cy="448"/>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a:t>État ‘00’</a:t>
                </a:r>
              </a:p>
            </p:txBody>
          </p:sp>
          <p:sp>
            <p:nvSpPr>
              <p:cNvPr id="35" name="Text Box 10"/>
              <p:cNvSpPr txBox="1">
                <a:spLocks noChangeArrowheads="1"/>
              </p:cNvSpPr>
              <p:nvPr/>
            </p:nvSpPr>
            <p:spPr bwMode="auto">
              <a:xfrm>
                <a:off x="3991" y="3112"/>
                <a:ext cx="499" cy="448"/>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a:t>État ‘11’</a:t>
                </a:r>
              </a:p>
            </p:txBody>
          </p:sp>
          <p:sp>
            <p:nvSpPr>
              <p:cNvPr id="36" name="Text Box 11"/>
              <p:cNvSpPr txBox="1">
                <a:spLocks noChangeArrowheads="1"/>
              </p:cNvSpPr>
              <p:nvPr/>
            </p:nvSpPr>
            <p:spPr bwMode="auto">
              <a:xfrm>
                <a:off x="2993" y="2239"/>
                <a:ext cx="499" cy="446"/>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dirty="0"/>
                  <a:t>État ‘01’</a:t>
                </a:r>
              </a:p>
            </p:txBody>
          </p:sp>
          <p:sp>
            <p:nvSpPr>
              <p:cNvPr id="37" name="Text Box 12"/>
              <p:cNvSpPr txBox="1">
                <a:spLocks noChangeArrowheads="1"/>
              </p:cNvSpPr>
              <p:nvPr/>
            </p:nvSpPr>
            <p:spPr bwMode="auto">
              <a:xfrm>
                <a:off x="4989" y="2239"/>
                <a:ext cx="499" cy="446"/>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dirty="0"/>
                  <a:t>État ‘10’</a:t>
                </a:r>
              </a:p>
            </p:txBody>
          </p:sp>
        </p:grpSp>
        <p:grpSp>
          <p:nvGrpSpPr>
            <p:cNvPr id="9" name="Group 50"/>
            <p:cNvGrpSpPr>
              <a:grpSpLocks/>
            </p:cNvGrpSpPr>
            <p:nvPr/>
          </p:nvGrpSpPr>
          <p:grpSpPr bwMode="auto">
            <a:xfrm>
              <a:off x="3197" y="1638"/>
              <a:ext cx="1906" cy="1781"/>
              <a:chOff x="3197" y="1638"/>
              <a:chExt cx="1906" cy="1781"/>
            </a:xfrm>
          </p:grpSpPr>
          <p:grpSp>
            <p:nvGrpSpPr>
              <p:cNvPr id="30" name="Group 51"/>
              <p:cNvGrpSpPr>
                <a:grpSpLocks/>
              </p:cNvGrpSpPr>
              <p:nvPr/>
            </p:nvGrpSpPr>
            <p:grpSpPr bwMode="auto">
              <a:xfrm>
                <a:off x="3197" y="2709"/>
                <a:ext cx="804" cy="710"/>
                <a:chOff x="3197" y="2709"/>
                <a:chExt cx="804" cy="710"/>
              </a:xfrm>
            </p:grpSpPr>
            <p:sp>
              <p:nvSpPr>
                <p:cNvPr id="32" name="Line 52"/>
                <p:cNvSpPr>
                  <a:spLocks noChangeShapeType="1"/>
                </p:cNvSpPr>
                <p:nvPr/>
              </p:nvSpPr>
              <p:spPr bwMode="auto">
                <a:xfrm>
                  <a:off x="3259" y="2726"/>
                  <a:ext cx="742" cy="693"/>
                </a:xfrm>
                <a:prstGeom prst="line">
                  <a:avLst/>
                </a:prstGeom>
                <a:noFill/>
                <a:ln w="28575">
                  <a:solidFill>
                    <a:srgbClr val="C00000"/>
                  </a:solidFill>
                  <a:round/>
                  <a:headEnd/>
                  <a:tailEnd/>
                </a:ln>
                <a:effectLst/>
              </p:spPr>
              <p:txBody>
                <a:bodyPr>
                  <a:prstTxWarp prst="textNoShape">
                    <a:avLst/>
                  </a:prstTxWarp>
                </a:bodyPr>
                <a:lstStyle/>
                <a:p>
                  <a:endParaRPr lang="fr-FR"/>
                </a:p>
              </p:txBody>
            </p:sp>
            <p:sp>
              <p:nvSpPr>
                <p:cNvPr id="33" name="Line 53"/>
                <p:cNvSpPr>
                  <a:spLocks noChangeShapeType="1"/>
                </p:cNvSpPr>
                <p:nvPr/>
              </p:nvSpPr>
              <p:spPr bwMode="auto">
                <a:xfrm rot="13458249">
                  <a:off x="3197" y="2709"/>
                  <a:ext cx="98" cy="1"/>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31" name="Text Box 54"/>
              <p:cNvSpPr txBox="1">
                <a:spLocks noChangeArrowheads="1"/>
              </p:cNvSpPr>
              <p:nvPr/>
            </p:nvSpPr>
            <p:spPr bwMode="auto">
              <a:xfrm>
                <a:off x="4786" y="1638"/>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a:t>11</a:t>
                </a:r>
              </a:p>
            </p:txBody>
          </p:sp>
        </p:grpSp>
        <p:grpSp>
          <p:nvGrpSpPr>
            <p:cNvPr id="10" name="Group 61"/>
            <p:cNvGrpSpPr>
              <a:grpSpLocks/>
            </p:cNvGrpSpPr>
            <p:nvPr/>
          </p:nvGrpSpPr>
          <p:grpSpPr bwMode="auto">
            <a:xfrm>
              <a:off x="3492" y="2567"/>
              <a:ext cx="1497" cy="1"/>
              <a:chOff x="3492" y="2455"/>
              <a:chExt cx="1497" cy="1"/>
            </a:xfrm>
          </p:grpSpPr>
          <p:sp>
            <p:nvSpPr>
              <p:cNvPr id="28" name="Line 57"/>
              <p:cNvSpPr>
                <a:spLocks noChangeShapeType="1"/>
              </p:cNvSpPr>
              <p:nvPr/>
            </p:nvSpPr>
            <p:spPr bwMode="auto">
              <a:xfrm>
                <a:off x="3492" y="2455"/>
                <a:ext cx="1497" cy="0"/>
              </a:xfrm>
              <a:prstGeom prst="line">
                <a:avLst/>
              </a:prstGeom>
              <a:noFill/>
              <a:ln w="28575">
                <a:solidFill>
                  <a:srgbClr val="C00000"/>
                </a:solidFill>
                <a:round/>
                <a:headEnd/>
                <a:tailEnd/>
              </a:ln>
              <a:effectLst/>
            </p:spPr>
            <p:txBody>
              <a:bodyPr>
                <a:prstTxWarp prst="textNoShape">
                  <a:avLst/>
                </a:prstTxWarp>
              </a:bodyPr>
              <a:lstStyle/>
              <a:p>
                <a:endParaRPr lang="fr-FR"/>
              </a:p>
            </p:txBody>
          </p:sp>
          <p:sp>
            <p:nvSpPr>
              <p:cNvPr id="29" name="Line 58"/>
              <p:cNvSpPr>
                <a:spLocks noChangeShapeType="1"/>
              </p:cNvSpPr>
              <p:nvPr/>
            </p:nvSpPr>
            <p:spPr bwMode="auto">
              <a:xfrm rot="10760105" flipV="1">
                <a:off x="3492" y="2455"/>
                <a:ext cx="98" cy="1"/>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11" name="Text Box 59"/>
            <p:cNvSpPr txBox="1">
              <a:spLocks noChangeArrowheads="1"/>
            </p:cNvSpPr>
            <p:nvPr/>
          </p:nvSpPr>
          <p:spPr bwMode="auto">
            <a:xfrm>
              <a:off x="4105" y="25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a:t>01</a:t>
              </a:r>
            </a:p>
          </p:txBody>
        </p:sp>
        <p:sp>
          <p:nvSpPr>
            <p:cNvPr id="25" name="Text Box 60"/>
            <p:cNvSpPr txBox="1">
              <a:spLocks noChangeArrowheads="1"/>
            </p:cNvSpPr>
            <p:nvPr/>
          </p:nvSpPr>
          <p:spPr bwMode="auto">
            <a:xfrm>
              <a:off x="3425" y="1638"/>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11</a:t>
              </a:r>
            </a:p>
          </p:txBody>
        </p:sp>
        <p:grpSp>
          <p:nvGrpSpPr>
            <p:cNvPr id="13" name="Group 64"/>
            <p:cNvGrpSpPr>
              <a:grpSpLocks/>
            </p:cNvGrpSpPr>
            <p:nvPr/>
          </p:nvGrpSpPr>
          <p:grpSpPr bwMode="auto">
            <a:xfrm flipH="1">
              <a:off x="3492" y="2363"/>
              <a:ext cx="1497" cy="1"/>
              <a:chOff x="3492" y="2455"/>
              <a:chExt cx="1497" cy="1"/>
            </a:xfrm>
          </p:grpSpPr>
          <p:sp>
            <p:nvSpPr>
              <p:cNvPr id="22" name="Line 65"/>
              <p:cNvSpPr>
                <a:spLocks noChangeShapeType="1"/>
              </p:cNvSpPr>
              <p:nvPr/>
            </p:nvSpPr>
            <p:spPr bwMode="auto">
              <a:xfrm>
                <a:off x="3492" y="2455"/>
                <a:ext cx="1497" cy="0"/>
              </a:xfrm>
              <a:prstGeom prst="line">
                <a:avLst/>
              </a:prstGeom>
              <a:noFill/>
              <a:ln w="28575">
                <a:solidFill>
                  <a:srgbClr val="00B050"/>
                </a:solidFill>
                <a:round/>
                <a:headEnd/>
                <a:tailEnd/>
              </a:ln>
              <a:effectLst/>
            </p:spPr>
            <p:txBody>
              <a:bodyPr>
                <a:prstTxWarp prst="textNoShape">
                  <a:avLst/>
                </a:prstTxWarp>
              </a:bodyPr>
              <a:lstStyle/>
              <a:p>
                <a:endParaRPr lang="fr-FR"/>
              </a:p>
            </p:txBody>
          </p:sp>
          <p:sp>
            <p:nvSpPr>
              <p:cNvPr id="23" name="Line 66"/>
              <p:cNvSpPr>
                <a:spLocks noChangeShapeType="1"/>
              </p:cNvSpPr>
              <p:nvPr/>
            </p:nvSpPr>
            <p:spPr bwMode="auto">
              <a:xfrm rot="10760105" flipV="1">
                <a:off x="3492" y="2455"/>
                <a:ext cx="98" cy="1"/>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grpSp>
        <p:sp>
          <p:nvSpPr>
            <p:cNvPr id="14" name="Text Box 67"/>
            <p:cNvSpPr txBox="1">
              <a:spLocks noChangeArrowheads="1"/>
            </p:cNvSpPr>
            <p:nvPr/>
          </p:nvSpPr>
          <p:spPr bwMode="auto">
            <a:xfrm flipH="1">
              <a:off x="4105" y="2137"/>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a:t>00</a:t>
              </a:r>
            </a:p>
          </p:txBody>
        </p:sp>
        <p:grpSp>
          <p:nvGrpSpPr>
            <p:cNvPr id="15" name="Group 90"/>
            <p:cNvGrpSpPr>
              <a:grpSpLocks/>
            </p:cNvGrpSpPr>
            <p:nvPr/>
          </p:nvGrpSpPr>
          <p:grpSpPr bwMode="auto">
            <a:xfrm>
              <a:off x="4444" y="2682"/>
              <a:ext cx="815" cy="703"/>
              <a:chOff x="4444" y="2682"/>
              <a:chExt cx="815" cy="703"/>
            </a:xfrm>
          </p:grpSpPr>
          <p:grpSp>
            <p:nvGrpSpPr>
              <p:cNvPr id="18" name="Group 89"/>
              <p:cNvGrpSpPr>
                <a:grpSpLocks/>
              </p:cNvGrpSpPr>
              <p:nvPr/>
            </p:nvGrpSpPr>
            <p:grpSpPr bwMode="auto">
              <a:xfrm>
                <a:off x="4444" y="2682"/>
                <a:ext cx="815" cy="703"/>
                <a:chOff x="4444" y="2682"/>
                <a:chExt cx="815" cy="703"/>
              </a:xfrm>
            </p:grpSpPr>
            <p:sp>
              <p:nvSpPr>
                <p:cNvPr id="20" name="Line 81"/>
                <p:cNvSpPr>
                  <a:spLocks noChangeShapeType="1"/>
                </p:cNvSpPr>
                <p:nvPr/>
              </p:nvSpPr>
              <p:spPr bwMode="auto">
                <a:xfrm flipV="1">
                  <a:off x="4490" y="2682"/>
                  <a:ext cx="769" cy="703"/>
                </a:xfrm>
                <a:prstGeom prst="line">
                  <a:avLst/>
                </a:prstGeom>
                <a:noFill/>
                <a:ln w="28575">
                  <a:solidFill>
                    <a:srgbClr val="00B050"/>
                  </a:solidFill>
                  <a:round/>
                  <a:headEnd/>
                  <a:tailEnd/>
                </a:ln>
                <a:effectLst/>
              </p:spPr>
              <p:txBody>
                <a:bodyPr>
                  <a:prstTxWarp prst="textNoShape">
                    <a:avLst/>
                  </a:prstTxWarp>
                </a:bodyPr>
                <a:lstStyle/>
                <a:p>
                  <a:endParaRPr lang="fr-FR"/>
                </a:p>
              </p:txBody>
            </p:sp>
            <p:sp>
              <p:nvSpPr>
                <p:cNvPr id="21" name="Line 82"/>
                <p:cNvSpPr>
                  <a:spLocks noChangeShapeType="1"/>
                </p:cNvSpPr>
                <p:nvPr/>
              </p:nvSpPr>
              <p:spPr bwMode="auto">
                <a:xfrm rot="8141751" flipV="1">
                  <a:off x="4444" y="3345"/>
                  <a:ext cx="121" cy="29"/>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grpSp>
          <p:sp>
            <p:nvSpPr>
              <p:cNvPr id="19" name="Text Box 83"/>
              <p:cNvSpPr txBox="1">
                <a:spLocks noChangeArrowheads="1"/>
              </p:cNvSpPr>
              <p:nvPr/>
            </p:nvSpPr>
            <p:spPr bwMode="auto">
              <a:xfrm>
                <a:off x="4786" y="30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10</a:t>
                </a:r>
              </a:p>
            </p:txBody>
          </p:sp>
        </p:grpSp>
        <p:sp>
          <p:nvSpPr>
            <p:cNvPr id="16" name="Text Box 88"/>
            <p:cNvSpPr txBox="1">
              <a:spLocks noChangeArrowheads="1"/>
            </p:cNvSpPr>
            <p:nvPr/>
          </p:nvSpPr>
          <p:spPr bwMode="auto">
            <a:xfrm>
              <a:off x="3425" y="30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10</a:t>
              </a:r>
            </a:p>
          </p:txBody>
        </p:sp>
        <p:sp>
          <p:nvSpPr>
            <p:cNvPr id="17" name="Text Box 96"/>
            <p:cNvSpPr txBox="1">
              <a:spLocks noChangeArrowheads="1"/>
            </p:cNvSpPr>
            <p:nvPr/>
          </p:nvSpPr>
          <p:spPr bwMode="auto">
            <a:xfrm>
              <a:off x="4105" y="3770"/>
              <a:ext cx="318"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01</a:t>
              </a:r>
            </a:p>
          </p:txBody>
        </p:sp>
      </p:grpSp>
      <p:sp>
        <p:nvSpPr>
          <p:cNvPr id="46" name="ZoneTexte 45"/>
          <p:cNvSpPr txBox="1"/>
          <p:nvPr/>
        </p:nvSpPr>
        <p:spPr>
          <a:xfrm>
            <a:off x="2285984" y="571480"/>
            <a:ext cx="5143536" cy="553998"/>
          </a:xfrm>
          <a:prstGeom prst="rect">
            <a:avLst/>
          </a:prstGeom>
          <a:noFill/>
        </p:spPr>
        <p:txBody>
          <a:bodyPr wrap="square" rtlCol="0">
            <a:spAutoFit/>
          </a:bodyPr>
          <a:lstStyle/>
          <a:p>
            <a:pPr algn="ctr"/>
            <a:r>
              <a:rPr lang="fr-FR" sz="3000" b="1" dirty="0">
                <a:solidFill>
                  <a:srgbClr val="002060"/>
                </a:solidFill>
                <a:latin typeface="Times New Roman" pitchFamily="18" charset="0"/>
                <a:cs typeface="Times New Roman" pitchFamily="18" charset="0"/>
              </a:rPr>
              <a:t>EXEMPLE</a:t>
            </a:r>
          </a:p>
        </p:txBody>
      </p:sp>
      <p:sp>
        <p:nvSpPr>
          <p:cNvPr id="48" name="Line 48"/>
          <p:cNvSpPr>
            <a:spLocks noChangeShapeType="1"/>
          </p:cNvSpPr>
          <p:nvPr/>
        </p:nvSpPr>
        <p:spPr bwMode="auto">
          <a:xfrm rot="16200000" flipV="1">
            <a:off x="2471505" y="6072205"/>
            <a:ext cx="142875" cy="0"/>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cxnSp>
        <p:nvCxnSpPr>
          <p:cNvPr id="50" name="Connecteur droit avec flèche 49"/>
          <p:cNvCxnSpPr/>
          <p:nvPr/>
        </p:nvCxnSpPr>
        <p:spPr>
          <a:xfrm rot="5400000" flipH="1" flipV="1">
            <a:off x="546465" y="2661048"/>
            <a:ext cx="1030288" cy="1188243"/>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a:off x="2743188" y="5857892"/>
            <a:ext cx="571504"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3386162" y="5631436"/>
            <a:ext cx="1285852" cy="369332"/>
          </a:xfrm>
          <a:prstGeom prst="rect">
            <a:avLst/>
          </a:prstGeom>
          <a:noFill/>
        </p:spPr>
        <p:txBody>
          <a:bodyPr wrap="square" rtlCol="0">
            <a:spAutoFit/>
          </a:bodyPr>
          <a:lstStyle/>
          <a:p>
            <a:r>
              <a:rPr lang="fr-FR" b="1" dirty="0">
                <a:solidFill>
                  <a:srgbClr val="FF0000"/>
                </a:solidFill>
                <a:latin typeface="Times New Roman" pitchFamily="18" charset="0"/>
                <a:cs typeface="Times New Roman" pitchFamily="18" charset="0"/>
              </a:rPr>
              <a:t>Entrée = 1</a:t>
            </a:r>
          </a:p>
        </p:txBody>
      </p:sp>
      <p:cxnSp>
        <p:nvCxnSpPr>
          <p:cNvPr id="58" name="Connecteur droit 57"/>
          <p:cNvCxnSpPr/>
          <p:nvPr/>
        </p:nvCxnSpPr>
        <p:spPr>
          <a:xfrm>
            <a:off x="2743188" y="6213494"/>
            <a:ext cx="571504" cy="1588"/>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3386130" y="5988626"/>
            <a:ext cx="1285852"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Entrée = 0</a:t>
            </a:r>
          </a:p>
        </p:txBody>
      </p:sp>
      <p:sp>
        <p:nvSpPr>
          <p:cNvPr id="61" name="ZoneTexte 60"/>
          <p:cNvSpPr txBox="1"/>
          <p:nvPr/>
        </p:nvSpPr>
        <p:spPr>
          <a:xfrm>
            <a:off x="4572000" y="2280060"/>
            <a:ext cx="4572000" cy="3077766"/>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Chaîne de Markov ou diagramme d’état du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a:t>
            </a:r>
          </a:p>
          <a:p>
            <a:pPr algn="just"/>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 de rendement ½ </a:t>
            </a:r>
          </a:p>
          <a:p>
            <a:pPr algn="just">
              <a:buFont typeface="Wingdings" pitchFamily="2" charset="2"/>
              <a:buChar char="q"/>
            </a:pPr>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de longueur de contrainte 3, </a:t>
            </a:r>
          </a:p>
          <a:p>
            <a:pPr algn="just">
              <a:buFont typeface="Wingdings" pitchFamily="2" charset="2"/>
              <a:buChar char="q"/>
            </a:pPr>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 G = (7,5)</a:t>
            </a:r>
          </a:p>
          <a:p>
            <a:endParaRPr lang="fr-FR" dirty="0"/>
          </a:p>
        </p:txBody>
      </p:sp>
      <p:sp>
        <p:nvSpPr>
          <p:cNvPr id="63" name="Espace réservé du numéro de diapositive 62"/>
          <p:cNvSpPr>
            <a:spLocks noGrp="1"/>
          </p:cNvSpPr>
          <p:nvPr>
            <p:ph type="sldNum" sz="quarter" idx="12"/>
          </p:nvPr>
        </p:nvSpPr>
        <p:spPr/>
        <p:txBody>
          <a:bodyPr/>
          <a:lstStyle/>
          <a:p>
            <a:fld id="{B3765F03-4A9D-4527-964E-C0033DCEC2BC}" type="slidenum">
              <a:rPr lang="fr-FR" smtClean="0"/>
              <a:pPr/>
              <a:t>37</a:t>
            </a:fld>
            <a:endParaRPr lang="fr-F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grpSp>
        <p:nvGrpSpPr>
          <p:cNvPr id="3" name="Group 97"/>
          <p:cNvGrpSpPr>
            <a:grpSpLocks/>
          </p:cNvGrpSpPr>
          <p:nvPr/>
        </p:nvGrpSpPr>
        <p:grpSpPr bwMode="auto">
          <a:xfrm>
            <a:off x="71406" y="1557338"/>
            <a:ext cx="3960813" cy="5040312"/>
            <a:chOff x="2993" y="845"/>
            <a:chExt cx="2495" cy="3175"/>
          </a:xfrm>
        </p:grpSpPr>
        <p:sp>
          <p:nvSpPr>
            <p:cNvPr id="44" name="Oval 94"/>
            <p:cNvSpPr>
              <a:spLocks noChangeArrowheads="1"/>
            </p:cNvSpPr>
            <p:nvPr/>
          </p:nvSpPr>
          <p:spPr bwMode="auto">
            <a:xfrm flipH="1" flipV="1">
              <a:off x="3923" y="3498"/>
              <a:ext cx="635" cy="522"/>
            </a:xfrm>
            <a:prstGeom prst="ellipse">
              <a:avLst/>
            </a:prstGeom>
            <a:noFill/>
            <a:ln w="28575">
              <a:solidFill>
                <a:srgbClr val="339966"/>
              </a:solidFill>
              <a:round/>
              <a:headEnd/>
              <a:tailEnd/>
            </a:ln>
            <a:effectLst/>
          </p:spPr>
          <p:txBody>
            <a:bodyPr wrap="none" anchor="ctr">
              <a:prstTxWarp prst="textNoShape">
                <a:avLst/>
              </a:prstTxWarp>
            </a:bodyPr>
            <a:lstStyle/>
            <a:p>
              <a:endParaRPr lang="fr-FR"/>
            </a:p>
          </p:txBody>
        </p:sp>
        <p:grpSp>
          <p:nvGrpSpPr>
            <p:cNvPr id="4" name="Group 91"/>
            <p:cNvGrpSpPr>
              <a:grpSpLocks/>
            </p:cNvGrpSpPr>
            <p:nvPr/>
          </p:nvGrpSpPr>
          <p:grpSpPr bwMode="auto">
            <a:xfrm>
              <a:off x="4496" y="1546"/>
              <a:ext cx="787" cy="703"/>
              <a:chOff x="4496" y="1546"/>
              <a:chExt cx="787" cy="703"/>
            </a:xfrm>
          </p:grpSpPr>
          <p:sp>
            <p:nvSpPr>
              <p:cNvPr id="42" name="Line 86"/>
              <p:cNvSpPr>
                <a:spLocks noChangeShapeType="1"/>
              </p:cNvSpPr>
              <p:nvPr/>
            </p:nvSpPr>
            <p:spPr bwMode="auto">
              <a:xfrm flipH="1" flipV="1">
                <a:off x="4496" y="1546"/>
                <a:ext cx="769" cy="703"/>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43" name="Line 87"/>
              <p:cNvSpPr>
                <a:spLocks noChangeShapeType="1"/>
              </p:cNvSpPr>
              <p:nvPr/>
            </p:nvSpPr>
            <p:spPr bwMode="auto">
              <a:xfrm rot="13458249" flipH="1" flipV="1">
                <a:off x="5185" y="2205"/>
                <a:ext cx="98" cy="1"/>
              </a:xfrm>
              <a:prstGeom prst="line">
                <a:avLst/>
              </a:prstGeom>
              <a:noFill/>
              <a:ln w="57150">
                <a:solidFill>
                  <a:srgbClr val="339966"/>
                </a:solidFill>
                <a:round/>
                <a:headEnd/>
                <a:tailEnd type="triangle" w="med" len="med"/>
              </a:ln>
              <a:effectLst/>
            </p:spPr>
            <p:txBody>
              <a:bodyPr>
                <a:prstTxWarp prst="textNoShape">
                  <a:avLst/>
                </a:prstTxWarp>
              </a:bodyPr>
              <a:lstStyle/>
              <a:p>
                <a:endParaRPr lang="fr-FR"/>
              </a:p>
            </p:txBody>
          </p:sp>
        </p:grpSp>
        <p:grpSp>
          <p:nvGrpSpPr>
            <p:cNvPr id="5" name="Group 45"/>
            <p:cNvGrpSpPr>
              <a:grpSpLocks/>
            </p:cNvGrpSpPr>
            <p:nvPr/>
          </p:nvGrpSpPr>
          <p:grpSpPr bwMode="auto">
            <a:xfrm>
              <a:off x="3923" y="845"/>
              <a:ext cx="635" cy="567"/>
              <a:chOff x="3923" y="845"/>
              <a:chExt cx="635" cy="567"/>
            </a:xfrm>
          </p:grpSpPr>
          <p:grpSp>
            <p:nvGrpSpPr>
              <p:cNvPr id="6" name="Group 46"/>
              <p:cNvGrpSpPr>
                <a:grpSpLocks/>
              </p:cNvGrpSpPr>
              <p:nvPr/>
            </p:nvGrpSpPr>
            <p:grpSpPr bwMode="auto">
              <a:xfrm>
                <a:off x="3923" y="890"/>
                <a:ext cx="635" cy="522"/>
                <a:chOff x="3923" y="890"/>
                <a:chExt cx="635" cy="522"/>
              </a:xfrm>
            </p:grpSpPr>
            <p:sp>
              <p:nvSpPr>
                <p:cNvPr id="40" name="Oval 47"/>
                <p:cNvSpPr>
                  <a:spLocks noChangeArrowheads="1"/>
                </p:cNvSpPr>
                <p:nvPr/>
              </p:nvSpPr>
              <p:spPr bwMode="auto">
                <a:xfrm>
                  <a:off x="3923" y="890"/>
                  <a:ext cx="635" cy="522"/>
                </a:xfrm>
                <a:prstGeom prst="ellipse">
                  <a:avLst/>
                </a:prstGeom>
                <a:noFill/>
                <a:ln w="28575">
                  <a:solidFill>
                    <a:srgbClr val="FF0000"/>
                  </a:solidFill>
                  <a:round/>
                  <a:headEnd/>
                  <a:tailEnd/>
                </a:ln>
                <a:effectLst/>
              </p:spPr>
              <p:txBody>
                <a:bodyPr wrap="none" anchor="ctr">
                  <a:prstTxWarp prst="textNoShape">
                    <a:avLst/>
                  </a:prstTxWarp>
                </a:bodyPr>
                <a:lstStyle/>
                <a:p>
                  <a:endParaRPr lang="fr-FR"/>
                </a:p>
              </p:txBody>
            </p:sp>
            <p:sp>
              <p:nvSpPr>
                <p:cNvPr id="41" name="Line 48"/>
                <p:cNvSpPr>
                  <a:spLocks noChangeShapeType="1"/>
                </p:cNvSpPr>
                <p:nvPr/>
              </p:nvSpPr>
              <p:spPr bwMode="auto">
                <a:xfrm rot="16200000" flipV="1">
                  <a:off x="3878" y="1117"/>
                  <a:ext cx="90" cy="0"/>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39" name="Text Box 49"/>
              <p:cNvSpPr txBox="1">
                <a:spLocks noChangeArrowheads="1"/>
              </p:cNvSpPr>
              <p:nvPr/>
            </p:nvSpPr>
            <p:spPr bwMode="auto">
              <a:xfrm>
                <a:off x="4082" y="845"/>
                <a:ext cx="318"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00</a:t>
                </a:r>
              </a:p>
            </p:txBody>
          </p:sp>
        </p:grpSp>
        <p:grpSp>
          <p:nvGrpSpPr>
            <p:cNvPr id="7" name="Group 8"/>
            <p:cNvGrpSpPr>
              <a:grpSpLocks/>
            </p:cNvGrpSpPr>
            <p:nvPr/>
          </p:nvGrpSpPr>
          <p:grpSpPr bwMode="auto">
            <a:xfrm>
              <a:off x="2993" y="1366"/>
              <a:ext cx="2495" cy="2194"/>
              <a:chOff x="2993" y="1366"/>
              <a:chExt cx="2495" cy="2194"/>
            </a:xfrm>
          </p:grpSpPr>
          <p:sp>
            <p:nvSpPr>
              <p:cNvPr id="34" name="Text Box 9"/>
              <p:cNvSpPr txBox="1">
                <a:spLocks noChangeArrowheads="1"/>
              </p:cNvSpPr>
              <p:nvPr/>
            </p:nvSpPr>
            <p:spPr bwMode="auto">
              <a:xfrm>
                <a:off x="3991" y="1366"/>
                <a:ext cx="499" cy="448"/>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a:t>État ‘00’</a:t>
                </a:r>
              </a:p>
            </p:txBody>
          </p:sp>
          <p:sp>
            <p:nvSpPr>
              <p:cNvPr id="35" name="Text Box 10"/>
              <p:cNvSpPr txBox="1">
                <a:spLocks noChangeArrowheads="1"/>
              </p:cNvSpPr>
              <p:nvPr/>
            </p:nvSpPr>
            <p:spPr bwMode="auto">
              <a:xfrm>
                <a:off x="3991" y="3112"/>
                <a:ext cx="499" cy="448"/>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a:t>État ‘11’</a:t>
                </a:r>
              </a:p>
            </p:txBody>
          </p:sp>
          <p:sp>
            <p:nvSpPr>
              <p:cNvPr id="36" name="Text Box 11"/>
              <p:cNvSpPr txBox="1">
                <a:spLocks noChangeArrowheads="1"/>
              </p:cNvSpPr>
              <p:nvPr/>
            </p:nvSpPr>
            <p:spPr bwMode="auto">
              <a:xfrm>
                <a:off x="2993" y="2239"/>
                <a:ext cx="499" cy="446"/>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dirty="0"/>
                  <a:t>État ‘01’</a:t>
                </a:r>
              </a:p>
            </p:txBody>
          </p:sp>
          <p:sp>
            <p:nvSpPr>
              <p:cNvPr id="37" name="Text Box 12"/>
              <p:cNvSpPr txBox="1">
                <a:spLocks noChangeArrowheads="1"/>
              </p:cNvSpPr>
              <p:nvPr/>
            </p:nvSpPr>
            <p:spPr bwMode="auto">
              <a:xfrm>
                <a:off x="4989" y="2239"/>
                <a:ext cx="499" cy="446"/>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dirty="0"/>
                  <a:t>État ‘10’</a:t>
                </a:r>
              </a:p>
            </p:txBody>
          </p:sp>
        </p:grpSp>
        <p:grpSp>
          <p:nvGrpSpPr>
            <p:cNvPr id="8" name="Group 50"/>
            <p:cNvGrpSpPr>
              <a:grpSpLocks/>
            </p:cNvGrpSpPr>
            <p:nvPr/>
          </p:nvGrpSpPr>
          <p:grpSpPr bwMode="auto">
            <a:xfrm>
              <a:off x="3197" y="1638"/>
              <a:ext cx="2001" cy="1781"/>
              <a:chOff x="3197" y="1638"/>
              <a:chExt cx="2001" cy="1781"/>
            </a:xfrm>
          </p:grpSpPr>
          <p:grpSp>
            <p:nvGrpSpPr>
              <p:cNvPr id="9" name="Group 51"/>
              <p:cNvGrpSpPr>
                <a:grpSpLocks/>
              </p:cNvGrpSpPr>
              <p:nvPr/>
            </p:nvGrpSpPr>
            <p:grpSpPr bwMode="auto">
              <a:xfrm>
                <a:off x="3197" y="2709"/>
                <a:ext cx="804" cy="710"/>
                <a:chOff x="3197" y="2709"/>
                <a:chExt cx="804" cy="710"/>
              </a:xfrm>
            </p:grpSpPr>
            <p:sp>
              <p:nvSpPr>
                <p:cNvPr id="32" name="Line 52"/>
                <p:cNvSpPr>
                  <a:spLocks noChangeShapeType="1"/>
                </p:cNvSpPr>
                <p:nvPr/>
              </p:nvSpPr>
              <p:spPr bwMode="auto">
                <a:xfrm>
                  <a:off x="3259" y="2726"/>
                  <a:ext cx="742" cy="693"/>
                </a:xfrm>
                <a:prstGeom prst="line">
                  <a:avLst/>
                </a:prstGeom>
                <a:noFill/>
                <a:ln w="28575">
                  <a:solidFill>
                    <a:srgbClr val="C00000"/>
                  </a:solidFill>
                  <a:prstDash val="dash"/>
                  <a:round/>
                  <a:headEnd/>
                  <a:tailEnd/>
                </a:ln>
                <a:effectLst/>
              </p:spPr>
              <p:txBody>
                <a:bodyPr>
                  <a:prstTxWarp prst="textNoShape">
                    <a:avLst/>
                  </a:prstTxWarp>
                </a:bodyPr>
                <a:lstStyle/>
                <a:p>
                  <a:endParaRPr lang="fr-FR"/>
                </a:p>
              </p:txBody>
            </p:sp>
            <p:sp>
              <p:nvSpPr>
                <p:cNvPr id="33" name="Line 53"/>
                <p:cNvSpPr>
                  <a:spLocks noChangeShapeType="1"/>
                </p:cNvSpPr>
                <p:nvPr/>
              </p:nvSpPr>
              <p:spPr bwMode="auto">
                <a:xfrm rot="13458249">
                  <a:off x="3197" y="2709"/>
                  <a:ext cx="98" cy="1"/>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31" name="Text Box 54"/>
              <p:cNvSpPr txBox="1">
                <a:spLocks noChangeArrowheads="1"/>
              </p:cNvSpPr>
              <p:nvPr/>
            </p:nvSpPr>
            <p:spPr bwMode="auto">
              <a:xfrm>
                <a:off x="4786" y="1638"/>
                <a:ext cx="412" cy="349"/>
              </a:xfrm>
              <a:prstGeom prst="rect">
                <a:avLst/>
              </a:prstGeom>
              <a:noFill/>
              <a:ln w="9525">
                <a:noFill/>
                <a:miter lim="800000"/>
                <a:headEnd/>
                <a:tailEnd/>
              </a:ln>
              <a:effectLst/>
            </p:spPr>
            <p:txBody>
              <a:bodyPr wrap="square">
                <a:prstTxWarp prst="textNoShape">
                  <a:avLst/>
                </a:prstTxWarp>
                <a:spAutoFit/>
              </a:bodyPr>
              <a:lstStyle/>
              <a:p>
                <a:pPr algn="ctr">
                  <a:spcBef>
                    <a:spcPct val="50000"/>
                  </a:spcBef>
                </a:pPr>
                <a:r>
                  <a:rPr lang="fr-FR" sz="3000" b="1" baseline="0" dirty="0">
                    <a:solidFill>
                      <a:srgbClr val="7030A0"/>
                    </a:solidFill>
                  </a:rPr>
                  <a:t>11</a:t>
                </a:r>
              </a:p>
            </p:txBody>
          </p:sp>
        </p:grpSp>
        <p:grpSp>
          <p:nvGrpSpPr>
            <p:cNvPr id="10" name="Group 61"/>
            <p:cNvGrpSpPr>
              <a:grpSpLocks/>
            </p:cNvGrpSpPr>
            <p:nvPr/>
          </p:nvGrpSpPr>
          <p:grpSpPr bwMode="auto">
            <a:xfrm>
              <a:off x="3492" y="2567"/>
              <a:ext cx="1497" cy="1"/>
              <a:chOff x="3492" y="2455"/>
              <a:chExt cx="1497" cy="1"/>
            </a:xfrm>
          </p:grpSpPr>
          <p:sp>
            <p:nvSpPr>
              <p:cNvPr id="28" name="Line 57"/>
              <p:cNvSpPr>
                <a:spLocks noChangeShapeType="1"/>
              </p:cNvSpPr>
              <p:nvPr/>
            </p:nvSpPr>
            <p:spPr bwMode="auto">
              <a:xfrm>
                <a:off x="3492" y="2455"/>
                <a:ext cx="1497" cy="0"/>
              </a:xfrm>
              <a:prstGeom prst="line">
                <a:avLst/>
              </a:prstGeom>
              <a:noFill/>
              <a:ln w="38100">
                <a:solidFill>
                  <a:srgbClr val="C00000"/>
                </a:solidFill>
                <a:round/>
                <a:headEnd/>
                <a:tailEnd/>
              </a:ln>
              <a:effectLst/>
            </p:spPr>
            <p:txBody>
              <a:bodyPr>
                <a:prstTxWarp prst="textNoShape">
                  <a:avLst/>
                </a:prstTxWarp>
              </a:bodyPr>
              <a:lstStyle/>
              <a:p>
                <a:endParaRPr lang="fr-FR"/>
              </a:p>
            </p:txBody>
          </p:sp>
          <p:sp>
            <p:nvSpPr>
              <p:cNvPr id="29" name="Line 58"/>
              <p:cNvSpPr>
                <a:spLocks noChangeShapeType="1"/>
              </p:cNvSpPr>
              <p:nvPr/>
            </p:nvSpPr>
            <p:spPr bwMode="auto">
              <a:xfrm rot="10760105" flipV="1">
                <a:off x="3492" y="2455"/>
                <a:ext cx="98" cy="1"/>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11" name="Text Box 59"/>
            <p:cNvSpPr txBox="1">
              <a:spLocks noChangeArrowheads="1"/>
            </p:cNvSpPr>
            <p:nvPr/>
          </p:nvSpPr>
          <p:spPr bwMode="auto">
            <a:xfrm>
              <a:off x="4105" y="2522"/>
              <a:ext cx="373" cy="349"/>
            </a:xfrm>
            <a:prstGeom prst="rect">
              <a:avLst/>
            </a:prstGeom>
            <a:noFill/>
            <a:ln w="9525">
              <a:noFill/>
              <a:miter lim="800000"/>
              <a:headEnd/>
              <a:tailEnd/>
            </a:ln>
            <a:effectLst/>
          </p:spPr>
          <p:txBody>
            <a:bodyPr wrap="square">
              <a:prstTxWarp prst="textNoShape">
                <a:avLst/>
              </a:prstTxWarp>
              <a:spAutoFit/>
            </a:bodyPr>
            <a:lstStyle/>
            <a:p>
              <a:pPr algn="ctr">
                <a:spcBef>
                  <a:spcPct val="50000"/>
                </a:spcBef>
              </a:pPr>
              <a:r>
                <a:rPr lang="fr-FR" sz="3000" b="1" baseline="0" dirty="0">
                  <a:solidFill>
                    <a:srgbClr val="7030A0"/>
                  </a:solidFill>
                </a:rPr>
                <a:t>01</a:t>
              </a:r>
            </a:p>
          </p:txBody>
        </p:sp>
        <p:sp>
          <p:nvSpPr>
            <p:cNvPr id="25" name="Text Box 60"/>
            <p:cNvSpPr txBox="1">
              <a:spLocks noChangeArrowheads="1"/>
            </p:cNvSpPr>
            <p:nvPr/>
          </p:nvSpPr>
          <p:spPr bwMode="auto">
            <a:xfrm>
              <a:off x="3263" y="1638"/>
              <a:ext cx="479" cy="349"/>
            </a:xfrm>
            <a:prstGeom prst="rect">
              <a:avLst/>
            </a:prstGeom>
            <a:noFill/>
            <a:ln w="9525">
              <a:noFill/>
              <a:miter lim="800000"/>
              <a:headEnd/>
              <a:tailEnd/>
            </a:ln>
            <a:effectLst/>
          </p:spPr>
          <p:txBody>
            <a:bodyPr wrap="square">
              <a:prstTxWarp prst="textNoShape">
                <a:avLst/>
              </a:prstTxWarp>
              <a:spAutoFit/>
            </a:bodyPr>
            <a:lstStyle/>
            <a:p>
              <a:pPr algn="ctr">
                <a:spcBef>
                  <a:spcPct val="50000"/>
                </a:spcBef>
              </a:pPr>
              <a:r>
                <a:rPr lang="fr-FR" sz="3000" b="1" baseline="0" dirty="0">
                  <a:solidFill>
                    <a:srgbClr val="7030A0"/>
                  </a:solidFill>
                </a:rPr>
                <a:t>11</a:t>
              </a:r>
            </a:p>
          </p:txBody>
        </p:sp>
        <p:grpSp>
          <p:nvGrpSpPr>
            <p:cNvPr id="12" name="Group 64"/>
            <p:cNvGrpSpPr>
              <a:grpSpLocks/>
            </p:cNvGrpSpPr>
            <p:nvPr/>
          </p:nvGrpSpPr>
          <p:grpSpPr bwMode="auto">
            <a:xfrm flipH="1">
              <a:off x="3492" y="2363"/>
              <a:ext cx="1497" cy="1"/>
              <a:chOff x="3492" y="2455"/>
              <a:chExt cx="1497" cy="1"/>
            </a:xfrm>
          </p:grpSpPr>
          <p:sp>
            <p:nvSpPr>
              <p:cNvPr id="22" name="Line 65"/>
              <p:cNvSpPr>
                <a:spLocks noChangeShapeType="1"/>
              </p:cNvSpPr>
              <p:nvPr/>
            </p:nvSpPr>
            <p:spPr bwMode="auto">
              <a:xfrm>
                <a:off x="3492" y="2455"/>
                <a:ext cx="1497" cy="0"/>
              </a:xfrm>
              <a:prstGeom prst="line">
                <a:avLst/>
              </a:prstGeom>
              <a:noFill/>
              <a:ln w="28575">
                <a:solidFill>
                  <a:srgbClr val="00B050"/>
                </a:solidFill>
                <a:prstDash val="dash"/>
                <a:round/>
                <a:headEnd/>
                <a:tailEnd/>
              </a:ln>
              <a:effectLst/>
            </p:spPr>
            <p:txBody>
              <a:bodyPr>
                <a:prstTxWarp prst="textNoShape">
                  <a:avLst/>
                </a:prstTxWarp>
              </a:bodyPr>
              <a:lstStyle/>
              <a:p>
                <a:endParaRPr lang="fr-FR"/>
              </a:p>
            </p:txBody>
          </p:sp>
          <p:sp>
            <p:nvSpPr>
              <p:cNvPr id="23" name="Line 66"/>
              <p:cNvSpPr>
                <a:spLocks noChangeShapeType="1"/>
              </p:cNvSpPr>
              <p:nvPr/>
            </p:nvSpPr>
            <p:spPr bwMode="auto">
              <a:xfrm rot="10760105" flipV="1">
                <a:off x="3492" y="2455"/>
                <a:ext cx="98" cy="1"/>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grpSp>
        <p:sp>
          <p:nvSpPr>
            <p:cNvPr id="14" name="Text Box 67"/>
            <p:cNvSpPr txBox="1">
              <a:spLocks noChangeArrowheads="1"/>
            </p:cNvSpPr>
            <p:nvPr/>
          </p:nvSpPr>
          <p:spPr bwMode="auto">
            <a:xfrm flipH="1">
              <a:off x="4105" y="2137"/>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a:t>00</a:t>
              </a:r>
            </a:p>
          </p:txBody>
        </p:sp>
        <p:grpSp>
          <p:nvGrpSpPr>
            <p:cNvPr id="13" name="Group 90"/>
            <p:cNvGrpSpPr>
              <a:grpSpLocks/>
            </p:cNvGrpSpPr>
            <p:nvPr/>
          </p:nvGrpSpPr>
          <p:grpSpPr bwMode="auto">
            <a:xfrm>
              <a:off x="4444" y="2682"/>
              <a:ext cx="815" cy="703"/>
              <a:chOff x="4444" y="2682"/>
              <a:chExt cx="815" cy="703"/>
            </a:xfrm>
          </p:grpSpPr>
          <p:grpSp>
            <p:nvGrpSpPr>
              <p:cNvPr id="15" name="Group 89"/>
              <p:cNvGrpSpPr>
                <a:grpSpLocks/>
              </p:cNvGrpSpPr>
              <p:nvPr/>
            </p:nvGrpSpPr>
            <p:grpSpPr bwMode="auto">
              <a:xfrm>
                <a:off x="4444" y="2682"/>
                <a:ext cx="815" cy="703"/>
                <a:chOff x="4444" y="2682"/>
                <a:chExt cx="815" cy="703"/>
              </a:xfrm>
            </p:grpSpPr>
            <p:sp>
              <p:nvSpPr>
                <p:cNvPr id="20" name="Line 81"/>
                <p:cNvSpPr>
                  <a:spLocks noChangeShapeType="1"/>
                </p:cNvSpPr>
                <p:nvPr/>
              </p:nvSpPr>
              <p:spPr bwMode="auto">
                <a:xfrm flipV="1">
                  <a:off x="4490" y="2682"/>
                  <a:ext cx="769" cy="703"/>
                </a:xfrm>
                <a:prstGeom prst="line">
                  <a:avLst/>
                </a:prstGeom>
                <a:noFill/>
                <a:ln w="28575">
                  <a:solidFill>
                    <a:srgbClr val="00B050"/>
                  </a:solidFill>
                  <a:prstDash val="dash"/>
                  <a:round/>
                  <a:headEnd/>
                  <a:tailEnd/>
                </a:ln>
                <a:effectLst/>
              </p:spPr>
              <p:txBody>
                <a:bodyPr>
                  <a:prstTxWarp prst="textNoShape">
                    <a:avLst/>
                  </a:prstTxWarp>
                </a:bodyPr>
                <a:lstStyle/>
                <a:p>
                  <a:endParaRPr lang="fr-FR"/>
                </a:p>
              </p:txBody>
            </p:sp>
            <p:sp>
              <p:nvSpPr>
                <p:cNvPr id="21" name="Line 82"/>
                <p:cNvSpPr>
                  <a:spLocks noChangeShapeType="1"/>
                </p:cNvSpPr>
                <p:nvPr/>
              </p:nvSpPr>
              <p:spPr bwMode="auto">
                <a:xfrm rot="8141751" flipV="1">
                  <a:off x="4444" y="3345"/>
                  <a:ext cx="121" cy="29"/>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grpSp>
          <p:sp>
            <p:nvSpPr>
              <p:cNvPr id="19" name="Text Box 83"/>
              <p:cNvSpPr txBox="1">
                <a:spLocks noChangeArrowheads="1"/>
              </p:cNvSpPr>
              <p:nvPr/>
            </p:nvSpPr>
            <p:spPr bwMode="auto">
              <a:xfrm>
                <a:off x="4786" y="30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10</a:t>
                </a:r>
              </a:p>
            </p:txBody>
          </p:sp>
        </p:grpSp>
        <p:sp>
          <p:nvSpPr>
            <p:cNvPr id="16" name="Text Box 88"/>
            <p:cNvSpPr txBox="1">
              <a:spLocks noChangeArrowheads="1"/>
            </p:cNvSpPr>
            <p:nvPr/>
          </p:nvSpPr>
          <p:spPr bwMode="auto">
            <a:xfrm>
              <a:off x="3425" y="30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10</a:t>
              </a:r>
            </a:p>
          </p:txBody>
        </p:sp>
        <p:sp>
          <p:nvSpPr>
            <p:cNvPr id="17" name="Text Box 96"/>
            <p:cNvSpPr txBox="1">
              <a:spLocks noChangeArrowheads="1"/>
            </p:cNvSpPr>
            <p:nvPr/>
          </p:nvSpPr>
          <p:spPr bwMode="auto">
            <a:xfrm>
              <a:off x="4105" y="3770"/>
              <a:ext cx="318"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01</a:t>
              </a:r>
            </a:p>
          </p:txBody>
        </p:sp>
      </p:grpSp>
      <p:sp>
        <p:nvSpPr>
          <p:cNvPr id="46" name="ZoneTexte 45"/>
          <p:cNvSpPr txBox="1"/>
          <p:nvPr/>
        </p:nvSpPr>
        <p:spPr>
          <a:xfrm>
            <a:off x="0" y="571480"/>
            <a:ext cx="9144000" cy="553998"/>
          </a:xfrm>
          <a:prstGeom prst="rect">
            <a:avLst/>
          </a:prstGeom>
          <a:noFill/>
        </p:spPr>
        <p:txBody>
          <a:bodyPr wrap="square" rtlCol="0">
            <a:spAutoFit/>
          </a:bodyPr>
          <a:lstStyle/>
          <a:p>
            <a:pPr algn="ctr"/>
            <a:r>
              <a:rPr lang="fr-FR" sz="3000" b="1" dirty="0">
                <a:solidFill>
                  <a:srgbClr val="002060"/>
                </a:solidFill>
                <a:latin typeface="Times New Roman" pitchFamily="18" charset="0"/>
                <a:cs typeface="Times New Roman" pitchFamily="18" charset="0"/>
              </a:rPr>
              <a:t>EXEMPLE : CALCUL DE LA DISTANCE</a:t>
            </a:r>
          </a:p>
        </p:txBody>
      </p:sp>
      <p:sp>
        <p:nvSpPr>
          <p:cNvPr id="48" name="Line 48"/>
          <p:cNvSpPr>
            <a:spLocks noChangeShapeType="1"/>
          </p:cNvSpPr>
          <p:nvPr/>
        </p:nvSpPr>
        <p:spPr bwMode="auto">
          <a:xfrm rot="16200000" flipV="1">
            <a:off x="2471505" y="6072205"/>
            <a:ext cx="142875" cy="0"/>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cxnSp>
        <p:nvCxnSpPr>
          <p:cNvPr id="50" name="Connecteur droit avec flèche 49"/>
          <p:cNvCxnSpPr/>
          <p:nvPr/>
        </p:nvCxnSpPr>
        <p:spPr>
          <a:xfrm rot="5400000" flipH="1" flipV="1">
            <a:off x="546465" y="2661048"/>
            <a:ext cx="1030288" cy="1188243"/>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a:off x="2743188" y="5857892"/>
            <a:ext cx="571504"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3386162" y="5631436"/>
            <a:ext cx="1285852" cy="369332"/>
          </a:xfrm>
          <a:prstGeom prst="rect">
            <a:avLst/>
          </a:prstGeom>
          <a:noFill/>
        </p:spPr>
        <p:txBody>
          <a:bodyPr wrap="square" rtlCol="0">
            <a:spAutoFit/>
          </a:bodyPr>
          <a:lstStyle/>
          <a:p>
            <a:r>
              <a:rPr lang="fr-FR" b="1" dirty="0">
                <a:solidFill>
                  <a:srgbClr val="FF0000"/>
                </a:solidFill>
                <a:latin typeface="Times New Roman" pitchFamily="18" charset="0"/>
                <a:cs typeface="Times New Roman" pitchFamily="18" charset="0"/>
              </a:rPr>
              <a:t>Entrée = 1</a:t>
            </a:r>
          </a:p>
        </p:txBody>
      </p:sp>
      <p:cxnSp>
        <p:nvCxnSpPr>
          <p:cNvPr id="58" name="Connecteur droit 57"/>
          <p:cNvCxnSpPr/>
          <p:nvPr/>
        </p:nvCxnSpPr>
        <p:spPr>
          <a:xfrm>
            <a:off x="2743188" y="6213494"/>
            <a:ext cx="571504" cy="1588"/>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3386130" y="5988626"/>
            <a:ext cx="1285852"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Entrée = 0</a:t>
            </a:r>
          </a:p>
        </p:txBody>
      </p:sp>
      <p:sp>
        <p:nvSpPr>
          <p:cNvPr id="61" name="ZoneTexte 60"/>
          <p:cNvSpPr txBox="1"/>
          <p:nvPr/>
        </p:nvSpPr>
        <p:spPr>
          <a:xfrm>
            <a:off x="4572000" y="2280060"/>
            <a:ext cx="4572000" cy="369332"/>
          </a:xfrm>
          <a:prstGeom prst="rect">
            <a:avLst/>
          </a:prstGeom>
          <a:noFill/>
        </p:spPr>
        <p:txBody>
          <a:bodyPr wrap="square" rtlCol="0">
            <a:spAutoFit/>
          </a:bodyPr>
          <a:lstStyle/>
          <a:p>
            <a:endParaRPr lang="fr-FR" dirty="0"/>
          </a:p>
        </p:txBody>
      </p:sp>
      <p:sp>
        <p:nvSpPr>
          <p:cNvPr id="62" name="ZoneTexte 61"/>
          <p:cNvSpPr txBox="1"/>
          <p:nvPr/>
        </p:nvSpPr>
        <p:spPr>
          <a:xfrm>
            <a:off x="4572000" y="5577504"/>
            <a:ext cx="4572000" cy="1107996"/>
          </a:xfrm>
          <a:prstGeom prst="rect">
            <a:avLst/>
          </a:prstGeom>
          <a:noFill/>
        </p:spPr>
        <p:txBody>
          <a:bodyPr wrap="square" rtlCol="0">
            <a:spAutoFit/>
          </a:bodyPr>
          <a:lstStyle/>
          <a:p>
            <a:pPr algn="just"/>
            <a:r>
              <a:rPr lang="fr-FR" sz="2200" b="1" dirty="0">
                <a:solidFill>
                  <a:srgbClr val="7030A0"/>
                </a:solidFill>
              </a:rPr>
              <a:t>Nous allons analyser en détail cet exemple de code avec le diagramme d’état dans les pages suivantes.</a:t>
            </a:r>
          </a:p>
        </p:txBody>
      </p:sp>
      <p:sp>
        <p:nvSpPr>
          <p:cNvPr id="49" name="ZoneTexte 48"/>
          <p:cNvSpPr txBox="1"/>
          <p:nvPr/>
        </p:nvSpPr>
        <p:spPr>
          <a:xfrm>
            <a:off x="4143372" y="1428736"/>
            <a:ext cx="5000628" cy="4093428"/>
          </a:xfrm>
          <a:prstGeom prst="rect">
            <a:avLst/>
          </a:prstGeom>
          <a:noFill/>
        </p:spPr>
        <p:txBody>
          <a:bodyPr wrap="square" rtlCol="0">
            <a:spAutoFit/>
          </a:bodyPr>
          <a:lstStyle/>
          <a:p>
            <a:pPr algn="just"/>
            <a:r>
              <a:rPr lang="fr-FR" sz="2200" dirty="0">
                <a:solidFill>
                  <a:srgbClr val="C00000"/>
                </a:solidFill>
                <a:latin typeface="Times New Roman" pitchFamily="18" charset="0"/>
                <a:cs typeface="Times New Roman" pitchFamily="18" charset="0"/>
              </a:rPr>
              <a:t>La distance minimale est le poids du chemin partant de ‘00’ et y revenant le plus vite possible  (le nombre de bits = 1 dans ce chemin):</a:t>
            </a:r>
          </a:p>
          <a:p>
            <a:pPr algn="just"/>
            <a:endParaRPr lang="fr-FR" sz="2200" dirty="0">
              <a:solidFill>
                <a:srgbClr val="C00000"/>
              </a:solidFill>
              <a:latin typeface="Times New Roman" pitchFamily="18" charset="0"/>
              <a:cs typeface="Times New Roman" pitchFamily="18" charset="0"/>
            </a:endParaRPr>
          </a:p>
          <a:p>
            <a:pPr algn="just"/>
            <a:r>
              <a:rPr lang="fr-FR" sz="2200" dirty="0">
                <a:solidFill>
                  <a:srgbClr val="C00000"/>
                </a:solidFill>
                <a:latin typeface="Times New Roman" pitchFamily="18" charset="0"/>
                <a:cs typeface="Times New Roman" pitchFamily="18" charset="0"/>
              </a:rPr>
              <a:t>Poids = 5</a:t>
            </a:r>
          </a:p>
          <a:p>
            <a:pPr algn="just"/>
            <a:endParaRPr lang="fr-FR" sz="2200" dirty="0">
              <a:solidFill>
                <a:srgbClr val="C00000"/>
              </a:solidFill>
              <a:latin typeface="Times New Roman" pitchFamily="18" charset="0"/>
              <a:cs typeface="Times New Roman" pitchFamily="18" charset="0"/>
            </a:endParaRPr>
          </a:p>
          <a:p>
            <a:pPr algn="just">
              <a:buFont typeface="Symbol"/>
              <a:buChar char="Þ"/>
            </a:pPr>
            <a:r>
              <a:rPr lang="fr-FR" sz="2200" dirty="0" err="1">
                <a:solidFill>
                  <a:srgbClr val="C00000"/>
                </a:solidFill>
                <a:latin typeface="Times New Roman" pitchFamily="18" charset="0"/>
                <a:cs typeface="Times New Roman" pitchFamily="18" charset="0"/>
                <a:sym typeface="Symbol"/>
              </a:rPr>
              <a:t>d</a:t>
            </a:r>
            <a:r>
              <a:rPr lang="fr-FR" sz="2200" baseline="-25000" dirty="0" err="1">
                <a:solidFill>
                  <a:srgbClr val="C00000"/>
                </a:solidFill>
                <a:latin typeface="Times New Roman" pitchFamily="18" charset="0"/>
                <a:cs typeface="Times New Roman" pitchFamily="18" charset="0"/>
                <a:sym typeface="Symbol"/>
              </a:rPr>
              <a:t>min</a:t>
            </a:r>
            <a:r>
              <a:rPr lang="fr-FR" sz="2200" dirty="0">
                <a:solidFill>
                  <a:srgbClr val="C00000"/>
                </a:solidFill>
                <a:latin typeface="Times New Roman" pitchFamily="18" charset="0"/>
                <a:cs typeface="Times New Roman" pitchFamily="18" charset="0"/>
                <a:sym typeface="Symbol"/>
              </a:rPr>
              <a:t> = 5</a:t>
            </a:r>
          </a:p>
          <a:p>
            <a:pPr algn="just">
              <a:buFont typeface="Symbol"/>
              <a:buChar char="Þ"/>
            </a:pPr>
            <a:endParaRPr lang="fr-FR" sz="2200" dirty="0">
              <a:solidFill>
                <a:srgbClr val="C00000"/>
              </a:solidFill>
              <a:latin typeface="Times New Roman" pitchFamily="18" charset="0"/>
              <a:cs typeface="Times New Roman" pitchFamily="18" charset="0"/>
              <a:sym typeface="Symbol"/>
            </a:endParaRPr>
          </a:p>
          <a:p>
            <a:pPr algn="just"/>
            <a:r>
              <a:rPr lang="fr-FR" sz="2200" dirty="0">
                <a:solidFill>
                  <a:srgbClr val="C00000"/>
                </a:solidFill>
                <a:latin typeface="Times New Roman" pitchFamily="18" charset="0"/>
                <a:cs typeface="Times New Roman" pitchFamily="18" charset="0"/>
                <a:sym typeface="Symbol"/>
              </a:rPr>
              <a:t>Possibilité de 5 détection d’erreurs</a:t>
            </a:r>
          </a:p>
          <a:p>
            <a:pPr algn="just"/>
            <a:r>
              <a:rPr lang="fr-FR" sz="2200" dirty="0">
                <a:solidFill>
                  <a:srgbClr val="C00000"/>
                </a:solidFill>
                <a:latin typeface="Times New Roman" pitchFamily="18" charset="0"/>
                <a:cs typeface="Times New Roman" pitchFamily="18" charset="0"/>
                <a:sym typeface="Symbol"/>
              </a:rPr>
              <a:t>02 corrections</a:t>
            </a:r>
            <a:endParaRPr lang="fr-FR" sz="2200" dirty="0">
              <a:solidFill>
                <a:srgbClr val="C00000"/>
              </a:solidFill>
              <a:latin typeface="Times New Roman" pitchFamily="18" charset="0"/>
              <a:cs typeface="Times New Roman" pitchFamily="18" charset="0"/>
            </a:endParaRPr>
          </a:p>
          <a:p>
            <a:endParaRPr lang="fr-FR" dirty="0"/>
          </a:p>
        </p:txBody>
      </p:sp>
      <p:sp>
        <p:nvSpPr>
          <p:cNvPr id="51" name="Espace réservé du numéro de diapositive 50"/>
          <p:cNvSpPr>
            <a:spLocks noGrp="1"/>
          </p:cNvSpPr>
          <p:nvPr>
            <p:ph type="sldNum" sz="quarter" idx="12"/>
          </p:nvPr>
        </p:nvSpPr>
        <p:spPr/>
        <p:txBody>
          <a:bodyPr/>
          <a:lstStyle/>
          <a:p>
            <a:fld id="{B3765F03-4A9D-4527-964E-C0033DCEC2BC}" type="slidenum">
              <a:rPr lang="fr-FR" smtClean="0"/>
              <a:pPr/>
              <a:t>38</a:t>
            </a:fld>
            <a:endParaRPr lang="fr-F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rgbClr val="00B0F0"/>
          </a:solidFill>
          <a:ln w="28575">
            <a:solidFill>
              <a:srgbClr val="0070C0"/>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rgbClr val="0070C0"/>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107"/>
          <p:cNvSpPr txBox="1"/>
          <p:nvPr/>
        </p:nvSpPr>
        <p:spPr>
          <a:xfrm>
            <a:off x="-17436" y="1722875"/>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0/00</a:t>
            </a:r>
          </a:p>
        </p:txBody>
      </p:sp>
      <p:sp>
        <p:nvSpPr>
          <p:cNvPr id="66"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68" name="Content Placeholder 4"/>
          <p:cNvSpPr txBox="1">
            <a:spLocks/>
          </p:cNvSpPr>
          <p:nvPr/>
        </p:nvSpPr>
        <p:spPr bwMode="auto">
          <a:xfrm>
            <a:off x="4047158" y="857232"/>
            <a:ext cx="4936010" cy="5996701"/>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dirty="0" err="1"/>
              <a:t>Exemple</a:t>
            </a:r>
            <a:r>
              <a:rPr lang="en-US" altLang="zh-CN" dirty="0"/>
              <a:t>: K = 3, code rate = ½, </a:t>
            </a:r>
          </a:p>
          <a:p>
            <a:pPr lvl="1"/>
            <a:r>
              <a:rPr lang="en-US" altLang="zh-CN" sz="2000" dirty="0"/>
              <a:t>Il </a:t>
            </a:r>
            <a:r>
              <a:rPr lang="en-US" altLang="zh-CN" sz="2000" dirty="0" err="1"/>
              <a:t>y’a</a:t>
            </a:r>
            <a:r>
              <a:rPr lang="en-US" altLang="zh-CN" sz="2000" dirty="0"/>
              <a:t> 2</a:t>
            </a:r>
            <a:r>
              <a:rPr lang="en-US" altLang="zh-CN" sz="2000" baseline="30000" dirty="0"/>
              <a:t>K-1</a:t>
            </a:r>
            <a:r>
              <a:rPr lang="en-US" altLang="zh-CN" sz="2000" dirty="0"/>
              <a:t> </a:t>
            </a:r>
            <a:r>
              <a:rPr lang="en-US" altLang="zh-CN" sz="2000" dirty="0" err="1"/>
              <a:t>états</a:t>
            </a:r>
            <a:r>
              <a:rPr lang="en-US" altLang="zh-CN" sz="2000" dirty="0"/>
              <a:t> = 4 </a:t>
            </a:r>
            <a:r>
              <a:rPr lang="en-US" altLang="zh-CN" sz="2000" dirty="0" err="1"/>
              <a:t>états</a:t>
            </a:r>
            <a:endParaRPr lang="en-US" altLang="zh-CN" sz="2000" dirty="0"/>
          </a:p>
          <a:p>
            <a:pPr lvl="1"/>
            <a:r>
              <a:rPr lang="en-US" altLang="zh-CN" sz="2000" dirty="0" err="1">
                <a:solidFill>
                  <a:srgbClr val="0070C0"/>
                </a:solidFill>
              </a:rPr>
              <a:t>Etats</a:t>
            </a:r>
            <a:r>
              <a:rPr lang="en-US" altLang="zh-CN" sz="2000" dirty="0">
                <a:solidFill>
                  <a:srgbClr val="0070C0"/>
                </a:solidFill>
              </a:rPr>
              <a:t> </a:t>
            </a:r>
            <a:r>
              <a:rPr lang="en-US" altLang="zh-CN" sz="2000" dirty="0" err="1">
                <a:solidFill>
                  <a:srgbClr val="0070C0"/>
                </a:solidFill>
              </a:rPr>
              <a:t>étiquetés</a:t>
            </a:r>
            <a:r>
              <a:rPr lang="en-US" altLang="zh-CN" sz="2000" dirty="0">
                <a:solidFill>
                  <a:srgbClr val="0070C0"/>
                </a:solidFill>
              </a:rPr>
              <a:t> avec </a:t>
            </a:r>
            <a:r>
              <a:rPr lang="en-US" altLang="zh-CN" sz="2000" dirty="0"/>
              <a:t> </a:t>
            </a:r>
            <a:r>
              <a:rPr lang="en-US" altLang="zh-CN" sz="2000" dirty="0">
                <a:solidFill>
                  <a:srgbClr val="0070C0"/>
                </a:solidFill>
              </a:rPr>
              <a:t>(x[n-1], x[n-2])</a:t>
            </a:r>
            <a:r>
              <a:rPr lang="en-US" altLang="zh-CN" sz="2000" dirty="0"/>
              <a:t> </a:t>
            </a:r>
          </a:p>
          <a:p>
            <a:pPr lvl="1"/>
            <a:r>
              <a:rPr lang="en-US" altLang="zh-CN" sz="2000" dirty="0">
                <a:solidFill>
                  <a:srgbClr val="0070C0"/>
                </a:solidFill>
              </a:rPr>
              <a:t>Arcs</a:t>
            </a:r>
            <a:r>
              <a:rPr lang="en-US" altLang="zh-CN" sz="2000" dirty="0"/>
              <a:t>  </a:t>
            </a:r>
            <a:r>
              <a:rPr lang="en-US" altLang="zh-CN" sz="2000" dirty="0" err="1"/>
              <a:t>étiquetés</a:t>
            </a:r>
            <a:r>
              <a:rPr lang="en-US" altLang="zh-CN" sz="2000" dirty="0"/>
              <a:t> avec  </a:t>
            </a:r>
            <a:r>
              <a:rPr lang="en-US" altLang="zh-CN" sz="2000" dirty="0">
                <a:solidFill>
                  <a:srgbClr val="0070C0"/>
                </a:solidFill>
              </a:rPr>
              <a:t>x[n]/p</a:t>
            </a:r>
            <a:r>
              <a:rPr lang="en-US" altLang="zh-CN" sz="2000" baseline="-25000" dirty="0">
                <a:solidFill>
                  <a:srgbClr val="0070C0"/>
                </a:solidFill>
              </a:rPr>
              <a:t>0</a:t>
            </a:r>
            <a:r>
              <a:rPr lang="en-US" altLang="zh-CN" sz="2000" dirty="0">
                <a:solidFill>
                  <a:srgbClr val="0070C0"/>
                </a:solidFill>
              </a:rPr>
              <a:t>[n]p</a:t>
            </a:r>
            <a:r>
              <a:rPr lang="en-US" altLang="zh-CN" sz="2000" baseline="-25000" dirty="0">
                <a:solidFill>
                  <a:srgbClr val="0070C0"/>
                </a:solidFill>
              </a:rPr>
              <a:t>1</a:t>
            </a:r>
            <a:r>
              <a:rPr lang="en-US" altLang="zh-CN" sz="2000" dirty="0">
                <a:solidFill>
                  <a:srgbClr val="0070C0"/>
                </a:solidFill>
              </a:rPr>
              <a:t>[n]</a:t>
            </a:r>
          </a:p>
          <a:p>
            <a:pPr lvl="1"/>
            <a:r>
              <a:rPr lang="en-US" altLang="zh-CN" sz="2000" dirty="0" err="1">
                <a:solidFill>
                  <a:srgbClr val="0070C0"/>
                </a:solidFill>
              </a:rPr>
              <a:t>Générateurs</a:t>
            </a:r>
            <a:r>
              <a:rPr lang="en-US" altLang="zh-CN" sz="2000" dirty="0">
                <a:solidFill>
                  <a:srgbClr val="0070C0"/>
                </a:solidFill>
              </a:rPr>
              <a:t>: 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pPr lvl="1"/>
            <a:r>
              <a:rPr lang="en-US" altLang="zh-CN" sz="2000" dirty="0" err="1">
                <a:solidFill>
                  <a:srgbClr val="0070C0"/>
                </a:solidFill>
              </a:rPr>
              <a:t>msg</a:t>
            </a:r>
            <a:r>
              <a:rPr lang="en-US" altLang="zh-CN" sz="2000" dirty="0">
                <a:solidFill>
                  <a:srgbClr val="0070C0"/>
                </a:solidFill>
              </a:rPr>
              <a:t> </a:t>
            </a:r>
            <a:r>
              <a:rPr lang="en-US" altLang="zh-CN" sz="2000" dirty="0"/>
              <a:t>= 101100 </a:t>
            </a:r>
          </a:p>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(1*x[n] + 1*x[n-1] + 1*x[n-2])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(1*x[n] + 0*x[n-1] + 1*x[n-2]) mod 2</a:t>
            </a:r>
          </a:p>
          <a:p>
            <a:r>
              <a:rPr lang="en-US" altLang="zh-CN" sz="2000" dirty="0" err="1"/>
              <a:t>Générateurs</a:t>
            </a:r>
            <a:r>
              <a:rPr lang="en-US" altLang="zh-CN" sz="2000" b="0" dirty="0"/>
              <a:t>: </a:t>
            </a:r>
            <a:r>
              <a:rPr lang="en-US" altLang="zh-CN" sz="2000" b="0" dirty="0">
                <a:solidFill>
                  <a:srgbClr val="0070C0"/>
                </a:solidFill>
              </a:rPr>
              <a:t>g</a:t>
            </a:r>
            <a:r>
              <a:rPr lang="en-US" altLang="zh-CN" sz="2000" b="0" baseline="-25000" dirty="0">
                <a:solidFill>
                  <a:srgbClr val="0070C0"/>
                </a:solidFill>
              </a:rPr>
              <a:t>0</a:t>
            </a:r>
            <a:r>
              <a:rPr lang="en-US" altLang="zh-CN" sz="2000" b="0" dirty="0">
                <a:solidFill>
                  <a:srgbClr val="0070C0"/>
                </a:solidFill>
              </a:rPr>
              <a:t> = 111, g</a:t>
            </a:r>
            <a:r>
              <a:rPr lang="en-US" altLang="zh-CN" sz="2000" b="0" baseline="-25000" dirty="0">
                <a:solidFill>
                  <a:srgbClr val="0070C0"/>
                </a:solidFill>
              </a:rPr>
              <a:t>1</a:t>
            </a:r>
            <a:r>
              <a:rPr lang="en-US" altLang="zh-CN" sz="2000" b="0" dirty="0">
                <a:solidFill>
                  <a:srgbClr val="0070C0"/>
                </a:solidFill>
              </a:rPr>
              <a:t> = 101</a:t>
            </a:r>
          </a:p>
        </p:txBody>
      </p:sp>
      <p:sp>
        <p:nvSpPr>
          <p:cNvPr id="70"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101100</a:t>
            </a:r>
          </a:p>
          <a:p>
            <a:r>
              <a:rPr lang="en-US" altLang="zh-CN" dirty="0" err="1">
                <a:solidFill>
                  <a:srgbClr val="0070C0"/>
                </a:solidFill>
              </a:rPr>
              <a:t>Transmis</a:t>
            </a:r>
            <a:r>
              <a:rPr lang="en-US" altLang="zh-CN" b="0" dirty="0"/>
              <a:t>:  </a:t>
            </a:r>
          </a:p>
        </p:txBody>
      </p:sp>
      <p:sp>
        <p:nvSpPr>
          <p:cNvPr id="71" name="Rectangle 70"/>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5086134" y="4904914"/>
            <a:ext cx="857256" cy="646331"/>
          </a:xfrm>
          <a:prstGeom prst="rect">
            <a:avLst/>
          </a:prstGeom>
          <a:noFill/>
        </p:spPr>
        <p:txBody>
          <a:bodyPr wrap="square" rtlCol="0">
            <a:spAutoFit/>
          </a:bodyPr>
          <a:lstStyle/>
          <a:p>
            <a:pPr algn="ctr"/>
            <a:r>
              <a:rPr lang="fr-FR" b="1" dirty="0">
                <a:solidFill>
                  <a:srgbClr val="C00000"/>
                </a:solidFill>
              </a:rPr>
              <a:t>x(n-1)</a:t>
            </a:r>
          </a:p>
          <a:p>
            <a:pPr algn="ctr"/>
            <a:r>
              <a:rPr lang="fr-FR" b="1" dirty="0">
                <a:solidFill>
                  <a:schemeClr val="tx2">
                    <a:lumMod val="50000"/>
                  </a:schemeClr>
                </a:solidFill>
              </a:rPr>
              <a:t>0</a:t>
            </a:r>
          </a:p>
        </p:txBody>
      </p:sp>
      <p:sp>
        <p:nvSpPr>
          <p:cNvPr id="76" name="ZoneTexte 75"/>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sp>
        <p:nvSpPr>
          <p:cNvPr id="77" name="ZoneTexte 76"/>
          <p:cNvSpPr txBox="1"/>
          <p:nvPr/>
        </p:nvSpPr>
        <p:spPr>
          <a:xfrm>
            <a:off x="7572396" y="5917188"/>
            <a:ext cx="1143008"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0</a:t>
            </a:r>
            <a:r>
              <a:rPr lang="fr-FR" b="1" dirty="0">
                <a:solidFill>
                  <a:srgbClr val="00B050"/>
                </a:solidFill>
                <a:latin typeface="Times New Roman" pitchFamily="18" charset="0"/>
                <a:cs typeface="Times New Roman" pitchFamily="18" charset="0"/>
              </a:rPr>
              <a:t>(n) = 0</a:t>
            </a:r>
          </a:p>
        </p:txBody>
      </p:sp>
      <p:sp>
        <p:nvSpPr>
          <p:cNvPr id="78" name="ZoneTexte 77"/>
          <p:cNvSpPr txBox="1"/>
          <p:nvPr/>
        </p:nvSpPr>
        <p:spPr>
          <a:xfrm>
            <a:off x="7500958" y="3702610"/>
            <a:ext cx="2071702"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1</a:t>
            </a:r>
            <a:r>
              <a:rPr lang="fr-FR" b="1" dirty="0">
                <a:solidFill>
                  <a:srgbClr val="00B050"/>
                </a:solidFill>
                <a:latin typeface="Times New Roman" pitchFamily="18" charset="0"/>
                <a:cs typeface="Times New Roman" pitchFamily="18" charset="0"/>
              </a:rPr>
              <a:t>(n) =0</a:t>
            </a:r>
          </a:p>
        </p:txBody>
      </p:sp>
      <p:cxnSp>
        <p:nvCxnSpPr>
          <p:cNvPr id="79" name="Forme 78"/>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6143636" y="4904914"/>
            <a:ext cx="857256" cy="646331"/>
          </a:xfrm>
          <a:prstGeom prst="rect">
            <a:avLst/>
          </a:prstGeom>
          <a:noFill/>
        </p:spPr>
        <p:txBody>
          <a:bodyPr wrap="square" rtlCol="0">
            <a:spAutoFit/>
          </a:bodyPr>
          <a:lstStyle/>
          <a:p>
            <a:pPr algn="ctr"/>
            <a:r>
              <a:rPr lang="fr-FR" b="1" dirty="0">
                <a:solidFill>
                  <a:srgbClr val="C00000"/>
                </a:solidFill>
              </a:rPr>
              <a:t>x(n-2)</a:t>
            </a:r>
          </a:p>
          <a:p>
            <a:pPr algn="ctr"/>
            <a:r>
              <a:rPr lang="fr-FR" b="1" dirty="0">
                <a:solidFill>
                  <a:schemeClr val="tx2">
                    <a:lumMod val="50000"/>
                  </a:schemeClr>
                </a:solidFill>
              </a:rPr>
              <a:t>0</a:t>
            </a:r>
          </a:p>
        </p:txBody>
      </p:sp>
      <p:cxnSp>
        <p:nvCxnSpPr>
          <p:cNvPr id="82" name="Connecteur droit avec flèche 81"/>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4071934" y="4774180"/>
            <a:ext cx="642942" cy="646331"/>
          </a:xfrm>
          <a:prstGeom prst="rect">
            <a:avLst/>
          </a:prstGeom>
          <a:noFill/>
        </p:spPr>
        <p:txBody>
          <a:bodyPr wrap="square" rtlCol="0">
            <a:spAutoFit/>
          </a:bodyPr>
          <a:lstStyle/>
          <a:p>
            <a:pPr algn="ctr"/>
            <a:r>
              <a:rPr lang="fr-FR" b="1" dirty="0">
                <a:solidFill>
                  <a:srgbClr val="C00000"/>
                </a:solidFill>
              </a:rPr>
              <a:t>x(n)</a:t>
            </a:r>
          </a:p>
          <a:p>
            <a:pPr algn="ctr"/>
            <a:r>
              <a:rPr lang="fr-FR" b="1" dirty="0">
                <a:solidFill>
                  <a:srgbClr val="C00000"/>
                </a:solidFill>
              </a:rPr>
              <a:t>0</a:t>
            </a:r>
          </a:p>
        </p:txBody>
      </p:sp>
      <p:sp>
        <p:nvSpPr>
          <p:cNvPr id="30" name="Espace réservé du numéro de diapositive 29"/>
          <p:cNvSpPr>
            <a:spLocks noGrp="1"/>
          </p:cNvSpPr>
          <p:nvPr>
            <p:ph type="sldNum" sz="quarter" idx="12"/>
          </p:nvPr>
        </p:nvSpPr>
        <p:spPr/>
        <p:txBody>
          <a:bodyPr/>
          <a:lstStyle/>
          <a:p>
            <a:fld id="{B3765F03-4A9D-4527-964E-C0033DCEC2BC}" type="slidenum">
              <a:rPr lang="fr-FR" smtClean="0"/>
              <a:pPr/>
              <a:t>39</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500042"/>
            <a:ext cx="9144000" cy="5170646"/>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Les canaux mobiles  et/ou sans fil, à titre d’exemple, sont des environnements très hostiles, et pourtant les systèmes réels fonctionnent de manière satisfaisante.  Ceci est dû surtout au codage de canal </a:t>
            </a:r>
          </a:p>
          <a:p>
            <a:pPr algn="just"/>
            <a:endParaRPr lang="fr-FR" sz="2200" dirty="0">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rPr>
              <a:t>Le codage de canal est utilisé pour détecter et souvent corriger les symboles reçus en erreur</a:t>
            </a:r>
          </a:p>
          <a:p>
            <a:pPr algn="just"/>
            <a:endParaRPr lang="fr-FR" sz="2200" dirty="0">
              <a:latin typeface="Times New Roman" pitchFamily="18" charset="0"/>
              <a:cs typeface="Times New Roman" pitchFamily="18" charset="0"/>
            </a:endParaRPr>
          </a:p>
          <a:p>
            <a:pPr algn="just">
              <a:buFont typeface="Wingdings" pitchFamily="2" charset="2"/>
              <a:buChar char="q"/>
            </a:pPr>
            <a:r>
              <a:rPr lang="fr-FR" sz="2200" dirty="0">
                <a:solidFill>
                  <a:srgbClr val="00B050"/>
                </a:solidFill>
                <a:latin typeface="Times New Roman" pitchFamily="18" charset="0"/>
                <a:cs typeface="Times New Roman" pitchFamily="18" charset="0"/>
              </a:rPr>
              <a:t> La détection d'erreur peut être utilisée par le récepteur pour générer un ARQ</a:t>
            </a:r>
            <a:r>
              <a:rPr lang="fr-FR" sz="2400" baseline="30000" dirty="0">
                <a:solidFill>
                  <a:srgbClr val="FF0000"/>
                </a:solidFill>
                <a:latin typeface="Times New Roman" pitchFamily="18" charset="0"/>
                <a:cs typeface="Times New Roman" pitchFamily="18" charset="0"/>
              </a:rPr>
              <a:t>1</a:t>
            </a:r>
            <a:r>
              <a:rPr lang="fr-FR" sz="2200" dirty="0">
                <a:solidFill>
                  <a:srgbClr val="00B050"/>
                </a:solidFill>
                <a:latin typeface="Times New Roman" pitchFamily="18" charset="0"/>
                <a:cs typeface="Times New Roman" pitchFamily="18" charset="0"/>
              </a:rPr>
              <a:t> (</a:t>
            </a:r>
            <a:r>
              <a:rPr lang="fr-FR" sz="2200" b="1" i="1" dirty="0" err="1">
                <a:solidFill>
                  <a:srgbClr val="FF0000"/>
                </a:solidFill>
                <a:latin typeface="Times New Roman" pitchFamily="18" charset="0"/>
                <a:cs typeface="Times New Roman" pitchFamily="18" charset="0"/>
              </a:rPr>
              <a:t>Automatic</a:t>
            </a:r>
            <a:r>
              <a:rPr lang="fr-FR" sz="2200" b="1" i="1" dirty="0">
                <a:solidFill>
                  <a:srgbClr val="FF0000"/>
                </a:solidFill>
                <a:latin typeface="Times New Roman" pitchFamily="18" charset="0"/>
                <a:cs typeface="Times New Roman" pitchFamily="18" charset="0"/>
              </a:rPr>
              <a:t> </a:t>
            </a:r>
            <a:r>
              <a:rPr lang="fr-FR" sz="2200" b="1" i="1" dirty="0" err="1">
                <a:solidFill>
                  <a:srgbClr val="FF0000"/>
                </a:solidFill>
                <a:latin typeface="Times New Roman" pitchFamily="18" charset="0"/>
                <a:cs typeface="Times New Roman" pitchFamily="18" charset="0"/>
              </a:rPr>
              <a:t>Repeat</a:t>
            </a:r>
            <a:r>
              <a:rPr lang="fr-FR" sz="2200" b="1" i="1" dirty="0">
                <a:solidFill>
                  <a:srgbClr val="FF0000"/>
                </a:solidFill>
                <a:latin typeface="Times New Roman" pitchFamily="18" charset="0"/>
                <a:cs typeface="Times New Roman" pitchFamily="18" charset="0"/>
              </a:rPr>
              <a:t> </a:t>
            </a:r>
            <a:r>
              <a:rPr lang="fr-FR" sz="2200" b="1" i="1" dirty="0" err="1">
                <a:solidFill>
                  <a:srgbClr val="FF0000"/>
                </a:solidFill>
                <a:latin typeface="Times New Roman" pitchFamily="18" charset="0"/>
                <a:cs typeface="Times New Roman" pitchFamily="18" charset="0"/>
              </a:rPr>
              <a:t>reQuest</a:t>
            </a:r>
            <a:r>
              <a:rPr lang="fr-FR" sz="2200" dirty="0">
                <a:solidFill>
                  <a:srgbClr val="00B050"/>
                </a:solidFill>
                <a:latin typeface="Times New Roman" pitchFamily="18" charset="0"/>
                <a:cs typeface="Times New Roman" pitchFamily="18" charset="0"/>
              </a:rPr>
              <a:t>) vers l'émetteur pour une retransmission de la trame en erreur, comme dans les réseaux informatiques (stop &amp; </a:t>
            </a:r>
            <a:r>
              <a:rPr lang="fr-FR" sz="2200" dirty="0" err="1">
                <a:solidFill>
                  <a:srgbClr val="00B050"/>
                </a:solidFill>
                <a:latin typeface="Times New Roman" pitchFamily="18" charset="0"/>
                <a:cs typeface="Times New Roman" pitchFamily="18" charset="0"/>
              </a:rPr>
              <a:t>wait</a:t>
            </a:r>
            <a:r>
              <a:rPr lang="fr-FR" sz="2200" dirty="0">
                <a:solidFill>
                  <a:srgbClr val="00B050"/>
                </a:solidFill>
                <a:latin typeface="Times New Roman" pitchFamily="18" charset="0"/>
                <a:cs typeface="Times New Roman" pitchFamily="18" charset="0"/>
              </a:rPr>
              <a:t>, go-back-n, protocoles de répétition sélective)</a:t>
            </a:r>
          </a:p>
          <a:p>
            <a:pPr algn="just">
              <a:buFont typeface="Wingdings" pitchFamily="2" charset="2"/>
              <a:buChar char="q"/>
            </a:pPr>
            <a:endParaRPr lang="fr-FR" sz="2200" dirty="0">
              <a:latin typeface="Times New Roman" pitchFamily="18" charset="0"/>
              <a:cs typeface="Times New Roman" pitchFamily="18" charset="0"/>
            </a:endParaRPr>
          </a:p>
          <a:p>
            <a:pPr algn="just">
              <a:buFont typeface="Wingdings" pitchFamily="2" charset="2"/>
              <a:buChar char="q"/>
            </a:pPr>
            <a:r>
              <a:rPr lang="fr-FR" sz="2200" dirty="0">
                <a:solidFill>
                  <a:srgbClr val="00B0F0"/>
                </a:solidFill>
                <a:latin typeface="Times New Roman" pitchFamily="18" charset="0"/>
                <a:cs typeface="Times New Roman" pitchFamily="18" charset="0"/>
              </a:rPr>
              <a:t> Lorsque la retransmission n'est pas une option : codage de correction d'erreur directe </a:t>
            </a:r>
            <a:r>
              <a:rPr lang="fr-FR" sz="2200" b="1" dirty="0">
                <a:solidFill>
                  <a:srgbClr val="002060"/>
                </a:solidFill>
                <a:latin typeface="Times New Roman" pitchFamily="18" charset="0"/>
                <a:cs typeface="Times New Roman" pitchFamily="18" charset="0"/>
              </a:rPr>
              <a:t>FEC</a:t>
            </a:r>
            <a:r>
              <a:rPr lang="fr-FR" sz="2200" dirty="0">
                <a:solidFill>
                  <a:srgbClr val="002060"/>
                </a:solidFill>
                <a:latin typeface="Times New Roman" pitchFamily="18" charset="0"/>
                <a:cs typeface="Times New Roman" pitchFamily="18" charset="0"/>
              </a:rPr>
              <a:t> (</a:t>
            </a:r>
            <a:r>
              <a:rPr lang="fr-FR" sz="2200" b="1" dirty="0" err="1">
                <a:solidFill>
                  <a:srgbClr val="002060"/>
                </a:solidFill>
                <a:latin typeface="Times New Roman" pitchFamily="18" charset="0"/>
                <a:cs typeface="Times New Roman" pitchFamily="18" charset="0"/>
              </a:rPr>
              <a:t>Forward</a:t>
            </a:r>
            <a:r>
              <a:rPr lang="fr-FR" sz="2200" b="1" dirty="0">
                <a:solidFill>
                  <a:srgbClr val="002060"/>
                </a:solidFill>
                <a:latin typeface="Times New Roman" pitchFamily="18" charset="0"/>
                <a:cs typeface="Times New Roman" pitchFamily="18" charset="0"/>
              </a:rPr>
              <a:t> </a:t>
            </a:r>
            <a:r>
              <a:rPr lang="fr-FR" sz="2200" b="1" dirty="0" err="1">
                <a:solidFill>
                  <a:srgbClr val="002060"/>
                </a:solidFill>
                <a:latin typeface="Times New Roman" pitchFamily="18" charset="0"/>
                <a:cs typeface="Times New Roman" pitchFamily="18" charset="0"/>
              </a:rPr>
              <a:t>Error</a:t>
            </a:r>
            <a:r>
              <a:rPr lang="fr-FR" sz="2200" b="1" dirty="0">
                <a:solidFill>
                  <a:srgbClr val="002060"/>
                </a:solidFill>
                <a:latin typeface="Times New Roman" pitchFamily="18" charset="0"/>
                <a:cs typeface="Times New Roman" pitchFamily="18" charset="0"/>
              </a:rPr>
              <a:t> Correction</a:t>
            </a:r>
            <a:r>
              <a:rPr lang="fr-FR" sz="2200" dirty="0">
                <a:solidFill>
                  <a:srgbClr val="002060"/>
                </a:solidFill>
                <a:latin typeface="Times New Roman" pitchFamily="18" charset="0"/>
                <a:cs typeface="Times New Roman" pitchFamily="18" charset="0"/>
              </a:rPr>
              <a:t>) </a:t>
            </a:r>
            <a:r>
              <a:rPr lang="fr-FR" sz="2200" dirty="0">
                <a:solidFill>
                  <a:srgbClr val="00B0F0"/>
                </a:solidFill>
                <a:latin typeface="Times New Roman" pitchFamily="18" charset="0"/>
                <a:cs typeface="Times New Roman" pitchFamily="18" charset="0"/>
              </a:rPr>
              <a:t>, basé sur une redondance dans les données transmises pour que le récepteur détecte et corrige les erreurs</a:t>
            </a: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GENERALITES</a:t>
            </a:r>
          </a:p>
        </p:txBody>
      </p:sp>
      <p:sp>
        <p:nvSpPr>
          <p:cNvPr id="4" name="ZoneTexte 3"/>
          <p:cNvSpPr txBox="1"/>
          <p:nvPr/>
        </p:nvSpPr>
        <p:spPr>
          <a:xfrm>
            <a:off x="0" y="5786454"/>
            <a:ext cx="9144000" cy="1077218"/>
          </a:xfrm>
          <a:prstGeom prst="rect">
            <a:avLst/>
          </a:prstGeom>
          <a:noFill/>
        </p:spPr>
        <p:txBody>
          <a:bodyPr wrap="square" rtlCol="0">
            <a:spAutoFit/>
          </a:bodyPr>
          <a:lstStyle/>
          <a:p>
            <a:r>
              <a:rPr lang="fr-FR" b="1" baseline="30000" dirty="0">
                <a:solidFill>
                  <a:srgbClr val="FF0000"/>
                </a:solidFill>
                <a:latin typeface="Times New Roman" pitchFamily="18" charset="0"/>
                <a:cs typeface="Times New Roman" pitchFamily="18" charset="0"/>
              </a:rPr>
              <a:t>1</a:t>
            </a:r>
            <a:r>
              <a:rPr lang="fr-FR" sz="1600" i="1" dirty="0">
                <a:solidFill>
                  <a:srgbClr val="7030A0"/>
                </a:solidFill>
                <a:latin typeface="Times New Roman" pitchFamily="18" charset="0"/>
                <a:cs typeface="Times New Roman" pitchFamily="18" charset="0"/>
              </a:rPr>
              <a:t> Parmi les types de protocoles ARQ nous avons :</a:t>
            </a:r>
            <a:r>
              <a:rPr lang="fr-FR" sz="1600" i="1" dirty="0">
                <a:latin typeface="Times New Roman" pitchFamily="18" charset="0"/>
                <a:cs typeface="Times New Roman" pitchFamily="18" charset="0"/>
              </a:rPr>
              <a:t> </a:t>
            </a:r>
          </a:p>
          <a:p>
            <a:pPr>
              <a:buFont typeface="Wingdings" pitchFamily="2" charset="2"/>
              <a:buChar char="ü"/>
            </a:pPr>
            <a:r>
              <a:rPr lang="fr-FR" sz="1600" i="1" dirty="0">
                <a:latin typeface="Times New Roman" pitchFamily="18" charset="0"/>
                <a:cs typeface="Times New Roman" pitchFamily="18" charset="0"/>
              </a:rPr>
              <a:t> </a:t>
            </a:r>
            <a:r>
              <a:rPr lang="fr-FR" sz="1600" i="1" dirty="0">
                <a:solidFill>
                  <a:srgbClr val="002060"/>
                </a:solidFill>
                <a:latin typeface="Times New Roman" pitchFamily="18" charset="0"/>
                <a:cs typeface="Times New Roman" pitchFamily="18" charset="0"/>
              </a:rPr>
              <a:t>Stop-and-</a:t>
            </a:r>
            <a:r>
              <a:rPr lang="fr-FR" sz="1600" i="1" dirty="0" err="1">
                <a:solidFill>
                  <a:srgbClr val="002060"/>
                </a:solidFill>
                <a:latin typeface="Times New Roman" pitchFamily="18" charset="0"/>
                <a:cs typeface="Times New Roman" pitchFamily="18" charset="0"/>
              </a:rPr>
              <a:t>wait</a:t>
            </a:r>
            <a:r>
              <a:rPr lang="fr-FR" sz="1600" i="1" dirty="0">
                <a:solidFill>
                  <a:srgbClr val="002060"/>
                </a:solidFill>
                <a:latin typeface="Times New Roman" pitchFamily="18" charset="0"/>
                <a:cs typeface="Times New Roman" pitchFamily="18" charset="0"/>
              </a:rPr>
              <a:t> ARQ ;</a:t>
            </a:r>
          </a:p>
          <a:p>
            <a:pPr>
              <a:buFont typeface="Wingdings" pitchFamily="2" charset="2"/>
              <a:buChar char="ü"/>
            </a:pPr>
            <a:r>
              <a:rPr lang="fr-FR" sz="1600" i="1" dirty="0">
                <a:latin typeface="Times New Roman" pitchFamily="18" charset="0"/>
                <a:cs typeface="Times New Roman" pitchFamily="18" charset="0"/>
              </a:rPr>
              <a:t> </a:t>
            </a:r>
            <a:r>
              <a:rPr lang="fr-FR" sz="1600" i="1" dirty="0">
                <a:solidFill>
                  <a:srgbClr val="0070C0"/>
                </a:solidFill>
                <a:latin typeface="Times New Roman" pitchFamily="18" charset="0"/>
                <a:cs typeface="Times New Roman" pitchFamily="18" charset="0"/>
              </a:rPr>
              <a:t>Go-Back-N ARQ </a:t>
            </a:r>
            <a:r>
              <a:rPr lang="fr-FR" sz="1600" i="1" dirty="0">
                <a:latin typeface="Times New Roman" pitchFamily="18" charset="0"/>
                <a:cs typeface="Times New Roman" pitchFamily="18" charset="0"/>
              </a:rPr>
              <a:t>;</a:t>
            </a:r>
          </a:p>
          <a:p>
            <a:pPr>
              <a:buFont typeface="Wingdings" pitchFamily="2" charset="2"/>
              <a:buChar char="ü"/>
            </a:pPr>
            <a:r>
              <a:rPr lang="fr-FR" sz="1600" i="1" dirty="0">
                <a:latin typeface="Times New Roman" pitchFamily="18" charset="0"/>
                <a:cs typeface="Times New Roman" pitchFamily="18" charset="0"/>
              </a:rPr>
              <a:t> </a:t>
            </a:r>
            <a:r>
              <a:rPr lang="fr-FR" sz="1600" i="1" dirty="0" err="1">
                <a:solidFill>
                  <a:srgbClr val="00B0F0"/>
                </a:solidFill>
                <a:latin typeface="Times New Roman" pitchFamily="18" charset="0"/>
                <a:cs typeface="Times New Roman" pitchFamily="18" charset="0"/>
              </a:rPr>
              <a:t>Selective</a:t>
            </a:r>
            <a:r>
              <a:rPr lang="fr-FR" sz="1600" i="1" dirty="0">
                <a:solidFill>
                  <a:srgbClr val="00B0F0"/>
                </a:solidFill>
                <a:latin typeface="Times New Roman" pitchFamily="18" charset="0"/>
                <a:cs typeface="Times New Roman" pitchFamily="18" charset="0"/>
              </a:rPr>
              <a:t> </a:t>
            </a:r>
            <a:r>
              <a:rPr lang="fr-FR" sz="1600" i="1" dirty="0" err="1">
                <a:solidFill>
                  <a:srgbClr val="00B0F0"/>
                </a:solidFill>
                <a:latin typeface="Times New Roman" pitchFamily="18" charset="0"/>
                <a:cs typeface="Times New Roman" pitchFamily="18" charset="0"/>
              </a:rPr>
              <a:t>Repeat</a:t>
            </a:r>
            <a:r>
              <a:rPr lang="fr-FR" sz="1600" i="1" dirty="0">
                <a:solidFill>
                  <a:srgbClr val="00B0F0"/>
                </a:solidFill>
                <a:latin typeface="Times New Roman" pitchFamily="18" charset="0"/>
                <a:cs typeface="Times New Roman" pitchFamily="18" charset="0"/>
              </a:rPr>
              <a:t> ARQ.</a:t>
            </a: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4</a:t>
            </a:fld>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369332"/>
          </a:xfrm>
          <a:prstGeom prst="rect">
            <a:avLst/>
          </a:prstGeom>
          <a:noFill/>
          <a:ln>
            <a:noFill/>
          </a:ln>
        </p:spPr>
        <p:txBody>
          <a:bodyPr wrap="square" rtlCol="0">
            <a:spAutoFit/>
          </a:bodyPr>
          <a:lstStyle/>
          <a:p>
            <a:r>
              <a:rPr lang="en-US" dirty="0">
                <a:solidFill>
                  <a:srgbClr val="0070C0"/>
                </a:solidFill>
                <a:latin typeface="Arial" charset="0"/>
                <a:ea typeface="Arial" charset="0"/>
                <a:cs typeface="Arial" charset="0"/>
              </a:rPr>
              <a:t>1/11</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+ 1*0 + 1*0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+ 0*0 + 1*0 mod 2</a:t>
            </a:r>
          </a:p>
          <a:p>
            <a:r>
              <a:rPr lang="en-US" altLang="zh-CN" sz="2000" dirty="0" err="1"/>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a:t>
            </a:r>
            <a:r>
              <a:rPr lang="en-US" altLang="zh-CN" b="0" dirty="0"/>
              <a:t>01100</a:t>
            </a:r>
          </a:p>
          <a:p>
            <a:r>
              <a:rPr lang="en-US" altLang="zh-CN" dirty="0" err="1">
                <a:solidFill>
                  <a:srgbClr val="0070C0"/>
                </a:solidFill>
              </a:rPr>
              <a:t>Transmis</a:t>
            </a:r>
            <a:r>
              <a:rPr lang="en-US" altLang="zh-CN" b="0" dirty="0"/>
              <a:t>: </a:t>
            </a:r>
            <a:r>
              <a:rPr lang="en-US" altLang="zh-CN" dirty="0">
                <a:solidFill>
                  <a:srgbClr val="00B050"/>
                </a:solidFill>
              </a:rPr>
              <a:t>11</a:t>
            </a:r>
            <a:r>
              <a:rPr lang="en-US" altLang="zh-CN" b="0" dirty="0"/>
              <a:t>   </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0</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sp>
        <p:nvSpPr>
          <p:cNvPr id="35" name="ZoneTexte 34"/>
          <p:cNvSpPr txBox="1"/>
          <p:nvPr/>
        </p:nvSpPr>
        <p:spPr>
          <a:xfrm>
            <a:off x="6572264" y="6274378"/>
            <a:ext cx="2786082" cy="338554"/>
          </a:xfrm>
          <a:prstGeom prst="rect">
            <a:avLst/>
          </a:prstGeom>
          <a:noFill/>
        </p:spPr>
        <p:txBody>
          <a:bodyPr wrap="square" rtlCol="0">
            <a:spAutoFit/>
          </a:bodyPr>
          <a:lstStyle/>
          <a:p>
            <a:r>
              <a:rPr lang="en-US" altLang="zh-CN" sz="1600" dirty="0">
                <a:solidFill>
                  <a:srgbClr val="0070C0"/>
                </a:solidFill>
              </a:rPr>
              <a:t>P</a:t>
            </a:r>
            <a:r>
              <a:rPr lang="en-US" altLang="zh-CN" sz="1600" baseline="-25000" dirty="0">
                <a:solidFill>
                  <a:srgbClr val="0070C0"/>
                </a:solidFill>
              </a:rPr>
              <a:t>0</a:t>
            </a:r>
            <a:r>
              <a:rPr lang="en-US" altLang="zh-CN" sz="1600" dirty="0">
                <a:solidFill>
                  <a:srgbClr val="0070C0"/>
                </a:solidFill>
              </a:rPr>
              <a:t>[n] = 1*1 + 1*0 + 1*0 mod 2</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0</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a:solidFill>
                  <a:srgbClr val="C00000"/>
                </a:solidFill>
              </a:rPr>
              <a:t>1</a:t>
            </a:r>
          </a:p>
        </p:txBody>
      </p:sp>
      <p:sp>
        <p:nvSpPr>
          <p:cNvPr id="71" name="ZoneTexte 70"/>
          <p:cNvSpPr txBox="1"/>
          <p:nvPr/>
        </p:nvSpPr>
        <p:spPr>
          <a:xfrm>
            <a:off x="6143636" y="3429000"/>
            <a:ext cx="3000396" cy="369332"/>
          </a:xfrm>
          <a:prstGeom prst="rect">
            <a:avLst/>
          </a:prstGeom>
          <a:noFill/>
        </p:spPr>
        <p:txBody>
          <a:bodyPr wrap="square" rtlCol="0">
            <a:spAutoFit/>
          </a:bodyPr>
          <a:lstStyle/>
          <a:p>
            <a:r>
              <a:rPr lang="en-US" altLang="zh-CN" dirty="0">
                <a:solidFill>
                  <a:srgbClr val="0070C0"/>
                </a:solidFill>
              </a:rPr>
              <a:t>P</a:t>
            </a:r>
            <a:r>
              <a:rPr lang="en-US" altLang="zh-CN" baseline="-25000" dirty="0">
                <a:solidFill>
                  <a:srgbClr val="0070C0"/>
                </a:solidFill>
              </a:rPr>
              <a:t>1</a:t>
            </a:r>
            <a:r>
              <a:rPr lang="en-US" altLang="zh-CN" dirty="0">
                <a:solidFill>
                  <a:srgbClr val="0070C0"/>
                </a:solidFill>
              </a:rPr>
              <a:t>[n] = 1*1 + 0*0 + 1*0 mod 2</a:t>
            </a:r>
          </a:p>
        </p:txBody>
      </p:sp>
      <p:sp>
        <p:nvSpPr>
          <p:cNvPr id="72" name="ZoneTexte 71"/>
          <p:cNvSpPr txBox="1"/>
          <p:nvPr/>
        </p:nvSpPr>
        <p:spPr>
          <a:xfrm>
            <a:off x="7500958" y="3702610"/>
            <a:ext cx="2071702"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1</a:t>
            </a:r>
            <a:r>
              <a:rPr lang="fr-FR" b="1" dirty="0">
                <a:solidFill>
                  <a:srgbClr val="00B050"/>
                </a:solidFill>
                <a:latin typeface="Times New Roman" pitchFamily="18" charset="0"/>
                <a:cs typeface="Times New Roman" pitchFamily="18" charset="0"/>
              </a:rPr>
              <a:t>(n) =1</a:t>
            </a:r>
          </a:p>
        </p:txBody>
      </p:sp>
      <p:sp>
        <p:nvSpPr>
          <p:cNvPr id="74" name="ZoneTexte 73"/>
          <p:cNvSpPr txBox="1"/>
          <p:nvPr/>
        </p:nvSpPr>
        <p:spPr>
          <a:xfrm>
            <a:off x="7572396" y="5917188"/>
            <a:ext cx="1143008"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0</a:t>
            </a:r>
            <a:r>
              <a:rPr lang="fr-FR" b="1" dirty="0">
                <a:solidFill>
                  <a:srgbClr val="00B050"/>
                </a:solidFill>
                <a:latin typeface="Times New Roman" pitchFamily="18" charset="0"/>
                <a:cs typeface="Times New Roman" pitchFamily="18" charset="0"/>
              </a:rPr>
              <a:t>(n) = 1</a:t>
            </a:r>
          </a:p>
        </p:txBody>
      </p:sp>
      <p:sp>
        <p:nvSpPr>
          <p:cNvPr id="75" name="ZoneTexte 74"/>
          <p:cNvSpPr txBox="1"/>
          <p:nvPr/>
        </p:nvSpPr>
        <p:spPr>
          <a:xfrm>
            <a:off x="4929190" y="6143644"/>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76" name="Espace réservé du numéro de diapositive 75"/>
          <p:cNvSpPr>
            <a:spLocks noGrp="1"/>
          </p:cNvSpPr>
          <p:nvPr>
            <p:ph type="sldNum" sz="quarter" idx="12"/>
          </p:nvPr>
        </p:nvSpPr>
        <p:spPr/>
        <p:txBody>
          <a:bodyPr/>
          <a:lstStyle/>
          <a:p>
            <a:fld id="{B3765F03-4A9D-4527-964E-C0033DCEC2BC}" type="slidenum">
              <a:rPr lang="fr-FR" smtClean="0"/>
              <a:pPr/>
              <a:t>40</a:t>
            </a:fld>
            <a:endParaRPr lang="fr-F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369332"/>
          </a:xfrm>
          <a:prstGeom prst="rect">
            <a:avLst/>
          </a:prstGeom>
          <a:noFill/>
          <a:ln>
            <a:noFill/>
          </a:ln>
        </p:spPr>
        <p:txBody>
          <a:bodyPr wrap="square" rtlCol="0">
            <a:spAutoFit/>
          </a:bodyPr>
          <a:lstStyle/>
          <a:p>
            <a:r>
              <a:rPr lang="en-US" dirty="0">
                <a:solidFill>
                  <a:srgbClr val="0070C0"/>
                </a:solidFill>
                <a:latin typeface="Arial" charset="0"/>
                <a:ea typeface="Arial" charset="0"/>
                <a:cs typeface="Arial" charset="0"/>
              </a:rPr>
              <a:t>1/11</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+ 1*0 + 1*0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+ 0*0 + 1*0 mod 2</a:t>
            </a:r>
          </a:p>
          <a:p>
            <a:r>
              <a:rPr lang="en-US" altLang="zh-CN" sz="2000" dirty="0" err="1"/>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a:t>
            </a:r>
            <a:r>
              <a:rPr lang="en-US" altLang="zh-CN" b="0" dirty="0"/>
              <a:t>01100</a:t>
            </a:r>
          </a:p>
          <a:p>
            <a:r>
              <a:rPr lang="en-US" altLang="zh-CN" dirty="0" err="1">
                <a:solidFill>
                  <a:srgbClr val="0070C0"/>
                </a:solidFill>
              </a:rPr>
              <a:t>Transmis</a:t>
            </a:r>
            <a:r>
              <a:rPr lang="en-US" altLang="zh-CN" b="0" dirty="0"/>
              <a:t>: </a:t>
            </a:r>
            <a:r>
              <a:rPr lang="en-US" altLang="zh-CN" b="1" dirty="0">
                <a:solidFill>
                  <a:srgbClr val="00B050"/>
                </a:solidFill>
              </a:rPr>
              <a:t>11</a:t>
            </a:r>
            <a:r>
              <a:rPr lang="en-US" altLang="zh-CN" b="0" dirty="0"/>
              <a:t>   </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1</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0</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4929190" y="6143644"/>
            <a:ext cx="1714512"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50" name="Espace réservé du numéro de diapositive 49"/>
          <p:cNvSpPr>
            <a:spLocks noGrp="1"/>
          </p:cNvSpPr>
          <p:nvPr>
            <p:ph type="sldNum" sz="quarter" idx="12"/>
          </p:nvPr>
        </p:nvSpPr>
        <p:spPr/>
        <p:txBody>
          <a:bodyPr/>
          <a:lstStyle/>
          <a:p>
            <a:fld id="{B3765F03-4A9D-4527-964E-C0033DCEC2BC}" type="slidenum">
              <a:rPr lang="fr-FR" smtClean="0"/>
              <a:pPr/>
              <a:t>41</a:t>
            </a:fld>
            <a:endParaRPr lang="fr-F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5" name="TextBox 113"/>
          <p:cNvSpPr txBox="1"/>
          <p:nvPr/>
        </p:nvSpPr>
        <p:spPr>
          <a:xfrm>
            <a:off x="2103986" y="2670994"/>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0/10</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+ 1*1 + 1*0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+ 0*1 + 1*0 mod 2</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a:t>
            </a:r>
            <a:r>
              <a:rPr lang="en-US" altLang="zh-CN" b="0" dirty="0"/>
              <a:t>1100</a:t>
            </a:r>
          </a:p>
          <a:p>
            <a:r>
              <a:rPr lang="en-US" altLang="zh-CN" dirty="0" err="1">
                <a:solidFill>
                  <a:srgbClr val="0070C0"/>
                </a:solidFill>
              </a:rPr>
              <a:t>Transmis</a:t>
            </a:r>
            <a:r>
              <a:rPr lang="en-US" altLang="zh-CN" b="0" dirty="0"/>
              <a:t>: </a:t>
            </a:r>
            <a:r>
              <a:rPr lang="en-US" altLang="zh-CN" b="1" dirty="0">
                <a:solidFill>
                  <a:srgbClr val="00B050"/>
                </a:solidFill>
              </a:rPr>
              <a:t>11 10  </a:t>
            </a:r>
          </a:p>
        </p:txBody>
      </p:sp>
      <p:sp>
        <p:nvSpPr>
          <p:cNvPr id="29"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30" name="Rectangle 29"/>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2" name="Connecteur droit avec flèche 31"/>
          <p:cNvCxnSpPr>
            <a:stCxn id="30"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1</a:t>
            </a:r>
          </a:p>
        </p:txBody>
      </p:sp>
      <p:sp>
        <p:nvSpPr>
          <p:cNvPr id="35" name="ZoneTexte 34"/>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7" name="Forme 36"/>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0</a:t>
            </a:r>
          </a:p>
        </p:txBody>
      </p:sp>
      <p:cxnSp>
        <p:nvCxnSpPr>
          <p:cNvPr id="40" name="Connecteur droit avec flèche 39"/>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en angle 40"/>
          <p:cNvCxnSpPr>
            <a:endCxn id="35"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4" name="Connecteur en angle 43"/>
          <p:cNvCxnSpPr>
            <a:endCxn id="43"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Connecteur en angle 44"/>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Forme 82"/>
          <p:cNvCxnSpPr>
            <a:endCxn id="43"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Connecteur droit avec flèche 68"/>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1" name="ZoneTexte 70"/>
          <p:cNvSpPr txBox="1"/>
          <p:nvPr/>
        </p:nvSpPr>
        <p:spPr>
          <a:xfrm>
            <a:off x="4071934" y="4774180"/>
            <a:ext cx="642942" cy="369332"/>
          </a:xfrm>
          <a:prstGeom prst="rect">
            <a:avLst/>
          </a:prstGeom>
          <a:noFill/>
        </p:spPr>
        <p:txBody>
          <a:bodyPr wrap="square" rtlCol="0">
            <a:spAutoFit/>
          </a:bodyPr>
          <a:lstStyle/>
          <a:p>
            <a:pPr algn="ctr"/>
            <a:r>
              <a:rPr lang="fr-FR" b="1" dirty="0">
                <a:solidFill>
                  <a:srgbClr val="C00000"/>
                </a:solidFill>
              </a:rPr>
              <a:t>0</a:t>
            </a:r>
          </a:p>
        </p:txBody>
      </p:sp>
      <p:sp>
        <p:nvSpPr>
          <p:cNvPr id="74" name="ZoneTexte 73"/>
          <p:cNvSpPr txBox="1"/>
          <p:nvPr/>
        </p:nvSpPr>
        <p:spPr>
          <a:xfrm>
            <a:off x="6572264" y="6274378"/>
            <a:ext cx="2786082" cy="338554"/>
          </a:xfrm>
          <a:prstGeom prst="rect">
            <a:avLst/>
          </a:prstGeom>
          <a:noFill/>
        </p:spPr>
        <p:txBody>
          <a:bodyPr wrap="square" rtlCol="0">
            <a:spAutoFit/>
          </a:bodyPr>
          <a:lstStyle/>
          <a:p>
            <a:r>
              <a:rPr lang="en-US" altLang="zh-CN" sz="1600" dirty="0">
                <a:solidFill>
                  <a:srgbClr val="0070C0"/>
                </a:solidFill>
              </a:rPr>
              <a:t>P</a:t>
            </a:r>
            <a:r>
              <a:rPr lang="en-US" altLang="zh-CN" sz="1600" baseline="-25000" dirty="0">
                <a:solidFill>
                  <a:srgbClr val="0070C0"/>
                </a:solidFill>
              </a:rPr>
              <a:t>0</a:t>
            </a:r>
            <a:r>
              <a:rPr lang="en-US" altLang="zh-CN" sz="1600" dirty="0">
                <a:solidFill>
                  <a:srgbClr val="0070C0"/>
                </a:solidFill>
              </a:rPr>
              <a:t>[n] = 1*0 + 1*1 + 1*0 mod 2</a:t>
            </a:r>
          </a:p>
        </p:txBody>
      </p:sp>
      <p:sp>
        <p:nvSpPr>
          <p:cNvPr id="75" name="ZoneTexte 74"/>
          <p:cNvSpPr txBox="1"/>
          <p:nvPr/>
        </p:nvSpPr>
        <p:spPr>
          <a:xfrm>
            <a:off x="6143636" y="3429000"/>
            <a:ext cx="3000396" cy="369332"/>
          </a:xfrm>
          <a:prstGeom prst="rect">
            <a:avLst/>
          </a:prstGeom>
          <a:noFill/>
        </p:spPr>
        <p:txBody>
          <a:bodyPr wrap="square" rtlCol="0">
            <a:spAutoFit/>
          </a:bodyPr>
          <a:lstStyle/>
          <a:p>
            <a:r>
              <a:rPr lang="en-US" altLang="zh-CN" dirty="0">
                <a:solidFill>
                  <a:srgbClr val="0070C0"/>
                </a:solidFill>
              </a:rPr>
              <a:t>P</a:t>
            </a:r>
            <a:r>
              <a:rPr lang="en-US" altLang="zh-CN" baseline="-25000" dirty="0">
                <a:solidFill>
                  <a:srgbClr val="0070C0"/>
                </a:solidFill>
              </a:rPr>
              <a:t>1</a:t>
            </a:r>
            <a:r>
              <a:rPr lang="en-US" altLang="zh-CN" dirty="0">
                <a:solidFill>
                  <a:srgbClr val="0070C0"/>
                </a:solidFill>
              </a:rPr>
              <a:t>[n] = 1*0 + 0*1 + 1*0 mod 2</a:t>
            </a:r>
          </a:p>
        </p:txBody>
      </p:sp>
      <p:sp>
        <p:nvSpPr>
          <p:cNvPr id="76" name="ZoneTexte 75"/>
          <p:cNvSpPr txBox="1"/>
          <p:nvPr/>
        </p:nvSpPr>
        <p:spPr>
          <a:xfrm>
            <a:off x="4929190" y="6143644"/>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77" name="ZoneTexte 76"/>
          <p:cNvSpPr txBox="1"/>
          <p:nvPr/>
        </p:nvSpPr>
        <p:spPr>
          <a:xfrm>
            <a:off x="7500958" y="3702610"/>
            <a:ext cx="2071702"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1</a:t>
            </a:r>
            <a:r>
              <a:rPr lang="fr-FR" b="1" dirty="0">
                <a:solidFill>
                  <a:srgbClr val="00B050"/>
                </a:solidFill>
                <a:latin typeface="Times New Roman" pitchFamily="18" charset="0"/>
                <a:cs typeface="Times New Roman" pitchFamily="18" charset="0"/>
              </a:rPr>
              <a:t>(n) =0</a:t>
            </a:r>
          </a:p>
        </p:txBody>
      </p:sp>
      <p:sp>
        <p:nvSpPr>
          <p:cNvPr id="78" name="ZoneTexte 77"/>
          <p:cNvSpPr txBox="1"/>
          <p:nvPr/>
        </p:nvSpPr>
        <p:spPr>
          <a:xfrm>
            <a:off x="7572396" y="5917188"/>
            <a:ext cx="1143008"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0</a:t>
            </a:r>
            <a:r>
              <a:rPr lang="fr-FR" b="1" dirty="0">
                <a:solidFill>
                  <a:srgbClr val="00B050"/>
                </a:solidFill>
                <a:latin typeface="Times New Roman" pitchFamily="18" charset="0"/>
                <a:cs typeface="Times New Roman" pitchFamily="18" charset="0"/>
              </a:rPr>
              <a:t>(n) = 1</a:t>
            </a:r>
          </a:p>
        </p:txBody>
      </p:sp>
      <p:sp>
        <p:nvSpPr>
          <p:cNvPr id="79" name="Espace réservé du numéro de diapositive 78"/>
          <p:cNvSpPr>
            <a:spLocks noGrp="1"/>
          </p:cNvSpPr>
          <p:nvPr>
            <p:ph type="sldNum" sz="quarter" idx="12"/>
          </p:nvPr>
        </p:nvSpPr>
        <p:spPr/>
        <p:txBody>
          <a:bodyPr/>
          <a:lstStyle/>
          <a:p>
            <a:fld id="{B3765F03-4A9D-4527-964E-C0033DCEC2BC}" type="slidenum">
              <a:rPr lang="fr-FR" smtClean="0"/>
              <a:pPr/>
              <a:t>42</a:t>
            </a:fld>
            <a:endParaRPr lang="fr-F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solidFill>
              <a:srgbClr val="0070C0"/>
            </a:solidFill>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5" name="TextBox 113"/>
          <p:cNvSpPr txBox="1"/>
          <p:nvPr/>
        </p:nvSpPr>
        <p:spPr>
          <a:xfrm>
            <a:off x="2103986" y="2670994"/>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0/10</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+ 1*1 + 1*0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+ 0*1 + 1*0 mod 2</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a:t>
            </a:r>
            <a:r>
              <a:rPr lang="en-US" altLang="zh-CN" b="0" dirty="0"/>
              <a:t>1100</a:t>
            </a:r>
          </a:p>
          <a:p>
            <a:r>
              <a:rPr lang="en-US" altLang="zh-CN" dirty="0" err="1">
                <a:solidFill>
                  <a:srgbClr val="0070C0"/>
                </a:solidFill>
              </a:rPr>
              <a:t>Transmis</a:t>
            </a:r>
            <a:r>
              <a:rPr lang="en-US" altLang="zh-CN" b="0" dirty="0"/>
              <a:t>: </a:t>
            </a:r>
            <a:r>
              <a:rPr lang="en-US" altLang="zh-CN" b="1" dirty="0">
                <a:solidFill>
                  <a:srgbClr val="00B050"/>
                </a:solidFill>
              </a:rPr>
              <a:t>11 10  </a:t>
            </a:r>
          </a:p>
        </p:txBody>
      </p:sp>
      <p:sp>
        <p:nvSpPr>
          <p:cNvPr id="29"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30" name="Rectangle 29"/>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2" name="Connecteur droit avec flèche 31"/>
          <p:cNvCxnSpPr>
            <a:stCxn id="30"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0</a:t>
            </a:r>
          </a:p>
        </p:txBody>
      </p:sp>
      <p:sp>
        <p:nvSpPr>
          <p:cNvPr id="35" name="ZoneTexte 34"/>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7" name="Forme 36"/>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1</a:t>
            </a:r>
          </a:p>
        </p:txBody>
      </p:sp>
      <p:cxnSp>
        <p:nvCxnSpPr>
          <p:cNvPr id="40" name="Connecteur droit avec flèche 39"/>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en angle 40"/>
          <p:cNvCxnSpPr>
            <a:endCxn id="35"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4" name="Connecteur en angle 43"/>
          <p:cNvCxnSpPr>
            <a:endCxn id="43"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Connecteur en angle 44"/>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Forme 82"/>
          <p:cNvCxnSpPr>
            <a:endCxn id="43"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Connecteur droit avec flèche 68"/>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4929190" y="6143644"/>
            <a:ext cx="1714512"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50" name="Espace réservé du numéro de diapositive 49"/>
          <p:cNvSpPr>
            <a:spLocks noGrp="1"/>
          </p:cNvSpPr>
          <p:nvPr>
            <p:ph type="sldNum" sz="quarter" idx="12"/>
          </p:nvPr>
        </p:nvSpPr>
        <p:spPr/>
        <p:txBody>
          <a:bodyPr/>
          <a:lstStyle/>
          <a:p>
            <a:fld id="{B3765F03-4A9D-4527-964E-C0033DCEC2BC}" type="slidenum">
              <a:rPr lang="fr-FR" smtClean="0"/>
              <a:pPr/>
              <a:t>43</a:t>
            </a:fld>
            <a:endParaRPr lang="fr-F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4" name="TextBox 112"/>
          <p:cNvSpPr txBox="1"/>
          <p:nvPr/>
        </p:nvSpPr>
        <p:spPr>
          <a:xfrm>
            <a:off x="1758906" y="2976757"/>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+ 1*0 + 1*1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+ 0*0 + 1*1 mod 2</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a:t>
            </a:r>
            <a:r>
              <a:rPr lang="en-US" altLang="zh-CN" b="0" dirty="0"/>
              <a:t>100</a:t>
            </a:r>
          </a:p>
          <a:p>
            <a:r>
              <a:rPr lang="en-US" altLang="zh-CN" dirty="0" err="1">
                <a:solidFill>
                  <a:srgbClr val="0070C0"/>
                </a:solidFill>
              </a:rPr>
              <a:t>Transmis</a:t>
            </a:r>
            <a:r>
              <a:rPr lang="en-US" altLang="zh-CN" b="0" dirty="0"/>
              <a:t>: </a:t>
            </a:r>
            <a:r>
              <a:rPr lang="en-US" altLang="zh-CN" b="1" dirty="0">
                <a:solidFill>
                  <a:srgbClr val="00B050"/>
                </a:solidFill>
              </a:rPr>
              <a:t>11 10  00</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0</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1</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a:solidFill>
                  <a:srgbClr val="C00000"/>
                </a:solidFill>
              </a:rPr>
              <a:t>1</a:t>
            </a:r>
          </a:p>
        </p:txBody>
      </p:sp>
      <p:sp>
        <p:nvSpPr>
          <p:cNvPr id="72" name="ZoneTexte 71"/>
          <p:cNvSpPr txBox="1"/>
          <p:nvPr/>
        </p:nvSpPr>
        <p:spPr>
          <a:xfrm>
            <a:off x="6500826" y="6274378"/>
            <a:ext cx="2786082" cy="338554"/>
          </a:xfrm>
          <a:prstGeom prst="rect">
            <a:avLst/>
          </a:prstGeom>
          <a:noFill/>
        </p:spPr>
        <p:txBody>
          <a:bodyPr wrap="square" rtlCol="0">
            <a:spAutoFit/>
          </a:bodyPr>
          <a:lstStyle/>
          <a:p>
            <a:r>
              <a:rPr lang="en-US" altLang="zh-CN" sz="1600" dirty="0">
                <a:solidFill>
                  <a:srgbClr val="0070C0"/>
                </a:solidFill>
              </a:rPr>
              <a:t>P</a:t>
            </a:r>
            <a:r>
              <a:rPr lang="en-US" altLang="zh-CN" sz="1600" baseline="-25000" dirty="0">
                <a:solidFill>
                  <a:srgbClr val="0070C0"/>
                </a:solidFill>
              </a:rPr>
              <a:t>0</a:t>
            </a:r>
            <a:r>
              <a:rPr lang="en-US" altLang="zh-CN" sz="1600" dirty="0">
                <a:solidFill>
                  <a:srgbClr val="0070C0"/>
                </a:solidFill>
              </a:rPr>
              <a:t>[n] = 1*1 + 1*0 + 1*1  mod 2</a:t>
            </a:r>
          </a:p>
        </p:txBody>
      </p:sp>
      <p:sp>
        <p:nvSpPr>
          <p:cNvPr id="73" name="ZoneTexte 72"/>
          <p:cNvSpPr txBox="1"/>
          <p:nvPr/>
        </p:nvSpPr>
        <p:spPr>
          <a:xfrm>
            <a:off x="6143636" y="3429000"/>
            <a:ext cx="3000396" cy="369332"/>
          </a:xfrm>
          <a:prstGeom prst="rect">
            <a:avLst/>
          </a:prstGeom>
          <a:noFill/>
        </p:spPr>
        <p:txBody>
          <a:bodyPr wrap="square" rtlCol="0">
            <a:spAutoFit/>
          </a:bodyPr>
          <a:lstStyle/>
          <a:p>
            <a:r>
              <a:rPr lang="en-US" altLang="zh-CN" dirty="0">
                <a:solidFill>
                  <a:srgbClr val="0070C0"/>
                </a:solidFill>
              </a:rPr>
              <a:t>P</a:t>
            </a:r>
            <a:r>
              <a:rPr lang="en-US" altLang="zh-CN" baseline="-25000" dirty="0">
                <a:solidFill>
                  <a:srgbClr val="0070C0"/>
                </a:solidFill>
              </a:rPr>
              <a:t>1</a:t>
            </a:r>
            <a:r>
              <a:rPr lang="en-US" altLang="zh-CN" dirty="0">
                <a:solidFill>
                  <a:srgbClr val="0070C0"/>
                </a:solidFill>
              </a:rPr>
              <a:t>[n] = 1*1 + 0*0 + 1*1 mod 2</a:t>
            </a:r>
          </a:p>
        </p:txBody>
      </p:sp>
      <p:sp>
        <p:nvSpPr>
          <p:cNvPr id="50"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52" name="ZoneTexte 51"/>
          <p:cNvSpPr txBox="1"/>
          <p:nvPr/>
        </p:nvSpPr>
        <p:spPr>
          <a:xfrm>
            <a:off x="7500958" y="3702610"/>
            <a:ext cx="2071702"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1</a:t>
            </a:r>
            <a:r>
              <a:rPr lang="fr-FR" b="1" dirty="0">
                <a:solidFill>
                  <a:srgbClr val="00B050"/>
                </a:solidFill>
                <a:latin typeface="Times New Roman" pitchFamily="18" charset="0"/>
                <a:cs typeface="Times New Roman" pitchFamily="18" charset="0"/>
              </a:rPr>
              <a:t>(n) =0</a:t>
            </a:r>
          </a:p>
        </p:txBody>
      </p:sp>
      <p:sp>
        <p:nvSpPr>
          <p:cNvPr id="54" name="ZoneTexte 53"/>
          <p:cNvSpPr txBox="1"/>
          <p:nvPr/>
        </p:nvSpPr>
        <p:spPr>
          <a:xfrm>
            <a:off x="7572396" y="5917188"/>
            <a:ext cx="1143008"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0</a:t>
            </a:r>
            <a:r>
              <a:rPr lang="fr-FR" b="1" dirty="0">
                <a:solidFill>
                  <a:srgbClr val="00B050"/>
                </a:solidFill>
                <a:latin typeface="Times New Roman" pitchFamily="18" charset="0"/>
                <a:cs typeface="Times New Roman" pitchFamily="18" charset="0"/>
              </a:rPr>
              <a:t>(n) = 0</a:t>
            </a:r>
          </a:p>
        </p:txBody>
      </p:sp>
      <p:sp>
        <p:nvSpPr>
          <p:cNvPr id="55" name="ZoneTexte 54"/>
          <p:cNvSpPr txBox="1"/>
          <p:nvPr/>
        </p:nvSpPr>
        <p:spPr>
          <a:xfrm>
            <a:off x="4929190" y="6143644"/>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56" name="Espace réservé du numéro de diapositive 55"/>
          <p:cNvSpPr>
            <a:spLocks noGrp="1"/>
          </p:cNvSpPr>
          <p:nvPr>
            <p:ph type="sldNum" sz="quarter" idx="12"/>
          </p:nvPr>
        </p:nvSpPr>
        <p:spPr/>
        <p:txBody>
          <a:bodyPr/>
          <a:lstStyle/>
          <a:p>
            <a:fld id="{B3765F03-4A9D-4527-964E-C0033DCEC2BC}" type="slidenum">
              <a:rPr lang="fr-FR" smtClean="0"/>
              <a:pPr/>
              <a:t>44</a:t>
            </a:fld>
            <a:endParaRPr lang="fr-F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4" name="TextBox 112"/>
          <p:cNvSpPr txBox="1"/>
          <p:nvPr/>
        </p:nvSpPr>
        <p:spPr>
          <a:xfrm>
            <a:off x="1758906" y="2976757"/>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+ 1*0 + 1*1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+ 0*0 + 1*1 mod 2</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a:t>
            </a:r>
            <a:r>
              <a:rPr lang="en-US" altLang="zh-CN" b="0" dirty="0"/>
              <a:t>100</a:t>
            </a:r>
          </a:p>
          <a:p>
            <a:r>
              <a:rPr lang="en-US" altLang="zh-CN" dirty="0" err="1">
                <a:solidFill>
                  <a:srgbClr val="0070C0"/>
                </a:solidFill>
              </a:rPr>
              <a:t>Transmis</a:t>
            </a:r>
            <a:r>
              <a:rPr lang="en-US" altLang="zh-CN" b="0" dirty="0"/>
              <a:t>: </a:t>
            </a:r>
            <a:r>
              <a:rPr lang="en-US" altLang="zh-CN" b="1" dirty="0">
                <a:solidFill>
                  <a:srgbClr val="00B050"/>
                </a:solidFill>
              </a:rPr>
              <a:t>11 10  00</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1</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0</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4" name="ZoneTexte 73"/>
          <p:cNvSpPr txBox="1"/>
          <p:nvPr/>
        </p:nvSpPr>
        <p:spPr>
          <a:xfrm>
            <a:off x="4929190" y="6143644"/>
            <a:ext cx="1714512"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75" name="Espace réservé du numéro de diapositive 74"/>
          <p:cNvSpPr>
            <a:spLocks noGrp="1"/>
          </p:cNvSpPr>
          <p:nvPr>
            <p:ph type="sldNum" sz="quarter" idx="12"/>
          </p:nvPr>
        </p:nvSpPr>
        <p:spPr/>
        <p:txBody>
          <a:bodyPr/>
          <a:lstStyle/>
          <a:p>
            <a:fld id="{B3765F03-4A9D-4527-964E-C0033DCEC2BC}" type="slidenum">
              <a:rPr lang="fr-FR" smtClean="0"/>
              <a:pPr/>
              <a:t>45</a:t>
            </a:fld>
            <a:endParaRPr lang="fr-F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1/01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+ 1*1 + 1*0</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+ 0*1 + 1*0</a:t>
            </a:r>
          </a:p>
          <a:p>
            <a:r>
              <a:rPr lang="en-US" altLang="zh-CN" sz="2000" dirty="0" err="1"/>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a:t>
            </a:r>
            <a:r>
              <a:rPr lang="en-US" altLang="zh-CN" b="0" dirty="0"/>
              <a:t>00</a:t>
            </a:r>
          </a:p>
          <a:p>
            <a:r>
              <a:rPr lang="en-US" altLang="zh-CN" dirty="0" err="1">
                <a:solidFill>
                  <a:srgbClr val="0070C0"/>
                </a:solidFill>
              </a:rPr>
              <a:t>Transmis</a:t>
            </a:r>
            <a:r>
              <a:rPr lang="en-US" altLang="zh-CN" b="0" dirty="0"/>
              <a:t>: </a:t>
            </a:r>
            <a:r>
              <a:rPr lang="en-US" altLang="zh-CN" b="1" dirty="0">
                <a:solidFill>
                  <a:srgbClr val="00B050"/>
                </a:solidFill>
              </a:rPr>
              <a:t>11 10  00 01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1</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0</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a:solidFill>
                  <a:srgbClr val="C00000"/>
                </a:solidFill>
              </a:rPr>
              <a:t>1</a:t>
            </a:r>
          </a:p>
        </p:txBody>
      </p:sp>
      <p:sp>
        <p:nvSpPr>
          <p:cNvPr id="72" name="ZoneTexte 71"/>
          <p:cNvSpPr txBox="1"/>
          <p:nvPr/>
        </p:nvSpPr>
        <p:spPr>
          <a:xfrm>
            <a:off x="6572264" y="6274378"/>
            <a:ext cx="2786082" cy="338554"/>
          </a:xfrm>
          <a:prstGeom prst="rect">
            <a:avLst/>
          </a:prstGeom>
          <a:noFill/>
        </p:spPr>
        <p:txBody>
          <a:bodyPr wrap="square" rtlCol="0">
            <a:spAutoFit/>
          </a:bodyPr>
          <a:lstStyle/>
          <a:p>
            <a:r>
              <a:rPr lang="en-US" altLang="zh-CN" sz="1600" dirty="0">
                <a:solidFill>
                  <a:srgbClr val="0070C0"/>
                </a:solidFill>
              </a:rPr>
              <a:t>P</a:t>
            </a:r>
            <a:r>
              <a:rPr lang="en-US" altLang="zh-CN" sz="1600" baseline="-25000" dirty="0">
                <a:solidFill>
                  <a:srgbClr val="0070C0"/>
                </a:solidFill>
              </a:rPr>
              <a:t>0</a:t>
            </a:r>
            <a:r>
              <a:rPr lang="en-US" altLang="zh-CN" sz="1600" dirty="0">
                <a:solidFill>
                  <a:srgbClr val="0070C0"/>
                </a:solidFill>
              </a:rPr>
              <a:t>[n] = 1*0 + 1*1 + 1*0 mod 2</a:t>
            </a:r>
          </a:p>
        </p:txBody>
      </p:sp>
      <p:sp>
        <p:nvSpPr>
          <p:cNvPr id="73" name="ZoneTexte 72"/>
          <p:cNvSpPr txBox="1"/>
          <p:nvPr/>
        </p:nvSpPr>
        <p:spPr>
          <a:xfrm>
            <a:off x="6143636" y="3429000"/>
            <a:ext cx="3000396" cy="369332"/>
          </a:xfrm>
          <a:prstGeom prst="rect">
            <a:avLst/>
          </a:prstGeom>
          <a:noFill/>
        </p:spPr>
        <p:txBody>
          <a:bodyPr wrap="square" rtlCol="0">
            <a:spAutoFit/>
          </a:bodyPr>
          <a:lstStyle/>
          <a:p>
            <a:r>
              <a:rPr lang="en-US" altLang="zh-CN" dirty="0">
                <a:solidFill>
                  <a:srgbClr val="0070C0"/>
                </a:solidFill>
              </a:rPr>
              <a:t>P</a:t>
            </a:r>
            <a:r>
              <a:rPr lang="en-US" altLang="zh-CN" baseline="-25000" dirty="0">
                <a:solidFill>
                  <a:srgbClr val="0070C0"/>
                </a:solidFill>
              </a:rPr>
              <a:t>1</a:t>
            </a:r>
            <a:r>
              <a:rPr lang="en-US" altLang="zh-CN" dirty="0">
                <a:solidFill>
                  <a:srgbClr val="0070C0"/>
                </a:solidFill>
              </a:rPr>
              <a:t>[n] = 1*1 + 0*1 + 1*0 mod 2</a:t>
            </a:r>
          </a:p>
        </p:txBody>
      </p:sp>
      <p:sp>
        <p:nvSpPr>
          <p:cNvPr id="74" name="ZoneTexte 73"/>
          <p:cNvSpPr txBox="1"/>
          <p:nvPr/>
        </p:nvSpPr>
        <p:spPr>
          <a:xfrm>
            <a:off x="7500958" y="3702610"/>
            <a:ext cx="2071702"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1</a:t>
            </a:r>
            <a:r>
              <a:rPr lang="fr-FR" b="1" dirty="0">
                <a:solidFill>
                  <a:srgbClr val="00B050"/>
                </a:solidFill>
                <a:latin typeface="Times New Roman" pitchFamily="18" charset="0"/>
                <a:cs typeface="Times New Roman" pitchFamily="18" charset="0"/>
              </a:rPr>
              <a:t>(n) =1</a:t>
            </a:r>
          </a:p>
        </p:txBody>
      </p:sp>
      <p:sp>
        <p:nvSpPr>
          <p:cNvPr id="75" name="ZoneTexte 74"/>
          <p:cNvSpPr txBox="1"/>
          <p:nvPr/>
        </p:nvSpPr>
        <p:spPr>
          <a:xfrm>
            <a:off x="7572396" y="5917188"/>
            <a:ext cx="1143008"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0</a:t>
            </a:r>
            <a:r>
              <a:rPr lang="fr-FR" b="1" dirty="0">
                <a:solidFill>
                  <a:srgbClr val="00B050"/>
                </a:solidFill>
                <a:latin typeface="Times New Roman" pitchFamily="18" charset="0"/>
                <a:cs typeface="Times New Roman" pitchFamily="18" charset="0"/>
              </a:rPr>
              <a:t>(n) = 0</a:t>
            </a:r>
          </a:p>
        </p:txBody>
      </p:sp>
      <p:sp>
        <p:nvSpPr>
          <p:cNvPr id="76" name="ZoneTexte 75"/>
          <p:cNvSpPr txBox="1"/>
          <p:nvPr/>
        </p:nvSpPr>
        <p:spPr>
          <a:xfrm>
            <a:off x="4929190" y="6143644"/>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55" name="Espace réservé du numéro de diapositive 54"/>
          <p:cNvSpPr>
            <a:spLocks noGrp="1"/>
          </p:cNvSpPr>
          <p:nvPr>
            <p:ph type="sldNum" sz="quarter" idx="12"/>
          </p:nvPr>
        </p:nvSpPr>
        <p:spPr/>
        <p:txBody>
          <a:bodyPr/>
          <a:lstStyle/>
          <a:p>
            <a:fld id="{B3765F03-4A9D-4527-964E-C0033DCEC2BC}" type="slidenum">
              <a:rPr lang="fr-FR" smtClean="0"/>
              <a:pPr/>
              <a:t>46</a:t>
            </a:fld>
            <a:endParaRPr lang="fr-F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rgbClr val="0070C0"/>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1/01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+ 1*1 + 1*0</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+ 0*1 + 1*0</a:t>
            </a:r>
          </a:p>
          <a:p>
            <a:r>
              <a:rPr lang="en-US" altLang="zh-CN" sz="2000" dirty="0" err="1"/>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a:t>
            </a:r>
            <a:r>
              <a:rPr lang="en-US" altLang="zh-CN" b="0" dirty="0"/>
              <a:t>00</a:t>
            </a:r>
          </a:p>
          <a:p>
            <a:r>
              <a:rPr lang="en-US" altLang="zh-CN" dirty="0" err="1">
                <a:solidFill>
                  <a:srgbClr val="0070C0"/>
                </a:solidFill>
              </a:rPr>
              <a:t>Transmis</a:t>
            </a:r>
            <a:r>
              <a:rPr lang="en-US" altLang="zh-CN" b="0" dirty="0"/>
              <a:t>: </a:t>
            </a:r>
            <a:r>
              <a:rPr lang="en-US" altLang="zh-CN" b="1" dirty="0">
                <a:solidFill>
                  <a:srgbClr val="00B050"/>
                </a:solidFill>
              </a:rPr>
              <a:t>11 10  00 01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1</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1</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7" name="ZoneTexte 76"/>
          <p:cNvSpPr txBox="1"/>
          <p:nvPr/>
        </p:nvSpPr>
        <p:spPr>
          <a:xfrm>
            <a:off x="4929190" y="6143644"/>
            <a:ext cx="1714512"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78" name="Espace réservé du numéro de diapositive 77"/>
          <p:cNvSpPr>
            <a:spLocks noGrp="1"/>
          </p:cNvSpPr>
          <p:nvPr>
            <p:ph type="sldNum" sz="quarter" idx="12"/>
          </p:nvPr>
        </p:nvSpPr>
        <p:spPr/>
        <p:txBody>
          <a:bodyPr/>
          <a:lstStyle/>
          <a:p>
            <a:fld id="{B3765F03-4A9D-4527-964E-C0033DCEC2BC}" type="slidenum">
              <a:rPr lang="fr-FR" smtClean="0"/>
              <a:pPr/>
              <a:t>47</a:t>
            </a:fld>
            <a:endParaRPr lang="fr-F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0/01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+ 1*1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+ 0*1 + 1*1</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10110</a:t>
            </a:r>
            <a:r>
              <a:rPr lang="en-US" altLang="zh-CN" b="0" dirty="0"/>
              <a:t>0</a:t>
            </a:r>
          </a:p>
          <a:p>
            <a:r>
              <a:rPr lang="en-US" altLang="zh-CN" dirty="0" err="1">
                <a:solidFill>
                  <a:srgbClr val="0070C0"/>
                </a:solidFill>
              </a:rPr>
              <a:t>Transmis</a:t>
            </a:r>
            <a:r>
              <a:rPr lang="en-US" altLang="zh-CN" b="0" dirty="0"/>
              <a:t>: </a:t>
            </a:r>
            <a:r>
              <a:rPr lang="en-US" altLang="zh-CN" b="1" dirty="0">
                <a:solidFill>
                  <a:srgbClr val="00B050"/>
                </a:solidFill>
              </a:rPr>
              <a:t>11 10  00 01 01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1</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1</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a:solidFill>
                  <a:srgbClr val="C00000"/>
                </a:solidFill>
              </a:rPr>
              <a:t>0</a:t>
            </a:r>
          </a:p>
        </p:txBody>
      </p:sp>
      <p:sp>
        <p:nvSpPr>
          <p:cNvPr id="71" name="ZoneTexte 70"/>
          <p:cNvSpPr txBox="1"/>
          <p:nvPr/>
        </p:nvSpPr>
        <p:spPr>
          <a:xfrm>
            <a:off x="6572264" y="6274378"/>
            <a:ext cx="2786082" cy="338554"/>
          </a:xfrm>
          <a:prstGeom prst="rect">
            <a:avLst/>
          </a:prstGeom>
          <a:noFill/>
        </p:spPr>
        <p:txBody>
          <a:bodyPr wrap="square" rtlCol="0">
            <a:spAutoFit/>
          </a:bodyPr>
          <a:lstStyle/>
          <a:p>
            <a:r>
              <a:rPr lang="en-US" altLang="zh-CN" sz="1600" dirty="0">
                <a:solidFill>
                  <a:srgbClr val="0070C0"/>
                </a:solidFill>
              </a:rPr>
              <a:t>P</a:t>
            </a:r>
            <a:r>
              <a:rPr lang="en-US" altLang="zh-CN" sz="1600" baseline="-25000" dirty="0">
                <a:solidFill>
                  <a:srgbClr val="0070C0"/>
                </a:solidFill>
              </a:rPr>
              <a:t>0</a:t>
            </a:r>
            <a:r>
              <a:rPr lang="en-US" altLang="zh-CN" sz="1600" dirty="0">
                <a:solidFill>
                  <a:srgbClr val="0070C0"/>
                </a:solidFill>
              </a:rPr>
              <a:t>[n] = 1*0 + 1*1 + 1*1 mod 2</a:t>
            </a:r>
          </a:p>
        </p:txBody>
      </p:sp>
      <p:sp>
        <p:nvSpPr>
          <p:cNvPr id="72" name="ZoneTexte 71"/>
          <p:cNvSpPr txBox="1"/>
          <p:nvPr/>
        </p:nvSpPr>
        <p:spPr>
          <a:xfrm>
            <a:off x="6143636" y="3429000"/>
            <a:ext cx="3000396" cy="369332"/>
          </a:xfrm>
          <a:prstGeom prst="rect">
            <a:avLst/>
          </a:prstGeom>
          <a:noFill/>
        </p:spPr>
        <p:txBody>
          <a:bodyPr wrap="square" rtlCol="0">
            <a:spAutoFit/>
          </a:bodyPr>
          <a:lstStyle/>
          <a:p>
            <a:r>
              <a:rPr lang="en-US" altLang="zh-CN" dirty="0">
                <a:solidFill>
                  <a:srgbClr val="0070C0"/>
                </a:solidFill>
              </a:rPr>
              <a:t>P</a:t>
            </a:r>
            <a:r>
              <a:rPr lang="en-US" altLang="zh-CN" baseline="-25000" dirty="0">
                <a:solidFill>
                  <a:srgbClr val="0070C0"/>
                </a:solidFill>
              </a:rPr>
              <a:t>1</a:t>
            </a:r>
            <a:r>
              <a:rPr lang="en-US" altLang="zh-CN" dirty="0">
                <a:solidFill>
                  <a:srgbClr val="0070C0"/>
                </a:solidFill>
              </a:rPr>
              <a:t>[n] = 1*0 + 0*1 + 1*1 mod 2</a:t>
            </a:r>
          </a:p>
        </p:txBody>
      </p:sp>
      <p:sp>
        <p:nvSpPr>
          <p:cNvPr id="73" name="ZoneTexte 72"/>
          <p:cNvSpPr txBox="1"/>
          <p:nvPr/>
        </p:nvSpPr>
        <p:spPr>
          <a:xfrm>
            <a:off x="7500958" y="3702610"/>
            <a:ext cx="2071702"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1</a:t>
            </a:r>
            <a:r>
              <a:rPr lang="fr-FR" b="1" dirty="0">
                <a:solidFill>
                  <a:srgbClr val="00B050"/>
                </a:solidFill>
                <a:latin typeface="Times New Roman" pitchFamily="18" charset="0"/>
                <a:cs typeface="Times New Roman" pitchFamily="18" charset="0"/>
              </a:rPr>
              <a:t>(n) =1</a:t>
            </a:r>
          </a:p>
        </p:txBody>
      </p:sp>
      <p:sp>
        <p:nvSpPr>
          <p:cNvPr id="74" name="ZoneTexte 73"/>
          <p:cNvSpPr txBox="1"/>
          <p:nvPr/>
        </p:nvSpPr>
        <p:spPr>
          <a:xfrm>
            <a:off x="7572396" y="5917188"/>
            <a:ext cx="1143008"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0</a:t>
            </a:r>
            <a:r>
              <a:rPr lang="fr-FR" b="1" dirty="0">
                <a:solidFill>
                  <a:srgbClr val="00B050"/>
                </a:solidFill>
                <a:latin typeface="Times New Roman" pitchFamily="18" charset="0"/>
                <a:cs typeface="Times New Roman" pitchFamily="18" charset="0"/>
              </a:rPr>
              <a:t>(n) = 0</a:t>
            </a:r>
          </a:p>
        </p:txBody>
      </p:sp>
      <p:sp>
        <p:nvSpPr>
          <p:cNvPr id="75" name="ZoneTexte 74"/>
          <p:cNvSpPr txBox="1"/>
          <p:nvPr/>
        </p:nvSpPr>
        <p:spPr>
          <a:xfrm>
            <a:off x="4929190" y="6143644"/>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76"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77" name="Espace réservé du numéro de diapositive 76"/>
          <p:cNvSpPr>
            <a:spLocks noGrp="1"/>
          </p:cNvSpPr>
          <p:nvPr>
            <p:ph type="sldNum" sz="quarter" idx="12"/>
          </p:nvPr>
        </p:nvSpPr>
        <p:spPr/>
        <p:txBody>
          <a:bodyPr/>
          <a:lstStyle/>
          <a:p>
            <a:fld id="{B3765F03-4A9D-4527-964E-C0033DCEC2BC}" type="slidenum">
              <a:rPr lang="fr-FR" smtClean="0"/>
              <a:pPr/>
              <a:t>48</a:t>
            </a:fld>
            <a:endParaRPr lang="fr-F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5" name="Straight Arrow Connector 103"/>
          <p:cNvCxnSpPr/>
          <p:nvPr/>
        </p:nvCxnSpPr>
        <p:spPr>
          <a:xfrm flipH="1">
            <a:off x="2036636" y="3681220"/>
            <a:ext cx="880842" cy="1"/>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0/01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+ 1*1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+ 0*1 + 1*1</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10110</a:t>
            </a:r>
            <a:r>
              <a:rPr lang="en-US" altLang="zh-CN" b="0" dirty="0"/>
              <a:t>0</a:t>
            </a:r>
          </a:p>
          <a:p>
            <a:r>
              <a:rPr lang="en-US" altLang="zh-CN" dirty="0" err="1">
                <a:solidFill>
                  <a:srgbClr val="0070C0"/>
                </a:solidFill>
              </a:rPr>
              <a:t>Transmis</a:t>
            </a:r>
            <a:r>
              <a:rPr lang="en-US" altLang="zh-CN" b="0" dirty="0"/>
              <a:t>: </a:t>
            </a:r>
            <a:r>
              <a:rPr lang="en-US" altLang="zh-CN" b="1" dirty="0">
                <a:solidFill>
                  <a:srgbClr val="00B050"/>
                </a:solidFill>
              </a:rPr>
              <a:t>11 10  00 01 01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0</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1</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4929190" y="6143644"/>
            <a:ext cx="1714512"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68" name="Espace réservé du numéro de diapositive 67"/>
          <p:cNvSpPr>
            <a:spLocks noGrp="1"/>
          </p:cNvSpPr>
          <p:nvPr>
            <p:ph type="sldNum" sz="quarter" idx="12"/>
          </p:nvPr>
        </p:nvSpPr>
        <p:spPr/>
        <p:txBody>
          <a:bodyPr/>
          <a:lstStyle/>
          <a:p>
            <a:fld id="{B3765F03-4A9D-4527-964E-C0033DCEC2BC}" type="slidenum">
              <a:rPr lang="fr-FR" smtClean="0"/>
              <a:pPr/>
              <a:t>49</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642918"/>
            <a:ext cx="9144000" cy="6370975"/>
          </a:xfrm>
          <a:prstGeom prst="rect">
            <a:avLst/>
          </a:prstGeom>
          <a:noFill/>
        </p:spPr>
        <p:txBody>
          <a:bodyPr wrap="square" rtlCol="0">
            <a:spAutoFit/>
          </a:bodyPr>
          <a:lstStyle/>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rPr>
              <a:t>Un codeur de bloc linéaire  est une transformation linéaire  </a:t>
            </a:r>
            <a:r>
              <a:rPr lang="fr-FR" sz="2200" b="1" dirty="0">
                <a:solidFill>
                  <a:srgbClr val="FF0000"/>
                </a:solidFill>
                <a:latin typeface="Times New Roman" pitchFamily="18" charset="0"/>
                <a:cs typeface="Times New Roman" pitchFamily="18" charset="0"/>
              </a:rPr>
              <a:t>F</a:t>
            </a:r>
            <a:r>
              <a:rPr lang="fr-FR" sz="2200" b="1" baseline="30000" dirty="0">
                <a:solidFill>
                  <a:srgbClr val="FF0000"/>
                </a:solidFill>
                <a:latin typeface="Times New Roman" pitchFamily="18" charset="0"/>
                <a:cs typeface="Times New Roman" pitchFamily="18" charset="0"/>
              </a:rPr>
              <a:t>k</a:t>
            </a:r>
            <a:r>
              <a:rPr lang="fr-FR" sz="2200" b="1" baseline="-25000" dirty="0">
                <a:solidFill>
                  <a:srgbClr val="FF0000"/>
                </a:solidFill>
                <a:latin typeface="Times New Roman" pitchFamily="18" charset="0"/>
                <a:cs typeface="Times New Roman" pitchFamily="18" charset="0"/>
              </a:rPr>
              <a:t>2</a:t>
            </a:r>
            <a:r>
              <a:rPr lang="fr-FR" sz="2200" b="1" dirty="0">
                <a:solidFill>
                  <a:srgbClr val="FF0000"/>
                </a:solidFill>
                <a:latin typeface="Times New Roman" pitchFamily="18" charset="0"/>
                <a:cs typeface="Times New Roman" pitchFamily="18" charset="0"/>
              </a:rPr>
              <a:t> </a:t>
            </a:r>
            <a:r>
              <a:rPr lang="fr-FR" sz="2200" b="1" dirty="0">
                <a:solidFill>
                  <a:srgbClr val="FF0000"/>
                </a:solidFill>
                <a:latin typeface="Times New Roman" pitchFamily="18" charset="0"/>
                <a:cs typeface="Times New Roman" pitchFamily="18" charset="0"/>
                <a:sym typeface="Symbol"/>
              </a:rPr>
              <a:t></a:t>
            </a:r>
            <a:r>
              <a:rPr lang="fr-FR" sz="2200" b="1" dirty="0">
                <a:solidFill>
                  <a:srgbClr val="FF0000"/>
                </a:solidFill>
                <a:latin typeface="Times New Roman" pitchFamily="18" charset="0"/>
                <a:cs typeface="Times New Roman" pitchFamily="18" charset="0"/>
              </a:rPr>
              <a:t>F</a:t>
            </a:r>
            <a:r>
              <a:rPr lang="fr-FR" sz="2200" b="1" baseline="30000" dirty="0">
                <a:solidFill>
                  <a:srgbClr val="FF0000"/>
                </a:solidFill>
                <a:latin typeface="Times New Roman" pitchFamily="18" charset="0"/>
                <a:cs typeface="Times New Roman" pitchFamily="18" charset="0"/>
              </a:rPr>
              <a:t>n</a:t>
            </a:r>
            <a:r>
              <a:rPr lang="fr-FR" sz="2200" b="1" baseline="-25000" dirty="0">
                <a:solidFill>
                  <a:srgbClr val="FF0000"/>
                </a:solidFill>
                <a:latin typeface="Times New Roman" pitchFamily="18" charset="0"/>
                <a:cs typeface="Times New Roman" pitchFamily="18" charset="0"/>
              </a:rPr>
              <a:t>2</a:t>
            </a:r>
            <a:r>
              <a:rPr lang="fr-FR" sz="2200" b="1" dirty="0">
                <a:solidFill>
                  <a:srgbClr val="FF0000"/>
                </a:solidFill>
                <a:latin typeface="Times New Roman" pitchFamily="18" charset="0"/>
                <a:cs typeface="Times New Roman" pitchFamily="18" charset="0"/>
              </a:rPr>
              <a:t> </a:t>
            </a:r>
          </a:p>
          <a:p>
            <a:pPr algn="just">
              <a:buFont typeface="Wingdings" pitchFamily="2" charset="2"/>
              <a:buChar char="q"/>
            </a:pPr>
            <a:endParaRPr lang="fr-FR" sz="2200" dirty="0">
              <a:latin typeface="Times New Roman" pitchFamily="18" charset="0"/>
              <a:cs typeface="Times New Roman" pitchFamily="18" charset="0"/>
            </a:endParaRPr>
          </a:p>
          <a:p>
            <a:pPr algn="ctr"/>
            <a:endParaRPr lang="fr-FR" sz="2200" dirty="0">
              <a:latin typeface="Times New Roman" pitchFamily="18" charset="0"/>
              <a:cs typeface="Times New Roman" pitchFamily="18" charset="0"/>
            </a:endParaRPr>
          </a:p>
          <a:p>
            <a:pPr algn="ctr"/>
            <a:endParaRPr lang="fr-FR" sz="2200" dirty="0">
              <a:latin typeface="Times New Roman" pitchFamily="18" charset="0"/>
              <a:cs typeface="Times New Roman" pitchFamily="18" charset="0"/>
            </a:endParaRPr>
          </a:p>
          <a:p>
            <a:pPr algn="just">
              <a:buFont typeface="Wingdings" pitchFamily="2" charset="2"/>
              <a:buChar char="q"/>
            </a:pPr>
            <a:endParaRPr lang="fr-FR" sz="2200" dirty="0">
              <a:latin typeface="Times New Roman" pitchFamily="18" charset="0"/>
              <a:cs typeface="Times New Roman" pitchFamily="18" charset="0"/>
            </a:endParaRPr>
          </a:p>
          <a:p>
            <a:pPr algn="just">
              <a:buFont typeface="Wingdings" pitchFamily="2" charset="2"/>
              <a:buChar char="q"/>
            </a:pPr>
            <a:endParaRPr lang="fr-FR" sz="2200" dirty="0">
              <a:latin typeface="Times New Roman" pitchFamily="18" charset="0"/>
              <a:cs typeface="Times New Roman" pitchFamily="18" charset="0"/>
            </a:endParaRPr>
          </a:p>
          <a:p>
            <a:pPr algn="just">
              <a:buFont typeface="Wingdings" pitchFamily="2" charset="2"/>
              <a:buChar char="q"/>
            </a:pPr>
            <a:r>
              <a:rPr lang="fr-FR" sz="2000" dirty="0">
                <a:solidFill>
                  <a:srgbClr val="00B050"/>
                </a:solidFill>
                <a:latin typeface="Times New Roman" pitchFamily="18" charset="0"/>
                <a:cs typeface="Times New Roman" pitchFamily="18" charset="0"/>
              </a:rPr>
              <a:t>Qu'en est-il de l'utilisation d'un système linéaire et invariant dans  le temps (SLIT)  pour le codage? </a:t>
            </a:r>
            <a:r>
              <a:rPr lang="fr-FR" sz="2000" dirty="0">
                <a:solidFill>
                  <a:srgbClr val="C00000"/>
                </a:solidFill>
                <a:latin typeface="Times New Roman" pitchFamily="18" charset="0"/>
                <a:cs typeface="Times New Roman" pitchFamily="18" charset="0"/>
              </a:rPr>
              <a:t>Un peu à l’image d’un filtre  où l’entrée est le message et la sortie est le code ou bits de Parité (ce qui sera transmis ne contient pas les bits du message)…!</a:t>
            </a:r>
          </a:p>
          <a:p>
            <a:pPr algn="ctr"/>
            <a:endParaRPr lang="fr-FR" sz="2200" dirty="0">
              <a:solidFill>
                <a:srgbClr val="C00000"/>
              </a:solidFill>
              <a:latin typeface="Times New Roman" pitchFamily="18" charset="0"/>
              <a:cs typeface="Times New Roman" pitchFamily="18" charset="0"/>
            </a:endParaRPr>
          </a:p>
          <a:p>
            <a:pPr algn="just"/>
            <a:endParaRPr lang="fr-FR" sz="2200" dirty="0">
              <a:solidFill>
                <a:srgbClr val="C00000"/>
              </a:solidFill>
              <a:latin typeface="Times New Roman" pitchFamily="18" charset="0"/>
              <a:cs typeface="Times New Roman" pitchFamily="18" charset="0"/>
            </a:endParaRPr>
          </a:p>
          <a:p>
            <a:pPr algn="just"/>
            <a:endParaRPr lang="fr-FR" sz="2200" dirty="0">
              <a:solidFill>
                <a:srgbClr val="C00000"/>
              </a:solidFill>
              <a:latin typeface="Times New Roman" pitchFamily="18" charset="0"/>
              <a:cs typeface="Times New Roman" pitchFamily="18" charset="0"/>
            </a:endParaRPr>
          </a:p>
          <a:p>
            <a:pPr algn="just">
              <a:buFont typeface="Wingdings" pitchFamily="2" charset="2"/>
              <a:buChar char="q"/>
            </a:pPr>
            <a:endParaRPr lang="fr-FR" sz="2200" dirty="0">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000" dirty="0">
                <a:solidFill>
                  <a:srgbClr val="00B0F0"/>
                </a:solidFill>
                <a:latin typeface="Times New Roman" pitchFamily="18" charset="0"/>
                <a:cs typeface="Times New Roman" pitchFamily="18" charset="0"/>
              </a:rPr>
              <a:t>Pour le codage </a:t>
            </a:r>
            <a:r>
              <a:rPr lang="fr-FR" sz="2000" dirty="0" err="1">
                <a:solidFill>
                  <a:srgbClr val="00B0F0"/>
                </a:solidFill>
                <a:latin typeface="Times New Roman" pitchFamily="18" charset="0"/>
                <a:cs typeface="Times New Roman" pitchFamily="18" charset="0"/>
              </a:rPr>
              <a:t>convolutif</a:t>
            </a:r>
            <a:r>
              <a:rPr lang="fr-FR" sz="2000" dirty="0">
                <a:solidFill>
                  <a:srgbClr val="00B0F0"/>
                </a:solidFill>
                <a:latin typeface="Times New Roman" pitchFamily="18" charset="0"/>
                <a:cs typeface="Times New Roman" pitchFamily="18" charset="0"/>
              </a:rPr>
              <a:t> on peut voir une similitude avec la convolution d'une séquence de blocs d'informations {m</a:t>
            </a:r>
            <a:r>
              <a:rPr lang="fr-FR" sz="2000" baseline="-25000" dirty="0">
                <a:solidFill>
                  <a:srgbClr val="00B0F0"/>
                </a:solidFill>
                <a:latin typeface="Times New Roman" pitchFamily="18" charset="0"/>
                <a:cs typeface="Times New Roman" pitchFamily="18" charset="0"/>
              </a:rPr>
              <a:t>i</a:t>
            </a:r>
            <a:r>
              <a:rPr lang="fr-FR" sz="2000" dirty="0">
                <a:solidFill>
                  <a:srgbClr val="00B0F0"/>
                </a:solidFill>
                <a:latin typeface="Times New Roman" pitchFamily="18" charset="0"/>
                <a:cs typeface="Times New Roman" pitchFamily="18" charset="0"/>
              </a:rPr>
              <a:t>} avec une matrice G de réponses </a:t>
            </a:r>
            <a:r>
              <a:rPr lang="fr-FR" sz="2000" dirty="0" err="1">
                <a:solidFill>
                  <a:srgbClr val="00B0F0"/>
                </a:solidFill>
                <a:latin typeface="Times New Roman" pitchFamily="18" charset="0"/>
                <a:cs typeface="Times New Roman" pitchFamily="18" charset="0"/>
              </a:rPr>
              <a:t>impulsionnelles</a:t>
            </a:r>
            <a:r>
              <a:rPr lang="fr-FR" sz="2000" dirty="0">
                <a:solidFill>
                  <a:srgbClr val="00B0F0"/>
                </a:solidFill>
                <a:latin typeface="Times New Roman" pitchFamily="18" charset="0"/>
                <a:cs typeface="Times New Roman" pitchFamily="18" charset="0"/>
              </a:rPr>
              <a:t>,  appelée matrice de transfert, pour générer une séquence de blocs codés {c</a:t>
            </a:r>
            <a:r>
              <a:rPr lang="fr-FR" sz="2000" baseline="-25000" dirty="0">
                <a:solidFill>
                  <a:srgbClr val="00B0F0"/>
                </a:solidFill>
                <a:latin typeface="Times New Roman" pitchFamily="18" charset="0"/>
                <a:cs typeface="Times New Roman" pitchFamily="18" charset="0"/>
              </a:rPr>
              <a:t>i</a:t>
            </a:r>
            <a:r>
              <a:rPr lang="fr-FR" sz="2000" dirty="0">
                <a:solidFill>
                  <a:srgbClr val="00B0F0"/>
                </a:solidFill>
                <a:latin typeface="Times New Roman" pitchFamily="18" charset="0"/>
                <a:cs typeface="Times New Roman" pitchFamily="18" charset="0"/>
              </a:rPr>
              <a:t>}.</a:t>
            </a:r>
          </a:p>
          <a:p>
            <a:pPr algn="just">
              <a:buFont typeface="Wingdings" pitchFamily="2" charset="2"/>
              <a:buChar char="q"/>
            </a:pPr>
            <a:endParaRPr lang="fr-FR" sz="2000" dirty="0">
              <a:solidFill>
                <a:srgbClr val="00B0F0"/>
              </a:solidFill>
              <a:latin typeface="Times New Roman" pitchFamily="18" charset="0"/>
              <a:cs typeface="Times New Roman" pitchFamily="18" charset="0"/>
            </a:endParaRPr>
          </a:p>
          <a:p>
            <a:pPr algn="just">
              <a:buFont typeface="Wingdings" pitchFamily="2" charset="2"/>
              <a:buChar char="q"/>
            </a:pPr>
            <a:r>
              <a:rPr lang="fr-FR" sz="2000" dirty="0">
                <a:solidFill>
                  <a:srgbClr val="002060"/>
                </a:solidFill>
                <a:latin typeface="Times New Roman" pitchFamily="18" charset="0"/>
                <a:cs typeface="Times New Roman" pitchFamily="18" charset="0"/>
              </a:rPr>
              <a:t>Les codes </a:t>
            </a:r>
            <a:r>
              <a:rPr lang="fr-FR" sz="2000" dirty="0" err="1">
                <a:solidFill>
                  <a:srgbClr val="002060"/>
                </a:solidFill>
                <a:latin typeface="Times New Roman" pitchFamily="18" charset="0"/>
                <a:cs typeface="Times New Roman" pitchFamily="18" charset="0"/>
              </a:rPr>
              <a:t>convolutifs</a:t>
            </a:r>
            <a:r>
              <a:rPr lang="fr-FR" sz="2000" dirty="0">
                <a:solidFill>
                  <a:srgbClr val="002060"/>
                </a:solidFill>
                <a:latin typeface="Times New Roman" pitchFamily="18" charset="0"/>
                <a:cs typeface="Times New Roman" pitchFamily="18" charset="0"/>
              </a:rPr>
              <a:t> considèrent les petits k et n, mais introduisent de la mémoire dans le processus de codage d'une séquence de blocs consécutifs.</a:t>
            </a:r>
            <a:endParaRPr lang="fr-FR" sz="2000" dirty="0">
              <a:solidFill>
                <a:srgbClr val="00B0F0"/>
              </a:solidFill>
              <a:latin typeface="Times New Roman" pitchFamily="18" charset="0"/>
              <a:cs typeface="Times New Roman" pitchFamily="18" charset="0"/>
            </a:endParaRP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GENERALITES</a:t>
            </a:r>
          </a:p>
        </p:txBody>
      </p:sp>
      <p:pic>
        <p:nvPicPr>
          <p:cNvPr id="13315" name="Picture 3"/>
          <p:cNvPicPr>
            <a:picLocks noChangeAspect="1" noChangeArrowheads="1"/>
          </p:cNvPicPr>
          <p:nvPr/>
        </p:nvPicPr>
        <p:blipFill>
          <a:blip r:embed="rId2"/>
          <a:srcRect/>
          <a:stretch>
            <a:fillRect/>
          </a:stretch>
        </p:blipFill>
        <p:spPr bwMode="auto">
          <a:xfrm>
            <a:off x="1785918" y="1214422"/>
            <a:ext cx="5500725" cy="1500198"/>
          </a:xfrm>
          <a:prstGeom prst="rect">
            <a:avLst/>
          </a:prstGeom>
          <a:noFill/>
          <a:ln w="9525">
            <a:noFill/>
            <a:miter lim="800000"/>
            <a:headEnd/>
            <a:tailEnd/>
          </a:ln>
          <a:effectLst/>
        </p:spPr>
      </p:pic>
      <p:pic>
        <p:nvPicPr>
          <p:cNvPr id="13316" name="Picture 4"/>
          <p:cNvPicPr>
            <a:picLocks noChangeAspect="1" noChangeArrowheads="1"/>
          </p:cNvPicPr>
          <p:nvPr/>
        </p:nvPicPr>
        <p:blipFill>
          <a:blip r:embed="rId3"/>
          <a:srcRect/>
          <a:stretch>
            <a:fillRect/>
          </a:stretch>
        </p:blipFill>
        <p:spPr bwMode="auto">
          <a:xfrm>
            <a:off x="1500166" y="3643314"/>
            <a:ext cx="5992469" cy="1285884"/>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5</a:t>
            </a:fld>
            <a:endParaRPr lang="fr-F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5" name="Straight Arrow Connector 103"/>
          <p:cNvCxnSpPr/>
          <p:nvPr/>
        </p:nvCxnSpPr>
        <p:spPr>
          <a:xfrm flipH="1">
            <a:off x="2036636" y="3681220"/>
            <a:ext cx="880842" cy="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0/01</a:t>
            </a:r>
          </a:p>
        </p:txBody>
      </p:sp>
      <p:sp>
        <p:nvSpPr>
          <p:cNvPr id="63" name="TextBox 111"/>
          <p:cNvSpPr txBox="1"/>
          <p:nvPr/>
        </p:nvSpPr>
        <p:spPr>
          <a:xfrm>
            <a:off x="591865" y="2804096"/>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0/11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+ 1*0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+ 0*0 + 1*1</a:t>
            </a:r>
          </a:p>
          <a:p>
            <a:r>
              <a:rPr lang="en-US" altLang="zh-CN" sz="2000" dirty="0" err="1"/>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101100</a:t>
            </a:r>
          </a:p>
          <a:p>
            <a:r>
              <a:rPr lang="en-US" altLang="zh-CN" dirty="0" err="1">
                <a:solidFill>
                  <a:srgbClr val="0070C0"/>
                </a:solidFill>
              </a:rPr>
              <a:t>Transmis</a:t>
            </a:r>
            <a:r>
              <a:rPr lang="en-US" altLang="zh-CN" b="0" dirty="0"/>
              <a:t>: </a:t>
            </a:r>
            <a:r>
              <a:rPr lang="en-US" altLang="zh-CN" b="1" dirty="0">
                <a:solidFill>
                  <a:srgbClr val="00B050"/>
                </a:solidFill>
              </a:rPr>
              <a:t>11 10  00 01 01 11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0</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1</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a:solidFill>
                  <a:srgbClr val="C00000"/>
                </a:solidFill>
              </a:rPr>
              <a:t>0</a:t>
            </a:r>
          </a:p>
        </p:txBody>
      </p:sp>
      <p:sp>
        <p:nvSpPr>
          <p:cNvPr id="71" name="ZoneTexte 70"/>
          <p:cNvSpPr txBox="1"/>
          <p:nvPr/>
        </p:nvSpPr>
        <p:spPr>
          <a:xfrm>
            <a:off x="6572264" y="6274378"/>
            <a:ext cx="2786082" cy="338554"/>
          </a:xfrm>
          <a:prstGeom prst="rect">
            <a:avLst/>
          </a:prstGeom>
          <a:noFill/>
        </p:spPr>
        <p:txBody>
          <a:bodyPr wrap="square" rtlCol="0">
            <a:spAutoFit/>
          </a:bodyPr>
          <a:lstStyle/>
          <a:p>
            <a:r>
              <a:rPr lang="en-US" altLang="zh-CN" sz="1600" dirty="0">
                <a:solidFill>
                  <a:srgbClr val="0070C0"/>
                </a:solidFill>
              </a:rPr>
              <a:t>P</a:t>
            </a:r>
            <a:r>
              <a:rPr lang="en-US" altLang="zh-CN" sz="1600" baseline="-25000" dirty="0">
                <a:solidFill>
                  <a:srgbClr val="0070C0"/>
                </a:solidFill>
              </a:rPr>
              <a:t>0</a:t>
            </a:r>
            <a:r>
              <a:rPr lang="en-US" altLang="zh-CN" sz="1600" dirty="0">
                <a:solidFill>
                  <a:srgbClr val="0070C0"/>
                </a:solidFill>
              </a:rPr>
              <a:t>[n] = 1*0 + 1*0 + 1*1 mod 2</a:t>
            </a:r>
          </a:p>
        </p:txBody>
      </p:sp>
      <p:sp>
        <p:nvSpPr>
          <p:cNvPr id="72" name="ZoneTexte 71"/>
          <p:cNvSpPr txBox="1"/>
          <p:nvPr/>
        </p:nvSpPr>
        <p:spPr>
          <a:xfrm>
            <a:off x="6143636" y="3429000"/>
            <a:ext cx="3000396" cy="369332"/>
          </a:xfrm>
          <a:prstGeom prst="rect">
            <a:avLst/>
          </a:prstGeom>
          <a:noFill/>
        </p:spPr>
        <p:txBody>
          <a:bodyPr wrap="square" rtlCol="0">
            <a:spAutoFit/>
          </a:bodyPr>
          <a:lstStyle/>
          <a:p>
            <a:r>
              <a:rPr lang="en-US" altLang="zh-CN" dirty="0">
                <a:solidFill>
                  <a:srgbClr val="0070C0"/>
                </a:solidFill>
              </a:rPr>
              <a:t>P</a:t>
            </a:r>
            <a:r>
              <a:rPr lang="en-US" altLang="zh-CN" baseline="-25000" dirty="0">
                <a:solidFill>
                  <a:srgbClr val="0070C0"/>
                </a:solidFill>
              </a:rPr>
              <a:t>1</a:t>
            </a:r>
            <a:r>
              <a:rPr lang="en-US" altLang="zh-CN" dirty="0">
                <a:solidFill>
                  <a:srgbClr val="0070C0"/>
                </a:solidFill>
              </a:rPr>
              <a:t>[n] = 1*0 + 0*0 + 1*1 mod 2</a:t>
            </a:r>
          </a:p>
        </p:txBody>
      </p:sp>
      <p:sp>
        <p:nvSpPr>
          <p:cNvPr id="75" name="ZoneTexte 74"/>
          <p:cNvSpPr txBox="1"/>
          <p:nvPr/>
        </p:nvSpPr>
        <p:spPr>
          <a:xfrm>
            <a:off x="7500958" y="3702610"/>
            <a:ext cx="2071702"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1</a:t>
            </a:r>
            <a:r>
              <a:rPr lang="fr-FR" b="1" dirty="0">
                <a:solidFill>
                  <a:srgbClr val="00B050"/>
                </a:solidFill>
                <a:latin typeface="Times New Roman" pitchFamily="18" charset="0"/>
                <a:cs typeface="Times New Roman" pitchFamily="18" charset="0"/>
              </a:rPr>
              <a:t>(n) =1</a:t>
            </a:r>
          </a:p>
        </p:txBody>
      </p:sp>
      <p:sp>
        <p:nvSpPr>
          <p:cNvPr id="76" name="ZoneTexte 75"/>
          <p:cNvSpPr txBox="1"/>
          <p:nvPr/>
        </p:nvSpPr>
        <p:spPr>
          <a:xfrm>
            <a:off x="7572396" y="5917188"/>
            <a:ext cx="1143008"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p</a:t>
            </a:r>
            <a:r>
              <a:rPr lang="fr-FR" b="1" baseline="-25000" dirty="0">
                <a:solidFill>
                  <a:srgbClr val="00B050"/>
                </a:solidFill>
                <a:latin typeface="Times New Roman" pitchFamily="18" charset="0"/>
                <a:cs typeface="Times New Roman" pitchFamily="18" charset="0"/>
              </a:rPr>
              <a:t>0</a:t>
            </a:r>
            <a:r>
              <a:rPr lang="fr-FR" b="1" dirty="0">
                <a:solidFill>
                  <a:srgbClr val="00B050"/>
                </a:solidFill>
                <a:latin typeface="Times New Roman" pitchFamily="18" charset="0"/>
                <a:cs typeface="Times New Roman" pitchFamily="18" charset="0"/>
              </a:rPr>
              <a:t>(n) = 1</a:t>
            </a:r>
          </a:p>
        </p:txBody>
      </p:sp>
      <p:sp>
        <p:nvSpPr>
          <p:cNvPr id="77" name="ZoneTexte 76"/>
          <p:cNvSpPr txBox="1"/>
          <p:nvPr/>
        </p:nvSpPr>
        <p:spPr>
          <a:xfrm>
            <a:off x="4929190" y="6143644"/>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78"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79" name="Espace réservé du numéro de diapositive 78"/>
          <p:cNvSpPr>
            <a:spLocks noGrp="1"/>
          </p:cNvSpPr>
          <p:nvPr>
            <p:ph type="sldNum" sz="quarter" idx="12"/>
          </p:nvPr>
        </p:nvSpPr>
        <p:spPr/>
        <p:txBody>
          <a:bodyPr/>
          <a:lstStyle/>
          <a:p>
            <a:fld id="{B3765F03-4A9D-4527-964E-C0033DCEC2BC}" type="slidenum">
              <a:rPr lang="fr-FR" smtClean="0"/>
              <a:pPr/>
              <a:t>50</a:t>
            </a:fld>
            <a:endParaRPr lang="fr-F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5" name="Straight Arrow Connector 103"/>
          <p:cNvCxnSpPr/>
          <p:nvPr/>
        </p:nvCxnSpPr>
        <p:spPr>
          <a:xfrm flipH="1">
            <a:off x="2036636" y="3681220"/>
            <a:ext cx="880842" cy="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6" name="Straight Arrow Connector 104"/>
          <p:cNvCxnSpPr/>
          <p:nvPr/>
        </p:nvCxnSpPr>
        <p:spPr>
          <a:xfrm flipH="1" flipV="1">
            <a:off x="1666841" y="2713274"/>
            <a:ext cx="1" cy="598152"/>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0/01</a:t>
            </a:r>
          </a:p>
        </p:txBody>
      </p:sp>
      <p:sp>
        <p:nvSpPr>
          <p:cNvPr id="63" name="TextBox 111"/>
          <p:cNvSpPr txBox="1"/>
          <p:nvPr/>
        </p:nvSpPr>
        <p:spPr>
          <a:xfrm>
            <a:off x="591865" y="2804096"/>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0/11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+ 1*0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+ 0*0 + 1*1</a:t>
            </a:r>
          </a:p>
          <a:p>
            <a:r>
              <a:rPr lang="en-US" altLang="zh-CN" sz="2000" dirty="0" err="1"/>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101100</a:t>
            </a:r>
          </a:p>
          <a:p>
            <a:r>
              <a:rPr lang="en-US" altLang="zh-CN" dirty="0" err="1">
                <a:solidFill>
                  <a:srgbClr val="0070C0"/>
                </a:solidFill>
              </a:rPr>
              <a:t>Transmis</a:t>
            </a:r>
            <a:r>
              <a:rPr lang="en-US" altLang="zh-CN" b="0" dirty="0"/>
              <a:t>: </a:t>
            </a:r>
            <a:r>
              <a:rPr lang="en-US" altLang="zh-CN" b="1" dirty="0">
                <a:solidFill>
                  <a:srgbClr val="00B050"/>
                </a:solidFill>
              </a:rPr>
              <a:t>11 10  00 01 01 11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a:solidFill>
                  <a:srgbClr val="C00000"/>
                </a:solidFill>
              </a:rPr>
              <a:t>0</a:t>
            </a: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a:solidFill>
                  <a:srgbClr val="C00000"/>
                </a:solidFill>
              </a:rPr>
              <a:t>0</a:t>
            </a: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a:solidFill>
                  <a:srgbClr val="C00000"/>
                </a:solidFill>
              </a:rPr>
              <a:t>0</a:t>
            </a:r>
          </a:p>
        </p:txBody>
      </p:sp>
      <p:sp>
        <p:nvSpPr>
          <p:cNvPr id="66" name="ZoneTexte 65"/>
          <p:cNvSpPr txBox="1"/>
          <p:nvPr/>
        </p:nvSpPr>
        <p:spPr>
          <a:xfrm>
            <a:off x="4929190" y="6143644"/>
            <a:ext cx="1714512"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68" name="Espace réservé du numéro de diapositive 67"/>
          <p:cNvSpPr>
            <a:spLocks noGrp="1"/>
          </p:cNvSpPr>
          <p:nvPr>
            <p:ph type="sldNum" sz="quarter" idx="12"/>
          </p:nvPr>
        </p:nvSpPr>
        <p:spPr/>
        <p:txBody>
          <a:bodyPr/>
          <a:lstStyle/>
          <a:p>
            <a:fld id="{B3765F03-4A9D-4527-964E-C0033DCEC2BC}" type="slidenum">
              <a:rPr lang="fr-FR" smtClean="0"/>
              <a:pPr/>
              <a:t>51</a:t>
            </a:fld>
            <a:endParaRPr lang="fr-F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47" name="Oval 95"/>
          <p:cNvSpPr/>
          <p:nvPr/>
        </p:nvSpPr>
        <p:spPr>
          <a:xfrm>
            <a:off x="1297048"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5" name="Straight Arrow Connector 103"/>
          <p:cNvCxnSpPr/>
          <p:nvPr/>
        </p:nvCxnSpPr>
        <p:spPr>
          <a:xfrm flipH="1">
            <a:off x="2036636" y="3681220"/>
            <a:ext cx="880842" cy="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6" name="Straight Arrow Connector 104"/>
          <p:cNvCxnSpPr/>
          <p:nvPr/>
        </p:nvCxnSpPr>
        <p:spPr>
          <a:xfrm flipH="1" flipV="1">
            <a:off x="1666841" y="2713274"/>
            <a:ext cx="1" cy="598152"/>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solidFill>
              <a:srgbClr val="0070C0"/>
            </a:solidFill>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sz="2000" b="1" dirty="0">
                <a:solidFill>
                  <a:srgbClr val="00B0F0"/>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0/01</a:t>
            </a:r>
          </a:p>
        </p:txBody>
      </p:sp>
      <p:sp>
        <p:nvSpPr>
          <p:cNvPr id="63" name="TextBox 111"/>
          <p:cNvSpPr txBox="1"/>
          <p:nvPr/>
        </p:nvSpPr>
        <p:spPr>
          <a:xfrm>
            <a:off x="591865" y="2804096"/>
            <a:ext cx="1133858" cy="400110"/>
          </a:xfrm>
          <a:prstGeom prst="rect">
            <a:avLst/>
          </a:prstGeom>
          <a:noFill/>
        </p:spPr>
        <p:txBody>
          <a:bodyPr wrap="square" rtlCol="0">
            <a:spAutoFit/>
          </a:bodyPr>
          <a:lstStyle/>
          <a:p>
            <a:r>
              <a:rPr lang="en-US" sz="2000" b="1" dirty="0">
                <a:solidFill>
                  <a:srgbClr val="00B0F0"/>
                </a:solidFill>
                <a:latin typeface="Arial" charset="0"/>
                <a:ea typeface="Arial" charset="0"/>
                <a:cs typeface="Arial" charset="0"/>
              </a:rPr>
              <a:t>0/11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sz="2000" b="1" dirty="0">
                <a:solidFill>
                  <a:srgbClr val="00B0F0"/>
                </a:solidFill>
                <a:latin typeface="Arial" charset="0"/>
                <a:ea typeface="Arial" charset="0"/>
                <a:cs typeface="Arial" charset="0"/>
              </a:rPr>
              <a:t>0/10</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+ 1*0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+ 0*0 + 1*1</a:t>
            </a:r>
          </a:p>
          <a:p>
            <a:r>
              <a:rPr lang="en-US" altLang="zh-CN" sz="2000" dirty="0" err="1"/>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a:solidFill>
                  <a:srgbClr val="7030A0"/>
                </a:solidFill>
                <a:latin typeface="Arial" charset="0"/>
                <a:ea typeface="Arial" charset="0"/>
                <a:cs typeface="Arial" charset="0"/>
              </a:rPr>
              <a:t>Etat</a:t>
            </a:r>
            <a:r>
              <a:rPr lang="en-US" b="1" dirty="0">
                <a:solidFill>
                  <a:srgbClr val="7030A0"/>
                </a:solidFill>
                <a:latin typeface="Arial" charset="0"/>
                <a:ea typeface="Arial" charset="0"/>
                <a:cs typeface="Arial" charset="0"/>
              </a:rPr>
              <a:t> de </a:t>
            </a:r>
            <a:r>
              <a:rPr lang="en-US" b="1" dirty="0" err="1">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68" name="ZoneTexte 67"/>
          <p:cNvSpPr txBox="1"/>
          <p:nvPr/>
        </p:nvSpPr>
        <p:spPr>
          <a:xfrm>
            <a:off x="4643438" y="2786058"/>
            <a:ext cx="4500562" cy="4093428"/>
          </a:xfrm>
          <a:prstGeom prst="rect">
            <a:avLst/>
          </a:prstGeom>
          <a:noFill/>
        </p:spPr>
        <p:txBody>
          <a:bodyPr wrap="square" rtlCol="0">
            <a:spAutoFit/>
          </a:bodyPr>
          <a:lstStyle/>
          <a:p>
            <a:pPr algn="just"/>
            <a:r>
              <a:rPr lang="fr-FR" sz="2200" dirty="0">
                <a:solidFill>
                  <a:srgbClr val="C00000"/>
                </a:solidFill>
                <a:latin typeface="Times New Roman" pitchFamily="18" charset="0"/>
                <a:cs typeface="Times New Roman" pitchFamily="18" charset="0"/>
              </a:rPr>
              <a:t>La distance minimale est le poids du chemin partant de ‘00’ et y revenant le plus vite possible  (le nombre de bits = 1 dans ce chemin):</a:t>
            </a:r>
          </a:p>
          <a:p>
            <a:pPr algn="just"/>
            <a:endParaRPr lang="fr-FR" sz="2200" dirty="0">
              <a:solidFill>
                <a:srgbClr val="C00000"/>
              </a:solidFill>
              <a:latin typeface="Times New Roman" pitchFamily="18" charset="0"/>
              <a:cs typeface="Times New Roman" pitchFamily="18" charset="0"/>
            </a:endParaRPr>
          </a:p>
          <a:p>
            <a:pPr algn="just"/>
            <a:r>
              <a:rPr lang="fr-FR" sz="2200" dirty="0">
                <a:solidFill>
                  <a:srgbClr val="C00000"/>
                </a:solidFill>
                <a:latin typeface="Times New Roman" pitchFamily="18" charset="0"/>
                <a:cs typeface="Times New Roman" pitchFamily="18" charset="0"/>
              </a:rPr>
              <a:t>Poids = 5</a:t>
            </a:r>
          </a:p>
          <a:p>
            <a:pPr algn="just"/>
            <a:endParaRPr lang="fr-FR" sz="2200" dirty="0">
              <a:solidFill>
                <a:srgbClr val="C00000"/>
              </a:solidFill>
              <a:latin typeface="Times New Roman" pitchFamily="18" charset="0"/>
              <a:cs typeface="Times New Roman" pitchFamily="18" charset="0"/>
            </a:endParaRPr>
          </a:p>
          <a:p>
            <a:pPr algn="just">
              <a:buFont typeface="Symbol"/>
              <a:buChar char="Þ"/>
            </a:pPr>
            <a:r>
              <a:rPr lang="fr-FR" sz="2200" dirty="0" err="1">
                <a:solidFill>
                  <a:srgbClr val="C00000"/>
                </a:solidFill>
                <a:latin typeface="Times New Roman" pitchFamily="18" charset="0"/>
                <a:cs typeface="Times New Roman" pitchFamily="18" charset="0"/>
                <a:sym typeface="Symbol"/>
              </a:rPr>
              <a:t>d</a:t>
            </a:r>
            <a:r>
              <a:rPr lang="fr-FR" sz="2200" baseline="-25000" dirty="0" err="1">
                <a:solidFill>
                  <a:srgbClr val="C00000"/>
                </a:solidFill>
                <a:latin typeface="Times New Roman" pitchFamily="18" charset="0"/>
                <a:cs typeface="Times New Roman" pitchFamily="18" charset="0"/>
                <a:sym typeface="Symbol"/>
              </a:rPr>
              <a:t>min</a:t>
            </a:r>
            <a:r>
              <a:rPr lang="fr-FR" sz="2200" dirty="0">
                <a:solidFill>
                  <a:srgbClr val="C00000"/>
                </a:solidFill>
                <a:latin typeface="Times New Roman" pitchFamily="18" charset="0"/>
                <a:cs typeface="Times New Roman" pitchFamily="18" charset="0"/>
                <a:sym typeface="Symbol"/>
              </a:rPr>
              <a:t> = 5</a:t>
            </a:r>
          </a:p>
          <a:p>
            <a:pPr algn="just">
              <a:buFont typeface="Symbol"/>
              <a:buChar char="Þ"/>
            </a:pPr>
            <a:endParaRPr lang="fr-FR" sz="2200" dirty="0">
              <a:solidFill>
                <a:srgbClr val="C00000"/>
              </a:solidFill>
              <a:latin typeface="Times New Roman" pitchFamily="18" charset="0"/>
              <a:cs typeface="Times New Roman" pitchFamily="18" charset="0"/>
              <a:sym typeface="Symbol"/>
            </a:endParaRPr>
          </a:p>
          <a:p>
            <a:pPr algn="just"/>
            <a:r>
              <a:rPr lang="fr-FR" sz="2200" dirty="0">
                <a:solidFill>
                  <a:srgbClr val="C00000"/>
                </a:solidFill>
                <a:latin typeface="Times New Roman" pitchFamily="18" charset="0"/>
                <a:cs typeface="Times New Roman" pitchFamily="18" charset="0"/>
                <a:sym typeface="Symbol"/>
              </a:rPr>
              <a:t>Possibilité de 5 détection d’erreurs</a:t>
            </a:r>
          </a:p>
          <a:p>
            <a:pPr algn="just"/>
            <a:r>
              <a:rPr lang="fr-FR" sz="2200" dirty="0">
                <a:solidFill>
                  <a:srgbClr val="C00000"/>
                </a:solidFill>
                <a:latin typeface="Times New Roman" pitchFamily="18" charset="0"/>
                <a:cs typeface="Times New Roman" pitchFamily="18" charset="0"/>
                <a:sym typeface="Symbol"/>
              </a:rPr>
              <a:t>02 corrections</a:t>
            </a:r>
            <a:endParaRPr lang="fr-FR" sz="2200" dirty="0">
              <a:solidFill>
                <a:srgbClr val="C00000"/>
              </a:solidFill>
              <a:latin typeface="Times New Roman" pitchFamily="18" charset="0"/>
              <a:cs typeface="Times New Roman" pitchFamily="18" charset="0"/>
            </a:endParaRPr>
          </a:p>
          <a:p>
            <a:endParaRPr lang="fr-FR" dirty="0"/>
          </a:p>
        </p:txBody>
      </p:sp>
      <p:sp>
        <p:nvSpPr>
          <p:cNvPr id="70" name="ZoneTexte 69"/>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CALCUL DE LA DISTANCE</a:t>
            </a:r>
          </a:p>
        </p:txBody>
      </p:sp>
      <p:sp>
        <p:nvSpPr>
          <p:cNvPr id="71" name="Espace réservé du numéro de diapositive 70"/>
          <p:cNvSpPr>
            <a:spLocks noGrp="1"/>
          </p:cNvSpPr>
          <p:nvPr>
            <p:ph type="sldNum" sz="quarter" idx="12"/>
          </p:nvPr>
        </p:nvSpPr>
        <p:spPr/>
        <p:txBody>
          <a:bodyPr/>
          <a:lstStyle/>
          <a:p>
            <a:fld id="{B3765F03-4A9D-4527-964E-C0033DCEC2BC}" type="slidenum">
              <a:rPr lang="fr-FR" smtClean="0"/>
              <a:pPr/>
              <a:t>52</a:t>
            </a:fld>
            <a:endParaRPr lang="fr-F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EXERCICE</a:t>
            </a:r>
          </a:p>
        </p:txBody>
      </p:sp>
      <p:sp>
        <p:nvSpPr>
          <p:cNvPr id="42" name="ZoneTexte 41"/>
          <p:cNvSpPr txBox="1"/>
          <p:nvPr/>
        </p:nvSpPr>
        <p:spPr>
          <a:xfrm>
            <a:off x="0" y="945047"/>
            <a:ext cx="9144000" cy="2185214"/>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le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Représentez ce code par son diagramme d’état</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Trouvez sa matrice de transfert G</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Quel est son rendement ?</a:t>
            </a:r>
          </a:p>
          <a:p>
            <a:r>
              <a:rPr lang="en-US" altLang="zh-CN" sz="2400" dirty="0" err="1">
                <a:solidFill>
                  <a:srgbClr val="0070C0"/>
                </a:solidFill>
              </a:rPr>
              <a:t>msg</a:t>
            </a:r>
            <a:r>
              <a:rPr lang="en-US" altLang="zh-CN" sz="2400" dirty="0">
                <a:solidFill>
                  <a:srgbClr val="0070C0"/>
                </a:solidFill>
              </a:rPr>
              <a:t> </a:t>
            </a:r>
            <a:r>
              <a:rPr lang="en-US" altLang="zh-CN" sz="2400" dirty="0"/>
              <a:t>= 101100</a:t>
            </a:r>
          </a:p>
          <a:p>
            <a:r>
              <a:rPr lang="en-US" altLang="zh-CN" sz="2400" dirty="0" err="1">
                <a:solidFill>
                  <a:srgbClr val="0070C0"/>
                </a:solidFill>
              </a:rPr>
              <a:t>Transmis</a:t>
            </a:r>
            <a:r>
              <a:rPr lang="en-US" altLang="zh-CN" sz="2400" dirty="0"/>
              <a:t>: ? </a:t>
            </a:r>
          </a:p>
        </p:txBody>
      </p:sp>
      <p:pic>
        <p:nvPicPr>
          <p:cNvPr id="17413" name="Picture 5"/>
          <p:cNvPicPr>
            <a:picLocks noChangeAspect="1" noChangeArrowheads="1"/>
          </p:cNvPicPr>
          <p:nvPr/>
        </p:nvPicPr>
        <p:blipFill>
          <a:blip r:embed="rId2"/>
          <a:srcRect/>
          <a:stretch>
            <a:fillRect/>
          </a:stretch>
        </p:blipFill>
        <p:spPr bwMode="auto">
          <a:xfrm>
            <a:off x="428596" y="3143248"/>
            <a:ext cx="8267700" cy="2628900"/>
          </a:xfrm>
          <a:prstGeom prst="rect">
            <a:avLst/>
          </a:prstGeom>
          <a:noFill/>
          <a:ln w="9525">
            <a:noFill/>
            <a:miter lim="800000"/>
            <a:headEnd/>
            <a:tailEnd/>
          </a:ln>
          <a:effectLst/>
        </p:spPr>
      </p:pic>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8" name="Espace réservé du numéro de diapositive 7"/>
          <p:cNvSpPr>
            <a:spLocks noGrp="1"/>
          </p:cNvSpPr>
          <p:nvPr>
            <p:ph type="sldNum" sz="quarter" idx="12"/>
          </p:nvPr>
        </p:nvSpPr>
        <p:spPr/>
        <p:txBody>
          <a:bodyPr/>
          <a:lstStyle/>
          <a:p>
            <a:fld id="{B3765F03-4A9D-4527-964E-C0033DCEC2BC}" type="slidenum">
              <a:rPr lang="fr-FR" smtClean="0"/>
              <a:pPr/>
              <a:t>53</a:t>
            </a:fld>
            <a:endParaRPr lang="fr-F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a:solidFill>
                  <a:srgbClr val="002060"/>
                </a:solidFill>
                <a:latin typeface="Times New Roman" pitchFamily="18" charset="0"/>
                <a:cs typeface="Times New Roman" pitchFamily="18" charset="0"/>
              </a:rPr>
              <a:t>EXERCICE</a:t>
            </a:r>
          </a:p>
        </p:txBody>
      </p:sp>
      <p:pic>
        <p:nvPicPr>
          <p:cNvPr id="135170" name="Picture 2"/>
          <p:cNvPicPr>
            <a:picLocks noChangeAspect="1" noChangeArrowheads="1"/>
          </p:cNvPicPr>
          <p:nvPr/>
        </p:nvPicPr>
        <p:blipFill>
          <a:blip r:embed="rId2"/>
          <a:srcRect/>
          <a:stretch>
            <a:fillRect/>
          </a:stretch>
        </p:blipFill>
        <p:spPr bwMode="auto">
          <a:xfrm>
            <a:off x="2428860" y="2571744"/>
            <a:ext cx="4235796" cy="3756272"/>
          </a:xfrm>
          <a:prstGeom prst="rect">
            <a:avLst/>
          </a:prstGeom>
          <a:noFill/>
          <a:ln w="9525">
            <a:noFill/>
            <a:miter lim="800000"/>
            <a:headEnd/>
            <a:tailEnd/>
          </a:ln>
          <a:effectLst/>
        </p:spPr>
      </p:pic>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DIAGRAMME D’ETAT D’UN CODE CONVOLUTIF</a:t>
            </a:r>
          </a:p>
        </p:txBody>
      </p:sp>
      <p:sp>
        <p:nvSpPr>
          <p:cNvPr id="8" name="ZoneTexte 7"/>
          <p:cNvSpPr txBox="1"/>
          <p:nvPr/>
        </p:nvSpPr>
        <p:spPr>
          <a:xfrm>
            <a:off x="0" y="945047"/>
            <a:ext cx="9144000" cy="2185214"/>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le code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Représentez ce code par son diagramme d’état</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Trouvez sa matrice de transfert G</a:t>
            </a:r>
          </a:p>
          <a:p>
            <a:pPr marL="457200" indent="-457200" algn="just">
              <a:buFont typeface="+mj-lt"/>
              <a:buAutoNum type="arabicPeriod"/>
            </a:pPr>
            <a:r>
              <a:rPr lang="fr-FR" sz="2200" dirty="0">
                <a:solidFill>
                  <a:srgbClr val="002060"/>
                </a:solidFill>
                <a:latin typeface="Times New Roman" pitchFamily="18" charset="0"/>
                <a:cs typeface="Times New Roman" pitchFamily="18" charset="0"/>
              </a:rPr>
              <a:t>Quel est son rendement ?</a:t>
            </a:r>
          </a:p>
          <a:p>
            <a:r>
              <a:rPr lang="en-US" altLang="zh-CN" sz="2400" dirty="0" err="1">
                <a:solidFill>
                  <a:srgbClr val="0070C0"/>
                </a:solidFill>
              </a:rPr>
              <a:t>msg</a:t>
            </a:r>
            <a:r>
              <a:rPr lang="en-US" altLang="zh-CN" sz="2400" dirty="0">
                <a:solidFill>
                  <a:srgbClr val="0070C0"/>
                </a:solidFill>
              </a:rPr>
              <a:t> </a:t>
            </a:r>
            <a:r>
              <a:rPr lang="en-US" altLang="zh-CN" sz="2400" dirty="0"/>
              <a:t>= 101100</a:t>
            </a:r>
          </a:p>
          <a:p>
            <a:r>
              <a:rPr lang="en-US" altLang="zh-CN" sz="2400" dirty="0" err="1">
                <a:solidFill>
                  <a:srgbClr val="0070C0"/>
                </a:solidFill>
              </a:rPr>
              <a:t>Transmis</a:t>
            </a:r>
            <a:r>
              <a:rPr lang="en-US" altLang="zh-CN" sz="2400" dirty="0"/>
              <a:t>: ? </a:t>
            </a:r>
          </a:p>
        </p:txBody>
      </p:sp>
      <p:sp>
        <p:nvSpPr>
          <p:cNvPr id="9" name="Espace réservé du numéro de diapositive 8"/>
          <p:cNvSpPr>
            <a:spLocks noGrp="1"/>
          </p:cNvSpPr>
          <p:nvPr>
            <p:ph type="sldNum" sz="quarter" idx="12"/>
          </p:nvPr>
        </p:nvSpPr>
        <p:spPr/>
        <p:txBody>
          <a:bodyPr/>
          <a:lstStyle/>
          <a:p>
            <a:fld id="{B3765F03-4A9D-4527-964E-C0033DCEC2BC}" type="slidenum">
              <a:rPr lang="fr-FR" smtClean="0"/>
              <a:pPr/>
              <a:t>54</a:t>
            </a:fld>
            <a:endParaRPr lang="fr-F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sp>
        <p:nvSpPr>
          <p:cNvPr id="4" name="ZoneTexte 3"/>
          <p:cNvSpPr txBox="1"/>
          <p:nvPr/>
        </p:nvSpPr>
        <p:spPr>
          <a:xfrm>
            <a:off x="0" y="1071546"/>
            <a:ext cx="9144000" cy="5170646"/>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La sortie d’un codeur </a:t>
            </a:r>
            <a:r>
              <a:rPr lang="fr-FR" sz="2200" dirty="0" err="1">
                <a:solidFill>
                  <a:srgbClr val="002060"/>
                </a:solidFill>
                <a:latin typeface="Times New Roman" pitchFamily="18" charset="0"/>
                <a:cs typeface="Times New Roman" pitchFamily="18" charset="0"/>
              </a:rPr>
              <a:t>convolutif</a:t>
            </a:r>
            <a:r>
              <a:rPr lang="fr-FR" sz="2200" dirty="0">
                <a:solidFill>
                  <a:srgbClr val="002060"/>
                </a:solidFill>
                <a:latin typeface="Times New Roman" pitchFamily="18" charset="0"/>
                <a:cs typeface="Times New Roman" pitchFamily="18" charset="0"/>
              </a:rPr>
              <a:t> dépend de son entrée et de ses états. C’est pourquoi il est facile d’utiliser des représentations graphiques pour mieux étudier et modéliser ce type de codeurs.</a:t>
            </a:r>
          </a:p>
          <a:p>
            <a:pPr algn="just"/>
            <a:endParaRPr lang="fr-FR" sz="2200" dirty="0">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Un code </a:t>
            </a:r>
            <a:r>
              <a:rPr lang="fr-FR" sz="2200" dirty="0" err="1">
                <a:solidFill>
                  <a:srgbClr val="7030A0"/>
                </a:solidFill>
                <a:latin typeface="Times New Roman" pitchFamily="18" charset="0"/>
                <a:cs typeface="Times New Roman" pitchFamily="18" charset="0"/>
              </a:rPr>
              <a:t>convolutif</a:t>
            </a:r>
            <a:r>
              <a:rPr lang="fr-FR" sz="2200" dirty="0">
                <a:solidFill>
                  <a:srgbClr val="7030A0"/>
                </a:solidFill>
                <a:latin typeface="Times New Roman" pitchFamily="18" charset="0"/>
                <a:cs typeface="Times New Roman" pitchFamily="18" charset="0"/>
              </a:rPr>
              <a:t> peut être représenté par trois graphes équivalents mais différents : </a:t>
            </a:r>
          </a:p>
          <a:p>
            <a:pPr algn="just">
              <a:buFont typeface="Wingdings" pitchFamily="2" charset="2"/>
              <a:buChar char="ü"/>
            </a:pPr>
            <a:r>
              <a:rPr lang="fr-FR" sz="2200" dirty="0">
                <a:solidFill>
                  <a:srgbClr val="7030A0"/>
                </a:solidFill>
                <a:latin typeface="Times New Roman" pitchFamily="18" charset="0"/>
                <a:cs typeface="Times New Roman" pitchFamily="18" charset="0"/>
              </a:rPr>
              <a:t> le diagramme d’états,</a:t>
            </a:r>
          </a:p>
          <a:p>
            <a:pPr algn="just">
              <a:buFont typeface="Wingdings" pitchFamily="2" charset="2"/>
              <a:buChar char="ü"/>
            </a:pPr>
            <a:r>
              <a:rPr lang="fr-FR" sz="2200" dirty="0">
                <a:solidFill>
                  <a:srgbClr val="7030A0"/>
                </a:solidFill>
                <a:latin typeface="Times New Roman" pitchFamily="18" charset="0"/>
                <a:cs typeface="Times New Roman" pitchFamily="18" charset="0"/>
              </a:rPr>
              <a:t> l’arbre du code, </a:t>
            </a:r>
          </a:p>
          <a:p>
            <a:pPr algn="just">
              <a:buFont typeface="Wingdings" pitchFamily="2" charset="2"/>
              <a:buChar char="ü"/>
            </a:pPr>
            <a:r>
              <a:rPr lang="fr-FR" sz="2200" dirty="0">
                <a:solidFill>
                  <a:srgbClr val="7030A0"/>
                </a:solidFill>
                <a:latin typeface="Times New Roman" pitchFamily="18" charset="0"/>
                <a:cs typeface="Times New Roman" pitchFamily="18" charset="0"/>
              </a:rPr>
              <a:t>le treillis du code et.</a:t>
            </a:r>
          </a:p>
          <a:p>
            <a:pPr algn="just">
              <a:buFont typeface="Wingdings" pitchFamily="2" charset="2"/>
              <a:buChar char="ü"/>
            </a:pPr>
            <a:endParaRPr lang="fr-FR" sz="2200" dirty="0">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Dans l’arbre le sommet représente un état possible du codeur. Une arrête symbolise une transition d’un état à l’autre. </a:t>
            </a:r>
          </a:p>
          <a:p>
            <a:pPr algn="just"/>
            <a:endParaRPr lang="fr-FR" sz="2200" dirty="0">
              <a:latin typeface="Times New Roman" pitchFamily="18" charset="0"/>
              <a:cs typeface="Times New Roman" pitchFamily="18" charset="0"/>
            </a:endParaRPr>
          </a:p>
          <a:p>
            <a:pPr algn="just"/>
            <a:r>
              <a:rPr lang="fr-FR" sz="2200" dirty="0">
                <a:solidFill>
                  <a:srgbClr val="0070C0"/>
                </a:solidFill>
                <a:latin typeface="Times New Roman" pitchFamily="18" charset="0"/>
                <a:cs typeface="Times New Roman" pitchFamily="18" charset="0"/>
              </a:rPr>
              <a:t>Classiquement l’arbre commence à son sommet par l’état 0 (le registre à décalage est initialisé à 0). </a:t>
            </a: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55</a:t>
            </a:fld>
            <a:endParaRPr lang="fr-F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sp>
        <p:nvSpPr>
          <p:cNvPr id="4" name="ZoneTexte 3"/>
          <p:cNvSpPr txBox="1"/>
          <p:nvPr/>
        </p:nvSpPr>
        <p:spPr>
          <a:xfrm>
            <a:off x="0" y="1361249"/>
            <a:ext cx="9144000" cy="3139321"/>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Dans l’arbre le sommet représente un état possible du codeur. </a:t>
            </a:r>
          </a:p>
          <a:p>
            <a:pPr algn="just"/>
            <a:endParaRPr lang="fr-FR" sz="2200" dirty="0">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Une arrête symbolise une transition d’un état à l’autre. </a:t>
            </a:r>
          </a:p>
          <a:p>
            <a:pPr algn="just"/>
            <a:endParaRPr lang="fr-FR" sz="2200" dirty="0">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Classiquement l’arbre commence à son sommet par l’état 0 (le registre à décalage est initialisé à 0). </a:t>
            </a:r>
          </a:p>
          <a:p>
            <a:pPr algn="just"/>
            <a:endParaRPr lang="fr-FR" sz="2200" dirty="0">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Tout chemin dans l’arbre du code est une séquence possible (un mot de code) à la sortie du codeur </a:t>
            </a:r>
            <a:r>
              <a:rPr lang="fr-FR" sz="2200" dirty="0" err="1">
                <a:solidFill>
                  <a:srgbClr val="00B050"/>
                </a:solidFill>
                <a:latin typeface="Times New Roman" pitchFamily="18" charset="0"/>
                <a:cs typeface="Times New Roman" pitchFamily="18" charset="0"/>
              </a:rPr>
              <a:t>convolutif</a:t>
            </a:r>
            <a:r>
              <a:rPr lang="fr-FR" sz="2200" dirty="0">
                <a:solidFill>
                  <a:srgbClr val="00B050"/>
                </a:solidFill>
                <a:latin typeface="Times New Roman" pitchFamily="18" charset="0"/>
                <a:cs typeface="Times New Roman" pitchFamily="18" charset="0"/>
              </a:rPr>
              <a:t>. </a:t>
            </a: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56</a:t>
            </a:fld>
            <a:endParaRPr lang="fr-F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300" dirty="0"/>
          </a:p>
          <a:p>
            <a:pPr>
              <a:buNone/>
            </a:pPr>
            <a:r>
              <a:rPr lang="en-US" altLang="zh-CN" sz="2300" dirty="0" err="1"/>
              <a:t>Générateurs</a:t>
            </a:r>
            <a:r>
              <a:rPr lang="en-US" altLang="zh-CN" sz="2300" dirty="0"/>
              <a:t>: </a:t>
            </a:r>
            <a:r>
              <a:rPr lang="en-US" altLang="zh-CN" sz="2300" dirty="0">
                <a:solidFill>
                  <a:srgbClr val="0070C0"/>
                </a:solidFill>
              </a:rPr>
              <a:t>g</a:t>
            </a:r>
            <a:r>
              <a:rPr lang="en-US" altLang="zh-CN" sz="2300" baseline="-25000" dirty="0">
                <a:solidFill>
                  <a:srgbClr val="0070C0"/>
                </a:solidFill>
              </a:rPr>
              <a:t>0</a:t>
            </a:r>
            <a:r>
              <a:rPr lang="en-US" altLang="zh-CN" sz="2300" dirty="0">
                <a:solidFill>
                  <a:srgbClr val="0070C0"/>
                </a:solidFill>
              </a:rPr>
              <a:t> = 111, g</a:t>
            </a:r>
            <a:r>
              <a:rPr lang="en-US" altLang="zh-CN" sz="2300" baseline="-25000" dirty="0">
                <a:solidFill>
                  <a:srgbClr val="0070C0"/>
                </a:solidFill>
              </a:rPr>
              <a:t>1</a:t>
            </a:r>
            <a:r>
              <a:rPr lang="en-US" altLang="zh-CN" sz="23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C0000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C00000"/>
                </a:solidFill>
              </a:rPr>
              <a:t>0</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33" name="Group 69"/>
          <p:cNvGraphicFramePr>
            <a:graphicFrameLocks noGrp="1"/>
          </p:cNvGraphicFramePr>
          <p:nvPr/>
        </p:nvGraphicFramePr>
        <p:xfrm>
          <a:off x="3851275" y="1331913"/>
          <a:ext cx="733425" cy="494189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1"/>
                  </a:ext>
                </a:extLst>
              </a:tr>
            </a:tbl>
          </a:graphicData>
        </a:graphic>
      </p:graphicFrame>
      <p:sp>
        <p:nvSpPr>
          <p:cNvPr id="34" name="Text Box 186"/>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6" name="Espace réservé du numéro de diapositive 35"/>
          <p:cNvSpPr>
            <a:spLocks noGrp="1"/>
          </p:cNvSpPr>
          <p:nvPr>
            <p:ph type="sldNum" sz="quarter" idx="12"/>
          </p:nvPr>
        </p:nvSpPr>
        <p:spPr/>
        <p:txBody>
          <a:bodyPr/>
          <a:lstStyle/>
          <a:p>
            <a:fld id="{B3765F03-4A9D-4527-964E-C0033DCEC2BC}" type="slidenum">
              <a:rPr lang="fr-FR" smtClean="0"/>
              <a:pPr/>
              <a:t>57</a:t>
            </a:fld>
            <a:endParaRPr lang="fr-F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0</a:t>
            </a: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76"/>
          <p:cNvGraphicFramePr>
            <a:graphicFrameLocks noGrp="1"/>
          </p:cNvGraphicFramePr>
          <p:nvPr/>
        </p:nvGraphicFramePr>
        <p:xfrm>
          <a:off x="3851275" y="1331913"/>
          <a:ext cx="1465263" cy="494189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a:ln>
                            <a:noFill/>
                          </a:ln>
                          <a:solidFill>
                            <a:srgbClr val="FF0000"/>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1"/>
                  </a:ext>
                </a:extLst>
              </a:tr>
            </a:tbl>
          </a:graphicData>
        </a:graphic>
      </p:graphicFrame>
      <p:sp>
        <p:nvSpPr>
          <p:cNvPr id="24" name="Text Box 258"/>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26" name="ZoneTexte 25"/>
          <p:cNvSpPr txBox="1"/>
          <p:nvPr/>
        </p:nvSpPr>
        <p:spPr>
          <a:xfrm>
            <a:off x="3286116" y="1285860"/>
            <a:ext cx="642942" cy="369332"/>
          </a:xfrm>
          <a:prstGeom prst="rect">
            <a:avLst/>
          </a:prstGeom>
          <a:noFill/>
        </p:spPr>
        <p:txBody>
          <a:bodyPr wrap="square" rtlCol="0">
            <a:spAutoFit/>
          </a:bodyPr>
          <a:lstStyle/>
          <a:p>
            <a:pPr algn="ctr"/>
            <a:r>
              <a:rPr lang="fr-FR" b="1" dirty="0">
                <a:solidFill>
                  <a:srgbClr val="C00000"/>
                </a:solidFill>
              </a:rPr>
              <a:t>0</a:t>
            </a:r>
          </a:p>
        </p:txBody>
      </p:sp>
      <p:sp>
        <p:nvSpPr>
          <p:cNvPr id="27" name="ZoneTexte 26"/>
          <p:cNvSpPr txBox="1"/>
          <p:nvPr/>
        </p:nvSpPr>
        <p:spPr>
          <a:xfrm>
            <a:off x="3286116" y="3202544"/>
            <a:ext cx="642942" cy="369332"/>
          </a:xfrm>
          <a:prstGeom prst="rect">
            <a:avLst/>
          </a:prstGeom>
          <a:noFill/>
        </p:spPr>
        <p:txBody>
          <a:bodyPr wrap="square" rtlCol="0">
            <a:spAutoFit/>
          </a:bodyPr>
          <a:lstStyle/>
          <a:p>
            <a:pPr algn="ctr"/>
            <a:r>
              <a:rPr lang="fr-FR" b="1" dirty="0">
                <a:solidFill>
                  <a:srgbClr val="C00000"/>
                </a:solidFill>
              </a:rPr>
              <a:t>0</a:t>
            </a:r>
          </a:p>
        </p:txBody>
      </p:sp>
      <p:sp>
        <p:nvSpPr>
          <p:cNvPr id="28" name="ZoneTexte 27"/>
          <p:cNvSpPr txBox="1"/>
          <p:nvPr/>
        </p:nvSpPr>
        <p:spPr>
          <a:xfrm>
            <a:off x="1071538" y="3857628"/>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29"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300" dirty="0"/>
          </a:p>
          <a:p>
            <a:pPr>
              <a:buNone/>
            </a:pPr>
            <a:r>
              <a:rPr lang="en-US" altLang="zh-CN" sz="2300" dirty="0" err="1"/>
              <a:t>Générateurs</a:t>
            </a:r>
            <a:r>
              <a:rPr lang="en-US" altLang="zh-CN" sz="2300" dirty="0"/>
              <a:t>: </a:t>
            </a:r>
            <a:r>
              <a:rPr lang="en-US" altLang="zh-CN" sz="2300" dirty="0">
                <a:solidFill>
                  <a:srgbClr val="0070C0"/>
                </a:solidFill>
              </a:rPr>
              <a:t>g</a:t>
            </a:r>
            <a:r>
              <a:rPr lang="en-US" altLang="zh-CN" sz="2300" baseline="-25000" dirty="0">
                <a:solidFill>
                  <a:srgbClr val="0070C0"/>
                </a:solidFill>
              </a:rPr>
              <a:t>0</a:t>
            </a:r>
            <a:r>
              <a:rPr lang="en-US" altLang="zh-CN" sz="2300" dirty="0">
                <a:solidFill>
                  <a:srgbClr val="0070C0"/>
                </a:solidFill>
              </a:rPr>
              <a:t> = 111, g</a:t>
            </a:r>
            <a:r>
              <a:rPr lang="en-US" altLang="zh-CN" sz="2300" baseline="-25000" dirty="0">
                <a:solidFill>
                  <a:srgbClr val="0070C0"/>
                </a:solidFill>
              </a:rPr>
              <a:t>1</a:t>
            </a:r>
            <a:r>
              <a:rPr lang="en-US" altLang="zh-CN" sz="23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1" name="Espace réservé du numéro de diapositive 30"/>
          <p:cNvSpPr>
            <a:spLocks noGrp="1"/>
          </p:cNvSpPr>
          <p:nvPr>
            <p:ph type="sldNum" sz="quarter" idx="12"/>
          </p:nvPr>
        </p:nvSpPr>
        <p:spPr/>
        <p:txBody>
          <a:bodyPr/>
          <a:lstStyle/>
          <a:p>
            <a:fld id="{B3765F03-4A9D-4527-964E-C0033DCEC2BC}" type="slidenum">
              <a:rPr lang="fr-FR" smtClean="0"/>
              <a:pPr/>
              <a:t>58</a:t>
            </a:fld>
            <a:endParaRPr lang="fr-F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76"/>
          <p:cNvGraphicFramePr>
            <a:graphicFrameLocks noGrp="1"/>
          </p:cNvGraphicFramePr>
          <p:nvPr/>
        </p:nvGraphicFramePr>
        <p:xfrm>
          <a:off x="3851275" y="1331913"/>
          <a:ext cx="1465263" cy="494189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a:ln>
                            <a:noFill/>
                          </a:ln>
                          <a:solidFill>
                            <a:srgbClr val="FF0000"/>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1"/>
                  </a:ext>
                </a:extLst>
              </a:tr>
            </a:tbl>
          </a:graphicData>
        </a:graphic>
      </p:graphicFrame>
      <p:sp>
        <p:nvSpPr>
          <p:cNvPr id="24" name="Text Box 258"/>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25" name="Text Box 259"/>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8" name="ZoneTexte 27"/>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29"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300" dirty="0"/>
          </a:p>
          <a:p>
            <a:pPr>
              <a:buNone/>
            </a:pPr>
            <a:r>
              <a:rPr lang="en-US" altLang="zh-CN" sz="2300" dirty="0" err="1"/>
              <a:t>Générateurs</a:t>
            </a:r>
            <a:r>
              <a:rPr lang="en-US" altLang="zh-CN" sz="2300" dirty="0"/>
              <a:t>: </a:t>
            </a:r>
            <a:r>
              <a:rPr lang="en-US" altLang="zh-CN" sz="2300" dirty="0">
                <a:solidFill>
                  <a:srgbClr val="0070C0"/>
                </a:solidFill>
              </a:rPr>
              <a:t>g</a:t>
            </a:r>
            <a:r>
              <a:rPr lang="en-US" altLang="zh-CN" sz="2300" baseline="-25000" dirty="0">
                <a:solidFill>
                  <a:srgbClr val="0070C0"/>
                </a:solidFill>
              </a:rPr>
              <a:t>0</a:t>
            </a:r>
            <a:r>
              <a:rPr lang="en-US" altLang="zh-CN" sz="2300" dirty="0">
                <a:solidFill>
                  <a:srgbClr val="0070C0"/>
                </a:solidFill>
              </a:rPr>
              <a:t> = 111, g</a:t>
            </a:r>
            <a:r>
              <a:rPr lang="en-US" altLang="zh-CN" sz="2300" baseline="-25000" dirty="0">
                <a:solidFill>
                  <a:srgbClr val="0070C0"/>
                </a:solidFill>
              </a:rPr>
              <a:t>1</a:t>
            </a:r>
            <a:r>
              <a:rPr lang="en-US" altLang="zh-CN" sz="23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1" name="Espace réservé du numéro de diapositive 30"/>
          <p:cNvSpPr>
            <a:spLocks noGrp="1"/>
          </p:cNvSpPr>
          <p:nvPr>
            <p:ph type="sldNum" sz="quarter" idx="12"/>
          </p:nvPr>
        </p:nvSpPr>
        <p:spPr/>
        <p:txBody>
          <a:bodyPr/>
          <a:lstStyle/>
          <a:p>
            <a:fld id="{B3765F03-4A9D-4527-964E-C0033DCEC2BC}" type="slidenum">
              <a:rPr lang="fr-FR" smtClean="0"/>
              <a:pPr/>
              <a:t>59</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1428736"/>
            <a:ext cx="9144000" cy="5170646"/>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Pour le codage en bloc, notamment le codage linéaire, il s’agit de générer à partir des bits du message (par exemple de taille k)  des bits de code (de taille n) formés des bits de message et des bits de contrôle ou de parité ( de taille n-k). </a:t>
            </a:r>
          </a:p>
          <a:p>
            <a:pPr algn="just"/>
            <a:endParaRPr lang="fr-FR" sz="2200" dirty="0">
              <a:solidFill>
                <a:srgbClr val="7030A0"/>
              </a:solidFill>
              <a:latin typeface="Times New Roman" pitchFamily="18" charset="0"/>
              <a:cs typeface="Times New Roman" pitchFamily="18" charset="0"/>
            </a:endParaRPr>
          </a:p>
          <a:p>
            <a:pPr algn="just"/>
            <a:r>
              <a:rPr lang="fr-FR" sz="2200" dirty="0">
                <a:solidFill>
                  <a:srgbClr val="0070C0"/>
                </a:solidFill>
                <a:latin typeface="Times New Roman" pitchFamily="18" charset="0"/>
                <a:cs typeface="Times New Roman" pitchFamily="18" charset="0"/>
              </a:rPr>
              <a:t>En ce qui concerne les codes </a:t>
            </a:r>
            <a:r>
              <a:rPr lang="fr-FR" sz="2200" dirty="0" err="1">
                <a:solidFill>
                  <a:srgbClr val="0070C0"/>
                </a:solidFill>
                <a:latin typeface="Times New Roman" pitchFamily="18" charset="0"/>
                <a:cs typeface="Times New Roman" pitchFamily="18" charset="0"/>
              </a:rPr>
              <a:t>convolutifs</a:t>
            </a:r>
            <a:r>
              <a:rPr lang="fr-FR" sz="2200" dirty="0">
                <a:solidFill>
                  <a:srgbClr val="0070C0"/>
                </a:solidFill>
                <a:latin typeface="Times New Roman" pitchFamily="18" charset="0"/>
                <a:cs typeface="Times New Roman" pitchFamily="18" charset="0"/>
              </a:rPr>
              <a:t> sont un peu comme les codes de bloc quant à la transmission de bits de parité qui sont calculés à partir des bits de message. </a:t>
            </a:r>
            <a:r>
              <a:rPr lang="fr-FR" sz="2200" dirty="0">
                <a:solidFill>
                  <a:srgbClr val="C00000"/>
                </a:solidFill>
                <a:latin typeface="Times New Roman" pitchFamily="18" charset="0"/>
                <a:cs typeface="Times New Roman" pitchFamily="18" charset="0"/>
              </a:rPr>
              <a:t>Mais, contrairement aux codes de bloc sous forme systématique, les bits de message ne sont pas envoyés. </a:t>
            </a:r>
          </a:p>
          <a:p>
            <a:pPr algn="just"/>
            <a:r>
              <a:rPr lang="fr-FR" sz="2200" dirty="0">
                <a:solidFill>
                  <a:srgbClr val="00B050"/>
                </a:solidFill>
                <a:latin typeface="Times New Roman" pitchFamily="18" charset="0"/>
                <a:cs typeface="Times New Roman" pitchFamily="18" charset="0"/>
              </a:rPr>
              <a:t>Dans un code </a:t>
            </a:r>
            <a:r>
              <a:rPr lang="fr-FR" sz="2200" dirty="0" err="1">
                <a:solidFill>
                  <a:srgbClr val="00B050"/>
                </a:solidFill>
                <a:latin typeface="Times New Roman" pitchFamily="18" charset="0"/>
                <a:cs typeface="Times New Roman" pitchFamily="18" charset="0"/>
              </a:rPr>
              <a:t>convolutionnel</a:t>
            </a:r>
            <a:r>
              <a:rPr lang="fr-FR" sz="2200" dirty="0">
                <a:solidFill>
                  <a:srgbClr val="00B050"/>
                </a:solidFill>
                <a:latin typeface="Times New Roman" pitchFamily="18" charset="0"/>
                <a:cs typeface="Times New Roman" pitchFamily="18" charset="0"/>
              </a:rPr>
              <a:t>, on n'envoie que les bits de parité. </a:t>
            </a:r>
          </a:p>
          <a:p>
            <a:pPr algn="just"/>
            <a:endParaRPr lang="fr-FR" sz="2200" dirty="0">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 codeur utilise une fenêtre coulissante </a:t>
            </a:r>
            <a:r>
              <a:rPr lang="fr-FR" sz="2200" b="1" dirty="0">
                <a:solidFill>
                  <a:srgbClr val="002060"/>
                </a:solidFill>
                <a:latin typeface="Times New Roman" pitchFamily="18" charset="0"/>
                <a:cs typeface="Times New Roman" pitchFamily="18" charset="0"/>
              </a:rPr>
              <a:t>(“</a:t>
            </a:r>
            <a:r>
              <a:rPr lang="fr-FR" sz="2200" b="1" dirty="0" err="1">
                <a:solidFill>
                  <a:srgbClr val="FF0000"/>
                </a:solidFill>
                <a:latin typeface="Times New Roman" pitchFamily="18" charset="0"/>
                <a:cs typeface="Times New Roman" pitchFamily="18" charset="0"/>
              </a:rPr>
              <a:t>sliding</a:t>
            </a:r>
            <a:r>
              <a:rPr lang="fr-FR" sz="2200" b="1" dirty="0">
                <a:solidFill>
                  <a:srgbClr val="FF0000"/>
                </a:solidFill>
                <a:latin typeface="Times New Roman" pitchFamily="18" charset="0"/>
                <a:cs typeface="Times New Roman" pitchFamily="18" charset="0"/>
              </a:rPr>
              <a:t> </a:t>
            </a:r>
            <a:r>
              <a:rPr lang="fr-FR" sz="2200" b="1" dirty="0" err="1">
                <a:solidFill>
                  <a:srgbClr val="FF0000"/>
                </a:solidFill>
                <a:latin typeface="Times New Roman" pitchFamily="18" charset="0"/>
                <a:cs typeface="Times New Roman" pitchFamily="18" charset="0"/>
              </a:rPr>
              <a:t>window</a:t>
            </a:r>
            <a:r>
              <a:rPr lang="fr-FR" sz="2200" b="1" dirty="0">
                <a:solidFill>
                  <a:srgbClr val="00206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pour calculer un ou plusieurs bits de parité en combinant différents sous-ensembles de bits du message dans la fenêtre coulissante. La combinaison est un simple ajout dans F2 (c'est-à-dire l'addition modulo 2, ou de manière équivalente, une opération ou exclusive ).  </a:t>
            </a: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GENERALITES</a:t>
            </a: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6</a:t>
            </a:fld>
            <a:endParaRPr lang="fr-F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1</a:t>
            </a: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4" name="Group 76"/>
          <p:cNvGraphicFramePr>
            <a:graphicFrameLocks noGrp="1"/>
          </p:cNvGraphicFramePr>
          <p:nvPr/>
        </p:nvGraphicFramePr>
        <p:xfrm>
          <a:off x="3851275" y="1331913"/>
          <a:ext cx="1465263" cy="494189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0070C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1"/>
                  </a:ext>
                </a:extLst>
              </a:tr>
            </a:tbl>
          </a:graphicData>
        </a:graphic>
      </p:graphicFrame>
      <p:sp>
        <p:nvSpPr>
          <p:cNvPr id="25" name="Text Box 2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26" name="Text Box 260"/>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00</a:t>
            </a:r>
          </a:p>
        </p:txBody>
      </p:sp>
      <p:sp>
        <p:nvSpPr>
          <p:cNvPr id="28" name="ZoneTexte 27"/>
          <p:cNvSpPr txBox="1"/>
          <p:nvPr/>
        </p:nvSpPr>
        <p:spPr>
          <a:xfrm>
            <a:off x="3286116" y="1285860"/>
            <a:ext cx="642942" cy="369332"/>
          </a:xfrm>
          <a:prstGeom prst="rect">
            <a:avLst/>
          </a:prstGeom>
          <a:noFill/>
        </p:spPr>
        <p:txBody>
          <a:bodyPr wrap="square" rtlCol="0">
            <a:spAutoFit/>
          </a:bodyPr>
          <a:lstStyle/>
          <a:p>
            <a:pPr algn="ctr"/>
            <a:r>
              <a:rPr lang="fr-FR" b="1" dirty="0">
                <a:solidFill>
                  <a:srgbClr val="C00000"/>
                </a:solidFill>
              </a:rPr>
              <a:t>1</a:t>
            </a:r>
          </a:p>
        </p:txBody>
      </p:sp>
      <p:sp>
        <p:nvSpPr>
          <p:cNvPr id="29" name="ZoneTexte 28"/>
          <p:cNvSpPr txBox="1"/>
          <p:nvPr/>
        </p:nvSpPr>
        <p:spPr>
          <a:xfrm>
            <a:off x="3286116" y="3202544"/>
            <a:ext cx="642942" cy="369332"/>
          </a:xfrm>
          <a:prstGeom prst="rect">
            <a:avLst/>
          </a:prstGeom>
          <a:noFill/>
        </p:spPr>
        <p:txBody>
          <a:bodyPr wrap="square" rtlCol="0">
            <a:spAutoFit/>
          </a:bodyPr>
          <a:lstStyle/>
          <a:p>
            <a:pPr algn="ctr"/>
            <a:r>
              <a:rPr lang="fr-FR" b="1" dirty="0">
                <a:solidFill>
                  <a:srgbClr val="C00000"/>
                </a:solidFill>
              </a:rPr>
              <a:t>1</a:t>
            </a:r>
          </a:p>
        </p:txBody>
      </p:sp>
      <p:sp>
        <p:nvSpPr>
          <p:cNvPr id="31" name="ZoneTexte 30"/>
          <p:cNvSpPr txBox="1"/>
          <p:nvPr/>
        </p:nvSpPr>
        <p:spPr>
          <a:xfrm>
            <a:off x="1071538" y="3857628"/>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32"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300" dirty="0"/>
          </a:p>
          <a:p>
            <a:pPr>
              <a:buNone/>
            </a:pPr>
            <a:r>
              <a:rPr lang="en-US" altLang="zh-CN" sz="2300" dirty="0" err="1"/>
              <a:t>Générateurs</a:t>
            </a:r>
            <a:r>
              <a:rPr lang="en-US" altLang="zh-CN" sz="2300" dirty="0"/>
              <a:t>: </a:t>
            </a:r>
            <a:r>
              <a:rPr lang="en-US" altLang="zh-CN" sz="2300" dirty="0">
                <a:solidFill>
                  <a:srgbClr val="0070C0"/>
                </a:solidFill>
              </a:rPr>
              <a:t>g</a:t>
            </a:r>
            <a:r>
              <a:rPr lang="en-US" altLang="zh-CN" sz="2300" baseline="-25000" dirty="0">
                <a:solidFill>
                  <a:srgbClr val="0070C0"/>
                </a:solidFill>
              </a:rPr>
              <a:t>0</a:t>
            </a:r>
            <a:r>
              <a:rPr lang="en-US" altLang="zh-CN" sz="2300" dirty="0">
                <a:solidFill>
                  <a:srgbClr val="0070C0"/>
                </a:solidFill>
              </a:rPr>
              <a:t> = 111, g</a:t>
            </a:r>
            <a:r>
              <a:rPr lang="en-US" altLang="zh-CN" sz="2300" baseline="-25000" dirty="0">
                <a:solidFill>
                  <a:srgbClr val="0070C0"/>
                </a:solidFill>
              </a:rPr>
              <a:t>1</a:t>
            </a:r>
            <a:r>
              <a:rPr lang="en-US" altLang="zh-CN" sz="23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3" name="Espace réservé du numéro de diapositive 32"/>
          <p:cNvSpPr>
            <a:spLocks noGrp="1"/>
          </p:cNvSpPr>
          <p:nvPr>
            <p:ph type="sldNum" sz="quarter" idx="12"/>
          </p:nvPr>
        </p:nvSpPr>
        <p:spPr/>
        <p:txBody>
          <a:bodyPr/>
          <a:lstStyle/>
          <a:p>
            <a:fld id="{B3765F03-4A9D-4527-964E-C0033DCEC2BC}" type="slidenum">
              <a:rPr lang="fr-FR" smtClean="0"/>
              <a:pPr/>
              <a:t>60</a:t>
            </a:fld>
            <a:endParaRPr lang="fr-F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300" dirty="0"/>
          </a:p>
          <a:p>
            <a:pPr>
              <a:buNone/>
            </a:pPr>
            <a:r>
              <a:rPr lang="en-US" altLang="zh-CN" sz="2300" dirty="0" err="1"/>
              <a:t>Générateurs</a:t>
            </a:r>
            <a:r>
              <a:rPr lang="en-US" altLang="zh-CN" sz="2300" dirty="0"/>
              <a:t>: </a:t>
            </a:r>
            <a:r>
              <a:rPr lang="en-US" altLang="zh-CN" sz="2300" dirty="0">
                <a:solidFill>
                  <a:srgbClr val="0070C0"/>
                </a:solidFill>
              </a:rPr>
              <a:t>g</a:t>
            </a:r>
            <a:r>
              <a:rPr lang="en-US" altLang="zh-CN" sz="2300" baseline="-25000" dirty="0">
                <a:solidFill>
                  <a:srgbClr val="0070C0"/>
                </a:solidFill>
              </a:rPr>
              <a:t>0</a:t>
            </a:r>
            <a:r>
              <a:rPr lang="en-US" altLang="zh-CN" sz="2300" dirty="0">
                <a:solidFill>
                  <a:srgbClr val="0070C0"/>
                </a:solidFill>
              </a:rPr>
              <a:t> = 111, g</a:t>
            </a:r>
            <a:r>
              <a:rPr lang="en-US" altLang="zh-CN" sz="2300" baseline="-25000" dirty="0">
                <a:solidFill>
                  <a:srgbClr val="0070C0"/>
                </a:solidFill>
              </a:rPr>
              <a:t>1</a:t>
            </a:r>
            <a:r>
              <a:rPr lang="en-US" altLang="zh-CN" sz="23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1</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4" name="Group 76"/>
          <p:cNvGraphicFramePr>
            <a:graphicFrameLocks noGrp="1"/>
          </p:cNvGraphicFramePr>
          <p:nvPr/>
        </p:nvGraphicFramePr>
        <p:xfrm>
          <a:off x="3851275" y="1331913"/>
          <a:ext cx="1465263" cy="494189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1"/>
                  </a:ext>
                </a:extLst>
              </a:tr>
            </a:tbl>
          </a:graphicData>
        </a:graphic>
      </p:graphicFrame>
      <p:sp>
        <p:nvSpPr>
          <p:cNvPr id="25" name="Text Box 2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26" name="Text Box 260"/>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7" name="Text Box 261"/>
          <p:cNvSpPr txBox="1">
            <a:spLocks noChangeArrowheads="1"/>
          </p:cNvSpPr>
          <p:nvPr/>
        </p:nvSpPr>
        <p:spPr bwMode="auto">
          <a:xfrm>
            <a:off x="5053013"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10</a:t>
            </a:r>
          </a:p>
        </p:txBody>
      </p:sp>
      <p:sp>
        <p:nvSpPr>
          <p:cNvPr id="31" name="ZoneTexte 30"/>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32" name="Espace réservé du numéro de diapositive 31"/>
          <p:cNvSpPr>
            <a:spLocks noGrp="1"/>
          </p:cNvSpPr>
          <p:nvPr>
            <p:ph type="sldNum" sz="quarter" idx="12"/>
          </p:nvPr>
        </p:nvSpPr>
        <p:spPr/>
        <p:txBody>
          <a:bodyPr/>
          <a:lstStyle/>
          <a:p>
            <a:fld id="{B3765F03-4A9D-4527-964E-C0033DCEC2BC}" type="slidenum">
              <a:rPr lang="fr-FR" smtClean="0"/>
              <a:pPr/>
              <a:t>61</a:t>
            </a:fld>
            <a:endParaRPr lang="fr-F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x(n-1)</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x(n-2)</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x(n)</a:t>
            </a: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76"/>
          <p:cNvGraphicFramePr>
            <a:graphicFrameLocks noGrp="1"/>
          </p:cNvGraphicFramePr>
          <p:nvPr/>
        </p:nvGraphicFramePr>
        <p:xfrm>
          <a:off x="3851275" y="1331913"/>
          <a:ext cx="2674938" cy="494189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1"/>
                  </a:ext>
                </a:extLst>
              </a:tr>
            </a:tbl>
          </a:graphicData>
        </a:graphic>
      </p:graphicFrame>
      <p:sp>
        <p:nvSpPr>
          <p:cNvPr id="25" name="Text Box 356"/>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6" name="Text Box 357"/>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358"/>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359"/>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29" name="Text Box 360"/>
          <p:cNvSpPr txBox="1">
            <a:spLocks noChangeArrowheads="1"/>
          </p:cNvSpPr>
          <p:nvPr/>
        </p:nvSpPr>
        <p:spPr bwMode="auto">
          <a:xfrm>
            <a:off x="5053013"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31"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300" dirty="0"/>
          </a:p>
          <a:p>
            <a:pPr>
              <a:buNone/>
            </a:pPr>
            <a:r>
              <a:rPr lang="en-US" altLang="zh-CN" sz="2300" dirty="0" err="1"/>
              <a:t>Générateurs</a:t>
            </a:r>
            <a:r>
              <a:rPr lang="en-US" altLang="zh-CN" sz="2300" dirty="0"/>
              <a:t>: </a:t>
            </a:r>
            <a:r>
              <a:rPr lang="en-US" altLang="zh-CN" sz="2300" dirty="0">
                <a:solidFill>
                  <a:srgbClr val="0070C0"/>
                </a:solidFill>
              </a:rPr>
              <a:t>g</a:t>
            </a:r>
            <a:r>
              <a:rPr lang="en-US" altLang="zh-CN" sz="2300" baseline="-25000" dirty="0">
                <a:solidFill>
                  <a:srgbClr val="0070C0"/>
                </a:solidFill>
              </a:rPr>
              <a:t>0</a:t>
            </a:r>
            <a:r>
              <a:rPr lang="en-US" altLang="zh-CN" sz="2300" dirty="0">
                <a:solidFill>
                  <a:srgbClr val="0070C0"/>
                </a:solidFill>
              </a:rPr>
              <a:t> = 111, g</a:t>
            </a:r>
            <a:r>
              <a:rPr lang="en-US" altLang="zh-CN" sz="2300" baseline="-25000" dirty="0">
                <a:solidFill>
                  <a:srgbClr val="0070C0"/>
                </a:solidFill>
              </a:rPr>
              <a:t>1</a:t>
            </a:r>
            <a:r>
              <a:rPr lang="en-US" altLang="zh-CN" sz="23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2" name="Espace réservé du numéro de diapositive 31"/>
          <p:cNvSpPr>
            <a:spLocks noGrp="1"/>
          </p:cNvSpPr>
          <p:nvPr>
            <p:ph type="sldNum" sz="quarter" idx="12"/>
          </p:nvPr>
        </p:nvSpPr>
        <p:spPr/>
        <p:txBody>
          <a:bodyPr/>
          <a:lstStyle/>
          <a:p>
            <a:fld id="{B3765F03-4A9D-4527-964E-C0033DCEC2BC}" type="slidenum">
              <a:rPr lang="fr-FR" smtClean="0"/>
              <a:pPr/>
              <a:t>62</a:t>
            </a:fld>
            <a:endParaRPr lang="fr-F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x(n-1)</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x(n-2)</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x(n)</a:t>
            </a: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4" name="Group 67"/>
          <p:cNvGraphicFramePr>
            <a:graphicFrameLocks noGrp="1"/>
          </p:cNvGraphicFramePr>
          <p:nvPr/>
        </p:nvGraphicFramePr>
        <p:xfrm>
          <a:off x="3851275" y="1331913"/>
          <a:ext cx="2674938" cy="494189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1"/>
                  </a:ext>
                </a:extLst>
              </a:tr>
            </a:tbl>
          </a:graphicData>
        </a:graphic>
      </p:graphicFrame>
      <p:sp>
        <p:nvSpPr>
          <p:cNvPr id="25" name="Text Box 350"/>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6" name="Text Box 351"/>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35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353"/>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29" name="Text Box 354"/>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31" name="Text Box 355"/>
          <p:cNvSpPr txBox="1">
            <a:spLocks noChangeArrowheads="1"/>
          </p:cNvSpPr>
          <p:nvPr/>
        </p:nvSpPr>
        <p:spPr bwMode="auto">
          <a:xfrm>
            <a:off x="5053013"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32" name="Text Box 356"/>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33"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300" dirty="0"/>
          </a:p>
          <a:p>
            <a:pPr>
              <a:buNone/>
            </a:pPr>
            <a:r>
              <a:rPr lang="en-US" altLang="zh-CN" sz="2300" dirty="0" err="1"/>
              <a:t>Générateurs</a:t>
            </a:r>
            <a:r>
              <a:rPr lang="en-US" altLang="zh-CN" sz="2300" dirty="0"/>
              <a:t>: </a:t>
            </a:r>
            <a:r>
              <a:rPr lang="en-US" altLang="zh-CN" sz="2300" dirty="0">
                <a:solidFill>
                  <a:srgbClr val="0070C0"/>
                </a:solidFill>
              </a:rPr>
              <a:t>g</a:t>
            </a:r>
            <a:r>
              <a:rPr lang="en-US" altLang="zh-CN" sz="2300" baseline="-25000" dirty="0">
                <a:solidFill>
                  <a:srgbClr val="0070C0"/>
                </a:solidFill>
              </a:rPr>
              <a:t>0</a:t>
            </a:r>
            <a:r>
              <a:rPr lang="en-US" altLang="zh-CN" sz="2300" dirty="0">
                <a:solidFill>
                  <a:srgbClr val="0070C0"/>
                </a:solidFill>
              </a:rPr>
              <a:t> = 111, g</a:t>
            </a:r>
            <a:r>
              <a:rPr lang="en-US" altLang="zh-CN" sz="2300" baseline="-25000" dirty="0">
                <a:solidFill>
                  <a:srgbClr val="0070C0"/>
                </a:solidFill>
              </a:rPr>
              <a:t>1</a:t>
            </a:r>
            <a:r>
              <a:rPr lang="en-US" altLang="zh-CN" sz="23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4" name="Espace réservé du numéro de diapositive 33"/>
          <p:cNvSpPr>
            <a:spLocks noGrp="1"/>
          </p:cNvSpPr>
          <p:nvPr>
            <p:ph type="sldNum" sz="quarter" idx="12"/>
          </p:nvPr>
        </p:nvSpPr>
        <p:spPr/>
        <p:txBody>
          <a:bodyPr/>
          <a:lstStyle/>
          <a:p>
            <a:fld id="{B3765F03-4A9D-4527-964E-C0033DCEC2BC}" type="slidenum">
              <a:rPr lang="fr-FR" smtClean="0"/>
              <a:pPr/>
              <a:t>63</a:t>
            </a:fld>
            <a:endParaRPr lang="fr-F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x(n-1)</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x(n-2)</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x(n)</a:t>
            </a: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68"/>
          <p:cNvGraphicFramePr>
            <a:graphicFrameLocks noGrp="1"/>
          </p:cNvGraphicFramePr>
          <p:nvPr/>
        </p:nvGraphicFramePr>
        <p:xfrm>
          <a:off x="3851275" y="1241425"/>
          <a:ext cx="5095875" cy="503333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gridCol w="468312">
                  <a:extLst>
                    <a:ext uri="{9D8B030D-6E8A-4147-A177-3AD203B41FA5}">
                      <a16:colId xmlns:a16="http://schemas.microsoft.com/office/drawing/2014/main" val="20007"/>
                    </a:ext>
                  </a:extLst>
                </a:gridCol>
                <a:gridCol w="468313">
                  <a:extLst>
                    <a:ext uri="{9D8B030D-6E8A-4147-A177-3AD203B41FA5}">
                      <a16:colId xmlns:a16="http://schemas.microsoft.com/office/drawing/2014/main" val="20008"/>
                    </a:ext>
                  </a:extLst>
                </a:gridCol>
                <a:gridCol w="273050">
                  <a:extLst>
                    <a:ext uri="{9D8B030D-6E8A-4147-A177-3AD203B41FA5}">
                      <a16:colId xmlns:a16="http://schemas.microsoft.com/office/drawing/2014/main" val="20009"/>
                    </a:ext>
                  </a:extLst>
                </a:gridCol>
                <a:gridCol w="468312">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273050">
                  <a:extLst>
                    <a:ext uri="{9D8B030D-6E8A-4147-A177-3AD203B41FA5}">
                      <a16:colId xmlns:a16="http://schemas.microsoft.com/office/drawing/2014/main" val="20012"/>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31"/>
                  </a:ext>
                </a:extLst>
              </a:tr>
            </a:tbl>
          </a:graphicData>
        </a:graphic>
      </p:graphicFrame>
      <p:sp>
        <p:nvSpPr>
          <p:cNvPr id="25"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300" dirty="0"/>
          </a:p>
          <a:p>
            <a:pPr>
              <a:buNone/>
            </a:pPr>
            <a:r>
              <a:rPr lang="en-US" altLang="zh-CN" sz="2300" dirty="0" err="1"/>
              <a:t>Générateurs</a:t>
            </a:r>
            <a:r>
              <a:rPr lang="en-US" altLang="zh-CN" sz="2300" dirty="0"/>
              <a:t>: </a:t>
            </a:r>
            <a:r>
              <a:rPr lang="en-US" altLang="zh-CN" sz="2300" dirty="0">
                <a:solidFill>
                  <a:srgbClr val="0070C0"/>
                </a:solidFill>
              </a:rPr>
              <a:t>g</a:t>
            </a:r>
            <a:r>
              <a:rPr lang="en-US" altLang="zh-CN" sz="2300" baseline="-25000" dirty="0">
                <a:solidFill>
                  <a:srgbClr val="0070C0"/>
                </a:solidFill>
              </a:rPr>
              <a:t>0</a:t>
            </a:r>
            <a:r>
              <a:rPr lang="en-US" altLang="zh-CN" sz="2300" dirty="0">
                <a:solidFill>
                  <a:srgbClr val="0070C0"/>
                </a:solidFill>
              </a:rPr>
              <a:t> = 111, g</a:t>
            </a:r>
            <a:r>
              <a:rPr lang="en-US" altLang="zh-CN" sz="2300" baseline="-25000" dirty="0">
                <a:solidFill>
                  <a:srgbClr val="0070C0"/>
                </a:solidFill>
              </a:rPr>
              <a:t>1</a:t>
            </a:r>
            <a:r>
              <a:rPr lang="en-US" altLang="zh-CN" sz="23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58" name="Espace réservé du numéro de diapositive 57"/>
          <p:cNvSpPr>
            <a:spLocks noGrp="1"/>
          </p:cNvSpPr>
          <p:nvPr>
            <p:ph type="sldNum" sz="quarter" idx="12"/>
          </p:nvPr>
        </p:nvSpPr>
        <p:spPr/>
        <p:txBody>
          <a:bodyPr/>
          <a:lstStyle/>
          <a:p>
            <a:fld id="{B3765F03-4A9D-4527-964E-C0033DCEC2BC}" type="slidenum">
              <a:rPr lang="fr-FR" smtClean="0"/>
              <a:pPr/>
              <a:t>64</a:t>
            </a:fld>
            <a:endParaRPr lang="fr-F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x(n-1)</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x(n-2)</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x(n)</a:t>
            </a: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4" name="Group 1089"/>
          <p:cNvGraphicFramePr>
            <a:graphicFrameLocks noGrp="1"/>
          </p:cNvGraphicFramePr>
          <p:nvPr/>
        </p:nvGraphicFramePr>
        <p:xfrm>
          <a:off x="3851275" y="1241425"/>
          <a:ext cx="5095875" cy="503333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gridCol w="468312">
                  <a:extLst>
                    <a:ext uri="{9D8B030D-6E8A-4147-A177-3AD203B41FA5}">
                      <a16:colId xmlns:a16="http://schemas.microsoft.com/office/drawing/2014/main" val="20007"/>
                    </a:ext>
                  </a:extLst>
                </a:gridCol>
                <a:gridCol w="468313">
                  <a:extLst>
                    <a:ext uri="{9D8B030D-6E8A-4147-A177-3AD203B41FA5}">
                      <a16:colId xmlns:a16="http://schemas.microsoft.com/office/drawing/2014/main" val="20008"/>
                    </a:ext>
                  </a:extLst>
                </a:gridCol>
                <a:gridCol w="273050">
                  <a:extLst>
                    <a:ext uri="{9D8B030D-6E8A-4147-A177-3AD203B41FA5}">
                      <a16:colId xmlns:a16="http://schemas.microsoft.com/office/drawing/2014/main" val="20009"/>
                    </a:ext>
                  </a:extLst>
                </a:gridCol>
                <a:gridCol w="468312">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273050">
                  <a:extLst>
                    <a:ext uri="{9D8B030D-6E8A-4147-A177-3AD203B41FA5}">
                      <a16:colId xmlns:a16="http://schemas.microsoft.com/office/drawing/2014/main" val="20012"/>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3333CC"/>
                          </a:solidFill>
                          <a:effectLst/>
                          <a:latin typeface="Times New Roman" charset="0"/>
                        </a:rPr>
                        <a:t>00</a:t>
                      </a:r>
                    </a:p>
                  </a:txBody>
                  <a:tcPr anchor="b" horzOverflow="overflow">
                    <a:lnL>
                      <a:noFill/>
                    </a:lnL>
                    <a:lnR>
                      <a:noFill/>
                    </a:lnR>
                    <a:lnT cap="fla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3333CC"/>
                          </a:solidFill>
                          <a:effectLst/>
                          <a:latin typeface="Times New Roman" charset="0"/>
                        </a:rPr>
                        <a:t>00</a:t>
                      </a:r>
                    </a:p>
                  </a:txBody>
                  <a:tcPr anchor="b" horzOverflow="overflow">
                    <a:lnL>
                      <a:noFill/>
                    </a:lnL>
                    <a:lnR>
                      <a:noFill/>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w="28575" cap="flat" cmpd="sng" algn="ctr">
                      <a:solidFill>
                        <a:srgbClr val="3333CC"/>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w="28575" cap="flat" cmpd="sng" algn="ctr">
                      <a:solidFill>
                        <a:srgbClr val="3333CC"/>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3333CC"/>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3333CC"/>
                          </a:solidFill>
                          <a:effectLst/>
                          <a:latin typeface="Times New Roman" charset="0"/>
                        </a:rPr>
                        <a:t>00</a:t>
                      </a:r>
                    </a:p>
                  </a:txBody>
                  <a:tcPr anchor="b" horzOverflow="overflow">
                    <a:lnL>
                      <a:noFill/>
                    </a:lnL>
                    <a:lnR>
                      <a:noFill/>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rgbClr val="993366"/>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w="28575" cap="flat" cmpd="sng" algn="ctr">
                      <a:solidFill>
                        <a:srgbClr val="3333CC"/>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3333CC"/>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rgbClr val="993366"/>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rgbClr val="993366"/>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3333CC"/>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31"/>
                  </a:ext>
                </a:extLst>
              </a:tr>
            </a:tbl>
          </a:graphicData>
        </a:graphic>
      </p:graphicFrame>
      <p:sp>
        <p:nvSpPr>
          <p:cNvPr id="25"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300" dirty="0"/>
          </a:p>
          <a:p>
            <a:pPr>
              <a:buNone/>
            </a:pPr>
            <a:r>
              <a:rPr lang="en-US" altLang="zh-CN" sz="2300" dirty="0" err="1"/>
              <a:t>Générateurs</a:t>
            </a:r>
            <a:r>
              <a:rPr lang="en-US" altLang="zh-CN" sz="2300" dirty="0"/>
              <a:t>: </a:t>
            </a:r>
            <a:r>
              <a:rPr lang="en-US" altLang="zh-CN" sz="2300" dirty="0">
                <a:solidFill>
                  <a:srgbClr val="0070C0"/>
                </a:solidFill>
              </a:rPr>
              <a:t>g</a:t>
            </a:r>
            <a:r>
              <a:rPr lang="en-US" altLang="zh-CN" sz="2300" baseline="-25000" dirty="0">
                <a:solidFill>
                  <a:srgbClr val="0070C0"/>
                </a:solidFill>
              </a:rPr>
              <a:t>0</a:t>
            </a:r>
            <a:r>
              <a:rPr lang="en-US" altLang="zh-CN" sz="2300" dirty="0">
                <a:solidFill>
                  <a:srgbClr val="0070C0"/>
                </a:solidFill>
              </a:rPr>
              <a:t> = 111, g</a:t>
            </a:r>
            <a:r>
              <a:rPr lang="en-US" altLang="zh-CN" sz="2300" baseline="-25000" dirty="0">
                <a:solidFill>
                  <a:srgbClr val="0070C0"/>
                </a:solidFill>
              </a:rPr>
              <a:t>1</a:t>
            </a:r>
            <a:r>
              <a:rPr lang="en-US" altLang="zh-CN" sz="23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58" name="Espace réservé du numéro de diapositive 57"/>
          <p:cNvSpPr>
            <a:spLocks noGrp="1"/>
          </p:cNvSpPr>
          <p:nvPr>
            <p:ph type="sldNum" sz="quarter" idx="12"/>
          </p:nvPr>
        </p:nvSpPr>
        <p:spPr/>
        <p:txBody>
          <a:bodyPr/>
          <a:lstStyle/>
          <a:p>
            <a:fld id="{B3765F03-4A9D-4527-964E-C0033DCEC2BC}" type="slidenum">
              <a:rPr lang="fr-FR" smtClean="0"/>
              <a:pPr/>
              <a:t>65</a:t>
            </a:fld>
            <a:endParaRPr lang="fr-F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x(n-1)</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x(n-2)</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x(n)</a:t>
            </a: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5" name="Group 616"/>
          <p:cNvGraphicFramePr>
            <a:graphicFrameLocks noGrp="1"/>
          </p:cNvGraphicFramePr>
          <p:nvPr/>
        </p:nvGraphicFramePr>
        <p:xfrm>
          <a:off x="3851275" y="1241425"/>
          <a:ext cx="5095875" cy="505003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gridCol w="468312">
                  <a:extLst>
                    <a:ext uri="{9D8B030D-6E8A-4147-A177-3AD203B41FA5}">
                      <a16:colId xmlns:a16="http://schemas.microsoft.com/office/drawing/2014/main" val="20007"/>
                    </a:ext>
                  </a:extLst>
                </a:gridCol>
                <a:gridCol w="468313">
                  <a:extLst>
                    <a:ext uri="{9D8B030D-6E8A-4147-A177-3AD203B41FA5}">
                      <a16:colId xmlns:a16="http://schemas.microsoft.com/office/drawing/2014/main" val="20008"/>
                    </a:ext>
                  </a:extLst>
                </a:gridCol>
                <a:gridCol w="273050">
                  <a:extLst>
                    <a:ext uri="{9D8B030D-6E8A-4147-A177-3AD203B41FA5}">
                      <a16:colId xmlns:a16="http://schemas.microsoft.com/office/drawing/2014/main" val="20009"/>
                    </a:ext>
                  </a:extLst>
                </a:gridCol>
                <a:gridCol w="468312">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273050">
                  <a:extLst>
                    <a:ext uri="{9D8B030D-6E8A-4147-A177-3AD203B41FA5}">
                      <a16:colId xmlns:a16="http://schemas.microsoft.com/office/drawing/2014/main" val="20012"/>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rgbClr val="993366"/>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993366"/>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993366"/>
                          </a:solidFill>
                          <a:effectLst/>
                          <a:latin typeface="Times New Roman" charset="0"/>
                        </a:rPr>
                        <a:t>01</a:t>
                      </a:r>
                    </a:p>
                  </a:txBody>
                  <a:tcPr anchor="b" horzOverflow="overflow">
                    <a:lnL>
                      <a:noFill/>
                    </a:lnL>
                    <a:lnR>
                      <a:noFill/>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w="28575" cap="flat" cmpd="sng" algn="ctr">
                      <a:solidFill>
                        <a:srgbClr val="993366"/>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w="28575" cap="flat" cmpd="sng" algn="ctr">
                      <a:solidFill>
                        <a:srgbClr val="993366"/>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993366"/>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993366"/>
                          </a:solidFill>
                          <a:effectLst/>
                          <a:latin typeface="Times New Roman" charset="0"/>
                        </a:rPr>
                        <a:t>11</a:t>
                      </a:r>
                    </a:p>
                  </a:txBody>
                  <a:tcPr anchor="b" horzOverflow="overflow">
                    <a:lnL w="28575" cap="flat" cmpd="sng" algn="ctr">
                      <a:solidFill>
                        <a:srgbClr val="993366"/>
                      </a:solidFill>
                      <a:prstDash val="solid"/>
                      <a:round/>
                      <a:headEnd type="none" w="med" len="med"/>
                      <a:tailEnd type="none" w="med" len="med"/>
                    </a:lnL>
                    <a:lnR>
                      <a:noFill/>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rgbClr val="993366"/>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993366"/>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31"/>
                  </a:ext>
                </a:extLst>
              </a:tr>
            </a:tbl>
          </a:graphicData>
        </a:graphic>
      </p:graphicFrame>
      <p:sp>
        <p:nvSpPr>
          <p:cNvPr id="26"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5"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6"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3"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4"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8"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0"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3"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4"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8" name="Content Placeholder 4"/>
          <p:cNvSpPr txBox="1">
            <a:spLocks/>
          </p:cNvSpPr>
          <p:nvPr/>
        </p:nvSpPr>
        <p:spPr bwMode="auto">
          <a:xfrm>
            <a:off x="0" y="4000505"/>
            <a:ext cx="4572000" cy="276542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2000" b="1" dirty="0" err="1">
                <a:solidFill>
                  <a:srgbClr val="0070C0"/>
                </a:solidFill>
              </a:rPr>
              <a:t>Calcul</a:t>
            </a:r>
            <a:r>
              <a:rPr lang="en-US" altLang="zh-CN" sz="2000" b="1" dirty="0">
                <a:solidFill>
                  <a:srgbClr val="0070C0"/>
                </a:solidFill>
              </a:rPr>
              <a:t> de la distance </a:t>
            </a:r>
            <a:r>
              <a:rPr lang="en-US" altLang="zh-CN" sz="2000" b="1" dirty="0" err="1">
                <a:solidFill>
                  <a:srgbClr val="0070C0"/>
                </a:solidFill>
              </a:rPr>
              <a:t>minimale</a:t>
            </a:r>
            <a:r>
              <a:rPr lang="en-US" altLang="zh-CN" sz="2000" b="1" dirty="0">
                <a:solidFill>
                  <a:srgbClr val="0070C0"/>
                </a:solidFill>
              </a:rPr>
              <a:t>:</a:t>
            </a:r>
          </a:p>
          <a:p>
            <a:pPr>
              <a:buNone/>
            </a:pPr>
            <a:endParaRPr lang="en-US" altLang="zh-CN" sz="2000" b="1" dirty="0">
              <a:solidFill>
                <a:srgbClr val="0070C0"/>
              </a:solidFill>
            </a:endParaRPr>
          </a:p>
          <a:p>
            <a:pPr marL="0" algn="just">
              <a:spcBef>
                <a:spcPts val="0"/>
              </a:spcBef>
              <a:buNone/>
            </a:pPr>
            <a:r>
              <a:rPr lang="fr-FR" sz="2000" dirty="0"/>
              <a:t>Partant de l’état ‘</a:t>
            </a:r>
            <a:r>
              <a:rPr lang="fr-FR" sz="2000" b="1" dirty="0"/>
              <a:t>00</a:t>
            </a:r>
            <a:r>
              <a:rPr lang="fr-FR" sz="2000" dirty="0"/>
              <a:t>’ , il existe </a:t>
            </a:r>
            <a:r>
              <a:rPr lang="fr-FR" sz="2000" dirty="0">
                <a:solidFill>
                  <a:srgbClr val="3333CC"/>
                </a:solidFill>
              </a:rPr>
              <a:t>deux chemins</a:t>
            </a:r>
            <a:r>
              <a:rPr lang="fr-FR" sz="2000" dirty="0"/>
              <a:t> pour atteindre l’état ‘</a:t>
            </a:r>
            <a:r>
              <a:rPr lang="fr-FR" sz="2000" b="1" dirty="0"/>
              <a:t>00</a:t>
            </a:r>
            <a:r>
              <a:rPr lang="fr-FR" sz="2000" dirty="0"/>
              <a:t>’. Mais seul le chemin qui correspondra à des entrées qui ne sont pas toutes nulles sera pris en considération.</a:t>
            </a:r>
          </a:p>
          <a:p>
            <a:pPr marL="0" algn="just">
              <a:spcBef>
                <a:spcPts val="0"/>
              </a:spcBef>
              <a:buNone/>
            </a:pPr>
            <a:endParaRPr lang="fr-FR" sz="2000" dirty="0"/>
          </a:p>
          <a:p>
            <a:pPr marL="0" algn="just">
              <a:spcBef>
                <a:spcPts val="0"/>
              </a:spcBef>
              <a:buNone/>
            </a:pPr>
            <a:r>
              <a:rPr lang="fr-FR" sz="2000" b="1" dirty="0">
                <a:solidFill>
                  <a:srgbClr val="FF0000"/>
                </a:solidFill>
              </a:rPr>
              <a:t>Chemin en rouge = 110111</a:t>
            </a:r>
          </a:p>
          <a:p>
            <a:pPr marL="0" algn="just">
              <a:spcBef>
                <a:spcPts val="0"/>
              </a:spcBef>
              <a:buNone/>
            </a:pPr>
            <a:endParaRPr lang="fr-FR" sz="2000" b="1" dirty="0">
              <a:solidFill>
                <a:srgbClr val="FF0000"/>
              </a:solidFill>
            </a:endParaRPr>
          </a:p>
          <a:p>
            <a:pPr marL="0" algn="just">
              <a:spcBef>
                <a:spcPts val="0"/>
              </a:spcBef>
              <a:buNone/>
            </a:pPr>
            <a:r>
              <a:rPr lang="fr-FR" altLang="zh-CN" sz="2000" b="1" dirty="0">
                <a:solidFill>
                  <a:srgbClr val="FF0000"/>
                </a:solidFill>
              </a:rPr>
              <a:t>Poids = 5 </a:t>
            </a:r>
            <a:r>
              <a:rPr lang="fr-FR" altLang="zh-CN" sz="2000" b="1" dirty="0">
                <a:solidFill>
                  <a:srgbClr val="FF0000"/>
                </a:solidFill>
                <a:sym typeface="Symbol"/>
              </a:rPr>
              <a:t> </a:t>
            </a:r>
            <a:r>
              <a:rPr lang="fr-FR" altLang="zh-CN" sz="2000" b="1" dirty="0" err="1">
                <a:solidFill>
                  <a:srgbClr val="FF0000"/>
                </a:solidFill>
                <a:sym typeface="Symbol"/>
              </a:rPr>
              <a:t>d</a:t>
            </a:r>
            <a:r>
              <a:rPr lang="fr-FR" altLang="zh-CN" sz="2000" b="1" baseline="-25000" dirty="0" err="1">
                <a:solidFill>
                  <a:srgbClr val="FF0000"/>
                </a:solidFill>
                <a:sym typeface="Symbol"/>
              </a:rPr>
              <a:t>min</a:t>
            </a:r>
            <a:r>
              <a:rPr lang="fr-FR" altLang="zh-CN" sz="2000" b="1" baseline="-25000" dirty="0">
                <a:solidFill>
                  <a:srgbClr val="FF0000"/>
                </a:solidFill>
                <a:sym typeface="Symbol"/>
              </a:rPr>
              <a:t> </a:t>
            </a:r>
            <a:r>
              <a:rPr lang="fr-FR" altLang="zh-CN" sz="2000" b="1" dirty="0">
                <a:solidFill>
                  <a:srgbClr val="FF0000"/>
                </a:solidFill>
                <a:sym typeface="Symbol"/>
              </a:rPr>
              <a:t>= 5</a:t>
            </a:r>
            <a:endParaRPr lang="en-US" altLang="zh-CN" sz="2300" dirty="0">
              <a:solidFill>
                <a:srgbClr val="0070C0"/>
              </a:solidFill>
            </a:endParaRPr>
          </a:p>
          <a:p>
            <a:endParaRPr lang="en-US" altLang="zh-CN" sz="2300" dirty="0">
              <a:solidFill>
                <a:srgbClr val="0070C0"/>
              </a:solidFill>
            </a:endParaRPr>
          </a:p>
        </p:txBody>
      </p: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CALCUL DE LA DISTANCE</a:t>
            </a:r>
          </a:p>
        </p:txBody>
      </p:sp>
      <p:sp>
        <p:nvSpPr>
          <p:cNvPr id="60" name="Espace réservé du numéro de diapositive 59"/>
          <p:cNvSpPr>
            <a:spLocks noGrp="1"/>
          </p:cNvSpPr>
          <p:nvPr>
            <p:ph type="sldNum" sz="quarter" idx="12"/>
          </p:nvPr>
        </p:nvSpPr>
        <p:spPr/>
        <p:txBody>
          <a:bodyPr/>
          <a:lstStyle/>
          <a:p>
            <a:fld id="{B3765F03-4A9D-4527-964E-C0033DCEC2BC}" type="slidenum">
              <a:rPr lang="fr-FR" smtClean="0"/>
              <a:pPr/>
              <a:t>66</a:t>
            </a:fld>
            <a:endParaRPr lang="fr-F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6"/>
          <p:cNvGraphicFramePr>
            <a:graphicFrameLocks noGrp="1"/>
          </p:cNvGraphicFramePr>
          <p:nvPr/>
        </p:nvGraphicFramePr>
        <p:xfrm>
          <a:off x="3851275" y="1241425"/>
          <a:ext cx="5095875" cy="503333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gridCol w="468312">
                  <a:extLst>
                    <a:ext uri="{9D8B030D-6E8A-4147-A177-3AD203B41FA5}">
                      <a16:colId xmlns:a16="http://schemas.microsoft.com/office/drawing/2014/main" val="20007"/>
                    </a:ext>
                  </a:extLst>
                </a:gridCol>
                <a:gridCol w="468313">
                  <a:extLst>
                    <a:ext uri="{9D8B030D-6E8A-4147-A177-3AD203B41FA5}">
                      <a16:colId xmlns:a16="http://schemas.microsoft.com/office/drawing/2014/main" val="20008"/>
                    </a:ext>
                  </a:extLst>
                </a:gridCol>
                <a:gridCol w="273050">
                  <a:extLst>
                    <a:ext uri="{9D8B030D-6E8A-4147-A177-3AD203B41FA5}">
                      <a16:colId xmlns:a16="http://schemas.microsoft.com/office/drawing/2014/main" val="20009"/>
                    </a:ext>
                  </a:extLst>
                </a:gridCol>
                <a:gridCol w="468312">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273050">
                  <a:extLst>
                    <a:ext uri="{9D8B030D-6E8A-4147-A177-3AD203B41FA5}">
                      <a16:colId xmlns:a16="http://schemas.microsoft.com/office/drawing/2014/main" val="20012"/>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31"/>
                  </a:ext>
                </a:extLst>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chemeClr val="bg1"/>
                </a:solidFill>
              </a:rPr>
              <a:t>1       </a:t>
            </a:r>
            <a:r>
              <a:rPr lang="en-US" altLang="zh-CN" sz="4200" dirty="0">
                <a:solidFill>
                  <a:schemeClr val="bg1"/>
                </a:solidFill>
                <a:sym typeface="Symbol"/>
              </a:rPr>
              <a:t>     </a:t>
            </a:r>
            <a:r>
              <a:rPr lang="en-US" altLang="zh-CN" sz="4200" b="1" dirty="0">
                <a:solidFill>
                  <a:schemeClr val="bg1"/>
                </a:solidFill>
                <a:sym typeface="Symbol"/>
              </a:rPr>
              <a:t>10</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a:t>
            </a:r>
            <a:r>
              <a:rPr lang="en-US" altLang="zh-CN" sz="4200" dirty="0">
                <a:solidFill>
                  <a:schemeClr val="bg1"/>
                </a:solidFill>
                <a:sym typeface="Symbol"/>
              </a:rPr>
              <a:t>             </a:t>
            </a:r>
            <a:r>
              <a:rPr lang="en-US" altLang="zh-CN" sz="4200" b="1" dirty="0">
                <a:solidFill>
                  <a:schemeClr val="bg1"/>
                </a:solidFill>
                <a:sym typeface="Symbol"/>
              </a:rPr>
              <a:t>01</a:t>
            </a:r>
            <a:r>
              <a:rPr lang="en-US" altLang="zh-CN" sz="4200" dirty="0">
                <a:solidFill>
                  <a:schemeClr val="bg1"/>
                </a:solidFill>
                <a:sym typeface="Symbol"/>
              </a:rPr>
              <a:t>              </a:t>
            </a:r>
            <a:r>
              <a:rPr lang="en-US" altLang="zh-CN" sz="4200" b="1" dirty="0">
                <a:solidFill>
                  <a:schemeClr val="bg1"/>
                </a:solidFill>
                <a:sym typeface="Symbol"/>
              </a:rPr>
              <a:t>(01)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       </a:t>
            </a:r>
            <a:r>
              <a:rPr lang="en-US" altLang="zh-CN" sz="4200" dirty="0">
                <a:solidFill>
                  <a:schemeClr val="bg1"/>
                </a:solidFill>
                <a:sym typeface="Symbol"/>
              </a:rPr>
              <a:t>      </a:t>
            </a:r>
            <a:r>
              <a:rPr lang="en-US" altLang="zh-CN" sz="4200" b="1" dirty="0">
                <a:solidFill>
                  <a:schemeClr val="bg1"/>
                </a:solidFill>
                <a:sym typeface="Symbol"/>
              </a:rPr>
              <a:t>00 </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chemeClr val="bg1"/>
              </a:solidFill>
            </a:endParaRPr>
          </a:p>
          <a:p>
            <a:pPr marL="0" indent="-742950">
              <a:spcBef>
                <a:spcPts val="0"/>
              </a:spcBef>
              <a:buNone/>
            </a:pPr>
            <a:r>
              <a:rPr lang="fr-FR" sz="3400" b="1" dirty="0">
                <a:solidFill>
                  <a:schemeClr val="bg1"/>
                </a:solidFill>
              </a:rPr>
              <a:t>‘11011111’</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58" name="ZoneTexte 57"/>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02" name="Espace réservé du numéro de diapositive 101"/>
          <p:cNvSpPr>
            <a:spLocks noGrp="1"/>
          </p:cNvSpPr>
          <p:nvPr>
            <p:ph type="sldNum" sz="quarter" idx="12"/>
          </p:nvPr>
        </p:nvSpPr>
        <p:spPr/>
        <p:txBody>
          <a:bodyPr/>
          <a:lstStyle/>
          <a:p>
            <a:fld id="{B3765F03-4A9D-4527-964E-C0033DCEC2BC}" type="slidenum">
              <a:rPr lang="fr-FR" smtClean="0"/>
              <a:pPr/>
              <a:t>67</a:t>
            </a:fld>
            <a:endParaRPr lang="fr-F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6"/>
          <p:cNvGraphicFramePr>
            <a:graphicFrameLocks noGrp="1"/>
          </p:cNvGraphicFramePr>
          <p:nvPr/>
        </p:nvGraphicFramePr>
        <p:xfrm>
          <a:off x="3851275" y="1241425"/>
          <a:ext cx="5095875" cy="503333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gridCol w="468312">
                  <a:extLst>
                    <a:ext uri="{9D8B030D-6E8A-4147-A177-3AD203B41FA5}">
                      <a16:colId xmlns:a16="http://schemas.microsoft.com/office/drawing/2014/main" val="20007"/>
                    </a:ext>
                  </a:extLst>
                </a:gridCol>
                <a:gridCol w="468313">
                  <a:extLst>
                    <a:ext uri="{9D8B030D-6E8A-4147-A177-3AD203B41FA5}">
                      <a16:colId xmlns:a16="http://schemas.microsoft.com/office/drawing/2014/main" val="20008"/>
                    </a:ext>
                  </a:extLst>
                </a:gridCol>
                <a:gridCol w="273050">
                  <a:extLst>
                    <a:ext uri="{9D8B030D-6E8A-4147-A177-3AD203B41FA5}">
                      <a16:colId xmlns:a16="http://schemas.microsoft.com/office/drawing/2014/main" val="20009"/>
                    </a:ext>
                  </a:extLst>
                </a:gridCol>
                <a:gridCol w="468312">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273050">
                  <a:extLst>
                    <a:ext uri="{9D8B030D-6E8A-4147-A177-3AD203B41FA5}">
                      <a16:colId xmlns:a16="http://schemas.microsoft.com/office/drawing/2014/main" val="20012"/>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31"/>
                  </a:ext>
                </a:extLst>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rgbClr val="7030A0"/>
                </a:solidFill>
              </a:rPr>
              <a:t>1       </a:t>
            </a:r>
            <a:r>
              <a:rPr lang="en-US" altLang="zh-CN" sz="4200" dirty="0">
                <a:solidFill>
                  <a:srgbClr val="7030A0"/>
                </a:solidFill>
                <a:sym typeface="Symbol"/>
              </a:rPr>
              <a:t>     </a:t>
            </a:r>
            <a:r>
              <a:rPr lang="en-US" altLang="zh-CN" sz="4200" b="1" dirty="0">
                <a:solidFill>
                  <a:srgbClr val="0070C0"/>
                </a:solidFill>
                <a:sym typeface="Symbol"/>
              </a:rPr>
              <a:t>10</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chemeClr val="bg1"/>
                </a:solidFill>
              </a:rPr>
              <a:t>0</a:t>
            </a:r>
            <a:r>
              <a:rPr lang="en-US" altLang="zh-CN" sz="4200" dirty="0">
                <a:solidFill>
                  <a:schemeClr val="bg1"/>
                </a:solidFill>
                <a:sym typeface="Symbol"/>
              </a:rPr>
              <a:t>             </a:t>
            </a:r>
            <a:r>
              <a:rPr lang="en-US" altLang="zh-CN" sz="4200" b="1" dirty="0">
                <a:solidFill>
                  <a:schemeClr val="bg1"/>
                </a:solidFill>
                <a:sym typeface="Symbol"/>
              </a:rPr>
              <a:t>01</a:t>
            </a:r>
            <a:r>
              <a:rPr lang="en-US" altLang="zh-CN" sz="4200" dirty="0">
                <a:solidFill>
                  <a:schemeClr val="bg1"/>
                </a:solidFill>
                <a:sym typeface="Symbol"/>
              </a:rPr>
              <a:t>              </a:t>
            </a:r>
            <a:r>
              <a:rPr lang="en-US" altLang="zh-CN" sz="4200" b="1" dirty="0">
                <a:solidFill>
                  <a:schemeClr val="bg1"/>
                </a:solidFill>
                <a:sym typeface="Symbol"/>
              </a:rPr>
              <a:t>(01)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       </a:t>
            </a:r>
            <a:r>
              <a:rPr lang="en-US" altLang="zh-CN" sz="4200" dirty="0">
                <a:solidFill>
                  <a:schemeClr val="bg1"/>
                </a:solidFill>
                <a:sym typeface="Symbol"/>
              </a:rPr>
              <a:t>      </a:t>
            </a:r>
            <a:r>
              <a:rPr lang="en-US" altLang="zh-CN" sz="4200" b="1" dirty="0">
                <a:solidFill>
                  <a:schemeClr val="bg1"/>
                </a:solidFill>
                <a:sym typeface="Symbol"/>
              </a:rPr>
              <a:t>00 </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rgbClr val="3333CC"/>
              </a:solidFill>
            </a:endParaRPr>
          </a:p>
          <a:p>
            <a:pPr marL="0" indent="-742950">
              <a:spcBef>
                <a:spcPts val="0"/>
              </a:spcBef>
              <a:buNone/>
            </a:pPr>
            <a:r>
              <a:rPr lang="fr-FR" sz="3400" b="1" dirty="0">
                <a:solidFill>
                  <a:srgbClr val="FF0000"/>
                </a:solidFill>
              </a:rPr>
              <a:t>‘11</a:t>
            </a:r>
            <a:r>
              <a:rPr lang="fr-FR" sz="3400" b="1" dirty="0">
                <a:solidFill>
                  <a:schemeClr val="bg1"/>
                </a:solidFill>
              </a:rPr>
              <a:t>011111</a:t>
            </a:r>
            <a:r>
              <a:rPr lang="fr-FR" sz="3400" b="1" dirty="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3964777" y="4464851"/>
            <a:ext cx="121444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4572000" y="5058006"/>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5300448" y="5043938"/>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68</a:t>
            </a:fld>
            <a:endParaRPr lang="fr-F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6"/>
          <p:cNvGraphicFramePr>
            <a:graphicFrameLocks noGrp="1"/>
          </p:cNvGraphicFramePr>
          <p:nvPr/>
        </p:nvGraphicFramePr>
        <p:xfrm>
          <a:off x="3851275" y="1241425"/>
          <a:ext cx="5095875" cy="503333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gridCol w="468312">
                  <a:extLst>
                    <a:ext uri="{9D8B030D-6E8A-4147-A177-3AD203B41FA5}">
                      <a16:colId xmlns:a16="http://schemas.microsoft.com/office/drawing/2014/main" val="20007"/>
                    </a:ext>
                  </a:extLst>
                </a:gridCol>
                <a:gridCol w="468313">
                  <a:extLst>
                    <a:ext uri="{9D8B030D-6E8A-4147-A177-3AD203B41FA5}">
                      <a16:colId xmlns:a16="http://schemas.microsoft.com/office/drawing/2014/main" val="20008"/>
                    </a:ext>
                  </a:extLst>
                </a:gridCol>
                <a:gridCol w="273050">
                  <a:extLst>
                    <a:ext uri="{9D8B030D-6E8A-4147-A177-3AD203B41FA5}">
                      <a16:colId xmlns:a16="http://schemas.microsoft.com/office/drawing/2014/main" val="20009"/>
                    </a:ext>
                  </a:extLst>
                </a:gridCol>
                <a:gridCol w="468312">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273050">
                  <a:extLst>
                    <a:ext uri="{9D8B030D-6E8A-4147-A177-3AD203B41FA5}">
                      <a16:colId xmlns:a16="http://schemas.microsoft.com/office/drawing/2014/main" val="20012"/>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31"/>
                  </a:ext>
                </a:extLst>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rgbClr val="7030A0"/>
                </a:solidFill>
              </a:rPr>
              <a:t>1       </a:t>
            </a:r>
            <a:r>
              <a:rPr lang="en-US" altLang="zh-CN" sz="4200" dirty="0">
                <a:solidFill>
                  <a:srgbClr val="7030A0"/>
                </a:solidFill>
                <a:sym typeface="Symbol"/>
              </a:rPr>
              <a:t>     </a:t>
            </a:r>
            <a:r>
              <a:rPr lang="en-US" altLang="zh-CN" sz="4200" b="1" dirty="0">
                <a:solidFill>
                  <a:srgbClr val="0070C0"/>
                </a:solidFill>
                <a:sym typeface="Symbol"/>
              </a:rPr>
              <a:t>10</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a:t>
            </a:r>
            <a:r>
              <a:rPr lang="en-US" altLang="zh-CN" sz="4200" dirty="0">
                <a:solidFill>
                  <a:srgbClr val="7030A0"/>
                </a:solidFill>
                <a:sym typeface="Symbol"/>
              </a:rPr>
              <a:t>             </a:t>
            </a:r>
            <a:r>
              <a:rPr lang="en-US" altLang="zh-CN" sz="4200" b="1" dirty="0">
                <a:solidFill>
                  <a:srgbClr val="0070C0"/>
                </a:solidFill>
                <a:sym typeface="Symbol"/>
              </a:rPr>
              <a:t>01</a:t>
            </a:r>
            <a:r>
              <a:rPr lang="en-US" altLang="zh-CN" sz="4200" dirty="0">
                <a:solidFill>
                  <a:srgbClr val="7030A0"/>
                </a:solidFill>
                <a:sym typeface="Symbol"/>
              </a:rPr>
              <a:t>              </a:t>
            </a:r>
            <a:r>
              <a:rPr lang="en-US" altLang="zh-CN" sz="4200" b="1" dirty="0">
                <a:solidFill>
                  <a:srgbClr val="FF0000"/>
                </a:solidFill>
                <a:sym typeface="Symbol"/>
              </a:rPr>
              <a:t>(01)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chemeClr val="bg1"/>
                </a:solidFill>
              </a:rPr>
              <a:t>0       </a:t>
            </a:r>
            <a:r>
              <a:rPr lang="en-US" altLang="zh-CN" sz="4200" dirty="0">
                <a:solidFill>
                  <a:schemeClr val="bg1"/>
                </a:solidFill>
                <a:sym typeface="Symbol"/>
              </a:rPr>
              <a:t>      </a:t>
            </a:r>
            <a:r>
              <a:rPr lang="en-US" altLang="zh-CN" sz="4200" b="1" dirty="0">
                <a:solidFill>
                  <a:schemeClr val="bg1"/>
                </a:solidFill>
                <a:sym typeface="Symbol"/>
              </a:rPr>
              <a:t>00 </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rgbClr val="3333CC"/>
              </a:solidFill>
            </a:endParaRPr>
          </a:p>
          <a:p>
            <a:pPr marL="0" indent="-742950">
              <a:spcBef>
                <a:spcPts val="0"/>
              </a:spcBef>
              <a:buNone/>
            </a:pPr>
            <a:r>
              <a:rPr lang="fr-FR" sz="3400" b="1" dirty="0">
                <a:solidFill>
                  <a:srgbClr val="FF0000"/>
                </a:solidFill>
              </a:rPr>
              <a:t>‘1101</a:t>
            </a:r>
            <a:r>
              <a:rPr lang="fr-FR" sz="3400" b="1" dirty="0">
                <a:solidFill>
                  <a:schemeClr val="bg1"/>
                </a:solidFill>
              </a:rPr>
              <a:t>1111</a:t>
            </a:r>
            <a:r>
              <a:rPr lang="fr-FR" sz="3400" b="1" dirty="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3964777" y="4464851"/>
            <a:ext cx="121444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4572000" y="5058006"/>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5300448" y="5043938"/>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rot="5400000" flipH="1" flipV="1">
            <a:off x="5464975" y="4750603"/>
            <a:ext cx="64294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9" name="Connecteur droit 68"/>
          <p:cNvCxnSpPr/>
          <p:nvPr/>
        </p:nvCxnSpPr>
        <p:spPr>
          <a:xfrm>
            <a:off x="5786446" y="4443200"/>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8" name="Connecteur droit 77"/>
          <p:cNvCxnSpPr/>
          <p:nvPr/>
        </p:nvCxnSpPr>
        <p:spPr>
          <a:xfrm>
            <a:off x="6501924" y="4457268"/>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69</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1428736"/>
            <a:ext cx="9144000" cy="830997"/>
          </a:xfrm>
          <a:prstGeom prst="rect">
            <a:avLst/>
          </a:prstGeom>
          <a:noFill/>
        </p:spPr>
        <p:txBody>
          <a:bodyPr wrap="square" rtlCol="0">
            <a:spAutoFit/>
          </a:bodyPr>
          <a:lstStyle/>
          <a:p>
            <a:pPr algn="just"/>
            <a:r>
              <a:rPr lang="fr-FR" sz="2400" dirty="0">
                <a:solidFill>
                  <a:srgbClr val="0070C0"/>
                </a:solidFill>
                <a:latin typeface="Times New Roman" pitchFamily="18" charset="0"/>
                <a:cs typeface="Times New Roman" pitchFamily="18" charset="0"/>
              </a:rPr>
              <a:t>La fenêtre coulissante permet donc de sélectionner chaque fois les bits de message qui vont participer aux calculs de parité</a:t>
            </a:r>
          </a:p>
        </p:txBody>
      </p:sp>
      <p:sp>
        <p:nvSpPr>
          <p:cNvPr id="6" name="Rectangle 5"/>
          <p:cNvSpPr/>
          <p:nvPr/>
        </p:nvSpPr>
        <p:spPr>
          <a:xfrm>
            <a:off x="290455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 name="Rectangle 6"/>
          <p:cNvSpPr/>
          <p:nvPr/>
        </p:nvSpPr>
        <p:spPr>
          <a:xfrm>
            <a:off x="337108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8" name="Rectangle 7"/>
          <p:cNvSpPr/>
          <p:nvPr/>
        </p:nvSpPr>
        <p:spPr>
          <a:xfrm>
            <a:off x="3837612" y="3658199"/>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9" name="Rectangle 8"/>
          <p:cNvSpPr/>
          <p:nvPr/>
        </p:nvSpPr>
        <p:spPr>
          <a:xfrm>
            <a:off x="4304142" y="3658199"/>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 name="Rectangle 9"/>
          <p:cNvSpPr/>
          <p:nvPr/>
        </p:nvSpPr>
        <p:spPr>
          <a:xfrm>
            <a:off x="4770672" y="3658199"/>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 name="Rectangle 10"/>
          <p:cNvSpPr/>
          <p:nvPr/>
        </p:nvSpPr>
        <p:spPr>
          <a:xfrm>
            <a:off x="5237202" y="3658199"/>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2" name="Rectangle 11"/>
          <p:cNvSpPr/>
          <p:nvPr/>
        </p:nvSpPr>
        <p:spPr>
          <a:xfrm>
            <a:off x="570373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3" name="Rectangle 12"/>
          <p:cNvSpPr/>
          <p:nvPr/>
        </p:nvSpPr>
        <p:spPr>
          <a:xfrm>
            <a:off x="617026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4" name="Rectangle 13"/>
          <p:cNvSpPr/>
          <p:nvPr/>
        </p:nvSpPr>
        <p:spPr>
          <a:xfrm>
            <a:off x="663679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5" name="Rectangle 14"/>
          <p:cNvSpPr/>
          <p:nvPr/>
        </p:nvSpPr>
        <p:spPr>
          <a:xfrm>
            <a:off x="710332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6" name="Rectangle 15"/>
          <p:cNvSpPr/>
          <p:nvPr/>
        </p:nvSpPr>
        <p:spPr>
          <a:xfrm>
            <a:off x="756985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grpSp>
        <p:nvGrpSpPr>
          <p:cNvPr id="17" name="Group 18">
            <a:extLst>
              <a:ext uri="{FF2B5EF4-FFF2-40B4-BE49-F238E27FC236}">
                <a16:creationId xmlns:a16="http://schemas.microsoft.com/office/drawing/2014/main" id="{9121EF4D-2A64-A74F-91CD-7CB5FC86B1C0}"/>
              </a:ext>
            </a:extLst>
          </p:cNvPr>
          <p:cNvGrpSpPr/>
          <p:nvPr/>
        </p:nvGrpSpPr>
        <p:grpSpPr>
          <a:xfrm>
            <a:off x="3488909" y="3571876"/>
            <a:ext cx="3332644" cy="1401925"/>
            <a:chOff x="2409456" y="4804473"/>
            <a:chExt cx="3332644" cy="1401925"/>
          </a:xfrm>
        </p:grpSpPr>
        <p:sp>
          <p:nvSpPr>
            <p:cNvPr id="18" name="Rectangle 17"/>
            <p:cNvSpPr/>
            <p:nvPr/>
          </p:nvSpPr>
          <p:spPr>
            <a:xfrm>
              <a:off x="2758159" y="4804473"/>
              <a:ext cx="1866120" cy="664504"/>
            </a:xfrm>
            <a:prstGeom prst="rect">
              <a:avLst/>
            </a:prstGeom>
            <a:solidFill>
              <a:srgbClr val="7030A0">
                <a:alpha val="39000"/>
              </a:srgb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sp>
          <p:nvSpPr>
            <p:cNvPr id="19" name="Right Brace 16"/>
            <p:cNvSpPr/>
            <p:nvPr/>
          </p:nvSpPr>
          <p:spPr>
            <a:xfrm rot="5400000">
              <a:off x="3573148" y="4740311"/>
              <a:ext cx="236142" cy="1866120"/>
            </a:xfrm>
            <a:prstGeom prst="rightBrace">
              <a:avLst>
                <a:gd name="adj1" fmla="val 47617"/>
                <a:gd name="adj2" fmla="val 50000"/>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0" name="TextBox 17"/>
            <p:cNvSpPr txBox="1"/>
            <p:nvPr/>
          </p:nvSpPr>
          <p:spPr>
            <a:xfrm>
              <a:off x="2409456" y="5744733"/>
              <a:ext cx="3332644" cy="461665"/>
            </a:xfrm>
            <a:prstGeom prst="rect">
              <a:avLst/>
            </a:prstGeom>
            <a:noFill/>
          </p:spPr>
          <p:txBody>
            <a:bodyPr wrap="none" rtlCol="0">
              <a:spAutoFit/>
            </a:bodyPr>
            <a:lstStyle/>
            <a:p>
              <a:r>
                <a:rPr lang="fr-FR" sz="2400" i="1" dirty="0">
                  <a:solidFill>
                    <a:srgbClr val="7030A0"/>
                  </a:solidFill>
                  <a:effectLst>
                    <a:outerShdw blurRad="38100" dist="38100" dir="2700000" algn="tl">
                      <a:srgbClr val="000000">
                        <a:alpha val="43137"/>
                      </a:srgbClr>
                    </a:outerShdw>
                  </a:effectLst>
                </a:rPr>
                <a:t>Longueur de contrainte K</a:t>
              </a:r>
              <a:endParaRPr lang="en-US" sz="2400" i="1" dirty="0">
                <a:solidFill>
                  <a:srgbClr val="7030A0"/>
                </a:solidFill>
                <a:effectLst>
                  <a:outerShdw blurRad="38100" dist="38100" dir="2700000" algn="tl">
                    <a:srgbClr val="000000">
                      <a:alpha val="43137"/>
                    </a:srgbClr>
                  </a:outerShdw>
                </a:effectLst>
                <a:latin typeface="Arial" charset="0"/>
                <a:ea typeface="Arial" charset="0"/>
                <a:cs typeface="Arial" charset="0"/>
              </a:endParaRPr>
            </a:p>
          </p:txBody>
        </p:sp>
      </p:grpSp>
      <p:sp>
        <p:nvSpPr>
          <p:cNvPr id="21" name="TextBox 19">
            <a:extLst>
              <a:ext uri="{FF2B5EF4-FFF2-40B4-BE49-F238E27FC236}">
                <a16:creationId xmlns:a16="http://schemas.microsoft.com/office/drawing/2014/main" id="{3E5ACB7C-C6C2-E445-AB41-5A496D06BFE4}"/>
              </a:ext>
            </a:extLst>
          </p:cNvPr>
          <p:cNvSpPr txBox="1"/>
          <p:nvPr/>
        </p:nvSpPr>
        <p:spPr>
          <a:xfrm>
            <a:off x="785786" y="3700740"/>
            <a:ext cx="1879041" cy="400110"/>
          </a:xfrm>
          <a:prstGeom prst="rect">
            <a:avLst/>
          </a:prstGeom>
          <a:noFill/>
        </p:spPr>
        <p:txBody>
          <a:bodyPr wrap="none" rtlCol="0">
            <a:spAutoFit/>
          </a:bodyPr>
          <a:lstStyle/>
          <a:p>
            <a:r>
              <a:rPr lang="en-US" dirty="0">
                <a:latin typeface="Arial" charset="0"/>
                <a:ea typeface="Arial" charset="0"/>
                <a:cs typeface="Arial" charset="0"/>
              </a:rPr>
              <a:t>Message bits:</a:t>
            </a:r>
          </a:p>
        </p:txBody>
      </p:sp>
      <p:sp>
        <p:nvSpPr>
          <p:cNvPr id="22" name="ZoneTexte 2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EXEMPLE DE LA FENETRE COULISSANTE</a:t>
            </a:r>
          </a:p>
        </p:txBody>
      </p:sp>
      <p:sp>
        <p:nvSpPr>
          <p:cNvPr id="23" name="Espace réservé du numéro de diapositive 22"/>
          <p:cNvSpPr>
            <a:spLocks noGrp="1"/>
          </p:cNvSpPr>
          <p:nvPr>
            <p:ph type="sldNum" sz="quarter" idx="12"/>
          </p:nvPr>
        </p:nvSpPr>
        <p:spPr/>
        <p:txBody>
          <a:bodyPr/>
          <a:lstStyle/>
          <a:p>
            <a:fld id="{B3765F03-4A9D-4527-964E-C0033DCEC2BC}" type="slidenum">
              <a:rPr lang="fr-FR" smtClean="0"/>
              <a:pPr/>
              <a:t>7</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4.16667E-6 1.85185E-6 L 0.05104 -0.0007 " pathEditMode="relative" rAng="0" ptsTypes="AA">
                                      <p:cBhvr>
                                        <p:cTn id="6" dur="2000" fill="hold"/>
                                        <p:tgtEl>
                                          <p:spTgt spid="17"/>
                                        </p:tgtEl>
                                        <p:attrNameLst>
                                          <p:attrName>ppt_x</p:attrName>
                                          <p:attrName>ppt_y</p:attrName>
                                        </p:attrNameLst>
                                      </p:cBhvr>
                                      <p:rCtr x="2552"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6"/>
          <p:cNvGraphicFramePr>
            <a:graphicFrameLocks noGrp="1"/>
          </p:cNvGraphicFramePr>
          <p:nvPr/>
        </p:nvGraphicFramePr>
        <p:xfrm>
          <a:off x="3851275" y="1241425"/>
          <a:ext cx="5095875" cy="505003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gridCol w="468312">
                  <a:extLst>
                    <a:ext uri="{9D8B030D-6E8A-4147-A177-3AD203B41FA5}">
                      <a16:colId xmlns:a16="http://schemas.microsoft.com/office/drawing/2014/main" val="20007"/>
                    </a:ext>
                  </a:extLst>
                </a:gridCol>
                <a:gridCol w="468313">
                  <a:extLst>
                    <a:ext uri="{9D8B030D-6E8A-4147-A177-3AD203B41FA5}">
                      <a16:colId xmlns:a16="http://schemas.microsoft.com/office/drawing/2014/main" val="20008"/>
                    </a:ext>
                  </a:extLst>
                </a:gridCol>
                <a:gridCol w="273050">
                  <a:extLst>
                    <a:ext uri="{9D8B030D-6E8A-4147-A177-3AD203B41FA5}">
                      <a16:colId xmlns:a16="http://schemas.microsoft.com/office/drawing/2014/main" val="20009"/>
                    </a:ext>
                  </a:extLst>
                </a:gridCol>
                <a:gridCol w="468312">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273050">
                  <a:extLst>
                    <a:ext uri="{9D8B030D-6E8A-4147-A177-3AD203B41FA5}">
                      <a16:colId xmlns:a16="http://schemas.microsoft.com/office/drawing/2014/main" val="20012"/>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31"/>
                  </a:ext>
                </a:extLst>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rgbClr val="7030A0"/>
                </a:solidFill>
              </a:rPr>
              <a:t>1       </a:t>
            </a:r>
            <a:r>
              <a:rPr lang="en-US" altLang="zh-CN" sz="4200" dirty="0">
                <a:solidFill>
                  <a:srgbClr val="7030A0"/>
                </a:solidFill>
                <a:sym typeface="Symbol"/>
              </a:rPr>
              <a:t>     </a:t>
            </a:r>
            <a:r>
              <a:rPr lang="en-US" altLang="zh-CN" sz="4200" b="1" dirty="0">
                <a:solidFill>
                  <a:srgbClr val="0070C0"/>
                </a:solidFill>
                <a:sym typeface="Symbol"/>
              </a:rPr>
              <a:t>10</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a:t>
            </a:r>
            <a:r>
              <a:rPr lang="en-US" altLang="zh-CN" sz="4200" dirty="0">
                <a:solidFill>
                  <a:srgbClr val="7030A0"/>
                </a:solidFill>
                <a:sym typeface="Symbol"/>
              </a:rPr>
              <a:t>             </a:t>
            </a:r>
            <a:r>
              <a:rPr lang="en-US" altLang="zh-CN" sz="4200" b="1" dirty="0">
                <a:solidFill>
                  <a:srgbClr val="0070C0"/>
                </a:solidFill>
                <a:sym typeface="Symbol"/>
              </a:rPr>
              <a:t>01</a:t>
            </a:r>
            <a:r>
              <a:rPr lang="en-US" altLang="zh-CN" sz="4200" dirty="0">
                <a:solidFill>
                  <a:srgbClr val="7030A0"/>
                </a:solidFill>
                <a:sym typeface="Symbol"/>
              </a:rPr>
              <a:t>              </a:t>
            </a:r>
            <a:r>
              <a:rPr lang="en-US" altLang="zh-CN" sz="4200" b="1" dirty="0">
                <a:solidFill>
                  <a:srgbClr val="FF0000"/>
                </a:solidFill>
                <a:sym typeface="Symbol"/>
              </a:rPr>
              <a:t>(01)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       </a:t>
            </a:r>
            <a:r>
              <a:rPr lang="en-US" altLang="zh-CN" sz="4200" dirty="0">
                <a:solidFill>
                  <a:srgbClr val="7030A0"/>
                </a:solidFill>
                <a:sym typeface="Symbol"/>
              </a:rPr>
              <a:t>      </a:t>
            </a:r>
            <a:r>
              <a:rPr lang="en-US" altLang="zh-CN" sz="4200" b="1" dirty="0">
                <a:solidFill>
                  <a:srgbClr val="0070C0"/>
                </a:solidFill>
                <a:sym typeface="Symbol"/>
              </a:rPr>
              <a:t>00 </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rgbClr val="3333CC"/>
              </a:solidFill>
            </a:endParaRPr>
          </a:p>
          <a:p>
            <a:pPr marL="0" indent="-742950">
              <a:spcBef>
                <a:spcPts val="0"/>
              </a:spcBef>
              <a:buNone/>
            </a:pPr>
            <a:r>
              <a:rPr lang="fr-FR" sz="3400" b="1" dirty="0">
                <a:solidFill>
                  <a:srgbClr val="FF0000"/>
                </a:solidFill>
              </a:rPr>
              <a:t>‘110111</a:t>
            </a:r>
            <a:r>
              <a:rPr lang="fr-FR" sz="3400" b="1" dirty="0">
                <a:solidFill>
                  <a:schemeClr val="bg1"/>
                </a:solidFill>
              </a:rPr>
              <a:t>11</a:t>
            </a:r>
            <a:r>
              <a:rPr lang="fr-FR" sz="3400" b="1" dirty="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3964777" y="4464851"/>
            <a:ext cx="121444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4572000" y="5058006"/>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5300448" y="5043938"/>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rot="5400000" flipH="1" flipV="1">
            <a:off x="5464975" y="4750603"/>
            <a:ext cx="64294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9" name="Connecteur droit 68"/>
          <p:cNvCxnSpPr/>
          <p:nvPr/>
        </p:nvCxnSpPr>
        <p:spPr>
          <a:xfrm>
            <a:off x="5786446" y="4443200"/>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8" name="Connecteur droit 77"/>
          <p:cNvCxnSpPr/>
          <p:nvPr/>
        </p:nvCxnSpPr>
        <p:spPr>
          <a:xfrm>
            <a:off x="6501924" y="4457268"/>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rot="5400000" flipH="1" flipV="1">
            <a:off x="6843948" y="4286256"/>
            <a:ext cx="28575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a:off x="6993895" y="4137037"/>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a:off x="7701204" y="4143380"/>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70</a:t>
            </a:fld>
            <a:endParaRPr lang="fr-F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6"/>
          <p:cNvGraphicFramePr>
            <a:graphicFrameLocks noGrp="1"/>
          </p:cNvGraphicFramePr>
          <p:nvPr/>
        </p:nvGraphicFramePr>
        <p:xfrm>
          <a:off x="3851275" y="1241425"/>
          <a:ext cx="5095875" cy="505003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gridCol w="468312">
                  <a:extLst>
                    <a:ext uri="{9D8B030D-6E8A-4147-A177-3AD203B41FA5}">
                      <a16:colId xmlns:a16="http://schemas.microsoft.com/office/drawing/2014/main" val="20007"/>
                    </a:ext>
                  </a:extLst>
                </a:gridCol>
                <a:gridCol w="468313">
                  <a:extLst>
                    <a:ext uri="{9D8B030D-6E8A-4147-A177-3AD203B41FA5}">
                      <a16:colId xmlns:a16="http://schemas.microsoft.com/office/drawing/2014/main" val="20008"/>
                    </a:ext>
                  </a:extLst>
                </a:gridCol>
                <a:gridCol w="273050">
                  <a:extLst>
                    <a:ext uri="{9D8B030D-6E8A-4147-A177-3AD203B41FA5}">
                      <a16:colId xmlns:a16="http://schemas.microsoft.com/office/drawing/2014/main" val="20009"/>
                    </a:ext>
                  </a:extLst>
                </a:gridCol>
                <a:gridCol w="468312">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273050">
                  <a:extLst>
                    <a:ext uri="{9D8B030D-6E8A-4147-A177-3AD203B41FA5}">
                      <a16:colId xmlns:a16="http://schemas.microsoft.com/office/drawing/2014/main" val="20012"/>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31"/>
                  </a:ext>
                </a:extLst>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rgbClr val="7030A0"/>
                </a:solidFill>
              </a:rPr>
              <a:t>1       </a:t>
            </a:r>
            <a:r>
              <a:rPr lang="en-US" altLang="zh-CN" sz="4200" dirty="0">
                <a:solidFill>
                  <a:srgbClr val="7030A0"/>
                </a:solidFill>
                <a:sym typeface="Symbol"/>
              </a:rPr>
              <a:t>     </a:t>
            </a:r>
            <a:r>
              <a:rPr lang="en-US" altLang="zh-CN" sz="4200" b="1" dirty="0">
                <a:solidFill>
                  <a:srgbClr val="0070C0"/>
                </a:solidFill>
                <a:sym typeface="Symbol"/>
              </a:rPr>
              <a:t>10</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a:t>
            </a:r>
            <a:r>
              <a:rPr lang="en-US" altLang="zh-CN" sz="4200" dirty="0">
                <a:solidFill>
                  <a:srgbClr val="7030A0"/>
                </a:solidFill>
                <a:sym typeface="Symbol"/>
              </a:rPr>
              <a:t>             </a:t>
            </a:r>
            <a:r>
              <a:rPr lang="en-US" altLang="zh-CN" sz="4200" b="1" dirty="0">
                <a:solidFill>
                  <a:srgbClr val="0070C0"/>
                </a:solidFill>
                <a:sym typeface="Symbol"/>
              </a:rPr>
              <a:t>01</a:t>
            </a:r>
            <a:r>
              <a:rPr lang="en-US" altLang="zh-CN" sz="4200" dirty="0">
                <a:solidFill>
                  <a:srgbClr val="7030A0"/>
                </a:solidFill>
                <a:sym typeface="Symbol"/>
              </a:rPr>
              <a:t>              </a:t>
            </a:r>
            <a:r>
              <a:rPr lang="en-US" altLang="zh-CN" sz="4200" b="1" dirty="0">
                <a:solidFill>
                  <a:srgbClr val="FF0000"/>
                </a:solidFill>
                <a:sym typeface="Symbol"/>
              </a:rPr>
              <a:t>(01)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       </a:t>
            </a:r>
            <a:r>
              <a:rPr lang="en-US" altLang="zh-CN" sz="4200" dirty="0">
                <a:solidFill>
                  <a:srgbClr val="7030A0"/>
                </a:solidFill>
                <a:sym typeface="Symbol"/>
              </a:rPr>
              <a:t>      </a:t>
            </a:r>
            <a:r>
              <a:rPr lang="en-US" altLang="zh-CN" sz="4200" b="1" dirty="0">
                <a:solidFill>
                  <a:srgbClr val="0070C0"/>
                </a:solidFill>
                <a:sym typeface="Symbol"/>
              </a:rPr>
              <a:t>00 </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marL="742950" indent="-742950">
              <a:buAutoNum type="arabicPlain"/>
            </a:pPr>
            <a:r>
              <a:rPr lang="en-US" altLang="zh-CN" sz="4200" dirty="0">
                <a:solidFill>
                  <a:srgbClr val="7030A0"/>
                </a:solidFill>
                <a:sym typeface="Symbol"/>
              </a:rPr>
              <a:t>      </a:t>
            </a:r>
            <a:r>
              <a:rPr lang="en-US" altLang="zh-CN" sz="4200" b="1" dirty="0">
                <a:solidFill>
                  <a:srgbClr val="0070C0"/>
                </a:solidFill>
                <a:sym typeface="Symbol"/>
              </a:rPr>
              <a:t>10 </a:t>
            </a:r>
            <a:r>
              <a:rPr lang="en-US" altLang="zh-CN" sz="4200" dirty="0">
                <a:solidFill>
                  <a:srgbClr val="7030A0"/>
                </a:solidFill>
                <a:sym typeface="Symbol"/>
              </a:rPr>
              <a:t>             </a:t>
            </a:r>
            <a:r>
              <a:rPr lang="en-US" altLang="zh-CN" sz="4200" b="1" dirty="0">
                <a:solidFill>
                  <a:srgbClr val="FF0000"/>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rgbClr val="3333CC"/>
              </a:solidFill>
            </a:endParaRPr>
          </a:p>
          <a:p>
            <a:pPr marL="0" indent="-742950">
              <a:spcBef>
                <a:spcPts val="0"/>
              </a:spcBef>
              <a:buNone/>
            </a:pPr>
            <a:r>
              <a:rPr lang="fr-FR" sz="3400" b="1" dirty="0">
                <a:solidFill>
                  <a:srgbClr val="FF0000"/>
                </a:solidFill>
              </a:rPr>
              <a:t>‘11011111’</a:t>
            </a:r>
          </a:p>
          <a:p>
            <a:pPr marL="742950" indent="-742950">
              <a:buNone/>
            </a:pPr>
            <a:endParaRPr lang="en-US" altLang="zh-CN" sz="4200" b="1" dirty="0">
              <a:solidFill>
                <a:srgbClr val="FF0000"/>
              </a:solidFill>
            </a:endParaRPr>
          </a:p>
          <a:p>
            <a:endParaRPr lang="en-US" altLang="zh-CN" sz="2300" dirty="0">
              <a:solidFill>
                <a:srgbClr val="0070C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3964777" y="4464851"/>
            <a:ext cx="121444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4572000" y="5058006"/>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5300448" y="5043938"/>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rot="5400000" flipH="1" flipV="1">
            <a:off x="5464975" y="4750603"/>
            <a:ext cx="64294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9" name="Connecteur droit 68"/>
          <p:cNvCxnSpPr/>
          <p:nvPr/>
        </p:nvCxnSpPr>
        <p:spPr>
          <a:xfrm>
            <a:off x="5786446" y="4443200"/>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8" name="Connecteur droit 77"/>
          <p:cNvCxnSpPr/>
          <p:nvPr/>
        </p:nvCxnSpPr>
        <p:spPr>
          <a:xfrm>
            <a:off x="6501924" y="4457268"/>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rot="5400000" flipH="1" flipV="1">
            <a:off x="6843948" y="4286256"/>
            <a:ext cx="28575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a:off x="6993895" y="4137037"/>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a:off x="7701204" y="4143380"/>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a:off x="8200172" y="4286256"/>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1" name="Connecteur droit 100"/>
          <p:cNvCxnSpPr/>
          <p:nvPr/>
        </p:nvCxnSpPr>
        <p:spPr>
          <a:xfrm rot="5400000">
            <a:off x="8129832" y="4214818"/>
            <a:ext cx="14287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71</a:t>
            </a:fld>
            <a:endParaRPr lang="fr-F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ARBRE D’UN CODE CONVOLUTIF</a:t>
            </a:r>
          </a:p>
        </p:txBody>
      </p:sp>
      <p:graphicFrame>
        <p:nvGraphicFramePr>
          <p:cNvPr id="23" name="Group 6"/>
          <p:cNvGraphicFramePr>
            <a:graphicFrameLocks noGrp="1"/>
          </p:cNvGraphicFramePr>
          <p:nvPr/>
        </p:nvGraphicFramePr>
        <p:xfrm>
          <a:off x="3851275" y="1241425"/>
          <a:ext cx="5095875" cy="5033334"/>
        </p:xfrm>
        <a:graphic>
          <a:graphicData uri="http://schemas.openxmlformats.org/drawingml/2006/table">
            <a:tbl>
              <a:tblPr/>
              <a:tblGrid>
                <a:gridCol w="26352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8313">
                  <a:extLst>
                    <a:ext uri="{9D8B030D-6E8A-4147-A177-3AD203B41FA5}">
                      <a16:colId xmlns:a16="http://schemas.microsoft.com/office/drawing/2014/main" val="20002"/>
                    </a:ext>
                  </a:extLst>
                </a:gridCol>
                <a:gridCol w="263525">
                  <a:extLst>
                    <a:ext uri="{9D8B030D-6E8A-4147-A177-3AD203B41FA5}">
                      <a16:colId xmlns:a16="http://schemas.microsoft.com/office/drawing/2014/main" val="20003"/>
                    </a:ext>
                  </a:extLst>
                </a:gridCol>
                <a:gridCol w="468312">
                  <a:extLst>
                    <a:ext uri="{9D8B030D-6E8A-4147-A177-3AD203B41FA5}">
                      <a16:colId xmlns:a16="http://schemas.microsoft.com/office/drawing/2014/main" val="20004"/>
                    </a:ext>
                  </a:extLst>
                </a:gridCol>
                <a:gridCol w="468313">
                  <a:extLst>
                    <a:ext uri="{9D8B030D-6E8A-4147-A177-3AD203B41FA5}">
                      <a16:colId xmlns:a16="http://schemas.microsoft.com/office/drawing/2014/main" val="20005"/>
                    </a:ext>
                  </a:extLst>
                </a:gridCol>
                <a:gridCol w="273050">
                  <a:extLst>
                    <a:ext uri="{9D8B030D-6E8A-4147-A177-3AD203B41FA5}">
                      <a16:colId xmlns:a16="http://schemas.microsoft.com/office/drawing/2014/main" val="20006"/>
                    </a:ext>
                  </a:extLst>
                </a:gridCol>
                <a:gridCol w="468312">
                  <a:extLst>
                    <a:ext uri="{9D8B030D-6E8A-4147-A177-3AD203B41FA5}">
                      <a16:colId xmlns:a16="http://schemas.microsoft.com/office/drawing/2014/main" val="20007"/>
                    </a:ext>
                  </a:extLst>
                </a:gridCol>
                <a:gridCol w="468313">
                  <a:extLst>
                    <a:ext uri="{9D8B030D-6E8A-4147-A177-3AD203B41FA5}">
                      <a16:colId xmlns:a16="http://schemas.microsoft.com/office/drawing/2014/main" val="20008"/>
                    </a:ext>
                  </a:extLst>
                </a:gridCol>
                <a:gridCol w="273050">
                  <a:extLst>
                    <a:ext uri="{9D8B030D-6E8A-4147-A177-3AD203B41FA5}">
                      <a16:colId xmlns:a16="http://schemas.microsoft.com/office/drawing/2014/main" val="20009"/>
                    </a:ext>
                  </a:extLst>
                </a:gridCol>
                <a:gridCol w="468312">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273050">
                  <a:extLst>
                    <a:ext uri="{9D8B030D-6E8A-4147-A177-3AD203B41FA5}">
                      <a16:colId xmlns:a16="http://schemas.microsoft.com/office/drawing/2014/main" val="20012"/>
                    </a:ext>
                  </a:extLst>
                </a:gridCol>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1"/>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4"/>
                  </a:ext>
                </a:extLst>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19"/>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2"/>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3"/>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4"/>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5"/>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6"/>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7"/>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28"/>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29"/>
                  </a:ext>
                </a:extLst>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30"/>
                  </a:ext>
                </a:extLst>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31"/>
                  </a:ext>
                </a:extLst>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625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a:t>
            </a:r>
            <a:r>
              <a:rPr lang="en-US" altLang="zh-CN" sz="3200" b="1" dirty="0">
                <a:solidFill>
                  <a:srgbClr val="7030A0"/>
                </a:solidFill>
              </a:rPr>
              <a:t>101100</a:t>
            </a:r>
            <a:endParaRPr lang="en-US" altLang="zh-CN" sz="4200" dirty="0">
              <a:solidFill>
                <a:srgbClr val="7030A0"/>
              </a:solidFill>
            </a:endParaRP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chemeClr val="bg1"/>
                </a:solidFill>
              </a:rPr>
              <a:t>1       </a:t>
            </a:r>
            <a:r>
              <a:rPr lang="en-US" altLang="zh-CN" sz="4200" dirty="0">
                <a:solidFill>
                  <a:schemeClr val="bg1"/>
                </a:solidFill>
                <a:sym typeface="Symbol"/>
              </a:rPr>
              <a:t>     </a:t>
            </a:r>
            <a:r>
              <a:rPr lang="en-US" altLang="zh-CN" sz="4200" b="1" dirty="0">
                <a:solidFill>
                  <a:schemeClr val="bg1"/>
                </a:solidFill>
                <a:sym typeface="Symbol"/>
              </a:rPr>
              <a:t>10</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a:t>
            </a:r>
            <a:r>
              <a:rPr lang="en-US" altLang="zh-CN" sz="4200" dirty="0">
                <a:solidFill>
                  <a:schemeClr val="bg1"/>
                </a:solidFill>
                <a:sym typeface="Symbol"/>
              </a:rPr>
              <a:t>             </a:t>
            </a:r>
            <a:r>
              <a:rPr lang="en-US" altLang="zh-CN" sz="4200" b="1" dirty="0">
                <a:solidFill>
                  <a:schemeClr val="bg1"/>
                </a:solidFill>
                <a:sym typeface="Symbol"/>
              </a:rPr>
              <a:t>01</a:t>
            </a:r>
            <a:r>
              <a:rPr lang="en-US" altLang="zh-CN" sz="4200" dirty="0">
                <a:solidFill>
                  <a:schemeClr val="bg1"/>
                </a:solidFill>
                <a:sym typeface="Symbol"/>
              </a:rPr>
              <a:t>              </a:t>
            </a:r>
            <a:r>
              <a:rPr lang="en-US" altLang="zh-CN" sz="4200" b="1" dirty="0">
                <a:solidFill>
                  <a:schemeClr val="bg1"/>
                </a:solidFill>
                <a:sym typeface="Symbol"/>
              </a:rPr>
              <a:t>(01)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       </a:t>
            </a:r>
            <a:r>
              <a:rPr lang="en-US" altLang="zh-CN" sz="4200" dirty="0">
                <a:solidFill>
                  <a:schemeClr val="bg1"/>
                </a:solidFill>
                <a:sym typeface="Symbol"/>
              </a:rPr>
              <a:t>      </a:t>
            </a:r>
            <a:r>
              <a:rPr lang="en-US" altLang="zh-CN" sz="4200" b="1" dirty="0">
                <a:solidFill>
                  <a:schemeClr val="bg1"/>
                </a:solidFill>
                <a:sym typeface="Symbol"/>
              </a:rPr>
              <a:t>00 </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‘101100’ est </a:t>
            </a:r>
          </a:p>
          <a:p>
            <a:pPr marL="0" indent="-742950">
              <a:spcBef>
                <a:spcPts val="0"/>
              </a:spcBef>
              <a:buNone/>
            </a:pPr>
            <a:endParaRPr lang="fr-FR" sz="3400" b="1" dirty="0">
              <a:solidFill>
                <a:schemeClr val="bg1"/>
              </a:solidFill>
            </a:endParaRPr>
          </a:p>
          <a:p>
            <a:pPr marL="0" indent="-742950">
              <a:spcBef>
                <a:spcPts val="0"/>
              </a:spcBef>
              <a:buNone/>
            </a:pPr>
            <a:r>
              <a:rPr lang="fr-FR" sz="3400" b="1" dirty="0">
                <a:solidFill>
                  <a:schemeClr val="bg1"/>
                </a:solidFill>
              </a:rPr>
              <a:t>‘11011111’</a:t>
            </a:r>
          </a:p>
          <a:p>
            <a:pPr marL="742950" indent="-742950">
              <a:buNone/>
            </a:pPr>
            <a:r>
              <a:rPr lang="en-US" altLang="zh-CN" sz="4200" b="1" dirty="0">
                <a:solidFill>
                  <a:srgbClr val="FF0000"/>
                </a:solidFill>
              </a:rPr>
              <a:t>????????????????</a:t>
            </a:r>
          </a:p>
          <a:p>
            <a:endParaRPr lang="en-US" altLang="zh-CN" sz="2300" dirty="0">
              <a:solidFill>
                <a:srgbClr val="0070C0"/>
              </a:solidFill>
            </a:endParaRPr>
          </a:p>
        </p:txBody>
      </p:sp>
      <p:sp>
        <p:nvSpPr>
          <p:cNvPr id="58" name="ZoneTexte 57"/>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2</a:t>
            </a:r>
            <a:r>
              <a:rPr lang="fr-FR" sz="3000" b="1" baseline="30000" dirty="0">
                <a:solidFill>
                  <a:srgbClr val="002060"/>
                </a:solidFill>
              </a:rPr>
              <a:t>ème</a:t>
            </a:r>
            <a:r>
              <a:rPr lang="fr-FR" sz="3000" b="1" dirty="0">
                <a:solidFill>
                  <a:srgbClr val="002060"/>
                </a:solidFill>
              </a:rPr>
              <a:t>  EXEMPLE DE CODAGE</a:t>
            </a: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Espace réservé du numéro de diapositive 58"/>
          <p:cNvSpPr>
            <a:spLocks noGrp="1"/>
          </p:cNvSpPr>
          <p:nvPr>
            <p:ph type="sldNum" sz="quarter" idx="12"/>
          </p:nvPr>
        </p:nvSpPr>
        <p:spPr/>
        <p:txBody>
          <a:bodyPr/>
          <a:lstStyle/>
          <a:p>
            <a:fld id="{B3765F03-4A9D-4527-964E-C0033DCEC2BC}" type="slidenum">
              <a:rPr lang="fr-FR" smtClean="0"/>
              <a:pPr/>
              <a:t>72</a:t>
            </a:fld>
            <a:endParaRPr lang="fr-F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sp>
        <p:nvSpPr>
          <p:cNvPr id="3" name="ZoneTexte 2"/>
          <p:cNvSpPr txBox="1"/>
          <p:nvPr/>
        </p:nvSpPr>
        <p:spPr>
          <a:xfrm>
            <a:off x="0" y="1071546"/>
            <a:ext cx="9144000" cy="4832092"/>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Nous avons déjà indiqué qu’un code </a:t>
            </a:r>
            <a:r>
              <a:rPr lang="fr-FR" sz="2200" dirty="0" err="1">
                <a:solidFill>
                  <a:srgbClr val="7030A0"/>
                </a:solidFill>
                <a:latin typeface="Times New Roman" pitchFamily="18" charset="0"/>
                <a:cs typeface="Times New Roman" pitchFamily="18" charset="0"/>
              </a:rPr>
              <a:t>convolutif</a:t>
            </a:r>
            <a:r>
              <a:rPr lang="fr-FR" sz="2200" dirty="0">
                <a:solidFill>
                  <a:srgbClr val="7030A0"/>
                </a:solidFill>
                <a:latin typeface="Times New Roman" pitchFamily="18" charset="0"/>
                <a:cs typeface="Times New Roman" pitchFamily="18" charset="0"/>
              </a:rPr>
              <a:t> peut être représenté par trois graphes équivalents mais différents : </a:t>
            </a:r>
          </a:p>
          <a:p>
            <a:pPr algn="just">
              <a:buFont typeface="Wingdings" pitchFamily="2" charset="2"/>
              <a:buChar char="ü"/>
            </a:pPr>
            <a:r>
              <a:rPr lang="fr-FR" sz="2200" dirty="0">
                <a:solidFill>
                  <a:srgbClr val="7030A0"/>
                </a:solidFill>
                <a:latin typeface="Times New Roman" pitchFamily="18" charset="0"/>
                <a:cs typeface="Times New Roman" pitchFamily="18" charset="0"/>
              </a:rPr>
              <a:t> le diagramme d’états,</a:t>
            </a:r>
          </a:p>
          <a:p>
            <a:pPr algn="just">
              <a:buFont typeface="Wingdings" pitchFamily="2" charset="2"/>
              <a:buChar char="ü"/>
            </a:pPr>
            <a:r>
              <a:rPr lang="fr-FR" sz="2200" dirty="0">
                <a:solidFill>
                  <a:srgbClr val="7030A0"/>
                </a:solidFill>
                <a:latin typeface="Times New Roman" pitchFamily="18" charset="0"/>
                <a:cs typeface="Times New Roman" pitchFamily="18" charset="0"/>
              </a:rPr>
              <a:t> l’arbre du code, </a:t>
            </a:r>
          </a:p>
          <a:p>
            <a:pPr algn="just">
              <a:buFont typeface="Wingdings" pitchFamily="2" charset="2"/>
              <a:buChar char="ü"/>
            </a:pPr>
            <a:r>
              <a:rPr lang="fr-FR" sz="2200" dirty="0">
                <a:solidFill>
                  <a:srgbClr val="7030A0"/>
                </a:solidFill>
                <a:latin typeface="Times New Roman" pitchFamily="18" charset="0"/>
                <a:cs typeface="Times New Roman" pitchFamily="18" charset="0"/>
              </a:rPr>
              <a:t>le treillis du code et.</a:t>
            </a:r>
          </a:p>
          <a:p>
            <a:pPr algn="just"/>
            <a:endParaRPr lang="fr-FR" sz="2200" dirty="0">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 treillis est obtenu en repliant l’arbre sur sa largeur, par fusion des sommets représentant le même état au même instant. </a:t>
            </a:r>
          </a:p>
          <a:p>
            <a:pPr algn="just"/>
            <a:endParaRPr lang="fr-FR" sz="2200" dirty="0">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Le diagramme d’états est obtenu en repliant le treillis sur sa longueur, par fusion des sommets représentant aussi le même état, à des instant différents. </a:t>
            </a:r>
          </a:p>
          <a:p>
            <a:pPr algn="just"/>
            <a:endParaRPr lang="fr-FR" sz="2200" dirty="0">
              <a:latin typeface="Times New Roman" pitchFamily="18" charset="0"/>
              <a:cs typeface="Times New Roman" pitchFamily="18" charset="0"/>
            </a:endParaRPr>
          </a:p>
          <a:p>
            <a:pPr algn="just"/>
            <a:r>
              <a:rPr lang="fr-FR" sz="2200" dirty="0">
                <a:solidFill>
                  <a:srgbClr val="0070C0"/>
                </a:solidFill>
                <a:latin typeface="Times New Roman" pitchFamily="18" charset="0"/>
                <a:cs typeface="Times New Roman" pitchFamily="18" charset="0"/>
              </a:rPr>
              <a:t>Le treillis est surement l’outil graphique le plus performant pour représenter et modéliser  un code et concevoir des algorithmes de décodage. </a:t>
            </a:r>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73</a:t>
            </a:fld>
            <a:endParaRPr lang="fr-F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6" name="Group 96"/>
          <p:cNvGrpSpPr>
            <a:grpSpLocks/>
          </p:cNvGrpSpPr>
          <p:nvPr/>
        </p:nvGrpSpPr>
        <p:grpSpPr bwMode="auto">
          <a:xfrm>
            <a:off x="4824413" y="2997200"/>
            <a:ext cx="792162" cy="1997075"/>
            <a:chOff x="3039" y="1888"/>
            <a:chExt cx="499" cy="1258"/>
          </a:xfrm>
        </p:grpSpPr>
        <p:grpSp>
          <p:nvGrpSpPr>
            <p:cNvPr id="27" name="Group 92"/>
            <p:cNvGrpSpPr>
              <a:grpSpLocks/>
            </p:cNvGrpSpPr>
            <p:nvPr/>
          </p:nvGrpSpPr>
          <p:grpSpPr bwMode="auto">
            <a:xfrm>
              <a:off x="3039" y="1888"/>
              <a:ext cx="499" cy="192"/>
              <a:chOff x="3583" y="1888"/>
              <a:chExt cx="499" cy="192"/>
            </a:xfrm>
          </p:grpSpPr>
          <p:sp>
            <p:nvSpPr>
              <p:cNvPr id="40" name="Oval 82"/>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1" name="Text Box 87"/>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28" name="Group 93"/>
            <p:cNvGrpSpPr>
              <a:grpSpLocks/>
            </p:cNvGrpSpPr>
            <p:nvPr/>
          </p:nvGrpSpPr>
          <p:grpSpPr bwMode="auto">
            <a:xfrm>
              <a:off x="3039" y="2243"/>
              <a:ext cx="499" cy="192"/>
              <a:chOff x="3583" y="2206"/>
              <a:chExt cx="499" cy="192"/>
            </a:xfrm>
          </p:grpSpPr>
          <p:sp>
            <p:nvSpPr>
              <p:cNvPr id="38" name="Oval 8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9" name="Text Box 8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29" name="Group 94"/>
            <p:cNvGrpSpPr>
              <a:grpSpLocks/>
            </p:cNvGrpSpPr>
            <p:nvPr/>
          </p:nvGrpSpPr>
          <p:grpSpPr bwMode="auto">
            <a:xfrm>
              <a:off x="3040" y="2598"/>
              <a:ext cx="498" cy="192"/>
              <a:chOff x="3584" y="2637"/>
              <a:chExt cx="498" cy="192"/>
            </a:xfrm>
          </p:grpSpPr>
          <p:sp>
            <p:nvSpPr>
              <p:cNvPr id="36" name="Oval 84"/>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7" name="Text Box 89"/>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31" name="Group 95"/>
            <p:cNvGrpSpPr>
              <a:grpSpLocks/>
            </p:cNvGrpSpPr>
            <p:nvPr/>
          </p:nvGrpSpPr>
          <p:grpSpPr bwMode="auto">
            <a:xfrm>
              <a:off x="3040" y="2954"/>
              <a:ext cx="498" cy="192"/>
              <a:chOff x="3584" y="2954"/>
              <a:chExt cx="498" cy="192"/>
            </a:xfrm>
          </p:grpSpPr>
          <p:sp>
            <p:nvSpPr>
              <p:cNvPr id="32" name="Oval 85"/>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5" name="Text Box 9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2" name="Text Box 9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48" name="Oval 117"/>
          <p:cNvSpPr>
            <a:spLocks noChangeArrowheads="1"/>
          </p:cNvSpPr>
          <p:nvPr/>
        </p:nvSpPr>
        <p:spPr bwMode="auto">
          <a:xfrm>
            <a:off x="5435600" y="2998788"/>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9" name="Espace réservé du numéro de diapositive 48"/>
          <p:cNvSpPr>
            <a:spLocks noGrp="1"/>
          </p:cNvSpPr>
          <p:nvPr>
            <p:ph type="sldNum" sz="quarter" idx="12"/>
          </p:nvPr>
        </p:nvSpPr>
        <p:spPr/>
        <p:txBody>
          <a:bodyPr/>
          <a:lstStyle/>
          <a:p>
            <a:fld id="{B3765F03-4A9D-4527-964E-C0033DCEC2BC}" type="slidenum">
              <a:rPr lang="fr-FR" smtClean="0"/>
              <a:pPr/>
              <a:t>74</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sp>
        <p:nvSpPr>
          <p:cNvPr id="25" name="Text Box 113"/>
          <p:cNvSpPr txBox="1">
            <a:spLocks noChangeArrowheads="1"/>
          </p:cNvSpPr>
          <p:nvPr/>
        </p:nvSpPr>
        <p:spPr bwMode="auto">
          <a:xfrm>
            <a:off x="5867400" y="28971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nvGrpSpPr>
          <p:cNvPr id="3" name="Group 96"/>
          <p:cNvGrpSpPr>
            <a:grpSpLocks/>
          </p:cNvGrpSpPr>
          <p:nvPr/>
        </p:nvGrpSpPr>
        <p:grpSpPr bwMode="auto">
          <a:xfrm>
            <a:off x="4824413" y="2997200"/>
            <a:ext cx="792162" cy="1997075"/>
            <a:chOff x="3039" y="1888"/>
            <a:chExt cx="499" cy="1258"/>
          </a:xfrm>
        </p:grpSpPr>
        <p:grpSp>
          <p:nvGrpSpPr>
            <p:cNvPr id="4" name="Group 92"/>
            <p:cNvGrpSpPr>
              <a:grpSpLocks/>
            </p:cNvGrpSpPr>
            <p:nvPr/>
          </p:nvGrpSpPr>
          <p:grpSpPr bwMode="auto">
            <a:xfrm>
              <a:off x="3039" y="1888"/>
              <a:ext cx="499" cy="192"/>
              <a:chOff x="3583" y="1888"/>
              <a:chExt cx="499" cy="192"/>
            </a:xfrm>
          </p:grpSpPr>
          <p:sp>
            <p:nvSpPr>
              <p:cNvPr id="40" name="Oval 82"/>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1" name="Text Box 87"/>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93"/>
            <p:cNvGrpSpPr>
              <a:grpSpLocks/>
            </p:cNvGrpSpPr>
            <p:nvPr/>
          </p:nvGrpSpPr>
          <p:grpSpPr bwMode="auto">
            <a:xfrm>
              <a:off x="3039" y="2243"/>
              <a:ext cx="499" cy="192"/>
              <a:chOff x="3583" y="2206"/>
              <a:chExt cx="499" cy="192"/>
            </a:xfrm>
          </p:grpSpPr>
          <p:sp>
            <p:nvSpPr>
              <p:cNvPr id="38" name="Oval 8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9" name="Text Box 8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94"/>
            <p:cNvGrpSpPr>
              <a:grpSpLocks/>
            </p:cNvGrpSpPr>
            <p:nvPr/>
          </p:nvGrpSpPr>
          <p:grpSpPr bwMode="auto">
            <a:xfrm>
              <a:off x="3040" y="2598"/>
              <a:ext cx="498" cy="192"/>
              <a:chOff x="3584" y="2637"/>
              <a:chExt cx="498" cy="192"/>
            </a:xfrm>
          </p:grpSpPr>
          <p:sp>
            <p:nvSpPr>
              <p:cNvPr id="36" name="Oval 84"/>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7" name="Text Box 89"/>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95"/>
            <p:cNvGrpSpPr>
              <a:grpSpLocks/>
            </p:cNvGrpSpPr>
            <p:nvPr/>
          </p:nvGrpSpPr>
          <p:grpSpPr bwMode="auto">
            <a:xfrm>
              <a:off x="3040" y="2954"/>
              <a:ext cx="498" cy="192"/>
              <a:chOff x="3584" y="2954"/>
              <a:chExt cx="498" cy="192"/>
            </a:xfrm>
          </p:grpSpPr>
          <p:sp>
            <p:nvSpPr>
              <p:cNvPr id="32" name="Oval 85"/>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5" name="Text Box 9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2" name="Text Box 9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48" name="Oval 117"/>
          <p:cNvSpPr>
            <a:spLocks noChangeArrowheads="1"/>
          </p:cNvSpPr>
          <p:nvPr/>
        </p:nvSpPr>
        <p:spPr bwMode="auto">
          <a:xfrm>
            <a:off x="5435600" y="2998788"/>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9" name="ZoneTexte 48"/>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0</a:t>
            </a:r>
          </a:p>
        </p:txBody>
      </p:sp>
      <p:sp>
        <p:nvSpPr>
          <p:cNvPr id="50" name="ZoneTexte 49"/>
          <p:cNvSpPr txBox="1"/>
          <p:nvPr/>
        </p:nvSpPr>
        <p:spPr>
          <a:xfrm>
            <a:off x="3286116" y="1285860"/>
            <a:ext cx="642942" cy="369332"/>
          </a:xfrm>
          <a:prstGeom prst="rect">
            <a:avLst/>
          </a:prstGeom>
          <a:noFill/>
        </p:spPr>
        <p:txBody>
          <a:bodyPr wrap="square" rtlCol="0">
            <a:spAutoFit/>
          </a:bodyPr>
          <a:lstStyle/>
          <a:p>
            <a:pPr algn="ctr"/>
            <a:r>
              <a:rPr lang="fr-FR" b="1" dirty="0">
                <a:solidFill>
                  <a:srgbClr val="C00000"/>
                </a:solidFill>
              </a:rPr>
              <a:t>0</a:t>
            </a:r>
          </a:p>
        </p:txBody>
      </p:sp>
      <p:sp>
        <p:nvSpPr>
          <p:cNvPr id="51" name="ZoneTexte 50"/>
          <p:cNvSpPr txBox="1"/>
          <p:nvPr/>
        </p:nvSpPr>
        <p:spPr>
          <a:xfrm>
            <a:off x="3286116" y="3202544"/>
            <a:ext cx="642942" cy="369332"/>
          </a:xfrm>
          <a:prstGeom prst="rect">
            <a:avLst/>
          </a:prstGeom>
          <a:noFill/>
        </p:spPr>
        <p:txBody>
          <a:bodyPr wrap="square" rtlCol="0">
            <a:spAutoFit/>
          </a:bodyPr>
          <a:lstStyle/>
          <a:p>
            <a:pPr algn="ctr"/>
            <a:r>
              <a:rPr lang="fr-FR" b="1" dirty="0">
                <a:solidFill>
                  <a:srgbClr val="C00000"/>
                </a:solidFill>
              </a:rPr>
              <a:t>0</a:t>
            </a:r>
          </a:p>
        </p:txBody>
      </p:sp>
      <p:sp>
        <p:nvSpPr>
          <p:cNvPr id="52" name="ZoneTexte 51"/>
          <p:cNvSpPr txBox="1"/>
          <p:nvPr/>
        </p:nvSpPr>
        <p:spPr>
          <a:xfrm>
            <a:off x="1071538" y="3857628"/>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53" name="ZoneTexte 52"/>
          <p:cNvSpPr txBox="1"/>
          <p:nvPr/>
        </p:nvSpPr>
        <p:spPr>
          <a:xfrm>
            <a:off x="2571736" y="642918"/>
            <a:ext cx="4857784" cy="461665"/>
          </a:xfrm>
          <a:prstGeom prst="rect">
            <a:avLst/>
          </a:prstGeom>
          <a:noFill/>
        </p:spPr>
        <p:txBody>
          <a:bodyPr wrap="square" rtlCol="0">
            <a:spAutoFit/>
          </a:bodyPr>
          <a:lstStyle/>
          <a:p>
            <a:r>
              <a:rPr lang="fr-FR" sz="2400" dirty="0">
                <a:solidFill>
                  <a:srgbClr val="002060"/>
                </a:solidFill>
              </a:rPr>
              <a:t>À l’instant t=j, l’entrée est 0</a:t>
            </a:r>
          </a:p>
        </p:txBody>
      </p:sp>
      <p:sp>
        <p:nvSpPr>
          <p:cNvPr id="54" name="Espace réservé du numéro de diapositive 53"/>
          <p:cNvSpPr>
            <a:spLocks noGrp="1"/>
          </p:cNvSpPr>
          <p:nvPr>
            <p:ph type="sldNum" sz="quarter" idx="12"/>
          </p:nvPr>
        </p:nvSpPr>
        <p:spPr/>
        <p:txBody>
          <a:bodyPr/>
          <a:lstStyle/>
          <a:p>
            <a:fld id="{B3765F03-4A9D-4527-964E-C0033DCEC2BC}" type="slidenum">
              <a:rPr lang="fr-FR" smtClean="0"/>
              <a:pPr/>
              <a:t>75</a:t>
            </a:fld>
            <a:endParaRPr lang="fr-FR"/>
          </a:p>
        </p:txBody>
      </p:sp>
      <p:sp>
        <p:nvSpPr>
          <p:cNvPr id="55"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116"/>
          <p:cNvGrpSpPr>
            <a:grpSpLocks/>
          </p:cNvGrpSpPr>
          <p:nvPr/>
        </p:nvGrpSpPr>
        <p:grpSpPr bwMode="auto">
          <a:xfrm>
            <a:off x="5543550" y="2897188"/>
            <a:ext cx="900113" cy="244475"/>
            <a:chOff x="3492" y="1825"/>
            <a:chExt cx="567" cy="154"/>
          </a:xfrm>
        </p:grpSpPr>
        <p:sp>
          <p:nvSpPr>
            <p:cNvPr id="24" name="Line 111"/>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25" name="Text Box 1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3" name="Group 96"/>
          <p:cNvGrpSpPr>
            <a:grpSpLocks/>
          </p:cNvGrpSpPr>
          <p:nvPr/>
        </p:nvGrpSpPr>
        <p:grpSpPr bwMode="auto">
          <a:xfrm>
            <a:off x="4824413" y="2997200"/>
            <a:ext cx="792162" cy="1997075"/>
            <a:chOff x="3039" y="1888"/>
            <a:chExt cx="499" cy="1258"/>
          </a:xfrm>
        </p:grpSpPr>
        <p:grpSp>
          <p:nvGrpSpPr>
            <p:cNvPr id="4" name="Group 92"/>
            <p:cNvGrpSpPr>
              <a:grpSpLocks/>
            </p:cNvGrpSpPr>
            <p:nvPr/>
          </p:nvGrpSpPr>
          <p:grpSpPr bwMode="auto">
            <a:xfrm>
              <a:off x="3039" y="1888"/>
              <a:ext cx="499" cy="192"/>
              <a:chOff x="3583" y="1888"/>
              <a:chExt cx="499" cy="192"/>
            </a:xfrm>
          </p:grpSpPr>
          <p:sp>
            <p:nvSpPr>
              <p:cNvPr id="40" name="Oval 82"/>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1" name="Text Box 87"/>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93"/>
            <p:cNvGrpSpPr>
              <a:grpSpLocks/>
            </p:cNvGrpSpPr>
            <p:nvPr/>
          </p:nvGrpSpPr>
          <p:grpSpPr bwMode="auto">
            <a:xfrm>
              <a:off x="3039" y="2243"/>
              <a:ext cx="499" cy="192"/>
              <a:chOff x="3583" y="2206"/>
              <a:chExt cx="499" cy="192"/>
            </a:xfrm>
          </p:grpSpPr>
          <p:sp>
            <p:nvSpPr>
              <p:cNvPr id="38" name="Oval 8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9" name="Text Box 8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94"/>
            <p:cNvGrpSpPr>
              <a:grpSpLocks/>
            </p:cNvGrpSpPr>
            <p:nvPr/>
          </p:nvGrpSpPr>
          <p:grpSpPr bwMode="auto">
            <a:xfrm>
              <a:off x="3040" y="2598"/>
              <a:ext cx="498" cy="192"/>
              <a:chOff x="3584" y="2637"/>
              <a:chExt cx="498" cy="192"/>
            </a:xfrm>
          </p:grpSpPr>
          <p:sp>
            <p:nvSpPr>
              <p:cNvPr id="36" name="Oval 84"/>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7" name="Text Box 89"/>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95"/>
            <p:cNvGrpSpPr>
              <a:grpSpLocks/>
            </p:cNvGrpSpPr>
            <p:nvPr/>
          </p:nvGrpSpPr>
          <p:grpSpPr bwMode="auto">
            <a:xfrm>
              <a:off x="3040" y="2954"/>
              <a:ext cx="498" cy="192"/>
              <a:chOff x="3584" y="2954"/>
              <a:chExt cx="498" cy="192"/>
            </a:xfrm>
          </p:grpSpPr>
          <p:sp>
            <p:nvSpPr>
              <p:cNvPr id="32" name="Oval 85"/>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5" name="Text Box 9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2" name="Text Box 9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43" name="Oval 99"/>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7"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48" name="Oval 117"/>
          <p:cNvSpPr>
            <a:spLocks noChangeArrowheads="1"/>
          </p:cNvSpPr>
          <p:nvPr/>
        </p:nvSpPr>
        <p:spPr bwMode="auto">
          <a:xfrm>
            <a:off x="5435600" y="2998788"/>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2" name="ZoneTexte 51"/>
          <p:cNvSpPr txBox="1"/>
          <p:nvPr/>
        </p:nvSpPr>
        <p:spPr>
          <a:xfrm>
            <a:off x="1071538" y="3857628"/>
            <a:ext cx="185738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53" name="ZoneTexte 52"/>
          <p:cNvSpPr txBox="1"/>
          <p:nvPr/>
        </p:nvSpPr>
        <p:spPr>
          <a:xfrm>
            <a:off x="2571736" y="642918"/>
            <a:ext cx="4857784" cy="461665"/>
          </a:xfrm>
          <a:prstGeom prst="rect">
            <a:avLst/>
          </a:prstGeom>
          <a:noFill/>
        </p:spPr>
        <p:txBody>
          <a:bodyPr wrap="square" rtlCol="0">
            <a:spAutoFit/>
          </a:bodyPr>
          <a:lstStyle/>
          <a:p>
            <a:r>
              <a:rPr lang="fr-FR" sz="2400" dirty="0">
                <a:solidFill>
                  <a:srgbClr val="002060"/>
                </a:solidFill>
              </a:rPr>
              <a:t>À l’instant t=j+1</a:t>
            </a:r>
          </a:p>
        </p:txBody>
      </p:sp>
      <p:sp>
        <p:nvSpPr>
          <p:cNvPr id="54" name="Espace réservé du numéro de diapositive 53"/>
          <p:cNvSpPr>
            <a:spLocks noGrp="1"/>
          </p:cNvSpPr>
          <p:nvPr>
            <p:ph type="sldNum" sz="quarter" idx="12"/>
          </p:nvPr>
        </p:nvSpPr>
        <p:spPr/>
        <p:txBody>
          <a:bodyPr/>
          <a:lstStyle/>
          <a:p>
            <a:fld id="{B3765F03-4A9D-4527-964E-C0033DCEC2BC}" type="slidenum">
              <a:rPr lang="fr-FR" smtClean="0"/>
              <a:pPr/>
              <a:t>76</a:t>
            </a:fld>
            <a:endParaRPr lang="fr-FR"/>
          </a:p>
        </p:txBody>
      </p:sp>
      <p:sp>
        <p:nvSpPr>
          <p:cNvPr id="55"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1</a:t>
            </a:r>
          </a:p>
        </p:txBody>
      </p:sp>
      <p:sp>
        <p:nvSpPr>
          <p:cNvPr id="26" name="ZoneTexte 25"/>
          <p:cNvSpPr txBox="1"/>
          <p:nvPr/>
        </p:nvSpPr>
        <p:spPr>
          <a:xfrm>
            <a:off x="3286116" y="1285860"/>
            <a:ext cx="642942" cy="369332"/>
          </a:xfrm>
          <a:prstGeom prst="rect">
            <a:avLst/>
          </a:prstGeom>
          <a:noFill/>
        </p:spPr>
        <p:txBody>
          <a:bodyPr wrap="square" rtlCol="0">
            <a:spAutoFit/>
          </a:bodyPr>
          <a:lstStyle/>
          <a:p>
            <a:pPr algn="ctr"/>
            <a:r>
              <a:rPr lang="fr-FR" b="1" dirty="0">
                <a:solidFill>
                  <a:srgbClr val="C00000"/>
                </a:solidFill>
              </a:rPr>
              <a:t>1</a:t>
            </a:r>
          </a:p>
        </p:txBody>
      </p:sp>
      <p:sp>
        <p:nvSpPr>
          <p:cNvPr id="27" name="ZoneTexte 26"/>
          <p:cNvSpPr txBox="1"/>
          <p:nvPr/>
        </p:nvSpPr>
        <p:spPr>
          <a:xfrm>
            <a:off x="3286116" y="3202544"/>
            <a:ext cx="642942" cy="369332"/>
          </a:xfrm>
          <a:prstGeom prst="rect">
            <a:avLst/>
          </a:prstGeom>
          <a:noFill/>
        </p:spPr>
        <p:txBody>
          <a:bodyPr wrap="square" rtlCol="0">
            <a:spAutoFit/>
          </a:bodyPr>
          <a:lstStyle/>
          <a:p>
            <a:pPr algn="ctr"/>
            <a:r>
              <a:rPr lang="fr-FR" b="1" dirty="0">
                <a:solidFill>
                  <a:srgbClr val="C00000"/>
                </a:solidFill>
              </a:rPr>
              <a:t>1</a:t>
            </a:r>
          </a:p>
        </p:txBody>
      </p:sp>
      <p:sp>
        <p:nvSpPr>
          <p:cNvPr id="28" name="ZoneTexte 2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sp>
        <p:nvSpPr>
          <p:cNvPr id="32" name="Text Box 10"/>
          <p:cNvSpPr txBox="1">
            <a:spLocks noChangeArrowheads="1"/>
          </p:cNvSpPr>
          <p:nvPr/>
        </p:nvSpPr>
        <p:spPr bwMode="auto">
          <a:xfrm>
            <a:off x="5867400" y="33924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nvGrpSpPr>
          <p:cNvPr id="33" name="Group 11"/>
          <p:cNvGrpSpPr>
            <a:grpSpLocks/>
          </p:cNvGrpSpPr>
          <p:nvPr/>
        </p:nvGrpSpPr>
        <p:grpSpPr bwMode="auto">
          <a:xfrm>
            <a:off x="5543550" y="2897188"/>
            <a:ext cx="900113" cy="244475"/>
            <a:chOff x="3492" y="1825"/>
            <a:chExt cx="567" cy="154"/>
          </a:xfrm>
        </p:grpSpPr>
        <p:sp>
          <p:nvSpPr>
            <p:cNvPr id="34"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5"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36" name="Group 98"/>
          <p:cNvGrpSpPr>
            <a:grpSpLocks/>
          </p:cNvGrpSpPr>
          <p:nvPr/>
        </p:nvGrpSpPr>
        <p:grpSpPr bwMode="auto">
          <a:xfrm>
            <a:off x="4824413" y="2997200"/>
            <a:ext cx="792162" cy="1997075"/>
            <a:chOff x="3039" y="1888"/>
            <a:chExt cx="499" cy="1258"/>
          </a:xfrm>
        </p:grpSpPr>
        <p:grpSp>
          <p:nvGrpSpPr>
            <p:cNvPr id="37" name="Group 99"/>
            <p:cNvGrpSpPr>
              <a:grpSpLocks/>
            </p:cNvGrpSpPr>
            <p:nvPr/>
          </p:nvGrpSpPr>
          <p:grpSpPr bwMode="auto">
            <a:xfrm>
              <a:off x="3039" y="1888"/>
              <a:ext cx="499" cy="192"/>
              <a:chOff x="3583" y="1888"/>
              <a:chExt cx="499" cy="192"/>
            </a:xfrm>
          </p:grpSpPr>
          <p:sp>
            <p:nvSpPr>
              <p:cNvPr id="47" name="Oval 10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8" name="Text Box 10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38" name="Group 102"/>
            <p:cNvGrpSpPr>
              <a:grpSpLocks/>
            </p:cNvGrpSpPr>
            <p:nvPr/>
          </p:nvGrpSpPr>
          <p:grpSpPr bwMode="auto">
            <a:xfrm>
              <a:off x="3039" y="2243"/>
              <a:ext cx="499" cy="192"/>
              <a:chOff x="3583" y="2206"/>
              <a:chExt cx="499" cy="192"/>
            </a:xfrm>
          </p:grpSpPr>
          <p:sp>
            <p:nvSpPr>
              <p:cNvPr id="45" name="Oval 10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6" name="Text Box 10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39" name="Group 105"/>
            <p:cNvGrpSpPr>
              <a:grpSpLocks/>
            </p:cNvGrpSpPr>
            <p:nvPr/>
          </p:nvGrpSpPr>
          <p:grpSpPr bwMode="auto">
            <a:xfrm>
              <a:off x="3040" y="2598"/>
              <a:ext cx="498" cy="192"/>
              <a:chOff x="3584" y="2637"/>
              <a:chExt cx="498" cy="192"/>
            </a:xfrm>
          </p:grpSpPr>
          <p:sp>
            <p:nvSpPr>
              <p:cNvPr id="43" name="Oval 10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4" name="Text Box 10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40" name="Group 108"/>
            <p:cNvGrpSpPr>
              <a:grpSpLocks/>
            </p:cNvGrpSpPr>
            <p:nvPr/>
          </p:nvGrpSpPr>
          <p:grpSpPr bwMode="auto">
            <a:xfrm>
              <a:off x="3040" y="2954"/>
              <a:ext cx="498" cy="192"/>
              <a:chOff x="3584" y="2954"/>
              <a:chExt cx="498" cy="192"/>
            </a:xfrm>
          </p:grpSpPr>
          <p:sp>
            <p:nvSpPr>
              <p:cNvPr id="41" name="Oval 10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2" name="Text Box 11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9" name="Text Box 11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50" name="Oval 112"/>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4" name="Text Box 116"/>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55" name="Text Box 121"/>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56" name="Oval 122"/>
          <p:cNvSpPr>
            <a:spLocks noChangeArrowheads="1"/>
          </p:cNvSpPr>
          <p:nvPr/>
        </p:nvSpPr>
        <p:spPr bwMode="auto">
          <a:xfrm>
            <a:off x="5400675" y="3033713"/>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ZoneTexte 56"/>
          <p:cNvSpPr txBox="1"/>
          <p:nvPr/>
        </p:nvSpPr>
        <p:spPr>
          <a:xfrm>
            <a:off x="1071538" y="3857628"/>
            <a:ext cx="1500198"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a:t>
            </a:r>
          </a:p>
        </p:txBody>
      </p:sp>
      <p:sp>
        <p:nvSpPr>
          <p:cNvPr id="58" name="ZoneTexte 57"/>
          <p:cNvSpPr txBox="1"/>
          <p:nvPr/>
        </p:nvSpPr>
        <p:spPr>
          <a:xfrm>
            <a:off x="2571736" y="642918"/>
            <a:ext cx="4857784" cy="461665"/>
          </a:xfrm>
          <a:prstGeom prst="rect">
            <a:avLst/>
          </a:prstGeom>
          <a:noFill/>
        </p:spPr>
        <p:txBody>
          <a:bodyPr wrap="square" rtlCol="0">
            <a:spAutoFit/>
          </a:bodyPr>
          <a:lstStyle/>
          <a:p>
            <a:r>
              <a:rPr lang="fr-FR" sz="2400" dirty="0">
                <a:solidFill>
                  <a:srgbClr val="002060"/>
                </a:solidFill>
              </a:rPr>
              <a:t>À l’instant t=j, l’entrée est 1</a:t>
            </a:r>
          </a:p>
        </p:txBody>
      </p:sp>
      <p:sp>
        <p:nvSpPr>
          <p:cNvPr id="59" name="Espace réservé du numéro de diapositive 58"/>
          <p:cNvSpPr>
            <a:spLocks noGrp="1"/>
          </p:cNvSpPr>
          <p:nvPr>
            <p:ph type="sldNum" sz="quarter" idx="12"/>
          </p:nvPr>
        </p:nvSpPr>
        <p:spPr/>
        <p:txBody>
          <a:bodyPr/>
          <a:lstStyle/>
          <a:p>
            <a:fld id="{B3765F03-4A9D-4527-964E-C0033DCEC2BC}" type="slidenum">
              <a:rPr lang="fr-FR" smtClean="0"/>
              <a:pPr/>
              <a:t>77</a:t>
            </a:fld>
            <a:endParaRPr lang="fr-FR"/>
          </a:p>
        </p:txBody>
      </p:sp>
      <p:sp>
        <p:nvSpPr>
          <p:cNvPr id="60"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1</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8"/>
          <p:cNvGrpSpPr>
            <a:grpSpLocks/>
          </p:cNvGrpSpPr>
          <p:nvPr/>
        </p:nvGrpSpPr>
        <p:grpSpPr bwMode="auto">
          <a:xfrm>
            <a:off x="5543550" y="3141663"/>
            <a:ext cx="900113" cy="1116012"/>
            <a:chOff x="3492" y="1979"/>
            <a:chExt cx="567" cy="703"/>
          </a:xfrm>
        </p:grpSpPr>
        <p:sp>
          <p:nvSpPr>
            <p:cNvPr id="31"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2"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 name="Group 11"/>
          <p:cNvGrpSpPr>
            <a:grpSpLocks/>
          </p:cNvGrpSpPr>
          <p:nvPr/>
        </p:nvGrpSpPr>
        <p:grpSpPr bwMode="auto">
          <a:xfrm>
            <a:off x="5543550" y="2897188"/>
            <a:ext cx="900113" cy="244475"/>
            <a:chOff x="3492" y="1825"/>
            <a:chExt cx="567" cy="154"/>
          </a:xfrm>
        </p:grpSpPr>
        <p:sp>
          <p:nvSpPr>
            <p:cNvPr id="34"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5"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98"/>
          <p:cNvGrpSpPr>
            <a:grpSpLocks/>
          </p:cNvGrpSpPr>
          <p:nvPr/>
        </p:nvGrpSpPr>
        <p:grpSpPr bwMode="auto">
          <a:xfrm>
            <a:off x="4824413" y="2997200"/>
            <a:ext cx="792162" cy="1997075"/>
            <a:chOff x="3039" y="1888"/>
            <a:chExt cx="499" cy="1258"/>
          </a:xfrm>
        </p:grpSpPr>
        <p:grpSp>
          <p:nvGrpSpPr>
            <p:cNvPr id="5" name="Group 99"/>
            <p:cNvGrpSpPr>
              <a:grpSpLocks/>
            </p:cNvGrpSpPr>
            <p:nvPr/>
          </p:nvGrpSpPr>
          <p:grpSpPr bwMode="auto">
            <a:xfrm>
              <a:off x="3039" y="1888"/>
              <a:ext cx="499" cy="192"/>
              <a:chOff x="3583" y="1888"/>
              <a:chExt cx="499" cy="192"/>
            </a:xfrm>
          </p:grpSpPr>
          <p:sp>
            <p:nvSpPr>
              <p:cNvPr id="47" name="Oval 10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8" name="Text Box 10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6" name="Group 102"/>
            <p:cNvGrpSpPr>
              <a:grpSpLocks/>
            </p:cNvGrpSpPr>
            <p:nvPr/>
          </p:nvGrpSpPr>
          <p:grpSpPr bwMode="auto">
            <a:xfrm>
              <a:off x="3039" y="2243"/>
              <a:ext cx="499" cy="192"/>
              <a:chOff x="3583" y="2206"/>
              <a:chExt cx="499" cy="192"/>
            </a:xfrm>
          </p:grpSpPr>
          <p:sp>
            <p:nvSpPr>
              <p:cNvPr id="45" name="Oval 10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6" name="Text Box 10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7" name="Group 105"/>
            <p:cNvGrpSpPr>
              <a:grpSpLocks/>
            </p:cNvGrpSpPr>
            <p:nvPr/>
          </p:nvGrpSpPr>
          <p:grpSpPr bwMode="auto">
            <a:xfrm>
              <a:off x="3040" y="2598"/>
              <a:ext cx="498" cy="192"/>
              <a:chOff x="3584" y="2637"/>
              <a:chExt cx="498" cy="192"/>
            </a:xfrm>
          </p:grpSpPr>
          <p:sp>
            <p:nvSpPr>
              <p:cNvPr id="43" name="Oval 10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4" name="Text Box 10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8" name="Group 108"/>
            <p:cNvGrpSpPr>
              <a:grpSpLocks/>
            </p:cNvGrpSpPr>
            <p:nvPr/>
          </p:nvGrpSpPr>
          <p:grpSpPr bwMode="auto">
            <a:xfrm>
              <a:off x="3040" y="2954"/>
              <a:ext cx="498" cy="192"/>
              <a:chOff x="3584" y="2954"/>
              <a:chExt cx="498" cy="192"/>
            </a:xfrm>
          </p:grpSpPr>
          <p:sp>
            <p:nvSpPr>
              <p:cNvPr id="41" name="Oval 10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2" name="Text Box 11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9" name="Text Box 11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50" name="Oval 112"/>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2" name="Oval 114"/>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4" name="Text Box 116"/>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55" name="Text Box 121"/>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56" name="Oval 122"/>
          <p:cNvSpPr>
            <a:spLocks noChangeArrowheads="1"/>
          </p:cNvSpPr>
          <p:nvPr/>
        </p:nvSpPr>
        <p:spPr bwMode="auto">
          <a:xfrm>
            <a:off x="5400675" y="3033713"/>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ZoneTexte 56"/>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51" name="ZoneTexte 50"/>
          <p:cNvSpPr txBox="1"/>
          <p:nvPr/>
        </p:nvSpPr>
        <p:spPr>
          <a:xfrm>
            <a:off x="2571736" y="642918"/>
            <a:ext cx="4857784" cy="461665"/>
          </a:xfrm>
          <a:prstGeom prst="rect">
            <a:avLst/>
          </a:prstGeom>
          <a:noFill/>
        </p:spPr>
        <p:txBody>
          <a:bodyPr wrap="square" rtlCol="0">
            <a:spAutoFit/>
          </a:bodyPr>
          <a:lstStyle/>
          <a:p>
            <a:r>
              <a:rPr lang="fr-FR" sz="2400" dirty="0">
                <a:solidFill>
                  <a:srgbClr val="002060"/>
                </a:solidFill>
              </a:rPr>
              <a:t>À l’instant t=j+1</a:t>
            </a:r>
          </a:p>
        </p:txBody>
      </p:sp>
      <p:sp>
        <p:nvSpPr>
          <p:cNvPr id="53" name="Espace réservé du numéro de diapositive 52"/>
          <p:cNvSpPr>
            <a:spLocks noGrp="1"/>
          </p:cNvSpPr>
          <p:nvPr>
            <p:ph type="sldNum" sz="quarter" idx="12"/>
          </p:nvPr>
        </p:nvSpPr>
        <p:spPr/>
        <p:txBody>
          <a:bodyPr/>
          <a:lstStyle/>
          <a:p>
            <a:fld id="{B3765F03-4A9D-4527-964E-C0033DCEC2BC}" type="slidenum">
              <a:rPr lang="fr-FR" smtClean="0"/>
              <a:pPr/>
              <a:t>78</a:t>
            </a:fld>
            <a:endParaRPr lang="fr-FR"/>
          </a:p>
        </p:txBody>
      </p:sp>
      <p:sp>
        <p:nvSpPr>
          <p:cNvPr id="58"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0</a:t>
            </a:r>
          </a:p>
        </p:txBody>
      </p:sp>
      <p:sp>
        <p:nvSpPr>
          <p:cNvPr id="28" name="ZoneTexte 27"/>
          <p:cNvSpPr txBox="1"/>
          <p:nvPr/>
        </p:nvSpPr>
        <p:spPr>
          <a:xfrm>
            <a:off x="3286116" y="1285860"/>
            <a:ext cx="642942" cy="369332"/>
          </a:xfrm>
          <a:prstGeom prst="rect">
            <a:avLst/>
          </a:prstGeom>
          <a:noFill/>
        </p:spPr>
        <p:txBody>
          <a:bodyPr wrap="square" rtlCol="0">
            <a:spAutoFit/>
          </a:bodyPr>
          <a:lstStyle/>
          <a:p>
            <a:pPr algn="ctr"/>
            <a:r>
              <a:rPr lang="fr-FR" b="1" dirty="0">
                <a:solidFill>
                  <a:srgbClr val="C00000"/>
                </a:solidFill>
              </a:rPr>
              <a:t>0</a:t>
            </a:r>
          </a:p>
        </p:txBody>
      </p:sp>
      <p:sp>
        <p:nvSpPr>
          <p:cNvPr id="29" name="ZoneTexte 28"/>
          <p:cNvSpPr txBox="1"/>
          <p:nvPr/>
        </p:nvSpPr>
        <p:spPr>
          <a:xfrm>
            <a:off x="3286116" y="3202544"/>
            <a:ext cx="642942" cy="369332"/>
          </a:xfrm>
          <a:prstGeom prst="rect">
            <a:avLst/>
          </a:prstGeom>
          <a:noFill/>
        </p:spPr>
        <p:txBody>
          <a:bodyPr wrap="square" rtlCol="0">
            <a:spAutoFit/>
          </a:bodyPr>
          <a:lstStyle/>
          <a:p>
            <a:pPr algn="ctr"/>
            <a:r>
              <a:rPr lang="fr-FR" b="1" dirty="0">
                <a:solidFill>
                  <a:srgbClr val="C00000"/>
                </a:solidFill>
              </a:rPr>
              <a:t>0</a:t>
            </a:r>
          </a:p>
        </p:txBody>
      </p: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35"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solidFill>
                    <a:srgbClr val="FF0000"/>
                  </a:solidFill>
                </a:rPr>
                <a:t>00</a:t>
              </a:r>
            </a:p>
          </p:txBody>
        </p:sp>
      </p:grpSp>
      <p:grpSp>
        <p:nvGrpSpPr>
          <p:cNvPr id="38"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solidFill>
                    <a:srgbClr val="FF0000"/>
                  </a:solidFill>
                </a:rPr>
                <a:t>11</a:t>
              </a:r>
            </a:p>
          </p:txBody>
        </p:sp>
      </p:grpSp>
      <p:grpSp>
        <p:nvGrpSpPr>
          <p:cNvPr id="41"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solidFill>
                    <a:srgbClr val="FF0000"/>
                  </a:solidFill>
                </a:rPr>
                <a:t>00</a:t>
              </a:r>
            </a:p>
          </p:txBody>
        </p:sp>
      </p:grpSp>
      <p:grpSp>
        <p:nvGrpSpPr>
          <p:cNvPr id="47" name="Group 92"/>
          <p:cNvGrpSpPr>
            <a:grpSpLocks/>
          </p:cNvGrpSpPr>
          <p:nvPr/>
        </p:nvGrpSpPr>
        <p:grpSpPr bwMode="auto">
          <a:xfrm>
            <a:off x="4824413" y="2997200"/>
            <a:ext cx="792162" cy="1997075"/>
            <a:chOff x="3039" y="1888"/>
            <a:chExt cx="499" cy="1258"/>
          </a:xfrm>
        </p:grpSpPr>
        <p:grpSp>
          <p:nvGrpSpPr>
            <p:cNvPr id="48"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49"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50"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51"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1" name="ZoneTexte 90"/>
          <p:cNvSpPr txBox="1"/>
          <p:nvPr/>
        </p:nvSpPr>
        <p:spPr>
          <a:xfrm>
            <a:off x="0" y="642918"/>
            <a:ext cx="9144000" cy="461665"/>
          </a:xfrm>
          <a:prstGeom prst="rect">
            <a:avLst/>
          </a:prstGeom>
          <a:noFill/>
        </p:spPr>
        <p:txBody>
          <a:bodyPr wrap="square" rtlCol="0">
            <a:spAutoFit/>
          </a:bodyPr>
          <a:lstStyle/>
          <a:p>
            <a:pPr algn="ctr"/>
            <a:r>
              <a:rPr lang="fr-FR" sz="2400" dirty="0">
                <a:solidFill>
                  <a:srgbClr val="002060"/>
                </a:solidFill>
              </a:rPr>
              <a:t>À l’instant t=j+1, l’entrée est 0 alors qu’à l’instant j l’entrée était 0</a:t>
            </a: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93" name="Espace réservé du numéro de diapositive 92"/>
          <p:cNvSpPr>
            <a:spLocks noGrp="1"/>
          </p:cNvSpPr>
          <p:nvPr>
            <p:ph type="sldNum" sz="quarter" idx="12"/>
          </p:nvPr>
        </p:nvSpPr>
        <p:spPr/>
        <p:txBody>
          <a:bodyPr/>
          <a:lstStyle/>
          <a:p>
            <a:fld id="{B3765F03-4A9D-4527-964E-C0033DCEC2BC}" type="slidenum">
              <a:rPr lang="fr-FR" smtClean="0"/>
              <a:pPr/>
              <a:t>79</a:t>
            </a:fld>
            <a:endParaRPr lang="fr-FR"/>
          </a:p>
        </p:txBody>
      </p:sp>
      <p:sp>
        <p:nvSpPr>
          <p:cNvPr id="94"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6407257"/>
            <a:ext cx="7736655" cy="39036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3200" b="1" i="0" u="none" strike="noStrike" kern="1200" cap="none" spc="0" normalizeH="0" baseline="0" noProof="0" dirty="0">
                <a:ln>
                  <a:noFill/>
                </a:ln>
                <a:solidFill>
                  <a:schemeClr val="tx1"/>
                </a:solidFill>
                <a:effectLst/>
                <a:uLnTx/>
                <a:uFillTx/>
                <a:latin typeface="+mn-lt"/>
                <a:ea typeface="+mn-ea"/>
                <a:cs typeface="+mn-cs"/>
              </a:rPr>
              <a:t>Sortie: 0</a:t>
            </a:r>
          </a:p>
        </p:txBody>
      </p:sp>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8</a:t>
            </a:fld>
            <a:endParaRPr lang="en-US"/>
          </a:p>
        </p:txBody>
      </p:sp>
      <p:sp>
        <p:nvSpPr>
          <p:cNvPr id="4" name="Rectangle 3"/>
          <p:cNvSpPr/>
          <p:nvPr/>
        </p:nvSpPr>
        <p:spPr>
          <a:xfrm>
            <a:off x="23147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 name="Rectangle 4"/>
          <p:cNvSpPr/>
          <p:nvPr/>
        </p:nvSpPr>
        <p:spPr>
          <a:xfrm>
            <a:off x="278124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 name="Rectangle 5"/>
          <p:cNvSpPr/>
          <p:nvPr/>
        </p:nvSpPr>
        <p:spPr>
          <a:xfrm>
            <a:off x="324777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 name="Rectangle 6"/>
          <p:cNvSpPr/>
          <p:nvPr/>
        </p:nvSpPr>
        <p:spPr>
          <a:xfrm>
            <a:off x="371430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8" name="Rectangle 7"/>
          <p:cNvSpPr/>
          <p:nvPr/>
        </p:nvSpPr>
        <p:spPr>
          <a:xfrm>
            <a:off x="418083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9" name="Rectangle 8"/>
          <p:cNvSpPr/>
          <p:nvPr/>
        </p:nvSpPr>
        <p:spPr>
          <a:xfrm>
            <a:off x="464736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 name="Rectangle 9"/>
          <p:cNvSpPr/>
          <p:nvPr/>
        </p:nvSpPr>
        <p:spPr>
          <a:xfrm>
            <a:off x="511389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 name="Rectangle 10"/>
          <p:cNvSpPr/>
          <p:nvPr/>
        </p:nvSpPr>
        <p:spPr>
          <a:xfrm>
            <a:off x="558042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2" name="Rectangle 11"/>
          <p:cNvSpPr/>
          <p:nvPr/>
        </p:nvSpPr>
        <p:spPr>
          <a:xfrm>
            <a:off x="604695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3" name="Rectangle 12"/>
          <p:cNvSpPr/>
          <p:nvPr/>
        </p:nvSpPr>
        <p:spPr>
          <a:xfrm>
            <a:off x="651348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4" name="Rectangle 13"/>
          <p:cNvSpPr/>
          <p:nvPr/>
        </p:nvSpPr>
        <p:spPr>
          <a:xfrm>
            <a:off x="69800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5" name="Right Brace 16"/>
          <p:cNvSpPr/>
          <p:nvPr/>
        </p:nvSpPr>
        <p:spPr>
          <a:xfrm rot="16200000">
            <a:off x="2085207" y="1486215"/>
            <a:ext cx="459015" cy="1866120"/>
          </a:xfrm>
          <a:prstGeom prst="rightBrace">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6" name="TextBox 17"/>
          <p:cNvSpPr txBox="1"/>
          <p:nvPr/>
        </p:nvSpPr>
        <p:spPr>
          <a:xfrm>
            <a:off x="1913001" y="1857364"/>
            <a:ext cx="803425" cy="400110"/>
          </a:xfrm>
          <a:prstGeom prst="rect">
            <a:avLst/>
          </a:prstGeom>
          <a:noFill/>
        </p:spPr>
        <p:txBody>
          <a:bodyPr wrap="none" rtlCol="0">
            <a:spAutoFit/>
          </a:bodyPr>
          <a:lstStyle/>
          <a:p>
            <a:r>
              <a:rPr lang="en-US" altLang="zh-CN" i="1" dirty="0">
                <a:solidFill>
                  <a:srgbClr val="0070C0"/>
                </a:solidFill>
                <a:latin typeface="Arial" charset="0"/>
                <a:ea typeface="Arial" charset="0"/>
                <a:cs typeface="Arial" charset="0"/>
              </a:rPr>
              <a:t>K = 4</a:t>
            </a:r>
            <a:endParaRPr lang="en-US" i="1" dirty="0">
              <a:solidFill>
                <a:srgbClr val="0070C0"/>
              </a:solidFill>
              <a:latin typeface="Arial" charset="0"/>
              <a:ea typeface="Arial" charset="0"/>
              <a:cs typeface="Arial" charset="0"/>
            </a:endParaRPr>
          </a:p>
        </p:txBody>
      </p:sp>
      <p:sp>
        <p:nvSpPr>
          <p:cNvPr id="17" name="Rectangle 16"/>
          <p:cNvSpPr/>
          <p:nvPr/>
        </p:nvSpPr>
        <p:spPr>
          <a:xfrm>
            <a:off x="1850368" y="298950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8" name="Rectangle 17"/>
          <p:cNvSpPr/>
          <p:nvPr/>
        </p:nvSpPr>
        <p:spPr>
          <a:xfrm>
            <a:off x="1383838" y="298918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9" name="TextBox 22"/>
          <p:cNvSpPr txBox="1"/>
          <p:nvPr/>
        </p:nvSpPr>
        <p:spPr>
          <a:xfrm>
            <a:off x="1403083" y="258876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20" name="Rectangle 19"/>
          <p:cNvSpPr/>
          <p:nvPr/>
        </p:nvSpPr>
        <p:spPr>
          <a:xfrm>
            <a:off x="1379833" y="2896560"/>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21" name="Straight Connector 24"/>
          <p:cNvCxnSpPr/>
          <p:nvPr/>
        </p:nvCxnSpPr>
        <p:spPr>
          <a:xfrm>
            <a:off x="1623369" y="356403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22" name="Straight Connector 25"/>
          <p:cNvCxnSpPr/>
          <p:nvPr/>
        </p:nvCxnSpPr>
        <p:spPr>
          <a:xfrm>
            <a:off x="1623368" y="4352927"/>
            <a:ext cx="807099" cy="827902"/>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23" name="Straight Connector 27"/>
          <p:cNvCxnSpPr>
            <a:endCxn id="26" idx="0"/>
          </p:cNvCxnSpPr>
          <p:nvPr/>
        </p:nvCxnSpPr>
        <p:spPr>
          <a:xfrm>
            <a:off x="2555659" y="3564033"/>
            <a:ext cx="0" cy="161679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24" name="Straight Connector 32"/>
          <p:cNvCxnSpPr/>
          <p:nvPr/>
        </p:nvCxnSpPr>
        <p:spPr>
          <a:xfrm>
            <a:off x="3012236" y="355763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25" name="Straight Connector 33"/>
          <p:cNvCxnSpPr/>
          <p:nvPr/>
        </p:nvCxnSpPr>
        <p:spPr>
          <a:xfrm flipH="1">
            <a:off x="2673693" y="4346533"/>
            <a:ext cx="338543" cy="83429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6" name="Oval 35"/>
          <p:cNvSpPr/>
          <p:nvPr/>
        </p:nvSpPr>
        <p:spPr>
          <a:xfrm>
            <a:off x="2290966" y="518082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27" name="Straight Connector 38"/>
          <p:cNvCxnSpPr/>
          <p:nvPr/>
        </p:nvCxnSpPr>
        <p:spPr>
          <a:xfrm>
            <a:off x="2555659" y="5712170"/>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28" name="Straight Connector 43"/>
          <p:cNvCxnSpPr/>
          <p:nvPr/>
        </p:nvCxnSpPr>
        <p:spPr>
          <a:xfrm flipH="1">
            <a:off x="2549336" y="6266913"/>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29" name="TextBox 45"/>
          <p:cNvSpPr txBox="1"/>
          <p:nvPr/>
        </p:nvSpPr>
        <p:spPr>
          <a:xfrm>
            <a:off x="3044566" y="6066858"/>
            <a:ext cx="1602799" cy="400110"/>
          </a:xfrm>
          <a:prstGeom prst="rect">
            <a:avLst/>
          </a:prstGeom>
          <a:noFill/>
        </p:spPr>
        <p:txBody>
          <a:bodyPr wrap="square" rtlCol="0">
            <a:spAutoFit/>
          </a:bodyPr>
          <a:lstStyle/>
          <a:p>
            <a:pPr algn="l"/>
            <a:r>
              <a:rPr lang="en-US" dirty="0">
                <a:latin typeface="Arial" charset="0"/>
                <a:ea typeface="Arial" charset="0"/>
                <a:cs typeface="Arial" charset="0"/>
              </a:rPr>
              <a:t>P[0]= 0</a:t>
            </a:r>
          </a:p>
        </p:txBody>
      </p:sp>
      <p:sp>
        <p:nvSpPr>
          <p:cNvPr id="30" name="TextBox 2">
            <a:extLst>
              <a:ext uri="{FF2B5EF4-FFF2-40B4-BE49-F238E27FC236}">
                <a16:creationId xmlns:a16="http://schemas.microsoft.com/office/drawing/2014/main" id="{FA69DCEF-528D-6941-9170-4B52C5D46854}"/>
              </a:ext>
            </a:extLst>
          </p:cNvPr>
          <p:cNvSpPr txBox="1"/>
          <p:nvPr/>
        </p:nvSpPr>
        <p:spPr>
          <a:xfrm>
            <a:off x="134787" y="2874869"/>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32" name="ZoneTexte 31"/>
          <p:cNvSpPr txBox="1"/>
          <p:nvPr/>
        </p:nvSpPr>
        <p:spPr>
          <a:xfrm>
            <a:off x="0" y="928670"/>
            <a:ext cx="8643966" cy="430887"/>
          </a:xfrm>
          <a:prstGeom prst="rect">
            <a:avLst/>
          </a:prstGeom>
          <a:noFill/>
        </p:spPr>
        <p:txBody>
          <a:bodyPr wrap="square" rtlCol="0">
            <a:spAutoFit/>
          </a:bodyPr>
          <a:lstStyle/>
          <a:p>
            <a:r>
              <a:rPr lang="fr-FR" sz="2200" b="1" dirty="0">
                <a:solidFill>
                  <a:srgbClr val="7030A0"/>
                </a:solidFill>
                <a:latin typeface="Times New Roman" pitchFamily="18" charset="0"/>
                <a:cs typeface="Times New Roman" pitchFamily="18" charset="0"/>
              </a:rPr>
              <a:t>Calcul du bit de Parité par la fenêtre </a:t>
            </a:r>
            <a:r>
              <a:rPr lang="fr-FR" sz="2200" b="1" i="1" dirty="0">
                <a:solidFill>
                  <a:srgbClr val="7030A0"/>
                </a:solidFill>
                <a:latin typeface="Times New Roman" pitchFamily="18" charset="0"/>
                <a:cs typeface="Times New Roman" pitchFamily="18" charset="0"/>
              </a:rPr>
              <a:t>coulissante</a:t>
            </a:r>
            <a:r>
              <a:rPr lang="fr-FR" sz="2200" b="1" dirty="0">
                <a:solidFill>
                  <a:srgbClr val="7030A0"/>
                </a:solidFill>
                <a:latin typeface="Times New Roman" pitchFamily="18" charset="0"/>
                <a:cs typeface="Times New Roman" pitchFamily="18" charset="0"/>
              </a:rPr>
              <a:t> ou (“</a:t>
            </a:r>
            <a:r>
              <a:rPr lang="fr-FR" sz="2200" b="1" dirty="0" err="1">
                <a:solidFill>
                  <a:srgbClr val="7030A0"/>
                </a:solidFill>
                <a:latin typeface="Times New Roman" pitchFamily="18" charset="0"/>
                <a:cs typeface="Times New Roman" pitchFamily="18" charset="0"/>
              </a:rPr>
              <a:t>sliding</a:t>
            </a:r>
            <a:r>
              <a:rPr lang="fr-FR" sz="2200" b="1" dirty="0">
                <a:solidFill>
                  <a:srgbClr val="7030A0"/>
                </a:solidFill>
                <a:latin typeface="Times New Roman" pitchFamily="18" charset="0"/>
                <a:cs typeface="Times New Roman" pitchFamily="18" charset="0"/>
              </a:rPr>
              <a:t> </a:t>
            </a:r>
            <a:r>
              <a:rPr lang="fr-FR" sz="2200" b="1" dirty="0" err="1">
                <a:solidFill>
                  <a:srgbClr val="7030A0"/>
                </a:solidFill>
                <a:latin typeface="Times New Roman" pitchFamily="18" charset="0"/>
                <a:cs typeface="Times New Roman" pitchFamily="18" charset="0"/>
              </a:rPr>
              <a:t>window</a:t>
            </a:r>
            <a:r>
              <a:rPr lang="fr-FR" sz="2200" b="1" dirty="0">
                <a:solidFill>
                  <a:srgbClr val="7030A0"/>
                </a:solidFill>
                <a:latin typeface="Times New Roman" pitchFamily="18" charset="0"/>
                <a:cs typeface="Times New Roman" pitchFamily="18" charset="0"/>
              </a:rPr>
              <a:t>”)</a:t>
            </a: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EXEMPLE DE LA FENETRE COULISSANTE</a:t>
            </a:r>
          </a:p>
        </p:txBody>
      </p:sp>
      <p:sp>
        <p:nvSpPr>
          <p:cNvPr id="35" name="ZoneTexte 34"/>
          <p:cNvSpPr txBox="1"/>
          <p:nvPr/>
        </p:nvSpPr>
        <p:spPr>
          <a:xfrm>
            <a:off x="5286380" y="6211693"/>
            <a:ext cx="3714776" cy="646331"/>
          </a:xfrm>
          <a:prstGeom prst="rect">
            <a:avLst/>
          </a:prstGeom>
          <a:noFill/>
        </p:spPr>
        <p:txBody>
          <a:bodyPr wrap="square" rtlCol="0">
            <a:spAutoFit/>
          </a:bodyPr>
          <a:lstStyle/>
          <a:p>
            <a:r>
              <a:rPr lang="en-US" i="1" dirty="0">
                <a:latin typeface="Times New Roman" pitchFamily="18" charset="0"/>
                <a:cs typeface="Times New Roman" pitchFamily="18" charset="0"/>
              </a:rPr>
              <a:t>Source : </a:t>
            </a:r>
            <a:r>
              <a:rPr lang="en-US" i="1" dirty="0" err="1">
                <a:latin typeface="Times New Roman" pitchFamily="18" charset="0"/>
                <a:cs typeface="Times New Roman" pitchFamily="18" charset="0"/>
              </a:rPr>
              <a:t>Cours</a:t>
            </a:r>
            <a:r>
              <a:rPr lang="en-US" i="1" dirty="0">
                <a:latin typeface="Times New Roman" pitchFamily="18" charset="0"/>
                <a:cs typeface="Times New Roman" pitchFamily="18" charset="0"/>
              </a:rPr>
              <a:t> de Kyle Jamieson</a:t>
            </a:r>
            <a:endParaRPr lang="fr-FR" i="1" dirty="0">
              <a:latin typeface="Times New Roman" pitchFamily="18" charset="0"/>
              <a:cs typeface="Times New Roman" pitchFamily="18" charset="0"/>
            </a:endParaRPr>
          </a:p>
          <a:p>
            <a:r>
              <a:rPr lang="fr-FR" i="1" dirty="0">
                <a:latin typeface="Times New Roman" pitchFamily="18" charset="0"/>
                <a:cs typeface="Times New Roman" pitchFamily="18" charset="0"/>
              </a:rPr>
              <a:t>Princeton </a:t>
            </a:r>
            <a:r>
              <a:rPr lang="fr-FR" i="1" dirty="0" err="1">
                <a:latin typeface="Times New Roman" pitchFamily="18" charset="0"/>
                <a:cs typeface="Times New Roman" pitchFamily="18" charset="0"/>
              </a:rPr>
              <a:t>University</a:t>
            </a:r>
            <a:endParaRPr lang="en-US" i="1" dirty="0">
              <a:latin typeface="Times New Roman" pitchFamily="18" charset="0"/>
              <a:cs typeface="Times New Roman" pitchFamily="18"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3286116" y="1285860"/>
            <a:ext cx="642942" cy="369332"/>
          </a:xfrm>
          <a:prstGeom prst="rect">
            <a:avLst/>
          </a:prstGeom>
          <a:noFill/>
        </p:spPr>
        <p:txBody>
          <a:bodyPr wrap="square" rtlCol="0">
            <a:spAutoFit/>
          </a:bodyPr>
          <a:lstStyle/>
          <a:p>
            <a:pPr algn="ctr"/>
            <a:r>
              <a:rPr lang="fr-FR" b="1" dirty="0">
                <a:solidFill>
                  <a:srgbClr val="C00000"/>
                </a:solidFill>
              </a:rPr>
              <a:t>0</a:t>
            </a:r>
          </a:p>
        </p:txBody>
      </p: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7" name="Group 92"/>
          <p:cNvGrpSpPr>
            <a:grpSpLocks/>
          </p:cNvGrpSpPr>
          <p:nvPr/>
        </p:nvGrpSpPr>
        <p:grpSpPr bwMode="auto">
          <a:xfrm>
            <a:off x="4824413" y="2997200"/>
            <a:ext cx="792162" cy="1997075"/>
            <a:chOff x="3039" y="1888"/>
            <a:chExt cx="499" cy="1258"/>
          </a:xfrm>
        </p:grpSpPr>
        <p:grpSp>
          <p:nvGrpSpPr>
            <p:cNvPr id="8"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1"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6"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j+2</a:t>
            </a:r>
          </a:p>
        </p:txBody>
      </p:sp>
      <p:sp>
        <p:nvSpPr>
          <p:cNvPr id="93" name="ZoneTexte 92"/>
          <p:cNvSpPr txBox="1"/>
          <p:nvPr/>
        </p:nvSpPr>
        <p:spPr>
          <a:xfrm>
            <a:off x="0" y="642918"/>
            <a:ext cx="9144000" cy="461665"/>
          </a:xfrm>
          <a:prstGeom prst="rect">
            <a:avLst/>
          </a:prstGeom>
          <a:noFill/>
        </p:spPr>
        <p:txBody>
          <a:bodyPr wrap="square" rtlCol="0">
            <a:spAutoFit/>
          </a:bodyPr>
          <a:lstStyle/>
          <a:p>
            <a:pPr algn="ctr"/>
            <a:r>
              <a:rPr lang="fr-FR" sz="2400" dirty="0">
                <a:solidFill>
                  <a:srgbClr val="002060"/>
                </a:solidFill>
              </a:rPr>
              <a:t>À l’instant t=j+1, l’entrée est 0 alors qu’à l’instant j l’entrée était 0</a:t>
            </a:r>
          </a:p>
        </p:txBody>
      </p:sp>
      <p:sp>
        <p:nvSpPr>
          <p:cNvPr id="94" name="Espace réservé du numéro de diapositive 93"/>
          <p:cNvSpPr>
            <a:spLocks noGrp="1"/>
          </p:cNvSpPr>
          <p:nvPr>
            <p:ph type="sldNum" sz="quarter" idx="12"/>
          </p:nvPr>
        </p:nvSpPr>
        <p:spPr/>
        <p:txBody>
          <a:bodyPr/>
          <a:lstStyle/>
          <a:p>
            <a:fld id="{B3765F03-4A9D-4527-964E-C0033DCEC2BC}" type="slidenum">
              <a:rPr lang="fr-FR" smtClean="0"/>
              <a:pPr/>
              <a:t>80</a:t>
            </a:fld>
            <a:endParaRPr lang="fr-FR"/>
          </a:p>
        </p:txBody>
      </p:sp>
      <p:sp>
        <p:nvSpPr>
          <p:cNvPr id="95"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1</a:t>
            </a:r>
          </a:p>
        </p:txBody>
      </p:sp>
      <p:sp>
        <p:nvSpPr>
          <p:cNvPr id="28" name="ZoneTexte 27"/>
          <p:cNvSpPr txBox="1"/>
          <p:nvPr/>
        </p:nvSpPr>
        <p:spPr>
          <a:xfrm>
            <a:off x="3286116" y="1285860"/>
            <a:ext cx="642942" cy="369332"/>
          </a:xfrm>
          <a:prstGeom prst="rect">
            <a:avLst/>
          </a:prstGeom>
          <a:noFill/>
        </p:spPr>
        <p:txBody>
          <a:bodyPr wrap="square" rtlCol="0">
            <a:spAutoFit/>
          </a:bodyPr>
          <a:lstStyle/>
          <a:p>
            <a:pPr algn="ctr"/>
            <a:r>
              <a:rPr lang="fr-FR" b="1" dirty="0">
                <a:solidFill>
                  <a:srgbClr val="C00000"/>
                </a:solidFill>
              </a:rPr>
              <a:t>1</a:t>
            </a:r>
          </a:p>
        </p:txBody>
      </p:sp>
      <p:sp>
        <p:nvSpPr>
          <p:cNvPr id="29" name="ZoneTexte 28"/>
          <p:cNvSpPr txBox="1"/>
          <p:nvPr/>
        </p:nvSpPr>
        <p:spPr>
          <a:xfrm>
            <a:off x="3286116" y="3202544"/>
            <a:ext cx="642942" cy="369332"/>
          </a:xfrm>
          <a:prstGeom prst="rect">
            <a:avLst/>
          </a:prstGeom>
          <a:noFill/>
        </p:spPr>
        <p:txBody>
          <a:bodyPr wrap="square" rtlCol="0">
            <a:spAutoFit/>
          </a:bodyPr>
          <a:lstStyle/>
          <a:p>
            <a:pPr algn="ctr"/>
            <a:r>
              <a:rPr lang="fr-FR" b="1" dirty="0">
                <a:solidFill>
                  <a:srgbClr val="C00000"/>
                </a:solidFill>
              </a:rPr>
              <a:t>1</a:t>
            </a:r>
          </a:p>
        </p:txBody>
      </p: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sp>
        <p:nvSpPr>
          <p:cNvPr id="34" name="Text Box 4"/>
          <p:cNvSpPr txBox="1">
            <a:spLocks noChangeArrowheads="1"/>
          </p:cNvSpPr>
          <p:nvPr/>
        </p:nvSpPr>
        <p:spPr bwMode="auto">
          <a:xfrm>
            <a:off x="6767513" y="3392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7" name="Group 92"/>
          <p:cNvGrpSpPr>
            <a:grpSpLocks/>
          </p:cNvGrpSpPr>
          <p:nvPr/>
        </p:nvGrpSpPr>
        <p:grpSpPr bwMode="auto">
          <a:xfrm>
            <a:off x="4824413" y="2997200"/>
            <a:ext cx="792162" cy="1997075"/>
            <a:chOff x="3039" y="1888"/>
            <a:chExt cx="499" cy="1258"/>
          </a:xfrm>
        </p:grpSpPr>
        <p:grpSp>
          <p:nvGrpSpPr>
            <p:cNvPr id="8"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1"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6"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93" name="ZoneTexte 92"/>
          <p:cNvSpPr txBox="1"/>
          <p:nvPr/>
        </p:nvSpPr>
        <p:spPr>
          <a:xfrm>
            <a:off x="0" y="642918"/>
            <a:ext cx="9144000" cy="461665"/>
          </a:xfrm>
          <a:prstGeom prst="rect">
            <a:avLst/>
          </a:prstGeom>
          <a:noFill/>
        </p:spPr>
        <p:txBody>
          <a:bodyPr wrap="square" rtlCol="0">
            <a:spAutoFit/>
          </a:bodyPr>
          <a:lstStyle/>
          <a:p>
            <a:pPr algn="ctr"/>
            <a:r>
              <a:rPr lang="fr-FR" sz="2400" dirty="0">
                <a:solidFill>
                  <a:srgbClr val="002060"/>
                </a:solidFill>
              </a:rPr>
              <a:t>À l’instant t=j+1, l’entrée est 1 alors qu’à l’instant j l’entrée était 0</a:t>
            </a:r>
          </a:p>
        </p:txBody>
      </p:sp>
      <p:sp>
        <p:nvSpPr>
          <p:cNvPr id="94" name="Espace réservé du numéro de diapositive 93"/>
          <p:cNvSpPr>
            <a:spLocks noGrp="1"/>
          </p:cNvSpPr>
          <p:nvPr>
            <p:ph type="sldNum" sz="quarter" idx="12"/>
          </p:nvPr>
        </p:nvSpPr>
        <p:spPr/>
        <p:txBody>
          <a:bodyPr/>
          <a:lstStyle/>
          <a:p>
            <a:fld id="{B3765F03-4A9D-4527-964E-C0033DCEC2BC}" type="slidenum">
              <a:rPr lang="fr-FR" smtClean="0"/>
              <a:pPr/>
              <a:t>81</a:t>
            </a:fld>
            <a:endParaRPr lang="fr-FR"/>
          </a:p>
        </p:txBody>
      </p:sp>
      <p:sp>
        <p:nvSpPr>
          <p:cNvPr id="95"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1</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2"/>
          <p:cNvGrpSpPr>
            <a:grpSpLocks/>
          </p:cNvGrpSpPr>
          <p:nvPr/>
        </p:nvGrpSpPr>
        <p:grpSpPr bwMode="auto">
          <a:xfrm>
            <a:off x="6443663" y="3141663"/>
            <a:ext cx="900112" cy="1116012"/>
            <a:chOff x="3492" y="1979"/>
            <a:chExt cx="567" cy="703"/>
          </a:xfrm>
        </p:grpSpPr>
        <p:sp>
          <p:nvSpPr>
            <p:cNvPr id="33" name="Line 3"/>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Text Box 4"/>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7" name="Group 92"/>
          <p:cNvGrpSpPr>
            <a:grpSpLocks/>
          </p:cNvGrpSpPr>
          <p:nvPr/>
        </p:nvGrpSpPr>
        <p:grpSpPr bwMode="auto">
          <a:xfrm>
            <a:off x="4824413" y="2997200"/>
            <a:ext cx="792162" cy="1997075"/>
            <a:chOff x="3039" y="1888"/>
            <a:chExt cx="499" cy="1258"/>
          </a:xfrm>
        </p:grpSpPr>
        <p:grpSp>
          <p:nvGrpSpPr>
            <p:cNvPr id="8"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1"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6"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Oval 113"/>
          <p:cNvSpPr>
            <a:spLocks noChangeArrowheads="1"/>
          </p:cNvSpPr>
          <p:nvPr/>
        </p:nvSpPr>
        <p:spPr bwMode="auto">
          <a:xfrm>
            <a:off x="7272338" y="420370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93" name="ZoneTexte 92"/>
          <p:cNvSpPr txBox="1"/>
          <p:nvPr/>
        </p:nvSpPr>
        <p:spPr>
          <a:xfrm>
            <a:off x="0" y="642918"/>
            <a:ext cx="9144000" cy="461665"/>
          </a:xfrm>
          <a:prstGeom prst="rect">
            <a:avLst/>
          </a:prstGeom>
          <a:noFill/>
        </p:spPr>
        <p:txBody>
          <a:bodyPr wrap="square" rtlCol="0">
            <a:spAutoFit/>
          </a:bodyPr>
          <a:lstStyle/>
          <a:p>
            <a:pPr algn="ctr"/>
            <a:r>
              <a:rPr lang="fr-FR" sz="2400" dirty="0">
                <a:solidFill>
                  <a:srgbClr val="002060"/>
                </a:solidFill>
              </a:rPr>
              <a:t>À l’instant t=j+1, l’entrée est 0 alors qu’à l’instant j l’entrée était 1</a:t>
            </a:r>
          </a:p>
        </p:txBody>
      </p:sp>
      <p:sp>
        <p:nvSpPr>
          <p:cNvPr id="91" name="ZoneTexte 90"/>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0</a:t>
            </a:r>
          </a:p>
        </p:txBody>
      </p:sp>
      <p:sp>
        <p:nvSpPr>
          <p:cNvPr id="94" name="ZoneTexte 93"/>
          <p:cNvSpPr txBox="1"/>
          <p:nvPr/>
        </p:nvSpPr>
        <p:spPr>
          <a:xfrm>
            <a:off x="3286116" y="1285860"/>
            <a:ext cx="642942" cy="369332"/>
          </a:xfrm>
          <a:prstGeom prst="rect">
            <a:avLst/>
          </a:prstGeom>
          <a:noFill/>
        </p:spPr>
        <p:txBody>
          <a:bodyPr wrap="square" rtlCol="0">
            <a:spAutoFit/>
          </a:bodyPr>
          <a:lstStyle/>
          <a:p>
            <a:pPr algn="ctr"/>
            <a:r>
              <a:rPr lang="fr-FR" b="1" dirty="0">
                <a:solidFill>
                  <a:srgbClr val="C00000"/>
                </a:solidFill>
              </a:rPr>
              <a:t>0</a:t>
            </a:r>
          </a:p>
        </p:txBody>
      </p:sp>
      <p:sp>
        <p:nvSpPr>
          <p:cNvPr id="95" name="ZoneTexte 94"/>
          <p:cNvSpPr txBox="1"/>
          <p:nvPr/>
        </p:nvSpPr>
        <p:spPr>
          <a:xfrm>
            <a:off x="3286116" y="3202544"/>
            <a:ext cx="642942" cy="369332"/>
          </a:xfrm>
          <a:prstGeom prst="rect">
            <a:avLst/>
          </a:prstGeom>
          <a:noFill/>
        </p:spPr>
        <p:txBody>
          <a:bodyPr wrap="square" rtlCol="0">
            <a:spAutoFit/>
          </a:bodyPr>
          <a:lstStyle/>
          <a:p>
            <a:pPr algn="ctr"/>
            <a:r>
              <a:rPr lang="fr-FR" b="1" dirty="0">
                <a:solidFill>
                  <a:srgbClr val="C00000"/>
                </a:solidFill>
              </a:rPr>
              <a:t>1</a:t>
            </a:r>
          </a:p>
        </p:txBody>
      </p:sp>
      <p:sp>
        <p:nvSpPr>
          <p:cNvPr id="96" name="Text Box 16"/>
          <p:cNvSpPr txBox="1">
            <a:spLocks noChangeArrowheads="1"/>
          </p:cNvSpPr>
          <p:nvPr/>
        </p:nvSpPr>
        <p:spPr bwMode="auto">
          <a:xfrm>
            <a:off x="6767513" y="4041775"/>
            <a:ext cx="217487" cy="244475"/>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97" name="Espace réservé du numéro de diapositive 96"/>
          <p:cNvSpPr>
            <a:spLocks noGrp="1"/>
          </p:cNvSpPr>
          <p:nvPr>
            <p:ph type="sldNum" sz="quarter" idx="12"/>
          </p:nvPr>
        </p:nvSpPr>
        <p:spPr/>
        <p:txBody>
          <a:bodyPr/>
          <a:lstStyle/>
          <a:p>
            <a:fld id="{B3765F03-4A9D-4527-964E-C0033DCEC2BC}" type="slidenum">
              <a:rPr lang="fr-FR" smtClean="0"/>
              <a:pPr/>
              <a:t>82</a:t>
            </a:fld>
            <a:endParaRPr lang="fr-FR"/>
          </a:p>
        </p:txBody>
      </p:sp>
      <p:sp>
        <p:nvSpPr>
          <p:cNvPr id="98"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0</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1</a:t>
            </a: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2"/>
          <p:cNvGrpSpPr>
            <a:grpSpLocks/>
          </p:cNvGrpSpPr>
          <p:nvPr/>
        </p:nvGrpSpPr>
        <p:grpSpPr bwMode="auto">
          <a:xfrm>
            <a:off x="6443663" y="3141663"/>
            <a:ext cx="900112" cy="1116012"/>
            <a:chOff x="3492" y="1979"/>
            <a:chExt cx="567" cy="703"/>
          </a:xfrm>
        </p:grpSpPr>
        <p:sp>
          <p:nvSpPr>
            <p:cNvPr id="33" name="Line 3"/>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Text Box 4"/>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6" name="Group 92"/>
          <p:cNvGrpSpPr>
            <a:grpSpLocks/>
          </p:cNvGrpSpPr>
          <p:nvPr/>
        </p:nvGrpSpPr>
        <p:grpSpPr bwMode="auto">
          <a:xfrm>
            <a:off x="4824413" y="2997200"/>
            <a:ext cx="792162" cy="1997075"/>
            <a:chOff x="3039" y="1888"/>
            <a:chExt cx="499" cy="1258"/>
          </a:xfrm>
        </p:grpSpPr>
        <p:grpSp>
          <p:nvGrpSpPr>
            <p:cNvPr id="7"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8"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9"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6"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Oval 113"/>
          <p:cNvSpPr>
            <a:spLocks noChangeArrowheads="1"/>
          </p:cNvSpPr>
          <p:nvPr/>
        </p:nvSpPr>
        <p:spPr bwMode="auto">
          <a:xfrm>
            <a:off x="7272338" y="420370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j+2</a:t>
            </a:r>
          </a:p>
        </p:txBody>
      </p:sp>
      <p:sp>
        <p:nvSpPr>
          <p:cNvPr id="93" name="ZoneTexte 92"/>
          <p:cNvSpPr txBox="1"/>
          <p:nvPr/>
        </p:nvSpPr>
        <p:spPr>
          <a:xfrm>
            <a:off x="0" y="642918"/>
            <a:ext cx="9144000" cy="461665"/>
          </a:xfrm>
          <a:prstGeom prst="rect">
            <a:avLst/>
          </a:prstGeom>
          <a:noFill/>
        </p:spPr>
        <p:txBody>
          <a:bodyPr wrap="square" rtlCol="0">
            <a:spAutoFit/>
          </a:bodyPr>
          <a:lstStyle/>
          <a:p>
            <a:pPr algn="ctr"/>
            <a:r>
              <a:rPr lang="fr-FR" sz="2400" dirty="0">
                <a:solidFill>
                  <a:srgbClr val="002060"/>
                </a:solidFill>
              </a:rPr>
              <a:t>À l’instant t=j+1, l’entrée est 0 alors qu’à l’instant j l’entrée était 1</a:t>
            </a:r>
          </a:p>
        </p:txBody>
      </p:sp>
      <p:sp>
        <p:nvSpPr>
          <p:cNvPr id="96" name="Text Box 16"/>
          <p:cNvSpPr txBox="1">
            <a:spLocks noChangeArrowheads="1"/>
          </p:cNvSpPr>
          <p:nvPr/>
        </p:nvSpPr>
        <p:spPr bwMode="auto">
          <a:xfrm>
            <a:off x="6767513" y="4041775"/>
            <a:ext cx="217487" cy="244475"/>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67" name="Line 15"/>
          <p:cNvSpPr>
            <a:spLocks noChangeShapeType="1"/>
          </p:cNvSpPr>
          <p:nvPr/>
        </p:nvSpPr>
        <p:spPr bwMode="auto">
          <a:xfrm flipV="1">
            <a:off x="6443663" y="3716338"/>
            <a:ext cx="900112" cy="541337"/>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69" name="Oval 112"/>
          <p:cNvSpPr>
            <a:spLocks noChangeArrowheads="1"/>
          </p:cNvSpPr>
          <p:nvPr/>
        </p:nvSpPr>
        <p:spPr bwMode="auto">
          <a:xfrm>
            <a:off x="7272338" y="364172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7" name="Espace réservé du numéro de diapositive 96"/>
          <p:cNvSpPr>
            <a:spLocks noGrp="1"/>
          </p:cNvSpPr>
          <p:nvPr>
            <p:ph type="sldNum" sz="quarter" idx="12"/>
          </p:nvPr>
        </p:nvSpPr>
        <p:spPr/>
        <p:txBody>
          <a:bodyPr/>
          <a:lstStyle/>
          <a:p>
            <a:fld id="{B3765F03-4A9D-4527-964E-C0033DCEC2BC}" type="slidenum">
              <a:rPr lang="fr-FR" smtClean="0"/>
              <a:pPr/>
              <a:t>83</a:t>
            </a:fld>
            <a:endParaRPr lang="fr-FR"/>
          </a:p>
        </p:txBody>
      </p:sp>
      <p:sp>
        <p:nvSpPr>
          <p:cNvPr id="98"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32" name="Group 2"/>
          <p:cNvGrpSpPr>
            <a:grpSpLocks/>
          </p:cNvGrpSpPr>
          <p:nvPr/>
        </p:nvGrpSpPr>
        <p:grpSpPr bwMode="auto">
          <a:xfrm>
            <a:off x="6443663" y="3141663"/>
            <a:ext cx="900112" cy="1116012"/>
            <a:chOff x="3492" y="1979"/>
            <a:chExt cx="567" cy="703"/>
          </a:xfrm>
        </p:grpSpPr>
        <p:sp>
          <p:nvSpPr>
            <p:cNvPr id="33" name="Line 3"/>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Text Box 4"/>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5"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38"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41"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4" name="Group 14"/>
          <p:cNvGrpSpPr>
            <a:grpSpLocks/>
          </p:cNvGrpSpPr>
          <p:nvPr/>
        </p:nvGrpSpPr>
        <p:grpSpPr bwMode="auto">
          <a:xfrm>
            <a:off x="6443663" y="3716338"/>
            <a:ext cx="900112" cy="569912"/>
            <a:chOff x="4059" y="2341"/>
            <a:chExt cx="567" cy="359"/>
          </a:xfrm>
        </p:grpSpPr>
        <p:sp>
          <p:nvSpPr>
            <p:cNvPr id="45" name="Line 15"/>
            <p:cNvSpPr>
              <a:spLocks noChangeShapeType="1"/>
            </p:cNvSpPr>
            <p:nvPr/>
          </p:nvSpPr>
          <p:spPr bwMode="auto">
            <a:xfrm flipV="1">
              <a:off x="4059" y="2341"/>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46" name="Text Box 16"/>
            <p:cNvSpPr txBox="1">
              <a:spLocks noChangeArrowheads="1"/>
            </p:cNvSpPr>
            <p:nvPr/>
          </p:nvSpPr>
          <p:spPr bwMode="auto">
            <a:xfrm>
              <a:off x="4263" y="2546"/>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grpSp>
      <p:sp>
        <p:nvSpPr>
          <p:cNvPr id="49" name="Text Box 19"/>
          <p:cNvSpPr txBox="1">
            <a:spLocks noChangeArrowheads="1"/>
          </p:cNvSpPr>
          <p:nvPr/>
        </p:nvSpPr>
        <p:spPr bwMode="auto">
          <a:xfrm>
            <a:off x="6804025" y="4581525"/>
            <a:ext cx="217487" cy="244475"/>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nvGrpSpPr>
          <p:cNvPr id="50" name="Group 92"/>
          <p:cNvGrpSpPr>
            <a:grpSpLocks/>
          </p:cNvGrpSpPr>
          <p:nvPr/>
        </p:nvGrpSpPr>
        <p:grpSpPr bwMode="auto">
          <a:xfrm>
            <a:off x="4824413" y="2997200"/>
            <a:ext cx="792162" cy="1997075"/>
            <a:chOff x="3039" y="1888"/>
            <a:chExt cx="499" cy="1258"/>
          </a:xfrm>
        </p:grpSpPr>
        <p:grpSp>
          <p:nvGrpSpPr>
            <p:cNvPr id="51" name="Group 93"/>
            <p:cNvGrpSpPr>
              <a:grpSpLocks/>
            </p:cNvGrpSpPr>
            <p:nvPr/>
          </p:nvGrpSpPr>
          <p:grpSpPr bwMode="auto">
            <a:xfrm>
              <a:off x="3039" y="1888"/>
              <a:ext cx="499" cy="192"/>
              <a:chOff x="3583" y="1888"/>
              <a:chExt cx="499" cy="192"/>
            </a:xfrm>
          </p:grpSpPr>
          <p:sp>
            <p:nvSpPr>
              <p:cNvPr id="61"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2" name="Group 96"/>
            <p:cNvGrpSpPr>
              <a:grpSpLocks/>
            </p:cNvGrpSpPr>
            <p:nvPr/>
          </p:nvGrpSpPr>
          <p:grpSpPr bwMode="auto">
            <a:xfrm>
              <a:off x="3039" y="2243"/>
              <a:ext cx="499" cy="192"/>
              <a:chOff x="3583" y="2206"/>
              <a:chExt cx="499" cy="192"/>
            </a:xfrm>
          </p:grpSpPr>
          <p:sp>
            <p:nvSpPr>
              <p:cNvPr id="59"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0"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53" name="Group 99"/>
            <p:cNvGrpSpPr>
              <a:grpSpLocks/>
            </p:cNvGrpSpPr>
            <p:nvPr/>
          </p:nvGrpSpPr>
          <p:grpSpPr bwMode="auto">
            <a:xfrm>
              <a:off x="3040" y="2598"/>
              <a:ext cx="498" cy="192"/>
              <a:chOff x="3584" y="2637"/>
              <a:chExt cx="498" cy="192"/>
            </a:xfrm>
          </p:grpSpPr>
          <p:sp>
            <p:nvSpPr>
              <p:cNvPr id="57"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8"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54" name="Group 102"/>
            <p:cNvGrpSpPr>
              <a:grpSpLocks/>
            </p:cNvGrpSpPr>
            <p:nvPr/>
          </p:nvGrpSpPr>
          <p:grpSpPr bwMode="auto">
            <a:xfrm>
              <a:off x="3040" y="2954"/>
              <a:ext cx="498" cy="192"/>
              <a:chOff x="3584" y="2954"/>
              <a:chExt cx="498" cy="192"/>
            </a:xfrm>
          </p:grpSpPr>
          <p:sp>
            <p:nvSpPr>
              <p:cNvPr id="55"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6"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3"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4"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6"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7"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9"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Oval 112"/>
          <p:cNvSpPr>
            <a:spLocks noChangeArrowheads="1"/>
          </p:cNvSpPr>
          <p:nvPr/>
        </p:nvSpPr>
        <p:spPr bwMode="auto">
          <a:xfrm>
            <a:off x="7272338" y="364172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8" name="Oval 113"/>
          <p:cNvSpPr>
            <a:spLocks noChangeArrowheads="1"/>
          </p:cNvSpPr>
          <p:nvPr/>
        </p:nvSpPr>
        <p:spPr bwMode="auto">
          <a:xfrm>
            <a:off x="7272338" y="420370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93"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4" name="ZoneTexte 93"/>
          <p:cNvSpPr txBox="1"/>
          <p:nvPr/>
        </p:nvSpPr>
        <p:spPr>
          <a:xfrm>
            <a:off x="0" y="642918"/>
            <a:ext cx="9144000" cy="461665"/>
          </a:xfrm>
          <a:prstGeom prst="rect">
            <a:avLst/>
          </a:prstGeom>
          <a:noFill/>
        </p:spPr>
        <p:txBody>
          <a:bodyPr wrap="square" rtlCol="0">
            <a:spAutoFit/>
          </a:bodyPr>
          <a:lstStyle/>
          <a:p>
            <a:pPr algn="ctr"/>
            <a:r>
              <a:rPr lang="fr-FR" sz="2400" dirty="0">
                <a:solidFill>
                  <a:srgbClr val="002060"/>
                </a:solidFill>
              </a:rPr>
              <a:t>À l’instant t=j+1, l’entrée est 1 alors qu’à l’instant j l’entrée était 1</a:t>
            </a:r>
          </a:p>
        </p:txBody>
      </p:sp>
      <p:sp>
        <p:nvSpPr>
          <p:cNvPr id="95" name="Rectangle 94"/>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Ellipse 95"/>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7" name="Connecteur droit avec flèche 96"/>
          <p:cNvCxnSpPr>
            <a:stCxn id="95"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8" name="Connecteur droit avec flèche 97"/>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9" name="ZoneTexte 98"/>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1</a:t>
            </a:r>
          </a:p>
        </p:txBody>
      </p:sp>
      <p:sp>
        <p:nvSpPr>
          <p:cNvPr id="100" name="ZoneTexte 99"/>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101" name="Forme 100"/>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2" name="Rectangle 101"/>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ZoneTexte 102"/>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0</a:t>
            </a:r>
          </a:p>
        </p:txBody>
      </p:sp>
      <p:cxnSp>
        <p:nvCxnSpPr>
          <p:cNvPr id="104" name="Connecteur droit avec flèche 103"/>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Connecteur en angle 104"/>
          <p:cNvCxnSpPr>
            <a:endCxn id="100"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6" name="Ellipse 105"/>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ZoneTexte 106"/>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108" name="Connecteur en angle 107"/>
          <p:cNvCxnSpPr>
            <a:endCxn id="107"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Connecteur en angle 108"/>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Forme 82"/>
          <p:cNvCxnSpPr>
            <a:endCxn id="107"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Connecteur droit avec flèche 110"/>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2" name="ZoneTexte 111"/>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j+1</a:t>
            </a:r>
          </a:p>
        </p:txBody>
      </p:sp>
      <p:sp>
        <p:nvSpPr>
          <p:cNvPr id="113" name="ZoneTexte 112"/>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1</a:t>
            </a:r>
          </a:p>
        </p:txBody>
      </p:sp>
      <p:sp>
        <p:nvSpPr>
          <p:cNvPr id="114" name="ZoneTexte 113"/>
          <p:cNvSpPr txBox="1"/>
          <p:nvPr/>
        </p:nvSpPr>
        <p:spPr>
          <a:xfrm>
            <a:off x="3286116" y="1285860"/>
            <a:ext cx="642942" cy="369332"/>
          </a:xfrm>
          <a:prstGeom prst="rect">
            <a:avLst/>
          </a:prstGeom>
          <a:noFill/>
        </p:spPr>
        <p:txBody>
          <a:bodyPr wrap="square" rtlCol="0">
            <a:spAutoFit/>
          </a:bodyPr>
          <a:lstStyle/>
          <a:p>
            <a:pPr algn="ctr"/>
            <a:r>
              <a:rPr lang="fr-FR" b="1" dirty="0">
                <a:solidFill>
                  <a:srgbClr val="C00000"/>
                </a:solidFill>
              </a:rPr>
              <a:t>1</a:t>
            </a:r>
          </a:p>
        </p:txBody>
      </p:sp>
      <p:sp>
        <p:nvSpPr>
          <p:cNvPr id="115" name="ZoneTexte 114"/>
          <p:cNvSpPr txBox="1"/>
          <p:nvPr/>
        </p:nvSpPr>
        <p:spPr>
          <a:xfrm>
            <a:off x="3286116" y="3202544"/>
            <a:ext cx="642942" cy="369332"/>
          </a:xfrm>
          <a:prstGeom prst="rect">
            <a:avLst/>
          </a:prstGeom>
          <a:noFill/>
        </p:spPr>
        <p:txBody>
          <a:bodyPr wrap="square" rtlCol="0">
            <a:spAutoFit/>
          </a:bodyPr>
          <a:lstStyle/>
          <a:p>
            <a:pPr algn="ctr"/>
            <a:r>
              <a:rPr lang="fr-FR" b="1" dirty="0">
                <a:solidFill>
                  <a:srgbClr val="C00000"/>
                </a:solidFill>
              </a:rPr>
              <a:t>0</a:t>
            </a:r>
          </a:p>
        </p:txBody>
      </p:sp>
      <p:sp>
        <p:nvSpPr>
          <p:cNvPr id="116" name="Espace réservé du numéro de diapositive 115"/>
          <p:cNvSpPr>
            <a:spLocks noGrp="1"/>
          </p:cNvSpPr>
          <p:nvPr>
            <p:ph type="sldNum" sz="quarter" idx="12"/>
          </p:nvPr>
        </p:nvSpPr>
        <p:spPr/>
        <p:txBody>
          <a:bodyPr/>
          <a:lstStyle/>
          <a:p>
            <a:fld id="{B3765F03-4A9D-4527-964E-C0033DCEC2BC}" type="slidenum">
              <a:rPr lang="fr-FR" smtClean="0"/>
              <a:pPr/>
              <a:t>84</a:t>
            </a:fld>
            <a:endParaRPr lang="fr-FR"/>
          </a:p>
        </p:txBody>
      </p:sp>
      <p:sp>
        <p:nvSpPr>
          <p:cNvPr id="117"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2"/>
          <p:cNvGrpSpPr>
            <a:grpSpLocks/>
          </p:cNvGrpSpPr>
          <p:nvPr/>
        </p:nvGrpSpPr>
        <p:grpSpPr bwMode="auto">
          <a:xfrm>
            <a:off x="6443663" y="3141663"/>
            <a:ext cx="900112" cy="1116012"/>
            <a:chOff x="3492" y="1979"/>
            <a:chExt cx="567" cy="703"/>
          </a:xfrm>
        </p:grpSpPr>
        <p:sp>
          <p:nvSpPr>
            <p:cNvPr id="33" name="Line 3"/>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Text Box 4"/>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6" name="Group 14"/>
          <p:cNvGrpSpPr>
            <a:grpSpLocks/>
          </p:cNvGrpSpPr>
          <p:nvPr/>
        </p:nvGrpSpPr>
        <p:grpSpPr bwMode="auto">
          <a:xfrm>
            <a:off x="6443663" y="3716338"/>
            <a:ext cx="900112" cy="569912"/>
            <a:chOff x="4059" y="2341"/>
            <a:chExt cx="567" cy="359"/>
          </a:xfrm>
        </p:grpSpPr>
        <p:sp>
          <p:nvSpPr>
            <p:cNvPr id="45" name="Line 15"/>
            <p:cNvSpPr>
              <a:spLocks noChangeShapeType="1"/>
            </p:cNvSpPr>
            <p:nvPr/>
          </p:nvSpPr>
          <p:spPr bwMode="auto">
            <a:xfrm flipV="1">
              <a:off x="4059" y="2341"/>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46" name="Text Box 16"/>
            <p:cNvSpPr txBox="1">
              <a:spLocks noChangeArrowheads="1"/>
            </p:cNvSpPr>
            <p:nvPr/>
          </p:nvSpPr>
          <p:spPr bwMode="auto">
            <a:xfrm>
              <a:off x="4263" y="2546"/>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grpSp>
      <p:grpSp>
        <p:nvGrpSpPr>
          <p:cNvPr id="7" name="Group 17"/>
          <p:cNvGrpSpPr>
            <a:grpSpLocks/>
          </p:cNvGrpSpPr>
          <p:nvPr/>
        </p:nvGrpSpPr>
        <p:grpSpPr bwMode="auto">
          <a:xfrm>
            <a:off x="6443663" y="4292600"/>
            <a:ext cx="900112" cy="541338"/>
            <a:chOff x="4059" y="2704"/>
            <a:chExt cx="567" cy="341"/>
          </a:xfrm>
        </p:grpSpPr>
        <p:sp>
          <p:nvSpPr>
            <p:cNvPr id="48" name="Line 18"/>
            <p:cNvSpPr>
              <a:spLocks noChangeShapeType="1"/>
            </p:cNvSpPr>
            <p:nvPr/>
          </p:nvSpPr>
          <p:spPr bwMode="auto">
            <a:xfrm>
              <a:off x="4059" y="2704"/>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49" name="Text Box 19"/>
            <p:cNvSpPr txBox="1">
              <a:spLocks noChangeArrowheads="1"/>
            </p:cNvSpPr>
            <p:nvPr/>
          </p:nvSpPr>
          <p:spPr bwMode="auto">
            <a:xfrm>
              <a:off x="4286" y="2886"/>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grpSp>
        <p:nvGrpSpPr>
          <p:cNvPr id="8" name="Group 92"/>
          <p:cNvGrpSpPr>
            <a:grpSpLocks/>
          </p:cNvGrpSpPr>
          <p:nvPr/>
        </p:nvGrpSpPr>
        <p:grpSpPr bwMode="auto">
          <a:xfrm>
            <a:off x="4824413" y="2997200"/>
            <a:ext cx="792162" cy="1997075"/>
            <a:chOff x="3039" y="1888"/>
            <a:chExt cx="499" cy="1258"/>
          </a:xfrm>
        </p:grpSpPr>
        <p:grpSp>
          <p:nvGrpSpPr>
            <p:cNvPr id="9" name="Group 93"/>
            <p:cNvGrpSpPr>
              <a:grpSpLocks/>
            </p:cNvGrpSpPr>
            <p:nvPr/>
          </p:nvGrpSpPr>
          <p:grpSpPr bwMode="auto">
            <a:xfrm>
              <a:off x="3039" y="1888"/>
              <a:ext cx="499" cy="192"/>
              <a:chOff x="3583" y="1888"/>
              <a:chExt cx="499" cy="192"/>
            </a:xfrm>
          </p:grpSpPr>
          <p:sp>
            <p:nvSpPr>
              <p:cNvPr id="61"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 name="Group 96"/>
            <p:cNvGrpSpPr>
              <a:grpSpLocks/>
            </p:cNvGrpSpPr>
            <p:nvPr/>
          </p:nvGrpSpPr>
          <p:grpSpPr bwMode="auto">
            <a:xfrm>
              <a:off x="3039" y="2243"/>
              <a:ext cx="499" cy="192"/>
              <a:chOff x="3583" y="2206"/>
              <a:chExt cx="499" cy="192"/>
            </a:xfrm>
          </p:grpSpPr>
          <p:sp>
            <p:nvSpPr>
              <p:cNvPr id="59"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0"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1" name="Group 99"/>
            <p:cNvGrpSpPr>
              <a:grpSpLocks/>
            </p:cNvGrpSpPr>
            <p:nvPr/>
          </p:nvGrpSpPr>
          <p:grpSpPr bwMode="auto">
            <a:xfrm>
              <a:off x="3040" y="2598"/>
              <a:ext cx="498" cy="192"/>
              <a:chOff x="3584" y="2637"/>
              <a:chExt cx="498" cy="192"/>
            </a:xfrm>
          </p:grpSpPr>
          <p:sp>
            <p:nvSpPr>
              <p:cNvPr id="57"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8"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2" name="Group 102"/>
            <p:cNvGrpSpPr>
              <a:grpSpLocks/>
            </p:cNvGrpSpPr>
            <p:nvPr/>
          </p:nvGrpSpPr>
          <p:grpSpPr bwMode="auto">
            <a:xfrm>
              <a:off x="3040" y="2954"/>
              <a:ext cx="498" cy="192"/>
              <a:chOff x="3584" y="2954"/>
              <a:chExt cx="498" cy="192"/>
            </a:xfrm>
          </p:grpSpPr>
          <p:sp>
            <p:nvSpPr>
              <p:cNvPr id="55"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6"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3"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4"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6"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7"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9"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Oval 112"/>
          <p:cNvSpPr>
            <a:spLocks noChangeArrowheads="1"/>
          </p:cNvSpPr>
          <p:nvPr/>
        </p:nvSpPr>
        <p:spPr bwMode="auto">
          <a:xfrm>
            <a:off x="7272338" y="364172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8" name="Oval 113"/>
          <p:cNvSpPr>
            <a:spLocks noChangeArrowheads="1"/>
          </p:cNvSpPr>
          <p:nvPr/>
        </p:nvSpPr>
        <p:spPr bwMode="auto">
          <a:xfrm>
            <a:off x="7272338" y="420370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1" name="Oval 114"/>
          <p:cNvSpPr>
            <a:spLocks noChangeArrowheads="1"/>
          </p:cNvSpPr>
          <p:nvPr/>
        </p:nvSpPr>
        <p:spPr bwMode="auto">
          <a:xfrm>
            <a:off x="7272338" y="4770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93"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4" name="ZoneTexte 93"/>
          <p:cNvSpPr txBox="1"/>
          <p:nvPr/>
        </p:nvSpPr>
        <p:spPr>
          <a:xfrm>
            <a:off x="0" y="642918"/>
            <a:ext cx="9144000" cy="461665"/>
          </a:xfrm>
          <a:prstGeom prst="rect">
            <a:avLst/>
          </a:prstGeom>
          <a:noFill/>
        </p:spPr>
        <p:txBody>
          <a:bodyPr wrap="square" rtlCol="0">
            <a:spAutoFit/>
          </a:bodyPr>
          <a:lstStyle/>
          <a:p>
            <a:pPr algn="ctr"/>
            <a:r>
              <a:rPr lang="fr-FR" sz="2400" dirty="0">
                <a:solidFill>
                  <a:srgbClr val="002060"/>
                </a:solidFill>
              </a:rPr>
              <a:t>À l’instant t=j+1, l’entrée est 1 alors qu’à l’instant j l’entrée était 1</a:t>
            </a:r>
          </a:p>
        </p:txBody>
      </p:sp>
      <p:sp>
        <p:nvSpPr>
          <p:cNvPr id="95" name="Rectangle 94"/>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Ellipse 95"/>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7" name="Connecteur droit avec flèche 96"/>
          <p:cNvCxnSpPr>
            <a:stCxn id="95"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8" name="Connecteur droit avec flèche 97"/>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9" name="ZoneTexte 98"/>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1</a:t>
            </a:r>
          </a:p>
        </p:txBody>
      </p:sp>
      <p:sp>
        <p:nvSpPr>
          <p:cNvPr id="100" name="ZoneTexte 99"/>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101" name="Forme 100"/>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2" name="Rectangle 101"/>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ZoneTexte 102"/>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1</a:t>
            </a:r>
          </a:p>
        </p:txBody>
      </p:sp>
      <p:cxnSp>
        <p:nvCxnSpPr>
          <p:cNvPr id="104" name="Connecteur droit avec flèche 103"/>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Connecteur en angle 104"/>
          <p:cNvCxnSpPr>
            <a:endCxn id="100"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6" name="Ellipse 105"/>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ZoneTexte 106"/>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108" name="Connecteur en angle 107"/>
          <p:cNvCxnSpPr>
            <a:endCxn id="107"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Connecteur en angle 108"/>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Forme 82"/>
          <p:cNvCxnSpPr>
            <a:endCxn id="107"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Connecteur droit avec flèche 110"/>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2" name="ZoneTexte 111"/>
          <p:cNvSpPr txBox="1"/>
          <p:nvPr/>
        </p:nvSpPr>
        <p:spPr>
          <a:xfrm>
            <a:off x="1071538" y="3857628"/>
            <a:ext cx="1785950" cy="461665"/>
          </a:xfrm>
          <a:prstGeom prst="rect">
            <a:avLst/>
          </a:prstGeom>
          <a:noFill/>
        </p:spPr>
        <p:txBody>
          <a:bodyPr wrap="square" rtlCol="0">
            <a:spAutoFit/>
          </a:bodyPr>
          <a:lstStyle/>
          <a:p>
            <a:r>
              <a:rPr lang="fr-FR" sz="2400" dirty="0">
                <a:solidFill>
                  <a:srgbClr val="7030A0"/>
                </a:solidFill>
                <a:effectLst>
                  <a:outerShdw blurRad="38100" dist="38100" dir="2700000" algn="tl">
                    <a:srgbClr val="000000">
                      <a:alpha val="43137"/>
                    </a:srgbClr>
                  </a:outerShdw>
                </a:effectLst>
              </a:rPr>
              <a:t>L’instant j+2</a:t>
            </a:r>
          </a:p>
        </p:txBody>
      </p:sp>
      <p:sp>
        <p:nvSpPr>
          <p:cNvPr id="71" name="Espace réservé du numéro de diapositive 70"/>
          <p:cNvSpPr>
            <a:spLocks noGrp="1"/>
          </p:cNvSpPr>
          <p:nvPr>
            <p:ph type="sldNum" sz="quarter" idx="12"/>
          </p:nvPr>
        </p:nvSpPr>
        <p:spPr/>
        <p:txBody>
          <a:bodyPr/>
          <a:lstStyle/>
          <a:p>
            <a:fld id="{B3765F03-4A9D-4527-964E-C0033DCEC2BC}" type="slidenum">
              <a:rPr lang="fr-FR" smtClean="0"/>
              <a:pPr/>
              <a:t>85</a:t>
            </a:fld>
            <a:endParaRPr lang="fr-FR"/>
          </a:p>
        </p:txBody>
      </p:sp>
      <p:sp>
        <p:nvSpPr>
          <p:cNvPr id="72"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a:solidFill>
                  <a:srgbClr val="0070C0"/>
                </a:solidFill>
              </a:rPr>
              <a:t>P</a:t>
            </a:r>
            <a:r>
              <a:rPr lang="en-US" altLang="zh-CN" sz="2000" baseline="-25000" dirty="0">
                <a:solidFill>
                  <a:srgbClr val="0070C0"/>
                </a:solidFill>
              </a:rPr>
              <a:t>0</a:t>
            </a:r>
            <a:r>
              <a:rPr lang="en-US" altLang="zh-CN" sz="2000" dirty="0">
                <a:solidFill>
                  <a:srgbClr val="0070C0"/>
                </a:solidFill>
              </a:rPr>
              <a:t>[n] = (1*x[n] + 1*x[n-1] + 1*x[n-2]) mod 2</a:t>
            </a:r>
          </a:p>
          <a:p>
            <a:pPr>
              <a:buNone/>
            </a:pPr>
            <a:r>
              <a:rPr lang="en-US" altLang="zh-CN" sz="2000" dirty="0">
                <a:solidFill>
                  <a:srgbClr val="0070C0"/>
                </a:solidFill>
              </a:rPr>
              <a:t>P</a:t>
            </a:r>
            <a:r>
              <a:rPr lang="en-US" altLang="zh-CN" sz="2000" baseline="-25000" dirty="0">
                <a:solidFill>
                  <a:srgbClr val="0070C0"/>
                </a:solidFill>
              </a:rPr>
              <a:t>1</a:t>
            </a:r>
            <a:r>
              <a:rPr lang="en-US" altLang="zh-CN" sz="2000" dirty="0">
                <a:solidFill>
                  <a:srgbClr val="0070C0"/>
                </a:solidFill>
              </a:rPr>
              <a:t>[n] = (1*x[n] + 0*x[n-1] + 1*x[n-2]) mod 2</a:t>
            </a:r>
          </a:p>
          <a:p>
            <a:pPr>
              <a:buNone/>
            </a:pPr>
            <a:endParaRPr lang="en-US" altLang="zh-CN" sz="2000" dirty="0"/>
          </a:p>
          <a:p>
            <a:pPr>
              <a:buNone/>
            </a:pPr>
            <a:r>
              <a:rPr lang="en-US" altLang="zh-CN" sz="2000" dirty="0" err="1"/>
              <a:t>Générateurs</a:t>
            </a:r>
            <a:r>
              <a:rPr lang="en-US" altLang="zh-CN" sz="2000" dirty="0"/>
              <a:t>: </a:t>
            </a:r>
            <a:r>
              <a:rPr lang="en-US" altLang="zh-CN" sz="2000" dirty="0">
                <a:solidFill>
                  <a:srgbClr val="0070C0"/>
                </a:solidFill>
              </a:rPr>
              <a:t>g</a:t>
            </a:r>
            <a:r>
              <a:rPr lang="en-US" altLang="zh-CN" sz="2000" baseline="-25000" dirty="0">
                <a:solidFill>
                  <a:srgbClr val="0070C0"/>
                </a:solidFill>
              </a:rPr>
              <a:t>0</a:t>
            </a:r>
            <a:r>
              <a:rPr lang="en-US" altLang="zh-CN" sz="2000" dirty="0">
                <a:solidFill>
                  <a:srgbClr val="0070C0"/>
                </a:solidFill>
              </a:rPr>
              <a:t> = 111, g</a:t>
            </a:r>
            <a:r>
              <a:rPr lang="en-US" altLang="zh-CN" sz="2000" baseline="-25000" dirty="0">
                <a:solidFill>
                  <a:srgbClr val="0070C0"/>
                </a:solidFill>
              </a:rPr>
              <a:t>1</a:t>
            </a:r>
            <a:r>
              <a:rPr lang="en-US" altLang="zh-CN" sz="2000" dirty="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a:solidFill>
                  <a:srgbClr val="0070C0"/>
                </a:solidFill>
              </a:rPr>
              <a:t>x(n-1)</a:t>
            </a: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a:solidFill>
                  <a:srgbClr val="0070C0"/>
                </a:solidFill>
              </a:rPr>
              <a:t>x(n-2)</a:t>
            </a: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a:solidFill>
                  <a:srgbClr val="C00000"/>
                </a:solidFill>
              </a:rPr>
              <a:t>+</a:t>
            </a: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a:solidFill>
                  <a:srgbClr val="C00000"/>
                </a:solidFill>
              </a:rPr>
              <a:t>x(n)</a:t>
            </a: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96" name="Group 134"/>
          <p:cNvGrpSpPr>
            <a:grpSpLocks/>
          </p:cNvGrpSpPr>
          <p:nvPr/>
        </p:nvGrpSpPr>
        <p:grpSpPr bwMode="auto">
          <a:xfrm>
            <a:off x="4211638" y="2168525"/>
            <a:ext cx="4645025" cy="2727325"/>
            <a:chOff x="2653" y="1938"/>
            <a:chExt cx="2926" cy="1718"/>
          </a:xfrm>
        </p:grpSpPr>
        <p:sp>
          <p:nvSpPr>
            <p:cNvPr id="97" name="Line 130"/>
            <p:cNvSpPr>
              <a:spLocks noChangeShapeType="1"/>
            </p:cNvSpPr>
            <p:nvPr/>
          </p:nvSpPr>
          <p:spPr bwMode="auto">
            <a:xfrm flipV="1">
              <a:off x="4784"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98" name="Line 131"/>
            <p:cNvSpPr>
              <a:spLocks noChangeShapeType="1"/>
            </p:cNvSpPr>
            <p:nvPr/>
          </p:nvSpPr>
          <p:spPr bwMode="auto">
            <a:xfrm>
              <a:off x="4784" y="2455"/>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99" name="Text Box 132"/>
            <p:cNvSpPr txBox="1">
              <a:spLocks noChangeArrowheads="1"/>
            </p:cNvSpPr>
            <p:nvPr/>
          </p:nvSpPr>
          <p:spPr bwMode="auto">
            <a:xfrm>
              <a:off x="5080"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0" name="Text Box 133"/>
            <p:cNvSpPr txBox="1">
              <a:spLocks noChangeArrowheads="1"/>
            </p:cNvSpPr>
            <p:nvPr/>
          </p:nvSpPr>
          <p:spPr bwMode="auto">
            <a:xfrm>
              <a:off x="4853"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1" name="Line 126"/>
            <p:cNvSpPr>
              <a:spLocks noChangeShapeType="1"/>
            </p:cNvSpPr>
            <p:nvPr/>
          </p:nvSpPr>
          <p:spPr bwMode="auto">
            <a:xfrm flipV="1">
              <a:off x="4240"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02" name="Line 127"/>
            <p:cNvSpPr>
              <a:spLocks noChangeShapeType="1"/>
            </p:cNvSpPr>
            <p:nvPr/>
          </p:nvSpPr>
          <p:spPr bwMode="auto">
            <a:xfrm>
              <a:off x="4240" y="2455"/>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03" name="Text Box 128"/>
            <p:cNvSpPr txBox="1">
              <a:spLocks noChangeArrowheads="1"/>
            </p:cNvSpPr>
            <p:nvPr/>
          </p:nvSpPr>
          <p:spPr bwMode="auto">
            <a:xfrm>
              <a:off x="4536"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4" name="Text Box 129"/>
            <p:cNvSpPr txBox="1">
              <a:spLocks noChangeArrowheads="1"/>
            </p:cNvSpPr>
            <p:nvPr/>
          </p:nvSpPr>
          <p:spPr bwMode="auto">
            <a:xfrm>
              <a:off x="4309"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5" name="Line 113"/>
            <p:cNvSpPr>
              <a:spLocks noChangeShapeType="1"/>
            </p:cNvSpPr>
            <p:nvPr/>
          </p:nvSpPr>
          <p:spPr bwMode="auto">
            <a:xfrm>
              <a:off x="4785"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6" name="Text Box 114"/>
            <p:cNvSpPr txBox="1">
              <a:spLocks noChangeArrowheads="1"/>
            </p:cNvSpPr>
            <p:nvPr/>
          </p:nvSpPr>
          <p:spPr bwMode="auto">
            <a:xfrm>
              <a:off x="4990"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7" name="Line 115"/>
            <p:cNvSpPr>
              <a:spLocks noChangeShapeType="1"/>
            </p:cNvSpPr>
            <p:nvPr/>
          </p:nvSpPr>
          <p:spPr bwMode="auto">
            <a:xfrm>
              <a:off x="4785"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8" name="Text Box 116"/>
            <p:cNvSpPr txBox="1">
              <a:spLocks noChangeArrowheads="1"/>
            </p:cNvSpPr>
            <p:nvPr/>
          </p:nvSpPr>
          <p:spPr bwMode="auto">
            <a:xfrm>
              <a:off x="4989"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9" name="Line 109"/>
            <p:cNvSpPr>
              <a:spLocks noChangeShapeType="1"/>
            </p:cNvSpPr>
            <p:nvPr/>
          </p:nvSpPr>
          <p:spPr bwMode="auto">
            <a:xfrm>
              <a:off x="4241"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0" name="Text Box 110"/>
            <p:cNvSpPr txBox="1">
              <a:spLocks noChangeArrowheads="1"/>
            </p:cNvSpPr>
            <p:nvPr/>
          </p:nvSpPr>
          <p:spPr bwMode="auto">
            <a:xfrm>
              <a:off x="4446"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11" name="Line 111"/>
            <p:cNvSpPr>
              <a:spLocks noChangeShapeType="1"/>
            </p:cNvSpPr>
            <p:nvPr/>
          </p:nvSpPr>
          <p:spPr bwMode="auto">
            <a:xfrm>
              <a:off x="4241"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12" name="Text Box 112"/>
            <p:cNvSpPr txBox="1">
              <a:spLocks noChangeArrowheads="1"/>
            </p:cNvSpPr>
            <p:nvPr/>
          </p:nvSpPr>
          <p:spPr bwMode="auto">
            <a:xfrm>
              <a:off x="4445"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13" name="Line 105"/>
            <p:cNvSpPr>
              <a:spLocks noChangeShapeType="1"/>
            </p:cNvSpPr>
            <p:nvPr/>
          </p:nvSpPr>
          <p:spPr bwMode="auto">
            <a:xfrm flipV="1">
              <a:off x="4785"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14" name="Text Box 106"/>
            <p:cNvSpPr txBox="1">
              <a:spLocks noChangeArrowheads="1"/>
            </p:cNvSpPr>
            <p:nvPr/>
          </p:nvSpPr>
          <p:spPr bwMode="auto">
            <a:xfrm>
              <a:off x="4877"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15" name="Line 107"/>
            <p:cNvSpPr>
              <a:spLocks noChangeShapeType="1"/>
            </p:cNvSpPr>
            <p:nvPr/>
          </p:nvSpPr>
          <p:spPr bwMode="auto">
            <a:xfrm>
              <a:off x="4785"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16" name="Text Box 108"/>
            <p:cNvSpPr txBox="1">
              <a:spLocks noChangeArrowheads="1"/>
            </p:cNvSpPr>
            <p:nvPr/>
          </p:nvSpPr>
          <p:spPr bwMode="auto">
            <a:xfrm>
              <a:off x="514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17" name="Line 101"/>
            <p:cNvSpPr>
              <a:spLocks noChangeShapeType="1"/>
            </p:cNvSpPr>
            <p:nvPr/>
          </p:nvSpPr>
          <p:spPr bwMode="auto">
            <a:xfrm flipV="1">
              <a:off x="4241"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18" name="Text Box 102"/>
            <p:cNvSpPr txBox="1">
              <a:spLocks noChangeArrowheads="1"/>
            </p:cNvSpPr>
            <p:nvPr/>
          </p:nvSpPr>
          <p:spPr bwMode="auto">
            <a:xfrm>
              <a:off x="4333"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19" name="Line 103"/>
            <p:cNvSpPr>
              <a:spLocks noChangeShapeType="1"/>
            </p:cNvSpPr>
            <p:nvPr/>
          </p:nvSpPr>
          <p:spPr bwMode="auto">
            <a:xfrm>
              <a:off x="4241"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20" name="Text Box 104"/>
            <p:cNvSpPr txBox="1">
              <a:spLocks noChangeArrowheads="1"/>
            </p:cNvSpPr>
            <p:nvPr/>
          </p:nvSpPr>
          <p:spPr bwMode="auto">
            <a:xfrm>
              <a:off x="4580"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21" name="Line 95"/>
            <p:cNvSpPr>
              <a:spLocks noChangeShapeType="1"/>
            </p:cNvSpPr>
            <p:nvPr/>
          </p:nvSpPr>
          <p:spPr bwMode="auto">
            <a:xfrm flipV="1">
              <a:off x="4785" y="2455"/>
              <a:ext cx="567" cy="70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2" name="Line 92"/>
            <p:cNvSpPr>
              <a:spLocks noChangeShapeType="1"/>
            </p:cNvSpPr>
            <p:nvPr/>
          </p:nvSpPr>
          <p:spPr bwMode="auto">
            <a:xfrm flipV="1">
              <a:off x="4218" y="2455"/>
              <a:ext cx="567" cy="70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3" name="Line 89"/>
            <p:cNvSpPr>
              <a:spLocks noChangeShapeType="1"/>
            </p:cNvSpPr>
            <p:nvPr/>
          </p:nvSpPr>
          <p:spPr bwMode="auto">
            <a:xfrm>
              <a:off x="4241" y="3158"/>
              <a:ext cx="1088"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4" name="Line 36"/>
            <p:cNvSpPr>
              <a:spLocks noChangeShapeType="1"/>
            </p:cNvSpPr>
            <p:nvPr/>
          </p:nvSpPr>
          <p:spPr bwMode="auto">
            <a:xfrm>
              <a:off x="3673"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5" name="Text Box 37"/>
            <p:cNvSpPr txBox="1">
              <a:spLocks noChangeArrowheads="1"/>
            </p:cNvSpPr>
            <p:nvPr/>
          </p:nvSpPr>
          <p:spPr bwMode="auto">
            <a:xfrm>
              <a:off x="3878"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26" name="Line 39"/>
            <p:cNvSpPr>
              <a:spLocks noChangeShapeType="1"/>
            </p:cNvSpPr>
            <p:nvPr/>
          </p:nvSpPr>
          <p:spPr bwMode="auto">
            <a:xfrm>
              <a:off x="3673"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7" name="Text Box 40"/>
            <p:cNvSpPr txBox="1">
              <a:spLocks noChangeArrowheads="1"/>
            </p:cNvSpPr>
            <p:nvPr/>
          </p:nvSpPr>
          <p:spPr bwMode="auto">
            <a:xfrm>
              <a:off x="3877"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28" name="Line 42"/>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9" name="Text Box 43"/>
            <p:cNvSpPr txBox="1">
              <a:spLocks noChangeArrowheads="1"/>
            </p:cNvSpPr>
            <p:nvPr/>
          </p:nvSpPr>
          <p:spPr bwMode="auto">
            <a:xfrm>
              <a:off x="3311"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30" name="Line 45"/>
            <p:cNvSpPr>
              <a:spLocks noChangeShapeType="1"/>
            </p:cNvSpPr>
            <p:nvPr/>
          </p:nvSpPr>
          <p:spPr bwMode="auto">
            <a:xfrm>
              <a:off x="3106"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31" name="Text Box 46"/>
            <p:cNvSpPr txBox="1">
              <a:spLocks noChangeArrowheads="1"/>
            </p:cNvSpPr>
            <p:nvPr/>
          </p:nvSpPr>
          <p:spPr bwMode="auto">
            <a:xfrm>
              <a:off x="3310"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32" name="Line 48"/>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33" name="Text Box 49"/>
            <p:cNvSpPr txBox="1">
              <a:spLocks noChangeArrowheads="1"/>
            </p:cNvSpPr>
            <p:nvPr/>
          </p:nvSpPr>
          <p:spPr bwMode="auto">
            <a:xfrm>
              <a:off x="3765"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34" name="Line 51"/>
            <p:cNvSpPr>
              <a:spLocks noChangeShapeType="1"/>
            </p:cNvSpPr>
            <p:nvPr/>
          </p:nvSpPr>
          <p:spPr bwMode="auto">
            <a:xfrm>
              <a:off x="3673"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35" name="Text Box 52"/>
            <p:cNvSpPr txBox="1">
              <a:spLocks noChangeArrowheads="1"/>
            </p:cNvSpPr>
            <p:nvPr/>
          </p:nvSpPr>
          <p:spPr bwMode="auto">
            <a:xfrm>
              <a:off x="403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nvGrpSpPr>
            <p:cNvPr id="136" name="Group 53"/>
            <p:cNvGrpSpPr>
              <a:grpSpLocks/>
            </p:cNvGrpSpPr>
            <p:nvPr/>
          </p:nvGrpSpPr>
          <p:grpSpPr bwMode="auto">
            <a:xfrm>
              <a:off x="2653" y="2001"/>
              <a:ext cx="499" cy="1258"/>
              <a:chOff x="3039" y="1888"/>
              <a:chExt cx="499" cy="1258"/>
            </a:xfrm>
          </p:grpSpPr>
          <p:grpSp>
            <p:nvGrpSpPr>
              <p:cNvPr id="162" name="Group 54"/>
              <p:cNvGrpSpPr>
                <a:grpSpLocks/>
              </p:cNvGrpSpPr>
              <p:nvPr/>
            </p:nvGrpSpPr>
            <p:grpSpPr bwMode="auto">
              <a:xfrm>
                <a:off x="3039" y="1888"/>
                <a:ext cx="499" cy="192"/>
                <a:chOff x="3583" y="1888"/>
                <a:chExt cx="499" cy="192"/>
              </a:xfrm>
            </p:grpSpPr>
            <p:sp>
              <p:nvSpPr>
                <p:cNvPr id="172" name="Oval 55"/>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73" name="Text Box 56"/>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63" name="Group 57"/>
              <p:cNvGrpSpPr>
                <a:grpSpLocks/>
              </p:cNvGrpSpPr>
              <p:nvPr/>
            </p:nvGrpSpPr>
            <p:grpSpPr bwMode="auto">
              <a:xfrm>
                <a:off x="3039" y="2243"/>
                <a:ext cx="499" cy="192"/>
                <a:chOff x="3583" y="2206"/>
                <a:chExt cx="499" cy="192"/>
              </a:xfrm>
            </p:grpSpPr>
            <p:sp>
              <p:nvSpPr>
                <p:cNvPr id="170" name="Oval 58"/>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71" name="Text Box 59"/>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64" name="Group 60"/>
              <p:cNvGrpSpPr>
                <a:grpSpLocks/>
              </p:cNvGrpSpPr>
              <p:nvPr/>
            </p:nvGrpSpPr>
            <p:grpSpPr bwMode="auto">
              <a:xfrm>
                <a:off x="3040" y="2598"/>
                <a:ext cx="498" cy="192"/>
                <a:chOff x="3584" y="2637"/>
                <a:chExt cx="498" cy="192"/>
              </a:xfrm>
            </p:grpSpPr>
            <p:sp>
              <p:nvSpPr>
                <p:cNvPr id="168" name="Oval 61"/>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9" name="Text Box 62"/>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65" name="Group 63"/>
              <p:cNvGrpSpPr>
                <a:grpSpLocks/>
              </p:cNvGrpSpPr>
              <p:nvPr/>
            </p:nvGrpSpPr>
            <p:grpSpPr bwMode="auto">
              <a:xfrm>
                <a:off x="3040" y="2954"/>
                <a:ext cx="498" cy="192"/>
                <a:chOff x="3584" y="2954"/>
                <a:chExt cx="498" cy="192"/>
              </a:xfrm>
            </p:grpSpPr>
            <p:sp>
              <p:nvSpPr>
                <p:cNvPr id="166" name="Oval 64"/>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7" name="Text Box 65"/>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37" name="Text Box 66"/>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38" name="Oval 67"/>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68"/>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69"/>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70"/>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Text Box 71"/>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43" name="Oval 72"/>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73"/>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Oval 74"/>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Oval 75"/>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7" name="Text Box 76"/>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48" name="Oval 79"/>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9" name="Oval 80"/>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Oval 81"/>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1" name="Oval 82"/>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83"/>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53" name="Oval 84"/>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Oval 85"/>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5" name="Oval 86"/>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6" name="Oval 87"/>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88"/>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sp>
          <p:nvSpPr>
            <p:cNvPr id="158" name="Text Box 90"/>
            <p:cNvSpPr txBox="1">
              <a:spLocks noChangeArrowheads="1"/>
            </p:cNvSpPr>
            <p:nvPr/>
          </p:nvSpPr>
          <p:spPr bwMode="auto">
            <a:xfrm>
              <a:off x="4468"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59" name="Text Box 91"/>
            <p:cNvSpPr txBox="1">
              <a:spLocks noChangeArrowheads="1"/>
            </p:cNvSpPr>
            <p:nvPr/>
          </p:nvSpPr>
          <p:spPr bwMode="auto">
            <a:xfrm>
              <a:off x="5035"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60" name="Text Box 94"/>
            <p:cNvSpPr txBox="1">
              <a:spLocks noChangeArrowheads="1"/>
            </p:cNvSpPr>
            <p:nvPr/>
          </p:nvSpPr>
          <p:spPr bwMode="auto">
            <a:xfrm>
              <a:off x="4468"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61" name="Text Box 96"/>
            <p:cNvSpPr txBox="1">
              <a:spLocks noChangeArrowheads="1"/>
            </p:cNvSpPr>
            <p:nvPr/>
          </p:nvSpPr>
          <p:spPr bwMode="auto">
            <a:xfrm>
              <a:off x="5035"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sp>
        <p:nvSpPr>
          <p:cNvPr id="174" name="Text Box 135"/>
          <p:cNvSpPr txBox="1">
            <a:spLocks noChangeArrowheads="1"/>
          </p:cNvSpPr>
          <p:nvPr/>
        </p:nvSpPr>
        <p:spPr bwMode="auto">
          <a:xfrm>
            <a:off x="0" y="5427663"/>
            <a:ext cx="9144000" cy="769441"/>
          </a:xfrm>
          <a:prstGeom prst="rect">
            <a:avLst/>
          </a:prstGeom>
          <a:noFill/>
          <a:ln w="9525">
            <a:noFill/>
            <a:miter lim="800000"/>
            <a:headEnd/>
            <a:tailEnd/>
          </a:ln>
          <a:effectLst/>
        </p:spPr>
        <p:txBody>
          <a:bodyPr wrap="square">
            <a:prstTxWarp prst="textNoShape">
              <a:avLst/>
            </a:prstTxWarp>
            <a:spAutoFit/>
          </a:bodyPr>
          <a:lstStyle/>
          <a:p>
            <a:pPr algn="just">
              <a:spcBef>
                <a:spcPct val="50000"/>
              </a:spcBef>
            </a:pPr>
            <a:r>
              <a:rPr lang="fr-FR" sz="2200" baseline="0" dirty="0">
                <a:solidFill>
                  <a:srgbClr val="7030A0"/>
                </a:solidFill>
                <a:latin typeface="Times New Roman" pitchFamily="18" charset="0"/>
                <a:cs typeface="Times New Roman" pitchFamily="18" charset="0"/>
              </a:rPr>
              <a:t>Après (</a:t>
            </a:r>
            <a:r>
              <a:rPr lang="fr-FR" sz="2200" i="1" baseline="0" dirty="0">
                <a:solidFill>
                  <a:srgbClr val="7030A0"/>
                </a:solidFill>
                <a:latin typeface="Times New Roman" pitchFamily="18" charset="0"/>
                <a:cs typeface="Times New Roman" pitchFamily="18" charset="0"/>
              </a:rPr>
              <a:t>m</a:t>
            </a:r>
            <a:r>
              <a:rPr lang="fr-FR" sz="2200" baseline="0" dirty="0">
                <a:solidFill>
                  <a:srgbClr val="7030A0"/>
                </a:solidFill>
                <a:latin typeface="Times New Roman" pitchFamily="18" charset="0"/>
                <a:cs typeface="Times New Roman" pitchFamily="18" charset="0"/>
              </a:rPr>
              <a:t> + 1) décalages, quel que soit l’état initial du codeur, le motif du treillis se répète</a:t>
            </a:r>
          </a:p>
        </p:txBody>
      </p:sp>
      <p:sp>
        <p:nvSpPr>
          <p:cNvPr id="175" name="ZoneTexte 174"/>
          <p:cNvSpPr txBox="1"/>
          <p:nvPr/>
        </p:nvSpPr>
        <p:spPr>
          <a:xfrm>
            <a:off x="0" y="642918"/>
            <a:ext cx="9144000" cy="461665"/>
          </a:xfrm>
          <a:prstGeom prst="rect">
            <a:avLst/>
          </a:prstGeom>
          <a:noFill/>
        </p:spPr>
        <p:txBody>
          <a:bodyPr wrap="square" rtlCol="0">
            <a:spAutoFit/>
          </a:bodyPr>
          <a:lstStyle/>
          <a:p>
            <a:pPr algn="ctr"/>
            <a:r>
              <a:rPr lang="fr-FR" sz="2400" dirty="0">
                <a:solidFill>
                  <a:srgbClr val="002060"/>
                </a:solidFill>
              </a:rPr>
              <a:t>On continu ainsi …………..</a:t>
            </a:r>
          </a:p>
        </p:txBody>
      </p:sp>
      <p:sp>
        <p:nvSpPr>
          <p:cNvPr id="176" name="Espace réservé du numéro de diapositive 175"/>
          <p:cNvSpPr>
            <a:spLocks noGrp="1"/>
          </p:cNvSpPr>
          <p:nvPr>
            <p:ph type="sldNum" sz="quarter" idx="12"/>
          </p:nvPr>
        </p:nvSpPr>
        <p:spPr/>
        <p:txBody>
          <a:bodyPr/>
          <a:lstStyle/>
          <a:p>
            <a:fld id="{B3765F03-4A9D-4527-964E-C0033DCEC2BC}" type="slidenum">
              <a:rPr lang="fr-FR" smtClean="0"/>
              <a:pPr/>
              <a:t>86</a:t>
            </a:fld>
            <a:endParaRPr lang="fr-F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58" name="Group 127"/>
          <p:cNvGrpSpPr>
            <a:grpSpLocks/>
          </p:cNvGrpSpPr>
          <p:nvPr/>
        </p:nvGrpSpPr>
        <p:grpSpPr bwMode="auto">
          <a:xfrm>
            <a:off x="4211638" y="2816225"/>
            <a:ext cx="4645025" cy="2727325"/>
            <a:chOff x="2653" y="1366"/>
            <a:chExt cx="2926" cy="1718"/>
          </a:xfrm>
        </p:grpSpPr>
        <p:grpSp>
          <p:nvGrpSpPr>
            <p:cNvPr id="59" name="Group 33"/>
            <p:cNvGrpSpPr>
              <a:grpSpLocks/>
            </p:cNvGrpSpPr>
            <p:nvPr/>
          </p:nvGrpSpPr>
          <p:grpSpPr bwMode="auto">
            <a:xfrm>
              <a:off x="2653" y="1366"/>
              <a:ext cx="2926" cy="1718"/>
              <a:chOff x="2653" y="1938"/>
              <a:chExt cx="2926" cy="1718"/>
            </a:xfrm>
          </p:grpSpPr>
          <p:sp>
            <p:nvSpPr>
              <p:cNvPr id="62" name="Line 34"/>
              <p:cNvSpPr>
                <a:spLocks noChangeShapeType="1"/>
              </p:cNvSpPr>
              <p:nvPr/>
            </p:nvSpPr>
            <p:spPr bwMode="auto">
              <a:xfrm flipV="1">
                <a:off x="4784" y="2092"/>
                <a:ext cx="567" cy="341"/>
              </a:xfrm>
              <a:prstGeom prst="line">
                <a:avLst/>
              </a:prstGeom>
              <a:noFill/>
              <a:ln w="38100">
                <a:solidFill>
                  <a:srgbClr val="993366"/>
                </a:solidFill>
                <a:prstDash val="sysDash"/>
                <a:round/>
                <a:headEnd/>
                <a:tailEnd/>
              </a:ln>
              <a:effectLst/>
            </p:spPr>
            <p:txBody>
              <a:bodyPr>
                <a:prstTxWarp prst="textNoShape">
                  <a:avLst/>
                </a:prstTxWarp>
              </a:bodyPr>
              <a:lstStyle/>
              <a:p>
                <a:endParaRPr lang="fr-FR"/>
              </a:p>
            </p:txBody>
          </p:sp>
          <p:sp>
            <p:nvSpPr>
              <p:cNvPr id="63" name="Line 35"/>
              <p:cNvSpPr>
                <a:spLocks noChangeShapeType="1"/>
              </p:cNvSpPr>
              <p:nvPr/>
            </p:nvSpPr>
            <p:spPr bwMode="auto">
              <a:xfrm>
                <a:off x="4784" y="2455"/>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64" name="Text Box 36"/>
              <p:cNvSpPr txBox="1">
                <a:spLocks noChangeArrowheads="1"/>
              </p:cNvSpPr>
              <p:nvPr/>
            </p:nvSpPr>
            <p:spPr bwMode="auto">
              <a:xfrm>
                <a:off x="5080"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65" name="Text Box 37"/>
              <p:cNvSpPr txBox="1">
                <a:spLocks noChangeArrowheads="1"/>
              </p:cNvSpPr>
              <p:nvPr/>
            </p:nvSpPr>
            <p:spPr bwMode="auto">
              <a:xfrm>
                <a:off x="4853"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66" name="Line 38"/>
              <p:cNvSpPr>
                <a:spLocks noChangeShapeType="1"/>
              </p:cNvSpPr>
              <p:nvPr/>
            </p:nvSpPr>
            <p:spPr bwMode="auto">
              <a:xfrm flipV="1">
                <a:off x="4240" y="2092"/>
                <a:ext cx="567" cy="341"/>
              </a:xfrm>
              <a:prstGeom prst="line">
                <a:avLst/>
              </a:prstGeom>
              <a:noFill/>
              <a:ln w="76200">
                <a:solidFill>
                  <a:srgbClr val="993366"/>
                </a:solidFill>
                <a:round/>
                <a:headEnd/>
                <a:tailEnd/>
              </a:ln>
              <a:effectLst/>
            </p:spPr>
            <p:txBody>
              <a:bodyPr>
                <a:prstTxWarp prst="textNoShape">
                  <a:avLst/>
                </a:prstTxWarp>
              </a:bodyPr>
              <a:lstStyle/>
              <a:p>
                <a:endParaRPr lang="fr-FR"/>
              </a:p>
            </p:txBody>
          </p:sp>
          <p:sp>
            <p:nvSpPr>
              <p:cNvPr id="67" name="Line 39"/>
              <p:cNvSpPr>
                <a:spLocks noChangeShapeType="1"/>
              </p:cNvSpPr>
              <p:nvPr/>
            </p:nvSpPr>
            <p:spPr bwMode="auto">
              <a:xfrm>
                <a:off x="4240" y="2455"/>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68" name="Text Box 40"/>
              <p:cNvSpPr txBox="1">
                <a:spLocks noChangeArrowheads="1"/>
              </p:cNvSpPr>
              <p:nvPr/>
            </p:nvSpPr>
            <p:spPr bwMode="auto">
              <a:xfrm>
                <a:off x="4536" y="2115"/>
                <a:ext cx="234" cy="194"/>
              </a:xfrm>
              <a:prstGeom prst="rect">
                <a:avLst/>
              </a:prstGeom>
              <a:noFill/>
              <a:ln w="9525">
                <a:noFill/>
                <a:miter lim="800000"/>
                <a:headEnd/>
                <a:tailEnd/>
              </a:ln>
              <a:effectLst/>
            </p:spPr>
            <p:txBody>
              <a:bodyPr wrap="square" lIns="0" tIns="0" rIns="0" bIns="0">
                <a:prstTxWarp prst="textNoShape">
                  <a:avLst/>
                </a:prstTxWarp>
                <a:spAutoFit/>
              </a:bodyPr>
              <a:lstStyle/>
              <a:p>
                <a:pPr algn="ctr">
                  <a:spcBef>
                    <a:spcPct val="50000"/>
                  </a:spcBef>
                </a:pPr>
                <a:r>
                  <a:rPr lang="fr-FR" sz="2000" b="1" baseline="0" dirty="0">
                    <a:solidFill>
                      <a:srgbClr val="FF0000"/>
                    </a:solidFill>
                  </a:rPr>
                  <a:t>11</a:t>
                </a:r>
              </a:p>
            </p:txBody>
          </p:sp>
          <p:sp>
            <p:nvSpPr>
              <p:cNvPr id="69" name="Text Box 41"/>
              <p:cNvSpPr txBox="1">
                <a:spLocks noChangeArrowheads="1"/>
              </p:cNvSpPr>
              <p:nvPr/>
            </p:nvSpPr>
            <p:spPr bwMode="auto">
              <a:xfrm>
                <a:off x="4309"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t>00</a:t>
                </a:r>
              </a:p>
            </p:txBody>
          </p:sp>
          <p:sp>
            <p:nvSpPr>
              <p:cNvPr id="77" name="Line 42"/>
              <p:cNvSpPr>
                <a:spLocks noChangeShapeType="1"/>
              </p:cNvSpPr>
              <p:nvPr/>
            </p:nvSpPr>
            <p:spPr bwMode="auto">
              <a:xfrm>
                <a:off x="4785" y="2092"/>
                <a:ext cx="567" cy="703"/>
              </a:xfrm>
              <a:prstGeom prst="line">
                <a:avLst/>
              </a:prstGeom>
              <a:noFill/>
              <a:ln w="28575">
                <a:solidFill>
                  <a:srgbClr val="339966"/>
                </a:solidFill>
                <a:prstDash val="sysDash"/>
                <a:round/>
                <a:headEnd/>
                <a:tailEnd/>
              </a:ln>
              <a:effectLst/>
            </p:spPr>
            <p:txBody>
              <a:bodyPr>
                <a:prstTxWarp prst="textNoShape">
                  <a:avLst/>
                </a:prstTxWarp>
              </a:bodyPr>
              <a:lstStyle/>
              <a:p>
                <a:endParaRPr lang="fr-FR"/>
              </a:p>
            </p:txBody>
          </p:sp>
          <p:sp>
            <p:nvSpPr>
              <p:cNvPr id="78" name="Text Box 43"/>
              <p:cNvSpPr txBox="1">
                <a:spLocks noChangeArrowheads="1"/>
              </p:cNvSpPr>
              <p:nvPr/>
            </p:nvSpPr>
            <p:spPr bwMode="auto">
              <a:xfrm>
                <a:off x="4990"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91" name="Line 44"/>
              <p:cNvSpPr>
                <a:spLocks noChangeShapeType="1"/>
              </p:cNvSpPr>
              <p:nvPr/>
            </p:nvSpPr>
            <p:spPr bwMode="auto">
              <a:xfrm>
                <a:off x="4785" y="2092"/>
                <a:ext cx="567" cy="0"/>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92" name="Text Box 45"/>
              <p:cNvSpPr txBox="1">
                <a:spLocks noChangeArrowheads="1"/>
              </p:cNvSpPr>
              <p:nvPr/>
            </p:nvSpPr>
            <p:spPr bwMode="auto">
              <a:xfrm>
                <a:off x="4989"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3" name="Line 46"/>
              <p:cNvSpPr>
                <a:spLocks noChangeShapeType="1"/>
              </p:cNvSpPr>
              <p:nvPr/>
            </p:nvSpPr>
            <p:spPr bwMode="auto">
              <a:xfrm>
                <a:off x="4241" y="2092"/>
                <a:ext cx="567" cy="703"/>
              </a:xfrm>
              <a:prstGeom prst="line">
                <a:avLst/>
              </a:prstGeom>
              <a:noFill/>
              <a:ln w="28575">
                <a:solidFill>
                  <a:srgbClr val="339966"/>
                </a:solidFill>
                <a:prstDash val="sysDash"/>
                <a:round/>
                <a:headEnd/>
                <a:tailEnd/>
              </a:ln>
              <a:effectLst/>
            </p:spPr>
            <p:txBody>
              <a:bodyPr>
                <a:prstTxWarp prst="textNoShape">
                  <a:avLst/>
                </a:prstTxWarp>
              </a:bodyPr>
              <a:lstStyle/>
              <a:p>
                <a:endParaRPr lang="fr-FR"/>
              </a:p>
            </p:txBody>
          </p:sp>
          <p:sp>
            <p:nvSpPr>
              <p:cNvPr id="94" name="Text Box 47"/>
              <p:cNvSpPr txBox="1">
                <a:spLocks noChangeArrowheads="1"/>
              </p:cNvSpPr>
              <p:nvPr/>
            </p:nvSpPr>
            <p:spPr bwMode="auto">
              <a:xfrm>
                <a:off x="4446"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95" name="Line 48"/>
              <p:cNvSpPr>
                <a:spLocks noChangeShapeType="1"/>
              </p:cNvSpPr>
              <p:nvPr/>
            </p:nvSpPr>
            <p:spPr bwMode="auto">
              <a:xfrm>
                <a:off x="4241" y="2092"/>
                <a:ext cx="567" cy="0"/>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96" name="Text Box 49"/>
              <p:cNvSpPr txBox="1">
                <a:spLocks noChangeArrowheads="1"/>
              </p:cNvSpPr>
              <p:nvPr/>
            </p:nvSpPr>
            <p:spPr bwMode="auto">
              <a:xfrm>
                <a:off x="4445"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7" name="Line 50"/>
              <p:cNvSpPr>
                <a:spLocks noChangeShapeType="1"/>
              </p:cNvSpPr>
              <p:nvPr/>
            </p:nvSpPr>
            <p:spPr bwMode="auto">
              <a:xfrm flipV="1">
                <a:off x="4785" y="2454"/>
                <a:ext cx="567" cy="341"/>
              </a:xfrm>
              <a:prstGeom prst="line">
                <a:avLst/>
              </a:prstGeom>
              <a:noFill/>
              <a:ln w="38100">
                <a:solidFill>
                  <a:srgbClr val="993366"/>
                </a:solidFill>
                <a:prstDash val="sysDash"/>
                <a:round/>
                <a:headEnd/>
                <a:tailEnd/>
              </a:ln>
              <a:effectLst/>
            </p:spPr>
            <p:txBody>
              <a:bodyPr>
                <a:prstTxWarp prst="textNoShape">
                  <a:avLst/>
                </a:prstTxWarp>
              </a:bodyPr>
              <a:lstStyle/>
              <a:p>
                <a:endParaRPr lang="fr-FR"/>
              </a:p>
            </p:txBody>
          </p:sp>
          <p:sp>
            <p:nvSpPr>
              <p:cNvPr id="98" name="Text Box 51"/>
              <p:cNvSpPr txBox="1">
                <a:spLocks noChangeArrowheads="1"/>
              </p:cNvSpPr>
              <p:nvPr/>
            </p:nvSpPr>
            <p:spPr bwMode="auto">
              <a:xfrm>
                <a:off x="4877"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01</a:t>
                </a:r>
              </a:p>
            </p:txBody>
          </p:sp>
          <p:sp>
            <p:nvSpPr>
              <p:cNvPr id="99" name="Line 52"/>
              <p:cNvSpPr>
                <a:spLocks noChangeShapeType="1"/>
              </p:cNvSpPr>
              <p:nvPr/>
            </p:nvSpPr>
            <p:spPr bwMode="auto">
              <a:xfrm>
                <a:off x="4785" y="2817"/>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100" name="Text Box 53"/>
              <p:cNvSpPr txBox="1">
                <a:spLocks noChangeArrowheads="1"/>
              </p:cNvSpPr>
              <p:nvPr/>
            </p:nvSpPr>
            <p:spPr bwMode="auto">
              <a:xfrm>
                <a:off x="514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sp>
            <p:nvSpPr>
              <p:cNvPr id="101" name="Line 54"/>
              <p:cNvSpPr>
                <a:spLocks noChangeShapeType="1"/>
              </p:cNvSpPr>
              <p:nvPr/>
            </p:nvSpPr>
            <p:spPr bwMode="auto">
              <a:xfrm flipV="1">
                <a:off x="4241" y="2454"/>
                <a:ext cx="567" cy="341"/>
              </a:xfrm>
              <a:prstGeom prst="line">
                <a:avLst/>
              </a:prstGeom>
              <a:noFill/>
              <a:ln w="38100">
                <a:solidFill>
                  <a:srgbClr val="993366"/>
                </a:solidFill>
                <a:prstDash val="sysDash"/>
                <a:round/>
                <a:headEnd/>
                <a:tailEnd/>
              </a:ln>
              <a:effectLst/>
            </p:spPr>
            <p:txBody>
              <a:bodyPr>
                <a:prstTxWarp prst="textNoShape">
                  <a:avLst/>
                </a:prstTxWarp>
              </a:bodyPr>
              <a:lstStyle/>
              <a:p>
                <a:endParaRPr lang="fr-FR"/>
              </a:p>
            </p:txBody>
          </p:sp>
          <p:sp>
            <p:nvSpPr>
              <p:cNvPr id="102" name="Text Box 55"/>
              <p:cNvSpPr txBox="1">
                <a:spLocks noChangeArrowheads="1"/>
              </p:cNvSpPr>
              <p:nvPr/>
            </p:nvSpPr>
            <p:spPr bwMode="auto">
              <a:xfrm>
                <a:off x="4333"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01</a:t>
                </a:r>
              </a:p>
            </p:txBody>
          </p:sp>
          <p:sp>
            <p:nvSpPr>
              <p:cNvPr id="103" name="Line 56"/>
              <p:cNvSpPr>
                <a:spLocks noChangeShapeType="1"/>
              </p:cNvSpPr>
              <p:nvPr/>
            </p:nvSpPr>
            <p:spPr bwMode="auto">
              <a:xfrm>
                <a:off x="4241" y="2817"/>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104" name="Text Box 57"/>
              <p:cNvSpPr txBox="1">
                <a:spLocks noChangeArrowheads="1"/>
              </p:cNvSpPr>
              <p:nvPr/>
            </p:nvSpPr>
            <p:spPr bwMode="auto">
              <a:xfrm>
                <a:off x="4580"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sp>
            <p:nvSpPr>
              <p:cNvPr id="105" name="Line 58"/>
              <p:cNvSpPr>
                <a:spLocks noChangeShapeType="1"/>
              </p:cNvSpPr>
              <p:nvPr/>
            </p:nvSpPr>
            <p:spPr bwMode="auto">
              <a:xfrm flipV="1">
                <a:off x="4785" y="2455"/>
                <a:ext cx="567" cy="703"/>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106" name="Line 59"/>
              <p:cNvSpPr>
                <a:spLocks noChangeShapeType="1"/>
              </p:cNvSpPr>
              <p:nvPr/>
            </p:nvSpPr>
            <p:spPr bwMode="auto">
              <a:xfrm flipV="1">
                <a:off x="4218" y="2455"/>
                <a:ext cx="567" cy="703"/>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107" name="Line 60"/>
              <p:cNvSpPr>
                <a:spLocks noChangeShapeType="1"/>
              </p:cNvSpPr>
              <p:nvPr/>
            </p:nvSpPr>
            <p:spPr bwMode="auto">
              <a:xfrm>
                <a:off x="4241" y="3158"/>
                <a:ext cx="1088" cy="0"/>
              </a:xfrm>
              <a:prstGeom prst="line">
                <a:avLst/>
              </a:prstGeom>
              <a:noFill/>
              <a:ln w="28575">
                <a:solidFill>
                  <a:srgbClr val="339966"/>
                </a:solidFill>
                <a:prstDash val="sysDash"/>
                <a:round/>
                <a:headEnd/>
                <a:tailEnd/>
              </a:ln>
              <a:effectLst/>
            </p:spPr>
            <p:txBody>
              <a:bodyPr>
                <a:prstTxWarp prst="textNoShape">
                  <a:avLst/>
                </a:prstTxWarp>
              </a:bodyPr>
              <a:lstStyle/>
              <a:p>
                <a:endParaRPr lang="fr-FR"/>
              </a:p>
            </p:txBody>
          </p:sp>
          <p:sp>
            <p:nvSpPr>
              <p:cNvPr id="108" name="Line 61"/>
              <p:cNvSpPr>
                <a:spLocks noChangeShapeType="1"/>
              </p:cNvSpPr>
              <p:nvPr/>
            </p:nvSpPr>
            <p:spPr bwMode="auto">
              <a:xfrm>
                <a:off x="3673" y="2092"/>
                <a:ext cx="567" cy="703"/>
              </a:xfrm>
              <a:prstGeom prst="line">
                <a:avLst/>
              </a:prstGeom>
              <a:noFill/>
              <a:ln w="28575">
                <a:solidFill>
                  <a:srgbClr val="339966"/>
                </a:solidFill>
                <a:prstDash val="sysDash"/>
                <a:round/>
                <a:headEnd/>
                <a:tailEnd/>
              </a:ln>
              <a:effectLst/>
            </p:spPr>
            <p:txBody>
              <a:bodyPr>
                <a:prstTxWarp prst="textNoShape">
                  <a:avLst/>
                </a:prstTxWarp>
              </a:bodyPr>
              <a:lstStyle/>
              <a:p>
                <a:endParaRPr lang="fr-FR"/>
              </a:p>
            </p:txBody>
          </p:sp>
          <p:sp>
            <p:nvSpPr>
              <p:cNvPr id="109" name="Text Box 62"/>
              <p:cNvSpPr txBox="1">
                <a:spLocks noChangeArrowheads="1"/>
              </p:cNvSpPr>
              <p:nvPr/>
            </p:nvSpPr>
            <p:spPr bwMode="auto">
              <a:xfrm>
                <a:off x="3878"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0" name="Line 63"/>
              <p:cNvSpPr>
                <a:spLocks noChangeShapeType="1"/>
              </p:cNvSpPr>
              <p:nvPr/>
            </p:nvSpPr>
            <p:spPr bwMode="auto">
              <a:xfrm>
                <a:off x="3673" y="2092"/>
                <a:ext cx="567" cy="0"/>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111" name="Text Box 64"/>
              <p:cNvSpPr txBox="1">
                <a:spLocks noChangeArrowheads="1"/>
              </p:cNvSpPr>
              <p:nvPr/>
            </p:nvSpPr>
            <p:spPr bwMode="auto">
              <a:xfrm>
                <a:off x="3877"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2" name="Line 65"/>
              <p:cNvSpPr>
                <a:spLocks noChangeShapeType="1"/>
              </p:cNvSpPr>
              <p:nvPr/>
            </p:nvSpPr>
            <p:spPr bwMode="auto">
              <a:xfrm>
                <a:off x="3106" y="2092"/>
                <a:ext cx="567" cy="703"/>
              </a:xfrm>
              <a:prstGeom prst="line">
                <a:avLst/>
              </a:prstGeom>
              <a:noFill/>
              <a:ln w="76200">
                <a:solidFill>
                  <a:srgbClr val="339966"/>
                </a:solidFill>
                <a:round/>
                <a:headEnd/>
                <a:tailEnd/>
              </a:ln>
              <a:effectLst/>
            </p:spPr>
            <p:txBody>
              <a:bodyPr>
                <a:prstTxWarp prst="textNoShape">
                  <a:avLst/>
                </a:prstTxWarp>
              </a:bodyPr>
              <a:lstStyle/>
              <a:p>
                <a:endParaRPr lang="fr-FR"/>
              </a:p>
            </p:txBody>
          </p:sp>
          <p:sp>
            <p:nvSpPr>
              <p:cNvPr id="113" name="Text Box 66"/>
              <p:cNvSpPr txBox="1">
                <a:spLocks noChangeArrowheads="1"/>
              </p:cNvSpPr>
              <p:nvPr/>
            </p:nvSpPr>
            <p:spPr bwMode="auto">
              <a:xfrm>
                <a:off x="3311" y="2324"/>
                <a:ext cx="244" cy="194"/>
              </a:xfrm>
              <a:prstGeom prst="rect">
                <a:avLst/>
              </a:prstGeom>
              <a:noFill/>
              <a:ln w="9525">
                <a:noFill/>
                <a:miter lim="800000"/>
                <a:headEnd/>
                <a:tailEnd/>
              </a:ln>
              <a:effectLst/>
            </p:spPr>
            <p:txBody>
              <a:bodyPr wrap="square" lIns="0" tIns="0" rIns="0" bIns="0">
                <a:prstTxWarp prst="textNoShape">
                  <a:avLst/>
                </a:prstTxWarp>
                <a:spAutoFit/>
              </a:bodyPr>
              <a:lstStyle/>
              <a:p>
                <a:pPr algn="ctr">
                  <a:spcBef>
                    <a:spcPct val="50000"/>
                  </a:spcBef>
                </a:pPr>
                <a:r>
                  <a:rPr lang="fr-FR" sz="2000" b="1" baseline="0" dirty="0">
                    <a:solidFill>
                      <a:srgbClr val="FF0000"/>
                    </a:solidFill>
                  </a:rPr>
                  <a:t>11</a:t>
                </a:r>
              </a:p>
            </p:txBody>
          </p:sp>
          <p:sp>
            <p:nvSpPr>
              <p:cNvPr id="114" name="Line 67"/>
              <p:cNvSpPr>
                <a:spLocks noChangeShapeType="1"/>
              </p:cNvSpPr>
              <p:nvPr/>
            </p:nvSpPr>
            <p:spPr bwMode="auto">
              <a:xfrm>
                <a:off x="3106" y="2092"/>
                <a:ext cx="567" cy="0"/>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115" name="Text Box 68"/>
              <p:cNvSpPr txBox="1">
                <a:spLocks noChangeArrowheads="1"/>
              </p:cNvSpPr>
              <p:nvPr/>
            </p:nvSpPr>
            <p:spPr bwMode="auto">
              <a:xfrm>
                <a:off x="3310"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t>00</a:t>
                </a:r>
              </a:p>
            </p:txBody>
          </p:sp>
          <p:sp>
            <p:nvSpPr>
              <p:cNvPr id="116" name="Line 69"/>
              <p:cNvSpPr>
                <a:spLocks noChangeShapeType="1"/>
              </p:cNvSpPr>
              <p:nvPr/>
            </p:nvSpPr>
            <p:spPr bwMode="auto">
              <a:xfrm flipV="1">
                <a:off x="3673" y="2454"/>
                <a:ext cx="567" cy="341"/>
              </a:xfrm>
              <a:prstGeom prst="line">
                <a:avLst/>
              </a:prstGeom>
              <a:noFill/>
              <a:ln w="76200">
                <a:solidFill>
                  <a:srgbClr val="993366"/>
                </a:solidFill>
                <a:round/>
                <a:headEnd/>
                <a:tailEnd/>
              </a:ln>
              <a:effectLst/>
            </p:spPr>
            <p:txBody>
              <a:bodyPr>
                <a:prstTxWarp prst="textNoShape">
                  <a:avLst/>
                </a:prstTxWarp>
              </a:bodyPr>
              <a:lstStyle/>
              <a:p>
                <a:endParaRPr lang="fr-FR"/>
              </a:p>
            </p:txBody>
          </p:sp>
          <p:sp>
            <p:nvSpPr>
              <p:cNvPr id="117" name="Text Box 70"/>
              <p:cNvSpPr txBox="1">
                <a:spLocks noChangeArrowheads="1"/>
              </p:cNvSpPr>
              <p:nvPr/>
            </p:nvSpPr>
            <p:spPr bwMode="auto">
              <a:xfrm>
                <a:off x="3765" y="2641"/>
                <a:ext cx="240" cy="194"/>
              </a:xfrm>
              <a:prstGeom prst="rect">
                <a:avLst/>
              </a:prstGeom>
              <a:noFill/>
              <a:ln w="9525">
                <a:noFill/>
                <a:miter lim="800000"/>
                <a:headEnd/>
                <a:tailEnd/>
              </a:ln>
              <a:effectLst/>
            </p:spPr>
            <p:txBody>
              <a:bodyPr wrap="square" lIns="0" tIns="0" rIns="0" bIns="0">
                <a:prstTxWarp prst="textNoShape">
                  <a:avLst/>
                </a:prstTxWarp>
                <a:spAutoFit/>
              </a:bodyPr>
              <a:lstStyle/>
              <a:p>
                <a:pPr>
                  <a:spcBef>
                    <a:spcPct val="50000"/>
                  </a:spcBef>
                </a:pPr>
                <a:r>
                  <a:rPr lang="fr-FR" sz="2000" b="1" baseline="0" dirty="0">
                    <a:solidFill>
                      <a:srgbClr val="FF0000"/>
                    </a:solidFill>
                  </a:rPr>
                  <a:t>01</a:t>
                </a:r>
              </a:p>
            </p:txBody>
          </p:sp>
          <p:sp>
            <p:nvSpPr>
              <p:cNvPr id="118" name="Line 71"/>
              <p:cNvSpPr>
                <a:spLocks noChangeShapeType="1"/>
              </p:cNvSpPr>
              <p:nvPr/>
            </p:nvSpPr>
            <p:spPr bwMode="auto">
              <a:xfrm>
                <a:off x="3673" y="2817"/>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119" name="Text Box 72"/>
              <p:cNvSpPr txBox="1">
                <a:spLocks noChangeArrowheads="1"/>
              </p:cNvSpPr>
              <p:nvPr/>
            </p:nvSpPr>
            <p:spPr bwMode="auto">
              <a:xfrm>
                <a:off x="403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grpSp>
            <p:nvGrpSpPr>
              <p:cNvPr id="120" name="Group 73"/>
              <p:cNvGrpSpPr>
                <a:grpSpLocks/>
              </p:cNvGrpSpPr>
              <p:nvPr/>
            </p:nvGrpSpPr>
            <p:grpSpPr bwMode="auto">
              <a:xfrm>
                <a:off x="2653" y="2001"/>
                <a:ext cx="499" cy="1258"/>
                <a:chOff x="3039" y="1888"/>
                <a:chExt cx="499" cy="1258"/>
              </a:xfrm>
            </p:grpSpPr>
            <p:grpSp>
              <p:nvGrpSpPr>
                <p:cNvPr id="146" name="Group 74"/>
                <p:cNvGrpSpPr>
                  <a:grpSpLocks/>
                </p:cNvGrpSpPr>
                <p:nvPr/>
              </p:nvGrpSpPr>
              <p:grpSpPr bwMode="auto">
                <a:xfrm>
                  <a:off x="3039" y="1888"/>
                  <a:ext cx="499" cy="192"/>
                  <a:chOff x="3583" y="1888"/>
                  <a:chExt cx="499" cy="192"/>
                </a:xfrm>
              </p:grpSpPr>
              <p:sp>
                <p:nvSpPr>
                  <p:cNvPr id="156" name="Oval 75"/>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76"/>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47" name="Group 77"/>
                <p:cNvGrpSpPr>
                  <a:grpSpLocks/>
                </p:cNvGrpSpPr>
                <p:nvPr/>
              </p:nvGrpSpPr>
              <p:grpSpPr bwMode="auto">
                <a:xfrm>
                  <a:off x="3039" y="2243"/>
                  <a:ext cx="499" cy="192"/>
                  <a:chOff x="3583" y="2206"/>
                  <a:chExt cx="499" cy="192"/>
                </a:xfrm>
              </p:grpSpPr>
              <p:sp>
                <p:nvSpPr>
                  <p:cNvPr id="154" name="Oval 78"/>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5" name="Text Box 79"/>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48" name="Group 80"/>
                <p:cNvGrpSpPr>
                  <a:grpSpLocks/>
                </p:cNvGrpSpPr>
                <p:nvPr/>
              </p:nvGrpSpPr>
              <p:grpSpPr bwMode="auto">
                <a:xfrm>
                  <a:off x="3040" y="2598"/>
                  <a:ext cx="498" cy="192"/>
                  <a:chOff x="3584" y="2637"/>
                  <a:chExt cx="498" cy="192"/>
                </a:xfrm>
              </p:grpSpPr>
              <p:sp>
                <p:nvSpPr>
                  <p:cNvPr id="152" name="Oval 81"/>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3" name="Text Box 82"/>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49" name="Group 83"/>
                <p:cNvGrpSpPr>
                  <a:grpSpLocks/>
                </p:cNvGrpSpPr>
                <p:nvPr/>
              </p:nvGrpSpPr>
              <p:grpSpPr bwMode="auto">
                <a:xfrm>
                  <a:off x="3040" y="2954"/>
                  <a:ext cx="498" cy="192"/>
                  <a:chOff x="3584" y="2954"/>
                  <a:chExt cx="498" cy="192"/>
                </a:xfrm>
              </p:grpSpPr>
              <p:sp>
                <p:nvSpPr>
                  <p:cNvPr id="150" name="Oval 84"/>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1" name="Text Box 85"/>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21" name="Text Box 86"/>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22" name="Oval 87"/>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Oval 88"/>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4" name="Oval 89"/>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90"/>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Text Box 91"/>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7" name="Oval 92"/>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Oval 93"/>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9" name="Oval 94"/>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95"/>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Text Box 96"/>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32" name="Oval 97"/>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Oval 98"/>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4" name="Oval 99"/>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100"/>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Text Box 101"/>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7" name="Oval 102"/>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103"/>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104"/>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105"/>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Text Box 106"/>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sp>
            <p:nvSpPr>
              <p:cNvPr id="142" name="Text Box 107"/>
              <p:cNvSpPr txBox="1">
                <a:spLocks noChangeArrowheads="1"/>
              </p:cNvSpPr>
              <p:nvPr/>
            </p:nvSpPr>
            <p:spPr bwMode="auto">
              <a:xfrm>
                <a:off x="4468"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dirty="0"/>
                  <a:t>01</a:t>
                </a:r>
              </a:p>
            </p:txBody>
          </p:sp>
          <p:sp>
            <p:nvSpPr>
              <p:cNvPr id="143" name="Text Box 108"/>
              <p:cNvSpPr txBox="1">
                <a:spLocks noChangeArrowheads="1"/>
              </p:cNvSpPr>
              <p:nvPr/>
            </p:nvSpPr>
            <p:spPr bwMode="auto">
              <a:xfrm>
                <a:off x="5035"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01</a:t>
                </a:r>
              </a:p>
            </p:txBody>
          </p:sp>
          <p:sp>
            <p:nvSpPr>
              <p:cNvPr id="144" name="Text Box 109"/>
              <p:cNvSpPr txBox="1">
                <a:spLocks noChangeArrowheads="1"/>
              </p:cNvSpPr>
              <p:nvPr/>
            </p:nvSpPr>
            <p:spPr bwMode="auto">
              <a:xfrm>
                <a:off x="4468"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sp>
            <p:nvSpPr>
              <p:cNvPr id="145" name="Text Box 110"/>
              <p:cNvSpPr txBox="1">
                <a:spLocks noChangeArrowheads="1"/>
              </p:cNvSpPr>
              <p:nvPr/>
            </p:nvSpPr>
            <p:spPr bwMode="auto">
              <a:xfrm>
                <a:off x="5035"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grpSp>
        <p:sp>
          <p:nvSpPr>
            <p:cNvPr id="60" name="Oval 125"/>
            <p:cNvSpPr>
              <a:spLocks noChangeArrowheads="1"/>
            </p:cNvSpPr>
            <p:nvPr/>
          </p:nvSpPr>
          <p:spPr bwMode="auto">
            <a:xfrm>
              <a:off x="3039" y="1457"/>
              <a:ext cx="159" cy="158"/>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1" name="Oval 126"/>
            <p:cNvSpPr>
              <a:spLocks noChangeArrowheads="1"/>
            </p:cNvSpPr>
            <p:nvPr/>
          </p:nvSpPr>
          <p:spPr bwMode="auto">
            <a:xfrm>
              <a:off x="5284" y="1457"/>
              <a:ext cx="159" cy="158"/>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grpSp>
      <p:sp>
        <p:nvSpPr>
          <p:cNvPr id="158" name="Text Box 112"/>
          <p:cNvSpPr txBox="1">
            <a:spLocks noChangeArrowheads="1"/>
          </p:cNvSpPr>
          <p:nvPr/>
        </p:nvSpPr>
        <p:spPr bwMode="auto">
          <a:xfrm>
            <a:off x="179388" y="2420938"/>
            <a:ext cx="3960812" cy="1631216"/>
          </a:xfrm>
          <a:prstGeom prst="rect">
            <a:avLst/>
          </a:prstGeom>
          <a:noFill/>
          <a:ln w="9525">
            <a:noFill/>
            <a:miter lim="800000"/>
            <a:headEnd/>
            <a:tailEnd/>
          </a:ln>
          <a:effectLst/>
        </p:spPr>
        <p:txBody>
          <a:bodyPr>
            <a:prstTxWarp prst="textNoShape">
              <a:avLst/>
            </a:prstTxWarp>
            <a:spAutoFit/>
          </a:bodyPr>
          <a:lstStyle/>
          <a:p>
            <a:pPr algn="just">
              <a:spcBef>
                <a:spcPct val="50000"/>
              </a:spcBef>
            </a:pPr>
            <a:r>
              <a:rPr lang="fr-FR" sz="2000" baseline="0" dirty="0"/>
              <a:t>Comme pour le diagramme en arbre, partant de l’état ‘</a:t>
            </a:r>
            <a:r>
              <a:rPr lang="fr-FR" sz="2000" b="1" baseline="0" dirty="0"/>
              <a:t>00</a:t>
            </a:r>
            <a:r>
              <a:rPr lang="fr-FR" sz="2000" baseline="0" dirty="0"/>
              <a:t>’ à l’instant </a:t>
            </a:r>
            <a:r>
              <a:rPr lang="fr-FR" sz="2000" i="1" baseline="0" dirty="0"/>
              <a:t>t</a:t>
            </a:r>
            <a:r>
              <a:rPr lang="fr-FR" sz="2000" baseline="0" dirty="0"/>
              <a:t> = </a:t>
            </a:r>
            <a:r>
              <a:rPr lang="fr-FR" sz="2000" i="1" baseline="0" dirty="0"/>
              <a:t>j</a:t>
            </a:r>
            <a:r>
              <a:rPr lang="fr-FR" sz="2000" baseline="0" dirty="0"/>
              <a:t>, il existe </a:t>
            </a:r>
            <a:r>
              <a:rPr lang="fr-FR" sz="2000" baseline="0" dirty="0">
                <a:solidFill>
                  <a:srgbClr val="3333CC"/>
                </a:solidFill>
              </a:rPr>
              <a:t>deux chemins</a:t>
            </a:r>
            <a:r>
              <a:rPr lang="fr-FR" sz="2000" baseline="0" dirty="0"/>
              <a:t> pour atteindre l’état ‘</a:t>
            </a:r>
            <a:r>
              <a:rPr lang="fr-FR" sz="2000" b="1" baseline="0" dirty="0"/>
              <a:t>00</a:t>
            </a:r>
            <a:r>
              <a:rPr lang="fr-FR" sz="2000" baseline="0" dirty="0"/>
              <a:t>’ à l’instant </a:t>
            </a:r>
            <a:r>
              <a:rPr lang="fr-FR" sz="2000" i="1" baseline="0" dirty="0"/>
              <a:t>t</a:t>
            </a:r>
            <a:r>
              <a:rPr lang="fr-FR" sz="2000" baseline="0" dirty="0"/>
              <a:t> = </a:t>
            </a:r>
            <a:r>
              <a:rPr lang="fr-FR" sz="2000" i="1" baseline="0" dirty="0"/>
              <a:t>j</a:t>
            </a:r>
            <a:r>
              <a:rPr lang="fr-FR" sz="2000" baseline="0" dirty="0"/>
              <a:t> + 3</a:t>
            </a:r>
          </a:p>
        </p:txBody>
      </p:sp>
      <p:sp>
        <p:nvSpPr>
          <p:cNvPr id="159" name="Text Box 114"/>
          <p:cNvSpPr txBox="1">
            <a:spLocks noChangeArrowheads="1"/>
          </p:cNvSpPr>
          <p:nvPr/>
        </p:nvSpPr>
        <p:spPr bwMode="auto">
          <a:xfrm>
            <a:off x="395288" y="4195763"/>
            <a:ext cx="1439862"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fr-FR" sz="2000" baseline="0" dirty="0"/>
              <a:t>00 </a:t>
            </a:r>
            <a:r>
              <a:rPr lang="fr-FR" sz="2000" baseline="0" dirty="0" err="1"/>
              <a:t>00</a:t>
            </a:r>
            <a:r>
              <a:rPr lang="fr-FR" sz="2000" baseline="0" dirty="0"/>
              <a:t> </a:t>
            </a:r>
            <a:r>
              <a:rPr lang="fr-FR" sz="2000" baseline="0" dirty="0" err="1"/>
              <a:t>00</a:t>
            </a:r>
            <a:endParaRPr lang="fr-FR" sz="2000" baseline="0" dirty="0"/>
          </a:p>
        </p:txBody>
      </p:sp>
      <p:sp>
        <p:nvSpPr>
          <p:cNvPr id="160" name="Text Box 115"/>
          <p:cNvSpPr txBox="1">
            <a:spLocks noChangeArrowheads="1"/>
          </p:cNvSpPr>
          <p:nvPr/>
        </p:nvSpPr>
        <p:spPr bwMode="auto">
          <a:xfrm>
            <a:off x="1584325" y="4197350"/>
            <a:ext cx="1836738" cy="396875"/>
          </a:xfrm>
          <a:prstGeom prst="rect">
            <a:avLst/>
          </a:prstGeom>
          <a:noFill/>
          <a:ln w="9525">
            <a:noFill/>
            <a:miter lim="800000"/>
            <a:headEnd/>
            <a:tailEnd/>
          </a:ln>
          <a:effectLst/>
        </p:spPr>
        <p:txBody>
          <a:bodyPr>
            <a:prstTxWarp prst="textNoShape">
              <a:avLst/>
            </a:prstTxWarp>
            <a:spAutoFit/>
          </a:bodyPr>
          <a:lstStyle/>
          <a:p>
            <a:pPr>
              <a:spcBef>
                <a:spcPct val="50000"/>
              </a:spcBef>
              <a:buFont typeface="Symbol" charset="2"/>
              <a:buChar char="®"/>
            </a:pPr>
            <a:r>
              <a:rPr lang="fr-FR" sz="2000" strike="sngStrike" baseline="0" dirty="0"/>
              <a:t>    Chemin 1</a:t>
            </a:r>
          </a:p>
        </p:txBody>
      </p:sp>
      <p:sp>
        <p:nvSpPr>
          <p:cNvPr id="161" name="Text Box 117"/>
          <p:cNvSpPr txBox="1">
            <a:spLocks noChangeArrowheads="1"/>
          </p:cNvSpPr>
          <p:nvPr/>
        </p:nvSpPr>
        <p:spPr bwMode="auto">
          <a:xfrm>
            <a:off x="395288" y="4614863"/>
            <a:ext cx="1439862"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fr-FR" sz="2000" b="1" baseline="0" dirty="0">
                <a:solidFill>
                  <a:srgbClr val="FF0000"/>
                </a:solidFill>
              </a:rPr>
              <a:t>11 01 11</a:t>
            </a:r>
          </a:p>
        </p:txBody>
      </p:sp>
      <p:sp>
        <p:nvSpPr>
          <p:cNvPr id="162" name="Text Box 118"/>
          <p:cNvSpPr txBox="1">
            <a:spLocks noChangeArrowheads="1"/>
          </p:cNvSpPr>
          <p:nvPr/>
        </p:nvSpPr>
        <p:spPr bwMode="auto">
          <a:xfrm>
            <a:off x="1584325" y="4616450"/>
            <a:ext cx="2519363" cy="396875"/>
          </a:xfrm>
          <a:prstGeom prst="rect">
            <a:avLst/>
          </a:prstGeom>
          <a:noFill/>
          <a:ln w="9525">
            <a:noFill/>
            <a:miter lim="800000"/>
            <a:headEnd/>
            <a:tailEnd/>
          </a:ln>
          <a:effectLst/>
        </p:spPr>
        <p:txBody>
          <a:bodyPr>
            <a:prstTxWarp prst="textNoShape">
              <a:avLst/>
            </a:prstTxWarp>
            <a:spAutoFit/>
          </a:bodyPr>
          <a:lstStyle/>
          <a:p>
            <a:pPr>
              <a:spcBef>
                <a:spcPct val="50000"/>
              </a:spcBef>
              <a:buFont typeface="Symbol" charset="2"/>
              <a:buChar char="®"/>
            </a:pPr>
            <a:r>
              <a:rPr lang="fr-FR" sz="2000" b="1" baseline="0" dirty="0"/>
              <a:t>    Chemin 2 ; </a:t>
            </a:r>
            <a:r>
              <a:rPr lang="fr-FR" sz="2000" b="1" i="1" baseline="0" dirty="0">
                <a:latin typeface="Symbol" charset="2"/>
              </a:rPr>
              <a:t>w</a:t>
            </a:r>
            <a:r>
              <a:rPr lang="fr-FR" sz="2000" b="1" i="1" baseline="0" dirty="0"/>
              <a:t> = 5</a:t>
            </a:r>
          </a:p>
        </p:txBody>
      </p:sp>
      <p:sp>
        <p:nvSpPr>
          <p:cNvPr id="163" name="Text Box 132"/>
          <p:cNvSpPr txBox="1">
            <a:spLocks noChangeArrowheads="1"/>
          </p:cNvSpPr>
          <p:nvPr/>
        </p:nvSpPr>
        <p:spPr bwMode="auto">
          <a:xfrm>
            <a:off x="179388" y="5913438"/>
            <a:ext cx="10795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fr-FR" sz="2000" b="1" baseline="0" dirty="0" err="1">
                <a:solidFill>
                  <a:srgbClr val="FF0000"/>
                </a:solidFill>
              </a:rPr>
              <a:t>d</a:t>
            </a:r>
            <a:r>
              <a:rPr lang="fr-FR" sz="2000" b="1" baseline="-25000" dirty="0" err="1">
                <a:solidFill>
                  <a:srgbClr val="FF0000"/>
                </a:solidFill>
              </a:rPr>
              <a:t>min</a:t>
            </a:r>
            <a:r>
              <a:rPr lang="fr-FR" sz="2000" b="1" baseline="0" dirty="0">
                <a:solidFill>
                  <a:srgbClr val="FF0000"/>
                </a:solidFill>
              </a:rPr>
              <a:t> = 5</a:t>
            </a:r>
          </a:p>
        </p:txBody>
      </p:sp>
      <p:sp>
        <p:nvSpPr>
          <p:cNvPr id="164" name="ZoneTexte 163"/>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CALCUL DE LA DISTANCE</a:t>
            </a:r>
          </a:p>
        </p:txBody>
      </p:sp>
      <p:sp>
        <p:nvSpPr>
          <p:cNvPr id="165" name="Espace réservé du numéro de diapositive 164"/>
          <p:cNvSpPr>
            <a:spLocks noGrp="1"/>
          </p:cNvSpPr>
          <p:nvPr>
            <p:ph type="sldNum" sz="quarter" idx="12"/>
          </p:nvPr>
        </p:nvSpPr>
        <p:spPr/>
        <p:txBody>
          <a:bodyPr/>
          <a:lstStyle/>
          <a:p>
            <a:fld id="{B3765F03-4A9D-4527-964E-C0033DCEC2BC}" type="slidenum">
              <a:rPr lang="fr-FR" smtClean="0"/>
              <a:pPr/>
              <a:t>87</a:t>
            </a:fld>
            <a:endParaRPr lang="fr-F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58" name="Group 18"/>
          <p:cNvGrpSpPr>
            <a:grpSpLocks/>
          </p:cNvGrpSpPr>
          <p:nvPr/>
        </p:nvGrpSpPr>
        <p:grpSpPr bwMode="auto">
          <a:xfrm>
            <a:off x="4211638" y="2916238"/>
            <a:ext cx="4645025" cy="2627313"/>
            <a:chOff x="2653" y="2001"/>
            <a:chExt cx="2926" cy="1655"/>
          </a:xfrm>
        </p:grpSpPr>
        <p:grpSp>
          <p:nvGrpSpPr>
            <p:cNvPr id="117" name="Group 58"/>
            <p:cNvGrpSpPr>
              <a:grpSpLocks/>
            </p:cNvGrpSpPr>
            <p:nvPr/>
          </p:nvGrpSpPr>
          <p:grpSpPr bwMode="auto">
            <a:xfrm>
              <a:off x="2653" y="2001"/>
              <a:ext cx="499" cy="1258"/>
              <a:chOff x="3039" y="1888"/>
              <a:chExt cx="499" cy="1258"/>
            </a:xfrm>
          </p:grpSpPr>
          <p:grpSp>
            <p:nvGrpSpPr>
              <p:cNvPr id="143"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44"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45"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46"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chemeClr val="bg1"/>
                </a:solidFill>
              </a:rPr>
              <a:t>1       </a:t>
            </a:r>
            <a:r>
              <a:rPr lang="en-US" altLang="zh-CN" sz="4200" dirty="0">
                <a:solidFill>
                  <a:schemeClr val="bg1"/>
                </a:solidFill>
                <a:sym typeface="Symbol"/>
              </a:rPr>
              <a:t>     </a:t>
            </a:r>
            <a:r>
              <a:rPr lang="en-US" altLang="zh-CN" sz="4200" b="1" dirty="0">
                <a:solidFill>
                  <a:schemeClr val="bg1"/>
                </a:solidFill>
                <a:sym typeface="Symbol"/>
              </a:rPr>
              <a:t>10</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a:t>
            </a:r>
            <a:r>
              <a:rPr lang="en-US" altLang="zh-CN" sz="4200" dirty="0">
                <a:solidFill>
                  <a:schemeClr val="bg1"/>
                </a:solidFill>
                <a:sym typeface="Symbol"/>
              </a:rPr>
              <a:t>             </a:t>
            </a:r>
            <a:r>
              <a:rPr lang="en-US" altLang="zh-CN" sz="4200" b="1" dirty="0">
                <a:solidFill>
                  <a:schemeClr val="bg1"/>
                </a:solidFill>
                <a:sym typeface="Symbol"/>
              </a:rPr>
              <a:t>01</a:t>
            </a:r>
            <a:r>
              <a:rPr lang="en-US" altLang="zh-CN" sz="4200" dirty="0">
                <a:solidFill>
                  <a:schemeClr val="bg1"/>
                </a:solidFill>
                <a:sym typeface="Symbol"/>
              </a:rPr>
              <a:t>              </a:t>
            </a:r>
            <a:r>
              <a:rPr lang="en-US" altLang="zh-CN" sz="4200" b="1" dirty="0">
                <a:solidFill>
                  <a:schemeClr val="bg1"/>
                </a:solidFill>
                <a:sym typeface="Symbol"/>
              </a:rPr>
              <a:t>(01)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       </a:t>
            </a:r>
            <a:r>
              <a:rPr lang="en-US" altLang="zh-CN" sz="4200" dirty="0">
                <a:solidFill>
                  <a:schemeClr val="bg1"/>
                </a:solidFill>
                <a:sym typeface="Symbol"/>
              </a:rPr>
              <a:t>      </a:t>
            </a:r>
            <a:r>
              <a:rPr lang="en-US" altLang="zh-CN" sz="4200" b="1" dirty="0">
                <a:solidFill>
                  <a:schemeClr val="bg1"/>
                </a:solidFill>
                <a:sym typeface="Symbol"/>
              </a:rPr>
              <a:t>00 </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rgbClr val="3333CC"/>
              </a:solidFill>
            </a:endParaRPr>
          </a:p>
          <a:p>
            <a:pPr marL="0" indent="-742950">
              <a:spcBef>
                <a:spcPts val="0"/>
              </a:spcBef>
              <a:buNone/>
            </a:pPr>
            <a:r>
              <a:rPr lang="fr-FR" sz="3400" b="1" dirty="0">
                <a:solidFill>
                  <a:srgbClr val="FF0000"/>
                </a:solidFill>
              </a:rPr>
              <a:t>‘</a:t>
            </a:r>
            <a:r>
              <a:rPr lang="fr-FR" sz="3400" b="1" dirty="0">
                <a:solidFill>
                  <a:schemeClr val="bg1"/>
                </a:solidFill>
              </a:rPr>
              <a:t>11011111</a:t>
            </a:r>
            <a:r>
              <a:rPr lang="fr-FR" sz="3400" b="1" dirty="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sp>
        <p:nvSpPr>
          <p:cNvPr id="184" name="Espace réservé du numéro de diapositive 183"/>
          <p:cNvSpPr>
            <a:spLocks noGrp="1"/>
          </p:cNvSpPr>
          <p:nvPr>
            <p:ph type="sldNum" sz="quarter" idx="12"/>
          </p:nvPr>
        </p:nvSpPr>
        <p:spPr/>
        <p:txBody>
          <a:bodyPr/>
          <a:lstStyle/>
          <a:p>
            <a:fld id="{B3765F03-4A9D-4527-964E-C0033DCEC2BC}" type="slidenum">
              <a:rPr lang="fr-FR" smtClean="0"/>
              <a:pPr/>
              <a:t>88</a:t>
            </a:fld>
            <a:endParaRPr lang="fr-F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18"/>
          <p:cNvGrpSpPr>
            <a:grpSpLocks/>
          </p:cNvGrpSpPr>
          <p:nvPr/>
        </p:nvGrpSpPr>
        <p:grpSpPr bwMode="auto">
          <a:xfrm>
            <a:off x="4211638" y="2916238"/>
            <a:ext cx="4645025" cy="2627313"/>
            <a:chOff x="2653" y="2001"/>
            <a:chExt cx="2926" cy="1655"/>
          </a:xfrm>
        </p:grpSpPr>
        <p:sp>
          <p:nvSpPr>
            <p:cNvPr id="109" name="Line 50"/>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grpSp>
          <p:nvGrpSpPr>
            <p:cNvPr id="3" name="Group 58"/>
            <p:cNvGrpSpPr>
              <a:grpSpLocks/>
            </p:cNvGrpSpPr>
            <p:nvPr/>
          </p:nvGrpSpPr>
          <p:grpSpPr bwMode="auto">
            <a:xfrm>
              <a:off x="2653" y="2001"/>
              <a:ext cx="499" cy="1258"/>
              <a:chOff x="3039" y="1888"/>
              <a:chExt cx="499" cy="1258"/>
            </a:xfrm>
          </p:grpSpPr>
          <p:grpSp>
            <p:nvGrpSpPr>
              <p:cNvPr id="4"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grpSp>
        <p:nvGrpSpPr>
          <p:cNvPr id="8" name="Group 129"/>
          <p:cNvGrpSpPr>
            <a:grpSpLocks/>
          </p:cNvGrpSpPr>
          <p:nvPr/>
        </p:nvGrpSpPr>
        <p:grpSpPr bwMode="auto">
          <a:xfrm>
            <a:off x="4932363" y="3068638"/>
            <a:ext cx="900112" cy="1116012"/>
            <a:chOff x="3107" y="1933"/>
            <a:chExt cx="567" cy="703"/>
          </a:xfrm>
        </p:grpSpPr>
        <p:sp>
          <p:nvSpPr>
            <p:cNvPr id="156" name="Line 127"/>
            <p:cNvSpPr>
              <a:spLocks noChangeShapeType="1"/>
            </p:cNvSpPr>
            <p:nvPr/>
          </p:nvSpPr>
          <p:spPr bwMode="auto">
            <a:xfrm>
              <a:off x="3107" y="1933"/>
              <a:ext cx="567" cy="703"/>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57" name="Text Box 128"/>
            <p:cNvSpPr txBox="1">
              <a:spLocks noChangeArrowheads="1"/>
            </p:cNvSpPr>
            <p:nvPr/>
          </p:nvSpPr>
          <p:spPr bwMode="auto">
            <a:xfrm>
              <a:off x="3310" y="2043"/>
              <a:ext cx="290" cy="252"/>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rgbClr val="7030A0"/>
                </a:solidFill>
              </a:rPr>
              <a:t>1       </a:t>
            </a:r>
            <a:r>
              <a:rPr lang="en-US" altLang="zh-CN" sz="4200" dirty="0">
                <a:solidFill>
                  <a:srgbClr val="7030A0"/>
                </a:solidFill>
                <a:sym typeface="Symbol"/>
              </a:rPr>
              <a:t>     </a:t>
            </a:r>
            <a:r>
              <a:rPr lang="en-US" altLang="zh-CN" sz="4200" b="1" dirty="0">
                <a:solidFill>
                  <a:srgbClr val="0070C0"/>
                </a:solidFill>
                <a:sym typeface="Symbol"/>
              </a:rPr>
              <a:t>10</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chemeClr val="bg1"/>
                </a:solidFill>
              </a:rPr>
              <a:t>0</a:t>
            </a:r>
            <a:r>
              <a:rPr lang="en-US" altLang="zh-CN" sz="4200" dirty="0">
                <a:solidFill>
                  <a:schemeClr val="bg1"/>
                </a:solidFill>
                <a:sym typeface="Symbol"/>
              </a:rPr>
              <a:t>             </a:t>
            </a:r>
            <a:r>
              <a:rPr lang="en-US" altLang="zh-CN" sz="4200" b="1" dirty="0">
                <a:solidFill>
                  <a:schemeClr val="bg1"/>
                </a:solidFill>
                <a:sym typeface="Symbol"/>
              </a:rPr>
              <a:t>01</a:t>
            </a:r>
            <a:r>
              <a:rPr lang="en-US" altLang="zh-CN" sz="4200" dirty="0">
                <a:solidFill>
                  <a:schemeClr val="bg1"/>
                </a:solidFill>
                <a:sym typeface="Symbol"/>
              </a:rPr>
              <a:t>              </a:t>
            </a:r>
            <a:r>
              <a:rPr lang="en-US" altLang="zh-CN" sz="4200" b="1" dirty="0">
                <a:solidFill>
                  <a:schemeClr val="bg1"/>
                </a:solidFill>
                <a:sym typeface="Symbol"/>
              </a:rPr>
              <a:t>(01)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       </a:t>
            </a:r>
            <a:r>
              <a:rPr lang="en-US" altLang="zh-CN" sz="4200" dirty="0">
                <a:solidFill>
                  <a:schemeClr val="bg1"/>
                </a:solidFill>
                <a:sym typeface="Symbol"/>
              </a:rPr>
              <a:t>      </a:t>
            </a:r>
            <a:r>
              <a:rPr lang="en-US" altLang="zh-CN" sz="4200" b="1" dirty="0">
                <a:solidFill>
                  <a:schemeClr val="bg1"/>
                </a:solidFill>
                <a:sym typeface="Symbol"/>
              </a:rPr>
              <a:t>00 </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rgbClr val="3333CC"/>
              </a:solidFill>
            </a:endParaRPr>
          </a:p>
          <a:p>
            <a:pPr marL="0" indent="-742950">
              <a:spcBef>
                <a:spcPts val="0"/>
              </a:spcBef>
              <a:buNone/>
            </a:pPr>
            <a:r>
              <a:rPr lang="fr-FR" sz="3400" b="1" dirty="0">
                <a:solidFill>
                  <a:srgbClr val="FF0000"/>
                </a:solidFill>
              </a:rPr>
              <a:t>‘11</a:t>
            </a:r>
            <a:r>
              <a:rPr lang="fr-FR" sz="3400" b="1" dirty="0">
                <a:solidFill>
                  <a:schemeClr val="bg1"/>
                </a:solidFill>
              </a:rPr>
              <a:t>011111</a:t>
            </a:r>
            <a:r>
              <a:rPr lang="fr-FR" sz="3400" b="1" dirty="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sp>
        <p:nvSpPr>
          <p:cNvPr id="60" name="Espace réservé du numéro de diapositive 59"/>
          <p:cNvSpPr>
            <a:spLocks noGrp="1"/>
          </p:cNvSpPr>
          <p:nvPr>
            <p:ph type="sldNum" sz="quarter" idx="12"/>
          </p:nvPr>
        </p:nvSpPr>
        <p:spPr/>
        <p:txBody>
          <a:bodyPr/>
          <a:lstStyle/>
          <a:p>
            <a:fld id="{B3765F03-4A9D-4527-964E-C0033DCEC2BC}" type="slidenum">
              <a:rPr lang="fr-FR" smtClean="0"/>
              <a:pPr/>
              <a:t>89</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6407257"/>
            <a:ext cx="7736655" cy="39036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3200" b="1" i="0" u="none" strike="noStrike" kern="1200" cap="none" spc="0" normalizeH="0" baseline="0" noProof="0" dirty="0">
                <a:ln>
                  <a:noFill/>
                </a:ln>
                <a:solidFill>
                  <a:schemeClr val="tx1"/>
                </a:solidFill>
                <a:effectLst/>
                <a:uLnTx/>
                <a:uFillTx/>
                <a:latin typeface="+mn-lt"/>
                <a:ea typeface="+mn-ea"/>
                <a:cs typeface="+mn-cs"/>
              </a:rPr>
              <a:t>Sortie: 01</a:t>
            </a:r>
          </a:p>
        </p:txBody>
      </p:sp>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9</a:t>
            </a:fld>
            <a:endParaRPr lang="en-US"/>
          </a:p>
        </p:txBody>
      </p:sp>
      <p:sp>
        <p:nvSpPr>
          <p:cNvPr id="30" name="TextBox 2">
            <a:extLst>
              <a:ext uri="{FF2B5EF4-FFF2-40B4-BE49-F238E27FC236}">
                <a16:creationId xmlns:a16="http://schemas.microsoft.com/office/drawing/2014/main" id="{FA69DCEF-528D-6941-9170-4B52C5D46854}"/>
              </a:ext>
            </a:extLst>
          </p:cNvPr>
          <p:cNvSpPr txBox="1"/>
          <p:nvPr/>
        </p:nvSpPr>
        <p:spPr>
          <a:xfrm>
            <a:off x="134787" y="2874869"/>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32" name="ZoneTexte 31"/>
          <p:cNvSpPr txBox="1"/>
          <p:nvPr/>
        </p:nvSpPr>
        <p:spPr>
          <a:xfrm>
            <a:off x="0" y="928670"/>
            <a:ext cx="8643966" cy="430887"/>
          </a:xfrm>
          <a:prstGeom prst="rect">
            <a:avLst/>
          </a:prstGeom>
          <a:noFill/>
        </p:spPr>
        <p:txBody>
          <a:bodyPr wrap="square" rtlCol="0">
            <a:spAutoFit/>
          </a:bodyPr>
          <a:lstStyle/>
          <a:p>
            <a:r>
              <a:rPr lang="fr-FR" sz="2200" b="1" dirty="0">
                <a:solidFill>
                  <a:srgbClr val="7030A0"/>
                </a:solidFill>
                <a:latin typeface="Times New Roman" pitchFamily="18" charset="0"/>
                <a:cs typeface="Times New Roman" pitchFamily="18" charset="0"/>
              </a:rPr>
              <a:t>Calcul du bit de Parité par la fenêtre </a:t>
            </a:r>
            <a:r>
              <a:rPr lang="fr-FR" sz="2200" b="1" i="1" dirty="0">
                <a:solidFill>
                  <a:srgbClr val="7030A0"/>
                </a:solidFill>
                <a:latin typeface="Times New Roman" pitchFamily="18" charset="0"/>
                <a:cs typeface="Times New Roman" pitchFamily="18" charset="0"/>
              </a:rPr>
              <a:t>coulissante</a:t>
            </a:r>
            <a:r>
              <a:rPr lang="fr-FR" sz="2200" b="1" dirty="0">
                <a:solidFill>
                  <a:srgbClr val="7030A0"/>
                </a:solidFill>
                <a:latin typeface="Times New Roman" pitchFamily="18" charset="0"/>
                <a:cs typeface="Times New Roman" pitchFamily="18" charset="0"/>
              </a:rPr>
              <a:t> ou (“</a:t>
            </a:r>
            <a:r>
              <a:rPr lang="fr-FR" sz="2200" b="1" dirty="0" err="1">
                <a:solidFill>
                  <a:srgbClr val="7030A0"/>
                </a:solidFill>
                <a:latin typeface="Times New Roman" pitchFamily="18" charset="0"/>
                <a:cs typeface="Times New Roman" pitchFamily="18" charset="0"/>
              </a:rPr>
              <a:t>sliding</a:t>
            </a:r>
            <a:r>
              <a:rPr lang="fr-FR" sz="2200" b="1" dirty="0">
                <a:solidFill>
                  <a:srgbClr val="7030A0"/>
                </a:solidFill>
                <a:latin typeface="Times New Roman" pitchFamily="18" charset="0"/>
                <a:cs typeface="Times New Roman" pitchFamily="18" charset="0"/>
              </a:rPr>
              <a:t> </a:t>
            </a:r>
            <a:r>
              <a:rPr lang="fr-FR" sz="2200" b="1" dirty="0" err="1">
                <a:solidFill>
                  <a:srgbClr val="7030A0"/>
                </a:solidFill>
                <a:latin typeface="Times New Roman" pitchFamily="18" charset="0"/>
                <a:cs typeface="Times New Roman" pitchFamily="18" charset="0"/>
              </a:rPr>
              <a:t>window</a:t>
            </a:r>
            <a:r>
              <a:rPr lang="fr-FR" sz="2200" b="1" dirty="0">
                <a:solidFill>
                  <a:srgbClr val="7030A0"/>
                </a:solidFill>
                <a:latin typeface="Times New Roman" pitchFamily="18" charset="0"/>
                <a:cs typeface="Times New Roman" pitchFamily="18" charset="0"/>
              </a:rPr>
              <a:t>”)</a:t>
            </a: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EXEMPLE DE LA FENETRE COULISSANTE</a:t>
            </a:r>
          </a:p>
        </p:txBody>
      </p:sp>
      <p:sp>
        <p:nvSpPr>
          <p:cNvPr id="34" name="ZoneTexte 33"/>
          <p:cNvSpPr txBox="1"/>
          <p:nvPr/>
        </p:nvSpPr>
        <p:spPr>
          <a:xfrm>
            <a:off x="5286380" y="6211693"/>
            <a:ext cx="3714776" cy="646331"/>
          </a:xfrm>
          <a:prstGeom prst="rect">
            <a:avLst/>
          </a:prstGeom>
          <a:noFill/>
        </p:spPr>
        <p:txBody>
          <a:bodyPr wrap="square" rtlCol="0">
            <a:spAutoFit/>
          </a:bodyPr>
          <a:lstStyle/>
          <a:p>
            <a:r>
              <a:rPr lang="en-US" i="1" dirty="0">
                <a:latin typeface="Times New Roman" pitchFamily="18" charset="0"/>
                <a:cs typeface="Times New Roman" pitchFamily="18" charset="0"/>
              </a:rPr>
              <a:t>Source : </a:t>
            </a:r>
            <a:r>
              <a:rPr lang="en-US" i="1" dirty="0" err="1">
                <a:latin typeface="Times New Roman" pitchFamily="18" charset="0"/>
                <a:cs typeface="Times New Roman" pitchFamily="18" charset="0"/>
              </a:rPr>
              <a:t>Cours</a:t>
            </a:r>
            <a:r>
              <a:rPr lang="en-US" i="1" dirty="0">
                <a:latin typeface="Times New Roman" pitchFamily="18" charset="0"/>
                <a:cs typeface="Times New Roman" pitchFamily="18" charset="0"/>
              </a:rPr>
              <a:t> de Kyle Jamieson</a:t>
            </a:r>
            <a:endParaRPr lang="fr-FR" i="1" dirty="0">
              <a:latin typeface="Times New Roman" pitchFamily="18" charset="0"/>
              <a:cs typeface="Times New Roman" pitchFamily="18" charset="0"/>
            </a:endParaRPr>
          </a:p>
          <a:p>
            <a:r>
              <a:rPr lang="fr-FR" i="1" dirty="0">
                <a:latin typeface="Times New Roman" pitchFamily="18" charset="0"/>
                <a:cs typeface="Times New Roman" pitchFamily="18" charset="0"/>
              </a:rPr>
              <a:t>Princeton </a:t>
            </a:r>
            <a:r>
              <a:rPr lang="fr-FR" i="1" dirty="0" err="1">
                <a:latin typeface="Times New Roman" pitchFamily="18" charset="0"/>
                <a:cs typeface="Times New Roman" pitchFamily="18" charset="0"/>
              </a:rPr>
              <a:t>University</a:t>
            </a:r>
            <a:endParaRPr lang="en-US" i="1" dirty="0">
              <a:latin typeface="Times New Roman" pitchFamily="18" charset="0"/>
              <a:cs typeface="Times New Roman" pitchFamily="18" charset="0"/>
            </a:endParaRPr>
          </a:p>
        </p:txBody>
      </p:sp>
      <p:sp>
        <p:nvSpPr>
          <p:cNvPr id="36" name="Rectangle 35"/>
          <p:cNvSpPr/>
          <p:nvPr/>
        </p:nvSpPr>
        <p:spPr>
          <a:xfrm>
            <a:off x="23147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37" name="Rectangle 36"/>
          <p:cNvSpPr/>
          <p:nvPr/>
        </p:nvSpPr>
        <p:spPr>
          <a:xfrm>
            <a:off x="278124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38" name="Rectangle 37"/>
          <p:cNvSpPr/>
          <p:nvPr/>
        </p:nvSpPr>
        <p:spPr>
          <a:xfrm>
            <a:off x="324777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39" name="Rectangle 38"/>
          <p:cNvSpPr/>
          <p:nvPr/>
        </p:nvSpPr>
        <p:spPr>
          <a:xfrm>
            <a:off x="371430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0" name="Rectangle 39"/>
          <p:cNvSpPr/>
          <p:nvPr/>
        </p:nvSpPr>
        <p:spPr>
          <a:xfrm>
            <a:off x="418083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1" name="Rectangle 40"/>
          <p:cNvSpPr/>
          <p:nvPr/>
        </p:nvSpPr>
        <p:spPr>
          <a:xfrm>
            <a:off x="464736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2" name="Rectangle 41"/>
          <p:cNvSpPr/>
          <p:nvPr/>
        </p:nvSpPr>
        <p:spPr>
          <a:xfrm>
            <a:off x="511389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3" name="Rectangle 42"/>
          <p:cNvSpPr/>
          <p:nvPr/>
        </p:nvSpPr>
        <p:spPr>
          <a:xfrm>
            <a:off x="558042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4" name="Rectangle 43"/>
          <p:cNvSpPr/>
          <p:nvPr/>
        </p:nvSpPr>
        <p:spPr>
          <a:xfrm>
            <a:off x="604695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5" name="Rectangle 44"/>
          <p:cNvSpPr/>
          <p:nvPr/>
        </p:nvSpPr>
        <p:spPr>
          <a:xfrm>
            <a:off x="651348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6" name="Rectangle 45"/>
          <p:cNvSpPr/>
          <p:nvPr/>
        </p:nvSpPr>
        <p:spPr>
          <a:xfrm>
            <a:off x="69800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7" name="Right Brace 16"/>
          <p:cNvSpPr/>
          <p:nvPr/>
        </p:nvSpPr>
        <p:spPr>
          <a:xfrm rot="16200000">
            <a:off x="2556263" y="1486215"/>
            <a:ext cx="459015" cy="1866120"/>
          </a:xfrm>
          <a:prstGeom prst="rightBrace">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48" name="TextBox 17"/>
          <p:cNvSpPr txBox="1"/>
          <p:nvPr/>
        </p:nvSpPr>
        <p:spPr>
          <a:xfrm>
            <a:off x="2384057" y="1857364"/>
            <a:ext cx="803425" cy="400110"/>
          </a:xfrm>
          <a:prstGeom prst="rect">
            <a:avLst/>
          </a:prstGeom>
          <a:noFill/>
        </p:spPr>
        <p:txBody>
          <a:bodyPr wrap="none" rtlCol="0">
            <a:spAutoFit/>
          </a:bodyPr>
          <a:lstStyle/>
          <a:p>
            <a:r>
              <a:rPr lang="en-US" altLang="zh-CN" i="1" dirty="0">
                <a:solidFill>
                  <a:srgbClr val="0070C0"/>
                </a:solidFill>
                <a:latin typeface="Arial" charset="0"/>
                <a:ea typeface="Arial" charset="0"/>
                <a:cs typeface="Arial" charset="0"/>
              </a:rPr>
              <a:t>K = 4</a:t>
            </a:r>
            <a:endParaRPr lang="en-US" i="1" dirty="0">
              <a:solidFill>
                <a:srgbClr val="0070C0"/>
              </a:solidFill>
              <a:latin typeface="Arial" charset="0"/>
              <a:ea typeface="Arial" charset="0"/>
              <a:cs typeface="Arial" charset="0"/>
            </a:endParaRPr>
          </a:p>
        </p:txBody>
      </p:sp>
      <p:sp>
        <p:nvSpPr>
          <p:cNvPr id="49" name="Rectangle 48"/>
          <p:cNvSpPr/>
          <p:nvPr/>
        </p:nvSpPr>
        <p:spPr>
          <a:xfrm>
            <a:off x="1850368" y="298950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0" name="Rectangle 49"/>
          <p:cNvSpPr/>
          <p:nvPr/>
        </p:nvSpPr>
        <p:spPr>
          <a:xfrm>
            <a:off x="1383838" y="298918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1" name="TextBox 22"/>
          <p:cNvSpPr txBox="1"/>
          <p:nvPr/>
        </p:nvSpPr>
        <p:spPr>
          <a:xfrm>
            <a:off x="1403083" y="258876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52" name="Rectangle 51"/>
          <p:cNvSpPr/>
          <p:nvPr/>
        </p:nvSpPr>
        <p:spPr>
          <a:xfrm>
            <a:off x="1841226" y="289952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53" name="Straight Connector 24"/>
          <p:cNvCxnSpPr/>
          <p:nvPr/>
        </p:nvCxnSpPr>
        <p:spPr>
          <a:xfrm>
            <a:off x="2094425" y="356403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4" name="Straight Connector 25"/>
          <p:cNvCxnSpPr/>
          <p:nvPr/>
        </p:nvCxnSpPr>
        <p:spPr>
          <a:xfrm>
            <a:off x="2094424" y="4352927"/>
            <a:ext cx="807099" cy="827902"/>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55" name="Straight Connector 27"/>
          <p:cNvCxnSpPr>
            <a:endCxn id="58" idx="0"/>
          </p:cNvCxnSpPr>
          <p:nvPr/>
        </p:nvCxnSpPr>
        <p:spPr>
          <a:xfrm>
            <a:off x="3026715" y="3564033"/>
            <a:ext cx="0" cy="161679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6" name="Straight Connector 32"/>
          <p:cNvCxnSpPr/>
          <p:nvPr/>
        </p:nvCxnSpPr>
        <p:spPr>
          <a:xfrm>
            <a:off x="3483292" y="355763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7" name="Straight Connector 33"/>
          <p:cNvCxnSpPr/>
          <p:nvPr/>
        </p:nvCxnSpPr>
        <p:spPr>
          <a:xfrm flipH="1">
            <a:off x="3144749" y="4346533"/>
            <a:ext cx="338543" cy="83429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58" name="Oval 35"/>
          <p:cNvSpPr/>
          <p:nvPr/>
        </p:nvSpPr>
        <p:spPr>
          <a:xfrm>
            <a:off x="2762022" y="518082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59" name="Straight Connector 38"/>
          <p:cNvCxnSpPr/>
          <p:nvPr/>
        </p:nvCxnSpPr>
        <p:spPr>
          <a:xfrm>
            <a:off x="3026715" y="5712170"/>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60" name="Straight Connector 43"/>
          <p:cNvCxnSpPr/>
          <p:nvPr/>
        </p:nvCxnSpPr>
        <p:spPr>
          <a:xfrm flipH="1">
            <a:off x="3020392" y="6266913"/>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61" name="TextBox 45"/>
          <p:cNvSpPr txBox="1"/>
          <p:nvPr/>
        </p:nvSpPr>
        <p:spPr>
          <a:xfrm>
            <a:off x="3515622" y="6066858"/>
            <a:ext cx="1602799" cy="400110"/>
          </a:xfrm>
          <a:prstGeom prst="rect">
            <a:avLst/>
          </a:prstGeom>
          <a:noFill/>
        </p:spPr>
        <p:txBody>
          <a:bodyPr wrap="square" rtlCol="0">
            <a:spAutoFit/>
          </a:bodyPr>
          <a:lstStyle/>
          <a:p>
            <a:pPr algn="l"/>
            <a:r>
              <a:rPr lang="en-US" dirty="0">
                <a:latin typeface="Arial" charset="0"/>
                <a:ea typeface="Arial" charset="0"/>
                <a:cs typeface="Arial" charset="0"/>
              </a:rPr>
              <a:t>P[1] = 1</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18"/>
          <p:cNvGrpSpPr>
            <a:grpSpLocks/>
          </p:cNvGrpSpPr>
          <p:nvPr/>
        </p:nvGrpSpPr>
        <p:grpSpPr bwMode="auto">
          <a:xfrm>
            <a:off x="4211638" y="2916238"/>
            <a:ext cx="4645025" cy="2627313"/>
            <a:chOff x="2653" y="2001"/>
            <a:chExt cx="2926" cy="1655"/>
          </a:xfrm>
        </p:grpSpPr>
        <p:sp>
          <p:nvSpPr>
            <p:cNvPr id="109" name="Line 50"/>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3" name="Line 54"/>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grpSp>
          <p:nvGrpSpPr>
            <p:cNvPr id="3" name="Group 58"/>
            <p:cNvGrpSpPr>
              <a:grpSpLocks/>
            </p:cNvGrpSpPr>
            <p:nvPr/>
          </p:nvGrpSpPr>
          <p:grpSpPr bwMode="auto">
            <a:xfrm>
              <a:off x="2653" y="2001"/>
              <a:ext cx="499" cy="1258"/>
              <a:chOff x="3039" y="1888"/>
              <a:chExt cx="499" cy="1258"/>
            </a:xfrm>
          </p:grpSpPr>
          <p:grpSp>
            <p:nvGrpSpPr>
              <p:cNvPr id="4"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sp>
        <p:nvSpPr>
          <p:cNvPr id="156" name="Line 127"/>
          <p:cNvSpPr>
            <a:spLocks noChangeShapeType="1"/>
          </p:cNvSpPr>
          <p:nvPr/>
        </p:nvSpPr>
        <p:spPr bwMode="auto">
          <a:xfrm>
            <a:off x="4932363" y="3068638"/>
            <a:ext cx="900112" cy="1116012"/>
          </a:xfrm>
          <a:prstGeom prst="line">
            <a:avLst/>
          </a:prstGeom>
          <a:noFill/>
          <a:ln w="38100">
            <a:solidFill>
              <a:srgbClr val="3333CC"/>
            </a:solidFill>
            <a:round/>
            <a:headEnd/>
            <a:tailEnd/>
          </a:ln>
          <a:effectLst/>
        </p:spPr>
        <p:txBody>
          <a:bodyPr>
            <a:prstTxWarp prst="textNoShape">
              <a:avLst/>
            </a:prstTxWarp>
          </a:bodyPr>
          <a:lstStyle/>
          <a:p>
            <a:endParaRPr lang="fr-FR"/>
          </a:p>
        </p:txBody>
      </p:sp>
      <p:grpSp>
        <p:nvGrpSpPr>
          <p:cNvPr id="9" name="Group 143"/>
          <p:cNvGrpSpPr>
            <a:grpSpLocks/>
          </p:cNvGrpSpPr>
          <p:nvPr/>
        </p:nvGrpSpPr>
        <p:grpSpPr bwMode="auto">
          <a:xfrm>
            <a:off x="5832475" y="3644906"/>
            <a:ext cx="900113" cy="641351"/>
            <a:chOff x="3674" y="2296"/>
            <a:chExt cx="567" cy="404"/>
          </a:xfrm>
        </p:grpSpPr>
        <p:sp>
          <p:nvSpPr>
            <p:cNvPr id="159" name="Line 130"/>
            <p:cNvSpPr>
              <a:spLocks noChangeShapeType="1"/>
            </p:cNvSpPr>
            <p:nvPr/>
          </p:nvSpPr>
          <p:spPr bwMode="auto">
            <a:xfrm flipV="1">
              <a:off x="3674" y="2296"/>
              <a:ext cx="567" cy="340"/>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60" name="Text Box 134"/>
            <p:cNvSpPr txBox="1">
              <a:spLocks noChangeArrowheads="1"/>
            </p:cNvSpPr>
            <p:nvPr/>
          </p:nvSpPr>
          <p:spPr bwMode="auto">
            <a:xfrm>
              <a:off x="3870" y="2448"/>
              <a:ext cx="315" cy="252"/>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01</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rgbClr val="7030A0"/>
                </a:solidFill>
              </a:rPr>
              <a:t>1       </a:t>
            </a:r>
            <a:r>
              <a:rPr lang="en-US" altLang="zh-CN" sz="4200" dirty="0">
                <a:solidFill>
                  <a:srgbClr val="7030A0"/>
                </a:solidFill>
                <a:sym typeface="Symbol"/>
              </a:rPr>
              <a:t>     </a:t>
            </a:r>
            <a:r>
              <a:rPr lang="en-US" altLang="zh-CN" sz="4200" b="1" dirty="0">
                <a:solidFill>
                  <a:srgbClr val="0070C0"/>
                </a:solidFill>
                <a:sym typeface="Symbol"/>
              </a:rPr>
              <a:t>10</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a:t>
            </a:r>
            <a:r>
              <a:rPr lang="en-US" altLang="zh-CN" sz="4200" dirty="0">
                <a:solidFill>
                  <a:srgbClr val="7030A0"/>
                </a:solidFill>
                <a:sym typeface="Symbol"/>
              </a:rPr>
              <a:t>             </a:t>
            </a:r>
            <a:r>
              <a:rPr lang="en-US" altLang="zh-CN" sz="4200" b="1" dirty="0">
                <a:solidFill>
                  <a:srgbClr val="0070C0"/>
                </a:solidFill>
                <a:sym typeface="Symbol"/>
              </a:rPr>
              <a:t>01</a:t>
            </a:r>
            <a:r>
              <a:rPr lang="en-US" altLang="zh-CN" sz="4200" dirty="0">
                <a:solidFill>
                  <a:srgbClr val="7030A0"/>
                </a:solidFill>
                <a:sym typeface="Symbol"/>
              </a:rPr>
              <a:t>              </a:t>
            </a:r>
            <a:r>
              <a:rPr lang="en-US" altLang="zh-CN" sz="4200" b="1" dirty="0">
                <a:solidFill>
                  <a:srgbClr val="FF0000"/>
                </a:solidFill>
                <a:sym typeface="Symbol"/>
              </a:rPr>
              <a:t>(01)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chemeClr val="bg1"/>
                </a:solidFill>
              </a:rPr>
              <a:t>0       </a:t>
            </a:r>
            <a:r>
              <a:rPr lang="en-US" altLang="zh-CN" sz="4200" dirty="0">
                <a:solidFill>
                  <a:schemeClr val="bg1"/>
                </a:solidFill>
                <a:sym typeface="Symbol"/>
              </a:rPr>
              <a:t>      </a:t>
            </a:r>
            <a:r>
              <a:rPr lang="en-US" altLang="zh-CN" sz="4200" b="1" dirty="0">
                <a:solidFill>
                  <a:schemeClr val="bg1"/>
                </a:solidFill>
                <a:sym typeface="Symbol"/>
              </a:rPr>
              <a:t>00 </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rgbClr val="3333CC"/>
              </a:solidFill>
            </a:endParaRPr>
          </a:p>
          <a:p>
            <a:pPr marL="0" indent="-742950">
              <a:spcBef>
                <a:spcPts val="0"/>
              </a:spcBef>
              <a:buNone/>
            </a:pPr>
            <a:r>
              <a:rPr lang="fr-FR" sz="3400" b="1" dirty="0">
                <a:solidFill>
                  <a:srgbClr val="FF0000"/>
                </a:solidFill>
              </a:rPr>
              <a:t>‘1101</a:t>
            </a:r>
            <a:r>
              <a:rPr lang="fr-FR" sz="3400" b="1" dirty="0">
                <a:solidFill>
                  <a:schemeClr val="bg1"/>
                </a:solidFill>
              </a:rPr>
              <a:t>1111</a:t>
            </a:r>
            <a:r>
              <a:rPr lang="fr-FR" sz="3400" b="1" dirty="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sp>
        <p:nvSpPr>
          <p:cNvPr id="61" name="Text Box 128"/>
          <p:cNvSpPr txBox="1">
            <a:spLocks noChangeArrowheads="1"/>
          </p:cNvSpPr>
          <p:nvPr/>
        </p:nvSpPr>
        <p:spPr bwMode="auto">
          <a:xfrm>
            <a:off x="5254626" y="3243204"/>
            <a:ext cx="460382"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sp>
        <p:nvSpPr>
          <p:cNvPr id="62" name="Espace réservé du numéro de diapositive 61"/>
          <p:cNvSpPr>
            <a:spLocks noGrp="1"/>
          </p:cNvSpPr>
          <p:nvPr>
            <p:ph type="sldNum" sz="quarter" idx="12"/>
          </p:nvPr>
        </p:nvSpPr>
        <p:spPr/>
        <p:txBody>
          <a:bodyPr/>
          <a:lstStyle/>
          <a:p>
            <a:fld id="{B3765F03-4A9D-4527-964E-C0033DCEC2BC}" type="slidenum">
              <a:rPr lang="fr-FR" smtClean="0"/>
              <a:pPr/>
              <a:t>90</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18"/>
          <p:cNvGrpSpPr>
            <a:grpSpLocks/>
          </p:cNvGrpSpPr>
          <p:nvPr/>
        </p:nvGrpSpPr>
        <p:grpSpPr bwMode="auto">
          <a:xfrm>
            <a:off x="4211638" y="2916238"/>
            <a:ext cx="4645025" cy="2627313"/>
            <a:chOff x="2653" y="2001"/>
            <a:chExt cx="2926" cy="1655"/>
          </a:xfrm>
        </p:grpSpPr>
        <p:sp>
          <p:nvSpPr>
            <p:cNvPr id="63" name="Line 23"/>
            <p:cNvSpPr>
              <a:spLocks noChangeShapeType="1"/>
            </p:cNvSpPr>
            <p:nvPr/>
          </p:nvSpPr>
          <p:spPr bwMode="auto">
            <a:xfrm flipV="1">
              <a:off x="4240"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09" name="Line 50"/>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3" name="Line 54"/>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grpSp>
          <p:nvGrpSpPr>
            <p:cNvPr id="3" name="Group 58"/>
            <p:cNvGrpSpPr>
              <a:grpSpLocks/>
            </p:cNvGrpSpPr>
            <p:nvPr/>
          </p:nvGrpSpPr>
          <p:grpSpPr bwMode="auto">
            <a:xfrm>
              <a:off x="2653" y="2001"/>
              <a:ext cx="499" cy="1258"/>
              <a:chOff x="3039" y="1888"/>
              <a:chExt cx="499" cy="1258"/>
            </a:xfrm>
          </p:grpSpPr>
          <p:grpSp>
            <p:nvGrpSpPr>
              <p:cNvPr id="4"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sp>
        <p:nvSpPr>
          <p:cNvPr id="156" name="Line 127"/>
          <p:cNvSpPr>
            <a:spLocks noChangeShapeType="1"/>
          </p:cNvSpPr>
          <p:nvPr/>
        </p:nvSpPr>
        <p:spPr bwMode="auto">
          <a:xfrm>
            <a:off x="4932363" y="3068638"/>
            <a:ext cx="900112" cy="1116012"/>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59" name="Line 130"/>
          <p:cNvSpPr>
            <a:spLocks noChangeShapeType="1"/>
          </p:cNvSpPr>
          <p:nvPr/>
        </p:nvSpPr>
        <p:spPr bwMode="auto">
          <a:xfrm flipV="1">
            <a:off x="5832475" y="3644900"/>
            <a:ext cx="900113" cy="539750"/>
          </a:xfrm>
          <a:prstGeom prst="line">
            <a:avLst/>
          </a:prstGeom>
          <a:noFill/>
          <a:ln w="38100">
            <a:solidFill>
              <a:srgbClr val="3333CC"/>
            </a:solidFill>
            <a:round/>
            <a:headEnd/>
            <a:tailEnd/>
          </a:ln>
          <a:effectLst/>
        </p:spPr>
        <p:txBody>
          <a:bodyPr>
            <a:prstTxWarp prst="textNoShape">
              <a:avLst/>
            </a:prstTxWarp>
          </a:bodyPr>
          <a:lstStyle/>
          <a:p>
            <a:endParaRPr lang="fr-FR"/>
          </a:p>
        </p:txBody>
      </p:sp>
      <p:grpSp>
        <p:nvGrpSpPr>
          <p:cNvPr id="10" name="Group 138"/>
          <p:cNvGrpSpPr>
            <a:grpSpLocks/>
          </p:cNvGrpSpPr>
          <p:nvPr/>
        </p:nvGrpSpPr>
        <p:grpSpPr bwMode="auto">
          <a:xfrm>
            <a:off x="6732588" y="3028953"/>
            <a:ext cx="900112" cy="579438"/>
            <a:chOff x="4241" y="1908"/>
            <a:chExt cx="567" cy="365"/>
          </a:xfrm>
        </p:grpSpPr>
        <p:sp>
          <p:nvSpPr>
            <p:cNvPr id="162" name="Line 136"/>
            <p:cNvSpPr>
              <a:spLocks noChangeShapeType="1"/>
            </p:cNvSpPr>
            <p:nvPr/>
          </p:nvSpPr>
          <p:spPr bwMode="auto">
            <a:xfrm flipV="1">
              <a:off x="4241" y="1933"/>
              <a:ext cx="567" cy="340"/>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63" name="Text Box 137"/>
            <p:cNvSpPr txBox="1">
              <a:spLocks noChangeArrowheads="1"/>
            </p:cNvSpPr>
            <p:nvPr/>
          </p:nvSpPr>
          <p:spPr bwMode="auto">
            <a:xfrm>
              <a:off x="4275" y="1908"/>
              <a:ext cx="315" cy="252"/>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rgbClr val="7030A0"/>
                </a:solidFill>
              </a:rPr>
              <a:t>1       </a:t>
            </a:r>
            <a:r>
              <a:rPr lang="en-US" altLang="zh-CN" sz="4200" dirty="0">
                <a:solidFill>
                  <a:srgbClr val="7030A0"/>
                </a:solidFill>
                <a:sym typeface="Symbol"/>
              </a:rPr>
              <a:t>     </a:t>
            </a:r>
            <a:r>
              <a:rPr lang="en-US" altLang="zh-CN" sz="4200" b="1" dirty="0">
                <a:solidFill>
                  <a:srgbClr val="0070C0"/>
                </a:solidFill>
                <a:sym typeface="Symbol"/>
              </a:rPr>
              <a:t>10</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a:t>
            </a:r>
            <a:r>
              <a:rPr lang="en-US" altLang="zh-CN" sz="4200" dirty="0">
                <a:solidFill>
                  <a:srgbClr val="7030A0"/>
                </a:solidFill>
                <a:sym typeface="Symbol"/>
              </a:rPr>
              <a:t>             </a:t>
            </a:r>
            <a:r>
              <a:rPr lang="en-US" altLang="zh-CN" sz="4200" b="1" dirty="0">
                <a:solidFill>
                  <a:srgbClr val="0070C0"/>
                </a:solidFill>
                <a:sym typeface="Symbol"/>
              </a:rPr>
              <a:t>01</a:t>
            </a:r>
            <a:r>
              <a:rPr lang="en-US" altLang="zh-CN" sz="4200" dirty="0">
                <a:solidFill>
                  <a:srgbClr val="7030A0"/>
                </a:solidFill>
                <a:sym typeface="Symbol"/>
              </a:rPr>
              <a:t>              </a:t>
            </a:r>
            <a:r>
              <a:rPr lang="en-US" altLang="zh-CN" sz="4200" b="1" dirty="0">
                <a:solidFill>
                  <a:srgbClr val="FF0000"/>
                </a:solidFill>
                <a:sym typeface="Symbol"/>
              </a:rPr>
              <a:t>(01)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       </a:t>
            </a:r>
            <a:r>
              <a:rPr lang="en-US" altLang="zh-CN" sz="4200" dirty="0">
                <a:solidFill>
                  <a:srgbClr val="7030A0"/>
                </a:solidFill>
                <a:sym typeface="Symbol"/>
              </a:rPr>
              <a:t>      </a:t>
            </a:r>
            <a:r>
              <a:rPr lang="en-US" altLang="zh-CN" sz="4200" b="1" dirty="0">
                <a:solidFill>
                  <a:srgbClr val="0070C0"/>
                </a:solidFill>
                <a:sym typeface="Symbol"/>
              </a:rPr>
              <a:t>00 </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rgbClr val="3333CC"/>
              </a:solidFill>
            </a:endParaRPr>
          </a:p>
          <a:p>
            <a:pPr marL="0" indent="-742950">
              <a:spcBef>
                <a:spcPts val="0"/>
              </a:spcBef>
              <a:buNone/>
            </a:pPr>
            <a:r>
              <a:rPr lang="fr-FR" sz="3400" b="1" dirty="0">
                <a:solidFill>
                  <a:srgbClr val="FF0000"/>
                </a:solidFill>
              </a:rPr>
              <a:t>‘110111</a:t>
            </a:r>
            <a:r>
              <a:rPr lang="fr-FR" sz="3400" b="1" dirty="0">
                <a:solidFill>
                  <a:schemeClr val="bg1"/>
                </a:solidFill>
              </a:rPr>
              <a:t>11</a:t>
            </a:r>
            <a:r>
              <a:rPr lang="fr-FR" sz="3400" b="1" dirty="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sp>
        <p:nvSpPr>
          <p:cNvPr id="60" name="Text Box 134"/>
          <p:cNvSpPr txBox="1">
            <a:spLocks noChangeArrowheads="1"/>
          </p:cNvSpPr>
          <p:nvPr/>
        </p:nvSpPr>
        <p:spPr bwMode="auto">
          <a:xfrm>
            <a:off x="6143636" y="3886146"/>
            <a:ext cx="500066"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01</a:t>
            </a:r>
          </a:p>
        </p:txBody>
      </p:sp>
      <p:sp>
        <p:nvSpPr>
          <p:cNvPr id="61" name="Text Box 128"/>
          <p:cNvSpPr txBox="1">
            <a:spLocks noChangeArrowheads="1"/>
          </p:cNvSpPr>
          <p:nvPr/>
        </p:nvSpPr>
        <p:spPr bwMode="auto">
          <a:xfrm>
            <a:off x="5254626" y="3243204"/>
            <a:ext cx="460382"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sp>
        <p:nvSpPr>
          <p:cNvPr id="62" name="Espace réservé du numéro de diapositive 61"/>
          <p:cNvSpPr>
            <a:spLocks noGrp="1"/>
          </p:cNvSpPr>
          <p:nvPr>
            <p:ph type="sldNum" sz="quarter" idx="12"/>
          </p:nvPr>
        </p:nvSpPr>
        <p:spPr/>
        <p:txBody>
          <a:bodyPr/>
          <a:lstStyle/>
          <a:p>
            <a:fld id="{B3765F03-4A9D-4527-964E-C0033DCEC2BC}" type="slidenum">
              <a:rPr lang="fr-FR" smtClean="0"/>
              <a:pPr/>
              <a:t>91</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18"/>
          <p:cNvGrpSpPr>
            <a:grpSpLocks/>
          </p:cNvGrpSpPr>
          <p:nvPr/>
        </p:nvGrpSpPr>
        <p:grpSpPr bwMode="auto">
          <a:xfrm>
            <a:off x="4211638" y="2916238"/>
            <a:ext cx="4645025" cy="2627313"/>
            <a:chOff x="2653" y="2001"/>
            <a:chExt cx="2926" cy="1655"/>
          </a:xfrm>
        </p:grpSpPr>
        <p:sp>
          <p:nvSpPr>
            <p:cNvPr id="63" name="Line 23"/>
            <p:cNvSpPr>
              <a:spLocks noChangeShapeType="1"/>
            </p:cNvSpPr>
            <p:nvPr/>
          </p:nvSpPr>
          <p:spPr bwMode="auto">
            <a:xfrm flipV="1">
              <a:off x="4240"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67" name="Line 27"/>
            <p:cNvSpPr>
              <a:spLocks noChangeShapeType="1"/>
            </p:cNvSpPr>
            <p:nvPr/>
          </p:nvSpPr>
          <p:spPr bwMode="auto">
            <a:xfrm>
              <a:off x="4785"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9" name="Line 50"/>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3" name="Line 54"/>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grpSp>
          <p:nvGrpSpPr>
            <p:cNvPr id="3" name="Group 58"/>
            <p:cNvGrpSpPr>
              <a:grpSpLocks/>
            </p:cNvGrpSpPr>
            <p:nvPr/>
          </p:nvGrpSpPr>
          <p:grpSpPr bwMode="auto">
            <a:xfrm>
              <a:off x="2653" y="2001"/>
              <a:ext cx="499" cy="1258"/>
              <a:chOff x="3039" y="1888"/>
              <a:chExt cx="499" cy="1258"/>
            </a:xfrm>
          </p:grpSpPr>
          <p:grpSp>
            <p:nvGrpSpPr>
              <p:cNvPr id="4"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sp>
        <p:nvSpPr>
          <p:cNvPr id="156" name="Line 127"/>
          <p:cNvSpPr>
            <a:spLocks noChangeShapeType="1"/>
          </p:cNvSpPr>
          <p:nvPr/>
        </p:nvSpPr>
        <p:spPr bwMode="auto">
          <a:xfrm>
            <a:off x="4932363" y="3068638"/>
            <a:ext cx="900112" cy="1116012"/>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59" name="Line 130"/>
          <p:cNvSpPr>
            <a:spLocks noChangeShapeType="1"/>
          </p:cNvSpPr>
          <p:nvPr/>
        </p:nvSpPr>
        <p:spPr bwMode="auto">
          <a:xfrm flipV="1">
            <a:off x="5832475" y="3644900"/>
            <a:ext cx="900113" cy="539750"/>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62" name="Line 136"/>
          <p:cNvSpPr>
            <a:spLocks noChangeShapeType="1"/>
          </p:cNvSpPr>
          <p:nvPr/>
        </p:nvSpPr>
        <p:spPr bwMode="auto">
          <a:xfrm flipV="1">
            <a:off x="6732588" y="3068638"/>
            <a:ext cx="900112" cy="539750"/>
          </a:xfrm>
          <a:prstGeom prst="line">
            <a:avLst/>
          </a:prstGeom>
          <a:noFill/>
          <a:ln w="38100">
            <a:solidFill>
              <a:srgbClr val="3333CC"/>
            </a:solidFill>
            <a:round/>
            <a:headEnd/>
            <a:tailEnd/>
          </a:ln>
          <a:effectLst/>
        </p:spPr>
        <p:txBody>
          <a:bodyPr>
            <a:prstTxWarp prst="textNoShape">
              <a:avLst/>
            </a:prstTxWarp>
          </a:bodyPr>
          <a:lstStyle/>
          <a:p>
            <a:endParaRPr lang="fr-FR"/>
          </a:p>
        </p:txBody>
      </p:sp>
      <p:grpSp>
        <p:nvGrpSpPr>
          <p:cNvPr id="11" name="Group 140"/>
          <p:cNvGrpSpPr>
            <a:grpSpLocks/>
          </p:cNvGrpSpPr>
          <p:nvPr/>
        </p:nvGrpSpPr>
        <p:grpSpPr bwMode="auto">
          <a:xfrm>
            <a:off x="7596185" y="3068638"/>
            <a:ext cx="904874" cy="1116012"/>
            <a:chOff x="3107" y="1933"/>
            <a:chExt cx="570" cy="703"/>
          </a:xfrm>
        </p:grpSpPr>
        <p:sp>
          <p:nvSpPr>
            <p:cNvPr id="165" name="Line 141"/>
            <p:cNvSpPr>
              <a:spLocks noChangeShapeType="1"/>
            </p:cNvSpPr>
            <p:nvPr/>
          </p:nvSpPr>
          <p:spPr bwMode="auto">
            <a:xfrm>
              <a:off x="3107" y="1933"/>
              <a:ext cx="567" cy="703"/>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66" name="Text Box 142"/>
            <p:cNvSpPr txBox="1">
              <a:spLocks noChangeArrowheads="1"/>
            </p:cNvSpPr>
            <p:nvPr/>
          </p:nvSpPr>
          <p:spPr bwMode="auto">
            <a:xfrm>
              <a:off x="3362" y="2133"/>
              <a:ext cx="315" cy="252"/>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1001</a:t>
            </a: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rgbClr val="7030A0"/>
                </a:solidFill>
              </a:rPr>
              <a:t>1       </a:t>
            </a:r>
            <a:r>
              <a:rPr lang="en-US" altLang="zh-CN" sz="4200" dirty="0">
                <a:solidFill>
                  <a:srgbClr val="7030A0"/>
                </a:solidFill>
                <a:sym typeface="Symbol"/>
              </a:rPr>
              <a:t>     </a:t>
            </a:r>
            <a:r>
              <a:rPr lang="en-US" altLang="zh-CN" sz="4200" b="1" dirty="0">
                <a:solidFill>
                  <a:srgbClr val="0070C0"/>
                </a:solidFill>
                <a:sym typeface="Symbol"/>
              </a:rPr>
              <a:t>10</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a:t>
            </a:r>
            <a:r>
              <a:rPr lang="en-US" altLang="zh-CN" sz="4200" dirty="0">
                <a:solidFill>
                  <a:srgbClr val="7030A0"/>
                </a:solidFill>
                <a:sym typeface="Symbol"/>
              </a:rPr>
              <a:t>             </a:t>
            </a:r>
            <a:r>
              <a:rPr lang="en-US" altLang="zh-CN" sz="4200" b="1" dirty="0">
                <a:solidFill>
                  <a:srgbClr val="0070C0"/>
                </a:solidFill>
                <a:sym typeface="Symbol"/>
              </a:rPr>
              <a:t>01</a:t>
            </a:r>
            <a:r>
              <a:rPr lang="en-US" altLang="zh-CN" sz="4200" dirty="0">
                <a:solidFill>
                  <a:srgbClr val="7030A0"/>
                </a:solidFill>
                <a:sym typeface="Symbol"/>
              </a:rPr>
              <a:t>              </a:t>
            </a:r>
            <a:r>
              <a:rPr lang="en-US" altLang="zh-CN" sz="4200" b="1" dirty="0">
                <a:solidFill>
                  <a:srgbClr val="FF0000"/>
                </a:solidFill>
                <a:sym typeface="Symbol"/>
              </a:rPr>
              <a:t>(01)</a:t>
            </a:r>
            <a:endParaRPr lang="en-US" altLang="zh-CN" sz="4200" b="1" dirty="0">
              <a:solidFill>
                <a:srgbClr val="FF0000"/>
              </a:solidFill>
            </a:endParaRPr>
          </a:p>
          <a:p>
            <a:pPr>
              <a:buNone/>
            </a:pPr>
            <a:endParaRPr lang="en-US" altLang="zh-CN" sz="4200" dirty="0">
              <a:solidFill>
                <a:srgbClr val="7030A0"/>
              </a:solidFill>
            </a:endParaRPr>
          </a:p>
          <a:p>
            <a:pPr>
              <a:buNone/>
            </a:pPr>
            <a:r>
              <a:rPr lang="en-US" altLang="zh-CN" sz="4200" dirty="0">
                <a:solidFill>
                  <a:srgbClr val="7030A0"/>
                </a:solidFill>
              </a:rPr>
              <a:t>0       </a:t>
            </a:r>
            <a:r>
              <a:rPr lang="en-US" altLang="zh-CN" sz="4200" dirty="0">
                <a:solidFill>
                  <a:srgbClr val="7030A0"/>
                </a:solidFill>
                <a:sym typeface="Symbol"/>
              </a:rPr>
              <a:t>      </a:t>
            </a:r>
            <a:r>
              <a:rPr lang="en-US" altLang="zh-CN" sz="4200" b="1" dirty="0">
                <a:solidFill>
                  <a:srgbClr val="0070C0"/>
                </a:solidFill>
                <a:sym typeface="Symbol"/>
              </a:rPr>
              <a:t>00 </a:t>
            </a:r>
            <a:r>
              <a:rPr lang="en-US" altLang="zh-CN" sz="4200" dirty="0">
                <a:solidFill>
                  <a:srgbClr val="7030A0"/>
                </a:solidFill>
                <a:sym typeface="Symbol"/>
              </a:rPr>
              <a:t>             </a:t>
            </a:r>
            <a:r>
              <a:rPr lang="en-US" altLang="zh-CN" sz="4200" b="1" dirty="0">
                <a:solidFill>
                  <a:srgbClr val="FF0000"/>
                </a:solidFill>
                <a:sym typeface="Symbol"/>
              </a:rPr>
              <a:t>(11)</a:t>
            </a:r>
            <a:endParaRPr lang="en-US" altLang="zh-CN" sz="4200" b="1" dirty="0">
              <a:solidFill>
                <a:srgbClr val="FF0000"/>
              </a:solidFill>
            </a:endParaRPr>
          </a:p>
          <a:p>
            <a:pPr>
              <a:buNone/>
            </a:pPr>
            <a:endParaRPr lang="en-US" altLang="zh-CN" sz="4200" dirty="0">
              <a:solidFill>
                <a:srgbClr val="7030A0"/>
              </a:solidFill>
            </a:endParaRPr>
          </a:p>
          <a:p>
            <a:pPr marL="742950" indent="-742950">
              <a:buAutoNum type="arabicPlain"/>
            </a:pPr>
            <a:r>
              <a:rPr lang="en-US" altLang="zh-CN" sz="4200" dirty="0">
                <a:solidFill>
                  <a:srgbClr val="7030A0"/>
                </a:solidFill>
                <a:sym typeface="Symbol"/>
              </a:rPr>
              <a:t>      </a:t>
            </a:r>
            <a:r>
              <a:rPr lang="en-US" altLang="zh-CN" sz="4200" b="1" dirty="0">
                <a:solidFill>
                  <a:srgbClr val="0070C0"/>
                </a:solidFill>
                <a:sym typeface="Symbol"/>
              </a:rPr>
              <a:t>10 </a:t>
            </a:r>
            <a:r>
              <a:rPr lang="en-US" altLang="zh-CN" sz="4200" dirty="0">
                <a:solidFill>
                  <a:srgbClr val="7030A0"/>
                </a:solidFill>
                <a:sym typeface="Symbol"/>
              </a:rPr>
              <a:t>             </a:t>
            </a:r>
            <a:r>
              <a:rPr lang="en-US" altLang="zh-CN" sz="4200" b="1" dirty="0">
                <a:solidFill>
                  <a:srgbClr val="FF0000"/>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‘1001’ est </a:t>
            </a:r>
          </a:p>
          <a:p>
            <a:pPr marL="0" indent="-742950">
              <a:spcBef>
                <a:spcPts val="0"/>
              </a:spcBef>
              <a:buNone/>
            </a:pPr>
            <a:endParaRPr lang="fr-FR" sz="3400" b="1" dirty="0">
              <a:solidFill>
                <a:srgbClr val="3333CC"/>
              </a:solidFill>
            </a:endParaRPr>
          </a:p>
          <a:p>
            <a:pPr marL="0" indent="-742950">
              <a:spcBef>
                <a:spcPts val="0"/>
              </a:spcBef>
              <a:buNone/>
            </a:pPr>
            <a:r>
              <a:rPr lang="fr-FR" sz="3400" b="1" dirty="0">
                <a:solidFill>
                  <a:srgbClr val="FF0000"/>
                </a:solidFill>
              </a:rPr>
              <a:t>‘11011111’</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1</a:t>
            </a:r>
            <a:r>
              <a:rPr lang="fr-FR" sz="3000" b="1" baseline="30000" dirty="0">
                <a:solidFill>
                  <a:srgbClr val="002060"/>
                </a:solidFill>
              </a:rPr>
              <a:t>er</a:t>
            </a:r>
            <a:r>
              <a:rPr lang="fr-FR" sz="3000" b="1" dirty="0">
                <a:solidFill>
                  <a:srgbClr val="002060"/>
                </a:solidFill>
              </a:rPr>
              <a:t> EXEMPLE DE CODAGE</a:t>
            </a:r>
          </a:p>
        </p:txBody>
      </p:sp>
      <p:sp>
        <p:nvSpPr>
          <p:cNvPr id="60" name="Text Box 134"/>
          <p:cNvSpPr txBox="1">
            <a:spLocks noChangeArrowheads="1"/>
          </p:cNvSpPr>
          <p:nvPr/>
        </p:nvSpPr>
        <p:spPr bwMode="auto">
          <a:xfrm>
            <a:off x="6143636" y="3886146"/>
            <a:ext cx="500066"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01</a:t>
            </a:r>
          </a:p>
        </p:txBody>
      </p:sp>
      <p:sp>
        <p:nvSpPr>
          <p:cNvPr id="61" name="Text Box 128"/>
          <p:cNvSpPr txBox="1">
            <a:spLocks noChangeArrowheads="1"/>
          </p:cNvSpPr>
          <p:nvPr/>
        </p:nvSpPr>
        <p:spPr bwMode="auto">
          <a:xfrm>
            <a:off x="5254626" y="3243204"/>
            <a:ext cx="460382"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sp>
        <p:nvSpPr>
          <p:cNvPr id="62" name="Text Box 137"/>
          <p:cNvSpPr txBox="1">
            <a:spLocks noChangeArrowheads="1"/>
          </p:cNvSpPr>
          <p:nvPr/>
        </p:nvSpPr>
        <p:spPr bwMode="auto">
          <a:xfrm>
            <a:off x="6786578" y="3028890"/>
            <a:ext cx="500066"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sp>
        <p:nvSpPr>
          <p:cNvPr id="64" name="Espace réservé du numéro de diapositive 63"/>
          <p:cNvSpPr>
            <a:spLocks noGrp="1"/>
          </p:cNvSpPr>
          <p:nvPr>
            <p:ph type="sldNum" sz="quarter" idx="12"/>
          </p:nvPr>
        </p:nvSpPr>
        <p:spPr/>
        <p:txBody>
          <a:bodyPr/>
          <a:lstStyle/>
          <a:p>
            <a:fld id="{B3765F03-4A9D-4527-964E-C0033DCEC2BC}" type="slidenum">
              <a:rPr lang="fr-FR" smtClean="0"/>
              <a:pPr/>
              <a:t>92</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CONVOLUTIF SOUS FORME TREILLIS</a:t>
            </a:r>
          </a:p>
        </p:txBody>
      </p:sp>
      <p:grpSp>
        <p:nvGrpSpPr>
          <p:cNvPr id="2" name="Group 134"/>
          <p:cNvGrpSpPr>
            <a:grpSpLocks/>
          </p:cNvGrpSpPr>
          <p:nvPr/>
        </p:nvGrpSpPr>
        <p:grpSpPr bwMode="auto">
          <a:xfrm>
            <a:off x="4211638" y="2168525"/>
            <a:ext cx="4645025" cy="2727325"/>
            <a:chOff x="2653" y="1938"/>
            <a:chExt cx="2926" cy="1718"/>
          </a:xfrm>
        </p:grpSpPr>
        <p:sp>
          <p:nvSpPr>
            <p:cNvPr id="97" name="Line 130"/>
            <p:cNvSpPr>
              <a:spLocks noChangeShapeType="1"/>
            </p:cNvSpPr>
            <p:nvPr/>
          </p:nvSpPr>
          <p:spPr bwMode="auto">
            <a:xfrm flipV="1">
              <a:off x="4784"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98" name="Line 131"/>
            <p:cNvSpPr>
              <a:spLocks noChangeShapeType="1"/>
            </p:cNvSpPr>
            <p:nvPr/>
          </p:nvSpPr>
          <p:spPr bwMode="auto">
            <a:xfrm>
              <a:off x="4784" y="2455"/>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99" name="Text Box 132"/>
            <p:cNvSpPr txBox="1">
              <a:spLocks noChangeArrowheads="1"/>
            </p:cNvSpPr>
            <p:nvPr/>
          </p:nvSpPr>
          <p:spPr bwMode="auto">
            <a:xfrm>
              <a:off x="5080"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0" name="Text Box 133"/>
            <p:cNvSpPr txBox="1">
              <a:spLocks noChangeArrowheads="1"/>
            </p:cNvSpPr>
            <p:nvPr/>
          </p:nvSpPr>
          <p:spPr bwMode="auto">
            <a:xfrm>
              <a:off x="4853"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1" name="Line 126"/>
            <p:cNvSpPr>
              <a:spLocks noChangeShapeType="1"/>
            </p:cNvSpPr>
            <p:nvPr/>
          </p:nvSpPr>
          <p:spPr bwMode="auto">
            <a:xfrm flipV="1">
              <a:off x="4240"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02" name="Line 127"/>
            <p:cNvSpPr>
              <a:spLocks noChangeShapeType="1"/>
            </p:cNvSpPr>
            <p:nvPr/>
          </p:nvSpPr>
          <p:spPr bwMode="auto">
            <a:xfrm>
              <a:off x="4240" y="2455"/>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03" name="Text Box 128"/>
            <p:cNvSpPr txBox="1">
              <a:spLocks noChangeArrowheads="1"/>
            </p:cNvSpPr>
            <p:nvPr/>
          </p:nvSpPr>
          <p:spPr bwMode="auto">
            <a:xfrm>
              <a:off x="4536"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4" name="Text Box 129"/>
            <p:cNvSpPr txBox="1">
              <a:spLocks noChangeArrowheads="1"/>
            </p:cNvSpPr>
            <p:nvPr/>
          </p:nvSpPr>
          <p:spPr bwMode="auto">
            <a:xfrm>
              <a:off x="4309"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5" name="Line 113"/>
            <p:cNvSpPr>
              <a:spLocks noChangeShapeType="1"/>
            </p:cNvSpPr>
            <p:nvPr/>
          </p:nvSpPr>
          <p:spPr bwMode="auto">
            <a:xfrm>
              <a:off x="4785"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6" name="Text Box 114"/>
            <p:cNvSpPr txBox="1">
              <a:spLocks noChangeArrowheads="1"/>
            </p:cNvSpPr>
            <p:nvPr/>
          </p:nvSpPr>
          <p:spPr bwMode="auto">
            <a:xfrm>
              <a:off x="4990"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7" name="Line 115"/>
            <p:cNvSpPr>
              <a:spLocks noChangeShapeType="1"/>
            </p:cNvSpPr>
            <p:nvPr/>
          </p:nvSpPr>
          <p:spPr bwMode="auto">
            <a:xfrm>
              <a:off x="4785"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8" name="Text Box 116"/>
            <p:cNvSpPr txBox="1">
              <a:spLocks noChangeArrowheads="1"/>
            </p:cNvSpPr>
            <p:nvPr/>
          </p:nvSpPr>
          <p:spPr bwMode="auto">
            <a:xfrm>
              <a:off x="4989"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9" name="Line 109"/>
            <p:cNvSpPr>
              <a:spLocks noChangeShapeType="1"/>
            </p:cNvSpPr>
            <p:nvPr/>
          </p:nvSpPr>
          <p:spPr bwMode="auto">
            <a:xfrm>
              <a:off x="4241"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0" name="Text Box 110"/>
            <p:cNvSpPr txBox="1">
              <a:spLocks noChangeArrowheads="1"/>
            </p:cNvSpPr>
            <p:nvPr/>
          </p:nvSpPr>
          <p:spPr bwMode="auto">
            <a:xfrm>
              <a:off x="4446"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11" name="Line 111"/>
            <p:cNvSpPr>
              <a:spLocks noChangeShapeType="1"/>
            </p:cNvSpPr>
            <p:nvPr/>
          </p:nvSpPr>
          <p:spPr bwMode="auto">
            <a:xfrm>
              <a:off x="4241"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12" name="Text Box 112"/>
            <p:cNvSpPr txBox="1">
              <a:spLocks noChangeArrowheads="1"/>
            </p:cNvSpPr>
            <p:nvPr/>
          </p:nvSpPr>
          <p:spPr bwMode="auto">
            <a:xfrm>
              <a:off x="4445"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13" name="Line 105"/>
            <p:cNvSpPr>
              <a:spLocks noChangeShapeType="1"/>
            </p:cNvSpPr>
            <p:nvPr/>
          </p:nvSpPr>
          <p:spPr bwMode="auto">
            <a:xfrm flipV="1">
              <a:off x="4785"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14" name="Text Box 106"/>
            <p:cNvSpPr txBox="1">
              <a:spLocks noChangeArrowheads="1"/>
            </p:cNvSpPr>
            <p:nvPr/>
          </p:nvSpPr>
          <p:spPr bwMode="auto">
            <a:xfrm>
              <a:off x="4877"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15" name="Line 107"/>
            <p:cNvSpPr>
              <a:spLocks noChangeShapeType="1"/>
            </p:cNvSpPr>
            <p:nvPr/>
          </p:nvSpPr>
          <p:spPr bwMode="auto">
            <a:xfrm>
              <a:off x="4785"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16" name="Text Box 108"/>
            <p:cNvSpPr txBox="1">
              <a:spLocks noChangeArrowheads="1"/>
            </p:cNvSpPr>
            <p:nvPr/>
          </p:nvSpPr>
          <p:spPr bwMode="auto">
            <a:xfrm>
              <a:off x="514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17" name="Line 101"/>
            <p:cNvSpPr>
              <a:spLocks noChangeShapeType="1"/>
            </p:cNvSpPr>
            <p:nvPr/>
          </p:nvSpPr>
          <p:spPr bwMode="auto">
            <a:xfrm flipV="1">
              <a:off x="4241"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18" name="Text Box 102"/>
            <p:cNvSpPr txBox="1">
              <a:spLocks noChangeArrowheads="1"/>
            </p:cNvSpPr>
            <p:nvPr/>
          </p:nvSpPr>
          <p:spPr bwMode="auto">
            <a:xfrm>
              <a:off x="4333"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19" name="Line 103"/>
            <p:cNvSpPr>
              <a:spLocks noChangeShapeType="1"/>
            </p:cNvSpPr>
            <p:nvPr/>
          </p:nvSpPr>
          <p:spPr bwMode="auto">
            <a:xfrm>
              <a:off x="4241"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20" name="Text Box 104"/>
            <p:cNvSpPr txBox="1">
              <a:spLocks noChangeArrowheads="1"/>
            </p:cNvSpPr>
            <p:nvPr/>
          </p:nvSpPr>
          <p:spPr bwMode="auto">
            <a:xfrm>
              <a:off x="4580"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21" name="Line 95"/>
            <p:cNvSpPr>
              <a:spLocks noChangeShapeType="1"/>
            </p:cNvSpPr>
            <p:nvPr/>
          </p:nvSpPr>
          <p:spPr bwMode="auto">
            <a:xfrm flipV="1">
              <a:off x="4785" y="2455"/>
              <a:ext cx="567" cy="70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2" name="Line 92"/>
            <p:cNvSpPr>
              <a:spLocks noChangeShapeType="1"/>
            </p:cNvSpPr>
            <p:nvPr/>
          </p:nvSpPr>
          <p:spPr bwMode="auto">
            <a:xfrm flipV="1">
              <a:off x="4218" y="2455"/>
              <a:ext cx="567" cy="70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3" name="Line 89"/>
            <p:cNvSpPr>
              <a:spLocks noChangeShapeType="1"/>
            </p:cNvSpPr>
            <p:nvPr/>
          </p:nvSpPr>
          <p:spPr bwMode="auto">
            <a:xfrm>
              <a:off x="4241" y="3158"/>
              <a:ext cx="1088"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4" name="Line 36"/>
            <p:cNvSpPr>
              <a:spLocks noChangeShapeType="1"/>
            </p:cNvSpPr>
            <p:nvPr/>
          </p:nvSpPr>
          <p:spPr bwMode="auto">
            <a:xfrm>
              <a:off x="3673"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5" name="Text Box 37"/>
            <p:cNvSpPr txBox="1">
              <a:spLocks noChangeArrowheads="1"/>
            </p:cNvSpPr>
            <p:nvPr/>
          </p:nvSpPr>
          <p:spPr bwMode="auto">
            <a:xfrm>
              <a:off x="3878"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26" name="Line 39"/>
            <p:cNvSpPr>
              <a:spLocks noChangeShapeType="1"/>
            </p:cNvSpPr>
            <p:nvPr/>
          </p:nvSpPr>
          <p:spPr bwMode="auto">
            <a:xfrm>
              <a:off x="3673"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7" name="Text Box 40"/>
            <p:cNvSpPr txBox="1">
              <a:spLocks noChangeArrowheads="1"/>
            </p:cNvSpPr>
            <p:nvPr/>
          </p:nvSpPr>
          <p:spPr bwMode="auto">
            <a:xfrm>
              <a:off x="3877"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28" name="Line 42"/>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9" name="Text Box 43"/>
            <p:cNvSpPr txBox="1">
              <a:spLocks noChangeArrowheads="1"/>
            </p:cNvSpPr>
            <p:nvPr/>
          </p:nvSpPr>
          <p:spPr bwMode="auto">
            <a:xfrm>
              <a:off x="3311"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30" name="Line 45"/>
            <p:cNvSpPr>
              <a:spLocks noChangeShapeType="1"/>
            </p:cNvSpPr>
            <p:nvPr/>
          </p:nvSpPr>
          <p:spPr bwMode="auto">
            <a:xfrm>
              <a:off x="3106"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31" name="Text Box 46"/>
            <p:cNvSpPr txBox="1">
              <a:spLocks noChangeArrowheads="1"/>
            </p:cNvSpPr>
            <p:nvPr/>
          </p:nvSpPr>
          <p:spPr bwMode="auto">
            <a:xfrm>
              <a:off x="3310"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32" name="Line 48"/>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33" name="Text Box 49"/>
            <p:cNvSpPr txBox="1">
              <a:spLocks noChangeArrowheads="1"/>
            </p:cNvSpPr>
            <p:nvPr/>
          </p:nvSpPr>
          <p:spPr bwMode="auto">
            <a:xfrm>
              <a:off x="3765"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34" name="Line 51"/>
            <p:cNvSpPr>
              <a:spLocks noChangeShapeType="1"/>
            </p:cNvSpPr>
            <p:nvPr/>
          </p:nvSpPr>
          <p:spPr bwMode="auto">
            <a:xfrm>
              <a:off x="3673"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35" name="Text Box 52"/>
            <p:cNvSpPr txBox="1">
              <a:spLocks noChangeArrowheads="1"/>
            </p:cNvSpPr>
            <p:nvPr/>
          </p:nvSpPr>
          <p:spPr bwMode="auto">
            <a:xfrm>
              <a:off x="403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nvGrpSpPr>
            <p:cNvPr id="3" name="Group 53"/>
            <p:cNvGrpSpPr>
              <a:grpSpLocks/>
            </p:cNvGrpSpPr>
            <p:nvPr/>
          </p:nvGrpSpPr>
          <p:grpSpPr bwMode="auto">
            <a:xfrm>
              <a:off x="2653" y="2001"/>
              <a:ext cx="499" cy="1258"/>
              <a:chOff x="3039" y="1888"/>
              <a:chExt cx="499" cy="1258"/>
            </a:xfrm>
          </p:grpSpPr>
          <p:grpSp>
            <p:nvGrpSpPr>
              <p:cNvPr id="4" name="Group 54"/>
              <p:cNvGrpSpPr>
                <a:grpSpLocks/>
              </p:cNvGrpSpPr>
              <p:nvPr/>
            </p:nvGrpSpPr>
            <p:grpSpPr bwMode="auto">
              <a:xfrm>
                <a:off x="3039" y="1888"/>
                <a:ext cx="499" cy="192"/>
                <a:chOff x="3583" y="1888"/>
                <a:chExt cx="499" cy="192"/>
              </a:xfrm>
            </p:grpSpPr>
            <p:sp>
              <p:nvSpPr>
                <p:cNvPr id="172" name="Oval 55"/>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73" name="Text Box 56"/>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57"/>
              <p:cNvGrpSpPr>
                <a:grpSpLocks/>
              </p:cNvGrpSpPr>
              <p:nvPr/>
            </p:nvGrpSpPr>
            <p:grpSpPr bwMode="auto">
              <a:xfrm>
                <a:off x="3039" y="2243"/>
                <a:ext cx="499" cy="192"/>
                <a:chOff x="3583" y="2206"/>
                <a:chExt cx="499" cy="192"/>
              </a:xfrm>
            </p:grpSpPr>
            <p:sp>
              <p:nvSpPr>
                <p:cNvPr id="170" name="Oval 58"/>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71" name="Text Box 59"/>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0"/>
              <p:cNvGrpSpPr>
                <a:grpSpLocks/>
              </p:cNvGrpSpPr>
              <p:nvPr/>
            </p:nvGrpSpPr>
            <p:grpSpPr bwMode="auto">
              <a:xfrm>
                <a:off x="3040" y="2598"/>
                <a:ext cx="498" cy="192"/>
                <a:chOff x="3584" y="2637"/>
                <a:chExt cx="498" cy="192"/>
              </a:xfrm>
            </p:grpSpPr>
            <p:sp>
              <p:nvSpPr>
                <p:cNvPr id="168" name="Oval 61"/>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9" name="Text Box 62"/>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3"/>
              <p:cNvGrpSpPr>
                <a:grpSpLocks/>
              </p:cNvGrpSpPr>
              <p:nvPr/>
            </p:nvGrpSpPr>
            <p:grpSpPr bwMode="auto">
              <a:xfrm>
                <a:off x="3040" y="2954"/>
                <a:ext cx="498" cy="192"/>
                <a:chOff x="3584" y="2954"/>
                <a:chExt cx="498" cy="192"/>
              </a:xfrm>
            </p:grpSpPr>
            <p:sp>
              <p:nvSpPr>
                <p:cNvPr id="166" name="Oval 64"/>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7" name="Text Box 65"/>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37" name="Text Box 66"/>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38" name="Oval 67"/>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68"/>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69"/>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70"/>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Text Box 71"/>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43" name="Oval 72"/>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73"/>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Oval 74"/>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Oval 75"/>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7" name="Text Box 76"/>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48" name="Oval 79"/>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9" name="Oval 80"/>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Oval 81"/>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1" name="Oval 82"/>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83"/>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53" name="Oval 84"/>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Oval 85"/>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5" name="Oval 86"/>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6" name="Oval 87"/>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88"/>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sp>
          <p:nvSpPr>
            <p:cNvPr id="158" name="Text Box 90"/>
            <p:cNvSpPr txBox="1">
              <a:spLocks noChangeArrowheads="1"/>
            </p:cNvSpPr>
            <p:nvPr/>
          </p:nvSpPr>
          <p:spPr bwMode="auto">
            <a:xfrm>
              <a:off x="4468"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59" name="Text Box 91"/>
            <p:cNvSpPr txBox="1">
              <a:spLocks noChangeArrowheads="1"/>
            </p:cNvSpPr>
            <p:nvPr/>
          </p:nvSpPr>
          <p:spPr bwMode="auto">
            <a:xfrm>
              <a:off x="5035"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60" name="Text Box 94"/>
            <p:cNvSpPr txBox="1">
              <a:spLocks noChangeArrowheads="1"/>
            </p:cNvSpPr>
            <p:nvPr/>
          </p:nvSpPr>
          <p:spPr bwMode="auto">
            <a:xfrm>
              <a:off x="4468"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61" name="Text Box 96"/>
            <p:cNvSpPr txBox="1">
              <a:spLocks noChangeArrowheads="1"/>
            </p:cNvSpPr>
            <p:nvPr/>
          </p:nvSpPr>
          <p:spPr bwMode="auto">
            <a:xfrm>
              <a:off x="5035"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sp>
        <p:nvSpPr>
          <p:cNvPr id="136" name="ZoneTexte 135"/>
          <p:cNvSpPr txBox="1"/>
          <p:nvPr/>
        </p:nvSpPr>
        <p:spPr>
          <a:xfrm>
            <a:off x="2071670" y="571480"/>
            <a:ext cx="5357850" cy="553998"/>
          </a:xfrm>
          <a:prstGeom prst="rect">
            <a:avLst/>
          </a:prstGeom>
          <a:noFill/>
        </p:spPr>
        <p:txBody>
          <a:bodyPr wrap="square" rtlCol="0">
            <a:spAutoFit/>
          </a:bodyPr>
          <a:lstStyle/>
          <a:p>
            <a:pPr algn="ctr"/>
            <a:r>
              <a:rPr lang="fr-FR" sz="3000" b="1" dirty="0">
                <a:solidFill>
                  <a:srgbClr val="002060"/>
                </a:solidFill>
              </a:rPr>
              <a:t>2</a:t>
            </a:r>
            <a:r>
              <a:rPr lang="fr-FR" sz="3000" b="1" baseline="30000" dirty="0">
                <a:solidFill>
                  <a:srgbClr val="002060"/>
                </a:solidFill>
              </a:rPr>
              <a:t>ème</a:t>
            </a:r>
            <a:r>
              <a:rPr lang="fr-FR" sz="3000" b="1" dirty="0">
                <a:solidFill>
                  <a:srgbClr val="002060"/>
                </a:solidFill>
              </a:rPr>
              <a:t>  EXEMPLE DE CODAGE</a:t>
            </a:r>
          </a:p>
        </p:txBody>
      </p:sp>
      <p:sp>
        <p:nvSpPr>
          <p:cNvPr id="16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625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a:solidFill>
                  <a:srgbClr val="7030A0"/>
                </a:solidFill>
              </a:rPr>
              <a:t>Message à coder = </a:t>
            </a:r>
            <a:r>
              <a:rPr lang="en-US" altLang="zh-CN" sz="3200" b="1" dirty="0">
                <a:solidFill>
                  <a:srgbClr val="7030A0"/>
                </a:solidFill>
              </a:rPr>
              <a:t>101100</a:t>
            </a:r>
            <a:endParaRPr lang="en-US" altLang="zh-CN" sz="4200" dirty="0">
              <a:solidFill>
                <a:srgbClr val="7030A0"/>
              </a:solidFill>
            </a:endParaRPr>
          </a:p>
          <a:p>
            <a:pPr>
              <a:buNone/>
            </a:pPr>
            <a:endParaRPr lang="en-US" altLang="zh-CN" sz="4200" dirty="0">
              <a:solidFill>
                <a:srgbClr val="7030A0"/>
              </a:solidFill>
            </a:endParaRPr>
          </a:p>
          <a:p>
            <a:pPr>
              <a:buNone/>
            </a:pPr>
            <a:r>
              <a:rPr lang="en-US" altLang="zh-CN" sz="4200" dirty="0">
                <a:solidFill>
                  <a:srgbClr val="7030A0"/>
                </a:solidFill>
              </a:rPr>
              <a:t>                   </a:t>
            </a:r>
            <a:r>
              <a:rPr lang="en-US" altLang="zh-CN" sz="4200" b="1" dirty="0">
                <a:solidFill>
                  <a:srgbClr val="0070C0"/>
                </a:solidFill>
              </a:rPr>
              <a:t>00</a:t>
            </a:r>
          </a:p>
          <a:p>
            <a:pPr>
              <a:buNone/>
            </a:pPr>
            <a:endParaRPr lang="en-US" altLang="zh-CN" sz="4200" dirty="0">
              <a:solidFill>
                <a:srgbClr val="7030A0"/>
              </a:solidFill>
            </a:endParaRPr>
          </a:p>
          <a:p>
            <a:pPr>
              <a:buNone/>
            </a:pPr>
            <a:r>
              <a:rPr lang="en-US" altLang="zh-CN" sz="4200" dirty="0">
                <a:solidFill>
                  <a:schemeClr val="bg1"/>
                </a:solidFill>
              </a:rPr>
              <a:t>1       </a:t>
            </a:r>
            <a:r>
              <a:rPr lang="en-US" altLang="zh-CN" sz="4200" dirty="0">
                <a:solidFill>
                  <a:schemeClr val="bg1"/>
                </a:solidFill>
                <a:sym typeface="Symbol"/>
              </a:rPr>
              <a:t>     </a:t>
            </a:r>
            <a:r>
              <a:rPr lang="en-US" altLang="zh-CN" sz="4200" b="1" dirty="0">
                <a:solidFill>
                  <a:schemeClr val="bg1"/>
                </a:solidFill>
                <a:sym typeface="Symbol"/>
              </a:rPr>
              <a:t>10</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a:t>
            </a:r>
            <a:r>
              <a:rPr lang="en-US" altLang="zh-CN" sz="4200" dirty="0">
                <a:solidFill>
                  <a:schemeClr val="bg1"/>
                </a:solidFill>
                <a:sym typeface="Symbol"/>
              </a:rPr>
              <a:t>             </a:t>
            </a:r>
            <a:r>
              <a:rPr lang="en-US" altLang="zh-CN" sz="4200" b="1" dirty="0">
                <a:solidFill>
                  <a:schemeClr val="bg1"/>
                </a:solidFill>
                <a:sym typeface="Symbol"/>
              </a:rPr>
              <a:t>01</a:t>
            </a:r>
            <a:r>
              <a:rPr lang="en-US" altLang="zh-CN" sz="4200" dirty="0">
                <a:solidFill>
                  <a:schemeClr val="bg1"/>
                </a:solidFill>
                <a:sym typeface="Symbol"/>
              </a:rPr>
              <a:t>              </a:t>
            </a:r>
            <a:r>
              <a:rPr lang="en-US" altLang="zh-CN" sz="4200" b="1" dirty="0">
                <a:solidFill>
                  <a:schemeClr val="bg1"/>
                </a:solidFill>
                <a:sym typeface="Symbol"/>
              </a:rPr>
              <a:t>(01)</a:t>
            </a:r>
            <a:endParaRPr lang="en-US" altLang="zh-CN" sz="4200" b="1" dirty="0">
              <a:solidFill>
                <a:schemeClr val="bg1"/>
              </a:solidFill>
            </a:endParaRPr>
          </a:p>
          <a:p>
            <a:pPr>
              <a:buNone/>
            </a:pPr>
            <a:endParaRPr lang="en-US" altLang="zh-CN" sz="4200" dirty="0">
              <a:solidFill>
                <a:schemeClr val="bg1"/>
              </a:solidFill>
            </a:endParaRPr>
          </a:p>
          <a:p>
            <a:pPr>
              <a:buNone/>
            </a:pPr>
            <a:r>
              <a:rPr lang="en-US" altLang="zh-CN" sz="4200" dirty="0">
                <a:solidFill>
                  <a:schemeClr val="bg1"/>
                </a:solidFill>
              </a:rPr>
              <a:t>0       </a:t>
            </a:r>
            <a:r>
              <a:rPr lang="en-US" altLang="zh-CN" sz="4200" dirty="0">
                <a:solidFill>
                  <a:schemeClr val="bg1"/>
                </a:solidFill>
                <a:sym typeface="Symbol"/>
              </a:rPr>
              <a:t>      </a:t>
            </a:r>
            <a:r>
              <a:rPr lang="en-US" altLang="zh-CN" sz="4200" b="1" dirty="0">
                <a:solidFill>
                  <a:schemeClr val="bg1"/>
                </a:solidFill>
                <a:sym typeface="Symbol"/>
              </a:rPr>
              <a:t>00 </a:t>
            </a:r>
            <a:r>
              <a:rPr lang="en-US" altLang="zh-CN" sz="4200" dirty="0">
                <a:solidFill>
                  <a:schemeClr val="bg1"/>
                </a:solidFill>
                <a:sym typeface="Symbol"/>
              </a:rPr>
              <a:t>             </a:t>
            </a:r>
            <a:r>
              <a:rPr lang="en-US" altLang="zh-CN" sz="4200" b="1" dirty="0">
                <a:solidFill>
                  <a:schemeClr val="bg1"/>
                </a:solidFill>
                <a:sym typeface="Symbol"/>
              </a:rPr>
              <a:t>(11)</a:t>
            </a:r>
            <a:endParaRPr lang="en-US" altLang="zh-CN" sz="4200" b="1" dirty="0">
              <a:solidFill>
                <a:schemeClr val="bg1"/>
              </a:solidFill>
            </a:endParaRPr>
          </a:p>
          <a:p>
            <a:pPr>
              <a:buNone/>
            </a:pPr>
            <a:endParaRPr lang="en-US" altLang="zh-CN" sz="4200" dirty="0">
              <a:solidFill>
                <a:schemeClr val="bg1"/>
              </a:solidFill>
            </a:endParaRPr>
          </a:p>
          <a:p>
            <a:pPr marL="742950" indent="-742950">
              <a:buAutoNum type="arabicPlain"/>
            </a:pPr>
            <a:r>
              <a:rPr lang="en-US" altLang="zh-CN" sz="4200" dirty="0">
                <a:solidFill>
                  <a:schemeClr val="bg1"/>
                </a:solidFill>
                <a:sym typeface="Symbol"/>
              </a:rPr>
              <a:t>      </a:t>
            </a:r>
            <a:r>
              <a:rPr lang="en-US" altLang="zh-CN" sz="4200" b="1" dirty="0">
                <a:solidFill>
                  <a:schemeClr val="bg1"/>
                </a:solidFill>
                <a:sym typeface="Symbol"/>
              </a:rPr>
              <a:t>10 </a:t>
            </a:r>
            <a:r>
              <a:rPr lang="en-US" altLang="zh-CN" sz="4200" dirty="0">
                <a:solidFill>
                  <a:schemeClr val="bg1"/>
                </a:solidFill>
                <a:sym typeface="Symbol"/>
              </a:rPr>
              <a:t>             </a:t>
            </a:r>
            <a:r>
              <a:rPr lang="en-US" altLang="zh-CN" sz="4200" b="1" dirty="0">
                <a:solidFill>
                  <a:schemeClr val="bg1"/>
                </a:solidFill>
                <a:sym typeface="Symbol"/>
              </a:rPr>
              <a:t>(11)</a:t>
            </a:r>
          </a:p>
          <a:p>
            <a:pPr marL="742950" indent="-742950">
              <a:buAutoNum type="arabicPlain"/>
            </a:pPr>
            <a:endParaRPr lang="en-US" altLang="zh-CN" sz="4200" b="1" dirty="0">
              <a:solidFill>
                <a:srgbClr val="FF0000"/>
              </a:solidFill>
              <a:sym typeface="Symbol"/>
            </a:endParaRPr>
          </a:p>
          <a:p>
            <a:pPr marL="0" indent="-742950">
              <a:spcBef>
                <a:spcPts val="0"/>
              </a:spcBef>
              <a:buNone/>
            </a:pPr>
            <a:r>
              <a:rPr lang="fr-FR" sz="3400" b="1" dirty="0">
                <a:solidFill>
                  <a:srgbClr val="3333CC"/>
                </a:solidFill>
              </a:rPr>
              <a:t>Le mot de code associé à ‘101100’ est </a:t>
            </a:r>
          </a:p>
          <a:p>
            <a:pPr marL="0" indent="-742950">
              <a:spcBef>
                <a:spcPts val="0"/>
              </a:spcBef>
              <a:buNone/>
            </a:pPr>
            <a:endParaRPr lang="fr-FR" sz="3400" b="1" dirty="0">
              <a:solidFill>
                <a:schemeClr val="bg1"/>
              </a:solidFill>
            </a:endParaRPr>
          </a:p>
          <a:p>
            <a:pPr marL="0" indent="-742950">
              <a:spcBef>
                <a:spcPts val="0"/>
              </a:spcBef>
              <a:buNone/>
            </a:pPr>
            <a:r>
              <a:rPr lang="fr-FR" sz="3400" b="1" dirty="0">
                <a:solidFill>
                  <a:schemeClr val="bg1"/>
                </a:solidFill>
              </a:rPr>
              <a:t>‘11011111’</a:t>
            </a:r>
          </a:p>
          <a:p>
            <a:pPr marL="742950" indent="-742950">
              <a:buNone/>
            </a:pPr>
            <a:r>
              <a:rPr lang="en-US" altLang="zh-CN" sz="4200" b="1" dirty="0">
                <a:solidFill>
                  <a:srgbClr val="FF0000"/>
                </a:solidFill>
              </a:rPr>
              <a:t>????????????????</a:t>
            </a:r>
          </a:p>
          <a:p>
            <a:endParaRPr lang="en-US" altLang="zh-CN" sz="2300" dirty="0">
              <a:solidFill>
                <a:srgbClr val="0070C0"/>
              </a:solidFill>
            </a:endParaRPr>
          </a:p>
        </p:txBody>
      </p:sp>
      <p:sp>
        <p:nvSpPr>
          <p:cNvPr id="163" name="Espace réservé du numéro de diapositive 162"/>
          <p:cNvSpPr>
            <a:spLocks noGrp="1"/>
          </p:cNvSpPr>
          <p:nvPr>
            <p:ph type="sldNum" sz="quarter" idx="12"/>
          </p:nvPr>
        </p:nvSpPr>
        <p:spPr/>
        <p:txBody>
          <a:bodyPr/>
          <a:lstStyle/>
          <a:p>
            <a:fld id="{B3765F03-4A9D-4527-964E-C0033DCEC2BC}" type="slidenum">
              <a:rPr lang="fr-FR" smtClean="0"/>
              <a:pPr/>
              <a:t>93</a:t>
            </a:fld>
            <a:endParaRPr lang="fr-F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CONVOLUTIF</a:t>
            </a:r>
          </a:p>
        </p:txBody>
      </p:sp>
      <p:sp>
        <p:nvSpPr>
          <p:cNvPr id="3" name="ZoneTexte 2"/>
          <p:cNvSpPr txBox="1"/>
          <p:nvPr/>
        </p:nvSpPr>
        <p:spPr>
          <a:xfrm>
            <a:off x="0" y="1500174"/>
            <a:ext cx="9144000" cy="5447645"/>
          </a:xfrm>
          <a:prstGeom prst="rect">
            <a:avLst/>
          </a:prstGeom>
          <a:noFill/>
        </p:spPr>
        <p:txBody>
          <a:bodyPr wrap="square" rtlCol="0">
            <a:spAutoFit/>
          </a:bodyPr>
          <a:lstStyle/>
          <a:p>
            <a:pPr algn="just">
              <a:spcBef>
                <a:spcPct val="50000"/>
              </a:spcBef>
              <a:buClr>
                <a:srgbClr val="3333CC"/>
              </a:buClr>
            </a:pPr>
            <a:r>
              <a:rPr lang="fr-FR" sz="2200" b="1" dirty="0">
                <a:solidFill>
                  <a:srgbClr val="7030A0"/>
                </a:solidFill>
                <a:latin typeface="Times New Roman" pitchFamily="18" charset="0"/>
                <a:cs typeface="Times New Roman" pitchFamily="18" charset="0"/>
              </a:rPr>
              <a:t>Les deux principales techniques de décodage des codes </a:t>
            </a:r>
            <a:r>
              <a:rPr lang="fr-FR" sz="2200" b="1" dirty="0" err="1">
                <a:solidFill>
                  <a:srgbClr val="7030A0"/>
                </a:solidFill>
                <a:latin typeface="Times New Roman" pitchFamily="18" charset="0"/>
                <a:cs typeface="Times New Roman" pitchFamily="18" charset="0"/>
              </a:rPr>
              <a:t>convolutifs</a:t>
            </a:r>
            <a:r>
              <a:rPr lang="fr-FR" sz="2200" b="1" dirty="0">
                <a:solidFill>
                  <a:srgbClr val="7030A0"/>
                </a:solidFill>
                <a:latin typeface="Times New Roman" pitchFamily="18" charset="0"/>
                <a:cs typeface="Times New Roman" pitchFamily="18" charset="0"/>
              </a:rPr>
              <a:t> sont :</a:t>
            </a:r>
          </a:p>
          <a:p>
            <a:pPr algn="just">
              <a:spcBef>
                <a:spcPct val="50000"/>
              </a:spcBef>
              <a:buClr>
                <a:srgbClr val="3333CC"/>
              </a:buClr>
              <a:buFont typeface="Wingdings" pitchFamily="2" charset="2"/>
              <a:buChar char="q"/>
            </a:pPr>
            <a:r>
              <a:rPr lang="fr-FR" sz="2200" dirty="0">
                <a:solidFill>
                  <a:srgbClr val="002060"/>
                </a:solidFill>
                <a:latin typeface="Times New Roman" pitchFamily="18" charset="0"/>
                <a:cs typeface="Times New Roman" pitchFamily="18" charset="0"/>
              </a:rPr>
              <a:t>le décodage de </a:t>
            </a:r>
            <a:r>
              <a:rPr lang="fr-FR" sz="2200" dirty="0" err="1">
                <a:solidFill>
                  <a:srgbClr val="002060"/>
                </a:solidFill>
                <a:latin typeface="Times New Roman" pitchFamily="18" charset="0"/>
                <a:cs typeface="Times New Roman" pitchFamily="18" charset="0"/>
              </a:rPr>
              <a:t>Viterbi</a:t>
            </a:r>
            <a:r>
              <a:rPr lang="fr-FR" sz="2200" dirty="0">
                <a:solidFill>
                  <a:srgbClr val="002060"/>
                </a:solidFill>
                <a:latin typeface="Times New Roman" pitchFamily="18" charset="0"/>
                <a:cs typeface="Times New Roman" pitchFamily="18" charset="0"/>
              </a:rPr>
              <a:t> </a:t>
            </a:r>
          </a:p>
          <a:p>
            <a:pPr algn="just">
              <a:spcBef>
                <a:spcPct val="50000"/>
              </a:spcBef>
              <a:buClr>
                <a:srgbClr val="3333CC"/>
              </a:buClr>
              <a:buFont typeface="Wingdings" pitchFamily="2" charset="2"/>
              <a:buChar char="q"/>
            </a:pPr>
            <a:r>
              <a:rPr lang="fr-FR" sz="2200" dirty="0">
                <a:solidFill>
                  <a:srgbClr val="0070C0"/>
                </a:solidFill>
                <a:latin typeface="Times New Roman" pitchFamily="18" charset="0"/>
                <a:cs typeface="Times New Roman" pitchFamily="18" charset="0"/>
              </a:rPr>
              <a:t> le décodage séquentiel.</a:t>
            </a:r>
          </a:p>
          <a:p>
            <a:pPr algn="just">
              <a:spcBef>
                <a:spcPct val="50000"/>
              </a:spcBef>
              <a:buClr>
                <a:srgbClr val="3333CC"/>
              </a:buClr>
            </a:pPr>
            <a:endParaRPr lang="fr-FR" sz="2200" dirty="0">
              <a:latin typeface="Times New Roman" pitchFamily="18" charset="0"/>
              <a:cs typeface="Times New Roman" pitchFamily="18" charset="0"/>
            </a:endParaRPr>
          </a:p>
          <a:p>
            <a:pPr algn="just">
              <a:spcBef>
                <a:spcPct val="50000"/>
              </a:spcBef>
              <a:buClr>
                <a:srgbClr val="3333CC"/>
              </a:buClr>
            </a:pPr>
            <a:r>
              <a:rPr lang="fr-FR" sz="2200" dirty="0">
                <a:solidFill>
                  <a:srgbClr val="00B050"/>
                </a:solidFill>
                <a:latin typeface="Times New Roman" pitchFamily="18" charset="0"/>
                <a:cs typeface="Times New Roman" pitchFamily="18" charset="0"/>
              </a:rPr>
              <a:t>Chacune de ses techniques consiste à trouver un chemin particulier (le message transmis), dans un graphe orienté où on assigne aux branches des métriques ou valeurs de vraisemblance entre les données reçues et les données qui auraient pu être transmises.</a:t>
            </a:r>
          </a:p>
          <a:p>
            <a:pPr algn="just">
              <a:spcBef>
                <a:spcPct val="50000"/>
              </a:spcBef>
              <a:buClr>
                <a:srgbClr val="3333CC"/>
              </a:buClr>
            </a:pPr>
            <a:endParaRPr lang="fr-FR" sz="2200" dirty="0">
              <a:solidFill>
                <a:srgbClr val="00B050"/>
              </a:solidFill>
              <a:latin typeface="Times New Roman" pitchFamily="18" charset="0"/>
              <a:cs typeface="Times New Roman" pitchFamily="18" charset="0"/>
            </a:endParaRPr>
          </a:p>
          <a:p>
            <a:pPr algn="just">
              <a:spcBef>
                <a:spcPct val="50000"/>
              </a:spcBef>
              <a:buClr>
                <a:srgbClr val="3333CC"/>
              </a:buClr>
            </a:pPr>
            <a:r>
              <a:rPr lang="fr-FR" sz="2200" dirty="0">
                <a:solidFill>
                  <a:schemeClr val="accent5">
                    <a:lumMod val="75000"/>
                  </a:schemeClr>
                </a:solidFill>
                <a:latin typeface="Times New Roman" pitchFamily="18" charset="0"/>
                <a:cs typeface="Times New Roman" pitchFamily="18" charset="0"/>
              </a:rPr>
              <a:t>L’objectif général du décodeur se résume donc à déterminer avec la plus grande fiabilité et le minimum d’efforts le chemin de métrique minimale. Ce chemin est la séquence décodée.</a:t>
            </a:r>
          </a:p>
          <a:p>
            <a:endParaRPr lang="fr-FR" dirty="0"/>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94</a:t>
            </a:fld>
            <a:endParaRPr lang="fr-F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3" name="ZoneTexte 2"/>
          <p:cNvSpPr txBox="1"/>
          <p:nvPr/>
        </p:nvSpPr>
        <p:spPr>
          <a:xfrm>
            <a:off x="0" y="1500174"/>
            <a:ext cx="9144000" cy="3585597"/>
          </a:xfrm>
          <a:prstGeom prst="rect">
            <a:avLst/>
          </a:prstGeom>
          <a:noFill/>
        </p:spPr>
        <p:txBody>
          <a:bodyPr wrap="square" rtlCol="0">
            <a:spAutoFit/>
          </a:bodyPr>
          <a:lstStyle/>
          <a:p>
            <a:pPr algn="just">
              <a:spcBef>
                <a:spcPct val="50000"/>
              </a:spcBef>
              <a:buClr>
                <a:srgbClr val="3333CC"/>
              </a:buClr>
              <a:buFont typeface="Wingdings" pitchFamily="2" charset="2"/>
              <a:buChar char="q"/>
            </a:pPr>
            <a:r>
              <a:rPr lang="fr-FR" sz="2200" dirty="0">
                <a:latin typeface="Times New Roman" pitchFamily="18" charset="0"/>
                <a:cs typeface="Times New Roman" pitchFamily="18" charset="0"/>
              </a:rPr>
              <a:t> A chaque instant, deux branches appartenant à deux chemins différents, convergent vers chaque </a:t>
            </a:r>
            <a:r>
              <a:rPr lang="fr-FR" sz="2200" dirty="0" err="1">
                <a:latin typeface="Times New Roman" pitchFamily="18" charset="0"/>
                <a:cs typeface="Times New Roman" pitchFamily="18" charset="0"/>
              </a:rPr>
              <a:t>noeud</a:t>
            </a:r>
            <a:r>
              <a:rPr lang="fr-FR" sz="2200" dirty="0">
                <a:latin typeface="Times New Roman" pitchFamily="18" charset="0"/>
                <a:cs typeface="Times New Roman" pitchFamily="18" charset="0"/>
              </a:rPr>
              <a:t>.</a:t>
            </a:r>
          </a:p>
          <a:p>
            <a:pPr algn="just">
              <a:spcBef>
                <a:spcPct val="50000"/>
              </a:spcBef>
              <a:buClr>
                <a:srgbClr val="3333CC"/>
              </a:buClr>
              <a:buFont typeface="Wingdings" pitchFamily="2" charset="2"/>
              <a:buChar char="q"/>
            </a:pPr>
            <a:r>
              <a:rPr lang="fr-FR" sz="2200" dirty="0">
                <a:latin typeface="Times New Roman" pitchFamily="18" charset="0"/>
                <a:cs typeface="Times New Roman" pitchFamily="18" charset="0"/>
              </a:rPr>
              <a:t> De ces deux chemins, l’un est plus vraisemblable, c’est-à-dire se trouve à une distance plus petite de la séquence reçue, que l’autre chemin.</a:t>
            </a:r>
          </a:p>
          <a:p>
            <a:pPr algn="just">
              <a:spcBef>
                <a:spcPct val="50000"/>
              </a:spcBef>
              <a:buClr>
                <a:srgbClr val="3333CC"/>
              </a:buClr>
              <a:buFont typeface="Wingdings" pitchFamily="2" charset="2"/>
              <a:buChar char="q"/>
            </a:pPr>
            <a:r>
              <a:rPr lang="fr-FR" sz="2200" dirty="0">
                <a:latin typeface="Times New Roman" pitchFamily="18" charset="0"/>
                <a:cs typeface="Times New Roman" pitchFamily="18" charset="0"/>
              </a:rPr>
              <a:t> Les distances étant additives, il est possible de ne conserver en chaque nœud que le chemin le plus vraisemblable, appelé survivant.</a:t>
            </a:r>
          </a:p>
          <a:p>
            <a:pPr algn="just">
              <a:spcBef>
                <a:spcPct val="50000"/>
              </a:spcBef>
              <a:buClr>
                <a:srgbClr val="3333CC"/>
              </a:buClr>
              <a:buFont typeface="Wingdings" pitchFamily="2" charset="2"/>
              <a:buChar char="q"/>
            </a:pPr>
            <a:r>
              <a:rPr lang="fr-FR" sz="2200" dirty="0">
                <a:latin typeface="Times New Roman" pitchFamily="18" charset="0"/>
                <a:cs typeface="Times New Roman" pitchFamily="18" charset="0"/>
              </a:rPr>
              <a:t> Si deux chemins sont aussi vraisemblables, un seul chemin est arbitrairement conservé.</a:t>
            </a:r>
          </a:p>
          <a:p>
            <a:endParaRPr lang="fr-FR" dirty="0"/>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95</a:t>
            </a:fld>
            <a:endParaRPr lang="fr-F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3" name="ZoneTexte 2"/>
          <p:cNvSpPr txBox="1"/>
          <p:nvPr/>
        </p:nvSpPr>
        <p:spPr>
          <a:xfrm>
            <a:off x="0" y="1500174"/>
            <a:ext cx="9144000" cy="3447098"/>
          </a:xfrm>
          <a:prstGeom prst="rect">
            <a:avLst/>
          </a:prstGeom>
          <a:noFill/>
        </p:spPr>
        <p:txBody>
          <a:bodyPr wrap="square" rtlCol="0">
            <a:spAutoFit/>
          </a:bodyPr>
          <a:lstStyle/>
          <a:p>
            <a:pPr>
              <a:spcBef>
                <a:spcPct val="100000"/>
              </a:spcBef>
              <a:buClr>
                <a:srgbClr val="3333CC"/>
              </a:buClr>
              <a:buFont typeface="Wingdings" charset="2"/>
              <a:buChar char="ª"/>
            </a:pPr>
            <a:r>
              <a:rPr lang="fr-FR" sz="2000" dirty="0"/>
              <a:t> Supposons que la séquence à l’entrée du codeur soit ‘1 0 0 1’.</a:t>
            </a:r>
          </a:p>
          <a:p>
            <a:pPr>
              <a:spcBef>
                <a:spcPct val="100000"/>
              </a:spcBef>
              <a:buClr>
                <a:srgbClr val="3333CC"/>
              </a:buClr>
              <a:buFont typeface="Wingdings" charset="2"/>
              <a:buChar char="ª"/>
            </a:pPr>
            <a:r>
              <a:rPr lang="fr-FR" sz="2000" dirty="0"/>
              <a:t> Si le codeur est dans l’état ‘00’ à l’instant initial,</a:t>
            </a:r>
          </a:p>
          <a:p>
            <a:pPr>
              <a:buClr>
                <a:srgbClr val="3333CC"/>
              </a:buClr>
              <a:buFont typeface="Wingdings" charset="2"/>
              <a:buNone/>
            </a:pPr>
            <a:r>
              <a:rPr lang="fr-FR" sz="2000" dirty="0"/>
              <a:t>la séquence correspondante en sortie du codeur  est ’11 01 11 </a:t>
            </a:r>
            <a:r>
              <a:rPr lang="fr-FR" sz="2000" dirty="0" err="1"/>
              <a:t>11</a:t>
            </a:r>
            <a:r>
              <a:rPr lang="fr-FR" sz="2000" dirty="0"/>
              <a:t>’.</a:t>
            </a:r>
          </a:p>
          <a:p>
            <a:pPr>
              <a:spcBef>
                <a:spcPct val="100000"/>
              </a:spcBef>
              <a:buClr>
                <a:srgbClr val="3333CC"/>
              </a:buClr>
              <a:buFont typeface="Wingdings" charset="2"/>
              <a:buChar char="ª"/>
            </a:pPr>
            <a:r>
              <a:rPr lang="fr-FR" sz="2000" dirty="0"/>
              <a:t> Considérons un canal binaire symétrique introduisant une erreur en position 4.</a:t>
            </a:r>
          </a:p>
          <a:p>
            <a:pPr>
              <a:buClr>
                <a:srgbClr val="3333CC"/>
              </a:buClr>
              <a:buFont typeface="Wingdings" charset="2"/>
              <a:buNone/>
            </a:pPr>
            <a:r>
              <a:rPr lang="fr-FR" sz="2000" dirty="0"/>
              <a:t>La séquence reçue à l’entrée du décodeur est ’11 00 11 </a:t>
            </a:r>
            <a:r>
              <a:rPr lang="fr-FR" sz="2000" dirty="0" err="1"/>
              <a:t>11</a:t>
            </a:r>
            <a:r>
              <a:rPr lang="fr-FR" sz="2000" dirty="0"/>
              <a:t>’.</a:t>
            </a:r>
          </a:p>
          <a:p>
            <a:pPr>
              <a:buClr>
                <a:srgbClr val="3333CC"/>
              </a:buClr>
              <a:buFont typeface="Wingdings" charset="2"/>
              <a:buNone/>
            </a:pPr>
            <a:endParaRPr lang="fr-FR" sz="2000" dirty="0"/>
          </a:p>
          <a:p>
            <a:pPr>
              <a:buClr>
                <a:srgbClr val="3333CC"/>
              </a:buClr>
              <a:buFont typeface="Wingdings" charset="2"/>
              <a:buNone/>
            </a:pPr>
            <a:endParaRPr lang="fr-FR" sz="2000" dirty="0"/>
          </a:p>
          <a:p>
            <a:pPr>
              <a:buClr>
                <a:srgbClr val="3333CC"/>
              </a:buClr>
              <a:buFont typeface="Wingdings" charset="2"/>
              <a:buNone/>
            </a:pPr>
            <a:r>
              <a:rPr lang="fr-FR" sz="2000" dirty="0"/>
              <a:t>Voici le déroulement de l’algorithme de </a:t>
            </a:r>
            <a:r>
              <a:rPr lang="fr-FR" sz="2000" dirty="0" err="1"/>
              <a:t>Viterbi</a:t>
            </a:r>
            <a:r>
              <a:rPr lang="fr-FR" sz="2000" dirty="0"/>
              <a:t> :</a:t>
            </a:r>
          </a:p>
          <a:p>
            <a:endParaRPr lang="fr-FR" dirty="0"/>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96</a:t>
            </a:fld>
            <a:endParaRPr lang="fr-F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grpSp>
        <p:nvGrpSpPr>
          <p:cNvPr id="4" name="Group 2"/>
          <p:cNvGrpSpPr>
            <a:grpSpLocks/>
          </p:cNvGrpSpPr>
          <p:nvPr/>
        </p:nvGrpSpPr>
        <p:grpSpPr bwMode="auto">
          <a:xfrm>
            <a:off x="250825" y="2500313"/>
            <a:ext cx="2016125" cy="2728912"/>
            <a:chOff x="113" y="1394"/>
            <a:chExt cx="1270" cy="1719"/>
          </a:xfrm>
        </p:grpSpPr>
        <p:sp>
          <p:nvSpPr>
            <p:cNvPr id="5" name="Line 3"/>
            <p:cNvSpPr>
              <a:spLocks noChangeShapeType="1"/>
            </p:cNvSpPr>
            <p:nvPr/>
          </p:nvSpPr>
          <p:spPr bwMode="auto">
            <a:xfrm>
              <a:off x="566" y="154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6" name="Text Box 4"/>
            <p:cNvSpPr txBox="1">
              <a:spLocks noChangeArrowheads="1"/>
            </p:cNvSpPr>
            <p:nvPr/>
          </p:nvSpPr>
          <p:spPr bwMode="auto">
            <a:xfrm>
              <a:off x="770" y="139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7" name="Line 5"/>
            <p:cNvSpPr>
              <a:spLocks noChangeShapeType="1"/>
            </p:cNvSpPr>
            <p:nvPr/>
          </p:nvSpPr>
          <p:spPr bwMode="auto">
            <a:xfrm>
              <a:off x="566" y="154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 name="Text Box 6"/>
            <p:cNvSpPr txBox="1">
              <a:spLocks noChangeArrowheads="1"/>
            </p:cNvSpPr>
            <p:nvPr/>
          </p:nvSpPr>
          <p:spPr bwMode="auto">
            <a:xfrm>
              <a:off x="770" y="168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9" name="Group 7"/>
            <p:cNvGrpSpPr>
              <a:grpSpLocks/>
            </p:cNvGrpSpPr>
            <p:nvPr/>
          </p:nvGrpSpPr>
          <p:grpSpPr bwMode="auto">
            <a:xfrm>
              <a:off x="113" y="1458"/>
              <a:ext cx="499" cy="1258"/>
              <a:chOff x="3039" y="1888"/>
              <a:chExt cx="499" cy="1258"/>
            </a:xfrm>
          </p:grpSpPr>
          <p:grpSp>
            <p:nvGrpSpPr>
              <p:cNvPr id="18" name="Group 8"/>
              <p:cNvGrpSpPr>
                <a:grpSpLocks/>
              </p:cNvGrpSpPr>
              <p:nvPr/>
            </p:nvGrpSpPr>
            <p:grpSpPr bwMode="auto">
              <a:xfrm>
                <a:off x="3039" y="1888"/>
                <a:ext cx="499" cy="192"/>
                <a:chOff x="3583" y="1888"/>
                <a:chExt cx="499" cy="192"/>
              </a:xfrm>
            </p:grpSpPr>
            <p:sp>
              <p:nvSpPr>
                <p:cNvPr id="28" name="Oval 9"/>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9" name="Text Box 10"/>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00</a:t>
                  </a:r>
                </a:p>
              </p:txBody>
            </p:sp>
          </p:grpSp>
          <p:grpSp>
            <p:nvGrpSpPr>
              <p:cNvPr id="19" name="Group 11"/>
              <p:cNvGrpSpPr>
                <a:grpSpLocks/>
              </p:cNvGrpSpPr>
              <p:nvPr/>
            </p:nvGrpSpPr>
            <p:grpSpPr bwMode="auto">
              <a:xfrm>
                <a:off x="3039" y="2243"/>
                <a:ext cx="499" cy="192"/>
                <a:chOff x="3583" y="2206"/>
                <a:chExt cx="499" cy="192"/>
              </a:xfrm>
            </p:grpSpPr>
            <p:sp>
              <p:nvSpPr>
                <p:cNvPr id="26" name="Oval 12"/>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7" name="Text Box 13"/>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01</a:t>
                  </a:r>
                </a:p>
              </p:txBody>
            </p:sp>
          </p:grpSp>
          <p:grpSp>
            <p:nvGrpSpPr>
              <p:cNvPr id="20" name="Group 14"/>
              <p:cNvGrpSpPr>
                <a:grpSpLocks/>
              </p:cNvGrpSpPr>
              <p:nvPr/>
            </p:nvGrpSpPr>
            <p:grpSpPr bwMode="auto">
              <a:xfrm>
                <a:off x="3040" y="2598"/>
                <a:ext cx="498" cy="192"/>
                <a:chOff x="3584" y="2637"/>
                <a:chExt cx="498" cy="192"/>
              </a:xfrm>
            </p:grpSpPr>
            <p:sp>
              <p:nvSpPr>
                <p:cNvPr id="24" name="Oval 15"/>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5" name="Text Box 16"/>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10</a:t>
                  </a:r>
                </a:p>
              </p:txBody>
            </p:sp>
          </p:grpSp>
          <p:grpSp>
            <p:nvGrpSpPr>
              <p:cNvPr id="21" name="Group 17"/>
              <p:cNvGrpSpPr>
                <a:grpSpLocks/>
              </p:cNvGrpSpPr>
              <p:nvPr/>
            </p:nvGrpSpPr>
            <p:grpSpPr bwMode="auto">
              <a:xfrm>
                <a:off x="3040" y="2954"/>
                <a:ext cx="498" cy="192"/>
                <a:chOff x="3584" y="2954"/>
                <a:chExt cx="498" cy="192"/>
              </a:xfrm>
            </p:grpSpPr>
            <p:sp>
              <p:nvSpPr>
                <p:cNvPr id="22" name="Oval 18"/>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 name="Text Box 19"/>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11</a:t>
                  </a:r>
                </a:p>
              </p:txBody>
            </p:sp>
          </p:grpSp>
        </p:grpSp>
        <p:sp>
          <p:nvSpPr>
            <p:cNvPr id="10" name="Text Box 20"/>
            <p:cNvSpPr txBox="1">
              <a:spLocks noChangeArrowheads="1"/>
            </p:cNvSpPr>
            <p:nvPr/>
          </p:nvSpPr>
          <p:spPr bwMode="auto">
            <a:xfrm>
              <a:off x="408" y="2921"/>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 name="Oval 21"/>
            <p:cNvSpPr>
              <a:spLocks noChangeArrowheads="1"/>
            </p:cNvSpPr>
            <p:nvPr/>
          </p:nvSpPr>
          <p:spPr bwMode="auto">
            <a:xfrm>
              <a:off x="1088" y="150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 name="Oval 22"/>
            <p:cNvSpPr>
              <a:spLocks noChangeArrowheads="1"/>
            </p:cNvSpPr>
            <p:nvPr/>
          </p:nvSpPr>
          <p:spPr bwMode="auto">
            <a:xfrm>
              <a:off x="1088" y="1864"/>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 name="Oval 23"/>
            <p:cNvSpPr>
              <a:spLocks noChangeArrowheads="1"/>
            </p:cNvSpPr>
            <p:nvPr/>
          </p:nvSpPr>
          <p:spPr bwMode="auto">
            <a:xfrm>
              <a:off x="1088" y="22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 name="Oval 24"/>
            <p:cNvSpPr>
              <a:spLocks noChangeArrowheads="1"/>
            </p:cNvSpPr>
            <p:nvPr/>
          </p:nvSpPr>
          <p:spPr bwMode="auto">
            <a:xfrm>
              <a:off x="1088" y="257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 name="Text Box 25"/>
            <p:cNvSpPr txBox="1">
              <a:spLocks noChangeArrowheads="1"/>
            </p:cNvSpPr>
            <p:nvPr/>
          </p:nvSpPr>
          <p:spPr bwMode="auto">
            <a:xfrm>
              <a:off x="929" y="2921"/>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 name="Text Box 26"/>
            <p:cNvSpPr txBox="1">
              <a:spLocks noChangeArrowheads="1"/>
            </p:cNvSpPr>
            <p:nvPr/>
          </p:nvSpPr>
          <p:spPr bwMode="auto">
            <a:xfrm>
              <a:off x="1202" y="1465"/>
              <a:ext cx="181" cy="173"/>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7" name="Text Box 27"/>
            <p:cNvSpPr txBox="1">
              <a:spLocks noChangeArrowheads="1"/>
            </p:cNvSpPr>
            <p:nvPr/>
          </p:nvSpPr>
          <p:spPr bwMode="auto">
            <a:xfrm>
              <a:off x="1202" y="2183"/>
              <a:ext cx="181" cy="173"/>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(0)</a:t>
              </a:r>
            </a:p>
          </p:txBody>
        </p:sp>
      </p:grpSp>
      <p:sp>
        <p:nvSpPr>
          <p:cNvPr id="30" name="Text Box 28"/>
          <p:cNvSpPr txBox="1">
            <a:spLocks noChangeArrowheads="1"/>
          </p:cNvSpPr>
          <p:nvPr/>
        </p:nvSpPr>
        <p:spPr bwMode="auto">
          <a:xfrm>
            <a:off x="77788" y="5624513"/>
            <a:ext cx="1584325"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pPr>
            <a:r>
              <a:rPr lang="fr-FR" sz="2000" baseline="0"/>
              <a:t>Mot reçu : ‘</a:t>
            </a:r>
            <a:r>
              <a:rPr lang="fr-FR" sz="2000" baseline="0">
                <a:solidFill>
                  <a:srgbClr val="3333CC"/>
                </a:solidFill>
              </a:rPr>
              <a:t>11</a:t>
            </a:r>
            <a:r>
              <a:rPr lang="fr-FR" sz="2000" baseline="0"/>
              <a:t>’</a:t>
            </a:r>
          </a:p>
        </p:txBody>
      </p:sp>
      <p:sp>
        <p:nvSpPr>
          <p:cNvPr id="31" name="Text Box 31"/>
          <p:cNvSpPr txBox="1">
            <a:spLocks noChangeArrowheads="1"/>
          </p:cNvSpPr>
          <p:nvPr/>
        </p:nvSpPr>
        <p:spPr bwMode="auto">
          <a:xfrm>
            <a:off x="3600450" y="3497263"/>
            <a:ext cx="5327650" cy="13112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Deux branches partent de l’état ‘00’. Elles sont respectivement à la distance </a:t>
            </a:r>
            <a:r>
              <a:rPr lang="fr-FR" sz="2000" b="1" baseline="0" dirty="0"/>
              <a:t>2</a:t>
            </a:r>
            <a:r>
              <a:rPr lang="fr-FR" sz="2000" baseline="0" dirty="0"/>
              <a:t> et </a:t>
            </a:r>
            <a:r>
              <a:rPr lang="fr-FR" sz="2000" b="1" baseline="0" dirty="0"/>
              <a:t>0</a:t>
            </a:r>
            <a:r>
              <a:rPr lang="fr-FR" sz="2000" baseline="0" dirty="0"/>
              <a:t> du premier couple binaire reçu. Reportons ces deux distances, appelées </a:t>
            </a:r>
            <a:r>
              <a:rPr lang="fr-FR" sz="2000" b="1" baseline="0" dirty="0">
                <a:solidFill>
                  <a:srgbClr val="3333CC"/>
                </a:solidFill>
              </a:rPr>
              <a:t>métriques de branche </a:t>
            </a:r>
            <a:r>
              <a:rPr lang="fr-FR" sz="2000" baseline="0" dirty="0"/>
              <a:t>sur le treillis.</a:t>
            </a:r>
          </a:p>
        </p:txBody>
      </p:sp>
      <p:sp>
        <p:nvSpPr>
          <p:cNvPr id="32" name="Text Box 30"/>
          <p:cNvSpPr txBox="1">
            <a:spLocks noChangeArrowheads="1"/>
          </p:cNvSpPr>
          <p:nvPr/>
        </p:nvSpPr>
        <p:spPr bwMode="auto">
          <a:xfrm>
            <a:off x="4140200" y="2921000"/>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0 :</a:t>
            </a:r>
          </a:p>
        </p:txBody>
      </p:sp>
      <p:sp>
        <p:nvSpPr>
          <p:cNvPr id="33" name="Espace réservé du numéro de diapositive 32"/>
          <p:cNvSpPr>
            <a:spLocks noGrp="1"/>
          </p:cNvSpPr>
          <p:nvPr>
            <p:ph type="sldNum" sz="quarter" idx="12"/>
          </p:nvPr>
        </p:nvSpPr>
        <p:spPr/>
        <p:txBody>
          <a:bodyPr/>
          <a:lstStyle/>
          <a:p>
            <a:fld id="{B3765F03-4A9D-4527-964E-C0033DCEC2BC}" type="slidenum">
              <a:rPr lang="fr-FR" smtClean="0"/>
              <a:pPr/>
              <a:t>97</a:t>
            </a:fld>
            <a:endParaRPr lang="fr-F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33" name="Line 2"/>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Line 3"/>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5" name="Line 4"/>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6" name="Line 5"/>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Line 6"/>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8" name="Line 7"/>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9" name="Line 8"/>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0" name="Text Box 9"/>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41" name="Line 10"/>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2" name="Text Box 11"/>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43" name="Group 12"/>
          <p:cNvGrpSpPr>
            <a:grpSpLocks/>
          </p:cNvGrpSpPr>
          <p:nvPr/>
        </p:nvGrpSpPr>
        <p:grpSpPr bwMode="auto">
          <a:xfrm>
            <a:off x="250825" y="2601913"/>
            <a:ext cx="792163" cy="1997075"/>
            <a:chOff x="3039" y="1888"/>
            <a:chExt cx="499" cy="1258"/>
          </a:xfrm>
        </p:grpSpPr>
        <p:grpSp>
          <p:nvGrpSpPr>
            <p:cNvPr id="44" name="Group 13"/>
            <p:cNvGrpSpPr>
              <a:grpSpLocks/>
            </p:cNvGrpSpPr>
            <p:nvPr/>
          </p:nvGrpSpPr>
          <p:grpSpPr bwMode="auto">
            <a:xfrm>
              <a:off x="3039" y="1888"/>
              <a:ext cx="499" cy="192"/>
              <a:chOff x="3583" y="1888"/>
              <a:chExt cx="499" cy="192"/>
            </a:xfrm>
          </p:grpSpPr>
          <p:sp>
            <p:nvSpPr>
              <p:cNvPr id="54" name="Oval 1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00</a:t>
                </a:r>
              </a:p>
            </p:txBody>
          </p:sp>
        </p:grpSp>
        <p:grpSp>
          <p:nvGrpSpPr>
            <p:cNvPr id="45" name="Group 16"/>
            <p:cNvGrpSpPr>
              <a:grpSpLocks/>
            </p:cNvGrpSpPr>
            <p:nvPr/>
          </p:nvGrpSpPr>
          <p:grpSpPr bwMode="auto">
            <a:xfrm>
              <a:off x="3039" y="2243"/>
              <a:ext cx="499" cy="192"/>
              <a:chOff x="3583" y="2206"/>
              <a:chExt cx="499" cy="192"/>
            </a:xfrm>
          </p:grpSpPr>
          <p:sp>
            <p:nvSpPr>
              <p:cNvPr id="52" name="Oval 1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01</a:t>
                </a:r>
              </a:p>
            </p:txBody>
          </p:sp>
        </p:grpSp>
        <p:grpSp>
          <p:nvGrpSpPr>
            <p:cNvPr id="46" name="Group 19"/>
            <p:cNvGrpSpPr>
              <a:grpSpLocks/>
            </p:cNvGrpSpPr>
            <p:nvPr/>
          </p:nvGrpSpPr>
          <p:grpSpPr bwMode="auto">
            <a:xfrm>
              <a:off x="3040" y="2598"/>
              <a:ext cx="498" cy="192"/>
              <a:chOff x="3584" y="2637"/>
              <a:chExt cx="498" cy="192"/>
            </a:xfrm>
          </p:grpSpPr>
          <p:sp>
            <p:nvSpPr>
              <p:cNvPr id="50" name="Oval 2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1" name="Text Box 2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10</a:t>
                </a:r>
              </a:p>
            </p:txBody>
          </p:sp>
        </p:grpSp>
        <p:grpSp>
          <p:nvGrpSpPr>
            <p:cNvPr id="47" name="Group 22"/>
            <p:cNvGrpSpPr>
              <a:grpSpLocks/>
            </p:cNvGrpSpPr>
            <p:nvPr/>
          </p:nvGrpSpPr>
          <p:grpSpPr bwMode="auto">
            <a:xfrm>
              <a:off x="3040" y="2954"/>
              <a:ext cx="498" cy="192"/>
              <a:chOff x="3584" y="2954"/>
              <a:chExt cx="498" cy="192"/>
            </a:xfrm>
          </p:grpSpPr>
          <p:sp>
            <p:nvSpPr>
              <p:cNvPr id="48" name="Oval 2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9" name="Text Box 2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11</a:t>
                </a:r>
              </a:p>
            </p:txBody>
          </p:sp>
        </p:grpSp>
      </p:grpSp>
      <p:sp>
        <p:nvSpPr>
          <p:cNvPr id="56" name="Text Box 25"/>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57" name="Oval 26"/>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8" name="Oval 27"/>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Oval 28"/>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0" name="Oval 29"/>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1" name="Text Box 30"/>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62" name="Text Box 33"/>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63" name="Text Box 34"/>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64" name="Oval 35"/>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Oval 36"/>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6" name="Oval 37"/>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7" name="Oval 38"/>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Text Box 39"/>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69" name="Text Box 40"/>
          <p:cNvSpPr txBox="1">
            <a:spLocks noChangeArrowheads="1"/>
          </p:cNvSpPr>
          <p:nvPr/>
        </p:nvSpPr>
        <p:spPr bwMode="auto">
          <a:xfrm>
            <a:off x="2914650" y="2600325"/>
            <a:ext cx="287338"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70" name="Text Box 41"/>
          <p:cNvSpPr txBox="1">
            <a:spLocks noChangeArrowheads="1"/>
          </p:cNvSpPr>
          <p:nvPr/>
        </p:nvSpPr>
        <p:spPr bwMode="auto">
          <a:xfrm>
            <a:off x="2914650" y="3740150"/>
            <a:ext cx="287338"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(4)</a:t>
            </a:r>
          </a:p>
        </p:txBody>
      </p:sp>
      <p:sp>
        <p:nvSpPr>
          <p:cNvPr id="71" name="Text Box 42"/>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72" name="Text Box 43"/>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73" name="Text Box 44"/>
          <p:cNvSpPr txBox="1">
            <a:spLocks noChangeArrowheads="1"/>
          </p:cNvSpPr>
          <p:nvPr/>
        </p:nvSpPr>
        <p:spPr bwMode="auto">
          <a:xfrm>
            <a:off x="2916238" y="3163888"/>
            <a:ext cx="287337"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74" name="Text Box 45"/>
          <p:cNvSpPr txBox="1">
            <a:spLocks noChangeArrowheads="1"/>
          </p:cNvSpPr>
          <p:nvPr/>
        </p:nvSpPr>
        <p:spPr bwMode="auto">
          <a:xfrm>
            <a:off x="2916238" y="4279900"/>
            <a:ext cx="287337"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75" name="Text Box 46"/>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76" name="Text Box 47"/>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77" name="Text Box 50"/>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Lst>
            </a:pPr>
            <a:r>
              <a:rPr lang="fr-FR" sz="2000" baseline="0" dirty="0"/>
              <a:t>Mot reçu : ‘11’	‘</a:t>
            </a:r>
            <a:r>
              <a:rPr lang="fr-FR" sz="2000" baseline="0" dirty="0">
                <a:solidFill>
                  <a:srgbClr val="3333CC"/>
                </a:solidFill>
              </a:rPr>
              <a:t>00</a:t>
            </a:r>
            <a:r>
              <a:rPr lang="fr-FR" sz="2000" baseline="0" dirty="0"/>
              <a:t>’</a:t>
            </a:r>
          </a:p>
        </p:txBody>
      </p:sp>
      <p:sp>
        <p:nvSpPr>
          <p:cNvPr id="79" name="Text Box 32"/>
          <p:cNvSpPr txBox="1">
            <a:spLocks noChangeArrowheads="1"/>
          </p:cNvSpPr>
          <p:nvPr/>
        </p:nvSpPr>
        <p:spPr bwMode="auto">
          <a:xfrm>
            <a:off x="4357686" y="2673350"/>
            <a:ext cx="4751387" cy="3444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Évaluons la distance entre le deuxième couple binaire reçu et les quatre branches qui partent des états ‘00’ et ‘10’, puis reportons ces quatre métriques sur le treillis.</a:t>
            </a:r>
          </a:p>
          <a:p>
            <a:pPr>
              <a:spcBef>
                <a:spcPct val="50000"/>
              </a:spcBef>
              <a:buClr>
                <a:srgbClr val="3333CC"/>
              </a:buClr>
              <a:buFont typeface="Wingdings" charset="2"/>
              <a:buNone/>
            </a:pPr>
            <a:r>
              <a:rPr lang="fr-FR" sz="2000" baseline="0" dirty="0"/>
              <a:t>En sommant les métriques de branches appartenant à un même chemin, nous obtenons les </a:t>
            </a:r>
            <a:r>
              <a:rPr lang="fr-FR" sz="2000" b="1" baseline="0" dirty="0">
                <a:solidFill>
                  <a:srgbClr val="3333CC"/>
                </a:solidFill>
              </a:rPr>
              <a:t>métriques cumulées</a:t>
            </a:r>
            <a:r>
              <a:rPr lang="fr-FR" sz="2000" baseline="0" dirty="0"/>
              <a:t>.</a:t>
            </a:r>
          </a:p>
          <a:p>
            <a:pPr>
              <a:spcBef>
                <a:spcPct val="50000"/>
              </a:spcBef>
              <a:buClr>
                <a:srgbClr val="3333CC"/>
              </a:buClr>
              <a:buFont typeface="Wingdings" charset="2"/>
              <a:buNone/>
            </a:pPr>
            <a:r>
              <a:rPr lang="fr-FR" sz="2000" baseline="0" dirty="0"/>
              <a:t>Nous avons désormais quatre chemins qui permettent d’accéder, en t = 2, aux quatre états possibles du codeur.</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1 :</a:t>
            </a:r>
          </a:p>
        </p:txBody>
      </p:sp>
      <p:sp>
        <p:nvSpPr>
          <p:cNvPr id="81" name="Espace réservé du numéro de diapositive 80"/>
          <p:cNvSpPr>
            <a:spLocks noGrp="1"/>
          </p:cNvSpPr>
          <p:nvPr>
            <p:ph type="sldNum" sz="quarter" idx="12"/>
          </p:nvPr>
        </p:nvSpPr>
        <p:spPr/>
        <p:txBody>
          <a:bodyPr/>
          <a:lstStyle/>
          <a:p>
            <a:fld id="{B3765F03-4A9D-4527-964E-C0033DCEC2BC}" type="slidenum">
              <a:rPr lang="fr-FR" smtClean="0"/>
              <a:pPr/>
              <a:t>98</a:t>
            </a:fld>
            <a:endParaRPr lang="fr-F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a:solidFill>
                  <a:srgbClr val="C00000"/>
                </a:solidFill>
              </a:rPr>
              <a:t>DECODAGE CONVOLUTIF </a:t>
            </a:r>
          </a:p>
          <a:p>
            <a:pPr algn="ctr"/>
            <a:r>
              <a:rPr lang="fr-FR" sz="2600" b="1" dirty="0">
                <a:solidFill>
                  <a:srgbClr val="002060"/>
                </a:solidFill>
              </a:rPr>
              <a:t>ALGORITHME DE VITERBI </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2 :</a:t>
            </a:r>
          </a:p>
        </p:txBody>
      </p:sp>
      <p:sp>
        <p:nvSpPr>
          <p:cNvPr id="78" name="Line 2"/>
          <p:cNvSpPr>
            <a:spLocks noChangeShapeType="1"/>
          </p:cNvSpPr>
          <p:nvPr/>
        </p:nvSpPr>
        <p:spPr bwMode="auto">
          <a:xfrm>
            <a:off x="2771775" y="3321050"/>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1" name="Line 3"/>
          <p:cNvSpPr>
            <a:spLocks noChangeShapeType="1"/>
          </p:cNvSpPr>
          <p:nvPr/>
        </p:nvSpPr>
        <p:spPr bwMode="auto">
          <a:xfrm>
            <a:off x="27717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2" name="Line 4"/>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3" name="Line 5"/>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4" name="Line 6"/>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5" name="Line 7"/>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6" name="Line 8"/>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7" name="Line 9"/>
          <p:cNvSpPr>
            <a:spLocks noChangeShapeType="1"/>
          </p:cNvSpPr>
          <p:nvPr/>
        </p:nvSpPr>
        <p:spPr bwMode="auto">
          <a:xfrm flipV="1">
            <a:off x="2771775"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8" name="Line 10"/>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9" name="Line 11"/>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0" name="Line 12"/>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1" name="Line 13"/>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2" name="Line 14"/>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3" name="Line 15"/>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4" name="Text Box 16"/>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5" name="Line 17"/>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6" name="Text Box 18"/>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97" name="Group 19"/>
          <p:cNvGrpSpPr>
            <a:grpSpLocks/>
          </p:cNvGrpSpPr>
          <p:nvPr/>
        </p:nvGrpSpPr>
        <p:grpSpPr bwMode="auto">
          <a:xfrm>
            <a:off x="250825" y="2601913"/>
            <a:ext cx="792163" cy="1997075"/>
            <a:chOff x="3039" y="1888"/>
            <a:chExt cx="499" cy="1258"/>
          </a:xfrm>
        </p:grpSpPr>
        <p:grpSp>
          <p:nvGrpSpPr>
            <p:cNvPr id="98" name="Group 20"/>
            <p:cNvGrpSpPr>
              <a:grpSpLocks/>
            </p:cNvGrpSpPr>
            <p:nvPr/>
          </p:nvGrpSpPr>
          <p:grpSpPr bwMode="auto">
            <a:xfrm>
              <a:off x="3039" y="1888"/>
              <a:ext cx="499" cy="192"/>
              <a:chOff x="3583" y="1888"/>
              <a:chExt cx="499" cy="192"/>
            </a:xfrm>
          </p:grpSpPr>
          <p:sp>
            <p:nvSpPr>
              <p:cNvPr id="108" name="Oval 21"/>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9" name="Text Box 22"/>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9" name="Group 23"/>
            <p:cNvGrpSpPr>
              <a:grpSpLocks/>
            </p:cNvGrpSpPr>
            <p:nvPr/>
          </p:nvGrpSpPr>
          <p:grpSpPr bwMode="auto">
            <a:xfrm>
              <a:off x="3039" y="2243"/>
              <a:ext cx="499" cy="192"/>
              <a:chOff x="3583" y="2206"/>
              <a:chExt cx="499" cy="192"/>
            </a:xfrm>
          </p:grpSpPr>
          <p:sp>
            <p:nvSpPr>
              <p:cNvPr id="106" name="Oval 24"/>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7" name="Text Box 25"/>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0" name="Group 26"/>
            <p:cNvGrpSpPr>
              <a:grpSpLocks/>
            </p:cNvGrpSpPr>
            <p:nvPr/>
          </p:nvGrpSpPr>
          <p:grpSpPr bwMode="auto">
            <a:xfrm>
              <a:off x="3040" y="2598"/>
              <a:ext cx="498" cy="192"/>
              <a:chOff x="3584" y="2637"/>
              <a:chExt cx="498" cy="192"/>
            </a:xfrm>
          </p:grpSpPr>
          <p:sp>
            <p:nvSpPr>
              <p:cNvPr id="104" name="Oval 27"/>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5" name="Text Box 28"/>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1" name="Group 29"/>
            <p:cNvGrpSpPr>
              <a:grpSpLocks/>
            </p:cNvGrpSpPr>
            <p:nvPr/>
          </p:nvGrpSpPr>
          <p:grpSpPr bwMode="auto">
            <a:xfrm>
              <a:off x="3040" y="2954"/>
              <a:ext cx="498" cy="192"/>
              <a:chOff x="3584" y="2954"/>
              <a:chExt cx="498" cy="192"/>
            </a:xfrm>
          </p:grpSpPr>
          <p:sp>
            <p:nvSpPr>
              <p:cNvPr id="102" name="Oval 30"/>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3" name="Text Box 31"/>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0" name="Text Box 32"/>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1" name="Text Box 33"/>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2" name="Text Box 36"/>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3" name="Text Box 37"/>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4" name="Text Box 38"/>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15" name="Text Box 39"/>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16" name="Text Box 40"/>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17" name="Line 41"/>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8" name="Text Box 42"/>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19" name="Text Box 43"/>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0" name="Text Box 44"/>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1" name="Text Box 45"/>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2" name="Text Box 46"/>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3" name="Text Box 47"/>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4" name="Text Box 48"/>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5" name="Text Box 49"/>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26" name="Text Box 50"/>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7" name="Text Box 51"/>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28" name="Text Box 52"/>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9" name="Oval 53"/>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54"/>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55"/>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56"/>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Oval 57"/>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4" name="Oval 58"/>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59"/>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60"/>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61"/>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62"/>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63"/>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64"/>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Text Box 67"/>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42" name="Text Box 68"/>
          <p:cNvSpPr txBox="1">
            <a:spLocks noChangeArrowheads="1"/>
          </p:cNvSpPr>
          <p:nvPr/>
        </p:nvSpPr>
        <p:spPr bwMode="auto">
          <a:xfrm>
            <a:off x="3275013" y="24923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43" name="Text Box 69"/>
          <p:cNvSpPr txBox="1">
            <a:spLocks noChangeArrowheads="1"/>
          </p:cNvSpPr>
          <p:nvPr/>
        </p:nvSpPr>
        <p:spPr bwMode="auto">
          <a:xfrm>
            <a:off x="2916238" y="32131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44" name="Text Box 70"/>
          <p:cNvSpPr txBox="1">
            <a:spLocks noChangeArrowheads="1"/>
          </p:cNvSpPr>
          <p:nvPr/>
        </p:nvSpPr>
        <p:spPr bwMode="auto">
          <a:xfrm>
            <a:off x="2879725" y="347186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45" name="Text Box 71"/>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46" name="Text Box 35"/>
          <p:cNvSpPr txBox="1">
            <a:spLocks noChangeArrowheads="1"/>
          </p:cNvSpPr>
          <p:nvPr/>
        </p:nvSpPr>
        <p:spPr bwMode="auto">
          <a:xfrm>
            <a:off x="4392613" y="2673350"/>
            <a:ext cx="4535487" cy="7016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Il existe désormais deux chemins qui convergent vers chaque nœud du treillis.</a:t>
            </a:r>
          </a:p>
        </p:txBody>
      </p:sp>
      <p:sp>
        <p:nvSpPr>
          <p:cNvPr id="147" name="Espace réservé du numéro de diapositive 146"/>
          <p:cNvSpPr>
            <a:spLocks noGrp="1"/>
          </p:cNvSpPr>
          <p:nvPr>
            <p:ph type="sldNum" sz="quarter" idx="12"/>
          </p:nvPr>
        </p:nvSpPr>
        <p:spPr/>
        <p:txBody>
          <a:bodyPr/>
          <a:lstStyle/>
          <a:p>
            <a:fld id="{B3765F03-4A9D-4527-964E-C0033DCEC2BC}" type="slidenum">
              <a:rPr lang="fr-FR" smtClean="0"/>
              <a:pPr/>
              <a:t>99</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3048</TotalTime>
  <Words>10988</Words>
  <Application>Microsoft Office PowerPoint</Application>
  <PresentationFormat>Affichage à l'écran (4:3)</PresentationFormat>
  <Paragraphs>2929</Paragraphs>
  <Slides>111</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2</vt:i4>
      </vt:variant>
      <vt:variant>
        <vt:lpstr>Titres des diapositives</vt:lpstr>
      </vt:variant>
      <vt:variant>
        <vt:i4>111</vt:i4>
      </vt:variant>
    </vt:vector>
  </HeadingPairs>
  <TitlesOfParts>
    <vt:vector size="119" baseType="lpstr">
      <vt:lpstr>Arial</vt:lpstr>
      <vt:lpstr>Calibri</vt:lpstr>
      <vt:lpstr>Symbol</vt:lpstr>
      <vt:lpstr>Times New Roman</vt:lpstr>
      <vt:lpstr>Wingdings</vt:lpstr>
      <vt:lpstr>Thème Office</vt:lpstr>
      <vt:lpstr>Équation</vt:lpstr>
      <vt:lpstr>Equation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Noureddine</cp:lastModifiedBy>
  <cp:revision>162</cp:revision>
  <dcterms:created xsi:type="dcterms:W3CDTF">2020-04-29T14:21:05Z</dcterms:created>
  <dcterms:modified xsi:type="dcterms:W3CDTF">2021-03-31T09:48:18Z</dcterms:modified>
</cp:coreProperties>
</file>