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3.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7" r:id="rId1"/>
    <p:sldMasterId id="2147484065" r:id="rId2"/>
    <p:sldMasterId id="2147484082" r:id="rId3"/>
    <p:sldMasterId id="2147484094" r:id="rId4"/>
  </p:sldMasterIdLst>
  <p:notesMasterIdLst>
    <p:notesMasterId r:id="rId44"/>
  </p:notesMasterIdLst>
  <p:sldIdLst>
    <p:sldId id="256" r:id="rId5"/>
    <p:sldId id="414" r:id="rId6"/>
    <p:sldId id="415" r:id="rId7"/>
    <p:sldId id="417" r:id="rId8"/>
    <p:sldId id="418" r:id="rId9"/>
    <p:sldId id="416" r:id="rId10"/>
    <p:sldId id="419" r:id="rId11"/>
    <p:sldId id="420" r:id="rId12"/>
    <p:sldId id="421" r:id="rId13"/>
    <p:sldId id="422" r:id="rId14"/>
    <p:sldId id="423" r:id="rId15"/>
    <p:sldId id="424" r:id="rId16"/>
    <p:sldId id="425" r:id="rId17"/>
    <p:sldId id="426" r:id="rId18"/>
    <p:sldId id="427" r:id="rId19"/>
    <p:sldId id="428" r:id="rId20"/>
    <p:sldId id="429" r:id="rId21"/>
    <p:sldId id="430" r:id="rId22"/>
    <p:sldId id="431" r:id="rId23"/>
    <p:sldId id="432" r:id="rId24"/>
    <p:sldId id="433" r:id="rId25"/>
    <p:sldId id="434" r:id="rId26"/>
    <p:sldId id="435" r:id="rId27"/>
    <p:sldId id="436" r:id="rId28"/>
    <p:sldId id="437" r:id="rId29"/>
    <p:sldId id="438" r:id="rId30"/>
    <p:sldId id="439" r:id="rId31"/>
    <p:sldId id="440" r:id="rId32"/>
    <p:sldId id="441" r:id="rId33"/>
    <p:sldId id="445" r:id="rId34"/>
    <p:sldId id="446" r:id="rId35"/>
    <p:sldId id="447" r:id="rId36"/>
    <p:sldId id="448" r:id="rId37"/>
    <p:sldId id="451" r:id="rId38"/>
    <p:sldId id="456" r:id="rId39"/>
    <p:sldId id="457" r:id="rId40"/>
    <p:sldId id="458" r:id="rId41"/>
    <p:sldId id="462" r:id="rId42"/>
    <p:sldId id="463" r:id="rId4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snapToGrid="0">
      <p:cViewPr varScale="1">
        <p:scale>
          <a:sx n="74" d="100"/>
          <a:sy n="74" d="100"/>
        </p:scale>
        <p:origin x="126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51B632-9C51-4186-882C-D1D586D964BF}" type="datetimeFigureOut">
              <a:rPr lang="fr-FR" smtClean="0"/>
              <a:t>11/12/2018</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8F4075-E142-4E06-B560-20543A9CF7E2}" type="slidenum">
              <a:rPr lang="fr-FR" smtClean="0"/>
              <a:t>‹N°›</a:t>
            </a:fld>
            <a:endParaRPr lang="fr-FR"/>
          </a:p>
        </p:txBody>
      </p:sp>
    </p:spTree>
    <p:extLst>
      <p:ext uri="{BB962C8B-B14F-4D97-AF65-F5344CB8AC3E}">
        <p14:creationId xmlns:p14="http://schemas.microsoft.com/office/powerpoint/2010/main" val="3030671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BE5E1A-F8AB-4342-B5B0-9C7DACC41A49}" type="slidenum">
              <a:rPr lang="fr-FR"/>
              <a:pPr/>
              <a:t>34</a:t>
            </a:fld>
            <a:endParaRPr lang="fr-FR"/>
          </a:p>
        </p:txBody>
      </p:sp>
      <p:sp>
        <p:nvSpPr>
          <p:cNvPr id="232450" name="Rectangle 2"/>
          <p:cNvSpPr>
            <a:spLocks noGrp="1" noRot="1" noChangeAspect="1" noChangeArrowheads="1" noTextEdit="1"/>
          </p:cNvSpPr>
          <p:nvPr>
            <p:ph type="sldImg"/>
          </p:nvPr>
        </p:nvSpPr>
        <p:spPr>
          <a:ln/>
        </p:spPr>
      </p:sp>
      <p:sp>
        <p:nvSpPr>
          <p:cNvPr id="232451" name="Rectangle 3"/>
          <p:cNvSpPr>
            <a:spLocks noGrp="1" noChangeArrowheads="1"/>
          </p:cNvSpPr>
          <p:nvPr>
            <p:ph type="body" idx="1"/>
          </p:nvPr>
        </p:nvSpPr>
        <p:spPr/>
        <p:txBody>
          <a:bodyPr/>
          <a:lstStyle/>
          <a:p>
            <a:pPr marL="704850" lvl="1" indent="-247650"/>
            <a:r>
              <a:rPr lang="fr-FR"/>
              <a:t>Couche 4</a:t>
            </a:r>
          </a:p>
          <a:p>
            <a:pPr marL="1162050" lvl="2" indent="-247650"/>
            <a:r>
              <a:rPr lang="fr-FR"/>
              <a:t>Indépendant de la structure des réseaux</a:t>
            </a:r>
          </a:p>
          <a:p>
            <a:pPr marL="1162050" lvl="2" indent="-247650"/>
            <a:r>
              <a:rPr lang="fr-FR"/>
              <a:t>Multiplexage ( donner des exemples )</a:t>
            </a:r>
          </a:p>
          <a:p>
            <a:pPr marL="1619250" lvl="3" indent="-247650"/>
            <a:r>
              <a:rPr lang="fr-FR"/>
              <a:t>Plusieurs services par machine</a:t>
            </a:r>
          </a:p>
          <a:p>
            <a:pPr marL="1619250" lvl="3" indent="-247650"/>
            <a:r>
              <a:rPr lang="fr-FR"/>
              <a:t>Plusieurs machines par service</a:t>
            </a:r>
          </a:p>
        </p:txBody>
      </p:sp>
    </p:spTree>
    <p:extLst>
      <p:ext uri="{BB962C8B-B14F-4D97-AF65-F5344CB8AC3E}">
        <p14:creationId xmlns:p14="http://schemas.microsoft.com/office/powerpoint/2010/main" val="420247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6838CE-8241-4C4D-B03B-438D2D502167}" type="slidenum">
              <a:rPr lang="fr-FR"/>
              <a:pPr/>
              <a:t>37</a:t>
            </a:fld>
            <a:endParaRPr lang="fr-FR"/>
          </a:p>
        </p:txBody>
      </p:sp>
      <p:sp>
        <p:nvSpPr>
          <p:cNvPr id="250882" name="Rectangle 2"/>
          <p:cNvSpPr>
            <a:spLocks noGrp="1" noRot="1" noChangeAspect="1" noChangeArrowheads="1" noTextEdit="1"/>
          </p:cNvSpPr>
          <p:nvPr>
            <p:ph type="sldImg"/>
          </p:nvPr>
        </p:nvSpPr>
        <p:spPr>
          <a:ln/>
        </p:spPr>
      </p:sp>
      <p:sp>
        <p:nvSpPr>
          <p:cNvPr id="250883" name="Rectangle 3"/>
          <p:cNvSpPr>
            <a:spLocks noGrp="1" noChangeArrowheads="1"/>
          </p:cNvSpPr>
          <p:nvPr>
            <p:ph type="body" idx="1"/>
          </p:nvPr>
        </p:nvSpPr>
        <p:spPr/>
        <p:txBody>
          <a:bodyPr/>
          <a:lstStyle/>
          <a:p>
            <a:endParaRPr lang="fr-FR"/>
          </a:p>
        </p:txBody>
      </p:sp>
    </p:spTree>
    <p:extLst>
      <p:ext uri="{BB962C8B-B14F-4D97-AF65-F5344CB8AC3E}">
        <p14:creationId xmlns:p14="http://schemas.microsoft.com/office/powerpoint/2010/main" val="3702851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2CB889-CF29-4A75-A3F0-44AD93F27A25}" type="slidenum">
              <a:rPr lang="fr-FR"/>
              <a:pPr/>
              <a:t>39</a:t>
            </a:fld>
            <a:endParaRPr lang="fr-FR"/>
          </a:p>
        </p:txBody>
      </p:sp>
      <p:sp>
        <p:nvSpPr>
          <p:cNvPr id="249858" name="Rectangle 2"/>
          <p:cNvSpPr>
            <a:spLocks noGrp="1" noRot="1" noChangeAspect="1" noChangeArrowheads="1" noTextEdit="1"/>
          </p:cNvSpPr>
          <p:nvPr>
            <p:ph type="sldImg"/>
          </p:nvPr>
        </p:nvSpPr>
        <p:spPr>
          <a:ln/>
        </p:spPr>
      </p:sp>
      <p:sp>
        <p:nvSpPr>
          <p:cNvPr id="249859" name="Rectangle 3"/>
          <p:cNvSpPr>
            <a:spLocks noGrp="1" noChangeArrowheads="1"/>
          </p:cNvSpPr>
          <p:nvPr>
            <p:ph type="body" idx="1"/>
          </p:nvPr>
        </p:nvSpPr>
        <p:spPr/>
        <p:txBody>
          <a:bodyPr/>
          <a:lstStyle/>
          <a:p>
            <a:endParaRPr lang="fr-FR"/>
          </a:p>
        </p:txBody>
      </p:sp>
    </p:spTree>
    <p:extLst>
      <p:ext uri="{BB962C8B-B14F-4D97-AF65-F5344CB8AC3E}">
        <p14:creationId xmlns:p14="http://schemas.microsoft.com/office/powerpoint/2010/main" val="4064447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fr-FR" smtClean="0"/>
              <a:t>Modifiez le style du titre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62B232FF-BB17-45FD-918C-7D3D6C4D25AB}" type="datetimeFigureOut">
              <a:rPr lang="fr-FR" smtClean="0"/>
              <a:t>11/12/2018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AA7F68B-B19F-4E23-B2C8-EC71619EAA01}" type="slidenum">
              <a:rPr lang="fr-FR" smtClean="0"/>
              <a:t>‹N°›</a:t>
            </a:fld>
            <a:endParaRPr lang="fr-FR"/>
          </a:p>
        </p:txBody>
      </p:sp>
    </p:spTree>
    <p:extLst>
      <p:ext uri="{BB962C8B-B14F-4D97-AF65-F5344CB8AC3E}">
        <p14:creationId xmlns:p14="http://schemas.microsoft.com/office/powerpoint/2010/main" val="4091926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fr-FR" smtClean="0"/>
              <a:t>Modifiez le style du titre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62B232FF-BB17-45FD-918C-7D3D6C4D25AB}" type="datetimeFigureOut">
              <a:rPr lang="fr-FR" smtClean="0"/>
              <a:t>11/12/2018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AA7F68B-B19F-4E23-B2C8-EC71619EAA01}" type="slidenum">
              <a:rPr lang="fr-FR" smtClean="0"/>
              <a:t>‹N°›</a:t>
            </a:fld>
            <a:endParaRPr lang="fr-FR"/>
          </a:p>
        </p:txBody>
      </p:sp>
    </p:spTree>
    <p:extLst>
      <p:ext uri="{BB962C8B-B14F-4D97-AF65-F5344CB8AC3E}">
        <p14:creationId xmlns:p14="http://schemas.microsoft.com/office/powerpoint/2010/main" val="2752701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fr-FR" smtClean="0"/>
              <a:t>Modifiez le style du titre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2B232FF-BB17-45FD-918C-7D3D6C4D25AB}" type="datetimeFigureOut">
              <a:rPr lang="fr-FR" smtClean="0"/>
              <a:t>11/12/2018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AA7F68B-B19F-4E23-B2C8-EC71619EAA01}" type="slidenum">
              <a:rPr lang="fr-FR" smtClean="0"/>
              <a:t>‹N°›</a:t>
            </a:fld>
            <a:endParaRPr lang="fr-FR"/>
          </a:p>
        </p:txBody>
      </p:sp>
    </p:spTree>
    <p:extLst>
      <p:ext uri="{BB962C8B-B14F-4D97-AF65-F5344CB8AC3E}">
        <p14:creationId xmlns:p14="http://schemas.microsoft.com/office/powerpoint/2010/main" val="35992439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fr-FR" smtClean="0"/>
              <a:t>Modifiez le style du titre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2B232FF-BB17-45FD-918C-7D3D6C4D25AB}" type="datetimeFigureOut">
              <a:rPr lang="fr-FR" smtClean="0"/>
              <a:t>11/12/2018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AA7F68B-B19F-4E23-B2C8-EC71619EAA01}" type="slidenum">
              <a:rPr lang="fr-FR" smtClean="0"/>
              <a:t>‹N°›</a:t>
            </a:fld>
            <a:endParaRPr lang="fr-F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471459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fr-FR" smtClean="0"/>
              <a:t>Modifiez le style du titre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2B232FF-BB17-45FD-918C-7D3D6C4D25AB}" type="datetimeFigureOut">
              <a:rPr lang="fr-FR" smtClean="0"/>
              <a:t>11/12/2018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AA7F68B-B19F-4E23-B2C8-EC71619EAA01}" type="slidenum">
              <a:rPr lang="fr-FR" smtClean="0"/>
              <a:t>‹N°›</a:t>
            </a:fld>
            <a:endParaRPr lang="fr-FR"/>
          </a:p>
        </p:txBody>
      </p:sp>
    </p:spTree>
    <p:extLst>
      <p:ext uri="{BB962C8B-B14F-4D97-AF65-F5344CB8AC3E}">
        <p14:creationId xmlns:p14="http://schemas.microsoft.com/office/powerpoint/2010/main" val="24996440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fr-FR" smtClean="0"/>
              <a:t>Modifiez le style du titre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fr-FR" smtClean="0"/>
              <a:t>Modifiez les styles du texte du masque</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2B232FF-BB17-45FD-918C-7D3D6C4D25AB}" type="datetimeFigureOut">
              <a:rPr lang="fr-FR" smtClean="0"/>
              <a:t>11/12/2018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AA7F68B-B19F-4E23-B2C8-EC71619EAA01}" type="slidenum">
              <a:rPr lang="fr-FR" smtClean="0"/>
              <a:t>‹N°›</a:t>
            </a:fld>
            <a:endParaRPr lang="fr-F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344663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fr-FR" smtClean="0"/>
              <a:t>Modifiez le style du titre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fr-FR" smtClean="0"/>
              <a:t>Modifiez les styles du texte du masque</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2B232FF-BB17-45FD-918C-7D3D6C4D25AB}" type="datetimeFigureOut">
              <a:rPr lang="fr-FR" smtClean="0"/>
              <a:t>11/12/2018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AA7F68B-B19F-4E23-B2C8-EC71619EAA01}" type="slidenum">
              <a:rPr lang="fr-FR" smtClean="0"/>
              <a:t>‹N°›</a:t>
            </a:fld>
            <a:endParaRPr lang="fr-FR"/>
          </a:p>
        </p:txBody>
      </p:sp>
    </p:spTree>
    <p:extLst>
      <p:ext uri="{BB962C8B-B14F-4D97-AF65-F5344CB8AC3E}">
        <p14:creationId xmlns:p14="http://schemas.microsoft.com/office/powerpoint/2010/main" val="25036645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2B232FF-BB17-45FD-918C-7D3D6C4D25AB}" type="datetimeFigureOut">
              <a:rPr lang="fr-FR" smtClean="0"/>
              <a:t>11/12/2018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AA7F68B-B19F-4E23-B2C8-EC71619EAA01}" type="slidenum">
              <a:rPr lang="fr-FR" smtClean="0"/>
              <a:t>‹N°›</a:t>
            </a:fld>
            <a:endParaRPr lang="fr-FR"/>
          </a:p>
        </p:txBody>
      </p:sp>
    </p:spTree>
    <p:extLst>
      <p:ext uri="{BB962C8B-B14F-4D97-AF65-F5344CB8AC3E}">
        <p14:creationId xmlns:p14="http://schemas.microsoft.com/office/powerpoint/2010/main" val="5647046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2B232FF-BB17-45FD-918C-7D3D6C4D25AB}" type="datetimeFigureOut">
              <a:rPr lang="fr-FR" smtClean="0"/>
              <a:t>11/12/2018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AA7F68B-B19F-4E23-B2C8-EC71619EAA01}" type="slidenum">
              <a:rPr lang="fr-FR" smtClean="0"/>
              <a:t>‹N°›</a:t>
            </a:fld>
            <a:endParaRPr lang="fr-FR"/>
          </a:p>
        </p:txBody>
      </p:sp>
    </p:spTree>
    <p:extLst>
      <p:ext uri="{BB962C8B-B14F-4D97-AF65-F5344CB8AC3E}">
        <p14:creationId xmlns:p14="http://schemas.microsoft.com/office/powerpoint/2010/main" val="6427562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9144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2404534"/>
            <a:ext cx="5825202" cy="1646302"/>
          </a:xfrm>
        </p:spPr>
        <p:txBody>
          <a:bodyPr anchor="b">
            <a:noAutofit/>
          </a:bodyPr>
          <a:lstStyle>
            <a:lvl1pPr algn="r">
              <a:defRPr sz="405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30300" y="4050834"/>
            <a:ext cx="5825202" cy="1096899"/>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62B232FF-BB17-45FD-918C-7D3D6C4D25AB}" type="datetimeFigureOut">
              <a:rPr lang="fr-FR" smtClean="0">
                <a:solidFill>
                  <a:prstClr val="black">
                    <a:tint val="75000"/>
                  </a:prstClr>
                </a:solidFill>
              </a:rPr>
              <a:pPr/>
              <a:t>11/12/2018</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DAA7F68B-B19F-4E23-B2C8-EC71619EAA01}" type="slidenum">
              <a:rPr lang="fr-FR" smtClean="0">
                <a:solidFill>
                  <a:srgbClr val="90C226"/>
                </a:solidFill>
              </a:rPr>
              <a:pPr/>
              <a:t>‹N°›</a:t>
            </a:fld>
            <a:endParaRPr lang="fr-FR">
              <a:solidFill>
                <a:srgbClr val="90C226"/>
              </a:solidFill>
            </a:endParaRPr>
          </a:p>
        </p:txBody>
      </p:sp>
    </p:spTree>
    <p:extLst>
      <p:ext uri="{BB962C8B-B14F-4D97-AF65-F5344CB8AC3E}">
        <p14:creationId xmlns:p14="http://schemas.microsoft.com/office/powerpoint/2010/main" val="22806176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2B232FF-BB17-45FD-918C-7D3D6C4D25AB}" type="datetimeFigureOut">
              <a:rPr lang="fr-FR" smtClean="0">
                <a:solidFill>
                  <a:prstClr val="black">
                    <a:tint val="75000"/>
                  </a:prstClr>
                </a:solidFill>
              </a:rPr>
              <a:pPr/>
              <a:t>11/12/2018</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DAA7F68B-B19F-4E23-B2C8-EC71619EAA01}" type="slidenum">
              <a:rPr lang="fr-FR" smtClean="0">
                <a:solidFill>
                  <a:srgbClr val="90C226"/>
                </a:solidFill>
              </a:rPr>
              <a:pPr/>
              <a:t>‹N°›</a:t>
            </a:fld>
            <a:endParaRPr lang="fr-FR">
              <a:solidFill>
                <a:srgbClr val="90C226"/>
              </a:solidFill>
            </a:endParaRPr>
          </a:p>
        </p:txBody>
      </p:sp>
    </p:spTree>
    <p:extLst>
      <p:ext uri="{BB962C8B-B14F-4D97-AF65-F5344CB8AC3E}">
        <p14:creationId xmlns:p14="http://schemas.microsoft.com/office/powerpoint/2010/main" val="642770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fr-FR" smtClean="0"/>
              <a:t>Modifiez le style du titre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2B232FF-BB17-45FD-918C-7D3D6C4D25AB}" type="datetimeFigureOut">
              <a:rPr lang="fr-FR" smtClean="0"/>
              <a:t>11/12/2018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AA7F68B-B19F-4E23-B2C8-EC71619EAA01}" type="slidenum">
              <a:rPr lang="fr-FR" smtClean="0"/>
              <a:t>‹N°›</a:t>
            </a:fld>
            <a:endParaRPr lang="fr-FR"/>
          </a:p>
        </p:txBody>
      </p:sp>
    </p:spTree>
    <p:extLst>
      <p:ext uri="{BB962C8B-B14F-4D97-AF65-F5344CB8AC3E}">
        <p14:creationId xmlns:p14="http://schemas.microsoft.com/office/powerpoint/2010/main" val="22008473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2700868"/>
            <a:ext cx="6447501" cy="1826581"/>
          </a:xfrm>
        </p:spPr>
        <p:txBody>
          <a:bodyPr anchor="b"/>
          <a:lstStyle>
            <a:lvl1pPr algn="l">
              <a:defRPr sz="3000" b="0" cap="none"/>
            </a:lvl1pPr>
          </a:lstStyle>
          <a:p>
            <a:r>
              <a:rPr lang="fr-FR" smtClean="0"/>
              <a:t>Modifiez le style du titre</a:t>
            </a:r>
            <a:endParaRPr lang="en-US" dirty="0"/>
          </a:p>
        </p:txBody>
      </p:sp>
      <p:sp>
        <p:nvSpPr>
          <p:cNvPr id="3" name="Text Placeholder 2"/>
          <p:cNvSpPr>
            <a:spLocks noGrp="1"/>
          </p:cNvSpPr>
          <p:nvPr>
            <p:ph type="body" idx="1"/>
          </p:nvPr>
        </p:nvSpPr>
        <p:spPr>
          <a:xfrm>
            <a:off x="508001" y="4527448"/>
            <a:ext cx="6447501" cy="8604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2B232FF-BB17-45FD-918C-7D3D6C4D25AB}" type="datetimeFigureOut">
              <a:rPr lang="fr-FR" smtClean="0">
                <a:solidFill>
                  <a:prstClr val="black">
                    <a:tint val="75000"/>
                  </a:prstClr>
                </a:solidFill>
              </a:rPr>
              <a:pPr/>
              <a:t>11/12/2018</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DAA7F68B-B19F-4E23-B2C8-EC71619EAA01}" type="slidenum">
              <a:rPr lang="fr-FR" smtClean="0">
                <a:solidFill>
                  <a:srgbClr val="90C226"/>
                </a:solidFill>
              </a:rPr>
              <a:pPr/>
              <a:t>‹N°›</a:t>
            </a:fld>
            <a:endParaRPr lang="fr-FR">
              <a:solidFill>
                <a:srgbClr val="90C226"/>
              </a:solidFill>
            </a:endParaRPr>
          </a:p>
        </p:txBody>
      </p:sp>
    </p:spTree>
    <p:extLst>
      <p:ext uri="{BB962C8B-B14F-4D97-AF65-F5344CB8AC3E}">
        <p14:creationId xmlns:p14="http://schemas.microsoft.com/office/powerpoint/2010/main" val="30648507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508001" y="2160589"/>
            <a:ext cx="3138026"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817477" y="2160590"/>
            <a:ext cx="3138026"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62B232FF-BB17-45FD-918C-7D3D6C4D25AB}" type="datetimeFigureOut">
              <a:rPr lang="fr-FR" smtClean="0">
                <a:solidFill>
                  <a:prstClr val="black">
                    <a:tint val="75000"/>
                  </a:prstClr>
                </a:solidFill>
              </a:rPr>
              <a:pPr/>
              <a:t>11/12/2018</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DAA7F68B-B19F-4E23-B2C8-EC71619EAA01}" type="slidenum">
              <a:rPr lang="fr-FR" smtClean="0">
                <a:solidFill>
                  <a:srgbClr val="90C226"/>
                </a:solidFill>
              </a:rPr>
              <a:pPr/>
              <a:t>‹N°›</a:t>
            </a:fld>
            <a:endParaRPr lang="fr-FR">
              <a:solidFill>
                <a:srgbClr val="90C226"/>
              </a:solidFill>
            </a:endParaRPr>
          </a:p>
        </p:txBody>
      </p:sp>
    </p:spTree>
    <p:extLst>
      <p:ext uri="{BB962C8B-B14F-4D97-AF65-F5344CB8AC3E}">
        <p14:creationId xmlns:p14="http://schemas.microsoft.com/office/powerpoint/2010/main" val="7815147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506809" y="2160983"/>
            <a:ext cx="3139217"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Modifiez les styles du texte du masque</a:t>
            </a:r>
          </a:p>
        </p:txBody>
      </p:sp>
      <p:sp>
        <p:nvSpPr>
          <p:cNvPr id="4" name="Content Placeholder 3"/>
          <p:cNvSpPr>
            <a:spLocks noGrp="1"/>
          </p:cNvSpPr>
          <p:nvPr>
            <p:ph sz="half" idx="2"/>
          </p:nvPr>
        </p:nvSpPr>
        <p:spPr>
          <a:xfrm>
            <a:off x="506809" y="2737246"/>
            <a:ext cx="31392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816287" y="2160983"/>
            <a:ext cx="3139214"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Modifiez les styles du texte du masque</a:t>
            </a:r>
          </a:p>
        </p:txBody>
      </p:sp>
      <p:sp>
        <p:nvSpPr>
          <p:cNvPr id="6" name="Content Placeholder 5"/>
          <p:cNvSpPr>
            <a:spLocks noGrp="1"/>
          </p:cNvSpPr>
          <p:nvPr>
            <p:ph sz="quarter" idx="4"/>
          </p:nvPr>
        </p:nvSpPr>
        <p:spPr>
          <a:xfrm>
            <a:off x="3816288" y="2737246"/>
            <a:ext cx="313921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62B232FF-BB17-45FD-918C-7D3D6C4D25AB}" type="datetimeFigureOut">
              <a:rPr lang="fr-FR" smtClean="0">
                <a:solidFill>
                  <a:prstClr val="black">
                    <a:tint val="75000"/>
                  </a:prstClr>
                </a:solidFill>
              </a:rPr>
              <a:pPr/>
              <a:t>11/12/2018</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9" name="Slide Number Placeholder 8"/>
          <p:cNvSpPr>
            <a:spLocks noGrp="1"/>
          </p:cNvSpPr>
          <p:nvPr>
            <p:ph type="sldNum" sz="quarter" idx="12"/>
          </p:nvPr>
        </p:nvSpPr>
        <p:spPr/>
        <p:txBody>
          <a:bodyPr/>
          <a:lstStyle/>
          <a:p>
            <a:fld id="{DAA7F68B-B19F-4E23-B2C8-EC71619EAA01}" type="slidenum">
              <a:rPr lang="fr-FR" smtClean="0">
                <a:solidFill>
                  <a:srgbClr val="90C226"/>
                </a:solidFill>
              </a:rPr>
              <a:pPr/>
              <a:t>‹N°›</a:t>
            </a:fld>
            <a:endParaRPr lang="fr-FR">
              <a:solidFill>
                <a:srgbClr val="90C226"/>
              </a:solidFill>
            </a:endParaRPr>
          </a:p>
        </p:txBody>
      </p:sp>
    </p:spTree>
    <p:extLst>
      <p:ext uri="{BB962C8B-B14F-4D97-AF65-F5344CB8AC3E}">
        <p14:creationId xmlns:p14="http://schemas.microsoft.com/office/powerpoint/2010/main" val="27788604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62B232FF-BB17-45FD-918C-7D3D6C4D25AB}" type="datetimeFigureOut">
              <a:rPr lang="fr-FR" smtClean="0">
                <a:solidFill>
                  <a:prstClr val="black">
                    <a:tint val="75000"/>
                  </a:prstClr>
                </a:solidFill>
              </a:rPr>
              <a:pPr/>
              <a:t>11/12/2018</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5" name="Slide Number Placeholder 4"/>
          <p:cNvSpPr>
            <a:spLocks noGrp="1"/>
          </p:cNvSpPr>
          <p:nvPr>
            <p:ph type="sldNum" sz="quarter" idx="12"/>
          </p:nvPr>
        </p:nvSpPr>
        <p:spPr/>
        <p:txBody>
          <a:bodyPr/>
          <a:lstStyle/>
          <a:p>
            <a:fld id="{DAA7F68B-B19F-4E23-B2C8-EC71619EAA01}" type="slidenum">
              <a:rPr lang="fr-FR" smtClean="0">
                <a:solidFill>
                  <a:srgbClr val="90C226"/>
                </a:solidFill>
              </a:rPr>
              <a:pPr/>
              <a:t>‹N°›</a:t>
            </a:fld>
            <a:endParaRPr lang="fr-FR">
              <a:solidFill>
                <a:srgbClr val="90C226"/>
              </a:solidFill>
            </a:endParaRPr>
          </a:p>
        </p:txBody>
      </p:sp>
    </p:spTree>
    <p:extLst>
      <p:ext uri="{BB962C8B-B14F-4D97-AF65-F5344CB8AC3E}">
        <p14:creationId xmlns:p14="http://schemas.microsoft.com/office/powerpoint/2010/main" val="12686413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232FF-BB17-45FD-918C-7D3D6C4D25AB}" type="datetimeFigureOut">
              <a:rPr lang="fr-FR" smtClean="0">
                <a:solidFill>
                  <a:prstClr val="black">
                    <a:tint val="75000"/>
                  </a:prstClr>
                </a:solidFill>
              </a:rPr>
              <a:pPr/>
              <a:t>11/12/2018</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4" name="Slide Number Placeholder 3"/>
          <p:cNvSpPr>
            <a:spLocks noGrp="1"/>
          </p:cNvSpPr>
          <p:nvPr>
            <p:ph type="sldNum" sz="quarter" idx="12"/>
          </p:nvPr>
        </p:nvSpPr>
        <p:spPr/>
        <p:txBody>
          <a:bodyPr/>
          <a:lstStyle/>
          <a:p>
            <a:fld id="{DAA7F68B-B19F-4E23-B2C8-EC71619EAA01}" type="slidenum">
              <a:rPr lang="fr-FR" smtClean="0">
                <a:solidFill>
                  <a:srgbClr val="90C226"/>
                </a:solidFill>
              </a:rPr>
              <a:pPr/>
              <a:t>‹N°›</a:t>
            </a:fld>
            <a:endParaRPr lang="fr-FR">
              <a:solidFill>
                <a:srgbClr val="90C226"/>
              </a:solidFill>
            </a:endParaRPr>
          </a:p>
        </p:txBody>
      </p:sp>
    </p:spTree>
    <p:extLst>
      <p:ext uri="{BB962C8B-B14F-4D97-AF65-F5344CB8AC3E}">
        <p14:creationId xmlns:p14="http://schemas.microsoft.com/office/powerpoint/2010/main" val="16796297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08001" y="1498604"/>
            <a:ext cx="2890896" cy="1278466"/>
          </a:xfrm>
        </p:spPr>
        <p:txBody>
          <a:bodyPr anchor="b">
            <a:normAutofit/>
          </a:bodyPr>
          <a:lstStyle>
            <a:lvl1pPr>
              <a:defRPr sz="1500"/>
            </a:lvl1pPr>
          </a:lstStyle>
          <a:p>
            <a:r>
              <a:rPr lang="fr-FR" smtClean="0"/>
              <a:t>Modifiez le style du titre</a:t>
            </a:r>
            <a:endParaRPr lang="en-US" dirty="0"/>
          </a:p>
        </p:txBody>
      </p:sp>
      <p:sp>
        <p:nvSpPr>
          <p:cNvPr id="3" name="Content Placeholder 2"/>
          <p:cNvSpPr>
            <a:spLocks noGrp="1"/>
          </p:cNvSpPr>
          <p:nvPr>
            <p:ph idx="1"/>
          </p:nvPr>
        </p:nvSpPr>
        <p:spPr>
          <a:xfrm>
            <a:off x="3570346" y="514925"/>
            <a:ext cx="3385156"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08001" y="2777069"/>
            <a:ext cx="2890896" cy="2584449"/>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2B232FF-BB17-45FD-918C-7D3D6C4D25AB}" type="datetimeFigureOut">
              <a:rPr lang="fr-FR" smtClean="0">
                <a:solidFill>
                  <a:prstClr val="black">
                    <a:tint val="75000"/>
                  </a:prstClr>
                </a:solidFill>
              </a:rPr>
              <a:pPr/>
              <a:t>11/12/2018</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DAA7F68B-B19F-4E23-B2C8-EC71619EAA01}" type="slidenum">
              <a:rPr lang="fr-FR" smtClean="0">
                <a:solidFill>
                  <a:srgbClr val="90C226"/>
                </a:solidFill>
              </a:rPr>
              <a:pPr/>
              <a:t>‹N°›</a:t>
            </a:fld>
            <a:endParaRPr lang="fr-FR">
              <a:solidFill>
                <a:srgbClr val="90C226"/>
              </a:solidFill>
            </a:endParaRPr>
          </a:p>
        </p:txBody>
      </p:sp>
    </p:spTree>
    <p:extLst>
      <p:ext uri="{BB962C8B-B14F-4D97-AF65-F5344CB8AC3E}">
        <p14:creationId xmlns:p14="http://schemas.microsoft.com/office/powerpoint/2010/main" val="42195858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08001" y="4800600"/>
            <a:ext cx="6447500" cy="566738"/>
          </a:xfrm>
        </p:spPr>
        <p:txBody>
          <a:bodyPr anchor="b">
            <a:normAutofit/>
          </a:bodyPr>
          <a:lstStyle>
            <a:lvl1pPr algn="l">
              <a:defRPr sz="18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08001" y="609600"/>
            <a:ext cx="6447501" cy="3845718"/>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508001" y="5367338"/>
            <a:ext cx="6447500" cy="674024"/>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2B232FF-BB17-45FD-918C-7D3D6C4D25AB}" type="datetimeFigureOut">
              <a:rPr lang="fr-FR" smtClean="0">
                <a:solidFill>
                  <a:prstClr val="black">
                    <a:tint val="75000"/>
                  </a:prstClr>
                </a:solidFill>
              </a:rPr>
              <a:pPr/>
              <a:t>11/12/2018</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DAA7F68B-B19F-4E23-B2C8-EC71619EAA01}" type="slidenum">
              <a:rPr lang="fr-FR" smtClean="0">
                <a:solidFill>
                  <a:srgbClr val="90C226"/>
                </a:solidFill>
              </a:rPr>
              <a:pPr/>
              <a:t>‹N°›</a:t>
            </a:fld>
            <a:endParaRPr lang="fr-FR">
              <a:solidFill>
                <a:srgbClr val="90C226"/>
              </a:solidFill>
            </a:endParaRPr>
          </a:p>
        </p:txBody>
      </p:sp>
    </p:spTree>
    <p:extLst>
      <p:ext uri="{BB962C8B-B14F-4D97-AF65-F5344CB8AC3E}">
        <p14:creationId xmlns:p14="http://schemas.microsoft.com/office/powerpoint/2010/main" val="11485179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3403600"/>
          </a:xfrm>
        </p:spPr>
        <p:txBody>
          <a:bodyPr anchor="ctr">
            <a:normAutofit/>
          </a:bodyPr>
          <a:lstStyle>
            <a:lvl1pPr algn="l">
              <a:defRPr sz="3300" b="0" cap="none"/>
            </a:lvl1pPr>
          </a:lstStyle>
          <a:p>
            <a:r>
              <a:rPr lang="fr-FR" smtClean="0"/>
              <a:t>Modifiez le style du titre</a:t>
            </a:r>
            <a:endParaRPr lang="en-US" dirty="0"/>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2B232FF-BB17-45FD-918C-7D3D6C4D25AB}" type="datetimeFigureOut">
              <a:rPr lang="fr-FR" smtClean="0">
                <a:solidFill>
                  <a:prstClr val="black">
                    <a:tint val="75000"/>
                  </a:prstClr>
                </a:solidFill>
              </a:rPr>
              <a:pPr/>
              <a:t>11/12/2018</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DAA7F68B-B19F-4E23-B2C8-EC71619EAA01}" type="slidenum">
              <a:rPr lang="fr-FR" smtClean="0">
                <a:solidFill>
                  <a:srgbClr val="90C226"/>
                </a:solidFill>
              </a:rPr>
              <a:pPr/>
              <a:t>‹N°›</a:t>
            </a:fld>
            <a:endParaRPr lang="fr-FR">
              <a:solidFill>
                <a:srgbClr val="90C226"/>
              </a:solidFill>
            </a:endParaRPr>
          </a:p>
        </p:txBody>
      </p:sp>
    </p:spTree>
    <p:extLst>
      <p:ext uri="{BB962C8B-B14F-4D97-AF65-F5344CB8AC3E}">
        <p14:creationId xmlns:p14="http://schemas.microsoft.com/office/powerpoint/2010/main" val="3198999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33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024604" y="3632200"/>
            <a:ext cx="5418393"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2B232FF-BB17-45FD-918C-7D3D6C4D25AB}" type="datetimeFigureOut">
              <a:rPr lang="fr-FR" smtClean="0">
                <a:solidFill>
                  <a:prstClr val="black">
                    <a:tint val="75000"/>
                  </a:prstClr>
                </a:solidFill>
              </a:rPr>
              <a:pPr/>
              <a:t>11/12/2018</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DAA7F68B-B19F-4E23-B2C8-EC71619EAA01}" type="slidenum">
              <a:rPr lang="fr-FR" smtClean="0">
                <a:solidFill>
                  <a:srgbClr val="90C226"/>
                </a:solidFill>
              </a:rPr>
              <a:pPr/>
              <a:t>‹N°›</a:t>
            </a:fld>
            <a:endParaRPr lang="fr-FR">
              <a:solidFill>
                <a:srgbClr val="90C226"/>
              </a:solidFill>
            </a:endParaRPr>
          </a:p>
        </p:txBody>
      </p:sp>
      <p:sp>
        <p:nvSpPr>
          <p:cNvPr id="20" name="TextBox 19"/>
          <p:cNvSpPr txBox="1"/>
          <p:nvPr/>
        </p:nvSpPr>
        <p:spPr>
          <a:xfrm>
            <a:off x="406403" y="790378"/>
            <a:ext cx="457200" cy="584776"/>
          </a:xfrm>
          <a:prstGeom prst="rect">
            <a:avLst/>
          </a:prstGeom>
        </p:spPr>
        <p:txBody>
          <a:bodyPr vert="horz" lIns="68580" tIns="34290" rIns="68580" bIns="34290" rtlCol="0" anchor="ctr">
            <a:noAutofit/>
          </a:bodyPr>
          <a:lstStyle/>
          <a:p>
            <a:r>
              <a:rPr lang="en-US" sz="6000" dirty="0">
                <a:ln w="3175" cmpd="sng">
                  <a:noFill/>
                </a:ln>
                <a:solidFill>
                  <a:srgbClr val="90C226">
                    <a:lumMod val="60000"/>
                    <a:lumOff val="40000"/>
                  </a:srgbClr>
                </a:solidFill>
                <a:latin typeface="Arial"/>
              </a:rPr>
              <a:t>“</a:t>
            </a:r>
          </a:p>
        </p:txBody>
      </p:sp>
      <p:sp>
        <p:nvSpPr>
          <p:cNvPr id="22" name="TextBox 21"/>
          <p:cNvSpPr txBox="1"/>
          <p:nvPr/>
        </p:nvSpPr>
        <p:spPr>
          <a:xfrm>
            <a:off x="6669758" y="2886556"/>
            <a:ext cx="457200" cy="584776"/>
          </a:xfrm>
          <a:prstGeom prst="rect">
            <a:avLst/>
          </a:prstGeom>
        </p:spPr>
        <p:txBody>
          <a:bodyPr vert="horz" lIns="68580" tIns="34290" rIns="68580" bIns="34290" rtlCol="0" anchor="ctr">
            <a:noAutofit/>
          </a:bodyPr>
          <a:lstStyle/>
          <a:p>
            <a:r>
              <a:rPr lang="en-US" sz="6000" dirty="0">
                <a:ln w="3175" cmpd="sng">
                  <a:noFill/>
                </a:ln>
                <a:solidFill>
                  <a:srgbClr val="90C226">
                    <a:lumMod val="60000"/>
                    <a:lumOff val="40000"/>
                  </a:srgbClr>
                </a:solidFill>
                <a:latin typeface="Arial"/>
              </a:rPr>
              <a:t>”</a:t>
            </a:r>
            <a:endParaRPr lang="en-US" sz="1350" dirty="0">
              <a:solidFill>
                <a:srgbClr val="90C226">
                  <a:lumMod val="60000"/>
                  <a:lumOff val="40000"/>
                </a:srgbClr>
              </a:solidFill>
              <a:latin typeface="Arial"/>
            </a:endParaRPr>
          </a:p>
        </p:txBody>
      </p:sp>
    </p:spTree>
    <p:extLst>
      <p:ext uri="{BB962C8B-B14F-4D97-AF65-F5344CB8AC3E}">
        <p14:creationId xmlns:p14="http://schemas.microsoft.com/office/powerpoint/2010/main" val="6540983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508001" y="1931988"/>
            <a:ext cx="6447501" cy="2595460"/>
          </a:xfrm>
        </p:spPr>
        <p:txBody>
          <a:bodyPr anchor="b">
            <a:normAutofit/>
          </a:bodyPr>
          <a:lstStyle>
            <a:lvl1pPr algn="l">
              <a:defRPr sz="3300" b="0" cap="none"/>
            </a:lvl1pPr>
          </a:lstStyle>
          <a:p>
            <a:r>
              <a:rPr lang="fr-FR" smtClean="0"/>
              <a:t>Modifiez le style du titre</a:t>
            </a:r>
            <a:endParaRPr lang="en-US" dirty="0"/>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2B232FF-BB17-45FD-918C-7D3D6C4D25AB}" type="datetimeFigureOut">
              <a:rPr lang="fr-FR" smtClean="0">
                <a:solidFill>
                  <a:prstClr val="black">
                    <a:tint val="75000"/>
                  </a:prstClr>
                </a:solidFill>
              </a:rPr>
              <a:pPr/>
              <a:t>11/12/2018</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DAA7F68B-B19F-4E23-B2C8-EC71619EAA01}" type="slidenum">
              <a:rPr lang="fr-FR" smtClean="0">
                <a:solidFill>
                  <a:srgbClr val="90C226"/>
                </a:solidFill>
              </a:rPr>
              <a:pPr/>
              <a:t>‹N°›</a:t>
            </a:fld>
            <a:endParaRPr lang="fr-FR">
              <a:solidFill>
                <a:srgbClr val="90C226"/>
              </a:solidFill>
            </a:endParaRPr>
          </a:p>
        </p:txBody>
      </p:sp>
    </p:spTree>
    <p:extLst>
      <p:ext uri="{BB962C8B-B14F-4D97-AF65-F5344CB8AC3E}">
        <p14:creationId xmlns:p14="http://schemas.microsoft.com/office/powerpoint/2010/main" val="930981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fr-FR" smtClean="0"/>
              <a:t>Modifiez le style du titre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2B232FF-BB17-45FD-918C-7D3D6C4D25AB}" type="datetimeFigureOut">
              <a:rPr lang="fr-FR" smtClean="0"/>
              <a:t>11/12/2018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AA7F68B-B19F-4E23-B2C8-EC71619EAA01}" type="slidenum">
              <a:rPr lang="fr-FR" smtClean="0"/>
              <a:t>‹N°›</a:t>
            </a:fld>
            <a:endParaRPr lang="fr-FR"/>
          </a:p>
        </p:txBody>
      </p:sp>
    </p:spTree>
    <p:extLst>
      <p:ext uri="{BB962C8B-B14F-4D97-AF65-F5344CB8AC3E}">
        <p14:creationId xmlns:p14="http://schemas.microsoft.com/office/powerpoint/2010/main" val="14684006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33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2B232FF-BB17-45FD-918C-7D3D6C4D25AB}" type="datetimeFigureOut">
              <a:rPr lang="fr-FR" smtClean="0">
                <a:solidFill>
                  <a:prstClr val="black">
                    <a:tint val="75000"/>
                  </a:prstClr>
                </a:solidFill>
              </a:rPr>
              <a:pPr/>
              <a:t>11/12/2018</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DAA7F68B-B19F-4E23-B2C8-EC71619EAA01}" type="slidenum">
              <a:rPr lang="fr-FR" smtClean="0">
                <a:solidFill>
                  <a:srgbClr val="90C226"/>
                </a:solidFill>
              </a:rPr>
              <a:pPr/>
              <a:t>‹N°›</a:t>
            </a:fld>
            <a:endParaRPr lang="fr-FR">
              <a:solidFill>
                <a:srgbClr val="90C226"/>
              </a:solidFill>
            </a:endParaRPr>
          </a:p>
        </p:txBody>
      </p:sp>
      <p:sp>
        <p:nvSpPr>
          <p:cNvPr id="24" name="TextBox 23"/>
          <p:cNvSpPr txBox="1"/>
          <p:nvPr/>
        </p:nvSpPr>
        <p:spPr>
          <a:xfrm>
            <a:off x="406403" y="790378"/>
            <a:ext cx="457200" cy="584776"/>
          </a:xfrm>
          <a:prstGeom prst="rect">
            <a:avLst/>
          </a:prstGeom>
        </p:spPr>
        <p:txBody>
          <a:bodyPr vert="horz" lIns="68580" tIns="34290" rIns="68580" bIns="34290" rtlCol="0" anchor="ctr">
            <a:noAutofit/>
          </a:bodyPr>
          <a:lstStyle/>
          <a:p>
            <a:r>
              <a:rPr lang="en-US" sz="6000" dirty="0">
                <a:ln w="3175" cmpd="sng">
                  <a:noFill/>
                </a:ln>
                <a:solidFill>
                  <a:srgbClr val="90C226">
                    <a:lumMod val="60000"/>
                    <a:lumOff val="40000"/>
                  </a:srgbClr>
                </a:solidFill>
                <a:latin typeface="Arial"/>
              </a:rPr>
              <a:t>“</a:t>
            </a:r>
          </a:p>
        </p:txBody>
      </p:sp>
      <p:sp>
        <p:nvSpPr>
          <p:cNvPr id="25" name="TextBox 24"/>
          <p:cNvSpPr txBox="1"/>
          <p:nvPr/>
        </p:nvSpPr>
        <p:spPr>
          <a:xfrm>
            <a:off x="6669758" y="2886556"/>
            <a:ext cx="457200" cy="584776"/>
          </a:xfrm>
          <a:prstGeom prst="rect">
            <a:avLst/>
          </a:prstGeom>
        </p:spPr>
        <p:txBody>
          <a:bodyPr vert="horz" lIns="68580" tIns="34290" rIns="68580" bIns="34290" rtlCol="0" anchor="ctr">
            <a:noAutofit/>
          </a:bodyPr>
          <a:lstStyle/>
          <a:p>
            <a:r>
              <a:rPr lang="en-US" sz="6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293647804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514350" y="609600"/>
            <a:ext cx="6441152" cy="3022600"/>
          </a:xfrm>
        </p:spPr>
        <p:txBody>
          <a:bodyPr anchor="ctr">
            <a:normAutofit/>
          </a:bodyPr>
          <a:lstStyle>
            <a:lvl1pPr algn="l">
              <a:defRPr sz="33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2B232FF-BB17-45FD-918C-7D3D6C4D25AB}" type="datetimeFigureOut">
              <a:rPr lang="fr-FR" smtClean="0">
                <a:solidFill>
                  <a:prstClr val="black">
                    <a:tint val="75000"/>
                  </a:prstClr>
                </a:solidFill>
              </a:rPr>
              <a:pPr/>
              <a:t>11/12/2018</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DAA7F68B-B19F-4E23-B2C8-EC71619EAA01}" type="slidenum">
              <a:rPr lang="fr-FR" smtClean="0">
                <a:solidFill>
                  <a:srgbClr val="90C226"/>
                </a:solidFill>
              </a:rPr>
              <a:pPr/>
              <a:t>‹N°›</a:t>
            </a:fld>
            <a:endParaRPr lang="fr-FR">
              <a:solidFill>
                <a:srgbClr val="90C226"/>
              </a:solidFill>
            </a:endParaRPr>
          </a:p>
        </p:txBody>
      </p:sp>
    </p:spTree>
    <p:extLst>
      <p:ext uri="{BB962C8B-B14F-4D97-AF65-F5344CB8AC3E}">
        <p14:creationId xmlns:p14="http://schemas.microsoft.com/office/powerpoint/2010/main" val="32089134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2B232FF-BB17-45FD-918C-7D3D6C4D25AB}" type="datetimeFigureOut">
              <a:rPr lang="fr-FR" smtClean="0">
                <a:solidFill>
                  <a:prstClr val="black">
                    <a:tint val="75000"/>
                  </a:prstClr>
                </a:solidFill>
              </a:rPr>
              <a:pPr/>
              <a:t>11/12/2018</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DAA7F68B-B19F-4E23-B2C8-EC71619EAA01}" type="slidenum">
              <a:rPr lang="fr-FR" smtClean="0">
                <a:solidFill>
                  <a:srgbClr val="90C226"/>
                </a:solidFill>
              </a:rPr>
              <a:pPr/>
              <a:t>‹N°›</a:t>
            </a:fld>
            <a:endParaRPr lang="fr-FR">
              <a:solidFill>
                <a:srgbClr val="90C226"/>
              </a:solidFill>
            </a:endParaRPr>
          </a:p>
        </p:txBody>
      </p:sp>
    </p:spTree>
    <p:extLst>
      <p:ext uri="{BB962C8B-B14F-4D97-AF65-F5344CB8AC3E}">
        <p14:creationId xmlns:p14="http://schemas.microsoft.com/office/powerpoint/2010/main" val="42603892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609600"/>
            <a:ext cx="978557"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508001" y="609600"/>
            <a:ext cx="5295113"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2B232FF-BB17-45FD-918C-7D3D6C4D25AB}" type="datetimeFigureOut">
              <a:rPr lang="fr-FR" smtClean="0">
                <a:solidFill>
                  <a:prstClr val="black">
                    <a:tint val="75000"/>
                  </a:prstClr>
                </a:solidFill>
              </a:rPr>
              <a:pPr/>
              <a:t>11/12/2018</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DAA7F68B-B19F-4E23-B2C8-EC71619EAA01}" type="slidenum">
              <a:rPr lang="fr-FR" smtClean="0">
                <a:solidFill>
                  <a:srgbClr val="90C226"/>
                </a:solidFill>
              </a:rPr>
              <a:pPr/>
              <a:t>‹N°›</a:t>
            </a:fld>
            <a:endParaRPr lang="fr-FR">
              <a:solidFill>
                <a:srgbClr val="90C226"/>
              </a:solidFill>
            </a:endParaRPr>
          </a:p>
        </p:txBody>
      </p:sp>
    </p:spTree>
    <p:extLst>
      <p:ext uri="{BB962C8B-B14F-4D97-AF65-F5344CB8AC3E}">
        <p14:creationId xmlns:p14="http://schemas.microsoft.com/office/powerpoint/2010/main" val="90875660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solidFill>
                  <a:prstClr val="black">
                    <a:tint val="75000"/>
                  </a:prstClr>
                </a:solidFill>
              </a:rPr>
              <a:pPr/>
              <a:t>11/12/2018</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161451965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solidFill>
                  <a:prstClr val="black">
                    <a:tint val="75000"/>
                  </a:prstClr>
                </a:solidFill>
              </a:rPr>
              <a:pPr/>
              <a:t>11/12/2018</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40647444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solidFill>
                  <a:prstClr val="black">
                    <a:tint val="75000"/>
                  </a:prstClr>
                </a:solidFill>
              </a:rPr>
              <a:pPr/>
              <a:t>11/12/2018</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142448806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solidFill>
                  <a:prstClr val="black">
                    <a:tint val="75000"/>
                  </a:prstClr>
                </a:solidFill>
              </a:rPr>
              <a:pPr/>
              <a:t>11/12/2018</a:t>
            </a:fld>
            <a:endParaRPr lang="fr-BE">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BE">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247482725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solidFill>
                  <a:prstClr val="black">
                    <a:tint val="75000"/>
                  </a:prstClr>
                </a:solidFill>
              </a:rPr>
              <a:pPr/>
              <a:t>11/12/2018</a:t>
            </a:fld>
            <a:endParaRPr lang="fr-BE">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BE">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24574256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solidFill>
                  <a:prstClr val="black">
                    <a:tint val="75000"/>
                  </a:prstClr>
                </a:solidFill>
              </a:rPr>
              <a:pPr/>
              <a:t>11/12/2018</a:t>
            </a:fld>
            <a:endParaRPr lang="fr-BE">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BE">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2031854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fr-FR" smtClean="0"/>
              <a:t>Modifiez le style du titre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62B232FF-BB17-45FD-918C-7D3D6C4D25AB}" type="datetimeFigureOut">
              <a:rPr lang="fr-FR" smtClean="0"/>
              <a:t>11/12/2018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AA7F68B-B19F-4E23-B2C8-EC71619EAA01}" type="slidenum">
              <a:rPr lang="fr-FR" smtClean="0"/>
              <a:t>‹N°›</a:t>
            </a:fld>
            <a:endParaRPr lang="fr-FR"/>
          </a:p>
        </p:txBody>
      </p:sp>
    </p:spTree>
    <p:extLst>
      <p:ext uri="{BB962C8B-B14F-4D97-AF65-F5344CB8AC3E}">
        <p14:creationId xmlns:p14="http://schemas.microsoft.com/office/powerpoint/2010/main" val="314947925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solidFill>
                  <a:prstClr val="black">
                    <a:tint val="75000"/>
                  </a:prstClr>
                </a:solidFill>
              </a:rPr>
              <a:pPr/>
              <a:t>11/12/2018</a:t>
            </a:fld>
            <a:endParaRPr lang="fr-BE">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BE">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232593692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solidFill>
                  <a:prstClr val="black">
                    <a:tint val="75000"/>
                  </a:prstClr>
                </a:solidFill>
              </a:rPr>
              <a:pPr/>
              <a:t>11/12/2018</a:t>
            </a:fld>
            <a:endParaRPr lang="fr-BE">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BE">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200591424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solidFill>
                  <a:prstClr val="black">
                    <a:tint val="75000"/>
                  </a:prstClr>
                </a:solidFill>
              </a:rPr>
              <a:pPr/>
              <a:t>11/12/2018</a:t>
            </a:fld>
            <a:endParaRPr lang="fr-BE">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BE">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128038667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solidFill>
                  <a:prstClr val="black">
                    <a:tint val="75000"/>
                  </a:prstClr>
                </a:solidFill>
              </a:rPr>
              <a:pPr/>
              <a:t>11/12/2018</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5234513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solidFill>
                  <a:prstClr val="black">
                    <a:tint val="75000"/>
                  </a:prstClr>
                </a:solidFill>
              </a:rPr>
              <a:pPr/>
              <a:t>11/12/2018</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381613667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grpSp>
        <p:nvGrpSpPr>
          <p:cNvPr id="13314" name="Group 1026"/>
          <p:cNvGrpSpPr>
            <a:grpSpLocks/>
          </p:cNvGrpSpPr>
          <p:nvPr/>
        </p:nvGrpSpPr>
        <p:grpSpPr bwMode="auto">
          <a:xfrm>
            <a:off x="0" y="0"/>
            <a:ext cx="8478838" cy="6173788"/>
            <a:chOff x="0" y="0"/>
            <a:chExt cx="5341" cy="3889"/>
          </a:xfrm>
        </p:grpSpPr>
        <p:sp>
          <p:nvSpPr>
            <p:cNvPr id="13315" name="Freeform 1027"/>
            <p:cNvSpPr>
              <a:spLocks/>
            </p:cNvSpPr>
            <p:nvPr/>
          </p:nvSpPr>
          <p:spPr bwMode="ltGray">
            <a:xfrm>
              <a:off x="0" y="0"/>
              <a:ext cx="3863" cy="3889"/>
            </a:xfrm>
            <a:custGeom>
              <a:avLst/>
              <a:gdLst>
                <a:gd name="T0" fmla="*/ 3862 w 3863"/>
                <a:gd name="T1" fmla="*/ 3418 h 3889"/>
                <a:gd name="T2" fmla="*/ 457 w 3863"/>
                <a:gd name="T3" fmla="*/ 0 h 3889"/>
                <a:gd name="T4" fmla="*/ 0 w 3863"/>
                <a:gd name="T5" fmla="*/ 0 h 3889"/>
                <a:gd name="T6" fmla="*/ 0 w 3863"/>
                <a:gd name="T7" fmla="*/ 481 h 3889"/>
                <a:gd name="T8" fmla="*/ 3394 w 3863"/>
                <a:gd name="T9" fmla="*/ 3888 h 3889"/>
                <a:gd name="T10" fmla="*/ 3862 w 3863"/>
                <a:gd name="T11" fmla="*/ 3418 h 3889"/>
              </a:gdLst>
              <a:ahLst/>
              <a:cxnLst>
                <a:cxn ang="0">
                  <a:pos x="T0" y="T1"/>
                </a:cxn>
                <a:cxn ang="0">
                  <a:pos x="T2" y="T3"/>
                </a:cxn>
                <a:cxn ang="0">
                  <a:pos x="T4" y="T5"/>
                </a:cxn>
                <a:cxn ang="0">
                  <a:pos x="T6" y="T7"/>
                </a:cxn>
                <a:cxn ang="0">
                  <a:pos x="T8" y="T9"/>
                </a:cxn>
                <a:cxn ang="0">
                  <a:pos x="T10" y="T11"/>
                </a:cxn>
              </a:cxnLst>
              <a:rect l="0" t="0" r="r" b="b"/>
              <a:pathLst>
                <a:path w="3863" h="3889">
                  <a:moveTo>
                    <a:pt x="3862" y="3418"/>
                  </a:moveTo>
                  <a:lnTo>
                    <a:pt x="457" y="0"/>
                  </a:lnTo>
                  <a:lnTo>
                    <a:pt x="0" y="0"/>
                  </a:lnTo>
                  <a:lnTo>
                    <a:pt x="0" y="481"/>
                  </a:lnTo>
                  <a:lnTo>
                    <a:pt x="3394" y="3888"/>
                  </a:lnTo>
                  <a:lnTo>
                    <a:pt x="3862" y="3418"/>
                  </a:lnTo>
                </a:path>
              </a:pathLst>
            </a:custGeom>
            <a:solidFill>
              <a:schemeClr val="bg1">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fr-FR" sz="2400" b="1" smtClean="0">
                <a:solidFill>
                  <a:srgbClr val="000000"/>
                </a:solidFill>
              </a:endParaRPr>
            </a:p>
          </p:txBody>
        </p:sp>
        <p:sp>
          <p:nvSpPr>
            <p:cNvPr id="13316" name="Freeform 1028"/>
            <p:cNvSpPr>
              <a:spLocks/>
            </p:cNvSpPr>
            <p:nvPr/>
          </p:nvSpPr>
          <p:spPr bwMode="ltGray">
            <a:xfrm>
              <a:off x="860" y="0"/>
              <a:ext cx="3394" cy="3223"/>
            </a:xfrm>
            <a:custGeom>
              <a:avLst/>
              <a:gdLst>
                <a:gd name="T0" fmla="*/ 370 w 3394"/>
                <a:gd name="T1" fmla="*/ 0 h 3223"/>
                <a:gd name="T2" fmla="*/ 3393 w 3394"/>
                <a:gd name="T3" fmla="*/ 3036 h 3223"/>
                <a:gd name="T4" fmla="*/ 3208 w 3394"/>
                <a:gd name="T5" fmla="*/ 3222 h 3223"/>
                <a:gd name="T6" fmla="*/ 0 w 3394"/>
                <a:gd name="T7" fmla="*/ 0 h 3223"/>
                <a:gd name="T8" fmla="*/ 370 w 3394"/>
                <a:gd name="T9" fmla="*/ 0 h 3223"/>
              </a:gdLst>
              <a:ahLst/>
              <a:cxnLst>
                <a:cxn ang="0">
                  <a:pos x="T0" y="T1"/>
                </a:cxn>
                <a:cxn ang="0">
                  <a:pos x="T2" y="T3"/>
                </a:cxn>
                <a:cxn ang="0">
                  <a:pos x="T4" y="T5"/>
                </a:cxn>
                <a:cxn ang="0">
                  <a:pos x="T6" y="T7"/>
                </a:cxn>
                <a:cxn ang="0">
                  <a:pos x="T8" y="T9"/>
                </a:cxn>
              </a:cxnLst>
              <a:rect l="0" t="0" r="r" b="b"/>
              <a:pathLst>
                <a:path w="3394" h="3223">
                  <a:moveTo>
                    <a:pt x="370" y="0"/>
                  </a:moveTo>
                  <a:lnTo>
                    <a:pt x="3393" y="3036"/>
                  </a:lnTo>
                  <a:lnTo>
                    <a:pt x="3208" y="3222"/>
                  </a:lnTo>
                  <a:lnTo>
                    <a:pt x="0" y="0"/>
                  </a:lnTo>
                  <a:lnTo>
                    <a:pt x="370" y="0"/>
                  </a:lnTo>
                </a:path>
              </a:pathLst>
            </a:custGeom>
            <a:solidFill>
              <a:schemeClr val="bg1">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fr-FR" sz="2400" b="1" smtClean="0">
                <a:solidFill>
                  <a:srgbClr val="000000"/>
                </a:solidFill>
              </a:endParaRPr>
            </a:p>
          </p:txBody>
        </p:sp>
        <p:sp>
          <p:nvSpPr>
            <p:cNvPr id="13317" name="Freeform 1029"/>
            <p:cNvSpPr>
              <a:spLocks/>
            </p:cNvSpPr>
            <p:nvPr/>
          </p:nvSpPr>
          <p:spPr bwMode="ltGray">
            <a:xfrm>
              <a:off x="2187" y="0"/>
              <a:ext cx="2859" cy="2556"/>
            </a:xfrm>
            <a:custGeom>
              <a:avLst/>
              <a:gdLst>
                <a:gd name="T0" fmla="*/ 630 w 2859"/>
                <a:gd name="T1" fmla="*/ 0 h 2556"/>
                <a:gd name="T2" fmla="*/ 2858 w 2859"/>
                <a:gd name="T3" fmla="*/ 2238 h 2556"/>
                <a:gd name="T4" fmla="*/ 2543 w 2859"/>
                <a:gd name="T5" fmla="*/ 2555 h 2556"/>
                <a:gd name="T6" fmla="*/ 0 w 2859"/>
                <a:gd name="T7" fmla="*/ 0 h 2556"/>
                <a:gd name="T8" fmla="*/ 630 w 2859"/>
                <a:gd name="T9" fmla="*/ 0 h 2556"/>
              </a:gdLst>
              <a:ahLst/>
              <a:cxnLst>
                <a:cxn ang="0">
                  <a:pos x="T0" y="T1"/>
                </a:cxn>
                <a:cxn ang="0">
                  <a:pos x="T2" y="T3"/>
                </a:cxn>
                <a:cxn ang="0">
                  <a:pos x="T4" y="T5"/>
                </a:cxn>
                <a:cxn ang="0">
                  <a:pos x="T6" y="T7"/>
                </a:cxn>
                <a:cxn ang="0">
                  <a:pos x="T8" y="T9"/>
                </a:cxn>
              </a:cxnLst>
              <a:rect l="0" t="0" r="r" b="b"/>
              <a:pathLst>
                <a:path w="2859" h="2556">
                  <a:moveTo>
                    <a:pt x="630" y="0"/>
                  </a:moveTo>
                  <a:lnTo>
                    <a:pt x="2858" y="2238"/>
                  </a:lnTo>
                  <a:lnTo>
                    <a:pt x="2543" y="2555"/>
                  </a:lnTo>
                  <a:lnTo>
                    <a:pt x="0" y="0"/>
                  </a:lnTo>
                  <a:lnTo>
                    <a:pt x="630" y="0"/>
                  </a:lnTo>
                </a:path>
              </a:pathLst>
            </a:custGeom>
            <a:solidFill>
              <a:schemeClr val="bg1">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fr-FR" sz="2400" b="1" smtClean="0">
                <a:solidFill>
                  <a:srgbClr val="000000"/>
                </a:solidFill>
              </a:endParaRPr>
            </a:p>
          </p:txBody>
        </p:sp>
        <p:sp>
          <p:nvSpPr>
            <p:cNvPr id="13318" name="Freeform 1030"/>
            <p:cNvSpPr>
              <a:spLocks/>
            </p:cNvSpPr>
            <p:nvPr/>
          </p:nvSpPr>
          <p:spPr bwMode="ltGray">
            <a:xfrm>
              <a:off x="3055" y="0"/>
              <a:ext cx="2286" cy="2121"/>
            </a:xfrm>
            <a:custGeom>
              <a:avLst/>
              <a:gdLst>
                <a:gd name="T0" fmla="*/ 0 w 2286"/>
                <a:gd name="T1" fmla="*/ 0 h 2121"/>
                <a:gd name="T2" fmla="*/ 2111 w 2286"/>
                <a:gd name="T3" fmla="*/ 2120 h 2121"/>
                <a:gd name="T4" fmla="*/ 2285 w 2286"/>
                <a:gd name="T5" fmla="*/ 1945 h 2121"/>
                <a:gd name="T6" fmla="*/ 348 w 2286"/>
                <a:gd name="T7" fmla="*/ 0 h 2121"/>
                <a:gd name="T8" fmla="*/ 0 w 2286"/>
                <a:gd name="T9" fmla="*/ 0 h 2121"/>
              </a:gdLst>
              <a:ahLst/>
              <a:cxnLst>
                <a:cxn ang="0">
                  <a:pos x="T0" y="T1"/>
                </a:cxn>
                <a:cxn ang="0">
                  <a:pos x="T2" y="T3"/>
                </a:cxn>
                <a:cxn ang="0">
                  <a:pos x="T4" y="T5"/>
                </a:cxn>
                <a:cxn ang="0">
                  <a:pos x="T6" y="T7"/>
                </a:cxn>
                <a:cxn ang="0">
                  <a:pos x="T8" y="T9"/>
                </a:cxn>
              </a:cxnLst>
              <a:rect l="0" t="0" r="r" b="b"/>
              <a:pathLst>
                <a:path w="2286" h="2121">
                  <a:moveTo>
                    <a:pt x="0" y="0"/>
                  </a:moveTo>
                  <a:lnTo>
                    <a:pt x="2111" y="2120"/>
                  </a:lnTo>
                  <a:lnTo>
                    <a:pt x="2285" y="1945"/>
                  </a:lnTo>
                  <a:lnTo>
                    <a:pt x="348" y="0"/>
                  </a:lnTo>
                  <a:lnTo>
                    <a:pt x="0" y="0"/>
                  </a:lnTo>
                </a:path>
              </a:pathLst>
            </a:custGeom>
            <a:solidFill>
              <a:schemeClr val="bg1">
                <a:alpha val="50000"/>
              </a:schemeClr>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fr-FR" sz="2400" b="1" smtClean="0">
                <a:solidFill>
                  <a:srgbClr val="000000"/>
                </a:solidFill>
              </a:endParaRPr>
            </a:p>
          </p:txBody>
        </p:sp>
      </p:grpSp>
      <p:sp>
        <p:nvSpPr>
          <p:cNvPr id="13319" name="Rectangle 1031"/>
          <p:cNvSpPr>
            <a:spLocks noGrp="1" noChangeArrowheads="1"/>
          </p:cNvSpPr>
          <p:nvPr>
            <p:ph type="ctrTitle" sz="quarter"/>
          </p:nvPr>
        </p:nvSpPr>
        <p:spPr>
          <a:xfrm>
            <a:off x="685800" y="1143000"/>
            <a:ext cx="7772400" cy="1143000"/>
          </a:xfrm>
        </p:spPr>
        <p:txBody>
          <a:bodyPr/>
          <a:lstStyle>
            <a:lvl1pPr>
              <a:defRPr/>
            </a:lvl1pPr>
          </a:lstStyle>
          <a:p>
            <a:pPr lvl="0"/>
            <a:r>
              <a:rPr lang="fr-FR" noProof="0" smtClean="0"/>
              <a:t>Cliquez pour modifier le style du titre du masque</a:t>
            </a:r>
          </a:p>
        </p:txBody>
      </p:sp>
      <p:sp>
        <p:nvSpPr>
          <p:cNvPr id="13320" name="Rectangle 1032"/>
          <p:cNvSpPr>
            <a:spLocks noGrp="1" noChangeArrowheads="1"/>
          </p:cNvSpPr>
          <p:nvPr>
            <p:ph type="subTitle" sz="quarter" idx="1"/>
          </p:nvPr>
        </p:nvSpPr>
        <p:spPr>
          <a:xfrm>
            <a:off x="1371600" y="2819400"/>
            <a:ext cx="6400800" cy="1752600"/>
          </a:xfrm>
        </p:spPr>
        <p:txBody>
          <a:bodyPr/>
          <a:lstStyle>
            <a:lvl1pPr marL="0" indent="0" algn="ctr">
              <a:buFont typeface="Wingdings" panose="05000000000000000000" pitchFamily="2" charset="2"/>
              <a:buNone/>
              <a:defRPr/>
            </a:lvl1pPr>
          </a:lstStyle>
          <a:p>
            <a:pPr lvl="0"/>
            <a:r>
              <a:rPr lang="fr-FR" noProof="0" smtClean="0"/>
              <a:t>Cliquez pour modifier le style du sous-titre du masque</a:t>
            </a:r>
          </a:p>
        </p:txBody>
      </p:sp>
      <p:sp>
        <p:nvSpPr>
          <p:cNvPr id="13321" name="Rectangle 1033"/>
          <p:cNvSpPr>
            <a:spLocks noGrp="1" noChangeArrowheads="1"/>
          </p:cNvSpPr>
          <p:nvPr>
            <p:ph type="dt" sz="quarter" idx="2"/>
          </p:nvPr>
        </p:nvSpPr>
        <p:spPr>
          <a:xfrm>
            <a:off x="685800" y="6248400"/>
            <a:ext cx="1905000" cy="457200"/>
          </a:xfrm>
        </p:spPr>
        <p:txBody>
          <a:bodyPr/>
          <a:lstStyle>
            <a:lvl1pPr>
              <a:defRPr sz="1400">
                <a:solidFill>
                  <a:schemeClr val="tx1"/>
                </a:solidFill>
              </a:defRPr>
            </a:lvl1pPr>
          </a:lstStyle>
          <a:p>
            <a:endParaRPr lang="fr-FR">
              <a:solidFill>
                <a:srgbClr val="FFFFFF"/>
              </a:solidFill>
            </a:endParaRPr>
          </a:p>
        </p:txBody>
      </p:sp>
      <p:sp>
        <p:nvSpPr>
          <p:cNvPr id="13322" name="Rectangle 1034"/>
          <p:cNvSpPr>
            <a:spLocks noGrp="1" noChangeArrowheads="1"/>
          </p:cNvSpPr>
          <p:nvPr>
            <p:ph type="ftr" sz="quarter" idx="3"/>
          </p:nvPr>
        </p:nvSpPr>
        <p:spPr>
          <a:xfrm>
            <a:off x="3124200" y="6248400"/>
            <a:ext cx="2895600" cy="457200"/>
          </a:xfrm>
        </p:spPr>
        <p:txBody>
          <a:bodyPr/>
          <a:lstStyle>
            <a:lvl1pPr>
              <a:defRPr>
                <a:solidFill>
                  <a:schemeClr val="tx1"/>
                </a:solidFill>
              </a:defRPr>
            </a:lvl1pPr>
          </a:lstStyle>
          <a:p>
            <a:endParaRPr lang="fr-FR">
              <a:solidFill>
                <a:srgbClr val="FFFFFF"/>
              </a:solidFill>
            </a:endParaRPr>
          </a:p>
        </p:txBody>
      </p:sp>
      <p:sp>
        <p:nvSpPr>
          <p:cNvPr id="13323" name="Rectangle 1035"/>
          <p:cNvSpPr>
            <a:spLocks noGrp="1" noChangeArrowheads="1"/>
          </p:cNvSpPr>
          <p:nvPr>
            <p:ph type="sldNum" sz="quarter" idx="4"/>
          </p:nvPr>
        </p:nvSpPr>
        <p:spPr>
          <a:xfrm>
            <a:off x="6553200" y="6248400"/>
            <a:ext cx="1905000" cy="457200"/>
          </a:xfrm>
        </p:spPr>
        <p:txBody>
          <a:bodyPr/>
          <a:lstStyle>
            <a:lvl1pPr>
              <a:defRPr>
                <a:solidFill>
                  <a:schemeClr val="tx1"/>
                </a:solidFill>
              </a:defRPr>
            </a:lvl1pPr>
          </a:lstStyle>
          <a:p>
            <a:fld id="{706CB4ED-9D82-45C7-A676-848B657B4A61}" type="slidenum">
              <a:rPr lang="fr-FR">
                <a:solidFill>
                  <a:srgbClr val="FFFFFF"/>
                </a:solidFill>
              </a:rPr>
              <a:pPr/>
              <a:t>‹N°›</a:t>
            </a:fld>
            <a:endParaRPr lang="fr-FR">
              <a:solidFill>
                <a:srgbClr val="FFFFFF"/>
              </a:solidFill>
            </a:endParaRPr>
          </a:p>
        </p:txBody>
      </p:sp>
    </p:spTree>
    <p:extLst>
      <p:ext uri="{BB962C8B-B14F-4D97-AF65-F5344CB8AC3E}">
        <p14:creationId xmlns:p14="http://schemas.microsoft.com/office/powerpoint/2010/main" val="24421986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r>
              <a:rPr lang="fr-FR">
                <a:solidFill>
                  <a:srgbClr val="000000"/>
                </a:solidFill>
              </a:rPr>
              <a:t>Yonel GRUSSON</a:t>
            </a:r>
          </a:p>
        </p:txBody>
      </p:sp>
      <p:sp>
        <p:nvSpPr>
          <p:cNvPr id="5" name="Espace réservé du pied de page 4"/>
          <p:cNvSpPr>
            <a:spLocks noGrp="1"/>
          </p:cNvSpPr>
          <p:nvPr>
            <p:ph type="ftr" sz="quarter" idx="11"/>
          </p:nvPr>
        </p:nvSpPr>
        <p:spPr/>
        <p:txBody>
          <a:bodyPr/>
          <a:lstStyle>
            <a:lvl1pPr>
              <a:defRPr/>
            </a:lvl1pPr>
          </a:lstStyle>
          <a:p>
            <a:endParaRPr lang="fr-FR">
              <a:solidFill>
                <a:srgbClr val="000000"/>
              </a:solidFill>
            </a:endParaRPr>
          </a:p>
        </p:txBody>
      </p:sp>
      <p:sp>
        <p:nvSpPr>
          <p:cNvPr id="6" name="Espace réservé du numéro de diapositive 5"/>
          <p:cNvSpPr>
            <a:spLocks noGrp="1"/>
          </p:cNvSpPr>
          <p:nvPr>
            <p:ph type="sldNum" sz="quarter" idx="12"/>
          </p:nvPr>
        </p:nvSpPr>
        <p:spPr/>
        <p:txBody>
          <a:bodyPr/>
          <a:lstStyle>
            <a:lvl1pPr>
              <a:defRPr/>
            </a:lvl1pPr>
          </a:lstStyle>
          <a:p>
            <a:fld id="{18C8AE91-8858-4343-B4FE-1953EFA5135C}" type="slidenum">
              <a:rPr lang="fr-FR">
                <a:solidFill>
                  <a:srgbClr val="000000"/>
                </a:solidFill>
              </a:rPr>
              <a:pPr/>
              <a:t>‹N°›</a:t>
            </a:fld>
            <a:endParaRPr lang="fr-FR">
              <a:solidFill>
                <a:srgbClr val="000000"/>
              </a:solidFill>
            </a:endParaRPr>
          </a:p>
        </p:txBody>
      </p:sp>
    </p:spTree>
    <p:extLst>
      <p:ext uri="{BB962C8B-B14F-4D97-AF65-F5344CB8AC3E}">
        <p14:creationId xmlns:p14="http://schemas.microsoft.com/office/powerpoint/2010/main" val="87114190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r>
              <a:rPr lang="fr-FR">
                <a:solidFill>
                  <a:srgbClr val="000000"/>
                </a:solidFill>
              </a:rPr>
              <a:t>Yonel GRUSSON</a:t>
            </a:r>
          </a:p>
        </p:txBody>
      </p:sp>
      <p:sp>
        <p:nvSpPr>
          <p:cNvPr id="5" name="Espace réservé du pied de page 4"/>
          <p:cNvSpPr>
            <a:spLocks noGrp="1"/>
          </p:cNvSpPr>
          <p:nvPr>
            <p:ph type="ftr" sz="quarter" idx="11"/>
          </p:nvPr>
        </p:nvSpPr>
        <p:spPr/>
        <p:txBody>
          <a:bodyPr/>
          <a:lstStyle>
            <a:lvl1pPr>
              <a:defRPr/>
            </a:lvl1pPr>
          </a:lstStyle>
          <a:p>
            <a:endParaRPr lang="fr-FR">
              <a:solidFill>
                <a:srgbClr val="000000"/>
              </a:solidFill>
            </a:endParaRPr>
          </a:p>
        </p:txBody>
      </p:sp>
      <p:sp>
        <p:nvSpPr>
          <p:cNvPr id="6" name="Espace réservé du numéro de diapositive 5"/>
          <p:cNvSpPr>
            <a:spLocks noGrp="1"/>
          </p:cNvSpPr>
          <p:nvPr>
            <p:ph type="sldNum" sz="quarter" idx="12"/>
          </p:nvPr>
        </p:nvSpPr>
        <p:spPr/>
        <p:txBody>
          <a:bodyPr/>
          <a:lstStyle>
            <a:lvl1pPr>
              <a:defRPr/>
            </a:lvl1pPr>
          </a:lstStyle>
          <a:p>
            <a:fld id="{46CF8CF1-4858-4522-904E-1B2DA35CC0F1}" type="slidenum">
              <a:rPr lang="fr-FR">
                <a:solidFill>
                  <a:srgbClr val="000000"/>
                </a:solidFill>
              </a:rPr>
              <a:pPr/>
              <a:t>‹N°›</a:t>
            </a:fld>
            <a:endParaRPr lang="fr-FR">
              <a:solidFill>
                <a:srgbClr val="000000"/>
              </a:solidFill>
            </a:endParaRPr>
          </a:p>
        </p:txBody>
      </p:sp>
    </p:spTree>
    <p:extLst>
      <p:ext uri="{BB962C8B-B14F-4D97-AF65-F5344CB8AC3E}">
        <p14:creationId xmlns:p14="http://schemas.microsoft.com/office/powerpoint/2010/main" val="221039992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188913" y="1252538"/>
            <a:ext cx="4286250" cy="47275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27563" y="1252538"/>
            <a:ext cx="4286250" cy="47275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r>
              <a:rPr lang="fr-FR">
                <a:solidFill>
                  <a:srgbClr val="000000"/>
                </a:solidFill>
              </a:rPr>
              <a:t>Yonel GRUSSON</a:t>
            </a:r>
          </a:p>
        </p:txBody>
      </p:sp>
      <p:sp>
        <p:nvSpPr>
          <p:cNvPr id="6" name="Espace réservé du pied de page 5"/>
          <p:cNvSpPr>
            <a:spLocks noGrp="1"/>
          </p:cNvSpPr>
          <p:nvPr>
            <p:ph type="ftr" sz="quarter" idx="11"/>
          </p:nvPr>
        </p:nvSpPr>
        <p:spPr/>
        <p:txBody>
          <a:bodyPr/>
          <a:lstStyle>
            <a:lvl1pPr>
              <a:defRPr/>
            </a:lvl1pPr>
          </a:lstStyle>
          <a:p>
            <a:endParaRPr lang="fr-FR">
              <a:solidFill>
                <a:srgbClr val="000000"/>
              </a:solidFill>
            </a:endParaRPr>
          </a:p>
        </p:txBody>
      </p:sp>
      <p:sp>
        <p:nvSpPr>
          <p:cNvPr id="7" name="Espace réservé du numéro de diapositive 6"/>
          <p:cNvSpPr>
            <a:spLocks noGrp="1"/>
          </p:cNvSpPr>
          <p:nvPr>
            <p:ph type="sldNum" sz="quarter" idx="12"/>
          </p:nvPr>
        </p:nvSpPr>
        <p:spPr/>
        <p:txBody>
          <a:bodyPr/>
          <a:lstStyle>
            <a:lvl1pPr>
              <a:defRPr/>
            </a:lvl1pPr>
          </a:lstStyle>
          <a:p>
            <a:fld id="{EBA8F487-591A-4CDF-9F03-29E25241C644}" type="slidenum">
              <a:rPr lang="fr-FR">
                <a:solidFill>
                  <a:srgbClr val="000000"/>
                </a:solidFill>
              </a:rPr>
              <a:pPr/>
              <a:t>‹N°›</a:t>
            </a:fld>
            <a:endParaRPr lang="fr-FR">
              <a:solidFill>
                <a:srgbClr val="000000"/>
              </a:solidFill>
            </a:endParaRPr>
          </a:p>
        </p:txBody>
      </p:sp>
    </p:spTree>
    <p:extLst>
      <p:ext uri="{BB962C8B-B14F-4D97-AF65-F5344CB8AC3E}">
        <p14:creationId xmlns:p14="http://schemas.microsoft.com/office/powerpoint/2010/main" val="218844857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29150" y="2505075"/>
            <a:ext cx="38877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r>
              <a:rPr lang="fr-FR">
                <a:solidFill>
                  <a:srgbClr val="000000"/>
                </a:solidFill>
              </a:rPr>
              <a:t>Yonel GRUSSON</a:t>
            </a:r>
          </a:p>
        </p:txBody>
      </p:sp>
      <p:sp>
        <p:nvSpPr>
          <p:cNvPr id="8" name="Espace réservé du pied de page 7"/>
          <p:cNvSpPr>
            <a:spLocks noGrp="1"/>
          </p:cNvSpPr>
          <p:nvPr>
            <p:ph type="ftr" sz="quarter" idx="11"/>
          </p:nvPr>
        </p:nvSpPr>
        <p:spPr/>
        <p:txBody>
          <a:bodyPr/>
          <a:lstStyle>
            <a:lvl1pPr>
              <a:defRPr/>
            </a:lvl1pPr>
          </a:lstStyle>
          <a:p>
            <a:endParaRPr lang="fr-FR">
              <a:solidFill>
                <a:srgbClr val="000000"/>
              </a:solidFill>
            </a:endParaRPr>
          </a:p>
        </p:txBody>
      </p:sp>
      <p:sp>
        <p:nvSpPr>
          <p:cNvPr id="9" name="Espace réservé du numéro de diapositive 8"/>
          <p:cNvSpPr>
            <a:spLocks noGrp="1"/>
          </p:cNvSpPr>
          <p:nvPr>
            <p:ph type="sldNum" sz="quarter" idx="12"/>
          </p:nvPr>
        </p:nvSpPr>
        <p:spPr/>
        <p:txBody>
          <a:bodyPr/>
          <a:lstStyle>
            <a:lvl1pPr>
              <a:defRPr/>
            </a:lvl1pPr>
          </a:lstStyle>
          <a:p>
            <a:fld id="{BB0D340A-C89B-4722-869B-18661562B0C7}" type="slidenum">
              <a:rPr lang="fr-FR">
                <a:solidFill>
                  <a:srgbClr val="000000"/>
                </a:solidFill>
              </a:rPr>
              <a:pPr/>
              <a:t>‹N°›</a:t>
            </a:fld>
            <a:endParaRPr lang="fr-FR">
              <a:solidFill>
                <a:srgbClr val="000000"/>
              </a:solidFill>
            </a:endParaRPr>
          </a:p>
        </p:txBody>
      </p:sp>
    </p:spTree>
    <p:extLst>
      <p:ext uri="{BB962C8B-B14F-4D97-AF65-F5344CB8AC3E}">
        <p14:creationId xmlns:p14="http://schemas.microsoft.com/office/powerpoint/2010/main" val="387654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fr-FR" smtClean="0"/>
              <a:t>Modifiez le style du titre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62B232FF-BB17-45FD-918C-7D3D6C4D25AB}" type="datetimeFigureOut">
              <a:rPr lang="fr-FR" smtClean="0"/>
              <a:t>11/12/2018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AA7F68B-B19F-4E23-B2C8-EC71619EAA01}" type="slidenum">
              <a:rPr lang="fr-FR" smtClean="0"/>
              <a:t>‹N°›</a:t>
            </a:fld>
            <a:endParaRPr lang="fr-FR"/>
          </a:p>
        </p:txBody>
      </p:sp>
    </p:spTree>
    <p:extLst>
      <p:ext uri="{BB962C8B-B14F-4D97-AF65-F5344CB8AC3E}">
        <p14:creationId xmlns:p14="http://schemas.microsoft.com/office/powerpoint/2010/main" val="135702740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lvl1pPr>
              <a:defRPr/>
            </a:lvl1pPr>
          </a:lstStyle>
          <a:p>
            <a:r>
              <a:rPr lang="fr-FR">
                <a:solidFill>
                  <a:srgbClr val="000000"/>
                </a:solidFill>
              </a:rPr>
              <a:t>Yonel GRUSSON</a:t>
            </a:r>
          </a:p>
        </p:txBody>
      </p:sp>
      <p:sp>
        <p:nvSpPr>
          <p:cNvPr id="4" name="Espace réservé du pied de page 3"/>
          <p:cNvSpPr>
            <a:spLocks noGrp="1"/>
          </p:cNvSpPr>
          <p:nvPr>
            <p:ph type="ftr" sz="quarter" idx="11"/>
          </p:nvPr>
        </p:nvSpPr>
        <p:spPr/>
        <p:txBody>
          <a:bodyPr/>
          <a:lstStyle>
            <a:lvl1pPr>
              <a:defRPr/>
            </a:lvl1pPr>
          </a:lstStyle>
          <a:p>
            <a:endParaRPr lang="fr-FR">
              <a:solidFill>
                <a:srgbClr val="000000"/>
              </a:solidFill>
            </a:endParaRPr>
          </a:p>
        </p:txBody>
      </p:sp>
      <p:sp>
        <p:nvSpPr>
          <p:cNvPr id="5" name="Espace réservé du numéro de diapositive 4"/>
          <p:cNvSpPr>
            <a:spLocks noGrp="1"/>
          </p:cNvSpPr>
          <p:nvPr>
            <p:ph type="sldNum" sz="quarter" idx="12"/>
          </p:nvPr>
        </p:nvSpPr>
        <p:spPr/>
        <p:txBody>
          <a:bodyPr/>
          <a:lstStyle>
            <a:lvl1pPr>
              <a:defRPr/>
            </a:lvl1pPr>
          </a:lstStyle>
          <a:p>
            <a:fld id="{4CD7F529-1715-4043-A0B1-8DB296A24B48}" type="slidenum">
              <a:rPr lang="fr-FR">
                <a:solidFill>
                  <a:srgbClr val="000000"/>
                </a:solidFill>
              </a:rPr>
              <a:pPr/>
              <a:t>‹N°›</a:t>
            </a:fld>
            <a:endParaRPr lang="fr-FR">
              <a:solidFill>
                <a:srgbClr val="000000"/>
              </a:solidFill>
            </a:endParaRPr>
          </a:p>
        </p:txBody>
      </p:sp>
    </p:spTree>
    <p:extLst>
      <p:ext uri="{BB962C8B-B14F-4D97-AF65-F5344CB8AC3E}">
        <p14:creationId xmlns:p14="http://schemas.microsoft.com/office/powerpoint/2010/main" val="186472798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r>
              <a:rPr lang="fr-FR">
                <a:solidFill>
                  <a:srgbClr val="000000"/>
                </a:solidFill>
              </a:rPr>
              <a:t>Yonel GRUSSON</a:t>
            </a:r>
          </a:p>
        </p:txBody>
      </p:sp>
      <p:sp>
        <p:nvSpPr>
          <p:cNvPr id="3" name="Espace réservé du pied de page 2"/>
          <p:cNvSpPr>
            <a:spLocks noGrp="1"/>
          </p:cNvSpPr>
          <p:nvPr>
            <p:ph type="ftr" sz="quarter" idx="11"/>
          </p:nvPr>
        </p:nvSpPr>
        <p:spPr/>
        <p:txBody>
          <a:bodyPr/>
          <a:lstStyle>
            <a:lvl1pPr>
              <a:defRPr/>
            </a:lvl1pPr>
          </a:lstStyle>
          <a:p>
            <a:endParaRPr lang="fr-FR">
              <a:solidFill>
                <a:srgbClr val="000000"/>
              </a:solidFill>
            </a:endParaRPr>
          </a:p>
        </p:txBody>
      </p:sp>
      <p:sp>
        <p:nvSpPr>
          <p:cNvPr id="4" name="Espace réservé du numéro de diapositive 3"/>
          <p:cNvSpPr>
            <a:spLocks noGrp="1"/>
          </p:cNvSpPr>
          <p:nvPr>
            <p:ph type="sldNum" sz="quarter" idx="12"/>
          </p:nvPr>
        </p:nvSpPr>
        <p:spPr/>
        <p:txBody>
          <a:bodyPr/>
          <a:lstStyle>
            <a:lvl1pPr>
              <a:defRPr/>
            </a:lvl1pPr>
          </a:lstStyle>
          <a:p>
            <a:fld id="{669C7E3D-4D31-496E-9296-C969BA8A9B38}" type="slidenum">
              <a:rPr lang="fr-FR">
                <a:solidFill>
                  <a:srgbClr val="000000"/>
                </a:solidFill>
              </a:rPr>
              <a:pPr/>
              <a:t>‹N°›</a:t>
            </a:fld>
            <a:endParaRPr lang="fr-FR">
              <a:solidFill>
                <a:srgbClr val="000000"/>
              </a:solidFill>
            </a:endParaRPr>
          </a:p>
        </p:txBody>
      </p:sp>
    </p:spTree>
    <p:extLst>
      <p:ext uri="{BB962C8B-B14F-4D97-AF65-F5344CB8AC3E}">
        <p14:creationId xmlns:p14="http://schemas.microsoft.com/office/powerpoint/2010/main" val="123484944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lvl1pPr>
              <a:defRPr/>
            </a:lvl1pPr>
          </a:lstStyle>
          <a:p>
            <a:r>
              <a:rPr lang="fr-FR">
                <a:solidFill>
                  <a:srgbClr val="000000"/>
                </a:solidFill>
              </a:rPr>
              <a:t>Yonel GRUSSON</a:t>
            </a:r>
          </a:p>
        </p:txBody>
      </p:sp>
      <p:sp>
        <p:nvSpPr>
          <p:cNvPr id="6" name="Espace réservé du pied de page 5"/>
          <p:cNvSpPr>
            <a:spLocks noGrp="1"/>
          </p:cNvSpPr>
          <p:nvPr>
            <p:ph type="ftr" sz="quarter" idx="11"/>
          </p:nvPr>
        </p:nvSpPr>
        <p:spPr/>
        <p:txBody>
          <a:bodyPr/>
          <a:lstStyle>
            <a:lvl1pPr>
              <a:defRPr/>
            </a:lvl1pPr>
          </a:lstStyle>
          <a:p>
            <a:endParaRPr lang="fr-FR">
              <a:solidFill>
                <a:srgbClr val="000000"/>
              </a:solidFill>
            </a:endParaRPr>
          </a:p>
        </p:txBody>
      </p:sp>
      <p:sp>
        <p:nvSpPr>
          <p:cNvPr id="7" name="Espace réservé du numéro de diapositive 6"/>
          <p:cNvSpPr>
            <a:spLocks noGrp="1"/>
          </p:cNvSpPr>
          <p:nvPr>
            <p:ph type="sldNum" sz="quarter" idx="12"/>
          </p:nvPr>
        </p:nvSpPr>
        <p:spPr/>
        <p:txBody>
          <a:bodyPr/>
          <a:lstStyle>
            <a:lvl1pPr>
              <a:defRPr/>
            </a:lvl1pPr>
          </a:lstStyle>
          <a:p>
            <a:fld id="{FE4C1B01-37ED-48B1-B269-6092F4BDE236}" type="slidenum">
              <a:rPr lang="fr-FR">
                <a:solidFill>
                  <a:srgbClr val="000000"/>
                </a:solidFill>
              </a:rPr>
              <a:pPr/>
              <a:t>‹N°›</a:t>
            </a:fld>
            <a:endParaRPr lang="fr-FR">
              <a:solidFill>
                <a:srgbClr val="000000"/>
              </a:solidFill>
            </a:endParaRPr>
          </a:p>
        </p:txBody>
      </p:sp>
    </p:spTree>
    <p:extLst>
      <p:ext uri="{BB962C8B-B14F-4D97-AF65-F5344CB8AC3E}">
        <p14:creationId xmlns:p14="http://schemas.microsoft.com/office/powerpoint/2010/main" val="408371144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lvl1pPr>
              <a:defRPr/>
            </a:lvl1pPr>
          </a:lstStyle>
          <a:p>
            <a:r>
              <a:rPr lang="fr-FR">
                <a:solidFill>
                  <a:srgbClr val="000000"/>
                </a:solidFill>
              </a:rPr>
              <a:t>Yonel GRUSSON</a:t>
            </a:r>
          </a:p>
        </p:txBody>
      </p:sp>
      <p:sp>
        <p:nvSpPr>
          <p:cNvPr id="6" name="Espace réservé du pied de page 5"/>
          <p:cNvSpPr>
            <a:spLocks noGrp="1"/>
          </p:cNvSpPr>
          <p:nvPr>
            <p:ph type="ftr" sz="quarter" idx="11"/>
          </p:nvPr>
        </p:nvSpPr>
        <p:spPr/>
        <p:txBody>
          <a:bodyPr/>
          <a:lstStyle>
            <a:lvl1pPr>
              <a:defRPr/>
            </a:lvl1pPr>
          </a:lstStyle>
          <a:p>
            <a:endParaRPr lang="fr-FR">
              <a:solidFill>
                <a:srgbClr val="000000"/>
              </a:solidFill>
            </a:endParaRPr>
          </a:p>
        </p:txBody>
      </p:sp>
      <p:sp>
        <p:nvSpPr>
          <p:cNvPr id="7" name="Espace réservé du numéro de diapositive 6"/>
          <p:cNvSpPr>
            <a:spLocks noGrp="1"/>
          </p:cNvSpPr>
          <p:nvPr>
            <p:ph type="sldNum" sz="quarter" idx="12"/>
          </p:nvPr>
        </p:nvSpPr>
        <p:spPr/>
        <p:txBody>
          <a:bodyPr/>
          <a:lstStyle>
            <a:lvl1pPr>
              <a:defRPr/>
            </a:lvl1pPr>
          </a:lstStyle>
          <a:p>
            <a:fld id="{EA60F4AB-5C31-4D9B-B602-005E4C97DEC5}" type="slidenum">
              <a:rPr lang="fr-FR">
                <a:solidFill>
                  <a:srgbClr val="000000"/>
                </a:solidFill>
              </a:rPr>
              <a:pPr/>
              <a:t>‹N°›</a:t>
            </a:fld>
            <a:endParaRPr lang="fr-FR">
              <a:solidFill>
                <a:srgbClr val="000000"/>
              </a:solidFill>
            </a:endParaRPr>
          </a:p>
        </p:txBody>
      </p:sp>
    </p:spTree>
    <p:extLst>
      <p:ext uri="{BB962C8B-B14F-4D97-AF65-F5344CB8AC3E}">
        <p14:creationId xmlns:p14="http://schemas.microsoft.com/office/powerpoint/2010/main" val="41346262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r>
              <a:rPr lang="fr-FR">
                <a:solidFill>
                  <a:srgbClr val="000000"/>
                </a:solidFill>
              </a:rPr>
              <a:t>Yonel GRUSSON</a:t>
            </a:r>
          </a:p>
        </p:txBody>
      </p:sp>
      <p:sp>
        <p:nvSpPr>
          <p:cNvPr id="5" name="Espace réservé du pied de page 4"/>
          <p:cNvSpPr>
            <a:spLocks noGrp="1"/>
          </p:cNvSpPr>
          <p:nvPr>
            <p:ph type="ftr" sz="quarter" idx="11"/>
          </p:nvPr>
        </p:nvSpPr>
        <p:spPr/>
        <p:txBody>
          <a:bodyPr/>
          <a:lstStyle>
            <a:lvl1pPr>
              <a:defRPr/>
            </a:lvl1pPr>
          </a:lstStyle>
          <a:p>
            <a:endParaRPr lang="fr-FR">
              <a:solidFill>
                <a:srgbClr val="000000"/>
              </a:solidFill>
            </a:endParaRPr>
          </a:p>
        </p:txBody>
      </p:sp>
      <p:sp>
        <p:nvSpPr>
          <p:cNvPr id="6" name="Espace réservé du numéro de diapositive 5"/>
          <p:cNvSpPr>
            <a:spLocks noGrp="1"/>
          </p:cNvSpPr>
          <p:nvPr>
            <p:ph type="sldNum" sz="quarter" idx="12"/>
          </p:nvPr>
        </p:nvSpPr>
        <p:spPr/>
        <p:txBody>
          <a:bodyPr/>
          <a:lstStyle>
            <a:lvl1pPr>
              <a:defRPr/>
            </a:lvl1pPr>
          </a:lstStyle>
          <a:p>
            <a:fld id="{D0D61721-99F9-4317-A678-66FDC01CC478}" type="slidenum">
              <a:rPr lang="fr-FR">
                <a:solidFill>
                  <a:srgbClr val="000000"/>
                </a:solidFill>
              </a:rPr>
              <a:pPr/>
              <a:t>‹N°›</a:t>
            </a:fld>
            <a:endParaRPr lang="fr-FR">
              <a:solidFill>
                <a:srgbClr val="000000"/>
              </a:solidFill>
            </a:endParaRPr>
          </a:p>
        </p:txBody>
      </p:sp>
    </p:spTree>
    <p:extLst>
      <p:ext uri="{BB962C8B-B14F-4D97-AF65-F5344CB8AC3E}">
        <p14:creationId xmlns:p14="http://schemas.microsoft.com/office/powerpoint/2010/main" val="337453843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34175" y="228600"/>
            <a:ext cx="2181225" cy="5751513"/>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188913" y="228600"/>
            <a:ext cx="6392862" cy="5751513"/>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r>
              <a:rPr lang="fr-FR">
                <a:solidFill>
                  <a:srgbClr val="000000"/>
                </a:solidFill>
              </a:rPr>
              <a:t>Yonel GRUSSON</a:t>
            </a:r>
          </a:p>
        </p:txBody>
      </p:sp>
      <p:sp>
        <p:nvSpPr>
          <p:cNvPr id="5" name="Espace réservé du pied de page 4"/>
          <p:cNvSpPr>
            <a:spLocks noGrp="1"/>
          </p:cNvSpPr>
          <p:nvPr>
            <p:ph type="ftr" sz="quarter" idx="11"/>
          </p:nvPr>
        </p:nvSpPr>
        <p:spPr/>
        <p:txBody>
          <a:bodyPr/>
          <a:lstStyle>
            <a:lvl1pPr>
              <a:defRPr/>
            </a:lvl1pPr>
          </a:lstStyle>
          <a:p>
            <a:endParaRPr lang="fr-FR">
              <a:solidFill>
                <a:srgbClr val="000000"/>
              </a:solidFill>
            </a:endParaRPr>
          </a:p>
        </p:txBody>
      </p:sp>
      <p:sp>
        <p:nvSpPr>
          <p:cNvPr id="6" name="Espace réservé du numéro de diapositive 5"/>
          <p:cNvSpPr>
            <a:spLocks noGrp="1"/>
          </p:cNvSpPr>
          <p:nvPr>
            <p:ph type="sldNum" sz="quarter" idx="12"/>
          </p:nvPr>
        </p:nvSpPr>
        <p:spPr/>
        <p:txBody>
          <a:bodyPr/>
          <a:lstStyle>
            <a:lvl1pPr>
              <a:defRPr/>
            </a:lvl1pPr>
          </a:lstStyle>
          <a:p>
            <a:fld id="{E0F9A179-4743-4B0F-A0B7-1D5E9A5FEE24}" type="slidenum">
              <a:rPr lang="fr-FR">
                <a:solidFill>
                  <a:srgbClr val="000000"/>
                </a:solidFill>
              </a:rPr>
              <a:pPr/>
              <a:t>‹N°›</a:t>
            </a:fld>
            <a:endParaRPr lang="fr-FR">
              <a:solidFill>
                <a:srgbClr val="000000"/>
              </a:solidFill>
            </a:endParaRPr>
          </a:p>
        </p:txBody>
      </p:sp>
    </p:spTree>
    <p:extLst>
      <p:ext uri="{BB962C8B-B14F-4D97-AF65-F5344CB8AC3E}">
        <p14:creationId xmlns:p14="http://schemas.microsoft.com/office/powerpoint/2010/main" val="330995129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xAndObj">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95263" y="228600"/>
            <a:ext cx="8015287" cy="914400"/>
          </a:xfrm>
        </p:spPr>
        <p:txBody>
          <a:bodyPr/>
          <a:lstStyle/>
          <a:p>
            <a:r>
              <a:rPr lang="fr-FR" smtClean="0"/>
              <a:t>Modifiez le style du titre</a:t>
            </a:r>
            <a:endParaRPr lang="fr-FR"/>
          </a:p>
        </p:txBody>
      </p:sp>
      <p:sp>
        <p:nvSpPr>
          <p:cNvPr id="3" name="Espace réservé du texte 2"/>
          <p:cNvSpPr>
            <a:spLocks noGrp="1"/>
          </p:cNvSpPr>
          <p:nvPr>
            <p:ph type="body" sz="half" idx="1"/>
          </p:nvPr>
        </p:nvSpPr>
        <p:spPr>
          <a:xfrm>
            <a:off x="409575" y="1385888"/>
            <a:ext cx="4062413" cy="486251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24388" y="1385888"/>
            <a:ext cx="4062412" cy="486251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pied de page 4"/>
          <p:cNvSpPr>
            <a:spLocks noGrp="1"/>
          </p:cNvSpPr>
          <p:nvPr>
            <p:ph type="ftr" sz="quarter" idx="10"/>
          </p:nvPr>
        </p:nvSpPr>
        <p:spPr>
          <a:xfrm>
            <a:off x="3124200" y="6248400"/>
            <a:ext cx="2895600" cy="457200"/>
          </a:xfrm>
        </p:spPr>
        <p:txBody>
          <a:bodyPr/>
          <a:lstStyle>
            <a:lvl1pPr>
              <a:defRPr/>
            </a:lvl1pPr>
          </a:lstStyle>
          <a:p>
            <a:r>
              <a:rPr lang="fr-FR"/>
              <a:t>Département Informatique</a:t>
            </a:r>
          </a:p>
        </p:txBody>
      </p:sp>
      <p:sp>
        <p:nvSpPr>
          <p:cNvPr id="6" name="Espace réservé du numéro de diapositive 5"/>
          <p:cNvSpPr>
            <a:spLocks noGrp="1"/>
          </p:cNvSpPr>
          <p:nvPr>
            <p:ph type="sldNum" sz="quarter" idx="11"/>
          </p:nvPr>
        </p:nvSpPr>
        <p:spPr>
          <a:xfrm>
            <a:off x="6553200" y="6248400"/>
            <a:ext cx="2133600" cy="457200"/>
          </a:xfrm>
        </p:spPr>
        <p:txBody>
          <a:bodyPr/>
          <a:lstStyle>
            <a:lvl1pPr>
              <a:defRPr/>
            </a:lvl1pPr>
          </a:lstStyle>
          <a:p>
            <a:fld id="{93B6C3E1-C9F0-4249-A9AB-20A9AC2BA16B}" type="slidenum">
              <a:rPr lang="fr-FR"/>
              <a:pPr/>
              <a:t>‹N°›</a:t>
            </a:fld>
            <a:endParaRPr lang="fr-FR"/>
          </a:p>
        </p:txBody>
      </p:sp>
    </p:spTree>
    <p:extLst>
      <p:ext uri="{BB962C8B-B14F-4D97-AF65-F5344CB8AC3E}">
        <p14:creationId xmlns:p14="http://schemas.microsoft.com/office/powerpoint/2010/main" val="1479990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62B232FF-BB17-45FD-918C-7D3D6C4D25AB}" type="datetimeFigureOut">
              <a:rPr lang="fr-FR" smtClean="0"/>
              <a:t>11/12/2018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AA7F68B-B19F-4E23-B2C8-EC71619EAA01}" type="slidenum">
              <a:rPr lang="fr-FR" smtClean="0"/>
              <a:t>‹N°›</a:t>
            </a:fld>
            <a:endParaRPr lang="fr-FR"/>
          </a:p>
        </p:txBody>
      </p:sp>
    </p:spTree>
    <p:extLst>
      <p:ext uri="{BB962C8B-B14F-4D97-AF65-F5344CB8AC3E}">
        <p14:creationId xmlns:p14="http://schemas.microsoft.com/office/powerpoint/2010/main" val="3053327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232FF-BB17-45FD-918C-7D3D6C4D25AB}" type="datetimeFigureOut">
              <a:rPr lang="fr-FR" smtClean="0"/>
              <a:t>11/12/2018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AA7F68B-B19F-4E23-B2C8-EC71619EAA01}" type="slidenum">
              <a:rPr lang="fr-FR" smtClean="0"/>
              <a:t>‹N°›</a:t>
            </a:fld>
            <a:endParaRPr lang="fr-FR"/>
          </a:p>
        </p:txBody>
      </p:sp>
    </p:spTree>
    <p:extLst>
      <p:ext uri="{BB962C8B-B14F-4D97-AF65-F5344CB8AC3E}">
        <p14:creationId xmlns:p14="http://schemas.microsoft.com/office/powerpoint/2010/main" val="1660437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2B232FF-BB17-45FD-918C-7D3D6C4D25AB}" type="datetimeFigureOut">
              <a:rPr lang="fr-FR" smtClean="0"/>
              <a:t>11/12/2018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AA7F68B-B19F-4E23-B2C8-EC71619EAA01}" type="slidenum">
              <a:rPr lang="fr-FR" smtClean="0"/>
              <a:t>‹N°›</a:t>
            </a:fld>
            <a:endParaRPr lang="fr-FR"/>
          </a:p>
        </p:txBody>
      </p:sp>
    </p:spTree>
    <p:extLst>
      <p:ext uri="{BB962C8B-B14F-4D97-AF65-F5344CB8AC3E}">
        <p14:creationId xmlns:p14="http://schemas.microsoft.com/office/powerpoint/2010/main" val="812324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fr-FR" smtClean="0"/>
              <a:t>Modifiez le style du titre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2B232FF-BB17-45FD-918C-7D3D6C4D25AB}" type="datetimeFigureOut">
              <a:rPr lang="fr-FR" smtClean="0"/>
              <a:t>11/12/2018</a:t>
            </a:fld>
            <a:endParaRPr lang="fr-FR"/>
          </a:p>
        </p:txBody>
      </p:sp>
      <p:sp>
        <p:nvSpPr>
          <p:cNvPr id="6" name="Footer Placeholder 5"/>
          <p:cNvSpPr>
            <a:spLocks noGrp="1"/>
          </p:cNvSpPr>
          <p:nvPr>
            <p:ph type="ftr" sz="quarter" idx="11"/>
          </p:nvPr>
        </p:nvSpPr>
        <p:spPr>
          <a:xfrm>
            <a:off x="533400" y="6172200"/>
            <a:ext cx="5811724" cy="365125"/>
          </a:xfrm>
        </p:spPr>
        <p:txBody>
          <a:bodyPr/>
          <a:lstStyle/>
          <a:p>
            <a:endParaRPr lang="fr-FR"/>
          </a:p>
        </p:txBody>
      </p:sp>
      <p:sp>
        <p:nvSpPr>
          <p:cNvPr id="7" name="Slide Number Placeholder 6"/>
          <p:cNvSpPr>
            <a:spLocks noGrp="1"/>
          </p:cNvSpPr>
          <p:nvPr>
            <p:ph type="sldNum" sz="quarter" idx="12"/>
          </p:nvPr>
        </p:nvSpPr>
        <p:spPr/>
        <p:txBody>
          <a:bodyPr/>
          <a:lstStyle/>
          <a:p>
            <a:fld id="{DAA7F68B-B19F-4E23-B2C8-EC71619EAA01}" type="slidenum">
              <a:rPr lang="fr-FR" smtClean="0"/>
              <a:t>‹N°›</a:t>
            </a:fld>
            <a:endParaRPr lang="fr-FR"/>
          </a:p>
        </p:txBody>
      </p:sp>
    </p:spTree>
    <p:extLst>
      <p:ext uri="{BB962C8B-B14F-4D97-AF65-F5344CB8AC3E}">
        <p14:creationId xmlns:p14="http://schemas.microsoft.com/office/powerpoint/2010/main" val="1202920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theme" Target="../theme/theme2.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3.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theme" Target="../theme/theme4.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62B232FF-BB17-45FD-918C-7D3D6C4D25AB}" type="datetimeFigureOut">
              <a:rPr lang="fr-FR" smtClean="0"/>
              <a:t>11/12/2018</a:t>
            </a:fld>
            <a:endParaRPr lang="fr-F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fr-F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DAA7F68B-B19F-4E23-B2C8-EC71619EAA01}" type="slidenum">
              <a:rPr lang="fr-FR" smtClean="0"/>
              <a:t>‹N°›</a:t>
            </a:fld>
            <a:endParaRPr lang="fr-FR"/>
          </a:p>
        </p:txBody>
      </p:sp>
    </p:spTree>
    <p:extLst>
      <p:ext uri="{BB962C8B-B14F-4D97-AF65-F5344CB8AC3E}">
        <p14:creationId xmlns:p14="http://schemas.microsoft.com/office/powerpoint/2010/main" val="2532352193"/>
      </p:ext>
    </p:extLst>
  </p:cSld>
  <p:clrMap bg1="dk1" tx1="lt1" bg2="dk2" tx2="lt2" accent1="accent1" accent2="accent2" accent3="accent3" accent4="accent4" accent5="accent5" accent6="accent6" hlink="hlink" folHlink="folHlink"/>
  <p:sldLayoutIdLst>
    <p:sldLayoutId id="2147484048" r:id="rId1"/>
    <p:sldLayoutId id="2147484049" r:id="rId2"/>
    <p:sldLayoutId id="2147484050" r:id="rId3"/>
    <p:sldLayoutId id="2147484051" r:id="rId4"/>
    <p:sldLayoutId id="2147484052" r:id="rId5"/>
    <p:sldLayoutId id="2147484053" r:id="rId6"/>
    <p:sldLayoutId id="2147484054" r:id="rId7"/>
    <p:sldLayoutId id="2147484055" r:id="rId8"/>
    <p:sldLayoutId id="2147484056" r:id="rId9"/>
    <p:sldLayoutId id="2147484057" r:id="rId10"/>
    <p:sldLayoutId id="2147484058" r:id="rId11"/>
    <p:sldLayoutId id="2147484059" r:id="rId12"/>
    <p:sldLayoutId id="2147484060" r:id="rId13"/>
    <p:sldLayoutId id="2147484061" r:id="rId14"/>
    <p:sldLayoutId id="2147484062" r:id="rId15"/>
    <p:sldLayoutId id="2147484063" r:id="rId16"/>
    <p:sldLayoutId id="2147484064"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9144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609600"/>
            <a:ext cx="6447501"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508001" y="2160590"/>
            <a:ext cx="6447501"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403850" y="6041363"/>
            <a:ext cx="683954" cy="365125"/>
          </a:xfrm>
          <a:prstGeom prst="rect">
            <a:avLst/>
          </a:prstGeom>
        </p:spPr>
        <p:txBody>
          <a:bodyPr vert="horz" lIns="91440" tIns="45720" rIns="91440" bIns="45720" rtlCol="0" anchor="ctr"/>
          <a:lstStyle>
            <a:lvl1pPr algn="r">
              <a:defRPr sz="675">
                <a:solidFill>
                  <a:schemeClr val="tx1">
                    <a:tint val="75000"/>
                  </a:schemeClr>
                </a:solidFill>
              </a:defRPr>
            </a:lvl1pPr>
          </a:lstStyle>
          <a:p>
            <a:fld id="{62B232FF-BB17-45FD-918C-7D3D6C4D25AB}" type="datetimeFigureOut">
              <a:rPr lang="fr-FR" smtClean="0">
                <a:solidFill>
                  <a:prstClr val="black">
                    <a:tint val="75000"/>
                  </a:prstClr>
                </a:solidFill>
              </a:rPr>
              <a:pPr/>
              <a:t>11/12/2018</a:t>
            </a:fld>
            <a:endParaRPr lang="fr-FR">
              <a:solidFill>
                <a:prstClr val="black">
                  <a:tint val="75000"/>
                </a:prstClr>
              </a:solidFill>
            </a:endParaRPr>
          </a:p>
        </p:txBody>
      </p:sp>
      <p:sp>
        <p:nvSpPr>
          <p:cNvPr id="5" name="Footer Placeholder 4"/>
          <p:cNvSpPr>
            <a:spLocks noGrp="1"/>
          </p:cNvSpPr>
          <p:nvPr>
            <p:ph type="ftr" sz="quarter" idx="3"/>
          </p:nvPr>
        </p:nvSpPr>
        <p:spPr>
          <a:xfrm>
            <a:off x="508001" y="6041363"/>
            <a:ext cx="4723209" cy="365125"/>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a:xfrm>
            <a:off x="6442998" y="6041363"/>
            <a:ext cx="512504" cy="365125"/>
          </a:xfrm>
          <a:prstGeom prst="rect">
            <a:avLst/>
          </a:prstGeom>
        </p:spPr>
        <p:txBody>
          <a:bodyPr vert="horz" lIns="91440" tIns="45720" rIns="91440" bIns="45720" rtlCol="0" anchor="ctr"/>
          <a:lstStyle>
            <a:lvl1pPr algn="r">
              <a:defRPr sz="675">
                <a:solidFill>
                  <a:schemeClr val="accent1"/>
                </a:solidFill>
              </a:defRPr>
            </a:lvl1pPr>
          </a:lstStyle>
          <a:p>
            <a:fld id="{DAA7F68B-B19F-4E23-B2C8-EC71619EAA01}" type="slidenum">
              <a:rPr lang="fr-FR" smtClean="0">
                <a:solidFill>
                  <a:srgbClr val="90C226"/>
                </a:solidFill>
              </a:rPr>
              <a:pPr/>
              <a:t>‹N°›</a:t>
            </a:fld>
            <a:endParaRPr lang="fr-FR">
              <a:solidFill>
                <a:srgbClr val="90C226"/>
              </a:solidFill>
            </a:endParaRPr>
          </a:p>
        </p:txBody>
      </p:sp>
    </p:spTree>
    <p:extLst>
      <p:ext uri="{BB962C8B-B14F-4D97-AF65-F5344CB8AC3E}">
        <p14:creationId xmlns:p14="http://schemas.microsoft.com/office/powerpoint/2010/main" val="3772059886"/>
      </p:ext>
    </p:extLst>
  </p:cSld>
  <p:clrMap bg1="lt1" tx1="dk1" bg2="lt2" tx2="dk2" accent1="accent1" accent2="accent2" accent3="accent3" accent4="accent4" accent5="accent5" accent6="accent6" hlink="hlink" folHlink="folHlink"/>
  <p:sldLayoutIdLst>
    <p:sldLayoutId id="2147484066" r:id="rId1"/>
    <p:sldLayoutId id="2147484067" r:id="rId2"/>
    <p:sldLayoutId id="2147484068" r:id="rId3"/>
    <p:sldLayoutId id="2147484069" r:id="rId4"/>
    <p:sldLayoutId id="2147484070" r:id="rId5"/>
    <p:sldLayoutId id="2147484071" r:id="rId6"/>
    <p:sldLayoutId id="2147484072" r:id="rId7"/>
    <p:sldLayoutId id="2147484073" r:id="rId8"/>
    <p:sldLayoutId id="2147484074" r:id="rId9"/>
    <p:sldLayoutId id="2147484075" r:id="rId10"/>
    <p:sldLayoutId id="2147484076" r:id="rId11"/>
    <p:sldLayoutId id="2147484077" r:id="rId12"/>
    <p:sldLayoutId id="2147484078" r:id="rId13"/>
    <p:sldLayoutId id="2147484079" r:id="rId14"/>
    <p:sldLayoutId id="2147484080" r:id="rId15"/>
    <p:sldLayoutId id="2147484081" r:id="rId16"/>
  </p:sldLayoutIdLst>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solidFill>
                  <a:prstClr val="black">
                    <a:tint val="75000"/>
                  </a:prstClr>
                </a:solidFill>
              </a:rPr>
              <a:pPr/>
              <a:t>11/12/2018</a:t>
            </a:fld>
            <a:endParaRPr lang="fr-BE">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823423596"/>
      </p:ext>
    </p:extLst>
  </p:cSld>
  <p:clrMap bg1="lt1" tx1="dk1" bg2="lt2" tx2="dk2" accent1="accent1" accent2="accent2" accent3="accent3" accent4="accent4" accent5="accent5" accent6="accent6" hlink="hlink" folHlink="folHlink"/>
  <p:sldLayoutIdLst>
    <p:sldLayoutId id="2147484083" r:id="rId1"/>
    <p:sldLayoutId id="2147484084" r:id="rId2"/>
    <p:sldLayoutId id="2147484085" r:id="rId3"/>
    <p:sldLayoutId id="2147484086" r:id="rId4"/>
    <p:sldLayoutId id="2147484087" r:id="rId5"/>
    <p:sldLayoutId id="2147484088" r:id="rId6"/>
    <p:sldLayoutId id="2147484089" r:id="rId7"/>
    <p:sldLayoutId id="2147484090" r:id="rId8"/>
    <p:sldLayoutId id="2147484091" r:id="rId9"/>
    <p:sldLayoutId id="2147484092" r:id="rId10"/>
    <p:sldLayoutId id="214748409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5" name="Rectangle 7"/>
          <p:cNvSpPr>
            <a:spLocks noGrp="1" noChangeArrowheads="1"/>
          </p:cNvSpPr>
          <p:nvPr>
            <p:ph type="title"/>
          </p:nvPr>
        </p:nvSpPr>
        <p:spPr bwMode="auto">
          <a:xfrm>
            <a:off x="188913" y="228600"/>
            <a:ext cx="8726487" cy="839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fr-FR" smtClean="0"/>
              <a:t>Cliquez pour modifier</a:t>
            </a:r>
          </a:p>
        </p:txBody>
      </p:sp>
      <p:sp>
        <p:nvSpPr>
          <p:cNvPr id="12296" name="Rectangle 8"/>
          <p:cNvSpPr>
            <a:spLocks noGrp="1" noChangeArrowheads="1"/>
          </p:cNvSpPr>
          <p:nvPr>
            <p:ph type="body" idx="1"/>
          </p:nvPr>
        </p:nvSpPr>
        <p:spPr bwMode="auto">
          <a:xfrm>
            <a:off x="188913" y="1252538"/>
            <a:ext cx="8724900" cy="4727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fr-FR" smtClean="0"/>
              <a:t>Cliquez pour modifier les styles de texte du masque</a:t>
            </a:r>
          </a:p>
          <a:p>
            <a:pPr lvl="1"/>
            <a:r>
              <a:rPr lang="fr-FR" smtClean="0"/>
              <a:t> Deuxième niveau</a:t>
            </a:r>
          </a:p>
          <a:p>
            <a:pPr lvl="2"/>
            <a:r>
              <a:rPr lang="fr-FR" smtClean="0"/>
              <a:t> Troisième niveau</a:t>
            </a:r>
          </a:p>
        </p:txBody>
      </p:sp>
      <p:sp>
        <p:nvSpPr>
          <p:cNvPr id="12297" name="Rectangle 9"/>
          <p:cNvSpPr>
            <a:spLocks noGrp="1" noChangeArrowheads="1"/>
          </p:cNvSpPr>
          <p:nvPr>
            <p:ph type="dt" sz="half" idx="2"/>
          </p:nvPr>
        </p:nvSpPr>
        <p:spPr bwMode="auto">
          <a:xfrm>
            <a:off x="188913" y="62357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800" b="0"/>
            </a:lvl1pPr>
          </a:lstStyle>
          <a:p>
            <a:pPr eaLnBrk="0" fontAlgn="base" hangingPunct="0">
              <a:spcBef>
                <a:spcPct val="0"/>
              </a:spcBef>
              <a:spcAft>
                <a:spcPct val="0"/>
              </a:spcAft>
            </a:pPr>
            <a:r>
              <a:rPr lang="fr-FR" smtClean="0">
                <a:solidFill>
                  <a:srgbClr val="000000"/>
                </a:solidFill>
              </a:rPr>
              <a:t>Yonel GRUSSON</a:t>
            </a:r>
          </a:p>
        </p:txBody>
      </p:sp>
      <p:sp>
        <p:nvSpPr>
          <p:cNvPr id="12298" name="Rectangle 10"/>
          <p:cNvSpPr>
            <a:spLocks noGrp="1" noChangeArrowheads="1"/>
          </p:cNvSpPr>
          <p:nvPr>
            <p:ph type="ftr" sz="quarter" idx="3"/>
          </p:nvPr>
        </p:nvSpPr>
        <p:spPr bwMode="auto">
          <a:xfrm>
            <a:off x="3071813" y="6286500"/>
            <a:ext cx="28956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b="0"/>
            </a:lvl1pPr>
          </a:lstStyle>
          <a:p>
            <a:pPr eaLnBrk="0" fontAlgn="base" hangingPunct="0">
              <a:spcBef>
                <a:spcPct val="0"/>
              </a:spcBef>
              <a:spcAft>
                <a:spcPct val="0"/>
              </a:spcAft>
            </a:pPr>
            <a:endParaRPr lang="fr-FR" smtClean="0">
              <a:solidFill>
                <a:srgbClr val="000000"/>
              </a:solidFill>
            </a:endParaRPr>
          </a:p>
        </p:txBody>
      </p:sp>
      <p:sp>
        <p:nvSpPr>
          <p:cNvPr id="12299" name="Rectangle 11"/>
          <p:cNvSpPr>
            <a:spLocks noGrp="1" noChangeArrowheads="1"/>
          </p:cNvSpPr>
          <p:nvPr>
            <p:ph type="sldNum" sz="quarter" idx="4"/>
          </p:nvPr>
        </p:nvSpPr>
        <p:spPr bwMode="auto">
          <a:xfrm>
            <a:off x="7075488" y="6235700"/>
            <a:ext cx="1905000" cy="44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b="0"/>
            </a:lvl1pPr>
          </a:lstStyle>
          <a:p>
            <a:pPr eaLnBrk="0" fontAlgn="base" hangingPunct="0">
              <a:spcBef>
                <a:spcPct val="0"/>
              </a:spcBef>
              <a:spcAft>
                <a:spcPct val="0"/>
              </a:spcAft>
            </a:pPr>
            <a:fld id="{DB36663A-F9C6-4CF2-B219-541E0DE3F743}" type="slidenum">
              <a:rPr lang="fr-FR" smtClean="0">
                <a:solidFill>
                  <a:srgbClr val="000000"/>
                </a:solidFill>
              </a:rPr>
              <a:pPr eaLnBrk="0" fontAlgn="base" hangingPunct="0">
                <a:spcBef>
                  <a:spcPct val="0"/>
                </a:spcBef>
                <a:spcAft>
                  <a:spcPct val="0"/>
                </a:spcAft>
              </a:pPr>
              <a:t>‹N°›</a:t>
            </a:fld>
            <a:endParaRPr lang="fr-FR" smtClean="0">
              <a:solidFill>
                <a:srgbClr val="000000"/>
              </a:solidFill>
            </a:endParaRPr>
          </a:p>
        </p:txBody>
      </p:sp>
    </p:spTree>
    <p:extLst>
      <p:ext uri="{BB962C8B-B14F-4D97-AF65-F5344CB8AC3E}">
        <p14:creationId xmlns:p14="http://schemas.microsoft.com/office/powerpoint/2010/main" val="2777146847"/>
      </p:ext>
    </p:extLst>
  </p:cSld>
  <p:clrMap bg1="dk2" tx1="lt1" bg2="dk1" tx2="lt2" accent1="accent1" accent2="accent2" accent3="accent3" accent4="accent4" accent5="accent5" accent6="accent6" hlink="hlink" folHlink="folHlink"/>
  <p:sldLayoutIdLst>
    <p:sldLayoutId id="2147484095" r:id="rId1"/>
    <p:sldLayoutId id="2147484096" r:id="rId2"/>
    <p:sldLayoutId id="2147484097" r:id="rId3"/>
    <p:sldLayoutId id="2147484098" r:id="rId4"/>
    <p:sldLayoutId id="2147484099" r:id="rId5"/>
    <p:sldLayoutId id="2147484100" r:id="rId6"/>
    <p:sldLayoutId id="2147484101" r:id="rId7"/>
    <p:sldLayoutId id="2147484102" r:id="rId8"/>
    <p:sldLayoutId id="2147484103" r:id="rId9"/>
    <p:sldLayoutId id="2147484104" r:id="rId10"/>
    <p:sldLayoutId id="2147484105" r:id="rId11"/>
    <p:sldLayoutId id="2147484106" r:id="rId12"/>
  </p:sldLayoutIdLst>
  <p:hf hdr="0" ftr="0"/>
  <p:txStyles>
    <p:titleStyle>
      <a:lvl1pPr algn="ctr" rtl="0" eaLnBrk="0" fontAlgn="base" hangingPunct="0">
        <a:spcBef>
          <a:spcPct val="0"/>
        </a:spcBef>
        <a:spcAft>
          <a:spcPct val="0"/>
        </a:spcAft>
        <a:defRPr sz="4400" b="1" kern="1200">
          <a:solidFill>
            <a:schemeClr val="bg2"/>
          </a:solidFill>
          <a:latin typeface="+mj-lt"/>
          <a:ea typeface="+mj-ea"/>
          <a:cs typeface="+mj-cs"/>
        </a:defRPr>
      </a:lvl1pPr>
      <a:lvl2pPr algn="ctr" rtl="0" eaLnBrk="0" fontAlgn="base" hangingPunct="0">
        <a:spcBef>
          <a:spcPct val="0"/>
        </a:spcBef>
        <a:spcAft>
          <a:spcPct val="0"/>
        </a:spcAft>
        <a:defRPr sz="4400" b="1">
          <a:solidFill>
            <a:schemeClr val="bg2"/>
          </a:solidFill>
          <a:latin typeface="Times New Roman" panose="02020603050405020304" pitchFamily="18" charset="0"/>
        </a:defRPr>
      </a:lvl2pPr>
      <a:lvl3pPr algn="ctr" rtl="0" eaLnBrk="0" fontAlgn="base" hangingPunct="0">
        <a:spcBef>
          <a:spcPct val="0"/>
        </a:spcBef>
        <a:spcAft>
          <a:spcPct val="0"/>
        </a:spcAft>
        <a:defRPr sz="4400" b="1">
          <a:solidFill>
            <a:schemeClr val="bg2"/>
          </a:solidFill>
          <a:latin typeface="Times New Roman" panose="02020603050405020304" pitchFamily="18" charset="0"/>
        </a:defRPr>
      </a:lvl3pPr>
      <a:lvl4pPr algn="ctr" rtl="0" eaLnBrk="0" fontAlgn="base" hangingPunct="0">
        <a:spcBef>
          <a:spcPct val="0"/>
        </a:spcBef>
        <a:spcAft>
          <a:spcPct val="0"/>
        </a:spcAft>
        <a:defRPr sz="4400" b="1">
          <a:solidFill>
            <a:schemeClr val="bg2"/>
          </a:solidFill>
          <a:latin typeface="Times New Roman" panose="02020603050405020304" pitchFamily="18" charset="0"/>
        </a:defRPr>
      </a:lvl4pPr>
      <a:lvl5pPr algn="ctr" rtl="0" eaLnBrk="0" fontAlgn="base" hangingPunct="0">
        <a:spcBef>
          <a:spcPct val="0"/>
        </a:spcBef>
        <a:spcAft>
          <a:spcPct val="0"/>
        </a:spcAft>
        <a:defRPr sz="4400" b="1">
          <a:solidFill>
            <a:schemeClr val="bg2"/>
          </a:solidFill>
          <a:latin typeface="Times New Roman" panose="02020603050405020304" pitchFamily="18" charset="0"/>
        </a:defRPr>
      </a:lvl5pPr>
      <a:lvl6pPr marL="457200" algn="ctr" rtl="0" eaLnBrk="0" fontAlgn="base" hangingPunct="0">
        <a:spcBef>
          <a:spcPct val="0"/>
        </a:spcBef>
        <a:spcAft>
          <a:spcPct val="0"/>
        </a:spcAft>
        <a:defRPr sz="4400" b="1">
          <a:solidFill>
            <a:schemeClr val="bg2"/>
          </a:solidFill>
          <a:latin typeface="Times New Roman" panose="02020603050405020304" pitchFamily="18" charset="0"/>
        </a:defRPr>
      </a:lvl6pPr>
      <a:lvl7pPr marL="914400" algn="ctr" rtl="0" eaLnBrk="0" fontAlgn="base" hangingPunct="0">
        <a:spcBef>
          <a:spcPct val="0"/>
        </a:spcBef>
        <a:spcAft>
          <a:spcPct val="0"/>
        </a:spcAft>
        <a:defRPr sz="4400" b="1">
          <a:solidFill>
            <a:schemeClr val="bg2"/>
          </a:solidFill>
          <a:latin typeface="Times New Roman" panose="02020603050405020304" pitchFamily="18" charset="0"/>
        </a:defRPr>
      </a:lvl7pPr>
      <a:lvl8pPr marL="1371600" algn="ctr" rtl="0" eaLnBrk="0" fontAlgn="base" hangingPunct="0">
        <a:spcBef>
          <a:spcPct val="0"/>
        </a:spcBef>
        <a:spcAft>
          <a:spcPct val="0"/>
        </a:spcAft>
        <a:defRPr sz="4400" b="1">
          <a:solidFill>
            <a:schemeClr val="bg2"/>
          </a:solidFill>
          <a:latin typeface="Times New Roman" panose="02020603050405020304" pitchFamily="18" charset="0"/>
        </a:defRPr>
      </a:lvl8pPr>
      <a:lvl9pPr marL="1828800" algn="ctr" rtl="0" eaLnBrk="0" fontAlgn="base" hangingPunct="0">
        <a:spcBef>
          <a:spcPct val="0"/>
        </a:spcBef>
        <a:spcAft>
          <a:spcPct val="0"/>
        </a:spcAft>
        <a:defRPr sz="4400" b="1">
          <a:solidFill>
            <a:schemeClr val="bg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Ø"/>
        <a:defRPr sz="3600" b="1" kern="1200">
          <a:solidFill>
            <a:schemeClr val="bg2"/>
          </a:solidFill>
          <a:latin typeface="+mn-lt"/>
          <a:ea typeface="+mn-ea"/>
          <a:cs typeface="+mn-cs"/>
        </a:defRPr>
      </a:lvl1pPr>
      <a:lvl2pPr marL="742950" indent="-285750" algn="l" rtl="0" eaLnBrk="0" fontAlgn="base" hangingPunct="0">
        <a:spcBef>
          <a:spcPct val="20000"/>
        </a:spcBef>
        <a:spcAft>
          <a:spcPct val="0"/>
        </a:spcAft>
        <a:buClr>
          <a:schemeClr val="bg2"/>
        </a:buClr>
        <a:buSzPct val="75000"/>
        <a:buFont typeface="Wingdings" panose="05000000000000000000" pitchFamily="2" charset="2"/>
        <a:buChar char="§"/>
        <a:defRPr sz="3600" b="1" kern="1200">
          <a:solidFill>
            <a:schemeClr val="bg2"/>
          </a:solidFill>
          <a:latin typeface="+mn-lt"/>
          <a:ea typeface="+mn-ea"/>
          <a:cs typeface="+mn-cs"/>
        </a:defRPr>
      </a:lvl2pPr>
      <a:lvl3pPr marL="1143000" indent="-228600" algn="l" rtl="0" eaLnBrk="0" fontAlgn="base" hangingPunct="0">
        <a:spcBef>
          <a:spcPct val="20000"/>
        </a:spcBef>
        <a:spcAft>
          <a:spcPct val="0"/>
        </a:spcAft>
        <a:buClr>
          <a:schemeClr val="bg2"/>
        </a:buClr>
        <a:buSzPct val="75000"/>
        <a:buFont typeface="Wingdings" panose="05000000000000000000" pitchFamily="2" charset="2"/>
        <a:buChar char="ü"/>
        <a:defRPr sz="3600" b="1" kern="1200">
          <a:solidFill>
            <a:schemeClr val="bg2"/>
          </a:solidFill>
          <a:latin typeface="+mn-lt"/>
          <a:ea typeface="+mn-ea"/>
          <a:cs typeface="+mn-cs"/>
        </a:defRPr>
      </a:lvl3pPr>
      <a:lvl4pPr marL="1600200" indent="-228600" algn="l" rtl="0" eaLnBrk="0" fontAlgn="base" hangingPunct="0">
        <a:spcBef>
          <a:spcPct val="20000"/>
        </a:spcBef>
        <a:spcAft>
          <a:spcPct val="0"/>
        </a:spcAft>
        <a:buClr>
          <a:schemeClr val="bg2"/>
        </a:buClr>
        <a:buSzPct val="75000"/>
        <a:buFont typeface="Wingdings" panose="05000000000000000000" pitchFamily="2" charset="2"/>
        <a:buChar char="ü"/>
        <a:defRPr sz="2000" b="1" kern="1200">
          <a:solidFill>
            <a:schemeClr val="bg2"/>
          </a:solidFill>
          <a:latin typeface="+mn-lt"/>
          <a:ea typeface="+mn-ea"/>
          <a:cs typeface="+mn-cs"/>
        </a:defRPr>
      </a:lvl4pPr>
      <a:lvl5pPr marL="2057400" indent="-228600" algn="l" rtl="0" eaLnBrk="0" fontAlgn="base" hangingPunct="0">
        <a:spcBef>
          <a:spcPct val="20000"/>
        </a:spcBef>
        <a:spcAft>
          <a:spcPct val="0"/>
        </a:spcAft>
        <a:buClr>
          <a:schemeClr val="bg2"/>
        </a:buClr>
        <a:buSzPct val="75000"/>
        <a:buFont typeface="Monotype Sorts" pitchFamily="2" charset="2"/>
        <a:buChar char="n"/>
        <a:defRPr sz="2000" b="1"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6.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6.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95459"/>
          </a:xfrm>
        </p:spPr>
        <p:style>
          <a:lnRef idx="2">
            <a:schemeClr val="accent4"/>
          </a:lnRef>
          <a:fillRef idx="1">
            <a:schemeClr val="lt1"/>
          </a:fillRef>
          <a:effectRef idx="0">
            <a:schemeClr val="accent4"/>
          </a:effectRef>
          <a:fontRef idx="minor">
            <a:schemeClr val="dk1"/>
          </a:fontRef>
        </p:style>
        <p:txBody>
          <a:bodyPr>
            <a:noAutofit/>
          </a:bodyPr>
          <a:lstStyle/>
          <a:p>
            <a:pPr algn="ctr"/>
            <a:r>
              <a:rPr lang="fr-FR" sz="3600" dirty="0">
                <a:solidFill>
                  <a:schemeClr val="accent5"/>
                </a:solidFill>
                <a:effectLst>
                  <a:outerShdw blurRad="38100" dist="38100" dir="2700000" algn="tl">
                    <a:srgbClr val="000000">
                      <a:alpha val="43137"/>
                    </a:srgbClr>
                  </a:outerShdw>
                </a:effectLst>
                <a:latin typeface="Century" panose="02040604050505020304" pitchFamily="18" charset="0"/>
              </a:rPr>
              <a:t>Réseaux informatiques locaux</a:t>
            </a:r>
          </a:p>
        </p:txBody>
      </p:sp>
      <p:sp>
        <p:nvSpPr>
          <p:cNvPr id="3" name="Sous-titre 2"/>
          <p:cNvSpPr>
            <a:spLocks noGrp="1"/>
          </p:cNvSpPr>
          <p:nvPr>
            <p:ph type="subTitle" idx="1"/>
          </p:nvPr>
        </p:nvSpPr>
        <p:spPr>
          <a:xfrm>
            <a:off x="3966632" y="5609233"/>
            <a:ext cx="5404513" cy="1463040"/>
          </a:xfrm>
        </p:spPr>
        <p:txBody>
          <a:bodyPr>
            <a:noAutofit/>
          </a:bodyPr>
          <a:lstStyle/>
          <a:p>
            <a:pPr algn="ctr"/>
            <a:r>
              <a:rPr lang="fr-FR" sz="6600" b="1" dirty="0">
                <a:solidFill>
                  <a:srgbClr val="002060"/>
                </a:solidFill>
                <a:effectLst>
                  <a:outerShdw blurRad="38100" dist="38100" dir="2700000" algn="tl">
                    <a:srgbClr val="000000">
                      <a:alpha val="43137"/>
                    </a:srgbClr>
                  </a:outerShdw>
                </a:effectLst>
                <a:latin typeface="Brush Script MT" panose="03060802040406070304" pitchFamily="66" charset="0"/>
              </a:rPr>
              <a:t>Dr. Hafs T.</a:t>
            </a:r>
          </a:p>
        </p:txBody>
      </p:sp>
      <p:sp>
        <p:nvSpPr>
          <p:cNvPr id="7" name="Titre 1"/>
          <p:cNvSpPr txBox="1">
            <a:spLocks/>
          </p:cNvSpPr>
          <p:nvPr/>
        </p:nvSpPr>
        <p:spPr>
          <a:xfrm>
            <a:off x="1" y="790419"/>
            <a:ext cx="9371144" cy="4723853"/>
          </a:xfrm>
          <a:prstGeom prst="rect">
            <a:avLst/>
          </a:prstGeom>
          <a:ln>
            <a:noFill/>
          </a:ln>
        </p:spPr>
        <p:txBody>
          <a:bodyPr vert="horz" lIns="91440" tIns="45720" rIns="91440" bIns="45720" rtlCol="0" anchor="ctr">
            <a:noAutofit/>
          </a:bodyPr>
          <a:lstStyle>
            <a:lvl1pPr algn="r" defTabSz="914400" rtl="0" eaLnBrk="1" latinLnBrk="0" hangingPunct="1">
              <a:lnSpc>
                <a:spcPct val="80000"/>
              </a:lnSpc>
              <a:spcBef>
                <a:spcPct val="0"/>
              </a:spcBef>
              <a:buNone/>
              <a:defRPr sz="5000" kern="1200" cap="all" spc="200" baseline="0">
                <a:solidFill>
                  <a:schemeClr val="tx1">
                    <a:lumMod val="95000"/>
                    <a:lumOff val="5000"/>
                  </a:schemeClr>
                </a:solidFill>
                <a:latin typeface="+mj-lt"/>
                <a:ea typeface="+mj-ea"/>
                <a:cs typeface="+mj-cs"/>
              </a:defRPr>
            </a:lvl1pPr>
          </a:lstStyle>
          <a:p>
            <a:pPr algn="ctr">
              <a:lnSpc>
                <a:spcPct val="100000"/>
              </a:lnSpc>
            </a:pPr>
            <a:r>
              <a:rPr lang="fr-FR" sz="8800" b="1" dirty="0">
                <a:solidFill>
                  <a:srgbClr val="FF0000"/>
                </a:solidFill>
                <a:effectLst>
                  <a:outerShdw blurRad="38100" dist="38100" dir="2700000" algn="tl">
                    <a:srgbClr val="000000">
                      <a:alpha val="43137"/>
                    </a:srgbClr>
                  </a:outerShdw>
                </a:effectLst>
                <a:latin typeface="Monotype Corsiva" panose="03010101010201010101" pitchFamily="66" charset="0"/>
              </a:rPr>
              <a:t>Chapitre </a:t>
            </a:r>
            <a:r>
              <a:rPr lang="fr-FR" sz="8800" b="1" dirty="0" smtClean="0">
                <a:solidFill>
                  <a:srgbClr val="FF0000"/>
                </a:solidFill>
                <a:effectLst>
                  <a:outerShdw blurRad="38100" dist="38100" dir="2700000" algn="tl">
                    <a:srgbClr val="000000">
                      <a:alpha val="43137"/>
                    </a:srgbClr>
                  </a:outerShdw>
                </a:effectLst>
                <a:latin typeface="Monotype Corsiva" panose="03010101010201010101" pitchFamily="66" charset="0"/>
              </a:rPr>
              <a:t>4. </a:t>
            </a:r>
            <a:endParaRPr lang="fr-FR" sz="8800" b="1" dirty="0">
              <a:solidFill>
                <a:srgbClr val="FF0000"/>
              </a:solidFill>
              <a:effectLst>
                <a:outerShdw blurRad="38100" dist="38100" dir="2700000" algn="tl">
                  <a:srgbClr val="000000">
                    <a:alpha val="43137"/>
                  </a:srgbClr>
                </a:outerShdw>
              </a:effectLst>
              <a:latin typeface="Monotype Corsiva" panose="03010101010201010101" pitchFamily="66" charset="0"/>
            </a:endParaRPr>
          </a:p>
          <a:p>
            <a:pPr algn="ctr">
              <a:lnSpc>
                <a:spcPct val="100000"/>
              </a:lnSpc>
            </a:pPr>
            <a:r>
              <a:rPr lang="fr-FR" sz="85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Le protocole </a:t>
            </a:r>
            <a:r>
              <a:rPr lang="fr-FR" sz="8500" b="1"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TCP/IP</a:t>
            </a:r>
            <a:endParaRPr lang="fr-FR" sz="8500" b="1" dirty="0">
              <a:solidFill>
                <a:schemeClr val="tx1"/>
              </a:solidFill>
              <a:effectLst>
                <a:outerShdw blurRad="38100" dist="38100" dir="2700000" algn="tl">
                  <a:srgbClr val="000000">
                    <a:alpha val="43137"/>
                  </a:srgbClr>
                </a:outerShdw>
              </a:effectLst>
              <a:latin typeface="Monotype Corsiva" panose="03010101010201010101" pitchFamily="66" charset="0"/>
            </a:endParaRPr>
          </a:p>
        </p:txBody>
      </p:sp>
    </p:spTree>
    <p:extLst>
      <p:ext uri="{BB962C8B-B14F-4D97-AF65-F5344CB8AC3E}">
        <p14:creationId xmlns:p14="http://schemas.microsoft.com/office/powerpoint/2010/main" val="118001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space réservé du numéro de diapositive 5"/>
          <p:cNvSpPr>
            <a:spLocks noGrp="1"/>
          </p:cNvSpPr>
          <p:nvPr>
            <p:ph type="sldNum" sz="quarter" idx="12"/>
          </p:nvPr>
        </p:nvSpPr>
        <p:spPr/>
        <p:txBody>
          <a:bodyPr/>
          <a:lstStyle/>
          <a:p>
            <a:fld id="{787A6F03-D01E-4DBA-923A-6153B9FFBD92}" type="slidenum">
              <a:rPr lang="fr-FR">
                <a:solidFill>
                  <a:srgbClr val="000000"/>
                </a:solidFill>
              </a:rPr>
              <a:pPr/>
              <a:t>10</a:t>
            </a:fld>
            <a:endParaRPr lang="fr-FR">
              <a:solidFill>
                <a:srgbClr val="000000"/>
              </a:solidFill>
            </a:endParaRPr>
          </a:p>
        </p:txBody>
      </p:sp>
      <p:sp>
        <p:nvSpPr>
          <p:cNvPr id="69634" name="Rectangle 2"/>
          <p:cNvSpPr>
            <a:spLocks noGrp="1" noChangeArrowheads="1"/>
          </p:cNvSpPr>
          <p:nvPr>
            <p:ph type="body" idx="1"/>
          </p:nvPr>
        </p:nvSpPr>
        <p:spPr>
          <a:xfrm>
            <a:off x="228600" y="1371600"/>
            <a:ext cx="8610600" cy="639763"/>
          </a:xfrm>
        </p:spPr>
        <p:txBody>
          <a:bodyPr/>
          <a:lstStyle/>
          <a:p>
            <a:pPr algn="ctr">
              <a:lnSpc>
                <a:spcPct val="90000"/>
              </a:lnSpc>
              <a:buSzTx/>
              <a:buFontTx/>
              <a:buNone/>
            </a:pPr>
            <a:r>
              <a:rPr lang="fr-FR">
                <a:solidFill>
                  <a:srgbClr val="010000"/>
                </a:solidFill>
              </a:rPr>
              <a:t>Récapitulation</a:t>
            </a:r>
          </a:p>
        </p:txBody>
      </p:sp>
      <p:grpSp>
        <p:nvGrpSpPr>
          <p:cNvPr id="69649" name="Group 17"/>
          <p:cNvGrpSpPr>
            <a:grpSpLocks/>
          </p:cNvGrpSpPr>
          <p:nvPr/>
        </p:nvGrpSpPr>
        <p:grpSpPr bwMode="auto">
          <a:xfrm>
            <a:off x="265113" y="2160588"/>
            <a:ext cx="8502650" cy="3567112"/>
            <a:chOff x="167" y="1361"/>
            <a:chExt cx="5356" cy="2247"/>
          </a:xfrm>
        </p:grpSpPr>
        <p:sp>
          <p:nvSpPr>
            <p:cNvPr id="69637" name="Rectangle 5"/>
            <p:cNvSpPr>
              <a:spLocks noChangeArrowheads="1"/>
            </p:cNvSpPr>
            <p:nvPr/>
          </p:nvSpPr>
          <p:spPr bwMode="auto">
            <a:xfrm>
              <a:off x="167" y="1378"/>
              <a:ext cx="5356" cy="2200"/>
            </a:xfrm>
            <a:prstGeom prst="rect">
              <a:avLst/>
            </a:prstGeom>
            <a:solidFill>
              <a:schemeClr val="tx1"/>
            </a:solidFill>
            <a:ln w="76200">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endParaRPr lang="fr-FR" sz="2400" smtClean="0">
                <a:solidFill>
                  <a:srgbClr val="FFFFFF"/>
                </a:solidFill>
              </a:endParaRPr>
            </a:p>
          </p:txBody>
        </p:sp>
        <p:sp>
          <p:nvSpPr>
            <p:cNvPr id="69640" name="Text Box 8"/>
            <p:cNvSpPr txBox="1">
              <a:spLocks noChangeArrowheads="1"/>
            </p:cNvSpPr>
            <p:nvPr/>
          </p:nvSpPr>
          <p:spPr bwMode="auto">
            <a:xfrm>
              <a:off x="364" y="1521"/>
              <a:ext cx="1676" cy="1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76200">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pPr>
              <a:r>
                <a:rPr lang="fr-FR" sz="2800" b="1" smtClean="0">
                  <a:solidFill>
                    <a:srgbClr val="000000"/>
                  </a:solidFill>
                </a:rPr>
                <a:t>Classe d'adresse</a:t>
              </a:r>
            </a:p>
            <a:p>
              <a:pPr algn="ctr" eaLnBrk="0" fontAlgn="base" hangingPunct="0">
                <a:spcBef>
                  <a:spcPct val="0"/>
                </a:spcBef>
                <a:spcAft>
                  <a:spcPct val="0"/>
                </a:spcAft>
              </a:pPr>
              <a:endParaRPr lang="fr-FR" sz="2800" b="1" smtClean="0">
                <a:solidFill>
                  <a:srgbClr val="000000"/>
                </a:solidFill>
              </a:endParaRPr>
            </a:p>
            <a:p>
              <a:pPr algn="ctr" eaLnBrk="0" fontAlgn="base" hangingPunct="0">
                <a:spcBef>
                  <a:spcPct val="0"/>
                </a:spcBef>
                <a:spcAft>
                  <a:spcPct val="0"/>
                </a:spcAft>
              </a:pPr>
              <a:r>
                <a:rPr lang="fr-FR" sz="2800" b="1" smtClean="0">
                  <a:solidFill>
                    <a:srgbClr val="000000"/>
                  </a:solidFill>
                </a:rPr>
                <a:t>Classe A</a:t>
              </a:r>
            </a:p>
            <a:p>
              <a:pPr algn="ctr" eaLnBrk="0" fontAlgn="base" hangingPunct="0">
                <a:spcBef>
                  <a:spcPct val="0"/>
                </a:spcBef>
                <a:spcAft>
                  <a:spcPct val="0"/>
                </a:spcAft>
              </a:pPr>
              <a:r>
                <a:rPr lang="fr-FR" sz="2800" b="1" smtClean="0">
                  <a:solidFill>
                    <a:srgbClr val="000000"/>
                  </a:solidFill>
                </a:rPr>
                <a:t>Classe B</a:t>
              </a:r>
            </a:p>
            <a:p>
              <a:pPr algn="ctr" eaLnBrk="0" fontAlgn="base" hangingPunct="0">
                <a:spcBef>
                  <a:spcPct val="0"/>
                </a:spcBef>
                <a:spcAft>
                  <a:spcPct val="0"/>
                </a:spcAft>
              </a:pPr>
              <a:r>
                <a:rPr lang="fr-FR" sz="2800" b="1" smtClean="0">
                  <a:solidFill>
                    <a:srgbClr val="000000"/>
                  </a:solidFill>
                </a:rPr>
                <a:t>Classe C</a:t>
              </a:r>
            </a:p>
            <a:p>
              <a:pPr algn="ctr" eaLnBrk="0" fontAlgn="base" hangingPunct="0">
                <a:spcBef>
                  <a:spcPct val="0"/>
                </a:spcBef>
                <a:spcAft>
                  <a:spcPct val="0"/>
                </a:spcAft>
              </a:pPr>
              <a:r>
                <a:rPr lang="fr-FR" sz="2800" b="1" smtClean="0">
                  <a:solidFill>
                    <a:srgbClr val="000000"/>
                  </a:solidFill>
                </a:rPr>
                <a:t>Classe D</a:t>
              </a:r>
            </a:p>
            <a:p>
              <a:pPr algn="ctr" eaLnBrk="0" fontAlgn="base" hangingPunct="0">
                <a:spcBef>
                  <a:spcPct val="0"/>
                </a:spcBef>
                <a:spcAft>
                  <a:spcPct val="0"/>
                </a:spcAft>
              </a:pPr>
              <a:r>
                <a:rPr lang="fr-FR" sz="2800" b="1" smtClean="0">
                  <a:solidFill>
                    <a:srgbClr val="000000"/>
                  </a:solidFill>
                </a:rPr>
                <a:t>Classe E</a:t>
              </a:r>
            </a:p>
          </p:txBody>
        </p:sp>
        <p:sp>
          <p:nvSpPr>
            <p:cNvPr id="69641" name="Text Box 9"/>
            <p:cNvSpPr txBox="1">
              <a:spLocks noChangeArrowheads="1"/>
            </p:cNvSpPr>
            <p:nvPr/>
          </p:nvSpPr>
          <p:spPr bwMode="auto">
            <a:xfrm>
              <a:off x="2475" y="1543"/>
              <a:ext cx="1075" cy="1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76200">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pPr>
              <a:r>
                <a:rPr lang="fr-FR" sz="2800" b="1" dirty="0" smtClean="0">
                  <a:solidFill>
                    <a:srgbClr val="000000"/>
                  </a:solidFill>
                </a:rPr>
                <a:t>Minimum</a:t>
              </a:r>
            </a:p>
            <a:p>
              <a:pPr algn="ctr" eaLnBrk="0" fontAlgn="base" hangingPunct="0">
                <a:spcBef>
                  <a:spcPct val="0"/>
                </a:spcBef>
                <a:spcAft>
                  <a:spcPct val="0"/>
                </a:spcAft>
              </a:pPr>
              <a:endParaRPr lang="fr-FR" sz="2800" b="1" dirty="0" smtClean="0">
                <a:solidFill>
                  <a:srgbClr val="000000"/>
                </a:solidFill>
              </a:endParaRPr>
            </a:p>
            <a:p>
              <a:pPr algn="ctr" eaLnBrk="0" fontAlgn="base" hangingPunct="0">
                <a:spcBef>
                  <a:spcPct val="0"/>
                </a:spcBef>
                <a:spcAft>
                  <a:spcPct val="0"/>
                </a:spcAft>
              </a:pPr>
              <a:r>
                <a:rPr lang="fr-FR" sz="2800" b="1" dirty="0" smtClean="0">
                  <a:solidFill>
                    <a:srgbClr val="000000"/>
                  </a:solidFill>
                </a:rPr>
                <a:t>0</a:t>
              </a:r>
            </a:p>
            <a:p>
              <a:pPr algn="ctr" eaLnBrk="0" fontAlgn="base" hangingPunct="0">
                <a:spcBef>
                  <a:spcPct val="0"/>
                </a:spcBef>
                <a:spcAft>
                  <a:spcPct val="0"/>
                </a:spcAft>
              </a:pPr>
              <a:r>
                <a:rPr lang="fr-FR" sz="2800" b="1" dirty="0" smtClean="0">
                  <a:solidFill>
                    <a:srgbClr val="000000"/>
                  </a:solidFill>
                </a:rPr>
                <a:t>128</a:t>
              </a:r>
            </a:p>
            <a:p>
              <a:pPr algn="ctr" eaLnBrk="0" fontAlgn="base" hangingPunct="0">
                <a:spcBef>
                  <a:spcPct val="0"/>
                </a:spcBef>
                <a:spcAft>
                  <a:spcPct val="0"/>
                </a:spcAft>
              </a:pPr>
              <a:r>
                <a:rPr lang="fr-FR" sz="2800" b="1" dirty="0" smtClean="0">
                  <a:solidFill>
                    <a:srgbClr val="000000"/>
                  </a:solidFill>
                </a:rPr>
                <a:t>192</a:t>
              </a:r>
            </a:p>
            <a:p>
              <a:pPr algn="ctr" eaLnBrk="0" fontAlgn="base" hangingPunct="0">
                <a:spcBef>
                  <a:spcPct val="0"/>
                </a:spcBef>
                <a:spcAft>
                  <a:spcPct val="0"/>
                </a:spcAft>
              </a:pPr>
              <a:r>
                <a:rPr lang="fr-FR" sz="2800" b="1" dirty="0" smtClean="0">
                  <a:solidFill>
                    <a:srgbClr val="000000"/>
                  </a:solidFill>
                </a:rPr>
                <a:t>224</a:t>
              </a:r>
            </a:p>
            <a:p>
              <a:pPr algn="ctr" eaLnBrk="0" fontAlgn="base" hangingPunct="0">
                <a:spcBef>
                  <a:spcPct val="0"/>
                </a:spcBef>
                <a:spcAft>
                  <a:spcPct val="0"/>
                </a:spcAft>
              </a:pPr>
              <a:r>
                <a:rPr lang="fr-FR" sz="2800" b="1" dirty="0" smtClean="0">
                  <a:solidFill>
                    <a:srgbClr val="000000"/>
                  </a:solidFill>
                </a:rPr>
                <a:t>240</a:t>
              </a:r>
            </a:p>
          </p:txBody>
        </p:sp>
        <p:sp>
          <p:nvSpPr>
            <p:cNvPr id="69642" name="Text Box 10"/>
            <p:cNvSpPr txBox="1">
              <a:spLocks noChangeArrowheads="1"/>
            </p:cNvSpPr>
            <p:nvPr/>
          </p:nvSpPr>
          <p:spPr bwMode="auto">
            <a:xfrm>
              <a:off x="4130" y="1528"/>
              <a:ext cx="1112" cy="1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76200">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pPr>
              <a:r>
                <a:rPr lang="fr-FR" sz="2800" b="1" dirty="0" smtClean="0">
                  <a:solidFill>
                    <a:srgbClr val="000000"/>
                  </a:solidFill>
                </a:rPr>
                <a:t>Maximum</a:t>
              </a:r>
            </a:p>
            <a:p>
              <a:pPr algn="ctr" eaLnBrk="0" fontAlgn="base" hangingPunct="0">
                <a:spcBef>
                  <a:spcPct val="0"/>
                </a:spcBef>
                <a:spcAft>
                  <a:spcPct val="0"/>
                </a:spcAft>
              </a:pPr>
              <a:endParaRPr lang="fr-FR" sz="2800" b="1" dirty="0" smtClean="0">
                <a:solidFill>
                  <a:srgbClr val="000000"/>
                </a:solidFill>
              </a:endParaRPr>
            </a:p>
            <a:p>
              <a:pPr algn="ctr" eaLnBrk="0" fontAlgn="base" hangingPunct="0">
                <a:spcBef>
                  <a:spcPct val="0"/>
                </a:spcBef>
                <a:spcAft>
                  <a:spcPct val="0"/>
                </a:spcAft>
              </a:pPr>
              <a:r>
                <a:rPr lang="fr-FR" sz="2800" b="1" dirty="0" smtClean="0">
                  <a:solidFill>
                    <a:srgbClr val="000000"/>
                  </a:solidFill>
                </a:rPr>
                <a:t>126</a:t>
              </a:r>
            </a:p>
            <a:p>
              <a:pPr algn="ctr" eaLnBrk="0" fontAlgn="base" hangingPunct="0">
                <a:spcBef>
                  <a:spcPct val="0"/>
                </a:spcBef>
                <a:spcAft>
                  <a:spcPct val="0"/>
                </a:spcAft>
              </a:pPr>
              <a:r>
                <a:rPr lang="fr-FR" sz="2800" b="1" dirty="0" smtClean="0">
                  <a:solidFill>
                    <a:srgbClr val="000000"/>
                  </a:solidFill>
                </a:rPr>
                <a:t>191</a:t>
              </a:r>
            </a:p>
            <a:p>
              <a:pPr algn="ctr" eaLnBrk="0" fontAlgn="base" hangingPunct="0">
                <a:spcBef>
                  <a:spcPct val="0"/>
                </a:spcBef>
                <a:spcAft>
                  <a:spcPct val="0"/>
                </a:spcAft>
              </a:pPr>
              <a:r>
                <a:rPr lang="fr-FR" sz="2800" b="1" dirty="0" smtClean="0">
                  <a:solidFill>
                    <a:srgbClr val="000000"/>
                  </a:solidFill>
                </a:rPr>
                <a:t>223</a:t>
              </a:r>
            </a:p>
            <a:p>
              <a:pPr algn="ctr" eaLnBrk="0" fontAlgn="base" hangingPunct="0">
                <a:spcBef>
                  <a:spcPct val="0"/>
                </a:spcBef>
                <a:spcAft>
                  <a:spcPct val="0"/>
                </a:spcAft>
              </a:pPr>
              <a:r>
                <a:rPr lang="fr-FR" sz="2800" b="1" dirty="0" smtClean="0">
                  <a:solidFill>
                    <a:srgbClr val="000000"/>
                  </a:solidFill>
                </a:rPr>
                <a:t>239</a:t>
              </a:r>
            </a:p>
            <a:p>
              <a:pPr algn="ctr" eaLnBrk="0" fontAlgn="base" hangingPunct="0">
                <a:spcBef>
                  <a:spcPct val="0"/>
                </a:spcBef>
                <a:spcAft>
                  <a:spcPct val="0"/>
                </a:spcAft>
              </a:pPr>
              <a:r>
                <a:rPr lang="fr-FR" sz="2800" b="1" dirty="0" smtClean="0">
                  <a:solidFill>
                    <a:srgbClr val="000000"/>
                  </a:solidFill>
                </a:rPr>
                <a:t>247</a:t>
              </a:r>
            </a:p>
          </p:txBody>
        </p:sp>
        <p:sp>
          <p:nvSpPr>
            <p:cNvPr id="69643" name="Line 11"/>
            <p:cNvSpPr>
              <a:spLocks noChangeShapeType="1"/>
            </p:cNvSpPr>
            <p:nvPr/>
          </p:nvSpPr>
          <p:spPr bwMode="auto">
            <a:xfrm flipH="1" flipV="1">
              <a:off x="178" y="1978"/>
              <a:ext cx="5345" cy="11"/>
            </a:xfrm>
            <a:prstGeom prst="line">
              <a:avLst/>
            </a:prstGeom>
            <a:noFill/>
            <a:ln w="762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69644" name="Line 12"/>
            <p:cNvSpPr>
              <a:spLocks noChangeShapeType="1"/>
            </p:cNvSpPr>
            <p:nvPr/>
          </p:nvSpPr>
          <p:spPr bwMode="auto">
            <a:xfrm>
              <a:off x="2189" y="1389"/>
              <a:ext cx="0" cy="2177"/>
            </a:xfrm>
            <a:prstGeom prst="line">
              <a:avLst/>
            </a:prstGeom>
            <a:noFill/>
            <a:ln w="762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69645" name="Line 13"/>
            <p:cNvSpPr>
              <a:spLocks noChangeShapeType="1"/>
            </p:cNvSpPr>
            <p:nvPr/>
          </p:nvSpPr>
          <p:spPr bwMode="auto">
            <a:xfrm flipH="1">
              <a:off x="3848" y="1361"/>
              <a:ext cx="0" cy="2247"/>
            </a:xfrm>
            <a:prstGeom prst="line">
              <a:avLst/>
            </a:prstGeom>
            <a:noFill/>
            <a:ln w="762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grpSp>
      <p:sp>
        <p:nvSpPr>
          <p:cNvPr id="69647" name="Rectangle 15"/>
          <p:cNvSpPr>
            <a:spLocks noGrp="1" noChangeArrowheads="1"/>
          </p:cNvSpPr>
          <p:nvPr>
            <p:ph type="title"/>
          </p:nvPr>
        </p:nvSpPr>
        <p:spPr>
          <a:xfrm>
            <a:off x="188913" y="228600"/>
            <a:ext cx="8726487" cy="801688"/>
          </a:xfrm>
          <a:solidFill>
            <a:schemeClr val="tx1"/>
          </a:solidFill>
          <a:ln w="76200">
            <a:solidFill>
              <a:srgbClr val="FF0066"/>
            </a:solidFill>
            <a:miter lim="800000"/>
            <a:headEnd/>
            <a:tailEnd/>
          </a:ln>
        </p:spPr>
        <p:txBody>
          <a:bodyPr/>
          <a:lstStyle/>
          <a:p>
            <a:r>
              <a:rPr lang="fr-FR">
                <a:solidFill>
                  <a:srgbClr val="010000"/>
                </a:solidFill>
              </a:rPr>
              <a:t>Les Adresses IP (IPv4)</a:t>
            </a:r>
          </a:p>
        </p:txBody>
      </p:sp>
    </p:spTree>
    <p:extLst>
      <p:ext uri="{BB962C8B-B14F-4D97-AF65-F5344CB8AC3E}">
        <p14:creationId xmlns:p14="http://schemas.microsoft.com/office/powerpoint/2010/main" val="40294580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D795C892-8467-4486-84A2-05ED403358A1}" type="slidenum">
              <a:rPr lang="fr-FR">
                <a:solidFill>
                  <a:srgbClr val="000000"/>
                </a:solidFill>
              </a:rPr>
              <a:pPr/>
              <a:t>11</a:t>
            </a:fld>
            <a:endParaRPr lang="fr-FR">
              <a:solidFill>
                <a:srgbClr val="000000"/>
              </a:solidFill>
            </a:endParaRPr>
          </a:p>
        </p:txBody>
      </p:sp>
      <p:sp>
        <p:nvSpPr>
          <p:cNvPr id="27651" name="Rectangle 3"/>
          <p:cNvSpPr>
            <a:spLocks noGrp="1" noChangeArrowheads="1"/>
          </p:cNvSpPr>
          <p:nvPr>
            <p:ph type="body" idx="1"/>
          </p:nvPr>
        </p:nvSpPr>
        <p:spPr>
          <a:xfrm>
            <a:off x="228600" y="1295400"/>
            <a:ext cx="8610600" cy="5105400"/>
          </a:xfrm>
        </p:spPr>
        <p:txBody>
          <a:bodyPr/>
          <a:lstStyle/>
          <a:p>
            <a:pPr>
              <a:lnSpc>
                <a:spcPct val="90000"/>
              </a:lnSpc>
              <a:buSzTx/>
              <a:buFontTx/>
              <a:buChar char="•"/>
            </a:pPr>
            <a:r>
              <a:rPr lang="fr-FR" sz="3200" u="sng" dirty="0">
                <a:solidFill>
                  <a:schemeClr val="bg1"/>
                </a:solidFill>
              </a:rPr>
              <a:t>Adresses Particulières</a:t>
            </a:r>
            <a:r>
              <a:rPr lang="fr-FR" sz="3200" dirty="0">
                <a:solidFill>
                  <a:srgbClr val="010000"/>
                </a:solidFill>
              </a:rPr>
              <a:t> :</a:t>
            </a:r>
          </a:p>
          <a:p>
            <a:pPr lvl="1">
              <a:lnSpc>
                <a:spcPct val="90000"/>
              </a:lnSpc>
              <a:buFontTx/>
              <a:buChar char="–"/>
            </a:pPr>
            <a:r>
              <a:rPr lang="fr-FR" sz="3200" dirty="0">
                <a:solidFill>
                  <a:srgbClr val="FF0066"/>
                </a:solidFill>
              </a:rPr>
              <a:t>0.0.0.0</a:t>
            </a:r>
            <a:r>
              <a:rPr lang="fr-FR" sz="3200" dirty="0">
                <a:solidFill>
                  <a:srgbClr val="010000"/>
                </a:solidFill>
              </a:rPr>
              <a:t> Adresse utilisée par une machine pour connaître son adresse Internet durant une procédure d'initialisation (</a:t>
            </a:r>
            <a:r>
              <a:rPr lang="fr-FR" sz="3200" dirty="0" err="1">
                <a:solidFill>
                  <a:srgbClr val="010000"/>
                </a:solidFill>
              </a:rPr>
              <a:t>cf</a:t>
            </a:r>
            <a:r>
              <a:rPr lang="fr-FR" sz="3200" dirty="0">
                <a:solidFill>
                  <a:srgbClr val="010000"/>
                </a:solidFill>
              </a:rPr>
              <a:t> DHCP).</a:t>
            </a:r>
          </a:p>
          <a:p>
            <a:pPr lvl="1">
              <a:lnSpc>
                <a:spcPct val="90000"/>
              </a:lnSpc>
              <a:buFontTx/>
              <a:buChar char="–"/>
            </a:pPr>
            <a:r>
              <a:rPr lang="fr-FR" sz="3200" dirty="0">
                <a:solidFill>
                  <a:srgbClr val="FF0066"/>
                </a:solidFill>
              </a:rPr>
              <a:t>255.255.255.255</a:t>
            </a:r>
            <a:r>
              <a:rPr lang="fr-FR" sz="3200" dirty="0">
                <a:solidFill>
                  <a:srgbClr val="010000"/>
                </a:solidFill>
              </a:rPr>
              <a:t> message envoyé à toutes les machines du réseau mais pas vers les autres réseaux (</a:t>
            </a:r>
            <a:r>
              <a:rPr lang="fr-FR" sz="3200" dirty="0" err="1">
                <a:solidFill>
                  <a:srgbClr val="010000"/>
                </a:solidFill>
              </a:rPr>
              <a:t>broadcast</a:t>
            </a:r>
            <a:r>
              <a:rPr lang="fr-FR" sz="3200" dirty="0">
                <a:solidFill>
                  <a:srgbClr val="010000"/>
                </a:solidFill>
              </a:rPr>
              <a:t> limité).</a:t>
            </a:r>
          </a:p>
          <a:p>
            <a:pPr lvl="1">
              <a:lnSpc>
                <a:spcPct val="90000"/>
              </a:lnSpc>
              <a:buFontTx/>
              <a:buChar char="–"/>
            </a:pPr>
            <a:r>
              <a:rPr lang="fr-FR" sz="3200" dirty="0">
                <a:solidFill>
                  <a:srgbClr val="FF0066"/>
                </a:solidFill>
              </a:rPr>
              <a:t>&lt;réseau&gt;.255</a:t>
            </a:r>
            <a:r>
              <a:rPr lang="fr-FR" sz="3200" dirty="0">
                <a:solidFill>
                  <a:srgbClr val="010000"/>
                </a:solidFill>
              </a:rPr>
              <a:t> message envoyé à toutes les machines du réseau &lt;réseau&gt; (</a:t>
            </a:r>
            <a:r>
              <a:rPr lang="fr-FR" sz="3200" dirty="0" err="1">
                <a:solidFill>
                  <a:srgbClr val="010000"/>
                </a:solidFill>
              </a:rPr>
              <a:t>broadcast</a:t>
            </a:r>
            <a:r>
              <a:rPr lang="fr-FR" sz="3200" dirty="0">
                <a:solidFill>
                  <a:srgbClr val="010000"/>
                </a:solidFill>
              </a:rPr>
              <a:t> dirigé). Par exemple : 193.16.255.255.</a:t>
            </a:r>
          </a:p>
        </p:txBody>
      </p:sp>
      <p:sp>
        <p:nvSpPr>
          <p:cNvPr id="27654" name="Rectangle 6"/>
          <p:cNvSpPr>
            <a:spLocks noGrp="1" noChangeArrowheads="1"/>
          </p:cNvSpPr>
          <p:nvPr>
            <p:ph type="title"/>
          </p:nvPr>
        </p:nvSpPr>
        <p:spPr>
          <a:xfrm>
            <a:off x="188913" y="228600"/>
            <a:ext cx="8726487" cy="801688"/>
          </a:xfrm>
          <a:solidFill>
            <a:schemeClr val="tx1"/>
          </a:solidFill>
          <a:ln w="76200">
            <a:solidFill>
              <a:srgbClr val="FF0066"/>
            </a:solidFill>
            <a:miter lim="800000"/>
            <a:headEnd/>
            <a:tailEnd/>
          </a:ln>
        </p:spPr>
        <p:txBody>
          <a:bodyPr/>
          <a:lstStyle/>
          <a:p>
            <a:r>
              <a:rPr lang="fr-FR">
                <a:solidFill>
                  <a:srgbClr val="010000"/>
                </a:solidFill>
              </a:rPr>
              <a:t>Les Adresses IP (IPv4)</a:t>
            </a:r>
          </a:p>
        </p:txBody>
      </p:sp>
    </p:spTree>
    <p:extLst>
      <p:ext uri="{BB962C8B-B14F-4D97-AF65-F5344CB8AC3E}">
        <p14:creationId xmlns:p14="http://schemas.microsoft.com/office/powerpoint/2010/main" val="37493020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C45F2FB2-AA3C-4766-A653-0EFD55FC673E}" type="slidenum">
              <a:rPr lang="fr-FR">
                <a:solidFill>
                  <a:srgbClr val="000000"/>
                </a:solidFill>
              </a:rPr>
              <a:pPr/>
              <a:t>12</a:t>
            </a:fld>
            <a:endParaRPr lang="fr-FR">
              <a:solidFill>
                <a:srgbClr val="000000"/>
              </a:solidFill>
            </a:endParaRPr>
          </a:p>
        </p:txBody>
      </p:sp>
      <p:sp>
        <p:nvSpPr>
          <p:cNvPr id="31746" name="Rectangle 2"/>
          <p:cNvSpPr>
            <a:spLocks noGrp="1" noChangeArrowheads="1"/>
          </p:cNvSpPr>
          <p:nvPr>
            <p:ph type="body" idx="1"/>
          </p:nvPr>
        </p:nvSpPr>
        <p:spPr>
          <a:xfrm>
            <a:off x="188913" y="1212850"/>
            <a:ext cx="8610600" cy="4932363"/>
          </a:xfrm>
        </p:spPr>
        <p:txBody>
          <a:bodyPr/>
          <a:lstStyle/>
          <a:p>
            <a:pPr>
              <a:lnSpc>
                <a:spcPct val="90000"/>
              </a:lnSpc>
              <a:buSzTx/>
              <a:buFontTx/>
              <a:buChar char="•"/>
            </a:pPr>
            <a:r>
              <a:rPr lang="fr-FR" sz="3200" u="sng">
                <a:solidFill>
                  <a:schemeClr val="bg1"/>
                </a:solidFill>
              </a:rPr>
              <a:t>Adresses Particulières</a:t>
            </a:r>
            <a:r>
              <a:rPr lang="fr-FR" sz="3200">
                <a:solidFill>
                  <a:srgbClr val="010000"/>
                </a:solidFill>
              </a:rPr>
              <a:t> :</a:t>
            </a:r>
          </a:p>
          <a:p>
            <a:pPr lvl="1">
              <a:lnSpc>
                <a:spcPct val="90000"/>
              </a:lnSpc>
              <a:buFontTx/>
              <a:buChar char="–"/>
            </a:pPr>
            <a:r>
              <a:rPr lang="fr-FR" sz="3200">
                <a:solidFill>
                  <a:srgbClr val="FF0066"/>
                </a:solidFill>
              </a:rPr>
              <a:t> &lt;réseau&gt;.0</a:t>
            </a:r>
            <a:r>
              <a:rPr lang="fr-FR" sz="3200">
                <a:solidFill>
                  <a:srgbClr val="010000"/>
                </a:solidFill>
              </a:rPr>
              <a:t> Adresse utilisée pour désigner le réseau &lt;réseau&gt;. Par exemple : 193.16.0.0.</a:t>
            </a:r>
          </a:p>
          <a:p>
            <a:pPr lvl="1">
              <a:lnSpc>
                <a:spcPct val="90000"/>
              </a:lnSpc>
              <a:buFontTx/>
              <a:buChar char="–"/>
            </a:pPr>
            <a:r>
              <a:rPr lang="fr-FR" sz="3200">
                <a:solidFill>
                  <a:srgbClr val="010000"/>
                </a:solidFill>
              </a:rPr>
              <a:t> </a:t>
            </a:r>
            <a:r>
              <a:rPr lang="fr-FR" sz="3200">
                <a:solidFill>
                  <a:srgbClr val="FF0066"/>
                </a:solidFill>
              </a:rPr>
              <a:t>0.&lt;machine&gt;</a:t>
            </a:r>
            <a:r>
              <a:rPr lang="fr-FR" sz="3200">
                <a:solidFill>
                  <a:srgbClr val="010000"/>
                </a:solidFill>
              </a:rPr>
              <a:t> Adresse du poste &lt;machine&gt; sur "ce réseau". Par exemple : 0.0.12.45</a:t>
            </a:r>
          </a:p>
          <a:p>
            <a:pPr lvl="1">
              <a:lnSpc>
                <a:spcPct val="90000"/>
              </a:lnSpc>
              <a:buFontTx/>
              <a:buChar char="–"/>
            </a:pPr>
            <a:r>
              <a:rPr lang="fr-FR" sz="3200">
                <a:solidFill>
                  <a:srgbClr val="FF0066"/>
                </a:solidFill>
              </a:rPr>
              <a:t>127.x.x.x</a:t>
            </a:r>
            <a:r>
              <a:rPr lang="fr-FR" sz="3200">
                <a:solidFill>
                  <a:srgbClr val="010000"/>
                </a:solidFill>
              </a:rPr>
              <a:t> Adresse de boucle. Le paquet envoyé avec cette adresse revient à l'émetteur. La valeur de 'x' est indifférente. On utilise généralement 127.0.0.1</a:t>
            </a:r>
          </a:p>
        </p:txBody>
      </p:sp>
      <p:sp>
        <p:nvSpPr>
          <p:cNvPr id="31749" name="Rectangle 5"/>
          <p:cNvSpPr>
            <a:spLocks noGrp="1" noChangeArrowheads="1"/>
          </p:cNvSpPr>
          <p:nvPr>
            <p:ph type="title"/>
          </p:nvPr>
        </p:nvSpPr>
        <p:spPr>
          <a:xfrm>
            <a:off x="188913" y="228600"/>
            <a:ext cx="8726487" cy="801688"/>
          </a:xfrm>
          <a:solidFill>
            <a:schemeClr val="tx1"/>
          </a:solidFill>
          <a:ln w="76200">
            <a:solidFill>
              <a:srgbClr val="FF0066"/>
            </a:solidFill>
            <a:miter lim="800000"/>
            <a:headEnd/>
            <a:tailEnd/>
          </a:ln>
        </p:spPr>
        <p:txBody>
          <a:bodyPr/>
          <a:lstStyle/>
          <a:p>
            <a:r>
              <a:rPr lang="fr-FR">
                <a:solidFill>
                  <a:srgbClr val="010000"/>
                </a:solidFill>
              </a:rPr>
              <a:t>Les Adresses IP (IPv4)</a:t>
            </a:r>
          </a:p>
        </p:txBody>
      </p:sp>
    </p:spTree>
    <p:extLst>
      <p:ext uri="{BB962C8B-B14F-4D97-AF65-F5344CB8AC3E}">
        <p14:creationId xmlns:p14="http://schemas.microsoft.com/office/powerpoint/2010/main" val="12485870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7DEF1F18-2D0B-4350-A2BC-283D0B438961}" type="slidenum">
              <a:rPr lang="fr-FR">
                <a:solidFill>
                  <a:srgbClr val="000000"/>
                </a:solidFill>
              </a:rPr>
              <a:pPr/>
              <a:t>13</a:t>
            </a:fld>
            <a:endParaRPr lang="fr-FR">
              <a:solidFill>
                <a:srgbClr val="000000"/>
              </a:solidFill>
            </a:endParaRPr>
          </a:p>
        </p:txBody>
      </p:sp>
      <p:sp>
        <p:nvSpPr>
          <p:cNvPr id="70658" name="Rectangle 2"/>
          <p:cNvSpPr>
            <a:spLocks noGrp="1" noChangeArrowheads="1"/>
          </p:cNvSpPr>
          <p:nvPr>
            <p:ph type="body" idx="1"/>
          </p:nvPr>
        </p:nvSpPr>
        <p:spPr>
          <a:xfrm>
            <a:off x="161925" y="1225550"/>
            <a:ext cx="8610600" cy="5092700"/>
          </a:xfrm>
        </p:spPr>
        <p:txBody>
          <a:bodyPr/>
          <a:lstStyle/>
          <a:p>
            <a:pPr>
              <a:buSzTx/>
              <a:buFontTx/>
              <a:buChar char="•"/>
            </a:pPr>
            <a:r>
              <a:rPr lang="fr-FR" sz="3200" u="sng">
                <a:solidFill>
                  <a:schemeClr val="bg1"/>
                </a:solidFill>
              </a:rPr>
              <a:t>Adresses Particulières</a:t>
            </a:r>
            <a:r>
              <a:rPr lang="fr-FR" sz="3200">
                <a:solidFill>
                  <a:srgbClr val="010000"/>
                </a:solidFill>
              </a:rPr>
              <a:t> :</a:t>
            </a:r>
          </a:p>
          <a:p>
            <a:pPr>
              <a:buSzTx/>
              <a:buFontTx/>
              <a:buNone/>
            </a:pPr>
            <a:r>
              <a:rPr lang="fr-FR" sz="3200"/>
              <a:t>Le RFC 1597 fournit des adresses pour les </a:t>
            </a:r>
            <a:r>
              <a:rPr lang="fr-FR" sz="3200">
                <a:solidFill>
                  <a:schemeClr val="hlink"/>
                </a:solidFill>
              </a:rPr>
              <a:t>réseaux privés</a:t>
            </a:r>
            <a:r>
              <a:rPr lang="fr-FR" sz="3200"/>
              <a:t> (Adresses non routables sur l'Internet) :</a:t>
            </a:r>
          </a:p>
          <a:p>
            <a:pPr algn="ctr">
              <a:buSzTx/>
              <a:buFontTx/>
              <a:buNone/>
            </a:pPr>
            <a:r>
              <a:rPr lang="fr-FR" sz="3200">
                <a:solidFill>
                  <a:schemeClr val="hlink"/>
                </a:solidFill>
              </a:rPr>
              <a:t>10.0.0.0</a:t>
            </a:r>
            <a:r>
              <a:rPr lang="fr-FR" sz="3200"/>
              <a:t>     1 réseau de classe A</a:t>
            </a:r>
          </a:p>
          <a:p>
            <a:pPr algn="ctr">
              <a:buSzTx/>
              <a:buFontTx/>
              <a:buNone/>
            </a:pPr>
            <a:r>
              <a:rPr lang="fr-FR" sz="3200">
                <a:solidFill>
                  <a:schemeClr val="hlink"/>
                </a:solidFill>
              </a:rPr>
              <a:t>de 172.16.0.0  à 172.31.0.0</a:t>
            </a:r>
            <a:r>
              <a:rPr lang="fr-FR" sz="3200"/>
              <a:t>    16 réseaux </a:t>
            </a:r>
          </a:p>
          <a:p>
            <a:pPr algn="ctr">
              <a:buSzTx/>
              <a:buFontTx/>
              <a:buNone/>
            </a:pPr>
            <a:r>
              <a:rPr lang="fr-FR" sz="3200"/>
              <a:t>de classe B</a:t>
            </a:r>
          </a:p>
          <a:p>
            <a:pPr algn="ctr">
              <a:buSzTx/>
              <a:buFontTx/>
              <a:buNone/>
            </a:pPr>
            <a:r>
              <a:rPr lang="fr-FR" sz="3200">
                <a:solidFill>
                  <a:schemeClr val="hlink"/>
                </a:solidFill>
              </a:rPr>
              <a:t>de 192.168.0.0 à 192.168.0.0</a:t>
            </a:r>
            <a:r>
              <a:rPr lang="fr-FR" sz="3200"/>
              <a:t>     256 réseaux</a:t>
            </a:r>
          </a:p>
          <a:p>
            <a:pPr algn="ctr">
              <a:buSzTx/>
              <a:buFontTx/>
              <a:buNone/>
            </a:pPr>
            <a:r>
              <a:rPr lang="fr-FR" sz="3200"/>
              <a:t>de classe C</a:t>
            </a:r>
            <a:endParaRPr lang="fr-FR" sz="3200">
              <a:solidFill>
                <a:srgbClr val="010000"/>
              </a:solidFill>
            </a:endParaRPr>
          </a:p>
        </p:txBody>
      </p:sp>
      <p:sp>
        <p:nvSpPr>
          <p:cNvPr id="70661" name="Rectangle 5"/>
          <p:cNvSpPr>
            <a:spLocks noGrp="1" noChangeArrowheads="1"/>
          </p:cNvSpPr>
          <p:nvPr>
            <p:ph type="title"/>
          </p:nvPr>
        </p:nvSpPr>
        <p:spPr>
          <a:xfrm>
            <a:off x="188913" y="228600"/>
            <a:ext cx="8726487" cy="801688"/>
          </a:xfrm>
          <a:solidFill>
            <a:schemeClr val="tx1"/>
          </a:solidFill>
          <a:ln w="76200">
            <a:solidFill>
              <a:srgbClr val="FF0066"/>
            </a:solidFill>
            <a:miter lim="800000"/>
            <a:headEnd/>
            <a:tailEnd/>
          </a:ln>
        </p:spPr>
        <p:txBody>
          <a:bodyPr/>
          <a:lstStyle/>
          <a:p>
            <a:r>
              <a:rPr lang="fr-FR">
                <a:solidFill>
                  <a:srgbClr val="010000"/>
                </a:solidFill>
              </a:rPr>
              <a:t>Les Adresses IP (IPv4)</a:t>
            </a:r>
          </a:p>
        </p:txBody>
      </p:sp>
    </p:spTree>
    <p:extLst>
      <p:ext uri="{BB962C8B-B14F-4D97-AF65-F5344CB8AC3E}">
        <p14:creationId xmlns:p14="http://schemas.microsoft.com/office/powerpoint/2010/main" val="2479898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Espace réservé du numéro de diapositive 5"/>
          <p:cNvSpPr>
            <a:spLocks noGrp="1"/>
          </p:cNvSpPr>
          <p:nvPr>
            <p:ph type="sldNum" sz="quarter" idx="12"/>
          </p:nvPr>
        </p:nvSpPr>
        <p:spPr/>
        <p:txBody>
          <a:bodyPr/>
          <a:lstStyle/>
          <a:p>
            <a:fld id="{C3E59570-3710-4145-BBCC-89687F35B76B}" type="slidenum">
              <a:rPr lang="fr-FR">
                <a:solidFill>
                  <a:srgbClr val="000000"/>
                </a:solidFill>
              </a:rPr>
              <a:pPr/>
              <a:t>14</a:t>
            </a:fld>
            <a:endParaRPr lang="fr-FR">
              <a:solidFill>
                <a:srgbClr val="000000"/>
              </a:solidFill>
            </a:endParaRPr>
          </a:p>
        </p:txBody>
      </p:sp>
      <p:sp>
        <p:nvSpPr>
          <p:cNvPr id="91138" name="Rectangle 1026"/>
          <p:cNvSpPr>
            <a:spLocks noGrp="1" noChangeArrowheads="1"/>
          </p:cNvSpPr>
          <p:nvPr>
            <p:ph type="body" idx="1"/>
          </p:nvPr>
        </p:nvSpPr>
        <p:spPr>
          <a:xfrm>
            <a:off x="188913" y="1173163"/>
            <a:ext cx="8610600" cy="2355850"/>
          </a:xfrm>
        </p:spPr>
        <p:txBody>
          <a:bodyPr/>
          <a:lstStyle/>
          <a:p>
            <a:pPr>
              <a:lnSpc>
                <a:spcPct val="80000"/>
              </a:lnSpc>
              <a:buSzTx/>
              <a:buFontTx/>
              <a:buChar char="•"/>
            </a:pPr>
            <a:r>
              <a:rPr lang="fr-FR" sz="3200" u="sng">
                <a:solidFill>
                  <a:schemeClr val="bg1"/>
                </a:solidFill>
              </a:rPr>
              <a:t>Réseaux  IP:</a:t>
            </a:r>
          </a:p>
          <a:p>
            <a:pPr>
              <a:lnSpc>
                <a:spcPct val="80000"/>
              </a:lnSpc>
              <a:buSzTx/>
              <a:buFontTx/>
              <a:buNone/>
            </a:pPr>
            <a:r>
              <a:rPr lang="fr-FR" sz="3200">
                <a:solidFill>
                  <a:srgbClr val="010000"/>
                </a:solidFill>
              </a:rPr>
              <a:t>	Un </a:t>
            </a:r>
            <a:r>
              <a:rPr lang="fr-FR" sz="3200">
                <a:solidFill>
                  <a:schemeClr val="hlink"/>
                </a:solidFill>
              </a:rPr>
              <a:t>réseau IP</a:t>
            </a:r>
            <a:r>
              <a:rPr lang="fr-FR" sz="3200">
                <a:solidFill>
                  <a:srgbClr val="010000"/>
                </a:solidFill>
              </a:rPr>
              <a:t> se défini comme un ensemble de machines (hôtes) interconnectées ayant la même adresse réseau (</a:t>
            </a:r>
            <a:r>
              <a:rPr lang="fr-FR" sz="2800">
                <a:solidFill>
                  <a:srgbClr val="010000"/>
                </a:solidFill>
              </a:rPr>
              <a:t>202.187.0.0 par exemple</a:t>
            </a:r>
            <a:r>
              <a:rPr lang="fr-FR" sz="3200">
                <a:solidFill>
                  <a:srgbClr val="010000"/>
                </a:solidFill>
              </a:rPr>
              <a:t>). Les réseaux IP sont séparés par des </a:t>
            </a:r>
            <a:r>
              <a:rPr lang="fr-FR" sz="3200">
                <a:solidFill>
                  <a:schemeClr val="hlink"/>
                </a:solidFill>
              </a:rPr>
              <a:t>routeurs</a:t>
            </a:r>
          </a:p>
        </p:txBody>
      </p:sp>
      <p:sp>
        <p:nvSpPr>
          <p:cNvPr id="91187" name="Rectangle 1075"/>
          <p:cNvSpPr>
            <a:spLocks noGrp="1" noChangeArrowheads="1"/>
          </p:cNvSpPr>
          <p:nvPr>
            <p:ph type="title"/>
          </p:nvPr>
        </p:nvSpPr>
        <p:spPr>
          <a:xfrm>
            <a:off x="188913" y="228600"/>
            <a:ext cx="8726487" cy="801688"/>
          </a:xfrm>
          <a:solidFill>
            <a:schemeClr val="tx1"/>
          </a:solidFill>
          <a:ln w="76200">
            <a:solidFill>
              <a:srgbClr val="FF0066"/>
            </a:solidFill>
            <a:miter lim="800000"/>
            <a:headEnd/>
            <a:tailEnd/>
          </a:ln>
        </p:spPr>
        <p:txBody>
          <a:bodyPr/>
          <a:lstStyle/>
          <a:p>
            <a:r>
              <a:rPr lang="fr-FR">
                <a:solidFill>
                  <a:srgbClr val="010000"/>
                </a:solidFill>
              </a:rPr>
              <a:t>Les Adresses IP (IPv4)</a:t>
            </a:r>
          </a:p>
        </p:txBody>
      </p:sp>
      <p:grpSp>
        <p:nvGrpSpPr>
          <p:cNvPr id="91206" name="Group 1094"/>
          <p:cNvGrpSpPr>
            <a:grpSpLocks/>
          </p:cNvGrpSpPr>
          <p:nvPr/>
        </p:nvGrpSpPr>
        <p:grpSpPr bwMode="auto">
          <a:xfrm>
            <a:off x="541338" y="3635375"/>
            <a:ext cx="7985125" cy="3022600"/>
            <a:chOff x="107" y="2317"/>
            <a:chExt cx="5030" cy="1904"/>
          </a:xfrm>
        </p:grpSpPr>
        <p:sp>
          <p:nvSpPr>
            <p:cNvPr id="91179" name="Line 1067"/>
            <p:cNvSpPr>
              <a:spLocks noChangeShapeType="1"/>
            </p:cNvSpPr>
            <p:nvPr/>
          </p:nvSpPr>
          <p:spPr bwMode="auto">
            <a:xfrm>
              <a:off x="4455" y="3353"/>
              <a:ext cx="0" cy="255"/>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91178" name="Rectangle 1066"/>
            <p:cNvSpPr>
              <a:spLocks noChangeArrowheads="1"/>
            </p:cNvSpPr>
            <p:nvPr/>
          </p:nvSpPr>
          <p:spPr bwMode="auto">
            <a:xfrm>
              <a:off x="4066" y="3079"/>
              <a:ext cx="781" cy="272"/>
            </a:xfrm>
            <a:prstGeom prst="rect">
              <a:avLst/>
            </a:prstGeom>
            <a:solidFill>
              <a:srgbClr val="66FF99"/>
            </a:solidFill>
            <a:ln w="76200">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91171" name="Line 1059"/>
            <p:cNvSpPr>
              <a:spLocks noChangeShapeType="1"/>
            </p:cNvSpPr>
            <p:nvPr/>
          </p:nvSpPr>
          <p:spPr bwMode="auto">
            <a:xfrm flipH="1">
              <a:off x="3025" y="2975"/>
              <a:ext cx="8" cy="649"/>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91140" name="Line 1028"/>
            <p:cNvSpPr>
              <a:spLocks noChangeShapeType="1"/>
            </p:cNvSpPr>
            <p:nvPr/>
          </p:nvSpPr>
          <p:spPr bwMode="auto">
            <a:xfrm>
              <a:off x="1003" y="2983"/>
              <a:ext cx="2993" cy="0"/>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91141" name="Line 1029"/>
            <p:cNvSpPr>
              <a:spLocks noChangeShapeType="1"/>
            </p:cNvSpPr>
            <p:nvPr/>
          </p:nvSpPr>
          <p:spPr bwMode="auto">
            <a:xfrm>
              <a:off x="1813" y="3604"/>
              <a:ext cx="2820" cy="0"/>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grpSp>
          <p:nvGrpSpPr>
            <p:cNvPr id="91189" name="Group 1077"/>
            <p:cNvGrpSpPr>
              <a:grpSpLocks/>
            </p:cNvGrpSpPr>
            <p:nvPr/>
          </p:nvGrpSpPr>
          <p:grpSpPr bwMode="auto">
            <a:xfrm>
              <a:off x="1053" y="2556"/>
              <a:ext cx="213" cy="420"/>
              <a:chOff x="1053" y="2556"/>
              <a:chExt cx="213" cy="420"/>
            </a:xfrm>
          </p:grpSpPr>
          <p:sp>
            <p:nvSpPr>
              <p:cNvPr id="91142" name="Line 1030"/>
              <p:cNvSpPr>
                <a:spLocks noChangeShapeType="1"/>
              </p:cNvSpPr>
              <p:nvPr/>
            </p:nvSpPr>
            <p:spPr bwMode="auto">
              <a:xfrm flipH="1" flipV="1">
                <a:off x="1159" y="2794"/>
                <a:ext cx="0" cy="182"/>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91143" name="Rectangle 1031"/>
              <p:cNvSpPr>
                <a:spLocks noChangeArrowheads="1"/>
              </p:cNvSpPr>
              <p:nvPr/>
            </p:nvSpPr>
            <p:spPr bwMode="auto">
              <a:xfrm>
                <a:off x="1053" y="2556"/>
                <a:ext cx="213" cy="238"/>
              </a:xfrm>
              <a:prstGeom prst="rect">
                <a:avLst/>
              </a:prstGeom>
              <a:solidFill>
                <a:schemeClr val="folHlink"/>
              </a:solidFill>
              <a:ln w="38100">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grpSp>
        <p:grpSp>
          <p:nvGrpSpPr>
            <p:cNvPr id="91199" name="Group 1087"/>
            <p:cNvGrpSpPr>
              <a:grpSpLocks/>
            </p:cNvGrpSpPr>
            <p:nvPr/>
          </p:nvGrpSpPr>
          <p:grpSpPr bwMode="auto">
            <a:xfrm>
              <a:off x="2703" y="3595"/>
              <a:ext cx="213" cy="429"/>
              <a:chOff x="2703" y="3595"/>
              <a:chExt cx="213" cy="429"/>
            </a:xfrm>
          </p:grpSpPr>
          <p:sp>
            <p:nvSpPr>
              <p:cNvPr id="91155" name="Line 1043"/>
              <p:cNvSpPr>
                <a:spLocks noChangeShapeType="1"/>
              </p:cNvSpPr>
              <p:nvPr/>
            </p:nvSpPr>
            <p:spPr bwMode="auto">
              <a:xfrm flipV="1">
                <a:off x="2818" y="3595"/>
                <a:ext cx="0" cy="200"/>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91156" name="Rectangle 1044"/>
              <p:cNvSpPr>
                <a:spLocks noChangeArrowheads="1"/>
              </p:cNvSpPr>
              <p:nvPr/>
            </p:nvSpPr>
            <p:spPr bwMode="auto">
              <a:xfrm>
                <a:off x="2703" y="3786"/>
                <a:ext cx="213" cy="238"/>
              </a:xfrm>
              <a:prstGeom prst="rect">
                <a:avLst/>
              </a:prstGeom>
              <a:solidFill>
                <a:srgbClr val="FF9900"/>
              </a:solidFill>
              <a:ln w="38100">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grpSp>
        <p:sp>
          <p:nvSpPr>
            <p:cNvPr id="91170" name="Rectangle 1058"/>
            <p:cNvSpPr>
              <a:spLocks noChangeArrowheads="1"/>
            </p:cNvSpPr>
            <p:nvPr/>
          </p:nvSpPr>
          <p:spPr bwMode="auto">
            <a:xfrm>
              <a:off x="2647" y="3188"/>
              <a:ext cx="526" cy="272"/>
            </a:xfrm>
            <a:prstGeom prst="rect">
              <a:avLst/>
            </a:prstGeom>
            <a:solidFill>
              <a:srgbClr val="339933"/>
            </a:solidFill>
            <a:ln w="76200">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91173" name="Oval 1061"/>
            <p:cNvSpPr>
              <a:spLocks noChangeArrowheads="1"/>
            </p:cNvSpPr>
            <p:nvPr/>
          </p:nvSpPr>
          <p:spPr bwMode="auto">
            <a:xfrm>
              <a:off x="107" y="2317"/>
              <a:ext cx="4981" cy="1904"/>
            </a:xfrm>
            <a:prstGeom prst="ellipse">
              <a:avLst/>
            </a:prstGeom>
            <a:noFill/>
            <a:ln w="38100">
              <a:solidFill>
                <a:srgbClr val="000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91174" name="Rectangle 1062"/>
            <p:cNvSpPr>
              <a:spLocks noChangeArrowheads="1"/>
            </p:cNvSpPr>
            <p:nvPr/>
          </p:nvSpPr>
          <p:spPr bwMode="auto">
            <a:xfrm>
              <a:off x="2647" y="3188"/>
              <a:ext cx="724" cy="272"/>
            </a:xfrm>
            <a:prstGeom prst="rect">
              <a:avLst/>
            </a:prstGeom>
            <a:solidFill>
              <a:schemeClr val="tx2"/>
            </a:solidFill>
            <a:ln w="76200">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91180" name="Line 1068"/>
            <p:cNvSpPr>
              <a:spLocks noChangeShapeType="1"/>
            </p:cNvSpPr>
            <p:nvPr/>
          </p:nvSpPr>
          <p:spPr bwMode="auto">
            <a:xfrm flipV="1">
              <a:off x="4471" y="2671"/>
              <a:ext cx="666" cy="394"/>
            </a:xfrm>
            <a:prstGeom prst="line">
              <a:avLst/>
            </a:prstGeom>
            <a:noFill/>
            <a:ln w="762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91181" name="Text Box 1069"/>
            <p:cNvSpPr txBox="1">
              <a:spLocks noChangeArrowheads="1"/>
            </p:cNvSpPr>
            <p:nvPr/>
          </p:nvSpPr>
          <p:spPr bwMode="auto">
            <a:xfrm>
              <a:off x="427" y="2963"/>
              <a:ext cx="8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76200">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fr-FR" b="1" smtClean="0">
                  <a:solidFill>
                    <a:srgbClr val="000000"/>
                  </a:solidFill>
                </a:rPr>
                <a:t>Réseau IP 1</a:t>
              </a:r>
            </a:p>
          </p:txBody>
        </p:sp>
        <p:sp>
          <p:nvSpPr>
            <p:cNvPr id="91182" name="Text Box 1070"/>
            <p:cNvSpPr txBox="1">
              <a:spLocks noChangeArrowheads="1"/>
            </p:cNvSpPr>
            <p:nvPr/>
          </p:nvSpPr>
          <p:spPr bwMode="auto">
            <a:xfrm>
              <a:off x="1254" y="3626"/>
              <a:ext cx="8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76200">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fr-FR" b="1" smtClean="0">
                  <a:solidFill>
                    <a:srgbClr val="000000"/>
                  </a:solidFill>
                </a:rPr>
                <a:t>Réseau IP 2</a:t>
              </a:r>
            </a:p>
          </p:txBody>
        </p:sp>
        <p:sp>
          <p:nvSpPr>
            <p:cNvPr id="91183" name="Text Box 1071"/>
            <p:cNvSpPr txBox="1">
              <a:spLocks noChangeArrowheads="1"/>
            </p:cNvSpPr>
            <p:nvPr/>
          </p:nvSpPr>
          <p:spPr bwMode="auto">
            <a:xfrm>
              <a:off x="4122" y="3099"/>
              <a:ext cx="70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76200">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fr-FR" b="1" smtClean="0">
                  <a:solidFill>
                    <a:srgbClr val="000000"/>
                  </a:solidFill>
                </a:rPr>
                <a:t>Routeur</a:t>
              </a:r>
            </a:p>
          </p:txBody>
        </p:sp>
        <p:sp>
          <p:nvSpPr>
            <p:cNvPr id="91172" name="Text Box 1060"/>
            <p:cNvSpPr txBox="1">
              <a:spLocks noChangeArrowheads="1"/>
            </p:cNvSpPr>
            <p:nvPr/>
          </p:nvSpPr>
          <p:spPr bwMode="auto">
            <a:xfrm>
              <a:off x="2670" y="3201"/>
              <a:ext cx="66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76200">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fr-FR" b="1" smtClean="0">
                  <a:solidFill>
                    <a:srgbClr val="000000"/>
                  </a:solidFill>
                </a:rPr>
                <a:t>Routeur</a:t>
              </a:r>
            </a:p>
          </p:txBody>
        </p:sp>
        <p:grpSp>
          <p:nvGrpSpPr>
            <p:cNvPr id="91190" name="Group 1078"/>
            <p:cNvGrpSpPr>
              <a:grpSpLocks/>
            </p:cNvGrpSpPr>
            <p:nvPr/>
          </p:nvGrpSpPr>
          <p:grpSpPr bwMode="auto">
            <a:xfrm>
              <a:off x="1830" y="2565"/>
              <a:ext cx="213" cy="420"/>
              <a:chOff x="1053" y="2556"/>
              <a:chExt cx="213" cy="420"/>
            </a:xfrm>
          </p:grpSpPr>
          <p:sp>
            <p:nvSpPr>
              <p:cNvPr id="91191" name="Line 1079"/>
              <p:cNvSpPr>
                <a:spLocks noChangeShapeType="1"/>
              </p:cNvSpPr>
              <p:nvPr/>
            </p:nvSpPr>
            <p:spPr bwMode="auto">
              <a:xfrm flipH="1" flipV="1">
                <a:off x="1159" y="2794"/>
                <a:ext cx="0" cy="182"/>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91192" name="Rectangle 1080"/>
              <p:cNvSpPr>
                <a:spLocks noChangeArrowheads="1"/>
              </p:cNvSpPr>
              <p:nvPr/>
            </p:nvSpPr>
            <p:spPr bwMode="auto">
              <a:xfrm>
                <a:off x="1053" y="2556"/>
                <a:ext cx="213" cy="238"/>
              </a:xfrm>
              <a:prstGeom prst="rect">
                <a:avLst/>
              </a:prstGeom>
              <a:solidFill>
                <a:schemeClr val="folHlink"/>
              </a:solidFill>
              <a:ln w="38100">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grpSp>
        <p:grpSp>
          <p:nvGrpSpPr>
            <p:cNvPr id="91193" name="Group 1081"/>
            <p:cNvGrpSpPr>
              <a:grpSpLocks/>
            </p:cNvGrpSpPr>
            <p:nvPr/>
          </p:nvGrpSpPr>
          <p:grpSpPr bwMode="auto">
            <a:xfrm>
              <a:off x="2589" y="2547"/>
              <a:ext cx="213" cy="420"/>
              <a:chOff x="1053" y="2556"/>
              <a:chExt cx="213" cy="420"/>
            </a:xfrm>
          </p:grpSpPr>
          <p:sp>
            <p:nvSpPr>
              <p:cNvPr id="91194" name="Line 1082"/>
              <p:cNvSpPr>
                <a:spLocks noChangeShapeType="1"/>
              </p:cNvSpPr>
              <p:nvPr/>
            </p:nvSpPr>
            <p:spPr bwMode="auto">
              <a:xfrm flipH="1" flipV="1">
                <a:off x="1159" y="2794"/>
                <a:ext cx="0" cy="182"/>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91195" name="Rectangle 1083"/>
              <p:cNvSpPr>
                <a:spLocks noChangeArrowheads="1"/>
              </p:cNvSpPr>
              <p:nvPr/>
            </p:nvSpPr>
            <p:spPr bwMode="auto">
              <a:xfrm>
                <a:off x="1053" y="2556"/>
                <a:ext cx="213" cy="238"/>
              </a:xfrm>
              <a:prstGeom prst="rect">
                <a:avLst/>
              </a:prstGeom>
              <a:solidFill>
                <a:schemeClr val="folHlink"/>
              </a:solidFill>
              <a:ln w="38100">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grpSp>
        <p:grpSp>
          <p:nvGrpSpPr>
            <p:cNvPr id="91196" name="Group 1084"/>
            <p:cNvGrpSpPr>
              <a:grpSpLocks/>
            </p:cNvGrpSpPr>
            <p:nvPr/>
          </p:nvGrpSpPr>
          <p:grpSpPr bwMode="auto">
            <a:xfrm>
              <a:off x="3331" y="2556"/>
              <a:ext cx="213" cy="420"/>
              <a:chOff x="1053" y="2556"/>
              <a:chExt cx="213" cy="420"/>
            </a:xfrm>
          </p:grpSpPr>
          <p:sp>
            <p:nvSpPr>
              <p:cNvPr id="91197" name="Line 1085"/>
              <p:cNvSpPr>
                <a:spLocks noChangeShapeType="1"/>
              </p:cNvSpPr>
              <p:nvPr/>
            </p:nvSpPr>
            <p:spPr bwMode="auto">
              <a:xfrm flipH="1" flipV="1">
                <a:off x="1159" y="2794"/>
                <a:ext cx="0" cy="182"/>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91198" name="Rectangle 1086"/>
              <p:cNvSpPr>
                <a:spLocks noChangeArrowheads="1"/>
              </p:cNvSpPr>
              <p:nvPr/>
            </p:nvSpPr>
            <p:spPr bwMode="auto">
              <a:xfrm>
                <a:off x="1053" y="2556"/>
                <a:ext cx="213" cy="238"/>
              </a:xfrm>
              <a:prstGeom prst="rect">
                <a:avLst/>
              </a:prstGeom>
              <a:solidFill>
                <a:schemeClr val="folHlink"/>
              </a:solidFill>
              <a:ln w="38100">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grpSp>
        <p:grpSp>
          <p:nvGrpSpPr>
            <p:cNvPr id="91200" name="Group 1088"/>
            <p:cNvGrpSpPr>
              <a:grpSpLocks/>
            </p:cNvGrpSpPr>
            <p:nvPr/>
          </p:nvGrpSpPr>
          <p:grpSpPr bwMode="auto">
            <a:xfrm>
              <a:off x="3209" y="3604"/>
              <a:ext cx="213" cy="429"/>
              <a:chOff x="2703" y="3595"/>
              <a:chExt cx="213" cy="429"/>
            </a:xfrm>
          </p:grpSpPr>
          <p:sp>
            <p:nvSpPr>
              <p:cNvPr id="91201" name="Line 1089"/>
              <p:cNvSpPr>
                <a:spLocks noChangeShapeType="1"/>
              </p:cNvSpPr>
              <p:nvPr/>
            </p:nvSpPr>
            <p:spPr bwMode="auto">
              <a:xfrm flipV="1">
                <a:off x="2818" y="3595"/>
                <a:ext cx="0" cy="200"/>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91202" name="Rectangle 1090"/>
              <p:cNvSpPr>
                <a:spLocks noChangeArrowheads="1"/>
              </p:cNvSpPr>
              <p:nvPr/>
            </p:nvSpPr>
            <p:spPr bwMode="auto">
              <a:xfrm>
                <a:off x="2703" y="3786"/>
                <a:ext cx="213" cy="238"/>
              </a:xfrm>
              <a:prstGeom prst="rect">
                <a:avLst/>
              </a:prstGeom>
              <a:solidFill>
                <a:srgbClr val="FF9900"/>
              </a:solidFill>
              <a:ln w="38100">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grpSp>
        <p:grpSp>
          <p:nvGrpSpPr>
            <p:cNvPr id="91203" name="Group 1091"/>
            <p:cNvGrpSpPr>
              <a:grpSpLocks/>
            </p:cNvGrpSpPr>
            <p:nvPr/>
          </p:nvGrpSpPr>
          <p:grpSpPr bwMode="auto">
            <a:xfrm>
              <a:off x="3716" y="3595"/>
              <a:ext cx="213" cy="429"/>
              <a:chOff x="2703" y="3595"/>
              <a:chExt cx="213" cy="429"/>
            </a:xfrm>
          </p:grpSpPr>
          <p:sp>
            <p:nvSpPr>
              <p:cNvPr id="91204" name="Line 1092"/>
              <p:cNvSpPr>
                <a:spLocks noChangeShapeType="1"/>
              </p:cNvSpPr>
              <p:nvPr/>
            </p:nvSpPr>
            <p:spPr bwMode="auto">
              <a:xfrm flipV="1">
                <a:off x="2818" y="3595"/>
                <a:ext cx="0" cy="200"/>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91205" name="Rectangle 1093"/>
              <p:cNvSpPr>
                <a:spLocks noChangeArrowheads="1"/>
              </p:cNvSpPr>
              <p:nvPr/>
            </p:nvSpPr>
            <p:spPr bwMode="auto">
              <a:xfrm>
                <a:off x="2703" y="3786"/>
                <a:ext cx="213" cy="238"/>
              </a:xfrm>
              <a:prstGeom prst="rect">
                <a:avLst/>
              </a:prstGeom>
              <a:solidFill>
                <a:srgbClr val="FF9900"/>
              </a:solidFill>
              <a:ln w="38100">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grpSp>
      </p:grpSp>
    </p:spTree>
    <p:extLst>
      <p:ext uri="{BB962C8B-B14F-4D97-AF65-F5344CB8AC3E}">
        <p14:creationId xmlns:p14="http://schemas.microsoft.com/office/powerpoint/2010/main" val="4176110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EAD9CDE4-CB6E-4234-9E00-37364BD3B9B4}" type="slidenum">
              <a:rPr lang="fr-FR">
                <a:solidFill>
                  <a:srgbClr val="000000"/>
                </a:solidFill>
              </a:rPr>
              <a:pPr/>
              <a:t>15</a:t>
            </a:fld>
            <a:endParaRPr lang="fr-FR">
              <a:solidFill>
                <a:srgbClr val="000000"/>
              </a:solidFill>
            </a:endParaRPr>
          </a:p>
        </p:txBody>
      </p:sp>
      <p:sp>
        <p:nvSpPr>
          <p:cNvPr id="155650" name="Rectangle 2"/>
          <p:cNvSpPr>
            <a:spLocks noGrp="1" noChangeArrowheads="1"/>
          </p:cNvSpPr>
          <p:nvPr>
            <p:ph type="body" idx="1"/>
          </p:nvPr>
        </p:nvSpPr>
        <p:spPr>
          <a:xfrm>
            <a:off x="188913" y="1173163"/>
            <a:ext cx="8610600" cy="5170487"/>
          </a:xfrm>
        </p:spPr>
        <p:txBody>
          <a:bodyPr/>
          <a:lstStyle/>
          <a:p>
            <a:pPr>
              <a:lnSpc>
                <a:spcPct val="90000"/>
              </a:lnSpc>
              <a:buSzTx/>
              <a:buFontTx/>
              <a:buNone/>
            </a:pPr>
            <a:r>
              <a:rPr lang="fr-FR" u="sng">
                <a:solidFill>
                  <a:schemeClr val="bg1"/>
                </a:solidFill>
              </a:rPr>
              <a:t>Réseaux IP :</a:t>
            </a:r>
          </a:p>
          <a:p>
            <a:pPr>
              <a:lnSpc>
                <a:spcPct val="90000"/>
              </a:lnSpc>
              <a:buSzTx/>
              <a:buFontTx/>
              <a:buNone/>
            </a:pPr>
            <a:r>
              <a:rPr lang="fr-FR"/>
              <a:t>On constitue des réseaux IP pour :</a:t>
            </a:r>
          </a:p>
          <a:p>
            <a:pPr>
              <a:lnSpc>
                <a:spcPct val="90000"/>
              </a:lnSpc>
              <a:buSzTx/>
              <a:buFontTx/>
              <a:buChar char="•"/>
            </a:pPr>
            <a:r>
              <a:rPr lang="fr-FR">
                <a:solidFill>
                  <a:srgbClr val="010000"/>
                </a:solidFill>
              </a:rPr>
              <a:t>des raisons </a:t>
            </a:r>
            <a:r>
              <a:rPr lang="fr-FR">
                <a:solidFill>
                  <a:srgbClr val="FF0066"/>
                </a:solidFill>
              </a:rPr>
              <a:t>d’optimisation du trafic</a:t>
            </a:r>
            <a:r>
              <a:rPr lang="fr-FR">
                <a:solidFill>
                  <a:srgbClr val="010000"/>
                </a:solidFill>
              </a:rPr>
              <a:t> : Un réseau IP  formera au moins un domaine de collision. La diffusion ARP et DHCP se fait sur le réseau IP de l’émetteur.</a:t>
            </a:r>
          </a:p>
          <a:p>
            <a:pPr>
              <a:lnSpc>
                <a:spcPct val="90000"/>
              </a:lnSpc>
              <a:buSzTx/>
              <a:buFontTx/>
              <a:buChar char="•"/>
            </a:pPr>
            <a:r>
              <a:rPr lang="fr-FR">
                <a:solidFill>
                  <a:srgbClr val="010000"/>
                </a:solidFill>
              </a:rPr>
              <a:t>des raisons de </a:t>
            </a:r>
            <a:r>
              <a:rPr lang="fr-FR">
                <a:solidFill>
                  <a:srgbClr val="FF0066"/>
                </a:solidFill>
              </a:rPr>
              <a:t>sécurité</a:t>
            </a:r>
            <a:r>
              <a:rPr lang="fr-FR">
                <a:solidFill>
                  <a:srgbClr val="010000"/>
                </a:solidFill>
              </a:rPr>
              <a:t> : La fonction  routage peut être associé à des fonctions de filtrage (proxy, firewall, filtre,…)</a:t>
            </a:r>
          </a:p>
        </p:txBody>
      </p:sp>
      <p:sp>
        <p:nvSpPr>
          <p:cNvPr id="155651" name="Rectangle 3"/>
          <p:cNvSpPr>
            <a:spLocks noGrp="1" noChangeArrowheads="1"/>
          </p:cNvSpPr>
          <p:nvPr>
            <p:ph type="title"/>
          </p:nvPr>
        </p:nvSpPr>
        <p:spPr>
          <a:xfrm>
            <a:off x="188913" y="228600"/>
            <a:ext cx="8726487" cy="801688"/>
          </a:xfrm>
          <a:solidFill>
            <a:schemeClr val="tx1"/>
          </a:solidFill>
          <a:ln w="76200">
            <a:solidFill>
              <a:srgbClr val="FF0066"/>
            </a:solidFill>
            <a:miter lim="800000"/>
            <a:headEnd/>
            <a:tailEnd/>
          </a:ln>
        </p:spPr>
        <p:txBody>
          <a:bodyPr/>
          <a:lstStyle/>
          <a:p>
            <a:r>
              <a:rPr lang="fr-FR">
                <a:solidFill>
                  <a:srgbClr val="010000"/>
                </a:solidFill>
              </a:rPr>
              <a:t>Les Adresses IP (IPv4)</a:t>
            </a:r>
          </a:p>
        </p:txBody>
      </p:sp>
    </p:spTree>
    <p:extLst>
      <p:ext uri="{BB962C8B-B14F-4D97-AF65-F5344CB8AC3E}">
        <p14:creationId xmlns:p14="http://schemas.microsoft.com/office/powerpoint/2010/main" val="19293540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Espace réservé du numéro de diapositive 5"/>
          <p:cNvSpPr>
            <a:spLocks noGrp="1"/>
          </p:cNvSpPr>
          <p:nvPr>
            <p:ph type="sldNum" sz="quarter" idx="12"/>
          </p:nvPr>
        </p:nvSpPr>
        <p:spPr/>
        <p:txBody>
          <a:bodyPr/>
          <a:lstStyle/>
          <a:p>
            <a:fld id="{9244A56E-48DD-4CA4-99EE-8BCB2D79CA3D}" type="slidenum">
              <a:rPr lang="fr-FR">
                <a:solidFill>
                  <a:srgbClr val="000000"/>
                </a:solidFill>
              </a:rPr>
              <a:pPr/>
              <a:t>16</a:t>
            </a:fld>
            <a:endParaRPr lang="fr-FR">
              <a:solidFill>
                <a:srgbClr val="000000"/>
              </a:solidFill>
            </a:endParaRPr>
          </a:p>
        </p:txBody>
      </p:sp>
      <p:sp>
        <p:nvSpPr>
          <p:cNvPr id="156674" name="Rectangle 2"/>
          <p:cNvSpPr>
            <a:spLocks noGrp="1" noChangeArrowheads="1"/>
          </p:cNvSpPr>
          <p:nvPr>
            <p:ph type="body" idx="1"/>
          </p:nvPr>
        </p:nvSpPr>
        <p:spPr>
          <a:xfrm>
            <a:off x="188913" y="1173163"/>
            <a:ext cx="8610600" cy="2260600"/>
          </a:xfrm>
        </p:spPr>
        <p:txBody>
          <a:bodyPr/>
          <a:lstStyle/>
          <a:p>
            <a:pPr>
              <a:lnSpc>
                <a:spcPct val="80000"/>
              </a:lnSpc>
              <a:buSzTx/>
              <a:buFontTx/>
              <a:buChar char="•"/>
            </a:pPr>
            <a:r>
              <a:rPr lang="fr-FR" u="sng">
                <a:solidFill>
                  <a:schemeClr val="bg1"/>
                </a:solidFill>
              </a:rPr>
              <a:t>Sous-réseaux</a:t>
            </a:r>
            <a:r>
              <a:rPr lang="fr-FR">
                <a:solidFill>
                  <a:srgbClr val="010000"/>
                </a:solidFill>
              </a:rPr>
              <a:t> :</a:t>
            </a:r>
          </a:p>
          <a:p>
            <a:pPr>
              <a:lnSpc>
                <a:spcPct val="80000"/>
              </a:lnSpc>
              <a:buSzTx/>
              <a:buFontTx/>
              <a:buNone/>
            </a:pPr>
            <a:r>
              <a:rPr lang="fr-FR">
                <a:solidFill>
                  <a:srgbClr val="010000"/>
                </a:solidFill>
              </a:rPr>
              <a:t>	Dans le cadre d’un réseau local, on parlera souvent de </a:t>
            </a:r>
            <a:r>
              <a:rPr lang="fr-FR">
                <a:solidFill>
                  <a:schemeClr val="hlink"/>
                </a:solidFill>
              </a:rPr>
              <a:t>sous-réseau</a:t>
            </a:r>
            <a:r>
              <a:rPr lang="fr-FR">
                <a:solidFill>
                  <a:srgbClr val="010000"/>
                </a:solidFill>
              </a:rPr>
              <a:t> pour désigner un réseau IP</a:t>
            </a:r>
          </a:p>
        </p:txBody>
      </p:sp>
      <p:sp>
        <p:nvSpPr>
          <p:cNvPr id="156675" name="Rectangle 3"/>
          <p:cNvSpPr>
            <a:spLocks noGrp="1" noChangeArrowheads="1"/>
          </p:cNvSpPr>
          <p:nvPr>
            <p:ph type="title"/>
          </p:nvPr>
        </p:nvSpPr>
        <p:spPr>
          <a:xfrm>
            <a:off x="188913" y="228600"/>
            <a:ext cx="8726487" cy="801688"/>
          </a:xfrm>
          <a:solidFill>
            <a:schemeClr val="tx1"/>
          </a:solidFill>
          <a:ln w="76200">
            <a:solidFill>
              <a:srgbClr val="FF0066"/>
            </a:solidFill>
            <a:miter lim="800000"/>
            <a:headEnd/>
            <a:tailEnd/>
          </a:ln>
        </p:spPr>
        <p:txBody>
          <a:bodyPr/>
          <a:lstStyle/>
          <a:p>
            <a:r>
              <a:rPr lang="fr-FR">
                <a:solidFill>
                  <a:srgbClr val="010000"/>
                </a:solidFill>
              </a:rPr>
              <a:t>Les Adresses IP (IPv4)</a:t>
            </a:r>
          </a:p>
        </p:txBody>
      </p:sp>
      <p:grpSp>
        <p:nvGrpSpPr>
          <p:cNvPr id="156676" name="Group 4"/>
          <p:cNvGrpSpPr>
            <a:grpSpLocks/>
          </p:cNvGrpSpPr>
          <p:nvPr/>
        </p:nvGrpSpPr>
        <p:grpSpPr bwMode="auto">
          <a:xfrm>
            <a:off x="541338" y="3635375"/>
            <a:ext cx="7985125" cy="3022600"/>
            <a:chOff x="107" y="2317"/>
            <a:chExt cx="5030" cy="1904"/>
          </a:xfrm>
        </p:grpSpPr>
        <p:sp>
          <p:nvSpPr>
            <p:cNvPr id="156677" name="Line 5"/>
            <p:cNvSpPr>
              <a:spLocks noChangeShapeType="1"/>
            </p:cNvSpPr>
            <p:nvPr/>
          </p:nvSpPr>
          <p:spPr bwMode="auto">
            <a:xfrm>
              <a:off x="4455" y="3353"/>
              <a:ext cx="0" cy="255"/>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156678" name="Rectangle 6"/>
            <p:cNvSpPr>
              <a:spLocks noChangeArrowheads="1"/>
            </p:cNvSpPr>
            <p:nvPr/>
          </p:nvSpPr>
          <p:spPr bwMode="auto">
            <a:xfrm>
              <a:off x="4066" y="3079"/>
              <a:ext cx="781" cy="272"/>
            </a:xfrm>
            <a:prstGeom prst="rect">
              <a:avLst/>
            </a:prstGeom>
            <a:solidFill>
              <a:srgbClr val="66FF99"/>
            </a:solidFill>
            <a:ln w="76200">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156679" name="Line 7"/>
            <p:cNvSpPr>
              <a:spLocks noChangeShapeType="1"/>
            </p:cNvSpPr>
            <p:nvPr/>
          </p:nvSpPr>
          <p:spPr bwMode="auto">
            <a:xfrm flipH="1">
              <a:off x="3025" y="2975"/>
              <a:ext cx="8" cy="649"/>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156680" name="Line 8"/>
            <p:cNvSpPr>
              <a:spLocks noChangeShapeType="1"/>
            </p:cNvSpPr>
            <p:nvPr/>
          </p:nvSpPr>
          <p:spPr bwMode="auto">
            <a:xfrm>
              <a:off x="1003" y="2983"/>
              <a:ext cx="2993" cy="0"/>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156681" name="Line 9"/>
            <p:cNvSpPr>
              <a:spLocks noChangeShapeType="1"/>
            </p:cNvSpPr>
            <p:nvPr/>
          </p:nvSpPr>
          <p:spPr bwMode="auto">
            <a:xfrm>
              <a:off x="1813" y="3604"/>
              <a:ext cx="2820" cy="0"/>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grpSp>
          <p:nvGrpSpPr>
            <p:cNvPr id="156682" name="Group 10"/>
            <p:cNvGrpSpPr>
              <a:grpSpLocks/>
            </p:cNvGrpSpPr>
            <p:nvPr/>
          </p:nvGrpSpPr>
          <p:grpSpPr bwMode="auto">
            <a:xfrm>
              <a:off x="1053" y="2556"/>
              <a:ext cx="213" cy="420"/>
              <a:chOff x="1053" y="2556"/>
              <a:chExt cx="213" cy="420"/>
            </a:xfrm>
          </p:grpSpPr>
          <p:sp>
            <p:nvSpPr>
              <p:cNvPr id="156683" name="Line 11"/>
              <p:cNvSpPr>
                <a:spLocks noChangeShapeType="1"/>
              </p:cNvSpPr>
              <p:nvPr/>
            </p:nvSpPr>
            <p:spPr bwMode="auto">
              <a:xfrm flipH="1" flipV="1">
                <a:off x="1159" y="2794"/>
                <a:ext cx="0" cy="182"/>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156684" name="Rectangle 12"/>
              <p:cNvSpPr>
                <a:spLocks noChangeArrowheads="1"/>
              </p:cNvSpPr>
              <p:nvPr/>
            </p:nvSpPr>
            <p:spPr bwMode="auto">
              <a:xfrm>
                <a:off x="1053" y="2556"/>
                <a:ext cx="213" cy="238"/>
              </a:xfrm>
              <a:prstGeom prst="rect">
                <a:avLst/>
              </a:prstGeom>
              <a:solidFill>
                <a:schemeClr val="folHlink"/>
              </a:solidFill>
              <a:ln w="38100">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grpSp>
        <p:grpSp>
          <p:nvGrpSpPr>
            <p:cNvPr id="156685" name="Group 13"/>
            <p:cNvGrpSpPr>
              <a:grpSpLocks/>
            </p:cNvGrpSpPr>
            <p:nvPr/>
          </p:nvGrpSpPr>
          <p:grpSpPr bwMode="auto">
            <a:xfrm>
              <a:off x="2703" y="3595"/>
              <a:ext cx="213" cy="429"/>
              <a:chOff x="2703" y="3595"/>
              <a:chExt cx="213" cy="429"/>
            </a:xfrm>
          </p:grpSpPr>
          <p:sp>
            <p:nvSpPr>
              <p:cNvPr id="156686" name="Line 14"/>
              <p:cNvSpPr>
                <a:spLocks noChangeShapeType="1"/>
              </p:cNvSpPr>
              <p:nvPr/>
            </p:nvSpPr>
            <p:spPr bwMode="auto">
              <a:xfrm flipV="1">
                <a:off x="2818" y="3595"/>
                <a:ext cx="0" cy="200"/>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156687" name="Rectangle 15"/>
              <p:cNvSpPr>
                <a:spLocks noChangeArrowheads="1"/>
              </p:cNvSpPr>
              <p:nvPr/>
            </p:nvSpPr>
            <p:spPr bwMode="auto">
              <a:xfrm>
                <a:off x="2703" y="3786"/>
                <a:ext cx="213" cy="238"/>
              </a:xfrm>
              <a:prstGeom prst="rect">
                <a:avLst/>
              </a:prstGeom>
              <a:solidFill>
                <a:srgbClr val="FF9900"/>
              </a:solidFill>
              <a:ln w="38100">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grpSp>
        <p:sp>
          <p:nvSpPr>
            <p:cNvPr id="156688" name="Rectangle 16"/>
            <p:cNvSpPr>
              <a:spLocks noChangeArrowheads="1"/>
            </p:cNvSpPr>
            <p:nvPr/>
          </p:nvSpPr>
          <p:spPr bwMode="auto">
            <a:xfrm>
              <a:off x="2647" y="3188"/>
              <a:ext cx="526" cy="272"/>
            </a:xfrm>
            <a:prstGeom prst="rect">
              <a:avLst/>
            </a:prstGeom>
            <a:solidFill>
              <a:srgbClr val="339933"/>
            </a:solidFill>
            <a:ln w="76200">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156689" name="Oval 17"/>
            <p:cNvSpPr>
              <a:spLocks noChangeArrowheads="1"/>
            </p:cNvSpPr>
            <p:nvPr/>
          </p:nvSpPr>
          <p:spPr bwMode="auto">
            <a:xfrm>
              <a:off x="107" y="2317"/>
              <a:ext cx="4981" cy="1904"/>
            </a:xfrm>
            <a:prstGeom prst="ellipse">
              <a:avLst/>
            </a:prstGeom>
            <a:noFill/>
            <a:ln w="38100">
              <a:solidFill>
                <a:srgbClr val="000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156690" name="Rectangle 18"/>
            <p:cNvSpPr>
              <a:spLocks noChangeArrowheads="1"/>
            </p:cNvSpPr>
            <p:nvPr/>
          </p:nvSpPr>
          <p:spPr bwMode="auto">
            <a:xfrm>
              <a:off x="2647" y="3188"/>
              <a:ext cx="724" cy="272"/>
            </a:xfrm>
            <a:prstGeom prst="rect">
              <a:avLst/>
            </a:prstGeom>
            <a:solidFill>
              <a:schemeClr val="tx2"/>
            </a:solidFill>
            <a:ln w="76200">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156691" name="Line 19"/>
            <p:cNvSpPr>
              <a:spLocks noChangeShapeType="1"/>
            </p:cNvSpPr>
            <p:nvPr/>
          </p:nvSpPr>
          <p:spPr bwMode="auto">
            <a:xfrm flipV="1">
              <a:off x="4471" y="2671"/>
              <a:ext cx="666" cy="394"/>
            </a:xfrm>
            <a:prstGeom prst="line">
              <a:avLst/>
            </a:prstGeom>
            <a:noFill/>
            <a:ln w="762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156692" name="Text Box 20"/>
            <p:cNvSpPr txBox="1">
              <a:spLocks noChangeArrowheads="1"/>
            </p:cNvSpPr>
            <p:nvPr/>
          </p:nvSpPr>
          <p:spPr bwMode="auto">
            <a:xfrm>
              <a:off x="427" y="2963"/>
              <a:ext cx="9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76200">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fr-FR" b="1" smtClean="0">
                  <a:solidFill>
                    <a:srgbClr val="000000"/>
                  </a:solidFill>
                </a:rPr>
                <a:t>Sous-réseau 1</a:t>
              </a:r>
            </a:p>
          </p:txBody>
        </p:sp>
        <p:sp>
          <p:nvSpPr>
            <p:cNvPr id="156693" name="Text Box 21"/>
            <p:cNvSpPr txBox="1">
              <a:spLocks noChangeArrowheads="1"/>
            </p:cNvSpPr>
            <p:nvPr/>
          </p:nvSpPr>
          <p:spPr bwMode="auto">
            <a:xfrm>
              <a:off x="1254" y="3626"/>
              <a:ext cx="9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76200">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fr-FR" b="1" smtClean="0">
                  <a:solidFill>
                    <a:srgbClr val="000000"/>
                  </a:solidFill>
                </a:rPr>
                <a:t>Sous-réseau 2</a:t>
              </a:r>
            </a:p>
          </p:txBody>
        </p:sp>
        <p:sp>
          <p:nvSpPr>
            <p:cNvPr id="156694" name="Text Box 22"/>
            <p:cNvSpPr txBox="1">
              <a:spLocks noChangeArrowheads="1"/>
            </p:cNvSpPr>
            <p:nvPr/>
          </p:nvSpPr>
          <p:spPr bwMode="auto">
            <a:xfrm>
              <a:off x="4122" y="3099"/>
              <a:ext cx="70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76200">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fr-FR" b="1" smtClean="0">
                  <a:solidFill>
                    <a:srgbClr val="000000"/>
                  </a:solidFill>
                </a:rPr>
                <a:t>Routeur</a:t>
              </a:r>
            </a:p>
          </p:txBody>
        </p:sp>
        <p:sp>
          <p:nvSpPr>
            <p:cNvPr id="156695" name="Text Box 23"/>
            <p:cNvSpPr txBox="1">
              <a:spLocks noChangeArrowheads="1"/>
            </p:cNvSpPr>
            <p:nvPr/>
          </p:nvSpPr>
          <p:spPr bwMode="auto">
            <a:xfrm>
              <a:off x="2670" y="3201"/>
              <a:ext cx="66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76200">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fr-FR" b="1" smtClean="0">
                  <a:solidFill>
                    <a:srgbClr val="000000"/>
                  </a:solidFill>
                </a:rPr>
                <a:t>Routeur</a:t>
              </a:r>
            </a:p>
          </p:txBody>
        </p:sp>
        <p:grpSp>
          <p:nvGrpSpPr>
            <p:cNvPr id="156696" name="Group 24"/>
            <p:cNvGrpSpPr>
              <a:grpSpLocks/>
            </p:cNvGrpSpPr>
            <p:nvPr/>
          </p:nvGrpSpPr>
          <p:grpSpPr bwMode="auto">
            <a:xfrm>
              <a:off x="1830" y="2565"/>
              <a:ext cx="213" cy="420"/>
              <a:chOff x="1053" y="2556"/>
              <a:chExt cx="213" cy="420"/>
            </a:xfrm>
          </p:grpSpPr>
          <p:sp>
            <p:nvSpPr>
              <p:cNvPr id="156697" name="Line 25"/>
              <p:cNvSpPr>
                <a:spLocks noChangeShapeType="1"/>
              </p:cNvSpPr>
              <p:nvPr/>
            </p:nvSpPr>
            <p:spPr bwMode="auto">
              <a:xfrm flipH="1" flipV="1">
                <a:off x="1159" y="2794"/>
                <a:ext cx="0" cy="182"/>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156698" name="Rectangle 26"/>
              <p:cNvSpPr>
                <a:spLocks noChangeArrowheads="1"/>
              </p:cNvSpPr>
              <p:nvPr/>
            </p:nvSpPr>
            <p:spPr bwMode="auto">
              <a:xfrm>
                <a:off x="1053" y="2556"/>
                <a:ext cx="213" cy="238"/>
              </a:xfrm>
              <a:prstGeom prst="rect">
                <a:avLst/>
              </a:prstGeom>
              <a:solidFill>
                <a:schemeClr val="folHlink"/>
              </a:solidFill>
              <a:ln w="38100">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grpSp>
        <p:grpSp>
          <p:nvGrpSpPr>
            <p:cNvPr id="156699" name="Group 27"/>
            <p:cNvGrpSpPr>
              <a:grpSpLocks/>
            </p:cNvGrpSpPr>
            <p:nvPr/>
          </p:nvGrpSpPr>
          <p:grpSpPr bwMode="auto">
            <a:xfrm>
              <a:off x="2589" y="2547"/>
              <a:ext cx="213" cy="420"/>
              <a:chOff x="1053" y="2556"/>
              <a:chExt cx="213" cy="420"/>
            </a:xfrm>
          </p:grpSpPr>
          <p:sp>
            <p:nvSpPr>
              <p:cNvPr id="156700" name="Line 28"/>
              <p:cNvSpPr>
                <a:spLocks noChangeShapeType="1"/>
              </p:cNvSpPr>
              <p:nvPr/>
            </p:nvSpPr>
            <p:spPr bwMode="auto">
              <a:xfrm flipH="1" flipV="1">
                <a:off x="1159" y="2794"/>
                <a:ext cx="0" cy="182"/>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156701" name="Rectangle 29"/>
              <p:cNvSpPr>
                <a:spLocks noChangeArrowheads="1"/>
              </p:cNvSpPr>
              <p:nvPr/>
            </p:nvSpPr>
            <p:spPr bwMode="auto">
              <a:xfrm>
                <a:off x="1053" y="2556"/>
                <a:ext cx="213" cy="238"/>
              </a:xfrm>
              <a:prstGeom prst="rect">
                <a:avLst/>
              </a:prstGeom>
              <a:solidFill>
                <a:schemeClr val="folHlink"/>
              </a:solidFill>
              <a:ln w="38100">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grpSp>
        <p:grpSp>
          <p:nvGrpSpPr>
            <p:cNvPr id="156702" name="Group 30"/>
            <p:cNvGrpSpPr>
              <a:grpSpLocks/>
            </p:cNvGrpSpPr>
            <p:nvPr/>
          </p:nvGrpSpPr>
          <p:grpSpPr bwMode="auto">
            <a:xfrm>
              <a:off x="3331" y="2556"/>
              <a:ext cx="213" cy="420"/>
              <a:chOff x="1053" y="2556"/>
              <a:chExt cx="213" cy="420"/>
            </a:xfrm>
          </p:grpSpPr>
          <p:sp>
            <p:nvSpPr>
              <p:cNvPr id="156703" name="Line 31"/>
              <p:cNvSpPr>
                <a:spLocks noChangeShapeType="1"/>
              </p:cNvSpPr>
              <p:nvPr/>
            </p:nvSpPr>
            <p:spPr bwMode="auto">
              <a:xfrm flipH="1" flipV="1">
                <a:off x="1159" y="2794"/>
                <a:ext cx="0" cy="182"/>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156704" name="Rectangle 32"/>
              <p:cNvSpPr>
                <a:spLocks noChangeArrowheads="1"/>
              </p:cNvSpPr>
              <p:nvPr/>
            </p:nvSpPr>
            <p:spPr bwMode="auto">
              <a:xfrm>
                <a:off x="1053" y="2556"/>
                <a:ext cx="213" cy="238"/>
              </a:xfrm>
              <a:prstGeom prst="rect">
                <a:avLst/>
              </a:prstGeom>
              <a:solidFill>
                <a:schemeClr val="folHlink"/>
              </a:solidFill>
              <a:ln w="38100">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grpSp>
        <p:grpSp>
          <p:nvGrpSpPr>
            <p:cNvPr id="156705" name="Group 33"/>
            <p:cNvGrpSpPr>
              <a:grpSpLocks/>
            </p:cNvGrpSpPr>
            <p:nvPr/>
          </p:nvGrpSpPr>
          <p:grpSpPr bwMode="auto">
            <a:xfrm>
              <a:off x="3209" y="3604"/>
              <a:ext cx="213" cy="429"/>
              <a:chOff x="2703" y="3595"/>
              <a:chExt cx="213" cy="429"/>
            </a:xfrm>
          </p:grpSpPr>
          <p:sp>
            <p:nvSpPr>
              <p:cNvPr id="156706" name="Line 34"/>
              <p:cNvSpPr>
                <a:spLocks noChangeShapeType="1"/>
              </p:cNvSpPr>
              <p:nvPr/>
            </p:nvSpPr>
            <p:spPr bwMode="auto">
              <a:xfrm flipV="1">
                <a:off x="2818" y="3595"/>
                <a:ext cx="0" cy="200"/>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156707" name="Rectangle 35"/>
              <p:cNvSpPr>
                <a:spLocks noChangeArrowheads="1"/>
              </p:cNvSpPr>
              <p:nvPr/>
            </p:nvSpPr>
            <p:spPr bwMode="auto">
              <a:xfrm>
                <a:off x="2703" y="3786"/>
                <a:ext cx="213" cy="238"/>
              </a:xfrm>
              <a:prstGeom prst="rect">
                <a:avLst/>
              </a:prstGeom>
              <a:solidFill>
                <a:srgbClr val="FF9900"/>
              </a:solidFill>
              <a:ln w="38100">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grpSp>
        <p:grpSp>
          <p:nvGrpSpPr>
            <p:cNvPr id="156708" name="Group 36"/>
            <p:cNvGrpSpPr>
              <a:grpSpLocks/>
            </p:cNvGrpSpPr>
            <p:nvPr/>
          </p:nvGrpSpPr>
          <p:grpSpPr bwMode="auto">
            <a:xfrm>
              <a:off x="3716" y="3595"/>
              <a:ext cx="213" cy="429"/>
              <a:chOff x="2703" y="3595"/>
              <a:chExt cx="213" cy="429"/>
            </a:xfrm>
          </p:grpSpPr>
          <p:sp>
            <p:nvSpPr>
              <p:cNvPr id="156709" name="Line 37"/>
              <p:cNvSpPr>
                <a:spLocks noChangeShapeType="1"/>
              </p:cNvSpPr>
              <p:nvPr/>
            </p:nvSpPr>
            <p:spPr bwMode="auto">
              <a:xfrm flipV="1">
                <a:off x="2818" y="3595"/>
                <a:ext cx="0" cy="200"/>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156710" name="Rectangle 38"/>
              <p:cNvSpPr>
                <a:spLocks noChangeArrowheads="1"/>
              </p:cNvSpPr>
              <p:nvPr/>
            </p:nvSpPr>
            <p:spPr bwMode="auto">
              <a:xfrm>
                <a:off x="2703" y="3786"/>
                <a:ext cx="213" cy="238"/>
              </a:xfrm>
              <a:prstGeom prst="rect">
                <a:avLst/>
              </a:prstGeom>
              <a:solidFill>
                <a:srgbClr val="FF9900"/>
              </a:solidFill>
              <a:ln w="38100">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grpSp>
      </p:grpSp>
    </p:spTree>
    <p:extLst>
      <p:ext uri="{BB962C8B-B14F-4D97-AF65-F5344CB8AC3E}">
        <p14:creationId xmlns:p14="http://schemas.microsoft.com/office/powerpoint/2010/main" val="16385701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F91B2F23-2B58-4B6C-9A53-0B4545707646}" type="slidenum">
              <a:rPr lang="fr-FR">
                <a:solidFill>
                  <a:srgbClr val="000000"/>
                </a:solidFill>
              </a:rPr>
              <a:pPr/>
              <a:t>17</a:t>
            </a:fld>
            <a:endParaRPr lang="fr-FR">
              <a:solidFill>
                <a:srgbClr val="000000"/>
              </a:solidFill>
            </a:endParaRPr>
          </a:p>
        </p:txBody>
      </p:sp>
      <p:sp>
        <p:nvSpPr>
          <p:cNvPr id="158722" name="Rectangle 2"/>
          <p:cNvSpPr>
            <a:spLocks noGrp="1" noChangeArrowheads="1"/>
          </p:cNvSpPr>
          <p:nvPr>
            <p:ph type="body" idx="1"/>
          </p:nvPr>
        </p:nvSpPr>
        <p:spPr>
          <a:xfrm>
            <a:off x="188913" y="1195388"/>
            <a:ext cx="8534400" cy="5181600"/>
          </a:xfrm>
        </p:spPr>
        <p:txBody>
          <a:bodyPr/>
          <a:lstStyle/>
          <a:p>
            <a:pPr>
              <a:buSzTx/>
              <a:buFontTx/>
              <a:buNone/>
            </a:pPr>
            <a:r>
              <a:rPr lang="fr-FR" sz="3200" u="sng" dirty="0">
                <a:solidFill>
                  <a:schemeClr val="bg1"/>
                </a:solidFill>
              </a:rPr>
              <a:t>Sous-réseau</a:t>
            </a:r>
            <a:endParaRPr lang="fr-FR" sz="3200" dirty="0">
              <a:solidFill>
                <a:srgbClr val="010000"/>
              </a:solidFill>
            </a:endParaRPr>
          </a:p>
          <a:p>
            <a:pPr lvl="1">
              <a:buSzTx/>
              <a:buFontTx/>
              <a:buChar char="•"/>
            </a:pPr>
            <a:r>
              <a:rPr lang="fr-FR" sz="3200" dirty="0">
                <a:solidFill>
                  <a:srgbClr val="010000"/>
                </a:solidFill>
              </a:rPr>
              <a:t>L'administrateur d'un LAN est maître de sa codification. Il peut s'il le désire créer des sous-réseaux. L'adresse IP d’un hôte sera alors l’association de 3 adresses :</a:t>
            </a:r>
          </a:p>
          <a:p>
            <a:pPr marL="1162050" lvl="2">
              <a:buFontTx/>
              <a:buChar char="–"/>
            </a:pPr>
            <a:r>
              <a:rPr lang="fr-FR" sz="3200" dirty="0">
                <a:solidFill>
                  <a:srgbClr val="FF0066"/>
                </a:solidFill>
              </a:rPr>
              <a:t>Adresse du réseau</a:t>
            </a:r>
          </a:p>
          <a:p>
            <a:pPr marL="1162050" lvl="2">
              <a:buFontTx/>
              <a:buChar char="–"/>
            </a:pPr>
            <a:r>
              <a:rPr lang="fr-FR" sz="3200" dirty="0">
                <a:solidFill>
                  <a:srgbClr val="FF0066"/>
                </a:solidFill>
              </a:rPr>
              <a:t>Adresse du Sous-réseau (Optionnel)</a:t>
            </a:r>
          </a:p>
          <a:p>
            <a:pPr marL="1162050" lvl="2">
              <a:buFontTx/>
              <a:buChar char="–"/>
            </a:pPr>
            <a:r>
              <a:rPr lang="fr-FR" sz="3200" dirty="0">
                <a:solidFill>
                  <a:srgbClr val="FF0066"/>
                </a:solidFill>
              </a:rPr>
              <a:t>Adresse de la machine sur le sous-réseau</a:t>
            </a:r>
          </a:p>
        </p:txBody>
      </p:sp>
      <p:sp>
        <p:nvSpPr>
          <p:cNvPr id="158723" name="Rectangle 3"/>
          <p:cNvSpPr>
            <a:spLocks noGrp="1" noChangeArrowheads="1"/>
          </p:cNvSpPr>
          <p:nvPr>
            <p:ph type="title"/>
          </p:nvPr>
        </p:nvSpPr>
        <p:spPr>
          <a:xfrm>
            <a:off x="188913" y="228600"/>
            <a:ext cx="8726487" cy="801688"/>
          </a:xfrm>
          <a:solidFill>
            <a:schemeClr val="tx1"/>
          </a:solidFill>
          <a:ln w="76200">
            <a:solidFill>
              <a:srgbClr val="FF0066"/>
            </a:solidFill>
            <a:miter lim="800000"/>
            <a:headEnd/>
            <a:tailEnd/>
          </a:ln>
        </p:spPr>
        <p:txBody>
          <a:bodyPr/>
          <a:lstStyle/>
          <a:p>
            <a:r>
              <a:rPr lang="fr-FR" dirty="0">
                <a:solidFill>
                  <a:srgbClr val="010000"/>
                </a:solidFill>
              </a:rPr>
              <a:t>Les Adresses IP (IPv4)</a:t>
            </a:r>
          </a:p>
        </p:txBody>
      </p:sp>
    </p:spTree>
    <p:extLst>
      <p:ext uri="{BB962C8B-B14F-4D97-AF65-F5344CB8AC3E}">
        <p14:creationId xmlns:p14="http://schemas.microsoft.com/office/powerpoint/2010/main" val="10280499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E22D8621-729D-447B-B462-B79ECF4D2D62}" type="slidenum">
              <a:rPr lang="fr-FR">
                <a:solidFill>
                  <a:srgbClr val="000000"/>
                </a:solidFill>
              </a:rPr>
              <a:pPr/>
              <a:t>18</a:t>
            </a:fld>
            <a:endParaRPr lang="fr-FR">
              <a:solidFill>
                <a:srgbClr val="000000"/>
              </a:solidFill>
            </a:endParaRPr>
          </a:p>
        </p:txBody>
      </p:sp>
      <p:sp>
        <p:nvSpPr>
          <p:cNvPr id="159746" name="Rectangle 2"/>
          <p:cNvSpPr>
            <a:spLocks noGrp="1" noChangeArrowheads="1"/>
          </p:cNvSpPr>
          <p:nvPr>
            <p:ph type="body" idx="1"/>
          </p:nvPr>
        </p:nvSpPr>
        <p:spPr>
          <a:xfrm>
            <a:off x="188913" y="1195388"/>
            <a:ext cx="8534400" cy="5181600"/>
          </a:xfrm>
        </p:spPr>
        <p:txBody>
          <a:bodyPr/>
          <a:lstStyle/>
          <a:p>
            <a:pPr>
              <a:buSzTx/>
              <a:buFontTx/>
              <a:buNone/>
            </a:pPr>
            <a:r>
              <a:rPr lang="fr-FR" u="sng">
                <a:solidFill>
                  <a:schemeClr val="bg1"/>
                </a:solidFill>
              </a:rPr>
              <a:t>Sous-réseau</a:t>
            </a:r>
          </a:p>
          <a:p>
            <a:pPr>
              <a:buSzTx/>
              <a:buFontTx/>
              <a:buNone/>
            </a:pPr>
            <a:r>
              <a:rPr lang="fr-FR"/>
              <a:t>Donc deux problèmes peut se poser à l’administrateur :</a:t>
            </a:r>
          </a:p>
          <a:p>
            <a:pPr lvl="1">
              <a:buSzTx/>
              <a:buFontTx/>
              <a:buChar char="•"/>
            </a:pPr>
            <a:r>
              <a:rPr lang="fr-FR">
                <a:solidFill>
                  <a:srgbClr val="010000"/>
                </a:solidFill>
              </a:rPr>
              <a:t>Définir son plan d’adressage donc </a:t>
            </a:r>
            <a:r>
              <a:rPr lang="fr-FR">
                <a:solidFill>
                  <a:schemeClr val="hlink"/>
                </a:solidFill>
              </a:rPr>
              <a:t>définir un masque de réseau</a:t>
            </a:r>
          </a:p>
          <a:p>
            <a:pPr lvl="1">
              <a:buSzTx/>
              <a:buFontTx/>
              <a:buChar char="•"/>
            </a:pPr>
            <a:r>
              <a:rPr lang="fr-FR">
                <a:solidFill>
                  <a:srgbClr val="010000"/>
                </a:solidFill>
              </a:rPr>
              <a:t>Retrouver grâce au masque de réseau, les éléments constitutifs d’une adresse (réseau, sous-réseau et hôte).</a:t>
            </a:r>
          </a:p>
        </p:txBody>
      </p:sp>
      <p:sp>
        <p:nvSpPr>
          <p:cNvPr id="159747" name="Rectangle 3"/>
          <p:cNvSpPr>
            <a:spLocks noGrp="1" noChangeArrowheads="1"/>
          </p:cNvSpPr>
          <p:nvPr>
            <p:ph type="title"/>
          </p:nvPr>
        </p:nvSpPr>
        <p:spPr>
          <a:xfrm>
            <a:off x="188913" y="228600"/>
            <a:ext cx="8726487" cy="801688"/>
          </a:xfrm>
          <a:solidFill>
            <a:schemeClr val="tx1"/>
          </a:solidFill>
          <a:ln w="76200">
            <a:solidFill>
              <a:srgbClr val="FF0066"/>
            </a:solidFill>
            <a:miter lim="800000"/>
            <a:headEnd/>
            <a:tailEnd/>
          </a:ln>
        </p:spPr>
        <p:txBody>
          <a:bodyPr/>
          <a:lstStyle/>
          <a:p>
            <a:r>
              <a:rPr lang="fr-FR" dirty="0">
                <a:solidFill>
                  <a:srgbClr val="010000"/>
                </a:solidFill>
              </a:rPr>
              <a:t>Les Adresses IP (IPv4)</a:t>
            </a:r>
          </a:p>
        </p:txBody>
      </p:sp>
    </p:spTree>
    <p:extLst>
      <p:ext uri="{BB962C8B-B14F-4D97-AF65-F5344CB8AC3E}">
        <p14:creationId xmlns:p14="http://schemas.microsoft.com/office/powerpoint/2010/main" val="17261419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Espace réservé du numéro de diapositive 5"/>
          <p:cNvSpPr>
            <a:spLocks noGrp="1"/>
          </p:cNvSpPr>
          <p:nvPr>
            <p:ph type="sldNum" sz="quarter" idx="12"/>
          </p:nvPr>
        </p:nvSpPr>
        <p:spPr/>
        <p:txBody>
          <a:bodyPr/>
          <a:lstStyle/>
          <a:p>
            <a:fld id="{C611CA0C-EB05-4908-8704-9DFCDE175E1F}" type="slidenum">
              <a:rPr lang="fr-FR">
                <a:solidFill>
                  <a:srgbClr val="000000"/>
                </a:solidFill>
              </a:rPr>
              <a:pPr/>
              <a:t>19</a:t>
            </a:fld>
            <a:endParaRPr lang="fr-FR">
              <a:solidFill>
                <a:srgbClr val="000000"/>
              </a:solidFill>
            </a:endParaRPr>
          </a:p>
        </p:txBody>
      </p:sp>
      <p:sp>
        <p:nvSpPr>
          <p:cNvPr id="29716" name="Rectangle 20"/>
          <p:cNvSpPr>
            <a:spLocks noGrp="1" noChangeArrowheads="1"/>
          </p:cNvSpPr>
          <p:nvPr>
            <p:ph type="title"/>
          </p:nvPr>
        </p:nvSpPr>
        <p:spPr>
          <a:xfrm>
            <a:off x="188913" y="228600"/>
            <a:ext cx="8726487" cy="801688"/>
          </a:xfrm>
          <a:solidFill>
            <a:schemeClr val="tx1"/>
          </a:solidFill>
          <a:ln w="76200">
            <a:solidFill>
              <a:srgbClr val="FF0066"/>
            </a:solidFill>
            <a:miter lim="800000"/>
            <a:headEnd/>
            <a:tailEnd/>
          </a:ln>
        </p:spPr>
        <p:txBody>
          <a:bodyPr/>
          <a:lstStyle/>
          <a:p>
            <a:r>
              <a:rPr lang="fr-FR">
                <a:solidFill>
                  <a:srgbClr val="010000"/>
                </a:solidFill>
              </a:rPr>
              <a:t>Les Adresses IP (IPv4)</a:t>
            </a:r>
          </a:p>
        </p:txBody>
      </p:sp>
      <p:grpSp>
        <p:nvGrpSpPr>
          <p:cNvPr id="29721" name="Group 25"/>
          <p:cNvGrpSpPr>
            <a:grpSpLocks/>
          </p:cNvGrpSpPr>
          <p:nvPr/>
        </p:nvGrpSpPr>
        <p:grpSpPr bwMode="auto">
          <a:xfrm>
            <a:off x="228600" y="1447800"/>
            <a:ext cx="8686800" cy="1733550"/>
            <a:chOff x="144" y="912"/>
            <a:chExt cx="5472" cy="1092"/>
          </a:xfrm>
        </p:grpSpPr>
        <p:sp>
          <p:nvSpPr>
            <p:cNvPr id="29703" name="Line 7"/>
            <p:cNvSpPr>
              <a:spLocks noChangeShapeType="1"/>
            </p:cNvSpPr>
            <p:nvPr/>
          </p:nvSpPr>
          <p:spPr bwMode="auto">
            <a:xfrm flipH="1">
              <a:off x="624" y="1056"/>
              <a:ext cx="720" cy="624"/>
            </a:xfrm>
            <a:prstGeom prst="line">
              <a:avLst/>
            </a:prstGeom>
            <a:noFill/>
            <a:ln w="76200">
              <a:solidFill>
                <a:schemeClr val="bg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29704" name="Line 8"/>
            <p:cNvSpPr>
              <a:spLocks noChangeShapeType="1"/>
            </p:cNvSpPr>
            <p:nvPr/>
          </p:nvSpPr>
          <p:spPr bwMode="auto">
            <a:xfrm>
              <a:off x="2544" y="1056"/>
              <a:ext cx="1152" cy="576"/>
            </a:xfrm>
            <a:prstGeom prst="line">
              <a:avLst/>
            </a:prstGeom>
            <a:noFill/>
            <a:ln w="76200">
              <a:solidFill>
                <a:schemeClr val="bg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29702" name="Text Box 6"/>
            <p:cNvSpPr txBox="1">
              <a:spLocks noChangeArrowheads="1"/>
            </p:cNvSpPr>
            <p:nvPr/>
          </p:nvSpPr>
          <p:spPr bwMode="auto">
            <a:xfrm>
              <a:off x="1344" y="912"/>
              <a:ext cx="1200" cy="324"/>
            </a:xfrm>
            <a:prstGeom prst="rect">
              <a:avLst/>
            </a:prstGeom>
            <a:solidFill>
              <a:srgbClr val="66FF99"/>
            </a:solidFill>
            <a:ln w="57150">
              <a:solidFill>
                <a:srgbClr val="FF0066"/>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fr-FR" sz="2400" b="1" smtClean="0">
                  <a:solidFill>
                    <a:srgbClr val="010000"/>
                  </a:solidFill>
                </a:rPr>
                <a:t>Adresse IP</a:t>
              </a:r>
            </a:p>
          </p:txBody>
        </p:sp>
        <p:sp>
          <p:nvSpPr>
            <p:cNvPr id="29705" name="Text Box 9"/>
            <p:cNvSpPr txBox="1">
              <a:spLocks noChangeArrowheads="1"/>
            </p:cNvSpPr>
            <p:nvPr/>
          </p:nvSpPr>
          <p:spPr bwMode="auto">
            <a:xfrm>
              <a:off x="144" y="1680"/>
              <a:ext cx="1646" cy="324"/>
            </a:xfrm>
            <a:prstGeom prst="rect">
              <a:avLst/>
            </a:prstGeom>
            <a:solidFill>
              <a:srgbClr val="FFCC00"/>
            </a:solidFill>
            <a:ln w="57150">
              <a:solidFill>
                <a:srgbClr val="FF0066"/>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fr-FR" sz="2400" b="1" smtClean="0">
                  <a:solidFill>
                    <a:srgbClr val="000000"/>
                  </a:solidFill>
                </a:rPr>
                <a:t>Adresse du réseau</a:t>
              </a:r>
            </a:p>
          </p:txBody>
        </p:sp>
        <p:sp>
          <p:nvSpPr>
            <p:cNvPr id="29706" name="Text Box 10"/>
            <p:cNvSpPr txBox="1">
              <a:spLocks noChangeArrowheads="1"/>
            </p:cNvSpPr>
            <p:nvPr/>
          </p:nvSpPr>
          <p:spPr bwMode="auto">
            <a:xfrm>
              <a:off x="2688" y="1680"/>
              <a:ext cx="2928" cy="324"/>
            </a:xfrm>
            <a:prstGeom prst="rect">
              <a:avLst/>
            </a:prstGeom>
            <a:solidFill>
              <a:srgbClr val="FFCC00"/>
            </a:solidFill>
            <a:ln w="57150">
              <a:solidFill>
                <a:srgbClr val="FF0066"/>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fr-FR" sz="2400" b="1" smtClean="0">
                  <a:solidFill>
                    <a:srgbClr val="000000"/>
                  </a:solidFill>
                </a:rPr>
                <a:t>Partie gérée par l'administrateur</a:t>
              </a:r>
            </a:p>
          </p:txBody>
        </p:sp>
      </p:grpSp>
      <p:grpSp>
        <p:nvGrpSpPr>
          <p:cNvPr id="29722" name="Group 26"/>
          <p:cNvGrpSpPr>
            <a:grpSpLocks/>
          </p:cNvGrpSpPr>
          <p:nvPr/>
        </p:nvGrpSpPr>
        <p:grpSpPr bwMode="auto">
          <a:xfrm>
            <a:off x="381000" y="1325563"/>
            <a:ext cx="8534400" cy="5132387"/>
            <a:chOff x="240" y="835"/>
            <a:chExt cx="5376" cy="3233"/>
          </a:xfrm>
        </p:grpSpPr>
        <p:grpSp>
          <p:nvGrpSpPr>
            <p:cNvPr id="29720" name="Group 24"/>
            <p:cNvGrpSpPr>
              <a:grpSpLocks/>
            </p:cNvGrpSpPr>
            <p:nvPr/>
          </p:nvGrpSpPr>
          <p:grpSpPr bwMode="auto">
            <a:xfrm>
              <a:off x="240" y="2016"/>
              <a:ext cx="5376" cy="2052"/>
              <a:chOff x="240" y="2016"/>
              <a:chExt cx="5376" cy="2052"/>
            </a:xfrm>
          </p:grpSpPr>
          <p:sp>
            <p:nvSpPr>
              <p:cNvPr id="29707" name="Text Box 11"/>
              <p:cNvSpPr txBox="1">
                <a:spLocks noChangeArrowheads="1"/>
              </p:cNvSpPr>
              <p:nvPr/>
            </p:nvSpPr>
            <p:spPr bwMode="auto">
              <a:xfrm>
                <a:off x="1728" y="2592"/>
                <a:ext cx="1382" cy="324"/>
              </a:xfrm>
              <a:prstGeom prst="rect">
                <a:avLst/>
              </a:prstGeom>
              <a:solidFill>
                <a:schemeClr val="accent1"/>
              </a:solidFill>
              <a:ln w="57150">
                <a:solidFill>
                  <a:srgbClr val="FF0066"/>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fr-FR" sz="2400" b="1" smtClean="0">
                    <a:solidFill>
                      <a:srgbClr val="000000"/>
                    </a:solidFill>
                  </a:rPr>
                  <a:t>N° Sous réseau</a:t>
                </a:r>
              </a:p>
            </p:txBody>
          </p:sp>
          <p:sp>
            <p:nvSpPr>
              <p:cNvPr id="29709" name="Line 13"/>
              <p:cNvSpPr>
                <a:spLocks noChangeShapeType="1"/>
              </p:cNvSpPr>
              <p:nvPr/>
            </p:nvSpPr>
            <p:spPr bwMode="auto">
              <a:xfrm flipH="1">
                <a:off x="2640" y="2016"/>
                <a:ext cx="1056" cy="52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29708" name="Text Box 12"/>
              <p:cNvSpPr txBox="1">
                <a:spLocks noChangeArrowheads="1"/>
              </p:cNvSpPr>
              <p:nvPr/>
            </p:nvSpPr>
            <p:spPr bwMode="auto">
              <a:xfrm>
                <a:off x="3888" y="2592"/>
                <a:ext cx="1546" cy="324"/>
              </a:xfrm>
              <a:prstGeom prst="rect">
                <a:avLst/>
              </a:prstGeom>
              <a:solidFill>
                <a:schemeClr val="accent1"/>
              </a:solidFill>
              <a:ln w="57150">
                <a:solidFill>
                  <a:srgbClr val="FF0066"/>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fr-FR" sz="2400" b="1" smtClean="0">
                    <a:solidFill>
                      <a:srgbClr val="000000"/>
                    </a:solidFill>
                  </a:rPr>
                  <a:t>N° de la machine</a:t>
                </a:r>
              </a:p>
            </p:txBody>
          </p:sp>
          <p:sp>
            <p:nvSpPr>
              <p:cNvPr id="29710" name="Line 14"/>
              <p:cNvSpPr>
                <a:spLocks noChangeShapeType="1"/>
              </p:cNvSpPr>
              <p:nvPr/>
            </p:nvSpPr>
            <p:spPr bwMode="auto">
              <a:xfrm>
                <a:off x="4608" y="2016"/>
                <a:ext cx="0" cy="528"/>
              </a:xfrm>
              <a:prstGeom prst="line">
                <a:avLst/>
              </a:prstGeom>
              <a:noFill/>
              <a:ln w="76200">
                <a:solidFill>
                  <a:schemeClr val="bg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29711" name="AutoShape 15"/>
              <p:cNvSpPr>
                <a:spLocks/>
              </p:cNvSpPr>
              <p:nvPr/>
            </p:nvSpPr>
            <p:spPr bwMode="auto">
              <a:xfrm rot="16200000">
                <a:off x="1392" y="1776"/>
                <a:ext cx="624" cy="2928"/>
              </a:xfrm>
              <a:prstGeom prst="leftBrace">
                <a:avLst>
                  <a:gd name="adj1" fmla="val 44056"/>
                  <a:gd name="adj2" fmla="val 49111"/>
                </a:avLst>
              </a:prstGeom>
              <a:noFill/>
              <a:ln w="76200">
                <a:solidFill>
                  <a:schemeClr val="bg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29712" name="AutoShape 16"/>
              <p:cNvSpPr>
                <a:spLocks/>
              </p:cNvSpPr>
              <p:nvPr/>
            </p:nvSpPr>
            <p:spPr bwMode="auto">
              <a:xfrm rot="16200000">
                <a:off x="4272" y="2256"/>
                <a:ext cx="624" cy="2064"/>
              </a:xfrm>
              <a:prstGeom prst="leftBrace">
                <a:avLst>
                  <a:gd name="adj1" fmla="val 31056"/>
                  <a:gd name="adj2" fmla="val 49111"/>
                </a:avLst>
              </a:prstGeom>
              <a:noFill/>
              <a:ln w="76200">
                <a:solidFill>
                  <a:schemeClr val="bg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29713" name="Text Box 17"/>
              <p:cNvSpPr txBox="1">
                <a:spLocks noChangeArrowheads="1"/>
              </p:cNvSpPr>
              <p:nvPr/>
            </p:nvSpPr>
            <p:spPr bwMode="auto">
              <a:xfrm>
                <a:off x="576" y="3744"/>
                <a:ext cx="2282" cy="324"/>
              </a:xfrm>
              <a:prstGeom prst="rect">
                <a:avLst/>
              </a:prstGeom>
              <a:solidFill>
                <a:schemeClr val="tx2"/>
              </a:solidFill>
              <a:ln w="57150">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fr-FR" sz="2400" b="1" smtClean="0">
                    <a:solidFill>
                      <a:srgbClr val="000000"/>
                    </a:solidFill>
                  </a:rPr>
                  <a:t>BITS POSITIONNES A 1</a:t>
                </a:r>
              </a:p>
            </p:txBody>
          </p:sp>
          <p:sp>
            <p:nvSpPr>
              <p:cNvPr id="29714" name="Text Box 18"/>
              <p:cNvSpPr txBox="1">
                <a:spLocks noChangeArrowheads="1"/>
              </p:cNvSpPr>
              <p:nvPr/>
            </p:nvSpPr>
            <p:spPr bwMode="auto">
              <a:xfrm>
                <a:off x="3264" y="3744"/>
                <a:ext cx="2282" cy="324"/>
              </a:xfrm>
              <a:prstGeom prst="rect">
                <a:avLst/>
              </a:prstGeom>
              <a:solidFill>
                <a:schemeClr val="tx2"/>
              </a:solidFill>
              <a:ln w="57150">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fr-FR" sz="2400" b="1" smtClean="0">
                    <a:solidFill>
                      <a:srgbClr val="000000"/>
                    </a:solidFill>
                  </a:rPr>
                  <a:t>BITS POSITIONNES A 0</a:t>
                </a:r>
              </a:p>
            </p:txBody>
          </p:sp>
        </p:grpSp>
        <p:sp>
          <p:nvSpPr>
            <p:cNvPr id="29717" name="Text Box 21"/>
            <p:cNvSpPr txBox="1">
              <a:spLocks noChangeArrowheads="1"/>
            </p:cNvSpPr>
            <p:nvPr/>
          </p:nvSpPr>
          <p:spPr bwMode="auto">
            <a:xfrm>
              <a:off x="4124" y="835"/>
              <a:ext cx="1402" cy="542"/>
            </a:xfrm>
            <a:prstGeom prst="rect">
              <a:avLst/>
            </a:prstGeom>
            <a:noFill/>
            <a:ln w="38100">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fr-FR" sz="2400" b="1" smtClean="0">
                  <a:solidFill>
                    <a:srgbClr val="000000"/>
                  </a:solidFill>
                </a:rPr>
                <a:t>Construction du masque</a:t>
              </a:r>
            </a:p>
          </p:txBody>
        </p:sp>
      </p:grpSp>
    </p:spTree>
    <p:extLst>
      <p:ext uri="{BB962C8B-B14F-4D97-AF65-F5344CB8AC3E}">
        <p14:creationId xmlns:p14="http://schemas.microsoft.com/office/powerpoint/2010/main" val="5504260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9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 de texte 4"/>
          <p:cNvSpPr txBox="1">
            <a:spLocks noChangeArrowheads="1"/>
          </p:cNvSpPr>
          <p:nvPr/>
        </p:nvSpPr>
        <p:spPr bwMode="auto">
          <a:xfrm>
            <a:off x="1370693" y="1567390"/>
            <a:ext cx="6546713" cy="592718"/>
          </a:xfrm>
          <a:prstGeom prst="rect">
            <a:avLst/>
          </a:prstGeom>
          <a:solidFill>
            <a:srgbClr val="FFFFFF"/>
          </a:solidFill>
          <a:ln w="38100">
            <a:solidFill>
              <a:srgbClr val="000000"/>
            </a:solidFill>
            <a:miter lim="800000"/>
            <a:headEnd/>
            <a:tailEnd/>
          </a:ln>
        </p:spPr>
        <p:txBody>
          <a:bodyPr vert="horz" wrap="square" lIns="68580" tIns="34290" rIns="68580" bIns="34290" numCol="1" anchor="t" anchorCtr="0" compatLnSpc="1">
            <a:prstTxWarp prst="textNoShape">
              <a:avLst/>
            </a:prstTxWarp>
          </a:bodyPr>
          <a:lstStyle/>
          <a:p>
            <a:pPr algn="ctr" eaLnBrk="0" fontAlgn="base" hangingPunct="0">
              <a:spcBef>
                <a:spcPct val="0"/>
              </a:spcBef>
              <a:spcAft>
                <a:spcPts val="600"/>
              </a:spcAft>
            </a:pPr>
            <a:r>
              <a:rPr lang="fr-FR" sz="2400" b="1" dirty="0">
                <a:solidFill>
                  <a:prstClr val="black"/>
                </a:solidFill>
                <a:latin typeface="Times New Roman" panose="02020603050405020304" pitchFamily="18" charset="0"/>
                <a:ea typeface="Arial" panose="020B0604020202020204" pitchFamily="34" charset="0"/>
              </a:rPr>
              <a:t>Contenu de la matière d’enseignement</a:t>
            </a:r>
            <a:endParaRPr lang="fr-FR" sz="3000" dirty="0">
              <a:solidFill>
                <a:prstClr val="black"/>
              </a:solidFill>
              <a:latin typeface="Arial" panose="020B0604020202020204" pitchFamily="34" charset="0"/>
            </a:endParaRPr>
          </a:p>
        </p:txBody>
      </p:sp>
      <p:sp>
        <p:nvSpPr>
          <p:cNvPr id="7" name="Rectangle 6"/>
          <p:cNvSpPr/>
          <p:nvPr/>
        </p:nvSpPr>
        <p:spPr>
          <a:xfrm>
            <a:off x="144099" y="2388939"/>
            <a:ext cx="8999900" cy="4025076"/>
          </a:xfrm>
          <a:prstGeom prst="rect">
            <a:avLst/>
          </a:prstGeom>
        </p:spPr>
        <p:txBody>
          <a:bodyPr wrap="square">
            <a:spAutoFit/>
          </a:bodyPr>
          <a:lstStyle/>
          <a:p>
            <a:pPr algn="just">
              <a:lnSpc>
                <a:spcPct val="115000"/>
              </a:lnSpc>
            </a:pPr>
            <a:r>
              <a:rPr lang="fr-FR" sz="2800" b="1" dirty="0">
                <a:solidFill>
                  <a:srgbClr val="918655">
                    <a:lumMod val="75000"/>
                  </a:srgbClr>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Chapitre 4. Le protocole TCP/IP</a:t>
            </a:r>
            <a:r>
              <a:rPr lang="fr-FR" sz="28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t>
            </a:r>
          </a:p>
          <a:p>
            <a:pPr algn="just">
              <a:lnSpc>
                <a:spcPct val="115000"/>
              </a:lnSpc>
            </a:pPr>
            <a:r>
              <a:rPr lang="fr-FR" sz="2800" dirty="0">
                <a:solidFill>
                  <a:prstClr val="black"/>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Présentation du Modèle TCP/IP et comparaison avec OSI. Couche Internet: ARP/RARP, IP et ICMP. Adressage IPv4 : nomenclature, classes d'adresse, masque de sous réseau, sous-réseaux et sur-réseaux, UDP, TCP</a:t>
            </a:r>
            <a:r>
              <a:rPr lang="fr-FR" sz="2800" dirty="0" smtClean="0">
                <a:solidFill>
                  <a:prstClr val="black"/>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t>
            </a:r>
            <a:r>
              <a:rPr lang="fr-FR" sz="2800" dirty="0" err="1" smtClean="0">
                <a:solidFill>
                  <a:prstClr val="black"/>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Addresse</a:t>
            </a:r>
            <a:r>
              <a:rPr lang="fr-FR" sz="2800" dirty="0" smtClean="0">
                <a:solidFill>
                  <a:prstClr val="black"/>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t>
            </a:r>
            <a:r>
              <a:rPr lang="fr-FR" sz="2800" dirty="0">
                <a:solidFill>
                  <a:prstClr val="black"/>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avec classe, Adresse sans classe, segmentation des réseaux, test de connectivité (commandes </a:t>
            </a:r>
            <a:r>
              <a:rPr lang="fr-FR" sz="2800" dirty="0" err="1">
                <a:solidFill>
                  <a:prstClr val="black"/>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ping</a:t>
            </a:r>
            <a:r>
              <a:rPr lang="fr-FR" sz="2800" dirty="0">
                <a:solidFill>
                  <a:prstClr val="black"/>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t>
            </a:r>
            <a:r>
              <a:rPr lang="fr-FR" sz="2800" dirty="0" err="1">
                <a:solidFill>
                  <a:prstClr val="black"/>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tracert</a:t>
            </a:r>
            <a:r>
              <a:rPr lang="fr-FR" sz="2800" dirty="0">
                <a:solidFill>
                  <a:prstClr val="black"/>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et </a:t>
            </a:r>
            <a:r>
              <a:rPr lang="fr-FR" sz="2800" dirty="0" err="1">
                <a:solidFill>
                  <a:prstClr val="black"/>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pathping</a:t>
            </a:r>
            <a:r>
              <a:rPr lang="fr-FR" sz="2800" dirty="0">
                <a:solidFill>
                  <a:prstClr val="black"/>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 etc.). Adresse IPv6, la migration de l'IPv4 vers l'IPv6</a:t>
            </a:r>
            <a:endParaRPr lang="fr-FR" sz="2000" dirty="0">
              <a:solidFill>
                <a:prstClr val="black"/>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Arial" panose="020B0604020202020204" pitchFamily="34" charset="0"/>
            </a:endParaRPr>
          </a:p>
        </p:txBody>
      </p:sp>
      <p:sp>
        <p:nvSpPr>
          <p:cNvPr id="8" name="Rectangle 7"/>
          <p:cNvSpPr/>
          <p:nvPr/>
        </p:nvSpPr>
        <p:spPr>
          <a:xfrm>
            <a:off x="144100" y="97398"/>
            <a:ext cx="8999900" cy="1366528"/>
          </a:xfrm>
          <a:prstGeom prst="rect">
            <a:avLst/>
          </a:prstGeom>
        </p:spPr>
        <p:txBody>
          <a:bodyPr wrap="square">
            <a:spAutoFit/>
          </a:bodyPr>
          <a:lstStyle/>
          <a:p>
            <a:pPr algn="ctr" rtl="1">
              <a:lnSpc>
                <a:spcPct val="115000"/>
              </a:lnSpc>
            </a:pPr>
            <a:r>
              <a:rPr lang="fr-FR" sz="2400" b="1" dirty="0">
                <a:solidFill>
                  <a:prstClr val="black"/>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Domaine : Science et Technique     Filière : Electronique</a:t>
            </a:r>
            <a:endParaRPr lang="fr-FR" sz="1600" b="1" dirty="0">
              <a:solidFill>
                <a:prstClr val="black"/>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ctr" rtl="1">
              <a:lnSpc>
                <a:spcPct val="115000"/>
              </a:lnSpc>
            </a:pPr>
            <a:r>
              <a:rPr lang="fr-FR" sz="2400" b="1" dirty="0">
                <a:solidFill>
                  <a:prstClr val="black"/>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Spécialité : Licence Electronique </a:t>
            </a:r>
            <a:endParaRPr lang="fr-FR" sz="1600" b="1" dirty="0">
              <a:solidFill>
                <a:prstClr val="black"/>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ctr">
              <a:lnSpc>
                <a:spcPct val="115000"/>
              </a:lnSpc>
            </a:pPr>
            <a:r>
              <a:rPr lang="fr-FR" sz="2400" b="1" dirty="0">
                <a:solidFill>
                  <a:prstClr val="black"/>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Semestre : 5               	Année scolaire : 2018-2019</a:t>
            </a:r>
            <a:endParaRPr lang="fr-FR" sz="1600" b="1" dirty="0">
              <a:solidFill>
                <a:prstClr val="black"/>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521712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FE7148B1-B8C3-4F4F-85B1-3FF2ECDB4EBA}" type="slidenum">
              <a:rPr lang="fr-FR">
                <a:solidFill>
                  <a:srgbClr val="000000"/>
                </a:solidFill>
              </a:rPr>
              <a:pPr/>
              <a:t>20</a:t>
            </a:fld>
            <a:endParaRPr lang="fr-FR">
              <a:solidFill>
                <a:srgbClr val="000000"/>
              </a:solidFill>
            </a:endParaRPr>
          </a:p>
        </p:txBody>
      </p:sp>
      <p:sp>
        <p:nvSpPr>
          <p:cNvPr id="124930" name="Rectangle 2"/>
          <p:cNvSpPr>
            <a:spLocks noGrp="1" noChangeArrowheads="1"/>
          </p:cNvSpPr>
          <p:nvPr>
            <p:ph type="body" idx="1"/>
          </p:nvPr>
        </p:nvSpPr>
        <p:spPr>
          <a:xfrm>
            <a:off x="188913" y="1182688"/>
            <a:ext cx="8686800" cy="5181600"/>
          </a:xfrm>
          <a:ln/>
          <a:extLst>
            <a:ext uri="{91240B29-F687-4F45-9708-019B960494DF}">
              <a14:hiddenLine xmlns:a14="http://schemas.microsoft.com/office/drawing/2010/main" w="9525">
                <a:solidFill>
                  <a:srgbClr val="FF0066"/>
                </a:solidFill>
                <a:miter lim="800000"/>
                <a:headEnd/>
                <a:tailEnd/>
              </a14:hiddenLine>
            </a:ext>
          </a:extLst>
        </p:spPr>
        <p:txBody>
          <a:bodyPr/>
          <a:lstStyle/>
          <a:p>
            <a:pPr>
              <a:buSzTx/>
              <a:buFontTx/>
              <a:buNone/>
            </a:pPr>
            <a:r>
              <a:rPr lang="fr-FR" sz="3200" dirty="0"/>
              <a:t>Le masque de réseau doit permettre de séparer la partie réseau (+ sous-réseau éventuellement) d'avec la partie numéro de machine.</a:t>
            </a:r>
          </a:p>
          <a:p>
            <a:pPr>
              <a:buSzTx/>
              <a:buFontTx/>
              <a:buNone/>
            </a:pPr>
            <a:r>
              <a:rPr lang="fr-FR" sz="3200" u="sng" dirty="0">
                <a:solidFill>
                  <a:schemeClr val="bg1"/>
                </a:solidFill>
              </a:rPr>
              <a:t>Exemples :</a:t>
            </a:r>
          </a:p>
          <a:p>
            <a:pPr lvl="1">
              <a:buSzTx/>
              <a:buFontTx/>
              <a:buChar char="•"/>
            </a:pPr>
            <a:r>
              <a:rPr lang="fr-FR" sz="3200" u="sng" dirty="0"/>
              <a:t>Sans sous-réseau</a:t>
            </a:r>
          </a:p>
          <a:p>
            <a:pPr lvl="1">
              <a:buSzTx/>
              <a:buFontTx/>
              <a:buNone/>
            </a:pPr>
            <a:r>
              <a:rPr lang="fr-FR" sz="3200" dirty="0"/>
              <a:t>Classe A : 255.0.0.0 - Classe B : 255.255.0.0</a:t>
            </a:r>
          </a:p>
          <a:p>
            <a:pPr lvl="1">
              <a:buSzTx/>
              <a:buFontTx/>
              <a:buNone/>
            </a:pPr>
            <a:r>
              <a:rPr lang="fr-FR" sz="3200" dirty="0"/>
              <a:t>Classe C : 255.255.255.0</a:t>
            </a:r>
          </a:p>
          <a:p>
            <a:pPr lvl="1">
              <a:buSzTx/>
              <a:buFontTx/>
              <a:buNone/>
            </a:pPr>
            <a:r>
              <a:rPr lang="fr-FR" sz="3200" dirty="0"/>
              <a:t>Calcul :</a:t>
            </a:r>
          </a:p>
          <a:p>
            <a:pPr lvl="1">
              <a:buSzTx/>
              <a:buFontTx/>
              <a:buNone/>
            </a:pPr>
            <a:r>
              <a:rPr lang="fr-FR" sz="2800" dirty="0">
                <a:solidFill>
                  <a:schemeClr val="hlink"/>
                </a:solidFill>
              </a:rPr>
              <a:t>&lt;Adresse-IP&gt; ET &lt;Masque&gt; = &lt;Adresse-réseau&gt;.0</a:t>
            </a:r>
          </a:p>
        </p:txBody>
      </p:sp>
      <p:sp>
        <p:nvSpPr>
          <p:cNvPr id="124931" name="Rectangle 3"/>
          <p:cNvSpPr>
            <a:spLocks noGrp="1" noChangeArrowheads="1"/>
          </p:cNvSpPr>
          <p:nvPr>
            <p:ph type="title"/>
          </p:nvPr>
        </p:nvSpPr>
        <p:spPr>
          <a:xfrm>
            <a:off x="188913" y="228600"/>
            <a:ext cx="8726487" cy="801688"/>
          </a:xfrm>
          <a:solidFill>
            <a:schemeClr val="tx1"/>
          </a:solidFill>
          <a:ln w="76200">
            <a:solidFill>
              <a:srgbClr val="FF0066"/>
            </a:solidFill>
            <a:miter lim="800000"/>
            <a:headEnd/>
            <a:tailEnd/>
          </a:ln>
        </p:spPr>
        <p:txBody>
          <a:bodyPr/>
          <a:lstStyle/>
          <a:p>
            <a:r>
              <a:rPr lang="fr-FR">
                <a:solidFill>
                  <a:srgbClr val="010000"/>
                </a:solidFill>
              </a:rPr>
              <a:t>Les Adresses IP (IPv4)</a:t>
            </a:r>
          </a:p>
        </p:txBody>
      </p:sp>
    </p:spTree>
    <p:extLst>
      <p:ext uri="{BB962C8B-B14F-4D97-AF65-F5344CB8AC3E}">
        <p14:creationId xmlns:p14="http://schemas.microsoft.com/office/powerpoint/2010/main" val="26979770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57E8BC4B-1E90-417D-8794-2FBD8ADCF510}" type="slidenum">
              <a:rPr lang="fr-FR">
                <a:solidFill>
                  <a:srgbClr val="000000"/>
                </a:solidFill>
              </a:rPr>
              <a:pPr/>
              <a:t>21</a:t>
            </a:fld>
            <a:endParaRPr lang="fr-FR">
              <a:solidFill>
                <a:srgbClr val="000000"/>
              </a:solidFill>
            </a:endParaRPr>
          </a:p>
        </p:txBody>
      </p:sp>
      <p:sp>
        <p:nvSpPr>
          <p:cNvPr id="30723" name="Rectangle 3"/>
          <p:cNvSpPr>
            <a:spLocks noGrp="1" noChangeArrowheads="1"/>
          </p:cNvSpPr>
          <p:nvPr>
            <p:ph type="body" idx="1"/>
          </p:nvPr>
        </p:nvSpPr>
        <p:spPr>
          <a:xfrm>
            <a:off x="188913" y="984250"/>
            <a:ext cx="8686800" cy="5473700"/>
          </a:xfrm>
          <a:ln/>
          <a:extLst>
            <a:ext uri="{91240B29-F687-4F45-9708-019B960494DF}">
              <a14:hiddenLine xmlns:a14="http://schemas.microsoft.com/office/drawing/2010/main" w="9525">
                <a:solidFill>
                  <a:srgbClr val="FF0066"/>
                </a:solidFill>
                <a:miter lim="800000"/>
                <a:headEnd/>
                <a:tailEnd/>
              </a14:hiddenLine>
            </a:ext>
          </a:extLst>
        </p:spPr>
        <p:txBody>
          <a:bodyPr/>
          <a:lstStyle/>
          <a:p>
            <a:pPr>
              <a:buSzTx/>
              <a:buFontTx/>
              <a:buNone/>
            </a:pPr>
            <a:r>
              <a:rPr lang="fr-FR" sz="2800" u="sng" dirty="0">
                <a:solidFill>
                  <a:schemeClr val="bg1"/>
                </a:solidFill>
              </a:rPr>
              <a:t>Exemples :</a:t>
            </a:r>
          </a:p>
          <a:p>
            <a:pPr lvl="1">
              <a:buSzTx/>
              <a:buFontTx/>
              <a:buNone/>
            </a:pPr>
            <a:r>
              <a:rPr lang="fr-FR" sz="2800" u="sng" dirty="0"/>
              <a:t>Avec sous-réseau</a:t>
            </a:r>
            <a:r>
              <a:rPr lang="fr-FR" sz="2800" dirty="0">
                <a:solidFill>
                  <a:srgbClr val="010000"/>
                </a:solidFill>
              </a:rPr>
              <a:t> (</a:t>
            </a:r>
            <a:r>
              <a:rPr lang="fr-FR" sz="2800" i="1" dirty="0">
                <a:solidFill>
                  <a:srgbClr val="010000"/>
                </a:solidFill>
              </a:rPr>
              <a:t>Adresse de la classe B</a:t>
            </a:r>
            <a:r>
              <a:rPr lang="fr-FR" sz="2800" dirty="0">
                <a:solidFill>
                  <a:srgbClr val="010000"/>
                </a:solidFill>
              </a:rPr>
              <a:t>)</a:t>
            </a:r>
          </a:p>
          <a:p>
            <a:pPr lvl="1">
              <a:buFontTx/>
              <a:buNone/>
            </a:pPr>
            <a:r>
              <a:rPr lang="fr-FR" sz="2800" u="sng" dirty="0">
                <a:solidFill>
                  <a:srgbClr val="010000"/>
                </a:solidFill>
              </a:rPr>
              <a:t>L'administrateur A</a:t>
            </a:r>
            <a:r>
              <a:rPr lang="fr-FR" sz="2800" dirty="0">
                <a:solidFill>
                  <a:srgbClr val="010000"/>
                </a:solidFill>
              </a:rPr>
              <a:t> </a:t>
            </a:r>
            <a:r>
              <a:rPr lang="fr-FR" sz="2800" dirty="0">
                <a:solidFill>
                  <a:schemeClr val="folHlink"/>
                </a:solidFill>
              </a:rPr>
              <a:t>peut choisir</a:t>
            </a:r>
            <a:r>
              <a:rPr lang="fr-FR" sz="2800" dirty="0">
                <a:solidFill>
                  <a:srgbClr val="010000"/>
                </a:solidFill>
              </a:rPr>
              <a:t> :</a:t>
            </a:r>
          </a:p>
          <a:p>
            <a:pPr lvl="2">
              <a:buFontTx/>
              <a:buNone/>
            </a:pPr>
            <a:r>
              <a:rPr lang="fr-FR" sz="2800" dirty="0">
                <a:solidFill>
                  <a:srgbClr val="010000"/>
                </a:solidFill>
              </a:rPr>
              <a:t>8 bits pour coder le sous-réseau et 8 bits pour les machines : </a:t>
            </a:r>
            <a:r>
              <a:rPr lang="fr-FR" sz="2800" dirty="0">
                <a:solidFill>
                  <a:srgbClr val="FF0066"/>
                </a:solidFill>
              </a:rPr>
              <a:t>Masque de réseau : 255.255.255.0</a:t>
            </a:r>
          </a:p>
          <a:p>
            <a:pPr lvl="2">
              <a:buFontTx/>
              <a:buNone/>
            </a:pPr>
            <a:r>
              <a:rPr lang="fr-FR" sz="2800" dirty="0"/>
              <a:t>Ainsi avec l'adresse IP = 142.12.42.145</a:t>
            </a:r>
          </a:p>
          <a:p>
            <a:pPr lvl="2">
              <a:buFontTx/>
              <a:buNone/>
            </a:pPr>
            <a:r>
              <a:rPr lang="fr-FR" sz="2800" dirty="0"/>
              <a:t>Calcul :</a:t>
            </a:r>
            <a:r>
              <a:rPr lang="fr-FR" sz="2800" dirty="0">
                <a:solidFill>
                  <a:srgbClr val="FF0066"/>
                </a:solidFill>
              </a:rPr>
              <a:t> </a:t>
            </a:r>
          </a:p>
          <a:p>
            <a:pPr algn="ctr">
              <a:buFontTx/>
              <a:buNone/>
            </a:pPr>
            <a:r>
              <a:rPr lang="fr-FR" sz="2800" dirty="0">
                <a:solidFill>
                  <a:srgbClr val="FF0066"/>
                </a:solidFill>
              </a:rPr>
              <a:t>&lt;142.12.42.145&gt; ET &lt;255.255.255.0&gt; = &lt;142.12.42.0&gt;</a:t>
            </a:r>
          </a:p>
          <a:p>
            <a:pPr lvl="2">
              <a:buFontTx/>
              <a:buNone/>
            </a:pPr>
            <a:r>
              <a:rPr lang="fr-FR" sz="2800" dirty="0"/>
              <a:t>Comme nous sommes en présence d'une classe B (1</a:t>
            </a:r>
            <a:r>
              <a:rPr lang="fr-FR" sz="2800" baseline="30000" dirty="0"/>
              <a:t>er</a:t>
            </a:r>
            <a:r>
              <a:rPr lang="fr-FR" sz="2800" dirty="0"/>
              <a:t> octet = 142), il y a un sous réseau, et son adresse 42 est extrait du 3</a:t>
            </a:r>
            <a:r>
              <a:rPr lang="fr-FR" sz="2800" baseline="30000" dirty="0"/>
              <a:t>ème</a:t>
            </a:r>
            <a:r>
              <a:rPr lang="fr-FR" sz="2800" dirty="0"/>
              <a:t> octet.</a:t>
            </a:r>
          </a:p>
        </p:txBody>
      </p:sp>
      <p:sp>
        <p:nvSpPr>
          <p:cNvPr id="30726" name="Rectangle 6"/>
          <p:cNvSpPr>
            <a:spLocks noGrp="1" noChangeArrowheads="1"/>
          </p:cNvSpPr>
          <p:nvPr>
            <p:ph type="title"/>
          </p:nvPr>
        </p:nvSpPr>
        <p:spPr>
          <a:xfrm>
            <a:off x="188913" y="228600"/>
            <a:ext cx="8726487" cy="801688"/>
          </a:xfrm>
          <a:solidFill>
            <a:schemeClr val="tx1"/>
          </a:solidFill>
          <a:ln w="76200">
            <a:solidFill>
              <a:srgbClr val="FF0066"/>
            </a:solidFill>
            <a:miter lim="800000"/>
            <a:headEnd/>
            <a:tailEnd/>
          </a:ln>
        </p:spPr>
        <p:txBody>
          <a:bodyPr/>
          <a:lstStyle/>
          <a:p>
            <a:r>
              <a:rPr lang="fr-FR">
                <a:solidFill>
                  <a:srgbClr val="010000"/>
                </a:solidFill>
              </a:rPr>
              <a:t>Les Adresses IP (IPv4)</a:t>
            </a:r>
          </a:p>
        </p:txBody>
      </p:sp>
    </p:spTree>
    <p:extLst>
      <p:ext uri="{BB962C8B-B14F-4D97-AF65-F5344CB8AC3E}">
        <p14:creationId xmlns:p14="http://schemas.microsoft.com/office/powerpoint/2010/main" val="37496918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1A8F80BC-09E0-44CD-AB0B-EA88F6F89AF2}" type="slidenum">
              <a:rPr lang="fr-FR">
                <a:solidFill>
                  <a:srgbClr val="000000"/>
                </a:solidFill>
              </a:rPr>
              <a:pPr/>
              <a:t>22</a:t>
            </a:fld>
            <a:endParaRPr lang="fr-FR">
              <a:solidFill>
                <a:srgbClr val="000000"/>
              </a:solidFill>
            </a:endParaRPr>
          </a:p>
        </p:txBody>
      </p:sp>
      <p:sp>
        <p:nvSpPr>
          <p:cNvPr id="126978" name="Rectangle 2"/>
          <p:cNvSpPr>
            <a:spLocks noGrp="1" noChangeArrowheads="1"/>
          </p:cNvSpPr>
          <p:nvPr>
            <p:ph type="body" idx="1"/>
          </p:nvPr>
        </p:nvSpPr>
        <p:spPr>
          <a:xfrm>
            <a:off x="188913" y="1134682"/>
            <a:ext cx="8686800" cy="5461000"/>
          </a:xfrm>
          <a:ln/>
          <a:extLst>
            <a:ext uri="{91240B29-F687-4F45-9708-019B960494DF}">
              <a14:hiddenLine xmlns:a14="http://schemas.microsoft.com/office/drawing/2010/main" w="9525">
                <a:solidFill>
                  <a:srgbClr val="FF0066"/>
                </a:solidFill>
                <a:miter lim="800000"/>
                <a:headEnd/>
                <a:tailEnd/>
              </a14:hiddenLine>
            </a:ext>
          </a:extLst>
        </p:spPr>
        <p:txBody>
          <a:bodyPr/>
          <a:lstStyle/>
          <a:p>
            <a:pPr>
              <a:lnSpc>
                <a:spcPct val="90000"/>
              </a:lnSpc>
              <a:buSzTx/>
              <a:buFontTx/>
              <a:buNone/>
            </a:pPr>
            <a:r>
              <a:rPr lang="fr-FR" sz="2800" u="sng" dirty="0">
                <a:solidFill>
                  <a:schemeClr val="bg1"/>
                </a:solidFill>
              </a:rPr>
              <a:t>Exemples :</a:t>
            </a:r>
          </a:p>
          <a:p>
            <a:pPr lvl="1">
              <a:lnSpc>
                <a:spcPct val="90000"/>
              </a:lnSpc>
              <a:buFontTx/>
              <a:buNone/>
            </a:pPr>
            <a:r>
              <a:rPr lang="fr-FR" sz="2800" u="sng" dirty="0">
                <a:solidFill>
                  <a:srgbClr val="010000"/>
                </a:solidFill>
              </a:rPr>
              <a:t>L'administrateur B</a:t>
            </a:r>
            <a:r>
              <a:rPr lang="fr-FR" sz="2800" dirty="0">
                <a:solidFill>
                  <a:srgbClr val="010000"/>
                </a:solidFill>
              </a:rPr>
              <a:t> </a:t>
            </a:r>
            <a:r>
              <a:rPr lang="fr-FR" sz="2800" dirty="0">
                <a:solidFill>
                  <a:schemeClr val="folHlink"/>
                </a:solidFill>
              </a:rPr>
              <a:t>peut choisir</a:t>
            </a:r>
            <a:r>
              <a:rPr lang="fr-FR" sz="2800" dirty="0">
                <a:solidFill>
                  <a:srgbClr val="010000"/>
                </a:solidFill>
              </a:rPr>
              <a:t> :</a:t>
            </a:r>
          </a:p>
          <a:p>
            <a:pPr lvl="2">
              <a:lnSpc>
                <a:spcPct val="90000"/>
              </a:lnSpc>
              <a:buFontTx/>
              <a:buNone/>
            </a:pPr>
            <a:r>
              <a:rPr lang="fr-FR" sz="2800" dirty="0">
                <a:solidFill>
                  <a:srgbClr val="010000"/>
                </a:solidFill>
              </a:rPr>
              <a:t>4 bits pour coder le sous-réseau et 12 bits pour les machines : </a:t>
            </a:r>
            <a:r>
              <a:rPr lang="fr-FR" sz="2800" dirty="0">
                <a:solidFill>
                  <a:srgbClr val="FF0066"/>
                </a:solidFill>
              </a:rPr>
              <a:t>Masque de réseau : 255.255.240.0 </a:t>
            </a:r>
            <a:r>
              <a:rPr lang="fr-FR" sz="2800" dirty="0">
                <a:solidFill>
                  <a:schemeClr val="folHlink"/>
                </a:solidFill>
              </a:rPr>
              <a:t>car (240)</a:t>
            </a:r>
            <a:r>
              <a:rPr lang="fr-FR" sz="2800" baseline="-25000" dirty="0">
                <a:solidFill>
                  <a:schemeClr val="folHlink"/>
                </a:solidFill>
              </a:rPr>
              <a:t>10</a:t>
            </a:r>
            <a:r>
              <a:rPr lang="fr-FR" sz="2800" dirty="0">
                <a:solidFill>
                  <a:schemeClr val="folHlink"/>
                </a:solidFill>
              </a:rPr>
              <a:t> = (11110000)</a:t>
            </a:r>
            <a:r>
              <a:rPr lang="fr-FR" sz="2800" baseline="-25000" dirty="0">
                <a:solidFill>
                  <a:schemeClr val="folHlink"/>
                </a:solidFill>
              </a:rPr>
              <a:t>2</a:t>
            </a:r>
          </a:p>
          <a:p>
            <a:pPr lvl="2">
              <a:lnSpc>
                <a:spcPct val="90000"/>
              </a:lnSpc>
              <a:buFontTx/>
              <a:buNone/>
            </a:pPr>
            <a:r>
              <a:rPr lang="fr-FR" sz="2800" dirty="0"/>
              <a:t>Ainsi avec l'adresse IP = 153.121.219.14 </a:t>
            </a:r>
          </a:p>
          <a:p>
            <a:pPr lvl="2">
              <a:lnSpc>
                <a:spcPct val="90000"/>
              </a:lnSpc>
              <a:buFontTx/>
              <a:buNone/>
            </a:pPr>
            <a:r>
              <a:rPr lang="fr-FR" sz="2800" dirty="0"/>
              <a:t>Calcul :</a:t>
            </a:r>
            <a:r>
              <a:rPr lang="fr-FR" sz="2800" dirty="0">
                <a:solidFill>
                  <a:srgbClr val="FF0066"/>
                </a:solidFill>
              </a:rPr>
              <a:t> </a:t>
            </a:r>
          </a:p>
          <a:p>
            <a:pPr algn="ctr">
              <a:lnSpc>
                <a:spcPct val="90000"/>
              </a:lnSpc>
              <a:buFontTx/>
              <a:buNone/>
            </a:pPr>
            <a:r>
              <a:rPr lang="fr-FR" sz="2800" dirty="0">
                <a:solidFill>
                  <a:srgbClr val="FF0066"/>
                </a:solidFill>
              </a:rPr>
              <a:t>&lt;153.121.219.14&gt; ET &lt;255.255.240.0&gt;=&lt;153.121.208.0&gt;</a:t>
            </a:r>
          </a:p>
          <a:p>
            <a:pPr lvl="2">
              <a:lnSpc>
                <a:spcPct val="90000"/>
              </a:lnSpc>
              <a:buFontTx/>
              <a:buNone/>
            </a:pPr>
            <a:r>
              <a:rPr lang="fr-FR" sz="2800" dirty="0"/>
              <a:t>Comme nous sommes en présence d'une classe B (1</a:t>
            </a:r>
            <a:r>
              <a:rPr lang="fr-FR" sz="2800" baseline="30000" dirty="0"/>
              <a:t>er</a:t>
            </a:r>
            <a:r>
              <a:rPr lang="fr-FR" sz="2800" dirty="0"/>
              <a:t> octet = 153), l’adresse du sous-réseau 13 est extrait du 3</a:t>
            </a:r>
            <a:r>
              <a:rPr lang="fr-FR" sz="2800" baseline="30000" dirty="0"/>
              <a:t>ème</a:t>
            </a:r>
            <a:r>
              <a:rPr lang="fr-FR" sz="2800" dirty="0"/>
              <a:t> octet 219 (4 premiers bits = 1101).</a:t>
            </a:r>
          </a:p>
        </p:txBody>
      </p:sp>
      <p:sp>
        <p:nvSpPr>
          <p:cNvPr id="126979" name="Rectangle 3"/>
          <p:cNvSpPr>
            <a:spLocks noGrp="1" noChangeArrowheads="1"/>
          </p:cNvSpPr>
          <p:nvPr>
            <p:ph type="title"/>
          </p:nvPr>
        </p:nvSpPr>
        <p:spPr>
          <a:xfrm>
            <a:off x="188913" y="228600"/>
            <a:ext cx="8726487" cy="801688"/>
          </a:xfrm>
          <a:solidFill>
            <a:schemeClr val="tx1"/>
          </a:solidFill>
          <a:ln w="76200">
            <a:solidFill>
              <a:srgbClr val="FF0066"/>
            </a:solidFill>
            <a:miter lim="800000"/>
            <a:headEnd/>
            <a:tailEnd/>
          </a:ln>
        </p:spPr>
        <p:txBody>
          <a:bodyPr/>
          <a:lstStyle/>
          <a:p>
            <a:r>
              <a:rPr lang="fr-FR">
                <a:solidFill>
                  <a:srgbClr val="010000"/>
                </a:solidFill>
              </a:rPr>
              <a:t>Les Adresses IP (IPv4)</a:t>
            </a:r>
          </a:p>
        </p:txBody>
      </p:sp>
    </p:spTree>
    <p:extLst>
      <p:ext uri="{BB962C8B-B14F-4D97-AF65-F5344CB8AC3E}">
        <p14:creationId xmlns:p14="http://schemas.microsoft.com/office/powerpoint/2010/main" val="27116487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8EA57B30-1B40-44F5-BD40-B0F379EDFDA6}" type="slidenum">
              <a:rPr lang="fr-FR">
                <a:solidFill>
                  <a:srgbClr val="000000"/>
                </a:solidFill>
              </a:rPr>
              <a:pPr/>
              <a:t>23</a:t>
            </a:fld>
            <a:endParaRPr lang="fr-FR">
              <a:solidFill>
                <a:srgbClr val="000000"/>
              </a:solidFill>
            </a:endParaRPr>
          </a:p>
        </p:txBody>
      </p:sp>
      <p:sp>
        <p:nvSpPr>
          <p:cNvPr id="129026" name="Rectangle 2"/>
          <p:cNvSpPr>
            <a:spLocks noGrp="1" noChangeArrowheads="1"/>
          </p:cNvSpPr>
          <p:nvPr>
            <p:ph type="body" idx="1"/>
          </p:nvPr>
        </p:nvSpPr>
        <p:spPr>
          <a:xfrm>
            <a:off x="188913" y="1182688"/>
            <a:ext cx="8686800" cy="5310187"/>
          </a:xfrm>
          <a:ln/>
          <a:extLst>
            <a:ext uri="{91240B29-F687-4F45-9708-019B960494DF}">
              <a14:hiddenLine xmlns:a14="http://schemas.microsoft.com/office/drawing/2010/main" w="9525">
                <a:solidFill>
                  <a:srgbClr val="FF0066"/>
                </a:solidFill>
                <a:miter lim="800000"/>
                <a:headEnd/>
                <a:tailEnd/>
              </a14:hiddenLine>
            </a:ext>
          </a:extLst>
        </p:spPr>
        <p:txBody>
          <a:bodyPr/>
          <a:lstStyle/>
          <a:p>
            <a:pPr marL="0" indent="0">
              <a:buSzTx/>
              <a:buFontTx/>
              <a:buNone/>
            </a:pPr>
            <a:r>
              <a:rPr lang="fr-FR" sz="3200" u="sng">
                <a:solidFill>
                  <a:schemeClr val="bg1"/>
                </a:solidFill>
              </a:rPr>
              <a:t>Une convention d'écriture des adresses IP</a:t>
            </a:r>
          </a:p>
          <a:p>
            <a:pPr marL="0" indent="0">
              <a:buSzTx/>
              <a:buFontTx/>
              <a:buNone/>
            </a:pPr>
            <a:r>
              <a:rPr lang="fr-FR" sz="3200"/>
              <a:t>On trouve parfois l'écriture suivante des adresses IP :</a:t>
            </a:r>
          </a:p>
          <a:p>
            <a:pPr marL="0" indent="0" algn="ctr">
              <a:buFontTx/>
              <a:buNone/>
            </a:pPr>
            <a:r>
              <a:rPr lang="fr-FR" sz="4000"/>
              <a:t>142.12.42.145 / </a:t>
            </a:r>
            <a:r>
              <a:rPr lang="fr-FR" sz="4000">
                <a:solidFill>
                  <a:schemeClr val="hlink"/>
                </a:solidFill>
              </a:rPr>
              <a:t>24</a:t>
            </a:r>
          </a:p>
          <a:p>
            <a:pPr marL="0" indent="0" algn="ctr">
              <a:buFontTx/>
              <a:buNone/>
            </a:pPr>
            <a:r>
              <a:rPr lang="fr-FR" sz="4000"/>
              <a:t>153.121.219.14 / </a:t>
            </a:r>
            <a:r>
              <a:rPr lang="fr-FR" sz="4000">
                <a:solidFill>
                  <a:schemeClr val="hlink"/>
                </a:solidFill>
              </a:rPr>
              <a:t>20</a:t>
            </a:r>
          </a:p>
          <a:p>
            <a:pPr marL="0" indent="0">
              <a:buFontTx/>
              <a:buNone/>
            </a:pPr>
            <a:r>
              <a:rPr lang="fr-FR" sz="3200"/>
              <a:t>Dans cette écriture les nombres </a:t>
            </a:r>
            <a:r>
              <a:rPr lang="fr-FR" sz="3200">
                <a:solidFill>
                  <a:schemeClr val="hlink"/>
                </a:solidFill>
              </a:rPr>
              <a:t>24</a:t>
            </a:r>
            <a:r>
              <a:rPr lang="fr-FR" sz="3200"/>
              <a:t> et </a:t>
            </a:r>
            <a:r>
              <a:rPr lang="fr-FR" sz="3200">
                <a:solidFill>
                  <a:schemeClr val="hlink"/>
                </a:solidFill>
              </a:rPr>
              <a:t>20</a:t>
            </a:r>
            <a:r>
              <a:rPr lang="fr-FR" sz="3200"/>
              <a:t> représentent le nombre de bits consacré à la codification du réseau (et sous réseau). C'est une autre façon de donner le masque.</a:t>
            </a:r>
          </a:p>
        </p:txBody>
      </p:sp>
      <p:sp>
        <p:nvSpPr>
          <p:cNvPr id="129027" name="Rectangle 3"/>
          <p:cNvSpPr>
            <a:spLocks noGrp="1" noChangeArrowheads="1"/>
          </p:cNvSpPr>
          <p:nvPr>
            <p:ph type="title"/>
          </p:nvPr>
        </p:nvSpPr>
        <p:spPr>
          <a:xfrm>
            <a:off x="188913" y="228600"/>
            <a:ext cx="8726487" cy="801688"/>
          </a:xfrm>
          <a:solidFill>
            <a:schemeClr val="tx1"/>
          </a:solidFill>
          <a:ln w="76200">
            <a:solidFill>
              <a:srgbClr val="FF0066"/>
            </a:solidFill>
            <a:miter lim="800000"/>
            <a:headEnd/>
            <a:tailEnd/>
          </a:ln>
        </p:spPr>
        <p:txBody>
          <a:bodyPr/>
          <a:lstStyle/>
          <a:p>
            <a:r>
              <a:rPr lang="fr-FR">
                <a:solidFill>
                  <a:srgbClr val="010000"/>
                </a:solidFill>
              </a:rPr>
              <a:t>Les Adresses IP (IPv4)</a:t>
            </a:r>
          </a:p>
        </p:txBody>
      </p:sp>
    </p:spTree>
    <p:extLst>
      <p:ext uri="{BB962C8B-B14F-4D97-AF65-F5344CB8AC3E}">
        <p14:creationId xmlns:p14="http://schemas.microsoft.com/office/powerpoint/2010/main" val="38312077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0AFF81FB-B816-41D5-901A-FDE72541EFCA}" type="slidenum">
              <a:rPr lang="fr-FR">
                <a:solidFill>
                  <a:srgbClr val="000000"/>
                </a:solidFill>
              </a:rPr>
              <a:pPr/>
              <a:t>24</a:t>
            </a:fld>
            <a:endParaRPr lang="fr-FR">
              <a:solidFill>
                <a:srgbClr val="000000"/>
              </a:solidFill>
            </a:endParaRPr>
          </a:p>
        </p:txBody>
      </p:sp>
      <p:sp>
        <p:nvSpPr>
          <p:cNvPr id="120834" name="Rectangle 1026"/>
          <p:cNvSpPr>
            <a:spLocks noGrp="1" noChangeArrowheads="1"/>
          </p:cNvSpPr>
          <p:nvPr>
            <p:ph type="body" idx="1"/>
          </p:nvPr>
        </p:nvSpPr>
        <p:spPr>
          <a:xfrm>
            <a:off x="0" y="1116505"/>
            <a:ext cx="8686800" cy="5472112"/>
          </a:xfrm>
          <a:ln/>
          <a:extLst>
            <a:ext uri="{91240B29-F687-4F45-9708-019B960494DF}">
              <a14:hiddenLine xmlns:a14="http://schemas.microsoft.com/office/drawing/2010/main" w="9525">
                <a:solidFill>
                  <a:srgbClr val="FF0066"/>
                </a:solidFill>
                <a:miter lim="800000"/>
                <a:headEnd/>
                <a:tailEnd/>
              </a14:hiddenLine>
            </a:ext>
          </a:extLst>
        </p:spPr>
        <p:txBody>
          <a:bodyPr/>
          <a:lstStyle/>
          <a:p>
            <a:pPr>
              <a:lnSpc>
                <a:spcPct val="90000"/>
              </a:lnSpc>
              <a:buSzTx/>
              <a:buFontTx/>
              <a:buNone/>
            </a:pPr>
            <a:r>
              <a:rPr lang="fr-FR" sz="2800" u="sng" dirty="0" err="1">
                <a:solidFill>
                  <a:schemeClr val="bg1"/>
                </a:solidFill>
              </a:rPr>
              <a:t>Surréseaux</a:t>
            </a:r>
            <a:endParaRPr lang="fr-FR" sz="2800" u="sng" dirty="0">
              <a:solidFill>
                <a:schemeClr val="bg1"/>
              </a:solidFill>
            </a:endParaRPr>
          </a:p>
          <a:p>
            <a:pPr lvl="1">
              <a:lnSpc>
                <a:spcPct val="90000"/>
              </a:lnSpc>
              <a:buSzTx/>
              <a:buFontTx/>
              <a:buNone/>
            </a:pPr>
            <a:r>
              <a:rPr lang="fr-FR" sz="2800" u="sng" dirty="0"/>
              <a:t>Problème</a:t>
            </a:r>
            <a:r>
              <a:rPr lang="fr-FR" sz="2800" dirty="0"/>
              <a:t> : Une organisation désire 2000 adresses. Un réseau de classe B lui procurera 65534 hôtes (63534 adresses perdues). Un réseau de classe C lui procurera seulement 254 hôtes.</a:t>
            </a:r>
          </a:p>
          <a:p>
            <a:pPr lvl="1">
              <a:lnSpc>
                <a:spcPct val="90000"/>
              </a:lnSpc>
              <a:buSzTx/>
              <a:buFontTx/>
              <a:buNone/>
            </a:pPr>
            <a:r>
              <a:rPr lang="fr-FR" sz="2800" dirty="0"/>
              <a:t>Pour une bonne gestion du stock d'adresses, l'organisation obtiendra 8 réseaux de classe C (254*8 = 2032 adresses) par exemple les ID de réseau 220.78.16.0 à 220.78.23.255 (ID contiguës)</a:t>
            </a:r>
          </a:p>
          <a:p>
            <a:pPr lvl="1">
              <a:lnSpc>
                <a:spcPct val="90000"/>
              </a:lnSpc>
              <a:buSzTx/>
              <a:buFontTx/>
              <a:buNone/>
            </a:pPr>
            <a:r>
              <a:rPr lang="fr-FR" sz="2800" dirty="0"/>
              <a:t>Mais cette multiplicité de réseaux implique une surcharge des tables de routage car pour 1 organisation 8 lignes sont nécessaires alors qu'une seule devrait suffire.</a:t>
            </a:r>
          </a:p>
        </p:txBody>
      </p:sp>
      <p:sp>
        <p:nvSpPr>
          <p:cNvPr id="120835" name="Rectangle 1027"/>
          <p:cNvSpPr>
            <a:spLocks noGrp="1" noChangeArrowheads="1"/>
          </p:cNvSpPr>
          <p:nvPr>
            <p:ph type="title"/>
          </p:nvPr>
        </p:nvSpPr>
        <p:spPr>
          <a:xfrm>
            <a:off x="188913" y="228600"/>
            <a:ext cx="8726487" cy="801688"/>
          </a:xfrm>
          <a:solidFill>
            <a:schemeClr val="tx2"/>
          </a:solidFill>
          <a:ln w="76200">
            <a:solidFill>
              <a:srgbClr val="FF0066"/>
            </a:solidFill>
            <a:miter lim="800000"/>
            <a:headEnd/>
            <a:tailEnd/>
          </a:ln>
        </p:spPr>
        <p:txBody>
          <a:bodyPr/>
          <a:lstStyle/>
          <a:p>
            <a:r>
              <a:rPr lang="fr-FR">
                <a:solidFill>
                  <a:srgbClr val="010000"/>
                </a:solidFill>
              </a:rPr>
              <a:t>Les Adresses IP (IPv4)</a:t>
            </a:r>
          </a:p>
        </p:txBody>
      </p:sp>
    </p:spTree>
    <p:extLst>
      <p:ext uri="{BB962C8B-B14F-4D97-AF65-F5344CB8AC3E}">
        <p14:creationId xmlns:p14="http://schemas.microsoft.com/office/powerpoint/2010/main" val="33037643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57776F37-84DF-4C6B-8F38-911EC7041493}" type="slidenum">
              <a:rPr lang="fr-FR">
                <a:solidFill>
                  <a:srgbClr val="000000"/>
                </a:solidFill>
              </a:rPr>
              <a:pPr/>
              <a:t>25</a:t>
            </a:fld>
            <a:endParaRPr lang="fr-FR">
              <a:solidFill>
                <a:srgbClr val="000000"/>
              </a:solidFill>
            </a:endParaRPr>
          </a:p>
        </p:txBody>
      </p:sp>
      <p:sp>
        <p:nvSpPr>
          <p:cNvPr id="161794" name="Rectangle 2"/>
          <p:cNvSpPr>
            <a:spLocks noGrp="1" noChangeArrowheads="1"/>
          </p:cNvSpPr>
          <p:nvPr>
            <p:ph type="body" idx="1"/>
          </p:nvPr>
        </p:nvSpPr>
        <p:spPr>
          <a:xfrm>
            <a:off x="188913" y="1182688"/>
            <a:ext cx="8686800" cy="5511800"/>
          </a:xfrm>
          <a:ln/>
          <a:extLst>
            <a:ext uri="{91240B29-F687-4F45-9708-019B960494DF}">
              <a14:hiddenLine xmlns:a14="http://schemas.microsoft.com/office/drawing/2010/main" w="9525">
                <a:solidFill>
                  <a:srgbClr val="FF0066"/>
                </a:solidFill>
                <a:miter lim="800000"/>
                <a:headEnd/>
                <a:tailEnd/>
              </a14:hiddenLine>
            </a:ext>
          </a:extLst>
        </p:spPr>
        <p:txBody>
          <a:bodyPr/>
          <a:lstStyle/>
          <a:p>
            <a:pPr>
              <a:buSzTx/>
              <a:buFontTx/>
              <a:buNone/>
            </a:pPr>
            <a:r>
              <a:rPr lang="fr-FR" sz="3200" u="sng">
                <a:solidFill>
                  <a:schemeClr val="bg1"/>
                </a:solidFill>
              </a:rPr>
              <a:t>Surréseaux</a:t>
            </a:r>
          </a:p>
          <a:p>
            <a:pPr>
              <a:buSzTx/>
              <a:buFontTx/>
              <a:buNone/>
            </a:pPr>
            <a:r>
              <a:rPr lang="fr-FR" sz="3200"/>
              <a:t>La technique du CIRD (Classless Internet Domain Routing – Routage de domaine Internet sans classe ) va permettre de remplacer ces 8 lignes par une seule. Cette entrée dans la table de routage sera :</a:t>
            </a:r>
          </a:p>
          <a:p>
            <a:pPr algn="ctr">
              <a:buSzTx/>
              <a:buFontTx/>
              <a:buNone/>
            </a:pPr>
            <a:r>
              <a:rPr lang="fr-FR" sz="2800">
                <a:solidFill>
                  <a:schemeClr val="hlink"/>
                </a:solidFill>
              </a:rPr>
              <a:t>[ID Réseau la plus basse – Masque de réseau_CIDR]</a:t>
            </a:r>
          </a:p>
          <a:p>
            <a:pPr>
              <a:buSzTx/>
              <a:buFontTx/>
              <a:buNone/>
            </a:pPr>
            <a:r>
              <a:rPr lang="fr-FR" sz="3200"/>
              <a:t>Entre d'autres termes, cette méthode fixe une adresse de départ et une étendue.</a:t>
            </a:r>
            <a:endParaRPr lang="fr-FR" sz="3200">
              <a:solidFill>
                <a:schemeClr val="hlink"/>
              </a:solidFill>
            </a:endParaRPr>
          </a:p>
        </p:txBody>
      </p:sp>
      <p:sp>
        <p:nvSpPr>
          <p:cNvPr id="161795" name="Rectangle 3"/>
          <p:cNvSpPr>
            <a:spLocks noGrp="1" noChangeArrowheads="1"/>
          </p:cNvSpPr>
          <p:nvPr>
            <p:ph type="title"/>
          </p:nvPr>
        </p:nvSpPr>
        <p:spPr>
          <a:xfrm>
            <a:off x="188913" y="228600"/>
            <a:ext cx="8726487" cy="801688"/>
          </a:xfrm>
          <a:solidFill>
            <a:schemeClr val="tx2"/>
          </a:solidFill>
          <a:ln w="76200">
            <a:solidFill>
              <a:srgbClr val="FF0066"/>
            </a:solidFill>
            <a:miter lim="800000"/>
            <a:headEnd/>
            <a:tailEnd/>
          </a:ln>
        </p:spPr>
        <p:txBody>
          <a:bodyPr/>
          <a:lstStyle/>
          <a:p>
            <a:r>
              <a:rPr lang="fr-FR">
                <a:solidFill>
                  <a:srgbClr val="010000"/>
                </a:solidFill>
              </a:rPr>
              <a:t>Les Adresses IP (IPv4)</a:t>
            </a:r>
          </a:p>
        </p:txBody>
      </p:sp>
    </p:spTree>
    <p:extLst>
      <p:ext uri="{BB962C8B-B14F-4D97-AF65-F5344CB8AC3E}">
        <p14:creationId xmlns:p14="http://schemas.microsoft.com/office/powerpoint/2010/main" val="30774034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numéro de diapositive 5"/>
          <p:cNvSpPr>
            <a:spLocks noGrp="1"/>
          </p:cNvSpPr>
          <p:nvPr>
            <p:ph type="sldNum" sz="quarter" idx="12"/>
          </p:nvPr>
        </p:nvSpPr>
        <p:spPr/>
        <p:txBody>
          <a:bodyPr/>
          <a:lstStyle/>
          <a:p>
            <a:fld id="{0A3F7010-4B24-469D-90E9-272D8ECD9D9F}" type="slidenum">
              <a:rPr lang="fr-FR">
                <a:solidFill>
                  <a:srgbClr val="000000"/>
                </a:solidFill>
              </a:rPr>
              <a:pPr/>
              <a:t>26</a:t>
            </a:fld>
            <a:endParaRPr lang="fr-FR">
              <a:solidFill>
                <a:srgbClr val="000000"/>
              </a:solidFill>
            </a:endParaRPr>
          </a:p>
        </p:txBody>
      </p:sp>
      <p:sp>
        <p:nvSpPr>
          <p:cNvPr id="162818" name="Rectangle 2"/>
          <p:cNvSpPr>
            <a:spLocks noGrp="1" noChangeArrowheads="1"/>
          </p:cNvSpPr>
          <p:nvPr>
            <p:ph type="body" idx="1"/>
          </p:nvPr>
        </p:nvSpPr>
        <p:spPr>
          <a:xfrm>
            <a:off x="188913" y="1182688"/>
            <a:ext cx="8686800" cy="2973387"/>
          </a:xfrm>
          <a:ln/>
          <a:extLst>
            <a:ext uri="{91240B29-F687-4F45-9708-019B960494DF}">
              <a14:hiddenLine xmlns:a14="http://schemas.microsoft.com/office/drawing/2010/main" w="9525">
                <a:solidFill>
                  <a:srgbClr val="FF0066"/>
                </a:solidFill>
                <a:miter lim="800000"/>
                <a:headEnd/>
                <a:tailEnd/>
              </a14:hiddenLine>
            </a:ext>
          </a:extLst>
        </p:spPr>
        <p:txBody>
          <a:bodyPr/>
          <a:lstStyle/>
          <a:p>
            <a:pPr>
              <a:buSzTx/>
              <a:buFontTx/>
              <a:buNone/>
            </a:pPr>
            <a:r>
              <a:rPr lang="fr-FR" sz="3200" u="sng">
                <a:solidFill>
                  <a:schemeClr val="bg1"/>
                </a:solidFill>
              </a:rPr>
              <a:t>Surréseaux</a:t>
            </a:r>
          </a:p>
          <a:p>
            <a:pPr algn="ctr">
              <a:buSzTx/>
              <a:buFontTx/>
              <a:buNone/>
            </a:pPr>
            <a:r>
              <a:rPr lang="fr-FR" sz="3200"/>
              <a:t>220.78.16.0 à 220.78.23.255</a:t>
            </a:r>
          </a:p>
          <a:p>
            <a:pPr algn="ctr">
              <a:buSzTx/>
              <a:buFontTx/>
              <a:buNone/>
            </a:pPr>
            <a:r>
              <a:rPr lang="fr-FR" sz="3200">
                <a:solidFill>
                  <a:srgbClr val="339933"/>
                </a:solidFill>
              </a:rPr>
              <a:t>11011100</a:t>
            </a:r>
            <a:r>
              <a:rPr lang="fr-FR" sz="3200"/>
              <a:t>  </a:t>
            </a:r>
            <a:r>
              <a:rPr lang="fr-FR" sz="3200">
                <a:solidFill>
                  <a:schemeClr val="folHlink"/>
                </a:solidFill>
              </a:rPr>
              <a:t>01001110</a:t>
            </a:r>
            <a:r>
              <a:rPr lang="fr-FR" sz="3200"/>
              <a:t>  </a:t>
            </a:r>
            <a:r>
              <a:rPr lang="fr-FR" sz="3200">
                <a:solidFill>
                  <a:schemeClr val="hlink"/>
                </a:solidFill>
              </a:rPr>
              <a:t>00010 000</a:t>
            </a:r>
            <a:r>
              <a:rPr lang="fr-FR" sz="3200"/>
              <a:t>  00000000</a:t>
            </a:r>
          </a:p>
          <a:p>
            <a:pPr>
              <a:buSzTx/>
              <a:buFontTx/>
              <a:buNone/>
            </a:pPr>
            <a:r>
              <a:rPr lang="fr-FR" sz="3200"/>
              <a:t>Jusqu'à…</a:t>
            </a:r>
          </a:p>
          <a:p>
            <a:pPr algn="ctr">
              <a:buSzTx/>
              <a:buFontTx/>
              <a:buNone/>
            </a:pPr>
            <a:r>
              <a:rPr lang="fr-FR" sz="3200">
                <a:solidFill>
                  <a:srgbClr val="339933"/>
                </a:solidFill>
              </a:rPr>
              <a:t>11011100</a:t>
            </a:r>
            <a:r>
              <a:rPr lang="fr-FR" sz="3200"/>
              <a:t>  </a:t>
            </a:r>
            <a:r>
              <a:rPr lang="fr-FR" sz="3200">
                <a:solidFill>
                  <a:schemeClr val="folHlink"/>
                </a:solidFill>
              </a:rPr>
              <a:t>01001110</a:t>
            </a:r>
            <a:r>
              <a:rPr lang="fr-FR" sz="3200"/>
              <a:t>  </a:t>
            </a:r>
            <a:r>
              <a:rPr lang="fr-FR" sz="3200">
                <a:solidFill>
                  <a:schemeClr val="hlink"/>
                </a:solidFill>
              </a:rPr>
              <a:t>00010 111</a:t>
            </a:r>
            <a:r>
              <a:rPr lang="fr-FR" sz="3200"/>
              <a:t>  11111111</a:t>
            </a:r>
          </a:p>
          <a:p>
            <a:pPr>
              <a:buSzTx/>
              <a:buFontTx/>
              <a:buNone/>
            </a:pPr>
            <a:endParaRPr lang="fr-FR" sz="3200">
              <a:solidFill>
                <a:schemeClr val="hlink"/>
              </a:solidFill>
            </a:endParaRPr>
          </a:p>
        </p:txBody>
      </p:sp>
      <p:sp>
        <p:nvSpPr>
          <p:cNvPr id="162819" name="Rectangle 3"/>
          <p:cNvSpPr>
            <a:spLocks noGrp="1" noChangeArrowheads="1"/>
          </p:cNvSpPr>
          <p:nvPr>
            <p:ph type="title"/>
          </p:nvPr>
        </p:nvSpPr>
        <p:spPr>
          <a:xfrm>
            <a:off x="188913" y="228600"/>
            <a:ext cx="8726487" cy="801688"/>
          </a:xfrm>
          <a:solidFill>
            <a:schemeClr val="tx2"/>
          </a:solidFill>
          <a:ln w="76200">
            <a:solidFill>
              <a:srgbClr val="FF0066"/>
            </a:solidFill>
            <a:miter lim="800000"/>
            <a:headEnd/>
            <a:tailEnd/>
          </a:ln>
        </p:spPr>
        <p:txBody>
          <a:bodyPr/>
          <a:lstStyle/>
          <a:p>
            <a:r>
              <a:rPr lang="fr-FR">
                <a:solidFill>
                  <a:srgbClr val="010000"/>
                </a:solidFill>
              </a:rPr>
              <a:t>Les Adresses IP (IPv4)</a:t>
            </a:r>
          </a:p>
        </p:txBody>
      </p:sp>
      <p:grpSp>
        <p:nvGrpSpPr>
          <p:cNvPr id="162824" name="Group 8"/>
          <p:cNvGrpSpPr>
            <a:grpSpLocks/>
          </p:cNvGrpSpPr>
          <p:nvPr/>
        </p:nvGrpSpPr>
        <p:grpSpPr bwMode="auto">
          <a:xfrm>
            <a:off x="161925" y="2330450"/>
            <a:ext cx="8743950" cy="3224213"/>
            <a:chOff x="102" y="1468"/>
            <a:chExt cx="5508" cy="2031"/>
          </a:xfrm>
        </p:grpSpPr>
        <p:sp>
          <p:nvSpPr>
            <p:cNvPr id="162820" name="Line 4"/>
            <p:cNvSpPr>
              <a:spLocks noChangeShapeType="1"/>
            </p:cNvSpPr>
            <p:nvPr/>
          </p:nvSpPr>
          <p:spPr bwMode="auto">
            <a:xfrm flipH="1">
              <a:off x="3550" y="1468"/>
              <a:ext cx="0" cy="1822"/>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fr-FR" sz="2400" b="1" smtClean="0">
                <a:solidFill>
                  <a:srgbClr val="000000"/>
                </a:solidFill>
              </a:endParaRPr>
            </a:p>
          </p:txBody>
        </p:sp>
        <p:sp>
          <p:nvSpPr>
            <p:cNvPr id="162821" name="Text Box 5"/>
            <p:cNvSpPr txBox="1">
              <a:spLocks noChangeArrowheads="1"/>
            </p:cNvSpPr>
            <p:nvPr/>
          </p:nvSpPr>
          <p:spPr bwMode="auto">
            <a:xfrm>
              <a:off x="102" y="2627"/>
              <a:ext cx="5508" cy="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20000"/>
                </a:spcBef>
                <a:spcAft>
                  <a:spcPct val="0"/>
                </a:spcAft>
                <a:buClr>
                  <a:srgbClr val="000000"/>
                </a:buClr>
              </a:pPr>
              <a:r>
                <a:rPr lang="fr-FR" sz="3200" b="1" smtClean="0">
                  <a:solidFill>
                    <a:srgbClr val="000000"/>
                  </a:solidFill>
                </a:rPr>
                <a:t>Soit le masque CIDR :</a:t>
              </a:r>
            </a:p>
            <a:p>
              <a:pPr algn="ctr" eaLnBrk="0" fontAlgn="base" hangingPunct="0">
                <a:spcBef>
                  <a:spcPct val="20000"/>
                </a:spcBef>
                <a:spcAft>
                  <a:spcPct val="0"/>
                </a:spcAft>
                <a:buClr>
                  <a:srgbClr val="000000"/>
                </a:buClr>
              </a:pPr>
              <a:r>
                <a:rPr lang="fr-FR" sz="3200" b="1" smtClean="0">
                  <a:solidFill>
                    <a:srgbClr val="3366FF"/>
                  </a:solidFill>
                </a:rPr>
                <a:t>11111111  11111111  11111</a:t>
              </a:r>
              <a:r>
                <a:rPr lang="fr-FR" sz="3200" b="1" smtClean="0">
                  <a:solidFill>
                    <a:srgbClr val="000000"/>
                  </a:solidFill>
                </a:rPr>
                <a:t> </a:t>
              </a:r>
              <a:r>
                <a:rPr lang="fr-FR" sz="3200" b="1" smtClean="0">
                  <a:solidFill>
                    <a:srgbClr val="FF0033"/>
                  </a:solidFill>
                </a:rPr>
                <a:t>000  00000000</a:t>
              </a:r>
            </a:p>
          </p:txBody>
        </p:sp>
      </p:grpSp>
      <p:sp>
        <p:nvSpPr>
          <p:cNvPr id="162823" name="Text Box 7"/>
          <p:cNvSpPr txBox="1">
            <a:spLocks noChangeArrowheads="1"/>
          </p:cNvSpPr>
          <p:nvPr/>
        </p:nvSpPr>
        <p:spPr bwMode="auto">
          <a:xfrm>
            <a:off x="258763" y="5370513"/>
            <a:ext cx="8477250" cy="1028700"/>
          </a:xfrm>
          <a:prstGeom prst="rect">
            <a:avLst/>
          </a:prstGeom>
          <a:solidFill>
            <a:schemeClr val="tx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r>
              <a:rPr lang="fr-FR" sz="3200" b="1" smtClean="0">
                <a:solidFill>
                  <a:srgbClr val="000000"/>
                </a:solidFill>
              </a:rPr>
              <a:t>220.78.16.0 - 255.255.248.0 ou</a:t>
            </a:r>
          </a:p>
          <a:p>
            <a:pPr algn="ctr" eaLnBrk="0" fontAlgn="base" hangingPunct="0">
              <a:spcBef>
                <a:spcPct val="0"/>
              </a:spcBef>
              <a:spcAft>
                <a:spcPct val="0"/>
              </a:spcAft>
            </a:pPr>
            <a:r>
              <a:rPr lang="fr-FR" sz="3200" b="1" smtClean="0">
                <a:solidFill>
                  <a:srgbClr val="000000"/>
                </a:solidFill>
              </a:rPr>
              <a:t>220.78.16.0  / 21 (</a:t>
            </a:r>
            <a:r>
              <a:rPr lang="fr-FR" sz="2400" b="1" i="1" smtClean="0">
                <a:solidFill>
                  <a:srgbClr val="000000"/>
                </a:solidFill>
              </a:rPr>
              <a:t>notation normalisée CIDR</a:t>
            </a:r>
            <a:r>
              <a:rPr lang="fr-FR" sz="3200" b="1" smtClean="0">
                <a:solidFill>
                  <a:srgbClr val="000000"/>
                </a:solidFill>
              </a:rPr>
              <a:t>)</a:t>
            </a:r>
          </a:p>
        </p:txBody>
      </p:sp>
    </p:spTree>
    <p:extLst>
      <p:ext uri="{BB962C8B-B14F-4D97-AF65-F5344CB8AC3E}">
        <p14:creationId xmlns:p14="http://schemas.microsoft.com/office/powerpoint/2010/main" val="27786584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628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62823"/>
                                        </p:tgtEl>
                                        <p:attrNameLst>
                                          <p:attrName>style.visibility</p:attrName>
                                        </p:attrNameLst>
                                      </p:cBhvr>
                                      <p:to>
                                        <p:strVal val="visible"/>
                                      </p:to>
                                    </p:set>
                                    <p:anim calcmode="lin" valueType="num">
                                      <p:cBhvr additive="base">
                                        <p:cTn id="11" dur="500" fill="hold"/>
                                        <p:tgtEl>
                                          <p:spTgt spid="162823"/>
                                        </p:tgtEl>
                                        <p:attrNameLst>
                                          <p:attrName>ppt_x</p:attrName>
                                        </p:attrNameLst>
                                      </p:cBhvr>
                                      <p:tavLst>
                                        <p:tav tm="0">
                                          <p:val>
                                            <p:strVal val="#ppt_x"/>
                                          </p:val>
                                        </p:tav>
                                        <p:tav tm="100000">
                                          <p:val>
                                            <p:strVal val="#ppt_x"/>
                                          </p:val>
                                        </p:tav>
                                      </p:tavLst>
                                    </p:anim>
                                    <p:anim calcmode="lin" valueType="num">
                                      <p:cBhvr additive="base">
                                        <p:cTn id="12" dur="500" fill="hold"/>
                                        <p:tgtEl>
                                          <p:spTgt spid="1628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23"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BD3ACF14-023B-421B-8D29-1698CD8D87BC}" type="slidenum">
              <a:rPr lang="fr-FR">
                <a:solidFill>
                  <a:srgbClr val="000000"/>
                </a:solidFill>
              </a:rPr>
              <a:pPr/>
              <a:t>27</a:t>
            </a:fld>
            <a:endParaRPr lang="fr-FR">
              <a:solidFill>
                <a:srgbClr val="000000"/>
              </a:solidFill>
            </a:endParaRPr>
          </a:p>
        </p:txBody>
      </p:sp>
      <p:sp>
        <p:nvSpPr>
          <p:cNvPr id="128002" name="Rectangle 2"/>
          <p:cNvSpPr>
            <a:spLocks noGrp="1" noChangeArrowheads="1"/>
          </p:cNvSpPr>
          <p:nvPr>
            <p:ph type="body" idx="1"/>
          </p:nvPr>
        </p:nvSpPr>
        <p:spPr>
          <a:xfrm>
            <a:off x="188913" y="1182688"/>
            <a:ext cx="8686800" cy="5181600"/>
          </a:xfrm>
          <a:ln/>
          <a:extLst>
            <a:ext uri="{91240B29-F687-4F45-9708-019B960494DF}">
              <a14:hiddenLine xmlns:a14="http://schemas.microsoft.com/office/drawing/2010/main" w="9525">
                <a:solidFill>
                  <a:srgbClr val="FF0066"/>
                </a:solidFill>
                <a:miter lim="800000"/>
                <a:headEnd/>
                <a:tailEnd/>
              </a14:hiddenLine>
            </a:ext>
          </a:extLst>
        </p:spPr>
        <p:txBody>
          <a:bodyPr/>
          <a:lstStyle/>
          <a:p>
            <a:pPr>
              <a:buSzTx/>
              <a:buFontTx/>
              <a:buNone/>
            </a:pPr>
            <a:r>
              <a:rPr lang="fr-FR" sz="2800" u="sng">
                <a:solidFill>
                  <a:schemeClr val="bg1"/>
                </a:solidFill>
              </a:rPr>
              <a:t>Surréseaux</a:t>
            </a:r>
          </a:p>
          <a:p>
            <a:pPr>
              <a:buSzTx/>
              <a:buFontTx/>
              <a:buNone/>
            </a:pPr>
            <a:r>
              <a:rPr lang="fr-FR" sz="2800"/>
              <a:t>Récapitulatif :</a:t>
            </a:r>
          </a:p>
          <a:p>
            <a:pPr lvl="1">
              <a:buSzTx/>
              <a:buFontTx/>
              <a:buChar char="•"/>
            </a:pPr>
            <a:r>
              <a:rPr lang="fr-FR" sz="2800"/>
              <a:t>Le nombre de réseaux de classe C doit être une puissance N de 2 (pour 16 réseaux N = 4, par exemple)</a:t>
            </a:r>
          </a:p>
          <a:p>
            <a:pPr lvl="1">
              <a:buSzTx/>
              <a:buFontTx/>
              <a:buChar char="•"/>
            </a:pPr>
            <a:r>
              <a:rPr lang="fr-FR" sz="2800"/>
              <a:t>La première adresse de classe C se termine par N zéros. De cette façon la numérotation des réseaux va de 00..0 à 11..1 (de 0000 à 1111 pour N = 4)</a:t>
            </a:r>
          </a:p>
          <a:p>
            <a:pPr lvl="1">
              <a:buSzTx/>
              <a:buFontTx/>
              <a:buChar char="•"/>
            </a:pPr>
            <a:r>
              <a:rPr lang="fr-FR" sz="2800"/>
              <a:t>Le masque CIRD contient des 1 pour le préfixe commun à toutes les adresses de classe C et des 0 sur les autres positions.</a:t>
            </a:r>
          </a:p>
        </p:txBody>
      </p:sp>
      <p:sp>
        <p:nvSpPr>
          <p:cNvPr id="128003" name="Rectangle 3"/>
          <p:cNvSpPr>
            <a:spLocks noGrp="1" noChangeArrowheads="1"/>
          </p:cNvSpPr>
          <p:nvPr>
            <p:ph type="title"/>
          </p:nvPr>
        </p:nvSpPr>
        <p:spPr>
          <a:xfrm>
            <a:off x="188913" y="228600"/>
            <a:ext cx="8726487" cy="801688"/>
          </a:xfrm>
          <a:solidFill>
            <a:schemeClr val="tx2"/>
          </a:solidFill>
          <a:ln w="76200">
            <a:solidFill>
              <a:srgbClr val="FF0066"/>
            </a:solidFill>
            <a:miter lim="800000"/>
            <a:headEnd/>
            <a:tailEnd/>
          </a:ln>
        </p:spPr>
        <p:txBody>
          <a:bodyPr/>
          <a:lstStyle/>
          <a:p>
            <a:r>
              <a:rPr lang="fr-FR">
                <a:solidFill>
                  <a:srgbClr val="010000"/>
                </a:solidFill>
              </a:rPr>
              <a:t>Les Adresses IP (IPv4)</a:t>
            </a:r>
          </a:p>
        </p:txBody>
      </p:sp>
    </p:spTree>
    <p:extLst>
      <p:ext uri="{BB962C8B-B14F-4D97-AF65-F5344CB8AC3E}">
        <p14:creationId xmlns:p14="http://schemas.microsoft.com/office/powerpoint/2010/main" val="26608385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F5216242-9646-4228-A74C-F42861FE101E}" type="slidenum">
              <a:rPr lang="fr-FR">
                <a:solidFill>
                  <a:srgbClr val="000000"/>
                </a:solidFill>
              </a:rPr>
              <a:pPr/>
              <a:t>28</a:t>
            </a:fld>
            <a:endParaRPr lang="fr-FR">
              <a:solidFill>
                <a:srgbClr val="000000"/>
              </a:solidFill>
            </a:endParaRPr>
          </a:p>
        </p:txBody>
      </p:sp>
      <p:sp>
        <p:nvSpPr>
          <p:cNvPr id="71682" name="Rectangle 2"/>
          <p:cNvSpPr>
            <a:spLocks noGrp="1" noChangeArrowheads="1"/>
          </p:cNvSpPr>
          <p:nvPr>
            <p:ph type="body" idx="1"/>
          </p:nvPr>
        </p:nvSpPr>
        <p:spPr>
          <a:xfrm>
            <a:off x="203200" y="1236663"/>
            <a:ext cx="8686800" cy="4810125"/>
          </a:xfrm>
          <a:ln/>
          <a:extLst>
            <a:ext uri="{91240B29-F687-4F45-9708-019B960494DF}">
              <a14:hiddenLine xmlns:a14="http://schemas.microsoft.com/office/drawing/2010/main" w="9525">
                <a:solidFill>
                  <a:srgbClr val="FF0066"/>
                </a:solidFill>
                <a:miter lim="800000"/>
                <a:headEnd/>
                <a:tailEnd/>
              </a14:hiddenLine>
            </a:ext>
          </a:extLst>
        </p:spPr>
        <p:txBody>
          <a:bodyPr/>
          <a:lstStyle/>
          <a:p>
            <a:pPr>
              <a:lnSpc>
                <a:spcPct val="110000"/>
              </a:lnSpc>
              <a:buSzTx/>
              <a:buFontTx/>
              <a:buChar char="•"/>
            </a:pPr>
            <a:r>
              <a:rPr lang="fr-FR" sz="3200">
                <a:solidFill>
                  <a:srgbClr val="010000"/>
                </a:solidFill>
              </a:rPr>
              <a:t>L'adressage 32 bits va se révéler insuffisant avec le développement d'Internet.</a:t>
            </a:r>
          </a:p>
          <a:p>
            <a:pPr>
              <a:lnSpc>
                <a:spcPct val="110000"/>
              </a:lnSpc>
              <a:buSzTx/>
              <a:buFontTx/>
              <a:buChar char="•"/>
            </a:pPr>
            <a:r>
              <a:rPr lang="fr-FR" sz="3200">
                <a:solidFill>
                  <a:srgbClr val="010000"/>
                </a:solidFill>
              </a:rPr>
              <a:t>IPv6 (ou Ipng - ng pour "Next Génération") prévoit des </a:t>
            </a:r>
            <a:r>
              <a:rPr lang="fr-FR" sz="3200">
                <a:solidFill>
                  <a:schemeClr val="bg1"/>
                </a:solidFill>
              </a:rPr>
              <a:t>adresses sur 128 bits</a:t>
            </a:r>
            <a:r>
              <a:rPr lang="fr-FR" sz="3200">
                <a:solidFill>
                  <a:srgbClr val="FF0066"/>
                </a:solidFill>
              </a:rPr>
              <a:t> </a:t>
            </a:r>
            <a:r>
              <a:rPr lang="fr-FR" sz="3200"/>
              <a:t>(1 milliard de réseaux).</a:t>
            </a:r>
          </a:p>
          <a:p>
            <a:pPr>
              <a:lnSpc>
                <a:spcPct val="110000"/>
              </a:lnSpc>
              <a:buSzTx/>
              <a:buFontTx/>
              <a:buChar char="•"/>
            </a:pPr>
            <a:r>
              <a:rPr lang="fr-FR" sz="3200"/>
              <a:t>IPv6 pourra contenir un adresse IPv4 sur les 32 bits de poids faibles + un préfixe sur les bits de poids forts.</a:t>
            </a:r>
            <a:endParaRPr lang="fr-FR" sz="3200">
              <a:solidFill>
                <a:srgbClr val="010000"/>
              </a:solidFill>
            </a:endParaRPr>
          </a:p>
        </p:txBody>
      </p:sp>
      <p:sp>
        <p:nvSpPr>
          <p:cNvPr id="71683" name="Rectangle 3"/>
          <p:cNvSpPr>
            <a:spLocks noGrp="1" noChangeArrowheads="1"/>
          </p:cNvSpPr>
          <p:nvPr>
            <p:ph type="title"/>
          </p:nvPr>
        </p:nvSpPr>
        <p:spPr>
          <a:xfrm>
            <a:off x="188913" y="228600"/>
            <a:ext cx="8726487" cy="828675"/>
          </a:xfrm>
          <a:solidFill>
            <a:srgbClr val="66FF99"/>
          </a:solidFill>
          <a:ln w="76200">
            <a:solidFill>
              <a:srgbClr val="FF0066"/>
            </a:solidFill>
            <a:miter lim="800000"/>
            <a:headEnd/>
            <a:tailEnd/>
          </a:ln>
        </p:spPr>
        <p:txBody>
          <a:bodyPr/>
          <a:lstStyle/>
          <a:p>
            <a:r>
              <a:rPr lang="fr-FR">
                <a:solidFill>
                  <a:srgbClr val="010000"/>
                </a:solidFill>
              </a:rPr>
              <a:t>Les Adresses IP (IPv6)</a:t>
            </a:r>
          </a:p>
        </p:txBody>
      </p:sp>
    </p:spTree>
    <p:extLst>
      <p:ext uri="{BB962C8B-B14F-4D97-AF65-F5344CB8AC3E}">
        <p14:creationId xmlns:p14="http://schemas.microsoft.com/office/powerpoint/2010/main" val="6245316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AD772ED6-80DE-4BE7-8586-22BE37411CDA}" type="slidenum">
              <a:rPr lang="fr-FR">
                <a:solidFill>
                  <a:srgbClr val="000000"/>
                </a:solidFill>
              </a:rPr>
              <a:pPr/>
              <a:t>29</a:t>
            </a:fld>
            <a:endParaRPr lang="fr-FR">
              <a:solidFill>
                <a:srgbClr val="000000"/>
              </a:solidFill>
            </a:endParaRPr>
          </a:p>
        </p:txBody>
      </p:sp>
      <p:sp>
        <p:nvSpPr>
          <p:cNvPr id="72706" name="Rectangle 2"/>
          <p:cNvSpPr>
            <a:spLocks noGrp="1" noChangeArrowheads="1"/>
          </p:cNvSpPr>
          <p:nvPr>
            <p:ph type="body" idx="1"/>
          </p:nvPr>
        </p:nvSpPr>
        <p:spPr>
          <a:xfrm>
            <a:off x="174625" y="1249363"/>
            <a:ext cx="8686800" cy="5181600"/>
          </a:xfrm>
          <a:ln/>
          <a:extLst>
            <a:ext uri="{91240B29-F687-4F45-9708-019B960494DF}">
              <a14:hiddenLine xmlns:a14="http://schemas.microsoft.com/office/drawing/2010/main" w="9525">
                <a:solidFill>
                  <a:srgbClr val="FF0066"/>
                </a:solidFill>
                <a:miter lim="800000"/>
                <a:headEnd/>
                <a:tailEnd/>
              </a14:hiddenLine>
            </a:ext>
          </a:extLst>
        </p:spPr>
        <p:txBody>
          <a:bodyPr/>
          <a:lstStyle/>
          <a:p>
            <a:pPr>
              <a:lnSpc>
                <a:spcPct val="130000"/>
              </a:lnSpc>
              <a:buSzTx/>
              <a:buFontTx/>
              <a:buChar char="•"/>
            </a:pPr>
            <a:r>
              <a:rPr lang="fr-FR" sz="3200" dirty="0">
                <a:solidFill>
                  <a:srgbClr val="010000"/>
                </a:solidFill>
              </a:rPr>
              <a:t>Une adresse IPv6 s'exprime en notation hexadécimal avec le séparateur "deux-points".</a:t>
            </a:r>
          </a:p>
          <a:p>
            <a:pPr>
              <a:lnSpc>
                <a:spcPct val="130000"/>
              </a:lnSpc>
              <a:buSzTx/>
              <a:buFontTx/>
              <a:buChar char="•"/>
            </a:pPr>
            <a:r>
              <a:rPr lang="fr-FR" sz="3200" dirty="0">
                <a:solidFill>
                  <a:srgbClr val="010000"/>
                </a:solidFill>
              </a:rPr>
              <a:t>Exemple d'adresse :</a:t>
            </a:r>
          </a:p>
          <a:p>
            <a:pPr>
              <a:lnSpc>
                <a:spcPct val="130000"/>
              </a:lnSpc>
              <a:buSzTx/>
              <a:buFontTx/>
              <a:buNone/>
            </a:pPr>
            <a:r>
              <a:rPr lang="fr-FR" sz="3200" dirty="0">
                <a:solidFill>
                  <a:schemeClr val="bg1"/>
                </a:solidFill>
              </a:rPr>
              <a:t>5800:10C3:E3C3:F1AA:48E3:D923:D494:AAFF</a:t>
            </a:r>
          </a:p>
          <a:p>
            <a:pPr>
              <a:lnSpc>
                <a:spcPct val="130000"/>
              </a:lnSpc>
              <a:buSzTx/>
              <a:buFontTx/>
              <a:buNone/>
            </a:pPr>
            <a:r>
              <a:rPr lang="fr-FR" sz="3200" dirty="0">
                <a:solidFill>
                  <a:srgbClr val="010000"/>
                </a:solidFill>
              </a:rPr>
              <a:t>Le principe de numérotation des réseaux et des hôtes est maintenue avec des améliorations</a:t>
            </a:r>
            <a:r>
              <a:rPr lang="fr-FR" sz="3200" dirty="0" smtClean="0">
                <a:solidFill>
                  <a:srgbClr val="010000"/>
                </a:solidFill>
              </a:rPr>
              <a:t>.</a:t>
            </a:r>
            <a:endParaRPr lang="fr-FR" sz="3200" dirty="0">
              <a:solidFill>
                <a:srgbClr val="010000"/>
              </a:solidFill>
            </a:endParaRPr>
          </a:p>
        </p:txBody>
      </p:sp>
      <p:sp>
        <p:nvSpPr>
          <p:cNvPr id="72709" name="Rectangle 5"/>
          <p:cNvSpPr>
            <a:spLocks noGrp="1" noChangeArrowheads="1"/>
          </p:cNvSpPr>
          <p:nvPr>
            <p:ph type="title"/>
          </p:nvPr>
        </p:nvSpPr>
        <p:spPr>
          <a:xfrm>
            <a:off x="188913" y="228600"/>
            <a:ext cx="8726487" cy="828675"/>
          </a:xfrm>
          <a:solidFill>
            <a:srgbClr val="66FF99"/>
          </a:solidFill>
          <a:ln w="76200">
            <a:solidFill>
              <a:srgbClr val="FF0066"/>
            </a:solidFill>
            <a:miter lim="800000"/>
            <a:headEnd/>
            <a:tailEnd/>
          </a:ln>
        </p:spPr>
        <p:txBody>
          <a:bodyPr/>
          <a:lstStyle/>
          <a:p>
            <a:r>
              <a:rPr lang="fr-FR">
                <a:solidFill>
                  <a:srgbClr val="010000"/>
                </a:solidFill>
              </a:rPr>
              <a:t>Les Adresses IP (IPv6)</a:t>
            </a:r>
          </a:p>
        </p:txBody>
      </p:sp>
    </p:spTree>
    <p:extLst>
      <p:ext uri="{BB962C8B-B14F-4D97-AF65-F5344CB8AC3E}">
        <p14:creationId xmlns:p14="http://schemas.microsoft.com/office/powerpoint/2010/main" val="3833472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7513"/>
            <a:ext cx="9143999" cy="958012"/>
          </a:xfrm>
        </p:spPr>
        <p:style>
          <a:lnRef idx="3">
            <a:schemeClr val="lt1"/>
          </a:lnRef>
          <a:fillRef idx="1">
            <a:schemeClr val="accent1"/>
          </a:fillRef>
          <a:effectRef idx="1">
            <a:schemeClr val="accent1"/>
          </a:effectRef>
          <a:fontRef idx="minor">
            <a:schemeClr val="lt1"/>
          </a:fontRef>
        </p:style>
        <p:txBody>
          <a:bodyPr>
            <a:normAutofit fontScale="90000"/>
          </a:bodyPr>
          <a:lstStyle/>
          <a:p>
            <a:r>
              <a:rPr lang="fr-FR" sz="6000" b="1" dirty="0">
                <a:solidFill>
                  <a:schemeClr val="bg1"/>
                </a:solidFill>
                <a:effectLst>
                  <a:outerShdw blurRad="38100" dist="38100" dir="2700000" algn="tl">
                    <a:srgbClr val="000000">
                      <a:alpha val="43137"/>
                    </a:srgbClr>
                  </a:outerShdw>
                </a:effectLst>
              </a:rPr>
              <a:t>TCP/IP </a:t>
            </a:r>
          </a:p>
        </p:txBody>
      </p:sp>
      <p:sp>
        <p:nvSpPr>
          <p:cNvPr id="4" name="Rectangle 3"/>
          <p:cNvSpPr/>
          <p:nvPr/>
        </p:nvSpPr>
        <p:spPr>
          <a:xfrm>
            <a:off x="-1" y="1102899"/>
            <a:ext cx="9144000" cy="5632311"/>
          </a:xfrm>
          <a:prstGeom prst="rect">
            <a:avLst/>
          </a:prstGeom>
        </p:spPr>
        <p:txBody>
          <a:bodyPr wrap="square">
            <a:spAutoFit/>
          </a:bodyPr>
          <a:lstStyle/>
          <a:p>
            <a:pPr algn="just"/>
            <a:r>
              <a:rPr lang="fr-FR" sz="24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 </a:t>
            </a:r>
            <a:r>
              <a:rPr lang="fr-FR" sz="24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sigle TCP/IP signifie «Transmission Control </a:t>
            </a:r>
            <a:r>
              <a:rPr lang="fr-FR" sz="24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Protocol/Internet Protocol»</a:t>
            </a:r>
          </a:p>
          <a:p>
            <a:pPr algn="just"/>
            <a:r>
              <a:rPr lang="fr-FR" sz="24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algn="just"/>
            <a:r>
              <a:rPr lang="fr-FR" sz="24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TCP/IP </a:t>
            </a:r>
            <a:r>
              <a:rPr lang="fr-FR" sz="24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représente d'une certaine façon l'ensemble des règles de communication </a:t>
            </a:r>
            <a:r>
              <a:rPr lang="fr-FR" sz="24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et </a:t>
            </a:r>
            <a:r>
              <a:rPr lang="fr-FR" sz="24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 base sur la notion adressage IP, c'est-à-dire le fait de fournir une adresse IP à chaque machine du réseau afin de pouvoir acheminer des paquets de données</a:t>
            </a:r>
            <a:r>
              <a:rPr lang="fr-FR" sz="2400" b="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algn="just"/>
            <a:endParaRPr lang="fr-FR" sz="24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r>
              <a:rPr lang="fr-FR" sz="24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Afin de pouvoir appliquer le modèle TCP/IP à n'importe quelles machines, le système de protocoles TCP/IP a été décomposé en plusieurs modules effectuant chacun une tâche précise. Ainsi, les données (paquets d'informations) qui circulent sur le réseau sont traitées successivement par chaque couche, qui vient rajouter un élément d'information (appelé entête) puis sont transmises à la couche suivante.</a:t>
            </a:r>
          </a:p>
        </p:txBody>
      </p:sp>
      <p:sp>
        <p:nvSpPr>
          <p:cNvPr id="3" name="AutoShape 2" descr="Résultat de recherche d'images pour &quot;réseaux informatique&quot;"/>
          <p:cNvSpPr>
            <a:spLocks noChangeAspect="1" noChangeArrowheads="1"/>
          </p:cNvSpPr>
          <p:nvPr/>
        </p:nvSpPr>
        <p:spPr bwMode="auto">
          <a:xfrm>
            <a:off x="155575" y="-1385888"/>
            <a:ext cx="3886200" cy="2895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5" name="AutoShape 4" descr="Résultat de recherche d'images pour &quot;réseaux informatique&quot;"/>
          <p:cNvSpPr>
            <a:spLocks noChangeAspect="1" noChangeArrowheads="1"/>
          </p:cNvSpPr>
          <p:nvPr/>
        </p:nvSpPr>
        <p:spPr bwMode="auto">
          <a:xfrm>
            <a:off x="307975" y="-1233488"/>
            <a:ext cx="3886200" cy="2895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Tree>
    <p:extLst>
      <p:ext uri="{BB962C8B-B14F-4D97-AF65-F5344CB8AC3E}">
        <p14:creationId xmlns:p14="http://schemas.microsoft.com/office/powerpoint/2010/main" val="35808341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61C3BFDB-C7AC-4247-AA75-BE7EC0055209}" type="slidenum">
              <a:rPr lang="fr-FR">
                <a:solidFill>
                  <a:srgbClr val="000000"/>
                </a:solidFill>
              </a:rPr>
              <a:pPr/>
              <a:t>30</a:t>
            </a:fld>
            <a:endParaRPr lang="fr-FR">
              <a:solidFill>
                <a:srgbClr val="000000"/>
              </a:solidFill>
            </a:endParaRPr>
          </a:p>
        </p:txBody>
      </p:sp>
      <p:graphicFrame>
        <p:nvGraphicFramePr>
          <p:cNvPr id="33798" name="Object 6"/>
          <p:cNvGraphicFramePr>
            <a:graphicFrameLocks noChangeAspect="1"/>
          </p:cNvGraphicFramePr>
          <p:nvPr/>
        </p:nvGraphicFramePr>
        <p:xfrm>
          <a:off x="228600" y="1524000"/>
          <a:ext cx="8686800" cy="4953000"/>
        </p:xfrm>
        <a:graphic>
          <a:graphicData uri="http://schemas.openxmlformats.org/presentationml/2006/ole">
            <mc:AlternateContent xmlns:mc="http://schemas.openxmlformats.org/markup-compatibility/2006">
              <mc:Choice xmlns:v="urn:schemas-microsoft-com:vml" Requires="v">
                <p:oleObj spid="_x0000_s21517" name="Feuille de calcul" r:id="rId3" imgW="9153751" imgH="4448657" progId="Excel.Sheet.8">
                  <p:embed/>
                </p:oleObj>
              </mc:Choice>
              <mc:Fallback>
                <p:oleObj name="Feuille de calcul" r:id="rId3" imgW="9153751" imgH="4448657"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524000"/>
                        <a:ext cx="86868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3800" name="Rectangle 8"/>
          <p:cNvSpPr>
            <a:spLocks noGrp="1" noChangeArrowheads="1"/>
          </p:cNvSpPr>
          <p:nvPr>
            <p:ph type="title"/>
          </p:nvPr>
        </p:nvSpPr>
        <p:spPr>
          <a:xfrm>
            <a:off x="188913" y="228600"/>
            <a:ext cx="8726487" cy="855663"/>
          </a:xfrm>
          <a:solidFill>
            <a:srgbClr val="FFCC00"/>
          </a:solidFill>
          <a:ln w="76200">
            <a:solidFill>
              <a:srgbClr val="FF0066"/>
            </a:solidFill>
            <a:miter lim="800000"/>
            <a:headEnd/>
            <a:tailEnd/>
          </a:ln>
        </p:spPr>
        <p:txBody>
          <a:bodyPr/>
          <a:lstStyle/>
          <a:p>
            <a:r>
              <a:rPr lang="fr-FR"/>
              <a:t>Le Protocole IP</a:t>
            </a:r>
          </a:p>
        </p:txBody>
      </p:sp>
    </p:spTree>
    <p:extLst>
      <p:ext uri="{BB962C8B-B14F-4D97-AF65-F5344CB8AC3E}">
        <p14:creationId xmlns:p14="http://schemas.microsoft.com/office/powerpoint/2010/main" val="39305112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a:t>Octobre 2000</a:t>
            </a:r>
          </a:p>
        </p:txBody>
      </p:sp>
      <p:sp>
        <p:nvSpPr>
          <p:cNvPr id="5" name="Espace réservé du pied de page 4"/>
          <p:cNvSpPr>
            <a:spLocks noGrp="1"/>
          </p:cNvSpPr>
          <p:nvPr>
            <p:ph type="ftr" sz="quarter" idx="11"/>
          </p:nvPr>
        </p:nvSpPr>
        <p:spPr/>
        <p:txBody>
          <a:bodyPr/>
          <a:lstStyle/>
          <a:p>
            <a:r>
              <a:rPr lang="fr-FR"/>
              <a:t>Dominique SERET - Université René Descartes</a:t>
            </a:r>
          </a:p>
        </p:txBody>
      </p:sp>
      <p:sp>
        <p:nvSpPr>
          <p:cNvPr id="6" name="Espace réservé du numéro de diapositive 5"/>
          <p:cNvSpPr>
            <a:spLocks noGrp="1"/>
          </p:cNvSpPr>
          <p:nvPr>
            <p:ph type="sldNum" sz="quarter" idx="12"/>
          </p:nvPr>
        </p:nvSpPr>
        <p:spPr/>
        <p:txBody>
          <a:bodyPr/>
          <a:lstStyle/>
          <a:p>
            <a:fld id="{AA1CF74A-6A65-4989-9D24-00660E1C4AEC}" type="slidenum">
              <a:rPr lang="fr-FR"/>
              <a:pPr/>
              <a:t>31</a:t>
            </a:fld>
            <a:endParaRPr lang="fr-FR"/>
          </a:p>
        </p:txBody>
      </p:sp>
      <p:sp>
        <p:nvSpPr>
          <p:cNvPr id="5122" name="Rectangle 2"/>
          <p:cNvSpPr>
            <a:spLocks noGrp="1" noChangeArrowheads="1"/>
          </p:cNvSpPr>
          <p:nvPr>
            <p:ph type="title"/>
          </p:nvPr>
        </p:nvSpPr>
        <p:spPr>
          <a:xfrm>
            <a:off x="156369" y="42068"/>
            <a:ext cx="8726487" cy="839788"/>
          </a:xfrm>
          <a:ln/>
        </p:spPr>
        <p:style>
          <a:lnRef idx="2">
            <a:schemeClr val="accent1">
              <a:shade val="50000"/>
            </a:schemeClr>
          </a:lnRef>
          <a:fillRef idx="1">
            <a:schemeClr val="accent1"/>
          </a:fillRef>
          <a:effectRef idx="0">
            <a:schemeClr val="accent1"/>
          </a:effectRef>
          <a:fontRef idx="minor">
            <a:schemeClr val="lt1"/>
          </a:fontRef>
        </p:style>
        <p:txBody>
          <a:bodyPr lIns="92075" tIns="46038" rIns="92075" bIns="46038"/>
          <a:lstStyle/>
          <a:p>
            <a:r>
              <a:rPr lang="fr-FR" dirty="0"/>
              <a:t>ICMP</a:t>
            </a:r>
          </a:p>
        </p:txBody>
      </p:sp>
      <p:sp>
        <p:nvSpPr>
          <p:cNvPr id="5123" name="Rectangle 3"/>
          <p:cNvSpPr>
            <a:spLocks noGrp="1" noChangeArrowheads="1"/>
          </p:cNvSpPr>
          <p:nvPr>
            <p:ph type="body" idx="1"/>
          </p:nvPr>
        </p:nvSpPr>
        <p:spPr>
          <a:xfrm>
            <a:off x="1143000" y="1447800"/>
            <a:ext cx="7772400" cy="4495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fr-FR" sz="2000" dirty="0"/>
              <a:t>Le protocole ICMP (Internet Control Message Protocol) génère des messages de contrôle ou d’erreur </a:t>
            </a:r>
          </a:p>
          <a:p>
            <a:r>
              <a:rPr lang="fr-FR" sz="2000" dirty="0"/>
              <a:t>ICMP rapporte les messages d’erreur à l’émetteur initial</a:t>
            </a:r>
            <a:br>
              <a:rPr lang="fr-FR" sz="2000" dirty="0"/>
            </a:br>
            <a:endParaRPr lang="fr-FR" sz="2000" dirty="0"/>
          </a:p>
          <a:p>
            <a:r>
              <a:rPr lang="fr-FR" sz="2000" dirty="0"/>
              <a:t>Beaucoup d’erreurs sont causées par l’émetteur, mais d’autres sont dues à des problèmes d’interconnexion rencontrés sur Internet :</a:t>
            </a:r>
          </a:p>
          <a:p>
            <a:pPr lvl="1"/>
            <a:r>
              <a:rPr lang="fr-FR" sz="1800" dirty="0"/>
              <a:t>machine destination déconnectée,</a:t>
            </a:r>
          </a:p>
          <a:p>
            <a:pPr lvl="1"/>
            <a:r>
              <a:rPr lang="fr-FR" sz="1800" dirty="0"/>
              <a:t>durée de vie du datagramme expirée,</a:t>
            </a:r>
          </a:p>
          <a:p>
            <a:pPr lvl="1"/>
            <a:r>
              <a:rPr lang="fr-FR" sz="1800" dirty="0"/>
              <a:t>congestion de routeurs intermédiaires.</a:t>
            </a:r>
          </a:p>
          <a:p>
            <a:r>
              <a:rPr lang="fr-FR" sz="2000" dirty="0"/>
              <a:t>Si un routeur détecte un problème sur un datagramme IP, il le détruit et émet un message ICMP pour informer l’émetteur</a:t>
            </a:r>
          </a:p>
        </p:txBody>
      </p:sp>
    </p:spTree>
    <p:extLst>
      <p:ext uri="{BB962C8B-B14F-4D97-AF65-F5344CB8AC3E}">
        <p14:creationId xmlns:p14="http://schemas.microsoft.com/office/powerpoint/2010/main" val="25735756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512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512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a:t>Octobre 2000</a:t>
            </a:r>
          </a:p>
        </p:txBody>
      </p:sp>
      <p:sp>
        <p:nvSpPr>
          <p:cNvPr id="5" name="Espace réservé du pied de page 4"/>
          <p:cNvSpPr>
            <a:spLocks noGrp="1"/>
          </p:cNvSpPr>
          <p:nvPr>
            <p:ph type="ftr" sz="quarter" idx="11"/>
          </p:nvPr>
        </p:nvSpPr>
        <p:spPr/>
        <p:txBody>
          <a:bodyPr/>
          <a:lstStyle/>
          <a:p>
            <a:r>
              <a:rPr lang="fr-FR"/>
              <a:t>Dominique SERET - Université René Descartes</a:t>
            </a:r>
          </a:p>
        </p:txBody>
      </p:sp>
      <p:sp>
        <p:nvSpPr>
          <p:cNvPr id="6" name="Espace réservé du numéro de diapositive 5"/>
          <p:cNvSpPr>
            <a:spLocks noGrp="1"/>
          </p:cNvSpPr>
          <p:nvPr>
            <p:ph type="sldNum" sz="quarter" idx="12"/>
          </p:nvPr>
        </p:nvSpPr>
        <p:spPr/>
        <p:txBody>
          <a:bodyPr/>
          <a:lstStyle/>
          <a:p>
            <a:fld id="{947B748F-A643-451C-A135-2638EFCA4D82}" type="slidenum">
              <a:rPr lang="fr-FR"/>
              <a:pPr/>
              <a:t>32</a:t>
            </a:fld>
            <a:endParaRPr lang="fr-FR"/>
          </a:p>
        </p:txBody>
      </p:sp>
      <p:sp>
        <p:nvSpPr>
          <p:cNvPr id="18435" name="Rectangle 3"/>
          <p:cNvSpPr>
            <a:spLocks noGrp="1" noChangeArrowheads="1"/>
          </p:cNvSpPr>
          <p:nvPr>
            <p:ph type="body" idx="1"/>
          </p:nvPr>
        </p:nvSpPr>
        <p:spPr>
          <a:xfrm>
            <a:off x="1143000" y="1447800"/>
            <a:ext cx="7772400" cy="47244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fr-FR" sz="2000"/>
              <a:t>Les messages ICMP sont  véhiculés </a:t>
            </a:r>
            <a:r>
              <a:rPr lang="fr-FR" sz="2000">
                <a:solidFill>
                  <a:schemeClr val="accent2"/>
                </a:solidFill>
              </a:rPr>
              <a:t>à l’intérieur</a:t>
            </a:r>
            <a:r>
              <a:rPr lang="fr-FR" sz="2000"/>
              <a:t> des datagrammes IP et donc routés comme n’importe quel datagramme</a:t>
            </a:r>
            <a:br>
              <a:rPr lang="fr-FR" sz="2000"/>
            </a:br>
            <a:endParaRPr lang="fr-FR" sz="2000"/>
          </a:p>
          <a:p>
            <a:r>
              <a:rPr lang="fr-FR" sz="2000"/>
              <a:t>Une erreur engendrée par un message ICMP ne peut donner naissance à un autre message ICMP (pas d’effet cumulatif)</a:t>
            </a:r>
            <a:br>
              <a:rPr lang="fr-FR" sz="2000"/>
            </a:br>
            <a:endParaRPr lang="fr-FR" sz="2000"/>
          </a:p>
          <a:p>
            <a:r>
              <a:rPr lang="fr-FR" sz="2000"/>
              <a:t>Les informations contenues dans un message ICMP sont :</a:t>
            </a:r>
            <a:br>
              <a:rPr lang="fr-FR" sz="2000"/>
            </a:br>
            <a:r>
              <a:rPr lang="fr-FR" sz="2000"/>
              <a:t>	TYPE		8 bits ; type de message</a:t>
            </a:r>
          </a:p>
          <a:p>
            <a:pPr>
              <a:buFont typeface="Monotype Sorts" pitchFamily="2" charset="2"/>
              <a:buNone/>
            </a:pPr>
            <a:r>
              <a:rPr lang="fr-FR" sz="2000"/>
              <a:t>		CODE		8 bits ; informations complémentaires</a:t>
            </a:r>
          </a:p>
          <a:p>
            <a:pPr>
              <a:buFont typeface="Monotype Sorts" pitchFamily="2" charset="2"/>
              <a:buNone/>
            </a:pPr>
            <a:r>
              <a:rPr lang="fr-FR" sz="2000"/>
              <a:t>		CHECKSUM	16 bits ; champ de contrôle</a:t>
            </a:r>
          </a:p>
          <a:p>
            <a:pPr>
              <a:buFont typeface="Monotype Sorts" pitchFamily="2" charset="2"/>
              <a:buNone/>
            </a:pPr>
            <a:r>
              <a:rPr lang="fr-FR" sz="2000"/>
              <a:t>		HEAD-DATA	en-tête du datagramme incriminé avec 64                			premiers bits des données.</a:t>
            </a:r>
          </a:p>
          <a:p>
            <a:endParaRPr lang="fr-FR" sz="2000"/>
          </a:p>
          <a:p>
            <a:endParaRPr lang="fr-FR" sz="2000"/>
          </a:p>
        </p:txBody>
      </p:sp>
      <p:sp>
        <p:nvSpPr>
          <p:cNvPr id="8" name="Rectangle 2"/>
          <p:cNvSpPr>
            <a:spLocks noGrp="1" noChangeArrowheads="1"/>
          </p:cNvSpPr>
          <p:nvPr>
            <p:ph type="title"/>
          </p:nvPr>
        </p:nvSpPr>
        <p:spPr>
          <a:xfrm>
            <a:off x="156369" y="42068"/>
            <a:ext cx="8726487" cy="839788"/>
          </a:xfrm>
          <a:ln/>
        </p:spPr>
        <p:style>
          <a:lnRef idx="2">
            <a:schemeClr val="accent1">
              <a:shade val="50000"/>
            </a:schemeClr>
          </a:lnRef>
          <a:fillRef idx="1">
            <a:schemeClr val="accent1"/>
          </a:fillRef>
          <a:effectRef idx="0">
            <a:schemeClr val="accent1"/>
          </a:effectRef>
          <a:fontRef idx="minor">
            <a:schemeClr val="lt1"/>
          </a:fontRef>
        </p:style>
        <p:txBody>
          <a:bodyPr lIns="92075" tIns="46038" rIns="92075" bIns="46038"/>
          <a:lstStyle/>
          <a:p>
            <a:r>
              <a:rPr lang="fr-FR" dirty="0"/>
              <a:t>ICMP</a:t>
            </a:r>
          </a:p>
        </p:txBody>
      </p:sp>
    </p:spTree>
    <p:extLst>
      <p:ext uri="{BB962C8B-B14F-4D97-AF65-F5344CB8AC3E}">
        <p14:creationId xmlns:p14="http://schemas.microsoft.com/office/powerpoint/2010/main" val="26778939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4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4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84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843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843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843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a:t>Octobre 2000</a:t>
            </a:r>
          </a:p>
        </p:txBody>
      </p:sp>
      <p:sp>
        <p:nvSpPr>
          <p:cNvPr id="5" name="Espace réservé du pied de page 4"/>
          <p:cNvSpPr>
            <a:spLocks noGrp="1"/>
          </p:cNvSpPr>
          <p:nvPr>
            <p:ph type="ftr" sz="quarter" idx="11"/>
          </p:nvPr>
        </p:nvSpPr>
        <p:spPr/>
        <p:txBody>
          <a:bodyPr/>
          <a:lstStyle/>
          <a:p>
            <a:r>
              <a:rPr lang="fr-FR"/>
              <a:t>Dominique SERET - Université René Descartes</a:t>
            </a:r>
          </a:p>
        </p:txBody>
      </p:sp>
      <p:sp>
        <p:nvSpPr>
          <p:cNvPr id="6" name="Espace réservé du numéro de diapositive 5"/>
          <p:cNvSpPr>
            <a:spLocks noGrp="1"/>
          </p:cNvSpPr>
          <p:nvPr>
            <p:ph type="sldNum" sz="quarter" idx="12"/>
          </p:nvPr>
        </p:nvSpPr>
        <p:spPr/>
        <p:txBody>
          <a:bodyPr/>
          <a:lstStyle/>
          <a:p>
            <a:fld id="{17A1AEC0-3249-4DF9-91A3-5357EEC2ADB8}" type="slidenum">
              <a:rPr lang="fr-FR"/>
              <a:pPr/>
              <a:t>33</a:t>
            </a:fld>
            <a:endParaRPr lang="fr-FR"/>
          </a:p>
        </p:txBody>
      </p:sp>
      <p:sp>
        <p:nvSpPr>
          <p:cNvPr id="6146" name="Rectangle 2"/>
          <p:cNvSpPr>
            <a:spLocks noGrp="1" noChangeArrowheads="1"/>
          </p:cNvSpPr>
          <p:nvPr>
            <p:ph type="title"/>
          </p:nvPr>
        </p:nvSpPr>
        <p:spPr>
          <a:ln/>
        </p:spPr>
        <p:style>
          <a:lnRef idx="1">
            <a:schemeClr val="accent3"/>
          </a:lnRef>
          <a:fillRef idx="2">
            <a:schemeClr val="accent3"/>
          </a:fillRef>
          <a:effectRef idx="1">
            <a:schemeClr val="accent3"/>
          </a:effectRef>
          <a:fontRef idx="minor">
            <a:schemeClr val="dk1"/>
          </a:fontRef>
        </p:style>
        <p:txBody>
          <a:bodyPr lIns="92075" tIns="46038" rIns="92075" bIns="46038"/>
          <a:lstStyle/>
          <a:p>
            <a:r>
              <a:rPr lang="fr-FR" dirty="0"/>
              <a:t>Les différents messages</a:t>
            </a:r>
          </a:p>
        </p:txBody>
      </p:sp>
      <p:sp>
        <p:nvSpPr>
          <p:cNvPr id="6148" name="Rectangle 4"/>
          <p:cNvSpPr>
            <a:spLocks noChangeArrowheads="1"/>
          </p:cNvSpPr>
          <p:nvPr/>
        </p:nvSpPr>
        <p:spPr bwMode="auto">
          <a:xfrm>
            <a:off x="242563" y="1314137"/>
            <a:ext cx="8619186" cy="5337488"/>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square" lIns="92075" tIns="46038" rIns="92075" bIns="46038">
            <a:spAutoFit/>
          </a:bodyPr>
          <a:lstStyle/>
          <a:p>
            <a:pPr algn="ctr">
              <a:spcBef>
                <a:spcPct val="20000"/>
              </a:spcBef>
            </a:pPr>
            <a:r>
              <a:rPr lang="fr-FR" sz="2400" b="1" u="sng" dirty="0">
                <a:solidFill>
                  <a:srgbClr val="FF0000"/>
                </a:solidFill>
                <a:effectLst>
                  <a:outerShdw blurRad="38100" dist="38100" dir="2700000" algn="tl">
                    <a:srgbClr val="000000">
                      <a:alpha val="43137"/>
                    </a:srgbClr>
                  </a:outerShdw>
                </a:effectLst>
                <a:latin typeface="Arial" panose="020B0604020202020204" pitchFamily="34" charset="0"/>
              </a:rPr>
              <a:t>TYPE	Message </a:t>
            </a:r>
            <a:r>
              <a:rPr lang="fr-FR" sz="2400" b="1" u="sng" dirty="0" smtClean="0">
                <a:solidFill>
                  <a:srgbClr val="FF0000"/>
                </a:solidFill>
                <a:effectLst>
                  <a:outerShdw blurRad="38100" dist="38100" dir="2700000" algn="tl">
                    <a:srgbClr val="000000">
                      <a:alpha val="43137"/>
                    </a:srgbClr>
                  </a:outerShdw>
                </a:effectLst>
                <a:latin typeface="Arial" panose="020B0604020202020204" pitchFamily="34" charset="0"/>
              </a:rPr>
              <a:t>ICMP</a:t>
            </a:r>
            <a:endParaRPr lang="fr-FR" sz="2400" b="1" u="sng" dirty="0">
              <a:solidFill>
                <a:srgbClr val="FF0000"/>
              </a:solidFill>
              <a:effectLst>
                <a:outerShdw blurRad="38100" dist="38100" dir="2700000" algn="tl">
                  <a:srgbClr val="000000">
                    <a:alpha val="43137"/>
                  </a:srgbClr>
                </a:outerShdw>
              </a:effectLst>
              <a:latin typeface="Arial" panose="020B0604020202020204" pitchFamily="34" charset="0"/>
            </a:endParaRPr>
          </a:p>
          <a:p>
            <a:pPr>
              <a:spcBef>
                <a:spcPct val="20000"/>
              </a:spcBef>
            </a:pPr>
            <a:r>
              <a:rPr lang="fr-FR" sz="2400" b="1" dirty="0">
                <a:latin typeface="Arial" panose="020B0604020202020204" pitchFamily="34" charset="0"/>
              </a:rPr>
              <a:t>  </a:t>
            </a:r>
            <a:r>
              <a:rPr lang="fr-FR" sz="2400" b="1" dirty="0">
                <a:solidFill>
                  <a:schemeClr val="bg2"/>
                </a:solidFill>
                <a:latin typeface="Arial" panose="020B0604020202020204" pitchFamily="34" charset="0"/>
              </a:rPr>
              <a:t>0	Echo </a:t>
            </a:r>
            <a:r>
              <a:rPr lang="fr-FR" sz="2400" b="1" dirty="0" err="1">
                <a:solidFill>
                  <a:schemeClr val="bg2"/>
                </a:solidFill>
                <a:latin typeface="Arial" panose="020B0604020202020204" pitchFamily="34" charset="0"/>
              </a:rPr>
              <a:t>Reply</a:t>
            </a:r>
            <a:r>
              <a:rPr lang="fr-FR" sz="2400" b="1" dirty="0">
                <a:solidFill>
                  <a:schemeClr val="bg2"/>
                </a:solidFill>
                <a:latin typeface="Arial" panose="020B0604020202020204" pitchFamily="34" charset="0"/>
              </a:rPr>
              <a:t>	</a:t>
            </a:r>
          </a:p>
          <a:p>
            <a:pPr>
              <a:spcBef>
                <a:spcPct val="20000"/>
              </a:spcBef>
            </a:pPr>
            <a:r>
              <a:rPr lang="fr-FR" sz="2400" b="1" dirty="0">
                <a:latin typeface="Arial" panose="020B0604020202020204" pitchFamily="34" charset="0"/>
              </a:rPr>
              <a:t>  </a:t>
            </a:r>
            <a:r>
              <a:rPr lang="fr-FR" sz="2400" b="1" dirty="0">
                <a:solidFill>
                  <a:schemeClr val="bg2"/>
                </a:solidFill>
                <a:latin typeface="Arial" panose="020B0604020202020204" pitchFamily="34" charset="0"/>
              </a:rPr>
              <a:t>3	Destination </a:t>
            </a:r>
            <a:r>
              <a:rPr lang="fr-FR" sz="2400" b="1" dirty="0" err="1">
                <a:solidFill>
                  <a:schemeClr val="bg2"/>
                </a:solidFill>
                <a:latin typeface="Arial" panose="020B0604020202020204" pitchFamily="34" charset="0"/>
              </a:rPr>
              <a:t>Unreachable</a:t>
            </a:r>
            <a:endParaRPr lang="fr-FR" sz="2400" b="1" dirty="0">
              <a:solidFill>
                <a:schemeClr val="bg2"/>
              </a:solidFill>
              <a:latin typeface="Arial" panose="020B0604020202020204" pitchFamily="34" charset="0"/>
            </a:endParaRPr>
          </a:p>
          <a:p>
            <a:pPr>
              <a:spcBef>
                <a:spcPct val="20000"/>
              </a:spcBef>
            </a:pPr>
            <a:r>
              <a:rPr lang="fr-FR" sz="2400" b="1" dirty="0">
                <a:solidFill>
                  <a:schemeClr val="bg2"/>
                </a:solidFill>
                <a:latin typeface="Arial" panose="020B0604020202020204" pitchFamily="34" charset="0"/>
              </a:rPr>
              <a:t>  4	Source </a:t>
            </a:r>
            <a:r>
              <a:rPr lang="fr-FR" sz="2400" b="1" dirty="0" err="1">
                <a:solidFill>
                  <a:schemeClr val="bg2"/>
                </a:solidFill>
                <a:latin typeface="Arial" panose="020B0604020202020204" pitchFamily="34" charset="0"/>
              </a:rPr>
              <a:t>Quench</a:t>
            </a:r>
            <a:r>
              <a:rPr lang="fr-FR" sz="2400" b="1" dirty="0">
                <a:solidFill>
                  <a:schemeClr val="bg2"/>
                </a:solidFill>
                <a:latin typeface="Arial" panose="020B0604020202020204" pitchFamily="34" charset="0"/>
              </a:rPr>
              <a:t>	</a:t>
            </a:r>
          </a:p>
          <a:p>
            <a:pPr>
              <a:spcBef>
                <a:spcPct val="20000"/>
              </a:spcBef>
            </a:pPr>
            <a:r>
              <a:rPr lang="fr-FR" sz="2400" b="1" dirty="0">
                <a:solidFill>
                  <a:schemeClr val="bg2"/>
                </a:solidFill>
                <a:latin typeface="Arial" panose="020B0604020202020204" pitchFamily="34" charset="0"/>
              </a:rPr>
              <a:t>  5	</a:t>
            </a:r>
            <a:r>
              <a:rPr lang="fr-FR" sz="2400" b="1" dirty="0" err="1">
                <a:solidFill>
                  <a:schemeClr val="bg2"/>
                </a:solidFill>
                <a:latin typeface="Arial" panose="020B0604020202020204" pitchFamily="34" charset="0"/>
              </a:rPr>
              <a:t>Redirect</a:t>
            </a:r>
            <a:r>
              <a:rPr lang="fr-FR" sz="2400" b="1" dirty="0">
                <a:solidFill>
                  <a:schemeClr val="bg2"/>
                </a:solidFill>
                <a:latin typeface="Arial" panose="020B0604020202020204" pitchFamily="34" charset="0"/>
              </a:rPr>
              <a:t> (change a route)</a:t>
            </a:r>
          </a:p>
          <a:p>
            <a:pPr>
              <a:spcBef>
                <a:spcPct val="20000"/>
              </a:spcBef>
            </a:pPr>
            <a:r>
              <a:rPr lang="fr-FR" sz="2400" b="1" dirty="0">
                <a:solidFill>
                  <a:schemeClr val="bg2"/>
                </a:solidFill>
                <a:latin typeface="Arial" panose="020B0604020202020204" pitchFamily="34" charset="0"/>
              </a:rPr>
              <a:t>  8	Echo </a:t>
            </a:r>
            <a:r>
              <a:rPr lang="fr-FR" sz="2400" b="1" dirty="0" err="1">
                <a:solidFill>
                  <a:schemeClr val="bg2"/>
                </a:solidFill>
                <a:latin typeface="Arial" panose="020B0604020202020204" pitchFamily="34" charset="0"/>
              </a:rPr>
              <a:t>Request</a:t>
            </a:r>
            <a:r>
              <a:rPr lang="fr-FR" sz="2400" b="1" dirty="0">
                <a:solidFill>
                  <a:schemeClr val="bg2"/>
                </a:solidFill>
                <a:latin typeface="Arial" panose="020B0604020202020204" pitchFamily="34" charset="0"/>
              </a:rPr>
              <a:t>	</a:t>
            </a:r>
          </a:p>
          <a:p>
            <a:pPr>
              <a:spcBef>
                <a:spcPct val="20000"/>
              </a:spcBef>
            </a:pPr>
            <a:r>
              <a:rPr lang="fr-FR" sz="2400" b="1" dirty="0">
                <a:solidFill>
                  <a:schemeClr val="bg2"/>
                </a:solidFill>
                <a:latin typeface="Arial" panose="020B0604020202020204" pitchFamily="34" charset="0"/>
              </a:rPr>
              <a:t>11	Time </a:t>
            </a:r>
            <a:r>
              <a:rPr lang="fr-FR" sz="2400" b="1" dirty="0" err="1">
                <a:solidFill>
                  <a:schemeClr val="bg2"/>
                </a:solidFill>
                <a:latin typeface="Arial" panose="020B0604020202020204" pitchFamily="34" charset="0"/>
              </a:rPr>
              <a:t>Exceeded</a:t>
            </a:r>
            <a:r>
              <a:rPr lang="fr-FR" sz="2400" b="1" dirty="0">
                <a:solidFill>
                  <a:schemeClr val="bg2"/>
                </a:solidFill>
                <a:latin typeface="Arial" panose="020B0604020202020204" pitchFamily="34" charset="0"/>
              </a:rPr>
              <a:t> (TTL)	</a:t>
            </a:r>
          </a:p>
          <a:p>
            <a:pPr>
              <a:spcBef>
                <a:spcPct val="20000"/>
              </a:spcBef>
            </a:pPr>
            <a:r>
              <a:rPr lang="fr-FR" sz="2400" b="1" dirty="0">
                <a:solidFill>
                  <a:schemeClr val="bg2"/>
                </a:solidFill>
                <a:latin typeface="Arial" panose="020B0604020202020204" pitchFamily="34" charset="0"/>
              </a:rPr>
              <a:t>12	</a:t>
            </a:r>
            <a:r>
              <a:rPr lang="fr-FR" sz="2400" b="1" dirty="0" err="1">
                <a:solidFill>
                  <a:schemeClr val="bg2"/>
                </a:solidFill>
                <a:latin typeface="Arial" panose="020B0604020202020204" pitchFamily="34" charset="0"/>
              </a:rPr>
              <a:t>Parameter</a:t>
            </a:r>
            <a:r>
              <a:rPr lang="fr-FR" sz="2400" b="1" dirty="0">
                <a:solidFill>
                  <a:schemeClr val="bg2"/>
                </a:solidFill>
                <a:latin typeface="Arial" panose="020B0604020202020204" pitchFamily="34" charset="0"/>
              </a:rPr>
              <a:t> </a:t>
            </a:r>
            <a:r>
              <a:rPr lang="fr-FR" sz="2400" b="1" dirty="0" err="1">
                <a:solidFill>
                  <a:schemeClr val="bg2"/>
                </a:solidFill>
                <a:latin typeface="Arial" panose="020B0604020202020204" pitchFamily="34" charset="0"/>
              </a:rPr>
              <a:t>Problem</a:t>
            </a:r>
            <a:r>
              <a:rPr lang="fr-FR" sz="2400" b="1" dirty="0">
                <a:solidFill>
                  <a:schemeClr val="bg2"/>
                </a:solidFill>
                <a:latin typeface="Arial" panose="020B0604020202020204" pitchFamily="34" charset="0"/>
              </a:rPr>
              <a:t> </a:t>
            </a:r>
            <a:r>
              <a:rPr lang="fr-FR" sz="2400" b="1" dirty="0" err="1">
                <a:solidFill>
                  <a:schemeClr val="bg2"/>
                </a:solidFill>
                <a:latin typeface="Arial" panose="020B0604020202020204" pitchFamily="34" charset="0"/>
              </a:rPr>
              <a:t>with</a:t>
            </a:r>
            <a:r>
              <a:rPr lang="fr-FR" sz="2400" b="1" dirty="0">
                <a:solidFill>
                  <a:schemeClr val="bg2"/>
                </a:solidFill>
                <a:latin typeface="Arial" panose="020B0604020202020204" pitchFamily="34" charset="0"/>
              </a:rPr>
              <a:t> a </a:t>
            </a:r>
            <a:r>
              <a:rPr lang="fr-FR" sz="2400" b="1" dirty="0" err="1" smtClean="0">
                <a:solidFill>
                  <a:schemeClr val="bg2"/>
                </a:solidFill>
                <a:latin typeface="Arial" panose="020B0604020202020204" pitchFamily="34" charset="0"/>
              </a:rPr>
              <a:t>Datagram</a:t>
            </a:r>
            <a:endParaRPr lang="fr-FR" sz="2400" b="1" dirty="0">
              <a:solidFill>
                <a:schemeClr val="bg2"/>
              </a:solidFill>
              <a:latin typeface="Arial" panose="020B0604020202020204" pitchFamily="34" charset="0"/>
            </a:endParaRPr>
          </a:p>
          <a:p>
            <a:pPr>
              <a:spcBef>
                <a:spcPct val="20000"/>
              </a:spcBef>
            </a:pPr>
            <a:r>
              <a:rPr lang="fr-FR" sz="2400" b="1" dirty="0">
                <a:solidFill>
                  <a:schemeClr val="bg2"/>
                </a:solidFill>
                <a:latin typeface="Arial" panose="020B0604020202020204" pitchFamily="34" charset="0"/>
              </a:rPr>
              <a:t>13	</a:t>
            </a:r>
            <a:r>
              <a:rPr lang="fr-FR" sz="2400" b="1" dirty="0" err="1">
                <a:solidFill>
                  <a:schemeClr val="bg2"/>
                </a:solidFill>
                <a:latin typeface="Arial" panose="020B0604020202020204" pitchFamily="34" charset="0"/>
              </a:rPr>
              <a:t>Timestamp</a:t>
            </a:r>
            <a:r>
              <a:rPr lang="fr-FR" sz="2400" b="1" dirty="0">
                <a:solidFill>
                  <a:schemeClr val="bg2"/>
                </a:solidFill>
                <a:latin typeface="Arial" panose="020B0604020202020204" pitchFamily="34" charset="0"/>
              </a:rPr>
              <a:t> </a:t>
            </a:r>
            <a:r>
              <a:rPr lang="fr-FR" sz="2400" b="1" dirty="0" err="1">
                <a:solidFill>
                  <a:schemeClr val="bg2"/>
                </a:solidFill>
                <a:latin typeface="Arial" panose="020B0604020202020204" pitchFamily="34" charset="0"/>
              </a:rPr>
              <a:t>Request</a:t>
            </a:r>
            <a:r>
              <a:rPr lang="fr-FR" sz="2400" b="1" dirty="0">
                <a:solidFill>
                  <a:schemeClr val="bg2"/>
                </a:solidFill>
                <a:latin typeface="Arial" panose="020B0604020202020204" pitchFamily="34" charset="0"/>
              </a:rPr>
              <a:t>	</a:t>
            </a:r>
          </a:p>
          <a:p>
            <a:pPr>
              <a:spcBef>
                <a:spcPct val="20000"/>
              </a:spcBef>
            </a:pPr>
            <a:r>
              <a:rPr lang="fr-FR" sz="2400" b="1" dirty="0">
                <a:solidFill>
                  <a:schemeClr val="bg2"/>
                </a:solidFill>
                <a:latin typeface="Arial" panose="020B0604020202020204" pitchFamily="34" charset="0"/>
              </a:rPr>
              <a:t>14	</a:t>
            </a:r>
            <a:r>
              <a:rPr lang="fr-FR" sz="2400" b="1" dirty="0" err="1">
                <a:solidFill>
                  <a:schemeClr val="bg2"/>
                </a:solidFill>
                <a:latin typeface="Arial" panose="020B0604020202020204" pitchFamily="34" charset="0"/>
              </a:rPr>
              <a:t>Timestamp</a:t>
            </a:r>
            <a:r>
              <a:rPr lang="fr-FR" sz="2400" b="1" dirty="0">
                <a:solidFill>
                  <a:schemeClr val="bg2"/>
                </a:solidFill>
                <a:latin typeface="Arial" panose="020B0604020202020204" pitchFamily="34" charset="0"/>
              </a:rPr>
              <a:t> </a:t>
            </a:r>
            <a:r>
              <a:rPr lang="fr-FR" sz="2400" b="1" dirty="0" err="1">
                <a:solidFill>
                  <a:schemeClr val="bg2"/>
                </a:solidFill>
                <a:latin typeface="Arial" panose="020B0604020202020204" pitchFamily="34" charset="0"/>
              </a:rPr>
              <a:t>Reply</a:t>
            </a:r>
            <a:r>
              <a:rPr lang="fr-FR" sz="2400" b="1" dirty="0">
                <a:solidFill>
                  <a:schemeClr val="bg2"/>
                </a:solidFill>
                <a:latin typeface="Arial" panose="020B0604020202020204" pitchFamily="34" charset="0"/>
              </a:rPr>
              <a:t>	</a:t>
            </a:r>
          </a:p>
          <a:p>
            <a:pPr>
              <a:spcBef>
                <a:spcPct val="20000"/>
              </a:spcBef>
            </a:pPr>
            <a:r>
              <a:rPr lang="fr-FR" sz="2400" b="1" dirty="0">
                <a:solidFill>
                  <a:schemeClr val="bg2"/>
                </a:solidFill>
                <a:latin typeface="Arial" panose="020B0604020202020204" pitchFamily="34" charset="0"/>
              </a:rPr>
              <a:t>17	</a:t>
            </a:r>
            <a:r>
              <a:rPr lang="fr-FR" sz="2400" b="1" dirty="0" err="1">
                <a:solidFill>
                  <a:schemeClr val="bg2"/>
                </a:solidFill>
                <a:latin typeface="Arial" panose="020B0604020202020204" pitchFamily="34" charset="0"/>
              </a:rPr>
              <a:t>Address</a:t>
            </a:r>
            <a:r>
              <a:rPr lang="fr-FR" sz="2400" b="1" dirty="0">
                <a:solidFill>
                  <a:schemeClr val="bg2"/>
                </a:solidFill>
                <a:latin typeface="Arial" panose="020B0604020202020204" pitchFamily="34" charset="0"/>
              </a:rPr>
              <a:t> </a:t>
            </a:r>
            <a:r>
              <a:rPr lang="fr-FR" sz="2400" b="1" dirty="0" err="1">
                <a:solidFill>
                  <a:schemeClr val="bg2"/>
                </a:solidFill>
                <a:latin typeface="Arial" panose="020B0604020202020204" pitchFamily="34" charset="0"/>
              </a:rPr>
              <a:t>Mask</a:t>
            </a:r>
            <a:r>
              <a:rPr lang="fr-FR" sz="2400" b="1" dirty="0">
                <a:solidFill>
                  <a:schemeClr val="bg2"/>
                </a:solidFill>
                <a:latin typeface="Arial" panose="020B0604020202020204" pitchFamily="34" charset="0"/>
              </a:rPr>
              <a:t> </a:t>
            </a:r>
            <a:r>
              <a:rPr lang="fr-FR" sz="2400" b="1" dirty="0" err="1">
                <a:solidFill>
                  <a:schemeClr val="bg2"/>
                </a:solidFill>
                <a:latin typeface="Arial" panose="020B0604020202020204" pitchFamily="34" charset="0"/>
              </a:rPr>
              <a:t>Request</a:t>
            </a:r>
            <a:endParaRPr lang="fr-FR" sz="2400" b="1" dirty="0">
              <a:solidFill>
                <a:schemeClr val="bg2"/>
              </a:solidFill>
              <a:latin typeface="Arial" panose="020B0604020202020204" pitchFamily="34" charset="0"/>
            </a:endParaRPr>
          </a:p>
          <a:p>
            <a:pPr>
              <a:spcBef>
                <a:spcPct val="20000"/>
              </a:spcBef>
            </a:pPr>
            <a:r>
              <a:rPr lang="fr-FR" sz="2400" b="1" dirty="0">
                <a:solidFill>
                  <a:schemeClr val="bg2"/>
                </a:solidFill>
                <a:latin typeface="Arial" panose="020B0604020202020204" pitchFamily="34" charset="0"/>
              </a:rPr>
              <a:t>18	</a:t>
            </a:r>
            <a:r>
              <a:rPr lang="fr-FR" sz="2400" b="1" dirty="0" err="1">
                <a:solidFill>
                  <a:schemeClr val="bg2"/>
                </a:solidFill>
                <a:latin typeface="Arial" panose="020B0604020202020204" pitchFamily="34" charset="0"/>
              </a:rPr>
              <a:t>Address</a:t>
            </a:r>
            <a:r>
              <a:rPr lang="fr-FR" sz="2400" b="1" dirty="0">
                <a:solidFill>
                  <a:schemeClr val="bg2"/>
                </a:solidFill>
                <a:latin typeface="Arial" panose="020B0604020202020204" pitchFamily="34" charset="0"/>
              </a:rPr>
              <a:t> </a:t>
            </a:r>
            <a:r>
              <a:rPr lang="fr-FR" sz="2400" b="1" dirty="0" err="1">
                <a:solidFill>
                  <a:schemeClr val="bg2"/>
                </a:solidFill>
                <a:latin typeface="Arial" panose="020B0604020202020204" pitchFamily="34" charset="0"/>
              </a:rPr>
              <a:t>Mask</a:t>
            </a:r>
            <a:r>
              <a:rPr lang="fr-FR" sz="2400" b="1" dirty="0">
                <a:solidFill>
                  <a:schemeClr val="bg2"/>
                </a:solidFill>
                <a:latin typeface="Arial" panose="020B0604020202020204" pitchFamily="34" charset="0"/>
              </a:rPr>
              <a:t> </a:t>
            </a:r>
            <a:r>
              <a:rPr lang="fr-FR" sz="2400" b="1" dirty="0" err="1">
                <a:solidFill>
                  <a:schemeClr val="bg2"/>
                </a:solidFill>
                <a:latin typeface="Arial" panose="020B0604020202020204" pitchFamily="34" charset="0"/>
              </a:rPr>
              <a:t>Reply</a:t>
            </a:r>
            <a:r>
              <a:rPr lang="fr-FR" sz="2400" b="1" dirty="0">
                <a:solidFill>
                  <a:schemeClr val="bg2"/>
                </a:solidFill>
                <a:latin typeface="Arial" panose="020B0604020202020204" pitchFamily="34" charset="0"/>
              </a:rPr>
              <a:t> 	</a:t>
            </a:r>
          </a:p>
        </p:txBody>
      </p:sp>
    </p:spTree>
    <p:extLst>
      <p:ext uri="{BB962C8B-B14F-4D97-AF65-F5344CB8AC3E}">
        <p14:creationId xmlns:p14="http://schemas.microsoft.com/office/powerpoint/2010/main" val="28142938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Espace réservé du pied de page 4"/>
          <p:cNvSpPr>
            <a:spLocks noGrp="1"/>
          </p:cNvSpPr>
          <p:nvPr>
            <p:ph type="ftr" sz="quarter" idx="10"/>
          </p:nvPr>
        </p:nvSpPr>
        <p:spPr/>
        <p:txBody>
          <a:bodyPr/>
          <a:lstStyle/>
          <a:p>
            <a:r>
              <a:rPr lang="fr-FR"/>
              <a:t>Département Informatique</a:t>
            </a:r>
          </a:p>
        </p:txBody>
      </p:sp>
      <p:sp>
        <p:nvSpPr>
          <p:cNvPr id="10" name="Espace réservé du numéro de diapositive 5"/>
          <p:cNvSpPr>
            <a:spLocks noGrp="1"/>
          </p:cNvSpPr>
          <p:nvPr>
            <p:ph type="sldNum" sz="quarter" idx="11"/>
          </p:nvPr>
        </p:nvSpPr>
        <p:spPr/>
        <p:txBody>
          <a:bodyPr/>
          <a:lstStyle/>
          <a:p>
            <a:fld id="{6D2A9054-3D45-4218-97AC-FA94CB5D5AC4}" type="slidenum">
              <a:rPr lang="fr-FR"/>
              <a:pPr/>
              <a:t>34</a:t>
            </a:fld>
            <a:endParaRPr lang="fr-FR"/>
          </a:p>
        </p:txBody>
      </p:sp>
      <p:sp>
        <p:nvSpPr>
          <p:cNvPr id="231426" name="Rectangle 2"/>
          <p:cNvSpPr>
            <a:spLocks noGrp="1" noChangeArrowheads="1"/>
          </p:cNvSpPr>
          <p:nvPr>
            <p:ph type="title"/>
          </p:nvPr>
        </p:nvSpPr>
        <p:spPr>
          <a:xfrm>
            <a:off x="195263" y="228600"/>
            <a:ext cx="8794191" cy="914400"/>
          </a:xfrm>
          <a:solidFill>
            <a:schemeClr val="accent6">
              <a:lumMod val="20000"/>
              <a:lumOff val="80000"/>
            </a:schemeClr>
          </a:solidFill>
        </p:spPr>
        <p:txBody>
          <a:bodyPr/>
          <a:lstStyle/>
          <a:p>
            <a:pPr lvl="1"/>
            <a:r>
              <a:rPr lang="fr-FR" dirty="0" smtClean="0">
                <a:effectLst>
                  <a:outerShdw blurRad="38100" dist="38100" dir="2700000" algn="tl">
                    <a:srgbClr val="000000">
                      <a:alpha val="43137"/>
                    </a:srgbClr>
                  </a:outerShdw>
                </a:effectLst>
              </a:rPr>
              <a:t>TCP   UDP</a:t>
            </a:r>
            <a:endParaRPr lang="fr-FR" dirty="0">
              <a:effectLst>
                <a:outerShdw blurRad="38100" dist="38100" dir="2700000" algn="tl">
                  <a:srgbClr val="000000">
                    <a:alpha val="43137"/>
                  </a:srgbClr>
                </a:outerShdw>
              </a:effectLst>
            </a:endParaRPr>
          </a:p>
        </p:txBody>
      </p:sp>
      <p:sp>
        <p:nvSpPr>
          <p:cNvPr id="231427" name="Rectangle 3"/>
          <p:cNvSpPr>
            <a:spLocks noGrp="1" noChangeArrowheads="1"/>
          </p:cNvSpPr>
          <p:nvPr>
            <p:ph type="body" sz="half" idx="1"/>
          </p:nvPr>
        </p:nvSpPr>
        <p:spPr>
          <a:xfrm>
            <a:off x="323850" y="1341438"/>
            <a:ext cx="4535488" cy="4895850"/>
          </a:xfrm>
        </p:spPr>
        <p:txBody>
          <a:bodyPr/>
          <a:lstStyle/>
          <a:p>
            <a:r>
              <a:rPr lang="fr-FR" sz="2800" dirty="0"/>
              <a:t>Couche transport</a:t>
            </a:r>
          </a:p>
          <a:p>
            <a:pPr lvl="1"/>
            <a:r>
              <a:rPr lang="fr-FR" sz="2600" dirty="0"/>
              <a:t>UDP</a:t>
            </a:r>
          </a:p>
          <a:p>
            <a:pPr lvl="2"/>
            <a:r>
              <a:rPr lang="fr-FR" sz="2200" dirty="0"/>
              <a:t>Non connecté</a:t>
            </a:r>
          </a:p>
          <a:p>
            <a:pPr lvl="2"/>
            <a:r>
              <a:rPr lang="fr-FR" sz="2200" dirty="0"/>
              <a:t>Rapide</a:t>
            </a:r>
          </a:p>
          <a:p>
            <a:pPr lvl="2"/>
            <a:r>
              <a:rPr lang="fr-FR" sz="2200" dirty="0"/>
              <a:t>Aucune garantie </a:t>
            </a:r>
          </a:p>
          <a:p>
            <a:pPr lvl="1"/>
            <a:r>
              <a:rPr lang="fr-FR" sz="2600" dirty="0"/>
              <a:t>TCP</a:t>
            </a:r>
          </a:p>
          <a:p>
            <a:pPr lvl="2"/>
            <a:r>
              <a:rPr lang="fr-FR" sz="2200" dirty="0"/>
              <a:t>Connecté</a:t>
            </a:r>
          </a:p>
          <a:p>
            <a:pPr lvl="2"/>
            <a:r>
              <a:rPr lang="fr-FR" sz="2200" dirty="0"/>
              <a:t>Messages remis dans le bon ordre</a:t>
            </a:r>
          </a:p>
          <a:p>
            <a:pPr lvl="2"/>
            <a:r>
              <a:rPr lang="fr-FR" sz="2200" dirty="0"/>
              <a:t>Aucun message perdu</a:t>
            </a:r>
          </a:p>
          <a:p>
            <a:pPr lvl="2"/>
            <a:r>
              <a:rPr lang="fr-FR" sz="2200" dirty="0"/>
              <a:t>Aucun message abîmé</a:t>
            </a:r>
          </a:p>
        </p:txBody>
      </p:sp>
    </p:spTree>
    <p:extLst>
      <p:ext uri="{BB962C8B-B14F-4D97-AF65-F5344CB8AC3E}">
        <p14:creationId xmlns:p14="http://schemas.microsoft.com/office/powerpoint/2010/main" val="740267715"/>
      </p:ext>
    </p:extLst>
  </p:cSld>
  <p:clrMapOvr>
    <a:masterClrMapping/>
  </p:clrMapOvr>
  <p:transition>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0"/>
          </p:nvPr>
        </p:nvSpPr>
        <p:spPr/>
        <p:txBody>
          <a:bodyPr/>
          <a:lstStyle/>
          <a:p>
            <a:r>
              <a:rPr lang="fr-FR"/>
              <a:t>Département Informatique</a:t>
            </a:r>
          </a:p>
        </p:txBody>
      </p:sp>
      <p:sp>
        <p:nvSpPr>
          <p:cNvPr id="5" name="Espace réservé du numéro de diapositive 4"/>
          <p:cNvSpPr>
            <a:spLocks noGrp="1"/>
          </p:cNvSpPr>
          <p:nvPr>
            <p:ph type="sldNum" sz="quarter" idx="11"/>
          </p:nvPr>
        </p:nvSpPr>
        <p:spPr/>
        <p:txBody>
          <a:bodyPr/>
          <a:lstStyle/>
          <a:p>
            <a:fld id="{253CEC74-535E-43EB-A55C-7E00B252C8CE}" type="slidenum">
              <a:rPr lang="fr-FR"/>
              <a:pPr/>
              <a:t>35</a:t>
            </a:fld>
            <a:endParaRPr lang="fr-FR"/>
          </a:p>
        </p:txBody>
      </p:sp>
      <p:sp>
        <p:nvSpPr>
          <p:cNvPr id="239618" name="Rectangle 2"/>
          <p:cNvSpPr>
            <a:spLocks noGrp="1" noChangeArrowheads="1"/>
          </p:cNvSpPr>
          <p:nvPr>
            <p:ph type="title"/>
          </p:nvPr>
        </p:nvSpPr>
        <p:spPr>
          <a:xfrm>
            <a:off x="188913" y="157163"/>
            <a:ext cx="8726487" cy="839788"/>
          </a:xfrm>
        </p:spPr>
        <p:style>
          <a:lnRef idx="1">
            <a:schemeClr val="accent4"/>
          </a:lnRef>
          <a:fillRef idx="3">
            <a:schemeClr val="accent4"/>
          </a:fillRef>
          <a:effectRef idx="2">
            <a:schemeClr val="accent4"/>
          </a:effectRef>
          <a:fontRef idx="minor">
            <a:schemeClr val="lt1"/>
          </a:fontRef>
        </p:style>
        <p:txBody>
          <a:bodyPr/>
          <a:lstStyle/>
          <a:p>
            <a:r>
              <a:rPr lang="fr-FR" i="1" dirty="0"/>
              <a:t>User </a:t>
            </a:r>
            <a:r>
              <a:rPr lang="fr-FR" i="1" dirty="0" err="1"/>
              <a:t>Datagram</a:t>
            </a:r>
            <a:r>
              <a:rPr lang="fr-FR" i="1" dirty="0"/>
              <a:t> Protocol</a:t>
            </a:r>
          </a:p>
        </p:txBody>
      </p:sp>
      <p:sp>
        <p:nvSpPr>
          <p:cNvPr id="239619" name="Rectangle 3"/>
          <p:cNvSpPr>
            <a:spLocks noGrp="1" noChangeArrowheads="1"/>
          </p:cNvSpPr>
          <p:nvPr>
            <p:ph type="body" idx="1"/>
          </p:nvPr>
        </p:nvSpPr>
        <p:spPr>
          <a:xfrm>
            <a:off x="188913" y="996951"/>
            <a:ext cx="8724900" cy="4727575"/>
          </a:xfrm>
        </p:spPr>
        <p:txBody>
          <a:bodyPr/>
          <a:lstStyle/>
          <a:p>
            <a:r>
              <a:rPr lang="fr-FR" dirty="0"/>
              <a:t>Un transfert UDP est caractérisé par :</a:t>
            </a:r>
          </a:p>
          <a:p>
            <a:pPr lvl="1"/>
            <a:r>
              <a:rPr lang="fr-FR" dirty="0"/>
              <a:t>Machine source</a:t>
            </a:r>
          </a:p>
          <a:p>
            <a:pPr lvl="1"/>
            <a:r>
              <a:rPr lang="fr-FR" dirty="0"/>
              <a:t>Machine destination</a:t>
            </a:r>
          </a:p>
          <a:p>
            <a:pPr lvl="1"/>
            <a:r>
              <a:rPr lang="fr-FR" dirty="0"/>
              <a:t>Port source</a:t>
            </a:r>
          </a:p>
          <a:p>
            <a:pPr lvl="1"/>
            <a:r>
              <a:rPr lang="fr-FR" dirty="0"/>
              <a:t>Port destination</a:t>
            </a:r>
          </a:p>
          <a:p>
            <a:r>
              <a:rPr lang="fr-FR" dirty="0"/>
              <a:t>Connexion à usage unique</a:t>
            </a:r>
          </a:p>
          <a:p>
            <a:pPr lvl="1"/>
            <a:r>
              <a:rPr lang="fr-FR" dirty="0"/>
              <a:t>Le port client est rendu après utilisation</a:t>
            </a:r>
          </a:p>
          <a:p>
            <a:pPr lvl="1"/>
            <a:r>
              <a:rPr lang="fr-FR" dirty="0"/>
              <a:t>Le port serveur attend un autre client</a:t>
            </a:r>
          </a:p>
        </p:txBody>
      </p:sp>
    </p:spTree>
    <p:extLst>
      <p:ext uri="{BB962C8B-B14F-4D97-AF65-F5344CB8AC3E}">
        <p14:creationId xmlns:p14="http://schemas.microsoft.com/office/powerpoint/2010/main" val="358594055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0"/>
          </p:nvPr>
        </p:nvSpPr>
        <p:spPr/>
        <p:txBody>
          <a:bodyPr/>
          <a:lstStyle/>
          <a:p>
            <a:r>
              <a:rPr lang="fr-FR"/>
              <a:t>Département Informatique</a:t>
            </a:r>
          </a:p>
        </p:txBody>
      </p:sp>
      <p:sp>
        <p:nvSpPr>
          <p:cNvPr id="5" name="Espace réservé du numéro de diapositive 4"/>
          <p:cNvSpPr>
            <a:spLocks noGrp="1"/>
          </p:cNvSpPr>
          <p:nvPr>
            <p:ph type="sldNum" sz="quarter" idx="11"/>
          </p:nvPr>
        </p:nvSpPr>
        <p:spPr/>
        <p:txBody>
          <a:bodyPr/>
          <a:lstStyle/>
          <a:p>
            <a:fld id="{F7ED1AEC-A968-438F-AA0E-1B062817F0B0}" type="slidenum">
              <a:rPr lang="fr-FR"/>
              <a:pPr/>
              <a:t>36</a:t>
            </a:fld>
            <a:endParaRPr lang="fr-FR"/>
          </a:p>
        </p:txBody>
      </p:sp>
      <p:sp>
        <p:nvSpPr>
          <p:cNvPr id="240642" name="Rectangle 2"/>
          <p:cNvSpPr>
            <a:spLocks noGrp="1" noChangeArrowheads="1"/>
          </p:cNvSpPr>
          <p:nvPr>
            <p:ph type="title"/>
          </p:nvPr>
        </p:nvSpPr>
        <p:spPr>
          <a:xfrm>
            <a:off x="156369" y="0"/>
            <a:ext cx="8726487" cy="839788"/>
          </a:xfrm>
          <a:solidFill>
            <a:schemeClr val="accent6">
              <a:lumMod val="20000"/>
              <a:lumOff val="80000"/>
            </a:schemeClr>
          </a:solidFill>
        </p:spPr>
        <p:txBody>
          <a:bodyPr/>
          <a:lstStyle/>
          <a:p>
            <a:r>
              <a:rPr lang="fr-FR" dirty="0"/>
              <a:t>Exemple</a:t>
            </a:r>
          </a:p>
        </p:txBody>
      </p:sp>
      <p:sp>
        <p:nvSpPr>
          <p:cNvPr id="240643" name="Rectangle 3"/>
          <p:cNvSpPr>
            <a:spLocks noGrp="1" noChangeArrowheads="1"/>
          </p:cNvSpPr>
          <p:nvPr>
            <p:ph type="body" idx="1"/>
          </p:nvPr>
        </p:nvSpPr>
        <p:spPr>
          <a:xfrm>
            <a:off x="-120179" y="720659"/>
            <a:ext cx="8726486" cy="7611973"/>
          </a:xfrm>
        </p:spPr>
        <p:txBody>
          <a:bodyPr/>
          <a:lstStyle/>
          <a:p>
            <a:r>
              <a:rPr lang="fr-FR" sz="3200" dirty="0"/>
              <a:t>Le protocole HTTP</a:t>
            </a:r>
          </a:p>
          <a:p>
            <a:pPr lvl="1"/>
            <a:r>
              <a:rPr lang="fr-FR" sz="3200" dirty="0"/>
              <a:t>Surcouche de UDP (ou de TCP…)</a:t>
            </a:r>
          </a:p>
          <a:p>
            <a:r>
              <a:rPr lang="fr-FR" sz="3200" dirty="0"/>
              <a:t>Requête HTTP :</a:t>
            </a:r>
          </a:p>
          <a:p>
            <a:pPr lvl="1"/>
            <a:r>
              <a:rPr lang="fr-FR" sz="3200" dirty="0"/>
              <a:t>Le Client demande un port UDP</a:t>
            </a:r>
          </a:p>
          <a:p>
            <a:pPr lvl="2"/>
            <a:r>
              <a:rPr lang="fr-FR" sz="3200" dirty="0">
                <a:sym typeface="Wingdings" panose="05000000000000000000" pitchFamily="2" charset="2"/>
              </a:rPr>
              <a:t> 1843</a:t>
            </a:r>
          </a:p>
          <a:p>
            <a:pPr lvl="1"/>
            <a:r>
              <a:rPr lang="fr-FR" sz="3200" dirty="0"/>
              <a:t>Le Client envoie datagramme</a:t>
            </a:r>
          </a:p>
          <a:p>
            <a:pPr lvl="2"/>
            <a:r>
              <a:rPr lang="fr-FR" sz="3200" dirty="0"/>
              <a:t>IP client : 1843 </a:t>
            </a:r>
            <a:r>
              <a:rPr lang="fr-FR" sz="3200" dirty="0">
                <a:sym typeface="Wingdings" panose="05000000000000000000" pitchFamily="2" charset="2"/>
              </a:rPr>
              <a:t> IP serveur : 80</a:t>
            </a:r>
          </a:p>
          <a:p>
            <a:pPr lvl="1"/>
            <a:r>
              <a:rPr lang="fr-FR" sz="3200" dirty="0"/>
              <a:t>Le Serveur envoie une réponse (page Web)</a:t>
            </a:r>
          </a:p>
          <a:p>
            <a:pPr lvl="2"/>
            <a:r>
              <a:rPr lang="fr-FR" sz="3200" dirty="0"/>
              <a:t>IP serveur : 80 </a:t>
            </a:r>
            <a:r>
              <a:rPr lang="fr-FR" sz="3200" dirty="0">
                <a:sym typeface="Wingdings" panose="05000000000000000000" pitchFamily="2" charset="2"/>
              </a:rPr>
              <a:t> IP Client : 1843</a:t>
            </a:r>
          </a:p>
          <a:p>
            <a:pPr lvl="2"/>
            <a:r>
              <a:rPr lang="fr-FR" sz="3200" dirty="0"/>
              <a:t>Le port 1843 est rendu à la machine Client</a:t>
            </a:r>
          </a:p>
        </p:txBody>
      </p:sp>
    </p:spTree>
    <p:extLst>
      <p:ext uri="{BB962C8B-B14F-4D97-AF65-F5344CB8AC3E}">
        <p14:creationId xmlns:p14="http://schemas.microsoft.com/office/powerpoint/2010/main" val="41166815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40643">
                                            <p:txEl>
                                              <p:pRg st="0" end="0"/>
                                            </p:txEl>
                                          </p:spTgt>
                                        </p:tgtEl>
                                        <p:attrNameLst>
                                          <p:attrName>style.visibility</p:attrName>
                                        </p:attrNameLst>
                                      </p:cBhvr>
                                      <p:to>
                                        <p:strVal val="visible"/>
                                      </p:to>
                                    </p:set>
                                    <p:anim calcmode="lin" valueType="num">
                                      <p:cBhvr additive="base">
                                        <p:cTn id="7" dur="500" fill="hold"/>
                                        <p:tgtEl>
                                          <p:spTgt spid="2406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0643">
                                            <p:txEl>
                                              <p:pRg st="0" end="0"/>
                                            </p:txEl>
                                          </p:spTgt>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40643">
                                            <p:txEl>
                                              <p:pRg st="1" end="1"/>
                                            </p:txEl>
                                          </p:spTgt>
                                        </p:tgtEl>
                                        <p:attrNameLst>
                                          <p:attrName>style.visibility</p:attrName>
                                        </p:attrNameLst>
                                      </p:cBhvr>
                                      <p:to>
                                        <p:strVal val="visible"/>
                                      </p:to>
                                    </p:set>
                                    <p:anim calcmode="lin" valueType="num">
                                      <p:cBhvr additive="base">
                                        <p:cTn id="12" dur="500" fill="hold"/>
                                        <p:tgtEl>
                                          <p:spTgt spid="24064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406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40643">
                                            <p:txEl>
                                              <p:pRg st="2" end="2"/>
                                            </p:txEl>
                                          </p:spTgt>
                                        </p:tgtEl>
                                        <p:attrNameLst>
                                          <p:attrName>style.visibility</p:attrName>
                                        </p:attrNameLst>
                                      </p:cBhvr>
                                      <p:to>
                                        <p:strVal val="visible"/>
                                      </p:to>
                                    </p:set>
                                    <p:anim calcmode="lin" valueType="num">
                                      <p:cBhvr additive="base">
                                        <p:cTn id="18" dur="500" fill="hold"/>
                                        <p:tgtEl>
                                          <p:spTgt spid="24064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40643">
                                            <p:txEl>
                                              <p:pRg st="2" end="2"/>
                                            </p:txEl>
                                          </p:spTgt>
                                        </p:tgtEl>
                                        <p:attrNameLst>
                                          <p:attrName>ppt_y</p:attrName>
                                        </p:attrNameLst>
                                      </p:cBhvr>
                                      <p:tavLst>
                                        <p:tav tm="0">
                                          <p:val>
                                            <p:strVal val="1+#ppt_h/2"/>
                                          </p:val>
                                        </p:tav>
                                        <p:tav tm="100000">
                                          <p:val>
                                            <p:strVal val="#ppt_y"/>
                                          </p:val>
                                        </p:tav>
                                      </p:tavLst>
                                    </p:anim>
                                  </p:childTnLst>
                                </p:cTn>
                              </p:par>
                            </p:childTnLst>
                          </p:cTn>
                        </p:par>
                        <p:par>
                          <p:cTn id="20" fill="hold" nodeType="afterGroup">
                            <p:stCondLst>
                              <p:cond delay="500"/>
                            </p:stCondLst>
                            <p:childTnLst>
                              <p:par>
                                <p:cTn id="21" presetID="2" presetClass="entr" presetSubtype="4" fill="hold" grpId="0" nodeType="afterEffect">
                                  <p:stCondLst>
                                    <p:cond delay="0"/>
                                  </p:stCondLst>
                                  <p:childTnLst>
                                    <p:set>
                                      <p:cBhvr>
                                        <p:cTn id="22" dur="1" fill="hold">
                                          <p:stCondLst>
                                            <p:cond delay="0"/>
                                          </p:stCondLst>
                                        </p:cTn>
                                        <p:tgtEl>
                                          <p:spTgt spid="240643">
                                            <p:txEl>
                                              <p:pRg st="3" end="3"/>
                                            </p:txEl>
                                          </p:spTgt>
                                        </p:tgtEl>
                                        <p:attrNameLst>
                                          <p:attrName>style.visibility</p:attrName>
                                        </p:attrNameLst>
                                      </p:cBhvr>
                                      <p:to>
                                        <p:strVal val="visible"/>
                                      </p:to>
                                    </p:set>
                                    <p:anim calcmode="lin" valueType="num">
                                      <p:cBhvr additive="base">
                                        <p:cTn id="23" dur="500" fill="hold"/>
                                        <p:tgtEl>
                                          <p:spTgt spid="24064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40643">
                                            <p:txEl>
                                              <p:pRg st="3" end="3"/>
                                            </p:txEl>
                                          </p:spTgt>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1000"/>
                            </p:stCondLst>
                            <p:childTnLst>
                              <p:par>
                                <p:cTn id="26" presetID="2" presetClass="entr" presetSubtype="4" fill="hold" grpId="0" nodeType="afterEffect">
                                  <p:stCondLst>
                                    <p:cond delay="0"/>
                                  </p:stCondLst>
                                  <p:childTnLst>
                                    <p:set>
                                      <p:cBhvr>
                                        <p:cTn id="27" dur="1" fill="hold">
                                          <p:stCondLst>
                                            <p:cond delay="0"/>
                                          </p:stCondLst>
                                        </p:cTn>
                                        <p:tgtEl>
                                          <p:spTgt spid="240643">
                                            <p:txEl>
                                              <p:pRg st="4" end="4"/>
                                            </p:txEl>
                                          </p:spTgt>
                                        </p:tgtEl>
                                        <p:attrNameLst>
                                          <p:attrName>style.visibility</p:attrName>
                                        </p:attrNameLst>
                                      </p:cBhvr>
                                      <p:to>
                                        <p:strVal val="visible"/>
                                      </p:to>
                                    </p:set>
                                    <p:anim calcmode="lin" valueType="num">
                                      <p:cBhvr additive="base">
                                        <p:cTn id="28" dur="500" fill="hold"/>
                                        <p:tgtEl>
                                          <p:spTgt spid="240643">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406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240643">
                                            <p:txEl>
                                              <p:pRg st="5" end="5"/>
                                            </p:txEl>
                                          </p:spTgt>
                                        </p:tgtEl>
                                        <p:attrNameLst>
                                          <p:attrName>style.visibility</p:attrName>
                                        </p:attrNameLst>
                                      </p:cBhvr>
                                      <p:to>
                                        <p:strVal val="visible"/>
                                      </p:to>
                                    </p:set>
                                    <p:anim calcmode="lin" valueType="num">
                                      <p:cBhvr additive="base">
                                        <p:cTn id="34" dur="500" fill="hold"/>
                                        <p:tgtEl>
                                          <p:spTgt spid="240643">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40643">
                                            <p:txEl>
                                              <p:pRg st="5" end="5"/>
                                            </p:txEl>
                                          </p:spTgt>
                                        </p:tgtEl>
                                        <p:attrNameLst>
                                          <p:attrName>ppt_y</p:attrName>
                                        </p:attrNameLst>
                                      </p:cBhvr>
                                      <p:tavLst>
                                        <p:tav tm="0">
                                          <p:val>
                                            <p:strVal val="1+#ppt_h/2"/>
                                          </p:val>
                                        </p:tav>
                                        <p:tav tm="100000">
                                          <p:val>
                                            <p:strVal val="#ppt_y"/>
                                          </p:val>
                                        </p:tav>
                                      </p:tavLst>
                                    </p:anim>
                                  </p:childTnLst>
                                </p:cTn>
                              </p:par>
                            </p:childTnLst>
                          </p:cTn>
                        </p:par>
                        <p:par>
                          <p:cTn id="36" fill="hold" nodeType="afterGroup">
                            <p:stCondLst>
                              <p:cond delay="500"/>
                            </p:stCondLst>
                            <p:childTnLst>
                              <p:par>
                                <p:cTn id="37" presetID="2" presetClass="entr" presetSubtype="4" fill="hold" grpId="0" nodeType="afterEffect">
                                  <p:stCondLst>
                                    <p:cond delay="0"/>
                                  </p:stCondLst>
                                  <p:childTnLst>
                                    <p:set>
                                      <p:cBhvr>
                                        <p:cTn id="38" dur="1" fill="hold">
                                          <p:stCondLst>
                                            <p:cond delay="0"/>
                                          </p:stCondLst>
                                        </p:cTn>
                                        <p:tgtEl>
                                          <p:spTgt spid="240643">
                                            <p:txEl>
                                              <p:pRg st="6" end="6"/>
                                            </p:txEl>
                                          </p:spTgt>
                                        </p:tgtEl>
                                        <p:attrNameLst>
                                          <p:attrName>style.visibility</p:attrName>
                                        </p:attrNameLst>
                                      </p:cBhvr>
                                      <p:to>
                                        <p:strVal val="visible"/>
                                      </p:to>
                                    </p:set>
                                    <p:anim calcmode="lin" valueType="num">
                                      <p:cBhvr additive="base">
                                        <p:cTn id="39" dur="500" fill="hold"/>
                                        <p:tgtEl>
                                          <p:spTgt spid="24064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406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40643">
                                            <p:txEl>
                                              <p:pRg st="7" end="7"/>
                                            </p:txEl>
                                          </p:spTgt>
                                        </p:tgtEl>
                                        <p:attrNameLst>
                                          <p:attrName>style.visibility</p:attrName>
                                        </p:attrNameLst>
                                      </p:cBhvr>
                                      <p:to>
                                        <p:strVal val="visible"/>
                                      </p:to>
                                    </p:set>
                                    <p:anim calcmode="lin" valueType="num">
                                      <p:cBhvr additive="base">
                                        <p:cTn id="45" dur="500" fill="hold"/>
                                        <p:tgtEl>
                                          <p:spTgt spid="24064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40643">
                                            <p:txEl>
                                              <p:pRg st="7" end="7"/>
                                            </p:txEl>
                                          </p:spTgt>
                                        </p:tgtEl>
                                        <p:attrNameLst>
                                          <p:attrName>ppt_y</p:attrName>
                                        </p:attrNameLst>
                                      </p:cBhvr>
                                      <p:tavLst>
                                        <p:tav tm="0">
                                          <p:val>
                                            <p:strVal val="1+#ppt_h/2"/>
                                          </p:val>
                                        </p:tav>
                                        <p:tav tm="100000">
                                          <p:val>
                                            <p:strVal val="#ppt_y"/>
                                          </p:val>
                                        </p:tav>
                                      </p:tavLst>
                                    </p:anim>
                                  </p:childTnLst>
                                </p:cTn>
                              </p:par>
                            </p:childTnLst>
                          </p:cTn>
                        </p:par>
                        <p:par>
                          <p:cTn id="47" fill="hold" nodeType="afterGroup">
                            <p:stCondLst>
                              <p:cond delay="500"/>
                            </p:stCondLst>
                            <p:childTnLst>
                              <p:par>
                                <p:cTn id="48" presetID="2" presetClass="entr" presetSubtype="4" fill="hold" grpId="0" nodeType="afterEffect">
                                  <p:stCondLst>
                                    <p:cond delay="0"/>
                                  </p:stCondLst>
                                  <p:childTnLst>
                                    <p:set>
                                      <p:cBhvr>
                                        <p:cTn id="49" dur="1" fill="hold">
                                          <p:stCondLst>
                                            <p:cond delay="0"/>
                                          </p:stCondLst>
                                        </p:cTn>
                                        <p:tgtEl>
                                          <p:spTgt spid="240643">
                                            <p:txEl>
                                              <p:pRg st="8" end="8"/>
                                            </p:txEl>
                                          </p:spTgt>
                                        </p:tgtEl>
                                        <p:attrNameLst>
                                          <p:attrName>style.visibility</p:attrName>
                                        </p:attrNameLst>
                                      </p:cBhvr>
                                      <p:to>
                                        <p:strVal val="visible"/>
                                      </p:to>
                                    </p:set>
                                    <p:anim calcmode="lin" valueType="num">
                                      <p:cBhvr additive="base">
                                        <p:cTn id="50" dur="500" fill="hold"/>
                                        <p:tgtEl>
                                          <p:spTgt spid="240643">
                                            <p:txEl>
                                              <p:pRg st="8" end="8"/>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240643">
                                            <p:txEl>
                                              <p:pRg st="8" end="8"/>
                                            </p:txEl>
                                          </p:spTgt>
                                        </p:tgtEl>
                                        <p:attrNameLst>
                                          <p:attrName>ppt_y</p:attrName>
                                        </p:attrNameLst>
                                      </p:cBhvr>
                                      <p:tavLst>
                                        <p:tav tm="0">
                                          <p:val>
                                            <p:strVal val="1+#ppt_h/2"/>
                                          </p:val>
                                        </p:tav>
                                        <p:tav tm="100000">
                                          <p:val>
                                            <p:strVal val="#ppt_y"/>
                                          </p:val>
                                        </p:tav>
                                      </p:tavLst>
                                    </p:anim>
                                  </p:childTnLst>
                                </p:cTn>
                              </p:par>
                            </p:childTnLst>
                          </p:cTn>
                        </p:par>
                        <p:par>
                          <p:cTn id="52" fill="hold" nodeType="afterGroup">
                            <p:stCondLst>
                              <p:cond delay="1000"/>
                            </p:stCondLst>
                            <p:childTnLst>
                              <p:par>
                                <p:cTn id="53" presetID="2" presetClass="entr" presetSubtype="4" fill="hold" grpId="0" nodeType="afterEffect">
                                  <p:stCondLst>
                                    <p:cond delay="0"/>
                                  </p:stCondLst>
                                  <p:childTnLst>
                                    <p:set>
                                      <p:cBhvr>
                                        <p:cTn id="54" dur="1" fill="hold">
                                          <p:stCondLst>
                                            <p:cond delay="0"/>
                                          </p:stCondLst>
                                        </p:cTn>
                                        <p:tgtEl>
                                          <p:spTgt spid="240643">
                                            <p:txEl>
                                              <p:pRg st="9" end="9"/>
                                            </p:txEl>
                                          </p:spTgt>
                                        </p:tgtEl>
                                        <p:attrNameLst>
                                          <p:attrName>style.visibility</p:attrName>
                                        </p:attrNameLst>
                                      </p:cBhvr>
                                      <p:to>
                                        <p:strVal val="visible"/>
                                      </p:to>
                                    </p:set>
                                    <p:anim calcmode="lin" valueType="num">
                                      <p:cBhvr additive="base">
                                        <p:cTn id="55" dur="500" fill="hold"/>
                                        <p:tgtEl>
                                          <p:spTgt spid="24064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4064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3" grpId="0" build="p" bldLvl="2"/>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0"/>
          </p:nvPr>
        </p:nvSpPr>
        <p:spPr/>
        <p:txBody>
          <a:bodyPr/>
          <a:lstStyle/>
          <a:p>
            <a:r>
              <a:rPr lang="fr-FR"/>
              <a:t>Département Informatique</a:t>
            </a:r>
          </a:p>
        </p:txBody>
      </p:sp>
      <p:sp>
        <p:nvSpPr>
          <p:cNvPr id="5" name="Espace réservé du numéro de diapositive 4"/>
          <p:cNvSpPr>
            <a:spLocks noGrp="1"/>
          </p:cNvSpPr>
          <p:nvPr>
            <p:ph type="sldNum" sz="quarter" idx="11"/>
          </p:nvPr>
        </p:nvSpPr>
        <p:spPr/>
        <p:txBody>
          <a:bodyPr/>
          <a:lstStyle/>
          <a:p>
            <a:fld id="{38378035-3999-4F0F-ADA9-39F0CEA51C12}" type="slidenum">
              <a:rPr lang="fr-FR"/>
              <a:pPr/>
              <a:t>37</a:t>
            </a:fld>
            <a:endParaRPr lang="fr-FR"/>
          </a:p>
        </p:txBody>
      </p:sp>
      <p:sp>
        <p:nvSpPr>
          <p:cNvPr id="241666" name="Rectangle 2"/>
          <p:cNvSpPr>
            <a:spLocks noGrp="1" noChangeArrowheads="1"/>
          </p:cNvSpPr>
          <p:nvPr>
            <p:ph type="title"/>
          </p:nvPr>
        </p:nvSpPr>
        <p:spPr>
          <a:solidFill>
            <a:srgbClr val="92D050"/>
          </a:solidFill>
        </p:spPr>
        <p:txBody>
          <a:bodyPr/>
          <a:lstStyle/>
          <a:p>
            <a:r>
              <a:rPr lang="fr-FR" dirty="0"/>
              <a:t>Trame UDP</a:t>
            </a:r>
          </a:p>
        </p:txBody>
      </p:sp>
      <p:sp>
        <p:nvSpPr>
          <p:cNvPr id="241667" name="Rectangle 3"/>
          <p:cNvSpPr>
            <a:spLocks noGrp="1" noChangeArrowheads="1"/>
          </p:cNvSpPr>
          <p:nvPr>
            <p:ph type="body" idx="1"/>
          </p:nvPr>
        </p:nvSpPr>
        <p:spPr/>
        <p:txBody>
          <a:bodyPr/>
          <a:lstStyle/>
          <a:p>
            <a:pPr>
              <a:lnSpc>
                <a:spcPct val="90000"/>
              </a:lnSpc>
              <a:buFont typeface="Wingdings" panose="05000000000000000000" pitchFamily="2" charset="2"/>
              <a:buNone/>
            </a:pPr>
            <a:r>
              <a:rPr lang="fr-FR" u="sng"/>
              <a:t>Entête UDP</a:t>
            </a:r>
            <a:r>
              <a:rPr lang="fr-FR"/>
              <a:t> :</a:t>
            </a:r>
          </a:p>
          <a:p>
            <a:pPr>
              <a:lnSpc>
                <a:spcPct val="90000"/>
              </a:lnSpc>
            </a:pPr>
            <a:r>
              <a:rPr lang="fr-FR"/>
              <a:t>Port source (16 bits)</a:t>
            </a:r>
          </a:p>
          <a:p>
            <a:pPr>
              <a:lnSpc>
                <a:spcPct val="90000"/>
              </a:lnSpc>
            </a:pPr>
            <a:r>
              <a:rPr lang="fr-FR"/>
              <a:t>Port destination (16 bits)</a:t>
            </a:r>
          </a:p>
          <a:p>
            <a:pPr>
              <a:lnSpc>
                <a:spcPct val="90000"/>
              </a:lnSpc>
            </a:pPr>
            <a:r>
              <a:rPr lang="fr-FR"/>
              <a:t>Longueur totale (16 bits)</a:t>
            </a:r>
          </a:p>
          <a:p>
            <a:pPr lvl="1">
              <a:lnSpc>
                <a:spcPct val="90000"/>
              </a:lnSpc>
            </a:pPr>
            <a:r>
              <a:rPr lang="fr-FR"/>
              <a:t>Entête : 8 octets</a:t>
            </a:r>
          </a:p>
          <a:p>
            <a:pPr lvl="1">
              <a:lnSpc>
                <a:spcPct val="90000"/>
              </a:lnSpc>
            </a:pPr>
            <a:r>
              <a:rPr lang="fr-FR"/>
              <a:t>Données : 0 </a:t>
            </a:r>
            <a:r>
              <a:rPr lang="fr-FR">
                <a:sym typeface="Wingdings" panose="05000000000000000000" pitchFamily="2" charset="2"/>
              </a:rPr>
              <a:t> 65527 octets</a:t>
            </a:r>
            <a:endParaRPr lang="fr-FR"/>
          </a:p>
          <a:p>
            <a:pPr>
              <a:lnSpc>
                <a:spcPct val="90000"/>
              </a:lnSpc>
            </a:pPr>
            <a:r>
              <a:rPr lang="fr-FR"/>
              <a:t>Somme de contrôle (16 bits)</a:t>
            </a:r>
          </a:p>
          <a:p>
            <a:pPr lvl="1">
              <a:lnSpc>
                <a:spcPct val="90000"/>
              </a:lnSpc>
            </a:pPr>
            <a:r>
              <a:rPr lang="fr-FR"/>
              <a:t>Entête UDP + Données UDP</a:t>
            </a:r>
          </a:p>
          <a:p>
            <a:pPr lvl="1">
              <a:lnSpc>
                <a:spcPct val="90000"/>
              </a:lnSpc>
            </a:pPr>
            <a:r>
              <a:rPr lang="fr-FR"/>
              <a:t>Pseudo-entête IP (…)</a:t>
            </a:r>
          </a:p>
        </p:txBody>
      </p:sp>
    </p:spTree>
    <p:extLst>
      <p:ext uri="{BB962C8B-B14F-4D97-AF65-F5344CB8AC3E}">
        <p14:creationId xmlns:p14="http://schemas.microsoft.com/office/powerpoint/2010/main" val="18061282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0"/>
          </p:nvPr>
        </p:nvSpPr>
        <p:spPr/>
        <p:txBody>
          <a:bodyPr/>
          <a:lstStyle/>
          <a:p>
            <a:r>
              <a:rPr lang="fr-FR"/>
              <a:t>Département Informatique</a:t>
            </a:r>
          </a:p>
        </p:txBody>
      </p:sp>
      <p:sp>
        <p:nvSpPr>
          <p:cNvPr id="5" name="Espace réservé du numéro de diapositive 4"/>
          <p:cNvSpPr>
            <a:spLocks noGrp="1"/>
          </p:cNvSpPr>
          <p:nvPr>
            <p:ph type="sldNum" sz="quarter" idx="11"/>
          </p:nvPr>
        </p:nvSpPr>
        <p:spPr/>
        <p:txBody>
          <a:bodyPr/>
          <a:lstStyle/>
          <a:p>
            <a:fld id="{7F44A4CB-729F-4A18-98B0-E50F86BDC5E5}" type="slidenum">
              <a:rPr lang="fr-FR"/>
              <a:pPr/>
              <a:t>38</a:t>
            </a:fld>
            <a:endParaRPr lang="fr-FR"/>
          </a:p>
        </p:txBody>
      </p:sp>
      <p:sp>
        <p:nvSpPr>
          <p:cNvPr id="247810" name="Rectangle 2"/>
          <p:cNvSpPr>
            <a:spLocks noGrp="1" noChangeArrowheads="1"/>
          </p:cNvSpPr>
          <p:nvPr>
            <p:ph type="title"/>
          </p:nvPr>
        </p:nvSpPr>
        <p:spPr>
          <a:solidFill>
            <a:srgbClr val="00B0F0"/>
          </a:solidFill>
        </p:spPr>
        <p:txBody>
          <a:bodyPr/>
          <a:lstStyle/>
          <a:p>
            <a:r>
              <a:rPr lang="fr-FR" dirty="0"/>
              <a:t>Le protocole TCP</a:t>
            </a:r>
          </a:p>
        </p:txBody>
      </p:sp>
      <p:sp>
        <p:nvSpPr>
          <p:cNvPr id="247811" name="Rectangle 3"/>
          <p:cNvSpPr>
            <a:spLocks noGrp="1" noChangeArrowheads="1"/>
          </p:cNvSpPr>
          <p:nvPr>
            <p:ph type="body" idx="1"/>
          </p:nvPr>
        </p:nvSpPr>
        <p:spPr/>
        <p:txBody>
          <a:bodyPr/>
          <a:lstStyle/>
          <a:p>
            <a:r>
              <a:rPr lang="fr-FR"/>
              <a:t>Transport Control Protocol</a:t>
            </a:r>
          </a:p>
          <a:p>
            <a:r>
              <a:rPr lang="fr-FR"/>
              <a:t>Communication en mode connecté</a:t>
            </a:r>
          </a:p>
          <a:p>
            <a:pPr lvl="1"/>
            <a:r>
              <a:rPr lang="fr-FR"/>
              <a:t>Ouverture d’un canal</a:t>
            </a:r>
          </a:p>
          <a:p>
            <a:pPr lvl="1"/>
            <a:r>
              <a:rPr lang="fr-FR"/>
              <a:t>Communication Full-Duplex</a:t>
            </a:r>
          </a:p>
          <a:p>
            <a:pPr lvl="1"/>
            <a:r>
              <a:rPr lang="fr-FR"/>
              <a:t>Fermeture du canal</a:t>
            </a:r>
          </a:p>
          <a:p>
            <a:r>
              <a:rPr lang="fr-FR"/>
              <a:t>La connexion sécurise la communication</a:t>
            </a:r>
          </a:p>
          <a:p>
            <a:pPr lvl="1"/>
            <a:r>
              <a:rPr lang="fr-FR"/>
              <a:t>Ordre garanti</a:t>
            </a:r>
          </a:p>
          <a:p>
            <a:pPr lvl="1"/>
            <a:r>
              <a:rPr lang="fr-FR"/>
              <a:t>Arrivée garantie</a:t>
            </a:r>
          </a:p>
        </p:txBody>
      </p:sp>
    </p:spTree>
    <p:extLst>
      <p:ext uri="{BB962C8B-B14F-4D97-AF65-F5344CB8AC3E}">
        <p14:creationId xmlns:p14="http://schemas.microsoft.com/office/powerpoint/2010/main" val="26208218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2000"/>
                                  </p:stCondLst>
                                  <p:childTnLst>
                                    <p:animClr clrSpc="rgb" dir="cw">
                                      <p:cBhvr override="childStyle">
                                        <p:cTn id="6" dur="1000" fill="hold"/>
                                        <p:tgtEl>
                                          <p:spTgt spid="247811">
                                            <p:txEl>
                                              <p:pRg st="7" end="7"/>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 name="Espace réservé du pied de page 3"/>
          <p:cNvSpPr>
            <a:spLocks noGrp="1"/>
          </p:cNvSpPr>
          <p:nvPr>
            <p:ph type="ftr" sz="quarter" idx="10"/>
          </p:nvPr>
        </p:nvSpPr>
        <p:spPr/>
        <p:txBody>
          <a:bodyPr/>
          <a:lstStyle/>
          <a:p>
            <a:r>
              <a:rPr lang="fr-FR"/>
              <a:t>Département Informatique</a:t>
            </a:r>
          </a:p>
        </p:txBody>
      </p:sp>
      <p:sp>
        <p:nvSpPr>
          <p:cNvPr id="19" name="Espace réservé du numéro de diapositive 4"/>
          <p:cNvSpPr>
            <a:spLocks noGrp="1"/>
          </p:cNvSpPr>
          <p:nvPr>
            <p:ph type="sldNum" sz="quarter" idx="11"/>
          </p:nvPr>
        </p:nvSpPr>
        <p:spPr/>
        <p:txBody>
          <a:bodyPr/>
          <a:lstStyle/>
          <a:p>
            <a:fld id="{3AA92C8F-3CFC-497B-B31F-051C5915C505}" type="slidenum">
              <a:rPr lang="fr-FR"/>
              <a:pPr/>
              <a:t>39</a:t>
            </a:fld>
            <a:endParaRPr lang="fr-FR"/>
          </a:p>
        </p:txBody>
      </p:sp>
      <p:sp>
        <p:nvSpPr>
          <p:cNvPr id="248834" name="Rectangle 2"/>
          <p:cNvSpPr>
            <a:spLocks noGrp="1" noChangeArrowheads="1"/>
          </p:cNvSpPr>
          <p:nvPr>
            <p:ph type="title"/>
          </p:nvPr>
        </p:nvSpPr>
        <p:spPr>
          <a:solidFill>
            <a:srgbClr val="00B0F0"/>
          </a:solidFill>
        </p:spPr>
        <p:txBody>
          <a:bodyPr/>
          <a:lstStyle/>
          <a:p>
            <a:r>
              <a:rPr lang="fr-FR" dirty="0"/>
              <a:t>Arrivée garantie</a:t>
            </a:r>
          </a:p>
        </p:txBody>
      </p:sp>
      <p:sp>
        <p:nvSpPr>
          <p:cNvPr id="248835" name="Rectangle 3"/>
          <p:cNvSpPr>
            <a:spLocks noGrp="1" noChangeArrowheads="1"/>
          </p:cNvSpPr>
          <p:nvPr>
            <p:ph type="body" idx="1"/>
          </p:nvPr>
        </p:nvSpPr>
        <p:spPr>
          <a:xfrm>
            <a:off x="409575" y="1385888"/>
            <a:ext cx="8277225" cy="1249362"/>
          </a:xfrm>
        </p:spPr>
        <p:txBody>
          <a:bodyPr/>
          <a:lstStyle/>
          <a:p>
            <a:pPr>
              <a:lnSpc>
                <a:spcPct val="90000"/>
              </a:lnSpc>
            </a:pPr>
            <a:r>
              <a:rPr lang="fr-FR"/>
              <a:t>Comment savoir si un paquet arrive ?</a:t>
            </a:r>
          </a:p>
          <a:p>
            <a:pPr>
              <a:lnSpc>
                <a:spcPct val="90000"/>
              </a:lnSpc>
            </a:pPr>
            <a:r>
              <a:rPr lang="fr-FR">
                <a:sym typeface="Wingdings" panose="05000000000000000000" pitchFamily="2" charset="2"/>
              </a:rPr>
              <a:t> Accusé de réception</a:t>
            </a:r>
            <a:endParaRPr lang="fr-FR"/>
          </a:p>
        </p:txBody>
      </p:sp>
      <p:sp>
        <p:nvSpPr>
          <p:cNvPr id="248836" name="Rectangle 4"/>
          <p:cNvSpPr>
            <a:spLocks noChangeArrowheads="1"/>
          </p:cNvSpPr>
          <p:nvPr/>
        </p:nvSpPr>
        <p:spPr bwMode="auto">
          <a:xfrm>
            <a:off x="2681288" y="2754313"/>
            <a:ext cx="3781425" cy="41036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48837" name="Text Box 5"/>
          <p:cNvSpPr txBox="1">
            <a:spLocks noChangeArrowheads="1"/>
          </p:cNvSpPr>
          <p:nvPr/>
        </p:nvSpPr>
        <p:spPr bwMode="auto">
          <a:xfrm>
            <a:off x="487363" y="2754313"/>
            <a:ext cx="1238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t>Machine 1</a:t>
            </a:r>
          </a:p>
        </p:txBody>
      </p:sp>
      <p:sp>
        <p:nvSpPr>
          <p:cNvPr id="248838" name="Text Box 6"/>
          <p:cNvSpPr txBox="1">
            <a:spLocks noChangeArrowheads="1"/>
          </p:cNvSpPr>
          <p:nvPr/>
        </p:nvSpPr>
        <p:spPr bwMode="auto">
          <a:xfrm>
            <a:off x="7443788" y="2754313"/>
            <a:ext cx="1238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t>Machine 2</a:t>
            </a:r>
          </a:p>
        </p:txBody>
      </p:sp>
      <p:sp>
        <p:nvSpPr>
          <p:cNvPr id="248839" name="Text Box 7"/>
          <p:cNvSpPr txBox="1">
            <a:spLocks noChangeArrowheads="1"/>
          </p:cNvSpPr>
          <p:nvPr/>
        </p:nvSpPr>
        <p:spPr bwMode="auto">
          <a:xfrm>
            <a:off x="617538" y="3121025"/>
            <a:ext cx="2063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fr-FR"/>
              <a:t>Envoi de message</a:t>
            </a:r>
          </a:p>
        </p:txBody>
      </p:sp>
      <p:sp>
        <p:nvSpPr>
          <p:cNvPr id="248840" name="Line 8"/>
          <p:cNvSpPr>
            <a:spLocks noChangeShapeType="1"/>
          </p:cNvSpPr>
          <p:nvPr/>
        </p:nvSpPr>
        <p:spPr bwMode="auto">
          <a:xfrm>
            <a:off x="2681288" y="3295650"/>
            <a:ext cx="3781425" cy="7191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248841" name="Text Box 9"/>
          <p:cNvSpPr txBox="1">
            <a:spLocks noChangeArrowheads="1"/>
          </p:cNvSpPr>
          <p:nvPr/>
        </p:nvSpPr>
        <p:spPr bwMode="auto">
          <a:xfrm>
            <a:off x="6383338" y="3694113"/>
            <a:ext cx="1936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t>Réception</a:t>
            </a:r>
          </a:p>
          <a:p>
            <a:pPr algn="l"/>
            <a:r>
              <a:rPr lang="fr-FR"/>
              <a:t>Accuse réception</a:t>
            </a:r>
          </a:p>
        </p:txBody>
      </p:sp>
      <p:sp>
        <p:nvSpPr>
          <p:cNvPr id="248842" name="Line 10"/>
          <p:cNvSpPr>
            <a:spLocks noChangeShapeType="1"/>
          </p:cNvSpPr>
          <p:nvPr/>
        </p:nvSpPr>
        <p:spPr bwMode="auto">
          <a:xfrm flipH="1">
            <a:off x="2681288" y="4014788"/>
            <a:ext cx="3781425" cy="6286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248843" name="Text Box 11"/>
          <p:cNvSpPr txBox="1">
            <a:spLocks noChangeArrowheads="1"/>
          </p:cNvSpPr>
          <p:nvPr/>
        </p:nvSpPr>
        <p:spPr bwMode="auto">
          <a:xfrm>
            <a:off x="71438" y="4459288"/>
            <a:ext cx="2609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fr-FR"/>
              <a:t>Reçoit accusé</a:t>
            </a:r>
          </a:p>
          <a:p>
            <a:pPr algn="r"/>
            <a:r>
              <a:rPr lang="fr-FR"/>
              <a:t>Envoi suite du message</a:t>
            </a:r>
          </a:p>
        </p:txBody>
      </p:sp>
      <p:sp>
        <p:nvSpPr>
          <p:cNvPr id="248844" name="Line 12"/>
          <p:cNvSpPr>
            <a:spLocks noChangeShapeType="1"/>
          </p:cNvSpPr>
          <p:nvPr/>
        </p:nvSpPr>
        <p:spPr bwMode="auto">
          <a:xfrm>
            <a:off x="2681288" y="4643438"/>
            <a:ext cx="3781425"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248845" name="Text Box 13"/>
          <p:cNvSpPr txBox="1">
            <a:spLocks noChangeArrowheads="1"/>
          </p:cNvSpPr>
          <p:nvPr/>
        </p:nvSpPr>
        <p:spPr bwMode="auto">
          <a:xfrm>
            <a:off x="274638" y="5364163"/>
            <a:ext cx="24066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fr-FR"/>
              <a:t>Trop long !</a:t>
            </a:r>
          </a:p>
          <a:p>
            <a:pPr algn="r"/>
            <a:r>
              <a:rPr lang="fr-FR"/>
              <a:t>Ré-envoi du message</a:t>
            </a:r>
          </a:p>
        </p:txBody>
      </p:sp>
      <p:sp>
        <p:nvSpPr>
          <p:cNvPr id="248846" name="Line 14"/>
          <p:cNvSpPr>
            <a:spLocks noChangeShapeType="1"/>
          </p:cNvSpPr>
          <p:nvPr/>
        </p:nvSpPr>
        <p:spPr bwMode="auto">
          <a:xfrm>
            <a:off x="2681288" y="5538788"/>
            <a:ext cx="3781425" cy="7191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248847" name="Text Box 15"/>
          <p:cNvSpPr txBox="1">
            <a:spLocks noChangeArrowheads="1"/>
          </p:cNvSpPr>
          <p:nvPr/>
        </p:nvSpPr>
        <p:spPr bwMode="auto">
          <a:xfrm>
            <a:off x="6462713" y="5937250"/>
            <a:ext cx="1936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t>Réception</a:t>
            </a:r>
          </a:p>
          <a:p>
            <a:pPr algn="l"/>
            <a:r>
              <a:rPr lang="fr-FR"/>
              <a:t>Accuse réception</a:t>
            </a:r>
          </a:p>
        </p:txBody>
      </p:sp>
      <p:sp>
        <p:nvSpPr>
          <p:cNvPr id="248848" name="Line 16"/>
          <p:cNvSpPr>
            <a:spLocks noChangeShapeType="1"/>
          </p:cNvSpPr>
          <p:nvPr/>
        </p:nvSpPr>
        <p:spPr bwMode="auto">
          <a:xfrm flipH="1">
            <a:off x="2760663" y="6257925"/>
            <a:ext cx="3781425" cy="6286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248849" name="AutoShape 17"/>
          <p:cNvSpPr>
            <a:spLocks noChangeArrowheads="1"/>
          </p:cNvSpPr>
          <p:nvPr/>
        </p:nvSpPr>
        <p:spPr bwMode="auto">
          <a:xfrm>
            <a:off x="4257675" y="4014788"/>
            <a:ext cx="809625" cy="628650"/>
          </a:xfrm>
          <a:custGeom>
            <a:avLst/>
            <a:gdLst>
              <a:gd name="G0" fmla="+- 2711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397" y="15480"/>
                </a:moveTo>
                <a:cubicBezTo>
                  <a:pt x="18367" y="14112"/>
                  <a:pt x="18889" y="12477"/>
                  <a:pt x="18889" y="10800"/>
                </a:cubicBezTo>
                <a:cubicBezTo>
                  <a:pt x="18889" y="6332"/>
                  <a:pt x="15267" y="2711"/>
                  <a:pt x="10800" y="2711"/>
                </a:cubicBezTo>
                <a:cubicBezTo>
                  <a:pt x="9122" y="2711"/>
                  <a:pt x="7487" y="3232"/>
                  <a:pt x="6119" y="4202"/>
                </a:cubicBezTo>
                <a:close/>
                <a:moveTo>
                  <a:pt x="4202" y="6119"/>
                </a:moveTo>
                <a:cubicBezTo>
                  <a:pt x="3232" y="7487"/>
                  <a:pt x="2711" y="9122"/>
                  <a:pt x="2711" y="10799"/>
                </a:cubicBezTo>
                <a:cubicBezTo>
                  <a:pt x="2711" y="15267"/>
                  <a:pt x="6332" y="18889"/>
                  <a:pt x="10800" y="18889"/>
                </a:cubicBezTo>
                <a:cubicBezTo>
                  <a:pt x="12477" y="18889"/>
                  <a:pt x="14112" y="18367"/>
                  <a:pt x="15480" y="17397"/>
                </a:cubicBez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Tree>
    <p:extLst>
      <p:ext uri="{BB962C8B-B14F-4D97-AF65-F5344CB8AC3E}">
        <p14:creationId xmlns:p14="http://schemas.microsoft.com/office/powerpoint/2010/main" val="4152854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8835">
                                            <p:txEl>
                                              <p:pRg st="1" end="1"/>
                                            </p:txEl>
                                          </p:spTgt>
                                        </p:tgtEl>
                                        <p:attrNameLst>
                                          <p:attrName>style.visibility</p:attrName>
                                        </p:attrNameLst>
                                      </p:cBhvr>
                                      <p:to>
                                        <p:strVal val="visible"/>
                                      </p:to>
                                    </p:set>
                                    <p:anim calcmode="lin" valueType="num">
                                      <p:cBhvr additive="base">
                                        <p:cTn id="7" dur="500" fill="hold"/>
                                        <p:tgtEl>
                                          <p:spTgt spid="24883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88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248837"/>
                                        </p:tgtEl>
                                        <p:attrNameLst>
                                          <p:attrName>style.visibility</p:attrName>
                                        </p:attrNameLst>
                                      </p:cBhvr>
                                      <p:to>
                                        <p:strVal val="visible"/>
                                      </p:to>
                                    </p:set>
                                    <p:animEffect transition="in" filter="dissolve">
                                      <p:cBhvr>
                                        <p:cTn id="13" dur="500"/>
                                        <p:tgtEl>
                                          <p:spTgt spid="248837"/>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248838"/>
                                        </p:tgtEl>
                                        <p:attrNameLst>
                                          <p:attrName>style.visibility</p:attrName>
                                        </p:attrNameLst>
                                      </p:cBhvr>
                                      <p:to>
                                        <p:strVal val="visible"/>
                                      </p:to>
                                    </p:set>
                                    <p:animEffect transition="in" filter="dissolve">
                                      <p:cBhvr>
                                        <p:cTn id="16" dur="500"/>
                                        <p:tgtEl>
                                          <p:spTgt spid="248838"/>
                                        </p:tgtEl>
                                      </p:cBhvr>
                                    </p:animEffect>
                                  </p:childTnLst>
                                </p:cTn>
                              </p:par>
                            </p:childTnLst>
                          </p:cTn>
                        </p:par>
                        <p:par>
                          <p:cTn id="17" fill="hold" nodeType="afterGroup">
                            <p:stCondLst>
                              <p:cond delay="500"/>
                            </p:stCondLst>
                            <p:childTnLst>
                              <p:par>
                                <p:cTn id="18" presetID="2" presetClass="entr" presetSubtype="4" fill="hold" grpId="0" nodeType="afterEffect">
                                  <p:stCondLst>
                                    <p:cond delay="0"/>
                                  </p:stCondLst>
                                  <p:childTnLst>
                                    <p:set>
                                      <p:cBhvr>
                                        <p:cTn id="19" dur="1" fill="hold">
                                          <p:stCondLst>
                                            <p:cond delay="0"/>
                                          </p:stCondLst>
                                        </p:cTn>
                                        <p:tgtEl>
                                          <p:spTgt spid="248836"/>
                                        </p:tgtEl>
                                        <p:attrNameLst>
                                          <p:attrName>style.visibility</p:attrName>
                                        </p:attrNameLst>
                                      </p:cBhvr>
                                      <p:to>
                                        <p:strVal val="visible"/>
                                      </p:to>
                                    </p:set>
                                    <p:anim calcmode="lin" valueType="num">
                                      <p:cBhvr additive="base">
                                        <p:cTn id="20" dur="500" fill="hold"/>
                                        <p:tgtEl>
                                          <p:spTgt spid="248836"/>
                                        </p:tgtEl>
                                        <p:attrNameLst>
                                          <p:attrName>ppt_x</p:attrName>
                                        </p:attrNameLst>
                                      </p:cBhvr>
                                      <p:tavLst>
                                        <p:tav tm="0">
                                          <p:val>
                                            <p:strVal val="#ppt_x"/>
                                          </p:val>
                                        </p:tav>
                                        <p:tav tm="100000">
                                          <p:val>
                                            <p:strVal val="#ppt_x"/>
                                          </p:val>
                                        </p:tav>
                                      </p:tavLst>
                                    </p:anim>
                                    <p:anim calcmode="lin" valueType="num">
                                      <p:cBhvr additive="base">
                                        <p:cTn id="21" dur="500" fill="hold"/>
                                        <p:tgtEl>
                                          <p:spTgt spid="248836"/>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248839"/>
                                        </p:tgtEl>
                                        <p:attrNameLst>
                                          <p:attrName>style.visibility</p:attrName>
                                        </p:attrNameLst>
                                      </p:cBhvr>
                                      <p:to>
                                        <p:strVal val="visible"/>
                                      </p:to>
                                    </p:set>
                                    <p:anim calcmode="lin" valueType="num">
                                      <p:cBhvr additive="base">
                                        <p:cTn id="26" dur="500" fill="hold"/>
                                        <p:tgtEl>
                                          <p:spTgt spid="248839"/>
                                        </p:tgtEl>
                                        <p:attrNameLst>
                                          <p:attrName>ppt_x</p:attrName>
                                        </p:attrNameLst>
                                      </p:cBhvr>
                                      <p:tavLst>
                                        <p:tav tm="0">
                                          <p:val>
                                            <p:strVal val="0-#ppt_w/2"/>
                                          </p:val>
                                        </p:tav>
                                        <p:tav tm="100000">
                                          <p:val>
                                            <p:strVal val="#ppt_x"/>
                                          </p:val>
                                        </p:tav>
                                      </p:tavLst>
                                    </p:anim>
                                    <p:anim calcmode="lin" valueType="num">
                                      <p:cBhvr additive="base">
                                        <p:cTn id="27" dur="500" fill="hold"/>
                                        <p:tgtEl>
                                          <p:spTgt spid="248839"/>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500"/>
                            </p:stCondLst>
                            <p:childTnLst>
                              <p:par>
                                <p:cTn id="29" presetID="22" presetClass="entr" presetSubtype="8" fill="hold" grpId="0" nodeType="afterEffect">
                                  <p:stCondLst>
                                    <p:cond delay="0"/>
                                  </p:stCondLst>
                                  <p:childTnLst>
                                    <p:set>
                                      <p:cBhvr>
                                        <p:cTn id="30" dur="1" fill="hold">
                                          <p:stCondLst>
                                            <p:cond delay="0"/>
                                          </p:stCondLst>
                                        </p:cTn>
                                        <p:tgtEl>
                                          <p:spTgt spid="248840"/>
                                        </p:tgtEl>
                                        <p:attrNameLst>
                                          <p:attrName>style.visibility</p:attrName>
                                        </p:attrNameLst>
                                      </p:cBhvr>
                                      <p:to>
                                        <p:strVal val="visible"/>
                                      </p:to>
                                    </p:set>
                                    <p:animEffect transition="in" filter="wipe(left)">
                                      <p:cBhvr>
                                        <p:cTn id="31" dur="2000"/>
                                        <p:tgtEl>
                                          <p:spTgt spid="248840"/>
                                        </p:tgtEl>
                                      </p:cBhvr>
                                    </p:animEffect>
                                  </p:childTnLst>
                                </p:cTn>
                              </p:par>
                            </p:childTnLst>
                          </p:cTn>
                        </p:par>
                        <p:par>
                          <p:cTn id="32" fill="hold" nodeType="afterGroup">
                            <p:stCondLst>
                              <p:cond delay="2500"/>
                            </p:stCondLst>
                            <p:childTnLst>
                              <p:par>
                                <p:cTn id="33" presetID="9" presetClass="entr" presetSubtype="0" fill="hold" grpId="0" nodeType="afterEffect">
                                  <p:stCondLst>
                                    <p:cond delay="0"/>
                                  </p:stCondLst>
                                  <p:childTnLst>
                                    <p:set>
                                      <p:cBhvr>
                                        <p:cTn id="34" dur="1" fill="hold">
                                          <p:stCondLst>
                                            <p:cond delay="0"/>
                                          </p:stCondLst>
                                        </p:cTn>
                                        <p:tgtEl>
                                          <p:spTgt spid="248841"/>
                                        </p:tgtEl>
                                        <p:attrNameLst>
                                          <p:attrName>style.visibility</p:attrName>
                                        </p:attrNameLst>
                                      </p:cBhvr>
                                      <p:to>
                                        <p:strVal val="visible"/>
                                      </p:to>
                                    </p:set>
                                    <p:animEffect transition="in" filter="dissolve">
                                      <p:cBhvr>
                                        <p:cTn id="35" dur="500"/>
                                        <p:tgtEl>
                                          <p:spTgt spid="24884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2" fill="hold" grpId="0" nodeType="clickEffect">
                                  <p:stCondLst>
                                    <p:cond delay="0"/>
                                  </p:stCondLst>
                                  <p:childTnLst>
                                    <p:set>
                                      <p:cBhvr>
                                        <p:cTn id="39" dur="1" fill="hold">
                                          <p:stCondLst>
                                            <p:cond delay="0"/>
                                          </p:stCondLst>
                                        </p:cTn>
                                        <p:tgtEl>
                                          <p:spTgt spid="248842"/>
                                        </p:tgtEl>
                                        <p:attrNameLst>
                                          <p:attrName>style.visibility</p:attrName>
                                        </p:attrNameLst>
                                      </p:cBhvr>
                                      <p:to>
                                        <p:strVal val="visible"/>
                                      </p:to>
                                    </p:set>
                                    <p:animEffect transition="in" filter="wipe(right)">
                                      <p:cBhvr>
                                        <p:cTn id="40" dur="2000"/>
                                        <p:tgtEl>
                                          <p:spTgt spid="248842"/>
                                        </p:tgtEl>
                                      </p:cBhvr>
                                    </p:animEffect>
                                  </p:childTnLst>
                                </p:cTn>
                              </p:par>
                            </p:childTnLst>
                          </p:cTn>
                        </p:par>
                        <p:par>
                          <p:cTn id="41" fill="hold" nodeType="afterGroup">
                            <p:stCondLst>
                              <p:cond delay="2000"/>
                            </p:stCondLst>
                            <p:childTnLst>
                              <p:par>
                                <p:cTn id="42" presetID="9" presetClass="entr" presetSubtype="0" fill="hold" grpId="0" nodeType="afterEffect">
                                  <p:stCondLst>
                                    <p:cond delay="0"/>
                                  </p:stCondLst>
                                  <p:childTnLst>
                                    <p:set>
                                      <p:cBhvr>
                                        <p:cTn id="43" dur="1" fill="hold">
                                          <p:stCondLst>
                                            <p:cond delay="0"/>
                                          </p:stCondLst>
                                        </p:cTn>
                                        <p:tgtEl>
                                          <p:spTgt spid="248843"/>
                                        </p:tgtEl>
                                        <p:attrNameLst>
                                          <p:attrName>style.visibility</p:attrName>
                                        </p:attrNameLst>
                                      </p:cBhvr>
                                      <p:to>
                                        <p:strVal val="visible"/>
                                      </p:to>
                                    </p:set>
                                    <p:animEffect transition="in" filter="dissolve">
                                      <p:cBhvr>
                                        <p:cTn id="44" dur="500"/>
                                        <p:tgtEl>
                                          <p:spTgt spid="248843"/>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248844"/>
                                        </p:tgtEl>
                                        <p:attrNameLst>
                                          <p:attrName>style.visibility</p:attrName>
                                        </p:attrNameLst>
                                      </p:cBhvr>
                                      <p:to>
                                        <p:strVal val="visible"/>
                                      </p:to>
                                    </p:set>
                                    <p:animEffect transition="in" filter="wipe(left)">
                                      <p:cBhvr>
                                        <p:cTn id="49" dur="2000"/>
                                        <p:tgtEl>
                                          <p:spTgt spid="248844"/>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248849"/>
                                        </p:tgtEl>
                                        <p:attrNameLst>
                                          <p:attrName>style.visibility</p:attrName>
                                        </p:attrNameLst>
                                      </p:cBhvr>
                                      <p:to>
                                        <p:strVal val="visible"/>
                                      </p:to>
                                    </p:set>
                                    <p:animEffect transition="in" filter="dissolve">
                                      <p:cBhvr>
                                        <p:cTn id="54" dur="500"/>
                                        <p:tgtEl>
                                          <p:spTgt spid="248849"/>
                                        </p:tgtEl>
                                      </p:cBhvr>
                                    </p:animEffect>
                                  </p:childTnLst>
                                </p:cTn>
                              </p:par>
                            </p:childTnLst>
                          </p:cTn>
                        </p:par>
                        <p:par>
                          <p:cTn id="55" fill="hold" nodeType="afterGroup">
                            <p:stCondLst>
                              <p:cond delay="500"/>
                            </p:stCondLst>
                            <p:childTnLst>
                              <p:par>
                                <p:cTn id="56" presetID="7" presetClass="emph" presetSubtype="2" fill="hold" nodeType="afterEffect">
                                  <p:stCondLst>
                                    <p:cond delay="0"/>
                                  </p:stCondLst>
                                  <p:childTnLst>
                                    <p:animClr clrSpc="rgb" dir="cw">
                                      <p:cBhvr>
                                        <p:cTn id="57" dur="2000" fill="hold"/>
                                        <p:tgtEl>
                                          <p:spTgt spid="248842"/>
                                        </p:tgtEl>
                                        <p:attrNameLst>
                                          <p:attrName>stroke.color</p:attrName>
                                        </p:attrNameLst>
                                      </p:cBhvr>
                                      <p:to>
                                        <a:schemeClr val="folHlink"/>
                                      </p:to>
                                    </p:animClr>
                                    <p:set>
                                      <p:cBhvr>
                                        <p:cTn id="58" dur="2000" fill="hold"/>
                                        <p:tgtEl>
                                          <p:spTgt spid="248842"/>
                                        </p:tgtEl>
                                        <p:attrNameLst>
                                          <p:attrName>stroke.on</p:attrName>
                                        </p:attrNameLst>
                                      </p:cBhvr>
                                      <p:to>
                                        <p:strVal val="true"/>
                                      </p:to>
                                    </p:set>
                                  </p:childTnLst>
                                </p:cTn>
                              </p:par>
                            </p:childTnLst>
                          </p:cTn>
                        </p:par>
                        <p:par>
                          <p:cTn id="59" fill="hold" nodeType="afterGroup">
                            <p:stCondLst>
                              <p:cond delay="2500"/>
                            </p:stCondLst>
                            <p:childTnLst>
                              <p:par>
                                <p:cTn id="60" presetID="9" presetClass="exit" presetSubtype="0" fill="hold" grpId="1" nodeType="afterEffect">
                                  <p:stCondLst>
                                    <p:cond delay="0"/>
                                  </p:stCondLst>
                                  <p:childTnLst>
                                    <p:animEffect transition="out" filter="dissolve">
                                      <p:cBhvr>
                                        <p:cTn id="61" dur="500"/>
                                        <p:tgtEl>
                                          <p:spTgt spid="248843"/>
                                        </p:tgtEl>
                                      </p:cBhvr>
                                    </p:animEffect>
                                    <p:set>
                                      <p:cBhvr>
                                        <p:cTn id="62" dur="1" fill="hold">
                                          <p:stCondLst>
                                            <p:cond delay="499"/>
                                          </p:stCondLst>
                                        </p:cTn>
                                        <p:tgtEl>
                                          <p:spTgt spid="248843"/>
                                        </p:tgtEl>
                                        <p:attrNameLst>
                                          <p:attrName>style.visibility</p:attrName>
                                        </p:attrNameLst>
                                      </p:cBhvr>
                                      <p:to>
                                        <p:strVal val="hidden"/>
                                      </p:to>
                                    </p:set>
                                  </p:childTnLst>
                                </p:cTn>
                              </p:par>
                              <p:par>
                                <p:cTn id="63" presetID="9" presetClass="exit" presetSubtype="0" fill="hold" grpId="1" nodeType="withEffect">
                                  <p:stCondLst>
                                    <p:cond delay="0"/>
                                  </p:stCondLst>
                                  <p:childTnLst>
                                    <p:animEffect transition="out" filter="dissolve">
                                      <p:cBhvr>
                                        <p:cTn id="64" dur="500"/>
                                        <p:tgtEl>
                                          <p:spTgt spid="248844"/>
                                        </p:tgtEl>
                                      </p:cBhvr>
                                    </p:animEffect>
                                    <p:set>
                                      <p:cBhvr>
                                        <p:cTn id="65" dur="1" fill="hold">
                                          <p:stCondLst>
                                            <p:cond delay="499"/>
                                          </p:stCondLst>
                                        </p:cTn>
                                        <p:tgtEl>
                                          <p:spTgt spid="248844"/>
                                        </p:tgtEl>
                                        <p:attrNameLst>
                                          <p:attrName>style.visibility</p:attrName>
                                        </p:attrNameLst>
                                      </p:cBhvr>
                                      <p:to>
                                        <p:strVal val="hidden"/>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2" presetClass="entr" presetSubtype="8" fill="hold" grpId="0" nodeType="clickEffect">
                                  <p:stCondLst>
                                    <p:cond delay="0"/>
                                  </p:stCondLst>
                                  <p:childTnLst>
                                    <p:set>
                                      <p:cBhvr>
                                        <p:cTn id="69" dur="1" fill="hold">
                                          <p:stCondLst>
                                            <p:cond delay="0"/>
                                          </p:stCondLst>
                                        </p:cTn>
                                        <p:tgtEl>
                                          <p:spTgt spid="248845"/>
                                        </p:tgtEl>
                                        <p:attrNameLst>
                                          <p:attrName>style.visibility</p:attrName>
                                        </p:attrNameLst>
                                      </p:cBhvr>
                                      <p:to>
                                        <p:strVal val="visible"/>
                                      </p:to>
                                    </p:set>
                                    <p:anim calcmode="lin" valueType="num">
                                      <p:cBhvr additive="base">
                                        <p:cTn id="70" dur="500" fill="hold"/>
                                        <p:tgtEl>
                                          <p:spTgt spid="248845"/>
                                        </p:tgtEl>
                                        <p:attrNameLst>
                                          <p:attrName>ppt_x</p:attrName>
                                        </p:attrNameLst>
                                      </p:cBhvr>
                                      <p:tavLst>
                                        <p:tav tm="0">
                                          <p:val>
                                            <p:strVal val="0-#ppt_w/2"/>
                                          </p:val>
                                        </p:tav>
                                        <p:tav tm="100000">
                                          <p:val>
                                            <p:strVal val="#ppt_x"/>
                                          </p:val>
                                        </p:tav>
                                      </p:tavLst>
                                    </p:anim>
                                    <p:anim calcmode="lin" valueType="num">
                                      <p:cBhvr additive="base">
                                        <p:cTn id="71" dur="500" fill="hold"/>
                                        <p:tgtEl>
                                          <p:spTgt spid="248845"/>
                                        </p:tgtEl>
                                        <p:attrNameLst>
                                          <p:attrName>ppt_y</p:attrName>
                                        </p:attrNameLst>
                                      </p:cBhvr>
                                      <p:tavLst>
                                        <p:tav tm="0">
                                          <p:val>
                                            <p:strVal val="#ppt_y"/>
                                          </p:val>
                                        </p:tav>
                                        <p:tav tm="100000">
                                          <p:val>
                                            <p:strVal val="#ppt_y"/>
                                          </p:val>
                                        </p:tav>
                                      </p:tavLst>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8" fill="hold" grpId="0" nodeType="clickEffect">
                                  <p:stCondLst>
                                    <p:cond delay="0"/>
                                  </p:stCondLst>
                                  <p:childTnLst>
                                    <p:set>
                                      <p:cBhvr>
                                        <p:cTn id="75" dur="1" fill="hold">
                                          <p:stCondLst>
                                            <p:cond delay="0"/>
                                          </p:stCondLst>
                                        </p:cTn>
                                        <p:tgtEl>
                                          <p:spTgt spid="248846"/>
                                        </p:tgtEl>
                                        <p:attrNameLst>
                                          <p:attrName>style.visibility</p:attrName>
                                        </p:attrNameLst>
                                      </p:cBhvr>
                                      <p:to>
                                        <p:strVal val="visible"/>
                                      </p:to>
                                    </p:set>
                                    <p:animEffect transition="in" filter="wipe(left)">
                                      <p:cBhvr>
                                        <p:cTn id="76" dur="1000"/>
                                        <p:tgtEl>
                                          <p:spTgt spid="248846"/>
                                        </p:tgtEl>
                                      </p:cBhvr>
                                    </p:animEffect>
                                  </p:childTnLst>
                                </p:cTn>
                              </p:par>
                            </p:childTnLst>
                          </p:cTn>
                        </p:par>
                        <p:par>
                          <p:cTn id="77" fill="hold" nodeType="afterGroup">
                            <p:stCondLst>
                              <p:cond delay="1000"/>
                            </p:stCondLst>
                            <p:childTnLst>
                              <p:par>
                                <p:cTn id="78" presetID="9" presetClass="entr" presetSubtype="0" fill="hold" grpId="0" nodeType="afterEffect">
                                  <p:stCondLst>
                                    <p:cond delay="0"/>
                                  </p:stCondLst>
                                  <p:childTnLst>
                                    <p:set>
                                      <p:cBhvr>
                                        <p:cTn id="79" dur="1" fill="hold">
                                          <p:stCondLst>
                                            <p:cond delay="0"/>
                                          </p:stCondLst>
                                        </p:cTn>
                                        <p:tgtEl>
                                          <p:spTgt spid="248847"/>
                                        </p:tgtEl>
                                        <p:attrNameLst>
                                          <p:attrName>style.visibility</p:attrName>
                                        </p:attrNameLst>
                                      </p:cBhvr>
                                      <p:to>
                                        <p:strVal val="visible"/>
                                      </p:to>
                                    </p:set>
                                    <p:animEffect transition="in" filter="dissolve">
                                      <p:cBhvr>
                                        <p:cTn id="80" dur="500"/>
                                        <p:tgtEl>
                                          <p:spTgt spid="248847"/>
                                        </p:tgtEl>
                                      </p:cBhvr>
                                    </p:animEffect>
                                  </p:childTnLst>
                                </p:cTn>
                              </p:par>
                            </p:childTnLst>
                          </p:cTn>
                        </p:par>
                        <p:par>
                          <p:cTn id="81" fill="hold" nodeType="afterGroup">
                            <p:stCondLst>
                              <p:cond delay="1500"/>
                            </p:stCondLst>
                            <p:childTnLst>
                              <p:par>
                                <p:cTn id="82" presetID="22" presetClass="entr" presetSubtype="2" fill="hold" grpId="0" nodeType="afterEffect">
                                  <p:stCondLst>
                                    <p:cond delay="0"/>
                                  </p:stCondLst>
                                  <p:childTnLst>
                                    <p:set>
                                      <p:cBhvr>
                                        <p:cTn id="83" dur="1" fill="hold">
                                          <p:stCondLst>
                                            <p:cond delay="0"/>
                                          </p:stCondLst>
                                        </p:cTn>
                                        <p:tgtEl>
                                          <p:spTgt spid="248848"/>
                                        </p:tgtEl>
                                        <p:attrNameLst>
                                          <p:attrName>style.visibility</p:attrName>
                                        </p:attrNameLst>
                                      </p:cBhvr>
                                      <p:to>
                                        <p:strVal val="visible"/>
                                      </p:to>
                                    </p:set>
                                    <p:animEffect transition="in" filter="wipe(right)">
                                      <p:cBhvr>
                                        <p:cTn id="84" dur="500"/>
                                        <p:tgtEl>
                                          <p:spTgt spid="2488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5" grpId="0" build="p" bldLvl="3"/>
      <p:bldP spid="248836" grpId="0" animBg="1"/>
      <p:bldP spid="248837" grpId="0"/>
      <p:bldP spid="248838" grpId="0"/>
      <p:bldP spid="248839" grpId="0"/>
      <p:bldP spid="248840" grpId="0" animBg="1"/>
      <p:bldP spid="248841" grpId="0"/>
      <p:bldP spid="248842" grpId="0" animBg="1"/>
      <p:bldP spid="248843" grpId="0"/>
      <p:bldP spid="248843" grpId="1"/>
      <p:bldP spid="248844" grpId="0" animBg="1"/>
      <p:bldP spid="248844" grpId="1" animBg="1"/>
      <p:bldP spid="248845" grpId="0"/>
      <p:bldP spid="248846" grpId="0" animBg="1"/>
      <p:bldP spid="248847" grpId="0"/>
      <p:bldP spid="248848" grpId="0" animBg="1"/>
      <p:bldP spid="24884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5459"/>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fr-FR" sz="6000" b="1" dirty="0" smtClean="0">
                <a:solidFill>
                  <a:srgbClr val="FF0000"/>
                </a:solidFill>
                <a:effectLst>
                  <a:outerShdw blurRad="38100" dist="38100" dir="2700000" algn="tl">
                    <a:srgbClr val="000000">
                      <a:alpha val="43137"/>
                    </a:srgbClr>
                  </a:outerShdw>
                </a:effectLst>
              </a:rPr>
              <a:t/>
            </a:r>
            <a:br>
              <a:rPr lang="fr-FR" sz="6000" b="1" dirty="0" smtClean="0">
                <a:solidFill>
                  <a:srgbClr val="FF0000"/>
                </a:solidFill>
                <a:effectLst>
                  <a:outerShdw blurRad="38100" dist="38100" dir="2700000" algn="tl">
                    <a:srgbClr val="000000">
                      <a:alpha val="43137"/>
                    </a:srgbClr>
                  </a:outerShdw>
                </a:effectLst>
              </a:rPr>
            </a:br>
            <a:r>
              <a:rPr lang="fr-FR" sz="6000" b="1" dirty="0" smtClean="0">
                <a:solidFill>
                  <a:srgbClr val="FF0000"/>
                </a:solidFill>
                <a:effectLst>
                  <a:outerShdw blurRad="38100" dist="38100" dir="2700000" algn="tl">
                    <a:srgbClr val="000000">
                      <a:alpha val="43137"/>
                    </a:srgbClr>
                  </a:outerShdw>
                </a:effectLst>
              </a:rPr>
              <a:t>Le </a:t>
            </a:r>
            <a:r>
              <a:rPr lang="fr-FR" sz="6000" b="1" dirty="0">
                <a:solidFill>
                  <a:srgbClr val="FF0000"/>
                </a:solidFill>
                <a:effectLst>
                  <a:outerShdw blurRad="38100" dist="38100" dir="2700000" algn="tl">
                    <a:srgbClr val="000000">
                      <a:alpha val="43137"/>
                    </a:srgbClr>
                  </a:outerShdw>
                </a:effectLst>
              </a:rPr>
              <a:t>modèle TCP/IP</a:t>
            </a:r>
            <a:br>
              <a:rPr lang="fr-FR" sz="6000" b="1" dirty="0">
                <a:solidFill>
                  <a:srgbClr val="FF0000"/>
                </a:solidFill>
                <a:effectLst>
                  <a:outerShdw blurRad="38100" dist="38100" dir="2700000" algn="tl">
                    <a:srgbClr val="000000">
                      <a:alpha val="43137"/>
                    </a:srgbClr>
                  </a:outerShdw>
                </a:effectLst>
              </a:rPr>
            </a:br>
            <a:r>
              <a:rPr lang="fr-FR" sz="6000" b="1" dirty="0">
                <a:solidFill>
                  <a:srgbClr val="FF0000"/>
                </a:solidFill>
                <a:effectLst>
                  <a:outerShdw blurRad="38100" dist="38100" dir="2700000" algn="tl">
                    <a:srgbClr val="000000">
                      <a:alpha val="43137"/>
                    </a:srgbClr>
                  </a:outerShdw>
                </a:effectLst>
              </a:rPr>
              <a:t> </a:t>
            </a:r>
          </a:p>
        </p:txBody>
      </p:sp>
      <p:sp>
        <p:nvSpPr>
          <p:cNvPr id="3" name="Rectangle 2"/>
          <p:cNvSpPr/>
          <p:nvPr/>
        </p:nvSpPr>
        <p:spPr>
          <a:xfrm>
            <a:off x="0" y="707089"/>
            <a:ext cx="9144000" cy="646331"/>
          </a:xfrm>
          <a:prstGeom prst="rect">
            <a:avLst/>
          </a:prstGeom>
        </p:spPr>
        <p:txBody>
          <a:bodyPr wrap="square">
            <a:spAutoFit/>
          </a:bodyPr>
          <a:lstStyle/>
          <a:p>
            <a:pPr algn="just"/>
            <a:r>
              <a:rPr lang="fr-FR"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 </a:t>
            </a:r>
            <a:r>
              <a:rPr lang="fr-FR"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modèle TCP/IP, inspiré du modèle OSI (Open </a:t>
            </a:r>
            <a:r>
              <a:rPr lang="fr-FR" dirty="0" err="1">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Systems</a:t>
            </a:r>
            <a:r>
              <a:rPr lang="fr-FR"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dirty="0" err="1">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Interconnection</a:t>
            </a:r>
            <a:r>
              <a:rPr lang="fr-FR"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reprend l'approche modulaire (utilisation de modules ou couches) mais en contient uniquement quatre :</a:t>
            </a:r>
          </a:p>
        </p:txBody>
      </p:sp>
      <p:grpSp>
        <p:nvGrpSpPr>
          <p:cNvPr id="4" name="Groupe 3"/>
          <p:cNvGrpSpPr/>
          <p:nvPr/>
        </p:nvGrpSpPr>
        <p:grpSpPr>
          <a:xfrm>
            <a:off x="128789" y="1455313"/>
            <a:ext cx="9015211" cy="5298017"/>
            <a:chOff x="395535" y="2036112"/>
            <a:chExt cx="8424937" cy="4561240"/>
          </a:xfrm>
        </p:grpSpPr>
        <p:pic>
          <p:nvPicPr>
            <p:cNvPr id="6146" name="Picture 2" descr="Résultat de recherche d'images pour &quot;tcp ip osi&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5" y="2036112"/>
              <a:ext cx="4104457" cy="4561240"/>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Résultat de recherche d'images pour &quot;tcp ip osi&qu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2047742"/>
              <a:ext cx="4320480" cy="436959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9299149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space réservé du numéro de diapositive 5"/>
          <p:cNvSpPr>
            <a:spLocks noGrp="1"/>
          </p:cNvSpPr>
          <p:nvPr>
            <p:ph type="sldNum" sz="quarter" idx="12"/>
          </p:nvPr>
        </p:nvSpPr>
        <p:spPr/>
        <p:txBody>
          <a:bodyPr/>
          <a:lstStyle/>
          <a:p>
            <a:fld id="{C8DFC8B1-B81E-4578-A14E-BEC7EA9ADA49}" type="slidenum">
              <a:rPr lang="fr-FR">
                <a:solidFill>
                  <a:srgbClr val="000000"/>
                </a:solidFill>
              </a:rPr>
              <a:pPr/>
              <a:t>5</a:t>
            </a:fld>
            <a:endParaRPr lang="fr-FR">
              <a:solidFill>
                <a:srgbClr val="000000"/>
              </a:solidFill>
            </a:endParaRPr>
          </a:p>
        </p:txBody>
      </p:sp>
      <p:sp>
        <p:nvSpPr>
          <p:cNvPr id="23554" name="Rectangle 2"/>
          <p:cNvSpPr>
            <a:spLocks noGrp="1" noChangeArrowheads="1"/>
          </p:cNvSpPr>
          <p:nvPr>
            <p:ph type="title"/>
          </p:nvPr>
        </p:nvSpPr>
        <p:spPr>
          <a:xfrm>
            <a:off x="188913" y="228600"/>
            <a:ext cx="8726487" cy="801688"/>
          </a:xfrm>
          <a:solidFill>
            <a:schemeClr val="tx1"/>
          </a:solidFill>
          <a:ln w="76200">
            <a:solidFill>
              <a:srgbClr val="FF0066"/>
            </a:solidFill>
            <a:miter lim="800000"/>
            <a:headEnd/>
            <a:tailEnd/>
          </a:ln>
        </p:spPr>
        <p:txBody>
          <a:bodyPr/>
          <a:lstStyle/>
          <a:p>
            <a:r>
              <a:rPr lang="fr-FR">
                <a:solidFill>
                  <a:srgbClr val="010000"/>
                </a:solidFill>
              </a:rPr>
              <a:t>Les Adresses IP (IPv4)</a:t>
            </a:r>
          </a:p>
        </p:txBody>
      </p:sp>
      <p:sp>
        <p:nvSpPr>
          <p:cNvPr id="23555" name="Rectangle 3"/>
          <p:cNvSpPr>
            <a:spLocks noGrp="1" noChangeArrowheads="1"/>
          </p:cNvSpPr>
          <p:nvPr>
            <p:ph type="body" idx="1"/>
          </p:nvPr>
        </p:nvSpPr>
        <p:spPr>
          <a:xfrm>
            <a:off x="174625" y="1182688"/>
            <a:ext cx="8686800" cy="2546350"/>
          </a:xfrm>
        </p:spPr>
        <p:txBody>
          <a:bodyPr/>
          <a:lstStyle/>
          <a:p>
            <a:pPr>
              <a:lnSpc>
                <a:spcPct val="90000"/>
              </a:lnSpc>
              <a:buSzTx/>
              <a:buFontTx/>
              <a:buChar char="•"/>
            </a:pPr>
            <a:r>
              <a:rPr lang="fr-FR" sz="3200">
                <a:solidFill>
                  <a:srgbClr val="010000"/>
                </a:solidFill>
              </a:rPr>
              <a:t>Une adresse IP est codée sur 32 bits (4 octets) traditionnellement exprimée à l'aide de 4 nombres (0 à 255) séparés par des points</a:t>
            </a:r>
          </a:p>
          <a:p>
            <a:pPr>
              <a:lnSpc>
                <a:spcPct val="90000"/>
              </a:lnSpc>
              <a:buSzTx/>
              <a:buFontTx/>
              <a:buChar char="•"/>
            </a:pPr>
            <a:r>
              <a:rPr lang="fr-FR" sz="3200">
                <a:solidFill>
                  <a:srgbClr val="010000"/>
                </a:solidFill>
              </a:rPr>
              <a:t>Exemple d'adresse : 192.48.92.2</a:t>
            </a:r>
          </a:p>
          <a:p>
            <a:pPr>
              <a:lnSpc>
                <a:spcPct val="90000"/>
              </a:lnSpc>
              <a:buSzTx/>
              <a:buFontTx/>
              <a:buChar char="•"/>
            </a:pPr>
            <a:r>
              <a:rPr lang="fr-FR" sz="3200">
                <a:solidFill>
                  <a:srgbClr val="010000"/>
                </a:solidFill>
              </a:rPr>
              <a:t>Décomposition d'une adresse IP :</a:t>
            </a:r>
          </a:p>
        </p:txBody>
      </p:sp>
      <p:grpSp>
        <p:nvGrpSpPr>
          <p:cNvPr id="23564" name="Group 12"/>
          <p:cNvGrpSpPr>
            <a:grpSpLocks/>
          </p:cNvGrpSpPr>
          <p:nvPr/>
        </p:nvGrpSpPr>
        <p:grpSpPr bwMode="auto">
          <a:xfrm>
            <a:off x="228600" y="3883025"/>
            <a:ext cx="8686800" cy="1733550"/>
            <a:chOff x="144" y="2688"/>
            <a:chExt cx="5472" cy="1092"/>
          </a:xfrm>
        </p:grpSpPr>
        <p:sp>
          <p:nvSpPr>
            <p:cNvPr id="23557" name="Text Box 5"/>
            <p:cNvSpPr txBox="1">
              <a:spLocks noChangeArrowheads="1"/>
            </p:cNvSpPr>
            <p:nvPr/>
          </p:nvSpPr>
          <p:spPr bwMode="auto">
            <a:xfrm>
              <a:off x="1344" y="2688"/>
              <a:ext cx="1200" cy="324"/>
            </a:xfrm>
            <a:prstGeom prst="rect">
              <a:avLst/>
            </a:prstGeom>
            <a:solidFill>
              <a:srgbClr val="66FF99"/>
            </a:solidFill>
            <a:ln w="57150">
              <a:solidFill>
                <a:srgbClr val="FF0066"/>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fr-FR" sz="2400" b="1" smtClean="0">
                  <a:solidFill>
                    <a:srgbClr val="010000"/>
                  </a:solidFill>
                </a:rPr>
                <a:t>Adresse IP</a:t>
              </a:r>
            </a:p>
          </p:txBody>
        </p:sp>
        <p:sp>
          <p:nvSpPr>
            <p:cNvPr id="23558" name="Line 6"/>
            <p:cNvSpPr>
              <a:spLocks noChangeShapeType="1"/>
            </p:cNvSpPr>
            <p:nvPr/>
          </p:nvSpPr>
          <p:spPr bwMode="auto">
            <a:xfrm flipH="1">
              <a:off x="624" y="2832"/>
              <a:ext cx="720" cy="624"/>
            </a:xfrm>
            <a:prstGeom prst="line">
              <a:avLst/>
            </a:prstGeom>
            <a:noFill/>
            <a:ln w="76200">
              <a:solidFill>
                <a:schemeClr val="bg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23559" name="Line 7"/>
            <p:cNvSpPr>
              <a:spLocks noChangeShapeType="1"/>
            </p:cNvSpPr>
            <p:nvPr/>
          </p:nvSpPr>
          <p:spPr bwMode="auto">
            <a:xfrm>
              <a:off x="2544" y="2832"/>
              <a:ext cx="1152" cy="576"/>
            </a:xfrm>
            <a:prstGeom prst="line">
              <a:avLst/>
            </a:prstGeom>
            <a:noFill/>
            <a:ln w="76200">
              <a:solidFill>
                <a:schemeClr val="bg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fr-FR" sz="2400" b="1" smtClean="0">
                <a:solidFill>
                  <a:srgbClr val="000000"/>
                </a:solidFill>
              </a:endParaRPr>
            </a:p>
          </p:txBody>
        </p:sp>
        <p:sp>
          <p:nvSpPr>
            <p:cNvPr id="23560" name="Text Box 8"/>
            <p:cNvSpPr txBox="1">
              <a:spLocks noChangeArrowheads="1"/>
            </p:cNvSpPr>
            <p:nvPr/>
          </p:nvSpPr>
          <p:spPr bwMode="auto">
            <a:xfrm>
              <a:off x="144" y="3456"/>
              <a:ext cx="1646" cy="324"/>
            </a:xfrm>
            <a:prstGeom prst="rect">
              <a:avLst/>
            </a:prstGeom>
            <a:solidFill>
              <a:srgbClr val="FFCC00"/>
            </a:solidFill>
            <a:ln w="57150">
              <a:solidFill>
                <a:srgbClr val="FF0066"/>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fr-FR" sz="2400" b="1" smtClean="0">
                  <a:solidFill>
                    <a:srgbClr val="000000"/>
                  </a:solidFill>
                </a:rPr>
                <a:t>Adresse du réseau</a:t>
              </a:r>
            </a:p>
          </p:txBody>
        </p:sp>
        <p:sp>
          <p:nvSpPr>
            <p:cNvPr id="23561" name="Text Box 9"/>
            <p:cNvSpPr txBox="1">
              <a:spLocks noChangeArrowheads="1"/>
            </p:cNvSpPr>
            <p:nvPr/>
          </p:nvSpPr>
          <p:spPr bwMode="auto">
            <a:xfrm>
              <a:off x="1872" y="3456"/>
              <a:ext cx="3744" cy="324"/>
            </a:xfrm>
            <a:prstGeom prst="rect">
              <a:avLst/>
            </a:prstGeom>
            <a:solidFill>
              <a:srgbClr val="FFCC00"/>
            </a:solidFill>
            <a:ln w="57150">
              <a:solidFill>
                <a:srgbClr val="FF0066"/>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fr-FR" sz="2400" b="1" smtClean="0">
                  <a:solidFill>
                    <a:srgbClr val="000000"/>
                  </a:solidFill>
                </a:rPr>
                <a:t>Numéro de la machine sur le réseau local</a:t>
              </a:r>
            </a:p>
          </p:txBody>
        </p:sp>
      </p:grpSp>
      <p:sp>
        <p:nvSpPr>
          <p:cNvPr id="23562" name="Text Box 10"/>
          <p:cNvSpPr txBox="1">
            <a:spLocks noChangeArrowheads="1"/>
          </p:cNvSpPr>
          <p:nvPr/>
        </p:nvSpPr>
        <p:spPr bwMode="auto">
          <a:xfrm>
            <a:off x="0" y="5724525"/>
            <a:ext cx="3336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fr-FR" sz="2400" b="1" smtClean="0">
                <a:solidFill>
                  <a:srgbClr val="000000"/>
                </a:solidFill>
              </a:rPr>
              <a:t>Attribuée par l'ICANN</a:t>
            </a:r>
          </a:p>
        </p:txBody>
      </p:sp>
      <p:sp>
        <p:nvSpPr>
          <p:cNvPr id="23563" name="Text Box 11"/>
          <p:cNvSpPr txBox="1">
            <a:spLocks noChangeArrowheads="1"/>
          </p:cNvSpPr>
          <p:nvPr/>
        </p:nvSpPr>
        <p:spPr bwMode="auto">
          <a:xfrm>
            <a:off x="4025900" y="5751513"/>
            <a:ext cx="4111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fr-FR" sz="2400" b="1" smtClean="0">
                <a:solidFill>
                  <a:srgbClr val="000000"/>
                </a:solidFill>
              </a:rPr>
              <a:t>Attribué par l'Administrateur</a:t>
            </a:r>
          </a:p>
        </p:txBody>
      </p:sp>
    </p:spTree>
    <p:extLst>
      <p:ext uri="{BB962C8B-B14F-4D97-AF65-F5344CB8AC3E}">
        <p14:creationId xmlns:p14="http://schemas.microsoft.com/office/powerpoint/2010/main" val="1680423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3999" cy="825389"/>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fr-FR" sz="6000" b="1" dirty="0" smtClean="0">
                <a:solidFill>
                  <a:schemeClr val="bg1"/>
                </a:solidFill>
                <a:effectLst>
                  <a:outerShdw blurRad="38100" dist="38100" dir="2700000" algn="tl">
                    <a:srgbClr val="000000">
                      <a:alpha val="43137"/>
                    </a:srgbClr>
                  </a:outerShdw>
                </a:effectLst>
              </a:rPr>
              <a:t>IP </a:t>
            </a:r>
            <a:endParaRPr lang="fr-FR" sz="6000" b="1" dirty="0">
              <a:solidFill>
                <a:schemeClr val="bg1"/>
              </a:solidFill>
              <a:effectLst>
                <a:outerShdw blurRad="38100" dist="38100" dir="2700000" algn="tl">
                  <a:srgbClr val="000000">
                    <a:alpha val="43137"/>
                  </a:srgbClr>
                </a:outerShdw>
              </a:effectLst>
            </a:endParaRPr>
          </a:p>
        </p:txBody>
      </p:sp>
      <p:pic>
        <p:nvPicPr>
          <p:cNvPr id="4098" name="Picture 2" descr="https://upload.wikimedia.org/wikipedia/commons/thumb/c/c8/Addresse_Ipv4.svg/750px-Addresse_Ipv4.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428" y="977789"/>
            <a:ext cx="6153402" cy="4315428"/>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6" descr="Résultat de recherche d'images pour &quot;réseaux informatique png&quot;"/>
          <p:cNvSpPr>
            <a:spLocks noChangeAspect="1" noChangeArrowheads="1"/>
          </p:cNvSpPr>
          <p:nvPr/>
        </p:nvSpPr>
        <p:spPr bwMode="auto">
          <a:xfrm>
            <a:off x="155575" y="-1782763"/>
            <a:ext cx="4143375" cy="37242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5" name="AutoShape 8" descr="Résultat de recherche d'images pour &quot;réseaux informatique png&quot;"/>
          <p:cNvSpPr>
            <a:spLocks noChangeAspect="1" noChangeArrowheads="1"/>
          </p:cNvSpPr>
          <p:nvPr/>
        </p:nvSpPr>
        <p:spPr bwMode="auto">
          <a:xfrm>
            <a:off x="307975" y="-1630363"/>
            <a:ext cx="4143375" cy="37242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pic>
        <p:nvPicPr>
          <p:cNvPr id="410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86575" y="927100"/>
            <a:ext cx="2257425" cy="22717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40882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1D384976-E35C-4CFB-A1D9-90FDB740511C}" type="slidenum">
              <a:rPr lang="fr-FR">
                <a:solidFill>
                  <a:srgbClr val="000000"/>
                </a:solidFill>
              </a:rPr>
              <a:pPr/>
              <a:t>7</a:t>
            </a:fld>
            <a:endParaRPr lang="fr-FR">
              <a:solidFill>
                <a:srgbClr val="000000"/>
              </a:solidFill>
            </a:endParaRPr>
          </a:p>
        </p:txBody>
      </p:sp>
      <p:sp>
        <p:nvSpPr>
          <p:cNvPr id="24579" name="Rectangle 3"/>
          <p:cNvSpPr>
            <a:spLocks noGrp="1" noChangeArrowheads="1"/>
          </p:cNvSpPr>
          <p:nvPr>
            <p:ph type="body" idx="1"/>
          </p:nvPr>
        </p:nvSpPr>
        <p:spPr>
          <a:xfrm>
            <a:off x="304800" y="1371600"/>
            <a:ext cx="8534400" cy="457200"/>
          </a:xfrm>
        </p:spPr>
        <p:txBody>
          <a:bodyPr/>
          <a:lstStyle/>
          <a:p>
            <a:pPr>
              <a:lnSpc>
                <a:spcPct val="90000"/>
              </a:lnSpc>
              <a:buSzTx/>
              <a:buFontTx/>
              <a:buNone/>
            </a:pPr>
            <a:r>
              <a:rPr lang="fr-FR" sz="3200">
                <a:solidFill>
                  <a:srgbClr val="010000"/>
                </a:solidFill>
              </a:rPr>
              <a:t>Les réseaux sont catalogués en 5 classes :</a:t>
            </a:r>
          </a:p>
        </p:txBody>
      </p:sp>
      <p:graphicFrame>
        <p:nvGraphicFramePr>
          <p:cNvPr id="24582" name="Object 6"/>
          <p:cNvGraphicFramePr>
            <a:graphicFrameLocks noChangeAspect="1"/>
          </p:cNvGraphicFramePr>
          <p:nvPr>
            <p:extLst>
              <p:ext uri="{D42A27DB-BD31-4B8C-83A1-F6EECF244321}">
                <p14:modId xmlns:p14="http://schemas.microsoft.com/office/powerpoint/2010/main" val="2858550394"/>
              </p:ext>
            </p:extLst>
          </p:nvPr>
        </p:nvGraphicFramePr>
        <p:xfrm>
          <a:off x="304800" y="2057400"/>
          <a:ext cx="8467725" cy="4800600"/>
        </p:xfrm>
        <a:graphic>
          <a:graphicData uri="http://schemas.openxmlformats.org/presentationml/2006/ole">
            <mc:AlternateContent xmlns:mc="http://schemas.openxmlformats.org/markup-compatibility/2006">
              <mc:Choice xmlns:v="urn:schemas-microsoft-com:vml" Requires="v">
                <p:oleObj spid="_x0000_s20492" name="Document" r:id="rId3" imgW="8467200" imgH="4724280" progId="Word.Document.8">
                  <p:embed/>
                </p:oleObj>
              </mc:Choice>
              <mc:Fallback>
                <p:oleObj name="Document" r:id="rId3" imgW="8467200" imgH="472428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2057400"/>
                        <a:ext cx="8467725" cy="480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584" name="Rectangle 8"/>
          <p:cNvSpPr>
            <a:spLocks noGrp="1" noChangeArrowheads="1"/>
          </p:cNvSpPr>
          <p:nvPr>
            <p:ph type="title"/>
          </p:nvPr>
        </p:nvSpPr>
        <p:spPr>
          <a:xfrm>
            <a:off x="188913" y="228600"/>
            <a:ext cx="8726487" cy="801688"/>
          </a:xfrm>
          <a:solidFill>
            <a:schemeClr val="tx1"/>
          </a:solidFill>
          <a:ln w="76200">
            <a:solidFill>
              <a:srgbClr val="FF0066"/>
            </a:solidFill>
            <a:miter lim="800000"/>
            <a:headEnd/>
            <a:tailEnd/>
          </a:ln>
        </p:spPr>
        <p:txBody>
          <a:bodyPr/>
          <a:lstStyle/>
          <a:p>
            <a:r>
              <a:rPr lang="fr-FR">
                <a:solidFill>
                  <a:srgbClr val="010000"/>
                </a:solidFill>
              </a:rPr>
              <a:t>Les Adresses IP (IPv4)</a:t>
            </a:r>
          </a:p>
        </p:txBody>
      </p:sp>
    </p:spTree>
    <p:extLst>
      <p:ext uri="{BB962C8B-B14F-4D97-AF65-F5344CB8AC3E}">
        <p14:creationId xmlns:p14="http://schemas.microsoft.com/office/powerpoint/2010/main" val="2398610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CE8B68C0-EC06-4A0F-B4C4-75D849A67B1F}" type="slidenum">
              <a:rPr lang="fr-FR">
                <a:solidFill>
                  <a:srgbClr val="000000"/>
                </a:solidFill>
              </a:rPr>
              <a:pPr/>
              <a:t>8</a:t>
            </a:fld>
            <a:endParaRPr lang="fr-FR">
              <a:solidFill>
                <a:srgbClr val="000000"/>
              </a:solidFill>
            </a:endParaRPr>
          </a:p>
        </p:txBody>
      </p:sp>
      <p:sp>
        <p:nvSpPr>
          <p:cNvPr id="25603" name="Rectangle 3"/>
          <p:cNvSpPr>
            <a:spLocks noGrp="1" noChangeArrowheads="1"/>
          </p:cNvSpPr>
          <p:nvPr>
            <p:ph type="body" idx="1"/>
          </p:nvPr>
        </p:nvSpPr>
        <p:spPr>
          <a:xfrm>
            <a:off x="188913" y="1200150"/>
            <a:ext cx="8732837" cy="5181600"/>
          </a:xfrm>
        </p:spPr>
        <p:txBody>
          <a:bodyPr/>
          <a:lstStyle/>
          <a:p>
            <a:pPr>
              <a:lnSpc>
                <a:spcPct val="80000"/>
              </a:lnSpc>
              <a:buSzTx/>
              <a:buFontTx/>
              <a:buChar char="•"/>
            </a:pPr>
            <a:r>
              <a:rPr lang="fr-FR" sz="3200" u="sng" dirty="0">
                <a:solidFill>
                  <a:schemeClr val="bg1"/>
                </a:solidFill>
              </a:rPr>
              <a:t>Classe A</a:t>
            </a:r>
            <a:endParaRPr lang="fr-FR" sz="3200" u="sng" dirty="0">
              <a:solidFill>
                <a:srgbClr val="010000"/>
              </a:solidFill>
            </a:endParaRPr>
          </a:p>
          <a:p>
            <a:pPr lvl="1">
              <a:lnSpc>
                <a:spcPct val="80000"/>
              </a:lnSpc>
              <a:buFontTx/>
              <a:buChar char="•"/>
            </a:pPr>
            <a:r>
              <a:rPr lang="fr-FR" sz="3200" dirty="0">
                <a:solidFill>
                  <a:srgbClr val="010000"/>
                </a:solidFill>
              </a:rPr>
              <a:t>126 Réseaux possibles (00 à 7F) + 16 millions de machines (000000 à FFFFFF).</a:t>
            </a:r>
          </a:p>
          <a:p>
            <a:pPr lvl="1">
              <a:lnSpc>
                <a:spcPct val="80000"/>
              </a:lnSpc>
              <a:buFontTx/>
              <a:buChar char="•"/>
            </a:pPr>
            <a:r>
              <a:rPr lang="fr-FR" sz="3200" dirty="0">
                <a:solidFill>
                  <a:srgbClr val="010000"/>
                </a:solidFill>
              </a:rPr>
              <a:t>Adresses attribuées aux grands </a:t>
            </a:r>
            <a:r>
              <a:rPr lang="fr-FR" sz="3200" dirty="0" smtClean="0">
                <a:solidFill>
                  <a:srgbClr val="010000"/>
                </a:solidFill>
              </a:rPr>
              <a:t>organismes. </a:t>
            </a:r>
            <a:r>
              <a:rPr lang="fr-FR" sz="3200" dirty="0">
                <a:solidFill>
                  <a:srgbClr val="010000"/>
                </a:solidFill>
              </a:rPr>
              <a:t>Actuellement plus attribué.</a:t>
            </a:r>
          </a:p>
          <a:p>
            <a:pPr>
              <a:lnSpc>
                <a:spcPct val="80000"/>
              </a:lnSpc>
              <a:buSzTx/>
              <a:buFontTx/>
              <a:buChar char="•"/>
            </a:pPr>
            <a:r>
              <a:rPr lang="fr-FR" sz="3200" u="sng" dirty="0">
                <a:solidFill>
                  <a:schemeClr val="bg1"/>
                </a:solidFill>
              </a:rPr>
              <a:t>Classe B</a:t>
            </a:r>
          </a:p>
          <a:p>
            <a:pPr lvl="1">
              <a:lnSpc>
                <a:spcPct val="80000"/>
              </a:lnSpc>
              <a:buFontTx/>
              <a:buChar char="•"/>
            </a:pPr>
            <a:r>
              <a:rPr lang="fr-FR" sz="3200" dirty="0">
                <a:solidFill>
                  <a:srgbClr val="010000"/>
                </a:solidFill>
              </a:rPr>
              <a:t>16384 réseaux (8000 à BFFF) et 65535 machines.</a:t>
            </a:r>
          </a:p>
          <a:p>
            <a:pPr lvl="1">
              <a:lnSpc>
                <a:spcPct val="80000"/>
              </a:lnSpc>
              <a:buFontTx/>
              <a:buChar char="•"/>
            </a:pPr>
            <a:r>
              <a:rPr lang="fr-FR" sz="3200" dirty="0">
                <a:solidFill>
                  <a:srgbClr val="010000"/>
                </a:solidFill>
              </a:rPr>
              <a:t>Adresses allouées aux grands sites industriels, centres de recherche, universités, etc.).</a:t>
            </a:r>
            <a:endParaRPr lang="fr-FR" sz="3200" u="sng" dirty="0">
              <a:solidFill>
                <a:srgbClr val="010000"/>
              </a:solidFill>
            </a:endParaRPr>
          </a:p>
        </p:txBody>
      </p:sp>
      <p:sp>
        <p:nvSpPr>
          <p:cNvPr id="25606" name="Rectangle 6"/>
          <p:cNvSpPr>
            <a:spLocks noGrp="1" noChangeArrowheads="1"/>
          </p:cNvSpPr>
          <p:nvPr>
            <p:ph type="title"/>
          </p:nvPr>
        </p:nvSpPr>
        <p:spPr>
          <a:xfrm>
            <a:off x="188913" y="228600"/>
            <a:ext cx="8726487" cy="801688"/>
          </a:xfrm>
          <a:solidFill>
            <a:schemeClr val="tx1"/>
          </a:solidFill>
          <a:ln w="76200">
            <a:solidFill>
              <a:srgbClr val="FF0066"/>
            </a:solidFill>
            <a:miter lim="800000"/>
            <a:headEnd/>
            <a:tailEnd/>
          </a:ln>
        </p:spPr>
        <p:txBody>
          <a:bodyPr/>
          <a:lstStyle/>
          <a:p>
            <a:r>
              <a:rPr lang="fr-FR">
                <a:solidFill>
                  <a:srgbClr val="010000"/>
                </a:solidFill>
              </a:rPr>
              <a:t>Les Adresses IP (IPv4)</a:t>
            </a:r>
          </a:p>
        </p:txBody>
      </p:sp>
    </p:spTree>
    <p:extLst>
      <p:ext uri="{BB962C8B-B14F-4D97-AF65-F5344CB8AC3E}">
        <p14:creationId xmlns:p14="http://schemas.microsoft.com/office/powerpoint/2010/main" val="36902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fld id="{87F9448C-489E-4346-A936-D38312B7B18C}" type="slidenum">
              <a:rPr lang="fr-FR">
                <a:solidFill>
                  <a:srgbClr val="000000"/>
                </a:solidFill>
              </a:rPr>
              <a:pPr/>
              <a:t>9</a:t>
            </a:fld>
            <a:endParaRPr lang="fr-FR">
              <a:solidFill>
                <a:srgbClr val="000000"/>
              </a:solidFill>
            </a:endParaRPr>
          </a:p>
        </p:txBody>
      </p:sp>
      <p:sp>
        <p:nvSpPr>
          <p:cNvPr id="26627" name="Rectangle 3"/>
          <p:cNvSpPr>
            <a:spLocks noGrp="1" noChangeArrowheads="1"/>
          </p:cNvSpPr>
          <p:nvPr>
            <p:ph type="body" idx="1"/>
          </p:nvPr>
        </p:nvSpPr>
        <p:spPr>
          <a:xfrm>
            <a:off x="228600" y="1371600"/>
            <a:ext cx="8610600" cy="4697413"/>
          </a:xfrm>
        </p:spPr>
        <p:txBody>
          <a:bodyPr/>
          <a:lstStyle/>
          <a:p>
            <a:pPr>
              <a:buSzTx/>
              <a:buFontTx/>
              <a:buChar char="•"/>
            </a:pPr>
            <a:r>
              <a:rPr lang="fr-FR" sz="3200" u="sng">
                <a:solidFill>
                  <a:schemeClr val="bg1"/>
                </a:solidFill>
              </a:rPr>
              <a:t>Classe C</a:t>
            </a:r>
            <a:endParaRPr lang="fr-FR" sz="3200">
              <a:solidFill>
                <a:srgbClr val="010000"/>
              </a:solidFill>
            </a:endParaRPr>
          </a:p>
          <a:p>
            <a:pPr lvl="1">
              <a:buFontTx/>
              <a:buNone/>
            </a:pPr>
            <a:r>
              <a:rPr lang="fr-FR" sz="3200">
                <a:solidFill>
                  <a:srgbClr val="010000"/>
                </a:solidFill>
              </a:rPr>
              <a:t>2097152 réseaux (C00000 à DFFFFF) avec 254 machines sur chaque réseau.</a:t>
            </a:r>
          </a:p>
          <a:p>
            <a:pPr>
              <a:buSzTx/>
              <a:buFontTx/>
              <a:buChar char="•"/>
            </a:pPr>
            <a:r>
              <a:rPr lang="fr-FR" sz="3200" u="sng">
                <a:solidFill>
                  <a:schemeClr val="bg1"/>
                </a:solidFill>
              </a:rPr>
              <a:t>Classe D</a:t>
            </a:r>
            <a:endParaRPr lang="fr-FR" sz="3200">
              <a:solidFill>
                <a:srgbClr val="010000"/>
              </a:solidFill>
            </a:endParaRPr>
          </a:p>
          <a:p>
            <a:pPr lvl="1">
              <a:buFontTx/>
              <a:buNone/>
            </a:pPr>
            <a:r>
              <a:rPr lang="fr-FR" sz="3200">
                <a:solidFill>
                  <a:srgbClr val="010000"/>
                </a:solidFill>
              </a:rPr>
              <a:t>Ces adresses ne désignent pas une machine mais un groupe de machines voulant partager la même adresse. La diffusion sur le groupe s'appelle MULTICAST</a:t>
            </a:r>
          </a:p>
        </p:txBody>
      </p:sp>
      <p:sp>
        <p:nvSpPr>
          <p:cNvPr id="26630" name="Rectangle 6"/>
          <p:cNvSpPr>
            <a:spLocks noGrp="1" noChangeArrowheads="1"/>
          </p:cNvSpPr>
          <p:nvPr>
            <p:ph type="title"/>
          </p:nvPr>
        </p:nvSpPr>
        <p:spPr>
          <a:xfrm>
            <a:off x="188913" y="228600"/>
            <a:ext cx="8726487" cy="801688"/>
          </a:xfrm>
          <a:solidFill>
            <a:schemeClr val="tx1"/>
          </a:solidFill>
          <a:ln w="76200">
            <a:solidFill>
              <a:srgbClr val="FF0066"/>
            </a:solidFill>
            <a:miter lim="800000"/>
            <a:headEnd/>
            <a:tailEnd/>
          </a:ln>
        </p:spPr>
        <p:txBody>
          <a:bodyPr/>
          <a:lstStyle/>
          <a:p>
            <a:r>
              <a:rPr lang="fr-FR">
                <a:solidFill>
                  <a:srgbClr val="010000"/>
                </a:solidFill>
              </a:rPr>
              <a:t>Les Adresses IP (IPv4)</a:t>
            </a:r>
          </a:p>
        </p:txBody>
      </p:sp>
    </p:spTree>
    <p:extLst>
      <p:ext uri="{BB962C8B-B14F-4D97-AF65-F5344CB8AC3E}">
        <p14:creationId xmlns:p14="http://schemas.microsoft.com/office/powerpoint/2010/main" val="191940117"/>
      </p:ext>
    </p:extLst>
  </p:cSld>
  <p:clrMapOvr>
    <a:masterClrMapping/>
  </p:clrMapOvr>
  <p:timing>
    <p:tnLst>
      <p:par>
        <p:cTn id="1" dur="indefinite" restart="never" nodeType="tmRoot"/>
      </p:par>
    </p:tnLst>
  </p:timing>
</p:sld>
</file>

<file path=ppt/theme/theme1.xml><?xml version="1.0" encoding="utf-8"?>
<a:theme xmlns:a="http://schemas.openxmlformats.org/drawingml/2006/main" name="Secteur">
  <a:themeElements>
    <a:clrScheme name="Secteu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eu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eu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1_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1_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Diagonale bleue">
  <a:themeElements>
    <a:clrScheme name="Diagonale bleue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0033"/>
      </a:hlink>
      <a:folHlink>
        <a:srgbClr val="3366FF"/>
      </a:folHlink>
    </a:clrScheme>
    <a:fontScheme name="Diagonale bleu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bg2"/>
            </a:solidFill>
            <a:effectLst/>
            <a:latin typeface="Times New Roman" panose="02020603050405020304"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bg2"/>
            </a:solidFill>
            <a:effectLst/>
            <a:latin typeface="Times New Roman" panose="02020603050405020304" pitchFamily="18" charset="0"/>
          </a:defRPr>
        </a:defPPr>
      </a:lstStyle>
    </a:lnDef>
  </a:objectDefaults>
  <a:extraClrSchemeLst>
    <a:extraClrScheme>
      <a:clrScheme name="Diagonale bleue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Diagonale bleue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6666FF"/>
        </a:folHlink>
      </a:clrScheme>
      <a:clrMap bg1="lt1" tx1="dk1" bg2="lt2" tx2="dk2" accent1="accent1" accent2="accent2" accent3="accent3" accent4="accent4" accent5="accent5" accent6="accent6" hlink="hlink" folHlink="folHlink"/>
    </a:extraClrScheme>
    <a:extraClrScheme>
      <a:clrScheme name="Diagonale bleue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Diagonale bleue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0099"/>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5482</TotalTime>
  <Words>1919</Words>
  <Application>Microsoft Office PowerPoint</Application>
  <PresentationFormat>Affichage à l'écran (4:3)</PresentationFormat>
  <Paragraphs>335</Paragraphs>
  <Slides>39</Slides>
  <Notes>3</Notes>
  <HiddenSlides>0</HiddenSlides>
  <MMClips>0</MMClips>
  <ScaleCrop>false</ScaleCrop>
  <HeadingPairs>
    <vt:vector size="8" baseType="variant">
      <vt:variant>
        <vt:lpstr>Polices utilisées</vt:lpstr>
      </vt:variant>
      <vt:variant>
        <vt:i4>11</vt:i4>
      </vt:variant>
      <vt:variant>
        <vt:lpstr>Thème</vt:lpstr>
      </vt:variant>
      <vt:variant>
        <vt:i4>4</vt:i4>
      </vt:variant>
      <vt:variant>
        <vt:lpstr>Serveurs OLE incorporés</vt:lpstr>
      </vt:variant>
      <vt:variant>
        <vt:i4>2</vt:i4>
      </vt:variant>
      <vt:variant>
        <vt:lpstr>Titres des diapositives</vt:lpstr>
      </vt:variant>
      <vt:variant>
        <vt:i4>39</vt:i4>
      </vt:variant>
    </vt:vector>
  </HeadingPairs>
  <TitlesOfParts>
    <vt:vector size="56" baseType="lpstr">
      <vt:lpstr>Arial</vt:lpstr>
      <vt:lpstr>Brush Script MT</vt:lpstr>
      <vt:lpstr>Calibri</vt:lpstr>
      <vt:lpstr>Century</vt:lpstr>
      <vt:lpstr>Century Gothic</vt:lpstr>
      <vt:lpstr>Monotype Corsiva</vt:lpstr>
      <vt:lpstr>Monotype Sorts</vt:lpstr>
      <vt:lpstr>Times New Roman</vt:lpstr>
      <vt:lpstr>Trebuchet MS</vt:lpstr>
      <vt:lpstr>Wingdings</vt:lpstr>
      <vt:lpstr>Wingdings 3</vt:lpstr>
      <vt:lpstr>Secteur</vt:lpstr>
      <vt:lpstr>1_Facette</vt:lpstr>
      <vt:lpstr>1_Thème Office</vt:lpstr>
      <vt:lpstr>Diagonale bleue</vt:lpstr>
      <vt:lpstr>Document</vt:lpstr>
      <vt:lpstr>Feuille de calcul</vt:lpstr>
      <vt:lpstr>Réseaux informatiques locaux</vt:lpstr>
      <vt:lpstr>Présentation PowerPoint</vt:lpstr>
      <vt:lpstr>TCP/IP </vt:lpstr>
      <vt:lpstr> Le modèle TCP/IP  </vt:lpstr>
      <vt:lpstr>Les Adresses IP (IPv4)</vt:lpstr>
      <vt:lpstr>IP </vt:lpstr>
      <vt:lpstr>Les Adresses IP (IPv4)</vt:lpstr>
      <vt:lpstr>Les Adresses IP (IPv4)</vt:lpstr>
      <vt:lpstr>Les Adresses IP (IPv4)</vt:lpstr>
      <vt:lpstr>Les Adresses IP (IPv4)</vt:lpstr>
      <vt:lpstr>Les Adresses IP (IPv4)</vt:lpstr>
      <vt:lpstr>Les Adresses IP (IPv4)</vt:lpstr>
      <vt:lpstr>Les Adresses IP (IPv4)</vt:lpstr>
      <vt:lpstr>Les Adresses IP (IPv4)</vt:lpstr>
      <vt:lpstr>Les Adresses IP (IPv4)</vt:lpstr>
      <vt:lpstr>Les Adresses IP (IPv4)</vt:lpstr>
      <vt:lpstr>Les Adresses IP (IPv4)</vt:lpstr>
      <vt:lpstr>Les Adresses IP (IPv4)</vt:lpstr>
      <vt:lpstr>Les Adresses IP (IPv4)</vt:lpstr>
      <vt:lpstr>Les Adresses IP (IPv4)</vt:lpstr>
      <vt:lpstr>Les Adresses IP (IPv4)</vt:lpstr>
      <vt:lpstr>Les Adresses IP (IPv4)</vt:lpstr>
      <vt:lpstr>Les Adresses IP (IPv4)</vt:lpstr>
      <vt:lpstr>Les Adresses IP (IPv4)</vt:lpstr>
      <vt:lpstr>Les Adresses IP (IPv4)</vt:lpstr>
      <vt:lpstr>Les Adresses IP (IPv4)</vt:lpstr>
      <vt:lpstr>Les Adresses IP (IPv4)</vt:lpstr>
      <vt:lpstr>Les Adresses IP (IPv6)</vt:lpstr>
      <vt:lpstr>Les Adresses IP (IPv6)</vt:lpstr>
      <vt:lpstr>Le Protocole IP</vt:lpstr>
      <vt:lpstr>ICMP</vt:lpstr>
      <vt:lpstr>ICMP</vt:lpstr>
      <vt:lpstr>Les différents messages</vt:lpstr>
      <vt:lpstr>TCP   UDP</vt:lpstr>
      <vt:lpstr>User Datagram Protocol</vt:lpstr>
      <vt:lpstr>Exemple</vt:lpstr>
      <vt:lpstr>Trame UDP</vt:lpstr>
      <vt:lpstr>Le protocole TCP</vt:lpstr>
      <vt:lpstr>Arrivée garantie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RIL</dc:title>
  <dc:creator>Dr.Toufik Hafs </dc:creator>
  <cp:lastModifiedBy>Dr.Hafs Toufik</cp:lastModifiedBy>
  <cp:revision>80</cp:revision>
  <dcterms:created xsi:type="dcterms:W3CDTF">2018-09-16T18:41:28Z</dcterms:created>
  <dcterms:modified xsi:type="dcterms:W3CDTF">2018-12-12T18:10:41Z</dcterms:modified>
</cp:coreProperties>
</file>