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76" r:id="rId23"/>
    <p:sldId id="277" r:id="rId24"/>
    <p:sldId id="278" r:id="rId25"/>
    <p:sldId id="279" r:id="rId26"/>
    <p:sldId id="280" r:id="rId27"/>
    <p:sldId id="282" r:id="rId28"/>
    <p:sldId id="283" r:id="rId29"/>
    <p:sldId id="284" r:id="rId30"/>
    <p:sldId id="285" r:id="rId31"/>
    <p:sldId id="286" r:id="rId32"/>
    <p:sldId id="287" r:id="rId33"/>
  </p:sldIdLst>
  <p:sldSz cx="9144000" cy="6858000" type="screen4x3"/>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811" y="3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fr-FR"/>
          </a:p>
        </p:txBody>
      </p:sp>
      <p:sp>
        <p:nvSpPr>
          <p:cNvPr id="3" name="Espace réservé de la date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2251372F-7D7B-4E07-8AFF-2A600DDDBA15}" type="datetimeFigureOut">
              <a:rPr lang="fr-FR" smtClean="0"/>
              <a:pPr/>
              <a:t>26/06/2019</a:t>
            </a:fld>
            <a:endParaRPr lang="fr-FR"/>
          </a:p>
        </p:txBody>
      </p:sp>
      <p:sp>
        <p:nvSpPr>
          <p:cNvPr id="4" name="Espace réservé de l'image des diapositives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fr-FR"/>
          </a:p>
        </p:txBody>
      </p:sp>
      <p:sp>
        <p:nvSpPr>
          <p:cNvPr id="5" name="Espace réservé des commentaires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F504FE4E-EA05-4433-BBB3-7479575B98D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fr-FR" sz="1300" dirty="0" smtClean="0"/>
              <a:t>Le réseau de téléphonie de l’opérateur public économique connaît depuis juillet 2004 une grande avancée. Il a défini de nouveaux objectifs afin d’atteindre d’ici 2008 une capacité de près de sept millions de lignes, de 3 millions d’abonnés à l’ADSL et de 6 millions d’abonnés au téléphone mobile. D’ailleurs,  </a:t>
            </a:r>
            <a:r>
              <a:rPr lang="fr-FR" sz="1300" dirty="0" err="1" smtClean="0"/>
              <a:t>Mobilis</a:t>
            </a:r>
            <a:r>
              <a:rPr lang="fr-FR" sz="1300" dirty="0" smtClean="0"/>
              <a:t> compte environ 6 millions d’abonnés. Les investissements financiers seront réalisés en priorité au développement de la couverture GSM de sa filiale </a:t>
            </a:r>
            <a:r>
              <a:rPr lang="fr-FR" sz="1300" dirty="0" err="1" smtClean="0"/>
              <a:t>Mobilis</a:t>
            </a:r>
            <a:r>
              <a:rPr lang="fr-FR" sz="1300" dirty="0" smtClean="0"/>
              <a:t> ainsi qu’au service permis par l’utilisation de nouvelles technologies tel le GPRS (opérationnel depuis le début de l’année 2005). Le chiffre d’affaires du groupe est passé de 21 milliards de dinars en 2000 à 100 milliards de dinars en 2005. Algérie Télécom projette d’investir environ 2,5 milliards de dollars d’ici 2010.</a:t>
            </a:r>
          </a:p>
          <a:p>
            <a:r>
              <a:rPr lang="fr-FR" sz="1300" b="1" dirty="0" smtClean="0"/>
              <a:t>() </a:t>
            </a:r>
            <a:r>
              <a:rPr lang="fr-FR" sz="1300" dirty="0" smtClean="0"/>
              <a:t>Op. </a:t>
            </a:r>
            <a:r>
              <a:rPr lang="fr-FR" sz="1300" dirty="0" err="1" smtClean="0"/>
              <a:t>Cit</a:t>
            </a:r>
            <a:r>
              <a:rPr lang="fr-FR" sz="1300" dirty="0" smtClean="0"/>
              <a:t>. Ambassade de France, mission économique, fiche de synthèse, 20/11/2006</a:t>
            </a:r>
            <a:r>
              <a:rPr lang="fr-FR" sz="1300" i="1" dirty="0" smtClean="0"/>
              <a:t>. </a:t>
            </a:r>
            <a:r>
              <a:rPr lang="fr-FR" sz="1300" dirty="0" smtClean="0"/>
              <a:t>www.ambafrance-dz.org/</a:t>
            </a:r>
          </a:p>
          <a:p>
            <a:r>
              <a:rPr lang="fr-FR" sz="1300" dirty="0" smtClean="0"/>
              <a:t> </a:t>
            </a:r>
          </a:p>
          <a:p>
            <a:r>
              <a:rPr lang="fr-FR" sz="1300" dirty="0" smtClean="0"/>
              <a:t>Le réseau de téléphonie de l’opérateur public économique connaît depuis juillet 2004 une grande avancée. Il a défini de nouveaux objectifs afin d’atteindre d’ici 2008 une capacité de près de sept millions de lignes, de 3 millions d’abonnés à l’ADSL et de 6 millions d’abonnés au téléphone mobile. D’ailleurs,  </a:t>
            </a:r>
            <a:r>
              <a:rPr lang="fr-FR" sz="1300" dirty="0" err="1" smtClean="0"/>
              <a:t>Mobilis</a:t>
            </a:r>
            <a:r>
              <a:rPr lang="fr-FR" sz="1300" dirty="0" smtClean="0"/>
              <a:t> compte environ 6 millions d’abonnés. Les investissements financiers seront réalisés en priorité au développement de la couverture GSM de sa filiale </a:t>
            </a:r>
            <a:r>
              <a:rPr lang="fr-FR" sz="1300" dirty="0" err="1" smtClean="0"/>
              <a:t>Mobilis</a:t>
            </a:r>
            <a:r>
              <a:rPr lang="fr-FR" sz="1300" dirty="0" smtClean="0"/>
              <a:t> ainsi qu’au service permis par l’utilisation de nouvelles technologies tel le GPRS (opérationnel depuis le début de l’année 2005). Le chiffre d’affaires du groupe est passé de 21 milliards de dinars en 2000 à 100 milliards de dinars en 2005. Algérie Télécom projette d’investir environ 2,5 milliards de dollars d’ici 2010.</a:t>
            </a:r>
          </a:p>
          <a:p>
            <a:r>
              <a:rPr lang="fr-FR" sz="1300" b="1" dirty="0" smtClean="0"/>
              <a:t>() </a:t>
            </a:r>
            <a:r>
              <a:rPr lang="fr-FR" sz="1300" dirty="0" smtClean="0"/>
              <a:t>Op. </a:t>
            </a:r>
            <a:r>
              <a:rPr lang="fr-FR" sz="1300" dirty="0" err="1" smtClean="0"/>
              <a:t>Cit</a:t>
            </a:r>
            <a:r>
              <a:rPr lang="fr-FR" sz="1300" dirty="0" smtClean="0"/>
              <a:t>. Ambassade de France, mission économique, fiche de synthèse, 20/11/2006</a:t>
            </a:r>
            <a:r>
              <a:rPr lang="fr-FR" sz="1300" i="1" dirty="0" smtClean="0"/>
              <a:t>. </a:t>
            </a:r>
            <a:r>
              <a:rPr lang="fr-FR" sz="1300" dirty="0" smtClean="0"/>
              <a:t>www.ambafrance-dz.org/</a:t>
            </a:r>
          </a:p>
          <a:p>
            <a:r>
              <a:rPr lang="fr-FR" sz="1300" dirty="0" smtClean="0"/>
              <a:t> </a:t>
            </a:r>
          </a:p>
          <a:p>
            <a:endParaRPr lang="fr-FR" dirty="0"/>
          </a:p>
        </p:txBody>
      </p:sp>
      <p:sp>
        <p:nvSpPr>
          <p:cNvPr id="4" name="Espace réservé du numéro de diapositive 3"/>
          <p:cNvSpPr>
            <a:spLocks noGrp="1"/>
          </p:cNvSpPr>
          <p:nvPr>
            <p:ph type="sldNum" sz="quarter" idx="10"/>
          </p:nvPr>
        </p:nvSpPr>
        <p:spPr/>
        <p:txBody>
          <a:bodyPr/>
          <a:lstStyle/>
          <a:p>
            <a:fld id="{F504FE4E-EA05-4433-BBB3-7479575B98D6}" type="slidenum">
              <a:rPr lang="fr-FR" smtClean="0"/>
              <a:pPr/>
              <a:t>25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0000" lnSpcReduction="20000"/>
          </a:bodyPr>
          <a:lstStyle/>
          <a:p>
            <a:pPr defTabSz="990752">
              <a:defRPr/>
            </a:pPr>
            <a:r>
              <a:rPr lang="fr-FR" sz="1300" dirty="0" smtClean="0"/>
              <a:t>Tous ces éléments doivent êtres réunis dans un cadre d’investissements éligibles aux avantages et incitations, tels que, les investissements courants, les investissements réalisés en zone à développer et des investissements présentant un intérêt particulier pour l’économie nationale représentant un apport en technologie nouvelles dans le secteur des télécommunications, on pourrait citer les partenariats suivants : </a:t>
            </a:r>
          </a:p>
          <a:p>
            <a:pPr lvl="0" rtl="0"/>
            <a:r>
              <a:rPr lang="fr-FR" sz="1300" b="1" dirty="0" err="1" smtClean="0"/>
              <a:t>Djezzy</a:t>
            </a:r>
            <a:r>
              <a:rPr lang="fr-FR" sz="1300" b="1" dirty="0" smtClean="0"/>
              <a:t>, </a:t>
            </a:r>
            <a:r>
              <a:rPr lang="fr-FR" sz="1300" b="1" dirty="0" err="1" smtClean="0"/>
              <a:t>Orascom</a:t>
            </a:r>
            <a:r>
              <a:rPr lang="fr-FR" sz="1300" b="1" dirty="0" smtClean="0"/>
              <a:t> Telecom Algérie (OTA):</a:t>
            </a:r>
            <a:r>
              <a:rPr lang="fr-FR" sz="1300" dirty="0" smtClean="0"/>
              <a:t> L’opérateur privé, </a:t>
            </a:r>
            <a:r>
              <a:rPr lang="fr-FR" sz="1300" dirty="0" err="1" smtClean="0"/>
              <a:t>Orascom</a:t>
            </a:r>
            <a:r>
              <a:rPr lang="fr-FR" sz="1300" dirty="0" smtClean="0"/>
              <a:t>, est présent en Algérie depuis le 11 juillet 2001, date laquelle, avec une offre de plus de 700 millions de dollars, il a remporté le marché concernant l’attribution d’une deuxième licence GSM. L’investissement réalisé jusqu'à présent pour le déclenchement du réseau, non compris le cout de la licence, est estimé à environ entre 1 et 2 milliards de dollars mi 2004, </a:t>
            </a:r>
            <a:r>
              <a:rPr lang="fr-FR" sz="1300" dirty="0" err="1" smtClean="0"/>
              <a:t>Orascom</a:t>
            </a:r>
            <a:r>
              <a:rPr lang="fr-FR" sz="1300" dirty="0" smtClean="0"/>
              <a:t> Telecom Algérie a obtenu une licence VSAT pour 2 millions de dollars.</a:t>
            </a:r>
          </a:p>
          <a:p>
            <a:pPr lvl="0"/>
            <a:r>
              <a:rPr lang="fr-FR" sz="1300" dirty="0" smtClean="0"/>
              <a:t>Aujourd’hui </a:t>
            </a:r>
            <a:r>
              <a:rPr lang="fr-FR" sz="1300" b="1" dirty="0" smtClean="0"/>
              <a:t>le réseau d’OTA</a:t>
            </a:r>
            <a:r>
              <a:rPr lang="fr-FR" sz="1300" dirty="0" smtClean="0"/>
              <a:t> compte environ 7 millions de clients, dont 90% ont souscrit des formules dites pré-</a:t>
            </a:r>
            <a:r>
              <a:rPr lang="fr-FR" sz="1300" dirty="0" err="1" smtClean="0"/>
              <a:t>paid</a:t>
            </a:r>
            <a:r>
              <a:rPr lang="fr-FR" sz="1300" dirty="0" smtClean="0"/>
              <a:t>. Il propose toute la gamme traditionnelle de service d’un opérateur mobile.</a:t>
            </a:r>
          </a:p>
          <a:p>
            <a:pPr lvl="0"/>
            <a:r>
              <a:rPr lang="fr-FR" sz="1300" b="1" dirty="0" err="1" smtClean="0"/>
              <a:t>Nedjma</a:t>
            </a:r>
            <a:r>
              <a:rPr lang="fr-FR" sz="1300" b="1" dirty="0" smtClean="0"/>
              <a:t>, </a:t>
            </a:r>
            <a:r>
              <a:rPr lang="fr-FR" sz="1300" b="1" dirty="0" err="1" smtClean="0"/>
              <a:t>Wataniya</a:t>
            </a:r>
            <a:r>
              <a:rPr lang="fr-FR" sz="1300" b="1" dirty="0" smtClean="0"/>
              <a:t> Telecom Algérie (WTA) :</a:t>
            </a:r>
            <a:r>
              <a:rPr lang="fr-FR" sz="1300" dirty="0" smtClean="0"/>
              <a:t> L’opérateur Koweitien </a:t>
            </a:r>
            <a:r>
              <a:rPr lang="fr-FR" sz="1300" dirty="0" err="1" smtClean="0"/>
              <a:t>Wataniya</a:t>
            </a:r>
            <a:r>
              <a:rPr lang="fr-FR" sz="1300" dirty="0" smtClean="0"/>
              <a:t> a remporté la troisième licence de téléphonie mobile en janvier 2004 pour 421 millions de dollars. </a:t>
            </a:r>
            <a:r>
              <a:rPr lang="fr-FR" sz="1300" dirty="0" err="1" smtClean="0"/>
              <a:t>Nedjma</a:t>
            </a:r>
            <a:r>
              <a:rPr lang="fr-FR" sz="1300" dirty="0" smtClean="0"/>
              <a:t>, marque commerciale de WTA, a lancé son exploitation commerciale la mi 2004 et compte a ce jour, environ 2 millions d’abonnés. Les investissements prévus pour atteindre une couverture des axes principaux et des villes de plus de 20.000 habitants s’élèvent à environ 2 milliards de dollars.</a:t>
            </a:r>
          </a:p>
          <a:p>
            <a:r>
              <a:rPr lang="fr-FR" sz="1300" dirty="0" smtClean="0"/>
              <a:t> </a:t>
            </a:r>
          </a:p>
          <a:p>
            <a:pPr lvl="0"/>
            <a:r>
              <a:rPr lang="fr-FR" sz="1300" b="1" dirty="0" err="1" smtClean="0"/>
              <a:t>Lacom</a:t>
            </a:r>
            <a:r>
              <a:rPr lang="fr-FR" sz="1300" b="1" dirty="0" smtClean="0"/>
              <a:t> (CAT) :</a:t>
            </a:r>
            <a:r>
              <a:rPr lang="fr-FR" sz="1300" dirty="0" smtClean="0"/>
              <a:t> La nouvelle licence de téléphonie fixe vendue 65 millions de dollars le 1</a:t>
            </a:r>
            <a:r>
              <a:rPr lang="fr-FR" sz="1300" baseline="30000" dirty="0" smtClean="0"/>
              <a:t>er</a:t>
            </a:r>
            <a:r>
              <a:rPr lang="fr-FR" sz="1300" dirty="0" smtClean="0"/>
              <a:t> mars 2005 à un consortium composé des égyptiens </a:t>
            </a:r>
            <a:r>
              <a:rPr lang="fr-FR" sz="1300" dirty="0" err="1" smtClean="0"/>
              <a:t>Orascom</a:t>
            </a:r>
            <a:r>
              <a:rPr lang="fr-FR" sz="1300" dirty="0" smtClean="0"/>
              <a:t> Télécom Holding et Télécom </a:t>
            </a:r>
            <a:r>
              <a:rPr lang="fr-FR" sz="1300" dirty="0" err="1" smtClean="0"/>
              <a:t>Egypt</a:t>
            </a:r>
            <a:r>
              <a:rPr lang="fr-FR" sz="1300" dirty="0" smtClean="0"/>
              <a:t> (Consortium Algérien des Télécommunications) constitue une opportunité intéressante pour les équipementiers. Ce nouvel opérateur fixe investira 1 milliard de dollars sur dix ans. Exerçant sous la marque commerciale </a:t>
            </a:r>
            <a:r>
              <a:rPr lang="fr-FR" sz="1300" dirty="0" err="1" smtClean="0"/>
              <a:t>Lacom</a:t>
            </a:r>
            <a:r>
              <a:rPr lang="fr-FR" sz="1300" dirty="0" smtClean="0"/>
              <a:t>, cet opérateur est supposé dynamiser quelque peu le marché de la téléphonie fixe sans fil, grâce à la technologie WLL, et comptabilise 20 000 abonnés.</a:t>
            </a:r>
          </a:p>
          <a:p>
            <a:r>
              <a:rPr lang="fr-FR" sz="1300" dirty="0" smtClean="0"/>
              <a:t> </a:t>
            </a:r>
          </a:p>
          <a:p>
            <a:pPr lvl="0"/>
            <a:r>
              <a:rPr lang="fr-FR" sz="1300" dirty="0" smtClean="0"/>
              <a:t>Au courant de l’année 2007, il y eu le lancement de la vente de la licence d’exploitation </a:t>
            </a:r>
            <a:r>
              <a:rPr lang="fr-FR" sz="1300" b="1" dirty="0" smtClean="0"/>
              <a:t>du réseau UMTS</a:t>
            </a:r>
            <a:r>
              <a:rPr lang="fr-FR" sz="1300" dirty="0" smtClean="0"/>
              <a:t> (dite de 3</a:t>
            </a:r>
            <a:r>
              <a:rPr lang="fr-FR" sz="1300" baseline="30000" dirty="0" smtClean="0"/>
              <a:t>ème</a:t>
            </a:r>
            <a:r>
              <a:rPr lang="fr-FR" sz="1300" dirty="0" smtClean="0"/>
              <a:t> génération).</a:t>
            </a:r>
          </a:p>
          <a:p>
            <a:r>
              <a:rPr lang="fr-FR" sz="1300" dirty="0" smtClean="0"/>
              <a:t> </a:t>
            </a:r>
          </a:p>
          <a:p>
            <a:pPr lvl="0"/>
            <a:r>
              <a:rPr lang="fr-FR" sz="1300" dirty="0" smtClean="0"/>
              <a:t>Le </a:t>
            </a:r>
            <a:r>
              <a:rPr lang="fr-FR" sz="1300" dirty="0" err="1" smtClean="0"/>
              <a:t>sevice</a:t>
            </a:r>
            <a:r>
              <a:rPr lang="fr-FR" sz="1300" dirty="0" smtClean="0"/>
              <a:t> de la </a:t>
            </a:r>
            <a:r>
              <a:rPr lang="fr-FR" sz="1300" dirty="0" err="1" smtClean="0"/>
              <a:t>publiphonie</a:t>
            </a:r>
            <a:r>
              <a:rPr lang="fr-FR" sz="1300" dirty="0" smtClean="0"/>
              <a:t> est lancée par plusieurs opérateurs alternatifs constituent une opportunité tant dans le domaine des services que des équipements.</a:t>
            </a:r>
          </a:p>
          <a:p>
            <a:r>
              <a:rPr lang="fr-FR" sz="1300" dirty="0" smtClean="0"/>
              <a:t> </a:t>
            </a:r>
          </a:p>
          <a:p>
            <a:pPr lvl="0"/>
            <a:r>
              <a:rPr lang="fr-FR" sz="1300" dirty="0" smtClean="0"/>
              <a:t>Aussi, la </a:t>
            </a:r>
            <a:r>
              <a:rPr lang="fr-FR" sz="1300" b="1" dirty="0" smtClean="0"/>
              <a:t>société SLC</a:t>
            </a:r>
            <a:r>
              <a:rPr lang="fr-FR" sz="1300" dirty="0" smtClean="0"/>
              <a:t> (Smart Link Communication), qui dispose de son propre réseau </a:t>
            </a:r>
            <a:r>
              <a:rPr lang="fr-FR" sz="1300" dirty="0" err="1" smtClean="0"/>
              <a:t>backphone</a:t>
            </a:r>
            <a:r>
              <a:rPr lang="fr-FR" sz="1300" dirty="0" smtClean="0"/>
              <a:t>, a introduit en Algérie l’Internet sans fil, à savoir le </a:t>
            </a:r>
            <a:r>
              <a:rPr lang="fr-FR" sz="1300" dirty="0" err="1" smtClean="0"/>
              <a:t>WiMax</a:t>
            </a:r>
            <a:r>
              <a:rPr lang="fr-FR" sz="1300" dirty="0" smtClean="0"/>
              <a:t> (Wireless </a:t>
            </a:r>
            <a:r>
              <a:rPr lang="fr-FR" sz="1300" dirty="0" err="1" smtClean="0"/>
              <a:t>Interoperability</a:t>
            </a:r>
            <a:r>
              <a:rPr lang="fr-FR" sz="1300" dirty="0" smtClean="0"/>
              <a:t> </a:t>
            </a:r>
            <a:r>
              <a:rPr lang="fr-FR" sz="1300" dirty="0" err="1" smtClean="0"/>
              <a:t>Microwave</a:t>
            </a:r>
            <a:r>
              <a:rPr lang="fr-FR" sz="1300" dirty="0" smtClean="0"/>
              <a:t> Access).</a:t>
            </a:r>
          </a:p>
          <a:p>
            <a:r>
              <a:rPr lang="fr-FR" sz="1300" dirty="0" smtClean="0"/>
              <a:t> </a:t>
            </a:r>
          </a:p>
          <a:p>
            <a:pPr lvl="0"/>
            <a:r>
              <a:rPr lang="fr-FR" sz="1300" dirty="0" smtClean="0"/>
              <a:t>Enfin, l’évolution rapide de la technologie devient une concurrence effective et incite les opérateurs à se diversifier avec </a:t>
            </a:r>
            <a:r>
              <a:rPr lang="fr-FR" sz="1300" b="1" dirty="0" smtClean="0"/>
              <a:t>t</a:t>
            </a:r>
            <a:r>
              <a:rPr lang="fr-FR" sz="1300" dirty="0" smtClean="0"/>
              <a:t>ous les services associés à valeur ajoutée représentent à court/moyen terme un marché très important (voix sur IP, SMS Gateway, Call center, diffusion et contenu). </a:t>
            </a:r>
          </a:p>
          <a:p>
            <a:endParaRPr lang="fr-FR" dirty="0"/>
          </a:p>
        </p:txBody>
      </p:sp>
      <p:sp>
        <p:nvSpPr>
          <p:cNvPr id="4" name="Espace réservé du numéro de diapositive 3"/>
          <p:cNvSpPr>
            <a:spLocks noGrp="1"/>
          </p:cNvSpPr>
          <p:nvPr>
            <p:ph type="sldNum" sz="quarter" idx="10"/>
          </p:nvPr>
        </p:nvSpPr>
        <p:spPr/>
        <p:txBody>
          <a:bodyPr/>
          <a:lstStyle/>
          <a:p>
            <a:fld id="{F504FE4E-EA05-4433-BBB3-7479575B98D6}" type="slidenum">
              <a:rPr lang="fr-FR" smtClean="0"/>
              <a:pPr/>
              <a:t>26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300" dirty="0" smtClean="0"/>
              <a:t>Le partenariat entre les entreprises algériennes et étrangères est en fort développement. De nombreuses opportunités de partenariat se présentent. Le Ministère de l'Industrie s'efforce de lister les projets proposés au partenariat et assure leur large diffusion.</a:t>
            </a:r>
          </a:p>
          <a:p>
            <a:r>
              <a:rPr lang="fr-FR" sz="1300" dirty="0" smtClean="0"/>
              <a:t>Les sociétés de gestion des participations (SGP) sont chargées d'animer le montage des opérations de partenariat. Tel que le dernier montage d’un partenariat public/privé annoncé récemment par Algérie Télécom avec la société algérienne privée Anwar-Net pour apporter la rapidité et l’économie de déploiement, une réelle flexibilité et une qualité de service libérée des problèmes de réseaux terrestres.</a:t>
            </a:r>
          </a:p>
          <a:p>
            <a:r>
              <a:rPr lang="fr-FR" sz="1300" b="1" dirty="0" smtClean="0"/>
              <a:t>()</a:t>
            </a:r>
            <a:r>
              <a:rPr lang="fr-FR" sz="1300" dirty="0" smtClean="0"/>
              <a:t> Anwar-Net est un fournisseur d’accès à Internet en Algérie et opérateur de téléphonie.</a:t>
            </a:r>
          </a:p>
          <a:p>
            <a:r>
              <a:rPr lang="fr-FR" sz="1300" b="1" dirty="0" smtClean="0"/>
              <a:t>()</a:t>
            </a:r>
            <a:r>
              <a:rPr lang="fr-FR" sz="1300" dirty="0" smtClean="0"/>
              <a:t> Voire, Le Quotidien d’Oran, Edition Nationale d’Information du mardi 23 décembre 2008 page 06.</a:t>
            </a:r>
          </a:p>
          <a:p>
            <a:endParaRPr lang="fr-FR" dirty="0"/>
          </a:p>
        </p:txBody>
      </p:sp>
      <p:sp>
        <p:nvSpPr>
          <p:cNvPr id="4" name="Espace réservé du numéro de diapositive 3"/>
          <p:cNvSpPr>
            <a:spLocks noGrp="1"/>
          </p:cNvSpPr>
          <p:nvPr>
            <p:ph type="sldNum" sz="quarter" idx="10"/>
          </p:nvPr>
        </p:nvSpPr>
        <p:spPr/>
        <p:txBody>
          <a:bodyPr/>
          <a:lstStyle/>
          <a:p>
            <a:fld id="{F504FE4E-EA05-4433-BBB3-7479575B98D6}" type="slidenum">
              <a:rPr lang="fr-FR" smtClean="0"/>
              <a:pPr/>
              <a:t>28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300" dirty="0" smtClean="0"/>
              <a:t>Cette nouvelle orientation s’inscrit tout d’abord dans le cadre de renforcement des partenariats en Algérie et en particulier dans le secteur des télécommunications, c’est pourquoi cette instruction est prise dans la logique de protéger l’économie nationale de la dette extérieure, y compris par le fait des entreprises étrangères de droit algérien.</a:t>
            </a:r>
          </a:p>
          <a:p>
            <a:r>
              <a:rPr lang="fr-FR" sz="1300" dirty="0" smtClean="0"/>
              <a:t>D’autant plus, cette instruction rappelle que « tout investissement étranger direct ou en partenariat devra, hormis le capital, constitutif, mobiliser exclusivement sur le marché financier local les crédits requis pour sa réalisation ».</a:t>
            </a:r>
          </a:p>
          <a:p>
            <a:r>
              <a:rPr lang="fr-FR" sz="1300" dirty="0" smtClean="0"/>
              <a:t>On voit ici que le gouvernement vise non seulement la contrainte du financement en dinars auprès des banques nationales, mais, vise également à rentabiliser les liquidités accumulées par les banques publiques locales, qui à terme devront retourner au refinancement auprès de la banque d’Algérie.</a:t>
            </a:r>
          </a:p>
          <a:p>
            <a:r>
              <a:rPr lang="fr-FR" sz="1300" dirty="0" smtClean="0"/>
              <a:t>Le texte règlementaire expose de nouvelles mesures, tout en rassurant dans son préambule les partenaires étrangers que cela ne signifie nullement une intention de l’Algérie de remettre en cause les engagements internationaux qu’elle a déjà contracté, ni de remettre en cause la construction d’une économie de marché, ni encore moins un retour en arrière sur l’insertion de l’économie nationale dans l’économie mondiale. C’est pour maintenir le management entre les mains des investisseurs étrangers dans les partenariats y compris dans le secteur des télécommunications rend Le partenaire étranger le premier des actionnaires en terme de parts détenues « la majorité des actions détenues par le capital national sera répartie en plusieurs détenteurs… ».        </a:t>
            </a:r>
          </a:p>
          <a:p>
            <a:endParaRPr lang="fr-FR" dirty="0"/>
          </a:p>
        </p:txBody>
      </p:sp>
      <p:sp>
        <p:nvSpPr>
          <p:cNvPr id="4" name="Espace réservé du numéro de diapositive 3"/>
          <p:cNvSpPr>
            <a:spLocks noGrp="1"/>
          </p:cNvSpPr>
          <p:nvPr>
            <p:ph type="sldNum" sz="quarter" idx="10"/>
          </p:nvPr>
        </p:nvSpPr>
        <p:spPr/>
        <p:txBody>
          <a:bodyPr/>
          <a:lstStyle/>
          <a:p>
            <a:fld id="{F504FE4E-EA05-4433-BBB3-7479575B98D6}" type="slidenum">
              <a:rPr lang="fr-FR" smtClean="0"/>
              <a:pPr/>
              <a:t>31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ECCBE5-68C4-49E6-BB84-B1C3E896A85F}" type="datetimeFigureOut">
              <a:rPr lang="fr-FR" smtClean="0"/>
              <a:pPr/>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460D9B-8DD3-48FA-869A-AF953A6292F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CCBE5-68C4-49E6-BB84-B1C3E896A85F}" type="datetimeFigureOut">
              <a:rPr lang="fr-FR" smtClean="0"/>
              <a:pPr/>
              <a:t>26/06/2019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60D9B-8DD3-48FA-869A-AF953A6292F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785794"/>
            <a:ext cx="7772400" cy="1470025"/>
          </a:xfrm>
        </p:spPr>
        <p:txBody>
          <a:bodyPr>
            <a:normAutofit/>
          </a:bodyPr>
          <a:lstStyle/>
          <a:p>
            <a:r>
              <a:rPr lang="fr-FR" b="1" dirty="0"/>
              <a:t>Chapitre 4 </a:t>
            </a:r>
            <a:endParaRPr lang="fr-FR" dirty="0"/>
          </a:p>
        </p:txBody>
      </p:sp>
      <p:sp>
        <p:nvSpPr>
          <p:cNvPr id="3" name="Sous-titre 2"/>
          <p:cNvSpPr>
            <a:spLocks noGrp="1"/>
          </p:cNvSpPr>
          <p:nvPr>
            <p:ph type="subTitle" idx="1"/>
          </p:nvPr>
        </p:nvSpPr>
        <p:spPr>
          <a:xfrm>
            <a:off x="714348" y="2714620"/>
            <a:ext cx="7643866" cy="2357454"/>
          </a:xfrm>
        </p:spPr>
        <p:txBody>
          <a:bodyPr>
            <a:normAutofit fontScale="77500" lnSpcReduction="20000"/>
          </a:bodyPr>
          <a:lstStyle/>
          <a:p>
            <a:r>
              <a:rPr lang="fr-FR" sz="4800" b="1" dirty="0" smtClean="0">
                <a:solidFill>
                  <a:srgbClr val="C00000"/>
                </a:solidFill>
                <a:latin typeface="Arial" pitchFamily="34" charset="0"/>
                <a:cs typeface="Arial" pitchFamily="34" charset="0"/>
              </a:rPr>
              <a:t>Encadrement juridique des</a:t>
            </a:r>
          </a:p>
          <a:p>
            <a:endParaRPr lang="fr-FR" sz="4800" b="1" dirty="0">
              <a:solidFill>
                <a:srgbClr val="C00000"/>
              </a:solidFill>
              <a:latin typeface="Arial" pitchFamily="34" charset="0"/>
              <a:cs typeface="Arial" pitchFamily="34" charset="0"/>
            </a:endParaRPr>
          </a:p>
          <a:p>
            <a:r>
              <a:rPr lang="fr-FR" sz="4800" b="1" dirty="0" smtClean="0">
                <a:solidFill>
                  <a:srgbClr val="C00000"/>
                </a:solidFill>
                <a:latin typeface="Arial" pitchFamily="34" charset="0"/>
                <a:cs typeface="Arial" pitchFamily="34" charset="0"/>
              </a:rPr>
              <a:t> télécommunications en Algérie</a:t>
            </a:r>
            <a:r>
              <a:rPr lang="fr-FR" b="1" dirty="0" smtClean="0">
                <a:solidFill>
                  <a:schemeClr val="tx1"/>
                </a:solidFill>
              </a:rPr>
              <a:t/>
            </a:r>
            <a:br>
              <a:rPr lang="fr-FR" b="1" dirty="0" smtClean="0">
                <a:solidFill>
                  <a:schemeClr val="tx1"/>
                </a:solidFill>
              </a:rPr>
            </a:b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642918"/>
            <a:ext cx="7358114" cy="461665"/>
          </a:xfrm>
          <a:prstGeom prst="rect">
            <a:avLst/>
          </a:prstGeom>
          <a:noFill/>
        </p:spPr>
        <p:txBody>
          <a:bodyPr wrap="square" rtlCol="0">
            <a:spAutoFit/>
          </a:bodyPr>
          <a:lstStyle/>
          <a:p>
            <a:r>
              <a:rPr lang="pt-BR" sz="2400" dirty="0" smtClean="0">
                <a:solidFill>
                  <a:srgbClr val="C00000"/>
                </a:solidFill>
                <a:latin typeface="Arial" pitchFamily="34" charset="0"/>
                <a:cs typeface="Arial" pitchFamily="34" charset="0"/>
              </a:rPr>
              <a:t>Les </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objectifs</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du</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service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universel</a:t>
            </a:r>
            <a:endParaRPr lang="fr-FR" sz="2400" dirty="0">
              <a:solidFill>
                <a:srgbClr val="C00000"/>
              </a:solidFill>
              <a:latin typeface="Arial" pitchFamily="34" charset="0"/>
              <a:cs typeface="Arial" pitchFamily="34" charset="0"/>
            </a:endParaRPr>
          </a:p>
        </p:txBody>
      </p:sp>
      <p:pic>
        <p:nvPicPr>
          <p:cNvPr id="3074" name="Picture 2"/>
          <p:cNvPicPr>
            <a:picLocks noChangeAspect="1" noChangeArrowheads="1"/>
          </p:cNvPicPr>
          <p:nvPr/>
        </p:nvPicPr>
        <p:blipFill>
          <a:blip r:embed="rId2"/>
          <a:srcRect/>
          <a:stretch>
            <a:fillRect/>
          </a:stretch>
        </p:blipFill>
        <p:spPr bwMode="auto">
          <a:xfrm>
            <a:off x="857224" y="1214422"/>
            <a:ext cx="7858180" cy="2000253"/>
          </a:xfrm>
          <a:prstGeom prst="rect">
            <a:avLst/>
          </a:prstGeom>
          <a:noFill/>
          <a:ln w="9525">
            <a:noFill/>
            <a:miter lim="800000"/>
            <a:headEnd/>
            <a:tailEnd/>
          </a:ln>
          <a:effectLst/>
        </p:spPr>
      </p:pic>
      <p:sp>
        <p:nvSpPr>
          <p:cNvPr id="4" name="ZoneTexte 3"/>
          <p:cNvSpPr txBox="1"/>
          <p:nvPr/>
        </p:nvSpPr>
        <p:spPr>
          <a:xfrm>
            <a:off x="785786" y="3357562"/>
            <a:ext cx="7786742" cy="461665"/>
          </a:xfrm>
          <a:prstGeom prst="rect">
            <a:avLst/>
          </a:prstGeom>
          <a:noFill/>
        </p:spPr>
        <p:txBody>
          <a:bodyPr wrap="square" rtlCol="0">
            <a:spAutoFit/>
          </a:bodyPr>
          <a:lstStyle/>
          <a:p>
            <a:r>
              <a:rPr lang="pt-BR" sz="2400" dirty="0" smtClean="0">
                <a:solidFill>
                  <a:srgbClr val="C00000"/>
                </a:solidFill>
                <a:latin typeface="Arial" pitchFamily="34" charset="0"/>
                <a:cs typeface="Arial" pitchFamily="34" charset="0"/>
              </a:rPr>
              <a:t>Le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financement du service universel</a:t>
            </a:r>
            <a:endParaRPr lang="fr-FR" sz="2400" dirty="0">
              <a:solidFill>
                <a:srgbClr val="C00000"/>
              </a:solidFill>
              <a:latin typeface="Arial" pitchFamily="34" charset="0"/>
              <a:cs typeface="Arial" pitchFamily="34" charset="0"/>
            </a:endParaRPr>
          </a:p>
        </p:txBody>
      </p:sp>
      <p:pic>
        <p:nvPicPr>
          <p:cNvPr id="3075" name="Picture 3"/>
          <p:cNvPicPr>
            <a:picLocks noChangeAspect="1" noChangeArrowheads="1"/>
          </p:cNvPicPr>
          <p:nvPr/>
        </p:nvPicPr>
        <p:blipFill>
          <a:blip r:embed="rId3"/>
          <a:srcRect/>
          <a:stretch>
            <a:fillRect/>
          </a:stretch>
        </p:blipFill>
        <p:spPr bwMode="auto">
          <a:xfrm>
            <a:off x="500034" y="4143380"/>
            <a:ext cx="8143932" cy="71438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57158" y="1000108"/>
            <a:ext cx="7996239" cy="307183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785794"/>
            <a:ext cx="8429684" cy="830997"/>
          </a:xfrm>
          <a:prstGeom prst="rect">
            <a:avLst/>
          </a:prstGeom>
          <a:noFill/>
        </p:spPr>
        <p:txBody>
          <a:bodyPr wrap="square" rtlCol="0">
            <a:spAutoFit/>
          </a:bodyPr>
          <a:lstStyle/>
          <a:p>
            <a:r>
              <a:rPr lang="pt-BR" sz="2400" dirty="0" smtClean="0">
                <a:solidFill>
                  <a:srgbClr val="C00000"/>
                </a:solidFill>
                <a:latin typeface="Arial" pitchFamily="34" charset="0"/>
                <a:cs typeface="Arial" pitchFamily="34" charset="0"/>
              </a:rPr>
              <a:t>Les</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modalités</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d’attribution des missions du service  universel</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des</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télécommunications </a:t>
            </a:r>
            <a:r>
              <a:rPr lang="pt-BR" dirty="0"/>
              <a:t> </a:t>
            </a:r>
            <a:endParaRPr lang="fr-FR" dirty="0"/>
          </a:p>
        </p:txBody>
      </p:sp>
      <p:pic>
        <p:nvPicPr>
          <p:cNvPr id="5122" name="Picture 2"/>
          <p:cNvPicPr>
            <a:picLocks noChangeAspect="1" noChangeArrowheads="1"/>
          </p:cNvPicPr>
          <p:nvPr/>
        </p:nvPicPr>
        <p:blipFill>
          <a:blip r:embed="rId2"/>
          <a:srcRect/>
          <a:stretch>
            <a:fillRect/>
          </a:stretch>
        </p:blipFill>
        <p:spPr bwMode="auto">
          <a:xfrm>
            <a:off x="500034" y="1857364"/>
            <a:ext cx="8143932" cy="392909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500042"/>
            <a:ext cx="8072494" cy="830997"/>
          </a:xfrm>
          <a:prstGeom prst="rect">
            <a:avLst/>
          </a:prstGeom>
          <a:noFill/>
        </p:spPr>
        <p:txBody>
          <a:bodyPr wrap="square" rtlCol="0">
            <a:spAutoFit/>
          </a:bodyPr>
          <a:lstStyle/>
          <a:p>
            <a:r>
              <a:rPr lang="fr-FR" sz="2400" dirty="0" smtClean="0">
                <a:solidFill>
                  <a:srgbClr val="C00000"/>
                </a:solidFill>
                <a:latin typeface="Arial" pitchFamily="34" charset="0"/>
                <a:cs typeface="Arial" pitchFamily="34" charset="0"/>
              </a:rPr>
              <a:t>Rôles</a:t>
            </a:r>
            <a:r>
              <a:rPr lang="fr-FR" sz="2400" dirty="0">
                <a:solidFill>
                  <a:srgbClr val="C00000"/>
                </a:solidFill>
                <a:latin typeface="Arial" pitchFamily="34" charset="0"/>
                <a:cs typeface="Arial" pitchFamily="34" charset="0"/>
              </a:rPr>
              <a:t>  </a:t>
            </a:r>
            <a:r>
              <a:rPr lang="fr-FR" sz="2400" dirty="0" smtClean="0">
                <a:solidFill>
                  <a:srgbClr val="C00000"/>
                </a:solidFill>
                <a:latin typeface="Arial" pitchFamily="34" charset="0"/>
                <a:cs typeface="Arial" pitchFamily="34" charset="0"/>
              </a:rPr>
              <a:t>du Ministère</a:t>
            </a:r>
            <a:r>
              <a:rPr lang="fr-FR" sz="2400" dirty="0">
                <a:solidFill>
                  <a:srgbClr val="C00000"/>
                </a:solidFill>
                <a:latin typeface="Arial" pitchFamily="34" charset="0"/>
                <a:cs typeface="Arial" pitchFamily="34" charset="0"/>
              </a:rPr>
              <a:t> </a:t>
            </a:r>
            <a:r>
              <a:rPr lang="fr-FR" sz="2400" dirty="0" smtClean="0">
                <a:solidFill>
                  <a:srgbClr val="C00000"/>
                </a:solidFill>
                <a:latin typeface="Arial" pitchFamily="34" charset="0"/>
                <a:cs typeface="Arial" pitchFamily="34" charset="0"/>
              </a:rPr>
              <a:t> chargé</a:t>
            </a:r>
            <a:r>
              <a:rPr lang="fr-FR" sz="2400" dirty="0">
                <a:solidFill>
                  <a:srgbClr val="C00000"/>
                </a:solidFill>
                <a:latin typeface="Arial" pitchFamily="34" charset="0"/>
                <a:cs typeface="Arial" pitchFamily="34" charset="0"/>
              </a:rPr>
              <a:t>  </a:t>
            </a:r>
            <a:r>
              <a:rPr lang="fr-FR" sz="2400" dirty="0" smtClean="0">
                <a:solidFill>
                  <a:srgbClr val="C00000"/>
                </a:solidFill>
                <a:latin typeface="Arial" pitchFamily="34" charset="0"/>
                <a:cs typeface="Arial" pitchFamily="34" charset="0"/>
              </a:rPr>
              <a:t>des télécommunications </a:t>
            </a:r>
          </a:p>
          <a:p>
            <a:r>
              <a:rPr lang="fr-FR" sz="2400" dirty="0" smtClean="0">
                <a:solidFill>
                  <a:srgbClr val="C00000"/>
                </a:solidFill>
                <a:latin typeface="Arial" pitchFamily="34" charset="0"/>
                <a:cs typeface="Arial" pitchFamily="34" charset="0"/>
              </a:rPr>
              <a:t>et de </a:t>
            </a:r>
            <a:r>
              <a:rPr lang="fr-F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l’Autorité </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Régulation</a:t>
            </a:r>
            <a:endParaRPr lang="fr-FR" sz="2400" dirty="0">
              <a:solidFill>
                <a:srgbClr val="C00000"/>
              </a:solidFill>
              <a:latin typeface="Arial" pitchFamily="34" charset="0"/>
              <a:cs typeface="Arial" pitchFamily="34" charset="0"/>
            </a:endParaRPr>
          </a:p>
        </p:txBody>
      </p:sp>
      <p:pic>
        <p:nvPicPr>
          <p:cNvPr id="6146" name="Picture 2"/>
          <p:cNvPicPr>
            <a:picLocks noChangeAspect="1" noChangeArrowheads="1"/>
          </p:cNvPicPr>
          <p:nvPr/>
        </p:nvPicPr>
        <p:blipFill>
          <a:blip r:embed="rId2"/>
          <a:srcRect/>
          <a:stretch>
            <a:fillRect/>
          </a:stretch>
        </p:blipFill>
        <p:spPr bwMode="auto">
          <a:xfrm>
            <a:off x="357158" y="1643050"/>
            <a:ext cx="8072494" cy="307183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5786" y="285728"/>
            <a:ext cx="7429552" cy="461665"/>
          </a:xfrm>
          <a:prstGeom prst="rect">
            <a:avLst/>
          </a:prstGeom>
          <a:noFill/>
        </p:spPr>
        <p:txBody>
          <a:bodyPr wrap="square" rtlCol="0">
            <a:spAutoFit/>
          </a:bodyPr>
          <a:lstStyle/>
          <a:p>
            <a:r>
              <a:rPr lang="pt-BR" sz="2400" dirty="0" smtClean="0">
                <a:solidFill>
                  <a:srgbClr val="C00000"/>
                </a:solidFill>
                <a:latin typeface="Arial" pitchFamily="34" charset="0"/>
                <a:cs typeface="Arial" pitchFamily="34" charset="0"/>
              </a:rPr>
              <a:t>Conditions</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de fourniture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du service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universel</a:t>
            </a:r>
            <a:endParaRPr lang="fr-FR" sz="2400" dirty="0">
              <a:solidFill>
                <a:srgbClr val="C00000"/>
              </a:solidFill>
              <a:latin typeface="Arial" pitchFamily="34" charset="0"/>
              <a:cs typeface="Arial" pitchFamily="34" charset="0"/>
            </a:endParaRPr>
          </a:p>
        </p:txBody>
      </p:sp>
      <p:pic>
        <p:nvPicPr>
          <p:cNvPr id="7170" name="Picture 2"/>
          <p:cNvPicPr>
            <a:picLocks noChangeAspect="1" noChangeArrowheads="1"/>
          </p:cNvPicPr>
          <p:nvPr/>
        </p:nvPicPr>
        <p:blipFill>
          <a:blip r:embed="rId2"/>
          <a:srcRect/>
          <a:stretch>
            <a:fillRect/>
          </a:stretch>
        </p:blipFill>
        <p:spPr bwMode="auto">
          <a:xfrm>
            <a:off x="428596" y="1142984"/>
            <a:ext cx="8429684" cy="52864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500034" y="1428736"/>
            <a:ext cx="8215370" cy="35004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428604"/>
            <a:ext cx="7429552" cy="461665"/>
          </a:xfrm>
          <a:prstGeom prst="rect">
            <a:avLst/>
          </a:prstGeom>
          <a:noFill/>
        </p:spPr>
        <p:txBody>
          <a:bodyPr wrap="square" rtlCol="0">
            <a:spAutoFit/>
          </a:bodyPr>
          <a:lstStyle/>
          <a:p>
            <a:r>
              <a:rPr lang="fr-FR" sz="2400" dirty="0" smtClean="0">
                <a:solidFill>
                  <a:srgbClr val="C00000"/>
                </a:solidFill>
                <a:latin typeface="Arial" pitchFamily="34" charset="0"/>
                <a:cs typeface="Arial" pitchFamily="34" charset="0"/>
              </a:rPr>
              <a:t>Le</a:t>
            </a:r>
            <a:r>
              <a:rPr lang="fr-FR" sz="2400" dirty="0">
                <a:solidFill>
                  <a:srgbClr val="C00000"/>
                </a:solidFill>
                <a:latin typeface="Arial" pitchFamily="34" charset="0"/>
                <a:cs typeface="Arial" pitchFamily="34" charset="0"/>
              </a:rPr>
              <a:t> </a:t>
            </a:r>
            <a:r>
              <a:rPr lang="fr-FR" sz="2400" dirty="0" smtClean="0">
                <a:solidFill>
                  <a:srgbClr val="C00000"/>
                </a:solidFill>
                <a:latin typeface="Arial" pitchFamily="34" charset="0"/>
                <a:cs typeface="Arial" pitchFamily="34" charset="0"/>
              </a:rPr>
              <a:t>contrôle</a:t>
            </a:r>
            <a:r>
              <a:rPr lang="fr-FR" sz="2400" dirty="0">
                <a:solidFill>
                  <a:srgbClr val="C00000"/>
                </a:solidFill>
                <a:latin typeface="Arial" pitchFamily="34" charset="0"/>
                <a:cs typeface="Arial" pitchFamily="34" charset="0"/>
              </a:rPr>
              <a:t> de </a:t>
            </a:r>
            <a:r>
              <a:rPr lang="fr-FR" sz="2400" dirty="0" smtClean="0">
                <a:solidFill>
                  <a:srgbClr val="C00000"/>
                </a:solidFill>
                <a:latin typeface="Arial" pitchFamily="34" charset="0"/>
                <a:cs typeface="Arial" pitchFamily="34" charset="0"/>
              </a:rPr>
              <a:t>l’Autorité</a:t>
            </a:r>
            <a:r>
              <a:rPr lang="fr-FR" sz="2400" dirty="0">
                <a:solidFill>
                  <a:srgbClr val="C00000"/>
                </a:solidFill>
                <a:latin typeface="Arial" pitchFamily="34" charset="0"/>
                <a:cs typeface="Arial" pitchFamily="34" charset="0"/>
              </a:rPr>
              <a:t> de </a:t>
            </a:r>
            <a:r>
              <a:rPr lang="fr-FR" sz="2400" dirty="0" smtClean="0">
                <a:solidFill>
                  <a:srgbClr val="C00000"/>
                </a:solidFill>
                <a:latin typeface="Arial" pitchFamily="34" charset="0"/>
                <a:cs typeface="Arial" pitchFamily="34" charset="0"/>
              </a:rPr>
              <a:t>Régulation</a:t>
            </a:r>
            <a:endParaRPr lang="fr-FR" sz="2400" dirty="0">
              <a:solidFill>
                <a:srgbClr val="C00000"/>
              </a:solidFill>
              <a:latin typeface="Arial" pitchFamily="34" charset="0"/>
              <a:cs typeface="Arial" pitchFamily="34" charset="0"/>
            </a:endParaRPr>
          </a:p>
        </p:txBody>
      </p:sp>
      <p:pic>
        <p:nvPicPr>
          <p:cNvPr id="9219" name="Picture 3"/>
          <p:cNvPicPr>
            <a:picLocks noChangeAspect="1" noChangeArrowheads="1"/>
          </p:cNvPicPr>
          <p:nvPr/>
        </p:nvPicPr>
        <p:blipFill>
          <a:blip r:embed="rId2"/>
          <a:srcRect/>
          <a:stretch>
            <a:fillRect/>
          </a:stretch>
        </p:blipFill>
        <p:spPr bwMode="auto">
          <a:xfrm>
            <a:off x="571472" y="1214422"/>
            <a:ext cx="8215370" cy="3429024"/>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357158" y="785794"/>
            <a:ext cx="8501122" cy="3643338"/>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8662" y="214290"/>
            <a:ext cx="7572428" cy="830997"/>
          </a:xfrm>
          <a:prstGeom prst="rect">
            <a:avLst/>
          </a:prstGeom>
          <a:noFill/>
        </p:spPr>
        <p:txBody>
          <a:bodyPr wrap="square" rtlCol="0">
            <a:spAutoFit/>
          </a:bodyPr>
          <a:lstStyle/>
          <a:p>
            <a:r>
              <a:rPr lang="fr-FR" sz="2400" b="1" dirty="0">
                <a:solidFill>
                  <a:srgbClr val="C00000"/>
                </a:solidFill>
                <a:latin typeface="Arial" pitchFamily="34" charset="0"/>
                <a:cs typeface="Arial" pitchFamily="34" charset="0"/>
              </a:rPr>
              <a:t>PARTENARIAT PUBLIC/PRIVE DANS LE DOMAINE DES TELECOMMUNICATIONS EN ALGERIE</a:t>
            </a:r>
            <a:endParaRPr lang="fr-FR" sz="2400" dirty="0">
              <a:solidFill>
                <a:srgbClr val="C00000"/>
              </a:solidFill>
              <a:latin typeface="Arial" pitchFamily="34" charset="0"/>
              <a:cs typeface="Arial" pitchFamily="34" charset="0"/>
            </a:endParaRPr>
          </a:p>
        </p:txBody>
      </p:sp>
      <p:sp>
        <p:nvSpPr>
          <p:cNvPr id="3" name="ZoneTexte 2"/>
          <p:cNvSpPr txBox="1"/>
          <p:nvPr/>
        </p:nvSpPr>
        <p:spPr>
          <a:xfrm>
            <a:off x="357158" y="1357298"/>
            <a:ext cx="8429684" cy="6247864"/>
          </a:xfrm>
          <a:prstGeom prst="rect">
            <a:avLst/>
          </a:prstGeom>
          <a:noFill/>
        </p:spPr>
        <p:txBody>
          <a:bodyPr wrap="square" rtlCol="0">
            <a:spAutoFit/>
          </a:bodyPr>
          <a:lstStyle/>
          <a:p>
            <a:r>
              <a:rPr lang="fr-FR" sz="2200" dirty="0">
                <a:latin typeface="Arial" pitchFamily="34" charset="0"/>
                <a:cs typeface="Arial" pitchFamily="34" charset="0"/>
              </a:rPr>
              <a:t>L’idée du partenariat public/privé suscite la question des investissements nationaux et étrangers en Algérie qui est à la fois importante et d’actualité dans le monde et en particulier la crise financière et économique que </a:t>
            </a:r>
            <a:r>
              <a:rPr lang="fr-FR" sz="2200" dirty="0" smtClean="0">
                <a:latin typeface="Arial" pitchFamily="34" charset="0"/>
                <a:cs typeface="Arial" pitchFamily="34" charset="0"/>
              </a:rPr>
              <a:t>nous avons toujours vécu.</a:t>
            </a:r>
            <a:r>
              <a:rPr lang="fr-FR" sz="2400" dirty="0"/>
              <a:t> Cette question s’inscrit non seulement dans le cadre des réformes économiques, mais aussi dans le cadre des réformes de l’arsenal juridique et surtout dans le cadre des accords d’associations Algérie-UE qui renforce la garantie de l’investissement dans le cadre des partenariats public/public et partenariat public/privé</a:t>
            </a:r>
            <a:r>
              <a:rPr lang="fr-FR" sz="2400" dirty="0" smtClean="0"/>
              <a:t>.</a:t>
            </a:r>
          </a:p>
          <a:p>
            <a:r>
              <a:rPr lang="fr-FR" sz="2400" dirty="0" smtClean="0"/>
              <a:t>Il </a:t>
            </a:r>
            <a:r>
              <a:rPr lang="fr-FR" sz="2400" dirty="0"/>
              <a:t>coule de source que l’investissement dans le cadre du partenariat public/privé ne prospère que si le pays d’accueil lui assure un maximum de </a:t>
            </a:r>
            <a:r>
              <a:rPr lang="fr-FR" sz="2400" dirty="0" smtClean="0"/>
              <a:t>sécurité. </a:t>
            </a:r>
            <a:r>
              <a:rPr lang="fr-FR" sz="2400" dirty="0"/>
              <a:t>Le législateur algérien </a:t>
            </a:r>
            <a:r>
              <a:rPr lang="fr-FR" sz="2400" dirty="0" smtClean="0"/>
              <a:t>a confirmé </a:t>
            </a:r>
            <a:r>
              <a:rPr lang="fr-FR" sz="2400" dirty="0"/>
              <a:t>d’une part, les garanties juridiques classiques et </a:t>
            </a:r>
            <a:r>
              <a:rPr lang="fr-FR" sz="2400" dirty="0" smtClean="0"/>
              <a:t> a renforcé </a:t>
            </a:r>
            <a:r>
              <a:rPr lang="fr-FR" sz="2400" dirty="0"/>
              <a:t>d’autre part la garantie de transfert.</a:t>
            </a:r>
            <a:r>
              <a:rPr lang="fr-FR" sz="2400" dirty="0" smtClean="0"/>
              <a:t> </a:t>
            </a:r>
            <a:endParaRPr lang="fr-FR" sz="2400" dirty="0"/>
          </a:p>
          <a:p>
            <a:endParaRPr lang="fr-FR" sz="2400" dirty="0" smtClean="0"/>
          </a:p>
          <a:p>
            <a:endParaRPr lang="fr-FR" sz="2400" dirty="0"/>
          </a:p>
          <a:p>
            <a:endParaRPr lang="fr-FR" sz="22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714356"/>
            <a:ext cx="7929618" cy="5232202"/>
          </a:xfrm>
          <a:prstGeom prst="rect">
            <a:avLst/>
          </a:prstGeom>
          <a:noFill/>
        </p:spPr>
        <p:txBody>
          <a:bodyPr wrap="square" rtlCol="0">
            <a:spAutoFit/>
          </a:bodyPr>
          <a:lstStyle/>
          <a:p>
            <a:r>
              <a:rPr lang="fr-FR" sz="2200" dirty="0">
                <a:latin typeface="Arial" pitchFamily="34" charset="0"/>
                <a:cs typeface="Arial" pitchFamily="34" charset="0"/>
              </a:rPr>
              <a:t>Ces garanties sont </a:t>
            </a:r>
            <a:r>
              <a:rPr lang="fr-FR" sz="2200" dirty="0" smtClean="0">
                <a:latin typeface="Arial" pitchFamily="34" charset="0"/>
                <a:cs typeface="Arial" pitchFamily="34" charset="0"/>
              </a:rPr>
              <a:t>reprises par les des règlements bancaire de sorte à ce que </a:t>
            </a:r>
            <a:r>
              <a:rPr lang="fr-FR" sz="2400" dirty="0"/>
              <a:t>les investissements étrangers et les investissements </a:t>
            </a:r>
            <a:r>
              <a:rPr lang="fr-FR" sz="2400" dirty="0" smtClean="0"/>
              <a:t>nationaux soient soumises sur le même pied d’égalité, </a:t>
            </a:r>
            <a:r>
              <a:rPr lang="fr-FR" sz="2400" dirty="0"/>
              <a:t>cela veut dire que la loi algérienne dans la matière s’applique au partenaire étrangers de la même façon de son application aux partenaires nationaux</a:t>
            </a:r>
            <a:r>
              <a:rPr lang="fr-FR" sz="2400" dirty="0" smtClean="0"/>
              <a:t>.</a:t>
            </a:r>
          </a:p>
          <a:p>
            <a:r>
              <a:rPr lang="fr-FR" sz="2400" dirty="0"/>
              <a:t>La problématique du partenariat public/privé doit conditionner le développement et le devenir de tous pays dans un environnement économique très porteur encadré par un arsenal juridique qui garantie le partenariat public/privé dans le cadre des investissements tels que la garantie de transfert des revenues et du capital investi et de faire appel à la garantie d’arbitrage international en cas de litige (convention de New York, MIGA, CIRDI</a:t>
            </a:r>
            <a:r>
              <a:rPr lang="fr-FR" sz="2400" dirty="0" smtClean="0"/>
              <a:t>…)</a:t>
            </a:r>
            <a:endParaRPr lang="fr-FR" sz="2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42976" y="642918"/>
            <a:ext cx="6500858" cy="461665"/>
          </a:xfrm>
          <a:prstGeom prst="rect">
            <a:avLst/>
          </a:prstGeom>
          <a:noFill/>
        </p:spPr>
        <p:txBody>
          <a:bodyPr wrap="square" rtlCol="0">
            <a:spAutoFit/>
          </a:bodyPr>
          <a:lstStyle/>
          <a:p>
            <a:r>
              <a:rPr lang="fr-FR" sz="2400" dirty="0" smtClean="0">
                <a:latin typeface="Arial" pitchFamily="34" charset="0"/>
                <a:cs typeface="Arial" pitchFamily="34" charset="0"/>
              </a:rPr>
              <a:t> </a:t>
            </a:r>
            <a:r>
              <a:rPr lang="fr-FR" sz="2400" dirty="0" smtClean="0">
                <a:solidFill>
                  <a:srgbClr val="C00000"/>
                </a:solidFill>
                <a:latin typeface="Arial" pitchFamily="34" charset="0"/>
                <a:cs typeface="Arial" pitchFamily="34" charset="0"/>
              </a:rPr>
              <a:t>Introduction</a:t>
            </a:r>
            <a:endParaRPr lang="fr-FR" sz="2400" dirty="0">
              <a:solidFill>
                <a:srgbClr val="C00000"/>
              </a:solidFill>
              <a:latin typeface="Arial" pitchFamily="34" charset="0"/>
              <a:cs typeface="Arial" pitchFamily="34" charset="0"/>
            </a:endParaRPr>
          </a:p>
        </p:txBody>
      </p:sp>
      <p:sp>
        <p:nvSpPr>
          <p:cNvPr id="3" name="ZoneTexte 2"/>
          <p:cNvSpPr txBox="1"/>
          <p:nvPr/>
        </p:nvSpPr>
        <p:spPr>
          <a:xfrm>
            <a:off x="428596" y="1428736"/>
            <a:ext cx="8215370" cy="1785104"/>
          </a:xfrm>
          <a:prstGeom prst="rect">
            <a:avLst/>
          </a:prstGeom>
          <a:noFill/>
        </p:spPr>
        <p:txBody>
          <a:bodyPr wrap="square" rtlCol="0">
            <a:spAutoFit/>
          </a:bodyPr>
          <a:lstStyle/>
          <a:p>
            <a:r>
              <a:rPr lang="fr-FR" sz="2200" dirty="0">
                <a:latin typeface="Arial" pitchFamily="34" charset="0"/>
                <a:cs typeface="Arial" pitchFamily="34" charset="0"/>
              </a:rPr>
              <a:t>Dans  le  cadre  des  réformes  introduites  pour  la  libéralisation  et  le  développement  du </a:t>
            </a:r>
            <a:r>
              <a:rPr lang="fr-FR" sz="2200" dirty="0" smtClean="0">
                <a:latin typeface="Arial" pitchFamily="34" charset="0"/>
                <a:cs typeface="Arial" pitchFamily="34" charset="0"/>
              </a:rPr>
              <a:t>secteur</a:t>
            </a:r>
            <a:r>
              <a:rPr lang="fr-FR" sz="2200" dirty="0">
                <a:latin typeface="Arial" pitchFamily="34" charset="0"/>
                <a:cs typeface="Arial" pitchFamily="34" charset="0"/>
              </a:rPr>
              <a:t>  des  télécommunications,  le  Gouvernement  adopte,  le  25  juillet  2000, </a:t>
            </a:r>
            <a:r>
              <a:rPr lang="fr-FR" sz="2200" dirty="0" smtClean="0">
                <a:latin typeface="Arial" pitchFamily="34" charset="0"/>
                <a:cs typeface="Arial" pitchFamily="34" charset="0"/>
              </a:rPr>
              <a:t>une</a:t>
            </a:r>
            <a:r>
              <a:rPr lang="fr-FR" sz="2200" dirty="0">
                <a:latin typeface="Arial" pitchFamily="34" charset="0"/>
                <a:cs typeface="Arial" pitchFamily="34" charset="0"/>
              </a:rPr>
              <a:t> </a:t>
            </a:r>
          </a:p>
          <a:p>
            <a:r>
              <a:rPr lang="fr-FR" sz="2200" dirty="0">
                <a:latin typeface="Arial" pitchFamily="34" charset="0"/>
                <a:cs typeface="Arial" pitchFamily="34" charset="0"/>
              </a:rPr>
              <a:t>« Déclaration  de politique sectorielle » fixant les  programmes et les objectifs  prioritaires à </a:t>
            </a:r>
            <a:r>
              <a:rPr lang="fr-FR" sz="2200" dirty="0" smtClean="0">
                <a:latin typeface="Arial" pitchFamily="34" charset="0"/>
                <a:cs typeface="Arial" pitchFamily="34" charset="0"/>
              </a:rPr>
              <a:t> atteindre</a:t>
            </a:r>
            <a:r>
              <a:rPr lang="fr-FR" sz="2200" dirty="0">
                <a:latin typeface="Arial" pitchFamily="34" charset="0"/>
                <a:cs typeface="Arial" pitchFamily="34" charset="0"/>
              </a:rPr>
              <a:t>, notamment :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571480"/>
            <a:ext cx="8143932" cy="4093428"/>
          </a:xfrm>
          <a:prstGeom prst="rect">
            <a:avLst/>
          </a:prstGeom>
          <a:noFill/>
        </p:spPr>
        <p:txBody>
          <a:bodyPr wrap="square" rtlCol="0">
            <a:spAutoFit/>
          </a:bodyPr>
          <a:lstStyle/>
          <a:p>
            <a:r>
              <a:rPr lang="fr-FR" sz="2200" dirty="0">
                <a:latin typeface="Arial" pitchFamily="34" charset="0"/>
                <a:cs typeface="Arial" pitchFamily="34" charset="0"/>
              </a:rPr>
              <a:t>En sérieux, depuis l’année 2004, le secteur des télécommunications en Algérie a réalisé un grand </a:t>
            </a:r>
            <a:r>
              <a:rPr lang="fr-FR" sz="2200" dirty="0" err="1" smtClean="0">
                <a:latin typeface="Arial" pitchFamily="34" charset="0"/>
                <a:cs typeface="Arial" pitchFamily="34" charset="0"/>
              </a:rPr>
              <a:t>progrés</a:t>
            </a:r>
            <a:r>
              <a:rPr lang="fr-FR" sz="2200" dirty="0" smtClean="0">
                <a:latin typeface="Arial" pitchFamily="34" charset="0"/>
                <a:cs typeface="Arial" pitchFamily="34" charset="0"/>
              </a:rPr>
              <a:t> </a:t>
            </a:r>
            <a:r>
              <a:rPr lang="fr-FR" sz="2200" dirty="0">
                <a:latin typeface="Arial" pitchFamily="34" charset="0"/>
                <a:cs typeface="Arial" pitchFamily="34" charset="0"/>
              </a:rPr>
              <a:t>avec la succession de vente des licences privée de téléphonie mobile. D’ailleurs, l’Algérie pour combler ce retard tout en développant  un environnement propice au secteur privé, les pouvoirs publics ont adopté une politique volontariste pour transformer les opérateurs historiques fixe et mobiles en société modernes capable de rivaliser avec le secteur privé dans la perspective d’une privatisation. L’Etat Algérien à ouvert, donc, des domaines à l’investissement dans le secteur des télécommunications dans le cadre de l’attribution de licence.  </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14290"/>
            <a:ext cx="8358246" cy="461665"/>
          </a:xfrm>
          <a:prstGeom prst="rect">
            <a:avLst/>
          </a:prstGeom>
          <a:noFill/>
        </p:spPr>
        <p:txBody>
          <a:bodyPr wrap="square" rtlCol="0">
            <a:spAutoFit/>
          </a:bodyPr>
          <a:lstStyle/>
          <a:p>
            <a:r>
              <a:rPr lang="fr-FR" sz="2400" dirty="0">
                <a:solidFill>
                  <a:srgbClr val="C00000"/>
                </a:solidFill>
                <a:latin typeface="Arial" pitchFamily="34" charset="0"/>
                <a:cs typeface="Arial" pitchFamily="34" charset="0"/>
              </a:rPr>
              <a:t>Présentation du secteur des télécommunications en </a:t>
            </a:r>
            <a:r>
              <a:rPr lang="fr-FR" sz="2400" dirty="0" smtClean="0">
                <a:solidFill>
                  <a:srgbClr val="C00000"/>
                </a:solidFill>
                <a:latin typeface="Arial" pitchFamily="34" charset="0"/>
                <a:cs typeface="Arial" pitchFamily="34" charset="0"/>
              </a:rPr>
              <a:t>Algérie</a:t>
            </a:r>
            <a:endParaRPr lang="fr-FR" sz="2400" dirty="0">
              <a:latin typeface="Arial" pitchFamily="34" charset="0"/>
              <a:cs typeface="Arial" pitchFamily="34" charset="0"/>
            </a:endParaRPr>
          </a:p>
        </p:txBody>
      </p:sp>
      <p:sp>
        <p:nvSpPr>
          <p:cNvPr id="3" name="ZoneTexte 2"/>
          <p:cNvSpPr txBox="1"/>
          <p:nvPr/>
        </p:nvSpPr>
        <p:spPr>
          <a:xfrm>
            <a:off x="357158" y="857232"/>
            <a:ext cx="8572560" cy="5847755"/>
          </a:xfrm>
          <a:prstGeom prst="rect">
            <a:avLst/>
          </a:prstGeom>
          <a:noFill/>
        </p:spPr>
        <p:txBody>
          <a:bodyPr wrap="square" rtlCol="0">
            <a:spAutoFit/>
          </a:bodyPr>
          <a:lstStyle/>
          <a:p>
            <a:r>
              <a:rPr lang="fr-FR" sz="2200" dirty="0">
                <a:latin typeface="Arial" pitchFamily="34" charset="0"/>
                <a:cs typeface="Arial" pitchFamily="34" charset="0"/>
              </a:rPr>
              <a:t>Les pouvoirs publics intéressés par le </a:t>
            </a:r>
            <a:r>
              <a:rPr lang="fr-FR" sz="2200" dirty="0" err="1">
                <a:latin typeface="Arial" pitchFamily="34" charset="0"/>
                <a:cs typeface="Arial" pitchFamily="34" charset="0"/>
              </a:rPr>
              <a:t>relancement</a:t>
            </a:r>
            <a:r>
              <a:rPr lang="fr-FR" sz="2200" dirty="0">
                <a:latin typeface="Arial" pitchFamily="34" charset="0"/>
                <a:cs typeface="Arial" pitchFamily="34" charset="0"/>
              </a:rPr>
              <a:t> du secteur privé dans le cadre des partenariats public/privé et en particulier, de la téléphonie mobile, ont réussi à </a:t>
            </a:r>
            <a:r>
              <a:rPr lang="fr-FR" sz="2200" dirty="0" err="1">
                <a:latin typeface="Arial" pitchFamily="34" charset="0"/>
                <a:cs typeface="Arial" pitchFamily="34" charset="0"/>
              </a:rPr>
              <a:t>démonopoliser</a:t>
            </a:r>
            <a:r>
              <a:rPr lang="fr-FR" sz="2200" dirty="0">
                <a:latin typeface="Arial" pitchFamily="34" charset="0"/>
                <a:cs typeface="Arial" pitchFamily="34" charset="0"/>
              </a:rPr>
              <a:t> un secteur qui représentait à lui seul le monopole de l’Etat. D’ailleurs, si la croissance du nombre d’abonnés au service mobile des trois opérateurs (</a:t>
            </a:r>
            <a:r>
              <a:rPr lang="fr-FR" sz="2200" dirty="0" err="1">
                <a:latin typeface="Arial" pitchFamily="34" charset="0"/>
                <a:cs typeface="Arial" pitchFamily="34" charset="0"/>
              </a:rPr>
              <a:t>Mobilis</a:t>
            </a:r>
            <a:r>
              <a:rPr lang="fr-FR" sz="2200" dirty="0">
                <a:latin typeface="Arial" pitchFamily="34" charset="0"/>
                <a:cs typeface="Arial" pitchFamily="34" charset="0"/>
              </a:rPr>
              <a:t>, </a:t>
            </a:r>
            <a:r>
              <a:rPr lang="fr-FR" sz="2200" dirty="0" err="1">
                <a:latin typeface="Arial" pitchFamily="34" charset="0"/>
                <a:cs typeface="Arial" pitchFamily="34" charset="0"/>
              </a:rPr>
              <a:t>Djezzy</a:t>
            </a:r>
            <a:r>
              <a:rPr lang="fr-FR" sz="2200" dirty="0">
                <a:latin typeface="Arial" pitchFamily="34" charset="0"/>
                <a:cs typeface="Arial" pitchFamily="34" charset="0"/>
              </a:rPr>
              <a:t> et </a:t>
            </a:r>
            <a:r>
              <a:rPr lang="fr-FR" sz="2200" dirty="0" err="1">
                <a:latin typeface="Arial" pitchFamily="34" charset="0"/>
                <a:cs typeface="Arial" pitchFamily="34" charset="0"/>
              </a:rPr>
              <a:t>Nedjma</a:t>
            </a:r>
            <a:r>
              <a:rPr lang="fr-FR" sz="2200" dirty="0">
                <a:latin typeface="Arial" pitchFamily="34" charset="0"/>
                <a:cs typeface="Arial" pitchFamily="34" charset="0"/>
              </a:rPr>
              <a:t>) c’est grâce au développement de la technologie de la téléphonie demeure la plus élevée, tel que la téléphonie fixe, service public d’Algérie Télécom, trouve des difficultés et reste en dessous des standards régionaux et internationaux.</a:t>
            </a:r>
          </a:p>
          <a:p>
            <a:r>
              <a:rPr lang="fr-FR" sz="2200" dirty="0">
                <a:latin typeface="Arial" pitchFamily="34" charset="0"/>
                <a:cs typeface="Arial" pitchFamily="34" charset="0"/>
              </a:rPr>
              <a:t> 	Pour combler le retard du </a:t>
            </a:r>
            <a:r>
              <a:rPr lang="fr-FR" sz="2200" dirty="0" err="1">
                <a:latin typeface="Arial" pitchFamily="34" charset="0"/>
                <a:cs typeface="Arial" pitchFamily="34" charset="0"/>
              </a:rPr>
              <a:t>relancement</a:t>
            </a:r>
            <a:r>
              <a:rPr lang="fr-FR" sz="2200" dirty="0">
                <a:latin typeface="Arial" pitchFamily="34" charset="0"/>
                <a:cs typeface="Arial" pitchFamily="34" charset="0"/>
              </a:rPr>
              <a:t> de ce secteur tout en développant un secteur privé dans un environnement ou les pouvoirs publics ont adopté une politique très dynamique pour transformer les opérateurs historiques mobile et fixe en entreprises publiques économiques modernes capables de concurrencer les autres secteurs privés dans la perspective d’une politique de privatisation courant 2007.  </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14290"/>
            <a:ext cx="9144000" cy="461665"/>
          </a:xfrm>
          <a:prstGeom prst="rect">
            <a:avLst/>
          </a:prstGeom>
          <a:noFill/>
        </p:spPr>
        <p:txBody>
          <a:bodyPr wrap="square" rtlCol="0">
            <a:spAutoFit/>
          </a:bodyPr>
          <a:lstStyle/>
          <a:p>
            <a:r>
              <a:rPr lang="fr-FR" sz="2400" dirty="0">
                <a:solidFill>
                  <a:srgbClr val="C00000"/>
                </a:solidFill>
                <a:latin typeface="Arial" pitchFamily="34" charset="0"/>
                <a:cs typeface="Arial" pitchFamily="34" charset="0"/>
              </a:rPr>
              <a:t>Le cadre de la libéralisation du secteur des télécommunications</a:t>
            </a:r>
          </a:p>
        </p:txBody>
      </p:sp>
      <p:sp>
        <p:nvSpPr>
          <p:cNvPr id="3" name="ZoneTexte 2"/>
          <p:cNvSpPr txBox="1"/>
          <p:nvPr/>
        </p:nvSpPr>
        <p:spPr>
          <a:xfrm>
            <a:off x="214282" y="928670"/>
            <a:ext cx="8572560" cy="5816977"/>
          </a:xfrm>
          <a:prstGeom prst="rect">
            <a:avLst/>
          </a:prstGeom>
          <a:noFill/>
        </p:spPr>
        <p:txBody>
          <a:bodyPr wrap="square" rtlCol="0">
            <a:spAutoFit/>
          </a:bodyPr>
          <a:lstStyle/>
          <a:p>
            <a:r>
              <a:rPr lang="fr-FR" sz="2200" dirty="0">
                <a:latin typeface="Arial" pitchFamily="34" charset="0"/>
                <a:cs typeface="Arial" pitchFamily="34" charset="0"/>
              </a:rPr>
              <a:t>En 2000, l’Etat Algérien a mis en œuvre, un programme de réforme ayant pour objet d’introduire la concurrence dans le secteur des télécommunications et mettre aux normes internationales son secteur public de télécommunications tant sur la qualité de prestation et la diversité de l’offre que sur l’amélioration du service de téléphonie</a:t>
            </a:r>
            <a:r>
              <a:rPr lang="fr-FR" sz="2200" dirty="0" smtClean="0">
                <a:latin typeface="Arial" pitchFamily="34" charset="0"/>
                <a:cs typeface="Arial" pitchFamily="34" charset="0"/>
              </a:rPr>
              <a:t>. Ce </a:t>
            </a:r>
            <a:r>
              <a:rPr lang="fr-FR" sz="2200" dirty="0">
                <a:latin typeface="Arial" pitchFamily="34" charset="0"/>
                <a:cs typeface="Arial" pitchFamily="34" charset="0"/>
              </a:rPr>
              <a:t>programme de réforme a permis la vente de plusieurs licences mobile et </a:t>
            </a:r>
            <a:r>
              <a:rPr lang="fr-FR" sz="2200" dirty="0" smtClean="0">
                <a:latin typeface="Arial" pitchFamily="34" charset="0"/>
                <a:cs typeface="Arial" pitchFamily="34" charset="0"/>
              </a:rPr>
              <a:t>fixe.</a:t>
            </a:r>
            <a:r>
              <a:rPr lang="fr-FR" sz="2400" dirty="0"/>
              <a:t> Pour atteindre cet objectif, le gouvernement a réformé l’arsenal juridique et  institutionnel en déléguant au Ministère de la Poste et des Nouvelles Technologie de l’information et de la Communication la conduite de ce programme de réformes.</a:t>
            </a:r>
          </a:p>
          <a:p>
            <a:r>
              <a:rPr lang="fr-FR" sz="2400" dirty="0"/>
              <a:t>C’est ainsi qu’ont été créées entre 2001 et 2003 :</a:t>
            </a:r>
          </a:p>
          <a:p>
            <a:pPr lvl="0"/>
            <a:r>
              <a:rPr lang="fr-FR" sz="2400" dirty="0"/>
              <a:t>L’Autorité de Régulation de la Poste et des Télécommunications,</a:t>
            </a:r>
          </a:p>
          <a:p>
            <a:pPr lvl="0">
              <a:buFont typeface="Arial" pitchFamily="34" charset="0"/>
              <a:buChar char="•"/>
            </a:pPr>
            <a:r>
              <a:rPr lang="fr-FR" sz="2400" dirty="0" smtClean="0"/>
              <a:t> Algérie </a:t>
            </a:r>
            <a:r>
              <a:rPr lang="fr-FR" sz="2400" dirty="0"/>
              <a:t>Télécom, opérateur fixe de télécommunications,</a:t>
            </a:r>
          </a:p>
          <a:p>
            <a:pPr lvl="0">
              <a:buFont typeface="Arial" pitchFamily="34" charset="0"/>
              <a:buChar char="•"/>
            </a:pPr>
            <a:r>
              <a:rPr lang="fr-FR" sz="2400" dirty="0" smtClean="0"/>
              <a:t> Algérie </a:t>
            </a:r>
            <a:r>
              <a:rPr lang="fr-FR" sz="2400" dirty="0"/>
              <a:t>Télécom Mobile devenu </a:t>
            </a:r>
            <a:r>
              <a:rPr lang="fr-FR" sz="2400" dirty="0" err="1"/>
              <a:t>Mobilis</a:t>
            </a:r>
            <a:r>
              <a:rPr lang="fr-FR" sz="2400" dirty="0"/>
              <a:t>,</a:t>
            </a:r>
          </a:p>
          <a:p>
            <a:pPr lvl="0">
              <a:buFont typeface="Arial" pitchFamily="34" charset="0"/>
              <a:buChar char="•"/>
            </a:pPr>
            <a:r>
              <a:rPr lang="fr-FR" sz="2400" dirty="0" smtClean="0"/>
              <a:t> Algérie </a:t>
            </a:r>
            <a:r>
              <a:rPr lang="fr-FR" sz="2400" dirty="0"/>
              <a:t>Poste, opérateur postal</a:t>
            </a:r>
            <a:r>
              <a:rPr lang="fr-FR" sz="2400" dirty="0" smtClean="0"/>
              <a:t>.</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34" y="428604"/>
            <a:ext cx="8501122" cy="6801862"/>
          </a:xfrm>
          <a:prstGeom prst="rect">
            <a:avLst/>
          </a:prstGeom>
          <a:noFill/>
        </p:spPr>
        <p:txBody>
          <a:bodyPr wrap="square" rtlCol="0">
            <a:spAutoFit/>
          </a:bodyPr>
          <a:lstStyle/>
          <a:p>
            <a:r>
              <a:rPr lang="fr-FR" sz="2200" dirty="0">
                <a:latin typeface="Arial" pitchFamily="34" charset="0"/>
                <a:cs typeface="Arial" pitchFamily="34" charset="0"/>
              </a:rPr>
              <a:t>En 2001, la réforme a prévu l’ouverture progressive de tous les segments du marché algérien à la concurrence dans le cadre des appels d’offres lancés dans le cadre de l’attribution de Licence du premier opérateur du secteur privé de télécommunication mobile, </a:t>
            </a:r>
            <a:r>
              <a:rPr lang="fr-FR" sz="2200" dirty="0" err="1">
                <a:latin typeface="Arial" pitchFamily="34" charset="0"/>
                <a:cs typeface="Arial" pitchFamily="34" charset="0"/>
              </a:rPr>
              <a:t>Orascom</a:t>
            </a:r>
            <a:r>
              <a:rPr lang="fr-FR" sz="2200" dirty="0">
                <a:latin typeface="Arial" pitchFamily="34" charset="0"/>
                <a:cs typeface="Arial" pitchFamily="34" charset="0"/>
              </a:rPr>
              <a:t> Télécom Algérie sous la marque commerciale </a:t>
            </a:r>
            <a:r>
              <a:rPr lang="fr-FR" sz="2200" dirty="0" err="1">
                <a:latin typeface="Arial" pitchFamily="34" charset="0"/>
                <a:cs typeface="Arial" pitchFamily="34" charset="0"/>
              </a:rPr>
              <a:t>Djezzy</a:t>
            </a:r>
            <a:r>
              <a:rPr lang="fr-FR" sz="2200" dirty="0">
                <a:latin typeface="Arial" pitchFamily="34" charset="0"/>
                <a:cs typeface="Arial" pitchFamily="34" charset="0"/>
              </a:rPr>
              <a:t> et du deuxième opérateur privé vers la fin de l’été 2004, le lancement de « </a:t>
            </a:r>
            <a:r>
              <a:rPr lang="fr-FR" sz="2200" dirty="0" err="1">
                <a:latin typeface="Arial" pitchFamily="34" charset="0"/>
                <a:cs typeface="Arial" pitchFamily="34" charset="0"/>
              </a:rPr>
              <a:t>Watanya</a:t>
            </a:r>
            <a:r>
              <a:rPr lang="fr-FR" sz="2200" dirty="0">
                <a:latin typeface="Arial" pitchFamily="34" charset="0"/>
                <a:cs typeface="Arial" pitchFamily="34" charset="0"/>
              </a:rPr>
              <a:t> Télécom Algérie » sous la marque </a:t>
            </a:r>
            <a:r>
              <a:rPr lang="fr-FR" sz="2200" dirty="0" err="1" smtClean="0">
                <a:latin typeface="Arial" pitchFamily="34" charset="0"/>
                <a:cs typeface="Arial" pitchFamily="34" charset="0"/>
              </a:rPr>
              <a:t>Nedjma</a:t>
            </a:r>
            <a:r>
              <a:rPr lang="fr-FR" sz="2200" dirty="0" smtClean="0">
                <a:latin typeface="Arial" pitchFamily="34" charset="0"/>
                <a:cs typeface="Arial" pitchFamily="34" charset="0"/>
              </a:rPr>
              <a:t> (</a:t>
            </a:r>
            <a:r>
              <a:rPr lang="fr-FR" sz="2200" dirty="0" err="1" smtClean="0">
                <a:latin typeface="Arial" pitchFamily="34" charset="0"/>
                <a:cs typeface="Arial" pitchFamily="34" charset="0"/>
              </a:rPr>
              <a:t>ooredoo</a:t>
            </a:r>
            <a:r>
              <a:rPr lang="fr-FR" sz="2200" dirty="0" smtClean="0">
                <a:latin typeface="Arial" pitchFamily="34" charset="0"/>
                <a:cs typeface="Arial" pitchFamily="34" charset="0"/>
              </a:rPr>
              <a:t>). </a:t>
            </a:r>
            <a:r>
              <a:rPr lang="fr-FR" sz="2200" dirty="0">
                <a:latin typeface="Arial" pitchFamily="34" charset="0"/>
                <a:cs typeface="Arial" pitchFamily="34" charset="0"/>
              </a:rPr>
              <a:t>Également, deux licences VSAT ont été attribuées courant 2004 à </a:t>
            </a:r>
            <a:r>
              <a:rPr lang="fr-FR" sz="2200" dirty="0" err="1">
                <a:latin typeface="Arial" pitchFamily="34" charset="0"/>
                <a:cs typeface="Arial" pitchFamily="34" charset="0"/>
              </a:rPr>
              <a:t>Djezzy</a:t>
            </a:r>
            <a:r>
              <a:rPr lang="fr-FR" sz="2200" dirty="0">
                <a:latin typeface="Arial" pitchFamily="34" charset="0"/>
                <a:cs typeface="Arial" pitchFamily="34" charset="0"/>
              </a:rPr>
              <a:t> et un partenariat composé du monégasque « </a:t>
            </a:r>
            <a:r>
              <a:rPr lang="fr-FR" sz="2200" dirty="0" err="1">
                <a:latin typeface="Arial" pitchFamily="34" charset="0"/>
                <a:cs typeface="Arial" pitchFamily="34" charset="0"/>
              </a:rPr>
              <a:t>Divona</a:t>
            </a:r>
            <a:r>
              <a:rPr lang="fr-FR" sz="2200" dirty="0">
                <a:latin typeface="Arial" pitchFamily="34" charset="0"/>
                <a:cs typeface="Arial" pitchFamily="34" charset="0"/>
              </a:rPr>
              <a:t> Télécom » et du partenaire «  Algérien </a:t>
            </a:r>
            <a:r>
              <a:rPr lang="fr-FR" sz="2200" dirty="0" err="1">
                <a:latin typeface="Arial" pitchFamily="34" charset="0"/>
                <a:cs typeface="Arial" pitchFamily="34" charset="0"/>
              </a:rPr>
              <a:t>Kpoint</a:t>
            </a:r>
            <a:r>
              <a:rPr lang="fr-FR" sz="2200" dirty="0">
                <a:latin typeface="Arial" pitchFamily="34" charset="0"/>
                <a:cs typeface="Arial" pitchFamily="34" charset="0"/>
              </a:rPr>
              <a:t> </a:t>
            </a:r>
            <a:r>
              <a:rPr lang="fr-FR" sz="2200" dirty="0" err="1">
                <a:latin typeface="Arial" pitchFamily="34" charset="0"/>
                <a:cs typeface="Arial" pitchFamily="34" charset="0"/>
              </a:rPr>
              <a:t>com</a:t>
            </a:r>
            <a:r>
              <a:rPr lang="fr-FR" sz="2200" dirty="0">
                <a:latin typeface="Arial" pitchFamily="34" charset="0"/>
                <a:cs typeface="Arial" pitchFamily="34" charset="0"/>
              </a:rPr>
              <a:t> ». D’ailleurs, une autre licence de téléphonie fixe </a:t>
            </a:r>
            <a:r>
              <a:rPr lang="fr-FR" sz="2200" dirty="0" smtClean="0">
                <a:latin typeface="Arial" pitchFamily="34" charset="0"/>
                <a:cs typeface="Arial" pitchFamily="34" charset="0"/>
              </a:rPr>
              <a:t>a été attribuée </a:t>
            </a:r>
            <a:r>
              <a:rPr lang="fr-FR" sz="2200" dirty="0">
                <a:latin typeface="Arial" pitchFamily="34" charset="0"/>
                <a:cs typeface="Arial" pitchFamily="34" charset="0"/>
              </a:rPr>
              <a:t>en avril 2005 à </a:t>
            </a:r>
            <a:r>
              <a:rPr lang="fr-FR" sz="2200" dirty="0" err="1">
                <a:latin typeface="Arial" pitchFamily="34" charset="0"/>
                <a:cs typeface="Arial" pitchFamily="34" charset="0"/>
              </a:rPr>
              <a:t>Orascom</a:t>
            </a:r>
            <a:r>
              <a:rPr lang="fr-FR" sz="2200" dirty="0">
                <a:latin typeface="Arial" pitchFamily="34" charset="0"/>
                <a:cs typeface="Arial" pitchFamily="34" charset="0"/>
              </a:rPr>
              <a:t> Holding en partenariat avec Egypt. Télécom. L’ouverture du capital de l’opérateur public économique représente une autre phase de ce programme de réforme</a:t>
            </a:r>
            <a:r>
              <a:rPr lang="fr-FR" sz="2200" dirty="0" smtClean="0">
                <a:latin typeface="Arial" pitchFamily="34" charset="0"/>
                <a:cs typeface="Arial" pitchFamily="34" charset="0"/>
              </a:rPr>
              <a:t>.</a:t>
            </a:r>
            <a:endParaRPr lang="fr-FR" sz="2200" dirty="0">
              <a:latin typeface="Arial" pitchFamily="34" charset="0"/>
              <a:cs typeface="Arial" pitchFamily="34" charset="0"/>
            </a:endParaRPr>
          </a:p>
          <a:p>
            <a:r>
              <a:rPr lang="fr-FR" sz="2200" dirty="0">
                <a:latin typeface="Arial" pitchFamily="34" charset="0"/>
                <a:cs typeface="Arial" pitchFamily="34" charset="0"/>
              </a:rPr>
              <a:t>Ces réformes sont financé par l’Etat (700 millions d’euros), par la banque mondiale (30 millions de dollars) pour la Banque Africaine de Développement (120 millions de dollars) ou encore l’Union Européenne dans le cadre du programme MEDA II (17 millions de dollars) et MEDA III (15millions de dollars</a:t>
            </a:r>
            <a:r>
              <a:rPr lang="fr-FR" sz="2200" dirty="0" smtClean="0">
                <a:latin typeface="Arial" pitchFamily="34" charset="0"/>
                <a:cs typeface="Arial" pitchFamily="34" charset="0"/>
              </a:rPr>
              <a:t>).   </a:t>
            </a:r>
            <a:endParaRPr lang="fr-FR" sz="2200" dirty="0">
              <a:latin typeface="Arial" pitchFamily="34" charset="0"/>
              <a:cs typeface="Arial" pitchFamily="34" charset="0"/>
            </a:endParaRP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357166"/>
            <a:ext cx="9001156" cy="430887"/>
          </a:xfrm>
          <a:prstGeom prst="rect">
            <a:avLst/>
          </a:prstGeom>
          <a:noFill/>
        </p:spPr>
        <p:txBody>
          <a:bodyPr wrap="square" rtlCol="0">
            <a:spAutoFit/>
          </a:bodyPr>
          <a:lstStyle/>
          <a:p>
            <a:r>
              <a:rPr lang="fr-FR" sz="2200" dirty="0">
                <a:solidFill>
                  <a:srgbClr val="C00000"/>
                </a:solidFill>
                <a:latin typeface="Arial" pitchFamily="34" charset="0"/>
                <a:cs typeface="Arial" pitchFamily="34" charset="0"/>
              </a:rPr>
              <a:t>Développement du partenariat dans le secteur des télécommunications</a:t>
            </a:r>
          </a:p>
        </p:txBody>
      </p:sp>
      <p:sp>
        <p:nvSpPr>
          <p:cNvPr id="3" name="ZoneTexte 2"/>
          <p:cNvSpPr txBox="1"/>
          <p:nvPr/>
        </p:nvSpPr>
        <p:spPr>
          <a:xfrm>
            <a:off x="214282" y="1000108"/>
            <a:ext cx="8786874" cy="4647426"/>
          </a:xfrm>
          <a:prstGeom prst="rect">
            <a:avLst/>
          </a:prstGeom>
          <a:noFill/>
        </p:spPr>
        <p:txBody>
          <a:bodyPr wrap="square" rtlCol="0">
            <a:spAutoFit/>
          </a:bodyPr>
          <a:lstStyle/>
          <a:p>
            <a:r>
              <a:rPr lang="fr-FR" sz="2200" dirty="0">
                <a:latin typeface="Arial" pitchFamily="34" charset="0"/>
                <a:cs typeface="Arial" pitchFamily="34" charset="0"/>
              </a:rPr>
              <a:t>L’ordonnance de 1975 sur le monopole de l’administration des PTT qui gérait tous les services des télécommunications, l’Etat comme gestionnaire de tous les moyens postaux et télécommunications avait un monopole sous l’option socialiste pour garantir une structure centralisée et décentralisée guidé par la même ordonnance. La loi 2000-03 sur les réformes économiques en Algérie comme déclic des autorités du pays vers l’économie du marché et en particulier le secteur des télécommunications</a:t>
            </a:r>
            <a:r>
              <a:rPr lang="fr-FR" sz="2200" dirty="0" smtClean="0">
                <a:latin typeface="Arial" pitchFamily="34" charset="0"/>
                <a:cs typeface="Arial" pitchFamily="34" charset="0"/>
              </a:rPr>
              <a:t>.</a:t>
            </a:r>
          </a:p>
          <a:p>
            <a:r>
              <a:rPr lang="fr-FR" sz="2400" dirty="0"/>
              <a:t>Depuis, il n’y’a plus le monopole de l’Etat, en terme de télécommunication il y a eu concession et vente de licence, l’Algérie a opté pour réformer les entreprises en les transformant en EPE</a:t>
            </a:r>
            <a:r>
              <a:rPr lang="fr-FR" sz="2400" b="1" dirty="0"/>
              <a:t> </a:t>
            </a:r>
            <a:r>
              <a:rPr lang="fr-FR" sz="2400" dirty="0"/>
              <a:t>conformément à l’ordonnance n°01-04 du 20aout 2001 qui repose sur des principes généraux tels que </a:t>
            </a:r>
            <a:r>
              <a:rPr lang="fr-FR" sz="2400" dirty="0" smtClean="0"/>
              <a:t>:</a:t>
            </a:r>
            <a:endParaRPr lang="fr-F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358246" cy="6186309"/>
          </a:xfrm>
          <a:prstGeom prst="rect">
            <a:avLst/>
          </a:prstGeom>
          <a:noFill/>
        </p:spPr>
        <p:txBody>
          <a:bodyPr wrap="square" rtlCol="0">
            <a:spAutoFit/>
          </a:bodyPr>
          <a:lstStyle/>
          <a:p>
            <a:r>
              <a:rPr lang="fr-FR" sz="2200" dirty="0">
                <a:latin typeface="Arial" pitchFamily="34" charset="0"/>
                <a:cs typeface="Arial" pitchFamily="34" charset="0"/>
              </a:rPr>
              <a:t>La liberté d’investir (régime déclaratif, liberté de constitution des sociétés mixtes, à capitaux étrangers </a:t>
            </a:r>
            <a:r>
              <a:rPr lang="fr-FR" sz="2200" dirty="0" err="1">
                <a:latin typeface="Arial" pitchFamily="34" charset="0"/>
                <a:cs typeface="Arial" pitchFamily="34" charset="0"/>
              </a:rPr>
              <a:t>ect</a:t>
            </a:r>
            <a:r>
              <a:rPr lang="fr-FR" sz="2200" dirty="0">
                <a:latin typeface="Arial" pitchFamily="34" charset="0"/>
                <a:cs typeface="Arial" pitchFamily="34" charset="0"/>
              </a:rPr>
              <a:t>...), liberté de choix de créneaux d’activité et la liberté de choix de la localisation du projet. La non discrimination entre investisseurs étrangers et nationaux. Le non recours à la réquisition administrative. Le droit de recours juridictionnel contre la décision de l’agence. D’ailleurs, les  EPE sont doté d’un statut, un registre de commerce, une carte fiscale et en même temps, elle a mit sur le même pied d’égalité toutes les sociétés soit étrangères ou algériennes</a:t>
            </a:r>
            <a:r>
              <a:rPr lang="fr-FR" sz="2200" dirty="0" smtClean="0">
                <a:latin typeface="Arial" pitchFamily="34" charset="0"/>
                <a:cs typeface="Arial" pitchFamily="34" charset="0"/>
              </a:rPr>
              <a:t>.</a:t>
            </a:r>
          </a:p>
          <a:p>
            <a:r>
              <a:rPr lang="fr-FR" sz="2200" b="1" dirty="0">
                <a:solidFill>
                  <a:srgbClr val="002060"/>
                </a:solidFill>
                <a:latin typeface="Arial" pitchFamily="34" charset="0"/>
                <a:cs typeface="Arial" pitchFamily="34" charset="0"/>
              </a:rPr>
              <a:t>Dans un premier temps</a:t>
            </a:r>
            <a:r>
              <a:rPr lang="fr-FR" sz="2200" b="1" dirty="0">
                <a:latin typeface="Arial" pitchFamily="34" charset="0"/>
                <a:cs typeface="Arial" pitchFamily="34" charset="0"/>
              </a:rPr>
              <a:t>,</a:t>
            </a:r>
            <a:r>
              <a:rPr lang="fr-FR" sz="2200" dirty="0">
                <a:latin typeface="Arial" pitchFamily="34" charset="0"/>
                <a:cs typeface="Arial" pitchFamily="34" charset="0"/>
              </a:rPr>
              <a:t> l’Algérie a cédé son monopole en créant des EPE, c’est le cas de : </a:t>
            </a:r>
          </a:p>
          <a:p>
            <a:pPr lvl="0"/>
            <a:r>
              <a:rPr lang="fr-FR" sz="2200" dirty="0">
                <a:latin typeface="Arial" pitchFamily="34" charset="0"/>
                <a:cs typeface="Arial" pitchFamily="34" charset="0"/>
              </a:rPr>
              <a:t>Algérie Télécom (opérateur public), opérateur fixe de télécommunications, continue sur l’appellation public pour des raisons de souveraineté, l’actionnaire principal est l’Etat (Budget de l’Etat) on se retrouve face un partenariat public/public. </a:t>
            </a:r>
          </a:p>
          <a:p>
            <a:pPr lvl="0"/>
            <a:r>
              <a:rPr lang="fr-FR" sz="2200" dirty="0">
                <a:latin typeface="Arial" pitchFamily="34" charset="0"/>
                <a:cs typeface="Arial" pitchFamily="34" charset="0"/>
              </a:rPr>
              <a:t>Algérie Télécom Mobile devenu </a:t>
            </a:r>
            <a:r>
              <a:rPr lang="fr-FR" sz="2200" dirty="0" err="1">
                <a:latin typeface="Arial" pitchFamily="34" charset="0"/>
                <a:cs typeface="Arial" pitchFamily="34" charset="0"/>
              </a:rPr>
              <a:t>Mobilis</a:t>
            </a:r>
            <a:r>
              <a:rPr lang="fr-FR" sz="2200" dirty="0">
                <a:latin typeface="Arial" pitchFamily="34" charset="0"/>
                <a:cs typeface="Arial" pitchFamily="34" charset="0"/>
              </a:rPr>
              <a:t>, branche d’Algérie Télécom, 1</a:t>
            </a:r>
            <a:r>
              <a:rPr lang="fr-FR" sz="2200" baseline="30000" dirty="0">
                <a:latin typeface="Arial" pitchFamily="34" charset="0"/>
                <a:cs typeface="Arial" pitchFamily="34" charset="0"/>
              </a:rPr>
              <a:t>er</a:t>
            </a:r>
            <a:r>
              <a:rPr lang="fr-FR" sz="2200" dirty="0">
                <a:latin typeface="Arial" pitchFamily="34" charset="0"/>
                <a:cs typeface="Arial" pitchFamily="34" charset="0"/>
              </a:rPr>
              <a:t> opérateur historique, budget de l’Etat, toujours un partenariat public/public</a:t>
            </a:r>
            <a:r>
              <a:rPr lang="fr-FR" sz="2200" dirty="0" smtClean="0">
                <a:latin typeface="Arial" pitchFamily="34" charset="0"/>
                <a:cs typeface="Arial" pitchFamily="34" charset="0"/>
              </a:rPr>
              <a:t>.</a:t>
            </a:r>
            <a:endParaRPr lang="fr-FR" sz="22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1142984"/>
            <a:ext cx="8286808" cy="4093428"/>
          </a:xfrm>
          <a:prstGeom prst="rect">
            <a:avLst/>
          </a:prstGeom>
          <a:noFill/>
        </p:spPr>
        <p:txBody>
          <a:bodyPr wrap="square" rtlCol="0">
            <a:spAutoFit/>
          </a:bodyPr>
          <a:lstStyle/>
          <a:p>
            <a:r>
              <a:rPr lang="fr-FR" sz="2200" b="1" dirty="0">
                <a:solidFill>
                  <a:srgbClr val="002060"/>
                </a:solidFill>
                <a:latin typeface="Arial" pitchFamily="34" charset="0"/>
                <a:cs typeface="Arial" pitchFamily="34" charset="0"/>
              </a:rPr>
              <a:t>Dans un deuxième temps</a:t>
            </a:r>
            <a:r>
              <a:rPr lang="fr-FR" sz="2200" b="1" dirty="0">
                <a:latin typeface="Arial" pitchFamily="34" charset="0"/>
                <a:cs typeface="Arial" pitchFamily="34" charset="0"/>
              </a:rPr>
              <a:t>, </a:t>
            </a:r>
            <a:r>
              <a:rPr lang="fr-FR" sz="2200" dirty="0">
                <a:latin typeface="Arial" pitchFamily="34" charset="0"/>
                <a:cs typeface="Arial" pitchFamily="34" charset="0"/>
              </a:rPr>
              <a:t>la présence des partenaires privé,</a:t>
            </a:r>
            <a:r>
              <a:rPr lang="fr-FR" sz="2200" b="1" dirty="0">
                <a:latin typeface="Arial" pitchFamily="34" charset="0"/>
                <a:cs typeface="Arial" pitchFamily="34" charset="0"/>
              </a:rPr>
              <a:t> </a:t>
            </a:r>
            <a:r>
              <a:rPr lang="fr-FR" sz="2200" dirty="0">
                <a:latin typeface="Arial" pitchFamily="34" charset="0"/>
                <a:cs typeface="Arial" pitchFamily="34" charset="0"/>
              </a:rPr>
              <a:t>l’Algérie a ouvert son marché aux opérateurs privés dans le cadre de l’attribution de licence, soit par :</a:t>
            </a:r>
          </a:p>
          <a:p>
            <a:r>
              <a:rPr lang="fr-FR" sz="2200" dirty="0">
                <a:latin typeface="Arial" pitchFamily="34" charset="0"/>
                <a:cs typeface="Arial" pitchFamily="34" charset="0"/>
              </a:rPr>
              <a:t> </a:t>
            </a:r>
          </a:p>
          <a:p>
            <a:pPr lvl="0">
              <a:buFont typeface="Arial" pitchFamily="34" charset="0"/>
              <a:buChar char="•"/>
            </a:pPr>
            <a:r>
              <a:rPr lang="fr-FR" sz="2200" dirty="0" smtClean="0">
                <a:latin typeface="Arial" pitchFamily="34" charset="0"/>
                <a:cs typeface="Arial" pitchFamily="34" charset="0"/>
              </a:rPr>
              <a:t>  L’acquisition </a:t>
            </a:r>
            <a:r>
              <a:rPr lang="fr-FR" sz="2200" dirty="0">
                <a:latin typeface="Arial" pitchFamily="34" charset="0"/>
                <a:cs typeface="Arial" pitchFamily="34" charset="0"/>
              </a:rPr>
              <a:t>d’actifs : créations d’activités nouvelles, extension de capacités, réhabilitation et restructuration. </a:t>
            </a:r>
          </a:p>
          <a:p>
            <a:pPr lvl="0">
              <a:buFont typeface="Arial" pitchFamily="34" charset="0"/>
              <a:buChar char="•"/>
            </a:pPr>
            <a:r>
              <a:rPr lang="fr-FR" sz="2200" dirty="0" smtClean="0">
                <a:latin typeface="Arial" pitchFamily="34" charset="0"/>
                <a:cs typeface="Arial" pitchFamily="34" charset="0"/>
              </a:rPr>
              <a:t>  Participations </a:t>
            </a:r>
            <a:r>
              <a:rPr lang="fr-FR" sz="2200" dirty="0">
                <a:latin typeface="Arial" pitchFamily="34" charset="0"/>
                <a:cs typeface="Arial" pitchFamily="34" charset="0"/>
              </a:rPr>
              <a:t>dans le capital de l’entreprise publique : Apports en numéraires, apports en nature. </a:t>
            </a:r>
          </a:p>
          <a:p>
            <a:pPr lvl="0">
              <a:buFont typeface="Arial" pitchFamily="34" charset="0"/>
              <a:buChar char="•"/>
            </a:pPr>
            <a:r>
              <a:rPr lang="fr-FR" sz="2200" dirty="0" smtClean="0">
                <a:latin typeface="Arial" pitchFamily="34" charset="0"/>
                <a:cs typeface="Arial" pitchFamily="34" charset="0"/>
              </a:rPr>
              <a:t>  Privatisation </a:t>
            </a:r>
            <a:r>
              <a:rPr lang="fr-FR" sz="2200" dirty="0">
                <a:latin typeface="Arial" pitchFamily="34" charset="0"/>
                <a:cs typeface="Arial" pitchFamily="34" charset="0"/>
              </a:rPr>
              <a:t>d’entreprises publiques : privatisation partielle et privatisation totale. </a:t>
            </a:r>
          </a:p>
          <a:p>
            <a:r>
              <a:rPr lang="fr-FR" sz="2200" dirty="0">
                <a:latin typeface="Arial" pitchFamily="34" charset="0"/>
                <a:cs typeface="Arial" pitchFamily="34" charset="0"/>
              </a:rPr>
              <a:t> </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1071546"/>
            <a:ext cx="8429684" cy="4154984"/>
          </a:xfrm>
          <a:prstGeom prst="rect">
            <a:avLst/>
          </a:prstGeom>
          <a:noFill/>
        </p:spPr>
        <p:txBody>
          <a:bodyPr wrap="square" rtlCol="0">
            <a:spAutoFit/>
          </a:bodyPr>
          <a:lstStyle/>
          <a:p>
            <a:pPr lvl="0"/>
            <a:r>
              <a:rPr lang="fr-FR" sz="2200" b="1" dirty="0">
                <a:solidFill>
                  <a:srgbClr val="002060"/>
                </a:solidFill>
                <a:latin typeface="Arial" pitchFamily="34" charset="0"/>
                <a:cs typeface="Arial" pitchFamily="34" charset="0"/>
              </a:rPr>
              <a:t>Dans un troisième temps</a:t>
            </a:r>
            <a:r>
              <a:rPr lang="fr-FR" sz="2200" b="1" dirty="0">
                <a:latin typeface="Arial" pitchFamily="34" charset="0"/>
                <a:cs typeface="Arial" pitchFamily="34" charset="0"/>
              </a:rPr>
              <a:t>, </a:t>
            </a:r>
            <a:r>
              <a:rPr lang="fr-FR" sz="2200" dirty="0">
                <a:latin typeface="Arial" pitchFamily="34" charset="0"/>
                <a:cs typeface="Arial" pitchFamily="34" charset="0"/>
              </a:rPr>
              <a:t>la présence des partenaires étrangers qui s’est développé vers des partenariats privé/privé tels que :</a:t>
            </a:r>
          </a:p>
          <a:p>
            <a:r>
              <a:rPr lang="fr-FR" sz="2200" dirty="0">
                <a:latin typeface="Arial" pitchFamily="34" charset="0"/>
                <a:cs typeface="Arial" pitchFamily="34" charset="0"/>
              </a:rPr>
              <a:t> </a:t>
            </a:r>
          </a:p>
          <a:p>
            <a:pPr lvl="0">
              <a:buFont typeface="Arial" pitchFamily="34" charset="0"/>
              <a:buChar char="•"/>
            </a:pPr>
            <a:r>
              <a:rPr lang="fr-FR" sz="2200" dirty="0">
                <a:latin typeface="Arial" pitchFamily="34" charset="0"/>
                <a:cs typeface="Arial" pitchFamily="34" charset="0"/>
              </a:rPr>
              <a:t> </a:t>
            </a:r>
            <a:r>
              <a:rPr lang="fr-FR" sz="2200" dirty="0" smtClean="0">
                <a:latin typeface="Arial" pitchFamily="34" charset="0"/>
                <a:cs typeface="Arial" pitchFamily="34" charset="0"/>
              </a:rPr>
              <a:t> La </a:t>
            </a:r>
            <a:r>
              <a:rPr lang="fr-FR" sz="2200" dirty="0">
                <a:latin typeface="Arial" pitchFamily="34" charset="0"/>
                <a:cs typeface="Arial" pitchFamily="34" charset="0"/>
              </a:rPr>
              <a:t>présence des sociétés française entant que partenaire se limite à des représentations et non à des partenariats, sous forme de bureaux de liaisons, de quelques groupes, parmi lesquels : Thales, </a:t>
            </a:r>
            <a:r>
              <a:rPr lang="fr-FR" sz="2200" dirty="0" err="1">
                <a:latin typeface="Arial" pitchFamily="34" charset="0"/>
                <a:cs typeface="Arial" pitchFamily="34" charset="0"/>
              </a:rPr>
              <a:t>Sofrecom</a:t>
            </a:r>
            <a:r>
              <a:rPr lang="fr-FR" sz="2200" dirty="0">
                <a:latin typeface="Arial" pitchFamily="34" charset="0"/>
                <a:cs typeface="Arial" pitchFamily="34" charset="0"/>
              </a:rPr>
              <a:t>, Alcatel, et Bull.</a:t>
            </a:r>
          </a:p>
          <a:p>
            <a:pPr lvl="0">
              <a:buFont typeface="Arial" pitchFamily="34" charset="0"/>
              <a:buChar char="•"/>
            </a:pPr>
            <a:r>
              <a:rPr lang="fr-FR" sz="2200" dirty="0" smtClean="0">
                <a:latin typeface="Arial" pitchFamily="34" charset="0"/>
                <a:cs typeface="Arial" pitchFamily="34" charset="0"/>
              </a:rPr>
              <a:t>  Avec </a:t>
            </a:r>
            <a:r>
              <a:rPr lang="fr-FR" sz="2200" dirty="0">
                <a:latin typeface="Arial" pitchFamily="34" charset="0"/>
                <a:cs typeface="Arial" pitchFamily="34" charset="0"/>
              </a:rPr>
              <a:t>le temps, Alcatel a signé un contrat cadre partenariat privé/privé, concernant le déploiement du réseau GSM, avec l’opérateur </a:t>
            </a:r>
            <a:r>
              <a:rPr lang="fr-FR" sz="2200" dirty="0" err="1">
                <a:latin typeface="Arial" pitchFamily="34" charset="0"/>
                <a:cs typeface="Arial" pitchFamily="34" charset="0"/>
              </a:rPr>
              <a:t>Orascom</a:t>
            </a:r>
            <a:r>
              <a:rPr lang="fr-FR" sz="2200" dirty="0">
                <a:latin typeface="Arial" pitchFamily="34" charset="0"/>
                <a:cs typeface="Arial" pitchFamily="34" charset="0"/>
              </a:rPr>
              <a:t>. Il s’agit du plus important contrat, impliquant des intérêts français dans le secteur des télécommunications en Algérie</a:t>
            </a:r>
            <a:r>
              <a:rPr lang="fr-FR" sz="2200" dirty="0" smtClean="0">
                <a:latin typeface="Arial" pitchFamily="34" charset="0"/>
                <a:cs typeface="Arial" pitchFamily="34" charset="0"/>
              </a:rPr>
              <a:t>.</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71480"/>
            <a:ext cx="8643998" cy="5847755"/>
          </a:xfrm>
          <a:prstGeom prst="rect">
            <a:avLst/>
          </a:prstGeom>
          <a:noFill/>
        </p:spPr>
        <p:txBody>
          <a:bodyPr wrap="square" rtlCol="0">
            <a:spAutoFit/>
          </a:bodyPr>
          <a:lstStyle/>
          <a:p>
            <a:pPr lvl="0">
              <a:buFont typeface="Arial" pitchFamily="34" charset="0"/>
              <a:buChar char="•"/>
            </a:pPr>
            <a:r>
              <a:rPr lang="fr-FR" sz="2200" dirty="0" smtClean="0">
                <a:latin typeface="Arial" pitchFamily="34" charset="0"/>
                <a:cs typeface="Arial" pitchFamily="34" charset="0"/>
              </a:rPr>
              <a:t>  Ericsson </a:t>
            </a:r>
            <a:r>
              <a:rPr lang="fr-FR" sz="2200" dirty="0">
                <a:latin typeface="Arial" pitchFamily="34" charset="0"/>
                <a:cs typeface="Arial" pitchFamily="34" charset="0"/>
              </a:rPr>
              <a:t>partenaire privé, possède une part majoritaire dans les infrastructures du réseau </a:t>
            </a:r>
            <a:r>
              <a:rPr lang="fr-FR" sz="2200" dirty="0" err="1">
                <a:latin typeface="Arial" pitchFamily="34" charset="0"/>
                <a:cs typeface="Arial" pitchFamily="34" charset="0"/>
              </a:rPr>
              <a:t>Mobilis</a:t>
            </a:r>
            <a:r>
              <a:rPr lang="fr-FR" sz="2200" dirty="0">
                <a:latin typeface="Arial" pitchFamily="34" charset="0"/>
                <a:cs typeface="Arial" pitchFamily="34" charset="0"/>
              </a:rPr>
              <a:t> GSM branche d’Algérie télécom et avec plus de 90% de part de marché, il est le plus important équipementier du réseau de téléphonie fixe en Algérie.</a:t>
            </a:r>
          </a:p>
          <a:p>
            <a:pPr lvl="0">
              <a:buFont typeface="Arial" pitchFamily="34" charset="0"/>
              <a:buChar char="•"/>
            </a:pPr>
            <a:r>
              <a:rPr lang="fr-FR" sz="2200" dirty="0" smtClean="0">
                <a:latin typeface="Arial" pitchFamily="34" charset="0"/>
                <a:cs typeface="Arial" pitchFamily="34" charset="0"/>
              </a:rPr>
              <a:t>  Les </a:t>
            </a:r>
            <a:r>
              <a:rPr lang="fr-FR" sz="2200" dirty="0">
                <a:latin typeface="Arial" pitchFamily="34" charset="0"/>
                <a:cs typeface="Arial" pitchFamily="34" charset="0"/>
              </a:rPr>
              <a:t>équipements chinois sont très présents. Les chinois ZTE et </a:t>
            </a:r>
            <a:r>
              <a:rPr lang="fr-FR" sz="2200" dirty="0" err="1">
                <a:latin typeface="Arial" pitchFamily="34" charset="0"/>
                <a:cs typeface="Arial" pitchFamily="34" charset="0"/>
              </a:rPr>
              <a:t>Huewey</a:t>
            </a:r>
            <a:r>
              <a:rPr lang="fr-FR" sz="2200" dirty="0">
                <a:latin typeface="Arial" pitchFamily="34" charset="0"/>
                <a:cs typeface="Arial" pitchFamily="34" charset="0"/>
              </a:rPr>
              <a:t> concourent généralement à tous les appels d’offres du secteur en Algérie. Ils sont présents essentiellement sur la téléphonie </a:t>
            </a:r>
            <a:r>
              <a:rPr lang="fr-FR" sz="2200" dirty="0" err="1">
                <a:latin typeface="Arial" pitchFamily="34" charset="0"/>
                <a:cs typeface="Arial" pitchFamily="34" charset="0"/>
              </a:rPr>
              <a:t>affilaire</a:t>
            </a:r>
            <a:r>
              <a:rPr lang="fr-FR" sz="2200" dirty="0">
                <a:latin typeface="Arial" pitchFamily="34" charset="0"/>
                <a:cs typeface="Arial" pitchFamily="34" charset="0"/>
              </a:rPr>
              <a:t>, les PABX des administrations et désormais dans la téléphonie mobile et fixe sur tout le territoire Algérien.</a:t>
            </a:r>
          </a:p>
          <a:p>
            <a:pPr lvl="0">
              <a:buFont typeface="Arial" pitchFamily="34" charset="0"/>
              <a:buChar char="•"/>
            </a:pPr>
            <a:r>
              <a:rPr lang="fr-FR" sz="2200" dirty="0" smtClean="0">
                <a:latin typeface="Arial" pitchFamily="34" charset="0"/>
                <a:cs typeface="Arial" pitchFamily="34" charset="0"/>
              </a:rPr>
              <a:t>  Pour </a:t>
            </a:r>
            <a:r>
              <a:rPr lang="fr-FR" sz="2200" dirty="0">
                <a:latin typeface="Arial" pitchFamily="34" charset="0"/>
                <a:cs typeface="Arial" pitchFamily="34" charset="0"/>
              </a:rPr>
              <a:t>l’installation de son réseau, </a:t>
            </a:r>
            <a:r>
              <a:rPr lang="fr-FR" sz="2200" dirty="0" err="1">
                <a:latin typeface="Arial" pitchFamily="34" charset="0"/>
                <a:cs typeface="Arial" pitchFamily="34" charset="0"/>
              </a:rPr>
              <a:t>Orascom</a:t>
            </a:r>
            <a:r>
              <a:rPr lang="fr-FR" sz="2200" dirty="0">
                <a:latin typeface="Arial" pitchFamily="34" charset="0"/>
                <a:cs typeface="Arial" pitchFamily="34" charset="0"/>
              </a:rPr>
              <a:t> Algérie, a signé un contrat cadre avec Alcatel, qui représente plus de 50% des infrastructures, le reste des équipements étant fourni par l’Allemand Siemens.</a:t>
            </a:r>
          </a:p>
          <a:p>
            <a:pPr>
              <a:buFont typeface="Arial" pitchFamily="34" charset="0"/>
              <a:buChar char="•"/>
            </a:pPr>
            <a:r>
              <a:rPr lang="fr-FR" sz="2200" dirty="0" smtClean="0">
                <a:latin typeface="Arial" pitchFamily="34" charset="0"/>
                <a:cs typeface="Arial" pitchFamily="34" charset="0"/>
              </a:rPr>
              <a:t>  Egalement</a:t>
            </a:r>
            <a:r>
              <a:rPr lang="fr-FR" sz="2200" dirty="0">
                <a:latin typeface="Arial" pitchFamily="34" charset="0"/>
                <a:cs typeface="Arial" pitchFamily="34" charset="0"/>
              </a:rPr>
              <a:t>, Wanadoo a signé un contrat d’assistance technique avec l’EEPAD, premier fournisseur d’accès internet privé. Ce partenariat a notamment permis la réalisation d’un portail algérien, www.wanadoo.dz.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572560" cy="769441"/>
          </a:xfrm>
          <a:prstGeom prst="rect">
            <a:avLst/>
          </a:prstGeom>
          <a:noFill/>
        </p:spPr>
        <p:txBody>
          <a:bodyPr wrap="square" rtlCol="0">
            <a:spAutoFit/>
          </a:bodyPr>
          <a:lstStyle/>
          <a:p>
            <a:r>
              <a:rPr lang="fr-FR" sz="2200" dirty="0">
                <a:solidFill>
                  <a:srgbClr val="C00000"/>
                </a:solidFill>
                <a:latin typeface="Arial" pitchFamily="34" charset="0"/>
                <a:cs typeface="Arial" pitchFamily="34" charset="0"/>
              </a:rPr>
              <a:t>La nouvelle orientation de la politique algérienne des partenariats public/privé dans le cadre de l’investissement</a:t>
            </a:r>
          </a:p>
        </p:txBody>
      </p:sp>
      <p:sp>
        <p:nvSpPr>
          <p:cNvPr id="3" name="ZoneTexte 2"/>
          <p:cNvSpPr txBox="1"/>
          <p:nvPr/>
        </p:nvSpPr>
        <p:spPr>
          <a:xfrm>
            <a:off x="428596" y="1714488"/>
            <a:ext cx="8358246" cy="3416320"/>
          </a:xfrm>
          <a:prstGeom prst="rect">
            <a:avLst/>
          </a:prstGeom>
          <a:noFill/>
        </p:spPr>
        <p:txBody>
          <a:bodyPr wrap="square" rtlCol="0">
            <a:spAutoFit/>
          </a:bodyPr>
          <a:lstStyle/>
          <a:p>
            <a:r>
              <a:rPr lang="fr-FR" sz="2200" dirty="0">
                <a:latin typeface="Arial" pitchFamily="34" charset="0"/>
                <a:cs typeface="Arial" pitchFamily="34" charset="0"/>
              </a:rPr>
              <a:t>Le gouvernement Algérien dans le cadre des investissements directs a pris des mesures</a:t>
            </a:r>
            <a:r>
              <a:rPr lang="fr-FR" sz="2200" b="1" dirty="0">
                <a:latin typeface="Arial" pitchFamily="34" charset="0"/>
                <a:cs typeface="Arial" pitchFamily="34" charset="0"/>
              </a:rPr>
              <a:t> </a:t>
            </a:r>
            <a:r>
              <a:rPr lang="fr-FR" sz="2200" dirty="0">
                <a:latin typeface="Arial" pitchFamily="34" charset="0"/>
                <a:cs typeface="Arial" pitchFamily="34" charset="0"/>
              </a:rPr>
              <a:t>pour la sauvegarde des intérêts économiques dans le cadre de la récession qui s’est installé en 2009 par une instruction du 21 décembre 2008 prise par le premier ministre Algérien adressée aux managers publics précisant le recadrage des investissements directs étrangers (IDE), en Algérie comme une forme de nationalisation des investissements étrangers par la voie des partenariats.</a:t>
            </a:r>
          </a:p>
          <a:p>
            <a:r>
              <a:rPr lang="fr-FR" sz="2200" dirty="0">
                <a:latin typeface="Arial" pitchFamily="34" charset="0"/>
                <a:cs typeface="Arial" pitchFamily="34" charset="0"/>
              </a:rPr>
              <a:t>Cette instruction à  pour objet les mesures suivantes: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1000108"/>
            <a:ext cx="8072494" cy="4154984"/>
          </a:xfrm>
          <a:prstGeom prst="rect">
            <a:avLst/>
          </a:prstGeom>
          <a:noFill/>
        </p:spPr>
        <p:txBody>
          <a:bodyPr wrap="square" rtlCol="0">
            <a:spAutoFit/>
          </a:bodyPr>
          <a:lstStyle/>
          <a:p>
            <a:r>
              <a:rPr lang="fr-FR" sz="2200" dirty="0">
                <a:latin typeface="Arial" pitchFamily="34" charset="0"/>
                <a:cs typeface="Arial" pitchFamily="34" charset="0"/>
              </a:rPr>
              <a:t>­  l’accroissement de l’offre de services téléphoniques ; </a:t>
            </a:r>
          </a:p>
          <a:p>
            <a:r>
              <a:rPr lang="fr-FR" sz="2200" dirty="0">
                <a:latin typeface="Arial" pitchFamily="34" charset="0"/>
                <a:cs typeface="Arial" pitchFamily="34" charset="0"/>
              </a:rPr>
              <a:t>­  l’amélioration  de la qualité des  services offerts et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l’accroissement</a:t>
            </a:r>
            <a:r>
              <a:rPr lang="fr-FR" sz="2200" dirty="0">
                <a:latin typeface="Arial" pitchFamily="34" charset="0"/>
                <a:cs typeface="Arial" pitchFamily="34" charset="0"/>
              </a:rPr>
              <a:t>  de la  gamme des </a:t>
            </a:r>
            <a:r>
              <a:rPr lang="fr-FR" sz="2200" dirty="0" smtClean="0">
                <a:latin typeface="Arial" pitchFamily="34" charset="0"/>
                <a:cs typeface="Arial" pitchFamily="34" charset="0"/>
              </a:rPr>
              <a:t>prestations</a:t>
            </a:r>
            <a:r>
              <a:rPr lang="fr-FR" sz="2200" dirty="0">
                <a:latin typeface="Arial" pitchFamily="34" charset="0"/>
                <a:cs typeface="Arial" pitchFamily="34" charset="0"/>
              </a:rPr>
              <a:t> offertes ; </a:t>
            </a:r>
          </a:p>
          <a:p>
            <a:r>
              <a:rPr lang="fr-FR" sz="2200" dirty="0">
                <a:latin typeface="Arial" pitchFamily="34" charset="0"/>
                <a:cs typeface="Arial" pitchFamily="34" charset="0"/>
              </a:rPr>
              <a:t>­  l’accès  des  habitants  des  zones  rurales  et  des  autres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groupes</a:t>
            </a:r>
            <a:r>
              <a:rPr lang="fr-FR" sz="2200" dirty="0">
                <a:latin typeface="Arial" pitchFamily="34" charset="0"/>
                <a:cs typeface="Arial" pitchFamily="34" charset="0"/>
              </a:rPr>
              <a:t>  défavorisés  aux </a:t>
            </a:r>
            <a:r>
              <a:rPr lang="fr-FR" sz="2200" dirty="0" smtClean="0">
                <a:latin typeface="Arial" pitchFamily="34" charset="0"/>
                <a:cs typeface="Arial" pitchFamily="34" charset="0"/>
              </a:rPr>
              <a:t> services</a:t>
            </a:r>
            <a:r>
              <a:rPr lang="fr-FR" sz="2200" dirty="0">
                <a:latin typeface="Arial" pitchFamily="34" charset="0"/>
                <a:cs typeface="Arial" pitchFamily="34" charset="0"/>
              </a:rPr>
              <a:t> de télécommunication et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aux</a:t>
            </a:r>
            <a:r>
              <a:rPr lang="fr-FR" sz="2200" dirty="0">
                <a:latin typeface="Arial" pitchFamily="34" charset="0"/>
                <a:cs typeface="Arial" pitchFamily="34" charset="0"/>
              </a:rPr>
              <a:t> technologies de l’information ; </a:t>
            </a:r>
          </a:p>
          <a:p>
            <a:r>
              <a:rPr lang="fr-FR" sz="2200" dirty="0">
                <a:latin typeface="Arial" pitchFamily="34" charset="0"/>
                <a:cs typeface="Arial" pitchFamily="34" charset="0"/>
              </a:rPr>
              <a:t>­  le développement d’un réseau national de télécommunication fiable et connecté aux </a:t>
            </a:r>
            <a:r>
              <a:rPr lang="fr-FR" sz="2200" dirty="0" smtClean="0">
                <a:latin typeface="Arial" pitchFamily="34" charset="0"/>
                <a:cs typeface="Arial" pitchFamily="34" charset="0"/>
              </a:rPr>
              <a:t>autoroutes</a:t>
            </a:r>
            <a:r>
              <a:rPr lang="fr-FR" sz="2200" dirty="0">
                <a:latin typeface="Arial" pitchFamily="34" charset="0"/>
                <a:cs typeface="Arial" pitchFamily="34" charset="0"/>
              </a:rPr>
              <a:t> de l’information ; </a:t>
            </a:r>
          </a:p>
          <a:p>
            <a:r>
              <a:rPr lang="fr-FR" sz="2200" dirty="0">
                <a:latin typeface="Arial" pitchFamily="34" charset="0"/>
                <a:cs typeface="Arial" pitchFamily="34" charset="0"/>
              </a:rPr>
              <a:t>­  la  promotion  des  télécommunications  et  des  technologies  de  l’information  comme </a:t>
            </a:r>
            <a:r>
              <a:rPr lang="fr-FR" sz="2200" dirty="0" smtClean="0">
                <a:latin typeface="Arial" pitchFamily="34" charset="0"/>
                <a:cs typeface="Arial" pitchFamily="34" charset="0"/>
              </a:rPr>
              <a:t>secteur</a:t>
            </a:r>
            <a:r>
              <a:rPr lang="fr-FR" sz="2200" dirty="0">
                <a:latin typeface="Arial" pitchFamily="34" charset="0"/>
                <a:cs typeface="Arial" pitchFamily="34" charset="0"/>
              </a:rPr>
              <a:t>  économique  essentiel  à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l’essor</a:t>
            </a:r>
            <a:r>
              <a:rPr lang="fr-FR" sz="2200" dirty="0">
                <a:latin typeface="Arial" pitchFamily="34" charset="0"/>
                <a:cs typeface="Arial" pitchFamily="34" charset="0"/>
              </a:rPr>
              <a:t>  d’une  économie  compétitive  ouverte  au </a:t>
            </a:r>
            <a:r>
              <a:rPr lang="fr-FR" sz="2200" dirty="0" smtClean="0">
                <a:latin typeface="Arial" pitchFamily="34" charset="0"/>
                <a:cs typeface="Arial" pitchFamily="34" charset="0"/>
              </a:rPr>
              <a:t>monde</a:t>
            </a:r>
            <a:r>
              <a:rPr lang="fr-FR" sz="2200" dirty="0">
                <a:latin typeface="Arial" pitchFamily="34" charset="0"/>
                <a:cs typeface="Arial" pitchFamily="34" charset="0"/>
              </a:rPr>
              <a:t> où le secteur des services représente une part importante du PIB.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14290"/>
            <a:ext cx="8501122" cy="5724644"/>
          </a:xfrm>
          <a:prstGeom prst="rect">
            <a:avLst/>
          </a:prstGeom>
          <a:noFill/>
        </p:spPr>
        <p:txBody>
          <a:bodyPr wrap="square" rtlCol="0">
            <a:spAutoFit/>
          </a:bodyPr>
          <a:lstStyle/>
          <a:p>
            <a:pPr>
              <a:buFontTx/>
              <a:buChar char="-"/>
            </a:pPr>
            <a:r>
              <a:rPr lang="fr-FR" sz="2200" dirty="0" smtClean="0">
                <a:latin typeface="Arial" pitchFamily="34" charset="0"/>
                <a:cs typeface="Arial" pitchFamily="34" charset="0"/>
              </a:rPr>
              <a:t>  De </a:t>
            </a:r>
            <a:r>
              <a:rPr lang="fr-FR" sz="2200" dirty="0">
                <a:latin typeface="Arial" pitchFamily="34" charset="0"/>
                <a:cs typeface="Arial" pitchFamily="34" charset="0"/>
              </a:rPr>
              <a:t>l’obligation à trouver un partenaire national soit public ou privé</a:t>
            </a:r>
            <a:r>
              <a:rPr lang="fr-FR" sz="2200" dirty="0" smtClean="0">
                <a:latin typeface="Arial" pitchFamily="34" charset="0"/>
                <a:cs typeface="Arial" pitchFamily="34" charset="0"/>
              </a:rPr>
              <a:t>.</a:t>
            </a:r>
          </a:p>
          <a:p>
            <a:pPr lvl="0"/>
            <a:r>
              <a:rPr lang="fr-FR" sz="2200" dirty="0" smtClean="0">
                <a:latin typeface="Arial" pitchFamily="34" charset="0"/>
                <a:cs typeface="Arial" pitchFamily="34" charset="0"/>
              </a:rPr>
              <a:t>-  La </a:t>
            </a:r>
            <a:r>
              <a:rPr lang="fr-FR" sz="2200" dirty="0">
                <a:latin typeface="Arial" pitchFamily="34" charset="0"/>
                <a:cs typeface="Arial" pitchFamily="34" charset="0"/>
              </a:rPr>
              <a:t>partie Algérienne soit toujours supérieure à 50% dans le cas d’un investissement direct étranger. Cette règle doit être respectée dans tous les secteurs d’activité </a:t>
            </a:r>
            <a:r>
              <a:rPr lang="fr-FR" sz="2200" dirty="0" smtClean="0">
                <a:latin typeface="Arial" pitchFamily="34" charset="0"/>
                <a:cs typeface="Arial" pitchFamily="34" charset="0"/>
              </a:rPr>
              <a:t>telle</a:t>
            </a:r>
            <a:r>
              <a:rPr lang="fr-FR" sz="2200" dirty="0">
                <a:latin typeface="Arial" pitchFamily="34" charset="0"/>
                <a:cs typeface="Arial" pitchFamily="34" charset="0"/>
              </a:rPr>
              <a:t> que le secteur des télécommunications, dessalement, électricité, finances, l’énergie, transport aérien et maritime...etc.  </a:t>
            </a:r>
          </a:p>
          <a:p>
            <a:pPr lvl="0"/>
            <a:r>
              <a:rPr lang="fr-FR" sz="2200" dirty="0" smtClean="0">
                <a:latin typeface="Arial" pitchFamily="34" charset="0"/>
                <a:cs typeface="Arial" pitchFamily="34" charset="0"/>
              </a:rPr>
              <a:t>-  La </a:t>
            </a:r>
            <a:r>
              <a:rPr lang="fr-FR" sz="2200" dirty="0">
                <a:latin typeface="Arial" pitchFamily="34" charset="0"/>
                <a:cs typeface="Arial" pitchFamily="34" charset="0"/>
              </a:rPr>
              <a:t>balance devise obligatoirement excédentaire, une exigence faite a tout projet d’investissement étranger en Algérie de dégager une balance en devises positive : « toute négociation liée à un investissement, direct ou en partenariat, devra inclure une clause au terme de laquelle, le projet concerné sera tenu de dégager une balance en devises excédentaires au profit de l’Algérie et cela pendant toute la durée de vie de sa réalisation ». il s’agit d’une restriction plus forte que celle de la répartition du capital.</a:t>
            </a:r>
          </a:p>
          <a:p>
            <a:endParaRPr lang="fr-FR" dirty="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071546"/>
            <a:ext cx="8286808" cy="3754874"/>
          </a:xfrm>
          <a:prstGeom prst="rect">
            <a:avLst/>
          </a:prstGeom>
          <a:noFill/>
        </p:spPr>
        <p:txBody>
          <a:bodyPr wrap="square" rtlCol="0">
            <a:spAutoFit/>
          </a:bodyPr>
          <a:lstStyle/>
          <a:p>
            <a:pPr lvl="0"/>
            <a:r>
              <a:rPr lang="fr-FR" sz="2200" dirty="0" smtClean="0">
                <a:latin typeface="Arial" pitchFamily="34" charset="0"/>
                <a:cs typeface="Arial" pitchFamily="34" charset="0"/>
              </a:rPr>
              <a:t>-  Le respect de la défalcation des avantages fiscaux et douaniers accordées aux investisseurs étrangers « des bénéfices éligibles à transfert vers l’extérieur ».  </a:t>
            </a:r>
          </a:p>
          <a:p>
            <a:pPr lvl="0"/>
            <a:r>
              <a:rPr lang="fr-FR" sz="2200" dirty="0" smtClean="0">
                <a:latin typeface="Arial" pitchFamily="34" charset="0"/>
                <a:cs typeface="Arial" pitchFamily="34" charset="0"/>
              </a:rPr>
              <a:t>-  Les investissements étrangers qui passent devant l’approbation du conseil national des investissements (CNI) non plus le seuil de capital « tout projet d’investissement étranger direct ou d’investissement en partenariat avec des capitaux étrangers, devra préalablement à sa maturation réelle et surtout a sa formalisation, être soumis à l’examen et à l’avis du conseil national de l’investissement ».</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357166"/>
            <a:ext cx="7572428" cy="461665"/>
          </a:xfrm>
          <a:prstGeom prst="rect">
            <a:avLst/>
          </a:prstGeom>
          <a:noFill/>
        </p:spPr>
        <p:txBody>
          <a:bodyPr wrap="square" rtlCol="0">
            <a:spAutoFit/>
          </a:bodyPr>
          <a:lstStyle/>
          <a:p>
            <a:r>
              <a:rPr lang="fr-FR" sz="2400" dirty="0">
                <a:solidFill>
                  <a:srgbClr val="C00000"/>
                </a:solidFill>
                <a:latin typeface="Arial" pitchFamily="34" charset="0"/>
                <a:cs typeface="Arial" pitchFamily="34" charset="0"/>
              </a:rPr>
              <a:t>Conclusion</a:t>
            </a:r>
          </a:p>
        </p:txBody>
      </p:sp>
      <p:sp>
        <p:nvSpPr>
          <p:cNvPr id="3" name="ZoneTexte 2"/>
          <p:cNvSpPr txBox="1"/>
          <p:nvPr/>
        </p:nvSpPr>
        <p:spPr>
          <a:xfrm>
            <a:off x="357158" y="928670"/>
            <a:ext cx="8429684" cy="5509200"/>
          </a:xfrm>
          <a:prstGeom prst="rect">
            <a:avLst/>
          </a:prstGeom>
          <a:noFill/>
        </p:spPr>
        <p:txBody>
          <a:bodyPr wrap="square" rtlCol="0">
            <a:spAutoFit/>
          </a:bodyPr>
          <a:lstStyle/>
          <a:p>
            <a:r>
              <a:rPr lang="fr-FR" sz="2200" dirty="0">
                <a:latin typeface="Arial" pitchFamily="34" charset="0"/>
                <a:cs typeface="Arial" pitchFamily="34" charset="0"/>
              </a:rPr>
              <a:t>La question des partenariats reste toujours rattachée à la question des investissements dans le cadre des télécommunications, d’autant plus, le manque de cadre juridique pour bien développer les PPP dans tous les secteurs soit public ou privé est en attente à la recherche d’un droit commun des contrats de partenariats public-privé dans le cadre de l’harmonisation du droit commercial international , mais certaines pratiques tolèrent l’accès à un marché privatisé mais toujours dans la plupart des cas exploré par des entreprises publiques économiques, la chose qui nous laisse penser et dire que l’économie d’un pays ne s’arrête pas uniquement là ou il y’a des EPE doté par un statut particulier et dans la plupart du temps l’Etat est majoritairement dominante, mais les nouvelles technologies impose la nouvelle forme de contrat public/privé en donnant au pouvoir public les moyens de gérer des secteurs tel que les télécommunications sous l’appellation du développement des investissements</a:t>
            </a:r>
            <a:r>
              <a:rPr lang="fr-FR" sz="2200" dirty="0" smtClean="0">
                <a:latin typeface="Arial" pitchFamily="34" charset="0"/>
                <a:cs typeface="Arial" pitchFamily="34" charset="0"/>
              </a:rPr>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1285860"/>
            <a:ext cx="7858180" cy="3816429"/>
          </a:xfrm>
          <a:prstGeom prst="rect">
            <a:avLst/>
          </a:prstGeom>
          <a:noFill/>
        </p:spPr>
        <p:txBody>
          <a:bodyPr wrap="square" rtlCol="0">
            <a:spAutoFit/>
          </a:bodyPr>
          <a:lstStyle/>
          <a:p>
            <a:r>
              <a:rPr lang="fr-FR" sz="2200" dirty="0">
                <a:latin typeface="Arial" pitchFamily="34" charset="0"/>
                <a:cs typeface="Arial" pitchFamily="34" charset="0"/>
              </a:rPr>
              <a:t>En ce sens, et considérant : </a:t>
            </a:r>
          </a:p>
          <a:p>
            <a:r>
              <a:rPr lang="fr-FR" sz="2200" dirty="0">
                <a:latin typeface="Arial" pitchFamily="34" charset="0"/>
                <a:cs typeface="Arial" pitchFamily="34" charset="0"/>
              </a:rPr>
              <a:t>1­  la  nécessité  capitale  pour  les  habitants  des  zones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rurales</a:t>
            </a:r>
            <a:r>
              <a:rPr lang="fr-FR" sz="2200" dirty="0">
                <a:latin typeface="Arial" pitchFamily="34" charset="0"/>
                <a:cs typeface="Arial" pitchFamily="34" charset="0"/>
              </a:rPr>
              <a:t>  et  les  autres  groupes </a:t>
            </a:r>
            <a:r>
              <a:rPr lang="fr-FR" sz="2200" dirty="0" smtClean="0">
                <a:latin typeface="Arial" pitchFamily="34" charset="0"/>
                <a:cs typeface="Arial" pitchFamily="34" charset="0"/>
              </a:rPr>
              <a:t>défavorisés</a:t>
            </a:r>
            <a:r>
              <a:rPr lang="fr-FR" sz="2200" dirty="0">
                <a:latin typeface="Arial" pitchFamily="34" charset="0"/>
                <a:cs typeface="Arial" pitchFamily="34" charset="0"/>
              </a:rPr>
              <a:t> d’accéder aux services des télécommunications ; </a:t>
            </a:r>
          </a:p>
          <a:p>
            <a:r>
              <a:rPr lang="fr-FR" sz="2200" dirty="0">
                <a:latin typeface="Arial" pitchFamily="34" charset="0"/>
                <a:cs typeface="Arial" pitchFamily="34" charset="0"/>
              </a:rPr>
              <a:t>2­  que le fonctionnement, actuel, du marché des télécommunications, bien qu’efficient </a:t>
            </a:r>
            <a:r>
              <a:rPr lang="fr-FR" sz="2200" dirty="0" smtClean="0">
                <a:latin typeface="Arial" pitchFamily="34" charset="0"/>
                <a:cs typeface="Arial" pitchFamily="34" charset="0"/>
              </a:rPr>
              <a:t> et</a:t>
            </a:r>
            <a:r>
              <a:rPr lang="fr-FR" sz="2200" dirty="0">
                <a:latin typeface="Arial" pitchFamily="34" charset="0"/>
                <a:cs typeface="Arial" pitchFamily="34" charset="0"/>
              </a:rPr>
              <a:t> dynamique, ne permet pas </a:t>
            </a:r>
            <a:r>
              <a:rPr lang="fr-FR" sz="2200" dirty="0" smtClean="0">
                <a:latin typeface="Arial" pitchFamily="34" charset="0"/>
                <a:cs typeface="Arial" pitchFamily="34" charset="0"/>
              </a:rPr>
              <a:t>de</a:t>
            </a:r>
          </a:p>
          <a:p>
            <a:r>
              <a:rPr lang="fr-FR" sz="2200" dirty="0" smtClean="0">
                <a:latin typeface="Arial" pitchFamily="34" charset="0"/>
                <a:cs typeface="Arial" pitchFamily="34" charset="0"/>
              </a:rPr>
              <a:t>couvrir</a:t>
            </a:r>
            <a:r>
              <a:rPr lang="fr-FR" sz="2200" dirty="0">
                <a:latin typeface="Arial" pitchFamily="34" charset="0"/>
                <a:cs typeface="Arial" pitchFamily="34" charset="0"/>
              </a:rPr>
              <a:t> la totalité du territoire ; </a:t>
            </a:r>
          </a:p>
          <a:p>
            <a:r>
              <a:rPr lang="fr-FR" sz="2200" dirty="0">
                <a:latin typeface="Arial" pitchFamily="34" charset="0"/>
                <a:cs typeface="Arial" pitchFamily="34" charset="0"/>
              </a:rPr>
              <a:t>La déclaration de politique sectorielle a prévu le dispositif du « Service Universel »  destiné </a:t>
            </a:r>
            <a:r>
              <a:rPr lang="fr-FR" sz="2200" dirty="0" smtClean="0">
                <a:latin typeface="Arial" pitchFamily="34" charset="0"/>
                <a:cs typeface="Arial" pitchFamily="34" charset="0"/>
              </a:rPr>
              <a:t>principalement</a:t>
            </a:r>
            <a:r>
              <a:rPr lang="fr-FR" sz="2200" dirty="0">
                <a:latin typeface="Arial" pitchFamily="34" charset="0"/>
                <a:cs typeface="Arial" pitchFamily="34" charset="0"/>
              </a:rPr>
              <a:t>  à  intervenir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dans</a:t>
            </a:r>
            <a:r>
              <a:rPr lang="fr-FR" sz="2200" dirty="0">
                <a:latin typeface="Arial" pitchFamily="34" charset="0"/>
                <a:cs typeface="Arial" pitchFamily="34" charset="0"/>
              </a:rPr>
              <a:t>  la  partie  non  couverte  par  les  opérateurs  en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application</a:t>
            </a:r>
            <a:r>
              <a:rPr lang="fr-FR" sz="2200" dirty="0">
                <a:latin typeface="Arial" pitchFamily="34" charset="0"/>
                <a:cs typeface="Arial" pitchFamily="34" charset="0"/>
              </a:rPr>
              <a:t> </a:t>
            </a:r>
            <a:r>
              <a:rPr lang="fr-FR" sz="2200" dirty="0" smtClean="0">
                <a:latin typeface="Arial" pitchFamily="34" charset="0"/>
                <a:cs typeface="Arial" pitchFamily="34" charset="0"/>
              </a:rPr>
              <a:t>des</a:t>
            </a:r>
            <a:r>
              <a:rPr lang="fr-FR" sz="2200" dirty="0">
                <a:latin typeface="Arial" pitchFamily="34" charset="0"/>
                <a:cs typeface="Arial" pitchFamily="34" charset="0"/>
              </a:rPr>
              <a:t> dispositions de leurs cahiers des charges.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14348" y="714356"/>
            <a:ext cx="7715304" cy="2831544"/>
          </a:xfrm>
          <a:prstGeom prst="rect">
            <a:avLst/>
          </a:prstGeom>
          <a:noFill/>
        </p:spPr>
        <p:txBody>
          <a:bodyPr wrap="square" rtlCol="0">
            <a:spAutoFit/>
          </a:bodyPr>
          <a:lstStyle/>
          <a:p>
            <a:r>
              <a:rPr lang="pt-BR" sz="2400" dirty="0" smtClean="0">
                <a:solidFill>
                  <a:srgbClr val="C00000"/>
                </a:solidFill>
                <a:latin typeface="Arial" pitchFamily="34" charset="0"/>
                <a:cs typeface="Arial" pitchFamily="34" charset="0"/>
              </a:rPr>
              <a:t>Le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Service</a:t>
            </a:r>
            <a:r>
              <a:rPr lang="pt-BR" sz="2400" dirty="0">
                <a:solidFill>
                  <a:srgbClr val="C00000"/>
                </a:solidFill>
                <a:latin typeface="Arial" pitchFamily="34" charset="0"/>
                <a:cs typeface="Arial" pitchFamily="34" charset="0"/>
              </a:rPr>
              <a:t> </a:t>
            </a:r>
            <a:r>
              <a:rPr lang="pt-BR" sz="2400" dirty="0" smtClean="0">
                <a:solidFill>
                  <a:srgbClr val="C00000"/>
                </a:solidFill>
                <a:latin typeface="Arial" pitchFamily="34" charset="0"/>
                <a:cs typeface="Arial" pitchFamily="34" charset="0"/>
              </a:rPr>
              <a:t>universel </a:t>
            </a:r>
            <a:r>
              <a:rPr lang="pt-BR" dirty="0">
                <a:solidFill>
                  <a:srgbClr val="C00000"/>
                </a:solidFill>
              </a:rPr>
              <a:t> </a:t>
            </a:r>
            <a:endParaRPr lang="pt-BR" dirty="0" smtClean="0">
              <a:solidFill>
                <a:srgbClr val="C00000"/>
              </a:solidFill>
            </a:endParaRPr>
          </a:p>
          <a:p>
            <a:endParaRPr lang="pt-BR" dirty="0"/>
          </a:p>
          <a:p>
            <a:r>
              <a:rPr lang="fr-FR" sz="2200" dirty="0">
                <a:latin typeface="Arial" pitchFamily="34" charset="0"/>
                <a:cs typeface="Arial" pitchFamily="34" charset="0"/>
              </a:rPr>
              <a:t>La  loi  2000­03  du  5  août  2000  qui  fixe  les  règles </a:t>
            </a:r>
            <a:endParaRPr lang="fr-FR" sz="2200" dirty="0" smtClean="0">
              <a:latin typeface="Arial" pitchFamily="34" charset="0"/>
              <a:cs typeface="Arial" pitchFamily="34" charset="0"/>
            </a:endParaRPr>
          </a:p>
          <a:p>
            <a:r>
              <a:rPr lang="fr-FR" sz="2200" dirty="0">
                <a:latin typeface="Arial" pitchFamily="34" charset="0"/>
                <a:cs typeface="Arial" pitchFamily="34" charset="0"/>
              </a:rPr>
              <a:t> </a:t>
            </a:r>
            <a:r>
              <a:rPr lang="fr-FR" sz="2200" dirty="0" smtClean="0">
                <a:latin typeface="Arial" pitchFamily="34" charset="0"/>
                <a:cs typeface="Arial" pitchFamily="34" charset="0"/>
              </a:rPr>
              <a:t>générales</a:t>
            </a:r>
            <a:r>
              <a:rPr lang="fr-FR" sz="2200" dirty="0">
                <a:latin typeface="Arial" pitchFamily="34" charset="0"/>
                <a:cs typeface="Arial" pitchFamily="34" charset="0"/>
              </a:rPr>
              <a:t>  relatives  à  la  poste  et  </a:t>
            </a:r>
            <a:r>
              <a:rPr lang="fr-FR" sz="2200" dirty="0" smtClean="0">
                <a:latin typeface="Arial" pitchFamily="34" charset="0"/>
                <a:cs typeface="Arial" pitchFamily="34" charset="0"/>
              </a:rPr>
              <a:t>aux télécommunications </a:t>
            </a:r>
            <a:r>
              <a:rPr lang="fr-FR" sz="2200" dirty="0">
                <a:latin typeface="Arial" pitchFamily="34" charset="0"/>
                <a:cs typeface="Arial" pitchFamily="34" charset="0"/>
              </a:rPr>
              <a:t>  définit  dans  son  article  8,  point  18,  le  service  universel  des </a:t>
            </a:r>
            <a:r>
              <a:rPr lang="fr-FR" sz="2200" dirty="0" smtClean="0">
                <a:latin typeface="Arial" pitchFamily="34" charset="0"/>
                <a:cs typeface="Arial" pitchFamily="34" charset="0"/>
              </a:rPr>
              <a:t>télécommunications</a:t>
            </a:r>
            <a:r>
              <a:rPr lang="fr-FR" sz="2200" dirty="0">
                <a:latin typeface="Arial" pitchFamily="34" charset="0"/>
                <a:cs typeface="Arial" pitchFamily="34" charset="0"/>
              </a:rPr>
              <a:t>  comme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 </a:t>
            </a:r>
            <a:r>
              <a:rPr lang="fr-FR" sz="2200" dirty="0">
                <a:latin typeface="Arial" pitchFamily="34" charset="0"/>
                <a:cs typeface="Arial" pitchFamily="34" charset="0"/>
              </a:rPr>
              <a:t>étant  la mise  à  la disposition,  de tous,  d’un  </a:t>
            </a:r>
            <a:r>
              <a:rPr lang="fr-FR" sz="2200" dirty="0" smtClean="0">
                <a:latin typeface="Arial" pitchFamily="34" charset="0"/>
                <a:cs typeface="Arial" pitchFamily="34" charset="0"/>
              </a:rPr>
              <a:t>service</a:t>
            </a:r>
          </a:p>
          <a:p>
            <a:r>
              <a:rPr lang="fr-FR" sz="2200" dirty="0">
                <a:latin typeface="Arial" pitchFamily="34" charset="0"/>
                <a:cs typeface="Arial" pitchFamily="34" charset="0"/>
              </a:rPr>
              <a:t> minimum </a:t>
            </a:r>
            <a:r>
              <a:rPr lang="fr-FR" sz="2200" dirty="0" smtClean="0">
                <a:latin typeface="Arial" pitchFamily="34" charset="0"/>
                <a:cs typeface="Arial" pitchFamily="34" charset="0"/>
              </a:rPr>
              <a:t>consistant</a:t>
            </a:r>
            <a:r>
              <a:rPr lang="fr-FR" sz="2200" dirty="0">
                <a:latin typeface="Arial" pitchFamily="34" charset="0"/>
                <a:cs typeface="Arial" pitchFamily="34" charset="0"/>
              </a:rPr>
              <a:t> en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714356"/>
            <a:ext cx="8001056" cy="3816429"/>
          </a:xfrm>
          <a:prstGeom prst="rect">
            <a:avLst/>
          </a:prstGeom>
          <a:noFill/>
        </p:spPr>
        <p:txBody>
          <a:bodyPr wrap="square" rtlCol="0">
            <a:spAutoFit/>
          </a:bodyPr>
          <a:lstStyle/>
          <a:p>
            <a:r>
              <a:rPr lang="fr-FR" sz="2200" dirty="0">
                <a:latin typeface="Arial" pitchFamily="34" charset="0"/>
                <a:cs typeface="Arial" pitchFamily="34" charset="0"/>
              </a:rPr>
              <a:t>• </a:t>
            </a:r>
            <a:r>
              <a:rPr lang="fr-FR" sz="2200" dirty="0" smtClean="0">
                <a:latin typeface="Arial" pitchFamily="34" charset="0"/>
                <a:cs typeface="Arial" pitchFamily="34" charset="0"/>
              </a:rPr>
              <a:t>Un</a:t>
            </a:r>
            <a:r>
              <a:rPr lang="fr-FR" sz="2200" dirty="0">
                <a:latin typeface="Arial" pitchFamily="34" charset="0"/>
                <a:cs typeface="Arial" pitchFamily="34" charset="0"/>
              </a:rPr>
              <a:t> service téléphonique d’une qualité spécifiée ;</a:t>
            </a:r>
          </a:p>
          <a:p>
            <a:r>
              <a:rPr lang="fr-FR" sz="2200" dirty="0">
                <a:latin typeface="Arial" pitchFamily="34" charset="0"/>
                <a:cs typeface="Arial" pitchFamily="34" charset="0"/>
              </a:rPr>
              <a:t>• </a:t>
            </a:r>
            <a:r>
              <a:rPr lang="fr-FR" sz="2200" dirty="0" smtClean="0">
                <a:latin typeface="Arial" pitchFamily="34" charset="0"/>
                <a:cs typeface="Arial" pitchFamily="34" charset="0"/>
              </a:rPr>
              <a:t>L’acheminement</a:t>
            </a:r>
            <a:r>
              <a:rPr lang="fr-FR" sz="2200" dirty="0">
                <a:latin typeface="Arial" pitchFamily="34" charset="0"/>
                <a:cs typeface="Arial" pitchFamily="34" charset="0"/>
              </a:rPr>
              <a:t> des appels d’urgence ;</a:t>
            </a:r>
          </a:p>
          <a:p>
            <a:pPr>
              <a:buFont typeface="Arial" pitchFamily="34" charset="0"/>
              <a:buChar char="•"/>
            </a:pPr>
            <a:r>
              <a:rPr lang="fr-FR" sz="2200" dirty="0" smtClean="0">
                <a:latin typeface="Arial" pitchFamily="34" charset="0"/>
                <a:cs typeface="Arial" pitchFamily="34" charset="0"/>
              </a:rPr>
              <a:t> La</a:t>
            </a:r>
            <a:r>
              <a:rPr lang="fr-FR" sz="2200" dirty="0">
                <a:latin typeface="Arial" pitchFamily="34" charset="0"/>
                <a:cs typeface="Arial" pitchFamily="34" charset="0"/>
              </a:rPr>
              <a:t>  fourniture  du  service  de  renseignement  et  d’un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annuaire</a:t>
            </a:r>
            <a:r>
              <a:rPr lang="fr-FR" sz="2200" dirty="0">
                <a:latin typeface="Arial" pitchFamily="34" charset="0"/>
                <a:cs typeface="Arial" pitchFamily="34" charset="0"/>
              </a:rPr>
              <a:t>  d’abonnés,  sous  forme </a:t>
            </a:r>
            <a:r>
              <a:rPr lang="fr-FR" sz="2200" dirty="0" smtClean="0">
                <a:latin typeface="Arial" pitchFamily="34" charset="0"/>
                <a:cs typeface="Arial" pitchFamily="34" charset="0"/>
              </a:rPr>
              <a:t>  imprimé</a:t>
            </a:r>
            <a:r>
              <a:rPr lang="fr-FR" sz="2200" dirty="0">
                <a:latin typeface="Arial" pitchFamily="34" charset="0"/>
                <a:cs typeface="Arial" pitchFamily="34" charset="0"/>
              </a:rPr>
              <a:t>  ou  électronique.  L’arrêté n°1425  du  3  Novembre  2004  définit  </a:t>
            </a:r>
            <a:r>
              <a:rPr lang="fr-FR" sz="2200" dirty="0" smtClean="0">
                <a:latin typeface="Arial" pitchFamily="34" charset="0"/>
                <a:cs typeface="Arial" pitchFamily="34" charset="0"/>
              </a:rPr>
              <a:t>les  caractéristiques</a:t>
            </a:r>
            <a:r>
              <a:rPr lang="fr-FR" sz="2200" dirty="0">
                <a:latin typeface="Arial" pitchFamily="34" charset="0"/>
                <a:cs typeface="Arial" pitchFamily="34" charset="0"/>
              </a:rPr>
              <a:t>  nécessaires  à  la  confection  de  l’annuaire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téléphonique</a:t>
            </a:r>
            <a:r>
              <a:rPr lang="fr-FR" sz="2200" dirty="0">
                <a:latin typeface="Arial" pitchFamily="34" charset="0"/>
                <a:cs typeface="Arial" pitchFamily="34" charset="0"/>
              </a:rPr>
              <a:t>  par  les </a:t>
            </a:r>
            <a:r>
              <a:rPr lang="fr-FR" sz="2200" dirty="0" smtClean="0">
                <a:latin typeface="Arial" pitchFamily="34" charset="0"/>
                <a:cs typeface="Arial" pitchFamily="34" charset="0"/>
              </a:rPr>
              <a:t>opérateurs</a:t>
            </a:r>
            <a:r>
              <a:rPr lang="fr-FR" sz="2200" dirty="0">
                <a:latin typeface="Arial" pitchFamily="34" charset="0"/>
                <a:cs typeface="Arial" pitchFamily="34" charset="0"/>
              </a:rPr>
              <a:t> de télécommunications. </a:t>
            </a:r>
            <a:r>
              <a:rPr lang="fr-FR" sz="2200" dirty="0" smtClean="0">
                <a:latin typeface="Arial" pitchFamily="34" charset="0"/>
                <a:cs typeface="Arial" pitchFamily="34" charset="0"/>
              </a:rPr>
              <a:t>       </a:t>
            </a:r>
          </a:p>
          <a:p>
            <a:pPr>
              <a:buFont typeface="Arial" pitchFamily="34" charset="0"/>
              <a:buChar char="•"/>
            </a:pPr>
            <a:r>
              <a:rPr lang="fr-FR" sz="2200" dirty="0" smtClean="0">
                <a:latin typeface="Arial" pitchFamily="34" charset="0"/>
                <a:cs typeface="Arial" pitchFamily="34" charset="0"/>
              </a:rPr>
              <a:t>La desserte</a:t>
            </a:r>
            <a:r>
              <a:rPr lang="fr-FR" sz="2200" dirty="0">
                <a:latin typeface="Arial" pitchFamily="34" charset="0"/>
                <a:cs typeface="Arial" pitchFamily="34" charset="0"/>
              </a:rPr>
              <a:t> du territoire national en cabines téléphoniques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installées</a:t>
            </a:r>
            <a:r>
              <a:rPr lang="fr-FR" sz="2200" dirty="0">
                <a:latin typeface="Arial" pitchFamily="34" charset="0"/>
                <a:cs typeface="Arial" pitchFamily="34" charset="0"/>
              </a:rPr>
              <a:t> sur le domaine </a:t>
            </a:r>
            <a:r>
              <a:rPr lang="fr-FR" sz="2200" dirty="0" smtClean="0">
                <a:latin typeface="Arial" pitchFamily="34" charset="0"/>
                <a:cs typeface="Arial" pitchFamily="34" charset="0"/>
              </a:rPr>
              <a:t>public</a:t>
            </a:r>
            <a:r>
              <a:rPr lang="fr-FR" sz="2200" dirty="0">
                <a:latin typeface="Arial" pitchFamily="34" charset="0"/>
                <a:cs typeface="Arial" pitchFamily="34" charset="0"/>
              </a:rPr>
              <a:t>  et  ce,  dans  le respect  des  principes  d‘égalité,  de  continuité,  d’universalité  et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d’adaptabilité</a:t>
            </a:r>
            <a:r>
              <a:rPr lang="fr-FR" sz="2200" dirty="0">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714356"/>
            <a:ext cx="8286808" cy="5170646"/>
          </a:xfrm>
          <a:prstGeom prst="rect">
            <a:avLst/>
          </a:prstGeom>
          <a:noFill/>
        </p:spPr>
        <p:txBody>
          <a:bodyPr wrap="square" rtlCol="0">
            <a:spAutoFit/>
          </a:bodyPr>
          <a:lstStyle/>
          <a:p>
            <a:r>
              <a:rPr lang="fr-FR" sz="2200" dirty="0">
                <a:latin typeface="Arial" pitchFamily="34" charset="0"/>
                <a:cs typeface="Arial" pitchFamily="34" charset="0"/>
              </a:rPr>
              <a:t>En  outre,  le cahier  des  charges relatif  aux  obligations  liées  à  la fourniture  du </a:t>
            </a:r>
            <a:r>
              <a:rPr lang="fr-FR" sz="2200" dirty="0" smtClean="0">
                <a:latin typeface="Arial" pitchFamily="34" charset="0"/>
                <a:cs typeface="Arial" pitchFamily="34" charset="0"/>
              </a:rPr>
              <a:t> </a:t>
            </a:r>
            <a:r>
              <a:rPr lang="fr-FR" sz="2200" dirty="0">
                <a:latin typeface="Arial" pitchFamily="34" charset="0"/>
                <a:cs typeface="Arial" pitchFamily="34" charset="0"/>
              </a:rPr>
              <a:t>service </a:t>
            </a:r>
            <a:r>
              <a:rPr lang="fr-FR" sz="2200" dirty="0" smtClean="0">
                <a:latin typeface="Arial" pitchFamily="34" charset="0"/>
                <a:cs typeface="Arial" pitchFamily="34" charset="0"/>
              </a:rPr>
              <a:t> universel</a:t>
            </a:r>
            <a:r>
              <a:rPr lang="fr-FR" sz="2200" dirty="0">
                <a:latin typeface="Arial" pitchFamily="34" charset="0"/>
                <a:cs typeface="Arial" pitchFamily="34" charset="0"/>
              </a:rPr>
              <a:t> précise et complète les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dispositions</a:t>
            </a:r>
            <a:r>
              <a:rPr lang="fr-FR" sz="2200" dirty="0">
                <a:latin typeface="Arial" pitchFamily="34" charset="0"/>
                <a:cs typeface="Arial" pitchFamily="34" charset="0"/>
              </a:rPr>
              <a:t> de la loi </a:t>
            </a:r>
            <a:r>
              <a:rPr lang="fr-FR" sz="2200" dirty="0" smtClean="0">
                <a:latin typeface="Arial" pitchFamily="34" charset="0"/>
                <a:cs typeface="Arial" pitchFamily="34" charset="0"/>
              </a:rPr>
              <a:t>sus</a:t>
            </a:r>
            <a:r>
              <a:rPr lang="fr-FR" sz="2200" dirty="0">
                <a:latin typeface="Arial" pitchFamily="34" charset="0"/>
                <a:cs typeface="Arial" pitchFamily="34" charset="0"/>
              </a:rPr>
              <a:t> citée, notamment </a:t>
            </a:r>
            <a:r>
              <a:rPr lang="fr-FR" sz="2200" dirty="0" smtClean="0">
                <a:latin typeface="Arial" pitchFamily="34" charset="0"/>
                <a:cs typeface="Arial" pitchFamily="34" charset="0"/>
              </a:rPr>
              <a:t> par</a:t>
            </a:r>
            <a:r>
              <a:rPr lang="fr-FR" sz="2200" dirty="0">
                <a:latin typeface="Arial" pitchFamily="34" charset="0"/>
                <a:cs typeface="Arial" pitchFamily="34" charset="0"/>
              </a:rPr>
              <a:t> : </a:t>
            </a:r>
          </a:p>
          <a:p>
            <a:r>
              <a:rPr lang="fr-FR" sz="2200" dirty="0">
                <a:latin typeface="Arial" pitchFamily="34" charset="0"/>
                <a:cs typeface="Arial" pitchFamily="34" charset="0"/>
              </a:rPr>
              <a:t>  La  fourniture  à  tout  demandeur  sur  la  totalité  des  localités,  définies,  d’un </a:t>
            </a:r>
            <a:r>
              <a:rPr lang="fr-FR" sz="2200" dirty="0" smtClean="0">
                <a:latin typeface="Arial" pitchFamily="34" charset="0"/>
                <a:cs typeface="Arial" pitchFamily="34" charset="0"/>
              </a:rPr>
              <a:t>service</a:t>
            </a:r>
            <a:r>
              <a:rPr lang="fr-FR" sz="2200" dirty="0">
                <a:latin typeface="Arial" pitchFamily="34" charset="0"/>
                <a:cs typeface="Arial" pitchFamily="34" charset="0"/>
              </a:rPr>
              <a:t> de télécommunications comprenant : </a:t>
            </a:r>
          </a:p>
          <a:p>
            <a:r>
              <a:rPr lang="fr-FR" sz="2200" dirty="0" smtClean="0">
                <a:latin typeface="Arial" pitchFamily="34" charset="0"/>
                <a:cs typeface="Arial" pitchFamily="34" charset="0"/>
              </a:rPr>
              <a:t>•les</a:t>
            </a:r>
            <a:r>
              <a:rPr lang="fr-FR" sz="2200" dirty="0">
                <a:latin typeface="Arial" pitchFamily="34" charset="0"/>
                <a:cs typeface="Arial" pitchFamily="34" charset="0"/>
              </a:rPr>
              <a:t>  services  de  détail  de  voix  et  de  données  à  partir  d’un  </a:t>
            </a:r>
            <a:r>
              <a:rPr lang="fr-FR" sz="2200" dirty="0" smtClean="0">
                <a:latin typeface="Arial" pitchFamily="34" charset="0"/>
                <a:cs typeface="Arial" pitchFamily="34" charset="0"/>
              </a:rPr>
              <a:t>poste téléphonique</a:t>
            </a:r>
            <a:r>
              <a:rPr lang="fr-FR" sz="2200" dirty="0">
                <a:latin typeface="Arial" pitchFamily="34" charset="0"/>
                <a:cs typeface="Arial" pitchFamily="34" charset="0"/>
              </a:rPr>
              <a:t> fixe ou d’un terminal en Algérie vers : </a:t>
            </a:r>
          </a:p>
          <a:p>
            <a:r>
              <a:rPr lang="fr-FR" sz="2200" dirty="0" smtClean="0">
                <a:latin typeface="Arial" pitchFamily="34" charset="0"/>
                <a:cs typeface="Arial" pitchFamily="34" charset="0"/>
              </a:rPr>
              <a:t>- Des destinations</a:t>
            </a:r>
            <a:r>
              <a:rPr lang="fr-FR" sz="2200" dirty="0">
                <a:latin typeface="Arial" pitchFamily="34" charset="0"/>
                <a:cs typeface="Arial" pitchFamily="34" charset="0"/>
              </a:rPr>
              <a:t>  à  l’intérieur  de  l’ensemble  du  territoire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algérien</a:t>
            </a:r>
            <a:r>
              <a:rPr lang="fr-FR" sz="2200" dirty="0">
                <a:latin typeface="Arial" pitchFamily="34" charset="0"/>
                <a:cs typeface="Arial" pitchFamily="34" charset="0"/>
              </a:rPr>
              <a:t> </a:t>
            </a:r>
            <a:r>
              <a:rPr lang="fr-FR" sz="2200" dirty="0" smtClean="0">
                <a:latin typeface="Arial" pitchFamily="34" charset="0"/>
                <a:cs typeface="Arial" pitchFamily="34" charset="0"/>
              </a:rPr>
              <a:t> pour</a:t>
            </a:r>
            <a:r>
              <a:rPr lang="fr-FR" sz="2200" dirty="0">
                <a:latin typeface="Arial" pitchFamily="34" charset="0"/>
                <a:cs typeface="Arial" pitchFamily="34" charset="0"/>
              </a:rPr>
              <a:t> </a:t>
            </a:r>
            <a:r>
              <a:rPr lang="fr-FR" sz="2200" dirty="0" smtClean="0">
                <a:latin typeface="Arial" pitchFamily="34" charset="0"/>
                <a:cs typeface="Arial" pitchFamily="34" charset="0"/>
              </a:rPr>
              <a:t>les </a:t>
            </a:r>
            <a:r>
              <a:rPr lang="fr-FR" sz="2200" dirty="0">
                <a:latin typeface="Arial" pitchFamily="34" charset="0"/>
                <a:cs typeface="Arial" pitchFamily="34" charset="0"/>
              </a:rPr>
              <a:t> communications locales et interurbaines ; </a:t>
            </a:r>
          </a:p>
          <a:p>
            <a:r>
              <a:rPr lang="fr-FR" sz="2200" dirty="0" smtClean="0">
                <a:latin typeface="Arial" pitchFamily="34" charset="0"/>
                <a:cs typeface="Arial" pitchFamily="34" charset="0"/>
              </a:rPr>
              <a:t>-</a:t>
            </a:r>
            <a:r>
              <a:rPr lang="fr-FR" sz="2200" dirty="0">
                <a:latin typeface="Arial" pitchFamily="34" charset="0"/>
                <a:cs typeface="Arial" pitchFamily="34" charset="0"/>
              </a:rPr>
              <a:t>  </a:t>
            </a:r>
            <a:r>
              <a:rPr lang="fr-FR" sz="2200" dirty="0" smtClean="0">
                <a:latin typeface="Arial" pitchFamily="34" charset="0"/>
                <a:cs typeface="Arial" pitchFamily="34" charset="0"/>
              </a:rPr>
              <a:t>Des</a:t>
            </a:r>
            <a:r>
              <a:rPr lang="fr-FR" sz="2200" dirty="0">
                <a:latin typeface="Arial" pitchFamily="34" charset="0"/>
                <a:cs typeface="Arial" pitchFamily="34" charset="0"/>
              </a:rPr>
              <a:t> utilisateurs de réseaux de télécommunications en Algérie ;</a:t>
            </a:r>
          </a:p>
          <a:p>
            <a:r>
              <a:rPr lang="fr-FR" sz="2200" dirty="0">
                <a:latin typeface="Arial" pitchFamily="34" charset="0"/>
                <a:cs typeface="Arial" pitchFamily="34" charset="0"/>
              </a:rPr>
              <a:t>• l’accès à la fourniture de services internet;</a:t>
            </a:r>
          </a:p>
          <a:p>
            <a:r>
              <a:rPr lang="fr-FR" sz="2200" dirty="0" smtClean="0">
                <a:latin typeface="Arial" pitchFamily="34" charset="0"/>
                <a:cs typeface="Arial" pitchFamily="34" charset="0"/>
              </a:rPr>
              <a:t>•les</a:t>
            </a:r>
            <a:r>
              <a:rPr lang="fr-FR" sz="2200" dirty="0">
                <a:latin typeface="Arial" pitchFamily="34" charset="0"/>
                <a:cs typeface="Arial" pitchFamily="34" charset="0"/>
              </a:rPr>
              <a:t> services de voix et de données nationaux et internationaux </a:t>
            </a:r>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entrants</a:t>
            </a:r>
            <a:r>
              <a:rPr lang="fr-FR" sz="2200" dirty="0">
                <a:latin typeface="Arial" pitchFamily="34" charset="0"/>
                <a:cs typeface="Arial" pitchFamily="34" charset="0"/>
              </a:rPr>
              <a:t> ;</a:t>
            </a:r>
          </a:p>
          <a:p>
            <a:r>
              <a:rPr lang="fr-FR" sz="2200" dirty="0" smtClean="0">
                <a:latin typeface="Arial" pitchFamily="34" charset="0"/>
                <a:cs typeface="Arial" pitchFamily="34" charset="0"/>
              </a:rPr>
              <a:t>•les</a:t>
            </a:r>
            <a:r>
              <a:rPr lang="fr-FR" sz="2200" dirty="0">
                <a:latin typeface="Arial" pitchFamily="34" charset="0"/>
                <a:cs typeface="Arial" pitchFamily="34" charset="0"/>
              </a:rPr>
              <a:t> services d’accès gratuits aux appels d’urgence et de sécurité.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428604"/>
            <a:ext cx="8286808" cy="769441"/>
          </a:xfrm>
          <a:prstGeom prst="rect">
            <a:avLst/>
          </a:prstGeom>
          <a:noFill/>
        </p:spPr>
        <p:txBody>
          <a:bodyPr wrap="square" rtlCol="0">
            <a:spAutoFit/>
          </a:bodyPr>
          <a:lstStyle/>
          <a:p>
            <a:r>
              <a:rPr lang="pt-BR" sz="2200" dirty="0" smtClean="0">
                <a:latin typeface="Arial" pitchFamily="34" charset="0"/>
                <a:cs typeface="Arial" pitchFamily="34" charset="0"/>
              </a:rPr>
              <a:t>Dans ce contexte, il</a:t>
            </a:r>
            <a:r>
              <a:rPr lang="pt-BR" sz="2200" dirty="0">
                <a:latin typeface="Arial" pitchFamily="34" charset="0"/>
                <a:cs typeface="Arial" pitchFamily="34" charset="0"/>
              </a:rPr>
              <a:t> </a:t>
            </a:r>
            <a:r>
              <a:rPr lang="pt-BR" sz="2200" dirty="0" smtClean="0">
                <a:latin typeface="Arial" pitchFamily="34" charset="0"/>
                <a:cs typeface="Arial" pitchFamily="34" charset="0"/>
              </a:rPr>
              <a:t>est </a:t>
            </a:r>
            <a:r>
              <a:rPr lang="pt-BR" sz="2200" dirty="0">
                <a:latin typeface="Arial" pitchFamily="34" charset="0"/>
                <a:cs typeface="Arial" pitchFamily="34" charset="0"/>
              </a:rPr>
              <a:t>à </a:t>
            </a:r>
            <a:r>
              <a:rPr lang="pt-BR" sz="2200" dirty="0" smtClean="0">
                <a:latin typeface="Arial" pitchFamily="34" charset="0"/>
                <a:cs typeface="Arial" pitchFamily="34" charset="0"/>
              </a:rPr>
              <a:t>préciser que le titulaire pourra offrir </a:t>
            </a:r>
            <a:r>
              <a:rPr lang="pt-BR" sz="2200" dirty="0">
                <a:latin typeface="Arial" pitchFamily="34" charset="0"/>
                <a:cs typeface="Arial" pitchFamily="34" charset="0"/>
              </a:rPr>
              <a:t>  </a:t>
            </a:r>
            <a:r>
              <a:rPr lang="pt-BR" sz="2200" dirty="0" smtClean="0">
                <a:latin typeface="Arial" pitchFamily="34" charset="0"/>
                <a:cs typeface="Arial" pitchFamily="34" charset="0"/>
              </a:rPr>
              <a:t>optionellement </a:t>
            </a:r>
            <a:r>
              <a:rPr lang="pt-BR" sz="2200" dirty="0">
                <a:latin typeface="Arial" pitchFamily="34" charset="0"/>
                <a:cs typeface="Arial" pitchFamily="34" charset="0"/>
              </a:rPr>
              <a:t> </a:t>
            </a:r>
            <a:r>
              <a:rPr lang="nl-NL" sz="2200" dirty="0" smtClean="0">
                <a:latin typeface="Arial" pitchFamily="34" charset="0"/>
                <a:cs typeface="Arial" pitchFamily="34" charset="0"/>
              </a:rPr>
              <a:t>les </a:t>
            </a:r>
            <a:r>
              <a:rPr lang="nl-NL" sz="2200" dirty="0">
                <a:latin typeface="Arial" pitchFamily="34" charset="0"/>
                <a:cs typeface="Arial" pitchFamily="34" charset="0"/>
              </a:rPr>
              <a:t> </a:t>
            </a:r>
            <a:r>
              <a:rPr lang="nl-NL" sz="2200" dirty="0" smtClean="0">
                <a:latin typeface="Arial" pitchFamily="34" charset="0"/>
                <a:cs typeface="Arial" pitchFamily="34" charset="0"/>
              </a:rPr>
              <a:t>services </a:t>
            </a:r>
            <a:r>
              <a:rPr lang="nl-NL" sz="2200" dirty="0">
                <a:latin typeface="Arial" pitchFamily="34" charset="0"/>
                <a:cs typeface="Arial" pitchFamily="34" charset="0"/>
              </a:rPr>
              <a:t> </a:t>
            </a:r>
            <a:r>
              <a:rPr lang="nl-NL" sz="2200" dirty="0" err="1" smtClean="0">
                <a:latin typeface="Arial" pitchFamily="34" charset="0"/>
                <a:cs typeface="Arial" pitchFamily="34" charset="0"/>
              </a:rPr>
              <a:t>suivants</a:t>
            </a:r>
            <a:r>
              <a:rPr lang="nl-NL" sz="2200" dirty="0">
                <a:latin typeface="Arial" pitchFamily="34" charset="0"/>
                <a:cs typeface="Arial" pitchFamily="34" charset="0"/>
              </a:rPr>
              <a:t> :</a:t>
            </a:r>
            <a:endParaRPr lang="fr-FR" sz="2200" dirty="0">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285720" y="1500174"/>
            <a:ext cx="8215370" cy="400052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7158" y="1285860"/>
            <a:ext cx="8429684" cy="442915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1851</Words>
  <Application>Microsoft Office PowerPoint</Application>
  <PresentationFormat>Affichage à l'écran (4:3)</PresentationFormat>
  <Paragraphs>139</Paragraphs>
  <Slides>32</Slides>
  <Notes>4</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Chapitre 4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 </dc:title>
  <dc:creator>Lina</dc:creator>
  <cp:lastModifiedBy>Lina</cp:lastModifiedBy>
  <cp:revision>4</cp:revision>
  <dcterms:created xsi:type="dcterms:W3CDTF">2019-06-19T03:45:32Z</dcterms:created>
  <dcterms:modified xsi:type="dcterms:W3CDTF">2019-06-26T06:16:27Z</dcterms:modified>
</cp:coreProperties>
</file>