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6"/>
  </p:notesMasterIdLst>
  <p:sldIdLst>
    <p:sldId id="318" r:id="rId3"/>
    <p:sldId id="313" r:id="rId4"/>
    <p:sldId id="314" r:id="rId5"/>
    <p:sldId id="271" r:id="rId6"/>
    <p:sldId id="319" r:id="rId7"/>
    <p:sldId id="320" r:id="rId8"/>
    <p:sldId id="321" r:id="rId9"/>
    <p:sldId id="322" r:id="rId10"/>
    <p:sldId id="296" r:id="rId11"/>
    <p:sldId id="298" r:id="rId12"/>
    <p:sldId id="299" r:id="rId13"/>
    <p:sldId id="315" r:id="rId14"/>
    <p:sldId id="304" r:id="rId15"/>
    <p:sldId id="277" r:id="rId16"/>
    <p:sldId id="312" r:id="rId17"/>
    <p:sldId id="275" r:id="rId18"/>
    <p:sldId id="263" r:id="rId19"/>
    <p:sldId id="264" r:id="rId20"/>
    <p:sldId id="325" r:id="rId21"/>
    <p:sldId id="316" r:id="rId22"/>
    <p:sldId id="317" r:id="rId23"/>
    <p:sldId id="323" r:id="rId24"/>
    <p:sldId id="324" r:id="rId2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114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8" d="100"/>
        <a:sy n="6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48A0C0-9528-4624-9CBB-73B3A350484E}" type="datetimeFigureOut">
              <a:rPr lang="fr-FR" smtClean="0"/>
              <a:pPr/>
              <a:t>13/02/2025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05D1B8-F03D-4D21-AD5B-DD253B51C39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653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smtClean="0"/>
          </a:p>
        </p:txBody>
      </p:sp>
      <p:sp>
        <p:nvSpPr>
          <p:cNvPr id="4198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 cap="flat"/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fr-FR" smtClean="0"/>
          </a:p>
        </p:txBody>
      </p:sp>
      <p:sp>
        <p:nvSpPr>
          <p:cNvPr id="7270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6B567-7852-45BA-95F1-30700FC11B38}" type="datetime1">
              <a:rPr lang="fr-FR" smtClean="0"/>
              <a:pPr/>
              <a:t>13/02/2025</a:t>
            </a:fld>
            <a:endParaRPr 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1</a:t>
            </a:r>
            <a:endParaRPr lang="fr-FR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698C0-3A89-4FE9-93CE-68A704B4136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9E305-DCCC-424A-B69A-F62AE80F888D}" type="datetime1">
              <a:rPr lang="fr-FR" smtClean="0"/>
              <a:pPr/>
              <a:t>13/02/2025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1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698C0-3A89-4FE9-93CE-68A704B4136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93589-E2D0-47C7-ACBB-00E809499A31}" type="datetime1">
              <a:rPr lang="fr-FR" smtClean="0"/>
              <a:pPr/>
              <a:t>13/02/2025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1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698C0-3A89-4FE9-93CE-68A704B4136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1094"/>
            <a:ext cx="7772400" cy="1469356"/>
          </a:xfrm>
          <a:prstGeom prst="rect">
            <a:avLst/>
          </a:prstGeom>
        </p:spPr>
        <p:txBody>
          <a:bodyPr lIns="83471" tIns="41736" rIns="83471" bIns="41736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099"/>
          </a:xfrm>
        </p:spPr>
        <p:txBody>
          <a:bodyPr/>
          <a:lstStyle>
            <a:lvl1pPr marL="0" indent="0" algn="ctr">
              <a:buNone/>
              <a:defRPr/>
            </a:lvl1pPr>
            <a:lvl2pPr marL="417356" indent="0" algn="ctr">
              <a:buNone/>
              <a:defRPr/>
            </a:lvl2pPr>
            <a:lvl3pPr marL="834709" indent="0" algn="ctr">
              <a:buNone/>
              <a:defRPr/>
            </a:lvl3pPr>
            <a:lvl4pPr marL="1252064" indent="0" algn="ctr">
              <a:buNone/>
              <a:defRPr/>
            </a:lvl4pPr>
            <a:lvl5pPr marL="1669420" indent="0" algn="ctr">
              <a:buNone/>
              <a:defRPr/>
            </a:lvl5pPr>
            <a:lvl6pPr marL="2086774" indent="0" algn="ctr">
              <a:buNone/>
              <a:defRPr/>
            </a:lvl6pPr>
            <a:lvl7pPr marL="2504129" indent="0" algn="ctr">
              <a:buNone/>
              <a:defRPr/>
            </a:lvl7pPr>
            <a:lvl8pPr marL="2921483" indent="0" algn="ctr">
              <a:buNone/>
              <a:defRPr/>
            </a:lvl8pPr>
            <a:lvl9pPr marL="3338839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45475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5223"/>
            <a:ext cx="8229600" cy="1143000"/>
          </a:xfrm>
          <a:prstGeom prst="rect">
            <a:avLst/>
          </a:prstGeom>
        </p:spPr>
        <p:txBody>
          <a:bodyPr lIns="83471" tIns="41736" rIns="83471" bIns="41736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16715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489" y="4406566"/>
            <a:ext cx="7772400" cy="1362576"/>
          </a:xfrm>
          <a:prstGeom prst="rect">
            <a:avLst/>
          </a:prstGeom>
        </p:spPr>
        <p:txBody>
          <a:bodyPr lIns="83471" tIns="41736" rIns="83471" bIns="41736" anchor="t"/>
          <a:lstStyle>
            <a:lvl1pPr algn="l">
              <a:defRPr sz="37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489" y="2907133"/>
            <a:ext cx="7772400" cy="1499435"/>
          </a:xfrm>
        </p:spPr>
        <p:txBody>
          <a:bodyPr anchor="b"/>
          <a:lstStyle>
            <a:lvl1pPr marL="0" indent="0">
              <a:buNone/>
              <a:defRPr sz="1800"/>
            </a:lvl1pPr>
            <a:lvl2pPr marL="417356" indent="0">
              <a:buNone/>
              <a:defRPr sz="1600"/>
            </a:lvl2pPr>
            <a:lvl3pPr marL="834709" indent="0">
              <a:buNone/>
              <a:defRPr sz="1500"/>
            </a:lvl3pPr>
            <a:lvl4pPr marL="1252064" indent="0">
              <a:buNone/>
              <a:defRPr sz="1300"/>
            </a:lvl4pPr>
            <a:lvl5pPr marL="1669420" indent="0">
              <a:buNone/>
              <a:defRPr sz="1300"/>
            </a:lvl5pPr>
            <a:lvl6pPr marL="2086774" indent="0">
              <a:buNone/>
              <a:defRPr sz="1300"/>
            </a:lvl6pPr>
            <a:lvl7pPr marL="2504129" indent="0">
              <a:buNone/>
              <a:defRPr sz="1300"/>
            </a:lvl7pPr>
            <a:lvl8pPr marL="2921483" indent="0">
              <a:buNone/>
              <a:defRPr sz="1300"/>
            </a:lvl8pPr>
            <a:lvl9pPr marL="3338839" indent="0">
              <a:buNone/>
              <a:defRPr sz="13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5877131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5223"/>
            <a:ext cx="8229600" cy="1143000"/>
          </a:xfrm>
          <a:prstGeom prst="rect">
            <a:avLst/>
          </a:prstGeom>
        </p:spPr>
        <p:txBody>
          <a:bodyPr lIns="83471" tIns="41736" rIns="83471" bIns="41736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27000" y="682794"/>
            <a:ext cx="4267200" cy="5596189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29667" y="682794"/>
            <a:ext cx="4267200" cy="5596189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83702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5223"/>
            <a:ext cx="8229600" cy="1143000"/>
          </a:xfrm>
          <a:prstGeom prst="rect">
            <a:avLst/>
          </a:prstGeom>
        </p:spPr>
        <p:txBody>
          <a:bodyPr lIns="83471" tIns="41736" rIns="83471" bIns="41736"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533"/>
            <a:ext cx="4040012" cy="63917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7356" indent="0">
              <a:buNone/>
              <a:defRPr sz="1800" b="1"/>
            </a:lvl2pPr>
            <a:lvl3pPr marL="834709" indent="0">
              <a:buNone/>
              <a:defRPr sz="1600" b="1"/>
            </a:lvl3pPr>
            <a:lvl4pPr marL="1252064" indent="0">
              <a:buNone/>
              <a:defRPr sz="1500" b="1"/>
            </a:lvl4pPr>
            <a:lvl5pPr marL="1669420" indent="0">
              <a:buNone/>
              <a:defRPr sz="1500" b="1"/>
            </a:lvl5pPr>
            <a:lvl6pPr marL="2086774" indent="0">
              <a:buNone/>
              <a:defRPr sz="1500" b="1"/>
            </a:lvl6pPr>
            <a:lvl7pPr marL="2504129" indent="0">
              <a:buNone/>
              <a:defRPr sz="1500" b="1"/>
            </a:lvl7pPr>
            <a:lvl8pPr marL="2921483" indent="0">
              <a:buNone/>
              <a:defRPr sz="1500" b="1"/>
            </a:lvl8pPr>
            <a:lvl9pPr marL="3338839" indent="0">
              <a:buNone/>
              <a:defRPr sz="15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708"/>
            <a:ext cx="4040012" cy="3950870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378" y="1535533"/>
            <a:ext cx="4041422" cy="63917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7356" indent="0">
              <a:buNone/>
              <a:defRPr sz="1800" b="1"/>
            </a:lvl2pPr>
            <a:lvl3pPr marL="834709" indent="0">
              <a:buNone/>
              <a:defRPr sz="1600" b="1"/>
            </a:lvl3pPr>
            <a:lvl4pPr marL="1252064" indent="0">
              <a:buNone/>
              <a:defRPr sz="1500" b="1"/>
            </a:lvl4pPr>
            <a:lvl5pPr marL="1669420" indent="0">
              <a:buNone/>
              <a:defRPr sz="1500" b="1"/>
            </a:lvl5pPr>
            <a:lvl6pPr marL="2086774" indent="0">
              <a:buNone/>
              <a:defRPr sz="1500" b="1"/>
            </a:lvl6pPr>
            <a:lvl7pPr marL="2504129" indent="0">
              <a:buNone/>
              <a:defRPr sz="1500" b="1"/>
            </a:lvl7pPr>
            <a:lvl8pPr marL="2921483" indent="0">
              <a:buNone/>
              <a:defRPr sz="1500" b="1"/>
            </a:lvl8pPr>
            <a:lvl9pPr marL="3338839" indent="0">
              <a:buNone/>
              <a:defRPr sz="15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378" y="2174708"/>
            <a:ext cx="4041422" cy="3950870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9128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5223"/>
            <a:ext cx="8229600" cy="1143000"/>
          </a:xfrm>
          <a:prstGeom prst="rect">
            <a:avLst/>
          </a:prstGeom>
        </p:spPr>
        <p:txBody>
          <a:bodyPr lIns="83471" tIns="41736" rIns="83471" bIns="41736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09545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17498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2" y="273721"/>
            <a:ext cx="3008489" cy="1161047"/>
          </a:xfrm>
          <a:prstGeom prst="rect">
            <a:avLst/>
          </a:prstGeom>
        </p:spPr>
        <p:txBody>
          <a:bodyPr lIns="83471" tIns="41736" rIns="83471" bIns="41736" anchor="b"/>
          <a:lstStyle>
            <a:lvl1pPr algn="l">
              <a:defRPr sz="18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756" y="273721"/>
            <a:ext cx="5111044" cy="5851860"/>
          </a:xfrm>
        </p:spPr>
        <p:txBody>
          <a:bodyPr/>
          <a:lstStyle>
            <a:lvl1pPr>
              <a:defRPr sz="2900"/>
            </a:lvl1pPr>
            <a:lvl2pPr>
              <a:defRPr sz="26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2" y="1434766"/>
            <a:ext cx="3008489" cy="4690812"/>
          </a:xfrm>
        </p:spPr>
        <p:txBody>
          <a:bodyPr/>
          <a:lstStyle>
            <a:lvl1pPr marL="0" indent="0">
              <a:buNone/>
              <a:defRPr sz="1300"/>
            </a:lvl1pPr>
            <a:lvl2pPr marL="417356" indent="0">
              <a:buNone/>
              <a:defRPr sz="1100"/>
            </a:lvl2pPr>
            <a:lvl3pPr marL="834709" indent="0">
              <a:buNone/>
              <a:defRPr sz="900"/>
            </a:lvl3pPr>
            <a:lvl4pPr marL="1252064" indent="0">
              <a:buNone/>
              <a:defRPr sz="800"/>
            </a:lvl4pPr>
            <a:lvl5pPr marL="1669420" indent="0">
              <a:buNone/>
              <a:defRPr sz="800"/>
            </a:lvl5pPr>
            <a:lvl6pPr marL="2086774" indent="0">
              <a:buNone/>
              <a:defRPr sz="800"/>
            </a:lvl6pPr>
            <a:lvl7pPr marL="2504129" indent="0">
              <a:buNone/>
              <a:defRPr sz="800"/>
            </a:lvl7pPr>
            <a:lvl8pPr marL="2921483" indent="0">
              <a:buNone/>
              <a:defRPr sz="800"/>
            </a:lvl8pPr>
            <a:lvl9pPr marL="3338839" indent="0">
              <a:buNone/>
              <a:defRPr sz="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046112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60CF5-1028-4597-9631-052BC10F99A9}" type="datetime1">
              <a:rPr lang="fr-FR" smtClean="0"/>
              <a:pPr/>
              <a:t>13/02/2025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1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698C0-3A89-4FE9-93CE-68A704B4136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111" y="4800602"/>
            <a:ext cx="5486400" cy="566989"/>
          </a:xfrm>
          <a:prstGeom prst="rect">
            <a:avLst/>
          </a:prstGeom>
        </p:spPr>
        <p:txBody>
          <a:bodyPr lIns="83471" tIns="41736" rIns="83471" bIns="41736" anchor="b"/>
          <a:lstStyle>
            <a:lvl1pPr algn="l">
              <a:defRPr sz="18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111" y="612107"/>
            <a:ext cx="5486400" cy="4114800"/>
          </a:xfrm>
        </p:spPr>
        <p:txBody>
          <a:bodyPr/>
          <a:lstStyle>
            <a:lvl1pPr marL="0" indent="0">
              <a:buNone/>
              <a:defRPr sz="2900"/>
            </a:lvl1pPr>
            <a:lvl2pPr marL="417356" indent="0">
              <a:buNone/>
              <a:defRPr sz="2600"/>
            </a:lvl2pPr>
            <a:lvl3pPr marL="834709" indent="0">
              <a:buNone/>
              <a:defRPr sz="2200"/>
            </a:lvl3pPr>
            <a:lvl4pPr marL="1252064" indent="0">
              <a:buNone/>
              <a:defRPr sz="1800"/>
            </a:lvl4pPr>
            <a:lvl5pPr marL="1669420" indent="0">
              <a:buNone/>
              <a:defRPr sz="1800"/>
            </a:lvl5pPr>
            <a:lvl6pPr marL="2086774" indent="0">
              <a:buNone/>
              <a:defRPr sz="1800"/>
            </a:lvl6pPr>
            <a:lvl7pPr marL="2504129" indent="0">
              <a:buNone/>
              <a:defRPr sz="1800"/>
            </a:lvl7pPr>
            <a:lvl8pPr marL="2921483" indent="0">
              <a:buNone/>
              <a:defRPr sz="1800"/>
            </a:lvl8pPr>
            <a:lvl9pPr marL="3338839" indent="0">
              <a:buNone/>
              <a:defRPr sz="18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111" y="5367591"/>
            <a:ext cx="5486400" cy="804611"/>
          </a:xfrm>
        </p:spPr>
        <p:txBody>
          <a:bodyPr/>
          <a:lstStyle>
            <a:lvl1pPr marL="0" indent="0">
              <a:buNone/>
              <a:defRPr sz="1300"/>
            </a:lvl1pPr>
            <a:lvl2pPr marL="417356" indent="0">
              <a:buNone/>
              <a:defRPr sz="1100"/>
            </a:lvl2pPr>
            <a:lvl3pPr marL="834709" indent="0">
              <a:buNone/>
              <a:defRPr sz="900"/>
            </a:lvl3pPr>
            <a:lvl4pPr marL="1252064" indent="0">
              <a:buNone/>
              <a:defRPr sz="800"/>
            </a:lvl4pPr>
            <a:lvl5pPr marL="1669420" indent="0">
              <a:buNone/>
              <a:defRPr sz="800"/>
            </a:lvl5pPr>
            <a:lvl6pPr marL="2086774" indent="0">
              <a:buNone/>
              <a:defRPr sz="800"/>
            </a:lvl6pPr>
            <a:lvl7pPr marL="2504129" indent="0">
              <a:buNone/>
              <a:defRPr sz="800"/>
            </a:lvl7pPr>
            <a:lvl8pPr marL="2921483" indent="0">
              <a:buNone/>
              <a:defRPr sz="800"/>
            </a:lvl8pPr>
            <a:lvl9pPr marL="3338839" indent="0">
              <a:buNone/>
              <a:defRPr sz="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6309897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5223"/>
            <a:ext cx="8229600" cy="1143000"/>
          </a:xfrm>
          <a:prstGeom prst="rect">
            <a:avLst/>
          </a:prstGeom>
        </p:spPr>
        <p:txBody>
          <a:bodyPr lIns="83471" tIns="41736" rIns="83471" bIns="41736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70961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2" y="275223"/>
            <a:ext cx="2167467" cy="6003758"/>
          </a:xfrm>
          <a:prstGeom prst="rect">
            <a:avLst/>
          </a:prstGeom>
        </p:spPr>
        <p:txBody>
          <a:bodyPr vert="eaVert" lIns="83471" tIns="41736" rIns="83471" bIns="41736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27000" y="275223"/>
            <a:ext cx="6366933" cy="600375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3445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AAE5D-2DAB-431A-A23B-5754FE987C2B}" type="datetime1">
              <a:rPr lang="fr-FR" smtClean="0"/>
              <a:pPr/>
              <a:t>13/02/2025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1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698C0-3A89-4FE9-93CE-68A704B4136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EF9EF-6667-4001-ADD3-E938AA866E0B}" type="datetime1">
              <a:rPr lang="fr-FR" smtClean="0"/>
              <a:pPr/>
              <a:t>13/02/2025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1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698C0-3A89-4FE9-93CE-68A704B4136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A549E-49E0-4127-B008-56BE81A8B3C2}" type="datetime1">
              <a:rPr lang="fr-FR" smtClean="0"/>
              <a:pPr/>
              <a:t>13/02/2025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1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698C0-3A89-4FE9-93CE-68A704B4136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1E866-FFE5-46FC-8DE7-3B21EC68A1B7}" type="datetime1">
              <a:rPr lang="fr-FR" smtClean="0"/>
              <a:pPr/>
              <a:t>13/02/2025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1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698C0-3A89-4FE9-93CE-68A704B4136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33B82-BC16-4732-9FE5-C39A4F9F1F8D}" type="datetime1">
              <a:rPr lang="fr-FR" smtClean="0"/>
              <a:pPr/>
              <a:t>13/02/2025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1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698C0-3A89-4FE9-93CE-68A704B4136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AC928-C89A-4995-B13D-02F807242723}" type="datetime1">
              <a:rPr lang="fr-FR" smtClean="0"/>
              <a:pPr/>
              <a:t>13/02/2025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1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698C0-3A89-4FE9-93CE-68A704B4136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gner et arrondir un rectangle à un seul coin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le rect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341D5-FEED-41E3-ABFE-F20ACF4627D5}" type="datetime1">
              <a:rPr lang="fr-FR" smtClean="0"/>
              <a:pPr/>
              <a:t>13/02/2025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1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DA698C0-3A89-4FE9-93CE-68A704B4136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10" name="Forme lib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e lib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w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F8A9ECA-3BD4-40A9-9666-8E0630181477}" type="datetime1">
              <a:rPr lang="fr-FR" smtClean="0"/>
              <a:pPr/>
              <a:t>13/02/2025</a:t>
            </a:fld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fr-FR" smtClean="0"/>
              <a:t>1</a:t>
            </a:r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DA698C0-3A89-4FE9-93CE-68A704B4136E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2" name="Groupe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/>
          <p:cNvPicPr>
            <a:picLocks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4934" y="132347"/>
            <a:ext cx="4787900" cy="6509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Line 4"/>
          <p:cNvSpPr>
            <a:spLocks noChangeShapeType="1"/>
          </p:cNvSpPr>
          <p:nvPr/>
        </p:nvSpPr>
        <p:spPr bwMode="auto">
          <a:xfrm>
            <a:off x="101600" y="523374"/>
            <a:ext cx="875735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3471" tIns="41736" rIns="83471" bIns="41736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600" smtClean="0">
              <a:solidFill>
                <a:srgbClr val="000000"/>
              </a:solidFill>
            </a:endParaRPr>
          </a:p>
        </p:txBody>
      </p:sp>
      <p:sp>
        <p:nvSpPr>
          <p:cNvPr id="1028" name="Rectangle 5"/>
          <p:cNvSpPr>
            <a:spLocks noChangeArrowheads="1"/>
          </p:cNvSpPr>
          <p:nvPr/>
        </p:nvSpPr>
        <p:spPr bwMode="auto">
          <a:xfrm>
            <a:off x="3510807" y="7419"/>
            <a:ext cx="2198586" cy="66795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949" tIns="43474" rIns="86949" bIns="43474" anchor="ctr">
            <a:spAutoFit/>
          </a:bodyPr>
          <a:lstStyle/>
          <a:p>
            <a:pPr algn="ctr" defTabSz="866734" eaLnBrk="0" fontAlgn="base" hangingPunct="0">
              <a:lnSpc>
                <a:spcPct val="1450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2600" smtClean="0">
                <a:solidFill>
                  <a:srgbClr val="114FFB"/>
                </a:solidFill>
              </a:rPr>
              <a:t>Fibre Optique</a:t>
            </a:r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" y="682792"/>
            <a:ext cx="8669867" cy="5596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6949" tIns="43474" rIns="86949" bIns="434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Corps du texte police 24</a:t>
            </a:r>
          </a:p>
          <a:p>
            <a:pPr lvl="1"/>
            <a:r>
              <a:rPr lang="fr-FR" smtClean="0"/>
              <a:t>Deuxième niveau police 22</a:t>
            </a:r>
          </a:p>
          <a:p>
            <a:pPr lvl="2"/>
            <a:r>
              <a:rPr lang="fr-FR" smtClean="0"/>
              <a:t>Troisième niveau police 20</a:t>
            </a:r>
          </a:p>
          <a:p>
            <a:pPr lvl="3"/>
            <a:r>
              <a:rPr lang="fr-FR" smtClean="0"/>
              <a:t>- Quatrième niveau police 18</a:t>
            </a:r>
          </a:p>
        </p:txBody>
      </p:sp>
      <p:sp>
        <p:nvSpPr>
          <p:cNvPr id="1030" name="Line 3"/>
          <p:cNvSpPr>
            <a:spLocks noChangeShapeType="1"/>
          </p:cNvSpPr>
          <p:nvPr/>
        </p:nvSpPr>
        <p:spPr bwMode="auto">
          <a:xfrm>
            <a:off x="101600" y="6405312"/>
            <a:ext cx="8757356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>
            <a:outerShdw dist="107763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3471" tIns="41736" rIns="83471" bIns="41736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6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440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24709" rtl="0" eaLnBrk="0" fontAlgn="base" hangingPunct="0">
        <a:lnSpc>
          <a:spcPct val="130000"/>
        </a:lnSpc>
        <a:spcBef>
          <a:spcPct val="0"/>
        </a:spcBef>
        <a:spcAft>
          <a:spcPct val="0"/>
        </a:spcAft>
        <a:defRPr sz="2900" i="1">
          <a:solidFill>
            <a:schemeClr val="tx2"/>
          </a:solidFill>
          <a:latin typeface="+mj-lt"/>
          <a:ea typeface="+mj-ea"/>
          <a:cs typeface="+mj-cs"/>
        </a:defRPr>
      </a:lvl1pPr>
      <a:lvl2pPr algn="ctr" defTabSz="924709" rtl="0" eaLnBrk="0" fontAlgn="base" hangingPunct="0">
        <a:lnSpc>
          <a:spcPct val="130000"/>
        </a:lnSpc>
        <a:spcBef>
          <a:spcPct val="0"/>
        </a:spcBef>
        <a:spcAft>
          <a:spcPct val="0"/>
        </a:spcAft>
        <a:defRPr sz="2900" i="1">
          <a:solidFill>
            <a:schemeClr val="tx2"/>
          </a:solidFill>
          <a:latin typeface="Arial" charset="0"/>
        </a:defRPr>
      </a:lvl2pPr>
      <a:lvl3pPr algn="ctr" defTabSz="924709" rtl="0" eaLnBrk="0" fontAlgn="base" hangingPunct="0">
        <a:lnSpc>
          <a:spcPct val="130000"/>
        </a:lnSpc>
        <a:spcBef>
          <a:spcPct val="0"/>
        </a:spcBef>
        <a:spcAft>
          <a:spcPct val="0"/>
        </a:spcAft>
        <a:defRPr sz="2900" i="1">
          <a:solidFill>
            <a:schemeClr val="tx2"/>
          </a:solidFill>
          <a:latin typeface="Arial" charset="0"/>
        </a:defRPr>
      </a:lvl3pPr>
      <a:lvl4pPr algn="ctr" defTabSz="924709" rtl="0" eaLnBrk="0" fontAlgn="base" hangingPunct="0">
        <a:lnSpc>
          <a:spcPct val="130000"/>
        </a:lnSpc>
        <a:spcBef>
          <a:spcPct val="0"/>
        </a:spcBef>
        <a:spcAft>
          <a:spcPct val="0"/>
        </a:spcAft>
        <a:defRPr sz="2900" i="1">
          <a:solidFill>
            <a:schemeClr val="tx2"/>
          </a:solidFill>
          <a:latin typeface="Arial" charset="0"/>
        </a:defRPr>
      </a:lvl4pPr>
      <a:lvl5pPr algn="ctr" defTabSz="924709" rtl="0" eaLnBrk="0" fontAlgn="base" hangingPunct="0">
        <a:lnSpc>
          <a:spcPct val="130000"/>
        </a:lnSpc>
        <a:spcBef>
          <a:spcPct val="0"/>
        </a:spcBef>
        <a:spcAft>
          <a:spcPct val="0"/>
        </a:spcAft>
        <a:defRPr sz="2900" i="1">
          <a:solidFill>
            <a:schemeClr val="tx2"/>
          </a:solidFill>
          <a:latin typeface="Arial" charset="0"/>
        </a:defRPr>
      </a:lvl5pPr>
      <a:lvl6pPr marL="417356" algn="ctr" defTabSz="926006" rtl="0" eaLnBrk="0" fontAlgn="base" hangingPunct="0">
        <a:lnSpc>
          <a:spcPct val="130000"/>
        </a:lnSpc>
        <a:spcBef>
          <a:spcPct val="0"/>
        </a:spcBef>
        <a:spcAft>
          <a:spcPct val="0"/>
        </a:spcAft>
        <a:defRPr sz="2900" i="1">
          <a:solidFill>
            <a:schemeClr val="tx2"/>
          </a:solidFill>
          <a:latin typeface="Arial" charset="0"/>
        </a:defRPr>
      </a:lvl6pPr>
      <a:lvl7pPr marL="834709" algn="ctr" defTabSz="926006" rtl="0" eaLnBrk="0" fontAlgn="base" hangingPunct="0">
        <a:lnSpc>
          <a:spcPct val="130000"/>
        </a:lnSpc>
        <a:spcBef>
          <a:spcPct val="0"/>
        </a:spcBef>
        <a:spcAft>
          <a:spcPct val="0"/>
        </a:spcAft>
        <a:defRPr sz="2900" i="1">
          <a:solidFill>
            <a:schemeClr val="tx2"/>
          </a:solidFill>
          <a:latin typeface="Arial" charset="0"/>
        </a:defRPr>
      </a:lvl7pPr>
      <a:lvl8pPr marL="1252064" algn="ctr" defTabSz="926006" rtl="0" eaLnBrk="0" fontAlgn="base" hangingPunct="0">
        <a:lnSpc>
          <a:spcPct val="130000"/>
        </a:lnSpc>
        <a:spcBef>
          <a:spcPct val="0"/>
        </a:spcBef>
        <a:spcAft>
          <a:spcPct val="0"/>
        </a:spcAft>
        <a:defRPr sz="2900" i="1">
          <a:solidFill>
            <a:schemeClr val="tx2"/>
          </a:solidFill>
          <a:latin typeface="Arial" charset="0"/>
        </a:defRPr>
      </a:lvl8pPr>
      <a:lvl9pPr marL="1669420" algn="ctr" defTabSz="926006" rtl="0" eaLnBrk="0" fontAlgn="base" hangingPunct="0">
        <a:lnSpc>
          <a:spcPct val="130000"/>
        </a:lnSpc>
        <a:spcBef>
          <a:spcPct val="0"/>
        </a:spcBef>
        <a:spcAft>
          <a:spcPct val="0"/>
        </a:spcAft>
        <a:defRPr sz="2900" i="1">
          <a:solidFill>
            <a:schemeClr val="tx2"/>
          </a:solidFill>
          <a:latin typeface="Arial" charset="0"/>
        </a:defRPr>
      </a:lvl9pPr>
    </p:titleStyle>
    <p:bodyStyle>
      <a:lvl1pPr marL="269586" indent="-269586" algn="l" defTabSz="865285" rtl="0" eaLnBrk="0" fontAlgn="base" hangingPunct="0">
        <a:spcBef>
          <a:spcPct val="40000"/>
        </a:spcBef>
        <a:spcAft>
          <a:spcPct val="40000"/>
        </a:spcAft>
        <a:buClr>
          <a:schemeClr val="accent2"/>
        </a:buClr>
        <a:buSzPct val="100000"/>
        <a:buFont typeface="Wingdings" pitchFamily="2" charset="2"/>
        <a:buChar char="n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14548" indent="-269586" algn="l" defTabSz="865285" rtl="0" eaLnBrk="0" fontAlgn="base" hangingPunct="0">
        <a:spcBef>
          <a:spcPct val="20000"/>
        </a:spcBef>
        <a:spcAft>
          <a:spcPct val="40000"/>
        </a:spcAft>
        <a:buClr>
          <a:schemeClr val="accent1"/>
        </a:buClr>
        <a:buSzPct val="10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2pPr>
      <a:lvl3pPr marL="1174004" indent="-284080" algn="l" defTabSz="865285" rtl="0" eaLnBrk="0" fontAlgn="base" hangingPunct="0">
        <a:spcBef>
          <a:spcPct val="20000"/>
        </a:spcBef>
        <a:spcAft>
          <a:spcPct val="40000"/>
        </a:spcAft>
        <a:buClr>
          <a:srgbClr val="FF9900"/>
        </a:buClr>
        <a:buSzPct val="100000"/>
        <a:buFont typeface="Wingdings" pitchFamily="2" charset="2"/>
        <a:buChar char="v"/>
        <a:defRPr sz="1800">
          <a:solidFill>
            <a:schemeClr val="tx1"/>
          </a:solidFill>
          <a:latin typeface="+mn-lt"/>
        </a:defRPr>
      </a:lvl3pPr>
      <a:lvl4pPr marL="1482724" indent="-133344" algn="l" defTabSz="865285" rtl="0" eaLnBrk="0" fontAlgn="base" hangingPunct="0">
        <a:spcBef>
          <a:spcPct val="20000"/>
        </a:spcBef>
        <a:spcAft>
          <a:spcPct val="40000"/>
        </a:spcAft>
        <a:buChar char="–"/>
        <a:defRPr sz="1800">
          <a:solidFill>
            <a:schemeClr val="tx1"/>
          </a:solidFill>
          <a:latin typeface="+mn-lt"/>
        </a:defRPr>
      </a:lvl4pPr>
      <a:lvl5pPr marL="2474105" indent="-363797" algn="l" defTabSz="865285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Times New Roman" pitchFamily="18" charset="0"/>
        </a:defRPr>
      </a:lvl5pPr>
      <a:lvl6pPr marL="2892500" indent="-365186" algn="l" defTabSz="866591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Times New Roman" pitchFamily="18" charset="0"/>
        </a:defRPr>
      </a:lvl6pPr>
      <a:lvl7pPr marL="3309855" indent="-365186" algn="l" defTabSz="866591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Times New Roman" pitchFamily="18" charset="0"/>
        </a:defRPr>
      </a:lvl7pPr>
      <a:lvl8pPr marL="3727211" indent="-365186" algn="l" defTabSz="866591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Times New Roman" pitchFamily="18" charset="0"/>
        </a:defRPr>
      </a:lvl8pPr>
      <a:lvl9pPr marL="4144565" indent="-365186" algn="l" defTabSz="866591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fr-FR"/>
      </a:defPPr>
      <a:lvl1pPr marL="0" algn="l" defTabSz="83470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7356" algn="l" defTabSz="83470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34709" algn="l" defTabSz="83470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52064" algn="l" defTabSz="83470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69420" algn="l" defTabSz="83470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86774" algn="l" defTabSz="83470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504129" algn="l" defTabSz="83470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21483" algn="l" defTabSz="83470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38839" algn="l" defTabSz="83470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866951" y="2129591"/>
            <a:ext cx="7405874" cy="3385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87101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fr-FR" sz="3100" b="1" u="sng" dirty="0">
                <a:solidFill>
                  <a:srgbClr val="FF0000"/>
                </a:solidFill>
              </a:rPr>
              <a:t>Chapitre </a:t>
            </a:r>
            <a:r>
              <a:rPr lang="fr-FR" sz="3100" b="1" u="sng" dirty="0" smtClean="0">
                <a:solidFill>
                  <a:srgbClr val="FF0000"/>
                </a:solidFill>
              </a:rPr>
              <a:t>4</a:t>
            </a:r>
            <a:endParaRPr lang="fr-FR" sz="3100" b="1" u="sng" dirty="0">
              <a:solidFill>
                <a:srgbClr val="FF0000"/>
              </a:solidFill>
            </a:endParaRPr>
          </a:p>
          <a:p>
            <a:pPr algn="ctr" defTabSz="87101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fr-FR" sz="600" b="1" dirty="0" smtClean="0">
              <a:solidFill>
                <a:srgbClr val="00AE00"/>
              </a:solidFill>
            </a:endParaRPr>
          </a:p>
          <a:p>
            <a:pPr algn="ctr" defTabSz="87101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fr-FR" sz="4000" b="1" dirty="0" smtClean="0">
                <a:solidFill>
                  <a:srgbClr val="00AE00"/>
                </a:solidFill>
              </a:rPr>
              <a:t>Composants dans une </a:t>
            </a:r>
            <a:r>
              <a:rPr lang="fr-FR" sz="4000" b="1" dirty="0" smtClean="0">
                <a:solidFill>
                  <a:srgbClr val="00AE00"/>
                </a:solidFill>
              </a:rPr>
              <a:t>chaine </a:t>
            </a:r>
          </a:p>
          <a:p>
            <a:pPr algn="ctr" defTabSz="87101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fr-FR" sz="4000" b="1" dirty="0" smtClean="0">
                <a:solidFill>
                  <a:srgbClr val="00AE00"/>
                </a:solidFill>
              </a:rPr>
              <a:t>de transmission </a:t>
            </a:r>
            <a:endParaRPr lang="fr-FR" sz="4000" b="1" dirty="0" smtClean="0">
              <a:solidFill>
                <a:srgbClr val="00AE00"/>
              </a:solidFill>
            </a:endParaRPr>
          </a:p>
          <a:p>
            <a:pPr algn="ctr" defTabSz="87101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fr-FR" sz="4000" b="1" dirty="0" smtClean="0">
                <a:solidFill>
                  <a:srgbClr val="00AE00"/>
                </a:solidFill>
              </a:rPr>
              <a:t>par fibre optique</a:t>
            </a:r>
            <a:endParaRPr lang="fr-FR" sz="4000" b="1" dirty="0">
              <a:solidFill>
                <a:srgbClr val="00AE00"/>
              </a:solidFill>
            </a:endParaRPr>
          </a:p>
        </p:txBody>
      </p:sp>
      <p:sp>
        <p:nvSpPr>
          <p:cNvPr id="26627" name="Freeform 3"/>
          <p:cNvSpPr>
            <a:spLocks/>
          </p:cNvSpPr>
          <p:nvPr/>
        </p:nvSpPr>
        <p:spPr bwMode="auto">
          <a:xfrm>
            <a:off x="489657" y="721895"/>
            <a:ext cx="4233" cy="4512"/>
          </a:xfrm>
          <a:custGeom>
            <a:avLst/>
            <a:gdLst>
              <a:gd name="T0" fmla="*/ 2147483647 w 3"/>
              <a:gd name="T1" fmla="*/ 2147483647 h 3"/>
              <a:gd name="T2" fmla="*/ 0 w 3"/>
              <a:gd name="T3" fmla="*/ 2147483647 h 3"/>
              <a:gd name="T4" fmla="*/ 0 w 3"/>
              <a:gd name="T5" fmla="*/ 0 h 3"/>
              <a:gd name="T6" fmla="*/ 2147483647 w 3"/>
              <a:gd name="T7" fmla="*/ 0 h 3"/>
              <a:gd name="T8" fmla="*/ 2147483647 w 3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2" y="2"/>
                </a:moveTo>
                <a:lnTo>
                  <a:pt x="0" y="2"/>
                </a:lnTo>
                <a:lnTo>
                  <a:pt x="0" y="0"/>
                </a:lnTo>
                <a:lnTo>
                  <a:pt x="2" y="0"/>
                </a:lnTo>
                <a:lnTo>
                  <a:pt x="2" y="2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3450" tIns="41726" rIns="83450" bIns="41726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600">
              <a:solidFill>
                <a:srgbClr val="000000"/>
              </a:solidFill>
            </a:endParaRPr>
          </a:p>
        </p:txBody>
      </p:sp>
      <p:sp>
        <p:nvSpPr>
          <p:cNvPr id="26628" name="Line 4"/>
          <p:cNvSpPr>
            <a:spLocks noChangeShapeType="1"/>
          </p:cNvSpPr>
          <p:nvPr/>
        </p:nvSpPr>
        <p:spPr bwMode="auto">
          <a:xfrm>
            <a:off x="203201" y="1768642"/>
            <a:ext cx="8651523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3450" tIns="41726" rIns="83450" bIns="41726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600">
              <a:solidFill>
                <a:srgbClr val="000000"/>
              </a:solidFill>
            </a:endParaRPr>
          </a:p>
        </p:txBody>
      </p:sp>
      <p:sp>
        <p:nvSpPr>
          <p:cNvPr id="26629" name="Line 5"/>
          <p:cNvSpPr>
            <a:spLocks noChangeShapeType="1"/>
          </p:cNvSpPr>
          <p:nvPr/>
        </p:nvSpPr>
        <p:spPr bwMode="auto">
          <a:xfrm>
            <a:off x="194734" y="397042"/>
            <a:ext cx="8659989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3450" tIns="41726" rIns="83450" bIns="41726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600">
              <a:solidFill>
                <a:srgbClr val="000000"/>
              </a:solidFill>
            </a:endParaRPr>
          </a:p>
        </p:txBody>
      </p:sp>
      <p:sp>
        <p:nvSpPr>
          <p:cNvPr id="26630" name="ZoneTexte 6"/>
          <p:cNvSpPr txBox="1">
            <a:spLocks noChangeArrowheads="1"/>
          </p:cNvSpPr>
          <p:nvPr/>
        </p:nvSpPr>
        <p:spPr bwMode="auto">
          <a:xfrm>
            <a:off x="630767" y="687306"/>
            <a:ext cx="7426677" cy="946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464" tIns="41732" rIns="83464" bIns="41732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dirty="0" smtClean="0">
                <a:solidFill>
                  <a:srgbClr val="000000"/>
                </a:solidFill>
              </a:rPr>
              <a:t>UBMA                                         Master 1 RT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dirty="0" smtClean="0">
              <a:solidFill>
                <a:srgbClr val="000000"/>
              </a:solidFill>
            </a:endParaRPr>
          </a:p>
        </p:txBody>
      </p:sp>
      <p:sp>
        <p:nvSpPr>
          <p:cNvPr id="26631" name="ZoneTexte 7"/>
          <p:cNvSpPr txBox="1">
            <a:spLocks noChangeArrowheads="1"/>
          </p:cNvSpPr>
          <p:nvPr/>
        </p:nvSpPr>
        <p:spPr bwMode="auto">
          <a:xfrm>
            <a:off x="7175500" y="5718009"/>
            <a:ext cx="2003778" cy="515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464" tIns="41732" rIns="83464" bIns="41732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dirty="0" smtClean="0">
                <a:solidFill>
                  <a:srgbClr val="000000"/>
                </a:solidFill>
              </a:rPr>
              <a:t>2024/2025</a:t>
            </a:r>
            <a:endParaRPr lang="fr-FR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0581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14380"/>
          </a:xfrm>
        </p:spPr>
        <p:txBody>
          <a:bodyPr>
            <a:normAutofit/>
          </a:bodyPr>
          <a:lstStyle/>
          <a:p>
            <a:pPr algn="ctr"/>
            <a:r>
              <a:rPr lang="fr-FR" sz="3200" b="1" dirty="0" smtClean="0"/>
              <a:t>Amplificateur à fibre dopée Erbium</a:t>
            </a:r>
            <a:endParaRPr lang="fr-FR" sz="3200" b="1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698C0-3A89-4FE9-93CE-68A704B4136E}" type="slidenum">
              <a:rPr lang="fr-FR" smtClean="0"/>
              <a:pPr/>
              <a:t>10</a:t>
            </a:fld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84784"/>
            <a:ext cx="6264696" cy="24288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294212"/>
            <a:ext cx="3270126" cy="19431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675" y="4149080"/>
            <a:ext cx="2680717" cy="208823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200" b="1" dirty="0" smtClean="0"/>
              <a:t>Compensation de la dispersion</a:t>
            </a:r>
            <a:endParaRPr lang="fr-FR" sz="3200" b="1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698C0-3A89-4FE9-93CE-68A704B4136E}" type="slidenum">
              <a:rPr lang="fr-FR" smtClean="0"/>
              <a:pPr/>
              <a:t>11</a:t>
            </a:fld>
            <a:endParaRPr lang="fr-F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14575" y="2796381"/>
            <a:ext cx="451485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ZoneTexte 6"/>
          <p:cNvSpPr txBox="1"/>
          <p:nvPr/>
        </p:nvSpPr>
        <p:spPr>
          <a:xfrm>
            <a:off x="6286512" y="3857628"/>
            <a:ext cx="2714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Suppression de la dispersion accumulée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11824"/>
          </a:xfrm>
        </p:spPr>
        <p:txBody>
          <a:bodyPr/>
          <a:lstStyle/>
          <a:p>
            <a:r>
              <a:rPr lang="fr-FR" dirty="0" smtClean="0"/>
              <a:t>1</a:t>
            </a:r>
            <a:r>
              <a:rPr lang="fr-FR" baseline="30000" dirty="0" smtClean="0"/>
              <a:t>ère</a:t>
            </a:r>
            <a:r>
              <a:rPr lang="fr-FR" dirty="0" smtClean="0"/>
              <a:t> génération (</a:t>
            </a:r>
            <a:r>
              <a:rPr lang="fr-FR" b="1" u="sng" dirty="0" smtClean="0">
                <a:solidFill>
                  <a:schemeClr val="accent1">
                    <a:lumMod val="75000"/>
                  </a:schemeClr>
                </a:solidFill>
              </a:rPr>
              <a:t>l’optique conventionnelle</a:t>
            </a:r>
            <a:r>
              <a:rPr lang="fr-FR" dirty="0" smtClean="0"/>
              <a:t>), qui nécessite l’utilisation de miroirs, de lentilles et des lasers à gaz, afin de réaliser les différents systèmes optiques [m</a:t>
            </a:r>
            <a:r>
              <a:rPr lang="fr-FR" baseline="30000" dirty="0" smtClean="0"/>
              <a:t>2</a:t>
            </a:r>
            <a:r>
              <a:rPr lang="fr-FR" dirty="0" smtClean="0"/>
              <a:t>].</a:t>
            </a:r>
          </a:p>
          <a:p>
            <a:r>
              <a:rPr lang="fr-FR" dirty="0" smtClean="0"/>
              <a:t>2</a:t>
            </a:r>
            <a:r>
              <a:rPr lang="fr-FR" baseline="30000" dirty="0" smtClean="0"/>
              <a:t>ème</a:t>
            </a:r>
            <a:r>
              <a:rPr lang="fr-FR" dirty="0" smtClean="0"/>
              <a:t> génération (</a:t>
            </a:r>
            <a:r>
              <a:rPr lang="fr-FR" b="1" u="sng" dirty="0" smtClean="0">
                <a:solidFill>
                  <a:schemeClr val="accent1">
                    <a:lumMod val="75000"/>
                  </a:schemeClr>
                </a:solidFill>
              </a:rPr>
              <a:t>Micro optique</a:t>
            </a:r>
            <a:r>
              <a:rPr lang="fr-FR" dirty="0" smtClean="0"/>
              <a:t>), qui utilise des </a:t>
            </a:r>
            <a:r>
              <a:rPr lang="fr-FR" dirty="0" err="1" smtClean="0"/>
              <a:t>Leds</a:t>
            </a:r>
            <a:r>
              <a:rPr lang="fr-FR" dirty="0" smtClean="0"/>
              <a:t>, MMF, les alignements sont plus difficiles [10cm</a:t>
            </a:r>
            <a:r>
              <a:rPr lang="fr-FR" baseline="30000" dirty="0" smtClean="0"/>
              <a:t>2</a:t>
            </a:r>
            <a:r>
              <a:rPr lang="fr-FR" dirty="0" smtClean="0"/>
              <a:t>].</a:t>
            </a:r>
          </a:p>
          <a:p>
            <a:r>
              <a:rPr lang="fr-FR" dirty="0" smtClean="0"/>
              <a:t>3</a:t>
            </a:r>
            <a:r>
              <a:rPr lang="fr-FR" baseline="30000" dirty="0" smtClean="0"/>
              <a:t>éme</a:t>
            </a:r>
            <a:r>
              <a:rPr lang="fr-FR" dirty="0" smtClean="0"/>
              <a:t> génération (</a:t>
            </a:r>
            <a:r>
              <a:rPr lang="fr-FR" b="1" u="sng" dirty="0" smtClean="0">
                <a:solidFill>
                  <a:schemeClr val="accent1">
                    <a:lumMod val="75000"/>
                  </a:schemeClr>
                </a:solidFill>
              </a:rPr>
              <a:t>optique intégrée</a:t>
            </a:r>
            <a:r>
              <a:rPr lang="fr-FR" dirty="0" smtClean="0"/>
              <a:t>), qui correspond à l’intégration des composants optiques dans une couche mince, les guides qui ‘y sont inscrits dessinent un circuit optique à la façon de circuits intégrés [µm</a:t>
            </a:r>
            <a:r>
              <a:rPr lang="fr-FR" baseline="30000" dirty="0" smtClean="0"/>
              <a:t>2</a:t>
            </a:r>
            <a:r>
              <a:rPr lang="fr-FR" dirty="0" smtClean="0"/>
              <a:t>].</a:t>
            </a:r>
          </a:p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475656" y="548680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      </a:t>
            </a:r>
            <a:r>
              <a:rPr lang="fr-FR" sz="3600" b="1" dirty="0" smtClean="0">
                <a:solidFill>
                  <a:schemeClr val="accent1">
                    <a:lumMod val="75000"/>
                  </a:schemeClr>
                </a:solidFill>
              </a:rPr>
              <a:t>Technologie optique</a:t>
            </a:r>
            <a:endParaRPr lang="fr-FR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698C0-3A89-4FE9-93CE-68A704B4136E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180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704104"/>
          </a:xfrm>
        </p:spPr>
        <p:txBody>
          <a:bodyPr>
            <a:normAutofit/>
          </a:bodyPr>
          <a:lstStyle/>
          <a:p>
            <a:pPr algn="ctr"/>
            <a:r>
              <a:rPr lang="fr-FR" sz="3800" dirty="0" smtClean="0"/>
              <a:t>Guides d’ondes optiques</a:t>
            </a:r>
            <a:endParaRPr lang="fr-FR" sz="38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1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698C0-3A89-4FE9-93CE-68A704B4136E}" type="slidenum">
              <a:rPr lang="fr-FR" smtClean="0"/>
              <a:pPr/>
              <a:t>13</a:t>
            </a:fld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6363" y="2005013"/>
            <a:ext cx="6391275" cy="292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ZoneTexte 6"/>
          <p:cNvSpPr txBox="1"/>
          <p:nvPr/>
        </p:nvSpPr>
        <p:spPr>
          <a:xfrm>
            <a:off x="4143372" y="5425875"/>
            <a:ext cx="4572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La couche supérieure : superstrat</a:t>
            </a:r>
          </a:p>
          <a:p>
            <a:r>
              <a:rPr lang="fr-FR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La couche inférieure : Substrat</a:t>
            </a:r>
            <a:endParaRPr lang="fr-FR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1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698C0-3A89-4FE9-93CE-68A704B4136E}" type="slidenum">
              <a:rPr lang="fr-FR" smtClean="0"/>
              <a:pPr/>
              <a:t>14</a:t>
            </a:fld>
            <a:endParaRPr lang="fr-FR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945506"/>
            <a:ext cx="5688632" cy="2715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755576" y="1124744"/>
            <a:ext cx="73448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chemeClr val="accent1">
                    <a:lumMod val="75000"/>
                  </a:schemeClr>
                </a:solidFill>
              </a:rPr>
              <a:t>Configurations possibles à base de guide d’ondes</a:t>
            </a:r>
            <a:endParaRPr lang="fr-FR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8"/>
          <p:cNvSpPr>
            <a:spLocks noChangeArrowheads="1"/>
          </p:cNvSpPr>
          <p:nvPr/>
        </p:nvSpPr>
        <p:spPr bwMode="auto">
          <a:xfrm>
            <a:off x="571500" y="116632"/>
            <a:ext cx="7704138" cy="579437"/>
          </a:xfrm>
          <a:prstGeom prst="rect">
            <a:avLst/>
          </a:prstGeom>
          <a:solidFill>
            <a:srgbClr val="002060"/>
          </a:solidFill>
          <a:ln w="38100" cmpd="dbl">
            <a:solidFill>
              <a:srgbClr val="FFFFC5"/>
            </a:solidFill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/>
            <a:r>
              <a:rPr lang="fr-FR" sz="3200" dirty="0" smtClean="0">
                <a:solidFill>
                  <a:schemeClr val="bg1"/>
                </a:solidFill>
                <a:latin typeface="Monotype Corsiva" pitchFamily="66" charset="0"/>
              </a:rPr>
              <a:t> Applications des  structures S-</a:t>
            </a:r>
            <a:r>
              <a:rPr lang="fr-FR" sz="3200" dirty="0" err="1" smtClean="0">
                <a:solidFill>
                  <a:schemeClr val="bg1"/>
                </a:solidFill>
                <a:latin typeface="Monotype Corsiva" pitchFamily="66" charset="0"/>
              </a:rPr>
              <a:t>Bends</a:t>
            </a:r>
            <a:r>
              <a:rPr lang="fr-FR" sz="32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endParaRPr lang="fr-FR" sz="36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071547"/>
            <a:ext cx="3643338" cy="26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C:\Users\GLOBE-INFO\Pictures\mmi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857232"/>
            <a:ext cx="4214842" cy="2675714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5214942" y="3532946"/>
            <a:ext cx="30718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Les coupleurs en Etoile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00290" y="4112910"/>
            <a:ext cx="4657726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2786050" y="6341258"/>
            <a:ext cx="30718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Les commutateurs</a:t>
            </a:r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3146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698C0-3A89-4FE9-93CE-68A704B4136E}" type="slidenum">
              <a:rPr lang="fr-FR" smtClean="0"/>
              <a:pPr/>
              <a:t>16</a:t>
            </a:fld>
            <a:endParaRPr lang="fr-FR"/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8725" y="4149080"/>
            <a:ext cx="66865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3816424" cy="258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195736" y="692696"/>
            <a:ext cx="5215467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800" dirty="0" smtClean="0">
                <a:solidFill>
                  <a:schemeClr val="accent1">
                    <a:lumMod val="75000"/>
                  </a:schemeClr>
                </a:solidFill>
              </a:rPr>
              <a:t>Modulateur optique MZ</a:t>
            </a:r>
            <a:endParaRPr lang="fr-FR" sz="3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Google Shape;468;p6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32040" y="1772816"/>
            <a:ext cx="3384376" cy="19788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147248" cy="866360"/>
          </a:xfrm>
        </p:spPr>
        <p:txBody>
          <a:bodyPr>
            <a:normAutofit/>
          </a:bodyPr>
          <a:lstStyle/>
          <a:p>
            <a:pPr algn="ctr"/>
            <a:r>
              <a:rPr lang="fr-FR" sz="3800" dirty="0" smtClean="0"/>
              <a:t>Coupleurs</a:t>
            </a:r>
            <a:endParaRPr lang="fr-FR" sz="38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72816"/>
            <a:ext cx="4176464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1916832"/>
            <a:ext cx="2232248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213" y="4293096"/>
            <a:ext cx="3600995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698C0-3A89-4FE9-93CE-68A704B4136E}" type="slidenum">
              <a:rPr lang="fr-FR" smtClean="0"/>
              <a:pPr/>
              <a:t>17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928670"/>
            <a:ext cx="4929222" cy="509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698C0-3A89-4FE9-93CE-68A704B4136E}" type="slidenum">
              <a:rPr lang="fr-FR" smtClean="0"/>
              <a:pPr/>
              <a:t>18</a:t>
            </a:fld>
            <a:endParaRPr lang="fr-FR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2602" y="1071546"/>
            <a:ext cx="3352802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4300553"/>
            <a:ext cx="3357586" cy="2200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700808"/>
            <a:ext cx="6840760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1403648" y="828001"/>
            <a:ext cx="61206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chemeClr val="accent1">
                    <a:lumMod val="75000"/>
                  </a:schemeClr>
                </a:solidFill>
              </a:rPr>
              <a:t>La FBG ( Fibre Bragg </a:t>
            </a:r>
            <a:r>
              <a:rPr lang="fr-FR" sz="3200" b="1" dirty="0" err="1" smtClean="0">
                <a:solidFill>
                  <a:schemeClr val="accent1">
                    <a:lumMod val="75000"/>
                  </a:schemeClr>
                </a:solidFill>
              </a:rPr>
              <a:t>Grating</a:t>
            </a:r>
            <a:r>
              <a:rPr lang="fr-FR" sz="3200" b="1" dirty="0" smtClean="0">
                <a:solidFill>
                  <a:schemeClr val="accent1">
                    <a:lumMod val="75000"/>
                  </a:schemeClr>
                </a:solidFill>
              </a:rPr>
              <a:t>): Filtre optique</a:t>
            </a:r>
            <a:endParaRPr lang="fr-FR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698C0-3A89-4FE9-93CE-68A704B4136E}" type="slidenum">
              <a:rPr lang="fr-FR" smtClean="0"/>
              <a:pPr/>
              <a:t>19</a:t>
            </a:fld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8168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Composants optiques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/>
              <a:t> </a:t>
            </a:r>
          </a:p>
          <a:p>
            <a:r>
              <a:rPr lang="fr-FR" dirty="0" smtClean="0"/>
              <a:t>Définition et classification</a:t>
            </a:r>
          </a:p>
          <a:p>
            <a:r>
              <a:rPr lang="fr-FR" dirty="0" smtClean="0"/>
              <a:t>Emetteurs </a:t>
            </a:r>
            <a:r>
              <a:rPr lang="fr-FR" smtClean="0"/>
              <a:t>et </a:t>
            </a:r>
            <a:r>
              <a:rPr lang="fr-FR" smtClean="0"/>
              <a:t>récepteurs</a:t>
            </a:r>
            <a:endParaRPr lang="fr-FR" dirty="0" smtClean="0"/>
          </a:p>
          <a:p>
            <a:r>
              <a:rPr lang="fr-FR" dirty="0" smtClean="0"/>
              <a:t> EDFA et DCF </a:t>
            </a:r>
          </a:p>
          <a:p>
            <a:r>
              <a:rPr lang="fr-FR" dirty="0" smtClean="0"/>
              <a:t> Les coupleurs</a:t>
            </a:r>
          </a:p>
          <a:p>
            <a:r>
              <a:rPr lang="fr-FR" dirty="0" smtClean="0"/>
              <a:t> Les modulateurs</a:t>
            </a:r>
          </a:p>
          <a:p>
            <a:r>
              <a:rPr lang="fr-FR" dirty="0" smtClean="0"/>
              <a:t> Les filtres</a:t>
            </a:r>
          </a:p>
          <a:p>
            <a:r>
              <a:rPr lang="fr-FR" dirty="0" smtClean="0"/>
              <a:t> Les multiplexeurs/démultiplexeurs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698C0-3A89-4FE9-93CE-68A704B4136E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331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9713" y="1432173"/>
            <a:ext cx="61245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971600" y="764704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accent1">
                    <a:lumMod val="75000"/>
                  </a:schemeClr>
                </a:solidFill>
              </a:rPr>
              <a:t>Le WDM ( Multiplexage en longueur d’onde)</a:t>
            </a:r>
            <a:endParaRPr lang="fr-FR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698C0-3A89-4FE9-93CE-68A704B4136E}" type="slidenum">
              <a:rPr lang="fr-FR" smtClean="0"/>
              <a:pPr/>
              <a:t>20</a:t>
            </a:fld>
            <a:endParaRPr lang="fr-FR"/>
          </a:p>
        </p:txBody>
      </p:sp>
      <p:pic>
        <p:nvPicPr>
          <p:cNvPr id="9" name="Image 8" descr="C:\Users\mi\Pictures\Image166.g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66" y="3857628"/>
            <a:ext cx="6143668" cy="22860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1220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698C0-3A89-4FE9-93CE-68A704B4136E}" type="slidenum">
              <a:rPr lang="fr-FR" smtClean="0"/>
              <a:pPr/>
              <a:t>21</a:t>
            </a:fld>
            <a:endParaRPr lang="fr-FR"/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3805619"/>
              </p:ext>
            </p:extLst>
          </p:nvPr>
        </p:nvGraphicFramePr>
        <p:xfrm>
          <a:off x="827584" y="980728"/>
          <a:ext cx="7643864" cy="5453800"/>
        </p:xfrm>
        <a:graphic>
          <a:graphicData uri="http://schemas.openxmlformats.org/drawingml/2006/table">
            <a:tbl>
              <a:tblPr/>
              <a:tblGrid>
                <a:gridCol w="1910966"/>
                <a:gridCol w="1910966"/>
                <a:gridCol w="1910966"/>
                <a:gridCol w="1910966"/>
              </a:tblGrid>
              <a:tr h="10907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fr-FR" sz="11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152400" marR="152400" marT="30480" marB="304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4A8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Coarse-WDM</a:t>
                      </a: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52400" marR="152400" marT="30480" marB="304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4A8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Dense-WDM</a:t>
                      </a: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52400" marR="152400" marT="30480" marB="304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4A8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Ultra-Dense-WDM</a:t>
                      </a: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52400" marR="152400" marT="30480" marB="304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4A87"/>
                    </a:solidFill>
                  </a:tcPr>
                </a:tc>
              </a:tr>
              <a:tr h="10907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latin typeface="Times New Roman"/>
                          <a:ea typeface="Times New Roman"/>
                          <a:cs typeface="Arial"/>
                        </a:rPr>
                        <a:t>Nombre de longueur d'onde</a:t>
                      </a:r>
                      <a:endParaRPr lang="fr-FR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52400" marR="152400" marT="30480" marB="304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9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aseline="0" dirty="0" smtClean="0">
                          <a:latin typeface="Times New Roman"/>
                          <a:ea typeface="Times New Roman"/>
                          <a:cs typeface="Arial"/>
                        </a:rPr>
                        <a:t>De  8 à  16 canaux</a:t>
                      </a:r>
                      <a:endParaRPr lang="fr-FR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52400" marR="152400" marT="30480" marB="304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9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latin typeface="Times New Roman"/>
                          <a:ea typeface="Times New Roman"/>
                          <a:cs typeface="Arial"/>
                        </a:rPr>
                        <a:t> 64 à 80</a:t>
                      </a:r>
                      <a:endParaRPr lang="fr-FR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52400" marR="152400" marT="30480" marB="304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9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latin typeface="Times New Roman"/>
                          <a:ea typeface="Times New Roman"/>
                          <a:cs typeface="Arial"/>
                        </a:rPr>
                        <a:t>&gt; </a:t>
                      </a:r>
                      <a:r>
                        <a:rPr lang="fr-FR" sz="1600" dirty="0" smtClean="0">
                          <a:latin typeface="Times New Roman"/>
                          <a:ea typeface="Times New Roman"/>
                          <a:cs typeface="Arial"/>
                        </a:rPr>
                        <a:t>128</a:t>
                      </a:r>
                      <a:endParaRPr lang="fr-FR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52400" marR="152400" marT="30480" marB="304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9EE"/>
                    </a:solidFill>
                  </a:tcPr>
                </a:tc>
              </a:tr>
              <a:tr h="10907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latin typeface="Times New Roman"/>
                          <a:ea typeface="Times New Roman"/>
                          <a:cs typeface="Arial"/>
                        </a:rPr>
                        <a:t>Espacement des canaux</a:t>
                      </a:r>
                      <a:endParaRPr lang="fr-FR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52400" marR="152400" marT="30480" marB="304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9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latin typeface="Times New Roman"/>
                          <a:ea typeface="Times New Roman"/>
                          <a:cs typeface="Arial"/>
                        </a:rPr>
                        <a:t>20nm à </a:t>
                      </a:r>
                      <a:r>
                        <a:rPr lang="fr-FR" sz="1600" dirty="0" smtClean="0">
                          <a:latin typeface="Times New Roman"/>
                          <a:ea typeface="Times New Roman"/>
                          <a:cs typeface="Arial"/>
                        </a:rPr>
                        <a:t>1.6nm</a:t>
                      </a:r>
                      <a:endParaRPr lang="fr-FR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52400" marR="152400" marT="30480" marB="304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9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latin typeface="Times New Roman"/>
                          <a:ea typeface="Times New Roman"/>
                          <a:cs typeface="Arial"/>
                        </a:rPr>
                        <a:t>0.4nm à </a:t>
                      </a:r>
                      <a:r>
                        <a:rPr lang="fr-FR" sz="1600" dirty="0" smtClean="0">
                          <a:latin typeface="Times New Roman"/>
                          <a:ea typeface="Times New Roman"/>
                          <a:cs typeface="Arial"/>
                        </a:rPr>
                        <a:t>0.2 nm</a:t>
                      </a:r>
                      <a:endParaRPr lang="fr-FR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52400" marR="152400" marT="30480" marB="304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9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latin typeface="Times New Roman"/>
                          <a:ea typeface="Times New Roman"/>
                          <a:cs typeface="Arial"/>
                        </a:rPr>
                        <a:t>0.08nm</a:t>
                      </a:r>
                      <a:endParaRPr lang="fr-FR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52400" marR="152400" marT="30480" marB="304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9EE"/>
                    </a:solidFill>
                  </a:tcPr>
                </a:tc>
              </a:tr>
              <a:tr h="10907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latin typeface="Times New Roman"/>
                          <a:ea typeface="Times New Roman"/>
                          <a:cs typeface="Arial"/>
                        </a:rPr>
                        <a:t>Fenêtre spectrale</a:t>
                      </a:r>
                      <a:endParaRPr lang="fr-FR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52400" marR="152400" marT="30480" marB="304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9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latin typeface="Times New Roman"/>
                          <a:ea typeface="Times New Roman"/>
                          <a:cs typeface="Arial"/>
                        </a:rPr>
                        <a:t>~ 1260nm - 1620nm</a:t>
                      </a:r>
                      <a:endParaRPr lang="fr-FR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52400" marR="152400" marT="30480" marB="304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9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latin typeface="Times New Roman"/>
                          <a:ea typeface="Times New Roman"/>
                          <a:cs typeface="Arial"/>
                        </a:rPr>
                        <a:t>~ 1500nm - 1600nm</a:t>
                      </a:r>
                      <a:endParaRPr lang="fr-FR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52400" marR="152400" marT="30480" marB="304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9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latin typeface="Times New Roman"/>
                          <a:ea typeface="Times New Roman"/>
                          <a:cs typeface="Arial"/>
                        </a:rPr>
                        <a:t>~ 1500nm - 1600nm</a:t>
                      </a:r>
                      <a:endParaRPr lang="fr-FR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52400" marR="152400" marT="30480" marB="304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9EE"/>
                    </a:solidFill>
                  </a:tcPr>
                </a:tc>
              </a:tr>
              <a:tr h="10907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latin typeface="Times New Roman"/>
                          <a:ea typeface="Times New Roman"/>
                          <a:cs typeface="Arial"/>
                        </a:rPr>
                        <a:t>Débit par longueur d'onde</a:t>
                      </a:r>
                      <a:endParaRPr lang="fr-FR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52400" marR="152400" marT="30480" marB="304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9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latin typeface="Times New Roman"/>
                          <a:ea typeface="Times New Roman"/>
                          <a:cs typeface="Arial"/>
                        </a:rPr>
                        <a:t>2,5 à 5 </a:t>
                      </a:r>
                      <a:r>
                        <a:rPr lang="fr-FR" sz="1600" dirty="0" err="1">
                          <a:latin typeface="Times New Roman"/>
                          <a:ea typeface="Times New Roman"/>
                          <a:cs typeface="Arial"/>
                        </a:rPr>
                        <a:t>Gbit</a:t>
                      </a:r>
                      <a:r>
                        <a:rPr lang="fr-FR" sz="1600" dirty="0">
                          <a:latin typeface="Times New Roman"/>
                          <a:ea typeface="Times New Roman"/>
                          <a:cs typeface="Arial"/>
                        </a:rPr>
                        <a:t>/s</a:t>
                      </a:r>
                      <a:endParaRPr lang="fr-FR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52400" marR="152400" marT="30480" marB="304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9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latin typeface="Times New Roman"/>
                          <a:ea typeface="Times New Roman"/>
                          <a:cs typeface="Arial"/>
                        </a:rPr>
                        <a:t>10Gbit/s </a:t>
                      </a:r>
                      <a:r>
                        <a:rPr lang="fr-FR" sz="1600" dirty="0" smtClean="0">
                          <a:latin typeface="Times New Roman"/>
                          <a:ea typeface="Times New Roman"/>
                          <a:cs typeface="Arial"/>
                        </a:rPr>
                        <a:t>– 320 </a:t>
                      </a:r>
                      <a:r>
                        <a:rPr lang="fr-FR" sz="1600" dirty="0" err="1" smtClean="0">
                          <a:latin typeface="Times New Roman"/>
                          <a:ea typeface="Times New Roman"/>
                          <a:cs typeface="Arial"/>
                        </a:rPr>
                        <a:t>Gbit</a:t>
                      </a:r>
                      <a:r>
                        <a:rPr lang="fr-FR" sz="1600" dirty="0" smtClean="0">
                          <a:latin typeface="Times New Roman"/>
                          <a:ea typeface="Times New Roman"/>
                          <a:cs typeface="Arial"/>
                        </a:rPr>
                        <a:t>/s</a:t>
                      </a:r>
                      <a:endParaRPr lang="fr-FR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52400" marR="152400" marT="30480" marB="304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9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latin typeface="Times New Roman"/>
                          <a:ea typeface="Times New Roman"/>
                          <a:cs typeface="Arial"/>
                        </a:rPr>
                        <a:t>&gt; </a:t>
                      </a:r>
                      <a:r>
                        <a:rPr lang="fr-FR" sz="1600" dirty="0" smtClean="0">
                          <a:latin typeface="Times New Roman"/>
                          <a:ea typeface="Times New Roman"/>
                          <a:cs typeface="Arial"/>
                        </a:rPr>
                        <a:t>40 </a:t>
                      </a:r>
                      <a:r>
                        <a:rPr lang="fr-FR" sz="1600" dirty="0" err="1" smtClean="0">
                          <a:latin typeface="Times New Roman"/>
                          <a:ea typeface="Times New Roman"/>
                          <a:cs typeface="Arial"/>
                        </a:rPr>
                        <a:t>Tbit</a:t>
                      </a:r>
                      <a:r>
                        <a:rPr lang="fr-FR" sz="1600" dirty="0" smtClean="0">
                          <a:latin typeface="Times New Roman"/>
                          <a:ea typeface="Times New Roman"/>
                          <a:cs typeface="Arial"/>
                        </a:rPr>
                        <a:t>/s</a:t>
                      </a:r>
                      <a:endParaRPr lang="fr-FR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52400" marR="152400" marT="30480" marB="304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9E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184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Calcul du bilan de liaison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1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698C0-3A89-4FE9-93CE-68A704B4136E}" type="slidenum">
              <a:rPr lang="fr-FR" smtClean="0"/>
              <a:pPr/>
              <a:t>22</a:t>
            </a:fld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163" y="2809875"/>
            <a:ext cx="5019675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293097"/>
            <a:ext cx="1728192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816424" y="4471952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 err="1"/>
              <a:t>Pe</a:t>
            </a:r>
            <a:r>
              <a:rPr lang="fr-FR" dirty="0"/>
              <a:t> : Puissance émise dans la fibre exprimée souvent en dBm. </a:t>
            </a:r>
            <a:endParaRPr lang="fr-FR" dirty="0" smtClean="0"/>
          </a:p>
          <a:p>
            <a:endParaRPr lang="fr-FR" dirty="0"/>
          </a:p>
          <a:p>
            <a:r>
              <a:rPr lang="fr-FR" dirty="0"/>
              <a:t>A : pertes en dB (toute sorte de pertes : pertes </a:t>
            </a:r>
            <a:r>
              <a:rPr lang="fr-FR" dirty="0" err="1"/>
              <a:t>lineaires</a:t>
            </a:r>
            <a:r>
              <a:rPr lang="fr-FR" dirty="0"/>
              <a:t>+ </a:t>
            </a:r>
            <a:r>
              <a:rPr lang="fr-FR" dirty="0" err="1"/>
              <a:t>épissures+jonction</a:t>
            </a:r>
            <a:r>
              <a:rPr lang="fr-FR" dirty="0"/>
              <a:t>) </a:t>
            </a:r>
            <a:r>
              <a:rPr lang="fr-FR" dirty="0" smtClean="0"/>
              <a:t>  </a:t>
            </a:r>
          </a:p>
          <a:p>
            <a:endParaRPr lang="fr-FR" dirty="0"/>
          </a:p>
          <a:p>
            <a:r>
              <a:rPr lang="fr-FR" dirty="0"/>
              <a:t> </a:t>
            </a:r>
            <a:r>
              <a:rPr lang="fr-FR" dirty="0" smtClean="0"/>
              <a:t>L </a:t>
            </a:r>
            <a:r>
              <a:rPr lang="fr-FR" dirty="0"/>
              <a:t>: longueur en km (portée maximale</a:t>
            </a:r>
          </a:p>
        </p:txBody>
      </p:sp>
    </p:spTree>
    <p:extLst>
      <p:ext uri="{BB962C8B-B14F-4D97-AF65-F5344CB8AC3E}">
        <p14:creationId xmlns:p14="http://schemas.microsoft.com/office/powerpoint/2010/main" val="40111298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7901014" cy="857256"/>
          </a:xfrm>
        </p:spPr>
        <p:txBody>
          <a:bodyPr>
            <a:normAutofit/>
          </a:bodyPr>
          <a:lstStyle/>
          <a:p>
            <a:r>
              <a:rPr lang="fr-FR" dirty="0" smtClean="0"/>
              <a:t>        </a:t>
            </a:r>
            <a:r>
              <a:rPr lang="fr-FR" sz="3200" b="1" dirty="0" smtClean="0"/>
              <a:t>Réseaux optiques: architecture </a:t>
            </a:r>
            <a:r>
              <a:rPr lang="fr-FR" sz="3200" b="1" dirty="0" err="1" smtClean="0"/>
              <a:t>FTTx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1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698C0-3A89-4FE9-93CE-68A704B4136E}" type="slidenum">
              <a:rPr lang="fr-FR" smtClean="0"/>
              <a:pPr/>
              <a:t>23</a:t>
            </a:fld>
            <a:endParaRPr lang="fr-FR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276872"/>
            <a:ext cx="5616624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202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938368"/>
          </a:xfrm>
        </p:spPr>
        <p:txBody>
          <a:bodyPr>
            <a:normAutofit/>
          </a:bodyPr>
          <a:lstStyle/>
          <a:p>
            <a:pPr algn="ctr"/>
            <a:r>
              <a:rPr lang="fr-FR" sz="4800" dirty="0" smtClean="0"/>
              <a:t>Définition et classification</a:t>
            </a:r>
            <a:endParaRPr lang="fr-FR" sz="4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FR" dirty="0"/>
              <a:t>T</a:t>
            </a:r>
            <a:r>
              <a:rPr lang="fr-FR" dirty="0" smtClean="0"/>
              <a:t>out </a:t>
            </a:r>
            <a:r>
              <a:rPr lang="fr-FR" dirty="0"/>
              <a:t>composant assurant </a:t>
            </a:r>
            <a:r>
              <a:rPr lang="fr-FR" dirty="0" smtClean="0"/>
              <a:t>une fonction </a:t>
            </a:r>
            <a:r>
              <a:rPr lang="fr-FR" dirty="0"/>
              <a:t>dans une liaison par fibre </a:t>
            </a:r>
            <a:r>
              <a:rPr lang="fr-FR" dirty="0" smtClean="0"/>
              <a:t>optique. ( amplification, modulation, multiplexage, démultiplexage, filtrage, …) </a:t>
            </a:r>
          </a:p>
          <a:p>
            <a:r>
              <a:rPr lang="fr-FR" dirty="0" smtClean="0"/>
              <a:t>Ces </a:t>
            </a:r>
            <a:r>
              <a:rPr lang="fr-FR" dirty="0"/>
              <a:t>composants sont de deux types : passif et actif</a:t>
            </a:r>
            <a:r>
              <a:rPr lang="fr-FR" dirty="0" smtClean="0"/>
              <a:t>.</a:t>
            </a:r>
          </a:p>
          <a:p>
            <a:r>
              <a:rPr lang="fr-FR" b="1" u="sng" dirty="0" smtClean="0"/>
              <a:t>Passif</a:t>
            </a:r>
            <a:r>
              <a:rPr lang="fr-FR" dirty="0" smtClean="0"/>
              <a:t>: le </a:t>
            </a:r>
            <a:r>
              <a:rPr lang="fr-FR" dirty="0"/>
              <a:t>signal reste optique sans changer de nature, </a:t>
            </a:r>
            <a:r>
              <a:rPr lang="fr-FR" dirty="0" smtClean="0"/>
              <a:t>ne </a:t>
            </a:r>
            <a:r>
              <a:rPr lang="fr-FR" dirty="0"/>
              <a:t>nécessite pas de signal de commande, on peut citer : les coupleurs, </a:t>
            </a:r>
            <a:r>
              <a:rPr lang="fr-FR" dirty="0" smtClean="0"/>
              <a:t>les </a:t>
            </a:r>
            <a:r>
              <a:rPr lang="fr-FR" dirty="0"/>
              <a:t>isolateurs et </a:t>
            </a:r>
            <a:r>
              <a:rPr lang="fr-FR" dirty="0" smtClean="0"/>
              <a:t>multiplexeurs/démultiplexeurs.</a:t>
            </a:r>
          </a:p>
          <a:p>
            <a:r>
              <a:rPr lang="fr-FR" b="1" u="sng" dirty="0" smtClean="0"/>
              <a:t>Actif</a:t>
            </a:r>
            <a:r>
              <a:rPr lang="fr-FR" dirty="0" smtClean="0"/>
              <a:t>: son </a:t>
            </a:r>
            <a:r>
              <a:rPr lang="fr-FR" dirty="0"/>
              <a:t>fonctionnement nécessite une commande </a:t>
            </a:r>
            <a:r>
              <a:rPr lang="fr-FR" dirty="0" smtClean="0"/>
              <a:t>(ex: électrique), </a:t>
            </a:r>
            <a:r>
              <a:rPr lang="fr-FR" dirty="0"/>
              <a:t>le signal va </a:t>
            </a:r>
            <a:r>
              <a:rPr lang="fr-FR" dirty="0" smtClean="0"/>
              <a:t>subir </a:t>
            </a:r>
            <a:r>
              <a:rPr lang="fr-FR" dirty="0"/>
              <a:t>un traitement, </a:t>
            </a:r>
            <a:r>
              <a:rPr lang="fr-FR" dirty="0" smtClean="0"/>
              <a:t>comme</a:t>
            </a:r>
            <a:r>
              <a:rPr lang="fr-FR" dirty="0"/>
              <a:t> : les modulateurs, les commutateurs et les routeurs.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698C0-3A89-4FE9-93CE-68A704B4136E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4036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dirty="0" smtClean="0"/>
              <a:t>                        </a:t>
            </a:r>
            <a:r>
              <a:rPr lang="fr-FR" sz="3200" b="1" dirty="0" smtClean="0">
                <a:solidFill>
                  <a:schemeClr val="accent1">
                    <a:lumMod val="75000"/>
                  </a:schemeClr>
                </a:solidFill>
              </a:rPr>
              <a:t>   Aux </a:t>
            </a:r>
            <a:r>
              <a:rPr lang="fr-FR" sz="3200" b="1" dirty="0">
                <a:solidFill>
                  <a:schemeClr val="accent1">
                    <a:lumMod val="75000"/>
                  </a:schemeClr>
                </a:solidFill>
              </a:rPr>
              <a:t>extrémités des </a:t>
            </a:r>
            <a:r>
              <a:rPr lang="fr-FR" sz="3200" b="1" dirty="0" smtClean="0">
                <a:solidFill>
                  <a:schemeClr val="accent1">
                    <a:lumMod val="75000"/>
                  </a:schemeClr>
                </a:solidFill>
              </a:rPr>
              <a:t>fibres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• </a:t>
            </a:r>
            <a:r>
              <a:rPr lang="fr-FR" dirty="0"/>
              <a:t>Les </a:t>
            </a:r>
            <a:r>
              <a:rPr lang="fr-FR" dirty="0" smtClean="0"/>
              <a:t>sources ( DEL, DL)</a:t>
            </a:r>
          </a:p>
          <a:p>
            <a:pPr>
              <a:buNone/>
            </a:pPr>
            <a:r>
              <a:rPr lang="fr-FR" dirty="0" smtClean="0"/>
              <a:t>• Les composants  optiques (EDFA, modulateur, atténuateur,  </a:t>
            </a:r>
            <a:r>
              <a:rPr lang="fr-FR" dirty="0" err="1" smtClean="0"/>
              <a:t>Phasar</a:t>
            </a:r>
            <a:r>
              <a:rPr lang="fr-FR" dirty="0" smtClean="0"/>
              <a:t>, filtre , Coupleurs,…)</a:t>
            </a:r>
            <a:endParaRPr lang="fr-FR" dirty="0"/>
          </a:p>
          <a:p>
            <a:pPr>
              <a:buNone/>
            </a:pPr>
            <a:r>
              <a:rPr lang="fr-FR" dirty="0"/>
              <a:t>• Les </a:t>
            </a:r>
            <a:r>
              <a:rPr lang="fr-FR" dirty="0" smtClean="0"/>
              <a:t>photo détecteurs (PIN, APD)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698C0-3A89-4FE9-93CE-68A704B4136E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96113"/>
          </a:xfrm>
        </p:spPr>
        <p:txBody>
          <a:bodyPr>
            <a:normAutofit/>
          </a:bodyPr>
          <a:lstStyle/>
          <a:p>
            <a:r>
              <a:rPr lang="fr-FR" dirty="0" smtClean="0"/>
              <a:t>Emetteurs: Transducteurs E/O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1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698C0-3A89-4FE9-93CE-68A704B4136E}" type="slidenum">
              <a:rPr lang="fr-FR" smtClean="0"/>
              <a:pPr/>
              <a:t>5</a:t>
            </a:fld>
            <a:endParaRPr lang="fr-FR"/>
          </a:p>
        </p:txBody>
      </p:sp>
      <p:pic>
        <p:nvPicPr>
          <p:cNvPr id="6" name="Espace réservé du contenu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040799"/>
            <a:ext cx="3384376" cy="2468321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</p:pic>
      <p:grpSp>
        <p:nvGrpSpPr>
          <p:cNvPr id="7" name="Groupe 12"/>
          <p:cNvGrpSpPr/>
          <p:nvPr/>
        </p:nvGrpSpPr>
        <p:grpSpPr>
          <a:xfrm>
            <a:off x="5101706" y="2014544"/>
            <a:ext cx="3214710" cy="2278551"/>
            <a:chOff x="1000100" y="4086244"/>
            <a:chExt cx="3429024" cy="2329897"/>
          </a:xfrm>
        </p:grpSpPr>
        <p:sp>
          <p:nvSpPr>
            <p:cNvPr id="8" name="ZoneTexte 7"/>
            <p:cNvSpPr txBox="1"/>
            <p:nvPr/>
          </p:nvSpPr>
          <p:spPr>
            <a:xfrm>
              <a:off x="3500430" y="6077587"/>
              <a:ext cx="9286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1" dirty="0" smtClean="0"/>
                <a:t>VCSEL</a:t>
              </a:r>
              <a:endParaRPr lang="fr-FR" sz="1600" b="1" dirty="0"/>
            </a:p>
          </p:txBody>
        </p:sp>
        <p:pic>
          <p:nvPicPr>
            <p:cNvPr id="9" name="Picture 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00100" y="4086244"/>
              <a:ext cx="3419475" cy="2057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64088" y="4509120"/>
            <a:ext cx="2786082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01790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225778" y="613611"/>
            <a:ext cx="8561212" cy="563077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82616" tIns="40583" rIns="82616" bIns="40583"/>
          <a:lstStyle/>
          <a:p>
            <a:pPr marL="173927" defTabSz="347853">
              <a:spcBef>
                <a:spcPct val="20000"/>
              </a:spcBef>
              <a:spcAft>
                <a:spcPct val="60000"/>
              </a:spcAft>
              <a:tabLst>
                <a:tab pos="347853" algn="l"/>
              </a:tabLst>
            </a:pPr>
            <a:endParaRPr lang="fr-FR" dirty="0">
              <a:solidFill>
                <a:srgbClr val="00F04A"/>
              </a:solidFill>
            </a:endParaRPr>
          </a:p>
          <a:p>
            <a:pPr marL="695706" lvl="1" indent="-347853" defTabSz="347853">
              <a:lnSpc>
                <a:spcPct val="80000"/>
              </a:lnSpc>
              <a:spcBef>
                <a:spcPct val="20000"/>
              </a:spcBef>
              <a:spcAft>
                <a:spcPct val="30000"/>
              </a:spcAft>
              <a:buClr>
                <a:srgbClr val="FF8700"/>
              </a:buClr>
              <a:buSzPct val="100000"/>
              <a:buFont typeface="Monotype Sorts" pitchFamily="2" charset="2"/>
              <a:buChar char="n"/>
              <a:tabLst>
                <a:tab pos="347853" algn="l"/>
              </a:tabLst>
            </a:pPr>
            <a:r>
              <a:rPr lang="fr-FR" sz="2200" dirty="0" smtClean="0"/>
              <a:t>Caractéristiques &amp; comparaison</a:t>
            </a:r>
            <a:endParaRPr lang="fr-FR" sz="2200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185333" y="1840832"/>
            <a:ext cx="6096000" cy="4403558"/>
            <a:chOff x="840" y="1224"/>
            <a:chExt cx="4320" cy="2928"/>
          </a:xfrm>
        </p:grpSpPr>
        <p:sp>
          <p:nvSpPr>
            <p:cNvPr id="56326" name="Line 5"/>
            <p:cNvSpPr>
              <a:spLocks noChangeShapeType="1"/>
            </p:cNvSpPr>
            <p:nvPr/>
          </p:nvSpPr>
          <p:spPr bwMode="auto">
            <a:xfrm>
              <a:off x="2760" y="1224"/>
              <a:ext cx="2400" cy="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327" name="Line 6"/>
            <p:cNvSpPr>
              <a:spLocks noChangeShapeType="1"/>
            </p:cNvSpPr>
            <p:nvPr/>
          </p:nvSpPr>
          <p:spPr bwMode="auto">
            <a:xfrm>
              <a:off x="840" y="1560"/>
              <a:ext cx="4320" cy="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328" name="Line 7"/>
            <p:cNvSpPr>
              <a:spLocks noChangeShapeType="1"/>
            </p:cNvSpPr>
            <p:nvPr/>
          </p:nvSpPr>
          <p:spPr bwMode="auto">
            <a:xfrm>
              <a:off x="840" y="4152"/>
              <a:ext cx="4320" cy="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329" name="Line 8"/>
            <p:cNvSpPr>
              <a:spLocks noChangeShapeType="1"/>
            </p:cNvSpPr>
            <p:nvPr/>
          </p:nvSpPr>
          <p:spPr bwMode="auto">
            <a:xfrm>
              <a:off x="840" y="1992"/>
              <a:ext cx="4320" cy="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330" name="Line 9"/>
            <p:cNvSpPr>
              <a:spLocks noChangeShapeType="1"/>
            </p:cNvSpPr>
            <p:nvPr/>
          </p:nvSpPr>
          <p:spPr bwMode="auto">
            <a:xfrm>
              <a:off x="840" y="2424"/>
              <a:ext cx="4320" cy="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331" name="Line 10"/>
            <p:cNvSpPr>
              <a:spLocks noChangeShapeType="1"/>
            </p:cNvSpPr>
            <p:nvPr/>
          </p:nvSpPr>
          <p:spPr bwMode="auto">
            <a:xfrm>
              <a:off x="840" y="2856"/>
              <a:ext cx="4320" cy="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332" name="Line 11"/>
            <p:cNvSpPr>
              <a:spLocks noChangeShapeType="1"/>
            </p:cNvSpPr>
            <p:nvPr/>
          </p:nvSpPr>
          <p:spPr bwMode="auto">
            <a:xfrm>
              <a:off x="840" y="3288"/>
              <a:ext cx="4320" cy="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333" name="Line 12"/>
            <p:cNvSpPr>
              <a:spLocks noChangeShapeType="1"/>
            </p:cNvSpPr>
            <p:nvPr/>
          </p:nvSpPr>
          <p:spPr bwMode="auto">
            <a:xfrm>
              <a:off x="840" y="3720"/>
              <a:ext cx="4320" cy="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334" name="Line 13"/>
            <p:cNvSpPr>
              <a:spLocks noChangeShapeType="1"/>
            </p:cNvSpPr>
            <p:nvPr/>
          </p:nvSpPr>
          <p:spPr bwMode="auto">
            <a:xfrm>
              <a:off x="840" y="1560"/>
              <a:ext cx="0" cy="2592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335" name="Line 14"/>
            <p:cNvSpPr>
              <a:spLocks noChangeShapeType="1"/>
            </p:cNvSpPr>
            <p:nvPr/>
          </p:nvSpPr>
          <p:spPr bwMode="auto">
            <a:xfrm>
              <a:off x="2760" y="1224"/>
              <a:ext cx="0" cy="2928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336" name="Line 15"/>
            <p:cNvSpPr>
              <a:spLocks noChangeShapeType="1"/>
            </p:cNvSpPr>
            <p:nvPr/>
          </p:nvSpPr>
          <p:spPr bwMode="auto">
            <a:xfrm>
              <a:off x="3960" y="1224"/>
              <a:ext cx="0" cy="2928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337" name="Line 16"/>
            <p:cNvSpPr>
              <a:spLocks noChangeShapeType="1"/>
            </p:cNvSpPr>
            <p:nvPr/>
          </p:nvSpPr>
          <p:spPr bwMode="auto">
            <a:xfrm>
              <a:off x="5160" y="1224"/>
              <a:ext cx="0" cy="2928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338" name="Rectangle 17"/>
            <p:cNvSpPr>
              <a:spLocks noChangeArrowheads="1"/>
            </p:cNvSpPr>
            <p:nvPr/>
          </p:nvSpPr>
          <p:spPr bwMode="auto">
            <a:xfrm>
              <a:off x="3102" y="1292"/>
              <a:ext cx="438" cy="244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fr-FR" dirty="0"/>
                <a:t>DEL</a:t>
              </a:r>
            </a:p>
          </p:txBody>
        </p:sp>
        <p:sp>
          <p:nvSpPr>
            <p:cNvPr id="56339" name="Rectangle 18"/>
            <p:cNvSpPr>
              <a:spLocks noChangeArrowheads="1"/>
            </p:cNvSpPr>
            <p:nvPr/>
          </p:nvSpPr>
          <p:spPr bwMode="auto">
            <a:xfrm>
              <a:off x="4335" y="1292"/>
              <a:ext cx="343" cy="244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fr-FR" dirty="0"/>
                <a:t>DL</a:t>
              </a:r>
            </a:p>
          </p:txBody>
        </p:sp>
        <p:sp>
          <p:nvSpPr>
            <p:cNvPr id="56340" name="Rectangle 19"/>
            <p:cNvSpPr>
              <a:spLocks noChangeArrowheads="1"/>
            </p:cNvSpPr>
            <p:nvPr/>
          </p:nvSpPr>
          <p:spPr bwMode="auto">
            <a:xfrm>
              <a:off x="879" y="1676"/>
              <a:ext cx="853" cy="248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fr-FR" dirty="0"/>
                <a:t>Puissance</a:t>
              </a:r>
            </a:p>
          </p:txBody>
        </p:sp>
        <p:sp>
          <p:nvSpPr>
            <p:cNvPr id="56341" name="Rectangle 20"/>
            <p:cNvSpPr>
              <a:spLocks noChangeArrowheads="1"/>
            </p:cNvSpPr>
            <p:nvPr/>
          </p:nvSpPr>
          <p:spPr bwMode="auto">
            <a:xfrm>
              <a:off x="879" y="2079"/>
              <a:ext cx="1768" cy="248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fr-FR" dirty="0"/>
                <a:t>Puissance dans la fibre</a:t>
              </a:r>
            </a:p>
          </p:txBody>
        </p:sp>
        <p:sp>
          <p:nvSpPr>
            <p:cNvPr id="56342" name="Rectangle 21"/>
            <p:cNvSpPr>
              <a:spLocks noChangeArrowheads="1"/>
            </p:cNvSpPr>
            <p:nvPr/>
          </p:nvSpPr>
          <p:spPr bwMode="auto">
            <a:xfrm>
              <a:off x="879" y="2540"/>
              <a:ext cx="1455" cy="248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fr-FR" dirty="0"/>
                <a:t>Largeur du spectre</a:t>
              </a:r>
            </a:p>
          </p:txBody>
        </p:sp>
        <p:sp>
          <p:nvSpPr>
            <p:cNvPr id="56343" name="Rectangle 22"/>
            <p:cNvSpPr>
              <a:spLocks noChangeArrowheads="1"/>
            </p:cNvSpPr>
            <p:nvPr/>
          </p:nvSpPr>
          <p:spPr bwMode="auto">
            <a:xfrm>
              <a:off x="879" y="2972"/>
              <a:ext cx="1794" cy="244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fr-FR" dirty="0"/>
                <a:t>Rapidité de modulation</a:t>
              </a:r>
            </a:p>
          </p:txBody>
        </p:sp>
        <p:sp>
          <p:nvSpPr>
            <p:cNvPr id="56344" name="Rectangle 23"/>
            <p:cNvSpPr>
              <a:spLocks noChangeArrowheads="1"/>
            </p:cNvSpPr>
            <p:nvPr/>
          </p:nvSpPr>
          <p:spPr bwMode="auto">
            <a:xfrm>
              <a:off x="879" y="3404"/>
              <a:ext cx="1021" cy="248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fr-FR" dirty="0"/>
                <a:t>Durée de vie</a:t>
              </a:r>
            </a:p>
          </p:txBody>
        </p:sp>
        <p:sp>
          <p:nvSpPr>
            <p:cNvPr id="56345" name="Rectangle 24"/>
            <p:cNvSpPr>
              <a:spLocks noChangeArrowheads="1"/>
            </p:cNvSpPr>
            <p:nvPr/>
          </p:nvSpPr>
          <p:spPr bwMode="auto">
            <a:xfrm>
              <a:off x="879" y="3788"/>
              <a:ext cx="1270" cy="248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fr-FR" dirty="0"/>
                <a:t>Refroidissement</a:t>
              </a:r>
            </a:p>
          </p:txBody>
        </p:sp>
        <p:sp>
          <p:nvSpPr>
            <p:cNvPr id="56346" name="Rectangle 25"/>
            <p:cNvSpPr>
              <a:spLocks noChangeArrowheads="1"/>
            </p:cNvSpPr>
            <p:nvPr/>
          </p:nvSpPr>
          <p:spPr bwMode="auto">
            <a:xfrm>
              <a:off x="3145" y="3788"/>
              <a:ext cx="478" cy="248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r>
                <a:rPr lang="fr-FR" dirty="0"/>
                <a:t>Non</a:t>
              </a:r>
            </a:p>
          </p:txBody>
        </p:sp>
        <p:sp>
          <p:nvSpPr>
            <p:cNvPr id="56347" name="Rectangle 26"/>
            <p:cNvSpPr>
              <a:spLocks noChangeArrowheads="1"/>
            </p:cNvSpPr>
            <p:nvPr/>
          </p:nvSpPr>
          <p:spPr bwMode="auto">
            <a:xfrm>
              <a:off x="4287" y="3788"/>
              <a:ext cx="401" cy="244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fr-FR" dirty="0"/>
                <a:t>Oui</a:t>
              </a:r>
            </a:p>
          </p:txBody>
        </p:sp>
        <p:sp>
          <p:nvSpPr>
            <p:cNvPr id="56348" name="Rectangle 27"/>
            <p:cNvSpPr>
              <a:spLocks noChangeArrowheads="1"/>
            </p:cNvSpPr>
            <p:nvPr/>
          </p:nvSpPr>
          <p:spPr bwMode="auto">
            <a:xfrm>
              <a:off x="3039" y="1676"/>
              <a:ext cx="664" cy="248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fr-FR" dirty="0"/>
                <a:t>0,1 mW</a:t>
              </a:r>
            </a:p>
          </p:txBody>
        </p:sp>
        <p:sp>
          <p:nvSpPr>
            <p:cNvPr id="56349" name="Rectangle 28"/>
            <p:cNvSpPr>
              <a:spLocks noChangeArrowheads="1"/>
            </p:cNvSpPr>
            <p:nvPr/>
          </p:nvSpPr>
          <p:spPr bwMode="auto">
            <a:xfrm>
              <a:off x="4191" y="1676"/>
              <a:ext cx="531" cy="248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fr-FR" dirty="0"/>
                <a:t>1 mW</a:t>
              </a:r>
            </a:p>
          </p:txBody>
        </p:sp>
        <p:sp>
          <p:nvSpPr>
            <p:cNvPr id="56350" name="Rectangle 29"/>
            <p:cNvSpPr>
              <a:spLocks noChangeArrowheads="1"/>
            </p:cNvSpPr>
            <p:nvPr/>
          </p:nvSpPr>
          <p:spPr bwMode="auto">
            <a:xfrm>
              <a:off x="3039" y="2079"/>
              <a:ext cx="753" cy="248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fr-FR" dirty="0"/>
                <a:t>0,01 mW</a:t>
              </a:r>
            </a:p>
          </p:txBody>
        </p:sp>
        <p:sp>
          <p:nvSpPr>
            <p:cNvPr id="56351" name="Rectangle 30"/>
            <p:cNvSpPr>
              <a:spLocks noChangeArrowheads="1"/>
            </p:cNvSpPr>
            <p:nvPr/>
          </p:nvSpPr>
          <p:spPr bwMode="auto">
            <a:xfrm>
              <a:off x="4191" y="2060"/>
              <a:ext cx="687" cy="244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fr-FR" dirty="0"/>
                <a:t>0,5 mW</a:t>
              </a:r>
            </a:p>
          </p:txBody>
        </p:sp>
        <p:sp>
          <p:nvSpPr>
            <p:cNvPr id="56352" name="Rectangle 31"/>
            <p:cNvSpPr>
              <a:spLocks noChangeArrowheads="1"/>
            </p:cNvSpPr>
            <p:nvPr/>
          </p:nvSpPr>
          <p:spPr bwMode="auto">
            <a:xfrm>
              <a:off x="2835" y="2445"/>
              <a:ext cx="1040" cy="408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wrap="square" lIns="90488" tIns="44450" rIns="90488" bIns="44450">
              <a:spAutoFit/>
            </a:bodyPr>
            <a:lstStyle/>
            <a:p>
              <a:r>
                <a:rPr lang="fr-FR" sz="1600" dirty="0" smtClean="0"/>
                <a:t> </a:t>
              </a:r>
              <a:r>
                <a:rPr lang="fr-FR" sz="1700" dirty="0" smtClean="0"/>
                <a:t> 30 </a:t>
              </a:r>
              <a:r>
                <a:rPr lang="fr-FR" sz="1700" dirty="0"/>
                <a:t>à </a:t>
              </a:r>
              <a:r>
                <a:rPr lang="fr-FR" sz="1700" dirty="0" smtClean="0"/>
                <a:t>40nm </a:t>
              </a:r>
            </a:p>
            <a:p>
              <a:r>
                <a:rPr lang="fr-FR" sz="1700" dirty="0" smtClean="0"/>
                <a:t>  (large)</a:t>
              </a:r>
              <a:endParaRPr lang="fr-FR" sz="1700" dirty="0"/>
            </a:p>
          </p:txBody>
        </p:sp>
        <p:sp>
          <p:nvSpPr>
            <p:cNvPr id="56353" name="Rectangle 32"/>
            <p:cNvSpPr>
              <a:spLocks noChangeArrowheads="1"/>
            </p:cNvSpPr>
            <p:nvPr/>
          </p:nvSpPr>
          <p:spPr bwMode="auto">
            <a:xfrm>
              <a:off x="4239" y="2437"/>
              <a:ext cx="824" cy="408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wrap="square" lIns="90488" tIns="44450" rIns="90488" bIns="44450">
              <a:spAutoFit/>
            </a:bodyPr>
            <a:lstStyle/>
            <a:p>
              <a:r>
                <a:rPr lang="fr-FR" sz="1700" dirty="0" smtClean="0"/>
                <a:t>1 à 0.1 nm</a:t>
              </a:r>
            </a:p>
            <a:p>
              <a:r>
                <a:rPr lang="fr-FR" sz="1700" dirty="0" smtClean="0"/>
                <a:t>(étroite)</a:t>
              </a:r>
              <a:endParaRPr lang="fr-FR" sz="1700" dirty="0"/>
            </a:p>
          </p:txBody>
        </p:sp>
        <p:sp>
          <p:nvSpPr>
            <p:cNvPr id="56354" name="Rectangle 33"/>
            <p:cNvSpPr>
              <a:spLocks noChangeArrowheads="1"/>
            </p:cNvSpPr>
            <p:nvPr/>
          </p:nvSpPr>
          <p:spPr bwMode="auto">
            <a:xfrm>
              <a:off x="2991" y="2972"/>
              <a:ext cx="754" cy="248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fr-FR" dirty="0"/>
                <a:t>100 MHz</a:t>
              </a:r>
            </a:p>
          </p:txBody>
        </p:sp>
        <p:sp>
          <p:nvSpPr>
            <p:cNvPr id="56355" name="Rectangle 34"/>
            <p:cNvSpPr>
              <a:spLocks noChangeArrowheads="1"/>
            </p:cNvSpPr>
            <p:nvPr/>
          </p:nvSpPr>
          <p:spPr bwMode="auto">
            <a:xfrm>
              <a:off x="4143" y="2972"/>
              <a:ext cx="656" cy="248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fr-FR" dirty="0"/>
                <a:t>10 GHz</a:t>
              </a:r>
            </a:p>
          </p:txBody>
        </p:sp>
        <p:sp>
          <p:nvSpPr>
            <p:cNvPr id="56356" name="Rectangle 35"/>
            <p:cNvSpPr>
              <a:spLocks noChangeArrowheads="1"/>
            </p:cNvSpPr>
            <p:nvPr/>
          </p:nvSpPr>
          <p:spPr bwMode="auto">
            <a:xfrm>
              <a:off x="2991" y="3404"/>
              <a:ext cx="634" cy="244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fr-FR" dirty="0"/>
                <a:t>100 ans</a:t>
              </a:r>
            </a:p>
          </p:txBody>
        </p:sp>
        <p:sp>
          <p:nvSpPr>
            <p:cNvPr id="56357" name="Rectangle 36"/>
            <p:cNvSpPr>
              <a:spLocks noChangeArrowheads="1"/>
            </p:cNvSpPr>
            <p:nvPr/>
          </p:nvSpPr>
          <p:spPr bwMode="auto">
            <a:xfrm>
              <a:off x="4191" y="3404"/>
              <a:ext cx="546" cy="244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fr-FR" dirty="0"/>
                <a:t>10 ans</a:t>
              </a:r>
            </a:p>
          </p:txBody>
        </p:sp>
      </p:grpSp>
      <p:sp>
        <p:nvSpPr>
          <p:cNvPr id="56325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677334" y="404664"/>
            <a:ext cx="7789333" cy="619236"/>
          </a:xfrm>
          <a:noFill/>
          <a:ln>
            <a:miter lim="800000"/>
            <a:headEnd/>
            <a:tailEnd/>
          </a:ln>
        </p:spPr>
        <p:txBody>
          <a:bodyPr vert="horz" wrap="square" lIns="83485" tIns="41742" rIns="83485" bIns="41742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fr-FR" sz="3200" b="1" i="0" dirty="0" smtClean="0">
                <a:solidFill>
                  <a:schemeClr val="accent2"/>
                </a:solidFill>
              </a:rPr>
              <a:t>Composants électroluminescents</a:t>
            </a:r>
            <a:br>
              <a:rPr lang="fr-FR" sz="3200" b="1" i="0" dirty="0" smtClean="0">
                <a:solidFill>
                  <a:schemeClr val="accent2"/>
                </a:solidFill>
              </a:rPr>
            </a:br>
            <a:r>
              <a:rPr lang="fr-FR" sz="3200" b="1" i="0" dirty="0" smtClean="0">
                <a:solidFill>
                  <a:schemeClr val="accent2"/>
                </a:solidFill>
              </a:rPr>
              <a:t/>
            </a:r>
            <a:br>
              <a:rPr lang="fr-FR" sz="3200" b="1" i="0" dirty="0" smtClean="0">
                <a:solidFill>
                  <a:schemeClr val="accent2"/>
                </a:solidFill>
              </a:rPr>
            </a:br>
            <a:r>
              <a:rPr lang="fr-FR" sz="3200" b="1" dirty="0" smtClean="0">
                <a:solidFill>
                  <a:schemeClr val="accent2"/>
                </a:solidFill>
              </a:rPr>
              <a:t/>
            </a:r>
            <a:br>
              <a:rPr lang="fr-FR" sz="3200" b="1" dirty="0" smtClean="0">
                <a:solidFill>
                  <a:schemeClr val="accent2"/>
                </a:solidFill>
              </a:rPr>
            </a:br>
            <a:r>
              <a:rPr lang="fr-FR" sz="3200" b="1" i="0" dirty="0" smtClean="0">
                <a:solidFill>
                  <a:schemeClr val="accent2"/>
                </a:solidFill>
              </a:rPr>
              <a:t/>
            </a:r>
            <a:br>
              <a:rPr lang="fr-FR" sz="3200" b="1" i="0" dirty="0" smtClean="0">
                <a:solidFill>
                  <a:schemeClr val="accent2"/>
                </a:solidFill>
              </a:rPr>
            </a:br>
            <a:r>
              <a:rPr lang="fr-FR" sz="3200" b="1" i="0" dirty="0" smtClean="0">
                <a:solidFill>
                  <a:schemeClr val="accent2"/>
                </a:solidFill>
              </a:rPr>
              <a:t/>
            </a:r>
            <a:br>
              <a:rPr lang="fr-FR" sz="3200" b="1" i="0" dirty="0" smtClean="0">
                <a:solidFill>
                  <a:schemeClr val="accent2"/>
                </a:solidFill>
              </a:rPr>
            </a:br>
            <a:r>
              <a:rPr lang="fr-FR" sz="3200" b="1" i="0" dirty="0" smtClean="0">
                <a:solidFill>
                  <a:schemeClr val="accent2"/>
                </a:solidFill>
              </a:rPr>
              <a:t/>
            </a:r>
            <a:br>
              <a:rPr lang="fr-FR" sz="3200" b="1" i="0" dirty="0" smtClean="0">
                <a:solidFill>
                  <a:schemeClr val="accent2"/>
                </a:solidFill>
              </a:rPr>
            </a:br>
            <a:endParaRPr lang="fr-FR" sz="3200" b="1" i="0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6104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Récepteurs optoélectroniques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1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698C0-3A89-4FE9-93CE-68A704B4136E}" type="slidenum">
              <a:rPr lang="fr-FR" smtClean="0"/>
              <a:pPr/>
              <a:t>7</a:t>
            </a:fld>
            <a:endParaRPr lang="fr-FR"/>
          </a:p>
        </p:txBody>
      </p:sp>
      <p:graphicFrame>
        <p:nvGraphicFramePr>
          <p:cNvPr id="6" name="Obje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1437382"/>
              </p:ext>
            </p:extLst>
          </p:nvPr>
        </p:nvGraphicFramePr>
        <p:xfrm>
          <a:off x="2555776" y="2132856"/>
          <a:ext cx="4680520" cy="195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Dessin Designer" r:id="rId3" imgW="4334256" imgH="2185416" progId="">
                  <p:embed/>
                </p:oleObj>
              </mc:Choice>
              <mc:Fallback>
                <p:oleObj name="Dessin Designer" r:id="rId3" imgW="4334256" imgH="2185416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76" y="2132856"/>
                        <a:ext cx="4680520" cy="1951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Espace réservé du contenu 3"/>
          <p:cNvPicPr>
            <a:picLocks noGrp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46" y="4143381"/>
            <a:ext cx="2071702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99592" y="4221088"/>
            <a:ext cx="4032448" cy="2207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63227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Bruit dans les récepteurs</a:t>
            </a:r>
            <a:endParaRPr lang="fr-FR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r-FR" dirty="0"/>
                  <a:t>On a le </a:t>
                </a:r>
                <a:r>
                  <a:rPr lang="fr-FR" b="1" dirty="0">
                    <a:solidFill>
                      <a:srgbClr val="C00000"/>
                    </a:solidFill>
                  </a:rPr>
                  <a:t>bruit quantique</a:t>
                </a:r>
                <a:r>
                  <a:rPr lang="fr-FR" dirty="0"/>
                  <a:t> ( short noise) et le </a:t>
                </a:r>
                <a:r>
                  <a:rPr lang="fr-FR" b="1" dirty="0">
                    <a:solidFill>
                      <a:srgbClr val="C00000"/>
                    </a:solidFill>
                  </a:rPr>
                  <a:t>bruit thermique</a:t>
                </a:r>
                <a:r>
                  <a:rPr lang="fr-FR" dirty="0"/>
                  <a:t> ( thermal noise)</a:t>
                </a:r>
              </a:p>
              <a:p>
                <a:r>
                  <a:rPr lang="fr-FR" dirty="0"/>
                  <a:t> </a:t>
                </a:r>
              </a:p>
              <a:p>
                <a14:m>
                  <m:oMath xmlns:m="http://schemas.openxmlformats.org/officeDocument/2006/math">
                    <m:r>
                      <a:rPr lang="fr-FR" i="1">
                        <a:latin typeface="Cambria Math"/>
                      </a:rPr>
                      <m:t>&lt;</m:t>
                    </m:r>
                    <m:sSubSup>
                      <m:sSubSupPr>
                        <m:ctrlPr>
                          <a:rPr lang="fr-FR" i="1">
                            <a:latin typeface="Cambria Math"/>
                          </a:rPr>
                        </m:ctrlPr>
                      </m:sSubSupPr>
                      <m:e>
                        <m:r>
                          <a:rPr lang="fr-FR" i="1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𝑡h</m:t>
                        </m:r>
                      </m:sub>
                      <m:sup>
                        <m:r>
                          <a:rPr lang="fr-FR" i="1"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fr-FR" i="1">
                        <a:latin typeface="Cambria Math"/>
                      </a:rPr>
                      <m:t>&gt;=4</m:t>
                    </m:r>
                    <m:r>
                      <a:rPr lang="fr-FR" i="1">
                        <a:latin typeface="Cambria Math"/>
                      </a:rPr>
                      <m:t>𝐾𝑇𝐵</m:t>
                    </m:r>
                    <m:r>
                      <a:rPr lang="fr-FR" i="1">
                        <a:latin typeface="Cambria Math"/>
                      </a:rPr>
                      <m:t>/</m:t>
                    </m:r>
                    <m:sSub>
                      <m:sSubPr>
                        <m:ctrlPr>
                          <a:rPr lang="fr-FR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fr-FR" dirty="0"/>
                  <a:t>   : dû aux différentes résistances contenues dans la photodiode </a:t>
                </a:r>
              </a:p>
              <a:p>
                <a14:m>
                  <m:oMath xmlns:m="http://schemas.openxmlformats.org/officeDocument/2006/math">
                    <m:r>
                      <a:rPr lang="fr-FR" i="1">
                        <a:latin typeface="Cambria Math"/>
                      </a:rPr>
                      <m:t>&lt;</m:t>
                    </m:r>
                    <m:sSubSup>
                      <m:sSubSupPr>
                        <m:ctrlPr>
                          <a:rPr lang="fr-FR" i="1">
                            <a:latin typeface="Cambria Math"/>
                          </a:rPr>
                        </m:ctrlPr>
                      </m:sSubSupPr>
                      <m:e>
                        <m:r>
                          <a:rPr lang="fr-FR" i="1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𝑞𝑢</m:t>
                        </m:r>
                      </m:sub>
                      <m:sup>
                        <m:r>
                          <a:rPr lang="fr-FR" i="1"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fr-FR" i="1">
                        <a:latin typeface="Cambria Math"/>
                      </a:rPr>
                      <m:t>&gt;=2</m:t>
                    </m:r>
                    <m:r>
                      <a:rPr lang="fr-FR" i="1">
                        <a:latin typeface="Cambria Math"/>
                      </a:rPr>
                      <m:t>𝑞𝐵</m:t>
                    </m:r>
                    <m:d>
                      <m:dPr>
                        <m:ctrlPr>
                          <a:rPr lang="fr-FR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fr-FR" i="1">
                                <a:latin typeface="Cambria Math"/>
                              </a:rPr>
                              <m:t>𝑝h</m:t>
                            </m:r>
                          </m:sub>
                        </m:sSub>
                        <m:r>
                          <a:rPr lang="fr-FR" i="1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fr-F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fr-FR" i="1">
                                <a:latin typeface="Cambria Math"/>
                              </a:rPr>
                              <m:t>𝑜𝑏</m:t>
                            </m:r>
                          </m:sub>
                        </m:sSub>
                      </m:e>
                    </m:d>
                    <m:r>
                      <a:rPr lang="fr-FR" i="1">
                        <a:latin typeface="Cambria Math"/>
                      </a:rPr>
                      <m:t> </m:t>
                    </m:r>
                  </m:oMath>
                </a14:m>
                <a:r>
                  <a:rPr lang="fr-FR" dirty="0"/>
                  <a:t>: dû au bruit provenant du courant d’obscurité et le </a:t>
                </a:r>
                <a:r>
                  <a:rPr lang="fr-FR" dirty="0" err="1" smtClean="0"/>
                  <a:t>photocourant</a:t>
                </a:r>
                <a:r>
                  <a:rPr lang="fr-FR" dirty="0" smtClean="0"/>
                  <a:t>,</a:t>
                </a:r>
                <a:endParaRPr lang="fr-FR" dirty="0"/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 b="-269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693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200" b="1" dirty="0" smtClean="0"/>
              <a:t>Solution face aux limitations de la FO</a:t>
            </a:r>
            <a:endParaRPr lang="fr-FR" sz="3200" b="1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698C0-3A89-4FE9-93CE-68A704B4136E}" type="slidenum">
              <a:rPr lang="fr-FR" smtClean="0"/>
              <a:pPr/>
              <a:t>9</a:t>
            </a:fld>
            <a:endParaRPr lang="fr-F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13213" y="3284984"/>
            <a:ext cx="6715171" cy="1966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ZoneTexte 2"/>
          <p:cNvSpPr txBox="1"/>
          <p:nvPr/>
        </p:nvSpPr>
        <p:spPr>
          <a:xfrm>
            <a:off x="1979712" y="2204864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itchFamily="2" charset="2"/>
              <a:buChar char="Ø"/>
            </a:pPr>
            <a:r>
              <a:rPr lang="fr-FR" b="1" dirty="0" smtClean="0">
                <a:solidFill>
                  <a:schemeClr val="accent3">
                    <a:lumMod val="50000"/>
                  </a:schemeClr>
                </a:solidFill>
              </a:rPr>
              <a:t>EDFA </a:t>
            </a:r>
          </a:p>
          <a:p>
            <a:pPr marL="285750" indent="-285750" algn="ctr">
              <a:buFont typeface="Wingdings" pitchFamily="2" charset="2"/>
              <a:buChar char="Ø"/>
            </a:pPr>
            <a:r>
              <a:rPr lang="fr-FR" b="1" dirty="0" smtClean="0">
                <a:solidFill>
                  <a:schemeClr val="accent3">
                    <a:lumMod val="50000"/>
                  </a:schemeClr>
                </a:solidFill>
              </a:rPr>
              <a:t>DCF</a:t>
            </a:r>
            <a:endParaRPr lang="fr-FR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t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000099"/>
      </a:hlink>
      <a:folHlink>
        <a:srgbClr val="5F5F5F"/>
      </a:folHlink>
    </a:clrScheme>
    <a:fontScheme name="de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2371</TotalTime>
  <Words>494</Words>
  <Application>Microsoft Office PowerPoint</Application>
  <PresentationFormat>Affichage à l'écran (4:3)</PresentationFormat>
  <Paragraphs>131</Paragraphs>
  <Slides>23</Slides>
  <Notes>2</Notes>
  <HiddenSlides>0</HiddenSlides>
  <MMClips>0</MMClips>
  <ScaleCrop>false</ScaleCrop>
  <HeadingPairs>
    <vt:vector size="6" baseType="variant">
      <vt:variant>
        <vt:lpstr>Thème</vt:lpstr>
      </vt:variant>
      <vt:variant>
        <vt:i4>2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6" baseType="lpstr">
      <vt:lpstr>Débit</vt:lpstr>
      <vt:lpstr>defaut</vt:lpstr>
      <vt:lpstr>Dessin Designer</vt:lpstr>
      <vt:lpstr>Présentation PowerPoint</vt:lpstr>
      <vt:lpstr>Composants optiques</vt:lpstr>
      <vt:lpstr>Définition et classification</vt:lpstr>
      <vt:lpstr>Présentation PowerPoint</vt:lpstr>
      <vt:lpstr>Emetteurs: Transducteurs E/O</vt:lpstr>
      <vt:lpstr>Composants électroluminescents      </vt:lpstr>
      <vt:lpstr>Récepteurs optoélectroniques</vt:lpstr>
      <vt:lpstr>Bruit dans les récepteurs</vt:lpstr>
      <vt:lpstr>Solution face aux limitations de la FO</vt:lpstr>
      <vt:lpstr>Amplificateur à fibre dopée Erbium</vt:lpstr>
      <vt:lpstr>Compensation de la dispersion</vt:lpstr>
      <vt:lpstr>Présentation PowerPoint</vt:lpstr>
      <vt:lpstr>Guides d’ondes optiques</vt:lpstr>
      <vt:lpstr>Présentation PowerPoint</vt:lpstr>
      <vt:lpstr>Présentation PowerPoint</vt:lpstr>
      <vt:lpstr>Présentation PowerPoint</vt:lpstr>
      <vt:lpstr>Coupleurs</vt:lpstr>
      <vt:lpstr>Présentation PowerPoint</vt:lpstr>
      <vt:lpstr>Présentation PowerPoint</vt:lpstr>
      <vt:lpstr>Présentation PowerPoint</vt:lpstr>
      <vt:lpstr>Présentation PowerPoint</vt:lpstr>
      <vt:lpstr>Calcul du bilan de liaison</vt:lpstr>
      <vt:lpstr>        Réseaux optiques: architecture FTTx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mi</dc:creator>
  <cp:lastModifiedBy>Utilisateur Windows</cp:lastModifiedBy>
  <cp:revision>187</cp:revision>
  <dcterms:created xsi:type="dcterms:W3CDTF">2018-12-14T21:33:57Z</dcterms:created>
  <dcterms:modified xsi:type="dcterms:W3CDTF">2025-02-13T15:48:44Z</dcterms:modified>
</cp:coreProperties>
</file>