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326" r:id="rId3"/>
    <p:sldId id="259" r:id="rId4"/>
    <p:sldId id="364"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359" r:id="rId63"/>
    <p:sldId id="312" r:id="rId64"/>
    <p:sldId id="313" r:id="rId65"/>
    <p:sldId id="314" r:id="rId66"/>
    <p:sldId id="315" r:id="rId67"/>
    <p:sldId id="316" r:id="rId68"/>
    <p:sldId id="317" r:id="rId69"/>
    <p:sldId id="318" r:id="rId70"/>
    <p:sldId id="319" r:id="rId71"/>
    <p:sldId id="321" r:id="rId72"/>
    <p:sldId id="322" r:id="rId73"/>
    <p:sldId id="323" r:id="rId74"/>
    <p:sldId id="324" r:id="rId75"/>
    <p:sldId id="356" r:id="rId76"/>
    <p:sldId id="283" r:id="rId77"/>
    <p:sldId id="284" r:id="rId78"/>
    <p:sldId id="357" r:id="rId79"/>
    <p:sldId id="285" r:id="rId80"/>
    <p:sldId id="286" r:id="rId81"/>
    <p:sldId id="291" r:id="rId82"/>
    <p:sldId id="292" r:id="rId83"/>
    <p:sldId id="293" r:id="rId84"/>
    <p:sldId id="294" r:id="rId85"/>
    <p:sldId id="295" r:id="rId86"/>
    <p:sldId id="296" r:id="rId87"/>
    <p:sldId id="297" r:id="rId88"/>
    <p:sldId id="298" r:id="rId89"/>
    <p:sldId id="299" r:id="rId90"/>
    <p:sldId id="300" r:id="rId91"/>
    <p:sldId id="358" r:id="rId92"/>
    <p:sldId id="360" r:id="rId93"/>
    <p:sldId id="361" r:id="rId94"/>
    <p:sldId id="362" r:id="rId9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48E5A-CCE6-426F-914B-704470388249}" type="doc">
      <dgm:prSet loTypeId="urn:microsoft.com/office/officeart/2005/8/layout/process1" loCatId="process" qsTypeId="urn:microsoft.com/office/officeart/2005/8/quickstyle/3d3" qsCatId="3D" csTypeId="urn:microsoft.com/office/officeart/2005/8/colors/accent0_1" csCatId="mainScheme" phldr="1"/>
      <dgm:spPr/>
      <dgm:t>
        <a:bodyPr/>
        <a:lstStyle/>
        <a:p>
          <a:endParaRPr lang="fr-FR"/>
        </a:p>
      </dgm:t>
    </dgm:pt>
    <dgm:pt modelId="{9A673BF2-46CE-4395-B054-565C729BC172}">
      <dgm:prSet phldrT="[Texte]" custT="1"/>
      <dgm:spPr/>
      <dgm:t>
        <a:bodyPr/>
        <a:lstStyle/>
        <a:p>
          <a:r>
            <a:rPr lang="fr-FR" sz="2200" b="1" dirty="0"/>
            <a:t>Transformation</a:t>
          </a:r>
        </a:p>
      </dgm:t>
    </dgm:pt>
    <dgm:pt modelId="{A117455E-ED0C-4C5A-A9F6-6F9EFFDDB13D}" type="parTrans" cxnId="{84F5A818-F609-4C5B-9412-556AADCC5383}">
      <dgm:prSet/>
      <dgm:spPr/>
      <dgm:t>
        <a:bodyPr/>
        <a:lstStyle/>
        <a:p>
          <a:endParaRPr lang="fr-FR" sz="2200" b="1"/>
        </a:p>
      </dgm:t>
    </dgm:pt>
    <dgm:pt modelId="{3CBE9BB9-6DDF-4547-AD33-224314338516}" type="sibTrans" cxnId="{84F5A818-F609-4C5B-9412-556AADCC5383}">
      <dgm:prSet/>
      <dgm:spPr/>
      <dgm:t>
        <a:bodyPr/>
        <a:lstStyle/>
        <a:p>
          <a:endParaRPr lang="fr-FR" sz="2200" b="1"/>
        </a:p>
      </dgm:t>
    </dgm:pt>
    <dgm:pt modelId="{4D224CD3-E245-4B0B-BDCF-A76F2C60A158}">
      <dgm:prSet phldrT="[Texte]" custT="1"/>
      <dgm:spPr/>
      <dgm:t>
        <a:bodyPr/>
        <a:lstStyle/>
        <a:p>
          <a:r>
            <a:rPr lang="fr-FR" sz="2200" b="1" dirty="0"/>
            <a:t>Quantification</a:t>
          </a:r>
        </a:p>
      </dgm:t>
    </dgm:pt>
    <dgm:pt modelId="{B3E31280-F2E3-4E00-9008-299EB001D5C8}" type="sibTrans" cxnId="{E7F7097F-C56D-4DA4-B094-622DFF6F7098}">
      <dgm:prSet/>
      <dgm:spPr/>
      <dgm:t>
        <a:bodyPr/>
        <a:lstStyle/>
        <a:p>
          <a:endParaRPr lang="fr-FR" sz="2200" b="1"/>
        </a:p>
      </dgm:t>
    </dgm:pt>
    <dgm:pt modelId="{FD83D4E0-7AF8-4598-B432-26B783D69D8F}" type="parTrans" cxnId="{E7F7097F-C56D-4DA4-B094-622DFF6F7098}">
      <dgm:prSet/>
      <dgm:spPr/>
      <dgm:t>
        <a:bodyPr/>
        <a:lstStyle/>
        <a:p>
          <a:endParaRPr lang="fr-FR" sz="2200" b="1"/>
        </a:p>
      </dgm:t>
    </dgm:pt>
    <dgm:pt modelId="{C3AEE6EB-0258-4A1E-B156-7F1EC080EAB9}">
      <dgm:prSet phldrT="[Texte]" custT="1"/>
      <dgm:spPr/>
      <dgm:t>
        <a:bodyPr/>
        <a:lstStyle/>
        <a:p>
          <a:r>
            <a:rPr lang="fr-FR" sz="2200" b="1" dirty="0"/>
            <a:t>Codage entropique</a:t>
          </a:r>
        </a:p>
      </dgm:t>
    </dgm:pt>
    <dgm:pt modelId="{04B187A2-EF12-4406-BCAC-B399B36C6B1C}" type="sibTrans" cxnId="{158196A7-8C61-459D-96E8-12752E91DCE2}">
      <dgm:prSet/>
      <dgm:spPr/>
      <dgm:t>
        <a:bodyPr/>
        <a:lstStyle/>
        <a:p>
          <a:endParaRPr lang="fr-FR" sz="2200" b="1"/>
        </a:p>
      </dgm:t>
    </dgm:pt>
    <dgm:pt modelId="{0C4B48B5-5F39-41A0-BC80-243058F7F2B3}" type="parTrans" cxnId="{158196A7-8C61-459D-96E8-12752E91DCE2}">
      <dgm:prSet/>
      <dgm:spPr/>
      <dgm:t>
        <a:bodyPr/>
        <a:lstStyle/>
        <a:p>
          <a:endParaRPr lang="fr-FR" sz="2200" b="1"/>
        </a:p>
      </dgm:t>
    </dgm:pt>
    <dgm:pt modelId="{73B16254-8E07-4873-A481-62AFE7D216A7}" type="pres">
      <dgm:prSet presAssocID="{C9748E5A-CCE6-426F-914B-704470388249}" presName="Name0" presStyleCnt="0">
        <dgm:presLayoutVars>
          <dgm:dir/>
          <dgm:resizeHandles val="exact"/>
        </dgm:presLayoutVars>
      </dgm:prSet>
      <dgm:spPr/>
    </dgm:pt>
    <dgm:pt modelId="{60023F6B-F0E6-467C-A9DD-A58EB7A8F6E6}" type="pres">
      <dgm:prSet presAssocID="{9A673BF2-46CE-4395-B054-565C729BC172}" presName="node" presStyleLbl="node1" presStyleIdx="0" presStyleCnt="3" custScaleX="145425">
        <dgm:presLayoutVars>
          <dgm:bulletEnabled val="1"/>
        </dgm:presLayoutVars>
      </dgm:prSet>
      <dgm:spPr/>
    </dgm:pt>
    <dgm:pt modelId="{B922260C-A830-4616-BCC1-DA9477145B1B}" type="pres">
      <dgm:prSet presAssocID="{3CBE9BB9-6DDF-4547-AD33-224314338516}" presName="sibTrans" presStyleLbl="sibTrans2D1" presStyleIdx="0" presStyleCnt="2"/>
      <dgm:spPr/>
    </dgm:pt>
    <dgm:pt modelId="{49565D00-9971-492F-886B-7C6115B55524}" type="pres">
      <dgm:prSet presAssocID="{3CBE9BB9-6DDF-4547-AD33-224314338516}" presName="connectorText" presStyleLbl="sibTrans2D1" presStyleIdx="0" presStyleCnt="2"/>
      <dgm:spPr/>
    </dgm:pt>
    <dgm:pt modelId="{07D92391-2EF7-4A01-AA37-E2A1A85A159C}" type="pres">
      <dgm:prSet presAssocID="{4D224CD3-E245-4B0B-BDCF-A76F2C60A158}" presName="node" presStyleLbl="node1" presStyleIdx="1" presStyleCnt="3" custScaleX="135160" custLinFactNeighborX="-1965">
        <dgm:presLayoutVars>
          <dgm:bulletEnabled val="1"/>
        </dgm:presLayoutVars>
      </dgm:prSet>
      <dgm:spPr/>
    </dgm:pt>
    <dgm:pt modelId="{22AE5116-017E-4614-AE07-767BA5349DA0}" type="pres">
      <dgm:prSet presAssocID="{B3E31280-F2E3-4E00-9008-299EB001D5C8}" presName="sibTrans" presStyleLbl="sibTrans2D1" presStyleIdx="1" presStyleCnt="2"/>
      <dgm:spPr/>
    </dgm:pt>
    <dgm:pt modelId="{FC45605D-AB42-4B8D-B9D1-E0F6609D0C5F}" type="pres">
      <dgm:prSet presAssocID="{B3E31280-F2E3-4E00-9008-299EB001D5C8}" presName="connectorText" presStyleLbl="sibTrans2D1" presStyleIdx="1" presStyleCnt="2"/>
      <dgm:spPr/>
    </dgm:pt>
    <dgm:pt modelId="{0A258DE5-D21E-4B5D-95B5-618E647AD453}" type="pres">
      <dgm:prSet presAssocID="{C3AEE6EB-0258-4A1E-B156-7F1EC080EAB9}" presName="node" presStyleLbl="node1" presStyleIdx="2" presStyleCnt="3" custScaleX="113462" custLinFactX="44608" custLinFactNeighborX="100000">
        <dgm:presLayoutVars>
          <dgm:bulletEnabled val="1"/>
        </dgm:presLayoutVars>
      </dgm:prSet>
      <dgm:spPr/>
    </dgm:pt>
  </dgm:ptLst>
  <dgm:cxnLst>
    <dgm:cxn modelId="{054EA115-C668-4F2D-A8F1-5709628FE5FB}" type="presOf" srcId="{3CBE9BB9-6DDF-4547-AD33-224314338516}" destId="{49565D00-9971-492F-886B-7C6115B55524}" srcOrd="1" destOrd="0" presId="urn:microsoft.com/office/officeart/2005/8/layout/process1"/>
    <dgm:cxn modelId="{84F5A818-F609-4C5B-9412-556AADCC5383}" srcId="{C9748E5A-CCE6-426F-914B-704470388249}" destId="{9A673BF2-46CE-4395-B054-565C729BC172}" srcOrd="0" destOrd="0" parTransId="{A117455E-ED0C-4C5A-A9F6-6F9EFFDDB13D}" sibTransId="{3CBE9BB9-6DDF-4547-AD33-224314338516}"/>
    <dgm:cxn modelId="{E31D1443-88D8-47E4-9AAF-1648C46C5BC7}" type="presOf" srcId="{C3AEE6EB-0258-4A1E-B156-7F1EC080EAB9}" destId="{0A258DE5-D21E-4B5D-95B5-618E647AD453}" srcOrd="0" destOrd="0" presId="urn:microsoft.com/office/officeart/2005/8/layout/process1"/>
    <dgm:cxn modelId="{3C3B9A76-9039-466D-8D49-641E2326283F}" type="presOf" srcId="{C9748E5A-CCE6-426F-914B-704470388249}" destId="{73B16254-8E07-4873-A481-62AFE7D216A7}" srcOrd="0" destOrd="0" presId="urn:microsoft.com/office/officeart/2005/8/layout/process1"/>
    <dgm:cxn modelId="{E7F7097F-C56D-4DA4-B094-622DFF6F7098}" srcId="{C9748E5A-CCE6-426F-914B-704470388249}" destId="{4D224CD3-E245-4B0B-BDCF-A76F2C60A158}" srcOrd="1" destOrd="0" parTransId="{FD83D4E0-7AF8-4598-B432-26B783D69D8F}" sibTransId="{B3E31280-F2E3-4E00-9008-299EB001D5C8}"/>
    <dgm:cxn modelId="{45B4A78B-7B0F-4E1A-867A-F4CA00349B6A}" type="presOf" srcId="{9A673BF2-46CE-4395-B054-565C729BC172}" destId="{60023F6B-F0E6-467C-A9DD-A58EB7A8F6E6}" srcOrd="0" destOrd="0" presId="urn:microsoft.com/office/officeart/2005/8/layout/process1"/>
    <dgm:cxn modelId="{015C4E99-8A71-4FA4-B35E-DD927867539F}" type="presOf" srcId="{4D224CD3-E245-4B0B-BDCF-A76F2C60A158}" destId="{07D92391-2EF7-4A01-AA37-E2A1A85A159C}" srcOrd="0" destOrd="0" presId="urn:microsoft.com/office/officeart/2005/8/layout/process1"/>
    <dgm:cxn modelId="{AB1742A0-785F-43A9-904B-22D7F10AF80A}" type="presOf" srcId="{B3E31280-F2E3-4E00-9008-299EB001D5C8}" destId="{FC45605D-AB42-4B8D-B9D1-E0F6609D0C5F}" srcOrd="1" destOrd="0" presId="urn:microsoft.com/office/officeart/2005/8/layout/process1"/>
    <dgm:cxn modelId="{2291C5A4-FA63-41F4-83E0-6562FB4C37F4}" type="presOf" srcId="{B3E31280-F2E3-4E00-9008-299EB001D5C8}" destId="{22AE5116-017E-4614-AE07-767BA5349DA0}" srcOrd="0" destOrd="0" presId="urn:microsoft.com/office/officeart/2005/8/layout/process1"/>
    <dgm:cxn modelId="{158196A7-8C61-459D-96E8-12752E91DCE2}" srcId="{C9748E5A-CCE6-426F-914B-704470388249}" destId="{C3AEE6EB-0258-4A1E-B156-7F1EC080EAB9}" srcOrd="2" destOrd="0" parTransId="{0C4B48B5-5F39-41A0-BC80-243058F7F2B3}" sibTransId="{04B187A2-EF12-4406-BCAC-B399B36C6B1C}"/>
    <dgm:cxn modelId="{A6CF34AA-ABCF-41A7-BEAB-9C0CC933F00A}" type="presOf" srcId="{3CBE9BB9-6DDF-4547-AD33-224314338516}" destId="{B922260C-A830-4616-BCC1-DA9477145B1B}" srcOrd="0" destOrd="0" presId="urn:microsoft.com/office/officeart/2005/8/layout/process1"/>
    <dgm:cxn modelId="{401AD90F-63DB-479B-BE01-083845BD603A}" type="presParOf" srcId="{73B16254-8E07-4873-A481-62AFE7D216A7}" destId="{60023F6B-F0E6-467C-A9DD-A58EB7A8F6E6}" srcOrd="0" destOrd="0" presId="urn:microsoft.com/office/officeart/2005/8/layout/process1"/>
    <dgm:cxn modelId="{3BB4FD92-4EB4-41FB-A7CF-DB0E990D53FE}" type="presParOf" srcId="{73B16254-8E07-4873-A481-62AFE7D216A7}" destId="{B922260C-A830-4616-BCC1-DA9477145B1B}" srcOrd="1" destOrd="0" presId="urn:microsoft.com/office/officeart/2005/8/layout/process1"/>
    <dgm:cxn modelId="{5276391B-2F69-4F82-9F88-7352962AADDE}" type="presParOf" srcId="{B922260C-A830-4616-BCC1-DA9477145B1B}" destId="{49565D00-9971-492F-886B-7C6115B55524}" srcOrd="0" destOrd="0" presId="urn:microsoft.com/office/officeart/2005/8/layout/process1"/>
    <dgm:cxn modelId="{EEF2324D-2AAA-48EB-BAC4-CCAAE140D218}" type="presParOf" srcId="{73B16254-8E07-4873-A481-62AFE7D216A7}" destId="{07D92391-2EF7-4A01-AA37-E2A1A85A159C}" srcOrd="2" destOrd="0" presId="urn:microsoft.com/office/officeart/2005/8/layout/process1"/>
    <dgm:cxn modelId="{E1F3A9CF-4790-41CE-8B4A-28DCE85698E4}" type="presParOf" srcId="{73B16254-8E07-4873-A481-62AFE7D216A7}" destId="{22AE5116-017E-4614-AE07-767BA5349DA0}" srcOrd="3" destOrd="0" presId="urn:microsoft.com/office/officeart/2005/8/layout/process1"/>
    <dgm:cxn modelId="{DDE7AFF9-F815-4C5E-9B7C-5B34C0FD93B6}" type="presParOf" srcId="{22AE5116-017E-4614-AE07-767BA5349DA0}" destId="{FC45605D-AB42-4B8D-B9D1-E0F6609D0C5F}" srcOrd="0" destOrd="0" presId="urn:microsoft.com/office/officeart/2005/8/layout/process1"/>
    <dgm:cxn modelId="{330C63F2-29BC-4BA0-AD87-B64DA78385E0}" type="presParOf" srcId="{73B16254-8E07-4873-A481-62AFE7D216A7}" destId="{0A258DE5-D21E-4B5D-95B5-618E647AD45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442A28-BD73-4D47-BAEF-C73AE24469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7773FD0B-091E-49A6-B524-90EF805CE5B1}">
      <dgm:prSet phldrT="[Texte]" custT="1"/>
      <dgm:spPr>
        <a:ln>
          <a:solidFill>
            <a:schemeClr val="bg1"/>
          </a:solidFill>
        </a:ln>
      </dgm:spPr>
      <dgm:t>
        <a:bodyPr/>
        <a:lstStyle/>
        <a:p>
          <a:pPr>
            <a:lnSpc>
              <a:spcPct val="150000"/>
            </a:lnSpc>
          </a:pPr>
          <a:r>
            <a:rPr lang="fr-FR" sz="1600" dirty="0"/>
            <a:t>si le coefficient est significatif : </a:t>
          </a:r>
          <a:r>
            <a:rPr lang="fr-FR" sz="1600" i="1" dirty="0">
              <a:solidFill>
                <a:srgbClr val="000099"/>
              </a:solidFill>
            </a:rPr>
            <a:t>envoyer 1 </a:t>
          </a:r>
          <a:r>
            <a:rPr lang="fr-FR" sz="1600" i="1" dirty="0"/>
            <a:t>et</a:t>
          </a:r>
          <a:r>
            <a:rPr lang="fr-FR" sz="1600" i="1" dirty="0">
              <a:solidFill>
                <a:srgbClr val="000099"/>
              </a:solidFill>
            </a:rPr>
            <a:t> signe</a:t>
          </a:r>
          <a:r>
            <a:rPr lang="fr-FR" sz="1600" dirty="0"/>
            <a:t>, déplacer le coefficient dans LCS,</a:t>
          </a:r>
        </a:p>
      </dgm:t>
    </dgm:pt>
    <dgm:pt modelId="{8F2C68AF-2587-4D1B-B8C4-3CCB42AB8F19}" type="parTrans" cxnId="{6D83F531-8D62-49D4-AEB4-62FA2BDCA95C}">
      <dgm:prSet/>
      <dgm:spPr/>
      <dgm:t>
        <a:bodyPr/>
        <a:lstStyle/>
        <a:p>
          <a:endParaRPr lang="fr-FR" sz="2000"/>
        </a:p>
      </dgm:t>
    </dgm:pt>
    <dgm:pt modelId="{9A605C2A-C9A9-4713-A010-D93F584F1161}" type="sibTrans" cxnId="{6D83F531-8D62-49D4-AEB4-62FA2BDCA95C}">
      <dgm:prSet/>
      <dgm:spPr/>
      <dgm:t>
        <a:bodyPr/>
        <a:lstStyle/>
        <a:p>
          <a:endParaRPr lang="fr-FR" sz="2000"/>
        </a:p>
      </dgm:t>
    </dgm:pt>
    <dgm:pt modelId="{12DAF14D-611E-4CD3-8FA1-77686A62BDFE}">
      <dgm:prSet phldrT="[Texte]" custT="1">
        <dgm:style>
          <a:lnRef idx="1">
            <a:schemeClr val="dk1"/>
          </a:lnRef>
          <a:fillRef idx="2">
            <a:schemeClr val="dk1"/>
          </a:fillRef>
          <a:effectRef idx="1">
            <a:schemeClr val="dk1"/>
          </a:effectRef>
          <a:fontRef idx="minor">
            <a:schemeClr val="dk1"/>
          </a:fontRef>
        </dgm:style>
      </dgm:prSet>
      <dgm:spPr>
        <a:effectLst/>
      </dgm:spPr>
      <dgm:t>
        <a:bodyPr/>
        <a:lstStyle/>
        <a:p>
          <a:pPr>
            <a:lnSpc>
              <a:spcPct val="100000"/>
            </a:lnSpc>
          </a:pPr>
          <a:r>
            <a:rPr lang="fr-FR" sz="1800" b="0" i="1" dirty="0"/>
            <a:t>b.</a:t>
          </a:r>
          <a:r>
            <a:rPr lang="fr-FR" sz="1800" b="0" i="0" dirty="0"/>
            <a:t> Pour les entrées de LEN</a:t>
          </a:r>
        </a:p>
      </dgm:t>
    </dgm:pt>
    <dgm:pt modelId="{957AA1DA-E719-4DC3-8603-D851525C04BD}" type="parTrans" cxnId="{E37EF59C-6E48-445A-866F-5E480703535C}">
      <dgm:prSet/>
      <dgm:spPr/>
      <dgm:t>
        <a:bodyPr/>
        <a:lstStyle/>
        <a:p>
          <a:endParaRPr lang="fr-FR" sz="2000"/>
        </a:p>
      </dgm:t>
    </dgm:pt>
    <dgm:pt modelId="{1E1A0301-6414-4E04-94E4-CC7DF03E38F4}" type="sibTrans" cxnId="{E37EF59C-6E48-445A-866F-5E480703535C}">
      <dgm:prSet/>
      <dgm:spPr/>
      <dgm:t>
        <a:bodyPr/>
        <a:lstStyle/>
        <a:p>
          <a:endParaRPr lang="fr-FR" sz="2000"/>
        </a:p>
      </dgm:t>
    </dgm:pt>
    <dgm:pt modelId="{8F06BE0B-D5D1-4EB6-A7D3-C7F092651909}">
      <dgm:prSet phldrT="[Texte]" custT="1"/>
      <dgm:spPr>
        <a:ln>
          <a:solidFill>
            <a:schemeClr val="bg1"/>
          </a:solidFill>
        </a:ln>
      </dgm:spPr>
      <dgm:t>
        <a:bodyPr/>
        <a:lstStyle/>
        <a:p>
          <a:pPr>
            <a:lnSpc>
              <a:spcPct val="150000"/>
            </a:lnSpc>
          </a:pPr>
          <a:r>
            <a:rPr lang="fr-FR" sz="1600" b="0" i="1" dirty="0">
              <a:solidFill>
                <a:srgbClr val="C00000"/>
              </a:solidFill>
              <a:latin typeface="+mj-lt"/>
              <a:cs typeface="Times New Roman" pitchFamily="18" charset="0"/>
            </a:rPr>
            <a:t>si l’ensemble est de type A : </a:t>
          </a:r>
        </a:p>
      </dgm:t>
    </dgm:pt>
    <dgm:pt modelId="{4B18B5A5-116E-4312-9E0F-8E009787A7DA}" type="parTrans" cxnId="{4F21602D-8CA0-42F0-B232-557B729CD1DC}">
      <dgm:prSet/>
      <dgm:spPr/>
      <dgm:t>
        <a:bodyPr/>
        <a:lstStyle/>
        <a:p>
          <a:endParaRPr lang="fr-FR" sz="2000"/>
        </a:p>
      </dgm:t>
    </dgm:pt>
    <dgm:pt modelId="{E70B9575-82AB-405C-B06E-7F5152388EC7}" type="sibTrans" cxnId="{4F21602D-8CA0-42F0-B232-557B729CD1DC}">
      <dgm:prSet/>
      <dgm:spPr/>
      <dgm:t>
        <a:bodyPr/>
        <a:lstStyle/>
        <a:p>
          <a:endParaRPr lang="fr-FR" sz="2000"/>
        </a:p>
      </dgm:t>
    </dgm:pt>
    <dgm:pt modelId="{E438A903-FB5C-4F18-8376-7B7350DAB638}">
      <dgm:prSet custT="1"/>
      <dgm:spPr>
        <a:ln>
          <a:solidFill>
            <a:schemeClr val="bg1"/>
          </a:solidFill>
        </a:ln>
      </dgm:spPr>
      <dgm:t>
        <a:bodyPr/>
        <a:lstStyle/>
        <a:p>
          <a:pPr>
            <a:lnSpc>
              <a:spcPct val="100000"/>
            </a:lnSpc>
          </a:pPr>
          <a:r>
            <a:rPr lang="fr-FR" sz="1600" dirty="0"/>
            <a:t>sinon : </a:t>
          </a:r>
          <a:r>
            <a:rPr lang="fr-FR" sz="1600" i="1" dirty="0">
              <a:solidFill>
                <a:srgbClr val="000099"/>
              </a:solidFill>
            </a:rPr>
            <a:t>envoyer 0.</a:t>
          </a:r>
          <a:r>
            <a:rPr lang="fr-FR" sz="1600" dirty="0"/>
            <a:t> </a:t>
          </a:r>
        </a:p>
      </dgm:t>
    </dgm:pt>
    <dgm:pt modelId="{7651A63E-541D-409B-A9E8-4EDB38BE93A1}" type="parTrans" cxnId="{F384758F-D2DE-4433-BF84-C142DCB4061D}">
      <dgm:prSet/>
      <dgm:spPr/>
      <dgm:t>
        <a:bodyPr/>
        <a:lstStyle/>
        <a:p>
          <a:endParaRPr lang="fr-FR"/>
        </a:p>
      </dgm:t>
    </dgm:pt>
    <dgm:pt modelId="{69C83664-D9C2-4F3C-BFAF-94E4C43CF306}" type="sibTrans" cxnId="{F384758F-D2DE-4433-BF84-C142DCB4061D}">
      <dgm:prSet/>
      <dgm:spPr/>
      <dgm:t>
        <a:bodyPr/>
        <a:lstStyle/>
        <a:p>
          <a:endParaRPr lang="fr-FR"/>
        </a:p>
      </dgm:t>
    </dgm:pt>
    <dgm:pt modelId="{0DA761DB-5BD9-4BB2-AF45-D2B1E35A0C7E}">
      <dgm:prSet custT="1"/>
      <dgm:spPr>
        <a:ln>
          <a:solidFill>
            <a:schemeClr val="bg1"/>
          </a:solidFill>
        </a:ln>
      </dgm:spPr>
      <dgm:t>
        <a:bodyPr/>
        <a:lstStyle/>
        <a:p>
          <a:pPr>
            <a:lnSpc>
              <a:spcPct val="90000"/>
            </a:lnSpc>
          </a:pPr>
          <a:r>
            <a:rPr lang="fr-FR" sz="1600" dirty="0">
              <a:latin typeface="+mj-lt"/>
            </a:rPr>
            <a:t>si D(</a:t>
          </a:r>
          <a:r>
            <a:rPr lang="fr-FR" sz="1600" dirty="0" err="1">
              <a:latin typeface="+mj-lt"/>
            </a:rPr>
            <a:t>i,j</a:t>
          </a:r>
          <a:r>
            <a:rPr lang="fr-FR" sz="1600" dirty="0">
              <a:latin typeface="+mj-lt"/>
            </a:rPr>
            <a:t>) est non significatif, </a:t>
          </a:r>
          <a:r>
            <a:rPr lang="fr-FR" sz="1600" i="1" dirty="0">
              <a:solidFill>
                <a:srgbClr val="000099"/>
              </a:solidFill>
              <a:latin typeface="+mj-lt"/>
            </a:rPr>
            <a:t>envoyer 0,</a:t>
          </a:r>
        </a:p>
      </dgm:t>
    </dgm:pt>
    <dgm:pt modelId="{293CF694-15AA-4FD2-A670-95B21A8B5C0F}" type="parTrans" cxnId="{6F693561-06A6-4B86-9D78-E5FF4A4E8737}">
      <dgm:prSet/>
      <dgm:spPr/>
      <dgm:t>
        <a:bodyPr/>
        <a:lstStyle/>
        <a:p>
          <a:endParaRPr lang="fr-FR"/>
        </a:p>
      </dgm:t>
    </dgm:pt>
    <dgm:pt modelId="{39984891-B6B8-4E59-AE40-F919D76F5AFE}" type="sibTrans" cxnId="{6F693561-06A6-4B86-9D78-E5FF4A4E8737}">
      <dgm:prSet/>
      <dgm:spPr/>
      <dgm:t>
        <a:bodyPr/>
        <a:lstStyle/>
        <a:p>
          <a:endParaRPr lang="fr-FR"/>
        </a:p>
      </dgm:t>
    </dgm:pt>
    <dgm:pt modelId="{D6E5B1F1-D678-4670-9087-5CACCAC63370}">
      <dgm:prSet custT="1"/>
      <dgm:spPr>
        <a:ln>
          <a:solidFill>
            <a:schemeClr val="bg1"/>
          </a:solidFill>
        </a:ln>
      </dgm:spPr>
      <dgm:t>
        <a:bodyPr/>
        <a:lstStyle/>
        <a:p>
          <a:pPr>
            <a:lnSpc>
              <a:spcPct val="90000"/>
            </a:lnSpc>
          </a:pPr>
          <a:r>
            <a:rPr lang="fr-FR" sz="1600" dirty="0">
              <a:latin typeface="+mj-lt"/>
            </a:rPr>
            <a:t>vérifier les 4 enfants O(</a:t>
          </a:r>
          <a:r>
            <a:rPr lang="fr-FR" sz="1600" dirty="0" err="1">
              <a:latin typeface="+mj-lt"/>
            </a:rPr>
            <a:t>i,j</a:t>
          </a:r>
          <a:r>
            <a:rPr lang="fr-FR" sz="1600" dirty="0">
              <a:latin typeface="+mj-lt"/>
            </a:rPr>
            <a:t>) </a:t>
          </a:r>
        </a:p>
      </dgm:t>
    </dgm:pt>
    <dgm:pt modelId="{2AEAF17D-6CB0-43F1-93B6-8BBFB1656FC7}" type="parTrans" cxnId="{337BAF16-4DD7-4A4F-85CF-A0A799DF3F52}">
      <dgm:prSet/>
      <dgm:spPr/>
      <dgm:t>
        <a:bodyPr/>
        <a:lstStyle/>
        <a:p>
          <a:endParaRPr lang="fr-FR"/>
        </a:p>
      </dgm:t>
    </dgm:pt>
    <dgm:pt modelId="{779B9F7F-27C1-4CF0-BF64-AAB93CE664F9}" type="sibTrans" cxnId="{337BAF16-4DD7-4A4F-85CF-A0A799DF3F52}">
      <dgm:prSet/>
      <dgm:spPr/>
      <dgm:t>
        <a:bodyPr/>
        <a:lstStyle/>
        <a:p>
          <a:endParaRPr lang="fr-FR"/>
        </a:p>
      </dgm:t>
    </dgm:pt>
    <dgm:pt modelId="{A1B6C2B2-09AB-46E3-8438-7C993889B549}">
      <dgm:prSet custT="1"/>
      <dgm:spPr>
        <a:ln>
          <a:solidFill>
            <a:schemeClr val="bg1"/>
          </a:solidFill>
        </a:ln>
      </dgm:spPr>
      <dgm:t>
        <a:bodyPr/>
        <a:lstStyle/>
        <a:p>
          <a:pPr>
            <a:lnSpc>
              <a:spcPct val="90000"/>
            </a:lnSpc>
          </a:pPr>
          <a:r>
            <a:rPr lang="fr-FR" sz="1600" dirty="0">
              <a:latin typeface="+mj-lt"/>
            </a:rPr>
            <a:t>si significatif, </a:t>
          </a:r>
          <a:r>
            <a:rPr lang="fr-FR" sz="1600" i="1" dirty="0">
              <a:solidFill>
                <a:srgbClr val="000099"/>
              </a:solidFill>
              <a:latin typeface="+mj-lt"/>
            </a:rPr>
            <a:t>envoyer 1 et signe</a:t>
          </a:r>
          <a:r>
            <a:rPr lang="fr-FR" sz="1600" dirty="0">
              <a:latin typeface="+mj-lt"/>
            </a:rPr>
            <a:t>, déplacer dans la LCS, </a:t>
          </a:r>
        </a:p>
      </dgm:t>
    </dgm:pt>
    <dgm:pt modelId="{668617AE-FF90-40FE-9BC9-E5BA4BE0E87A}" type="parTrans" cxnId="{DAA3EA13-6ABE-4FA9-9911-90F7C97F0E93}">
      <dgm:prSet/>
      <dgm:spPr/>
      <dgm:t>
        <a:bodyPr/>
        <a:lstStyle/>
        <a:p>
          <a:endParaRPr lang="fr-FR"/>
        </a:p>
      </dgm:t>
    </dgm:pt>
    <dgm:pt modelId="{D2243E39-FB53-48D7-B53D-549A3EA60B44}" type="sibTrans" cxnId="{DAA3EA13-6ABE-4FA9-9911-90F7C97F0E93}">
      <dgm:prSet/>
      <dgm:spPr/>
      <dgm:t>
        <a:bodyPr/>
        <a:lstStyle/>
        <a:p>
          <a:endParaRPr lang="fr-FR"/>
        </a:p>
      </dgm:t>
    </dgm:pt>
    <dgm:pt modelId="{285A9531-EE17-470A-A776-B9402548FD54}">
      <dgm:prSet custT="1"/>
      <dgm:spPr>
        <a:ln>
          <a:solidFill>
            <a:schemeClr val="bg1"/>
          </a:solidFill>
        </a:ln>
      </dgm:spPr>
      <dgm:t>
        <a:bodyPr/>
        <a:lstStyle/>
        <a:p>
          <a:pPr>
            <a:lnSpc>
              <a:spcPct val="90000"/>
            </a:lnSpc>
          </a:pPr>
          <a:r>
            <a:rPr lang="fr-FR" sz="1600" dirty="0">
              <a:latin typeface="+mj-lt"/>
            </a:rPr>
            <a:t>sinon, </a:t>
          </a:r>
          <a:r>
            <a:rPr lang="fr-FR" sz="1600" i="1" dirty="0">
              <a:solidFill>
                <a:srgbClr val="000099"/>
              </a:solidFill>
              <a:latin typeface="+mj-lt"/>
            </a:rPr>
            <a:t>envoyer 0</a:t>
          </a:r>
          <a:r>
            <a:rPr lang="fr-FR" sz="1600" dirty="0">
              <a:latin typeface="+mj-lt"/>
            </a:rPr>
            <a:t> et déplacer dans la LCN.</a:t>
          </a:r>
        </a:p>
      </dgm:t>
    </dgm:pt>
    <dgm:pt modelId="{361CE3AB-C712-4225-80A1-E20885E103D1}" type="parTrans" cxnId="{59A8735A-3508-46A5-9E41-9A9EA2CC2941}">
      <dgm:prSet/>
      <dgm:spPr/>
      <dgm:t>
        <a:bodyPr/>
        <a:lstStyle/>
        <a:p>
          <a:endParaRPr lang="fr-FR"/>
        </a:p>
      </dgm:t>
    </dgm:pt>
    <dgm:pt modelId="{5E49CE18-D47C-4B07-93D8-A163348D71F6}" type="sibTrans" cxnId="{59A8735A-3508-46A5-9E41-9A9EA2CC2941}">
      <dgm:prSet/>
      <dgm:spPr/>
      <dgm:t>
        <a:bodyPr/>
        <a:lstStyle/>
        <a:p>
          <a:endParaRPr lang="fr-FR"/>
        </a:p>
      </dgm:t>
    </dgm:pt>
    <dgm:pt modelId="{D721CB8C-C4F2-4EA7-B8B8-8C27741D8953}">
      <dgm:prSet custT="1"/>
      <dgm:spPr>
        <a:ln>
          <a:solidFill>
            <a:schemeClr val="bg1"/>
          </a:solidFill>
        </a:ln>
      </dgm:spPr>
      <dgm:t>
        <a:bodyPr/>
        <a:lstStyle/>
        <a:p>
          <a:pPr>
            <a:lnSpc>
              <a:spcPct val="90000"/>
            </a:lnSpc>
          </a:pPr>
          <a:r>
            <a:rPr lang="fr-FR" sz="1600" dirty="0">
              <a:latin typeface="+mj-lt"/>
            </a:rPr>
            <a:t>si L(</a:t>
          </a:r>
          <a:r>
            <a:rPr lang="fr-FR" sz="1600" dirty="0" err="1">
              <a:latin typeface="+mj-lt"/>
            </a:rPr>
            <a:t>i,j</a:t>
          </a:r>
          <a:r>
            <a:rPr lang="fr-FR" sz="1600" dirty="0">
              <a:latin typeface="+mj-lt"/>
            </a:rPr>
            <a:t>) n’est pas vide, déplacer (</a:t>
          </a:r>
          <a:r>
            <a:rPr lang="fr-FR" sz="1600" dirty="0" err="1">
              <a:latin typeface="+mj-lt"/>
            </a:rPr>
            <a:t>i,j</a:t>
          </a:r>
          <a:r>
            <a:rPr lang="fr-FR" sz="1600" dirty="0">
              <a:latin typeface="+mj-lt"/>
            </a:rPr>
            <a:t>) à la fin de la LEN, type B</a:t>
          </a:r>
        </a:p>
      </dgm:t>
    </dgm:pt>
    <dgm:pt modelId="{8E5463BB-0A62-4D22-8F81-891DC5C105C0}" type="parTrans" cxnId="{50489C6D-FD64-4E64-9CD5-6F3FAC244A37}">
      <dgm:prSet/>
      <dgm:spPr/>
      <dgm:t>
        <a:bodyPr/>
        <a:lstStyle/>
        <a:p>
          <a:endParaRPr lang="fr-FR"/>
        </a:p>
      </dgm:t>
    </dgm:pt>
    <dgm:pt modelId="{A564E14C-728F-475D-A883-70D703DFE5EC}" type="sibTrans" cxnId="{50489C6D-FD64-4E64-9CD5-6F3FAC244A37}">
      <dgm:prSet/>
      <dgm:spPr/>
      <dgm:t>
        <a:bodyPr/>
        <a:lstStyle/>
        <a:p>
          <a:endParaRPr lang="fr-FR"/>
        </a:p>
      </dgm:t>
    </dgm:pt>
    <dgm:pt modelId="{16644CAA-4448-4A69-9239-A8332FE14442}">
      <dgm:prSet custT="1"/>
      <dgm:spPr>
        <a:ln>
          <a:solidFill>
            <a:schemeClr val="bg1"/>
          </a:solidFill>
        </a:ln>
      </dgm:spPr>
      <dgm:t>
        <a:bodyPr/>
        <a:lstStyle/>
        <a:p>
          <a:pPr>
            <a:lnSpc>
              <a:spcPct val="90000"/>
            </a:lnSpc>
          </a:pPr>
          <a:r>
            <a:rPr lang="fr-FR" sz="1600" b="0" i="1" dirty="0">
              <a:solidFill>
                <a:srgbClr val="C00000"/>
              </a:solidFill>
              <a:latin typeface="+mj-lt"/>
              <a:cs typeface="Times New Roman" pitchFamily="18" charset="0"/>
            </a:rPr>
            <a:t>si l’ensemble est de type B : </a:t>
          </a:r>
        </a:p>
      </dgm:t>
    </dgm:pt>
    <dgm:pt modelId="{8DE3182A-4A4A-40B4-9152-74B5A40E00C8}" type="parTrans" cxnId="{9AA5A1D7-F770-40A7-B786-9C5DE4B3D485}">
      <dgm:prSet/>
      <dgm:spPr/>
      <dgm:t>
        <a:bodyPr/>
        <a:lstStyle/>
        <a:p>
          <a:endParaRPr lang="fr-FR"/>
        </a:p>
      </dgm:t>
    </dgm:pt>
    <dgm:pt modelId="{7ADBE5A1-4611-4F56-917A-D0C293936295}" type="sibTrans" cxnId="{9AA5A1D7-F770-40A7-B786-9C5DE4B3D485}">
      <dgm:prSet/>
      <dgm:spPr/>
      <dgm:t>
        <a:bodyPr/>
        <a:lstStyle/>
        <a:p>
          <a:endParaRPr lang="fr-FR"/>
        </a:p>
      </dgm:t>
    </dgm:pt>
    <dgm:pt modelId="{9B0D86D4-A216-44CF-92F3-55F8CA929C87}">
      <dgm:prSet custT="1"/>
      <dgm:spPr>
        <a:ln>
          <a:solidFill>
            <a:schemeClr val="bg1"/>
          </a:solidFill>
        </a:ln>
      </dgm:spPr>
      <dgm:t>
        <a:bodyPr/>
        <a:lstStyle/>
        <a:p>
          <a:pPr>
            <a:lnSpc>
              <a:spcPct val="90000"/>
            </a:lnSpc>
          </a:pPr>
          <a:r>
            <a:rPr lang="fr-FR" sz="1600" dirty="0">
              <a:latin typeface="+mj-lt"/>
            </a:rPr>
            <a:t>si L(</a:t>
          </a:r>
          <a:r>
            <a:rPr lang="fr-FR" sz="1600" dirty="0" err="1">
              <a:latin typeface="+mj-lt"/>
            </a:rPr>
            <a:t>i,j</a:t>
          </a:r>
          <a:r>
            <a:rPr lang="fr-FR" sz="1600" dirty="0">
              <a:latin typeface="+mj-lt"/>
            </a:rPr>
            <a:t>) n’est pas significatif, </a:t>
          </a:r>
          <a:r>
            <a:rPr lang="fr-FR" sz="1600" i="1" dirty="0">
              <a:solidFill>
                <a:srgbClr val="000099"/>
              </a:solidFill>
              <a:latin typeface="+mj-lt"/>
            </a:rPr>
            <a:t>envoyer 0 ,</a:t>
          </a:r>
        </a:p>
      </dgm:t>
    </dgm:pt>
    <dgm:pt modelId="{E409570B-07E1-41ED-A5FA-F04891963D6F}" type="parTrans" cxnId="{531BC44A-B75A-40EF-85F8-3B3B0716556C}">
      <dgm:prSet/>
      <dgm:spPr/>
      <dgm:t>
        <a:bodyPr/>
        <a:lstStyle/>
        <a:p>
          <a:endParaRPr lang="fr-FR"/>
        </a:p>
      </dgm:t>
    </dgm:pt>
    <dgm:pt modelId="{72B90FFB-166F-4B44-AC79-77C9DE942B3F}" type="sibTrans" cxnId="{531BC44A-B75A-40EF-85F8-3B3B0716556C}">
      <dgm:prSet/>
      <dgm:spPr/>
      <dgm:t>
        <a:bodyPr/>
        <a:lstStyle/>
        <a:p>
          <a:endParaRPr lang="fr-FR"/>
        </a:p>
      </dgm:t>
    </dgm:pt>
    <dgm:pt modelId="{0A95A674-2572-44E7-AE9B-9337D897CC32}">
      <dgm:prSet custT="1"/>
      <dgm:spPr>
        <a:ln>
          <a:solidFill>
            <a:schemeClr val="bg1"/>
          </a:solidFill>
        </a:ln>
      </dgm:spPr>
      <dgm:t>
        <a:bodyPr/>
        <a:lstStyle/>
        <a:p>
          <a:pPr>
            <a:lnSpc>
              <a:spcPct val="90000"/>
            </a:lnSpc>
          </a:pPr>
          <a:r>
            <a:rPr lang="fr-FR" sz="1600" dirty="0">
              <a:latin typeface="+mj-lt"/>
            </a:rPr>
            <a:t>sinon, </a:t>
          </a:r>
          <a:r>
            <a:rPr lang="fr-FR" sz="1600" i="1" dirty="0">
              <a:solidFill>
                <a:srgbClr val="000099"/>
              </a:solidFill>
              <a:latin typeface="+mj-lt"/>
            </a:rPr>
            <a:t>envoyer 1 </a:t>
          </a:r>
          <a:r>
            <a:rPr lang="fr-FR" sz="1600" dirty="0">
              <a:latin typeface="+mj-lt"/>
            </a:rPr>
            <a:t>et </a:t>
          </a:r>
        </a:p>
      </dgm:t>
    </dgm:pt>
    <dgm:pt modelId="{EAEEB73D-2808-4F93-9285-9FAE8BEC1BA2}" type="parTrans" cxnId="{C9398740-BC3D-41DA-A269-E4FD073454AF}">
      <dgm:prSet/>
      <dgm:spPr/>
      <dgm:t>
        <a:bodyPr/>
        <a:lstStyle/>
        <a:p>
          <a:endParaRPr lang="fr-FR"/>
        </a:p>
      </dgm:t>
    </dgm:pt>
    <dgm:pt modelId="{FF34DAF9-C373-47B5-9CD6-38A55BCF5E2A}" type="sibTrans" cxnId="{C9398740-BC3D-41DA-A269-E4FD073454AF}">
      <dgm:prSet/>
      <dgm:spPr/>
      <dgm:t>
        <a:bodyPr/>
        <a:lstStyle/>
        <a:p>
          <a:endParaRPr lang="fr-FR"/>
        </a:p>
      </dgm:t>
    </dgm:pt>
    <dgm:pt modelId="{1004CDB0-40DC-4F4E-A252-8989ED022019}">
      <dgm:prSet custT="1"/>
      <dgm:spPr>
        <a:ln>
          <a:solidFill>
            <a:schemeClr val="bg1"/>
          </a:solidFill>
        </a:ln>
      </dgm:spPr>
      <dgm:t>
        <a:bodyPr/>
        <a:lstStyle/>
        <a:p>
          <a:pPr>
            <a:lnSpc>
              <a:spcPct val="90000"/>
            </a:lnSpc>
          </a:pPr>
          <a:r>
            <a:rPr lang="fr-FR" sz="1600" dirty="0">
              <a:latin typeface="+mj-lt"/>
            </a:rPr>
            <a:t>ajouter les 4 enfants O(</a:t>
          </a:r>
          <a:r>
            <a:rPr lang="fr-FR" sz="1600" dirty="0" err="1">
              <a:latin typeface="+mj-lt"/>
            </a:rPr>
            <a:t>i,j</a:t>
          </a:r>
          <a:r>
            <a:rPr lang="fr-FR" sz="1600" dirty="0">
              <a:latin typeface="+mj-lt"/>
            </a:rPr>
            <a:t>) à la fin de la LEN, type A. </a:t>
          </a:r>
        </a:p>
      </dgm:t>
    </dgm:pt>
    <dgm:pt modelId="{84C52E71-A872-478D-B2DF-A561AC4E7807}" type="parTrans" cxnId="{8B9C4933-83E6-4521-88DA-38126D98485E}">
      <dgm:prSet/>
      <dgm:spPr/>
      <dgm:t>
        <a:bodyPr/>
        <a:lstStyle/>
        <a:p>
          <a:endParaRPr lang="fr-FR"/>
        </a:p>
      </dgm:t>
    </dgm:pt>
    <dgm:pt modelId="{34776BC4-6D8B-42DC-A115-E9073E14911E}" type="sibTrans" cxnId="{8B9C4933-83E6-4521-88DA-38126D98485E}">
      <dgm:prSet/>
      <dgm:spPr/>
      <dgm:t>
        <a:bodyPr/>
        <a:lstStyle/>
        <a:p>
          <a:endParaRPr lang="fr-FR"/>
        </a:p>
      </dgm:t>
    </dgm:pt>
    <dgm:pt modelId="{FDD80D01-BF21-4DAF-B532-D48A08933F68}">
      <dgm:prSet custT="1"/>
      <dgm:spPr>
        <a:ln>
          <a:solidFill>
            <a:schemeClr val="bg1"/>
          </a:solidFill>
        </a:ln>
      </dgm:spPr>
      <dgm:t>
        <a:bodyPr/>
        <a:lstStyle/>
        <a:p>
          <a:pPr>
            <a:lnSpc>
              <a:spcPct val="90000"/>
            </a:lnSpc>
          </a:pPr>
          <a:r>
            <a:rPr lang="fr-FR" sz="1600" dirty="0">
              <a:latin typeface="+mj-lt"/>
            </a:rPr>
            <a:t>enlever (</a:t>
          </a:r>
          <a:r>
            <a:rPr lang="fr-FR" sz="1600" dirty="0" err="1">
              <a:latin typeface="+mj-lt"/>
            </a:rPr>
            <a:t>i,j</a:t>
          </a:r>
          <a:r>
            <a:rPr lang="fr-FR" sz="1600" dirty="0">
              <a:latin typeface="+mj-lt"/>
            </a:rPr>
            <a:t>) de la LEN</a:t>
          </a:r>
        </a:p>
      </dgm:t>
    </dgm:pt>
    <dgm:pt modelId="{02925561-33C9-41B9-8042-14C9866F646E}" type="parTrans" cxnId="{CCEBEBCF-CDDC-43E9-98A4-4E1A598B6301}">
      <dgm:prSet/>
      <dgm:spPr/>
      <dgm:t>
        <a:bodyPr/>
        <a:lstStyle/>
        <a:p>
          <a:endParaRPr lang="fr-FR"/>
        </a:p>
      </dgm:t>
    </dgm:pt>
    <dgm:pt modelId="{7C6A3D3B-CD7C-4834-9372-FF8225BDDD6B}" type="sibTrans" cxnId="{CCEBEBCF-CDDC-43E9-98A4-4E1A598B6301}">
      <dgm:prSet/>
      <dgm:spPr/>
      <dgm:t>
        <a:bodyPr/>
        <a:lstStyle/>
        <a:p>
          <a:endParaRPr lang="fr-FR"/>
        </a:p>
      </dgm:t>
    </dgm:pt>
    <dgm:pt modelId="{CF924F62-FE8A-4CC6-940B-D8BDDF95F765}">
      <dgm:prSet custT="1"/>
      <dgm:spPr>
        <a:ln>
          <a:solidFill>
            <a:schemeClr val="bg1"/>
          </a:solidFill>
        </a:ln>
      </dgm:spPr>
      <dgm:t>
        <a:bodyPr/>
        <a:lstStyle/>
        <a:p>
          <a:pPr>
            <a:lnSpc>
              <a:spcPct val="90000"/>
            </a:lnSpc>
          </a:pPr>
          <a:r>
            <a:rPr lang="fr-FR" sz="1600" dirty="0">
              <a:latin typeface="+mj-lt"/>
            </a:rPr>
            <a:t>sinon, enlever (</a:t>
          </a:r>
          <a:r>
            <a:rPr lang="fr-FR" sz="1600" dirty="0" err="1">
              <a:latin typeface="+mj-lt"/>
            </a:rPr>
            <a:t>i,j</a:t>
          </a:r>
          <a:r>
            <a:rPr lang="fr-FR" sz="1600" dirty="0">
              <a:latin typeface="+mj-lt"/>
            </a:rPr>
            <a:t>) de la LEN.</a:t>
          </a:r>
        </a:p>
      </dgm:t>
    </dgm:pt>
    <dgm:pt modelId="{58FCE91B-ACBB-43FC-A21F-934184C46C41}" type="parTrans" cxnId="{76612DEE-8809-4DFC-B2BA-5881F5D24405}">
      <dgm:prSet/>
      <dgm:spPr/>
      <dgm:t>
        <a:bodyPr/>
        <a:lstStyle/>
        <a:p>
          <a:endParaRPr lang="fr-FR"/>
        </a:p>
      </dgm:t>
    </dgm:pt>
    <dgm:pt modelId="{F55C09AB-5CB1-4B19-BC77-D049EDB8157A}" type="sibTrans" cxnId="{76612DEE-8809-4DFC-B2BA-5881F5D24405}">
      <dgm:prSet/>
      <dgm:spPr/>
      <dgm:t>
        <a:bodyPr/>
        <a:lstStyle/>
        <a:p>
          <a:endParaRPr lang="fr-FR"/>
        </a:p>
      </dgm:t>
    </dgm:pt>
    <dgm:pt modelId="{58373370-A81B-4B66-918C-83BC42FE38DE}">
      <dgm:prSet custT="1"/>
      <dgm:spPr>
        <a:ln>
          <a:solidFill>
            <a:schemeClr val="bg1"/>
          </a:solidFill>
        </a:ln>
      </dgm:spPr>
      <dgm:t>
        <a:bodyPr/>
        <a:lstStyle/>
        <a:p>
          <a:pPr>
            <a:lnSpc>
              <a:spcPct val="90000"/>
            </a:lnSpc>
          </a:pPr>
          <a:r>
            <a:rPr lang="fr-FR" sz="1600" dirty="0">
              <a:latin typeface="+mj-lt"/>
            </a:rPr>
            <a:t>sinon </a:t>
          </a:r>
          <a:r>
            <a:rPr lang="fr-FR" sz="1600" i="1" dirty="0">
              <a:solidFill>
                <a:srgbClr val="000099"/>
              </a:solidFill>
              <a:latin typeface="+mj-lt"/>
            </a:rPr>
            <a:t>envoyer 1</a:t>
          </a:r>
          <a:r>
            <a:rPr lang="fr-FR" sz="1600" dirty="0">
              <a:latin typeface="+mj-lt"/>
            </a:rPr>
            <a:t> et </a:t>
          </a:r>
        </a:p>
      </dgm:t>
    </dgm:pt>
    <dgm:pt modelId="{BA3F4133-CFFC-48F8-AA07-514F89BFBA72}" type="parTrans" cxnId="{589F2E8A-75F5-4BC1-AAE1-D6AA6FCF9F39}">
      <dgm:prSet/>
      <dgm:spPr/>
      <dgm:t>
        <a:bodyPr/>
        <a:lstStyle/>
        <a:p>
          <a:endParaRPr lang="fr-FR"/>
        </a:p>
      </dgm:t>
    </dgm:pt>
    <dgm:pt modelId="{70102AB1-7A46-4933-A942-51F5F07F79FE}" type="sibTrans" cxnId="{589F2E8A-75F5-4BC1-AAE1-D6AA6FCF9F39}">
      <dgm:prSet/>
      <dgm:spPr/>
      <dgm:t>
        <a:bodyPr/>
        <a:lstStyle/>
        <a:p>
          <a:endParaRPr lang="fr-FR"/>
        </a:p>
      </dgm:t>
    </dgm:pt>
    <dgm:pt modelId="{6AF49044-416D-4F89-8777-955FD7394296}">
      <dgm:prSet phldrT="[Texte]" custT="1">
        <dgm:style>
          <a:lnRef idx="1">
            <a:schemeClr val="dk1"/>
          </a:lnRef>
          <a:fillRef idx="2">
            <a:schemeClr val="dk1"/>
          </a:fillRef>
          <a:effectRef idx="1">
            <a:schemeClr val="dk1"/>
          </a:effectRef>
          <a:fontRef idx="minor">
            <a:schemeClr val="dk1"/>
          </a:fontRef>
        </dgm:style>
      </dgm:prSet>
      <dgm:spPr>
        <a:effectLst/>
      </dgm:spPr>
      <dgm:t>
        <a:bodyPr/>
        <a:lstStyle/>
        <a:p>
          <a:pPr>
            <a:lnSpc>
              <a:spcPct val="100000"/>
            </a:lnSpc>
          </a:pPr>
          <a:r>
            <a:rPr lang="fr-FR" sz="1800" b="0" i="1" dirty="0"/>
            <a:t>a. </a:t>
          </a:r>
          <a:r>
            <a:rPr lang="fr-FR" sz="1800" b="0" i="0" dirty="0"/>
            <a:t>Pour les entrées de LCN</a:t>
          </a:r>
        </a:p>
      </dgm:t>
    </dgm:pt>
    <dgm:pt modelId="{27482C2A-22C1-4C63-AB76-A34B319BD5EC}" type="sibTrans" cxnId="{543F3195-4487-41BB-BDE7-FF6DC61EFD21}">
      <dgm:prSet/>
      <dgm:spPr/>
      <dgm:t>
        <a:bodyPr/>
        <a:lstStyle/>
        <a:p>
          <a:endParaRPr lang="fr-FR" sz="2000"/>
        </a:p>
      </dgm:t>
    </dgm:pt>
    <dgm:pt modelId="{1F8A8D0E-82EB-40CD-9468-43C4AAFE7B4A}" type="parTrans" cxnId="{543F3195-4487-41BB-BDE7-FF6DC61EFD21}">
      <dgm:prSet/>
      <dgm:spPr/>
      <dgm:t>
        <a:bodyPr/>
        <a:lstStyle/>
        <a:p>
          <a:endParaRPr lang="fr-FR" sz="2000"/>
        </a:p>
      </dgm:t>
    </dgm:pt>
    <dgm:pt modelId="{A9866924-5316-4989-9525-A43073CEBFEA}" type="pres">
      <dgm:prSet presAssocID="{72442A28-BD73-4D47-BAEF-C73AE2446902}" presName="linear" presStyleCnt="0">
        <dgm:presLayoutVars>
          <dgm:dir/>
          <dgm:animLvl val="lvl"/>
          <dgm:resizeHandles val="exact"/>
        </dgm:presLayoutVars>
      </dgm:prSet>
      <dgm:spPr/>
    </dgm:pt>
    <dgm:pt modelId="{952F0BDC-E689-45A0-AFC7-FBF5E90E6A90}" type="pres">
      <dgm:prSet presAssocID="{6AF49044-416D-4F89-8777-955FD7394296}" presName="parentLin" presStyleCnt="0"/>
      <dgm:spPr/>
    </dgm:pt>
    <dgm:pt modelId="{642959B0-2C23-4DB3-938D-DB917F9A15CA}" type="pres">
      <dgm:prSet presAssocID="{6AF49044-416D-4F89-8777-955FD7394296}" presName="parentLeftMargin" presStyleLbl="node1" presStyleIdx="0" presStyleCnt="2"/>
      <dgm:spPr/>
    </dgm:pt>
    <dgm:pt modelId="{8178C354-76CA-4F2E-A9A1-63B5E1415706}" type="pres">
      <dgm:prSet presAssocID="{6AF49044-416D-4F89-8777-955FD7394296}" presName="parentText" presStyleLbl="node1" presStyleIdx="0" presStyleCnt="2">
        <dgm:presLayoutVars>
          <dgm:chMax val="0"/>
          <dgm:bulletEnabled val="1"/>
        </dgm:presLayoutVars>
      </dgm:prSet>
      <dgm:spPr/>
    </dgm:pt>
    <dgm:pt modelId="{F9C32C30-C7A0-4D7C-871F-32898B25427C}" type="pres">
      <dgm:prSet presAssocID="{6AF49044-416D-4F89-8777-955FD7394296}" presName="negativeSpace" presStyleCnt="0"/>
      <dgm:spPr/>
    </dgm:pt>
    <dgm:pt modelId="{4E6289BE-C516-410D-BD79-540063D78CE0}" type="pres">
      <dgm:prSet presAssocID="{6AF49044-416D-4F89-8777-955FD7394296}" presName="childText" presStyleLbl="conFgAcc1" presStyleIdx="0" presStyleCnt="2">
        <dgm:presLayoutVars>
          <dgm:bulletEnabled val="1"/>
        </dgm:presLayoutVars>
      </dgm:prSet>
      <dgm:spPr/>
    </dgm:pt>
    <dgm:pt modelId="{1BDB2971-58A7-4BB5-9FF3-1B64CD707C50}" type="pres">
      <dgm:prSet presAssocID="{27482C2A-22C1-4C63-AB76-A34B319BD5EC}" presName="spaceBetweenRectangles" presStyleCnt="0"/>
      <dgm:spPr/>
    </dgm:pt>
    <dgm:pt modelId="{C8333867-4AC0-4638-9204-48ADE425A5C2}" type="pres">
      <dgm:prSet presAssocID="{12DAF14D-611E-4CD3-8FA1-77686A62BDFE}" presName="parentLin" presStyleCnt="0"/>
      <dgm:spPr/>
    </dgm:pt>
    <dgm:pt modelId="{94D54AAF-5775-46C3-BF71-923A2B7E9294}" type="pres">
      <dgm:prSet presAssocID="{12DAF14D-611E-4CD3-8FA1-77686A62BDFE}" presName="parentLeftMargin" presStyleLbl="node1" presStyleIdx="0" presStyleCnt="2"/>
      <dgm:spPr/>
    </dgm:pt>
    <dgm:pt modelId="{345B950C-9949-4B1E-A466-812A8714EDFC}" type="pres">
      <dgm:prSet presAssocID="{12DAF14D-611E-4CD3-8FA1-77686A62BDFE}" presName="parentText" presStyleLbl="node1" presStyleIdx="1" presStyleCnt="2">
        <dgm:presLayoutVars>
          <dgm:chMax val="0"/>
          <dgm:bulletEnabled val="1"/>
        </dgm:presLayoutVars>
      </dgm:prSet>
      <dgm:spPr/>
    </dgm:pt>
    <dgm:pt modelId="{31D737DE-207A-46A4-9C1C-BDB061536B37}" type="pres">
      <dgm:prSet presAssocID="{12DAF14D-611E-4CD3-8FA1-77686A62BDFE}" presName="negativeSpace" presStyleCnt="0"/>
      <dgm:spPr/>
    </dgm:pt>
    <dgm:pt modelId="{0BBE3470-62A4-4F4A-8879-ADD1C083D8A9}" type="pres">
      <dgm:prSet presAssocID="{12DAF14D-611E-4CD3-8FA1-77686A62BDFE}" presName="childText" presStyleLbl="conFgAcc1" presStyleIdx="1" presStyleCnt="2">
        <dgm:presLayoutVars>
          <dgm:bulletEnabled val="1"/>
        </dgm:presLayoutVars>
      </dgm:prSet>
      <dgm:spPr/>
    </dgm:pt>
  </dgm:ptLst>
  <dgm:cxnLst>
    <dgm:cxn modelId="{73E4AF01-477E-4A16-BF7F-2529C9E45275}" type="presOf" srcId="{6AF49044-416D-4F89-8777-955FD7394296}" destId="{8178C354-76CA-4F2E-A9A1-63B5E1415706}" srcOrd="1" destOrd="0" presId="urn:microsoft.com/office/officeart/2005/8/layout/list1"/>
    <dgm:cxn modelId="{1E0CBF0D-BE52-4529-81CC-7A78B54F880D}" type="presOf" srcId="{58373370-A81B-4B66-918C-83BC42FE38DE}" destId="{0BBE3470-62A4-4F4A-8879-ADD1C083D8A9}" srcOrd="0" destOrd="2" presId="urn:microsoft.com/office/officeart/2005/8/layout/list1"/>
    <dgm:cxn modelId="{DAA3EA13-6ABE-4FA9-9911-90F7C97F0E93}" srcId="{D6E5B1F1-D678-4670-9087-5CACCAC63370}" destId="{A1B6C2B2-09AB-46E3-8438-7C993889B549}" srcOrd="0" destOrd="0" parTransId="{668617AE-FF90-40FE-9BC9-E5BA4BE0E87A}" sibTransId="{D2243E39-FB53-48D7-B53D-549A3EA60B44}"/>
    <dgm:cxn modelId="{337BAF16-4DD7-4A4F-85CF-A0A799DF3F52}" srcId="{58373370-A81B-4B66-918C-83BC42FE38DE}" destId="{D6E5B1F1-D678-4670-9087-5CACCAC63370}" srcOrd="0" destOrd="0" parTransId="{2AEAF17D-6CB0-43F1-93B6-8BBFB1656FC7}" sibTransId="{779B9F7F-27C1-4CF0-BF64-AAB93CE664F9}"/>
    <dgm:cxn modelId="{D3392A28-99E0-4D07-9E74-80B5D2E8DDF8}" type="presOf" srcId="{8F06BE0B-D5D1-4EB6-A7D3-C7F092651909}" destId="{0BBE3470-62A4-4F4A-8879-ADD1C083D8A9}" srcOrd="0" destOrd="0" presId="urn:microsoft.com/office/officeart/2005/8/layout/list1"/>
    <dgm:cxn modelId="{238C962C-A6BC-4650-A011-5C816D6D9050}" type="presOf" srcId="{CF924F62-FE8A-4CC6-940B-D8BDDF95F765}" destId="{0BBE3470-62A4-4F4A-8879-ADD1C083D8A9}" srcOrd="0" destOrd="7" presId="urn:microsoft.com/office/officeart/2005/8/layout/list1"/>
    <dgm:cxn modelId="{4F21602D-8CA0-42F0-B232-557B729CD1DC}" srcId="{12DAF14D-611E-4CD3-8FA1-77686A62BDFE}" destId="{8F06BE0B-D5D1-4EB6-A7D3-C7F092651909}" srcOrd="0" destOrd="0" parTransId="{4B18B5A5-116E-4312-9E0F-8E009787A7DA}" sibTransId="{E70B9575-82AB-405C-B06E-7F5152388EC7}"/>
    <dgm:cxn modelId="{6D83F531-8D62-49D4-AEB4-62FA2BDCA95C}" srcId="{6AF49044-416D-4F89-8777-955FD7394296}" destId="{7773FD0B-091E-49A6-B524-90EF805CE5B1}" srcOrd="0" destOrd="0" parTransId="{8F2C68AF-2587-4D1B-B8C4-3CCB42AB8F19}" sibTransId="{9A605C2A-C9A9-4713-A010-D93F584F1161}"/>
    <dgm:cxn modelId="{8B9C4933-83E6-4521-88DA-38126D98485E}" srcId="{0A95A674-2572-44E7-AE9B-9337D897CC32}" destId="{1004CDB0-40DC-4F4E-A252-8989ED022019}" srcOrd="0" destOrd="0" parTransId="{84C52E71-A872-478D-B2DF-A561AC4E7807}" sibTransId="{34776BC4-6D8B-42DC-A115-E9073E14911E}"/>
    <dgm:cxn modelId="{B51F3936-2174-4E72-9CCC-7AC8DFFF17A8}" type="presOf" srcId="{1004CDB0-40DC-4F4E-A252-8989ED022019}" destId="{0BBE3470-62A4-4F4A-8879-ADD1C083D8A9}" srcOrd="0" destOrd="11" presId="urn:microsoft.com/office/officeart/2005/8/layout/list1"/>
    <dgm:cxn modelId="{A744173C-1167-4C62-B2D1-9C278B9A2D4A}" type="presOf" srcId="{0A95A674-2572-44E7-AE9B-9337D897CC32}" destId="{0BBE3470-62A4-4F4A-8879-ADD1C083D8A9}" srcOrd="0" destOrd="10" presId="urn:microsoft.com/office/officeart/2005/8/layout/list1"/>
    <dgm:cxn modelId="{4FA21C40-3855-49E5-AB0A-3AB54C0D98D6}" type="presOf" srcId="{72442A28-BD73-4D47-BAEF-C73AE2446902}" destId="{A9866924-5316-4989-9525-A43073CEBFEA}" srcOrd="0" destOrd="0" presId="urn:microsoft.com/office/officeart/2005/8/layout/list1"/>
    <dgm:cxn modelId="{C9398740-BC3D-41DA-A269-E4FD073454AF}" srcId="{16644CAA-4448-4A69-9239-A8332FE14442}" destId="{0A95A674-2572-44E7-AE9B-9337D897CC32}" srcOrd="1" destOrd="0" parTransId="{EAEEB73D-2808-4F93-9285-9FAE8BEC1BA2}" sibTransId="{FF34DAF9-C373-47B5-9CD6-38A55BCF5E2A}"/>
    <dgm:cxn modelId="{35D45A60-5C69-43CA-94ED-4326A582B285}" type="presOf" srcId="{0DA761DB-5BD9-4BB2-AF45-D2B1E35A0C7E}" destId="{0BBE3470-62A4-4F4A-8879-ADD1C083D8A9}" srcOrd="0" destOrd="1" presId="urn:microsoft.com/office/officeart/2005/8/layout/list1"/>
    <dgm:cxn modelId="{6F693561-06A6-4B86-9D78-E5FF4A4E8737}" srcId="{8F06BE0B-D5D1-4EB6-A7D3-C7F092651909}" destId="{0DA761DB-5BD9-4BB2-AF45-D2B1E35A0C7E}" srcOrd="0" destOrd="0" parTransId="{293CF694-15AA-4FD2-A670-95B21A8B5C0F}" sibTransId="{39984891-B6B8-4E59-AE40-F919D76F5AFE}"/>
    <dgm:cxn modelId="{531BC44A-B75A-40EF-85F8-3B3B0716556C}" srcId="{16644CAA-4448-4A69-9239-A8332FE14442}" destId="{9B0D86D4-A216-44CF-92F3-55F8CA929C87}" srcOrd="0" destOrd="0" parTransId="{E409570B-07E1-41ED-A5FA-F04891963D6F}" sibTransId="{72B90FFB-166F-4B44-AC79-77C9DE942B3F}"/>
    <dgm:cxn modelId="{50489C6D-FD64-4E64-9CD5-6F3FAC244A37}" srcId="{8F06BE0B-D5D1-4EB6-A7D3-C7F092651909}" destId="{D721CB8C-C4F2-4EA7-B8B8-8C27741D8953}" srcOrd="2" destOrd="0" parTransId="{8E5463BB-0A62-4D22-8F81-891DC5C105C0}" sibTransId="{A564E14C-728F-475D-A883-70D703DFE5EC}"/>
    <dgm:cxn modelId="{340DAA76-1FB1-4B52-A6EA-AC16AAC0955D}" type="presOf" srcId="{D6E5B1F1-D678-4670-9087-5CACCAC63370}" destId="{0BBE3470-62A4-4F4A-8879-ADD1C083D8A9}" srcOrd="0" destOrd="3" presId="urn:microsoft.com/office/officeart/2005/8/layout/list1"/>
    <dgm:cxn modelId="{3B2C6758-FD86-457B-BD40-C17ED83E5008}" type="presOf" srcId="{9B0D86D4-A216-44CF-92F3-55F8CA929C87}" destId="{0BBE3470-62A4-4F4A-8879-ADD1C083D8A9}" srcOrd="0" destOrd="9" presId="urn:microsoft.com/office/officeart/2005/8/layout/list1"/>
    <dgm:cxn modelId="{59A8735A-3508-46A5-9E41-9A9EA2CC2941}" srcId="{D6E5B1F1-D678-4670-9087-5CACCAC63370}" destId="{285A9531-EE17-470A-A776-B9402548FD54}" srcOrd="1" destOrd="0" parTransId="{361CE3AB-C712-4225-80A1-E20885E103D1}" sibTransId="{5E49CE18-D47C-4B07-93D8-A163348D71F6}"/>
    <dgm:cxn modelId="{2FDCB97C-6755-474E-856E-62BB173B0B6E}" type="presOf" srcId="{E438A903-FB5C-4F18-8376-7B7350DAB638}" destId="{4E6289BE-C516-410D-BD79-540063D78CE0}" srcOrd="0" destOrd="1" presId="urn:microsoft.com/office/officeart/2005/8/layout/list1"/>
    <dgm:cxn modelId="{589F2E8A-75F5-4BC1-AAE1-D6AA6FCF9F39}" srcId="{8F06BE0B-D5D1-4EB6-A7D3-C7F092651909}" destId="{58373370-A81B-4B66-918C-83BC42FE38DE}" srcOrd="1" destOrd="0" parTransId="{BA3F4133-CFFC-48F8-AA07-514F89BFBA72}" sibTransId="{70102AB1-7A46-4933-A942-51F5F07F79FE}"/>
    <dgm:cxn modelId="{F384758F-D2DE-4433-BF84-C142DCB4061D}" srcId="{6AF49044-416D-4F89-8777-955FD7394296}" destId="{E438A903-FB5C-4F18-8376-7B7350DAB638}" srcOrd="1" destOrd="0" parTransId="{7651A63E-541D-409B-A9E8-4EDB38BE93A1}" sibTransId="{69C83664-D9C2-4F3C-BFAF-94E4C43CF306}"/>
    <dgm:cxn modelId="{5B14A591-FEC5-4C44-BE9C-E74C3E85E139}" type="presOf" srcId="{12DAF14D-611E-4CD3-8FA1-77686A62BDFE}" destId="{94D54AAF-5775-46C3-BF71-923A2B7E9294}" srcOrd="0" destOrd="0" presId="urn:microsoft.com/office/officeart/2005/8/layout/list1"/>
    <dgm:cxn modelId="{543F3195-4487-41BB-BDE7-FF6DC61EFD21}" srcId="{72442A28-BD73-4D47-BAEF-C73AE2446902}" destId="{6AF49044-416D-4F89-8777-955FD7394296}" srcOrd="0" destOrd="0" parTransId="{1F8A8D0E-82EB-40CD-9468-43C4AAFE7B4A}" sibTransId="{27482C2A-22C1-4C63-AB76-A34B319BD5EC}"/>
    <dgm:cxn modelId="{7FC79B98-8742-4DDB-9EB3-7043D6801F76}" type="presOf" srcId="{7773FD0B-091E-49A6-B524-90EF805CE5B1}" destId="{4E6289BE-C516-410D-BD79-540063D78CE0}" srcOrd="0" destOrd="0" presId="urn:microsoft.com/office/officeart/2005/8/layout/list1"/>
    <dgm:cxn modelId="{E37EF59C-6E48-445A-866F-5E480703535C}" srcId="{72442A28-BD73-4D47-BAEF-C73AE2446902}" destId="{12DAF14D-611E-4CD3-8FA1-77686A62BDFE}" srcOrd="1" destOrd="0" parTransId="{957AA1DA-E719-4DC3-8603-D851525C04BD}" sibTransId="{1E1A0301-6414-4E04-94E4-CC7DF03E38F4}"/>
    <dgm:cxn modelId="{DAB4419E-702D-4815-97B2-6879C3101595}" type="presOf" srcId="{A1B6C2B2-09AB-46E3-8438-7C993889B549}" destId="{0BBE3470-62A4-4F4A-8879-ADD1C083D8A9}" srcOrd="0" destOrd="4" presId="urn:microsoft.com/office/officeart/2005/8/layout/list1"/>
    <dgm:cxn modelId="{7BB970AE-1DB0-4D27-B9C3-5BEF985F77A5}" type="presOf" srcId="{16644CAA-4448-4A69-9239-A8332FE14442}" destId="{0BBE3470-62A4-4F4A-8879-ADD1C083D8A9}" srcOrd="0" destOrd="8" presId="urn:microsoft.com/office/officeart/2005/8/layout/list1"/>
    <dgm:cxn modelId="{FBE153CA-6647-41E1-98C7-79D48AE5EB85}" type="presOf" srcId="{6AF49044-416D-4F89-8777-955FD7394296}" destId="{642959B0-2C23-4DB3-938D-DB917F9A15CA}" srcOrd="0" destOrd="0" presId="urn:microsoft.com/office/officeart/2005/8/layout/list1"/>
    <dgm:cxn modelId="{8BA43DCD-AB5C-4361-B8AF-7D2B5E995A83}" type="presOf" srcId="{FDD80D01-BF21-4DAF-B532-D48A08933F68}" destId="{0BBE3470-62A4-4F4A-8879-ADD1C083D8A9}" srcOrd="0" destOrd="12" presId="urn:microsoft.com/office/officeart/2005/8/layout/list1"/>
    <dgm:cxn modelId="{CCEBEBCF-CDDC-43E9-98A4-4E1A598B6301}" srcId="{0A95A674-2572-44E7-AE9B-9337D897CC32}" destId="{FDD80D01-BF21-4DAF-B532-D48A08933F68}" srcOrd="1" destOrd="0" parTransId="{02925561-33C9-41B9-8042-14C9866F646E}" sibTransId="{7C6A3D3B-CD7C-4834-9372-FF8225BDDD6B}"/>
    <dgm:cxn modelId="{263065D3-BA7F-4B7E-BA2E-277AC5172EA8}" type="presOf" srcId="{12DAF14D-611E-4CD3-8FA1-77686A62BDFE}" destId="{345B950C-9949-4B1E-A466-812A8714EDFC}" srcOrd="1" destOrd="0" presId="urn:microsoft.com/office/officeart/2005/8/layout/list1"/>
    <dgm:cxn modelId="{9AA5A1D7-F770-40A7-B786-9C5DE4B3D485}" srcId="{12DAF14D-611E-4CD3-8FA1-77686A62BDFE}" destId="{16644CAA-4448-4A69-9239-A8332FE14442}" srcOrd="1" destOrd="0" parTransId="{8DE3182A-4A4A-40B4-9152-74B5A40E00C8}" sibTransId="{7ADBE5A1-4611-4F56-917A-D0C293936295}"/>
    <dgm:cxn modelId="{B14490E4-2BA7-47D0-B6C9-0B057FAD1022}" type="presOf" srcId="{285A9531-EE17-470A-A776-B9402548FD54}" destId="{0BBE3470-62A4-4F4A-8879-ADD1C083D8A9}" srcOrd="0" destOrd="5" presId="urn:microsoft.com/office/officeart/2005/8/layout/list1"/>
    <dgm:cxn modelId="{7A4442E5-1EC2-4060-AE34-416A052B824B}" type="presOf" srcId="{D721CB8C-C4F2-4EA7-B8B8-8C27741D8953}" destId="{0BBE3470-62A4-4F4A-8879-ADD1C083D8A9}" srcOrd="0" destOrd="6" presId="urn:microsoft.com/office/officeart/2005/8/layout/list1"/>
    <dgm:cxn modelId="{76612DEE-8809-4DFC-B2BA-5881F5D24405}" srcId="{8F06BE0B-D5D1-4EB6-A7D3-C7F092651909}" destId="{CF924F62-FE8A-4CC6-940B-D8BDDF95F765}" srcOrd="3" destOrd="0" parTransId="{58FCE91B-ACBB-43FC-A21F-934184C46C41}" sibTransId="{F55C09AB-5CB1-4B19-BC77-D049EDB8157A}"/>
    <dgm:cxn modelId="{95052F61-79B5-41FD-85E6-3F3EA6F755C1}" type="presParOf" srcId="{A9866924-5316-4989-9525-A43073CEBFEA}" destId="{952F0BDC-E689-45A0-AFC7-FBF5E90E6A90}" srcOrd="0" destOrd="0" presId="urn:microsoft.com/office/officeart/2005/8/layout/list1"/>
    <dgm:cxn modelId="{5D6D3C2B-7C65-479E-9873-73EB109DCB62}" type="presParOf" srcId="{952F0BDC-E689-45A0-AFC7-FBF5E90E6A90}" destId="{642959B0-2C23-4DB3-938D-DB917F9A15CA}" srcOrd="0" destOrd="0" presId="urn:microsoft.com/office/officeart/2005/8/layout/list1"/>
    <dgm:cxn modelId="{CA8B2F5C-3C96-49F7-968B-38B6A448A3A6}" type="presParOf" srcId="{952F0BDC-E689-45A0-AFC7-FBF5E90E6A90}" destId="{8178C354-76CA-4F2E-A9A1-63B5E1415706}" srcOrd="1" destOrd="0" presId="urn:microsoft.com/office/officeart/2005/8/layout/list1"/>
    <dgm:cxn modelId="{55E7B7B1-728A-4E37-9E39-03A06F9BB813}" type="presParOf" srcId="{A9866924-5316-4989-9525-A43073CEBFEA}" destId="{F9C32C30-C7A0-4D7C-871F-32898B25427C}" srcOrd="1" destOrd="0" presId="urn:microsoft.com/office/officeart/2005/8/layout/list1"/>
    <dgm:cxn modelId="{662AAA5F-7B92-40DB-BF1B-CDFBAE94555B}" type="presParOf" srcId="{A9866924-5316-4989-9525-A43073CEBFEA}" destId="{4E6289BE-C516-410D-BD79-540063D78CE0}" srcOrd="2" destOrd="0" presId="urn:microsoft.com/office/officeart/2005/8/layout/list1"/>
    <dgm:cxn modelId="{F766109C-0435-4252-9C71-E46245EDAF8B}" type="presParOf" srcId="{A9866924-5316-4989-9525-A43073CEBFEA}" destId="{1BDB2971-58A7-4BB5-9FF3-1B64CD707C50}" srcOrd="3" destOrd="0" presId="urn:microsoft.com/office/officeart/2005/8/layout/list1"/>
    <dgm:cxn modelId="{54C2906E-B9E4-448F-A9B7-199A17C6FAE2}" type="presParOf" srcId="{A9866924-5316-4989-9525-A43073CEBFEA}" destId="{C8333867-4AC0-4638-9204-48ADE425A5C2}" srcOrd="4" destOrd="0" presId="urn:microsoft.com/office/officeart/2005/8/layout/list1"/>
    <dgm:cxn modelId="{AEEB3214-CD07-4F95-ACE3-29357A33CA6B}" type="presParOf" srcId="{C8333867-4AC0-4638-9204-48ADE425A5C2}" destId="{94D54AAF-5775-46C3-BF71-923A2B7E9294}" srcOrd="0" destOrd="0" presId="urn:microsoft.com/office/officeart/2005/8/layout/list1"/>
    <dgm:cxn modelId="{B5B1DB02-F85A-4D60-93DE-6358C69CA693}" type="presParOf" srcId="{C8333867-4AC0-4638-9204-48ADE425A5C2}" destId="{345B950C-9949-4B1E-A466-812A8714EDFC}" srcOrd="1" destOrd="0" presId="urn:microsoft.com/office/officeart/2005/8/layout/list1"/>
    <dgm:cxn modelId="{2BEA97D8-ACB9-4ABA-A743-63C6367676CE}" type="presParOf" srcId="{A9866924-5316-4989-9525-A43073CEBFEA}" destId="{31D737DE-207A-46A4-9C1C-BDB061536B37}" srcOrd="5" destOrd="0" presId="urn:microsoft.com/office/officeart/2005/8/layout/list1"/>
    <dgm:cxn modelId="{08D0229E-2CD7-4BE8-B2AE-CC40022951D2}" type="presParOf" srcId="{A9866924-5316-4989-9525-A43073CEBFEA}" destId="{0BBE3470-62A4-4F4A-8879-ADD1C083D8A9}" srcOrd="6"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F1A5C2-69AA-446B-B935-9BEA51B575D4}"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DA426ECA-0033-4DBD-9853-C54EFA05433F}">
      <dgm:prSet custT="1"/>
      <dgm:spPr/>
      <dgm:t>
        <a:bodyPr/>
        <a:lstStyle/>
        <a:p>
          <a:pPr rtl="0"/>
          <a:r>
            <a:rPr lang="fr-FR" sz="2000" b="1" dirty="0"/>
            <a:t>Passe de raffinement</a:t>
          </a:r>
        </a:p>
      </dgm:t>
    </dgm:pt>
    <dgm:pt modelId="{927AE3B6-7050-4F39-90F4-64EE21A46908}" type="parTrans" cxnId="{F84F51E9-0C00-4BD9-BD9C-649DE6A1E201}">
      <dgm:prSet/>
      <dgm:spPr/>
      <dgm:t>
        <a:bodyPr/>
        <a:lstStyle/>
        <a:p>
          <a:endParaRPr lang="fr-FR" sz="2000"/>
        </a:p>
      </dgm:t>
    </dgm:pt>
    <dgm:pt modelId="{ECC4CA22-5D56-484A-8BB9-ACF8DE1F9B92}" type="sibTrans" cxnId="{F84F51E9-0C00-4BD9-BD9C-649DE6A1E201}">
      <dgm:prSet/>
      <dgm:spPr/>
      <dgm:t>
        <a:bodyPr/>
        <a:lstStyle/>
        <a:p>
          <a:endParaRPr lang="fr-FR" sz="2000"/>
        </a:p>
      </dgm:t>
    </dgm:pt>
    <dgm:pt modelId="{94BE66A8-A9F5-4C5D-8437-D074A2F2BAFB}">
      <dgm:prSet custT="1"/>
      <dgm:spPr/>
      <dgm:t>
        <a:bodyPr/>
        <a:lstStyle/>
        <a:p>
          <a:pPr algn="ctr" rtl="0">
            <a:lnSpc>
              <a:spcPct val="150000"/>
            </a:lnSpc>
          </a:pPr>
          <a:r>
            <a:rPr lang="fr-FR" sz="1800" dirty="0"/>
            <a:t>Envoyer le </a:t>
          </a:r>
          <a:r>
            <a:rPr lang="fr-FR" sz="1800" i="1" dirty="0"/>
            <a:t>n</a:t>
          </a:r>
          <a:r>
            <a:rPr lang="fr-FR" sz="1800" dirty="0"/>
            <a:t>-</a:t>
          </a:r>
          <a:r>
            <a:rPr lang="fr-FR" sz="1800" dirty="0" err="1"/>
            <a:t>ème</a:t>
          </a:r>
          <a:r>
            <a:rPr lang="fr-FR" sz="1800" dirty="0"/>
            <a:t> bit de la valeur absolue du coefficients dans la liste LCS (</a:t>
          </a:r>
          <a:r>
            <a:rPr lang="fr-FR" sz="1800" i="1" dirty="0">
              <a:solidFill>
                <a:srgbClr val="000099"/>
              </a:solidFill>
            </a:rPr>
            <a:t>à l’exception de ceux incluse dans la même passe de signification</a:t>
          </a:r>
          <a:r>
            <a:rPr lang="fr-FR" sz="1800" dirty="0"/>
            <a:t>.)</a:t>
          </a:r>
          <a:endParaRPr lang="fr-FR" sz="1800" i="1" baseline="30000" dirty="0"/>
        </a:p>
      </dgm:t>
    </dgm:pt>
    <dgm:pt modelId="{5C5D48BB-AE1A-4840-BFB2-A1AAAA7B15FF}" type="parTrans" cxnId="{C7263275-CCB9-4162-8858-AE016D901F98}">
      <dgm:prSet/>
      <dgm:spPr/>
      <dgm:t>
        <a:bodyPr/>
        <a:lstStyle/>
        <a:p>
          <a:endParaRPr lang="fr-FR" sz="2000"/>
        </a:p>
      </dgm:t>
    </dgm:pt>
    <dgm:pt modelId="{3E235277-AF8A-4568-A106-F722A40C05F8}" type="sibTrans" cxnId="{C7263275-CCB9-4162-8858-AE016D901F98}">
      <dgm:prSet/>
      <dgm:spPr/>
      <dgm:t>
        <a:bodyPr/>
        <a:lstStyle/>
        <a:p>
          <a:endParaRPr lang="fr-FR" sz="2000"/>
        </a:p>
      </dgm:t>
    </dgm:pt>
    <dgm:pt modelId="{13F48D8C-2351-488C-A3D9-314199426029}" type="pres">
      <dgm:prSet presAssocID="{5AF1A5C2-69AA-446B-B935-9BEA51B575D4}" presName="linear" presStyleCnt="0">
        <dgm:presLayoutVars>
          <dgm:animLvl val="lvl"/>
          <dgm:resizeHandles val="exact"/>
        </dgm:presLayoutVars>
      </dgm:prSet>
      <dgm:spPr/>
    </dgm:pt>
    <dgm:pt modelId="{27C48EAC-5891-49A8-9426-F6AEFD6017F2}" type="pres">
      <dgm:prSet presAssocID="{DA426ECA-0033-4DBD-9853-C54EFA05433F}" presName="parentText" presStyleLbl="node1" presStyleIdx="0" presStyleCnt="1" custScaleY="47688">
        <dgm:presLayoutVars>
          <dgm:chMax val="0"/>
          <dgm:bulletEnabled val="1"/>
        </dgm:presLayoutVars>
      </dgm:prSet>
      <dgm:spPr/>
    </dgm:pt>
    <dgm:pt modelId="{DF0B1621-C81F-4F84-AC0A-F88627567CD6}" type="pres">
      <dgm:prSet presAssocID="{DA426ECA-0033-4DBD-9853-C54EFA05433F}" presName="childText" presStyleLbl="revTx" presStyleIdx="0" presStyleCnt="1" custScaleX="94595">
        <dgm:presLayoutVars>
          <dgm:bulletEnabled val="1"/>
        </dgm:presLayoutVars>
      </dgm:prSet>
      <dgm:spPr/>
    </dgm:pt>
  </dgm:ptLst>
  <dgm:cxnLst>
    <dgm:cxn modelId="{D81F182D-A1E0-47A1-9A29-EE63F84305B2}" type="presOf" srcId="{DA426ECA-0033-4DBD-9853-C54EFA05433F}" destId="{27C48EAC-5891-49A8-9426-F6AEFD6017F2}" srcOrd="0" destOrd="0" presId="urn:microsoft.com/office/officeart/2005/8/layout/vList2"/>
    <dgm:cxn modelId="{C7263275-CCB9-4162-8858-AE016D901F98}" srcId="{DA426ECA-0033-4DBD-9853-C54EFA05433F}" destId="{94BE66A8-A9F5-4C5D-8437-D074A2F2BAFB}" srcOrd="0" destOrd="0" parTransId="{5C5D48BB-AE1A-4840-BFB2-A1AAAA7B15FF}" sibTransId="{3E235277-AF8A-4568-A106-F722A40C05F8}"/>
    <dgm:cxn modelId="{E54CFA98-8B9C-433E-8719-0DFE83A3084E}" type="presOf" srcId="{94BE66A8-A9F5-4C5D-8437-D074A2F2BAFB}" destId="{DF0B1621-C81F-4F84-AC0A-F88627567CD6}" srcOrd="0" destOrd="0" presId="urn:microsoft.com/office/officeart/2005/8/layout/vList2"/>
    <dgm:cxn modelId="{6A5CDF9F-011C-4519-ADCF-A50699B6410D}" type="presOf" srcId="{5AF1A5C2-69AA-446B-B935-9BEA51B575D4}" destId="{13F48D8C-2351-488C-A3D9-314199426029}" srcOrd="0" destOrd="0" presId="urn:microsoft.com/office/officeart/2005/8/layout/vList2"/>
    <dgm:cxn modelId="{F84F51E9-0C00-4BD9-BD9C-649DE6A1E201}" srcId="{5AF1A5C2-69AA-446B-B935-9BEA51B575D4}" destId="{DA426ECA-0033-4DBD-9853-C54EFA05433F}" srcOrd="0" destOrd="0" parTransId="{927AE3B6-7050-4F39-90F4-64EE21A46908}" sibTransId="{ECC4CA22-5D56-484A-8BB9-ACF8DE1F9B92}"/>
    <dgm:cxn modelId="{C5981609-4B62-4D9A-BB71-14340581D34D}" type="presParOf" srcId="{13F48D8C-2351-488C-A3D9-314199426029}" destId="{27C48EAC-5891-49A8-9426-F6AEFD6017F2}" srcOrd="0" destOrd="0" presId="urn:microsoft.com/office/officeart/2005/8/layout/vList2"/>
    <dgm:cxn modelId="{F5A93CDA-2AE9-4B55-8E98-4743A2E90FC3}" type="presParOf" srcId="{13F48D8C-2351-488C-A3D9-314199426029}" destId="{DF0B1621-C81F-4F84-AC0A-F88627567C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83C7B-28CB-4306-BB29-8EE7940C048C}" type="doc">
      <dgm:prSet loTypeId="urn:microsoft.com/office/officeart/2005/8/layout/hProcess6" loCatId="process" qsTypeId="urn:microsoft.com/office/officeart/2005/8/quickstyle/simple2" qsCatId="simple" csTypeId="urn:microsoft.com/office/officeart/2005/8/colors/accent0_3" csCatId="mainScheme" phldr="1"/>
      <dgm:spPr/>
      <dgm:t>
        <a:bodyPr/>
        <a:lstStyle/>
        <a:p>
          <a:endParaRPr lang="fr-FR"/>
        </a:p>
      </dgm:t>
    </dgm:pt>
    <dgm:pt modelId="{A3FA35AA-353F-49EB-AF28-8A2DD88C9253}">
      <dgm:prSet phldrT="[Texte]" custT="1"/>
      <dgm:spPr/>
      <dgm:t>
        <a:bodyPr/>
        <a:lstStyle/>
        <a:p>
          <a:r>
            <a:rPr lang="fr-FR" sz="4400" b="1" dirty="0"/>
            <a:t>1</a:t>
          </a:r>
          <a:endParaRPr lang="fr-FR" sz="5500" b="1" dirty="0"/>
        </a:p>
      </dgm:t>
    </dgm:pt>
    <dgm:pt modelId="{4DD97608-00A0-41FB-B063-027995D349C3}" type="parTrans" cxnId="{3266C4AF-6DA8-4540-A429-2CA74F3514D7}">
      <dgm:prSet/>
      <dgm:spPr/>
      <dgm:t>
        <a:bodyPr/>
        <a:lstStyle/>
        <a:p>
          <a:endParaRPr lang="fr-FR"/>
        </a:p>
      </dgm:t>
    </dgm:pt>
    <dgm:pt modelId="{3E021680-DE6A-4360-9F63-21396E16ED22}" type="sibTrans" cxnId="{3266C4AF-6DA8-4540-A429-2CA74F3514D7}">
      <dgm:prSet/>
      <dgm:spPr/>
      <dgm:t>
        <a:bodyPr/>
        <a:lstStyle/>
        <a:p>
          <a:endParaRPr lang="fr-FR"/>
        </a:p>
      </dgm:t>
    </dgm:pt>
    <dgm:pt modelId="{D714A85C-B667-4385-828B-01B0447BDCAF}">
      <dgm:prSet phldrT="[Texte]" custT="1"/>
      <dgm:spPr/>
      <dgm:t>
        <a:bodyPr/>
        <a:lstStyle/>
        <a:p>
          <a:r>
            <a:rPr lang="fr-FR" sz="1800" b="1" i="1" dirty="0">
              <a:latin typeface="Times New Roman" pitchFamily="18" charset="0"/>
              <a:cs typeface="Times New Roman" pitchFamily="18" charset="0"/>
            </a:rPr>
            <a:t>Décomposition 1D des lignes</a:t>
          </a:r>
          <a:endParaRPr lang="fr-FR" sz="1800" b="1" dirty="0">
            <a:latin typeface="Times New Roman" pitchFamily="18" charset="0"/>
            <a:cs typeface="Times New Roman" pitchFamily="18" charset="0"/>
          </a:endParaRPr>
        </a:p>
      </dgm:t>
    </dgm:pt>
    <dgm:pt modelId="{50A0E660-DE17-4CCA-A70B-F23D114202FF}" type="parTrans" cxnId="{C08FF5C4-8A77-4F96-9F17-D827D2FA5A4C}">
      <dgm:prSet/>
      <dgm:spPr/>
      <dgm:t>
        <a:bodyPr/>
        <a:lstStyle/>
        <a:p>
          <a:endParaRPr lang="fr-FR"/>
        </a:p>
      </dgm:t>
    </dgm:pt>
    <dgm:pt modelId="{653FB923-3623-4F4D-ADBE-EE4A34D6583D}" type="sibTrans" cxnId="{C08FF5C4-8A77-4F96-9F17-D827D2FA5A4C}">
      <dgm:prSet/>
      <dgm:spPr/>
      <dgm:t>
        <a:bodyPr/>
        <a:lstStyle/>
        <a:p>
          <a:endParaRPr lang="fr-FR"/>
        </a:p>
      </dgm:t>
    </dgm:pt>
    <dgm:pt modelId="{07E8DF7E-CF06-438A-AEDB-7DC76FAA421C}">
      <dgm:prSet phldrT="[Texte]" custT="1"/>
      <dgm:spPr/>
      <dgm:t>
        <a:bodyPr/>
        <a:lstStyle/>
        <a:p>
          <a:r>
            <a:rPr lang="fr-FR" sz="4400" b="1" dirty="0"/>
            <a:t>2</a:t>
          </a:r>
        </a:p>
      </dgm:t>
    </dgm:pt>
    <dgm:pt modelId="{52036F62-AD68-4550-9DB5-188900FE50FA}" type="parTrans" cxnId="{D97C94AE-365B-40F8-9553-25D0CA7DC647}">
      <dgm:prSet/>
      <dgm:spPr/>
      <dgm:t>
        <a:bodyPr/>
        <a:lstStyle/>
        <a:p>
          <a:endParaRPr lang="fr-FR"/>
        </a:p>
      </dgm:t>
    </dgm:pt>
    <dgm:pt modelId="{1F88FED3-50C1-4AD5-B128-B0327ABA0C5C}" type="sibTrans" cxnId="{D97C94AE-365B-40F8-9553-25D0CA7DC647}">
      <dgm:prSet/>
      <dgm:spPr/>
      <dgm:t>
        <a:bodyPr/>
        <a:lstStyle/>
        <a:p>
          <a:endParaRPr lang="fr-FR"/>
        </a:p>
      </dgm:t>
    </dgm:pt>
    <dgm:pt modelId="{A4DD9939-8218-4C85-8F45-14A15322177B}">
      <dgm:prSet phldrT="[Texte]" custT="1"/>
      <dgm:spPr/>
      <dgm:t>
        <a:bodyPr/>
        <a:lstStyle/>
        <a:p>
          <a:r>
            <a:rPr lang="fr-FR" sz="1800" b="1" i="1" dirty="0">
              <a:solidFill>
                <a:srgbClr val="002060"/>
              </a:solidFill>
              <a:latin typeface="Times New Roman" pitchFamily="18" charset="0"/>
              <a:cs typeface="Times New Roman" pitchFamily="18" charset="0"/>
            </a:rPr>
            <a:t>Décomposition 1D des colonnes</a:t>
          </a:r>
          <a:endParaRPr lang="fr-FR" sz="1800" b="1" dirty="0">
            <a:solidFill>
              <a:srgbClr val="002060"/>
            </a:solidFill>
            <a:latin typeface="Times New Roman" pitchFamily="18" charset="0"/>
            <a:cs typeface="Times New Roman" pitchFamily="18" charset="0"/>
          </a:endParaRPr>
        </a:p>
      </dgm:t>
    </dgm:pt>
    <dgm:pt modelId="{97C19955-A881-4370-871D-96AECEC6EB22}" type="parTrans" cxnId="{E5186119-6780-42D3-A0E9-781A758BEDBB}">
      <dgm:prSet/>
      <dgm:spPr/>
      <dgm:t>
        <a:bodyPr/>
        <a:lstStyle/>
        <a:p>
          <a:endParaRPr lang="fr-FR"/>
        </a:p>
      </dgm:t>
    </dgm:pt>
    <dgm:pt modelId="{545547C9-B793-4385-BC29-A646711CB71D}" type="sibTrans" cxnId="{E5186119-6780-42D3-A0E9-781A758BEDBB}">
      <dgm:prSet/>
      <dgm:spPr/>
      <dgm:t>
        <a:bodyPr/>
        <a:lstStyle/>
        <a:p>
          <a:endParaRPr lang="fr-FR"/>
        </a:p>
      </dgm:t>
    </dgm:pt>
    <dgm:pt modelId="{A8196123-12CF-4392-B9D1-954AB792686C}" type="pres">
      <dgm:prSet presAssocID="{95983C7B-28CB-4306-BB29-8EE7940C048C}" presName="theList" presStyleCnt="0">
        <dgm:presLayoutVars>
          <dgm:dir/>
          <dgm:animLvl val="lvl"/>
          <dgm:resizeHandles val="exact"/>
        </dgm:presLayoutVars>
      </dgm:prSet>
      <dgm:spPr/>
    </dgm:pt>
    <dgm:pt modelId="{75B4743B-4C07-4DC3-87EC-1AA82653E0AB}" type="pres">
      <dgm:prSet presAssocID="{A3FA35AA-353F-49EB-AF28-8A2DD88C9253}" presName="compNode" presStyleCnt="0"/>
      <dgm:spPr/>
    </dgm:pt>
    <dgm:pt modelId="{7D9E9853-4E89-46B4-8E13-104D0E8329B6}" type="pres">
      <dgm:prSet presAssocID="{A3FA35AA-353F-49EB-AF28-8A2DD88C9253}" presName="noGeometry" presStyleCnt="0"/>
      <dgm:spPr/>
    </dgm:pt>
    <dgm:pt modelId="{10C7CF10-5BDC-4318-A553-511ABCEA1E69}" type="pres">
      <dgm:prSet presAssocID="{A3FA35AA-353F-49EB-AF28-8A2DD88C9253}" presName="childTextVisible" presStyleLbl="bgAccFollowNode1" presStyleIdx="0" presStyleCnt="2" custScaleX="215055" custLinFactNeighborX="31667">
        <dgm:presLayoutVars>
          <dgm:bulletEnabled val="1"/>
        </dgm:presLayoutVars>
      </dgm:prSet>
      <dgm:spPr/>
    </dgm:pt>
    <dgm:pt modelId="{FD9C5874-8C60-47F2-84BD-36590C2F9615}" type="pres">
      <dgm:prSet presAssocID="{A3FA35AA-353F-49EB-AF28-8A2DD88C9253}" presName="childTextHidden" presStyleLbl="bgAccFollowNode1" presStyleIdx="0" presStyleCnt="2"/>
      <dgm:spPr/>
    </dgm:pt>
    <dgm:pt modelId="{BA4875AA-B45E-46B1-9AFB-9507ACD16C7C}" type="pres">
      <dgm:prSet presAssocID="{A3FA35AA-353F-49EB-AF28-8A2DD88C9253}" presName="parentText" presStyleLbl="node1" presStyleIdx="0" presStyleCnt="2" custLinFactNeighborX="10766">
        <dgm:presLayoutVars>
          <dgm:chMax val="1"/>
          <dgm:bulletEnabled val="1"/>
        </dgm:presLayoutVars>
      </dgm:prSet>
      <dgm:spPr/>
    </dgm:pt>
    <dgm:pt modelId="{E9970863-8703-4ADA-BE87-C7F9A41ECD47}" type="pres">
      <dgm:prSet presAssocID="{A3FA35AA-353F-49EB-AF28-8A2DD88C9253}" presName="aSpace" presStyleCnt="0"/>
      <dgm:spPr/>
    </dgm:pt>
    <dgm:pt modelId="{4B616C4E-716F-4188-ADDE-FFCCA2721AC7}" type="pres">
      <dgm:prSet presAssocID="{07E8DF7E-CF06-438A-AEDB-7DC76FAA421C}" presName="compNode" presStyleCnt="0"/>
      <dgm:spPr/>
    </dgm:pt>
    <dgm:pt modelId="{00E69E24-4DB7-4AF4-9858-649FEF7FEEE0}" type="pres">
      <dgm:prSet presAssocID="{07E8DF7E-CF06-438A-AEDB-7DC76FAA421C}" presName="noGeometry" presStyleCnt="0"/>
      <dgm:spPr/>
    </dgm:pt>
    <dgm:pt modelId="{7F19DCFD-6548-4025-8B45-DC4387C870EE}" type="pres">
      <dgm:prSet presAssocID="{07E8DF7E-CF06-438A-AEDB-7DC76FAA421C}" presName="childTextVisible" presStyleLbl="bgAccFollowNode1" presStyleIdx="1" presStyleCnt="2" custScaleX="240785" custLinFactNeighborX="45885">
        <dgm:presLayoutVars>
          <dgm:bulletEnabled val="1"/>
        </dgm:presLayoutVars>
      </dgm:prSet>
      <dgm:spPr/>
    </dgm:pt>
    <dgm:pt modelId="{803319C5-98DC-4C94-8D26-DC74C0184227}" type="pres">
      <dgm:prSet presAssocID="{07E8DF7E-CF06-438A-AEDB-7DC76FAA421C}" presName="childTextHidden" presStyleLbl="bgAccFollowNode1" presStyleIdx="1" presStyleCnt="2"/>
      <dgm:spPr/>
    </dgm:pt>
    <dgm:pt modelId="{D945FC80-2AD1-49F9-B181-AD5E9D1765F6}" type="pres">
      <dgm:prSet presAssocID="{07E8DF7E-CF06-438A-AEDB-7DC76FAA421C}" presName="parentText" presStyleLbl="node1" presStyleIdx="1" presStyleCnt="2" custLinFactNeighborX="-9711">
        <dgm:presLayoutVars>
          <dgm:chMax val="1"/>
          <dgm:bulletEnabled val="1"/>
        </dgm:presLayoutVars>
      </dgm:prSet>
      <dgm:spPr/>
    </dgm:pt>
  </dgm:ptLst>
  <dgm:cxnLst>
    <dgm:cxn modelId="{E5186119-6780-42D3-A0E9-781A758BEDBB}" srcId="{07E8DF7E-CF06-438A-AEDB-7DC76FAA421C}" destId="{A4DD9939-8218-4C85-8F45-14A15322177B}" srcOrd="0" destOrd="0" parTransId="{97C19955-A881-4370-871D-96AECEC6EB22}" sibTransId="{545547C9-B793-4385-BC29-A646711CB71D}"/>
    <dgm:cxn modelId="{6C6B9866-7149-43F2-9907-DB008766CEAA}" type="presOf" srcId="{A4DD9939-8218-4C85-8F45-14A15322177B}" destId="{7F19DCFD-6548-4025-8B45-DC4387C870EE}" srcOrd="0" destOrd="0" presId="urn:microsoft.com/office/officeart/2005/8/layout/hProcess6"/>
    <dgm:cxn modelId="{46E9716D-A317-4C40-B57D-9122C7AAE4CD}" type="presOf" srcId="{A3FA35AA-353F-49EB-AF28-8A2DD88C9253}" destId="{BA4875AA-B45E-46B1-9AFB-9507ACD16C7C}" srcOrd="0" destOrd="0" presId="urn:microsoft.com/office/officeart/2005/8/layout/hProcess6"/>
    <dgm:cxn modelId="{107B169F-F5A1-44AE-B3C5-3047A4D9F860}" type="presOf" srcId="{A4DD9939-8218-4C85-8F45-14A15322177B}" destId="{803319C5-98DC-4C94-8D26-DC74C0184227}" srcOrd="1" destOrd="0" presId="urn:microsoft.com/office/officeart/2005/8/layout/hProcess6"/>
    <dgm:cxn modelId="{D51AE0A0-019B-4BB6-8265-0EF90AD10440}" type="presOf" srcId="{D714A85C-B667-4385-828B-01B0447BDCAF}" destId="{10C7CF10-5BDC-4318-A553-511ABCEA1E69}" srcOrd="0" destOrd="0" presId="urn:microsoft.com/office/officeart/2005/8/layout/hProcess6"/>
    <dgm:cxn modelId="{D97C94AE-365B-40F8-9553-25D0CA7DC647}" srcId="{95983C7B-28CB-4306-BB29-8EE7940C048C}" destId="{07E8DF7E-CF06-438A-AEDB-7DC76FAA421C}" srcOrd="1" destOrd="0" parTransId="{52036F62-AD68-4550-9DB5-188900FE50FA}" sibTransId="{1F88FED3-50C1-4AD5-B128-B0327ABA0C5C}"/>
    <dgm:cxn modelId="{3266C4AF-6DA8-4540-A429-2CA74F3514D7}" srcId="{95983C7B-28CB-4306-BB29-8EE7940C048C}" destId="{A3FA35AA-353F-49EB-AF28-8A2DD88C9253}" srcOrd="0" destOrd="0" parTransId="{4DD97608-00A0-41FB-B063-027995D349C3}" sibTransId="{3E021680-DE6A-4360-9F63-21396E16ED22}"/>
    <dgm:cxn modelId="{C08FF5C4-8A77-4F96-9F17-D827D2FA5A4C}" srcId="{A3FA35AA-353F-49EB-AF28-8A2DD88C9253}" destId="{D714A85C-B667-4385-828B-01B0447BDCAF}" srcOrd="0" destOrd="0" parTransId="{50A0E660-DE17-4CCA-A70B-F23D114202FF}" sibTransId="{653FB923-3623-4F4D-ADBE-EE4A34D6583D}"/>
    <dgm:cxn modelId="{24FEDAD1-9142-408F-A53E-81A130ECDC33}" type="presOf" srcId="{07E8DF7E-CF06-438A-AEDB-7DC76FAA421C}" destId="{D945FC80-2AD1-49F9-B181-AD5E9D1765F6}" srcOrd="0" destOrd="0" presId="urn:microsoft.com/office/officeart/2005/8/layout/hProcess6"/>
    <dgm:cxn modelId="{AF339FE9-D9D0-4E90-813C-A1857AC09948}" type="presOf" srcId="{D714A85C-B667-4385-828B-01B0447BDCAF}" destId="{FD9C5874-8C60-47F2-84BD-36590C2F9615}" srcOrd="1" destOrd="0" presId="urn:microsoft.com/office/officeart/2005/8/layout/hProcess6"/>
    <dgm:cxn modelId="{CEF6AEF2-DFA3-43AE-9E80-4CF577129077}" type="presOf" srcId="{95983C7B-28CB-4306-BB29-8EE7940C048C}" destId="{A8196123-12CF-4392-B9D1-954AB792686C}" srcOrd="0" destOrd="0" presId="urn:microsoft.com/office/officeart/2005/8/layout/hProcess6"/>
    <dgm:cxn modelId="{AAB673CB-D94B-431B-9AA7-360250E4CE50}" type="presParOf" srcId="{A8196123-12CF-4392-B9D1-954AB792686C}" destId="{75B4743B-4C07-4DC3-87EC-1AA82653E0AB}" srcOrd="0" destOrd="0" presId="urn:microsoft.com/office/officeart/2005/8/layout/hProcess6"/>
    <dgm:cxn modelId="{0E6983C5-598F-49D2-B794-1429864A2883}" type="presParOf" srcId="{75B4743B-4C07-4DC3-87EC-1AA82653E0AB}" destId="{7D9E9853-4E89-46B4-8E13-104D0E8329B6}" srcOrd="0" destOrd="0" presId="urn:microsoft.com/office/officeart/2005/8/layout/hProcess6"/>
    <dgm:cxn modelId="{00B2C7AF-EFA9-4956-BD6C-EC5CBF7563D1}" type="presParOf" srcId="{75B4743B-4C07-4DC3-87EC-1AA82653E0AB}" destId="{10C7CF10-5BDC-4318-A553-511ABCEA1E69}" srcOrd="1" destOrd="0" presId="urn:microsoft.com/office/officeart/2005/8/layout/hProcess6"/>
    <dgm:cxn modelId="{CE553830-C567-4ED1-9A9E-9B2EDFF56B56}" type="presParOf" srcId="{75B4743B-4C07-4DC3-87EC-1AA82653E0AB}" destId="{FD9C5874-8C60-47F2-84BD-36590C2F9615}" srcOrd="2" destOrd="0" presId="urn:microsoft.com/office/officeart/2005/8/layout/hProcess6"/>
    <dgm:cxn modelId="{525DBBAD-EFAE-49EB-91CB-56CD771C1671}" type="presParOf" srcId="{75B4743B-4C07-4DC3-87EC-1AA82653E0AB}" destId="{BA4875AA-B45E-46B1-9AFB-9507ACD16C7C}" srcOrd="3" destOrd="0" presId="urn:microsoft.com/office/officeart/2005/8/layout/hProcess6"/>
    <dgm:cxn modelId="{D14F5D55-AD83-4F6C-8324-F121FA006E73}" type="presParOf" srcId="{A8196123-12CF-4392-B9D1-954AB792686C}" destId="{E9970863-8703-4ADA-BE87-C7F9A41ECD47}" srcOrd="1" destOrd="0" presId="urn:microsoft.com/office/officeart/2005/8/layout/hProcess6"/>
    <dgm:cxn modelId="{1042DD2B-DE76-49E0-97BF-B5F95375F76A}" type="presParOf" srcId="{A8196123-12CF-4392-B9D1-954AB792686C}" destId="{4B616C4E-716F-4188-ADDE-FFCCA2721AC7}" srcOrd="2" destOrd="0" presId="urn:microsoft.com/office/officeart/2005/8/layout/hProcess6"/>
    <dgm:cxn modelId="{B8091C32-6D10-47C4-B269-8CFE86062200}" type="presParOf" srcId="{4B616C4E-716F-4188-ADDE-FFCCA2721AC7}" destId="{00E69E24-4DB7-4AF4-9858-649FEF7FEEE0}" srcOrd="0" destOrd="0" presId="urn:microsoft.com/office/officeart/2005/8/layout/hProcess6"/>
    <dgm:cxn modelId="{451A7F3C-B43D-4BEF-9EA0-F939E2F2045A}" type="presParOf" srcId="{4B616C4E-716F-4188-ADDE-FFCCA2721AC7}" destId="{7F19DCFD-6548-4025-8B45-DC4387C870EE}" srcOrd="1" destOrd="0" presId="urn:microsoft.com/office/officeart/2005/8/layout/hProcess6"/>
    <dgm:cxn modelId="{9C89A5B4-A994-4527-93C8-E3A005BDC7F3}" type="presParOf" srcId="{4B616C4E-716F-4188-ADDE-FFCCA2721AC7}" destId="{803319C5-98DC-4C94-8D26-DC74C0184227}" srcOrd="2" destOrd="0" presId="urn:microsoft.com/office/officeart/2005/8/layout/hProcess6"/>
    <dgm:cxn modelId="{AD3FB32C-9D3E-4195-88CE-6151E953841A}" type="presParOf" srcId="{4B616C4E-716F-4188-ADDE-FFCCA2721AC7}" destId="{D945FC80-2AD1-49F9-B181-AD5E9D1765F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dirty="0"/>
            <a:t>Les principes de base de SPIHT sont les suivants : </a:t>
          </a:r>
          <a:endParaRPr lang="fr-FR" sz="2000" b="1" dirty="0"/>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0BD2EF02-E005-44AA-B30F-6260E4A96A6D}">
      <dgm:prSet custT="1"/>
      <dgm:spPr/>
      <dgm:t>
        <a:bodyPr/>
        <a:lstStyle/>
        <a:p>
          <a:pPr rtl="0"/>
          <a:r>
            <a:rPr lang="fr-FR" sz="2000" dirty="0"/>
            <a:t>un </a:t>
          </a:r>
          <a:r>
            <a:rPr lang="fr-FR" sz="2000" b="1" i="1" dirty="0"/>
            <a:t>rangement partiel </a:t>
          </a:r>
          <a:r>
            <a:rPr lang="fr-FR" sz="2000" dirty="0"/>
            <a:t>par amplitude des coefficients d’ondelettes quantifiés par </a:t>
          </a:r>
          <a:r>
            <a:rPr lang="fr-FR" sz="2000" b="1" i="1" dirty="0"/>
            <a:t>approximations successives </a:t>
          </a:r>
          <a:r>
            <a:rPr lang="fr-FR" sz="2000" b="0" i="0" dirty="0"/>
            <a:t>(signification par rapport à </a:t>
          </a:r>
          <a:r>
            <a:rPr lang="fr-FR" sz="2000" b="0" i="1" dirty="0" err="1"/>
            <a:t>T</a:t>
          </a:r>
          <a:r>
            <a:rPr lang="fr-FR" sz="2000" b="0" i="1" baseline="-25000" dirty="0" err="1"/>
            <a:t>n</a:t>
          </a:r>
          <a:r>
            <a:rPr lang="fr-FR" sz="2000" b="0" i="0" dirty="0"/>
            <a:t>).</a:t>
          </a:r>
        </a:p>
      </dgm:t>
    </dgm:pt>
    <dgm:pt modelId="{108ADE7B-88DE-469E-888A-3E35A2E0AF05}" type="parTrans" cxnId="{EBECE65F-6A62-4D3E-A613-AB5F564671FF}">
      <dgm:prSet/>
      <dgm:spPr/>
      <dgm:t>
        <a:bodyPr/>
        <a:lstStyle/>
        <a:p>
          <a:endParaRPr lang="fr-FR"/>
        </a:p>
      </dgm:t>
    </dgm:pt>
    <dgm:pt modelId="{C43ACA10-0B7D-4A39-9069-4D3826D50D68}" type="sibTrans" cxnId="{EBECE65F-6A62-4D3E-A613-AB5F564671FF}">
      <dgm:prSet/>
      <dgm:spPr/>
      <dgm:t>
        <a:bodyPr/>
        <a:lstStyle/>
        <a:p>
          <a:endParaRPr lang="fr-FR"/>
        </a:p>
      </dgm:t>
    </dgm:pt>
    <dgm:pt modelId="{A8D45B9D-00DC-44C6-901A-AEB8190CC22C}">
      <dgm:prSet custT="1"/>
      <dgm:spPr/>
      <dgm:t>
        <a:bodyPr/>
        <a:lstStyle/>
        <a:p>
          <a:pPr rtl="0"/>
          <a:r>
            <a:rPr lang="fr-FR" sz="2000" dirty="0"/>
            <a:t>un </a:t>
          </a:r>
          <a:r>
            <a:rPr lang="fr-FR" sz="2000" b="1" i="1" dirty="0"/>
            <a:t>partitionnemen</a:t>
          </a:r>
          <a:r>
            <a:rPr lang="fr-FR" sz="2000" dirty="0"/>
            <a:t>t dans des </a:t>
          </a:r>
          <a:r>
            <a:rPr lang="fr-FR" sz="2000" b="1" i="1" dirty="0"/>
            <a:t>arbres hiérarchiques </a:t>
          </a:r>
          <a:r>
            <a:rPr lang="fr-FR" sz="2000" dirty="0"/>
            <a:t>à chaque seuil appliqué. Les arbres sont triés sur la base de leur signification en deux catégories d’arbres.</a:t>
          </a:r>
          <a:endParaRPr lang="fr-FR" sz="2000" b="1" dirty="0"/>
        </a:p>
      </dgm:t>
    </dgm:pt>
    <dgm:pt modelId="{DFD8AC92-05B1-4814-BF2F-36A4C95671FB}" type="parTrans" cxnId="{48CCE4BD-1ACC-41C9-A787-60A93171D98E}">
      <dgm:prSet/>
      <dgm:spPr/>
      <dgm:t>
        <a:bodyPr/>
        <a:lstStyle/>
        <a:p>
          <a:endParaRPr lang="fr-FR"/>
        </a:p>
      </dgm:t>
    </dgm:pt>
    <dgm:pt modelId="{C4A425E8-90CD-46B9-8CF1-5E72078EBEFC}" type="sibTrans" cxnId="{48CCE4BD-1ACC-41C9-A787-60A93171D98E}">
      <dgm:prSet/>
      <dgm:spPr/>
      <dgm:t>
        <a:bodyPr/>
        <a:lstStyle/>
        <a:p>
          <a:endParaRPr lang="fr-FR"/>
        </a:p>
      </dgm:t>
    </dgm:pt>
    <dgm:pt modelId="{C631F952-5AC9-4BB0-A082-EABE05D6E0E1}">
      <dgm:prSet custT="1"/>
      <dgm:spPr/>
      <dgm:t>
        <a:bodyPr/>
        <a:lstStyle/>
        <a:p>
          <a:pPr rtl="0"/>
          <a:r>
            <a:rPr lang="fr-FR" sz="2000" dirty="0"/>
            <a:t>un </a:t>
          </a:r>
          <a:r>
            <a:rPr lang="fr-FR" sz="2000" b="1" i="1" dirty="0"/>
            <a:t>ordonnancement de la transmission </a:t>
          </a:r>
          <a:r>
            <a:rPr lang="fr-FR" sz="2000" dirty="0"/>
            <a:t>des bits de raffinement.</a:t>
          </a:r>
          <a:endParaRPr lang="fr-FR" sz="2000" b="1" dirty="0"/>
        </a:p>
      </dgm:t>
    </dgm:pt>
    <dgm:pt modelId="{21601F9F-0A55-4B7C-87B5-F7290AABB145}" type="parTrans" cxnId="{C0FA3A19-2A5B-4431-9814-ADCE945B412F}">
      <dgm:prSet/>
      <dgm:spPr/>
      <dgm:t>
        <a:bodyPr/>
        <a:lstStyle/>
        <a:p>
          <a:endParaRPr lang="fr-FR"/>
        </a:p>
      </dgm:t>
    </dgm:pt>
    <dgm:pt modelId="{035D5B44-364F-4418-896A-7B209E85C27D}" type="sibTrans" cxnId="{C0FA3A19-2A5B-4431-9814-ADCE945B412F}">
      <dgm:prSet/>
      <dgm:spPr/>
      <dgm:t>
        <a:bodyPr/>
        <a:lstStyle/>
        <a:p>
          <a:endParaRPr lang="fr-FR"/>
        </a:p>
      </dgm:t>
    </dgm:pt>
    <dgm:pt modelId="{4C250D11-4997-4BBC-A6BB-2BE9EF29EF85}" type="pres">
      <dgm:prSet presAssocID="{2223922A-E78A-4D74-98C4-1487B9045823}" presName="linear" presStyleCnt="0">
        <dgm:presLayoutVars>
          <dgm:animLvl val="lvl"/>
          <dgm:resizeHandles val="exact"/>
        </dgm:presLayoutVars>
      </dgm:prSet>
      <dgm:spPr/>
    </dgm:pt>
    <dgm:pt modelId="{779ADA2A-85A8-43D2-BD28-F27D112C2056}" type="pres">
      <dgm:prSet presAssocID="{6FF44303-0524-40D8-AA40-62D29DF6C089}" presName="parentText" presStyleLbl="node1" presStyleIdx="0" presStyleCnt="4" custScaleY="36927">
        <dgm:presLayoutVars>
          <dgm:chMax val="0"/>
          <dgm:bulletEnabled val="1"/>
        </dgm:presLayoutVars>
      </dgm:prSet>
      <dgm:spPr/>
    </dgm:pt>
    <dgm:pt modelId="{A4F6F60E-2EE0-4B75-826F-39E268A31F9A}" type="pres">
      <dgm:prSet presAssocID="{50E1C260-E0C8-492F-B28E-259DA8095FCC}" presName="spacer" presStyleCnt="0"/>
      <dgm:spPr/>
    </dgm:pt>
    <dgm:pt modelId="{E96AE0C2-F5CE-4CC8-9D85-56B705A3A6DA}" type="pres">
      <dgm:prSet presAssocID="{0BD2EF02-E005-44AA-B30F-6260E4A96A6D}" presName="parentText" presStyleLbl="node1" presStyleIdx="1" presStyleCnt="4">
        <dgm:presLayoutVars>
          <dgm:chMax val="0"/>
          <dgm:bulletEnabled val="1"/>
        </dgm:presLayoutVars>
      </dgm:prSet>
      <dgm:spPr/>
    </dgm:pt>
    <dgm:pt modelId="{143BD0DB-0F82-45AC-B66B-7CAF133E5DBA}" type="pres">
      <dgm:prSet presAssocID="{C43ACA10-0B7D-4A39-9069-4D3826D50D68}" presName="spacer" presStyleCnt="0"/>
      <dgm:spPr/>
    </dgm:pt>
    <dgm:pt modelId="{A0B7F0F6-999A-49BD-A9B9-E5B5BA042FDE}" type="pres">
      <dgm:prSet presAssocID="{A8D45B9D-00DC-44C6-901A-AEB8190CC22C}" presName="parentText" presStyleLbl="node1" presStyleIdx="2" presStyleCnt="4">
        <dgm:presLayoutVars>
          <dgm:chMax val="0"/>
          <dgm:bulletEnabled val="1"/>
        </dgm:presLayoutVars>
      </dgm:prSet>
      <dgm:spPr/>
    </dgm:pt>
    <dgm:pt modelId="{CE05CCFC-02F8-4ACC-B2A5-8D4CDFC9359A}" type="pres">
      <dgm:prSet presAssocID="{C4A425E8-90CD-46B9-8CF1-5E72078EBEFC}" presName="spacer" presStyleCnt="0"/>
      <dgm:spPr/>
    </dgm:pt>
    <dgm:pt modelId="{1B5C6DDB-7D66-47D8-B8D2-B8B9776BC31F}" type="pres">
      <dgm:prSet presAssocID="{C631F952-5AC9-4BB0-A082-EABE05D6E0E1}" presName="parentText" presStyleLbl="node1" presStyleIdx="3" presStyleCnt="4" custLinFactNeighborY="53345">
        <dgm:presLayoutVars>
          <dgm:chMax val="0"/>
          <dgm:bulletEnabled val="1"/>
        </dgm:presLayoutVars>
      </dgm:prSet>
      <dgm:spPr/>
    </dgm:pt>
  </dgm:ptLst>
  <dgm:cxnLst>
    <dgm:cxn modelId="{C0FA3A19-2A5B-4431-9814-ADCE945B412F}" srcId="{2223922A-E78A-4D74-98C4-1487B9045823}" destId="{C631F952-5AC9-4BB0-A082-EABE05D6E0E1}" srcOrd="3" destOrd="0" parTransId="{21601F9F-0A55-4B7C-87B5-F7290AABB145}" sibTransId="{035D5B44-364F-4418-896A-7B209E85C27D}"/>
    <dgm:cxn modelId="{F4059D30-2A3F-4C44-8E0C-16BDC386CD3A}" type="presOf" srcId="{2223922A-E78A-4D74-98C4-1487B9045823}" destId="{4C250D11-4997-4BBC-A6BB-2BE9EF29EF85}" srcOrd="0" destOrd="0" presId="urn:microsoft.com/office/officeart/2005/8/layout/vList2"/>
    <dgm:cxn modelId="{EBECE65F-6A62-4D3E-A613-AB5F564671FF}" srcId="{2223922A-E78A-4D74-98C4-1487B9045823}" destId="{0BD2EF02-E005-44AA-B30F-6260E4A96A6D}" srcOrd="1" destOrd="0" parTransId="{108ADE7B-88DE-469E-888A-3E35A2E0AF05}" sibTransId="{C43ACA10-0B7D-4A39-9069-4D3826D50D68}"/>
    <dgm:cxn modelId="{B0A8586A-2CA5-4048-B881-863A3796ECBC}" type="presOf" srcId="{A8D45B9D-00DC-44C6-901A-AEB8190CC22C}" destId="{A0B7F0F6-999A-49BD-A9B9-E5B5BA042FDE}"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F7EA539F-EF0F-487E-B567-DAF0075F4E5D}" type="presOf" srcId="{6FF44303-0524-40D8-AA40-62D29DF6C089}" destId="{779ADA2A-85A8-43D2-BD28-F27D112C2056}" srcOrd="0" destOrd="0" presId="urn:microsoft.com/office/officeart/2005/8/layout/vList2"/>
    <dgm:cxn modelId="{48CCE4BD-1ACC-41C9-A787-60A93171D98E}" srcId="{2223922A-E78A-4D74-98C4-1487B9045823}" destId="{A8D45B9D-00DC-44C6-901A-AEB8190CC22C}" srcOrd="2" destOrd="0" parTransId="{DFD8AC92-05B1-4814-BF2F-36A4C95671FB}" sibTransId="{C4A425E8-90CD-46B9-8CF1-5E72078EBEFC}"/>
    <dgm:cxn modelId="{BA5B0DC7-F973-429C-A4DB-C811F88DC883}" type="presOf" srcId="{0BD2EF02-E005-44AA-B30F-6260E4A96A6D}" destId="{E96AE0C2-F5CE-4CC8-9D85-56B705A3A6DA}" srcOrd="0" destOrd="0" presId="urn:microsoft.com/office/officeart/2005/8/layout/vList2"/>
    <dgm:cxn modelId="{F5C3ECD7-9141-45BC-B66E-8791B05ADDDD}" type="presOf" srcId="{C631F952-5AC9-4BB0-A082-EABE05D6E0E1}" destId="{1B5C6DDB-7D66-47D8-B8D2-B8B9776BC31F}" srcOrd="0" destOrd="0" presId="urn:microsoft.com/office/officeart/2005/8/layout/vList2"/>
    <dgm:cxn modelId="{4B68EE01-64DB-40F1-A9D6-E97B4A421B68}" type="presParOf" srcId="{4C250D11-4997-4BBC-A6BB-2BE9EF29EF85}" destId="{779ADA2A-85A8-43D2-BD28-F27D112C2056}" srcOrd="0" destOrd="0" presId="urn:microsoft.com/office/officeart/2005/8/layout/vList2"/>
    <dgm:cxn modelId="{E09D2E8E-EB1B-4963-B982-791BDAFFE091}" type="presParOf" srcId="{4C250D11-4997-4BBC-A6BB-2BE9EF29EF85}" destId="{A4F6F60E-2EE0-4B75-826F-39E268A31F9A}" srcOrd="1" destOrd="0" presId="urn:microsoft.com/office/officeart/2005/8/layout/vList2"/>
    <dgm:cxn modelId="{179D1F72-B1B2-472F-B2BC-38A3C1478DB0}" type="presParOf" srcId="{4C250D11-4997-4BBC-A6BB-2BE9EF29EF85}" destId="{E96AE0C2-F5CE-4CC8-9D85-56B705A3A6DA}" srcOrd="2" destOrd="0" presId="urn:microsoft.com/office/officeart/2005/8/layout/vList2"/>
    <dgm:cxn modelId="{984FCC35-B083-4E49-81BE-FFEC07CF5046}" type="presParOf" srcId="{4C250D11-4997-4BBC-A6BB-2BE9EF29EF85}" destId="{143BD0DB-0F82-45AC-B66B-7CAF133E5DBA}" srcOrd="3" destOrd="0" presId="urn:microsoft.com/office/officeart/2005/8/layout/vList2"/>
    <dgm:cxn modelId="{E398A9A0-C68C-4B42-B299-FBC1644275C4}" type="presParOf" srcId="{4C250D11-4997-4BBC-A6BB-2BE9EF29EF85}" destId="{A0B7F0F6-999A-49BD-A9B9-E5B5BA042FDE}" srcOrd="4" destOrd="0" presId="urn:microsoft.com/office/officeart/2005/8/layout/vList2"/>
    <dgm:cxn modelId="{2337E752-C0DC-460B-9BA2-EAE3CB0C2FCB}" type="presParOf" srcId="{4C250D11-4997-4BBC-A6BB-2BE9EF29EF85}" destId="{CE05CCFC-02F8-4ACC-B2A5-8D4CDFC9359A}" srcOrd="5" destOrd="0" presId="urn:microsoft.com/office/officeart/2005/8/layout/vList2"/>
    <dgm:cxn modelId="{22460666-531D-45F9-9DC7-2024B0877642}" type="presParOf" srcId="{4C250D11-4997-4BBC-A6BB-2BE9EF29EF85}" destId="{1B5C6DDB-7D66-47D8-B8D2-B8B9776BC31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b="0" dirty="0"/>
            <a:t>La relation parent – enfant</a:t>
          </a:r>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4C250D11-4997-4BBC-A6BB-2BE9EF29EF85}" type="pres">
      <dgm:prSet presAssocID="{2223922A-E78A-4D74-98C4-1487B9045823}" presName="linear" presStyleCnt="0">
        <dgm:presLayoutVars>
          <dgm:animLvl val="lvl"/>
          <dgm:resizeHandles val="exact"/>
        </dgm:presLayoutVars>
      </dgm:prSet>
      <dgm:spPr/>
    </dgm:pt>
    <dgm:pt modelId="{779ADA2A-85A8-43D2-BD28-F27D112C2056}" type="pres">
      <dgm:prSet presAssocID="{6FF44303-0524-40D8-AA40-62D29DF6C089}" presName="parentText" presStyleLbl="node1" presStyleIdx="0" presStyleCnt="1">
        <dgm:presLayoutVars>
          <dgm:chMax val="0"/>
          <dgm:bulletEnabled val="1"/>
        </dgm:presLayoutVars>
      </dgm:prSet>
      <dgm:spPr/>
    </dgm:pt>
  </dgm:ptLst>
  <dgm:cxnLst>
    <dgm:cxn modelId="{E1D3AD2D-5ADD-497B-B6F3-ADFF79DF74EA}" type="presOf" srcId="{2223922A-E78A-4D74-98C4-1487B9045823}" destId="{4C250D11-4997-4BBC-A6BB-2BE9EF29EF85}"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2C79D6D3-743D-4746-A5CE-ECF9A1989C5A}" type="presOf" srcId="{6FF44303-0524-40D8-AA40-62D29DF6C089}" destId="{779ADA2A-85A8-43D2-BD28-F27D112C2056}" srcOrd="0" destOrd="0" presId="urn:microsoft.com/office/officeart/2005/8/layout/vList2"/>
    <dgm:cxn modelId="{42F9AC06-9157-403D-83FC-8BA9A6082E42}" type="presParOf" srcId="{4C250D11-4997-4BBC-A6BB-2BE9EF29EF85}" destId="{779ADA2A-85A8-43D2-BD28-F27D112C205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b="0" dirty="0"/>
            <a:t>Représentation par plans de bits</a:t>
          </a:r>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4C250D11-4997-4BBC-A6BB-2BE9EF29EF85}" type="pres">
      <dgm:prSet presAssocID="{2223922A-E78A-4D74-98C4-1487B9045823}" presName="linear" presStyleCnt="0">
        <dgm:presLayoutVars>
          <dgm:animLvl val="lvl"/>
          <dgm:resizeHandles val="exact"/>
        </dgm:presLayoutVars>
      </dgm:prSet>
      <dgm:spPr/>
    </dgm:pt>
    <dgm:pt modelId="{779ADA2A-85A8-43D2-BD28-F27D112C2056}" type="pres">
      <dgm:prSet presAssocID="{6FF44303-0524-40D8-AA40-62D29DF6C089}" presName="parentText" presStyleLbl="node1" presStyleIdx="0" presStyleCnt="1" custScaleY="37019" custLinFactNeighborY="-11304">
        <dgm:presLayoutVars>
          <dgm:chMax val="0"/>
          <dgm:bulletEnabled val="1"/>
        </dgm:presLayoutVars>
      </dgm:prSet>
      <dgm:spPr/>
    </dgm:pt>
  </dgm:ptLst>
  <dgm:cxnLst>
    <dgm:cxn modelId="{3B0C516C-E654-4D80-9282-691392D9DA9D}" type="presOf" srcId="{6FF44303-0524-40D8-AA40-62D29DF6C089}" destId="{779ADA2A-85A8-43D2-BD28-F27D112C2056}" srcOrd="0" destOrd="0" presId="urn:microsoft.com/office/officeart/2005/8/layout/vList2"/>
    <dgm:cxn modelId="{30575477-76E8-4F2B-818A-8ECB1BBC0F73}" type="presOf" srcId="{2223922A-E78A-4D74-98C4-1487B9045823}" destId="{4C250D11-4997-4BBC-A6BB-2BE9EF29EF85}"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54E2A39E-FC86-43CD-B85E-D3DD68ED33AE}" type="presParOf" srcId="{4C250D11-4997-4BBC-A6BB-2BE9EF29EF85}" destId="{779ADA2A-85A8-43D2-BD28-F27D112C20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fr-FR"/>
        </a:p>
      </dgm:t>
    </dgm:pt>
    <dgm:pt modelId="{6FF44303-0524-40D8-AA40-62D29DF6C089}">
      <dgm:prSet custT="1"/>
      <dgm:spPr/>
      <dgm:t>
        <a:bodyPr/>
        <a:lstStyle/>
        <a:p>
          <a:pPr algn="ctr" rtl="0"/>
          <a:r>
            <a:rPr lang="fr-FR" sz="1800" b="1" i="1" dirty="0"/>
            <a:t>O </a:t>
          </a:r>
          <a:r>
            <a:rPr lang="fr-FR" sz="1800" dirty="0"/>
            <a:t>: liste de tous les </a:t>
          </a:r>
          <a:r>
            <a:rPr lang="fr-FR" sz="1800" b="1" i="1" dirty="0"/>
            <a:t>enfants</a:t>
          </a:r>
          <a:r>
            <a:rPr lang="fr-FR" sz="1800" dirty="0"/>
            <a:t> d’un point. </a:t>
          </a:r>
          <a:endParaRPr lang="fr-FR" sz="1800" b="1" dirty="0"/>
        </a:p>
      </dgm:t>
    </dgm:pt>
    <dgm:pt modelId="{4843A702-6186-4BF3-A738-7A6B18DA33CC}" type="parTrans" cxnId="{34014C9F-DB6E-49EF-B837-C2C6F6025EEC}">
      <dgm:prSet/>
      <dgm:spPr/>
      <dgm:t>
        <a:bodyPr/>
        <a:lstStyle/>
        <a:p>
          <a:endParaRPr lang="fr-FR" sz="1800"/>
        </a:p>
      </dgm:t>
    </dgm:pt>
    <dgm:pt modelId="{50E1C260-E0C8-492F-B28E-259DA8095FCC}" type="sibTrans" cxnId="{34014C9F-DB6E-49EF-B837-C2C6F6025EEC}">
      <dgm:prSet/>
      <dgm:spPr/>
      <dgm:t>
        <a:bodyPr/>
        <a:lstStyle/>
        <a:p>
          <a:endParaRPr lang="fr-FR" sz="1800"/>
        </a:p>
      </dgm:t>
    </dgm:pt>
    <dgm:pt modelId="{E7012CF5-B071-4218-8D79-43B2CED07AD1}">
      <dgm:prSet custT="1"/>
      <dgm:spPr/>
      <dgm:t>
        <a:bodyPr/>
        <a:lstStyle/>
        <a:p>
          <a:pPr algn="ctr"/>
          <a:r>
            <a:rPr lang="fr-FR" sz="1800" b="1" i="1" dirty="0"/>
            <a:t>D </a:t>
          </a:r>
          <a:r>
            <a:rPr lang="fr-FR" sz="1800" dirty="0"/>
            <a:t>: liste de tous les </a:t>
          </a:r>
          <a:r>
            <a:rPr lang="fr-FR" sz="1800" b="1" i="1" dirty="0"/>
            <a:t>descendants</a:t>
          </a:r>
          <a:r>
            <a:rPr lang="fr-FR" sz="1800" dirty="0"/>
            <a:t> d’un point.</a:t>
          </a:r>
        </a:p>
      </dgm:t>
    </dgm:pt>
    <dgm:pt modelId="{9840C059-316E-43BC-9C8A-FB7FC8F22EEA}" type="parTrans" cxnId="{ACFE5AA8-DAE1-465D-BB7A-5059B1C8F93E}">
      <dgm:prSet/>
      <dgm:spPr/>
      <dgm:t>
        <a:bodyPr/>
        <a:lstStyle/>
        <a:p>
          <a:endParaRPr lang="fr-FR" sz="1800"/>
        </a:p>
      </dgm:t>
    </dgm:pt>
    <dgm:pt modelId="{EA12E303-93D7-4694-8A86-F96097940B64}" type="sibTrans" cxnId="{ACFE5AA8-DAE1-465D-BB7A-5059B1C8F93E}">
      <dgm:prSet/>
      <dgm:spPr/>
      <dgm:t>
        <a:bodyPr/>
        <a:lstStyle/>
        <a:p>
          <a:endParaRPr lang="fr-FR" sz="1800"/>
        </a:p>
      </dgm:t>
    </dgm:pt>
    <dgm:pt modelId="{BFC700FD-1CEB-42BA-B1E6-0FA4B4358BAC}">
      <dgm:prSet custT="1"/>
      <dgm:spPr/>
      <dgm:t>
        <a:bodyPr/>
        <a:lstStyle/>
        <a:p>
          <a:pPr algn="ctr"/>
          <a:r>
            <a:rPr lang="fr-FR" sz="1800" b="1" i="1" dirty="0"/>
            <a:t>L = D – O </a:t>
          </a:r>
        </a:p>
      </dgm:t>
    </dgm:pt>
    <dgm:pt modelId="{548868F7-6298-4FC7-BA5C-94143AD48BD2}" type="parTrans" cxnId="{E2E5AC59-9033-4D5A-9D20-E80900B53A55}">
      <dgm:prSet/>
      <dgm:spPr/>
      <dgm:t>
        <a:bodyPr/>
        <a:lstStyle/>
        <a:p>
          <a:endParaRPr lang="fr-FR" sz="1800"/>
        </a:p>
      </dgm:t>
    </dgm:pt>
    <dgm:pt modelId="{869C2021-5F6C-4296-B481-3307F16875A6}" type="sibTrans" cxnId="{E2E5AC59-9033-4D5A-9D20-E80900B53A55}">
      <dgm:prSet/>
      <dgm:spPr/>
      <dgm:t>
        <a:bodyPr/>
        <a:lstStyle/>
        <a:p>
          <a:endParaRPr lang="fr-FR" sz="1800"/>
        </a:p>
      </dgm:t>
    </dgm:pt>
    <dgm:pt modelId="{4C250D11-4997-4BBC-A6BB-2BE9EF29EF85}" type="pres">
      <dgm:prSet presAssocID="{2223922A-E78A-4D74-98C4-1487B9045823}" presName="linear" presStyleCnt="0">
        <dgm:presLayoutVars>
          <dgm:animLvl val="lvl"/>
          <dgm:resizeHandles val="exact"/>
        </dgm:presLayoutVars>
      </dgm:prSet>
      <dgm:spPr/>
    </dgm:pt>
    <dgm:pt modelId="{779ADA2A-85A8-43D2-BD28-F27D112C2056}" type="pres">
      <dgm:prSet presAssocID="{6FF44303-0524-40D8-AA40-62D29DF6C089}" presName="parentText" presStyleLbl="node1" presStyleIdx="0" presStyleCnt="3" custScaleX="98165" custScaleY="60833">
        <dgm:presLayoutVars>
          <dgm:chMax val="0"/>
          <dgm:bulletEnabled val="1"/>
        </dgm:presLayoutVars>
      </dgm:prSet>
      <dgm:spPr/>
    </dgm:pt>
    <dgm:pt modelId="{A4F6F60E-2EE0-4B75-826F-39E268A31F9A}" type="pres">
      <dgm:prSet presAssocID="{50E1C260-E0C8-492F-B28E-259DA8095FCC}" presName="spacer" presStyleCnt="0"/>
      <dgm:spPr/>
    </dgm:pt>
    <dgm:pt modelId="{928E6408-BBAD-4089-BA5A-2D88ABEAD86E}" type="pres">
      <dgm:prSet presAssocID="{E7012CF5-B071-4218-8D79-43B2CED07AD1}" presName="parentText" presStyleLbl="node1" presStyleIdx="1" presStyleCnt="3" custScaleX="98165" custScaleY="99018">
        <dgm:presLayoutVars>
          <dgm:chMax val="0"/>
          <dgm:bulletEnabled val="1"/>
        </dgm:presLayoutVars>
      </dgm:prSet>
      <dgm:spPr/>
    </dgm:pt>
    <dgm:pt modelId="{A44DEC14-C947-484B-89EE-F56E284841CA}" type="pres">
      <dgm:prSet presAssocID="{EA12E303-93D7-4694-8A86-F96097940B64}" presName="spacer" presStyleCnt="0"/>
      <dgm:spPr/>
    </dgm:pt>
    <dgm:pt modelId="{2653BB5B-D6C6-40B8-A121-B51D2819830E}" type="pres">
      <dgm:prSet presAssocID="{BFC700FD-1CEB-42BA-B1E6-0FA4B4358BAC}" presName="parentText" presStyleLbl="node1" presStyleIdx="2" presStyleCnt="3" custScaleX="98165" custLinFactNeighborY="86093">
        <dgm:presLayoutVars>
          <dgm:chMax val="0"/>
          <dgm:bulletEnabled val="1"/>
        </dgm:presLayoutVars>
      </dgm:prSet>
      <dgm:spPr/>
    </dgm:pt>
  </dgm:ptLst>
  <dgm:cxnLst>
    <dgm:cxn modelId="{AD94666C-DD20-4E53-A5FF-E867B7D2C8F2}" type="presOf" srcId="{6FF44303-0524-40D8-AA40-62D29DF6C089}" destId="{779ADA2A-85A8-43D2-BD28-F27D112C2056}" srcOrd="0" destOrd="0" presId="urn:microsoft.com/office/officeart/2005/8/layout/vList2"/>
    <dgm:cxn modelId="{1081E36C-3F54-43EC-8C28-BB1A20588FD4}" type="presOf" srcId="{2223922A-E78A-4D74-98C4-1487B9045823}" destId="{4C250D11-4997-4BBC-A6BB-2BE9EF29EF85}" srcOrd="0" destOrd="0" presId="urn:microsoft.com/office/officeart/2005/8/layout/vList2"/>
    <dgm:cxn modelId="{C966E852-0F23-4083-8E63-475C90C4F7C8}" type="presOf" srcId="{E7012CF5-B071-4218-8D79-43B2CED07AD1}" destId="{928E6408-BBAD-4089-BA5A-2D88ABEAD86E}" srcOrd="0" destOrd="0" presId="urn:microsoft.com/office/officeart/2005/8/layout/vList2"/>
    <dgm:cxn modelId="{E2E5AC59-9033-4D5A-9D20-E80900B53A55}" srcId="{2223922A-E78A-4D74-98C4-1487B9045823}" destId="{BFC700FD-1CEB-42BA-B1E6-0FA4B4358BAC}" srcOrd="2" destOrd="0" parTransId="{548868F7-6298-4FC7-BA5C-94143AD48BD2}" sibTransId="{869C2021-5F6C-4296-B481-3307F16875A6}"/>
    <dgm:cxn modelId="{FE158B88-627F-4654-89A6-0EF52D1B8989}" type="presOf" srcId="{BFC700FD-1CEB-42BA-B1E6-0FA4B4358BAC}" destId="{2653BB5B-D6C6-40B8-A121-B51D2819830E}"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ACFE5AA8-DAE1-465D-BB7A-5059B1C8F93E}" srcId="{2223922A-E78A-4D74-98C4-1487B9045823}" destId="{E7012CF5-B071-4218-8D79-43B2CED07AD1}" srcOrd="1" destOrd="0" parTransId="{9840C059-316E-43BC-9C8A-FB7FC8F22EEA}" sibTransId="{EA12E303-93D7-4694-8A86-F96097940B64}"/>
    <dgm:cxn modelId="{98FA0CDB-02F0-4E09-98D8-26DECFFDEDF0}" type="presParOf" srcId="{4C250D11-4997-4BBC-A6BB-2BE9EF29EF85}" destId="{779ADA2A-85A8-43D2-BD28-F27D112C2056}" srcOrd="0" destOrd="0" presId="urn:microsoft.com/office/officeart/2005/8/layout/vList2"/>
    <dgm:cxn modelId="{96CE67A6-0D79-4BC3-9E96-E69F6DA58D85}" type="presParOf" srcId="{4C250D11-4997-4BBC-A6BB-2BE9EF29EF85}" destId="{A4F6F60E-2EE0-4B75-826F-39E268A31F9A}" srcOrd="1" destOrd="0" presId="urn:microsoft.com/office/officeart/2005/8/layout/vList2"/>
    <dgm:cxn modelId="{A15A2D27-CA85-4833-838B-C9E79C31784E}" type="presParOf" srcId="{4C250D11-4997-4BBC-A6BB-2BE9EF29EF85}" destId="{928E6408-BBAD-4089-BA5A-2D88ABEAD86E}" srcOrd="2" destOrd="0" presId="urn:microsoft.com/office/officeart/2005/8/layout/vList2"/>
    <dgm:cxn modelId="{2818B386-1543-485D-A4CF-1E9ED9926BDE}" type="presParOf" srcId="{4C250D11-4997-4BBC-A6BB-2BE9EF29EF85}" destId="{A44DEC14-C947-484B-89EE-F56E284841CA}" srcOrd="3" destOrd="0" presId="urn:microsoft.com/office/officeart/2005/8/layout/vList2"/>
    <dgm:cxn modelId="{00E8A923-428D-428F-A252-2AFEEDBCBDDA}" type="presParOf" srcId="{4C250D11-4997-4BBC-A6BB-2BE9EF29EF85}" destId="{2653BB5B-D6C6-40B8-A121-B51D281983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dirty="0"/>
            <a:t>Trois (03) ensembles sont définies : </a:t>
          </a:r>
          <a:endParaRPr lang="fr-FR" sz="2000" b="0" dirty="0"/>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4C250D11-4997-4BBC-A6BB-2BE9EF29EF85}" type="pres">
      <dgm:prSet presAssocID="{2223922A-E78A-4D74-98C4-1487B9045823}" presName="linear" presStyleCnt="0">
        <dgm:presLayoutVars>
          <dgm:animLvl val="lvl"/>
          <dgm:resizeHandles val="exact"/>
        </dgm:presLayoutVars>
      </dgm:prSet>
      <dgm:spPr/>
    </dgm:pt>
    <dgm:pt modelId="{779ADA2A-85A8-43D2-BD28-F27D112C2056}" type="pres">
      <dgm:prSet presAssocID="{6FF44303-0524-40D8-AA40-62D29DF6C089}" presName="parentText" presStyleLbl="node1" presStyleIdx="0" presStyleCnt="1">
        <dgm:presLayoutVars>
          <dgm:chMax val="0"/>
          <dgm:bulletEnabled val="1"/>
        </dgm:presLayoutVars>
      </dgm:prSet>
      <dgm:spPr/>
    </dgm:pt>
  </dgm:ptLst>
  <dgm:cxnLst>
    <dgm:cxn modelId="{F8FBEC3A-C59D-432F-8F65-F37DA6ACBF91}" type="presOf" srcId="{2223922A-E78A-4D74-98C4-1487B9045823}" destId="{4C250D11-4997-4BBC-A6BB-2BE9EF29EF85}" srcOrd="0" destOrd="0"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C5E608FF-A7AD-4F5B-94E7-5E46A460D9DB}" type="presOf" srcId="{6FF44303-0524-40D8-AA40-62D29DF6C089}" destId="{779ADA2A-85A8-43D2-BD28-F27D112C2056}" srcOrd="0" destOrd="0" presId="urn:microsoft.com/office/officeart/2005/8/layout/vList2"/>
    <dgm:cxn modelId="{EEF3488F-553C-4771-B409-A891DCA0A19A}" type="presParOf" srcId="{4C250D11-4997-4BBC-A6BB-2BE9EF29EF85}" destId="{779ADA2A-85A8-43D2-BD28-F27D112C205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23922A-E78A-4D74-98C4-1487B904582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6FF44303-0524-40D8-AA40-62D29DF6C089}">
      <dgm:prSet custT="1"/>
      <dgm:spPr/>
      <dgm:t>
        <a:bodyPr/>
        <a:lstStyle/>
        <a:p>
          <a:pPr rtl="0"/>
          <a:r>
            <a:rPr lang="fr-FR" sz="2000" dirty="0"/>
            <a:t>Trois (03) listes sont utilisées  pour l’implémentation: </a:t>
          </a:r>
          <a:endParaRPr lang="fr-FR" sz="2000" b="1" dirty="0"/>
        </a:p>
      </dgm:t>
    </dgm:pt>
    <dgm:pt modelId="{4843A702-6186-4BF3-A738-7A6B18DA33CC}" type="parTrans" cxnId="{34014C9F-DB6E-49EF-B837-C2C6F6025EEC}">
      <dgm:prSet/>
      <dgm:spPr/>
      <dgm:t>
        <a:bodyPr/>
        <a:lstStyle/>
        <a:p>
          <a:endParaRPr lang="fr-FR" sz="2000"/>
        </a:p>
      </dgm:t>
    </dgm:pt>
    <dgm:pt modelId="{50E1C260-E0C8-492F-B28E-259DA8095FCC}" type="sibTrans" cxnId="{34014C9F-DB6E-49EF-B837-C2C6F6025EEC}">
      <dgm:prSet/>
      <dgm:spPr/>
      <dgm:t>
        <a:bodyPr/>
        <a:lstStyle/>
        <a:p>
          <a:endParaRPr lang="fr-FR" sz="2000"/>
        </a:p>
      </dgm:t>
    </dgm:pt>
    <dgm:pt modelId="{7A80B4F3-2B73-4458-824E-B8C11534BFA0}">
      <dgm:prSet custT="1"/>
      <dgm:spPr/>
      <dgm:t>
        <a:bodyPr/>
        <a:lstStyle/>
        <a:p>
          <a:pPr rtl="0">
            <a:lnSpc>
              <a:spcPct val="200000"/>
            </a:lnSpc>
          </a:pPr>
          <a:r>
            <a:rPr lang="fr-FR" sz="2000" dirty="0"/>
            <a:t>La liste des coefficients significatifs (</a:t>
          </a:r>
          <a:r>
            <a:rPr lang="fr-FR" sz="2000" b="1" i="1" dirty="0"/>
            <a:t>LCS</a:t>
          </a:r>
          <a:r>
            <a:rPr lang="fr-FR" sz="2000" dirty="0"/>
            <a:t>),</a:t>
          </a:r>
          <a:endParaRPr lang="fr-FR" sz="2000" b="1" dirty="0"/>
        </a:p>
      </dgm:t>
    </dgm:pt>
    <dgm:pt modelId="{CA94252E-F1BA-46FB-98A0-7C1CCD332B29}" type="parTrans" cxnId="{A635BC09-A865-4D4B-8553-077926919D16}">
      <dgm:prSet/>
      <dgm:spPr/>
      <dgm:t>
        <a:bodyPr/>
        <a:lstStyle/>
        <a:p>
          <a:endParaRPr lang="fr-FR" sz="2000"/>
        </a:p>
      </dgm:t>
    </dgm:pt>
    <dgm:pt modelId="{2FD1FFE1-CD17-487E-A853-D9A6517C3587}" type="sibTrans" cxnId="{A635BC09-A865-4D4B-8553-077926919D16}">
      <dgm:prSet/>
      <dgm:spPr/>
      <dgm:t>
        <a:bodyPr/>
        <a:lstStyle/>
        <a:p>
          <a:endParaRPr lang="fr-FR" sz="2000"/>
        </a:p>
      </dgm:t>
    </dgm:pt>
    <dgm:pt modelId="{41174681-D291-4103-BF8B-27DEC4461411}">
      <dgm:prSet custT="1"/>
      <dgm:spPr/>
      <dgm:t>
        <a:bodyPr/>
        <a:lstStyle/>
        <a:p>
          <a:pPr rtl="0">
            <a:lnSpc>
              <a:spcPct val="90000"/>
            </a:lnSpc>
          </a:pPr>
          <a:r>
            <a:rPr lang="fr-FR" sz="2000" dirty="0"/>
            <a:t>La liste des coefficients non significatifs (</a:t>
          </a:r>
          <a:r>
            <a:rPr lang="fr-FR" sz="2000" b="1" i="1" dirty="0"/>
            <a:t>LCN</a:t>
          </a:r>
          <a:r>
            <a:rPr lang="fr-FR" sz="2000" dirty="0"/>
            <a:t>),</a:t>
          </a:r>
          <a:endParaRPr lang="fr-FR" sz="2000" b="1" dirty="0"/>
        </a:p>
      </dgm:t>
    </dgm:pt>
    <dgm:pt modelId="{4729F390-DAE0-4899-8469-A873CFA23134}" type="parTrans" cxnId="{A9519AD2-48C6-4C0D-A0CF-E05B793C28CD}">
      <dgm:prSet/>
      <dgm:spPr/>
      <dgm:t>
        <a:bodyPr/>
        <a:lstStyle/>
        <a:p>
          <a:endParaRPr lang="fr-FR"/>
        </a:p>
      </dgm:t>
    </dgm:pt>
    <dgm:pt modelId="{61ACC037-7787-4517-9EA1-5E79F88ED058}" type="sibTrans" cxnId="{A9519AD2-48C6-4C0D-A0CF-E05B793C28CD}">
      <dgm:prSet/>
      <dgm:spPr/>
      <dgm:t>
        <a:bodyPr/>
        <a:lstStyle/>
        <a:p>
          <a:endParaRPr lang="fr-FR"/>
        </a:p>
      </dgm:t>
    </dgm:pt>
    <dgm:pt modelId="{1EEDF303-5AE8-466B-952C-5965C42F8C29}">
      <dgm:prSet custT="1"/>
      <dgm:spPr/>
      <dgm:t>
        <a:bodyPr/>
        <a:lstStyle/>
        <a:p>
          <a:pPr rtl="0">
            <a:lnSpc>
              <a:spcPct val="90000"/>
            </a:lnSpc>
          </a:pPr>
          <a:r>
            <a:rPr lang="fr-FR" sz="2000" dirty="0"/>
            <a:t>La liste des ensembles non significatifs (</a:t>
          </a:r>
          <a:r>
            <a:rPr lang="fr-FR" sz="2000" b="1" i="1" dirty="0"/>
            <a:t>LEN</a:t>
          </a:r>
          <a:r>
            <a:rPr lang="fr-FR" sz="2000" dirty="0"/>
            <a:t>).</a:t>
          </a:r>
          <a:endParaRPr lang="fr-FR" sz="2000" b="1" dirty="0"/>
        </a:p>
      </dgm:t>
    </dgm:pt>
    <dgm:pt modelId="{B4EE13E2-C337-46AC-8061-B0133424E6B4}" type="parTrans" cxnId="{C043445E-5DCC-4DA7-BD6C-0343212BD3B2}">
      <dgm:prSet/>
      <dgm:spPr/>
      <dgm:t>
        <a:bodyPr/>
        <a:lstStyle/>
        <a:p>
          <a:endParaRPr lang="fr-FR"/>
        </a:p>
      </dgm:t>
    </dgm:pt>
    <dgm:pt modelId="{EB5EC1D6-32C0-4FA0-A5DB-E36D25D76268}" type="sibTrans" cxnId="{C043445E-5DCC-4DA7-BD6C-0343212BD3B2}">
      <dgm:prSet/>
      <dgm:spPr/>
      <dgm:t>
        <a:bodyPr/>
        <a:lstStyle/>
        <a:p>
          <a:endParaRPr lang="fr-FR"/>
        </a:p>
      </dgm:t>
    </dgm:pt>
    <dgm:pt modelId="{4C250D11-4997-4BBC-A6BB-2BE9EF29EF85}" type="pres">
      <dgm:prSet presAssocID="{2223922A-E78A-4D74-98C4-1487B9045823}" presName="linear" presStyleCnt="0">
        <dgm:presLayoutVars>
          <dgm:animLvl val="lvl"/>
          <dgm:resizeHandles val="exact"/>
        </dgm:presLayoutVars>
      </dgm:prSet>
      <dgm:spPr/>
    </dgm:pt>
    <dgm:pt modelId="{779ADA2A-85A8-43D2-BD28-F27D112C2056}" type="pres">
      <dgm:prSet presAssocID="{6FF44303-0524-40D8-AA40-62D29DF6C089}" presName="parentText" presStyleLbl="node1" presStyleIdx="0" presStyleCnt="1" custScaleY="37019">
        <dgm:presLayoutVars>
          <dgm:chMax val="0"/>
          <dgm:bulletEnabled val="1"/>
        </dgm:presLayoutVars>
      </dgm:prSet>
      <dgm:spPr/>
    </dgm:pt>
    <dgm:pt modelId="{8A79D49F-4CBF-4C15-8804-7A5E333CF0C8}" type="pres">
      <dgm:prSet presAssocID="{6FF44303-0524-40D8-AA40-62D29DF6C089}" presName="childText" presStyleLbl="revTx" presStyleIdx="0" presStyleCnt="1">
        <dgm:presLayoutVars>
          <dgm:bulletEnabled val="1"/>
        </dgm:presLayoutVars>
      </dgm:prSet>
      <dgm:spPr/>
    </dgm:pt>
  </dgm:ptLst>
  <dgm:cxnLst>
    <dgm:cxn modelId="{85C54402-8BDA-4B7E-BA13-70824CF54147}" type="presOf" srcId="{7A80B4F3-2B73-4458-824E-B8C11534BFA0}" destId="{8A79D49F-4CBF-4C15-8804-7A5E333CF0C8}" srcOrd="0" destOrd="0" presId="urn:microsoft.com/office/officeart/2005/8/layout/vList2"/>
    <dgm:cxn modelId="{A635BC09-A865-4D4B-8553-077926919D16}" srcId="{6FF44303-0524-40D8-AA40-62D29DF6C089}" destId="{7A80B4F3-2B73-4458-824E-B8C11534BFA0}" srcOrd="0" destOrd="0" parTransId="{CA94252E-F1BA-46FB-98A0-7C1CCD332B29}" sibTransId="{2FD1FFE1-CD17-487E-A853-D9A6517C3587}"/>
    <dgm:cxn modelId="{E78B4622-7C08-40B5-A022-81B39CC795BE}" type="presOf" srcId="{2223922A-E78A-4D74-98C4-1487B9045823}" destId="{4C250D11-4997-4BBC-A6BB-2BE9EF29EF85}" srcOrd="0" destOrd="0" presId="urn:microsoft.com/office/officeart/2005/8/layout/vList2"/>
    <dgm:cxn modelId="{33FDC729-823D-4889-86CE-BF804A0283D9}" type="presOf" srcId="{41174681-D291-4103-BF8B-27DEC4461411}" destId="{8A79D49F-4CBF-4C15-8804-7A5E333CF0C8}" srcOrd="0" destOrd="1" presId="urn:microsoft.com/office/officeart/2005/8/layout/vList2"/>
    <dgm:cxn modelId="{C043445E-5DCC-4DA7-BD6C-0343212BD3B2}" srcId="{6FF44303-0524-40D8-AA40-62D29DF6C089}" destId="{1EEDF303-5AE8-466B-952C-5965C42F8C29}" srcOrd="2" destOrd="0" parTransId="{B4EE13E2-C337-46AC-8061-B0133424E6B4}" sibTransId="{EB5EC1D6-32C0-4FA0-A5DB-E36D25D76268}"/>
    <dgm:cxn modelId="{AD09CA91-B78C-41EC-B20E-01C0B18EBDE0}" type="presOf" srcId="{1EEDF303-5AE8-466B-952C-5965C42F8C29}" destId="{8A79D49F-4CBF-4C15-8804-7A5E333CF0C8}" srcOrd="0" destOrd="2" presId="urn:microsoft.com/office/officeart/2005/8/layout/vList2"/>
    <dgm:cxn modelId="{34014C9F-DB6E-49EF-B837-C2C6F6025EEC}" srcId="{2223922A-E78A-4D74-98C4-1487B9045823}" destId="{6FF44303-0524-40D8-AA40-62D29DF6C089}" srcOrd="0" destOrd="0" parTransId="{4843A702-6186-4BF3-A738-7A6B18DA33CC}" sibTransId="{50E1C260-E0C8-492F-B28E-259DA8095FCC}"/>
    <dgm:cxn modelId="{A9519AD2-48C6-4C0D-A0CF-E05B793C28CD}" srcId="{6FF44303-0524-40D8-AA40-62D29DF6C089}" destId="{41174681-D291-4103-BF8B-27DEC4461411}" srcOrd="1" destOrd="0" parTransId="{4729F390-DAE0-4899-8469-A873CFA23134}" sibTransId="{61ACC037-7787-4517-9EA1-5E79F88ED058}"/>
    <dgm:cxn modelId="{7CA218E4-5175-4B74-A927-B703C215C5D1}" type="presOf" srcId="{6FF44303-0524-40D8-AA40-62D29DF6C089}" destId="{779ADA2A-85A8-43D2-BD28-F27D112C2056}" srcOrd="0" destOrd="0" presId="urn:microsoft.com/office/officeart/2005/8/layout/vList2"/>
    <dgm:cxn modelId="{896A1436-B822-4436-8239-955568944B3C}" type="presParOf" srcId="{4C250D11-4997-4BBC-A6BB-2BE9EF29EF85}" destId="{779ADA2A-85A8-43D2-BD28-F27D112C2056}" srcOrd="0" destOrd="0" presId="urn:microsoft.com/office/officeart/2005/8/layout/vList2"/>
    <dgm:cxn modelId="{0237E414-4D8D-4E42-95BC-9198F92D51E7}" type="presParOf" srcId="{4C250D11-4997-4BBC-A6BB-2BE9EF29EF85}" destId="{8A79D49F-4CBF-4C15-8804-7A5E333CF0C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F1A5C2-69AA-446B-B935-9BEA51B575D4}"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fr-FR"/>
        </a:p>
      </dgm:t>
    </dgm:pt>
    <dgm:pt modelId="{DA426ECA-0033-4DBD-9853-C54EFA05433F}">
      <dgm:prSet custT="1"/>
      <dgm:spPr/>
      <dgm:t>
        <a:bodyPr/>
        <a:lstStyle/>
        <a:p>
          <a:pPr rtl="0"/>
          <a:r>
            <a:rPr lang="fr-FR" sz="2000" b="1" dirty="0"/>
            <a:t>1. Initialisation </a:t>
          </a:r>
        </a:p>
      </dgm:t>
    </dgm:pt>
    <dgm:pt modelId="{927AE3B6-7050-4F39-90F4-64EE21A46908}" type="parTrans" cxnId="{F84F51E9-0C00-4BD9-BD9C-649DE6A1E201}">
      <dgm:prSet/>
      <dgm:spPr/>
      <dgm:t>
        <a:bodyPr/>
        <a:lstStyle/>
        <a:p>
          <a:endParaRPr lang="fr-FR" sz="2000"/>
        </a:p>
      </dgm:t>
    </dgm:pt>
    <dgm:pt modelId="{ECC4CA22-5D56-484A-8BB9-ACF8DE1F9B92}" type="sibTrans" cxnId="{F84F51E9-0C00-4BD9-BD9C-649DE6A1E201}">
      <dgm:prSet/>
      <dgm:spPr/>
      <dgm:t>
        <a:bodyPr/>
        <a:lstStyle/>
        <a:p>
          <a:endParaRPr lang="fr-FR" sz="2000"/>
        </a:p>
      </dgm:t>
    </dgm:pt>
    <dgm:pt modelId="{94BE66A8-A9F5-4C5D-8437-D074A2F2BAFB}">
      <dgm:prSet custT="1"/>
      <dgm:spPr/>
      <dgm:t>
        <a:bodyPr/>
        <a:lstStyle/>
        <a:p>
          <a:pPr rtl="0">
            <a:lnSpc>
              <a:spcPct val="150000"/>
            </a:lnSpc>
          </a:pPr>
          <a:r>
            <a:rPr lang="fr-FR" sz="1800" i="1" dirty="0"/>
            <a:t>n</a:t>
          </a:r>
          <a:r>
            <a:rPr lang="fr-FR" sz="1800" dirty="0"/>
            <a:t> = nombre de plan de bits  - 1 et </a:t>
          </a:r>
          <a:r>
            <a:rPr lang="fr-FR" sz="1800" i="1" dirty="0" err="1"/>
            <a:t>T</a:t>
          </a:r>
          <a:r>
            <a:rPr lang="fr-FR" sz="1800" i="1" baseline="-25000" dirty="0" err="1"/>
            <a:t>n</a:t>
          </a:r>
          <a:r>
            <a:rPr lang="fr-FR" sz="1800" dirty="0"/>
            <a:t> = 2</a:t>
          </a:r>
          <a:r>
            <a:rPr lang="fr-FR" sz="1800" i="1" baseline="30000" dirty="0"/>
            <a:t>n</a:t>
          </a:r>
        </a:p>
      </dgm:t>
    </dgm:pt>
    <dgm:pt modelId="{5C5D48BB-AE1A-4840-BFB2-A1AAAA7B15FF}" type="parTrans" cxnId="{C7263275-CCB9-4162-8858-AE016D901F98}">
      <dgm:prSet/>
      <dgm:spPr/>
      <dgm:t>
        <a:bodyPr/>
        <a:lstStyle/>
        <a:p>
          <a:endParaRPr lang="fr-FR" sz="2000"/>
        </a:p>
      </dgm:t>
    </dgm:pt>
    <dgm:pt modelId="{3E235277-AF8A-4568-A106-F722A40C05F8}" type="sibTrans" cxnId="{C7263275-CCB9-4162-8858-AE016D901F98}">
      <dgm:prSet/>
      <dgm:spPr/>
      <dgm:t>
        <a:bodyPr/>
        <a:lstStyle/>
        <a:p>
          <a:endParaRPr lang="fr-FR" sz="2000"/>
        </a:p>
      </dgm:t>
    </dgm:pt>
    <dgm:pt modelId="{50D18202-36AE-458E-BE29-5CD1FEDED13F}">
      <dgm:prSet custT="1"/>
      <dgm:spPr/>
      <dgm:t>
        <a:bodyPr/>
        <a:lstStyle/>
        <a:p>
          <a:pPr rtl="0">
            <a:lnSpc>
              <a:spcPct val="90000"/>
            </a:lnSpc>
          </a:pPr>
          <a:r>
            <a:rPr lang="fr-FR" sz="1800" dirty="0"/>
            <a:t>LCN : tous les coefficients sans parent (coefficients de la bande </a:t>
          </a:r>
          <a:r>
            <a:rPr lang="fr-FR" sz="1800" i="1" dirty="0" err="1"/>
            <a:t>LL</a:t>
          </a:r>
          <a:r>
            <a:rPr lang="fr-FR" sz="1800" i="1" baseline="-25000" dirty="0" err="1"/>
            <a:t>n</a:t>
          </a:r>
          <a:r>
            <a:rPr lang="fr-FR" sz="1800" dirty="0"/>
            <a:t>), </a:t>
          </a:r>
          <a:r>
            <a:rPr lang="fr-FR" sz="1800" b="0" dirty="0"/>
            <a:t>type A</a:t>
          </a:r>
          <a:r>
            <a:rPr lang="fr-FR" sz="1800" dirty="0"/>
            <a:t>.  </a:t>
          </a:r>
        </a:p>
      </dgm:t>
    </dgm:pt>
    <dgm:pt modelId="{022BAC9C-39CE-4B41-AF49-950B9A101FFB}" type="parTrans" cxnId="{4D944B16-D0F9-4526-92B3-D546218813FF}">
      <dgm:prSet/>
      <dgm:spPr/>
      <dgm:t>
        <a:bodyPr/>
        <a:lstStyle/>
        <a:p>
          <a:endParaRPr lang="fr-FR" sz="2000"/>
        </a:p>
      </dgm:t>
    </dgm:pt>
    <dgm:pt modelId="{870BF71B-9C89-4F35-9DC4-D02979B2691F}" type="sibTrans" cxnId="{4D944B16-D0F9-4526-92B3-D546218813FF}">
      <dgm:prSet/>
      <dgm:spPr/>
      <dgm:t>
        <a:bodyPr/>
        <a:lstStyle/>
        <a:p>
          <a:endParaRPr lang="fr-FR" sz="2000"/>
        </a:p>
      </dgm:t>
    </dgm:pt>
    <dgm:pt modelId="{55D10D2A-E61E-495C-B100-0DB9BF69B065}">
      <dgm:prSet custT="1"/>
      <dgm:spPr/>
      <dgm:t>
        <a:bodyPr/>
        <a:lstStyle/>
        <a:p>
          <a:pPr rtl="0">
            <a:lnSpc>
              <a:spcPct val="90000"/>
            </a:lnSpc>
          </a:pPr>
          <a:r>
            <a:rPr lang="fr-FR" sz="1800" dirty="0"/>
            <a:t>LEN : même que LCN sauf les coefficients sans descendants.</a:t>
          </a:r>
        </a:p>
      </dgm:t>
    </dgm:pt>
    <dgm:pt modelId="{7A4A83C2-0BED-4537-B852-37467D2F0A83}" type="parTrans" cxnId="{377E28D6-C9CB-4AF8-AB22-72873A9AD416}">
      <dgm:prSet/>
      <dgm:spPr/>
      <dgm:t>
        <a:bodyPr/>
        <a:lstStyle/>
        <a:p>
          <a:endParaRPr lang="fr-FR" sz="2000"/>
        </a:p>
      </dgm:t>
    </dgm:pt>
    <dgm:pt modelId="{419E8F4E-1493-4A22-9747-B2F9EE96857B}" type="sibTrans" cxnId="{377E28D6-C9CB-4AF8-AB22-72873A9AD416}">
      <dgm:prSet/>
      <dgm:spPr/>
      <dgm:t>
        <a:bodyPr/>
        <a:lstStyle/>
        <a:p>
          <a:endParaRPr lang="fr-FR" sz="2000"/>
        </a:p>
      </dgm:t>
    </dgm:pt>
    <dgm:pt modelId="{04360B1C-C8C6-4735-97C7-6A64E00BB7E4}">
      <dgm:prSet custT="1"/>
      <dgm:spPr/>
      <dgm:t>
        <a:bodyPr/>
        <a:lstStyle/>
        <a:p>
          <a:pPr rtl="0">
            <a:lnSpc>
              <a:spcPct val="90000"/>
            </a:lnSpc>
          </a:pPr>
          <a:r>
            <a:rPr lang="fr-FR" sz="1800" dirty="0"/>
            <a:t>LCS : vide. </a:t>
          </a:r>
        </a:p>
      </dgm:t>
    </dgm:pt>
    <dgm:pt modelId="{426A0917-6E18-47EB-98EA-2FA3B43BB9C6}" type="parTrans" cxnId="{0A7466A5-410F-4165-8B22-8474DD97FCD7}">
      <dgm:prSet/>
      <dgm:spPr/>
      <dgm:t>
        <a:bodyPr/>
        <a:lstStyle/>
        <a:p>
          <a:endParaRPr lang="fr-FR" sz="2000"/>
        </a:p>
      </dgm:t>
    </dgm:pt>
    <dgm:pt modelId="{3DCD7429-4860-48D0-A36C-E45A475752A3}" type="sibTrans" cxnId="{0A7466A5-410F-4165-8B22-8474DD97FCD7}">
      <dgm:prSet/>
      <dgm:spPr/>
      <dgm:t>
        <a:bodyPr/>
        <a:lstStyle/>
        <a:p>
          <a:endParaRPr lang="fr-FR" sz="2000"/>
        </a:p>
      </dgm:t>
    </dgm:pt>
    <dgm:pt modelId="{A52C9D3D-698E-42B4-8F72-D523D9CD0608}">
      <dgm:prSet custT="1"/>
      <dgm:spPr/>
      <dgm:t>
        <a:bodyPr/>
        <a:lstStyle/>
        <a:p>
          <a:pPr rtl="0"/>
          <a:r>
            <a:rPr lang="fr-FR" sz="2000" dirty="0"/>
            <a:t>2. Passe de signification</a:t>
          </a:r>
        </a:p>
      </dgm:t>
    </dgm:pt>
    <dgm:pt modelId="{042DFA7C-AF8E-45DA-943F-4C7353A4D05F}" type="parTrans" cxnId="{A7623C55-305A-4727-83D6-E6F8E0E68212}">
      <dgm:prSet/>
      <dgm:spPr/>
      <dgm:t>
        <a:bodyPr/>
        <a:lstStyle/>
        <a:p>
          <a:endParaRPr lang="fr-FR" sz="2000"/>
        </a:p>
      </dgm:t>
    </dgm:pt>
    <dgm:pt modelId="{9D1BE523-0EC1-4858-B838-8D64127776A2}" type="sibTrans" cxnId="{A7623C55-305A-4727-83D6-E6F8E0E68212}">
      <dgm:prSet/>
      <dgm:spPr/>
      <dgm:t>
        <a:bodyPr/>
        <a:lstStyle/>
        <a:p>
          <a:endParaRPr lang="fr-FR" sz="2000"/>
        </a:p>
      </dgm:t>
    </dgm:pt>
    <dgm:pt modelId="{AE768365-8CA0-43F0-850E-ECB4A97F4FDF}">
      <dgm:prSet custT="1"/>
      <dgm:spPr/>
      <dgm:t>
        <a:bodyPr/>
        <a:lstStyle/>
        <a:p>
          <a:pPr rtl="0"/>
          <a:r>
            <a:rPr lang="fr-FR" sz="2000" dirty="0"/>
            <a:t>3. Passe de raffinement</a:t>
          </a:r>
        </a:p>
      </dgm:t>
    </dgm:pt>
    <dgm:pt modelId="{B62BF39B-550E-449E-9F99-708E17E71C8D}" type="parTrans" cxnId="{7BD594AE-CF85-4985-97E7-2408CE904768}">
      <dgm:prSet/>
      <dgm:spPr/>
      <dgm:t>
        <a:bodyPr/>
        <a:lstStyle/>
        <a:p>
          <a:endParaRPr lang="fr-FR" sz="2000"/>
        </a:p>
      </dgm:t>
    </dgm:pt>
    <dgm:pt modelId="{95E632D3-F2C5-4A12-8F93-1073C0E7189E}" type="sibTrans" cxnId="{7BD594AE-CF85-4985-97E7-2408CE904768}">
      <dgm:prSet/>
      <dgm:spPr/>
      <dgm:t>
        <a:bodyPr/>
        <a:lstStyle/>
        <a:p>
          <a:endParaRPr lang="fr-FR" sz="2000"/>
        </a:p>
      </dgm:t>
    </dgm:pt>
    <dgm:pt modelId="{85090272-4A5F-443C-8527-3599E72DDF03}">
      <dgm:prSet custT="1"/>
      <dgm:spPr/>
      <dgm:t>
        <a:bodyPr/>
        <a:lstStyle/>
        <a:p>
          <a:pPr rtl="0"/>
          <a:r>
            <a:rPr lang="fr-FR" sz="2000" dirty="0"/>
            <a:t>4. Décrémenter </a:t>
          </a:r>
          <a:r>
            <a:rPr lang="fr-FR" sz="2000" i="1" dirty="0"/>
            <a:t>n </a:t>
          </a:r>
          <a:r>
            <a:rPr lang="fr-FR" sz="2000" dirty="0"/>
            <a:t>= </a:t>
          </a:r>
          <a:r>
            <a:rPr lang="fr-FR" sz="2000" i="1" dirty="0"/>
            <a:t>n</a:t>
          </a:r>
          <a:r>
            <a:rPr lang="fr-FR" sz="2000" dirty="0"/>
            <a:t> – 1 et aller à l’étape  (2)</a:t>
          </a:r>
        </a:p>
      </dgm:t>
    </dgm:pt>
    <dgm:pt modelId="{D1EB311E-4C33-4D98-8778-38F1037A4BC7}" type="parTrans" cxnId="{73BF739F-2B7C-448F-A1AF-D9186918F7B6}">
      <dgm:prSet/>
      <dgm:spPr/>
      <dgm:t>
        <a:bodyPr/>
        <a:lstStyle/>
        <a:p>
          <a:endParaRPr lang="fr-FR" sz="2000"/>
        </a:p>
      </dgm:t>
    </dgm:pt>
    <dgm:pt modelId="{AFC8977B-9980-48D0-9645-DBD492B0AE88}" type="sibTrans" cxnId="{73BF739F-2B7C-448F-A1AF-D9186918F7B6}">
      <dgm:prSet/>
      <dgm:spPr/>
      <dgm:t>
        <a:bodyPr/>
        <a:lstStyle/>
        <a:p>
          <a:endParaRPr lang="fr-FR" sz="2000"/>
        </a:p>
      </dgm:t>
    </dgm:pt>
    <dgm:pt modelId="{13F48D8C-2351-488C-A3D9-314199426029}" type="pres">
      <dgm:prSet presAssocID="{5AF1A5C2-69AA-446B-B935-9BEA51B575D4}" presName="linear" presStyleCnt="0">
        <dgm:presLayoutVars>
          <dgm:animLvl val="lvl"/>
          <dgm:resizeHandles val="exact"/>
        </dgm:presLayoutVars>
      </dgm:prSet>
      <dgm:spPr/>
    </dgm:pt>
    <dgm:pt modelId="{27C48EAC-5891-49A8-9426-F6AEFD6017F2}" type="pres">
      <dgm:prSet presAssocID="{DA426ECA-0033-4DBD-9853-C54EFA05433F}" presName="parentText" presStyleLbl="node1" presStyleIdx="0" presStyleCnt="4" custScaleY="68720">
        <dgm:presLayoutVars>
          <dgm:chMax val="0"/>
          <dgm:bulletEnabled val="1"/>
        </dgm:presLayoutVars>
      </dgm:prSet>
      <dgm:spPr/>
    </dgm:pt>
    <dgm:pt modelId="{DF0B1621-C81F-4F84-AC0A-F88627567CD6}" type="pres">
      <dgm:prSet presAssocID="{DA426ECA-0033-4DBD-9853-C54EFA05433F}" presName="childText" presStyleLbl="revTx" presStyleIdx="0" presStyleCnt="1">
        <dgm:presLayoutVars>
          <dgm:bulletEnabled val="1"/>
        </dgm:presLayoutVars>
      </dgm:prSet>
      <dgm:spPr/>
    </dgm:pt>
    <dgm:pt modelId="{32ADF468-208B-440E-91EB-E5515C75E589}" type="pres">
      <dgm:prSet presAssocID="{A52C9D3D-698E-42B4-8F72-D523D9CD0608}" presName="parentText" presStyleLbl="node1" presStyleIdx="1" presStyleCnt="4">
        <dgm:presLayoutVars>
          <dgm:chMax val="0"/>
          <dgm:bulletEnabled val="1"/>
        </dgm:presLayoutVars>
      </dgm:prSet>
      <dgm:spPr/>
    </dgm:pt>
    <dgm:pt modelId="{419FF5F9-5DC4-433A-A0EB-C9C60E47C8E3}" type="pres">
      <dgm:prSet presAssocID="{9D1BE523-0EC1-4858-B838-8D64127776A2}" presName="spacer" presStyleCnt="0"/>
      <dgm:spPr/>
    </dgm:pt>
    <dgm:pt modelId="{AEEC8E7A-E7BA-4641-B092-A2184496954F}" type="pres">
      <dgm:prSet presAssocID="{AE768365-8CA0-43F0-850E-ECB4A97F4FDF}" presName="parentText" presStyleLbl="node1" presStyleIdx="2" presStyleCnt="4">
        <dgm:presLayoutVars>
          <dgm:chMax val="0"/>
          <dgm:bulletEnabled val="1"/>
        </dgm:presLayoutVars>
      </dgm:prSet>
      <dgm:spPr/>
    </dgm:pt>
    <dgm:pt modelId="{DB2E24D8-21D6-4397-BEC7-557E39BF0586}" type="pres">
      <dgm:prSet presAssocID="{95E632D3-F2C5-4A12-8F93-1073C0E7189E}" presName="spacer" presStyleCnt="0"/>
      <dgm:spPr/>
    </dgm:pt>
    <dgm:pt modelId="{A575E052-F4CE-40FA-965E-968A9BB93377}" type="pres">
      <dgm:prSet presAssocID="{85090272-4A5F-443C-8527-3599E72DDF03}" presName="parentText" presStyleLbl="node1" presStyleIdx="3" presStyleCnt="4">
        <dgm:presLayoutVars>
          <dgm:chMax val="0"/>
          <dgm:bulletEnabled val="1"/>
        </dgm:presLayoutVars>
      </dgm:prSet>
      <dgm:spPr/>
    </dgm:pt>
  </dgm:ptLst>
  <dgm:cxnLst>
    <dgm:cxn modelId="{3798970A-D3F2-48C5-8F96-CBEDC6E3E440}" type="presOf" srcId="{85090272-4A5F-443C-8527-3599E72DDF03}" destId="{A575E052-F4CE-40FA-965E-968A9BB93377}" srcOrd="0" destOrd="0" presId="urn:microsoft.com/office/officeart/2005/8/layout/vList2"/>
    <dgm:cxn modelId="{4D944B16-D0F9-4526-92B3-D546218813FF}" srcId="{DA426ECA-0033-4DBD-9853-C54EFA05433F}" destId="{50D18202-36AE-458E-BE29-5CD1FEDED13F}" srcOrd="1" destOrd="0" parTransId="{022BAC9C-39CE-4B41-AF49-950B9A101FFB}" sibTransId="{870BF71B-9C89-4F35-9DC4-D02979B2691F}"/>
    <dgm:cxn modelId="{640CE442-A5B5-4311-AC1D-72C0AD707BD7}" type="presOf" srcId="{50D18202-36AE-458E-BE29-5CD1FEDED13F}" destId="{DF0B1621-C81F-4F84-AC0A-F88627567CD6}" srcOrd="0" destOrd="1" presId="urn:microsoft.com/office/officeart/2005/8/layout/vList2"/>
    <dgm:cxn modelId="{C7263275-CCB9-4162-8858-AE016D901F98}" srcId="{DA426ECA-0033-4DBD-9853-C54EFA05433F}" destId="{94BE66A8-A9F5-4C5D-8437-D074A2F2BAFB}" srcOrd="0" destOrd="0" parTransId="{5C5D48BB-AE1A-4840-BFB2-A1AAAA7B15FF}" sibTransId="{3E235277-AF8A-4568-A106-F722A40C05F8}"/>
    <dgm:cxn modelId="{A7623C55-305A-4727-83D6-E6F8E0E68212}" srcId="{5AF1A5C2-69AA-446B-B935-9BEA51B575D4}" destId="{A52C9D3D-698E-42B4-8F72-D523D9CD0608}" srcOrd="1" destOrd="0" parTransId="{042DFA7C-AF8E-45DA-943F-4C7353A4D05F}" sibTransId="{9D1BE523-0EC1-4858-B838-8D64127776A2}"/>
    <dgm:cxn modelId="{EE332E58-CA22-46ED-B936-D95736F3505A}" type="presOf" srcId="{04360B1C-C8C6-4735-97C7-6A64E00BB7E4}" destId="{DF0B1621-C81F-4F84-AC0A-F88627567CD6}" srcOrd="0" destOrd="3" presId="urn:microsoft.com/office/officeart/2005/8/layout/vList2"/>
    <dgm:cxn modelId="{D14E4C78-7A8E-439A-BB52-EF304B71D682}" type="presOf" srcId="{AE768365-8CA0-43F0-850E-ECB4A97F4FDF}" destId="{AEEC8E7A-E7BA-4641-B092-A2184496954F}" srcOrd="0" destOrd="0" presId="urn:microsoft.com/office/officeart/2005/8/layout/vList2"/>
    <dgm:cxn modelId="{85E25C7C-47EE-4CB6-A320-828EDAF9C62B}" type="presOf" srcId="{55D10D2A-E61E-495C-B100-0DB9BF69B065}" destId="{DF0B1621-C81F-4F84-AC0A-F88627567CD6}" srcOrd="0" destOrd="2" presId="urn:microsoft.com/office/officeart/2005/8/layout/vList2"/>
    <dgm:cxn modelId="{EDCCD57D-F09F-4BD4-B64C-67C09A1A7A25}" type="presOf" srcId="{A52C9D3D-698E-42B4-8F72-D523D9CD0608}" destId="{32ADF468-208B-440E-91EB-E5515C75E589}" srcOrd="0" destOrd="0" presId="urn:microsoft.com/office/officeart/2005/8/layout/vList2"/>
    <dgm:cxn modelId="{4A9C778F-C32A-43BD-B6E1-A56CA5BE9B7F}" type="presOf" srcId="{DA426ECA-0033-4DBD-9853-C54EFA05433F}" destId="{27C48EAC-5891-49A8-9426-F6AEFD6017F2}" srcOrd="0" destOrd="0" presId="urn:microsoft.com/office/officeart/2005/8/layout/vList2"/>
    <dgm:cxn modelId="{73BF739F-2B7C-448F-A1AF-D9186918F7B6}" srcId="{5AF1A5C2-69AA-446B-B935-9BEA51B575D4}" destId="{85090272-4A5F-443C-8527-3599E72DDF03}" srcOrd="3" destOrd="0" parTransId="{D1EB311E-4C33-4D98-8778-38F1037A4BC7}" sibTransId="{AFC8977B-9980-48D0-9645-DBD492B0AE88}"/>
    <dgm:cxn modelId="{0A7466A5-410F-4165-8B22-8474DD97FCD7}" srcId="{DA426ECA-0033-4DBD-9853-C54EFA05433F}" destId="{04360B1C-C8C6-4735-97C7-6A64E00BB7E4}" srcOrd="3" destOrd="0" parTransId="{426A0917-6E18-47EB-98EA-2FA3B43BB9C6}" sibTransId="{3DCD7429-4860-48D0-A36C-E45A475752A3}"/>
    <dgm:cxn modelId="{7BD594AE-CF85-4985-97E7-2408CE904768}" srcId="{5AF1A5C2-69AA-446B-B935-9BEA51B575D4}" destId="{AE768365-8CA0-43F0-850E-ECB4A97F4FDF}" srcOrd="2" destOrd="0" parTransId="{B62BF39B-550E-449E-9F99-708E17E71C8D}" sibTransId="{95E632D3-F2C5-4A12-8F93-1073C0E7189E}"/>
    <dgm:cxn modelId="{377E28D6-C9CB-4AF8-AB22-72873A9AD416}" srcId="{DA426ECA-0033-4DBD-9853-C54EFA05433F}" destId="{55D10D2A-E61E-495C-B100-0DB9BF69B065}" srcOrd="2" destOrd="0" parTransId="{7A4A83C2-0BED-4537-B852-37467D2F0A83}" sibTransId="{419E8F4E-1493-4A22-9747-B2F9EE96857B}"/>
    <dgm:cxn modelId="{B76F14DC-4A66-4C8E-A4DF-3E87489258F5}" type="presOf" srcId="{94BE66A8-A9F5-4C5D-8437-D074A2F2BAFB}" destId="{DF0B1621-C81F-4F84-AC0A-F88627567CD6}" srcOrd="0" destOrd="0" presId="urn:microsoft.com/office/officeart/2005/8/layout/vList2"/>
    <dgm:cxn modelId="{091DB2E4-C3CB-4E6E-AEBC-76045F1F4578}" type="presOf" srcId="{5AF1A5C2-69AA-446B-B935-9BEA51B575D4}" destId="{13F48D8C-2351-488C-A3D9-314199426029}" srcOrd="0" destOrd="0" presId="urn:microsoft.com/office/officeart/2005/8/layout/vList2"/>
    <dgm:cxn modelId="{F84F51E9-0C00-4BD9-BD9C-649DE6A1E201}" srcId="{5AF1A5C2-69AA-446B-B935-9BEA51B575D4}" destId="{DA426ECA-0033-4DBD-9853-C54EFA05433F}" srcOrd="0" destOrd="0" parTransId="{927AE3B6-7050-4F39-90F4-64EE21A46908}" sibTransId="{ECC4CA22-5D56-484A-8BB9-ACF8DE1F9B92}"/>
    <dgm:cxn modelId="{2B960A15-CD49-41A6-8F44-FCF33CCAA65B}" type="presParOf" srcId="{13F48D8C-2351-488C-A3D9-314199426029}" destId="{27C48EAC-5891-49A8-9426-F6AEFD6017F2}" srcOrd="0" destOrd="0" presId="urn:microsoft.com/office/officeart/2005/8/layout/vList2"/>
    <dgm:cxn modelId="{1932C17B-67B0-4003-9DBD-CD4135B5EAF8}" type="presParOf" srcId="{13F48D8C-2351-488C-A3D9-314199426029}" destId="{DF0B1621-C81F-4F84-AC0A-F88627567CD6}" srcOrd="1" destOrd="0" presId="urn:microsoft.com/office/officeart/2005/8/layout/vList2"/>
    <dgm:cxn modelId="{B38C23C7-FA4D-44B7-A656-3402125ECE63}" type="presParOf" srcId="{13F48D8C-2351-488C-A3D9-314199426029}" destId="{32ADF468-208B-440E-91EB-E5515C75E589}" srcOrd="2" destOrd="0" presId="urn:microsoft.com/office/officeart/2005/8/layout/vList2"/>
    <dgm:cxn modelId="{9A607DBF-2570-44AD-8B17-880C82A08DCD}" type="presParOf" srcId="{13F48D8C-2351-488C-A3D9-314199426029}" destId="{419FF5F9-5DC4-433A-A0EB-C9C60E47C8E3}" srcOrd="3" destOrd="0" presId="urn:microsoft.com/office/officeart/2005/8/layout/vList2"/>
    <dgm:cxn modelId="{37BB25F0-5D00-498F-BC9D-3E19EF242ECF}" type="presParOf" srcId="{13F48D8C-2351-488C-A3D9-314199426029}" destId="{AEEC8E7A-E7BA-4641-B092-A2184496954F}" srcOrd="4" destOrd="0" presId="urn:microsoft.com/office/officeart/2005/8/layout/vList2"/>
    <dgm:cxn modelId="{515D783A-18C5-4F23-AB1F-3DD616272C3B}" type="presParOf" srcId="{13F48D8C-2351-488C-A3D9-314199426029}" destId="{DB2E24D8-21D6-4397-BEC7-557E39BF0586}" srcOrd="5" destOrd="0" presId="urn:microsoft.com/office/officeart/2005/8/layout/vList2"/>
    <dgm:cxn modelId="{4F736466-5420-4EAA-90EE-99AAB636125E}" type="presParOf" srcId="{13F48D8C-2351-488C-A3D9-314199426029}" destId="{A575E052-F4CE-40FA-965E-968A9BB933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23F6B-F0E6-467C-A9DD-A58EB7A8F6E6}">
      <dsp:nvSpPr>
        <dsp:cNvPr id="0" name=""/>
        <dsp:cNvSpPr/>
      </dsp:nvSpPr>
      <dsp:spPr>
        <a:xfrm>
          <a:off x="3802" y="0"/>
          <a:ext cx="2254940" cy="78581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kern="1200" dirty="0"/>
            <a:t>Transformation</a:t>
          </a:r>
        </a:p>
      </dsp:txBody>
      <dsp:txXfrm>
        <a:off x="26818" y="23016"/>
        <a:ext cx="2208908" cy="739786"/>
      </dsp:txXfrm>
    </dsp:sp>
    <dsp:sp modelId="{B922260C-A830-4616-BCC1-DA9477145B1B}">
      <dsp:nvSpPr>
        <dsp:cNvPr id="0" name=""/>
        <dsp:cNvSpPr/>
      </dsp:nvSpPr>
      <dsp:spPr>
        <a:xfrm>
          <a:off x="2410754" y="200636"/>
          <a:ext cx="322264" cy="38454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b="1" kern="1200"/>
        </a:p>
      </dsp:txBody>
      <dsp:txXfrm>
        <a:off x="2410754" y="277545"/>
        <a:ext cx="225585" cy="230727"/>
      </dsp:txXfrm>
    </dsp:sp>
    <dsp:sp modelId="{07D92391-2EF7-4A01-AA37-E2A1A85A159C}">
      <dsp:nvSpPr>
        <dsp:cNvPr id="0" name=""/>
        <dsp:cNvSpPr/>
      </dsp:nvSpPr>
      <dsp:spPr>
        <a:xfrm>
          <a:off x="2866790" y="0"/>
          <a:ext cx="2095772" cy="78581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kern="1200" dirty="0"/>
            <a:t>Quantification</a:t>
          </a:r>
        </a:p>
      </dsp:txBody>
      <dsp:txXfrm>
        <a:off x="2889806" y="23016"/>
        <a:ext cx="2049740" cy="739786"/>
      </dsp:txXfrm>
    </dsp:sp>
    <dsp:sp modelId="{22AE5116-017E-4614-AE07-767BA5349DA0}">
      <dsp:nvSpPr>
        <dsp:cNvPr id="0" name=""/>
        <dsp:cNvSpPr/>
      </dsp:nvSpPr>
      <dsp:spPr>
        <a:xfrm>
          <a:off x="5121618" y="200636"/>
          <a:ext cx="337199" cy="38454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b="1" kern="1200"/>
        </a:p>
      </dsp:txBody>
      <dsp:txXfrm>
        <a:off x="5121618" y="277545"/>
        <a:ext cx="236039" cy="230727"/>
      </dsp:txXfrm>
    </dsp:sp>
    <dsp:sp modelId="{0A258DE5-D21E-4B5D-95B5-618E647AD453}">
      <dsp:nvSpPr>
        <dsp:cNvPr id="0" name=""/>
        <dsp:cNvSpPr/>
      </dsp:nvSpPr>
      <dsp:spPr>
        <a:xfrm>
          <a:off x="5598787" y="0"/>
          <a:ext cx="1759326" cy="78581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1" kern="1200" dirty="0"/>
            <a:t>Codage entropique</a:t>
          </a:r>
        </a:p>
      </dsp:txBody>
      <dsp:txXfrm>
        <a:off x="5621803" y="23016"/>
        <a:ext cx="1713294" cy="7397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289BE-C516-410D-BD79-540063D78CE0}">
      <dsp:nvSpPr>
        <dsp:cNvPr id="0" name=""/>
        <dsp:cNvSpPr/>
      </dsp:nvSpPr>
      <dsp:spPr>
        <a:xfrm>
          <a:off x="0" y="137717"/>
          <a:ext cx="8643998" cy="963900"/>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670870" tIns="187452" rIns="670870" bIns="113792" numCol="1" spcCol="1270" anchor="t" anchorCtr="0">
          <a:noAutofit/>
        </a:bodyPr>
        <a:lstStyle/>
        <a:p>
          <a:pPr marL="171450" lvl="1" indent="-171450" algn="l" defTabSz="711200">
            <a:lnSpc>
              <a:spcPct val="150000"/>
            </a:lnSpc>
            <a:spcBef>
              <a:spcPct val="0"/>
            </a:spcBef>
            <a:spcAft>
              <a:spcPct val="15000"/>
            </a:spcAft>
            <a:buChar char="•"/>
          </a:pPr>
          <a:r>
            <a:rPr lang="fr-FR" sz="1600" kern="1200" dirty="0"/>
            <a:t>si le coefficient est significatif : </a:t>
          </a:r>
          <a:r>
            <a:rPr lang="fr-FR" sz="1600" i="1" kern="1200" dirty="0">
              <a:solidFill>
                <a:srgbClr val="000099"/>
              </a:solidFill>
            </a:rPr>
            <a:t>envoyer 1 </a:t>
          </a:r>
          <a:r>
            <a:rPr lang="fr-FR" sz="1600" i="1" kern="1200" dirty="0"/>
            <a:t>et</a:t>
          </a:r>
          <a:r>
            <a:rPr lang="fr-FR" sz="1600" i="1" kern="1200" dirty="0">
              <a:solidFill>
                <a:srgbClr val="000099"/>
              </a:solidFill>
            </a:rPr>
            <a:t> signe</a:t>
          </a:r>
          <a:r>
            <a:rPr lang="fr-FR" sz="1600" kern="1200" dirty="0"/>
            <a:t>, déplacer le coefficient dans LCS,</a:t>
          </a:r>
        </a:p>
        <a:p>
          <a:pPr marL="171450" lvl="1" indent="-171450" algn="l" defTabSz="711200">
            <a:lnSpc>
              <a:spcPct val="100000"/>
            </a:lnSpc>
            <a:spcBef>
              <a:spcPct val="0"/>
            </a:spcBef>
            <a:spcAft>
              <a:spcPct val="15000"/>
            </a:spcAft>
            <a:buChar char="•"/>
          </a:pPr>
          <a:r>
            <a:rPr lang="fr-FR" sz="1600" kern="1200" dirty="0"/>
            <a:t>sinon : </a:t>
          </a:r>
          <a:r>
            <a:rPr lang="fr-FR" sz="1600" i="1" kern="1200" dirty="0">
              <a:solidFill>
                <a:srgbClr val="000099"/>
              </a:solidFill>
            </a:rPr>
            <a:t>envoyer 0.</a:t>
          </a:r>
          <a:r>
            <a:rPr lang="fr-FR" sz="1600" kern="1200" dirty="0"/>
            <a:t> </a:t>
          </a:r>
        </a:p>
      </dsp:txBody>
      <dsp:txXfrm>
        <a:off x="0" y="137717"/>
        <a:ext cx="8643998" cy="963900"/>
      </dsp:txXfrm>
    </dsp:sp>
    <dsp:sp modelId="{8178C354-76CA-4F2E-A9A1-63B5E1415706}">
      <dsp:nvSpPr>
        <dsp:cNvPr id="0" name=""/>
        <dsp:cNvSpPr/>
      </dsp:nvSpPr>
      <dsp:spPr>
        <a:xfrm>
          <a:off x="432199" y="4877"/>
          <a:ext cx="6050798" cy="26568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28706" tIns="0" rIns="228706" bIns="0" numCol="1" spcCol="1270" anchor="ctr" anchorCtr="0">
          <a:noAutofit/>
        </a:bodyPr>
        <a:lstStyle/>
        <a:p>
          <a:pPr marL="0" lvl="0" indent="0" algn="l" defTabSz="800100">
            <a:lnSpc>
              <a:spcPct val="100000"/>
            </a:lnSpc>
            <a:spcBef>
              <a:spcPct val="0"/>
            </a:spcBef>
            <a:spcAft>
              <a:spcPct val="35000"/>
            </a:spcAft>
            <a:buNone/>
          </a:pPr>
          <a:r>
            <a:rPr lang="fr-FR" sz="1800" b="0" i="1" kern="1200" dirty="0"/>
            <a:t>a. </a:t>
          </a:r>
          <a:r>
            <a:rPr lang="fr-FR" sz="1800" b="0" i="0" kern="1200" dirty="0"/>
            <a:t>Pour les entrées de LCN</a:t>
          </a:r>
        </a:p>
      </dsp:txBody>
      <dsp:txXfrm>
        <a:off x="445168" y="17846"/>
        <a:ext cx="6024860" cy="239742"/>
      </dsp:txXfrm>
    </dsp:sp>
    <dsp:sp modelId="{0BBE3470-62A4-4F4A-8879-ADD1C083D8A9}">
      <dsp:nvSpPr>
        <dsp:cNvPr id="0" name=""/>
        <dsp:cNvSpPr/>
      </dsp:nvSpPr>
      <dsp:spPr>
        <a:xfrm>
          <a:off x="0" y="1283058"/>
          <a:ext cx="8643998" cy="3855600"/>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670870" tIns="187452" rIns="670870" bIns="113792" numCol="1" spcCol="1270" anchor="t" anchorCtr="0">
          <a:noAutofit/>
        </a:bodyPr>
        <a:lstStyle/>
        <a:p>
          <a:pPr marL="171450" lvl="1" indent="-171450" algn="l" defTabSz="711200">
            <a:lnSpc>
              <a:spcPct val="150000"/>
            </a:lnSpc>
            <a:spcBef>
              <a:spcPct val="0"/>
            </a:spcBef>
            <a:spcAft>
              <a:spcPct val="15000"/>
            </a:spcAft>
            <a:buChar char="•"/>
          </a:pPr>
          <a:r>
            <a:rPr lang="fr-FR" sz="1600" b="0" i="1" kern="1200" dirty="0">
              <a:solidFill>
                <a:srgbClr val="C00000"/>
              </a:solidFill>
              <a:latin typeface="+mj-lt"/>
              <a:cs typeface="Times New Roman" pitchFamily="18" charset="0"/>
            </a:rPr>
            <a:t>si l’ensemble est de type A : </a:t>
          </a:r>
        </a:p>
        <a:p>
          <a:pPr marL="342900" lvl="2" indent="-171450" algn="l" defTabSz="711200">
            <a:lnSpc>
              <a:spcPct val="90000"/>
            </a:lnSpc>
            <a:spcBef>
              <a:spcPct val="0"/>
            </a:spcBef>
            <a:spcAft>
              <a:spcPct val="15000"/>
            </a:spcAft>
            <a:buChar char="•"/>
          </a:pPr>
          <a:r>
            <a:rPr lang="fr-FR" sz="1600" kern="1200" dirty="0">
              <a:latin typeface="+mj-lt"/>
            </a:rPr>
            <a:t>si D(</a:t>
          </a:r>
          <a:r>
            <a:rPr lang="fr-FR" sz="1600" kern="1200" dirty="0" err="1">
              <a:latin typeface="+mj-lt"/>
            </a:rPr>
            <a:t>i,j</a:t>
          </a:r>
          <a:r>
            <a:rPr lang="fr-FR" sz="1600" kern="1200" dirty="0">
              <a:latin typeface="+mj-lt"/>
            </a:rPr>
            <a:t>) est non significatif, </a:t>
          </a:r>
          <a:r>
            <a:rPr lang="fr-FR" sz="1600" i="1" kern="1200" dirty="0">
              <a:solidFill>
                <a:srgbClr val="000099"/>
              </a:solidFill>
              <a:latin typeface="+mj-lt"/>
            </a:rPr>
            <a:t>envoyer 0,</a:t>
          </a:r>
        </a:p>
        <a:p>
          <a:pPr marL="342900" lvl="2" indent="-171450" algn="l" defTabSz="711200">
            <a:lnSpc>
              <a:spcPct val="90000"/>
            </a:lnSpc>
            <a:spcBef>
              <a:spcPct val="0"/>
            </a:spcBef>
            <a:spcAft>
              <a:spcPct val="15000"/>
            </a:spcAft>
            <a:buChar char="•"/>
          </a:pPr>
          <a:r>
            <a:rPr lang="fr-FR" sz="1600" kern="1200" dirty="0">
              <a:latin typeface="+mj-lt"/>
            </a:rPr>
            <a:t>sinon </a:t>
          </a:r>
          <a:r>
            <a:rPr lang="fr-FR" sz="1600" i="1" kern="1200" dirty="0">
              <a:solidFill>
                <a:srgbClr val="000099"/>
              </a:solidFill>
              <a:latin typeface="+mj-lt"/>
            </a:rPr>
            <a:t>envoyer 1</a:t>
          </a:r>
          <a:r>
            <a:rPr lang="fr-FR" sz="1600" kern="1200" dirty="0">
              <a:latin typeface="+mj-lt"/>
            </a:rPr>
            <a:t> et </a:t>
          </a:r>
        </a:p>
        <a:p>
          <a:pPr marL="514350" lvl="3" indent="-171450" algn="l" defTabSz="711200">
            <a:lnSpc>
              <a:spcPct val="90000"/>
            </a:lnSpc>
            <a:spcBef>
              <a:spcPct val="0"/>
            </a:spcBef>
            <a:spcAft>
              <a:spcPct val="15000"/>
            </a:spcAft>
            <a:buChar char="•"/>
          </a:pPr>
          <a:r>
            <a:rPr lang="fr-FR" sz="1600" kern="1200" dirty="0">
              <a:latin typeface="+mj-lt"/>
            </a:rPr>
            <a:t>vérifier les 4 enfants O(</a:t>
          </a:r>
          <a:r>
            <a:rPr lang="fr-FR" sz="1600" kern="1200" dirty="0" err="1">
              <a:latin typeface="+mj-lt"/>
            </a:rPr>
            <a:t>i,j</a:t>
          </a:r>
          <a:r>
            <a:rPr lang="fr-FR" sz="1600" kern="1200" dirty="0">
              <a:latin typeface="+mj-lt"/>
            </a:rPr>
            <a:t>) </a:t>
          </a:r>
        </a:p>
        <a:p>
          <a:pPr marL="685800" lvl="4" indent="-171450" algn="l" defTabSz="711200">
            <a:lnSpc>
              <a:spcPct val="90000"/>
            </a:lnSpc>
            <a:spcBef>
              <a:spcPct val="0"/>
            </a:spcBef>
            <a:spcAft>
              <a:spcPct val="15000"/>
            </a:spcAft>
            <a:buChar char="•"/>
          </a:pPr>
          <a:r>
            <a:rPr lang="fr-FR" sz="1600" kern="1200" dirty="0">
              <a:latin typeface="+mj-lt"/>
            </a:rPr>
            <a:t>si significatif, </a:t>
          </a:r>
          <a:r>
            <a:rPr lang="fr-FR" sz="1600" i="1" kern="1200" dirty="0">
              <a:solidFill>
                <a:srgbClr val="000099"/>
              </a:solidFill>
              <a:latin typeface="+mj-lt"/>
            </a:rPr>
            <a:t>envoyer 1 et signe</a:t>
          </a:r>
          <a:r>
            <a:rPr lang="fr-FR" sz="1600" kern="1200" dirty="0">
              <a:latin typeface="+mj-lt"/>
            </a:rPr>
            <a:t>, déplacer dans la LCS, </a:t>
          </a:r>
        </a:p>
        <a:p>
          <a:pPr marL="685800" lvl="4" indent="-171450" algn="l" defTabSz="711200">
            <a:lnSpc>
              <a:spcPct val="90000"/>
            </a:lnSpc>
            <a:spcBef>
              <a:spcPct val="0"/>
            </a:spcBef>
            <a:spcAft>
              <a:spcPct val="15000"/>
            </a:spcAft>
            <a:buChar char="•"/>
          </a:pPr>
          <a:r>
            <a:rPr lang="fr-FR" sz="1600" kern="1200" dirty="0">
              <a:latin typeface="+mj-lt"/>
            </a:rPr>
            <a:t>sinon, </a:t>
          </a:r>
          <a:r>
            <a:rPr lang="fr-FR" sz="1600" i="1" kern="1200" dirty="0">
              <a:solidFill>
                <a:srgbClr val="000099"/>
              </a:solidFill>
              <a:latin typeface="+mj-lt"/>
            </a:rPr>
            <a:t>envoyer 0</a:t>
          </a:r>
          <a:r>
            <a:rPr lang="fr-FR" sz="1600" kern="1200" dirty="0">
              <a:latin typeface="+mj-lt"/>
            </a:rPr>
            <a:t> et déplacer dans la LCN.</a:t>
          </a:r>
        </a:p>
        <a:p>
          <a:pPr marL="342900" lvl="2" indent="-171450" algn="l" defTabSz="711200">
            <a:lnSpc>
              <a:spcPct val="90000"/>
            </a:lnSpc>
            <a:spcBef>
              <a:spcPct val="0"/>
            </a:spcBef>
            <a:spcAft>
              <a:spcPct val="15000"/>
            </a:spcAft>
            <a:buChar char="•"/>
          </a:pPr>
          <a:r>
            <a:rPr lang="fr-FR" sz="1600" kern="1200" dirty="0">
              <a:latin typeface="+mj-lt"/>
            </a:rPr>
            <a:t>si L(</a:t>
          </a:r>
          <a:r>
            <a:rPr lang="fr-FR" sz="1600" kern="1200" dirty="0" err="1">
              <a:latin typeface="+mj-lt"/>
            </a:rPr>
            <a:t>i,j</a:t>
          </a:r>
          <a:r>
            <a:rPr lang="fr-FR" sz="1600" kern="1200" dirty="0">
              <a:latin typeface="+mj-lt"/>
            </a:rPr>
            <a:t>) n’est pas vide, déplacer (</a:t>
          </a:r>
          <a:r>
            <a:rPr lang="fr-FR" sz="1600" kern="1200" dirty="0" err="1">
              <a:latin typeface="+mj-lt"/>
            </a:rPr>
            <a:t>i,j</a:t>
          </a:r>
          <a:r>
            <a:rPr lang="fr-FR" sz="1600" kern="1200" dirty="0">
              <a:latin typeface="+mj-lt"/>
            </a:rPr>
            <a:t>) à la fin de la LEN, type B</a:t>
          </a:r>
        </a:p>
        <a:p>
          <a:pPr marL="342900" lvl="2" indent="-171450" algn="l" defTabSz="711200">
            <a:lnSpc>
              <a:spcPct val="90000"/>
            </a:lnSpc>
            <a:spcBef>
              <a:spcPct val="0"/>
            </a:spcBef>
            <a:spcAft>
              <a:spcPct val="15000"/>
            </a:spcAft>
            <a:buChar char="•"/>
          </a:pPr>
          <a:r>
            <a:rPr lang="fr-FR" sz="1600" kern="1200" dirty="0">
              <a:latin typeface="+mj-lt"/>
            </a:rPr>
            <a:t>sinon, enlever (</a:t>
          </a:r>
          <a:r>
            <a:rPr lang="fr-FR" sz="1600" kern="1200" dirty="0" err="1">
              <a:latin typeface="+mj-lt"/>
            </a:rPr>
            <a:t>i,j</a:t>
          </a:r>
          <a:r>
            <a:rPr lang="fr-FR" sz="1600" kern="1200" dirty="0">
              <a:latin typeface="+mj-lt"/>
            </a:rPr>
            <a:t>) de la LEN.</a:t>
          </a:r>
        </a:p>
        <a:p>
          <a:pPr marL="171450" lvl="1" indent="-171450" algn="l" defTabSz="711200">
            <a:lnSpc>
              <a:spcPct val="90000"/>
            </a:lnSpc>
            <a:spcBef>
              <a:spcPct val="0"/>
            </a:spcBef>
            <a:spcAft>
              <a:spcPct val="15000"/>
            </a:spcAft>
            <a:buChar char="•"/>
          </a:pPr>
          <a:r>
            <a:rPr lang="fr-FR" sz="1600" b="0" i="1" kern="1200" dirty="0">
              <a:solidFill>
                <a:srgbClr val="C00000"/>
              </a:solidFill>
              <a:latin typeface="+mj-lt"/>
              <a:cs typeface="Times New Roman" pitchFamily="18" charset="0"/>
            </a:rPr>
            <a:t>si l’ensemble est de type B : </a:t>
          </a:r>
        </a:p>
        <a:p>
          <a:pPr marL="342900" lvl="2" indent="-171450" algn="l" defTabSz="711200">
            <a:lnSpc>
              <a:spcPct val="90000"/>
            </a:lnSpc>
            <a:spcBef>
              <a:spcPct val="0"/>
            </a:spcBef>
            <a:spcAft>
              <a:spcPct val="15000"/>
            </a:spcAft>
            <a:buChar char="•"/>
          </a:pPr>
          <a:r>
            <a:rPr lang="fr-FR" sz="1600" kern="1200" dirty="0">
              <a:latin typeface="+mj-lt"/>
            </a:rPr>
            <a:t>si L(</a:t>
          </a:r>
          <a:r>
            <a:rPr lang="fr-FR" sz="1600" kern="1200" dirty="0" err="1">
              <a:latin typeface="+mj-lt"/>
            </a:rPr>
            <a:t>i,j</a:t>
          </a:r>
          <a:r>
            <a:rPr lang="fr-FR" sz="1600" kern="1200" dirty="0">
              <a:latin typeface="+mj-lt"/>
            </a:rPr>
            <a:t>) n’est pas significatif, </a:t>
          </a:r>
          <a:r>
            <a:rPr lang="fr-FR" sz="1600" i="1" kern="1200" dirty="0">
              <a:solidFill>
                <a:srgbClr val="000099"/>
              </a:solidFill>
              <a:latin typeface="+mj-lt"/>
            </a:rPr>
            <a:t>envoyer 0 ,</a:t>
          </a:r>
        </a:p>
        <a:p>
          <a:pPr marL="342900" lvl="2" indent="-171450" algn="l" defTabSz="711200">
            <a:lnSpc>
              <a:spcPct val="90000"/>
            </a:lnSpc>
            <a:spcBef>
              <a:spcPct val="0"/>
            </a:spcBef>
            <a:spcAft>
              <a:spcPct val="15000"/>
            </a:spcAft>
            <a:buChar char="•"/>
          </a:pPr>
          <a:r>
            <a:rPr lang="fr-FR" sz="1600" kern="1200" dirty="0">
              <a:latin typeface="+mj-lt"/>
            </a:rPr>
            <a:t>sinon, </a:t>
          </a:r>
          <a:r>
            <a:rPr lang="fr-FR" sz="1600" i="1" kern="1200" dirty="0">
              <a:solidFill>
                <a:srgbClr val="000099"/>
              </a:solidFill>
              <a:latin typeface="+mj-lt"/>
            </a:rPr>
            <a:t>envoyer 1 </a:t>
          </a:r>
          <a:r>
            <a:rPr lang="fr-FR" sz="1600" kern="1200" dirty="0">
              <a:latin typeface="+mj-lt"/>
            </a:rPr>
            <a:t>et </a:t>
          </a:r>
        </a:p>
        <a:p>
          <a:pPr marL="514350" lvl="3" indent="-171450" algn="l" defTabSz="711200">
            <a:lnSpc>
              <a:spcPct val="90000"/>
            </a:lnSpc>
            <a:spcBef>
              <a:spcPct val="0"/>
            </a:spcBef>
            <a:spcAft>
              <a:spcPct val="15000"/>
            </a:spcAft>
            <a:buChar char="•"/>
          </a:pPr>
          <a:r>
            <a:rPr lang="fr-FR" sz="1600" kern="1200" dirty="0">
              <a:latin typeface="+mj-lt"/>
            </a:rPr>
            <a:t>ajouter les 4 enfants O(</a:t>
          </a:r>
          <a:r>
            <a:rPr lang="fr-FR" sz="1600" kern="1200" dirty="0" err="1">
              <a:latin typeface="+mj-lt"/>
            </a:rPr>
            <a:t>i,j</a:t>
          </a:r>
          <a:r>
            <a:rPr lang="fr-FR" sz="1600" kern="1200" dirty="0">
              <a:latin typeface="+mj-lt"/>
            </a:rPr>
            <a:t>) à la fin de la LEN, type A. </a:t>
          </a:r>
        </a:p>
        <a:p>
          <a:pPr marL="514350" lvl="3" indent="-171450" algn="l" defTabSz="711200">
            <a:lnSpc>
              <a:spcPct val="90000"/>
            </a:lnSpc>
            <a:spcBef>
              <a:spcPct val="0"/>
            </a:spcBef>
            <a:spcAft>
              <a:spcPct val="15000"/>
            </a:spcAft>
            <a:buChar char="•"/>
          </a:pPr>
          <a:r>
            <a:rPr lang="fr-FR" sz="1600" kern="1200" dirty="0">
              <a:latin typeface="+mj-lt"/>
            </a:rPr>
            <a:t>enlever (</a:t>
          </a:r>
          <a:r>
            <a:rPr lang="fr-FR" sz="1600" kern="1200" dirty="0" err="1">
              <a:latin typeface="+mj-lt"/>
            </a:rPr>
            <a:t>i,j</a:t>
          </a:r>
          <a:r>
            <a:rPr lang="fr-FR" sz="1600" kern="1200" dirty="0">
              <a:latin typeface="+mj-lt"/>
            </a:rPr>
            <a:t>) de la LEN</a:t>
          </a:r>
        </a:p>
      </dsp:txBody>
      <dsp:txXfrm>
        <a:off x="0" y="1283058"/>
        <a:ext cx="8643998" cy="3855600"/>
      </dsp:txXfrm>
    </dsp:sp>
    <dsp:sp modelId="{345B950C-9949-4B1E-A466-812A8714EDFC}">
      <dsp:nvSpPr>
        <dsp:cNvPr id="0" name=""/>
        <dsp:cNvSpPr/>
      </dsp:nvSpPr>
      <dsp:spPr>
        <a:xfrm>
          <a:off x="432199" y="1150218"/>
          <a:ext cx="6050798" cy="26568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28706" tIns="0" rIns="228706" bIns="0" numCol="1" spcCol="1270" anchor="ctr" anchorCtr="0">
          <a:noAutofit/>
        </a:bodyPr>
        <a:lstStyle/>
        <a:p>
          <a:pPr marL="0" lvl="0" indent="0" algn="l" defTabSz="800100">
            <a:lnSpc>
              <a:spcPct val="100000"/>
            </a:lnSpc>
            <a:spcBef>
              <a:spcPct val="0"/>
            </a:spcBef>
            <a:spcAft>
              <a:spcPct val="35000"/>
            </a:spcAft>
            <a:buNone/>
          </a:pPr>
          <a:r>
            <a:rPr lang="fr-FR" sz="1800" b="0" i="1" kern="1200" dirty="0"/>
            <a:t>b.</a:t>
          </a:r>
          <a:r>
            <a:rPr lang="fr-FR" sz="1800" b="0" i="0" kern="1200" dirty="0"/>
            <a:t> Pour les entrées de LEN</a:t>
          </a:r>
        </a:p>
      </dsp:txBody>
      <dsp:txXfrm>
        <a:off x="445168" y="1163187"/>
        <a:ext cx="6024860" cy="2397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48EAC-5891-49A8-9426-F6AEFD6017F2}">
      <dsp:nvSpPr>
        <dsp:cNvPr id="0" name=""/>
        <dsp:cNvSpPr/>
      </dsp:nvSpPr>
      <dsp:spPr>
        <a:xfrm>
          <a:off x="0" y="377500"/>
          <a:ext cx="7929618" cy="58026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b="1" kern="1200" dirty="0"/>
            <a:t>Passe de raffinement</a:t>
          </a:r>
        </a:p>
      </dsp:txBody>
      <dsp:txXfrm>
        <a:off x="28326" y="405826"/>
        <a:ext cx="7872966" cy="523615"/>
      </dsp:txXfrm>
    </dsp:sp>
    <dsp:sp modelId="{DF0B1621-C81F-4F84-AC0A-F88627567CD6}">
      <dsp:nvSpPr>
        <dsp:cNvPr id="0" name=""/>
        <dsp:cNvSpPr/>
      </dsp:nvSpPr>
      <dsp:spPr>
        <a:xfrm>
          <a:off x="214297" y="957768"/>
          <a:ext cx="750102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65" tIns="22860" rIns="128016" bIns="22860" numCol="1" spcCol="1270" anchor="t" anchorCtr="0">
          <a:noAutofit/>
        </a:bodyPr>
        <a:lstStyle/>
        <a:p>
          <a:pPr marL="171450" lvl="1" indent="-171450" algn="ctr" defTabSz="800100" rtl="0">
            <a:lnSpc>
              <a:spcPct val="150000"/>
            </a:lnSpc>
            <a:spcBef>
              <a:spcPct val="0"/>
            </a:spcBef>
            <a:spcAft>
              <a:spcPct val="20000"/>
            </a:spcAft>
            <a:buChar char="•"/>
          </a:pPr>
          <a:r>
            <a:rPr lang="fr-FR" sz="1800" kern="1200" dirty="0"/>
            <a:t>Envoyer le </a:t>
          </a:r>
          <a:r>
            <a:rPr lang="fr-FR" sz="1800" i="1" kern="1200" dirty="0"/>
            <a:t>n</a:t>
          </a:r>
          <a:r>
            <a:rPr lang="fr-FR" sz="1800" kern="1200" dirty="0"/>
            <a:t>-</a:t>
          </a:r>
          <a:r>
            <a:rPr lang="fr-FR" sz="1800" kern="1200" dirty="0" err="1"/>
            <a:t>ème</a:t>
          </a:r>
          <a:r>
            <a:rPr lang="fr-FR" sz="1800" kern="1200" dirty="0"/>
            <a:t> bit de la valeur absolue du coefficients dans la liste LCS (</a:t>
          </a:r>
          <a:r>
            <a:rPr lang="fr-FR" sz="1800" i="1" kern="1200" dirty="0">
              <a:solidFill>
                <a:srgbClr val="000099"/>
              </a:solidFill>
            </a:rPr>
            <a:t>à l’exception de ceux incluse dans la même passe de signification</a:t>
          </a:r>
          <a:r>
            <a:rPr lang="fr-FR" sz="1800" kern="1200" dirty="0"/>
            <a:t>.)</a:t>
          </a:r>
          <a:endParaRPr lang="fr-FR" sz="1800" i="1" kern="1200" baseline="30000" dirty="0"/>
        </a:p>
      </dsp:txBody>
      <dsp:txXfrm>
        <a:off x="214297" y="957768"/>
        <a:ext cx="7501022"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7CF10-5BDC-4318-A553-511ABCEA1E69}">
      <dsp:nvSpPr>
        <dsp:cNvPr id="0" name=""/>
        <dsp:cNvSpPr/>
      </dsp:nvSpPr>
      <dsp:spPr>
        <a:xfrm>
          <a:off x="714383" y="0"/>
          <a:ext cx="2460553" cy="1000132"/>
        </a:xfrm>
        <a:prstGeom prst="rightArrow">
          <a:avLst>
            <a:gd name="adj1" fmla="val 70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fr-FR" sz="1800" b="1" i="1" kern="1200" dirty="0">
              <a:latin typeface="Times New Roman" pitchFamily="18" charset="0"/>
              <a:cs typeface="Times New Roman" pitchFamily="18" charset="0"/>
            </a:rPr>
            <a:t>Décomposition 1D des lignes</a:t>
          </a:r>
          <a:endParaRPr lang="fr-FR" sz="1800" b="1" kern="1200" dirty="0">
            <a:latin typeface="Times New Roman" pitchFamily="18" charset="0"/>
            <a:cs typeface="Times New Roman" pitchFamily="18" charset="0"/>
          </a:endParaRPr>
        </a:p>
      </dsp:txBody>
      <dsp:txXfrm>
        <a:off x="1329522" y="150020"/>
        <a:ext cx="1495369" cy="700092"/>
      </dsp:txXfrm>
    </dsp:sp>
    <dsp:sp modelId="{BA4875AA-B45E-46B1-9AFB-9507ACD16C7C}">
      <dsp:nvSpPr>
        <dsp:cNvPr id="0" name=""/>
        <dsp:cNvSpPr/>
      </dsp:nvSpPr>
      <dsp:spPr>
        <a:xfrm>
          <a:off x="785818" y="214028"/>
          <a:ext cx="572075" cy="57207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4400" b="1" kern="1200" dirty="0"/>
            <a:t>1</a:t>
          </a:r>
          <a:endParaRPr lang="fr-FR" sz="5500" b="1" kern="1200" dirty="0"/>
        </a:p>
      </dsp:txBody>
      <dsp:txXfrm>
        <a:off x="869596" y="297806"/>
        <a:ext cx="404519" cy="404519"/>
      </dsp:txXfrm>
    </dsp:sp>
    <dsp:sp modelId="{7F19DCFD-6548-4025-8B45-DC4387C870EE}">
      <dsp:nvSpPr>
        <dsp:cNvPr id="0" name=""/>
        <dsp:cNvSpPr/>
      </dsp:nvSpPr>
      <dsp:spPr>
        <a:xfrm>
          <a:off x="3245847" y="0"/>
          <a:ext cx="2754944" cy="1000132"/>
        </a:xfrm>
        <a:prstGeom prst="rightArrow">
          <a:avLst>
            <a:gd name="adj1" fmla="val 70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fr-FR" sz="1800" b="1" i="1" kern="1200" dirty="0">
              <a:solidFill>
                <a:srgbClr val="002060"/>
              </a:solidFill>
              <a:latin typeface="Times New Roman" pitchFamily="18" charset="0"/>
              <a:cs typeface="Times New Roman" pitchFamily="18" charset="0"/>
            </a:rPr>
            <a:t>Décomposition 1D des colonnes</a:t>
          </a:r>
          <a:endParaRPr lang="fr-FR" sz="1800" b="1" kern="1200" dirty="0">
            <a:solidFill>
              <a:srgbClr val="002060"/>
            </a:solidFill>
            <a:latin typeface="Times New Roman" pitchFamily="18" charset="0"/>
            <a:cs typeface="Times New Roman" pitchFamily="18" charset="0"/>
          </a:endParaRPr>
        </a:p>
      </dsp:txBody>
      <dsp:txXfrm>
        <a:off x="3934583" y="150020"/>
        <a:ext cx="1716162" cy="700092"/>
      </dsp:txXfrm>
    </dsp:sp>
    <dsp:sp modelId="{D945FC80-2AD1-49F9-B181-AD5E9D1765F6}">
      <dsp:nvSpPr>
        <dsp:cNvPr id="0" name=""/>
        <dsp:cNvSpPr/>
      </dsp:nvSpPr>
      <dsp:spPr>
        <a:xfrm>
          <a:off x="3357586" y="214028"/>
          <a:ext cx="572075" cy="57207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4400" b="1" kern="1200" dirty="0"/>
            <a:t>2</a:t>
          </a:r>
        </a:p>
      </dsp:txBody>
      <dsp:txXfrm>
        <a:off x="3441364" y="297806"/>
        <a:ext cx="404519" cy="4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ADA2A-85A8-43D2-BD28-F27D112C2056}">
      <dsp:nvSpPr>
        <dsp:cNvPr id="0" name=""/>
        <dsp:cNvSpPr/>
      </dsp:nvSpPr>
      <dsp:spPr>
        <a:xfrm>
          <a:off x="0" y="11524"/>
          <a:ext cx="8358246" cy="408283"/>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Les principes de base de SPIHT sont les suivants : </a:t>
          </a:r>
          <a:endParaRPr lang="fr-FR" sz="2000" b="1" kern="1200" dirty="0"/>
        </a:p>
      </dsp:txBody>
      <dsp:txXfrm>
        <a:off x="19931" y="31455"/>
        <a:ext cx="8318384" cy="368421"/>
      </dsp:txXfrm>
    </dsp:sp>
    <dsp:sp modelId="{E96AE0C2-F5CE-4CC8-9D85-56B705A3A6DA}">
      <dsp:nvSpPr>
        <dsp:cNvPr id="0" name=""/>
        <dsp:cNvSpPr/>
      </dsp:nvSpPr>
      <dsp:spPr>
        <a:xfrm>
          <a:off x="0" y="575327"/>
          <a:ext cx="8358246" cy="110565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un </a:t>
          </a:r>
          <a:r>
            <a:rPr lang="fr-FR" sz="2000" b="1" i="1" kern="1200" dirty="0"/>
            <a:t>rangement partiel </a:t>
          </a:r>
          <a:r>
            <a:rPr lang="fr-FR" sz="2000" kern="1200" dirty="0"/>
            <a:t>par amplitude des coefficients d’ondelettes quantifiés par </a:t>
          </a:r>
          <a:r>
            <a:rPr lang="fr-FR" sz="2000" b="1" i="1" kern="1200" dirty="0"/>
            <a:t>approximations successives </a:t>
          </a:r>
          <a:r>
            <a:rPr lang="fr-FR" sz="2000" b="0" i="0" kern="1200" dirty="0"/>
            <a:t>(signification par rapport à </a:t>
          </a:r>
          <a:r>
            <a:rPr lang="fr-FR" sz="2000" b="0" i="1" kern="1200" dirty="0" err="1"/>
            <a:t>T</a:t>
          </a:r>
          <a:r>
            <a:rPr lang="fr-FR" sz="2000" b="0" i="1" kern="1200" baseline="-25000" dirty="0" err="1"/>
            <a:t>n</a:t>
          </a:r>
          <a:r>
            <a:rPr lang="fr-FR" sz="2000" b="0" i="0" kern="1200" dirty="0"/>
            <a:t>).</a:t>
          </a:r>
        </a:p>
      </dsp:txBody>
      <dsp:txXfrm>
        <a:off x="53973" y="629300"/>
        <a:ext cx="8250300" cy="997704"/>
      </dsp:txXfrm>
    </dsp:sp>
    <dsp:sp modelId="{A0B7F0F6-999A-49BD-A9B9-E5B5BA042FDE}">
      <dsp:nvSpPr>
        <dsp:cNvPr id="0" name=""/>
        <dsp:cNvSpPr/>
      </dsp:nvSpPr>
      <dsp:spPr>
        <a:xfrm>
          <a:off x="0" y="1836497"/>
          <a:ext cx="8358246" cy="110565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un </a:t>
          </a:r>
          <a:r>
            <a:rPr lang="fr-FR" sz="2000" b="1" i="1" kern="1200" dirty="0"/>
            <a:t>partitionnemen</a:t>
          </a:r>
          <a:r>
            <a:rPr lang="fr-FR" sz="2000" kern="1200" dirty="0"/>
            <a:t>t dans des </a:t>
          </a:r>
          <a:r>
            <a:rPr lang="fr-FR" sz="2000" b="1" i="1" kern="1200" dirty="0"/>
            <a:t>arbres hiérarchiques </a:t>
          </a:r>
          <a:r>
            <a:rPr lang="fr-FR" sz="2000" kern="1200" dirty="0"/>
            <a:t>à chaque seuil appliqué. Les arbres sont triés sur la base de leur signification en deux catégories d’arbres.</a:t>
          </a:r>
          <a:endParaRPr lang="fr-FR" sz="2000" b="1" kern="1200" dirty="0"/>
        </a:p>
      </dsp:txBody>
      <dsp:txXfrm>
        <a:off x="53973" y="1890470"/>
        <a:ext cx="8250300" cy="997704"/>
      </dsp:txXfrm>
    </dsp:sp>
    <dsp:sp modelId="{1B5C6DDB-7D66-47D8-B8D2-B8B9776BC31F}">
      <dsp:nvSpPr>
        <dsp:cNvPr id="0" name=""/>
        <dsp:cNvSpPr/>
      </dsp:nvSpPr>
      <dsp:spPr>
        <a:xfrm>
          <a:off x="0" y="3109192"/>
          <a:ext cx="8358246" cy="110565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un </a:t>
          </a:r>
          <a:r>
            <a:rPr lang="fr-FR" sz="2000" b="1" i="1" kern="1200" dirty="0"/>
            <a:t>ordonnancement de la transmission </a:t>
          </a:r>
          <a:r>
            <a:rPr lang="fr-FR" sz="2000" kern="1200" dirty="0"/>
            <a:t>des bits de raffinement.</a:t>
          </a:r>
          <a:endParaRPr lang="fr-FR" sz="2000" b="1" kern="1200" dirty="0"/>
        </a:p>
      </dsp:txBody>
      <dsp:txXfrm>
        <a:off x="53973" y="3163165"/>
        <a:ext cx="8250300" cy="997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ADA2A-85A8-43D2-BD28-F27D112C2056}">
      <dsp:nvSpPr>
        <dsp:cNvPr id="0" name=""/>
        <dsp:cNvSpPr/>
      </dsp:nvSpPr>
      <dsp:spPr>
        <a:xfrm>
          <a:off x="0" y="93"/>
          <a:ext cx="7572428" cy="36914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b="0" kern="1200" dirty="0"/>
            <a:t>La relation parent – enfant</a:t>
          </a:r>
        </a:p>
      </dsp:txBody>
      <dsp:txXfrm>
        <a:off x="18020" y="18113"/>
        <a:ext cx="7536388" cy="3331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ADA2A-85A8-43D2-BD28-F27D112C2056}">
      <dsp:nvSpPr>
        <dsp:cNvPr id="0" name=""/>
        <dsp:cNvSpPr/>
      </dsp:nvSpPr>
      <dsp:spPr>
        <a:xfrm>
          <a:off x="0" y="0"/>
          <a:ext cx="7572428" cy="44351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b="0" kern="1200" dirty="0"/>
            <a:t>Représentation par plans de bits</a:t>
          </a:r>
        </a:p>
      </dsp:txBody>
      <dsp:txXfrm>
        <a:off x="21651" y="21651"/>
        <a:ext cx="7529126" cy="400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ADA2A-85A8-43D2-BD28-F27D112C2056}">
      <dsp:nvSpPr>
        <dsp:cNvPr id="0" name=""/>
        <dsp:cNvSpPr/>
      </dsp:nvSpPr>
      <dsp:spPr>
        <a:xfrm>
          <a:off x="36049" y="10689"/>
          <a:ext cx="3856991" cy="444129"/>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fr-FR" sz="1800" b="1" i="1" kern="1200" dirty="0"/>
            <a:t>O </a:t>
          </a:r>
          <a:r>
            <a:rPr lang="fr-FR" sz="1800" kern="1200" dirty="0"/>
            <a:t>: liste de tous les </a:t>
          </a:r>
          <a:r>
            <a:rPr lang="fr-FR" sz="1800" b="1" i="1" kern="1200" dirty="0"/>
            <a:t>enfants</a:t>
          </a:r>
          <a:r>
            <a:rPr lang="fr-FR" sz="1800" kern="1200" dirty="0"/>
            <a:t> d’un point. </a:t>
          </a:r>
          <a:endParaRPr lang="fr-FR" sz="1800" b="1" kern="1200" dirty="0"/>
        </a:p>
      </dsp:txBody>
      <dsp:txXfrm>
        <a:off x="57730" y="32370"/>
        <a:ext cx="3813629" cy="400767"/>
      </dsp:txXfrm>
    </dsp:sp>
    <dsp:sp modelId="{928E6408-BBAD-4089-BA5A-2D88ABEAD86E}">
      <dsp:nvSpPr>
        <dsp:cNvPr id="0" name=""/>
        <dsp:cNvSpPr/>
      </dsp:nvSpPr>
      <dsp:spPr>
        <a:xfrm>
          <a:off x="36049" y="567139"/>
          <a:ext cx="3856991" cy="72291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i="1" kern="1200" dirty="0"/>
            <a:t>D </a:t>
          </a:r>
          <a:r>
            <a:rPr lang="fr-FR" sz="1800" kern="1200" dirty="0"/>
            <a:t>: liste de tous les </a:t>
          </a:r>
          <a:r>
            <a:rPr lang="fr-FR" sz="1800" b="1" i="1" kern="1200" dirty="0"/>
            <a:t>descendants</a:t>
          </a:r>
          <a:r>
            <a:rPr lang="fr-FR" sz="1800" kern="1200" dirty="0"/>
            <a:t> d’un point.</a:t>
          </a:r>
        </a:p>
      </dsp:txBody>
      <dsp:txXfrm>
        <a:off x="71339" y="602429"/>
        <a:ext cx="3786411" cy="652330"/>
      </dsp:txXfrm>
    </dsp:sp>
    <dsp:sp modelId="{2653BB5B-D6C6-40B8-A121-B51D2819830E}">
      <dsp:nvSpPr>
        <dsp:cNvPr id="0" name=""/>
        <dsp:cNvSpPr/>
      </dsp:nvSpPr>
      <dsp:spPr>
        <a:xfrm>
          <a:off x="36049" y="1413060"/>
          <a:ext cx="3856991" cy="73008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i="1" kern="1200" dirty="0"/>
            <a:t>L = D – O </a:t>
          </a:r>
        </a:p>
      </dsp:txBody>
      <dsp:txXfrm>
        <a:off x="71689" y="1448700"/>
        <a:ext cx="3785711" cy="658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ADA2A-85A8-43D2-BD28-F27D112C2056}">
      <dsp:nvSpPr>
        <dsp:cNvPr id="0" name=""/>
        <dsp:cNvSpPr/>
      </dsp:nvSpPr>
      <dsp:spPr>
        <a:xfrm>
          <a:off x="0" y="93"/>
          <a:ext cx="7572428" cy="36914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Trois (03) ensembles sont définies : </a:t>
          </a:r>
          <a:endParaRPr lang="fr-FR" sz="2000" b="0" kern="1200" dirty="0"/>
        </a:p>
      </dsp:txBody>
      <dsp:txXfrm>
        <a:off x="18020" y="18113"/>
        <a:ext cx="7536388" cy="3331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ADA2A-85A8-43D2-BD28-F27D112C2056}">
      <dsp:nvSpPr>
        <dsp:cNvPr id="0" name=""/>
        <dsp:cNvSpPr/>
      </dsp:nvSpPr>
      <dsp:spPr>
        <a:xfrm>
          <a:off x="0" y="420884"/>
          <a:ext cx="7572428" cy="44351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Trois (03) listes sont utilisées  pour l’implémentation: </a:t>
          </a:r>
          <a:endParaRPr lang="fr-FR" sz="2000" b="1" kern="1200" dirty="0"/>
        </a:p>
      </dsp:txBody>
      <dsp:txXfrm>
        <a:off x="21651" y="442535"/>
        <a:ext cx="7529126" cy="400215"/>
      </dsp:txXfrm>
    </dsp:sp>
    <dsp:sp modelId="{8A79D49F-4CBF-4C15-8804-7A5E333CF0C8}">
      <dsp:nvSpPr>
        <dsp:cNvPr id="0" name=""/>
        <dsp:cNvSpPr/>
      </dsp:nvSpPr>
      <dsp:spPr>
        <a:xfrm>
          <a:off x="0" y="864401"/>
          <a:ext cx="7572428" cy="135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425" tIns="25400" rIns="142240" bIns="25400" numCol="1" spcCol="1270" anchor="t" anchorCtr="0">
          <a:noAutofit/>
        </a:bodyPr>
        <a:lstStyle/>
        <a:p>
          <a:pPr marL="228600" lvl="1" indent="-228600" algn="l" defTabSz="889000" rtl="0">
            <a:lnSpc>
              <a:spcPct val="200000"/>
            </a:lnSpc>
            <a:spcBef>
              <a:spcPct val="0"/>
            </a:spcBef>
            <a:spcAft>
              <a:spcPct val="20000"/>
            </a:spcAft>
            <a:buChar char="•"/>
          </a:pPr>
          <a:r>
            <a:rPr lang="fr-FR" sz="2000" kern="1200" dirty="0"/>
            <a:t>La liste des coefficients significatifs (</a:t>
          </a:r>
          <a:r>
            <a:rPr lang="fr-FR" sz="2000" b="1" i="1" kern="1200" dirty="0"/>
            <a:t>LCS</a:t>
          </a:r>
          <a:r>
            <a:rPr lang="fr-FR" sz="2000" kern="1200" dirty="0"/>
            <a:t>),</a:t>
          </a:r>
          <a:endParaRPr lang="fr-FR" sz="2000" b="1" kern="1200" dirty="0"/>
        </a:p>
        <a:p>
          <a:pPr marL="228600" lvl="1" indent="-228600" algn="l" defTabSz="889000" rtl="0">
            <a:lnSpc>
              <a:spcPct val="90000"/>
            </a:lnSpc>
            <a:spcBef>
              <a:spcPct val="0"/>
            </a:spcBef>
            <a:spcAft>
              <a:spcPct val="20000"/>
            </a:spcAft>
            <a:buChar char="•"/>
          </a:pPr>
          <a:r>
            <a:rPr lang="fr-FR" sz="2000" kern="1200" dirty="0"/>
            <a:t>La liste des coefficients non significatifs (</a:t>
          </a:r>
          <a:r>
            <a:rPr lang="fr-FR" sz="2000" b="1" i="1" kern="1200" dirty="0"/>
            <a:t>LCN</a:t>
          </a:r>
          <a:r>
            <a:rPr lang="fr-FR" sz="2000" kern="1200" dirty="0"/>
            <a:t>),</a:t>
          </a:r>
          <a:endParaRPr lang="fr-FR" sz="2000" b="1" kern="1200" dirty="0"/>
        </a:p>
        <a:p>
          <a:pPr marL="228600" lvl="1" indent="-228600" algn="l" defTabSz="889000" rtl="0">
            <a:lnSpc>
              <a:spcPct val="90000"/>
            </a:lnSpc>
            <a:spcBef>
              <a:spcPct val="0"/>
            </a:spcBef>
            <a:spcAft>
              <a:spcPct val="20000"/>
            </a:spcAft>
            <a:buChar char="•"/>
          </a:pPr>
          <a:r>
            <a:rPr lang="fr-FR" sz="2000" kern="1200" dirty="0"/>
            <a:t>La liste des ensembles non significatifs (</a:t>
          </a:r>
          <a:r>
            <a:rPr lang="fr-FR" sz="2000" b="1" i="1" kern="1200" dirty="0"/>
            <a:t>LEN</a:t>
          </a:r>
          <a:r>
            <a:rPr lang="fr-FR" sz="2000" kern="1200" dirty="0"/>
            <a:t>).</a:t>
          </a:r>
          <a:endParaRPr lang="fr-FR" sz="2000" b="1" kern="1200" dirty="0"/>
        </a:p>
      </dsp:txBody>
      <dsp:txXfrm>
        <a:off x="0" y="864401"/>
        <a:ext cx="7572428" cy="1357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48EAC-5891-49A8-9426-F6AEFD6017F2}">
      <dsp:nvSpPr>
        <dsp:cNvPr id="0" name=""/>
        <dsp:cNvSpPr/>
      </dsp:nvSpPr>
      <dsp:spPr>
        <a:xfrm>
          <a:off x="0" y="19467"/>
          <a:ext cx="7929618" cy="39879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b="1" kern="1200" dirty="0"/>
            <a:t>1. Initialisation </a:t>
          </a:r>
        </a:p>
      </dsp:txBody>
      <dsp:txXfrm>
        <a:off x="19468" y="38935"/>
        <a:ext cx="7890682" cy="359859"/>
      </dsp:txXfrm>
    </dsp:sp>
    <dsp:sp modelId="{DF0B1621-C81F-4F84-AC0A-F88627567CD6}">
      <dsp:nvSpPr>
        <dsp:cNvPr id="0" name=""/>
        <dsp:cNvSpPr/>
      </dsp:nvSpPr>
      <dsp:spPr>
        <a:xfrm>
          <a:off x="0" y="418263"/>
          <a:ext cx="7929618" cy="141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65" tIns="22860" rIns="128016" bIns="22860" numCol="1" spcCol="1270" anchor="t" anchorCtr="0">
          <a:noAutofit/>
        </a:bodyPr>
        <a:lstStyle/>
        <a:p>
          <a:pPr marL="171450" lvl="1" indent="-171450" algn="l" defTabSz="800100" rtl="0">
            <a:lnSpc>
              <a:spcPct val="150000"/>
            </a:lnSpc>
            <a:spcBef>
              <a:spcPct val="0"/>
            </a:spcBef>
            <a:spcAft>
              <a:spcPct val="20000"/>
            </a:spcAft>
            <a:buChar char="•"/>
          </a:pPr>
          <a:r>
            <a:rPr lang="fr-FR" sz="1800" i="1" kern="1200" dirty="0"/>
            <a:t>n</a:t>
          </a:r>
          <a:r>
            <a:rPr lang="fr-FR" sz="1800" kern="1200" dirty="0"/>
            <a:t> = nombre de plan de bits  - 1 et </a:t>
          </a:r>
          <a:r>
            <a:rPr lang="fr-FR" sz="1800" i="1" kern="1200" dirty="0" err="1"/>
            <a:t>T</a:t>
          </a:r>
          <a:r>
            <a:rPr lang="fr-FR" sz="1800" i="1" kern="1200" baseline="-25000" dirty="0" err="1"/>
            <a:t>n</a:t>
          </a:r>
          <a:r>
            <a:rPr lang="fr-FR" sz="1800" kern="1200" dirty="0"/>
            <a:t> = 2</a:t>
          </a:r>
          <a:r>
            <a:rPr lang="fr-FR" sz="1800" i="1" kern="1200" baseline="30000" dirty="0"/>
            <a:t>n</a:t>
          </a:r>
        </a:p>
        <a:p>
          <a:pPr marL="171450" lvl="1" indent="-171450" algn="l" defTabSz="800100" rtl="0">
            <a:lnSpc>
              <a:spcPct val="90000"/>
            </a:lnSpc>
            <a:spcBef>
              <a:spcPct val="0"/>
            </a:spcBef>
            <a:spcAft>
              <a:spcPct val="20000"/>
            </a:spcAft>
            <a:buChar char="•"/>
          </a:pPr>
          <a:r>
            <a:rPr lang="fr-FR" sz="1800" kern="1200" dirty="0"/>
            <a:t>LCN : tous les coefficients sans parent (coefficients de la bande </a:t>
          </a:r>
          <a:r>
            <a:rPr lang="fr-FR" sz="1800" i="1" kern="1200" dirty="0" err="1"/>
            <a:t>LL</a:t>
          </a:r>
          <a:r>
            <a:rPr lang="fr-FR" sz="1800" i="1" kern="1200" baseline="-25000" dirty="0" err="1"/>
            <a:t>n</a:t>
          </a:r>
          <a:r>
            <a:rPr lang="fr-FR" sz="1800" kern="1200" dirty="0"/>
            <a:t>), </a:t>
          </a:r>
          <a:r>
            <a:rPr lang="fr-FR" sz="1800" b="0" kern="1200" dirty="0"/>
            <a:t>type A</a:t>
          </a:r>
          <a:r>
            <a:rPr lang="fr-FR" sz="1800" kern="1200" dirty="0"/>
            <a:t>.  </a:t>
          </a:r>
        </a:p>
        <a:p>
          <a:pPr marL="171450" lvl="1" indent="-171450" algn="l" defTabSz="800100" rtl="0">
            <a:lnSpc>
              <a:spcPct val="90000"/>
            </a:lnSpc>
            <a:spcBef>
              <a:spcPct val="0"/>
            </a:spcBef>
            <a:spcAft>
              <a:spcPct val="20000"/>
            </a:spcAft>
            <a:buChar char="•"/>
          </a:pPr>
          <a:r>
            <a:rPr lang="fr-FR" sz="1800" kern="1200" dirty="0"/>
            <a:t>LEN : même que LCN sauf les coefficients sans descendants.</a:t>
          </a:r>
        </a:p>
        <a:p>
          <a:pPr marL="171450" lvl="1" indent="-171450" algn="l" defTabSz="800100" rtl="0">
            <a:lnSpc>
              <a:spcPct val="90000"/>
            </a:lnSpc>
            <a:spcBef>
              <a:spcPct val="0"/>
            </a:spcBef>
            <a:spcAft>
              <a:spcPct val="20000"/>
            </a:spcAft>
            <a:buChar char="•"/>
          </a:pPr>
          <a:r>
            <a:rPr lang="fr-FR" sz="1800" kern="1200" dirty="0"/>
            <a:t>LCS : vide. </a:t>
          </a:r>
        </a:p>
      </dsp:txBody>
      <dsp:txXfrm>
        <a:off x="0" y="418263"/>
        <a:ext cx="7929618" cy="1411739"/>
      </dsp:txXfrm>
    </dsp:sp>
    <dsp:sp modelId="{32ADF468-208B-440E-91EB-E5515C75E589}">
      <dsp:nvSpPr>
        <dsp:cNvPr id="0" name=""/>
        <dsp:cNvSpPr/>
      </dsp:nvSpPr>
      <dsp:spPr>
        <a:xfrm>
          <a:off x="0" y="1830003"/>
          <a:ext cx="7929618" cy="580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2. Passe de signification</a:t>
          </a:r>
        </a:p>
      </dsp:txBody>
      <dsp:txXfrm>
        <a:off x="28329" y="1858332"/>
        <a:ext cx="7872960" cy="523662"/>
      </dsp:txXfrm>
    </dsp:sp>
    <dsp:sp modelId="{AEEC8E7A-E7BA-4641-B092-A2184496954F}">
      <dsp:nvSpPr>
        <dsp:cNvPr id="0" name=""/>
        <dsp:cNvSpPr/>
      </dsp:nvSpPr>
      <dsp:spPr>
        <a:xfrm>
          <a:off x="0" y="2499603"/>
          <a:ext cx="7929618" cy="580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3. Passe de raffinement</a:t>
          </a:r>
        </a:p>
      </dsp:txBody>
      <dsp:txXfrm>
        <a:off x="28329" y="2527932"/>
        <a:ext cx="7872960" cy="523662"/>
      </dsp:txXfrm>
    </dsp:sp>
    <dsp:sp modelId="{A575E052-F4CE-40FA-965E-968A9BB93377}">
      <dsp:nvSpPr>
        <dsp:cNvPr id="0" name=""/>
        <dsp:cNvSpPr/>
      </dsp:nvSpPr>
      <dsp:spPr>
        <a:xfrm>
          <a:off x="0" y="3169203"/>
          <a:ext cx="7929618" cy="580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kern="1200" dirty="0"/>
            <a:t>4. Décrémenter </a:t>
          </a:r>
          <a:r>
            <a:rPr lang="fr-FR" sz="2000" i="1" kern="1200" dirty="0"/>
            <a:t>n </a:t>
          </a:r>
          <a:r>
            <a:rPr lang="fr-FR" sz="2000" kern="1200" dirty="0"/>
            <a:t>= </a:t>
          </a:r>
          <a:r>
            <a:rPr lang="fr-FR" sz="2000" i="1" kern="1200" dirty="0"/>
            <a:t>n</a:t>
          </a:r>
          <a:r>
            <a:rPr lang="fr-FR" sz="2000" kern="1200" dirty="0"/>
            <a:t> – 1 et aller à l’étape  (2)</a:t>
          </a:r>
        </a:p>
      </dsp:txBody>
      <dsp:txXfrm>
        <a:off x="28329" y="3197532"/>
        <a:ext cx="7872960" cy="5236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CE18B-D2BA-4129-BDA0-9D8EB4C1EAD0}" type="datetimeFigureOut">
              <a:rPr lang="fr-FR" smtClean="0"/>
              <a:pPr/>
              <a:t>31/03/2021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78DCCF-419B-4184-A834-5CACCFBD53E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B78DCCF-419B-4184-A834-5CACCFBD53EC}"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DADEB2-D5DC-4DB3-A4B4-6B4F1131BE64}" type="slidenum">
              <a:rPr lang="zh-CN" altLang="en-US"/>
              <a:pPr/>
              <a:t>71</a:t>
            </a:fld>
            <a:endParaRPr lang="zh-CN" altLang="en-US"/>
          </a:p>
        </p:txBody>
      </p:sp>
      <p:sp>
        <p:nvSpPr>
          <p:cNvPr id="325634" name="Rectangle 2"/>
          <p:cNvSpPr>
            <a:spLocks noGrp="1" noRot="1" noChangeAspect="1" noChangeArrowheads="1"/>
          </p:cNvSpPr>
          <p:nvPr>
            <p:ph type="sldImg"/>
          </p:nvPr>
        </p:nvSpPr>
        <p:spPr bwMode="auto">
          <a:xfrm>
            <a:off x="1127125" y="690563"/>
            <a:ext cx="4603750" cy="3452812"/>
          </a:xfrm>
          <a:prstGeom prst="rect">
            <a:avLst/>
          </a:prstGeom>
          <a:solidFill>
            <a:srgbClr val="FFFFFF"/>
          </a:solidFill>
          <a:ln>
            <a:solidFill>
              <a:srgbClr val="000000"/>
            </a:solidFill>
            <a:miter lim="800000"/>
            <a:headEnd/>
            <a:tailEnd/>
          </a:ln>
        </p:spPr>
      </p:sp>
      <p:sp>
        <p:nvSpPr>
          <p:cNvPr id="325635" name="Rectangle 3"/>
          <p:cNvSpPr>
            <a:spLocks noGrp="1" noChangeArrowheads="1"/>
          </p:cNvSpPr>
          <p:nvPr>
            <p:ph type="body" idx="1"/>
          </p:nvPr>
        </p:nvSpPr>
        <p:spPr bwMode="auto">
          <a:xfrm>
            <a:off x="903892" y="4372708"/>
            <a:ext cx="5043782" cy="406790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11926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0CEA86-419F-4F72-9C9C-7A22091BC187}" type="slidenum">
              <a:rPr lang="zh-CN" altLang="en-US"/>
              <a:pPr/>
              <a:t>73</a:t>
            </a:fld>
            <a:endParaRPr lang="zh-CN" alt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1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89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0C8E7-ACF3-4965-BF73-FC7AFFA56816}" type="slidenum">
              <a:rPr lang="fr-FR" smtClean="0"/>
              <a:pPr/>
              <a:t>90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AD1ACB5-0D1B-4D7C-8683-3F037D72DC39}" type="datetimeFigureOut">
              <a:rPr lang="fr-FR" smtClean="0"/>
              <a:pPr/>
              <a:t>31/03/2021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0B3391C-72D0-4306-BD8F-FA6CFA585EE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1ACB5-0D1B-4D7C-8683-3F037D72DC39}" type="datetimeFigureOut">
              <a:rPr lang="fr-FR" smtClean="0"/>
              <a:pPr/>
              <a:t>31/03/2021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3391C-72D0-4306-BD8F-FA6CFA585EE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1.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8.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2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1.w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27.bin"/><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29.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1.wmf"/><Relationship Id="rId11" Type="http://schemas.openxmlformats.org/officeDocument/2006/relationships/image" Target="../media/image44.png"/><Relationship Id="rId5" Type="http://schemas.openxmlformats.org/officeDocument/2006/relationships/oleObject" Target="../embeddings/oleObject3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xml"/><Relationship Id="rId3" Type="http://schemas.openxmlformats.org/officeDocument/2006/relationships/tags" Target="../tags/tag3.xml"/><Relationship Id="rId21" Type="http://schemas.openxmlformats.org/officeDocument/2006/relationships/image" Target="../media/image3.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7.wmf"/><Relationship Id="rId5" Type="http://schemas.openxmlformats.org/officeDocument/2006/relationships/oleObject" Target="../embeddings/oleObject36.bin"/><Relationship Id="rId4" Type="http://schemas.openxmlformats.org/officeDocument/2006/relationships/image" Target="../media/image5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7.bin"/><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3.wmf"/><Relationship Id="rId5" Type="http://schemas.openxmlformats.org/officeDocument/2006/relationships/oleObject" Target="../embeddings/oleObject39.bin"/><Relationship Id="rId4" Type="http://schemas.openxmlformats.org/officeDocument/2006/relationships/image" Target="../media/image6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5.wmf"/><Relationship Id="rId5" Type="http://schemas.openxmlformats.org/officeDocument/2006/relationships/oleObject" Target="../embeddings/oleObject41.bin"/><Relationship Id="rId4" Type="http://schemas.openxmlformats.org/officeDocument/2006/relationships/image" Target="../media/image6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67.png"/><Relationship Id="rId4" Type="http://schemas.openxmlformats.org/officeDocument/2006/relationships/image" Target="../media/image6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4.bin"/><Relationship Id="rId5" Type="http://schemas.openxmlformats.org/officeDocument/2006/relationships/image" Target="../media/image72.wmf"/><Relationship Id="rId4" Type="http://schemas.openxmlformats.org/officeDocument/2006/relationships/oleObject" Target="../embeddings/oleObject4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66.wmf"/></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03.png"/><Relationship Id="rId4"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Layout" Target="../diagrams/layout6.xml"/><Relationship Id="rId7" Type="http://schemas.openxmlformats.org/officeDocument/2006/relationships/image" Target="../media/image105.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5.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7.wmf"/></Relationships>
</file>

<file path=ppt/slides/_rels/slide86.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9.wmf"/></Relationships>
</file>

<file path=ppt/slides/_rels/slide87.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1.emf"/></Relationships>
</file>

<file path=ppt/slides/_rels/slide8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3.emf"/></Relationships>
</file>

<file path=ppt/slides/_rels/slide89.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5.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90.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7.emf"/></Relationships>
</file>

<file path=ppt/slides/_rels/slide9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484775"/>
            <a:ext cx="9144000" cy="1015663"/>
          </a:xfrm>
          <a:prstGeom prst="rect">
            <a:avLst/>
          </a:prstGeom>
          <a:noFill/>
        </p:spPr>
        <p:txBody>
          <a:bodyPr wrap="square" rtlCol="0">
            <a:spAutoFit/>
          </a:bodyPr>
          <a:lstStyle/>
          <a:p>
            <a:pPr algn="ctr"/>
            <a:r>
              <a:rPr lang="fr-FR" sz="3000" b="1" dirty="0">
                <a:solidFill>
                  <a:srgbClr val="C00000"/>
                </a:solidFill>
              </a:rPr>
              <a:t>COMPRESSION D’IMAGES PAR LES METHODES BASEES SUR LA DWT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46" name="ZoneTexte 45"/>
          <p:cNvSpPr txBox="1"/>
          <p:nvPr/>
        </p:nvSpPr>
        <p:spPr>
          <a:xfrm>
            <a:off x="0" y="1264398"/>
            <a:ext cx="9144000" cy="769441"/>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C’est ce qu’on appelle habituellement ‘’P</a:t>
            </a:r>
            <a:r>
              <a:rPr lang="vi-VN" sz="2200" dirty="0">
                <a:solidFill>
                  <a:srgbClr val="00B050"/>
                </a:solidFill>
                <a:latin typeface="Times New Roman" pitchFamily="18" charset="0"/>
                <a:cs typeface="Times New Roman" pitchFamily="18" charset="0"/>
              </a:rPr>
              <a:t>rincipe d’incertitude d’Heisenberg</a:t>
            </a:r>
            <a:r>
              <a:rPr lang="fr-FR" sz="2200" dirty="0">
                <a:solidFill>
                  <a:srgbClr val="00B050"/>
                </a:solidFill>
                <a:latin typeface="Times New Roman" pitchFamily="18" charset="0"/>
                <a:cs typeface="Times New Roman" pitchFamily="18" charset="0"/>
              </a:rPr>
              <a:t>’’</a:t>
            </a:r>
            <a:r>
              <a:rPr lang="vi-VN" sz="2200" dirty="0">
                <a:solidFill>
                  <a:srgbClr val="00B050"/>
                </a:solidFill>
                <a:latin typeface="Times New Roman" pitchFamily="18" charset="0"/>
                <a:cs typeface="Times New Roman" pitchFamily="18" charset="0"/>
              </a:rPr>
              <a:t> : impossible de localiser</a:t>
            </a:r>
            <a:r>
              <a:rPr lang="fr-FR" sz="2200" dirty="0">
                <a:solidFill>
                  <a:srgbClr val="00B050"/>
                </a:solidFill>
                <a:latin typeface="Times New Roman" pitchFamily="18" charset="0"/>
                <a:cs typeface="Times New Roman" pitchFamily="18" charset="0"/>
              </a:rPr>
              <a:t> </a:t>
            </a:r>
            <a:r>
              <a:rPr lang="vi-VN" sz="2200" dirty="0">
                <a:solidFill>
                  <a:srgbClr val="00B050"/>
                </a:solidFill>
                <a:latin typeface="Times New Roman" pitchFamily="18" charset="0"/>
                <a:cs typeface="Times New Roman" pitchFamily="18" charset="0"/>
              </a:rPr>
              <a:t>pr</a:t>
            </a:r>
            <a:r>
              <a:rPr lang="fr-FR" sz="2200" dirty="0">
                <a:solidFill>
                  <a:srgbClr val="00B050"/>
                </a:solidFill>
                <a:latin typeface="Times New Roman" pitchFamily="18" charset="0"/>
                <a:cs typeface="Times New Roman" pitchFamily="18" charset="0"/>
              </a:rPr>
              <a:t>é</a:t>
            </a:r>
            <a:r>
              <a:rPr lang="vi-VN" sz="2200" dirty="0">
                <a:solidFill>
                  <a:srgbClr val="00B050"/>
                </a:solidFill>
                <a:latin typeface="Times New Roman" pitchFamily="18" charset="0"/>
                <a:cs typeface="Times New Roman" pitchFamily="18" charset="0"/>
              </a:rPr>
              <a:t>cis</a:t>
            </a:r>
            <a:r>
              <a:rPr lang="fr-FR" sz="2200" dirty="0">
                <a:solidFill>
                  <a:srgbClr val="00B050"/>
                </a:solidFill>
                <a:latin typeface="Times New Roman" pitchFamily="18" charset="0"/>
                <a:cs typeface="Times New Roman" pitchFamily="18" charset="0"/>
              </a:rPr>
              <a:t>é</a:t>
            </a:r>
            <a:r>
              <a:rPr lang="vi-VN" sz="2200" dirty="0">
                <a:solidFill>
                  <a:srgbClr val="00B050"/>
                </a:solidFill>
                <a:latin typeface="Times New Roman" pitchFamily="18" charset="0"/>
                <a:cs typeface="Times New Roman" pitchFamily="18" charset="0"/>
              </a:rPr>
              <a:t>ment un signal en temps et en fr</a:t>
            </a:r>
            <a:r>
              <a:rPr lang="fr-FR" sz="2200" dirty="0">
                <a:solidFill>
                  <a:srgbClr val="00B050"/>
                </a:solidFill>
                <a:latin typeface="Times New Roman" pitchFamily="18" charset="0"/>
                <a:cs typeface="Times New Roman" pitchFamily="18" charset="0"/>
              </a:rPr>
              <a:t>é</a:t>
            </a:r>
            <a:r>
              <a:rPr lang="vi-VN" sz="2200" dirty="0">
                <a:solidFill>
                  <a:srgbClr val="00B050"/>
                </a:solidFill>
                <a:latin typeface="Times New Roman" pitchFamily="18" charset="0"/>
                <a:cs typeface="Times New Roman" pitchFamily="18" charset="0"/>
              </a:rPr>
              <a:t>quence </a:t>
            </a:r>
            <a:r>
              <a:rPr lang="fr-FR" sz="2200" dirty="0">
                <a:solidFill>
                  <a:srgbClr val="00B050"/>
                </a:solidFill>
                <a:latin typeface="Times New Roman" pitchFamily="18" charset="0"/>
                <a:cs typeface="Times New Roman" pitchFamily="18" charset="0"/>
              </a:rPr>
              <a:t>.</a:t>
            </a: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10</a:t>
            </a:fld>
            <a:endParaRPr lang="fr-FR"/>
          </a:p>
        </p:txBody>
      </p:sp>
      <p:sp>
        <p:nvSpPr>
          <p:cNvPr id="34" name="ZoneTexte 33"/>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TAILLE DE FENETRE FIXE : PROBLEME</a:t>
            </a:r>
          </a:p>
        </p:txBody>
      </p:sp>
      <p:sp>
        <p:nvSpPr>
          <p:cNvPr id="9" name="ZoneTexte 8"/>
          <p:cNvSpPr txBox="1"/>
          <p:nvPr/>
        </p:nvSpPr>
        <p:spPr>
          <a:xfrm>
            <a:off x="0" y="5072074"/>
            <a:ext cx="9144000" cy="1785104"/>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On représentera la "localisation temps-fréquence" d'un atome de base (par exemple un détail dans un signal) sous forme d'une </a:t>
            </a:r>
            <a:r>
              <a:rPr lang="fr-FR" sz="2200" i="1" dirty="0">
                <a:solidFill>
                  <a:srgbClr val="0070C0"/>
                </a:solidFill>
                <a:latin typeface="Times New Roman" pitchFamily="18" charset="0"/>
                <a:cs typeface="Times New Roman" pitchFamily="18" charset="0"/>
              </a:rPr>
              <a:t>"</a:t>
            </a:r>
            <a:r>
              <a:rPr lang="fr-FR" sz="2200" b="1" i="1" dirty="0">
                <a:solidFill>
                  <a:srgbClr val="C00000"/>
                </a:solidFill>
                <a:latin typeface="Times New Roman" pitchFamily="18" charset="0"/>
                <a:cs typeface="Times New Roman" pitchFamily="18" charset="0"/>
              </a:rPr>
              <a:t>boîte de Heisenberg</a:t>
            </a:r>
            <a:r>
              <a:rPr lang="fr-FR" sz="2200" i="1" dirty="0">
                <a:solidFill>
                  <a:srgbClr val="0070C0"/>
                </a:solidFill>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située dans le plan temps fréquence, qui est un rectangle de dimensions égales aux deux résolutions centré sur le point de coordonnées (centre temporel, centre fréquentiel).</a:t>
            </a:r>
          </a:p>
        </p:txBody>
      </p:sp>
      <p:pic>
        <p:nvPicPr>
          <p:cNvPr id="67589" name="Picture 5"/>
          <p:cNvPicPr>
            <a:picLocks noChangeAspect="1" noChangeArrowheads="1"/>
          </p:cNvPicPr>
          <p:nvPr/>
        </p:nvPicPr>
        <p:blipFill>
          <a:blip r:embed="rId2"/>
          <a:srcRect/>
          <a:stretch>
            <a:fillRect/>
          </a:stretch>
        </p:blipFill>
        <p:spPr bwMode="auto">
          <a:xfrm>
            <a:off x="285720" y="1943100"/>
            <a:ext cx="3810000" cy="2971800"/>
          </a:xfrm>
          <a:prstGeom prst="rect">
            <a:avLst/>
          </a:prstGeom>
          <a:noFill/>
          <a:ln w="9525">
            <a:noFill/>
            <a:miter lim="800000"/>
            <a:headEnd/>
            <a:tailEnd/>
          </a:ln>
          <a:effectLst/>
        </p:spPr>
      </p:pic>
      <p:sp>
        <p:nvSpPr>
          <p:cNvPr id="11" name="ZoneTexte 10"/>
          <p:cNvSpPr txBox="1"/>
          <p:nvPr/>
        </p:nvSpPr>
        <p:spPr>
          <a:xfrm>
            <a:off x="4143372" y="2775892"/>
            <a:ext cx="5000628" cy="1938992"/>
          </a:xfrm>
          <a:prstGeom prst="rect">
            <a:avLst/>
          </a:prstGeom>
          <a:noFill/>
        </p:spPr>
        <p:txBody>
          <a:bodyPr wrap="square" rtlCol="0">
            <a:spAutoFit/>
          </a:bodyPr>
          <a:lstStyle/>
          <a:p>
            <a:pPr algn="just"/>
            <a:r>
              <a:rPr lang="fr-FR" sz="2000" i="1" dirty="0">
                <a:solidFill>
                  <a:srgbClr val="C00000"/>
                </a:solidFill>
                <a:latin typeface="Times New Roman" pitchFamily="18" charset="0"/>
                <a:cs typeface="Times New Roman" pitchFamily="18" charset="0"/>
              </a:rPr>
              <a:t>Avec une transformée de Fourier à court terme on gardera la même résolution temporelle </a:t>
            </a:r>
            <a:r>
              <a:rPr lang="fr-FR" sz="2000" i="1" dirty="0">
                <a:solidFill>
                  <a:srgbClr val="C00000"/>
                </a:solidFill>
                <a:latin typeface="Times New Roman" pitchFamily="18" charset="0"/>
                <a:cs typeface="Times New Roman" pitchFamily="18" charset="0"/>
                <a:sym typeface="Symbol"/>
              </a:rPr>
              <a:t></a:t>
            </a:r>
            <a:r>
              <a:rPr lang="fr-FR" sz="2000" i="1" baseline="-25000" dirty="0">
                <a:solidFill>
                  <a:srgbClr val="C00000"/>
                </a:solidFill>
                <a:latin typeface="Times New Roman" pitchFamily="18" charset="0"/>
                <a:cs typeface="Times New Roman" pitchFamily="18" charset="0"/>
                <a:sym typeface="Symbol"/>
              </a:rPr>
              <a:t>t</a:t>
            </a:r>
            <a:r>
              <a:rPr lang="fr-FR" sz="2000" i="1" dirty="0">
                <a:solidFill>
                  <a:srgbClr val="C00000"/>
                </a:solidFill>
                <a:latin typeface="Times New Roman" pitchFamily="18" charset="0"/>
                <a:cs typeface="Times New Roman" pitchFamily="18" charset="0"/>
                <a:sym typeface="Symbol"/>
              </a:rPr>
              <a:t> et fréquentielle </a:t>
            </a:r>
            <a:r>
              <a:rPr lang="fr-FR" sz="2000" i="1" baseline="-25000" dirty="0">
                <a:solidFill>
                  <a:srgbClr val="C00000"/>
                </a:solidFill>
                <a:latin typeface="Times New Roman" pitchFamily="18" charset="0"/>
                <a:cs typeface="Times New Roman" pitchFamily="18" charset="0"/>
                <a:sym typeface="Symbol"/>
              </a:rPr>
              <a:t>f</a:t>
            </a:r>
            <a:r>
              <a:rPr lang="fr-FR" sz="2000" i="1" dirty="0">
                <a:solidFill>
                  <a:srgbClr val="C00000"/>
                </a:solidFill>
                <a:latin typeface="Times New Roman" pitchFamily="18" charset="0"/>
                <a:cs typeface="Times New Roman" pitchFamily="18" charset="0"/>
                <a:sym typeface="Symbol"/>
              </a:rPr>
              <a:t> sur toute la durée du signal et pour localiser toutes les composantes fréquentielles quelles que soient leurs largeurs spectrales …..!</a:t>
            </a:r>
            <a:endParaRPr lang="fr-FR" sz="2000" i="1" dirty="0">
              <a:solidFill>
                <a:srgbClr val="C0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Différentes fenêtres peuvent être utilisées :</a:t>
            </a: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a:t>
            </a:r>
            <a:r>
              <a:rPr lang="fr-FR" sz="2200" dirty="0" err="1">
                <a:solidFill>
                  <a:srgbClr val="002060"/>
                </a:solidFill>
                <a:latin typeface="Times New Roman" pitchFamily="18" charset="0"/>
                <a:cs typeface="Times New Roman" pitchFamily="18" charset="0"/>
              </a:rPr>
              <a:t>rectagulaire</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a:t>
            </a:r>
            <a:r>
              <a:rPr lang="fr-FR" sz="2200" dirty="0" err="1">
                <a:solidFill>
                  <a:srgbClr val="002060"/>
                </a:solidFill>
                <a:latin typeface="Times New Roman" pitchFamily="18" charset="0"/>
                <a:cs typeface="Times New Roman" pitchFamily="18" charset="0"/>
              </a:rPr>
              <a:t>Hamming</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a:t>
            </a:r>
            <a:r>
              <a:rPr lang="fr-FR" sz="2200" dirty="0" err="1">
                <a:solidFill>
                  <a:srgbClr val="002060"/>
                </a:solidFill>
                <a:latin typeface="Times New Roman" pitchFamily="18" charset="0"/>
                <a:cs typeface="Times New Roman" pitchFamily="18" charset="0"/>
              </a:rPr>
              <a:t>Hanning</a:t>
            </a:r>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Fenêtre de Bartlett</a:t>
            </a:r>
          </a:p>
          <a:p>
            <a:pPr algn="just">
              <a:buFont typeface="Wingdings" pitchFamily="2" charset="2"/>
              <a:buChar char="ü"/>
            </a:pPr>
            <a:r>
              <a:rPr lang="fr-FR" sz="2200" dirty="0">
                <a:solidFill>
                  <a:srgbClr val="002060"/>
                </a:solidFill>
                <a:latin typeface="Times New Roman" pitchFamily="18" charset="0"/>
                <a:cs typeface="Times New Roman" pitchFamily="18" charset="0"/>
              </a:rPr>
              <a:t> 	….</a:t>
            </a:r>
            <a:r>
              <a:rPr lang="fr-FR" sz="2200" dirty="0" err="1">
                <a:solidFill>
                  <a:srgbClr val="002060"/>
                </a:solidFill>
                <a:latin typeface="Times New Roman" pitchFamily="18" charset="0"/>
                <a:cs typeface="Times New Roman" pitchFamily="18" charset="0"/>
              </a:rPr>
              <a:t>etc</a:t>
            </a:r>
            <a:endParaRPr lang="fr-FR" sz="2200" dirty="0">
              <a:solidFill>
                <a:srgbClr val="002060"/>
              </a:solidFill>
              <a:latin typeface="Times New Roman" pitchFamily="18" charset="0"/>
              <a:cs typeface="Times New Roman" pitchFamily="18" charset="0"/>
            </a:endParaRPr>
          </a:p>
          <a:p>
            <a:pPr lvl="1" algn="just">
              <a:buFont typeface="Wingdings" pitchFamily="2" charset="2"/>
              <a:buChar char="ü"/>
            </a:pPr>
            <a:endParaRPr lang="fr-FR" sz="2200" dirty="0">
              <a:solidFill>
                <a:srgbClr val="002060"/>
              </a:solidFill>
              <a:latin typeface="Times New Roman" pitchFamily="18" charset="0"/>
              <a:cs typeface="Times New Roman" pitchFamily="18" charset="0"/>
            </a:endParaRPr>
          </a:p>
          <a:p>
            <a:pPr marL="0" lvl="1" algn="just"/>
            <a:r>
              <a:rPr lang="fr-FR" sz="2200" dirty="0">
                <a:solidFill>
                  <a:srgbClr val="7030A0"/>
                </a:solidFill>
                <a:latin typeface="Times New Roman" pitchFamily="18" charset="0"/>
                <a:cs typeface="Times New Roman" pitchFamily="18" charset="0"/>
              </a:rPr>
              <a:t>Cependant, la TFTC présente aussi un inconvénient majeure à savoir la taille de la fenêtre est fixe. Evidemment, que nous pouvons la choisir, mais durant toute la durée de l’analyse du signal, la fenêtre gardera la même taille . Or un signal, souvent non stationnaire, peut présenter une variabilité qui évolue fortement dans le temps . Alors si on choisit  :</a:t>
            </a:r>
          </a:p>
          <a:p>
            <a:pPr marL="0" lvl="1" algn="just"/>
            <a:endParaRPr lang="fr-FR" sz="2200" dirty="0">
              <a:solidFill>
                <a:srgbClr val="002060"/>
              </a:solidFill>
              <a:latin typeface="Times New Roman" pitchFamily="18" charset="0"/>
              <a:cs typeface="Times New Roman" pitchFamily="18" charset="0"/>
            </a:endParaRPr>
          </a:p>
          <a:p>
            <a:pPr marL="0" lvl="1" algn="just">
              <a:buFont typeface="Wingdings" pitchFamily="2" charset="2"/>
              <a:buChar char="q"/>
            </a:pPr>
            <a:r>
              <a:rPr lang="fr-FR" sz="2200" dirty="0">
                <a:solidFill>
                  <a:srgbClr val="002060"/>
                </a:solidFill>
                <a:latin typeface="Times New Roman" pitchFamily="18" charset="0"/>
                <a:cs typeface="Times New Roman" pitchFamily="18" charset="0"/>
              </a:rPr>
              <a:t> </a:t>
            </a:r>
            <a:r>
              <a:rPr lang="fr-FR" sz="2200" dirty="0">
                <a:solidFill>
                  <a:srgbClr val="00B050"/>
                </a:solidFill>
                <a:latin typeface="Times New Roman" pitchFamily="18" charset="0"/>
                <a:cs typeface="Times New Roman" pitchFamily="18" charset="0"/>
              </a:rPr>
              <a:t>une fenêtre de taille faible nous allons favoriser les détails rapides du signal</a:t>
            </a:r>
          </a:p>
          <a:p>
            <a:pPr marL="0" lvl="1" algn="just">
              <a:buFont typeface="Wingdings" pitchFamily="2" charset="2"/>
              <a:buChar char="q"/>
            </a:pPr>
            <a:r>
              <a:rPr lang="fr-FR" sz="2200" dirty="0">
                <a:solidFill>
                  <a:srgbClr val="00B050"/>
                </a:solidFill>
                <a:latin typeface="Times New Roman" pitchFamily="18" charset="0"/>
                <a:cs typeface="Times New Roman" pitchFamily="18" charset="0"/>
              </a:rPr>
              <a:t>dans le cas contraire nous n’allons plus pouvoir localiser dans le temps ces mêmes détails rapides.</a:t>
            </a:r>
          </a:p>
          <a:p>
            <a:pPr marL="0" lvl="1" algn="just">
              <a:buFont typeface="Wingdings" pitchFamily="2" charset="2"/>
              <a:buChar char="q"/>
            </a:pPr>
            <a:endParaRPr lang="fr-FR" sz="2200" dirty="0">
              <a:solidFill>
                <a:srgbClr val="002060"/>
              </a:solidFill>
              <a:latin typeface="Times New Roman" pitchFamily="18" charset="0"/>
              <a:cs typeface="Times New Roman" pitchFamily="18" charset="0"/>
            </a:endParaRPr>
          </a:p>
          <a:p>
            <a:pPr marL="0" lvl="1" algn="just"/>
            <a:r>
              <a:rPr lang="fr-FR" sz="2200" b="1" dirty="0">
                <a:solidFill>
                  <a:srgbClr val="FF0000"/>
                </a:solidFill>
                <a:latin typeface="Times New Roman" pitchFamily="18" charset="0"/>
                <a:cs typeface="Times New Roman" pitchFamily="18" charset="0"/>
              </a:rPr>
              <a:t>La solution est de choisir une fenêtre de taille variable</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12</a:t>
            </a:fld>
            <a:endParaRPr lang="fr-FR"/>
          </a:p>
        </p:txBody>
      </p:sp>
      <p:pic>
        <p:nvPicPr>
          <p:cNvPr id="68610" name="Picture 2"/>
          <p:cNvPicPr>
            <a:picLocks noChangeAspect="1" noChangeArrowheads="1"/>
          </p:cNvPicPr>
          <p:nvPr/>
        </p:nvPicPr>
        <p:blipFill>
          <a:blip r:embed="rId2"/>
          <a:srcRect/>
          <a:stretch>
            <a:fillRect/>
          </a:stretch>
        </p:blipFill>
        <p:spPr bwMode="auto">
          <a:xfrm>
            <a:off x="4714876" y="2115016"/>
            <a:ext cx="4429124" cy="3600000"/>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71407" y="2115016"/>
            <a:ext cx="4429155" cy="3600000"/>
          </a:xfrm>
          <a:prstGeom prst="rect">
            <a:avLst/>
          </a:prstGeom>
          <a:noFill/>
          <a:ln w="9525">
            <a:noFill/>
            <a:miter lim="800000"/>
            <a:headEnd/>
            <a:tailEnd/>
          </a:ln>
          <a:effectLst/>
        </p:spPr>
      </p:pic>
      <p:sp>
        <p:nvSpPr>
          <p:cNvPr id="7" name="ZoneTexte 6"/>
          <p:cNvSpPr txBox="1"/>
          <p:nvPr/>
        </p:nvSpPr>
        <p:spPr>
          <a:xfrm>
            <a:off x="0" y="642918"/>
            <a:ext cx="9144000" cy="400110"/>
          </a:xfrm>
          <a:prstGeom prst="rect">
            <a:avLst/>
          </a:prstGeom>
          <a:noFill/>
        </p:spPr>
        <p:txBody>
          <a:bodyPr wrap="square" rtlCol="0">
            <a:spAutoFit/>
          </a:bodyPr>
          <a:lstStyle/>
          <a:p>
            <a:pPr algn="ctr"/>
            <a:r>
              <a:rPr lang="fr-FR" sz="2000" b="1" dirty="0">
                <a:solidFill>
                  <a:srgbClr val="002060"/>
                </a:solidFill>
              </a:rPr>
              <a:t>FENETRE DE TAILLE FIXE    vs     FENETRE DE TAILLE VARIABLE</a:t>
            </a:r>
          </a:p>
        </p:txBody>
      </p:sp>
      <p:sp>
        <p:nvSpPr>
          <p:cNvPr id="8" name="ZoneTexte 7"/>
          <p:cNvSpPr txBox="1"/>
          <p:nvPr/>
        </p:nvSpPr>
        <p:spPr>
          <a:xfrm>
            <a:off x="0" y="1142984"/>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Pour mieux expliquer la différence entre une taille fixe et une taille variable de la fenêtre d’analyse, reprenons le principe des  </a:t>
            </a:r>
            <a:r>
              <a:rPr lang="fr-FR" sz="2000" b="1" i="1" dirty="0">
                <a:solidFill>
                  <a:srgbClr val="FF0000"/>
                </a:solidFill>
                <a:latin typeface="Times New Roman" pitchFamily="18" charset="0"/>
                <a:cs typeface="Times New Roman" pitchFamily="18" charset="0"/>
              </a:rPr>
              <a:t>boîtes de Heisenberg </a:t>
            </a:r>
            <a:r>
              <a:rPr lang="fr-FR" sz="2000" dirty="0">
                <a:solidFill>
                  <a:srgbClr val="002060"/>
                </a:solidFill>
                <a:latin typeface="Times New Roman" pitchFamily="18" charset="0"/>
                <a:cs typeface="Times New Roman" pitchFamily="18" charset="0"/>
              </a:rPr>
              <a:t>pour les deux cas:</a:t>
            </a:r>
          </a:p>
        </p:txBody>
      </p:sp>
      <p:sp>
        <p:nvSpPr>
          <p:cNvPr id="9" name="ZoneTexte 8"/>
          <p:cNvSpPr txBox="1"/>
          <p:nvPr/>
        </p:nvSpPr>
        <p:spPr>
          <a:xfrm>
            <a:off x="214282" y="5857892"/>
            <a:ext cx="4429156" cy="584775"/>
          </a:xfrm>
          <a:prstGeom prst="rect">
            <a:avLst/>
          </a:prstGeom>
          <a:noFill/>
        </p:spPr>
        <p:txBody>
          <a:bodyPr wrap="square" rtlCol="0">
            <a:spAutoFit/>
          </a:bodyPr>
          <a:lstStyle/>
          <a:p>
            <a:pPr algn="ctr"/>
            <a:r>
              <a:rPr lang="fr-FR" sz="1600" b="1" dirty="0">
                <a:solidFill>
                  <a:srgbClr val="C00000"/>
                </a:solidFill>
                <a:latin typeface="Times New Roman" pitchFamily="18" charset="0"/>
                <a:cs typeface="Times New Roman" pitchFamily="18" charset="0"/>
              </a:rPr>
              <a:t>CAS DE LA TRANSFORMEE DE FOURIER A COURT TERME</a:t>
            </a:r>
          </a:p>
        </p:txBody>
      </p:sp>
      <p:sp>
        <p:nvSpPr>
          <p:cNvPr id="10" name="ZoneTexte 9"/>
          <p:cNvSpPr txBox="1"/>
          <p:nvPr/>
        </p:nvSpPr>
        <p:spPr>
          <a:xfrm>
            <a:off x="4714876" y="5845750"/>
            <a:ext cx="4429156" cy="584775"/>
          </a:xfrm>
          <a:prstGeom prst="rect">
            <a:avLst/>
          </a:prstGeom>
          <a:noFill/>
        </p:spPr>
        <p:txBody>
          <a:bodyPr wrap="square" rtlCol="0">
            <a:spAutoFit/>
          </a:bodyPr>
          <a:lstStyle/>
          <a:p>
            <a:pPr algn="ctr"/>
            <a:r>
              <a:rPr lang="fr-FR" sz="1600" b="1" dirty="0">
                <a:solidFill>
                  <a:srgbClr val="C00000"/>
                </a:solidFill>
                <a:latin typeface="Times New Roman" pitchFamily="18" charset="0"/>
                <a:cs typeface="Times New Roman" pitchFamily="18" charset="0"/>
              </a:rPr>
              <a:t>CAS DE LA TRANSFORMEE EN ONDELETTES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CONTINUES</a:t>
            </a:r>
          </a:p>
        </p:txBody>
      </p:sp>
      <p:sp>
        <p:nvSpPr>
          <p:cNvPr id="3" name="ZoneTexte 2"/>
          <p:cNvSpPr txBox="1"/>
          <p:nvPr/>
        </p:nvSpPr>
        <p:spPr>
          <a:xfrm>
            <a:off x="0" y="714356"/>
            <a:ext cx="9144000" cy="6186309"/>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Comme pour toutes les transformations, il s’agit dans de projeter un signal ou une fonction à analyser, représenté initialement dans un domaine direct (par exemple le domaine temporel), dans un autre domaine dit ‘’domaine transformé’’ en utilisant une base de fonctions élémentaires souvent orthogonales  (dans les cas des ondelettes nous pouvons utiliser des fonctions </a:t>
            </a:r>
            <a:r>
              <a:rPr lang="fr-FR" sz="2200" dirty="0" err="1">
                <a:solidFill>
                  <a:srgbClr val="002060"/>
                </a:solidFill>
                <a:latin typeface="Times New Roman" pitchFamily="18" charset="0"/>
                <a:cs typeface="Times New Roman" pitchFamily="18" charset="0"/>
              </a:rPr>
              <a:t>biorthogonales</a:t>
            </a:r>
            <a:r>
              <a:rPr lang="fr-FR" sz="2200" dirty="0">
                <a:solidFill>
                  <a:srgbClr val="002060"/>
                </a:solidFill>
                <a:latin typeface="Times New Roman" pitchFamily="18" charset="0"/>
                <a:cs typeface="Times New Roman" pitchFamily="18" charset="0"/>
              </a:rPr>
              <a:t>). Cette base de fonctions va fournir le noyau de la transformation (</a:t>
            </a:r>
            <a:r>
              <a:rPr lang="fr-FR" sz="2200" dirty="0" err="1">
                <a:solidFill>
                  <a:srgbClr val="002060"/>
                </a:solidFill>
                <a:latin typeface="Times New Roman" pitchFamily="18" charset="0"/>
                <a:cs typeface="Times New Roman" pitchFamily="18" charset="0"/>
              </a:rPr>
              <a:t>Transform</a:t>
            </a:r>
            <a:r>
              <a:rPr lang="fr-FR" sz="2200" dirty="0">
                <a:solidFill>
                  <a:srgbClr val="002060"/>
                </a:solidFill>
                <a:latin typeface="Times New Roman" pitchFamily="18" charset="0"/>
                <a:cs typeface="Times New Roman" pitchFamily="18" charset="0"/>
              </a:rPr>
              <a:t> </a:t>
            </a:r>
            <a:r>
              <a:rPr lang="fr-FR" sz="2200" dirty="0" err="1">
                <a:solidFill>
                  <a:srgbClr val="002060"/>
                </a:solidFill>
                <a:latin typeface="Times New Roman" pitchFamily="18" charset="0"/>
                <a:cs typeface="Times New Roman" pitchFamily="18" charset="0"/>
              </a:rPr>
              <a:t>Kernel</a:t>
            </a:r>
            <a:r>
              <a:rPr lang="fr-FR" sz="2200" dirty="0">
                <a:solidFill>
                  <a:srgbClr val="002060"/>
                </a:solidFill>
                <a:latin typeface="Times New Roman" pitchFamily="18" charset="0"/>
                <a:cs typeface="Times New Roman" pitchFamily="18" charset="0"/>
              </a:rPr>
              <a:t>):</a:t>
            </a: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marL="457200" indent="-457200" algn="just">
              <a:buFont typeface="+mj-lt"/>
              <a:buAutoNum type="arabicParenR"/>
            </a:pPr>
            <a:r>
              <a:rPr lang="fr-FR" sz="2200" b="1" u="sng" dirty="0">
                <a:solidFill>
                  <a:srgbClr val="7030A0"/>
                </a:solidFill>
                <a:latin typeface="Times New Roman" pitchFamily="18" charset="0"/>
                <a:cs typeface="Times New Roman" pitchFamily="18" charset="0"/>
              </a:rPr>
              <a:t>Transformation directe</a:t>
            </a: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r>
              <a:rPr lang="fr-FR" sz="2200" b="1" u="sng" dirty="0">
                <a:solidFill>
                  <a:srgbClr val="00B050"/>
                </a:solidFill>
                <a:latin typeface="Times New Roman" pitchFamily="18" charset="0"/>
                <a:cs typeface="Times New Roman" pitchFamily="18" charset="0"/>
              </a:rPr>
              <a:t>Transformation inverse</a:t>
            </a: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buFont typeface="+mj-lt"/>
              <a:buAutoNum type="arabicParenR"/>
            </a:pPr>
            <a:endParaRPr lang="fr-FR" sz="2200" b="1" u="sng" dirty="0">
              <a:solidFill>
                <a:srgbClr val="002060"/>
              </a:solidFill>
              <a:latin typeface="Times New Roman" pitchFamily="18" charset="0"/>
              <a:cs typeface="Times New Roman" pitchFamily="18" charset="0"/>
            </a:endParaRPr>
          </a:p>
          <a:p>
            <a:pPr marL="457200" indent="-457200" algn="just"/>
            <a:r>
              <a:rPr lang="fr-FR" sz="2200" dirty="0">
                <a:solidFill>
                  <a:srgbClr val="00B0F0"/>
                </a:solidFill>
                <a:latin typeface="Times New Roman" pitchFamily="18" charset="0"/>
                <a:cs typeface="Times New Roman" pitchFamily="18" charset="0"/>
                <a:sym typeface="Symbol"/>
              </a:rPr>
              <a:t>Où (</a:t>
            </a:r>
            <a:r>
              <a:rPr lang="fr-FR" sz="2200" dirty="0" err="1">
                <a:solidFill>
                  <a:srgbClr val="00B0F0"/>
                </a:solidFill>
                <a:latin typeface="Times New Roman" pitchFamily="18" charset="0"/>
                <a:cs typeface="Times New Roman" pitchFamily="18" charset="0"/>
                <a:sym typeface="Symbol"/>
              </a:rPr>
              <a:t>f,t</a:t>
            </a:r>
            <a:r>
              <a:rPr lang="fr-FR" sz="2200" dirty="0">
                <a:solidFill>
                  <a:srgbClr val="00B0F0"/>
                </a:solidFill>
                <a:latin typeface="Times New Roman" pitchFamily="18" charset="0"/>
                <a:cs typeface="Times New Roman" pitchFamily="18" charset="0"/>
                <a:sym typeface="Symbol"/>
              </a:rPr>
              <a:t>) : le noyau de la transformation</a:t>
            </a:r>
            <a:endParaRPr lang="fr-FR" sz="2200" dirty="0">
              <a:solidFill>
                <a:srgbClr val="00B0F0"/>
              </a:solidFill>
              <a:latin typeface="Times New Roman" pitchFamily="18" charset="0"/>
              <a:cs typeface="Times New Roman" pitchFamily="18" charset="0"/>
            </a:endParaRPr>
          </a:p>
        </p:txBody>
      </p:sp>
      <p:graphicFrame>
        <p:nvGraphicFramePr>
          <p:cNvPr id="4" name="Objet 3"/>
          <p:cNvGraphicFramePr>
            <a:graphicFrameLocks noChangeAspect="1"/>
          </p:cNvGraphicFramePr>
          <p:nvPr/>
        </p:nvGraphicFramePr>
        <p:xfrm>
          <a:off x="3279622" y="3214686"/>
          <a:ext cx="3506956" cy="642942"/>
        </p:xfrm>
        <a:graphic>
          <a:graphicData uri="http://schemas.openxmlformats.org/presentationml/2006/ole">
            <mc:AlternateContent xmlns:mc="http://schemas.openxmlformats.org/markup-compatibility/2006">
              <mc:Choice xmlns:v="urn:schemas-microsoft-com:vml" Requires="v">
                <p:oleObj spid="_x0000_s125956" name="Équation" r:id="rId3" imgW="1523880" imgH="279360" progId="Equation.3">
                  <p:embed/>
                </p:oleObj>
              </mc:Choice>
              <mc:Fallback>
                <p:oleObj name="Équation" r:id="rId3" imgW="152388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622" y="3214686"/>
                        <a:ext cx="3506956"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323" name="Object 3"/>
          <p:cNvGraphicFramePr>
            <a:graphicFrameLocks noChangeAspect="1"/>
          </p:cNvGraphicFramePr>
          <p:nvPr/>
        </p:nvGraphicFramePr>
        <p:xfrm>
          <a:off x="3409966" y="4286260"/>
          <a:ext cx="3448050" cy="642938"/>
        </p:xfrm>
        <a:graphic>
          <a:graphicData uri="http://schemas.openxmlformats.org/presentationml/2006/ole">
            <mc:AlternateContent xmlns:mc="http://schemas.openxmlformats.org/markup-compatibility/2006">
              <mc:Choice xmlns:v="urn:schemas-microsoft-com:vml" Requires="v">
                <p:oleObj spid="_x0000_s125957" name="Équation" r:id="rId5" imgW="1498320" imgH="279360" progId="Equation.3">
                  <p:embed/>
                </p:oleObj>
              </mc:Choice>
              <mc:Fallback>
                <p:oleObj name="Équation" r:id="rId5" imgW="1498320" imgH="2793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966" y="4286260"/>
                        <a:ext cx="344805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space réservé du numéro de diapositive 5"/>
          <p:cNvSpPr>
            <a:spLocks noGrp="1"/>
          </p:cNvSpPr>
          <p:nvPr>
            <p:ph type="sldNum" sz="quarter" idx="12"/>
          </p:nvPr>
        </p:nvSpPr>
        <p:spPr/>
        <p:txBody>
          <a:bodyPr/>
          <a:lstStyle/>
          <a:p>
            <a:fld id="{2D849293-9FFB-455D-8E04-D5321DD3C202}"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42918"/>
            <a:ext cx="9144000" cy="6617196"/>
          </a:xfrm>
          <a:prstGeom prst="rect">
            <a:avLst/>
          </a:prstGeom>
          <a:noFill/>
        </p:spPr>
        <p:txBody>
          <a:bodyPr wrap="square" rtlCol="0">
            <a:spAutoFit/>
          </a:bodyPr>
          <a:lstStyle/>
          <a:p>
            <a:pPr lvl="0" algn="just"/>
            <a:r>
              <a:rPr lang="fr-FR" sz="2200" dirty="0">
                <a:solidFill>
                  <a:srgbClr val="002060"/>
                </a:solidFill>
                <a:latin typeface="Times New Roman" pitchFamily="18" charset="0"/>
                <a:cs typeface="Times New Roman" pitchFamily="18" charset="0"/>
              </a:rPr>
              <a:t>La famille des ondelettes est obtenue à partir d’une ondelette mère notée </a:t>
            </a:r>
            <a:r>
              <a:rPr lang="fr-FR" sz="2200" dirty="0">
                <a:solidFill>
                  <a:srgbClr val="002060"/>
                </a:solidFill>
                <a:latin typeface="Times New Roman" pitchFamily="18" charset="0"/>
                <a:cs typeface="Times New Roman" pitchFamily="18" charset="0"/>
                <a:sym typeface="Symbol"/>
              </a:rPr>
              <a:t></a:t>
            </a:r>
            <a:r>
              <a:rPr lang="fr-FR" sz="2200" baseline="-25000" dirty="0" err="1">
                <a:solidFill>
                  <a:srgbClr val="002060"/>
                </a:solidFill>
                <a:latin typeface="Times New Roman" pitchFamily="18" charset="0"/>
                <a:cs typeface="Times New Roman" pitchFamily="18" charset="0"/>
                <a:sym typeface="Symbol"/>
              </a:rPr>
              <a:t>a,b</a:t>
            </a:r>
            <a:r>
              <a:rPr lang="fr-FR" sz="2200" dirty="0">
                <a:solidFill>
                  <a:srgbClr val="002060"/>
                </a:solidFill>
                <a:latin typeface="Times New Roman" pitchFamily="18" charset="0"/>
                <a:cs typeface="Times New Roman" pitchFamily="18" charset="0"/>
                <a:sym typeface="Symbol"/>
              </a:rPr>
              <a:t>(t) (a=b=1 pour l’ondelette mère) </a:t>
            </a:r>
            <a:r>
              <a:rPr lang="fr-FR" sz="2200" dirty="0">
                <a:solidFill>
                  <a:srgbClr val="002060"/>
                </a:solidFill>
                <a:latin typeface="Times New Roman" pitchFamily="18" charset="0"/>
                <a:cs typeface="Times New Roman" pitchFamily="18" charset="0"/>
              </a:rPr>
              <a:t>par dilatation-translation (en variant a et b). Cette ondelette mère est sous la forme:</a:t>
            </a:r>
            <a:r>
              <a:rPr lang="fr-FR" sz="2200" b="1" dirty="0">
                <a:solidFill>
                  <a:srgbClr val="002060"/>
                </a:solidFill>
                <a:latin typeface="Times New Roman" pitchFamily="18" charset="0"/>
                <a:cs typeface="Times New Roman" pitchFamily="18" charset="0"/>
              </a:rPr>
              <a:t> </a:t>
            </a:r>
          </a:p>
          <a:p>
            <a:pPr lvl="0" algn="ctr"/>
            <a:r>
              <a:rPr lang="fr-FR" sz="2200" dirty="0">
                <a:solidFill>
                  <a:srgbClr val="002060"/>
                </a:solidFill>
                <a:latin typeface="Times New Roman" pitchFamily="18" charset="0"/>
                <a:cs typeface="Times New Roman" pitchFamily="18" charset="0"/>
              </a:rPr>
              <a:t>                      où</a:t>
            </a:r>
          </a:p>
          <a:p>
            <a:endParaRPr lang="fr-FR" sz="2000" dirty="0">
              <a:latin typeface="Times New Roman" pitchFamily="18" charset="0"/>
              <a:cs typeface="Times New Roman" pitchFamily="18" charset="0"/>
            </a:endParaRPr>
          </a:p>
          <a:p>
            <a:pPr algn="just"/>
            <a:endParaRPr lang="fr-FR" sz="2200" dirty="0">
              <a:solidFill>
                <a:srgbClr val="7030A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Les coefficients d'ondelettes ( ) dépendant de deux paramètres </a:t>
            </a:r>
            <a:r>
              <a:rPr lang="fr-FR" sz="2200" i="1" dirty="0">
                <a:solidFill>
                  <a:srgbClr val="7030A0"/>
                </a:solidFill>
                <a:latin typeface="Times New Roman" pitchFamily="18" charset="0"/>
                <a:cs typeface="Times New Roman" pitchFamily="18" charset="0"/>
              </a:rPr>
              <a:t>a</a:t>
            </a:r>
            <a:r>
              <a:rPr lang="fr-FR" sz="2200" dirty="0">
                <a:solidFill>
                  <a:srgbClr val="7030A0"/>
                </a:solidFill>
                <a:latin typeface="Times New Roman" pitchFamily="18" charset="0"/>
                <a:cs typeface="Times New Roman" pitchFamily="18" charset="0"/>
              </a:rPr>
              <a:t> et </a:t>
            </a:r>
            <a:r>
              <a:rPr lang="fr-FR" sz="2200" i="1" dirty="0">
                <a:solidFill>
                  <a:srgbClr val="7030A0"/>
                </a:solidFill>
                <a:latin typeface="Times New Roman" pitchFamily="18" charset="0"/>
                <a:cs typeface="Times New Roman" pitchFamily="18" charset="0"/>
              </a:rPr>
              <a:t>b</a:t>
            </a:r>
            <a:r>
              <a:rPr lang="fr-FR" sz="2200" dirty="0">
                <a:solidFill>
                  <a:srgbClr val="7030A0"/>
                </a:solidFill>
                <a:latin typeface="Times New Roman" pitchFamily="18" charset="0"/>
                <a:cs typeface="Times New Roman" pitchFamily="18" charset="0"/>
              </a:rPr>
              <a:t> : </a:t>
            </a:r>
            <a:r>
              <a:rPr lang="fr-FR" sz="2200" i="1" dirty="0">
                <a:solidFill>
                  <a:srgbClr val="7030A0"/>
                </a:solidFill>
                <a:latin typeface="Times New Roman" pitchFamily="18" charset="0"/>
                <a:cs typeface="Times New Roman" pitchFamily="18" charset="0"/>
              </a:rPr>
              <a:t>a</a:t>
            </a:r>
            <a:r>
              <a:rPr lang="fr-FR" sz="2200" dirty="0">
                <a:solidFill>
                  <a:srgbClr val="7030A0"/>
                </a:solidFill>
                <a:latin typeface="Times New Roman" pitchFamily="18" charset="0"/>
                <a:cs typeface="Times New Roman" pitchFamily="18" charset="0"/>
              </a:rPr>
              <a:t> étant le facteur d'échelle et </a:t>
            </a:r>
            <a:r>
              <a:rPr lang="fr-FR" sz="2200" i="1" dirty="0">
                <a:solidFill>
                  <a:srgbClr val="7030A0"/>
                </a:solidFill>
                <a:latin typeface="Times New Roman" pitchFamily="18" charset="0"/>
                <a:cs typeface="Times New Roman" pitchFamily="18" charset="0"/>
              </a:rPr>
              <a:t>b</a:t>
            </a:r>
            <a:r>
              <a:rPr lang="fr-FR" sz="2200" dirty="0">
                <a:solidFill>
                  <a:srgbClr val="7030A0"/>
                </a:solidFill>
                <a:latin typeface="Times New Roman" pitchFamily="18" charset="0"/>
                <a:cs typeface="Times New Roman" pitchFamily="18" charset="0"/>
              </a:rPr>
              <a:t> le facteur de translation. </a:t>
            </a:r>
          </a:p>
          <a:p>
            <a:pPr algn="just"/>
            <a:endParaRPr lang="fr-FR" sz="2200" dirty="0">
              <a:solidFill>
                <a:srgbClr val="002060"/>
              </a:solidFill>
              <a:latin typeface="Times New Roman" pitchFamily="18" charset="0"/>
              <a:cs typeface="Times New Roman" pitchFamily="18" charset="0"/>
            </a:endParaRPr>
          </a:p>
          <a:p>
            <a:pPr algn="just"/>
            <a:r>
              <a:rPr lang="fr-FR" sz="2200" b="1" dirty="0">
                <a:solidFill>
                  <a:srgbClr val="C00000"/>
                </a:solidFill>
                <a:latin typeface="Times New Roman" pitchFamily="18" charset="0"/>
                <a:cs typeface="Times New Roman" pitchFamily="18" charset="0"/>
              </a:rPr>
              <a:t>Toutes ondelettes générées ont la même énergie que l’ondelette mère.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La transformée en ondelettes  (TO) d’un signal </a:t>
            </a:r>
            <a:r>
              <a:rPr lang="fr-FR" sz="2200" i="1" dirty="0">
                <a:solidFill>
                  <a:srgbClr val="002060"/>
                </a:solidFill>
                <a:latin typeface="Times New Roman" pitchFamily="18" charset="0"/>
                <a:cs typeface="Times New Roman" pitchFamily="18" charset="0"/>
              </a:rPr>
              <a:t>x</a:t>
            </a:r>
            <a:r>
              <a:rPr lang="fr-FR" sz="2200" dirty="0">
                <a:solidFill>
                  <a:srgbClr val="002060"/>
                </a:solidFill>
                <a:latin typeface="Times New Roman" pitchFamily="18" charset="0"/>
                <a:cs typeface="Times New Roman" pitchFamily="18" charset="0"/>
              </a:rPr>
              <a:t>(</a:t>
            </a:r>
            <a:r>
              <a:rPr lang="fr-FR" sz="2200" i="1" dirty="0">
                <a:solidFill>
                  <a:srgbClr val="002060"/>
                </a:solidFill>
                <a:latin typeface="Times New Roman" pitchFamily="18" charset="0"/>
                <a:cs typeface="Times New Roman" pitchFamily="18" charset="0"/>
              </a:rPr>
              <a:t>t</a:t>
            </a:r>
            <a:r>
              <a:rPr lang="fr-FR" sz="2200" dirty="0">
                <a:solidFill>
                  <a:srgbClr val="002060"/>
                </a:solidFill>
                <a:latin typeface="Times New Roman" pitchFamily="18" charset="0"/>
                <a:cs typeface="Times New Roman" pitchFamily="18" charset="0"/>
              </a:rPr>
              <a:t>) peut donc être définie comme la projection sur la base de ces fonctions ondelettes:</a:t>
            </a: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a:p>
            <a:r>
              <a:rPr lang="fr-FR" sz="2000" dirty="0">
                <a:solidFill>
                  <a:srgbClr val="002060"/>
                </a:solidFill>
                <a:latin typeface="Times New Roman" pitchFamily="18" charset="0"/>
                <a:cs typeface="Times New Roman" pitchFamily="18" charset="0"/>
              </a:rPr>
              <a:t>	</a:t>
            </a:r>
            <a:r>
              <a:rPr lang="fr-FR" sz="2000" dirty="0">
                <a:latin typeface="Times New Roman" pitchFamily="18" charset="0"/>
                <a:cs typeface="Times New Roman" pitchFamily="18" charset="0"/>
              </a:rPr>
              <a:t>		</a:t>
            </a:r>
          </a:p>
          <a:p>
            <a:endParaRPr lang="fr-FR" sz="2000" dirty="0">
              <a:solidFill>
                <a:srgbClr val="7030A0"/>
              </a:solidFill>
              <a:latin typeface="Times New Roman" pitchFamily="18" charset="0"/>
              <a:cs typeface="Times New Roman" pitchFamily="18" charset="0"/>
            </a:endParaRPr>
          </a:p>
          <a:p>
            <a:endParaRPr lang="fr-FR" sz="2000" dirty="0">
              <a:solidFill>
                <a:srgbClr val="7030A0"/>
              </a:solidFill>
              <a:latin typeface="Times New Roman" pitchFamily="18" charset="0"/>
              <a:cs typeface="Times New Roman" pitchFamily="18" charset="0"/>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3" name="Object 1"/>
          <p:cNvGraphicFramePr>
            <a:graphicFrameLocks noChangeAspect="1"/>
          </p:cNvGraphicFramePr>
          <p:nvPr/>
        </p:nvGraphicFramePr>
        <p:xfrm>
          <a:off x="1000100" y="5043506"/>
          <a:ext cx="7461250" cy="1028700"/>
        </p:xfrm>
        <a:graphic>
          <a:graphicData uri="http://schemas.openxmlformats.org/presentationml/2006/ole">
            <mc:AlternateContent xmlns:mc="http://schemas.openxmlformats.org/markup-compatibility/2006">
              <mc:Choice xmlns:v="urn:schemas-microsoft-com:vml" Requires="v">
                <p:oleObj spid="_x0000_s126982" name="Équation" r:id="rId3" imgW="3301920" imgH="520560" progId="Equation.3">
                  <p:embed/>
                </p:oleObj>
              </mc:Choice>
              <mc:Fallback>
                <p:oleObj name="Équation" r:id="rId3" imgW="3301920" imgH="5205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5043506"/>
                        <a:ext cx="74612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5" name="Object 3"/>
          <p:cNvGraphicFramePr>
            <a:graphicFrameLocks noChangeAspect="1"/>
          </p:cNvGraphicFramePr>
          <p:nvPr/>
        </p:nvGraphicFramePr>
        <p:xfrm>
          <a:off x="5715008" y="1714488"/>
          <a:ext cx="1714512" cy="357190"/>
        </p:xfrm>
        <a:graphic>
          <a:graphicData uri="http://schemas.openxmlformats.org/presentationml/2006/ole">
            <mc:AlternateContent xmlns:mc="http://schemas.openxmlformats.org/markup-compatibility/2006">
              <mc:Choice xmlns:v="urn:schemas-microsoft-com:vml" Requires="v">
                <p:oleObj spid="_x0000_s126983" name="Équation" r:id="rId5" imgW="901309" imgH="203112" progId="Equation.3">
                  <p:embed/>
                </p:oleObj>
              </mc:Choice>
              <mc:Fallback>
                <p:oleObj name="Équation" r:id="rId5" imgW="901309" imgH="203112"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8" y="1714488"/>
                        <a:ext cx="1714512"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0117" name="Object 5"/>
          <p:cNvGraphicFramePr>
            <a:graphicFrameLocks noChangeAspect="1"/>
          </p:cNvGraphicFramePr>
          <p:nvPr/>
        </p:nvGraphicFramePr>
        <p:xfrm>
          <a:off x="3238500" y="5776940"/>
          <a:ext cx="3528091" cy="1081084"/>
        </p:xfrm>
        <a:graphic>
          <a:graphicData uri="http://schemas.openxmlformats.org/presentationml/2006/ole">
            <mc:AlternateContent xmlns:mc="http://schemas.openxmlformats.org/markup-compatibility/2006">
              <mc:Choice xmlns:v="urn:schemas-microsoft-com:vml" Requires="v">
                <p:oleObj spid="_x0000_s126984" name="Équation" r:id="rId7" imgW="1562040" imgH="469800" progId="Equation.3">
                  <p:embed/>
                </p:oleObj>
              </mc:Choice>
              <mc:Fallback>
                <p:oleObj name="Équation" r:id="rId7" imgW="1562040" imgH="469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0" y="5776940"/>
                        <a:ext cx="3528091" cy="10810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3" name="Espace réservé du numéro de diapositive 12"/>
          <p:cNvSpPr>
            <a:spLocks noGrp="1"/>
          </p:cNvSpPr>
          <p:nvPr>
            <p:ph type="sldNum" sz="quarter" idx="12"/>
          </p:nvPr>
        </p:nvSpPr>
        <p:spPr/>
        <p:txBody>
          <a:bodyPr/>
          <a:lstStyle/>
          <a:p>
            <a:fld id="{2D849293-9FFB-455D-8E04-D5321DD3C202}" type="slidenum">
              <a:rPr lang="fr-FR" smtClean="0"/>
              <a:pPr/>
              <a:t>14</a:t>
            </a:fld>
            <a:endParaRPr lang="fr-FR"/>
          </a:p>
        </p:txBody>
      </p:sp>
      <p:graphicFrame>
        <p:nvGraphicFramePr>
          <p:cNvPr id="52231" name="Object 7"/>
          <p:cNvGraphicFramePr>
            <a:graphicFrameLocks noChangeAspect="1"/>
          </p:cNvGraphicFramePr>
          <p:nvPr/>
        </p:nvGraphicFramePr>
        <p:xfrm>
          <a:off x="1714480" y="1646692"/>
          <a:ext cx="2786082" cy="925052"/>
        </p:xfrm>
        <a:graphic>
          <a:graphicData uri="http://schemas.openxmlformats.org/presentationml/2006/ole">
            <mc:AlternateContent xmlns:mc="http://schemas.openxmlformats.org/markup-compatibility/2006">
              <mc:Choice xmlns:v="urn:schemas-microsoft-com:vml" Requires="v">
                <p:oleObj spid="_x0000_s126985" name="Équation" r:id="rId9" imgW="1371600" imgH="482400" progId="Equation.3">
                  <p:embed/>
                </p:oleObj>
              </mc:Choice>
              <mc:Fallback>
                <p:oleObj name="Équation" r:id="rId9" imgW="1371600" imgH="482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4480" y="1646692"/>
                        <a:ext cx="2786082" cy="925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71546"/>
            <a:ext cx="9144000" cy="1446550"/>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Les fonctions sont obtenues à partir de la dilatation et de la translation de la fonction ou ondelette mère . Les fonctions sont par conséquent parfois appelées les ondelettes filles. Ces fonctions forment souvent une base orthogonale, c'est-à-dire que :</a:t>
            </a:r>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195" name="Object 3"/>
          <p:cNvGraphicFramePr>
            <a:graphicFrameLocks noChangeAspect="1"/>
          </p:cNvGraphicFramePr>
          <p:nvPr/>
        </p:nvGraphicFramePr>
        <p:xfrm>
          <a:off x="2786050" y="2571744"/>
          <a:ext cx="4240857" cy="714380"/>
        </p:xfrm>
        <a:graphic>
          <a:graphicData uri="http://schemas.openxmlformats.org/presentationml/2006/ole">
            <mc:AlternateContent xmlns:mc="http://schemas.openxmlformats.org/markup-compatibility/2006">
              <mc:Choice xmlns:v="urn:schemas-microsoft-com:vml" Requires="v">
                <p:oleObj spid="_x0000_s128003" name="Équation" r:id="rId3" imgW="1600200" imgH="279360" progId="Equation.3">
                  <p:embed/>
                </p:oleObj>
              </mc:Choice>
              <mc:Fallback>
                <p:oleObj name="Équation" r:id="rId3" imgW="160020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50" y="2571744"/>
                        <a:ext cx="4240857"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3714752"/>
            <a:ext cx="9144000" cy="1692771"/>
          </a:xfrm>
          <a:prstGeom prst="rect">
            <a:avLst/>
          </a:prstGeom>
          <a:noFill/>
        </p:spPr>
        <p:txBody>
          <a:bodyPr wrap="square" rtlCol="0">
            <a:spAutoFit/>
          </a:bodyPr>
          <a:lstStyle/>
          <a:p>
            <a:r>
              <a:rPr lang="fr-FR" sz="2200" b="1" u="sng" dirty="0">
                <a:solidFill>
                  <a:srgbClr val="FF0000"/>
                </a:solidFill>
                <a:latin typeface="Times New Roman" pitchFamily="18" charset="0"/>
                <a:cs typeface="Times New Roman" pitchFamily="18" charset="0"/>
              </a:rPr>
              <a:t>Remarques:</a:t>
            </a:r>
          </a:p>
          <a:p>
            <a:endParaRPr lang="fr-FR" sz="2200" b="1" u="sng" dirty="0">
              <a:solidFill>
                <a:srgbClr val="FF0000"/>
              </a:solidFill>
              <a:latin typeface="Times New Roman" pitchFamily="18" charset="0"/>
              <a:cs typeface="Times New Roman" pitchFamily="18" charset="0"/>
            </a:endParaRPr>
          </a:p>
          <a:p>
            <a:pPr>
              <a:buFont typeface="Wingdings" pitchFamily="2" charset="2"/>
              <a:buChar char="q"/>
            </a:pPr>
            <a:r>
              <a:rPr lang="fr-FR" sz="2000" dirty="0">
                <a:solidFill>
                  <a:srgbClr val="FF0000"/>
                </a:solidFill>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sym typeface="Symbol"/>
              </a:rPr>
              <a:t>xy désigne un produit scalaire entre x et y</a:t>
            </a:r>
          </a:p>
          <a:p>
            <a:endParaRPr lang="fr-FR" sz="2000" dirty="0">
              <a:solidFill>
                <a:srgbClr val="002060"/>
              </a:solidFill>
              <a:latin typeface="Times New Roman" pitchFamily="18" charset="0"/>
              <a:cs typeface="Times New Roman" pitchFamily="18" charset="0"/>
              <a:sym typeface="Symbol"/>
            </a:endParaRPr>
          </a:p>
          <a:p>
            <a:pPr>
              <a:buFont typeface="Wingdings" pitchFamily="2" charset="2"/>
              <a:buChar char="q"/>
            </a:pPr>
            <a:r>
              <a:rPr lang="fr-FR" sz="2000" dirty="0">
                <a:solidFill>
                  <a:srgbClr val="00B050"/>
                </a:solidFill>
                <a:latin typeface="Times New Roman" pitchFamily="18" charset="0"/>
                <a:cs typeface="Times New Roman" pitchFamily="18" charset="0"/>
                <a:sym typeface="Symbol"/>
              </a:rPr>
              <a:t> </a:t>
            </a:r>
            <a:r>
              <a:rPr lang="fr-FR" sz="2000" baseline="-25000" dirty="0">
                <a:solidFill>
                  <a:srgbClr val="00B050"/>
                </a:solidFill>
                <a:latin typeface="Times New Roman" pitchFamily="18" charset="0"/>
                <a:cs typeface="Times New Roman" pitchFamily="18" charset="0"/>
                <a:sym typeface="Symbol"/>
              </a:rPr>
              <a:t>a1,a2</a:t>
            </a:r>
            <a:r>
              <a:rPr lang="fr-FR" sz="2000" dirty="0">
                <a:solidFill>
                  <a:srgbClr val="00B050"/>
                </a:solidFill>
                <a:latin typeface="Times New Roman" pitchFamily="18" charset="0"/>
                <a:cs typeface="Times New Roman" pitchFamily="18" charset="0"/>
                <a:sym typeface="Symbol"/>
              </a:rPr>
              <a:t> désigne le symbole de Kronecker, tel qu’il est égal à 1 pour a</a:t>
            </a:r>
            <a:r>
              <a:rPr lang="fr-FR" sz="2000" baseline="-25000" dirty="0">
                <a:solidFill>
                  <a:srgbClr val="00B050"/>
                </a:solidFill>
                <a:latin typeface="Times New Roman" pitchFamily="18" charset="0"/>
                <a:cs typeface="Times New Roman" pitchFamily="18" charset="0"/>
                <a:sym typeface="Symbol"/>
              </a:rPr>
              <a:t>1</a:t>
            </a:r>
            <a:r>
              <a:rPr lang="fr-FR" sz="2000" dirty="0">
                <a:solidFill>
                  <a:srgbClr val="00B050"/>
                </a:solidFill>
                <a:latin typeface="Times New Roman" pitchFamily="18" charset="0"/>
                <a:cs typeface="Times New Roman" pitchFamily="18" charset="0"/>
                <a:sym typeface="Symbol"/>
              </a:rPr>
              <a:t>=a</a:t>
            </a:r>
            <a:r>
              <a:rPr lang="fr-FR" sz="2000" baseline="-25000" dirty="0">
                <a:solidFill>
                  <a:srgbClr val="00B050"/>
                </a:solidFill>
                <a:latin typeface="Times New Roman" pitchFamily="18" charset="0"/>
                <a:cs typeface="Times New Roman" pitchFamily="18" charset="0"/>
                <a:sym typeface="Symbol"/>
              </a:rPr>
              <a:t>2</a:t>
            </a:r>
            <a:r>
              <a:rPr lang="fr-FR" sz="2000" dirty="0">
                <a:solidFill>
                  <a:srgbClr val="00B050"/>
                </a:solidFill>
                <a:latin typeface="Times New Roman" pitchFamily="18" charset="0"/>
                <a:cs typeface="Times New Roman" pitchFamily="18" charset="0"/>
                <a:sym typeface="Symbol"/>
              </a:rPr>
              <a:t> et 0 ailleurs </a:t>
            </a:r>
            <a:endParaRPr lang="fr-FR" sz="2000" dirty="0">
              <a:solidFill>
                <a:srgbClr val="00B050"/>
              </a:solidFill>
              <a:latin typeface="Times New Roman" pitchFamily="18" charset="0"/>
              <a:cs typeface="Times New Roman" pitchFamily="18" charset="0"/>
            </a:endParaRP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1" name="Espace réservé du numéro de diapositive 10"/>
          <p:cNvSpPr>
            <a:spLocks noGrp="1"/>
          </p:cNvSpPr>
          <p:nvPr>
            <p:ph type="sldNum" sz="quarter" idx="12"/>
          </p:nvPr>
        </p:nvSpPr>
        <p:spPr/>
        <p:txBody>
          <a:bodyPr/>
          <a:lstStyle/>
          <a:p>
            <a:fld id="{2D849293-9FFB-455D-8E04-D5321DD3C202}"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69287"/>
            <a:ext cx="9144000" cy="430887"/>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Une ondelette mère </a:t>
            </a:r>
            <a:r>
              <a:rPr lang="fr-FR" sz="2200" dirty="0">
                <a:solidFill>
                  <a:srgbClr val="002060"/>
                </a:solidFill>
                <a:latin typeface="Times New Roman" pitchFamily="18" charset="0"/>
                <a:cs typeface="Times New Roman" pitchFamily="18" charset="0"/>
                <a:sym typeface="Symbol"/>
              </a:rPr>
              <a:t>(t) </a:t>
            </a:r>
            <a:r>
              <a:rPr lang="fr-FR" sz="2200" dirty="0">
                <a:solidFill>
                  <a:srgbClr val="002060"/>
                </a:solidFill>
                <a:latin typeface="Times New Roman" pitchFamily="18" charset="0"/>
                <a:cs typeface="Times New Roman" pitchFamily="18" charset="0"/>
              </a:rPr>
              <a:t>doit vérifier certaines propriétés :</a:t>
            </a:r>
            <a:endParaRPr lang="fr-FR"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p:cNvSpPr txBox="1"/>
          <p:nvPr/>
        </p:nvSpPr>
        <p:spPr>
          <a:xfrm>
            <a:off x="0" y="1471934"/>
            <a:ext cx="9144000" cy="5386090"/>
          </a:xfrm>
          <a:prstGeom prst="rect">
            <a:avLst/>
          </a:prstGeom>
          <a:noFill/>
        </p:spPr>
        <p:txBody>
          <a:bodyPr wrap="square" rtlCol="0">
            <a:spAutoFit/>
          </a:bodyPr>
          <a:lstStyle/>
          <a:p>
            <a:pPr>
              <a:buFont typeface="Wingdings" pitchFamily="2" charset="2"/>
              <a:buChar char="q"/>
            </a:pPr>
            <a:r>
              <a:rPr lang="fr-FR" sz="2000" dirty="0">
                <a:solidFill>
                  <a:srgbClr val="7030A0"/>
                </a:solidFill>
                <a:latin typeface="Times New Roman" pitchFamily="18" charset="0"/>
                <a:cs typeface="Times New Roman" pitchFamily="18" charset="0"/>
              </a:rPr>
              <a:t> </a:t>
            </a:r>
            <a:r>
              <a:rPr lang="fr-FR" sz="2200" dirty="0">
                <a:solidFill>
                  <a:srgbClr val="7030A0"/>
                </a:solidFill>
                <a:latin typeface="Times New Roman" pitchFamily="18" charset="0"/>
                <a:cs typeface="Times New Roman" pitchFamily="18" charset="0"/>
              </a:rPr>
              <a:t>elle doit être absolument intégrable et de carré  sommable (énergie finie)</a:t>
            </a:r>
          </a:p>
          <a:p>
            <a:pPr>
              <a:buFont typeface="Wingdings" pitchFamily="2" charset="2"/>
              <a:buChar char="q"/>
            </a:pPr>
            <a:endParaRPr lang="fr-FR" sz="2200" dirty="0">
              <a:solidFill>
                <a:srgbClr val="00B050"/>
              </a:solidFill>
              <a:latin typeface="Times New Roman" pitchFamily="18" charset="0"/>
              <a:cs typeface="Times New Roman" pitchFamily="18" charset="0"/>
            </a:endParaRPr>
          </a:p>
          <a:p>
            <a:pPr>
              <a:buFont typeface="Wingdings" pitchFamily="2" charset="2"/>
              <a:buChar char="q"/>
            </a:pPr>
            <a:r>
              <a:rPr lang="fr-FR" sz="2200" dirty="0">
                <a:solidFill>
                  <a:srgbClr val="00B050"/>
                </a:solidFill>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Sa transformée de Fourier doit être nulle pour toutes les pulsations  </a:t>
            </a:r>
            <a:r>
              <a:rPr lang="fr-FR" sz="2200" dirty="0">
                <a:solidFill>
                  <a:srgbClr val="0070C0"/>
                </a:solidFill>
                <a:latin typeface="Times New Roman" pitchFamily="18" charset="0"/>
                <a:cs typeface="Times New Roman" pitchFamily="18" charset="0"/>
                <a:sym typeface="Symbol"/>
              </a:rPr>
              <a:t> &lt; 0</a:t>
            </a:r>
          </a:p>
          <a:p>
            <a:pPr>
              <a:buFont typeface="Wingdings" pitchFamily="2" charset="2"/>
              <a:buChar char="q"/>
            </a:pPr>
            <a:endParaRPr lang="fr-FR" sz="2200" dirty="0">
              <a:solidFill>
                <a:srgbClr val="00B050"/>
              </a:solidFill>
              <a:latin typeface="Times New Roman" pitchFamily="18" charset="0"/>
              <a:cs typeface="Times New Roman" pitchFamily="18" charset="0"/>
              <a:sym typeface="Symbol"/>
            </a:endParaRPr>
          </a:p>
          <a:p>
            <a:pPr>
              <a:buFont typeface="Wingdings" pitchFamily="2" charset="2"/>
              <a:buChar char="q"/>
            </a:pPr>
            <a:r>
              <a:rPr lang="fr-FR" sz="2200" dirty="0">
                <a:solidFill>
                  <a:srgbClr val="00B050"/>
                </a:solidFill>
                <a:latin typeface="Times New Roman" pitchFamily="18" charset="0"/>
                <a:cs typeface="Times New Roman" pitchFamily="18" charset="0"/>
                <a:sym typeface="Symbol"/>
              </a:rPr>
              <a:t> elle doit être admissible : donc elle doit se comporter comme un filtre passe-bande</a:t>
            </a:r>
          </a:p>
          <a:p>
            <a:pPr>
              <a:buFont typeface="Wingdings" pitchFamily="2" charset="2"/>
              <a:buChar char="q"/>
            </a:pPr>
            <a:endParaRPr lang="fr-FR" sz="2000" dirty="0">
              <a:solidFill>
                <a:srgbClr val="00B050"/>
              </a:solidFill>
              <a:latin typeface="Times New Roman" pitchFamily="18" charset="0"/>
              <a:cs typeface="Times New Roman" pitchFamily="18" charset="0"/>
              <a:sym typeface="Symbol"/>
            </a:endParaRPr>
          </a:p>
          <a:p>
            <a:pPr>
              <a:buFont typeface="Wingdings" pitchFamily="2" charset="2"/>
              <a:buChar char="q"/>
            </a:pPr>
            <a:endParaRPr lang="fr-FR" sz="2000" dirty="0">
              <a:solidFill>
                <a:srgbClr val="00B050"/>
              </a:solidFill>
              <a:latin typeface="Times New Roman" pitchFamily="18" charset="0"/>
              <a:cs typeface="Times New Roman" pitchFamily="18" charset="0"/>
              <a:sym typeface="Symbol"/>
            </a:endParaRPr>
          </a:p>
          <a:p>
            <a:pPr>
              <a:buFont typeface="Wingdings" pitchFamily="2" charset="2"/>
              <a:buChar char="q"/>
            </a:pPr>
            <a:endParaRPr lang="fr-FR" sz="2000" dirty="0">
              <a:solidFill>
                <a:srgbClr val="00B050"/>
              </a:solidFill>
              <a:latin typeface="Times New Roman" pitchFamily="18" charset="0"/>
              <a:cs typeface="Times New Roman" pitchFamily="18" charset="0"/>
              <a:sym typeface="Symbol"/>
            </a:endParaRPr>
          </a:p>
          <a:p>
            <a:endParaRPr lang="fr-FR" sz="2000" dirty="0">
              <a:solidFill>
                <a:srgbClr val="00B050"/>
              </a:solidFill>
              <a:latin typeface="Times New Roman" pitchFamily="18" charset="0"/>
              <a:cs typeface="Times New Roman" pitchFamily="18" charset="0"/>
            </a:endParaRPr>
          </a:p>
          <a:p>
            <a:pPr algn="just"/>
            <a:r>
              <a:rPr lang="fr-FR" sz="2000" dirty="0">
                <a:solidFill>
                  <a:srgbClr val="00B05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décroit suffisamment autour de 0.  Elle joue le rôle d’un filtre passe-bande et donc la transformée en ondelettes est obtenue par un produit de convolution entre le signal x(t) et la réponse </a:t>
            </a:r>
            <a:r>
              <a:rPr lang="fr-FR" sz="2200" dirty="0" err="1">
                <a:solidFill>
                  <a:srgbClr val="002060"/>
                </a:solidFill>
                <a:latin typeface="Times New Roman" pitchFamily="18" charset="0"/>
                <a:cs typeface="Times New Roman" pitchFamily="18" charset="0"/>
              </a:rPr>
              <a:t>impulsionnelle</a:t>
            </a:r>
            <a:r>
              <a:rPr lang="fr-FR" sz="2200" dirty="0">
                <a:solidFill>
                  <a:srgbClr val="002060"/>
                </a:solidFill>
                <a:latin typeface="Times New Roman" pitchFamily="18" charset="0"/>
                <a:cs typeface="Times New Roman" pitchFamily="18" charset="0"/>
              </a:rPr>
              <a:t> de ce filtre à savoir l’ondelette</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L’ondelette est oscillante, d’où son nom</a:t>
            </a:r>
          </a:p>
        </p:txBody>
      </p:sp>
      <p:sp>
        <p:nvSpPr>
          <p:cNvPr id="10" name="ZoneTexte 9"/>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1" name="Espace réservé du numéro de diapositive 10"/>
          <p:cNvSpPr>
            <a:spLocks noGrp="1"/>
          </p:cNvSpPr>
          <p:nvPr>
            <p:ph type="sldNum" sz="quarter" idx="12"/>
          </p:nvPr>
        </p:nvSpPr>
        <p:spPr/>
        <p:txBody>
          <a:bodyPr/>
          <a:lstStyle/>
          <a:p>
            <a:fld id="{2D849293-9FFB-455D-8E04-D5321DD3C202}" type="slidenum">
              <a:rPr lang="fr-FR" smtClean="0"/>
              <a:pPr/>
              <a:t>16</a:t>
            </a:fld>
            <a:endParaRPr lang="fr-FR"/>
          </a:p>
        </p:txBody>
      </p:sp>
      <p:graphicFrame>
        <p:nvGraphicFramePr>
          <p:cNvPr id="9" name="Objet 8"/>
          <p:cNvGraphicFramePr>
            <a:graphicFrameLocks noChangeAspect="1"/>
          </p:cNvGraphicFramePr>
          <p:nvPr/>
        </p:nvGraphicFramePr>
        <p:xfrm>
          <a:off x="3643306" y="3714752"/>
          <a:ext cx="1571636" cy="785818"/>
        </p:xfrm>
        <a:graphic>
          <a:graphicData uri="http://schemas.openxmlformats.org/presentationml/2006/ole">
            <mc:AlternateContent xmlns:mc="http://schemas.openxmlformats.org/markup-compatibility/2006">
              <mc:Choice xmlns:v="urn:schemas-microsoft-com:vml" Requires="v">
                <p:oleObj spid="_x0000_s129028" name="Équation" r:id="rId3" imgW="736560" imgH="368280" progId="Equation.3">
                  <p:embed/>
                </p:oleObj>
              </mc:Choice>
              <mc:Fallback>
                <p:oleObj name="Équation" r:id="rId3" imgW="736560" imgH="368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06" y="3714752"/>
                        <a:ext cx="1571636"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 11"/>
          <p:cNvGraphicFramePr>
            <a:graphicFrameLocks noChangeAspect="1"/>
          </p:cNvGraphicFramePr>
          <p:nvPr/>
        </p:nvGraphicFramePr>
        <p:xfrm>
          <a:off x="214282" y="4643446"/>
          <a:ext cx="2353252" cy="500066"/>
        </p:xfrm>
        <a:graphic>
          <a:graphicData uri="http://schemas.openxmlformats.org/presentationml/2006/ole">
            <mc:AlternateContent xmlns:mc="http://schemas.openxmlformats.org/markup-compatibility/2006">
              <mc:Choice xmlns:v="urn:schemas-microsoft-com:vml" Requires="v">
                <p:oleObj spid="_x0000_s129029" name="Équation" r:id="rId5" imgW="1015920" imgH="215640" progId="Equation.3">
                  <p:embed/>
                </p:oleObj>
              </mc:Choice>
              <mc:Fallback>
                <p:oleObj name="Équation" r:id="rId5" imgW="10159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4643446"/>
                        <a:ext cx="2353252"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PROPRIETES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2092881"/>
          </a:xfrm>
          <a:prstGeom prst="rect">
            <a:avLst/>
          </a:prstGeom>
          <a:noFill/>
        </p:spPr>
        <p:txBody>
          <a:bodyPr wrap="square" rtlCol="0">
            <a:spAutoFit/>
          </a:bodyPr>
          <a:lstStyle/>
          <a:p>
            <a:pPr lvl="1"/>
            <a:r>
              <a:rPr lang="fr-FR" sz="2400" b="1" u="sng" dirty="0">
                <a:solidFill>
                  <a:srgbClr val="002060"/>
                </a:solidFill>
                <a:latin typeface="Times New Roman" pitchFamily="18" charset="0"/>
                <a:cs typeface="Times New Roman" pitchFamily="18" charset="0"/>
              </a:rPr>
              <a:t>Condition d'admissibilité</a:t>
            </a:r>
          </a:p>
          <a:p>
            <a:r>
              <a:rPr lang="fr-FR" sz="2200" dirty="0">
                <a:solidFill>
                  <a:srgbClr val="0070C0"/>
                </a:solidFill>
                <a:latin typeface="Times New Roman" pitchFamily="18" charset="0"/>
                <a:cs typeface="Times New Roman" pitchFamily="18" charset="0"/>
              </a:rPr>
              <a:t>La fonction ondelette doit vérifier un certain nombre de propriétés. La première d'entre elles se nomme condition d'admissibilité.</a:t>
            </a:r>
          </a:p>
          <a:p>
            <a:endParaRPr lang="fr-FR" sz="2200" dirty="0">
              <a:latin typeface="Times New Roman" pitchFamily="18" charset="0"/>
              <a:cs typeface="Times New Roman" pitchFamily="18" charset="0"/>
            </a:endParaRPr>
          </a:p>
          <a:p>
            <a:r>
              <a:rPr lang="fr-FR" sz="2200" dirty="0">
                <a:latin typeface="Times New Roman" pitchFamily="18" charset="0"/>
                <a:cs typeface="Times New Roman" pitchFamily="18" charset="0"/>
              </a:rPr>
              <a:t>Soit ,                         alors:</a:t>
            </a:r>
          </a:p>
          <a:p>
            <a:r>
              <a:rPr lang="fr-FR" dirty="0"/>
              <a:t>	 					</a:t>
            </a: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69" name="Object 1"/>
          <p:cNvGraphicFramePr>
            <a:graphicFrameLocks noChangeAspect="1"/>
          </p:cNvGraphicFramePr>
          <p:nvPr/>
        </p:nvGraphicFramePr>
        <p:xfrm>
          <a:off x="785785" y="2285992"/>
          <a:ext cx="1406779" cy="571504"/>
        </p:xfrm>
        <a:graphic>
          <a:graphicData uri="http://schemas.openxmlformats.org/presentationml/2006/ole">
            <mc:AlternateContent xmlns:mc="http://schemas.openxmlformats.org/markup-compatibility/2006">
              <mc:Choice xmlns:v="urn:schemas-microsoft-com:vml" Requires="v">
                <p:oleObj spid="_x0000_s130054" r:id="rId3" imgW="596641" imgH="253890" progId="">
                  <p:embed/>
                </p:oleObj>
              </mc:Choice>
              <mc:Fallback>
                <p:oleObj r:id="rId3" imgW="596641" imgH="25389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5" y="2285992"/>
                        <a:ext cx="1406779"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1" name="Object 3"/>
          <p:cNvGraphicFramePr>
            <a:graphicFrameLocks noChangeAspect="1"/>
          </p:cNvGraphicFramePr>
          <p:nvPr/>
        </p:nvGraphicFramePr>
        <p:xfrm>
          <a:off x="3571868" y="2285992"/>
          <a:ext cx="1937399" cy="857256"/>
        </p:xfrm>
        <a:graphic>
          <a:graphicData uri="http://schemas.openxmlformats.org/presentationml/2006/ole">
            <mc:AlternateContent xmlns:mc="http://schemas.openxmlformats.org/markup-compatibility/2006">
              <mc:Choice xmlns:v="urn:schemas-microsoft-com:vml" Requires="v">
                <p:oleObj spid="_x0000_s130055" name="Équation" r:id="rId5" imgW="1054100" imgH="482600" progId="Equation.3">
                  <p:embed/>
                </p:oleObj>
              </mc:Choice>
              <mc:Fallback>
                <p:oleObj name="Équation" r:id="rId5" imgW="1054100" imgH="482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68" y="2285992"/>
                        <a:ext cx="1937399"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ZoneTexte 6"/>
          <p:cNvSpPr txBox="1"/>
          <p:nvPr/>
        </p:nvSpPr>
        <p:spPr>
          <a:xfrm>
            <a:off x="0" y="3214686"/>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Cette condition permet d'analyser le signal, puis de le reconstruire sans perte d'information. La condition d'admissibilité implique en outre que la transformée de Fourier de l'ondelette à la fréquence du continu (pour ) doit être nulle. </a:t>
            </a:r>
          </a:p>
        </p:txBody>
      </p:sp>
      <p:sp>
        <p:nvSpPr>
          <p:cNvPr id="71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3" name="Object 5"/>
          <p:cNvGraphicFramePr>
            <a:graphicFrameLocks noChangeAspect="1"/>
          </p:cNvGraphicFramePr>
          <p:nvPr/>
        </p:nvGraphicFramePr>
        <p:xfrm>
          <a:off x="1714480" y="4500570"/>
          <a:ext cx="1285884" cy="750099"/>
        </p:xfrm>
        <a:graphic>
          <a:graphicData uri="http://schemas.openxmlformats.org/presentationml/2006/ole">
            <mc:AlternateContent xmlns:mc="http://schemas.openxmlformats.org/markup-compatibility/2006">
              <mc:Choice xmlns:v="urn:schemas-microsoft-com:vml" Requires="v">
                <p:oleObj spid="_x0000_s130056" name="Équation" r:id="rId7" imgW="901309" imgH="533169" progId="Equation.3">
                  <p:embed/>
                </p:oleObj>
              </mc:Choice>
              <mc:Fallback>
                <p:oleObj name="Équation" r:id="rId7" imgW="901309" imgH="533169"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80" y="4500570"/>
                        <a:ext cx="1285884" cy="750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75" name="Object 7"/>
          <p:cNvGraphicFramePr>
            <a:graphicFrameLocks noChangeAspect="1"/>
          </p:cNvGraphicFramePr>
          <p:nvPr/>
        </p:nvGraphicFramePr>
        <p:xfrm>
          <a:off x="5192082" y="4357694"/>
          <a:ext cx="1423045" cy="857256"/>
        </p:xfrm>
        <a:graphic>
          <a:graphicData uri="http://schemas.openxmlformats.org/presentationml/2006/ole">
            <mc:AlternateContent xmlns:mc="http://schemas.openxmlformats.org/markup-compatibility/2006">
              <mc:Choice xmlns:v="urn:schemas-microsoft-com:vml" Requires="v">
                <p:oleObj spid="_x0000_s130057" name="Équation" r:id="rId9" imgW="799753" imgH="469696" progId="Equation.3">
                  <p:embed/>
                </p:oleObj>
              </mc:Choice>
              <mc:Fallback>
                <p:oleObj name="Équation" r:id="rId9" imgW="799753" imgH="469696"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2082" y="4357694"/>
                        <a:ext cx="1423045"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lèche droite 11"/>
          <p:cNvSpPr/>
          <p:nvPr/>
        </p:nvSpPr>
        <p:spPr>
          <a:xfrm>
            <a:off x="3500430" y="4786322"/>
            <a:ext cx="142876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0" y="5500702"/>
            <a:ext cx="9144000" cy="1107996"/>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Cette équation montre que doit être à moyenne nulle. L’ondelette  est donc une fonction à largeur temporelle finie possédant un caractère oscillatoire. On est donc bien en présence d'une petite onde ou </a:t>
            </a:r>
            <a:r>
              <a:rPr lang="fr-FR" sz="2200" i="1" dirty="0">
                <a:solidFill>
                  <a:srgbClr val="00B050"/>
                </a:solidFill>
                <a:latin typeface="Times New Roman" pitchFamily="18" charset="0"/>
                <a:cs typeface="Times New Roman" pitchFamily="18" charset="0"/>
              </a:rPr>
              <a:t>une ondelette </a:t>
            </a:r>
            <a:endParaRPr lang="fr-FR" sz="2200" dirty="0">
              <a:solidFill>
                <a:srgbClr val="00B050"/>
              </a:solidFill>
              <a:latin typeface="Times New Roman" pitchFamily="18" charset="0"/>
              <a:cs typeface="Times New Roman" pitchFamily="18" charset="0"/>
            </a:endParaRPr>
          </a:p>
        </p:txBody>
      </p:sp>
      <p:sp>
        <p:nvSpPr>
          <p:cNvPr id="15" name="ZoneTexte 1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6" name="Espace réservé du numéro de diapositive 15"/>
          <p:cNvSpPr>
            <a:spLocks noGrp="1"/>
          </p:cNvSpPr>
          <p:nvPr>
            <p:ph type="sldNum" sz="quarter" idx="12"/>
          </p:nvPr>
        </p:nvSpPr>
        <p:spPr/>
        <p:txBody>
          <a:bodyPr/>
          <a:lstStyle/>
          <a:p>
            <a:fld id="{2D849293-9FFB-455D-8E04-D5321DD3C202}" type="slidenum">
              <a:rPr lang="fr-FR" smtClean="0"/>
              <a:pPr/>
              <a:t>17</a:t>
            </a:fld>
            <a:endParaRPr lang="fr-FR" dirty="0"/>
          </a:p>
        </p:txBody>
      </p:sp>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PROPRIETES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28670"/>
            <a:ext cx="9144000" cy="1415772"/>
          </a:xfrm>
          <a:prstGeom prst="rect">
            <a:avLst/>
          </a:prstGeom>
          <a:noFill/>
        </p:spPr>
        <p:txBody>
          <a:bodyPr wrap="square" rtlCol="0">
            <a:spAutoFit/>
          </a:bodyPr>
          <a:lstStyle/>
          <a:p>
            <a:pPr lvl="1" algn="just"/>
            <a:r>
              <a:rPr lang="fr-FR" sz="2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Inversibilité</a:t>
            </a:r>
            <a:endParaRPr lang="fr-FR" sz="2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Tout comme la transformée de Fourier, la transformée en ondelettes est inversible.</a:t>
            </a:r>
          </a:p>
          <a:p>
            <a:endParaRPr lang="fr-FR" dirty="0"/>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49" name="Object 1"/>
          <p:cNvGraphicFramePr>
            <a:graphicFrameLocks noChangeAspect="1"/>
          </p:cNvGraphicFramePr>
          <p:nvPr/>
        </p:nvGraphicFramePr>
        <p:xfrm>
          <a:off x="2214546" y="1785926"/>
          <a:ext cx="3681703" cy="785818"/>
        </p:xfrm>
        <a:graphic>
          <a:graphicData uri="http://schemas.openxmlformats.org/presentationml/2006/ole">
            <mc:AlternateContent xmlns:mc="http://schemas.openxmlformats.org/markup-compatibility/2006">
              <mc:Choice xmlns:v="urn:schemas-microsoft-com:vml" Requires="v">
                <p:oleObj spid="_x0000_s131078" name="Équation" r:id="rId3" imgW="2413000" imgH="495300" progId="Equation.3">
                  <p:embed/>
                </p:oleObj>
              </mc:Choice>
              <mc:Fallback>
                <p:oleObj name="Équation" r:id="rId3" imgW="2413000" imgH="495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46" y="1785926"/>
                        <a:ext cx="3681703"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1" name="Object 3"/>
          <p:cNvGraphicFramePr>
            <a:graphicFrameLocks noChangeAspect="1"/>
          </p:cNvGraphicFramePr>
          <p:nvPr/>
        </p:nvGraphicFramePr>
        <p:xfrm>
          <a:off x="2428860" y="2643182"/>
          <a:ext cx="2326838" cy="857256"/>
        </p:xfrm>
        <a:graphic>
          <a:graphicData uri="http://schemas.openxmlformats.org/presentationml/2006/ole">
            <mc:AlternateContent xmlns:mc="http://schemas.openxmlformats.org/markup-compatibility/2006">
              <mc:Choice xmlns:v="urn:schemas-microsoft-com:vml" Requires="v">
                <p:oleObj spid="_x0000_s131079" name="Équation" r:id="rId5" imgW="1447800" imgH="520700" progId="Equation.3">
                  <p:embed/>
                </p:oleObj>
              </mc:Choice>
              <mc:Fallback>
                <p:oleObj name="Équation" r:id="rId5" imgW="1447800" imgH="520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60" y="2643182"/>
                        <a:ext cx="2326838"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3" name="Object 5"/>
          <p:cNvGraphicFramePr>
            <a:graphicFrameLocks noChangeAspect="1"/>
          </p:cNvGraphicFramePr>
          <p:nvPr/>
        </p:nvGraphicFramePr>
        <p:xfrm>
          <a:off x="2428860" y="3378993"/>
          <a:ext cx="1000132" cy="550073"/>
        </p:xfrm>
        <a:graphic>
          <a:graphicData uri="http://schemas.openxmlformats.org/presentationml/2006/ole">
            <mc:AlternateContent xmlns:mc="http://schemas.openxmlformats.org/markup-compatibility/2006">
              <mc:Choice xmlns:v="urn:schemas-microsoft-com:vml" Requires="v">
                <p:oleObj spid="_x0000_s131080" name="Équation" r:id="rId7" imgW="368280" imgH="215640" progId="Equation.3">
                  <p:embed/>
                </p:oleObj>
              </mc:Choice>
              <mc:Fallback>
                <p:oleObj name="Équation" r:id="rId7" imgW="36828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60" y="3378993"/>
                        <a:ext cx="1000132" cy="5500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8"/>
          <p:cNvSpPr txBox="1"/>
          <p:nvPr/>
        </p:nvSpPr>
        <p:spPr>
          <a:xfrm>
            <a:off x="1285852" y="2786058"/>
            <a:ext cx="1643074" cy="430887"/>
          </a:xfrm>
          <a:prstGeom prst="rect">
            <a:avLst/>
          </a:prstGeom>
          <a:noFill/>
        </p:spPr>
        <p:txBody>
          <a:bodyPr wrap="square" rtlCol="0">
            <a:spAutoFit/>
          </a:bodyPr>
          <a:lstStyle/>
          <a:p>
            <a:r>
              <a:rPr lang="fr-FR" sz="2200" dirty="0">
                <a:latin typeface="Times New Roman" pitchFamily="18" charset="0"/>
                <a:cs typeface="Times New Roman" pitchFamily="18" charset="0"/>
              </a:rPr>
              <a:t>Avec </a:t>
            </a:r>
          </a:p>
        </p:txBody>
      </p:sp>
      <p:sp>
        <p:nvSpPr>
          <p:cNvPr id="10" name="ZoneTexte 9"/>
          <p:cNvSpPr txBox="1"/>
          <p:nvPr/>
        </p:nvSpPr>
        <p:spPr>
          <a:xfrm>
            <a:off x="1285852" y="3429000"/>
            <a:ext cx="5643602" cy="461665"/>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Où                          la transformée de Fourier de </a:t>
            </a:r>
            <a:r>
              <a:rPr lang="fr-FR" sz="2400" dirty="0">
                <a:solidFill>
                  <a:srgbClr val="7030A0"/>
                </a:solidFill>
              </a:rPr>
              <a:t> </a:t>
            </a:r>
            <a:r>
              <a:rPr lang="fr-FR" sz="2200" dirty="0">
                <a:solidFill>
                  <a:srgbClr val="7030A0"/>
                </a:solidFill>
                <a:latin typeface="Times New Roman" pitchFamily="18" charset="0"/>
                <a:cs typeface="Times New Roman" pitchFamily="18" charset="0"/>
              </a:rPr>
              <a:t> </a:t>
            </a:r>
          </a:p>
        </p:txBody>
      </p:sp>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4455" name="Object 7"/>
          <p:cNvGraphicFramePr>
            <a:graphicFrameLocks noChangeAspect="1"/>
          </p:cNvGraphicFramePr>
          <p:nvPr/>
        </p:nvGraphicFramePr>
        <p:xfrm>
          <a:off x="6858016" y="3357562"/>
          <a:ext cx="800105" cy="500066"/>
        </p:xfrm>
        <a:graphic>
          <a:graphicData uri="http://schemas.openxmlformats.org/presentationml/2006/ole">
            <mc:AlternateContent xmlns:mc="http://schemas.openxmlformats.org/markup-compatibility/2006">
              <mc:Choice xmlns:v="urn:schemas-microsoft-com:vml" Requires="v">
                <p:oleObj spid="_x0000_s131081" name="Équation" r:id="rId9" imgW="317225" imgH="203024" progId="Equation.3">
                  <p:embed/>
                </p:oleObj>
              </mc:Choice>
              <mc:Fallback>
                <p:oleObj name="Équation" r:id="rId9" imgW="317225" imgH="203024"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16" y="3357562"/>
                        <a:ext cx="800105"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FONDEMENTS MATHEMATIQUES</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18</a:t>
            </a:fld>
            <a:endParaRPr lang="fr-FR"/>
          </a:p>
        </p:txBody>
      </p:sp>
      <p:sp>
        <p:nvSpPr>
          <p:cNvPr id="17" name="ZoneTexte 16"/>
          <p:cNvSpPr txBox="1"/>
          <p:nvPr/>
        </p:nvSpPr>
        <p:spPr>
          <a:xfrm>
            <a:off x="0" y="4057257"/>
            <a:ext cx="9144000" cy="2800767"/>
          </a:xfrm>
          <a:prstGeom prst="rect">
            <a:avLst/>
          </a:prstGeom>
          <a:noFill/>
        </p:spPr>
        <p:txBody>
          <a:bodyPr wrap="square" rtlCol="0">
            <a:spAutoFit/>
          </a:bodyPr>
          <a:lstStyle/>
          <a:p>
            <a:pPr marL="0" lvl="1" algn="just"/>
            <a:r>
              <a:rPr lang="vi-VN" sz="2200" b="1" u="sng" dirty="0">
                <a:solidFill>
                  <a:srgbClr val="002060"/>
                </a:solidFill>
                <a:latin typeface="Times New Roman" pitchFamily="18" charset="0"/>
                <a:cs typeface="Times New Roman" pitchFamily="18" charset="0"/>
              </a:rPr>
              <a:t>Lin</a:t>
            </a:r>
            <a:r>
              <a:rPr lang="fr-FR" sz="2200" b="1" u="sng" dirty="0">
                <a:solidFill>
                  <a:srgbClr val="002060"/>
                </a:solidFill>
                <a:latin typeface="Times New Roman" pitchFamily="18" charset="0"/>
                <a:cs typeface="Times New Roman" pitchFamily="18" charset="0"/>
              </a:rPr>
              <a:t>é</a:t>
            </a:r>
            <a:r>
              <a:rPr lang="vi-VN" sz="2200" b="1" u="sng" dirty="0">
                <a:solidFill>
                  <a:srgbClr val="002060"/>
                </a:solidFill>
                <a:latin typeface="Times New Roman" pitchFamily="18" charset="0"/>
                <a:cs typeface="Times New Roman" pitchFamily="18" charset="0"/>
              </a:rPr>
              <a:t>arit</a:t>
            </a:r>
            <a:r>
              <a:rPr lang="fr-FR" sz="2200" b="1" u="sng" dirty="0">
                <a:solidFill>
                  <a:srgbClr val="002060"/>
                </a:solidFill>
                <a:latin typeface="Times New Roman" pitchFamily="18" charset="0"/>
                <a:cs typeface="Times New Roman" pitchFamily="18" charset="0"/>
              </a:rPr>
              <a:t>é</a:t>
            </a:r>
            <a:r>
              <a:rPr lang="vi-VN" sz="2200" b="1" u="sng" dirty="0">
                <a:solidFill>
                  <a:srgbClr val="002060"/>
                </a:solidFill>
                <a:latin typeface="Times New Roman" pitchFamily="18" charset="0"/>
                <a:cs typeface="Times New Roman" pitchFamily="18" charset="0"/>
              </a:rPr>
              <a:t>, invariance par dilatation et translation</a:t>
            </a:r>
            <a:r>
              <a:rPr lang="fr-FR" sz="2200" b="1" u="sng" dirty="0">
                <a:solidFill>
                  <a:srgbClr val="002060"/>
                </a:solidFill>
                <a:latin typeface="Times New Roman" pitchFamily="18" charset="0"/>
                <a:cs typeface="Times New Roman" pitchFamily="18" charset="0"/>
              </a:rPr>
              <a:t>:</a:t>
            </a:r>
          </a:p>
          <a:p>
            <a:pPr marL="0" lvl="1" algn="just"/>
            <a:endParaRPr lang="fr-FR" sz="2200" dirty="0">
              <a:latin typeface="Times New Roman" pitchFamily="18" charset="0"/>
              <a:cs typeface="Times New Roman" pitchFamily="18" charset="0"/>
            </a:endParaRPr>
          </a:p>
          <a:p>
            <a:pPr marL="0" lvl="1" algn="just">
              <a:buFont typeface="Wingdings" pitchFamily="2" charset="2"/>
              <a:buChar char="q"/>
            </a:pPr>
            <a:r>
              <a:rPr lang="fr-FR" sz="2200" dirty="0">
                <a:latin typeface="Times New Roman" pitchFamily="18" charset="0"/>
                <a:cs typeface="Times New Roman" pitchFamily="18" charset="0"/>
              </a:rPr>
              <a:t> </a:t>
            </a:r>
            <a:r>
              <a:rPr lang="vi-VN" sz="2200" dirty="0">
                <a:latin typeface="Times New Roman" pitchFamily="18" charset="0"/>
                <a:cs typeface="Times New Roman" pitchFamily="18" charset="0"/>
              </a:rPr>
              <a:t>La transform</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e en ondelettes est une application lin</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aire. </a:t>
            </a:r>
            <a:endParaRPr lang="fr-FR" sz="2200" dirty="0">
              <a:latin typeface="Times New Roman" pitchFamily="18" charset="0"/>
              <a:cs typeface="Times New Roman" pitchFamily="18" charset="0"/>
            </a:endParaRPr>
          </a:p>
          <a:p>
            <a:pPr marL="0" lvl="1" algn="just"/>
            <a:endParaRPr lang="fr-FR" sz="2200" dirty="0">
              <a:latin typeface="Times New Roman" pitchFamily="18" charset="0"/>
              <a:cs typeface="Times New Roman" pitchFamily="18" charset="0"/>
            </a:endParaRPr>
          </a:p>
          <a:p>
            <a:pPr marL="0" lvl="1" algn="just">
              <a:buFont typeface="Wingdings" pitchFamily="2" charset="2"/>
              <a:buChar char="q"/>
            </a:pPr>
            <a:r>
              <a:rPr lang="fr-FR" sz="2200" dirty="0">
                <a:latin typeface="Times New Roman" pitchFamily="18" charset="0"/>
                <a:cs typeface="Times New Roman" pitchFamily="18" charset="0"/>
              </a:rPr>
              <a:t> Elle est également invariante par dilatation et translation.</a:t>
            </a:r>
          </a:p>
          <a:p>
            <a:pPr marL="0" lvl="1" algn="just"/>
            <a:endParaRPr lang="fr-FR" sz="2200" dirty="0">
              <a:latin typeface="Times New Roman" pitchFamily="18" charset="0"/>
              <a:cs typeface="Times New Roman" pitchFamily="18" charset="0"/>
            </a:endParaRPr>
          </a:p>
          <a:p>
            <a:pPr marL="0" lvl="1" algn="just">
              <a:buFont typeface="Wingdings" pitchFamily="2" charset="2"/>
              <a:buChar char="q"/>
            </a:pPr>
            <a:r>
              <a:rPr lang="fr-FR" sz="2200" dirty="0">
                <a:latin typeface="Times New Roman" pitchFamily="18" charset="0"/>
                <a:cs typeface="Times New Roman" pitchFamily="18" charset="0"/>
              </a:rPr>
              <a:t> Mais, c</a:t>
            </a:r>
            <a:r>
              <a:rPr lang="vi-VN" sz="2200" dirty="0">
                <a:latin typeface="Times New Roman" pitchFamily="18" charset="0"/>
                <a:cs typeface="Times New Roman" pitchFamily="18" charset="0"/>
              </a:rPr>
              <a:t>ette propri</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t</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 n’est pas valable dans le cas de la transform</a:t>
            </a:r>
            <a:r>
              <a:rPr lang="fr-FR" sz="2200" dirty="0">
                <a:latin typeface="Times New Roman" pitchFamily="18" charset="0"/>
                <a:cs typeface="Times New Roman" pitchFamily="18" charset="0"/>
              </a:rPr>
              <a:t>é</a:t>
            </a:r>
            <a:r>
              <a:rPr lang="vi-VN" sz="2200" dirty="0">
                <a:latin typeface="Times New Roman" pitchFamily="18" charset="0"/>
                <a:cs typeface="Times New Roman" pitchFamily="18" charset="0"/>
              </a:rPr>
              <a:t>e en ondelettes discr</a:t>
            </a:r>
            <a:r>
              <a:rPr lang="fr-FR" sz="2200" dirty="0">
                <a:latin typeface="Times New Roman" pitchFamily="18" charset="0"/>
                <a:cs typeface="Times New Roman" pitchFamily="18" charset="0"/>
              </a:rPr>
              <a:t>è</a:t>
            </a:r>
            <a:r>
              <a:rPr lang="vi-VN" sz="2200" dirty="0">
                <a:latin typeface="Times New Roman" pitchFamily="18" charset="0"/>
                <a:cs typeface="Times New Roman" pitchFamily="18" charset="0"/>
              </a:rPr>
              <a:t>te</a:t>
            </a:r>
            <a:endParaRPr lang="fr-FR" sz="2200" dirty="0">
              <a:latin typeface="Times New Roman" pitchFamily="18" charset="0"/>
              <a:cs typeface="Times New Roman" pitchFamily="18" charset="0"/>
            </a:endParaRPr>
          </a:p>
        </p:txBody>
      </p:sp>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PROPRIETES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49434"/>
            <a:ext cx="9144000" cy="1107996"/>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Jean </a:t>
            </a:r>
            <a:r>
              <a:rPr lang="fr-FR" sz="2200" dirty="0" err="1">
                <a:solidFill>
                  <a:srgbClr val="0070C0"/>
                </a:solidFill>
                <a:latin typeface="Times New Roman" pitchFamily="18" charset="0"/>
                <a:cs typeface="Times New Roman" pitchFamily="18" charset="0"/>
              </a:rPr>
              <a:t>Morlet</a:t>
            </a:r>
            <a:r>
              <a:rPr lang="fr-FR" sz="2200" dirty="0">
                <a:solidFill>
                  <a:srgbClr val="0070C0"/>
                </a:solidFill>
                <a:latin typeface="Times New Roman" pitchFamily="18" charset="0"/>
                <a:cs typeface="Times New Roman" pitchFamily="18" charset="0"/>
              </a:rPr>
              <a:t>, qui inventa le mot ‘’ondelette’’, avec Alex </a:t>
            </a:r>
            <a:r>
              <a:rPr lang="fr-FR" sz="2200" dirty="0" err="1">
                <a:solidFill>
                  <a:srgbClr val="0070C0"/>
                </a:solidFill>
                <a:latin typeface="Times New Roman" pitchFamily="18" charset="0"/>
                <a:cs typeface="Times New Roman" pitchFamily="18" charset="0"/>
              </a:rPr>
              <a:t>Grossmann</a:t>
            </a:r>
            <a:r>
              <a:rPr lang="fr-FR" sz="2200" dirty="0">
                <a:solidFill>
                  <a:srgbClr val="0070C0"/>
                </a:solidFill>
                <a:latin typeface="Times New Roman" pitchFamily="18" charset="0"/>
                <a:cs typeface="Times New Roman" pitchFamily="18" charset="0"/>
              </a:rPr>
              <a:t> sont  les  pionniers dans le domaine de l'analyse des ondelettes . </a:t>
            </a: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19</a:t>
            </a:fld>
            <a:endParaRPr lang="fr-FR"/>
          </a:p>
        </p:txBody>
      </p:sp>
      <p:pic>
        <p:nvPicPr>
          <p:cNvPr id="69635" name="Picture 3"/>
          <p:cNvPicPr>
            <a:picLocks noChangeAspect="1" noChangeArrowheads="1"/>
          </p:cNvPicPr>
          <p:nvPr/>
        </p:nvPicPr>
        <p:blipFill>
          <a:blip r:embed="rId3"/>
          <a:srcRect/>
          <a:stretch>
            <a:fillRect/>
          </a:stretch>
        </p:blipFill>
        <p:spPr bwMode="auto">
          <a:xfrm>
            <a:off x="1857356" y="2671318"/>
            <a:ext cx="5857916" cy="1928825"/>
          </a:xfrm>
          <a:prstGeom prst="rect">
            <a:avLst/>
          </a:prstGeom>
          <a:noFill/>
          <a:ln w="9525">
            <a:noFill/>
            <a:miter lim="800000"/>
            <a:headEnd/>
            <a:tailEnd/>
          </a:ln>
          <a:effectLst/>
        </p:spPr>
      </p:pic>
      <p:cxnSp>
        <p:nvCxnSpPr>
          <p:cNvPr id="15" name="Connecteur droit avec flèche 14"/>
          <p:cNvCxnSpPr/>
          <p:nvPr/>
        </p:nvCxnSpPr>
        <p:spPr>
          <a:xfrm>
            <a:off x="1428728" y="3643314"/>
            <a:ext cx="73581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3173268" y="3643314"/>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t 17"/>
          <p:cNvGraphicFramePr>
            <a:graphicFrameLocks noChangeAspect="1"/>
          </p:cNvGraphicFramePr>
          <p:nvPr/>
        </p:nvGraphicFramePr>
        <p:xfrm>
          <a:off x="4771148" y="1872530"/>
          <a:ext cx="2694233" cy="785818"/>
        </p:xfrm>
        <a:graphic>
          <a:graphicData uri="http://schemas.openxmlformats.org/presentationml/2006/ole">
            <mc:AlternateContent xmlns:mc="http://schemas.openxmlformats.org/markup-compatibility/2006">
              <mc:Choice xmlns:v="urn:schemas-microsoft-com:vml" Requires="v">
                <p:oleObj spid="_x0000_s132099" name="Équation" r:id="rId4" imgW="1218960" imgH="355320" progId="Equation.3">
                  <p:embed/>
                </p:oleObj>
              </mc:Choice>
              <mc:Fallback>
                <p:oleObj name="Équation" r:id="rId4" imgW="1218960" imgH="3553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1148" y="1872530"/>
                        <a:ext cx="2694233"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p:cNvSpPr txBox="1"/>
          <p:nvPr/>
        </p:nvSpPr>
        <p:spPr>
          <a:xfrm>
            <a:off x="8643966" y="3643314"/>
            <a:ext cx="428628" cy="461665"/>
          </a:xfrm>
          <a:prstGeom prst="rect">
            <a:avLst/>
          </a:prstGeom>
          <a:noFill/>
        </p:spPr>
        <p:txBody>
          <a:bodyPr wrap="square" rtlCol="0">
            <a:spAutoFit/>
          </a:bodyPr>
          <a:lstStyle/>
          <a:p>
            <a:r>
              <a:rPr lang="fr-FR" sz="2400" b="1" dirty="0"/>
              <a:t>t</a:t>
            </a:r>
          </a:p>
        </p:txBody>
      </p:sp>
      <p:sp>
        <p:nvSpPr>
          <p:cNvPr id="20" name="ZoneTexte 19"/>
          <p:cNvSpPr txBox="1"/>
          <p:nvPr/>
        </p:nvSpPr>
        <p:spPr>
          <a:xfrm>
            <a:off x="0" y="5357826"/>
            <a:ext cx="9144000" cy="1107996"/>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L’ondelette de </a:t>
            </a:r>
            <a:r>
              <a:rPr lang="fr-FR" sz="2200" dirty="0" err="1">
                <a:solidFill>
                  <a:srgbClr val="002060"/>
                </a:solidFill>
                <a:latin typeface="Times New Roman" pitchFamily="18" charset="0"/>
                <a:cs typeface="Times New Roman" pitchFamily="18" charset="0"/>
              </a:rPr>
              <a:t>Morlet</a:t>
            </a:r>
            <a:r>
              <a:rPr lang="fr-FR" sz="2200" dirty="0">
                <a:solidFill>
                  <a:srgbClr val="002060"/>
                </a:solidFill>
                <a:latin typeface="Times New Roman" pitchFamily="18" charset="0"/>
                <a:cs typeface="Times New Roman" pitchFamily="18" charset="0"/>
              </a:rPr>
              <a:t> se présente donc comme un cosinus modulé en amplitude par une  </a:t>
            </a:r>
            <a:r>
              <a:rPr lang="vi-VN" sz="2200" dirty="0">
                <a:solidFill>
                  <a:srgbClr val="002060"/>
                </a:solidFill>
                <a:latin typeface="Times New Roman" pitchFamily="18" charset="0"/>
                <a:cs typeface="Times New Roman" pitchFamily="18" charset="0"/>
              </a:rPr>
              <a:t>gaussienne</a:t>
            </a:r>
            <a:r>
              <a:rPr lang="fr-FR" sz="2200" dirty="0">
                <a:solidFill>
                  <a:srgbClr val="002060"/>
                </a:solidFill>
                <a:latin typeface="Times New Roman" pitchFamily="18" charset="0"/>
                <a:cs typeface="Times New Roman" pitchFamily="18" charset="0"/>
              </a:rPr>
              <a:t>. Ce qui explique et vérifie qu’elle a un spectre à bande étroite comme un filtre passe-bande.</a:t>
            </a:r>
          </a:p>
        </p:txBody>
      </p:sp>
      <p:sp>
        <p:nvSpPr>
          <p:cNvPr id="22" name="ZoneTexte 21"/>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 DE MORLET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42926"/>
            <a:ext cx="8929718" cy="1143000"/>
          </a:xfrm>
        </p:spPr>
        <p:txBody>
          <a:bodyPr>
            <a:noAutofit/>
          </a:bodyPr>
          <a:lstStyle/>
          <a:p>
            <a:pPr algn="just"/>
            <a:r>
              <a:rPr lang="fr-FR" sz="2400" dirty="0">
                <a:solidFill>
                  <a:srgbClr val="002060"/>
                </a:solidFill>
                <a:latin typeface="Times New Roman" pitchFamily="18" charset="0"/>
                <a:cs typeface="Times New Roman" pitchFamily="18" charset="0"/>
              </a:rPr>
              <a:t>La DWT est une transformation. Une compression basée sur la DWT peut utiliser le principe de Compression par transformée.</a:t>
            </a:r>
          </a:p>
        </p:txBody>
      </p:sp>
      <p:graphicFrame>
        <p:nvGraphicFramePr>
          <p:cNvPr id="4" name="Diagramme 3"/>
          <p:cNvGraphicFramePr/>
          <p:nvPr/>
        </p:nvGraphicFramePr>
        <p:xfrm>
          <a:off x="857224" y="3214686"/>
          <a:ext cx="7358114"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e 8"/>
          <p:cNvGrpSpPr/>
          <p:nvPr/>
        </p:nvGrpSpPr>
        <p:grpSpPr>
          <a:xfrm>
            <a:off x="1000100" y="2675663"/>
            <a:ext cx="357190" cy="396147"/>
            <a:chOff x="2597548" y="301991"/>
            <a:chExt cx="216974" cy="181833"/>
          </a:xfrm>
          <a:scene3d>
            <a:camera prst="orthographicFront">
              <a:rot lat="0" lon="0" rev="0"/>
            </a:camera>
            <a:lightRig rig="contrasting" dir="t">
              <a:rot lat="0" lon="0" rev="1200000"/>
            </a:lightRig>
          </a:scene3d>
        </p:grpSpPr>
        <p:sp>
          <p:nvSpPr>
            <p:cNvPr id="10" name="Flèche droite 9"/>
            <p:cNvSpPr/>
            <p:nvPr/>
          </p:nvSpPr>
          <p:spPr>
            <a:xfrm rot="5400000">
              <a:off x="2615118" y="284421"/>
              <a:ext cx="181833" cy="216974"/>
            </a:xfrm>
            <a:prstGeom prst="rightArrow">
              <a:avLst>
                <a:gd name="adj1" fmla="val 60000"/>
                <a:gd name="adj2" fmla="val 50000"/>
              </a:avLst>
            </a:prstGeom>
            <a:sp3d z="-182000" contourW="19050" prstMaterial="metal">
              <a:bevelT w="88900" h="203200"/>
              <a:bevelB w="165100" h="254000"/>
            </a:sp3d>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1" name="Flèche droite 4"/>
            <p:cNvSpPr/>
            <p:nvPr/>
          </p:nvSpPr>
          <p:spPr>
            <a:xfrm>
              <a:off x="2600208" y="327816"/>
              <a:ext cx="127283" cy="130184"/>
            </a:xfrm>
            <a:prstGeom prst="rect">
              <a:avLst/>
            </a:prstGeom>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p:txBody>
        </p:sp>
      </p:grpSp>
      <p:sp>
        <p:nvSpPr>
          <p:cNvPr id="14" name="Rectangle à coins arrondis 13"/>
          <p:cNvSpPr/>
          <p:nvPr/>
        </p:nvSpPr>
        <p:spPr>
          <a:xfrm>
            <a:off x="857224" y="2071678"/>
            <a:ext cx="1214446" cy="4286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a:t>Image </a:t>
            </a:r>
          </a:p>
        </p:txBody>
      </p:sp>
      <p:grpSp>
        <p:nvGrpSpPr>
          <p:cNvPr id="6" name="Groupe 14"/>
          <p:cNvGrpSpPr/>
          <p:nvPr/>
        </p:nvGrpSpPr>
        <p:grpSpPr>
          <a:xfrm>
            <a:off x="7715272" y="4143380"/>
            <a:ext cx="357190" cy="396147"/>
            <a:chOff x="2597548" y="301991"/>
            <a:chExt cx="216974" cy="181833"/>
          </a:xfrm>
          <a:scene3d>
            <a:camera prst="orthographicFront">
              <a:rot lat="0" lon="0" rev="0"/>
            </a:camera>
            <a:lightRig rig="contrasting" dir="t">
              <a:rot lat="0" lon="0" rev="1200000"/>
            </a:lightRig>
          </a:scene3d>
        </p:grpSpPr>
        <p:sp>
          <p:nvSpPr>
            <p:cNvPr id="16" name="Flèche droite 15"/>
            <p:cNvSpPr/>
            <p:nvPr/>
          </p:nvSpPr>
          <p:spPr>
            <a:xfrm rot="5400000">
              <a:off x="2615118" y="284421"/>
              <a:ext cx="181833" cy="216974"/>
            </a:xfrm>
            <a:prstGeom prst="rightArrow">
              <a:avLst>
                <a:gd name="adj1" fmla="val 60000"/>
                <a:gd name="adj2" fmla="val 50000"/>
              </a:avLst>
            </a:prstGeom>
            <a:sp3d z="-182000" contourW="19050" prstMaterial="metal">
              <a:bevelT w="88900" h="203200"/>
              <a:bevelB w="165100" h="254000"/>
            </a:sp3d>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sp>
        <p:sp>
          <p:nvSpPr>
            <p:cNvPr id="17" name="Flèche droite 4"/>
            <p:cNvSpPr/>
            <p:nvPr/>
          </p:nvSpPr>
          <p:spPr>
            <a:xfrm>
              <a:off x="2600208" y="327816"/>
              <a:ext cx="127283" cy="130184"/>
            </a:xfrm>
            <a:prstGeom prst="rect">
              <a:avLst/>
            </a:prstGeom>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p:txBody>
        </p:sp>
      </p:grpSp>
      <p:sp>
        <p:nvSpPr>
          <p:cNvPr id="18" name="Rectangle à coins arrondis 17"/>
          <p:cNvSpPr/>
          <p:nvPr/>
        </p:nvSpPr>
        <p:spPr>
          <a:xfrm>
            <a:off x="5929322" y="4714884"/>
            <a:ext cx="2286016" cy="4286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a:t>111010010010…..</a:t>
            </a:r>
            <a:endParaRPr lang="fr-FR" sz="1600" b="1" dirty="0"/>
          </a:p>
        </p:txBody>
      </p:sp>
      <p:sp>
        <p:nvSpPr>
          <p:cNvPr id="13" name="Rectangle 12"/>
          <p:cNvSpPr/>
          <p:nvPr/>
        </p:nvSpPr>
        <p:spPr>
          <a:xfrm>
            <a:off x="1214414" y="5500702"/>
            <a:ext cx="7211718" cy="430887"/>
          </a:xfrm>
          <a:prstGeom prst="rect">
            <a:avLst/>
          </a:prstGeom>
        </p:spPr>
        <p:txBody>
          <a:bodyPr wrap="none">
            <a:spAutoFit/>
          </a:bodyPr>
          <a:lstStyle/>
          <a:p>
            <a:pPr lvl="0"/>
            <a:r>
              <a:rPr lang="fr-FR" sz="2200" b="1" dirty="0">
                <a:solidFill>
                  <a:srgbClr val="7030A0"/>
                </a:solidFill>
                <a:latin typeface="Times New Roman" pitchFamily="18" charset="0"/>
                <a:cs typeface="Times New Roman" pitchFamily="18" charset="0"/>
              </a:rPr>
              <a:t>Schéma générale de compression d’image par transformée</a:t>
            </a:r>
          </a:p>
        </p:txBody>
      </p:sp>
      <p:sp>
        <p:nvSpPr>
          <p:cNvPr id="15" name="ZoneTexte 14"/>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20</a:t>
            </a:fld>
            <a:endParaRPr lang="fr-FR"/>
          </a:p>
        </p:txBody>
      </p:sp>
      <p:sp>
        <p:nvSpPr>
          <p:cNvPr id="19" name="ZoneTexte 18"/>
          <p:cNvSpPr txBox="1"/>
          <p:nvPr/>
        </p:nvSpPr>
        <p:spPr>
          <a:xfrm>
            <a:off x="8643966" y="3643314"/>
            <a:ext cx="428628" cy="461665"/>
          </a:xfrm>
          <a:prstGeom prst="rect">
            <a:avLst/>
          </a:prstGeom>
          <a:noFill/>
        </p:spPr>
        <p:txBody>
          <a:bodyPr wrap="square" rtlCol="0">
            <a:spAutoFit/>
          </a:bodyPr>
          <a:lstStyle/>
          <a:p>
            <a:r>
              <a:rPr lang="fr-FR" sz="2400" b="1" dirty="0"/>
              <a:t>t</a:t>
            </a:r>
          </a:p>
        </p:txBody>
      </p:sp>
      <p:sp>
        <p:nvSpPr>
          <p:cNvPr id="20" name="ZoneTexte 19"/>
          <p:cNvSpPr txBox="1"/>
          <p:nvPr/>
        </p:nvSpPr>
        <p:spPr>
          <a:xfrm>
            <a:off x="0" y="5357826"/>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C’est une ondelette relativement simple obtenue comme étant une dérivée seconde d’une Gaussienne.</a:t>
            </a:r>
          </a:p>
        </p:txBody>
      </p:sp>
      <p:pic>
        <p:nvPicPr>
          <p:cNvPr id="70659" name="Picture 3"/>
          <p:cNvPicPr>
            <a:picLocks noChangeAspect="1" noChangeArrowheads="1"/>
          </p:cNvPicPr>
          <p:nvPr/>
        </p:nvPicPr>
        <p:blipFill>
          <a:blip r:embed="rId2"/>
          <a:srcRect/>
          <a:stretch>
            <a:fillRect/>
          </a:stretch>
        </p:blipFill>
        <p:spPr bwMode="auto">
          <a:xfrm>
            <a:off x="2071671" y="2405071"/>
            <a:ext cx="5643601" cy="2238375"/>
          </a:xfrm>
          <a:prstGeom prst="rect">
            <a:avLst/>
          </a:prstGeom>
          <a:noFill/>
          <a:ln w="9525">
            <a:noFill/>
            <a:miter lim="800000"/>
            <a:headEnd/>
            <a:tailEnd/>
          </a:ln>
          <a:effectLst/>
        </p:spPr>
      </p:pic>
      <p:cxnSp>
        <p:nvCxnSpPr>
          <p:cNvPr id="12" name="Connecteur droit avec flèche 11"/>
          <p:cNvCxnSpPr/>
          <p:nvPr/>
        </p:nvCxnSpPr>
        <p:spPr>
          <a:xfrm>
            <a:off x="1428728" y="3798670"/>
            <a:ext cx="735811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H="1" flipV="1">
            <a:off x="3187336" y="3643314"/>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 CHAPEAU MEXICAIN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5194"/>
            <a:ext cx="9144000" cy="1446550"/>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L’ondelette mère </a:t>
            </a:r>
            <a:r>
              <a:rPr lang="fr-FR" sz="2200" dirty="0">
                <a:solidFill>
                  <a:srgbClr val="7030A0"/>
                </a:solidFill>
                <a:latin typeface="Times New Roman" pitchFamily="18" charset="0"/>
                <a:cs typeface="Times New Roman" pitchFamily="18" charset="0"/>
                <a:sym typeface="Symbol"/>
              </a:rPr>
              <a:t>(t) qui génère les</a:t>
            </a:r>
            <a:r>
              <a:rPr lang="fr-FR" sz="2200" dirty="0">
                <a:solidFill>
                  <a:srgbClr val="7030A0"/>
                </a:solidFill>
                <a:latin typeface="Times New Roman" pitchFamily="18" charset="0"/>
                <a:cs typeface="Times New Roman" pitchFamily="18" charset="0"/>
              </a:rPr>
              <a:t> ondelettes de </a:t>
            </a:r>
            <a:r>
              <a:rPr lang="fr-FR" sz="2200" dirty="0" err="1">
                <a:solidFill>
                  <a:srgbClr val="7030A0"/>
                </a:solidFill>
                <a:latin typeface="Times New Roman" pitchFamily="18" charset="0"/>
                <a:cs typeface="Times New Roman" pitchFamily="18" charset="0"/>
              </a:rPr>
              <a:t>Haar</a:t>
            </a:r>
            <a:r>
              <a:rPr lang="fr-FR" sz="2200" dirty="0">
                <a:solidFill>
                  <a:srgbClr val="7030A0"/>
                </a:solidFill>
                <a:latin typeface="Times New Roman" pitchFamily="18" charset="0"/>
                <a:cs typeface="Times New Roman" pitchFamily="18" charset="0"/>
              </a:rPr>
              <a:t> est une fonction constante par morceaux et la fonction d’échelle qui lui est associée </a:t>
            </a:r>
            <a:r>
              <a:rPr lang="fr-FR" sz="2200" dirty="0">
                <a:solidFill>
                  <a:srgbClr val="7030A0"/>
                </a:solidFill>
                <a:latin typeface="Times New Roman" pitchFamily="18" charset="0"/>
                <a:cs typeface="Times New Roman" pitchFamily="18" charset="0"/>
                <a:sym typeface="Symbol"/>
              </a:rPr>
              <a:t>(t) est  une fonction paire:</a:t>
            </a:r>
            <a:endParaRPr lang="fr-FR" sz="2200" dirty="0">
              <a:solidFill>
                <a:srgbClr val="7030A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21</a:t>
            </a:fld>
            <a:endParaRPr lang="fr-FR"/>
          </a:p>
        </p:txBody>
      </p:sp>
      <p:graphicFrame>
        <p:nvGraphicFramePr>
          <p:cNvPr id="11" name="Objet 10"/>
          <p:cNvGraphicFramePr>
            <a:graphicFrameLocks noChangeAspect="1"/>
          </p:cNvGraphicFramePr>
          <p:nvPr/>
        </p:nvGraphicFramePr>
        <p:xfrm>
          <a:off x="2603486" y="2285992"/>
          <a:ext cx="4111654" cy="2387412"/>
        </p:xfrm>
        <a:graphic>
          <a:graphicData uri="http://schemas.openxmlformats.org/presentationml/2006/ole">
            <mc:AlternateContent xmlns:mc="http://schemas.openxmlformats.org/markup-compatibility/2006">
              <mc:Choice xmlns:v="urn:schemas-microsoft-com:vml" Requires="v">
                <p:oleObj spid="_x0000_s133124" name="Équation" r:id="rId3" imgW="1968480" imgH="1143000" progId="Equation.3">
                  <p:embed/>
                </p:oleObj>
              </mc:Choice>
              <mc:Fallback>
                <p:oleObj name="Équation" r:id="rId3" imgW="1968480" imgH="1143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486" y="2285992"/>
                        <a:ext cx="4111654" cy="238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t 13"/>
          <p:cNvGraphicFramePr>
            <a:graphicFrameLocks noChangeAspect="1"/>
          </p:cNvGraphicFramePr>
          <p:nvPr/>
        </p:nvGraphicFramePr>
        <p:xfrm>
          <a:off x="2714612" y="5000636"/>
          <a:ext cx="4903015" cy="1243018"/>
        </p:xfrm>
        <a:graphic>
          <a:graphicData uri="http://schemas.openxmlformats.org/presentationml/2006/ole">
            <mc:AlternateContent xmlns:mc="http://schemas.openxmlformats.org/markup-compatibility/2006">
              <mc:Choice xmlns:v="urn:schemas-microsoft-com:vml" Requires="v">
                <p:oleObj spid="_x0000_s133125" name="Équation" r:id="rId5" imgW="1803240" imgH="457200" progId="Equation.3">
                  <p:embed/>
                </p:oleObj>
              </mc:Choice>
              <mc:Fallback>
                <p:oleObj name="Équation" r:id="rId5" imgW="180324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12" y="5000636"/>
                        <a:ext cx="4903015" cy="1243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HAAR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5194"/>
            <a:ext cx="9144000" cy="1446550"/>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L’ondelette mère </a:t>
            </a:r>
            <a:r>
              <a:rPr lang="fr-FR" sz="2200" dirty="0">
                <a:solidFill>
                  <a:srgbClr val="7030A0"/>
                </a:solidFill>
                <a:latin typeface="Times New Roman" pitchFamily="18" charset="0"/>
                <a:cs typeface="Times New Roman" pitchFamily="18" charset="0"/>
                <a:sym typeface="Symbol"/>
              </a:rPr>
              <a:t>(t) qui génère les</a:t>
            </a:r>
            <a:r>
              <a:rPr lang="fr-FR" sz="2200" dirty="0">
                <a:solidFill>
                  <a:srgbClr val="7030A0"/>
                </a:solidFill>
                <a:latin typeface="Times New Roman" pitchFamily="18" charset="0"/>
                <a:cs typeface="Times New Roman" pitchFamily="18" charset="0"/>
              </a:rPr>
              <a:t> ondelettes de </a:t>
            </a:r>
            <a:r>
              <a:rPr lang="fr-FR" sz="2200" dirty="0" err="1">
                <a:solidFill>
                  <a:srgbClr val="7030A0"/>
                </a:solidFill>
                <a:latin typeface="Times New Roman" pitchFamily="18" charset="0"/>
                <a:cs typeface="Times New Roman" pitchFamily="18" charset="0"/>
              </a:rPr>
              <a:t>Haar</a:t>
            </a:r>
            <a:r>
              <a:rPr lang="fr-FR" sz="2200" dirty="0">
                <a:solidFill>
                  <a:srgbClr val="7030A0"/>
                </a:solidFill>
                <a:latin typeface="Times New Roman" pitchFamily="18" charset="0"/>
                <a:cs typeface="Times New Roman" pitchFamily="18" charset="0"/>
              </a:rPr>
              <a:t> est une fonction constante par morceaux et la fonction d’échelle qui lui est associée </a:t>
            </a:r>
            <a:r>
              <a:rPr lang="fr-FR" sz="2200" dirty="0">
                <a:solidFill>
                  <a:srgbClr val="7030A0"/>
                </a:solidFill>
                <a:latin typeface="Times New Roman" pitchFamily="18" charset="0"/>
                <a:cs typeface="Times New Roman" pitchFamily="18" charset="0"/>
                <a:sym typeface="Symbol"/>
              </a:rPr>
              <a:t>(t) est  une fonction paire:</a:t>
            </a:r>
            <a:endParaRPr lang="fr-FR" sz="2200" dirty="0">
              <a:solidFill>
                <a:srgbClr val="7030A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22</a:t>
            </a:fld>
            <a:endParaRPr lang="fr-FR"/>
          </a:p>
        </p:txBody>
      </p:sp>
      <p:graphicFrame>
        <p:nvGraphicFramePr>
          <p:cNvPr id="11" name="Objet 10"/>
          <p:cNvGraphicFramePr>
            <a:graphicFrameLocks noChangeAspect="1"/>
          </p:cNvGraphicFramePr>
          <p:nvPr/>
        </p:nvGraphicFramePr>
        <p:xfrm>
          <a:off x="214282" y="2428868"/>
          <a:ext cx="3643338" cy="2115487"/>
        </p:xfrm>
        <a:graphic>
          <a:graphicData uri="http://schemas.openxmlformats.org/presentationml/2006/ole">
            <mc:AlternateContent xmlns:mc="http://schemas.openxmlformats.org/markup-compatibility/2006">
              <mc:Choice xmlns:v="urn:schemas-microsoft-com:vml" Requires="v">
                <p:oleObj spid="_x0000_s134149" name="Équation" r:id="rId3" imgW="1968480" imgH="1143000" progId="Equation.3">
                  <p:embed/>
                </p:oleObj>
              </mc:Choice>
              <mc:Fallback>
                <p:oleObj name="Équation" r:id="rId3" imgW="1968480" imgH="1143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2428868"/>
                        <a:ext cx="3643338" cy="211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t 13"/>
          <p:cNvGraphicFramePr>
            <a:graphicFrameLocks noChangeAspect="1"/>
          </p:cNvGraphicFramePr>
          <p:nvPr/>
        </p:nvGraphicFramePr>
        <p:xfrm>
          <a:off x="4741962" y="2714620"/>
          <a:ext cx="4187756" cy="1214446"/>
        </p:xfrm>
        <a:graphic>
          <a:graphicData uri="http://schemas.openxmlformats.org/presentationml/2006/ole">
            <mc:AlternateContent xmlns:mc="http://schemas.openxmlformats.org/markup-compatibility/2006">
              <mc:Choice xmlns:v="urn:schemas-microsoft-com:vml" Requires="v">
                <p:oleObj spid="_x0000_s134150" name="Équation" r:id="rId5" imgW="1803240" imgH="457200" progId="Equation.3">
                  <p:embed/>
                </p:oleObj>
              </mc:Choice>
              <mc:Fallback>
                <p:oleObj name="Équation" r:id="rId5" imgW="180324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962" y="2714620"/>
                        <a:ext cx="4187756"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4500570"/>
            <a:ext cx="9144000" cy="430887"/>
          </a:xfrm>
          <a:prstGeom prst="rect">
            <a:avLst/>
          </a:prstGeom>
          <a:noFill/>
        </p:spPr>
        <p:txBody>
          <a:bodyPr wrap="square" rtlCol="0">
            <a:spAutoFit/>
          </a:bodyPr>
          <a:lstStyle/>
          <a:p>
            <a:r>
              <a:rPr lang="fr-FR" sz="2200" b="1" dirty="0">
                <a:solidFill>
                  <a:srgbClr val="C00000"/>
                </a:solidFill>
                <a:latin typeface="Times New Roman" pitchFamily="18" charset="0"/>
                <a:cs typeface="Times New Roman" pitchFamily="18" charset="0"/>
              </a:rPr>
              <a:t>les ondelettes de </a:t>
            </a:r>
            <a:r>
              <a:rPr lang="fr-FR" sz="2200" b="1" dirty="0" err="1">
                <a:solidFill>
                  <a:srgbClr val="C00000"/>
                </a:solidFill>
                <a:latin typeface="Times New Roman" pitchFamily="18" charset="0"/>
                <a:cs typeface="Times New Roman" pitchFamily="18" charset="0"/>
              </a:rPr>
              <a:t>Haar</a:t>
            </a:r>
            <a:r>
              <a:rPr lang="fr-FR" sz="2200" b="1" dirty="0">
                <a:solidFill>
                  <a:srgbClr val="C00000"/>
                </a:solidFill>
                <a:latin typeface="Times New Roman" pitchFamily="18" charset="0"/>
                <a:cs typeface="Times New Roman" pitchFamily="18" charset="0"/>
              </a:rPr>
              <a:t> sont alors Les fonction </a:t>
            </a:r>
            <a:r>
              <a:rPr lang="fr-FR" sz="2200" b="1" dirty="0" err="1">
                <a:solidFill>
                  <a:srgbClr val="C00000"/>
                </a:solidFill>
                <a:latin typeface="Times New Roman" pitchFamily="18" charset="0"/>
                <a:cs typeface="Times New Roman" pitchFamily="18" charset="0"/>
              </a:rPr>
              <a:t>ψ</a:t>
            </a:r>
            <a:r>
              <a:rPr lang="fr-FR" sz="2200" b="1" baseline="-25000" dirty="0" err="1">
                <a:solidFill>
                  <a:srgbClr val="C00000"/>
                </a:solidFill>
                <a:latin typeface="Times New Roman" pitchFamily="18" charset="0"/>
                <a:cs typeface="Times New Roman" pitchFamily="18" charset="0"/>
              </a:rPr>
              <a:t>j,k</a:t>
            </a:r>
            <a:r>
              <a:rPr lang="fr-FR" sz="2200" b="1" dirty="0">
                <a:solidFill>
                  <a:srgbClr val="C00000"/>
                </a:solidFill>
                <a:latin typeface="Times New Roman" pitchFamily="18" charset="0"/>
                <a:cs typeface="Times New Roman" pitchFamily="18" charset="0"/>
              </a:rPr>
              <a:t>(t) définies par : </a:t>
            </a:r>
          </a:p>
        </p:txBody>
      </p:sp>
      <p:graphicFrame>
        <p:nvGraphicFramePr>
          <p:cNvPr id="9" name="Objet 8"/>
          <p:cNvGraphicFramePr>
            <a:graphicFrameLocks noChangeAspect="1"/>
          </p:cNvGraphicFramePr>
          <p:nvPr/>
        </p:nvGraphicFramePr>
        <p:xfrm>
          <a:off x="857224" y="5072074"/>
          <a:ext cx="7858180" cy="1643051"/>
        </p:xfrm>
        <a:graphic>
          <a:graphicData uri="http://schemas.openxmlformats.org/presentationml/2006/ole">
            <mc:AlternateContent xmlns:mc="http://schemas.openxmlformats.org/markup-compatibility/2006">
              <mc:Choice xmlns:v="urn:schemas-microsoft-com:vml" Requires="v">
                <p:oleObj spid="_x0000_s134151" name="Équation" r:id="rId7" imgW="3530520" imgH="1143000" progId="Equation.3">
                  <p:embed/>
                </p:oleObj>
              </mc:Choice>
              <mc:Fallback>
                <p:oleObj name="Équation" r:id="rId7" imgW="3530520" imgH="1143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 y="5072074"/>
                        <a:ext cx="7858180" cy="1643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HAAR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16551"/>
            <a:ext cx="9144000" cy="769441"/>
          </a:xfrm>
          <a:prstGeom prst="rect">
            <a:avLst/>
          </a:prstGeom>
          <a:noFill/>
        </p:spPr>
        <p:txBody>
          <a:bodyPr wrap="square" rtlCol="0">
            <a:spAutoFit/>
          </a:bodyPr>
          <a:lstStyle/>
          <a:p>
            <a:pPr algn="ctr"/>
            <a:r>
              <a:rPr lang="fr-FR" sz="2200" b="1" dirty="0">
                <a:solidFill>
                  <a:srgbClr val="002060"/>
                </a:solidFill>
                <a:latin typeface="Times New Roman" pitchFamily="18" charset="0"/>
                <a:cs typeface="Times New Roman" pitchFamily="18" charset="0"/>
              </a:rPr>
              <a:t>Ondelettes de </a:t>
            </a:r>
            <a:r>
              <a:rPr lang="fr-FR" sz="2200" b="1" dirty="0" err="1">
                <a:solidFill>
                  <a:srgbClr val="002060"/>
                </a:solidFill>
                <a:latin typeface="Times New Roman" pitchFamily="18" charset="0"/>
                <a:cs typeface="Times New Roman" pitchFamily="18" charset="0"/>
              </a:rPr>
              <a:t>Haar</a:t>
            </a:r>
            <a:r>
              <a:rPr lang="fr-FR" sz="2200" b="1" dirty="0">
                <a:solidFill>
                  <a:srgbClr val="002060"/>
                </a:solidFill>
                <a:latin typeface="Times New Roman" pitchFamily="18" charset="0"/>
                <a:cs typeface="Times New Roman" pitchFamily="18" charset="0"/>
              </a:rPr>
              <a:t> </a:t>
            </a:r>
            <a:r>
              <a:rPr lang="el-GR" sz="2200" b="1" dirty="0">
                <a:solidFill>
                  <a:srgbClr val="002060"/>
                </a:solidFill>
                <a:latin typeface="Times New Roman" pitchFamily="18" charset="0"/>
                <a:cs typeface="Times New Roman" pitchFamily="18" charset="0"/>
              </a:rPr>
              <a:t>ψ</a:t>
            </a:r>
            <a:r>
              <a:rPr lang="el-GR" sz="2200" b="1" baseline="-25000" dirty="0">
                <a:solidFill>
                  <a:srgbClr val="002060"/>
                </a:solidFill>
                <a:latin typeface="Times New Roman" pitchFamily="18" charset="0"/>
                <a:cs typeface="Times New Roman" pitchFamily="18" charset="0"/>
              </a:rPr>
              <a:t>0,1</a:t>
            </a:r>
            <a:r>
              <a:rPr lang="el-GR" sz="2200" b="1" dirty="0">
                <a:solidFill>
                  <a:srgbClr val="002060"/>
                </a:solidFill>
                <a:latin typeface="Times New Roman" pitchFamily="18" charset="0"/>
                <a:cs typeface="Times New Roman" pitchFamily="18" charset="0"/>
              </a:rPr>
              <a:t> </a:t>
            </a:r>
            <a:r>
              <a:rPr lang="fr-FR" sz="2200" b="1" dirty="0">
                <a:solidFill>
                  <a:srgbClr val="002060"/>
                </a:solidFill>
                <a:latin typeface="Times New Roman" pitchFamily="18" charset="0"/>
                <a:cs typeface="Times New Roman" pitchFamily="18" charset="0"/>
              </a:rPr>
              <a:t>et </a:t>
            </a:r>
            <a:r>
              <a:rPr lang="el-GR" sz="2200" b="1" dirty="0">
                <a:solidFill>
                  <a:srgbClr val="002060"/>
                </a:solidFill>
                <a:latin typeface="Times New Roman" pitchFamily="18" charset="0"/>
                <a:cs typeface="Times New Roman" pitchFamily="18" charset="0"/>
              </a:rPr>
              <a:t>ψ</a:t>
            </a:r>
            <a:r>
              <a:rPr lang="el-GR" sz="2200" b="1" baseline="-25000" dirty="0">
                <a:solidFill>
                  <a:srgbClr val="002060"/>
                </a:solidFill>
                <a:latin typeface="Times New Roman" pitchFamily="18" charset="0"/>
                <a:cs typeface="Times New Roman" pitchFamily="18" charset="0"/>
              </a:rPr>
              <a:t>1,1</a:t>
            </a:r>
            <a:endParaRPr lang="fr-FR" sz="2200" b="1" baseline="-25000" dirty="0">
              <a:solidFill>
                <a:srgbClr val="002060"/>
              </a:solidFill>
              <a:latin typeface="Times New Roman" pitchFamily="18" charset="0"/>
              <a:cs typeface="Times New Roman" pitchFamily="18" charset="0"/>
            </a:endParaRPr>
          </a:p>
          <a:p>
            <a:pPr algn="just"/>
            <a:endParaRPr lang="fr-FR" sz="2200" u="sng"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23</a:t>
            </a:fld>
            <a:endParaRPr lang="fr-FR"/>
          </a:p>
        </p:txBody>
      </p:sp>
      <p:sp>
        <p:nvSpPr>
          <p:cNvPr id="19" name="ZoneTexte 18"/>
          <p:cNvSpPr txBox="1"/>
          <p:nvPr/>
        </p:nvSpPr>
        <p:spPr>
          <a:xfrm>
            <a:off x="7858148" y="3286124"/>
            <a:ext cx="428628" cy="461665"/>
          </a:xfrm>
          <a:prstGeom prst="rect">
            <a:avLst/>
          </a:prstGeom>
          <a:noFill/>
        </p:spPr>
        <p:txBody>
          <a:bodyPr wrap="square" rtlCol="0">
            <a:spAutoFit/>
          </a:bodyPr>
          <a:lstStyle/>
          <a:p>
            <a:r>
              <a:rPr lang="fr-FR" sz="2400" b="1" dirty="0"/>
              <a:t>t</a:t>
            </a:r>
          </a:p>
        </p:txBody>
      </p:sp>
      <p:pic>
        <p:nvPicPr>
          <p:cNvPr id="73730" name="Picture 2"/>
          <p:cNvPicPr>
            <a:picLocks noChangeAspect="1" noChangeArrowheads="1"/>
          </p:cNvPicPr>
          <p:nvPr/>
        </p:nvPicPr>
        <p:blipFill>
          <a:blip r:embed="rId2"/>
          <a:srcRect/>
          <a:stretch>
            <a:fillRect/>
          </a:stretch>
        </p:blipFill>
        <p:spPr bwMode="auto">
          <a:xfrm>
            <a:off x="1142976" y="2219328"/>
            <a:ext cx="6715172" cy="3495688"/>
          </a:xfrm>
          <a:prstGeom prst="rect">
            <a:avLst/>
          </a:prstGeom>
          <a:noFill/>
          <a:ln w="9525">
            <a:noFill/>
            <a:miter lim="800000"/>
            <a:headEnd/>
            <a:tailEnd/>
          </a:ln>
          <a:effectLst/>
        </p:spPr>
      </p:pic>
      <p:sp>
        <p:nvSpPr>
          <p:cNvPr id="14" name="ZoneTexte 13"/>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HAAR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932621"/>
            <a:ext cx="9144000" cy="3139321"/>
          </a:xfrm>
          <a:prstGeom prst="rect">
            <a:avLst/>
          </a:prstGeom>
          <a:noFill/>
        </p:spPr>
        <p:txBody>
          <a:bodyPr wrap="square" rtlCol="0">
            <a:spAutoFit/>
          </a:bodyPr>
          <a:lstStyle/>
          <a:p>
            <a:endParaRPr lang="fr-FR" sz="2200" b="1" u="sng" dirty="0">
              <a:solidFill>
                <a:srgbClr val="00206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Ingrid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a cherché a construire des bases d’ondelettes orthogonales à support compact et à m moments nuls, définissant une transformée en ondelettes discrète. </a:t>
            </a:r>
          </a:p>
          <a:p>
            <a:pPr algn="just"/>
            <a:endParaRPr lang="fr-FR" sz="2200" b="1" u="sng" dirty="0">
              <a:solidFill>
                <a:srgbClr val="7030A0"/>
              </a:solidFill>
              <a:latin typeface="Times New Roman" pitchFamily="18" charset="0"/>
              <a:cs typeface="Times New Roman" pitchFamily="18" charset="0"/>
            </a:endParaRPr>
          </a:p>
          <a:p>
            <a:pPr algn="just"/>
            <a:r>
              <a:rPr lang="fr-FR" sz="2200" dirty="0">
                <a:solidFill>
                  <a:srgbClr val="00B050"/>
                </a:solidFill>
                <a:latin typeface="Times New Roman" pitchFamily="18" charset="0"/>
                <a:cs typeface="Times New Roman" pitchFamily="18" charset="0"/>
              </a:rPr>
              <a:t>Par exemple l’ondelette de </a:t>
            </a:r>
            <a:r>
              <a:rPr lang="fr-FR" sz="2200" dirty="0" err="1">
                <a:solidFill>
                  <a:srgbClr val="00B050"/>
                </a:solidFill>
                <a:latin typeface="Times New Roman" pitchFamily="18" charset="0"/>
                <a:cs typeface="Times New Roman" pitchFamily="18" charset="0"/>
              </a:rPr>
              <a:t>Daubechies</a:t>
            </a:r>
            <a:r>
              <a:rPr lang="fr-FR" sz="2200" dirty="0">
                <a:solidFill>
                  <a:srgbClr val="00B050"/>
                </a:solidFill>
                <a:latin typeface="Times New Roman" pitchFamily="18" charset="0"/>
                <a:cs typeface="Times New Roman" pitchFamily="18" charset="0"/>
              </a:rPr>
              <a:t> de longueur 4, notée D4.</a:t>
            </a:r>
          </a:p>
          <a:p>
            <a:pPr algn="just">
              <a:buFont typeface="Wingdings" pitchFamily="2" charset="2"/>
              <a:buChar char="ü"/>
            </a:pPr>
            <a:r>
              <a:rPr lang="fr-FR" sz="2200" dirty="0">
                <a:solidFill>
                  <a:srgbClr val="002060"/>
                </a:solidFill>
                <a:latin typeface="Times New Roman" pitchFamily="18" charset="0"/>
                <a:cs typeface="Times New Roman" pitchFamily="18" charset="0"/>
              </a:rPr>
              <a:t> vecteur d’échelle= (h</a:t>
            </a:r>
            <a:r>
              <a:rPr lang="fr-FR" sz="2200" baseline="-25000" dirty="0">
                <a:solidFill>
                  <a:srgbClr val="002060"/>
                </a:solidFill>
                <a:latin typeface="Times New Roman" pitchFamily="18" charset="0"/>
                <a:cs typeface="Times New Roman" pitchFamily="18" charset="0"/>
              </a:rPr>
              <a:t>0</a:t>
            </a:r>
            <a:r>
              <a:rPr lang="fr-FR" sz="2200" dirty="0">
                <a:solidFill>
                  <a:srgbClr val="002060"/>
                </a:solidFill>
                <a:latin typeface="Times New Roman" pitchFamily="18" charset="0"/>
                <a:cs typeface="Times New Roman" pitchFamily="18" charset="0"/>
              </a:rPr>
              <a:t>,h</a:t>
            </a:r>
            <a:r>
              <a:rPr lang="fr-FR" sz="2200" baseline="-25000" dirty="0">
                <a:solidFill>
                  <a:srgbClr val="002060"/>
                </a:solidFill>
                <a:latin typeface="Times New Roman" pitchFamily="18" charset="0"/>
                <a:cs typeface="Times New Roman" pitchFamily="18" charset="0"/>
              </a:rPr>
              <a:t>1</a:t>
            </a:r>
            <a:r>
              <a:rPr lang="fr-FR" sz="2200" dirty="0">
                <a:solidFill>
                  <a:srgbClr val="002060"/>
                </a:solidFill>
                <a:latin typeface="Times New Roman" pitchFamily="18" charset="0"/>
                <a:cs typeface="Times New Roman" pitchFamily="18" charset="0"/>
              </a:rPr>
              <a:t>,h</a:t>
            </a:r>
            <a:r>
              <a:rPr lang="fr-FR" sz="2200" baseline="-25000" dirty="0">
                <a:solidFill>
                  <a:srgbClr val="002060"/>
                </a:solidFill>
                <a:latin typeface="Times New Roman" pitchFamily="18" charset="0"/>
                <a:cs typeface="Times New Roman" pitchFamily="18" charset="0"/>
              </a:rPr>
              <a:t>2</a:t>
            </a:r>
            <a:r>
              <a:rPr lang="fr-FR" sz="2200" dirty="0">
                <a:solidFill>
                  <a:srgbClr val="002060"/>
                </a:solidFill>
                <a:latin typeface="Times New Roman" pitchFamily="18" charset="0"/>
                <a:cs typeface="Times New Roman" pitchFamily="18" charset="0"/>
              </a:rPr>
              <a:t>,h</a:t>
            </a:r>
            <a:r>
              <a:rPr lang="fr-FR" sz="2200" baseline="-25000" dirty="0">
                <a:solidFill>
                  <a:srgbClr val="002060"/>
                </a:solidFill>
                <a:latin typeface="Times New Roman" pitchFamily="18" charset="0"/>
                <a:cs typeface="Times New Roman" pitchFamily="18" charset="0"/>
              </a:rPr>
              <a:t>3</a:t>
            </a:r>
            <a:r>
              <a:rPr lang="fr-FR" sz="2200" dirty="0">
                <a:solidFill>
                  <a:srgbClr val="002060"/>
                </a:solidFill>
                <a:latin typeface="Times New Roman" pitchFamily="18" charset="0"/>
                <a:cs typeface="Times New Roman" pitchFamily="18" charset="0"/>
              </a:rPr>
              <a:t>)</a:t>
            </a:r>
          </a:p>
          <a:p>
            <a:pPr algn="just">
              <a:buFont typeface="Wingdings" pitchFamily="2" charset="2"/>
              <a:buChar char="ü"/>
            </a:pPr>
            <a:r>
              <a:rPr lang="fr-FR" sz="2200" dirty="0">
                <a:solidFill>
                  <a:srgbClr val="C00000"/>
                </a:solidFill>
                <a:latin typeface="Times New Roman" pitchFamily="18" charset="0"/>
                <a:cs typeface="Times New Roman" pitchFamily="18" charset="0"/>
              </a:rPr>
              <a:t>vecteur d’ondelette= (g</a:t>
            </a:r>
            <a:r>
              <a:rPr lang="fr-FR" sz="2200" baseline="-25000" dirty="0">
                <a:solidFill>
                  <a:srgbClr val="C00000"/>
                </a:solidFill>
                <a:latin typeface="Times New Roman" pitchFamily="18" charset="0"/>
                <a:cs typeface="Times New Roman" pitchFamily="18" charset="0"/>
              </a:rPr>
              <a:t>0</a:t>
            </a:r>
            <a:r>
              <a:rPr lang="fr-FR" sz="2200" dirty="0">
                <a:solidFill>
                  <a:srgbClr val="C00000"/>
                </a:solidFill>
                <a:latin typeface="Times New Roman" pitchFamily="18" charset="0"/>
                <a:cs typeface="Times New Roman" pitchFamily="18" charset="0"/>
              </a:rPr>
              <a:t>,g</a:t>
            </a:r>
            <a:r>
              <a:rPr lang="fr-FR" sz="2200" baseline="-25000" dirty="0">
                <a:solidFill>
                  <a:srgbClr val="C00000"/>
                </a:solidFill>
                <a:latin typeface="Times New Roman" pitchFamily="18" charset="0"/>
                <a:cs typeface="Times New Roman" pitchFamily="18" charset="0"/>
              </a:rPr>
              <a:t>1</a:t>
            </a:r>
            <a:r>
              <a:rPr lang="fr-FR" sz="2200" dirty="0">
                <a:solidFill>
                  <a:srgbClr val="C00000"/>
                </a:solidFill>
                <a:latin typeface="Times New Roman" pitchFamily="18" charset="0"/>
                <a:cs typeface="Times New Roman" pitchFamily="18" charset="0"/>
              </a:rPr>
              <a:t>,g</a:t>
            </a:r>
            <a:r>
              <a:rPr lang="fr-FR" sz="2200" baseline="-25000" dirty="0">
                <a:solidFill>
                  <a:srgbClr val="C00000"/>
                </a:solidFill>
                <a:latin typeface="Times New Roman" pitchFamily="18" charset="0"/>
                <a:cs typeface="Times New Roman" pitchFamily="18" charset="0"/>
              </a:rPr>
              <a:t>2</a:t>
            </a:r>
            <a:r>
              <a:rPr lang="fr-FR" sz="2200" dirty="0">
                <a:solidFill>
                  <a:srgbClr val="C00000"/>
                </a:solidFill>
                <a:latin typeface="Times New Roman" pitchFamily="18" charset="0"/>
                <a:cs typeface="Times New Roman" pitchFamily="18" charset="0"/>
              </a:rPr>
              <a:t>,g</a:t>
            </a:r>
            <a:r>
              <a:rPr lang="fr-FR" sz="2200" baseline="-25000" dirty="0">
                <a:solidFill>
                  <a:srgbClr val="C00000"/>
                </a:solidFill>
                <a:latin typeface="Times New Roman" pitchFamily="18" charset="0"/>
                <a:cs typeface="Times New Roman" pitchFamily="18" charset="0"/>
              </a:rPr>
              <a:t>3</a:t>
            </a:r>
            <a:r>
              <a:rPr lang="fr-FR" sz="2200" dirty="0">
                <a:solidFill>
                  <a:srgbClr val="C00000"/>
                </a:solidFill>
                <a:latin typeface="Times New Roman" pitchFamily="18" charset="0"/>
                <a:cs typeface="Times New Roman" pitchFamily="18" charset="0"/>
              </a:rPr>
              <a:t>) = (h</a:t>
            </a:r>
            <a:r>
              <a:rPr lang="fr-FR" sz="2200" baseline="-25000" dirty="0">
                <a:solidFill>
                  <a:srgbClr val="C00000"/>
                </a:solidFill>
                <a:latin typeface="Times New Roman" pitchFamily="18" charset="0"/>
                <a:cs typeface="Times New Roman" pitchFamily="18" charset="0"/>
              </a:rPr>
              <a:t>3</a:t>
            </a:r>
            <a:r>
              <a:rPr lang="fr-FR" sz="2200" dirty="0">
                <a:solidFill>
                  <a:srgbClr val="C00000"/>
                </a:solidFill>
                <a:latin typeface="Times New Roman" pitchFamily="18" charset="0"/>
                <a:cs typeface="Times New Roman" pitchFamily="18" charset="0"/>
              </a:rPr>
              <a:t>,−h</a:t>
            </a:r>
            <a:r>
              <a:rPr lang="fr-FR" sz="2200" baseline="-25000" dirty="0">
                <a:solidFill>
                  <a:srgbClr val="C00000"/>
                </a:solidFill>
                <a:latin typeface="Times New Roman" pitchFamily="18" charset="0"/>
                <a:cs typeface="Times New Roman" pitchFamily="18" charset="0"/>
              </a:rPr>
              <a:t>2</a:t>
            </a:r>
            <a:r>
              <a:rPr lang="fr-FR" sz="2200" dirty="0">
                <a:solidFill>
                  <a:srgbClr val="C00000"/>
                </a:solidFill>
                <a:latin typeface="Times New Roman" pitchFamily="18" charset="0"/>
                <a:cs typeface="Times New Roman" pitchFamily="18" charset="0"/>
              </a:rPr>
              <a:t>,h</a:t>
            </a:r>
            <a:r>
              <a:rPr lang="fr-FR" sz="2200" baseline="-25000" dirty="0">
                <a:solidFill>
                  <a:srgbClr val="C00000"/>
                </a:solidFill>
                <a:latin typeface="Times New Roman" pitchFamily="18" charset="0"/>
                <a:cs typeface="Times New Roman" pitchFamily="18" charset="0"/>
              </a:rPr>
              <a:t>1</a:t>
            </a:r>
            <a:r>
              <a:rPr lang="fr-FR" sz="2200" dirty="0">
                <a:solidFill>
                  <a:srgbClr val="C00000"/>
                </a:solidFill>
                <a:latin typeface="Times New Roman" pitchFamily="18" charset="0"/>
                <a:cs typeface="Times New Roman" pitchFamily="18" charset="0"/>
              </a:rPr>
              <a:t>,−h</a:t>
            </a:r>
            <a:r>
              <a:rPr lang="fr-FR" sz="2200" baseline="-25000" dirty="0">
                <a:solidFill>
                  <a:srgbClr val="C00000"/>
                </a:solidFill>
                <a:latin typeface="Times New Roman" pitchFamily="18" charset="0"/>
                <a:cs typeface="Times New Roman" pitchFamily="18" charset="0"/>
              </a:rPr>
              <a:t>0</a:t>
            </a:r>
            <a:r>
              <a:rPr lang="fr-FR" sz="2200" dirty="0">
                <a:solidFill>
                  <a:srgbClr val="C00000"/>
                </a:solidFill>
                <a:latin typeface="Times New Roman" pitchFamily="18" charset="0"/>
                <a:cs typeface="Times New Roman" pitchFamily="18" charset="0"/>
              </a:rPr>
              <a:t>)</a:t>
            </a:r>
          </a:p>
          <a:p>
            <a:pPr algn="just">
              <a:buFont typeface="Wingdings" pitchFamily="2" charset="2"/>
              <a:buChar char="ü"/>
            </a:pPr>
            <a:r>
              <a:rPr lang="fr-FR" sz="2200" dirty="0">
                <a:solidFill>
                  <a:srgbClr val="00B050"/>
                </a:solidFill>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Calcul des coefficients </a:t>
            </a:r>
            <a:r>
              <a:rPr lang="fr-FR" sz="2200" dirty="0" err="1">
                <a:solidFill>
                  <a:srgbClr val="0070C0"/>
                </a:solidFill>
                <a:latin typeface="Times New Roman" pitchFamily="18" charset="0"/>
                <a:cs typeface="Times New Roman" pitchFamily="18" charset="0"/>
              </a:rPr>
              <a:t>h</a:t>
            </a:r>
            <a:r>
              <a:rPr lang="fr-FR" sz="2200" baseline="-25000" dirty="0" err="1">
                <a:solidFill>
                  <a:srgbClr val="0070C0"/>
                </a:solidFill>
                <a:latin typeface="Times New Roman" pitchFamily="18" charset="0"/>
                <a:cs typeface="Times New Roman" pitchFamily="18" charset="0"/>
              </a:rPr>
              <a:t>n</a:t>
            </a:r>
            <a:endParaRPr lang="fr-FR" sz="2200"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a:xfrm>
            <a:off x="6553200" y="6492899"/>
            <a:ext cx="2133600" cy="365125"/>
          </a:xfrm>
        </p:spPr>
        <p:txBody>
          <a:bodyPr/>
          <a:lstStyle/>
          <a:p>
            <a:fld id="{2D849293-9FFB-455D-8E04-D5321DD3C202}" type="slidenum">
              <a:rPr lang="fr-FR" smtClean="0"/>
              <a:pPr/>
              <a:t>24</a:t>
            </a:fld>
            <a:endParaRPr lang="fr-FR" dirty="0"/>
          </a:p>
        </p:txBody>
      </p:sp>
      <p:graphicFrame>
        <p:nvGraphicFramePr>
          <p:cNvPr id="8" name="Objet 7"/>
          <p:cNvGraphicFramePr>
            <a:graphicFrameLocks noChangeAspect="1"/>
          </p:cNvGraphicFramePr>
          <p:nvPr/>
        </p:nvGraphicFramePr>
        <p:xfrm>
          <a:off x="2798763" y="4000507"/>
          <a:ext cx="4476750" cy="428625"/>
        </p:xfrm>
        <a:graphic>
          <a:graphicData uri="http://schemas.openxmlformats.org/presentationml/2006/ole">
            <mc:AlternateContent xmlns:mc="http://schemas.openxmlformats.org/markup-compatibility/2006">
              <mc:Choice xmlns:v="urn:schemas-microsoft-com:vml" Requires="v">
                <p:oleObj spid="_x0000_s135174" name="Équation" r:id="rId3" imgW="2387520" imgH="228600" progId="Equation.3">
                  <p:embed/>
                </p:oleObj>
              </mc:Choice>
              <mc:Fallback>
                <p:oleObj name="Équation" r:id="rId3" imgW="23875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763" y="4000507"/>
                        <a:ext cx="44767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6" name="Object 4"/>
          <p:cNvGraphicFramePr>
            <a:graphicFrameLocks noChangeAspect="1"/>
          </p:cNvGraphicFramePr>
          <p:nvPr/>
        </p:nvGraphicFramePr>
        <p:xfrm>
          <a:off x="2524125" y="4500573"/>
          <a:ext cx="5024438" cy="428625"/>
        </p:xfrm>
        <a:graphic>
          <a:graphicData uri="http://schemas.openxmlformats.org/presentationml/2006/ole">
            <mc:AlternateContent xmlns:mc="http://schemas.openxmlformats.org/markup-compatibility/2006">
              <mc:Choice xmlns:v="urn:schemas-microsoft-com:vml" Requires="v">
                <p:oleObj spid="_x0000_s135175" name="Équation" r:id="rId5" imgW="2679480" imgH="228600" progId="Equation.3">
                  <p:embed/>
                </p:oleObj>
              </mc:Choice>
              <mc:Fallback>
                <p:oleObj name="Équation" r:id="rId5" imgW="267948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5" y="4500573"/>
                        <a:ext cx="502443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7" name="Object 5"/>
          <p:cNvGraphicFramePr>
            <a:graphicFrameLocks noChangeAspect="1"/>
          </p:cNvGraphicFramePr>
          <p:nvPr/>
        </p:nvGraphicFramePr>
        <p:xfrm>
          <a:off x="2976563" y="4929201"/>
          <a:ext cx="4262437" cy="428625"/>
        </p:xfrm>
        <a:graphic>
          <a:graphicData uri="http://schemas.openxmlformats.org/presentationml/2006/ole">
            <mc:AlternateContent xmlns:mc="http://schemas.openxmlformats.org/markup-compatibility/2006">
              <mc:Choice xmlns:v="urn:schemas-microsoft-com:vml" Requires="v">
                <p:oleObj spid="_x0000_s135176" name="Équation" r:id="rId7" imgW="2273040" imgH="228600" progId="Equation.3">
                  <p:embed/>
                </p:oleObj>
              </mc:Choice>
              <mc:Fallback>
                <p:oleObj name="Équation" r:id="rId7" imgW="227304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563" y="4929201"/>
                        <a:ext cx="4262437"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8" name="Object 6"/>
          <p:cNvGraphicFramePr>
            <a:graphicFrameLocks noChangeAspect="1"/>
          </p:cNvGraphicFramePr>
          <p:nvPr/>
        </p:nvGraphicFramePr>
        <p:xfrm>
          <a:off x="3286125" y="5334020"/>
          <a:ext cx="3833813" cy="881062"/>
        </p:xfrm>
        <a:graphic>
          <a:graphicData uri="http://schemas.openxmlformats.org/presentationml/2006/ole">
            <mc:AlternateContent xmlns:mc="http://schemas.openxmlformats.org/markup-compatibility/2006">
              <mc:Choice xmlns:v="urn:schemas-microsoft-com:vml" Requires="v">
                <p:oleObj spid="_x0000_s135177" name="Équation" r:id="rId9" imgW="2044440" imgH="469800" progId="Equation.3">
                  <p:embed/>
                </p:oleObj>
              </mc:Choice>
              <mc:Fallback>
                <p:oleObj name="Équation" r:id="rId9" imgW="2044440" imgH="469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6125" y="5334020"/>
                        <a:ext cx="3833813" cy="88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4759" name="Picture 7"/>
          <p:cNvPicPr>
            <a:picLocks noChangeAspect="1" noChangeArrowheads="1"/>
          </p:cNvPicPr>
          <p:nvPr/>
        </p:nvPicPr>
        <p:blipFill>
          <a:blip r:embed="rId11"/>
          <a:srcRect/>
          <a:stretch>
            <a:fillRect/>
          </a:stretch>
        </p:blipFill>
        <p:spPr bwMode="auto">
          <a:xfrm>
            <a:off x="2479287" y="6215083"/>
            <a:ext cx="6593307" cy="642942"/>
          </a:xfrm>
          <a:prstGeom prst="rect">
            <a:avLst/>
          </a:prstGeom>
          <a:noFill/>
          <a:ln w="9525">
            <a:noFill/>
            <a:miter lim="800000"/>
            <a:headEnd/>
            <a:tailEnd/>
          </a:ln>
          <a:effectLst/>
        </p:spPr>
      </p:pic>
      <p:sp>
        <p:nvSpPr>
          <p:cNvPr id="13" name="ZoneTexte 12"/>
          <p:cNvSpPr txBox="1"/>
          <p:nvPr/>
        </p:nvSpPr>
        <p:spPr>
          <a:xfrm>
            <a:off x="0" y="6284261"/>
            <a:ext cx="2786050" cy="430887"/>
          </a:xfrm>
          <a:prstGeom prst="rect">
            <a:avLst/>
          </a:prstGeom>
          <a:noFill/>
        </p:spPr>
        <p:txBody>
          <a:bodyPr wrap="square" rtlCol="0">
            <a:spAutoFit/>
          </a:bodyPr>
          <a:lstStyle/>
          <a:p>
            <a:r>
              <a:rPr lang="fr-FR" sz="2200" b="1" dirty="0">
                <a:solidFill>
                  <a:srgbClr val="FF0000"/>
                </a:solidFill>
                <a:latin typeface="Times New Roman" pitchFamily="18" charset="0"/>
                <a:cs typeface="Times New Roman" pitchFamily="18" charset="0"/>
              </a:rPr>
              <a:t>Ce qui nous donne :</a:t>
            </a:r>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2163"/>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2, notée 2</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25</a:t>
            </a:fld>
            <a:endParaRPr lang="fr-FR"/>
          </a:p>
        </p:txBody>
      </p:sp>
      <p:pic>
        <p:nvPicPr>
          <p:cNvPr id="75782" name="Picture 6"/>
          <p:cNvPicPr>
            <a:picLocks noChangeAspect="1" noChangeArrowheads="1"/>
          </p:cNvPicPr>
          <p:nvPr/>
        </p:nvPicPr>
        <p:blipFill>
          <a:blip r:embed="rId2"/>
          <a:srcRect/>
          <a:stretch>
            <a:fillRect/>
          </a:stretch>
        </p:blipFill>
        <p:spPr bwMode="auto">
          <a:xfrm>
            <a:off x="2081213" y="1581150"/>
            <a:ext cx="4981575" cy="3695700"/>
          </a:xfrm>
          <a:prstGeom prst="rect">
            <a:avLst/>
          </a:prstGeom>
          <a:noFill/>
          <a:ln w="9525">
            <a:noFill/>
            <a:miter lim="800000"/>
            <a:headEnd/>
            <a:tailEnd/>
          </a:ln>
          <a:effectLst/>
        </p:spPr>
      </p:pic>
      <p:cxnSp>
        <p:nvCxnSpPr>
          <p:cNvPr id="10" name="Connecteur droit avec flèche 9"/>
          <p:cNvCxnSpPr/>
          <p:nvPr/>
        </p:nvCxnSpPr>
        <p:spPr>
          <a:xfrm flipV="1">
            <a:off x="2500298" y="3643314"/>
            <a:ext cx="6357982" cy="28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flipH="1" flipV="1">
            <a:off x="943524" y="3342700"/>
            <a:ext cx="314327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6643702" y="3643314"/>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572264" y="3643314"/>
            <a:ext cx="571504" cy="369332"/>
          </a:xfrm>
          <a:prstGeom prst="rect">
            <a:avLst/>
          </a:prstGeom>
          <a:noFill/>
          <a:ln>
            <a:noFill/>
          </a:ln>
        </p:spPr>
        <p:txBody>
          <a:bodyPr wrap="square" rtlCol="0">
            <a:spAutoFit/>
          </a:bodyPr>
          <a:lstStyle/>
          <a:p>
            <a:r>
              <a:rPr lang="fr-FR" dirty="0"/>
              <a:t>3</a:t>
            </a:r>
          </a:p>
        </p:txBody>
      </p:sp>
      <p:sp>
        <p:nvSpPr>
          <p:cNvPr id="17" name="ZoneTexte 16"/>
          <p:cNvSpPr txBox="1"/>
          <p:nvPr/>
        </p:nvSpPr>
        <p:spPr>
          <a:xfrm>
            <a:off x="5070968" y="3631172"/>
            <a:ext cx="571504" cy="369332"/>
          </a:xfrm>
          <a:prstGeom prst="rect">
            <a:avLst/>
          </a:prstGeom>
          <a:noFill/>
          <a:ln>
            <a:noFill/>
          </a:ln>
        </p:spPr>
        <p:txBody>
          <a:bodyPr wrap="square" rtlCol="0">
            <a:spAutoFit/>
          </a:bodyPr>
          <a:lstStyle/>
          <a:p>
            <a:r>
              <a:rPr lang="fr-FR" dirty="0"/>
              <a:t>2</a:t>
            </a:r>
          </a:p>
        </p:txBody>
      </p:sp>
      <p:cxnSp>
        <p:nvCxnSpPr>
          <p:cNvPr id="18" name="Connecteur droit 17"/>
          <p:cNvCxnSpPr/>
          <p:nvPr/>
        </p:nvCxnSpPr>
        <p:spPr>
          <a:xfrm rot="5400000">
            <a:off x="5144298" y="3642520"/>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3786976" y="3669102"/>
            <a:ext cx="14287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0" y="5072074"/>
            <a:ext cx="9144000" cy="1785104"/>
          </a:xfrm>
          <a:prstGeom prst="rect">
            <a:avLst/>
          </a:prstGeom>
          <a:noFill/>
        </p:spPr>
        <p:txBody>
          <a:bodyPr wrap="square" rtlCol="0">
            <a:spAutoFit/>
          </a:bodyPr>
          <a:lstStyle/>
          <a:p>
            <a:pPr algn="just"/>
            <a:r>
              <a:rPr lang="fr-FR" sz="2200" dirty="0">
                <a:solidFill>
                  <a:srgbClr val="FF0000"/>
                </a:solidFill>
                <a:latin typeface="Times New Roman" pitchFamily="18" charset="0"/>
                <a:cs typeface="Times New Roman" pitchFamily="18" charset="0"/>
              </a:rPr>
              <a:t>Ensuite, </a:t>
            </a:r>
            <a:r>
              <a:rPr lang="fr-FR" sz="2200" dirty="0" err="1">
                <a:solidFill>
                  <a:srgbClr val="FF0000"/>
                </a:solidFill>
                <a:latin typeface="Times New Roman" pitchFamily="18" charset="0"/>
                <a:cs typeface="Times New Roman" pitchFamily="18" charset="0"/>
              </a:rPr>
              <a:t>Daubechies</a:t>
            </a:r>
            <a:r>
              <a:rPr lang="fr-FR" sz="2200" dirty="0">
                <a:solidFill>
                  <a:srgbClr val="FF0000"/>
                </a:solidFill>
                <a:latin typeface="Times New Roman" pitchFamily="18" charset="0"/>
                <a:cs typeface="Times New Roman" pitchFamily="18" charset="0"/>
              </a:rPr>
              <a:t> a construit des ondelettes à support compact les plus symétriques possibles appelées </a:t>
            </a:r>
            <a:r>
              <a:rPr lang="fr-FR" sz="2200" b="1" u="sng" dirty="0" err="1">
                <a:solidFill>
                  <a:srgbClr val="FF0000"/>
                </a:solidFill>
                <a:latin typeface="Times New Roman" pitchFamily="18" charset="0"/>
                <a:cs typeface="Times New Roman" pitchFamily="18" charset="0"/>
              </a:rPr>
              <a:t>Symmlets</a:t>
            </a:r>
            <a:r>
              <a:rPr lang="fr-FR" sz="2200" b="1" u="sng" dirty="0">
                <a:solidFill>
                  <a:srgbClr val="FF0000"/>
                </a:solidFill>
                <a:latin typeface="Times New Roman" pitchFamily="18" charset="0"/>
                <a:cs typeface="Times New Roman" pitchFamily="18" charset="0"/>
              </a:rPr>
              <a:t>.</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Les </a:t>
            </a:r>
            <a:r>
              <a:rPr lang="fr-FR" sz="2200" dirty="0" err="1">
                <a:solidFill>
                  <a:srgbClr val="002060"/>
                </a:solidFill>
                <a:latin typeface="Times New Roman" pitchFamily="18" charset="0"/>
                <a:cs typeface="Times New Roman" pitchFamily="18" charset="0"/>
              </a:rPr>
              <a:t>symmlets</a:t>
            </a:r>
            <a:r>
              <a:rPr lang="fr-FR" sz="2200" dirty="0">
                <a:solidFill>
                  <a:srgbClr val="002060"/>
                </a:solidFill>
                <a:latin typeface="Times New Roman" pitchFamily="18" charset="0"/>
                <a:cs typeface="Times New Roman" pitchFamily="18" charset="0"/>
              </a:rPr>
              <a:t> ont le même nombre m de moments nuls que les ondelettes de </a:t>
            </a:r>
            <a:r>
              <a:rPr lang="fr-FR" sz="2200" dirty="0" err="1">
                <a:solidFill>
                  <a:srgbClr val="002060"/>
                </a:solidFill>
                <a:latin typeface="Times New Roman" pitchFamily="18" charset="0"/>
                <a:cs typeface="Times New Roman" pitchFamily="18" charset="0"/>
              </a:rPr>
              <a:t>Daubechies</a:t>
            </a:r>
            <a:r>
              <a:rPr lang="fr-FR" sz="2200" dirty="0">
                <a:solidFill>
                  <a:srgbClr val="002060"/>
                </a:solidFill>
                <a:latin typeface="Times New Roman" pitchFamily="18" charset="0"/>
                <a:cs typeface="Times New Roman" pitchFamily="18" charset="0"/>
              </a:rPr>
              <a:t> pour un support donné</a:t>
            </a:r>
            <a:endParaRPr lang="fr-FR" sz="2200" b="1" u="sng" dirty="0">
              <a:solidFill>
                <a:srgbClr val="002060"/>
              </a:solidFill>
              <a:latin typeface="Times New Roman" pitchFamily="18" charset="0"/>
              <a:cs typeface="Times New Roman" pitchFamily="18" charset="0"/>
            </a:endParaRPr>
          </a:p>
        </p:txBody>
      </p:sp>
      <p:sp>
        <p:nvSpPr>
          <p:cNvPr id="22" name="ZoneTexte 21"/>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12163"/>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2, notée D2</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26</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pic>
        <p:nvPicPr>
          <p:cNvPr id="76802" name="Picture 2"/>
          <p:cNvPicPr>
            <a:picLocks noChangeAspect="1" noChangeArrowheads="1"/>
          </p:cNvPicPr>
          <p:nvPr/>
        </p:nvPicPr>
        <p:blipFill>
          <a:blip r:embed="rId2"/>
          <a:srcRect/>
          <a:stretch>
            <a:fillRect/>
          </a:stretch>
        </p:blipFill>
        <p:spPr bwMode="auto">
          <a:xfrm>
            <a:off x="514322" y="1714488"/>
            <a:ext cx="3700488" cy="2643206"/>
          </a:xfrm>
          <a:prstGeom prst="rect">
            <a:avLst/>
          </a:prstGeom>
          <a:noFill/>
          <a:ln w="9525">
            <a:noFill/>
            <a:miter lim="800000"/>
            <a:headEnd/>
            <a:tailEnd/>
          </a:ln>
          <a:effectLst/>
        </p:spPr>
      </p:pic>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6805" name="Picture 5"/>
          <p:cNvPicPr>
            <a:picLocks noChangeAspect="1" noChangeArrowheads="1"/>
          </p:cNvPicPr>
          <p:nvPr/>
        </p:nvPicPr>
        <p:blipFill>
          <a:blip r:embed="rId3"/>
          <a:srcRect/>
          <a:stretch>
            <a:fillRect/>
          </a:stretch>
        </p:blipFill>
        <p:spPr bwMode="auto">
          <a:xfrm>
            <a:off x="4414836" y="1714488"/>
            <a:ext cx="3800502" cy="2714644"/>
          </a:xfrm>
          <a:prstGeom prst="rect">
            <a:avLst/>
          </a:prstGeom>
          <a:noFill/>
          <a:ln w="9525">
            <a:noFill/>
            <a:miter lim="800000"/>
            <a:headEnd/>
            <a:tailEnd/>
          </a:ln>
          <a:effectLst/>
        </p:spPr>
      </p:pic>
      <p:sp>
        <p:nvSpPr>
          <p:cNvPr id="22" name="ZoneTexte 21"/>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D2</a:t>
            </a:r>
          </a:p>
        </p:txBody>
      </p:sp>
      <p:sp>
        <p:nvSpPr>
          <p:cNvPr id="23" name="Rectangle 22"/>
          <p:cNvSpPr/>
          <p:nvPr/>
        </p:nvSpPr>
        <p:spPr>
          <a:xfrm>
            <a:off x="2571736" y="5429264"/>
            <a:ext cx="4248022" cy="369332"/>
          </a:xfrm>
          <a:prstGeom prst="rect">
            <a:avLst/>
          </a:prstGeom>
        </p:spPr>
        <p:txBody>
          <a:bodyPr wrap="none">
            <a:spAutoFit/>
          </a:bodyPr>
          <a:lstStyle/>
          <a:p>
            <a:r>
              <a:rPr lang="fr-FR" dirty="0"/>
              <a:t>http://wavelets.pybytes.com/wavelet/db2/</a:t>
            </a:r>
          </a:p>
        </p:txBody>
      </p:sp>
      <p:sp>
        <p:nvSpPr>
          <p:cNvPr id="25" name="ZoneTexte 24"/>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40725"/>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3, notée D3</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27</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D3</a:t>
            </a:r>
          </a:p>
        </p:txBody>
      </p:sp>
      <p:pic>
        <p:nvPicPr>
          <p:cNvPr id="96258" name="Picture 2"/>
          <p:cNvPicPr>
            <a:picLocks noChangeAspect="1" noChangeArrowheads="1"/>
          </p:cNvPicPr>
          <p:nvPr/>
        </p:nvPicPr>
        <p:blipFill>
          <a:blip r:embed="rId2"/>
          <a:srcRect/>
          <a:stretch>
            <a:fillRect/>
          </a:stretch>
        </p:blipFill>
        <p:spPr bwMode="auto">
          <a:xfrm>
            <a:off x="485210" y="1785926"/>
            <a:ext cx="3729600" cy="2664000"/>
          </a:xfrm>
          <a:prstGeom prst="rect">
            <a:avLst/>
          </a:prstGeom>
          <a:noFill/>
          <a:ln w="9525">
            <a:noFill/>
            <a:miter lim="800000"/>
            <a:headEnd/>
            <a:tailEnd/>
          </a:ln>
          <a:effectLst/>
        </p:spPr>
      </p:pic>
      <p:pic>
        <p:nvPicPr>
          <p:cNvPr id="96259" name="Picture 3"/>
          <p:cNvPicPr>
            <a:picLocks noChangeAspect="1" noChangeArrowheads="1"/>
          </p:cNvPicPr>
          <p:nvPr/>
        </p:nvPicPr>
        <p:blipFill>
          <a:blip r:embed="rId3"/>
          <a:srcRect/>
          <a:stretch>
            <a:fillRect/>
          </a:stretch>
        </p:blipFill>
        <p:spPr bwMode="auto">
          <a:xfrm>
            <a:off x="5000628" y="1857364"/>
            <a:ext cx="3674160" cy="2624400"/>
          </a:xfrm>
          <a:prstGeom prst="rect">
            <a:avLst/>
          </a:prstGeom>
          <a:noFill/>
          <a:ln w="9525">
            <a:noFill/>
            <a:miter lim="800000"/>
            <a:headEnd/>
            <a:tailEnd/>
          </a:ln>
          <a:effectLst/>
        </p:spPr>
      </p:pic>
      <p:sp>
        <p:nvSpPr>
          <p:cNvPr id="12" name="Rectangle 11"/>
          <p:cNvSpPr/>
          <p:nvPr/>
        </p:nvSpPr>
        <p:spPr>
          <a:xfrm>
            <a:off x="2786050" y="5286388"/>
            <a:ext cx="4248022" cy="369332"/>
          </a:xfrm>
          <a:prstGeom prst="rect">
            <a:avLst/>
          </a:prstGeom>
        </p:spPr>
        <p:txBody>
          <a:bodyPr wrap="none">
            <a:spAutoFit/>
          </a:bodyPr>
          <a:lstStyle/>
          <a:p>
            <a:r>
              <a:rPr lang="fr-FR" dirty="0"/>
              <a:t>http://wavelets.pybytes.com/wavelet/db3/</a:t>
            </a:r>
          </a:p>
        </p:txBody>
      </p:sp>
      <p:sp>
        <p:nvSpPr>
          <p:cNvPr id="14" name="ZoneTexte 13"/>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83601"/>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4, notée D4 </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28</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D4</a:t>
            </a: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7283" name="Picture 3"/>
          <p:cNvPicPr>
            <a:picLocks noChangeAspect="1" noChangeArrowheads="1"/>
          </p:cNvPicPr>
          <p:nvPr/>
        </p:nvPicPr>
        <p:blipFill>
          <a:blip r:embed="rId2"/>
          <a:srcRect/>
          <a:stretch>
            <a:fillRect/>
          </a:stretch>
        </p:blipFill>
        <p:spPr bwMode="auto">
          <a:xfrm>
            <a:off x="270896" y="1857364"/>
            <a:ext cx="3729600" cy="2664000"/>
          </a:xfrm>
          <a:prstGeom prst="rect">
            <a:avLst/>
          </a:prstGeom>
          <a:noFill/>
          <a:ln w="9525">
            <a:noFill/>
            <a:miter lim="800000"/>
            <a:headEnd/>
            <a:tailEnd/>
          </a:ln>
          <a:effectLst/>
        </p:spPr>
      </p:pic>
      <p:pic>
        <p:nvPicPr>
          <p:cNvPr id="97284" name="Picture 4"/>
          <p:cNvPicPr>
            <a:picLocks noChangeAspect="1" noChangeArrowheads="1"/>
          </p:cNvPicPr>
          <p:nvPr/>
        </p:nvPicPr>
        <p:blipFill>
          <a:blip r:embed="rId3"/>
          <a:srcRect/>
          <a:stretch>
            <a:fillRect/>
          </a:stretch>
        </p:blipFill>
        <p:spPr bwMode="auto">
          <a:xfrm>
            <a:off x="5000628" y="1928802"/>
            <a:ext cx="3674160" cy="2624400"/>
          </a:xfrm>
          <a:prstGeom prst="rect">
            <a:avLst/>
          </a:prstGeom>
          <a:noFill/>
          <a:ln w="9525">
            <a:noFill/>
            <a:miter lim="800000"/>
            <a:headEnd/>
            <a:tailEnd/>
          </a:ln>
          <a:effectLst/>
        </p:spPr>
      </p:pic>
      <p:sp>
        <p:nvSpPr>
          <p:cNvPr id="13" name="Rectangle 12"/>
          <p:cNvSpPr/>
          <p:nvPr/>
        </p:nvSpPr>
        <p:spPr>
          <a:xfrm>
            <a:off x="2428860" y="5286388"/>
            <a:ext cx="4248022" cy="369332"/>
          </a:xfrm>
          <a:prstGeom prst="rect">
            <a:avLst/>
          </a:prstGeom>
        </p:spPr>
        <p:txBody>
          <a:bodyPr wrap="none">
            <a:spAutoFit/>
          </a:bodyPr>
          <a:lstStyle/>
          <a:p>
            <a:r>
              <a:rPr lang="fr-FR" dirty="0"/>
              <a:t>http://wavelets.pybytes.com/wavelet/db4/</a:t>
            </a:r>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83601"/>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5, notée D5</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29</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D5</a:t>
            </a: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8306" name="Picture 2"/>
          <p:cNvPicPr>
            <a:picLocks noChangeAspect="1" noChangeArrowheads="1"/>
          </p:cNvPicPr>
          <p:nvPr/>
        </p:nvPicPr>
        <p:blipFill>
          <a:blip r:embed="rId2"/>
          <a:srcRect/>
          <a:stretch>
            <a:fillRect/>
          </a:stretch>
        </p:blipFill>
        <p:spPr bwMode="auto">
          <a:xfrm>
            <a:off x="183460" y="1785926"/>
            <a:ext cx="3674160" cy="2624400"/>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a:srcRect/>
          <a:stretch>
            <a:fillRect/>
          </a:stretch>
        </p:blipFill>
        <p:spPr bwMode="auto">
          <a:xfrm>
            <a:off x="4929190" y="1714488"/>
            <a:ext cx="3674160" cy="2624400"/>
          </a:xfrm>
          <a:prstGeom prst="rect">
            <a:avLst/>
          </a:prstGeom>
          <a:noFill/>
          <a:ln w="9525">
            <a:noFill/>
            <a:miter lim="800000"/>
            <a:headEnd/>
            <a:tailEnd/>
          </a:ln>
          <a:effectLst/>
        </p:spPr>
      </p:pic>
      <p:sp>
        <p:nvSpPr>
          <p:cNvPr id="13" name="Rectangle 12"/>
          <p:cNvSpPr/>
          <p:nvPr/>
        </p:nvSpPr>
        <p:spPr>
          <a:xfrm>
            <a:off x="2571736" y="5286388"/>
            <a:ext cx="4248022" cy="369332"/>
          </a:xfrm>
          <a:prstGeom prst="rect">
            <a:avLst/>
          </a:prstGeom>
        </p:spPr>
        <p:txBody>
          <a:bodyPr wrap="none">
            <a:spAutoFit/>
          </a:bodyPr>
          <a:lstStyle/>
          <a:p>
            <a:r>
              <a:rPr lang="fr-FR" dirty="0"/>
              <a:t>http://wavelets.pybytes.com/wavelet/db5/</a:t>
            </a:r>
          </a:p>
        </p:txBody>
      </p:sp>
      <p:sp>
        <p:nvSpPr>
          <p:cNvPr id="15" name="ZoneTexte 14"/>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9"/>
          <a:srcRect/>
          <a:stretch>
            <a:fillRect/>
          </a:stretch>
        </p:blipFill>
        <p:spPr bwMode="auto">
          <a:xfrm>
            <a:off x="8339808" y="4629396"/>
            <a:ext cx="647700" cy="904875"/>
          </a:xfrm>
          <a:prstGeom prst="rect">
            <a:avLst/>
          </a:prstGeom>
          <a:noFill/>
          <a:ln w="9525">
            <a:noFill/>
            <a:miter lim="800000"/>
            <a:headEnd/>
            <a:tailEnd/>
          </a:ln>
          <a:effectLst/>
        </p:spPr>
      </p:pic>
      <p:pic>
        <p:nvPicPr>
          <p:cNvPr id="50" name="Picture 31"/>
          <p:cNvPicPr>
            <a:picLocks noChangeAspect="1" noChangeArrowheads="1"/>
          </p:cNvPicPr>
          <p:nvPr/>
        </p:nvPicPr>
        <p:blipFill>
          <a:blip r:embed="rId20"/>
          <a:srcRect/>
          <a:stretch>
            <a:fillRect/>
          </a:stretch>
        </p:blipFill>
        <p:spPr bwMode="auto">
          <a:xfrm>
            <a:off x="8062944" y="3074606"/>
            <a:ext cx="1009650" cy="1009650"/>
          </a:xfrm>
          <a:prstGeom prst="rect">
            <a:avLst/>
          </a:prstGeom>
          <a:noFill/>
          <a:ln w="12700" cap="sq">
            <a:noFill/>
            <a:miter lim="800000"/>
            <a:headEnd type="none" w="sm" len="sm"/>
            <a:tailEnd type="none" w="sm" len="sm"/>
          </a:ln>
          <a:effectLst/>
        </p:spPr>
      </p:pic>
      <p:sp>
        <p:nvSpPr>
          <p:cNvPr id="6" name="Rectangle 5"/>
          <p:cNvSpPr/>
          <p:nvPr>
            <p:custDataLst>
              <p:tags r:id="rId1"/>
            </p:custDataLst>
          </p:nvPr>
        </p:nvSpPr>
        <p:spPr>
          <a:xfrm>
            <a:off x="122504" y="1870610"/>
            <a:ext cx="2160000" cy="1800000"/>
          </a:xfrm>
          <a:prstGeom prst="rect">
            <a:avLst/>
          </a:prstGeom>
          <a:blipFill>
            <a:blip r:embed="rId21" cstate="print"/>
            <a:stretch>
              <a:fillRect/>
            </a:stretch>
          </a:bli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2"/>
            </p:custDataLst>
          </p:nvPr>
        </p:nvSpPr>
        <p:spPr>
          <a:xfrm>
            <a:off x="186986" y="5000234"/>
            <a:ext cx="2160000" cy="1800000"/>
          </a:xfrm>
          <a:prstGeom prst="rect">
            <a:avLst/>
          </a:prstGeom>
          <a:blipFill>
            <a:blip r:embed="rId22" cstate="print"/>
            <a:stretch>
              <a:fillRect/>
            </a:stretch>
          </a:bli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droite 7"/>
          <p:cNvSpPr/>
          <p:nvPr>
            <p:custDataLst>
              <p:tags r:id="rId3"/>
            </p:custDataLst>
          </p:nvPr>
        </p:nvSpPr>
        <p:spPr>
          <a:xfrm>
            <a:off x="2306028" y="2513552"/>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4"/>
          <p:cNvGrpSpPr/>
          <p:nvPr/>
        </p:nvGrpSpPr>
        <p:grpSpPr>
          <a:xfrm>
            <a:off x="2700964" y="2282392"/>
            <a:ext cx="1741648" cy="913649"/>
            <a:chOff x="4058286" y="2200905"/>
            <a:chExt cx="1741648" cy="913649"/>
          </a:xfrm>
        </p:grpSpPr>
        <p:sp>
          <p:nvSpPr>
            <p:cNvPr id="16" name="Rectangle à coins arrondis 15"/>
            <p:cNvSpPr/>
            <p:nvPr>
              <p:custDataLst>
                <p:tags r:id="rId16"/>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058286" y="2200905"/>
              <a:ext cx="1728000" cy="646986"/>
            </a:xfrm>
            <a:prstGeom prst="roundRect">
              <a:avLst/>
            </a:prstGeom>
            <a:noFill/>
          </p:spPr>
          <p:txBody>
            <a:bodyPr wrap="square" rtlCol="0">
              <a:spAutoFit/>
            </a:bodyPr>
            <a:lstStyle/>
            <a:p>
              <a:endParaRPr lang="en-US" sz="1400" dirty="0"/>
            </a:p>
            <a:p>
              <a:r>
                <a:rPr lang="en-US" b="1" dirty="0"/>
                <a:t>Transformation</a:t>
              </a:r>
              <a:endParaRPr lang="fr-FR" b="1" dirty="0"/>
            </a:p>
          </p:txBody>
        </p:sp>
      </p:grpSp>
      <p:grpSp>
        <p:nvGrpSpPr>
          <p:cNvPr id="3" name="Groupe 17"/>
          <p:cNvGrpSpPr/>
          <p:nvPr/>
        </p:nvGrpSpPr>
        <p:grpSpPr>
          <a:xfrm>
            <a:off x="4973332" y="2282392"/>
            <a:ext cx="1656000" cy="953453"/>
            <a:chOff x="4058287" y="2200905"/>
            <a:chExt cx="1741647" cy="953453"/>
          </a:xfrm>
        </p:grpSpPr>
        <p:sp>
          <p:nvSpPr>
            <p:cNvPr id="19" name="Rectangle à coins arrondis 18"/>
            <p:cNvSpPr/>
            <p:nvPr>
              <p:custDataLst>
                <p:tags r:id="rId15"/>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058287" y="2200905"/>
              <a:ext cx="1728055" cy="953453"/>
            </a:xfrm>
            <a:prstGeom prst="roundRect">
              <a:avLst/>
            </a:prstGeom>
            <a:noFill/>
          </p:spPr>
          <p:txBody>
            <a:bodyPr wrap="square" rtlCol="0">
              <a:spAutoFit/>
            </a:bodyPr>
            <a:lstStyle/>
            <a:p>
              <a:endParaRPr lang="en-US" sz="1400" dirty="0"/>
            </a:p>
            <a:p>
              <a:pPr algn="ctr"/>
              <a:r>
                <a:rPr lang="en-US" b="1" dirty="0"/>
                <a:t>Quantification</a:t>
              </a:r>
              <a:endParaRPr lang="fr-FR" b="1" dirty="0"/>
            </a:p>
          </p:txBody>
        </p:sp>
      </p:grpSp>
      <p:sp>
        <p:nvSpPr>
          <p:cNvPr id="21" name="Flèche droite 20"/>
          <p:cNvSpPr/>
          <p:nvPr>
            <p:custDataLst>
              <p:tags r:id="rId4"/>
            </p:custDataLst>
          </p:nvPr>
        </p:nvSpPr>
        <p:spPr>
          <a:xfrm>
            <a:off x="4460628" y="2513552"/>
            <a:ext cx="504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21"/>
          <p:cNvGrpSpPr/>
          <p:nvPr/>
        </p:nvGrpSpPr>
        <p:grpSpPr>
          <a:xfrm>
            <a:off x="7204528" y="2299238"/>
            <a:ext cx="1368000" cy="913649"/>
            <a:chOff x="4058287" y="2200905"/>
            <a:chExt cx="1741647" cy="913649"/>
          </a:xfrm>
        </p:grpSpPr>
        <p:sp>
          <p:nvSpPr>
            <p:cNvPr id="23" name="Rectangle à coins arrondis 22"/>
            <p:cNvSpPr/>
            <p:nvPr>
              <p:custDataLst>
                <p:tags r:id="rId14"/>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058287" y="2200905"/>
              <a:ext cx="1728055" cy="817245"/>
            </a:xfrm>
            <a:prstGeom prst="roundRect">
              <a:avLst/>
            </a:prstGeom>
            <a:noFill/>
          </p:spPr>
          <p:txBody>
            <a:bodyPr wrap="square" rtlCol="0">
              <a:spAutoFit/>
            </a:bodyPr>
            <a:lstStyle/>
            <a:p>
              <a:pPr algn="ctr"/>
              <a:endParaRPr lang="fr-FR" sz="600" b="1" dirty="0"/>
            </a:p>
            <a:p>
              <a:pPr algn="ctr"/>
              <a:r>
                <a:rPr lang="fr-FR" b="1" dirty="0"/>
                <a:t>Codage</a:t>
              </a:r>
              <a:r>
                <a:rPr lang="en-US" b="1" dirty="0"/>
                <a:t> </a:t>
              </a:r>
              <a:r>
                <a:rPr lang="fr-FR" b="1" dirty="0"/>
                <a:t>entropique</a:t>
              </a:r>
            </a:p>
          </p:txBody>
        </p:sp>
      </p:grpSp>
      <p:sp>
        <p:nvSpPr>
          <p:cNvPr id="25" name="Flèche droite 24"/>
          <p:cNvSpPr/>
          <p:nvPr>
            <p:custDataLst>
              <p:tags r:id="rId5"/>
            </p:custDataLst>
          </p:nvPr>
        </p:nvSpPr>
        <p:spPr>
          <a:xfrm>
            <a:off x="6640892" y="2530398"/>
            <a:ext cx="54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7187910" y="3942312"/>
            <a:ext cx="1643076" cy="817245"/>
          </a:xfrm>
          <a:prstGeom prst="round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endParaRPr lang="fr-FR" sz="600" b="1" dirty="0"/>
          </a:p>
          <a:p>
            <a:pPr algn="ctr"/>
            <a:r>
              <a:rPr lang="fr-FR" b="1" dirty="0"/>
              <a:t>Stockage</a:t>
            </a:r>
            <a:r>
              <a:rPr lang="en-US" b="1" dirty="0"/>
              <a:t> </a:t>
            </a:r>
            <a:r>
              <a:rPr lang="fr-FR" b="1" dirty="0"/>
              <a:t>ou</a:t>
            </a:r>
            <a:r>
              <a:rPr lang="en-US" b="1" dirty="0"/>
              <a:t> </a:t>
            </a:r>
            <a:r>
              <a:rPr lang="fr-FR" b="1" dirty="0"/>
              <a:t>transmission</a:t>
            </a:r>
          </a:p>
        </p:txBody>
      </p:sp>
      <p:sp>
        <p:nvSpPr>
          <p:cNvPr id="36" name="Flèche droite 35"/>
          <p:cNvSpPr/>
          <p:nvPr>
            <p:custDataLst>
              <p:tags r:id="rId6"/>
            </p:custDataLst>
          </p:nvPr>
        </p:nvSpPr>
        <p:spPr>
          <a:xfrm flipH="1">
            <a:off x="2330126" y="5673670"/>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36"/>
          <p:cNvGrpSpPr/>
          <p:nvPr/>
        </p:nvGrpSpPr>
        <p:grpSpPr>
          <a:xfrm flipH="1">
            <a:off x="2725062" y="5442510"/>
            <a:ext cx="1741648" cy="913649"/>
            <a:chOff x="4058286" y="2200905"/>
            <a:chExt cx="1741648" cy="913649"/>
          </a:xfrm>
        </p:grpSpPr>
        <p:sp>
          <p:nvSpPr>
            <p:cNvPr id="38" name="Rectangle à coins arrondis 37"/>
            <p:cNvSpPr/>
            <p:nvPr>
              <p:custDataLst>
                <p:tags r:id="rId13"/>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4058286" y="2200905"/>
              <a:ext cx="1728000" cy="817245"/>
            </a:xfrm>
            <a:prstGeom prst="roundRect">
              <a:avLst/>
            </a:prstGeom>
            <a:noFill/>
          </p:spPr>
          <p:txBody>
            <a:bodyPr wrap="square" rtlCol="0">
              <a:spAutoFit/>
            </a:bodyPr>
            <a:lstStyle/>
            <a:p>
              <a:pPr algn="ctr"/>
              <a:endParaRPr lang="en-US" sz="600" dirty="0"/>
            </a:p>
            <a:p>
              <a:pPr algn="ctr"/>
              <a:r>
                <a:rPr lang="en-US" b="1" dirty="0"/>
                <a:t>Transformation inverse</a:t>
              </a:r>
              <a:endParaRPr lang="fr-FR" b="1" dirty="0"/>
            </a:p>
          </p:txBody>
        </p:sp>
      </p:grpSp>
      <p:grpSp>
        <p:nvGrpSpPr>
          <p:cNvPr id="11" name="Groupe 39"/>
          <p:cNvGrpSpPr/>
          <p:nvPr/>
        </p:nvGrpSpPr>
        <p:grpSpPr>
          <a:xfrm flipH="1">
            <a:off x="4871400" y="5442510"/>
            <a:ext cx="1908000" cy="953453"/>
            <a:chOff x="4058287" y="2200905"/>
            <a:chExt cx="1741647" cy="953453"/>
          </a:xfrm>
        </p:grpSpPr>
        <p:sp>
          <p:nvSpPr>
            <p:cNvPr id="41" name="Rectangle à coins arrondis 40"/>
            <p:cNvSpPr/>
            <p:nvPr>
              <p:custDataLst>
                <p:tags r:id="rId12"/>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4058287" y="2200905"/>
              <a:ext cx="1728055" cy="953453"/>
            </a:xfrm>
            <a:prstGeom prst="roundRect">
              <a:avLst/>
            </a:prstGeom>
            <a:noFill/>
          </p:spPr>
          <p:txBody>
            <a:bodyPr wrap="square" rtlCol="0">
              <a:spAutoFit/>
            </a:bodyPr>
            <a:lstStyle/>
            <a:p>
              <a:endParaRPr lang="en-US" sz="1400" dirty="0"/>
            </a:p>
            <a:p>
              <a:pPr algn="ctr"/>
              <a:r>
                <a:rPr lang="fr-FR" b="1" dirty="0" err="1"/>
                <a:t>Déq</a:t>
              </a:r>
              <a:r>
                <a:rPr lang="en-US" b="1" dirty="0" err="1"/>
                <a:t>uantification</a:t>
              </a:r>
              <a:endParaRPr lang="fr-FR" b="1" dirty="0"/>
            </a:p>
          </p:txBody>
        </p:sp>
      </p:grpSp>
      <p:sp>
        <p:nvSpPr>
          <p:cNvPr id="43" name="Flèche droite 42"/>
          <p:cNvSpPr/>
          <p:nvPr>
            <p:custDataLst>
              <p:tags r:id="rId7"/>
            </p:custDataLst>
          </p:nvPr>
        </p:nvSpPr>
        <p:spPr>
          <a:xfrm flipH="1">
            <a:off x="4484726" y="5673670"/>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43"/>
          <p:cNvGrpSpPr/>
          <p:nvPr/>
        </p:nvGrpSpPr>
        <p:grpSpPr>
          <a:xfrm flipH="1">
            <a:off x="7163584" y="5459356"/>
            <a:ext cx="1404000" cy="913649"/>
            <a:chOff x="4058287" y="2200905"/>
            <a:chExt cx="1741647" cy="913649"/>
          </a:xfrm>
        </p:grpSpPr>
        <p:sp>
          <p:nvSpPr>
            <p:cNvPr id="45" name="Rectangle à coins arrondis 44"/>
            <p:cNvSpPr/>
            <p:nvPr>
              <p:custDataLst>
                <p:tags r:id="rId11"/>
              </p:custDataLst>
            </p:nvPr>
          </p:nvSpPr>
          <p:spPr>
            <a:xfrm>
              <a:off x="4071934" y="2214554"/>
              <a:ext cx="1728000" cy="900000"/>
            </a:xfrm>
            <a:prstGeom prst="roundRect">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4058287" y="2200905"/>
              <a:ext cx="1728055" cy="817245"/>
            </a:xfrm>
            <a:prstGeom prst="roundRect">
              <a:avLst/>
            </a:prstGeom>
            <a:noFill/>
          </p:spPr>
          <p:txBody>
            <a:bodyPr wrap="square" rtlCol="0">
              <a:spAutoFit/>
            </a:bodyPr>
            <a:lstStyle/>
            <a:p>
              <a:pPr algn="ctr"/>
              <a:endParaRPr lang="fr-FR" sz="600" b="1" dirty="0"/>
            </a:p>
            <a:p>
              <a:pPr algn="ctr"/>
              <a:r>
                <a:rPr lang="fr-FR" b="1" dirty="0"/>
                <a:t>Décodage</a:t>
              </a:r>
              <a:r>
                <a:rPr lang="en-US" b="1" dirty="0"/>
                <a:t> </a:t>
              </a:r>
              <a:r>
                <a:rPr lang="fr-FR" b="1" dirty="0"/>
                <a:t>entropique</a:t>
              </a:r>
            </a:p>
          </p:txBody>
        </p:sp>
      </p:grpSp>
      <p:sp>
        <p:nvSpPr>
          <p:cNvPr id="47" name="Flèche droite 46"/>
          <p:cNvSpPr/>
          <p:nvPr>
            <p:custDataLst>
              <p:tags r:id="rId8"/>
            </p:custDataLst>
          </p:nvPr>
        </p:nvSpPr>
        <p:spPr>
          <a:xfrm flipH="1">
            <a:off x="6784028" y="5690516"/>
            <a:ext cx="360000" cy="484632"/>
          </a:xfrm>
          <a:prstGeom prst="rightArrow">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Demi-tour 47"/>
          <p:cNvSpPr/>
          <p:nvPr>
            <p:custDataLst>
              <p:tags r:id="rId9"/>
            </p:custDataLst>
          </p:nvPr>
        </p:nvSpPr>
        <p:spPr>
          <a:xfrm rot="5400000">
            <a:off x="7136857" y="4190659"/>
            <a:ext cx="3357586" cy="432000"/>
          </a:xfrm>
          <a:prstGeom prst="uturnArrow">
            <a:avLst>
              <a:gd name="adj1" fmla="val 25000"/>
              <a:gd name="adj2" fmla="val 25000"/>
              <a:gd name="adj3" fmla="val 25000"/>
              <a:gd name="adj4" fmla="val 43750"/>
              <a:gd name="adj5" fmla="val 100000"/>
            </a:avLst>
          </a:prstGeom>
          <a:solidFill>
            <a:schemeClr val="accent5">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2615878" y="1656296"/>
            <a:ext cx="1872000" cy="576000"/>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a:t>Changement d’espace </a:t>
            </a:r>
            <a:r>
              <a:rPr lang="en-US" sz="1400" dirty="0"/>
              <a:t>de </a:t>
            </a:r>
            <a:r>
              <a:rPr lang="fr-FR" sz="1400" dirty="0"/>
              <a:t>représentation</a:t>
            </a:r>
            <a:r>
              <a:rPr lang="en-US" sz="1400" dirty="0"/>
              <a:t> </a:t>
            </a:r>
            <a:endParaRPr lang="fr-FR" sz="1400" dirty="0"/>
          </a:p>
        </p:txBody>
      </p:sp>
      <p:sp>
        <p:nvSpPr>
          <p:cNvPr id="51" name="ZoneTexte 50"/>
          <p:cNvSpPr txBox="1"/>
          <p:nvPr/>
        </p:nvSpPr>
        <p:spPr>
          <a:xfrm>
            <a:off x="4830456" y="1656296"/>
            <a:ext cx="1872000" cy="576000"/>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a:t>Changement d’espace </a:t>
            </a:r>
            <a:r>
              <a:rPr lang="en-US" sz="1400" dirty="0"/>
              <a:t>de </a:t>
            </a:r>
            <a:r>
              <a:rPr lang="fr-FR" sz="1400" dirty="0"/>
              <a:t>représentation</a:t>
            </a:r>
            <a:r>
              <a:rPr lang="en-US" sz="1400" dirty="0"/>
              <a:t> </a:t>
            </a:r>
            <a:endParaRPr lang="fr-FR" sz="1400" dirty="0"/>
          </a:p>
        </p:txBody>
      </p:sp>
      <p:sp>
        <p:nvSpPr>
          <p:cNvPr id="52" name="ZoneTexte 51"/>
          <p:cNvSpPr txBox="1"/>
          <p:nvPr/>
        </p:nvSpPr>
        <p:spPr>
          <a:xfrm>
            <a:off x="7242502" y="1656296"/>
            <a:ext cx="1285884"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r>
              <a:rPr lang="fr-FR" sz="1400" dirty="0"/>
              <a:t>Compression sans pertes</a:t>
            </a:r>
          </a:p>
        </p:txBody>
      </p:sp>
      <p:sp>
        <p:nvSpPr>
          <p:cNvPr id="53" name="ZoneTexte 52"/>
          <p:cNvSpPr txBox="1"/>
          <p:nvPr/>
        </p:nvSpPr>
        <p:spPr>
          <a:xfrm>
            <a:off x="4544704" y="3316216"/>
            <a:ext cx="187200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fr-FR" sz="2800" b="1" dirty="0"/>
              <a:t>Codeur</a:t>
            </a:r>
          </a:p>
        </p:txBody>
      </p:sp>
      <p:sp>
        <p:nvSpPr>
          <p:cNvPr id="54" name="ZoneTexte 53"/>
          <p:cNvSpPr txBox="1"/>
          <p:nvPr/>
        </p:nvSpPr>
        <p:spPr>
          <a:xfrm>
            <a:off x="4544704" y="4666160"/>
            <a:ext cx="1872000" cy="578882"/>
          </a:xfrm>
          <a:prstGeom prst="roundRect">
            <a:avLst/>
          </a:prstGeom>
          <a:solidFill>
            <a:schemeClr val="accent6">
              <a:lumMod val="20000"/>
              <a:lumOff val="80000"/>
            </a:schemeClr>
          </a:solidFill>
          <a:scene3d>
            <a:camera prst="orthographicFront"/>
            <a:lightRig rig="threePt" dir="t"/>
          </a:scene3d>
          <a:sp3d>
            <a:bevelT/>
          </a:sp3d>
        </p:spPr>
        <p:txBody>
          <a:bodyPr wrap="square" rtlCol="0">
            <a:spAutoFit/>
          </a:bodyPr>
          <a:lstStyle/>
          <a:p>
            <a:pPr algn="ctr"/>
            <a:r>
              <a:rPr lang="fr-FR" sz="2800" b="1" dirty="0"/>
              <a:t>Décodeur</a:t>
            </a:r>
          </a:p>
        </p:txBody>
      </p:sp>
      <p:sp>
        <p:nvSpPr>
          <p:cNvPr id="55" name="TextBox 4"/>
          <p:cNvSpPr txBox="1"/>
          <p:nvPr>
            <p:custDataLst>
              <p:tags r:id="rId10"/>
            </p:custDataLst>
          </p:nvPr>
        </p:nvSpPr>
        <p:spPr>
          <a:xfrm>
            <a:off x="0" y="129297"/>
            <a:ext cx="9144000" cy="646331"/>
          </a:xfrm>
          <a:prstGeom prst="rect">
            <a:avLst/>
          </a:prstGeom>
          <a:noFill/>
        </p:spPr>
        <p:txBody>
          <a:bodyPr wrap="square" rtlCol="0">
            <a:spAutoFit/>
          </a:bodyPr>
          <a:lstStyle/>
          <a:p>
            <a:pPr marL="531813" indent="-531813" algn="ctr"/>
            <a:r>
              <a:rPr lang="fr-FR" sz="3400" b="1" dirty="0">
                <a:solidFill>
                  <a:schemeClr val="bg1"/>
                </a:solidFill>
                <a:latin typeface="+mj-lt"/>
              </a:rPr>
              <a:t>Introduction </a:t>
            </a:r>
            <a:r>
              <a:rPr lang="fr-FR" sz="3600" dirty="0">
                <a:solidFill>
                  <a:schemeClr val="bg1"/>
                </a:solidFill>
                <a:latin typeface="+mj-lt"/>
              </a:rPr>
              <a:t>à</a:t>
            </a:r>
            <a:r>
              <a:rPr lang="fr-FR" sz="3600" dirty="0">
                <a:solidFill>
                  <a:schemeClr val="bg1"/>
                </a:solidFill>
                <a:latin typeface="Tw Cen MT Condensed" pitchFamily="34" charset="0"/>
              </a:rPr>
              <a:t> </a:t>
            </a:r>
            <a:r>
              <a:rPr lang="fr-FR" sz="3400" b="1" dirty="0">
                <a:solidFill>
                  <a:schemeClr val="bg1"/>
                </a:solidFill>
                <a:latin typeface="+mj-lt"/>
              </a:rPr>
              <a:t>la compression d’images</a:t>
            </a:r>
            <a:r>
              <a:rPr lang="fr-FR" sz="3400" dirty="0">
                <a:latin typeface="+mj-lt"/>
              </a:rPr>
              <a:t> </a:t>
            </a:r>
          </a:p>
        </p:txBody>
      </p:sp>
      <p:sp>
        <p:nvSpPr>
          <p:cNvPr id="56" name="Rectangle 22"/>
          <p:cNvSpPr>
            <a:spLocks noChangeArrowheads="1"/>
          </p:cNvSpPr>
          <p:nvPr/>
        </p:nvSpPr>
        <p:spPr bwMode="auto">
          <a:xfrm>
            <a:off x="142876" y="642918"/>
            <a:ext cx="9001124" cy="513191"/>
          </a:xfrm>
          <a:prstGeom prst="roundRect">
            <a:avLst/>
          </a:prstGeom>
          <a:solidFill>
            <a:schemeClr val="bg1"/>
          </a:solidFill>
          <a:ln w="9525">
            <a:noFill/>
            <a:miter lim="800000"/>
            <a:headEnd/>
            <a:tailEnd/>
          </a:ln>
          <a:scene3d>
            <a:camera prst="orthographicFront"/>
            <a:lightRig rig="threePt" dir="t"/>
          </a:scene3d>
          <a:sp3d>
            <a:bevelT/>
          </a:sp3d>
        </p:spPr>
        <p:txBody>
          <a:bodyPr wrap="square" lIns="90000" tIns="46800" rIns="90000" bIns="46800" anchor="ctr">
            <a:spAutoFit/>
          </a:bodyPr>
          <a:lstStyle/>
          <a:p>
            <a:pPr algn="just"/>
            <a:r>
              <a:rPr lang="fr-FR" sz="2400" b="1" dirty="0">
                <a:solidFill>
                  <a:srgbClr val="7030A0"/>
                </a:solidFill>
                <a:latin typeface="Times New Roman" pitchFamily="18" charset="0"/>
                <a:cs typeface="Times New Roman" pitchFamily="18" charset="0"/>
              </a:rPr>
              <a:t>Principe d’une compression basée sur la transformation</a:t>
            </a:r>
            <a:endParaRPr lang="en-US" sz="2400" b="1" dirty="0">
              <a:solidFill>
                <a:srgbClr val="7030A0"/>
              </a:solidFill>
              <a:latin typeface="Times New Roman" pitchFamily="18" charset="0"/>
              <a:cs typeface="Times New Roman" pitchFamily="18" charset="0"/>
            </a:endParaRPr>
          </a:p>
        </p:txBody>
      </p:sp>
      <p:sp>
        <p:nvSpPr>
          <p:cNvPr id="44" name="ZoneTexte 4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6147"/>
                                        </p:tgtEl>
                                        <p:attrNameLst>
                                          <p:attrName>style.visibility</p:attrName>
                                        </p:attrNameLst>
                                      </p:cBhvr>
                                      <p:to>
                                        <p:strVal val="visible"/>
                                      </p:to>
                                    </p:set>
                                    <p:animEffect transition="in" filter="wipe(left)">
                                      <p:cBhvr>
                                        <p:cTn id="60" dur="500"/>
                                        <p:tgtEl>
                                          <p:spTgt spid="6147"/>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3500"/>
                            </p:stCondLst>
                            <p:childTnLst>
                              <p:par>
                                <p:cTn id="66" presetID="22" presetClass="entr" presetSubtype="4"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down)">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par>
                          <p:cTn id="74" fill="hold">
                            <p:stCondLst>
                              <p:cond delay="500"/>
                            </p:stCondLst>
                            <p:childTnLst>
                              <p:par>
                                <p:cTn id="75" presetID="22" presetClass="entr" presetSubtype="2"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right)">
                                      <p:cBhvr>
                                        <p:cTn id="77" dur="500"/>
                                        <p:tgtEl>
                                          <p:spTgt spid="47"/>
                                        </p:tgtEl>
                                      </p:cBhvr>
                                    </p:animEffect>
                                  </p:childTnLst>
                                </p:cTn>
                              </p:par>
                            </p:childTnLst>
                          </p:cTn>
                        </p:par>
                        <p:par>
                          <p:cTn id="78" fill="hold">
                            <p:stCondLst>
                              <p:cond delay="1000"/>
                            </p:stCondLst>
                            <p:childTnLst>
                              <p:par>
                                <p:cTn id="79" presetID="22" presetClass="entr" presetSubtype="2"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right)">
                                      <p:cBhvr>
                                        <p:cTn id="81" dur="500"/>
                                        <p:tgtEl>
                                          <p:spTgt spid="11"/>
                                        </p:tgtEl>
                                      </p:cBhvr>
                                    </p:animEffect>
                                  </p:childTnLst>
                                </p:cTn>
                              </p:par>
                            </p:childTnLst>
                          </p:cTn>
                        </p:par>
                        <p:par>
                          <p:cTn id="82" fill="hold">
                            <p:stCondLst>
                              <p:cond delay="1500"/>
                            </p:stCondLst>
                            <p:childTnLst>
                              <p:par>
                                <p:cTn id="83" presetID="22" presetClass="entr" presetSubtype="2"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right)">
                                      <p:cBhvr>
                                        <p:cTn id="85" dur="500"/>
                                        <p:tgtEl>
                                          <p:spTgt spid="43"/>
                                        </p:tgtEl>
                                      </p:cBhvr>
                                    </p:animEffect>
                                  </p:childTnLst>
                                </p:cTn>
                              </p:par>
                            </p:childTnLst>
                          </p:cTn>
                        </p:par>
                        <p:par>
                          <p:cTn id="86" fill="hold">
                            <p:stCondLst>
                              <p:cond delay="2000"/>
                            </p:stCondLst>
                            <p:childTnLst>
                              <p:par>
                                <p:cTn id="87" presetID="22" presetClass="entr" presetSubtype="2"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right)">
                                      <p:cBhvr>
                                        <p:cTn id="89" dur="500"/>
                                        <p:tgtEl>
                                          <p:spTgt spid="10"/>
                                        </p:tgtEl>
                                      </p:cBhvr>
                                    </p:animEffect>
                                  </p:childTnLst>
                                </p:cTn>
                              </p:par>
                            </p:childTnLst>
                          </p:cTn>
                        </p:par>
                        <p:par>
                          <p:cTn id="90" fill="hold">
                            <p:stCondLst>
                              <p:cond delay="2500"/>
                            </p:stCondLst>
                            <p:childTnLst>
                              <p:par>
                                <p:cTn id="91" presetID="22" presetClass="entr" presetSubtype="2"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right)">
                                      <p:cBhvr>
                                        <p:cTn id="93" dur="500"/>
                                        <p:tgtEl>
                                          <p:spTgt spid="36"/>
                                        </p:tgtEl>
                                      </p:cBhvr>
                                    </p:animEffect>
                                  </p:childTnLst>
                                </p:cTn>
                              </p:par>
                            </p:childTnLst>
                          </p:cTn>
                        </p:par>
                        <p:par>
                          <p:cTn id="94" fill="hold">
                            <p:stCondLst>
                              <p:cond delay="3000"/>
                            </p:stCondLst>
                            <p:childTnLst>
                              <p:par>
                                <p:cTn id="95" presetID="52" presetClass="entr" presetSubtype="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Scale>
                                      <p:cBhvr>
                                        <p:cTn id="9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7"/>
                                        </p:tgtEl>
                                        <p:attrNameLst>
                                          <p:attrName>ppt_x</p:attrName>
                                          <p:attrName>ppt_y</p:attrName>
                                        </p:attrNameLst>
                                      </p:cBhvr>
                                    </p:animMotion>
                                    <p:animEffect transition="in" filter="fade">
                                      <p:cBhvr>
                                        <p:cTn id="99" dur="1000"/>
                                        <p:tgtEl>
                                          <p:spTgt spid="7"/>
                                        </p:tgtEl>
                                      </p:cBhvr>
                                    </p:animEffect>
                                  </p:childTnLst>
                                </p:cTn>
                              </p:par>
                            </p:childTnLst>
                          </p:cTn>
                        </p:par>
                        <p:par>
                          <p:cTn id="100" fill="hold">
                            <p:stCondLst>
                              <p:cond delay="4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3"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55039"/>
            <a:ext cx="9144000" cy="430887"/>
          </a:xfrm>
          <a:prstGeom prst="rect">
            <a:avLst/>
          </a:prstGeom>
          <a:noFill/>
        </p:spPr>
        <p:txBody>
          <a:bodyPr wrap="square" rtlCol="0">
            <a:spAutoFit/>
          </a:bodyPr>
          <a:lstStyle/>
          <a:p>
            <a:r>
              <a:rPr lang="fr-FR" sz="2200" dirty="0">
                <a:solidFill>
                  <a:srgbClr val="7030A0"/>
                </a:solidFill>
                <a:latin typeface="Times New Roman" pitchFamily="18" charset="0"/>
                <a:cs typeface="Times New Roman" pitchFamily="18" charset="0"/>
              </a:rPr>
              <a:t>L’ondelette de </a:t>
            </a:r>
            <a:r>
              <a:rPr lang="fr-FR" sz="2200" dirty="0" err="1">
                <a:solidFill>
                  <a:srgbClr val="7030A0"/>
                </a:solidFill>
                <a:latin typeface="Times New Roman" pitchFamily="18" charset="0"/>
                <a:cs typeface="Times New Roman" pitchFamily="18" charset="0"/>
              </a:rPr>
              <a:t>Daubechies</a:t>
            </a:r>
            <a:r>
              <a:rPr lang="fr-FR" sz="2200" dirty="0">
                <a:solidFill>
                  <a:srgbClr val="7030A0"/>
                </a:solidFill>
                <a:latin typeface="Times New Roman" pitchFamily="18" charset="0"/>
                <a:cs typeface="Times New Roman" pitchFamily="18" charset="0"/>
              </a:rPr>
              <a:t> de longueur 6, notée D6</a:t>
            </a:r>
            <a:endParaRPr lang="fr-FR" sz="2200" b="1" u="sng" dirty="0">
              <a:solidFill>
                <a:srgbClr val="7030A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30</a:t>
            </a:fld>
            <a:endParaRPr lang="fr-FR"/>
          </a:p>
        </p:txBody>
      </p:sp>
      <p:sp>
        <p:nvSpPr>
          <p:cNvPr id="20" name="ZoneTexte 19"/>
          <p:cNvSpPr txBox="1"/>
          <p:nvPr/>
        </p:nvSpPr>
        <p:spPr>
          <a:xfrm>
            <a:off x="285720"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ZoneTexte 20"/>
          <p:cNvSpPr txBox="1"/>
          <p:nvPr/>
        </p:nvSpPr>
        <p:spPr>
          <a:xfrm>
            <a:off x="4572032" y="4500570"/>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 </a:t>
            </a:r>
            <a:r>
              <a:rPr lang="fr-FR" sz="2200" b="1" u="sng" dirty="0">
                <a:solidFill>
                  <a:srgbClr val="002060"/>
                </a:solidFill>
                <a:latin typeface="Times New Roman" pitchFamily="18" charset="0"/>
                <a:cs typeface="Times New Roman" pitchFamily="18" charset="0"/>
              </a:rPr>
              <a:t>D6</a:t>
            </a: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0" name="Picture 2"/>
          <p:cNvPicPr>
            <a:picLocks noChangeAspect="1" noChangeArrowheads="1"/>
          </p:cNvPicPr>
          <p:nvPr/>
        </p:nvPicPr>
        <p:blipFill>
          <a:blip r:embed="rId2"/>
          <a:srcRect/>
          <a:stretch>
            <a:fillRect/>
          </a:stretch>
        </p:blipFill>
        <p:spPr bwMode="auto">
          <a:xfrm>
            <a:off x="254898" y="1785926"/>
            <a:ext cx="3674160" cy="2624400"/>
          </a:xfrm>
          <a:prstGeom prst="rect">
            <a:avLst/>
          </a:prstGeom>
          <a:noFill/>
          <a:ln w="9525">
            <a:noFill/>
            <a:miter lim="800000"/>
            <a:headEnd/>
            <a:tailEnd/>
          </a:ln>
          <a:effectLst/>
        </p:spPr>
      </p:pic>
      <p:sp>
        <p:nvSpPr>
          <p:cNvPr id="99332" name="AutoShape 4"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4" name="AutoShape 6"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9335" name="Picture 7"/>
          <p:cNvPicPr>
            <a:picLocks noChangeAspect="1" noChangeArrowheads="1"/>
          </p:cNvPicPr>
          <p:nvPr/>
        </p:nvPicPr>
        <p:blipFill>
          <a:blip r:embed="rId3"/>
          <a:srcRect/>
          <a:stretch>
            <a:fillRect/>
          </a:stretch>
        </p:blipFill>
        <p:spPr bwMode="auto">
          <a:xfrm>
            <a:off x="5072066" y="1947608"/>
            <a:ext cx="3674160" cy="2624400"/>
          </a:xfrm>
          <a:prstGeom prst="rect">
            <a:avLst/>
          </a:prstGeom>
          <a:noFill/>
          <a:ln w="9525">
            <a:noFill/>
            <a:miter lim="800000"/>
            <a:headEnd/>
            <a:tailEnd/>
          </a:ln>
          <a:effectLst/>
        </p:spPr>
      </p:pic>
      <p:sp>
        <p:nvSpPr>
          <p:cNvPr id="15" name="Rectangle 14"/>
          <p:cNvSpPr/>
          <p:nvPr/>
        </p:nvSpPr>
        <p:spPr>
          <a:xfrm>
            <a:off x="2643174" y="5143512"/>
            <a:ext cx="4248022" cy="369332"/>
          </a:xfrm>
          <a:prstGeom prst="rect">
            <a:avLst/>
          </a:prstGeom>
        </p:spPr>
        <p:txBody>
          <a:bodyPr wrap="none">
            <a:spAutoFit/>
          </a:bodyPr>
          <a:lstStyle/>
          <a:p>
            <a:r>
              <a:rPr lang="fr-FR" dirty="0"/>
              <a:t>http://wavelets.pybytes.com/wavelet/db6/</a:t>
            </a:r>
          </a:p>
        </p:txBody>
      </p:sp>
      <p:sp>
        <p:nvSpPr>
          <p:cNvPr id="17" name="ZoneTexte 16"/>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857232"/>
            <a:ext cx="9144000" cy="2154436"/>
          </a:xfrm>
          <a:prstGeom prst="rect">
            <a:avLst/>
          </a:prstGeom>
          <a:noFill/>
        </p:spPr>
        <p:txBody>
          <a:bodyPr wrap="square" rtlCol="0">
            <a:spAutoFit/>
          </a:bodyPr>
          <a:lstStyle/>
          <a:p>
            <a:endParaRPr lang="fr-FR" sz="2200" b="1" u="sng" dirty="0">
              <a:solidFill>
                <a:srgbClr val="002060"/>
              </a:solidFill>
              <a:latin typeface="Times New Roman" pitchFamily="18" charset="0"/>
              <a:cs typeface="Times New Roman" pitchFamily="18" charset="0"/>
            </a:endParaRPr>
          </a:p>
          <a:p>
            <a:r>
              <a:rPr lang="fr-FR" sz="2200" b="1" u="sng" dirty="0">
                <a:solidFill>
                  <a:srgbClr val="002060"/>
                </a:solidFill>
                <a:latin typeface="Times New Roman" pitchFamily="18" charset="0"/>
                <a:cs typeface="Times New Roman" pitchFamily="18" charset="0"/>
              </a:rPr>
              <a:t>Les </a:t>
            </a:r>
            <a:r>
              <a:rPr lang="fr-FR" sz="2200" b="1" u="sng" dirty="0" err="1">
                <a:solidFill>
                  <a:srgbClr val="002060"/>
                </a:solidFill>
                <a:latin typeface="Times New Roman" pitchFamily="18" charset="0"/>
                <a:cs typeface="Times New Roman" pitchFamily="18" charset="0"/>
              </a:rPr>
              <a:t>coiflets</a:t>
            </a:r>
            <a:endParaRPr lang="fr-FR" sz="2200" b="1" u="sng" dirty="0">
              <a:solidFill>
                <a:srgbClr val="002060"/>
              </a:solidFill>
              <a:latin typeface="Times New Roman" pitchFamily="18" charset="0"/>
              <a:cs typeface="Times New Roman" pitchFamily="18" charset="0"/>
            </a:endParaRPr>
          </a:p>
          <a:p>
            <a:endParaRPr lang="fr-FR" sz="2200" b="1" u="sng" dirty="0">
              <a:solidFill>
                <a:srgbClr val="002060"/>
              </a:solidFill>
              <a:latin typeface="Times New Roman" pitchFamily="18" charset="0"/>
              <a:cs typeface="Times New Roman" pitchFamily="18" charset="0"/>
            </a:endParaRPr>
          </a:p>
          <a:p>
            <a:r>
              <a:rPr lang="fr-FR" sz="2200" dirty="0" err="1">
                <a:solidFill>
                  <a:srgbClr val="0070C0"/>
                </a:solidFill>
                <a:latin typeface="Times New Roman" pitchFamily="18" charset="0"/>
                <a:cs typeface="Times New Roman" pitchFamily="18" charset="0"/>
              </a:rPr>
              <a:t>Coifman</a:t>
            </a:r>
            <a:r>
              <a:rPr lang="fr-FR" sz="2200" dirty="0">
                <a:solidFill>
                  <a:srgbClr val="0070C0"/>
                </a:solidFill>
                <a:latin typeface="Times New Roman" pitchFamily="18" charset="0"/>
                <a:cs typeface="Times New Roman" pitchFamily="18" charset="0"/>
              </a:rPr>
              <a:t> a proposé à </a:t>
            </a:r>
            <a:r>
              <a:rPr lang="fr-FR" sz="2200" dirty="0" err="1">
                <a:solidFill>
                  <a:srgbClr val="0070C0"/>
                </a:solidFill>
                <a:latin typeface="Times New Roman" pitchFamily="18" charset="0"/>
                <a:cs typeface="Times New Roman" pitchFamily="18" charset="0"/>
              </a:rPr>
              <a:t>Daubechies</a:t>
            </a:r>
            <a:r>
              <a:rPr lang="fr-FR" sz="2200" dirty="0">
                <a:solidFill>
                  <a:srgbClr val="0070C0"/>
                </a:solidFill>
                <a:latin typeface="Times New Roman" pitchFamily="18" charset="0"/>
                <a:cs typeface="Times New Roman" pitchFamily="18" charset="0"/>
              </a:rPr>
              <a:t> de construire une famille telle que la fonction d'échelle ait elle aussi des moments nuls:  ce qui nous donne alors </a:t>
            </a:r>
            <a:r>
              <a:rPr lang="fr-FR" sz="2200" b="1" u="sng" dirty="0">
                <a:solidFill>
                  <a:srgbClr val="FF0000"/>
                </a:solidFill>
                <a:latin typeface="Times New Roman" pitchFamily="18" charset="0"/>
                <a:cs typeface="Times New Roman" pitchFamily="18" charset="0"/>
              </a:rPr>
              <a:t>Les </a:t>
            </a:r>
            <a:r>
              <a:rPr lang="fr-FR" sz="2200" b="1" u="sng" dirty="0" err="1">
                <a:solidFill>
                  <a:srgbClr val="FF0000"/>
                </a:solidFill>
                <a:latin typeface="Times New Roman" pitchFamily="18" charset="0"/>
                <a:cs typeface="Times New Roman" pitchFamily="18" charset="0"/>
              </a:rPr>
              <a:t>coiflets</a:t>
            </a:r>
            <a:endParaRPr lang="fr-FR" sz="2200" b="1" u="sng" dirty="0">
              <a:solidFill>
                <a:srgbClr val="FF0000"/>
              </a:solidFill>
              <a:latin typeface="Times New Roman" pitchFamily="18" charset="0"/>
              <a:cs typeface="Times New Roman" pitchFamily="18" charset="0"/>
            </a:endParaRPr>
          </a:p>
          <a:p>
            <a:endParaRPr lang="fr-FR" sz="2400" dirty="0"/>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31</a:t>
            </a:fld>
            <a:endParaRPr lang="fr-FR"/>
          </a:p>
        </p:txBody>
      </p:sp>
      <p:sp>
        <p:nvSpPr>
          <p:cNvPr id="76804" name="AutoShape 4" descr="Daubechies 2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7282" name="AutoShape 2" descr="Daubechies 4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2" name="AutoShape 4"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9334" name="AutoShape 6" descr="Daubechies 6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6" name="Objet 15"/>
          <p:cNvGraphicFramePr>
            <a:graphicFrameLocks noChangeAspect="1"/>
          </p:cNvGraphicFramePr>
          <p:nvPr/>
        </p:nvGraphicFramePr>
        <p:xfrm>
          <a:off x="3169217" y="2857495"/>
          <a:ext cx="1974287" cy="804339"/>
        </p:xfrm>
        <a:graphic>
          <a:graphicData uri="http://schemas.openxmlformats.org/presentationml/2006/ole">
            <mc:AlternateContent xmlns:mc="http://schemas.openxmlformats.org/markup-compatibility/2006">
              <mc:Choice xmlns:v="urn:schemas-microsoft-com:vml" Requires="v">
                <p:oleObj spid="_x0000_s136196" name="Équation" r:id="rId3" imgW="685800" imgH="279360" progId="Equation.3">
                  <p:embed/>
                </p:oleObj>
              </mc:Choice>
              <mc:Fallback>
                <p:oleObj name="Équation" r:id="rId3" imgW="68580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217" y="2857495"/>
                        <a:ext cx="1974287" cy="804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t 16"/>
          <p:cNvGraphicFramePr>
            <a:graphicFrameLocks noChangeAspect="1"/>
          </p:cNvGraphicFramePr>
          <p:nvPr/>
        </p:nvGraphicFramePr>
        <p:xfrm>
          <a:off x="2143108" y="4214818"/>
          <a:ext cx="4903245" cy="714380"/>
        </p:xfrm>
        <a:graphic>
          <a:graphicData uri="http://schemas.openxmlformats.org/presentationml/2006/ole">
            <mc:AlternateContent xmlns:mc="http://schemas.openxmlformats.org/markup-compatibility/2006">
              <mc:Choice xmlns:v="urn:schemas-microsoft-com:vml" Requires="v">
                <p:oleObj spid="_x0000_s136197" name="Équation" r:id="rId5" imgW="1917360" imgH="279360" progId="Equation.3">
                  <p:embed/>
                </p:oleObj>
              </mc:Choice>
              <mc:Fallback>
                <p:oleObj name="Équation" r:id="rId5" imgW="1917360" imgH="2793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08" y="4214818"/>
                        <a:ext cx="4903245"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ZoneTexte 18"/>
          <p:cNvSpPr txBox="1"/>
          <p:nvPr/>
        </p:nvSpPr>
        <p:spPr>
          <a:xfrm>
            <a:off x="0" y="500042"/>
            <a:ext cx="9144000" cy="492443"/>
          </a:xfrm>
          <a:prstGeom prst="rect">
            <a:avLst/>
          </a:prstGeom>
          <a:noFill/>
        </p:spPr>
        <p:txBody>
          <a:bodyPr wrap="square" rtlCol="0">
            <a:spAutoFit/>
          </a:bodyPr>
          <a:lstStyle/>
          <a:p>
            <a:pPr algn="ctr"/>
            <a:r>
              <a:rPr lang="fr-FR" sz="2600" b="1" dirty="0">
                <a:solidFill>
                  <a:srgbClr val="002060"/>
                </a:solidFill>
                <a:latin typeface="Times New Roman" pitchFamily="18" charset="0"/>
                <a:cs typeface="Times New Roman" pitchFamily="18" charset="0"/>
              </a:rPr>
              <a:t>ONDELETTES DE DAUBECHIES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graphicFrame>
        <p:nvGraphicFramePr>
          <p:cNvPr id="57346" name="Object 2"/>
          <p:cNvGraphicFramePr>
            <a:graphicFrameLocks noChangeAspect="1"/>
          </p:cNvGraphicFramePr>
          <p:nvPr/>
        </p:nvGraphicFramePr>
        <p:xfrm>
          <a:off x="2334313" y="1357298"/>
          <a:ext cx="4758322" cy="928694"/>
        </p:xfrm>
        <a:graphic>
          <a:graphicData uri="http://schemas.openxmlformats.org/presentationml/2006/ole">
            <mc:AlternateContent xmlns:mc="http://schemas.openxmlformats.org/markup-compatibility/2006">
              <mc:Choice xmlns:v="urn:schemas-microsoft-com:vml" Requires="v">
                <p:oleObj spid="_x0000_s137219" name="Équation" r:id="rId3" imgW="2425680" imgH="469800" progId="Equation.3">
                  <p:embed/>
                </p:oleObj>
              </mc:Choice>
              <mc:Fallback>
                <p:oleObj name="Équation" r:id="rId3" imgW="242568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4313" y="1357298"/>
                        <a:ext cx="4758322"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3071810"/>
            <a:ext cx="9144000" cy="2954655"/>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L'ondelette mère peut être interprétée comme une sinusoïde fenêtrée et pondérée (comme l'ondelette de </a:t>
            </a:r>
            <a:r>
              <a:rPr lang="fr-FR" sz="2200" dirty="0" err="1">
                <a:solidFill>
                  <a:srgbClr val="00B050"/>
                </a:solidFill>
                <a:latin typeface="Times New Roman" pitchFamily="18" charset="0"/>
                <a:cs typeface="Times New Roman" pitchFamily="18" charset="0"/>
              </a:rPr>
              <a:t>Morlet</a:t>
            </a:r>
            <a:r>
              <a:rPr lang="fr-FR" sz="2200" dirty="0">
                <a:solidFill>
                  <a:srgbClr val="00B050"/>
                </a:solidFill>
                <a:latin typeface="Times New Roman" pitchFamily="18" charset="0"/>
                <a:cs typeface="Times New Roman" pitchFamily="18" charset="0"/>
              </a:rPr>
              <a:t>). Donc la transformée en ondelettes peut être considérée comme une sorte de transformée de Fourier à court terme.  </a:t>
            </a:r>
          </a:p>
          <a:p>
            <a:pPr algn="just"/>
            <a:endParaRPr lang="fr-FR" sz="2200" dirty="0">
              <a:solidFill>
                <a:srgbClr val="00B050"/>
              </a:solidFill>
              <a:latin typeface="Times New Roman" pitchFamily="18" charset="0"/>
              <a:cs typeface="Times New Roman" pitchFamily="18" charset="0"/>
            </a:endParaRPr>
          </a:p>
          <a:p>
            <a:pPr algn="just"/>
            <a:r>
              <a:rPr lang="fr-FR" sz="2200" dirty="0">
                <a:solidFill>
                  <a:srgbClr val="00B050"/>
                </a:solidFill>
                <a:latin typeface="Times New Roman" pitchFamily="18" charset="0"/>
                <a:cs typeface="Times New Roman" pitchFamily="18" charset="0"/>
              </a:rPr>
              <a:t>En effet, le paramètre d'échelle d'une transformée en ondelettes est analogue à la fréquence dans une transformée de Fourier.</a:t>
            </a:r>
          </a:p>
          <a:p>
            <a:endParaRPr lang="fr-FR" dirty="0"/>
          </a:p>
          <a:p>
            <a:endParaRPr lang="fr-FR" dirty="0"/>
          </a:p>
          <a:p>
            <a:endParaRPr lang="fr-FR" dirty="0"/>
          </a:p>
        </p:txBody>
      </p:sp>
      <p:sp>
        <p:nvSpPr>
          <p:cNvPr id="7" name="ZoneTexte 6"/>
          <p:cNvSpPr txBox="1"/>
          <p:nvPr/>
        </p:nvSpPr>
        <p:spPr>
          <a:xfrm>
            <a:off x="0" y="538159"/>
            <a:ext cx="9144000" cy="2462213"/>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Comme nous l’avons présenté au début de ce cours, la transformée en ondelettes continues est donnée par l’expression suivante :</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Le noyau de la transformée en ondelettes </a:t>
            </a:r>
            <a:r>
              <a:rPr lang="fr-FR" sz="2200" dirty="0">
                <a:solidFill>
                  <a:srgbClr val="0070C0"/>
                </a:solidFill>
                <a:latin typeface="Times New Roman" pitchFamily="18" charset="0"/>
                <a:cs typeface="Times New Roman" pitchFamily="18" charset="0"/>
                <a:sym typeface="Symbol"/>
              </a:rPr>
              <a:t>(t) </a:t>
            </a:r>
            <a:r>
              <a:rPr lang="fr-FR" sz="2200" dirty="0">
                <a:solidFill>
                  <a:srgbClr val="0070C0"/>
                </a:solidFill>
                <a:latin typeface="Times New Roman" pitchFamily="18" charset="0"/>
                <a:cs typeface="Times New Roman" pitchFamily="18" charset="0"/>
              </a:rPr>
              <a:t>est appelé l'ondelette mère (</a:t>
            </a:r>
            <a:r>
              <a:rPr lang="fr-FR" sz="2200" b="1" dirty="0">
                <a:solidFill>
                  <a:srgbClr val="FF0000"/>
                </a:solidFill>
                <a:latin typeface="Times New Roman" pitchFamily="18" charset="0"/>
                <a:cs typeface="Times New Roman" pitchFamily="18" charset="0"/>
              </a:rPr>
              <a:t>exemple </a:t>
            </a:r>
            <a:r>
              <a:rPr lang="fr-FR" sz="2200" b="1" dirty="0" err="1">
                <a:solidFill>
                  <a:srgbClr val="FF0000"/>
                </a:solidFill>
                <a:latin typeface="Times New Roman" pitchFamily="18" charset="0"/>
                <a:cs typeface="Times New Roman" pitchFamily="18" charset="0"/>
              </a:rPr>
              <a:t>Morlet</a:t>
            </a:r>
            <a:r>
              <a:rPr lang="fr-FR" sz="2200" b="1" dirty="0">
                <a:solidFill>
                  <a:srgbClr val="FF0000"/>
                </a:solidFill>
                <a:latin typeface="Times New Roman" pitchFamily="18" charset="0"/>
                <a:cs typeface="Times New Roman" pitchFamily="18" charset="0"/>
              </a:rPr>
              <a:t>, </a:t>
            </a:r>
            <a:r>
              <a:rPr lang="fr-FR" sz="2200" b="1" dirty="0" err="1">
                <a:solidFill>
                  <a:srgbClr val="FF0000"/>
                </a:solidFill>
                <a:latin typeface="Times New Roman" pitchFamily="18" charset="0"/>
                <a:cs typeface="Times New Roman" pitchFamily="18" charset="0"/>
              </a:rPr>
              <a:t>haar</a:t>
            </a:r>
            <a:r>
              <a:rPr lang="fr-FR" sz="2200" b="1" dirty="0">
                <a:solidFill>
                  <a:srgbClr val="FF0000"/>
                </a:solidFill>
                <a:latin typeface="Times New Roman" pitchFamily="18" charset="0"/>
                <a:cs typeface="Times New Roman" pitchFamily="18" charset="0"/>
              </a:rPr>
              <a:t>, …</a:t>
            </a:r>
            <a:r>
              <a:rPr lang="fr-FR" sz="2200" dirty="0">
                <a:solidFill>
                  <a:srgbClr val="0070C0"/>
                </a:solidFill>
                <a:latin typeface="Times New Roman" pitchFamily="18" charset="0"/>
                <a:cs typeface="Times New Roman" pitchFamily="18" charset="0"/>
              </a:rPr>
              <a:t>), et il a généralement </a:t>
            </a:r>
            <a:r>
              <a:rPr lang="fr-FR" sz="2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 spectre à bande étroite</a:t>
            </a:r>
            <a:r>
              <a:rPr lang="fr-FR" sz="2200" dirty="0">
                <a:solidFill>
                  <a:srgbClr val="0070C0"/>
                </a:solidFill>
                <a:latin typeface="Times New Roman" pitchFamily="18" charset="0"/>
                <a:cs typeface="Times New Roman" pitchFamily="18" charset="0"/>
              </a:rPr>
              <a:t>.</a:t>
            </a:r>
          </a:p>
        </p:txBody>
      </p:sp>
      <p:pic>
        <p:nvPicPr>
          <p:cNvPr id="57347" name="Picture 3"/>
          <p:cNvPicPr>
            <a:picLocks noChangeAspect="1" noChangeArrowheads="1"/>
          </p:cNvPicPr>
          <p:nvPr/>
        </p:nvPicPr>
        <p:blipFill>
          <a:blip r:embed="rId5"/>
          <a:srcRect/>
          <a:stretch>
            <a:fillRect/>
          </a:stretch>
        </p:blipFill>
        <p:spPr bwMode="auto">
          <a:xfrm>
            <a:off x="428596" y="5214949"/>
            <a:ext cx="1357322" cy="1214447"/>
          </a:xfrm>
          <a:prstGeom prst="rect">
            <a:avLst/>
          </a:prstGeom>
          <a:noFill/>
          <a:ln w="9525">
            <a:noFill/>
            <a:miter lim="800000"/>
            <a:headEnd/>
            <a:tailEnd/>
          </a:ln>
          <a:effectLst/>
        </p:spPr>
      </p:pic>
      <p:pic>
        <p:nvPicPr>
          <p:cNvPr id="57348" name="Picture 4"/>
          <p:cNvPicPr>
            <a:picLocks noChangeAspect="1" noChangeArrowheads="1"/>
          </p:cNvPicPr>
          <p:nvPr/>
        </p:nvPicPr>
        <p:blipFill>
          <a:blip r:embed="rId6"/>
          <a:srcRect/>
          <a:stretch>
            <a:fillRect/>
          </a:stretch>
        </p:blipFill>
        <p:spPr bwMode="auto">
          <a:xfrm>
            <a:off x="2589395" y="5214950"/>
            <a:ext cx="2696985" cy="1143008"/>
          </a:xfrm>
          <a:prstGeom prst="rect">
            <a:avLst/>
          </a:prstGeom>
          <a:noFill/>
          <a:ln w="9525">
            <a:noFill/>
            <a:miter lim="800000"/>
            <a:headEnd/>
            <a:tailEnd/>
          </a:ln>
          <a:effectLst/>
        </p:spPr>
      </p:pic>
      <p:pic>
        <p:nvPicPr>
          <p:cNvPr id="57349" name="Picture 5"/>
          <p:cNvPicPr>
            <a:picLocks noChangeAspect="1" noChangeArrowheads="1"/>
          </p:cNvPicPr>
          <p:nvPr/>
        </p:nvPicPr>
        <p:blipFill>
          <a:blip r:embed="rId7"/>
          <a:srcRect/>
          <a:stretch>
            <a:fillRect/>
          </a:stretch>
        </p:blipFill>
        <p:spPr bwMode="auto">
          <a:xfrm>
            <a:off x="5286380" y="5214950"/>
            <a:ext cx="3886200" cy="1143008"/>
          </a:xfrm>
          <a:prstGeom prst="rect">
            <a:avLst/>
          </a:prstGeom>
          <a:noFill/>
          <a:ln w="9525">
            <a:noFill/>
            <a:miter lim="800000"/>
            <a:headEnd/>
            <a:tailEnd/>
          </a:ln>
          <a:effectLst/>
        </p:spPr>
      </p:pic>
      <p:sp>
        <p:nvSpPr>
          <p:cNvPr id="11" name="ZoneTexte 10"/>
          <p:cNvSpPr txBox="1"/>
          <p:nvPr/>
        </p:nvSpPr>
        <p:spPr>
          <a:xfrm>
            <a:off x="0" y="6500834"/>
            <a:ext cx="9144000" cy="400110"/>
          </a:xfrm>
          <a:prstGeom prst="rect">
            <a:avLst/>
          </a:prstGeom>
          <a:noFill/>
        </p:spPr>
        <p:txBody>
          <a:bodyPr wrap="square" rtlCol="0">
            <a:spAutoFit/>
          </a:bodyPr>
          <a:lstStyle/>
          <a:p>
            <a:r>
              <a:rPr lang="fr-FR" sz="2000" b="1" dirty="0">
                <a:solidFill>
                  <a:srgbClr val="002060"/>
                </a:solidFill>
                <a:latin typeface="Times New Roman" pitchFamily="18" charset="0"/>
                <a:cs typeface="Times New Roman" pitchFamily="18" charset="0"/>
              </a:rPr>
              <a:t> ondelette de </a:t>
            </a:r>
            <a:r>
              <a:rPr lang="fr-FR" sz="2000" b="1" dirty="0" err="1">
                <a:solidFill>
                  <a:srgbClr val="002060"/>
                </a:solidFill>
                <a:latin typeface="Times New Roman" pitchFamily="18" charset="0"/>
                <a:cs typeface="Times New Roman" pitchFamily="18" charset="0"/>
              </a:rPr>
              <a:t>Morlet</a:t>
            </a:r>
            <a:r>
              <a:rPr lang="fr-FR" sz="2000" b="1" dirty="0">
                <a:solidFill>
                  <a:srgbClr val="002060"/>
                </a:solidFill>
                <a:latin typeface="Times New Roman" pitchFamily="18" charset="0"/>
                <a:cs typeface="Times New Roman" pitchFamily="18" charset="0"/>
              </a:rPr>
              <a:t> </a:t>
            </a:r>
            <a:r>
              <a:rPr lang="fr-FR" sz="2000" b="1" dirty="0">
                <a:solidFill>
                  <a:srgbClr val="002060"/>
                </a:solidFill>
                <a:latin typeface="Times New Roman" pitchFamily="18" charset="0"/>
                <a:cs typeface="Times New Roman" pitchFamily="18" charset="0"/>
                <a:sym typeface="Symbol"/>
              </a:rPr>
              <a:t>(t)</a:t>
            </a:r>
            <a:r>
              <a:rPr lang="fr-FR" sz="2000" b="1" dirty="0">
                <a:latin typeface="Times New Roman" pitchFamily="18" charset="0"/>
                <a:cs typeface="Times New Roman" pitchFamily="18" charset="0"/>
                <a:sym typeface="Symbol"/>
              </a:rPr>
              <a:t>,  </a:t>
            </a:r>
            <a:r>
              <a:rPr lang="fr-FR" sz="2000" b="1" dirty="0">
                <a:solidFill>
                  <a:srgbClr val="0070C0"/>
                </a:solidFill>
                <a:latin typeface="Times New Roman" pitchFamily="18" charset="0"/>
                <a:cs typeface="Times New Roman" pitchFamily="18" charset="0"/>
              </a:rPr>
              <a:t>ondelette de </a:t>
            </a:r>
            <a:r>
              <a:rPr lang="fr-FR" sz="2000" b="1" dirty="0" err="1">
                <a:solidFill>
                  <a:srgbClr val="0070C0"/>
                </a:solidFill>
                <a:latin typeface="Times New Roman" pitchFamily="18" charset="0"/>
                <a:cs typeface="Times New Roman" pitchFamily="18" charset="0"/>
              </a:rPr>
              <a:t>Morlet</a:t>
            </a:r>
            <a:r>
              <a:rPr lang="fr-FR" sz="2000" b="1" dirty="0">
                <a:solidFill>
                  <a:srgbClr val="0070C0"/>
                </a:solidFill>
                <a:latin typeface="Times New Roman" pitchFamily="18" charset="0"/>
                <a:cs typeface="Times New Roman" pitchFamily="18" charset="0"/>
              </a:rPr>
              <a:t> </a:t>
            </a:r>
            <a:r>
              <a:rPr lang="fr-FR" sz="2000" b="1" dirty="0">
                <a:solidFill>
                  <a:srgbClr val="0070C0"/>
                </a:solidFill>
                <a:latin typeface="Times New Roman" pitchFamily="18" charset="0"/>
                <a:cs typeface="Times New Roman" pitchFamily="18" charset="0"/>
                <a:sym typeface="Symbol"/>
              </a:rPr>
              <a:t>(t/2</a:t>
            </a:r>
            <a:r>
              <a:rPr lang="fr-FR" sz="2000" b="1" dirty="0">
                <a:latin typeface="Times New Roman" pitchFamily="18" charset="0"/>
                <a:cs typeface="Times New Roman" pitchFamily="18" charset="0"/>
                <a:sym typeface="Symbol"/>
              </a:rPr>
              <a:t>),     </a:t>
            </a:r>
            <a:r>
              <a:rPr lang="fr-FR" sz="2000" b="1" dirty="0">
                <a:solidFill>
                  <a:srgbClr val="7030A0"/>
                </a:solidFill>
                <a:latin typeface="Times New Roman" pitchFamily="18" charset="0"/>
                <a:cs typeface="Times New Roman" pitchFamily="18" charset="0"/>
                <a:sym typeface="Symbol"/>
              </a:rPr>
              <a:t>o</a:t>
            </a:r>
            <a:r>
              <a:rPr lang="fr-FR" sz="2000" b="1" dirty="0">
                <a:solidFill>
                  <a:srgbClr val="7030A0"/>
                </a:solidFill>
                <a:latin typeface="Times New Roman" pitchFamily="18" charset="0"/>
                <a:cs typeface="Times New Roman" pitchFamily="18" charset="0"/>
              </a:rPr>
              <a:t>ndelette de </a:t>
            </a:r>
            <a:r>
              <a:rPr lang="fr-FR" sz="2000" b="1" dirty="0" err="1">
                <a:solidFill>
                  <a:srgbClr val="7030A0"/>
                </a:solidFill>
                <a:latin typeface="Times New Roman" pitchFamily="18" charset="0"/>
                <a:cs typeface="Times New Roman" pitchFamily="18" charset="0"/>
              </a:rPr>
              <a:t>Morlet</a:t>
            </a:r>
            <a:r>
              <a:rPr lang="fr-FR" sz="2000" b="1" dirty="0">
                <a:solidFill>
                  <a:srgbClr val="7030A0"/>
                </a:solidFill>
                <a:latin typeface="Times New Roman" pitchFamily="18" charset="0"/>
                <a:cs typeface="Times New Roman" pitchFamily="18" charset="0"/>
              </a:rPr>
              <a:t> </a:t>
            </a:r>
            <a:r>
              <a:rPr lang="fr-FR" sz="2000" b="1" dirty="0">
                <a:solidFill>
                  <a:srgbClr val="7030A0"/>
                </a:solidFill>
                <a:latin typeface="Times New Roman" pitchFamily="18" charset="0"/>
                <a:cs typeface="Times New Roman" pitchFamily="18" charset="0"/>
                <a:sym typeface="Symbol"/>
              </a:rPr>
              <a:t>(t/4)</a:t>
            </a:r>
            <a:endParaRPr lang="fr-FR" sz="2000" b="1" dirty="0">
              <a:solidFill>
                <a:srgbClr val="7030A0"/>
              </a:solidFill>
              <a:latin typeface="Times New Roman" pitchFamily="18" charset="0"/>
              <a:cs typeface="Times New Roman" pitchFamily="18" charset="0"/>
            </a:endParaRPr>
          </a:p>
        </p:txBody>
      </p:sp>
      <p:sp>
        <p:nvSpPr>
          <p:cNvPr id="10" name="Espace réservé du numéro de diapositive 9"/>
          <p:cNvSpPr>
            <a:spLocks noGrp="1"/>
          </p:cNvSpPr>
          <p:nvPr>
            <p:ph type="sldNum" sz="quarter" idx="12"/>
          </p:nvPr>
        </p:nvSpPr>
        <p:spPr/>
        <p:txBody>
          <a:bodyPr/>
          <a:lstStyle/>
          <a:p>
            <a:fld id="{2D849293-9FFB-455D-8E04-D5321DD3C202}" type="slidenum">
              <a:rPr lang="fr-FR" smtClean="0"/>
              <a:pPr/>
              <a:t>32</a:t>
            </a:fld>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graphicFrame>
        <p:nvGraphicFramePr>
          <p:cNvPr id="57346" name="Object 2"/>
          <p:cNvGraphicFramePr>
            <a:graphicFrameLocks noChangeAspect="1"/>
          </p:cNvGraphicFramePr>
          <p:nvPr/>
        </p:nvGraphicFramePr>
        <p:xfrm>
          <a:off x="2285984" y="857232"/>
          <a:ext cx="4758322" cy="928694"/>
        </p:xfrm>
        <a:graphic>
          <a:graphicData uri="http://schemas.openxmlformats.org/presentationml/2006/ole">
            <mc:AlternateContent xmlns:mc="http://schemas.openxmlformats.org/markup-compatibility/2006">
              <mc:Choice xmlns:v="urn:schemas-microsoft-com:vml" Requires="v">
                <p:oleObj spid="_x0000_s138244" name="Équation" r:id="rId3" imgW="2425680" imgH="469800" progId="Equation.3">
                  <p:embed/>
                </p:oleObj>
              </mc:Choice>
              <mc:Fallback>
                <p:oleObj name="Équation" r:id="rId3" imgW="242568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857232"/>
                        <a:ext cx="4758322"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2500306"/>
            <a:ext cx="9144000" cy="2462213"/>
          </a:xfrm>
          <a:prstGeom prst="rect">
            <a:avLst/>
          </a:prstGeom>
          <a:noFill/>
        </p:spPr>
        <p:txBody>
          <a:bodyPr wrap="square" rtlCol="0">
            <a:spAutoFit/>
          </a:bodyPr>
          <a:lstStyle/>
          <a:p>
            <a:pPr algn="just"/>
            <a:r>
              <a:rPr lang="fr-FR" sz="2200" dirty="0">
                <a:solidFill>
                  <a:srgbClr val="002060"/>
                </a:solidFill>
              </a:rPr>
              <a:t>La transformée en ondelette continue apparait donc comme un filtrage simultané de x(t) par des filtres dont les réponses </a:t>
            </a:r>
            <a:r>
              <a:rPr lang="fr-FR" sz="2200" dirty="0" err="1">
                <a:solidFill>
                  <a:srgbClr val="002060"/>
                </a:solidFill>
              </a:rPr>
              <a:t>impulsionnelles</a:t>
            </a:r>
            <a:r>
              <a:rPr lang="fr-FR" sz="2200" dirty="0">
                <a:solidFill>
                  <a:srgbClr val="002060"/>
                </a:solidFill>
              </a:rPr>
              <a:t> </a:t>
            </a:r>
            <a:r>
              <a:rPr lang="fr-FR" sz="2200" dirty="0">
                <a:solidFill>
                  <a:srgbClr val="002060"/>
                </a:solidFill>
                <a:sym typeface="Symbol"/>
              </a:rPr>
              <a:t>(t/a) présentent des échelles a différents  (effets de dilatation et d’élargissement de ces réponses </a:t>
            </a:r>
            <a:r>
              <a:rPr lang="fr-FR" sz="2200" dirty="0" err="1">
                <a:solidFill>
                  <a:srgbClr val="002060"/>
                </a:solidFill>
                <a:sym typeface="Symbol"/>
              </a:rPr>
              <a:t>impulsionnelles</a:t>
            </a:r>
            <a:r>
              <a:rPr lang="fr-FR" sz="2200" dirty="0">
                <a:solidFill>
                  <a:srgbClr val="002060"/>
                </a:solidFill>
                <a:sym typeface="Symbol"/>
              </a:rPr>
              <a:t> en fonction du facteur d’échelle a).</a:t>
            </a:r>
          </a:p>
          <a:p>
            <a:pPr algn="just"/>
            <a:r>
              <a:rPr lang="fr-FR" sz="2200" dirty="0">
                <a:solidFill>
                  <a:srgbClr val="00B050"/>
                </a:solidFill>
                <a:sym typeface="Symbol"/>
              </a:rPr>
              <a:t>En remplaçant (t/a)  par les réponses </a:t>
            </a:r>
            <a:r>
              <a:rPr lang="fr-FR" sz="2200" dirty="0" err="1">
                <a:solidFill>
                  <a:srgbClr val="00B050"/>
                </a:solidFill>
                <a:sym typeface="Symbol"/>
              </a:rPr>
              <a:t>impusionnelles</a:t>
            </a:r>
            <a:r>
              <a:rPr lang="fr-FR" sz="2200" dirty="0">
                <a:solidFill>
                  <a:srgbClr val="00B050"/>
                </a:solidFill>
                <a:sym typeface="Symbol"/>
              </a:rPr>
              <a:t> h(</a:t>
            </a:r>
            <a:r>
              <a:rPr lang="fr-FR" sz="2200" dirty="0" err="1">
                <a:solidFill>
                  <a:srgbClr val="00B050"/>
                </a:solidFill>
                <a:sym typeface="Symbol"/>
              </a:rPr>
              <a:t>na</a:t>
            </a:r>
            <a:r>
              <a:rPr lang="fr-FR" sz="2200" baseline="30000" dirty="0" err="1">
                <a:solidFill>
                  <a:srgbClr val="00B050"/>
                </a:solidFill>
                <a:sym typeface="Symbol"/>
              </a:rPr>
              <a:t>k</a:t>
            </a:r>
            <a:r>
              <a:rPr lang="fr-FR" sz="2200" dirty="0" err="1">
                <a:solidFill>
                  <a:srgbClr val="00B050"/>
                </a:solidFill>
                <a:sym typeface="Symbol"/>
              </a:rPr>
              <a:t>T</a:t>
            </a:r>
            <a:r>
              <a:rPr lang="fr-FR" sz="2200" dirty="0">
                <a:solidFill>
                  <a:srgbClr val="00B050"/>
                </a:solidFill>
                <a:sym typeface="Symbol"/>
              </a:rPr>
              <a:t>-t) et avec quelques changement de variables, nous pouvons réécrire cette transformée en ondelettes sous forme discrète par :</a:t>
            </a:r>
            <a:endParaRPr lang="fr-FR" sz="2200" dirty="0">
              <a:solidFill>
                <a:srgbClr val="00B050"/>
              </a:solidFill>
            </a:endParaRPr>
          </a:p>
        </p:txBody>
      </p:sp>
      <p:sp>
        <p:nvSpPr>
          <p:cNvPr id="12" name="ZoneTexte 11"/>
          <p:cNvSpPr txBox="1"/>
          <p:nvPr/>
        </p:nvSpPr>
        <p:spPr>
          <a:xfrm>
            <a:off x="32" y="1785926"/>
            <a:ext cx="9144000" cy="430887"/>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En réalité la transformée en ondelette continue est un produit de convolution.</a:t>
            </a:r>
          </a:p>
        </p:txBody>
      </p:sp>
      <p:graphicFrame>
        <p:nvGraphicFramePr>
          <p:cNvPr id="59396" name="Object 4"/>
          <p:cNvGraphicFramePr>
            <a:graphicFrameLocks noChangeAspect="1"/>
          </p:cNvGraphicFramePr>
          <p:nvPr/>
        </p:nvGraphicFramePr>
        <p:xfrm>
          <a:off x="1004888" y="5073668"/>
          <a:ext cx="6748462" cy="927100"/>
        </p:xfrm>
        <a:graphic>
          <a:graphicData uri="http://schemas.openxmlformats.org/presentationml/2006/ole">
            <mc:AlternateContent xmlns:mc="http://schemas.openxmlformats.org/markup-compatibility/2006">
              <mc:Choice xmlns:v="urn:schemas-microsoft-com:vml" Requires="v">
                <p:oleObj spid="_x0000_s138245" name="Équation" r:id="rId5" imgW="3441600" imgH="469800" progId="Equation.3">
                  <p:embed/>
                </p:oleObj>
              </mc:Choice>
              <mc:Fallback>
                <p:oleObj name="Équation" r:id="rId5" imgW="3441600" imgH="469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888" y="5073668"/>
                        <a:ext cx="6748462"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6143644"/>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Où n et k sont des entiers discrets et h() est l'ondelette mère, considérée ici comme une réponse </a:t>
            </a:r>
            <a:r>
              <a:rPr lang="fr-FR" sz="2200" dirty="0" err="1">
                <a:solidFill>
                  <a:srgbClr val="7030A0"/>
                </a:solidFill>
                <a:latin typeface="Times New Roman" pitchFamily="18" charset="0"/>
                <a:cs typeface="Times New Roman" pitchFamily="18" charset="0"/>
              </a:rPr>
              <a:t>impulsionnelle</a:t>
            </a:r>
            <a:r>
              <a:rPr lang="fr-FR" sz="2200" dirty="0">
                <a:solidFill>
                  <a:srgbClr val="7030A0"/>
                </a:solidFill>
                <a:latin typeface="Times New Roman" pitchFamily="18" charset="0"/>
                <a:cs typeface="Times New Roman" pitchFamily="18" charset="0"/>
              </a:rPr>
              <a:t> de filtre (continue).</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8" name="ZoneTexte 7"/>
          <p:cNvSpPr txBox="1"/>
          <p:nvPr/>
        </p:nvSpPr>
        <p:spPr>
          <a:xfrm>
            <a:off x="0" y="1071546"/>
            <a:ext cx="9144000" cy="1446550"/>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Dans un banc de filtres en ondelettes discrètes, chaque signal de base est interprété comme la réponse </a:t>
            </a:r>
            <a:r>
              <a:rPr lang="fr-FR" sz="2200" dirty="0" err="1">
                <a:solidFill>
                  <a:srgbClr val="0070C0"/>
                </a:solidFill>
                <a:latin typeface="Times New Roman" pitchFamily="18" charset="0"/>
                <a:cs typeface="Times New Roman" pitchFamily="18" charset="0"/>
              </a:rPr>
              <a:t>impulsionnelle</a:t>
            </a:r>
            <a:r>
              <a:rPr lang="fr-FR" sz="2200" dirty="0">
                <a:solidFill>
                  <a:srgbClr val="0070C0"/>
                </a:solidFill>
                <a:latin typeface="Times New Roman" pitchFamily="18" charset="0"/>
                <a:cs typeface="Times New Roman" pitchFamily="18" charset="0"/>
              </a:rPr>
              <a:t> d'un filtre passe-bande dans un banc de filtres à Q constant (</a:t>
            </a:r>
            <a:r>
              <a:rPr lang="fr-FR" sz="2200" b="1" u="sng" dirty="0">
                <a:solidFill>
                  <a:srgbClr val="FF0000"/>
                </a:solidFill>
                <a:latin typeface="Times New Roman" pitchFamily="18" charset="0"/>
                <a:cs typeface="Times New Roman" pitchFamily="18" charset="0"/>
              </a:rPr>
              <a:t>constant-Q </a:t>
            </a:r>
            <a:r>
              <a:rPr lang="fr-FR" sz="2200" b="1" u="sng" dirty="0" err="1">
                <a:solidFill>
                  <a:srgbClr val="FF0000"/>
                </a:solidFill>
                <a:latin typeface="Times New Roman" pitchFamily="18" charset="0"/>
                <a:cs typeface="Times New Roman" pitchFamily="18" charset="0"/>
              </a:rPr>
              <a:t>filter</a:t>
            </a:r>
            <a:r>
              <a:rPr lang="fr-FR" sz="2200" b="1" u="sng" dirty="0">
                <a:solidFill>
                  <a:srgbClr val="FF0000"/>
                </a:solidFill>
                <a:latin typeface="Times New Roman" pitchFamily="18" charset="0"/>
                <a:cs typeface="Times New Roman" pitchFamily="18" charset="0"/>
              </a:rPr>
              <a:t> </a:t>
            </a:r>
            <a:r>
              <a:rPr lang="fr-FR" sz="2200" b="1" u="sng" dirty="0" err="1">
                <a:solidFill>
                  <a:srgbClr val="FF0000"/>
                </a:solidFill>
                <a:latin typeface="Times New Roman" pitchFamily="18" charset="0"/>
                <a:cs typeface="Times New Roman" pitchFamily="18" charset="0"/>
              </a:rPr>
              <a:t>bank</a:t>
            </a:r>
            <a:r>
              <a:rPr lang="fr-FR" sz="2200" b="1" u="sng" dirty="0">
                <a:solidFill>
                  <a:srgbClr val="FF000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 : liée principalement à la transformée en ondelettes de </a:t>
            </a:r>
            <a:r>
              <a:rPr lang="fr-FR" sz="2200" dirty="0" err="1">
                <a:solidFill>
                  <a:srgbClr val="002060"/>
                </a:solidFill>
                <a:latin typeface="Times New Roman" pitchFamily="18" charset="0"/>
                <a:cs typeface="Times New Roman" pitchFamily="18" charset="0"/>
              </a:rPr>
              <a:t>Morlet</a:t>
            </a:r>
            <a:r>
              <a:rPr lang="fr-FR" sz="2200" dirty="0">
                <a:solidFill>
                  <a:srgbClr val="0070C0"/>
                </a:solidFill>
                <a:latin typeface="Times New Roman" pitchFamily="18" charset="0"/>
                <a:cs typeface="Times New Roman" pitchFamily="18" charset="0"/>
              </a:rPr>
              <a:t>) représentés par :</a:t>
            </a:r>
          </a:p>
        </p:txBody>
      </p:sp>
      <p:graphicFrame>
        <p:nvGraphicFramePr>
          <p:cNvPr id="11" name="Objet 10"/>
          <p:cNvGraphicFramePr>
            <a:graphicFrameLocks noChangeAspect="1"/>
          </p:cNvGraphicFramePr>
          <p:nvPr/>
        </p:nvGraphicFramePr>
        <p:xfrm>
          <a:off x="285720" y="3071810"/>
          <a:ext cx="3478911" cy="936630"/>
        </p:xfrm>
        <a:graphic>
          <a:graphicData uri="http://schemas.openxmlformats.org/presentationml/2006/ole">
            <mc:AlternateContent xmlns:mc="http://schemas.openxmlformats.org/markup-compatibility/2006">
              <mc:Choice xmlns:v="urn:schemas-microsoft-com:vml" Requires="v">
                <p:oleObj spid="_x0000_s139268" name="Équation" r:id="rId3" imgW="1650960" imgH="444240" progId="Equation.3">
                  <p:embed/>
                </p:oleObj>
              </mc:Choice>
              <mc:Fallback>
                <p:oleObj name="Équation" r:id="rId3" imgW="165096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3071810"/>
                        <a:ext cx="3478911" cy="936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 12"/>
          <p:cNvGraphicFramePr>
            <a:graphicFrameLocks noChangeAspect="1"/>
          </p:cNvGraphicFramePr>
          <p:nvPr/>
        </p:nvGraphicFramePr>
        <p:xfrm>
          <a:off x="5816600" y="3071810"/>
          <a:ext cx="3036888" cy="636588"/>
        </p:xfrm>
        <a:graphic>
          <a:graphicData uri="http://schemas.openxmlformats.org/presentationml/2006/ole">
            <mc:AlternateContent xmlns:mc="http://schemas.openxmlformats.org/markup-compatibility/2006">
              <mc:Choice xmlns:v="urn:schemas-microsoft-com:vml" Requires="v">
                <p:oleObj spid="_x0000_s139269" name="Équation" r:id="rId5" imgW="1333440" imgH="279360" progId="Equation.3">
                  <p:embed/>
                </p:oleObj>
              </mc:Choice>
              <mc:Fallback>
                <p:oleObj name="Équation" r:id="rId5" imgW="1333440" imgH="2793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3071810"/>
                        <a:ext cx="3036888"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214282" y="2643182"/>
            <a:ext cx="3571900"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Domaine temporel</a:t>
            </a:r>
          </a:p>
        </p:txBody>
      </p:sp>
      <p:sp>
        <p:nvSpPr>
          <p:cNvPr id="16" name="ZoneTexte 15"/>
          <p:cNvSpPr txBox="1"/>
          <p:nvPr/>
        </p:nvSpPr>
        <p:spPr>
          <a:xfrm>
            <a:off x="5429256" y="2643182"/>
            <a:ext cx="3571900"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Domaine fréquentiel</a:t>
            </a:r>
          </a:p>
        </p:txBody>
      </p:sp>
      <p:sp>
        <p:nvSpPr>
          <p:cNvPr id="17" name="ZoneTexte 16"/>
          <p:cNvSpPr txBox="1"/>
          <p:nvPr/>
        </p:nvSpPr>
        <p:spPr>
          <a:xfrm>
            <a:off x="0" y="4392706"/>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Ainsi, le filtre </a:t>
            </a:r>
            <a:r>
              <a:rPr lang="fr-FR" sz="2200" dirty="0" err="1">
                <a:solidFill>
                  <a:srgbClr val="7030A0"/>
                </a:solidFill>
                <a:latin typeface="Times New Roman" pitchFamily="18" charset="0"/>
                <a:cs typeface="Times New Roman" pitchFamily="18" charset="0"/>
              </a:rPr>
              <a:t>k</a:t>
            </a:r>
            <a:r>
              <a:rPr lang="fr-FR" sz="2200" baseline="30000" dirty="0" err="1">
                <a:solidFill>
                  <a:srgbClr val="7030A0"/>
                </a:solidFill>
                <a:latin typeface="Times New Roman" pitchFamily="18" charset="0"/>
                <a:cs typeface="Times New Roman" pitchFamily="18" charset="0"/>
              </a:rPr>
              <a:t>ème</a:t>
            </a:r>
            <a:r>
              <a:rPr lang="fr-FR" sz="2200" dirty="0">
                <a:solidFill>
                  <a:srgbClr val="7030A0"/>
                </a:solidFill>
                <a:latin typeface="Times New Roman" pitchFamily="18" charset="0"/>
                <a:cs typeface="Times New Roman" pitchFamily="18" charset="0"/>
              </a:rPr>
              <a:t> canal </a:t>
            </a:r>
            <a:r>
              <a:rPr lang="fr-FR" sz="2200" dirty="0" err="1">
                <a:solidFill>
                  <a:srgbClr val="7030A0"/>
                </a:solidFill>
                <a:latin typeface="Times New Roman" pitchFamily="18" charset="0"/>
                <a:cs typeface="Times New Roman" pitchFamily="18" charset="0"/>
              </a:rPr>
              <a:t>H</a:t>
            </a:r>
            <a:r>
              <a:rPr lang="fr-FR" sz="2200" baseline="-25000" dirty="0" err="1">
                <a:solidFill>
                  <a:srgbClr val="7030A0"/>
                </a:solidFill>
                <a:latin typeface="Times New Roman" pitchFamily="18" charset="0"/>
                <a:cs typeface="Times New Roman" pitchFamily="18" charset="0"/>
              </a:rPr>
              <a:t>k</a:t>
            </a:r>
            <a:r>
              <a:rPr lang="fr-FR" sz="2200" dirty="0">
                <a:solidFill>
                  <a:srgbClr val="7030A0"/>
                </a:solidFill>
                <a:latin typeface="Times New Roman" pitchFamily="18" charset="0"/>
                <a:cs typeface="Times New Roman" pitchFamily="18" charset="0"/>
              </a:rPr>
              <a:t>(</a:t>
            </a:r>
            <a:r>
              <a:rPr lang="fr-FR" sz="2200" dirty="0">
                <a:solidFill>
                  <a:srgbClr val="7030A0"/>
                </a:solidFill>
                <a:latin typeface="Times New Roman" pitchFamily="18" charset="0"/>
                <a:cs typeface="Times New Roman" pitchFamily="18" charset="0"/>
                <a:sym typeface="Symbol"/>
              </a:rPr>
              <a:t>)</a:t>
            </a:r>
            <a:r>
              <a:rPr lang="fr-FR" sz="2200" dirty="0">
                <a:solidFill>
                  <a:srgbClr val="7030A0"/>
                </a:solidFill>
                <a:latin typeface="Times New Roman" pitchFamily="18" charset="0"/>
                <a:cs typeface="Times New Roman" pitchFamily="18" charset="0"/>
              </a:rPr>
              <a:t> est obtenu en mettant à l'échelle de fréquence (et en normalisant l'énergie) le filtre du canal 0 H</a:t>
            </a:r>
            <a:r>
              <a:rPr lang="fr-FR" sz="2200" baseline="-25000" dirty="0">
                <a:solidFill>
                  <a:srgbClr val="7030A0"/>
                </a:solidFill>
                <a:latin typeface="Times New Roman" pitchFamily="18" charset="0"/>
                <a:cs typeface="Times New Roman" pitchFamily="18" charset="0"/>
              </a:rPr>
              <a:t>0</a:t>
            </a:r>
            <a:r>
              <a:rPr lang="fr-FR" sz="2200" dirty="0">
                <a:solidFill>
                  <a:srgbClr val="7030A0"/>
                </a:solidFill>
                <a:latin typeface="Times New Roman" pitchFamily="18" charset="0"/>
                <a:cs typeface="Times New Roman" pitchFamily="18" charset="0"/>
              </a:rPr>
              <a:t>(</a:t>
            </a:r>
            <a:r>
              <a:rPr lang="fr-FR" sz="2200" dirty="0">
                <a:solidFill>
                  <a:srgbClr val="7030A0"/>
                </a:solidFill>
                <a:latin typeface="Times New Roman" pitchFamily="18" charset="0"/>
                <a:cs typeface="Times New Roman" pitchFamily="18" charset="0"/>
                <a:sym typeface="Symbol"/>
              </a:rPr>
              <a:t>)</a:t>
            </a:r>
            <a:r>
              <a:rPr lang="fr-FR" sz="2200" dirty="0">
                <a:solidFill>
                  <a:srgbClr val="7030A0"/>
                </a:solidFill>
                <a:latin typeface="Times New Roman" pitchFamily="18" charset="0"/>
                <a:cs typeface="Times New Roman" pitchFamily="18" charset="0"/>
              </a:rPr>
              <a:t>. Le facteur d'échelle de fréquence est bien entendu égal à l'inverse du facteur temps-échelle.</a:t>
            </a:r>
          </a:p>
        </p:txBody>
      </p:sp>
      <p:sp>
        <p:nvSpPr>
          <p:cNvPr id="18" name="Espace réservé du numéro de diapositive 17"/>
          <p:cNvSpPr>
            <a:spLocks noGrp="1"/>
          </p:cNvSpPr>
          <p:nvPr>
            <p:ph type="sldNum" sz="quarter" idx="12"/>
          </p:nvPr>
        </p:nvSpPr>
        <p:spPr/>
        <p:txBody>
          <a:bodyPr/>
          <a:lstStyle/>
          <a:p>
            <a:fld id="{2D849293-9FFB-455D-8E04-D5321DD3C202}" type="slidenum">
              <a:rPr lang="fr-FR" smtClean="0"/>
              <a:pPr/>
              <a:t>34</a:t>
            </a:fld>
            <a:endParaRPr lang="fr-FR"/>
          </a:p>
        </p:txBody>
      </p:sp>
      <p:sp>
        <p:nvSpPr>
          <p:cNvPr id="19" name="ZoneTexte 18"/>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BANCS DE FILTRES DISCRETS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35</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BANCS DE FILTRES DISCRETS</a:t>
            </a:r>
          </a:p>
        </p:txBody>
      </p:sp>
      <p:sp>
        <p:nvSpPr>
          <p:cNvPr id="5" name="ZoneTexte 4"/>
          <p:cNvSpPr txBox="1"/>
          <p:nvPr/>
        </p:nvSpPr>
        <p:spPr>
          <a:xfrm>
            <a:off x="0" y="919633"/>
            <a:ext cx="9144000" cy="1292662"/>
          </a:xfrm>
          <a:prstGeom prst="rect">
            <a:avLst/>
          </a:prstGeom>
          <a:noFill/>
        </p:spPr>
        <p:txBody>
          <a:bodyPr wrap="square" rtlCol="0">
            <a:spAutoFit/>
          </a:bodyPr>
          <a:lstStyle/>
          <a:p>
            <a:pPr algn="just"/>
            <a:r>
              <a:rPr lang="fr-FR" sz="2000" dirty="0">
                <a:latin typeface="Times New Roman" pitchFamily="18" charset="0"/>
                <a:cs typeface="Times New Roman" pitchFamily="18" charset="0"/>
              </a:rPr>
              <a:t>Les ondelettes dyadiques sont des ondelettes dont la dilatation vérifie une propriété permettant d'implémenter les transformées par des bancs de filtres. La définition des ondelettes dyadiques est basée sur le principe des </a:t>
            </a:r>
            <a:r>
              <a:rPr lang="fr-FR" sz="2000" dirty="0" err="1">
                <a:latin typeface="Times New Roman" pitchFamily="18" charset="0"/>
                <a:cs typeface="Times New Roman" pitchFamily="18" charset="0"/>
              </a:rPr>
              <a:t>multirésolutions</a:t>
            </a:r>
            <a:r>
              <a:rPr lang="fr-FR" sz="2000" dirty="0">
                <a:latin typeface="Times New Roman" pitchFamily="18" charset="0"/>
                <a:cs typeface="Times New Roman" pitchFamily="18" charset="0"/>
              </a:rPr>
              <a:t>.</a:t>
            </a:r>
          </a:p>
          <a:p>
            <a:endParaRPr lang="fr-FR" dirty="0"/>
          </a:p>
        </p:txBody>
      </p:sp>
      <p:sp>
        <p:nvSpPr>
          <p:cNvPr id="6" name="Rectangle 5"/>
          <p:cNvSpPr/>
          <p:nvPr/>
        </p:nvSpPr>
        <p:spPr>
          <a:xfrm>
            <a:off x="2000232" y="265532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00232" y="372689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643570" y="265532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643570" y="3726894"/>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357554" y="265532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357554" y="372689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43438" y="265532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643438" y="3726894"/>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rot="5400000">
            <a:off x="3500430" y="308395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501224" y="4154728"/>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750595" y="3062679"/>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flipH="1" flipV="1">
            <a:off x="4751389" y="4119009"/>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429520" y="3226828"/>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ngle 18"/>
          <p:cNvCxnSpPr>
            <a:endCxn id="6" idx="1"/>
          </p:cNvCxnSpPr>
          <p:nvPr/>
        </p:nvCxnSpPr>
        <p:spPr>
          <a:xfrm flipV="1">
            <a:off x="857256" y="3048233"/>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endCxn id="7" idx="1"/>
          </p:cNvCxnSpPr>
          <p:nvPr/>
        </p:nvCxnSpPr>
        <p:spPr>
          <a:xfrm>
            <a:off x="857256" y="3655456"/>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6" idx="3"/>
            <a:endCxn id="10" idx="2"/>
          </p:cNvCxnSpPr>
          <p:nvPr/>
        </p:nvCxnSpPr>
        <p:spPr>
          <a:xfrm>
            <a:off x="3071802" y="304823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071802" y="4153934"/>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357818" y="305347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5357818" y="415917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0" idx="6"/>
            <a:endCxn id="12" idx="2"/>
          </p:cNvCxnSpPr>
          <p:nvPr/>
        </p:nvCxnSpPr>
        <p:spPr>
          <a:xfrm>
            <a:off x="4071934" y="3048233"/>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4071934" y="4153934"/>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stCxn id="8" idx="3"/>
            <a:endCxn id="18" idx="0"/>
          </p:cNvCxnSpPr>
          <p:nvPr/>
        </p:nvCxnSpPr>
        <p:spPr>
          <a:xfrm>
            <a:off x="6715140" y="3048233"/>
            <a:ext cx="964413" cy="17859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Forme 27"/>
          <p:cNvCxnSpPr>
            <a:endCxn id="18" idx="2"/>
          </p:cNvCxnSpPr>
          <p:nvPr/>
        </p:nvCxnSpPr>
        <p:spPr>
          <a:xfrm flipV="1">
            <a:off x="6715140" y="3941208"/>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8" idx="3"/>
          </p:cNvCxnSpPr>
          <p:nvPr/>
        </p:nvCxnSpPr>
        <p:spPr>
          <a:xfrm>
            <a:off x="7929586" y="3584018"/>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000232" y="2857496"/>
            <a:ext cx="1071570" cy="369332"/>
          </a:xfrm>
          <a:prstGeom prst="rect">
            <a:avLst/>
          </a:prstGeom>
          <a:noFill/>
        </p:spPr>
        <p:txBody>
          <a:bodyPr wrap="square" rtlCol="0">
            <a:spAutoFit/>
          </a:bodyPr>
          <a:lstStyle/>
          <a:p>
            <a:pPr algn="ctr"/>
            <a:r>
              <a:rPr lang="fr-FR" b="1" dirty="0">
                <a:solidFill>
                  <a:srgbClr val="0070C0"/>
                </a:solidFill>
              </a:rPr>
              <a:t>H</a:t>
            </a:r>
            <a:r>
              <a:rPr lang="fr-FR" b="1" baseline="-25000" dirty="0">
                <a:solidFill>
                  <a:srgbClr val="0070C0"/>
                </a:solidFill>
              </a:rPr>
              <a:t>0</a:t>
            </a:r>
            <a:r>
              <a:rPr lang="fr-FR" b="1" dirty="0">
                <a:solidFill>
                  <a:srgbClr val="0070C0"/>
                </a:solidFill>
              </a:rPr>
              <a:t>(z)</a:t>
            </a:r>
          </a:p>
        </p:txBody>
      </p:sp>
      <p:sp>
        <p:nvSpPr>
          <p:cNvPr id="31" name="ZoneTexte 30"/>
          <p:cNvSpPr txBox="1"/>
          <p:nvPr/>
        </p:nvSpPr>
        <p:spPr>
          <a:xfrm>
            <a:off x="2000232" y="3944306"/>
            <a:ext cx="1071570" cy="369332"/>
          </a:xfrm>
          <a:prstGeom prst="rect">
            <a:avLst/>
          </a:prstGeom>
          <a:noFill/>
        </p:spPr>
        <p:txBody>
          <a:bodyPr wrap="square" rtlCol="0">
            <a:spAutoFit/>
          </a:bodyPr>
          <a:lstStyle/>
          <a:p>
            <a:pPr algn="ctr"/>
            <a:r>
              <a:rPr lang="fr-FR" b="1" dirty="0">
                <a:solidFill>
                  <a:srgbClr val="C00000"/>
                </a:solidFill>
              </a:rPr>
              <a:t>H</a:t>
            </a:r>
            <a:r>
              <a:rPr lang="fr-FR" b="1" baseline="-25000" dirty="0">
                <a:solidFill>
                  <a:srgbClr val="C00000"/>
                </a:solidFill>
              </a:rPr>
              <a:t>1</a:t>
            </a:r>
            <a:r>
              <a:rPr lang="fr-FR" b="1" dirty="0">
                <a:solidFill>
                  <a:srgbClr val="C00000"/>
                </a:solidFill>
              </a:rPr>
              <a:t>(z)</a:t>
            </a:r>
          </a:p>
        </p:txBody>
      </p:sp>
      <p:sp>
        <p:nvSpPr>
          <p:cNvPr id="32" name="ZoneTexte 31"/>
          <p:cNvSpPr txBox="1"/>
          <p:nvPr/>
        </p:nvSpPr>
        <p:spPr>
          <a:xfrm>
            <a:off x="5643570" y="2869638"/>
            <a:ext cx="1071570" cy="369332"/>
          </a:xfrm>
          <a:prstGeom prst="rect">
            <a:avLst/>
          </a:prstGeom>
          <a:noFill/>
        </p:spPr>
        <p:txBody>
          <a:bodyPr wrap="square" rtlCol="0">
            <a:spAutoFit/>
          </a:bodyPr>
          <a:lstStyle/>
          <a:p>
            <a:pPr algn="ctr"/>
            <a:r>
              <a:rPr lang="fr-FR" b="1" dirty="0">
                <a:solidFill>
                  <a:srgbClr val="0070C0"/>
                </a:solidFill>
              </a:rPr>
              <a:t>G</a:t>
            </a:r>
            <a:r>
              <a:rPr lang="fr-FR" b="1" baseline="-25000" dirty="0">
                <a:solidFill>
                  <a:srgbClr val="0070C0"/>
                </a:solidFill>
              </a:rPr>
              <a:t>0</a:t>
            </a:r>
            <a:r>
              <a:rPr lang="fr-FR" b="1" dirty="0">
                <a:solidFill>
                  <a:srgbClr val="0070C0"/>
                </a:solidFill>
              </a:rPr>
              <a:t>(z)</a:t>
            </a:r>
          </a:p>
        </p:txBody>
      </p:sp>
      <p:sp>
        <p:nvSpPr>
          <p:cNvPr id="33" name="ZoneTexte 32"/>
          <p:cNvSpPr txBox="1"/>
          <p:nvPr/>
        </p:nvSpPr>
        <p:spPr>
          <a:xfrm>
            <a:off x="5643570" y="3985264"/>
            <a:ext cx="1071570" cy="369332"/>
          </a:xfrm>
          <a:prstGeom prst="rect">
            <a:avLst/>
          </a:prstGeom>
          <a:noFill/>
        </p:spPr>
        <p:txBody>
          <a:bodyPr wrap="square" rtlCol="0">
            <a:spAutoFit/>
          </a:bodyPr>
          <a:lstStyle/>
          <a:p>
            <a:pPr algn="ctr"/>
            <a:r>
              <a:rPr lang="fr-FR" b="1" dirty="0">
                <a:solidFill>
                  <a:srgbClr val="C00000"/>
                </a:solidFill>
              </a:rPr>
              <a:t>G</a:t>
            </a:r>
            <a:r>
              <a:rPr lang="fr-FR" b="1" baseline="-25000" dirty="0">
                <a:solidFill>
                  <a:srgbClr val="C00000"/>
                </a:solidFill>
              </a:rPr>
              <a:t>1</a:t>
            </a:r>
            <a:r>
              <a:rPr lang="fr-FR" b="1" dirty="0">
                <a:solidFill>
                  <a:srgbClr val="C00000"/>
                </a:solidFill>
              </a:rPr>
              <a:t>(z)</a:t>
            </a:r>
          </a:p>
        </p:txBody>
      </p:sp>
      <p:sp>
        <p:nvSpPr>
          <p:cNvPr id="34" name="ZoneTexte 33"/>
          <p:cNvSpPr txBox="1"/>
          <p:nvPr/>
        </p:nvSpPr>
        <p:spPr>
          <a:xfrm>
            <a:off x="3714744" y="2884878"/>
            <a:ext cx="428628" cy="369332"/>
          </a:xfrm>
          <a:prstGeom prst="rect">
            <a:avLst/>
          </a:prstGeom>
          <a:noFill/>
        </p:spPr>
        <p:txBody>
          <a:bodyPr wrap="square" rtlCol="0">
            <a:spAutoFit/>
          </a:bodyPr>
          <a:lstStyle/>
          <a:p>
            <a:r>
              <a:rPr lang="fr-FR" b="1" dirty="0"/>
              <a:t>2</a:t>
            </a:r>
          </a:p>
        </p:txBody>
      </p:sp>
      <p:sp>
        <p:nvSpPr>
          <p:cNvPr id="35" name="ZoneTexte 34"/>
          <p:cNvSpPr txBox="1"/>
          <p:nvPr/>
        </p:nvSpPr>
        <p:spPr>
          <a:xfrm>
            <a:off x="5000628" y="2883214"/>
            <a:ext cx="428628" cy="369332"/>
          </a:xfrm>
          <a:prstGeom prst="rect">
            <a:avLst/>
          </a:prstGeom>
          <a:noFill/>
        </p:spPr>
        <p:txBody>
          <a:bodyPr wrap="square" rtlCol="0">
            <a:spAutoFit/>
          </a:bodyPr>
          <a:lstStyle/>
          <a:p>
            <a:r>
              <a:rPr lang="fr-FR" b="1" dirty="0"/>
              <a:t>2</a:t>
            </a:r>
          </a:p>
        </p:txBody>
      </p:sp>
      <p:sp>
        <p:nvSpPr>
          <p:cNvPr id="36" name="ZoneTexte 35"/>
          <p:cNvSpPr txBox="1"/>
          <p:nvPr/>
        </p:nvSpPr>
        <p:spPr>
          <a:xfrm>
            <a:off x="3714744" y="3929066"/>
            <a:ext cx="428628" cy="369332"/>
          </a:xfrm>
          <a:prstGeom prst="rect">
            <a:avLst/>
          </a:prstGeom>
          <a:noFill/>
        </p:spPr>
        <p:txBody>
          <a:bodyPr wrap="square" rtlCol="0">
            <a:spAutoFit/>
          </a:bodyPr>
          <a:lstStyle/>
          <a:p>
            <a:r>
              <a:rPr lang="fr-FR" b="1" dirty="0"/>
              <a:t>2</a:t>
            </a:r>
          </a:p>
        </p:txBody>
      </p:sp>
      <p:sp>
        <p:nvSpPr>
          <p:cNvPr id="37" name="ZoneTexte 36"/>
          <p:cNvSpPr txBox="1"/>
          <p:nvPr/>
        </p:nvSpPr>
        <p:spPr>
          <a:xfrm>
            <a:off x="5000628" y="3927402"/>
            <a:ext cx="428628" cy="369332"/>
          </a:xfrm>
          <a:prstGeom prst="rect">
            <a:avLst/>
          </a:prstGeom>
          <a:noFill/>
        </p:spPr>
        <p:txBody>
          <a:bodyPr wrap="square" rtlCol="0">
            <a:spAutoFit/>
          </a:bodyPr>
          <a:lstStyle/>
          <a:p>
            <a:r>
              <a:rPr lang="fr-FR" b="1" dirty="0"/>
              <a:t>2</a:t>
            </a:r>
          </a:p>
        </p:txBody>
      </p:sp>
      <p:sp>
        <p:nvSpPr>
          <p:cNvPr id="38" name="ZoneTexte 37"/>
          <p:cNvSpPr txBox="1"/>
          <p:nvPr/>
        </p:nvSpPr>
        <p:spPr>
          <a:xfrm>
            <a:off x="857256" y="3298266"/>
            <a:ext cx="642910" cy="369332"/>
          </a:xfrm>
          <a:prstGeom prst="rect">
            <a:avLst/>
          </a:prstGeom>
          <a:noFill/>
        </p:spPr>
        <p:txBody>
          <a:bodyPr wrap="square" rtlCol="0">
            <a:spAutoFit/>
          </a:bodyPr>
          <a:lstStyle/>
          <a:p>
            <a:r>
              <a:rPr lang="fr-FR" b="1" dirty="0">
                <a:solidFill>
                  <a:srgbClr val="00B050"/>
                </a:solidFill>
              </a:rPr>
              <a:t>x(n)</a:t>
            </a:r>
          </a:p>
        </p:txBody>
      </p:sp>
      <p:sp>
        <p:nvSpPr>
          <p:cNvPr id="39" name="ZoneTexte 38"/>
          <p:cNvSpPr txBox="1"/>
          <p:nvPr/>
        </p:nvSpPr>
        <p:spPr>
          <a:xfrm>
            <a:off x="8001024" y="3226828"/>
            <a:ext cx="642910" cy="369332"/>
          </a:xfrm>
          <a:prstGeom prst="rect">
            <a:avLst/>
          </a:prstGeom>
          <a:noFill/>
        </p:spPr>
        <p:txBody>
          <a:bodyPr wrap="square" rtlCol="0">
            <a:spAutoFit/>
          </a:bodyPr>
          <a:lstStyle/>
          <a:p>
            <a:r>
              <a:rPr lang="fr-FR" b="1" dirty="0">
                <a:solidFill>
                  <a:srgbClr val="002060"/>
                </a:solidFill>
              </a:rPr>
              <a:t>x’(n)</a:t>
            </a:r>
          </a:p>
        </p:txBody>
      </p:sp>
      <p:sp>
        <p:nvSpPr>
          <p:cNvPr id="40" name="ZoneTexte 39"/>
          <p:cNvSpPr txBox="1"/>
          <p:nvPr/>
        </p:nvSpPr>
        <p:spPr>
          <a:xfrm>
            <a:off x="2928926" y="2298134"/>
            <a:ext cx="642910" cy="369332"/>
          </a:xfrm>
          <a:prstGeom prst="rect">
            <a:avLst/>
          </a:prstGeom>
          <a:noFill/>
        </p:spPr>
        <p:txBody>
          <a:bodyPr wrap="square" rtlCol="0">
            <a:spAutoFit/>
          </a:bodyPr>
          <a:lstStyle/>
          <a:p>
            <a:r>
              <a:rPr lang="fr-FR" b="1" dirty="0">
                <a:solidFill>
                  <a:srgbClr val="00B050"/>
                </a:solidFill>
              </a:rPr>
              <a:t>x</a:t>
            </a:r>
            <a:r>
              <a:rPr lang="fr-FR" b="1" baseline="-25000" dirty="0">
                <a:solidFill>
                  <a:srgbClr val="00B050"/>
                </a:solidFill>
              </a:rPr>
              <a:t>0</a:t>
            </a:r>
            <a:r>
              <a:rPr lang="fr-FR" b="1" dirty="0">
                <a:solidFill>
                  <a:srgbClr val="00B050"/>
                </a:solidFill>
              </a:rPr>
              <a:t>(n)</a:t>
            </a:r>
          </a:p>
        </p:txBody>
      </p:sp>
      <p:sp>
        <p:nvSpPr>
          <p:cNvPr id="41" name="ZoneTexte 40"/>
          <p:cNvSpPr txBox="1"/>
          <p:nvPr/>
        </p:nvSpPr>
        <p:spPr>
          <a:xfrm>
            <a:off x="3000396" y="4357694"/>
            <a:ext cx="642910" cy="369332"/>
          </a:xfrm>
          <a:prstGeom prst="rect">
            <a:avLst/>
          </a:prstGeom>
          <a:noFill/>
        </p:spPr>
        <p:txBody>
          <a:bodyPr wrap="square" rtlCol="0">
            <a:spAutoFit/>
          </a:bodyPr>
          <a:lstStyle/>
          <a:p>
            <a:r>
              <a:rPr lang="fr-FR" b="1" dirty="0">
                <a:solidFill>
                  <a:srgbClr val="00B050"/>
                </a:solidFill>
              </a:rPr>
              <a:t>x</a:t>
            </a:r>
            <a:r>
              <a:rPr lang="fr-FR" b="1" baseline="-25000" dirty="0">
                <a:solidFill>
                  <a:srgbClr val="00B050"/>
                </a:solidFill>
              </a:rPr>
              <a:t>1</a:t>
            </a:r>
            <a:r>
              <a:rPr lang="fr-FR" b="1" dirty="0">
                <a:solidFill>
                  <a:srgbClr val="00B050"/>
                </a:solidFill>
              </a:rPr>
              <a:t>(n)</a:t>
            </a:r>
          </a:p>
        </p:txBody>
      </p:sp>
      <p:sp>
        <p:nvSpPr>
          <p:cNvPr id="42" name="ZoneTexte 41"/>
          <p:cNvSpPr txBox="1"/>
          <p:nvPr/>
        </p:nvSpPr>
        <p:spPr>
          <a:xfrm>
            <a:off x="3974778" y="2655324"/>
            <a:ext cx="642910" cy="369332"/>
          </a:xfrm>
          <a:prstGeom prst="rect">
            <a:avLst/>
          </a:prstGeom>
          <a:noFill/>
        </p:spPr>
        <p:txBody>
          <a:bodyPr wrap="square" rtlCol="0">
            <a:spAutoFit/>
          </a:bodyPr>
          <a:lstStyle/>
          <a:p>
            <a:r>
              <a:rPr lang="fr-FR" b="1" dirty="0">
                <a:solidFill>
                  <a:srgbClr val="002060"/>
                </a:solidFill>
              </a:rPr>
              <a:t>y</a:t>
            </a:r>
            <a:r>
              <a:rPr lang="fr-FR" b="1" baseline="-25000" dirty="0">
                <a:solidFill>
                  <a:srgbClr val="002060"/>
                </a:solidFill>
              </a:rPr>
              <a:t>0</a:t>
            </a:r>
            <a:r>
              <a:rPr lang="fr-FR" b="1" dirty="0">
                <a:solidFill>
                  <a:srgbClr val="002060"/>
                </a:solidFill>
              </a:rPr>
              <a:t>(n)</a:t>
            </a:r>
          </a:p>
        </p:txBody>
      </p:sp>
      <p:sp>
        <p:nvSpPr>
          <p:cNvPr id="43" name="ZoneTexte 42"/>
          <p:cNvSpPr txBox="1"/>
          <p:nvPr/>
        </p:nvSpPr>
        <p:spPr>
          <a:xfrm>
            <a:off x="4046248" y="4357694"/>
            <a:ext cx="642910" cy="369332"/>
          </a:xfrm>
          <a:prstGeom prst="rect">
            <a:avLst/>
          </a:prstGeom>
          <a:noFill/>
        </p:spPr>
        <p:txBody>
          <a:bodyPr wrap="square" rtlCol="0">
            <a:spAutoFit/>
          </a:bodyPr>
          <a:lstStyle/>
          <a:p>
            <a:r>
              <a:rPr lang="fr-FR" b="1" dirty="0">
                <a:solidFill>
                  <a:srgbClr val="002060"/>
                </a:solidFill>
              </a:rPr>
              <a:t>y</a:t>
            </a:r>
            <a:r>
              <a:rPr lang="fr-FR" b="1" baseline="-25000" dirty="0">
                <a:solidFill>
                  <a:srgbClr val="002060"/>
                </a:solidFill>
              </a:rPr>
              <a:t>1</a:t>
            </a:r>
            <a:r>
              <a:rPr lang="fr-FR" b="1" dirty="0">
                <a:solidFill>
                  <a:srgbClr val="002060"/>
                </a:solidFill>
              </a:rPr>
              <a:t>(n)</a:t>
            </a:r>
          </a:p>
        </p:txBody>
      </p:sp>
      <p:sp>
        <p:nvSpPr>
          <p:cNvPr id="44" name="ZoneTexte 43"/>
          <p:cNvSpPr txBox="1"/>
          <p:nvPr/>
        </p:nvSpPr>
        <p:spPr>
          <a:xfrm>
            <a:off x="5143504" y="2298134"/>
            <a:ext cx="785818" cy="369332"/>
          </a:xfrm>
          <a:prstGeom prst="rect">
            <a:avLst/>
          </a:prstGeom>
          <a:noFill/>
        </p:spPr>
        <p:txBody>
          <a:bodyPr wrap="square" rtlCol="0">
            <a:spAutoFit/>
          </a:bodyPr>
          <a:lstStyle/>
          <a:p>
            <a:r>
              <a:rPr lang="fr-FR" b="1" dirty="0">
                <a:solidFill>
                  <a:srgbClr val="7030A0"/>
                </a:solidFill>
              </a:rPr>
              <a:t>y’</a:t>
            </a:r>
            <a:r>
              <a:rPr lang="fr-FR" b="1" baseline="-25000" dirty="0">
                <a:solidFill>
                  <a:srgbClr val="7030A0"/>
                </a:solidFill>
              </a:rPr>
              <a:t>0</a:t>
            </a:r>
            <a:r>
              <a:rPr lang="fr-FR" b="1" dirty="0">
                <a:solidFill>
                  <a:srgbClr val="7030A0"/>
                </a:solidFill>
              </a:rPr>
              <a:t>(n)</a:t>
            </a:r>
          </a:p>
        </p:txBody>
      </p:sp>
      <p:sp>
        <p:nvSpPr>
          <p:cNvPr id="45" name="ZoneTexte 44"/>
          <p:cNvSpPr txBox="1"/>
          <p:nvPr/>
        </p:nvSpPr>
        <p:spPr>
          <a:xfrm>
            <a:off x="5214974" y="4357694"/>
            <a:ext cx="714348" cy="369332"/>
          </a:xfrm>
          <a:prstGeom prst="rect">
            <a:avLst/>
          </a:prstGeom>
          <a:noFill/>
        </p:spPr>
        <p:txBody>
          <a:bodyPr wrap="square" rtlCol="0">
            <a:spAutoFit/>
          </a:bodyPr>
          <a:lstStyle/>
          <a:p>
            <a:r>
              <a:rPr lang="fr-FR" b="1" dirty="0">
                <a:solidFill>
                  <a:srgbClr val="7030A0"/>
                </a:solidFill>
              </a:rPr>
              <a:t>y’</a:t>
            </a:r>
            <a:r>
              <a:rPr lang="fr-FR" b="1" baseline="-25000" dirty="0">
                <a:solidFill>
                  <a:srgbClr val="7030A0"/>
                </a:solidFill>
              </a:rPr>
              <a:t>1</a:t>
            </a:r>
            <a:r>
              <a:rPr lang="fr-FR" b="1" dirty="0">
                <a:solidFill>
                  <a:srgbClr val="7030A0"/>
                </a:solidFill>
              </a:rPr>
              <a:t>(n)</a:t>
            </a:r>
          </a:p>
        </p:txBody>
      </p:sp>
      <p:sp>
        <p:nvSpPr>
          <p:cNvPr id="46" name="ZoneTexte 45"/>
          <p:cNvSpPr txBox="1"/>
          <p:nvPr/>
        </p:nvSpPr>
        <p:spPr>
          <a:xfrm>
            <a:off x="857224" y="4643446"/>
            <a:ext cx="8143932" cy="369332"/>
          </a:xfrm>
          <a:prstGeom prst="rect">
            <a:avLst/>
          </a:prstGeom>
          <a:noFill/>
        </p:spPr>
        <p:txBody>
          <a:bodyPr wrap="square" rtlCol="0">
            <a:spAutoFit/>
          </a:bodyPr>
          <a:lstStyle/>
          <a:p>
            <a:pPr algn="ctr"/>
            <a:r>
              <a:rPr lang="fr-FR" b="1" dirty="0">
                <a:solidFill>
                  <a:srgbClr val="7030A0"/>
                </a:solidFill>
                <a:latin typeface="Times New Roman" pitchFamily="18" charset="0"/>
                <a:cs typeface="Times New Roman" pitchFamily="18" charset="0"/>
              </a:rPr>
              <a:t>Banc de filtres à deux canaux à échantillonnage critique</a:t>
            </a:r>
          </a:p>
        </p:txBody>
      </p:sp>
      <p:sp>
        <p:nvSpPr>
          <p:cNvPr id="47" name="Accolade ouvrante 46"/>
          <p:cNvSpPr/>
          <p:nvPr/>
        </p:nvSpPr>
        <p:spPr>
          <a:xfrm rot="5400000">
            <a:off x="2750328" y="1167271"/>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Accolade ouvrante 47"/>
          <p:cNvSpPr/>
          <p:nvPr/>
        </p:nvSpPr>
        <p:spPr>
          <a:xfrm rot="5400000">
            <a:off x="5464972" y="1167271"/>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ZoneTexte 48"/>
          <p:cNvSpPr txBox="1"/>
          <p:nvPr/>
        </p:nvSpPr>
        <p:spPr>
          <a:xfrm>
            <a:off x="4572000" y="1785926"/>
            <a:ext cx="2500330" cy="369332"/>
          </a:xfrm>
          <a:prstGeom prst="rect">
            <a:avLst/>
          </a:prstGeom>
          <a:noFill/>
        </p:spPr>
        <p:txBody>
          <a:bodyPr wrap="square" rtlCol="0">
            <a:spAutoFit/>
          </a:bodyPr>
          <a:lstStyle/>
          <a:p>
            <a:pPr algn="ctr"/>
            <a:r>
              <a:rPr lang="fr-FR" b="1" dirty="0">
                <a:solidFill>
                  <a:srgbClr val="FF0000"/>
                </a:solidFill>
              </a:rPr>
              <a:t>SYNTHESE</a:t>
            </a:r>
          </a:p>
        </p:txBody>
      </p:sp>
      <p:sp>
        <p:nvSpPr>
          <p:cNvPr id="50" name="ZoneTexte 49"/>
          <p:cNvSpPr txBox="1"/>
          <p:nvPr/>
        </p:nvSpPr>
        <p:spPr>
          <a:xfrm>
            <a:off x="1857356" y="1798068"/>
            <a:ext cx="2500330" cy="369332"/>
          </a:xfrm>
          <a:prstGeom prst="rect">
            <a:avLst/>
          </a:prstGeom>
          <a:noFill/>
        </p:spPr>
        <p:txBody>
          <a:bodyPr wrap="square" rtlCol="0">
            <a:spAutoFit/>
          </a:bodyPr>
          <a:lstStyle/>
          <a:p>
            <a:pPr algn="ctr"/>
            <a:r>
              <a:rPr lang="fr-FR" b="1" dirty="0">
                <a:solidFill>
                  <a:schemeClr val="accent2">
                    <a:lumMod val="50000"/>
                  </a:schemeClr>
                </a:solidFill>
              </a:rPr>
              <a:t>ANALYSE</a:t>
            </a:r>
          </a:p>
        </p:txBody>
      </p:sp>
      <p:sp>
        <p:nvSpPr>
          <p:cNvPr id="51" name="ZoneTexte 50"/>
          <p:cNvSpPr txBox="1"/>
          <p:nvPr/>
        </p:nvSpPr>
        <p:spPr>
          <a:xfrm>
            <a:off x="7429520" y="3298266"/>
            <a:ext cx="500066" cy="553998"/>
          </a:xfrm>
          <a:prstGeom prst="rect">
            <a:avLst/>
          </a:prstGeom>
          <a:noFill/>
        </p:spPr>
        <p:txBody>
          <a:bodyPr wrap="square" rtlCol="0">
            <a:spAutoFit/>
          </a:bodyPr>
          <a:lstStyle/>
          <a:p>
            <a:pPr algn="ctr"/>
            <a:r>
              <a:rPr lang="fr-FR" sz="3000" dirty="0">
                <a:solidFill>
                  <a:schemeClr val="accent2">
                    <a:lumMod val="50000"/>
                  </a:schemeClr>
                </a:solidFill>
              </a:rPr>
              <a:t>+</a:t>
            </a:r>
          </a:p>
        </p:txBody>
      </p:sp>
      <p:sp>
        <p:nvSpPr>
          <p:cNvPr id="52" name="ZoneTexte 51"/>
          <p:cNvSpPr txBox="1"/>
          <p:nvPr/>
        </p:nvSpPr>
        <p:spPr>
          <a:xfrm>
            <a:off x="0" y="5000636"/>
            <a:ext cx="6286512" cy="1908215"/>
          </a:xfrm>
          <a:prstGeom prst="rect">
            <a:avLst/>
          </a:prstGeom>
          <a:noFill/>
        </p:spPr>
        <p:txBody>
          <a:bodyPr wrap="square" rtlCol="0">
            <a:spAutoFit/>
          </a:bodyPr>
          <a:lstStyle/>
          <a:p>
            <a:pPr algn="just">
              <a:buFont typeface="Wingdings" pitchFamily="2" charset="2"/>
              <a:buChar char="q"/>
            </a:pPr>
            <a:r>
              <a:rPr lang="fr-FR" sz="2000" dirty="0">
                <a:latin typeface="Times New Roman" pitchFamily="18" charset="0"/>
                <a:cs typeface="Times New Roman" pitchFamily="18" charset="0"/>
              </a:rPr>
              <a:t> </a:t>
            </a:r>
            <a:r>
              <a:rPr lang="fr-FR" sz="2000" dirty="0">
                <a:solidFill>
                  <a:srgbClr val="002060"/>
                </a:solidFill>
                <a:latin typeface="Times New Roman" pitchFamily="18" charset="0"/>
                <a:cs typeface="Times New Roman" pitchFamily="18" charset="0"/>
              </a:rPr>
              <a:t>Lorsqu'en plus h</a:t>
            </a:r>
            <a:r>
              <a:rPr lang="fr-FR" sz="2000" baseline="-25000" dirty="0">
                <a:solidFill>
                  <a:srgbClr val="002060"/>
                </a:solidFill>
                <a:latin typeface="Times New Roman" pitchFamily="18" charset="0"/>
                <a:cs typeface="Times New Roman" pitchFamily="18" charset="0"/>
              </a:rPr>
              <a:t>0</a:t>
            </a:r>
            <a:r>
              <a:rPr lang="fr-FR" sz="2000" dirty="0">
                <a:solidFill>
                  <a:srgbClr val="002060"/>
                </a:solidFill>
                <a:latin typeface="Times New Roman" pitchFamily="18" charset="0"/>
                <a:cs typeface="Times New Roman" pitchFamily="18" charset="0"/>
              </a:rPr>
              <a:t> = g</a:t>
            </a:r>
            <a:r>
              <a:rPr lang="fr-FR" sz="2000" baseline="-25000" dirty="0">
                <a:solidFill>
                  <a:srgbClr val="002060"/>
                </a:solidFill>
                <a:latin typeface="Times New Roman" pitchFamily="18" charset="0"/>
                <a:cs typeface="Times New Roman" pitchFamily="18" charset="0"/>
              </a:rPr>
              <a:t>0</a:t>
            </a:r>
            <a:r>
              <a:rPr lang="fr-FR" sz="2000" dirty="0">
                <a:solidFill>
                  <a:srgbClr val="002060"/>
                </a:solidFill>
                <a:latin typeface="Times New Roman" pitchFamily="18" charset="0"/>
                <a:cs typeface="Times New Roman" pitchFamily="18" charset="0"/>
              </a:rPr>
              <a:t> et h</a:t>
            </a:r>
            <a:r>
              <a:rPr lang="fr-FR" sz="2000" baseline="-25000" dirty="0">
                <a:solidFill>
                  <a:srgbClr val="002060"/>
                </a:solidFill>
                <a:latin typeface="Times New Roman" pitchFamily="18" charset="0"/>
                <a:cs typeface="Times New Roman" pitchFamily="18" charset="0"/>
              </a:rPr>
              <a:t>1</a:t>
            </a:r>
            <a:r>
              <a:rPr lang="fr-FR" sz="2000" dirty="0">
                <a:solidFill>
                  <a:srgbClr val="002060"/>
                </a:solidFill>
                <a:latin typeface="Times New Roman" pitchFamily="18" charset="0"/>
                <a:cs typeface="Times New Roman" pitchFamily="18" charset="0"/>
              </a:rPr>
              <a:t> = g</a:t>
            </a:r>
            <a:r>
              <a:rPr lang="fr-FR" sz="2000" baseline="-25000" dirty="0">
                <a:solidFill>
                  <a:srgbClr val="002060"/>
                </a:solidFill>
                <a:latin typeface="Times New Roman" pitchFamily="18" charset="0"/>
                <a:cs typeface="Times New Roman" pitchFamily="18" charset="0"/>
              </a:rPr>
              <a:t>1</a:t>
            </a:r>
            <a:r>
              <a:rPr lang="fr-FR" sz="2000" dirty="0">
                <a:solidFill>
                  <a:srgbClr val="002060"/>
                </a:solidFill>
                <a:latin typeface="Times New Roman" pitchFamily="18" charset="0"/>
                <a:cs typeface="Times New Roman" pitchFamily="18" charset="0"/>
              </a:rPr>
              <a:t>, on parle de </a:t>
            </a:r>
            <a:r>
              <a:rPr lang="fr-FR" sz="2000" i="1" dirty="0">
                <a:solidFill>
                  <a:srgbClr val="002060"/>
                </a:solidFill>
                <a:latin typeface="Times New Roman" pitchFamily="18" charset="0"/>
                <a:cs typeface="Times New Roman" pitchFamily="18" charset="0"/>
              </a:rPr>
              <a:t>filtres miroirs en quadrature (QMFB)</a:t>
            </a:r>
          </a:p>
          <a:p>
            <a:pPr algn="just">
              <a:buFont typeface="Wingdings" pitchFamily="2" charset="2"/>
              <a:buChar char="q"/>
            </a:pPr>
            <a:r>
              <a:rPr lang="fr-FR" sz="2000" i="1" dirty="0">
                <a:latin typeface="Times New Roman" pitchFamily="18" charset="0"/>
                <a:cs typeface="Times New Roman" pitchFamily="18" charset="0"/>
              </a:rPr>
              <a:t> </a:t>
            </a:r>
            <a:r>
              <a:rPr lang="fr-FR" sz="2000" dirty="0">
                <a:solidFill>
                  <a:srgbClr val="7030A0"/>
                </a:solidFill>
                <a:latin typeface="Times New Roman" pitchFamily="18" charset="0"/>
                <a:cs typeface="Times New Roman" pitchFamily="18" charset="0"/>
              </a:rPr>
              <a:t>Un reconstruction parfaite est obtenue si les filtres h</a:t>
            </a:r>
            <a:r>
              <a:rPr lang="fr-FR" sz="2000" baseline="-25000" dirty="0">
                <a:solidFill>
                  <a:srgbClr val="7030A0"/>
                </a:solidFill>
                <a:latin typeface="Times New Roman" pitchFamily="18" charset="0"/>
                <a:cs typeface="Times New Roman" pitchFamily="18" charset="0"/>
              </a:rPr>
              <a:t>1</a:t>
            </a:r>
            <a:r>
              <a:rPr lang="fr-FR" sz="2000" dirty="0">
                <a:solidFill>
                  <a:srgbClr val="7030A0"/>
                </a:solidFill>
                <a:latin typeface="Times New Roman" pitchFamily="18" charset="0"/>
                <a:cs typeface="Times New Roman" pitchFamily="18" charset="0"/>
              </a:rPr>
              <a:t> et g</a:t>
            </a:r>
            <a:r>
              <a:rPr lang="fr-FR" sz="2000" baseline="-25000" dirty="0">
                <a:solidFill>
                  <a:srgbClr val="7030A0"/>
                </a:solidFill>
                <a:latin typeface="Times New Roman" pitchFamily="18" charset="0"/>
                <a:cs typeface="Times New Roman" pitchFamily="18" charset="0"/>
              </a:rPr>
              <a:t>1</a:t>
            </a:r>
            <a:r>
              <a:rPr lang="fr-FR" sz="2000" dirty="0">
                <a:solidFill>
                  <a:srgbClr val="7030A0"/>
                </a:solidFill>
                <a:latin typeface="Times New Roman" pitchFamily="18" charset="0"/>
                <a:cs typeface="Times New Roman" pitchFamily="18" charset="0"/>
              </a:rPr>
              <a:t> se déduisent facilement des filtres h</a:t>
            </a:r>
            <a:r>
              <a:rPr lang="fr-FR" sz="2000" baseline="-25000" dirty="0">
                <a:solidFill>
                  <a:srgbClr val="7030A0"/>
                </a:solidFill>
                <a:latin typeface="Times New Roman" pitchFamily="18" charset="0"/>
                <a:cs typeface="Times New Roman" pitchFamily="18" charset="0"/>
              </a:rPr>
              <a:t>0 </a:t>
            </a:r>
            <a:r>
              <a:rPr lang="fr-FR" sz="2000" dirty="0">
                <a:solidFill>
                  <a:srgbClr val="7030A0"/>
                </a:solidFill>
                <a:latin typeface="Times New Roman" pitchFamily="18" charset="0"/>
                <a:cs typeface="Times New Roman" pitchFamily="18" charset="0"/>
              </a:rPr>
              <a:t>et g</a:t>
            </a:r>
            <a:r>
              <a:rPr lang="fr-FR" sz="2000" baseline="-25000" dirty="0">
                <a:solidFill>
                  <a:srgbClr val="7030A0"/>
                </a:solidFill>
                <a:latin typeface="Times New Roman" pitchFamily="18" charset="0"/>
                <a:cs typeface="Times New Roman" pitchFamily="18" charset="0"/>
              </a:rPr>
              <a:t>0</a:t>
            </a:r>
            <a:r>
              <a:rPr lang="fr-FR" sz="2000" dirty="0">
                <a:solidFill>
                  <a:srgbClr val="7030A0"/>
                </a:solidFill>
                <a:latin typeface="Times New Roman" pitchFamily="18" charset="0"/>
                <a:cs typeface="Times New Roman" pitchFamily="18" charset="0"/>
              </a:rPr>
              <a:t>, à partir de :</a:t>
            </a:r>
          </a:p>
          <a:p>
            <a:pPr algn="just"/>
            <a:endParaRPr lang="fr-FR" sz="2000" dirty="0">
              <a:latin typeface="Times New Roman" pitchFamily="18" charset="0"/>
              <a:cs typeface="Times New Roman" pitchFamily="18" charset="0"/>
            </a:endParaRPr>
          </a:p>
          <a:p>
            <a:endParaRPr lang="fr-FR" dirty="0"/>
          </a:p>
        </p:txBody>
      </p:sp>
      <p:graphicFrame>
        <p:nvGraphicFramePr>
          <p:cNvPr id="54" name="Objet 53"/>
          <p:cNvGraphicFramePr>
            <a:graphicFrameLocks noChangeAspect="1"/>
          </p:cNvGraphicFramePr>
          <p:nvPr/>
        </p:nvGraphicFramePr>
        <p:xfrm>
          <a:off x="500034" y="6357958"/>
          <a:ext cx="5072098" cy="446157"/>
        </p:xfrm>
        <a:graphic>
          <a:graphicData uri="http://schemas.openxmlformats.org/presentationml/2006/ole">
            <mc:AlternateContent xmlns:mc="http://schemas.openxmlformats.org/markup-compatibility/2006">
              <mc:Choice xmlns:v="urn:schemas-microsoft-com:vml" Requires="v">
                <p:oleObj spid="_x0000_s140291" name="Équation" r:id="rId3" imgW="2743200" imgH="241200" progId="Equation.3">
                  <p:embed/>
                </p:oleObj>
              </mc:Choice>
              <mc:Fallback>
                <p:oleObj name="Équation" r:id="rId3" imgW="27432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6357958"/>
                        <a:ext cx="5072098" cy="446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380" name="Picture 4"/>
          <p:cNvPicPr>
            <a:picLocks noChangeAspect="1" noChangeArrowheads="1"/>
          </p:cNvPicPr>
          <p:nvPr/>
        </p:nvPicPr>
        <p:blipFill>
          <a:blip r:embed="rId5"/>
          <a:srcRect/>
          <a:stretch>
            <a:fillRect/>
          </a:stretch>
        </p:blipFill>
        <p:spPr bwMode="auto">
          <a:xfrm>
            <a:off x="6336734" y="5000636"/>
            <a:ext cx="2807267" cy="157163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358401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43042" y="465558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286380" y="358401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286380" y="4655588"/>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000364" y="358401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000364" y="465558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286248" y="358401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286248" y="4655588"/>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rot="5400000">
            <a:off x="3143240" y="4012646"/>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a:off x="3144034" y="5083422"/>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flipH="1" flipV="1">
            <a:off x="4393405" y="399137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flipH="1" flipV="1">
            <a:off x="4394199" y="504770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072330" y="4143380"/>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en angle 21"/>
          <p:cNvCxnSpPr>
            <a:endCxn id="4" idx="1"/>
          </p:cNvCxnSpPr>
          <p:nvPr/>
        </p:nvCxnSpPr>
        <p:spPr>
          <a:xfrm flipV="1">
            <a:off x="500066" y="3976927"/>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a:endCxn id="5" idx="1"/>
          </p:cNvCxnSpPr>
          <p:nvPr/>
        </p:nvCxnSpPr>
        <p:spPr>
          <a:xfrm>
            <a:off x="500066" y="4584150"/>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4" idx="3"/>
            <a:endCxn id="8" idx="2"/>
          </p:cNvCxnSpPr>
          <p:nvPr/>
        </p:nvCxnSpPr>
        <p:spPr>
          <a:xfrm>
            <a:off x="2714612" y="3976927"/>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714612" y="508262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000628" y="3982166"/>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5000628" y="5087867"/>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 idx="6"/>
            <a:endCxn id="12" idx="2"/>
          </p:cNvCxnSpPr>
          <p:nvPr/>
        </p:nvCxnSpPr>
        <p:spPr>
          <a:xfrm>
            <a:off x="3714744" y="3976927"/>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714744" y="5082628"/>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Forme 35"/>
          <p:cNvCxnSpPr>
            <a:stCxn id="6" idx="3"/>
            <a:endCxn id="20" idx="0"/>
          </p:cNvCxnSpPr>
          <p:nvPr/>
        </p:nvCxnSpPr>
        <p:spPr>
          <a:xfrm>
            <a:off x="6357950" y="3976927"/>
            <a:ext cx="964413" cy="16645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Forme 36"/>
          <p:cNvCxnSpPr>
            <a:endCxn id="20" idx="2"/>
          </p:cNvCxnSpPr>
          <p:nvPr/>
        </p:nvCxnSpPr>
        <p:spPr>
          <a:xfrm flipV="1">
            <a:off x="6357950" y="4857760"/>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20" idx="3"/>
          </p:cNvCxnSpPr>
          <p:nvPr/>
        </p:nvCxnSpPr>
        <p:spPr>
          <a:xfrm>
            <a:off x="7572396" y="4500570"/>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1643042" y="3786190"/>
            <a:ext cx="1071570" cy="369332"/>
          </a:xfrm>
          <a:prstGeom prst="rect">
            <a:avLst/>
          </a:prstGeom>
          <a:noFill/>
        </p:spPr>
        <p:txBody>
          <a:bodyPr wrap="square" rtlCol="0">
            <a:spAutoFit/>
          </a:bodyPr>
          <a:lstStyle/>
          <a:p>
            <a:pPr algn="ctr"/>
            <a:r>
              <a:rPr lang="fr-FR" b="1" dirty="0">
                <a:solidFill>
                  <a:srgbClr val="0070C0"/>
                </a:solidFill>
              </a:rPr>
              <a:t>h</a:t>
            </a:r>
            <a:r>
              <a:rPr lang="fr-FR" b="1" baseline="-25000" dirty="0">
                <a:solidFill>
                  <a:srgbClr val="0070C0"/>
                </a:solidFill>
              </a:rPr>
              <a:t>0</a:t>
            </a:r>
            <a:endParaRPr lang="fr-FR" b="1" dirty="0">
              <a:solidFill>
                <a:srgbClr val="0070C0"/>
              </a:solidFill>
            </a:endParaRPr>
          </a:p>
        </p:txBody>
      </p:sp>
      <p:sp>
        <p:nvSpPr>
          <p:cNvPr id="42" name="ZoneTexte 41"/>
          <p:cNvSpPr txBox="1"/>
          <p:nvPr/>
        </p:nvSpPr>
        <p:spPr>
          <a:xfrm>
            <a:off x="1643042" y="4873000"/>
            <a:ext cx="1071570" cy="369332"/>
          </a:xfrm>
          <a:prstGeom prst="rect">
            <a:avLst/>
          </a:prstGeom>
          <a:noFill/>
        </p:spPr>
        <p:txBody>
          <a:bodyPr wrap="square" rtlCol="0">
            <a:spAutoFit/>
          </a:bodyPr>
          <a:lstStyle/>
          <a:p>
            <a:pPr algn="ctr"/>
            <a:r>
              <a:rPr lang="fr-FR" b="1" dirty="0">
                <a:solidFill>
                  <a:srgbClr val="C00000"/>
                </a:solidFill>
              </a:rPr>
              <a:t>h</a:t>
            </a:r>
            <a:r>
              <a:rPr lang="fr-FR" b="1" baseline="-25000" dirty="0">
                <a:solidFill>
                  <a:srgbClr val="C00000"/>
                </a:solidFill>
              </a:rPr>
              <a:t>1</a:t>
            </a:r>
            <a:endParaRPr lang="fr-FR" b="1" dirty="0">
              <a:solidFill>
                <a:srgbClr val="C00000"/>
              </a:solidFill>
            </a:endParaRPr>
          </a:p>
        </p:txBody>
      </p:sp>
      <p:sp>
        <p:nvSpPr>
          <p:cNvPr id="43" name="ZoneTexte 42"/>
          <p:cNvSpPr txBox="1"/>
          <p:nvPr/>
        </p:nvSpPr>
        <p:spPr>
          <a:xfrm>
            <a:off x="5286380" y="3798332"/>
            <a:ext cx="1071570" cy="369332"/>
          </a:xfrm>
          <a:prstGeom prst="rect">
            <a:avLst/>
          </a:prstGeom>
          <a:noFill/>
        </p:spPr>
        <p:txBody>
          <a:bodyPr wrap="square" rtlCol="0">
            <a:spAutoFit/>
          </a:bodyPr>
          <a:lstStyle/>
          <a:p>
            <a:pPr algn="ctr"/>
            <a:r>
              <a:rPr lang="fr-FR" b="1" dirty="0">
                <a:solidFill>
                  <a:srgbClr val="0070C0"/>
                </a:solidFill>
              </a:rPr>
              <a:t>g</a:t>
            </a:r>
            <a:r>
              <a:rPr lang="fr-FR" b="1" baseline="-25000" dirty="0">
                <a:solidFill>
                  <a:srgbClr val="0070C0"/>
                </a:solidFill>
              </a:rPr>
              <a:t>0</a:t>
            </a:r>
            <a:endParaRPr lang="fr-FR" b="1" dirty="0">
              <a:solidFill>
                <a:srgbClr val="0070C0"/>
              </a:solidFill>
            </a:endParaRPr>
          </a:p>
        </p:txBody>
      </p:sp>
      <p:sp>
        <p:nvSpPr>
          <p:cNvPr id="44" name="ZoneTexte 43"/>
          <p:cNvSpPr txBox="1"/>
          <p:nvPr/>
        </p:nvSpPr>
        <p:spPr>
          <a:xfrm>
            <a:off x="5286380" y="4913958"/>
            <a:ext cx="1071570" cy="369332"/>
          </a:xfrm>
          <a:prstGeom prst="rect">
            <a:avLst/>
          </a:prstGeom>
          <a:noFill/>
        </p:spPr>
        <p:txBody>
          <a:bodyPr wrap="square" rtlCol="0">
            <a:spAutoFit/>
          </a:bodyPr>
          <a:lstStyle/>
          <a:p>
            <a:pPr algn="ctr"/>
            <a:r>
              <a:rPr lang="fr-FR" b="1" dirty="0">
                <a:solidFill>
                  <a:srgbClr val="C00000"/>
                </a:solidFill>
              </a:rPr>
              <a:t>g</a:t>
            </a:r>
            <a:r>
              <a:rPr lang="fr-FR" b="1" baseline="-25000" dirty="0">
                <a:solidFill>
                  <a:srgbClr val="C00000"/>
                </a:solidFill>
              </a:rPr>
              <a:t>1</a:t>
            </a:r>
            <a:endParaRPr lang="fr-FR" b="1" dirty="0">
              <a:solidFill>
                <a:srgbClr val="C00000"/>
              </a:solidFill>
            </a:endParaRPr>
          </a:p>
        </p:txBody>
      </p:sp>
      <p:sp>
        <p:nvSpPr>
          <p:cNvPr id="45" name="ZoneTexte 44"/>
          <p:cNvSpPr txBox="1"/>
          <p:nvPr/>
        </p:nvSpPr>
        <p:spPr>
          <a:xfrm>
            <a:off x="3357554" y="3813572"/>
            <a:ext cx="428628" cy="369332"/>
          </a:xfrm>
          <a:prstGeom prst="rect">
            <a:avLst/>
          </a:prstGeom>
          <a:noFill/>
        </p:spPr>
        <p:txBody>
          <a:bodyPr wrap="square" rtlCol="0">
            <a:spAutoFit/>
          </a:bodyPr>
          <a:lstStyle/>
          <a:p>
            <a:r>
              <a:rPr lang="fr-FR" b="1" dirty="0"/>
              <a:t>2</a:t>
            </a:r>
          </a:p>
        </p:txBody>
      </p:sp>
      <p:sp>
        <p:nvSpPr>
          <p:cNvPr id="47" name="ZoneTexte 46"/>
          <p:cNvSpPr txBox="1"/>
          <p:nvPr/>
        </p:nvSpPr>
        <p:spPr>
          <a:xfrm>
            <a:off x="3357554" y="4857760"/>
            <a:ext cx="428628" cy="369332"/>
          </a:xfrm>
          <a:prstGeom prst="rect">
            <a:avLst/>
          </a:prstGeom>
          <a:noFill/>
        </p:spPr>
        <p:txBody>
          <a:bodyPr wrap="square" rtlCol="0">
            <a:spAutoFit/>
          </a:bodyPr>
          <a:lstStyle/>
          <a:p>
            <a:endParaRPr lang="fr-FR" b="1" dirty="0"/>
          </a:p>
        </p:txBody>
      </p:sp>
      <p:sp>
        <p:nvSpPr>
          <p:cNvPr id="51" name="ZoneTexte 50"/>
          <p:cNvSpPr txBox="1"/>
          <p:nvPr/>
        </p:nvSpPr>
        <p:spPr>
          <a:xfrm>
            <a:off x="500066" y="4226960"/>
            <a:ext cx="642910" cy="369332"/>
          </a:xfrm>
          <a:prstGeom prst="rect">
            <a:avLst/>
          </a:prstGeom>
          <a:noFill/>
        </p:spPr>
        <p:txBody>
          <a:bodyPr wrap="square" rtlCol="0">
            <a:spAutoFit/>
          </a:bodyPr>
          <a:lstStyle/>
          <a:p>
            <a:r>
              <a:rPr lang="fr-FR" b="1" dirty="0">
                <a:solidFill>
                  <a:srgbClr val="00B050"/>
                </a:solidFill>
              </a:rPr>
              <a:t>x(n)</a:t>
            </a:r>
          </a:p>
        </p:txBody>
      </p:sp>
      <p:sp>
        <p:nvSpPr>
          <p:cNvPr id="52" name="ZoneTexte 51"/>
          <p:cNvSpPr txBox="1"/>
          <p:nvPr/>
        </p:nvSpPr>
        <p:spPr>
          <a:xfrm>
            <a:off x="7643834" y="4155522"/>
            <a:ext cx="642910" cy="369332"/>
          </a:xfrm>
          <a:prstGeom prst="rect">
            <a:avLst/>
          </a:prstGeom>
          <a:noFill/>
        </p:spPr>
        <p:txBody>
          <a:bodyPr wrap="square" rtlCol="0">
            <a:spAutoFit/>
          </a:bodyPr>
          <a:lstStyle/>
          <a:p>
            <a:r>
              <a:rPr lang="fr-FR" b="1" dirty="0">
                <a:solidFill>
                  <a:srgbClr val="002060"/>
                </a:solidFill>
              </a:rPr>
              <a:t>x’(n)</a:t>
            </a:r>
          </a:p>
        </p:txBody>
      </p:sp>
      <p:sp>
        <p:nvSpPr>
          <p:cNvPr id="56" name="ZoneTexte 55"/>
          <p:cNvSpPr txBox="1"/>
          <p:nvPr/>
        </p:nvSpPr>
        <p:spPr>
          <a:xfrm>
            <a:off x="3617588" y="3584018"/>
            <a:ext cx="642910" cy="369332"/>
          </a:xfrm>
          <a:prstGeom prst="rect">
            <a:avLst/>
          </a:prstGeom>
          <a:noFill/>
        </p:spPr>
        <p:txBody>
          <a:bodyPr wrap="square" rtlCol="0">
            <a:spAutoFit/>
          </a:bodyPr>
          <a:lstStyle/>
          <a:p>
            <a:r>
              <a:rPr lang="fr-FR" b="1" dirty="0">
                <a:solidFill>
                  <a:srgbClr val="002060"/>
                </a:solidFill>
              </a:rPr>
              <a:t>x</a:t>
            </a:r>
            <a:r>
              <a:rPr lang="fr-FR" b="1" baseline="-25000" dirty="0">
                <a:solidFill>
                  <a:srgbClr val="002060"/>
                </a:solidFill>
              </a:rPr>
              <a:t>0</a:t>
            </a:r>
            <a:r>
              <a:rPr lang="fr-FR" b="1" dirty="0">
                <a:solidFill>
                  <a:srgbClr val="002060"/>
                </a:solidFill>
              </a:rPr>
              <a:t>(n)</a:t>
            </a:r>
          </a:p>
        </p:txBody>
      </p:sp>
      <p:sp>
        <p:nvSpPr>
          <p:cNvPr id="57" name="ZoneTexte 56"/>
          <p:cNvSpPr txBox="1"/>
          <p:nvPr/>
        </p:nvSpPr>
        <p:spPr>
          <a:xfrm>
            <a:off x="3689058" y="5286388"/>
            <a:ext cx="642910" cy="369332"/>
          </a:xfrm>
          <a:prstGeom prst="rect">
            <a:avLst/>
          </a:prstGeom>
          <a:noFill/>
        </p:spPr>
        <p:txBody>
          <a:bodyPr wrap="square" rtlCol="0">
            <a:spAutoFit/>
          </a:bodyPr>
          <a:lstStyle/>
          <a:p>
            <a:r>
              <a:rPr lang="fr-FR" b="1" dirty="0">
                <a:solidFill>
                  <a:srgbClr val="002060"/>
                </a:solidFill>
              </a:rPr>
              <a:t>x</a:t>
            </a:r>
            <a:r>
              <a:rPr lang="fr-FR" b="1" baseline="-25000" dirty="0">
                <a:solidFill>
                  <a:srgbClr val="002060"/>
                </a:solidFill>
              </a:rPr>
              <a:t>1</a:t>
            </a:r>
            <a:r>
              <a:rPr lang="fr-FR" b="1" dirty="0">
                <a:solidFill>
                  <a:srgbClr val="002060"/>
                </a:solidFill>
              </a:rPr>
              <a:t>(n)</a:t>
            </a:r>
          </a:p>
        </p:txBody>
      </p:sp>
      <p:sp>
        <p:nvSpPr>
          <p:cNvPr id="63" name="Accolade ouvrante 62"/>
          <p:cNvSpPr/>
          <p:nvPr/>
        </p:nvSpPr>
        <p:spPr>
          <a:xfrm rot="5400000">
            <a:off x="2393138" y="2095965"/>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Accolade ouvrante 63"/>
          <p:cNvSpPr/>
          <p:nvPr/>
        </p:nvSpPr>
        <p:spPr>
          <a:xfrm rot="5400000">
            <a:off x="5107782" y="2095965"/>
            <a:ext cx="535790" cy="2393173"/>
          </a:xfrm>
          <a:prstGeom prst="leftBrace">
            <a:avLst>
              <a:gd name="adj1" fmla="val 8333"/>
              <a:gd name="adj2" fmla="val 46718"/>
            </a:avLst>
          </a:prstGeom>
          <a:ln w="285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ZoneTexte 64"/>
          <p:cNvSpPr txBox="1"/>
          <p:nvPr/>
        </p:nvSpPr>
        <p:spPr>
          <a:xfrm>
            <a:off x="4214810" y="2714620"/>
            <a:ext cx="2500330" cy="369332"/>
          </a:xfrm>
          <a:prstGeom prst="rect">
            <a:avLst/>
          </a:prstGeom>
          <a:noFill/>
        </p:spPr>
        <p:txBody>
          <a:bodyPr wrap="square" rtlCol="0">
            <a:spAutoFit/>
          </a:bodyPr>
          <a:lstStyle/>
          <a:p>
            <a:pPr algn="ctr"/>
            <a:r>
              <a:rPr lang="fr-FR" b="1" dirty="0">
                <a:solidFill>
                  <a:srgbClr val="FF0000"/>
                </a:solidFill>
              </a:rPr>
              <a:t>SYNTHESE</a:t>
            </a:r>
          </a:p>
        </p:txBody>
      </p:sp>
      <p:sp>
        <p:nvSpPr>
          <p:cNvPr id="66" name="ZoneTexte 65"/>
          <p:cNvSpPr txBox="1"/>
          <p:nvPr/>
        </p:nvSpPr>
        <p:spPr>
          <a:xfrm>
            <a:off x="1500166" y="2726762"/>
            <a:ext cx="2500330" cy="369332"/>
          </a:xfrm>
          <a:prstGeom prst="rect">
            <a:avLst/>
          </a:prstGeom>
          <a:noFill/>
        </p:spPr>
        <p:txBody>
          <a:bodyPr wrap="square" rtlCol="0">
            <a:spAutoFit/>
          </a:bodyPr>
          <a:lstStyle/>
          <a:p>
            <a:pPr algn="ctr"/>
            <a:r>
              <a:rPr lang="fr-FR" b="1" dirty="0">
                <a:solidFill>
                  <a:schemeClr val="accent2">
                    <a:lumMod val="50000"/>
                  </a:schemeClr>
                </a:solidFill>
              </a:rPr>
              <a:t>ANALYSE</a:t>
            </a:r>
          </a:p>
        </p:txBody>
      </p:sp>
      <p:sp>
        <p:nvSpPr>
          <p:cNvPr id="67" name="ZoneTexte 66"/>
          <p:cNvSpPr txBox="1"/>
          <p:nvPr/>
        </p:nvSpPr>
        <p:spPr>
          <a:xfrm>
            <a:off x="7072330" y="4214818"/>
            <a:ext cx="500066" cy="553998"/>
          </a:xfrm>
          <a:prstGeom prst="rect">
            <a:avLst/>
          </a:prstGeom>
          <a:noFill/>
        </p:spPr>
        <p:txBody>
          <a:bodyPr wrap="square" rtlCol="0">
            <a:spAutoFit/>
          </a:bodyPr>
          <a:lstStyle/>
          <a:p>
            <a:pPr algn="ctr"/>
            <a:r>
              <a:rPr lang="fr-FR" sz="3000" dirty="0">
                <a:solidFill>
                  <a:schemeClr val="accent2">
                    <a:lumMod val="50000"/>
                  </a:schemeClr>
                </a:solidFill>
              </a:rPr>
              <a:t>+</a:t>
            </a:r>
          </a:p>
        </p:txBody>
      </p:sp>
      <p:sp>
        <p:nvSpPr>
          <p:cNvPr id="70" name="Rectangle 69"/>
          <p:cNvSpPr/>
          <p:nvPr/>
        </p:nvSpPr>
        <p:spPr>
          <a:xfrm>
            <a:off x="1643042" y="5857892"/>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5286380" y="5857892"/>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000364" y="5857892"/>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4286248" y="5857892"/>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4" name="Connecteur droit avec flèche 73"/>
          <p:cNvCxnSpPr/>
          <p:nvPr/>
        </p:nvCxnSpPr>
        <p:spPr>
          <a:xfrm rot="5400000">
            <a:off x="3144034" y="6285726"/>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rot="5400000" flipH="1" flipV="1">
            <a:off x="4394199" y="6250007"/>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2714612" y="6284932"/>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a:off x="5000628" y="6290171"/>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3714744" y="6284932"/>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1643042" y="6075304"/>
            <a:ext cx="1071570" cy="369332"/>
          </a:xfrm>
          <a:prstGeom prst="rect">
            <a:avLst/>
          </a:prstGeom>
          <a:noFill/>
        </p:spPr>
        <p:txBody>
          <a:bodyPr wrap="square" rtlCol="0">
            <a:spAutoFit/>
          </a:bodyPr>
          <a:lstStyle/>
          <a:p>
            <a:pPr algn="ctr"/>
            <a:r>
              <a:rPr lang="fr-FR" b="1" dirty="0" err="1">
                <a:solidFill>
                  <a:srgbClr val="C00000"/>
                </a:solidFill>
              </a:rPr>
              <a:t>h</a:t>
            </a:r>
            <a:r>
              <a:rPr lang="fr-FR" b="1" baseline="-25000" dirty="0" err="1">
                <a:solidFill>
                  <a:srgbClr val="C00000"/>
                </a:solidFill>
              </a:rPr>
              <a:t>N</a:t>
            </a:r>
            <a:r>
              <a:rPr lang="fr-FR" b="1" baseline="-25000" dirty="0">
                <a:solidFill>
                  <a:srgbClr val="C00000"/>
                </a:solidFill>
              </a:rPr>
              <a:t>-1</a:t>
            </a:r>
            <a:endParaRPr lang="fr-FR" b="1" dirty="0">
              <a:solidFill>
                <a:srgbClr val="C00000"/>
              </a:solidFill>
            </a:endParaRPr>
          </a:p>
        </p:txBody>
      </p:sp>
      <p:sp>
        <p:nvSpPr>
          <p:cNvPr id="80" name="ZoneTexte 79"/>
          <p:cNvSpPr txBox="1"/>
          <p:nvPr/>
        </p:nvSpPr>
        <p:spPr>
          <a:xfrm>
            <a:off x="5286380" y="6116262"/>
            <a:ext cx="1071570" cy="369332"/>
          </a:xfrm>
          <a:prstGeom prst="rect">
            <a:avLst/>
          </a:prstGeom>
          <a:noFill/>
        </p:spPr>
        <p:txBody>
          <a:bodyPr wrap="square" rtlCol="0">
            <a:spAutoFit/>
          </a:bodyPr>
          <a:lstStyle/>
          <a:p>
            <a:pPr algn="ctr"/>
            <a:r>
              <a:rPr lang="fr-FR" b="1" dirty="0" err="1">
                <a:solidFill>
                  <a:srgbClr val="C00000"/>
                </a:solidFill>
              </a:rPr>
              <a:t>g</a:t>
            </a:r>
            <a:r>
              <a:rPr lang="fr-FR" b="1" baseline="-25000" dirty="0" err="1">
                <a:solidFill>
                  <a:srgbClr val="C00000"/>
                </a:solidFill>
              </a:rPr>
              <a:t>N</a:t>
            </a:r>
            <a:r>
              <a:rPr lang="fr-FR" b="1" baseline="-25000" dirty="0">
                <a:solidFill>
                  <a:srgbClr val="C00000"/>
                </a:solidFill>
              </a:rPr>
              <a:t>-1</a:t>
            </a:r>
            <a:endParaRPr lang="fr-FR" b="1" dirty="0">
              <a:solidFill>
                <a:srgbClr val="C00000"/>
              </a:solidFill>
            </a:endParaRPr>
          </a:p>
        </p:txBody>
      </p:sp>
      <p:sp>
        <p:nvSpPr>
          <p:cNvPr id="81" name="ZoneTexte 80"/>
          <p:cNvSpPr txBox="1"/>
          <p:nvPr/>
        </p:nvSpPr>
        <p:spPr>
          <a:xfrm>
            <a:off x="3357554" y="6060064"/>
            <a:ext cx="428628" cy="369332"/>
          </a:xfrm>
          <a:prstGeom prst="rect">
            <a:avLst/>
          </a:prstGeom>
          <a:noFill/>
        </p:spPr>
        <p:txBody>
          <a:bodyPr wrap="square" rtlCol="0">
            <a:spAutoFit/>
          </a:bodyPr>
          <a:lstStyle/>
          <a:p>
            <a:r>
              <a:rPr lang="fr-FR" b="1" dirty="0"/>
              <a:t>2</a:t>
            </a:r>
            <a:r>
              <a:rPr lang="fr-FR" b="1" baseline="30000" dirty="0"/>
              <a:t>N</a:t>
            </a:r>
            <a:endParaRPr lang="fr-FR" b="1" dirty="0"/>
          </a:p>
        </p:txBody>
      </p:sp>
      <p:sp>
        <p:nvSpPr>
          <p:cNvPr id="84" name="ZoneTexte 83"/>
          <p:cNvSpPr txBox="1"/>
          <p:nvPr/>
        </p:nvSpPr>
        <p:spPr>
          <a:xfrm>
            <a:off x="3689058" y="6488692"/>
            <a:ext cx="811504" cy="369332"/>
          </a:xfrm>
          <a:prstGeom prst="rect">
            <a:avLst/>
          </a:prstGeom>
          <a:noFill/>
        </p:spPr>
        <p:txBody>
          <a:bodyPr wrap="square" rtlCol="0">
            <a:spAutoFit/>
          </a:bodyPr>
          <a:lstStyle/>
          <a:p>
            <a:r>
              <a:rPr lang="fr-FR" b="1" dirty="0" err="1">
                <a:solidFill>
                  <a:srgbClr val="002060"/>
                </a:solidFill>
              </a:rPr>
              <a:t>x</a:t>
            </a:r>
            <a:r>
              <a:rPr lang="fr-FR" b="1" baseline="-25000" dirty="0" err="1">
                <a:solidFill>
                  <a:srgbClr val="002060"/>
                </a:solidFill>
              </a:rPr>
              <a:t>N</a:t>
            </a:r>
            <a:r>
              <a:rPr lang="fr-FR" b="1" baseline="-25000" dirty="0">
                <a:solidFill>
                  <a:srgbClr val="002060"/>
                </a:solidFill>
              </a:rPr>
              <a:t>-1</a:t>
            </a:r>
            <a:r>
              <a:rPr lang="fr-FR" b="1" dirty="0">
                <a:solidFill>
                  <a:srgbClr val="002060"/>
                </a:solidFill>
              </a:rPr>
              <a:t>(n)</a:t>
            </a:r>
          </a:p>
        </p:txBody>
      </p:sp>
      <p:cxnSp>
        <p:nvCxnSpPr>
          <p:cNvPr id="87" name="Connecteur droit 86"/>
          <p:cNvCxnSpPr/>
          <p:nvPr/>
        </p:nvCxnSpPr>
        <p:spPr>
          <a:xfrm rot="5400000">
            <a:off x="634496" y="5493082"/>
            <a:ext cx="858050" cy="16034"/>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a:off x="6956759" y="5543247"/>
            <a:ext cx="801058" cy="1588"/>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Connecteur en angle 89"/>
          <p:cNvCxnSpPr>
            <a:endCxn id="79" idx="1"/>
          </p:cNvCxnSpPr>
          <p:nvPr/>
        </p:nvCxnSpPr>
        <p:spPr>
          <a:xfrm>
            <a:off x="1071538" y="5929330"/>
            <a:ext cx="571504" cy="330640"/>
          </a:xfrm>
          <a:prstGeom prst="bentConnector3">
            <a:avLst>
              <a:gd name="adj1" fmla="val -600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en angle 93"/>
          <p:cNvCxnSpPr>
            <a:stCxn id="80" idx="3"/>
          </p:cNvCxnSpPr>
          <p:nvPr/>
        </p:nvCxnSpPr>
        <p:spPr>
          <a:xfrm flipV="1">
            <a:off x="6357950" y="6000768"/>
            <a:ext cx="1000132" cy="300160"/>
          </a:xfrm>
          <a:prstGeom prst="bentConnector3">
            <a:avLst>
              <a:gd name="adj1" fmla="val 100285"/>
            </a:avLst>
          </a:prstGeom>
          <a:ln w="127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86" name="ZoneTexte 85"/>
          <p:cNvSpPr txBox="1"/>
          <p:nvPr/>
        </p:nvSpPr>
        <p:spPr>
          <a:xfrm>
            <a:off x="3357554" y="4845618"/>
            <a:ext cx="428628" cy="369332"/>
          </a:xfrm>
          <a:prstGeom prst="rect">
            <a:avLst/>
          </a:prstGeom>
          <a:noFill/>
        </p:spPr>
        <p:txBody>
          <a:bodyPr wrap="square" rtlCol="0">
            <a:spAutoFit/>
          </a:bodyPr>
          <a:lstStyle/>
          <a:p>
            <a:r>
              <a:rPr lang="fr-FR" b="1" dirty="0"/>
              <a:t>4</a:t>
            </a:r>
          </a:p>
        </p:txBody>
      </p:sp>
      <p:sp>
        <p:nvSpPr>
          <p:cNvPr id="89" name="ZoneTexte 88"/>
          <p:cNvSpPr txBox="1"/>
          <p:nvPr/>
        </p:nvSpPr>
        <p:spPr>
          <a:xfrm>
            <a:off x="4643438" y="3786190"/>
            <a:ext cx="428628" cy="369332"/>
          </a:xfrm>
          <a:prstGeom prst="rect">
            <a:avLst/>
          </a:prstGeom>
          <a:noFill/>
        </p:spPr>
        <p:txBody>
          <a:bodyPr wrap="square" rtlCol="0">
            <a:spAutoFit/>
          </a:bodyPr>
          <a:lstStyle/>
          <a:p>
            <a:r>
              <a:rPr lang="fr-FR" b="1" dirty="0"/>
              <a:t>2</a:t>
            </a:r>
          </a:p>
        </p:txBody>
      </p:sp>
      <p:sp>
        <p:nvSpPr>
          <p:cNvPr id="91" name="ZoneTexte 90"/>
          <p:cNvSpPr txBox="1"/>
          <p:nvPr/>
        </p:nvSpPr>
        <p:spPr>
          <a:xfrm>
            <a:off x="4643438" y="4857760"/>
            <a:ext cx="428628" cy="369332"/>
          </a:xfrm>
          <a:prstGeom prst="rect">
            <a:avLst/>
          </a:prstGeom>
          <a:noFill/>
        </p:spPr>
        <p:txBody>
          <a:bodyPr wrap="square" rtlCol="0">
            <a:spAutoFit/>
          </a:bodyPr>
          <a:lstStyle/>
          <a:p>
            <a:r>
              <a:rPr lang="fr-FR" b="1" dirty="0"/>
              <a:t>4</a:t>
            </a:r>
          </a:p>
        </p:txBody>
      </p:sp>
      <p:sp>
        <p:nvSpPr>
          <p:cNvPr id="92" name="ZoneTexte 91"/>
          <p:cNvSpPr txBox="1"/>
          <p:nvPr/>
        </p:nvSpPr>
        <p:spPr>
          <a:xfrm>
            <a:off x="4643438" y="6072206"/>
            <a:ext cx="428628" cy="369332"/>
          </a:xfrm>
          <a:prstGeom prst="rect">
            <a:avLst/>
          </a:prstGeom>
          <a:noFill/>
        </p:spPr>
        <p:txBody>
          <a:bodyPr wrap="square" rtlCol="0">
            <a:spAutoFit/>
          </a:bodyPr>
          <a:lstStyle/>
          <a:p>
            <a:r>
              <a:rPr lang="fr-FR" b="1" dirty="0"/>
              <a:t>2</a:t>
            </a:r>
            <a:r>
              <a:rPr lang="fr-FR" b="1" baseline="30000" dirty="0"/>
              <a:t>N</a:t>
            </a:r>
            <a:endParaRPr lang="fr-FR" b="1" dirty="0"/>
          </a:p>
        </p:txBody>
      </p:sp>
      <p:sp>
        <p:nvSpPr>
          <p:cNvPr id="95" name="ZoneTexte 94"/>
          <p:cNvSpPr txBox="1"/>
          <p:nvPr/>
        </p:nvSpPr>
        <p:spPr>
          <a:xfrm>
            <a:off x="0" y="1071546"/>
            <a:ext cx="9144000" cy="116955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Structure d’un banc de filtres à ondelettes discrètes pour a=2 (dyadique ou banc de filtres d'octave ''). Les filtres de synthèse </a:t>
            </a:r>
            <a:r>
              <a:rPr lang="fr-FR" sz="2400" b="1" dirty="0" err="1">
                <a:solidFill>
                  <a:srgbClr val="FF0000"/>
                </a:solidFill>
                <a:latin typeface="Times New Roman" pitchFamily="18" charset="0"/>
                <a:cs typeface="Times New Roman" pitchFamily="18" charset="0"/>
              </a:rPr>
              <a:t>g</a:t>
            </a:r>
            <a:r>
              <a:rPr lang="fr-FR" sz="2400" b="1" baseline="-25000" dirty="0" err="1">
                <a:solidFill>
                  <a:srgbClr val="FF0000"/>
                </a:solidFill>
                <a:latin typeface="Times New Roman" pitchFamily="18" charset="0"/>
                <a:cs typeface="Times New Roman" pitchFamily="18" charset="0"/>
              </a:rPr>
              <a:t>k</a:t>
            </a:r>
            <a:r>
              <a:rPr lang="fr-FR" sz="2200" dirty="0">
                <a:solidFill>
                  <a:srgbClr val="002060"/>
                </a:solidFill>
                <a:latin typeface="Times New Roman" pitchFamily="18" charset="0"/>
                <a:cs typeface="Times New Roman" pitchFamily="18" charset="0"/>
              </a:rPr>
              <a:t> peuvent être utilisés pour créer un  banc de </a:t>
            </a:r>
            <a:r>
              <a:rPr lang="fr-FR" sz="2200" b="1" u="sng" dirty="0">
                <a:solidFill>
                  <a:srgbClr val="002060"/>
                </a:solidFill>
                <a:latin typeface="Times New Roman" pitchFamily="18" charset="0"/>
                <a:cs typeface="Times New Roman" pitchFamily="18" charset="0"/>
              </a:rPr>
              <a:t>filtres </a:t>
            </a:r>
            <a:r>
              <a:rPr lang="fr-FR" sz="2200" b="1" u="sng" dirty="0" err="1">
                <a:solidFill>
                  <a:srgbClr val="002060"/>
                </a:solidFill>
                <a:latin typeface="Times New Roman" pitchFamily="18" charset="0"/>
                <a:cs typeface="Times New Roman" pitchFamily="18" charset="0"/>
              </a:rPr>
              <a:t>biorthogonaux</a:t>
            </a:r>
            <a:r>
              <a:rPr lang="fr-FR" sz="2200" dirty="0">
                <a:solidFill>
                  <a:srgbClr val="002060"/>
                </a:solidFill>
                <a:latin typeface="Times New Roman" pitchFamily="18" charset="0"/>
                <a:cs typeface="Times New Roman" pitchFamily="18" charset="0"/>
              </a:rPr>
              <a:t>. Si les </a:t>
            </a:r>
            <a:r>
              <a:rPr lang="fr-FR" sz="2200" dirty="0" err="1">
                <a:solidFill>
                  <a:srgbClr val="002060"/>
                </a:solidFill>
                <a:latin typeface="Times New Roman" pitchFamily="18" charset="0"/>
                <a:cs typeface="Times New Roman" pitchFamily="18" charset="0"/>
              </a:rPr>
              <a:t>h</a:t>
            </a:r>
            <a:r>
              <a:rPr lang="fr-FR" sz="2200" baseline="-25000" dirty="0" err="1">
                <a:solidFill>
                  <a:srgbClr val="002060"/>
                </a:solidFill>
                <a:latin typeface="Times New Roman" pitchFamily="18" charset="0"/>
                <a:cs typeface="Times New Roman" pitchFamily="18" charset="0"/>
              </a:rPr>
              <a:t>k</a:t>
            </a:r>
            <a:r>
              <a:rPr lang="fr-FR" sz="2200" dirty="0">
                <a:solidFill>
                  <a:srgbClr val="002060"/>
                </a:solidFill>
                <a:latin typeface="Times New Roman" pitchFamily="18" charset="0"/>
                <a:cs typeface="Times New Roman" pitchFamily="18" charset="0"/>
              </a:rPr>
              <a:t> sont orthonormés, alors </a:t>
            </a:r>
            <a:r>
              <a:rPr lang="fr-FR" sz="2400" b="1" dirty="0" err="1">
                <a:solidFill>
                  <a:srgbClr val="FF0000"/>
                </a:solidFill>
                <a:latin typeface="Times New Roman" pitchFamily="18" charset="0"/>
                <a:cs typeface="Times New Roman" pitchFamily="18" charset="0"/>
              </a:rPr>
              <a:t>g</a:t>
            </a:r>
            <a:r>
              <a:rPr lang="fr-FR" sz="2400" b="1" baseline="-25000" dirty="0" err="1">
                <a:solidFill>
                  <a:srgbClr val="FF0000"/>
                </a:solidFill>
                <a:latin typeface="Times New Roman" pitchFamily="18" charset="0"/>
                <a:cs typeface="Times New Roman" pitchFamily="18" charset="0"/>
              </a:rPr>
              <a:t>k</a:t>
            </a:r>
            <a:r>
              <a:rPr lang="fr-FR" sz="2400" b="1" dirty="0">
                <a:solidFill>
                  <a:srgbClr val="FF0000"/>
                </a:solidFill>
                <a:latin typeface="Times New Roman" pitchFamily="18" charset="0"/>
                <a:cs typeface="Times New Roman" pitchFamily="18" charset="0"/>
              </a:rPr>
              <a:t> = </a:t>
            </a:r>
            <a:r>
              <a:rPr lang="fr-FR" sz="2400" b="1" dirty="0" err="1">
                <a:solidFill>
                  <a:srgbClr val="FF0000"/>
                </a:solidFill>
                <a:latin typeface="Times New Roman" pitchFamily="18" charset="0"/>
                <a:cs typeface="Times New Roman" pitchFamily="18" charset="0"/>
              </a:rPr>
              <a:t>h</a:t>
            </a:r>
            <a:r>
              <a:rPr lang="fr-FR" sz="2400" b="1" baseline="-25000" dirty="0" err="1">
                <a:solidFill>
                  <a:srgbClr val="FF0000"/>
                </a:solidFill>
                <a:latin typeface="Times New Roman" pitchFamily="18" charset="0"/>
                <a:cs typeface="Times New Roman" pitchFamily="18" charset="0"/>
              </a:rPr>
              <a:t>k</a:t>
            </a:r>
            <a:r>
              <a:rPr lang="fr-FR" sz="2200" dirty="0">
                <a:solidFill>
                  <a:srgbClr val="002060"/>
                </a:solidFill>
                <a:latin typeface="Times New Roman" pitchFamily="18" charset="0"/>
                <a:cs typeface="Times New Roman" pitchFamily="18" charset="0"/>
              </a:rPr>
              <a:t>.</a:t>
            </a:r>
          </a:p>
        </p:txBody>
      </p:sp>
      <p:sp>
        <p:nvSpPr>
          <p:cNvPr id="99" name="Espace réservé du numéro de diapositive 98"/>
          <p:cNvSpPr>
            <a:spLocks noGrp="1"/>
          </p:cNvSpPr>
          <p:nvPr>
            <p:ph type="sldNum" sz="quarter" idx="12"/>
          </p:nvPr>
        </p:nvSpPr>
        <p:spPr/>
        <p:txBody>
          <a:bodyPr/>
          <a:lstStyle/>
          <a:p>
            <a:fld id="{2D849293-9FFB-455D-8E04-D5321DD3C202}" type="slidenum">
              <a:rPr lang="fr-FR" smtClean="0"/>
              <a:pPr/>
              <a:t>36</a:t>
            </a:fld>
            <a:endParaRPr lang="fr-FR"/>
          </a:p>
        </p:txBody>
      </p:sp>
      <p:sp>
        <p:nvSpPr>
          <p:cNvPr id="68" name="ZoneTexte 67"/>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BANCS D’ONDELETTES DISCRETS DYADIQUES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3" name="ZoneTexte 2"/>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TFCT      VS        DWT</a:t>
            </a:r>
          </a:p>
        </p:txBody>
      </p:sp>
      <p:pic>
        <p:nvPicPr>
          <p:cNvPr id="61442" name="Picture 2"/>
          <p:cNvPicPr>
            <a:picLocks noChangeAspect="1" noChangeArrowheads="1"/>
          </p:cNvPicPr>
          <p:nvPr/>
        </p:nvPicPr>
        <p:blipFill>
          <a:blip r:embed="rId2"/>
          <a:srcRect/>
          <a:stretch>
            <a:fillRect/>
          </a:stretch>
        </p:blipFill>
        <p:spPr bwMode="auto">
          <a:xfrm>
            <a:off x="389477" y="2500306"/>
            <a:ext cx="8325927" cy="3929090"/>
          </a:xfrm>
          <a:prstGeom prst="rect">
            <a:avLst/>
          </a:prstGeom>
          <a:noFill/>
          <a:ln w="9525">
            <a:noFill/>
            <a:miter lim="800000"/>
            <a:headEnd/>
            <a:tailEnd/>
          </a:ln>
          <a:effectLst/>
        </p:spPr>
      </p:pic>
      <p:sp>
        <p:nvSpPr>
          <p:cNvPr id="5" name="ZoneTexte 4"/>
          <p:cNvSpPr txBox="1"/>
          <p:nvPr/>
        </p:nvSpPr>
        <p:spPr>
          <a:xfrm>
            <a:off x="0" y="1035120"/>
            <a:ext cx="9144000" cy="1107996"/>
          </a:xfrm>
          <a:prstGeom prst="rect">
            <a:avLst/>
          </a:prstGeom>
          <a:noFill/>
        </p:spPr>
        <p:txBody>
          <a:bodyPr wrap="square" rtlCol="0">
            <a:spAutoFit/>
          </a:bodyPr>
          <a:lstStyle/>
          <a:p>
            <a:pPr algn="just"/>
            <a:r>
              <a:rPr lang="fr-FR" sz="2200" dirty="0">
                <a:solidFill>
                  <a:srgbClr val="7030A0"/>
                </a:solidFill>
              </a:rPr>
              <a:t>Pour mieux comprendre l’intérêt d’une analyse spectrale à l’aide d’une DWT par rapport à la transformée de Fourier à court terme (TFCT), regardons de plus près ces deux représentations temps/fréquences de chacune.</a:t>
            </a:r>
          </a:p>
        </p:txBody>
      </p:sp>
      <p:sp>
        <p:nvSpPr>
          <p:cNvPr id="6" name="ZoneTexte 5"/>
          <p:cNvSpPr txBox="1"/>
          <p:nvPr/>
        </p:nvSpPr>
        <p:spPr>
          <a:xfrm>
            <a:off x="0" y="6457914"/>
            <a:ext cx="9144000" cy="400110"/>
          </a:xfrm>
          <a:prstGeom prst="rect">
            <a:avLst/>
          </a:prstGeom>
          <a:noFill/>
        </p:spPr>
        <p:txBody>
          <a:bodyPr wrap="square" rtlCol="0">
            <a:spAutoFit/>
          </a:bodyPr>
          <a:lstStyle/>
          <a:p>
            <a:r>
              <a:rPr lang="fr-FR" sz="2000" b="1" dirty="0">
                <a:solidFill>
                  <a:srgbClr val="FF0000"/>
                </a:solidFill>
                <a:latin typeface="Times New Roman" pitchFamily="18" charset="0"/>
                <a:cs typeface="Times New Roman" pitchFamily="18" charset="0"/>
              </a:rPr>
              <a:t>      Transformée de Fourier à court terme    Banc de filtres d'ondelettes dyadiques</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38</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5" name="ZoneTexte 4"/>
          <p:cNvSpPr txBox="1"/>
          <p:nvPr/>
        </p:nvSpPr>
        <p:spPr>
          <a:xfrm>
            <a:off x="0" y="1214422"/>
            <a:ext cx="9144000" cy="5293757"/>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L’analyse multi-résolution ou AMR revient à projeter de l’ espace vectoriel des fonction réelles et de carré intégrable E=L</a:t>
            </a:r>
            <a:r>
              <a:rPr lang="fr-FR" sz="2200" baseline="30000" dirty="0">
                <a:solidFill>
                  <a:srgbClr val="002060"/>
                </a:solidFill>
                <a:latin typeface="Times New Roman" pitchFamily="18" charset="0"/>
                <a:cs typeface="Times New Roman" pitchFamily="18" charset="0"/>
              </a:rPr>
              <a:t>2</a:t>
            </a:r>
            <a:r>
              <a:rPr lang="fr-FR" sz="2200" dirty="0">
                <a:solidFill>
                  <a:srgbClr val="002060"/>
                </a:solidFill>
                <a:latin typeface="Times New Roman" pitchFamily="18" charset="0"/>
                <a:cs typeface="Times New Roman" pitchFamily="18" charset="0"/>
              </a:rPr>
              <a:t>(R), sur des sous-espaces vectoriels </a:t>
            </a:r>
            <a:r>
              <a:rPr lang="fr-FR" sz="2200" dirty="0" err="1">
                <a:solidFill>
                  <a:srgbClr val="002060"/>
                </a:solidFill>
                <a:latin typeface="Times New Roman" pitchFamily="18" charset="0"/>
                <a:cs typeface="Times New Roman" pitchFamily="18" charset="0"/>
              </a:rPr>
              <a:t>V</a:t>
            </a:r>
            <a:r>
              <a:rPr lang="fr-FR" sz="2200" baseline="30000" dirty="0" err="1">
                <a:solidFill>
                  <a:srgbClr val="002060"/>
                </a:solidFill>
                <a:latin typeface="Times New Roman" pitchFamily="18" charset="0"/>
                <a:cs typeface="Times New Roman" pitchFamily="18" charset="0"/>
              </a:rPr>
              <a:t>j</a:t>
            </a:r>
            <a:r>
              <a:rPr lang="fr-FR" sz="2200" baseline="30000" dirty="0">
                <a:solidFill>
                  <a:srgbClr val="00206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de E. Autrement dit,  l’AMR de E=L</a:t>
            </a:r>
            <a:r>
              <a:rPr lang="fr-FR" sz="2200" baseline="30000" dirty="0">
                <a:solidFill>
                  <a:srgbClr val="002060"/>
                </a:solidFill>
                <a:latin typeface="Times New Roman" pitchFamily="18" charset="0"/>
                <a:cs typeface="Times New Roman" pitchFamily="18" charset="0"/>
              </a:rPr>
              <a:t>2</a:t>
            </a:r>
            <a:r>
              <a:rPr lang="fr-FR" sz="2200" dirty="0">
                <a:solidFill>
                  <a:srgbClr val="002060"/>
                </a:solidFill>
                <a:latin typeface="Times New Roman" pitchFamily="18" charset="0"/>
                <a:cs typeface="Times New Roman" pitchFamily="18" charset="0"/>
              </a:rPr>
              <a:t>(R) est </a:t>
            </a:r>
            <a:r>
              <a:rPr lang="fr-FR" sz="2200" dirty="0">
                <a:latin typeface="Times New Roman" pitchFamily="18" charset="0"/>
                <a:cs typeface="Times New Roman" pitchFamily="18" charset="0"/>
              </a:rPr>
              <a:t>une suite croissante </a:t>
            </a:r>
            <a:r>
              <a:rPr lang="fr-FR" sz="2200" dirty="0" err="1">
                <a:latin typeface="Times New Roman" pitchFamily="18" charset="0"/>
                <a:cs typeface="Times New Roman" pitchFamily="18" charset="0"/>
              </a:rPr>
              <a:t>V</a:t>
            </a:r>
            <a:r>
              <a:rPr lang="fr-FR" sz="2200" baseline="30000" dirty="0" err="1">
                <a:latin typeface="Times New Roman" pitchFamily="18" charset="0"/>
                <a:cs typeface="Times New Roman" pitchFamily="18" charset="0"/>
              </a:rPr>
              <a:t>j</a:t>
            </a:r>
            <a:r>
              <a:rPr lang="fr-FR" sz="2200" dirty="0">
                <a:latin typeface="Times New Roman" pitchFamily="18" charset="0"/>
                <a:cs typeface="Times New Roman" pitchFamily="18" charset="0"/>
              </a:rPr>
              <a:t>, </a:t>
            </a:r>
            <a:r>
              <a:rPr lang="fr-FR" sz="2200" dirty="0" err="1">
                <a:latin typeface="Times New Roman" pitchFamily="18" charset="0"/>
                <a:cs typeface="Times New Roman" pitchFamily="18" charset="0"/>
              </a:rPr>
              <a:t>j∈Z</a:t>
            </a:r>
            <a:r>
              <a:rPr lang="fr-FR" sz="2200" dirty="0">
                <a:latin typeface="Times New Roman" pitchFamily="18" charset="0"/>
                <a:cs typeface="Times New Roman" pitchFamily="18" charset="0"/>
              </a:rPr>
              <a:t> de sous-espaces vectoriels fermés de </a:t>
            </a:r>
            <a:r>
              <a:rPr lang="fr-FR" sz="2200" dirty="0">
                <a:solidFill>
                  <a:srgbClr val="002060"/>
                </a:solidFill>
                <a:latin typeface="Times New Roman" pitchFamily="18" charset="0"/>
                <a:cs typeface="Times New Roman" pitchFamily="18" charset="0"/>
              </a:rPr>
              <a:t>E=L</a:t>
            </a:r>
            <a:r>
              <a:rPr lang="fr-FR" sz="2200" baseline="30000" dirty="0">
                <a:solidFill>
                  <a:srgbClr val="002060"/>
                </a:solidFill>
                <a:latin typeface="Times New Roman" pitchFamily="18" charset="0"/>
                <a:cs typeface="Times New Roman" pitchFamily="18" charset="0"/>
              </a:rPr>
              <a:t>2</a:t>
            </a:r>
            <a:r>
              <a:rPr lang="fr-FR" sz="2200" dirty="0">
                <a:solidFill>
                  <a:srgbClr val="002060"/>
                </a:solidFill>
                <a:latin typeface="Times New Roman" pitchFamily="18" charset="0"/>
                <a:cs typeface="Times New Roman" pitchFamily="18" charset="0"/>
              </a:rPr>
              <a:t>(R), où </a:t>
            </a:r>
            <a:r>
              <a:rPr lang="fr-FR" sz="2200" dirty="0" err="1">
                <a:solidFill>
                  <a:srgbClr val="002060"/>
                </a:solidFill>
                <a:latin typeface="Times New Roman" pitchFamily="18" charset="0"/>
                <a:cs typeface="Times New Roman" pitchFamily="18" charset="0"/>
              </a:rPr>
              <a:t>V</a:t>
            </a:r>
            <a:r>
              <a:rPr lang="fr-FR" sz="2200" baseline="30000" dirty="0" err="1">
                <a:solidFill>
                  <a:srgbClr val="002060"/>
                </a:solidFill>
                <a:latin typeface="Times New Roman" pitchFamily="18" charset="0"/>
                <a:cs typeface="Times New Roman" pitchFamily="18" charset="0"/>
              </a:rPr>
              <a:t>j</a:t>
            </a:r>
            <a:r>
              <a:rPr lang="fr-FR" sz="2200" dirty="0">
                <a:solidFill>
                  <a:srgbClr val="00206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sym typeface="Symbol"/>
              </a:rPr>
              <a:t> </a:t>
            </a:r>
            <a:r>
              <a:rPr lang="fr-FR" sz="2200" dirty="0" err="1">
                <a:solidFill>
                  <a:srgbClr val="002060"/>
                </a:solidFill>
                <a:latin typeface="Times New Roman" pitchFamily="18" charset="0"/>
                <a:cs typeface="Times New Roman" pitchFamily="18" charset="0"/>
              </a:rPr>
              <a:t>V</a:t>
            </a:r>
            <a:r>
              <a:rPr lang="fr-FR" sz="2200" baseline="30000" dirty="0" err="1">
                <a:solidFill>
                  <a:srgbClr val="002060"/>
                </a:solidFill>
                <a:latin typeface="Times New Roman" pitchFamily="18" charset="0"/>
                <a:cs typeface="Times New Roman" pitchFamily="18" charset="0"/>
              </a:rPr>
              <a:t>j</a:t>
            </a:r>
            <a:r>
              <a:rPr lang="fr-FR" sz="2200" baseline="30000" dirty="0">
                <a:solidFill>
                  <a:srgbClr val="002060"/>
                </a:solidFill>
                <a:latin typeface="Times New Roman" pitchFamily="18" charset="0"/>
                <a:cs typeface="Times New Roman" pitchFamily="18" charset="0"/>
              </a:rPr>
              <a:t>+1</a:t>
            </a:r>
            <a:r>
              <a:rPr lang="fr-FR" sz="2200" dirty="0">
                <a:solidFill>
                  <a:srgbClr val="002060"/>
                </a:solidFill>
                <a:latin typeface="Times New Roman" pitchFamily="18" charset="0"/>
                <a:cs typeface="Times New Roman" pitchFamily="18" charset="0"/>
              </a:rPr>
              <a:t> , pas d’intersections entre tous les </a:t>
            </a:r>
            <a:r>
              <a:rPr lang="fr-FR" sz="2200" dirty="0" err="1">
                <a:solidFill>
                  <a:srgbClr val="002060"/>
                </a:solidFill>
                <a:latin typeface="Times New Roman" pitchFamily="18" charset="0"/>
                <a:cs typeface="Times New Roman" pitchFamily="18" charset="0"/>
              </a:rPr>
              <a:t>V</a:t>
            </a:r>
            <a:r>
              <a:rPr lang="fr-FR" sz="2200" baseline="30000" dirty="0" err="1">
                <a:solidFill>
                  <a:srgbClr val="002060"/>
                </a:solidFill>
                <a:latin typeface="Times New Roman" pitchFamily="18" charset="0"/>
                <a:cs typeface="Times New Roman" pitchFamily="18" charset="0"/>
              </a:rPr>
              <a:t>j</a:t>
            </a:r>
            <a:r>
              <a:rPr lang="fr-FR" sz="2200" baseline="30000" dirty="0">
                <a:solidFill>
                  <a:srgbClr val="002060"/>
                </a:solidFill>
                <a:latin typeface="Times New Roman" pitchFamily="18" charset="0"/>
                <a:cs typeface="Times New Roman" pitchFamily="18" charset="0"/>
              </a:rPr>
              <a:t> </a:t>
            </a:r>
            <a:r>
              <a:rPr lang="fr-FR" sz="2200" dirty="0">
                <a:solidFill>
                  <a:srgbClr val="002060"/>
                </a:solidFill>
                <a:latin typeface="Times New Roman" pitchFamily="18" charset="0"/>
                <a:cs typeface="Times New Roman" pitchFamily="18" charset="0"/>
              </a:rPr>
              <a:t>et leurs unions est dense dans E.</a:t>
            </a:r>
          </a:p>
          <a:p>
            <a:pPr algn="just"/>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a:t>
            </a:r>
            <a:r>
              <a:rPr lang="fr-FR" sz="2200" dirty="0">
                <a:solidFill>
                  <a:srgbClr val="7030A0"/>
                </a:solidFill>
                <a:latin typeface="Times New Roman" pitchFamily="18" charset="0"/>
                <a:cs typeface="Times New Roman" pitchFamily="18" charset="0"/>
              </a:rPr>
              <a:t>Les ondelettes </a:t>
            </a:r>
            <a:r>
              <a:rPr lang="vi-VN" sz="2200" dirty="0">
                <a:solidFill>
                  <a:srgbClr val="7030A0"/>
                </a:solidFill>
                <a:latin typeface="Times New Roman" pitchFamily="18" charset="0"/>
                <a:cs typeface="Times New Roman" pitchFamily="18" charset="0"/>
              </a:rPr>
              <a:t>dyadiques :</a:t>
            </a:r>
            <a:r>
              <a:rPr lang="fr-FR" sz="2200" dirty="0">
                <a:solidFill>
                  <a:srgbClr val="7030A0"/>
                </a:solidFill>
                <a:latin typeface="Times New Roman" pitchFamily="18" charset="0"/>
                <a:cs typeface="Times New Roman" pitchFamily="18" charset="0"/>
              </a:rPr>
              <a:t> </a:t>
            </a:r>
            <a:r>
              <a:rPr lang="vi-VN" sz="2200" dirty="0">
                <a:solidFill>
                  <a:srgbClr val="7030A0"/>
                </a:solidFill>
                <a:latin typeface="Times New Roman" pitchFamily="18" charset="0"/>
                <a:cs typeface="Times New Roman" pitchFamily="18" charset="0"/>
              </a:rPr>
              <a:t>suppriment la redondance</a:t>
            </a:r>
            <a:r>
              <a:rPr lang="fr-FR" sz="2200" dirty="0">
                <a:solidFill>
                  <a:srgbClr val="7030A0"/>
                </a:solidFill>
                <a:latin typeface="Times New Roman" pitchFamily="18" charset="0"/>
                <a:cs typeface="Times New Roman" pitchFamily="18" charset="0"/>
              </a:rPr>
              <a:t> </a:t>
            </a:r>
            <a:r>
              <a:rPr lang="vi-VN" sz="2200" dirty="0">
                <a:solidFill>
                  <a:srgbClr val="7030A0"/>
                </a:solidFill>
                <a:latin typeface="Times New Roman" pitchFamily="18" charset="0"/>
                <a:cs typeface="Times New Roman" pitchFamily="18" charset="0"/>
              </a:rPr>
              <a:t>mais pas de</a:t>
            </a:r>
            <a:r>
              <a:rPr lang="fr-FR" sz="2200" dirty="0">
                <a:solidFill>
                  <a:srgbClr val="7030A0"/>
                </a:solidFill>
                <a:latin typeface="Times New Roman" pitchFamily="18" charset="0"/>
                <a:cs typeface="Times New Roman" pitchFamily="18" charset="0"/>
              </a:rPr>
              <a:t> </a:t>
            </a:r>
            <a:r>
              <a:rPr lang="vi-VN" sz="2200" dirty="0">
                <a:solidFill>
                  <a:srgbClr val="7030A0"/>
                </a:solidFill>
                <a:latin typeface="Times New Roman" pitchFamily="18" charset="0"/>
                <a:cs typeface="Times New Roman" pitchFamily="18" charset="0"/>
              </a:rPr>
              <a:t>garanties de construire des bases d’ondelettes orthonorm</a:t>
            </a:r>
            <a:r>
              <a:rPr lang="fr-FR" sz="2200" dirty="0">
                <a:solidFill>
                  <a:srgbClr val="7030A0"/>
                </a:solidFill>
                <a:latin typeface="Times New Roman" pitchFamily="18" charset="0"/>
                <a:cs typeface="Times New Roman" pitchFamily="18" charset="0"/>
              </a:rPr>
              <a:t>é</a:t>
            </a:r>
            <a:r>
              <a:rPr lang="vi-VN" sz="2200" dirty="0">
                <a:solidFill>
                  <a:srgbClr val="7030A0"/>
                </a:solidFill>
                <a:latin typeface="Times New Roman" pitchFamily="18" charset="0"/>
                <a:cs typeface="Times New Roman" pitchFamily="18" charset="0"/>
              </a:rPr>
              <a:t>es</a:t>
            </a:r>
            <a:r>
              <a:rPr lang="fr-FR" sz="2200" dirty="0">
                <a:solidFill>
                  <a:srgbClr val="7030A0"/>
                </a:solidFill>
                <a:latin typeface="Times New Roman" pitchFamily="18" charset="0"/>
                <a:cs typeface="Times New Roman" pitchFamily="18" charset="0"/>
              </a:rPr>
              <a:t>,</a:t>
            </a:r>
          </a:p>
          <a:p>
            <a:pPr algn="just"/>
            <a:endParaRPr lang="fr-FR" sz="2200" dirty="0">
              <a:solidFill>
                <a:srgbClr val="002060"/>
              </a:solidFill>
              <a:latin typeface="Times New Roman" pitchFamily="18" charset="0"/>
              <a:cs typeface="Times New Roman" pitchFamily="18" charset="0"/>
            </a:endParaRPr>
          </a:p>
          <a:p>
            <a:pPr algn="just">
              <a:buFont typeface="Wingdings" pitchFamily="2" charset="2"/>
              <a:buChar char="ü"/>
            </a:pPr>
            <a:r>
              <a:rPr lang="fr-FR" sz="2200" dirty="0">
                <a:solidFill>
                  <a:srgbClr val="002060"/>
                </a:solidFill>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Multi-r</a:t>
            </a:r>
            <a:r>
              <a:rPr lang="fr-FR" sz="2200" dirty="0" err="1">
                <a:solidFill>
                  <a:srgbClr val="0070C0"/>
                </a:solidFill>
                <a:latin typeface="Times New Roman" pitchFamily="18" charset="0"/>
                <a:cs typeface="Times New Roman" pitchFamily="18" charset="0"/>
              </a:rPr>
              <a:t>és</a:t>
            </a:r>
            <a:r>
              <a:rPr lang="vi-VN" sz="2200" dirty="0">
                <a:solidFill>
                  <a:srgbClr val="0070C0"/>
                </a:solidFill>
                <a:latin typeface="Times New Roman" pitchFamily="18" charset="0"/>
                <a:cs typeface="Times New Roman" pitchFamily="18" charset="0"/>
              </a:rPr>
              <a:t>olution :</a:t>
            </a:r>
            <a:r>
              <a:rPr lang="fr-FR" sz="2200" dirty="0">
                <a:solidFill>
                  <a:srgbClr val="0070C0"/>
                </a:solidFill>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formalisme g</a:t>
            </a:r>
            <a:r>
              <a:rPr lang="fr-FR" sz="2200" dirty="0">
                <a:solidFill>
                  <a:srgbClr val="0070C0"/>
                </a:solidFill>
                <a:latin typeface="Times New Roman" pitchFamily="18" charset="0"/>
                <a:cs typeface="Times New Roman" pitchFamily="18" charset="0"/>
              </a:rPr>
              <a:t>é</a:t>
            </a:r>
            <a:r>
              <a:rPr lang="vi-VN" sz="2200" dirty="0">
                <a:solidFill>
                  <a:srgbClr val="0070C0"/>
                </a:solidFill>
                <a:latin typeface="Times New Roman" pitchFamily="18" charset="0"/>
                <a:cs typeface="Times New Roman" pitchFamily="18" charset="0"/>
              </a:rPr>
              <a:t>n</a:t>
            </a:r>
            <a:r>
              <a:rPr lang="fr-FR" sz="2200" dirty="0">
                <a:solidFill>
                  <a:srgbClr val="0070C0"/>
                </a:solidFill>
                <a:latin typeface="Times New Roman" pitchFamily="18" charset="0"/>
                <a:cs typeface="Times New Roman" pitchFamily="18" charset="0"/>
              </a:rPr>
              <a:t>é</a:t>
            </a:r>
            <a:r>
              <a:rPr lang="vi-VN" sz="2200" dirty="0">
                <a:solidFill>
                  <a:srgbClr val="0070C0"/>
                </a:solidFill>
                <a:latin typeface="Times New Roman" pitchFamily="18" charset="0"/>
                <a:cs typeface="Times New Roman" pitchFamily="18" charset="0"/>
              </a:rPr>
              <a:t>ral pour construire des bases</a:t>
            </a:r>
            <a:r>
              <a:rPr lang="fr-FR" sz="2200" dirty="0">
                <a:solidFill>
                  <a:srgbClr val="0070C0"/>
                </a:solidFill>
                <a:latin typeface="Times New Roman" pitchFamily="18" charset="0"/>
                <a:cs typeface="Times New Roman" pitchFamily="18" charset="0"/>
              </a:rPr>
              <a:t> </a:t>
            </a:r>
            <a:r>
              <a:rPr lang="vi-VN" sz="2200" dirty="0">
                <a:solidFill>
                  <a:srgbClr val="0070C0"/>
                </a:solidFill>
                <a:latin typeface="Times New Roman" pitchFamily="18" charset="0"/>
                <a:cs typeface="Times New Roman" pitchFamily="18" charset="0"/>
              </a:rPr>
              <a:t>d’ondelettes orthonorm</a:t>
            </a:r>
            <a:r>
              <a:rPr lang="fr-FR" sz="2200" dirty="0">
                <a:solidFill>
                  <a:srgbClr val="0070C0"/>
                </a:solidFill>
                <a:latin typeface="Times New Roman" pitchFamily="18" charset="0"/>
                <a:cs typeface="Times New Roman" pitchFamily="18" charset="0"/>
              </a:rPr>
              <a:t>é</a:t>
            </a:r>
            <a:r>
              <a:rPr lang="vi-VN" sz="2200" dirty="0">
                <a:solidFill>
                  <a:srgbClr val="0070C0"/>
                </a:solidFill>
                <a:latin typeface="Times New Roman" pitchFamily="18" charset="0"/>
                <a:cs typeface="Times New Roman" pitchFamily="18" charset="0"/>
              </a:rPr>
              <a:t>es</a:t>
            </a:r>
            <a:endParaRPr lang="fr-FR" sz="2200" dirty="0">
              <a:solidFill>
                <a:srgbClr val="0070C0"/>
              </a:solidFill>
              <a:latin typeface="Times New Roman" pitchFamily="18" charset="0"/>
              <a:cs typeface="Times New Roman" pitchFamily="18" charset="0"/>
            </a:endParaRPr>
          </a:p>
          <a:p>
            <a:pPr algn="just">
              <a:buFont typeface="Wingdings" pitchFamily="2" charset="2"/>
              <a:buChar char="ü"/>
            </a:pPr>
            <a:endParaRPr lang="fr-FR" sz="2200" dirty="0">
              <a:solidFill>
                <a:srgbClr val="002060"/>
              </a:solidFill>
              <a:latin typeface="Times New Roman" pitchFamily="18" charset="0"/>
              <a:cs typeface="Times New Roman" pitchFamily="18" charset="0"/>
            </a:endParaRPr>
          </a:p>
          <a:p>
            <a:pPr algn="just"/>
            <a:r>
              <a:rPr lang="fr-FR" sz="2200" dirty="0">
                <a:solidFill>
                  <a:srgbClr val="00B050"/>
                </a:solidFill>
                <a:latin typeface="Times New Roman" pitchFamily="18" charset="0"/>
                <a:cs typeface="Times New Roman" pitchFamily="18" charset="0"/>
              </a:rPr>
              <a:t>Donc l’AMR implique que le signal, à une résolution donnée, contient toutes les informations du signal aux résolutions plus grossières, donc l’espaceV0 est contenu dans V1</a:t>
            </a:r>
          </a:p>
        </p:txBody>
      </p:sp>
      <p:sp>
        <p:nvSpPr>
          <p:cNvPr id="6" name="ZoneTexte 5"/>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MULTIRESOLUTION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39</a:t>
            </a:fld>
            <a:endParaRPr lang="fr-FR"/>
          </a:p>
        </p:txBody>
      </p:sp>
      <p:pic>
        <p:nvPicPr>
          <p:cNvPr id="107522" name="Picture 2"/>
          <p:cNvPicPr>
            <a:picLocks noChangeAspect="1" noChangeArrowheads="1"/>
          </p:cNvPicPr>
          <p:nvPr/>
        </p:nvPicPr>
        <p:blipFill>
          <a:blip r:embed="rId2"/>
          <a:srcRect/>
          <a:stretch>
            <a:fillRect/>
          </a:stretch>
        </p:blipFill>
        <p:spPr bwMode="auto">
          <a:xfrm>
            <a:off x="617362" y="1928802"/>
            <a:ext cx="8061377" cy="3786214"/>
          </a:xfrm>
          <a:prstGeom prst="rect">
            <a:avLst/>
          </a:prstGeom>
          <a:noFill/>
          <a:ln w="9525">
            <a:noFill/>
            <a:miter lim="800000"/>
            <a:headEnd/>
            <a:tailEnd/>
          </a:ln>
          <a:effectLst/>
        </p:spPr>
      </p:pic>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6" name="ZoneTexte 5"/>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MULTIRESOLUTION</a:t>
            </a:r>
          </a:p>
        </p:txBody>
      </p:sp>
      <p:sp>
        <p:nvSpPr>
          <p:cNvPr id="7" name="ZoneTexte 6"/>
          <p:cNvSpPr txBox="1"/>
          <p:nvPr/>
        </p:nvSpPr>
        <p:spPr>
          <a:xfrm>
            <a:off x="0" y="1283601"/>
            <a:ext cx="9144000" cy="430887"/>
          </a:xfrm>
          <a:prstGeom prst="rect">
            <a:avLst/>
          </a:prstGeom>
          <a:noFill/>
        </p:spPr>
        <p:txBody>
          <a:bodyPr wrap="square" rtlCol="0">
            <a:spAutoFit/>
          </a:bodyPr>
          <a:lstStyle/>
          <a:p>
            <a:r>
              <a:rPr lang="fr-FR" sz="2200" b="1" u="sng" dirty="0">
                <a:solidFill>
                  <a:schemeClr val="accent6">
                    <a:lumMod val="50000"/>
                  </a:schemeClr>
                </a:solidFill>
                <a:latin typeface="Times New Roman" pitchFamily="18" charset="0"/>
                <a:cs typeface="Times New Roman" pitchFamily="18" charset="0"/>
              </a:rPr>
              <a:t>Définition et formalisme Mathématique de l’AMR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928934"/>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GENERALITES SUR LES ONDELETTES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40</a:t>
            </a:fld>
            <a:endParaRPr lang="fr-FR"/>
          </a:p>
        </p:txBody>
      </p:sp>
      <p:sp>
        <p:nvSpPr>
          <p:cNvPr id="3" name="ZoneTexte 2"/>
          <p:cNvSpPr txBox="1"/>
          <p:nvPr/>
        </p:nvSpPr>
        <p:spPr>
          <a:xfrm>
            <a:off x="-32" y="1298564"/>
            <a:ext cx="9144000" cy="5509200"/>
          </a:xfrm>
          <a:prstGeom prst="rect">
            <a:avLst/>
          </a:prstGeom>
          <a:noFill/>
        </p:spPr>
        <p:txBody>
          <a:bodyPr wrap="square" rtlCol="0">
            <a:spAutoFit/>
          </a:bodyPr>
          <a:lstStyle/>
          <a:p>
            <a:pPr algn="just"/>
            <a:r>
              <a:rPr lang="fr-FR" sz="2200" b="1" dirty="0">
                <a:solidFill>
                  <a:srgbClr val="C00000"/>
                </a:solidFill>
                <a:latin typeface="Times New Roman" pitchFamily="18" charset="0"/>
                <a:cs typeface="Times New Roman" pitchFamily="18" charset="0"/>
              </a:rPr>
              <a:t>L'analyse </a:t>
            </a:r>
            <a:r>
              <a:rPr lang="fr-FR" sz="2200" b="1" dirty="0" err="1">
                <a:solidFill>
                  <a:srgbClr val="C00000"/>
                </a:solidFill>
                <a:latin typeface="Times New Roman" pitchFamily="18" charset="0"/>
                <a:cs typeface="Times New Roman" pitchFamily="18" charset="0"/>
              </a:rPr>
              <a:t>multirésolution</a:t>
            </a:r>
            <a:r>
              <a:rPr lang="fr-FR" sz="2200" b="1" dirty="0">
                <a:solidFill>
                  <a:srgbClr val="C00000"/>
                </a:solidFill>
                <a:latin typeface="Times New Roman" pitchFamily="18" charset="0"/>
                <a:cs typeface="Times New Roman" pitchFamily="18" charset="0"/>
              </a:rPr>
              <a:t> (AMR) dyadique </a:t>
            </a:r>
            <a:r>
              <a:rPr lang="fr-FR" sz="2200" dirty="0">
                <a:solidFill>
                  <a:srgbClr val="002060"/>
                </a:solidFill>
                <a:latin typeface="Times New Roman" pitchFamily="18" charset="0"/>
                <a:cs typeface="Times New Roman" pitchFamily="18" charset="0"/>
              </a:rPr>
              <a:t>construit une succession d'intervalles de fréquence sous la forme de (π/2</a:t>
            </a:r>
            <a:r>
              <a:rPr lang="fr-FR" sz="2200" baseline="30000" dirty="0">
                <a:solidFill>
                  <a:srgbClr val="002060"/>
                </a:solidFill>
                <a:latin typeface="Times New Roman" pitchFamily="18" charset="0"/>
                <a:cs typeface="Times New Roman" pitchFamily="18" charset="0"/>
              </a:rPr>
              <a:t>j</a:t>
            </a:r>
            <a:r>
              <a:rPr lang="fr-FR" sz="2200" dirty="0">
                <a:solidFill>
                  <a:srgbClr val="002060"/>
                </a:solidFill>
                <a:latin typeface="Times New Roman" pitchFamily="18" charset="0"/>
                <a:cs typeface="Times New Roman" pitchFamily="18" charset="0"/>
              </a:rPr>
              <a:t>, π/2</a:t>
            </a:r>
            <a:r>
              <a:rPr lang="fr-FR" sz="2200" baseline="30000" dirty="0">
                <a:solidFill>
                  <a:srgbClr val="002060"/>
                </a:solidFill>
                <a:latin typeface="Times New Roman" pitchFamily="18" charset="0"/>
                <a:cs typeface="Times New Roman" pitchFamily="18" charset="0"/>
              </a:rPr>
              <a:t>j-1</a:t>
            </a:r>
            <a:r>
              <a:rPr lang="fr-FR" sz="2200" dirty="0">
                <a:solidFill>
                  <a:srgbClr val="002060"/>
                </a:solidFill>
                <a:latin typeface="Times New Roman" pitchFamily="18" charset="0"/>
                <a:cs typeface="Times New Roman" pitchFamily="18" charset="0"/>
              </a:rPr>
              <a:t>); j = 1, 2,…, m dont les largeurs de bande sont divisées par deux à plusieurs reprises dans la descente des hautes fréquences vers basses fréquences. Les transformées en ondelettes dyadiques sont donc des échantillonnages en échelle des transformées en ondelettes suivant une suite géométrique de raison 2. </a:t>
            </a: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C00000"/>
                </a:solidFill>
                <a:latin typeface="Times New Roman" pitchFamily="18" charset="0"/>
                <a:cs typeface="Times New Roman" pitchFamily="18" charset="0"/>
              </a:rPr>
              <a:t>Cet exemple montre </a:t>
            </a:r>
            <a:r>
              <a:rPr lang="fr-FR" sz="2200" dirty="0" err="1">
                <a:solidFill>
                  <a:srgbClr val="C00000"/>
                </a:solidFill>
                <a:latin typeface="Times New Roman" pitchFamily="18" charset="0"/>
                <a:cs typeface="Times New Roman" pitchFamily="18" charset="0"/>
              </a:rPr>
              <a:t>lareprésentation</a:t>
            </a:r>
            <a:r>
              <a:rPr lang="fr-FR" sz="2200" dirty="0">
                <a:solidFill>
                  <a:srgbClr val="C00000"/>
                </a:solidFill>
                <a:latin typeface="Times New Roman" pitchFamily="18" charset="0"/>
                <a:cs typeface="Times New Roman" pitchFamily="18" charset="0"/>
              </a:rPr>
              <a:t> des différents intervalles de fréquences obtenu pour un niveau de décomposition égal à 3</a:t>
            </a:r>
            <a:endParaRPr lang="fr-FR" sz="2200" dirty="0">
              <a:solidFill>
                <a:srgbClr val="002060"/>
              </a:solidFill>
              <a:latin typeface="Times New Roman" pitchFamily="18" charset="0"/>
              <a:cs typeface="Times New Roman" pitchFamily="18" charset="0"/>
            </a:endParaRP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Elle s'implémente par des bancs de filtres à reconstruction parfaite.</a:t>
            </a:r>
          </a:p>
        </p:txBody>
      </p:sp>
      <p:sp>
        <p:nvSpPr>
          <p:cNvPr id="5" name="ZoneTexte 4"/>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cxnSp>
        <p:nvCxnSpPr>
          <p:cNvPr id="8" name="Connecteur droit avec flèche 7"/>
          <p:cNvCxnSpPr/>
          <p:nvPr/>
        </p:nvCxnSpPr>
        <p:spPr>
          <a:xfrm>
            <a:off x="214282" y="4857760"/>
            <a:ext cx="8929718" cy="71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499304" y="4143380"/>
            <a:ext cx="142876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14282" y="4071942"/>
            <a:ext cx="72000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6200000" flipH="1">
            <a:off x="785786" y="4214818"/>
            <a:ext cx="785818" cy="50006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flipH="1" flipV="1">
            <a:off x="785786" y="4214818"/>
            <a:ext cx="785818" cy="5000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428728" y="4071942"/>
            <a:ext cx="720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16200000" flipH="1">
            <a:off x="2000233" y="4214818"/>
            <a:ext cx="785818" cy="5000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flipH="1" flipV="1">
            <a:off x="2000232" y="4214818"/>
            <a:ext cx="785818"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643174" y="4071942"/>
            <a:ext cx="1440000" cy="15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6200000" flipH="1">
            <a:off x="3957194" y="4228887"/>
            <a:ext cx="785818" cy="5000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572000" y="4071942"/>
            <a:ext cx="288000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flipH="1" flipV="1">
            <a:off x="3929058" y="4214818"/>
            <a:ext cx="785818" cy="500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16200000" flipH="1">
            <a:off x="7358081" y="4228887"/>
            <a:ext cx="785818" cy="5000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1142976" y="4857760"/>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2327394" y="4871034"/>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4256220" y="4885102"/>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7944448" y="4913238"/>
            <a:ext cx="1428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7370" y="4886994"/>
            <a:ext cx="500034" cy="400110"/>
          </a:xfrm>
          <a:prstGeom prst="rect">
            <a:avLst/>
          </a:prstGeom>
          <a:noFill/>
        </p:spPr>
        <p:txBody>
          <a:bodyPr wrap="square" rtlCol="0">
            <a:spAutoFit/>
          </a:bodyPr>
          <a:lstStyle/>
          <a:p>
            <a:r>
              <a:rPr lang="fr-FR" sz="2000" b="1" dirty="0">
                <a:solidFill>
                  <a:srgbClr val="FF0000"/>
                </a:solidFill>
              </a:rPr>
              <a:t>0</a:t>
            </a:r>
          </a:p>
        </p:txBody>
      </p:sp>
      <p:sp>
        <p:nvSpPr>
          <p:cNvPr id="35" name="ZoneTexte 34"/>
          <p:cNvSpPr txBox="1"/>
          <p:nvPr/>
        </p:nvSpPr>
        <p:spPr>
          <a:xfrm>
            <a:off x="1000132" y="4886278"/>
            <a:ext cx="642910" cy="400110"/>
          </a:xfrm>
          <a:prstGeom prst="rect">
            <a:avLst/>
          </a:prstGeom>
          <a:noFill/>
        </p:spPr>
        <p:txBody>
          <a:bodyPr wrap="square" rtlCol="0">
            <a:spAutoFit/>
          </a:bodyPr>
          <a:lstStyle/>
          <a:p>
            <a:r>
              <a:rPr lang="fr-FR" sz="2000" b="1" dirty="0">
                <a:solidFill>
                  <a:srgbClr val="FF0000"/>
                </a:solidFill>
                <a:sym typeface="Symbol"/>
              </a:rPr>
              <a:t>8</a:t>
            </a:r>
            <a:endParaRPr lang="fr-FR" sz="2000" b="1" dirty="0">
              <a:solidFill>
                <a:srgbClr val="FF0000"/>
              </a:solidFill>
            </a:endParaRPr>
          </a:p>
        </p:txBody>
      </p:sp>
      <p:sp>
        <p:nvSpPr>
          <p:cNvPr id="36" name="ZoneTexte 35"/>
          <p:cNvSpPr txBox="1"/>
          <p:nvPr/>
        </p:nvSpPr>
        <p:spPr>
          <a:xfrm>
            <a:off x="2143108" y="4857760"/>
            <a:ext cx="642910" cy="400110"/>
          </a:xfrm>
          <a:prstGeom prst="rect">
            <a:avLst/>
          </a:prstGeom>
          <a:noFill/>
        </p:spPr>
        <p:txBody>
          <a:bodyPr wrap="square" rtlCol="0">
            <a:spAutoFit/>
          </a:bodyPr>
          <a:lstStyle/>
          <a:p>
            <a:r>
              <a:rPr lang="fr-FR" sz="2000" b="1" dirty="0">
                <a:solidFill>
                  <a:srgbClr val="FF0000"/>
                </a:solidFill>
                <a:sym typeface="Symbol"/>
              </a:rPr>
              <a:t>4</a:t>
            </a:r>
            <a:endParaRPr lang="fr-FR" sz="2000" b="1" dirty="0">
              <a:solidFill>
                <a:srgbClr val="FF0000"/>
              </a:solidFill>
            </a:endParaRPr>
          </a:p>
        </p:txBody>
      </p:sp>
      <p:sp>
        <p:nvSpPr>
          <p:cNvPr id="37" name="ZoneTexte 36"/>
          <p:cNvSpPr txBox="1"/>
          <p:nvPr/>
        </p:nvSpPr>
        <p:spPr>
          <a:xfrm>
            <a:off x="4071966" y="4857760"/>
            <a:ext cx="642910" cy="400110"/>
          </a:xfrm>
          <a:prstGeom prst="rect">
            <a:avLst/>
          </a:prstGeom>
          <a:noFill/>
        </p:spPr>
        <p:txBody>
          <a:bodyPr wrap="square" rtlCol="0">
            <a:spAutoFit/>
          </a:bodyPr>
          <a:lstStyle/>
          <a:p>
            <a:r>
              <a:rPr lang="fr-FR" sz="2000" b="1" dirty="0">
                <a:solidFill>
                  <a:srgbClr val="FF0000"/>
                </a:solidFill>
                <a:sym typeface="Symbol"/>
              </a:rPr>
              <a:t>2</a:t>
            </a:r>
            <a:endParaRPr lang="fr-FR" sz="2000" b="1" dirty="0">
              <a:solidFill>
                <a:srgbClr val="FF0000"/>
              </a:solidFill>
            </a:endParaRPr>
          </a:p>
        </p:txBody>
      </p:sp>
      <p:sp>
        <p:nvSpPr>
          <p:cNvPr id="38" name="ZoneTexte 37"/>
          <p:cNvSpPr txBox="1"/>
          <p:nvPr/>
        </p:nvSpPr>
        <p:spPr>
          <a:xfrm>
            <a:off x="7786742" y="4857760"/>
            <a:ext cx="428596" cy="400110"/>
          </a:xfrm>
          <a:prstGeom prst="rect">
            <a:avLst/>
          </a:prstGeom>
          <a:noFill/>
        </p:spPr>
        <p:txBody>
          <a:bodyPr wrap="square" rtlCol="0">
            <a:spAutoFit/>
          </a:bodyPr>
          <a:lstStyle/>
          <a:p>
            <a:r>
              <a:rPr lang="fr-FR" sz="2000" b="1" dirty="0">
                <a:solidFill>
                  <a:srgbClr val="FF0000"/>
                </a:solidFill>
                <a:sym typeface="Symbol"/>
              </a:rPr>
              <a:t></a:t>
            </a:r>
            <a:endParaRPr lang="fr-FR" sz="2000" b="1" dirty="0">
              <a:solidFill>
                <a:srgbClr val="FF0000"/>
              </a:solidFill>
            </a:endParaRPr>
          </a:p>
        </p:txBody>
      </p:sp>
      <p:sp>
        <p:nvSpPr>
          <p:cNvPr id="39" name="ZoneTexte 38"/>
          <p:cNvSpPr txBox="1"/>
          <p:nvPr/>
        </p:nvSpPr>
        <p:spPr>
          <a:xfrm>
            <a:off x="8786874" y="4857760"/>
            <a:ext cx="428596" cy="400110"/>
          </a:xfrm>
          <a:prstGeom prst="rect">
            <a:avLst/>
          </a:prstGeom>
          <a:noFill/>
        </p:spPr>
        <p:txBody>
          <a:bodyPr wrap="square" rtlCol="0">
            <a:spAutoFit/>
          </a:bodyPr>
          <a:lstStyle/>
          <a:p>
            <a:r>
              <a:rPr lang="fr-FR" sz="2000" b="1" dirty="0">
                <a:solidFill>
                  <a:srgbClr val="FF0000"/>
                </a:solidFill>
                <a:sym typeface="Symbol"/>
              </a:rPr>
              <a:t></a:t>
            </a:r>
            <a:endParaRPr lang="fr-FR" sz="2000" b="1" dirty="0">
              <a:solidFill>
                <a:srgbClr val="FF0000"/>
              </a:solidFill>
            </a:endParaRPr>
          </a:p>
        </p:txBody>
      </p:sp>
      <p:sp>
        <p:nvSpPr>
          <p:cNvPr id="40" name="ZoneTexte 39"/>
          <p:cNvSpPr txBox="1"/>
          <p:nvPr/>
        </p:nvSpPr>
        <p:spPr>
          <a:xfrm>
            <a:off x="357158" y="3357562"/>
            <a:ext cx="8501122" cy="369332"/>
          </a:xfrm>
          <a:prstGeom prst="rect">
            <a:avLst/>
          </a:prstGeom>
          <a:noFill/>
        </p:spPr>
        <p:txBody>
          <a:bodyPr wrap="square" rtlCol="0">
            <a:spAutoFit/>
          </a:bodyPr>
          <a:lstStyle/>
          <a:p>
            <a:r>
              <a:rPr lang="fr-FR" b="1" dirty="0">
                <a:solidFill>
                  <a:srgbClr val="C00000"/>
                </a:solidFill>
              </a:rPr>
              <a:t>Bandes spectrales:</a:t>
            </a:r>
          </a:p>
        </p:txBody>
      </p:sp>
      <p:sp>
        <p:nvSpPr>
          <p:cNvPr id="41" name="ZoneTexte 40"/>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MULTIRESOLUTION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p:cNvPicPr>
            <a:picLocks noChangeAspect="1" noChangeArrowheads="1"/>
          </p:cNvPicPr>
          <p:nvPr/>
        </p:nvPicPr>
        <p:blipFill>
          <a:blip r:embed="rId2"/>
          <a:srcRect/>
          <a:stretch>
            <a:fillRect/>
          </a:stretch>
        </p:blipFill>
        <p:spPr bwMode="auto">
          <a:xfrm>
            <a:off x="490538" y="1285860"/>
            <a:ext cx="8162925" cy="2847975"/>
          </a:xfrm>
          <a:prstGeom prst="rect">
            <a:avLst/>
          </a:prstGeom>
          <a:noFill/>
          <a:ln w="9525">
            <a:noFill/>
            <a:miter lim="800000"/>
            <a:headEnd/>
            <a:tailEnd/>
          </a:ln>
          <a:effectLst/>
        </p:spPr>
      </p:pic>
      <p:sp>
        <p:nvSpPr>
          <p:cNvPr id="5" name="ZoneTexte 4"/>
          <p:cNvSpPr txBox="1"/>
          <p:nvPr/>
        </p:nvSpPr>
        <p:spPr>
          <a:xfrm>
            <a:off x="0" y="926411"/>
            <a:ext cx="9144000" cy="430887"/>
          </a:xfrm>
          <a:prstGeom prst="rect">
            <a:avLst/>
          </a:prstGeom>
          <a:noFill/>
        </p:spPr>
        <p:txBody>
          <a:bodyPr wrap="square" rtlCol="0">
            <a:spAutoFit/>
          </a:bodyPr>
          <a:lstStyle/>
          <a:p>
            <a:r>
              <a:rPr lang="fr-FR" sz="2200" b="1" u="sng" dirty="0">
                <a:solidFill>
                  <a:srgbClr val="002060"/>
                </a:solidFill>
                <a:latin typeface="Times New Roman" pitchFamily="18" charset="0"/>
                <a:cs typeface="Times New Roman" pitchFamily="18" charset="0"/>
              </a:rPr>
              <a:t>Exemple d’une DWT 1D (Analyse et Synthèse)  à 3 niveaux </a:t>
            </a:r>
          </a:p>
        </p:txBody>
      </p:sp>
      <p:sp>
        <p:nvSpPr>
          <p:cNvPr id="6" name="ZoneTexte 5"/>
          <p:cNvSpPr txBox="1"/>
          <p:nvPr/>
        </p:nvSpPr>
        <p:spPr>
          <a:xfrm>
            <a:off x="857224" y="4000505"/>
            <a:ext cx="3500462" cy="461665"/>
          </a:xfrm>
          <a:prstGeom prst="rect">
            <a:avLst/>
          </a:prstGeom>
          <a:noFill/>
        </p:spPr>
        <p:txBody>
          <a:bodyPr wrap="square" rtlCol="0">
            <a:spAutoFit/>
          </a:bodyPr>
          <a:lstStyle/>
          <a:p>
            <a:r>
              <a:rPr lang="fr-FR" sz="2400" b="1" dirty="0">
                <a:solidFill>
                  <a:srgbClr val="FF0000"/>
                </a:solidFill>
                <a:latin typeface="Times New Roman" pitchFamily="18" charset="0"/>
                <a:cs typeface="Times New Roman" pitchFamily="18" charset="0"/>
              </a:rPr>
              <a:t>Décomposition: Analyse</a:t>
            </a:r>
          </a:p>
        </p:txBody>
      </p:sp>
      <p:sp>
        <p:nvSpPr>
          <p:cNvPr id="7" name="Accolade ouvrante 6"/>
          <p:cNvSpPr/>
          <p:nvPr/>
        </p:nvSpPr>
        <p:spPr>
          <a:xfrm rot="16200000">
            <a:off x="2250695" y="1964091"/>
            <a:ext cx="570643" cy="37862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ouvrante 7"/>
          <p:cNvSpPr/>
          <p:nvPr/>
        </p:nvSpPr>
        <p:spPr>
          <a:xfrm rot="16200000">
            <a:off x="6322661" y="1964092"/>
            <a:ext cx="570643" cy="37862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5000628" y="4000505"/>
            <a:ext cx="3714776" cy="461665"/>
          </a:xfrm>
          <a:prstGeom prst="rect">
            <a:avLst/>
          </a:prstGeom>
          <a:noFill/>
        </p:spPr>
        <p:txBody>
          <a:bodyPr wrap="square" rtlCol="0">
            <a:spAutoFit/>
          </a:bodyPr>
          <a:lstStyle/>
          <a:p>
            <a:r>
              <a:rPr lang="fr-FR" sz="2400" b="1" dirty="0">
                <a:solidFill>
                  <a:srgbClr val="FF0000"/>
                </a:solidFill>
                <a:latin typeface="Times New Roman" pitchFamily="18" charset="0"/>
                <a:cs typeface="Times New Roman" pitchFamily="18" charset="0"/>
              </a:rPr>
              <a:t>Reconstruction : Synthèse</a:t>
            </a:r>
          </a:p>
        </p:txBody>
      </p:sp>
      <p:pic>
        <p:nvPicPr>
          <p:cNvPr id="106498" name="Picture 2"/>
          <p:cNvPicPr>
            <a:picLocks noChangeAspect="1" noChangeArrowheads="1"/>
          </p:cNvPicPr>
          <p:nvPr/>
        </p:nvPicPr>
        <p:blipFill>
          <a:blip r:embed="rId3"/>
          <a:srcRect/>
          <a:stretch>
            <a:fillRect/>
          </a:stretch>
        </p:blipFill>
        <p:spPr bwMode="auto">
          <a:xfrm>
            <a:off x="2143108" y="5072074"/>
            <a:ext cx="4929222" cy="1045957"/>
          </a:xfrm>
          <a:prstGeom prst="rect">
            <a:avLst/>
          </a:prstGeom>
          <a:noFill/>
          <a:ln w="9525">
            <a:noFill/>
            <a:miter lim="800000"/>
            <a:headEnd/>
            <a:tailEnd/>
          </a:ln>
          <a:effectLst/>
        </p:spPr>
      </p:pic>
      <p:sp>
        <p:nvSpPr>
          <p:cNvPr id="11" name="ZoneTexte 10"/>
          <p:cNvSpPr txBox="1"/>
          <p:nvPr/>
        </p:nvSpPr>
        <p:spPr>
          <a:xfrm>
            <a:off x="2214546" y="6072206"/>
            <a:ext cx="4429156" cy="400110"/>
          </a:xfrm>
          <a:prstGeom prst="rect">
            <a:avLst/>
          </a:prstGeom>
          <a:noFill/>
        </p:spPr>
        <p:txBody>
          <a:bodyPr wrap="square" rtlCol="0">
            <a:spAutoFit/>
          </a:bodyPr>
          <a:lstStyle/>
          <a:p>
            <a:r>
              <a:rPr lang="fr-FR" sz="2000" b="1" dirty="0">
                <a:solidFill>
                  <a:srgbClr val="7030A0"/>
                </a:solidFill>
                <a:latin typeface="Times New Roman" pitchFamily="18" charset="0"/>
                <a:cs typeface="Times New Roman" pitchFamily="18" charset="0"/>
              </a:rPr>
              <a:t>Analyse spectrale de la décomposition </a:t>
            </a:r>
          </a:p>
        </p:txBody>
      </p:sp>
      <p:sp>
        <p:nvSpPr>
          <p:cNvPr id="12" name="ZoneTexte 11"/>
          <p:cNvSpPr txBox="1"/>
          <p:nvPr/>
        </p:nvSpPr>
        <p:spPr>
          <a:xfrm>
            <a:off x="6929454" y="5774312"/>
            <a:ext cx="1500198" cy="369332"/>
          </a:xfrm>
          <a:prstGeom prst="rect">
            <a:avLst/>
          </a:prstGeom>
          <a:noFill/>
        </p:spPr>
        <p:txBody>
          <a:bodyPr wrap="square" rtlCol="0">
            <a:spAutoFit/>
          </a:bodyPr>
          <a:lstStyle/>
          <a:p>
            <a:r>
              <a:rPr lang="fr-FR" b="1" dirty="0">
                <a:solidFill>
                  <a:srgbClr val="FF0000"/>
                </a:solidFill>
              </a:rPr>
              <a:t>f : fréquence</a:t>
            </a:r>
          </a:p>
        </p:txBody>
      </p:sp>
      <p:sp>
        <p:nvSpPr>
          <p:cNvPr id="13" name="ZoneTexte 12"/>
          <p:cNvSpPr txBox="1"/>
          <p:nvPr/>
        </p:nvSpPr>
        <p:spPr>
          <a:xfrm>
            <a:off x="1928794" y="5843824"/>
            <a:ext cx="5143536" cy="369332"/>
          </a:xfrm>
          <a:prstGeom prst="rect">
            <a:avLst/>
          </a:prstGeom>
          <a:solidFill>
            <a:schemeClr val="bg1"/>
          </a:solidFill>
        </p:spPr>
        <p:txBody>
          <a:bodyPr wrap="square" rtlCol="0">
            <a:spAutoFit/>
          </a:bodyPr>
          <a:lstStyle/>
          <a:p>
            <a:r>
              <a:rPr lang="fr-FR" dirty="0"/>
              <a:t>   </a:t>
            </a:r>
            <a:r>
              <a:rPr lang="fr-FR" b="1" dirty="0">
                <a:solidFill>
                  <a:srgbClr val="0070C0"/>
                </a:solidFill>
              </a:rPr>
              <a:t>0      </a:t>
            </a:r>
            <a:r>
              <a:rPr lang="fr-FR" b="1" dirty="0" err="1">
                <a:solidFill>
                  <a:srgbClr val="0070C0"/>
                </a:solidFill>
              </a:rPr>
              <a:t>fe</a:t>
            </a:r>
            <a:r>
              <a:rPr lang="fr-FR" b="1" dirty="0">
                <a:solidFill>
                  <a:srgbClr val="0070C0"/>
                </a:solidFill>
              </a:rPr>
              <a:t>/8     </a:t>
            </a:r>
            <a:r>
              <a:rPr lang="fr-FR" b="1" dirty="0" err="1">
                <a:solidFill>
                  <a:srgbClr val="0070C0"/>
                </a:solidFill>
              </a:rPr>
              <a:t>fe</a:t>
            </a:r>
            <a:r>
              <a:rPr lang="fr-FR" b="1" dirty="0">
                <a:solidFill>
                  <a:srgbClr val="0070C0"/>
                </a:solidFill>
              </a:rPr>
              <a:t>/4              </a:t>
            </a:r>
            <a:r>
              <a:rPr lang="fr-FR" b="1" dirty="0" err="1">
                <a:solidFill>
                  <a:srgbClr val="0070C0"/>
                </a:solidFill>
              </a:rPr>
              <a:t>fe</a:t>
            </a:r>
            <a:r>
              <a:rPr lang="fr-FR" b="1" dirty="0">
                <a:solidFill>
                  <a:srgbClr val="0070C0"/>
                </a:solidFill>
              </a:rPr>
              <a:t>/4                                  </a:t>
            </a:r>
            <a:r>
              <a:rPr lang="fr-FR" b="1" dirty="0" err="1">
                <a:solidFill>
                  <a:srgbClr val="0070C0"/>
                </a:solidFill>
              </a:rPr>
              <a:t>fe</a:t>
            </a:r>
            <a:r>
              <a:rPr lang="fr-FR" b="1" dirty="0">
                <a:solidFill>
                  <a:srgbClr val="0070C0"/>
                </a:solidFill>
              </a:rPr>
              <a:t>/2</a:t>
            </a:r>
          </a:p>
        </p:txBody>
      </p:sp>
      <p:sp>
        <p:nvSpPr>
          <p:cNvPr id="14" name="ZoneTexte 13"/>
          <p:cNvSpPr txBox="1"/>
          <p:nvPr/>
        </p:nvSpPr>
        <p:spPr>
          <a:xfrm>
            <a:off x="0" y="4929198"/>
            <a:ext cx="2285984" cy="338554"/>
          </a:xfrm>
          <a:prstGeom prst="rect">
            <a:avLst/>
          </a:prstGeom>
          <a:noFill/>
        </p:spPr>
        <p:txBody>
          <a:bodyPr wrap="square" rtlCol="0">
            <a:spAutoFit/>
          </a:bodyPr>
          <a:lstStyle/>
          <a:p>
            <a:r>
              <a:rPr lang="fr-FR" sz="1600" b="1" dirty="0">
                <a:solidFill>
                  <a:srgbClr val="7030A0"/>
                </a:solidFill>
                <a:latin typeface="Times New Roman" pitchFamily="18" charset="0"/>
                <a:cs typeface="Times New Roman" pitchFamily="18" charset="0"/>
              </a:rPr>
              <a:t>Bande Approximation</a:t>
            </a:r>
          </a:p>
        </p:txBody>
      </p:sp>
      <p:sp>
        <p:nvSpPr>
          <p:cNvPr id="15" name="ZoneTexte 14"/>
          <p:cNvSpPr txBox="1"/>
          <p:nvPr/>
        </p:nvSpPr>
        <p:spPr>
          <a:xfrm>
            <a:off x="2357422" y="4929198"/>
            <a:ext cx="1714512" cy="369332"/>
          </a:xfrm>
          <a:prstGeom prst="rect">
            <a:avLst/>
          </a:prstGeom>
          <a:noFill/>
        </p:spPr>
        <p:txBody>
          <a:bodyPr wrap="square" rtlCol="0">
            <a:spAutoFit/>
          </a:bodyPr>
          <a:lstStyle/>
          <a:p>
            <a:r>
              <a:rPr lang="fr-FR" b="1" dirty="0">
                <a:solidFill>
                  <a:srgbClr val="7030A0"/>
                </a:solidFill>
                <a:latin typeface="Times New Roman" pitchFamily="18" charset="0"/>
                <a:cs typeface="Times New Roman" pitchFamily="18" charset="0"/>
              </a:rPr>
              <a:t>Bande détail 3</a:t>
            </a:r>
          </a:p>
        </p:txBody>
      </p:sp>
      <p:sp>
        <p:nvSpPr>
          <p:cNvPr id="16" name="ZoneTexte 15"/>
          <p:cNvSpPr txBox="1"/>
          <p:nvPr/>
        </p:nvSpPr>
        <p:spPr>
          <a:xfrm>
            <a:off x="4000496" y="4929198"/>
            <a:ext cx="1714512" cy="369332"/>
          </a:xfrm>
          <a:prstGeom prst="rect">
            <a:avLst/>
          </a:prstGeom>
          <a:noFill/>
        </p:spPr>
        <p:txBody>
          <a:bodyPr wrap="square" rtlCol="0">
            <a:spAutoFit/>
          </a:bodyPr>
          <a:lstStyle/>
          <a:p>
            <a:r>
              <a:rPr lang="fr-FR" b="1" dirty="0">
                <a:solidFill>
                  <a:srgbClr val="7030A0"/>
                </a:solidFill>
                <a:latin typeface="Times New Roman" pitchFamily="18" charset="0"/>
                <a:cs typeface="Times New Roman" pitchFamily="18" charset="0"/>
              </a:rPr>
              <a:t>Bande détail 2</a:t>
            </a:r>
          </a:p>
        </p:txBody>
      </p:sp>
      <p:sp>
        <p:nvSpPr>
          <p:cNvPr id="17" name="ZoneTexte 16"/>
          <p:cNvSpPr txBox="1"/>
          <p:nvPr/>
        </p:nvSpPr>
        <p:spPr>
          <a:xfrm>
            <a:off x="5643570" y="4929198"/>
            <a:ext cx="1714512" cy="369332"/>
          </a:xfrm>
          <a:prstGeom prst="rect">
            <a:avLst/>
          </a:prstGeom>
          <a:noFill/>
        </p:spPr>
        <p:txBody>
          <a:bodyPr wrap="square" rtlCol="0">
            <a:spAutoFit/>
          </a:bodyPr>
          <a:lstStyle/>
          <a:p>
            <a:r>
              <a:rPr lang="fr-FR" b="1" dirty="0">
                <a:solidFill>
                  <a:srgbClr val="7030A0"/>
                </a:solidFill>
                <a:latin typeface="Times New Roman" pitchFamily="18" charset="0"/>
                <a:cs typeface="Times New Roman" pitchFamily="18" charset="0"/>
              </a:rPr>
              <a:t>Bande détail 1</a:t>
            </a:r>
          </a:p>
        </p:txBody>
      </p:sp>
      <p:cxnSp>
        <p:nvCxnSpPr>
          <p:cNvPr id="19" name="Connecteur droit avec flèche 18"/>
          <p:cNvCxnSpPr>
            <a:stCxn id="14" idx="2"/>
          </p:cNvCxnSpPr>
          <p:nvPr/>
        </p:nvCxnSpPr>
        <p:spPr>
          <a:xfrm rot="16200000" flipH="1">
            <a:off x="1598013" y="4812731"/>
            <a:ext cx="304388" cy="12144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5400000">
            <a:off x="2857488" y="5429264"/>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10800000" flipV="1">
            <a:off x="4000496" y="5214950"/>
            <a:ext cx="571504" cy="3571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0800000" flipV="1">
            <a:off x="5643570" y="5214950"/>
            <a:ext cx="571504" cy="4286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24" name="Espace réservé du numéro de diapositive 23"/>
          <p:cNvSpPr>
            <a:spLocks noGrp="1"/>
          </p:cNvSpPr>
          <p:nvPr>
            <p:ph type="sldNum" sz="quarter" idx="12"/>
          </p:nvPr>
        </p:nvSpPr>
        <p:spPr/>
        <p:txBody>
          <a:bodyPr/>
          <a:lstStyle/>
          <a:p>
            <a:fld id="{2D849293-9FFB-455D-8E04-D5321DD3C202}" type="slidenum">
              <a:rPr lang="fr-FR" smtClean="0"/>
              <a:pPr/>
              <a:t>41</a:t>
            </a:fld>
            <a:endParaRPr lang="fr-FR"/>
          </a:p>
        </p:txBody>
      </p:sp>
      <p:sp>
        <p:nvSpPr>
          <p:cNvPr id="27" name="ZoneTexte 26"/>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MULTIRESOLUTION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785786" y="857233"/>
            <a:ext cx="7572428" cy="1785950"/>
          </a:xfrm>
          <a:prstGeom prst="rect">
            <a:avLst/>
          </a:prstGeom>
          <a:noFill/>
        </p:spPr>
      </p:pic>
      <p:sp>
        <p:nvSpPr>
          <p:cNvPr id="24" name="ZoneTexte 23"/>
          <p:cNvSpPr txBox="1"/>
          <p:nvPr/>
        </p:nvSpPr>
        <p:spPr>
          <a:xfrm>
            <a:off x="2357422" y="642918"/>
            <a:ext cx="1928826" cy="369332"/>
          </a:xfrm>
          <a:prstGeom prst="rect">
            <a:avLst/>
          </a:prstGeom>
          <a:noFill/>
        </p:spPr>
        <p:txBody>
          <a:bodyPr wrap="square" rtlCol="0">
            <a:spAutoFit/>
          </a:bodyPr>
          <a:lstStyle/>
          <a:p>
            <a:r>
              <a:rPr lang="fr-FR" b="1" dirty="0">
                <a:solidFill>
                  <a:srgbClr val="0070C0"/>
                </a:solidFill>
              </a:rPr>
              <a:t>Détail de niveau1</a:t>
            </a:r>
          </a:p>
        </p:txBody>
      </p:sp>
      <p:sp>
        <p:nvSpPr>
          <p:cNvPr id="25" name="ZoneTexte 24"/>
          <p:cNvSpPr txBox="1"/>
          <p:nvPr/>
        </p:nvSpPr>
        <p:spPr>
          <a:xfrm>
            <a:off x="3643306" y="1273718"/>
            <a:ext cx="1928826" cy="369332"/>
          </a:xfrm>
          <a:prstGeom prst="rect">
            <a:avLst/>
          </a:prstGeom>
          <a:noFill/>
        </p:spPr>
        <p:txBody>
          <a:bodyPr wrap="square" rtlCol="0">
            <a:spAutoFit/>
          </a:bodyPr>
          <a:lstStyle/>
          <a:p>
            <a:r>
              <a:rPr lang="fr-FR" b="1" dirty="0">
                <a:solidFill>
                  <a:srgbClr val="0070C0"/>
                </a:solidFill>
              </a:rPr>
              <a:t>Détail de niveau2</a:t>
            </a:r>
          </a:p>
        </p:txBody>
      </p:sp>
      <p:sp>
        <p:nvSpPr>
          <p:cNvPr id="26" name="ZoneTexte 25"/>
          <p:cNvSpPr txBox="1"/>
          <p:nvPr/>
        </p:nvSpPr>
        <p:spPr>
          <a:xfrm>
            <a:off x="3643306" y="2071678"/>
            <a:ext cx="1928826" cy="369332"/>
          </a:xfrm>
          <a:prstGeom prst="rect">
            <a:avLst/>
          </a:prstGeom>
          <a:noFill/>
        </p:spPr>
        <p:txBody>
          <a:bodyPr wrap="square" rtlCol="0">
            <a:spAutoFit/>
          </a:bodyPr>
          <a:lstStyle/>
          <a:p>
            <a:r>
              <a:rPr lang="fr-FR" b="1" dirty="0">
                <a:solidFill>
                  <a:srgbClr val="FF0000"/>
                </a:solidFill>
              </a:rPr>
              <a:t>Approximation</a:t>
            </a:r>
          </a:p>
        </p:txBody>
      </p:sp>
      <p:sp>
        <p:nvSpPr>
          <p:cNvPr id="27" name="Accolade ouvrante 26"/>
          <p:cNvSpPr/>
          <p:nvPr/>
        </p:nvSpPr>
        <p:spPr>
          <a:xfrm rot="16200000">
            <a:off x="2172542" y="1228291"/>
            <a:ext cx="570643" cy="29155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Accolade ouvrante 27"/>
          <p:cNvSpPr/>
          <p:nvPr/>
        </p:nvSpPr>
        <p:spPr>
          <a:xfrm rot="16200000">
            <a:off x="6315946" y="1213125"/>
            <a:ext cx="570643" cy="29155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p:nvPr/>
        </p:nvSpPr>
        <p:spPr>
          <a:xfrm>
            <a:off x="0" y="2814576"/>
            <a:ext cx="4929190" cy="400110"/>
          </a:xfrm>
          <a:prstGeom prst="rect">
            <a:avLst/>
          </a:prstGeom>
          <a:noFill/>
        </p:spPr>
        <p:txBody>
          <a:bodyPr wrap="square" rtlCol="0">
            <a:spAutoFit/>
          </a:bodyPr>
          <a:lstStyle/>
          <a:p>
            <a:pPr algn="ctr"/>
            <a:r>
              <a:rPr lang="fr-FR" sz="2000" b="1" dirty="0">
                <a:solidFill>
                  <a:srgbClr val="FF0000"/>
                </a:solidFill>
                <a:latin typeface="Times New Roman" pitchFamily="18" charset="0"/>
                <a:cs typeface="Times New Roman" pitchFamily="18" charset="0"/>
              </a:rPr>
              <a:t>Décomposition ou analyse</a:t>
            </a:r>
          </a:p>
        </p:txBody>
      </p:sp>
      <p:sp>
        <p:nvSpPr>
          <p:cNvPr id="30" name="ZoneTexte 29"/>
          <p:cNvSpPr txBox="1"/>
          <p:nvPr/>
        </p:nvSpPr>
        <p:spPr>
          <a:xfrm>
            <a:off x="4929190" y="2857496"/>
            <a:ext cx="4214810" cy="400110"/>
          </a:xfrm>
          <a:prstGeom prst="rect">
            <a:avLst/>
          </a:prstGeom>
          <a:noFill/>
        </p:spPr>
        <p:txBody>
          <a:bodyPr wrap="square" rtlCol="0">
            <a:spAutoFit/>
          </a:bodyPr>
          <a:lstStyle/>
          <a:p>
            <a:r>
              <a:rPr lang="fr-FR" sz="2000" b="1" dirty="0">
                <a:solidFill>
                  <a:srgbClr val="FF0000"/>
                </a:solidFill>
                <a:latin typeface="Times New Roman" pitchFamily="18" charset="0"/>
                <a:cs typeface="Times New Roman" pitchFamily="18" charset="0"/>
              </a:rPr>
              <a:t>Reconstruction ou synthèse</a:t>
            </a:r>
          </a:p>
        </p:txBody>
      </p:sp>
      <p:sp>
        <p:nvSpPr>
          <p:cNvPr id="31" name="ZoneTexte 30"/>
          <p:cNvSpPr txBox="1"/>
          <p:nvPr/>
        </p:nvSpPr>
        <p:spPr>
          <a:xfrm>
            <a:off x="0" y="1097805"/>
            <a:ext cx="1285852" cy="830997"/>
          </a:xfrm>
          <a:prstGeom prst="rect">
            <a:avLst/>
          </a:prstGeom>
          <a:noFill/>
        </p:spPr>
        <p:txBody>
          <a:bodyPr wrap="square" rtlCol="0">
            <a:spAutoFit/>
          </a:bodyPr>
          <a:lstStyle/>
          <a:p>
            <a:r>
              <a:rPr lang="fr-FR" sz="2400" b="1" dirty="0">
                <a:solidFill>
                  <a:srgbClr val="00B050"/>
                </a:solidFill>
              </a:rPr>
              <a:t>Signal original</a:t>
            </a:r>
          </a:p>
        </p:txBody>
      </p:sp>
      <p:sp>
        <p:nvSpPr>
          <p:cNvPr id="32" name="ZoneTexte 31"/>
          <p:cNvSpPr txBox="1"/>
          <p:nvPr/>
        </p:nvSpPr>
        <p:spPr>
          <a:xfrm>
            <a:off x="7929586" y="1496785"/>
            <a:ext cx="1285852" cy="646331"/>
          </a:xfrm>
          <a:prstGeom prst="rect">
            <a:avLst/>
          </a:prstGeom>
          <a:noFill/>
        </p:spPr>
        <p:txBody>
          <a:bodyPr wrap="square" rtlCol="0">
            <a:spAutoFit/>
          </a:bodyPr>
          <a:lstStyle/>
          <a:p>
            <a:r>
              <a:rPr lang="fr-FR" b="1" dirty="0">
                <a:solidFill>
                  <a:srgbClr val="00B050"/>
                </a:solidFill>
              </a:rPr>
              <a:t>Signal Reconstruit</a:t>
            </a:r>
          </a:p>
        </p:txBody>
      </p:sp>
      <p:graphicFrame>
        <p:nvGraphicFramePr>
          <p:cNvPr id="63490" name="Object 2"/>
          <p:cNvGraphicFramePr>
            <a:graphicFrameLocks noChangeAspect="1"/>
          </p:cNvGraphicFramePr>
          <p:nvPr/>
        </p:nvGraphicFramePr>
        <p:xfrm>
          <a:off x="285777" y="3929066"/>
          <a:ext cx="3571875" cy="581025"/>
        </p:xfrm>
        <a:graphic>
          <a:graphicData uri="http://schemas.openxmlformats.org/presentationml/2006/ole">
            <mc:AlternateContent xmlns:mc="http://schemas.openxmlformats.org/markup-compatibility/2006">
              <mc:Choice xmlns:v="urn:schemas-microsoft-com:vml" Requires="v">
                <p:oleObj spid="_x0000_s141316" name="Équation" r:id="rId4" imgW="1524000" imgH="254000" progId="Equation.3">
                  <p:embed/>
                </p:oleObj>
              </mc:Choice>
              <mc:Fallback>
                <p:oleObj name="Équation" r:id="rId4" imgW="1524000" imgH="254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77" y="3929066"/>
                        <a:ext cx="357187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1" name="Object 3"/>
          <p:cNvGraphicFramePr>
            <a:graphicFrameLocks noChangeAspect="1"/>
          </p:cNvGraphicFramePr>
          <p:nvPr/>
        </p:nvGraphicFramePr>
        <p:xfrm>
          <a:off x="4786339" y="3929066"/>
          <a:ext cx="3643313" cy="623888"/>
        </p:xfrm>
        <a:graphic>
          <a:graphicData uri="http://schemas.openxmlformats.org/presentationml/2006/ole">
            <mc:AlternateContent xmlns:mc="http://schemas.openxmlformats.org/markup-compatibility/2006">
              <mc:Choice xmlns:v="urn:schemas-microsoft-com:vml" Requires="v">
                <p:oleObj spid="_x0000_s141317" name="Équation" r:id="rId6" imgW="1435100" imgH="254000" progId="Equation.3">
                  <p:embed/>
                </p:oleObj>
              </mc:Choice>
              <mc:Fallback>
                <p:oleObj name="Équation" r:id="rId6" imgW="1435100" imgH="254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6339" y="3929066"/>
                        <a:ext cx="3643313"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ZoneTexte 33"/>
          <p:cNvSpPr txBox="1"/>
          <p:nvPr/>
        </p:nvSpPr>
        <p:spPr>
          <a:xfrm>
            <a:off x="0" y="3214686"/>
            <a:ext cx="9144000" cy="707886"/>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Les réponses </a:t>
            </a:r>
            <a:r>
              <a:rPr lang="fr-FR" sz="2000" dirty="0" err="1">
                <a:solidFill>
                  <a:srgbClr val="002060"/>
                </a:solidFill>
                <a:latin typeface="Times New Roman" pitchFamily="18" charset="0"/>
                <a:cs typeface="Times New Roman" pitchFamily="18" charset="0"/>
              </a:rPr>
              <a:t>impulsionnelles</a:t>
            </a:r>
            <a:r>
              <a:rPr lang="fr-FR" sz="2000" dirty="0">
                <a:solidFill>
                  <a:srgbClr val="002060"/>
                </a:solidFill>
                <a:latin typeface="Times New Roman" pitchFamily="18" charset="0"/>
                <a:cs typeface="Times New Roman" pitchFamily="18" charset="0"/>
              </a:rPr>
              <a:t> des paires des filtres d’analyse (décomposition) et de synthèse (reconstruction) sont reliées par les relations suivantes :</a:t>
            </a:r>
          </a:p>
        </p:txBody>
      </p:sp>
      <p:sp>
        <p:nvSpPr>
          <p:cNvPr id="35" name="ZoneTexte 34"/>
          <p:cNvSpPr txBox="1"/>
          <p:nvPr/>
        </p:nvSpPr>
        <p:spPr>
          <a:xfrm>
            <a:off x="0" y="4572008"/>
            <a:ext cx="9144000" cy="2246769"/>
          </a:xfrm>
          <a:prstGeom prst="rect">
            <a:avLst/>
          </a:prstGeom>
          <a:noFill/>
        </p:spPr>
        <p:txBody>
          <a:bodyPr wrap="square" rtlCol="0">
            <a:spAutoFit/>
          </a:bodyPr>
          <a:lstStyle/>
          <a:p>
            <a:pPr algn="just"/>
            <a:r>
              <a:rPr lang="fr-FR" sz="2000" dirty="0">
                <a:solidFill>
                  <a:srgbClr val="0070C0"/>
                </a:solidFill>
                <a:latin typeface="Times New Roman" pitchFamily="18" charset="0"/>
                <a:cs typeface="Times New Roman" pitchFamily="18" charset="0"/>
              </a:rPr>
              <a:t>Une transformée en ondelette discrète est caractérisée aussi par le nombre de niveaux de décomposition que l’on note par exemple m. On obtiendra alors pour un n niveaux de décompositions:</a:t>
            </a:r>
          </a:p>
          <a:p>
            <a:pPr algn="just">
              <a:buFont typeface="Wingdings" pitchFamily="2" charset="2"/>
              <a:buChar char="q"/>
            </a:pPr>
            <a:r>
              <a:rPr lang="fr-FR" sz="2000" dirty="0">
                <a:latin typeface="Times New Roman" pitchFamily="18" charset="0"/>
                <a:cs typeface="Times New Roman" pitchFamily="18" charset="0"/>
              </a:rPr>
              <a:t> </a:t>
            </a:r>
            <a:r>
              <a:rPr lang="fr-FR" sz="2000" dirty="0">
                <a:solidFill>
                  <a:srgbClr val="7030A0"/>
                </a:solidFill>
                <a:latin typeface="Times New Roman" pitchFamily="18" charset="0"/>
                <a:cs typeface="Times New Roman" pitchFamily="18" charset="0"/>
              </a:rPr>
              <a:t>Une approximation  (les basses fréquences) composée de N/2</a:t>
            </a:r>
            <a:r>
              <a:rPr lang="fr-FR" sz="2000" baseline="30000" dirty="0">
                <a:solidFill>
                  <a:srgbClr val="7030A0"/>
                </a:solidFill>
                <a:latin typeface="Times New Roman" pitchFamily="18" charset="0"/>
                <a:cs typeface="Times New Roman" pitchFamily="18" charset="0"/>
              </a:rPr>
              <a:t>m</a:t>
            </a:r>
            <a:r>
              <a:rPr lang="fr-FR" sz="2000" dirty="0">
                <a:solidFill>
                  <a:srgbClr val="7030A0"/>
                </a:solidFill>
                <a:latin typeface="Times New Roman" pitchFamily="18" charset="0"/>
                <a:cs typeface="Times New Roman" pitchFamily="18" charset="0"/>
              </a:rPr>
              <a:t> échantillons (où N est le nombre d’échantillons du signal original</a:t>
            </a:r>
          </a:p>
          <a:p>
            <a:pPr algn="just">
              <a:buFont typeface="Wingdings" pitchFamily="2" charset="2"/>
              <a:buChar char="q"/>
            </a:pPr>
            <a:r>
              <a:rPr lang="fr-FR" sz="2000" dirty="0">
                <a:latin typeface="Times New Roman" pitchFamily="18" charset="0"/>
                <a:cs typeface="Times New Roman" pitchFamily="18" charset="0"/>
              </a:rPr>
              <a:t> </a:t>
            </a:r>
            <a:r>
              <a:rPr lang="fr-FR" sz="2000" dirty="0">
                <a:solidFill>
                  <a:srgbClr val="00B050"/>
                </a:solidFill>
                <a:latin typeface="Times New Roman" pitchFamily="18" charset="0"/>
                <a:cs typeface="Times New Roman" pitchFamily="18" charset="0"/>
              </a:rPr>
              <a:t>m détails (les hautes fréquences à des niveaux différents) composés respectivement de N/2, N/4, N/8 …., N/2</a:t>
            </a:r>
            <a:r>
              <a:rPr lang="fr-FR" sz="2000" baseline="30000" dirty="0">
                <a:solidFill>
                  <a:srgbClr val="00B050"/>
                </a:solidFill>
                <a:latin typeface="Times New Roman" pitchFamily="18" charset="0"/>
                <a:cs typeface="Times New Roman" pitchFamily="18" charset="0"/>
              </a:rPr>
              <a:t>m</a:t>
            </a:r>
            <a:r>
              <a:rPr lang="fr-FR" sz="2000" dirty="0">
                <a:solidFill>
                  <a:srgbClr val="00B050"/>
                </a:solidFill>
                <a:latin typeface="Times New Roman" pitchFamily="18" charset="0"/>
                <a:cs typeface="Times New Roman" pitchFamily="18" charset="0"/>
              </a:rPr>
              <a:t> échantillons </a:t>
            </a:r>
          </a:p>
        </p:txBody>
      </p:sp>
      <p:sp>
        <p:nvSpPr>
          <p:cNvPr id="37" name="ZoneTexte 36"/>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38" name="Espace réservé du numéro de diapositive 37"/>
          <p:cNvSpPr>
            <a:spLocks noGrp="1"/>
          </p:cNvSpPr>
          <p:nvPr>
            <p:ph type="sldNum" sz="quarter" idx="12"/>
          </p:nvPr>
        </p:nvSpPr>
        <p:spPr/>
        <p:txBody>
          <a:bodyPr/>
          <a:lstStyle/>
          <a:p>
            <a:fld id="{2D849293-9FFB-455D-8E04-D5321DD3C202}" type="slidenum">
              <a:rPr lang="fr-FR" smtClean="0"/>
              <a:pPr/>
              <a:t>42</a:t>
            </a:fld>
            <a:endParaRPr lang="fr-F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43</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Ondelettes orthogonales et </a:t>
            </a:r>
            <a:r>
              <a:rPr lang="fr-FR" sz="2400" b="1" dirty="0" err="1">
                <a:solidFill>
                  <a:srgbClr val="002060"/>
                </a:solidFill>
                <a:latin typeface="Times New Roman" pitchFamily="18" charset="0"/>
                <a:cs typeface="Times New Roman" pitchFamily="18" charset="0"/>
              </a:rPr>
              <a:t>biorthogonales</a:t>
            </a:r>
            <a:endParaRPr lang="fr-FR" sz="2400" b="1" dirty="0">
              <a:solidFill>
                <a:srgbClr val="002060"/>
              </a:solidFill>
              <a:latin typeface="Times New Roman" pitchFamily="18" charset="0"/>
              <a:cs typeface="Times New Roman" pitchFamily="18" charset="0"/>
            </a:endParaRPr>
          </a:p>
        </p:txBody>
      </p:sp>
      <p:sp>
        <p:nvSpPr>
          <p:cNvPr id="5" name="ZoneTexte 4"/>
          <p:cNvSpPr txBox="1"/>
          <p:nvPr/>
        </p:nvSpPr>
        <p:spPr>
          <a:xfrm>
            <a:off x="0" y="1285860"/>
            <a:ext cx="9144000" cy="4832092"/>
          </a:xfrm>
          <a:prstGeom prst="rect">
            <a:avLst/>
          </a:prstGeom>
          <a:noFill/>
        </p:spPr>
        <p:txBody>
          <a:bodyPr wrap="square" rtlCol="0">
            <a:spAutoFit/>
          </a:bodyPr>
          <a:lstStyle/>
          <a:p>
            <a:pPr algn="just"/>
            <a:r>
              <a:rPr lang="vi-VN" sz="2200" dirty="0">
                <a:solidFill>
                  <a:srgbClr val="0070C0"/>
                </a:solidFill>
                <a:latin typeface="+mj-lt"/>
              </a:rPr>
              <a:t>Dans la transform</a:t>
            </a:r>
            <a:r>
              <a:rPr lang="fr-FR" sz="2200" dirty="0">
                <a:solidFill>
                  <a:srgbClr val="0070C0"/>
                </a:solidFill>
                <a:latin typeface="+mj-lt"/>
              </a:rPr>
              <a:t>é</a:t>
            </a:r>
            <a:r>
              <a:rPr lang="vi-VN" sz="2200" dirty="0">
                <a:solidFill>
                  <a:srgbClr val="0070C0"/>
                </a:solidFill>
                <a:latin typeface="+mj-lt"/>
              </a:rPr>
              <a:t>e en ondelettes orthogonales, on utilise le m</a:t>
            </a:r>
            <a:r>
              <a:rPr lang="fr-FR" sz="2200" dirty="0">
                <a:solidFill>
                  <a:srgbClr val="0070C0"/>
                </a:solidFill>
                <a:latin typeface="+mj-lt"/>
              </a:rPr>
              <a:t>ê</a:t>
            </a:r>
            <a:r>
              <a:rPr lang="vi-VN" sz="2200" dirty="0">
                <a:solidFill>
                  <a:srgbClr val="0070C0"/>
                </a:solidFill>
                <a:latin typeface="+mj-lt"/>
              </a:rPr>
              <a:t>me filtre</a:t>
            </a:r>
            <a:r>
              <a:rPr lang="fr-FR" sz="2200" dirty="0">
                <a:solidFill>
                  <a:srgbClr val="0070C0"/>
                </a:solidFill>
                <a:latin typeface="+mj-lt"/>
              </a:rPr>
              <a:t> (</a:t>
            </a:r>
            <a:r>
              <a:rPr lang="vi-VN" sz="2200" dirty="0">
                <a:solidFill>
                  <a:srgbClr val="0070C0"/>
                </a:solidFill>
                <a:latin typeface="+mj-lt"/>
              </a:rPr>
              <a:t>m</a:t>
            </a:r>
            <a:r>
              <a:rPr lang="fr-FR" sz="2200" dirty="0">
                <a:solidFill>
                  <a:srgbClr val="0070C0"/>
                </a:solidFill>
                <a:latin typeface="+mj-lt"/>
              </a:rPr>
              <a:t>ê</a:t>
            </a:r>
            <a:r>
              <a:rPr lang="vi-VN" sz="2200" dirty="0">
                <a:solidFill>
                  <a:srgbClr val="0070C0"/>
                </a:solidFill>
                <a:latin typeface="+mj-lt"/>
              </a:rPr>
              <a:t>mes</a:t>
            </a:r>
            <a:r>
              <a:rPr lang="fr-FR" sz="2200" dirty="0">
                <a:solidFill>
                  <a:srgbClr val="0070C0"/>
                </a:solidFill>
                <a:latin typeface="+mj-lt"/>
              </a:rPr>
              <a:t> </a:t>
            </a:r>
            <a:r>
              <a:rPr lang="vi-VN" sz="2200" dirty="0">
                <a:solidFill>
                  <a:srgbClr val="0070C0"/>
                </a:solidFill>
                <a:latin typeface="+mj-lt"/>
              </a:rPr>
              <a:t>ondelettes</a:t>
            </a:r>
            <a:r>
              <a:rPr lang="fr-FR" sz="2200" dirty="0">
                <a:solidFill>
                  <a:srgbClr val="0070C0"/>
                </a:solidFill>
                <a:latin typeface="+mj-lt"/>
              </a:rPr>
              <a:t>)</a:t>
            </a:r>
            <a:r>
              <a:rPr lang="vi-VN" sz="2200" dirty="0">
                <a:solidFill>
                  <a:srgbClr val="0070C0"/>
                </a:solidFill>
                <a:latin typeface="+mj-lt"/>
              </a:rPr>
              <a:t> pour l’analyse et la synth</a:t>
            </a:r>
            <a:r>
              <a:rPr lang="fr-FR" sz="2200" dirty="0">
                <a:solidFill>
                  <a:srgbClr val="0070C0"/>
                </a:solidFill>
                <a:latin typeface="+mj-lt"/>
              </a:rPr>
              <a:t>è</a:t>
            </a:r>
            <a:r>
              <a:rPr lang="vi-VN" sz="2200" dirty="0">
                <a:solidFill>
                  <a:srgbClr val="0070C0"/>
                </a:solidFill>
                <a:latin typeface="+mj-lt"/>
              </a:rPr>
              <a:t>se. </a:t>
            </a:r>
            <a:endParaRPr lang="fr-FR" sz="2200" dirty="0">
              <a:solidFill>
                <a:srgbClr val="0070C0"/>
              </a:solidFill>
              <a:latin typeface="+mj-lt"/>
            </a:endParaRPr>
          </a:p>
          <a:p>
            <a:pPr algn="just"/>
            <a:endParaRPr lang="fr-FR" sz="2200" dirty="0">
              <a:latin typeface="+mj-lt"/>
            </a:endParaRPr>
          </a:p>
          <a:p>
            <a:pPr algn="just"/>
            <a:r>
              <a:rPr lang="vi-VN" sz="2200" dirty="0">
                <a:solidFill>
                  <a:schemeClr val="accent6">
                    <a:lumMod val="50000"/>
                  </a:schemeClr>
                </a:solidFill>
                <a:latin typeface="+mj-lt"/>
              </a:rPr>
              <a:t>Une ondelette m</a:t>
            </a:r>
            <a:r>
              <a:rPr lang="fr-FR" sz="2200" dirty="0">
                <a:solidFill>
                  <a:schemeClr val="accent6">
                    <a:lumMod val="50000"/>
                  </a:schemeClr>
                </a:solidFill>
                <a:latin typeface="+mj-lt"/>
              </a:rPr>
              <a:t>è</a:t>
            </a:r>
            <a:r>
              <a:rPr lang="vi-VN" sz="2200" dirty="0">
                <a:solidFill>
                  <a:schemeClr val="accent6">
                    <a:lumMod val="50000"/>
                  </a:schemeClr>
                </a:solidFill>
                <a:latin typeface="+mj-lt"/>
              </a:rPr>
              <a:t>re associ</a:t>
            </a:r>
            <a:r>
              <a:rPr lang="fr-FR" sz="2200" dirty="0">
                <a:solidFill>
                  <a:schemeClr val="accent6">
                    <a:lumMod val="50000"/>
                  </a:schemeClr>
                </a:solidFill>
                <a:latin typeface="+mj-lt"/>
              </a:rPr>
              <a:t>é</a:t>
            </a:r>
            <a:r>
              <a:rPr lang="vi-VN" sz="2200" dirty="0">
                <a:solidFill>
                  <a:schemeClr val="accent6">
                    <a:lumMod val="50000"/>
                  </a:schemeClr>
                </a:solidFill>
                <a:latin typeface="+mj-lt"/>
              </a:rPr>
              <a:t>e </a:t>
            </a:r>
            <a:r>
              <a:rPr lang="fr-FR" sz="2200" dirty="0">
                <a:solidFill>
                  <a:schemeClr val="accent6">
                    <a:lumMod val="50000"/>
                  </a:schemeClr>
                </a:solidFill>
                <a:latin typeface="+mj-lt"/>
              </a:rPr>
              <a:t>à</a:t>
            </a:r>
            <a:r>
              <a:rPr lang="vi-VN" sz="2200" dirty="0">
                <a:solidFill>
                  <a:schemeClr val="accent6">
                    <a:lumMod val="50000"/>
                  </a:schemeClr>
                </a:solidFill>
                <a:latin typeface="+mj-lt"/>
              </a:rPr>
              <a:t> une base d’ondelettes</a:t>
            </a:r>
            <a:r>
              <a:rPr lang="fr-FR" sz="2200" dirty="0">
                <a:solidFill>
                  <a:schemeClr val="accent6">
                    <a:lumMod val="50000"/>
                  </a:schemeClr>
                </a:solidFill>
                <a:latin typeface="+mj-lt"/>
              </a:rPr>
              <a:t> </a:t>
            </a:r>
            <a:r>
              <a:rPr lang="vi-VN" sz="2200" dirty="0">
                <a:solidFill>
                  <a:schemeClr val="accent6">
                    <a:lumMod val="50000"/>
                  </a:schemeClr>
                </a:solidFill>
                <a:latin typeface="+mj-lt"/>
              </a:rPr>
              <a:t>orthogonales doit v</a:t>
            </a:r>
            <a:r>
              <a:rPr lang="fr-FR" sz="2200" dirty="0">
                <a:solidFill>
                  <a:schemeClr val="accent6">
                    <a:lumMod val="50000"/>
                  </a:schemeClr>
                </a:solidFill>
                <a:latin typeface="+mj-lt"/>
              </a:rPr>
              <a:t>é</a:t>
            </a:r>
            <a:r>
              <a:rPr lang="vi-VN" sz="2200" dirty="0">
                <a:solidFill>
                  <a:schemeClr val="accent6">
                    <a:lumMod val="50000"/>
                  </a:schemeClr>
                </a:solidFill>
                <a:latin typeface="+mj-lt"/>
              </a:rPr>
              <a:t>rifier un ensemble de contraintes th</a:t>
            </a:r>
            <a:r>
              <a:rPr lang="fr-FR" sz="2200" dirty="0">
                <a:solidFill>
                  <a:schemeClr val="accent6">
                    <a:lumMod val="50000"/>
                  </a:schemeClr>
                </a:solidFill>
                <a:latin typeface="+mj-lt"/>
              </a:rPr>
              <a:t>é</a:t>
            </a:r>
            <a:r>
              <a:rPr lang="vi-VN" sz="2200" dirty="0">
                <a:solidFill>
                  <a:schemeClr val="accent6">
                    <a:lumMod val="50000"/>
                  </a:schemeClr>
                </a:solidFill>
                <a:latin typeface="+mj-lt"/>
              </a:rPr>
              <a:t>oriques assez forte. </a:t>
            </a:r>
            <a:r>
              <a:rPr lang="fr-FR" sz="2200" dirty="0">
                <a:solidFill>
                  <a:schemeClr val="accent6">
                    <a:lumMod val="50000"/>
                  </a:schemeClr>
                </a:solidFill>
                <a:latin typeface="+mj-lt"/>
              </a:rPr>
              <a:t> En effet, l n’existe pas d’ondelettes réelles orthogonales à support compact et moments nuls excepté l’ondelette de </a:t>
            </a:r>
            <a:r>
              <a:rPr lang="fr-FR" sz="2200" dirty="0" err="1">
                <a:solidFill>
                  <a:schemeClr val="accent6">
                    <a:lumMod val="50000"/>
                  </a:schemeClr>
                </a:solidFill>
                <a:latin typeface="+mj-lt"/>
              </a:rPr>
              <a:t>Haar</a:t>
            </a:r>
            <a:r>
              <a:rPr lang="fr-FR" sz="2200" dirty="0">
                <a:solidFill>
                  <a:schemeClr val="accent6">
                    <a:lumMod val="50000"/>
                  </a:schemeClr>
                </a:solidFill>
                <a:latin typeface="+mj-lt"/>
              </a:rPr>
              <a:t>.</a:t>
            </a:r>
          </a:p>
          <a:p>
            <a:pPr algn="just"/>
            <a:endParaRPr lang="fr-FR" sz="2200" dirty="0">
              <a:latin typeface="+mj-lt"/>
            </a:endParaRPr>
          </a:p>
          <a:p>
            <a:pPr algn="just"/>
            <a:r>
              <a:rPr lang="vi-VN" sz="2200" dirty="0">
                <a:solidFill>
                  <a:srgbClr val="00B050"/>
                </a:solidFill>
                <a:latin typeface="+mj-lt"/>
              </a:rPr>
              <a:t>En revanche si on n’impose pas que</a:t>
            </a:r>
            <a:r>
              <a:rPr lang="fr-FR" sz="2200" dirty="0">
                <a:solidFill>
                  <a:srgbClr val="00B050"/>
                </a:solidFill>
                <a:latin typeface="+mj-lt"/>
              </a:rPr>
              <a:t> </a:t>
            </a:r>
            <a:r>
              <a:rPr lang="vi-VN" sz="2200" dirty="0">
                <a:solidFill>
                  <a:srgbClr val="00B050"/>
                </a:solidFill>
                <a:latin typeface="+mj-lt"/>
              </a:rPr>
              <a:t>l’ondelette d’analyse soit</a:t>
            </a:r>
            <a:r>
              <a:rPr lang="fr-FR" sz="2200" dirty="0">
                <a:solidFill>
                  <a:srgbClr val="00B050"/>
                </a:solidFill>
                <a:latin typeface="+mj-lt"/>
              </a:rPr>
              <a:t> é</a:t>
            </a:r>
            <a:r>
              <a:rPr lang="vi-VN" sz="2200" dirty="0">
                <a:solidFill>
                  <a:srgbClr val="00B050"/>
                </a:solidFill>
                <a:latin typeface="+mj-lt"/>
              </a:rPr>
              <a:t>gale </a:t>
            </a:r>
            <a:r>
              <a:rPr lang="fr-FR" sz="2200" dirty="0">
                <a:solidFill>
                  <a:srgbClr val="00B050"/>
                </a:solidFill>
                <a:latin typeface="+mj-lt"/>
              </a:rPr>
              <a:t>à</a:t>
            </a:r>
            <a:r>
              <a:rPr lang="vi-VN" sz="2200" dirty="0">
                <a:solidFill>
                  <a:srgbClr val="00B050"/>
                </a:solidFill>
                <a:latin typeface="+mj-lt"/>
              </a:rPr>
              <a:t> celle de synth</a:t>
            </a:r>
            <a:r>
              <a:rPr lang="fr-FR" sz="2200" dirty="0">
                <a:solidFill>
                  <a:srgbClr val="00B050"/>
                </a:solidFill>
                <a:latin typeface="+mj-lt"/>
              </a:rPr>
              <a:t>è</a:t>
            </a:r>
            <a:r>
              <a:rPr lang="vi-VN" sz="2200" dirty="0">
                <a:solidFill>
                  <a:srgbClr val="00B050"/>
                </a:solidFill>
                <a:latin typeface="+mj-lt"/>
              </a:rPr>
              <a:t>se il est possible de construire des ondelettes birothogonales</a:t>
            </a:r>
            <a:r>
              <a:rPr lang="fr-FR" sz="2200" dirty="0">
                <a:solidFill>
                  <a:srgbClr val="00B050"/>
                </a:solidFill>
                <a:latin typeface="+mj-lt"/>
              </a:rPr>
              <a:t> </a:t>
            </a:r>
            <a:r>
              <a:rPr lang="vi-VN" sz="2200" dirty="0">
                <a:solidFill>
                  <a:srgbClr val="00B050"/>
                </a:solidFill>
                <a:latin typeface="+mj-lt"/>
              </a:rPr>
              <a:t>sym ́etriques avec plus d’un moment nul. </a:t>
            </a:r>
            <a:endParaRPr lang="fr-FR" sz="2200" dirty="0">
              <a:solidFill>
                <a:srgbClr val="00B050"/>
              </a:solidFill>
              <a:latin typeface="+mj-lt"/>
            </a:endParaRPr>
          </a:p>
          <a:p>
            <a:pPr algn="just"/>
            <a:endParaRPr lang="fr-FR" sz="2200" dirty="0">
              <a:latin typeface="+mj-lt"/>
              <a:cs typeface="Times New Roman" pitchFamily="18" charset="0"/>
            </a:endParaRPr>
          </a:p>
          <a:p>
            <a:pPr algn="just"/>
            <a:r>
              <a:rPr lang="fr-FR" sz="2200" dirty="0">
                <a:solidFill>
                  <a:srgbClr val="C00000"/>
                </a:solidFill>
                <a:latin typeface="+mj-lt"/>
              </a:rPr>
              <a:t>Construction similaire aux ondelettes orthogonales. Il faut trouver deux filtre h</a:t>
            </a:r>
            <a:r>
              <a:rPr lang="fr-FR" sz="2200" baseline="-25000" dirty="0">
                <a:solidFill>
                  <a:srgbClr val="C00000"/>
                </a:solidFill>
                <a:latin typeface="+mj-lt"/>
              </a:rPr>
              <a:t>0</a:t>
            </a:r>
            <a:r>
              <a:rPr lang="fr-FR" sz="2200" dirty="0">
                <a:solidFill>
                  <a:srgbClr val="C00000"/>
                </a:solidFill>
                <a:latin typeface="+mj-lt"/>
              </a:rPr>
              <a:t> et h</a:t>
            </a:r>
            <a:r>
              <a:rPr lang="fr-FR" sz="2200" baseline="-25000" dirty="0">
                <a:solidFill>
                  <a:srgbClr val="C00000"/>
                </a:solidFill>
                <a:latin typeface="+mj-lt"/>
              </a:rPr>
              <a:t>1</a:t>
            </a:r>
            <a:r>
              <a:rPr lang="fr-FR" sz="2200" dirty="0">
                <a:solidFill>
                  <a:srgbClr val="C00000"/>
                </a:solidFill>
                <a:latin typeface="+mj-lt"/>
              </a:rPr>
              <a:t>  tels que</a:t>
            </a:r>
            <a:endParaRPr lang="fr-FR" sz="2200" dirty="0">
              <a:solidFill>
                <a:srgbClr val="C00000"/>
              </a:solidFill>
              <a:latin typeface="+mj-lt"/>
              <a:cs typeface="Times New Roman" pitchFamily="18" charset="0"/>
            </a:endParaRPr>
          </a:p>
        </p:txBody>
      </p:sp>
      <p:graphicFrame>
        <p:nvGraphicFramePr>
          <p:cNvPr id="80897" name="Object 1"/>
          <p:cNvGraphicFramePr>
            <a:graphicFrameLocks noChangeAspect="1"/>
          </p:cNvGraphicFramePr>
          <p:nvPr/>
        </p:nvGraphicFramePr>
        <p:xfrm>
          <a:off x="2071670" y="6411913"/>
          <a:ext cx="5072062" cy="446087"/>
        </p:xfrm>
        <a:graphic>
          <a:graphicData uri="http://schemas.openxmlformats.org/presentationml/2006/ole">
            <mc:AlternateContent xmlns:mc="http://schemas.openxmlformats.org/markup-compatibility/2006">
              <mc:Choice xmlns:v="urn:schemas-microsoft-com:vml" Requires="v">
                <p:oleObj spid="_x0000_s142339" name="Équation" r:id="rId3" imgW="2743200" imgH="241200" progId="Equation.3">
                  <p:embed/>
                </p:oleObj>
              </mc:Choice>
              <mc:Fallback>
                <p:oleObj name="Équation" r:id="rId3" imgW="27432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70" y="6411913"/>
                        <a:ext cx="5072062"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44</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 BIORTHOGONALES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a:solidFill>
                  <a:srgbClr val="002060"/>
                </a:solidFill>
                <a:latin typeface="Times New Roman" pitchFamily="18" charset="0"/>
                <a:cs typeface="Times New Roman" pitchFamily="18" charset="0"/>
              </a:rPr>
              <a:t>Biorthogonal</a:t>
            </a:r>
            <a:r>
              <a:rPr lang="fr-FR" sz="2400" b="1" dirty="0">
                <a:solidFill>
                  <a:srgbClr val="002060"/>
                </a:solidFill>
                <a:latin typeface="Times New Roman" pitchFamily="18" charset="0"/>
                <a:cs typeface="Times New Roman" pitchFamily="18" charset="0"/>
              </a:rPr>
              <a:t> 1.3 (bior1.3)</a:t>
            </a:r>
          </a:p>
        </p:txBody>
      </p:sp>
      <p:pic>
        <p:nvPicPr>
          <p:cNvPr id="79873" name="Picture 1"/>
          <p:cNvPicPr>
            <a:picLocks noChangeAspect="1" noChangeArrowheads="1"/>
          </p:cNvPicPr>
          <p:nvPr/>
        </p:nvPicPr>
        <p:blipFill>
          <a:blip r:embed="rId2"/>
          <a:srcRect/>
          <a:stretch>
            <a:fillRect/>
          </a:stretch>
        </p:blipFill>
        <p:spPr bwMode="auto">
          <a:xfrm>
            <a:off x="0" y="928670"/>
            <a:ext cx="3528000" cy="2520000"/>
          </a:xfrm>
          <a:prstGeom prst="rect">
            <a:avLst/>
          </a:prstGeom>
          <a:noFill/>
          <a:ln w="9525">
            <a:noFill/>
            <a:miter lim="800000"/>
            <a:headEnd/>
            <a:tailEnd/>
          </a:ln>
          <a:effectLst/>
        </p:spPr>
      </p:pic>
      <p:pic>
        <p:nvPicPr>
          <p:cNvPr id="79874" name="Picture 2"/>
          <p:cNvPicPr>
            <a:picLocks noChangeAspect="1" noChangeArrowheads="1"/>
          </p:cNvPicPr>
          <p:nvPr/>
        </p:nvPicPr>
        <p:blipFill>
          <a:blip r:embed="rId3"/>
          <a:srcRect/>
          <a:stretch>
            <a:fillRect/>
          </a:stretch>
        </p:blipFill>
        <p:spPr bwMode="auto">
          <a:xfrm>
            <a:off x="5616032" y="1000108"/>
            <a:ext cx="3528000" cy="2520000"/>
          </a:xfrm>
          <a:prstGeom prst="rect">
            <a:avLst/>
          </a:prstGeom>
          <a:noFill/>
          <a:ln w="9525">
            <a:noFill/>
            <a:miter lim="800000"/>
            <a:headEnd/>
            <a:tailEnd/>
          </a:ln>
          <a:effectLst/>
        </p:spPr>
      </p:pic>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77" name="Picture 5"/>
          <p:cNvPicPr>
            <a:picLocks noChangeAspect="1" noChangeArrowheads="1"/>
          </p:cNvPicPr>
          <p:nvPr/>
        </p:nvPicPr>
        <p:blipFill>
          <a:blip r:embed="rId4"/>
          <a:srcRect/>
          <a:stretch>
            <a:fillRect/>
          </a:stretch>
        </p:blipFill>
        <p:spPr bwMode="auto">
          <a:xfrm>
            <a:off x="0" y="3643314"/>
            <a:ext cx="3528000" cy="2520000"/>
          </a:xfrm>
          <a:prstGeom prst="rect">
            <a:avLst/>
          </a:prstGeom>
          <a:noFill/>
          <a:ln w="9525">
            <a:noFill/>
            <a:miter lim="800000"/>
            <a:headEnd/>
            <a:tailEnd/>
          </a:ln>
          <a:effectLst/>
        </p:spPr>
      </p:pic>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9880" name="Picture 8"/>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a:solidFill>
                  <a:srgbClr val="FF0000"/>
                </a:solidFill>
              </a:rPr>
              <a:t>ANALYSE</a:t>
            </a: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a:solidFill>
                  <a:srgbClr val="00B050"/>
                </a:solidFill>
              </a:rPr>
              <a:t>SYNTHESE</a:t>
            </a: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555799" cy="369332"/>
          </a:xfrm>
          <a:prstGeom prst="rect">
            <a:avLst/>
          </a:prstGeom>
        </p:spPr>
        <p:txBody>
          <a:bodyPr wrap="none">
            <a:spAutoFit/>
          </a:bodyPr>
          <a:lstStyle/>
          <a:p>
            <a:r>
              <a:rPr lang="fr-FR" i="1" dirty="0"/>
              <a:t>http://wavelets.pybytes.com/wavelet/bior1.3/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45</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 BIORTHOGONALES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a:solidFill>
                  <a:srgbClr val="002060"/>
                </a:solidFill>
                <a:latin typeface="Times New Roman" pitchFamily="18" charset="0"/>
                <a:cs typeface="Times New Roman" pitchFamily="18" charset="0"/>
              </a:rPr>
              <a:t>Biorthogonal</a:t>
            </a:r>
            <a:r>
              <a:rPr lang="fr-FR" sz="2400" b="1" dirty="0">
                <a:solidFill>
                  <a:srgbClr val="002060"/>
                </a:solidFill>
                <a:latin typeface="Times New Roman" pitchFamily="18" charset="0"/>
                <a:cs typeface="Times New Roman" pitchFamily="18" charset="0"/>
              </a:rPr>
              <a:t> 1.5 (bior1.5)</a:t>
            </a:r>
          </a:p>
        </p:txBody>
      </p:sp>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a:solidFill>
                  <a:srgbClr val="FF0000"/>
                </a:solidFill>
              </a:rPr>
              <a:t>ANALYSE</a:t>
            </a: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a:solidFill>
                  <a:srgbClr val="00B050"/>
                </a:solidFill>
              </a:rPr>
              <a:t>SYNTHESE</a:t>
            </a: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555799" cy="369332"/>
          </a:xfrm>
          <a:prstGeom prst="rect">
            <a:avLst/>
          </a:prstGeom>
        </p:spPr>
        <p:txBody>
          <a:bodyPr wrap="none">
            <a:spAutoFit/>
          </a:bodyPr>
          <a:lstStyle/>
          <a:p>
            <a:r>
              <a:rPr lang="fr-FR" i="1" dirty="0"/>
              <a:t>http://wavelets.pybytes.com/wavelet/bior1.5/</a:t>
            </a:r>
          </a:p>
        </p:txBody>
      </p:sp>
      <p:pic>
        <p:nvPicPr>
          <p:cNvPr id="117762" name="Picture 2"/>
          <p:cNvPicPr>
            <a:picLocks noChangeAspect="1" noChangeArrowheads="1"/>
          </p:cNvPicPr>
          <p:nvPr/>
        </p:nvPicPr>
        <p:blipFill>
          <a:blip r:embed="rId2"/>
          <a:srcRect/>
          <a:stretch>
            <a:fillRect/>
          </a:stretch>
        </p:blipFill>
        <p:spPr bwMode="auto">
          <a:xfrm>
            <a:off x="0" y="928670"/>
            <a:ext cx="3528000" cy="2520000"/>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3"/>
          <a:srcRect/>
          <a:stretch>
            <a:fillRect/>
          </a:stretch>
        </p:blipFill>
        <p:spPr bwMode="auto">
          <a:xfrm>
            <a:off x="5572132" y="909000"/>
            <a:ext cx="3528000" cy="2520000"/>
          </a:xfrm>
          <a:prstGeom prst="rect">
            <a:avLst/>
          </a:prstGeom>
          <a:noFill/>
          <a:ln w="9525">
            <a:noFill/>
            <a:miter lim="800000"/>
            <a:headEnd/>
            <a:tailEnd/>
          </a:ln>
          <a:effectLst/>
        </p:spPr>
      </p:pic>
      <p:pic>
        <p:nvPicPr>
          <p:cNvPr id="117764" name="Picture 4"/>
          <p:cNvPicPr>
            <a:picLocks noChangeAspect="1" noChangeArrowheads="1"/>
          </p:cNvPicPr>
          <p:nvPr/>
        </p:nvPicPr>
        <p:blipFill>
          <a:blip r:embed="rId4"/>
          <a:srcRect/>
          <a:stretch>
            <a:fillRect/>
          </a:stretch>
        </p:blipFill>
        <p:spPr bwMode="auto">
          <a:xfrm>
            <a:off x="0" y="3695082"/>
            <a:ext cx="3528000" cy="2520000"/>
          </a:xfrm>
          <a:prstGeom prst="rect">
            <a:avLst/>
          </a:prstGeom>
          <a:noFill/>
          <a:ln w="9525">
            <a:noFill/>
            <a:miter lim="800000"/>
            <a:headEnd/>
            <a:tailEnd/>
          </a:ln>
          <a:effectLst/>
        </p:spPr>
      </p:pic>
      <p:pic>
        <p:nvPicPr>
          <p:cNvPr id="117765" name="Picture 5"/>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46</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EXEMPLES D’ONDELETTES BIORTHOGONALES</a:t>
            </a:r>
          </a:p>
        </p:txBody>
      </p:sp>
      <p:sp>
        <p:nvSpPr>
          <p:cNvPr id="4" name="ZoneTexte 3"/>
          <p:cNvSpPr txBox="1"/>
          <p:nvPr/>
        </p:nvSpPr>
        <p:spPr>
          <a:xfrm>
            <a:off x="0" y="500042"/>
            <a:ext cx="9144000" cy="461665"/>
          </a:xfrm>
          <a:prstGeom prst="rect">
            <a:avLst/>
          </a:prstGeom>
          <a:noFill/>
        </p:spPr>
        <p:txBody>
          <a:bodyPr wrap="square" rtlCol="0">
            <a:spAutoFit/>
          </a:bodyPr>
          <a:lstStyle/>
          <a:p>
            <a:pPr algn="ctr"/>
            <a:r>
              <a:rPr lang="fr-FR" sz="2400" b="1" dirty="0" err="1">
                <a:solidFill>
                  <a:srgbClr val="002060"/>
                </a:solidFill>
                <a:latin typeface="Times New Roman" pitchFamily="18" charset="0"/>
                <a:cs typeface="Times New Roman" pitchFamily="18" charset="0"/>
              </a:rPr>
              <a:t>Biorthogonal</a:t>
            </a:r>
            <a:r>
              <a:rPr lang="fr-FR" sz="2400" b="1" dirty="0">
                <a:solidFill>
                  <a:srgbClr val="002060"/>
                </a:solidFill>
                <a:latin typeface="Times New Roman" pitchFamily="18" charset="0"/>
                <a:cs typeface="Times New Roman" pitchFamily="18" charset="0"/>
              </a:rPr>
              <a:t> 2.2 (bior2.2)</a:t>
            </a:r>
          </a:p>
        </p:txBody>
      </p:sp>
      <p:sp>
        <p:nvSpPr>
          <p:cNvPr id="79876" name="AutoShape 4" descr="Biorthogonal 1.3 Reconstruction scaling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9879" name="AutoShape 7" descr="Biorthogonal 1.3 Reconstruction wavelet function"/>
          <p:cNvSpPr>
            <a:spLocks noChangeAspect="1" noChangeArrowheads="1"/>
          </p:cNvSpPr>
          <p:nvPr/>
        </p:nvSpPr>
        <p:spPr bwMode="auto">
          <a:xfrm>
            <a:off x="155575" y="-914400"/>
            <a:ext cx="2667000" cy="1905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285720" y="3286124"/>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3" name="ZoneTexte 12"/>
          <p:cNvSpPr txBox="1"/>
          <p:nvPr/>
        </p:nvSpPr>
        <p:spPr>
          <a:xfrm>
            <a:off x="5000660" y="3299031"/>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4" name="ZoneTexte 13"/>
          <p:cNvSpPr txBox="1"/>
          <p:nvPr/>
        </p:nvSpPr>
        <p:spPr>
          <a:xfrm>
            <a:off x="3071802" y="2143116"/>
            <a:ext cx="2428892" cy="400110"/>
          </a:xfrm>
          <a:prstGeom prst="rect">
            <a:avLst/>
          </a:prstGeom>
          <a:noFill/>
        </p:spPr>
        <p:txBody>
          <a:bodyPr wrap="square" rtlCol="0">
            <a:spAutoFit/>
          </a:bodyPr>
          <a:lstStyle/>
          <a:p>
            <a:pPr algn="ctr"/>
            <a:r>
              <a:rPr lang="fr-FR" sz="2000" b="1" u="sng" dirty="0">
                <a:solidFill>
                  <a:srgbClr val="FF0000"/>
                </a:solidFill>
              </a:rPr>
              <a:t>ANALYSE</a:t>
            </a:r>
          </a:p>
        </p:txBody>
      </p:sp>
      <p:sp>
        <p:nvSpPr>
          <p:cNvPr id="15" name="ZoneTexte 14"/>
          <p:cNvSpPr txBox="1"/>
          <p:nvPr/>
        </p:nvSpPr>
        <p:spPr>
          <a:xfrm>
            <a:off x="3071802" y="5029154"/>
            <a:ext cx="2428892" cy="400110"/>
          </a:xfrm>
          <a:prstGeom prst="rect">
            <a:avLst/>
          </a:prstGeom>
          <a:noFill/>
        </p:spPr>
        <p:txBody>
          <a:bodyPr wrap="square" rtlCol="0">
            <a:spAutoFit/>
          </a:bodyPr>
          <a:lstStyle/>
          <a:p>
            <a:pPr algn="ctr"/>
            <a:r>
              <a:rPr lang="fr-FR" sz="2000" b="1" u="sng" dirty="0">
                <a:solidFill>
                  <a:srgbClr val="00B050"/>
                </a:solidFill>
              </a:rPr>
              <a:t>SYNTHESE</a:t>
            </a:r>
          </a:p>
        </p:txBody>
      </p:sp>
      <p:sp>
        <p:nvSpPr>
          <p:cNvPr id="16" name="ZoneTexte 15"/>
          <p:cNvSpPr txBox="1"/>
          <p:nvPr/>
        </p:nvSpPr>
        <p:spPr>
          <a:xfrm>
            <a:off x="28572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Fonction d’échelle </a:t>
            </a:r>
            <a:r>
              <a:rPr lang="fr-FR" sz="2200" b="1" u="sng" dirty="0">
                <a:solidFill>
                  <a:srgbClr val="002060"/>
                </a:solidFill>
                <a:latin typeface="Times New Roman" pitchFamily="18" charset="0"/>
                <a:cs typeface="Times New Roman" pitchFamily="18" charset="0"/>
                <a:sym typeface="Symbol"/>
              </a:rPr>
              <a:t>(t)</a:t>
            </a:r>
            <a:endParaRPr lang="fr-FR" sz="2200" b="1" u="sng" dirty="0">
              <a:solidFill>
                <a:srgbClr val="002060"/>
              </a:solidFill>
              <a:latin typeface="Times New Roman" pitchFamily="18" charset="0"/>
              <a:cs typeface="Times New Roman" pitchFamily="18" charset="0"/>
            </a:endParaRPr>
          </a:p>
        </p:txBody>
      </p:sp>
      <p:sp>
        <p:nvSpPr>
          <p:cNvPr id="17" name="ZoneTexte 16"/>
          <p:cNvSpPr txBox="1"/>
          <p:nvPr/>
        </p:nvSpPr>
        <p:spPr>
          <a:xfrm>
            <a:off x="5000660" y="6072206"/>
            <a:ext cx="4143372" cy="430887"/>
          </a:xfrm>
          <a:prstGeom prst="rect">
            <a:avLst/>
          </a:prstGeom>
          <a:noFill/>
        </p:spPr>
        <p:txBody>
          <a:bodyPr wrap="square" rtlCol="0">
            <a:spAutoFit/>
          </a:bodyPr>
          <a:lstStyle/>
          <a:p>
            <a:pPr algn="ctr"/>
            <a:r>
              <a:rPr lang="fr-FR" sz="2200" b="1" u="sng" dirty="0">
                <a:solidFill>
                  <a:srgbClr val="002060"/>
                </a:solidFill>
                <a:latin typeface="Times New Roman" pitchFamily="18" charset="0"/>
                <a:cs typeface="Times New Roman" pitchFamily="18" charset="0"/>
              </a:rPr>
              <a:t>Ondelette </a:t>
            </a:r>
            <a:r>
              <a:rPr lang="fr-FR" sz="2200" b="1" u="sng" dirty="0">
                <a:solidFill>
                  <a:srgbClr val="002060"/>
                </a:solidFill>
                <a:latin typeface="Times New Roman" pitchFamily="18" charset="0"/>
                <a:cs typeface="Times New Roman" pitchFamily="18" charset="0"/>
                <a:sym typeface="Symbol"/>
              </a:rPr>
              <a:t></a:t>
            </a:r>
            <a:endParaRPr lang="fr-FR" sz="2200" b="1" u="sng" dirty="0">
              <a:solidFill>
                <a:srgbClr val="002060"/>
              </a:solidFill>
              <a:latin typeface="Times New Roman" pitchFamily="18" charset="0"/>
              <a:cs typeface="Times New Roman" pitchFamily="18" charset="0"/>
            </a:endParaRPr>
          </a:p>
        </p:txBody>
      </p:sp>
      <p:sp>
        <p:nvSpPr>
          <p:cNvPr id="18" name="Rectangle 17"/>
          <p:cNvSpPr/>
          <p:nvPr/>
        </p:nvSpPr>
        <p:spPr>
          <a:xfrm>
            <a:off x="2285984" y="6488668"/>
            <a:ext cx="4649671" cy="369332"/>
          </a:xfrm>
          <a:prstGeom prst="rect">
            <a:avLst/>
          </a:prstGeom>
        </p:spPr>
        <p:txBody>
          <a:bodyPr wrap="none">
            <a:spAutoFit/>
          </a:bodyPr>
          <a:lstStyle/>
          <a:p>
            <a:r>
              <a:rPr lang="fr-FR" i="1" dirty="0"/>
              <a:t>http://wavelets.pybytes.com/wavelet/bior2.2/</a:t>
            </a:r>
          </a:p>
        </p:txBody>
      </p:sp>
      <p:pic>
        <p:nvPicPr>
          <p:cNvPr id="118786" name="Picture 2"/>
          <p:cNvPicPr>
            <a:picLocks noChangeAspect="1" noChangeArrowheads="1"/>
          </p:cNvPicPr>
          <p:nvPr/>
        </p:nvPicPr>
        <p:blipFill>
          <a:blip r:embed="rId2"/>
          <a:srcRect/>
          <a:stretch>
            <a:fillRect/>
          </a:stretch>
        </p:blipFill>
        <p:spPr bwMode="auto">
          <a:xfrm>
            <a:off x="-32" y="857232"/>
            <a:ext cx="3528000" cy="2520000"/>
          </a:xfrm>
          <a:prstGeom prst="rect">
            <a:avLst/>
          </a:prstGeom>
          <a:noFill/>
          <a:ln w="9525">
            <a:noFill/>
            <a:miter lim="800000"/>
            <a:headEnd/>
            <a:tailEnd/>
          </a:ln>
          <a:effectLst/>
        </p:spPr>
      </p:pic>
      <p:pic>
        <p:nvPicPr>
          <p:cNvPr id="118787" name="Picture 3"/>
          <p:cNvPicPr>
            <a:picLocks noChangeAspect="1" noChangeArrowheads="1"/>
          </p:cNvPicPr>
          <p:nvPr/>
        </p:nvPicPr>
        <p:blipFill>
          <a:blip r:embed="rId3"/>
          <a:srcRect/>
          <a:stretch>
            <a:fillRect/>
          </a:stretch>
        </p:blipFill>
        <p:spPr bwMode="auto">
          <a:xfrm>
            <a:off x="5616000" y="909000"/>
            <a:ext cx="3528000" cy="2520000"/>
          </a:xfrm>
          <a:prstGeom prst="rect">
            <a:avLst/>
          </a:prstGeom>
          <a:noFill/>
          <a:ln w="9525">
            <a:noFill/>
            <a:miter lim="800000"/>
            <a:headEnd/>
            <a:tailEnd/>
          </a:ln>
          <a:effectLst/>
        </p:spPr>
      </p:pic>
      <p:pic>
        <p:nvPicPr>
          <p:cNvPr id="118788" name="Picture 4"/>
          <p:cNvPicPr>
            <a:picLocks noChangeAspect="1" noChangeArrowheads="1"/>
          </p:cNvPicPr>
          <p:nvPr/>
        </p:nvPicPr>
        <p:blipFill>
          <a:blip r:embed="rId4"/>
          <a:srcRect/>
          <a:stretch>
            <a:fillRect/>
          </a:stretch>
        </p:blipFill>
        <p:spPr bwMode="auto">
          <a:xfrm>
            <a:off x="0" y="3643314"/>
            <a:ext cx="3528000" cy="2520000"/>
          </a:xfrm>
          <a:prstGeom prst="rect">
            <a:avLst/>
          </a:prstGeom>
          <a:noFill/>
          <a:ln w="9525">
            <a:noFill/>
            <a:miter lim="800000"/>
            <a:headEnd/>
            <a:tailEnd/>
          </a:ln>
          <a:effectLst/>
        </p:spPr>
      </p:pic>
      <p:pic>
        <p:nvPicPr>
          <p:cNvPr id="118789" name="Picture 5"/>
          <p:cNvPicPr>
            <a:picLocks noChangeAspect="1" noChangeArrowheads="1"/>
          </p:cNvPicPr>
          <p:nvPr/>
        </p:nvPicPr>
        <p:blipFill>
          <a:blip r:embed="rId5"/>
          <a:srcRect/>
          <a:stretch>
            <a:fillRect/>
          </a:stretch>
        </p:blipFill>
        <p:spPr bwMode="auto">
          <a:xfrm>
            <a:off x="5616032" y="3643314"/>
            <a:ext cx="3528000" cy="2520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85794"/>
            <a:ext cx="9144000" cy="571504"/>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Implémentation DWT 2D (images) 1 seul niveau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aphicFrame>
        <p:nvGraphicFramePr>
          <p:cNvPr id="4" name="Diagramme 3"/>
          <p:cNvGraphicFramePr/>
          <p:nvPr/>
        </p:nvGraphicFramePr>
        <p:xfrm>
          <a:off x="71406" y="2357430"/>
          <a:ext cx="6000792" cy="10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descr="decoppng.png"/>
          <p:cNvPicPr/>
          <p:nvPr/>
        </p:nvPicPr>
        <p:blipFill>
          <a:blip r:embed="rId7"/>
          <a:srcRect l="12157" b="7692"/>
          <a:stretch>
            <a:fillRect/>
          </a:stretch>
        </p:blipFill>
        <p:spPr bwMode="auto">
          <a:xfrm>
            <a:off x="0" y="3429000"/>
            <a:ext cx="9001156" cy="2571768"/>
          </a:xfrm>
          <a:prstGeom prst="rect">
            <a:avLst/>
          </a:prstGeom>
          <a:noFill/>
          <a:ln w="9525">
            <a:noFill/>
            <a:miter lim="800000"/>
            <a:headEnd/>
            <a:tailEnd/>
          </a:ln>
        </p:spPr>
      </p:pic>
      <p:sp>
        <p:nvSpPr>
          <p:cNvPr id="6" name="Accolade fermante 5"/>
          <p:cNvSpPr/>
          <p:nvPr/>
        </p:nvSpPr>
        <p:spPr>
          <a:xfrm rot="16200000">
            <a:off x="2928926" y="-500090"/>
            <a:ext cx="857256" cy="54292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571472" y="1416594"/>
            <a:ext cx="5572164" cy="430887"/>
          </a:xfrm>
          <a:prstGeom prst="rect">
            <a:avLst/>
          </a:prstGeom>
          <a:noFill/>
        </p:spPr>
        <p:txBody>
          <a:bodyPr wrap="square" rtlCol="0">
            <a:spAutoFit/>
          </a:bodyPr>
          <a:lstStyle/>
          <a:p>
            <a:r>
              <a:rPr lang="fr-FR" sz="2200" b="1" dirty="0">
                <a:solidFill>
                  <a:srgbClr val="7030A0"/>
                </a:solidFill>
              </a:rPr>
              <a:t>1</a:t>
            </a:r>
            <a:r>
              <a:rPr lang="fr-FR" sz="2200" b="1" baseline="30000" dirty="0">
                <a:solidFill>
                  <a:srgbClr val="7030A0"/>
                </a:solidFill>
              </a:rPr>
              <a:t>er</a:t>
            </a:r>
            <a:r>
              <a:rPr lang="fr-FR" sz="2200" b="1" dirty="0">
                <a:solidFill>
                  <a:srgbClr val="7030A0"/>
                </a:solidFill>
              </a:rPr>
              <a:t> niveau de décomposition pour une image</a:t>
            </a:r>
          </a:p>
        </p:txBody>
      </p:sp>
      <p:sp>
        <p:nvSpPr>
          <p:cNvPr id="8" name="ZoneTexte 7"/>
          <p:cNvSpPr txBox="1"/>
          <p:nvPr/>
        </p:nvSpPr>
        <p:spPr>
          <a:xfrm>
            <a:off x="0" y="6072206"/>
            <a:ext cx="9144000" cy="707886"/>
          </a:xfrm>
          <a:prstGeom prst="rect">
            <a:avLst/>
          </a:prstGeom>
          <a:noFill/>
        </p:spPr>
        <p:txBody>
          <a:bodyPr wrap="square" rtlCol="0">
            <a:spAutoFit/>
          </a:bodyPr>
          <a:lstStyle/>
          <a:p>
            <a:pPr algn="just"/>
            <a:r>
              <a:rPr lang="fr-FR" sz="2000" b="1" dirty="0">
                <a:latin typeface="Times New Roman" pitchFamily="18" charset="0"/>
                <a:cs typeface="Times New Roman" pitchFamily="18" charset="0"/>
              </a:rPr>
              <a:t>LL0: Image originale N×N. LL1, HL1, LH1 et HH1 respectivement les composantes Bas-Bas, Haut-bas, Bas-haut et Haut-haut, chacune de taille N/2×N/2</a:t>
            </a:r>
            <a:r>
              <a:rPr lang="fr-FR" dirty="0"/>
              <a:t>. </a:t>
            </a:r>
          </a:p>
        </p:txBody>
      </p:sp>
      <p:sp>
        <p:nvSpPr>
          <p:cNvPr id="11" name="ZoneTexte 1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12" name="Espace réservé du numéro de diapositive 11"/>
          <p:cNvSpPr>
            <a:spLocks noGrp="1"/>
          </p:cNvSpPr>
          <p:nvPr>
            <p:ph type="sldNum" sz="quarter" idx="12"/>
          </p:nvPr>
        </p:nvSpPr>
        <p:spPr/>
        <p:txBody>
          <a:bodyPr/>
          <a:lstStyle/>
          <a:p>
            <a:fld id="{2D849293-9FFB-455D-8E04-D5321DD3C202}" type="slidenum">
              <a:rPr lang="fr-FR" smtClean="0"/>
              <a:pPr/>
              <a:t>47</a:t>
            </a:fld>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36" name="Rectangle 136"/>
          <p:cNvSpPr>
            <a:spLocks noGrp="1" noChangeArrowheads="1"/>
          </p:cNvSpPr>
          <p:nvPr>
            <p:ph type="body" idx="1"/>
          </p:nvPr>
        </p:nvSpPr>
        <p:spPr>
          <a:xfrm>
            <a:off x="457347" y="1524000"/>
            <a:ext cx="8548863" cy="4724400"/>
          </a:xfrm>
          <a:noFill/>
          <a:ln/>
        </p:spPr>
        <p:txBody>
          <a:bodyPr/>
          <a:lstStyle/>
          <a:p>
            <a:endParaRPr lang="en-US">
              <a:solidFill>
                <a:srgbClr val="0000CC"/>
              </a:solidFill>
              <a:latin typeface="Bookman Old Style" pitchFamily="18" charset="0"/>
            </a:endParaRPr>
          </a:p>
          <a:p>
            <a:pPr>
              <a:buFontTx/>
              <a:buNone/>
            </a:pPr>
            <a:endParaRPr lang="en-US">
              <a:solidFill>
                <a:srgbClr val="0000CC"/>
              </a:solidFill>
              <a:latin typeface="Bookman Old Style" pitchFamily="18" charset="0"/>
            </a:endParaRPr>
          </a:p>
        </p:txBody>
      </p:sp>
      <p:sp>
        <p:nvSpPr>
          <p:cNvPr id="307337" name="Rectangle 137"/>
          <p:cNvSpPr>
            <a:spLocks noChangeArrowheads="1"/>
          </p:cNvSpPr>
          <p:nvPr/>
        </p:nvSpPr>
        <p:spPr bwMode="auto">
          <a:xfrm>
            <a:off x="0" y="1447800"/>
            <a:ext cx="9143999" cy="1371600"/>
          </a:xfrm>
          <a:prstGeom prst="rect">
            <a:avLst/>
          </a:prstGeom>
          <a:noFill/>
          <a:ln w="9525">
            <a:noFill/>
            <a:miter lim="800000"/>
            <a:headEnd/>
            <a:tailEnd/>
          </a:ln>
          <a:effectLst/>
        </p:spPr>
        <p:txBody>
          <a:bodyPr/>
          <a:lstStyle/>
          <a:p>
            <a:pPr marL="342900" indent="-342900">
              <a:spcBef>
                <a:spcPct val="20000"/>
              </a:spcBef>
              <a:buClr>
                <a:srgbClr val="003366"/>
              </a:buClr>
              <a:buFontTx/>
              <a:buChar char="•"/>
            </a:pPr>
            <a:r>
              <a:rPr lang="fr-FR" sz="2400" b="1" dirty="0">
                <a:solidFill>
                  <a:srgbClr val="7030A0"/>
                </a:solidFill>
                <a:latin typeface="Times New Roman" pitchFamily="18" charset="0"/>
                <a:cs typeface="Times New Roman" pitchFamily="18" charset="0"/>
              </a:rPr>
              <a:t>Identique à un système de sous-bande hiérarchique</a:t>
            </a:r>
            <a:endParaRPr lang="en-US" sz="2400" b="1" dirty="0">
              <a:solidFill>
                <a:srgbClr val="7030A0"/>
              </a:solidFill>
              <a:latin typeface="Times New Roman" pitchFamily="18" charset="0"/>
              <a:cs typeface="Times New Roman" pitchFamily="18" charset="0"/>
            </a:endParaRPr>
          </a:p>
          <a:p>
            <a:pPr marL="742950" lvl="1" indent="-285750">
              <a:spcBef>
                <a:spcPct val="20000"/>
              </a:spcBef>
              <a:buClr>
                <a:srgbClr val="003366"/>
              </a:buClr>
              <a:buFontTx/>
              <a:buChar char="–"/>
            </a:pPr>
            <a:r>
              <a:rPr lang="fr-FR" sz="2200" i="1" dirty="0">
                <a:solidFill>
                  <a:srgbClr val="00B050"/>
                </a:solidFill>
                <a:latin typeface="Times New Roman" pitchFamily="18" charset="0"/>
                <a:cs typeface="Times New Roman" pitchFamily="18" charset="0"/>
              </a:rPr>
              <a:t>Les sous-bandes sont espacées </a:t>
            </a:r>
            <a:r>
              <a:rPr lang="fr-FR" sz="2200" i="1" dirty="0" err="1">
                <a:solidFill>
                  <a:srgbClr val="00B050"/>
                </a:solidFill>
                <a:latin typeface="Times New Roman" pitchFamily="18" charset="0"/>
                <a:cs typeface="Times New Roman" pitchFamily="18" charset="0"/>
              </a:rPr>
              <a:t>logarithmiquement</a:t>
            </a:r>
            <a:r>
              <a:rPr lang="fr-FR" sz="2200" i="1" dirty="0">
                <a:solidFill>
                  <a:srgbClr val="00B050"/>
                </a:solidFill>
                <a:latin typeface="Times New Roman" pitchFamily="18" charset="0"/>
                <a:cs typeface="Times New Roman" pitchFamily="18" charset="0"/>
              </a:rPr>
              <a:t> en fréquence</a:t>
            </a:r>
            <a:endParaRPr lang="en-US" sz="2200" i="1" dirty="0">
              <a:solidFill>
                <a:srgbClr val="00B050"/>
              </a:solidFill>
              <a:latin typeface="Times New Roman" pitchFamily="18" charset="0"/>
              <a:cs typeface="Times New Roman" pitchFamily="18" charset="0"/>
            </a:endParaRPr>
          </a:p>
          <a:p>
            <a:pPr marL="742950" lvl="1" indent="-285750">
              <a:spcBef>
                <a:spcPct val="20000"/>
              </a:spcBef>
              <a:buClr>
                <a:srgbClr val="003366"/>
              </a:buClr>
              <a:buFontTx/>
              <a:buChar char="–"/>
            </a:pPr>
            <a:r>
              <a:rPr lang="fr-FR" sz="2200" i="1" dirty="0">
                <a:solidFill>
                  <a:srgbClr val="00B050"/>
                </a:solidFill>
                <a:latin typeface="Times New Roman" pitchFamily="18" charset="0"/>
                <a:cs typeface="Times New Roman" pitchFamily="18" charset="0"/>
              </a:rPr>
              <a:t>Les sous-bandes résultent de l'application séparable de filtres</a:t>
            </a:r>
            <a:endParaRPr lang="en-US" sz="2200" i="1" dirty="0">
              <a:solidFill>
                <a:srgbClr val="00B050"/>
              </a:solidFill>
              <a:latin typeface="Times New Roman" pitchFamily="18" charset="0"/>
              <a:cs typeface="Times New Roman" pitchFamily="18" charset="0"/>
            </a:endParaRPr>
          </a:p>
        </p:txBody>
      </p:sp>
      <p:grpSp>
        <p:nvGrpSpPr>
          <p:cNvPr id="2" name="Group 188"/>
          <p:cNvGrpSpPr>
            <a:grpSpLocks/>
          </p:cNvGrpSpPr>
          <p:nvPr/>
        </p:nvGrpSpPr>
        <p:grpSpPr bwMode="auto">
          <a:xfrm>
            <a:off x="785698" y="3048001"/>
            <a:ext cx="2955163" cy="2503488"/>
            <a:chOff x="536" y="1920"/>
            <a:chExt cx="2016" cy="1577"/>
          </a:xfrm>
        </p:grpSpPr>
        <p:grpSp>
          <p:nvGrpSpPr>
            <p:cNvPr id="3" name="Group 153"/>
            <p:cNvGrpSpPr>
              <a:grpSpLocks/>
            </p:cNvGrpSpPr>
            <p:nvPr/>
          </p:nvGrpSpPr>
          <p:grpSpPr bwMode="auto">
            <a:xfrm>
              <a:off x="864" y="1920"/>
              <a:ext cx="1488" cy="1440"/>
              <a:chOff x="864" y="2064"/>
              <a:chExt cx="1488" cy="1440"/>
            </a:xfrm>
          </p:grpSpPr>
          <p:grpSp>
            <p:nvGrpSpPr>
              <p:cNvPr id="4" name="Group 148"/>
              <p:cNvGrpSpPr>
                <a:grpSpLocks/>
              </p:cNvGrpSpPr>
              <p:nvPr/>
            </p:nvGrpSpPr>
            <p:grpSpPr bwMode="auto">
              <a:xfrm>
                <a:off x="864" y="2064"/>
                <a:ext cx="1488" cy="1440"/>
                <a:chOff x="864" y="2064"/>
                <a:chExt cx="1488" cy="1440"/>
              </a:xfrm>
            </p:grpSpPr>
            <p:sp>
              <p:nvSpPr>
                <p:cNvPr id="307343" name="Rectangle 143"/>
                <p:cNvSpPr>
                  <a:spLocks noChangeArrowheads="1"/>
                </p:cNvSpPr>
                <p:nvPr/>
              </p:nvSpPr>
              <p:spPr bwMode="auto">
                <a:xfrm>
                  <a:off x="864" y="2064"/>
                  <a:ext cx="1488" cy="233"/>
                </a:xfrm>
                <a:prstGeom prst="rect">
                  <a:avLst/>
                </a:prstGeom>
                <a:noFill/>
                <a:ln w="9525">
                  <a:solidFill>
                    <a:schemeClr val="tx1"/>
                  </a:solidFill>
                  <a:miter lim="800000"/>
                  <a:headEnd/>
                  <a:tailEnd/>
                </a:ln>
                <a:effectLst/>
              </p:spPr>
              <p:txBody>
                <a:bodyPr anchor="ctr">
                  <a:spAutoFit/>
                </a:bodyPr>
                <a:lstStyle/>
                <a:p>
                  <a:endParaRPr lang="en-US"/>
                </a:p>
              </p:txBody>
            </p:sp>
            <p:sp>
              <p:nvSpPr>
                <p:cNvPr id="307344" name="Line 144"/>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07347" name="Line 147"/>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07349" name="Text Box 149"/>
              <p:cNvSpPr txBox="1">
                <a:spLocks noChangeArrowheads="1"/>
              </p:cNvSpPr>
              <p:nvPr/>
            </p:nvSpPr>
            <p:spPr bwMode="auto">
              <a:xfrm>
                <a:off x="1008" y="2160"/>
                <a:ext cx="480" cy="271"/>
              </a:xfrm>
              <a:prstGeom prst="rect">
                <a:avLst/>
              </a:prstGeom>
              <a:noFill/>
              <a:ln w="9525">
                <a:noFill/>
                <a:miter lim="800000"/>
                <a:headEnd/>
                <a:tailEnd/>
              </a:ln>
              <a:effectLst/>
            </p:spPr>
            <p:txBody>
              <a:bodyPr>
                <a:spAutoFit/>
              </a:bodyPr>
              <a:lstStyle/>
              <a:p>
                <a:r>
                  <a:rPr lang="en-US" sz="2200" i="1">
                    <a:solidFill>
                      <a:srgbClr val="0033CC"/>
                    </a:solidFill>
                  </a:rPr>
                  <a:t>LL</a:t>
                </a:r>
                <a:r>
                  <a:rPr lang="en-US" sz="1400" i="1">
                    <a:solidFill>
                      <a:srgbClr val="0033CC"/>
                    </a:solidFill>
                  </a:rPr>
                  <a:t>1</a:t>
                </a:r>
              </a:p>
            </p:txBody>
          </p:sp>
          <p:sp>
            <p:nvSpPr>
              <p:cNvPr id="307350" name="Text Box 150"/>
              <p:cNvSpPr txBox="1">
                <a:spLocks noChangeArrowheads="1"/>
              </p:cNvSpPr>
              <p:nvPr/>
            </p:nvSpPr>
            <p:spPr bwMode="auto">
              <a:xfrm>
                <a:off x="1008" y="2880"/>
                <a:ext cx="480" cy="271"/>
              </a:xfrm>
              <a:prstGeom prst="rect">
                <a:avLst/>
              </a:prstGeom>
              <a:noFill/>
              <a:ln w="9525">
                <a:noFill/>
                <a:miter lim="800000"/>
                <a:headEnd/>
                <a:tailEnd/>
              </a:ln>
              <a:effectLst/>
            </p:spPr>
            <p:txBody>
              <a:bodyPr>
                <a:spAutoFit/>
              </a:bodyPr>
              <a:lstStyle/>
              <a:p>
                <a:r>
                  <a:rPr lang="en-US" sz="2200" i="1">
                    <a:solidFill>
                      <a:srgbClr val="0033CC"/>
                    </a:solidFill>
                  </a:rPr>
                  <a:t>LH</a:t>
                </a:r>
                <a:r>
                  <a:rPr lang="en-US" sz="1400" i="1">
                    <a:solidFill>
                      <a:srgbClr val="0033CC"/>
                    </a:solidFill>
                  </a:rPr>
                  <a:t>1</a:t>
                </a:r>
              </a:p>
            </p:txBody>
          </p:sp>
          <p:sp>
            <p:nvSpPr>
              <p:cNvPr id="307351" name="Text Box 151"/>
              <p:cNvSpPr txBox="1">
                <a:spLocks noChangeArrowheads="1"/>
              </p:cNvSpPr>
              <p:nvPr/>
            </p:nvSpPr>
            <p:spPr bwMode="auto">
              <a:xfrm>
                <a:off x="1728" y="2153"/>
                <a:ext cx="480" cy="271"/>
              </a:xfrm>
              <a:prstGeom prst="rect">
                <a:avLst/>
              </a:prstGeom>
              <a:noFill/>
              <a:ln w="9525">
                <a:noFill/>
                <a:miter lim="800000"/>
                <a:headEnd/>
                <a:tailEnd/>
              </a:ln>
              <a:effectLst/>
            </p:spPr>
            <p:txBody>
              <a:bodyPr>
                <a:spAutoFit/>
              </a:bodyPr>
              <a:lstStyle/>
              <a:p>
                <a:r>
                  <a:rPr lang="en-US" sz="2200" i="1">
                    <a:solidFill>
                      <a:srgbClr val="0033CC"/>
                    </a:solidFill>
                  </a:rPr>
                  <a:t>HL</a:t>
                </a:r>
                <a:r>
                  <a:rPr lang="en-US" sz="1400" i="1">
                    <a:solidFill>
                      <a:srgbClr val="0033CC"/>
                    </a:solidFill>
                  </a:rPr>
                  <a:t>1</a:t>
                </a:r>
              </a:p>
            </p:txBody>
          </p:sp>
          <p:sp>
            <p:nvSpPr>
              <p:cNvPr id="307352" name="Text Box 152"/>
              <p:cNvSpPr txBox="1">
                <a:spLocks noChangeArrowheads="1"/>
              </p:cNvSpPr>
              <p:nvPr/>
            </p:nvSpPr>
            <p:spPr bwMode="auto">
              <a:xfrm>
                <a:off x="1728" y="2880"/>
                <a:ext cx="480" cy="271"/>
              </a:xfrm>
              <a:prstGeom prst="rect">
                <a:avLst/>
              </a:prstGeom>
              <a:noFill/>
              <a:ln w="9525">
                <a:noFill/>
                <a:miter lim="800000"/>
                <a:headEnd/>
                <a:tailEnd/>
              </a:ln>
              <a:effectLst/>
            </p:spPr>
            <p:txBody>
              <a:bodyPr>
                <a:spAutoFit/>
              </a:bodyPr>
              <a:lstStyle/>
              <a:p>
                <a:r>
                  <a:rPr lang="en-US" sz="2200" i="1">
                    <a:solidFill>
                      <a:srgbClr val="0033CC"/>
                    </a:solidFill>
                  </a:rPr>
                  <a:t>HH</a:t>
                </a:r>
                <a:r>
                  <a:rPr lang="en-US" sz="1400" i="1">
                    <a:solidFill>
                      <a:srgbClr val="0033CC"/>
                    </a:solidFill>
                  </a:rPr>
                  <a:t>1</a:t>
                </a:r>
              </a:p>
            </p:txBody>
          </p:sp>
        </p:grpSp>
        <p:sp>
          <p:nvSpPr>
            <p:cNvPr id="307354" name="Text Box 154"/>
            <p:cNvSpPr txBox="1">
              <a:spLocks noChangeArrowheads="1"/>
            </p:cNvSpPr>
            <p:nvPr/>
          </p:nvSpPr>
          <p:spPr bwMode="auto">
            <a:xfrm>
              <a:off x="536" y="3264"/>
              <a:ext cx="2016" cy="233"/>
            </a:xfrm>
            <a:prstGeom prst="rect">
              <a:avLst/>
            </a:prstGeom>
            <a:noFill/>
            <a:ln w="9525">
              <a:noFill/>
              <a:miter lim="800000"/>
              <a:headEnd/>
              <a:tailEnd/>
            </a:ln>
            <a:effectLst/>
          </p:spPr>
          <p:txBody>
            <a:bodyPr>
              <a:spAutoFit/>
            </a:bodyPr>
            <a:lstStyle/>
            <a:p>
              <a:r>
                <a:rPr lang="en-US" dirty="0"/>
                <a:t>Premier </a:t>
              </a:r>
              <a:r>
                <a:rPr lang="en-US" dirty="0" err="1"/>
                <a:t>Niveau</a:t>
              </a:r>
              <a:endParaRPr lang="en-US" dirty="0"/>
            </a:p>
          </p:txBody>
        </p:sp>
      </p:grpSp>
      <p:grpSp>
        <p:nvGrpSpPr>
          <p:cNvPr id="5" name="Group 185"/>
          <p:cNvGrpSpPr>
            <a:grpSpLocks/>
          </p:cNvGrpSpPr>
          <p:nvPr/>
        </p:nvGrpSpPr>
        <p:grpSpPr bwMode="auto">
          <a:xfrm>
            <a:off x="5347437" y="3025777"/>
            <a:ext cx="2955163" cy="2525713"/>
            <a:chOff x="3552" y="1934"/>
            <a:chExt cx="2016" cy="1591"/>
          </a:xfrm>
        </p:grpSpPr>
        <p:grpSp>
          <p:nvGrpSpPr>
            <p:cNvPr id="6" name="Group 170"/>
            <p:cNvGrpSpPr>
              <a:grpSpLocks/>
            </p:cNvGrpSpPr>
            <p:nvPr/>
          </p:nvGrpSpPr>
          <p:grpSpPr bwMode="auto">
            <a:xfrm>
              <a:off x="3819" y="1948"/>
              <a:ext cx="1488" cy="1440"/>
              <a:chOff x="864" y="2064"/>
              <a:chExt cx="1488" cy="1440"/>
            </a:xfrm>
          </p:grpSpPr>
          <p:sp>
            <p:nvSpPr>
              <p:cNvPr id="307371" name="Rectangle 171"/>
              <p:cNvSpPr>
                <a:spLocks noChangeArrowheads="1"/>
              </p:cNvSpPr>
              <p:nvPr/>
            </p:nvSpPr>
            <p:spPr bwMode="auto">
              <a:xfrm>
                <a:off x="864" y="2064"/>
                <a:ext cx="1488" cy="233"/>
              </a:xfrm>
              <a:prstGeom prst="rect">
                <a:avLst/>
              </a:prstGeom>
              <a:noFill/>
              <a:ln w="9525">
                <a:solidFill>
                  <a:schemeClr val="tx1"/>
                </a:solidFill>
                <a:miter lim="800000"/>
                <a:headEnd/>
                <a:tailEnd/>
              </a:ln>
              <a:effectLst/>
            </p:spPr>
            <p:txBody>
              <a:bodyPr anchor="ctr">
                <a:spAutoFit/>
              </a:bodyPr>
              <a:lstStyle/>
              <a:p>
                <a:endParaRPr lang="en-US"/>
              </a:p>
            </p:txBody>
          </p:sp>
          <p:sp>
            <p:nvSpPr>
              <p:cNvPr id="307372" name="Line 172"/>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07373" name="Line 173"/>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07375" name="Text Box 175"/>
            <p:cNvSpPr txBox="1">
              <a:spLocks noChangeArrowheads="1"/>
            </p:cNvSpPr>
            <p:nvPr/>
          </p:nvSpPr>
          <p:spPr bwMode="auto">
            <a:xfrm>
              <a:off x="3963" y="2764"/>
              <a:ext cx="480" cy="271"/>
            </a:xfrm>
            <a:prstGeom prst="rect">
              <a:avLst/>
            </a:prstGeom>
            <a:noFill/>
            <a:ln w="9525">
              <a:noFill/>
              <a:miter lim="800000"/>
              <a:headEnd/>
              <a:tailEnd/>
            </a:ln>
            <a:effectLst/>
          </p:spPr>
          <p:txBody>
            <a:bodyPr>
              <a:spAutoFit/>
            </a:bodyPr>
            <a:lstStyle/>
            <a:p>
              <a:r>
                <a:rPr lang="en-US" sz="2200" i="1">
                  <a:solidFill>
                    <a:srgbClr val="0033CC"/>
                  </a:solidFill>
                </a:rPr>
                <a:t>LH</a:t>
              </a:r>
              <a:r>
                <a:rPr lang="en-US" sz="1400" i="1">
                  <a:solidFill>
                    <a:srgbClr val="0033CC"/>
                  </a:solidFill>
                </a:rPr>
                <a:t>1</a:t>
              </a:r>
            </a:p>
          </p:txBody>
        </p:sp>
        <p:sp>
          <p:nvSpPr>
            <p:cNvPr id="307376" name="Text Box 176"/>
            <p:cNvSpPr txBox="1">
              <a:spLocks noChangeArrowheads="1"/>
            </p:cNvSpPr>
            <p:nvPr/>
          </p:nvSpPr>
          <p:spPr bwMode="auto">
            <a:xfrm>
              <a:off x="4683" y="2037"/>
              <a:ext cx="480" cy="271"/>
            </a:xfrm>
            <a:prstGeom prst="rect">
              <a:avLst/>
            </a:prstGeom>
            <a:noFill/>
            <a:ln w="9525">
              <a:noFill/>
              <a:miter lim="800000"/>
              <a:headEnd/>
              <a:tailEnd/>
            </a:ln>
            <a:effectLst/>
          </p:spPr>
          <p:txBody>
            <a:bodyPr>
              <a:spAutoFit/>
            </a:bodyPr>
            <a:lstStyle/>
            <a:p>
              <a:r>
                <a:rPr lang="en-US" sz="2200" i="1">
                  <a:solidFill>
                    <a:srgbClr val="0033CC"/>
                  </a:solidFill>
                </a:rPr>
                <a:t>HL</a:t>
              </a:r>
              <a:r>
                <a:rPr lang="en-US" sz="1400" i="1">
                  <a:solidFill>
                    <a:srgbClr val="0033CC"/>
                  </a:solidFill>
                </a:rPr>
                <a:t>1</a:t>
              </a:r>
            </a:p>
          </p:txBody>
        </p:sp>
        <p:sp>
          <p:nvSpPr>
            <p:cNvPr id="307377" name="Text Box 177"/>
            <p:cNvSpPr txBox="1">
              <a:spLocks noChangeArrowheads="1"/>
            </p:cNvSpPr>
            <p:nvPr/>
          </p:nvSpPr>
          <p:spPr bwMode="auto">
            <a:xfrm>
              <a:off x="4683" y="2764"/>
              <a:ext cx="480" cy="271"/>
            </a:xfrm>
            <a:prstGeom prst="rect">
              <a:avLst/>
            </a:prstGeom>
            <a:noFill/>
            <a:ln w="9525">
              <a:noFill/>
              <a:miter lim="800000"/>
              <a:headEnd/>
              <a:tailEnd/>
            </a:ln>
            <a:effectLst/>
          </p:spPr>
          <p:txBody>
            <a:bodyPr>
              <a:spAutoFit/>
            </a:bodyPr>
            <a:lstStyle/>
            <a:p>
              <a:r>
                <a:rPr lang="en-US" sz="2200" i="1">
                  <a:solidFill>
                    <a:srgbClr val="0033CC"/>
                  </a:solidFill>
                </a:rPr>
                <a:t>HH</a:t>
              </a:r>
              <a:r>
                <a:rPr lang="en-US" sz="1400" i="1">
                  <a:solidFill>
                    <a:srgbClr val="0033CC"/>
                  </a:solidFill>
                </a:rPr>
                <a:t>1</a:t>
              </a:r>
            </a:p>
          </p:txBody>
        </p:sp>
        <p:sp>
          <p:nvSpPr>
            <p:cNvPr id="307378" name="Text Box 178"/>
            <p:cNvSpPr txBox="1">
              <a:spLocks noChangeArrowheads="1"/>
            </p:cNvSpPr>
            <p:nvPr/>
          </p:nvSpPr>
          <p:spPr bwMode="auto">
            <a:xfrm>
              <a:off x="3552" y="3292"/>
              <a:ext cx="2016" cy="233"/>
            </a:xfrm>
            <a:prstGeom prst="rect">
              <a:avLst/>
            </a:prstGeom>
            <a:noFill/>
            <a:ln w="9525">
              <a:noFill/>
              <a:miter lim="800000"/>
              <a:headEnd/>
              <a:tailEnd/>
            </a:ln>
            <a:effectLst/>
          </p:spPr>
          <p:txBody>
            <a:bodyPr>
              <a:spAutoFit/>
            </a:bodyPr>
            <a:lstStyle/>
            <a:p>
              <a:r>
                <a:rPr lang="en-US" dirty="0" err="1"/>
                <a:t>Deuxième</a:t>
              </a:r>
              <a:r>
                <a:rPr lang="en-US" dirty="0"/>
                <a:t> </a:t>
              </a:r>
              <a:r>
                <a:rPr lang="en-US" dirty="0" err="1"/>
                <a:t>Niveau</a:t>
              </a:r>
              <a:endParaRPr lang="en-US" dirty="0"/>
            </a:p>
          </p:txBody>
        </p:sp>
        <p:sp>
          <p:nvSpPr>
            <p:cNvPr id="307379" name="Line 179"/>
            <p:cNvSpPr>
              <a:spLocks noChangeShapeType="1"/>
            </p:cNvSpPr>
            <p:nvPr/>
          </p:nvSpPr>
          <p:spPr bwMode="auto">
            <a:xfrm>
              <a:off x="3833" y="2311"/>
              <a:ext cx="714" cy="0"/>
            </a:xfrm>
            <a:prstGeom prst="line">
              <a:avLst/>
            </a:prstGeom>
            <a:noFill/>
            <a:ln w="9525">
              <a:solidFill>
                <a:schemeClr val="tx1"/>
              </a:solidFill>
              <a:round/>
              <a:headEnd/>
              <a:tailEnd/>
            </a:ln>
            <a:effectLst/>
          </p:spPr>
          <p:txBody>
            <a:bodyPr>
              <a:spAutoFit/>
            </a:bodyPr>
            <a:lstStyle/>
            <a:p>
              <a:endParaRPr lang="en-US"/>
            </a:p>
          </p:txBody>
        </p:sp>
        <p:sp>
          <p:nvSpPr>
            <p:cNvPr id="307380" name="Line 180"/>
            <p:cNvSpPr>
              <a:spLocks noChangeShapeType="1"/>
            </p:cNvSpPr>
            <p:nvPr/>
          </p:nvSpPr>
          <p:spPr bwMode="auto">
            <a:xfrm>
              <a:off x="4190" y="1954"/>
              <a:ext cx="0" cy="720"/>
            </a:xfrm>
            <a:prstGeom prst="line">
              <a:avLst/>
            </a:prstGeom>
            <a:noFill/>
            <a:ln w="9525">
              <a:solidFill>
                <a:schemeClr val="tx1"/>
              </a:solidFill>
              <a:round/>
              <a:headEnd/>
              <a:tailEnd/>
            </a:ln>
            <a:effectLst/>
          </p:spPr>
          <p:txBody>
            <a:bodyPr>
              <a:spAutoFit/>
            </a:bodyPr>
            <a:lstStyle/>
            <a:p>
              <a:endParaRPr lang="en-US"/>
            </a:p>
          </p:txBody>
        </p:sp>
        <p:sp>
          <p:nvSpPr>
            <p:cNvPr id="307381" name="Text Box 181"/>
            <p:cNvSpPr txBox="1">
              <a:spLocks noChangeArrowheads="1"/>
            </p:cNvSpPr>
            <p:nvPr/>
          </p:nvSpPr>
          <p:spPr bwMode="auto">
            <a:xfrm>
              <a:off x="3778" y="1940"/>
              <a:ext cx="480" cy="213"/>
            </a:xfrm>
            <a:prstGeom prst="rect">
              <a:avLst/>
            </a:prstGeom>
            <a:noFill/>
            <a:ln w="9525">
              <a:noFill/>
              <a:miter lim="800000"/>
              <a:headEnd/>
              <a:tailEnd/>
            </a:ln>
            <a:effectLst/>
          </p:spPr>
          <p:txBody>
            <a:bodyPr>
              <a:spAutoFit/>
            </a:bodyPr>
            <a:lstStyle/>
            <a:p>
              <a:r>
                <a:rPr lang="en-US" sz="1600" i="1">
                  <a:solidFill>
                    <a:srgbClr val="0033CC"/>
                  </a:solidFill>
                </a:rPr>
                <a:t>LL</a:t>
              </a:r>
              <a:r>
                <a:rPr lang="en-US" sz="1200" i="1">
                  <a:solidFill>
                    <a:srgbClr val="0033CC"/>
                  </a:solidFill>
                </a:rPr>
                <a:t>2</a:t>
              </a:r>
            </a:p>
          </p:txBody>
        </p:sp>
        <p:sp>
          <p:nvSpPr>
            <p:cNvPr id="307382" name="Text Box 182"/>
            <p:cNvSpPr txBox="1">
              <a:spLocks noChangeArrowheads="1"/>
            </p:cNvSpPr>
            <p:nvPr/>
          </p:nvSpPr>
          <p:spPr bwMode="auto">
            <a:xfrm>
              <a:off x="3772" y="2296"/>
              <a:ext cx="480" cy="213"/>
            </a:xfrm>
            <a:prstGeom prst="rect">
              <a:avLst/>
            </a:prstGeom>
            <a:noFill/>
            <a:ln w="9525">
              <a:noFill/>
              <a:miter lim="800000"/>
              <a:headEnd/>
              <a:tailEnd/>
            </a:ln>
            <a:effectLst/>
          </p:spPr>
          <p:txBody>
            <a:bodyPr>
              <a:spAutoFit/>
            </a:bodyPr>
            <a:lstStyle/>
            <a:p>
              <a:r>
                <a:rPr lang="en-US" sz="1600" i="1">
                  <a:solidFill>
                    <a:srgbClr val="0033CC"/>
                  </a:solidFill>
                </a:rPr>
                <a:t>LH</a:t>
              </a:r>
              <a:r>
                <a:rPr lang="en-US" sz="1200" i="1">
                  <a:solidFill>
                    <a:srgbClr val="0033CC"/>
                  </a:solidFill>
                </a:rPr>
                <a:t>2</a:t>
              </a:r>
            </a:p>
          </p:txBody>
        </p:sp>
        <p:sp>
          <p:nvSpPr>
            <p:cNvPr id="307383" name="Text Box 183"/>
            <p:cNvSpPr txBox="1">
              <a:spLocks noChangeArrowheads="1"/>
            </p:cNvSpPr>
            <p:nvPr/>
          </p:nvSpPr>
          <p:spPr bwMode="auto">
            <a:xfrm>
              <a:off x="4149" y="1934"/>
              <a:ext cx="480" cy="213"/>
            </a:xfrm>
            <a:prstGeom prst="rect">
              <a:avLst/>
            </a:prstGeom>
            <a:noFill/>
            <a:ln w="9525">
              <a:noFill/>
              <a:miter lim="800000"/>
              <a:headEnd/>
              <a:tailEnd/>
            </a:ln>
            <a:effectLst/>
          </p:spPr>
          <p:txBody>
            <a:bodyPr>
              <a:spAutoFit/>
            </a:bodyPr>
            <a:lstStyle/>
            <a:p>
              <a:r>
                <a:rPr lang="en-US" sz="1600" i="1">
                  <a:solidFill>
                    <a:srgbClr val="0033CC"/>
                  </a:solidFill>
                </a:rPr>
                <a:t>HL</a:t>
              </a:r>
              <a:r>
                <a:rPr lang="en-US" sz="1200" i="1">
                  <a:solidFill>
                    <a:srgbClr val="0033CC"/>
                  </a:solidFill>
                </a:rPr>
                <a:t>2</a:t>
              </a:r>
            </a:p>
          </p:txBody>
        </p:sp>
        <p:sp>
          <p:nvSpPr>
            <p:cNvPr id="307384" name="Text Box 184"/>
            <p:cNvSpPr txBox="1">
              <a:spLocks noChangeArrowheads="1"/>
            </p:cNvSpPr>
            <p:nvPr/>
          </p:nvSpPr>
          <p:spPr bwMode="auto">
            <a:xfrm>
              <a:off x="4135" y="2292"/>
              <a:ext cx="480" cy="213"/>
            </a:xfrm>
            <a:prstGeom prst="rect">
              <a:avLst/>
            </a:prstGeom>
            <a:noFill/>
            <a:ln w="9525">
              <a:noFill/>
              <a:miter lim="800000"/>
              <a:headEnd/>
              <a:tailEnd/>
            </a:ln>
            <a:effectLst/>
          </p:spPr>
          <p:txBody>
            <a:bodyPr>
              <a:spAutoFit/>
            </a:bodyPr>
            <a:lstStyle/>
            <a:p>
              <a:r>
                <a:rPr lang="en-US" sz="1600" i="1">
                  <a:solidFill>
                    <a:srgbClr val="0033CC"/>
                  </a:solidFill>
                </a:rPr>
                <a:t>HH</a:t>
              </a:r>
              <a:r>
                <a:rPr lang="en-US" sz="1200" i="1">
                  <a:solidFill>
                    <a:srgbClr val="0033CC"/>
                  </a:solidFill>
                </a:rPr>
                <a:t>2</a:t>
              </a:r>
            </a:p>
          </p:txBody>
        </p:sp>
      </p:grpSp>
      <p:sp>
        <p:nvSpPr>
          <p:cNvPr id="32" name="Titre 1"/>
          <p:cNvSpPr txBox="1">
            <a:spLocks/>
          </p:cNvSpPr>
          <p:nvPr/>
        </p:nvSpPr>
        <p:spPr>
          <a:xfrm>
            <a:off x="0" y="642918"/>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Implémentation DWT 2D (images) plusieurs niveaux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3" name="ZoneTexte 3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35" name="Espace réservé du numéro de diapositive 34"/>
          <p:cNvSpPr>
            <a:spLocks noGrp="1"/>
          </p:cNvSpPr>
          <p:nvPr>
            <p:ph type="sldNum" sz="quarter" idx="12"/>
          </p:nvPr>
        </p:nvSpPr>
        <p:spPr/>
        <p:txBody>
          <a:bodyPr/>
          <a:lstStyle/>
          <a:p>
            <a:fld id="{2D849293-9FFB-455D-8E04-D5321DD3C202}" type="slidenum">
              <a:rPr lang="fr-FR" smtClean="0"/>
              <a:pPr/>
              <a:t>48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WT2.png"/>
          <p:cNvPicPr>
            <a:picLocks noChangeAspect="1"/>
          </p:cNvPicPr>
          <p:nvPr/>
        </p:nvPicPr>
        <p:blipFill>
          <a:blip r:embed="rId2"/>
          <a:stretch>
            <a:fillRect/>
          </a:stretch>
        </p:blipFill>
        <p:spPr>
          <a:xfrm>
            <a:off x="642910" y="1357298"/>
            <a:ext cx="7906342" cy="5429288"/>
          </a:xfrm>
          <a:prstGeom prst="rect">
            <a:avLst/>
          </a:prstGeom>
        </p:spPr>
      </p:pic>
      <p:sp>
        <p:nvSpPr>
          <p:cNvPr id="111618" name="AutoShape 2" descr="https://www.researchgate.net/profile/Arvind_Sudarsanam/publication/224120729/figure/fig14/AS:305559824814081@1449862547151/a-2D-DWT-algorithm-b-Image-partitioning-after-three-decomposition-level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Titre 1"/>
          <p:cNvSpPr txBox="1">
            <a:spLocks/>
          </p:cNvSpPr>
          <p:nvPr/>
        </p:nvSpPr>
        <p:spPr>
          <a:xfrm>
            <a:off x="0" y="642918"/>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Implémentation DWT 2D (images) plusieurs niveaux par banc de filtres 1D</a:t>
            </a:r>
            <a:endParaRPr kumimoji="0" lang="fr-FR" sz="2200" b="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rPr>
              <a:t>ONDELETTES DISCRETES   DWT 2D</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14356"/>
            <a:ext cx="9144000" cy="3816429"/>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L’analyse spectrale à base de la transformée de Fourier présente plusieurs limitations en particulier, elle se prête mal à l’analyse des signaux non-stationnaires. En effet, la TF détecte la présence des composantes fréquentielles d’un signal </a:t>
            </a:r>
            <a:r>
              <a:rPr lang="fr-FR" sz="2200" b="1" u="sng" dirty="0">
                <a:solidFill>
                  <a:srgbClr val="002060"/>
                </a:solidFill>
                <a:latin typeface="Times New Roman" pitchFamily="18" charset="0"/>
                <a:cs typeface="Times New Roman" pitchFamily="18" charset="0"/>
              </a:rPr>
              <a:t>sans pouvoir les localiser dans le temps.</a:t>
            </a: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a:p>
            <a:pPr algn="just"/>
            <a:endParaRPr lang="fr-FR" sz="2200" dirty="0">
              <a:latin typeface="Times New Roman" pitchFamily="18" charset="0"/>
              <a:cs typeface="Times New Roman" pitchFamily="18" charset="0"/>
            </a:endParaRP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GENERALITES SUR LES ONDELETTES</a:t>
            </a:r>
          </a:p>
        </p:txBody>
      </p:sp>
      <p:cxnSp>
        <p:nvCxnSpPr>
          <p:cNvPr id="5" name="Connecteur droit avec flèche 4"/>
          <p:cNvCxnSpPr/>
          <p:nvPr/>
        </p:nvCxnSpPr>
        <p:spPr>
          <a:xfrm>
            <a:off x="-32" y="3500438"/>
            <a:ext cx="4572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5400000" flipH="1" flipV="1">
            <a:off x="-642180" y="2857496"/>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orme libre 7"/>
          <p:cNvSpPr/>
          <p:nvPr/>
        </p:nvSpPr>
        <p:spPr>
          <a:xfrm>
            <a:off x="-32" y="2514592"/>
            <a:ext cx="4375053" cy="858129"/>
          </a:xfrm>
          <a:custGeom>
            <a:avLst/>
            <a:gdLst>
              <a:gd name="connsiteX0" fmla="*/ 0 w 4375053"/>
              <a:gd name="connsiteY0" fmla="*/ 0 h 858129"/>
              <a:gd name="connsiteX1" fmla="*/ 1012874 w 4375053"/>
              <a:gd name="connsiteY1" fmla="*/ 534572 h 858129"/>
              <a:gd name="connsiteX2" fmla="*/ 1885071 w 4375053"/>
              <a:gd name="connsiteY2" fmla="*/ 675249 h 858129"/>
              <a:gd name="connsiteX3" fmla="*/ 2039816 w 4375053"/>
              <a:gd name="connsiteY3" fmla="*/ 478302 h 858129"/>
              <a:gd name="connsiteX4" fmla="*/ 2110154 w 4375053"/>
              <a:gd name="connsiteY4" fmla="*/ 759655 h 858129"/>
              <a:gd name="connsiteX5" fmla="*/ 2208628 w 4375053"/>
              <a:gd name="connsiteY5" fmla="*/ 576775 h 858129"/>
              <a:gd name="connsiteX6" fmla="*/ 2307102 w 4375053"/>
              <a:gd name="connsiteY6" fmla="*/ 717452 h 858129"/>
              <a:gd name="connsiteX7" fmla="*/ 2433711 w 4375053"/>
              <a:gd name="connsiteY7" fmla="*/ 633046 h 858129"/>
              <a:gd name="connsiteX8" fmla="*/ 2827607 w 4375053"/>
              <a:gd name="connsiteY8" fmla="*/ 759655 h 858129"/>
              <a:gd name="connsiteX9" fmla="*/ 3460653 w 4375053"/>
              <a:gd name="connsiteY9" fmla="*/ 801858 h 858129"/>
              <a:gd name="connsiteX10" fmla="*/ 3967090 w 4375053"/>
              <a:gd name="connsiteY10" fmla="*/ 844062 h 858129"/>
              <a:gd name="connsiteX11" fmla="*/ 4375053 w 4375053"/>
              <a:gd name="connsiteY11" fmla="*/ 858129 h 858129"/>
              <a:gd name="connsiteX12" fmla="*/ 4375053 w 4375053"/>
              <a:gd name="connsiteY12"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053" h="858129">
                <a:moveTo>
                  <a:pt x="0" y="0"/>
                </a:moveTo>
                <a:cubicBezTo>
                  <a:pt x="349348" y="211015"/>
                  <a:pt x="698696" y="422031"/>
                  <a:pt x="1012874" y="534572"/>
                </a:cubicBezTo>
                <a:cubicBezTo>
                  <a:pt x="1327053" y="647114"/>
                  <a:pt x="1713914" y="684627"/>
                  <a:pt x="1885071" y="675249"/>
                </a:cubicBezTo>
                <a:cubicBezTo>
                  <a:pt x="2056228" y="665871"/>
                  <a:pt x="2002302" y="464234"/>
                  <a:pt x="2039816" y="478302"/>
                </a:cubicBezTo>
                <a:cubicBezTo>
                  <a:pt x="2077330" y="492370"/>
                  <a:pt x="2082019" y="743243"/>
                  <a:pt x="2110154" y="759655"/>
                </a:cubicBezTo>
                <a:cubicBezTo>
                  <a:pt x="2138289" y="776067"/>
                  <a:pt x="2175803" y="583809"/>
                  <a:pt x="2208628" y="576775"/>
                </a:cubicBezTo>
                <a:cubicBezTo>
                  <a:pt x="2241453" y="569741"/>
                  <a:pt x="2269588" y="708074"/>
                  <a:pt x="2307102" y="717452"/>
                </a:cubicBezTo>
                <a:cubicBezTo>
                  <a:pt x="2344616" y="726831"/>
                  <a:pt x="2346960" y="626012"/>
                  <a:pt x="2433711" y="633046"/>
                </a:cubicBezTo>
                <a:cubicBezTo>
                  <a:pt x="2520462" y="640080"/>
                  <a:pt x="2656450" y="731520"/>
                  <a:pt x="2827607" y="759655"/>
                </a:cubicBezTo>
                <a:cubicBezTo>
                  <a:pt x="2998764" y="787790"/>
                  <a:pt x="3460653" y="801858"/>
                  <a:pt x="3460653" y="801858"/>
                </a:cubicBezTo>
                <a:lnTo>
                  <a:pt x="3967090" y="844062"/>
                </a:lnTo>
                <a:cubicBezTo>
                  <a:pt x="4119490" y="853440"/>
                  <a:pt x="4375053" y="858129"/>
                  <a:pt x="4375053" y="858129"/>
                </a:cubicBezTo>
                <a:lnTo>
                  <a:pt x="4375053" y="85812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 name="Connecteur droit avec flèche 9"/>
          <p:cNvCxnSpPr/>
          <p:nvPr/>
        </p:nvCxnSpPr>
        <p:spPr>
          <a:xfrm>
            <a:off x="2071670" y="2927346"/>
            <a:ext cx="500066" cy="1588"/>
          </a:xfrm>
          <a:prstGeom prst="straightConnector1">
            <a:avLst/>
          </a:prstGeom>
          <a:ln w="2857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73259" y="2571744"/>
            <a:ext cx="428628" cy="430887"/>
          </a:xfrm>
          <a:prstGeom prst="rect">
            <a:avLst/>
          </a:prstGeom>
          <a:noFill/>
        </p:spPr>
        <p:txBody>
          <a:bodyPr wrap="square" rtlCol="0">
            <a:spAutoFit/>
          </a:bodyPr>
          <a:lstStyle/>
          <a:p>
            <a:r>
              <a:rPr lang="fr-FR" dirty="0">
                <a:sym typeface="Symbol"/>
              </a:rPr>
              <a:t></a:t>
            </a:r>
            <a:r>
              <a:rPr lang="fr-FR" sz="2200" b="1" dirty="0">
                <a:solidFill>
                  <a:srgbClr val="002060"/>
                </a:solidFill>
                <a:latin typeface="Times New Roman" pitchFamily="18" charset="0"/>
                <a:cs typeface="Times New Roman" pitchFamily="18" charset="0"/>
                <a:sym typeface="Symbol"/>
              </a:rPr>
              <a:t></a:t>
            </a:r>
            <a:endParaRPr lang="fr-FR" sz="2200" b="1" dirty="0">
              <a:solidFill>
                <a:srgbClr val="002060"/>
              </a:solidFill>
              <a:latin typeface="Times New Roman" pitchFamily="18" charset="0"/>
              <a:cs typeface="Times New Roman" pitchFamily="18" charset="0"/>
            </a:endParaRPr>
          </a:p>
        </p:txBody>
      </p:sp>
      <p:cxnSp>
        <p:nvCxnSpPr>
          <p:cNvPr id="14" name="Connecteur droit avec flèche 13"/>
          <p:cNvCxnSpPr/>
          <p:nvPr/>
        </p:nvCxnSpPr>
        <p:spPr>
          <a:xfrm>
            <a:off x="71406" y="2428868"/>
            <a:ext cx="4286280" cy="1588"/>
          </a:xfrm>
          <a:prstGeom prst="straightConnector1">
            <a:avLst/>
          </a:prstGeom>
          <a:ln w="28575">
            <a:solidFill>
              <a:srgbClr val="0070C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716069" y="2000240"/>
            <a:ext cx="1000132" cy="430887"/>
          </a:xfrm>
          <a:prstGeom prst="rect">
            <a:avLst/>
          </a:prstGeom>
          <a:noFill/>
        </p:spPr>
        <p:txBody>
          <a:bodyPr wrap="square" rtlCol="0">
            <a:spAutoFit/>
          </a:bodyPr>
          <a:lstStyle/>
          <a:p>
            <a:pPr algn="ctr"/>
            <a:r>
              <a:rPr lang="fr-FR" sz="2200" b="1" dirty="0">
                <a:solidFill>
                  <a:srgbClr val="0070C0"/>
                </a:solidFill>
                <a:latin typeface="Times New Roman" pitchFamily="18" charset="0"/>
                <a:cs typeface="Times New Roman" pitchFamily="18" charset="0"/>
              </a:rPr>
              <a:t>T</a:t>
            </a:r>
          </a:p>
        </p:txBody>
      </p:sp>
      <p:sp>
        <p:nvSpPr>
          <p:cNvPr id="18" name="ZoneTexte 17"/>
          <p:cNvSpPr txBox="1"/>
          <p:nvPr/>
        </p:nvSpPr>
        <p:spPr>
          <a:xfrm>
            <a:off x="3859209" y="3559734"/>
            <a:ext cx="928694" cy="369332"/>
          </a:xfrm>
          <a:prstGeom prst="rect">
            <a:avLst/>
          </a:prstGeom>
          <a:noFill/>
        </p:spPr>
        <p:txBody>
          <a:bodyPr wrap="square" rtlCol="0">
            <a:spAutoFit/>
          </a:bodyPr>
          <a:lstStyle/>
          <a:p>
            <a:r>
              <a:rPr lang="fr-FR" b="1" dirty="0"/>
              <a:t>temps</a:t>
            </a:r>
          </a:p>
        </p:txBody>
      </p:sp>
      <p:cxnSp>
        <p:nvCxnSpPr>
          <p:cNvPr id="15" name="Connecteur droit avec flèche 14"/>
          <p:cNvCxnSpPr/>
          <p:nvPr/>
        </p:nvCxnSpPr>
        <p:spPr>
          <a:xfrm>
            <a:off x="4645027" y="3499644"/>
            <a:ext cx="457203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001290" y="2856702"/>
            <a:ext cx="128588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072462" y="3559734"/>
            <a:ext cx="1143008" cy="369332"/>
          </a:xfrm>
          <a:prstGeom prst="rect">
            <a:avLst/>
          </a:prstGeom>
          <a:noFill/>
        </p:spPr>
        <p:txBody>
          <a:bodyPr wrap="square" rtlCol="0">
            <a:spAutoFit/>
          </a:bodyPr>
          <a:lstStyle/>
          <a:p>
            <a:r>
              <a:rPr lang="fr-FR" b="1" dirty="0"/>
              <a:t>fréquence</a:t>
            </a:r>
          </a:p>
        </p:txBody>
      </p:sp>
      <p:sp>
        <p:nvSpPr>
          <p:cNvPr id="22" name="ZoneTexte 21"/>
          <p:cNvSpPr txBox="1"/>
          <p:nvPr/>
        </p:nvSpPr>
        <p:spPr>
          <a:xfrm>
            <a:off x="4786314" y="2071678"/>
            <a:ext cx="928694" cy="369332"/>
          </a:xfrm>
          <a:prstGeom prst="rect">
            <a:avLst/>
          </a:prstGeom>
          <a:noFill/>
        </p:spPr>
        <p:txBody>
          <a:bodyPr wrap="square" rtlCol="0">
            <a:spAutoFit/>
          </a:bodyPr>
          <a:lstStyle/>
          <a:p>
            <a:r>
              <a:rPr lang="fr-FR" b="1" dirty="0">
                <a:solidFill>
                  <a:srgbClr val="7030A0"/>
                </a:solidFill>
              </a:rPr>
              <a:t>Spectre</a:t>
            </a:r>
          </a:p>
        </p:txBody>
      </p:sp>
      <p:sp>
        <p:nvSpPr>
          <p:cNvPr id="23" name="Forme libre 22"/>
          <p:cNvSpPr/>
          <p:nvPr/>
        </p:nvSpPr>
        <p:spPr>
          <a:xfrm>
            <a:off x="4628271" y="2504049"/>
            <a:ext cx="2799471" cy="1033976"/>
          </a:xfrm>
          <a:custGeom>
            <a:avLst/>
            <a:gdLst>
              <a:gd name="connsiteX0" fmla="*/ 0 w 2799471"/>
              <a:gd name="connsiteY0" fmla="*/ 0 h 1033976"/>
              <a:gd name="connsiteX1" fmla="*/ 365760 w 2799471"/>
              <a:gd name="connsiteY1" fmla="*/ 196948 h 1033976"/>
              <a:gd name="connsiteX2" fmla="*/ 548640 w 2799471"/>
              <a:gd name="connsiteY2" fmla="*/ 422031 h 1033976"/>
              <a:gd name="connsiteX3" fmla="*/ 675249 w 2799471"/>
              <a:gd name="connsiteY3" fmla="*/ 689317 h 1033976"/>
              <a:gd name="connsiteX4" fmla="*/ 731520 w 2799471"/>
              <a:gd name="connsiteY4" fmla="*/ 886265 h 1033976"/>
              <a:gd name="connsiteX5" fmla="*/ 815926 w 2799471"/>
              <a:gd name="connsiteY5" fmla="*/ 970671 h 1033976"/>
              <a:gd name="connsiteX6" fmla="*/ 942535 w 2799471"/>
              <a:gd name="connsiteY6" fmla="*/ 956603 h 1033976"/>
              <a:gd name="connsiteX7" fmla="*/ 998806 w 2799471"/>
              <a:gd name="connsiteY7" fmla="*/ 886265 h 1033976"/>
              <a:gd name="connsiteX8" fmla="*/ 1167618 w 2799471"/>
              <a:gd name="connsiteY8" fmla="*/ 900333 h 1033976"/>
              <a:gd name="connsiteX9" fmla="*/ 1237957 w 2799471"/>
              <a:gd name="connsiteY9" fmla="*/ 1012874 h 1033976"/>
              <a:gd name="connsiteX10" fmla="*/ 1350498 w 2799471"/>
              <a:gd name="connsiteY10" fmla="*/ 970671 h 1033976"/>
              <a:gd name="connsiteX11" fmla="*/ 1448972 w 2799471"/>
              <a:gd name="connsiteY11" fmla="*/ 633046 h 1033976"/>
              <a:gd name="connsiteX12" fmla="*/ 1491175 w 2799471"/>
              <a:gd name="connsiteY12" fmla="*/ 534573 h 1033976"/>
              <a:gd name="connsiteX13" fmla="*/ 1561514 w 2799471"/>
              <a:gd name="connsiteY13" fmla="*/ 703385 h 1033976"/>
              <a:gd name="connsiteX14" fmla="*/ 1702191 w 2799471"/>
              <a:gd name="connsiteY14" fmla="*/ 900333 h 1033976"/>
              <a:gd name="connsiteX15" fmla="*/ 1828800 w 2799471"/>
              <a:gd name="connsiteY15" fmla="*/ 984739 h 1033976"/>
              <a:gd name="connsiteX16" fmla="*/ 1969477 w 2799471"/>
              <a:gd name="connsiteY16" fmla="*/ 942536 h 1033976"/>
              <a:gd name="connsiteX17" fmla="*/ 2011680 w 2799471"/>
              <a:gd name="connsiteY17" fmla="*/ 872197 h 1033976"/>
              <a:gd name="connsiteX18" fmla="*/ 2152357 w 2799471"/>
              <a:gd name="connsiteY18" fmla="*/ 914400 h 1033976"/>
              <a:gd name="connsiteX19" fmla="*/ 2208627 w 2799471"/>
              <a:gd name="connsiteY19" fmla="*/ 942536 h 1033976"/>
              <a:gd name="connsiteX20" fmla="*/ 2335237 w 2799471"/>
              <a:gd name="connsiteY20" fmla="*/ 998806 h 1033976"/>
              <a:gd name="connsiteX21" fmla="*/ 2405575 w 2799471"/>
              <a:gd name="connsiteY21" fmla="*/ 970671 h 1033976"/>
              <a:gd name="connsiteX22" fmla="*/ 2433711 w 2799471"/>
              <a:gd name="connsiteY22" fmla="*/ 984739 h 1033976"/>
              <a:gd name="connsiteX23" fmla="*/ 2799471 w 2799471"/>
              <a:gd name="connsiteY23" fmla="*/ 886265 h 1033976"/>
              <a:gd name="connsiteX24" fmla="*/ 2799471 w 2799471"/>
              <a:gd name="connsiteY24" fmla="*/ 886265 h 1033976"/>
              <a:gd name="connsiteX25" fmla="*/ 2771335 w 2799471"/>
              <a:gd name="connsiteY25" fmla="*/ 900333 h 1033976"/>
              <a:gd name="connsiteX26" fmla="*/ 2799471 w 2799471"/>
              <a:gd name="connsiteY26" fmla="*/ 914400 h 103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99471" h="1033976">
                <a:moveTo>
                  <a:pt x="0" y="0"/>
                </a:moveTo>
                <a:cubicBezTo>
                  <a:pt x="137160" y="63305"/>
                  <a:pt x="274320" y="126610"/>
                  <a:pt x="365760" y="196948"/>
                </a:cubicBezTo>
                <a:cubicBezTo>
                  <a:pt x="457200" y="267286"/>
                  <a:pt x="497059" y="339970"/>
                  <a:pt x="548640" y="422031"/>
                </a:cubicBezTo>
                <a:cubicBezTo>
                  <a:pt x="600221" y="504092"/>
                  <a:pt x="644769" y="611945"/>
                  <a:pt x="675249" y="689317"/>
                </a:cubicBezTo>
                <a:cubicBezTo>
                  <a:pt x="705729" y="766689"/>
                  <a:pt x="708074" y="839373"/>
                  <a:pt x="731520" y="886265"/>
                </a:cubicBezTo>
                <a:cubicBezTo>
                  <a:pt x="754966" y="933157"/>
                  <a:pt x="780757" y="958948"/>
                  <a:pt x="815926" y="970671"/>
                </a:cubicBezTo>
                <a:cubicBezTo>
                  <a:pt x="851095" y="982394"/>
                  <a:pt x="912055" y="970671"/>
                  <a:pt x="942535" y="956603"/>
                </a:cubicBezTo>
                <a:cubicBezTo>
                  <a:pt x="973015" y="942535"/>
                  <a:pt x="961292" y="895643"/>
                  <a:pt x="998806" y="886265"/>
                </a:cubicBezTo>
                <a:cubicBezTo>
                  <a:pt x="1036320" y="876887"/>
                  <a:pt x="1127760" y="879232"/>
                  <a:pt x="1167618" y="900333"/>
                </a:cubicBezTo>
                <a:cubicBezTo>
                  <a:pt x="1207477" y="921435"/>
                  <a:pt x="1207477" y="1001151"/>
                  <a:pt x="1237957" y="1012874"/>
                </a:cubicBezTo>
                <a:cubicBezTo>
                  <a:pt x="1268437" y="1024597"/>
                  <a:pt x="1315329" y="1033976"/>
                  <a:pt x="1350498" y="970671"/>
                </a:cubicBezTo>
                <a:cubicBezTo>
                  <a:pt x="1385667" y="907366"/>
                  <a:pt x="1425526" y="705729"/>
                  <a:pt x="1448972" y="633046"/>
                </a:cubicBezTo>
                <a:cubicBezTo>
                  <a:pt x="1472418" y="560363"/>
                  <a:pt x="1472418" y="522850"/>
                  <a:pt x="1491175" y="534573"/>
                </a:cubicBezTo>
                <a:cubicBezTo>
                  <a:pt x="1509932" y="546296"/>
                  <a:pt x="1526345" y="642425"/>
                  <a:pt x="1561514" y="703385"/>
                </a:cubicBezTo>
                <a:cubicBezTo>
                  <a:pt x="1596683" y="764345"/>
                  <a:pt x="1657643" y="853441"/>
                  <a:pt x="1702191" y="900333"/>
                </a:cubicBezTo>
                <a:cubicBezTo>
                  <a:pt x="1746739" y="947225"/>
                  <a:pt x="1784252" y="977705"/>
                  <a:pt x="1828800" y="984739"/>
                </a:cubicBezTo>
                <a:cubicBezTo>
                  <a:pt x="1873348" y="991773"/>
                  <a:pt x="1938997" y="961293"/>
                  <a:pt x="1969477" y="942536"/>
                </a:cubicBezTo>
                <a:cubicBezTo>
                  <a:pt x="1999957" y="923779"/>
                  <a:pt x="1981200" y="876886"/>
                  <a:pt x="2011680" y="872197"/>
                </a:cubicBezTo>
                <a:cubicBezTo>
                  <a:pt x="2042160" y="867508"/>
                  <a:pt x="2119533" y="902677"/>
                  <a:pt x="2152357" y="914400"/>
                </a:cubicBezTo>
                <a:cubicBezTo>
                  <a:pt x="2185181" y="926123"/>
                  <a:pt x="2178147" y="928468"/>
                  <a:pt x="2208627" y="942536"/>
                </a:cubicBezTo>
                <a:cubicBezTo>
                  <a:pt x="2239107" y="956604"/>
                  <a:pt x="2302412" y="994117"/>
                  <a:pt x="2335237" y="998806"/>
                </a:cubicBezTo>
                <a:cubicBezTo>
                  <a:pt x="2368062" y="1003495"/>
                  <a:pt x="2389163" y="973016"/>
                  <a:pt x="2405575" y="970671"/>
                </a:cubicBezTo>
                <a:cubicBezTo>
                  <a:pt x="2421987" y="968327"/>
                  <a:pt x="2368062" y="998807"/>
                  <a:pt x="2433711" y="984739"/>
                </a:cubicBezTo>
                <a:cubicBezTo>
                  <a:pt x="2499360" y="970671"/>
                  <a:pt x="2799471" y="886265"/>
                  <a:pt x="2799471" y="886265"/>
                </a:cubicBezTo>
                <a:lnTo>
                  <a:pt x="2799471" y="886265"/>
                </a:lnTo>
                <a:cubicBezTo>
                  <a:pt x="2794782" y="888610"/>
                  <a:pt x="2771335" y="895644"/>
                  <a:pt x="2771335" y="900333"/>
                </a:cubicBezTo>
                <a:cubicBezTo>
                  <a:pt x="2771335" y="905022"/>
                  <a:pt x="2785403" y="909711"/>
                  <a:pt x="2799471" y="914400"/>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6072198" y="2143116"/>
            <a:ext cx="2714644" cy="892552"/>
          </a:xfrm>
          <a:prstGeom prst="rect">
            <a:avLst/>
          </a:prstGeom>
          <a:noFill/>
        </p:spPr>
        <p:txBody>
          <a:bodyPr wrap="square" rtlCol="0">
            <a:spAutoFit/>
          </a:bodyPr>
          <a:lstStyle/>
          <a:p>
            <a:pPr algn="just"/>
            <a:r>
              <a:rPr lang="fr-FR" sz="2000" b="1" dirty="0">
                <a:solidFill>
                  <a:srgbClr val="00B050"/>
                </a:solidFill>
                <a:latin typeface="Tahoma" pitchFamily="34" charset="0"/>
                <a:ea typeface="Tahoma" pitchFamily="34" charset="0"/>
                <a:cs typeface="Tahoma" pitchFamily="34" charset="0"/>
                <a:sym typeface="Symbol"/>
              </a:rPr>
              <a:t></a:t>
            </a:r>
            <a:r>
              <a:rPr lang="fr-FR" sz="1600" b="1" dirty="0">
                <a:solidFill>
                  <a:srgbClr val="00B050"/>
                </a:solidFill>
                <a:latin typeface="Tahoma" pitchFamily="34" charset="0"/>
                <a:ea typeface="Tahoma" pitchFamily="34" charset="0"/>
                <a:cs typeface="Tahoma" pitchFamily="34" charset="0"/>
              </a:rPr>
              <a:t> bandes fréquentielles présentent dans le signal analysé</a:t>
            </a:r>
          </a:p>
        </p:txBody>
      </p:sp>
      <p:cxnSp>
        <p:nvCxnSpPr>
          <p:cNvPr id="26" name="Connecteur droit avec flèche 25"/>
          <p:cNvCxnSpPr/>
          <p:nvPr/>
        </p:nvCxnSpPr>
        <p:spPr>
          <a:xfrm rot="10800000" flipV="1">
            <a:off x="4929190" y="2643182"/>
            <a:ext cx="1000132" cy="357190"/>
          </a:xfrm>
          <a:prstGeom prst="straightConnector1">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5400000">
            <a:off x="6143636" y="3071810"/>
            <a:ext cx="357190" cy="357190"/>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0" y="4143380"/>
            <a:ext cx="9144000" cy="1938992"/>
          </a:xfrm>
          <a:prstGeom prst="rect">
            <a:avLst/>
          </a:prstGeom>
          <a:noFill/>
        </p:spPr>
        <p:txBody>
          <a:bodyPr wrap="square" rtlCol="0">
            <a:spAutoFit/>
          </a:bodyPr>
          <a:lstStyle/>
          <a:p>
            <a:pPr algn="just"/>
            <a:r>
              <a:rPr lang="fr-FR" dirty="0">
                <a:solidFill>
                  <a:srgbClr val="7030A0"/>
                </a:solidFill>
                <a:latin typeface="Tahoma" pitchFamily="34" charset="0"/>
                <a:ea typeface="Tahoma" pitchFamily="34" charset="0"/>
                <a:cs typeface="Tahoma" pitchFamily="34" charset="0"/>
              </a:rPr>
              <a:t>Dans l’exemple ci-dessus, la TF nous permet de détecter la présence des différentes composantes fréquentielles du signal mais elle ne peut pas préciser les instants de leurs présences ou leur disparitions dans le signal.</a:t>
            </a:r>
          </a:p>
          <a:p>
            <a:pPr algn="just"/>
            <a:endParaRPr lang="fr-FR" sz="2200" dirty="0">
              <a:solidFill>
                <a:srgbClr val="0070C0"/>
              </a:solidFill>
              <a:latin typeface="Times New Roman" pitchFamily="18" charset="0"/>
              <a:ea typeface="Tahoma" pitchFamily="34" charset="0"/>
              <a:cs typeface="Times New Roman" pitchFamily="18" charset="0"/>
            </a:endParaRPr>
          </a:p>
          <a:p>
            <a:pPr algn="just"/>
            <a:r>
              <a:rPr lang="fr-FR" sz="2200" dirty="0">
                <a:solidFill>
                  <a:srgbClr val="0070C0"/>
                </a:solidFill>
                <a:latin typeface="Times New Roman" pitchFamily="18" charset="0"/>
                <a:ea typeface="Tahoma" pitchFamily="34" charset="0"/>
                <a:cs typeface="Times New Roman" pitchFamily="18" charset="0"/>
              </a:rPr>
              <a:t>Pour pallier à cet inconvénients une transformée de Fourier à court terme a été proposée</a:t>
            </a:r>
          </a:p>
        </p:txBody>
      </p:sp>
      <p:sp>
        <p:nvSpPr>
          <p:cNvPr id="30" name="Espace réservé du numéro de diapositive 29"/>
          <p:cNvSpPr>
            <a:spLocks noGrp="1"/>
          </p:cNvSpPr>
          <p:nvPr>
            <p:ph type="sldNum" sz="quarter" idx="12"/>
          </p:nvPr>
        </p:nvSpPr>
        <p:spPr/>
        <p:txBody>
          <a:bodyPr/>
          <a:lstStyle/>
          <a:p>
            <a:fld id="{2D849293-9FFB-455D-8E04-D5321DD3C202}" type="slidenum">
              <a:rPr lang="fr-FR" smtClean="0"/>
              <a:pPr/>
              <a:t>5</a:t>
            </a:fld>
            <a:endParaRPr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786578"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pic>
        <p:nvPicPr>
          <p:cNvPr id="117762" name="Picture 2"/>
          <p:cNvPicPr>
            <a:picLocks noChangeAspect="1" noChangeArrowheads="1"/>
          </p:cNvPicPr>
          <p:nvPr/>
        </p:nvPicPr>
        <p:blipFill>
          <a:blip r:embed="rId2"/>
          <a:srcRect/>
          <a:stretch>
            <a:fillRect/>
          </a:stretch>
        </p:blipFill>
        <p:spPr bwMode="auto">
          <a:xfrm>
            <a:off x="1500166" y="1818000"/>
            <a:ext cx="5040000" cy="5040000"/>
          </a:xfrm>
          <a:prstGeom prst="rect">
            <a:avLst/>
          </a:prstGeom>
          <a:noFill/>
          <a:ln w="9525">
            <a:noFill/>
            <a:miter lim="800000"/>
            <a:headEnd/>
            <a:tailEnd/>
          </a:ln>
          <a:effectLst/>
        </p:spPr>
      </p:pic>
      <p:sp>
        <p:nvSpPr>
          <p:cNvPr id="6" name="Titre 1"/>
          <p:cNvSpPr txBox="1">
            <a:spLocks/>
          </p:cNvSpPr>
          <p:nvPr/>
        </p:nvSpPr>
        <p:spPr>
          <a:xfrm>
            <a:off x="0" y="500042"/>
            <a:ext cx="9144000" cy="642942"/>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à</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un seul</a:t>
            </a: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 niveau</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50</a:t>
            </a:fld>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5"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à</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deux </a:t>
            </a: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niveaux</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7" name="ZoneTexte 6"/>
          <p:cNvSpPr txBox="1"/>
          <p:nvPr/>
        </p:nvSpPr>
        <p:spPr>
          <a:xfrm>
            <a:off x="7072330"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51</a:t>
            </a:fld>
            <a:endParaRPr lang="fr-F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Lena à 1 seul niveau</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119810" name="Picture 2"/>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6" name="ZoneTexte 5"/>
          <p:cNvSpPr txBox="1"/>
          <p:nvPr/>
        </p:nvSpPr>
        <p:spPr>
          <a:xfrm>
            <a:off x="7072330"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8" name="ZoneTexte 7"/>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52</a:t>
            </a:fld>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2063200" y="1818000"/>
            <a:ext cx="5017600" cy="5040000"/>
          </a:xfrm>
          <a:prstGeom prst="rect">
            <a:avLst/>
          </a:prstGeom>
          <a:noFill/>
          <a:ln w="9525">
            <a:noFill/>
            <a:miter lim="800000"/>
            <a:headEnd/>
            <a:tailEnd/>
          </a:ln>
          <a:effectLst/>
        </p:spPr>
      </p:pic>
      <p:sp>
        <p:nvSpPr>
          <p:cNvPr id="6"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Lena à deux niveaux</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7" name="ZoneTexte 6"/>
          <p:cNvSpPr txBox="1"/>
          <p:nvPr/>
        </p:nvSpPr>
        <p:spPr>
          <a:xfrm>
            <a:off x="7072330"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9" name="ZoneTexte 8"/>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EN ONDELETTES DISCRETES</a:t>
            </a:r>
          </a:p>
        </p:txBody>
      </p:sp>
      <p:sp>
        <p:nvSpPr>
          <p:cNvPr id="10" name="Espace réservé du numéro de diapositive 9"/>
          <p:cNvSpPr>
            <a:spLocks noGrp="1"/>
          </p:cNvSpPr>
          <p:nvPr>
            <p:ph type="sldNum" sz="quarter" idx="12"/>
          </p:nvPr>
        </p:nvSpPr>
        <p:spPr/>
        <p:txBody>
          <a:bodyPr/>
          <a:lstStyle/>
          <a:p>
            <a:fld id="{2D849293-9FFB-455D-8E04-D5321DD3C202}" type="slidenum">
              <a:rPr lang="fr-FR" smtClean="0"/>
              <a:pPr/>
              <a:t>53</a:t>
            </a:fld>
            <a:endParaRPr lang="fr-F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2"/>
          <a:srcRect/>
          <a:stretch>
            <a:fillRect/>
          </a:stretch>
        </p:blipFill>
        <p:spPr bwMode="auto">
          <a:xfrm>
            <a:off x="2052000" y="1818000"/>
            <a:ext cx="5040000" cy="5040000"/>
          </a:xfrm>
          <a:prstGeom prst="rect">
            <a:avLst/>
          </a:prstGeom>
          <a:noFill/>
          <a:ln w="9525">
            <a:noFill/>
            <a:miter lim="800000"/>
            <a:headEnd/>
            <a:tailEnd/>
          </a:ln>
          <a:effectLst/>
        </p:spPr>
      </p:pic>
      <p:sp>
        <p:nvSpPr>
          <p:cNvPr id="4" name="Titre 1"/>
          <p:cNvSpPr txBox="1">
            <a:spLocks/>
          </p:cNvSpPr>
          <p:nvPr/>
        </p:nvSpPr>
        <p:spPr>
          <a:xfrm>
            <a:off x="0" y="642926"/>
            <a:ext cx="9144000" cy="1143000"/>
          </a:xfrm>
          <a:prstGeom prst="rect">
            <a:avLst/>
          </a:prstGeom>
        </p:spPr>
        <p:txBody>
          <a:bodyP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Exemple de décomposition d’image par DWT2D</a:t>
            </a:r>
          </a:p>
          <a:p>
            <a:pPr marL="0" marR="0" lvl="1" indent="0" defTabSz="914400" eaLnBrk="1" fontAlgn="auto" latinLnBrk="0" hangingPunct="1">
              <a:lnSpc>
                <a:spcPct val="100000"/>
              </a:lnSpc>
              <a:spcBef>
                <a:spcPts val="0"/>
              </a:spcBef>
              <a:spcAft>
                <a:spcPts val="0"/>
              </a:spcAft>
              <a:buClrTx/>
              <a:buSzTx/>
              <a:buFontTx/>
              <a:buNone/>
              <a:tabLst/>
              <a:defRPr/>
            </a:pPr>
            <a:endParaRPr lang="fr-FR" sz="2200" b="1" kern="0" dirty="0">
              <a:solidFill>
                <a:srgbClr val="FF0000"/>
              </a:solidFill>
              <a:latin typeface="Times New Roman" pitchFamily="18" charset="0"/>
              <a:cs typeface="Times New Roman" pitchFamily="18"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fr-FR" sz="2200" b="1" i="0" u="none" strike="noStrike" kern="0" cap="none" spc="0" normalizeH="0" baseline="0" noProof="0" dirty="0">
                <a:ln>
                  <a:noFill/>
                </a:ln>
                <a:solidFill>
                  <a:srgbClr val="0070C0"/>
                </a:solidFill>
                <a:effectLst/>
                <a:uLnTx/>
                <a:uFillTx/>
                <a:latin typeface="Times New Roman" pitchFamily="18" charset="0"/>
                <a:cs typeface="Times New Roman" pitchFamily="18" charset="0"/>
              </a:rPr>
              <a:t>Image Lena à quatre niveaux</a:t>
            </a:r>
            <a:r>
              <a:rPr kumimoji="0" lang="fr-FR" sz="2200" b="1" i="0" u="none" strike="noStrike" kern="0" cap="none" spc="0" normalizeH="0" noProof="0" dirty="0">
                <a:ln>
                  <a:noFill/>
                </a:ln>
                <a:solidFill>
                  <a:srgbClr val="0070C0"/>
                </a:solidFill>
                <a:effectLst/>
                <a:uLnTx/>
                <a:uFillTx/>
                <a:latin typeface="Times New Roman" pitchFamily="18" charset="0"/>
                <a:cs typeface="Times New Roman" pitchFamily="18" charset="0"/>
              </a:rPr>
              <a:t> de décomposition</a:t>
            </a:r>
            <a:endParaRPr kumimoji="0" lang="fr-FR" sz="2200" b="0" i="0"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5" name="ZoneTexte 4"/>
          <p:cNvSpPr txBox="1"/>
          <p:nvPr/>
        </p:nvSpPr>
        <p:spPr>
          <a:xfrm>
            <a:off x="7072330" y="6457914"/>
            <a:ext cx="2286016" cy="400110"/>
          </a:xfrm>
          <a:prstGeom prst="rect">
            <a:avLst/>
          </a:prstGeom>
          <a:noFill/>
        </p:spPr>
        <p:txBody>
          <a:bodyPr wrap="square" rtlCol="0">
            <a:spAutoFit/>
          </a:bodyPr>
          <a:lstStyle/>
          <a:p>
            <a:r>
              <a:rPr lang="fr-FR" sz="2000" b="1" i="1" dirty="0">
                <a:solidFill>
                  <a:srgbClr val="0070C0"/>
                </a:solidFill>
                <a:latin typeface="Times New Roman" pitchFamily="18" charset="0"/>
                <a:cs typeface="Times New Roman" pitchFamily="18" charset="0"/>
              </a:rPr>
              <a:t>Source : </a:t>
            </a:r>
            <a:r>
              <a:rPr lang="fr-FR" sz="2000" b="1" i="1" dirty="0" err="1">
                <a:solidFill>
                  <a:srgbClr val="0070C0"/>
                </a:solidFill>
                <a:latin typeface="Times New Roman" pitchFamily="18" charset="0"/>
                <a:cs typeface="Times New Roman" pitchFamily="18" charset="0"/>
              </a:rPr>
              <a:t>Wikipédia</a:t>
            </a:r>
            <a:endParaRPr lang="fr-FR" sz="2000" b="1" i="1" dirty="0">
              <a:solidFill>
                <a:srgbClr val="0070C0"/>
              </a:solidFill>
              <a:latin typeface="Times New Roman" pitchFamily="18" charset="0"/>
              <a:cs typeface="Times New Roman" pitchFamily="18" charset="0"/>
            </a:endParaRPr>
          </a:p>
        </p:txBody>
      </p:sp>
      <p:sp>
        <p:nvSpPr>
          <p:cNvPr id="6" name="ZoneTexte 5"/>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rPr>
              <a:t>ONDELETTES DISCRETES   DWT 2D</a:t>
            </a:r>
          </a:p>
        </p:txBody>
      </p:sp>
      <p:sp>
        <p:nvSpPr>
          <p:cNvPr id="7" name="Espace réservé du numéro de diapositive 6"/>
          <p:cNvSpPr>
            <a:spLocks noGrp="1"/>
          </p:cNvSpPr>
          <p:nvPr>
            <p:ph type="sldNum" sz="quarter" idx="12"/>
          </p:nvPr>
        </p:nvSpPr>
        <p:spPr/>
        <p:txBody>
          <a:bodyPr/>
          <a:lstStyle/>
          <a:p>
            <a:fld id="{2D849293-9FFB-455D-8E04-D5321DD3C202}" type="slidenum">
              <a:rPr lang="fr-FR" smtClean="0"/>
              <a:pPr/>
              <a:t>54</a:t>
            </a:fld>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55</a:t>
            </a:fld>
            <a:endParaRPr lang="fr-FR"/>
          </a:p>
        </p:txBody>
      </p:sp>
      <p:sp>
        <p:nvSpPr>
          <p:cNvPr id="3" name="ZoneTexte 2"/>
          <p:cNvSpPr txBox="1"/>
          <p:nvPr/>
        </p:nvSpPr>
        <p:spPr>
          <a:xfrm>
            <a:off x="0" y="5127981"/>
            <a:ext cx="9144000" cy="1015663"/>
          </a:xfrm>
          <a:prstGeom prst="rect">
            <a:avLst/>
          </a:prstGeom>
          <a:noFill/>
        </p:spPr>
        <p:txBody>
          <a:bodyPr wrap="square" rtlCol="0">
            <a:spAutoFit/>
          </a:bodyPr>
          <a:lstStyle/>
          <a:p>
            <a:pPr algn="just"/>
            <a:r>
              <a:rPr lang="fr-FR" sz="2000" dirty="0">
                <a:solidFill>
                  <a:srgbClr val="7030A0"/>
                </a:solidFill>
                <a:latin typeface="Times New Roman" pitchFamily="18" charset="0"/>
                <a:cs typeface="Times New Roman" pitchFamily="18" charset="0"/>
              </a:rPr>
              <a:t>La transformation en ondelettes version </a:t>
            </a:r>
            <a:r>
              <a:rPr lang="fr-FR" sz="2000" i="1" dirty="0">
                <a:solidFill>
                  <a:srgbClr val="7030A0"/>
                </a:solidFill>
                <a:latin typeface="Times New Roman" pitchFamily="18" charset="0"/>
                <a:cs typeface="Times New Roman" pitchFamily="18" charset="0"/>
              </a:rPr>
              <a:t>lifting</a:t>
            </a:r>
            <a:r>
              <a:rPr lang="fr-FR" sz="2000" dirty="0">
                <a:solidFill>
                  <a:srgbClr val="7030A0"/>
                </a:solidFill>
                <a:latin typeface="Times New Roman" pitchFamily="18" charset="0"/>
                <a:cs typeface="Times New Roman" pitchFamily="18" charset="0"/>
              </a:rPr>
              <a:t> est un processus permettant entre autres d’optimiser le nombre d’opérations à exécuter.  Il s’agit grosso modo d’intervertir les phases de filtrage et de sous-échantillonnage. </a:t>
            </a:r>
          </a:p>
        </p:txBody>
      </p:sp>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5" name="Rectangle 4"/>
          <p:cNvSpPr/>
          <p:nvPr/>
        </p:nvSpPr>
        <p:spPr>
          <a:xfrm>
            <a:off x="1785886" y="271462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785886" y="378619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29224" y="271462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29224" y="3786190"/>
            <a:ext cx="1071570"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143208" y="271462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143208" y="378619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429092" y="271462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429092" y="3786190"/>
            <a:ext cx="71438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rot="5400000">
            <a:off x="3286084" y="3143248"/>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3286878" y="4214024"/>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H="1" flipV="1">
            <a:off x="4536249" y="3121975"/>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5400000" flipH="1" flipV="1">
            <a:off x="4537043" y="4178305"/>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215174" y="3286124"/>
            <a:ext cx="500066" cy="71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en angle 17"/>
          <p:cNvCxnSpPr>
            <a:endCxn id="5" idx="1"/>
          </p:cNvCxnSpPr>
          <p:nvPr/>
        </p:nvCxnSpPr>
        <p:spPr>
          <a:xfrm flipV="1">
            <a:off x="642910" y="3107529"/>
            <a:ext cx="1142976" cy="607223"/>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endCxn id="6" idx="1"/>
          </p:cNvCxnSpPr>
          <p:nvPr/>
        </p:nvCxnSpPr>
        <p:spPr>
          <a:xfrm>
            <a:off x="642910" y="3714752"/>
            <a:ext cx="1142976" cy="464347"/>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5" idx="3"/>
            <a:endCxn id="9" idx="2"/>
          </p:cNvCxnSpPr>
          <p:nvPr/>
        </p:nvCxnSpPr>
        <p:spPr>
          <a:xfrm>
            <a:off x="2857456" y="3107529"/>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2857456" y="4213230"/>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5143472" y="311276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143472" y="4218469"/>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9" idx="6"/>
            <a:endCxn id="11" idx="2"/>
          </p:cNvCxnSpPr>
          <p:nvPr/>
        </p:nvCxnSpPr>
        <p:spPr>
          <a:xfrm>
            <a:off x="3857588" y="3107529"/>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857588" y="4213230"/>
            <a:ext cx="571504"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Forme 25"/>
          <p:cNvCxnSpPr>
            <a:stCxn id="7" idx="3"/>
            <a:endCxn id="17" idx="0"/>
          </p:cNvCxnSpPr>
          <p:nvPr/>
        </p:nvCxnSpPr>
        <p:spPr>
          <a:xfrm>
            <a:off x="6500794" y="3107529"/>
            <a:ext cx="964413" cy="17859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Forme 26"/>
          <p:cNvCxnSpPr>
            <a:endCxn id="17" idx="2"/>
          </p:cNvCxnSpPr>
          <p:nvPr/>
        </p:nvCxnSpPr>
        <p:spPr>
          <a:xfrm flipV="1">
            <a:off x="6500794" y="4000504"/>
            <a:ext cx="964413" cy="25003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7" idx="3"/>
          </p:cNvCxnSpPr>
          <p:nvPr/>
        </p:nvCxnSpPr>
        <p:spPr>
          <a:xfrm>
            <a:off x="7715240" y="3643314"/>
            <a:ext cx="71438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785886" y="2916792"/>
            <a:ext cx="1071570" cy="369332"/>
          </a:xfrm>
          <a:prstGeom prst="rect">
            <a:avLst/>
          </a:prstGeom>
          <a:noFill/>
        </p:spPr>
        <p:txBody>
          <a:bodyPr wrap="square" rtlCol="0">
            <a:spAutoFit/>
          </a:bodyPr>
          <a:lstStyle/>
          <a:p>
            <a:pPr algn="ctr"/>
            <a:r>
              <a:rPr lang="fr-FR" b="1" dirty="0">
                <a:solidFill>
                  <a:srgbClr val="0070C0"/>
                </a:solidFill>
              </a:rPr>
              <a:t>H</a:t>
            </a:r>
            <a:r>
              <a:rPr lang="fr-FR" b="1" baseline="-25000" dirty="0">
                <a:solidFill>
                  <a:srgbClr val="0070C0"/>
                </a:solidFill>
              </a:rPr>
              <a:t>0</a:t>
            </a:r>
            <a:r>
              <a:rPr lang="fr-FR" b="1" dirty="0">
                <a:solidFill>
                  <a:srgbClr val="0070C0"/>
                </a:solidFill>
              </a:rPr>
              <a:t>(z)</a:t>
            </a:r>
          </a:p>
        </p:txBody>
      </p:sp>
      <p:sp>
        <p:nvSpPr>
          <p:cNvPr id="30" name="ZoneTexte 29"/>
          <p:cNvSpPr txBox="1"/>
          <p:nvPr/>
        </p:nvSpPr>
        <p:spPr>
          <a:xfrm>
            <a:off x="1785886" y="4003602"/>
            <a:ext cx="1071570" cy="369332"/>
          </a:xfrm>
          <a:prstGeom prst="rect">
            <a:avLst/>
          </a:prstGeom>
          <a:noFill/>
        </p:spPr>
        <p:txBody>
          <a:bodyPr wrap="square" rtlCol="0">
            <a:spAutoFit/>
          </a:bodyPr>
          <a:lstStyle/>
          <a:p>
            <a:pPr algn="ctr"/>
            <a:r>
              <a:rPr lang="fr-FR" b="1" dirty="0">
                <a:solidFill>
                  <a:srgbClr val="C00000"/>
                </a:solidFill>
              </a:rPr>
              <a:t>H</a:t>
            </a:r>
            <a:r>
              <a:rPr lang="fr-FR" b="1" baseline="-25000" dirty="0">
                <a:solidFill>
                  <a:srgbClr val="C00000"/>
                </a:solidFill>
              </a:rPr>
              <a:t>1</a:t>
            </a:r>
            <a:r>
              <a:rPr lang="fr-FR" b="1" dirty="0">
                <a:solidFill>
                  <a:srgbClr val="C00000"/>
                </a:solidFill>
              </a:rPr>
              <a:t>(z)</a:t>
            </a:r>
          </a:p>
        </p:txBody>
      </p:sp>
      <p:sp>
        <p:nvSpPr>
          <p:cNvPr id="31" name="ZoneTexte 30"/>
          <p:cNvSpPr txBox="1"/>
          <p:nvPr/>
        </p:nvSpPr>
        <p:spPr>
          <a:xfrm>
            <a:off x="5429224" y="2928934"/>
            <a:ext cx="1071570" cy="369332"/>
          </a:xfrm>
          <a:prstGeom prst="rect">
            <a:avLst/>
          </a:prstGeom>
          <a:noFill/>
        </p:spPr>
        <p:txBody>
          <a:bodyPr wrap="square" rtlCol="0">
            <a:spAutoFit/>
          </a:bodyPr>
          <a:lstStyle/>
          <a:p>
            <a:pPr algn="ctr"/>
            <a:r>
              <a:rPr lang="fr-FR" b="1" dirty="0">
                <a:solidFill>
                  <a:srgbClr val="0070C0"/>
                </a:solidFill>
              </a:rPr>
              <a:t>G</a:t>
            </a:r>
            <a:r>
              <a:rPr lang="fr-FR" b="1" baseline="-25000" dirty="0">
                <a:solidFill>
                  <a:srgbClr val="0070C0"/>
                </a:solidFill>
              </a:rPr>
              <a:t>0</a:t>
            </a:r>
            <a:r>
              <a:rPr lang="fr-FR" b="1" dirty="0">
                <a:solidFill>
                  <a:srgbClr val="0070C0"/>
                </a:solidFill>
              </a:rPr>
              <a:t>(z)</a:t>
            </a:r>
          </a:p>
        </p:txBody>
      </p:sp>
      <p:sp>
        <p:nvSpPr>
          <p:cNvPr id="32" name="ZoneTexte 31"/>
          <p:cNvSpPr txBox="1"/>
          <p:nvPr/>
        </p:nvSpPr>
        <p:spPr>
          <a:xfrm>
            <a:off x="5429224" y="4044560"/>
            <a:ext cx="1071570" cy="369332"/>
          </a:xfrm>
          <a:prstGeom prst="rect">
            <a:avLst/>
          </a:prstGeom>
          <a:noFill/>
        </p:spPr>
        <p:txBody>
          <a:bodyPr wrap="square" rtlCol="0">
            <a:spAutoFit/>
          </a:bodyPr>
          <a:lstStyle/>
          <a:p>
            <a:pPr algn="ctr"/>
            <a:r>
              <a:rPr lang="fr-FR" b="1" dirty="0">
                <a:solidFill>
                  <a:srgbClr val="C00000"/>
                </a:solidFill>
              </a:rPr>
              <a:t>G</a:t>
            </a:r>
            <a:r>
              <a:rPr lang="fr-FR" b="1" baseline="-25000" dirty="0">
                <a:solidFill>
                  <a:srgbClr val="C00000"/>
                </a:solidFill>
              </a:rPr>
              <a:t>1</a:t>
            </a:r>
            <a:r>
              <a:rPr lang="fr-FR" b="1" dirty="0">
                <a:solidFill>
                  <a:srgbClr val="C00000"/>
                </a:solidFill>
              </a:rPr>
              <a:t>(z)</a:t>
            </a:r>
          </a:p>
        </p:txBody>
      </p:sp>
      <p:sp>
        <p:nvSpPr>
          <p:cNvPr id="33" name="ZoneTexte 32"/>
          <p:cNvSpPr txBox="1"/>
          <p:nvPr/>
        </p:nvSpPr>
        <p:spPr>
          <a:xfrm>
            <a:off x="3500398" y="2944174"/>
            <a:ext cx="428628" cy="369332"/>
          </a:xfrm>
          <a:prstGeom prst="rect">
            <a:avLst/>
          </a:prstGeom>
          <a:noFill/>
        </p:spPr>
        <p:txBody>
          <a:bodyPr wrap="square" rtlCol="0">
            <a:spAutoFit/>
          </a:bodyPr>
          <a:lstStyle/>
          <a:p>
            <a:r>
              <a:rPr lang="fr-FR" b="1" dirty="0"/>
              <a:t>2</a:t>
            </a:r>
          </a:p>
        </p:txBody>
      </p:sp>
      <p:sp>
        <p:nvSpPr>
          <p:cNvPr id="34" name="ZoneTexte 33"/>
          <p:cNvSpPr txBox="1"/>
          <p:nvPr/>
        </p:nvSpPr>
        <p:spPr>
          <a:xfrm>
            <a:off x="4786282" y="2942510"/>
            <a:ext cx="428628" cy="369332"/>
          </a:xfrm>
          <a:prstGeom prst="rect">
            <a:avLst/>
          </a:prstGeom>
          <a:noFill/>
        </p:spPr>
        <p:txBody>
          <a:bodyPr wrap="square" rtlCol="0">
            <a:spAutoFit/>
          </a:bodyPr>
          <a:lstStyle/>
          <a:p>
            <a:r>
              <a:rPr lang="fr-FR" b="1" dirty="0"/>
              <a:t>2</a:t>
            </a:r>
          </a:p>
        </p:txBody>
      </p:sp>
      <p:sp>
        <p:nvSpPr>
          <p:cNvPr id="35" name="ZoneTexte 34"/>
          <p:cNvSpPr txBox="1"/>
          <p:nvPr/>
        </p:nvSpPr>
        <p:spPr>
          <a:xfrm>
            <a:off x="3500398" y="3988362"/>
            <a:ext cx="428628" cy="369332"/>
          </a:xfrm>
          <a:prstGeom prst="rect">
            <a:avLst/>
          </a:prstGeom>
          <a:noFill/>
        </p:spPr>
        <p:txBody>
          <a:bodyPr wrap="square" rtlCol="0">
            <a:spAutoFit/>
          </a:bodyPr>
          <a:lstStyle/>
          <a:p>
            <a:r>
              <a:rPr lang="fr-FR" b="1" dirty="0"/>
              <a:t>2</a:t>
            </a:r>
          </a:p>
        </p:txBody>
      </p:sp>
      <p:sp>
        <p:nvSpPr>
          <p:cNvPr id="36" name="ZoneTexte 35"/>
          <p:cNvSpPr txBox="1"/>
          <p:nvPr/>
        </p:nvSpPr>
        <p:spPr>
          <a:xfrm>
            <a:off x="4786282" y="3986698"/>
            <a:ext cx="428628" cy="369332"/>
          </a:xfrm>
          <a:prstGeom prst="rect">
            <a:avLst/>
          </a:prstGeom>
          <a:noFill/>
        </p:spPr>
        <p:txBody>
          <a:bodyPr wrap="square" rtlCol="0">
            <a:spAutoFit/>
          </a:bodyPr>
          <a:lstStyle/>
          <a:p>
            <a:r>
              <a:rPr lang="fr-FR" b="1" dirty="0"/>
              <a:t>2</a:t>
            </a:r>
          </a:p>
        </p:txBody>
      </p:sp>
      <p:sp>
        <p:nvSpPr>
          <p:cNvPr id="37" name="ZoneTexte 36"/>
          <p:cNvSpPr txBox="1"/>
          <p:nvPr/>
        </p:nvSpPr>
        <p:spPr>
          <a:xfrm>
            <a:off x="642910" y="3357562"/>
            <a:ext cx="642910" cy="369332"/>
          </a:xfrm>
          <a:prstGeom prst="rect">
            <a:avLst/>
          </a:prstGeom>
          <a:noFill/>
        </p:spPr>
        <p:txBody>
          <a:bodyPr wrap="square" rtlCol="0">
            <a:spAutoFit/>
          </a:bodyPr>
          <a:lstStyle/>
          <a:p>
            <a:r>
              <a:rPr lang="fr-FR" b="1" dirty="0">
                <a:solidFill>
                  <a:srgbClr val="00B050"/>
                </a:solidFill>
              </a:rPr>
              <a:t>x(n)</a:t>
            </a:r>
          </a:p>
        </p:txBody>
      </p:sp>
      <p:sp>
        <p:nvSpPr>
          <p:cNvPr id="38" name="ZoneTexte 37"/>
          <p:cNvSpPr txBox="1"/>
          <p:nvPr/>
        </p:nvSpPr>
        <p:spPr>
          <a:xfrm>
            <a:off x="7786678" y="3286124"/>
            <a:ext cx="642910" cy="369332"/>
          </a:xfrm>
          <a:prstGeom prst="rect">
            <a:avLst/>
          </a:prstGeom>
          <a:noFill/>
        </p:spPr>
        <p:txBody>
          <a:bodyPr wrap="square" rtlCol="0">
            <a:spAutoFit/>
          </a:bodyPr>
          <a:lstStyle/>
          <a:p>
            <a:r>
              <a:rPr lang="fr-FR" b="1" dirty="0">
                <a:solidFill>
                  <a:srgbClr val="002060"/>
                </a:solidFill>
              </a:rPr>
              <a:t>x’(n)</a:t>
            </a:r>
          </a:p>
        </p:txBody>
      </p:sp>
      <p:sp>
        <p:nvSpPr>
          <p:cNvPr id="39" name="ZoneTexte 38"/>
          <p:cNvSpPr txBox="1"/>
          <p:nvPr/>
        </p:nvSpPr>
        <p:spPr>
          <a:xfrm>
            <a:off x="2714580" y="2357430"/>
            <a:ext cx="642910" cy="369332"/>
          </a:xfrm>
          <a:prstGeom prst="rect">
            <a:avLst/>
          </a:prstGeom>
          <a:noFill/>
        </p:spPr>
        <p:txBody>
          <a:bodyPr wrap="square" rtlCol="0">
            <a:spAutoFit/>
          </a:bodyPr>
          <a:lstStyle/>
          <a:p>
            <a:r>
              <a:rPr lang="fr-FR" b="1" dirty="0">
                <a:solidFill>
                  <a:srgbClr val="00B050"/>
                </a:solidFill>
              </a:rPr>
              <a:t>x</a:t>
            </a:r>
            <a:r>
              <a:rPr lang="fr-FR" b="1" baseline="-25000" dirty="0">
                <a:solidFill>
                  <a:srgbClr val="00B050"/>
                </a:solidFill>
              </a:rPr>
              <a:t>0</a:t>
            </a:r>
            <a:r>
              <a:rPr lang="fr-FR" b="1" dirty="0">
                <a:solidFill>
                  <a:srgbClr val="00B050"/>
                </a:solidFill>
              </a:rPr>
              <a:t>(n)</a:t>
            </a:r>
          </a:p>
        </p:txBody>
      </p:sp>
      <p:sp>
        <p:nvSpPr>
          <p:cNvPr id="40" name="ZoneTexte 39"/>
          <p:cNvSpPr txBox="1"/>
          <p:nvPr/>
        </p:nvSpPr>
        <p:spPr>
          <a:xfrm>
            <a:off x="2786050" y="4416990"/>
            <a:ext cx="642910" cy="369332"/>
          </a:xfrm>
          <a:prstGeom prst="rect">
            <a:avLst/>
          </a:prstGeom>
          <a:noFill/>
        </p:spPr>
        <p:txBody>
          <a:bodyPr wrap="square" rtlCol="0">
            <a:spAutoFit/>
          </a:bodyPr>
          <a:lstStyle/>
          <a:p>
            <a:r>
              <a:rPr lang="fr-FR" b="1" dirty="0">
                <a:solidFill>
                  <a:srgbClr val="00B050"/>
                </a:solidFill>
              </a:rPr>
              <a:t>x</a:t>
            </a:r>
            <a:r>
              <a:rPr lang="fr-FR" b="1" baseline="-25000" dirty="0">
                <a:solidFill>
                  <a:srgbClr val="00B050"/>
                </a:solidFill>
              </a:rPr>
              <a:t>1</a:t>
            </a:r>
            <a:r>
              <a:rPr lang="fr-FR" b="1" dirty="0">
                <a:solidFill>
                  <a:srgbClr val="00B050"/>
                </a:solidFill>
              </a:rPr>
              <a:t>(n)</a:t>
            </a:r>
          </a:p>
        </p:txBody>
      </p:sp>
      <p:sp>
        <p:nvSpPr>
          <p:cNvPr id="41" name="ZoneTexte 40"/>
          <p:cNvSpPr txBox="1"/>
          <p:nvPr/>
        </p:nvSpPr>
        <p:spPr>
          <a:xfrm>
            <a:off x="3760432" y="2714620"/>
            <a:ext cx="642910" cy="369332"/>
          </a:xfrm>
          <a:prstGeom prst="rect">
            <a:avLst/>
          </a:prstGeom>
          <a:noFill/>
        </p:spPr>
        <p:txBody>
          <a:bodyPr wrap="square" rtlCol="0">
            <a:spAutoFit/>
          </a:bodyPr>
          <a:lstStyle/>
          <a:p>
            <a:r>
              <a:rPr lang="fr-FR" b="1" dirty="0">
                <a:solidFill>
                  <a:srgbClr val="002060"/>
                </a:solidFill>
              </a:rPr>
              <a:t>y</a:t>
            </a:r>
            <a:r>
              <a:rPr lang="fr-FR" b="1" baseline="-25000" dirty="0">
                <a:solidFill>
                  <a:srgbClr val="002060"/>
                </a:solidFill>
              </a:rPr>
              <a:t>0</a:t>
            </a:r>
            <a:r>
              <a:rPr lang="fr-FR" b="1" dirty="0">
                <a:solidFill>
                  <a:srgbClr val="002060"/>
                </a:solidFill>
              </a:rPr>
              <a:t>(n)</a:t>
            </a:r>
          </a:p>
        </p:txBody>
      </p:sp>
      <p:sp>
        <p:nvSpPr>
          <p:cNvPr id="42" name="ZoneTexte 41"/>
          <p:cNvSpPr txBox="1"/>
          <p:nvPr/>
        </p:nvSpPr>
        <p:spPr>
          <a:xfrm>
            <a:off x="3831902" y="4416990"/>
            <a:ext cx="642910" cy="369332"/>
          </a:xfrm>
          <a:prstGeom prst="rect">
            <a:avLst/>
          </a:prstGeom>
          <a:noFill/>
        </p:spPr>
        <p:txBody>
          <a:bodyPr wrap="square" rtlCol="0">
            <a:spAutoFit/>
          </a:bodyPr>
          <a:lstStyle/>
          <a:p>
            <a:r>
              <a:rPr lang="fr-FR" b="1" dirty="0">
                <a:solidFill>
                  <a:srgbClr val="002060"/>
                </a:solidFill>
              </a:rPr>
              <a:t>y</a:t>
            </a:r>
            <a:r>
              <a:rPr lang="fr-FR" b="1" baseline="-25000" dirty="0">
                <a:solidFill>
                  <a:srgbClr val="002060"/>
                </a:solidFill>
              </a:rPr>
              <a:t>1</a:t>
            </a:r>
            <a:r>
              <a:rPr lang="fr-FR" b="1" dirty="0">
                <a:solidFill>
                  <a:srgbClr val="002060"/>
                </a:solidFill>
              </a:rPr>
              <a:t>(n)</a:t>
            </a:r>
          </a:p>
        </p:txBody>
      </p:sp>
      <p:sp>
        <p:nvSpPr>
          <p:cNvPr id="43" name="ZoneTexte 42"/>
          <p:cNvSpPr txBox="1"/>
          <p:nvPr/>
        </p:nvSpPr>
        <p:spPr>
          <a:xfrm>
            <a:off x="4929158" y="2357430"/>
            <a:ext cx="785818" cy="369332"/>
          </a:xfrm>
          <a:prstGeom prst="rect">
            <a:avLst/>
          </a:prstGeom>
          <a:noFill/>
        </p:spPr>
        <p:txBody>
          <a:bodyPr wrap="square" rtlCol="0">
            <a:spAutoFit/>
          </a:bodyPr>
          <a:lstStyle/>
          <a:p>
            <a:r>
              <a:rPr lang="fr-FR" b="1" dirty="0">
                <a:solidFill>
                  <a:srgbClr val="7030A0"/>
                </a:solidFill>
              </a:rPr>
              <a:t>y’</a:t>
            </a:r>
            <a:r>
              <a:rPr lang="fr-FR" b="1" baseline="-25000" dirty="0">
                <a:solidFill>
                  <a:srgbClr val="7030A0"/>
                </a:solidFill>
              </a:rPr>
              <a:t>0</a:t>
            </a:r>
            <a:r>
              <a:rPr lang="fr-FR" b="1" dirty="0">
                <a:solidFill>
                  <a:srgbClr val="7030A0"/>
                </a:solidFill>
              </a:rPr>
              <a:t>(n)</a:t>
            </a:r>
          </a:p>
        </p:txBody>
      </p:sp>
      <p:sp>
        <p:nvSpPr>
          <p:cNvPr id="44" name="ZoneTexte 43"/>
          <p:cNvSpPr txBox="1"/>
          <p:nvPr/>
        </p:nvSpPr>
        <p:spPr>
          <a:xfrm>
            <a:off x="5000628" y="4416990"/>
            <a:ext cx="714348" cy="369332"/>
          </a:xfrm>
          <a:prstGeom prst="rect">
            <a:avLst/>
          </a:prstGeom>
          <a:noFill/>
        </p:spPr>
        <p:txBody>
          <a:bodyPr wrap="square" rtlCol="0">
            <a:spAutoFit/>
          </a:bodyPr>
          <a:lstStyle/>
          <a:p>
            <a:r>
              <a:rPr lang="fr-FR" b="1" dirty="0">
                <a:solidFill>
                  <a:srgbClr val="7030A0"/>
                </a:solidFill>
              </a:rPr>
              <a:t>y’</a:t>
            </a:r>
            <a:r>
              <a:rPr lang="fr-FR" b="1" baseline="-25000" dirty="0">
                <a:solidFill>
                  <a:srgbClr val="7030A0"/>
                </a:solidFill>
              </a:rPr>
              <a:t>1</a:t>
            </a:r>
            <a:r>
              <a:rPr lang="fr-FR" b="1" dirty="0">
                <a:solidFill>
                  <a:srgbClr val="7030A0"/>
                </a:solidFill>
              </a:rPr>
              <a:t>(n)</a:t>
            </a:r>
          </a:p>
        </p:txBody>
      </p:sp>
      <p:sp>
        <p:nvSpPr>
          <p:cNvPr id="49" name="ZoneTexte 48"/>
          <p:cNvSpPr txBox="1"/>
          <p:nvPr/>
        </p:nvSpPr>
        <p:spPr>
          <a:xfrm>
            <a:off x="7215174" y="3357562"/>
            <a:ext cx="500066" cy="553998"/>
          </a:xfrm>
          <a:prstGeom prst="rect">
            <a:avLst/>
          </a:prstGeom>
          <a:noFill/>
        </p:spPr>
        <p:txBody>
          <a:bodyPr wrap="square" rtlCol="0">
            <a:spAutoFit/>
          </a:bodyPr>
          <a:lstStyle/>
          <a:p>
            <a:pPr algn="ctr"/>
            <a:r>
              <a:rPr lang="fr-FR" sz="3000" dirty="0">
                <a:solidFill>
                  <a:schemeClr val="accent2">
                    <a:lumMod val="50000"/>
                  </a:schemeClr>
                </a:solidFill>
              </a:rPr>
              <a:t>+</a:t>
            </a:r>
          </a:p>
        </p:txBody>
      </p:sp>
      <p:sp>
        <p:nvSpPr>
          <p:cNvPr id="50" name="ZoneTexte 49"/>
          <p:cNvSpPr txBox="1"/>
          <p:nvPr/>
        </p:nvSpPr>
        <p:spPr>
          <a:xfrm>
            <a:off x="0" y="1033991"/>
            <a:ext cx="9144000" cy="1323439"/>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Parmi les limitations du schéma conventionnel d’une DWT (schéma ci-dessous), utilisant les bancs de filtres, est que l’on effectue un sous-échantillonnage par deux après une opération de filtrage  (passe-bas et passe-haut). </a:t>
            </a:r>
            <a:r>
              <a:rPr lang="fr-FR" sz="2000" b="1" u="sng" dirty="0">
                <a:solidFill>
                  <a:srgbClr val="002060"/>
                </a:solidFill>
                <a:latin typeface="Times New Roman" pitchFamily="18" charset="0"/>
                <a:cs typeface="Times New Roman" pitchFamily="18" charset="0"/>
              </a:rPr>
              <a:t>C’est donc une pure perte de la moitié du coût de calcul effectué par le filtrage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56</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4" name="ZoneTexte 3"/>
          <p:cNvSpPr txBox="1"/>
          <p:nvPr/>
        </p:nvSpPr>
        <p:spPr>
          <a:xfrm>
            <a:off x="0" y="719720"/>
            <a:ext cx="9144000" cy="4832092"/>
          </a:xfrm>
          <a:prstGeom prst="rect">
            <a:avLst/>
          </a:prstGeom>
          <a:noFill/>
        </p:spPr>
        <p:txBody>
          <a:bodyPr wrap="square" rtlCol="0">
            <a:spAutoFit/>
          </a:bodyPr>
          <a:lstStyle/>
          <a:p>
            <a:pPr algn="just"/>
            <a:r>
              <a:rPr lang="fr-FR" sz="2200" dirty="0">
                <a:latin typeface="Times New Roman" pitchFamily="18" charset="0"/>
                <a:cs typeface="Times New Roman" pitchFamily="18" charset="0"/>
              </a:rPr>
              <a:t>D’autre part, l</a:t>
            </a:r>
            <a:r>
              <a:rPr lang="fr-FR" sz="2200" b="1" dirty="0">
                <a:latin typeface="Times New Roman" pitchFamily="18" charset="0"/>
                <a:cs typeface="Times New Roman" pitchFamily="18" charset="0"/>
              </a:rPr>
              <a:t>es filtres numériques utilisés, souvent des RIF, ont des </a:t>
            </a:r>
            <a:r>
              <a:rPr lang="fr-FR" sz="2200" dirty="0">
                <a:latin typeface="Times New Roman" pitchFamily="18" charset="0"/>
                <a:cs typeface="Times New Roman" pitchFamily="18" charset="0"/>
              </a:rPr>
              <a:t>coefficients à virgule flottante ce qui donne des sorties à virgule flottante aussi.  </a:t>
            </a:r>
          </a:p>
          <a:p>
            <a:pPr algn="just"/>
            <a:endParaRPr lang="fr-FR" sz="2200" dirty="0">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Quand les données d'entrée sont une suite d'entiers (exemple des images numériques), les sorties filtrées ne sont plus des entiers et doivent, par conséquent, être arrondies (on prend par exemple la partie entière) pour les besoins du codage entropique. Cette opération d'arrondi entraîne une perte d'information ce qui ne peut être toléré pour le codage sans perte. </a:t>
            </a:r>
          </a:p>
          <a:p>
            <a:pPr algn="just"/>
            <a:endParaRPr lang="fr-FR" sz="2200" dirty="0">
              <a:latin typeface="Times New Roman" pitchFamily="18" charset="0"/>
              <a:cs typeface="Times New Roman" pitchFamily="18" charset="0"/>
            </a:endParaRPr>
          </a:p>
          <a:p>
            <a:pPr algn="just"/>
            <a:r>
              <a:rPr lang="fr-FR" sz="2200" dirty="0">
                <a:latin typeface="Times New Roman" pitchFamily="18" charset="0"/>
                <a:cs typeface="Times New Roman" pitchFamily="18" charset="0"/>
              </a:rPr>
              <a:t>Ainsi, pour que notre codage ait le moins de perte, </a:t>
            </a:r>
            <a:r>
              <a:rPr lang="fr-FR" sz="2200" b="1" dirty="0">
                <a:solidFill>
                  <a:srgbClr val="FF0000"/>
                </a:solidFill>
                <a:latin typeface="Times New Roman" pitchFamily="18" charset="0"/>
                <a:cs typeface="Times New Roman" pitchFamily="18" charset="0"/>
              </a:rPr>
              <a:t>W. </a:t>
            </a:r>
            <a:r>
              <a:rPr lang="fr-FR" sz="2200" b="1" dirty="0" err="1">
                <a:solidFill>
                  <a:srgbClr val="FF0000"/>
                </a:solidFill>
                <a:latin typeface="Times New Roman" pitchFamily="18" charset="0"/>
                <a:cs typeface="Times New Roman" pitchFamily="18" charset="0"/>
              </a:rPr>
              <a:t>Sweldens</a:t>
            </a:r>
            <a:r>
              <a:rPr lang="fr-FR" sz="2200" b="1" dirty="0">
                <a:solidFill>
                  <a:srgbClr val="FF0000"/>
                </a:solidFill>
                <a:latin typeface="Times New Roman" pitchFamily="18" charset="0"/>
                <a:cs typeface="Times New Roman" pitchFamily="18" charset="0"/>
              </a:rPr>
              <a:t> </a:t>
            </a:r>
            <a:r>
              <a:rPr lang="fr-FR" sz="2200" dirty="0">
                <a:latin typeface="Times New Roman" pitchFamily="18" charset="0"/>
                <a:cs typeface="Times New Roman" pitchFamily="18" charset="0"/>
              </a:rPr>
              <a:t>a introduit le concept du schéma de lifting. Ce concept a permis la construction des transformées en ondelettes de seconde génération qui lient des entrées entières à des sorties entières.</a:t>
            </a:r>
          </a:p>
          <a:p>
            <a:pPr algn="just"/>
            <a:endParaRPr lang="fr-FR" sz="22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57</a:t>
            </a:fld>
            <a:endParaRPr lang="fr-FR"/>
          </a:p>
        </p:txBody>
      </p:sp>
      <p:sp>
        <p:nvSpPr>
          <p:cNvPr id="3" name="ZoneTexte 2"/>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4" name="ZoneTexte 3"/>
          <p:cNvSpPr txBox="1"/>
          <p:nvPr/>
        </p:nvSpPr>
        <p:spPr>
          <a:xfrm>
            <a:off x="0" y="719720"/>
            <a:ext cx="9144000" cy="5847755"/>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Comme nous venons de voir le schéma conventionnel pour l’implémentation d’une DWT est un banc de filtres comprenant un filtre passe-bas et un filtre passe-haut.</a:t>
            </a:r>
          </a:p>
          <a:p>
            <a:pPr algn="just"/>
            <a:endParaRPr lang="fr-FR" sz="2200" dirty="0">
              <a:latin typeface="Times New Roman" pitchFamily="18" charset="0"/>
              <a:cs typeface="Times New Roman" pitchFamily="18" charset="0"/>
            </a:endParaRPr>
          </a:p>
          <a:p>
            <a:pPr algn="just"/>
            <a:r>
              <a:rPr lang="fr-FR" sz="2200" dirty="0">
                <a:solidFill>
                  <a:srgbClr val="0070C0"/>
                </a:solidFill>
                <a:latin typeface="Times New Roman" pitchFamily="18" charset="0"/>
                <a:cs typeface="Times New Roman" pitchFamily="18" charset="0"/>
              </a:rPr>
              <a:t>Les filtres numériques utilisés, souvent des RIF, ont des coefficients à valeurs réelles, donc les sorties seront également des valeurs réelles (à virgule flottante).  Alors, s’il s’agit par exemple d’une image où les niveaux de gris des pixels sont des entiers (de 0 à 255 généralement), les sorties filtrées ne sont plus des entiers et doivent, par conséquent, être arrondies. Cette opération d'arrondi entraîne une perte d'information ce qui ne peut être toléré pour le codage sans perte. </a:t>
            </a:r>
          </a:p>
          <a:p>
            <a:endParaRPr lang="fr-FR" sz="2200" dirty="0">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Ainsi, pour que le codage ait le moins de perte, W. </a:t>
            </a:r>
            <a:r>
              <a:rPr lang="fr-FR" sz="2200" dirty="0" err="1">
                <a:solidFill>
                  <a:srgbClr val="7030A0"/>
                </a:solidFill>
                <a:latin typeface="Times New Roman" pitchFamily="18" charset="0"/>
                <a:cs typeface="Times New Roman" pitchFamily="18" charset="0"/>
              </a:rPr>
              <a:t>Sweldens</a:t>
            </a:r>
            <a:r>
              <a:rPr lang="fr-FR" sz="2200" dirty="0">
                <a:solidFill>
                  <a:srgbClr val="7030A0"/>
                </a:solidFill>
                <a:latin typeface="Times New Roman" pitchFamily="18" charset="0"/>
                <a:cs typeface="Times New Roman" pitchFamily="18" charset="0"/>
              </a:rPr>
              <a:t> a introduit le concept du schéma de lifting. Ce concept a permis la construction des transformées en ondelettes de seconde génération qui lient des entrées entières à des sorties entières.</a:t>
            </a:r>
          </a:p>
          <a:p>
            <a:pPr algn="just"/>
            <a:endParaRPr lang="fr-FR" sz="22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58</a:t>
            </a:fld>
            <a:endParaRPr lang="fr-FR"/>
          </a:p>
        </p:txBody>
      </p:sp>
      <p:pic>
        <p:nvPicPr>
          <p:cNvPr id="105474" name="Picture 2"/>
          <p:cNvPicPr>
            <a:picLocks noChangeAspect="1" noChangeArrowheads="1"/>
          </p:cNvPicPr>
          <p:nvPr/>
        </p:nvPicPr>
        <p:blipFill>
          <a:blip r:embed="rId2"/>
          <a:srcRect/>
          <a:stretch>
            <a:fillRect/>
          </a:stretch>
        </p:blipFill>
        <p:spPr bwMode="auto">
          <a:xfrm>
            <a:off x="1142976" y="3571876"/>
            <a:ext cx="6543675" cy="3286124"/>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5" name="ZoneTexte 4"/>
          <p:cNvSpPr txBox="1"/>
          <p:nvPr/>
        </p:nvSpPr>
        <p:spPr>
          <a:xfrm>
            <a:off x="0" y="646869"/>
            <a:ext cx="9144000" cy="3139321"/>
          </a:xfrm>
          <a:prstGeom prst="rect">
            <a:avLst/>
          </a:prstGeom>
          <a:noFill/>
        </p:spPr>
        <p:txBody>
          <a:bodyPr wrap="square" rtlCol="0">
            <a:spAutoFit/>
          </a:bodyPr>
          <a:lstStyle/>
          <a:p>
            <a:pPr algn="just"/>
            <a:r>
              <a:rPr lang="fr-FR" sz="2000" dirty="0">
                <a:solidFill>
                  <a:srgbClr val="002060"/>
                </a:solidFill>
                <a:latin typeface="Times New Roman" pitchFamily="18" charset="0"/>
                <a:cs typeface="Times New Roman" pitchFamily="18" charset="0"/>
              </a:rPr>
              <a:t>Comme le montre le schéma de principe de cette transformation, une première étape consiste à: </a:t>
            </a:r>
          </a:p>
          <a:p>
            <a:pPr algn="just">
              <a:buFont typeface="Wingdings" pitchFamily="2" charset="2"/>
              <a:buChar char="ü"/>
            </a:pPr>
            <a:r>
              <a:rPr lang="fr-FR" sz="2000" dirty="0">
                <a:solidFill>
                  <a:srgbClr val="7030A0"/>
                </a:solidFill>
                <a:latin typeface="Times New Roman" pitchFamily="18" charset="0"/>
                <a:cs typeface="Times New Roman" pitchFamily="18" charset="0"/>
              </a:rPr>
              <a:t>calculer la transformée en ondelettes classique </a:t>
            </a:r>
            <a:r>
              <a:rPr lang="fr-FR" sz="2000" i="1" dirty="0">
                <a:solidFill>
                  <a:srgbClr val="7030A0"/>
                </a:solidFill>
                <a:latin typeface="Times New Roman" pitchFamily="18" charset="0"/>
                <a:cs typeface="Times New Roman" pitchFamily="18" charset="0"/>
              </a:rPr>
              <a:t>(</a:t>
            </a:r>
            <a:r>
              <a:rPr lang="fr-FR" sz="2000" i="1" dirty="0" err="1">
                <a:solidFill>
                  <a:srgbClr val="7030A0"/>
                </a:solidFill>
                <a:latin typeface="Times New Roman" pitchFamily="18" charset="0"/>
                <a:cs typeface="Times New Roman" pitchFamily="18" charset="0"/>
              </a:rPr>
              <a:t>lazy</a:t>
            </a:r>
            <a:r>
              <a:rPr lang="fr-FR" sz="2000" i="1" dirty="0">
                <a:solidFill>
                  <a:srgbClr val="7030A0"/>
                </a:solidFill>
                <a:latin typeface="Times New Roman" pitchFamily="18" charset="0"/>
                <a:cs typeface="Times New Roman" pitchFamily="18" charset="0"/>
              </a:rPr>
              <a:t> </a:t>
            </a:r>
            <a:r>
              <a:rPr lang="fr-FR" sz="2000" i="1" dirty="0" err="1">
                <a:solidFill>
                  <a:srgbClr val="7030A0"/>
                </a:solidFill>
                <a:latin typeface="Times New Roman" pitchFamily="18" charset="0"/>
                <a:cs typeface="Times New Roman" pitchFamily="18" charset="0"/>
              </a:rPr>
              <a:t>wvelet</a:t>
            </a:r>
            <a:r>
              <a:rPr lang="fr-FR" sz="2000" i="1" dirty="0">
                <a:solidFill>
                  <a:srgbClr val="7030A0"/>
                </a:solidFill>
                <a:latin typeface="Times New Roman" pitchFamily="18" charset="0"/>
                <a:cs typeface="Times New Roman" pitchFamily="18" charset="0"/>
              </a:rPr>
              <a:t>)</a:t>
            </a:r>
            <a:r>
              <a:rPr lang="fr-FR" sz="2000" dirty="0">
                <a:solidFill>
                  <a:srgbClr val="7030A0"/>
                </a:solidFill>
                <a:latin typeface="Times New Roman" pitchFamily="18" charset="0"/>
                <a:cs typeface="Times New Roman" pitchFamily="18" charset="0"/>
              </a:rPr>
              <a:t>, qui décompose le signal en des échantillons pairs et impairs ,</a:t>
            </a:r>
          </a:p>
          <a:p>
            <a:pPr algn="just">
              <a:buFont typeface="Wingdings" pitchFamily="2" charset="2"/>
              <a:buChar char="ü"/>
            </a:pPr>
            <a:r>
              <a:rPr lang="fr-FR" sz="2000" dirty="0">
                <a:solidFill>
                  <a:srgbClr val="0070C0"/>
                </a:solidFill>
                <a:latin typeface="Times New Roman" pitchFamily="18" charset="0"/>
                <a:cs typeface="Times New Roman" pitchFamily="18" charset="0"/>
              </a:rPr>
              <a:t> puis d'améliorer ses propriétés en alternant les étapes de prédiction et de mise à jour: </a:t>
            </a:r>
          </a:p>
          <a:p>
            <a:pPr lvl="2" algn="just">
              <a:buFont typeface="Wingdings" pitchFamily="2" charset="2"/>
              <a:buChar char="§"/>
            </a:pPr>
            <a:r>
              <a:rPr lang="fr-FR" sz="2000" dirty="0">
                <a:solidFill>
                  <a:srgbClr val="0070C0"/>
                </a:solidFill>
                <a:latin typeface="Times New Roman" pitchFamily="18" charset="0"/>
                <a:cs typeface="Times New Roman" pitchFamily="18" charset="0"/>
              </a:rPr>
              <a:t> L'étape de prédiction consiste à appliquer un filtre aux échantillons pairs et soustraire le résultat des échantillons impairs, </a:t>
            </a:r>
          </a:p>
          <a:p>
            <a:pPr lvl="2" algn="just">
              <a:buFont typeface="Wingdings" pitchFamily="2" charset="2"/>
              <a:buChar char="§"/>
            </a:pPr>
            <a:r>
              <a:rPr lang="fr-FR" sz="2000" dirty="0">
                <a:solidFill>
                  <a:srgbClr val="0070C0"/>
                </a:solidFill>
                <a:latin typeface="Times New Roman" pitchFamily="18" charset="0"/>
                <a:cs typeface="Times New Roman" pitchFamily="18" charset="0"/>
              </a:rPr>
              <a:t> L'étape de mise à jour fait exactement l'opération contraire : appliquer un filtre aux échantillons impairs et soustraire le résultat des échantillons pairs.</a:t>
            </a:r>
          </a:p>
          <a:p>
            <a:endParaRPr lang="fr-FR" dirty="0"/>
          </a:p>
        </p:txBody>
      </p:sp>
      <p:sp>
        <p:nvSpPr>
          <p:cNvPr id="6" name="ZoneTexte 5"/>
          <p:cNvSpPr txBox="1"/>
          <p:nvPr/>
        </p:nvSpPr>
        <p:spPr>
          <a:xfrm>
            <a:off x="6643702" y="4782933"/>
            <a:ext cx="2357454" cy="646331"/>
          </a:xfrm>
          <a:prstGeom prst="rect">
            <a:avLst/>
          </a:prstGeom>
          <a:noFill/>
        </p:spPr>
        <p:txBody>
          <a:bodyPr wrap="square" rtlCol="0">
            <a:spAutoFit/>
          </a:bodyPr>
          <a:lstStyle/>
          <a:p>
            <a:r>
              <a:rPr lang="fr-FR" b="1" dirty="0">
                <a:solidFill>
                  <a:srgbClr val="0070C0"/>
                </a:solidFill>
              </a:rPr>
              <a:t>P : Etape prédiction</a:t>
            </a:r>
          </a:p>
          <a:p>
            <a:r>
              <a:rPr lang="fr-FR" b="1" dirty="0">
                <a:solidFill>
                  <a:srgbClr val="0070C0"/>
                </a:solidFill>
              </a:rPr>
              <a:t>M : Etape Mise à jour</a:t>
            </a:r>
          </a:p>
        </p:txBody>
      </p:sp>
      <p:sp>
        <p:nvSpPr>
          <p:cNvPr id="7" name="ZoneTexte 6"/>
          <p:cNvSpPr txBox="1"/>
          <p:nvPr/>
        </p:nvSpPr>
        <p:spPr>
          <a:xfrm>
            <a:off x="7500958" y="3988362"/>
            <a:ext cx="1643042" cy="369332"/>
          </a:xfrm>
          <a:prstGeom prst="rect">
            <a:avLst/>
          </a:prstGeom>
          <a:noFill/>
        </p:spPr>
        <p:txBody>
          <a:bodyPr wrap="square" rtlCol="0">
            <a:spAutoFit/>
          </a:bodyPr>
          <a:lstStyle/>
          <a:p>
            <a:r>
              <a:rPr lang="fr-FR" b="1" dirty="0">
                <a:solidFill>
                  <a:srgbClr val="002060"/>
                </a:solidFill>
              </a:rPr>
              <a:t>Approximation</a:t>
            </a:r>
          </a:p>
        </p:txBody>
      </p:sp>
      <p:sp>
        <p:nvSpPr>
          <p:cNvPr id="8" name="ZoneTexte 7"/>
          <p:cNvSpPr txBox="1"/>
          <p:nvPr/>
        </p:nvSpPr>
        <p:spPr>
          <a:xfrm>
            <a:off x="7529094" y="5660670"/>
            <a:ext cx="1643042" cy="369332"/>
          </a:xfrm>
          <a:prstGeom prst="rect">
            <a:avLst/>
          </a:prstGeom>
          <a:noFill/>
        </p:spPr>
        <p:txBody>
          <a:bodyPr wrap="square" rtlCol="0">
            <a:spAutoFit/>
          </a:bodyPr>
          <a:lstStyle/>
          <a:p>
            <a:r>
              <a:rPr lang="fr-FR" b="1" dirty="0">
                <a:solidFill>
                  <a:srgbClr val="002060"/>
                </a:solidFill>
              </a:rPr>
              <a:t>Détail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59</a:t>
            </a:fld>
            <a:endParaRPr lang="fr-FR"/>
          </a:p>
        </p:txBody>
      </p:sp>
      <p:pic>
        <p:nvPicPr>
          <p:cNvPr id="105474" name="Picture 2"/>
          <p:cNvPicPr>
            <a:picLocks noChangeAspect="1" noChangeArrowheads="1"/>
          </p:cNvPicPr>
          <p:nvPr/>
        </p:nvPicPr>
        <p:blipFill>
          <a:blip r:embed="rId2"/>
          <a:srcRect/>
          <a:stretch>
            <a:fillRect/>
          </a:stretch>
        </p:blipFill>
        <p:spPr bwMode="auto">
          <a:xfrm>
            <a:off x="214282" y="2643182"/>
            <a:ext cx="7742192" cy="4214818"/>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5" name="ZoneTexte 4"/>
          <p:cNvSpPr txBox="1"/>
          <p:nvPr/>
        </p:nvSpPr>
        <p:spPr>
          <a:xfrm>
            <a:off x="0" y="892244"/>
            <a:ext cx="9144000" cy="1107996"/>
          </a:xfrm>
          <a:prstGeom prst="rect">
            <a:avLst/>
          </a:prstGeom>
          <a:noFill/>
        </p:spPr>
        <p:txBody>
          <a:bodyPr wrap="square" rtlCol="0">
            <a:spAutoFit/>
          </a:bodyPr>
          <a:lstStyle/>
          <a:p>
            <a:pPr algn="just"/>
            <a:r>
              <a:rPr lang="fr-FR" sz="2200" dirty="0">
                <a:latin typeface="Times New Roman" pitchFamily="18" charset="0"/>
                <a:cs typeface="Times New Roman" pitchFamily="18" charset="0"/>
              </a:rPr>
              <a:t>Après L étapes de prédiction / mise à jour, les échantillons pairs représentent les coefficients d'approximation alors que les échantillons impairs représentent les coefficients hautes fréquences.</a:t>
            </a:r>
          </a:p>
        </p:txBody>
      </p:sp>
      <p:sp>
        <p:nvSpPr>
          <p:cNvPr id="6" name="ZoneTexte 5"/>
          <p:cNvSpPr txBox="1"/>
          <p:nvPr/>
        </p:nvSpPr>
        <p:spPr>
          <a:xfrm>
            <a:off x="6643702" y="4782933"/>
            <a:ext cx="2357454" cy="646331"/>
          </a:xfrm>
          <a:prstGeom prst="rect">
            <a:avLst/>
          </a:prstGeom>
          <a:noFill/>
        </p:spPr>
        <p:txBody>
          <a:bodyPr wrap="square" rtlCol="0">
            <a:spAutoFit/>
          </a:bodyPr>
          <a:lstStyle/>
          <a:p>
            <a:r>
              <a:rPr lang="fr-FR" b="1" dirty="0">
                <a:solidFill>
                  <a:srgbClr val="0070C0"/>
                </a:solidFill>
              </a:rPr>
              <a:t>P : Etape prédiction</a:t>
            </a:r>
          </a:p>
          <a:p>
            <a:r>
              <a:rPr lang="fr-FR" b="1" dirty="0">
                <a:solidFill>
                  <a:srgbClr val="0070C0"/>
                </a:solidFill>
              </a:rPr>
              <a:t>M : Etape Mise à jour</a:t>
            </a:r>
          </a:p>
        </p:txBody>
      </p:sp>
      <p:sp>
        <p:nvSpPr>
          <p:cNvPr id="7" name="ZoneTexte 6"/>
          <p:cNvSpPr txBox="1"/>
          <p:nvPr/>
        </p:nvSpPr>
        <p:spPr>
          <a:xfrm>
            <a:off x="7500958" y="3786190"/>
            <a:ext cx="1643042" cy="369332"/>
          </a:xfrm>
          <a:prstGeom prst="rect">
            <a:avLst/>
          </a:prstGeom>
          <a:noFill/>
        </p:spPr>
        <p:txBody>
          <a:bodyPr wrap="square" rtlCol="0">
            <a:spAutoFit/>
          </a:bodyPr>
          <a:lstStyle/>
          <a:p>
            <a:r>
              <a:rPr lang="fr-FR" b="1" dirty="0">
                <a:solidFill>
                  <a:srgbClr val="002060"/>
                </a:solidFill>
              </a:rPr>
              <a:t>Approximation</a:t>
            </a:r>
          </a:p>
        </p:txBody>
      </p:sp>
      <p:sp>
        <p:nvSpPr>
          <p:cNvPr id="8" name="ZoneTexte 7"/>
          <p:cNvSpPr txBox="1"/>
          <p:nvPr/>
        </p:nvSpPr>
        <p:spPr>
          <a:xfrm>
            <a:off x="7529094" y="5845750"/>
            <a:ext cx="1643042" cy="369332"/>
          </a:xfrm>
          <a:prstGeom prst="rect">
            <a:avLst/>
          </a:prstGeom>
          <a:noFill/>
        </p:spPr>
        <p:txBody>
          <a:bodyPr wrap="square" rtlCol="0">
            <a:spAutoFit/>
          </a:bodyPr>
          <a:lstStyle/>
          <a:p>
            <a:r>
              <a:rPr lang="fr-FR" b="1" dirty="0">
                <a:solidFill>
                  <a:srgbClr val="002060"/>
                </a:solidFill>
              </a:rPr>
              <a:t>Détail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 name="ZoneTexte 2"/>
          <p:cNvSpPr txBox="1"/>
          <p:nvPr/>
        </p:nvSpPr>
        <p:spPr>
          <a:xfrm>
            <a:off x="0" y="714356"/>
            <a:ext cx="9144000" cy="5447645"/>
          </a:xfrm>
          <a:prstGeom prst="rect">
            <a:avLst/>
          </a:prstGeom>
          <a:noFill/>
        </p:spPr>
        <p:txBody>
          <a:bodyPr wrap="square" rtlCol="0">
            <a:spAutoFit/>
          </a:bodyPr>
          <a:lstStyle/>
          <a:p>
            <a:pPr algn="just"/>
            <a:r>
              <a:rPr lang="fr-FR" sz="2200" dirty="0">
                <a:solidFill>
                  <a:srgbClr val="0070C0"/>
                </a:solidFill>
                <a:latin typeface="Times New Roman" pitchFamily="18" charset="0"/>
                <a:cs typeface="Times New Roman" pitchFamily="18" charset="0"/>
              </a:rPr>
              <a:t>La transformée de Fourier à court terme ou TFCT (STFT : Short-Time Fourier </a:t>
            </a:r>
            <a:r>
              <a:rPr lang="fr-FR" sz="2200" dirty="0" err="1">
                <a:solidFill>
                  <a:srgbClr val="0070C0"/>
                </a:solidFill>
                <a:latin typeface="Times New Roman" pitchFamily="18" charset="0"/>
                <a:cs typeface="Times New Roman" pitchFamily="18" charset="0"/>
              </a:rPr>
              <a:t>Transform</a:t>
            </a:r>
            <a:r>
              <a:rPr lang="fr-FR" sz="2200" dirty="0">
                <a:solidFill>
                  <a:srgbClr val="0070C0"/>
                </a:solidFill>
                <a:latin typeface="Times New Roman" pitchFamily="18" charset="0"/>
                <a:cs typeface="Times New Roman" pitchFamily="18" charset="0"/>
              </a:rPr>
              <a:t>) est un outil pertinent utilisé en particulier  pour le traitement des signaux audio notamment les signaux de parole. </a:t>
            </a:r>
          </a:p>
          <a:p>
            <a:pPr algn="just"/>
            <a:endParaRPr lang="fr-FR" sz="2200" dirty="0">
              <a:solidFill>
                <a:srgbClr val="0070C0"/>
              </a:solidFill>
              <a:latin typeface="Times New Roman" pitchFamily="18" charset="0"/>
              <a:cs typeface="Times New Roman" pitchFamily="18" charset="0"/>
            </a:endParaRPr>
          </a:p>
          <a:p>
            <a:pPr algn="just"/>
            <a:r>
              <a:rPr lang="fr-FR" sz="2200" dirty="0">
                <a:solidFill>
                  <a:srgbClr val="002060"/>
                </a:solidFill>
                <a:latin typeface="Times New Roman" pitchFamily="18" charset="0"/>
                <a:cs typeface="Times New Roman" pitchFamily="18" charset="0"/>
              </a:rPr>
              <a:t>Cette transformation fait partie des transformations temps-fréquences qui spécifient une amplitude complexe en fonction du temps et de la fréquence pour tout signal. </a:t>
            </a:r>
          </a:p>
          <a:p>
            <a:pPr algn="just"/>
            <a:endParaRPr lang="fr-FR" sz="2200" dirty="0">
              <a:solidFill>
                <a:srgbClr val="002060"/>
              </a:solidFill>
              <a:latin typeface="Times New Roman" pitchFamily="18" charset="0"/>
              <a:cs typeface="Times New Roman" pitchFamily="18" charset="0"/>
            </a:endParaRPr>
          </a:p>
          <a:p>
            <a:pPr algn="just"/>
            <a:r>
              <a:rPr lang="fr-FR" sz="2200" dirty="0">
                <a:solidFill>
                  <a:srgbClr val="7030A0"/>
                </a:solidFill>
                <a:latin typeface="Times New Roman" pitchFamily="18" charset="0"/>
                <a:cs typeface="Times New Roman" pitchFamily="18" charset="0"/>
              </a:rPr>
              <a:t>Pour étudier cette transformation, supposons que nous avons un signal discret x(n) d’une durée assez longue (N: nombre d’échantillons important). Au lieu d’appliquer la TFTD (Transformée de Fourier à temps discrets) sur tout le signal nous allons le ‘’morceler’’  en petits blocs à l’aide d’une fenêtre w(n) (par exemple une fenêtre de </a:t>
            </a:r>
            <a:r>
              <a:rPr lang="fr-FR" sz="2200" dirty="0" err="1">
                <a:solidFill>
                  <a:srgbClr val="7030A0"/>
                </a:solidFill>
                <a:latin typeface="Times New Roman" pitchFamily="18" charset="0"/>
                <a:cs typeface="Times New Roman" pitchFamily="18" charset="0"/>
              </a:rPr>
              <a:t>Hamming</a:t>
            </a:r>
            <a:r>
              <a:rPr lang="fr-FR" sz="2200" dirty="0">
                <a:solidFill>
                  <a:srgbClr val="7030A0"/>
                </a:solidFill>
                <a:latin typeface="Times New Roman" pitchFamily="18" charset="0"/>
                <a:cs typeface="Times New Roman" pitchFamily="18" charset="0"/>
              </a:rPr>
              <a:t> de M échantillons où M &lt;&lt; N) et on appliquera la TFTD à chacun de ces blocs séparément (deux TFTD successives sont espacées de R échantillons) :  </a:t>
            </a:r>
          </a:p>
          <a:p>
            <a:endParaRPr lang="fr-FR" dirty="0"/>
          </a:p>
        </p:txBody>
      </p:sp>
      <p:graphicFrame>
        <p:nvGraphicFramePr>
          <p:cNvPr id="5" name="Objet 4"/>
          <p:cNvGraphicFramePr>
            <a:graphicFrameLocks noChangeAspect="1"/>
          </p:cNvGraphicFramePr>
          <p:nvPr/>
        </p:nvGraphicFramePr>
        <p:xfrm>
          <a:off x="71406" y="5972194"/>
          <a:ext cx="6839515" cy="671516"/>
        </p:xfrm>
        <a:graphic>
          <a:graphicData uri="http://schemas.openxmlformats.org/presentationml/2006/ole">
            <mc:AlternateContent xmlns:mc="http://schemas.openxmlformats.org/markup-compatibility/2006">
              <mc:Choice xmlns:v="urn:schemas-microsoft-com:vml" Requires="v">
                <p:oleObj spid="_x0000_s122884" name="Équation" r:id="rId3" imgW="3492360" imgH="342720" progId="Equation.3">
                  <p:embed/>
                </p:oleObj>
              </mc:Choice>
              <mc:Fallback>
                <p:oleObj name="Équation" r:id="rId3" imgW="349236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6" y="5972194"/>
                        <a:ext cx="6839515" cy="671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 6"/>
          <p:cNvGraphicFramePr>
            <a:graphicFrameLocks noChangeAspect="1"/>
          </p:cNvGraphicFramePr>
          <p:nvPr/>
        </p:nvGraphicFramePr>
        <p:xfrm>
          <a:off x="7358082" y="5929330"/>
          <a:ext cx="1757375" cy="428628"/>
        </p:xfrm>
        <a:graphic>
          <a:graphicData uri="http://schemas.openxmlformats.org/presentationml/2006/ole">
            <mc:AlternateContent xmlns:mc="http://schemas.openxmlformats.org/markup-compatibility/2006">
              <mc:Choice xmlns:v="urn:schemas-microsoft-com:vml" Requires="v">
                <p:oleObj spid="_x0000_s122885" name="Équation" r:id="rId5" imgW="1041120" imgH="253800" progId="Equation.3">
                  <p:embed/>
                </p:oleObj>
              </mc:Choice>
              <mc:Fallback>
                <p:oleObj name="Équation" r:id="rId5" imgW="104112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82" y="5929330"/>
                        <a:ext cx="1757375"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6929454" y="5998509"/>
            <a:ext cx="785818" cy="430887"/>
          </a:xfrm>
          <a:prstGeom prst="rect">
            <a:avLst/>
          </a:prstGeom>
          <a:noFill/>
        </p:spPr>
        <p:txBody>
          <a:bodyPr wrap="square" rtlCol="0">
            <a:spAutoFit/>
          </a:bodyPr>
          <a:lstStyle/>
          <a:p>
            <a:r>
              <a:rPr lang="fr-FR" sz="2200" b="1" dirty="0">
                <a:solidFill>
                  <a:srgbClr val="C00000"/>
                </a:solidFill>
              </a:rPr>
              <a:t>où</a:t>
            </a:r>
          </a:p>
        </p:txBody>
      </p:sp>
      <p:sp>
        <p:nvSpPr>
          <p:cNvPr id="9" name="Espace réservé du numéro de diapositive 8"/>
          <p:cNvSpPr>
            <a:spLocks noGrp="1"/>
          </p:cNvSpPr>
          <p:nvPr>
            <p:ph type="sldNum" sz="quarter" idx="12"/>
          </p:nvPr>
        </p:nvSpPr>
        <p:spPr/>
        <p:txBody>
          <a:bodyPr/>
          <a:lstStyle/>
          <a:p>
            <a:fld id="{2D849293-9FFB-455D-8E04-D5321DD3C202}" type="slidenum">
              <a:rPr lang="fr-FR" smtClean="0"/>
              <a:pPr/>
              <a:t>6</a:t>
            </a:fld>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D849293-9FFB-455D-8E04-D5321DD3C202}" type="slidenum">
              <a:rPr lang="fr-FR" smtClean="0"/>
              <a:pPr/>
              <a:t>60</a:t>
            </a:fld>
            <a:endParaRPr lang="fr-FR"/>
          </a:p>
        </p:txBody>
      </p:sp>
      <p:pic>
        <p:nvPicPr>
          <p:cNvPr id="106498" name="Picture 2"/>
          <p:cNvPicPr>
            <a:picLocks noChangeAspect="1" noChangeArrowheads="1"/>
          </p:cNvPicPr>
          <p:nvPr/>
        </p:nvPicPr>
        <p:blipFill>
          <a:blip r:embed="rId2"/>
          <a:srcRect/>
          <a:stretch>
            <a:fillRect/>
          </a:stretch>
        </p:blipFill>
        <p:spPr bwMode="auto">
          <a:xfrm>
            <a:off x="790934" y="2371724"/>
            <a:ext cx="6995775" cy="3304388"/>
          </a:xfrm>
          <a:prstGeom prst="rect">
            <a:avLst/>
          </a:prstGeom>
          <a:noFill/>
          <a:ln w="9525">
            <a:noFill/>
            <a:miter lim="800000"/>
            <a:headEnd/>
            <a:tailEnd/>
          </a:ln>
          <a:effectLst/>
        </p:spPr>
      </p:pic>
      <p:sp>
        <p:nvSpPr>
          <p:cNvPr id="4" name="ZoneTexte 3"/>
          <p:cNvSpPr txBox="1"/>
          <p:nvPr/>
        </p:nvSpPr>
        <p:spPr>
          <a:xfrm>
            <a:off x="0" y="0"/>
            <a:ext cx="9144000" cy="553998"/>
          </a:xfrm>
          <a:prstGeom prst="rect">
            <a:avLst/>
          </a:prstGeom>
          <a:noFill/>
        </p:spPr>
        <p:txBody>
          <a:bodyPr wrap="square" rtlCol="0">
            <a:spAutoFit/>
          </a:bodyPr>
          <a:lstStyle/>
          <a:p>
            <a:pPr algn="ctr"/>
            <a:r>
              <a:rPr lang="fr-FR" sz="3000" b="1" dirty="0">
                <a:solidFill>
                  <a:srgbClr val="C00000"/>
                </a:solidFill>
                <a:latin typeface="Times New Roman" pitchFamily="18" charset="0"/>
                <a:cs typeface="Times New Roman" pitchFamily="18" charset="0"/>
              </a:rPr>
              <a:t>SCHEMA DE LIFTING DE LA DWT</a:t>
            </a:r>
          </a:p>
        </p:txBody>
      </p:sp>
      <p:sp>
        <p:nvSpPr>
          <p:cNvPr id="5" name="ZoneTexte 4"/>
          <p:cNvSpPr txBox="1"/>
          <p:nvPr/>
        </p:nvSpPr>
        <p:spPr>
          <a:xfrm>
            <a:off x="0" y="1283601"/>
            <a:ext cx="9144000" cy="430887"/>
          </a:xfrm>
          <a:prstGeom prst="rect">
            <a:avLst/>
          </a:prstGeom>
          <a:noFill/>
        </p:spPr>
        <p:txBody>
          <a:bodyPr wrap="square" rtlCol="0">
            <a:spAutoFit/>
          </a:bodyPr>
          <a:lstStyle/>
          <a:p>
            <a:r>
              <a:rPr lang="fr-FR" sz="2200" dirty="0">
                <a:solidFill>
                  <a:srgbClr val="002060"/>
                </a:solidFill>
                <a:latin typeface="Times New Roman" pitchFamily="18" charset="0"/>
                <a:cs typeface="Times New Roman" pitchFamily="18" charset="0"/>
              </a:rPr>
              <a:t>La DWT inverse sous forme lifting est représentée par le schéma suivant: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57430"/>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DE COMPRESSION EZW</a:t>
            </a:r>
          </a:p>
          <a:p>
            <a:pPr algn="ct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071546"/>
            <a:ext cx="9144000" cy="5632311"/>
          </a:xfrm>
          <a:prstGeom prst="rect">
            <a:avLst/>
          </a:prstGeom>
          <a:noFill/>
        </p:spPr>
        <p:txBody>
          <a:bodyPr wrap="square" rtlCol="0">
            <a:spAutoFit/>
          </a:bodyPr>
          <a:lstStyle/>
          <a:p>
            <a:r>
              <a:rPr lang="fr-FR" sz="2400" b="1" u="sng" dirty="0">
                <a:solidFill>
                  <a:srgbClr val="FF0000"/>
                </a:solidFill>
                <a:latin typeface="Times New Roman" pitchFamily="18" charset="0"/>
                <a:cs typeface="Times New Roman" pitchFamily="18" charset="0"/>
              </a:rPr>
              <a:t>Double objectif</a:t>
            </a:r>
            <a:br>
              <a:rPr lang="fr-FR" sz="2200" dirty="0">
                <a:latin typeface="Times New Roman" pitchFamily="18" charset="0"/>
                <a:cs typeface="Times New Roman" pitchFamily="18" charset="0"/>
              </a:rPr>
            </a:br>
            <a:endParaRPr lang="fr-FR" sz="2200" dirty="0">
              <a:latin typeface="Times New Roman" pitchFamily="18" charset="0"/>
              <a:cs typeface="Times New Roman" pitchFamily="18" charset="0"/>
            </a:endParaRPr>
          </a:p>
          <a:p>
            <a:pPr>
              <a:buFont typeface="Wingdings" pitchFamily="2" charset="2"/>
              <a:buChar char="q"/>
            </a:pPr>
            <a:r>
              <a:rPr lang="fr-FR" sz="2200" dirty="0">
                <a:latin typeface="Times New Roman" pitchFamily="18" charset="0"/>
                <a:cs typeface="Times New Roman" pitchFamily="18" charset="0"/>
              </a:rPr>
              <a:t> </a:t>
            </a:r>
            <a:r>
              <a:rPr lang="fr-FR" sz="2200" dirty="0">
                <a:solidFill>
                  <a:srgbClr val="7030A0"/>
                </a:solidFill>
                <a:latin typeface="Times New Roman" pitchFamily="18" charset="0"/>
                <a:cs typeface="Times New Roman" pitchFamily="18" charset="0"/>
              </a:rPr>
              <a:t>Obtention de la meilleure qualité d'image pour un débit binaire donné</a:t>
            </a:r>
          </a:p>
          <a:p>
            <a:pPr>
              <a:buFont typeface="Wingdings" pitchFamily="2" charset="2"/>
              <a:buChar char="q"/>
            </a:pPr>
            <a:r>
              <a:rPr lang="fr-FR" sz="2200" dirty="0">
                <a:solidFill>
                  <a:srgbClr val="7030A0"/>
                </a:solidFill>
                <a:latin typeface="Times New Roman" pitchFamily="18" charset="0"/>
                <a:cs typeface="Times New Roman" pitchFamily="18" charset="0"/>
              </a:rPr>
              <a:t> Accomplir cette tâche de manière intégrée</a:t>
            </a:r>
            <a:br>
              <a:rPr lang="fr-FR" sz="2200" dirty="0">
                <a:latin typeface="Times New Roman" pitchFamily="18" charset="0"/>
                <a:cs typeface="Times New Roman" pitchFamily="18" charset="0"/>
              </a:rPr>
            </a:br>
            <a:endParaRPr lang="fr-FR" sz="2200" dirty="0">
              <a:latin typeface="Times New Roman" pitchFamily="18" charset="0"/>
              <a:cs typeface="Times New Roman" pitchFamily="18" charset="0"/>
            </a:endParaRPr>
          </a:p>
          <a:p>
            <a:r>
              <a:rPr lang="fr-FR" sz="2400" b="1" u="sng" dirty="0">
                <a:solidFill>
                  <a:srgbClr val="FF0000"/>
                </a:solidFill>
                <a:latin typeface="Times New Roman" pitchFamily="18" charset="0"/>
                <a:cs typeface="Times New Roman" pitchFamily="18" charset="0"/>
              </a:rPr>
              <a:t>Qu'est-ce que ‘’</a:t>
            </a:r>
            <a:r>
              <a:rPr lang="en-US" sz="2400" b="1" u="sng" dirty="0">
                <a:solidFill>
                  <a:srgbClr val="FF0000"/>
                </a:solidFill>
                <a:latin typeface="Times New Roman" pitchFamily="18" charset="0"/>
                <a:cs typeface="Times New Roman" pitchFamily="18" charset="0"/>
              </a:rPr>
              <a:t>Embedded </a:t>
            </a:r>
            <a:r>
              <a:rPr lang="en-US" sz="2400" b="1" u="sng" dirty="0" err="1">
                <a:solidFill>
                  <a:srgbClr val="FF0000"/>
                </a:solidFill>
                <a:latin typeface="Times New Roman" pitchFamily="18" charset="0"/>
                <a:cs typeface="Times New Roman" pitchFamily="18" charset="0"/>
              </a:rPr>
              <a:t>Zerotree</a:t>
            </a:r>
            <a:r>
              <a:rPr lang="en-US" sz="2400" b="1" u="sng" dirty="0">
                <a:solidFill>
                  <a:srgbClr val="FF0000"/>
                </a:solidFill>
                <a:latin typeface="Times New Roman" pitchFamily="18" charset="0"/>
                <a:cs typeface="Times New Roman" pitchFamily="18" charset="0"/>
              </a:rPr>
              <a:t> Wavelet’’ </a:t>
            </a:r>
            <a:r>
              <a:rPr lang="fr-FR" sz="2400" b="1" u="sng" dirty="0">
                <a:solidFill>
                  <a:srgbClr val="FF0000"/>
                </a:solidFill>
                <a:latin typeface="Times New Roman" pitchFamily="18" charset="0"/>
                <a:cs typeface="Times New Roman" pitchFamily="18" charset="0"/>
              </a:rPr>
              <a:t>(EZW)?</a:t>
            </a:r>
            <a:br>
              <a:rPr lang="fr-FR" sz="2200" dirty="0">
                <a:latin typeface="Times New Roman" pitchFamily="18" charset="0"/>
                <a:cs typeface="Times New Roman" pitchFamily="18" charset="0"/>
              </a:rPr>
            </a:br>
            <a:endParaRPr lang="fr-FR" sz="2200" dirty="0">
              <a:latin typeface="Times New Roman" pitchFamily="18" charset="0"/>
              <a:cs typeface="Times New Roman" pitchFamily="18" charset="0"/>
            </a:endParaRPr>
          </a:p>
          <a:p>
            <a:pPr>
              <a:buFont typeface="Wingdings" pitchFamily="2" charset="2"/>
              <a:buChar char="q"/>
            </a:pPr>
            <a:r>
              <a:rPr lang="fr-FR" sz="2200" dirty="0">
                <a:solidFill>
                  <a:srgbClr val="00B050"/>
                </a:solidFill>
                <a:latin typeface="Times New Roman" pitchFamily="18" charset="0"/>
                <a:cs typeface="Times New Roman" pitchFamily="18" charset="0"/>
              </a:rPr>
              <a:t> Un algorithme de codage imbriqué (</a:t>
            </a:r>
            <a:r>
              <a:rPr lang="en-US" sz="2200" dirty="0">
                <a:solidFill>
                  <a:srgbClr val="00B050"/>
                </a:solidFill>
                <a:latin typeface="Times New Roman" pitchFamily="18" charset="0"/>
                <a:cs typeface="Times New Roman" pitchFamily="18" charset="0"/>
              </a:rPr>
              <a:t>embedded coding algorithm)</a:t>
            </a:r>
            <a:r>
              <a:rPr lang="fr-FR" sz="2200" dirty="0">
                <a:solidFill>
                  <a:srgbClr val="00B050"/>
                </a:solidFill>
                <a:latin typeface="Times New Roman" pitchFamily="18" charset="0"/>
                <a:cs typeface="Times New Roman" pitchFamily="18" charset="0"/>
              </a:rPr>
              <a:t> </a:t>
            </a:r>
          </a:p>
          <a:p>
            <a:pPr>
              <a:buFont typeface="Wingdings" pitchFamily="2" charset="2"/>
              <a:buChar char="q"/>
            </a:pPr>
            <a:r>
              <a:rPr lang="fr-FR" sz="2200" dirty="0">
                <a:solidFill>
                  <a:srgbClr val="00B050"/>
                </a:solidFill>
                <a:latin typeface="Times New Roman" pitchFamily="18" charset="0"/>
                <a:cs typeface="Times New Roman" pitchFamily="18" charset="0"/>
              </a:rPr>
              <a:t> 2 propriétés, 4 caractéristiques et 2 avantages </a:t>
            </a:r>
            <a:br>
              <a:rPr lang="fr-FR" sz="2200" dirty="0">
                <a:latin typeface="Times New Roman" pitchFamily="18" charset="0"/>
                <a:cs typeface="Times New Roman" pitchFamily="18" charset="0"/>
              </a:rPr>
            </a:br>
            <a:endParaRPr lang="fr-FR" sz="2200" dirty="0">
              <a:latin typeface="Times New Roman" pitchFamily="18" charset="0"/>
              <a:cs typeface="Times New Roman" pitchFamily="18" charset="0"/>
            </a:endParaRPr>
          </a:p>
          <a:p>
            <a:r>
              <a:rPr lang="fr-FR" sz="2400" b="1" u="sng" dirty="0">
                <a:solidFill>
                  <a:srgbClr val="FF0000"/>
                </a:solidFill>
                <a:latin typeface="Times New Roman" pitchFamily="18" charset="0"/>
                <a:cs typeface="Times New Roman" pitchFamily="18" charset="0"/>
              </a:rPr>
              <a:t>Qu'est-ce que le codage intégré?</a:t>
            </a:r>
            <a:br>
              <a:rPr lang="fr-FR" sz="2200" dirty="0">
                <a:latin typeface="Times New Roman" pitchFamily="18" charset="0"/>
                <a:cs typeface="Times New Roman" pitchFamily="18" charset="0"/>
              </a:rPr>
            </a:br>
            <a:endParaRPr lang="fr-FR" sz="2200" dirty="0">
              <a:latin typeface="Times New Roman" pitchFamily="18" charset="0"/>
              <a:cs typeface="Times New Roman" pitchFamily="18" charset="0"/>
            </a:endParaRPr>
          </a:p>
          <a:p>
            <a:pPr algn="just">
              <a:buFont typeface="Wingdings" pitchFamily="2" charset="2"/>
              <a:buChar char="q"/>
            </a:pPr>
            <a:r>
              <a:rPr lang="fr-FR" sz="2200" dirty="0">
                <a:solidFill>
                  <a:srgbClr val="002060"/>
                </a:solidFill>
                <a:latin typeface="Times New Roman" pitchFamily="18" charset="0"/>
                <a:cs typeface="Times New Roman" pitchFamily="18" charset="0"/>
              </a:rPr>
              <a:t> Représentant une séquence de décisions binaires qui distinguent une image de l'image «nulle»</a:t>
            </a:r>
          </a:p>
          <a:p>
            <a:pPr algn="just">
              <a:buFont typeface="Wingdings" pitchFamily="2" charset="2"/>
              <a:buChar char="q"/>
            </a:pPr>
            <a:r>
              <a:rPr lang="fr-FR" sz="2200" dirty="0">
                <a:solidFill>
                  <a:srgbClr val="002060"/>
                </a:solidFill>
                <a:latin typeface="Times New Roman" pitchFamily="18" charset="0"/>
                <a:cs typeface="Times New Roman" pitchFamily="18" charset="0"/>
              </a:rPr>
              <a:t> Similaire dans l'esprit aux représentations binaires de précision finie du nombre réel</a:t>
            </a:r>
          </a:p>
        </p:txBody>
      </p:sp>
      <p:sp>
        <p:nvSpPr>
          <p:cNvPr id="3" name="ZoneTexte 2"/>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94" name="Rectangle 22"/>
          <p:cNvSpPr>
            <a:spLocks noGrp="1" noChangeArrowheads="1"/>
          </p:cNvSpPr>
          <p:nvPr>
            <p:ph type="body" idx="1"/>
          </p:nvPr>
        </p:nvSpPr>
        <p:spPr>
          <a:xfrm>
            <a:off x="457347" y="1524000"/>
            <a:ext cx="8548863" cy="4724400"/>
          </a:xfrm>
          <a:noFill/>
          <a:ln/>
        </p:spPr>
        <p:txBody>
          <a:bodyPr/>
          <a:lstStyle/>
          <a:p>
            <a:endParaRPr lang="en-US">
              <a:solidFill>
                <a:srgbClr val="0000CC"/>
              </a:solidFill>
              <a:latin typeface="Bookman Old Style" pitchFamily="18" charset="0"/>
            </a:endParaRPr>
          </a:p>
          <a:p>
            <a:pPr>
              <a:buFontTx/>
              <a:buNone/>
            </a:pPr>
            <a:endParaRPr lang="en-US">
              <a:solidFill>
                <a:srgbClr val="0000CC"/>
              </a:solidFill>
              <a:latin typeface="Bookman Old Style" pitchFamily="18" charset="0"/>
            </a:endParaRPr>
          </a:p>
        </p:txBody>
      </p:sp>
      <p:sp>
        <p:nvSpPr>
          <p:cNvPr id="310295" name="Rectangle 23"/>
          <p:cNvSpPr>
            <a:spLocks noChangeArrowheads="1"/>
          </p:cNvSpPr>
          <p:nvPr/>
        </p:nvSpPr>
        <p:spPr bwMode="auto">
          <a:xfrm>
            <a:off x="457347" y="1447800"/>
            <a:ext cx="8229307" cy="9906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tx1"/>
                </a:solidFill>
                <a:latin typeface="Arial" charset="0"/>
              </a:rPr>
              <a:t>A typical low-bit rate image coder</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Large bit budget spent on encoding the </a:t>
            </a:r>
            <a:r>
              <a:rPr lang="en-US" sz="2200">
                <a:solidFill>
                  <a:schemeClr val="accent2"/>
                </a:solidFill>
                <a:latin typeface="Arial" charset="0"/>
              </a:rPr>
              <a:t>significance map </a:t>
            </a:r>
            <a:endParaRPr lang="en-US" sz="2200">
              <a:solidFill>
                <a:schemeClr val="tx1"/>
              </a:solidFill>
              <a:latin typeface="Arial" charset="0"/>
            </a:endParaRPr>
          </a:p>
          <a:p>
            <a:pPr marL="342900" indent="-342900" algn="l">
              <a:lnSpc>
                <a:spcPct val="100000"/>
              </a:lnSpc>
              <a:spcBef>
                <a:spcPct val="20000"/>
              </a:spcBef>
              <a:buClr>
                <a:srgbClr val="003366"/>
              </a:buClr>
              <a:buSzTx/>
              <a:buFontTx/>
              <a:buChar char="•"/>
            </a:pPr>
            <a:endParaRPr lang="en-US" sz="2400">
              <a:solidFill>
                <a:schemeClr val="tx1"/>
              </a:solidFill>
              <a:latin typeface="Arial" charset="0"/>
            </a:endParaRPr>
          </a:p>
        </p:txBody>
      </p:sp>
      <p:pic>
        <p:nvPicPr>
          <p:cNvPr id="310298" name="Picture 26"/>
          <p:cNvPicPr>
            <a:picLocks noChangeAspect="1" noChangeArrowheads="1"/>
          </p:cNvPicPr>
          <p:nvPr/>
        </p:nvPicPr>
        <p:blipFill>
          <a:blip r:embed="rId2" cstate="print"/>
          <a:srcRect/>
          <a:stretch>
            <a:fillRect/>
          </a:stretch>
        </p:blipFill>
        <p:spPr bwMode="auto">
          <a:xfrm>
            <a:off x="281444" y="2971801"/>
            <a:ext cx="8724766" cy="2892425"/>
          </a:xfrm>
          <a:prstGeom prst="rect">
            <a:avLst/>
          </a:prstGeom>
          <a:noFill/>
          <a:ln w="9525">
            <a:noFill/>
            <a:miter lim="800000"/>
            <a:headEnd/>
            <a:tailEnd/>
          </a:ln>
          <a:effectLst/>
        </p:spPr>
      </p:pic>
      <p:sp>
        <p:nvSpPr>
          <p:cNvPr id="310297" name="Text Box 25"/>
          <p:cNvSpPr txBox="1">
            <a:spLocks noChangeArrowheads="1"/>
          </p:cNvSpPr>
          <p:nvPr/>
        </p:nvSpPr>
        <p:spPr bwMode="auto">
          <a:xfrm>
            <a:off x="1547942" y="3505200"/>
            <a:ext cx="6121408" cy="1219200"/>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400">
                <a:solidFill>
                  <a:schemeClr val="tx1"/>
                </a:solidFill>
              </a:rPr>
              <a:t>True cost of encoding the actual symbols:</a:t>
            </a:r>
            <a:r>
              <a:rPr lang="en-US" sz="2400" i="1">
                <a:solidFill>
                  <a:schemeClr val="tx1"/>
                </a:solidFill>
              </a:rPr>
              <a:t> </a:t>
            </a:r>
          </a:p>
          <a:p>
            <a:pPr algn="l">
              <a:lnSpc>
                <a:spcPct val="100000"/>
              </a:lnSpc>
              <a:spcBef>
                <a:spcPct val="0"/>
              </a:spcBef>
              <a:buSzTx/>
              <a:buFontTx/>
              <a:buNone/>
            </a:pPr>
            <a:r>
              <a:rPr lang="en-US" sz="2400" i="1">
                <a:solidFill>
                  <a:schemeClr val="tx1"/>
                </a:solidFill>
              </a:rPr>
              <a:t>Total Cost = </a:t>
            </a:r>
            <a:r>
              <a:rPr lang="en-US" sz="2400" i="1">
                <a:solidFill>
                  <a:schemeClr val="accent2"/>
                </a:solidFill>
              </a:rPr>
              <a:t>Cost of Significance Map</a:t>
            </a:r>
          </a:p>
          <a:p>
            <a:pPr algn="l">
              <a:lnSpc>
                <a:spcPct val="100000"/>
              </a:lnSpc>
              <a:spcBef>
                <a:spcPct val="0"/>
              </a:spcBef>
              <a:buSzTx/>
              <a:buFontTx/>
              <a:buNone/>
            </a:pPr>
            <a:r>
              <a:rPr lang="en-US" sz="2400" i="1">
                <a:solidFill>
                  <a:schemeClr val="tx1"/>
                </a:solidFill>
              </a:rPr>
              <a:t>                 + Cost of Nonzero Values</a:t>
            </a:r>
            <a:endParaRPr lang="en-US" altLang="zh-CN" sz="2400" u="sng">
              <a:solidFill>
                <a:schemeClr val="tx1"/>
              </a:solidFill>
              <a:latin typeface="Arial" charset="0"/>
            </a:endParaRPr>
          </a:p>
        </p:txBody>
      </p:sp>
      <p:sp>
        <p:nvSpPr>
          <p:cNvPr id="310299" name="Text Box 27"/>
          <p:cNvSpPr txBox="1">
            <a:spLocks noChangeArrowheads="1"/>
          </p:cNvSpPr>
          <p:nvPr/>
        </p:nvSpPr>
        <p:spPr bwMode="auto">
          <a:xfrm>
            <a:off x="562889" y="2362201"/>
            <a:ext cx="8375892" cy="854075"/>
          </a:xfrm>
          <a:prstGeom prst="rect">
            <a:avLst/>
          </a:prstGeom>
          <a:solidFill>
            <a:srgbClr val="CCFFFF"/>
          </a:solidFill>
          <a:ln w="31750">
            <a:solidFill>
              <a:srgbClr val="008080"/>
            </a:solidFill>
            <a:miter lim="800000"/>
            <a:headEnd/>
            <a:tailEnd/>
          </a:ln>
          <a:effectLst/>
        </p:spPr>
        <p:txBody>
          <a:bodyPr>
            <a:spAutoFit/>
          </a:bodyPr>
          <a:lstStyle/>
          <a:p>
            <a:pPr>
              <a:lnSpc>
                <a:spcPct val="100000"/>
              </a:lnSpc>
              <a:spcBef>
                <a:spcPct val="0"/>
              </a:spcBef>
              <a:buSzTx/>
              <a:buFontTx/>
              <a:buNone/>
            </a:pPr>
            <a:r>
              <a:rPr lang="en-US" sz="2400" i="1">
                <a:solidFill>
                  <a:schemeClr val="tx1"/>
                </a:solidFill>
              </a:rPr>
              <a:t>Binary decision as to:</a:t>
            </a:r>
          </a:p>
          <a:p>
            <a:pPr>
              <a:lnSpc>
                <a:spcPct val="100000"/>
              </a:lnSpc>
              <a:spcBef>
                <a:spcPct val="0"/>
              </a:spcBef>
              <a:buSzTx/>
              <a:buFontTx/>
              <a:buNone/>
            </a:pPr>
            <a:r>
              <a:rPr lang="en-US" sz="2400" i="1">
                <a:solidFill>
                  <a:schemeClr val="tx1"/>
                </a:solidFill>
              </a:rPr>
              <a:t>whether a coefficient has a zero or nonzero quantized value</a:t>
            </a:r>
            <a:endParaRPr lang="en-US" altLang="zh-CN" sz="2400" u="sng">
              <a:solidFill>
                <a:schemeClr val="tx1"/>
              </a:solidFill>
              <a:latin typeface="Arial" charset="0"/>
            </a:endParaRPr>
          </a:p>
        </p:txBody>
      </p:sp>
      <p:sp>
        <p:nvSpPr>
          <p:cNvPr id="9" name="ZoneTexte 8"/>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0299"/>
                                        </p:tgtEl>
                                        <p:attrNameLst>
                                          <p:attrName>style.visibility</p:attrName>
                                        </p:attrNameLst>
                                      </p:cBhvr>
                                      <p:to>
                                        <p:strVal val="visible"/>
                                      </p:to>
                                    </p:set>
                                    <p:anim calcmode="lin" valueType="num">
                                      <p:cBhvr additive="base">
                                        <p:cTn id="7" dur="500" fill="hold"/>
                                        <p:tgtEl>
                                          <p:spTgt spid="310299"/>
                                        </p:tgtEl>
                                        <p:attrNameLst>
                                          <p:attrName>ppt_x</p:attrName>
                                        </p:attrNameLst>
                                      </p:cBhvr>
                                      <p:tavLst>
                                        <p:tav tm="0">
                                          <p:val>
                                            <p:strVal val="#ppt_x"/>
                                          </p:val>
                                        </p:tav>
                                        <p:tav tm="100000">
                                          <p:val>
                                            <p:strVal val="#ppt_x"/>
                                          </p:val>
                                        </p:tav>
                                      </p:tavLst>
                                    </p:anim>
                                    <p:anim calcmode="lin" valueType="num">
                                      <p:cBhvr additive="base">
                                        <p:cTn id="8" dur="500" fill="hold"/>
                                        <p:tgtEl>
                                          <p:spTgt spid="31029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1029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102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10297"/>
                                        </p:tgtEl>
                                        <p:attrNameLst>
                                          <p:attrName>style.visibility</p:attrName>
                                        </p:attrNameLst>
                                      </p:cBhvr>
                                      <p:to>
                                        <p:strVal val="visible"/>
                                      </p:to>
                                    </p:set>
                                    <p:anim calcmode="lin" valueType="num">
                                      <p:cBhvr>
                                        <p:cTn id="17" dur="500" fill="hold"/>
                                        <p:tgtEl>
                                          <p:spTgt spid="310297"/>
                                        </p:tgtEl>
                                        <p:attrNameLst>
                                          <p:attrName>ppt_w</p:attrName>
                                        </p:attrNameLst>
                                      </p:cBhvr>
                                      <p:tavLst>
                                        <p:tav tm="0">
                                          <p:val>
                                            <p:fltVal val="0"/>
                                          </p:val>
                                        </p:tav>
                                        <p:tav tm="100000">
                                          <p:val>
                                            <p:strVal val="#ppt_w"/>
                                          </p:val>
                                        </p:tav>
                                      </p:tavLst>
                                    </p:anim>
                                    <p:anim calcmode="lin" valueType="num">
                                      <p:cBhvr>
                                        <p:cTn id="18" dur="500" fill="hold"/>
                                        <p:tgtEl>
                                          <p:spTgt spid="3102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97" grpId="0" animBg="1" autoUpdateAnimBg="0"/>
      <p:bldP spid="310299"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ChangeArrowheads="1"/>
          </p:cNvSpPr>
          <p:nvPr/>
        </p:nvSpPr>
        <p:spPr bwMode="auto">
          <a:xfrm>
            <a:off x="448552" y="1600200"/>
            <a:ext cx="8229307" cy="15240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What is zerotree?</a:t>
            </a:r>
          </a:p>
          <a:p>
            <a:pPr marL="742950" lvl="1" indent="-285750" algn="l">
              <a:lnSpc>
                <a:spcPct val="100000"/>
              </a:lnSpc>
              <a:spcBef>
                <a:spcPct val="20000"/>
              </a:spcBef>
              <a:buClr>
                <a:srgbClr val="003366"/>
              </a:buClr>
              <a:buSzTx/>
              <a:buFontTx/>
              <a:buChar char="–"/>
            </a:pPr>
            <a:r>
              <a:rPr lang="en-US" sz="2200">
                <a:solidFill>
                  <a:srgbClr val="0033CC"/>
                </a:solidFill>
              </a:rPr>
              <a:t>A new data structure</a:t>
            </a:r>
          </a:p>
          <a:p>
            <a:pPr marL="742950" lvl="1" indent="-285750" algn="l">
              <a:lnSpc>
                <a:spcPct val="100000"/>
              </a:lnSpc>
              <a:spcBef>
                <a:spcPct val="20000"/>
              </a:spcBef>
              <a:buClr>
                <a:srgbClr val="003366"/>
              </a:buClr>
              <a:buSzTx/>
              <a:buFontTx/>
              <a:buChar char="–"/>
            </a:pPr>
            <a:r>
              <a:rPr lang="en-US" sz="2200">
                <a:solidFill>
                  <a:srgbClr val="0033CC"/>
                </a:solidFill>
              </a:rPr>
              <a:t>To improve the compression of significance maps of wavelet coefficients</a:t>
            </a:r>
            <a:endParaRPr lang="en-US" sz="2200">
              <a:latin typeface="Arial" charset="0"/>
            </a:endParaRPr>
          </a:p>
        </p:txBody>
      </p:sp>
      <p:sp>
        <p:nvSpPr>
          <p:cNvPr id="330756" name="Rectangle 4"/>
          <p:cNvSpPr>
            <a:spLocks noChangeArrowheads="1"/>
          </p:cNvSpPr>
          <p:nvPr/>
        </p:nvSpPr>
        <p:spPr bwMode="auto">
          <a:xfrm>
            <a:off x="452950" y="3200401"/>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What is </a:t>
            </a:r>
            <a:r>
              <a:rPr lang="en-US" sz="2400">
                <a:solidFill>
                  <a:schemeClr val="accent2"/>
                </a:solidFill>
                <a:latin typeface="Arial" charset="0"/>
              </a:rPr>
              <a:t>insignificant</a:t>
            </a:r>
            <a:r>
              <a:rPr lang="en-US" sz="2400">
                <a:latin typeface="Arial" charset="0"/>
              </a:rPr>
              <a:t>?</a:t>
            </a:r>
          </a:p>
        </p:txBody>
      </p:sp>
      <p:sp>
        <p:nvSpPr>
          <p:cNvPr id="330758" name="Text Box 6"/>
          <p:cNvSpPr txBox="1">
            <a:spLocks noChangeArrowheads="1"/>
          </p:cNvSpPr>
          <p:nvPr/>
        </p:nvSpPr>
        <p:spPr bwMode="auto">
          <a:xfrm>
            <a:off x="422167" y="3200400"/>
            <a:ext cx="8375892" cy="1219200"/>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400" i="1">
                <a:solidFill>
                  <a:schemeClr val="tx1"/>
                </a:solidFill>
              </a:rPr>
              <a:t>a wavelet coefficient x is said to be </a:t>
            </a:r>
            <a:r>
              <a:rPr lang="en-US" sz="2400" i="1">
                <a:solidFill>
                  <a:schemeClr val="accent2"/>
                </a:solidFill>
              </a:rPr>
              <a:t>insignificant</a:t>
            </a:r>
            <a:r>
              <a:rPr lang="en-US" sz="2400" i="1">
                <a:solidFill>
                  <a:schemeClr val="tx1"/>
                </a:solidFill>
              </a:rPr>
              <a:t> with respect to a given threshold T if :</a:t>
            </a:r>
          </a:p>
          <a:p>
            <a:pPr>
              <a:lnSpc>
                <a:spcPct val="100000"/>
              </a:lnSpc>
              <a:spcBef>
                <a:spcPct val="0"/>
              </a:spcBef>
              <a:buSzTx/>
              <a:buFontTx/>
              <a:buNone/>
            </a:pPr>
            <a:r>
              <a:rPr lang="en-US" altLang="zh-CN" sz="2400" i="1">
                <a:solidFill>
                  <a:schemeClr val="tx1"/>
                </a:solidFill>
              </a:rPr>
              <a:t>|x| &lt; T</a:t>
            </a:r>
            <a:endParaRPr lang="en-US" altLang="zh-CN" sz="2400" u="sng">
              <a:solidFill>
                <a:schemeClr val="tx1"/>
              </a:solidFill>
              <a:latin typeface="Arial" charset="0"/>
            </a:endParaRPr>
          </a:p>
        </p:txBody>
      </p:sp>
      <p:sp>
        <p:nvSpPr>
          <p:cNvPr id="330759" name="Rectangle 7"/>
          <p:cNvSpPr>
            <a:spLocks noChangeArrowheads="1"/>
          </p:cNvSpPr>
          <p:nvPr/>
        </p:nvSpPr>
        <p:spPr bwMode="auto">
          <a:xfrm>
            <a:off x="454415" y="36353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Zerotree is based on an empirically true hypothesis</a:t>
            </a:r>
          </a:p>
        </p:txBody>
      </p:sp>
      <p:sp>
        <p:nvSpPr>
          <p:cNvPr id="330760" name="Rectangle 8"/>
          <p:cNvSpPr>
            <a:spLocks noChangeArrowheads="1"/>
          </p:cNvSpPr>
          <p:nvPr/>
        </p:nvSpPr>
        <p:spPr bwMode="auto">
          <a:xfrm>
            <a:off x="452950" y="40925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Parent-child dependencies (descendants &amp; ancestors)</a:t>
            </a:r>
          </a:p>
        </p:txBody>
      </p:sp>
      <p:sp>
        <p:nvSpPr>
          <p:cNvPr id="330761" name="Rectangle 9"/>
          <p:cNvSpPr>
            <a:spLocks noChangeArrowheads="1"/>
          </p:cNvSpPr>
          <p:nvPr/>
        </p:nvSpPr>
        <p:spPr bwMode="auto">
          <a:xfrm>
            <a:off x="452950" y="45497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Scanning of the coefficients</a:t>
            </a:r>
          </a:p>
        </p:txBody>
      </p:sp>
      <p:sp>
        <p:nvSpPr>
          <p:cNvPr id="330762" name="Rectangle 10"/>
          <p:cNvSpPr>
            <a:spLocks noChangeArrowheads="1"/>
          </p:cNvSpPr>
          <p:nvPr/>
        </p:nvSpPr>
        <p:spPr bwMode="auto">
          <a:xfrm>
            <a:off x="454415" y="50069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An element of a zerotree for threshold T</a:t>
            </a:r>
          </a:p>
        </p:txBody>
      </p:sp>
      <p:sp>
        <p:nvSpPr>
          <p:cNvPr id="330763" name="Rectangle 11"/>
          <p:cNvSpPr>
            <a:spLocks noChangeArrowheads="1"/>
          </p:cNvSpPr>
          <p:nvPr/>
        </p:nvSpPr>
        <p:spPr bwMode="auto">
          <a:xfrm>
            <a:off x="452950" y="54641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A zerotree root</a:t>
            </a:r>
          </a:p>
        </p:txBody>
      </p:sp>
      <p:sp>
        <p:nvSpPr>
          <p:cNvPr id="330764" name="Text Box 12"/>
          <p:cNvSpPr txBox="1">
            <a:spLocks noChangeArrowheads="1"/>
          </p:cNvSpPr>
          <p:nvPr/>
        </p:nvSpPr>
        <p:spPr bwMode="auto">
          <a:xfrm>
            <a:off x="422167" y="2438400"/>
            <a:ext cx="8375892" cy="2679700"/>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400">
                <a:solidFill>
                  <a:schemeClr val="tx1"/>
                </a:solidFill>
              </a:rPr>
              <a:t>IF:</a:t>
            </a:r>
          </a:p>
          <a:p>
            <a:pPr>
              <a:lnSpc>
                <a:spcPct val="100000"/>
              </a:lnSpc>
              <a:spcBef>
                <a:spcPct val="0"/>
              </a:spcBef>
              <a:buSzTx/>
              <a:buFontTx/>
              <a:buNone/>
            </a:pPr>
            <a:r>
              <a:rPr lang="en-US" altLang="zh-CN" sz="2400" i="1">
                <a:solidFill>
                  <a:schemeClr val="tx1"/>
                </a:solidFill>
              </a:rPr>
              <a:t>A wavelet coefficient at a coarse scale is insignificant with respect to a given threshold T,</a:t>
            </a:r>
          </a:p>
          <a:p>
            <a:pPr algn="l">
              <a:lnSpc>
                <a:spcPct val="100000"/>
              </a:lnSpc>
              <a:spcBef>
                <a:spcPct val="0"/>
              </a:spcBef>
              <a:buSzTx/>
              <a:buFontTx/>
              <a:buNone/>
            </a:pPr>
            <a:r>
              <a:rPr lang="en-US" altLang="zh-CN" sz="2400">
                <a:solidFill>
                  <a:schemeClr val="tx1"/>
                </a:solidFill>
              </a:rPr>
              <a:t>THEN:</a:t>
            </a:r>
          </a:p>
          <a:p>
            <a:pPr>
              <a:lnSpc>
                <a:spcPct val="100000"/>
              </a:lnSpc>
              <a:spcBef>
                <a:spcPct val="0"/>
              </a:spcBef>
              <a:buSzTx/>
              <a:buFontTx/>
              <a:buNone/>
            </a:pPr>
            <a:r>
              <a:rPr lang="en-US" altLang="zh-CN" sz="2400" i="1">
                <a:solidFill>
                  <a:schemeClr val="accent2"/>
                </a:solidFill>
              </a:rPr>
              <a:t>All</a:t>
            </a:r>
            <a:r>
              <a:rPr lang="en-US" altLang="zh-CN" sz="2400" i="1">
                <a:solidFill>
                  <a:schemeClr val="tx1"/>
                </a:solidFill>
              </a:rPr>
              <a:t> wavelet coefficients of the same orientation in the same spatial location at finer scales are likely to be insignificant with respect to T.</a:t>
            </a:r>
          </a:p>
        </p:txBody>
      </p:sp>
      <p:sp>
        <p:nvSpPr>
          <p:cNvPr id="330765" name="Text Box 13"/>
          <p:cNvSpPr txBox="1">
            <a:spLocks noChangeArrowheads="1"/>
          </p:cNvSpPr>
          <p:nvPr/>
        </p:nvSpPr>
        <p:spPr bwMode="auto">
          <a:xfrm>
            <a:off x="422167" y="2317750"/>
            <a:ext cx="8375892" cy="1949450"/>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400">
                <a:solidFill>
                  <a:schemeClr val="accent2"/>
                </a:solidFill>
              </a:rPr>
              <a:t>Parent</a:t>
            </a:r>
            <a:r>
              <a:rPr lang="en-US" altLang="zh-CN" sz="2400">
                <a:solidFill>
                  <a:schemeClr val="tx1"/>
                </a:solidFill>
              </a:rPr>
              <a:t>:</a:t>
            </a:r>
          </a:p>
          <a:p>
            <a:pPr>
              <a:lnSpc>
                <a:spcPct val="100000"/>
              </a:lnSpc>
              <a:spcBef>
                <a:spcPct val="0"/>
              </a:spcBef>
              <a:buSzTx/>
              <a:buFontTx/>
              <a:buNone/>
            </a:pPr>
            <a:r>
              <a:rPr lang="en-US" altLang="zh-CN" sz="2400" i="1">
                <a:solidFill>
                  <a:schemeClr val="tx1"/>
                </a:solidFill>
              </a:rPr>
              <a:t>The coefficient at the coarse scale.</a:t>
            </a:r>
          </a:p>
          <a:p>
            <a:pPr algn="l">
              <a:lnSpc>
                <a:spcPct val="100000"/>
              </a:lnSpc>
              <a:spcBef>
                <a:spcPct val="0"/>
              </a:spcBef>
              <a:buSzTx/>
              <a:buFontTx/>
              <a:buNone/>
            </a:pPr>
            <a:r>
              <a:rPr lang="en-US" altLang="zh-CN" sz="2400">
                <a:solidFill>
                  <a:schemeClr val="accent2"/>
                </a:solidFill>
              </a:rPr>
              <a:t>Child</a:t>
            </a:r>
            <a:r>
              <a:rPr lang="en-US" altLang="zh-CN" sz="2400">
                <a:solidFill>
                  <a:schemeClr val="tx1"/>
                </a:solidFill>
              </a:rPr>
              <a:t>:</a:t>
            </a:r>
          </a:p>
          <a:p>
            <a:pPr>
              <a:lnSpc>
                <a:spcPct val="100000"/>
              </a:lnSpc>
              <a:spcBef>
                <a:spcPct val="0"/>
              </a:spcBef>
              <a:buSzTx/>
              <a:buFontTx/>
              <a:buNone/>
            </a:pPr>
            <a:r>
              <a:rPr lang="en-US" altLang="zh-CN" sz="2400" i="1">
                <a:solidFill>
                  <a:schemeClr val="tx1"/>
                </a:solidFill>
              </a:rPr>
              <a:t>All coefficients corresponding to the same spatial location at the next finer scale of similar orientation.</a:t>
            </a:r>
          </a:p>
        </p:txBody>
      </p:sp>
      <p:grpSp>
        <p:nvGrpSpPr>
          <p:cNvPr id="2" name="Group 17"/>
          <p:cNvGrpSpPr>
            <a:grpSpLocks/>
          </p:cNvGrpSpPr>
          <p:nvPr/>
        </p:nvGrpSpPr>
        <p:grpSpPr bwMode="auto">
          <a:xfrm>
            <a:off x="2162136" y="1676400"/>
            <a:ext cx="4784549" cy="3767138"/>
            <a:chOff x="1475" y="1056"/>
            <a:chExt cx="3264" cy="2373"/>
          </a:xfrm>
        </p:grpSpPr>
        <p:pic>
          <p:nvPicPr>
            <p:cNvPr id="330766" name="Picture 14"/>
            <p:cNvPicPr>
              <a:picLocks noChangeAspect="1" noChangeArrowheads="1"/>
            </p:cNvPicPr>
            <p:nvPr/>
          </p:nvPicPr>
          <p:blipFill>
            <a:blip r:embed="rId2" cstate="print"/>
            <a:srcRect/>
            <a:stretch>
              <a:fillRect/>
            </a:stretch>
          </p:blipFill>
          <p:spPr bwMode="auto">
            <a:xfrm>
              <a:off x="1962" y="1056"/>
              <a:ext cx="2262" cy="2206"/>
            </a:xfrm>
            <a:prstGeom prst="rect">
              <a:avLst/>
            </a:prstGeom>
            <a:noFill/>
            <a:ln w="9525">
              <a:noFill/>
              <a:miter lim="800000"/>
              <a:headEnd/>
              <a:tailEnd/>
            </a:ln>
            <a:effectLst/>
          </p:spPr>
        </p:pic>
        <p:sp>
          <p:nvSpPr>
            <p:cNvPr id="330767" name="Text Box 15"/>
            <p:cNvSpPr txBox="1">
              <a:spLocks noChangeArrowheads="1"/>
            </p:cNvSpPr>
            <p:nvPr/>
          </p:nvSpPr>
          <p:spPr bwMode="auto">
            <a:xfrm>
              <a:off x="1475" y="3196"/>
              <a:ext cx="3264" cy="233"/>
            </a:xfrm>
            <a:prstGeom prst="rect">
              <a:avLst/>
            </a:prstGeom>
            <a:solidFill>
              <a:schemeClr val="bg1"/>
            </a:solidFill>
            <a:ln w="9525">
              <a:noFill/>
              <a:miter lim="800000"/>
              <a:headEnd/>
              <a:tailEnd/>
            </a:ln>
            <a:effectLst/>
          </p:spPr>
          <p:txBody>
            <a:bodyPr>
              <a:spAutoFit/>
            </a:bodyPr>
            <a:lstStyle/>
            <a:p>
              <a:r>
                <a:rPr lang="en-US">
                  <a:solidFill>
                    <a:schemeClr val="tx1"/>
                  </a:solidFill>
                </a:rPr>
                <a:t>Parent-child dependencies of subbands</a:t>
              </a:r>
              <a:r>
                <a:rPr lang="en-US"/>
                <a:t> </a:t>
              </a:r>
            </a:p>
          </p:txBody>
        </p:sp>
      </p:grpSp>
      <p:sp>
        <p:nvSpPr>
          <p:cNvPr id="330770" name="Text Box 18"/>
          <p:cNvSpPr txBox="1">
            <a:spLocks noChangeArrowheads="1"/>
          </p:cNvSpPr>
          <p:nvPr/>
        </p:nvSpPr>
        <p:spPr bwMode="auto">
          <a:xfrm>
            <a:off x="422167" y="2879726"/>
            <a:ext cx="8375892" cy="854075"/>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400">
                <a:solidFill>
                  <a:schemeClr val="accent2"/>
                </a:solidFill>
              </a:rPr>
              <a:t>Scanning rule</a:t>
            </a:r>
            <a:r>
              <a:rPr lang="en-US" altLang="zh-CN" sz="2400">
                <a:solidFill>
                  <a:schemeClr val="tx1"/>
                </a:solidFill>
              </a:rPr>
              <a:t>:</a:t>
            </a:r>
          </a:p>
          <a:p>
            <a:pPr>
              <a:lnSpc>
                <a:spcPct val="100000"/>
              </a:lnSpc>
              <a:spcBef>
                <a:spcPct val="0"/>
              </a:spcBef>
              <a:buSzTx/>
              <a:buFontTx/>
              <a:buNone/>
            </a:pPr>
            <a:r>
              <a:rPr lang="en-US" altLang="zh-CN" sz="2400">
                <a:solidFill>
                  <a:schemeClr val="tx1"/>
                </a:solidFill>
              </a:rPr>
              <a:t>No child node is scanned before its parent.</a:t>
            </a:r>
          </a:p>
        </p:txBody>
      </p:sp>
      <p:grpSp>
        <p:nvGrpSpPr>
          <p:cNvPr id="3" name="Group 21"/>
          <p:cNvGrpSpPr>
            <a:grpSpLocks/>
          </p:cNvGrpSpPr>
          <p:nvPr/>
        </p:nvGrpSpPr>
        <p:grpSpPr bwMode="auto">
          <a:xfrm>
            <a:off x="2321913" y="1676401"/>
            <a:ext cx="4573466" cy="3752850"/>
            <a:chOff x="3031" y="1449"/>
            <a:chExt cx="3120" cy="2364"/>
          </a:xfrm>
        </p:grpSpPr>
        <p:pic>
          <p:nvPicPr>
            <p:cNvPr id="330771" name="Picture 19"/>
            <p:cNvPicPr>
              <a:picLocks noChangeAspect="1" noChangeArrowheads="1"/>
            </p:cNvPicPr>
            <p:nvPr/>
          </p:nvPicPr>
          <p:blipFill>
            <a:blip r:embed="rId3" cstate="print"/>
            <a:srcRect/>
            <a:stretch>
              <a:fillRect/>
            </a:stretch>
          </p:blipFill>
          <p:spPr bwMode="auto">
            <a:xfrm>
              <a:off x="3524" y="1449"/>
              <a:ext cx="2140" cy="2151"/>
            </a:xfrm>
            <a:prstGeom prst="rect">
              <a:avLst/>
            </a:prstGeom>
            <a:noFill/>
            <a:ln w="9525">
              <a:noFill/>
              <a:miter lim="800000"/>
              <a:headEnd/>
              <a:tailEnd/>
            </a:ln>
            <a:effectLst/>
          </p:spPr>
        </p:pic>
        <p:sp>
          <p:nvSpPr>
            <p:cNvPr id="330772" name="Text Box 20"/>
            <p:cNvSpPr txBox="1">
              <a:spLocks noChangeArrowheads="1"/>
            </p:cNvSpPr>
            <p:nvPr/>
          </p:nvSpPr>
          <p:spPr bwMode="auto">
            <a:xfrm>
              <a:off x="3031" y="3580"/>
              <a:ext cx="3120" cy="233"/>
            </a:xfrm>
            <a:prstGeom prst="rect">
              <a:avLst/>
            </a:prstGeom>
            <a:solidFill>
              <a:schemeClr val="bg1"/>
            </a:solidFill>
            <a:ln w="9525">
              <a:noFill/>
              <a:miter lim="800000"/>
              <a:headEnd/>
              <a:tailEnd/>
            </a:ln>
            <a:effectLst/>
          </p:spPr>
          <p:txBody>
            <a:bodyPr>
              <a:spAutoFit/>
            </a:bodyPr>
            <a:lstStyle/>
            <a:p>
              <a:r>
                <a:rPr lang="en-US">
                  <a:solidFill>
                    <a:schemeClr val="tx1"/>
                  </a:solidFill>
                </a:rPr>
                <a:t>Scanning order of the subbands</a:t>
              </a:r>
            </a:p>
          </p:txBody>
        </p:sp>
      </p:grpSp>
      <p:sp>
        <p:nvSpPr>
          <p:cNvPr id="330774" name="Text Box 22"/>
          <p:cNvSpPr txBox="1">
            <a:spLocks noChangeArrowheads="1"/>
          </p:cNvSpPr>
          <p:nvPr/>
        </p:nvSpPr>
        <p:spPr bwMode="auto">
          <a:xfrm>
            <a:off x="422167" y="3276600"/>
            <a:ext cx="8375892" cy="1200329"/>
          </a:xfrm>
          <a:prstGeom prst="rect">
            <a:avLst/>
          </a:prstGeom>
          <a:solidFill>
            <a:srgbClr val="CCFFFF"/>
          </a:solidFill>
          <a:ln w="31750">
            <a:solidFill>
              <a:srgbClr val="008080"/>
            </a:solidFill>
            <a:miter lim="800000"/>
            <a:headEnd/>
            <a:tailEnd/>
          </a:ln>
          <a:effectLst/>
        </p:spPr>
        <p:txBody>
          <a:bodyPr>
            <a:spAutoFit/>
          </a:bodyPr>
          <a:lstStyle/>
          <a:p>
            <a:pPr>
              <a:lnSpc>
                <a:spcPct val="100000"/>
              </a:lnSpc>
              <a:spcBef>
                <a:spcPct val="0"/>
              </a:spcBef>
              <a:buSzTx/>
              <a:buFontTx/>
              <a:buNone/>
            </a:pPr>
            <a:r>
              <a:rPr lang="en-US" altLang="zh-CN" sz="2400" i="1">
                <a:solidFill>
                  <a:schemeClr val="tx1"/>
                </a:solidFill>
              </a:rPr>
              <a:t>A coefficient x is</a:t>
            </a:r>
            <a:r>
              <a:rPr lang="en-US" altLang="zh-CN" sz="2400">
                <a:solidFill>
                  <a:schemeClr val="accent2"/>
                </a:solidFill>
              </a:rPr>
              <a:t> </a:t>
            </a:r>
          </a:p>
          <a:p>
            <a:pPr>
              <a:lnSpc>
                <a:spcPct val="100000"/>
              </a:lnSpc>
              <a:spcBef>
                <a:spcPct val="0"/>
              </a:spcBef>
              <a:buSzTx/>
              <a:buFontTx/>
              <a:buNone/>
            </a:pPr>
            <a:r>
              <a:rPr lang="en-US" altLang="zh-CN" sz="2400">
                <a:solidFill>
                  <a:schemeClr val="accent2"/>
                </a:solidFill>
              </a:rPr>
              <a:t>IF</a:t>
            </a:r>
            <a:endParaRPr lang="en-US" altLang="zh-CN" sz="2400">
              <a:solidFill>
                <a:schemeClr val="tx1"/>
              </a:solidFill>
            </a:endParaRPr>
          </a:p>
          <a:p>
            <a:pPr>
              <a:lnSpc>
                <a:spcPct val="100000"/>
              </a:lnSpc>
              <a:spcBef>
                <a:spcPct val="0"/>
              </a:spcBef>
              <a:buSzTx/>
              <a:buFontTx/>
              <a:buNone/>
            </a:pPr>
            <a:r>
              <a:rPr lang="en-US" altLang="zh-CN" sz="2400" i="1">
                <a:solidFill>
                  <a:schemeClr val="tx1"/>
                </a:solidFill>
              </a:rPr>
              <a:t>itself and </a:t>
            </a:r>
            <a:r>
              <a:rPr lang="en-US" altLang="zh-CN" sz="2400" i="1">
                <a:solidFill>
                  <a:schemeClr val="accent2"/>
                </a:solidFill>
              </a:rPr>
              <a:t>all</a:t>
            </a:r>
            <a:r>
              <a:rPr lang="en-US" altLang="zh-CN" sz="2400" i="1">
                <a:solidFill>
                  <a:schemeClr val="tx1"/>
                </a:solidFill>
              </a:rPr>
              <a:t> of its descendents are insignificant with respect to T</a:t>
            </a:r>
            <a:r>
              <a:rPr lang="en-US" altLang="zh-CN" sz="2400">
                <a:solidFill>
                  <a:schemeClr val="tx1"/>
                </a:solidFill>
              </a:rPr>
              <a:t>.</a:t>
            </a:r>
          </a:p>
        </p:txBody>
      </p:sp>
      <p:sp>
        <p:nvSpPr>
          <p:cNvPr id="330775" name="Text Box 23"/>
          <p:cNvSpPr txBox="1">
            <a:spLocks noChangeArrowheads="1"/>
          </p:cNvSpPr>
          <p:nvPr/>
        </p:nvSpPr>
        <p:spPr bwMode="auto">
          <a:xfrm>
            <a:off x="422167" y="3657601"/>
            <a:ext cx="8375892" cy="1584325"/>
          </a:xfrm>
          <a:prstGeom prst="rect">
            <a:avLst/>
          </a:prstGeom>
          <a:solidFill>
            <a:srgbClr val="CCFFFF"/>
          </a:solidFill>
          <a:ln w="31750">
            <a:solidFill>
              <a:srgbClr val="008080"/>
            </a:solidFill>
            <a:miter lim="800000"/>
            <a:headEnd/>
            <a:tailEnd/>
          </a:ln>
          <a:effectLst/>
        </p:spPr>
        <p:txBody>
          <a:bodyPr>
            <a:spAutoFit/>
          </a:bodyPr>
          <a:lstStyle/>
          <a:p>
            <a:pPr>
              <a:lnSpc>
                <a:spcPct val="100000"/>
              </a:lnSpc>
              <a:spcBef>
                <a:spcPct val="0"/>
              </a:spcBef>
              <a:buSzTx/>
              <a:buFontTx/>
              <a:buNone/>
            </a:pPr>
            <a:r>
              <a:rPr lang="en-US" altLang="zh-CN" sz="2400" i="1">
                <a:solidFill>
                  <a:schemeClr val="tx1"/>
                </a:solidFill>
              </a:rPr>
              <a:t>An element of a zerotree for threshold T is</a:t>
            </a:r>
            <a:r>
              <a:rPr lang="en-US" altLang="zh-CN" sz="2400">
                <a:solidFill>
                  <a:schemeClr val="accent2"/>
                </a:solidFill>
              </a:rPr>
              <a:t> </a:t>
            </a:r>
          </a:p>
          <a:p>
            <a:pPr>
              <a:lnSpc>
                <a:spcPct val="100000"/>
              </a:lnSpc>
              <a:spcBef>
                <a:spcPct val="0"/>
              </a:spcBef>
              <a:buSzTx/>
              <a:buFontTx/>
              <a:buNone/>
            </a:pPr>
            <a:r>
              <a:rPr lang="en-US" altLang="zh-CN" sz="2400">
                <a:solidFill>
                  <a:schemeClr val="accent2"/>
                </a:solidFill>
              </a:rPr>
              <a:t>IF</a:t>
            </a:r>
            <a:endParaRPr lang="en-US" altLang="zh-CN" sz="2400">
              <a:solidFill>
                <a:schemeClr val="tx1"/>
              </a:solidFill>
            </a:endParaRPr>
          </a:p>
          <a:p>
            <a:pPr>
              <a:lnSpc>
                <a:spcPct val="100000"/>
              </a:lnSpc>
              <a:spcBef>
                <a:spcPct val="0"/>
              </a:spcBef>
              <a:buSzTx/>
              <a:buFontTx/>
              <a:buNone/>
            </a:pPr>
            <a:r>
              <a:rPr lang="en-US" altLang="zh-CN" sz="2400" i="1">
                <a:solidFill>
                  <a:schemeClr val="tx1"/>
                </a:solidFill>
              </a:rPr>
              <a:t>It is not the descendant of a previously found zerotree root for threshold T</a:t>
            </a:r>
            <a:r>
              <a:rPr lang="en-US" altLang="zh-CN" sz="2400">
                <a:solidFill>
                  <a:schemeClr val="tx1"/>
                </a:solidFill>
              </a:rPr>
              <a:t>.</a:t>
            </a:r>
          </a:p>
        </p:txBody>
      </p:sp>
      <p:sp>
        <p:nvSpPr>
          <p:cNvPr id="22" name="ZoneTexte 21"/>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 calcmode="lin" valueType="num">
                                      <p:cBhvr additive="base">
                                        <p:cTn id="7" dur="500" fill="hold"/>
                                        <p:tgtEl>
                                          <p:spTgt spid="330756"/>
                                        </p:tgtEl>
                                        <p:attrNameLst>
                                          <p:attrName>ppt_x</p:attrName>
                                        </p:attrNameLst>
                                      </p:cBhvr>
                                      <p:tavLst>
                                        <p:tav tm="0">
                                          <p:val>
                                            <p:strVal val="0-#ppt_w/2"/>
                                          </p:val>
                                        </p:tav>
                                        <p:tav tm="100000">
                                          <p:val>
                                            <p:strVal val="#ppt_x"/>
                                          </p:val>
                                        </p:tav>
                                      </p:tavLst>
                                    </p:anim>
                                    <p:anim calcmode="lin" valueType="num">
                                      <p:cBhvr additive="base">
                                        <p:cTn id="8" dur="500" fill="hold"/>
                                        <p:tgtEl>
                                          <p:spTgt spid="3307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0758"/>
                                        </p:tgtEl>
                                        <p:attrNameLst>
                                          <p:attrName>style.visibility</p:attrName>
                                        </p:attrNameLst>
                                      </p:cBhvr>
                                      <p:to>
                                        <p:strVal val="visible"/>
                                      </p:to>
                                    </p:set>
                                    <p:anim calcmode="lin" valueType="num">
                                      <p:cBhvr additive="base">
                                        <p:cTn id="13" dur="500" fill="hold"/>
                                        <p:tgtEl>
                                          <p:spTgt spid="330758"/>
                                        </p:tgtEl>
                                        <p:attrNameLst>
                                          <p:attrName>ppt_x</p:attrName>
                                        </p:attrNameLst>
                                      </p:cBhvr>
                                      <p:tavLst>
                                        <p:tav tm="0">
                                          <p:val>
                                            <p:strVal val="1+#ppt_w/2"/>
                                          </p:val>
                                        </p:tav>
                                        <p:tav tm="100000">
                                          <p:val>
                                            <p:strVal val="#ppt_x"/>
                                          </p:val>
                                        </p:tav>
                                      </p:tavLst>
                                    </p:anim>
                                    <p:anim calcmode="lin" valueType="num">
                                      <p:cBhvr additive="base">
                                        <p:cTn id="14" dur="500" fill="hold"/>
                                        <p:tgtEl>
                                          <p:spTgt spid="33075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075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0759"/>
                                        </p:tgtEl>
                                        <p:attrNameLst>
                                          <p:attrName>style.visibility</p:attrName>
                                        </p:attrNameLst>
                                      </p:cBhvr>
                                      <p:to>
                                        <p:strVal val="visible"/>
                                      </p:to>
                                    </p:set>
                                    <p:anim calcmode="lin" valueType="num">
                                      <p:cBhvr additive="base">
                                        <p:cTn id="19" dur="500" fill="hold"/>
                                        <p:tgtEl>
                                          <p:spTgt spid="330759"/>
                                        </p:tgtEl>
                                        <p:attrNameLst>
                                          <p:attrName>ppt_x</p:attrName>
                                        </p:attrNameLst>
                                      </p:cBhvr>
                                      <p:tavLst>
                                        <p:tav tm="0">
                                          <p:val>
                                            <p:strVal val="0-#ppt_w/2"/>
                                          </p:val>
                                        </p:tav>
                                        <p:tav tm="100000">
                                          <p:val>
                                            <p:strVal val="#ppt_x"/>
                                          </p:val>
                                        </p:tav>
                                      </p:tavLst>
                                    </p:anim>
                                    <p:anim calcmode="lin" valueType="num">
                                      <p:cBhvr additive="base">
                                        <p:cTn id="20" dur="500" fill="hold"/>
                                        <p:tgtEl>
                                          <p:spTgt spid="3307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30764"/>
                                        </p:tgtEl>
                                        <p:attrNameLst>
                                          <p:attrName>style.visibility</p:attrName>
                                        </p:attrNameLst>
                                      </p:cBhvr>
                                      <p:to>
                                        <p:strVal val="visible"/>
                                      </p:to>
                                    </p:set>
                                    <p:anim calcmode="lin" valueType="num">
                                      <p:cBhvr additive="base">
                                        <p:cTn id="25" dur="500" fill="hold"/>
                                        <p:tgtEl>
                                          <p:spTgt spid="330764"/>
                                        </p:tgtEl>
                                        <p:attrNameLst>
                                          <p:attrName>ppt_x</p:attrName>
                                        </p:attrNameLst>
                                      </p:cBhvr>
                                      <p:tavLst>
                                        <p:tav tm="0">
                                          <p:val>
                                            <p:strVal val="#ppt_x"/>
                                          </p:val>
                                        </p:tav>
                                        <p:tav tm="100000">
                                          <p:val>
                                            <p:strVal val="#ppt_x"/>
                                          </p:val>
                                        </p:tav>
                                      </p:tavLst>
                                    </p:anim>
                                    <p:anim calcmode="lin" valueType="num">
                                      <p:cBhvr additive="base">
                                        <p:cTn id="26" dur="500" fill="hold"/>
                                        <p:tgtEl>
                                          <p:spTgt spid="33076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3076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0760"/>
                                        </p:tgtEl>
                                        <p:attrNameLst>
                                          <p:attrName>style.visibility</p:attrName>
                                        </p:attrNameLst>
                                      </p:cBhvr>
                                      <p:to>
                                        <p:strVal val="visible"/>
                                      </p:to>
                                    </p:set>
                                    <p:anim calcmode="lin" valueType="num">
                                      <p:cBhvr additive="base">
                                        <p:cTn id="31" dur="500" fill="hold"/>
                                        <p:tgtEl>
                                          <p:spTgt spid="330760"/>
                                        </p:tgtEl>
                                        <p:attrNameLst>
                                          <p:attrName>ppt_x</p:attrName>
                                        </p:attrNameLst>
                                      </p:cBhvr>
                                      <p:tavLst>
                                        <p:tav tm="0">
                                          <p:val>
                                            <p:strVal val="0-#ppt_w/2"/>
                                          </p:val>
                                        </p:tav>
                                        <p:tav tm="100000">
                                          <p:val>
                                            <p:strVal val="#ppt_x"/>
                                          </p:val>
                                        </p:tav>
                                      </p:tavLst>
                                    </p:anim>
                                    <p:anim calcmode="lin" valueType="num">
                                      <p:cBhvr additive="base">
                                        <p:cTn id="32" dur="500" fill="hold"/>
                                        <p:tgtEl>
                                          <p:spTgt spid="33076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30765"/>
                                        </p:tgtEl>
                                        <p:attrNameLst>
                                          <p:attrName>style.visibility</p:attrName>
                                        </p:attrNameLst>
                                      </p:cBhvr>
                                      <p:to>
                                        <p:strVal val="visible"/>
                                      </p:to>
                                    </p:set>
                                    <p:anim calcmode="lin" valueType="num">
                                      <p:cBhvr additive="base">
                                        <p:cTn id="37" dur="500" fill="hold"/>
                                        <p:tgtEl>
                                          <p:spTgt spid="330765"/>
                                        </p:tgtEl>
                                        <p:attrNameLst>
                                          <p:attrName>ppt_x</p:attrName>
                                        </p:attrNameLst>
                                      </p:cBhvr>
                                      <p:tavLst>
                                        <p:tav tm="0">
                                          <p:val>
                                            <p:strVal val="#ppt_x"/>
                                          </p:val>
                                        </p:tav>
                                        <p:tav tm="100000">
                                          <p:val>
                                            <p:strVal val="#ppt_x"/>
                                          </p:val>
                                        </p:tav>
                                      </p:tavLst>
                                    </p:anim>
                                    <p:anim calcmode="lin" valueType="num">
                                      <p:cBhvr additive="base">
                                        <p:cTn id="38" dur="500" fill="hold"/>
                                        <p:tgtEl>
                                          <p:spTgt spid="33076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3076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30761"/>
                                        </p:tgtEl>
                                        <p:attrNameLst>
                                          <p:attrName>style.visibility</p:attrName>
                                        </p:attrNameLst>
                                      </p:cBhvr>
                                      <p:to>
                                        <p:strVal val="visible"/>
                                      </p:to>
                                    </p:set>
                                    <p:anim calcmode="lin" valueType="num">
                                      <p:cBhvr additive="base">
                                        <p:cTn id="47" dur="500" fill="hold"/>
                                        <p:tgtEl>
                                          <p:spTgt spid="330761"/>
                                        </p:tgtEl>
                                        <p:attrNameLst>
                                          <p:attrName>ppt_x</p:attrName>
                                        </p:attrNameLst>
                                      </p:cBhvr>
                                      <p:tavLst>
                                        <p:tav tm="0">
                                          <p:val>
                                            <p:strVal val="0-#ppt_w/2"/>
                                          </p:val>
                                        </p:tav>
                                        <p:tav tm="100000">
                                          <p:val>
                                            <p:strVal val="#ppt_x"/>
                                          </p:val>
                                        </p:tav>
                                      </p:tavLst>
                                    </p:anim>
                                    <p:anim calcmode="lin" valueType="num">
                                      <p:cBhvr additive="base">
                                        <p:cTn id="48" dur="500" fill="hold"/>
                                        <p:tgtEl>
                                          <p:spTgt spid="33076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330770"/>
                                        </p:tgtEl>
                                        <p:attrNameLst>
                                          <p:attrName>style.visibility</p:attrName>
                                        </p:attrNameLst>
                                      </p:cBhvr>
                                      <p:to>
                                        <p:strVal val="visible"/>
                                      </p:to>
                                    </p:set>
                                    <p:anim calcmode="lin" valueType="num">
                                      <p:cBhvr additive="base">
                                        <p:cTn id="53" dur="500" fill="hold"/>
                                        <p:tgtEl>
                                          <p:spTgt spid="330770"/>
                                        </p:tgtEl>
                                        <p:attrNameLst>
                                          <p:attrName>ppt_x</p:attrName>
                                        </p:attrNameLst>
                                      </p:cBhvr>
                                      <p:tavLst>
                                        <p:tav tm="0">
                                          <p:val>
                                            <p:strVal val="#ppt_x"/>
                                          </p:val>
                                        </p:tav>
                                        <p:tav tm="100000">
                                          <p:val>
                                            <p:strVal val="#ppt_x"/>
                                          </p:val>
                                        </p:tav>
                                      </p:tavLst>
                                    </p:anim>
                                    <p:anim calcmode="lin" valueType="num">
                                      <p:cBhvr additive="base">
                                        <p:cTn id="54" dur="500" fill="hold"/>
                                        <p:tgtEl>
                                          <p:spTgt spid="33077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33077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30762"/>
                                        </p:tgtEl>
                                        <p:attrNameLst>
                                          <p:attrName>style.visibility</p:attrName>
                                        </p:attrNameLst>
                                      </p:cBhvr>
                                      <p:to>
                                        <p:strVal val="visible"/>
                                      </p:to>
                                    </p:set>
                                    <p:anim calcmode="lin" valueType="num">
                                      <p:cBhvr additive="base">
                                        <p:cTn id="63" dur="500" fill="hold"/>
                                        <p:tgtEl>
                                          <p:spTgt spid="330762"/>
                                        </p:tgtEl>
                                        <p:attrNameLst>
                                          <p:attrName>ppt_x</p:attrName>
                                        </p:attrNameLst>
                                      </p:cBhvr>
                                      <p:tavLst>
                                        <p:tav tm="0">
                                          <p:val>
                                            <p:strVal val="0-#ppt_w/2"/>
                                          </p:val>
                                        </p:tav>
                                        <p:tav tm="100000">
                                          <p:val>
                                            <p:strVal val="#ppt_x"/>
                                          </p:val>
                                        </p:tav>
                                      </p:tavLst>
                                    </p:anim>
                                    <p:anim calcmode="lin" valueType="num">
                                      <p:cBhvr additive="base">
                                        <p:cTn id="64" dur="500" fill="hold"/>
                                        <p:tgtEl>
                                          <p:spTgt spid="33076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30774"/>
                                        </p:tgtEl>
                                        <p:attrNameLst>
                                          <p:attrName>style.visibility</p:attrName>
                                        </p:attrNameLst>
                                      </p:cBhvr>
                                      <p:to>
                                        <p:strVal val="visible"/>
                                      </p:to>
                                    </p:set>
                                    <p:anim calcmode="lin" valueType="num">
                                      <p:cBhvr additive="base">
                                        <p:cTn id="69" dur="500" fill="hold"/>
                                        <p:tgtEl>
                                          <p:spTgt spid="330774"/>
                                        </p:tgtEl>
                                        <p:attrNameLst>
                                          <p:attrName>ppt_x</p:attrName>
                                        </p:attrNameLst>
                                      </p:cBhvr>
                                      <p:tavLst>
                                        <p:tav tm="0">
                                          <p:val>
                                            <p:strVal val="#ppt_x"/>
                                          </p:val>
                                        </p:tav>
                                        <p:tav tm="100000">
                                          <p:val>
                                            <p:strVal val="#ppt_x"/>
                                          </p:val>
                                        </p:tav>
                                      </p:tavLst>
                                    </p:anim>
                                    <p:anim calcmode="lin" valueType="num">
                                      <p:cBhvr additive="base">
                                        <p:cTn id="70" dur="500" fill="hold"/>
                                        <p:tgtEl>
                                          <p:spTgt spid="33077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0774"/>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30763"/>
                                        </p:tgtEl>
                                        <p:attrNameLst>
                                          <p:attrName>style.visibility</p:attrName>
                                        </p:attrNameLst>
                                      </p:cBhvr>
                                      <p:to>
                                        <p:strVal val="visible"/>
                                      </p:to>
                                    </p:set>
                                    <p:anim calcmode="lin" valueType="num">
                                      <p:cBhvr additive="base">
                                        <p:cTn id="75" dur="500" fill="hold"/>
                                        <p:tgtEl>
                                          <p:spTgt spid="330763"/>
                                        </p:tgtEl>
                                        <p:attrNameLst>
                                          <p:attrName>ppt_x</p:attrName>
                                        </p:attrNameLst>
                                      </p:cBhvr>
                                      <p:tavLst>
                                        <p:tav tm="0">
                                          <p:val>
                                            <p:strVal val="0-#ppt_w/2"/>
                                          </p:val>
                                        </p:tav>
                                        <p:tav tm="100000">
                                          <p:val>
                                            <p:strVal val="#ppt_x"/>
                                          </p:val>
                                        </p:tav>
                                      </p:tavLst>
                                    </p:anim>
                                    <p:anim calcmode="lin" valueType="num">
                                      <p:cBhvr additive="base">
                                        <p:cTn id="76" dur="500" fill="hold"/>
                                        <p:tgtEl>
                                          <p:spTgt spid="33076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30775"/>
                                        </p:tgtEl>
                                        <p:attrNameLst>
                                          <p:attrName>style.visibility</p:attrName>
                                        </p:attrNameLst>
                                      </p:cBhvr>
                                      <p:to>
                                        <p:strVal val="visible"/>
                                      </p:to>
                                    </p:set>
                                    <p:anim calcmode="lin" valueType="num">
                                      <p:cBhvr additive="base">
                                        <p:cTn id="81" dur="500" fill="hold"/>
                                        <p:tgtEl>
                                          <p:spTgt spid="330775"/>
                                        </p:tgtEl>
                                        <p:attrNameLst>
                                          <p:attrName>ppt_x</p:attrName>
                                        </p:attrNameLst>
                                      </p:cBhvr>
                                      <p:tavLst>
                                        <p:tav tm="0">
                                          <p:val>
                                            <p:strVal val="#ppt_x"/>
                                          </p:val>
                                        </p:tav>
                                        <p:tav tm="100000">
                                          <p:val>
                                            <p:strVal val="#ppt_x"/>
                                          </p:val>
                                        </p:tav>
                                      </p:tavLst>
                                    </p:anim>
                                    <p:anim calcmode="lin" valueType="num">
                                      <p:cBhvr additive="base">
                                        <p:cTn id="82" dur="500" fill="hold"/>
                                        <p:tgtEl>
                                          <p:spTgt spid="33077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07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utoUpdateAnimBg="0"/>
      <p:bldP spid="330758" grpId="0" animBg="1" autoUpdateAnimBg="0"/>
      <p:bldP spid="330759" grpId="0" autoUpdateAnimBg="0"/>
      <p:bldP spid="330760" grpId="0" autoUpdateAnimBg="0"/>
      <p:bldP spid="330761" grpId="0" autoUpdateAnimBg="0"/>
      <p:bldP spid="330762" grpId="0" autoUpdateAnimBg="0"/>
      <p:bldP spid="330763" grpId="0" autoUpdateAnimBg="0"/>
      <p:bldP spid="330764" grpId="0" animBg="1" autoUpdateAnimBg="0"/>
      <p:bldP spid="330765" grpId="0" animBg="1" autoUpdateAnimBg="0"/>
      <p:bldP spid="330770" grpId="0" animBg="1" autoUpdateAnimBg="0"/>
      <p:bldP spid="330774" grpId="0" animBg="1" autoUpdateAnimBg="0"/>
      <p:bldP spid="330775"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ChangeArrowheads="1"/>
          </p:cNvSpPr>
          <p:nvPr/>
        </p:nvSpPr>
        <p:spPr bwMode="auto">
          <a:xfrm>
            <a:off x="457347" y="1447800"/>
            <a:ext cx="8229307" cy="5334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Encoding</a:t>
            </a:r>
          </a:p>
        </p:txBody>
      </p:sp>
      <p:pic>
        <p:nvPicPr>
          <p:cNvPr id="331780" name="Picture 4"/>
          <p:cNvPicPr>
            <a:picLocks noChangeAspect="1" noChangeArrowheads="1"/>
          </p:cNvPicPr>
          <p:nvPr/>
        </p:nvPicPr>
        <p:blipFill>
          <a:blip r:embed="rId2" cstate="print"/>
          <a:srcRect/>
          <a:stretch>
            <a:fillRect/>
          </a:stretch>
        </p:blipFill>
        <p:spPr bwMode="auto">
          <a:xfrm>
            <a:off x="2884802" y="1516064"/>
            <a:ext cx="5080651" cy="5037137"/>
          </a:xfrm>
          <a:prstGeom prst="rect">
            <a:avLst/>
          </a:prstGeom>
          <a:noFill/>
          <a:ln w="9525">
            <a:noFill/>
            <a:miter lim="800000"/>
            <a:headEnd/>
            <a:tailEnd/>
          </a:ln>
          <a:effectLst/>
        </p:spPr>
      </p:pic>
      <p:sp>
        <p:nvSpPr>
          <p:cNvPr id="5" name="ZoneTexte 4"/>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92527" y="728650"/>
            <a:ext cx="6965740" cy="914400"/>
          </a:xfrm>
        </p:spPr>
        <p:txBody>
          <a:bodyPr/>
          <a:lstStyle/>
          <a:p>
            <a:r>
              <a:rPr lang="en-US" u="sng" dirty="0">
                <a:solidFill>
                  <a:schemeClr val="accent1"/>
                </a:solidFill>
              </a:rPr>
              <a:t>SAQ (3-1)</a:t>
            </a:r>
          </a:p>
        </p:txBody>
      </p:sp>
      <p:sp>
        <p:nvSpPr>
          <p:cNvPr id="311301" name="Oval 5"/>
          <p:cNvSpPr>
            <a:spLocks noChangeArrowheads="1"/>
          </p:cNvSpPr>
          <p:nvPr/>
        </p:nvSpPr>
        <p:spPr bwMode="auto">
          <a:xfrm>
            <a:off x="4151300" y="1905000"/>
            <a:ext cx="1055415" cy="519351"/>
          </a:xfrm>
          <a:prstGeom prst="ellipse">
            <a:avLst/>
          </a:prstGeom>
          <a:noFill/>
          <a:ln w="9525">
            <a:noFill/>
            <a:round/>
            <a:headEnd/>
            <a:tailEnd/>
          </a:ln>
          <a:effectLst/>
        </p:spPr>
        <p:txBody>
          <a:bodyPr anchor="ctr">
            <a:spAutoFit/>
          </a:bodyPr>
          <a:lstStyle/>
          <a:p>
            <a:endParaRPr lang="en-US"/>
          </a:p>
        </p:txBody>
      </p:sp>
      <p:sp>
        <p:nvSpPr>
          <p:cNvPr id="311305" name="Rectangle 9"/>
          <p:cNvSpPr>
            <a:spLocks noGrp="1" noChangeArrowheads="1"/>
          </p:cNvSpPr>
          <p:nvPr>
            <p:ph type="body" idx="1"/>
          </p:nvPr>
        </p:nvSpPr>
        <p:spPr>
          <a:xfrm>
            <a:off x="457347" y="1524000"/>
            <a:ext cx="8548863" cy="4724400"/>
          </a:xfrm>
          <a:noFill/>
          <a:ln/>
        </p:spPr>
        <p:txBody>
          <a:bodyPr/>
          <a:lstStyle/>
          <a:p>
            <a:endParaRPr lang="en-US">
              <a:solidFill>
                <a:srgbClr val="0000CC"/>
              </a:solidFill>
              <a:latin typeface="Bookman Old Style" pitchFamily="18" charset="0"/>
            </a:endParaRPr>
          </a:p>
          <a:p>
            <a:pPr>
              <a:buFontTx/>
              <a:buNone/>
            </a:pPr>
            <a:endParaRPr lang="en-US">
              <a:solidFill>
                <a:srgbClr val="0000CC"/>
              </a:solidFill>
              <a:latin typeface="Bookman Old Style" pitchFamily="18" charset="0"/>
            </a:endParaRPr>
          </a:p>
        </p:txBody>
      </p:sp>
      <p:sp>
        <p:nvSpPr>
          <p:cNvPr id="311306" name="Rectangle 10"/>
          <p:cNvSpPr>
            <a:spLocks noChangeArrowheads="1"/>
          </p:cNvSpPr>
          <p:nvPr/>
        </p:nvSpPr>
        <p:spPr bwMode="auto">
          <a:xfrm>
            <a:off x="457347" y="1524000"/>
            <a:ext cx="8229307" cy="42672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Successive-Approximation Quantization (SAQ)</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Sequentially applies a sequence of thresholds T</a:t>
            </a:r>
            <a:r>
              <a:rPr lang="en-US" sz="2200" baseline="-20000">
                <a:solidFill>
                  <a:schemeClr val="tx1"/>
                </a:solidFill>
                <a:latin typeface="Arial" charset="0"/>
              </a:rPr>
              <a:t>0</a:t>
            </a:r>
            <a:r>
              <a:rPr lang="en-US" sz="2200">
                <a:solidFill>
                  <a:schemeClr val="tx1"/>
                </a:solidFill>
                <a:latin typeface="Arial" charset="0"/>
              </a:rPr>
              <a:t>,</a:t>
            </a:r>
            <a:r>
              <a:rPr lang="en-US" sz="2200">
                <a:solidFill>
                  <a:schemeClr val="tx1"/>
                </a:solidFill>
                <a:latin typeface="Arial" charset="0"/>
                <a:cs typeface="Arial" charset="0"/>
              </a:rPr>
              <a:t>···,</a:t>
            </a:r>
            <a:r>
              <a:rPr lang="en-US" sz="2200">
                <a:solidFill>
                  <a:schemeClr val="tx1"/>
                </a:solidFill>
                <a:latin typeface="Arial" charset="0"/>
              </a:rPr>
              <a:t>T</a:t>
            </a:r>
            <a:r>
              <a:rPr lang="en-US" sz="2200" baseline="-20000">
                <a:solidFill>
                  <a:schemeClr val="tx1"/>
                </a:solidFill>
                <a:latin typeface="Arial" charset="0"/>
              </a:rPr>
              <a:t>N-1 </a:t>
            </a:r>
            <a:r>
              <a:rPr lang="en-US" sz="2200">
                <a:solidFill>
                  <a:schemeClr val="tx1"/>
                </a:solidFill>
                <a:latin typeface="Arial" charset="0"/>
              </a:rPr>
              <a:t>to determine significance</a:t>
            </a:r>
          </a:p>
          <a:p>
            <a:pPr marL="342900" indent="-342900" algn="l">
              <a:lnSpc>
                <a:spcPct val="100000"/>
              </a:lnSpc>
              <a:spcBef>
                <a:spcPct val="20000"/>
              </a:spcBef>
              <a:buClr>
                <a:srgbClr val="003366"/>
              </a:buClr>
              <a:buSzTx/>
              <a:buFontTx/>
              <a:buChar char="•"/>
            </a:pPr>
            <a:r>
              <a:rPr lang="en-US" sz="2400">
                <a:solidFill>
                  <a:schemeClr val="folHlink"/>
                </a:solidFill>
                <a:latin typeface="Arial" charset="0"/>
              </a:rPr>
              <a:t>Thresholds </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Chose so that T</a:t>
            </a:r>
            <a:r>
              <a:rPr lang="en-US" sz="2200" baseline="-20000">
                <a:solidFill>
                  <a:schemeClr val="tx1"/>
                </a:solidFill>
                <a:latin typeface="Arial" charset="0"/>
              </a:rPr>
              <a:t>i</a:t>
            </a:r>
            <a:r>
              <a:rPr lang="en-US" sz="2200">
                <a:solidFill>
                  <a:schemeClr val="tx1"/>
                </a:solidFill>
                <a:latin typeface="Arial" charset="0"/>
              </a:rPr>
              <a:t> = T</a:t>
            </a:r>
            <a:r>
              <a:rPr lang="en-US" sz="2200" baseline="-20000">
                <a:solidFill>
                  <a:schemeClr val="tx1"/>
                </a:solidFill>
                <a:latin typeface="Arial" charset="0"/>
              </a:rPr>
              <a:t>i-1</a:t>
            </a:r>
            <a:r>
              <a:rPr lang="en-US" sz="2200">
                <a:solidFill>
                  <a:schemeClr val="tx1"/>
                </a:solidFill>
                <a:latin typeface="Arial" charset="0"/>
              </a:rPr>
              <a:t> /2 </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T</a:t>
            </a:r>
            <a:r>
              <a:rPr lang="en-US" sz="2200" baseline="-20000">
                <a:solidFill>
                  <a:schemeClr val="tx1"/>
                </a:solidFill>
                <a:latin typeface="Arial" charset="0"/>
              </a:rPr>
              <a:t>0</a:t>
            </a:r>
            <a:r>
              <a:rPr lang="en-US" sz="2200">
                <a:solidFill>
                  <a:schemeClr val="tx1"/>
                </a:solidFill>
                <a:latin typeface="Arial" charset="0"/>
              </a:rPr>
              <a:t> is chosen so that |x</a:t>
            </a:r>
            <a:r>
              <a:rPr lang="en-US" sz="2200" baseline="-20000">
                <a:solidFill>
                  <a:schemeClr val="tx1"/>
                </a:solidFill>
                <a:latin typeface="Arial" charset="0"/>
              </a:rPr>
              <a:t>j</a:t>
            </a:r>
            <a:r>
              <a:rPr lang="en-US" sz="2200">
                <a:solidFill>
                  <a:schemeClr val="tx1"/>
                </a:solidFill>
                <a:latin typeface="Arial" charset="0"/>
              </a:rPr>
              <a:t>| &lt; 2T</a:t>
            </a:r>
            <a:r>
              <a:rPr lang="en-US" sz="2200" baseline="-20000">
                <a:solidFill>
                  <a:schemeClr val="tx1"/>
                </a:solidFill>
                <a:latin typeface="Arial" charset="0"/>
              </a:rPr>
              <a:t>0</a:t>
            </a:r>
            <a:r>
              <a:rPr lang="en-US" sz="2200">
                <a:solidFill>
                  <a:schemeClr val="tx1"/>
                </a:solidFill>
                <a:latin typeface="Arial" charset="0"/>
              </a:rPr>
              <a:t> for all coefficients x</a:t>
            </a:r>
            <a:r>
              <a:rPr lang="en-US" sz="2200" baseline="-20000">
                <a:solidFill>
                  <a:schemeClr val="tx1"/>
                </a:solidFill>
                <a:latin typeface="Arial" charset="0"/>
              </a:rPr>
              <a:t>j</a:t>
            </a:r>
          </a:p>
          <a:p>
            <a:pPr marL="342900" indent="-342900" algn="l">
              <a:lnSpc>
                <a:spcPct val="100000"/>
              </a:lnSpc>
              <a:spcBef>
                <a:spcPct val="20000"/>
              </a:spcBef>
              <a:buClr>
                <a:srgbClr val="003366"/>
              </a:buClr>
              <a:buSzTx/>
              <a:buFontTx/>
              <a:buChar char="•"/>
            </a:pPr>
            <a:r>
              <a:rPr lang="en-US" sz="2400">
                <a:solidFill>
                  <a:schemeClr val="folHlink"/>
                </a:solidFill>
                <a:latin typeface="Arial" charset="0"/>
              </a:rPr>
              <a:t>Two separate lists of wavelet coefficients</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Dominant list</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Subordinate list</a:t>
            </a:r>
          </a:p>
        </p:txBody>
      </p:sp>
      <p:sp>
        <p:nvSpPr>
          <p:cNvPr id="311307" name="Text Box 11"/>
          <p:cNvSpPr txBox="1">
            <a:spLocks noChangeArrowheads="1"/>
          </p:cNvSpPr>
          <p:nvPr/>
        </p:nvSpPr>
        <p:spPr bwMode="auto">
          <a:xfrm>
            <a:off x="140722" y="4814888"/>
            <a:ext cx="8862556" cy="1128712"/>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Dominant list contains:</a:t>
            </a:r>
          </a:p>
          <a:p>
            <a:pPr algn="l">
              <a:lnSpc>
                <a:spcPct val="100000"/>
              </a:lnSpc>
              <a:spcBef>
                <a:spcPct val="0"/>
              </a:spcBef>
              <a:buSzTx/>
              <a:buFontTx/>
              <a:buNone/>
            </a:pPr>
            <a:r>
              <a:rPr lang="en-US" sz="2200" i="1">
                <a:solidFill>
                  <a:schemeClr val="tx1"/>
                </a:solidFill>
              </a:rPr>
              <a:t>The </a:t>
            </a:r>
            <a:r>
              <a:rPr lang="en-US" sz="2200" i="1">
                <a:solidFill>
                  <a:schemeClr val="accent2"/>
                </a:solidFill>
              </a:rPr>
              <a:t>coordinates</a:t>
            </a:r>
            <a:r>
              <a:rPr lang="en-US" sz="2200" i="1">
                <a:solidFill>
                  <a:schemeClr val="tx1"/>
                </a:solidFill>
              </a:rPr>
              <a:t> of those coefficients that have not yet been found to be significant in the same relative order as the initial scan.</a:t>
            </a:r>
            <a:endParaRPr lang="en-US" altLang="zh-CN" sz="2400" i="1">
              <a:solidFill>
                <a:schemeClr val="tx1"/>
              </a:solidFill>
            </a:endParaRPr>
          </a:p>
        </p:txBody>
      </p:sp>
      <p:sp>
        <p:nvSpPr>
          <p:cNvPr id="311308" name="Text Box 12"/>
          <p:cNvSpPr txBox="1">
            <a:spLocks noChangeArrowheads="1"/>
          </p:cNvSpPr>
          <p:nvPr/>
        </p:nvSpPr>
        <p:spPr bwMode="auto">
          <a:xfrm>
            <a:off x="140722" y="5119688"/>
            <a:ext cx="8862556" cy="769441"/>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Subordinate list contains:</a:t>
            </a:r>
          </a:p>
          <a:p>
            <a:pPr algn="l">
              <a:lnSpc>
                <a:spcPct val="100000"/>
              </a:lnSpc>
              <a:spcBef>
                <a:spcPct val="0"/>
              </a:spcBef>
              <a:buSzTx/>
              <a:buFontTx/>
              <a:buNone/>
            </a:pPr>
            <a:r>
              <a:rPr lang="en-US" sz="2200" i="1">
                <a:solidFill>
                  <a:schemeClr val="tx1"/>
                </a:solidFill>
              </a:rPr>
              <a:t>The </a:t>
            </a:r>
            <a:r>
              <a:rPr lang="en-US" sz="2200" i="1">
                <a:solidFill>
                  <a:schemeClr val="accent2"/>
                </a:solidFill>
              </a:rPr>
              <a:t>magnitudes</a:t>
            </a:r>
            <a:r>
              <a:rPr lang="en-US" sz="2200" i="1">
                <a:solidFill>
                  <a:schemeClr val="tx1"/>
                </a:solidFill>
              </a:rPr>
              <a:t> of those coefficients that have been found to be significant.</a:t>
            </a:r>
            <a:endParaRPr lang="en-US" altLang="zh-CN" sz="2400" i="1">
              <a:solidFill>
                <a:schemeClr val="tx1"/>
              </a:solidFill>
            </a:endParaRPr>
          </a:p>
        </p:txBody>
      </p:sp>
      <p:sp>
        <p:nvSpPr>
          <p:cNvPr id="8" name="ZoneTexte 7"/>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1307"/>
                                        </p:tgtEl>
                                        <p:attrNameLst>
                                          <p:attrName>style.visibility</p:attrName>
                                        </p:attrNameLst>
                                      </p:cBhvr>
                                      <p:to>
                                        <p:strVal val="visible"/>
                                      </p:to>
                                    </p:set>
                                    <p:anim calcmode="lin" valueType="num">
                                      <p:cBhvr additive="base">
                                        <p:cTn id="7" dur="500" fill="hold"/>
                                        <p:tgtEl>
                                          <p:spTgt spid="311307"/>
                                        </p:tgtEl>
                                        <p:attrNameLst>
                                          <p:attrName>ppt_x</p:attrName>
                                        </p:attrNameLst>
                                      </p:cBhvr>
                                      <p:tavLst>
                                        <p:tav tm="0">
                                          <p:val>
                                            <p:strVal val="#ppt_x"/>
                                          </p:val>
                                        </p:tav>
                                        <p:tav tm="100000">
                                          <p:val>
                                            <p:strVal val="#ppt_x"/>
                                          </p:val>
                                        </p:tav>
                                      </p:tavLst>
                                    </p:anim>
                                    <p:anim calcmode="lin" valueType="num">
                                      <p:cBhvr additive="base">
                                        <p:cTn id="8" dur="500" fill="hold"/>
                                        <p:tgtEl>
                                          <p:spTgt spid="31130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130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1308"/>
                                        </p:tgtEl>
                                        <p:attrNameLst>
                                          <p:attrName>style.visibility</p:attrName>
                                        </p:attrNameLst>
                                      </p:cBhvr>
                                      <p:to>
                                        <p:strVal val="visible"/>
                                      </p:to>
                                    </p:set>
                                    <p:anim calcmode="lin" valueType="num">
                                      <p:cBhvr additive="base">
                                        <p:cTn id="13" dur="500" fill="hold"/>
                                        <p:tgtEl>
                                          <p:spTgt spid="311308"/>
                                        </p:tgtEl>
                                        <p:attrNameLst>
                                          <p:attrName>ppt_x</p:attrName>
                                        </p:attrNameLst>
                                      </p:cBhvr>
                                      <p:tavLst>
                                        <p:tav tm="0">
                                          <p:val>
                                            <p:strVal val="#ppt_x"/>
                                          </p:val>
                                        </p:tav>
                                        <p:tav tm="100000">
                                          <p:val>
                                            <p:strVal val="#ppt_x"/>
                                          </p:val>
                                        </p:tav>
                                      </p:tavLst>
                                    </p:anim>
                                    <p:anim calcmode="lin" valueType="num">
                                      <p:cBhvr additive="base">
                                        <p:cTn id="14" dur="500" fill="hold"/>
                                        <p:tgtEl>
                                          <p:spTgt spid="31130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130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7" grpId="0" animBg="1" autoUpdateAnimBg="0"/>
      <p:bldP spid="311308"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492527" y="657212"/>
            <a:ext cx="6965740" cy="914400"/>
          </a:xfrm>
          <a:prstGeom prst="rect">
            <a:avLst/>
          </a:prstGeom>
          <a:noFill/>
          <a:ln w="9525">
            <a:noFill/>
            <a:miter lim="800000"/>
            <a:headEnd/>
            <a:tailEnd/>
          </a:ln>
          <a:effectLst/>
        </p:spPr>
        <p:txBody>
          <a:bodyPr anchor="ctr"/>
          <a:lstStyle/>
          <a:p>
            <a:pPr algn="l">
              <a:lnSpc>
                <a:spcPct val="100000"/>
              </a:lnSpc>
              <a:spcBef>
                <a:spcPct val="0"/>
              </a:spcBef>
              <a:buSzTx/>
              <a:buFontTx/>
              <a:buNone/>
            </a:pPr>
            <a:r>
              <a:rPr lang="en-US" sz="2800" b="1" u="sng" dirty="0">
                <a:latin typeface="Arial" charset="0"/>
              </a:rPr>
              <a:t>SAQ (3-2)</a:t>
            </a:r>
          </a:p>
        </p:txBody>
      </p:sp>
      <p:sp>
        <p:nvSpPr>
          <p:cNvPr id="334851" name="Rectangle 3"/>
          <p:cNvSpPr>
            <a:spLocks noChangeArrowheads="1"/>
          </p:cNvSpPr>
          <p:nvPr/>
        </p:nvSpPr>
        <p:spPr bwMode="auto">
          <a:xfrm>
            <a:off x="457347" y="1524000"/>
            <a:ext cx="8229307" cy="4572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Dominant pass</a:t>
            </a:r>
            <a:endParaRPr lang="en-US" sz="2200" baseline="-20000">
              <a:solidFill>
                <a:schemeClr val="tx1"/>
              </a:solidFill>
              <a:latin typeface="Arial" charset="0"/>
            </a:endParaRPr>
          </a:p>
        </p:txBody>
      </p:sp>
      <p:sp>
        <p:nvSpPr>
          <p:cNvPr id="334852" name="Rectangle 4"/>
          <p:cNvSpPr>
            <a:spLocks noChangeArrowheads="1"/>
          </p:cNvSpPr>
          <p:nvPr/>
        </p:nvSpPr>
        <p:spPr bwMode="auto">
          <a:xfrm>
            <a:off x="454415" y="1958976"/>
            <a:ext cx="8229307" cy="4794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Subordinate pass</a:t>
            </a:r>
          </a:p>
        </p:txBody>
      </p:sp>
      <p:sp>
        <p:nvSpPr>
          <p:cNvPr id="334853" name="Rectangle 5"/>
          <p:cNvSpPr>
            <a:spLocks noChangeArrowheads="1"/>
          </p:cNvSpPr>
          <p:nvPr/>
        </p:nvSpPr>
        <p:spPr bwMode="auto">
          <a:xfrm>
            <a:off x="452950" y="2395538"/>
            <a:ext cx="8229307" cy="576262"/>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Encoding process</a:t>
            </a:r>
          </a:p>
        </p:txBody>
      </p:sp>
      <p:sp>
        <p:nvSpPr>
          <p:cNvPr id="334854" name="Text Box 6"/>
          <p:cNvSpPr txBox="1">
            <a:spLocks noChangeArrowheads="1"/>
          </p:cNvSpPr>
          <p:nvPr/>
        </p:nvSpPr>
        <p:spPr bwMode="auto">
          <a:xfrm>
            <a:off x="562888" y="1981201"/>
            <a:ext cx="8232239" cy="1107996"/>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During a dominant pass:</a:t>
            </a:r>
          </a:p>
          <a:p>
            <a:pPr algn="l">
              <a:lnSpc>
                <a:spcPct val="100000"/>
              </a:lnSpc>
              <a:spcBef>
                <a:spcPct val="0"/>
              </a:spcBef>
              <a:buSzTx/>
              <a:buFontTx/>
              <a:buNone/>
            </a:pPr>
            <a:r>
              <a:rPr lang="en-US" sz="2200" i="1">
                <a:solidFill>
                  <a:schemeClr val="tx1"/>
                </a:solidFill>
              </a:rPr>
              <a:t>coefficients with coordinates on the dominant list are compared to the threshold T</a:t>
            </a:r>
            <a:r>
              <a:rPr lang="en-US" sz="2200" i="1" baseline="-25000">
                <a:solidFill>
                  <a:schemeClr val="tx1"/>
                </a:solidFill>
              </a:rPr>
              <a:t>i</a:t>
            </a:r>
            <a:r>
              <a:rPr lang="en-US" sz="2200" i="1">
                <a:solidFill>
                  <a:schemeClr val="tx1"/>
                </a:solidFill>
              </a:rPr>
              <a:t> to determine their </a:t>
            </a:r>
            <a:r>
              <a:rPr lang="en-US" sz="2200" i="1">
                <a:solidFill>
                  <a:schemeClr val="accent2"/>
                </a:solidFill>
              </a:rPr>
              <a:t>significance</a:t>
            </a:r>
            <a:r>
              <a:rPr lang="en-US" sz="2200" i="1">
                <a:solidFill>
                  <a:schemeClr val="tx1"/>
                </a:solidFill>
              </a:rPr>
              <a:t>, and if significant, their sign.</a:t>
            </a:r>
            <a:endParaRPr lang="en-US" altLang="zh-CN" sz="2400" i="1">
              <a:solidFill>
                <a:schemeClr val="tx1"/>
              </a:solidFill>
            </a:endParaRPr>
          </a:p>
        </p:txBody>
      </p:sp>
      <p:sp>
        <p:nvSpPr>
          <p:cNvPr id="334855" name="Text Box 7"/>
          <p:cNvSpPr txBox="1">
            <a:spLocks noChangeArrowheads="1"/>
          </p:cNvSpPr>
          <p:nvPr/>
        </p:nvSpPr>
        <p:spPr bwMode="auto">
          <a:xfrm>
            <a:off x="562888" y="2514601"/>
            <a:ext cx="8232239" cy="1463675"/>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During a subordinate pass:</a:t>
            </a:r>
          </a:p>
          <a:p>
            <a:pPr algn="l">
              <a:lnSpc>
                <a:spcPct val="100000"/>
              </a:lnSpc>
              <a:spcBef>
                <a:spcPct val="0"/>
              </a:spcBef>
              <a:buSzTx/>
              <a:buFontTx/>
              <a:buNone/>
            </a:pPr>
            <a:r>
              <a:rPr lang="en-US" sz="2200" i="1">
                <a:solidFill>
                  <a:schemeClr val="tx1"/>
                </a:solidFill>
              </a:rPr>
              <a:t>all coefficients on the subordinate list are scanned and the specifications of the magnitudes available to the decoder are refined to an additional bit of </a:t>
            </a:r>
            <a:r>
              <a:rPr lang="en-US" sz="2200" i="1">
                <a:solidFill>
                  <a:schemeClr val="accent2"/>
                </a:solidFill>
              </a:rPr>
              <a:t>precision</a:t>
            </a:r>
            <a:r>
              <a:rPr lang="en-US" sz="2200" i="1">
                <a:solidFill>
                  <a:schemeClr val="tx1"/>
                </a:solidFill>
              </a:rPr>
              <a:t>.</a:t>
            </a:r>
            <a:endParaRPr lang="en-US" altLang="zh-CN" sz="2400" i="1">
              <a:solidFill>
                <a:schemeClr val="tx1"/>
              </a:solidFill>
            </a:endParaRPr>
          </a:p>
        </p:txBody>
      </p:sp>
      <p:sp>
        <p:nvSpPr>
          <p:cNvPr id="334856" name="Text Box 8"/>
          <p:cNvSpPr txBox="1">
            <a:spLocks noChangeArrowheads="1"/>
          </p:cNvSpPr>
          <p:nvPr/>
        </p:nvSpPr>
        <p:spPr bwMode="auto">
          <a:xfrm>
            <a:off x="562888" y="3005139"/>
            <a:ext cx="8232239" cy="3138487"/>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SAQ encoding process:</a:t>
            </a:r>
          </a:p>
          <a:p>
            <a:pPr>
              <a:lnSpc>
                <a:spcPct val="100000"/>
              </a:lnSpc>
              <a:spcBef>
                <a:spcPct val="0"/>
              </a:spcBef>
              <a:buSzTx/>
              <a:buFontTx/>
              <a:buNone/>
            </a:pPr>
            <a:r>
              <a:rPr lang="en-US" altLang="zh-CN" sz="2200">
                <a:solidFill>
                  <a:schemeClr val="accent2"/>
                </a:solidFill>
              </a:rPr>
              <a:t>FOR</a:t>
            </a:r>
            <a:r>
              <a:rPr lang="en-US" altLang="zh-CN" sz="2200">
                <a:solidFill>
                  <a:schemeClr val="tx1"/>
                </a:solidFill>
              </a:rPr>
              <a:t>  		I = T</a:t>
            </a:r>
            <a:r>
              <a:rPr lang="en-US" altLang="zh-CN" sz="2200" baseline="-25000">
                <a:solidFill>
                  <a:schemeClr val="tx1"/>
                </a:solidFill>
              </a:rPr>
              <a:t>0</a:t>
            </a:r>
            <a:r>
              <a:rPr lang="en-US" altLang="zh-CN" sz="2200">
                <a:solidFill>
                  <a:schemeClr val="tx1"/>
                </a:solidFill>
              </a:rPr>
              <a:t> 		</a:t>
            </a:r>
            <a:r>
              <a:rPr lang="en-US" altLang="zh-CN" sz="2200">
                <a:solidFill>
                  <a:schemeClr val="accent2"/>
                </a:solidFill>
              </a:rPr>
              <a:t>TO</a:t>
            </a:r>
            <a:r>
              <a:rPr lang="en-US" altLang="zh-CN" sz="2200">
                <a:solidFill>
                  <a:schemeClr val="tx1"/>
                </a:solidFill>
              </a:rPr>
              <a:t> 		T</a:t>
            </a:r>
            <a:r>
              <a:rPr lang="en-US" altLang="zh-CN" sz="2200" baseline="-25000">
                <a:solidFill>
                  <a:schemeClr val="tx1"/>
                </a:solidFill>
              </a:rPr>
              <a:t>N-1 </a:t>
            </a:r>
          </a:p>
          <a:p>
            <a:pPr>
              <a:lnSpc>
                <a:spcPct val="100000"/>
              </a:lnSpc>
              <a:spcBef>
                <a:spcPct val="0"/>
              </a:spcBef>
              <a:buSzTx/>
              <a:buFontTx/>
              <a:buNone/>
            </a:pPr>
            <a:r>
              <a:rPr lang="en-US" altLang="zh-CN" sz="2200">
                <a:solidFill>
                  <a:schemeClr val="tx1"/>
                </a:solidFill>
              </a:rPr>
              <a:t>Dominant Pass;</a:t>
            </a:r>
          </a:p>
          <a:p>
            <a:pPr>
              <a:lnSpc>
                <a:spcPct val="100000"/>
              </a:lnSpc>
              <a:spcBef>
                <a:spcPct val="0"/>
              </a:spcBef>
              <a:buSzTx/>
              <a:buFontTx/>
              <a:buNone/>
            </a:pPr>
            <a:r>
              <a:rPr lang="en-US" altLang="zh-CN" sz="2200">
                <a:solidFill>
                  <a:schemeClr val="tx1"/>
                </a:solidFill>
              </a:rPr>
              <a:t>Subordinate Pass (generating string of symbols) ;</a:t>
            </a:r>
          </a:p>
          <a:p>
            <a:pPr>
              <a:lnSpc>
                <a:spcPct val="100000"/>
              </a:lnSpc>
              <a:spcBef>
                <a:spcPct val="0"/>
              </a:spcBef>
              <a:buSzTx/>
              <a:buFontTx/>
              <a:buNone/>
            </a:pPr>
            <a:r>
              <a:rPr lang="en-US" altLang="zh-CN" sz="2200">
                <a:solidFill>
                  <a:schemeClr val="tx1"/>
                </a:solidFill>
              </a:rPr>
              <a:t>String of symbols is entropy encoded;</a:t>
            </a:r>
          </a:p>
          <a:p>
            <a:pPr>
              <a:lnSpc>
                <a:spcPct val="100000"/>
              </a:lnSpc>
              <a:spcBef>
                <a:spcPct val="0"/>
              </a:spcBef>
              <a:buSzTx/>
              <a:buFontTx/>
              <a:buNone/>
            </a:pPr>
            <a:r>
              <a:rPr lang="en-US" altLang="zh-CN" sz="2200">
                <a:solidFill>
                  <a:schemeClr val="tx1"/>
                </a:solidFill>
              </a:rPr>
              <a:t>Sorting (subordinate list in decreasing magnitude);</a:t>
            </a:r>
          </a:p>
          <a:p>
            <a:pPr>
              <a:lnSpc>
                <a:spcPct val="100000"/>
              </a:lnSpc>
              <a:spcBef>
                <a:spcPct val="0"/>
              </a:spcBef>
              <a:buSzTx/>
              <a:buFontTx/>
              <a:buNone/>
            </a:pPr>
            <a:r>
              <a:rPr lang="en-US" altLang="zh-CN" sz="2200">
                <a:solidFill>
                  <a:schemeClr val="accent2"/>
                </a:solidFill>
              </a:rPr>
              <a:t>IF </a:t>
            </a:r>
            <a:r>
              <a:rPr lang="en-US" altLang="zh-CN" sz="2200">
                <a:solidFill>
                  <a:schemeClr val="tx1"/>
                </a:solidFill>
              </a:rPr>
              <a:t>(Target stopping condition = TRUE) 	</a:t>
            </a:r>
            <a:r>
              <a:rPr lang="en-US" altLang="zh-CN" sz="2200">
                <a:solidFill>
                  <a:schemeClr val="accent2"/>
                </a:solidFill>
              </a:rPr>
              <a:t>break</a:t>
            </a:r>
            <a:r>
              <a:rPr lang="en-US" altLang="zh-CN" sz="2200">
                <a:solidFill>
                  <a:schemeClr val="tx1"/>
                </a:solidFill>
              </a:rPr>
              <a:t>;</a:t>
            </a:r>
          </a:p>
          <a:p>
            <a:pPr>
              <a:lnSpc>
                <a:spcPct val="100000"/>
              </a:lnSpc>
              <a:spcBef>
                <a:spcPct val="0"/>
              </a:spcBef>
              <a:buSzTx/>
              <a:buFontTx/>
              <a:buNone/>
            </a:pPr>
            <a:r>
              <a:rPr lang="en-US" altLang="zh-CN" sz="2200">
                <a:solidFill>
                  <a:schemeClr val="accent2"/>
                </a:solidFill>
              </a:rPr>
              <a:t>NEXT</a:t>
            </a:r>
            <a:r>
              <a:rPr lang="en-US" altLang="zh-CN" sz="2200">
                <a:solidFill>
                  <a:schemeClr val="tx1"/>
                </a:solidFill>
              </a:rPr>
              <a:t>;</a:t>
            </a:r>
            <a:endParaRPr lang="en-US" altLang="zh-CN" sz="2200">
              <a:solidFill>
                <a:schemeClr val="accent2"/>
              </a:solidFill>
            </a:endParaRPr>
          </a:p>
          <a:p>
            <a:pPr>
              <a:lnSpc>
                <a:spcPct val="100000"/>
              </a:lnSpc>
              <a:spcBef>
                <a:spcPct val="0"/>
              </a:spcBef>
              <a:buSzTx/>
              <a:buFontTx/>
              <a:buNone/>
            </a:pPr>
            <a:endParaRPr lang="en-US" altLang="zh-CN" sz="2200">
              <a:solidFill>
                <a:schemeClr val="tx1"/>
              </a:solidFill>
            </a:endParaRPr>
          </a:p>
        </p:txBody>
      </p:sp>
      <p:sp>
        <p:nvSpPr>
          <p:cNvPr id="9" name="ZoneTexte 8"/>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4854"/>
                                        </p:tgtEl>
                                        <p:attrNameLst>
                                          <p:attrName>style.visibility</p:attrName>
                                        </p:attrNameLst>
                                      </p:cBhvr>
                                      <p:to>
                                        <p:strVal val="visible"/>
                                      </p:to>
                                    </p:set>
                                    <p:animEffect transition="in" filter="box(in)">
                                      <p:cBhvr>
                                        <p:cTn id="7" dur="500"/>
                                        <p:tgtEl>
                                          <p:spTgt spid="334854"/>
                                        </p:tgtEl>
                                      </p:cBhvr>
                                    </p:animEffect>
                                  </p:childTnLst>
                                  <p:subTnLst>
                                    <p:set>
                                      <p:cBhvr override="childStyle">
                                        <p:cTn dur="1" fill="hold" display="0" masterRel="nextClick" afterEffect="1"/>
                                        <p:tgtEl>
                                          <p:spTgt spid="33485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4852"/>
                                        </p:tgtEl>
                                        <p:attrNameLst>
                                          <p:attrName>style.visibility</p:attrName>
                                        </p:attrNameLst>
                                      </p:cBhvr>
                                      <p:to>
                                        <p:strVal val="visible"/>
                                      </p:to>
                                    </p:set>
                                    <p:anim calcmode="lin" valueType="num">
                                      <p:cBhvr additive="base">
                                        <p:cTn id="12" dur="500" fill="hold"/>
                                        <p:tgtEl>
                                          <p:spTgt spid="334852"/>
                                        </p:tgtEl>
                                        <p:attrNameLst>
                                          <p:attrName>ppt_x</p:attrName>
                                        </p:attrNameLst>
                                      </p:cBhvr>
                                      <p:tavLst>
                                        <p:tav tm="0">
                                          <p:val>
                                            <p:strVal val="0-#ppt_w/2"/>
                                          </p:val>
                                        </p:tav>
                                        <p:tav tm="100000">
                                          <p:val>
                                            <p:strVal val="#ppt_x"/>
                                          </p:val>
                                        </p:tav>
                                      </p:tavLst>
                                    </p:anim>
                                    <p:anim calcmode="lin" valueType="num">
                                      <p:cBhvr additive="base">
                                        <p:cTn id="13" dur="500" fill="hold"/>
                                        <p:tgtEl>
                                          <p:spTgt spid="3348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4855"/>
                                        </p:tgtEl>
                                        <p:attrNameLst>
                                          <p:attrName>style.visibility</p:attrName>
                                        </p:attrNameLst>
                                      </p:cBhvr>
                                      <p:to>
                                        <p:strVal val="visible"/>
                                      </p:to>
                                    </p:set>
                                    <p:animEffect transition="in" filter="box(in)">
                                      <p:cBhvr>
                                        <p:cTn id="18" dur="500"/>
                                        <p:tgtEl>
                                          <p:spTgt spid="334855"/>
                                        </p:tgtEl>
                                      </p:cBhvr>
                                    </p:animEffect>
                                  </p:childTnLst>
                                  <p:subTnLst>
                                    <p:set>
                                      <p:cBhvr override="childStyle">
                                        <p:cTn dur="1" fill="hold" display="0" masterRel="nextClick" afterEffect="1"/>
                                        <p:tgtEl>
                                          <p:spTgt spid="33485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4853"/>
                                        </p:tgtEl>
                                        <p:attrNameLst>
                                          <p:attrName>style.visibility</p:attrName>
                                        </p:attrNameLst>
                                      </p:cBhvr>
                                      <p:to>
                                        <p:strVal val="visible"/>
                                      </p:to>
                                    </p:set>
                                    <p:anim calcmode="lin" valueType="num">
                                      <p:cBhvr additive="base">
                                        <p:cTn id="23" dur="500" fill="hold"/>
                                        <p:tgtEl>
                                          <p:spTgt spid="334853"/>
                                        </p:tgtEl>
                                        <p:attrNameLst>
                                          <p:attrName>ppt_x</p:attrName>
                                        </p:attrNameLst>
                                      </p:cBhvr>
                                      <p:tavLst>
                                        <p:tav tm="0">
                                          <p:val>
                                            <p:strVal val="0-#ppt_w/2"/>
                                          </p:val>
                                        </p:tav>
                                        <p:tav tm="100000">
                                          <p:val>
                                            <p:strVal val="#ppt_x"/>
                                          </p:val>
                                        </p:tav>
                                      </p:tavLst>
                                    </p:anim>
                                    <p:anim calcmode="lin" valueType="num">
                                      <p:cBhvr additive="base">
                                        <p:cTn id="24" dur="500" fill="hold"/>
                                        <p:tgtEl>
                                          <p:spTgt spid="33485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4856"/>
                                        </p:tgtEl>
                                        <p:attrNameLst>
                                          <p:attrName>style.visibility</p:attrName>
                                        </p:attrNameLst>
                                      </p:cBhvr>
                                      <p:to>
                                        <p:strVal val="visible"/>
                                      </p:to>
                                    </p:set>
                                    <p:anim calcmode="lin" valueType="num">
                                      <p:cBhvr additive="base">
                                        <p:cTn id="29" dur="500" fill="hold"/>
                                        <p:tgtEl>
                                          <p:spTgt spid="334856"/>
                                        </p:tgtEl>
                                        <p:attrNameLst>
                                          <p:attrName>ppt_x</p:attrName>
                                        </p:attrNameLst>
                                      </p:cBhvr>
                                      <p:tavLst>
                                        <p:tav tm="0">
                                          <p:val>
                                            <p:strVal val="#ppt_x"/>
                                          </p:val>
                                        </p:tav>
                                        <p:tav tm="100000">
                                          <p:val>
                                            <p:strVal val="#ppt_x"/>
                                          </p:val>
                                        </p:tav>
                                      </p:tavLst>
                                    </p:anim>
                                    <p:anim calcmode="lin" valueType="num">
                                      <p:cBhvr additive="base">
                                        <p:cTn id="30" dur="500" fill="hold"/>
                                        <p:tgtEl>
                                          <p:spTgt spid="33485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48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utoUpdateAnimBg="0"/>
      <p:bldP spid="334853" grpId="0" autoUpdateAnimBg="0"/>
      <p:bldP spid="334854" grpId="0" animBg="1" autoUpdateAnimBg="0"/>
      <p:bldP spid="334855" grpId="0" animBg="1" autoUpdateAnimBg="0"/>
      <p:bldP spid="334856"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492527" y="657212"/>
            <a:ext cx="6965740" cy="914400"/>
          </a:xfrm>
          <a:prstGeom prst="rect">
            <a:avLst/>
          </a:prstGeom>
          <a:noFill/>
          <a:ln w="9525">
            <a:noFill/>
            <a:miter lim="800000"/>
            <a:headEnd/>
            <a:tailEnd/>
          </a:ln>
          <a:effectLst/>
        </p:spPr>
        <p:txBody>
          <a:bodyPr anchor="ctr"/>
          <a:lstStyle/>
          <a:p>
            <a:pPr algn="l">
              <a:lnSpc>
                <a:spcPct val="100000"/>
              </a:lnSpc>
              <a:spcBef>
                <a:spcPct val="0"/>
              </a:spcBef>
              <a:buSzTx/>
              <a:buFontTx/>
              <a:buNone/>
            </a:pPr>
            <a:r>
              <a:rPr lang="en-US" sz="2800" b="1" u="sng" dirty="0">
                <a:latin typeface="Arial" charset="0"/>
              </a:rPr>
              <a:t>SAQ (3-3)</a:t>
            </a:r>
          </a:p>
        </p:txBody>
      </p:sp>
      <p:sp>
        <p:nvSpPr>
          <p:cNvPr id="335875" name="Rectangle 3"/>
          <p:cNvSpPr>
            <a:spLocks noChangeArrowheads="1"/>
          </p:cNvSpPr>
          <p:nvPr/>
        </p:nvSpPr>
        <p:spPr bwMode="auto">
          <a:xfrm>
            <a:off x="457347" y="1524000"/>
            <a:ext cx="8337780" cy="42672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solidFill>
                  <a:schemeClr val="folHlink"/>
                </a:solidFill>
                <a:latin typeface="Arial" charset="0"/>
              </a:rPr>
              <a:t>Decoding</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Each decode symbol, during both passes, refines and reduces the width of the uncertainty interval in which the true value of the coefficient ( or coefficients, in the case of a zerotree root)</a:t>
            </a:r>
          </a:p>
          <a:p>
            <a:pPr marL="342900" indent="-342900" algn="l">
              <a:lnSpc>
                <a:spcPct val="100000"/>
              </a:lnSpc>
              <a:spcBef>
                <a:spcPct val="20000"/>
              </a:spcBef>
              <a:buClr>
                <a:srgbClr val="003366"/>
              </a:buClr>
              <a:buSzTx/>
              <a:buFontTx/>
              <a:buChar char="•"/>
            </a:pPr>
            <a:r>
              <a:rPr lang="en-US" sz="2400">
                <a:solidFill>
                  <a:schemeClr val="folHlink"/>
                </a:solidFill>
                <a:latin typeface="Arial" charset="0"/>
              </a:rPr>
              <a:t>Reconstruction value </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Can be anywhere  in that uncertainty interval</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Practically, use the center of the uncertainty interval</a:t>
            </a:r>
            <a:endParaRPr lang="en-US" sz="2200" baseline="-20000">
              <a:solidFill>
                <a:schemeClr val="tx1"/>
              </a:solidFill>
              <a:latin typeface="Arial" charset="0"/>
            </a:endParaRPr>
          </a:p>
          <a:p>
            <a:pPr marL="342900" indent="-342900" algn="l">
              <a:lnSpc>
                <a:spcPct val="100000"/>
              </a:lnSpc>
              <a:spcBef>
                <a:spcPct val="20000"/>
              </a:spcBef>
              <a:buClr>
                <a:srgbClr val="003366"/>
              </a:buClr>
              <a:buSzTx/>
              <a:buFontTx/>
              <a:buChar char="•"/>
            </a:pPr>
            <a:r>
              <a:rPr lang="en-US" sz="2400">
                <a:solidFill>
                  <a:schemeClr val="folHlink"/>
                </a:solidFill>
                <a:latin typeface="Arial" charset="0"/>
              </a:rPr>
              <a:t>Good feature</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Terminating the decoding of an embedded bit stream at a specific point in the bit stream produces exactly the same image that would have resulted had that point been the initial target rate</a:t>
            </a:r>
          </a:p>
        </p:txBody>
      </p:sp>
      <p:sp>
        <p:nvSpPr>
          <p:cNvPr id="4" name="ZoneTexte 3"/>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457200" y="571488"/>
            <a:ext cx="8229600" cy="1143000"/>
          </a:xfrm>
        </p:spPr>
        <p:txBody>
          <a:bodyPr/>
          <a:lstStyle/>
          <a:p>
            <a:r>
              <a:rPr lang="en-US" dirty="0">
                <a:solidFill>
                  <a:schemeClr val="accent1"/>
                </a:solidFill>
              </a:rPr>
              <a:t>Adaptive Arithmetic Coding</a:t>
            </a:r>
          </a:p>
        </p:txBody>
      </p:sp>
      <p:sp>
        <p:nvSpPr>
          <p:cNvPr id="312323" name="Rectangle 3"/>
          <p:cNvSpPr>
            <a:spLocks noGrp="1" noChangeArrowheads="1"/>
          </p:cNvSpPr>
          <p:nvPr>
            <p:ph type="body" idx="1"/>
          </p:nvPr>
        </p:nvSpPr>
        <p:spPr>
          <a:xfrm>
            <a:off x="457347" y="1524000"/>
            <a:ext cx="8229307" cy="3733800"/>
          </a:xfrm>
        </p:spPr>
        <p:txBody>
          <a:bodyPr>
            <a:normAutofit fontScale="92500" lnSpcReduction="20000"/>
          </a:bodyPr>
          <a:lstStyle/>
          <a:p>
            <a:r>
              <a:rPr lang="en-US">
                <a:solidFill>
                  <a:schemeClr val="folHlink"/>
                </a:solidFill>
              </a:rPr>
              <a:t>Based on [3], encoder is separate from the model</a:t>
            </a:r>
          </a:p>
          <a:p>
            <a:pPr lvl="1"/>
            <a:r>
              <a:rPr lang="en-US"/>
              <a:t>which is basically a histogram</a:t>
            </a:r>
            <a:r>
              <a:rPr lang="en-US">
                <a:solidFill>
                  <a:schemeClr val="folHlink"/>
                </a:solidFill>
              </a:rPr>
              <a:t> </a:t>
            </a:r>
          </a:p>
          <a:p>
            <a:r>
              <a:rPr lang="en-US">
                <a:solidFill>
                  <a:schemeClr val="folHlink"/>
                </a:solidFill>
              </a:rPr>
              <a:t>During the dominant passes</a:t>
            </a:r>
          </a:p>
          <a:p>
            <a:pPr lvl="1"/>
            <a:r>
              <a:rPr lang="en-US"/>
              <a:t>Choose one of four histograms depending on</a:t>
            </a:r>
          </a:p>
          <a:p>
            <a:pPr lvl="2"/>
            <a:r>
              <a:rPr lang="en-US"/>
              <a:t>Whether the previous coefficient in the scan is known to be significant</a:t>
            </a:r>
          </a:p>
          <a:p>
            <a:pPr lvl="2"/>
            <a:r>
              <a:rPr lang="en-US"/>
              <a:t>Whether the parent is known to be significant</a:t>
            </a:r>
          </a:p>
          <a:p>
            <a:r>
              <a:rPr lang="en-US">
                <a:solidFill>
                  <a:schemeClr val="folHlink"/>
                </a:solidFill>
              </a:rPr>
              <a:t>During the subordinate passes</a:t>
            </a:r>
          </a:p>
          <a:p>
            <a:pPr lvl="1"/>
            <a:r>
              <a:rPr lang="en-US"/>
              <a:t>A single histogram is used</a:t>
            </a:r>
          </a:p>
        </p:txBody>
      </p:sp>
      <p:sp>
        <p:nvSpPr>
          <p:cNvPr id="4" name="ZoneTexte 3"/>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 name="ZoneTexte 2"/>
          <p:cNvSpPr txBox="1"/>
          <p:nvPr/>
        </p:nvSpPr>
        <p:spPr>
          <a:xfrm>
            <a:off x="0" y="714356"/>
            <a:ext cx="9144000" cy="769441"/>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Si la fenêtre utilisée pour découper le signal en segments, vérifie bien la condition:</a:t>
            </a:r>
          </a:p>
        </p:txBody>
      </p:sp>
      <p:graphicFrame>
        <p:nvGraphicFramePr>
          <p:cNvPr id="5" name="Objet 4"/>
          <p:cNvGraphicFramePr>
            <a:graphicFrameLocks noChangeAspect="1"/>
          </p:cNvGraphicFramePr>
          <p:nvPr/>
        </p:nvGraphicFramePr>
        <p:xfrm>
          <a:off x="857224" y="2214554"/>
          <a:ext cx="6839515" cy="671516"/>
        </p:xfrm>
        <a:graphic>
          <a:graphicData uri="http://schemas.openxmlformats.org/presentationml/2006/ole">
            <mc:AlternateContent xmlns:mc="http://schemas.openxmlformats.org/markup-compatibility/2006">
              <mc:Choice xmlns:v="urn:schemas-microsoft-com:vml" Requires="v">
                <p:oleObj spid="_x0000_s123910" name="Équation" r:id="rId3" imgW="3492360" imgH="342720" progId="Equation.3">
                  <p:embed/>
                </p:oleObj>
              </mc:Choice>
              <mc:Fallback>
                <p:oleObj name="Équation" r:id="rId3" imgW="349236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24" y="2214554"/>
                        <a:ext cx="6839515" cy="6715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Object 4"/>
          <p:cNvGraphicFramePr>
            <a:graphicFrameLocks noChangeAspect="1"/>
          </p:cNvGraphicFramePr>
          <p:nvPr/>
        </p:nvGraphicFramePr>
        <p:xfrm>
          <a:off x="642910" y="3643314"/>
          <a:ext cx="8156575" cy="895350"/>
        </p:xfrm>
        <a:graphic>
          <a:graphicData uri="http://schemas.openxmlformats.org/presentationml/2006/ole">
            <mc:AlternateContent xmlns:mc="http://schemas.openxmlformats.org/markup-compatibility/2006">
              <mc:Choice xmlns:v="urn:schemas-microsoft-com:vml" Requires="v">
                <p:oleObj spid="_x0000_s123911" name="Équation" r:id="rId5" imgW="4165560" imgH="457200" progId="Equation.3">
                  <p:embed/>
                </p:oleObj>
              </mc:Choice>
              <mc:Fallback>
                <p:oleObj name="Équation" r:id="rId5" imgW="416556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3643314"/>
                        <a:ext cx="8156575"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ccolade fermante 8"/>
          <p:cNvSpPr/>
          <p:nvPr/>
        </p:nvSpPr>
        <p:spPr>
          <a:xfrm rot="5400000">
            <a:off x="6607983" y="3821909"/>
            <a:ext cx="500066" cy="157163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6572264" y="4936821"/>
            <a:ext cx="1357322" cy="492443"/>
          </a:xfrm>
          <a:prstGeom prst="rect">
            <a:avLst/>
          </a:prstGeom>
          <a:noFill/>
        </p:spPr>
        <p:txBody>
          <a:bodyPr wrap="square" rtlCol="0">
            <a:spAutoFit/>
          </a:bodyPr>
          <a:lstStyle/>
          <a:p>
            <a:r>
              <a:rPr lang="fr-FR" sz="2600" b="1" dirty="0">
                <a:solidFill>
                  <a:srgbClr val="C00000"/>
                </a:solidFill>
              </a:rPr>
              <a:t>= 1</a:t>
            </a:r>
          </a:p>
        </p:txBody>
      </p:sp>
      <p:graphicFrame>
        <p:nvGraphicFramePr>
          <p:cNvPr id="50181" name="Object 5"/>
          <p:cNvGraphicFramePr>
            <a:graphicFrameLocks noChangeAspect="1"/>
          </p:cNvGraphicFramePr>
          <p:nvPr/>
        </p:nvGraphicFramePr>
        <p:xfrm>
          <a:off x="2143108" y="6065898"/>
          <a:ext cx="4537093" cy="720688"/>
        </p:xfrm>
        <a:graphic>
          <a:graphicData uri="http://schemas.openxmlformats.org/presentationml/2006/ole">
            <mc:AlternateContent xmlns:mc="http://schemas.openxmlformats.org/markup-compatibility/2006">
              <mc:Choice xmlns:v="urn:schemas-microsoft-com:vml" Requires="v">
                <p:oleObj spid="_x0000_s123912" name="Équation" r:id="rId7" imgW="2158920" imgH="342720" progId="Equation.3">
                  <p:embed/>
                </p:oleObj>
              </mc:Choice>
              <mc:Fallback>
                <p:oleObj name="Équation" r:id="rId7" imgW="2158920" imgH="3427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08" y="6065898"/>
                        <a:ext cx="4537093" cy="7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2" name="Object 6"/>
          <p:cNvGraphicFramePr>
            <a:graphicFrameLocks noChangeAspect="1"/>
          </p:cNvGraphicFramePr>
          <p:nvPr/>
        </p:nvGraphicFramePr>
        <p:xfrm>
          <a:off x="3786182" y="1142984"/>
          <a:ext cx="1757362" cy="428625"/>
        </p:xfrm>
        <a:graphic>
          <a:graphicData uri="http://schemas.openxmlformats.org/presentationml/2006/ole">
            <mc:AlternateContent xmlns:mc="http://schemas.openxmlformats.org/markup-compatibility/2006">
              <mc:Choice xmlns:v="urn:schemas-microsoft-com:vml" Requires="v">
                <p:oleObj spid="_x0000_s123913" name="Équation" r:id="rId9" imgW="1041120" imgH="253800" progId="Equation.3">
                  <p:embed/>
                </p:oleObj>
              </mc:Choice>
              <mc:Fallback>
                <p:oleObj name="Équation" r:id="rId9" imgW="1041120" imgH="253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2" y="1142984"/>
                        <a:ext cx="1757362"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1643050"/>
            <a:ext cx="9144000" cy="430887"/>
          </a:xfrm>
          <a:prstGeom prst="rect">
            <a:avLst/>
          </a:prstGeom>
          <a:noFill/>
        </p:spPr>
        <p:txBody>
          <a:bodyPr wrap="square" rtlCol="0">
            <a:spAutoFit/>
          </a:bodyPr>
          <a:lstStyle/>
          <a:p>
            <a:pPr algn="just"/>
            <a:r>
              <a:rPr lang="fr-FR" sz="2200" dirty="0">
                <a:solidFill>
                  <a:srgbClr val="002060"/>
                </a:solidFill>
                <a:latin typeface="Times New Roman" pitchFamily="18" charset="0"/>
                <a:cs typeface="Times New Roman" pitchFamily="18" charset="0"/>
              </a:rPr>
              <a:t>Et en sachant que chaque segment du signal aura une TFTD de la forme :</a:t>
            </a:r>
          </a:p>
        </p:txBody>
      </p:sp>
      <p:sp>
        <p:nvSpPr>
          <p:cNvPr id="13" name="ZoneTexte 12"/>
          <p:cNvSpPr txBox="1"/>
          <p:nvPr/>
        </p:nvSpPr>
        <p:spPr>
          <a:xfrm>
            <a:off x="-32" y="3069551"/>
            <a:ext cx="9144000" cy="430887"/>
          </a:xfrm>
          <a:prstGeom prst="rect">
            <a:avLst/>
          </a:prstGeom>
          <a:noFill/>
        </p:spPr>
        <p:txBody>
          <a:bodyPr wrap="square" rtlCol="0">
            <a:spAutoFit/>
          </a:bodyPr>
          <a:lstStyle/>
          <a:p>
            <a:pPr algn="just"/>
            <a:r>
              <a:rPr lang="fr-FR" sz="2200" dirty="0">
                <a:solidFill>
                  <a:srgbClr val="00B050"/>
                </a:solidFill>
                <a:latin typeface="Times New Roman" pitchFamily="18" charset="0"/>
                <a:cs typeface="Times New Roman" pitchFamily="18" charset="0"/>
              </a:rPr>
              <a:t>Alors la somme de toutes les TFTD des différents segments du signal sera égale</a:t>
            </a:r>
          </a:p>
        </p:txBody>
      </p:sp>
      <p:sp>
        <p:nvSpPr>
          <p:cNvPr id="14" name="ZoneTexte 13"/>
          <p:cNvSpPr txBox="1"/>
          <p:nvPr/>
        </p:nvSpPr>
        <p:spPr>
          <a:xfrm>
            <a:off x="0" y="5286388"/>
            <a:ext cx="9144000" cy="769441"/>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Ce qui nous permet de vérifier, quand la contrainte sur la fenêtre est vérifiée, que :</a:t>
            </a:r>
          </a:p>
        </p:txBody>
      </p:sp>
      <p:sp>
        <p:nvSpPr>
          <p:cNvPr id="15" name="Espace réservé du numéro de diapositive 14"/>
          <p:cNvSpPr>
            <a:spLocks noGrp="1"/>
          </p:cNvSpPr>
          <p:nvPr>
            <p:ph type="sldNum" sz="quarter" idx="12"/>
          </p:nvPr>
        </p:nvSpPr>
        <p:spPr/>
        <p:txBody>
          <a:bodyPr/>
          <a:lstStyle/>
          <a:p>
            <a:fld id="{2D849293-9FFB-455D-8E04-D5321DD3C202}" type="slidenum">
              <a:rPr lang="fr-FR" smtClean="0"/>
              <a:pPr/>
              <a:t>7</a:t>
            </a:fld>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idx="1"/>
          </p:nvPr>
        </p:nvSpPr>
        <p:spPr>
          <a:xfrm>
            <a:off x="351805" y="1447800"/>
            <a:ext cx="8229307" cy="3886200"/>
          </a:xfrm>
        </p:spPr>
        <p:txBody>
          <a:bodyPr>
            <a:normAutofit fontScale="85000" lnSpcReduction="20000"/>
          </a:bodyPr>
          <a:lstStyle/>
          <a:p>
            <a:r>
              <a:rPr lang="en-US">
                <a:solidFill>
                  <a:schemeClr val="accent1"/>
                </a:solidFill>
              </a:rPr>
              <a:t>Relationship to Bit Plane Encoding (more general &amp; complex)</a:t>
            </a:r>
            <a:br>
              <a:rPr lang="en-US">
                <a:solidFill>
                  <a:schemeClr val="accent1"/>
                </a:solidFill>
              </a:rPr>
            </a:br>
            <a:r>
              <a:rPr lang="en-US"/>
              <a:t>(</a:t>
            </a:r>
            <a:r>
              <a:rPr lang="en-US" i="1"/>
              <a:t>all thresholds are powers of two and all coefficients are integers</a:t>
            </a:r>
            <a:r>
              <a:rPr lang="en-US"/>
              <a:t>)</a:t>
            </a:r>
          </a:p>
          <a:p>
            <a:pPr lvl="1"/>
            <a:r>
              <a:rPr lang="en-US"/>
              <a:t>Most-significant binary digit (MSBD)</a:t>
            </a:r>
          </a:p>
          <a:p>
            <a:pPr lvl="2"/>
            <a:r>
              <a:rPr lang="en-US"/>
              <a:t>Its sign and bit position are measured and encoded during the dominant pass </a:t>
            </a:r>
          </a:p>
          <a:p>
            <a:pPr lvl="1"/>
            <a:r>
              <a:rPr lang="en-US"/>
              <a:t>Dominant bits (digits to the left and including the MSBD)</a:t>
            </a:r>
          </a:p>
          <a:p>
            <a:pPr lvl="2"/>
            <a:r>
              <a:rPr lang="en-US"/>
              <a:t>Measured and encoded during the dominant pass</a:t>
            </a:r>
          </a:p>
          <a:p>
            <a:pPr lvl="1"/>
            <a:r>
              <a:rPr lang="en-US"/>
              <a:t>Subordinate bits (digits to the right of the MSBD)</a:t>
            </a:r>
          </a:p>
          <a:p>
            <a:pPr lvl="2"/>
            <a:r>
              <a:rPr lang="en-US"/>
              <a:t>Measured and encoded during the subordinate pass</a:t>
            </a:r>
            <a:endParaRPr lang="en-US">
              <a:solidFill>
                <a:schemeClr val="accent1"/>
              </a:solidFill>
            </a:endParaRPr>
          </a:p>
          <a:p>
            <a:pPr lvl="1"/>
            <a:endParaRPr lang="en-US">
              <a:solidFill>
                <a:schemeClr val="accent1"/>
              </a:solidFill>
            </a:endParaRPr>
          </a:p>
        </p:txBody>
      </p:sp>
      <p:sp>
        <p:nvSpPr>
          <p:cNvPr id="313352" name="Line 8"/>
          <p:cNvSpPr>
            <a:spLocks noChangeShapeType="1"/>
          </p:cNvSpPr>
          <p:nvPr/>
        </p:nvSpPr>
        <p:spPr bwMode="auto">
          <a:xfrm>
            <a:off x="3095885" y="3276600"/>
            <a:ext cx="0" cy="381000"/>
          </a:xfrm>
          <a:prstGeom prst="line">
            <a:avLst/>
          </a:prstGeom>
          <a:noFill/>
          <a:ln w="38100">
            <a:solidFill>
              <a:schemeClr val="bg1"/>
            </a:solidFill>
            <a:round/>
            <a:headEnd/>
            <a:tailEnd type="triangle" w="med" len="med"/>
          </a:ln>
          <a:effectLst/>
        </p:spPr>
        <p:txBody>
          <a:bodyPr anchor="ctr">
            <a:spAutoFit/>
          </a:bodyPr>
          <a:lstStyle/>
          <a:p>
            <a:endParaRPr lang="en-US"/>
          </a:p>
        </p:txBody>
      </p:sp>
      <p:sp>
        <p:nvSpPr>
          <p:cNvPr id="313353" name="Line 9"/>
          <p:cNvSpPr>
            <a:spLocks noChangeShapeType="1"/>
          </p:cNvSpPr>
          <p:nvPr/>
        </p:nvSpPr>
        <p:spPr bwMode="auto">
          <a:xfrm flipV="1">
            <a:off x="5277076" y="3276600"/>
            <a:ext cx="0" cy="381000"/>
          </a:xfrm>
          <a:prstGeom prst="line">
            <a:avLst/>
          </a:prstGeom>
          <a:noFill/>
          <a:ln w="38100">
            <a:solidFill>
              <a:schemeClr val="bg1"/>
            </a:solidFill>
            <a:round/>
            <a:headEnd/>
            <a:tailEnd type="triangle" w="med" len="med"/>
          </a:ln>
          <a:effectLst/>
        </p:spPr>
        <p:txBody>
          <a:bodyPr anchor="ctr">
            <a:spAutoFit/>
          </a:bodyPr>
          <a:lstStyle/>
          <a:p>
            <a:endParaRPr lang="en-US"/>
          </a:p>
        </p:txBody>
      </p:sp>
      <p:sp>
        <p:nvSpPr>
          <p:cNvPr id="313357" name="Rectangle 13"/>
          <p:cNvSpPr>
            <a:spLocks noGrp="1" noChangeArrowheads="1"/>
          </p:cNvSpPr>
          <p:nvPr>
            <p:ph type="title"/>
          </p:nvPr>
        </p:nvSpPr>
        <p:spPr/>
        <p:txBody>
          <a:bodyPr>
            <a:normAutofit fontScale="90000"/>
          </a:bodyPr>
          <a:lstStyle/>
          <a:p>
            <a:r>
              <a:rPr lang="en-US">
                <a:solidFill>
                  <a:schemeClr val="folHlink"/>
                </a:solidFill>
              </a:rPr>
              <a:t>Relationship to Other Coding Algorithms</a:t>
            </a:r>
          </a:p>
        </p:txBody>
      </p:sp>
      <p:sp>
        <p:nvSpPr>
          <p:cNvPr id="313358" name="Text Box 14"/>
          <p:cNvSpPr txBox="1">
            <a:spLocks noChangeArrowheads="1"/>
          </p:cNvSpPr>
          <p:nvPr/>
        </p:nvSpPr>
        <p:spPr bwMode="auto">
          <a:xfrm>
            <a:off x="0" y="1905001"/>
            <a:ext cx="9144000" cy="3319463"/>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200" i="1">
                <a:solidFill>
                  <a:schemeClr val="tx1"/>
                </a:solidFill>
              </a:rPr>
              <a:t>a) Reduce the width of the largest uncertainty interval in all coefficeints</a:t>
            </a:r>
          </a:p>
          <a:p>
            <a:pPr algn="l">
              <a:lnSpc>
                <a:spcPct val="100000"/>
              </a:lnSpc>
              <a:spcBef>
                <a:spcPct val="0"/>
              </a:spcBef>
              <a:buSzTx/>
              <a:buFontTx/>
              <a:buNone/>
            </a:pPr>
            <a:r>
              <a:rPr lang="en-US" altLang="zh-CN" sz="2200" i="1">
                <a:solidFill>
                  <a:schemeClr val="tx1"/>
                </a:solidFill>
              </a:rPr>
              <a:t>b) Increase the precision further</a:t>
            </a:r>
          </a:p>
          <a:p>
            <a:pPr algn="l">
              <a:lnSpc>
                <a:spcPct val="100000"/>
              </a:lnSpc>
              <a:spcBef>
                <a:spcPct val="0"/>
              </a:spcBef>
              <a:buSzTx/>
              <a:buFontTx/>
              <a:buNone/>
            </a:pPr>
            <a:r>
              <a:rPr lang="en-US" altLang="zh-CN" sz="2200" i="1">
                <a:solidFill>
                  <a:schemeClr val="tx1"/>
                </a:solidFill>
              </a:rPr>
              <a:t>c) Attempt to predict insignificance from low frequency to high</a:t>
            </a:r>
          </a:p>
          <a:p>
            <a:pPr algn="l">
              <a:lnSpc>
                <a:spcPct val="100000"/>
              </a:lnSpc>
              <a:spcBef>
                <a:spcPct val="0"/>
              </a:spcBef>
              <a:buSzTx/>
              <a:buFontTx/>
              <a:buNone/>
            </a:pPr>
            <a:endParaRPr lang="en-US" altLang="zh-CN" sz="2400" i="1">
              <a:solidFill>
                <a:schemeClr val="tx1"/>
              </a:solidFill>
            </a:endParaRPr>
          </a:p>
          <a:p>
            <a:pPr algn="l">
              <a:lnSpc>
                <a:spcPct val="100000"/>
              </a:lnSpc>
              <a:spcBef>
                <a:spcPct val="0"/>
              </a:spcBef>
              <a:buSzTx/>
              <a:buFontTx/>
              <a:buNone/>
            </a:pPr>
            <a:r>
              <a:rPr lang="en-US" altLang="zh-CN" sz="2400" i="1" u="sng">
                <a:solidFill>
                  <a:schemeClr val="tx1"/>
                </a:solidFill>
              </a:rPr>
              <a:t>Item			PPC				EZW                         </a:t>
            </a:r>
          </a:p>
          <a:p>
            <a:pPr algn="l">
              <a:lnSpc>
                <a:spcPct val="100000"/>
              </a:lnSpc>
              <a:spcBef>
                <a:spcPct val="0"/>
              </a:spcBef>
              <a:buSzTx/>
              <a:buFontTx/>
              <a:buNone/>
            </a:pPr>
            <a:r>
              <a:rPr lang="en-US" altLang="zh-CN" sz="2400">
                <a:solidFill>
                  <a:schemeClr val="tx1"/>
                </a:solidFill>
              </a:rPr>
              <a:t>1)			First b)  second a)		First a) second b)</a:t>
            </a:r>
          </a:p>
          <a:p>
            <a:pPr algn="l">
              <a:lnSpc>
                <a:spcPct val="100000"/>
              </a:lnSpc>
              <a:spcBef>
                <a:spcPct val="0"/>
              </a:spcBef>
              <a:buSzTx/>
              <a:buFontTx/>
              <a:buNone/>
            </a:pPr>
            <a:r>
              <a:rPr lang="en-US" altLang="zh-CN" sz="2400">
                <a:solidFill>
                  <a:schemeClr val="tx1"/>
                </a:solidFill>
              </a:rPr>
              <a:t>2)			No c)				c)</a:t>
            </a:r>
          </a:p>
          <a:p>
            <a:pPr algn="l">
              <a:lnSpc>
                <a:spcPct val="100000"/>
              </a:lnSpc>
              <a:spcBef>
                <a:spcPct val="0"/>
              </a:spcBef>
              <a:buSzTx/>
              <a:buFontTx/>
              <a:buNone/>
            </a:pPr>
            <a:r>
              <a:rPr lang="en-US" altLang="zh-CN" sz="2400">
                <a:solidFill>
                  <a:schemeClr val="tx1"/>
                </a:solidFill>
              </a:rPr>
              <a:t>3) 			Training needed		No training needed</a:t>
            </a:r>
          </a:p>
          <a:p>
            <a:pPr algn="l">
              <a:lnSpc>
                <a:spcPct val="100000"/>
              </a:lnSpc>
              <a:spcBef>
                <a:spcPct val="0"/>
              </a:spcBef>
              <a:buSzTx/>
              <a:buFontTx/>
              <a:buNone/>
            </a:pPr>
            <a:endParaRPr lang="en-US" altLang="zh-CN" sz="2400" i="1">
              <a:solidFill>
                <a:schemeClr val="tx1"/>
              </a:solidFill>
            </a:endParaRPr>
          </a:p>
        </p:txBody>
      </p:sp>
      <p:sp>
        <p:nvSpPr>
          <p:cNvPr id="313359" name="Rectangle 15"/>
          <p:cNvSpPr>
            <a:spLocks noChangeArrowheads="1"/>
          </p:cNvSpPr>
          <p:nvPr/>
        </p:nvSpPr>
        <p:spPr bwMode="auto">
          <a:xfrm>
            <a:off x="351805" y="5257800"/>
            <a:ext cx="8229307" cy="6096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Relationship to Priority-Position Coding (PPC)</a:t>
            </a:r>
            <a:endParaRPr lang="en-US" sz="22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3359"/>
                                        </p:tgtEl>
                                        <p:attrNameLst>
                                          <p:attrName>style.visibility</p:attrName>
                                        </p:attrNameLst>
                                      </p:cBhvr>
                                      <p:to>
                                        <p:strVal val="visible"/>
                                      </p:to>
                                    </p:set>
                                    <p:anim calcmode="lin" valueType="num">
                                      <p:cBhvr additive="base">
                                        <p:cTn id="7" dur="500" fill="hold"/>
                                        <p:tgtEl>
                                          <p:spTgt spid="313359"/>
                                        </p:tgtEl>
                                        <p:attrNameLst>
                                          <p:attrName>ppt_x</p:attrName>
                                        </p:attrNameLst>
                                      </p:cBhvr>
                                      <p:tavLst>
                                        <p:tav tm="0">
                                          <p:val>
                                            <p:strVal val="#ppt_x"/>
                                          </p:val>
                                        </p:tav>
                                        <p:tav tm="100000">
                                          <p:val>
                                            <p:strVal val="#ppt_x"/>
                                          </p:val>
                                        </p:tav>
                                      </p:tavLst>
                                    </p:anim>
                                    <p:anim calcmode="lin" valueType="num">
                                      <p:cBhvr additive="base">
                                        <p:cTn id="8" dur="500" fill="hold"/>
                                        <p:tgtEl>
                                          <p:spTgt spid="3133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13358"/>
                                        </p:tgtEl>
                                        <p:attrNameLst>
                                          <p:attrName>style.visibility</p:attrName>
                                        </p:attrNameLst>
                                      </p:cBhvr>
                                      <p:to>
                                        <p:strVal val="visible"/>
                                      </p:to>
                                    </p:set>
                                    <p:animEffect transition="in" filter="box(in)">
                                      <p:cBhvr>
                                        <p:cTn id="13" dur="500"/>
                                        <p:tgtEl>
                                          <p:spTgt spid="313358"/>
                                        </p:tgtEl>
                                      </p:cBhvr>
                                    </p:animEffect>
                                  </p:childTnLst>
                                  <p:subTnLst>
                                    <p:set>
                                      <p:cBhvr override="childStyle">
                                        <p:cTn dur="1" fill="hold" display="0" masterRel="nextClick" afterEffect="1"/>
                                        <p:tgtEl>
                                          <p:spTgt spid="3133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8" grpId="0" animBg="1" autoUpdateAnimBg="0"/>
      <p:bldP spid="31335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ChangeArrowheads="1"/>
          </p:cNvSpPr>
          <p:nvPr/>
        </p:nvSpPr>
        <p:spPr bwMode="auto">
          <a:xfrm>
            <a:off x="492527" y="905516"/>
            <a:ext cx="4995632" cy="523220"/>
          </a:xfrm>
          <a:prstGeom prst="rect">
            <a:avLst/>
          </a:prstGeom>
          <a:noFill/>
          <a:ln w="9525">
            <a:noFill/>
            <a:miter lim="800000"/>
            <a:headEnd/>
            <a:tailEnd/>
          </a:ln>
          <a:effectLst/>
        </p:spPr>
        <p:txBody>
          <a:bodyPr>
            <a:spAutoFit/>
          </a:bodyPr>
          <a:lstStyle/>
          <a:p>
            <a:pPr algn="l"/>
            <a:r>
              <a:rPr lang="en-US" sz="2800" b="1" u="sng" dirty="0">
                <a:solidFill>
                  <a:schemeClr val="tx1"/>
                </a:solidFill>
                <a:latin typeface="Arial" charset="0"/>
              </a:rPr>
              <a:t>A Simple Example (2-1)</a:t>
            </a:r>
          </a:p>
        </p:txBody>
      </p:sp>
      <p:sp>
        <p:nvSpPr>
          <p:cNvPr id="324633" name="Rectangle 25"/>
          <p:cNvSpPr>
            <a:spLocks noChangeArrowheads="1"/>
          </p:cNvSpPr>
          <p:nvPr/>
        </p:nvSpPr>
        <p:spPr bwMode="auto">
          <a:xfrm>
            <a:off x="457347" y="1447800"/>
            <a:ext cx="8229307" cy="13716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Only string of symbols shown (No adaptive arithmetic coding)</a:t>
            </a:r>
          </a:p>
          <a:p>
            <a:pPr marL="342900" indent="-342900" algn="l">
              <a:lnSpc>
                <a:spcPct val="100000"/>
              </a:lnSpc>
              <a:spcBef>
                <a:spcPct val="20000"/>
              </a:spcBef>
              <a:buClr>
                <a:srgbClr val="003366"/>
              </a:buClr>
              <a:buSzTx/>
              <a:buFontTx/>
              <a:buChar char="•"/>
            </a:pPr>
            <a:r>
              <a:rPr lang="en-US" sz="2400">
                <a:latin typeface="Arial" charset="0"/>
              </a:rPr>
              <a:t>Simple 3-scale wavelet transform of an 8 X 8 image</a:t>
            </a:r>
          </a:p>
          <a:p>
            <a:pPr marL="342900" indent="-342900" algn="l">
              <a:lnSpc>
                <a:spcPct val="100000"/>
              </a:lnSpc>
              <a:spcBef>
                <a:spcPct val="20000"/>
              </a:spcBef>
              <a:buClr>
                <a:srgbClr val="003366"/>
              </a:buClr>
              <a:buSzTx/>
              <a:buFontTx/>
              <a:buChar char="•"/>
            </a:pPr>
            <a:r>
              <a:rPr lang="en-US" sz="2400">
                <a:latin typeface="Arial" charset="0"/>
              </a:rPr>
              <a:t>T</a:t>
            </a:r>
            <a:r>
              <a:rPr lang="en-US" sz="2400" baseline="-25000">
                <a:latin typeface="Arial" charset="0"/>
              </a:rPr>
              <a:t>0</a:t>
            </a:r>
            <a:r>
              <a:rPr lang="en-US" sz="2400">
                <a:latin typeface="Arial" charset="0"/>
              </a:rPr>
              <a:t> = 32 (largest coefficient is 63)</a:t>
            </a:r>
          </a:p>
        </p:txBody>
      </p:sp>
      <p:grpSp>
        <p:nvGrpSpPr>
          <p:cNvPr id="2" name="Group 71"/>
          <p:cNvGrpSpPr>
            <a:grpSpLocks/>
          </p:cNvGrpSpPr>
          <p:nvPr/>
        </p:nvGrpSpPr>
        <p:grpSpPr bwMode="auto">
          <a:xfrm>
            <a:off x="2673718" y="2743201"/>
            <a:ext cx="4573466" cy="3613150"/>
            <a:chOff x="1824" y="1728"/>
            <a:chExt cx="3120" cy="2276"/>
          </a:xfrm>
        </p:grpSpPr>
        <p:grpSp>
          <p:nvGrpSpPr>
            <p:cNvPr id="3" name="Group 29"/>
            <p:cNvGrpSpPr>
              <a:grpSpLocks/>
            </p:cNvGrpSpPr>
            <p:nvPr/>
          </p:nvGrpSpPr>
          <p:grpSpPr bwMode="auto">
            <a:xfrm>
              <a:off x="2237" y="1815"/>
              <a:ext cx="2303" cy="2097"/>
              <a:chOff x="864" y="2064"/>
              <a:chExt cx="1488" cy="1440"/>
            </a:xfrm>
          </p:grpSpPr>
          <p:sp>
            <p:nvSpPr>
              <p:cNvPr id="324638" name="Rectangle 30"/>
              <p:cNvSpPr>
                <a:spLocks noChangeArrowheads="1"/>
              </p:cNvSpPr>
              <p:nvPr/>
            </p:nvSpPr>
            <p:spPr bwMode="auto">
              <a:xfrm>
                <a:off x="864" y="2064"/>
                <a:ext cx="1488" cy="160"/>
              </a:xfrm>
              <a:prstGeom prst="rect">
                <a:avLst/>
              </a:prstGeom>
              <a:noFill/>
              <a:ln w="9525">
                <a:solidFill>
                  <a:schemeClr val="tx1"/>
                </a:solidFill>
                <a:miter lim="800000"/>
                <a:headEnd/>
                <a:tailEnd/>
              </a:ln>
              <a:effectLst/>
            </p:spPr>
            <p:txBody>
              <a:bodyPr anchor="ctr">
                <a:spAutoFit/>
              </a:bodyPr>
              <a:lstStyle/>
              <a:p>
                <a:endParaRPr lang="en-US"/>
              </a:p>
            </p:txBody>
          </p:sp>
          <p:sp>
            <p:nvSpPr>
              <p:cNvPr id="324639" name="Line 31"/>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24640" name="Line 32"/>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24641" name="Text Box 33"/>
            <p:cNvSpPr txBox="1">
              <a:spLocks noChangeArrowheads="1"/>
            </p:cNvSpPr>
            <p:nvPr/>
          </p:nvSpPr>
          <p:spPr bwMode="auto">
            <a:xfrm>
              <a:off x="1824" y="3771"/>
              <a:ext cx="3120" cy="233"/>
            </a:xfrm>
            <a:prstGeom prst="rect">
              <a:avLst/>
            </a:prstGeom>
            <a:noFill/>
            <a:ln w="9525">
              <a:noFill/>
              <a:miter lim="800000"/>
              <a:headEnd/>
              <a:tailEnd/>
            </a:ln>
            <a:effectLst/>
          </p:spPr>
          <p:txBody>
            <a:bodyPr>
              <a:spAutoFit/>
            </a:bodyPr>
            <a:lstStyle/>
            <a:p>
              <a:r>
                <a:rPr lang="en-US"/>
                <a:t>Example</a:t>
              </a:r>
            </a:p>
          </p:txBody>
        </p:sp>
        <p:sp>
          <p:nvSpPr>
            <p:cNvPr id="324642" name="Line 34"/>
            <p:cNvSpPr>
              <a:spLocks noChangeShapeType="1"/>
            </p:cNvSpPr>
            <p:nvPr/>
          </p:nvSpPr>
          <p:spPr bwMode="auto">
            <a:xfrm>
              <a:off x="2259" y="2343"/>
              <a:ext cx="1105" cy="0"/>
            </a:xfrm>
            <a:prstGeom prst="line">
              <a:avLst/>
            </a:prstGeom>
            <a:noFill/>
            <a:ln w="9525">
              <a:solidFill>
                <a:schemeClr val="tx1"/>
              </a:solidFill>
              <a:round/>
              <a:headEnd/>
              <a:tailEnd/>
            </a:ln>
            <a:effectLst/>
          </p:spPr>
          <p:txBody>
            <a:bodyPr>
              <a:spAutoFit/>
            </a:bodyPr>
            <a:lstStyle/>
            <a:p>
              <a:endParaRPr lang="en-US"/>
            </a:p>
          </p:txBody>
        </p:sp>
        <p:sp>
          <p:nvSpPr>
            <p:cNvPr id="324643" name="Line 35"/>
            <p:cNvSpPr>
              <a:spLocks noChangeShapeType="1"/>
            </p:cNvSpPr>
            <p:nvPr/>
          </p:nvSpPr>
          <p:spPr bwMode="auto">
            <a:xfrm>
              <a:off x="2811" y="1824"/>
              <a:ext cx="0" cy="1048"/>
            </a:xfrm>
            <a:prstGeom prst="line">
              <a:avLst/>
            </a:prstGeom>
            <a:noFill/>
            <a:ln w="9525">
              <a:solidFill>
                <a:schemeClr val="tx1"/>
              </a:solidFill>
              <a:round/>
              <a:headEnd/>
              <a:tailEnd/>
            </a:ln>
            <a:effectLst/>
          </p:spPr>
          <p:txBody>
            <a:bodyPr>
              <a:spAutoFit/>
            </a:bodyPr>
            <a:lstStyle/>
            <a:p>
              <a:endParaRPr lang="en-US"/>
            </a:p>
          </p:txBody>
        </p:sp>
        <p:sp>
          <p:nvSpPr>
            <p:cNvPr id="324644" name="Text Box 36"/>
            <p:cNvSpPr txBox="1">
              <a:spLocks noChangeArrowheads="1"/>
            </p:cNvSpPr>
            <p:nvPr/>
          </p:nvSpPr>
          <p:spPr bwMode="auto">
            <a:xfrm>
              <a:off x="2164" y="2225"/>
              <a:ext cx="743" cy="233"/>
            </a:xfrm>
            <a:prstGeom prst="rect">
              <a:avLst/>
            </a:prstGeom>
            <a:noFill/>
            <a:ln w="9525">
              <a:noFill/>
              <a:miter lim="800000"/>
              <a:headEnd/>
              <a:tailEnd/>
            </a:ln>
            <a:effectLst/>
          </p:spPr>
          <p:txBody>
            <a:bodyPr>
              <a:spAutoFit/>
            </a:bodyPr>
            <a:lstStyle/>
            <a:p>
              <a:r>
                <a:rPr lang="en-US" b="1">
                  <a:solidFill>
                    <a:srgbClr val="0033CC"/>
                  </a:solidFill>
                </a:rPr>
                <a:t>15 14</a:t>
              </a:r>
            </a:p>
          </p:txBody>
        </p:sp>
        <p:sp>
          <p:nvSpPr>
            <p:cNvPr id="324645" name="Text Box 37"/>
            <p:cNvSpPr txBox="1">
              <a:spLocks noChangeArrowheads="1"/>
            </p:cNvSpPr>
            <p:nvPr/>
          </p:nvSpPr>
          <p:spPr bwMode="auto">
            <a:xfrm>
              <a:off x="2737" y="1728"/>
              <a:ext cx="743" cy="233"/>
            </a:xfrm>
            <a:prstGeom prst="rect">
              <a:avLst/>
            </a:prstGeom>
            <a:noFill/>
            <a:ln w="9525">
              <a:noFill/>
              <a:miter lim="800000"/>
              <a:headEnd/>
              <a:tailEnd/>
            </a:ln>
            <a:effectLst/>
          </p:spPr>
          <p:txBody>
            <a:bodyPr>
              <a:spAutoFit/>
            </a:bodyPr>
            <a:lstStyle/>
            <a:p>
              <a:r>
                <a:rPr lang="en-US" b="1">
                  <a:solidFill>
                    <a:srgbClr val="0033CC"/>
                  </a:solidFill>
                </a:rPr>
                <a:t>49 10 </a:t>
              </a:r>
            </a:p>
          </p:txBody>
        </p:sp>
        <p:sp>
          <p:nvSpPr>
            <p:cNvPr id="324646" name="Text Box 38"/>
            <p:cNvSpPr txBox="1">
              <a:spLocks noChangeArrowheads="1"/>
            </p:cNvSpPr>
            <p:nvPr/>
          </p:nvSpPr>
          <p:spPr bwMode="auto">
            <a:xfrm>
              <a:off x="2726" y="2214"/>
              <a:ext cx="743" cy="407"/>
            </a:xfrm>
            <a:prstGeom prst="rect">
              <a:avLst/>
            </a:prstGeom>
            <a:noFill/>
            <a:ln w="9525">
              <a:noFill/>
              <a:miter lim="800000"/>
              <a:headEnd/>
              <a:tailEnd/>
            </a:ln>
            <a:effectLst/>
          </p:spPr>
          <p:txBody>
            <a:bodyPr>
              <a:spAutoFit/>
            </a:bodyPr>
            <a:lstStyle/>
            <a:p>
              <a:r>
                <a:rPr lang="en-US" b="1">
                  <a:solidFill>
                    <a:srgbClr val="0033CC"/>
                  </a:solidFill>
                </a:rPr>
                <a:t>3  -12</a:t>
              </a:r>
            </a:p>
            <a:p>
              <a:endParaRPr lang="en-US" b="1">
                <a:solidFill>
                  <a:srgbClr val="0033CC"/>
                </a:solidFill>
              </a:endParaRPr>
            </a:p>
          </p:txBody>
        </p:sp>
        <p:sp>
          <p:nvSpPr>
            <p:cNvPr id="324647" name="Text Box 39"/>
            <p:cNvSpPr txBox="1">
              <a:spLocks noChangeArrowheads="1"/>
            </p:cNvSpPr>
            <p:nvPr/>
          </p:nvSpPr>
          <p:spPr bwMode="auto">
            <a:xfrm>
              <a:off x="2726" y="2485"/>
              <a:ext cx="743" cy="233"/>
            </a:xfrm>
            <a:prstGeom prst="rect">
              <a:avLst/>
            </a:prstGeom>
            <a:noFill/>
            <a:ln w="9525">
              <a:noFill/>
              <a:miter lim="800000"/>
              <a:headEnd/>
              <a:tailEnd/>
            </a:ln>
            <a:effectLst/>
          </p:spPr>
          <p:txBody>
            <a:bodyPr>
              <a:spAutoFit/>
            </a:bodyPr>
            <a:lstStyle/>
            <a:p>
              <a:r>
                <a:rPr lang="en-US" b="1">
                  <a:solidFill>
                    <a:srgbClr val="0033CC"/>
                  </a:solidFill>
                </a:rPr>
                <a:t>-14  8</a:t>
              </a:r>
            </a:p>
          </p:txBody>
        </p:sp>
        <p:sp>
          <p:nvSpPr>
            <p:cNvPr id="324648" name="Text Box 40"/>
            <p:cNvSpPr txBox="1">
              <a:spLocks noChangeArrowheads="1"/>
            </p:cNvSpPr>
            <p:nvPr/>
          </p:nvSpPr>
          <p:spPr bwMode="auto">
            <a:xfrm>
              <a:off x="2757" y="1958"/>
              <a:ext cx="743" cy="233"/>
            </a:xfrm>
            <a:prstGeom prst="rect">
              <a:avLst/>
            </a:prstGeom>
            <a:noFill/>
            <a:ln w="9525">
              <a:noFill/>
              <a:miter lim="800000"/>
              <a:headEnd/>
              <a:tailEnd/>
            </a:ln>
            <a:effectLst/>
          </p:spPr>
          <p:txBody>
            <a:bodyPr>
              <a:spAutoFit/>
            </a:bodyPr>
            <a:lstStyle/>
            <a:p>
              <a:r>
                <a:rPr lang="en-US" b="1">
                  <a:solidFill>
                    <a:srgbClr val="0033CC"/>
                  </a:solidFill>
                </a:rPr>
                <a:t>14 -13 </a:t>
              </a:r>
            </a:p>
          </p:txBody>
        </p:sp>
        <p:sp>
          <p:nvSpPr>
            <p:cNvPr id="324649" name="Text Box 41"/>
            <p:cNvSpPr txBox="1">
              <a:spLocks noChangeArrowheads="1"/>
            </p:cNvSpPr>
            <p:nvPr/>
          </p:nvSpPr>
          <p:spPr bwMode="auto">
            <a:xfrm>
              <a:off x="2163" y="2478"/>
              <a:ext cx="743" cy="233"/>
            </a:xfrm>
            <a:prstGeom prst="rect">
              <a:avLst/>
            </a:prstGeom>
            <a:noFill/>
            <a:ln w="9525">
              <a:noFill/>
              <a:miter lim="800000"/>
              <a:headEnd/>
              <a:tailEnd/>
            </a:ln>
            <a:effectLst/>
          </p:spPr>
          <p:txBody>
            <a:bodyPr>
              <a:spAutoFit/>
            </a:bodyPr>
            <a:lstStyle/>
            <a:p>
              <a:r>
                <a:rPr lang="en-US" b="1">
                  <a:solidFill>
                    <a:srgbClr val="0033CC"/>
                  </a:solidFill>
                </a:rPr>
                <a:t>-9  -7</a:t>
              </a:r>
            </a:p>
          </p:txBody>
        </p:sp>
        <p:sp>
          <p:nvSpPr>
            <p:cNvPr id="324650" name="Text Box 42"/>
            <p:cNvSpPr txBox="1">
              <a:spLocks noChangeArrowheads="1"/>
            </p:cNvSpPr>
            <p:nvPr/>
          </p:nvSpPr>
          <p:spPr bwMode="auto">
            <a:xfrm>
              <a:off x="2186" y="1735"/>
              <a:ext cx="743" cy="233"/>
            </a:xfrm>
            <a:prstGeom prst="rect">
              <a:avLst/>
            </a:prstGeom>
            <a:noFill/>
            <a:ln w="9525">
              <a:noFill/>
              <a:miter lim="800000"/>
              <a:headEnd/>
              <a:tailEnd/>
            </a:ln>
            <a:effectLst/>
          </p:spPr>
          <p:txBody>
            <a:bodyPr>
              <a:spAutoFit/>
            </a:bodyPr>
            <a:lstStyle/>
            <a:p>
              <a:r>
                <a:rPr lang="en-US" b="1">
                  <a:solidFill>
                    <a:schemeClr val="accent2"/>
                  </a:solidFill>
                </a:rPr>
                <a:t>63</a:t>
              </a:r>
              <a:r>
                <a:rPr lang="en-US" b="1">
                  <a:solidFill>
                    <a:srgbClr val="0033CC"/>
                  </a:solidFill>
                </a:rPr>
                <a:t> -34 </a:t>
              </a:r>
            </a:p>
          </p:txBody>
        </p:sp>
        <p:sp>
          <p:nvSpPr>
            <p:cNvPr id="324651" name="Text Box 43"/>
            <p:cNvSpPr txBox="1">
              <a:spLocks noChangeArrowheads="1"/>
            </p:cNvSpPr>
            <p:nvPr/>
          </p:nvSpPr>
          <p:spPr bwMode="auto">
            <a:xfrm>
              <a:off x="2173" y="1966"/>
              <a:ext cx="744" cy="233"/>
            </a:xfrm>
            <a:prstGeom prst="rect">
              <a:avLst/>
            </a:prstGeom>
            <a:noFill/>
            <a:ln w="9525">
              <a:noFill/>
              <a:miter lim="800000"/>
              <a:headEnd/>
              <a:tailEnd/>
            </a:ln>
            <a:effectLst/>
          </p:spPr>
          <p:txBody>
            <a:bodyPr>
              <a:spAutoFit/>
            </a:bodyPr>
            <a:lstStyle/>
            <a:p>
              <a:r>
                <a:rPr lang="en-US" b="1">
                  <a:solidFill>
                    <a:srgbClr val="0033CC"/>
                  </a:solidFill>
                </a:rPr>
                <a:t>-31 23 </a:t>
              </a:r>
            </a:p>
          </p:txBody>
        </p:sp>
        <p:sp>
          <p:nvSpPr>
            <p:cNvPr id="324652" name="Line 44"/>
            <p:cNvSpPr>
              <a:spLocks noChangeShapeType="1"/>
            </p:cNvSpPr>
            <p:nvPr/>
          </p:nvSpPr>
          <p:spPr bwMode="auto">
            <a:xfrm>
              <a:off x="2226" y="2074"/>
              <a:ext cx="595" cy="0"/>
            </a:xfrm>
            <a:prstGeom prst="line">
              <a:avLst/>
            </a:prstGeom>
            <a:noFill/>
            <a:ln w="9525">
              <a:solidFill>
                <a:schemeClr val="tx1"/>
              </a:solidFill>
              <a:round/>
              <a:headEnd/>
              <a:tailEnd/>
            </a:ln>
            <a:effectLst/>
          </p:spPr>
          <p:txBody>
            <a:bodyPr>
              <a:spAutoFit/>
            </a:bodyPr>
            <a:lstStyle/>
            <a:p>
              <a:endParaRPr lang="en-US"/>
            </a:p>
          </p:txBody>
        </p:sp>
        <p:sp>
          <p:nvSpPr>
            <p:cNvPr id="324653" name="Line 45"/>
            <p:cNvSpPr>
              <a:spLocks noChangeShapeType="1"/>
            </p:cNvSpPr>
            <p:nvPr/>
          </p:nvSpPr>
          <p:spPr bwMode="auto">
            <a:xfrm rot="5400000">
              <a:off x="2245" y="2085"/>
              <a:ext cx="559" cy="0"/>
            </a:xfrm>
            <a:prstGeom prst="line">
              <a:avLst/>
            </a:prstGeom>
            <a:noFill/>
            <a:ln w="9525">
              <a:solidFill>
                <a:schemeClr val="tx1"/>
              </a:solidFill>
              <a:round/>
              <a:headEnd/>
              <a:tailEnd/>
            </a:ln>
            <a:effectLst/>
          </p:spPr>
          <p:txBody>
            <a:bodyPr>
              <a:spAutoFit/>
            </a:bodyPr>
            <a:lstStyle/>
            <a:p>
              <a:endParaRPr lang="en-US"/>
            </a:p>
          </p:txBody>
        </p:sp>
        <p:sp>
          <p:nvSpPr>
            <p:cNvPr id="324654" name="Text Box 46"/>
            <p:cNvSpPr txBox="1">
              <a:spLocks noChangeArrowheads="1"/>
            </p:cNvSpPr>
            <p:nvPr/>
          </p:nvSpPr>
          <p:spPr bwMode="auto">
            <a:xfrm>
              <a:off x="3311" y="2231"/>
              <a:ext cx="743" cy="233"/>
            </a:xfrm>
            <a:prstGeom prst="rect">
              <a:avLst/>
            </a:prstGeom>
            <a:noFill/>
            <a:ln w="9525">
              <a:noFill/>
              <a:miter lim="800000"/>
              <a:headEnd/>
              <a:tailEnd/>
            </a:ln>
            <a:effectLst/>
          </p:spPr>
          <p:txBody>
            <a:bodyPr>
              <a:spAutoFit/>
            </a:bodyPr>
            <a:lstStyle/>
            <a:p>
              <a:r>
                <a:rPr lang="en-US" b="1">
                  <a:solidFill>
                    <a:srgbClr val="0033CC"/>
                  </a:solidFill>
                </a:rPr>
                <a:t>5  -7</a:t>
              </a:r>
            </a:p>
          </p:txBody>
        </p:sp>
        <p:sp>
          <p:nvSpPr>
            <p:cNvPr id="324655" name="Text Box 47"/>
            <p:cNvSpPr txBox="1">
              <a:spLocks noChangeArrowheads="1"/>
            </p:cNvSpPr>
            <p:nvPr/>
          </p:nvSpPr>
          <p:spPr bwMode="auto">
            <a:xfrm>
              <a:off x="3884" y="1735"/>
              <a:ext cx="743" cy="233"/>
            </a:xfrm>
            <a:prstGeom prst="rect">
              <a:avLst/>
            </a:prstGeom>
            <a:noFill/>
            <a:ln w="9525">
              <a:noFill/>
              <a:miter lim="800000"/>
              <a:headEnd/>
              <a:tailEnd/>
            </a:ln>
            <a:effectLst/>
          </p:spPr>
          <p:txBody>
            <a:bodyPr>
              <a:spAutoFit/>
            </a:bodyPr>
            <a:lstStyle/>
            <a:p>
              <a:r>
                <a:rPr lang="en-US" b="1">
                  <a:solidFill>
                    <a:srgbClr val="0033CC"/>
                  </a:solidFill>
                </a:rPr>
                <a:t>-12  7 </a:t>
              </a:r>
            </a:p>
          </p:txBody>
        </p:sp>
        <p:sp>
          <p:nvSpPr>
            <p:cNvPr id="324656" name="Text Box 48"/>
            <p:cNvSpPr txBox="1">
              <a:spLocks noChangeArrowheads="1"/>
            </p:cNvSpPr>
            <p:nvPr/>
          </p:nvSpPr>
          <p:spPr bwMode="auto">
            <a:xfrm>
              <a:off x="3873" y="2245"/>
              <a:ext cx="743" cy="407"/>
            </a:xfrm>
            <a:prstGeom prst="rect">
              <a:avLst/>
            </a:prstGeom>
            <a:noFill/>
            <a:ln w="9525">
              <a:noFill/>
              <a:miter lim="800000"/>
              <a:headEnd/>
              <a:tailEnd/>
            </a:ln>
            <a:effectLst/>
          </p:spPr>
          <p:txBody>
            <a:bodyPr>
              <a:spAutoFit/>
            </a:bodyPr>
            <a:lstStyle/>
            <a:p>
              <a:r>
                <a:rPr lang="en-US" b="1">
                  <a:solidFill>
                    <a:srgbClr val="0033CC"/>
                  </a:solidFill>
                </a:rPr>
                <a:t>3   9</a:t>
              </a:r>
            </a:p>
            <a:p>
              <a:endParaRPr lang="en-US" b="1">
                <a:solidFill>
                  <a:srgbClr val="0033CC"/>
                </a:solidFill>
              </a:endParaRPr>
            </a:p>
          </p:txBody>
        </p:sp>
        <p:sp>
          <p:nvSpPr>
            <p:cNvPr id="324657" name="Text Box 49"/>
            <p:cNvSpPr txBox="1">
              <a:spLocks noChangeArrowheads="1"/>
            </p:cNvSpPr>
            <p:nvPr/>
          </p:nvSpPr>
          <p:spPr bwMode="auto">
            <a:xfrm>
              <a:off x="3873" y="2492"/>
              <a:ext cx="743" cy="233"/>
            </a:xfrm>
            <a:prstGeom prst="rect">
              <a:avLst/>
            </a:prstGeom>
            <a:noFill/>
            <a:ln w="9525">
              <a:noFill/>
              <a:miter lim="800000"/>
              <a:headEnd/>
              <a:tailEnd/>
            </a:ln>
            <a:effectLst/>
          </p:spPr>
          <p:txBody>
            <a:bodyPr>
              <a:spAutoFit/>
            </a:bodyPr>
            <a:lstStyle/>
            <a:p>
              <a:r>
                <a:rPr lang="en-US" b="1">
                  <a:solidFill>
                    <a:srgbClr val="0033CC"/>
                  </a:solidFill>
                </a:rPr>
                <a:t>3   2</a:t>
              </a:r>
            </a:p>
          </p:txBody>
        </p:sp>
        <p:sp>
          <p:nvSpPr>
            <p:cNvPr id="324658" name="Text Box 50"/>
            <p:cNvSpPr txBox="1">
              <a:spLocks noChangeArrowheads="1"/>
            </p:cNvSpPr>
            <p:nvPr/>
          </p:nvSpPr>
          <p:spPr bwMode="auto">
            <a:xfrm>
              <a:off x="3904" y="1968"/>
              <a:ext cx="743" cy="233"/>
            </a:xfrm>
            <a:prstGeom prst="rect">
              <a:avLst/>
            </a:prstGeom>
            <a:noFill/>
            <a:ln w="9525">
              <a:noFill/>
              <a:miter lim="800000"/>
              <a:headEnd/>
              <a:tailEnd/>
            </a:ln>
            <a:effectLst/>
          </p:spPr>
          <p:txBody>
            <a:bodyPr>
              <a:spAutoFit/>
            </a:bodyPr>
            <a:lstStyle/>
            <a:p>
              <a:r>
                <a:rPr lang="en-US" b="1">
                  <a:solidFill>
                    <a:srgbClr val="0033CC"/>
                  </a:solidFill>
                </a:rPr>
                <a:t>6  -1 </a:t>
              </a:r>
            </a:p>
          </p:txBody>
        </p:sp>
        <p:sp>
          <p:nvSpPr>
            <p:cNvPr id="324659" name="Text Box 51"/>
            <p:cNvSpPr txBox="1">
              <a:spLocks noChangeArrowheads="1"/>
            </p:cNvSpPr>
            <p:nvPr/>
          </p:nvSpPr>
          <p:spPr bwMode="auto">
            <a:xfrm>
              <a:off x="3310" y="2485"/>
              <a:ext cx="743" cy="233"/>
            </a:xfrm>
            <a:prstGeom prst="rect">
              <a:avLst/>
            </a:prstGeom>
            <a:noFill/>
            <a:ln w="9525">
              <a:noFill/>
              <a:miter lim="800000"/>
              <a:headEnd/>
              <a:tailEnd/>
            </a:ln>
            <a:effectLst/>
          </p:spPr>
          <p:txBody>
            <a:bodyPr>
              <a:spAutoFit/>
            </a:bodyPr>
            <a:lstStyle/>
            <a:p>
              <a:r>
                <a:rPr lang="en-US" b="1">
                  <a:solidFill>
                    <a:srgbClr val="0033CC"/>
                  </a:solidFill>
                </a:rPr>
                <a:t>4  -2</a:t>
              </a:r>
            </a:p>
          </p:txBody>
        </p:sp>
        <p:sp>
          <p:nvSpPr>
            <p:cNvPr id="324660" name="Text Box 52"/>
            <p:cNvSpPr txBox="1">
              <a:spLocks noChangeArrowheads="1"/>
            </p:cNvSpPr>
            <p:nvPr/>
          </p:nvSpPr>
          <p:spPr bwMode="auto">
            <a:xfrm>
              <a:off x="3333" y="1743"/>
              <a:ext cx="743" cy="233"/>
            </a:xfrm>
            <a:prstGeom prst="rect">
              <a:avLst/>
            </a:prstGeom>
            <a:noFill/>
            <a:ln w="9525">
              <a:noFill/>
              <a:miter lim="800000"/>
              <a:headEnd/>
              <a:tailEnd/>
            </a:ln>
            <a:effectLst/>
          </p:spPr>
          <p:txBody>
            <a:bodyPr>
              <a:spAutoFit/>
            </a:bodyPr>
            <a:lstStyle/>
            <a:p>
              <a:r>
                <a:rPr lang="en-US" b="1">
                  <a:solidFill>
                    <a:srgbClr val="0033CC"/>
                  </a:solidFill>
                </a:rPr>
                <a:t>7  13 </a:t>
              </a:r>
            </a:p>
          </p:txBody>
        </p:sp>
        <p:sp>
          <p:nvSpPr>
            <p:cNvPr id="324661" name="Text Box 53"/>
            <p:cNvSpPr txBox="1">
              <a:spLocks noChangeArrowheads="1"/>
            </p:cNvSpPr>
            <p:nvPr/>
          </p:nvSpPr>
          <p:spPr bwMode="auto">
            <a:xfrm>
              <a:off x="3320" y="1968"/>
              <a:ext cx="744" cy="233"/>
            </a:xfrm>
            <a:prstGeom prst="rect">
              <a:avLst/>
            </a:prstGeom>
            <a:noFill/>
            <a:ln w="9525">
              <a:noFill/>
              <a:miter lim="800000"/>
              <a:headEnd/>
              <a:tailEnd/>
            </a:ln>
            <a:effectLst/>
          </p:spPr>
          <p:txBody>
            <a:bodyPr>
              <a:spAutoFit/>
            </a:bodyPr>
            <a:lstStyle/>
            <a:p>
              <a:r>
                <a:rPr lang="en-US" b="1">
                  <a:solidFill>
                    <a:srgbClr val="0033CC"/>
                  </a:solidFill>
                </a:rPr>
                <a:t>3   4 </a:t>
              </a:r>
            </a:p>
          </p:txBody>
        </p:sp>
        <p:sp>
          <p:nvSpPr>
            <p:cNvPr id="324662" name="Text Box 54"/>
            <p:cNvSpPr txBox="1">
              <a:spLocks noChangeArrowheads="1"/>
            </p:cNvSpPr>
            <p:nvPr/>
          </p:nvSpPr>
          <p:spPr bwMode="auto">
            <a:xfrm>
              <a:off x="3311" y="3269"/>
              <a:ext cx="743" cy="233"/>
            </a:xfrm>
            <a:prstGeom prst="rect">
              <a:avLst/>
            </a:prstGeom>
            <a:noFill/>
            <a:ln w="9525">
              <a:noFill/>
              <a:miter lim="800000"/>
              <a:headEnd/>
              <a:tailEnd/>
            </a:ln>
            <a:effectLst/>
          </p:spPr>
          <p:txBody>
            <a:bodyPr>
              <a:spAutoFit/>
            </a:bodyPr>
            <a:lstStyle/>
            <a:p>
              <a:r>
                <a:rPr lang="en-US" b="1">
                  <a:solidFill>
                    <a:srgbClr val="0033CC"/>
                  </a:solidFill>
                </a:rPr>
                <a:t>3   6</a:t>
              </a:r>
            </a:p>
          </p:txBody>
        </p:sp>
        <p:sp>
          <p:nvSpPr>
            <p:cNvPr id="324663" name="Text Box 55"/>
            <p:cNvSpPr txBox="1">
              <a:spLocks noChangeArrowheads="1"/>
            </p:cNvSpPr>
            <p:nvPr/>
          </p:nvSpPr>
          <p:spPr bwMode="auto">
            <a:xfrm>
              <a:off x="3884" y="2773"/>
              <a:ext cx="743" cy="233"/>
            </a:xfrm>
            <a:prstGeom prst="rect">
              <a:avLst/>
            </a:prstGeom>
            <a:noFill/>
            <a:ln w="9525">
              <a:noFill/>
              <a:miter lim="800000"/>
              <a:headEnd/>
              <a:tailEnd/>
            </a:ln>
            <a:effectLst/>
          </p:spPr>
          <p:txBody>
            <a:bodyPr>
              <a:spAutoFit/>
            </a:bodyPr>
            <a:lstStyle/>
            <a:p>
              <a:r>
                <a:rPr lang="en-US" b="1">
                  <a:solidFill>
                    <a:srgbClr val="0033CC"/>
                  </a:solidFill>
                </a:rPr>
                <a:t>-2   2 </a:t>
              </a:r>
            </a:p>
          </p:txBody>
        </p:sp>
        <p:sp>
          <p:nvSpPr>
            <p:cNvPr id="324664" name="Text Box 56"/>
            <p:cNvSpPr txBox="1">
              <a:spLocks noChangeArrowheads="1"/>
            </p:cNvSpPr>
            <p:nvPr/>
          </p:nvSpPr>
          <p:spPr bwMode="auto">
            <a:xfrm>
              <a:off x="3893" y="3252"/>
              <a:ext cx="743" cy="233"/>
            </a:xfrm>
            <a:prstGeom prst="rect">
              <a:avLst/>
            </a:prstGeom>
            <a:noFill/>
            <a:ln w="9525">
              <a:noFill/>
              <a:miter lim="800000"/>
              <a:headEnd/>
              <a:tailEnd/>
            </a:ln>
            <a:effectLst/>
          </p:spPr>
          <p:txBody>
            <a:bodyPr>
              <a:spAutoFit/>
            </a:bodyPr>
            <a:lstStyle/>
            <a:p>
              <a:r>
                <a:rPr lang="en-US" b="1">
                  <a:solidFill>
                    <a:srgbClr val="0033CC"/>
                  </a:solidFill>
                </a:rPr>
                <a:t>3   6</a:t>
              </a:r>
            </a:p>
          </p:txBody>
        </p:sp>
        <p:sp>
          <p:nvSpPr>
            <p:cNvPr id="324665" name="Text Box 57"/>
            <p:cNvSpPr txBox="1">
              <a:spLocks noChangeArrowheads="1"/>
            </p:cNvSpPr>
            <p:nvPr/>
          </p:nvSpPr>
          <p:spPr bwMode="auto">
            <a:xfrm>
              <a:off x="3873" y="3530"/>
              <a:ext cx="743" cy="233"/>
            </a:xfrm>
            <a:prstGeom prst="rect">
              <a:avLst/>
            </a:prstGeom>
            <a:noFill/>
            <a:ln w="9525">
              <a:noFill/>
              <a:miter lim="800000"/>
              <a:headEnd/>
              <a:tailEnd/>
            </a:ln>
            <a:effectLst/>
          </p:spPr>
          <p:txBody>
            <a:bodyPr>
              <a:spAutoFit/>
            </a:bodyPr>
            <a:lstStyle/>
            <a:p>
              <a:r>
                <a:rPr lang="en-US" b="1">
                  <a:solidFill>
                    <a:srgbClr val="0033CC"/>
                  </a:solidFill>
                </a:rPr>
                <a:t>-4   4</a:t>
              </a:r>
            </a:p>
          </p:txBody>
        </p:sp>
        <p:sp>
          <p:nvSpPr>
            <p:cNvPr id="324666" name="Text Box 58"/>
            <p:cNvSpPr txBox="1">
              <a:spLocks noChangeArrowheads="1"/>
            </p:cNvSpPr>
            <p:nvPr/>
          </p:nvSpPr>
          <p:spPr bwMode="auto">
            <a:xfrm>
              <a:off x="3904" y="3006"/>
              <a:ext cx="743" cy="233"/>
            </a:xfrm>
            <a:prstGeom prst="rect">
              <a:avLst/>
            </a:prstGeom>
            <a:noFill/>
            <a:ln w="9525">
              <a:noFill/>
              <a:miter lim="800000"/>
              <a:headEnd/>
              <a:tailEnd/>
            </a:ln>
            <a:effectLst/>
          </p:spPr>
          <p:txBody>
            <a:bodyPr>
              <a:spAutoFit/>
            </a:bodyPr>
            <a:lstStyle/>
            <a:p>
              <a:r>
                <a:rPr lang="en-US" b="1">
                  <a:solidFill>
                    <a:srgbClr val="0033CC"/>
                  </a:solidFill>
                </a:rPr>
                <a:t>0   4 </a:t>
              </a:r>
            </a:p>
          </p:txBody>
        </p:sp>
        <p:sp>
          <p:nvSpPr>
            <p:cNvPr id="324667" name="Text Box 59"/>
            <p:cNvSpPr txBox="1">
              <a:spLocks noChangeArrowheads="1"/>
            </p:cNvSpPr>
            <p:nvPr/>
          </p:nvSpPr>
          <p:spPr bwMode="auto">
            <a:xfrm>
              <a:off x="3310" y="3523"/>
              <a:ext cx="743" cy="233"/>
            </a:xfrm>
            <a:prstGeom prst="rect">
              <a:avLst/>
            </a:prstGeom>
            <a:noFill/>
            <a:ln w="9525">
              <a:noFill/>
              <a:miter lim="800000"/>
              <a:headEnd/>
              <a:tailEnd/>
            </a:ln>
            <a:effectLst/>
          </p:spPr>
          <p:txBody>
            <a:bodyPr>
              <a:spAutoFit/>
            </a:bodyPr>
            <a:lstStyle/>
            <a:p>
              <a:r>
                <a:rPr lang="en-US" b="1">
                  <a:solidFill>
                    <a:srgbClr val="0033CC"/>
                  </a:solidFill>
                </a:rPr>
                <a:t>0   3</a:t>
              </a:r>
            </a:p>
          </p:txBody>
        </p:sp>
        <p:sp>
          <p:nvSpPr>
            <p:cNvPr id="324668" name="Text Box 60"/>
            <p:cNvSpPr txBox="1">
              <a:spLocks noChangeArrowheads="1"/>
            </p:cNvSpPr>
            <p:nvPr/>
          </p:nvSpPr>
          <p:spPr bwMode="auto">
            <a:xfrm>
              <a:off x="3333" y="2781"/>
              <a:ext cx="743" cy="233"/>
            </a:xfrm>
            <a:prstGeom prst="rect">
              <a:avLst/>
            </a:prstGeom>
            <a:noFill/>
            <a:ln w="9525">
              <a:noFill/>
              <a:miter lim="800000"/>
              <a:headEnd/>
              <a:tailEnd/>
            </a:ln>
            <a:effectLst/>
          </p:spPr>
          <p:txBody>
            <a:bodyPr>
              <a:spAutoFit/>
            </a:bodyPr>
            <a:lstStyle/>
            <a:p>
              <a:r>
                <a:rPr lang="en-US" b="1">
                  <a:solidFill>
                    <a:srgbClr val="0033CC"/>
                  </a:solidFill>
                </a:rPr>
                <a:t>4   6 </a:t>
              </a:r>
            </a:p>
          </p:txBody>
        </p:sp>
        <p:sp>
          <p:nvSpPr>
            <p:cNvPr id="324669" name="Text Box 61"/>
            <p:cNvSpPr txBox="1">
              <a:spLocks noChangeArrowheads="1"/>
            </p:cNvSpPr>
            <p:nvPr/>
          </p:nvSpPr>
          <p:spPr bwMode="auto">
            <a:xfrm>
              <a:off x="3320" y="3006"/>
              <a:ext cx="744" cy="233"/>
            </a:xfrm>
            <a:prstGeom prst="rect">
              <a:avLst/>
            </a:prstGeom>
            <a:noFill/>
            <a:ln w="9525">
              <a:noFill/>
              <a:miter lim="800000"/>
              <a:headEnd/>
              <a:tailEnd/>
            </a:ln>
            <a:effectLst/>
          </p:spPr>
          <p:txBody>
            <a:bodyPr>
              <a:spAutoFit/>
            </a:bodyPr>
            <a:lstStyle/>
            <a:p>
              <a:r>
                <a:rPr lang="en-US" b="1">
                  <a:solidFill>
                    <a:srgbClr val="0033CC"/>
                  </a:solidFill>
                </a:rPr>
                <a:t>3   -2 </a:t>
              </a:r>
            </a:p>
          </p:txBody>
        </p:sp>
        <p:sp>
          <p:nvSpPr>
            <p:cNvPr id="324670" name="Text Box 62"/>
            <p:cNvSpPr txBox="1">
              <a:spLocks noChangeArrowheads="1"/>
            </p:cNvSpPr>
            <p:nvPr/>
          </p:nvSpPr>
          <p:spPr bwMode="auto">
            <a:xfrm>
              <a:off x="2164" y="3269"/>
              <a:ext cx="743" cy="233"/>
            </a:xfrm>
            <a:prstGeom prst="rect">
              <a:avLst/>
            </a:prstGeom>
            <a:noFill/>
            <a:ln w="9525">
              <a:noFill/>
              <a:miter lim="800000"/>
              <a:headEnd/>
              <a:tailEnd/>
            </a:ln>
            <a:effectLst/>
          </p:spPr>
          <p:txBody>
            <a:bodyPr>
              <a:spAutoFit/>
            </a:bodyPr>
            <a:lstStyle/>
            <a:p>
              <a:r>
                <a:rPr lang="en-US" b="1">
                  <a:solidFill>
                    <a:srgbClr val="0033CC"/>
                  </a:solidFill>
                </a:rPr>
                <a:t>2  -3</a:t>
              </a:r>
            </a:p>
          </p:txBody>
        </p:sp>
        <p:sp>
          <p:nvSpPr>
            <p:cNvPr id="324671" name="Text Box 63"/>
            <p:cNvSpPr txBox="1">
              <a:spLocks noChangeArrowheads="1"/>
            </p:cNvSpPr>
            <p:nvPr/>
          </p:nvSpPr>
          <p:spPr bwMode="auto">
            <a:xfrm>
              <a:off x="2737" y="2773"/>
              <a:ext cx="743" cy="233"/>
            </a:xfrm>
            <a:prstGeom prst="rect">
              <a:avLst/>
            </a:prstGeom>
            <a:noFill/>
            <a:ln w="9525">
              <a:noFill/>
              <a:miter lim="800000"/>
              <a:headEnd/>
              <a:tailEnd/>
            </a:ln>
            <a:effectLst/>
          </p:spPr>
          <p:txBody>
            <a:bodyPr>
              <a:spAutoFit/>
            </a:bodyPr>
            <a:lstStyle/>
            <a:p>
              <a:r>
                <a:rPr lang="en-US" b="1">
                  <a:solidFill>
                    <a:srgbClr val="0033CC"/>
                  </a:solidFill>
                </a:rPr>
                <a:t>-1  47 </a:t>
              </a:r>
            </a:p>
          </p:txBody>
        </p:sp>
        <p:sp>
          <p:nvSpPr>
            <p:cNvPr id="324672" name="Text Box 64"/>
            <p:cNvSpPr txBox="1">
              <a:spLocks noChangeArrowheads="1"/>
            </p:cNvSpPr>
            <p:nvPr/>
          </p:nvSpPr>
          <p:spPr bwMode="auto">
            <a:xfrm>
              <a:off x="2726" y="3283"/>
              <a:ext cx="743" cy="407"/>
            </a:xfrm>
            <a:prstGeom prst="rect">
              <a:avLst/>
            </a:prstGeom>
            <a:noFill/>
            <a:ln w="9525">
              <a:noFill/>
              <a:miter lim="800000"/>
              <a:headEnd/>
              <a:tailEnd/>
            </a:ln>
            <a:effectLst/>
          </p:spPr>
          <p:txBody>
            <a:bodyPr>
              <a:spAutoFit/>
            </a:bodyPr>
            <a:lstStyle/>
            <a:p>
              <a:r>
                <a:rPr lang="en-US" sz="1800" b="1">
                  <a:solidFill>
                    <a:srgbClr val="0033CC"/>
                  </a:solidFill>
                </a:rPr>
                <a:t>6   4</a:t>
              </a:r>
            </a:p>
            <a:p>
              <a:endParaRPr lang="en-US" sz="1800" b="1">
                <a:solidFill>
                  <a:srgbClr val="0033CC"/>
                </a:solidFill>
              </a:endParaRPr>
            </a:p>
          </p:txBody>
        </p:sp>
        <p:sp>
          <p:nvSpPr>
            <p:cNvPr id="324673" name="Text Box 65"/>
            <p:cNvSpPr txBox="1">
              <a:spLocks noChangeArrowheads="1"/>
            </p:cNvSpPr>
            <p:nvPr/>
          </p:nvSpPr>
          <p:spPr bwMode="auto">
            <a:xfrm>
              <a:off x="2726" y="3530"/>
              <a:ext cx="743" cy="233"/>
            </a:xfrm>
            <a:prstGeom prst="rect">
              <a:avLst/>
            </a:prstGeom>
            <a:noFill/>
            <a:ln w="9525">
              <a:noFill/>
              <a:miter lim="800000"/>
              <a:headEnd/>
              <a:tailEnd/>
            </a:ln>
            <a:effectLst/>
          </p:spPr>
          <p:txBody>
            <a:bodyPr>
              <a:spAutoFit/>
            </a:bodyPr>
            <a:lstStyle/>
            <a:p>
              <a:r>
                <a:rPr lang="en-US" b="1">
                  <a:solidFill>
                    <a:srgbClr val="0033CC"/>
                  </a:solidFill>
                </a:rPr>
                <a:t>5   6</a:t>
              </a:r>
            </a:p>
          </p:txBody>
        </p:sp>
        <p:sp>
          <p:nvSpPr>
            <p:cNvPr id="324674" name="Text Box 66"/>
            <p:cNvSpPr txBox="1">
              <a:spLocks noChangeArrowheads="1"/>
            </p:cNvSpPr>
            <p:nvPr/>
          </p:nvSpPr>
          <p:spPr bwMode="auto">
            <a:xfrm>
              <a:off x="2757" y="3006"/>
              <a:ext cx="743" cy="233"/>
            </a:xfrm>
            <a:prstGeom prst="rect">
              <a:avLst/>
            </a:prstGeom>
            <a:noFill/>
            <a:ln w="9525">
              <a:noFill/>
              <a:miter lim="800000"/>
              <a:headEnd/>
              <a:tailEnd/>
            </a:ln>
            <a:effectLst/>
          </p:spPr>
          <p:txBody>
            <a:bodyPr>
              <a:spAutoFit/>
            </a:bodyPr>
            <a:lstStyle/>
            <a:p>
              <a:r>
                <a:rPr lang="en-US" b="1">
                  <a:solidFill>
                    <a:srgbClr val="0033CC"/>
                  </a:solidFill>
                </a:rPr>
                <a:t>-3   2 </a:t>
              </a:r>
            </a:p>
          </p:txBody>
        </p:sp>
        <p:sp>
          <p:nvSpPr>
            <p:cNvPr id="324675" name="Text Box 67"/>
            <p:cNvSpPr txBox="1">
              <a:spLocks noChangeArrowheads="1"/>
            </p:cNvSpPr>
            <p:nvPr/>
          </p:nvSpPr>
          <p:spPr bwMode="auto">
            <a:xfrm>
              <a:off x="2195" y="3523"/>
              <a:ext cx="743" cy="233"/>
            </a:xfrm>
            <a:prstGeom prst="rect">
              <a:avLst/>
            </a:prstGeom>
            <a:noFill/>
            <a:ln w="9525">
              <a:noFill/>
              <a:miter lim="800000"/>
              <a:headEnd/>
              <a:tailEnd/>
            </a:ln>
            <a:effectLst/>
          </p:spPr>
          <p:txBody>
            <a:bodyPr>
              <a:spAutoFit/>
            </a:bodyPr>
            <a:lstStyle/>
            <a:p>
              <a:r>
                <a:rPr lang="en-US" b="1">
                  <a:solidFill>
                    <a:srgbClr val="0033CC"/>
                  </a:solidFill>
                </a:rPr>
                <a:t>5  11</a:t>
              </a:r>
            </a:p>
          </p:txBody>
        </p:sp>
        <p:sp>
          <p:nvSpPr>
            <p:cNvPr id="324676" name="Text Box 68"/>
            <p:cNvSpPr txBox="1">
              <a:spLocks noChangeArrowheads="1"/>
            </p:cNvSpPr>
            <p:nvPr/>
          </p:nvSpPr>
          <p:spPr bwMode="auto">
            <a:xfrm>
              <a:off x="2186" y="2781"/>
              <a:ext cx="743" cy="233"/>
            </a:xfrm>
            <a:prstGeom prst="rect">
              <a:avLst/>
            </a:prstGeom>
            <a:noFill/>
            <a:ln w="9525">
              <a:noFill/>
              <a:miter lim="800000"/>
              <a:headEnd/>
              <a:tailEnd/>
            </a:ln>
            <a:effectLst/>
          </p:spPr>
          <p:txBody>
            <a:bodyPr>
              <a:spAutoFit/>
            </a:bodyPr>
            <a:lstStyle/>
            <a:p>
              <a:r>
                <a:rPr lang="en-US" b="1">
                  <a:solidFill>
                    <a:srgbClr val="0033CC"/>
                  </a:solidFill>
                </a:rPr>
                <a:t>-5  9</a:t>
              </a:r>
            </a:p>
          </p:txBody>
        </p:sp>
        <p:sp>
          <p:nvSpPr>
            <p:cNvPr id="324677" name="Text Box 69"/>
            <p:cNvSpPr txBox="1">
              <a:spLocks noChangeArrowheads="1"/>
            </p:cNvSpPr>
            <p:nvPr/>
          </p:nvSpPr>
          <p:spPr bwMode="auto">
            <a:xfrm>
              <a:off x="2173" y="3006"/>
              <a:ext cx="744" cy="233"/>
            </a:xfrm>
            <a:prstGeom prst="rect">
              <a:avLst/>
            </a:prstGeom>
            <a:noFill/>
            <a:ln w="9525">
              <a:noFill/>
              <a:miter lim="800000"/>
              <a:headEnd/>
              <a:tailEnd/>
            </a:ln>
            <a:effectLst/>
          </p:spPr>
          <p:txBody>
            <a:bodyPr>
              <a:spAutoFit/>
            </a:bodyPr>
            <a:lstStyle/>
            <a:p>
              <a:r>
                <a:rPr lang="en-US" b="1">
                  <a:solidFill>
                    <a:srgbClr val="0033CC"/>
                  </a:solidFill>
                </a:rPr>
                <a:t>3   0 </a:t>
              </a:r>
            </a:p>
          </p:txBody>
        </p:sp>
      </p:grpSp>
      <p:sp>
        <p:nvSpPr>
          <p:cNvPr id="46" name="ZoneTexte 45"/>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492527" y="304801"/>
            <a:ext cx="4995632" cy="523220"/>
          </a:xfrm>
          <a:prstGeom prst="rect">
            <a:avLst/>
          </a:prstGeom>
          <a:noFill/>
          <a:ln w="9525">
            <a:noFill/>
            <a:miter lim="800000"/>
            <a:headEnd/>
            <a:tailEnd/>
          </a:ln>
          <a:effectLst/>
        </p:spPr>
        <p:txBody>
          <a:bodyPr>
            <a:spAutoFit/>
          </a:bodyPr>
          <a:lstStyle/>
          <a:p>
            <a:pPr algn="l"/>
            <a:r>
              <a:rPr lang="en-US" sz="2800" b="1" u="sng">
                <a:solidFill>
                  <a:schemeClr val="tx1"/>
                </a:solidFill>
                <a:latin typeface="Arial" charset="0"/>
              </a:rPr>
              <a:t>A Simple Example (2-2)</a:t>
            </a:r>
          </a:p>
        </p:txBody>
      </p:sp>
      <p:sp>
        <p:nvSpPr>
          <p:cNvPr id="333827" name="Rectangle 3"/>
          <p:cNvSpPr>
            <a:spLocks noChangeArrowheads="1"/>
          </p:cNvSpPr>
          <p:nvPr/>
        </p:nvSpPr>
        <p:spPr bwMode="auto">
          <a:xfrm>
            <a:off x="457347" y="1447800"/>
            <a:ext cx="8229307" cy="4572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First dominant pass</a:t>
            </a:r>
          </a:p>
        </p:txBody>
      </p:sp>
      <p:sp>
        <p:nvSpPr>
          <p:cNvPr id="333828" name="Rectangle 4"/>
          <p:cNvSpPr>
            <a:spLocks noChangeArrowheads="1"/>
          </p:cNvSpPr>
          <p:nvPr/>
        </p:nvSpPr>
        <p:spPr bwMode="auto">
          <a:xfrm>
            <a:off x="452950" y="1882776"/>
            <a:ext cx="8229307" cy="555625"/>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First subordinate pass</a:t>
            </a:r>
          </a:p>
        </p:txBody>
      </p:sp>
      <p:pic>
        <p:nvPicPr>
          <p:cNvPr id="333829" name="Picture 5"/>
          <p:cNvPicPr>
            <a:picLocks noChangeAspect="1" noChangeArrowheads="1"/>
          </p:cNvPicPr>
          <p:nvPr/>
        </p:nvPicPr>
        <p:blipFill>
          <a:blip r:embed="rId2" cstate="print"/>
          <a:srcRect/>
          <a:stretch>
            <a:fillRect/>
          </a:stretch>
        </p:blipFill>
        <p:spPr bwMode="auto">
          <a:xfrm>
            <a:off x="3729134" y="1524000"/>
            <a:ext cx="4573466" cy="4813300"/>
          </a:xfrm>
          <a:prstGeom prst="rect">
            <a:avLst/>
          </a:prstGeom>
          <a:noFill/>
          <a:ln w="9525">
            <a:noFill/>
            <a:miter lim="800000"/>
            <a:headEnd/>
            <a:tailEnd/>
          </a:ln>
          <a:effectLst/>
        </p:spPr>
      </p:pic>
      <p:grpSp>
        <p:nvGrpSpPr>
          <p:cNvPr id="2" name="Group 59"/>
          <p:cNvGrpSpPr>
            <a:grpSpLocks/>
          </p:cNvGrpSpPr>
          <p:nvPr/>
        </p:nvGrpSpPr>
        <p:grpSpPr bwMode="auto">
          <a:xfrm>
            <a:off x="-422166" y="2287588"/>
            <a:ext cx="4573466" cy="3613150"/>
            <a:chOff x="1824" y="1728"/>
            <a:chExt cx="3120" cy="2276"/>
          </a:xfrm>
        </p:grpSpPr>
        <p:grpSp>
          <p:nvGrpSpPr>
            <p:cNvPr id="3" name="Group 60"/>
            <p:cNvGrpSpPr>
              <a:grpSpLocks/>
            </p:cNvGrpSpPr>
            <p:nvPr/>
          </p:nvGrpSpPr>
          <p:grpSpPr bwMode="auto">
            <a:xfrm>
              <a:off x="2237" y="1815"/>
              <a:ext cx="2303" cy="2097"/>
              <a:chOff x="864" y="2064"/>
              <a:chExt cx="1488" cy="1440"/>
            </a:xfrm>
          </p:grpSpPr>
          <p:sp>
            <p:nvSpPr>
              <p:cNvPr id="333885" name="Rectangle 61"/>
              <p:cNvSpPr>
                <a:spLocks noChangeArrowheads="1"/>
              </p:cNvSpPr>
              <p:nvPr/>
            </p:nvSpPr>
            <p:spPr bwMode="auto">
              <a:xfrm>
                <a:off x="864" y="2064"/>
                <a:ext cx="1488" cy="160"/>
              </a:xfrm>
              <a:prstGeom prst="rect">
                <a:avLst/>
              </a:prstGeom>
              <a:noFill/>
              <a:ln w="9525">
                <a:solidFill>
                  <a:schemeClr val="tx1"/>
                </a:solidFill>
                <a:miter lim="800000"/>
                <a:headEnd/>
                <a:tailEnd/>
              </a:ln>
              <a:effectLst/>
            </p:spPr>
            <p:txBody>
              <a:bodyPr anchor="ctr">
                <a:spAutoFit/>
              </a:bodyPr>
              <a:lstStyle/>
              <a:p>
                <a:endParaRPr lang="en-US"/>
              </a:p>
            </p:txBody>
          </p:sp>
          <p:sp>
            <p:nvSpPr>
              <p:cNvPr id="333886" name="Line 62"/>
              <p:cNvSpPr>
                <a:spLocks noChangeShapeType="1"/>
              </p:cNvSpPr>
              <p:nvPr/>
            </p:nvSpPr>
            <p:spPr bwMode="auto">
              <a:xfrm>
                <a:off x="864" y="2784"/>
                <a:ext cx="1488" cy="0"/>
              </a:xfrm>
              <a:prstGeom prst="line">
                <a:avLst/>
              </a:prstGeom>
              <a:noFill/>
              <a:ln w="9525">
                <a:solidFill>
                  <a:schemeClr val="tx1"/>
                </a:solidFill>
                <a:round/>
                <a:headEnd/>
                <a:tailEnd/>
              </a:ln>
              <a:effectLst/>
            </p:spPr>
            <p:txBody>
              <a:bodyPr>
                <a:spAutoFit/>
              </a:bodyPr>
              <a:lstStyle/>
              <a:p>
                <a:endParaRPr lang="en-US"/>
              </a:p>
            </p:txBody>
          </p:sp>
          <p:sp>
            <p:nvSpPr>
              <p:cNvPr id="333887" name="Line 63"/>
              <p:cNvSpPr>
                <a:spLocks noChangeShapeType="1"/>
              </p:cNvSpPr>
              <p:nvPr/>
            </p:nvSpPr>
            <p:spPr bwMode="auto">
              <a:xfrm>
                <a:off x="1605" y="2064"/>
                <a:ext cx="0" cy="1440"/>
              </a:xfrm>
              <a:prstGeom prst="line">
                <a:avLst/>
              </a:prstGeom>
              <a:noFill/>
              <a:ln w="9525">
                <a:solidFill>
                  <a:schemeClr val="tx1"/>
                </a:solidFill>
                <a:round/>
                <a:headEnd/>
                <a:tailEnd/>
              </a:ln>
              <a:effectLst/>
            </p:spPr>
            <p:txBody>
              <a:bodyPr>
                <a:spAutoFit/>
              </a:bodyPr>
              <a:lstStyle/>
              <a:p>
                <a:endParaRPr lang="en-US"/>
              </a:p>
            </p:txBody>
          </p:sp>
        </p:grpSp>
        <p:sp>
          <p:nvSpPr>
            <p:cNvPr id="333888" name="Text Box 64"/>
            <p:cNvSpPr txBox="1">
              <a:spLocks noChangeArrowheads="1"/>
            </p:cNvSpPr>
            <p:nvPr/>
          </p:nvSpPr>
          <p:spPr bwMode="auto">
            <a:xfrm>
              <a:off x="1824" y="3771"/>
              <a:ext cx="3120" cy="233"/>
            </a:xfrm>
            <a:prstGeom prst="rect">
              <a:avLst/>
            </a:prstGeom>
            <a:noFill/>
            <a:ln w="9525">
              <a:noFill/>
              <a:miter lim="800000"/>
              <a:headEnd/>
              <a:tailEnd/>
            </a:ln>
            <a:effectLst/>
          </p:spPr>
          <p:txBody>
            <a:bodyPr>
              <a:spAutoFit/>
            </a:bodyPr>
            <a:lstStyle/>
            <a:p>
              <a:r>
                <a:rPr lang="en-US"/>
                <a:t>Example</a:t>
              </a:r>
            </a:p>
          </p:txBody>
        </p:sp>
        <p:sp>
          <p:nvSpPr>
            <p:cNvPr id="333889" name="Line 65"/>
            <p:cNvSpPr>
              <a:spLocks noChangeShapeType="1"/>
            </p:cNvSpPr>
            <p:nvPr/>
          </p:nvSpPr>
          <p:spPr bwMode="auto">
            <a:xfrm>
              <a:off x="2259" y="2343"/>
              <a:ext cx="1105" cy="0"/>
            </a:xfrm>
            <a:prstGeom prst="line">
              <a:avLst/>
            </a:prstGeom>
            <a:noFill/>
            <a:ln w="9525">
              <a:solidFill>
                <a:schemeClr val="tx1"/>
              </a:solidFill>
              <a:round/>
              <a:headEnd/>
              <a:tailEnd/>
            </a:ln>
            <a:effectLst/>
          </p:spPr>
          <p:txBody>
            <a:bodyPr>
              <a:spAutoFit/>
            </a:bodyPr>
            <a:lstStyle/>
            <a:p>
              <a:endParaRPr lang="en-US"/>
            </a:p>
          </p:txBody>
        </p:sp>
        <p:sp>
          <p:nvSpPr>
            <p:cNvPr id="333890" name="Line 66"/>
            <p:cNvSpPr>
              <a:spLocks noChangeShapeType="1"/>
            </p:cNvSpPr>
            <p:nvPr/>
          </p:nvSpPr>
          <p:spPr bwMode="auto">
            <a:xfrm>
              <a:off x="2811" y="1824"/>
              <a:ext cx="0" cy="1048"/>
            </a:xfrm>
            <a:prstGeom prst="line">
              <a:avLst/>
            </a:prstGeom>
            <a:noFill/>
            <a:ln w="9525">
              <a:solidFill>
                <a:schemeClr val="tx1"/>
              </a:solidFill>
              <a:round/>
              <a:headEnd/>
              <a:tailEnd/>
            </a:ln>
            <a:effectLst/>
          </p:spPr>
          <p:txBody>
            <a:bodyPr>
              <a:spAutoFit/>
            </a:bodyPr>
            <a:lstStyle/>
            <a:p>
              <a:endParaRPr lang="en-US"/>
            </a:p>
          </p:txBody>
        </p:sp>
        <p:sp>
          <p:nvSpPr>
            <p:cNvPr id="333891" name="Text Box 67"/>
            <p:cNvSpPr txBox="1">
              <a:spLocks noChangeArrowheads="1"/>
            </p:cNvSpPr>
            <p:nvPr/>
          </p:nvSpPr>
          <p:spPr bwMode="auto">
            <a:xfrm>
              <a:off x="2164" y="2225"/>
              <a:ext cx="743" cy="233"/>
            </a:xfrm>
            <a:prstGeom prst="rect">
              <a:avLst/>
            </a:prstGeom>
            <a:noFill/>
            <a:ln w="9525">
              <a:noFill/>
              <a:miter lim="800000"/>
              <a:headEnd/>
              <a:tailEnd/>
            </a:ln>
            <a:effectLst/>
          </p:spPr>
          <p:txBody>
            <a:bodyPr>
              <a:spAutoFit/>
            </a:bodyPr>
            <a:lstStyle/>
            <a:p>
              <a:r>
                <a:rPr lang="en-US" b="1">
                  <a:solidFill>
                    <a:srgbClr val="00CC00"/>
                  </a:solidFill>
                </a:rPr>
                <a:t>15</a:t>
              </a:r>
              <a:r>
                <a:rPr lang="en-US" b="1">
                  <a:solidFill>
                    <a:srgbClr val="0033CC"/>
                  </a:solidFill>
                </a:rPr>
                <a:t> 14</a:t>
              </a:r>
            </a:p>
          </p:txBody>
        </p:sp>
        <p:sp>
          <p:nvSpPr>
            <p:cNvPr id="333892" name="Text Box 68"/>
            <p:cNvSpPr txBox="1">
              <a:spLocks noChangeArrowheads="1"/>
            </p:cNvSpPr>
            <p:nvPr/>
          </p:nvSpPr>
          <p:spPr bwMode="auto">
            <a:xfrm>
              <a:off x="2737" y="1728"/>
              <a:ext cx="743" cy="233"/>
            </a:xfrm>
            <a:prstGeom prst="rect">
              <a:avLst/>
            </a:prstGeom>
            <a:noFill/>
            <a:ln w="9525">
              <a:noFill/>
              <a:miter lim="800000"/>
              <a:headEnd/>
              <a:tailEnd/>
            </a:ln>
            <a:effectLst/>
          </p:spPr>
          <p:txBody>
            <a:bodyPr>
              <a:spAutoFit/>
            </a:bodyPr>
            <a:lstStyle/>
            <a:p>
              <a:r>
                <a:rPr lang="en-US" b="1">
                  <a:solidFill>
                    <a:schemeClr val="accent2"/>
                  </a:solidFill>
                </a:rPr>
                <a:t>49</a:t>
              </a:r>
              <a:r>
                <a:rPr lang="en-US" b="1">
                  <a:solidFill>
                    <a:srgbClr val="0033CC"/>
                  </a:solidFill>
                </a:rPr>
                <a:t> </a:t>
              </a:r>
              <a:r>
                <a:rPr lang="en-US" b="1">
                  <a:solidFill>
                    <a:srgbClr val="00CC00"/>
                  </a:solidFill>
                </a:rPr>
                <a:t>10</a:t>
              </a:r>
              <a:r>
                <a:rPr lang="en-US" b="1">
                  <a:solidFill>
                    <a:srgbClr val="0033CC"/>
                  </a:solidFill>
                </a:rPr>
                <a:t> </a:t>
              </a:r>
            </a:p>
          </p:txBody>
        </p:sp>
        <p:sp>
          <p:nvSpPr>
            <p:cNvPr id="333893" name="Text Box 69"/>
            <p:cNvSpPr txBox="1">
              <a:spLocks noChangeArrowheads="1"/>
            </p:cNvSpPr>
            <p:nvPr/>
          </p:nvSpPr>
          <p:spPr bwMode="auto">
            <a:xfrm>
              <a:off x="2726" y="2214"/>
              <a:ext cx="743" cy="407"/>
            </a:xfrm>
            <a:prstGeom prst="rect">
              <a:avLst/>
            </a:prstGeom>
            <a:noFill/>
            <a:ln w="9525">
              <a:noFill/>
              <a:miter lim="800000"/>
              <a:headEnd/>
              <a:tailEnd/>
            </a:ln>
            <a:effectLst/>
          </p:spPr>
          <p:txBody>
            <a:bodyPr>
              <a:spAutoFit/>
            </a:bodyPr>
            <a:lstStyle/>
            <a:p>
              <a:r>
                <a:rPr lang="en-US" b="1">
                  <a:solidFill>
                    <a:srgbClr val="0033CC"/>
                  </a:solidFill>
                </a:rPr>
                <a:t>3  -12</a:t>
              </a:r>
            </a:p>
            <a:p>
              <a:endParaRPr lang="en-US" b="1">
                <a:solidFill>
                  <a:srgbClr val="0033CC"/>
                </a:solidFill>
              </a:endParaRPr>
            </a:p>
          </p:txBody>
        </p:sp>
        <p:sp>
          <p:nvSpPr>
            <p:cNvPr id="333894" name="Text Box 70"/>
            <p:cNvSpPr txBox="1">
              <a:spLocks noChangeArrowheads="1"/>
            </p:cNvSpPr>
            <p:nvPr/>
          </p:nvSpPr>
          <p:spPr bwMode="auto">
            <a:xfrm>
              <a:off x="2726" y="2485"/>
              <a:ext cx="743" cy="233"/>
            </a:xfrm>
            <a:prstGeom prst="rect">
              <a:avLst/>
            </a:prstGeom>
            <a:noFill/>
            <a:ln w="9525">
              <a:noFill/>
              <a:miter lim="800000"/>
              <a:headEnd/>
              <a:tailEnd/>
            </a:ln>
            <a:effectLst/>
          </p:spPr>
          <p:txBody>
            <a:bodyPr>
              <a:spAutoFit/>
            </a:bodyPr>
            <a:lstStyle/>
            <a:p>
              <a:r>
                <a:rPr lang="en-US" b="1">
                  <a:solidFill>
                    <a:srgbClr val="0033CC"/>
                  </a:solidFill>
                </a:rPr>
                <a:t>-14  8</a:t>
              </a:r>
            </a:p>
          </p:txBody>
        </p:sp>
        <p:sp>
          <p:nvSpPr>
            <p:cNvPr id="333895" name="Text Box 71"/>
            <p:cNvSpPr txBox="1">
              <a:spLocks noChangeArrowheads="1"/>
            </p:cNvSpPr>
            <p:nvPr/>
          </p:nvSpPr>
          <p:spPr bwMode="auto">
            <a:xfrm>
              <a:off x="2757" y="1958"/>
              <a:ext cx="743" cy="233"/>
            </a:xfrm>
            <a:prstGeom prst="rect">
              <a:avLst/>
            </a:prstGeom>
            <a:noFill/>
            <a:ln w="9525">
              <a:noFill/>
              <a:miter lim="800000"/>
              <a:headEnd/>
              <a:tailEnd/>
            </a:ln>
            <a:effectLst/>
          </p:spPr>
          <p:txBody>
            <a:bodyPr>
              <a:spAutoFit/>
            </a:bodyPr>
            <a:lstStyle/>
            <a:p>
              <a:r>
                <a:rPr lang="en-US" b="1">
                  <a:solidFill>
                    <a:srgbClr val="00CC00"/>
                  </a:solidFill>
                </a:rPr>
                <a:t>14 -13</a:t>
              </a:r>
              <a:r>
                <a:rPr lang="en-US" b="1">
                  <a:solidFill>
                    <a:srgbClr val="0033CC"/>
                  </a:solidFill>
                </a:rPr>
                <a:t> </a:t>
              </a:r>
            </a:p>
          </p:txBody>
        </p:sp>
        <p:sp>
          <p:nvSpPr>
            <p:cNvPr id="333896" name="Text Box 72"/>
            <p:cNvSpPr txBox="1">
              <a:spLocks noChangeArrowheads="1"/>
            </p:cNvSpPr>
            <p:nvPr/>
          </p:nvSpPr>
          <p:spPr bwMode="auto">
            <a:xfrm>
              <a:off x="2163" y="2478"/>
              <a:ext cx="743" cy="233"/>
            </a:xfrm>
            <a:prstGeom prst="rect">
              <a:avLst/>
            </a:prstGeom>
            <a:noFill/>
            <a:ln w="9525">
              <a:noFill/>
              <a:miter lim="800000"/>
              <a:headEnd/>
              <a:tailEnd/>
            </a:ln>
            <a:effectLst/>
          </p:spPr>
          <p:txBody>
            <a:bodyPr>
              <a:spAutoFit/>
            </a:bodyPr>
            <a:lstStyle/>
            <a:p>
              <a:r>
                <a:rPr lang="en-US" b="1">
                  <a:solidFill>
                    <a:srgbClr val="00CC00"/>
                  </a:solidFill>
                </a:rPr>
                <a:t>-9  -7</a:t>
              </a:r>
            </a:p>
          </p:txBody>
        </p:sp>
        <p:sp>
          <p:nvSpPr>
            <p:cNvPr id="333897" name="Text Box 73"/>
            <p:cNvSpPr txBox="1">
              <a:spLocks noChangeArrowheads="1"/>
            </p:cNvSpPr>
            <p:nvPr/>
          </p:nvSpPr>
          <p:spPr bwMode="auto">
            <a:xfrm>
              <a:off x="2186" y="1735"/>
              <a:ext cx="743" cy="233"/>
            </a:xfrm>
            <a:prstGeom prst="rect">
              <a:avLst/>
            </a:prstGeom>
            <a:noFill/>
            <a:ln w="9525">
              <a:noFill/>
              <a:miter lim="800000"/>
              <a:headEnd/>
              <a:tailEnd/>
            </a:ln>
            <a:effectLst/>
          </p:spPr>
          <p:txBody>
            <a:bodyPr>
              <a:spAutoFit/>
            </a:bodyPr>
            <a:lstStyle/>
            <a:p>
              <a:r>
                <a:rPr lang="en-US" b="1">
                  <a:solidFill>
                    <a:schemeClr val="accent2"/>
                  </a:solidFill>
                </a:rPr>
                <a:t>63</a:t>
              </a:r>
              <a:r>
                <a:rPr lang="en-US" b="1">
                  <a:solidFill>
                    <a:srgbClr val="0033CC"/>
                  </a:solidFill>
                </a:rPr>
                <a:t> </a:t>
              </a:r>
              <a:r>
                <a:rPr lang="en-US" b="1">
                  <a:solidFill>
                    <a:schemeClr val="accent2"/>
                  </a:solidFill>
                </a:rPr>
                <a:t>-34</a:t>
              </a:r>
              <a:r>
                <a:rPr lang="en-US" b="1">
                  <a:solidFill>
                    <a:srgbClr val="0033CC"/>
                  </a:solidFill>
                </a:rPr>
                <a:t> </a:t>
              </a:r>
            </a:p>
          </p:txBody>
        </p:sp>
        <p:sp>
          <p:nvSpPr>
            <p:cNvPr id="333898" name="Text Box 74"/>
            <p:cNvSpPr txBox="1">
              <a:spLocks noChangeArrowheads="1"/>
            </p:cNvSpPr>
            <p:nvPr/>
          </p:nvSpPr>
          <p:spPr bwMode="auto">
            <a:xfrm>
              <a:off x="2173" y="1966"/>
              <a:ext cx="744" cy="233"/>
            </a:xfrm>
            <a:prstGeom prst="rect">
              <a:avLst/>
            </a:prstGeom>
            <a:noFill/>
            <a:ln w="9525">
              <a:noFill/>
              <a:miter lim="800000"/>
              <a:headEnd/>
              <a:tailEnd/>
            </a:ln>
            <a:effectLst/>
          </p:spPr>
          <p:txBody>
            <a:bodyPr>
              <a:spAutoFit/>
            </a:bodyPr>
            <a:lstStyle/>
            <a:p>
              <a:r>
                <a:rPr lang="en-US" b="1">
                  <a:solidFill>
                    <a:srgbClr val="0033CC"/>
                  </a:solidFill>
                </a:rPr>
                <a:t>-31 </a:t>
              </a:r>
              <a:r>
                <a:rPr lang="en-US" b="1">
                  <a:solidFill>
                    <a:srgbClr val="00CC00"/>
                  </a:solidFill>
                </a:rPr>
                <a:t>23</a:t>
              </a:r>
              <a:r>
                <a:rPr lang="en-US" b="1">
                  <a:solidFill>
                    <a:srgbClr val="0033CC"/>
                  </a:solidFill>
                </a:rPr>
                <a:t> </a:t>
              </a:r>
            </a:p>
          </p:txBody>
        </p:sp>
        <p:sp>
          <p:nvSpPr>
            <p:cNvPr id="333899" name="Line 75"/>
            <p:cNvSpPr>
              <a:spLocks noChangeShapeType="1"/>
            </p:cNvSpPr>
            <p:nvPr/>
          </p:nvSpPr>
          <p:spPr bwMode="auto">
            <a:xfrm>
              <a:off x="2226" y="2074"/>
              <a:ext cx="595" cy="0"/>
            </a:xfrm>
            <a:prstGeom prst="line">
              <a:avLst/>
            </a:prstGeom>
            <a:noFill/>
            <a:ln w="9525">
              <a:solidFill>
                <a:schemeClr val="tx1"/>
              </a:solidFill>
              <a:round/>
              <a:headEnd/>
              <a:tailEnd/>
            </a:ln>
            <a:effectLst/>
          </p:spPr>
          <p:txBody>
            <a:bodyPr>
              <a:spAutoFit/>
            </a:bodyPr>
            <a:lstStyle/>
            <a:p>
              <a:endParaRPr lang="en-US"/>
            </a:p>
          </p:txBody>
        </p:sp>
        <p:sp>
          <p:nvSpPr>
            <p:cNvPr id="333900" name="Line 76"/>
            <p:cNvSpPr>
              <a:spLocks noChangeShapeType="1"/>
            </p:cNvSpPr>
            <p:nvPr/>
          </p:nvSpPr>
          <p:spPr bwMode="auto">
            <a:xfrm rot="5400000">
              <a:off x="2245" y="2085"/>
              <a:ext cx="559" cy="0"/>
            </a:xfrm>
            <a:prstGeom prst="line">
              <a:avLst/>
            </a:prstGeom>
            <a:noFill/>
            <a:ln w="9525">
              <a:solidFill>
                <a:schemeClr val="tx1"/>
              </a:solidFill>
              <a:round/>
              <a:headEnd/>
              <a:tailEnd/>
            </a:ln>
            <a:effectLst/>
          </p:spPr>
          <p:txBody>
            <a:bodyPr>
              <a:spAutoFit/>
            </a:bodyPr>
            <a:lstStyle/>
            <a:p>
              <a:endParaRPr lang="en-US"/>
            </a:p>
          </p:txBody>
        </p:sp>
        <p:sp>
          <p:nvSpPr>
            <p:cNvPr id="333901" name="Text Box 77"/>
            <p:cNvSpPr txBox="1">
              <a:spLocks noChangeArrowheads="1"/>
            </p:cNvSpPr>
            <p:nvPr/>
          </p:nvSpPr>
          <p:spPr bwMode="auto">
            <a:xfrm>
              <a:off x="3311" y="2231"/>
              <a:ext cx="743" cy="233"/>
            </a:xfrm>
            <a:prstGeom prst="rect">
              <a:avLst/>
            </a:prstGeom>
            <a:noFill/>
            <a:ln w="9525">
              <a:noFill/>
              <a:miter lim="800000"/>
              <a:headEnd/>
              <a:tailEnd/>
            </a:ln>
            <a:effectLst/>
          </p:spPr>
          <p:txBody>
            <a:bodyPr>
              <a:spAutoFit/>
            </a:bodyPr>
            <a:lstStyle/>
            <a:p>
              <a:r>
                <a:rPr lang="en-US" b="1">
                  <a:solidFill>
                    <a:srgbClr val="0033CC"/>
                  </a:solidFill>
                </a:rPr>
                <a:t>5  -7</a:t>
              </a:r>
            </a:p>
          </p:txBody>
        </p:sp>
        <p:sp>
          <p:nvSpPr>
            <p:cNvPr id="333902" name="Text Box 78"/>
            <p:cNvSpPr txBox="1">
              <a:spLocks noChangeArrowheads="1"/>
            </p:cNvSpPr>
            <p:nvPr/>
          </p:nvSpPr>
          <p:spPr bwMode="auto">
            <a:xfrm>
              <a:off x="3884" y="1735"/>
              <a:ext cx="743" cy="233"/>
            </a:xfrm>
            <a:prstGeom prst="rect">
              <a:avLst/>
            </a:prstGeom>
            <a:noFill/>
            <a:ln w="9525">
              <a:noFill/>
              <a:miter lim="800000"/>
              <a:headEnd/>
              <a:tailEnd/>
            </a:ln>
            <a:effectLst/>
          </p:spPr>
          <p:txBody>
            <a:bodyPr>
              <a:spAutoFit/>
            </a:bodyPr>
            <a:lstStyle/>
            <a:p>
              <a:r>
                <a:rPr lang="en-US" b="1">
                  <a:solidFill>
                    <a:srgbClr val="0033CC"/>
                  </a:solidFill>
                </a:rPr>
                <a:t>-12  7 </a:t>
              </a:r>
            </a:p>
          </p:txBody>
        </p:sp>
        <p:sp>
          <p:nvSpPr>
            <p:cNvPr id="333903" name="Text Box 79"/>
            <p:cNvSpPr txBox="1">
              <a:spLocks noChangeArrowheads="1"/>
            </p:cNvSpPr>
            <p:nvPr/>
          </p:nvSpPr>
          <p:spPr bwMode="auto">
            <a:xfrm>
              <a:off x="3873" y="2245"/>
              <a:ext cx="743" cy="407"/>
            </a:xfrm>
            <a:prstGeom prst="rect">
              <a:avLst/>
            </a:prstGeom>
            <a:noFill/>
            <a:ln w="9525">
              <a:noFill/>
              <a:miter lim="800000"/>
              <a:headEnd/>
              <a:tailEnd/>
            </a:ln>
            <a:effectLst/>
          </p:spPr>
          <p:txBody>
            <a:bodyPr>
              <a:spAutoFit/>
            </a:bodyPr>
            <a:lstStyle/>
            <a:p>
              <a:r>
                <a:rPr lang="en-US" b="1">
                  <a:solidFill>
                    <a:srgbClr val="0033CC"/>
                  </a:solidFill>
                </a:rPr>
                <a:t>3   9</a:t>
              </a:r>
            </a:p>
            <a:p>
              <a:endParaRPr lang="en-US" b="1">
                <a:solidFill>
                  <a:srgbClr val="0033CC"/>
                </a:solidFill>
              </a:endParaRPr>
            </a:p>
          </p:txBody>
        </p:sp>
        <p:sp>
          <p:nvSpPr>
            <p:cNvPr id="333904" name="Text Box 80"/>
            <p:cNvSpPr txBox="1">
              <a:spLocks noChangeArrowheads="1"/>
            </p:cNvSpPr>
            <p:nvPr/>
          </p:nvSpPr>
          <p:spPr bwMode="auto">
            <a:xfrm>
              <a:off x="3873" y="2492"/>
              <a:ext cx="743" cy="233"/>
            </a:xfrm>
            <a:prstGeom prst="rect">
              <a:avLst/>
            </a:prstGeom>
            <a:noFill/>
            <a:ln w="9525">
              <a:noFill/>
              <a:miter lim="800000"/>
              <a:headEnd/>
              <a:tailEnd/>
            </a:ln>
            <a:effectLst/>
          </p:spPr>
          <p:txBody>
            <a:bodyPr>
              <a:spAutoFit/>
            </a:bodyPr>
            <a:lstStyle/>
            <a:p>
              <a:r>
                <a:rPr lang="en-US" b="1">
                  <a:solidFill>
                    <a:srgbClr val="0033CC"/>
                  </a:solidFill>
                </a:rPr>
                <a:t>3   2</a:t>
              </a:r>
            </a:p>
          </p:txBody>
        </p:sp>
        <p:sp>
          <p:nvSpPr>
            <p:cNvPr id="333905" name="Text Box 81"/>
            <p:cNvSpPr txBox="1">
              <a:spLocks noChangeArrowheads="1"/>
            </p:cNvSpPr>
            <p:nvPr/>
          </p:nvSpPr>
          <p:spPr bwMode="auto">
            <a:xfrm>
              <a:off x="3904" y="1968"/>
              <a:ext cx="743" cy="233"/>
            </a:xfrm>
            <a:prstGeom prst="rect">
              <a:avLst/>
            </a:prstGeom>
            <a:noFill/>
            <a:ln w="9525">
              <a:noFill/>
              <a:miter lim="800000"/>
              <a:headEnd/>
              <a:tailEnd/>
            </a:ln>
            <a:effectLst/>
          </p:spPr>
          <p:txBody>
            <a:bodyPr>
              <a:spAutoFit/>
            </a:bodyPr>
            <a:lstStyle/>
            <a:p>
              <a:r>
                <a:rPr lang="en-US" b="1">
                  <a:solidFill>
                    <a:srgbClr val="0033CC"/>
                  </a:solidFill>
                </a:rPr>
                <a:t>6  -1 </a:t>
              </a:r>
            </a:p>
          </p:txBody>
        </p:sp>
        <p:sp>
          <p:nvSpPr>
            <p:cNvPr id="333906" name="Text Box 82"/>
            <p:cNvSpPr txBox="1">
              <a:spLocks noChangeArrowheads="1"/>
            </p:cNvSpPr>
            <p:nvPr/>
          </p:nvSpPr>
          <p:spPr bwMode="auto">
            <a:xfrm>
              <a:off x="3310" y="2485"/>
              <a:ext cx="743" cy="233"/>
            </a:xfrm>
            <a:prstGeom prst="rect">
              <a:avLst/>
            </a:prstGeom>
            <a:noFill/>
            <a:ln w="9525">
              <a:noFill/>
              <a:miter lim="800000"/>
              <a:headEnd/>
              <a:tailEnd/>
            </a:ln>
            <a:effectLst/>
          </p:spPr>
          <p:txBody>
            <a:bodyPr>
              <a:spAutoFit/>
            </a:bodyPr>
            <a:lstStyle/>
            <a:p>
              <a:r>
                <a:rPr lang="en-US" b="1">
                  <a:solidFill>
                    <a:srgbClr val="0033CC"/>
                  </a:solidFill>
                </a:rPr>
                <a:t>4  -2</a:t>
              </a:r>
            </a:p>
          </p:txBody>
        </p:sp>
        <p:sp>
          <p:nvSpPr>
            <p:cNvPr id="333907" name="Text Box 83"/>
            <p:cNvSpPr txBox="1">
              <a:spLocks noChangeArrowheads="1"/>
            </p:cNvSpPr>
            <p:nvPr/>
          </p:nvSpPr>
          <p:spPr bwMode="auto">
            <a:xfrm>
              <a:off x="3333" y="1743"/>
              <a:ext cx="743" cy="233"/>
            </a:xfrm>
            <a:prstGeom prst="rect">
              <a:avLst/>
            </a:prstGeom>
            <a:noFill/>
            <a:ln w="9525">
              <a:noFill/>
              <a:miter lim="800000"/>
              <a:headEnd/>
              <a:tailEnd/>
            </a:ln>
            <a:effectLst/>
          </p:spPr>
          <p:txBody>
            <a:bodyPr>
              <a:spAutoFit/>
            </a:bodyPr>
            <a:lstStyle/>
            <a:p>
              <a:r>
                <a:rPr lang="en-US" b="1">
                  <a:solidFill>
                    <a:srgbClr val="0033CC"/>
                  </a:solidFill>
                </a:rPr>
                <a:t>7  13 </a:t>
              </a:r>
            </a:p>
          </p:txBody>
        </p:sp>
        <p:sp>
          <p:nvSpPr>
            <p:cNvPr id="333908" name="Text Box 84"/>
            <p:cNvSpPr txBox="1">
              <a:spLocks noChangeArrowheads="1"/>
            </p:cNvSpPr>
            <p:nvPr/>
          </p:nvSpPr>
          <p:spPr bwMode="auto">
            <a:xfrm>
              <a:off x="3320" y="1968"/>
              <a:ext cx="744" cy="233"/>
            </a:xfrm>
            <a:prstGeom prst="rect">
              <a:avLst/>
            </a:prstGeom>
            <a:noFill/>
            <a:ln w="9525">
              <a:noFill/>
              <a:miter lim="800000"/>
              <a:headEnd/>
              <a:tailEnd/>
            </a:ln>
            <a:effectLst/>
          </p:spPr>
          <p:txBody>
            <a:bodyPr>
              <a:spAutoFit/>
            </a:bodyPr>
            <a:lstStyle/>
            <a:p>
              <a:r>
                <a:rPr lang="en-US" b="1">
                  <a:solidFill>
                    <a:srgbClr val="0033CC"/>
                  </a:solidFill>
                </a:rPr>
                <a:t>3   4 </a:t>
              </a:r>
            </a:p>
          </p:txBody>
        </p:sp>
        <p:sp>
          <p:nvSpPr>
            <p:cNvPr id="333909" name="Text Box 85"/>
            <p:cNvSpPr txBox="1">
              <a:spLocks noChangeArrowheads="1"/>
            </p:cNvSpPr>
            <p:nvPr/>
          </p:nvSpPr>
          <p:spPr bwMode="auto">
            <a:xfrm>
              <a:off x="3311" y="3269"/>
              <a:ext cx="743" cy="233"/>
            </a:xfrm>
            <a:prstGeom prst="rect">
              <a:avLst/>
            </a:prstGeom>
            <a:noFill/>
            <a:ln w="9525">
              <a:noFill/>
              <a:miter lim="800000"/>
              <a:headEnd/>
              <a:tailEnd/>
            </a:ln>
            <a:effectLst/>
          </p:spPr>
          <p:txBody>
            <a:bodyPr>
              <a:spAutoFit/>
            </a:bodyPr>
            <a:lstStyle/>
            <a:p>
              <a:r>
                <a:rPr lang="en-US" b="1">
                  <a:solidFill>
                    <a:srgbClr val="0033CC"/>
                  </a:solidFill>
                </a:rPr>
                <a:t>3   6</a:t>
              </a:r>
            </a:p>
          </p:txBody>
        </p:sp>
        <p:sp>
          <p:nvSpPr>
            <p:cNvPr id="333910" name="Text Box 86"/>
            <p:cNvSpPr txBox="1">
              <a:spLocks noChangeArrowheads="1"/>
            </p:cNvSpPr>
            <p:nvPr/>
          </p:nvSpPr>
          <p:spPr bwMode="auto">
            <a:xfrm>
              <a:off x="3884" y="2773"/>
              <a:ext cx="743" cy="233"/>
            </a:xfrm>
            <a:prstGeom prst="rect">
              <a:avLst/>
            </a:prstGeom>
            <a:noFill/>
            <a:ln w="9525">
              <a:noFill/>
              <a:miter lim="800000"/>
              <a:headEnd/>
              <a:tailEnd/>
            </a:ln>
            <a:effectLst/>
          </p:spPr>
          <p:txBody>
            <a:bodyPr>
              <a:spAutoFit/>
            </a:bodyPr>
            <a:lstStyle/>
            <a:p>
              <a:r>
                <a:rPr lang="en-US" b="1">
                  <a:solidFill>
                    <a:srgbClr val="0033CC"/>
                  </a:solidFill>
                </a:rPr>
                <a:t>-2   2 </a:t>
              </a:r>
            </a:p>
          </p:txBody>
        </p:sp>
        <p:sp>
          <p:nvSpPr>
            <p:cNvPr id="333911" name="Text Box 87"/>
            <p:cNvSpPr txBox="1">
              <a:spLocks noChangeArrowheads="1"/>
            </p:cNvSpPr>
            <p:nvPr/>
          </p:nvSpPr>
          <p:spPr bwMode="auto">
            <a:xfrm>
              <a:off x="3893" y="3252"/>
              <a:ext cx="743" cy="233"/>
            </a:xfrm>
            <a:prstGeom prst="rect">
              <a:avLst/>
            </a:prstGeom>
            <a:noFill/>
            <a:ln w="9525">
              <a:noFill/>
              <a:miter lim="800000"/>
              <a:headEnd/>
              <a:tailEnd/>
            </a:ln>
            <a:effectLst/>
          </p:spPr>
          <p:txBody>
            <a:bodyPr>
              <a:spAutoFit/>
            </a:bodyPr>
            <a:lstStyle/>
            <a:p>
              <a:r>
                <a:rPr lang="en-US" b="1">
                  <a:solidFill>
                    <a:srgbClr val="0033CC"/>
                  </a:solidFill>
                </a:rPr>
                <a:t>3   6</a:t>
              </a:r>
            </a:p>
          </p:txBody>
        </p:sp>
        <p:sp>
          <p:nvSpPr>
            <p:cNvPr id="333912" name="Text Box 88"/>
            <p:cNvSpPr txBox="1">
              <a:spLocks noChangeArrowheads="1"/>
            </p:cNvSpPr>
            <p:nvPr/>
          </p:nvSpPr>
          <p:spPr bwMode="auto">
            <a:xfrm>
              <a:off x="3873" y="3530"/>
              <a:ext cx="743" cy="233"/>
            </a:xfrm>
            <a:prstGeom prst="rect">
              <a:avLst/>
            </a:prstGeom>
            <a:noFill/>
            <a:ln w="9525">
              <a:noFill/>
              <a:miter lim="800000"/>
              <a:headEnd/>
              <a:tailEnd/>
            </a:ln>
            <a:effectLst/>
          </p:spPr>
          <p:txBody>
            <a:bodyPr>
              <a:spAutoFit/>
            </a:bodyPr>
            <a:lstStyle/>
            <a:p>
              <a:r>
                <a:rPr lang="en-US" b="1">
                  <a:solidFill>
                    <a:srgbClr val="0033CC"/>
                  </a:solidFill>
                </a:rPr>
                <a:t>-4   4</a:t>
              </a:r>
            </a:p>
          </p:txBody>
        </p:sp>
        <p:sp>
          <p:nvSpPr>
            <p:cNvPr id="333913" name="Text Box 89"/>
            <p:cNvSpPr txBox="1">
              <a:spLocks noChangeArrowheads="1"/>
            </p:cNvSpPr>
            <p:nvPr/>
          </p:nvSpPr>
          <p:spPr bwMode="auto">
            <a:xfrm>
              <a:off x="3904" y="3006"/>
              <a:ext cx="743" cy="233"/>
            </a:xfrm>
            <a:prstGeom prst="rect">
              <a:avLst/>
            </a:prstGeom>
            <a:noFill/>
            <a:ln w="9525">
              <a:noFill/>
              <a:miter lim="800000"/>
              <a:headEnd/>
              <a:tailEnd/>
            </a:ln>
            <a:effectLst/>
          </p:spPr>
          <p:txBody>
            <a:bodyPr>
              <a:spAutoFit/>
            </a:bodyPr>
            <a:lstStyle/>
            <a:p>
              <a:r>
                <a:rPr lang="en-US" b="1">
                  <a:solidFill>
                    <a:srgbClr val="0033CC"/>
                  </a:solidFill>
                </a:rPr>
                <a:t>0   4 </a:t>
              </a:r>
            </a:p>
          </p:txBody>
        </p:sp>
        <p:sp>
          <p:nvSpPr>
            <p:cNvPr id="333914" name="Text Box 90"/>
            <p:cNvSpPr txBox="1">
              <a:spLocks noChangeArrowheads="1"/>
            </p:cNvSpPr>
            <p:nvPr/>
          </p:nvSpPr>
          <p:spPr bwMode="auto">
            <a:xfrm>
              <a:off x="3310" y="3523"/>
              <a:ext cx="743" cy="233"/>
            </a:xfrm>
            <a:prstGeom prst="rect">
              <a:avLst/>
            </a:prstGeom>
            <a:noFill/>
            <a:ln w="9525">
              <a:noFill/>
              <a:miter lim="800000"/>
              <a:headEnd/>
              <a:tailEnd/>
            </a:ln>
            <a:effectLst/>
          </p:spPr>
          <p:txBody>
            <a:bodyPr>
              <a:spAutoFit/>
            </a:bodyPr>
            <a:lstStyle/>
            <a:p>
              <a:r>
                <a:rPr lang="en-US" b="1">
                  <a:solidFill>
                    <a:srgbClr val="0033CC"/>
                  </a:solidFill>
                </a:rPr>
                <a:t>0   3</a:t>
              </a:r>
            </a:p>
          </p:txBody>
        </p:sp>
        <p:sp>
          <p:nvSpPr>
            <p:cNvPr id="333915" name="Text Box 91"/>
            <p:cNvSpPr txBox="1">
              <a:spLocks noChangeArrowheads="1"/>
            </p:cNvSpPr>
            <p:nvPr/>
          </p:nvSpPr>
          <p:spPr bwMode="auto">
            <a:xfrm>
              <a:off x="3333" y="2781"/>
              <a:ext cx="743" cy="233"/>
            </a:xfrm>
            <a:prstGeom prst="rect">
              <a:avLst/>
            </a:prstGeom>
            <a:noFill/>
            <a:ln w="9525">
              <a:noFill/>
              <a:miter lim="800000"/>
              <a:headEnd/>
              <a:tailEnd/>
            </a:ln>
            <a:effectLst/>
          </p:spPr>
          <p:txBody>
            <a:bodyPr>
              <a:spAutoFit/>
            </a:bodyPr>
            <a:lstStyle/>
            <a:p>
              <a:r>
                <a:rPr lang="en-US" b="1">
                  <a:solidFill>
                    <a:srgbClr val="0033CC"/>
                  </a:solidFill>
                </a:rPr>
                <a:t>4   6 </a:t>
              </a:r>
            </a:p>
          </p:txBody>
        </p:sp>
        <p:sp>
          <p:nvSpPr>
            <p:cNvPr id="333916" name="Text Box 92"/>
            <p:cNvSpPr txBox="1">
              <a:spLocks noChangeArrowheads="1"/>
            </p:cNvSpPr>
            <p:nvPr/>
          </p:nvSpPr>
          <p:spPr bwMode="auto">
            <a:xfrm>
              <a:off x="3320" y="3006"/>
              <a:ext cx="744" cy="233"/>
            </a:xfrm>
            <a:prstGeom prst="rect">
              <a:avLst/>
            </a:prstGeom>
            <a:noFill/>
            <a:ln w="9525">
              <a:noFill/>
              <a:miter lim="800000"/>
              <a:headEnd/>
              <a:tailEnd/>
            </a:ln>
            <a:effectLst/>
          </p:spPr>
          <p:txBody>
            <a:bodyPr>
              <a:spAutoFit/>
            </a:bodyPr>
            <a:lstStyle/>
            <a:p>
              <a:r>
                <a:rPr lang="en-US" b="1">
                  <a:solidFill>
                    <a:srgbClr val="0033CC"/>
                  </a:solidFill>
                </a:rPr>
                <a:t>3   -2 </a:t>
              </a:r>
            </a:p>
          </p:txBody>
        </p:sp>
        <p:sp>
          <p:nvSpPr>
            <p:cNvPr id="333917" name="Text Box 93"/>
            <p:cNvSpPr txBox="1">
              <a:spLocks noChangeArrowheads="1"/>
            </p:cNvSpPr>
            <p:nvPr/>
          </p:nvSpPr>
          <p:spPr bwMode="auto">
            <a:xfrm>
              <a:off x="2164" y="3269"/>
              <a:ext cx="743" cy="233"/>
            </a:xfrm>
            <a:prstGeom prst="rect">
              <a:avLst/>
            </a:prstGeom>
            <a:noFill/>
            <a:ln w="9525">
              <a:noFill/>
              <a:miter lim="800000"/>
              <a:headEnd/>
              <a:tailEnd/>
            </a:ln>
            <a:effectLst/>
          </p:spPr>
          <p:txBody>
            <a:bodyPr>
              <a:spAutoFit/>
            </a:bodyPr>
            <a:lstStyle/>
            <a:p>
              <a:r>
                <a:rPr lang="en-US" b="1">
                  <a:solidFill>
                    <a:srgbClr val="0033CC"/>
                  </a:solidFill>
                </a:rPr>
                <a:t>2  -3</a:t>
              </a:r>
            </a:p>
          </p:txBody>
        </p:sp>
        <p:sp>
          <p:nvSpPr>
            <p:cNvPr id="333918" name="Text Box 94"/>
            <p:cNvSpPr txBox="1">
              <a:spLocks noChangeArrowheads="1"/>
            </p:cNvSpPr>
            <p:nvPr/>
          </p:nvSpPr>
          <p:spPr bwMode="auto">
            <a:xfrm>
              <a:off x="2737" y="2773"/>
              <a:ext cx="743" cy="233"/>
            </a:xfrm>
            <a:prstGeom prst="rect">
              <a:avLst/>
            </a:prstGeom>
            <a:noFill/>
            <a:ln w="9525">
              <a:noFill/>
              <a:miter lim="800000"/>
              <a:headEnd/>
              <a:tailEnd/>
            </a:ln>
            <a:effectLst/>
          </p:spPr>
          <p:txBody>
            <a:bodyPr>
              <a:spAutoFit/>
            </a:bodyPr>
            <a:lstStyle/>
            <a:p>
              <a:r>
                <a:rPr lang="en-US" b="1">
                  <a:solidFill>
                    <a:srgbClr val="0033CC"/>
                  </a:solidFill>
                </a:rPr>
                <a:t>-1  </a:t>
              </a:r>
              <a:r>
                <a:rPr lang="en-US" b="1">
                  <a:solidFill>
                    <a:schemeClr val="accent2"/>
                  </a:solidFill>
                </a:rPr>
                <a:t>47</a:t>
              </a:r>
              <a:r>
                <a:rPr lang="en-US" b="1">
                  <a:solidFill>
                    <a:srgbClr val="0033CC"/>
                  </a:solidFill>
                </a:rPr>
                <a:t> </a:t>
              </a:r>
            </a:p>
          </p:txBody>
        </p:sp>
        <p:sp>
          <p:nvSpPr>
            <p:cNvPr id="333919" name="Text Box 95"/>
            <p:cNvSpPr txBox="1">
              <a:spLocks noChangeArrowheads="1"/>
            </p:cNvSpPr>
            <p:nvPr/>
          </p:nvSpPr>
          <p:spPr bwMode="auto">
            <a:xfrm>
              <a:off x="2726" y="3283"/>
              <a:ext cx="743" cy="407"/>
            </a:xfrm>
            <a:prstGeom prst="rect">
              <a:avLst/>
            </a:prstGeom>
            <a:noFill/>
            <a:ln w="9525">
              <a:noFill/>
              <a:miter lim="800000"/>
              <a:headEnd/>
              <a:tailEnd/>
            </a:ln>
            <a:effectLst/>
          </p:spPr>
          <p:txBody>
            <a:bodyPr>
              <a:spAutoFit/>
            </a:bodyPr>
            <a:lstStyle/>
            <a:p>
              <a:r>
                <a:rPr lang="en-US" sz="1800" b="1">
                  <a:solidFill>
                    <a:srgbClr val="0033CC"/>
                  </a:solidFill>
                </a:rPr>
                <a:t>6   4</a:t>
              </a:r>
            </a:p>
            <a:p>
              <a:endParaRPr lang="en-US" sz="1800" b="1">
                <a:solidFill>
                  <a:srgbClr val="0033CC"/>
                </a:solidFill>
              </a:endParaRPr>
            </a:p>
          </p:txBody>
        </p:sp>
        <p:sp>
          <p:nvSpPr>
            <p:cNvPr id="333920" name="Text Box 96"/>
            <p:cNvSpPr txBox="1">
              <a:spLocks noChangeArrowheads="1"/>
            </p:cNvSpPr>
            <p:nvPr/>
          </p:nvSpPr>
          <p:spPr bwMode="auto">
            <a:xfrm>
              <a:off x="2726" y="3530"/>
              <a:ext cx="743" cy="233"/>
            </a:xfrm>
            <a:prstGeom prst="rect">
              <a:avLst/>
            </a:prstGeom>
            <a:noFill/>
            <a:ln w="9525">
              <a:noFill/>
              <a:miter lim="800000"/>
              <a:headEnd/>
              <a:tailEnd/>
            </a:ln>
            <a:effectLst/>
          </p:spPr>
          <p:txBody>
            <a:bodyPr>
              <a:spAutoFit/>
            </a:bodyPr>
            <a:lstStyle/>
            <a:p>
              <a:r>
                <a:rPr lang="en-US" b="1">
                  <a:solidFill>
                    <a:srgbClr val="0033CC"/>
                  </a:solidFill>
                </a:rPr>
                <a:t>5   6</a:t>
              </a:r>
            </a:p>
          </p:txBody>
        </p:sp>
        <p:sp>
          <p:nvSpPr>
            <p:cNvPr id="333921" name="Text Box 97"/>
            <p:cNvSpPr txBox="1">
              <a:spLocks noChangeArrowheads="1"/>
            </p:cNvSpPr>
            <p:nvPr/>
          </p:nvSpPr>
          <p:spPr bwMode="auto">
            <a:xfrm>
              <a:off x="2757" y="3006"/>
              <a:ext cx="743" cy="233"/>
            </a:xfrm>
            <a:prstGeom prst="rect">
              <a:avLst/>
            </a:prstGeom>
            <a:noFill/>
            <a:ln w="9525">
              <a:noFill/>
              <a:miter lim="800000"/>
              <a:headEnd/>
              <a:tailEnd/>
            </a:ln>
            <a:effectLst/>
          </p:spPr>
          <p:txBody>
            <a:bodyPr>
              <a:spAutoFit/>
            </a:bodyPr>
            <a:lstStyle/>
            <a:p>
              <a:r>
                <a:rPr lang="en-US" b="1">
                  <a:solidFill>
                    <a:srgbClr val="0033CC"/>
                  </a:solidFill>
                </a:rPr>
                <a:t>-3   2 </a:t>
              </a:r>
            </a:p>
          </p:txBody>
        </p:sp>
        <p:sp>
          <p:nvSpPr>
            <p:cNvPr id="333922" name="Text Box 98"/>
            <p:cNvSpPr txBox="1">
              <a:spLocks noChangeArrowheads="1"/>
            </p:cNvSpPr>
            <p:nvPr/>
          </p:nvSpPr>
          <p:spPr bwMode="auto">
            <a:xfrm>
              <a:off x="2195" y="3523"/>
              <a:ext cx="743" cy="233"/>
            </a:xfrm>
            <a:prstGeom prst="rect">
              <a:avLst/>
            </a:prstGeom>
            <a:noFill/>
            <a:ln w="9525">
              <a:noFill/>
              <a:miter lim="800000"/>
              <a:headEnd/>
              <a:tailEnd/>
            </a:ln>
            <a:effectLst/>
          </p:spPr>
          <p:txBody>
            <a:bodyPr>
              <a:spAutoFit/>
            </a:bodyPr>
            <a:lstStyle/>
            <a:p>
              <a:r>
                <a:rPr lang="en-US" b="1">
                  <a:solidFill>
                    <a:srgbClr val="0033CC"/>
                  </a:solidFill>
                </a:rPr>
                <a:t>5  11</a:t>
              </a:r>
            </a:p>
          </p:txBody>
        </p:sp>
        <p:sp>
          <p:nvSpPr>
            <p:cNvPr id="333923" name="Text Box 99"/>
            <p:cNvSpPr txBox="1">
              <a:spLocks noChangeArrowheads="1"/>
            </p:cNvSpPr>
            <p:nvPr/>
          </p:nvSpPr>
          <p:spPr bwMode="auto">
            <a:xfrm>
              <a:off x="2186" y="2781"/>
              <a:ext cx="743" cy="233"/>
            </a:xfrm>
            <a:prstGeom prst="rect">
              <a:avLst/>
            </a:prstGeom>
            <a:noFill/>
            <a:ln w="9525">
              <a:noFill/>
              <a:miter lim="800000"/>
              <a:headEnd/>
              <a:tailEnd/>
            </a:ln>
            <a:effectLst/>
          </p:spPr>
          <p:txBody>
            <a:bodyPr>
              <a:spAutoFit/>
            </a:bodyPr>
            <a:lstStyle/>
            <a:p>
              <a:r>
                <a:rPr lang="en-US" b="1">
                  <a:solidFill>
                    <a:srgbClr val="0033CC"/>
                  </a:solidFill>
                </a:rPr>
                <a:t>-5  9</a:t>
              </a:r>
            </a:p>
          </p:txBody>
        </p:sp>
        <p:sp>
          <p:nvSpPr>
            <p:cNvPr id="333924" name="Text Box 100"/>
            <p:cNvSpPr txBox="1">
              <a:spLocks noChangeArrowheads="1"/>
            </p:cNvSpPr>
            <p:nvPr/>
          </p:nvSpPr>
          <p:spPr bwMode="auto">
            <a:xfrm>
              <a:off x="2173" y="3006"/>
              <a:ext cx="744" cy="233"/>
            </a:xfrm>
            <a:prstGeom prst="rect">
              <a:avLst/>
            </a:prstGeom>
            <a:noFill/>
            <a:ln w="9525">
              <a:noFill/>
              <a:miter lim="800000"/>
              <a:headEnd/>
              <a:tailEnd/>
            </a:ln>
            <a:effectLst/>
          </p:spPr>
          <p:txBody>
            <a:bodyPr>
              <a:spAutoFit/>
            </a:bodyPr>
            <a:lstStyle/>
            <a:p>
              <a:r>
                <a:rPr lang="en-US" b="1">
                  <a:solidFill>
                    <a:srgbClr val="0033CC"/>
                  </a:solidFill>
                </a:rPr>
                <a:t>3   0 </a:t>
              </a:r>
            </a:p>
          </p:txBody>
        </p:sp>
      </p:grpSp>
      <p:grpSp>
        <p:nvGrpSpPr>
          <p:cNvPr id="4" name="Group 128"/>
          <p:cNvGrpSpPr>
            <a:grpSpLocks/>
          </p:cNvGrpSpPr>
          <p:nvPr/>
        </p:nvGrpSpPr>
        <p:grpSpPr bwMode="auto">
          <a:xfrm>
            <a:off x="1829387" y="2439988"/>
            <a:ext cx="1196137" cy="457200"/>
            <a:chOff x="1248" y="1440"/>
            <a:chExt cx="816" cy="288"/>
          </a:xfrm>
        </p:grpSpPr>
        <p:sp>
          <p:nvSpPr>
            <p:cNvPr id="333925" name="Rectangle 101"/>
            <p:cNvSpPr>
              <a:spLocks noChangeArrowheads="1"/>
            </p:cNvSpPr>
            <p:nvPr/>
          </p:nvSpPr>
          <p:spPr bwMode="auto">
            <a:xfrm>
              <a:off x="1872" y="1440"/>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27" name="Line 103"/>
            <p:cNvSpPr>
              <a:spLocks noChangeShapeType="1"/>
            </p:cNvSpPr>
            <p:nvPr/>
          </p:nvSpPr>
          <p:spPr bwMode="auto">
            <a:xfrm>
              <a:off x="1248" y="1584"/>
              <a:ext cx="816" cy="14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5" name="Group 109"/>
          <p:cNvGrpSpPr>
            <a:grpSpLocks/>
          </p:cNvGrpSpPr>
          <p:nvPr/>
        </p:nvGrpSpPr>
        <p:grpSpPr bwMode="auto">
          <a:xfrm>
            <a:off x="1829387" y="3125788"/>
            <a:ext cx="1196137" cy="609600"/>
            <a:chOff x="1248" y="1872"/>
            <a:chExt cx="816" cy="384"/>
          </a:xfrm>
        </p:grpSpPr>
        <p:sp>
          <p:nvSpPr>
            <p:cNvPr id="333930" name="Rectangle 106"/>
            <p:cNvSpPr>
              <a:spLocks noChangeArrowheads="1"/>
            </p:cNvSpPr>
            <p:nvPr/>
          </p:nvSpPr>
          <p:spPr bwMode="auto">
            <a:xfrm>
              <a:off x="1872" y="1968"/>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32" name="Line 108"/>
            <p:cNvSpPr>
              <a:spLocks noChangeShapeType="1"/>
            </p:cNvSpPr>
            <p:nvPr/>
          </p:nvSpPr>
          <p:spPr bwMode="auto">
            <a:xfrm>
              <a:off x="1248" y="1872"/>
              <a:ext cx="816" cy="38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6" name="Group 114"/>
          <p:cNvGrpSpPr>
            <a:grpSpLocks/>
          </p:cNvGrpSpPr>
          <p:nvPr/>
        </p:nvGrpSpPr>
        <p:grpSpPr bwMode="auto">
          <a:xfrm>
            <a:off x="1266499" y="3125788"/>
            <a:ext cx="985054" cy="609600"/>
            <a:chOff x="864" y="1872"/>
            <a:chExt cx="672" cy="384"/>
          </a:xfrm>
        </p:grpSpPr>
        <p:sp>
          <p:nvSpPr>
            <p:cNvPr id="333935" name="Rectangle 111"/>
            <p:cNvSpPr>
              <a:spLocks noChangeArrowheads="1"/>
            </p:cNvSpPr>
            <p:nvPr/>
          </p:nvSpPr>
          <p:spPr bwMode="auto">
            <a:xfrm>
              <a:off x="1282" y="1968"/>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37" name="Line 113"/>
            <p:cNvSpPr>
              <a:spLocks noChangeShapeType="1"/>
            </p:cNvSpPr>
            <p:nvPr/>
          </p:nvSpPr>
          <p:spPr bwMode="auto">
            <a:xfrm>
              <a:off x="864" y="1872"/>
              <a:ext cx="672" cy="38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7" name="Group 125"/>
          <p:cNvGrpSpPr>
            <a:grpSpLocks/>
          </p:cNvGrpSpPr>
          <p:nvPr/>
        </p:nvGrpSpPr>
        <p:grpSpPr bwMode="auto">
          <a:xfrm>
            <a:off x="211083" y="3582990"/>
            <a:ext cx="492527" cy="892175"/>
            <a:chOff x="144" y="2160"/>
            <a:chExt cx="336" cy="562"/>
          </a:xfrm>
        </p:grpSpPr>
        <p:sp>
          <p:nvSpPr>
            <p:cNvPr id="333942" name="Rectangle 118"/>
            <p:cNvSpPr>
              <a:spLocks noChangeArrowheads="1"/>
            </p:cNvSpPr>
            <p:nvPr/>
          </p:nvSpPr>
          <p:spPr bwMode="auto">
            <a:xfrm>
              <a:off x="144" y="2489"/>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45" name="Line 121"/>
            <p:cNvSpPr>
              <a:spLocks noChangeShapeType="1"/>
            </p:cNvSpPr>
            <p:nvPr/>
          </p:nvSpPr>
          <p:spPr bwMode="auto">
            <a:xfrm>
              <a:off x="384" y="2160"/>
              <a:ext cx="96" cy="528"/>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8" name="Group 126"/>
          <p:cNvGrpSpPr>
            <a:grpSpLocks/>
          </p:cNvGrpSpPr>
          <p:nvPr/>
        </p:nvGrpSpPr>
        <p:grpSpPr bwMode="auto">
          <a:xfrm>
            <a:off x="211083" y="3963988"/>
            <a:ext cx="281444" cy="1371600"/>
            <a:chOff x="144" y="2400"/>
            <a:chExt cx="192" cy="864"/>
          </a:xfrm>
        </p:grpSpPr>
        <p:sp>
          <p:nvSpPr>
            <p:cNvPr id="333943" name="Rectangle 119"/>
            <p:cNvSpPr>
              <a:spLocks noChangeArrowheads="1"/>
            </p:cNvSpPr>
            <p:nvPr/>
          </p:nvSpPr>
          <p:spPr bwMode="auto">
            <a:xfrm>
              <a:off x="144" y="3024"/>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46" name="Line 122"/>
            <p:cNvSpPr>
              <a:spLocks noChangeShapeType="1"/>
            </p:cNvSpPr>
            <p:nvPr/>
          </p:nvSpPr>
          <p:spPr bwMode="auto">
            <a:xfrm>
              <a:off x="288" y="2400"/>
              <a:ext cx="48" cy="86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9" name="Group 124"/>
          <p:cNvGrpSpPr>
            <a:grpSpLocks/>
          </p:cNvGrpSpPr>
          <p:nvPr/>
        </p:nvGrpSpPr>
        <p:grpSpPr bwMode="auto">
          <a:xfrm>
            <a:off x="914694" y="3887789"/>
            <a:ext cx="562889" cy="1524000"/>
            <a:chOff x="624" y="2352"/>
            <a:chExt cx="384" cy="960"/>
          </a:xfrm>
        </p:grpSpPr>
        <p:sp>
          <p:nvSpPr>
            <p:cNvPr id="333944" name="Rectangle 120"/>
            <p:cNvSpPr>
              <a:spLocks noChangeArrowheads="1"/>
            </p:cNvSpPr>
            <p:nvPr/>
          </p:nvSpPr>
          <p:spPr bwMode="auto">
            <a:xfrm>
              <a:off x="713" y="3010"/>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sp>
          <p:nvSpPr>
            <p:cNvPr id="333947" name="Line 123"/>
            <p:cNvSpPr>
              <a:spLocks noChangeShapeType="1"/>
            </p:cNvSpPr>
            <p:nvPr/>
          </p:nvSpPr>
          <p:spPr bwMode="auto">
            <a:xfrm>
              <a:off x="624" y="2352"/>
              <a:ext cx="384" cy="960"/>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10" name="Group 131"/>
          <p:cNvGrpSpPr>
            <a:grpSpLocks/>
          </p:cNvGrpSpPr>
          <p:nvPr/>
        </p:nvGrpSpPr>
        <p:grpSpPr bwMode="auto">
          <a:xfrm>
            <a:off x="914693" y="3201989"/>
            <a:ext cx="2634141" cy="1600200"/>
            <a:chOff x="624" y="1920"/>
            <a:chExt cx="1797" cy="1008"/>
          </a:xfrm>
        </p:grpSpPr>
        <p:sp>
          <p:nvSpPr>
            <p:cNvPr id="333951" name="Rectangle 127"/>
            <p:cNvSpPr>
              <a:spLocks noChangeArrowheads="1"/>
            </p:cNvSpPr>
            <p:nvPr/>
          </p:nvSpPr>
          <p:spPr bwMode="auto">
            <a:xfrm>
              <a:off x="706" y="1968"/>
              <a:ext cx="126" cy="233"/>
            </a:xfrm>
            <a:prstGeom prst="rect">
              <a:avLst/>
            </a:prstGeom>
            <a:solidFill>
              <a:schemeClr val="accent1">
                <a:alpha val="50000"/>
              </a:schemeClr>
            </a:solidFill>
            <a:ln w="9525">
              <a:solidFill>
                <a:schemeClr val="tx1"/>
              </a:solidFill>
              <a:miter lim="800000"/>
              <a:headEnd/>
              <a:tailEnd/>
            </a:ln>
            <a:effectLst/>
          </p:spPr>
          <p:txBody>
            <a:bodyPr wrap="none" anchor="ctr">
              <a:spAutoFit/>
            </a:bodyPr>
            <a:lstStyle/>
            <a:p>
              <a:endParaRPr lang="en-US"/>
            </a:p>
          </p:txBody>
        </p:sp>
        <p:grpSp>
          <p:nvGrpSpPr>
            <p:cNvPr id="11" name="Group 117"/>
            <p:cNvGrpSpPr>
              <a:grpSpLocks/>
            </p:cNvGrpSpPr>
            <p:nvPr/>
          </p:nvGrpSpPr>
          <p:grpSpPr bwMode="auto">
            <a:xfrm>
              <a:off x="624" y="1920"/>
              <a:ext cx="1797" cy="1008"/>
              <a:chOff x="624" y="1920"/>
              <a:chExt cx="1797" cy="1008"/>
            </a:xfrm>
          </p:grpSpPr>
          <p:sp>
            <p:nvSpPr>
              <p:cNvPr id="333939" name="Rectangle 115"/>
              <p:cNvSpPr>
                <a:spLocks noChangeArrowheads="1"/>
              </p:cNvSpPr>
              <p:nvPr/>
            </p:nvSpPr>
            <p:spPr bwMode="auto">
              <a:xfrm>
                <a:off x="1269" y="2517"/>
                <a:ext cx="1152" cy="233"/>
              </a:xfrm>
              <a:prstGeom prst="rect">
                <a:avLst/>
              </a:prstGeom>
              <a:solidFill>
                <a:schemeClr val="accent1">
                  <a:alpha val="50000"/>
                </a:schemeClr>
              </a:solidFill>
              <a:ln w="9525">
                <a:solidFill>
                  <a:schemeClr val="tx1"/>
                </a:solidFill>
                <a:miter lim="800000"/>
                <a:headEnd/>
                <a:tailEnd/>
              </a:ln>
              <a:effectLst/>
            </p:spPr>
            <p:txBody>
              <a:bodyPr anchor="ctr">
                <a:spAutoFit/>
              </a:bodyPr>
              <a:lstStyle/>
              <a:p>
                <a:endParaRPr lang="en-US"/>
              </a:p>
            </p:txBody>
          </p:sp>
          <p:sp>
            <p:nvSpPr>
              <p:cNvPr id="333940" name="Line 116"/>
              <p:cNvSpPr>
                <a:spLocks noChangeShapeType="1"/>
              </p:cNvSpPr>
              <p:nvPr/>
            </p:nvSpPr>
            <p:spPr bwMode="auto">
              <a:xfrm>
                <a:off x="624" y="1920"/>
                <a:ext cx="1104" cy="1008"/>
              </a:xfrm>
              <a:prstGeom prst="line">
                <a:avLst/>
              </a:prstGeom>
              <a:noFill/>
              <a:ln w="38100">
                <a:solidFill>
                  <a:schemeClr val="accent2"/>
                </a:solidFill>
                <a:round/>
                <a:headEnd/>
                <a:tailEnd type="triangle" w="med" len="med"/>
              </a:ln>
              <a:effectLst/>
            </p:spPr>
            <p:txBody>
              <a:bodyPr>
                <a:spAutoFit/>
              </a:bodyPr>
              <a:lstStyle/>
              <a:p>
                <a:endParaRPr lang="en-US"/>
              </a:p>
            </p:txBody>
          </p:sp>
        </p:grpSp>
        <p:sp>
          <p:nvSpPr>
            <p:cNvPr id="333954" name="Line 130"/>
            <p:cNvSpPr>
              <a:spLocks noChangeShapeType="1"/>
            </p:cNvSpPr>
            <p:nvPr/>
          </p:nvSpPr>
          <p:spPr bwMode="auto">
            <a:xfrm>
              <a:off x="624" y="1920"/>
              <a:ext cx="432" cy="384"/>
            </a:xfrm>
            <a:prstGeom prst="line">
              <a:avLst/>
            </a:prstGeom>
            <a:noFill/>
            <a:ln w="38100">
              <a:solidFill>
                <a:schemeClr val="accent2"/>
              </a:solidFill>
              <a:round/>
              <a:headEnd/>
              <a:tailEnd type="triangle" w="med" len="med"/>
            </a:ln>
            <a:effectLst/>
          </p:spPr>
          <p:txBody>
            <a:bodyPr>
              <a:spAutoFit/>
            </a:bodyPr>
            <a:lstStyle/>
            <a:p>
              <a:endParaRPr lang="en-US"/>
            </a:p>
          </p:txBody>
        </p:sp>
      </p:grpSp>
      <p:grpSp>
        <p:nvGrpSpPr>
          <p:cNvPr id="12" name="Group 133"/>
          <p:cNvGrpSpPr>
            <a:grpSpLocks/>
          </p:cNvGrpSpPr>
          <p:nvPr/>
        </p:nvGrpSpPr>
        <p:grpSpPr bwMode="auto">
          <a:xfrm>
            <a:off x="3608934" y="1447800"/>
            <a:ext cx="5488159" cy="3471863"/>
            <a:chOff x="2462" y="912"/>
            <a:chExt cx="3744" cy="2187"/>
          </a:xfrm>
        </p:grpSpPr>
        <p:sp>
          <p:nvSpPr>
            <p:cNvPr id="333956" name="Rectangle 132"/>
            <p:cNvSpPr>
              <a:spLocks noChangeArrowheads="1"/>
            </p:cNvSpPr>
            <p:nvPr/>
          </p:nvSpPr>
          <p:spPr bwMode="auto">
            <a:xfrm>
              <a:off x="2496" y="912"/>
              <a:ext cx="126" cy="233"/>
            </a:xfrm>
            <a:prstGeom prst="rect">
              <a:avLst/>
            </a:prstGeom>
            <a:solidFill>
              <a:schemeClr val="bg1"/>
            </a:solidFill>
            <a:ln w="9525">
              <a:noFill/>
              <a:miter lim="800000"/>
              <a:headEnd/>
              <a:tailEnd/>
            </a:ln>
            <a:effectLst/>
          </p:spPr>
          <p:txBody>
            <a:bodyPr wrap="none" anchor="ctr">
              <a:spAutoFit/>
            </a:bodyPr>
            <a:lstStyle/>
            <a:p>
              <a:endParaRPr lang="en-US"/>
            </a:p>
          </p:txBody>
        </p:sp>
        <p:pic>
          <p:nvPicPr>
            <p:cNvPr id="333830" name="Picture 6"/>
            <p:cNvPicPr>
              <a:picLocks noChangeAspect="1" noChangeArrowheads="1"/>
            </p:cNvPicPr>
            <p:nvPr/>
          </p:nvPicPr>
          <p:blipFill>
            <a:blip r:embed="rId3" cstate="print"/>
            <a:srcRect/>
            <a:stretch>
              <a:fillRect/>
            </a:stretch>
          </p:blipFill>
          <p:spPr bwMode="auto">
            <a:xfrm>
              <a:off x="2462" y="1528"/>
              <a:ext cx="3744" cy="1571"/>
            </a:xfrm>
            <a:prstGeom prst="rect">
              <a:avLst/>
            </a:prstGeom>
            <a:noFill/>
            <a:ln w="9525">
              <a:noFill/>
              <a:miter lim="800000"/>
              <a:headEnd/>
              <a:tailEnd/>
            </a:ln>
            <a:effectLst/>
          </p:spPr>
        </p:pic>
      </p:grpSp>
      <p:sp>
        <p:nvSpPr>
          <p:cNvPr id="333831" name="Text Box 7"/>
          <p:cNvSpPr txBox="1">
            <a:spLocks noChangeArrowheads="1"/>
          </p:cNvSpPr>
          <p:nvPr/>
        </p:nvSpPr>
        <p:spPr bwMode="auto">
          <a:xfrm>
            <a:off x="3661705" y="4876801"/>
            <a:ext cx="5344505" cy="1128713"/>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sz="2200">
                <a:solidFill>
                  <a:schemeClr val="tx1"/>
                </a:solidFill>
              </a:rPr>
              <a:t>Magnitudes are partitioned into the uncertainty intervals [32, 48) and [48, 64), with symbols “0” and “1”.</a:t>
            </a:r>
            <a:endParaRPr lang="en-US" altLang="zh-CN" sz="2400" i="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38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33828"/>
                                        </p:tgtEl>
                                        <p:attrNameLst>
                                          <p:attrName>style.visibility</p:attrName>
                                        </p:attrNameLst>
                                      </p:cBhvr>
                                      <p:to>
                                        <p:strVal val="visible"/>
                                      </p:to>
                                    </p:set>
                                    <p:anim calcmode="lin" valueType="num">
                                      <p:cBhvr additive="base">
                                        <p:cTn id="39" dur="500" fill="hold"/>
                                        <p:tgtEl>
                                          <p:spTgt spid="333828"/>
                                        </p:tgtEl>
                                        <p:attrNameLst>
                                          <p:attrName>ppt_x</p:attrName>
                                        </p:attrNameLst>
                                      </p:cBhvr>
                                      <p:tavLst>
                                        <p:tav tm="0">
                                          <p:val>
                                            <p:strVal val="0-#ppt_w/2"/>
                                          </p:val>
                                        </p:tav>
                                        <p:tav tm="100000">
                                          <p:val>
                                            <p:strVal val="#ppt_x"/>
                                          </p:val>
                                        </p:tav>
                                      </p:tavLst>
                                    </p:anim>
                                    <p:anim calcmode="lin" valueType="num">
                                      <p:cBhvr additive="base">
                                        <p:cTn id="40" dur="500" fill="hold"/>
                                        <p:tgtEl>
                                          <p:spTgt spid="33382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3831"/>
                                        </p:tgtEl>
                                        <p:attrNameLst>
                                          <p:attrName>style.visibility</p:attrName>
                                        </p:attrNameLst>
                                      </p:cBhvr>
                                      <p:to>
                                        <p:strVal val="visible"/>
                                      </p:to>
                                    </p:set>
                                    <p:anim calcmode="lin" valueType="num">
                                      <p:cBhvr additive="base">
                                        <p:cTn id="49" dur="500" fill="hold"/>
                                        <p:tgtEl>
                                          <p:spTgt spid="333831"/>
                                        </p:tgtEl>
                                        <p:attrNameLst>
                                          <p:attrName>ppt_x</p:attrName>
                                        </p:attrNameLst>
                                      </p:cBhvr>
                                      <p:tavLst>
                                        <p:tav tm="0">
                                          <p:val>
                                            <p:strVal val="#ppt_x"/>
                                          </p:val>
                                        </p:tav>
                                        <p:tav tm="100000">
                                          <p:val>
                                            <p:strVal val="#ppt_x"/>
                                          </p:val>
                                        </p:tav>
                                      </p:tavLst>
                                    </p:anim>
                                    <p:anim calcmode="lin" valueType="num">
                                      <p:cBhvr additive="base">
                                        <p:cTn id="50" dur="500" fill="hold"/>
                                        <p:tgtEl>
                                          <p:spTgt spid="3338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38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autoUpdateAnimBg="0"/>
      <p:bldP spid="33383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844332" y="2133600"/>
            <a:ext cx="184731" cy="369332"/>
          </a:xfrm>
          <a:prstGeom prst="rect">
            <a:avLst/>
          </a:prstGeom>
          <a:noFill/>
          <a:ln w="9525">
            <a:noFill/>
            <a:miter lim="800000"/>
            <a:headEnd/>
            <a:tailEnd/>
          </a:ln>
          <a:effectLst/>
        </p:spPr>
        <p:txBody>
          <a:bodyPr wrap="none" anchor="ctr">
            <a:spAutoFit/>
          </a:bodyPr>
          <a:lstStyle/>
          <a:p>
            <a:endParaRPr lang="en-US"/>
          </a:p>
        </p:txBody>
      </p:sp>
      <p:sp>
        <p:nvSpPr>
          <p:cNvPr id="318468" name="Rectangle 4"/>
          <p:cNvSpPr>
            <a:spLocks noChangeArrowheads="1"/>
          </p:cNvSpPr>
          <p:nvPr/>
        </p:nvSpPr>
        <p:spPr bwMode="auto">
          <a:xfrm>
            <a:off x="422166" y="1524000"/>
            <a:ext cx="8056336" cy="4419600"/>
          </a:xfrm>
          <a:prstGeom prst="rect">
            <a:avLst/>
          </a:prstGeom>
          <a:noFill/>
          <a:ln w="9525">
            <a:noFill/>
            <a:miter lim="800000"/>
            <a:headEnd/>
            <a:tailEnd/>
          </a:ln>
          <a:effectLst/>
        </p:spPr>
        <p:txBody>
          <a:bodyPr/>
          <a:lstStyle/>
          <a:p>
            <a:pPr marL="342900" indent="-342900" algn="l">
              <a:lnSpc>
                <a:spcPct val="90000"/>
              </a:lnSpc>
              <a:spcBef>
                <a:spcPct val="20000"/>
              </a:spcBef>
              <a:buClr>
                <a:srgbClr val="003366"/>
              </a:buClr>
              <a:buSzTx/>
              <a:buFontTx/>
              <a:buChar char="•"/>
            </a:pPr>
            <a:endParaRPr lang="en-US" sz="2400">
              <a:solidFill>
                <a:schemeClr val="tx1"/>
              </a:solidFill>
            </a:endParaRPr>
          </a:p>
        </p:txBody>
      </p:sp>
      <p:sp>
        <p:nvSpPr>
          <p:cNvPr id="318470" name="Line 6"/>
          <p:cNvSpPr>
            <a:spLocks noChangeShapeType="1"/>
          </p:cNvSpPr>
          <p:nvPr/>
        </p:nvSpPr>
        <p:spPr bwMode="auto">
          <a:xfrm>
            <a:off x="5277076" y="2743200"/>
            <a:ext cx="0" cy="533400"/>
          </a:xfrm>
          <a:prstGeom prst="line">
            <a:avLst/>
          </a:prstGeom>
          <a:noFill/>
          <a:ln w="9525">
            <a:noFill/>
            <a:round/>
            <a:headEnd/>
            <a:tailEnd type="triangle" w="med" len="med"/>
          </a:ln>
          <a:effectLst/>
        </p:spPr>
        <p:txBody>
          <a:bodyPr anchor="ctr">
            <a:spAutoFit/>
          </a:bodyPr>
          <a:lstStyle/>
          <a:p>
            <a:endParaRPr lang="en-US"/>
          </a:p>
        </p:txBody>
      </p:sp>
      <p:sp>
        <p:nvSpPr>
          <p:cNvPr id="318479" name="Rectangle 15"/>
          <p:cNvSpPr>
            <a:spLocks noChangeArrowheads="1"/>
          </p:cNvSpPr>
          <p:nvPr/>
        </p:nvSpPr>
        <p:spPr bwMode="auto">
          <a:xfrm>
            <a:off x="457347" y="1447800"/>
            <a:ext cx="8229307" cy="32766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12-byte header</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Number of wavelet scales</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Dimensions of the image</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Maximum histogram count for the models in the arithmetic coder</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Image mean &amp; initial threshold</a:t>
            </a:r>
          </a:p>
          <a:p>
            <a:pPr marL="342900" indent="-342900" algn="l">
              <a:lnSpc>
                <a:spcPct val="100000"/>
              </a:lnSpc>
              <a:spcBef>
                <a:spcPct val="20000"/>
              </a:spcBef>
              <a:buClr>
                <a:srgbClr val="003366"/>
              </a:buClr>
              <a:buSzTx/>
              <a:buFontTx/>
              <a:buChar char="•"/>
            </a:pPr>
            <a:r>
              <a:rPr lang="en-US" sz="2400">
                <a:latin typeface="Arial" charset="0"/>
              </a:rPr>
              <a:t>Applied to standard b/w 8 bpp. test images</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512 X 512 “Lena” image</a:t>
            </a:r>
          </a:p>
          <a:p>
            <a:pPr marL="742950" lvl="1" indent="-285750" algn="l">
              <a:lnSpc>
                <a:spcPct val="100000"/>
              </a:lnSpc>
              <a:spcBef>
                <a:spcPct val="20000"/>
              </a:spcBef>
              <a:buClr>
                <a:srgbClr val="003366"/>
              </a:buClr>
              <a:buSzTx/>
              <a:buFontTx/>
              <a:buChar char="–"/>
            </a:pPr>
            <a:r>
              <a:rPr lang="en-US" sz="2200">
                <a:solidFill>
                  <a:schemeClr val="tx1"/>
                </a:solidFill>
                <a:latin typeface="Arial" charset="0"/>
              </a:rPr>
              <a:t>512 X 512 “Barbara” image</a:t>
            </a:r>
            <a:endParaRPr lang="en-US" sz="2200">
              <a:latin typeface="Arial" charset="0"/>
            </a:endParaRPr>
          </a:p>
        </p:txBody>
      </p:sp>
      <p:sp>
        <p:nvSpPr>
          <p:cNvPr id="318480" name="Rectangle 16"/>
          <p:cNvSpPr>
            <a:spLocks noChangeArrowheads="1"/>
          </p:cNvSpPr>
          <p:nvPr/>
        </p:nvSpPr>
        <p:spPr bwMode="auto">
          <a:xfrm>
            <a:off x="351805" y="657212"/>
            <a:ext cx="6965740" cy="914400"/>
          </a:xfrm>
          <a:prstGeom prst="rect">
            <a:avLst/>
          </a:prstGeom>
          <a:noFill/>
          <a:ln w="9525">
            <a:noFill/>
            <a:miter lim="800000"/>
            <a:headEnd/>
            <a:tailEnd/>
          </a:ln>
          <a:effectLst/>
        </p:spPr>
        <p:txBody>
          <a:bodyPr anchor="ctr"/>
          <a:lstStyle/>
          <a:p>
            <a:pPr algn="l">
              <a:lnSpc>
                <a:spcPct val="100000"/>
              </a:lnSpc>
              <a:spcBef>
                <a:spcPct val="0"/>
              </a:spcBef>
              <a:buSzTx/>
              <a:buFontTx/>
              <a:buNone/>
            </a:pPr>
            <a:r>
              <a:rPr lang="en-US" sz="2800" b="1" dirty="0">
                <a:solidFill>
                  <a:schemeClr val="tx1"/>
                </a:solidFill>
                <a:latin typeface="Arial" charset="0"/>
              </a:rPr>
              <a:t>Experimental Results</a:t>
            </a:r>
          </a:p>
        </p:txBody>
      </p:sp>
      <p:sp>
        <p:nvSpPr>
          <p:cNvPr id="318481" name="Rectangle 17"/>
          <p:cNvSpPr>
            <a:spLocks noChangeArrowheads="1"/>
          </p:cNvSpPr>
          <p:nvPr/>
        </p:nvSpPr>
        <p:spPr bwMode="auto">
          <a:xfrm>
            <a:off x="454415" y="4800600"/>
            <a:ext cx="8229307" cy="3810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Compared with JPEG</a:t>
            </a:r>
          </a:p>
        </p:txBody>
      </p:sp>
      <p:sp>
        <p:nvSpPr>
          <p:cNvPr id="318482" name="Rectangle 18"/>
          <p:cNvSpPr>
            <a:spLocks noChangeArrowheads="1"/>
          </p:cNvSpPr>
          <p:nvPr/>
        </p:nvSpPr>
        <p:spPr bwMode="auto">
          <a:xfrm>
            <a:off x="452950" y="5334000"/>
            <a:ext cx="8229307" cy="381000"/>
          </a:xfrm>
          <a:prstGeom prst="rect">
            <a:avLst/>
          </a:prstGeom>
          <a:noFill/>
          <a:ln w="9525">
            <a:noFill/>
            <a:miter lim="800000"/>
            <a:headEnd/>
            <a:tailEnd/>
          </a:ln>
          <a:effectLst/>
        </p:spPr>
        <p:txBody>
          <a:bodyPr/>
          <a:lstStyle/>
          <a:p>
            <a:pPr marL="342900" indent="-342900" algn="l">
              <a:lnSpc>
                <a:spcPct val="100000"/>
              </a:lnSpc>
              <a:spcBef>
                <a:spcPct val="20000"/>
              </a:spcBef>
              <a:buClr>
                <a:srgbClr val="003366"/>
              </a:buClr>
              <a:buSzTx/>
              <a:buFontTx/>
              <a:buChar char="•"/>
            </a:pPr>
            <a:r>
              <a:rPr lang="en-US" sz="2400">
                <a:latin typeface="Arial" charset="0"/>
              </a:rPr>
              <a:t>Compared with other wavelet transform coding</a:t>
            </a:r>
          </a:p>
          <a:p>
            <a:pPr marL="342900" indent="-342900" algn="l">
              <a:lnSpc>
                <a:spcPct val="100000"/>
              </a:lnSpc>
              <a:spcBef>
                <a:spcPct val="20000"/>
              </a:spcBef>
              <a:buClr>
                <a:srgbClr val="003366"/>
              </a:buClr>
              <a:buSzTx/>
              <a:buFontTx/>
              <a:buChar char="•"/>
            </a:pPr>
            <a:endParaRPr lang="en-US" sz="2400">
              <a:latin typeface="Arial" charset="0"/>
            </a:endParaRPr>
          </a:p>
        </p:txBody>
      </p:sp>
      <p:sp>
        <p:nvSpPr>
          <p:cNvPr id="318483" name="Text Box 19"/>
          <p:cNvSpPr txBox="1">
            <a:spLocks noChangeArrowheads="1"/>
          </p:cNvSpPr>
          <p:nvPr/>
        </p:nvSpPr>
        <p:spPr bwMode="auto">
          <a:xfrm>
            <a:off x="0" y="1998664"/>
            <a:ext cx="9144000" cy="2649537"/>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200" i="1">
                <a:solidFill>
                  <a:schemeClr val="tx1"/>
                </a:solidFill>
              </a:rPr>
              <a:t>For image of “Barbara”:</a:t>
            </a:r>
          </a:p>
          <a:p>
            <a:pPr algn="l">
              <a:lnSpc>
                <a:spcPct val="100000"/>
              </a:lnSpc>
              <a:spcBef>
                <a:spcPct val="0"/>
              </a:spcBef>
              <a:buSzTx/>
              <a:buFontTx/>
              <a:buNone/>
            </a:pPr>
            <a:endParaRPr lang="en-US" altLang="zh-CN" sz="2400" i="1">
              <a:solidFill>
                <a:schemeClr val="tx1"/>
              </a:solidFill>
            </a:endParaRPr>
          </a:p>
          <a:p>
            <a:pPr algn="l">
              <a:lnSpc>
                <a:spcPct val="100000"/>
              </a:lnSpc>
              <a:spcBef>
                <a:spcPct val="0"/>
              </a:spcBef>
              <a:buSzTx/>
              <a:buFontTx/>
              <a:buNone/>
            </a:pPr>
            <a:r>
              <a:rPr lang="en-US" altLang="zh-CN" sz="2400" i="1" u="sng">
                <a:solidFill>
                  <a:schemeClr val="tx1"/>
                </a:solidFill>
              </a:rPr>
              <a:t>Item			JPEG				EZW                         </a:t>
            </a:r>
          </a:p>
          <a:p>
            <a:pPr algn="l">
              <a:lnSpc>
                <a:spcPct val="100000"/>
              </a:lnSpc>
              <a:spcBef>
                <a:spcPct val="0"/>
              </a:spcBef>
              <a:buSzTx/>
              <a:buFontTx/>
              <a:buNone/>
            </a:pPr>
            <a:r>
              <a:rPr lang="en-US" altLang="zh-CN" sz="2400">
                <a:solidFill>
                  <a:schemeClr val="tx1"/>
                </a:solidFill>
              </a:rPr>
              <a:t>Same file size	</a:t>
            </a:r>
            <a:r>
              <a:rPr lang="en-US" altLang="zh-CN" sz="2400">
                <a:solidFill>
                  <a:schemeClr val="folHlink"/>
                </a:solidFill>
              </a:rPr>
              <a:t>PSNR lower</a:t>
            </a:r>
            <a:r>
              <a:rPr lang="en-US" altLang="zh-CN" sz="2400">
                <a:solidFill>
                  <a:schemeClr val="tx1"/>
                </a:solidFill>
              </a:rPr>
              <a:t>			</a:t>
            </a:r>
            <a:r>
              <a:rPr lang="en-US" altLang="zh-CN" sz="2400">
                <a:solidFill>
                  <a:schemeClr val="accent2"/>
                </a:solidFill>
              </a:rPr>
              <a:t>Looks better</a:t>
            </a:r>
          </a:p>
          <a:p>
            <a:pPr algn="l">
              <a:lnSpc>
                <a:spcPct val="100000"/>
              </a:lnSpc>
              <a:spcBef>
                <a:spcPct val="0"/>
              </a:spcBef>
              <a:buSzTx/>
              <a:buFontTx/>
              <a:buNone/>
            </a:pPr>
            <a:r>
              <a:rPr lang="en-US" altLang="zh-CN" sz="2400">
                <a:solidFill>
                  <a:schemeClr val="tx1"/>
                </a:solidFill>
              </a:rPr>
              <a:t>Same PSNR		</a:t>
            </a:r>
            <a:r>
              <a:rPr lang="en-US" altLang="zh-CN" sz="2400">
                <a:solidFill>
                  <a:schemeClr val="accent2"/>
                </a:solidFill>
              </a:rPr>
              <a:t>Looks better</a:t>
            </a:r>
            <a:r>
              <a:rPr lang="en-US" altLang="zh-CN" sz="2400">
                <a:solidFill>
                  <a:schemeClr val="tx1"/>
                </a:solidFill>
              </a:rPr>
              <a:t>		</a:t>
            </a:r>
            <a:r>
              <a:rPr lang="en-US" altLang="zh-CN" sz="2400">
                <a:solidFill>
                  <a:schemeClr val="accent2"/>
                </a:solidFill>
              </a:rPr>
              <a:t>File size smaller</a:t>
            </a:r>
            <a:endParaRPr lang="en-US" altLang="zh-CN" sz="2400">
              <a:solidFill>
                <a:schemeClr val="tx1"/>
              </a:solidFill>
            </a:endParaRPr>
          </a:p>
          <a:p>
            <a:pPr>
              <a:lnSpc>
                <a:spcPct val="100000"/>
              </a:lnSpc>
              <a:spcBef>
                <a:spcPct val="0"/>
              </a:spcBef>
              <a:buSzTx/>
              <a:buFontTx/>
              <a:buNone/>
            </a:pPr>
            <a:endParaRPr lang="en-US" altLang="zh-CN" sz="2400">
              <a:solidFill>
                <a:schemeClr val="tx1"/>
              </a:solidFill>
            </a:endParaRPr>
          </a:p>
          <a:p>
            <a:pPr>
              <a:lnSpc>
                <a:spcPct val="100000"/>
              </a:lnSpc>
              <a:spcBef>
                <a:spcPct val="0"/>
              </a:spcBef>
              <a:buSzTx/>
              <a:buFontTx/>
              <a:buNone/>
            </a:pPr>
            <a:r>
              <a:rPr lang="en-US" altLang="zh-CN" sz="2400">
                <a:solidFill>
                  <a:schemeClr val="tx1"/>
                </a:solidFill>
              </a:rPr>
              <a:t>( </a:t>
            </a:r>
            <a:r>
              <a:rPr lang="en-US" altLang="zh-CN" sz="2400" u="sng">
                <a:solidFill>
                  <a:schemeClr val="tx1"/>
                </a:solidFill>
              </a:rPr>
              <a:t>PSNR</a:t>
            </a:r>
            <a:r>
              <a:rPr lang="en-US" altLang="zh-CN" sz="2400" i="1">
                <a:solidFill>
                  <a:schemeClr val="tx1"/>
                </a:solidFill>
              </a:rPr>
              <a:t>: Peak-Signal-to-Noise-Rate </a:t>
            </a:r>
            <a:r>
              <a:rPr lang="en-US" altLang="zh-CN" sz="2400">
                <a:solidFill>
                  <a:schemeClr val="tx1"/>
                </a:solidFill>
              </a:rPr>
              <a:t>)</a:t>
            </a:r>
          </a:p>
        </p:txBody>
      </p:sp>
      <p:sp>
        <p:nvSpPr>
          <p:cNvPr id="318484" name="Text Box 20"/>
          <p:cNvSpPr txBox="1">
            <a:spLocks noChangeArrowheads="1"/>
          </p:cNvSpPr>
          <p:nvPr/>
        </p:nvSpPr>
        <p:spPr bwMode="auto">
          <a:xfrm>
            <a:off x="1467" y="2532063"/>
            <a:ext cx="9144000" cy="2649537"/>
          </a:xfrm>
          <a:prstGeom prst="rect">
            <a:avLst/>
          </a:prstGeom>
          <a:solidFill>
            <a:srgbClr val="CCFFFF"/>
          </a:solidFill>
          <a:ln w="31750">
            <a:solidFill>
              <a:srgbClr val="008080"/>
            </a:solidFill>
            <a:miter lim="800000"/>
            <a:headEnd/>
            <a:tailEnd/>
          </a:ln>
          <a:effectLst/>
        </p:spPr>
        <p:txBody>
          <a:bodyPr>
            <a:spAutoFit/>
          </a:bodyPr>
          <a:lstStyle/>
          <a:p>
            <a:pPr algn="l">
              <a:lnSpc>
                <a:spcPct val="100000"/>
              </a:lnSpc>
              <a:spcBef>
                <a:spcPct val="0"/>
              </a:spcBef>
              <a:buSzTx/>
              <a:buFontTx/>
              <a:buNone/>
            </a:pPr>
            <a:r>
              <a:rPr lang="en-US" altLang="zh-CN" sz="2200" i="1">
                <a:solidFill>
                  <a:schemeClr val="tx1"/>
                </a:solidFill>
              </a:rPr>
              <a:t>For number of significant coefficients retained at the same low bit rate:</a:t>
            </a:r>
          </a:p>
          <a:p>
            <a:pPr algn="l">
              <a:lnSpc>
                <a:spcPct val="100000"/>
              </a:lnSpc>
              <a:spcBef>
                <a:spcPct val="0"/>
              </a:spcBef>
              <a:buSzTx/>
              <a:buFontTx/>
              <a:buNone/>
            </a:pPr>
            <a:endParaRPr lang="en-US" altLang="zh-CN" sz="2400" i="1">
              <a:solidFill>
                <a:schemeClr val="tx1"/>
              </a:solidFill>
            </a:endParaRPr>
          </a:p>
          <a:p>
            <a:pPr algn="l">
              <a:lnSpc>
                <a:spcPct val="100000"/>
              </a:lnSpc>
              <a:spcBef>
                <a:spcPct val="0"/>
              </a:spcBef>
              <a:buSzTx/>
              <a:buFontTx/>
              <a:buNone/>
            </a:pPr>
            <a:r>
              <a:rPr lang="en-US" altLang="zh-CN" sz="2400" i="1" u="sng">
                <a:solidFill>
                  <a:schemeClr val="tx1"/>
                </a:solidFill>
              </a:rPr>
              <a:t>Item				Other				EZW                         </a:t>
            </a:r>
          </a:p>
          <a:p>
            <a:pPr algn="l">
              <a:lnSpc>
                <a:spcPct val="100000"/>
              </a:lnSpc>
              <a:spcBef>
                <a:spcPct val="0"/>
              </a:spcBef>
              <a:buSzTx/>
              <a:buFontTx/>
              <a:buNone/>
            </a:pPr>
            <a:r>
              <a:rPr lang="en-US" altLang="zh-CN" sz="2400">
                <a:solidFill>
                  <a:schemeClr val="tx1"/>
                </a:solidFill>
              </a:rPr>
              <a:t>Number retained		</a:t>
            </a:r>
            <a:r>
              <a:rPr lang="en-US" altLang="zh-CN" sz="2400">
                <a:solidFill>
                  <a:schemeClr val="folHlink"/>
                </a:solidFill>
              </a:rPr>
              <a:t>Less</a:t>
            </a:r>
            <a:r>
              <a:rPr lang="en-US" altLang="zh-CN" sz="2400">
                <a:solidFill>
                  <a:schemeClr val="tx1"/>
                </a:solidFill>
              </a:rPr>
              <a:t>				</a:t>
            </a:r>
            <a:r>
              <a:rPr lang="en-US" altLang="zh-CN" sz="2400">
                <a:solidFill>
                  <a:schemeClr val="accent2"/>
                </a:solidFill>
              </a:rPr>
              <a:t>More</a:t>
            </a:r>
          </a:p>
          <a:p>
            <a:pPr algn="l">
              <a:lnSpc>
                <a:spcPct val="100000"/>
              </a:lnSpc>
              <a:spcBef>
                <a:spcPct val="0"/>
              </a:spcBef>
              <a:buSzTx/>
              <a:buFontTx/>
              <a:buNone/>
            </a:pPr>
            <a:endParaRPr lang="en-US" altLang="zh-CN" sz="2400">
              <a:solidFill>
                <a:schemeClr val="tx1"/>
              </a:solidFill>
            </a:endParaRPr>
          </a:p>
          <a:p>
            <a:pPr>
              <a:lnSpc>
                <a:spcPct val="100000"/>
              </a:lnSpc>
              <a:spcBef>
                <a:spcPct val="0"/>
              </a:spcBef>
              <a:buSzTx/>
              <a:buFontTx/>
              <a:buNone/>
            </a:pPr>
            <a:r>
              <a:rPr lang="en-US" altLang="zh-CN" sz="2400">
                <a:solidFill>
                  <a:schemeClr val="tx1"/>
                </a:solidFill>
              </a:rPr>
              <a:t>(Reason: </a:t>
            </a:r>
            <a:r>
              <a:rPr lang="en-US" altLang="zh-CN" sz="2400" i="1">
                <a:solidFill>
                  <a:schemeClr val="tx1"/>
                </a:solidFill>
              </a:rPr>
              <a:t>The zerotree coding provides a much better way of encoding the positions of the significant coefficients.</a:t>
            </a:r>
            <a:r>
              <a:rPr lang="en-US" altLang="zh-CN" sz="2400">
                <a:solidFill>
                  <a:schemeClr val="tx1"/>
                </a:solidFill>
              </a:rPr>
              <a:t>)</a:t>
            </a:r>
          </a:p>
        </p:txBody>
      </p:sp>
      <p:sp>
        <p:nvSpPr>
          <p:cNvPr id="11" name="ZoneTexte 10"/>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81"/>
                                        </p:tgtEl>
                                        <p:attrNameLst>
                                          <p:attrName>style.visibility</p:attrName>
                                        </p:attrNameLst>
                                      </p:cBhvr>
                                      <p:to>
                                        <p:strVal val="visible"/>
                                      </p:to>
                                    </p:set>
                                    <p:anim calcmode="lin" valueType="num">
                                      <p:cBhvr additive="base">
                                        <p:cTn id="7" dur="500" fill="hold"/>
                                        <p:tgtEl>
                                          <p:spTgt spid="318481"/>
                                        </p:tgtEl>
                                        <p:attrNameLst>
                                          <p:attrName>ppt_x</p:attrName>
                                        </p:attrNameLst>
                                      </p:cBhvr>
                                      <p:tavLst>
                                        <p:tav tm="0">
                                          <p:val>
                                            <p:strVal val="0-#ppt_w/2"/>
                                          </p:val>
                                        </p:tav>
                                        <p:tav tm="100000">
                                          <p:val>
                                            <p:strVal val="#ppt_x"/>
                                          </p:val>
                                        </p:tav>
                                      </p:tavLst>
                                    </p:anim>
                                    <p:anim calcmode="lin" valueType="num">
                                      <p:cBhvr additive="base">
                                        <p:cTn id="8" dur="500" fill="hold"/>
                                        <p:tgtEl>
                                          <p:spTgt spid="318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18483"/>
                                        </p:tgtEl>
                                        <p:attrNameLst>
                                          <p:attrName>style.visibility</p:attrName>
                                        </p:attrNameLst>
                                      </p:cBhvr>
                                      <p:to>
                                        <p:strVal val="visible"/>
                                      </p:to>
                                    </p:set>
                                    <p:animEffect transition="in" filter="box(in)">
                                      <p:cBhvr>
                                        <p:cTn id="13" dur="500"/>
                                        <p:tgtEl>
                                          <p:spTgt spid="318483"/>
                                        </p:tgtEl>
                                      </p:cBhvr>
                                    </p:animEffect>
                                  </p:childTnLst>
                                  <p:subTnLst>
                                    <p:set>
                                      <p:cBhvr override="childStyle">
                                        <p:cTn dur="1" fill="hold" display="0" masterRel="nextClick" afterEffect="1"/>
                                        <p:tgtEl>
                                          <p:spTgt spid="31848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8482"/>
                                        </p:tgtEl>
                                        <p:attrNameLst>
                                          <p:attrName>style.visibility</p:attrName>
                                        </p:attrNameLst>
                                      </p:cBhvr>
                                      <p:to>
                                        <p:strVal val="visible"/>
                                      </p:to>
                                    </p:set>
                                    <p:anim calcmode="lin" valueType="num">
                                      <p:cBhvr additive="base">
                                        <p:cTn id="18" dur="500" fill="hold"/>
                                        <p:tgtEl>
                                          <p:spTgt spid="318482"/>
                                        </p:tgtEl>
                                        <p:attrNameLst>
                                          <p:attrName>ppt_x</p:attrName>
                                        </p:attrNameLst>
                                      </p:cBhvr>
                                      <p:tavLst>
                                        <p:tav tm="0">
                                          <p:val>
                                            <p:strVal val="#ppt_x"/>
                                          </p:val>
                                        </p:tav>
                                        <p:tav tm="100000">
                                          <p:val>
                                            <p:strVal val="#ppt_x"/>
                                          </p:val>
                                        </p:tav>
                                      </p:tavLst>
                                    </p:anim>
                                    <p:anim calcmode="lin" valueType="num">
                                      <p:cBhvr additive="base">
                                        <p:cTn id="19" dur="500" fill="hold"/>
                                        <p:tgtEl>
                                          <p:spTgt spid="31848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318484"/>
                                        </p:tgtEl>
                                        <p:attrNameLst>
                                          <p:attrName>style.visibility</p:attrName>
                                        </p:attrNameLst>
                                      </p:cBhvr>
                                      <p:to>
                                        <p:strVal val="visible"/>
                                      </p:to>
                                    </p:set>
                                    <p:animEffect transition="in" filter="box(out)">
                                      <p:cBhvr>
                                        <p:cTn id="24" dur="500"/>
                                        <p:tgtEl>
                                          <p:spTgt spid="318484"/>
                                        </p:tgtEl>
                                      </p:cBhvr>
                                    </p:animEffect>
                                  </p:childTnLst>
                                  <p:subTnLst>
                                    <p:set>
                                      <p:cBhvr override="childStyle">
                                        <p:cTn dur="1" fill="hold" display="0" masterRel="nextClick" afterEffect="1"/>
                                        <p:tgtEl>
                                          <p:spTgt spid="3184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1" grpId="0" autoUpdateAnimBg="0"/>
      <p:bldP spid="318482" grpId="0" autoUpdateAnimBg="0"/>
      <p:bldP spid="318483" grpId="0" animBg="1" autoUpdateAnimBg="0"/>
      <p:bldP spid="318484"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22166" y="814374"/>
            <a:ext cx="6628594" cy="685800"/>
          </a:xfrm>
        </p:spPr>
        <p:txBody>
          <a:bodyPr/>
          <a:lstStyle/>
          <a:p>
            <a:pPr>
              <a:lnSpc>
                <a:spcPct val="75000"/>
              </a:lnSpc>
            </a:pPr>
            <a:r>
              <a:rPr lang="en-US" dirty="0">
                <a:solidFill>
                  <a:schemeClr val="tx1"/>
                </a:solidFill>
              </a:rPr>
              <a:t>Conclusion</a:t>
            </a:r>
          </a:p>
        </p:txBody>
      </p:sp>
      <p:sp>
        <p:nvSpPr>
          <p:cNvPr id="320517" name="Rectangle 5"/>
          <p:cNvSpPr>
            <a:spLocks noGrp="1" noChangeArrowheads="1"/>
          </p:cNvSpPr>
          <p:nvPr>
            <p:ph type="body" idx="1"/>
          </p:nvPr>
        </p:nvSpPr>
        <p:spPr>
          <a:xfrm>
            <a:off x="457347" y="1524000"/>
            <a:ext cx="8548863" cy="4724400"/>
          </a:xfrm>
          <a:noFill/>
          <a:ln/>
        </p:spPr>
        <p:txBody>
          <a:bodyPr>
            <a:normAutofit fontScale="85000" lnSpcReduction="10000"/>
          </a:bodyPr>
          <a:lstStyle/>
          <a:p>
            <a:r>
              <a:rPr lang="en-US">
                <a:solidFill>
                  <a:schemeClr val="accent2"/>
                </a:solidFill>
              </a:rPr>
              <a:t>2</a:t>
            </a:r>
            <a:r>
              <a:rPr lang="en-US">
                <a:solidFill>
                  <a:schemeClr val="accent1"/>
                </a:solidFill>
              </a:rPr>
              <a:t> Properties</a:t>
            </a:r>
          </a:p>
          <a:p>
            <a:pPr lvl="1"/>
            <a:r>
              <a:rPr lang="en-US">
                <a:solidFill>
                  <a:srgbClr val="0000CC"/>
                </a:solidFill>
                <a:latin typeface="Bookman Old Style" pitchFamily="18" charset="0"/>
              </a:rPr>
              <a:t>Producing a fully embedded bit stream </a:t>
            </a:r>
          </a:p>
          <a:p>
            <a:pPr lvl="1"/>
            <a:r>
              <a:rPr lang="en-US">
                <a:solidFill>
                  <a:srgbClr val="0000CC"/>
                </a:solidFill>
                <a:latin typeface="Bookman Old Style" pitchFamily="18" charset="0"/>
              </a:rPr>
              <a:t>Providing competitive compression performance </a:t>
            </a:r>
          </a:p>
          <a:p>
            <a:r>
              <a:rPr lang="en-US">
                <a:solidFill>
                  <a:schemeClr val="accent2"/>
                </a:solidFill>
              </a:rPr>
              <a:t>4</a:t>
            </a:r>
            <a:r>
              <a:rPr lang="en-US">
                <a:solidFill>
                  <a:schemeClr val="accent1"/>
                </a:solidFill>
              </a:rPr>
              <a:t> Features</a:t>
            </a:r>
          </a:p>
          <a:p>
            <a:pPr lvl="1"/>
            <a:r>
              <a:rPr lang="en-US">
                <a:solidFill>
                  <a:srgbClr val="0000CC"/>
                </a:solidFill>
                <a:latin typeface="Bookman Old Style" pitchFamily="18" charset="0"/>
              </a:rPr>
              <a:t>Discrete wavelet transform</a:t>
            </a:r>
          </a:p>
          <a:p>
            <a:pPr lvl="1"/>
            <a:r>
              <a:rPr lang="en-US">
                <a:solidFill>
                  <a:srgbClr val="0000CC"/>
                </a:solidFill>
                <a:latin typeface="Bookman Old Style" pitchFamily="18" charset="0"/>
              </a:rPr>
              <a:t>Zerotree coding of wavelet coefficients</a:t>
            </a:r>
          </a:p>
          <a:p>
            <a:pPr lvl="1"/>
            <a:r>
              <a:rPr lang="en-US">
                <a:solidFill>
                  <a:srgbClr val="0000CC"/>
                </a:solidFill>
                <a:latin typeface="Bookman Old Style" pitchFamily="18" charset="0"/>
              </a:rPr>
              <a:t>Successive-approximation quantization (SAQ)</a:t>
            </a:r>
          </a:p>
          <a:p>
            <a:pPr lvl="1"/>
            <a:r>
              <a:rPr lang="en-US">
                <a:solidFill>
                  <a:srgbClr val="0000CC"/>
                </a:solidFill>
                <a:latin typeface="Bookman Old Style" pitchFamily="18" charset="0"/>
              </a:rPr>
              <a:t>Adaptive arithmetic coding</a:t>
            </a:r>
          </a:p>
          <a:p>
            <a:r>
              <a:rPr lang="en-US">
                <a:solidFill>
                  <a:schemeClr val="accent2"/>
                </a:solidFill>
              </a:rPr>
              <a:t>2</a:t>
            </a:r>
            <a:r>
              <a:rPr lang="en-US">
                <a:solidFill>
                  <a:schemeClr val="accent1"/>
                </a:solidFill>
              </a:rPr>
              <a:t> Advantages</a:t>
            </a:r>
          </a:p>
          <a:p>
            <a:pPr lvl="1"/>
            <a:r>
              <a:rPr lang="en-US">
                <a:solidFill>
                  <a:srgbClr val="0000CC"/>
                </a:solidFill>
                <a:latin typeface="Bookman Old Style" pitchFamily="18" charset="0"/>
              </a:rPr>
              <a:t>Precise rate control</a:t>
            </a:r>
          </a:p>
          <a:p>
            <a:pPr lvl="1"/>
            <a:r>
              <a:rPr lang="en-US">
                <a:solidFill>
                  <a:srgbClr val="0000CC"/>
                </a:solidFill>
                <a:latin typeface="Bookman Old Style" pitchFamily="18" charset="0"/>
              </a:rPr>
              <a:t>No training of any kind required</a:t>
            </a:r>
          </a:p>
          <a:p>
            <a:pPr>
              <a:buFontTx/>
              <a:buNone/>
            </a:pPr>
            <a:endParaRPr lang="en-US">
              <a:solidFill>
                <a:srgbClr val="0000CC"/>
              </a:solidFill>
              <a:latin typeface="Bookman Old Style" pitchFamily="18" charset="0"/>
            </a:endParaRPr>
          </a:p>
        </p:txBody>
      </p:sp>
      <p:sp>
        <p:nvSpPr>
          <p:cNvPr id="4" name="ZoneTexte 3"/>
          <p:cNvSpPr txBox="1"/>
          <p:nvPr/>
        </p:nvSpPr>
        <p:spPr>
          <a:xfrm>
            <a:off x="0" y="-24"/>
            <a:ext cx="9144000" cy="584775"/>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EZW : </a:t>
            </a:r>
            <a:r>
              <a:rPr lang="en-US" sz="3200" b="1" dirty="0">
                <a:solidFill>
                  <a:srgbClr val="FF0000"/>
                </a:solidFill>
                <a:latin typeface="Times New Roman" pitchFamily="18" charset="0"/>
                <a:cs typeface="Times New Roman" pitchFamily="18" charset="0"/>
              </a:rPr>
              <a:t>Embedded </a:t>
            </a:r>
            <a:r>
              <a:rPr lang="en-US" sz="3200" b="1" dirty="0" err="1">
                <a:solidFill>
                  <a:srgbClr val="FF0000"/>
                </a:solidFill>
                <a:latin typeface="Times New Roman" pitchFamily="18" charset="0"/>
                <a:cs typeface="Times New Roman" pitchFamily="18" charset="0"/>
              </a:rPr>
              <a:t>Zerotree</a:t>
            </a:r>
            <a:r>
              <a:rPr lang="en-US" sz="3200" b="1" dirty="0">
                <a:solidFill>
                  <a:srgbClr val="FF0000"/>
                </a:solidFill>
                <a:latin typeface="Times New Roman" pitchFamily="18" charset="0"/>
                <a:cs typeface="Times New Roman" pitchFamily="18" charset="0"/>
              </a:rPr>
              <a:t> Wavelet</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94658"/>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ALGORITHME DE COMPRESSION SPIHT</a:t>
            </a:r>
          </a:p>
          <a:p>
            <a:pPr algn="ctr"/>
            <a:r>
              <a:rPr lang="fr-FR" sz="3200" b="1" dirty="0">
                <a:solidFill>
                  <a:srgbClr val="FF0000"/>
                </a:solidFill>
                <a:latin typeface="Times New Roman" pitchFamily="18" charset="0"/>
                <a:cs typeface="Times New Roman" pitchFamily="18" charset="0"/>
              </a:rPr>
              <a:t>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500034" y="1785926"/>
          <a:ext cx="8358246"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0" y="1952"/>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SPIHT : 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lum bright="-20000" contrast="40000"/>
          </a:blip>
          <a:srcRect/>
          <a:stretch>
            <a:fillRect/>
          </a:stretch>
        </p:blipFill>
        <p:spPr bwMode="auto">
          <a:xfrm>
            <a:off x="2715875" y="2000240"/>
            <a:ext cx="3856389" cy="3848096"/>
          </a:xfrm>
          <a:prstGeom prst="rect">
            <a:avLst/>
          </a:prstGeom>
          <a:noFill/>
          <a:ln w="9525">
            <a:noFill/>
            <a:miter lim="800000"/>
            <a:headEnd/>
            <a:tailEnd/>
          </a:ln>
          <a:effectLst/>
        </p:spPr>
      </p:pic>
      <p:sp>
        <p:nvSpPr>
          <p:cNvPr id="6" name="ZoneTexte 5"/>
          <p:cNvSpPr txBox="1"/>
          <p:nvPr/>
        </p:nvSpPr>
        <p:spPr>
          <a:xfrm>
            <a:off x="2369868" y="5988626"/>
            <a:ext cx="4572032" cy="369332"/>
          </a:xfrm>
          <a:prstGeom prst="rect">
            <a:avLst/>
          </a:prstGeom>
          <a:noFill/>
        </p:spPr>
        <p:txBody>
          <a:bodyPr wrap="square" rtlCol="0">
            <a:spAutoFit/>
          </a:bodyPr>
          <a:lstStyle/>
          <a:p>
            <a:pPr algn="ctr"/>
            <a:r>
              <a:rPr lang="fr-FR" dirty="0"/>
              <a:t>Structure d’arbre des coefficients d’ondelettes</a:t>
            </a:r>
          </a:p>
        </p:txBody>
      </p:sp>
      <p:graphicFrame>
        <p:nvGraphicFramePr>
          <p:cNvPr id="8" name="Diagramme 7"/>
          <p:cNvGraphicFramePr/>
          <p:nvPr/>
        </p:nvGraphicFramePr>
        <p:xfrm>
          <a:off x="1071538" y="1428736"/>
          <a:ext cx="7572428"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0" y="-24"/>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SPIHT : 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9144000" cy="90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Espace réservé du numéro de diapositive 4"/>
          <p:cNvSpPr>
            <a:spLocks noGrp="1"/>
          </p:cNvSpPr>
          <p:nvPr>
            <p:ph type="sldNum" sz="quarter" idx="12"/>
            <p:custDataLst>
              <p:tags r:id="rId2"/>
            </p:custDataLst>
          </p:nvPr>
        </p:nvSpPr>
        <p:spPr>
          <a:xfrm>
            <a:off x="8572528" y="6286520"/>
            <a:ext cx="504000" cy="504000"/>
          </a:xfrm>
          <a:prstGeom prst="ellipse">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lstStyle/>
          <a:p>
            <a:pPr algn="ctr"/>
            <a:fld id="{B17DA76A-7977-4563-BD33-E228931BE41B}" type="slidenum">
              <a:rPr lang="fr-FR">
                <a:solidFill>
                  <a:schemeClr val="bg1"/>
                </a:solidFill>
                <a:latin typeface="+mj-lt"/>
                <a:cs typeface="Arial" pitchFamily="34" charset="0"/>
              </a:rPr>
              <a:pPr algn="ctr"/>
              <a:t>78</a:t>
            </a:fld>
            <a:endParaRPr lang="fr-FR" dirty="0">
              <a:solidFill>
                <a:schemeClr val="bg1"/>
              </a:solidFill>
              <a:latin typeface="+mj-lt"/>
              <a:cs typeface="Arial" pitchFamily="34" charset="0"/>
            </a:endParaRPr>
          </a:p>
        </p:txBody>
      </p:sp>
      <p:grpSp>
        <p:nvGrpSpPr>
          <p:cNvPr id="2" name="Group 457"/>
          <p:cNvGrpSpPr/>
          <p:nvPr/>
        </p:nvGrpSpPr>
        <p:grpSpPr>
          <a:xfrm>
            <a:off x="2774476" y="3226400"/>
            <a:ext cx="3598224" cy="3601130"/>
            <a:chOff x="2772887" y="2542112"/>
            <a:chExt cx="3598224" cy="3601130"/>
          </a:xfrm>
        </p:grpSpPr>
        <p:sp>
          <p:nvSpPr>
            <p:cNvPr id="10" name="Rectangle 9"/>
            <p:cNvSpPr/>
            <p:nvPr/>
          </p:nvSpPr>
          <p:spPr>
            <a:xfrm>
              <a:off x="2772888" y="2544226"/>
              <a:ext cx="3598223" cy="359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42"/>
            <p:cNvCxnSpPr>
              <a:stCxn id="10" idx="0"/>
              <a:endCxn id="10" idx="2"/>
            </p:cNvCxnSpPr>
            <p:nvPr/>
          </p:nvCxnSpPr>
          <p:spPr>
            <a:xfrm rot="16200000" flipH="1">
              <a:off x="2772888" y="4343337"/>
              <a:ext cx="3598223"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46"/>
            <p:cNvCxnSpPr>
              <a:stCxn id="10" idx="1"/>
              <a:endCxn id="10" idx="3"/>
            </p:cNvCxnSpPr>
            <p:nvPr/>
          </p:nvCxnSpPr>
          <p:spPr>
            <a:xfrm rot="10800000" flipH="1">
              <a:off x="2772887" y="4343338"/>
              <a:ext cx="3598223"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57"/>
            <p:cNvCxnSpPr/>
            <p:nvPr/>
          </p:nvCxnSpPr>
          <p:spPr>
            <a:xfrm rot="5400000">
              <a:off x="2749138" y="3449781"/>
              <a:ext cx="1816925"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59"/>
            <p:cNvCxnSpPr/>
            <p:nvPr/>
          </p:nvCxnSpPr>
          <p:spPr>
            <a:xfrm>
              <a:off x="2778826" y="3440938"/>
              <a:ext cx="179317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61"/>
            <p:cNvCxnSpPr/>
            <p:nvPr/>
          </p:nvCxnSpPr>
          <p:spPr>
            <a:xfrm rot="5400000">
              <a:off x="2756529" y="3003004"/>
              <a:ext cx="89961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63"/>
            <p:cNvCxnSpPr/>
            <p:nvPr/>
          </p:nvCxnSpPr>
          <p:spPr>
            <a:xfrm>
              <a:off x="2778826" y="2980706"/>
              <a:ext cx="878774"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2" descr="C:\Documents and Settings\Administrator\Desktop\Girls_3.decompose_dwt.bmp"/>
          <p:cNvPicPr>
            <a:picLocks noChangeAspect="1" noChangeArrowheads="1"/>
          </p:cNvPicPr>
          <p:nvPr/>
        </p:nvPicPr>
        <p:blipFill>
          <a:blip r:embed="rId5"/>
          <a:srcRect/>
          <a:stretch>
            <a:fillRect/>
          </a:stretch>
        </p:blipFill>
        <p:spPr bwMode="auto">
          <a:xfrm>
            <a:off x="2761713" y="3207008"/>
            <a:ext cx="3600000" cy="3600000"/>
          </a:xfrm>
          <a:prstGeom prst="rect">
            <a:avLst/>
          </a:prstGeom>
          <a:noFill/>
        </p:spPr>
      </p:pic>
      <p:grpSp>
        <p:nvGrpSpPr>
          <p:cNvPr id="3" name="Group 464"/>
          <p:cNvGrpSpPr/>
          <p:nvPr/>
        </p:nvGrpSpPr>
        <p:grpSpPr>
          <a:xfrm>
            <a:off x="4571941" y="3210510"/>
            <a:ext cx="922337" cy="922338"/>
            <a:chOff x="4571941" y="2535066"/>
            <a:chExt cx="922337" cy="922338"/>
          </a:xfrm>
        </p:grpSpPr>
        <p:sp>
          <p:nvSpPr>
            <p:cNvPr id="19" name="Rectangle 111"/>
            <p:cNvSpPr>
              <a:spLocks noChangeArrowheads="1"/>
            </p:cNvSpPr>
            <p:nvPr/>
          </p:nvSpPr>
          <p:spPr bwMode="auto">
            <a:xfrm>
              <a:off x="4571941"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 name="Rectangle 112"/>
            <p:cNvSpPr>
              <a:spLocks noChangeArrowheads="1"/>
            </p:cNvSpPr>
            <p:nvPr/>
          </p:nvSpPr>
          <p:spPr bwMode="auto">
            <a:xfrm>
              <a:off x="4687828"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 name="Rectangle 113"/>
            <p:cNvSpPr>
              <a:spLocks noChangeArrowheads="1"/>
            </p:cNvSpPr>
            <p:nvPr/>
          </p:nvSpPr>
          <p:spPr bwMode="auto">
            <a:xfrm>
              <a:off x="4571941"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 name="Rectangle 114"/>
            <p:cNvSpPr>
              <a:spLocks noChangeArrowheads="1"/>
            </p:cNvSpPr>
            <p:nvPr/>
          </p:nvSpPr>
          <p:spPr bwMode="auto">
            <a:xfrm>
              <a:off x="4687828"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 name="Rectangle 115"/>
            <p:cNvSpPr>
              <a:spLocks noChangeArrowheads="1"/>
            </p:cNvSpPr>
            <p:nvPr/>
          </p:nvSpPr>
          <p:spPr bwMode="auto">
            <a:xfrm>
              <a:off x="4802128"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 name="Rectangle 116"/>
            <p:cNvSpPr>
              <a:spLocks noChangeArrowheads="1"/>
            </p:cNvSpPr>
            <p:nvPr/>
          </p:nvSpPr>
          <p:spPr bwMode="auto">
            <a:xfrm>
              <a:off x="4918016"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 name="Rectangle 117"/>
            <p:cNvSpPr>
              <a:spLocks noChangeArrowheads="1"/>
            </p:cNvSpPr>
            <p:nvPr/>
          </p:nvSpPr>
          <p:spPr bwMode="auto">
            <a:xfrm>
              <a:off x="4802128"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 name="Rectangle 118"/>
            <p:cNvSpPr>
              <a:spLocks noChangeArrowheads="1"/>
            </p:cNvSpPr>
            <p:nvPr/>
          </p:nvSpPr>
          <p:spPr bwMode="auto">
            <a:xfrm>
              <a:off x="4918016"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 name="Rectangle 119"/>
            <p:cNvSpPr>
              <a:spLocks noChangeArrowheads="1"/>
            </p:cNvSpPr>
            <p:nvPr/>
          </p:nvSpPr>
          <p:spPr bwMode="auto">
            <a:xfrm>
              <a:off x="4571941"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8" name="Rectangle 120"/>
            <p:cNvSpPr>
              <a:spLocks noChangeArrowheads="1"/>
            </p:cNvSpPr>
            <p:nvPr/>
          </p:nvSpPr>
          <p:spPr bwMode="auto">
            <a:xfrm>
              <a:off x="4687828"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9" name="Rectangle 121"/>
            <p:cNvSpPr>
              <a:spLocks noChangeArrowheads="1"/>
            </p:cNvSpPr>
            <p:nvPr/>
          </p:nvSpPr>
          <p:spPr bwMode="auto">
            <a:xfrm>
              <a:off x="4571941"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0" name="Rectangle 122"/>
            <p:cNvSpPr>
              <a:spLocks noChangeArrowheads="1"/>
            </p:cNvSpPr>
            <p:nvPr/>
          </p:nvSpPr>
          <p:spPr bwMode="auto">
            <a:xfrm>
              <a:off x="4687828"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1" name="Rectangle 123"/>
            <p:cNvSpPr>
              <a:spLocks noChangeArrowheads="1"/>
            </p:cNvSpPr>
            <p:nvPr/>
          </p:nvSpPr>
          <p:spPr bwMode="auto">
            <a:xfrm>
              <a:off x="4802128"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2" name="Rectangle 124"/>
            <p:cNvSpPr>
              <a:spLocks noChangeArrowheads="1"/>
            </p:cNvSpPr>
            <p:nvPr/>
          </p:nvSpPr>
          <p:spPr bwMode="auto">
            <a:xfrm>
              <a:off x="4918016"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3" name="Rectangle 125"/>
            <p:cNvSpPr>
              <a:spLocks noChangeArrowheads="1"/>
            </p:cNvSpPr>
            <p:nvPr/>
          </p:nvSpPr>
          <p:spPr bwMode="auto">
            <a:xfrm>
              <a:off x="4802128"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4" name="Rectangle 126"/>
            <p:cNvSpPr>
              <a:spLocks noChangeArrowheads="1"/>
            </p:cNvSpPr>
            <p:nvPr/>
          </p:nvSpPr>
          <p:spPr bwMode="auto">
            <a:xfrm>
              <a:off x="4918016"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5" name="Rectangle 127"/>
            <p:cNvSpPr>
              <a:spLocks noChangeArrowheads="1"/>
            </p:cNvSpPr>
            <p:nvPr/>
          </p:nvSpPr>
          <p:spPr bwMode="auto">
            <a:xfrm>
              <a:off x="4571941" y="29970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6" name="Rectangle 128"/>
            <p:cNvSpPr>
              <a:spLocks noChangeArrowheads="1"/>
            </p:cNvSpPr>
            <p:nvPr/>
          </p:nvSpPr>
          <p:spPr bwMode="auto">
            <a:xfrm>
              <a:off x="4687828" y="29970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7" name="Rectangle 129"/>
            <p:cNvSpPr>
              <a:spLocks noChangeArrowheads="1"/>
            </p:cNvSpPr>
            <p:nvPr/>
          </p:nvSpPr>
          <p:spPr bwMode="auto">
            <a:xfrm>
              <a:off x="4571941" y="31113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8" name="Rectangle 130"/>
            <p:cNvSpPr>
              <a:spLocks noChangeArrowheads="1"/>
            </p:cNvSpPr>
            <p:nvPr/>
          </p:nvSpPr>
          <p:spPr bwMode="auto">
            <a:xfrm>
              <a:off x="4687828" y="31113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39" name="Rectangle 131"/>
            <p:cNvSpPr>
              <a:spLocks noChangeArrowheads="1"/>
            </p:cNvSpPr>
            <p:nvPr/>
          </p:nvSpPr>
          <p:spPr bwMode="auto">
            <a:xfrm>
              <a:off x="4802128" y="29970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0" name="Rectangle 132"/>
            <p:cNvSpPr>
              <a:spLocks noChangeArrowheads="1"/>
            </p:cNvSpPr>
            <p:nvPr/>
          </p:nvSpPr>
          <p:spPr bwMode="auto">
            <a:xfrm>
              <a:off x="4918016" y="29970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1" name="Rectangle 133"/>
            <p:cNvSpPr>
              <a:spLocks noChangeArrowheads="1"/>
            </p:cNvSpPr>
            <p:nvPr/>
          </p:nvSpPr>
          <p:spPr bwMode="auto">
            <a:xfrm>
              <a:off x="4802128" y="31113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2" name="Rectangle 134"/>
            <p:cNvSpPr>
              <a:spLocks noChangeArrowheads="1"/>
            </p:cNvSpPr>
            <p:nvPr/>
          </p:nvSpPr>
          <p:spPr bwMode="auto">
            <a:xfrm>
              <a:off x="4918016" y="31113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3" name="Rectangle 135"/>
            <p:cNvSpPr>
              <a:spLocks noChangeArrowheads="1"/>
            </p:cNvSpPr>
            <p:nvPr/>
          </p:nvSpPr>
          <p:spPr bwMode="auto">
            <a:xfrm>
              <a:off x="4571941" y="32272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4" name="Rectangle 136"/>
            <p:cNvSpPr>
              <a:spLocks noChangeArrowheads="1"/>
            </p:cNvSpPr>
            <p:nvPr/>
          </p:nvSpPr>
          <p:spPr bwMode="auto">
            <a:xfrm>
              <a:off x="4687828" y="32272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5" name="Rectangle 137"/>
            <p:cNvSpPr>
              <a:spLocks noChangeArrowheads="1"/>
            </p:cNvSpPr>
            <p:nvPr/>
          </p:nvSpPr>
          <p:spPr bwMode="auto">
            <a:xfrm>
              <a:off x="4571941" y="33415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6" name="Rectangle 138"/>
            <p:cNvSpPr>
              <a:spLocks noChangeArrowheads="1"/>
            </p:cNvSpPr>
            <p:nvPr/>
          </p:nvSpPr>
          <p:spPr bwMode="auto">
            <a:xfrm>
              <a:off x="4687828" y="33415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7" name="Rectangle 139"/>
            <p:cNvSpPr>
              <a:spLocks noChangeArrowheads="1"/>
            </p:cNvSpPr>
            <p:nvPr/>
          </p:nvSpPr>
          <p:spPr bwMode="auto">
            <a:xfrm>
              <a:off x="4802128" y="32272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8" name="Rectangle 140"/>
            <p:cNvSpPr>
              <a:spLocks noChangeArrowheads="1"/>
            </p:cNvSpPr>
            <p:nvPr/>
          </p:nvSpPr>
          <p:spPr bwMode="auto">
            <a:xfrm>
              <a:off x="4918016" y="32272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49" name="Rectangle 141"/>
            <p:cNvSpPr>
              <a:spLocks noChangeArrowheads="1"/>
            </p:cNvSpPr>
            <p:nvPr/>
          </p:nvSpPr>
          <p:spPr bwMode="auto">
            <a:xfrm>
              <a:off x="4802128" y="33415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0" name="Rectangle 142"/>
            <p:cNvSpPr>
              <a:spLocks noChangeArrowheads="1"/>
            </p:cNvSpPr>
            <p:nvPr/>
          </p:nvSpPr>
          <p:spPr bwMode="auto">
            <a:xfrm>
              <a:off x="4918016" y="33415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1" name="Rectangle 143"/>
            <p:cNvSpPr>
              <a:spLocks noChangeArrowheads="1"/>
            </p:cNvSpPr>
            <p:nvPr/>
          </p:nvSpPr>
          <p:spPr bwMode="auto">
            <a:xfrm>
              <a:off x="5033903"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2" name="Rectangle 144"/>
            <p:cNvSpPr>
              <a:spLocks noChangeArrowheads="1"/>
            </p:cNvSpPr>
            <p:nvPr/>
          </p:nvSpPr>
          <p:spPr bwMode="auto">
            <a:xfrm>
              <a:off x="5149791"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3" name="Rectangle 145"/>
            <p:cNvSpPr>
              <a:spLocks noChangeArrowheads="1"/>
            </p:cNvSpPr>
            <p:nvPr/>
          </p:nvSpPr>
          <p:spPr bwMode="auto">
            <a:xfrm>
              <a:off x="5033903"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4" name="Rectangle 146"/>
            <p:cNvSpPr>
              <a:spLocks noChangeArrowheads="1"/>
            </p:cNvSpPr>
            <p:nvPr/>
          </p:nvSpPr>
          <p:spPr bwMode="auto">
            <a:xfrm>
              <a:off x="5149791"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5" name="Rectangle 147"/>
            <p:cNvSpPr>
              <a:spLocks noChangeArrowheads="1"/>
            </p:cNvSpPr>
            <p:nvPr/>
          </p:nvSpPr>
          <p:spPr bwMode="auto">
            <a:xfrm>
              <a:off x="5264091"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6" name="Rectangle 148"/>
            <p:cNvSpPr>
              <a:spLocks noChangeArrowheads="1"/>
            </p:cNvSpPr>
            <p:nvPr/>
          </p:nvSpPr>
          <p:spPr bwMode="auto">
            <a:xfrm>
              <a:off x="5379978" y="25350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7" name="Rectangle 149"/>
            <p:cNvSpPr>
              <a:spLocks noChangeArrowheads="1"/>
            </p:cNvSpPr>
            <p:nvPr/>
          </p:nvSpPr>
          <p:spPr bwMode="auto">
            <a:xfrm>
              <a:off x="5264091"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8" name="Rectangle 150"/>
            <p:cNvSpPr>
              <a:spLocks noChangeArrowheads="1"/>
            </p:cNvSpPr>
            <p:nvPr/>
          </p:nvSpPr>
          <p:spPr bwMode="auto">
            <a:xfrm>
              <a:off x="5379978" y="26493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59" name="Rectangle 151"/>
            <p:cNvSpPr>
              <a:spLocks noChangeArrowheads="1"/>
            </p:cNvSpPr>
            <p:nvPr/>
          </p:nvSpPr>
          <p:spPr bwMode="auto">
            <a:xfrm>
              <a:off x="5033903"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0" name="Rectangle 152"/>
            <p:cNvSpPr>
              <a:spLocks noChangeArrowheads="1"/>
            </p:cNvSpPr>
            <p:nvPr/>
          </p:nvSpPr>
          <p:spPr bwMode="auto">
            <a:xfrm>
              <a:off x="5149791"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1" name="Rectangle 153"/>
            <p:cNvSpPr>
              <a:spLocks noChangeArrowheads="1"/>
            </p:cNvSpPr>
            <p:nvPr/>
          </p:nvSpPr>
          <p:spPr bwMode="auto">
            <a:xfrm>
              <a:off x="5033903"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2" name="Rectangle 154"/>
            <p:cNvSpPr>
              <a:spLocks noChangeArrowheads="1"/>
            </p:cNvSpPr>
            <p:nvPr/>
          </p:nvSpPr>
          <p:spPr bwMode="auto">
            <a:xfrm>
              <a:off x="5149791"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3" name="Rectangle 155"/>
            <p:cNvSpPr>
              <a:spLocks noChangeArrowheads="1"/>
            </p:cNvSpPr>
            <p:nvPr/>
          </p:nvSpPr>
          <p:spPr bwMode="auto">
            <a:xfrm>
              <a:off x="5264091"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4" name="Rectangle 156"/>
            <p:cNvSpPr>
              <a:spLocks noChangeArrowheads="1"/>
            </p:cNvSpPr>
            <p:nvPr/>
          </p:nvSpPr>
          <p:spPr bwMode="auto">
            <a:xfrm>
              <a:off x="5379978" y="27652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5" name="Rectangle 157"/>
            <p:cNvSpPr>
              <a:spLocks noChangeArrowheads="1"/>
            </p:cNvSpPr>
            <p:nvPr/>
          </p:nvSpPr>
          <p:spPr bwMode="auto">
            <a:xfrm>
              <a:off x="5264091"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6" name="Rectangle 158"/>
            <p:cNvSpPr>
              <a:spLocks noChangeArrowheads="1"/>
            </p:cNvSpPr>
            <p:nvPr/>
          </p:nvSpPr>
          <p:spPr bwMode="auto">
            <a:xfrm>
              <a:off x="5379978" y="28795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7" name="Rectangle 159"/>
            <p:cNvSpPr>
              <a:spLocks noChangeArrowheads="1"/>
            </p:cNvSpPr>
            <p:nvPr/>
          </p:nvSpPr>
          <p:spPr bwMode="auto">
            <a:xfrm>
              <a:off x="5033903" y="29954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8" name="Rectangle 160"/>
            <p:cNvSpPr>
              <a:spLocks noChangeArrowheads="1"/>
            </p:cNvSpPr>
            <p:nvPr/>
          </p:nvSpPr>
          <p:spPr bwMode="auto">
            <a:xfrm>
              <a:off x="5149791" y="29954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69" name="Rectangle 161"/>
            <p:cNvSpPr>
              <a:spLocks noChangeArrowheads="1"/>
            </p:cNvSpPr>
            <p:nvPr/>
          </p:nvSpPr>
          <p:spPr bwMode="auto">
            <a:xfrm>
              <a:off x="5033903" y="31097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0" name="Rectangle 162"/>
            <p:cNvSpPr>
              <a:spLocks noChangeArrowheads="1"/>
            </p:cNvSpPr>
            <p:nvPr/>
          </p:nvSpPr>
          <p:spPr bwMode="auto">
            <a:xfrm>
              <a:off x="5149791" y="31097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1" name="Rectangle 163"/>
            <p:cNvSpPr>
              <a:spLocks noChangeArrowheads="1"/>
            </p:cNvSpPr>
            <p:nvPr/>
          </p:nvSpPr>
          <p:spPr bwMode="auto">
            <a:xfrm>
              <a:off x="5264091" y="29954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2" name="Rectangle 164"/>
            <p:cNvSpPr>
              <a:spLocks noChangeArrowheads="1"/>
            </p:cNvSpPr>
            <p:nvPr/>
          </p:nvSpPr>
          <p:spPr bwMode="auto">
            <a:xfrm>
              <a:off x="5379978" y="29954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3" name="Rectangle 165"/>
            <p:cNvSpPr>
              <a:spLocks noChangeArrowheads="1"/>
            </p:cNvSpPr>
            <p:nvPr/>
          </p:nvSpPr>
          <p:spPr bwMode="auto">
            <a:xfrm>
              <a:off x="5264091" y="31097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4" name="Rectangle 166"/>
            <p:cNvSpPr>
              <a:spLocks noChangeArrowheads="1"/>
            </p:cNvSpPr>
            <p:nvPr/>
          </p:nvSpPr>
          <p:spPr bwMode="auto">
            <a:xfrm>
              <a:off x="5379978" y="31097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5" name="Rectangle 167"/>
            <p:cNvSpPr>
              <a:spLocks noChangeArrowheads="1"/>
            </p:cNvSpPr>
            <p:nvPr/>
          </p:nvSpPr>
          <p:spPr bwMode="auto">
            <a:xfrm>
              <a:off x="5033903" y="32256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6" name="Rectangle 168"/>
            <p:cNvSpPr>
              <a:spLocks noChangeArrowheads="1"/>
            </p:cNvSpPr>
            <p:nvPr/>
          </p:nvSpPr>
          <p:spPr bwMode="auto">
            <a:xfrm>
              <a:off x="5149791" y="32256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7" name="Rectangle 169"/>
            <p:cNvSpPr>
              <a:spLocks noChangeArrowheads="1"/>
            </p:cNvSpPr>
            <p:nvPr/>
          </p:nvSpPr>
          <p:spPr bwMode="auto">
            <a:xfrm>
              <a:off x="5033903" y="33399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8" name="Rectangle 170"/>
            <p:cNvSpPr>
              <a:spLocks noChangeArrowheads="1"/>
            </p:cNvSpPr>
            <p:nvPr/>
          </p:nvSpPr>
          <p:spPr bwMode="auto">
            <a:xfrm>
              <a:off x="5149791" y="33399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79" name="Rectangle 171"/>
            <p:cNvSpPr>
              <a:spLocks noChangeArrowheads="1"/>
            </p:cNvSpPr>
            <p:nvPr/>
          </p:nvSpPr>
          <p:spPr bwMode="auto">
            <a:xfrm>
              <a:off x="5264091" y="32256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0" name="Rectangle 172"/>
            <p:cNvSpPr>
              <a:spLocks noChangeArrowheads="1"/>
            </p:cNvSpPr>
            <p:nvPr/>
          </p:nvSpPr>
          <p:spPr bwMode="auto">
            <a:xfrm>
              <a:off x="5379978" y="32256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1" name="Rectangle 173"/>
            <p:cNvSpPr>
              <a:spLocks noChangeArrowheads="1"/>
            </p:cNvSpPr>
            <p:nvPr/>
          </p:nvSpPr>
          <p:spPr bwMode="auto">
            <a:xfrm>
              <a:off x="5264091" y="33399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2" name="Rectangle 174"/>
            <p:cNvSpPr>
              <a:spLocks noChangeArrowheads="1"/>
            </p:cNvSpPr>
            <p:nvPr/>
          </p:nvSpPr>
          <p:spPr bwMode="auto">
            <a:xfrm>
              <a:off x="5379978" y="33399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5" name="Group 469"/>
          <p:cNvGrpSpPr/>
          <p:nvPr/>
        </p:nvGrpSpPr>
        <p:grpSpPr>
          <a:xfrm>
            <a:off x="3681316" y="3222385"/>
            <a:ext cx="460375" cy="460375"/>
            <a:chOff x="3681316" y="2546941"/>
            <a:chExt cx="460375" cy="460375"/>
          </a:xfrm>
        </p:grpSpPr>
        <p:sp>
          <p:nvSpPr>
            <p:cNvPr id="84" name="Rectangle 111"/>
            <p:cNvSpPr>
              <a:spLocks noChangeArrowheads="1"/>
            </p:cNvSpPr>
            <p:nvPr/>
          </p:nvSpPr>
          <p:spPr bwMode="auto">
            <a:xfrm>
              <a:off x="3681316" y="2546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5" name="Rectangle 112"/>
            <p:cNvSpPr>
              <a:spLocks noChangeArrowheads="1"/>
            </p:cNvSpPr>
            <p:nvPr/>
          </p:nvSpPr>
          <p:spPr bwMode="auto">
            <a:xfrm>
              <a:off x="3797203" y="2546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6" name="Rectangle 113"/>
            <p:cNvSpPr>
              <a:spLocks noChangeArrowheads="1"/>
            </p:cNvSpPr>
            <p:nvPr/>
          </p:nvSpPr>
          <p:spPr bwMode="auto">
            <a:xfrm>
              <a:off x="3681316" y="2661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7" name="Rectangle 114"/>
            <p:cNvSpPr>
              <a:spLocks noChangeArrowheads="1"/>
            </p:cNvSpPr>
            <p:nvPr/>
          </p:nvSpPr>
          <p:spPr bwMode="auto">
            <a:xfrm>
              <a:off x="3797203" y="2661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8" name="Rectangle 115"/>
            <p:cNvSpPr>
              <a:spLocks noChangeArrowheads="1"/>
            </p:cNvSpPr>
            <p:nvPr/>
          </p:nvSpPr>
          <p:spPr bwMode="auto">
            <a:xfrm>
              <a:off x="3911503" y="2546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89" name="Rectangle 116"/>
            <p:cNvSpPr>
              <a:spLocks noChangeArrowheads="1"/>
            </p:cNvSpPr>
            <p:nvPr/>
          </p:nvSpPr>
          <p:spPr bwMode="auto">
            <a:xfrm>
              <a:off x="4027391" y="2546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0" name="Rectangle 117"/>
            <p:cNvSpPr>
              <a:spLocks noChangeArrowheads="1"/>
            </p:cNvSpPr>
            <p:nvPr/>
          </p:nvSpPr>
          <p:spPr bwMode="auto">
            <a:xfrm>
              <a:off x="3911503" y="2661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1" name="Rectangle 118"/>
            <p:cNvSpPr>
              <a:spLocks noChangeArrowheads="1"/>
            </p:cNvSpPr>
            <p:nvPr/>
          </p:nvSpPr>
          <p:spPr bwMode="auto">
            <a:xfrm>
              <a:off x="4027391" y="2661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2" name="Rectangle 119"/>
            <p:cNvSpPr>
              <a:spLocks noChangeArrowheads="1"/>
            </p:cNvSpPr>
            <p:nvPr/>
          </p:nvSpPr>
          <p:spPr bwMode="auto">
            <a:xfrm>
              <a:off x="3681316" y="2777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3" name="Rectangle 120"/>
            <p:cNvSpPr>
              <a:spLocks noChangeArrowheads="1"/>
            </p:cNvSpPr>
            <p:nvPr/>
          </p:nvSpPr>
          <p:spPr bwMode="auto">
            <a:xfrm>
              <a:off x="3797203" y="2777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4" name="Rectangle 121"/>
            <p:cNvSpPr>
              <a:spLocks noChangeArrowheads="1"/>
            </p:cNvSpPr>
            <p:nvPr/>
          </p:nvSpPr>
          <p:spPr bwMode="auto">
            <a:xfrm>
              <a:off x="3681316" y="2891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5" name="Rectangle 122"/>
            <p:cNvSpPr>
              <a:spLocks noChangeArrowheads="1"/>
            </p:cNvSpPr>
            <p:nvPr/>
          </p:nvSpPr>
          <p:spPr bwMode="auto">
            <a:xfrm>
              <a:off x="3797203" y="2891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6" name="Rectangle 123"/>
            <p:cNvSpPr>
              <a:spLocks noChangeArrowheads="1"/>
            </p:cNvSpPr>
            <p:nvPr/>
          </p:nvSpPr>
          <p:spPr bwMode="auto">
            <a:xfrm>
              <a:off x="3911503" y="2777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7" name="Rectangle 124"/>
            <p:cNvSpPr>
              <a:spLocks noChangeArrowheads="1"/>
            </p:cNvSpPr>
            <p:nvPr/>
          </p:nvSpPr>
          <p:spPr bwMode="auto">
            <a:xfrm>
              <a:off x="4027391" y="2777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8" name="Rectangle 125"/>
            <p:cNvSpPr>
              <a:spLocks noChangeArrowheads="1"/>
            </p:cNvSpPr>
            <p:nvPr/>
          </p:nvSpPr>
          <p:spPr bwMode="auto">
            <a:xfrm>
              <a:off x="3911503" y="2891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99" name="Rectangle 126"/>
            <p:cNvSpPr>
              <a:spLocks noChangeArrowheads="1"/>
            </p:cNvSpPr>
            <p:nvPr/>
          </p:nvSpPr>
          <p:spPr bwMode="auto">
            <a:xfrm>
              <a:off x="4027391" y="2891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7" name="Group 465"/>
          <p:cNvGrpSpPr/>
          <p:nvPr/>
        </p:nvGrpSpPr>
        <p:grpSpPr>
          <a:xfrm>
            <a:off x="4595691" y="5027385"/>
            <a:ext cx="922337" cy="922338"/>
            <a:chOff x="4595691" y="4351941"/>
            <a:chExt cx="922337" cy="922338"/>
          </a:xfrm>
        </p:grpSpPr>
        <p:sp>
          <p:nvSpPr>
            <p:cNvPr id="101" name="Rectangle 111"/>
            <p:cNvSpPr>
              <a:spLocks noChangeArrowheads="1"/>
            </p:cNvSpPr>
            <p:nvPr/>
          </p:nvSpPr>
          <p:spPr bwMode="auto">
            <a:xfrm>
              <a:off x="4595691"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2" name="Rectangle 112"/>
            <p:cNvSpPr>
              <a:spLocks noChangeArrowheads="1"/>
            </p:cNvSpPr>
            <p:nvPr/>
          </p:nvSpPr>
          <p:spPr bwMode="auto">
            <a:xfrm>
              <a:off x="4711578"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3" name="Rectangle 113"/>
            <p:cNvSpPr>
              <a:spLocks noChangeArrowheads="1"/>
            </p:cNvSpPr>
            <p:nvPr/>
          </p:nvSpPr>
          <p:spPr bwMode="auto">
            <a:xfrm>
              <a:off x="4595691"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4" name="Rectangle 114"/>
            <p:cNvSpPr>
              <a:spLocks noChangeArrowheads="1"/>
            </p:cNvSpPr>
            <p:nvPr/>
          </p:nvSpPr>
          <p:spPr bwMode="auto">
            <a:xfrm>
              <a:off x="4711578"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5" name="Rectangle 115"/>
            <p:cNvSpPr>
              <a:spLocks noChangeArrowheads="1"/>
            </p:cNvSpPr>
            <p:nvPr/>
          </p:nvSpPr>
          <p:spPr bwMode="auto">
            <a:xfrm>
              <a:off x="4825878"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6" name="Rectangle 116"/>
            <p:cNvSpPr>
              <a:spLocks noChangeArrowheads="1"/>
            </p:cNvSpPr>
            <p:nvPr/>
          </p:nvSpPr>
          <p:spPr bwMode="auto">
            <a:xfrm>
              <a:off x="4941766"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7" name="Rectangle 117"/>
            <p:cNvSpPr>
              <a:spLocks noChangeArrowheads="1"/>
            </p:cNvSpPr>
            <p:nvPr/>
          </p:nvSpPr>
          <p:spPr bwMode="auto">
            <a:xfrm>
              <a:off x="4825878"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8" name="Rectangle 118"/>
            <p:cNvSpPr>
              <a:spLocks noChangeArrowheads="1"/>
            </p:cNvSpPr>
            <p:nvPr/>
          </p:nvSpPr>
          <p:spPr bwMode="auto">
            <a:xfrm>
              <a:off x="4941766"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09" name="Rectangle 119"/>
            <p:cNvSpPr>
              <a:spLocks noChangeArrowheads="1"/>
            </p:cNvSpPr>
            <p:nvPr/>
          </p:nvSpPr>
          <p:spPr bwMode="auto">
            <a:xfrm>
              <a:off x="4595691"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0" name="Rectangle 120"/>
            <p:cNvSpPr>
              <a:spLocks noChangeArrowheads="1"/>
            </p:cNvSpPr>
            <p:nvPr/>
          </p:nvSpPr>
          <p:spPr bwMode="auto">
            <a:xfrm>
              <a:off x="4711578"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1" name="Rectangle 121"/>
            <p:cNvSpPr>
              <a:spLocks noChangeArrowheads="1"/>
            </p:cNvSpPr>
            <p:nvPr/>
          </p:nvSpPr>
          <p:spPr bwMode="auto">
            <a:xfrm>
              <a:off x="4595691"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2" name="Rectangle 122"/>
            <p:cNvSpPr>
              <a:spLocks noChangeArrowheads="1"/>
            </p:cNvSpPr>
            <p:nvPr/>
          </p:nvSpPr>
          <p:spPr bwMode="auto">
            <a:xfrm>
              <a:off x="4711578"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3" name="Rectangle 123"/>
            <p:cNvSpPr>
              <a:spLocks noChangeArrowheads="1"/>
            </p:cNvSpPr>
            <p:nvPr/>
          </p:nvSpPr>
          <p:spPr bwMode="auto">
            <a:xfrm>
              <a:off x="4825878"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4" name="Rectangle 124"/>
            <p:cNvSpPr>
              <a:spLocks noChangeArrowheads="1"/>
            </p:cNvSpPr>
            <p:nvPr/>
          </p:nvSpPr>
          <p:spPr bwMode="auto">
            <a:xfrm>
              <a:off x="4941766"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5" name="Rectangle 125"/>
            <p:cNvSpPr>
              <a:spLocks noChangeArrowheads="1"/>
            </p:cNvSpPr>
            <p:nvPr/>
          </p:nvSpPr>
          <p:spPr bwMode="auto">
            <a:xfrm>
              <a:off x="4825878"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6" name="Rectangle 126"/>
            <p:cNvSpPr>
              <a:spLocks noChangeArrowheads="1"/>
            </p:cNvSpPr>
            <p:nvPr/>
          </p:nvSpPr>
          <p:spPr bwMode="auto">
            <a:xfrm>
              <a:off x="4941766"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7" name="Rectangle 127"/>
            <p:cNvSpPr>
              <a:spLocks noChangeArrowheads="1"/>
            </p:cNvSpPr>
            <p:nvPr/>
          </p:nvSpPr>
          <p:spPr bwMode="auto">
            <a:xfrm>
              <a:off x="4595691" y="48139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8" name="Rectangle 128"/>
            <p:cNvSpPr>
              <a:spLocks noChangeArrowheads="1"/>
            </p:cNvSpPr>
            <p:nvPr/>
          </p:nvSpPr>
          <p:spPr bwMode="auto">
            <a:xfrm>
              <a:off x="4711578" y="48139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19" name="Rectangle 129"/>
            <p:cNvSpPr>
              <a:spLocks noChangeArrowheads="1"/>
            </p:cNvSpPr>
            <p:nvPr/>
          </p:nvSpPr>
          <p:spPr bwMode="auto">
            <a:xfrm>
              <a:off x="4595691" y="49282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0" name="Rectangle 130"/>
            <p:cNvSpPr>
              <a:spLocks noChangeArrowheads="1"/>
            </p:cNvSpPr>
            <p:nvPr/>
          </p:nvSpPr>
          <p:spPr bwMode="auto">
            <a:xfrm>
              <a:off x="4711578" y="49282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1" name="Rectangle 131"/>
            <p:cNvSpPr>
              <a:spLocks noChangeArrowheads="1"/>
            </p:cNvSpPr>
            <p:nvPr/>
          </p:nvSpPr>
          <p:spPr bwMode="auto">
            <a:xfrm>
              <a:off x="4825878" y="48139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2" name="Rectangle 132"/>
            <p:cNvSpPr>
              <a:spLocks noChangeArrowheads="1"/>
            </p:cNvSpPr>
            <p:nvPr/>
          </p:nvSpPr>
          <p:spPr bwMode="auto">
            <a:xfrm>
              <a:off x="4941766" y="48139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3" name="Rectangle 133"/>
            <p:cNvSpPr>
              <a:spLocks noChangeArrowheads="1"/>
            </p:cNvSpPr>
            <p:nvPr/>
          </p:nvSpPr>
          <p:spPr bwMode="auto">
            <a:xfrm>
              <a:off x="4825878" y="49282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4" name="Rectangle 134"/>
            <p:cNvSpPr>
              <a:spLocks noChangeArrowheads="1"/>
            </p:cNvSpPr>
            <p:nvPr/>
          </p:nvSpPr>
          <p:spPr bwMode="auto">
            <a:xfrm>
              <a:off x="4941766" y="49282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5" name="Rectangle 135"/>
            <p:cNvSpPr>
              <a:spLocks noChangeArrowheads="1"/>
            </p:cNvSpPr>
            <p:nvPr/>
          </p:nvSpPr>
          <p:spPr bwMode="auto">
            <a:xfrm>
              <a:off x="4595691" y="5044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6" name="Rectangle 136"/>
            <p:cNvSpPr>
              <a:spLocks noChangeArrowheads="1"/>
            </p:cNvSpPr>
            <p:nvPr/>
          </p:nvSpPr>
          <p:spPr bwMode="auto">
            <a:xfrm>
              <a:off x="4711578" y="5044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7" name="Rectangle 137"/>
            <p:cNvSpPr>
              <a:spLocks noChangeArrowheads="1"/>
            </p:cNvSpPr>
            <p:nvPr/>
          </p:nvSpPr>
          <p:spPr bwMode="auto">
            <a:xfrm>
              <a:off x="4595691" y="5158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8" name="Rectangle 138"/>
            <p:cNvSpPr>
              <a:spLocks noChangeArrowheads="1"/>
            </p:cNvSpPr>
            <p:nvPr/>
          </p:nvSpPr>
          <p:spPr bwMode="auto">
            <a:xfrm>
              <a:off x="4711578" y="5158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29" name="Rectangle 139"/>
            <p:cNvSpPr>
              <a:spLocks noChangeArrowheads="1"/>
            </p:cNvSpPr>
            <p:nvPr/>
          </p:nvSpPr>
          <p:spPr bwMode="auto">
            <a:xfrm>
              <a:off x="4825878" y="5044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0" name="Rectangle 140"/>
            <p:cNvSpPr>
              <a:spLocks noChangeArrowheads="1"/>
            </p:cNvSpPr>
            <p:nvPr/>
          </p:nvSpPr>
          <p:spPr bwMode="auto">
            <a:xfrm>
              <a:off x="4941766" y="5044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1" name="Rectangle 141"/>
            <p:cNvSpPr>
              <a:spLocks noChangeArrowheads="1"/>
            </p:cNvSpPr>
            <p:nvPr/>
          </p:nvSpPr>
          <p:spPr bwMode="auto">
            <a:xfrm>
              <a:off x="4825878" y="5158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2" name="Rectangle 142"/>
            <p:cNvSpPr>
              <a:spLocks noChangeArrowheads="1"/>
            </p:cNvSpPr>
            <p:nvPr/>
          </p:nvSpPr>
          <p:spPr bwMode="auto">
            <a:xfrm>
              <a:off x="4941766" y="5158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3" name="Rectangle 143"/>
            <p:cNvSpPr>
              <a:spLocks noChangeArrowheads="1"/>
            </p:cNvSpPr>
            <p:nvPr/>
          </p:nvSpPr>
          <p:spPr bwMode="auto">
            <a:xfrm>
              <a:off x="5057653"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4" name="Rectangle 144"/>
            <p:cNvSpPr>
              <a:spLocks noChangeArrowheads="1"/>
            </p:cNvSpPr>
            <p:nvPr/>
          </p:nvSpPr>
          <p:spPr bwMode="auto">
            <a:xfrm>
              <a:off x="5173541"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5" name="Rectangle 145"/>
            <p:cNvSpPr>
              <a:spLocks noChangeArrowheads="1"/>
            </p:cNvSpPr>
            <p:nvPr/>
          </p:nvSpPr>
          <p:spPr bwMode="auto">
            <a:xfrm>
              <a:off x="5057653"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6" name="Rectangle 146"/>
            <p:cNvSpPr>
              <a:spLocks noChangeArrowheads="1"/>
            </p:cNvSpPr>
            <p:nvPr/>
          </p:nvSpPr>
          <p:spPr bwMode="auto">
            <a:xfrm>
              <a:off x="5173541"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7" name="Rectangle 147"/>
            <p:cNvSpPr>
              <a:spLocks noChangeArrowheads="1"/>
            </p:cNvSpPr>
            <p:nvPr/>
          </p:nvSpPr>
          <p:spPr bwMode="auto">
            <a:xfrm>
              <a:off x="5287841"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8" name="Rectangle 148"/>
            <p:cNvSpPr>
              <a:spLocks noChangeArrowheads="1"/>
            </p:cNvSpPr>
            <p:nvPr/>
          </p:nvSpPr>
          <p:spPr bwMode="auto">
            <a:xfrm>
              <a:off x="5403728" y="43519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39" name="Rectangle 149"/>
            <p:cNvSpPr>
              <a:spLocks noChangeArrowheads="1"/>
            </p:cNvSpPr>
            <p:nvPr/>
          </p:nvSpPr>
          <p:spPr bwMode="auto">
            <a:xfrm>
              <a:off x="5287841"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0" name="Rectangle 150"/>
            <p:cNvSpPr>
              <a:spLocks noChangeArrowheads="1"/>
            </p:cNvSpPr>
            <p:nvPr/>
          </p:nvSpPr>
          <p:spPr bwMode="auto">
            <a:xfrm>
              <a:off x="5403728" y="44662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1" name="Rectangle 151"/>
            <p:cNvSpPr>
              <a:spLocks noChangeArrowheads="1"/>
            </p:cNvSpPr>
            <p:nvPr/>
          </p:nvSpPr>
          <p:spPr bwMode="auto">
            <a:xfrm>
              <a:off x="5057653"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2" name="Rectangle 152"/>
            <p:cNvSpPr>
              <a:spLocks noChangeArrowheads="1"/>
            </p:cNvSpPr>
            <p:nvPr/>
          </p:nvSpPr>
          <p:spPr bwMode="auto">
            <a:xfrm>
              <a:off x="5173541"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3" name="Rectangle 153"/>
            <p:cNvSpPr>
              <a:spLocks noChangeArrowheads="1"/>
            </p:cNvSpPr>
            <p:nvPr/>
          </p:nvSpPr>
          <p:spPr bwMode="auto">
            <a:xfrm>
              <a:off x="5057653"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4" name="Rectangle 154"/>
            <p:cNvSpPr>
              <a:spLocks noChangeArrowheads="1"/>
            </p:cNvSpPr>
            <p:nvPr/>
          </p:nvSpPr>
          <p:spPr bwMode="auto">
            <a:xfrm>
              <a:off x="5173541"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5" name="Rectangle 155"/>
            <p:cNvSpPr>
              <a:spLocks noChangeArrowheads="1"/>
            </p:cNvSpPr>
            <p:nvPr/>
          </p:nvSpPr>
          <p:spPr bwMode="auto">
            <a:xfrm>
              <a:off x="5287841"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6" name="Rectangle 156"/>
            <p:cNvSpPr>
              <a:spLocks noChangeArrowheads="1"/>
            </p:cNvSpPr>
            <p:nvPr/>
          </p:nvSpPr>
          <p:spPr bwMode="auto">
            <a:xfrm>
              <a:off x="5403728" y="45821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7" name="Rectangle 157"/>
            <p:cNvSpPr>
              <a:spLocks noChangeArrowheads="1"/>
            </p:cNvSpPr>
            <p:nvPr/>
          </p:nvSpPr>
          <p:spPr bwMode="auto">
            <a:xfrm>
              <a:off x="5287841"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8" name="Rectangle 158"/>
            <p:cNvSpPr>
              <a:spLocks noChangeArrowheads="1"/>
            </p:cNvSpPr>
            <p:nvPr/>
          </p:nvSpPr>
          <p:spPr bwMode="auto">
            <a:xfrm>
              <a:off x="5403728" y="469642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49" name="Rectangle 159"/>
            <p:cNvSpPr>
              <a:spLocks noChangeArrowheads="1"/>
            </p:cNvSpPr>
            <p:nvPr/>
          </p:nvSpPr>
          <p:spPr bwMode="auto">
            <a:xfrm>
              <a:off x="5057653" y="48123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0" name="Rectangle 160"/>
            <p:cNvSpPr>
              <a:spLocks noChangeArrowheads="1"/>
            </p:cNvSpPr>
            <p:nvPr/>
          </p:nvSpPr>
          <p:spPr bwMode="auto">
            <a:xfrm>
              <a:off x="5173541" y="48123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1" name="Rectangle 161"/>
            <p:cNvSpPr>
              <a:spLocks noChangeArrowheads="1"/>
            </p:cNvSpPr>
            <p:nvPr/>
          </p:nvSpPr>
          <p:spPr bwMode="auto">
            <a:xfrm>
              <a:off x="5057653" y="49266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2" name="Rectangle 162"/>
            <p:cNvSpPr>
              <a:spLocks noChangeArrowheads="1"/>
            </p:cNvSpPr>
            <p:nvPr/>
          </p:nvSpPr>
          <p:spPr bwMode="auto">
            <a:xfrm>
              <a:off x="5173541" y="49266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3" name="Rectangle 163"/>
            <p:cNvSpPr>
              <a:spLocks noChangeArrowheads="1"/>
            </p:cNvSpPr>
            <p:nvPr/>
          </p:nvSpPr>
          <p:spPr bwMode="auto">
            <a:xfrm>
              <a:off x="5287841" y="48123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4" name="Rectangle 164"/>
            <p:cNvSpPr>
              <a:spLocks noChangeArrowheads="1"/>
            </p:cNvSpPr>
            <p:nvPr/>
          </p:nvSpPr>
          <p:spPr bwMode="auto">
            <a:xfrm>
              <a:off x="5403728" y="48123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5" name="Rectangle 165"/>
            <p:cNvSpPr>
              <a:spLocks noChangeArrowheads="1"/>
            </p:cNvSpPr>
            <p:nvPr/>
          </p:nvSpPr>
          <p:spPr bwMode="auto">
            <a:xfrm>
              <a:off x="5287841" y="49266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6" name="Rectangle 166"/>
            <p:cNvSpPr>
              <a:spLocks noChangeArrowheads="1"/>
            </p:cNvSpPr>
            <p:nvPr/>
          </p:nvSpPr>
          <p:spPr bwMode="auto">
            <a:xfrm>
              <a:off x="5403728" y="49266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7" name="Rectangle 167"/>
            <p:cNvSpPr>
              <a:spLocks noChangeArrowheads="1"/>
            </p:cNvSpPr>
            <p:nvPr/>
          </p:nvSpPr>
          <p:spPr bwMode="auto">
            <a:xfrm>
              <a:off x="5057653" y="50425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8" name="Rectangle 168"/>
            <p:cNvSpPr>
              <a:spLocks noChangeArrowheads="1"/>
            </p:cNvSpPr>
            <p:nvPr/>
          </p:nvSpPr>
          <p:spPr bwMode="auto">
            <a:xfrm>
              <a:off x="5173541" y="50425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59" name="Rectangle 169"/>
            <p:cNvSpPr>
              <a:spLocks noChangeArrowheads="1"/>
            </p:cNvSpPr>
            <p:nvPr/>
          </p:nvSpPr>
          <p:spPr bwMode="auto">
            <a:xfrm>
              <a:off x="5057653" y="51568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0" name="Rectangle 170"/>
            <p:cNvSpPr>
              <a:spLocks noChangeArrowheads="1"/>
            </p:cNvSpPr>
            <p:nvPr/>
          </p:nvSpPr>
          <p:spPr bwMode="auto">
            <a:xfrm>
              <a:off x="5173541" y="51568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1" name="Rectangle 171"/>
            <p:cNvSpPr>
              <a:spLocks noChangeArrowheads="1"/>
            </p:cNvSpPr>
            <p:nvPr/>
          </p:nvSpPr>
          <p:spPr bwMode="auto">
            <a:xfrm>
              <a:off x="5287841" y="50425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2" name="Rectangle 172"/>
            <p:cNvSpPr>
              <a:spLocks noChangeArrowheads="1"/>
            </p:cNvSpPr>
            <p:nvPr/>
          </p:nvSpPr>
          <p:spPr bwMode="auto">
            <a:xfrm>
              <a:off x="5403728" y="50425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3" name="Rectangle 173"/>
            <p:cNvSpPr>
              <a:spLocks noChangeArrowheads="1"/>
            </p:cNvSpPr>
            <p:nvPr/>
          </p:nvSpPr>
          <p:spPr bwMode="auto">
            <a:xfrm>
              <a:off x="5287841" y="51568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4" name="Rectangle 174"/>
            <p:cNvSpPr>
              <a:spLocks noChangeArrowheads="1"/>
            </p:cNvSpPr>
            <p:nvPr/>
          </p:nvSpPr>
          <p:spPr bwMode="auto">
            <a:xfrm>
              <a:off x="5403728" y="51568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8" name="Group 466"/>
          <p:cNvGrpSpPr/>
          <p:nvPr/>
        </p:nvGrpSpPr>
        <p:grpSpPr>
          <a:xfrm>
            <a:off x="2755066" y="5039260"/>
            <a:ext cx="922337" cy="922338"/>
            <a:chOff x="2755066" y="4363816"/>
            <a:chExt cx="922337" cy="922338"/>
          </a:xfrm>
        </p:grpSpPr>
        <p:sp>
          <p:nvSpPr>
            <p:cNvPr id="166" name="Rectangle 111"/>
            <p:cNvSpPr>
              <a:spLocks noChangeArrowheads="1"/>
            </p:cNvSpPr>
            <p:nvPr/>
          </p:nvSpPr>
          <p:spPr bwMode="auto">
            <a:xfrm>
              <a:off x="2755066"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7" name="Rectangle 112"/>
            <p:cNvSpPr>
              <a:spLocks noChangeArrowheads="1"/>
            </p:cNvSpPr>
            <p:nvPr/>
          </p:nvSpPr>
          <p:spPr bwMode="auto">
            <a:xfrm>
              <a:off x="2870953"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8" name="Rectangle 113"/>
            <p:cNvSpPr>
              <a:spLocks noChangeArrowheads="1"/>
            </p:cNvSpPr>
            <p:nvPr/>
          </p:nvSpPr>
          <p:spPr bwMode="auto">
            <a:xfrm>
              <a:off x="2755066"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69" name="Rectangle 114"/>
            <p:cNvSpPr>
              <a:spLocks noChangeArrowheads="1"/>
            </p:cNvSpPr>
            <p:nvPr/>
          </p:nvSpPr>
          <p:spPr bwMode="auto">
            <a:xfrm>
              <a:off x="2870953"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0" name="Rectangle 115"/>
            <p:cNvSpPr>
              <a:spLocks noChangeArrowheads="1"/>
            </p:cNvSpPr>
            <p:nvPr/>
          </p:nvSpPr>
          <p:spPr bwMode="auto">
            <a:xfrm>
              <a:off x="2985253"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1" name="Rectangle 116"/>
            <p:cNvSpPr>
              <a:spLocks noChangeArrowheads="1"/>
            </p:cNvSpPr>
            <p:nvPr/>
          </p:nvSpPr>
          <p:spPr bwMode="auto">
            <a:xfrm>
              <a:off x="3101141"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2" name="Rectangle 117"/>
            <p:cNvSpPr>
              <a:spLocks noChangeArrowheads="1"/>
            </p:cNvSpPr>
            <p:nvPr/>
          </p:nvSpPr>
          <p:spPr bwMode="auto">
            <a:xfrm>
              <a:off x="2985253"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3" name="Rectangle 118"/>
            <p:cNvSpPr>
              <a:spLocks noChangeArrowheads="1"/>
            </p:cNvSpPr>
            <p:nvPr/>
          </p:nvSpPr>
          <p:spPr bwMode="auto">
            <a:xfrm>
              <a:off x="3101141"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4" name="Rectangle 119"/>
            <p:cNvSpPr>
              <a:spLocks noChangeArrowheads="1"/>
            </p:cNvSpPr>
            <p:nvPr/>
          </p:nvSpPr>
          <p:spPr bwMode="auto">
            <a:xfrm>
              <a:off x="2755066"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5" name="Rectangle 120"/>
            <p:cNvSpPr>
              <a:spLocks noChangeArrowheads="1"/>
            </p:cNvSpPr>
            <p:nvPr/>
          </p:nvSpPr>
          <p:spPr bwMode="auto">
            <a:xfrm>
              <a:off x="2870953"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6" name="Rectangle 121"/>
            <p:cNvSpPr>
              <a:spLocks noChangeArrowheads="1"/>
            </p:cNvSpPr>
            <p:nvPr/>
          </p:nvSpPr>
          <p:spPr bwMode="auto">
            <a:xfrm>
              <a:off x="2755066"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7" name="Rectangle 122"/>
            <p:cNvSpPr>
              <a:spLocks noChangeArrowheads="1"/>
            </p:cNvSpPr>
            <p:nvPr/>
          </p:nvSpPr>
          <p:spPr bwMode="auto">
            <a:xfrm>
              <a:off x="2870953"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8" name="Rectangle 123"/>
            <p:cNvSpPr>
              <a:spLocks noChangeArrowheads="1"/>
            </p:cNvSpPr>
            <p:nvPr/>
          </p:nvSpPr>
          <p:spPr bwMode="auto">
            <a:xfrm>
              <a:off x="2985253"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79" name="Rectangle 124"/>
            <p:cNvSpPr>
              <a:spLocks noChangeArrowheads="1"/>
            </p:cNvSpPr>
            <p:nvPr/>
          </p:nvSpPr>
          <p:spPr bwMode="auto">
            <a:xfrm>
              <a:off x="3101141"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0" name="Rectangle 125"/>
            <p:cNvSpPr>
              <a:spLocks noChangeArrowheads="1"/>
            </p:cNvSpPr>
            <p:nvPr/>
          </p:nvSpPr>
          <p:spPr bwMode="auto">
            <a:xfrm>
              <a:off x="2985253"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1" name="Rectangle 126"/>
            <p:cNvSpPr>
              <a:spLocks noChangeArrowheads="1"/>
            </p:cNvSpPr>
            <p:nvPr/>
          </p:nvSpPr>
          <p:spPr bwMode="auto">
            <a:xfrm>
              <a:off x="3101141"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2" name="Rectangle 127"/>
            <p:cNvSpPr>
              <a:spLocks noChangeArrowheads="1"/>
            </p:cNvSpPr>
            <p:nvPr/>
          </p:nvSpPr>
          <p:spPr bwMode="auto">
            <a:xfrm>
              <a:off x="2755066" y="48257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3" name="Rectangle 128"/>
            <p:cNvSpPr>
              <a:spLocks noChangeArrowheads="1"/>
            </p:cNvSpPr>
            <p:nvPr/>
          </p:nvSpPr>
          <p:spPr bwMode="auto">
            <a:xfrm>
              <a:off x="2870953" y="48257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4" name="Rectangle 129"/>
            <p:cNvSpPr>
              <a:spLocks noChangeArrowheads="1"/>
            </p:cNvSpPr>
            <p:nvPr/>
          </p:nvSpPr>
          <p:spPr bwMode="auto">
            <a:xfrm>
              <a:off x="2755066" y="49400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5" name="Rectangle 130"/>
            <p:cNvSpPr>
              <a:spLocks noChangeArrowheads="1"/>
            </p:cNvSpPr>
            <p:nvPr/>
          </p:nvSpPr>
          <p:spPr bwMode="auto">
            <a:xfrm>
              <a:off x="2870953" y="49400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6" name="Rectangle 131"/>
            <p:cNvSpPr>
              <a:spLocks noChangeArrowheads="1"/>
            </p:cNvSpPr>
            <p:nvPr/>
          </p:nvSpPr>
          <p:spPr bwMode="auto">
            <a:xfrm>
              <a:off x="2985253" y="48257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7" name="Rectangle 132"/>
            <p:cNvSpPr>
              <a:spLocks noChangeArrowheads="1"/>
            </p:cNvSpPr>
            <p:nvPr/>
          </p:nvSpPr>
          <p:spPr bwMode="auto">
            <a:xfrm>
              <a:off x="3101141" y="48257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8" name="Rectangle 133"/>
            <p:cNvSpPr>
              <a:spLocks noChangeArrowheads="1"/>
            </p:cNvSpPr>
            <p:nvPr/>
          </p:nvSpPr>
          <p:spPr bwMode="auto">
            <a:xfrm>
              <a:off x="2985253" y="49400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89" name="Rectangle 134"/>
            <p:cNvSpPr>
              <a:spLocks noChangeArrowheads="1"/>
            </p:cNvSpPr>
            <p:nvPr/>
          </p:nvSpPr>
          <p:spPr bwMode="auto">
            <a:xfrm>
              <a:off x="3101141" y="49400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0" name="Rectangle 135"/>
            <p:cNvSpPr>
              <a:spLocks noChangeArrowheads="1"/>
            </p:cNvSpPr>
            <p:nvPr/>
          </p:nvSpPr>
          <p:spPr bwMode="auto">
            <a:xfrm>
              <a:off x="2755066" y="50559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1" name="Rectangle 136"/>
            <p:cNvSpPr>
              <a:spLocks noChangeArrowheads="1"/>
            </p:cNvSpPr>
            <p:nvPr/>
          </p:nvSpPr>
          <p:spPr bwMode="auto">
            <a:xfrm>
              <a:off x="2870953" y="50559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2" name="Rectangle 137"/>
            <p:cNvSpPr>
              <a:spLocks noChangeArrowheads="1"/>
            </p:cNvSpPr>
            <p:nvPr/>
          </p:nvSpPr>
          <p:spPr bwMode="auto">
            <a:xfrm>
              <a:off x="2755066" y="51702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3" name="Rectangle 138"/>
            <p:cNvSpPr>
              <a:spLocks noChangeArrowheads="1"/>
            </p:cNvSpPr>
            <p:nvPr/>
          </p:nvSpPr>
          <p:spPr bwMode="auto">
            <a:xfrm>
              <a:off x="2870953" y="51702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4" name="Rectangle 139"/>
            <p:cNvSpPr>
              <a:spLocks noChangeArrowheads="1"/>
            </p:cNvSpPr>
            <p:nvPr/>
          </p:nvSpPr>
          <p:spPr bwMode="auto">
            <a:xfrm>
              <a:off x="2985253" y="50559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5" name="Rectangle 140"/>
            <p:cNvSpPr>
              <a:spLocks noChangeArrowheads="1"/>
            </p:cNvSpPr>
            <p:nvPr/>
          </p:nvSpPr>
          <p:spPr bwMode="auto">
            <a:xfrm>
              <a:off x="3101141" y="50559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6" name="Rectangle 141"/>
            <p:cNvSpPr>
              <a:spLocks noChangeArrowheads="1"/>
            </p:cNvSpPr>
            <p:nvPr/>
          </p:nvSpPr>
          <p:spPr bwMode="auto">
            <a:xfrm>
              <a:off x="2985253" y="51702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7" name="Rectangle 142"/>
            <p:cNvSpPr>
              <a:spLocks noChangeArrowheads="1"/>
            </p:cNvSpPr>
            <p:nvPr/>
          </p:nvSpPr>
          <p:spPr bwMode="auto">
            <a:xfrm>
              <a:off x="3101141" y="51702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8" name="Rectangle 143"/>
            <p:cNvSpPr>
              <a:spLocks noChangeArrowheads="1"/>
            </p:cNvSpPr>
            <p:nvPr/>
          </p:nvSpPr>
          <p:spPr bwMode="auto">
            <a:xfrm>
              <a:off x="3217028"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199" name="Rectangle 144"/>
            <p:cNvSpPr>
              <a:spLocks noChangeArrowheads="1"/>
            </p:cNvSpPr>
            <p:nvPr/>
          </p:nvSpPr>
          <p:spPr bwMode="auto">
            <a:xfrm>
              <a:off x="3332916"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0" name="Rectangle 145"/>
            <p:cNvSpPr>
              <a:spLocks noChangeArrowheads="1"/>
            </p:cNvSpPr>
            <p:nvPr/>
          </p:nvSpPr>
          <p:spPr bwMode="auto">
            <a:xfrm>
              <a:off x="3217028"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1" name="Rectangle 146"/>
            <p:cNvSpPr>
              <a:spLocks noChangeArrowheads="1"/>
            </p:cNvSpPr>
            <p:nvPr/>
          </p:nvSpPr>
          <p:spPr bwMode="auto">
            <a:xfrm>
              <a:off x="3332916"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2" name="Rectangle 147"/>
            <p:cNvSpPr>
              <a:spLocks noChangeArrowheads="1"/>
            </p:cNvSpPr>
            <p:nvPr/>
          </p:nvSpPr>
          <p:spPr bwMode="auto">
            <a:xfrm>
              <a:off x="3447216"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3" name="Rectangle 148"/>
            <p:cNvSpPr>
              <a:spLocks noChangeArrowheads="1"/>
            </p:cNvSpPr>
            <p:nvPr/>
          </p:nvSpPr>
          <p:spPr bwMode="auto">
            <a:xfrm>
              <a:off x="3563103" y="43638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4" name="Rectangle 149"/>
            <p:cNvSpPr>
              <a:spLocks noChangeArrowheads="1"/>
            </p:cNvSpPr>
            <p:nvPr/>
          </p:nvSpPr>
          <p:spPr bwMode="auto">
            <a:xfrm>
              <a:off x="3447216"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5" name="Rectangle 150"/>
            <p:cNvSpPr>
              <a:spLocks noChangeArrowheads="1"/>
            </p:cNvSpPr>
            <p:nvPr/>
          </p:nvSpPr>
          <p:spPr bwMode="auto">
            <a:xfrm>
              <a:off x="3563103" y="447811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6" name="Rectangle 151"/>
            <p:cNvSpPr>
              <a:spLocks noChangeArrowheads="1"/>
            </p:cNvSpPr>
            <p:nvPr/>
          </p:nvSpPr>
          <p:spPr bwMode="auto">
            <a:xfrm>
              <a:off x="3217028"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7" name="Rectangle 152"/>
            <p:cNvSpPr>
              <a:spLocks noChangeArrowheads="1"/>
            </p:cNvSpPr>
            <p:nvPr/>
          </p:nvSpPr>
          <p:spPr bwMode="auto">
            <a:xfrm>
              <a:off x="3332916"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8" name="Rectangle 153"/>
            <p:cNvSpPr>
              <a:spLocks noChangeArrowheads="1"/>
            </p:cNvSpPr>
            <p:nvPr/>
          </p:nvSpPr>
          <p:spPr bwMode="auto">
            <a:xfrm>
              <a:off x="3217028"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09" name="Rectangle 154"/>
            <p:cNvSpPr>
              <a:spLocks noChangeArrowheads="1"/>
            </p:cNvSpPr>
            <p:nvPr/>
          </p:nvSpPr>
          <p:spPr bwMode="auto">
            <a:xfrm>
              <a:off x="3332916"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0" name="Rectangle 155"/>
            <p:cNvSpPr>
              <a:spLocks noChangeArrowheads="1"/>
            </p:cNvSpPr>
            <p:nvPr/>
          </p:nvSpPr>
          <p:spPr bwMode="auto">
            <a:xfrm>
              <a:off x="3447216"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1" name="Rectangle 156"/>
            <p:cNvSpPr>
              <a:spLocks noChangeArrowheads="1"/>
            </p:cNvSpPr>
            <p:nvPr/>
          </p:nvSpPr>
          <p:spPr bwMode="auto">
            <a:xfrm>
              <a:off x="3563103" y="45940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2" name="Rectangle 157"/>
            <p:cNvSpPr>
              <a:spLocks noChangeArrowheads="1"/>
            </p:cNvSpPr>
            <p:nvPr/>
          </p:nvSpPr>
          <p:spPr bwMode="auto">
            <a:xfrm>
              <a:off x="3447216"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3" name="Rectangle 158"/>
            <p:cNvSpPr>
              <a:spLocks noChangeArrowheads="1"/>
            </p:cNvSpPr>
            <p:nvPr/>
          </p:nvSpPr>
          <p:spPr bwMode="auto">
            <a:xfrm>
              <a:off x="3563103" y="470830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4" name="Rectangle 159"/>
            <p:cNvSpPr>
              <a:spLocks noChangeArrowheads="1"/>
            </p:cNvSpPr>
            <p:nvPr/>
          </p:nvSpPr>
          <p:spPr bwMode="auto">
            <a:xfrm>
              <a:off x="3217028" y="48241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5" name="Rectangle 160"/>
            <p:cNvSpPr>
              <a:spLocks noChangeArrowheads="1"/>
            </p:cNvSpPr>
            <p:nvPr/>
          </p:nvSpPr>
          <p:spPr bwMode="auto">
            <a:xfrm>
              <a:off x="3332916" y="48241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6" name="Rectangle 161"/>
            <p:cNvSpPr>
              <a:spLocks noChangeArrowheads="1"/>
            </p:cNvSpPr>
            <p:nvPr/>
          </p:nvSpPr>
          <p:spPr bwMode="auto">
            <a:xfrm>
              <a:off x="3217028" y="49384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7" name="Rectangle 162"/>
            <p:cNvSpPr>
              <a:spLocks noChangeArrowheads="1"/>
            </p:cNvSpPr>
            <p:nvPr/>
          </p:nvSpPr>
          <p:spPr bwMode="auto">
            <a:xfrm>
              <a:off x="3332916" y="49384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8" name="Rectangle 163"/>
            <p:cNvSpPr>
              <a:spLocks noChangeArrowheads="1"/>
            </p:cNvSpPr>
            <p:nvPr/>
          </p:nvSpPr>
          <p:spPr bwMode="auto">
            <a:xfrm>
              <a:off x="3447216" y="48241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19" name="Rectangle 164"/>
            <p:cNvSpPr>
              <a:spLocks noChangeArrowheads="1"/>
            </p:cNvSpPr>
            <p:nvPr/>
          </p:nvSpPr>
          <p:spPr bwMode="auto">
            <a:xfrm>
              <a:off x="3563103" y="48241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0" name="Rectangle 165"/>
            <p:cNvSpPr>
              <a:spLocks noChangeArrowheads="1"/>
            </p:cNvSpPr>
            <p:nvPr/>
          </p:nvSpPr>
          <p:spPr bwMode="auto">
            <a:xfrm>
              <a:off x="3447216" y="49384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1" name="Rectangle 166"/>
            <p:cNvSpPr>
              <a:spLocks noChangeArrowheads="1"/>
            </p:cNvSpPr>
            <p:nvPr/>
          </p:nvSpPr>
          <p:spPr bwMode="auto">
            <a:xfrm>
              <a:off x="3563103" y="49384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2" name="Rectangle 167"/>
            <p:cNvSpPr>
              <a:spLocks noChangeArrowheads="1"/>
            </p:cNvSpPr>
            <p:nvPr/>
          </p:nvSpPr>
          <p:spPr bwMode="auto">
            <a:xfrm>
              <a:off x="3217028" y="50543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3" name="Rectangle 168"/>
            <p:cNvSpPr>
              <a:spLocks noChangeArrowheads="1"/>
            </p:cNvSpPr>
            <p:nvPr/>
          </p:nvSpPr>
          <p:spPr bwMode="auto">
            <a:xfrm>
              <a:off x="3332916" y="50543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4" name="Rectangle 169"/>
            <p:cNvSpPr>
              <a:spLocks noChangeArrowheads="1"/>
            </p:cNvSpPr>
            <p:nvPr/>
          </p:nvSpPr>
          <p:spPr bwMode="auto">
            <a:xfrm>
              <a:off x="3217028" y="51686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5" name="Rectangle 170"/>
            <p:cNvSpPr>
              <a:spLocks noChangeArrowheads="1"/>
            </p:cNvSpPr>
            <p:nvPr/>
          </p:nvSpPr>
          <p:spPr bwMode="auto">
            <a:xfrm>
              <a:off x="3332916" y="51686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6" name="Rectangle 171"/>
            <p:cNvSpPr>
              <a:spLocks noChangeArrowheads="1"/>
            </p:cNvSpPr>
            <p:nvPr/>
          </p:nvSpPr>
          <p:spPr bwMode="auto">
            <a:xfrm>
              <a:off x="3447216" y="50543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7" name="Rectangle 172"/>
            <p:cNvSpPr>
              <a:spLocks noChangeArrowheads="1"/>
            </p:cNvSpPr>
            <p:nvPr/>
          </p:nvSpPr>
          <p:spPr bwMode="auto">
            <a:xfrm>
              <a:off x="3563103" y="50543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8" name="Rectangle 173"/>
            <p:cNvSpPr>
              <a:spLocks noChangeArrowheads="1"/>
            </p:cNvSpPr>
            <p:nvPr/>
          </p:nvSpPr>
          <p:spPr bwMode="auto">
            <a:xfrm>
              <a:off x="3447216" y="51686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29" name="Rectangle 174"/>
            <p:cNvSpPr>
              <a:spLocks noChangeArrowheads="1"/>
            </p:cNvSpPr>
            <p:nvPr/>
          </p:nvSpPr>
          <p:spPr bwMode="auto">
            <a:xfrm>
              <a:off x="3563103" y="5168679"/>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9" name="Group 467"/>
          <p:cNvGrpSpPr/>
          <p:nvPr/>
        </p:nvGrpSpPr>
        <p:grpSpPr>
          <a:xfrm>
            <a:off x="3671797" y="4099563"/>
            <a:ext cx="460375" cy="460375"/>
            <a:chOff x="3671797" y="3424119"/>
            <a:chExt cx="460375" cy="460375"/>
          </a:xfrm>
        </p:grpSpPr>
        <p:sp>
          <p:nvSpPr>
            <p:cNvPr id="231" name="Rectangle 30"/>
            <p:cNvSpPr>
              <a:spLocks noChangeArrowheads="1"/>
            </p:cNvSpPr>
            <p:nvPr/>
          </p:nvSpPr>
          <p:spPr bwMode="auto">
            <a:xfrm>
              <a:off x="3671797" y="34241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2" name="Rectangle 31"/>
            <p:cNvSpPr>
              <a:spLocks noChangeArrowheads="1"/>
            </p:cNvSpPr>
            <p:nvPr/>
          </p:nvSpPr>
          <p:spPr bwMode="auto">
            <a:xfrm>
              <a:off x="3787684" y="34241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3" name="Rectangle 32"/>
            <p:cNvSpPr>
              <a:spLocks noChangeArrowheads="1"/>
            </p:cNvSpPr>
            <p:nvPr/>
          </p:nvSpPr>
          <p:spPr bwMode="auto">
            <a:xfrm>
              <a:off x="3671797" y="35384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4" name="Rectangle 33"/>
            <p:cNvSpPr>
              <a:spLocks noChangeArrowheads="1"/>
            </p:cNvSpPr>
            <p:nvPr/>
          </p:nvSpPr>
          <p:spPr bwMode="auto">
            <a:xfrm>
              <a:off x="3787684" y="35384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5" name="Rectangle 34"/>
            <p:cNvSpPr>
              <a:spLocks noChangeArrowheads="1"/>
            </p:cNvSpPr>
            <p:nvPr/>
          </p:nvSpPr>
          <p:spPr bwMode="auto">
            <a:xfrm>
              <a:off x="3901984" y="34241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6" name="Rectangle 35"/>
            <p:cNvSpPr>
              <a:spLocks noChangeArrowheads="1"/>
            </p:cNvSpPr>
            <p:nvPr/>
          </p:nvSpPr>
          <p:spPr bwMode="auto">
            <a:xfrm>
              <a:off x="4017872" y="34241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7" name="Rectangle 36"/>
            <p:cNvSpPr>
              <a:spLocks noChangeArrowheads="1"/>
            </p:cNvSpPr>
            <p:nvPr/>
          </p:nvSpPr>
          <p:spPr bwMode="auto">
            <a:xfrm>
              <a:off x="3901984" y="35384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8" name="Rectangle 37"/>
            <p:cNvSpPr>
              <a:spLocks noChangeArrowheads="1"/>
            </p:cNvSpPr>
            <p:nvPr/>
          </p:nvSpPr>
          <p:spPr bwMode="auto">
            <a:xfrm>
              <a:off x="4017872" y="3538419"/>
              <a:ext cx="114300" cy="115888"/>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39" name="Rectangle 38"/>
            <p:cNvSpPr>
              <a:spLocks noChangeArrowheads="1"/>
            </p:cNvSpPr>
            <p:nvPr/>
          </p:nvSpPr>
          <p:spPr bwMode="auto">
            <a:xfrm>
              <a:off x="3671797" y="36543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0" name="Rectangle 39"/>
            <p:cNvSpPr>
              <a:spLocks noChangeArrowheads="1"/>
            </p:cNvSpPr>
            <p:nvPr/>
          </p:nvSpPr>
          <p:spPr bwMode="auto">
            <a:xfrm>
              <a:off x="3787684" y="36543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1" name="Rectangle 40"/>
            <p:cNvSpPr>
              <a:spLocks noChangeArrowheads="1"/>
            </p:cNvSpPr>
            <p:nvPr/>
          </p:nvSpPr>
          <p:spPr bwMode="auto">
            <a:xfrm>
              <a:off x="3671797" y="37686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2" name="Rectangle 41"/>
            <p:cNvSpPr>
              <a:spLocks noChangeArrowheads="1"/>
            </p:cNvSpPr>
            <p:nvPr/>
          </p:nvSpPr>
          <p:spPr bwMode="auto">
            <a:xfrm>
              <a:off x="3787684" y="37686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3" name="Rectangle 42"/>
            <p:cNvSpPr>
              <a:spLocks noChangeArrowheads="1"/>
            </p:cNvSpPr>
            <p:nvPr/>
          </p:nvSpPr>
          <p:spPr bwMode="auto">
            <a:xfrm>
              <a:off x="3901984" y="36543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4" name="Rectangle 43"/>
            <p:cNvSpPr>
              <a:spLocks noChangeArrowheads="1"/>
            </p:cNvSpPr>
            <p:nvPr/>
          </p:nvSpPr>
          <p:spPr bwMode="auto">
            <a:xfrm>
              <a:off x="4017872" y="36543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5" name="Rectangle 44"/>
            <p:cNvSpPr>
              <a:spLocks noChangeArrowheads="1"/>
            </p:cNvSpPr>
            <p:nvPr/>
          </p:nvSpPr>
          <p:spPr bwMode="auto">
            <a:xfrm>
              <a:off x="3901984" y="37686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6" name="Rectangle 45"/>
            <p:cNvSpPr>
              <a:spLocks noChangeArrowheads="1"/>
            </p:cNvSpPr>
            <p:nvPr/>
          </p:nvSpPr>
          <p:spPr bwMode="auto">
            <a:xfrm>
              <a:off x="4017872" y="3768607"/>
              <a:ext cx="114300" cy="115887"/>
            </a:xfrm>
            <a:prstGeom prst="rect">
              <a:avLst/>
            </a:prstGeom>
            <a:solidFill>
              <a:schemeClr val="tx1">
                <a:lumMod val="85000"/>
                <a:lumOff val="15000"/>
              </a:schemeClr>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18" name="Group 468"/>
          <p:cNvGrpSpPr/>
          <p:nvPr/>
        </p:nvGrpSpPr>
        <p:grpSpPr>
          <a:xfrm>
            <a:off x="2764966" y="4122910"/>
            <a:ext cx="460375" cy="460375"/>
            <a:chOff x="2764966" y="3447466"/>
            <a:chExt cx="460375" cy="460375"/>
          </a:xfrm>
        </p:grpSpPr>
        <p:sp>
          <p:nvSpPr>
            <p:cNvPr id="248" name="Rectangle 111"/>
            <p:cNvSpPr>
              <a:spLocks noChangeArrowheads="1"/>
            </p:cNvSpPr>
            <p:nvPr/>
          </p:nvSpPr>
          <p:spPr bwMode="auto">
            <a:xfrm>
              <a:off x="2764966" y="3447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49" name="Rectangle 112"/>
            <p:cNvSpPr>
              <a:spLocks noChangeArrowheads="1"/>
            </p:cNvSpPr>
            <p:nvPr/>
          </p:nvSpPr>
          <p:spPr bwMode="auto">
            <a:xfrm>
              <a:off x="2880853" y="3447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0" name="Rectangle 113"/>
            <p:cNvSpPr>
              <a:spLocks noChangeArrowheads="1"/>
            </p:cNvSpPr>
            <p:nvPr/>
          </p:nvSpPr>
          <p:spPr bwMode="auto">
            <a:xfrm>
              <a:off x="2764966" y="3561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1" name="Rectangle 114"/>
            <p:cNvSpPr>
              <a:spLocks noChangeArrowheads="1"/>
            </p:cNvSpPr>
            <p:nvPr/>
          </p:nvSpPr>
          <p:spPr bwMode="auto">
            <a:xfrm>
              <a:off x="2880853" y="3561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2" name="Rectangle 115"/>
            <p:cNvSpPr>
              <a:spLocks noChangeArrowheads="1"/>
            </p:cNvSpPr>
            <p:nvPr/>
          </p:nvSpPr>
          <p:spPr bwMode="auto">
            <a:xfrm>
              <a:off x="2995153" y="3447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3" name="Rectangle 116"/>
            <p:cNvSpPr>
              <a:spLocks noChangeArrowheads="1"/>
            </p:cNvSpPr>
            <p:nvPr/>
          </p:nvSpPr>
          <p:spPr bwMode="auto">
            <a:xfrm>
              <a:off x="3111041" y="3447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4" name="Rectangle 117"/>
            <p:cNvSpPr>
              <a:spLocks noChangeArrowheads="1"/>
            </p:cNvSpPr>
            <p:nvPr/>
          </p:nvSpPr>
          <p:spPr bwMode="auto">
            <a:xfrm>
              <a:off x="2995153" y="3561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5" name="Rectangle 118"/>
            <p:cNvSpPr>
              <a:spLocks noChangeArrowheads="1"/>
            </p:cNvSpPr>
            <p:nvPr/>
          </p:nvSpPr>
          <p:spPr bwMode="auto">
            <a:xfrm>
              <a:off x="3111041" y="3561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6" name="Rectangle 119"/>
            <p:cNvSpPr>
              <a:spLocks noChangeArrowheads="1"/>
            </p:cNvSpPr>
            <p:nvPr/>
          </p:nvSpPr>
          <p:spPr bwMode="auto">
            <a:xfrm>
              <a:off x="2764966" y="36776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7" name="Rectangle 120"/>
            <p:cNvSpPr>
              <a:spLocks noChangeArrowheads="1"/>
            </p:cNvSpPr>
            <p:nvPr/>
          </p:nvSpPr>
          <p:spPr bwMode="auto">
            <a:xfrm>
              <a:off x="2880853" y="36776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8" name="Rectangle 121"/>
            <p:cNvSpPr>
              <a:spLocks noChangeArrowheads="1"/>
            </p:cNvSpPr>
            <p:nvPr/>
          </p:nvSpPr>
          <p:spPr bwMode="auto">
            <a:xfrm>
              <a:off x="2764966" y="37919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59" name="Rectangle 122"/>
            <p:cNvSpPr>
              <a:spLocks noChangeArrowheads="1"/>
            </p:cNvSpPr>
            <p:nvPr/>
          </p:nvSpPr>
          <p:spPr bwMode="auto">
            <a:xfrm>
              <a:off x="2880853" y="37919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0" name="Rectangle 123"/>
            <p:cNvSpPr>
              <a:spLocks noChangeArrowheads="1"/>
            </p:cNvSpPr>
            <p:nvPr/>
          </p:nvSpPr>
          <p:spPr bwMode="auto">
            <a:xfrm>
              <a:off x="2995153" y="36776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1" name="Rectangle 124"/>
            <p:cNvSpPr>
              <a:spLocks noChangeArrowheads="1"/>
            </p:cNvSpPr>
            <p:nvPr/>
          </p:nvSpPr>
          <p:spPr bwMode="auto">
            <a:xfrm>
              <a:off x="3111041" y="36776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2" name="Rectangle 125"/>
            <p:cNvSpPr>
              <a:spLocks noChangeArrowheads="1"/>
            </p:cNvSpPr>
            <p:nvPr/>
          </p:nvSpPr>
          <p:spPr bwMode="auto">
            <a:xfrm>
              <a:off x="2995153" y="37919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3" name="Rectangle 126"/>
            <p:cNvSpPr>
              <a:spLocks noChangeArrowheads="1"/>
            </p:cNvSpPr>
            <p:nvPr/>
          </p:nvSpPr>
          <p:spPr bwMode="auto">
            <a:xfrm>
              <a:off x="3111041" y="3791954"/>
              <a:ext cx="114300" cy="115887"/>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230" name="Group 472"/>
          <p:cNvGrpSpPr/>
          <p:nvPr/>
        </p:nvGrpSpPr>
        <p:grpSpPr>
          <a:xfrm>
            <a:off x="3192466" y="3208535"/>
            <a:ext cx="230187" cy="230188"/>
            <a:chOff x="3192466" y="2533091"/>
            <a:chExt cx="230187" cy="230188"/>
          </a:xfrm>
        </p:grpSpPr>
        <p:sp>
          <p:nvSpPr>
            <p:cNvPr id="265" name="Rectangle 111"/>
            <p:cNvSpPr>
              <a:spLocks noChangeArrowheads="1"/>
            </p:cNvSpPr>
            <p:nvPr/>
          </p:nvSpPr>
          <p:spPr bwMode="auto">
            <a:xfrm>
              <a:off x="3192466" y="2533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6" name="Rectangle 112"/>
            <p:cNvSpPr>
              <a:spLocks noChangeArrowheads="1"/>
            </p:cNvSpPr>
            <p:nvPr/>
          </p:nvSpPr>
          <p:spPr bwMode="auto">
            <a:xfrm>
              <a:off x="3308353" y="2533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7" name="Rectangle 113"/>
            <p:cNvSpPr>
              <a:spLocks noChangeArrowheads="1"/>
            </p:cNvSpPr>
            <p:nvPr/>
          </p:nvSpPr>
          <p:spPr bwMode="auto">
            <a:xfrm>
              <a:off x="3192466" y="2647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68" name="Rectangle 114"/>
            <p:cNvSpPr>
              <a:spLocks noChangeArrowheads="1"/>
            </p:cNvSpPr>
            <p:nvPr/>
          </p:nvSpPr>
          <p:spPr bwMode="auto">
            <a:xfrm>
              <a:off x="3308353" y="2647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247" name="Group 470"/>
          <p:cNvGrpSpPr/>
          <p:nvPr/>
        </p:nvGrpSpPr>
        <p:grpSpPr>
          <a:xfrm>
            <a:off x="3216216" y="3647910"/>
            <a:ext cx="230187" cy="230188"/>
            <a:chOff x="3216216" y="2972466"/>
            <a:chExt cx="230187" cy="230188"/>
          </a:xfrm>
        </p:grpSpPr>
        <p:sp>
          <p:nvSpPr>
            <p:cNvPr id="270" name="Rectangle 111"/>
            <p:cNvSpPr>
              <a:spLocks noChangeArrowheads="1"/>
            </p:cNvSpPr>
            <p:nvPr/>
          </p:nvSpPr>
          <p:spPr bwMode="auto">
            <a:xfrm>
              <a:off x="3216216" y="2972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1" name="Rectangle 112"/>
            <p:cNvSpPr>
              <a:spLocks noChangeArrowheads="1"/>
            </p:cNvSpPr>
            <p:nvPr/>
          </p:nvSpPr>
          <p:spPr bwMode="auto">
            <a:xfrm>
              <a:off x="3332103" y="29724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2" name="Rectangle 113"/>
            <p:cNvSpPr>
              <a:spLocks noChangeArrowheads="1"/>
            </p:cNvSpPr>
            <p:nvPr/>
          </p:nvSpPr>
          <p:spPr bwMode="auto">
            <a:xfrm>
              <a:off x="3216216" y="3086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3" name="Rectangle 114"/>
            <p:cNvSpPr>
              <a:spLocks noChangeArrowheads="1"/>
            </p:cNvSpPr>
            <p:nvPr/>
          </p:nvSpPr>
          <p:spPr bwMode="auto">
            <a:xfrm>
              <a:off x="3332103" y="3086766"/>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grpSp>
        <p:nvGrpSpPr>
          <p:cNvPr id="264" name="Group 471"/>
          <p:cNvGrpSpPr/>
          <p:nvPr/>
        </p:nvGrpSpPr>
        <p:grpSpPr>
          <a:xfrm>
            <a:off x="2753091" y="3659785"/>
            <a:ext cx="230187" cy="230188"/>
            <a:chOff x="2753091" y="2984341"/>
            <a:chExt cx="230187" cy="230188"/>
          </a:xfrm>
        </p:grpSpPr>
        <p:sp>
          <p:nvSpPr>
            <p:cNvPr id="275" name="Rectangle 111"/>
            <p:cNvSpPr>
              <a:spLocks noChangeArrowheads="1"/>
            </p:cNvSpPr>
            <p:nvPr/>
          </p:nvSpPr>
          <p:spPr bwMode="auto">
            <a:xfrm>
              <a:off x="2753091" y="29843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6" name="Rectangle 112"/>
            <p:cNvSpPr>
              <a:spLocks noChangeArrowheads="1"/>
            </p:cNvSpPr>
            <p:nvPr/>
          </p:nvSpPr>
          <p:spPr bwMode="auto">
            <a:xfrm>
              <a:off x="2868978" y="29843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7" name="Rectangle 113"/>
            <p:cNvSpPr>
              <a:spLocks noChangeArrowheads="1"/>
            </p:cNvSpPr>
            <p:nvPr/>
          </p:nvSpPr>
          <p:spPr bwMode="auto">
            <a:xfrm>
              <a:off x="2753091" y="30986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78" name="Rectangle 114"/>
            <p:cNvSpPr>
              <a:spLocks noChangeArrowheads="1"/>
            </p:cNvSpPr>
            <p:nvPr/>
          </p:nvSpPr>
          <p:spPr bwMode="auto">
            <a:xfrm>
              <a:off x="2868978" y="309864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sp>
        <p:nvSpPr>
          <p:cNvPr id="279" name="Rectangle 111"/>
          <p:cNvSpPr>
            <a:spLocks noChangeArrowheads="1"/>
          </p:cNvSpPr>
          <p:nvPr/>
        </p:nvSpPr>
        <p:spPr bwMode="auto">
          <a:xfrm>
            <a:off x="2741216" y="3208535"/>
            <a:ext cx="114300" cy="115888"/>
          </a:xfrm>
          <a:prstGeom prst="rect">
            <a:avLst/>
          </a:prstGeom>
          <a:solidFill>
            <a:srgbClr val="FFFF00"/>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80" name="TextBox 404"/>
          <p:cNvSpPr txBox="1"/>
          <p:nvPr/>
        </p:nvSpPr>
        <p:spPr>
          <a:xfrm>
            <a:off x="838404" y="3406420"/>
            <a:ext cx="1332000" cy="578882"/>
          </a:xfrm>
          <a:prstGeom prst="roundRect">
            <a:avLst/>
          </a:prstGeom>
          <a:solidFill>
            <a:srgbClr val="FFFF00"/>
          </a:solidFill>
          <a:scene3d>
            <a:camera prst="orthographicFront"/>
            <a:lightRig rig="threePt" dir="t"/>
          </a:scene3d>
          <a:sp3d>
            <a:bevelT/>
          </a:sp3d>
        </p:spPr>
        <p:txBody>
          <a:bodyPr wrap="square" rtlCol="0">
            <a:spAutoFit/>
          </a:bodyPr>
          <a:lstStyle/>
          <a:p>
            <a:r>
              <a:rPr lang="en-US" sz="2800" dirty="0">
                <a:latin typeface="Tw Cen MT Condensed" pitchFamily="34" charset="0"/>
              </a:rPr>
              <a:t>Pas de </a:t>
            </a:r>
            <a:r>
              <a:rPr lang="en-US" sz="2800" dirty="0" err="1">
                <a:latin typeface="Tw Cen MT Condensed" pitchFamily="34" charset="0"/>
              </a:rPr>
              <a:t>fils</a:t>
            </a:r>
            <a:endParaRPr lang="en-US" sz="2800" dirty="0">
              <a:latin typeface="Tw Cen MT Condensed" pitchFamily="34" charset="0"/>
            </a:endParaRPr>
          </a:p>
        </p:txBody>
      </p:sp>
      <p:cxnSp>
        <p:nvCxnSpPr>
          <p:cNvPr id="281" name="Straight Arrow Connector 406"/>
          <p:cNvCxnSpPr/>
          <p:nvPr/>
        </p:nvCxnSpPr>
        <p:spPr>
          <a:xfrm flipV="1">
            <a:off x="2220686" y="3266478"/>
            <a:ext cx="520530" cy="425297"/>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grpSp>
        <p:nvGrpSpPr>
          <p:cNvPr id="269" name="Group 477"/>
          <p:cNvGrpSpPr/>
          <p:nvPr/>
        </p:nvGrpSpPr>
        <p:grpSpPr>
          <a:xfrm>
            <a:off x="2741216" y="3208535"/>
            <a:ext cx="230187" cy="230188"/>
            <a:chOff x="2741216" y="2533091"/>
            <a:chExt cx="230187" cy="230188"/>
          </a:xfrm>
        </p:grpSpPr>
        <p:sp>
          <p:nvSpPr>
            <p:cNvPr id="283" name="Rectangle 112"/>
            <p:cNvSpPr>
              <a:spLocks noChangeArrowheads="1"/>
            </p:cNvSpPr>
            <p:nvPr/>
          </p:nvSpPr>
          <p:spPr bwMode="auto">
            <a:xfrm>
              <a:off x="2857103" y="25330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84" name="Rectangle 113"/>
            <p:cNvSpPr>
              <a:spLocks noChangeArrowheads="1"/>
            </p:cNvSpPr>
            <p:nvPr/>
          </p:nvSpPr>
          <p:spPr bwMode="auto">
            <a:xfrm>
              <a:off x="2741216" y="2647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sp>
          <p:nvSpPr>
            <p:cNvPr id="285" name="Rectangle 114"/>
            <p:cNvSpPr>
              <a:spLocks noChangeArrowheads="1"/>
            </p:cNvSpPr>
            <p:nvPr/>
          </p:nvSpPr>
          <p:spPr bwMode="auto">
            <a:xfrm>
              <a:off x="2857103" y="2647391"/>
              <a:ext cx="114300" cy="115888"/>
            </a:xfrm>
            <a:prstGeom prst="rect">
              <a:avLst/>
            </a:prstGeom>
            <a:solidFill>
              <a:schemeClr val="tx1"/>
            </a:solidFill>
            <a:ln w="9525">
              <a:solidFill>
                <a:schemeClr val="bg1"/>
              </a:solidFill>
              <a:miter lim="800000"/>
              <a:headEnd/>
              <a:tailEnd/>
            </a:ln>
            <a:effectLst/>
          </p:spPr>
          <p:txBody>
            <a:bodyPr wrap="none" anchor="ctr"/>
            <a:lstStyle/>
            <a:p>
              <a:pPr algn="ctr"/>
              <a:endParaRPr lang="fr-FR">
                <a:solidFill>
                  <a:srgbClr val="CC0000"/>
                </a:solidFill>
              </a:endParaRPr>
            </a:p>
          </p:txBody>
        </p:sp>
      </p:grpSp>
      <p:cxnSp>
        <p:nvCxnSpPr>
          <p:cNvPr id="286" name="Straight Arrow Connector 407"/>
          <p:cNvCxnSpPr>
            <a:stCxn id="287" idx="2"/>
          </p:cNvCxnSpPr>
          <p:nvPr/>
        </p:nvCxnSpPr>
        <p:spPr>
          <a:xfrm rot="16200000" flipH="1">
            <a:off x="2195984" y="2442808"/>
            <a:ext cx="567010" cy="89887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sp>
        <p:nvSpPr>
          <p:cNvPr id="287" name="TextBox 426"/>
          <p:cNvSpPr txBox="1"/>
          <p:nvPr/>
        </p:nvSpPr>
        <p:spPr>
          <a:xfrm>
            <a:off x="1274050" y="2032742"/>
            <a:ext cx="1512000" cy="576000"/>
          </a:xfrm>
          <a:prstGeom prst="roundRect">
            <a:avLst/>
          </a:prstGeom>
          <a:solidFill>
            <a:schemeClr val="accent2"/>
          </a:solidFill>
          <a:scene3d>
            <a:camera prst="orthographicFront"/>
            <a:lightRig rig="threePt" dir="t"/>
          </a:scene3d>
          <a:sp3d>
            <a:bevelT/>
          </a:sp3d>
        </p:spPr>
        <p:txBody>
          <a:bodyPr wrap="square" rtlCol="0">
            <a:spAutoFit/>
          </a:bodyPr>
          <a:lstStyle/>
          <a:p>
            <a:r>
              <a:rPr lang="en-US" sz="2800" dirty="0">
                <a:latin typeface="Tw Cen MT Condensed" pitchFamily="34" charset="0"/>
              </a:rPr>
              <a:t>Parent C(</a:t>
            </a:r>
            <a:r>
              <a:rPr lang="en-US" sz="2800" dirty="0" err="1">
                <a:latin typeface="Tw Cen MT Condensed" pitchFamily="34" charset="0"/>
              </a:rPr>
              <a:t>i,j</a:t>
            </a:r>
            <a:r>
              <a:rPr lang="en-US" sz="2800" dirty="0">
                <a:latin typeface="Tw Cen MT Condensed" pitchFamily="34" charset="0"/>
              </a:rPr>
              <a:t>)</a:t>
            </a:r>
          </a:p>
        </p:txBody>
      </p:sp>
      <p:cxnSp>
        <p:nvCxnSpPr>
          <p:cNvPr id="288" name="Straight Arrow Connector 427"/>
          <p:cNvCxnSpPr>
            <a:stCxn id="289" idx="2"/>
          </p:cNvCxnSpPr>
          <p:nvPr/>
        </p:nvCxnSpPr>
        <p:spPr>
          <a:xfrm rot="5400000">
            <a:off x="3594091" y="2549521"/>
            <a:ext cx="357190" cy="687388"/>
          </a:xfrm>
          <a:prstGeom prst="straightConnector1">
            <a:avLst/>
          </a:prstGeom>
          <a:ln>
            <a:solidFill>
              <a:schemeClr val="accent3"/>
            </a:solidFill>
            <a:tailEnd type="arrow"/>
          </a:ln>
        </p:spPr>
        <p:style>
          <a:lnRef idx="3">
            <a:schemeClr val="accent1"/>
          </a:lnRef>
          <a:fillRef idx="0">
            <a:schemeClr val="accent1"/>
          </a:fillRef>
          <a:effectRef idx="2">
            <a:schemeClr val="accent1"/>
          </a:effectRef>
          <a:fontRef idx="minor">
            <a:schemeClr val="tx1"/>
          </a:fontRef>
        </p:style>
      </p:cxnSp>
      <p:sp>
        <p:nvSpPr>
          <p:cNvPr id="289" name="TextBox 429"/>
          <p:cNvSpPr txBox="1"/>
          <p:nvPr/>
        </p:nvSpPr>
        <p:spPr>
          <a:xfrm>
            <a:off x="2946380" y="1670620"/>
            <a:ext cx="2340000" cy="1044000"/>
          </a:xfrm>
          <a:prstGeom prst="roundRect">
            <a:avLst/>
          </a:prstGeom>
          <a:solidFill>
            <a:schemeClr val="accent3"/>
          </a:solidFill>
          <a:scene3d>
            <a:camera prst="orthographicFront"/>
            <a:lightRig rig="threePt" dir="t"/>
          </a:scene3d>
          <a:sp3d>
            <a:bevelT/>
          </a:sp3d>
        </p:spPr>
        <p:txBody>
          <a:bodyPr wrap="square" rtlCol="0">
            <a:spAutoFit/>
          </a:bodyPr>
          <a:lstStyle/>
          <a:p>
            <a:r>
              <a:rPr lang="en-US" sz="2800" dirty="0">
                <a:latin typeface="Tw Cen MT Condensed" pitchFamily="34" charset="0"/>
              </a:rPr>
              <a:t>O(</a:t>
            </a:r>
            <a:r>
              <a:rPr lang="en-US" sz="2800" dirty="0" err="1">
                <a:latin typeface="Tw Cen MT Condensed" pitchFamily="34" charset="0"/>
              </a:rPr>
              <a:t>i,j</a:t>
            </a:r>
            <a:r>
              <a:rPr lang="en-US" sz="2800" dirty="0">
                <a:latin typeface="Tw Cen MT Condensed" pitchFamily="34" charset="0"/>
              </a:rPr>
              <a:t>) : </a:t>
            </a:r>
            <a:r>
              <a:rPr lang="en-US" sz="2800" dirty="0" err="1">
                <a:latin typeface="Tw Cen MT Condensed" pitchFamily="34" charset="0"/>
              </a:rPr>
              <a:t>Tous</a:t>
            </a:r>
            <a:r>
              <a:rPr lang="en-US" sz="2800" dirty="0">
                <a:latin typeface="Tw Cen MT Condensed" pitchFamily="34" charset="0"/>
              </a:rPr>
              <a:t> les </a:t>
            </a:r>
            <a:r>
              <a:rPr lang="en-US" sz="2800" dirty="0" err="1">
                <a:latin typeface="Tw Cen MT Condensed" pitchFamily="34" charset="0"/>
              </a:rPr>
              <a:t>fils</a:t>
            </a:r>
            <a:r>
              <a:rPr lang="en-US" sz="2800" dirty="0">
                <a:latin typeface="Tw Cen MT Condensed" pitchFamily="34" charset="0"/>
              </a:rPr>
              <a:t> direct du </a:t>
            </a:r>
            <a:r>
              <a:rPr lang="en-US" sz="2800" dirty="0" err="1">
                <a:latin typeface="Tw Cen MT Condensed" pitchFamily="34" charset="0"/>
              </a:rPr>
              <a:t>noeud</a:t>
            </a:r>
            <a:r>
              <a:rPr lang="en-US" sz="2800" dirty="0">
                <a:latin typeface="Tw Cen MT Condensed" pitchFamily="34" charset="0"/>
              </a:rPr>
              <a:t> (</a:t>
            </a:r>
            <a:r>
              <a:rPr lang="en-US" sz="2800" dirty="0" err="1">
                <a:latin typeface="Tw Cen MT Condensed" pitchFamily="34" charset="0"/>
              </a:rPr>
              <a:t>i,j</a:t>
            </a:r>
            <a:r>
              <a:rPr lang="en-US" sz="2800" dirty="0">
                <a:latin typeface="Tw Cen MT Condensed" pitchFamily="34" charset="0"/>
              </a:rPr>
              <a:t>)</a:t>
            </a:r>
          </a:p>
        </p:txBody>
      </p:sp>
      <p:cxnSp>
        <p:nvCxnSpPr>
          <p:cNvPr id="290" name="Straight Arrow Connector 430"/>
          <p:cNvCxnSpPr>
            <a:stCxn id="291" idx="1"/>
          </p:cNvCxnSpPr>
          <p:nvPr/>
        </p:nvCxnSpPr>
        <p:spPr>
          <a:xfrm rot="10800000" flipV="1">
            <a:off x="4289104" y="2441719"/>
            <a:ext cx="2211722" cy="677122"/>
          </a:xfrm>
          <a:prstGeom prst="straightConnector1">
            <a:avLst/>
          </a:prstGeom>
          <a:ln>
            <a:solidFill>
              <a:schemeClr val="accent5"/>
            </a:solidFill>
            <a:tailEnd type="arrow"/>
          </a:ln>
        </p:spPr>
        <p:style>
          <a:lnRef idx="3">
            <a:schemeClr val="accent1"/>
          </a:lnRef>
          <a:fillRef idx="0">
            <a:schemeClr val="accent1"/>
          </a:fillRef>
          <a:effectRef idx="2">
            <a:schemeClr val="accent1"/>
          </a:effectRef>
          <a:fontRef idx="minor">
            <a:schemeClr val="tx1"/>
          </a:fontRef>
        </p:style>
      </p:cxnSp>
      <p:sp>
        <p:nvSpPr>
          <p:cNvPr id="291" name="TextBox 433"/>
          <p:cNvSpPr txBox="1"/>
          <p:nvPr/>
        </p:nvSpPr>
        <p:spPr>
          <a:xfrm>
            <a:off x="6500826" y="1675552"/>
            <a:ext cx="2592000" cy="1532334"/>
          </a:xfrm>
          <a:prstGeom prst="roundRect">
            <a:avLst/>
          </a:prstGeom>
          <a:solidFill>
            <a:schemeClr val="accent5"/>
          </a:solidFill>
          <a:scene3d>
            <a:camera prst="orthographicFront"/>
            <a:lightRig rig="threePt" dir="t"/>
          </a:scene3d>
          <a:sp3d>
            <a:bevelT/>
          </a:sp3d>
        </p:spPr>
        <p:txBody>
          <a:bodyPr wrap="square" rtlCol="0">
            <a:spAutoFit/>
          </a:bodyPr>
          <a:lstStyle/>
          <a:p>
            <a:pPr algn="ctr"/>
            <a:r>
              <a:rPr lang="fr-FR" sz="2800" dirty="0">
                <a:latin typeface="Tw Cen MT Condensed" pitchFamily="34" charset="0"/>
              </a:rPr>
              <a:t>Tous les descendants</a:t>
            </a:r>
            <a:r>
              <a:rPr lang="en-US" sz="2800" dirty="0">
                <a:latin typeface="Tw Cen MT Condensed" pitchFamily="34" charset="0"/>
              </a:rPr>
              <a:t> de type B</a:t>
            </a:r>
          </a:p>
          <a:p>
            <a:pPr algn="ctr"/>
            <a:r>
              <a:rPr lang="en-US" sz="2800" dirty="0">
                <a:latin typeface="Tw Cen MT Condensed" pitchFamily="34" charset="0"/>
              </a:rPr>
              <a:t>L(</a:t>
            </a:r>
            <a:r>
              <a:rPr lang="en-US" sz="2800" dirty="0" err="1">
                <a:latin typeface="Tw Cen MT Condensed" pitchFamily="34" charset="0"/>
              </a:rPr>
              <a:t>i,j</a:t>
            </a:r>
            <a:r>
              <a:rPr lang="en-US" sz="2800" dirty="0">
                <a:latin typeface="Tw Cen MT Condensed" pitchFamily="34" charset="0"/>
              </a:rPr>
              <a:t>)=D(</a:t>
            </a:r>
            <a:r>
              <a:rPr lang="en-US" sz="2800" dirty="0" err="1">
                <a:latin typeface="Tw Cen MT Condensed" pitchFamily="34" charset="0"/>
              </a:rPr>
              <a:t>i,j</a:t>
            </a:r>
            <a:r>
              <a:rPr lang="en-US" sz="2800" dirty="0">
                <a:latin typeface="Tw Cen MT Condensed" pitchFamily="34" charset="0"/>
              </a:rPr>
              <a:t>)-O(</a:t>
            </a:r>
            <a:r>
              <a:rPr lang="en-US" sz="2800" dirty="0" err="1">
                <a:latin typeface="Tw Cen MT Condensed" pitchFamily="34" charset="0"/>
              </a:rPr>
              <a:t>i,j</a:t>
            </a:r>
            <a:r>
              <a:rPr lang="en-US" sz="2800" dirty="0">
                <a:latin typeface="Tw Cen MT Condensed" pitchFamily="34" charset="0"/>
              </a:rPr>
              <a:t>)</a:t>
            </a:r>
          </a:p>
        </p:txBody>
      </p:sp>
      <p:cxnSp>
        <p:nvCxnSpPr>
          <p:cNvPr id="292" name="Straight Arrow Connector 460"/>
          <p:cNvCxnSpPr/>
          <p:nvPr/>
        </p:nvCxnSpPr>
        <p:spPr>
          <a:xfrm rot="10800000">
            <a:off x="5643570" y="3346752"/>
            <a:ext cx="1077986" cy="114750"/>
          </a:xfrm>
          <a:prstGeom prst="straightConnector1">
            <a:avLst/>
          </a:prstGeom>
          <a:ln>
            <a:solidFill>
              <a:schemeClr val="accent6"/>
            </a:solidFill>
            <a:tailEnd type="arrow"/>
          </a:ln>
        </p:spPr>
        <p:style>
          <a:lnRef idx="3">
            <a:schemeClr val="accent1"/>
          </a:lnRef>
          <a:fillRef idx="0">
            <a:schemeClr val="accent1"/>
          </a:fillRef>
          <a:effectRef idx="2">
            <a:schemeClr val="accent1"/>
          </a:effectRef>
          <a:fontRef idx="minor">
            <a:schemeClr val="tx1"/>
          </a:fontRef>
        </p:style>
      </p:cxnSp>
      <p:sp>
        <p:nvSpPr>
          <p:cNvPr id="293" name="TextBox 463"/>
          <p:cNvSpPr txBox="1"/>
          <p:nvPr/>
        </p:nvSpPr>
        <p:spPr>
          <a:xfrm>
            <a:off x="6500826" y="3507527"/>
            <a:ext cx="2520000" cy="1532334"/>
          </a:xfrm>
          <a:prstGeom prst="roundRect">
            <a:avLst/>
          </a:prstGeom>
          <a:solidFill>
            <a:schemeClr val="accent6"/>
          </a:solidFill>
          <a:scene3d>
            <a:camera prst="orthographicFront"/>
            <a:lightRig rig="threePt" dir="t"/>
          </a:scene3d>
          <a:sp3d>
            <a:bevelT/>
          </a:sp3d>
        </p:spPr>
        <p:txBody>
          <a:bodyPr wrap="square" rtlCol="0">
            <a:spAutoFit/>
          </a:bodyPr>
          <a:lstStyle/>
          <a:p>
            <a:pPr algn="ctr"/>
            <a:r>
              <a:rPr lang="en-US" sz="2800" dirty="0">
                <a:latin typeface="Tw Cen MT Condensed" pitchFamily="34" charset="0"/>
              </a:rPr>
              <a:t>D(</a:t>
            </a:r>
            <a:r>
              <a:rPr lang="en-US" sz="2800" dirty="0" err="1">
                <a:latin typeface="Tw Cen MT Condensed" pitchFamily="34" charset="0"/>
              </a:rPr>
              <a:t>I,j</a:t>
            </a:r>
            <a:r>
              <a:rPr lang="en-US" sz="2800" dirty="0">
                <a:latin typeface="Tw Cen MT Condensed" pitchFamily="34" charset="0"/>
              </a:rPr>
              <a:t>): </a:t>
            </a:r>
            <a:r>
              <a:rPr lang="fr-FR" sz="2800" dirty="0">
                <a:latin typeface="Tw Cen MT Condensed" pitchFamily="34" charset="0"/>
              </a:rPr>
              <a:t>Tous les descendants</a:t>
            </a:r>
            <a:r>
              <a:rPr lang="en-US" sz="2800" dirty="0">
                <a:latin typeface="Tw Cen MT Condensed" pitchFamily="34" charset="0"/>
              </a:rPr>
              <a:t> du </a:t>
            </a:r>
            <a:r>
              <a:rPr lang="fr-FR" sz="2800" dirty="0">
                <a:latin typeface="Tw Cen MT Condensed" pitchFamily="34" charset="0"/>
              </a:rPr>
              <a:t>nœud</a:t>
            </a:r>
            <a:r>
              <a:rPr lang="en-US" sz="2800" dirty="0">
                <a:latin typeface="Tw Cen MT Condensed" pitchFamily="34" charset="0"/>
              </a:rPr>
              <a:t> (</a:t>
            </a:r>
            <a:r>
              <a:rPr lang="en-US" sz="2800" dirty="0" err="1">
                <a:latin typeface="Tw Cen MT Condensed" pitchFamily="34" charset="0"/>
              </a:rPr>
              <a:t>i,j</a:t>
            </a:r>
            <a:r>
              <a:rPr lang="en-US" sz="2800" dirty="0">
                <a:latin typeface="Tw Cen MT Condensed" pitchFamily="34" charset="0"/>
              </a:rPr>
              <a:t>)  de type A</a:t>
            </a:r>
          </a:p>
        </p:txBody>
      </p:sp>
      <p:cxnSp>
        <p:nvCxnSpPr>
          <p:cNvPr id="294" name="Straight Arrow Connector 480"/>
          <p:cNvCxnSpPr/>
          <p:nvPr/>
        </p:nvCxnSpPr>
        <p:spPr>
          <a:xfrm>
            <a:off x="4132172" y="4501995"/>
            <a:ext cx="463519" cy="58333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482"/>
          <p:cNvCxnSpPr/>
          <p:nvPr/>
        </p:nvCxnSpPr>
        <p:spPr>
          <a:xfrm rot="10800000" flipH="1" flipV="1">
            <a:off x="2995152" y="4525342"/>
            <a:ext cx="318063" cy="47272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484"/>
          <p:cNvCxnSpPr/>
          <p:nvPr/>
        </p:nvCxnSpPr>
        <p:spPr>
          <a:xfrm>
            <a:off x="2952093" y="3443049"/>
            <a:ext cx="264123" cy="26280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7" name="Straight Arrow Connector 494"/>
          <p:cNvCxnSpPr/>
          <p:nvPr/>
        </p:nvCxnSpPr>
        <p:spPr>
          <a:xfrm>
            <a:off x="4141691" y="3624817"/>
            <a:ext cx="487400" cy="1619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4" name="Freeform 339"/>
          <p:cNvSpPr>
            <a:spLocks/>
          </p:cNvSpPr>
          <p:nvPr/>
        </p:nvSpPr>
        <p:spPr bwMode="auto">
          <a:xfrm>
            <a:off x="3058154" y="3095320"/>
            <a:ext cx="2592000" cy="1152000"/>
          </a:xfrm>
          <a:custGeom>
            <a:avLst/>
            <a:gdLst/>
            <a:ahLst/>
            <a:cxnLst>
              <a:cxn ang="0">
                <a:pos x="9" y="96"/>
              </a:cxn>
              <a:cxn ang="0">
                <a:pos x="1" y="352"/>
              </a:cxn>
              <a:cxn ang="0">
                <a:pos x="266" y="363"/>
              </a:cxn>
              <a:cxn ang="0">
                <a:pos x="290" y="533"/>
              </a:cxn>
              <a:cxn ang="0">
                <a:pos x="871" y="605"/>
              </a:cxn>
              <a:cxn ang="0">
                <a:pos x="919" y="823"/>
              </a:cxn>
              <a:cxn ang="0">
                <a:pos x="1717" y="823"/>
              </a:cxn>
              <a:cxn ang="0">
                <a:pos x="1717" y="0"/>
              </a:cxn>
              <a:cxn ang="0">
                <a:pos x="0" y="0"/>
              </a:cxn>
              <a:cxn ang="0">
                <a:pos x="9" y="96"/>
              </a:cxn>
            </a:cxnLst>
            <a:rect l="0" t="0" r="r" b="b"/>
            <a:pathLst>
              <a:path w="1717" h="823">
                <a:moveTo>
                  <a:pt x="9" y="96"/>
                </a:moveTo>
                <a:cubicBezTo>
                  <a:pt x="1" y="336"/>
                  <a:pt x="1" y="251"/>
                  <a:pt x="1" y="352"/>
                </a:cubicBezTo>
                <a:lnTo>
                  <a:pt x="266" y="363"/>
                </a:lnTo>
                <a:lnTo>
                  <a:pt x="290" y="533"/>
                </a:lnTo>
                <a:lnTo>
                  <a:pt x="871" y="605"/>
                </a:lnTo>
                <a:lnTo>
                  <a:pt x="919" y="823"/>
                </a:lnTo>
                <a:lnTo>
                  <a:pt x="1717" y="823"/>
                </a:lnTo>
                <a:lnTo>
                  <a:pt x="1717" y="0"/>
                </a:lnTo>
                <a:lnTo>
                  <a:pt x="0" y="0"/>
                </a:lnTo>
                <a:lnTo>
                  <a:pt x="9" y="96"/>
                </a:lnTo>
                <a:close/>
              </a:path>
            </a:pathLst>
          </a:custGeom>
          <a:noFill/>
          <a:ln w="38100" cap="flat" cmpd="sng">
            <a:solidFill>
              <a:schemeClr val="accent6"/>
            </a:solidFill>
            <a:prstDash val="solid"/>
            <a:miter lim="800000"/>
            <a:headEnd type="none" w="med" len="med"/>
            <a:tailEnd type="none" w="med" len="med"/>
          </a:ln>
          <a:effectLst/>
        </p:spPr>
        <p:txBody>
          <a:bodyPr wrap="none"/>
          <a:lstStyle/>
          <a:p>
            <a:endParaRPr lang="fr-FR"/>
          </a:p>
        </p:txBody>
      </p:sp>
      <p:sp>
        <p:nvSpPr>
          <p:cNvPr id="305" name="Freeform 340"/>
          <p:cNvSpPr>
            <a:spLocks/>
          </p:cNvSpPr>
          <p:nvPr/>
        </p:nvSpPr>
        <p:spPr bwMode="auto">
          <a:xfrm>
            <a:off x="3592132" y="3155706"/>
            <a:ext cx="1980000" cy="1044000"/>
          </a:xfrm>
          <a:custGeom>
            <a:avLst/>
            <a:gdLst/>
            <a:ahLst/>
            <a:cxnLst>
              <a:cxn ang="0">
                <a:pos x="0" y="0"/>
              </a:cxn>
              <a:cxn ang="0">
                <a:pos x="0" y="387"/>
              </a:cxn>
              <a:cxn ang="0">
                <a:pos x="581" y="460"/>
              </a:cxn>
              <a:cxn ang="0">
                <a:pos x="653" y="677"/>
              </a:cxn>
              <a:cxn ang="0">
                <a:pos x="1307" y="677"/>
              </a:cxn>
              <a:cxn ang="0">
                <a:pos x="1307" y="24"/>
              </a:cxn>
              <a:cxn ang="0">
                <a:pos x="0" y="0"/>
              </a:cxn>
            </a:cxnLst>
            <a:rect l="0" t="0" r="r" b="b"/>
            <a:pathLst>
              <a:path w="1307" h="677">
                <a:moveTo>
                  <a:pt x="0" y="0"/>
                </a:moveTo>
                <a:lnTo>
                  <a:pt x="0" y="387"/>
                </a:lnTo>
                <a:lnTo>
                  <a:pt x="581" y="460"/>
                </a:lnTo>
                <a:lnTo>
                  <a:pt x="653" y="677"/>
                </a:lnTo>
                <a:lnTo>
                  <a:pt x="1307" y="677"/>
                </a:lnTo>
                <a:lnTo>
                  <a:pt x="1307" y="24"/>
                </a:lnTo>
                <a:lnTo>
                  <a:pt x="0" y="0"/>
                </a:lnTo>
                <a:close/>
              </a:path>
            </a:pathLst>
          </a:custGeom>
          <a:noFill/>
          <a:ln w="38100" cap="flat" cmpd="sng">
            <a:solidFill>
              <a:schemeClr val="accent5"/>
            </a:solidFill>
            <a:prstDash val="solid"/>
            <a:miter lim="800000"/>
            <a:headEnd type="none" w="med" len="med"/>
            <a:tailEnd type="none" w="med" len="med"/>
          </a:ln>
          <a:effectLst/>
        </p:spPr>
        <p:txBody>
          <a:bodyPr wrap="none"/>
          <a:lstStyle/>
          <a:p>
            <a:endParaRPr lang="fr-FR"/>
          </a:p>
        </p:txBody>
      </p:sp>
      <p:sp>
        <p:nvSpPr>
          <p:cNvPr id="311" name="Rectangle 341"/>
          <p:cNvSpPr>
            <a:spLocks noChangeArrowheads="1"/>
          </p:cNvSpPr>
          <p:nvPr/>
        </p:nvSpPr>
        <p:spPr bwMode="auto">
          <a:xfrm>
            <a:off x="3140430" y="3172940"/>
            <a:ext cx="360000" cy="360000"/>
          </a:xfrm>
          <a:prstGeom prst="rect">
            <a:avLst/>
          </a:prstGeom>
          <a:noFill/>
          <a:ln w="38100">
            <a:solidFill>
              <a:schemeClr val="accent3"/>
            </a:solidFill>
            <a:miter lim="800000"/>
            <a:headEnd/>
            <a:tailEnd/>
          </a:ln>
          <a:effectLst/>
        </p:spPr>
        <p:txBody>
          <a:bodyPr wrap="none" anchor="ctr"/>
          <a:lstStyle/>
          <a:p>
            <a:endParaRPr lang="fr-FR"/>
          </a:p>
        </p:txBody>
      </p:sp>
      <p:sp>
        <p:nvSpPr>
          <p:cNvPr id="299" name="TextBox 20"/>
          <p:cNvSpPr txBox="1"/>
          <p:nvPr>
            <p:custDataLst>
              <p:tags r:id="rId3"/>
            </p:custDataLst>
          </p:nvPr>
        </p:nvSpPr>
        <p:spPr>
          <a:xfrm>
            <a:off x="0" y="142852"/>
            <a:ext cx="9144000" cy="615553"/>
          </a:xfrm>
          <a:prstGeom prst="rect">
            <a:avLst/>
          </a:prstGeom>
          <a:noFill/>
        </p:spPr>
        <p:txBody>
          <a:bodyPr wrap="square" rtlCol="0">
            <a:spAutoFit/>
          </a:bodyPr>
          <a:lstStyle/>
          <a:p>
            <a:pPr algn="ctr"/>
            <a:r>
              <a:rPr lang="fr-BE" sz="3400" b="1" dirty="0">
                <a:solidFill>
                  <a:schemeClr val="bg1"/>
                </a:solidFill>
              </a:rPr>
              <a:t>Compression progressive d’images fixes</a:t>
            </a:r>
            <a:endParaRPr lang="fr-BE" sz="3400" dirty="0">
              <a:solidFill>
                <a:srgbClr val="FFFF00"/>
              </a:solidFill>
            </a:endParaRPr>
          </a:p>
        </p:txBody>
      </p:sp>
      <p:sp>
        <p:nvSpPr>
          <p:cNvPr id="300" name="Rectangle 14"/>
          <p:cNvSpPr>
            <a:spLocks noChangeArrowheads="1"/>
          </p:cNvSpPr>
          <p:nvPr/>
        </p:nvSpPr>
        <p:spPr bwMode="auto">
          <a:xfrm>
            <a:off x="142844" y="953765"/>
            <a:ext cx="5087935" cy="646986"/>
          </a:xfrm>
          <a:prstGeom prst="roundRect">
            <a:avLst/>
          </a:prstGeom>
          <a:solidFill>
            <a:schemeClr val="tx2">
              <a:lumMod val="40000"/>
              <a:lumOff val="60000"/>
            </a:schemeClr>
          </a:solidFill>
          <a:ln w="9525">
            <a:noFill/>
            <a:miter lim="800000"/>
            <a:headEnd/>
            <a:tailEnd/>
          </a:ln>
          <a:scene3d>
            <a:camera prst="orthographicFront"/>
            <a:lightRig rig="threePt" dir="t"/>
          </a:scene3d>
          <a:sp3d>
            <a:bevelT/>
          </a:sp3d>
        </p:spPr>
        <p:txBody>
          <a:bodyPr wrap="none">
            <a:spAutoFit/>
          </a:bodyPr>
          <a:lstStyle/>
          <a:p>
            <a:pPr>
              <a:spcBef>
                <a:spcPts val="600"/>
              </a:spcBef>
            </a:pPr>
            <a:r>
              <a:rPr lang="fr-FR" sz="3200" b="1" dirty="0">
                <a:latin typeface="+mj-lt"/>
                <a:cs typeface="Tahoma" pitchFamily="34" charset="0"/>
              </a:rPr>
              <a:t>Arbres d’orientation spatiale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Scale>
                                      <p:cBhvr>
                                        <p:cTn id="4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7"/>
                                        </p:tgtEl>
                                        <p:attrNameLst>
                                          <p:attrName>ppt_x</p:attrName>
                                          <p:attrName>ppt_y</p:attrName>
                                        </p:attrNameLst>
                                      </p:cBhvr>
                                    </p:animMotion>
                                    <p:animEffect transition="in" filter="fade">
                                      <p:cBhvr>
                                        <p:cTn id="43" dur="1000"/>
                                        <p:tgtEl>
                                          <p:spTgt spid="17"/>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3000"/>
                                        <p:tgtEl>
                                          <p:spTgt spid="17"/>
                                        </p:tgtEl>
                                      </p:cBhvr>
                                    </p:animEffect>
                                    <p:set>
                                      <p:cBhvr>
                                        <p:cTn id="47" dur="1" fill="hold">
                                          <p:stCondLst>
                                            <p:cond delay="29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281"/>
                                        </p:tgtEl>
                                        <p:attrNameLst>
                                          <p:attrName>style.visibility</p:attrName>
                                        </p:attrNameLst>
                                      </p:cBhvr>
                                      <p:to>
                                        <p:strVal val="visible"/>
                                      </p:to>
                                    </p:set>
                                    <p:animEffect transition="in" filter="strips(downLeft)">
                                      <p:cBhvr>
                                        <p:cTn id="52" dur="500"/>
                                        <p:tgtEl>
                                          <p:spTgt spid="281"/>
                                        </p:tgtEl>
                                      </p:cBhvr>
                                    </p:animEffect>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280"/>
                                        </p:tgtEl>
                                        <p:attrNameLst>
                                          <p:attrName>style.visibility</p:attrName>
                                        </p:attrNameLst>
                                      </p:cBhvr>
                                      <p:to>
                                        <p:strVal val="visible"/>
                                      </p:to>
                                    </p:set>
                                    <p:animEffect transition="in" filter="checkerboard(across)">
                                      <p:cBhvr>
                                        <p:cTn id="56" dur="500"/>
                                        <p:tgtEl>
                                          <p:spTgt spid="280"/>
                                        </p:tgtEl>
                                      </p:cBhvr>
                                    </p:animEffect>
                                  </p:childTnLst>
                                </p:cTn>
                              </p:par>
                            </p:childTnLst>
                          </p:cTn>
                        </p:par>
                        <p:par>
                          <p:cTn id="57" fill="hold">
                            <p:stCondLst>
                              <p:cond delay="1000"/>
                            </p:stCondLst>
                            <p:childTnLst>
                              <p:par>
                                <p:cTn id="58" presetID="8" presetClass="emph" presetSubtype="0" fill="hold" grpId="0" nodeType="afterEffect">
                                  <p:stCondLst>
                                    <p:cond delay="0"/>
                                  </p:stCondLst>
                                  <p:childTnLst>
                                    <p:animRot by="21600000">
                                      <p:cBhvr>
                                        <p:cTn id="59" dur="2000" fill="hold"/>
                                        <p:tgtEl>
                                          <p:spTgt spid="279"/>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286"/>
                                        </p:tgtEl>
                                        <p:attrNameLst>
                                          <p:attrName>style.visibility</p:attrName>
                                        </p:attrNameLst>
                                      </p:cBhvr>
                                      <p:to>
                                        <p:strVal val="visible"/>
                                      </p:to>
                                    </p:set>
                                    <p:animEffect transition="in" filter="strips(downLeft)">
                                      <p:cBhvr>
                                        <p:cTn id="64" dur="500"/>
                                        <p:tgtEl>
                                          <p:spTgt spid="286"/>
                                        </p:tgtEl>
                                      </p:cBhvr>
                                    </p:animEffect>
                                  </p:childTnLst>
                                </p:cTn>
                              </p:par>
                            </p:childTnLst>
                          </p:cTn>
                        </p:par>
                        <p:par>
                          <p:cTn id="65" fill="hold">
                            <p:stCondLst>
                              <p:cond delay="500"/>
                            </p:stCondLst>
                            <p:childTnLst>
                              <p:par>
                                <p:cTn id="66" presetID="5" presetClass="entr" presetSubtype="10" fill="hold" grpId="0" nodeType="afterEffect">
                                  <p:stCondLst>
                                    <p:cond delay="0"/>
                                  </p:stCondLst>
                                  <p:childTnLst>
                                    <p:set>
                                      <p:cBhvr>
                                        <p:cTn id="67" dur="1" fill="hold">
                                          <p:stCondLst>
                                            <p:cond delay="0"/>
                                          </p:stCondLst>
                                        </p:cTn>
                                        <p:tgtEl>
                                          <p:spTgt spid="287"/>
                                        </p:tgtEl>
                                        <p:attrNameLst>
                                          <p:attrName>style.visibility</p:attrName>
                                        </p:attrNameLst>
                                      </p:cBhvr>
                                      <p:to>
                                        <p:strVal val="visible"/>
                                      </p:to>
                                    </p:set>
                                    <p:animEffect transition="in" filter="checkerboard(across)">
                                      <p:cBhvr>
                                        <p:cTn id="68" dur="500"/>
                                        <p:tgtEl>
                                          <p:spTgt spid="287"/>
                                        </p:tgtEl>
                                      </p:cBhvr>
                                    </p:animEffect>
                                  </p:childTnLst>
                                </p:cTn>
                              </p:par>
                            </p:childTnLst>
                          </p:cTn>
                        </p:par>
                        <p:par>
                          <p:cTn id="69" fill="hold">
                            <p:stCondLst>
                              <p:cond delay="1000"/>
                            </p:stCondLst>
                            <p:childTnLst>
                              <p:par>
                                <p:cTn id="70" presetID="32" presetClass="emph" presetSubtype="0" fill="hold" nodeType="afterEffect">
                                  <p:stCondLst>
                                    <p:cond delay="0"/>
                                  </p:stCondLst>
                                  <p:childTnLst>
                                    <p:animClr clrSpc="rgb" dir="cw">
                                      <p:cBhvr override="childStyle">
                                        <p:cTn id="71" dur="50" fill="hold"/>
                                        <p:tgtEl>
                                          <p:spTgt spid="269"/>
                                        </p:tgtEl>
                                        <p:attrNameLst>
                                          <p:attrName>style.color</p:attrName>
                                        </p:attrNameLst>
                                      </p:cBhvr>
                                      <p:to>
                                        <a:schemeClr val="bg1"/>
                                      </p:to>
                                    </p:animClr>
                                    <p:animClr clrSpc="rgb" dir="cw">
                                      <p:cBhvr>
                                        <p:cTn id="72" dur="50" fill="hold"/>
                                        <p:tgtEl>
                                          <p:spTgt spid="269"/>
                                        </p:tgtEl>
                                        <p:attrNameLst>
                                          <p:attrName>fillcolor</p:attrName>
                                        </p:attrNameLst>
                                      </p:cBhvr>
                                      <p:to>
                                        <a:schemeClr val="bg1"/>
                                      </p:to>
                                    </p:animClr>
                                    <p:set>
                                      <p:cBhvr>
                                        <p:cTn id="73" dur="50" fill="hold"/>
                                        <p:tgtEl>
                                          <p:spTgt spid="269"/>
                                        </p:tgtEl>
                                        <p:attrNameLst>
                                          <p:attrName>fill.type</p:attrName>
                                        </p:attrNameLst>
                                      </p:cBhvr>
                                      <p:to>
                                        <p:strVal val="solid"/>
                                      </p:to>
                                    </p:set>
                                    <p:set>
                                      <p:cBhvr>
                                        <p:cTn id="74" dur="50" fill="hold"/>
                                        <p:tgtEl>
                                          <p:spTgt spid="269"/>
                                        </p:tgtEl>
                                        <p:attrNameLst>
                                          <p:attrName>fill.on</p:attrName>
                                        </p:attrNameLst>
                                      </p:cBhvr>
                                      <p:to>
                                        <p:strVal val="true"/>
                                      </p:to>
                                    </p:set>
                                    <p:animRot by="120000">
                                      <p:cBhvr>
                                        <p:cTn id="75" dur="50" fill="hold">
                                          <p:stCondLst>
                                            <p:cond delay="0"/>
                                          </p:stCondLst>
                                        </p:cTn>
                                        <p:tgtEl>
                                          <p:spTgt spid="269"/>
                                        </p:tgtEl>
                                        <p:attrNameLst>
                                          <p:attrName>r</p:attrName>
                                        </p:attrNameLst>
                                      </p:cBhvr>
                                    </p:animRot>
                                    <p:animRot by="-240000">
                                      <p:cBhvr>
                                        <p:cTn id="76" dur="100" fill="hold">
                                          <p:stCondLst>
                                            <p:cond delay="100"/>
                                          </p:stCondLst>
                                        </p:cTn>
                                        <p:tgtEl>
                                          <p:spTgt spid="269"/>
                                        </p:tgtEl>
                                        <p:attrNameLst>
                                          <p:attrName>r</p:attrName>
                                        </p:attrNameLst>
                                      </p:cBhvr>
                                    </p:animRot>
                                    <p:animRot by="240000">
                                      <p:cBhvr>
                                        <p:cTn id="77" dur="100" fill="hold">
                                          <p:stCondLst>
                                            <p:cond delay="200"/>
                                          </p:stCondLst>
                                        </p:cTn>
                                        <p:tgtEl>
                                          <p:spTgt spid="269"/>
                                        </p:tgtEl>
                                        <p:attrNameLst>
                                          <p:attrName>r</p:attrName>
                                        </p:attrNameLst>
                                      </p:cBhvr>
                                    </p:animRot>
                                    <p:animRot by="-240000">
                                      <p:cBhvr>
                                        <p:cTn id="78" dur="100" fill="hold">
                                          <p:stCondLst>
                                            <p:cond delay="300"/>
                                          </p:stCondLst>
                                        </p:cTn>
                                        <p:tgtEl>
                                          <p:spTgt spid="269"/>
                                        </p:tgtEl>
                                        <p:attrNameLst>
                                          <p:attrName>r</p:attrName>
                                        </p:attrNameLst>
                                      </p:cBhvr>
                                    </p:animRot>
                                    <p:animRot by="120000">
                                      <p:cBhvr>
                                        <p:cTn id="79" dur="100" fill="hold">
                                          <p:stCondLst>
                                            <p:cond delay="400"/>
                                          </p:stCondLst>
                                        </p:cTn>
                                        <p:tgtEl>
                                          <p:spTgt spid="269"/>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292"/>
                                        </p:tgtEl>
                                        <p:attrNameLst>
                                          <p:attrName>style.visibility</p:attrName>
                                        </p:attrNameLst>
                                      </p:cBhvr>
                                      <p:to>
                                        <p:strVal val="visible"/>
                                      </p:to>
                                    </p:set>
                                    <p:animEffect transition="in" filter="strips(downLeft)">
                                      <p:cBhvr>
                                        <p:cTn id="84" dur="500"/>
                                        <p:tgtEl>
                                          <p:spTgt spid="292"/>
                                        </p:tgtEl>
                                      </p:cBhvr>
                                    </p:animEffect>
                                  </p:childTnLst>
                                </p:cTn>
                              </p:par>
                            </p:childTnLst>
                          </p:cTn>
                        </p:par>
                        <p:par>
                          <p:cTn id="85" fill="hold">
                            <p:stCondLst>
                              <p:cond delay="500"/>
                            </p:stCondLst>
                            <p:childTnLst>
                              <p:par>
                                <p:cTn id="86" presetID="5" presetClass="entr" presetSubtype="10" fill="hold" grpId="0" nodeType="afterEffect">
                                  <p:stCondLst>
                                    <p:cond delay="0"/>
                                  </p:stCondLst>
                                  <p:childTnLst>
                                    <p:set>
                                      <p:cBhvr>
                                        <p:cTn id="87" dur="1" fill="hold">
                                          <p:stCondLst>
                                            <p:cond delay="0"/>
                                          </p:stCondLst>
                                        </p:cTn>
                                        <p:tgtEl>
                                          <p:spTgt spid="293"/>
                                        </p:tgtEl>
                                        <p:attrNameLst>
                                          <p:attrName>style.visibility</p:attrName>
                                        </p:attrNameLst>
                                      </p:cBhvr>
                                      <p:to>
                                        <p:strVal val="visible"/>
                                      </p:to>
                                    </p:set>
                                    <p:animEffect transition="in" filter="checkerboard(across)">
                                      <p:cBhvr>
                                        <p:cTn id="88" dur="500"/>
                                        <p:tgtEl>
                                          <p:spTgt spid="293"/>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04"/>
                                        </p:tgtEl>
                                        <p:attrNameLst>
                                          <p:attrName>style.visibility</p:attrName>
                                        </p:attrNameLst>
                                      </p:cBhvr>
                                      <p:to>
                                        <p:strVal val="visible"/>
                                      </p:to>
                                    </p:set>
                                    <p:animEffect transition="in" filter="dissolve">
                                      <p:cBhvr>
                                        <p:cTn id="91" dur="500"/>
                                        <p:tgtEl>
                                          <p:spTgt spid="304"/>
                                        </p:tgtEl>
                                      </p:cBhvr>
                                    </p:animEffect>
                                  </p:childTnLst>
                                </p:cTn>
                              </p:par>
                            </p:childTnLst>
                          </p:cTn>
                        </p:par>
                        <p:par>
                          <p:cTn id="92" fill="hold">
                            <p:stCondLst>
                              <p:cond delay="1000"/>
                            </p:stCondLst>
                            <p:childTnLst>
                              <p:par>
                                <p:cTn id="93" presetID="8" presetClass="emph" presetSubtype="0" fill="hold" nodeType="afterEffect">
                                  <p:stCondLst>
                                    <p:cond delay="0"/>
                                  </p:stCondLst>
                                  <p:childTnLst>
                                    <p:animRot by="5400000">
                                      <p:cBhvr>
                                        <p:cTn id="94" dur="2000" fill="hold"/>
                                        <p:tgtEl>
                                          <p:spTgt spid="7"/>
                                        </p:tgtEl>
                                        <p:attrNameLst>
                                          <p:attrName>r</p:attrName>
                                        </p:attrNameLst>
                                      </p:cBhvr>
                                    </p:animRot>
                                  </p:childTnLst>
                                </p:cTn>
                              </p:par>
                              <p:par>
                                <p:cTn id="95" presetID="8" presetClass="emph" presetSubtype="0" fill="hold" nodeType="withEffect">
                                  <p:stCondLst>
                                    <p:cond delay="0"/>
                                  </p:stCondLst>
                                  <p:childTnLst>
                                    <p:animRot by="5400000">
                                      <p:cBhvr>
                                        <p:cTn id="96" dur="2000" fill="hold"/>
                                        <p:tgtEl>
                                          <p:spTgt spid="8"/>
                                        </p:tgtEl>
                                        <p:attrNameLst>
                                          <p:attrName>r</p:attrName>
                                        </p:attrNameLst>
                                      </p:cBhvr>
                                    </p:animRot>
                                  </p:childTnLst>
                                </p:cTn>
                              </p:par>
                              <p:par>
                                <p:cTn id="97" presetID="8" presetClass="emph" presetSubtype="0" fill="hold" nodeType="withEffect">
                                  <p:stCondLst>
                                    <p:cond delay="0"/>
                                  </p:stCondLst>
                                  <p:childTnLst>
                                    <p:animRot by="5400000">
                                      <p:cBhvr>
                                        <p:cTn id="98" dur="2000" fill="hold"/>
                                        <p:tgtEl>
                                          <p:spTgt spid="9"/>
                                        </p:tgtEl>
                                        <p:attrNameLst>
                                          <p:attrName>r</p:attrName>
                                        </p:attrNameLst>
                                      </p:cBhvr>
                                    </p:animRot>
                                  </p:childTnLst>
                                </p:cTn>
                              </p:par>
                              <p:par>
                                <p:cTn id="99" presetID="8" presetClass="emph" presetSubtype="0" fill="hold" nodeType="withEffect">
                                  <p:stCondLst>
                                    <p:cond delay="0"/>
                                  </p:stCondLst>
                                  <p:childTnLst>
                                    <p:animRot by="5400000">
                                      <p:cBhvr>
                                        <p:cTn id="100" dur="2000" fill="hold"/>
                                        <p:tgtEl>
                                          <p:spTgt spid="3"/>
                                        </p:tgtEl>
                                        <p:attrNameLst>
                                          <p:attrName>r</p:attrName>
                                        </p:attrNameLst>
                                      </p:cBhvr>
                                    </p:animRot>
                                  </p:childTnLst>
                                </p:cTn>
                              </p:par>
                              <p:par>
                                <p:cTn id="101" presetID="8" presetClass="emph" presetSubtype="0" fill="hold" nodeType="withEffect">
                                  <p:stCondLst>
                                    <p:cond delay="0"/>
                                  </p:stCondLst>
                                  <p:childTnLst>
                                    <p:animRot by="5400000">
                                      <p:cBhvr>
                                        <p:cTn id="102" dur="2000" fill="hold"/>
                                        <p:tgtEl>
                                          <p:spTgt spid="5"/>
                                        </p:tgtEl>
                                        <p:attrNameLst>
                                          <p:attrName>r</p:attrName>
                                        </p:attrNameLst>
                                      </p:cBhvr>
                                    </p:animRot>
                                  </p:childTnLst>
                                </p:cTn>
                              </p:par>
                              <p:par>
                                <p:cTn id="103" presetID="8" presetClass="emph" presetSubtype="0" fill="hold" nodeType="withEffect">
                                  <p:stCondLst>
                                    <p:cond delay="0"/>
                                  </p:stCondLst>
                                  <p:childTnLst>
                                    <p:animRot by="5400000">
                                      <p:cBhvr>
                                        <p:cTn id="104" dur="2000" fill="hold"/>
                                        <p:tgtEl>
                                          <p:spTgt spid="230"/>
                                        </p:tgtEl>
                                        <p:attrNameLst>
                                          <p:attrName>r</p:attrName>
                                        </p:attrNameLst>
                                      </p:cBhvr>
                                    </p:animRot>
                                  </p:childTnLst>
                                </p:cTn>
                              </p:par>
                              <p:par>
                                <p:cTn id="105" presetID="8" presetClass="emph" presetSubtype="0" fill="hold" nodeType="withEffect">
                                  <p:stCondLst>
                                    <p:cond delay="0"/>
                                  </p:stCondLst>
                                  <p:childTnLst>
                                    <p:animRot by="5400000">
                                      <p:cBhvr>
                                        <p:cTn id="106" dur="2000" fill="hold"/>
                                        <p:tgtEl>
                                          <p:spTgt spid="247"/>
                                        </p:tgtEl>
                                        <p:attrNameLst>
                                          <p:attrName>r</p:attrName>
                                        </p:attrNameLst>
                                      </p:cBhvr>
                                    </p:animRot>
                                  </p:childTnLst>
                                </p:cTn>
                              </p:par>
                              <p:par>
                                <p:cTn id="107" presetID="8" presetClass="emph" presetSubtype="0" fill="hold" nodeType="withEffect">
                                  <p:stCondLst>
                                    <p:cond delay="0"/>
                                  </p:stCondLst>
                                  <p:childTnLst>
                                    <p:animRot by="5400000">
                                      <p:cBhvr>
                                        <p:cTn id="108" dur="2000" fill="hold"/>
                                        <p:tgtEl>
                                          <p:spTgt spid="264"/>
                                        </p:tgtEl>
                                        <p:attrNameLst>
                                          <p:attrName>r</p:attrName>
                                        </p:attrNameLst>
                                      </p:cBhvr>
                                    </p:animRot>
                                  </p:childTnLst>
                                </p:cTn>
                              </p:par>
                              <p:par>
                                <p:cTn id="109" presetID="8" presetClass="emph" presetSubtype="0" fill="hold" nodeType="withEffect">
                                  <p:stCondLst>
                                    <p:cond delay="0"/>
                                  </p:stCondLst>
                                  <p:childTnLst>
                                    <p:animRot by="5400000">
                                      <p:cBhvr>
                                        <p:cTn id="110" dur="2000" fill="hold"/>
                                        <p:tgtEl>
                                          <p:spTgt spid="18"/>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18" presetClass="entr" presetSubtype="12" fill="hold" nodeType="clickEffect">
                                  <p:stCondLst>
                                    <p:cond delay="0"/>
                                  </p:stCondLst>
                                  <p:childTnLst>
                                    <p:set>
                                      <p:cBhvr>
                                        <p:cTn id="114" dur="1" fill="hold">
                                          <p:stCondLst>
                                            <p:cond delay="0"/>
                                          </p:stCondLst>
                                        </p:cTn>
                                        <p:tgtEl>
                                          <p:spTgt spid="288"/>
                                        </p:tgtEl>
                                        <p:attrNameLst>
                                          <p:attrName>style.visibility</p:attrName>
                                        </p:attrNameLst>
                                      </p:cBhvr>
                                      <p:to>
                                        <p:strVal val="visible"/>
                                      </p:to>
                                    </p:set>
                                    <p:animEffect transition="in" filter="strips(downLeft)">
                                      <p:cBhvr>
                                        <p:cTn id="115" dur="500"/>
                                        <p:tgtEl>
                                          <p:spTgt spid="288"/>
                                        </p:tgtEl>
                                      </p:cBhvr>
                                    </p:animEffect>
                                  </p:childTnLst>
                                </p:cTn>
                              </p:par>
                            </p:childTnLst>
                          </p:cTn>
                        </p:par>
                        <p:par>
                          <p:cTn id="116" fill="hold">
                            <p:stCondLst>
                              <p:cond delay="500"/>
                            </p:stCondLst>
                            <p:childTnLst>
                              <p:par>
                                <p:cTn id="117" presetID="5" presetClass="entr" presetSubtype="10" fill="hold" grpId="0" nodeType="afterEffect">
                                  <p:stCondLst>
                                    <p:cond delay="0"/>
                                  </p:stCondLst>
                                  <p:childTnLst>
                                    <p:set>
                                      <p:cBhvr>
                                        <p:cTn id="118" dur="1" fill="hold">
                                          <p:stCondLst>
                                            <p:cond delay="0"/>
                                          </p:stCondLst>
                                        </p:cTn>
                                        <p:tgtEl>
                                          <p:spTgt spid="289"/>
                                        </p:tgtEl>
                                        <p:attrNameLst>
                                          <p:attrName>style.visibility</p:attrName>
                                        </p:attrNameLst>
                                      </p:cBhvr>
                                      <p:to>
                                        <p:strVal val="visible"/>
                                      </p:to>
                                    </p:set>
                                    <p:animEffect transition="in" filter="checkerboard(across)">
                                      <p:cBhvr>
                                        <p:cTn id="119" dur="500"/>
                                        <p:tgtEl>
                                          <p:spTgt spid="289"/>
                                        </p:tgtEl>
                                      </p:cBhvr>
                                    </p:animEffect>
                                  </p:childTnLst>
                                </p:cTn>
                              </p:par>
                              <p:par>
                                <p:cTn id="120" presetID="1" presetClass="entr" presetSubtype="0" fill="hold" grpId="0" nodeType="withEffect">
                                  <p:stCondLst>
                                    <p:cond delay="0"/>
                                  </p:stCondLst>
                                  <p:childTnLst>
                                    <p:set>
                                      <p:cBhvr>
                                        <p:cTn id="121" dur="1" fill="hold">
                                          <p:stCondLst>
                                            <p:cond delay="0"/>
                                          </p:stCondLst>
                                        </p:cTn>
                                        <p:tgtEl>
                                          <p:spTgt spid="311"/>
                                        </p:tgtEl>
                                        <p:attrNameLst>
                                          <p:attrName>style.visibility</p:attrName>
                                        </p:attrNameLst>
                                      </p:cBhvr>
                                      <p:to>
                                        <p:strVal val="visible"/>
                                      </p:to>
                                    </p:set>
                                  </p:childTnLst>
                                </p:cTn>
                              </p:par>
                            </p:childTnLst>
                          </p:cTn>
                        </p:par>
                        <p:par>
                          <p:cTn id="122" fill="hold">
                            <p:stCondLst>
                              <p:cond delay="1000"/>
                            </p:stCondLst>
                            <p:childTnLst>
                              <p:par>
                                <p:cTn id="123" presetID="8" presetClass="emph" presetSubtype="0" fill="hold" nodeType="afterEffect">
                                  <p:stCondLst>
                                    <p:cond delay="0"/>
                                  </p:stCondLst>
                                  <p:childTnLst>
                                    <p:animRot by="5400000">
                                      <p:cBhvr>
                                        <p:cTn id="124" dur="2000" fill="hold"/>
                                        <p:tgtEl>
                                          <p:spTgt spid="230"/>
                                        </p:tgtEl>
                                        <p:attrNameLst>
                                          <p:attrName>r</p:attrName>
                                        </p:attrNameLst>
                                      </p:cBhvr>
                                    </p:animRot>
                                  </p:childTnLst>
                                </p:cTn>
                              </p:par>
                              <p:par>
                                <p:cTn id="125" presetID="8" presetClass="emph" presetSubtype="0" fill="hold" nodeType="withEffect">
                                  <p:stCondLst>
                                    <p:cond delay="0"/>
                                  </p:stCondLst>
                                  <p:childTnLst>
                                    <p:animRot by="5400000">
                                      <p:cBhvr>
                                        <p:cTn id="126" dur="2000" fill="hold"/>
                                        <p:tgtEl>
                                          <p:spTgt spid="247"/>
                                        </p:tgtEl>
                                        <p:attrNameLst>
                                          <p:attrName>r</p:attrName>
                                        </p:attrNameLst>
                                      </p:cBhvr>
                                    </p:animRot>
                                  </p:childTnLst>
                                </p:cTn>
                              </p:par>
                              <p:par>
                                <p:cTn id="127" presetID="8" presetClass="emph" presetSubtype="0" fill="hold" nodeType="withEffect">
                                  <p:stCondLst>
                                    <p:cond delay="0"/>
                                  </p:stCondLst>
                                  <p:childTnLst>
                                    <p:animRot by="5400000">
                                      <p:cBhvr>
                                        <p:cTn id="128" dur="2000" fill="hold"/>
                                        <p:tgtEl>
                                          <p:spTgt spid="264"/>
                                        </p:tgtEl>
                                        <p:attrNameLst>
                                          <p:attrName>r</p:attrName>
                                        </p:attrNameLst>
                                      </p:cBhvr>
                                    </p:animRot>
                                  </p:childTnLst>
                                </p:cTn>
                              </p:par>
                            </p:childTnLst>
                          </p:cTn>
                        </p:par>
                      </p:childTnLst>
                    </p:cTn>
                  </p:par>
                  <p:par>
                    <p:cTn id="129" fill="hold">
                      <p:stCondLst>
                        <p:cond delay="indefinite"/>
                      </p:stCondLst>
                      <p:childTnLst>
                        <p:par>
                          <p:cTn id="130" fill="hold">
                            <p:stCondLst>
                              <p:cond delay="0"/>
                            </p:stCondLst>
                            <p:childTnLst>
                              <p:par>
                                <p:cTn id="131" presetID="18" presetClass="entr" presetSubtype="12" fill="hold" nodeType="clickEffect">
                                  <p:stCondLst>
                                    <p:cond delay="0"/>
                                  </p:stCondLst>
                                  <p:childTnLst>
                                    <p:set>
                                      <p:cBhvr>
                                        <p:cTn id="132" dur="1" fill="hold">
                                          <p:stCondLst>
                                            <p:cond delay="0"/>
                                          </p:stCondLst>
                                        </p:cTn>
                                        <p:tgtEl>
                                          <p:spTgt spid="290"/>
                                        </p:tgtEl>
                                        <p:attrNameLst>
                                          <p:attrName>style.visibility</p:attrName>
                                        </p:attrNameLst>
                                      </p:cBhvr>
                                      <p:to>
                                        <p:strVal val="visible"/>
                                      </p:to>
                                    </p:set>
                                    <p:animEffect transition="in" filter="strips(downLeft)">
                                      <p:cBhvr>
                                        <p:cTn id="133" dur="500"/>
                                        <p:tgtEl>
                                          <p:spTgt spid="290"/>
                                        </p:tgtEl>
                                      </p:cBhvr>
                                    </p:animEffect>
                                  </p:childTnLst>
                                </p:cTn>
                              </p:par>
                            </p:childTnLst>
                          </p:cTn>
                        </p:par>
                        <p:par>
                          <p:cTn id="134" fill="hold">
                            <p:stCondLst>
                              <p:cond delay="500"/>
                            </p:stCondLst>
                            <p:childTnLst>
                              <p:par>
                                <p:cTn id="135" presetID="5" presetClass="entr" presetSubtype="10" fill="hold" grpId="0" nodeType="afterEffect">
                                  <p:stCondLst>
                                    <p:cond delay="0"/>
                                  </p:stCondLst>
                                  <p:childTnLst>
                                    <p:set>
                                      <p:cBhvr>
                                        <p:cTn id="136" dur="1" fill="hold">
                                          <p:stCondLst>
                                            <p:cond delay="0"/>
                                          </p:stCondLst>
                                        </p:cTn>
                                        <p:tgtEl>
                                          <p:spTgt spid="291"/>
                                        </p:tgtEl>
                                        <p:attrNameLst>
                                          <p:attrName>style.visibility</p:attrName>
                                        </p:attrNameLst>
                                      </p:cBhvr>
                                      <p:to>
                                        <p:strVal val="visible"/>
                                      </p:to>
                                    </p:set>
                                    <p:animEffect transition="in" filter="checkerboard(across)">
                                      <p:cBhvr>
                                        <p:cTn id="137" dur="500"/>
                                        <p:tgtEl>
                                          <p:spTgt spid="291"/>
                                        </p:tgtEl>
                                      </p:cBhvr>
                                    </p:animEffect>
                                  </p:childTnLst>
                                </p:cTn>
                              </p:par>
                              <p:par>
                                <p:cTn id="138" presetID="9" presetClass="entr" presetSubtype="0" fill="hold" nodeType="withEffect">
                                  <p:stCondLst>
                                    <p:cond delay="0"/>
                                  </p:stCondLst>
                                  <p:childTnLst>
                                    <p:set>
                                      <p:cBhvr>
                                        <p:cTn id="139" dur="1" fill="hold">
                                          <p:stCondLst>
                                            <p:cond delay="0"/>
                                          </p:stCondLst>
                                        </p:cTn>
                                        <p:tgtEl>
                                          <p:spTgt spid="305"/>
                                        </p:tgtEl>
                                        <p:attrNameLst>
                                          <p:attrName>style.visibility</p:attrName>
                                        </p:attrNameLst>
                                      </p:cBhvr>
                                      <p:to>
                                        <p:strVal val="visible"/>
                                      </p:to>
                                    </p:set>
                                    <p:animEffect transition="in" filter="dissolve">
                                      <p:cBhvr>
                                        <p:cTn id="140" dur="500"/>
                                        <p:tgtEl>
                                          <p:spTgt spid="305"/>
                                        </p:tgtEl>
                                      </p:cBhvr>
                                    </p:animEffect>
                                  </p:childTnLst>
                                </p:cTn>
                              </p:par>
                            </p:childTnLst>
                          </p:cTn>
                        </p:par>
                        <p:par>
                          <p:cTn id="141" fill="hold">
                            <p:stCondLst>
                              <p:cond delay="1000"/>
                            </p:stCondLst>
                            <p:childTnLst>
                              <p:par>
                                <p:cTn id="142" presetID="8" presetClass="emph" presetSubtype="0" fill="hold" nodeType="afterEffect">
                                  <p:stCondLst>
                                    <p:cond delay="0"/>
                                  </p:stCondLst>
                                  <p:childTnLst>
                                    <p:animRot by="5400000">
                                      <p:cBhvr>
                                        <p:cTn id="143" dur="1000" fill="hold"/>
                                        <p:tgtEl>
                                          <p:spTgt spid="3"/>
                                        </p:tgtEl>
                                        <p:attrNameLst>
                                          <p:attrName>r</p:attrName>
                                        </p:attrNameLst>
                                      </p:cBhvr>
                                    </p:animRot>
                                  </p:childTnLst>
                                </p:cTn>
                              </p:par>
                              <p:par>
                                <p:cTn id="144" presetID="8" presetClass="emph" presetSubtype="0" fill="hold" nodeType="withEffect">
                                  <p:stCondLst>
                                    <p:cond delay="0"/>
                                  </p:stCondLst>
                                  <p:childTnLst>
                                    <p:animRot by="5400000">
                                      <p:cBhvr>
                                        <p:cTn id="145" dur="1000" fill="hold"/>
                                        <p:tgtEl>
                                          <p:spTgt spid="5"/>
                                        </p:tgtEl>
                                        <p:attrNameLst>
                                          <p:attrName>r</p:attrName>
                                        </p:attrNameLst>
                                      </p:cBhvr>
                                    </p:animRot>
                                  </p:childTnLst>
                                </p:cTn>
                              </p:par>
                              <p:par>
                                <p:cTn id="146" presetID="8" presetClass="emph" presetSubtype="0" fill="hold" nodeType="withEffect">
                                  <p:stCondLst>
                                    <p:cond delay="0"/>
                                  </p:stCondLst>
                                  <p:childTnLst>
                                    <p:animRot by="5400000">
                                      <p:cBhvr>
                                        <p:cTn id="147" dur="1000" fill="hold"/>
                                        <p:tgtEl>
                                          <p:spTgt spid="7"/>
                                        </p:tgtEl>
                                        <p:attrNameLst>
                                          <p:attrName>r</p:attrName>
                                        </p:attrNameLst>
                                      </p:cBhvr>
                                    </p:animRot>
                                  </p:childTnLst>
                                </p:cTn>
                              </p:par>
                              <p:par>
                                <p:cTn id="148" presetID="8" presetClass="emph" presetSubtype="0" fill="hold" nodeType="withEffect">
                                  <p:stCondLst>
                                    <p:cond delay="0"/>
                                  </p:stCondLst>
                                  <p:childTnLst>
                                    <p:animRot by="5400000">
                                      <p:cBhvr>
                                        <p:cTn id="149" dur="1000" fill="hold"/>
                                        <p:tgtEl>
                                          <p:spTgt spid="9"/>
                                        </p:tgtEl>
                                        <p:attrNameLst>
                                          <p:attrName>r</p:attrName>
                                        </p:attrNameLst>
                                      </p:cBhvr>
                                    </p:animRot>
                                  </p:childTnLst>
                                </p:cTn>
                              </p:par>
                              <p:par>
                                <p:cTn id="150" presetID="8" presetClass="emph" presetSubtype="0" fill="hold" nodeType="withEffect">
                                  <p:stCondLst>
                                    <p:cond delay="0"/>
                                  </p:stCondLst>
                                  <p:childTnLst>
                                    <p:animRot by="5400000">
                                      <p:cBhvr>
                                        <p:cTn id="151" dur="1000" fill="hold"/>
                                        <p:tgtEl>
                                          <p:spTgt spid="8"/>
                                        </p:tgtEl>
                                        <p:attrNameLst>
                                          <p:attrName>r</p:attrName>
                                        </p:attrNameLst>
                                      </p:cBhvr>
                                    </p:animRot>
                                  </p:childTnLst>
                                </p:cTn>
                              </p:par>
                              <p:par>
                                <p:cTn id="152" presetID="8" presetClass="emph" presetSubtype="0" fill="hold" nodeType="withEffect">
                                  <p:stCondLst>
                                    <p:cond delay="0"/>
                                  </p:stCondLst>
                                  <p:childTnLst>
                                    <p:animRot by="5400000">
                                      <p:cBhvr>
                                        <p:cTn id="153" dur="1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79" grpId="1" animBg="1"/>
      <p:bldP spid="280" grpId="0" animBg="1"/>
      <p:bldP spid="287" grpId="0" animBg="1"/>
      <p:bldP spid="289" grpId="0" animBg="1"/>
      <p:bldP spid="291" grpId="0" animBg="1"/>
      <p:bldP spid="293" grpId="0" animBg="1"/>
      <p:bldP spid="304" grpId="0" animBg="1"/>
      <p:bldP spid="3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928662" y="1428736"/>
          <a:ext cx="7572428" cy="571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p:cNvPicPr>
            <a:picLocks noChangeAspect="1" noChangeArrowheads="1"/>
          </p:cNvPicPr>
          <p:nvPr/>
        </p:nvPicPr>
        <p:blipFill>
          <a:blip r:embed="rId7"/>
          <a:srcRect/>
          <a:stretch>
            <a:fillRect/>
          </a:stretch>
        </p:blipFill>
        <p:spPr bwMode="auto">
          <a:xfrm>
            <a:off x="1814235" y="2309826"/>
            <a:ext cx="6115351" cy="3333752"/>
          </a:xfrm>
          <a:prstGeom prst="rect">
            <a:avLst/>
          </a:prstGeom>
          <a:noFill/>
        </p:spPr>
      </p:pic>
      <p:sp>
        <p:nvSpPr>
          <p:cNvPr id="7" name="ZoneTexte 6"/>
          <p:cNvSpPr txBox="1"/>
          <p:nvPr/>
        </p:nvSpPr>
        <p:spPr>
          <a:xfrm>
            <a:off x="0" y="1952"/>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SPIHT : 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avec flèche 1"/>
          <p:cNvCxnSpPr/>
          <p:nvPr/>
        </p:nvCxnSpPr>
        <p:spPr>
          <a:xfrm>
            <a:off x="1858944" y="3429000"/>
            <a:ext cx="521338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Connecteur droit avec flèche 2"/>
          <p:cNvCxnSpPr/>
          <p:nvPr/>
        </p:nvCxnSpPr>
        <p:spPr>
          <a:xfrm rot="5400000" flipH="1" flipV="1">
            <a:off x="1002879" y="2571347"/>
            <a:ext cx="171371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orme libre 3"/>
          <p:cNvSpPr/>
          <p:nvPr/>
        </p:nvSpPr>
        <p:spPr>
          <a:xfrm>
            <a:off x="1930382" y="2014526"/>
            <a:ext cx="4944969" cy="1271598"/>
          </a:xfrm>
          <a:custGeom>
            <a:avLst/>
            <a:gdLst>
              <a:gd name="connsiteX0" fmla="*/ 0 w 4375053"/>
              <a:gd name="connsiteY0" fmla="*/ 0 h 858129"/>
              <a:gd name="connsiteX1" fmla="*/ 1012874 w 4375053"/>
              <a:gd name="connsiteY1" fmla="*/ 534572 h 858129"/>
              <a:gd name="connsiteX2" fmla="*/ 1885071 w 4375053"/>
              <a:gd name="connsiteY2" fmla="*/ 675249 h 858129"/>
              <a:gd name="connsiteX3" fmla="*/ 2039816 w 4375053"/>
              <a:gd name="connsiteY3" fmla="*/ 478302 h 858129"/>
              <a:gd name="connsiteX4" fmla="*/ 2110154 w 4375053"/>
              <a:gd name="connsiteY4" fmla="*/ 759655 h 858129"/>
              <a:gd name="connsiteX5" fmla="*/ 2208628 w 4375053"/>
              <a:gd name="connsiteY5" fmla="*/ 576775 h 858129"/>
              <a:gd name="connsiteX6" fmla="*/ 2307102 w 4375053"/>
              <a:gd name="connsiteY6" fmla="*/ 717452 h 858129"/>
              <a:gd name="connsiteX7" fmla="*/ 2433711 w 4375053"/>
              <a:gd name="connsiteY7" fmla="*/ 633046 h 858129"/>
              <a:gd name="connsiteX8" fmla="*/ 2827607 w 4375053"/>
              <a:gd name="connsiteY8" fmla="*/ 759655 h 858129"/>
              <a:gd name="connsiteX9" fmla="*/ 3460653 w 4375053"/>
              <a:gd name="connsiteY9" fmla="*/ 801858 h 858129"/>
              <a:gd name="connsiteX10" fmla="*/ 3967090 w 4375053"/>
              <a:gd name="connsiteY10" fmla="*/ 844062 h 858129"/>
              <a:gd name="connsiteX11" fmla="*/ 4375053 w 4375053"/>
              <a:gd name="connsiteY11" fmla="*/ 858129 h 858129"/>
              <a:gd name="connsiteX12" fmla="*/ 4375053 w 4375053"/>
              <a:gd name="connsiteY12" fmla="*/ 858129 h 85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053" h="858129">
                <a:moveTo>
                  <a:pt x="0" y="0"/>
                </a:moveTo>
                <a:cubicBezTo>
                  <a:pt x="349348" y="211015"/>
                  <a:pt x="698696" y="422031"/>
                  <a:pt x="1012874" y="534572"/>
                </a:cubicBezTo>
                <a:cubicBezTo>
                  <a:pt x="1327053" y="647114"/>
                  <a:pt x="1713914" y="684627"/>
                  <a:pt x="1885071" y="675249"/>
                </a:cubicBezTo>
                <a:cubicBezTo>
                  <a:pt x="2056228" y="665871"/>
                  <a:pt x="2002302" y="464234"/>
                  <a:pt x="2039816" y="478302"/>
                </a:cubicBezTo>
                <a:cubicBezTo>
                  <a:pt x="2077330" y="492370"/>
                  <a:pt x="2082019" y="743243"/>
                  <a:pt x="2110154" y="759655"/>
                </a:cubicBezTo>
                <a:cubicBezTo>
                  <a:pt x="2138289" y="776067"/>
                  <a:pt x="2175803" y="583809"/>
                  <a:pt x="2208628" y="576775"/>
                </a:cubicBezTo>
                <a:cubicBezTo>
                  <a:pt x="2241453" y="569741"/>
                  <a:pt x="2269588" y="708074"/>
                  <a:pt x="2307102" y="717452"/>
                </a:cubicBezTo>
                <a:cubicBezTo>
                  <a:pt x="2344616" y="726831"/>
                  <a:pt x="2346960" y="626012"/>
                  <a:pt x="2433711" y="633046"/>
                </a:cubicBezTo>
                <a:cubicBezTo>
                  <a:pt x="2520462" y="640080"/>
                  <a:pt x="2656450" y="731520"/>
                  <a:pt x="2827607" y="759655"/>
                </a:cubicBezTo>
                <a:cubicBezTo>
                  <a:pt x="2998764" y="787790"/>
                  <a:pt x="3460653" y="801858"/>
                  <a:pt x="3460653" y="801858"/>
                </a:cubicBezTo>
                <a:lnTo>
                  <a:pt x="3967090" y="844062"/>
                </a:lnTo>
                <a:cubicBezTo>
                  <a:pt x="4119490" y="853440"/>
                  <a:pt x="4375053" y="858129"/>
                  <a:pt x="4375053" y="858129"/>
                </a:cubicBezTo>
                <a:lnTo>
                  <a:pt x="4375053" y="858129"/>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Forme libre 11"/>
          <p:cNvSpPr/>
          <p:nvPr/>
        </p:nvSpPr>
        <p:spPr>
          <a:xfrm>
            <a:off x="150175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14"/>
          <p:cNvSpPr/>
          <p:nvPr/>
        </p:nvSpPr>
        <p:spPr>
          <a:xfrm>
            <a:off x="185894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Forme libre 15"/>
          <p:cNvSpPr/>
          <p:nvPr/>
        </p:nvSpPr>
        <p:spPr>
          <a:xfrm>
            <a:off x="221613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257332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Forme libre 18"/>
          <p:cNvSpPr/>
          <p:nvPr/>
        </p:nvSpPr>
        <p:spPr>
          <a:xfrm>
            <a:off x="293051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Forme libre 19"/>
          <p:cNvSpPr/>
          <p:nvPr/>
        </p:nvSpPr>
        <p:spPr>
          <a:xfrm>
            <a:off x="328770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Forme libre 21"/>
          <p:cNvSpPr/>
          <p:nvPr/>
        </p:nvSpPr>
        <p:spPr>
          <a:xfrm>
            <a:off x="364489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a:off x="400208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23"/>
          <p:cNvSpPr/>
          <p:nvPr/>
        </p:nvSpPr>
        <p:spPr>
          <a:xfrm>
            <a:off x="435927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Forme libre 25"/>
          <p:cNvSpPr/>
          <p:nvPr/>
        </p:nvSpPr>
        <p:spPr>
          <a:xfrm>
            <a:off x="471646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26"/>
          <p:cNvSpPr/>
          <p:nvPr/>
        </p:nvSpPr>
        <p:spPr>
          <a:xfrm>
            <a:off x="507365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27"/>
          <p:cNvSpPr/>
          <p:nvPr/>
        </p:nvSpPr>
        <p:spPr>
          <a:xfrm>
            <a:off x="5430844" y="1999446"/>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Forme libre 28"/>
          <p:cNvSpPr/>
          <p:nvPr/>
        </p:nvSpPr>
        <p:spPr>
          <a:xfrm>
            <a:off x="578803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orme libre 29"/>
          <p:cNvSpPr/>
          <p:nvPr/>
        </p:nvSpPr>
        <p:spPr>
          <a:xfrm>
            <a:off x="6145224" y="2000240"/>
            <a:ext cx="714380" cy="1428760"/>
          </a:xfrm>
          <a:custGeom>
            <a:avLst/>
            <a:gdLst>
              <a:gd name="connsiteX0" fmla="*/ 0 w 1739704"/>
              <a:gd name="connsiteY0" fmla="*/ 829994 h 829994"/>
              <a:gd name="connsiteX1" fmla="*/ 407963 w 1739704"/>
              <a:gd name="connsiteY1" fmla="*/ 253218 h 829994"/>
              <a:gd name="connsiteX2" fmla="*/ 731520 w 1739704"/>
              <a:gd name="connsiteY2" fmla="*/ 42203 h 829994"/>
              <a:gd name="connsiteX3" fmla="*/ 1139483 w 1739704"/>
              <a:gd name="connsiteY3" fmla="*/ 28135 h 829994"/>
              <a:gd name="connsiteX4" fmla="*/ 1392701 w 1739704"/>
              <a:gd name="connsiteY4" fmla="*/ 211015 h 829994"/>
              <a:gd name="connsiteX5" fmla="*/ 1589649 w 1739704"/>
              <a:gd name="connsiteY5" fmla="*/ 492369 h 829994"/>
              <a:gd name="connsiteX6" fmla="*/ 1716258 w 1739704"/>
              <a:gd name="connsiteY6" fmla="*/ 773723 h 829994"/>
              <a:gd name="connsiteX7" fmla="*/ 1730326 w 1739704"/>
              <a:gd name="connsiteY7" fmla="*/ 815926 h 829994"/>
              <a:gd name="connsiteX8" fmla="*/ 1730326 w 1739704"/>
              <a:gd name="connsiteY8" fmla="*/ 815926 h 8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704" h="829994">
                <a:moveTo>
                  <a:pt x="0" y="829994"/>
                </a:moveTo>
                <a:cubicBezTo>
                  <a:pt x="143021" y="607255"/>
                  <a:pt x="286043" y="384516"/>
                  <a:pt x="407963" y="253218"/>
                </a:cubicBezTo>
                <a:cubicBezTo>
                  <a:pt x="529883" y="121920"/>
                  <a:pt x="609600" y="79717"/>
                  <a:pt x="731520" y="42203"/>
                </a:cubicBezTo>
                <a:cubicBezTo>
                  <a:pt x="853440" y="4689"/>
                  <a:pt x="1029286" y="0"/>
                  <a:pt x="1139483" y="28135"/>
                </a:cubicBezTo>
                <a:cubicBezTo>
                  <a:pt x="1249680" y="56270"/>
                  <a:pt x="1317673" y="133643"/>
                  <a:pt x="1392701" y="211015"/>
                </a:cubicBezTo>
                <a:cubicBezTo>
                  <a:pt x="1467729" y="288387"/>
                  <a:pt x="1535723" y="398584"/>
                  <a:pt x="1589649" y="492369"/>
                </a:cubicBezTo>
                <a:cubicBezTo>
                  <a:pt x="1643575" y="586154"/>
                  <a:pt x="1692812" y="719797"/>
                  <a:pt x="1716258" y="773723"/>
                </a:cubicBezTo>
                <a:cubicBezTo>
                  <a:pt x="1739704" y="827649"/>
                  <a:pt x="1730326" y="815926"/>
                  <a:pt x="1730326" y="815926"/>
                </a:cubicBezTo>
                <a:lnTo>
                  <a:pt x="1730326" y="815926"/>
                </a:lnTo>
              </a:path>
            </a:pathLst>
          </a:custGeom>
          <a:noFill/>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32" name="ZoneTexte 31"/>
          <p:cNvSpPr txBox="1"/>
          <p:nvPr/>
        </p:nvSpPr>
        <p:spPr>
          <a:xfrm>
            <a:off x="6715140" y="3429000"/>
            <a:ext cx="928694" cy="369332"/>
          </a:xfrm>
          <a:prstGeom prst="rect">
            <a:avLst/>
          </a:prstGeom>
          <a:noFill/>
        </p:spPr>
        <p:txBody>
          <a:bodyPr wrap="square" rtlCol="0">
            <a:spAutoFit/>
          </a:bodyPr>
          <a:lstStyle/>
          <a:p>
            <a:r>
              <a:rPr lang="fr-FR" b="1" dirty="0"/>
              <a:t>temps</a:t>
            </a:r>
          </a:p>
        </p:txBody>
      </p:sp>
      <p:sp>
        <p:nvSpPr>
          <p:cNvPr id="33" name="ZoneTexte 32"/>
          <p:cNvSpPr txBox="1"/>
          <p:nvPr/>
        </p:nvSpPr>
        <p:spPr>
          <a:xfrm>
            <a:off x="2714612" y="642918"/>
            <a:ext cx="4857784" cy="369332"/>
          </a:xfrm>
          <a:prstGeom prst="rect">
            <a:avLst/>
          </a:prstGeom>
          <a:noFill/>
        </p:spPr>
        <p:txBody>
          <a:bodyPr wrap="square" rtlCol="0">
            <a:spAutoFit/>
          </a:bodyPr>
          <a:lstStyle/>
          <a:p>
            <a:r>
              <a:rPr lang="fr-FR" b="1" dirty="0">
                <a:solidFill>
                  <a:srgbClr val="0070C0"/>
                </a:solidFill>
              </a:rPr>
              <a:t>La fenêtre w(n-</a:t>
            </a:r>
            <a:r>
              <a:rPr lang="fr-FR" b="1" dirty="0" err="1">
                <a:solidFill>
                  <a:srgbClr val="0070C0"/>
                </a:solidFill>
              </a:rPr>
              <a:t>mR</a:t>
            </a:r>
            <a:r>
              <a:rPr lang="fr-FR" b="1" dirty="0">
                <a:solidFill>
                  <a:srgbClr val="0070C0"/>
                </a:solidFill>
              </a:rPr>
              <a:t>) avec différents décalages R</a:t>
            </a:r>
          </a:p>
        </p:txBody>
      </p:sp>
      <p:cxnSp>
        <p:nvCxnSpPr>
          <p:cNvPr id="35" name="Connecteur droit avec flèche 34"/>
          <p:cNvCxnSpPr>
            <a:endCxn id="12" idx="2"/>
          </p:cNvCxnSpPr>
          <p:nvPr/>
        </p:nvCxnSpPr>
        <p:spPr>
          <a:xfrm rot="10800000" flipV="1">
            <a:off x="1802140" y="1071545"/>
            <a:ext cx="2412670" cy="10013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endCxn id="20" idx="3"/>
          </p:cNvCxnSpPr>
          <p:nvPr/>
        </p:nvCxnSpPr>
        <p:spPr>
          <a:xfrm rot="5400000">
            <a:off x="3497046" y="1330114"/>
            <a:ext cx="976332" cy="4591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6200000" flipH="1">
            <a:off x="4214810" y="1071546"/>
            <a:ext cx="857256" cy="857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30" idx="2"/>
          </p:cNvCxnSpPr>
          <p:nvPr/>
        </p:nvCxnSpPr>
        <p:spPr>
          <a:xfrm>
            <a:off x="4143372" y="1000108"/>
            <a:ext cx="2302238" cy="10727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1428728" y="3500438"/>
            <a:ext cx="785818" cy="1588"/>
          </a:xfrm>
          <a:prstGeom prst="straightConnector1">
            <a:avLst/>
          </a:prstGeom>
          <a:ln w="28575">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714348" y="3488296"/>
            <a:ext cx="2571768" cy="369332"/>
          </a:xfrm>
          <a:prstGeom prst="rect">
            <a:avLst/>
          </a:prstGeom>
          <a:noFill/>
        </p:spPr>
        <p:txBody>
          <a:bodyPr wrap="square" rtlCol="0">
            <a:spAutoFit/>
          </a:bodyPr>
          <a:lstStyle/>
          <a:p>
            <a:r>
              <a:rPr lang="fr-FR" b="1" dirty="0">
                <a:solidFill>
                  <a:srgbClr val="7030A0"/>
                </a:solidFill>
              </a:rPr>
              <a:t>Durée fixe d’une fenêtre</a:t>
            </a:r>
          </a:p>
        </p:txBody>
      </p:sp>
      <p:sp>
        <p:nvSpPr>
          <p:cNvPr id="45" name="ZoneTexte 44"/>
          <p:cNvSpPr txBox="1"/>
          <p:nvPr/>
        </p:nvSpPr>
        <p:spPr>
          <a:xfrm>
            <a:off x="714348" y="4071942"/>
            <a:ext cx="7786742" cy="369332"/>
          </a:xfrm>
          <a:prstGeom prst="rect">
            <a:avLst/>
          </a:prstGeom>
          <a:noFill/>
        </p:spPr>
        <p:txBody>
          <a:bodyPr wrap="square" rtlCol="0">
            <a:spAutoFit/>
          </a:bodyPr>
          <a:lstStyle/>
          <a:p>
            <a:pPr algn="ctr"/>
            <a:r>
              <a:rPr lang="fr-FR" b="1" dirty="0">
                <a:solidFill>
                  <a:srgbClr val="00B050"/>
                </a:solidFill>
              </a:rPr>
              <a:t>Principe d’une transformée de Fourier à court terme</a:t>
            </a:r>
          </a:p>
        </p:txBody>
      </p:sp>
      <p:sp>
        <p:nvSpPr>
          <p:cNvPr id="46" name="ZoneTexte 45"/>
          <p:cNvSpPr txBox="1"/>
          <p:nvPr/>
        </p:nvSpPr>
        <p:spPr>
          <a:xfrm>
            <a:off x="0" y="5435758"/>
            <a:ext cx="9144000" cy="707886"/>
          </a:xfrm>
          <a:prstGeom prst="rect">
            <a:avLst/>
          </a:prstGeom>
          <a:noFill/>
        </p:spPr>
        <p:txBody>
          <a:bodyPr wrap="square" rtlCol="0">
            <a:spAutoFit/>
          </a:bodyPr>
          <a:lstStyle/>
          <a:p>
            <a:pPr algn="just"/>
            <a:r>
              <a:rPr lang="fr-FR" sz="2000" b="1" dirty="0">
                <a:solidFill>
                  <a:srgbClr val="FF0000"/>
                </a:solidFill>
                <a:latin typeface="Times New Roman" pitchFamily="18" charset="0"/>
                <a:cs typeface="Times New Roman" pitchFamily="18" charset="0"/>
              </a:rPr>
              <a:t>Le choix de la taille de la fenêtre est pertinent …..!</a:t>
            </a:r>
          </a:p>
          <a:p>
            <a:pPr algn="just"/>
            <a:endParaRPr lang="fr-FR" sz="2000" dirty="0">
              <a:solidFill>
                <a:srgbClr val="002060"/>
              </a:solidFill>
              <a:latin typeface="Times New Roman" pitchFamily="18" charset="0"/>
              <a:cs typeface="Times New Roman" pitchFamily="18" charset="0"/>
            </a:endParaRP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8</a:t>
            </a:fld>
            <a:endParaRPr lang="fr-FR"/>
          </a:p>
        </p:txBody>
      </p:sp>
      <p:sp>
        <p:nvSpPr>
          <p:cNvPr id="48" name="ZoneTexte 47"/>
          <p:cNvSpPr txBox="1"/>
          <p:nvPr/>
        </p:nvSpPr>
        <p:spPr>
          <a:xfrm>
            <a:off x="5715008" y="1071546"/>
            <a:ext cx="3428992" cy="646331"/>
          </a:xfrm>
          <a:prstGeom prst="rect">
            <a:avLst/>
          </a:prstGeom>
          <a:noFill/>
        </p:spPr>
        <p:txBody>
          <a:bodyPr wrap="square" rtlCol="0">
            <a:spAutoFit/>
          </a:bodyPr>
          <a:lstStyle/>
          <a:p>
            <a:pPr algn="just"/>
            <a:r>
              <a:rPr lang="fr-FR" b="1" i="1" dirty="0">
                <a:solidFill>
                  <a:srgbClr val="002060"/>
                </a:solidFill>
              </a:rPr>
              <a:t>Les fenêtres présentent souvent des chevauchements entre elles.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1000100" y="3071810"/>
          <a:ext cx="3929090" cy="214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C:\Users\Abdennour\Desktop\Spiht.png"/>
          <p:cNvPicPr>
            <a:picLocks noChangeAspect="1" noChangeArrowheads="1"/>
          </p:cNvPicPr>
          <p:nvPr/>
        </p:nvPicPr>
        <p:blipFill>
          <a:blip r:embed="rId7"/>
          <a:srcRect/>
          <a:stretch>
            <a:fillRect/>
          </a:stretch>
        </p:blipFill>
        <p:spPr bwMode="auto">
          <a:xfrm>
            <a:off x="5143504" y="1990035"/>
            <a:ext cx="3643338" cy="3796419"/>
          </a:xfrm>
          <a:prstGeom prst="rect">
            <a:avLst/>
          </a:prstGeom>
          <a:noFill/>
        </p:spPr>
      </p:pic>
      <p:graphicFrame>
        <p:nvGraphicFramePr>
          <p:cNvPr id="9" name="Diagramme 8"/>
          <p:cNvGraphicFramePr/>
          <p:nvPr/>
        </p:nvGraphicFramePr>
        <p:xfrm>
          <a:off x="1071538" y="1428736"/>
          <a:ext cx="7572428"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ZoneTexte 9"/>
          <p:cNvSpPr txBox="1"/>
          <p:nvPr/>
        </p:nvSpPr>
        <p:spPr>
          <a:xfrm>
            <a:off x="0" y="1952"/>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SPIHT : 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928662" y="1785926"/>
          <a:ext cx="7572428"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0" y="1952"/>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SPIHT : 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642910" y="1731711"/>
          <a:ext cx="7929618" cy="3768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0" y="1952"/>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SPIHT : 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214282" y="1571612"/>
          <a:ext cx="864399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e 9"/>
          <p:cNvGrpSpPr/>
          <p:nvPr/>
        </p:nvGrpSpPr>
        <p:grpSpPr>
          <a:xfrm>
            <a:off x="214282" y="1083487"/>
            <a:ext cx="8643998" cy="345249"/>
            <a:chOff x="0" y="0"/>
            <a:chExt cx="8643998" cy="345249"/>
          </a:xfrm>
        </p:grpSpPr>
        <p:sp>
          <p:nvSpPr>
            <p:cNvPr id="11" name="Rectangle à coins arrondis 10"/>
            <p:cNvSpPr/>
            <p:nvPr/>
          </p:nvSpPr>
          <p:spPr>
            <a:xfrm>
              <a:off x="0" y="0"/>
              <a:ext cx="8643998" cy="345249"/>
            </a:xfrm>
            <a:prstGeom prst="roundRect">
              <a:avLst/>
            </a:prstGeom>
            <a:effectLst/>
          </p:spPr>
          <p:style>
            <a:lnRef idx="1">
              <a:schemeClr val="dk1"/>
            </a:lnRef>
            <a:fillRef idx="2">
              <a:schemeClr val="dk1"/>
            </a:fillRef>
            <a:effectRef idx="1">
              <a:schemeClr val="dk1"/>
            </a:effectRef>
            <a:fontRef idx="minor">
              <a:schemeClr val="dk1"/>
            </a:fontRef>
          </p:style>
        </p:sp>
        <p:sp>
          <p:nvSpPr>
            <p:cNvPr id="12" name="Rectangle 11"/>
            <p:cNvSpPr/>
            <p:nvPr/>
          </p:nvSpPr>
          <p:spPr>
            <a:xfrm>
              <a:off x="16854" y="16854"/>
              <a:ext cx="8610290" cy="311541"/>
            </a:xfrm>
            <a:prstGeom prst="rect">
              <a:avLst/>
            </a:prstGeom>
          </p:spPr>
          <p:style>
            <a:lnRef idx="0">
              <a:scrgbClr r="0" g="0" b="0"/>
            </a:lnRef>
            <a:fillRef idx="1003">
              <a:schemeClr val="lt1"/>
            </a:fillRef>
            <a:effectRef idx="0">
              <a:scrgbClr r="0" g="0" b="0"/>
            </a:effectRef>
            <a:fontRef idx="minor">
              <a:schemeClr val="dk1"/>
            </a:fontRef>
          </p:style>
          <p:txBody>
            <a:bodyPr spcFirstLastPara="0" vert="horz" wrap="square" lIns="68580" tIns="68580" rIns="68580" bIns="68580" numCol="1" spcCol="1270" anchor="ctr" anchorCtr="0">
              <a:noAutofit/>
            </a:bodyPr>
            <a:lstStyle/>
            <a:p>
              <a:pPr lvl="0" defTabSz="800100">
                <a:lnSpc>
                  <a:spcPct val="100000"/>
                </a:lnSpc>
                <a:spcBef>
                  <a:spcPct val="0"/>
                </a:spcBef>
                <a:spcAft>
                  <a:spcPct val="35000"/>
                </a:spcAft>
              </a:pPr>
              <a:r>
                <a:rPr lang="fr-FR" sz="1800" b="1" i="0" kern="1200" dirty="0"/>
                <a:t>Passe de signification</a:t>
              </a:r>
            </a:p>
          </p:txBody>
        </p:sp>
      </p:grpSp>
      <p:sp>
        <p:nvSpPr>
          <p:cNvPr id="9" name="ZoneTexte 8"/>
          <p:cNvSpPr txBox="1"/>
          <p:nvPr/>
        </p:nvSpPr>
        <p:spPr>
          <a:xfrm>
            <a:off x="0" y="1952"/>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SPIHT : 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642910" y="1731711"/>
          <a:ext cx="7929618" cy="241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0" y="1952"/>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SPIHT : Set </a:t>
            </a:r>
            <a:r>
              <a:rPr lang="fr-FR" sz="3200" b="1" dirty="0" err="1">
                <a:solidFill>
                  <a:srgbClr val="FF0000"/>
                </a:solidFill>
                <a:latin typeface="Times New Roman" pitchFamily="18" charset="0"/>
                <a:cs typeface="Times New Roman" pitchFamily="18" charset="0"/>
              </a:rPr>
              <a:t>Partitioning</a:t>
            </a:r>
            <a:r>
              <a:rPr lang="fr-FR" sz="3200" b="1" dirty="0">
                <a:solidFill>
                  <a:srgbClr val="FF0000"/>
                </a:solidFill>
                <a:latin typeface="Times New Roman" pitchFamily="18" charset="0"/>
                <a:cs typeface="Times New Roman" pitchFamily="18" charset="0"/>
              </a:rPr>
              <a:t> In </a:t>
            </a:r>
            <a:r>
              <a:rPr lang="fr-FR" sz="3200" b="1" dirty="0" err="1">
                <a:solidFill>
                  <a:srgbClr val="FF0000"/>
                </a:solidFill>
                <a:latin typeface="Times New Roman" pitchFamily="18" charset="0"/>
                <a:cs typeface="Times New Roman" pitchFamily="18" charset="0"/>
              </a:rPr>
              <a:t>Hierarchical</a:t>
            </a:r>
            <a:r>
              <a:rPr lang="fr-FR" sz="3200" b="1" dirty="0">
                <a:solidFill>
                  <a:srgbClr val="FF0000"/>
                </a:solidFill>
                <a:latin typeface="Times New Roman" pitchFamily="18" charset="0"/>
                <a:cs typeface="Times New Roman" pitchFamily="18" charset="0"/>
              </a:rPr>
              <a:t> </a:t>
            </a:r>
            <a:r>
              <a:rPr lang="fr-FR" sz="3200" b="1" dirty="0" err="1">
                <a:solidFill>
                  <a:srgbClr val="FF0000"/>
                </a:solidFill>
                <a:latin typeface="Times New Roman" pitchFamily="18" charset="0"/>
                <a:cs typeface="Times New Roman" pitchFamily="18" charset="0"/>
              </a:rPr>
              <a:t>Trees</a:t>
            </a:r>
            <a:endParaRPr lang="fr-FR" sz="3200" b="1" dirty="0">
              <a:solidFill>
                <a:srgbClr val="FF0000"/>
              </a:solidFill>
              <a:latin typeface="Times New Roman" pitchFamily="18" charset="0"/>
              <a:cs typeface="Times New Roman" pitchFamily="18" charset="0"/>
            </a:endParaRP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5054" y="2143116"/>
            <a:ext cx="4611110" cy="4083039"/>
          </a:xfrm>
          <a:prstGeom prst="rect">
            <a:avLst/>
          </a:prstGeom>
          <a:noFill/>
          <a:ln>
            <a:noFill/>
          </a:ln>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4429124" y="2143116"/>
            <a:ext cx="4611110" cy="4083039"/>
          </a:xfrm>
          <a:prstGeom prst="rect">
            <a:avLst/>
          </a:prstGeom>
          <a:noFill/>
          <a:ln>
            <a:noFill/>
          </a:ln>
        </p:spPr>
      </p:pic>
      <p:sp>
        <p:nvSpPr>
          <p:cNvPr id="13" name="Titre 1"/>
          <p:cNvSpPr>
            <a:spLocks noGrp="1"/>
          </p:cNvSpPr>
          <p:nvPr>
            <p:ph type="title"/>
          </p:nvPr>
        </p:nvSpPr>
        <p:spPr>
          <a:xfrm>
            <a:off x="457200" y="-24"/>
            <a:ext cx="8229600" cy="1143000"/>
          </a:xfrm>
        </p:spPr>
        <p:txBody>
          <a:bodyPr>
            <a:noAutofit/>
          </a:bodyPr>
          <a:lstStyle/>
          <a:p>
            <a:r>
              <a:rPr lang="fr-FR" sz="3600" dirty="0">
                <a:solidFill>
                  <a:srgbClr val="C00000"/>
                </a:solidFill>
              </a:rPr>
              <a:t>Comparaison entre SPIHT et EZW</a:t>
            </a:r>
            <a:br>
              <a:rPr lang="fr-FR" sz="3600" dirty="0">
                <a:solidFill>
                  <a:srgbClr val="C00000"/>
                </a:solidFill>
              </a:rPr>
            </a:br>
            <a:endParaRPr lang="fr-FR" sz="2200" dirty="0">
              <a:solidFill>
                <a:schemeClr val="tx1"/>
              </a:solidFill>
            </a:endParaRPr>
          </a:p>
        </p:txBody>
      </p:sp>
      <p:sp>
        <p:nvSpPr>
          <p:cNvPr id="14" name="Rectangle 13"/>
          <p:cNvSpPr/>
          <p:nvPr/>
        </p:nvSpPr>
        <p:spPr>
          <a:xfrm>
            <a:off x="1731580" y="6072206"/>
            <a:ext cx="1561645" cy="369332"/>
          </a:xfrm>
          <a:prstGeom prst="rect">
            <a:avLst/>
          </a:prstGeom>
        </p:spPr>
        <p:txBody>
          <a:bodyPr wrap="none">
            <a:spAutoFit/>
          </a:bodyPr>
          <a:lstStyle/>
          <a:p>
            <a:pPr algn="ctr"/>
            <a:r>
              <a:rPr lang="fr-FR" dirty="0">
                <a:latin typeface="Garamond" pitchFamily="18" charset="0"/>
                <a:cs typeface="Times New Roman" pitchFamily="18" charset="0"/>
              </a:rPr>
              <a:t>PSNR = 24.74 </a:t>
            </a:r>
          </a:p>
        </p:txBody>
      </p:sp>
      <p:sp>
        <p:nvSpPr>
          <p:cNvPr id="17" name="Rectangle 16"/>
          <p:cNvSpPr/>
          <p:nvPr/>
        </p:nvSpPr>
        <p:spPr>
          <a:xfrm>
            <a:off x="5660670" y="6072206"/>
            <a:ext cx="1561646" cy="369332"/>
          </a:xfrm>
          <a:prstGeom prst="rect">
            <a:avLst/>
          </a:prstGeom>
        </p:spPr>
        <p:txBody>
          <a:bodyPr wrap="none">
            <a:spAutoFit/>
          </a:bodyPr>
          <a:lstStyle/>
          <a:p>
            <a:pPr algn="ctr"/>
            <a:r>
              <a:rPr lang="fr-FR" dirty="0">
                <a:latin typeface="Garamond" pitchFamily="18" charset="0"/>
              </a:rPr>
              <a:t>PSNR = 25.09 </a:t>
            </a:r>
          </a:p>
        </p:txBody>
      </p:sp>
      <p:sp>
        <p:nvSpPr>
          <p:cNvPr id="9" name="Rectangle 8"/>
          <p:cNvSpPr/>
          <p:nvPr/>
        </p:nvSpPr>
        <p:spPr>
          <a:xfrm>
            <a:off x="3916189" y="1357298"/>
            <a:ext cx="1298753" cy="400110"/>
          </a:xfrm>
          <a:prstGeom prst="rect">
            <a:avLst/>
          </a:prstGeom>
        </p:spPr>
        <p:txBody>
          <a:bodyPr wrap="none">
            <a:spAutoFit/>
          </a:bodyPr>
          <a:lstStyle/>
          <a:p>
            <a:r>
              <a:rPr lang="fr-FR" sz="20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0.15 </a:t>
            </a:r>
            <a:r>
              <a:rPr lang="fr-FR" sz="2000" b="1" i="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sp>
        <p:nvSpPr>
          <p:cNvPr id="15" name="Rectangle 14"/>
          <p:cNvSpPr/>
          <p:nvPr/>
        </p:nvSpPr>
        <p:spPr>
          <a:xfrm>
            <a:off x="2182303" y="1876000"/>
            <a:ext cx="565669" cy="338554"/>
          </a:xfrm>
          <a:prstGeom prst="rect">
            <a:avLst/>
          </a:prstGeom>
        </p:spPr>
        <p:txBody>
          <a:bodyPr wrap="none">
            <a:spAutoFit/>
          </a:bodyPr>
          <a:lstStyle/>
          <a:p>
            <a:pPr algn="ctr"/>
            <a:r>
              <a:rPr lang="fr-FR" sz="1600" b="1" i="1" dirty="0"/>
              <a:t>EZW</a:t>
            </a:r>
          </a:p>
        </p:txBody>
      </p:sp>
      <p:sp>
        <p:nvSpPr>
          <p:cNvPr id="16" name="Rectangle 15"/>
          <p:cNvSpPr/>
          <p:nvPr/>
        </p:nvSpPr>
        <p:spPr>
          <a:xfrm>
            <a:off x="6754335" y="1876000"/>
            <a:ext cx="675185" cy="338554"/>
          </a:xfrm>
          <a:prstGeom prst="rect">
            <a:avLst/>
          </a:prstGeom>
        </p:spPr>
        <p:txBody>
          <a:bodyPr wrap="none">
            <a:spAutoFit/>
          </a:bodyPr>
          <a:lstStyle/>
          <a:p>
            <a:pPr algn="ctr"/>
            <a:r>
              <a:rPr lang="fr-FR" sz="1600" b="1" i="1" dirty="0"/>
              <a:t>SPIHT</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p:nvPr/>
        </p:nvPicPr>
        <p:blipFill>
          <a:blip r:embed="rId3" cstate="print">
            <a:extLst>
              <a:ext uri="{28A0092B-C50C-407E-A947-70E740481C1C}">
                <a14:useLocalDpi xmlns:a14="http://schemas.microsoft.com/office/drawing/2010/main" val="0"/>
              </a:ext>
            </a:extLst>
          </a:blip>
          <a:stretch>
            <a:fillRect/>
          </a:stretch>
        </p:blipFill>
        <p:spPr>
          <a:xfrm>
            <a:off x="4429124" y="2143116"/>
            <a:ext cx="4611110" cy="4083039"/>
          </a:xfrm>
          <a:prstGeom prst="rect">
            <a:avLst/>
          </a:prstGeom>
        </p:spPr>
      </p:pic>
      <p:pic>
        <p:nvPicPr>
          <p:cNvPr id="18" name="Image 17"/>
          <p:cNvPicPr/>
          <p:nvPr/>
        </p:nvPicPr>
        <p:blipFill>
          <a:blip r:embed="rId4" cstate="print">
            <a:extLst>
              <a:ext uri="{28A0092B-C50C-407E-A947-70E740481C1C}">
                <a14:useLocalDpi xmlns:a14="http://schemas.microsoft.com/office/drawing/2010/main" val="0"/>
              </a:ext>
            </a:extLst>
          </a:blip>
          <a:stretch>
            <a:fillRect/>
          </a:stretch>
        </p:blipFill>
        <p:spPr>
          <a:xfrm>
            <a:off x="85054" y="2143116"/>
            <a:ext cx="4611110" cy="4083039"/>
          </a:xfrm>
          <a:prstGeom prst="rect">
            <a:avLst/>
          </a:prstGeom>
        </p:spPr>
      </p:pic>
      <p:sp>
        <p:nvSpPr>
          <p:cNvPr id="14" name="Rectangle 13"/>
          <p:cNvSpPr/>
          <p:nvPr/>
        </p:nvSpPr>
        <p:spPr>
          <a:xfrm>
            <a:off x="1731580" y="6072206"/>
            <a:ext cx="1561645" cy="369332"/>
          </a:xfrm>
          <a:prstGeom prst="rect">
            <a:avLst/>
          </a:prstGeom>
        </p:spPr>
        <p:txBody>
          <a:bodyPr wrap="none">
            <a:spAutoFit/>
          </a:bodyPr>
          <a:lstStyle/>
          <a:p>
            <a:pPr algn="ctr"/>
            <a:r>
              <a:rPr lang="fr-FR" dirty="0">
                <a:latin typeface="Garamond" pitchFamily="18" charset="0"/>
                <a:cs typeface="Times New Roman" pitchFamily="18" charset="0"/>
              </a:rPr>
              <a:t>PSNR = 26.92 </a:t>
            </a:r>
          </a:p>
        </p:txBody>
      </p:sp>
      <p:sp>
        <p:nvSpPr>
          <p:cNvPr id="17" name="Rectangle 16"/>
          <p:cNvSpPr/>
          <p:nvPr/>
        </p:nvSpPr>
        <p:spPr>
          <a:xfrm>
            <a:off x="5660670" y="6072206"/>
            <a:ext cx="1561645" cy="369332"/>
          </a:xfrm>
          <a:prstGeom prst="rect">
            <a:avLst/>
          </a:prstGeom>
        </p:spPr>
        <p:txBody>
          <a:bodyPr wrap="none">
            <a:spAutoFit/>
          </a:bodyPr>
          <a:lstStyle/>
          <a:p>
            <a:pPr algn="ctr"/>
            <a:r>
              <a:rPr lang="fr-FR" dirty="0">
                <a:latin typeface="Garamond" pitchFamily="18" charset="0"/>
              </a:rPr>
              <a:t>PSNR = 27.70 </a:t>
            </a:r>
          </a:p>
        </p:txBody>
      </p:sp>
      <p:sp>
        <p:nvSpPr>
          <p:cNvPr id="9" name="Rectangle 8"/>
          <p:cNvSpPr/>
          <p:nvPr/>
        </p:nvSpPr>
        <p:spPr>
          <a:xfrm>
            <a:off x="3916189" y="1357298"/>
            <a:ext cx="1274708" cy="400110"/>
          </a:xfrm>
          <a:prstGeom prst="rect">
            <a:avLst/>
          </a:prstGeom>
        </p:spPr>
        <p:txBody>
          <a:bodyPr wrap="none">
            <a:spAutoFit/>
          </a:bodyPr>
          <a:lstStyle/>
          <a:p>
            <a:r>
              <a:rPr lang="fr-FR" sz="20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0.25 </a:t>
            </a:r>
            <a:r>
              <a:rPr lang="fr-FR" sz="2000" b="1" i="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sp>
        <p:nvSpPr>
          <p:cNvPr id="19" name="Titre 1"/>
          <p:cNvSpPr>
            <a:spLocks noGrp="1"/>
          </p:cNvSpPr>
          <p:nvPr>
            <p:ph type="title"/>
          </p:nvPr>
        </p:nvSpPr>
        <p:spPr>
          <a:xfrm>
            <a:off x="457200" y="-24"/>
            <a:ext cx="8229600" cy="1143000"/>
          </a:xfrm>
        </p:spPr>
        <p:txBody>
          <a:bodyPr>
            <a:noAutofit/>
          </a:bodyPr>
          <a:lstStyle/>
          <a:p>
            <a:r>
              <a:rPr lang="fr-FR" sz="3600" dirty="0">
                <a:solidFill>
                  <a:srgbClr val="C00000"/>
                </a:solidFill>
              </a:rPr>
              <a:t>Comparaison entre SPIHT et EZW</a:t>
            </a:r>
            <a:br>
              <a:rPr lang="fr-FR" sz="3600" dirty="0">
                <a:solidFill>
                  <a:srgbClr val="C00000"/>
                </a:solidFill>
              </a:rPr>
            </a:br>
            <a:endParaRPr lang="fr-FR" sz="2200" dirty="0">
              <a:solidFill>
                <a:schemeClr val="tx1"/>
              </a:solidFill>
            </a:endParaRPr>
          </a:p>
        </p:txBody>
      </p:sp>
      <p:sp>
        <p:nvSpPr>
          <p:cNvPr id="20" name="Rectangle 19"/>
          <p:cNvSpPr/>
          <p:nvPr/>
        </p:nvSpPr>
        <p:spPr>
          <a:xfrm>
            <a:off x="2182303" y="1876000"/>
            <a:ext cx="565669" cy="338554"/>
          </a:xfrm>
          <a:prstGeom prst="rect">
            <a:avLst/>
          </a:prstGeom>
        </p:spPr>
        <p:txBody>
          <a:bodyPr wrap="none">
            <a:spAutoFit/>
          </a:bodyPr>
          <a:lstStyle/>
          <a:p>
            <a:pPr algn="ctr"/>
            <a:r>
              <a:rPr lang="fr-FR" sz="1600" b="1" i="1" dirty="0"/>
              <a:t>EZW</a:t>
            </a:r>
          </a:p>
        </p:txBody>
      </p:sp>
      <p:sp>
        <p:nvSpPr>
          <p:cNvPr id="21" name="Rectangle 20"/>
          <p:cNvSpPr/>
          <p:nvPr/>
        </p:nvSpPr>
        <p:spPr>
          <a:xfrm>
            <a:off x="6754335" y="1876000"/>
            <a:ext cx="675185" cy="338554"/>
          </a:xfrm>
          <a:prstGeom prst="rect">
            <a:avLst/>
          </a:prstGeom>
        </p:spPr>
        <p:txBody>
          <a:bodyPr wrap="none">
            <a:spAutoFit/>
          </a:bodyPr>
          <a:lstStyle/>
          <a:p>
            <a:pPr algn="ctr"/>
            <a:r>
              <a:rPr lang="fr-FR" sz="1600" b="1" i="1" dirty="0"/>
              <a:t>SPIHT</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31580" y="6072206"/>
            <a:ext cx="1561645" cy="369332"/>
          </a:xfrm>
          <a:prstGeom prst="rect">
            <a:avLst/>
          </a:prstGeom>
        </p:spPr>
        <p:txBody>
          <a:bodyPr wrap="none">
            <a:spAutoFit/>
          </a:bodyPr>
          <a:lstStyle/>
          <a:p>
            <a:pPr algn="ctr"/>
            <a:r>
              <a:rPr lang="fr-FR" dirty="0">
                <a:latin typeface="Garamond" pitchFamily="18" charset="0"/>
                <a:cs typeface="Times New Roman" pitchFamily="18" charset="0"/>
              </a:rPr>
              <a:t>PSNR = 20.55 </a:t>
            </a:r>
          </a:p>
        </p:txBody>
      </p:sp>
      <p:sp>
        <p:nvSpPr>
          <p:cNvPr id="17" name="Rectangle 16"/>
          <p:cNvSpPr/>
          <p:nvPr/>
        </p:nvSpPr>
        <p:spPr>
          <a:xfrm>
            <a:off x="5660670" y="6072206"/>
            <a:ext cx="1561645" cy="369332"/>
          </a:xfrm>
          <a:prstGeom prst="rect">
            <a:avLst/>
          </a:prstGeom>
        </p:spPr>
        <p:txBody>
          <a:bodyPr wrap="none">
            <a:spAutoFit/>
          </a:bodyPr>
          <a:lstStyle/>
          <a:p>
            <a:pPr algn="ctr"/>
            <a:r>
              <a:rPr lang="fr-FR" dirty="0">
                <a:latin typeface="Garamond" pitchFamily="18" charset="0"/>
              </a:rPr>
              <a:t>PSNR = 20.92</a:t>
            </a:r>
          </a:p>
        </p:txBody>
      </p:sp>
      <p:sp>
        <p:nvSpPr>
          <p:cNvPr id="9" name="Rectangle 8"/>
          <p:cNvSpPr/>
          <p:nvPr/>
        </p:nvSpPr>
        <p:spPr>
          <a:xfrm>
            <a:off x="3916189" y="1357298"/>
            <a:ext cx="1146468" cy="400110"/>
          </a:xfrm>
          <a:prstGeom prst="rect">
            <a:avLst/>
          </a:prstGeom>
        </p:spPr>
        <p:txBody>
          <a:bodyPr wrap="none">
            <a:spAutoFit/>
          </a:bodyPr>
          <a:lstStyle/>
          <a:p>
            <a:r>
              <a:rPr lang="fr-FR" sz="20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0.1 </a:t>
            </a:r>
            <a:r>
              <a:rPr lang="fr-FR" sz="2000" b="1" i="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pic>
        <p:nvPicPr>
          <p:cNvPr id="11" name="Image 10"/>
          <p:cNvPicPr/>
          <p:nvPr/>
        </p:nvPicPr>
        <p:blipFill>
          <a:blip r:embed="rId3">
            <a:extLst>
              <a:ext uri="{28A0092B-C50C-407E-A947-70E740481C1C}">
                <a14:useLocalDpi xmlns:a14="http://schemas.microsoft.com/office/drawing/2010/main" val="0"/>
              </a:ext>
            </a:extLst>
          </a:blip>
          <a:srcRect/>
          <a:stretch>
            <a:fillRect/>
          </a:stretch>
        </p:blipFill>
        <p:spPr bwMode="auto">
          <a:xfrm>
            <a:off x="71406" y="2143116"/>
            <a:ext cx="4643883" cy="4108953"/>
          </a:xfrm>
          <a:prstGeom prst="rect">
            <a:avLst/>
          </a:prstGeom>
          <a:noFill/>
          <a:ln>
            <a:noFill/>
          </a:ln>
        </p:spPr>
      </p:pic>
      <p:pic>
        <p:nvPicPr>
          <p:cNvPr id="19" name="Image 18"/>
          <p:cNvPicPr/>
          <p:nvPr/>
        </p:nvPicPr>
        <p:blipFill>
          <a:blip r:embed="rId4">
            <a:extLst>
              <a:ext uri="{28A0092B-C50C-407E-A947-70E740481C1C}">
                <a14:useLocalDpi xmlns:a14="http://schemas.microsoft.com/office/drawing/2010/main" val="0"/>
              </a:ext>
            </a:extLst>
          </a:blip>
          <a:srcRect/>
          <a:stretch>
            <a:fillRect/>
          </a:stretch>
        </p:blipFill>
        <p:spPr bwMode="auto">
          <a:xfrm>
            <a:off x="4428711" y="2133000"/>
            <a:ext cx="4643883" cy="4108953"/>
          </a:xfrm>
          <a:prstGeom prst="rect">
            <a:avLst/>
          </a:prstGeom>
          <a:noFill/>
          <a:ln>
            <a:noFill/>
          </a:ln>
        </p:spPr>
      </p:pic>
      <p:sp>
        <p:nvSpPr>
          <p:cNvPr id="18" name="Titre 1"/>
          <p:cNvSpPr>
            <a:spLocks noGrp="1"/>
          </p:cNvSpPr>
          <p:nvPr>
            <p:ph type="title"/>
          </p:nvPr>
        </p:nvSpPr>
        <p:spPr>
          <a:xfrm>
            <a:off x="457200" y="-24"/>
            <a:ext cx="8229600" cy="1143000"/>
          </a:xfrm>
        </p:spPr>
        <p:txBody>
          <a:bodyPr>
            <a:noAutofit/>
          </a:bodyPr>
          <a:lstStyle/>
          <a:p>
            <a:r>
              <a:rPr lang="fr-FR" sz="3600" dirty="0">
                <a:solidFill>
                  <a:srgbClr val="C00000"/>
                </a:solidFill>
              </a:rPr>
              <a:t>Comparaison entre SPIHT et EZW</a:t>
            </a:r>
            <a:br>
              <a:rPr lang="fr-FR" sz="3600" dirty="0">
                <a:solidFill>
                  <a:srgbClr val="C00000"/>
                </a:solidFill>
              </a:rPr>
            </a:br>
            <a:endParaRPr lang="fr-FR" sz="2200" dirty="0">
              <a:solidFill>
                <a:schemeClr val="tx1"/>
              </a:solidFill>
            </a:endParaRPr>
          </a:p>
        </p:txBody>
      </p:sp>
      <p:sp>
        <p:nvSpPr>
          <p:cNvPr id="20" name="Rectangle 19"/>
          <p:cNvSpPr/>
          <p:nvPr/>
        </p:nvSpPr>
        <p:spPr>
          <a:xfrm>
            <a:off x="2182303" y="1876000"/>
            <a:ext cx="565669" cy="338554"/>
          </a:xfrm>
          <a:prstGeom prst="rect">
            <a:avLst/>
          </a:prstGeom>
        </p:spPr>
        <p:txBody>
          <a:bodyPr wrap="none">
            <a:spAutoFit/>
          </a:bodyPr>
          <a:lstStyle/>
          <a:p>
            <a:pPr algn="ctr"/>
            <a:r>
              <a:rPr lang="fr-FR" sz="1600" b="1" i="1" dirty="0"/>
              <a:t>EZW</a:t>
            </a:r>
          </a:p>
        </p:txBody>
      </p:sp>
      <p:sp>
        <p:nvSpPr>
          <p:cNvPr id="21" name="Rectangle 20"/>
          <p:cNvSpPr/>
          <p:nvPr/>
        </p:nvSpPr>
        <p:spPr>
          <a:xfrm>
            <a:off x="6754335" y="1876000"/>
            <a:ext cx="675185" cy="338554"/>
          </a:xfrm>
          <a:prstGeom prst="rect">
            <a:avLst/>
          </a:prstGeom>
        </p:spPr>
        <p:txBody>
          <a:bodyPr wrap="none">
            <a:spAutoFit/>
          </a:bodyPr>
          <a:lstStyle/>
          <a:p>
            <a:pPr algn="ctr"/>
            <a:r>
              <a:rPr lang="fr-FR" sz="1600" b="1" i="1" dirty="0"/>
              <a:t>SPIHT</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31580" y="6072206"/>
            <a:ext cx="1561645" cy="369332"/>
          </a:xfrm>
          <a:prstGeom prst="rect">
            <a:avLst/>
          </a:prstGeom>
        </p:spPr>
        <p:txBody>
          <a:bodyPr wrap="none">
            <a:spAutoFit/>
          </a:bodyPr>
          <a:lstStyle/>
          <a:p>
            <a:pPr algn="ctr"/>
            <a:r>
              <a:rPr lang="fr-FR" dirty="0">
                <a:latin typeface="Garamond" pitchFamily="18" charset="0"/>
                <a:cs typeface="Times New Roman" pitchFamily="18" charset="0"/>
              </a:rPr>
              <a:t>PSNR = 22.47 </a:t>
            </a:r>
          </a:p>
        </p:txBody>
      </p:sp>
      <p:sp>
        <p:nvSpPr>
          <p:cNvPr id="17" name="Rectangle 16"/>
          <p:cNvSpPr/>
          <p:nvPr/>
        </p:nvSpPr>
        <p:spPr>
          <a:xfrm>
            <a:off x="5660670" y="6072206"/>
            <a:ext cx="1561645" cy="369332"/>
          </a:xfrm>
          <a:prstGeom prst="rect">
            <a:avLst/>
          </a:prstGeom>
        </p:spPr>
        <p:txBody>
          <a:bodyPr wrap="none">
            <a:spAutoFit/>
          </a:bodyPr>
          <a:lstStyle/>
          <a:p>
            <a:pPr algn="ctr"/>
            <a:r>
              <a:rPr lang="fr-FR" dirty="0">
                <a:latin typeface="Garamond" pitchFamily="18" charset="0"/>
              </a:rPr>
              <a:t>PSNR = 23.11</a:t>
            </a:r>
          </a:p>
        </p:txBody>
      </p:sp>
      <p:sp>
        <p:nvSpPr>
          <p:cNvPr id="9" name="Rectangle 8"/>
          <p:cNvSpPr/>
          <p:nvPr/>
        </p:nvSpPr>
        <p:spPr>
          <a:xfrm>
            <a:off x="3916189" y="1357298"/>
            <a:ext cx="1274708" cy="400110"/>
          </a:xfrm>
          <a:prstGeom prst="rect">
            <a:avLst/>
          </a:prstGeom>
        </p:spPr>
        <p:txBody>
          <a:bodyPr wrap="none">
            <a:spAutoFit/>
          </a:bodyPr>
          <a:lstStyle/>
          <a:p>
            <a:r>
              <a:rPr lang="fr-FR" sz="20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0.15 </a:t>
            </a:r>
            <a:r>
              <a:rPr lang="fr-FR" sz="2000" b="1" i="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pic>
        <p:nvPicPr>
          <p:cNvPr id="11" name="Image 10"/>
          <p:cNvPicPr/>
          <p:nvPr/>
        </p:nvPicPr>
        <p:blipFill>
          <a:blip r:embed="rId3">
            <a:extLst>
              <a:ext uri="{28A0092B-C50C-407E-A947-70E740481C1C}">
                <a14:useLocalDpi xmlns:a14="http://schemas.microsoft.com/office/drawing/2010/main" val="0"/>
              </a:ext>
            </a:extLst>
          </a:blip>
          <a:srcRect/>
          <a:stretch>
            <a:fillRect/>
          </a:stretch>
        </p:blipFill>
        <p:spPr bwMode="auto">
          <a:xfrm>
            <a:off x="71406" y="2133000"/>
            <a:ext cx="4643883" cy="4108953"/>
          </a:xfrm>
          <a:prstGeom prst="rect">
            <a:avLst/>
          </a:prstGeom>
          <a:noFill/>
          <a:ln>
            <a:noFill/>
          </a:ln>
        </p:spPr>
      </p:pic>
      <p:pic>
        <p:nvPicPr>
          <p:cNvPr id="19" name="Image 18"/>
          <p:cNvPicPr/>
          <p:nvPr/>
        </p:nvPicPr>
        <p:blipFill>
          <a:blip r:embed="rId4">
            <a:extLst>
              <a:ext uri="{28A0092B-C50C-407E-A947-70E740481C1C}">
                <a14:useLocalDpi xmlns:a14="http://schemas.microsoft.com/office/drawing/2010/main" val="0"/>
              </a:ext>
            </a:extLst>
          </a:blip>
          <a:srcRect/>
          <a:stretch>
            <a:fillRect/>
          </a:stretch>
        </p:blipFill>
        <p:spPr bwMode="auto">
          <a:xfrm>
            <a:off x="4428711" y="2133000"/>
            <a:ext cx="4643883" cy="4108953"/>
          </a:xfrm>
          <a:prstGeom prst="rect">
            <a:avLst/>
          </a:prstGeom>
          <a:noFill/>
          <a:ln>
            <a:noFill/>
          </a:ln>
        </p:spPr>
      </p:pic>
      <p:sp>
        <p:nvSpPr>
          <p:cNvPr id="18" name="Titre 1"/>
          <p:cNvSpPr>
            <a:spLocks noGrp="1"/>
          </p:cNvSpPr>
          <p:nvPr>
            <p:ph type="title"/>
          </p:nvPr>
        </p:nvSpPr>
        <p:spPr>
          <a:xfrm>
            <a:off x="457200" y="-24"/>
            <a:ext cx="8229600" cy="1143000"/>
          </a:xfrm>
        </p:spPr>
        <p:txBody>
          <a:bodyPr>
            <a:noAutofit/>
          </a:bodyPr>
          <a:lstStyle/>
          <a:p>
            <a:r>
              <a:rPr lang="fr-FR" sz="3600" dirty="0">
                <a:solidFill>
                  <a:srgbClr val="C00000"/>
                </a:solidFill>
              </a:rPr>
              <a:t>Comparaison entre SPIHT et EZW</a:t>
            </a:r>
            <a:br>
              <a:rPr lang="fr-FR" sz="3600" dirty="0">
                <a:solidFill>
                  <a:srgbClr val="C00000"/>
                </a:solidFill>
              </a:rPr>
            </a:br>
            <a:endParaRPr lang="fr-FR" sz="2200" dirty="0">
              <a:solidFill>
                <a:schemeClr val="tx1"/>
              </a:solidFill>
            </a:endParaRPr>
          </a:p>
        </p:txBody>
      </p:sp>
      <p:sp>
        <p:nvSpPr>
          <p:cNvPr id="20" name="Rectangle 19"/>
          <p:cNvSpPr/>
          <p:nvPr/>
        </p:nvSpPr>
        <p:spPr>
          <a:xfrm>
            <a:off x="2182303" y="1876000"/>
            <a:ext cx="565669" cy="338554"/>
          </a:xfrm>
          <a:prstGeom prst="rect">
            <a:avLst/>
          </a:prstGeom>
        </p:spPr>
        <p:txBody>
          <a:bodyPr wrap="none">
            <a:spAutoFit/>
          </a:bodyPr>
          <a:lstStyle/>
          <a:p>
            <a:pPr algn="ctr"/>
            <a:r>
              <a:rPr lang="fr-FR" sz="1600" b="1" i="1" dirty="0"/>
              <a:t>EZW</a:t>
            </a:r>
          </a:p>
        </p:txBody>
      </p:sp>
      <p:sp>
        <p:nvSpPr>
          <p:cNvPr id="21" name="Rectangle 20"/>
          <p:cNvSpPr/>
          <p:nvPr/>
        </p:nvSpPr>
        <p:spPr>
          <a:xfrm>
            <a:off x="6754335" y="1876000"/>
            <a:ext cx="675185" cy="338554"/>
          </a:xfrm>
          <a:prstGeom prst="rect">
            <a:avLst/>
          </a:prstGeom>
        </p:spPr>
        <p:txBody>
          <a:bodyPr wrap="none">
            <a:spAutoFit/>
          </a:bodyPr>
          <a:lstStyle/>
          <a:p>
            <a:pPr algn="ctr"/>
            <a:r>
              <a:rPr lang="fr-FR" sz="1600" b="1" i="1" dirty="0"/>
              <a:t>SPIHT</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1731580" y="6072206"/>
            <a:ext cx="1561645" cy="369332"/>
          </a:xfrm>
          <a:prstGeom prst="rect">
            <a:avLst/>
          </a:prstGeom>
        </p:spPr>
        <p:txBody>
          <a:bodyPr wrap="none">
            <a:spAutoFit/>
          </a:bodyPr>
          <a:lstStyle/>
          <a:p>
            <a:pPr algn="ctr"/>
            <a:r>
              <a:rPr lang="fr-FR" dirty="0">
                <a:latin typeface="Garamond" pitchFamily="18" charset="0"/>
                <a:cs typeface="Times New Roman" pitchFamily="18" charset="0"/>
              </a:rPr>
              <a:t>PSNR = 29.76 </a:t>
            </a:r>
          </a:p>
        </p:txBody>
      </p:sp>
      <p:sp>
        <p:nvSpPr>
          <p:cNvPr id="7" name="Rectangle 6"/>
          <p:cNvSpPr/>
          <p:nvPr/>
        </p:nvSpPr>
        <p:spPr>
          <a:xfrm>
            <a:off x="5925582" y="6072206"/>
            <a:ext cx="1503938" cy="369332"/>
          </a:xfrm>
          <a:prstGeom prst="rect">
            <a:avLst/>
          </a:prstGeom>
        </p:spPr>
        <p:txBody>
          <a:bodyPr wrap="none">
            <a:spAutoFit/>
          </a:bodyPr>
          <a:lstStyle/>
          <a:p>
            <a:pPr algn="ctr"/>
            <a:r>
              <a:rPr lang="fr-FR" dirty="0">
                <a:latin typeface="Garamond" pitchFamily="18" charset="0"/>
              </a:rPr>
              <a:t>PSNR = 30.27</a:t>
            </a:r>
          </a:p>
        </p:txBody>
      </p:sp>
      <p:sp>
        <p:nvSpPr>
          <p:cNvPr id="8" name="Rectangle 7"/>
          <p:cNvSpPr/>
          <p:nvPr/>
        </p:nvSpPr>
        <p:spPr>
          <a:xfrm>
            <a:off x="3997036" y="1357298"/>
            <a:ext cx="1146468" cy="400110"/>
          </a:xfrm>
          <a:prstGeom prst="rect">
            <a:avLst/>
          </a:prstGeom>
        </p:spPr>
        <p:txBody>
          <a:bodyPr wrap="none">
            <a:spAutoFit/>
          </a:bodyPr>
          <a:lstStyle/>
          <a:p>
            <a:r>
              <a:rPr lang="fr-FR" sz="20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0.3 </a:t>
            </a:r>
            <a:r>
              <a:rPr lang="fr-FR" sz="2000" b="1" i="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pic>
        <p:nvPicPr>
          <p:cNvPr id="14" name="Imag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3" y="2122975"/>
            <a:ext cx="4643883" cy="4108953"/>
          </a:xfrm>
          <a:prstGeom prst="rect">
            <a:avLst/>
          </a:prstGeom>
          <a:noFill/>
          <a:ln>
            <a:noFill/>
          </a:ln>
        </p:spPr>
      </p:pic>
      <p:pic>
        <p:nvPicPr>
          <p:cNvPr id="15" name="Image 14"/>
          <p:cNvPicPr/>
          <p:nvPr/>
        </p:nvPicPr>
        <p:blipFill rotWithShape="1">
          <a:blip r:embed="rId4" cstate="print">
            <a:extLst>
              <a:ext uri="{28A0092B-C50C-407E-A947-70E740481C1C}">
                <a14:useLocalDpi xmlns:a14="http://schemas.microsoft.com/office/drawing/2010/main" val="0"/>
              </a:ext>
            </a:extLst>
          </a:blip>
          <a:srcRect/>
          <a:stretch/>
        </p:blipFill>
        <p:spPr bwMode="auto">
          <a:xfrm>
            <a:off x="4428711" y="2133425"/>
            <a:ext cx="4643883" cy="4108953"/>
          </a:xfrm>
          <a:prstGeom prst="rect">
            <a:avLst/>
          </a:prstGeom>
          <a:noFill/>
          <a:ln>
            <a:noFill/>
          </a:ln>
          <a:extLst>
            <a:ext uri="{53640926-AAD7-44D8-BBD7-CCE9431645EC}">
              <a14:shadowObscured xmlns:a14="http://schemas.microsoft.com/office/drawing/2010/main"/>
            </a:ext>
          </a:extLst>
        </p:spPr>
      </p:pic>
      <p:sp>
        <p:nvSpPr>
          <p:cNvPr id="16" name="Titre 1"/>
          <p:cNvSpPr>
            <a:spLocks noGrp="1"/>
          </p:cNvSpPr>
          <p:nvPr>
            <p:ph type="title"/>
          </p:nvPr>
        </p:nvSpPr>
        <p:spPr>
          <a:xfrm>
            <a:off x="457200" y="-24"/>
            <a:ext cx="8229600" cy="1143000"/>
          </a:xfrm>
        </p:spPr>
        <p:txBody>
          <a:bodyPr>
            <a:noAutofit/>
          </a:bodyPr>
          <a:lstStyle/>
          <a:p>
            <a:r>
              <a:rPr lang="fr-FR" sz="3600" dirty="0">
                <a:solidFill>
                  <a:srgbClr val="C00000"/>
                </a:solidFill>
              </a:rPr>
              <a:t>Comparaison entre SPIHT et EZW</a:t>
            </a:r>
            <a:br>
              <a:rPr lang="fr-FR" sz="3600" dirty="0">
                <a:solidFill>
                  <a:srgbClr val="C00000"/>
                </a:solidFill>
              </a:rPr>
            </a:br>
            <a:endParaRPr lang="fr-FR" sz="2200" dirty="0">
              <a:solidFill>
                <a:schemeClr val="tx1"/>
              </a:solidFill>
            </a:endParaRPr>
          </a:p>
        </p:txBody>
      </p:sp>
      <p:sp>
        <p:nvSpPr>
          <p:cNvPr id="17" name="Rectangle 16"/>
          <p:cNvSpPr/>
          <p:nvPr/>
        </p:nvSpPr>
        <p:spPr>
          <a:xfrm>
            <a:off x="2182303" y="1876000"/>
            <a:ext cx="565669" cy="338554"/>
          </a:xfrm>
          <a:prstGeom prst="rect">
            <a:avLst/>
          </a:prstGeom>
        </p:spPr>
        <p:txBody>
          <a:bodyPr wrap="none">
            <a:spAutoFit/>
          </a:bodyPr>
          <a:lstStyle/>
          <a:p>
            <a:pPr algn="ctr"/>
            <a:r>
              <a:rPr lang="fr-FR" sz="1600" b="1" i="1" dirty="0"/>
              <a:t>EZW</a:t>
            </a:r>
          </a:p>
        </p:txBody>
      </p:sp>
      <p:sp>
        <p:nvSpPr>
          <p:cNvPr id="18" name="Rectangle 17"/>
          <p:cNvSpPr/>
          <p:nvPr/>
        </p:nvSpPr>
        <p:spPr>
          <a:xfrm>
            <a:off x="6754335" y="1876000"/>
            <a:ext cx="675185" cy="338554"/>
          </a:xfrm>
          <a:prstGeom prst="rect">
            <a:avLst/>
          </a:prstGeom>
        </p:spPr>
        <p:txBody>
          <a:bodyPr wrap="none">
            <a:spAutoFit/>
          </a:bodyPr>
          <a:lstStyle/>
          <a:p>
            <a:pPr algn="ctr"/>
            <a:r>
              <a:rPr lang="fr-FR" sz="1600" b="1" i="1" dirty="0"/>
              <a:t>SPIHT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0" y="0"/>
            <a:ext cx="9144000" cy="553998"/>
          </a:xfrm>
          <a:prstGeom prst="rect">
            <a:avLst/>
          </a:prstGeom>
          <a:noFill/>
        </p:spPr>
        <p:txBody>
          <a:bodyPr wrap="square" rtlCol="0">
            <a:spAutoFit/>
          </a:bodyPr>
          <a:lstStyle/>
          <a:p>
            <a:pPr algn="ctr"/>
            <a:r>
              <a:rPr lang="fr-FR" sz="3000" b="1" dirty="0">
                <a:solidFill>
                  <a:srgbClr val="FF0000"/>
                </a:solidFill>
                <a:latin typeface="Times New Roman" pitchFamily="18" charset="0"/>
                <a:cs typeface="Times New Roman" pitchFamily="18" charset="0"/>
              </a:rPr>
              <a:t>TRANSFORMEE DE FOURIER A COURT TERME</a:t>
            </a:r>
          </a:p>
        </p:txBody>
      </p:sp>
      <p:sp>
        <p:nvSpPr>
          <p:cNvPr id="46" name="ZoneTexte 45"/>
          <p:cNvSpPr txBox="1"/>
          <p:nvPr/>
        </p:nvSpPr>
        <p:spPr>
          <a:xfrm>
            <a:off x="0" y="1264398"/>
            <a:ext cx="9144000" cy="3785652"/>
          </a:xfrm>
          <a:prstGeom prst="rect">
            <a:avLst/>
          </a:prstGeom>
          <a:noFill/>
        </p:spPr>
        <p:txBody>
          <a:bodyPr wrap="square" rtlCol="0">
            <a:spAutoFit/>
          </a:bodyPr>
          <a:lstStyle/>
          <a:p>
            <a:pPr algn="just"/>
            <a:r>
              <a:rPr lang="fr-FR" sz="2000" dirty="0">
                <a:solidFill>
                  <a:srgbClr val="FF0000"/>
                </a:solidFill>
                <a:latin typeface="Times New Roman" pitchFamily="18" charset="0"/>
                <a:cs typeface="Times New Roman" pitchFamily="18" charset="0"/>
              </a:rPr>
              <a:t>Le choix de la taille de la fenêtre est pertinent et il pose problème lorsqu’il doit être fixe, en effet :</a:t>
            </a:r>
          </a:p>
          <a:p>
            <a:pPr algn="just">
              <a:buFont typeface="Wingdings" pitchFamily="2" charset="2"/>
              <a:buChar char="ü"/>
            </a:pPr>
            <a:r>
              <a:rPr lang="fr-FR" sz="2000" dirty="0">
                <a:solidFill>
                  <a:srgbClr val="002060"/>
                </a:solidFill>
                <a:latin typeface="Times New Roman" pitchFamily="18" charset="0"/>
                <a:cs typeface="Times New Roman" pitchFamily="18" charset="0"/>
              </a:rPr>
              <a:t> une faible taille de fenêtre favorisera la résolution fréquentielle au détriment de la résolution temporelle. C’est-à-dire risque de non stationnarité.</a:t>
            </a:r>
          </a:p>
          <a:p>
            <a:pPr algn="just">
              <a:buFont typeface="Wingdings" pitchFamily="2" charset="2"/>
              <a:buChar char="ü"/>
            </a:pPr>
            <a:r>
              <a:rPr lang="fr-FR" sz="2000" dirty="0">
                <a:latin typeface="Times New Roman" pitchFamily="18" charset="0"/>
                <a:cs typeface="Times New Roman" pitchFamily="18" charset="0"/>
              </a:rPr>
              <a:t> </a:t>
            </a:r>
            <a:r>
              <a:rPr lang="fr-FR" sz="2000" dirty="0">
                <a:solidFill>
                  <a:srgbClr val="7030A0"/>
                </a:solidFill>
                <a:latin typeface="Times New Roman" pitchFamily="18" charset="0"/>
                <a:cs typeface="Times New Roman" pitchFamily="18" charset="0"/>
              </a:rPr>
              <a:t>dans le cas contraire, on aura une mauvaise résolution fréquentielle pour une bonne résolution temporelle</a:t>
            </a:r>
          </a:p>
          <a:p>
            <a:pPr algn="just"/>
            <a:endParaRPr lang="fr-FR" sz="2000" dirty="0">
              <a:solidFill>
                <a:srgbClr val="7030A0"/>
              </a:solidFill>
              <a:latin typeface="Times New Roman" pitchFamily="18" charset="0"/>
              <a:cs typeface="Times New Roman" pitchFamily="18" charset="0"/>
            </a:endParaRPr>
          </a:p>
          <a:p>
            <a:pPr algn="just"/>
            <a:r>
              <a:rPr lang="fr-FR" sz="2000" dirty="0">
                <a:solidFill>
                  <a:srgbClr val="00B050"/>
                </a:solidFill>
                <a:latin typeface="Times New Roman" pitchFamily="18" charset="0"/>
                <a:cs typeface="Times New Roman" pitchFamily="18" charset="0"/>
              </a:rPr>
              <a:t>C’est ce qu’on appelle habituellement ‘’P</a:t>
            </a:r>
            <a:r>
              <a:rPr lang="vi-VN" sz="2000" dirty="0">
                <a:solidFill>
                  <a:srgbClr val="00B050"/>
                </a:solidFill>
                <a:latin typeface="Times New Roman" pitchFamily="18" charset="0"/>
                <a:cs typeface="Times New Roman" pitchFamily="18" charset="0"/>
              </a:rPr>
              <a:t>rincipe d’incertitude d’Heisenberg</a:t>
            </a:r>
            <a:r>
              <a:rPr lang="fr-FR" sz="2000" dirty="0">
                <a:solidFill>
                  <a:srgbClr val="00B050"/>
                </a:solidFill>
                <a:latin typeface="Times New Roman" pitchFamily="18" charset="0"/>
                <a:cs typeface="Times New Roman" pitchFamily="18" charset="0"/>
              </a:rPr>
              <a:t>’’</a:t>
            </a:r>
            <a:r>
              <a:rPr lang="vi-VN" sz="2000" dirty="0">
                <a:solidFill>
                  <a:srgbClr val="00B050"/>
                </a:solidFill>
                <a:latin typeface="Times New Roman" pitchFamily="18" charset="0"/>
                <a:cs typeface="Times New Roman" pitchFamily="18" charset="0"/>
              </a:rPr>
              <a:t> : impossible de localiser</a:t>
            </a:r>
            <a:r>
              <a:rPr lang="fr-FR" sz="2000" dirty="0">
                <a:solidFill>
                  <a:srgbClr val="00B050"/>
                </a:solidFill>
                <a:latin typeface="Times New Roman" pitchFamily="18" charset="0"/>
                <a:cs typeface="Times New Roman" pitchFamily="18" charset="0"/>
              </a:rPr>
              <a:t> </a:t>
            </a:r>
            <a:r>
              <a:rPr lang="vi-VN" sz="2000" dirty="0">
                <a:solidFill>
                  <a:srgbClr val="00B050"/>
                </a:solidFill>
                <a:latin typeface="Times New Roman" pitchFamily="18" charset="0"/>
                <a:cs typeface="Times New Roman" pitchFamily="18" charset="0"/>
              </a:rPr>
              <a:t>pr</a:t>
            </a:r>
            <a:r>
              <a:rPr lang="fr-FR" sz="2000" dirty="0">
                <a:solidFill>
                  <a:srgbClr val="00B050"/>
                </a:solidFill>
                <a:latin typeface="Times New Roman" pitchFamily="18" charset="0"/>
                <a:cs typeface="Times New Roman" pitchFamily="18" charset="0"/>
              </a:rPr>
              <a:t>é</a:t>
            </a:r>
            <a:r>
              <a:rPr lang="vi-VN" sz="2000" dirty="0">
                <a:solidFill>
                  <a:srgbClr val="00B050"/>
                </a:solidFill>
                <a:latin typeface="Times New Roman" pitchFamily="18" charset="0"/>
                <a:cs typeface="Times New Roman" pitchFamily="18" charset="0"/>
              </a:rPr>
              <a:t>cis</a:t>
            </a:r>
            <a:r>
              <a:rPr lang="fr-FR" sz="2000" dirty="0">
                <a:solidFill>
                  <a:srgbClr val="00B050"/>
                </a:solidFill>
                <a:latin typeface="Times New Roman" pitchFamily="18" charset="0"/>
                <a:cs typeface="Times New Roman" pitchFamily="18" charset="0"/>
              </a:rPr>
              <a:t>é</a:t>
            </a:r>
            <a:r>
              <a:rPr lang="vi-VN" sz="2000" dirty="0">
                <a:solidFill>
                  <a:srgbClr val="00B050"/>
                </a:solidFill>
                <a:latin typeface="Times New Roman" pitchFamily="18" charset="0"/>
                <a:cs typeface="Times New Roman" pitchFamily="18" charset="0"/>
              </a:rPr>
              <a:t>ment un signal en temps et en fr</a:t>
            </a:r>
            <a:r>
              <a:rPr lang="fr-FR" sz="2000" dirty="0">
                <a:solidFill>
                  <a:srgbClr val="00B050"/>
                </a:solidFill>
                <a:latin typeface="Times New Roman" pitchFamily="18" charset="0"/>
                <a:cs typeface="Times New Roman" pitchFamily="18" charset="0"/>
              </a:rPr>
              <a:t>é</a:t>
            </a:r>
            <a:r>
              <a:rPr lang="vi-VN" sz="2000" dirty="0">
                <a:solidFill>
                  <a:srgbClr val="00B050"/>
                </a:solidFill>
                <a:latin typeface="Times New Roman" pitchFamily="18" charset="0"/>
                <a:cs typeface="Times New Roman" pitchFamily="18" charset="0"/>
              </a:rPr>
              <a:t>quence </a:t>
            </a:r>
            <a:r>
              <a:rPr lang="fr-FR" sz="2000" dirty="0">
                <a:solidFill>
                  <a:srgbClr val="00B050"/>
                </a:solidFill>
                <a:latin typeface="Times New Roman" pitchFamily="18" charset="0"/>
                <a:cs typeface="Times New Roman" pitchFamily="18" charset="0"/>
              </a:rPr>
              <a:t>.</a:t>
            </a:r>
          </a:p>
          <a:p>
            <a:pPr algn="just"/>
            <a:endParaRPr lang="fr-FR" sz="2000" dirty="0">
              <a:solidFill>
                <a:srgbClr val="00B050"/>
              </a:solidFill>
              <a:latin typeface="Times New Roman" pitchFamily="18" charset="0"/>
              <a:cs typeface="Times New Roman" pitchFamily="18" charset="0"/>
            </a:endParaRPr>
          </a:p>
          <a:p>
            <a:pPr algn="just"/>
            <a:r>
              <a:rPr lang="vi-VN" sz="2000" dirty="0">
                <a:solidFill>
                  <a:srgbClr val="C00000"/>
                </a:solidFill>
                <a:latin typeface="Times New Roman" pitchFamily="18" charset="0"/>
                <a:cs typeface="Times New Roman" pitchFamily="18" charset="0"/>
              </a:rPr>
              <a:t>R</a:t>
            </a:r>
            <a:r>
              <a:rPr lang="fr-FR" sz="2000" dirty="0">
                <a:solidFill>
                  <a:srgbClr val="C00000"/>
                </a:solidFill>
                <a:latin typeface="Times New Roman" pitchFamily="18" charset="0"/>
                <a:cs typeface="Times New Roman" pitchFamily="18" charset="0"/>
              </a:rPr>
              <a:t>é</a:t>
            </a:r>
            <a:r>
              <a:rPr lang="vi-VN" sz="2000" dirty="0">
                <a:solidFill>
                  <a:srgbClr val="C00000"/>
                </a:solidFill>
                <a:latin typeface="Times New Roman" pitchFamily="18" charset="0"/>
                <a:cs typeface="Times New Roman" pitchFamily="18" charset="0"/>
              </a:rPr>
              <a:t>solution temporelle</a:t>
            </a:r>
            <a:r>
              <a:rPr lang="fr-FR" sz="2000" dirty="0">
                <a:solidFill>
                  <a:srgbClr val="C00000"/>
                </a:solidFill>
                <a:latin typeface="Times New Roman" pitchFamily="18" charset="0"/>
                <a:cs typeface="Times New Roman" pitchFamily="18" charset="0"/>
              </a:rPr>
              <a:t> </a:t>
            </a:r>
            <a:r>
              <a:rPr lang="el-GR" sz="2000" dirty="0">
                <a:solidFill>
                  <a:srgbClr val="C00000"/>
                </a:solidFill>
                <a:latin typeface="Times New Roman" pitchFamily="18" charset="0"/>
                <a:cs typeface="Times New Roman" pitchFamily="18" charset="0"/>
              </a:rPr>
              <a:t>σ</a:t>
            </a:r>
            <a:r>
              <a:rPr lang="vi-VN" sz="2000" baseline="-25000" dirty="0">
                <a:solidFill>
                  <a:srgbClr val="C00000"/>
                </a:solidFill>
                <a:latin typeface="Times New Roman" pitchFamily="18" charset="0"/>
                <a:cs typeface="Times New Roman" pitchFamily="18" charset="0"/>
              </a:rPr>
              <a:t>t</a:t>
            </a:r>
            <a:r>
              <a:rPr lang="fr-FR" sz="2000" baseline="-25000" dirty="0">
                <a:solidFill>
                  <a:srgbClr val="C00000"/>
                </a:solidFill>
                <a:latin typeface="Times New Roman" pitchFamily="18" charset="0"/>
                <a:cs typeface="Times New Roman" pitchFamily="18" charset="0"/>
              </a:rPr>
              <a:t> </a:t>
            </a:r>
            <a:r>
              <a:rPr lang="fr-FR" sz="2000" dirty="0">
                <a:solidFill>
                  <a:srgbClr val="C00000"/>
                </a:solidFill>
                <a:latin typeface="Times New Roman" pitchFamily="18" charset="0"/>
                <a:cs typeface="Times New Roman" pitchFamily="18" charset="0"/>
              </a:rPr>
              <a:t> e</a:t>
            </a:r>
            <a:r>
              <a:rPr lang="vi-VN" sz="2000" dirty="0">
                <a:solidFill>
                  <a:srgbClr val="C00000"/>
                </a:solidFill>
                <a:latin typeface="Times New Roman" pitchFamily="18" charset="0"/>
                <a:cs typeface="Times New Roman" pitchFamily="18" charset="0"/>
              </a:rPr>
              <a:t>t fr</a:t>
            </a:r>
            <a:r>
              <a:rPr lang="fr-FR" sz="2000" dirty="0">
                <a:solidFill>
                  <a:srgbClr val="C00000"/>
                </a:solidFill>
                <a:latin typeface="Times New Roman" pitchFamily="18" charset="0"/>
                <a:cs typeface="Times New Roman" pitchFamily="18" charset="0"/>
              </a:rPr>
              <a:t>é</a:t>
            </a:r>
            <a:r>
              <a:rPr lang="vi-VN" sz="2000" dirty="0">
                <a:solidFill>
                  <a:srgbClr val="C00000"/>
                </a:solidFill>
                <a:latin typeface="Times New Roman" pitchFamily="18" charset="0"/>
                <a:cs typeface="Times New Roman" pitchFamily="18" charset="0"/>
              </a:rPr>
              <a:t>quentielle</a:t>
            </a:r>
            <a:r>
              <a:rPr lang="fr-FR" sz="2000" dirty="0">
                <a:solidFill>
                  <a:srgbClr val="C00000"/>
                </a:solidFill>
                <a:latin typeface="Times New Roman" pitchFamily="18" charset="0"/>
                <a:cs typeface="Times New Roman" pitchFamily="18" charset="0"/>
              </a:rPr>
              <a:t> </a:t>
            </a:r>
            <a:r>
              <a:rPr lang="el-GR" sz="2000" dirty="0">
                <a:solidFill>
                  <a:srgbClr val="C00000"/>
                </a:solidFill>
                <a:latin typeface="Times New Roman" pitchFamily="18" charset="0"/>
                <a:cs typeface="Times New Roman" pitchFamily="18" charset="0"/>
              </a:rPr>
              <a:t>σ</a:t>
            </a:r>
            <a:r>
              <a:rPr lang="vi-VN" sz="2000" baseline="-25000" dirty="0">
                <a:solidFill>
                  <a:srgbClr val="C00000"/>
                </a:solidFill>
                <a:latin typeface="Times New Roman" pitchFamily="18" charset="0"/>
                <a:cs typeface="Times New Roman" pitchFamily="18" charset="0"/>
              </a:rPr>
              <a:t>f</a:t>
            </a:r>
            <a:r>
              <a:rPr lang="fr-FR" sz="2000" dirty="0">
                <a:solidFill>
                  <a:srgbClr val="C00000"/>
                </a:solidFill>
                <a:latin typeface="Times New Roman" pitchFamily="18" charset="0"/>
                <a:cs typeface="Times New Roman" pitchFamily="18" charset="0"/>
              </a:rPr>
              <a:t> </a:t>
            </a:r>
            <a:r>
              <a:rPr lang="vi-VN" sz="2000" dirty="0">
                <a:solidFill>
                  <a:srgbClr val="C00000"/>
                </a:solidFill>
                <a:latin typeface="Times New Roman" pitchFamily="18" charset="0"/>
                <a:cs typeface="Times New Roman" pitchFamily="18" charset="0"/>
              </a:rPr>
              <a:t>v</a:t>
            </a:r>
            <a:r>
              <a:rPr lang="fr-FR" sz="2000" dirty="0">
                <a:solidFill>
                  <a:srgbClr val="C00000"/>
                </a:solidFill>
                <a:latin typeface="Times New Roman" pitchFamily="18" charset="0"/>
                <a:cs typeface="Times New Roman" pitchFamily="18" charset="0"/>
              </a:rPr>
              <a:t>é</a:t>
            </a:r>
            <a:r>
              <a:rPr lang="vi-VN" sz="2000" dirty="0">
                <a:solidFill>
                  <a:srgbClr val="C00000"/>
                </a:solidFill>
                <a:latin typeface="Times New Roman" pitchFamily="18" charset="0"/>
                <a:cs typeface="Times New Roman" pitchFamily="18" charset="0"/>
              </a:rPr>
              <a:t>rifient :</a:t>
            </a:r>
            <a:endParaRPr lang="fr-FR" sz="2000" dirty="0">
              <a:solidFill>
                <a:srgbClr val="C00000"/>
              </a:solidFill>
              <a:latin typeface="Times New Roman" pitchFamily="18" charset="0"/>
              <a:cs typeface="Times New Roman" pitchFamily="18" charset="0"/>
            </a:endParaRPr>
          </a:p>
          <a:p>
            <a:pPr algn="just"/>
            <a:endParaRPr lang="fr-FR" sz="2000" dirty="0">
              <a:solidFill>
                <a:srgbClr val="7030A0"/>
              </a:solidFill>
              <a:latin typeface="Times New Roman" pitchFamily="18" charset="0"/>
              <a:cs typeface="Times New Roman" pitchFamily="18" charset="0"/>
            </a:endParaRPr>
          </a:p>
        </p:txBody>
      </p:sp>
      <p:sp>
        <p:nvSpPr>
          <p:cNvPr id="47" name="Espace réservé du numéro de diapositive 46"/>
          <p:cNvSpPr>
            <a:spLocks noGrp="1"/>
          </p:cNvSpPr>
          <p:nvPr>
            <p:ph type="sldNum" sz="quarter" idx="12"/>
          </p:nvPr>
        </p:nvSpPr>
        <p:spPr/>
        <p:txBody>
          <a:bodyPr/>
          <a:lstStyle/>
          <a:p>
            <a:fld id="{2D849293-9FFB-455D-8E04-D5321DD3C202}" type="slidenum">
              <a:rPr lang="fr-FR" smtClean="0"/>
              <a:pPr/>
              <a:t>9</a:t>
            </a:fld>
            <a:endParaRPr lang="fr-FR"/>
          </a:p>
        </p:txBody>
      </p:sp>
      <p:sp>
        <p:nvSpPr>
          <p:cNvPr id="34" name="ZoneTexte 33"/>
          <p:cNvSpPr txBox="1"/>
          <p:nvPr/>
        </p:nvSpPr>
        <p:spPr>
          <a:xfrm>
            <a:off x="0" y="500042"/>
            <a:ext cx="9144000" cy="461665"/>
          </a:xfrm>
          <a:prstGeom prst="rect">
            <a:avLst/>
          </a:prstGeom>
          <a:noFill/>
        </p:spPr>
        <p:txBody>
          <a:bodyPr wrap="square" rtlCol="0">
            <a:spAutoFit/>
          </a:bodyPr>
          <a:lstStyle/>
          <a:p>
            <a:pPr algn="ctr"/>
            <a:r>
              <a:rPr lang="fr-FR" sz="2400" b="1" dirty="0">
                <a:solidFill>
                  <a:srgbClr val="002060"/>
                </a:solidFill>
                <a:latin typeface="Times New Roman" pitchFamily="18" charset="0"/>
                <a:cs typeface="Times New Roman" pitchFamily="18" charset="0"/>
              </a:rPr>
              <a:t>TAILLE DE FENETRE FIXE : PROBLEME</a:t>
            </a:r>
          </a:p>
        </p:txBody>
      </p:sp>
      <p:graphicFrame>
        <p:nvGraphicFramePr>
          <p:cNvPr id="36" name="Objet 35"/>
          <p:cNvGraphicFramePr>
            <a:graphicFrameLocks noChangeAspect="1"/>
          </p:cNvGraphicFramePr>
          <p:nvPr/>
        </p:nvGraphicFramePr>
        <p:xfrm>
          <a:off x="4113414" y="5072074"/>
          <a:ext cx="1548592" cy="857256"/>
        </p:xfrm>
        <a:graphic>
          <a:graphicData uri="http://schemas.openxmlformats.org/presentationml/2006/ole">
            <mc:AlternateContent xmlns:mc="http://schemas.openxmlformats.org/markup-compatibility/2006">
              <mc:Choice xmlns:v="urn:schemas-microsoft-com:vml" Requires="v">
                <p:oleObj spid="_x0000_s124931" name="Équation" r:id="rId3" imgW="711000" imgH="393480" progId="Equation.3">
                  <p:embed/>
                </p:oleObj>
              </mc:Choice>
              <mc:Fallback>
                <p:oleObj name="Équation" r:id="rId3" imgW="71100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414" y="5072074"/>
                        <a:ext cx="154859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1731580" y="6072206"/>
            <a:ext cx="1561645" cy="369332"/>
          </a:xfrm>
          <a:prstGeom prst="rect">
            <a:avLst/>
          </a:prstGeom>
        </p:spPr>
        <p:txBody>
          <a:bodyPr wrap="none">
            <a:spAutoFit/>
          </a:bodyPr>
          <a:lstStyle/>
          <a:p>
            <a:pPr algn="ctr"/>
            <a:r>
              <a:rPr lang="fr-FR" dirty="0">
                <a:latin typeface="Garamond" pitchFamily="18" charset="0"/>
                <a:cs typeface="Times New Roman" pitchFamily="18" charset="0"/>
              </a:rPr>
              <a:t>PSNR = 31.50</a:t>
            </a:r>
          </a:p>
        </p:txBody>
      </p:sp>
      <p:sp>
        <p:nvSpPr>
          <p:cNvPr id="7" name="Rectangle 6"/>
          <p:cNvSpPr/>
          <p:nvPr/>
        </p:nvSpPr>
        <p:spPr>
          <a:xfrm>
            <a:off x="5925582" y="6072206"/>
            <a:ext cx="1503938" cy="369332"/>
          </a:xfrm>
          <a:prstGeom prst="rect">
            <a:avLst/>
          </a:prstGeom>
        </p:spPr>
        <p:txBody>
          <a:bodyPr wrap="none">
            <a:spAutoFit/>
          </a:bodyPr>
          <a:lstStyle/>
          <a:p>
            <a:pPr algn="ctr"/>
            <a:r>
              <a:rPr lang="fr-FR" dirty="0">
                <a:latin typeface="Garamond" pitchFamily="18" charset="0"/>
              </a:rPr>
              <a:t>PSNR = 32.19</a:t>
            </a:r>
          </a:p>
        </p:txBody>
      </p:sp>
      <p:sp>
        <p:nvSpPr>
          <p:cNvPr id="8" name="Rectangle 7"/>
          <p:cNvSpPr/>
          <p:nvPr/>
        </p:nvSpPr>
        <p:spPr>
          <a:xfrm>
            <a:off x="3997036" y="1357298"/>
            <a:ext cx="1146468" cy="400110"/>
          </a:xfrm>
          <a:prstGeom prst="rect">
            <a:avLst/>
          </a:prstGeom>
        </p:spPr>
        <p:txBody>
          <a:bodyPr wrap="none">
            <a:spAutoFit/>
          </a:bodyPr>
          <a:lstStyle/>
          <a:p>
            <a:r>
              <a:rPr lang="fr-FR" sz="2000" b="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à 0.2 </a:t>
            </a:r>
            <a:r>
              <a:rPr lang="fr-FR" sz="2000" b="1" i="1" dirty="0">
                <a:ln w="6350">
                  <a:noFill/>
                </a:ln>
                <a:effectLst>
                  <a:outerShdw blurRad="114300" dist="101600" dir="2700000" algn="tl" rotWithShape="0">
                    <a:srgbClr val="000000">
                      <a:alpha val="40000"/>
                    </a:srgbClr>
                  </a:outerShdw>
                </a:effectLst>
                <a:latin typeface="Times New Roman" pitchFamily="18" charset="0"/>
                <a:ea typeface="+mj-ea"/>
                <a:cs typeface="Times New Roman" pitchFamily="18" charset="0"/>
              </a:rPr>
              <a:t>bpp</a:t>
            </a:r>
          </a:p>
        </p:txBody>
      </p:sp>
      <p:pic>
        <p:nvPicPr>
          <p:cNvPr id="12" name="Imag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6" y="2122975"/>
            <a:ext cx="4643883" cy="4108953"/>
          </a:xfrm>
          <a:prstGeom prst="rect">
            <a:avLst/>
          </a:prstGeom>
          <a:noFill/>
          <a:ln>
            <a:noFill/>
          </a:ln>
        </p:spPr>
      </p:pic>
      <p:pic>
        <p:nvPicPr>
          <p:cNvPr id="16" name="Imag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124" y="2122975"/>
            <a:ext cx="4643883" cy="4108953"/>
          </a:xfrm>
          <a:prstGeom prst="rect">
            <a:avLst/>
          </a:prstGeom>
          <a:noFill/>
          <a:ln>
            <a:noFill/>
          </a:ln>
        </p:spPr>
      </p:pic>
      <p:sp>
        <p:nvSpPr>
          <p:cNvPr id="15" name="Titre 1"/>
          <p:cNvSpPr>
            <a:spLocks noGrp="1"/>
          </p:cNvSpPr>
          <p:nvPr>
            <p:ph type="title"/>
          </p:nvPr>
        </p:nvSpPr>
        <p:spPr>
          <a:xfrm>
            <a:off x="457200" y="-24"/>
            <a:ext cx="8229600" cy="1143000"/>
          </a:xfrm>
        </p:spPr>
        <p:txBody>
          <a:bodyPr>
            <a:noAutofit/>
          </a:bodyPr>
          <a:lstStyle/>
          <a:p>
            <a:r>
              <a:rPr lang="fr-FR" sz="3600" dirty="0">
                <a:solidFill>
                  <a:srgbClr val="C00000"/>
                </a:solidFill>
              </a:rPr>
              <a:t>Comparaison entre SPIHT et EZW</a:t>
            </a:r>
            <a:br>
              <a:rPr lang="fr-FR" sz="3600" dirty="0">
                <a:solidFill>
                  <a:srgbClr val="C00000"/>
                </a:solidFill>
              </a:rPr>
            </a:br>
            <a:endParaRPr lang="fr-FR" sz="2200" dirty="0">
              <a:solidFill>
                <a:schemeClr val="tx1"/>
              </a:solidFill>
            </a:endParaRPr>
          </a:p>
        </p:txBody>
      </p:sp>
      <p:sp>
        <p:nvSpPr>
          <p:cNvPr id="17" name="Rectangle 16"/>
          <p:cNvSpPr/>
          <p:nvPr/>
        </p:nvSpPr>
        <p:spPr>
          <a:xfrm>
            <a:off x="2182303" y="1876000"/>
            <a:ext cx="565669" cy="338554"/>
          </a:xfrm>
          <a:prstGeom prst="rect">
            <a:avLst/>
          </a:prstGeom>
        </p:spPr>
        <p:txBody>
          <a:bodyPr wrap="none">
            <a:spAutoFit/>
          </a:bodyPr>
          <a:lstStyle/>
          <a:p>
            <a:pPr algn="ctr"/>
            <a:r>
              <a:rPr lang="fr-FR" sz="1600" b="1" i="1" dirty="0"/>
              <a:t>EZW</a:t>
            </a:r>
          </a:p>
        </p:txBody>
      </p:sp>
      <p:sp>
        <p:nvSpPr>
          <p:cNvPr id="18" name="Rectangle 17"/>
          <p:cNvSpPr/>
          <p:nvPr/>
        </p:nvSpPr>
        <p:spPr>
          <a:xfrm>
            <a:off x="6754335" y="1876000"/>
            <a:ext cx="675185" cy="338554"/>
          </a:xfrm>
          <a:prstGeom prst="rect">
            <a:avLst/>
          </a:prstGeom>
        </p:spPr>
        <p:txBody>
          <a:bodyPr wrap="none">
            <a:spAutoFit/>
          </a:bodyPr>
          <a:lstStyle/>
          <a:p>
            <a:pPr algn="ctr"/>
            <a:r>
              <a:rPr lang="fr-FR" sz="1600" b="1" i="1" dirty="0"/>
              <a:t>SPIHT</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a:stretch>
            <a:fillRect/>
          </a:stretch>
        </p:blipFill>
        <p:spPr bwMode="auto">
          <a:xfrm>
            <a:off x="1428728" y="1914548"/>
            <a:ext cx="6400800" cy="4800600"/>
          </a:xfrm>
          <a:prstGeom prst="rect">
            <a:avLst/>
          </a:prstGeom>
          <a:noFill/>
          <a:ln w="9525">
            <a:noFill/>
            <a:miter lim="800000"/>
            <a:headEnd/>
            <a:tailEnd/>
          </a:ln>
          <a:effectLst/>
        </p:spPr>
      </p:pic>
      <p:sp>
        <p:nvSpPr>
          <p:cNvPr id="3" name="Titre 1"/>
          <p:cNvSpPr txBox="1">
            <a:spLocks/>
          </p:cNvSpPr>
          <p:nvPr/>
        </p:nvSpPr>
        <p:spPr>
          <a:xfrm>
            <a:off x="457200" y="-24"/>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rgbClr val="C00000"/>
                </a:solidFill>
                <a:effectLst/>
                <a:uLnTx/>
                <a:uFillTx/>
                <a:latin typeface="+mj-lt"/>
                <a:ea typeface="+mj-ea"/>
                <a:cs typeface="+mj-cs"/>
              </a:rPr>
              <a:t>Comparaison entre SPIHT et EZW</a:t>
            </a:r>
            <a:br>
              <a:rPr kumimoji="0" lang="fr-FR" sz="3600" b="0" i="0" u="none" strike="noStrike" kern="1200" cap="none" spc="0" normalizeH="0" baseline="0" noProof="0" dirty="0">
                <a:ln>
                  <a:noFill/>
                </a:ln>
                <a:solidFill>
                  <a:srgbClr val="C00000"/>
                </a:solidFill>
                <a:effectLst/>
                <a:uLnTx/>
                <a:uFillTx/>
                <a:latin typeface="+mj-lt"/>
                <a:ea typeface="+mj-ea"/>
                <a:cs typeface="+mj-cs"/>
              </a:rPr>
            </a:br>
            <a:endParaRPr kumimoji="0" lang="fr-FR" sz="2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ZoneTexte 3"/>
          <p:cNvSpPr txBox="1"/>
          <p:nvPr/>
        </p:nvSpPr>
        <p:spPr>
          <a:xfrm>
            <a:off x="0" y="785794"/>
            <a:ext cx="9144000" cy="1107996"/>
          </a:xfrm>
          <a:prstGeom prst="rect">
            <a:avLst/>
          </a:prstGeom>
          <a:noFill/>
        </p:spPr>
        <p:txBody>
          <a:bodyPr wrap="square" rtlCol="0">
            <a:spAutoFit/>
          </a:bodyPr>
          <a:lstStyle/>
          <a:p>
            <a:pPr algn="just"/>
            <a:r>
              <a:rPr lang="fr-FR" sz="2200" dirty="0">
                <a:solidFill>
                  <a:srgbClr val="7030A0"/>
                </a:solidFill>
                <a:latin typeface="Times New Roman" pitchFamily="18" charset="0"/>
                <a:cs typeface="Times New Roman" pitchFamily="18" charset="0"/>
              </a:rPr>
              <a:t>La figure ci-dessous nous donne un exemple d’un PSNR en fonction débit binaire (</a:t>
            </a:r>
            <a:r>
              <a:rPr lang="fr-FR" sz="2200" dirty="0" err="1">
                <a:solidFill>
                  <a:srgbClr val="7030A0"/>
                </a:solidFill>
                <a:latin typeface="Times New Roman" pitchFamily="18" charset="0"/>
                <a:cs typeface="Times New Roman" pitchFamily="18" charset="0"/>
              </a:rPr>
              <a:t>bitrate</a:t>
            </a:r>
            <a:r>
              <a:rPr lang="fr-FR" sz="2200" dirty="0">
                <a:solidFill>
                  <a:srgbClr val="7030A0"/>
                </a:solidFill>
                <a:latin typeface="Times New Roman" pitchFamily="18" charset="0"/>
                <a:cs typeface="Times New Roman" pitchFamily="18" charset="0"/>
              </a:rPr>
              <a:t>) mesuré en </a:t>
            </a:r>
            <a:r>
              <a:rPr lang="fr-FR" sz="2200" dirty="0" err="1">
                <a:solidFill>
                  <a:srgbClr val="7030A0"/>
                </a:solidFill>
                <a:latin typeface="Times New Roman" pitchFamily="18" charset="0"/>
                <a:cs typeface="Times New Roman" pitchFamily="18" charset="0"/>
              </a:rPr>
              <a:t>bpp</a:t>
            </a:r>
            <a:r>
              <a:rPr lang="fr-FR" sz="2200" dirty="0">
                <a:solidFill>
                  <a:srgbClr val="7030A0"/>
                </a:solidFill>
                <a:latin typeface="Times New Roman" pitchFamily="18" charset="0"/>
                <a:cs typeface="Times New Roman" pitchFamily="18" charset="0"/>
              </a:rPr>
              <a:t> (Bit </a:t>
            </a:r>
            <a:r>
              <a:rPr lang="fr-FR" sz="2200" dirty="0" err="1">
                <a:solidFill>
                  <a:srgbClr val="7030A0"/>
                </a:solidFill>
                <a:latin typeface="Times New Roman" pitchFamily="18" charset="0"/>
                <a:cs typeface="Times New Roman" pitchFamily="18" charset="0"/>
              </a:rPr>
              <a:t>pa</a:t>
            </a:r>
            <a:r>
              <a:rPr lang="fr-FR" sz="2200" dirty="0">
                <a:solidFill>
                  <a:srgbClr val="7030A0"/>
                </a:solidFill>
                <a:latin typeface="Times New Roman" pitchFamily="18" charset="0"/>
                <a:cs typeface="Times New Roman" pitchFamily="18" charset="0"/>
              </a:rPr>
              <a:t> pixel) pour une image donnée compressée par les deux algorithmes </a:t>
            </a:r>
            <a:r>
              <a:rPr lang="fr-FR" sz="2200" dirty="0" err="1">
                <a:solidFill>
                  <a:srgbClr val="7030A0"/>
                </a:solidFill>
                <a:latin typeface="Times New Roman" pitchFamily="18" charset="0"/>
                <a:cs typeface="Times New Roman" pitchFamily="18" charset="0"/>
              </a:rPr>
              <a:t>Spiht</a:t>
            </a:r>
            <a:r>
              <a:rPr lang="fr-FR" sz="2200" dirty="0">
                <a:solidFill>
                  <a:srgbClr val="7030A0"/>
                </a:solidFill>
                <a:latin typeface="Times New Roman" pitchFamily="18" charset="0"/>
                <a:cs typeface="Times New Roman" pitchFamily="18" charset="0"/>
              </a:rPr>
              <a:t> et EZW.</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494658"/>
            <a:ext cx="9144000" cy="2677656"/>
          </a:xfrm>
          <a:prstGeom prst="rect">
            <a:avLst/>
          </a:prstGeom>
          <a:noFill/>
        </p:spPr>
        <p:txBody>
          <a:bodyPr wrap="square" rtlCol="0">
            <a:spAutoFit/>
          </a:bodyPr>
          <a:lstStyle/>
          <a:p>
            <a:pPr algn="ctr"/>
            <a:r>
              <a:rPr lang="fr-FR" sz="3400" b="1" dirty="0">
                <a:solidFill>
                  <a:srgbClr val="FF0000"/>
                </a:solidFill>
                <a:latin typeface="Times New Roman" pitchFamily="18" charset="0"/>
                <a:cs typeface="Times New Roman" pitchFamily="18" charset="0"/>
              </a:rPr>
              <a:t>JPEG2000</a:t>
            </a:r>
          </a:p>
          <a:p>
            <a:pPr algn="ctr"/>
            <a:endParaRPr lang="fr-FR" sz="3400" b="1" dirty="0">
              <a:solidFill>
                <a:srgbClr val="FF0000"/>
              </a:solidFill>
              <a:latin typeface="Times New Roman" pitchFamily="18" charset="0"/>
              <a:cs typeface="Times New Roman" pitchFamily="18" charset="0"/>
            </a:endParaRPr>
          </a:p>
          <a:p>
            <a:pPr algn="ctr"/>
            <a:r>
              <a:rPr lang="fr-FR" sz="3400" b="1" dirty="0">
                <a:solidFill>
                  <a:srgbClr val="FF0000"/>
                </a:solidFill>
                <a:latin typeface="Times New Roman" pitchFamily="18" charset="0"/>
                <a:cs typeface="Times New Roman" pitchFamily="18" charset="0"/>
              </a:rPr>
              <a:t>ALGORITHME EBCOT </a:t>
            </a:r>
          </a:p>
          <a:p>
            <a:pPr algn="ctr"/>
            <a:r>
              <a:rPr lang="en-US" sz="3200" b="1" dirty="0">
                <a:solidFill>
                  <a:srgbClr val="FF0000"/>
                </a:solidFill>
                <a:latin typeface="Times New Roman" pitchFamily="18" charset="0"/>
                <a:cs typeface="Times New Roman" pitchFamily="18" charset="0"/>
              </a:rPr>
              <a:t>Embedded Block Coding with Optimal Truncation</a:t>
            </a:r>
            <a:endParaRPr lang="fr-FR" sz="3200" b="1" dirty="0">
              <a:solidFill>
                <a:srgbClr val="FF0000"/>
              </a:solidFill>
              <a:latin typeface="Times New Roman" pitchFamily="18" charset="0"/>
              <a:cs typeface="Times New Roman" pitchFamily="18" charset="0"/>
            </a:endParaRPr>
          </a:p>
          <a:p>
            <a:pPr algn="ct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58750"/>
            <a:ext cx="9144000" cy="5170646"/>
          </a:xfrm>
          <a:prstGeom prst="rect">
            <a:avLst/>
          </a:prstGeom>
          <a:noFill/>
        </p:spPr>
        <p:txBody>
          <a:bodyPr wrap="square" rtlCol="0">
            <a:spAutoFit/>
          </a:bodyPr>
          <a:lstStyle/>
          <a:p>
            <a:pPr algn="just"/>
            <a:r>
              <a:rPr lang="fr-FR" sz="2400" b="1" dirty="0">
                <a:solidFill>
                  <a:srgbClr val="FF0000"/>
                </a:solidFill>
                <a:latin typeface="Times New Roman" pitchFamily="18" charset="0"/>
                <a:cs typeface="Times New Roman" pitchFamily="18" charset="0"/>
              </a:rPr>
              <a:t>JPEG 2000</a:t>
            </a:r>
            <a:r>
              <a:rPr lang="fr-FR" sz="2400" dirty="0">
                <a:latin typeface="Times New Roman" pitchFamily="18" charset="0"/>
                <a:cs typeface="Times New Roman" pitchFamily="18" charset="0"/>
              </a:rPr>
              <a:t>, ou </a:t>
            </a:r>
            <a:r>
              <a:rPr lang="fr-FR" sz="2400" b="1" dirty="0">
                <a:solidFill>
                  <a:srgbClr val="FF0000"/>
                </a:solidFill>
                <a:latin typeface="Times New Roman" pitchFamily="18" charset="0"/>
                <a:cs typeface="Times New Roman" pitchFamily="18" charset="0"/>
              </a:rPr>
              <a:t>J2K</a:t>
            </a:r>
            <a:r>
              <a:rPr lang="fr-FR" sz="2400" dirty="0">
                <a:latin typeface="Times New Roman" pitchFamily="18" charset="0"/>
                <a:cs typeface="Times New Roman" pitchFamily="18" charset="0"/>
              </a:rPr>
              <a:t>, est une norme de compression d’images, développée entre 1997 et 2000 par le même groupe de travail que </a:t>
            </a:r>
            <a:r>
              <a:rPr lang="fr-FR" sz="2400" b="1" dirty="0">
                <a:solidFill>
                  <a:srgbClr val="FF0000"/>
                </a:solidFill>
                <a:latin typeface="Times New Roman" pitchFamily="18" charset="0"/>
                <a:cs typeface="Times New Roman" pitchFamily="18" charset="0"/>
              </a:rPr>
              <a:t>JPEG</a:t>
            </a:r>
            <a:r>
              <a:rPr lang="fr-FR" sz="2400" dirty="0">
                <a:latin typeface="Times New Roman" pitchFamily="18" charset="0"/>
                <a:cs typeface="Times New Roman" pitchFamily="18" charset="0"/>
              </a:rPr>
              <a:t> à savoir </a:t>
            </a:r>
            <a:r>
              <a:rPr lang="fr-FR" sz="2400" b="1" i="1" dirty="0">
                <a:solidFill>
                  <a:srgbClr val="002060"/>
                </a:solidFill>
                <a:latin typeface="Times New Roman" pitchFamily="18" charset="0"/>
                <a:cs typeface="Times New Roman" pitchFamily="18" charset="0"/>
              </a:rPr>
              <a:t>Joint </a:t>
            </a:r>
            <a:r>
              <a:rPr lang="fr-FR" sz="2400" b="1" i="1" dirty="0" err="1">
                <a:solidFill>
                  <a:srgbClr val="002060"/>
                </a:solidFill>
                <a:latin typeface="Times New Roman" pitchFamily="18" charset="0"/>
                <a:cs typeface="Times New Roman" pitchFamily="18" charset="0"/>
              </a:rPr>
              <a:t>Photographic</a:t>
            </a:r>
            <a:r>
              <a:rPr lang="fr-FR" sz="2400" b="1" i="1" dirty="0">
                <a:solidFill>
                  <a:srgbClr val="002060"/>
                </a:solidFill>
                <a:latin typeface="Times New Roman" pitchFamily="18" charset="0"/>
                <a:cs typeface="Times New Roman" pitchFamily="18" charset="0"/>
              </a:rPr>
              <a:t> Experts Group</a:t>
            </a:r>
            <a:r>
              <a:rPr lang="fr-FR" sz="2400" dirty="0">
                <a:latin typeface="Times New Roman" pitchFamily="18" charset="0"/>
                <a:cs typeface="Times New Roman" pitchFamily="18" charset="0"/>
              </a:rPr>
              <a:t>, normalisée par  l’</a:t>
            </a:r>
            <a:r>
              <a:rPr lang="fr-FR" sz="2400" b="1" dirty="0">
                <a:solidFill>
                  <a:srgbClr val="00B050"/>
                </a:solidFill>
                <a:latin typeface="Times New Roman" pitchFamily="18" charset="0"/>
                <a:cs typeface="Times New Roman" pitchFamily="18" charset="0"/>
              </a:rPr>
              <a:t>ISO</a:t>
            </a:r>
            <a:r>
              <a:rPr lang="fr-FR" sz="2400" dirty="0">
                <a:latin typeface="Times New Roman" pitchFamily="18" charset="0"/>
                <a:cs typeface="Times New Roman" pitchFamily="18" charset="0"/>
              </a:rPr>
              <a:t>, la </a:t>
            </a:r>
            <a:r>
              <a:rPr lang="fr-FR" sz="2400" b="1" dirty="0">
                <a:solidFill>
                  <a:srgbClr val="00B050"/>
                </a:solidFill>
                <a:latin typeface="Times New Roman" pitchFamily="18" charset="0"/>
                <a:cs typeface="Times New Roman" pitchFamily="18" charset="0"/>
              </a:rPr>
              <a:t>CEI</a:t>
            </a:r>
            <a:r>
              <a:rPr lang="fr-FR" sz="2400" dirty="0">
                <a:latin typeface="Times New Roman" pitchFamily="18" charset="0"/>
                <a:cs typeface="Times New Roman" pitchFamily="18" charset="0"/>
              </a:rPr>
              <a:t> et l’</a:t>
            </a:r>
            <a:r>
              <a:rPr lang="fr-FR" sz="2400" b="1" dirty="0">
                <a:solidFill>
                  <a:srgbClr val="00B050"/>
                </a:solidFill>
                <a:latin typeface="Times New Roman" pitchFamily="18" charset="0"/>
                <a:cs typeface="Times New Roman" pitchFamily="18" charset="0"/>
              </a:rPr>
              <a:t>UIT-T</a:t>
            </a:r>
            <a:r>
              <a:rPr lang="fr-FR" sz="2400" dirty="0">
                <a:latin typeface="Times New Roman" pitchFamily="18" charset="0"/>
                <a:cs typeface="Times New Roman" pitchFamily="18" charset="0"/>
              </a:rPr>
              <a:t>,  depuis mai 2015, sous le code </a:t>
            </a:r>
            <a:r>
              <a:rPr lang="fr-FR" sz="2400" b="1" dirty="0">
                <a:solidFill>
                  <a:srgbClr val="002060"/>
                </a:solidFill>
                <a:latin typeface="Times New Roman" pitchFamily="18" charset="0"/>
                <a:cs typeface="Times New Roman" pitchFamily="18" charset="0"/>
              </a:rPr>
              <a:t>ISO/IEC CD 15444</a:t>
            </a:r>
            <a:r>
              <a:rPr lang="fr-FR" sz="2400" baseline="30000" dirty="0">
                <a:latin typeface="Times New Roman" pitchFamily="18" charset="0"/>
                <a:cs typeface="Times New Roman" pitchFamily="18" charset="0"/>
              </a:rPr>
              <a:t>..</a:t>
            </a:r>
          </a:p>
          <a:p>
            <a:pPr algn="just"/>
            <a:endParaRPr lang="fr-FR" sz="2400" dirty="0">
              <a:latin typeface="Times New Roman" pitchFamily="18" charset="0"/>
              <a:cs typeface="Times New Roman" pitchFamily="18" charset="0"/>
            </a:endParaRPr>
          </a:p>
          <a:p>
            <a:pPr algn="just"/>
            <a:r>
              <a:rPr lang="fr-FR" sz="2400" b="1" dirty="0">
                <a:solidFill>
                  <a:srgbClr val="FF0000"/>
                </a:solidFill>
                <a:latin typeface="Times New Roman" pitchFamily="18" charset="0"/>
                <a:cs typeface="Times New Roman" pitchFamily="18" charset="0"/>
              </a:rPr>
              <a:t>JPEG 2000 </a:t>
            </a:r>
            <a:r>
              <a:rPr lang="fr-FR" sz="2400" dirty="0">
                <a:latin typeface="Times New Roman" pitchFamily="18" charset="0"/>
                <a:cs typeface="Times New Roman" pitchFamily="18" charset="0"/>
              </a:rPr>
              <a:t>peut travailler avec ou sans perte, en utilisant des transformées en ondelettes.</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Ses performances en compression (avec et sans perte) sont supérieures à celle de </a:t>
            </a:r>
            <a:r>
              <a:rPr lang="fr-FR" sz="2400" b="1" dirty="0">
                <a:solidFill>
                  <a:srgbClr val="FF0000"/>
                </a:solidFill>
                <a:latin typeface="Times New Roman" pitchFamily="18" charset="0"/>
                <a:cs typeface="Times New Roman" pitchFamily="18" charset="0"/>
              </a:rPr>
              <a:t>JPEG</a:t>
            </a:r>
            <a:r>
              <a:rPr lang="fr-FR" sz="2400" dirty="0">
                <a:latin typeface="Times New Roman" pitchFamily="18" charset="0"/>
                <a:cs typeface="Times New Roman" pitchFamily="18" charset="0"/>
              </a:rPr>
              <a:t>.</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Cependant, sa complexité calculatoire très élevée par rapport à </a:t>
            </a:r>
            <a:r>
              <a:rPr lang="fr-FR" sz="2400" b="1" dirty="0">
                <a:solidFill>
                  <a:srgbClr val="FF0000"/>
                </a:solidFill>
                <a:latin typeface="Times New Roman" pitchFamily="18" charset="0"/>
                <a:cs typeface="Times New Roman" pitchFamily="18" charset="0"/>
              </a:rPr>
              <a:t>JPEG</a:t>
            </a:r>
            <a:r>
              <a:rPr lang="fr-FR" sz="2400" dirty="0">
                <a:latin typeface="Times New Roman" pitchFamily="18" charset="0"/>
                <a:cs typeface="Times New Roman" pitchFamily="18" charset="0"/>
              </a:rPr>
              <a:t> a handicapé son utilisation.</a:t>
            </a:r>
          </a:p>
          <a:p>
            <a:endParaRPr lang="fr-FR" dirty="0"/>
          </a:p>
        </p:txBody>
      </p:sp>
      <p:sp>
        <p:nvSpPr>
          <p:cNvPr id="3" name="ZoneTexte 2"/>
          <p:cNvSpPr txBox="1"/>
          <p:nvPr/>
        </p:nvSpPr>
        <p:spPr>
          <a:xfrm>
            <a:off x="0" y="1952"/>
            <a:ext cx="9144000" cy="1077218"/>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JPEG 2000</a:t>
            </a: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a:stretch>
            <a:fillRect/>
          </a:stretch>
        </p:blipFill>
        <p:spPr bwMode="auto">
          <a:xfrm>
            <a:off x="1638300" y="1152549"/>
            <a:ext cx="5867400" cy="5705475"/>
          </a:xfrm>
          <a:prstGeom prst="rect">
            <a:avLst/>
          </a:prstGeom>
          <a:noFill/>
          <a:ln w="9525">
            <a:noFill/>
            <a:miter lim="800000"/>
            <a:headEnd/>
            <a:tailEnd/>
          </a:ln>
          <a:effectLst/>
        </p:spPr>
      </p:pic>
      <p:sp>
        <p:nvSpPr>
          <p:cNvPr id="3" name="ZoneTexte 2"/>
          <p:cNvSpPr txBox="1"/>
          <p:nvPr/>
        </p:nvSpPr>
        <p:spPr>
          <a:xfrm>
            <a:off x="7000892" y="6488692"/>
            <a:ext cx="2143108" cy="369332"/>
          </a:xfrm>
          <a:prstGeom prst="rect">
            <a:avLst/>
          </a:prstGeom>
          <a:noFill/>
        </p:spPr>
        <p:txBody>
          <a:bodyPr wrap="square" rtlCol="0">
            <a:spAutoFit/>
          </a:bodyPr>
          <a:lstStyle/>
          <a:p>
            <a:r>
              <a:rPr lang="fr-FR" b="1" dirty="0"/>
              <a:t>Source : </a:t>
            </a:r>
            <a:r>
              <a:rPr lang="fr-FR" b="1" dirty="0" err="1"/>
              <a:t>Wikipédia</a:t>
            </a:r>
            <a:endParaRPr lang="fr-FR" b="1" dirty="0"/>
          </a:p>
        </p:txBody>
      </p:sp>
      <p:sp>
        <p:nvSpPr>
          <p:cNvPr id="5" name="ZoneTexte 4"/>
          <p:cNvSpPr txBox="1"/>
          <p:nvPr/>
        </p:nvSpPr>
        <p:spPr>
          <a:xfrm>
            <a:off x="0" y="1952"/>
            <a:ext cx="9144000" cy="1446550"/>
          </a:xfrm>
          <a:prstGeom prst="rect">
            <a:avLst/>
          </a:prstGeom>
          <a:noFill/>
        </p:spPr>
        <p:txBody>
          <a:bodyPr wrap="square" rtlCol="0">
            <a:spAutoFit/>
          </a:bodyPr>
          <a:lstStyle/>
          <a:p>
            <a:pPr algn="ctr"/>
            <a:r>
              <a:rPr lang="fr-FR" sz="3200" b="1" dirty="0">
                <a:solidFill>
                  <a:srgbClr val="FF0000"/>
                </a:solidFill>
                <a:latin typeface="Times New Roman" pitchFamily="18" charset="0"/>
                <a:cs typeface="Times New Roman" pitchFamily="18" charset="0"/>
              </a:rPr>
              <a:t>JPEG 2000</a:t>
            </a:r>
          </a:p>
          <a:p>
            <a:r>
              <a:rPr lang="fr-FR" sz="2400" b="1" dirty="0">
                <a:solidFill>
                  <a:srgbClr val="002060"/>
                </a:solidFill>
                <a:latin typeface="Times New Roman" pitchFamily="18" charset="0"/>
                <a:cs typeface="Times New Roman" pitchFamily="18" charset="0"/>
              </a:rPr>
              <a:t>Schéma de principe du JPEG 2000</a:t>
            </a:r>
          </a:p>
          <a:p>
            <a:pPr algn="ctr"/>
            <a:r>
              <a:rPr lang="fr-FR" sz="3200" b="1" dirty="0">
                <a:solidFill>
                  <a:srgbClr val="FF0000"/>
                </a:solidFill>
                <a:latin typeface="Times New Roman" pitchFamily="18" charset="0"/>
                <a:cs typeface="Times New Roman" pitchFamily="18" charset="0"/>
              </a:rPr>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6759</Words>
  <Application>Microsoft Office PowerPoint</Application>
  <PresentationFormat>Affichage à l'écran (4:3)</PresentationFormat>
  <Paragraphs>937</Paragraphs>
  <Slides>94</Slides>
  <Notes>9</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94</vt:i4>
      </vt:variant>
    </vt:vector>
  </HeadingPairs>
  <TitlesOfParts>
    <vt:vector size="104" baseType="lpstr">
      <vt:lpstr>Arial</vt:lpstr>
      <vt:lpstr>Bookman Old Style</vt:lpstr>
      <vt:lpstr>Calibri</vt:lpstr>
      <vt:lpstr>Garamond</vt:lpstr>
      <vt:lpstr>Tahoma</vt:lpstr>
      <vt:lpstr>Times New Roman</vt:lpstr>
      <vt:lpstr>Tw Cen MT Condensed</vt:lpstr>
      <vt:lpstr>Wingdings</vt:lpstr>
      <vt:lpstr>Thème Office</vt:lpstr>
      <vt:lpstr>Équation</vt:lpstr>
      <vt:lpstr>Présentation PowerPoint</vt:lpstr>
      <vt:lpstr>La DWT est une transformation. Une compression basée sur la DWT peut utiliser le principe de Compression par transformée.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SAQ (3-1)</vt:lpstr>
      <vt:lpstr>Présentation PowerPoint</vt:lpstr>
      <vt:lpstr>Présentation PowerPoint</vt:lpstr>
      <vt:lpstr>Adaptive Arithmetic Coding</vt:lpstr>
      <vt:lpstr>Relationship to Other Coding Algorithms</vt:lpstr>
      <vt:lpstr>Présentation PowerPoint</vt:lpstr>
      <vt:lpstr>Présentation PowerPoint</vt:lpstr>
      <vt:lpstr>Présentation PowerPoint</vt:lpstr>
      <vt:lpstr>Conclusion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Comparaison entre SPIHT et EZW </vt:lpstr>
      <vt:lpstr>Comparaison entre SPIHT et EZW </vt:lpstr>
      <vt:lpstr>Comparaison entre SPIHT et EZW </vt:lpstr>
      <vt:lpstr>Comparaison entre SPIHT et EZW </vt:lpstr>
      <vt:lpstr>Comparaison entre SPIHT et EZW </vt:lpstr>
      <vt:lpstr>Comparaison entre SPIHT et EZW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STS</dc:creator>
  <cp:lastModifiedBy>Noureddine</cp:lastModifiedBy>
  <cp:revision>43</cp:revision>
  <dcterms:created xsi:type="dcterms:W3CDTF">2020-04-26T09:28:15Z</dcterms:created>
  <dcterms:modified xsi:type="dcterms:W3CDTF">2021-03-31T10:15:25Z</dcterms:modified>
</cp:coreProperties>
</file>