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4630400" cy="8229600"/>
  <p:notesSz cx="8229600" cy="14630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nter" panose="020B0604020202020204" charset="0"/>
      <p:regular r:id="rId2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690" y="2095500"/>
            <a:ext cx="3589020" cy="4038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50263"/>
            <a:ext cx="7556421" cy="26188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850"/>
              </a:lnSpc>
              <a:buNone/>
            </a:pPr>
            <a:r>
              <a:rPr lang="en-US" sz="5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Impact de l’Intelligence Artificielle Générative sur (EIAH)</a:t>
            </a:r>
            <a:endParaRPr lang="en-US" sz="5450" dirty="0"/>
          </a:p>
        </p:txBody>
      </p:sp>
      <p:sp>
        <p:nvSpPr>
          <p:cNvPr id="4" name="Text 1"/>
          <p:cNvSpPr/>
          <p:nvPr/>
        </p:nvSpPr>
        <p:spPr>
          <a:xfrm>
            <a:off x="805220" y="4262987"/>
            <a:ext cx="2530435" cy="3162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Par :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082993" y="4953000"/>
            <a:ext cx="2530435" cy="3162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Mahnene Yasmine 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82993" y="5346263"/>
            <a:ext cx="2530435" cy="3162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Lamoudi Isra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93790" y="4663797"/>
            <a:ext cx="22860" cy="1287899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8" name="Text 5"/>
          <p:cNvSpPr/>
          <p:nvPr/>
        </p:nvSpPr>
        <p:spPr>
          <a:xfrm>
            <a:off x="793790" y="6168509"/>
            <a:ext cx="7556421" cy="3083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Université Badji Mokhtar Annaba – Faculté Technologie</a:t>
            </a:r>
            <a:r>
              <a:rPr lang="en-US" sz="150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r>
              <a:rPr lang="en-US" sz="15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–Master 2  IATI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93790" y="6693694"/>
            <a:ext cx="7556421" cy="3855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Année Universitaire: 2025–2026 </a:t>
            </a:r>
            <a:endParaRPr lang="en-US" sz="1850" dirty="0"/>
          </a:p>
        </p:txBody>
      </p:sp>
      <p:sp>
        <p:nvSpPr>
          <p:cNvPr id="10" name="Rectangle 9"/>
          <p:cNvSpPr/>
          <p:nvPr/>
        </p:nvSpPr>
        <p:spPr>
          <a:xfrm>
            <a:off x="12870426" y="7659329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264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27615"/>
            <a:ext cx="9758839" cy="558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Architecture d’IA Générative : Les Cinq Couches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93790" y="3640931"/>
            <a:ext cx="170021" cy="2126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793790" y="3907155"/>
            <a:ext cx="4234220" cy="22860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6" name="Text 3"/>
          <p:cNvSpPr/>
          <p:nvPr/>
        </p:nvSpPr>
        <p:spPr>
          <a:xfrm>
            <a:off x="793790" y="4037886"/>
            <a:ext cx="3519964" cy="2789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Couche de traitement des données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418886"/>
            <a:ext cx="4234220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Collecte, nettoyage et transformation des données provenant de différentes sources.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198031" y="3640931"/>
            <a:ext cx="170021" cy="2126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5198031" y="3907155"/>
            <a:ext cx="4234220" cy="22860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10" name="Text 7"/>
          <p:cNvSpPr/>
          <p:nvPr/>
        </p:nvSpPr>
        <p:spPr>
          <a:xfrm>
            <a:off x="5198031" y="4037886"/>
            <a:ext cx="2842141" cy="2789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Couche de modèle génératif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5198031" y="4418886"/>
            <a:ext cx="4234220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On choisit et entraîne le modèle pour générer du texte, des images ou d’autres contenus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5198031" y="5065276"/>
            <a:ext cx="4234220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9602272" y="3640931"/>
            <a:ext cx="170021" cy="2126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9602272" y="3907155"/>
            <a:ext cx="4234220" cy="22860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15" name="Text 12"/>
          <p:cNvSpPr/>
          <p:nvPr/>
        </p:nvSpPr>
        <p:spPr>
          <a:xfrm>
            <a:off x="9602272" y="4037886"/>
            <a:ext cx="4234220" cy="5579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Couche de rétroaction et d'amélioration continue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9602272" y="4697849"/>
            <a:ext cx="4234220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Les retours des utilisateurs servent à améliorer le modèle et corriger ses erreurs.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9602272" y="5344239"/>
            <a:ext cx="2679383" cy="3348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793790" y="5976580"/>
            <a:ext cx="170021" cy="2126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04</a:t>
            </a:r>
            <a:endParaRPr lang="en-US" sz="1300" dirty="0"/>
          </a:p>
        </p:txBody>
      </p:sp>
      <p:sp>
        <p:nvSpPr>
          <p:cNvPr id="19" name="Shape 16"/>
          <p:cNvSpPr/>
          <p:nvPr/>
        </p:nvSpPr>
        <p:spPr>
          <a:xfrm>
            <a:off x="793790" y="6242804"/>
            <a:ext cx="6436281" cy="22860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20" name="Text 17"/>
          <p:cNvSpPr/>
          <p:nvPr/>
        </p:nvSpPr>
        <p:spPr>
          <a:xfrm>
            <a:off x="793790" y="6373535"/>
            <a:ext cx="4020860" cy="2789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Couche de déploiement et d'intégration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793790" y="6754535"/>
            <a:ext cx="6436281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Connecte le modèle aux applications via API et cloud.</a:t>
            </a:r>
            <a:endParaRPr lang="en-US" sz="1300" dirty="0"/>
          </a:p>
        </p:txBody>
      </p:sp>
      <p:sp>
        <p:nvSpPr>
          <p:cNvPr id="22" name="Text 19"/>
          <p:cNvSpPr/>
          <p:nvPr/>
        </p:nvSpPr>
        <p:spPr>
          <a:xfrm>
            <a:off x="793790" y="7128748"/>
            <a:ext cx="6436281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3" name="Text 20"/>
          <p:cNvSpPr/>
          <p:nvPr/>
        </p:nvSpPr>
        <p:spPr>
          <a:xfrm>
            <a:off x="7400092" y="5976580"/>
            <a:ext cx="170021" cy="2126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05</a:t>
            </a:r>
            <a:endParaRPr lang="en-US" sz="1300" dirty="0"/>
          </a:p>
        </p:txBody>
      </p:sp>
      <p:sp>
        <p:nvSpPr>
          <p:cNvPr id="24" name="Shape 21"/>
          <p:cNvSpPr/>
          <p:nvPr/>
        </p:nvSpPr>
        <p:spPr>
          <a:xfrm>
            <a:off x="7400092" y="6242804"/>
            <a:ext cx="6436400" cy="22860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25" name="Text 22"/>
          <p:cNvSpPr/>
          <p:nvPr/>
        </p:nvSpPr>
        <p:spPr>
          <a:xfrm>
            <a:off x="7400092" y="6373535"/>
            <a:ext cx="4301490" cy="2789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Couche de surveillance et de maintenance</a:t>
            </a:r>
            <a:endParaRPr lang="en-US" sz="1750" dirty="0"/>
          </a:p>
        </p:txBody>
      </p:sp>
      <p:sp>
        <p:nvSpPr>
          <p:cNvPr id="26" name="Text 23"/>
          <p:cNvSpPr/>
          <p:nvPr/>
        </p:nvSpPr>
        <p:spPr>
          <a:xfrm>
            <a:off x="7400092" y="6754535"/>
            <a:ext cx="6436400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vérifie régulièrement le modèle et on le met à jour pour qu’il reste performant.</a:t>
            </a:r>
            <a:endParaRPr lang="en-US" sz="1300" dirty="0"/>
          </a:p>
        </p:txBody>
      </p:sp>
      <p:sp>
        <p:nvSpPr>
          <p:cNvPr id="27" name="Rectangle 26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7582"/>
            <a:ext cx="8210907" cy="6698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Types de modèles d’IA Générative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735693"/>
            <a:ext cx="13042821" cy="653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L'IA générative se manifeste sous diverses architectures, chacune excellant dans des tâches spécifiques de création de contenu. Voici les principales catégories :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18661"/>
            <a:ext cx="3759637" cy="232362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146357"/>
            <a:ext cx="3673673" cy="3348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LLM (Large Language Models)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93790" y="5603558"/>
            <a:ext cx="4177427" cy="13068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Ces modèles sont spécialisés dans la compréhension et la génération de texte, permettant des dialogues fluides, la rédaction de contenu et la traduction.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368" y="2618661"/>
            <a:ext cx="3759756" cy="232362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6368" y="5146357"/>
            <a:ext cx="4177546" cy="6696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GAN (Generative Adversarial Networks)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5226368" y="5938361"/>
            <a:ext cx="4177546" cy="16335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Les GAN excellent dans la création d'images, de vidéos ou d'audio hyper-réalistes grâce à un processus où deux réseaux neuronaux s'entraînent mutuellement.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064" y="2618661"/>
            <a:ext cx="3759637" cy="232362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9064" y="5146357"/>
            <a:ext cx="3904536" cy="3348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VAE (Variational Autoencoders)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9659064" y="5603558"/>
            <a:ext cx="4177427" cy="16335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Les VAE apprennent à encoder les données d'entrée dans un espace latent pour ensuite les décoder et générer de nouvelles données avec des caractéristiques similaires.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33951" y="2644021"/>
            <a:ext cx="7216259" cy="22327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Fonctionnement d’un </a:t>
            </a:r>
            <a:r>
              <a:rPr lang="en-US" sz="465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EIAH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intégrant l’Intelligence Artificielle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2303859"/>
            <a:ext cx="30480" cy="2913102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5" name="Text 2"/>
          <p:cNvSpPr/>
          <p:nvPr/>
        </p:nvSpPr>
        <p:spPr>
          <a:xfrm>
            <a:off x="793790" y="5472113"/>
            <a:ext cx="75564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4246"/>
            <a:ext cx="11862792" cy="521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Fonctionnement d’un EIAH intégrant l’Intelligence Artificielle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793790" y="1472803"/>
            <a:ext cx="13042821" cy="635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Comprendre le fonctionnement d'un EIAH intégrant l'IA générative se décompose en quatre étapes essentielles, garantissant une expérience d'apprentissage personnalisée et efficace.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1031915" y="2683312"/>
            <a:ext cx="6203752" cy="158710"/>
          </a:xfrm>
          <a:prstGeom prst="roundRect">
            <a:avLst>
              <a:gd name="adj" fmla="val 42018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93790" y="2524601"/>
            <a:ext cx="476250" cy="476250"/>
          </a:xfrm>
          <a:prstGeom prst="roundRect">
            <a:avLst>
              <a:gd name="adj" fmla="val 96000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2643664"/>
            <a:ext cx="238125" cy="23812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2500" y="3159562"/>
            <a:ext cx="2083951" cy="2603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1. Entrée Utilisateur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52500" y="3515201"/>
            <a:ext cx="6124575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L’apprenant interagit avec le système en envoyant une demande : poser une question, soumettre un exercice, demander une explication ou solliciter une correction.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52500" y="4563070"/>
            <a:ext cx="6124575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632621" y="2445187"/>
            <a:ext cx="6203871" cy="158710"/>
          </a:xfrm>
          <a:prstGeom prst="roundRect">
            <a:avLst>
              <a:gd name="adj" fmla="val 42018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394496" y="2286476"/>
            <a:ext cx="476250" cy="476250"/>
          </a:xfrm>
          <a:prstGeom prst="roundRect">
            <a:avLst>
              <a:gd name="adj" fmla="val 96000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3558" y="2405539"/>
            <a:ext cx="238125" cy="23812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553206" y="2921437"/>
            <a:ext cx="2083951" cy="2603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2. Modèle d'IA (LLM)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553206" y="3277076"/>
            <a:ext cx="6124694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Un modèle de langage avancé (comme ChatGPT ou LLaMA) analyse la requête, comprend le besoin de l'apprenant et génère une réponse, correction ou explication pertinente.</a:t>
            </a:r>
            <a:endParaRPr lang="en-US" sz="1550" dirty="0"/>
          </a:p>
        </p:txBody>
      </p:sp>
      <p:sp>
        <p:nvSpPr>
          <p:cNvPr id="15" name="Shape 11"/>
          <p:cNvSpPr/>
          <p:nvPr/>
        </p:nvSpPr>
        <p:spPr>
          <a:xfrm>
            <a:off x="1031915" y="5594866"/>
            <a:ext cx="6203752" cy="158710"/>
          </a:xfrm>
          <a:prstGeom prst="roundRect">
            <a:avLst>
              <a:gd name="adj" fmla="val 42018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793790" y="5436156"/>
            <a:ext cx="476250" cy="476250"/>
          </a:xfrm>
          <a:prstGeom prst="roundRect">
            <a:avLst>
              <a:gd name="adj" fmla="val 96000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852" y="5555218"/>
            <a:ext cx="238125" cy="23812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52500" y="6071116"/>
            <a:ext cx="6124575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3. Moteur Pédagogique</a:t>
            </a:r>
            <a:endParaRPr lang="en-US" sz="1550" dirty="0"/>
          </a:p>
        </p:txBody>
      </p:sp>
      <p:sp>
        <p:nvSpPr>
          <p:cNvPr id="19" name="Text 14"/>
          <p:cNvSpPr/>
          <p:nvPr/>
        </p:nvSpPr>
        <p:spPr>
          <a:xfrm>
            <a:off x="952500" y="6483906"/>
            <a:ext cx="6124575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Le moteur pédagogique adapte la réponse aux objectifs, vérifie sa cohérence avec le programme, contrôle la difficulté et ajoute un feedback clair et des activités supplémentaires.</a:t>
            </a:r>
            <a:endParaRPr lang="en-US" sz="1550" dirty="0"/>
          </a:p>
        </p:txBody>
      </p:sp>
      <p:sp>
        <p:nvSpPr>
          <p:cNvPr id="20" name="Shape 15"/>
          <p:cNvSpPr/>
          <p:nvPr/>
        </p:nvSpPr>
        <p:spPr>
          <a:xfrm>
            <a:off x="7632621" y="5356741"/>
            <a:ext cx="6203871" cy="158710"/>
          </a:xfrm>
          <a:prstGeom prst="roundRect">
            <a:avLst>
              <a:gd name="adj" fmla="val 42018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7394496" y="5198031"/>
            <a:ext cx="476250" cy="476250"/>
          </a:xfrm>
          <a:prstGeom prst="roundRect">
            <a:avLst>
              <a:gd name="adj" fmla="val 96000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3558" y="5317093"/>
            <a:ext cx="238125" cy="238125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553206" y="5832991"/>
            <a:ext cx="2619732" cy="2603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4. Interface d'Apprentissage</a:t>
            </a:r>
            <a:endParaRPr lang="en-US" sz="1600" dirty="0"/>
          </a:p>
        </p:txBody>
      </p:sp>
      <p:sp>
        <p:nvSpPr>
          <p:cNvPr id="24" name="Text 18"/>
          <p:cNvSpPr/>
          <p:nvPr/>
        </p:nvSpPr>
        <p:spPr>
          <a:xfrm>
            <a:off x="7553206" y="6188631"/>
            <a:ext cx="6124694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La réponse finale est présentée à l'apprenant via une interface web, un chatbot ou une application mobile, incluant des exercices interactifs, visualisations et conseils personnalisés.</a:t>
            </a:r>
            <a:endParaRPr lang="en-US" sz="1550" dirty="0"/>
          </a:p>
        </p:txBody>
      </p:sp>
      <p:sp>
        <p:nvSpPr>
          <p:cNvPr id="25" name="Rectangle 24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33951" y="2265164"/>
            <a:ext cx="7216259" cy="30810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8050"/>
              </a:lnSpc>
              <a:buNone/>
            </a:pPr>
            <a:r>
              <a:rPr lang="en-US" sz="6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Impact </a:t>
            </a:r>
            <a:r>
              <a:rPr lang="en-US" sz="645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positif </a:t>
            </a:r>
            <a:r>
              <a:rPr lang="en-US" sz="6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 l’IA générative sur les EIAH.</a:t>
            </a:r>
            <a:endParaRPr lang="en-US" sz="6450" dirty="0"/>
          </a:p>
        </p:txBody>
      </p:sp>
      <p:sp>
        <p:nvSpPr>
          <p:cNvPr id="4" name="Shape 1"/>
          <p:cNvSpPr/>
          <p:nvPr/>
        </p:nvSpPr>
        <p:spPr>
          <a:xfrm>
            <a:off x="793790" y="1925003"/>
            <a:ext cx="30480" cy="3761423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5" name="Text 2"/>
          <p:cNvSpPr/>
          <p:nvPr/>
        </p:nvSpPr>
        <p:spPr>
          <a:xfrm>
            <a:off x="793790" y="5941576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3673"/>
            <a:ext cx="8531543" cy="521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Impact positif de l’IA générative sur les EIAH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793790" y="1652230"/>
            <a:ext cx="13042821" cy="635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L’IA générative transforme les Environnements Informatiques pour l’Apprentissage Humain (EIAH) de façon positive. Voici quelques-uns de ses principaux impacts :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465903"/>
            <a:ext cx="396835" cy="3968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061097"/>
            <a:ext cx="4215289" cy="5207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Personnalisation Maximale de l’Apprentissage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93790" y="3677126"/>
            <a:ext cx="4215289" cy="635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L’IA adapte le contenu, le niveau et la vitesse selon chaque élève.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407456"/>
            <a:ext cx="4215289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 :</a:t>
            </a: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r>
              <a:rPr lang="en-US" sz="1550" dirty="0">
                <a:solidFill>
                  <a:srgbClr val="204C8E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ChatGPT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7437" y="2465903"/>
            <a:ext cx="396835" cy="39683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07437" y="3061097"/>
            <a:ext cx="4133612" cy="2603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Création Rapide de Contenus Pédagogiques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5207437" y="3416737"/>
            <a:ext cx="4215408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Les enseignants peuvent générer cours, quiz, résumés et présentations en quelques secondes.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5207437" y="4464606"/>
            <a:ext cx="4215408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 :</a:t>
            </a: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r>
              <a:rPr lang="en-US" sz="1550" dirty="0">
                <a:solidFill>
                  <a:srgbClr val="007EBD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Canva Magic Write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1203" y="2465903"/>
            <a:ext cx="396835" cy="3968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21203" y="3061097"/>
            <a:ext cx="2573536" cy="2603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Apprentissage des Langues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9621203" y="3416737"/>
            <a:ext cx="4215289" cy="635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L’IA rend les leçons faciles, motive à apprendre et aide à progresser rapidement.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9621203" y="4147066"/>
            <a:ext cx="4215289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 :</a:t>
            </a: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r>
              <a:rPr lang="en-US" sz="1550" dirty="0">
                <a:solidFill>
                  <a:srgbClr val="007EBD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Duolingo Max</a:t>
            </a:r>
            <a:endParaRPr lang="en-US" sz="15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790" y="5099685"/>
            <a:ext cx="396835" cy="39683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93790" y="5694878"/>
            <a:ext cx="3398758" cy="2603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Soutien Intelligent aux Enseignants</a:t>
            </a:r>
            <a:endParaRPr lang="en-US" sz="1600" dirty="0"/>
          </a:p>
        </p:txBody>
      </p:sp>
      <p:sp>
        <p:nvSpPr>
          <p:cNvPr id="18" name="Text 12"/>
          <p:cNvSpPr/>
          <p:nvPr/>
        </p:nvSpPr>
        <p:spPr>
          <a:xfrm>
            <a:off x="793790" y="6050518"/>
            <a:ext cx="4215289" cy="635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Les profs reçoivent des conseils pour mieux aider les élèves.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780847"/>
            <a:ext cx="4215289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 :</a:t>
            </a: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r>
              <a:rPr lang="en-US" sz="1550" dirty="0">
                <a:solidFill>
                  <a:srgbClr val="204C8E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Tutor CoPilot</a:t>
            </a:r>
            <a:endParaRPr lang="en-US" sz="155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07437" y="5099685"/>
            <a:ext cx="396835" cy="396835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5207437" y="5694878"/>
            <a:ext cx="4091345" cy="2603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Accessibilité étendue et suivi individualisé</a:t>
            </a:r>
            <a:endParaRPr lang="en-US" sz="1600" dirty="0"/>
          </a:p>
        </p:txBody>
      </p:sp>
      <p:sp>
        <p:nvSpPr>
          <p:cNvPr id="22" name="Text 15"/>
          <p:cNvSpPr/>
          <p:nvPr/>
        </p:nvSpPr>
        <p:spPr>
          <a:xfrm>
            <a:off x="5207437" y="6050518"/>
            <a:ext cx="4215408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L’IA rend l’apprentissage accessible même dans les zones éloignées et suit chaque apprenant de manière précise.</a:t>
            </a:r>
            <a:endParaRPr lang="en-US" sz="1550" dirty="0"/>
          </a:p>
        </p:txBody>
      </p:sp>
      <p:sp>
        <p:nvSpPr>
          <p:cNvPr id="23" name="Text 16"/>
          <p:cNvSpPr/>
          <p:nvPr/>
        </p:nvSpPr>
        <p:spPr>
          <a:xfrm>
            <a:off x="5207437" y="7098387"/>
            <a:ext cx="4215408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 :</a:t>
            </a:r>
            <a:r>
              <a:rPr lang="en-US" sz="15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r>
              <a:rPr lang="en-US" sz="1550" dirty="0">
                <a:solidFill>
                  <a:srgbClr val="204C8E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Ed (chatbot)</a:t>
            </a:r>
            <a:endParaRPr lang="en-US" sz="1550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21203" y="5099685"/>
            <a:ext cx="396835" cy="396835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9621203" y="5694878"/>
            <a:ext cx="2737604" cy="2603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Feedback immédiat et précis</a:t>
            </a:r>
            <a:endParaRPr lang="en-US" sz="1600" dirty="0"/>
          </a:p>
        </p:txBody>
      </p:sp>
      <p:sp>
        <p:nvSpPr>
          <p:cNvPr id="26" name="Text 18"/>
          <p:cNvSpPr/>
          <p:nvPr/>
        </p:nvSpPr>
        <p:spPr>
          <a:xfrm>
            <a:off x="9621203" y="6050518"/>
            <a:ext cx="4215289" cy="12703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Les apprenants reçoivent des corrections automatiques.</a:t>
            </a:r>
            <a:r>
              <a:rPr lang="en-US" sz="12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 :</a:t>
            </a:r>
            <a:r>
              <a:rPr lang="en-US" sz="12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une plateforme d’écriture souligne les erreurs grammaticales et propose des corrections en temps réel.</a:t>
            </a:r>
            <a:endParaRPr lang="en-US" sz="1250" dirty="0"/>
          </a:p>
        </p:txBody>
      </p:sp>
      <p:sp>
        <p:nvSpPr>
          <p:cNvPr id="27" name="Rectangle 26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33951" y="2265164"/>
            <a:ext cx="7216259" cy="30810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050"/>
              </a:lnSpc>
              <a:buNone/>
            </a:pPr>
            <a:r>
              <a:rPr lang="en-US" sz="6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Impact </a:t>
            </a:r>
            <a:r>
              <a:rPr lang="en-US" sz="645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négatif </a:t>
            </a:r>
            <a:r>
              <a:rPr lang="en-US" sz="6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 l’IA générative sur les EIAH</a:t>
            </a:r>
            <a:endParaRPr lang="en-US" sz="6450" dirty="0"/>
          </a:p>
        </p:txBody>
      </p:sp>
      <p:sp>
        <p:nvSpPr>
          <p:cNvPr id="4" name="Shape 1"/>
          <p:cNvSpPr/>
          <p:nvPr/>
        </p:nvSpPr>
        <p:spPr>
          <a:xfrm>
            <a:off x="793790" y="1925003"/>
            <a:ext cx="30480" cy="3761423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5" name="Text 2"/>
          <p:cNvSpPr/>
          <p:nvPr/>
        </p:nvSpPr>
        <p:spPr>
          <a:xfrm>
            <a:off x="793790" y="5941576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429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74369"/>
            <a:ext cx="8008025" cy="4837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Impact négatif de l’IA générative sur les EIAH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793790" y="3279219"/>
            <a:ext cx="13042821" cy="294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Malgré ses nombreux avantages, l'IA générative en éducation présente des défis importants qu'il faut aborder avec attention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93790" y="3739872"/>
            <a:ext cx="331708" cy="331708"/>
          </a:xfrm>
          <a:prstGeom prst="roundRect">
            <a:avLst>
              <a:gd name="adj" fmla="val 18668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43558" y="3760649"/>
            <a:ext cx="232172" cy="2901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272897" y="3758208"/>
            <a:ext cx="12563713" cy="294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Risque de plagiat ou de triche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1272897" y="4141351"/>
            <a:ext cx="5875377" cy="2418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D4D4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l’étudiant peut soumettre un travail généré par l’IA sans effort réel.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93790" y="4677966"/>
            <a:ext cx="331708" cy="331708"/>
          </a:xfrm>
          <a:prstGeom prst="roundRect">
            <a:avLst>
              <a:gd name="adj" fmla="val 18668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43558" y="4698742"/>
            <a:ext cx="232172" cy="2901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272897" y="4696301"/>
            <a:ext cx="12563713" cy="294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Dépendance excessive des étudiants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272897" y="5079444"/>
            <a:ext cx="12052578" cy="2418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D4D4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Les étudiants pourraient devenir trop dépendants de l'IA, nuisant au développement de leurs propres compétences critiques et créatives.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93790" y="5616059"/>
            <a:ext cx="331708" cy="331708"/>
          </a:xfrm>
          <a:prstGeom prst="roundRect">
            <a:avLst>
              <a:gd name="adj" fmla="val 18668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43558" y="5636835"/>
            <a:ext cx="232172" cy="2901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272897" y="5634395"/>
            <a:ext cx="12563713" cy="294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L’IA peut produire des erreurs ou des informations incorrectes.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1272897" y="6017538"/>
            <a:ext cx="10570488" cy="2418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i="1" dirty="0">
                <a:solidFill>
                  <a:srgbClr val="4D4D4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Exemple : un cours généré automatiquement par un outil IA peut contenir des approximations ou des erreurs factuelles.</a:t>
            </a:r>
            <a:endParaRPr lang="en-US" sz="1500" dirty="0"/>
          </a:p>
        </p:txBody>
      </p:sp>
      <p:sp>
        <p:nvSpPr>
          <p:cNvPr id="17" name="Shape 14"/>
          <p:cNvSpPr/>
          <p:nvPr/>
        </p:nvSpPr>
        <p:spPr>
          <a:xfrm>
            <a:off x="793790" y="6554153"/>
            <a:ext cx="331708" cy="331708"/>
          </a:xfrm>
          <a:prstGeom prst="roundRect">
            <a:avLst>
              <a:gd name="adj" fmla="val 18668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43558" y="6574929"/>
            <a:ext cx="232172" cy="2901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272897" y="6572488"/>
            <a:ext cx="12563713" cy="294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Coût et accès limité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1272897" y="6955631"/>
            <a:ext cx="7875270" cy="2418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D4D4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Les outils avancés d’IA peuvent être coûteux ou nécessiter une bonne connexion internet.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1272897" y="7256383"/>
            <a:ext cx="8338780" cy="2418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i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Exemple : </a:t>
            </a:r>
            <a:r>
              <a:rPr lang="en-US" sz="1500" b="1" i="1" dirty="0">
                <a:solidFill>
                  <a:srgbClr val="4D4D4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certaines écoles dans les zones rurales n’ont pas accès à ChatGPT ou à Duolingo Max.</a:t>
            </a:r>
            <a:endParaRPr lang="en-US" sz="1500" dirty="0"/>
          </a:p>
        </p:txBody>
      </p:sp>
      <p:sp>
        <p:nvSpPr>
          <p:cNvPr id="22" name="Rectangle 21"/>
          <p:cNvSpPr/>
          <p:nvPr/>
        </p:nvSpPr>
        <p:spPr>
          <a:xfrm>
            <a:off x="12870426" y="7659329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65333"/>
            <a:ext cx="5954197" cy="7442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Conclusion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3749754"/>
            <a:ext cx="7556421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L’IA générative transforme les EIAH en rendant l’apprentissage plus interactif, efficace et accessible. Elle aide les étudiants en adaptant les contenus à leur niveau et soutient les enseignants dans la création et le suivi des cours. Son utilisation doit rester responsable pour éviter erreurs, dépendance ou plagiat.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33951" y="2626281"/>
            <a:ext cx="12702659" cy="29770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700"/>
              </a:lnSpc>
              <a:buNone/>
            </a:pPr>
            <a:r>
              <a:rPr lang="en-US" sz="935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Merci pour votre attention !</a:t>
            </a:r>
            <a:endParaRPr lang="en-US" sz="9350" dirty="0"/>
          </a:p>
        </p:txBody>
      </p:sp>
      <p:sp>
        <p:nvSpPr>
          <p:cNvPr id="3" name="Shape 1"/>
          <p:cNvSpPr/>
          <p:nvPr/>
        </p:nvSpPr>
        <p:spPr>
          <a:xfrm>
            <a:off x="793790" y="2286119"/>
            <a:ext cx="30480" cy="3657362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4" name="Rectangle 3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0"/>
          <p:cNvSpPr/>
          <p:nvPr/>
        </p:nvSpPr>
        <p:spPr>
          <a:xfrm>
            <a:off x="793075" y="623173"/>
            <a:ext cx="6567368" cy="8209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450"/>
              </a:lnSpc>
              <a:buNone/>
            </a:pPr>
            <a:r>
              <a:rPr lang="en-US" sz="5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Plan </a:t>
            </a:r>
            <a:endParaRPr lang="en-US" sz="5150" dirty="0"/>
          </a:p>
        </p:txBody>
      </p:sp>
      <p:sp>
        <p:nvSpPr>
          <p:cNvPr id="36" name="Shape 1"/>
          <p:cNvSpPr/>
          <p:nvPr/>
        </p:nvSpPr>
        <p:spPr>
          <a:xfrm>
            <a:off x="793075" y="1806654"/>
            <a:ext cx="407908" cy="407908"/>
          </a:xfrm>
          <a:prstGeom prst="roundRect">
            <a:avLst>
              <a:gd name="adj" fmla="val 18667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37" name="Text 2"/>
          <p:cNvSpPr/>
          <p:nvPr/>
        </p:nvSpPr>
        <p:spPr>
          <a:xfrm>
            <a:off x="1382197" y="1829276"/>
            <a:ext cx="12455128" cy="3624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Contexte</a:t>
            </a:r>
            <a:endParaRPr lang="en-US" sz="1750" dirty="0"/>
          </a:p>
        </p:txBody>
      </p:sp>
      <p:sp>
        <p:nvSpPr>
          <p:cNvPr id="38" name="Shape 3"/>
          <p:cNvSpPr/>
          <p:nvPr/>
        </p:nvSpPr>
        <p:spPr>
          <a:xfrm>
            <a:off x="793075" y="2577108"/>
            <a:ext cx="407908" cy="407908"/>
          </a:xfrm>
          <a:prstGeom prst="roundRect">
            <a:avLst>
              <a:gd name="adj" fmla="val 18667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39" name="Text 4"/>
          <p:cNvSpPr/>
          <p:nvPr/>
        </p:nvSpPr>
        <p:spPr>
          <a:xfrm>
            <a:off x="1382197" y="2599730"/>
            <a:ext cx="12455128" cy="3624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Définitions (IA + IA générative + EIAH)</a:t>
            </a:r>
            <a:endParaRPr lang="en-US" sz="1750" dirty="0"/>
          </a:p>
        </p:txBody>
      </p:sp>
      <p:sp>
        <p:nvSpPr>
          <p:cNvPr id="40" name="Shape 5"/>
          <p:cNvSpPr/>
          <p:nvPr/>
        </p:nvSpPr>
        <p:spPr>
          <a:xfrm>
            <a:off x="793075" y="3347561"/>
            <a:ext cx="407908" cy="407908"/>
          </a:xfrm>
          <a:prstGeom prst="roundRect">
            <a:avLst>
              <a:gd name="adj" fmla="val 18667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41" name="Text 6"/>
          <p:cNvSpPr/>
          <p:nvPr/>
        </p:nvSpPr>
        <p:spPr>
          <a:xfrm>
            <a:off x="1382197" y="3370183"/>
            <a:ext cx="12455128" cy="3624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Architecture d’IA générative </a:t>
            </a:r>
            <a:endParaRPr lang="en-US" sz="1750" dirty="0"/>
          </a:p>
        </p:txBody>
      </p:sp>
      <p:sp>
        <p:nvSpPr>
          <p:cNvPr id="42" name="Shape 7"/>
          <p:cNvSpPr/>
          <p:nvPr/>
        </p:nvSpPr>
        <p:spPr>
          <a:xfrm>
            <a:off x="793075" y="4118015"/>
            <a:ext cx="407908" cy="407908"/>
          </a:xfrm>
          <a:prstGeom prst="roundRect">
            <a:avLst>
              <a:gd name="adj" fmla="val 18667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43" name="Text 8"/>
          <p:cNvSpPr/>
          <p:nvPr/>
        </p:nvSpPr>
        <p:spPr>
          <a:xfrm>
            <a:off x="1382197" y="4140637"/>
            <a:ext cx="12455128" cy="3624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Types de modèles d’IA Générative</a:t>
            </a:r>
            <a:endParaRPr lang="en-US" sz="1750" dirty="0"/>
          </a:p>
        </p:txBody>
      </p:sp>
      <p:sp>
        <p:nvSpPr>
          <p:cNvPr id="44" name="Shape 9"/>
          <p:cNvSpPr/>
          <p:nvPr/>
        </p:nvSpPr>
        <p:spPr>
          <a:xfrm>
            <a:off x="793075" y="4888468"/>
            <a:ext cx="407908" cy="407908"/>
          </a:xfrm>
          <a:prstGeom prst="roundRect">
            <a:avLst>
              <a:gd name="adj" fmla="val 18667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45" name="Text 10"/>
          <p:cNvSpPr/>
          <p:nvPr/>
        </p:nvSpPr>
        <p:spPr>
          <a:xfrm>
            <a:off x="1382197" y="4911090"/>
            <a:ext cx="12455128" cy="3624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Fonctionnement d’un EIAH intégrant l’Intelligence Artificielle</a:t>
            </a:r>
            <a:endParaRPr lang="en-US" sz="1750" dirty="0"/>
          </a:p>
        </p:txBody>
      </p:sp>
      <p:sp>
        <p:nvSpPr>
          <p:cNvPr id="46" name="Shape 11"/>
          <p:cNvSpPr/>
          <p:nvPr/>
        </p:nvSpPr>
        <p:spPr>
          <a:xfrm>
            <a:off x="793075" y="5658922"/>
            <a:ext cx="407908" cy="407908"/>
          </a:xfrm>
          <a:prstGeom prst="roundRect">
            <a:avLst>
              <a:gd name="adj" fmla="val 18667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47" name="Text 12"/>
          <p:cNvSpPr/>
          <p:nvPr/>
        </p:nvSpPr>
        <p:spPr>
          <a:xfrm>
            <a:off x="1382197" y="5681543"/>
            <a:ext cx="12455128" cy="3624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Impacts positifs</a:t>
            </a:r>
            <a:endParaRPr lang="en-US" sz="1750" dirty="0"/>
          </a:p>
        </p:txBody>
      </p:sp>
      <p:sp>
        <p:nvSpPr>
          <p:cNvPr id="48" name="Shape 13"/>
          <p:cNvSpPr/>
          <p:nvPr/>
        </p:nvSpPr>
        <p:spPr>
          <a:xfrm>
            <a:off x="793075" y="6429375"/>
            <a:ext cx="407908" cy="407908"/>
          </a:xfrm>
          <a:prstGeom prst="roundRect">
            <a:avLst>
              <a:gd name="adj" fmla="val 18667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49" name="Text 14"/>
          <p:cNvSpPr/>
          <p:nvPr/>
        </p:nvSpPr>
        <p:spPr>
          <a:xfrm>
            <a:off x="1382197" y="6451997"/>
            <a:ext cx="12455128" cy="3624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Impacts négatif </a:t>
            </a:r>
            <a:endParaRPr lang="en-US" sz="1750" dirty="0"/>
          </a:p>
        </p:txBody>
      </p:sp>
      <p:sp>
        <p:nvSpPr>
          <p:cNvPr id="50" name="Shape 15"/>
          <p:cNvSpPr/>
          <p:nvPr/>
        </p:nvSpPr>
        <p:spPr>
          <a:xfrm>
            <a:off x="793075" y="7199828"/>
            <a:ext cx="407908" cy="407908"/>
          </a:xfrm>
          <a:prstGeom prst="roundRect">
            <a:avLst>
              <a:gd name="adj" fmla="val 18667"/>
            </a:avLst>
          </a:prstGeom>
          <a:solidFill>
            <a:srgbClr val="007EBD"/>
          </a:solidFill>
          <a:ln w="7620">
            <a:solidFill>
              <a:srgbClr val="1997D6"/>
            </a:solidFill>
            <a:prstDash val="solid"/>
          </a:ln>
        </p:spPr>
      </p:sp>
      <p:sp>
        <p:nvSpPr>
          <p:cNvPr id="51" name="Text 16"/>
          <p:cNvSpPr/>
          <p:nvPr/>
        </p:nvSpPr>
        <p:spPr>
          <a:xfrm>
            <a:off x="1382197" y="7222450"/>
            <a:ext cx="12455128" cy="3624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Conclusion</a:t>
            </a:r>
            <a:endParaRPr lang="en-US" sz="175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1780" y="7607736"/>
            <a:ext cx="1628775" cy="504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8076"/>
            <a:ext cx="4763333" cy="595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Contexte :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93790" y="1484233"/>
            <a:ext cx="9121140" cy="595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Pourquoi ce thème est crucial aujourd'hui</a:t>
            </a:r>
            <a:endParaRPr lang="en-US" sz="3750" dirty="0"/>
          </a:p>
        </p:txBody>
      </p:sp>
      <p:sp>
        <p:nvSpPr>
          <p:cNvPr id="4" name="Text 2"/>
          <p:cNvSpPr/>
          <p:nvPr/>
        </p:nvSpPr>
        <p:spPr>
          <a:xfrm>
            <a:off x="793790" y="2419826"/>
            <a:ext cx="13042821" cy="13605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L’IA générative devient très importante aujourd’hui. Elle </a:t>
            </a:r>
            <a:r>
              <a:rPr lang="en-US" sz="220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transforme</a:t>
            </a: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la façon dont on crée des textes, des images et des vidéos. C’est pour cela qu’il est essentiel de comprendre comment elle fonctionne et comment elle transforme notre monde.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035504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7EBD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Importance de l’IA générative:</a:t>
            </a:r>
            <a:endParaRPr lang="en-US" sz="2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0976" y="4744164"/>
            <a:ext cx="453628" cy="45362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5481280"/>
            <a:ext cx="3048000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Explosion rapide de l’IA générative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93790" y="6524387"/>
            <a:ext cx="3048000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2463" y="4744164"/>
            <a:ext cx="453628" cy="45362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125278" y="5481280"/>
            <a:ext cx="3048119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Usage Quotidien des Étudiants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125278" y="6524387"/>
            <a:ext cx="3048119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4070" y="4744164"/>
            <a:ext cx="453628" cy="45362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456884" y="5481280"/>
            <a:ext cx="3048119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Adaptation Nécessaire des Enseignants</a:t>
            </a:r>
            <a:endParaRPr lang="en-US" sz="22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085677" y="4744164"/>
            <a:ext cx="453628" cy="45362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788491" y="5481280"/>
            <a:ext cx="3048119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Évolution accélérée des EIAH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10788491" y="6524387"/>
            <a:ext cx="3048119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17" name="Rectangle 16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446" y="2498646"/>
            <a:ext cx="3232309" cy="32323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17521"/>
            <a:ext cx="4465558" cy="558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Qu'est-ce que 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93790" y="1930837"/>
            <a:ext cx="9385221" cy="23110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Environnements Informatiques pour l’Apprentissage Humain (EIAH) ?</a:t>
            </a:r>
          </a:p>
          <a:p>
            <a:pPr marL="0" indent="0" algn="l">
              <a:lnSpc>
                <a:spcPts val="6050"/>
              </a:lnSpc>
              <a:buNone/>
            </a:pP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793790" y="4496991"/>
            <a:ext cx="9385221" cy="10204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Un EIAH est un environnement informatique qui aide l’apprentissage en permettant à des agents humains (eleve ,ensignamt ,tuteur)  et artificiels (agents informatique ) d’interagir et d’accéder à des ressources formatives, que ce soit localement ou via des réseaux.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93790" y="5708809"/>
            <a:ext cx="9385221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93790" y="6240304"/>
            <a:ext cx="9385221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93790" y="6771799"/>
            <a:ext cx="9385221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 </a:t>
            </a:r>
            <a:endParaRPr lang="en-US" sz="1650" dirty="0"/>
          </a:p>
        </p:txBody>
      </p:sp>
      <p:sp>
        <p:nvSpPr>
          <p:cNvPr id="9" name="Rectangle 8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4381"/>
            <a:ext cx="2857976" cy="3571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Exmple de EIAH </a:t>
            </a:r>
            <a:endParaRPr lang="en-US" sz="2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95" y="1484471"/>
            <a:ext cx="2887028" cy="28870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598313"/>
            <a:ext cx="4196358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Classroom (Google Classroom)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070038"/>
            <a:ext cx="4196358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Plateforme qui permet aux enseignants de créer des cours, distribuer des devoirs et communiquer avec les élèves en ligne.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630472"/>
            <a:ext cx="4196358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7102197"/>
            <a:ext cx="4196358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567" y="1484471"/>
            <a:ext cx="2887028" cy="28870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16962" y="4598313"/>
            <a:ext cx="4196358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Duolingo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5216962" y="5070038"/>
            <a:ext cx="4196358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Application qui adapte les exercices de langues et suit les progrès des élèves.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216962" y="6267569"/>
            <a:ext cx="4196358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5216962" y="6739295"/>
            <a:ext cx="4196358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739" y="1484471"/>
            <a:ext cx="2887028" cy="288702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40133" y="4598313"/>
            <a:ext cx="4196358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Moodle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9640133" y="5070038"/>
            <a:ext cx="4196358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Système open-source pour créer des cours, quiz et suivre les étudiants.</a:t>
            </a:r>
            <a:endParaRPr lang="en-US" sz="1750" dirty="0"/>
          </a:p>
        </p:txBody>
      </p:sp>
      <p:sp>
        <p:nvSpPr>
          <p:cNvPr id="16" name="Rectangle 15"/>
          <p:cNvSpPr/>
          <p:nvPr/>
        </p:nvSpPr>
        <p:spPr>
          <a:xfrm>
            <a:off x="12870426" y="7659329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840" y="1710690"/>
            <a:ext cx="3017520" cy="48082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6278"/>
            <a:ext cx="9385221" cy="20540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050"/>
              </a:lnSpc>
              <a:buNone/>
            </a:pPr>
            <a:r>
              <a:rPr lang="en-US" sz="6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l'Intelligence Artificielle (IA)</a:t>
            </a:r>
            <a:endParaRPr lang="en-US" sz="6450" dirty="0"/>
          </a:p>
        </p:txBody>
      </p:sp>
      <p:sp>
        <p:nvSpPr>
          <p:cNvPr id="4" name="Text 1"/>
          <p:cNvSpPr/>
          <p:nvPr/>
        </p:nvSpPr>
        <p:spPr>
          <a:xfrm>
            <a:off x="793790" y="4050506"/>
            <a:ext cx="9385221" cy="18140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L’intelligence artificielle (IA) est un domaine informatique qui crée des systèmes capables de </a:t>
            </a:r>
            <a:r>
              <a:rPr lang="en-US" sz="220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raisonner, apprendre, comprendre le langage, reconnaître des images, prendre des décisions et résoudre des problèmes</a:t>
            </a: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de manière humaine.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119693"/>
            <a:ext cx="93852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7372"/>
            <a:ext cx="8216741" cy="1027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8050"/>
              </a:lnSpc>
              <a:buNone/>
            </a:pPr>
            <a:r>
              <a:rPr lang="en-US" sz="6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L'IA Générative </a:t>
            </a:r>
            <a:endParaRPr lang="en-US" sz="6450" dirty="0"/>
          </a:p>
        </p:txBody>
      </p:sp>
      <p:sp>
        <p:nvSpPr>
          <p:cNvPr id="3" name="Text 1"/>
          <p:cNvSpPr/>
          <p:nvPr/>
        </p:nvSpPr>
        <p:spPr>
          <a:xfrm>
            <a:off x="793790" y="2448639"/>
            <a:ext cx="8691920" cy="22675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L’intelligence artificielle générative (IAG) est une application du Deep Learning OU une branche de l’IA capable de </a:t>
            </a:r>
            <a:r>
              <a:rPr lang="en-US" sz="220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créer automatiquement du contenu original</a:t>
            </a: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, comme du texte, des images, du code ou de la musique, à partir de modèles entraînés sur de grandes quantités de données.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20258"/>
            <a:ext cx="8691920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Exemples concrets :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5577840"/>
            <a:ext cx="8691920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ChatGPT et Gemini.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6110645"/>
            <a:ext cx="8691920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DALL·E et Midjourney 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732" y="2499717"/>
            <a:ext cx="3528417" cy="33807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3790" y="6898600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12870426" y="7649497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9040"/>
            <a:ext cx="7558564" cy="595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Exemples concrets d’IA générative 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79784"/>
            <a:ext cx="2135624" cy="213562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559" y="2079784"/>
            <a:ext cx="4005858" cy="22532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545354" y="2079784"/>
            <a:ext cx="5306258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 :ChatGPT 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545354" y="2737366"/>
            <a:ext cx="5306258" cy="13605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Modèle d’IA générative qui crée du texte, répond aux questions et guide l’utilisateur selon son niveau.</a:t>
            </a:r>
            <a:endParaRPr lang="en-US" sz="2200" dirty="0"/>
          </a:p>
        </p:txBody>
      </p:sp>
      <p:sp>
        <p:nvSpPr>
          <p:cNvPr id="7" name="Shape 3"/>
          <p:cNvSpPr/>
          <p:nvPr/>
        </p:nvSpPr>
        <p:spPr>
          <a:xfrm>
            <a:off x="8205192" y="2079784"/>
            <a:ext cx="30480" cy="2018109"/>
          </a:xfrm>
          <a:prstGeom prst="rect">
            <a:avLst/>
          </a:prstGeom>
          <a:solidFill>
            <a:srgbClr val="007EBD"/>
          </a:solidFill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856" y="5098494"/>
            <a:ext cx="3192304" cy="198691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619411" y="5098494"/>
            <a:ext cx="522470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Exemple : DALL·E, Midjourney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8619411" y="5756077"/>
            <a:ext cx="5224701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:</a:t>
            </a:r>
            <a:r>
              <a:rPr lang="en-US" sz="2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Génèrent des images à partir de textes pour créer des supports visuels.</a:t>
            </a:r>
            <a:endParaRPr lang="en-US" sz="2200" dirty="0"/>
          </a:p>
        </p:txBody>
      </p:sp>
      <p:sp>
        <p:nvSpPr>
          <p:cNvPr id="11" name="Shape 6"/>
          <p:cNvSpPr/>
          <p:nvPr/>
        </p:nvSpPr>
        <p:spPr>
          <a:xfrm>
            <a:off x="8279249" y="5098494"/>
            <a:ext cx="30480" cy="1564600"/>
          </a:xfrm>
          <a:prstGeom prst="rect">
            <a:avLst/>
          </a:prstGeom>
          <a:solidFill>
            <a:srgbClr val="007EBD"/>
          </a:solidFill>
        </p:spPr>
      </p:sp>
      <p:sp>
        <p:nvSpPr>
          <p:cNvPr id="12" name="Rectangle 11"/>
          <p:cNvSpPr/>
          <p:nvPr/>
        </p:nvSpPr>
        <p:spPr>
          <a:xfrm>
            <a:off x="12870426" y="7659329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6425"/>
            <a:ext cx="11247120" cy="6675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Architecture d’IA générative : les cinq couches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888808"/>
            <a:ext cx="13042821" cy="294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L'IA générative repose sur une architecture multicouche complexe, essentielle pour comprendre son fonctionnement et ses capacités de création.</a:t>
            </a:r>
            <a:endParaRPr lang="en-US" sz="1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59" y="2349460"/>
            <a:ext cx="7812881" cy="41981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594309" y="3044161"/>
            <a:ext cx="1870238" cy="3536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Couche1: de traitement des données.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594309" y="3044161"/>
            <a:ext cx="1628231" cy="3418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Couche1: de traitement des données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9165731" y="3401706"/>
            <a:ext cx="1490715" cy="3418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Couche2 : de modèle génératif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3666259" y="4014641"/>
            <a:ext cx="1831807" cy="3418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Couche 3: de rétroaction et d’amélioration continue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9165731" y="4698300"/>
            <a:ext cx="1848874" cy="3418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Couche 4: de déploiement et d’intégration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3674118" y="5342667"/>
            <a:ext cx="1823949" cy="3418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Couche 5 :de surveillance et de maintenance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793790" y="6713458"/>
            <a:ext cx="13042821" cy="5895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Cette structure permet de transformer des données brutes en contenus originaux et pertinents, à travers un processus itératif de création et d'amélioration.</a:t>
            </a:r>
            <a:endParaRPr lang="en-US" sz="1450" dirty="0"/>
          </a:p>
        </p:txBody>
      </p:sp>
      <p:sp>
        <p:nvSpPr>
          <p:cNvPr id="12" name="Rectangle 11"/>
          <p:cNvSpPr/>
          <p:nvPr/>
        </p:nvSpPr>
        <p:spPr>
          <a:xfrm>
            <a:off x="12870426" y="7669161"/>
            <a:ext cx="1612490" cy="491613"/>
          </a:xfrm>
          <a:prstGeom prst="rect">
            <a:avLst/>
          </a:prstGeom>
          <a:solidFill>
            <a:srgbClr val="FBFCFD"/>
          </a:solidFill>
          <a:ln>
            <a:solidFill>
              <a:srgbClr val="FBFC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1301</Words>
  <Application>Microsoft Office PowerPoint</Application>
  <PresentationFormat>Personnalisé</PresentationFormat>
  <Paragraphs>148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Inter Bold</vt:lpstr>
      <vt:lpstr>Petrona Light</vt:lpstr>
      <vt:lpstr>Inter</vt:lpstr>
      <vt:lpstr>Calibri</vt:lpstr>
      <vt:lpstr>Petrona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</dc:creator>
  <cp:lastModifiedBy>EM</cp:lastModifiedBy>
  <cp:revision>5</cp:revision>
  <dcterms:created xsi:type="dcterms:W3CDTF">2025-11-25T22:07:00Z</dcterms:created>
  <dcterms:modified xsi:type="dcterms:W3CDTF">2025-12-09T22:51:15Z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DBE9B2F63C3C4390A5C71DD85B721E67_12</vt:lpwstr>
  </property>
  <property fmtid="{D5CDD505-2E9C-101B-9397-08002B2CF9AE}" pid="3" name="KSOProductBuildVer">
    <vt:lpwstr>1036-12.2.0.23155</vt:lpwstr>
  </property>
</Properties>
</file>