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3"/>
    <p:sldId id="378" r:id="rId4"/>
    <p:sldId id="257" r:id="rId5"/>
    <p:sldId id="374" r:id="rId6"/>
    <p:sldId id="377" r:id="rId7"/>
    <p:sldId id="375" r:id="rId8"/>
    <p:sldId id="379" r:id="rId9"/>
    <p:sldId id="443" r:id="rId10"/>
    <p:sldId id="441" r:id="rId11"/>
    <p:sldId id="442" r:id="rId12"/>
    <p:sldId id="444" r:id="rId13"/>
    <p:sldId id="380" r:id="rId14"/>
    <p:sldId id="381" r:id="rId15"/>
    <p:sldId id="382" r:id="rId16"/>
    <p:sldId id="383" r:id="rId17"/>
    <p:sldId id="401" r:id="rId18"/>
    <p:sldId id="386" r:id="rId19"/>
    <p:sldId id="387" r:id="rId20"/>
    <p:sldId id="388" r:id="rId21"/>
    <p:sldId id="390" r:id="rId22"/>
    <p:sldId id="395" r:id="rId23"/>
    <p:sldId id="389" r:id="rId24"/>
    <p:sldId id="391" r:id="rId25"/>
    <p:sldId id="445" r:id="rId26"/>
    <p:sldId id="396" r:id="rId27"/>
    <p:sldId id="394" r:id="rId28"/>
    <p:sldId id="393" r:id="rId29"/>
    <p:sldId id="397" r:id="rId30"/>
    <p:sldId id="398" r:id="rId31"/>
    <p:sldId id="400" r:id="rId32"/>
    <p:sldId id="402" r:id="rId33"/>
    <p:sldId id="403" r:id="rId34"/>
    <p:sldId id="405" r:id="rId35"/>
    <p:sldId id="399" r:id="rId36"/>
    <p:sldId id="404" r:id="rId37"/>
    <p:sldId id="406" r:id="rId38"/>
    <p:sldId id="411" r:id="rId39"/>
    <p:sldId id="412" r:id="rId40"/>
    <p:sldId id="413" r:id="rId41"/>
    <p:sldId id="414" r:id="rId42"/>
    <p:sldId id="415" r:id="rId43"/>
    <p:sldId id="416" r:id="rId44"/>
    <p:sldId id="427" r:id="rId45"/>
    <p:sldId id="419" r:id="rId46"/>
    <p:sldId id="420" r:id="rId47"/>
    <p:sldId id="421" r:id="rId48"/>
    <p:sldId id="422" r:id="rId49"/>
    <p:sldId id="424" r:id="rId50"/>
    <p:sldId id="426" r:id="rId51"/>
    <p:sldId id="417" r:id="rId52"/>
    <p:sldId id="423" r:id="rId53"/>
    <p:sldId id="428" r:id="rId54"/>
    <p:sldId id="429" r:id="rId55"/>
    <p:sldId id="430" r:id="rId56"/>
    <p:sldId id="431" r:id="rId57"/>
    <p:sldId id="437" r:id="rId58"/>
    <p:sldId id="438" r:id="rId59"/>
    <p:sldId id="432" r:id="rId60"/>
    <p:sldId id="433" r:id="rId61"/>
    <p:sldId id="434" r:id="rId62"/>
    <p:sldId id="439" r:id="rId63"/>
    <p:sldId id="435" r:id="rId64"/>
    <p:sldId id="436" r:id="rId65"/>
    <p:sldId id="44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0" Type="http://schemas.openxmlformats.org/officeDocument/2006/relationships/tableStyles" Target="tableStyles.xml"/><Relationship Id="rId7" Type="http://schemas.openxmlformats.org/officeDocument/2006/relationships/slide" Target="slides/slide5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notesMaster" Target="notesMasters/notesMaster1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933D-524D-4612-AB90-B09F7C198A51}" type="datetimeFigureOut">
              <a:rPr lang="fr-FR" smtClean="0"/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5972-7F9A-4DF2-8A39-5576FE29D4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5F84-F1F6-49E4-9DEB-CC492ABA864C}" type="datetimeFigureOut">
              <a:rPr lang="fr-FR" smtClean="0"/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microsoft.com/office/2007/relationships/hdphoto" Target="../media/image4.wdp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93D5F84-F1F6-49E4-9DEB-CC492ABA864C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17E5A2-FD1D-4BBC-A049-D433724618B5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Outils internet II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5038473"/>
            <a:ext cx="10274013" cy="938257"/>
          </a:xfrm>
        </p:spPr>
        <p:txBody>
          <a:bodyPr>
            <a:normAutofit fontScale="92500"/>
          </a:bodyPr>
          <a:lstStyle/>
          <a:p>
            <a:r>
              <a:rPr lang="fr-FR" dirty="0"/>
              <a:t>Présentée par Mme </a:t>
            </a:r>
            <a:r>
              <a:rPr lang="fr-FR" dirty="0" err="1"/>
              <a:t>Bensalem</a:t>
            </a:r>
            <a:r>
              <a:rPr lang="fr-FR" dirty="0"/>
              <a:t> Hana                                   Promotion: </a:t>
            </a:r>
            <a:r>
              <a:rPr lang="fr-FR" dirty="0" err="1"/>
              <a:t>MasterI</a:t>
            </a:r>
            <a:r>
              <a:rPr lang="fr-FR" dirty="0"/>
              <a:t> ,GADM</a:t>
            </a:r>
            <a:endParaRPr lang="fr-FR" dirty="0"/>
          </a:p>
          <a:p>
            <a:r>
              <a:rPr lang="fr-FR" dirty="0"/>
              <a:t>Université de Badji-Mokhtar Annaba                                 Département d’informatique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fr-FR" alt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361315"/>
            <a:ext cx="11070590" cy="6073140"/>
          </a:xfrm>
          <a:prstGeom prst="rect">
            <a:avLst/>
          </a:prstGeom>
        </p:spPr>
      </p:pic>
      <p:sp>
        <p:nvSpPr>
          <p:cNvPr id="4" name="Bulle ronde 3"/>
          <p:cNvSpPr/>
          <p:nvPr/>
        </p:nvSpPr>
        <p:spPr>
          <a:xfrm>
            <a:off x="8014970" y="2212340"/>
            <a:ext cx="2813685" cy="1230630"/>
          </a:xfrm>
          <a:prstGeom prst="wedgeEllipseCallout">
            <a:avLst>
              <a:gd name="adj1" fmla="val -48465"/>
              <a:gd name="adj2" fmla="val 89886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/>
              <a:t>choisir un nom à ce lien</a:t>
            </a:r>
            <a:endParaRPr lang="fr-FR" altLang="en-US"/>
          </a:p>
        </p:txBody>
      </p:sp>
      <p:sp>
        <p:nvSpPr>
          <p:cNvPr id="5" name="Bulle ronde 4"/>
          <p:cNvSpPr/>
          <p:nvPr/>
        </p:nvSpPr>
        <p:spPr>
          <a:xfrm>
            <a:off x="8141970" y="3605530"/>
            <a:ext cx="2813685" cy="1230630"/>
          </a:xfrm>
          <a:prstGeom prst="wedgeEllipseCallout">
            <a:avLst>
              <a:gd name="adj1" fmla="val -62886"/>
              <a:gd name="adj2" fmla="val 4747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/>
              <a:t>copiez le lien du repertoire creer</a:t>
            </a:r>
            <a:endParaRPr lang="fr-F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fr-FR" altLang="en-US"/>
          </a:p>
        </p:txBody>
      </p:sp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8365" y="483870"/>
            <a:ext cx="10928985" cy="5688330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4358005" y="2534920"/>
            <a:ext cx="4192270" cy="893445"/>
          </a:xfrm>
          <a:prstGeom prst="wedgeEllipseCallout">
            <a:avLst>
              <a:gd name="adj1" fmla="val -89139"/>
              <a:gd name="adj2" fmla="val -4289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Font typeface="Arial" panose="020B0604020202020204" pitchFamily="34" charset="0"/>
              <a:buNone/>
            </a:pPr>
            <a:r>
              <a:rPr lang="fr-FR" altLang="en-US"/>
              <a:t>-lister le contenu</a:t>
            </a:r>
            <a:endParaRPr lang="fr-FR" altLang="en-US"/>
          </a:p>
          <a:p>
            <a:pPr indent="0" algn="ctr">
              <a:buFont typeface="Arial" panose="020B0604020202020204" pitchFamily="34" charset="0"/>
              <a:buNone/>
            </a:pPr>
            <a:r>
              <a:rPr lang="fr-FR" altLang="en-US"/>
              <a:t>-Lancer la premiére page</a:t>
            </a:r>
            <a:endParaRPr lang="fr-FR" altLang="en-US"/>
          </a:p>
          <a:p>
            <a:pPr algn="ctr"/>
            <a:endParaRPr lang="fr-F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Verifier.php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752" y="1828799"/>
            <a:ext cx="8947023" cy="46515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1337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verifie1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48" y="100219"/>
            <a:ext cx="11728174" cy="4057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39" y="3008243"/>
            <a:ext cx="7402998" cy="354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17" y="212040"/>
            <a:ext cx="11967817" cy="65598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manipuler</a:t>
            </a:r>
            <a:br>
              <a:rPr lang="fr-FR" dirty="0"/>
            </a:br>
            <a:r>
              <a:rPr lang="fr-FR" dirty="0"/>
              <a:t>un fichier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" y="0"/>
          <a:ext cx="829784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172"/>
                <a:gridCol w="5764677"/>
              </a:tblGrid>
              <a:tr h="391895"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description</a:t>
                      </a:r>
                      <a:endParaRPr lang="fr-FR" dirty="0"/>
                    </a:p>
                  </a:txBody>
                  <a:tcPr/>
                </a:tc>
              </a:tr>
              <a:tr h="966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fopen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($file ,$mode,..)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ouverture du fichier 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$file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et dans un mode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$mode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particulier, retourne un identificateur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de fichier ou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FALSE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si échec</a:t>
                      </a:r>
                      <a:endParaRPr lang="fr-FR" altLang="fr-FR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3918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fclose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)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ferme le fichier identifié par le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endParaRPr lang="fr-FR" altLang="fr-FR" sz="1800" b="1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676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fgets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, 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length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lit une ligne de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length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caractères au maximum. Cependant 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fgetc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altLang="fr-FR" sz="1800" b="0" dirty="0">
                          <a:latin typeface="Arial" panose="020B0604020202020204" pitchFamily="34" charset="0"/>
                        </a:rPr>
                        <a:t>lit un caractère.</a:t>
                      </a:r>
                      <a:endParaRPr lang="fr-FR" altLang="fr-FR" sz="1800" b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442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dirty="0"/>
                        <a:t> </a:t>
                      </a:r>
                      <a:r>
                        <a:rPr lang="fr-FR" dirty="0" err="1"/>
                        <a:t>fread</a:t>
                      </a:r>
                      <a:r>
                        <a:rPr lang="fr-FR" dirty="0"/>
                        <a:t>($</a:t>
                      </a:r>
                      <a:r>
                        <a:rPr lang="fr-FR" dirty="0" err="1"/>
                        <a:t>fp,max</a:t>
                      </a:r>
                      <a:r>
                        <a:rPr lang="fr-FR" dirty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b="0" dirty="0">
                          <a:latin typeface="Arial" panose="020B0604020202020204" pitchFamily="34" charset="0"/>
                        </a:rPr>
                        <a:t>Lit un nombre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max</a:t>
                      </a:r>
                      <a:r>
                        <a:rPr lang="fr-FR" altLang="fr-FR" sz="1800" b="0" dirty="0">
                          <a:latin typeface="Arial" panose="020B0604020202020204" pitchFamily="34" charset="0"/>
                        </a:rPr>
                        <a:t> de bytes.</a:t>
                      </a:r>
                      <a:endParaRPr lang="fr-FR" altLang="fr-FR" sz="1800" b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391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fputs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, 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str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écrit la chaîne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str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dans le fichier identifié par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endParaRPr lang="fr-FR" altLang="fr-FR" sz="1800" b="1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676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dirty="0"/>
                        <a:t> </a:t>
                      </a:r>
                      <a:r>
                        <a:rPr lang="fr-FR" dirty="0" err="1"/>
                        <a:t>fwrite</a:t>
                      </a:r>
                      <a:r>
                        <a:rPr lang="fr-FR" dirty="0"/>
                        <a:t>($fp,$</a:t>
                      </a:r>
                      <a:r>
                        <a:rPr lang="fr-FR" dirty="0" err="1"/>
                        <a:t>str</a:t>
                      </a:r>
                      <a:r>
                        <a:rPr lang="fr-FR" dirty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b="0" dirty="0">
                          <a:latin typeface="Arial" panose="020B0604020202020204" pitchFamily="34" charset="0"/>
                        </a:rPr>
                        <a:t>Insert et retourne le nombre d’octets écrit dans le fichier (insérer à la fin).</a:t>
                      </a:r>
                      <a:endParaRPr lang="fr-FR" altLang="fr-FR" sz="1800" b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6764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</a:pP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readfile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)</a:t>
                      </a:r>
                      <a:endParaRPr lang="fr-FR" altLang="fr-FR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 panose="020B0604020202020204" pitchFamily="34" charset="0"/>
                        </a:rPr>
                        <a:t>Ouvre un fichier et envoie son contenue au client puis le ferme. retourne le nombre d’octets lus avec succès.</a:t>
                      </a:r>
                      <a:endParaRPr lang="fr-FR" dirty="0"/>
                    </a:p>
                  </a:txBody>
                  <a:tcPr/>
                </a:tc>
              </a:tr>
              <a:tr h="3918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feof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</a:t>
                      </a: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fp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)</a:t>
                      </a:r>
                      <a:endParaRPr lang="fr-FR" altLang="fr-FR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teste la fin du fichier.</a:t>
                      </a:r>
                      <a:endParaRPr lang="fr-FR" dirty="0"/>
                    </a:p>
                  </a:txBody>
                  <a:tcPr/>
                </a:tc>
              </a:tr>
              <a:tr h="3918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file_exists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($file)</a:t>
                      </a:r>
                      <a:endParaRPr lang="fr-FR" altLang="fr-FR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indique si le fichier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$file</a:t>
                      </a: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existe.</a:t>
                      </a:r>
                      <a:endParaRPr lang="fr-FR" dirty="0"/>
                    </a:p>
                  </a:txBody>
                  <a:tcPr/>
                </a:tc>
              </a:tr>
              <a:tr h="3918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filesize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($file)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retourne la taille du fichier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$file.</a:t>
                      </a:r>
                      <a:endParaRPr lang="fr-FR" altLang="fr-FR" sz="1800" b="1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3918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450"/>
                        </a:spcBef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filetype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($file)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retourne le type du fichier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$file.</a:t>
                      </a:r>
                      <a:endParaRPr lang="fr-FR" altLang="fr-FR" sz="1800" b="1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  <a:tr h="676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fr-FR" sz="1800" b="1" dirty="0" err="1">
                          <a:latin typeface="Arial" panose="020B0604020202020204" pitchFamily="34" charset="0"/>
                        </a:rPr>
                        <a:t>unlink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($file)</a:t>
                      </a:r>
                      <a:endParaRPr lang="fr-FR" altLang="fr-FR" sz="1800" b="1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fr-FR" sz="1800" dirty="0">
                          <a:latin typeface="Arial" panose="020B0604020202020204" pitchFamily="34" charset="0"/>
                        </a:rPr>
                        <a:t> détruit le fichier </a:t>
                      </a:r>
                      <a:r>
                        <a:rPr lang="fr-FR" altLang="fr-FR" sz="1800" b="1" dirty="0">
                          <a:latin typeface="Arial" panose="020B0604020202020204" pitchFamily="34" charset="0"/>
                        </a:rPr>
                        <a:t>$file.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sauvegarder les données saisies(postées)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Utilisant un fichier texte, généré à la volée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Modes d’</a:t>
            </a:r>
            <a:r>
              <a:rPr lang="fr-FR" dirty="0" err="1"/>
              <a:t>ouvreture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685800"/>
          <a:ext cx="7364896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84"/>
                <a:gridCol w="630701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signification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Lecture seule, le pointeur au début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Écriture, le pointeur est placé au début(efface l’ancien contenu ou crée un nouveau fichier)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Ajout à la fin du fichier et crée le fichier s’il n’existe pas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Crée un nouveau fichier pour écriture.  Retourne FALSE si le fichier existe.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r+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Lecture / écriture, le pointeur est placé au début du fichier.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w+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dirty="0"/>
                        <a:t>Lecture/écriture, le pointeur est placé au début du fichier. Si le fichier n’existe pas il sera créé.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a+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Lecture /écriture à la fin.si le fichier n’existe pas il sera créé.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x+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Crée un fichier en lecture/écriture. Retourne FALSE si le fichier existe.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b="1" dirty="0" err="1"/>
              <a:t>fopen</a:t>
            </a:r>
            <a:endParaRPr lang="fr-FR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" y="-26504"/>
            <a:ext cx="119064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Chapitre IV </a:t>
            </a:r>
            <a:br>
              <a:rPr lang="fr-FR" dirty="0"/>
            </a:br>
            <a:r>
              <a:rPr lang="fr-FR" dirty="0"/>
              <a:t>la communication avec PHP</a:t>
            </a:r>
            <a:endParaRPr lang="fr-FR" dirty="0"/>
          </a:p>
        </p:txBody>
      </p:sp>
      <p:sp>
        <p:nvSpPr>
          <p:cNvPr id="3" name="Rogner un rectangle à un seul coin 2"/>
          <p:cNvSpPr/>
          <p:nvPr/>
        </p:nvSpPr>
        <p:spPr>
          <a:xfrm>
            <a:off x="1216025" y="2018665"/>
            <a:ext cx="1553210" cy="99695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>
                <a:solidFill>
                  <a:schemeClr val="tx1"/>
                </a:solidFill>
              </a:rPr>
              <a:t>formulaire saise</a:t>
            </a:r>
            <a:endParaRPr lang="fr-FR" altLang="en-US">
              <a:solidFill>
                <a:schemeClr val="tx1"/>
              </a:solidFill>
            </a:endParaRPr>
          </a:p>
        </p:txBody>
      </p:sp>
      <p:cxnSp>
        <p:nvCxnSpPr>
          <p:cNvPr id="4" name="Connecteur droit avec flèche 3"/>
          <p:cNvCxnSpPr>
            <a:stCxn id="3" idx="0"/>
            <a:endCxn id="7" idx="2"/>
          </p:cNvCxnSpPr>
          <p:nvPr/>
        </p:nvCxnSpPr>
        <p:spPr>
          <a:xfrm>
            <a:off x="2769235" y="2517140"/>
            <a:ext cx="1856740" cy="951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Cylindre 4"/>
          <p:cNvSpPr/>
          <p:nvPr/>
        </p:nvSpPr>
        <p:spPr>
          <a:xfrm>
            <a:off x="8775065" y="2336800"/>
            <a:ext cx="1890395" cy="1729105"/>
          </a:xfrm>
          <a:prstGeom prst="ca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/>
              <a:t>BASE de DONNEE</a:t>
            </a:r>
            <a:endParaRPr lang="fr-FR" altLang="en-US"/>
          </a:p>
        </p:txBody>
      </p:sp>
      <p:sp>
        <p:nvSpPr>
          <p:cNvPr id="7" name="Cube 6"/>
          <p:cNvSpPr/>
          <p:nvPr/>
        </p:nvSpPr>
        <p:spPr>
          <a:xfrm>
            <a:off x="4625975" y="2392045"/>
            <a:ext cx="1475105" cy="1784985"/>
          </a:xfrm>
          <a:prstGeom prst="cub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/>
              <a:t>serveur</a:t>
            </a:r>
            <a:endParaRPr lang="fr-FR" altLang="en-US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202045" y="3300095"/>
            <a:ext cx="2514600" cy="6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94935" y="4895215"/>
            <a:ext cx="1561465" cy="18332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/>
              <a:t>script php</a:t>
            </a:r>
            <a:endParaRPr lang="fr-FR" altLang="en-US"/>
          </a:p>
        </p:txBody>
      </p:sp>
      <p:sp>
        <p:nvSpPr>
          <p:cNvPr id="11" name="Zone de texte 10"/>
          <p:cNvSpPr txBox="1"/>
          <p:nvPr/>
        </p:nvSpPr>
        <p:spPr>
          <a:xfrm>
            <a:off x="3266440" y="2265045"/>
            <a:ext cx="1880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/>
              <a:t>Envoi de données</a:t>
            </a:r>
            <a:endParaRPr lang="fr-FR" alt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832475" y="4065905"/>
            <a:ext cx="525780" cy="828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7" idx="3"/>
          </p:cNvCxnSpPr>
          <p:nvPr/>
        </p:nvCxnSpPr>
        <p:spPr>
          <a:xfrm flipH="1" flipV="1">
            <a:off x="5179060" y="4177030"/>
            <a:ext cx="429895" cy="733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Zone de texte 14"/>
          <p:cNvSpPr txBox="1"/>
          <p:nvPr/>
        </p:nvSpPr>
        <p:spPr>
          <a:xfrm>
            <a:off x="6039485" y="4065905"/>
            <a:ext cx="3043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/>
              <a:t>reception des données /lancement de l’execution</a:t>
            </a:r>
            <a:endParaRPr lang="fr-FR" altLang="en-US"/>
          </a:p>
        </p:txBody>
      </p:sp>
      <p:sp>
        <p:nvSpPr>
          <p:cNvPr id="16" name="Zone de texte 15"/>
          <p:cNvSpPr txBox="1"/>
          <p:nvPr/>
        </p:nvSpPr>
        <p:spPr>
          <a:xfrm>
            <a:off x="2610485" y="4304030"/>
            <a:ext cx="3043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/>
              <a:t>réponse en Html /lancement de requettes</a:t>
            </a:r>
            <a:endParaRPr lang="fr-FR" altLang="en-US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2979420" y="3698875"/>
            <a:ext cx="1625600" cy="48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Rogner un rectangle à un seul coin 19"/>
          <p:cNvSpPr/>
          <p:nvPr/>
        </p:nvSpPr>
        <p:spPr>
          <a:xfrm>
            <a:off x="1406525" y="3193415"/>
            <a:ext cx="1553210" cy="99695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>
                <a:solidFill>
                  <a:schemeClr val="tx1"/>
                </a:solidFill>
              </a:rPr>
              <a:t>.html</a:t>
            </a:r>
            <a:endParaRPr lang="fr-F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434"/>
            <a:ext cx="12192000" cy="69498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38" y="119270"/>
            <a:ext cx="11847443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Fichier créé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Chaine de caractère ajoutée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26" y="66262"/>
            <a:ext cx="8163339" cy="66989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Envoi de fichiers vers le serveur</a:t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6" y="1732720"/>
            <a:ext cx="8918714" cy="5020056"/>
          </a:xfrm>
        </p:spPr>
        <p:txBody>
          <a:bodyPr>
            <a:normAutofit/>
          </a:bodyPr>
          <a:lstStyle/>
          <a:p>
            <a:r>
              <a:rPr lang="fr-FR" altLang="fr-FR" dirty="0">
                <a:latin typeface="Arial" panose="020B0604020202020204" pitchFamily="34" charset="0"/>
              </a:rPr>
              <a:t>L’élément à définir, dans le formulaire, est :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b="1" dirty="0">
                <a:latin typeface="Arial" panose="020B0604020202020204" pitchFamily="34" charset="0"/>
              </a:rPr>
              <a:t>&lt;input type=‘’file’’ /&gt;</a:t>
            </a:r>
            <a:r>
              <a:rPr lang="fr-FR" altLang="fr-FR" dirty="0">
                <a:latin typeface="Arial" panose="020B0604020202020204" pitchFamily="34" charset="0"/>
              </a:rPr>
              <a:t> :permet le chargement de fichiers.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b="1" dirty="0">
                <a:latin typeface="Arial" panose="020B0604020202020204" pitchFamily="34" charset="0"/>
              </a:rPr>
              <a:t>Exemple</a:t>
            </a:r>
            <a:r>
              <a:rPr lang="fr-FR" altLang="fr-FR" dirty="0">
                <a:latin typeface="Arial" panose="020B0604020202020204" pitchFamily="34" charset="0"/>
              </a:rPr>
              <a:t>: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&lt;</a:t>
            </a:r>
            <a:r>
              <a:rPr lang="fr-FR" altLang="fr-FR" sz="1600" dirty="0" err="1">
                <a:latin typeface="Arial" panose="020B0604020202020204" pitchFamily="34" charset="0"/>
              </a:rPr>
              <a:t>form</a:t>
            </a:r>
            <a:r>
              <a:rPr lang="fr-FR" altLang="fr-FR" sz="1600" dirty="0">
                <a:latin typeface="Arial" panose="020B0604020202020204" pitchFamily="34" charset="0"/>
              </a:rPr>
              <a:t> class="box"  </a:t>
            </a:r>
            <a:r>
              <a:rPr lang="fr-FR" altLang="fr-FR" sz="1600" b="1" dirty="0" err="1">
                <a:latin typeface="Arial" panose="020B0604020202020204" pitchFamily="34" charset="0"/>
              </a:rPr>
              <a:t>method</a:t>
            </a:r>
            <a:r>
              <a:rPr lang="fr-FR" altLang="fr-FR" sz="1600" dirty="0">
                <a:latin typeface="Arial" panose="020B0604020202020204" pitchFamily="34" charset="0"/>
              </a:rPr>
              <a:t>="post" </a:t>
            </a:r>
            <a:r>
              <a:rPr lang="fr-FR" altLang="fr-FR" sz="1600" b="1" dirty="0" err="1">
                <a:latin typeface="Arial" panose="020B0604020202020204" pitchFamily="34" charset="0"/>
              </a:rPr>
              <a:t>enctype</a:t>
            </a:r>
            <a:r>
              <a:rPr lang="fr-FR" altLang="fr-FR" sz="1600" dirty="0">
                <a:latin typeface="Arial" panose="020B0604020202020204" pitchFamily="34" charset="0"/>
              </a:rPr>
              <a:t>="</a:t>
            </a:r>
            <a:r>
              <a:rPr lang="fr-FR" altLang="fr-FR" sz="1600" dirty="0" err="1">
                <a:latin typeface="Arial" panose="020B0604020202020204" pitchFamily="34" charset="0"/>
              </a:rPr>
              <a:t>multipart</a:t>
            </a:r>
            <a:r>
              <a:rPr lang="fr-FR" altLang="fr-FR" sz="1600" dirty="0">
                <a:latin typeface="Arial" panose="020B0604020202020204" pitchFamily="34" charset="0"/>
              </a:rPr>
              <a:t>/</a:t>
            </a:r>
            <a:r>
              <a:rPr lang="fr-FR" altLang="fr-FR" sz="1600" dirty="0" err="1">
                <a:latin typeface="Arial" panose="020B0604020202020204" pitchFamily="34" charset="0"/>
              </a:rPr>
              <a:t>form</a:t>
            </a:r>
            <a:r>
              <a:rPr lang="fr-FR" altLang="fr-FR" sz="1600" dirty="0">
                <a:latin typeface="Arial" panose="020B0604020202020204" pitchFamily="34" charset="0"/>
              </a:rPr>
              <a:t>-data" action="verifier1.php" </a:t>
            </a:r>
            <a:r>
              <a:rPr lang="fr-FR" altLang="fr-FR" sz="1600" dirty="0" err="1">
                <a:latin typeface="Arial" panose="020B0604020202020204" pitchFamily="34" charset="0"/>
              </a:rPr>
              <a:t>name</a:t>
            </a:r>
            <a:r>
              <a:rPr lang="fr-FR" altLang="fr-FR" sz="1600" dirty="0">
                <a:latin typeface="Arial" panose="020B0604020202020204" pitchFamily="34" charset="0"/>
              </a:rPr>
              <a:t>="</a:t>
            </a:r>
            <a:r>
              <a:rPr lang="fr-FR" altLang="fr-FR" sz="1600" dirty="0" err="1">
                <a:latin typeface="Arial" panose="020B0604020202020204" pitchFamily="34" charset="0"/>
              </a:rPr>
              <a:t>mylogin</a:t>
            </a:r>
            <a:r>
              <a:rPr lang="fr-FR" altLang="fr-FR" sz="1600" dirty="0">
                <a:latin typeface="Arial" panose="020B0604020202020204" pitchFamily="34" charset="0"/>
              </a:rPr>
              <a:t>"&gt;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&lt;h1 class="box-logo box-</a:t>
            </a:r>
            <a:r>
              <a:rPr lang="fr-FR" altLang="fr-FR" sz="1600" dirty="0" err="1">
                <a:latin typeface="Arial" panose="020B0604020202020204" pitchFamily="34" charset="0"/>
              </a:rPr>
              <a:t>title</a:t>
            </a:r>
            <a:r>
              <a:rPr lang="fr-FR" altLang="fr-FR" sz="1600" dirty="0">
                <a:latin typeface="Arial" panose="020B0604020202020204" pitchFamily="34" charset="0"/>
              </a:rPr>
              <a:t>"&gt;&lt;a&gt;NoteConsulte.com&lt;/a&gt;&lt;/h1&gt;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&lt;h1 class="box-</a:t>
            </a:r>
            <a:r>
              <a:rPr lang="fr-FR" altLang="fr-FR" sz="1600" dirty="0" err="1">
                <a:latin typeface="Arial" panose="020B0604020202020204" pitchFamily="34" charset="0"/>
              </a:rPr>
              <a:t>title</a:t>
            </a:r>
            <a:r>
              <a:rPr lang="fr-FR" altLang="fr-FR" sz="1600" dirty="0">
                <a:latin typeface="Arial" panose="020B0604020202020204" pitchFamily="34" charset="0"/>
              </a:rPr>
              <a:t>"&gt;Connexion&lt;/h1&gt;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b="1" dirty="0">
                <a:latin typeface="Arial" panose="020B0604020202020204" pitchFamily="34" charset="0"/>
              </a:rPr>
              <a:t>&lt;input type=</a:t>
            </a:r>
            <a:r>
              <a:rPr lang="fr-FR" altLang="fr-FR" sz="1600" dirty="0">
                <a:latin typeface="Arial" panose="020B0604020202020204" pitchFamily="34" charset="0"/>
              </a:rPr>
              <a:t>"</a:t>
            </a:r>
            <a:r>
              <a:rPr lang="fr-FR" altLang="fr-FR" sz="1600" b="1" dirty="0" err="1">
                <a:latin typeface="Arial" panose="020B0604020202020204" pitchFamily="34" charset="0"/>
              </a:rPr>
              <a:t>hidden</a:t>
            </a:r>
            <a:r>
              <a:rPr lang="fr-FR" altLang="fr-FR" sz="1600" dirty="0">
                <a:latin typeface="Arial" panose="020B0604020202020204" pitchFamily="34" charset="0"/>
              </a:rPr>
              <a:t>"</a:t>
            </a:r>
            <a:r>
              <a:rPr lang="fr-FR" altLang="fr-FR" sz="1600" b="1" dirty="0">
                <a:latin typeface="Arial" panose="020B0604020202020204" pitchFamily="34" charset="0"/>
              </a:rPr>
              <a:t> </a:t>
            </a:r>
            <a:r>
              <a:rPr lang="fr-FR" altLang="fr-FR" sz="1600" b="1" dirty="0" err="1">
                <a:latin typeface="Arial" panose="020B0604020202020204" pitchFamily="34" charset="0"/>
              </a:rPr>
              <a:t>name</a:t>
            </a:r>
            <a:r>
              <a:rPr lang="fr-FR" altLang="fr-FR" sz="1600" b="1" dirty="0">
                <a:latin typeface="Arial" panose="020B0604020202020204" pitchFamily="34" charset="0"/>
              </a:rPr>
              <a:t>=</a:t>
            </a:r>
            <a:r>
              <a:rPr lang="fr-FR" altLang="fr-FR" sz="1600" dirty="0">
                <a:latin typeface="Arial" panose="020B0604020202020204" pitchFamily="34" charset="0"/>
              </a:rPr>
              <a:t>"</a:t>
            </a:r>
            <a:r>
              <a:rPr lang="fr-FR" altLang="fr-FR" sz="1600" b="1" dirty="0">
                <a:latin typeface="Arial" panose="020B0604020202020204" pitchFamily="34" charset="0"/>
              </a:rPr>
              <a:t>MAX_FILE_SIZE</a:t>
            </a:r>
            <a:r>
              <a:rPr lang="fr-FR" altLang="fr-FR" sz="1600" dirty="0">
                <a:latin typeface="Arial" panose="020B0604020202020204" pitchFamily="34" charset="0"/>
              </a:rPr>
              <a:t>"</a:t>
            </a:r>
            <a:r>
              <a:rPr lang="fr-FR" altLang="fr-FR" sz="1600" b="1" dirty="0">
                <a:latin typeface="Arial" panose="020B0604020202020204" pitchFamily="34" charset="0"/>
              </a:rPr>
              <a:t> value=</a:t>
            </a:r>
            <a:r>
              <a:rPr lang="fr-FR" altLang="fr-FR" sz="1600" dirty="0">
                <a:latin typeface="Arial" panose="020B0604020202020204" pitchFamily="34" charset="0"/>
              </a:rPr>
              <a:t>"</a:t>
            </a:r>
            <a:r>
              <a:rPr lang="fr-FR" altLang="fr-FR" sz="1600" b="1" dirty="0">
                <a:latin typeface="Arial" panose="020B0604020202020204" pitchFamily="34" charset="0"/>
              </a:rPr>
              <a:t>1024000\</a:t>
            </a:r>
            <a:r>
              <a:rPr lang="fr-FR" altLang="fr-FR" sz="1600" dirty="0">
                <a:latin typeface="Arial" panose="020B0604020202020204" pitchFamily="34" charset="0"/>
              </a:rPr>
              <a:t>"</a:t>
            </a:r>
            <a:r>
              <a:rPr lang="fr-FR" altLang="fr-FR" sz="1600" b="1" dirty="0">
                <a:latin typeface="Arial" panose="020B0604020202020204" pitchFamily="34" charset="0"/>
              </a:rPr>
              <a:t>&gt;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b="1" dirty="0">
                <a:latin typeface="Arial" panose="020B0604020202020204" pitchFamily="34" charset="0"/>
              </a:rPr>
              <a:t>&lt;input type="file" </a:t>
            </a:r>
            <a:r>
              <a:rPr lang="fr-FR" altLang="fr-FR" sz="1600" b="1" dirty="0" err="1">
                <a:latin typeface="Arial" panose="020B0604020202020204" pitchFamily="34" charset="0"/>
              </a:rPr>
              <a:t>name</a:t>
            </a:r>
            <a:r>
              <a:rPr lang="fr-FR" altLang="fr-FR" sz="1600" b="1" dirty="0">
                <a:latin typeface="Arial" panose="020B0604020202020204" pitchFamily="34" charset="0"/>
              </a:rPr>
              <a:t>="</a:t>
            </a:r>
            <a:r>
              <a:rPr lang="fr-FR" altLang="fr-FR" sz="1600" b="1" dirty="0" err="1">
                <a:latin typeface="Arial" panose="020B0604020202020204" pitchFamily="34" charset="0"/>
              </a:rPr>
              <a:t>fileToUpload</a:t>
            </a:r>
            <a:r>
              <a:rPr lang="fr-FR" altLang="fr-FR" sz="1600" b="1" dirty="0">
                <a:latin typeface="Arial" panose="020B0604020202020204" pitchFamily="34" charset="0"/>
              </a:rPr>
              <a:t>" id="</a:t>
            </a:r>
            <a:r>
              <a:rPr lang="fr-FR" altLang="fr-FR" sz="1600" b="1" dirty="0" err="1">
                <a:latin typeface="Arial" panose="020B0604020202020204" pitchFamily="34" charset="0"/>
              </a:rPr>
              <a:t>fileToUpload</a:t>
            </a:r>
            <a:r>
              <a:rPr lang="fr-FR" altLang="fr-FR" sz="1600" b="1" dirty="0">
                <a:latin typeface="Arial" panose="020B0604020202020204" pitchFamily="34" charset="0"/>
              </a:rPr>
              <a:t>"&gt;&lt;</a:t>
            </a:r>
            <a:r>
              <a:rPr lang="fr-FR" altLang="fr-FR" sz="1600" b="1" dirty="0" err="1">
                <a:latin typeface="Arial" panose="020B0604020202020204" pitchFamily="34" charset="0"/>
              </a:rPr>
              <a:t>br</a:t>
            </a:r>
            <a:r>
              <a:rPr lang="fr-FR" altLang="fr-FR" sz="1600" b="1" dirty="0">
                <a:latin typeface="Arial" panose="020B0604020202020204" pitchFamily="34" charset="0"/>
              </a:rPr>
              <a:t>&gt;&lt;</a:t>
            </a:r>
            <a:r>
              <a:rPr lang="fr-FR" altLang="fr-FR" sz="1600" b="1" dirty="0" err="1">
                <a:latin typeface="Arial" panose="020B0604020202020204" pitchFamily="34" charset="0"/>
              </a:rPr>
              <a:t>br</a:t>
            </a:r>
            <a:r>
              <a:rPr lang="fr-FR" altLang="fr-FR" sz="1600" b="1" dirty="0">
                <a:latin typeface="Arial" panose="020B0604020202020204" pitchFamily="34" charset="0"/>
              </a:rPr>
              <a:t>&gt;</a:t>
            </a:r>
            <a:endParaRPr lang="fr-FR" altLang="fr-FR" sz="16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&lt;input type="</a:t>
            </a:r>
            <a:r>
              <a:rPr lang="fr-FR" altLang="fr-FR" sz="1600" dirty="0" err="1">
                <a:latin typeface="Arial" panose="020B0604020202020204" pitchFamily="34" charset="0"/>
              </a:rPr>
              <a:t>submit</a:t>
            </a:r>
            <a:r>
              <a:rPr lang="fr-FR" altLang="fr-FR" sz="1600" dirty="0">
                <a:latin typeface="Arial" panose="020B0604020202020204" pitchFamily="34" charset="0"/>
              </a:rPr>
              <a:t>" value="Connexion " </a:t>
            </a:r>
            <a:r>
              <a:rPr lang="fr-FR" altLang="fr-FR" sz="1600" dirty="0" err="1">
                <a:latin typeface="Arial" panose="020B0604020202020204" pitchFamily="34" charset="0"/>
              </a:rPr>
              <a:t>name</a:t>
            </a:r>
            <a:r>
              <a:rPr lang="fr-FR" altLang="fr-FR" sz="1600" dirty="0">
                <a:latin typeface="Arial" panose="020B0604020202020204" pitchFamily="34" charset="0"/>
              </a:rPr>
              <a:t>="</a:t>
            </a:r>
            <a:r>
              <a:rPr lang="fr-FR" altLang="fr-FR" sz="1600" dirty="0" err="1">
                <a:latin typeface="Arial" panose="020B0604020202020204" pitchFamily="34" charset="0"/>
              </a:rPr>
              <a:t>submit</a:t>
            </a:r>
            <a:r>
              <a:rPr lang="fr-FR" altLang="fr-FR" sz="1600" dirty="0">
                <a:latin typeface="Arial" panose="020B0604020202020204" pitchFamily="34" charset="0"/>
              </a:rPr>
              <a:t>" class="box-</a:t>
            </a:r>
            <a:r>
              <a:rPr lang="fr-FR" altLang="fr-FR" sz="1600" dirty="0" err="1">
                <a:latin typeface="Arial" panose="020B0604020202020204" pitchFamily="34" charset="0"/>
              </a:rPr>
              <a:t>button</a:t>
            </a:r>
            <a:r>
              <a:rPr lang="fr-FR" altLang="fr-FR" sz="1600" dirty="0">
                <a:latin typeface="Arial" panose="020B0604020202020204" pitchFamily="34" charset="0"/>
              </a:rPr>
              <a:t>"&gt;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&lt;p class="box-</a:t>
            </a:r>
            <a:r>
              <a:rPr lang="fr-FR" altLang="fr-FR" sz="1600" dirty="0" err="1">
                <a:latin typeface="Arial" panose="020B0604020202020204" pitchFamily="34" charset="0"/>
              </a:rPr>
              <a:t>register</a:t>
            </a:r>
            <a:r>
              <a:rPr lang="fr-FR" altLang="fr-FR" sz="1600" dirty="0">
                <a:latin typeface="Arial" panose="020B0604020202020204" pitchFamily="34" charset="0"/>
              </a:rPr>
              <a:t>"&gt;Vous êtes nouveau ici? &lt;a href="inscription.html"&gt; S'inscrire&lt;/a&gt;&lt;/p&gt;</a:t>
            </a:r>
            <a:endParaRPr lang="fr-FR" altLang="fr-FR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&lt;/</a:t>
            </a:r>
            <a:r>
              <a:rPr lang="fr-FR" altLang="fr-FR" sz="1600" dirty="0" err="1">
                <a:latin typeface="Arial" panose="020B0604020202020204" pitchFamily="34" charset="0"/>
              </a:rPr>
              <a:t>form</a:t>
            </a:r>
            <a:r>
              <a:rPr lang="fr-FR" altLang="fr-FR" sz="1600" dirty="0">
                <a:latin typeface="Arial" panose="020B0604020202020204" pitchFamily="34" charset="0"/>
              </a:rPr>
              <a:t>&gt;</a:t>
            </a:r>
            <a:endParaRPr lang="fr-FR" altLang="fr-FR" sz="1600" dirty="0">
              <a:latin typeface="Arial" panose="020B0604020202020204" pitchFamily="34" charset="0"/>
            </a:endParaRPr>
          </a:p>
          <a:p>
            <a:endParaRPr lang="fr-FR" altLang="fr-FR" dirty="0">
              <a:latin typeface="Arial" panose="020B0604020202020204" pitchFamily="34" charset="0"/>
            </a:endParaRPr>
          </a:p>
          <a:p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9113" y="2423160"/>
            <a:ext cx="3882887" cy="3291840"/>
          </a:xfrm>
        </p:spPr>
        <p:txBody>
          <a:bodyPr/>
          <a:lstStyle/>
          <a:p>
            <a:r>
              <a:rPr lang="fr-FR" dirty="0"/>
              <a:t>Il faut </a:t>
            </a:r>
            <a:r>
              <a:rPr lang="fr-FR" dirty="0" err="1"/>
              <a:t>défénir</a:t>
            </a:r>
            <a:r>
              <a:rPr lang="fr-FR" dirty="0"/>
              <a:t> dans la balise FORM: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l’attribut </a:t>
            </a:r>
            <a:r>
              <a:rPr lang="fr-FR" altLang="fr-FR" b="1" dirty="0">
                <a:latin typeface="Arial" panose="020B0604020202020204" pitchFamily="34" charset="0"/>
              </a:rPr>
              <a:t>ENCTYPE</a:t>
            </a:r>
            <a:r>
              <a:rPr lang="fr-FR" altLang="fr-FR" dirty="0">
                <a:latin typeface="Arial" panose="020B0604020202020204" pitchFamily="34" charset="0"/>
              </a:rPr>
              <a:t> de valeur </a:t>
            </a:r>
            <a:r>
              <a:rPr lang="fr-FR" altLang="fr-FR" b="1" dirty="0">
                <a:latin typeface="Arial" panose="020B0604020202020204" pitchFamily="34" charset="0"/>
              </a:rPr>
              <a:t>‘’</a:t>
            </a:r>
            <a:r>
              <a:rPr lang="fr-FR" altLang="fr-FR" b="1" dirty="0" err="1">
                <a:latin typeface="Arial" panose="020B0604020202020204" pitchFamily="34" charset="0"/>
              </a:rPr>
              <a:t>multipart</a:t>
            </a:r>
            <a:r>
              <a:rPr lang="fr-FR" altLang="fr-FR" b="1" dirty="0">
                <a:latin typeface="Arial" panose="020B0604020202020204" pitchFamily="34" charset="0"/>
              </a:rPr>
              <a:t>/</a:t>
            </a:r>
            <a:r>
              <a:rPr lang="fr-FR" altLang="fr-FR" b="1" dirty="0" err="1">
                <a:latin typeface="Arial" panose="020B0604020202020204" pitchFamily="34" charset="0"/>
              </a:rPr>
              <a:t>form</a:t>
            </a:r>
            <a:r>
              <a:rPr lang="fr-FR" altLang="fr-FR" b="1" dirty="0">
                <a:latin typeface="Arial" panose="020B0604020202020204" pitchFamily="34" charset="0"/>
              </a:rPr>
              <a:t>-data’’</a:t>
            </a:r>
            <a:r>
              <a:rPr lang="fr-FR" altLang="fr-FR" dirty="0">
                <a:latin typeface="Arial" panose="020B0604020202020204" pitchFamily="34" charset="0"/>
              </a:rPr>
              <a:t>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La méthode utilisée sera </a:t>
            </a:r>
            <a:r>
              <a:rPr lang="fr-FR" altLang="fr-FR" b="1" dirty="0">
                <a:latin typeface="Arial" panose="020B0604020202020204" pitchFamily="34" charset="0"/>
              </a:rPr>
              <a:t>POST</a:t>
            </a:r>
            <a:r>
              <a:rPr lang="fr-FR" altLang="fr-FR" dirty="0">
                <a:latin typeface="Arial" panose="020B0604020202020204" pitchFamily="34" charset="0"/>
              </a:rPr>
              <a:t>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La taille de fichier peut être limite par le paramètre </a:t>
            </a:r>
            <a:r>
              <a:rPr lang="fr-FR" altLang="fr-FR" b="1" dirty="0">
                <a:latin typeface="Arial" panose="020B0604020202020204" pitchFamily="34" charset="0"/>
              </a:rPr>
              <a:t>MAX_FILE_SIZE</a:t>
            </a:r>
            <a:r>
              <a:rPr lang="fr-FR" altLang="fr-FR" dirty="0">
                <a:latin typeface="Arial" panose="020B0604020202020204" pitchFamily="34" charset="0"/>
              </a:rPr>
              <a:t> , sa valeur en octet.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Configurer dans php.ini :</a:t>
            </a:r>
            <a:endParaRPr lang="fr-FR" altLang="fr-FR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file_uploads</a:t>
            </a:r>
            <a:r>
              <a:rPr lang="fr-FR" dirty="0"/>
              <a:t> = </a:t>
            </a:r>
            <a:r>
              <a:rPr lang="fr-FR" b="1" dirty="0">
                <a:solidFill>
                  <a:srgbClr val="FF0000"/>
                </a:solidFill>
              </a:rPr>
              <a:t>On</a:t>
            </a:r>
            <a:endParaRPr lang="fr-FR" altLang="fr-FR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PHPINFO</a:t>
            </a:r>
            <a:endParaRPr lang="fr-FR" altLang="en-US"/>
          </a:p>
        </p:txBody>
      </p:sp>
      <p:pic>
        <p:nvPicPr>
          <p:cNvPr id="5" name="Espace réservé du contenu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585" y="5365115"/>
            <a:ext cx="8204835" cy="110807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fr-FR" alt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3545840"/>
            <a:ext cx="7957820" cy="15741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" y="68580"/>
            <a:ext cx="817753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60" y="125194"/>
            <a:ext cx="12099235" cy="6856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 sur fichiers du client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Variable superglobale $_FILES: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nom du fichier: </a:t>
            </a:r>
            <a:r>
              <a:rPr lang="fr-FR" dirty="0" err="1"/>
              <a:t>name</a:t>
            </a:r>
            <a:r>
              <a:rPr lang="fr-FR" dirty="0"/>
              <a:t> du contrôle de type file =c’est la clé)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chaque case contient: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 size: taille en octet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 type : MIME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tmp_name</a:t>
            </a:r>
            <a:r>
              <a:rPr lang="fr-FR" dirty="0"/>
              <a:t>: nom du fichier temporaire ou il est stocké.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: code erreur lors du chargement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269357" cy="685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08" y="1537252"/>
            <a:ext cx="6711696" cy="2510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Envoi de fichiers vers le client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63773"/>
            <a:ext cx="8256895" cy="6496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&lt;html&gt;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&lt;body&gt;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&lt;DIV style="</a:t>
            </a:r>
            <a:r>
              <a:rPr lang="fr-FR" dirty="0" err="1"/>
              <a:t>white-space:pre</a:t>
            </a:r>
            <a:r>
              <a:rPr lang="fr-FR" dirty="0"/>
              <a:t>"&gt;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&lt;?</a:t>
            </a:r>
            <a:r>
              <a:rPr lang="fr-FR" dirty="0" err="1"/>
              <a:t>php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  </a:t>
            </a:r>
            <a:r>
              <a:rPr lang="fr-FR" dirty="0" err="1"/>
              <a:t>readfile</a:t>
            </a:r>
            <a:r>
              <a:rPr lang="fr-FR" dirty="0"/>
              <a:t>("essai1.txt");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?&gt;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&lt;/DIV&gt;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&lt;body&gt;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&lt;/html&gt;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725" y="2423160"/>
            <a:ext cx="3370315" cy="3291840"/>
          </a:xfrm>
        </p:spPr>
        <p:txBody>
          <a:bodyPr/>
          <a:lstStyle/>
          <a:p>
            <a:r>
              <a:rPr lang="fr-FR" dirty="0"/>
              <a:t>Peut être effectué par 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readfile</a:t>
            </a:r>
            <a:r>
              <a:rPr lang="fr-FR" dirty="0"/>
              <a:t>: envoie la totalité du fichier</a:t>
            </a:r>
            <a:endParaRPr lang="fr-FR" dirty="0"/>
          </a:p>
          <a:p>
            <a:r>
              <a:rPr lang="fr-FR" dirty="0"/>
              <a:t>ou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fpassthru</a:t>
            </a:r>
            <a:r>
              <a:rPr lang="fr-FR" dirty="0"/>
              <a:t>: envoie le contenu d’un fichier à partir du pointeur courant jusqu’à la fin.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 rot="20923905">
            <a:off x="3370992" y="805218"/>
            <a:ext cx="59094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 style CSS précise l’affichage avec saut de lignes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643952" y="2361064"/>
            <a:ext cx="4599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If(!$pointeur=</a:t>
            </a:r>
            <a:r>
              <a:rPr lang="fr-FR" dirty="0" err="1"/>
              <a:t>fopen</a:t>
            </a:r>
            <a:r>
              <a:rPr lang="fr-FR" dirty="0"/>
              <a:t>("  essai1.txt "   , "r"))</a:t>
            </a:r>
            <a:endParaRPr lang="fr-FR" dirty="0"/>
          </a:p>
          <a:p>
            <a:r>
              <a:rPr lang="fr-FR" dirty="0"/>
              <a:t>{</a:t>
            </a:r>
            <a:r>
              <a:rPr lang="fr-FR" dirty="0" err="1"/>
              <a:t>echo</a:t>
            </a:r>
            <a:r>
              <a:rPr lang="fr-FR" dirty="0"/>
              <a:t>  "erreur d’ouverture ";}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fpassthru</a:t>
            </a:r>
            <a:r>
              <a:rPr lang="fr-FR" dirty="0"/>
              <a:t>($pointeur);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Soumission/réception des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          Serveur                                                                                       </a:t>
            </a:r>
            <a:r>
              <a:rPr lang="fr-FR" dirty="0">
                <a:sym typeface="Wingdings" panose="05000000000000000000" pitchFamily="2" charset="2"/>
              </a:rPr>
              <a:t>client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contenu d’un formulaire   -----------------------------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est envoyé à un URL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les attributs:  </a:t>
            </a:r>
            <a:r>
              <a:rPr lang="fr-FR" dirty="0" err="1"/>
              <a:t>name</a:t>
            </a:r>
            <a:r>
              <a:rPr lang="fr-FR" dirty="0"/>
              <a:t> et value</a:t>
            </a:r>
            <a:r>
              <a:rPr lang="fr-FR" dirty="0">
                <a:sym typeface="Wingdings" panose="05000000000000000000" pitchFamily="2" charset="2"/>
              </a:rPr>
              <a:t>--------GET/POST-----------les </a:t>
            </a:r>
            <a:r>
              <a:rPr lang="fr-FR" dirty="0"/>
              <a:t>Contrôles du formulaire.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2418524" y="2131939"/>
            <a:ext cx="614569" cy="28972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row: Down 6"/>
          <p:cNvSpPr/>
          <p:nvPr/>
        </p:nvSpPr>
        <p:spPr>
          <a:xfrm>
            <a:off x="2570921" y="4002157"/>
            <a:ext cx="596348" cy="614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954156" y="4616727"/>
            <a:ext cx="43069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Variables Prédéfinies Superglobales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$_GET                ou                       $_POST</a:t>
            </a:r>
            <a:endParaRPr lang="fr-F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47794" y="4707515"/>
            <a:ext cx="473102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Deux tableaux associatifs accessible et les cases sont des variables globale dans le script.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les noms</a:t>
            </a:r>
            <a:r>
              <a:rPr lang="fr-FR" dirty="0"/>
              <a:t> des contrôles sont les </a:t>
            </a:r>
            <a:r>
              <a:rPr lang="fr-FR" b="1" dirty="0"/>
              <a:t>clés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Les valeurs</a:t>
            </a:r>
            <a:r>
              <a:rPr lang="fr-FR" dirty="0"/>
              <a:t> des contrôles sont les  </a:t>
            </a:r>
            <a:r>
              <a:rPr lang="fr-FR" b="1" dirty="0"/>
              <a:t>valeurs</a:t>
            </a:r>
            <a:endParaRPr lang="fr-FR" b="1" dirty="0"/>
          </a:p>
        </p:txBody>
      </p:sp>
      <p:sp>
        <p:nvSpPr>
          <p:cNvPr id="10" name="Left Brace 9"/>
          <p:cNvSpPr/>
          <p:nvPr/>
        </p:nvSpPr>
        <p:spPr>
          <a:xfrm rot="10800000">
            <a:off x="5380383" y="4002157"/>
            <a:ext cx="821634" cy="21700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Transfert de données dans l’url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685800"/>
            <a:ext cx="8176591" cy="1514061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Passer directement des variables par l’intermédiaire des URL.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Cet exemple va transférer vers le script destination les variables globales </a:t>
            </a:r>
            <a:r>
              <a:rPr lang="fr-FR" altLang="fr-FR" b="1" dirty="0">
                <a:latin typeface="Arial" panose="020B0604020202020204" pitchFamily="34" charset="0"/>
              </a:rPr>
              <a:t>$</a:t>
            </a:r>
            <a:r>
              <a:rPr lang="fr-FR" altLang="fr-FR" b="1" dirty="0" err="1">
                <a:latin typeface="Arial" panose="020B0604020202020204" pitchFamily="34" charset="0"/>
              </a:rPr>
              <a:t>month</a:t>
            </a:r>
            <a:r>
              <a:rPr lang="fr-FR" altLang="fr-FR" dirty="0">
                <a:latin typeface="Arial" panose="020B0604020202020204" pitchFamily="34" charset="0"/>
              </a:rPr>
              <a:t> et </a:t>
            </a:r>
            <a:r>
              <a:rPr lang="fr-FR" altLang="fr-FR" b="1" dirty="0">
                <a:latin typeface="Arial" panose="020B0604020202020204" pitchFamily="34" charset="0"/>
              </a:rPr>
              <a:t>$</a:t>
            </a:r>
            <a:r>
              <a:rPr lang="fr-FR" altLang="fr-FR" b="1" dirty="0" err="1">
                <a:latin typeface="Arial" panose="020B0604020202020204" pitchFamily="34" charset="0"/>
              </a:rPr>
              <a:t>event</a:t>
            </a:r>
            <a:r>
              <a:rPr lang="fr-FR" altLang="fr-FR" dirty="0">
                <a:latin typeface="Arial" panose="020B0604020202020204" pitchFamily="34" charset="0"/>
              </a:rPr>
              <a:t> avec les valeurs respectives </a:t>
            </a:r>
            <a:r>
              <a:rPr lang="fr-FR" altLang="fr-FR" b="1" dirty="0">
                <a:latin typeface="Arial" panose="020B0604020202020204" pitchFamily="34" charset="0"/>
              </a:rPr>
              <a:t>ramadhan</a:t>
            </a:r>
            <a:r>
              <a:rPr lang="fr-FR" altLang="fr-FR" dirty="0">
                <a:latin typeface="Arial" panose="020B0604020202020204" pitchFamily="34" charset="0"/>
              </a:rPr>
              <a:t> et </a:t>
            </a:r>
            <a:r>
              <a:rPr lang="fr-FR" altLang="fr-FR" b="1" dirty="0">
                <a:latin typeface="Arial" panose="020B0604020202020204" pitchFamily="34" charset="0"/>
              </a:rPr>
              <a:t>Gaza2024</a:t>
            </a:r>
            <a:r>
              <a:rPr lang="fr-FR" altLang="fr-FR" dirty="0">
                <a:latin typeface="Arial" panose="020B0604020202020204" pitchFamily="34" charset="0"/>
              </a:rPr>
              <a:t>.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41" y="2544831"/>
            <a:ext cx="7964556" cy="22789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12" y="0"/>
            <a:ext cx="12052852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hought Bubble: Cloud 5"/>
          <p:cNvSpPr/>
          <p:nvPr/>
        </p:nvSpPr>
        <p:spPr>
          <a:xfrm>
            <a:off x="7686261" y="583096"/>
            <a:ext cx="3935896" cy="1248752"/>
          </a:xfrm>
          <a:prstGeom prst="cloudCallout">
            <a:avLst>
              <a:gd name="adj1" fmla="val -148369"/>
              <a:gd name="adj2" fmla="val -45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Variables transmises dans l’URL</a:t>
            </a:r>
            <a:endParaRPr lang="fr-FR" dirty="0"/>
          </a:p>
        </p:txBody>
      </p:sp>
      <p:sp>
        <p:nvSpPr>
          <p:cNvPr id="7" name="Thought Bubble: Cloud 6"/>
          <p:cNvSpPr/>
          <p:nvPr/>
        </p:nvSpPr>
        <p:spPr>
          <a:xfrm>
            <a:off x="4784035" y="2423160"/>
            <a:ext cx="4359965" cy="1472979"/>
          </a:xfrm>
          <a:prstGeom prst="cloudCallout">
            <a:avLst>
              <a:gd name="adj1" fmla="val 20808"/>
              <a:gd name="adj2" fmla="val -99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Données visualisées=&gt; données insécurisées </a:t>
            </a:r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cookies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cookies donnent des informations sur les préférences de la personne qui visite le site. </a:t>
            </a:r>
            <a:endParaRPr lang="fr-FR" dirty="0"/>
          </a:p>
          <a:p>
            <a:r>
              <a:rPr lang="fr-FR" dirty="0"/>
              <a:t> Les cookies sont insérés sous forme de code dans chaque requête qu’envoie le serveur d’un site. Les cookies sont enregistrés par le navigateur dans un seul fichier.</a:t>
            </a:r>
            <a:endParaRPr lang="fr-FR" dirty="0"/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err="1"/>
              <a:t>Setcookie</a:t>
            </a:r>
            <a:r>
              <a:rPr lang="fr-FR" dirty="0"/>
              <a:t>()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sessions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351513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 un moyen de sauvegarder et  modifier des variables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au cours de la connexion à un site web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Sans visualisation des données dans l’URL.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Nombres illimités des variables sauvegarder.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Principe:</a:t>
            </a:r>
            <a:endParaRPr lang="fr-FR" altLang="fr-FR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Les informations conservées en local</a:t>
            </a:r>
            <a:endParaRPr lang="fr-FR" altLang="fr-FR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Un identifiant de session posté sous la forme d’un cookie ou URL au  client.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</a:rPr>
              <a:t>Permet de:</a:t>
            </a:r>
            <a:endParaRPr lang="fr-FR" alt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Sécuriser un site,</a:t>
            </a:r>
            <a:endParaRPr lang="fr-FR" alt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Suivre le visiteur, </a:t>
            </a:r>
            <a:endParaRPr lang="fr-FR" altLang="fr-F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Sauvegarder ses informations entre pages, etc. </a:t>
            </a: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83096" y="4293704"/>
            <a:ext cx="744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Serveur                                                                   client</a:t>
            </a:r>
            <a:endParaRPr lang="fr-FR" dirty="0"/>
          </a:p>
          <a:p>
            <a:r>
              <a:rPr lang="fr-FR" dirty="0"/>
              <a:t>Informations de session-------------------------</a:t>
            </a:r>
            <a:r>
              <a:rPr lang="fr-FR" dirty="0">
                <a:sym typeface="Wingdings" panose="05000000000000000000" pitchFamily="2" charset="2"/>
              </a:rPr>
              <a:t>identifiant de session</a:t>
            </a:r>
            <a:endParaRPr lang="fr-FR" dirty="0"/>
          </a:p>
        </p:txBody>
      </p:sp>
      <p:sp>
        <p:nvSpPr>
          <p:cNvPr id="6" name="Thought Bubble: Cloud 5"/>
          <p:cNvSpPr/>
          <p:nvPr/>
        </p:nvSpPr>
        <p:spPr>
          <a:xfrm>
            <a:off x="7129670" y="4744279"/>
            <a:ext cx="4620370" cy="970722"/>
          </a:xfrm>
          <a:prstGeom prst="cloudCallout">
            <a:avLst>
              <a:gd name="adj1" fmla="val -73589"/>
              <a:gd name="adj2" fmla="val -39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Sous forme</a:t>
            </a:r>
            <a:endParaRPr lang="fr-FR" dirty="0"/>
          </a:p>
          <a:p>
            <a:pPr algn="ctr"/>
            <a:r>
              <a:rPr lang="fr-FR" dirty="0"/>
              <a:t> d’un cookie ou URL(en cas de refus des cookies)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Functions</a:t>
            </a:r>
            <a:r>
              <a:rPr lang="fr-FR" dirty="0"/>
              <a:t> de session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685800"/>
            <a:ext cx="8083826" cy="5020056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fr-FR" altLang="fr-FR" b="1" dirty="0" err="1">
                <a:latin typeface="Arial" panose="020B0604020202020204" pitchFamily="34" charset="0"/>
              </a:rPr>
              <a:t>session_start</a:t>
            </a:r>
            <a:r>
              <a:rPr lang="fr-FR" altLang="fr-FR" b="1" dirty="0">
                <a:latin typeface="Arial" panose="020B0604020202020204" pitchFamily="34" charset="0"/>
              </a:rPr>
              <a:t>()</a:t>
            </a:r>
            <a:r>
              <a:rPr lang="fr-FR" altLang="fr-FR" dirty="0">
                <a:latin typeface="Arial" panose="020B0604020202020204" pitchFamily="34" charset="0"/>
              </a:rPr>
              <a:t> 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 démarre une session 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doit être appelée avant n’importe quelle balise html.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Permet l’accès à toute les variables de la session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Les variables de la session sont contenues dans $_SESSION.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Identifies la clé stocké sur le poste client.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Principe:</a:t>
            </a:r>
            <a:endParaRPr lang="fr-FR" altLang="fr-FR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si la clé stocké sur le poste client est reconnue=&gt;accède aux variables de session.</a:t>
            </a:r>
            <a:endParaRPr lang="fr-FR" altLang="fr-FR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Sinon une nouvelle session est créé.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hought Bubble: Cloud 4"/>
          <p:cNvSpPr/>
          <p:nvPr/>
        </p:nvSpPr>
        <p:spPr>
          <a:xfrm>
            <a:off x="6997147" y="371061"/>
            <a:ext cx="5579165" cy="662609"/>
          </a:xfrm>
          <a:prstGeom prst="cloudCallout">
            <a:avLst>
              <a:gd name="adj1" fmla="val -121635"/>
              <a:gd name="adj2" fmla="val 55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Employée par toute page utilisant les variables de session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Functions</a:t>
            </a:r>
            <a:r>
              <a:rPr lang="fr-FR" dirty="0"/>
              <a:t> de session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450"/>
              </a:spcBef>
            </a:pPr>
            <a:r>
              <a:rPr lang="fr-FR" altLang="fr-FR" b="1" dirty="0" err="1">
                <a:latin typeface="Arial" panose="020B0604020202020204" pitchFamily="34" charset="0"/>
              </a:rPr>
              <a:t>session_unset</a:t>
            </a:r>
            <a:r>
              <a:rPr lang="fr-FR" altLang="fr-FR" b="1" dirty="0">
                <a:latin typeface="Arial" panose="020B0604020202020204" pitchFamily="34" charset="0"/>
              </a:rPr>
              <a:t>()</a:t>
            </a:r>
            <a:r>
              <a:rPr lang="fr-FR" altLang="fr-FR" dirty="0">
                <a:latin typeface="Arial" panose="020B0604020202020204" pitchFamily="34" charset="0"/>
              </a:rPr>
              <a:t>: libère toute les variables de session, rend $_SESSION un tableau vide.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b="1" dirty="0" err="1">
                <a:latin typeface="Arial" panose="020B0604020202020204" pitchFamily="34" charset="0"/>
              </a:rPr>
              <a:t>Unset</a:t>
            </a:r>
            <a:r>
              <a:rPr lang="fr-FR" altLang="fr-FR" b="1" dirty="0">
                <a:latin typeface="Arial" panose="020B0604020202020204" pitchFamily="34" charset="0"/>
              </a:rPr>
              <a:t>() : </a:t>
            </a:r>
            <a:endParaRPr lang="fr-FR" altLang="fr-FR" b="1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supprime de $_SESSION</a:t>
            </a:r>
            <a:r>
              <a:rPr lang="fr-FR" altLang="fr-FR" b="1" dirty="0">
                <a:latin typeface="Arial" panose="020B0604020202020204" pitchFamily="34" charset="0"/>
              </a:rPr>
              <a:t> ,</a:t>
            </a:r>
            <a:r>
              <a:rPr lang="fr-FR" altLang="fr-FR" dirty="0">
                <a:latin typeface="Arial" panose="020B0604020202020204" pitchFamily="34" charset="0"/>
              </a:rPr>
              <a:t> les variables passés en paramètre. </a:t>
            </a:r>
            <a:endParaRPr lang="fr-FR" altLang="fr-FR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A l’intérieur de fonction ne peut supprimer les variables globales que si on utilise la variable</a:t>
            </a:r>
            <a:r>
              <a:rPr lang="fr-FR" altLang="fr-FR" b="1" dirty="0">
                <a:latin typeface="Arial" panose="020B0604020202020204" pitchFamily="34" charset="0"/>
              </a:rPr>
              <a:t> $_GLOBALS </a:t>
            </a:r>
            <a:r>
              <a:rPr lang="fr-FR" altLang="fr-FR" dirty="0">
                <a:latin typeface="Arial" panose="020B0604020202020204" pitchFamily="34" charset="0"/>
              </a:rPr>
              <a:t>comme paramètre 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b="1" dirty="0" err="1">
                <a:latin typeface="Arial" panose="020B0604020202020204" pitchFamily="34" charset="0"/>
              </a:rPr>
              <a:t>session_destroy</a:t>
            </a:r>
            <a:r>
              <a:rPr lang="fr-FR" altLang="fr-FR" b="1" dirty="0">
                <a:latin typeface="Arial" panose="020B0604020202020204" pitchFamily="34" charset="0"/>
              </a:rPr>
              <a:t>():</a:t>
            </a:r>
            <a:r>
              <a:rPr lang="fr-FR" altLang="fr-FR" dirty="0">
                <a:latin typeface="Arial" panose="020B0604020202020204" pitchFamily="34" charset="0"/>
              </a:rPr>
              <a:t> détruit les données de session et ferme la session. les données deviennent non accessibles(y compris la clé)</a:t>
            </a:r>
            <a:r>
              <a:rPr lang="fr-FR" altLang="fr-FR" dirty="0">
                <a:latin typeface="Arial" panose="020B0604020202020204" pitchFamily="34" charset="0"/>
                <a:sym typeface="Wingdings" panose="05000000000000000000" pitchFamily="2" charset="2"/>
              </a:rPr>
              <a:t>supprime le fichier de session</a:t>
            </a:r>
            <a:r>
              <a:rPr lang="fr-FR" altLang="fr-FR" dirty="0">
                <a:latin typeface="Arial" panose="020B0604020202020204" pitchFamily="34" charset="0"/>
              </a:rPr>
              <a:t>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b="1" dirty="0" err="1">
                <a:latin typeface="Arial" panose="020B0604020202020204" pitchFamily="34" charset="0"/>
              </a:rPr>
              <a:t>Session_write_close</a:t>
            </a:r>
            <a:r>
              <a:rPr lang="fr-FR" altLang="fr-FR" b="1" dirty="0">
                <a:latin typeface="Arial" panose="020B0604020202020204" pitchFamily="34" charset="0"/>
              </a:rPr>
              <a:t>()</a:t>
            </a:r>
            <a:r>
              <a:rPr lang="fr-FR" altLang="fr-FR" dirty="0">
                <a:latin typeface="Arial" panose="020B0604020202020204" pitchFamily="34" charset="0"/>
              </a:rPr>
              <a:t>: fermeture de la session sinon les autre pages ne peuvent accéder au fichier de la même session.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,etc.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hought Bubble: Cloud 4"/>
          <p:cNvSpPr/>
          <p:nvPr/>
        </p:nvSpPr>
        <p:spPr>
          <a:xfrm>
            <a:off x="5990976" y="4333461"/>
            <a:ext cx="5117327" cy="1182759"/>
          </a:xfrm>
          <a:prstGeom prst="cloudCallout">
            <a:avLst>
              <a:gd name="adj1" fmla="val -127474"/>
              <a:gd name="adj2" fmla="val -247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L’ajout de variable se fait par affectation en spécifiant la clé et la valeur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</a:rPr>
              <a:t>Sauvegarder des variables de type objet dans une session est une bonne méthode de sécurisation des données.</a:t>
            </a:r>
            <a:endParaRPr lang="fr-FR" altLang="fr-FR" dirty="0">
              <a:latin typeface="Arial" panose="020B0604020202020204" pitchFamily="34" charset="0"/>
            </a:endParaRPr>
          </a:p>
          <a:p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</a:rPr>
              <a:t>L’accès aux données de session sauvegardées sur le serveur, ne le ralentissent pas.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dirty="0"/>
              <a:t>Les fichiers de session se trouvent sur le serveur, dans un dossier nommé /</a:t>
            </a:r>
            <a:r>
              <a:rPr lang="fr-FR" dirty="0" err="1"/>
              <a:t>tmp</a:t>
            </a:r>
            <a:r>
              <a:rPr lang="fr-FR" dirty="0"/>
              <a:t>/ (</a:t>
            </a:r>
            <a:r>
              <a:rPr lang="fr-FR" dirty="0" err="1"/>
              <a:t>tmp</a:t>
            </a:r>
            <a:r>
              <a:rPr lang="fr-FR" dirty="0"/>
              <a:t> pour temporaire) </a:t>
            </a:r>
            <a:br>
              <a:rPr lang="fr-FR" dirty="0"/>
            </a:b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</a:rPr>
              <a:t>Une session sera automatiquement fermée si pas de requête envoyée au serveur durant un certain temps (par défaut 2 heures dans les fichiers de configuration Apache).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endParaRPr lang="fr-FR" altLang="fr-FR" dirty="0">
              <a:latin typeface="Arial" panose="020B0604020202020204" pitchFamily="34" charset="0"/>
            </a:endParaRPr>
          </a:p>
          <a:p>
            <a:endParaRPr lang="fr-FR" altLang="fr-FR" dirty="0">
              <a:latin typeface="Arial" panose="020B0604020202020204" pitchFamily="34" charset="0"/>
            </a:endParaRPr>
          </a:p>
          <a:p>
            <a:endParaRPr lang="fr-FR" altLang="fr-FR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hought Bubble: Cloud 4"/>
          <p:cNvSpPr/>
          <p:nvPr/>
        </p:nvSpPr>
        <p:spPr>
          <a:xfrm rot="1769697">
            <a:off x="7235129" y="1587953"/>
            <a:ext cx="2750965" cy="1717689"/>
          </a:xfrm>
          <a:prstGeom prst="cloudCallout">
            <a:avLst>
              <a:gd name="adj1" fmla="val -180727"/>
              <a:gd name="adj2" fmla="val 66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 pourront être envoyé dans l’URL</a:t>
            </a:r>
            <a:endParaRPr lang="fr-FR" dirty="0"/>
          </a:p>
        </p:txBody>
      </p:sp>
      <p:sp>
        <p:nvSpPr>
          <p:cNvPr id="6" name="Thought Bubble: Cloud 5"/>
          <p:cNvSpPr/>
          <p:nvPr/>
        </p:nvSpPr>
        <p:spPr>
          <a:xfrm rot="1769797">
            <a:off x="6961323" y="3776215"/>
            <a:ext cx="4317817" cy="1308563"/>
          </a:xfrm>
          <a:prstGeom prst="cloudCallout">
            <a:avLst>
              <a:gd name="adj1" fmla="val -90301"/>
              <a:gd name="adj2" fmla="val 78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 function qui le </a:t>
            </a:r>
            <a:r>
              <a:rPr lang="en-US" dirty="0" err="1"/>
              <a:t>fournit</a:t>
            </a:r>
            <a:r>
              <a:rPr lang="en-US" dirty="0"/>
              <a:t> </a:t>
            </a:r>
            <a:r>
              <a:rPr lang="en-US" dirty="0" err="1"/>
              <a:t>sys_get_temp_dir</a:t>
            </a:r>
            <a:r>
              <a:rPr lang="en-US" dirty="0"/>
              <a:t>()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exemple1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692" y="685800"/>
            <a:ext cx="7959090" cy="572825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exemple2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2122" y="2423160"/>
            <a:ext cx="3829878" cy="3291840"/>
          </a:xfrm>
        </p:spPr>
        <p:txBody>
          <a:bodyPr/>
          <a:lstStyle/>
          <a:p>
            <a:r>
              <a:rPr lang="fr-FR" dirty="0"/>
              <a:t>Session1-&gt;session2</a:t>
            </a:r>
            <a:endParaRPr lang="fr-FR" dirty="0"/>
          </a:p>
          <a:p>
            <a:r>
              <a:rPr lang="fr-FR" dirty="0"/>
              <a:t>Session1—--post</a:t>
            </a:r>
            <a:r>
              <a:rPr lang="fr-FR" dirty="0">
                <a:sym typeface="Wingdings" panose="05000000000000000000" pitchFamily="2" charset="2"/>
              </a:rPr>
              <a:t>---- session2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362" y="685800"/>
            <a:ext cx="6315075" cy="5688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formulaire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5" y="2120348"/>
            <a:ext cx="10107831" cy="405185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&lt;FORM action=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 err="1">
                <a:sym typeface="Symbol" panose="05050102010706020507" pitchFamily="18" charset="2"/>
              </a:rPr>
              <a:t>nom_fich.php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/>
              <a:t>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&lt;INPUT  type=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 err="1">
                <a:sym typeface="Symbol" panose="05050102010706020507" pitchFamily="18" charset="2"/>
              </a:rPr>
              <a:t>text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 err="1">
                <a:sym typeface="Symbol" panose="05050102010706020507" pitchFamily="18" charset="2"/>
              </a:rPr>
              <a:t>name</a:t>
            </a:r>
            <a:r>
              <a:rPr lang="fr-FR" dirty="0">
                <a:sym typeface="Symbol" panose="05050102010706020507" pitchFamily="18" charset="2"/>
              </a:rPr>
              <a:t>=  </a:t>
            </a:r>
            <a:r>
              <a:rPr lang="fr-FR" dirty="0" err="1">
                <a:sym typeface="Symbol" panose="05050102010706020507" pitchFamily="18" charset="2"/>
              </a:rPr>
              <a:t>nb_pers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/>
              <a:t>&gt;</a:t>
            </a:r>
            <a:endParaRPr lang="fr-FR" dirty="0"/>
          </a:p>
          <a:p>
            <a:pPr marL="0" indent="0">
              <a:buNone/>
            </a:pPr>
            <a:r>
              <a:rPr lang="fr-FR" sz="2400" b="1" dirty="0"/>
              <a:t>.</a:t>
            </a: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.</a:t>
            </a: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.</a:t>
            </a:r>
            <a:endParaRPr lang="fr-FR" sz="2400" b="1" dirty="0"/>
          </a:p>
          <a:p>
            <a:pPr marL="0" indent="0">
              <a:buNone/>
            </a:pPr>
            <a:r>
              <a:rPr lang="fr-FR" dirty="0"/>
              <a:t>&lt;INPUT  type=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 err="1">
                <a:sym typeface="Symbol" panose="05050102010706020507" pitchFamily="18" charset="2"/>
              </a:rPr>
              <a:t>submit</a:t>
            </a:r>
            <a:r>
              <a:rPr lang="fr-FR" dirty="0">
                <a:sym typeface="Symbol" panose="05050102010706020507" pitchFamily="18" charset="2"/>
              </a:rPr>
              <a:t> value= commander </a:t>
            </a:r>
            <a:r>
              <a:rPr lang="fr-FR" dirty="0"/>
              <a:t>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&lt;/FORM&gt;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715616" y="1351716"/>
            <a:ext cx="31142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method</a:t>
            </a:r>
            <a:r>
              <a:rPr lang="fr-FR" dirty="0"/>
              <a:t> par défaut = GET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770783" y="2113716"/>
            <a:ext cx="72224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 action = l’URL de la ressource qui traitera le contenu du formulaire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386470" y="4969557"/>
            <a:ext cx="57713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bouton</a:t>
            </a:r>
            <a:r>
              <a:rPr lang="fr-FR" dirty="0">
                <a:sym typeface="Symbol" panose="05050102010706020507" pitchFamily="18" charset="2"/>
              </a:rPr>
              <a:t> </a:t>
            </a:r>
            <a:r>
              <a:rPr lang="fr-FR" dirty="0"/>
              <a:t> </a:t>
            </a:r>
            <a:r>
              <a:rPr lang="fr-FR" dirty="0" err="1"/>
              <a:t>submit</a:t>
            </a:r>
            <a:r>
              <a:rPr lang="fr-FR" dirty="0"/>
              <a:t> 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/>
              <a:t>envoie les données au serveur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seule bouton de ce type dans toute la page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578088" y="3458811"/>
            <a:ext cx="77922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 seuls les attributs «</a:t>
            </a:r>
            <a:r>
              <a:rPr lang="fr-FR" dirty="0" err="1"/>
              <a:t>name</a:t>
            </a:r>
            <a:r>
              <a:rPr lang="fr-FR" dirty="0"/>
              <a:t> » et « value » de chaque élément sera envoyés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Exemple2(suite)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Si données reçus dans $_POST=&gt;</a:t>
            </a:r>
            <a:endParaRPr lang="fr-FR" dirty="0"/>
          </a:p>
          <a:p>
            <a:r>
              <a:rPr lang="fr-FR" dirty="0"/>
              <a:t>Session2-----$_SESSION---</a:t>
            </a:r>
            <a:r>
              <a:rPr lang="fr-FR" dirty="0">
                <a:sym typeface="Wingdings" panose="05000000000000000000" pitchFamily="2" charset="2"/>
              </a:rPr>
              <a:t>session3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Sinon retour ver session1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83" y="145774"/>
            <a:ext cx="8150087" cy="671222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Exemple2(suite)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9113" y="2423160"/>
            <a:ext cx="3882887" cy="3291840"/>
          </a:xfrm>
        </p:spPr>
        <p:txBody>
          <a:bodyPr/>
          <a:lstStyle/>
          <a:p>
            <a:r>
              <a:rPr lang="fr-FR" dirty="0"/>
              <a:t>Session3----$_SESSION-</a:t>
            </a:r>
            <a:r>
              <a:rPr lang="fr-FR" dirty="0">
                <a:sym typeface="Wingdings" panose="05000000000000000000" pitchFamily="2" charset="2"/>
              </a:rPr>
              <a:t>session4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Supprime le fichier temporaire contenant les variables de la session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L’identifiant de la session n’est pas supprimé avec </a:t>
            </a:r>
            <a:r>
              <a:rPr lang="fr-FR" dirty="0" err="1"/>
              <a:t>session_destroy</a:t>
            </a:r>
            <a:r>
              <a:rPr lang="fr-FR" dirty="0"/>
              <a:t>(mais avec </a:t>
            </a:r>
            <a:r>
              <a:rPr lang="fr-FR" dirty="0" err="1"/>
              <a:t>setcookie</a:t>
            </a:r>
            <a:r>
              <a:rPr lang="fr-FR" dirty="0"/>
              <a:t>()).</a:t>
            </a:r>
            <a:endParaRPr lang="fr-FR" dirty="0"/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27" y="132522"/>
            <a:ext cx="8150086" cy="3140765"/>
          </a:xfrm>
          <a:prstGeom prst="rect">
            <a:avLst/>
          </a:prstGeom>
        </p:spPr>
      </p:pic>
      <p:sp>
        <p:nvSpPr>
          <p:cNvPr id="7" name="Arrow: Down 6"/>
          <p:cNvSpPr/>
          <p:nvPr/>
        </p:nvSpPr>
        <p:spPr>
          <a:xfrm>
            <a:off x="3642361" y="2941983"/>
            <a:ext cx="1433222" cy="92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1" y="3893447"/>
            <a:ext cx="7735252" cy="246041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Inclusion de fichiers(pages)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9843"/>
            <a:ext cx="8256104" cy="5738192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fr-FR" altLang="fr-FR" b="1" dirty="0" err="1">
                <a:latin typeface="Arial" panose="020B0604020202020204" pitchFamily="34" charset="0"/>
              </a:rPr>
              <a:t>Include</a:t>
            </a:r>
            <a:r>
              <a:rPr lang="fr-FR" altLang="fr-FR" b="1" dirty="0">
                <a:latin typeface="Arial" panose="020B0604020202020204" pitchFamily="34" charset="0"/>
              </a:rPr>
              <a:t>/</a:t>
            </a:r>
            <a:r>
              <a:rPr lang="fr-FR" altLang="fr-FR" b="1" dirty="0" err="1">
                <a:latin typeface="Arial" panose="020B0604020202020204" pitchFamily="34" charset="0"/>
              </a:rPr>
              <a:t>require</a:t>
            </a:r>
            <a:endParaRPr lang="fr-FR" altLang="fr-FR" b="1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évalue et insert à chaque appel (même dans une boucle) le contenu du fichier passé en argument.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Est équivalent au préprocesseur </a:t>
            </a:r>
            <a:r>
              <a:rPr lang="fr-FR" altLang="fr-FR" i="1" dirty="0">
                <a:latin typeface="Arial" panose="020B0604020202020204" pitchFamily="34" charset="0"/>
              </a:rPr>
              <a:t>#</a:t>
            </a:r>
            <a:r>
              <a:rPr lang="fr-FR" altLang="fr-FR" i="1" dirty="0" err="1">
                <a:latin typeface="Arial" panose="020B0604020202020204" pitchFamily="34" charset="0"/>
              </a:rPr>
              <a:t>include</a:t>
            </a:r>
            <a:r>
              <a:rPr lang="fr-FR" altLang="fr-FR" dirty="0">
                <a:latin typeface="Arial" panose="020B0604020202020204" pitchFamily="34" charset="0"/>
              </a:rPr>
              <a:t> du C.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fr-FR" dirty="0"/>
              <a:t>Réalise une inclusion physique du fichier demandé </a:t>
            </a:r>
            <a:endParaRPr lang="fr-FR" dirty="0"/>
          </a:p>
          <a:p>
            <a:pPr marL="0" indent="0">
              <a:spcBef>
                <a:spcPts val="450"/>
              </a:spcBef>
              <a:buNone/>
            </a:pPr>
            <a:endParaRPr lang="fr-FR" dirty="0"/>
          </a:p>
          <a:p>
            <a:pPr>
              <a:spcBef>
                <a:spcPts val="450"/>
              </a:spcBef>
            </a:pPr>
            <a:r>
              <a:rPr lang="fr-FR" dirty="0"/>
              <a:t>Toutes les variables disponibles dans le fichier appelant seront disponibles dans le fichier appelé, à partir du point d’appel.</a:t>
            </a:r>
            <a:endParaRPr lang="fr-FR" dirty="0"/>
          </a:p>
          <a:p>
            <a:pPr marL="0" indent="0">
              <a:spcBef>
                <a:spcPts val="450"/>
              </a:spcBef>
              <a:buNone/>
            </a:pPr>
            <a:endParaRPr lang="fr-FR" dirty="0"/>
          </a:p>
          <a:p>
            <a:pPr>
              <a:spcBef>
                <a:spcPts val="450"/>
              </a:spcBef>
            </a:pPr>
            <a:r>
              <a:rPr lang="fr-FR" dirty="0"/>
              <a:t>Toutes les fonctions et classes définies dans le fichier inclus ont une portée globale.</a:t>
            </a:r>
            <a:endParaRPr lang="fr-FR" dirty="0"/>
          </a:p>
          <a:p>
            <a:pPr>
              <a:spcBef>
                <a:spcPts val="450"/>
              </a:spcBef>
            </a:pPr>
            <a:r>
              <a:rPr lang="fr-FR" altLang="fr-FR" dirty="0">
                <a:latin typeface="Arial" panose="020B0604020202020204" pitchFamily="34" charset="0"/>
              </a:rPr>
              <a:t>Exemple: &lt;?</a:t>
            </a:r>
            <a:r>
              <a:rPr lang="fr-FR" altLang="fr-FR" dirty="0" err="1">
                <a:latin typeface="Arial" panose="020B0604020202020204" pitchFamily="34" charset="0"/>
              </a:rPr>
              <a:t>php</a:t>
            </a: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lang="fr-FR" altLang="fr-FR" dirty="0" err="1">
                <a:latin typeface="Arial" panose="020B0604020202020204" pitchFamily="34" charset="0"/>
              </a:rPr>
              <a:t>include</a:t>
            </a: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  <a:sym typeface="Symbol" panose="05050102010706020507" pitchFamily="18" charset="2"/>
              </a:rPr>
              <a:t></a:t>
            </a:r>
            <a:r>
              <a:rPr lang="fr-FR" altLang="fr-FR" dirty="0">
                <a:latin typeface="Arial" panose="020B0604020202020204" pitchFamily="34" charset="0"/>
              </a:rPr>
              <a:t>session4.php</a:t>
            </a:r>
            <a:r>
              <a:rPr lang="fr-FR" altLang="fr-FR" dirty="0">
                <a:latin typeface="Arial" panose="020B0604020202020204" pitchFamily="34" charset="0"/>
                <a:sym typeface="Symbol" panose="05050102010706020507" pitchFamily="18" charset="2"/>
              </a:rPr>
              <a:t>  </a:t>
            </a:r>
            <a:r>
              <a:rPr lang="fr-FR" altLang="fr-FR" dirty="0">
                <a:latin typeface="Arial" panose="020B0604020202020204" pitchFamily="34" charset="0"/>
              </a:rPr>
              <a:t>;?&gt;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Objectifs: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Répéter l’exécution du même code, telle qu’une configuration.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Exprimer un certain ordre d’exécution entre les scripts, contenu dans des fichiers différents….</a:t>
            </a:r>
            <a:endParaRPr lang="fr-FR" dirty="0"/>
          </a:p>
          <a:p>
            <a:r>
              <a:rPr lang="fr-FR" dirty="0"/>
              <a:t> </a:t>
            </a:r>
            <a:r>
              <a:rPr lang="fr-FR" b="1" dirty="0" err="1"/>
              <a:t>require</a:t>
            </a:r>
            <a:r>
              <a:rPr lang="fr-FR" dirty="0"/>
              <a:t> est identique à </a:t>
            </a:r>
            <a:r>
              <a:rPr lang="fr-FR" b="1" dirty="0" err="1"/>
              <a:t>include</a:t>
            </a:r>
            <a:r>
              <a:rPr lang="fr-FR" dirty="0"/>
              <a:t>; mais elle génère une erreur et arrête l’exécution  si le fichier inclus n’existe pas. 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aux Bases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85800"/>
            <a:ext cx="7285383" cy="5020056"/>
          </a:xfrm>
        </p:spPr>
        <p:txBody>
          <a:bodyPr/>
          <a:lstStyle/>
          <a:p>
            <a:pPr algn="ctr"/>
            <a:r>
              <a:rPr lang="fr-FR" dirty="0"/>
              <a:t>Accès aux Bases</a:t>
            </a:r>
            <a:endParaRPr lang="fr-FR" dirty="0"/>
          </a:p>
          <a:p>
            <a:pPr marL="0" indent="0" algn="ctr">
              <a:buNone/>
            </a:pPr>
            <a:r>
              <a:rPr lang="fr-FR" b="1" dirty="0"/>
              <a:t>Accès procédural                                       Accès objets</a:t>
            </a:r>
            <a:endParaRPr lang="fr-FR" b="1" dirty="0"/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 err="1"/>
              <a:t>myql</a:t>
            </a:r>
            <a:r>
              <a:rPr lang="fr-FR" b="1" dirty="0"/>
              <a:t>                                                               PDO </a:t>
            </a:r>
            <a:endParaRPr lang="fr-FR" b="1" dirty="0"/>
          </a:p>
          <a:p>
            <a:pPr marL="0" indent="0" algn="ctr">
              <a:buNone/>
            </a:pPr>
            <a:r>
              <a:rPr lang="fr-FR" b="1" dirty="0"/>
              <a:t>                                                                          </a:t>
            </a:r>
            <a:r>
              <a:rPr lang="fr-FR" b="1" dirty="0" err="1"/>
              <a:t>mysqli</a:t>
            </a: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1.Connexion au serveur MySQL.</a:t>
            </a:r>
            <a:br>
              <a:rPr lang="fr-FR" dirty="0"/>
            </a:br>
            <a:r>
              <a:rPr lang="fr-FR" dirty="0"/>
              <a:t>2. Envoi de requêtes SQL au serveur.</a:t>
            </a:r>
            <a:br>
              <a:rPr lang="fr-FR" dirty="0"/>
            </a:br>
            <a:r>
              <a:rPr lang="fr-FR" dirty="0"/>
              <a:t>3. Récupération du résultat d’une requête.</a:t>
            </a:r>
            <a:br>
              <a:rPr lang="fr-FR" dirty="0"/>
            </a:br>
            <a:r>
              <a:rPr lang="fr-FR" dirty="0"/>
              <a:t>4. Fermeture de la connexion au serveur. 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aux Bases de Données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642360" cy="32918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441960" y="732183"/>
            <a:ext cx="7794269" cy="5708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/>
              <a:t>Accès procédural à MySQL</a:t>
            </a:r>
            <a:endParaRPr lang="fr-FR" b="1" dirty="0"/>
          </a:p>
          <a:p>
            <a:r>
              <a:rPr lang="fr-FR" dirty="0"/>
              <a:t>des fonctions de l’extension </a:t>
            </a:r>
            <a:r>
              <a:rPr lang="fr-FR" b="1" dirty="0" err="1"/>
              <a:t>mysql</a:t>
            </a:r>
            <a:r>
              <a:rPr lang="fr-FR" dirty="0"/>
              <a:t> de </a:t>
            </a:r>
            <a:r>
              <a:rPr lang="fr-FR" dirty="0" err="1"/>
              <a:t>php</a:t>
            </a:r>
            <a:endParaRPr lang="fr-FR" dirty="0"/>
          </a:p>
          <a:p>
            <a:r>
              <a:rPr lang="fr-FR" dirty="0"/>
              <a:t>Accès de manière procédurale=&gt;via des fonctions. Ou il y a u</a:t>
            </a:r>
            <a:r>
              <a:rPr lang="fr-FR" dirty="0">
                <a:sym typeface="Wingdings" panose="05000000000000000000" pitchFamily="2" charset="2"/>
              </a:rPr>
              <a:t>n mélange de données et instructions.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Les principales fonctions: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1. resource </a:t>
            </a:r>
            <a:r>
              <a:rPr lang="en-US" b="1" dirty="0" err="1"/>
              <a:t>mysql_connect</a:t>
            </a:r>
            <a:r>
              <a:rPr lang="en-US" b="1" dirty="0"/>
              <a:t> </a:t>
            </a:r>
            <a:r>
              <a:rPr lang="en-US" dirty="0"/>
              <a:t>(string $host , string $user , string $pass [, bool $multi])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resource</a:t>
            </a:r>
            <a:r>
              <a:rPr lang="en-US" b="1" dirty="0"/>
              <a:t> </a:t>
            </a:r>
            <a:r>
              <a:rPr lang="en-US" b="1" dirty="0" err="1"/>
              <a:t>mysql_query</a:t>
            </a:r>
            <a:r>
              <a:rPr lang="en-US" dirty="0"/>
              <a:t>(string $</a:t>
            </a:r>
            <a:r>
              <a:rPr lang="en-US" dirty="0" err="1"/>
              <a:t>requete</a:t>
            </a:r>
            <a:r>
              <a:rPr lang="en-US" dirty="0"/>
              <a:t> [,resource $</a:t>
            </a:r>
            <a:r>
              <a:rPr lang="en-US" dirty="0" err="1"/>
              <a:t>idcom</a:t>
            </a:r>
            <a:r>
              <a:rPr lang="en-US" dirty="0"/>
              <a:t>][,int mode])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3.array </a:t>
            </a:r>
            <a:r>
              <a:rPr lang="en-US" b="1" dirty="0" err="1"/>
              <a:t>mysql_fetch_array</a:t>
            </a:r>
            <a:r>
              <a:rPr lang="en-US" dirty="0"/>
              <a:t>(resource $result [,int </a:t>
            </a:r>
            <a:r>
              <a:rPr lang="en-US" dirty="0" err="1"/>
              <a:t>typetab</a:t>
            </a:r>
            <a:r>
              <a:rPr lang="en-US" dirty="0"/>
              <a:t>])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fr-FR" b="1" dirty="0"/>
              <a:t>4. </a:t>
            </a:r>
            <a:r>
              <a:rPr lang="fr-FR" b="1" dirty="0" err="1"/>
              <a:t>b</a:t>
            </a:r>
            <a:r>
              <a:rPr lang="fr-FR" dirty="0" err="1"/>
              <a:t>oolean</a:t>
            </a:r>
            <a:r>
              <a:rPr lang="fr-FR" dirty="0"/>
              <a:t> </a:t>
            </a:r>
            <a:r>
              <a:rPr lang="fr-FR" b="1" dirty="0" err="1"/>
              <a:t>mysql_close</a:t>
            </a:r>
            <a:r>
              <a:rPr lang="fr-FR" dirty="0"/>
              <a:t>([$</a:t>
            </a:r>
            <a:r>
              <a:rPr lang="fr-FR" dirty="0" err="1"/>
              <a:t>idcom</a:t>
            </a:r>
            <a:r>
              <a:rPr lang="fr-FR" dirty="0"/>
              <a:t>]) 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en-US" dirty="0"/>
              <a:t>et des </a:t>
            </a:r>
            <a:r>
              <a:rPr lang="en-US" dirty="0" err="1"/>
              <a:t>variétés</a:t>
            </a:r>
            <a:r>
              <a:rPr lang="en-US" dirty="0"/>
              <a:t> de </a:t>
            </a:r>
            <a:r>
              <a:rPr lang="en-US" dirty="0" err="1"/>
              <a:t>fonctions</a:t>
            </a:r>
            <a:r>
              <a:rPr lang="en-US" dirty="0"/>
              <a:t> existent.</a:t>
            </a:r>
            <a:br>
              <a:rPr lang="en-US" dirty="0"/>
            </a:br>
            <a:endParaRPr lang="fr-FR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861" y="473767"/>
            <a:ext cx="3896139" cy="1737360"/>
          </a:xfrm>
        </p:spPr>
        <p:txBody>
          <a:bodyPr/>
          <a:lstStyle/>
          <a:p>
            <a:pPr algn="ctr"/>
            <a:r>
              <a:rPr lang="fr-FR" dirty="0"/>
              <a:t>Les objets dans </a:t>
            </a:r>
            <a:r>
              <a:rPr lang="fr-FR" dirty="0" err="1"/>
              <a:t>php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1" y="304801"/>
            <a:ext cx="7853900" cy="6188764"/>
          </a:xfrm>
        </p:spPr>
        <p:txBody>
          <a:bodyPr>
            <a:normAutofit/>
          </a:bodyPr>
          <a:lstStyle/>
          <a:p>
            <a:r>
              <a:rPr lang="fr-FR" dirty="0"/>
              <a:t>Définition</a:t>
            </a:r>
            <a:r>
              <a:rPr lang="fr-FR" b="1" dirty="0"/>
              <a:t>:</a:t>
            </a:r>
            <a:r>
              <a:rPr lang="fr-FR" dirty="0"/>
              <a:t>  </a:t>
            </a:r>
            <a:r>
              <a:rPr lang="fr-FR" b="1" dirty="0">
                <a:solidFill>
                  <a:schemeClr val="accent1"/>
                </a:solidFill>
              </a:rPr>
              <a:t>class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b="1" dirty="0">
                <a:solidFill>
                  <a:schemeClr val="accent1"/>
                </a:solidFill>
              </a:rPr>
              <a:t>{</a:t>
            </a:r>
            <a:r>
              <a:rPr lang="fr-FR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}</a:t>
            </a:r>
            <a:endParaRPr lang="fr-FR" b="1" dirty="0">
              <a:solidFill>
                <a:schemeClr val="accent1"/>
              </a:solidFill>
            </a:endParaRPr>
          </a:p>
          <a:p>
            <a:r>
              <a:rPr lang="fr-FR" dirty="0"/>
              <a:t>Modificateur d’accès: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	</a:t>
            </a:r>
            <a:r>
              <a:rPr lang="fr-FR" b="1" dirty="0">
                <a:solidFill>
                  <a:schemeClr val="accent1"/>
                </a:solidFill>
              </a:rPr>
              <a:t>public</a:t>
            </a:r>
            <a:r>
              <a:rPr lang="fr-FR" b="1" dirty="0"/>
              <a:t> $att1</a:t>
            </a:r>
            <a:r>
              <a:rPr lang="fr-FR" dirty="0"/>
              <a:t>, </a:t>
            </a:r>
            <a:r>
              <a:rPr lang="fr-FR" b="1" dirty="0" err="1">
                <a:solidFill>
                  <a:schemeClr val="accent1"/>
                </a:solidFill>
              </a:rPr>
              <a:t>protected</a:t>
            </a:r>
            <a:r>
              <a:rPr lang="fr-FR" b="1" dirty="0"/>
              <a:t>  $att2</a:t>
            </a:r>
            <a:r>
              <a:rPr lang="fr-FR" dirty="0"/>
              <a:t>,	 </a:t>
            </a:r>
            <a:r>
              <a:rPr lang="fr-FR" b="1" dirty="0" err="1">
                <a:solidFill>
                  <a:schemeClr val="accent1"/>
                </a:solidFill>
              </a:rPr>
              <a:t>private</a:t>
            </a:r>
            <a:r>
              <a:rPr lang="fr-FR" b="1" dirty="0"/>
              <a:t> $att3</a:t>
            </a:r>
            <a:r>
              <a:rPr lang="fr-FR" dirty="0"/>
              <a:t>.</a:t>
            </a:r>
            <a:endParaRPr lang="fr-FR" dirty="0"/>
          </a:p>
          <a:p>
            <a:r>
              <a:rPr lang="fr-FR" dirty="0"/>
              <a:t>Constructeur: </a:t>
            </a:r>
            <a:r>
              <a:rPr lang="fr-FR" b="1" dirty="0" err="1">
                <a:solidFill>
                  <a:schemeClr val="accent1"/>
                </a:solidFill>
              </a:rPr>
              <a:t>function</a:t>
            </a:r>
            <a:r>
              <a:rPr lang="fr-FR" b="1" dirty="0">
                <a:solidFill>
                  <a:schemeClr val="accent1"/>
                </a:solidFill>
              </a:rPr>
              <a:t>  __</a:t>
            </a:r>
            <a:r>
              <a:rPr lang="fr-FR" b="1" dirty="0" err="1">
                <a:solidFill>
                  <a:schemeClr val="accent1"/>
                </a:solidFill>
              </a:rPr>
              <a:t>construct</a:t>
            </a:r>
            <a:r>
              <a:rPr lang="fr-FR" b="1" dirty="0">
                <a:solidFill>
                  <a:schemeClr val="accent1"/>
                </a:solidFill>
              </a:rPr>
              <a:t>(</a:t>
            </a:r>
            <a:r>
              <a:rPr lang="fr-FR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){</a:t>
            </a:r>
            <a:r>
              <a:rPr lang="fr-FR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}</a:t>
            </a:r>
            <a:endParaRPr lang="fr-FR" b="1" dirty="0">
              <a:solidFill>
                <a:schemeClr val="accent1"/>
              </a:solidFill>
            </a:endParaRPr>
          </a:p>
          <a:p>
            <a:r>
              <a:rPr lang="fr-FR" dirty="0"/>
              <a:t>Destructeur: </a:t>
            </a:r>
            <a:r>
              <a:rPr lang="fr-FR" b="1" dirty="0" err="1">
                <a:solidFill>
                  <a:schemeClr val="accent1"/>
                </a:solidFill>
              </a:rPr>
              <a:t>function</a:t>
            </a:r>
            <a:r>
              <a:rPr lang="fr-FR" b="1" dirty="0">
                <a:solidFill>
                  <a:schemeClr val="accent1"/>
                </a:solidFill>
              </a:rPr>
              <a:t> __</a:t>
            </a:r>
            <a:r>
              <a:rPr lang="fr-FR" b="1" dirty="0" err="1">
                <a:solidFill>
                  <a:schemeClr val="accent1"/>
                </a:solidFill>
              </a:rPr>
              <a:t>destruct</a:t>
            </a:r>
            <a:r>
              <a:rPr lang="fr-FR" b="1" dirty="0">
                <a:solidFill>
                  <a:schemeClr val="accent1"/>
                </a:solidFill>
              </a:rPr>
              <a:t>(</a:t>
            </a:r>
            <a:r>
              <a:rPr lang="fr-FR" b="1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){</a:t>
            </a:r>
            <a:r>
              <a:rPr lang="fr-FR" b="1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}</a:t>
            </a: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/>
              <a:t> appelée automatiquement à la fin du script</a:t>
            </a:r>
            <a:endParaRPr lang="fr-FR" dirty="0"/>
          </a:p>
          <a:p>
            <a:r>
              <a:rPr lang="fr-FR" dirty="0"/>
              <a:t>L’héritage</a:t>
            </a:r>
            <a:r>
              <a:rPr lang="fr-FR" b="1" dirty="0"/>
              <a:t>:</a:t>
            </a:r>
            <a:r>
              <a:rPr lang="fr-FR" dirty="0"/>
              <a:t> </a:t>
            </a:r>
            <a:r>
              <a:rPr lang="fr-FR" b="1" dirty="0">
                <a:solidFill>
                  <a:schemeClr val="accent1"/>
                </a:solidFill>
              </a:rPr>
              <a:t>class</a:t>
            </a:r>
            <a:r>
              <a:rPr lang="fr-FR" b="1" dirty="0"/>
              <a:t> </a:t>
            </a:r>
            <a:r>
              <a:rPr lang="fr-FR" dirty="0"/>
              <a:t>name1</a:t>
            </a:r>
            <a:r>
              <a:rPr lang="fr-FR" b="1" dirty="0"/>
              <a:t> </a:t>
            </a:r>
            <a:r>
              <a:rPr lang="fr-FR" b="1" dirty="0" err="1">
                <a:solidFill>
                  <a:schemeClr val="accent1"/>
                </a:solidFill>
              </a:rPr>
              <a:t>extends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/>
              <a:t>name2</a:t>
            </a:r>
            <a:r>
              <a:rPr lang="fr-FR" b="1" dirty="0"/>
              <a:t> </a:t>
            </a:r>
            <a:r>
              <a:rPr lang="fr-FR" b="1" dirty="0">
                <a:solidFill>
                  <a:schemeClr val="accent1"/>
                </a:solidFill>
              </a:rPr>
              <a:t>(</a:t>
            </a:r>
            <a:r>
              <a:rPr lang="fr-FR" b="1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){</a:t>
            </a:r>
            <a:r>
              <a:rPr lang="fr-FR" b="1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}</a:t>
            </a:r>
            <a:endParaRPr lang="fr-FR" b="1" dirty="0">
              <a:solidFill>
                <a:schemeClr val="accent1"/>
              </a:solidFill>
            </a:endParaRPr>
          </a:p>
          <a:p>
            <a:r>
              <a:rPr lang="fr-FR" dirty="0"/>
              <a:t>Instanciation</a:t>
            </a:r>
            <a:r>
              <a:rPr lang="fr-FR" b="1" dirty="0"/>
              <a:t>: </a:t>
            </a:r>
            <a:r>
              <a:rPr lang="fr-FR" b="1" dirty="0">
                <a:solidFill>
                  <a:schemeClr val="accent1"/>
                </a:solidFill>
              </a:rPr>
              <a:t>$</a:t>
            </a:r>
            <a:r>
              <a:rPr lang="fr-FR" dirty="0" err="1"/>
              <a:t>namobj</a:t>
            </a:r>
            <a:r>
              <a:rPr lang="fr-FR" b="1" dirty="0">
                <a:solidFill>
                  <a:schemeClr val="accent1"/>
                </a:solidFill>
              </a:rPr>
              <a:t>=new</a:t>
            </a:r>
            <a:r>
              <a:rPr lang="fr-FR" b="1" dirty="0"/>
              <a:t> </a:t>
            </a:r>
            <a:r>
              <a:rPr lang="fr-FR" dirty="0" err="1"/>
              <a:t>name</a:t>
            </a:r>
            <a:r>
              <a:rPr lang="fr-FR" b="1" dirty="0">
                <a:solidFill>
                  <a:schemeClr val="accent1"/>
                </a:solidFill>
              </a:rPr>
              <a:t>(</a:t>
            </a:r>
            <a:r>
              <a:rPr lang="fr-FR" b="1" dirty="0"/>
              <a:t>…</a:t>
            </a:r>
            <a:r>
              <a:rPr lang="fr-FR" b="1" dirty="0">
                <a:solidFill>
                  <a:schemeClr val="accent1"/>
                </a:solidFill>
              </a:rPr>
              <a:t>)</a:t>
            </a:r>
            <a:endParaRPr lang="fr-FR" b="1" dirty="0">
              <a:solidFill>
                <a:schemeClr val="accent1"/>
              </a:solidFill>
            </a:endParaRPr>
          </a:p>
          <a:p>
            <a:r>
              <a:rPr lang="fr-FR" dirty="0"/>
              <a:t>Accès aux propriété et/ou fonction: </a:t>
            </a:r>
            <a:endParaRPr lang="fr-FR" dirty="0"/>
          </a:p>
          <a:p>
            <a:pPr marL="274320" lvl="1" indent="0">
              <a:buNone/>
            </a:pPr>
            <a:r>
              <a:rPr lang="fr-FR" dirty="0">
                <a:solidFill>
                  <a:schemeClr val="accent1"/>
                </a:solidFill>
              </a:rPr>
              <a:t>$</a:t>
            </a:r>
            <a:r>
              <a:rPr lang="fr-FR" dirty="0" err="1">
                <a:solidFill>
                  <a:schemeClr val="accent1"/>
                </a:solidFill>
              </a:rPr>
              <a:t>this</a:t>
            </a:r>
            <a:r>
              <a:rPr lang="fr-FR" dirty="0">
                <a:solidFill>
                  <a:schemeClr val="accent1"/>
                </a:solidFill>
              </a:rPr>
              <a:t>-&gt;</a:t>
            </a:r>
            <a:r>
              <a:rPr lang="fr-FR" dirty="0"/>
              <a:t>att3                ou               </a:t>
            </a:r>
            <a:r>
              <a:rPr lang="fr-FR" dirty="0">
                <a:solidFill>
                  <a:schemeClr val="accent1"/>
                </a:solidFill>
              </a:rPr>
              <a:t>$</a:t>
            </a:r>
            <a:r>
              <a:rPr lang="fr-FR" dirty="0" err="1"/>
              <a:t>namobj</a:t>
            </a:r>
            <a:r>
              <a:rPr lang="fr-FR" dirty="0">
                <a:solidFill>
                  <a:schemeClr val="accent1"/>
                </a:solidFill>
              </a:rPr>
              <a:t>-&gt;</a:t>
            </a:r>
            <a:r>
              <a:rPr lang="fr-FR" dirty="0"/>
              <a:t>att1</a:t>
            </a:r>
            <a:endParaRPr lang="fr-FR" dirty="0"/>
          </a:p>
          <a:p>
            <a:pPr marL="274320" lvl="1" indent="0">
              <a:buNone/>
            </a:pPr>
            <a:r>
              <a:rPr lang="fr-FR" dirty="0">
                <a:solidFill>
                  <a:schemeClr val="accent1"/>
                </a:solidFill>
              </a:rPr>
              <a:t>$</a:t>
            </a:r>
            <a:r>
              <a:rPr lang="fr-FR" dirty="0" err="1">
                <a:solidFill>
                  <a:schemeClr val="accent1"/>
                </a:solidFill>
              </a:rPr>
              <a:t>this</a:t>
            </a:r>
            <a:r>
              <a:rPr lang="fr-FR" dirty="0">
                <a:solidFill>
                  <a:schemeClr val="accent1"/>
                </a:solidFill>
              </a:rPr>
              <a:t>-&gt;</a:t>
            </a:r>
            <a:r>
              <a:rPr lang="fr-FR" dirty="0" err="1"/>
              <a:t>method_name</a:t>
            </a:r>
            <a:r>
              <a:rPr lang="fr-FR" dirty="0"/>
              <a:t>(…)  ou</a:t>
            </a:r>
            <a:endParaRPr lang="fr-FR" dirty="0"/>
          </a:p>
          <a:p>
            <a:pPr marL="274320" lvl="1" indent="0">
              <a:buNone/>
            </a:pPr>
            <a:r>
              <a:rPr lang="fr-FR" dirty="0"/>
              <a:t> </a:t>
            </a:r>
            <a:r>
              <a:rPr lang="fr-FR" dirty="0">
                <a:solidFill>
                  <a:schemeClr val="accent1"/>
                </a:solidFill>
              </a:rPr>
              <a:t>$</a:t>
            </a:r>
            <a:r>
              <a:rPr lang="fr-FR" dirty="0" err="1"/>
              <a:t>namobj</a:t>
            </a:r>
            <a:r>
              <a:rPr lang="fr-FR" dirty="0">
                <a:solidFill>
                  <a:schemeClr val="accent1"/>
                </a:solidFill>
              </a:rPr>
              <a:t>-&gt;</a:t>
            </a:r>
            <a:r>
              <a:rPr lang="fr-FR" dirty="0" err="1"/>
              <a:t>method_name</a:t>
            </a:r>
            <a:r>
              <a:rPr lang="fr-FR" dirty="0">
                <a:solidFill>
                  <a:schemeClr val="accent1"/>
                </a:solidFill>
              </a:rPr>
              <a:t>(</a:t>
            </a:r>
            <a:r>
              <a:rPr lang="fr-FR" dirty="0"/>
              <a:t>…</a:t>
            </a:r>
            <a:r>
              <a:rPr lang="fr-FR" dirty="0">
                <a:solidFill>
                  <a:schemeClr val="accent1"/>
                </a:solidFill>
              </a:rPr>
              <a:t>)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95861" y="2423159"/>
            <a:ext cx="3949148" cy="424268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Accés</a:t>
            </a:r>
            <a:r>
              <a:rPr lang="fr-FR" dirty="0"/>
              <a:t> aux bases de données</a:t>
            </a:r>
            <a:br>
              <a:rPr lang="fr-FR" dirty="0"/>
            </a:br>
            <a:r>
              <a:rPr lang="fr-FR" dirty="0"/>
              <a:t>PDO &amp; </a:t>
            </a:r>
            <a:r>
              <a:rPr lang="fr-FR" dirty="0" err="1"/>
              <a:t>mysql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685800"/>
            <a:ext cx="8242852" cy="5020056"/>
          </a:xfrm>
        </p:spPr>
        <p:txBody>
          <a:bodyPr/>
          <a:lstStyle/>
          <a:p>
            <a:r>
              <a:rPr lang="fr-FR" b="1" dirty="0"/>
              <a:t>PDO</a:t>
            </a:r>
            <a:r>
              <a:rPr lang="fr-FR" dirty="0"/>
              <a:t> : </a:t>
            </a:r>
            <a:r>
              <a:rPr lang="fr-FR" b="1" i="1" dirty="0"/>
              <a:t>P</a:t>
            </a:r>
            <a:r>
              <a:rPr lang="fr-FR" i="1" dirty="0"/>
              <a:t>HP </a:t>
            </a:r>
            <a:r>
              <a:rPr lang="fr-FR" b="1" i="1" dirty="0"/>
              <a:t>D</a:t>
            </a:r>
            <a:r>
              <a:rPr lang="fr-FR" i="1" dirty="0"/>
              <a:t>ata </a:t>
            </a:r>
            <a:r>
              <a:rPr lang="fr-FR" b="1" i="1" dirty="0" err="1"/>
              <a:t>O</a:t>
            </a:r>
            <a:r>
              <a:rPr lang="fr-FR" i="1" dirty="0" err="1"/>
              <a:t>bjects</a:t>
            </a:r>
            <a:r>
              <a:rPr lang="fr-FR" i="1" dirty="0"/>
              <a:t>,</a:t>
            </a:r>
            <a:r>
              <a:rPr lang="fr-FR" dirty="0"/>
              <a:t> comprend les trois classes suivantes : 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PDO</a:t>
            </a:r>
            <a:r>
              <a:rPr lang="fr-FR" dirty="0"/>
              <a:t>, permet de créer des objets représentant la connexion à la base et des méthodes pour: l’envoi de requête, la création de requêtes préparées et la gestion des transactions.</a:t>
            </a:r>
            <a:endParaRPr lang="fr-FR" dirty="0"/>
          </a:p>
          <a:p>
            <a:endParaRPr lang="fr-FR" dirty="0"/>
          </a:p>
          <a:p>
            <a:r>
              <a:rPr lang="fr-FR" b="1" dirty="0" err="1"/>
              <a:t>PDOStatement</a:t>
            </a:r>
            <a:r>
              <a:rPr lang="fr-FR" b="1" dirty="0"/>
              <a:t>:</a:t>
            </a:r>
            <a:r>
              <a:rPr lang="fr-FR" dirty="0"/>
              <a:t> peut représenter une requête préparée ou un résultat de requête SELECT. Ses méthodes gèrent les requêtes préparées et lisent les résultats des requêtes.</a:t>
            </a:r>
            <a:endParaRPr lang="fr-FR" dirty="0"/>
          </a:p>
          <a:p>
            <a:endParaRPr lang="fr-FR" dirty="0"/>
          </a:p>
          <a:p>
            <a:r>
              <a:rPr lang="fr-FR" b="1" dirty="0" err="1"/>
              <a:t>PDOException</a:t>
            </a:r>
            <a:r>
              <a:rPr lang="fr-FR" b="1" dirty="0"/>
              <a:t>:</a:t>
            </a:r>
            <a:r>
              <a:rPr lang="fr-FR" dirty="0"/>
              <a:t>  permet de gérer et d’afficher des informations sur les erreurs à l’aide d’objets. </a:t>
            </a:r>
            <a:br>
              <a:rPr lang="fr-FR" dirty="0"/>
            </a:br>
            <a:endParaRPr lang="fr-FR" i="1" dirty="0"/>
          </a:p>
          <a:p>
            <a:endParaRPr lang="fr-FR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357" y="2423160"/>
            <a:ext cx="3922643" cy="3291840"/>
          </a:xfrm>
        </p:spPr>
        <p:txBody>
          <a:bodyPr/>
          <a:lstStyle/>
          <a:p>
            <a:r>
              <a:rPr lang="fr-FR" dirty="0"/>
              <a:t>- est une extension qui offre une couche d’abstraction de données.</a:t>
            </a:r>
            <a:endParaRPr lang="fr-FR" dirty="0"/>
          </a:p>
          <a:p>
            <a:r>
              <a:rPr lang="fr-FR" dirty="0"/>
              <a:t>-indépendante de la base de données utilisée=&gt; le code devient portable.</a:t>
            </a:r>
            <a:endParaRPr lang="fr-FR" dirty="0"/>
          </a:p>
          <a:p>
            <a:r>
              <a:rPr lang="fr-FR" dirty="0"/>
              <a:t>-modifier uniquement la ligne de connexion, d’une base de données MySQL à SQLite, PostgreSQL, Oracle…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au serveur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5800"/>
            <a:ext cx="8309112" cy="502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1-la création d’objet PDO, dont les paramètres changent selon le serveur auquel nous nous connectons. Exemples:</a:t>
            </a:r>
            <a:endParaRPr lang="fr-FR" dirty="0"/>
          </a:p>
          <a:p>
            <a:r>
              <a:rPr lang="fr-FR" dirty="0"/>
              <a:t>MySQL : $</a:t>
            </a:r>
            <a:r>
              <a:rPr lang="fr-FR" dirty="0" err="1"/>
              <a:t>idcom</a:t>
            </a:r>
            <a:r>
              <a:rPr lang="fr-FR" dirty="0"/>
              <a:t>= new PDO("</a:t>
            </a:r>
            <a:r>
              <a:rPr lang="fr-FR" dirty="0" err="1"/>
              <a:t>mysql:host</a:t>
            </a:r>
            <a:r>
              <a:rPr lang="fr-FR" dirty="0"/>
              <a:t>=$</a:t>
            </a:r>
            <a:r>
              <a:rPr lang="fr-FR" dirty="0" err="1"/>
              <a:t>host;dbname</a:t>
            </a:r>
            <a:r>
              <a:rPr lang="fr-FR" dirty="0"/>
              <a:t>=$base ,$user,$</a:t>
            </a:r>
            <a:r>
              <a:rPr lang="fr-FR" dirty="0" err="1"/>
              <a:t>pass</a:t>
            </a:r>
            <a:r>
              <a:rPr lang="fr-FR" dirty="0"/>
              <a:t>)</a:t>
            </a:r>
            <a:endParaRPr lang="fr-FR" dirty="0"/>
          </a:p>
          <a:p>
            <a:r>
              <a:rPr lang="fr-FR" dirty="0"/>
              <a:t>SQLite :   $</a:t>
            </a:r>
            <a:r>
              <a:rPr lang="fr-FR" dirty="0" err="1"/>
              <a:t>idcom</a:t>
            </a:r>
            <a:r>
              <a:rPr lang="fr-FR" dirty="0"/>
              <a:t>= new PDO("sqlite2:/chemin/rep/$base") ;</a:t>
            </a:r>
            <a:endParaRPr lang="fr-FR" dirty="0"/>
          </a:p>
          <a:p>
            <a:r>
              <a:rPr lang="fr-FR" dirty="0"/>
              <a:t> PostgreSQL,: $</a:t>
            </a:r>
            <a:r>
              <a:rPr lang="fr-FR" dirty="0" err="1"/>
              <a:t>idcom</a:t>
            </a:r>
            <a:r>
              <a:rPr lang="fr-FR" dirty="0"/>
              <a:t>= new PDO("</a:t>
            </a:r>
            <a:r>
              <a:rPr lang="fr-FR" dirty="0" err="1"/>
              <a:t>pgsql:host</a:t>
            </a:r>
            <a:r>
              <a:rPr lang="fr-FR" dirty="0"/>
              <a:t>=$host port=5432 </a:t>
            </a:r>
            <a:r>
              <a:rPr lang="fr-FR" dirty="0" err="1"/>
              <a:t>dbname</a:t>
            </a:r>
            <a:r>
              <a:rPr lang="fr-FR" dirty="0"/>
              <a:t>=$base user=$user </a:t>
            </a:r>
            <a:r>
              <a:rPr lang="fr-FR" dirty="0" err="1"/>
              <a:t>password</a:t>
            </a:r>
            <a:r>
              <a:rPr lang="fr-FR" dirty="0"/>
              <a:t>=$</a:t>
            </a:r>
            <a:r>
              <a:rPr lang="fr-FR" dirty="0" err="1"/>
              <a:t>pass</a:t>
            </a:r>
            <a:r>
              <a:rPr lang="fr-FR" dirty="0"/>
              <a:t>").</a:t>
            </a:r>
            <a:endParaRPr lang="fr-FR" dirty="0"/>
          </a:p>
          <a:p>
            <a:r>
              <a:rPr lang="fr-FR" dirty="0"/>
              <a:t>Dans ces exemples, $</a:t>
            </a:r>
            <a:r>
              <a:rPr lang="fr-FR" dirty="0" err="1"/>
              <a:t>idcom</a:t>
            </a:r>
            <a:r>
              <a:rPr lang="fr-FR" dirty="0"/>
              <a:t> est un objet PDO. </a:t>
            </a:r>
            <a:endParaRPr lang="fr-FR" dirty="0"/>
          </a:p>
          <a:p>
            <a:pPr marL="274320" lvl="1" indent="0">
              <a:buNone/>
            </a:pPr>
            <a:r>
              <a:rPr lang="fr-FR" dirty="0"/>
              <a:t>$host: nom du serveur,</a:t>
            </a:r>
            <a:endParaRPr lang="fr-FR" dirty="0"/>
          </a:p>
          <a:p>
            <a:pPr marL="274320" lvl="1" indent="0">
              <a:buNone/>
            </a:pPr>
            <a:r>
              <a:rPr lang="fr-FR" dirty="0"/>
              <a:t>$user: nom de l’utilisateur,</a:t>
            </a:r>
            <a:endParaRPr lang="fr-FR" dirty="0"/>
          </a:p>
          <a:p>
            <a:pPr marL="274320" lvl="1" indent="0">
              <a:buNone/>
            </a:pPr>
            <a:r>
              <a:rPr lang="fr-FR" dirty="0"/>
              <a:t>$</a:t>
            </a:r>
            <a:r>
              <a:rPr lang="fr-FR" dirty="0" err="1"/>
              <a:t>pass</a:t>
            </a:r>
            <a:r>
              <a:rPr lang="fr-FR" dirty="0"/>
              <a:t>: le mot de passe ,</a:t>
            </a:r>
            <a:endParaRPr lang="fr-FR" dirty="0"/>
          </a:p>
          <a:p>
            <a:pPr marL="274320" lvl="1" indent="0">
              <a:buNone/>
            </a:pPr>
            <a:r>
              <a:rPr lang="fr-FR" dirty="0"/>
              <a:t>et $base: nom de la base.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-la connexion se termine une fois l’</a:t>
            </a:r>
            <a:r>
              <a:rPr lang="fr-FR" dirty="0" err="1"/>
              <a:t>exeution</a:t>
            </a:r>
            <a:r>
              <a:rPr lang="fr-FR" dirty="0"/>
              <a:t> du script </a:t>
            </a:r>
            <a:r>
              <a:rPr lang="fr-FR" dirty="0" err="1"/>
              <a:t>php</a:t>
            </a:r>
            <a:r>
              <a:rPr lang="fr-FR" dirty="0"/>
              <a:t> se </a:t>
            </a:r>
            <a:r>
              <a:rPr lang="fr-FR" dirty="0" err="1"/>
              <a:t>termine,ou</a:t>
            </a:r>
            <a:r>
              <a:rPr lang="fr-FR" dirty="0"/>
              <a:t> on affectant la valeur </a:t>
            </a:r>
            <a:r>
              <a:rPr lang="fr-FR" b="1" dirty="0"/>
              <a:t>NULL</a:t>
            </a:r>
            <a:r>
              <a:rPr lang="fr-FR" dirty="0"/>
              <a:t> à $</a:t>
            </a:r>
            <a:r>
              <a:rPr lang="fr-FR" dirty="0" err="1"/>
              <a:t>idcom</a:t>
            </a:r>
            <a:r>
              <a:rPr lang="fr-FR" dirty="0"/>
              <a:t>.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Nous pouvant créer et utiliser le fichier suivant et l’inclure à chaque appel, </a:t>
            </a:r>
            <a:r>
              <a:rPr lang="fr-FR" dirty="0" err="1"/>
              <a:t>minparam.php</a:t>
            </a:r>
            <a:r>
              <a:rPr lang="fr-FR" dirty="0"/>
              <a:t>:</a:t>
            </a:r>
            <a:endParaRPr lang="fr-FR" dirty="0"/>
          </a:p>
          <a:p>
            <a:r>
              <a:rPr lang="fr-FR" dirty="0"/>
              <a:t>&lt;?</a:t>
            </a:r>
            <a:r>
              <a:rPr lang="fr-FR" dirty="0" err="1"/>
              <a:t>php</a:t>
            </a:r>
            <a:br>
              <a:rPr lang="fr-FR" dirty="0"/>
            </a:br>
            <a:r>
              <a:rPr lang="fr-FR" dirty="0" err="1"/>
              <a:t>define</a:t>
            </a:r>
            <a:r>
              <a:rPr lang="fr-FR" dirty="0"/>
              <a:t>("</a:t>
            </a:r>
            <a:r>
              <a:rPr lang="fr-FR" dirty="0" err="1"/>
              <a:t>MINHOST","localhost</a:t>
            </a:r>
            <a:r>
              <a:rPr lang="fr-FR" dirty="0"/>
              <a:t>");</a:t>
            </a:r>
            <a:br>
              <a:rPr lang="fr-FR" dirty="0"/>
            </a:br>
            <a:r>
              <a:rPr lang="fr-FR" dirty="0" err="1"/>
              <a:t>define</a:t>
            </a:r>
            <a:r>
              <a:rPr lang="fr-FR" dirty="0"/>
              <a:t>("</a:t>
            </a:r>
            <a:r>
              <a:rPr lang="fr-FR" dirty="0" err="1"/>
              <a:t>MINUSER","root</a:t>
            </a:r>
            <a:r>
              <a:rPr lang="fr-FR" dirty="0"/>
              <a:t>");</a:t>
            </a:r>
            <a:br>
              <a:rPr lang="fr-FR" dirty="0"/>
            </a:br>
            <a:r>
              <a:rPr lang="fr-FR" dirty="0" err="1"/>
              <a:t>define</a:t>
            </a:r>
            <a:r>
              <a:rPr lang="fr-FR" dirty="0"/>
              <a:t>("MINPASS","");</a:t>
            </a:r>
            <a:br>
              <a:rPr lang="fr-FR" dirty="0"/>
            </a:br>
            <a:r>
              <a:rPr lang="fr-FR" dirty="0"/>
              <a:t>?&gt; </a:t>
            </a:r>
            <a:endParaRPr lang="fr-FR" dirty="0"/>
          </a:p>
          <a:p>
            <a:r>
              <a:rPr lang="fr-FR" dirty="0"/>
              <a:t>Ces constante seront les paramètres des appels PDO.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92" y="685800"/>
            <a:ext cx="7973170" cy="586077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&lt;?</a:t>
            </a:r>
            <a:r>
              <a:rPr lang="fr-FR" dirty="0" err="1"/>
              <a:t>php</a:t>
            </a:r>
            <a:br>
              <a:rPr lang="fr-FR" dirty="0"/>
            </a:b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connectp</a:t>
            </a:r>
            <a:r>
              <a:rPr lang="fr-FR" dirty="0"/>
              <a:t>($</a:t>
            </a:r>
            <a:r>
              <a:rPr lang="fr-FR" dirty="0" err="1"/>
              <a:t>base,$param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{</a:t>
            </a:r>
            <a:r>
              <a:rPr lang="fr-FR" dirty="0" err="1"/>
              <a:t>include_once</a:t>
            </a:r>
            <a:r>
              <a:rPr lang="fr-FR" dirty="0"/>
              <a:t>($param.".</a:t>
            </a:r>
            <a:r>
              <a:rPr lang="fr-FR" dirty="0" err="1"/>
              <a:t>inc.php</a:t>
            </a:r>
            <a:r>
              <a:rPr lang="fr-FR" dirty="0"/>
              <a:t>"); </a:t>
            </a:r>
            <a:br>
              <a:rPr lang="fr-FR" dirty="0"/>
            </a:br>
            <a:r>
              <a:rPr lang="fr-FR" dirty="0"/>
              <a:t>$</a:t>
            </a:r>
            <a:r>
              <a:rPr lang="fr-FR" dirty="0" err="1"/>
              <a:t>dsn</a:t>
            </a:r>
            <a:r>
              <a:rPr lang="fr-FR" dirty="0"/>
              <a:t>="</a:t>
            </a:r>
            <a:r>
              <a:rPr lang="fr-FR" dirty="0" err="1"/>
              <a:t>mysql:host</a:t>
            </a:r>
            <a:r>
              <a:rPr lang="fr-FR" dirty="0"/>
              <a:t>=".MYHOST."; </a:t>
            </a:r>
            <a:br>
              <a:rPr lang="fr-FR" dirty="0"/>
            </a:br>
            <a:r>
              <a:rPr lang="fr-FR" dirty="0" err="1"/>
              <a:t>dbname</a:t>
            </a:r>
            <a:r>
              <a:rPr lang="fr-FR" dirty="0"/>
              <a:t>=".$base;</a:t>
            </a:r>
            <a:br>
              <a:rPr lang="fr-FR" dirty="0"/>
            </a:br>
            <a:r>
              <a:rPr lang="fr-FR" dirty="0"/>
              <a:t>$user=MYUSER;</a:t>
            </a:r>
            <a:br>
              <a:rPr lang="fr-FR" dirty="0"/>
            </a:br>
            <a:r>
              <a:rPr lang="fr-FR" dirty="0"/>
              <a:t>$</a:t>
            </a:r>
            <a:r>
              <a:rPr lang="fr-FR" dirty="0" err="1"/>
              <a:t>pass</a:t>
            </a:r>
            <a:r>
              <a:rPr lang="fr-FR" dirty="0"/>
              <a:t>=MYPASS;</a:t>
            </a:r>
            <a:br>
              <a:rPr lang="fr-FR" dirty="0"/>
            </a:br>
            <a:r>
              <a:rPr lang="fr-FR" dirty="0" err="1"/>
              <a:t>try</a:t>
            </a:r>
            <a:r>
              <a:rPr lang="fr-FR" dirty="0"/>
              <a:t>{$</a:t>
            </a:r>
            <a:r>
              <a:rPr lang="fr-FR" dirty="0" err="1"/>
              <a:t>idcom</a:t>
            </a:r>
            <a:r>
              <a:rPr lang="fr-FR" dirty="0"/>
              <a:t> = new PDO($</a:t>
            </a:r>
            <a:r>
              <a:rPr lang="fr-FR" dirty="0" err="1"/>
              <a:t>dsn</a:t>
            </a:r>
            <a:r>
              <a:rPr lang="fr-FR" dirty="0"/>
              <a:t>,$user,$</a:t>
            </a:r>
            <a:r>
              <a:rPr lang="fr-FR" dirty="0" err="1"/>
              <a:t>pass</a:t>
            </a:r>
            <a:r>
              <a:rPr lang="fr-FR" dirty="0"/>
              <a:t>); </a:t>
            </a:r>
            <a:br>
              <a:rPr lang="fr-FR" dirty="0"/>
            </a:br>
            <a:r>
              <a:rPr lang="fr-FR" dirty="0"/>
              <a:t>          return $</a:t>
            </a:r>
            <a:r>
              <a:rPr lang="fr-FR" dirty="0" err="1"/>
              <a:t>idcom</a:t>
            </a:r>
            <a:r>
              <a:rPr lang="fr-FR" dirty="0"/>
              <a:t>;</a:t>
            </a:r>
            <a:br>
              <a:rPr lang="fr-FR" dirty="0"/>
            </a:br>
            <a:r>
              <a:rPr lang="fr-FR" dirty="0"/>
              <a:t>         }</a:t>
            </a:r>
            <a:br>
              <a:rPr lang="fr-FR" dirty="0"/>
            </a:br>
            <a:r>
              <a:rPr lang="fr-FR" dirty="0"/>
              <a:t>catch(</a:t>
            </a:r>
            <a:r>
              <a:rPr lang="fr-FR" dirty="0" err="1"/>
              <a:t>PDOException</a:t>
            </a:r>
            <a:r>
              <a:rPr lang="fr-FR" dirty="0"/>
              <a:t> $</a:t>
            </a:r>
            <a:r>
              <a:rPr lang="fr-FR" dirty="0" err="1"/>
              <a:t>except</a:t>
            </a:r>
            <a:r>
              <a:rPr lang="fr-FR" dirty="0"/>
              <a:t>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{</a:t>
            </a:r>
            <a:r>
              <a:rPr lang="fr-FR" dirty="0" err="1"/>
              <a:t>echo"Echec</a:t>
            </a:r>
            <a:r>
              <a:rPr lang="fr-FR" dirty="0"/>
              <a:t> de la connexion",$</a:t>
            </a:r>
            <a:r>
              <a:rPr lang="fr-FR" dirty="0" err="1"/>
              <a:t>except</a:t>
            </a:r>
            <a:r>
              <a:rPr lang="fr-FR" dirty="0"/>
              <a:t>–&gt;</a:t>
            </a:r>
            <a:r>
              <a:rPr lang="fr-FR" dirty="0" err="1"/>
              <a:t>getMessage</a:t>
            </a:r>
            <a:r>
              <a:rPr lang="fr-FR" dirty="0"/>
              <a:t>(); ←</a:t>
            </a:r>
            <a:br>
              <a:rPr lang="fr-FR" dirty="0"/>
            </a:br>
            <a:r>
              <a:rPr lang="fr-FR" dirty="0"/>
              <a:t>return FALSE;</a:t>
            </a:r>
            <a:br>
              <a:rPr lang="fr-FR" dirty="0"/>
            </a:br>
            <a:r>
              <a:rPr lang="fr-FR" dirty="0"/>
              <a:t>exit();</a:t>
            </a:r>
            <a:br>
              <a:rPr lang="fr-FR" dirty="0"/>
            </a:br>
            <a:r>
              <a:rPr lang="fr-FR" dirty="0"/>
              <a:t>}</a:t>
            </a:r>
            <a:endParaRPr lang="fr-FR" dirty="0"/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}</a:t>
            </a:r>
            <a:endParaRPr lang="fr-FR" dirty="0"/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?&gt; 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95862" y="2423160"/>
            <a:ext cx="3896138" cy="3291840"/>
          </a:xfrm>
        </p:spPr>
        <p:txBody>
          <a:bodyPr/>
          <a:lstStyle/>
          <a:p>
            <a:r>
              <a:rPr lang="fr-FR" dirty="0"/>
              <a:t>Appel de cette fonction contenu dans </a:t>
            </a:r>
            <a:r>
              <a:rPr lang="fr-FR" dirty="0" err="1"/>
              <a:t>connectp</a:t>
            </a:r>
            <a:r>
              <a:rPr lang="fr-FR" dirty="0"/>
              <a:t>:</a:t>
            </a:r>
            <a:endParaRPr lang="fr-FR" dirty="0"/>
          </a:p>
          <a:p>
            <a:r>
              <a:rPr lang="fr-FR" dirty="0" err="1"/>
              <a:t>include</a:t>
            </a:r>
            <a:r>
              <a:rPr lang="fr-FR" dirty="0"/>
              <a:t>("</a:t>
            </a:r>
            <a:r>
              <a:rPr lang="fr-FR" dirty="0" err="1"/>
              <a:t>connectp.php</a:t>
            </a:r>
            <a:r>
              <a:rPr lang="fr-FR" dirty="0"/>
              <a:t>")</a:t>
            </a:r>
            <a:br>
              <a:rPr lang="fr-FR" dirty="0"/>
            </a:br>
            <a:r>
              <a:rPr lang="fr-FR" dirty="0"/>
              <a:t>$</a:t>
            </a:r>
            <a:r>
              <a:rPr lang="fr-FR" dirty="0" err="1"/>
              <a:t>idcom</a:t>
            </a:r>
            <a:r>
              <a:rPr lang="fr-FR" dirty="0"/>
              <a:t>=</a:t>
            </a:r>
            <a:r>
              <a:rPr lang="fr-FR" dirty="0" err="1"/>
              <a:t>connectp</a:t>
            </a:r>
            <a:r>
              <a:rPr lang="fr-FR" dirty="0"/>
              <a:t>("nom_base","</a:t>
            </a:r>
            <a:r>
              <a:rPr lang="fr-FR" dirty="0" err="1"/>
              <a:t>minparam</a:t>
            </a:r>
            <a:r>
              <a:rPr lang="fr-FR" dirty="0"/>
              <a:t> "); 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463826"/>
            <a:ext cx="3200400" cy="5489713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L’inclusion du fichier </a:t>
            </a:r>
            <a:r>
              <a:rPr lang="fr-FR" dirty="0" err="1"/>
              <a:t>connectp.php</a:t>
            </a:r>
            <a:endParaRPr lang="fr-FR" dirty="0"/>
          </a:p>
          <a:p>
            <a:r>
              <a:rPr lang="fr-FR" dirty="0"/>
              <a:t>La connexion au serveur de BD</a:t>
            </a:r>
            <a:endParaRPr lang="fr-FR" dirty="0"/>
          </a:p>
          <a:p>
            <a:r>
              <a:rPr lang="fr-FR" dirty="0"/>
              <a:t>Requete1 contient la première requête.</a:t>
            </a:r>
            <a:endParaRPr lang="fr-FR" dirty="0"/>
          </a:p>
          <a:p>
            <a:r>
              <a:rPr lang="fr-FR" dirty="0"/>
              <a:t>Envoie de la </a:t>
            </a:r>
            <a:r>
              <a:rPr lang="fr-FR" dirty="0" err="1"/>
              <a:t>requete</a:t>
            </a:r>
            <a:r>
              <a:rPr lang="fr-FR" dirty="0"/>
              <a:t> avec la méthode </a:t>
            </a:r>
            <a:r>
              <a:rPr lang="fr-FR" dirty="0" err="1"/>
              <a:t>exec</a:t>
            </a:r>
            <a:r>
              <a:rPr lang="fr-FR" dirty="0"/>
              <a:t>(),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exec</a:t>
            </a:r>
            <a:r>
              <a:rPr lang="fr-FR" dirty="0"/>
              <a:t>():retourne le nombre de lignes affectées dans $nb.</a:t>
            </a:r>
            <a:endParaRPr lang="fr-FR" dirty="0"/>
          </a:p>
          <a:p>
            <a:r>
              <a:rPr lang="fr-FR" dirty="0" err="1"/>
              <a:t>Deuxiéme</a:t>
            </a:r>
            <a:r>
              <a:rPr lang="fr-FR" dirty="0"/>
              <a:t> requête envoyée via la méthode </a:t>
            </a:r>
            <a:r>
              <a:rPr lang="fr-FR" dirty="0" err="1"/>
              <a:t>query</a:t>
            </a:r>
            <a:r>
              <a:rPr lang="fr-FR" dirty="0"/>
              <a:t>(),son résultat dans $</a:t>
            </a:r>
            <a:r>
              <a:rPr lang="fr-FR" dirty="0" err="1"/>
              <a:t>result</a:t>
            </a:r>
            <a:r>
              <a:rPr lang="fr-FR" dirty="0"/>
              <a:t>.</a:t>
            </a:r>
            <a:endParaRPr lang="fr-FR" dirty="0"/>
          </a:p>
          <a:p>
            <a:r>
              <a:rPr lang="fr-FR" dirty="0"/>
              <a:t>$</a:t>
            </a:r>
            <a:r>
              <a:rPr lang="fr-FR" dirty="0" err="1"/>
              <a:t>result</a:t>
            </a:r>
            <a:r>
              <a:rPr lang="fr-FR" dirty="0"/>
              <a:t> est un objet de type </a:t>
            </a:r>
            <a:r>
              <a:rPr lang="fr-FR" dirty="0" err="1"/>
              <a:t>PDOStatement</a:t>
            </a:r>
            <a:r>
              <a:rPr lang="fr-FR" dirty="0"/>
              <a:t>.</a:t>
            </a:r>
            <a:endParaRPr lang="fr-FR" dirty="0"/>
          </a:p>
          <a:p>
            <a:r>
              <a:rPr lang="fr-FR" dirty="0"/>
              <a:t>Vérifier la bon déroulement de la </a:t>
            </a:r>
            <a:r>
              <a:rPr lang="fr-FR" dirty="0" err="1"/>
              <a:t>requete</a:t>
            </a:r>
            <a:r>
              <a:rPr lang="fr-FR" dirty="0"/>
              <a:t>.</a:t>
            </a:r>
            <a:endParaRPr lang="fr-FR" dirty="0"/>
          </a:p>
          <a:p>
            <a:r>
              <a:rPr lang="fr-FR" dirty="0"/>
              <a:t>Libérer la mémoire occupée par </a:t>
            </a:r>
            <a:r>
              <a:rPr lang="fr-FR" dirty="0" err="1"/>
              <a:t>closeCursor</a:t>
            </a:r>
            <a:r>
              <a:rPr lang="fr-FR" dirty="0"/>
              <a:t>(),de l’objet </a:t>
            </a:r>
            <a:r>
              <a:rPr lang="fr-FR" dirty="0" err="1"/>
              <a:t>PDOStatement</a:t>
            </a:r>
            <a:r>
              <a:rPr lang="fr-FR" dirty="0"/>
              <a:t>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11" y="0"/>
            <a:ext cx="82030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GET ou POST?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3" y="1709530"/>
            <a:ext cx="10893287" cy="46638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« </a:t>
            </a:r>
            <a:r>
              <a:rPr lang="fr-FR" b="1" dirty="0"/>
              <a:t>POST </a:t>
            </a:r>
            <a:r>
              <a:rPr lang="fr-FR" dirty="0"/>
              <a:t>» est la valeur qui correspond à un envoi de données stockées dans</a:t>
            </a:r>
            <a:br>
              <a:rPr lang="fr-FR" dirty="0"/>
            </a:br>
            <a:r>
              <a:rPr lang="fr-FR" dirty="0"/>
              <a:t>le corps de la requête (les données sont cachées)</a:t>
            </a:r>
            <a:endParaRPr lang="fr-FR" dirty="0"/>
          </a:p>
          <a:p>
            <a:r>
              <a:rPr lang="fr-FR" dirty="0"/>
              <a:t>« </a:t>
            </a:r>
            <a:r>
              <a:rPr lang="fr-FR" b="1" dirty="0"/>
              <a:t>GET </a:t>
            </a:r>
            <a:r>
              <a:rPr lang="fr-FR" dirty="0"/>
              <a:t>» correspond à un envoi des données </a:t>
            </a:r>
            <a:r>
              <a:rPr lang="fr-FR" b="1" dirty="0"/>
              <a:t>visibles dans l'URL </a:t>
            </a:r>
            <a:r>
              <a:rPr lang="fr-FR" dirty="0"/>
              <a:t>(séparées</a:t>
            </a:r>
            <a:br>
              <a:rPr lang="fr-FR" dirty="0"/>
            </a:br>
            <a:r>
              <a:rPr lang="fr-FR" dirty="0"/>
              <a:t>de l'adresse du script par un point d'interrogation) : </a:t>
            </a:r>
            <a:r>
              <a:rPr lang="fr-FR" b="1" dirty="0"/>
              <a:t>à éviter pour des raisons</a:t>
            </a:r>
            <a:br>
              <a:rPr lang="fr-FR" b="1" dirty="0"/>
            </a:br>
            <a:r>
              <a:rPr lang="fr-FR" b="1" dirty="0"/>
              <a:t>évidentes de sécurité.</a:t>
            </a:r>
            <a:endParaRPr lang="fr-FR" b="1" dirty="0"/>
          </a:p>
          <a:p>
            <a:r>
              <a:rPr lang="fr-FR" b="1" dirty="0">
                <a:solidFill>
                  <a:srgbClr val="FF0000"/>
                </a:solidFill>
              </a:rPr>
              <a:t>C’est  l’attribut « </a:t>
            </a:r>
            <a:r>
              <a:rPr lang="fr-FR" b="1" dirty="0" err="1">
                <a:solidFill>
                  <a:srgbClr val="FF0000"/>
                </a:solidFill>
              </a:rPr>
              <a:t>method</a:t>
            </a:r>
            <a:r>
              <a:rPr lang="fr-FR" b="1" dirty="0">
                <a:solidFill>
                  <a:srgbClr val="FF0000"/>
                </a:solidFill>
              </a:rPr>
              <a:t>» qui précise la méthode, par défaut il vaut « GET ».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/>
              <a:t>Dans notre exemple:</a:t>
            </a:r>
            <a:endParaRPr lang="fr-FR" b="1" dirty="0"/>
          </a:p>
          <a:p>
            <a:pPr lvl="1"/>
            <a:r>
              <a:rPr lang="fr-FR" b="1" dirty="0"/>
              <a:t> si nb-pers est rempli  et a comme valeur 10(et c’est la seule donnée envoyée)=&gt;</a:t>
            </a:r>
            <a:endParaRPr lang="fr-FR" b="1" dirty="0"/>
          </a:p>
          <a:p>
            <a:pPr lvl="1"/>
            <a:r>
              <a:rPr lang="fr-FR" dirty="0"/>
              <a:t>ce qui s’affiche dans la barre d’adresse, après click sur le bouton commander :</a:t>
            </a:r>
            <a:br>
              <a:rPr lang="fr-FR" dirty="0"/>
            </a:br>
            <a:r>
              <a:rPr lang="fr-FR" b="1" dirty="0" err="1"/>
              <a:t>nom_fich.php?nb_pers</a:t>
            </a:r>
            <a:r>
              <a:rPr lang="fr-FR" b="1" dirty="0"/>
              <a:t>=10</a:t>
            </a:r>
            <a:endParaRPr lang="fr-FR" b="1" dirty="0"/>
          </a:p>
          <a:p>
            <a:pPr lvl="1"/>
            <a:r>
              <a:rPr lang="fr-FR" dirty="0"/>
              <a:t>C’est le navigateur qui a construit cette adresse :</a:t>
            </a:r>
            <a:br>
              <a:rPr lang="fr-FR" dirty="0"/>
            </a:br>
            <a:r>
              <a:rPr lang="fr-FR" dirty="0"/>
              <a:t>- </a:t>
            </a:r>
            <a:r>
              <a:rPr lang="fr-FR" b="1" dirty="0" err="1"/>
              <a:t>nom_fich.php</a:t>
            </a:r>
            <a:r>
              <a:rPr lang="fr-FR" b="1" dirty="0"/>
              <a:t> </a:t>
            </a:r>
            <a:r>
              <a:rPr lang="fr-FR" dirty="0"/>
              <a:t>est le nom de la page qui se trouve dans l’attribut </a:t>
            </a:r>
            <a:r>
              <a:rPr lang="fr-FR" b="1" dirty="0">
                <a:solidFill>
                  <a:srgbClr val="FF0000"/>
                </a:solidFill>
              </a:rPr>
              <a:t>action</a:t>
            </a:r>
            <a:r>
              <a:rPr lang="fr-FR" b="1" dirty="0"/>
              <a:t> </a:t>
            </a:r>
            <a:r>
              <a:rPr lang="fr-FR" dirty="0"/>
              <a:t>du</a:t>
            </a:r>
            <a:br>
              <a:rPr lang="fr-FR" dirty="0"/>
            </a:br>
            <a:r>
              <a:rPr lang="fr-FR" dirty="0"/>
              <a:t>formulaire,</a:t>
            </a:r>
            <a:br>
              <a:rPr lang="fr-FR" dirty="0"/>
            </a:br>
            <a:r>
              <a:rPr lang="fr-FR" dirty="0"/>
              <a:t>- </a:t>
            </a:r>
            <a:r>
              <a:rPr lang="fr-FR" b="1" dirty="0"/>
              <a:t>? </a:t>
            </a:r>
            <a:r>
              <a:rPr lang="fr-FR" dirty="0"/>
              <a:t>: ce point d’interrogation signale le début des variables transmises,</a:t>
            </a:r>
            <a:br>
              <a:rPr lang="fr-FR" dirty="0"/>
            </a:br>
            <a:r>
              <a:rPr lang="fr-FR" dirty="0"/>
              <a:t>- les variables sont séparées par des éperluettes (</a:t>
            </a:r>
            <a:r>
              <a:rPr lang="fr-FR" b="1" dirty="0"/>
              <a:t>&amp;</a:t>
            </a:r>
            <a:r>
              <a:rPr lang="fr-FR" dirty="0"/>
              <a:t>). Chaque champ du</a:t>
            </a:r>
            <a:br>
              <a:rPr lang="fr-FR" dirty="0"/>
            </a:br>
            <a:r>
              <a:rPr lang="fr-FR" dirty="0"/>
              <a:t>formulaire donne une variable.</a:t>
            </a:r>
            <a:br>
              <a:rPr lang="fr-FR" dirty="0"/>
            </a:br>
            <a:r>
              <a:rPr lang="fr-FR" dirty="0"/>
              <a:t>- </a:t>
            </a:r>
            <a:r>
              <a:rPr lang="fr-FR" b="1" dirty="0" err="1"/>
              <a:t>nb_pers</a:t>
            </a:r>
            <a:r>
              <a:rPr lang="fr-FR" b="1" dirty="0"/>
              <a:t>=10</a:t>
            </a:r>
            <a:endParaRPr lang="fr-FR" b="1" dirty="0"/>
          </a:p>
          <a:p>
            <a:pPr lvl="1"/>
            <a:r>
              <a:rPr lang="fr-FR" dirty="0"/>
              <a:t> Chaque variable est transmise sous la forme : </a:t>
            </a:r>
            <a:r>
              <a:rPr lang="fr-FR" b="1" dirty="0" err="1"/>
              <a:t>nomDeVariable</a:t>
            </a:r>
            <a:r>
              <a:rPr lang="fr-FR" b="1" dirty="0"/>
              <a:t>=</a:t>
            </a:r>
            <a:r>
              <a:rPr lang="fr-FR" b="1" dirty="0" err="1"/>
              <a:t>valeurDeLaVariable</a:t>
            </a:r>
            <a:r>
              <a:rPr lang="fr-FR" dirty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642360" cy="1737360"/>
          </a:xfrm>
        </p:spPr>
        <p:txBody>
          <a:bodyPr/>
          <a:lstStyle/>
          <a:p>
            <a:r>
              <a:rPr lang="fr-FR" dirty="0"/>
              <a:t>Connexion aux bases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06017"/>
            <a:ext cx="8044069" cy="6599583"/>
          </a:xfrm>
        </p:spPr>
        <p:txBody>
          <a:bodyPr>
            <a:normAutofit/>
          </a:bodyPr>
          <a:lstStyle/>
          <a:p>
            <a:r>
              <a:rPr lang="fr-FR" dirty="0"/>
              <a:t>Les classes prédéfinies:</a:t>
            </a:r>
            <a:endParaRPr lang="fr-FR" dirty="0"/>
          </a:p>
          <a:p>
            <a:r>
              <a:rPr lang="fr-FR" dirty="0"/>
              <a:t>PDO:</a:t>
            </a:r>
            <a:endParaRPr lang="en-US" dirty="0"/>
          </a:p>
          <a:p>
            <a:pPr lvl="1"/>
            <a:r>
              <a:rPr lang="en-US" dirty="0"/>
              <a:t>exec(), prepare(), query()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errorCode</a:t>
            </a:r>
            <a:r>
              <a:rPr lang="en-US" dirty="0"/>
              <a:t>(), </a:t>
            </a:r>
            <a:r>
              <a:rPr lang="en-US" dirty="0" err="1"/>
              <a:t>errorInfo</a:t>
            </a:r>
            <a:r>
              <a:rPr lang="en-US" dirty="0"/>
              <a:t>()</a:t>
            </a:r>
            <a:endParaRPr lang="en-US" dirty="0"/>
          </a:p>
          <a:p>
            <a:pPr lvl="1"/>
            <a:r>
              <a:rPr lang="en-US" dirty="0" err="1"/>
              <a:t>getAttributes</a:t>
            </a:r>
            <a:r>
              <a:rPr lang="en-US" dirty="0"/>
              <a:t>(), </a:t>
            </a:r>
            <a:r>
              <a:rPr lang="en-US" dirty="0" err="1"/>
              <a:t>setAttribute</a:t>
            </a:r>
            <a:r>
              <a:rPr lang="en-US" dirty="0"/>
              <a:t>()</a:t>
            </a:r>
            <a:endParaRPr lang="en-US" dirty="0"/>
          </a:p>
          <a:p>
            <a:pPr lvl="1"/>
            <a:r>
              <a:rPr lang="en-US" dirty="0" err="1"/>
              <a:t>lastInsertId</a:t>
            </a:r>
            <a:r>
              <a:rPr lang="en-US" dirty="0"/>
              <a:t>(), quote()</a:t>
            </a:r>
            <a:endParaRPr lang="en-US" dirty="0"/>
          </a:p>
          <a:p>
            <a:pPr lvl="1"/>
            <a:r>
              <a:rPr lang="en-US" dirty="0" err="1"/>
              <a:t>beginTransaction</a:t>
            </a:r>
            <a:r>
              <a:rPr lang="en-US" dirty="0"/>
              <a:t>()</a:t>
            </a:r>
            <a:endParaRPr lang="en-US" dirty="0"/>
          </a:p>
          <a:p>
            <a:pPr lvl="1"/>
            <a:r>
              <a:rPr lang="en-US" dirty="0"/>
              <a:t>commit(), </a:t>
            </a:r>
            <a:r>
              <a:rPr lang="en-US" dirty="0" err="1"/>
              <a:t>rollBack</a:t>
            </a:r>
            <a:r>
              <a:rPr lang="en-US" dirty="0"/>
              <a:t>()</a:t>
            </a:r>
            <a:endParaRPr lang="en-US" dirty="0"/>
          </a:p>
          <a:p>
            <a:pPr lvl="1"/>
            <a:r>
              <a:rPr lang="en-US" dirty="0" err="1"/>
              <a:t>getAvailableDrivers</a:t>
            </a:r>
            <a:r>
              <a:rPr lang="en-US" dirty="0"/>
              <a:t>() </a:t>
            </a:r>
            <a:endParaRPr lang="en-US" dirty="0"/>
          </a:p>
          <a:p>
            <a:r>
              <a:rPr lang="en-US" dirty="0" err="1"/>
              <a:t>PDOStatement</a:t>
            </a:r>
            <a:r>
              <a:rPr lang="en-US" dirty="0"/>
              <a:t>: </a:t>
            </a:r>
            <a:r>
              <a:rPr lang="fr-FR" dirty="0"/>
              <a:t>requête préparée, jeu de résultats</a:t>
            </a:r>
            <a:endParaRPr lang="fr-FR" dirty="0"/>
          </a:p>
          <a:p>
            <a:pPr lvl="1"/>
            <a:r>
              <a:rPr lang="fr-FR" dirty="0" err="1"/>
              <a:t>bindColumn</a:t>
            </a:r>
            <a:r>
              <a:rPr lang="fr-FR" dirty="0"/>
              <a:t>(), </a:t>
            </a:r>
            <a:r>
              <a:rPr lang="fr-FR" dirty="0" err="1"/>
              <a:t>bindParam</a:t>
            </a:r>
            <a:r>
              <a:rPr lang="fr-FR" dirty="0"/>
              <a:t>(), </a:t>
            </a:r>
            <a:r>
              <a:rPr lang="fr-FR" dirty="0" err="1"/>
              <a:t>bindValue</a:t>
            </a:r>
            <a:r>
              <a:rPr lang="fr-FR" dirty="0"/>
              <a:t>(), </a:t>
            </a:r>
            <a:r>
              <a:rPr lang="fr-FR" dirty="0" err="1"/>
              <a:t>closeCursor</a:t>
            </a:r>
            <a:r>
              <a:rPr lang="fr-FR" dirty="0"/>
              <a:t>()</a:t>
            </a:r>
            <a:endParaRPr lang="fr-FR" dirty="0"/>
          </a:p>
          <a:p>
            <a:pPr lvl="1"/>
            <a:r>
              <a:rPr lang="fr-FR" dirty="0" err="1"/>
              <a:t>errorCode</a:t>
            </a:r>
            <a:r>
              <a:rPr lang="fr-FR" dirty="0"/>
              <a:t>(), </a:t>
            </a:r>
            <a:r>
              <a:rPr lang="fr-FR" dirty="0" err="1"/>
              <a:t>errorInfo</a:t>
            </a:r>
            <a:r>
              <a:rPr lang="fr-FR" dirty="0"/>
              <a:t>()</a:t>
            </a:r>
            <a:endParaRPr lang="fr-FR" dirty="0"/>
          </a:p>
          <a:p>
            <a:pPr lvl="1"/>
            <a:r>
              <a:rPr lang="fr-FR" dirty="0" err="1"/>
              <a:t>fetch</a:t>
            </a:r>
            <a:r>
              <a:rPr lang="fr-FR" dirty="0"/>
              <a:t>(), </a:t>
            </a:r>
            <a:r>
              <a:rPr lang="fr-FR" dirty="0" err="1"/>
              <a:t>fetchAll</a:t>
            </a:r>
            <a:r>
              <a:rPr lang="fr-FR" dirty="0"/>
              <a:t>(), </a:t>
            </a:r>
            <a:r>
              <a:rPr lang="fr-FR" dirty="0" err="1"/>
              <a:t>fetchColumn</a:t>
            </a:r>
            <a:r>
              <a:rPr lang="fr-FR" dirty="0"/>
              <a:t>(), </a:t>
            </a:r>
            <a:r>
              <a:rPr lang="fr-FR" dirty="0" err="1"/>
              <a:t>fetchObject</a:t>
            </a:r>
            <a:r>
              <a:rPr lang="fr-FR" dirty="0"/>
              <a:t>(),</a:t>
            </a:r>
            <a:endParaRPr lang="fr-FR" dirty="0"/>
          </a:p>
          <a:p>
            <a:pPr lvl="1"/>
            <a:r>
              <a:rPr lang="fr-FR" dirty="0" err="1"/>
              <a:t>setFetchMode</a:t>
            </a:r>
            <a:r>
              <a:rPr lang="fr-FR" dirty="0"/>
              <a:t>(), </a:t>
            </a:r>
            <a:r>
              <a:rPr lang="fr-FR" dirty="0" err="1"/>
              <a:t>nextRowset</a:t>
            </a:r>
            <a:r>
              <a:rPr lang="fr-FR" dirty="0"/>
              <a:t>()</a:t>
            </a:r>
            <a:endParaRPr lang="fr-FR" dirty="0"/>
          </a:p>
          <a:p>
            <a:pPr lvl="1"/>
            <a:r>
              <a:rPr lang="fr-FR" dirty="0" err="1"/>
              <a:t>rowCount</a:t>
            </a:r>
            <a:r>
              <a:rPr lang="fr-FR" dirty="0"/>
              <a:t>(), </a:t>
            </a:r>
            <a:r>
              <a:rPr lang="fr-FR" dirty="0" err="1"/>
              <a:t>columnCount</a:t>
            </a:r>
            <a:r>
              <a:rPr lang="fr-FR" dirty="0"/>
              <a:t>(), </a:t>
            </a:r>
            <a:r>
              <a:rPr lang="fr-FR" dirty="0" err="1"/>
              <a:t>getColumnMeta</a:t>
            </a:r>
            <a:r>
              <a:rPr lang="fr-FR" dirty="0"/>
              <a:t>()</a:t>
            </a:r>
            <a:endParaRPr lang="fr-FR" dirty="0"/>
          </a:p>
          <a:p>
            <a:pPr lvl="1"/>
            <a:r>
              <a:rPr lang="fr-FR" dirty="0" err="1"/>
              <a:t>getAttribute</a:t>
            </a:r>
            <a:r>
              <a:rPr lang="fr-FR" dirty="0"/>
              <a:t>(), </a:t>
            </a:r>
            <a:r>
              <a:rPr lang="fr-FR" dirty="0" err="1"/>
              <a:t>setAttribute</a:t>
            </a:r>
            <a:r>
              <a:rPr lang="fr-FR" dirty="0"/>
              <a:t>()</a:t>
            </a:r>
            <a:endParaRPr lang="fr-FR" dirty="0"/>
          </a:p>
          <a:p>
            <a:pPr lvl="1"/>
            <a:r>
              <a:rPr lang="fr-FR" dirty="0" err="1"/>
              <a:t>execute</a:t>
            </a:r>
            <a:r>
              <a:rPr lang="fr-FR" dirty="0"/>
              <a:t>()</a:t>
            </a:r>
            <a:endParaRPr lang="fr-FR" dirty="0"/>
          </a:p>
          <a:p>
            <a:pPr lvl="1"/>
            <a:r>
              <a:rPr lang="fr-FR" dirty="0" err="1"/>
              <a:t>debugDumpParams</a:t>
            </a:r>
            <a:r>
              <a:rPr lang="fr-FR" dirty="0"/>
              <a:t>() 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356" y="2423160"/>
            <a:ext cx="3922644" cy="32918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PDAO: </a:t>
            </a:r>
            <a:r>
              <a:rPr lang="fr-FR" dirty="0" err="1"/>
              <a:t>Php</a:t>
            </a:r>
            <a:r>
              <a:rPr lang="fr-FR" dirty="0"/>
              <a:t> Data </a:t>
            </a:r>
            <a:r>
              <a:rPr lang="fr-FR" dirty="0" err="1"/>
              <a:t>Objects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Extension </a:t>
            </a:r>
            <a:r>
              <a:rPr lang="fr-FR" dirty="0" err="1"/>
              <a:t>php</a:t>
            </a:r>
            <a:r>
              <a:rPr lang="fr-FR" dirty="0"/>
              <a:t> avec interface d’accès au Bases de Données.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Interface Orientée Objet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Accés</a:t>
            </a:r>
            <a:r>
              <a:rPr lang="fr-FR" dirty="0"/>
              <a:t> aux bases de données</a:t>
            </a:r>
            <a:br>
              <a:rPr lang="fr-FR" dirty="0"/>
            </a:br>
            <a:r>
              <a:rPr lang="fr-FR" dirty="0" err="1"/>
              <a:t>mysqli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Accès objet à MySQL</a:t>
            </a:r>
            <a:r>
              <a:rPr lang="fr-FR" dirty="0"/>
              <a:t> </a:t>
            </a:r>
            <a:endParaRPr lang="fr-FR" dirty="0"/>
          </a:p>
          <a:p>
            <a:r>
              <a:rPr lang="fr-FR" dirty="0" err="1"/>
              <a:t>accés</a:t>
            </a:r>
            <a:r>
              <a:rPr lang="fr-FR" dirty="0"/>
              <a:t> à </a:t>
            </a:r>
            <a:r>
              <a:rPr lang="fr-FR" dirty="0" err="1"/>
              <a:t>mysql</a:t>
            </a:r>
            <a:r>
              <a:rPr lang="fr-FR" dirty="0"/>
              <a:t> au moyen d’objets.</a:t>
            </a:r>
            <a:endParaRPr lang="fr-FR" dirty="0"/>
          </a:p>
          <a:p>
            <a:r>
              <a:rPr lang="fr-FR" dirty="0"/>
              <a:t>L’utilisation de l’extension </a:t>
            </a:r>
            <a:r>
              <a:rPr lang="fr-FR" b="1" dirty="0" err="1"/>
              <a:t>mysqli</a:t>
            </a:r>
            <a:r>
              <a:rPr lang="fr-FR" dirty="0"/>
              <a:t> de </a:t>
            </a:r>
            <a:r>
              <a:rPr lang="fr-FR" dirty="0" err="1"/>
              <a:t>php</a:t>
            </a:r>
            <a:r>
              <a:rPr lang="fr-FR" dirty="0"/>
              <a:t> (dite </a:t>
            </a:r>
            <a:r>
              <a:rPr lang="fr-FR" dirty="0" err="1"/>
              <a:t>mysql</a:t>
            </a:r>
            <a:r>
              <a:rPr lang="fr-FR" dirty="0"/>
              <a:t> améliorée),qui comprend trois classes:</a:t>
            </a:r>
            <a:endParaRPr lang="fr-FR" dirty="0"/>
          </a:p>
          <a:p>
            <a:r>
              <a:rPr lang="fr-FR" b="1" dirty="0" err="1"/>
              <a:t>mysqli</a:t>
            </a:r>
            <a:r>
              <a:rPr lang="fr-FR" dirty="0"/>
              <a:t> : crée des objets de type </a:t>
            </a:r>
            <a:r>
              <a:rPr lang="fr-FR" dirty="0" err="1"/>
              <a:t>mysqli_object</a:t>
            </a:r>
            <a:r>
              <a:rPr lang="fr-FR" dirty="0"/>
              <a:t>. Disposent de fonctions qui assurent: la connexion à la base, l’envoi de </a:t>
            </a:r>
            <a:r>
              <a:rPr lang="fr-FR" dirty="0" err="1"/>
              <a:t>requêtes,les</a:t>
            </a:r>
            <a:r>
              <a:rPr lang="fr-FR" dirty="0"/>
              <a:t> transactions ou les requêtes préparées.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b="1" dirty="0" err="1"/>
              <a:t>mysqli_result</a:t>
            </a:r>
            <a:r>
              <a:rPr lang="fr-FR" dirty="0"/>
              <a:t>, permet de gérer les résultats d’une requête SQL effectuée par l’objet précédent. 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b="1" dirty="0" err="1"/>
              <a:t>mysql_stmt</a:t>
            </a:r>
            <a:r>
              <a:rPr lang="fr-FR" dirty="0"/>
              <a:t> qui représente une requête préparée. Il s’agit là d’une nouveauté par rapport à l’extension </a:t>
            </a:r>
            <a:r>
              <a:rPr lang="fr-FR" dirty="0" err="1"/>
              <a:t>mysql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au serveur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&lt;?</a:t>
            </a:r>
            <a:r>
              <a:rPr lang="fr-FR" dirty="0" err="1"/>
              <a:t>php</a:t>
            </a:r>
            <a:br>
              <a:rPr lang="fr-FR" dirty="0"/>
            </a:br>
            <a:r>
              <a:rPr lang="fr-FR" dirty="0"/>
              <a:t>$</a:t>
            </a:r>
            <a:r>
              <a:rPr lang="fr-FR" dirty="0" err="1"/>
              <a:t>servername</a:t>
            </a:r>
            <a:r>
              <a:rPr lang="fr-FR" dirty="0"/>
              <a:t> = "localhost";</a:t>
            </a:r>
            <a:br>
              <a:rPr lang="fr-FR" dirty="0"/>
            </a:br>
            <a:r>
              <a:rPr lang="fr-FR" dirty="0"/>
              <a:t>$</a:t>
            </a:r>
            <a:r>
              <a:rPr lang="fr-FR" dirty="0" err="1"/>
              <a:t>username</a:t>
            </a:r>
            <a:r>
              <a:rPr lang="fr-FR" dirty="0"/>
              <a:t> = "root";</a:t>
            </a:r>
            <a:br>
              <a:rPr lang="fr-FR" dirty="0"/>
            </a:br>
            <a:r>
              <a:rPr lang="fr-FR" dirty="0"/>
              <a:t>$</a:t>
            </a:r>
            <a:r>
              <a:rPr lang="fr-FR" dirty="0" err="1"/>
              <a:t>password</a:t>
            </a:r>
            <a:r>
              <a:rPr lang="fr-FR" dirty="0"/>
              <a:t> = "";</a:t>
            </a:r>
            <a:endParaRPr lang="fr-FR" dirty="0"/>
          </a:p>
          <a:p>
            <a:r>
              <a:rPr lang="fr-FR" dirty="0"/>
              <a:t>$base= "</a:t>
            </a:r>
            <a:r>
              <a:rPr lang="fr-FR" dirty="0" err="1"/>
              <a:t>mabase</a:t>
            </a:r>
            <a:r>
              <a:rPr lang="fr-FR" dirty="0"/>
              <a:t>";</a:t>
            </a:r>
            <a:br>
              <a:rPr lang="fr-FR" dirty="0"/>
            </a:br>
            <a:br>
              <a:rPr lang="fr-FR" dirty="0"/>
            </a:br>
            <a:r>
              <a:rPr lang="fr-FR" dirty="0"/>
              <a:t>//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connection</a:t>
            </a:r>
            <a:br>
              <a:rPr lang="fr-FR" dirty="0"/>
            </a:br>
            <a:r>
              <a:rPr lang="fr-FR" dirty="0"/>
              <a:t>$</a:t>
            </a:r>
            <a:r>
              <a:rPr lang="fr-FR" dirty="0" err="1"/>
              <a:t>conn</a:t>
            </a:r>
            <a:r>
              <a:rPr lang="fr-FR" dirty="0"/>
              <a:t> = new </a:t>
            </a:r>
            <a:r>
              <a:rPr lang="fr-FR" dirty="0" err="1"/>
              <a:t>mysqli_connect</a:t>
            </a:r>
            <a:r>
              <a:rPr lang="fr-FR" dirty="0"/>
              <a:t>($</a:t>
            </a:r>
            <a:r>
              <a:rPr lang="fr-FR" dirty="0" err="1"/>
              <a:t>servername</a:t>
            </a:r>
            <a:r>
              <a:rPr lang="fr-FR" dirty="0"/>
              <a:t>, $</a:t>
            </a:r>
            <a:r>
              <a:rPr lang="fr-FR" dirty="0" err="1"/>
              <a:t>username</a:t>
            </a:r>
            <a:r>
              <a:rPr lang="fr-FR" dirty="0"/>
              <a:t>, $</a:t>
            </a:r>
            <a:r>
              <a:rPr lang="fr-FR" dirty="0" err="1"/>
              <a:t>password</a:t>
            </a:r>
            <a:r>
              <a:rPr lang="fr-FR" dirty="0"/>
              <a:t>,$base);</a:t>
            </a:r>
            <a:br>
              <a:rPr lang="fr-FR" dirty="0"/>
            </a:br>
            <a:br>
              <a:rPr lang="fr-FR" dirty="0"/>
            </a:br>
            <a:r>
              <a:rPr lang="fr-FR" dirty="0"/>
              <a:t>// Check </a:t>
            </a:r>
            <a:r>
              <a:rPr lang="fr-FR" dirty="0" err="1"/>
              <a:t>connection</a:t>
            </a:r>
            <a:br>
              <a:rPr lang="fr-FR" dirty="0"/>
            </a:br>
            <a:r>
              <a:rPr lang="fr-FR" dirty="0"/>
              <a:t>if !($</a:t>
            </a:r>
            <a:r>
              <a:rPr lang="fr-FR" dirty="0" err="1"/>
              <a:t>conn</a:t>
            </a:r>
            <a:r>
              <a:rPr lang="fr-FR" dirty="0"/>
              <a:t>) {</a:t>
            </a:r>
            <a:br>
              <a:rPr lang="fr-FR" dirty="0"/>
            </a:br>
            <a:r>
              <a:rPr lang="fr-FR" dirty="0"/>
              <a:t>  die("Connection </a:t>
            </a:r>
            <a:r>
              <a:rPr lang="fr-FR" dirty="0" err="1"/>
              <a:t>failed</a:t>
            </a:r>
            <a:r>
              <a:rPr lang="fr-FR" dirty="0"/>
              <a:t>: " . </a:t>
            </a:r>
            <a:r>
              <a:rPr lang="fr-FR" dirty="0" err="1"/>
              <a:t>mysqli</a:t>
            </a:r>
            <a:r>
              <a:rPr lang="fr-FR" dirty="0"/>
              <a:t>-_</a:t>
            </a:r>
            <a:r>
              <a:rPr lang="fr-FR" dirty="0" err="1"/>
              <a:t>connect_error</a:t>
            </a:r>
            <a:r>
              <a:rPr lang="fr-FR" dirty="0"/>
              <a:t>());</a:t>
            </a:r>
            <a:br>
              <a:rPr lang="fr-FR" dirty="0"/>
            </a:br>
            <a:r>
              <a:rPr lang="fr-FR" dirty="0"/>
              <a:t>}</a:t>
            </a:r>
            <a:br>
              <a:rPr lang="fr-FR" dirty="0"/>
            </a:br>
            <a:r>
              <a:rPr lang="fr-FR" dirty="0" err="1"/>
              <a:t>echo</a:t>
            </a:r>
            <a:r>
              <a:rPr lang="fr-FR" dirty="0"/>
              <a:t> "</a:t>
            </a: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successfully</a:t>
            </a:r>
            <a:r>
              <a:rPr lang="fr-FR" dirty="0"/>
              <a:t>";</a:t>
            </a:r>
            <a:br>
              <a:rPr lang="fr-FR" dirty="0"/>
            </a:br>
            <a:r>
              <a:rPr lang="fr-FR" dirty="0"/>
              <a:t>?&gt;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3483336"/>
            <a:ext cx="3200400" cy="329184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La connexion prend fin à la fin du script ou par appel à la méthode:</a:t>
            </a:r>
            <a:endParaRPr lang="fr-FR" dirty="0"/>
          </a:p>
          <a:p>
            <a:r>
              <a:rPr lang="fr-FR" dirty="0"/>
              <a:t> </a:t>
            </a:r>
            <a:r>
              <a:rPr lang="fr-FR" b="1" dirty="0"/>
              <a:t>close()</a:t>
            </a:r>
            <a:r>
              <a:rPr lang="fr-FR" dirty="0"/>
              <a:t>.</a:t>
            </a:r>
            <a:endParaRPr lang="fr-FR" dirty="0"/>
          </a:p>
          <a:p>
            <a:r>
              <a:rPr lang="fr-FR" dirty="0"/>
              <a:t>Exemple:  $</a:t>
            </a:r>
            <a:r>
              <a:rPr lang="fr-FR" dirty="0" err="1"/>
              <a:t>conn</a:t>
            </a:r>
            <a:r>
              <a:rPr lang="fr-FR" dirty="0"/>
              <a:t>-&gt;close();</a:t>
            </a:r>
            <a:endParaRPr lang="fr-FR" dirty="0"/>
          </a:p>
          <a:p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598503" y="874643"/>
            <a:ext cx="310299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Définir le nom :</a:t>
            </a:r>
            <a:endParaRPr lang="fr-FR" dirty="0"/>
          </a:p>
          <a:p>
            <a:r>
              <a:rPr lang="fr-FR" dirty="0"/>
              <a:t> -du serveur</a:t>
            </a:r>
            <a:endParaRPr lang="fr-FR" dirty="0"/>
          </a:p>
          <a:p>
            <a:r>
              <a:rPr lang="fr-FR" dirty="0"/>
              <a:t> -de l’utilisateur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du mot de passe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De la base de données</a:t>
            </a:r>
            <a:endParaRPr lang="fr-FR" dirty="0"/>
          </a:p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7076663" y="2716694"/>
            <a:ext cx="5446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création d’un objet de la classe </a:t>
            </a:r>
            <a:r>
              <a:rPr lang="fr-FR" dirty="0" err="1"/>
              <a:t>mysqli</a:t>
            </a:r>
            <a:r>
              <a:rPr lang="fr-FR" dirty="0"/>
              <a:t> et établissement de la connexion au serveur MySQL et éventuellement la base de données </a:t>
            </a:r>
            <a:endParaRPr lang="fr-F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Accés</a:t>
            </a:r>
            <a:r>
              <a:rPr lang="fr-FR" dirty="0"/>
              <a:t> à la base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Tester la </a:t>
            </a:r>
            <a:r>
              <a:rPr lang="en-US" dirty="0" err="1"/>
              <a:t>connexion</a:t>
            </a:r>
            <a:r>
              <a:rPr lang="en-US" dirty="0"/>
              <a:t> à tout moment par 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Boolean </a:t>
            </a:r>
            <a:r>
              <a:rPr lang="en-US" b="1" dirty="0"/>
              <a:t>ping</a:t>
            </a:r>
            <a:r>
              <a:rPr lang="en-US" dirty="0"/>
              <a:t>(); </a:t>
            </a:r>
            <a:endParaRPr lang="en-US" dirty="0"/>
          </a:p>
          <a:p>
            <a:r>
              <a:rPr lang="en-US" dirty="0"/>
              <a:t>Envoi de </a:t>
            </a:r>
            <a:r>
              <a:rPr lang="en-US" dirty="0" err="1"/>
              <a:t>requêtes</a:t>
            </a:r>
            <a:r>
              <a:rPr lang="en-US" dirty="0"/>
              <a:t> par:</a:t>
            </a:r>
            <a:endParaRPr lang="en-US" dirty="0"/>
          </a:p>
          <a:p>
            <a:r>
              <a:rPr lang="en-US" dirty="0"/>
              <a:t> divers </a:t>
            </a:r>
            <a:r>
              <a:rPr lang="en-US" b="1" dirty="0"/>
              <a:t>query</a:t>
            </a:r>
            <a:r>
              <a:rPr lang="en-US" dirty="0"/>
              <a:t>(string $</a:t>
            </a:r>
            <a:r>
              <a:rPr lang="en-US" dirty="0" err="1"/>
              <a:t>requete</a:t>
            </a:r>
            <a:r>
              <a:rPr lang="en-US" dirty="0"/>
              <a:t>):qui </a:t>
            </a:r>
            <a:r>
              <a:rPr lang="en-US" dirty="0" err="1"/>
              <a:t>renvoie</a:t>
            </a:r>
            <a:endParaRPr lang="en-US" dirty="0"/>
          </a:p>
          <a:p>
            <a:pPr lvl="1"/>
            <a:r>
              <a:rPr lang="en-US" dirty="0"/>
              <a:t>TRUE</a:t>
            </a:r>
            <a:endParaRPr lang="en-US" dirty="0"/>
          </a:p>
          <a:p>
            <a:pPr lvl="1"/>
            <a:r>
              <a:rPr lang="en-US" dirty="0"/>
              <a:t>FALSE </a:t>
            </a:r>
            <a:endParaRPr lang="en-US" dirty="0"/>
          </a:p>
          <a:p>
            <a:pPr lvl="1"/>
            <a:r>
              <a:rPr lang="en-US" dirty="0"/>
              <a:t>et un </a:t>
            </a:r>
            <a:r>
              <a:rPr lang="en-US" dirty="0" err="1"/>
              <a:t>objet</a:t>
            </a:r>
            <a:r>
              <a:rPr lang="en-US" dirty="0"/>
              <a:t> de type  </a:t>
            </a:r>
            <a:r>
              <a:rPr lang="en-US" b="1" dirty="0" err="1"/>
              <a:t>mysqli_result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de </a:t>
            </a:r>
            <a:r>
              <a:rPr lang="en-US" dirty="0" err="1"/>
              <a:t>reqêtes</a:t>
            </a:r>
            <a:r>
              <a:rPr lang="en-US" dirty="0"/>
              <a:t> de type SELECT.</a:t>
            </a:r>
            <a:br>
              <a:rPr lang="en-US" dirty="0"/>
            </a:b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41959" y="3949148"/>
            <a:ext cx="1021278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* FROM `</a:t>
            </a:r>
            <a:r>
              <a:rPr lang="en-US" dirty="0" err="1"/>
              <a:t>nametable</a:t>
            </a:r>
            <a:r>
              <a:rPr lang="en-US" dirty="0">
                <a:solidFill>
                  <a:srgbClr val="FF0000"/>
                </a:solidFill>
              </a:rPr>
              <a:t>` WHERE  </a:t>
            </a:r>
            <a:r>
              <a:rPr lang="en-US" dirty="0"/>
              <a:t>namefield1</a:t>
            </a:r>
            <a:r>
              <a:rPr lang="en-US" dirty="0">
                <a:solidFill>
                  <a:srgbClr val="FF0000"/>
                </a:solidFill>
              </a:rPr>
              <a:t>=‘</a:t>
            </a:r>
            <a:r>
              <a:rPr lang="en-US" dirty="0"/>
              <a:t> value-1’</a:t>
            </a:r>
            <a:r>
              <a:rPr lang="en-US" dirty="0">
                <a:solidFill>
                  <a:srgbClr val="FF0000"/>
                </a:solidFill>
              </a:rPr>
              <a:t>&amp; </a:t>
            </a:r>
            <a:r>
              <a:rPr lang="en-US" dirty="0"/>
              <a:t>namefield2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‘</a:t>
            </a:r>
            <a:r>
              <a:rPr lang="en-US" dirty="0"/>
              <a:t>value-2</a:t>
            </a:r>
            <a:r>
              <a:rPr lang="en-US" dirty="0">
                <a:solidFill>
                  <a:srgbClr val="FF0000"/>
                </a:solidFill>
              </a:rPr>
              <a:t>’;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ou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INSERT INTO `</a:t>
            </a:r>
            <a:r>
              <a:rPr lang="en-US" dirty="0" err="1"/>
              <a:t>nametable</a:t>
            </a:r>
            <a:r>
              <a:rPr lang="en-US" dirty="0">
                <a:solidFill>
                  <a:srgbClr val="FF0000"/>
                </a:solidFill>
              </a:rPr>
              <a:t>` (`</a:t>
            </a:r>
            <a:r>
              <a:rPr lang="en-US" dirty="0"/>
              <a:t>namefield1</a:t>
            </a:r>
            <a:r>
              <a:rPr lang="en-US" dirty="0">
                <a:solidFill>
                  <a:srgbClr val="FF0000"/>
                </a:solidFill>
              </a:rPr>
              <a:t>`, `</a:t>
            </a:r>
            <a:r>
              <a:rPr lang="en-US" dirty="0"/>
              <a:t>namefield2</a:t>
            </a:r>
            <a:r>
              <a:rPr lang="en-US" dirty="0">
                <a:solidFill>
                  <a:srgbClr val="FF0000"/>
                </a:solidFill>
              </a:rPr>
              <a:t>`,</a:t>
            </a:r>
            <a:r>
              <a:rPr lang="en-US" dirty="0"/>
              <a:t>…</a:t>
            </a:r>
            <a:r>
              <a:rPr lang="en-US" dirty="0">
                <a:solidFill>
                  <a:srgbClr val="FF0000"/>
                </a:solidFill>
              </a:rPr>
              <a:t>) VALUES (</a:t>
            </a:r>
            <a:r>
              <a:rPr lang="en-US" dirty="0"/>
              <a:t>[value-1]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[value-2]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…</a:t>
            </a:r>
            <a:r>
              <a:rPr lang="en-US" dirty="0">
                <a:solidFill>
                  <a:srgbClr val="FF0000"/>
                </a:solidFill>
              </a:rPr>
              <a:t>);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,etc.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21426" y="2226365"/>
            <a:ext cx="265044" cy="1696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des résultats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1" y="212035"/>
            <a:ext cx="7827396" cy="66459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array $result–&gt;</a:t>
            </a:r>
            <a:r>
              <a:rPr lang="en-US" b="1" dirty="0" err="1"/>
              <a:t>fetch_array</a:t>
            </a:r>
            <a:r>
              <a:rPr lang="en-US" dirty="0"/>
              <a:t> (int type) :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fr-FR" dirty="0"/>
              <a:t> la plus perfectionnée pour lire des données dans un tableau.</a:t>
            </a:r>
            <a:endParaRPr lang="fr-FR" dirty="0"/>
          </a:p>
          <a:p>
            <a:endParaRPr lang="fr-FR" dirty="0"/>
          </a:p>
          <a:p>
            <a:r>
              <a:rPr lang="fr-FR" dirty="0"/>
              <a:t>Elle retourne un tableau qui peut être:</a:t>
            </a:r>
            <a:endParaRPr lang="fr-FR" dirty="0"/>
          </a:p>
          <a:p>
            <a:r>
              <a:rPr lang="fr-FR" dirty="0"/>
              <a:t>Indicé=&gt;type= MYSQLI_NUM :les indices sont les numéros d’attributs dans la requêtes</a:t>
            </a:r>
            <a:endParaRPr lang="fr-FR" dirty="0"/>
          </a:p>
          <a:p>
            <a:r>
              <a:rPr lang="fr-FR" dirty="0"/>
              <a:t>Associatif=&gt;type= MYSQLI_ASSOC: les clés sont les noms des colonnes ou les alias de la table interrogée, </a:t>
            </a:r>
            <a:endParaRPr lang="fr-FR" dirty="0"/>
          </a:p>
          <a:p>
            <a:r>
              <a:rPr lang="fr-FR" dirty="0"/>
              <a:t>Mixte =&gt;type= MYSQLI_BOTH ,contenant à la fois les indices et les clés.</a:t>
            </a:r>
            <a:endParaRPr lang="fr-FR" dirty="0"/>
          </a:p>
          <a:p>
            <a:endParaRPr lang="fr-FR" dirty="0"/>
          </a:p>
          <a:p>
            <a:r>
              <a:rPr lang="fr-FR" dirty="0"/>
              <a:t>Il faut appeler </a:t>
            </a:r>
            <a:r>
              <a:rPr lang="en-US" b="1" dirty="0" err="1"/>
              <a:t>fetch_array</a:t>
            </a:r>
            <a:r>
              <a:rPr lang="en-US" dirty="0"/>
              <a:t> pour </a:t>
            </a:r>
            <a:r>
              <a:rPr lang="en-US" dirty="0" err="1"/>
              <a:t>chaque</a:t>
            </a:r>
            <a:r>
              <a:rPr lang="en-US" dirty="0"/>
              <a:t> nouvelle </a:t>
            </a:r>
            <a:r>
              <a:rPr lang="en-US" dirty="0" err="1"/>
              <a:t>ligne</a:t>
            </a:r>
            <a:r>
              <a:rPr lang="en-US" dirty="0"/>
              <a:t> </a:t>
            </a:r>
            <a:r>
              <a:rPr lang="en-US" dirty="0" err="1"/>
              <a:t>parcourrue,jusqu’à</a:t>
            </a:r>
            <a:r>
              <a:rPr lang="en-US" dirty="0"/>
              <a:t> </a:t>
            </a:r>
            <a:r>
              <a:rPr lang="en-US" dirty="0" err="1"/>
              <a:t>obtenir</a:t>
            </a:r>
            <a:r>
              <a:rPr lang="en-US" dirty="0"/>
              <a:t> la </a:t>
            </a:r>
            <a:r>
              <a:rPr lang="en-US" dirty="0" err="1"/>
              <a:t>valeur</a:t>
            </a:r>
            <a:r>
              <a:rPr lang="en-US" dirty="0"/>
              <a:t> NULL(plus de </a:t>
            </a:r>
            <a:r>
              <a:rPr lang="en-US" dirty="0" err="1"/>
              <a:t>ligne</a:t>
            </a:r>
            <a:r>
              <a:rPr lang="en-US" dirty="0"/>
              <a:t>).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L’ordre</a:t>
            </a:r>
            <a:r>
              <a:rPr lang="en-US" dirty="0"/>
              <a:t> des </a:t>
            </a:r>
            <a:r>
              <a:rPr lang="en-US" dirty="0" err="1"/>
              <a:t>attributs</a:t>
            </a:r>
            <a:r>
              <a:rPr lang="en-US" dirty="0"/>
              <a:t> dans le tableau correspond à </a:t>
            </a:r>
            <a:r>
              <a:rPr lang="en-US" dirty="0" err="1"/>
              <a:t>l’ordre</a:t>
            </a:r>
            <a:r>
              <a:rPr lang="en-US" dirty="0"/>
              <a:t> </a:t>
            </a:r>
            <a:r>
              <a:rPr lang="en-US" dirty="0" err="1"/>
              <a:t>établi</a:t>
            </a:r>
            <a:r>
              <a:rPr lang="en-US" dirty="0"/>
              <a:t> dans la </a:t>
            </a:r>
            <a:r>
              <a:rPr lang="en-US" dirty="0" err="1"/>
              <a:t>requête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  <a:p>
            <a:r>
              <a:rPr lang="fr-FR" dirty="0"/>
              <a:t>D’autre variante de cette méthode existent:</a:t>
            </a:r>
            <a:endParaRPr lang="fr-FR" dirty="0"/>
          </a:p>
          <a:p>
            <a:r>
              <a:rPr lang="en-US" dirty="0"/>
              <a:t>array $result–&gt;</a:t>
            </a:r>
            <a:r>
              <a:rPr lang="en-US" dirty="0" err="1"/>
              <a:t>fetch_assoc</a:t>
            </a:r>
            <a:r>
              <a:rPr lang="en-US" dirty="0"/>
              <a:t>(void) // </a:t>
            </a:r>
            <a:r>
              <a:rPr lang="en-US" dirty="0" err="1"/>
              <a:t>retourne</a:t>
            </a:r>
            <a:r>
              <a:rPr lang="en-US" dirty="0"/>
              <a:t> un tableau </a:t>
            </a:r>
            <a:r>
              <a:rPr lang="en-US" dirty="0" err="1"/>
              <a:t>associatif</a:t>
            </a:r>
            <a:br>
              <a:rPr lang="en-US" dirty="0"/>
            </a:br>
            <a:r>
              <a:rPr lang="en-US" dirty="0"/>
              <a:t>array $result–&gt;</a:t>
            </a:r>
            <a:r>
              <a:rPr lang="en-US" dirty="0" err="1"/>
              <a:t>fetch_row</a:t>
            </a:r>
            <a:r>
              <a:rPr lang="en-US" dirty="0"/>
              <a:t>(void) //</a:t>
            </a:r>
            <a:r>
              <a:rPr lang="en-US" dirty="0" err="1"/>
              <a:t>retourne</a:t>
            </a:r>
            <a:r>
              <a:rPr lang="en-US" dirty="0"/>
              <a:t> un tableau </a:t>
            </a:r>
            <a:r>
              <a:rPr lang="en-US" dirty="0" err="1"/>
              <a:t>indicé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357" y="2423160"/>
            <a:ext cx="3922643" cy="32918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faut seulement  vérifier si la requête a bien été exécutée, pour les opérations :</a:t>
            </a:r>
            <a:endParaRPr lang="fr-FR" dirty="0"/>
          </a:p>
          <a:p>
            <a:r>
              <a:rPr lang="fr-FR" dirty="0"/>
              <a:t>d’</a:t>
            </a:r>
            <a:r>
              <a:rPr lang="fr-FR" b="1" dirty="0"/>
              <a:t>insertion</a:t>
            </a:r>
            <a:r>
              <a:rPr lang="fr-FR" dirty="0"/>
              <a:t>, de </a:t>
            </a:r>
            <a:r>
              <a:rPr lang="fr-FR" b="1" dirty="0"/>
              <a:t>suppression</a:t>
            </a:r>
            <a:r>
              <a:rPr lang="fr-FR" dirty="0"/>
              <a:t> ou de </a:t>
            </a:r>
            <a:r>
              <a:rPr lang="fr-FR" b="1" dirty="0"/>
              <a:t>mise à jour</a:t>
            </a:r>
            <a:r>
              <a:rPr lang="fr-FR" dirty="0"/>
              <a:t> de données.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l’opération SELECT, la classe </a:t>
            </a:r>
            <a:r>
              <a:rPr lang="fr-FR" b="1" dirty="0" err="1"/>
              <a:t>mysqli_result</a:t>
            </a:r>
            <a:r>
              <a:rPr lang="fr-FR" dirty="0"/>
              <a:t> offre une grande variété de méthodes permettant de récupérer des données.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forme la plus utilisée de ses données est un tableau.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Chacune de ces méthodes ne récupérant qu’une ligne du tableau à la fois.</a:t>
            </a: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parcours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err="1"/>
              <a:t>while</a:t>
            </a:r>
            <a:r>
              <a:rPr lang="fr-FR" dirty="0"/>
              <a:t>($ligne=$</a:t>
            </a:r>
            <a:r>
              <a:rPr lang="fr-FR" dirty="0" err="1"/>
              <a:t>result</a:t>
            </a:r>
            <a:r>
              <a:rPr lang="fr-FR" dirty="0"/>
              <a:t>–&gt;</a:t>
            </a:r>
            <a:r>
              <a:rPr lang="fr-FR" dirty="0" err="1"/>
              <a:t>fetch_array</a:t>
            </a:r>
            <a:r>
              <a:rPr lang="fr-FR" dirty="0"/>
              <a:t>(MYSQLI_NUM))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    {</a:t>
            </a:r>
            <a:r>
              <a:rPr lang="fr-FR" dirty="0" err="1"/>
              <a:t>echo</a:t>
            </a:r>
            <a:r>
              <a:rPr lang="fr-FR" dirty="0"/>
              <a:t> "&lt;tr&gt;";</a:t>
            </a:r>
            <a:br>
              <a:rPr lang="fr-FR" dirty="0"/>
            </a:br>
            <a:r>
              <a:rPr lang="fr-FR" dirty="0"/>
              <a:t>           </a:t>
            </a:r>
            <a:r>
              <a:rPr lang="fr-FR" dirty="0" err="1"/>
              <a:t>foreach</a:t>
            </a:r>
            <a:r>
              <a:rPr lang="fr-FR" dirty="0"/>
              <a:t>($ligne as $valeur) </a:t>
            </a:r>
            <a:br>
              <a:rPr lang="fr-FR" dirty="0"/>
            </a:br>
            <a:r>
              <a:rPr lang="fr-FR" dirty="0"/>
              <a:t>          {</a:t>
            </a:r>
            <a:r>
              <a:rPr lang="fr-FR" dirty="0" err="1"/>
              <a:t>echo</a:t>
            </a:r>
            <a:r>
              <a:rPr lang="fr-FR" dirty="0"/>
              <a:t> "&lt;td&gt; $valeur &lt;/td&gt;";}</a:t>
            </a:r>
            <a:br>
              <a:rPr lang="fr-FR" dirty="0"/>
            </a:br>
            <a:r>
              <a:rPr lang="fr-FR" dirty="0"/>
              <a:t>       </a:t>
            </a:r>
            <a:r>
              <a:rPr lang="fr-FR" dirty="0" err="1"/>
              <a:t>echo</a:t>
            </a:r>
            <a:r>
              <a:rPr lang="fr-FR" dirty="0"/>
              <a:t> "&lt;/tr&gt;";</a:t>
            </a:r>
            <a:br>
              <a:rPr lang="fr-FR" dirty="0"/>
            </a:br>
            <a:r>
              <a:rPr lang="fr-FR" dirty="0"/>
              <a:t>       }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$</a:t>
            </a:r>
            <a:r>
              <a:rPr lang="fr-FR" dirty="0" err="1"/>
              <a:t>result</a:t>
            </a:r>
            <a:r>
              <a:rPr lang="fr-FR" dirty="0"/>
              <a:t>–&gt;close();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$Conn-&gt;close();</a:t>
            </a:r>
            <a:br>
              <a:rPr lang="fr-FR" dirty="0"/>
            </a:b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boucle </a:t>
            </a:r>
            <a:r>
              <a:rPr lang="fr-FR" dirty="0" err="1"/>
              <a:t>while</a:t>
            </a:r>
            <a:r>
              <a:rPr lang="fr-FR" dirty="0"/>
              <a:t> permet de lire une ligne à la fois</a:t>
            </a:r>
            <a:br>
              <a:rPr lang="fr-FR" dirty="0"/>
            </a:br>
            <a:r>
              <a:rPr lang="fr-FR" dirty="0"/>
              <a:t>dans un tableau indicé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boucle </a:t>
            </a:r>
            <a:r>
              <a:rPr lang="fr-FR" dirty="0" err="1"/>
              <a:t>foreach</a:t>
            </a:r>
            <a:r>
              <a:rPr lang="fr-FR" dirty="0"/>
              <a:t> permet d’afficher chacune</a:t>
            </a:r>
            <a:br>
              <a:rPr lang="fr-FR" dirty="0"/>
            </a:br>
            <a:r>
              <a:rPr lang="fr-FR" dirty="0"/>
              <a:t>des valeurs du tableau dans un tableau XHTML.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L’objet $</a:t>
            </a:r>
            <a:r>
              <a:rPr lang="fr-FR" dirty="0" err="1"/>
              <a:t>result</a:t>
            </a:r>
            <a:r>
              <a:rPr lang="fr-FR" dirty="0"/>
              <a:t> est supprimé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la connexion fermée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base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Exemple: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créer une base de donnée nommé : </a:t>
            </a:r>
            <a:r>
              <a:rPr lang="fr-FR" b="1" dirty="0" err="1"/>
              <a:t>tp</a:t>
            </a:r>
            <a:r>
              <a:rPr lang="fr-FR" b="1" dirty="0"/>
              <a:t>.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Créer une table nommée : </a:t>
            </a:r>
            <a:r>
              <a:rPr lang="fr-FR" dirty="0" err="1"/>
              <a:t>etudiant</a:t>
            </a:r>
            <a:r>
              <a:rPr lang="fr-FR" dirty="0"/>
              <a:t>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Ajouter quelques exemple d’étudiants dans cette table</a:t>
            </a:r>
            <a:endParaRPr lang="fr-FR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401878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saisies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54964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exemple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54964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Établissement de la connexion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282609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 traitant le formulaire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2121408"/>
            <a:ext cx="11383617" cy="4050792"/>
          </a:xfrm>
        </p:spPr>
        <p:txBody>
          <a:bodyPr>
            <a:normAutofit/>
          </a:bodyPr>
          <a:lstStyle/>
          <a:p>
            <a:r>
              <a:rPr lang="fr-FR" dirty="0"/>
              <a:t>Exemple: le contenu de  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 err="1">
                <a:sym typeface="Symbol" panose="05050102010706020507" pitchFamily="18" charset="2"/>
              </a:rPr>
              <a:t>nom_fich.php</a:t>
            </a:r>
            <a:r>
              <a:rPr lang="fr-FR" dirty="0">
                <a:sym typeface="Symbol" panose="05050102010706020507" pitchFamily="18" charset="2"/>
              </a:rPr>
              <a:t> 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&lt;?</a:t>
            </a:r>
            <a:r>
              <a:rPr lang="fr-FR" dirty="0" err="1"/>
              <a:t>php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$nb=$_GET[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 err="1"/>
              <a:t>nb_pers</a:t>
            </a:r>
            <a:r>
              <a:rPr lang="fr-FR" dirty="0">
                <a:sym typeface="Symbol" panose="05050102010706020507" pitchFamily="18" charset="2"/>
              </a:rPr>
              <a:t> </a:t>
            </a:r>
            <a:r>
              <a:rPr lang="fr-FR" dirty="0"/>
              <a:t>]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err="1"/>
              <a:t>echo</a:t>
            </a:r>
            <a:r>
              <a:rPr lang="fr-FR" dirty="0"/>
              <a:t> 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/>
              <a:t>le nombre est: $nb</a:t>
            </a:r>
            <a:r>
              <a:rPr lang="fr-FR" dirty="0">
                <a:sym typeface="Symbol" panose="05050102010706020507" pitchFamily="18" charset="2"/>
              </a:rPr>
              <a:t> </a:t>
            </a:r>
            <a:r>
              <a:rPr lang="fr-FR" dirty="0"/>
              <a:t>;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?&gt;</a:t>
            </a:r>
            <a:endParaRPr lang="fr-FR" dirty="0"/>
          </a:p>
          <a:p>
            <a:r>
              <a:rPr lang="fr-FR" dirty="0"/>
              <a:t>Pour affecter des valeurs multiples à une même variable=&gt;</a:t>
            </a:r>
            <a:r>
              <a:rPr lang="fr-FR" dirty="0" err="1"/>
              <a:t>name</a:t>
            </a:r>
            <a:r>
              <a:rPr lang="fr-FR" dirty="0"/>
              <a:t>=</a:t>
            </a:r>
            <a:r>
              <a:rPr lang="fr-FR" dirty="0">
                <a:sym typeface="Symbol" panose="05050102010706020507" pitchFamily="18" charset="2"/>
              </a:rPr>
              <a:t>  </a:t>
            </a:r>
            <a:r>
              <a:rPr lang="fr-FR" dirty="0" err="1">
                <a:sym typeface="Symbol" panose="05050102010706020507" pitchFamily="18" charset="2"/>
              </a:rPr>
              <a:t>var_nam</a:t>
            </a:r>
            <a:r>
              <a:rPr lang="fr-FR" b="1" dirty="0">
                <a:sym typeface="Symbol" panose="05050102010706020507" pitchFamily="18" charset="2"/>
              </a:rPr>
              <a:t>[]</a:t>
            </a:r>
            <a:r>
              <a:rPr lang="fr-FR" dirty="0">
                <a:sym typeface="Symbol" panose="05050102010706020507" pitchFamily="18" charset="2"/>
              </a:rPr>
              <a:t></a:t>
            </a:r>
            <a:endParaRPr lang="fr-FR" dirty="0"/>
          </a:p>
          <a:p>
            <a:r>
              <a:rPr lang="fr-FR" dirty="0"/>
              <a:t>Exemple: type=</a:t>
            </a:r>
            <a:r>
              <a:rPr lang="fr-FR" dirty="0">
                <a:sym typeface="Symbol" panose="05050102010706020507" pitchFamily="18" charset="2"/>
              </a:rPr>
              <a:t></a:t>
            </a:r>
            <a:r>
              <a:rPr lang="fr-FR" dirty="0" err="1">
                <a:sym typeface="Symbol" panose="05050102010706020507" pitchFamily="18" charset="2"/>
              </a:rPr>
              <a:t>checkbox</a:t>
            </a:r>
            <a:r>
              <a:rPr lang="fr-FR" dirty="0">
                <a:sym typeface="Symbol" panose="05050102010706020507" pitchFamily="18" charset="2"/>
              </a:rPr>
              <a:t>   &lt;=&gt; </a:t>
            </a:r>
            <a:r>
              <a:rPr lang="fr-FR" dirty="0"/>
              <a:t>l’élément des cases à cocher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=&gt;&lt;INPUT type=</a:t>
            </a:r>
            <a:r>
              <a:rPr lang="fr-FR" dirty="0">
                <a:sym typeface="Symbol" panose="05050102010706020507" pitchFamily="18" charset="2"/>
              </a:rPr>
              <a:t>  </a:t>
            </a:r>
            <a:r>
              <a:rPr lang="fr-FR" dirty="0" err="1">
                <a:sym typeface="Symbol" panose="05050102010706020507" pitchFamily="18" charset="2"/>
              </a:rPr>
              <a:t>checkbox</a:t>
            </a:r>
            <a:r>
              <a:rPr lang="fr-FR" dirty="0">
                <a:sym typeface="Symbol" panose="05050102010706020507" pitchFamily="18" charset="2"/>
              </a:rPr>
              <a:t>  </a:t>
            </a:r>
            <a:r>
              <a:rPr lang="fr-FR" dirty="0" err="1">
                <a:sym typeface="Symbol" panose="05050102010706020507" pitchFamily="18" charset="2"/>
              </a:rPr>
              <a:t>name</a:t>
            </a:r>
            <a:r>
              <a:rPr lang="fr-FR" dirty="0">
                <a:sym typeface="Symbol" panose="05050102010706020507" pitchFamily="18" charset="2"/>
              </a:rPr>
              <a:t>=  degré[]  value=  1 </a:t>
            </a:r>
            <a:r>
              <a:rPr lang="fr-FR" dirty="0"/>
              <a:t>&gt;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&lt;INPUT type=</a:t>
            </a:r>
            <a:r>
              <a:rPr lang="fr-FR" dirty="0">
                <a:sym typeface="Symbol" panose="05050102010706020507" pitchFamily="18" charset="2"/>
              </a:rPr>
              <a:t>  </a:t>
            </a:r>
            <a:r>
              <a:rPr lang="fr-FR" dirty="0" err="1">
                <a:sym typeface="Symbol" panose="05050102010706020507" pitchFamily="18" charset="2"/>
              </a:rPr>
              <a:t>checkbox</a:t>
            </a:r>
            <a:r>
              <a:rPr lang="fr-FR" dirty="0">
                <a:sym typeface="Symbol" panose="05050102010706020507" pitchFamily="18" charset="2"/>
              </a:rPr>
              <a:t>  </a:t>
            </a:r>
            <a:r>
              <a:rPr lang="fr-FR" dirty="0" err="1">
                <a:sym typeface="Symbol" panose="05050102010706020507" pitchFamily="18" charset="2"/>
              </a:rPr>
              <a:t>name</a:t>
            </a:r>
            <a:r>
              <a:rPr lang="fr-FR" dirty="0">
                <a:sym typeface="Symbol" panose="05050102010706020507" pitchFamily="18" charset="2"/>
              </a:rPr>
              <a:t>=  degré[]  value=  2 </a:t>
            </a:r>
            <a:r>
              <a:rPr lang="fr-FR" dirty="0"/>
              <a:t>&gt;…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51443" y="2107227"/>
            <a:ext cx="580445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&lt;?</a:t>
            </a:r>
            <a:r>
              <a:rPr lang="fr-FR" dirty="0" err="1"/>
              <a:t>php</a:t>
            </a:r>
            <a:r>
              <a:rPr lang="fr-FR" dirty="0"/>
              <a:t> </a:t>
            </a:r>
            <a:endParaRPr lang="fr-FR" dirty="0"/>
          </a:p>
          <a:p>
            <a:r>
              <a:rPr lang="fr-FR" dirty="0"/>
              <a:t>$degré=$_GET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/>
              <a:t>[</a:t>
            </a:r>
            <a:r>
              <a:rPr lang="fr-FR" dirty="0">
                <a:sym typeface="Symbol" panose="05050102010706020507" pitchFamily="18" charset="2"/>
              </a:rPr>
              <a:t> </a:t>
            </a:r>
            <a:r>
              <a:rPr lang="fr-FR" dirty="0"/>
              <a:t>degré</a:t>
            </a:r>
            <a:r>
              <a:rPr lang="fr-FR" dirty="0">
                <a:sym typeface="Symbol" panose="05050102010706020507" pitchFamily="18" charset="2"/>
              </a:rPr>
              <a:t>  ];</a:t>
            </a:r>
            <a:endParaRPr lang="fr-FR" dirty="0">
              <a:sym typeface="Symbol" panose="05050102010706020507" pitchFamily="18" charset="2"/>
            </a:endParaRPr>
          </a:p>
          <a:p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foreach</a:t>
            </a:r>
            <a:r>
              <a:rPr lang="fr-FR" dirty="0">
                <a:sym typeface="Symbol" panose="05050102010706020507" pitchFamily="18" charset="2"/>
              </a:rPr>
              <a:t> ($degré as $val)  </a:t>
            </a:r>
            <a:r>
              <a:rPr lang="fr-FR" dirty="0" err="1">
                <a:sym typeface="Symbol" panose="05050102010706020507" pitchFamily="18" charset="2"/>
              </a:rPr>
              <a:t>echo</a:t>
            </a:r>
            <a:r>
              <a:rPr lang="fr-FR" dirty="0">
                <a:sym typeface="Symbol" panose="05050102010706020507" pitchFamily="18" charset="2"/>
              </a:rPr>
              <a:t>  degré=$val&lt;</a:t>
            </a:r>
            <a:r>
              <a:rPr lang="fr-FR" dirty="0" err="1">
                <a:sym typeface="Symbol" panose="05050102010706020507" pitchFamily="18" charset="2"/>
              </a:rPr>
              <a:t>br</a:t>
            </a:r>
            <a:r>
              <a:rPr lang="fr-FR" dirty="0">
                <a:sym typeface="Symbol" panose="05050102010706020507" pitchFamily="18" charset="2"/>
              </a:rPr>
              <a:t>&gt; ;</a:t>
            </a:r>
            <a:endParaRPr lang="fr-FR" dirty="0">
              <a:sym typeface="Symbol" panose="05050102010706020507" pitchFamily="18" charset="2"/>
            </a:endParaRPr>
          </a:p>
          <a:p>
            <a:r>
              <a:rPr lang="fr-FR" dirty="0">
                <a:sym typeface="Symbol" panose="05050102010706020507" pitchFamily="18" charset="2"/>
              </a:rPr>
              <a:t>?&gt;</a:t>
            </a:r>
            <a:endParaRPr lang="fr-FR" dirty="0">
              <a:sym typeface="Symbol" panose="05050102010706020507" pitchFamily="18" charset="2"/>
            </a:endParaRPr>
          </a:p>
          <a:p>
            <a:endParaRPr lang="fr-FR" dirty="0"/>
          </a:p>
        </p:txBody>
      </p:sp>
      <p:sp>
        <p:nvSpPr>
          <p:cNvPr id="5" name="Arrow: Down 4"/>
          <p:cNvSpPr/>
          <p:nvPr/>
        </p:nvSpPr>
        <p:spPr>
          <a:xfrm rot="10800000">
            <a:off x="8044070" y="3604590"/>
            <a:ext cx="808382" cy="662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login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Première requêtes SELECT.</a:t>
            </a:r>
            <a:endParaRPr lang="fr-FR" dirty="0"/>
          </a:p>
          <a:p>
            <a:r>
              <a:rPr lang="fr-FR" dirty="0"/>
              <a:t>La superglobale $_REQUEST</a:t>
            </a:r>
            <a:endParaRPr lang="fr-FR" dirty="0"/>
          </a:p>
          <a:p>
            <a:r>
              <a:rPr lang="fr-FR" dirty="0"/>
              <a:t>est disponible dans tous les contextes du script.</a:t>
            </a:r>
            <a:endParaRPr lang="fr-FR" dirty="0"/>
          </a:p>
          <a:p>
            <a:r>
              <a:rPr lang="fr-FR" dirty="0"/>
              <a:t>Contient par défaut $_GET,$_POST,$_COOKIE.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309113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549640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logout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Revoie à la page login.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309113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inscription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err="1"/>
              <a:t>Premiére</a:t>
            </a:r>
            <a:r>
              <a:rPr lang="fr-FR" dirty="0"/>
              <a:t> requêtes d’ajout dans la base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428383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3"/>
            <a:ext cx="8441635" cy="68546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45454"/>
            <a:ext cx="10058400" cy="1609344"/>
          </a:xfrm>
        </p:spPr>
        <p:txBody>
          <a:bodyPr/>
          <a:lstStyle/>
          <a:p>
            <a:pPr algn="ctr"/>
            <a:r>
              <a:rPr lang="fr-FR" dirty="0"/>
              <a:t>exemple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4315" y="1060174"/>
            <a:ext cx="4121425" cy="5651433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6705600" y="2557670"/>
            <a:ext cx="887896" cy="53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82" y="1219201"/>
            <a:ext cx="8066998" cy="5492406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7076661" y="2669518"/>
            <a:ext cx="742122" cy="53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484505"/>
            <a:ext cx="10058400" cy="1609090"/>
          </a:xfrm>
        </p:spPr>
        <p:txBody>
          <a:bodyPr>
            <a:normAutofit fontScale="90000"/>
          </a:bodyPr>
          <a:p>
            <a:pPr algn="ctr"/>
            <a:r>
              <a:rPr lang="fr-FR" altLang="en-US"/>
              <a:t>repertoire de trvail</a:t>
            </a:r>
            <a:br>
              <a:rPr lang="fr-FR" altLang="en-US"/>
            </a:br>
            <a:r>
              <a:rPr lang="fr-FR" altLang="en-US"/>
              <a:t>(working directory)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FR" altLang="en-US"/>
              <a:t>choisir un emplacement(éviter c: et surtout repertoire c:\PROGRAMFILES</a:t>
            </a:r>
            <a:endParaRPr lang="fr-FR" altLang="en-US"/>
          </a:p>
          <a:p>
            <a:r>
              <a:rPr lang="fr-FR" altLang="en-US"/>
              <a:t>creer un nouveau repertoire</a:t>
            </a:r>
            <a:endParaRPr lang="fr-FR" altLang="en-US"/>
          </a:p>
          <a:p>
            <a:r>
              <a:rPr lang="fr-FR" altLang="en-US"/>
              <a:t>copiez son lien(adresse)</a:t>
            </a:r>
            <a:endParaRPr lang="fr-FR" altLang="en-US"/>
          </a:p>
          <a:p>
            <a:r>
              <a:rPr lang="fr-FR" altLang="en-US"/>
              <a:t>lancer Devserver</a:t>
            </a:r>
            <a:endParaRPr lang="fr-FR" altLang="en-US"/>
          </a:p>
          <a:p>
            <a:r>
              <a:rPr lang="fr-FR" altLang="en-US"/>
              <a:t>clicque droit sur son îcone puis sur open dashboard</a:t>
            </a:r>
            <a:endParaRPr lang="fr-FR" altLang="en-US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9970" y="2450465"/>
            <a:ext cx="2805430" cy="394017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7531735" y="3442970"/>
            <a:ext cx="937895" cy="5715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fr-FR" alt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160" y="485140"/>
            <a:ext cx="10264140" cy="5586730"/>
          </a:xfrm>
          <a:prstGeom prst="rect">
            <a:avLst/>
          </a:prstGeom>
        </p:spPr>
      </p:pic>
      <p:sp>
        <p:nvSpPr>
          <p:cNvPr id="7" name="Espace réservé du contenu 6"/>
          <p:cNvSpPr/>
          <p:nvPr>
            <p:ph idx="1"/>
          </p:nvPr>
        </p:nvSpPr>
        <p:spPr/>
        <p:txBody>
          <a:bodyPr/>
          <a:p>
            <a:endParaRPr lang="fr-FR" altLang="en-US"/>
          </a:p>
        </p:txBody>
      </p:sp>
      <p:sp>
        <p:nvSpPr>
          <p:cNvPr id="9" name="Bulle ronde 8"/>
          <p:cNvSpPr/>
          <p:nvPr/>
        </p:nvSpPr>
        <p:spPr>
          <a:xfrm>
            <a:off x="9187815" y="2093595"/>
            <a:ext cx="2504440" cy="1247140"/>
          </a:xfrm>
          <a:prstGeom prst="wedgeEllipseCallout">
            <a:avLst>
              <a:gd name="adj1" fmla="val -54513"/>
              <a:gd name="adj2" fmla="val 169144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FR" altLang="en-US"/>
              <a:t>ajouter un nouveau lien</a:t>
            </a:r>
            <a:endParaRPr lang="fr-F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18604</Words>
  <Application>WPS Presentation</Application>
  <PresentationFormat>Widescreen</PresentationFormat>
  <Paragraphs>665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4" baseType="lpstr">
      <vt:lpstr>Arial</vt:lpstr>
      <vt:lpstr>SimSun</vt:lpstr>
      <vt:lpstr>Wingdings</vt:lpstr>
      <vt:lpstr>Symbol</vt:lpstr>
      <vt:lpstr>Rockwell Condensed</vt:lpstr>
      <vt:lpstr>Rockwell</vt:lpstr>
      <vt:lpstr>Microsoft YaHei</vt:lpstr>
      <vt:lpstr>Arial Unicode MS</vt:lpstr>
      <vt:lpstr>Calibri</vt:lpstr>
      <vt:lpstr>Wood Type</vt:lpstr>
      <vt:lpstr>Outils internet II</vt:lpstr>
      <vt:lpstr>Chapitre IV  la communication avec PHP</vt:lpstr>
      <vt:lpstr>Soumission/réception des données</vt:lpstr>
      <vt:lpstr>formulaire</vt:lpstr>
      <vt:lpstr>GET ou POST?</vt:lpstr>
      <vt:lpstr>Ressource traitant le formulaire</vt:lpstr>
      <vt:lpstr>exemple</vt:lpstr>
      <vt:lpstr>PowerPoint 演示文稿</vt:lpstr>
      <vt:lpstr>PowerPoint 演示文稿</vt:lpstr>
      <vt:lpstr>PowerPoint 演示文稿</vt:lpstr>
      <vt:lpstr>PowerPoint 演示文稿</vt:lpstr>
      <vt:lpstr>Verifier.php</vt:lpstr>
      <vt:lpstr>PowerPoint 演示文稿</vt:lpstr>
      <vt:lpstr>PowerPoint 演示文稿</vt:lpstr>
      <vt:lpstr>verifie1</vt:lpstr>
      <vt:lpstr>PowerPoint 演示文稿</vt:lpstr>
      <vt:lpstr>manipuler un fichier</vt:lpstr>
      <vt:lpstr>Modes d’ouvreture</vt:lpstr>
      <vt:lpstr>exemple</vt:lpstr>
      <vt:lpstr>v</vt:lpstr>
      <vt:lpstr>PowerPoint 演示文稿</vt:lpstr>
      <vt:lpstr>PowerPoint 演示文稿</vt:lpstr>
      <vt:lpstr>Envoi de fichiers vers le serveur </vt:lpstr>
      <vt:lpstr>PowerPoint 演示文稿</vt:lpstr>
      <vt:lpstr>PowerPoint 演示文稿</vt:lpstr>
      <vt:lpstr>Information sur fichiers du client</vt:lpstr>
      <vt:lpstr>Envoi de fichiers vers le client</vt:lpstr>
      <vt:lpstr>PowerPoint 演示文稿</vt:lpstr>
      <vt:lpstr>PowerPoint 演示文稿</vt:lpstr>
      <vt:lpstr>Transfert de données dans l’url</vt:lpstr>
      <vt:lpstr>PowerPoint 演示文稿</vt:lpstr>
      <vt:lpstr>PowerPoint 演示文稿</vt:lpstr>
      <vt:lpstr>cookies</vt:lpstr>
      <vt:lpstr>Les sessions</vt:lpstr>
      <vt:lpstr>Functions de session</vt:lpstr>
      <vt:lpstr>Functions de session</vt:lpstr>
      <vt:lpstr>PowerPoint 演示文稿</vt:lpstr>
      <vt:lpstr>exemple1</vt:lpstr>
      <vt:lpstr>exemple2</vt:lpstr>
      <vt:lpstr>Exemple2(suite)</vt:lpstr>
      <vt:lpstr>Exemple2(suite)</vt:lpstr>
      <vt:lpstr>Inclusion de fichiers(pages)</vt:lpstr>
      <vt:lpstr>Accès aux Bases de Données</vt:lpstr>
      <vt:lpstr>Accès aux Bases de Données</vt:lpstr>
      <vt:lpstr>Les objets dans php</vt:lpstr>
      <vt:lpstr>Accés aux bases de données PDO &amp; mysql</vt:lpstr>
      <vt:lpstr>Connexion au serveur</vt:lpstr>
      <vt:lpstr>Connexion</vt:lpstr>
      <vt:lpstr>PowerPoint 演示文稿</vt:lpstr>
      <vt:lpstr>Connexion aux bases de données</vt:lpstr>
      <vt:lpstr>Accés aux bases de données mysqli</vt:lpstr>
      <vt:lpstr>Connexion au serveur</vt:lpstr>
      <vt:lpstr>Accés à la base</vt:lpstr>
      <vt:lpstr>Lecture des résultats</vt:lpstr>
      <vt:lpstr>Exemple de parcours</vt:lpstr>
      <vt:lpstr>Notre base</vt:lpstr>
      <vt:lpstr>Quelques saisies</vt:lpstr>
      <vt:lpstr> exemple</vt:lpstr>
      <vt:lpstr>configuration</vt:lpstr>
      <vt:lpstr>login</vt:lpstr>
      <vt:lpstr>PowerPoint 演示文稿</vt:lpstr>
      <vt:lpstr>logout</vt:lpstr>
      <vt:lpstr>inscription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Outils internet II</dc:title>
  <dc:creator>LENOVO</dc:creator>
  <cp:lastModifiedBy>hana bensalem</cp:lastModifiedBy>
  <cp:revision>137</cp:revision>
  <dcterms:created xsi:type="dcterms:W3CDTF">2024-03-04T22:28:00Z</dcterms:created>
  <dcterms:modified xsi:type="dcterms:W3CDTF">2025-04-19T11:39:56Z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C4FC78883F574D18AAEB78C13DA5A011_13</vt:lpwstr>
  </property>
  <property fmtid="{D5CDD505-2E9C-101B-9397-08002B2CF9AE}" pid="3" name="KSOProductBuildVer">
    <vt:lpwstr>1036-12.2.0.20795</vt:lpwstr>
  </property>
</Properties>
</file>