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7" r:id="rId2"/>
    <p:sldId id="290" r:id="rId3"/>
    <p:sldId id="256" r:id="rId4"/>
    <p:sldId id="265" r:id="rId5"/>
    <p:sldId id="266" r:id="rId6"/>
    <p:sldId id="267" r:id="rId7"/>
    <p:sldId id="268" r:id="rId8"/>
    <p:sldId id="269" r:id="rId9"/>
    <p:sldId id="270" r:id="rId10"/>
    <p:sldId id="271" r:id="rId11"/>
    <p:sldId id="272" r:id="rId12"/>
    <p:sldId id="259" r:id="rId13"/>
    <p:sldId id="260"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1" r:id="rId32"/>
    <p:sldId id="292"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76994" autoAdjust="0"/>
  </p:normalViewPr>
  <p:slideViewPr>
    <p:cSldViewPr snapToGrid="0">
      <p:cViewPr varScale="1">
        <p:scale>
          <a:sx n="64" d="100"/>
          <a:sy n="64" d="100"/>
        </p:scale>
        <p:origin x="102" y="2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4/23/2023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9E57DC2-970A-4B3E-BB1C-7A09969E49DF}" type="slidenum">
              <a:rPr lang="en-US" smtClean="0"/>
              <a:pPr/>
              <a:t>‹N°›</a:t>
            </a:fld>
            <a:endParaRPr lang="en-US" dirty="0"/>
          </a:p>
        </p:txBody>
      </p:sp>
    </p:spTree>
    <p:extLst>
      <p:ext uri="{BB962C8B-B14F-4D97-AF65-F5344CB8AC3E}">
        <p14:creationId xmlns:p14="http://schemas.microsoft.com/office/powerpoint/2010/main" val="2929747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7DE6118-2437-4B30-8E3C-4D2BE6020583}" type="datetimeFigureOut">
              <a:rPr lang="en-US" smtClean="0"/>
              <a:pPr/>
              <a:t>4/23/2023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E57DC2-970A-4B3E-BB1C-7A09969E49DF}" type="slidenum">
              <a:rPr lang="en-US" smtClean="0"/>
              <a:pPr/>
              <a:t>‹N°›</a:t>
            </a:fld>
            <a:endParaRPr lang="en-US" dirty="0"/>
          </a:p>
        </p:txBody>
      </p:sp>
    </p:spTree>
    <p:extLst>
      <p:ext uri="{BB962C8B-B14F-4D97-AF65-F5344CB8AC3E}">
        <p14:creationId xmlns:p14="http://schemas.microsoft.com/office/powerpoint/2010/main" val="2070082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7DE6118-2437-4B30-8E3C-4D2BE6020583}" type="datetimeFigureOut">
              <a:rPr lang="en-US" smtClean="0"/>
              <a:pPr/>
              <a:t>4/23/2023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E57DC2-970A-4B3E-BB1C-7A09969E49DF}"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2796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87DE6118-2437-4B30-8E3C-4D2BE6020583}" type="datetimeFigureOut">
              <a:rPr lang="en-US" smtClean="0"/>
              <a:pPr/>
              <a:t>4/23/2023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‹N°›</a:t>
            </a:fld>
            <a:endParaRPr lang="en-US" dirty="0"/>
          </a:p>
        </p:txBody>
      </p:sp>
    </p:spTree>
    <p:extLst>
      <p:ext uri="{BB962C8B-B14F-4D97-AF65-F5344CB8AC3E}">
        <p14:creationId xmlns:p14="http://schemas.microsoft.com/office/powerpoint/2010/main" val="3704885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87DE6118-2437-4B30-8E3C-4D2BE6020583}" type="datetimeFigureOut">
              <a:rPr lang="en-US" smtClean="0"/>
              <a:pPr/>
              <a:t>4/23/2023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19769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87DE6118-2437-4B30-8E3C-4D2BE6020583}" type="datetimeFigureOut">
              <a:rPr lang="en-US" smtClean="0"/>
              <a:pPr/>
              <a:t>4/23/2023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‹N°›</a:t>
            </a:fld>
            <a:endParaRPr lang="en-US" dirty="0"/>
          </a:p>
        </p:txBody>
      </p:sp>
    </p:spTree>
    <p:extLst>
      <p:ext uri="{BB962C8B-B14F-4D97-AF65-F5344CB8AC3E}">
        <p14:creationId xmlns:p14="http://schemas.microsoft.com/office/powerpoint/2010/main" val="3460858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195619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2659870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1668598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7DE6118-2437-4B30-8E3C-4D2BE6020583}" type="datetimeFigureOut">
              <a:rPr lang="en-US" smtClean="0"/>
              <a:pPr/>
              <a:t>4/23/2023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E57DC2-970A-4B3E-BB1C-7A09969E49DF}" type="slidenum">
              <a:rPr lang="en-US" smtClean="0"/>
              <a:pPr/>
              <a:t>‹N°›</a:t>
            </a:fld>
            <a:endParaRPr lang="en-US" dirty="0"/>
          </a:p>
        </p:txBody>
      </p:sp>
    </p:spTree>
    <p:extLst>
      <p:ext uri="{BB962C8B-B14F-4D97-AF65-F5344CB8AC3E}">
        <p14:creationId xmlns:p14="http://schemas.microsoft.com/office/powerpoint/2010/main" val="1598750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4/23/2023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957347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4/23/2023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222429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4/23/2023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3788779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4/23/2023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1648708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7DE6118-2437-4B30-8E3C-4D2BE6020583}" type="datetimeFigureOut">
              <a:rPr lang="en-US" smtClean="0"/>
              <a:pPr/>
              <a:t>4/23/2023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9E57DC2-970A-4B3E-BB1C-7A09969E49DF}" type="slidenum">
              <a:rPr lang="en-US" smtClean="0"/>
              <a:pPr/>
              <a:t>‹N°›</a:t>
            </a:fld>
            <a:endParaRPr lang="en-US" dirty="0"/>
          </a:p>
        </p:txBody>
      </p:sp>
    </p:spTree>
    <p:extLst>
      <p:ext uri="{BB962C8B-B14F-4D97-AF65-F5344CB8AC3E}">
        <p14:creationId xmlns:p14="http://schemas.microsoft.com/office/powerpoint/2010/main" val="2424106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7DE6118-2437-4B30-8E3C-4D2BE6020583}" type="datetimeFigureOut">
              <a:rPr lang="en-US" smtClean="0"/>
              <a:pPr/>
              <a:t>4/23/2023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‹N°›</a:t>
            </a:fld>
            <a:endParaRPr lang="en-US" dirty="0"/>
          </a:p>
        </p:txBody>
      </p:sp>
    </p:spTree>
    <p:extLst>
      <p:ext uri="{BB962C8B-B14F-4D97-AF65-F5344CB8AC3E}">
        <p14:creationId xmlns:p14="http://schemas.microsoft.com/office/powerpoint/2010/main" val="4038511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7DE6118-2437-4B30-8E3C-4D2BE6020583}" type="datetimeFigureOut">
              <a:rPr lang="en-US" smtClean="0"/>
              <a:pPr/>
              <a:t>4/23/2023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9E57DC2-970A-4B3E-BB1C-7A09969E49DF}" type="slidenum">
              <a:rPr lang="en-US" smtClean="0"/>
              <a:pPr/>
              <a:t>‹N°›</a:t>
            </a:fld>
            <a:endParaRPr lang="en-US" dirty="0"/>
          </a:p>
        </p:txBody>
      </p:sp>
    </p:spTree>
    <p:extLst>
      <p:ext uri="{BB962C8B-B14F-4D97-AF65-F5344CB8AC3E}">
        <p14:creationId xmlns:p14="http://schemas.microsoft.com/office/powerpoint/2010/main" val="24616746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 xmlns:a16="http://schemas.microsoft.com/office/drawing/2014/main" id="{7FDE6D1E-3E58-4F1E-8CBE-1E64FC97C083}"/>
              </a:ext>
            </a:extLst>
          </p:cNvPr>
          <p:cNvSpPr txBox="1"/>
          <p:nvPr/>
        </p:nvSpPr>
        <p:spPr>
          <a:xfrm>
            <a:off x="2986985" y="278754"/>
            <a:ext cx="7249656" cy="954107"/>
          </a:xfrm>
          <a:prstGeom prst="rect">
            <a:avLst/>
          </a:prstGeom>
          <a:noFill/>
        </p:spPr>
        <p:txBody>
          <a:bodyPr wrap="square">
            <a:spAutoFit/>
          </a:bodyPr>
          <a:lstStyle/>
          <a:p>
            <a:pPr algn="ctr"/>
            <a:r>
              <a:rPr lang="fr-FR" sz="2800" b="1" i="0" strike="noStrike" baseline="0" dirty="0">
                <a:latin typeface="Arial" panose="020B0604020202020204" pitchFamily="34" charset="0"/>
                <a:cs typeface="Arial" panose="020B0604020202020204" pitchFamily="34" charset="0"/>
              </a:rPr>
              <a:t>Université Badji Mokhtar Annaba</a:t>
            </a:r>
          </a:p>
          <a:p>
            <a:pPr algn="ctr"/>
            <a:r>
              <a:rPr lang="fr-FR" sz="2800" b="1" i="0" strike="noStrike" baseline="0" dirty="0">
                <a:latin typeface="Arial" panose="020B0604020202020204" pitchFamily="34" charset="0"/>
                <a:cs typeface="Arial" panose="020B0604020202020204" pitchFamily="34" charset="0"/>
              </a:rPr>
              <a:t>Faculté de Technologie </a:t>
            </a:r>
          </a:p>
        </p:txBody>
      </p:sp>
      <p:sp>
        <p:nvSpPr>
          <p:cNvPr id="7" name="Rectangle 9">
            <a:extLst>
              <a:ext uri="{FF2B5EF4-FFF2-40B4-BE49-F238E27FC236}">
                <a16:creationId xmlns="" xmlns:a16="http://schemas.microsoft.com/office/drawing/2014/main" id="{143E3EA0-207D-4632-9BB9-44643ACBBE61}"/>
              </a:ext>
            </a:extLst>
          </p:cNvPr>
          <p:cNvSpPr>
            <a:spLocks noChangeArrowheads="1"/>
          </p:cNvSpPr>
          <p:nvPr/>
        </p:nvSpPr>
        <p:spPr bwMode="auto">
          <a:xfrm>
            <a:off x="2039815" y="2492532"/>
            <a:ext cx="873472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fontAlgn="base">
              <a:spcBef>
                <a:spcPct val="0"/>
              </a:spcBef>
              <a:spcAft>
                <a:spcPct val="0"/>
              </a:spcAft>
              <a:defRPr>
                <a:solidFill>
                  <a:schemeClr val="tx1"/>
                </a:solidFill>
                <a:latin typeface="Century Schoolbook" panose="02040604050505020304" pitchFamily="18" charset="0"/>
              </a:defRPr>
            </a:lvl6pPr>
            <a:lvl7pPr marL="2971800" indent="-228600" fontAlgn="base">
              <a:spcBef>
                <a:spcPct val="0"/>
              </a:spcBef>
              <a:spcAft>
                <a:spcPct val="0"/>
              </a:spcAft>
              <a:defRPr>
                <a:solidFill>
                  <a:schemeClr val="tx1"/>
                </a:solidFill>
                <a:latin typeface="Century Schoolbook" panose="02040604050505020304" pitchFamily="18" charset="0"/>
              </a:defRPr>
            </a:lvl7pPr>
            <a:lvl8pPr marL="3429000" indent="-228600" fontAlgn="base">
              <a:spcBef>
                <a:spcPct val="0"/>
              </a:spcBef>
              <a:spcAft>
                <a:spcPct val="0"/>
              </a:spcAft>
              <a:defRPr>
                <a:solidFill>
                  <a:schemeClr val="tx1"/>
                </a:solidFill>
                <a:latin typeface="Century Schoolbook" panose="02040604050505020304" pitchFamily="18" charset="0"/>
              </a:defRPr>
            </a:lvl8pPr>
            <a:lvl9pPr marL="3886200" indent="-228600" fontAlgn="base">
              <a:spcBef>
                <a:spcPct val="0"/>
              </a:spcBef>
              <a:spcAft>
                <a:spcPct val="0"/>
              </a:spcAft>
              <a:defRPr>
                <a:solidFill>
                  <a:schemeClr val="tx1"/>
                </a:solidFill>
                <a:latin typeface="Century Schoolbook" panose="02040604050505020304" pitchFamily="18" charset="0"/>
              </a:defRPr>
            </a:lvl9pPr>
          </a:lstStyle>
          <a:p>
            <a:pPr algn="ctr"/>
            <a:r>
              <a:rPr lang="fr-FR" altLang="x-none" sz="3200" b="1" dirty="0">
                <a:latin typeface="Arial" panose="020B0604020202020204" pitchFamily="34" charset="0"/>
                <a:cs typeface="Arial" panose="020B0604020202020204" pitchFamily="34" charset="0"/>
              </a:rPr>
              <a:t>Ethique, Déontologie et propriété intellectuelle </a:t>
            </a:r>
            <a:endParaRPr lang="fr-FR" altLang="x-none" sz="3200" dirty="0">
              <a:latin typeface="Arial" panose="020B0604020202020204" pitchFamily="34" charset="0"/>
              <a:cs typeface="Arial" panose="020B0604020202020204" pitchFamily="34" charset="0"/>
            </a:endParaRPr>
          </a:p>
        </p:txBody>
      </p:sp>
      <p:sp>
        <p:nvSpPr>
          <p:cNvPr id="8" name="Rectangle 9">
            <a:extLst>
              <a:ext uri="{FF2B5EF4-FFF2-40B4-BE49-F238E27FC236}">
                <a16:creationId xmlns="" xmlns:a16="http://schemas.microsoft.com/office/drawing/2014/main" id="{0AC61A09-8D93-40CE-BC5F-42556755F71A}"/>
              </a:ext>
            </a:extLst>
          </p:cNvPr>
          <p:cNvSpPr>
            <a:spLocks noChangeArrowheads="1"/>
          </p:cNvSpPr>
          <p:nvPr/>
        </p:nvSpPr>
        <p:spPr bwMode="auto">
          <a:xfrm>
            <a:off x="7343333" y="5592110"/>
            <a:ext cx="420492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fontAlgn="base">
              <a:spcBef>
                <a:spcPct val="0"/>
              </a:spcBef>
              <a:spcAft>
                <a:spcPct val="0"/>
              </a:spcAft>
              <a:defRPr>
                <a:solidFill>
                  <a:schemeClr val="tx1"/>
                </a:solidFill>
                <a:latin typeface="Century Schoolbook" panose="02040604050505020304" pitchFamily="18" charset="0"/>
              </a:defRPr>
            </a:lvl6pPr>
            <a:lvl7pPr marL="2971800" indent="-228600" fontAlgn="base">
              <a:spcBef>
                <a:spcPct val="0"/>
              </a:spcBef>
              <a:spcAft>
                <a:spcPct val="0"/>
              </a:spcAft>
              <a:defRPr>
                <a:solidFill>
                  <a:schemeClr val="tx1"/>
                </a:solidFill>
                <a:latin typeface="Century Schoolbook" panose="02040604050505020304" pitchFamily="18" charset="0"/>
              </a:defRPr>
            </a:lvl7pPr>
            <a:lvl8pPr marL="3429000" indent="-228600" fontAlgn="base">
              <a:spcBef>
                <a:spcPct val="0"/>
              </a:spcBef>
              <a:spcAft>
                <a:spcPct val="0"/>
              </a:spcAft>
              <a:defRPr>
                <a:solidFill>
                  <a:schemeClr val="tx1"/>
                </a:solidFill>
                <a:latin typeface="Century Schoolbook" panose="02040604050505020304" pitchFamily="18" charset="0"/>
              </a:defRPr>
            </a:lvl8pPr>
            <a:lvl9pPr marL="3886200" indent="-228600" fontAlgn="base">
              <a:spcBef>
                <a:spcPct val="0"/>
              </a:spcBef>
              <a:spcAft>
                <a:spcPct val="0"/>
              </a:spcAft>
              <a:defRPr>
                <a:solidFill>
                  <a:schemeClr val="tx1"/>
                </a:solidFill>
                <a:latin typeface="Century Schoolbook" panose="02040604050505020304" pitchFamily="18" charset="0"/>
              </a:defRPr>
            </a:lvl9pPr>
          </a:lstStyle>
          <a:p>
            <a:pPr algn="ctr"/>
            <a:r>
              <a:rPr lang="fr-FR" altLang="x-none" sz="3200" b="1" dirty="0">
                <a:latin typeface="Arial" panose="020B0604020202020204" pitchFamily="34" charset="0"/>
                <a:cs typeface="Arial" panose="020B0604020202020204" pitchFamily="34" charset="0"/>
              </a:rPr>
              <a:t>promotions Master </a:t>
            </a:r>
            <a:endParaRPr lang="fr-FR" altLang="x-none" sz="3200" dirty="0">
              <a:latin typeface="Arial" panose="020B0604020202020204" pitchFamily="34" charset="0"/>
              <a:cs typeface="Arial" panose="020B0604020202020204" pitchFamily="34" charset="0"/>
            </a:endParaRPr>
          </a:p>
        </p:txBody>
      </p:sp>
      <p:sp>
        <p:nvSpPr>
          <p:cNvPr id="6" name="Rectangle 9">
            <a:extLst>
              <a:ext uri="{FF2B5EF4-FFF2-40B4-BE49-F238E27FC236}">
                <a16:creationId xmlns="" xmlns:a16="http://schemas.microsoft.com/office/drawing/2014/main" id="{D6AF3B48-8CE5-48A9-9615-056BF8717B9F}"/>
              </a:ext>
            </a:extLst>
          </p:cNvPr>
          <p:cNvSpPr>
            <a:spLocks noChangeArrowheads="1"/>
          </p:cNvSpPr>
          <p:nvPr/>
        </p:nvSpPr>
        <p:spPr bwMode="auto">
          <a:xfrm>
            <a:off x="7948247" y="4244646"/>
            <a:ext cx="282629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fontAlgn="base">
              <a:spcBef>
                <a:spcPct val="0"/>
              </a:spcBef>
              <a:spcAft>
                <a:spcPct val="0"/>
              </a:spcAft>
              <a:defRPr>
                <a:solidFill>
                  <a:schemeClr val="tx1"/>
                </a:solidFill>
                <a:latin typeface="Century Schoolbook" panose="02040604050505020304" pitchFamily="18" charset="0"/>
              </a:defRPr>
            </a:lvl6pPr>
            <a:lvl7pPr marL="2971800" indent="-228600" fontAlgn="base">
              <a:spcBef>
                <a:spcPct val="0"/>
              </a:spcBef>
              <a:spcAft>
                <a:spcPct val="0"/>
              </a:spcAft>
              <a:defRPr>
                <a:solidFill>
                  <a:schemeClr val="tx1"/>
                </a:solidFill>
                <a:latin typeface="Century Schoolbook" panose="02040604050505020304" pitchFamily="18" charset="0"/>
              </a:defRPr>
            </a:lvl7pPr>
            <a:lvl8pPr marL="3429000" indent="-228600" fontAlgn="base">
              <a:spcBef>
                <a:spcPct val="0"/>
              </a:spcBef>
              <a:spcAft>
                <a:spcPct val="0"/>
              </a:spcAft>
              <a:defRPr>
                <a:solidFill>
                  <a:schemeClr val="tx1"/>
                </a:solidFill>
                <a:latin typeface="Century Schoolbook" panose="02040604050505020304" pitchFamily="18" charset="0"/>
              </a:defRPr>
            </a:lvl8pPr>
            <a:lvl9pPr marL="3886200" indent="-228600" fontAlgn="base">
              <a:spcBef>
                <a:spcPct val="0"/>
              </a:spcBef>
              <a:spcAft>
                <a:spcPct val="0"/>
              </a:spcAft>
              <a:defRPr>
                <a:solidFill>
                  <a:schemeClr val="tx1"/>
                </a:solidFill>
                <a:latin typeface="Century Schoolbook" panose="02040604050505020304" pitchFamily="18" charset="0"/>
              </a:defRPr>
            </a:lvl9pPr>
          </a:lstStyle>
          <a:p>
            <a:pPr algn="ctr"/>
            <a:r>
              <a:rPr lang="fr-FR" altLang="x-none" sz="2000" b="1" dirty="0" smtClean="0">
                <a:latin typeface="Arial" panose="020B0604020202020204" pitchFamily="34" charset="0"/>
                <a:cs typeface="Arial" panose="020B0604020202020204" pitchFamily="34" charset="0"/>
              </a:rPr>
              <a:t>Par :</a:t>
            </a:r>
          </a:p>
          <a:p>
            <a:pPr algn="ctr"/>
            <a:r>
              <a:rPr lang="fr-FR" altLang="x-none" sz="2000" b="1" dirty="0" smtClean="0">
                <a:latin typeface="Arial" panose="020B0604020202020204" pitchFamily="34" charset="0"/>
                <a:cs typeface="Arial" panose="020B0604020202020204" pitchFamily="34" charset="0"/>
              </a:rPr>
              <a:t>Pr Ali BELHAMRA</a:t>
            </a:r>
          </a:p>
          <a:p>
            <a:pPr algn="ctr"/>
            <a:r>
              <a:rPr lang="fr-FR" altLang="x-none" sz="2000" b="1" dirty="0" smtClean="0">
                <a:latin typeface="Arial" panose="020B0604020202020204" pitchFamily="34" charset="0"/>
                <a:cs typeface="Arial" panose="020B0604020202020204" pitchFamily="34" charset="0"/>
              </a:rPr>
              <a:t>Dr Azzedine CHELIA</a:t>
            </a:r>
            <a:endParaRPr lang="fr-FR" altLang="x-non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3106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 xmlns:a16="http://schemas.microsoft.com/office/drawing/2014/main" id="{A90E882E-8B25-475B-845A-0D4250F35EA0}"/>
              </a:ext>
            </a:extLst>
          </p:cNvPr>
          <p:cNvSpPr txBox="1">
            <a:spLocks noChangeArrowheads="1"/>
          </p:cNvSpPr>
          <p:nvPr/>
        </p:nvSpPr>
        <p:spPr>
          <a:xfrm>
            <a:off x="1623238" y="56275"/>
            <a:ext cx="10559690" cy="199761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v"/>
            </a:pPr>
            <a:r>
              <a:rPr lang="fr-FR" altLang="x-none" sz="2200" b="1" u="sng" dirty="0">
                <a:solidFill>
                  <a:schemeClr val="accent1">
                    <a:lumMod val="50000"/>
                  </a:schemeClr>
                </a:solidFill>
                <a:latin typeface="Arial" panose="020B0604020202020204" pitchFamily="34" charset="0"/>
                <a:cs typeface="Arial" panose="020B0604020202020204" pitchFamily="34" charset="0"/>
              </a:rPr>
              <a:t>La responsabilité et la compétence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Les notions de responsabilité et de compétence sont complémentaires. Elles se développent grâce à une gestion démocratique et éthique de l’institution universitaire. Cette dernière garantit un bon équilibre entre le besoin d’une administration efficace et celui d’encourager la participation des membres de la communauté universitaire en associant l’ensemble des acteurs de l’université au processus de prise de décision. Cependant, les questions scientifiques restent du ressort exclusif des enseignants-chercheurs.</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
        <p:nvSpPr>
          <p:cNvPr id="8" name="Rectangle 3">
            <a:extLst>
              <a:ext uri="{FF2B5EF4-FFF2-40B4-BE49-F238E27FC236}">
                <a16:creationId xmlns="" xmlns:a16="http://schemas.microsoft.com/office/drawing/2014/main" id="{063DBA86-34ED-4164-A06E-599D19387236}"/>
              </a:ext>
            </a:extLst>
          </p:cNvPr>
          <p:cNvSpPr txBox="1">
            <a:spLocks noChangeArrowheads="1"/>
          </p:cNvSpPr>
          <p:nvPr/>
        </p:nvSpPr>
        <p:spPr>
          <a:xfrm>
            <a:off x="1637306" y="3284805"/>
            <a:ext cx="10559690" cy="2328204"/>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v"/>
            </a:pPr>
            <a:r>
              <a:rPr lang="fr-FR" altLang="x-none" sz="2200" b="1" u="sng" dirty="0">
                <a:solidFill>
                  <a:schemeClr val="accent1">
                    <a:lumMod val="50000"/>
                  </a:schemeClr>
                </a:solidFill>
                <a:latin typeface="Arial" panose="020B0604020202020204" pitchFamily="34" charset="0"/>
                <a:cs typeface="Arial" panose="020B0604020202020204" pitchFamily="34" charset="0"/>
              </a:rPr>
              <a:t>Le respect mutuel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 respect de l’autre se fonde sur le respect de soi. Tous les membres de la communauté universitaire doivent s’interdire toute forme de violence symbolique, physique ou verbale. Ils doivent être traités avec respect et équité et s’engager à se comporter de la même façon, quel que soit le niveau hiérarchique des partenaires.</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4630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 xmlns:a16="http://schemas.microsoft.com/office/drawing/2014/main" id="{A90E882E-8B25-475B-845A-0D4250F35EA0}"/>
              </a:ext>
            </a:extLst>
          </p:cNvPr>
          <p:cNvSpPr txBox="1">
            <a:spLocks noChangeArrowheads="1"/>
          </p:cNvSpPr>
          <p:nvPr/>
        </p:nvSpPr>
        <p:spPr>
          <a:xfrm>
            <a:off x="1623238" y="56275"/>
            <a:ext cx="10559690" cy="199761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v"/>
            </a:pPr>
            <a:r>
              <a:rPr lang="fr-FR" altLang="x-none" sz="2200" b="1" u="sng" dirty="0">
                <a:solidFill>
                  <a:schemeClr val="accent1">
                    <a:lumMod val="50000"/>
                  </a:schemeClr>
                </a:solidFill>
                <a:latin typeface="Arial" panose="020B0604020202020204" pitchFamily="34" charset="0"/>
                <a:cs typeface="Arial" panose="020B0604020202020204" pitchFamily="34" charset="0"/>
              </a:rPr>
              <a:t>L’exigence de vérité scientifique, d’objectivité et d’esprit critique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La quête et la possibilité de l’interrogation des savoirs que l’Université transmet et produit ont pour principes fondamentaux la recherche de la vérité scientifique et l’esprit critique. L’exigence de vérité scientifique oblige à la compétence, à l’observation critique des faits, à l’expérimentation, à la confrontation des points de vue, à la pertinence des sources et à la rigueur intellectuelle. La recherche scientifique doit être fondée sur la probité académique.</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
        <p:nvSpPr>
          <p:cNvPr id="8" name="Rectangle 3">
            <a:extLst>
              <a:ext uri="{FF2B5EF4-FFF2-40B4-BE49-F238E27FC236}">
                <a16:creationId xmlns="" xmlns:a16="http://schemas.microsoft.com/office/drawing/2014/main" id="{063DBA86-34ED-4164-A06E-599D19387236}"/>
              </a:ext>
            </a:extLst>
          </p:cNvPr>
          <p:cNvSpPr txBox="1">
            <a:spLocks noChangeArrowheads="1"/>
          </p:cNvSpPr>
          <p:nvPr/>
        </p:nvSpPr>
        <p:spPr>
          <a:xfrm>
            <a:off x="1637306" y="3284805"/>
            <a:ext cx="10559690" cy="3242604"/>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v"/>
            </a:pPr>
            <a:r>
              <a:rPr lang="fr-FR" altLang="x-none" sz="2200" b="1" u="sng" dirty="0">
                <a:solidFill>
                  <a:schemeClr val="accent1">
                    <a:lumMod val="50000"/>
                  </a:schemeClr>
                </a:solidFill>
                <a:latin typeface="Arial" panose="020B0604020202020204" pitchFamily="34" charset="0"/>
                <a:cs typeface="Arial" panose="020B0604020202020204" pitchFamily="34" charset="0"/>
              </a:rPr>
              <a:t>Le respect des franchises universitaires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Toutes les parties prenantes de la communauté universitaire contribuent, dans tous leurs comportements, au rehaussement des libertés universitaires de telle sorte que soient garanties leur spécificité et leur immunité. Elles s’interdisent de favoriser ou d’encourager les situations et les pratiques qui peuvent porter atteinte aux principes, aux libertés et aux droits de l’université. Par ailleurs Elles doivent s’abstenir de toute activité politique partisane au sein de tous les espaces universitaires.</a:t>
            </a:r>
          </a:p>
        </p:txBody>
      </p:sp>
    </p:spTree>
    <p:extLst>
      <p:ext uri="{BB962C8B-B14F-4D97-AF65-F5344CB8AC3E}">
        <p14:creationId xmlns:p14="http://schemas.microsoft.com/office/powerpoint/2010/main" val="1060108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 xmlns:a16="http://schemas.microsoft.com/office/drawing/2014/main" id="{A4D43AF2-6A79-410D-9CE7-97F52B6CF798}"/>
              </a:ext>
            </a:extLst>
          </p:cNvPr>
          <p:cNvSpPr txBox="1">
            <a:spLocks noChangeArrowheads="1"/>
          </p:cNvSpPr>
          <p:nvPr/>
        </p:nvSpPr>
        <p:spPr>
          <a:xfrm>
            <a:off x="1623238" y="56275"/>
            <a:ext cx="10559690" cy="199761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v"/>
            </a:pPr>
            <a:r>
              <a:rPr lang="fr-FR" altLang="x-none" sz="2200" b="1" u="sng" dirty="0">
                <a:solidFill>
                  <a:schemeClr val="accent1">
                    <a:lumMod val="50000"/>
                  </a:schemeClr>
                </a:solidFill>
                <a:latin typeface="Arial" panose="020B0604020202020204" pitchFamily="34" charset="0"/>
                <a:cs typeface="Arial" panose="020B0604020202020204" pitchFamily="34" charset="0"/>
              </a:rPr>
              <a:t>L’exigence de vérité scientifique, d’objectivité et d’esprit critique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La quête et la possibilité de l’interrogation des savoirs que l’Université transmet et produit ont pour principes fondamentaux la recherche de la vérité scientifique et l’esprit critique. L’exigence de vérité scientifique oblige à la compétence, à l’observation critique des faits, à l’expérimentation, à la confrontation des points de vue, à la pertinence des sources et à la rigueur intellectuelle. La recherche scientifique doit être fondée sur la probité académique.</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
        <p:nvSpPr>
          <p:cNvPr id="3" name="Rectangle 3">
            <a:extLst>
              <a:ext uri="{FF2B5EF4-FFF2-40B4-BE49-F238E27FC236}">
                <a16:creationId xmlns="" xmlns:a16="http://schemas.microsoft.com/office/drawing/2014/main" id="{FBDBD05E-06BF-49E0-868A-2416CCBD2416}"/>
              </a:ext>
            </a:extLst>
          </p:cNvPr>
          <p:cNvSpPr txBox="1">
            <a:spLocks noChangeArrowheads="1"/>
          </p:cNvSpPr>
          <p:nvPr/>
        </p:nvSpPr>
        <p:spPr>
          <a:xfrm>
            <a:off x="1637306" y="3284805"/>
            <a:ext cx="10559690" cy="3242604"/>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v"/>
            </a:pPr>
            <a:r>
              <a:rPr lang="fr-FR" altLang="x-none" sz="2200" b="1" u="sng" dirty="0">
                <a:solidFill>
                  <a:schemeClr val="accent1">
                    <a:lumMod val="50000"/>
                  </a:schemeClr>
                </a:solidFill>
                <a:latin typeface="Arial" panose="020B0604020202020204" pitchFamily="34" charset="0"/>
                <a:cs typeface="Arial" panose="020B0604020202020204" pitchFamily="34" charset="0"/>
              </a:rPr>
              <a:t>Le respect des franchises universitaires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Toutes les parties prenantes de la communauté universitaire contribuent, dans tous leurs comportements, au rehaussement des libertés universitaires de telle sorte que soient garanties leur spécificité et leur immunité. Elles s’interdisent de favoriser ou d’encourager les situations et les pratiques qui peuvent porter atteinte aux principes, aux libertés et aux droits de l’université. Par ailleurs Elles doivent s’abstenir de toute activité politique partisane au sein de tous les espaces universitaires.</a:t>
            </a:r>
          </a:p>
        </p:txBody>
      </p:sp>
    </p:spTree>
    <p:extLst>
      <p:ext uri="{BB962C8B-B14F-4D97-AF65-F5344CB8AC3E}">
        <p14:creationId xmlns:p14="http://schemas.microsoft.com/office/powerpoint/2010/main" val="2930702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 xmlns:a16="http://schemas.microsoft.com/office/drawing/2014/main" id="{EE7E3B02-C004-4AEA-9FAB-D83B1AD61BFE}"/>
              </a:ext>
            </a:extLst>
          </p:cNvPr>
          <p:cNvSpPr txBox="1"/>
          <p:nvPr/>
        </p:nvSpPr>
        <p:spPr>
          <a:xfrm>
            <a:off x="2050365" y="251432"/>
            <a:ext cx="3773660" cy="461665"/>
          </a:xfrm>
          <a:prstGeom prst="rect">
            <a:avLst/>
          </a:prstGeom>
          <a:noFill/>
        </p:spPr>
        <p:txBody>
          <a:bodyPr wrap="square">
            <a:spAutoFit/>
          </a:bodyPr>
          <a:lstStyle/>
          <a:p>
            <a:pPr marL="338455" lvl="2" indent="-326390" algn="just">
              <a:lnSpc>
                <a:spcPct val="100000"/>
              </a:lnSpc>
              <a:spcBef>
                <a:spcPts val="625"/>
              </a:spcBef>
              <a:buAutoNum type="arabicPeriod" startAt="2"/>
              <a:tabLst>
                <a:tab pos="339090" algn="l"/>
              </a:tabLst>
            </a:pPr>
            <a:r>
              <a:rPr lang="fr-FR" sz="2400" b="1" u="sng" dirty="0">
                <a:solidFill>
                  <a:schemeClr val="accent1">
                    <a:lumMod val="50000"/>
                  </a:schemeClr>
                </a:solidFill>
                <a:latin typeface="Arial" panose="020B0604020202020204" pitchFamily="34" charset="0"/>
                <a:cs typeface="Arial" panose="020B0604020202020204" pitchFamily="34" charset="0"/>
              </a:rPr>
              <a:t>Droits</a:t>
            </a:r>
            <a:r>
              <a:rPr lang="fr-FR" sz="2400" b="1" u="sng" spc="-10" dirty="0">
                <a:solidFill>
                  <a:schemeClr val="accent1">
                    <a:lumMod val="50000"/>
                  </a:schemeClr>
                </a:solidFill>
                <a:latin typeface="Arial" panose="020B0604020202020204" pitchFamily="34" charset="0"/>
                <a:cs typeface="Arial" panose="020B0604020202020204" pitchFamily="34" charset="0"/>
              </a:rPr>
              <a:t> </a:t>
            </a:r>
            <a:r>
              <a:rPr lang="fr-FR" sz="2400" b="1" u="sng" dirty="0">
                <a:solidFill>
                  <a:schemeClr val="accent1">
                    <a:lumMod val="50000"/>
                  </a:schemeClr>
                </a:solidFill>
                <a:latin typeface="Arial" panose="020B0604020202020204" pitchFamily="34" charset="0"/>
                <a:cs typeface="Arial" panose="020B0604020202020204" pitchFamily="34" charset="0"/>
              </a:rPr>
              <a:t>et</a:t>
            </a:r>
            <a:r>
              <a:rPr lang="fr-FR" sz="2400" b="1" u="sng" spc="-10" dirty="0">
                <a:solidFill>
                  <a:schemeClr val="accent1">
                    <a:lumMod val="50000"/>
                  </a:schemeClr>
                </a:solidFill>
                <a:latin typeface="Arial" panose="020B0604020202020204" pitchFamily="34" charset="0"/>
                <a:cs typeface="Arial" panose="020B0604020202020204" pitchFamily="34" charset="0"/>
              </a:rPr>
              <a:t> Obligations</a:t>
            </a:r>
            <a:r>
              <a:rPr lang="fr-FR" sz="2400" b="1" u="sng" spc="-20" dirty="0">
                <a:solidFill>
                  <a:schemeClr val="accent1">
                    <a:lumMod val="50000"/>
                  </a:schemeClr>
                </a:solidFill>
                <a:latin typeface="Arial" panose="020B0604020202020204" pitchFamily="34" charset="0"/>
                <a:cs typeface="Arial" panose="020B0604020202020204" pitchFamily="34" charset="0"/>
              </a:rPr>
              <a:t> </a:t>
            </a:r>
            <a:r>
              <a:rPr lang="fr-FR" sz="2400" b="1" u="sng" spc="-50" dirty="0">
                <a:solidFill>
                  <a:schemeClr val="accent1">
                    <a:lumMod val="50000"/>
                  </a:schemeClr>
                </a:solidFill>
                <a:latin typeface="Arial" panose="020B0604020202020204" pitchFamily="34" charset="0"/>
                <a:cs typeface="Arial" panose="020B0604020202020204" pitchFamily="34" charset="0"/>
              </a:rPr>
              <a:t>:</a:t>
            </a:r>
            <a:endParaRPr lang="fr-FR" sz="2400" u="sng" dirty="0">
              <a:solidFill>
                <a:schemeClr val="accent1">
                  <a:lumMod val="50000"/>
                </a:schemeClr>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623238" y="829990"/>
            <a:ext cx="10559690" cy="2757268"/>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2.1. Droits et obligations de l’enseignant-chercheur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L’enseignant-chercheur a un rôle moteur à jouer dans la formation des cadres de la nation et dans la participation au développement socio-économique du pays par la recherche. L’Etat, en lui permettant d’assumer ses missions, doit le mettre à l’abri du besoin. La sécurité de l’emploi pour l’enseignant-chercheur est garantie par l’Etat à travers les établissements publics d’enseignement supérieur.</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
        <p:nvSpPr>
          <p:cNvPr id="5" name="Rectangle 3">
            <a:extLst>
              <a:ext uri="{FF2B5EF4-FFF2-40B4-BE49-F238E27FC236}">
                <a16:creationId xmlns="" xmlns:a16="http://schemas.microsoft.com/office/drawing/2014/main" id="{73E772A6-5BCF-4074-A0B8-6DC241D523AC}"/>
              </a:ext>
            </a:extLst>
          </p:cNvPr>
          <p:cNvSpPr txBox="1">
            <a:spLocks noChangeArrowheads="1"/>
          </p:cNvSpPr>
          <p:nvPr/>
        </p:nvSpPr>
        <p:spPr>
          <a:xfrm>
            <a:off x="1606822" y="3613049"/>
            <a:ext cx="10559690" cy="2757268"/>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2.1.1. Les Droits de l’enseignant-chercheur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Les établissements d’enseignement supérieur doivent garantir l’accès à la profession d’enseignant-chercheur sur la seule base des qualifications universitaires et de l’expérience requises. Ils doivent prendre toutes les dispositions à même de garantir à l’enseignant-chercheur le droit d’enseigner à l’abri de toute ingérence, dès lors qu’il respecte les principes de l’éthique et de la déontologie.</a:t>
            </a:r>
          </a:p>
        </p:txBody>
      </p:sp>
    </p:spTree>
    <p:extLst>
      <p:ext uri="{BB962C8B-B14F-4D97-AF65-F5344CB8AC3E}">
        <p14:creationId xmlns:p14="http://schemas.microsoft.com/office/powerpoint/2010/main" val="1618412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623238" y="829990"/>
            <a:ext cx="10559690" cy="2757268"/>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2.1. Droits et obligations de l’enseignant-chercheur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L’enseignant-chercheur a un rôle moteur à jouer dans la formation des cadres de la nation et dans la participation au développement socio-économique du pays par la recherche. L’Etat, en lui permettant d’assumer ses missions, doit le mettre à l’abri du besoin. La sécurité de l’emploi pour l’enseignant-chercheur est garantie par l’Etat à travers les établissements publics d’enseignement supérieur.</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5747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623238" y="42192"/>
            <a:ext cx="10559690" cy="677360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2.1. Les Droits de l’enseignant-chercheur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Les établissements d’enseignement supérieur doivent garantir l’accès à la profession d’enseignant-chercheur sur la seule base des qualifications universitaires et de l’expérience requises. Ils doivent prendre toutes les dispositions à même de garantir à l’enseignant-chercheur le droit d’enseigner à l’abri de toute ingérence, dès lors qu’il respecte les principes de l’éthique et de la déontologie. Toutes les questions concernant la définition et l’administration des programmes d’enseignement, de recherche, d’activités péri-universitaires, ainsi que d’allocation de ressources doivent, dans le cadre de la réglementation en vigueur, reposer sur des mécanismes transparents.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Lorsque l’enseignant-chercheur est appelé à exercer des fonctions administratives, il doit répondre aux exigences de respect et d’efficacité. L’évaluation et l’appréciation du travail de l’enseignant-chercheur font partie intégrante du processus d’enseignement et de recherche. L’évaluation doit porter uniquement sur les critères académiques d’appréciation des activités d’enseignement et de recherche et des autres activités professionnelles en relation avec l’université. </a:t>
            </a:r>
          </a:p>
        </p:txBody>
      </p:sp>
    </p:spTree>
    <p:extLst>
      <p:ext uri="{BB962C8B-B14F-4D97-AF65-F5344CB8AC3E}">
        <p14:creationId xmlns:p14="http://schemas.microsoft.com/office/powerpoint/2010/main" val="3135391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623238" y="84397"/>
            <a:ext cx="10559690" cy="3474730"/>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dirty="0">
                <a:solidFill>
                  <a:schemeClr val="tx1"/>
                </a:solidFill>
                <a:latin typeface="Arial" panose="020B0604020202020204" pitchFamily="34" charset="0"/>
                <a:cs typeface="Arial" panose="020B0604020202020204" pitchFamily="34" charset="0"/>
              </a:rPr>
              <a:t>L’Enseignant-chercheur bénéficie de conditions de travail adéquates ainsi que des moyens pédagogiques et scientifiques nécessaires qui lui permettent de se consacrer pleinement à ses tâches, et de disposer du temps nécessaire pour bénéficier d’une formation permanente et d’un recyclage périodique de ses connaissances. Le traitement octroyé doit être à la mesure de l’importance que cette fonction, et par conséquent celui qui l’exerce, revêt dans la société pour la formation de l’élite, tout autant qu’à l’importance des responsabilités de toute nature qui incombent à l’enseignant-chercheur, dès son entrée en fonction.</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668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623238" y="42192"/>
            <a:ext cx="10559690" cy="677360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2.2. Les Obligations de l’enseignant-chercheur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L’enseignant-chercheur doit être une référence en termes de compétence, de moralité, d’intégrité et de tolérance. Il doit donner une image digne de l’université. L’enseignant-chercheur est, au même titre que les autres membres de la communauté universitaire, également responsable du respect des principes d’éthique et de déontologie universitaires énoncés ci-dessus. Il doit, dans l’exercice de ses fonctions, agir avec soin, diligence, compétence, intégrité, indépendance, loyauté et bonne foi au mieux des intérêts de l’institution universitaire. En cas de faute professionnelle de l’enseignant-chercheur et de comparution devant les instances disciplinaires habilitées, celles-ci peuvent, selon le degré de gravité de la faute, et dans le respect des procédures disciplinaires prévue par la réglementation en vigueur, proposer des sanctions pouvant aller jusqu’à sa déchéance de la qualité d’enseignant universitaire. La responsabilité principale de l’enseignant- chercheur est d’assurer pleinement ses fonctions universitaires d’enseignant-chercheur. A cet effet, il doit : S’efforcer de se conformer à des normes aussi élevées que possible dans son activité professionnelle.</a:t>
            </a:r>
          </a:p>
        </p:txBody>
      </p:sp>
    </p:spTree>
    <p:extLst>
      <p:ext uri="{BB962C8B-B14F-4D97-AF65-F5344CB8AC3E}">
        <p14:creationId xmlns:p14="http://schemas.microsoft.com/office/powerpoint/2010/main" val="674900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623238" y="42192"/>
            <a:ext cx="10559690" cy="677360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Veiller au respect de la confidentialité du contenu des délibérations et débats tenus au sein des différentes instances dans lesquelles il siège.</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Faire preuve de conscience professionnelle dans l’accomplissement de ses taches.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Contribuer à la dynamisation de la fonction d’évaluation des activités pédagogiques et scientifiques à tous les niveaux</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Consacrer le principe de transparence et celui du droit de recours.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Ne pas abuser du pouvoir que lui confère sa profession.</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S’abstenir d’utiliser son statut d’universitaire et d’engager la responsabilité de l’université à des fins purement personnelles.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Gérer honnêtement tous les fonds qui lui sont confiés dans le cadre de l’université, d’activités de recherche ou de toute autre activité professionnelle.</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Préserver sa liberté d’action en tant qu’universitaire.</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Faire preuve de disponibilité pour accomplir les tâches de sa fonction et être présent au sein des établissements d’enseignement supérieur pour l’exécution de celles-ci.</a:t>
            </a:r>
          </a:p>
        </p:txBody>
      </p:sp>
    </p:spTree>
    <p:extLst>
      <p:ext uri="{BB962C8B-B14F-4D97-AF65-F5344CB8AC3E}">
        <p14:creationId xmlns:p14="http://schemas.microsoft.com/office/powerpoint/2010/main" val="4104575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623238" y="42193"/>
            <a:ext cx="10559690" cy="6654030"/>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Agir en professionnel de l’éducation en se tenant au courant des innovations, en veillant à l’actualisation constante de l’état de ses connaissances et de ses méthodes d’enseignement et de formation, en pratiquant son auto-évaluation, en faisant preuve de sens critique et d’autonomie, et en sachant prendre ses responsabilités.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Mener l’enseignement et la recherche en conformité avec les normes éthiques et professionnelles universelles, loin de toute forme de propagande et d’endoctrinement.</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L’enseignant-chercheur est ainsi tenu de dispenser un enseignement aussi efficace que le permettent les moyens mis à sa disposition par les établissements d’enseignement supérieur, dans un esprit de justice et d’équité vis-à-vis de tous les étudiants sans distinction aucune, en encourageant le libre échange des idées, et en se tenant à leur disposition pour les accompagner.</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Se garder de toute forme de discrimination en rapport avec le genre, la nationalité, l’appartenance ethnique, le statut social, la religion, les opinions politiques, le handicap et la maladie.</a:t>
            </a:r>
          </a:p>
        </p:txBody>
      </p:sp>
    </p:spTree>
    <p:extLst>
      <p:ext uri="{BB962C8B-B14F-4D97-AF65-F5344CB8AC3E}">
        <p14:creationId xmlns:p14="http://schemas.microsoft.com/office/powerpoint/2010/main" val="1588761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 xmlns:a16="http://schemas.microsoft.com/office/drawing/2014/main" id="{7FDE6D1E-3E58-4F1E-8CBE-1E64FC97C083}"/>
              </a:ext>
            </a:extLst>
          </p:cNvPr>
          <p:cNvSpPr txBox="1"/>
          <p:nvPr/>
        </p:nvSpPr>
        <p:spPr>
          <a:xfrm>
            <a:off x="3161712" y="636563"/>
            <a:ext cx="5064371" cy="523220"/>
          </a:xfrm>
          <a:prstGeom prst="rect">
            <a:avLst/>
          </a:prstGeom>
          <a:noFill/>
        </p:spPr>
        <p:txBody>
          <a:bodyPr wrap="square">
            <a:spAutoFit/>
          </a:bodyPr>
          <a:lstStyle/>
          <a:p>
            <a:r>
              <a:rPr lang="fr-FR" sz="2800" b="1" i="0" u="sng" strike="noStrike" baseline="0" dirty="0">
                <a:latin typeface="Arial" panose="020B0604020202020204" pitchFamily="34" charset="0"/>
                <a:cs typeface="Arial" panose="020B0604020202020204" pitchFamily="34" charset="0"/>
              </a:rPr>
              <a:t>Objectifs de l’enseignement: </a:t>
            </a:r>
          </a:p>
        </p:txBody>
      </p:sp>
      <p:sp>
        <p:nvSpPr>
          <p:cNvPr id="3" name="ZoneTexte 2">
            <a:extLst>
              <a:ext uri="{FF2B5EF4-FFF2-40B4-BE49-F238E27FC236}">
                <a16:creationId xmlns="" xmlns:a16="http://schemas.microsoft.com/office/drawing/2014/main" id="{2EC842A1-E828-49D0-990F-02AB0CEFA351}"/>
              </a:ext>
            </a:extLst>
          </p:cNvPr>
          <p:cNvSpPr txBox="1"/>
          <p:nvPr/>
        </p:nvSpPr>
        <p:spPr>
          <a:xfrm>
            <a:off x="1740875" y="1459523"/>
            <a:ext cx="9741877" cy="3901837"/>
          </a:xfrm>
          <a:prstGeom prst="rect">
            <a:avLst/>
          </a:prstGeom>
          <a:noFill/>
        </p:spPr>
        <p:txBody>
          <a:bodyPr wrap="square">
            <a:spAutoFit/>
          </a:bodyPr>
          <a:lstStyle/>
          <a:p>
            <a:pPr algn="just">
              <a:lnSpc>
                <a:spcPct val="150000"/>
              </a:lnSpc>
            </a:pPr>
            <a:r>
              <a:rPr lang="fr-FR" sz="2400" b="1" i="0" u="none" strike="noStrike" baseline="0" dirty="0">
                <a:solidFill>
                  <a:srgbClr val="000000"/>
                </a:solidFill>
                <a:latin typeface="Arial" panose="020B0604020202020204" pitchFamily="34" charset="0"/>
                <a:cs typeface="Arial" panose="020B0604020202020204" pitchFamily="34" charset="0"/>
              </a:rPr>
              <a:t>Développer la sensibilisation des étudiants aux principes éthiques. Les initier aux règles qui régissent la vie à l’université (leurs droits et obligations vis-à-vis de la communauté universitaire) et dans le monde du travail. Les sensibiliser au respect et à la valorisation de la propriété intellectuelle. Leur expliquer les risques des maux moraux telle que la corruption et à la manière de les combattre. </a:t>
            </a:r>
            <a:endParaRPr lang="fr-F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3536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623238" y="42192"/>
            <a:ext cx="10559690" cy="677360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Exposer clairement les objectifs pédagogiques de ses enseignements, et respecter les règles pédagogiques de la progression (périodicité, durée, barème de notation, consultation des copies et réception des étudiants avant validation définitive des notes.)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Avoir une appréciation la plus objective possible des performances des étudiants.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Orienter ses activités d’expertise et de conseil vers des travaux susceptibles d’enrichir ses enseignements, de contribuer à l’avancement de ses recherches, ou de participer à son rayonnement en tant qu’universitaire.</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Fonder ses travaux de recherche sur une quête sincère du savoir, avec tout le respect dû au principe de la preuve et à l’impartialité du raisonnement.</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Respecter le travail d’érudition de ses collègues universitaires et les travaux des étudiants et en créditer les auteurs. Aussi, le plagiat constitue une faute majeure et inexcusable pouvant conduire à l’exclusion.</a:t>
            </a:r>
          </a:p>
        </p:txBody>
      </p:sp>
    </p:spTree>
    <p:extLst>
      <p:ext uri="{BB962C8B-B14F-4D97-AF65-F5344CB8AC3E}">
        <p14:creationId xmlns:p14="http://schemas.microsoft.com/office/powerpoint/2010/main" val="2907552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623238" y="42192"/>
            <a:ext cx="10559690" cy="677360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Contribuer au respect des libertés académiques des autres membres de la communauté universitaire et accepter la confrontation loyale des points de vue différents.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Faire preuve d’équité et d’impartialité dans l’évaluation professionnelle ou académique de ses collègues.</a:t>
            </a:r>
          </a:p>
          <a:p>
            <a:pPr marL="342900" indent="-342900" algn="just">
              <a:buSzPct val="130000"/>
              <a:buFont typeface="Wingdings" panose="05000000000000000000" pitchFamily="2" charset="2"/>
              <a:buChar char="§"/>
            </a:pPr>
            <a:endParaRPr lang="fr-FR" altLang="x-none" sz="22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0284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524764" y="112538"/>
            <a:ext cx="10559690" cy="2025752"/>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3. Droits et obligations de l’étudiant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L’étudiant doit disposer de toutes les conditions possibles pour évoluer harmonieusement au sein des établissements d’enseignement supérieur. Il a de ce fait des droits qui ne prennent leur sens que s’ils sont accompagnés d’une responsabilité qui se traduit par des devoirs.</a:t>
            </a:r>
          </a:p>
        </p:txBody>
      </p:sp>
      <p:sp>
        <p:nvSpPr>
          <p:cNvPr id="3" name="Rectangle 3">
            <a:extLst>
              <a:ext uri="{FF2B5EF4-FFF2-40B4-BE49-F238E27FC236}">
                <a16:creationId xmlns="" xmlns:a16="http://schemas.microsoft.com/office/drawing/2014/main" id="{883CD5DD-10F5-4DF8-89F7-54064BB50011}"/>
              </a:ext>
            </a:extLst>
          </p:cNvPr>
          <p:cNvSpPr txBox="1">
            <a:spLocks noChangeArrowheads="1"/>
          </p:cNvSpPr>
          <p:nvPr/>
        </p:nvSpPr>
        <p:spPr>
          <a:xfrm>
            <a:off x="1522416" y="2318821"/>
            <a:ext cx="10559690" cy="4278929"/>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3.1. Droits de l’étudiant :</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a droit à un enseignement et à une formation à la recherche de qualité. Pour ce faire, il a droit à un encadrement de qualité qui utilise des méthodes pédagogiques modernes et adaptées.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a droit au respect et à la dignité de la part des membres de la communauté universitaire.</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ne doit subir aucune discrimination liée au genre ou à toute autre particularité.</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a droit à la liberté d’expression et d’opinion dans le respect des règles régissant les institutions universitaires.</a:t>
            </a:r>
          </a:p>
        </p:txBody>
      </p:sp>
    </p:spTree>
    <p:extLst>
      <p:ext uri="{BB962C8B-B14F-4D97-AF65-F5344CB8AC3E}">
        <p14:creationId xmlns:p14="http://schemas.microsoft.com/office/powerpoint/2010/main" val="1199008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883CD5DD-10F5-4DF8-89F7-54064BB50011}"/>
              </a:ext>
            </a:extLst>
          </p:cNvPr>
          <p:cNvSpPr txBox="1">
            <a:spLocks noChangeArrowheads="1"/>
          </p:cNvSpPr>
          <p:nvPr/>
        </p:nvSpPr>
        <p:spPr>
          <a:xfrm>
            <a:off x="1522416" y="236805"/>
            <a:ext cx="10559690" cy="6220269"/>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Le programme du cours doit lui être remis dès le début de l’année. Les supports de cours (références d’ouvrages et polycopiés …) doivent être mis à sa disposition.</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a droit à une évaluation juste, équitable et impartiale.</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La remise des notes, accompagnée du corrigé et du barème de l’épreuve et, au besoin, la consultation de copie, doivent se faire dans des délais raisonnables n’excédant pas ceux fixés par les comités pédagogiques.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a le droit de présenter un recours s’il s’estime lésé dans la correction d’une épreuve.</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en post-graduation a droit à un encadrement de qualité ainsi qu’à des mesures de soutien pour sa recherche.</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a droit à la sécurité, à l’hygiène et à la prévention sanitaire nécessaires aussi bien dans les universités que dans les résidences universitaires.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a droit aux informations concernant la structure d’enseignement supérieur à laquelle il appartient, notamment son règlement intérieur.</a:t>
            </a:r>
          </a:p>
          <a:p>
            <a:pPr marL="342900" indent="-342900" algn="just">
              <a:buSzPct val="130000"/>
              <a:buFont typeface="Wingdings" panose="05000000000000000000" pitchFamily="2" charset="2"/>
              <a:buChar char="§"/>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553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883CD5DD-10F5-4DF8-89F7-54064BB50011}"/>
              </a:ext>
            </a:extLst>
          </p:cNvPr>
          <p:cNvSpPr txBox="1">
            <a:spLocks noChangeArrowheads="1"/>
          </p:cNvSpPr>
          <p:nvPr/>
        </p:nvSpPr>
        <p:spPr>
          <a:xfrm>
            <a:off x="1522416" y="236805"/>
            <a:ext cx="10559690" cy="3603675"/>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a accès à la bibliothèque, au centre de ressources informatiques et à tous les moyens matériels nécessaires à une formation de qualité. L’étudiant élit ses représentants aux comités pédagogiques sans entrave ni pression.</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peut créer, conformément à la législation en vigueur, des associations estudiantines à caractère scientifique, artistique, culturel et sportif. Ces associations ne doivent pas s’immiscer dans la  gestion  administrative  des  institutions  universitaires  en  dehors  du  cadre  fixé  par  la réglementation en vigueur.</a:t>
            </a:r>
          </a:p>
        </p:txBody>
      </p:sp>
      <p:sp>
        <p:nvSpPr>
          <p:cNvPr id="4" name="Rectangle 3">
            <a:extLst>
              <a:ext uri="{FF2B5EF4-FFF2-40B4-BE49-F238E27FC236}">
                <a16:creationId xmlns="" xmlns:a16="http://schemas.microsoft.com/office/drawing/2014/main" id="{FB418F84-EAE6-493B-AA00-3B53207AC27C}"/>
              </a:ext>
            </a:extLst>
          </p:cNvPr>
          <p:cNvSpPr txBox="1">
            <a:spLocks noChangeArrowheads="1"/>
          </p:cNvSpPr>
          <p:nvPr/>
        </p:nvSpPr>
        <p:spPr>
          <a:xfrm>
            <a:off x="1522416" y="3683392"/>
            <a:ext cx="10559690" cy="2951872"/>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3.2. Les Devoirs de l’étudiant :</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doit respecter la réglementation en vigueur.</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doit respecter la dignité et l’intégrité des membres de la communauté universitaire.</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doit respecter le droit des membres de la communauté universitaire à la libre expression. L’étudiant doit respecter les résultats des jurys de délibération.</a:t>
            </a:r>
          </a:p>
        </p:txBody>
      </p:sp>
    </p:spTree>
    <p:extLst>
      <p:ext uri="{BB962C8B-B14F-4D97-AF65-F5344CB8AC3E}">
        <p14:creationId xmlns:p14="http://schemas.microsoft.com/office/powerpoint/2010/main" val="36596943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883CD5DD-10F5-4DF8-89F7-54064BB50011}"/>
              </a:ext>
            </a:extLst>
          </p:cNvPr>
          <p:cNvSpPr txBox="1">
            <a:spLocks noChangeArrowheads="1"/>
          </p:cNvSpPr>
          <p:nvPr/>
        </p:nvSpPr>
        <p:spPr>
          <a:xfrm>
            <a:off x="1522416" y="391553"/>
            <a:ext cx="10559690" cy="3192195"/>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est dans l’obligation de fournir des informations exactes et précises lors de son inscription, et de s’acquitter de ses obligations administratives envers l’établissement.</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doit  faire  preuve  de  civisme  et  de  bonnes  manières  dans  l’ensemble  de  ses comportements.</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ne doit jamais frauder ou recourir au plagiat.</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L’étudiant doit préserver les locaux et les matériels mis à sa disposition et respecter les règles de sécurité et d’hygiène dans tout l’établissement.</a:t>
            </a:r>
          </a:p>
        </p:txBody>
      </p:sp>
      <p:sp>
        <p:nvSpPr>
          <p:cNvPr id="5" name="Rectangle 3">
            <a:extLst>
              <a:ext uri="{FF2B5EF4-FFF2-40B4-BE49-F238E27FC236}">
                <a16:creationId xmlns="" xmlns:a16="http://schemas.microsoft.com/office/drawing/2014/main" id="{F77FF024-E540-4AA3-8B63-5FD4A4D47F03}"/>
              </a:ext>
            </a:extLst>
          </p:cNvPr>
          <p:cNvSpPr txBox="1">
            <a:spLocks noChangeArrowheads="1"/>
          </p:cNvSpPr>
          <p:nvPr/>
        </p:nvSpPr>
        <p:spPr>
          <a:xfrm>
            <a:off x="1522416" y="3753731"/>
            <a:ext cx="10559690" cy="1926102"/>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dirty="0">
                <a:solidFill>
                  <a:schemeClr val="tx1"/>
                </a:solidFill>
                <a:latin typeface="Arial" panose="020B0604020202020204" pitchFamily="34" charset="0"/>
                <a:cs typeface="Arial" panose="020B0604020202020204" pitchFamily="34" charset="0"/>
              </a:rPr>
              <a:t>L’étudiant est dûment informé des fautes qui lui sont reprochées. Les sanctions qu’il encourt sont prévues par la réglementation en vigueur et le règlement intérieur de l’établissement d’enseignement supérieur. Elles sont du ressort du conseil de discipline et peuvent aller jusqu’à l’exclusion définitive de l’établissement.</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2145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0F92792-E32D-467E-A3B7-BA30B0CBD1F5}"/>
              </a:ext>
            </a:extLst>
          </p:cNvPr>
          <p:cNvSpPr txBox="1">
            <a:spLocks noChangeArrowheads="1"/>
          </p:cNvSpPr>
          <p:nvPr/>
        </p:nvSpPr>
        <p:spPr>
          <a:xfrm>
            <a:off x="1524764" y="42198"/>
            <a:ext cx="10559690" cy="2025752"/>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4. Droits et obligations de du personnel administratif et technique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L’enseignant-chercheur et l’étudiant ne sont pas les seuls acteurs de l’Université. Ils sont étroitement associés au personnel administratif et technique des établissements qui, tout comme eux, a des droits qu’accompagnent des obligations.</a:t>
            </a:r>
          </a:p>
        </p:txBody>
      </p:sp>
      <p:sp>
        <p:nvSpPr>
          <p:cNvPr id="3" name="Rectangle 3">
            <a:extLst>
              <a:ext uri="{FF2B5EF4-FFF2-40B4-BE49-F238E27FC236}">
                <a16:creationId xmlns="" xmlns:a16="http://schemas.microsoft.com/office/drawing/2014/main" id="{883CD5DD-10F5-4DF8-89F7-54064BB50011}"/>
              </a:ext>
            </a:extLst>
          </p:cNvPr>
          <p:cNvSpPr txBox="1">
            <a:spLocks noChangeArrowheads="1"/>
          </p:cNvSpPr>
          <p:nvPr/>
        </p:nvSpPr>
        <p:spPr>
          <a:xfrm>
            <a:off x="1522416" y="2023393"/>
            <a:ext cx="10559690" cy="4982318"/>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4.1. Les Droits du personnel administratif et technique :</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Le personnel administratif et technique doit être traité avec respect, considération, et équité au même titre que l’ensemble des acteurs de l’enseignement supérieur.</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Le personnel administratif et technique a droit, lors des examens de recrutement, de l’évaluation, de nominations et de promotion, à un traitement objectif et impartial.</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Le personnel administratif et technique ne doit subir aucun harcèlement ni aucune discrimination dans l’évolution de sa carrière.</a:t>
            </a: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Le personnel administratif et technique bénéficie de conditions adéquates qui lui permettent d’accomplir au mieux sa mission et, à ce titre, il bénéficie des dispositifs de formation continue et d’amélioration constante de ses qualifications.</a:t>
            </a:r>
          </a:p>
          <a:p>
            <a:pPr marL="342900" indent="-342900" algn="just">
              <a:buSzPct val="130000"/>
              <a:buFont typeface="Wingdings" panose="05000000000000000000" pitchFamily="2" charset="2"/>
              <a:buChar char="§"/>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18447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883CD5DD-10F5-4DF8-89F7-54064BB50011}"/>
              </a:ext>
            </a:extLst>
          </p:cNvPr>
          <p:cNvSpPr txBox="1">
            <a:spLocks noChangeArrowheads="1"/>
          </p:cNvSpPr>
          <p:nvPr/>
        </p:nvSpPr>
        <p:spPr>
          <a:xfrm>
            <a:off x="1522416" y="82057"/>
            <a:ext cx="10559690" cy="6065525"/>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Le personnel administratif et technique bénéficie de conditions adéquates qui lui permettent d’accomplir au mieux sa mission et, à ce titre, il bénéficie des dispositifs de formation continue et d’amélioration constante de ses qualifications.</a:t>
            </a:r>
          </a:p>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4.2. Les Obligations du personnel administratif et technique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La mission du personnel administratif et technique est de réunir les conditions optimales permettant à l’enseignant chercheur de s’acquitter au mieux de sa fonction d’enseignement et de recherche, et à l’étudiant de réussir son parcours universitaire. Cette mission de service public, assurée à travers leur personnel administratif et technique par les établissements d’enseignement supérieur, doit être accomplie dans le respect des valeurs fondamentales de la fonction publique de compétence, d’impartialité, d’intégrité, de respect, de confidentialité, de transparence et de loyauté. Ces normes de comportement représentent des principes majeurs que chaque membre du personnel administratif et technique doit veiller à respecter et à promouvoir, notamment :</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14045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883CD5DD-10F5-4DF8-89F7-54064BB50011}"/>
              </a:ext>
            </a:extLst>
          </p:cNvPr>
          <p:cNvSpPr txBox="1">
            <a:spLocks noChangeArrowheads="1"/>
          </p:cNvSpPr>
          <p:nvPr/>
        </p:nvSpPr>
        <p:spPr>
          <a:xfrm>
            <a:off x="1522416" y="82057"/>
            <a:ext cx="10559690" cy="6065525"/>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La compétence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 personnel administratif et technique s’acquitte de ses tâches avec professionnalisme. Il est responsable de ses décisions et de ses actes ainsi que de l’utilisation judicieuse des ressources et de l’information mises à sa disposition.</a:t>
            </a:r>
          </a:p>
          <a:p>
            <a:pPr algn="just">
              <a:buSzPct val="130000"/>
            </a:pPr>
            <a:endParaRPr lang="fr-FR" altLang="x-none" sz="12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L’impartialité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 personnel administratif et technique fait preuve de neutralité et d’objectivité. Il prend ses décisions dans le respect des règles en vigueur, et en accordant à tous un traitement équitable. Il remplit ses fonctions sans</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considérations partisanes et évite toute forme de discrimination.</a:t>
            </a:r>
          </a:p>
          <a:p>
            <a:pPr algn="just">
              <a:buSzPct val="130000"/>
            </a:pPr>
            <a:endParaRPr lang="fr-FR" altLang="x-none" sz="12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L’intégrité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 personnel administratif et technique se conduit d’une manière juste et honnête. Il évite de se mettre dans une situation où il se rendrait redevable à quiconque pourrait l’influencer indûment dans l’exercice de ses fonctions.</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80622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883CD5DD-10F5-4DF8-89F7-54064BB50011}"/>
              </a:ext>
            </a:extLst>
          </p:cNvPr>
          <p:cNvSpPr txBox="1">
            <a:spLocks noChangeArrowheads="1"/>
          </p:cNvSpPr>
          <p:nvPr/>
        </p:nvSpPr>
        <p:spPr>
          <a:xfrm>
            <a:off x="1522416" y="588494"/>
            <a:ext cx="10559690" cy="5657561"/>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Le respect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 personnel administratif et technique manifeste de la considération à l’égard de toutes les personnes avec qui il interagit dans l’exercice de ses fonctions. Il fait preuve de courtoisie, d’écoute et de discrétion. Il fait également preuve de diligence et de célérité dans l’accomplissement de sa mission. Ce respect doit également concerner les domaines de compétence de chacun. Ainsi, ce personnel doit s’interdire toute ingérence dans les actes pédagogiques et scientifiques. L’administration des établissements d’enseignement supérieur doit s’interdire toute interférence dans ces domaines.</a:t>
            </a:r>
          </a:p>
          <a:p>
            <a:pPr algn="just">
              <a:buSzPct val="130000"/>
            </a:pPr>
            <a:endParaRPr lang="fr-FR" altLang="x-none" sz="12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La confidentialité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Les dossiers administratifs, techniques, pédagogiques et scientifiques doivent être soumis à l’obligation de confidentialité.</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0601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 xmlns:a16="http://schemas.microsoft.com/office/drawing/2014/main" id="{A1691A0D-4E3E-49CB-AC5D-884073BF2E30}"/>
              </a:ext>
            </a:extLst>
          </p:cNvPr>
          <p:cNvSpPr txBox="1">
            <a:spLocks noChangeArrowheads="1"/>
          </p:cNvSpPr>
          <p:nvPr/>
        </p:nvSpPr>
        <p:spPr>
          <a:xfrm>
            <a:off x="2286731" y="111692"/>
            <a:ext cx="8018585" cy="461665"/>
          </a:xfrm>
          <a:prstGeom prst="rect">
            <a:avLst/>
          </a:prstGeom>
        </p:spPr>
        <p:txBody>
          <a:bodyPr vert="horz" lIns="91440" tIns="45720" rIns="91440" bIns="45720" rtlCol="0" anchor="b">
            <a:noAutofit/>
          </a:bodyPr>
          <a:lstStyle>
            <a:lvl1pPr algn="ctr" defTabSz="914400" rtl="0" eaLnBrk="1" latinLnBrk="0" hangingPunct="1">
              <a:lnSpc>
                <a:spcPct val="89000"/>
              </a:lnSpc>
              <a:spcBef>
                <a:spcPct val="0"/>
              </a:spcBef>
              <a:buNone/>
              <a:defRPr sz="7200" kern="1200" cap="all" baseline="0">
                <a:solidFill>
                  <a:schemeClr val="tx2"/>
                </a:solidFill>
                <a:latin typeface="+mj-lt"/>
                <a:ea typeface="+mj-ea"/>
                <a:cs typeface="+mj-cs"/>
              </a:defRPr>
            </a:lvl1pPr>
          </a:lstStyle>
          <a:p>
            <a:r>
              <a:rPr lang="fr-FR" altLang="x-none" sz="2800" b="1" u="sng" dirty="0">
                <a:solidFill>
                  <a:schemeClr val="tx1"/>
                </a:solidFill>
                <a:latin typeface="Arial" panose="020B0604020202020204" pitchFamily="34" charset="0"/>
                <a:cs typeface="Arial" panose="020B0604020202020204" pitchFamily="34" charset="0"/>
              </a:rPr>
              <a:t>NOTIONS D’ETHIQUE ET DE DEONTOLOGIE</a:t>
            </a:r>
          </a:p>
        </p:txBody>
      </p:sp>
      <p:sp>
        <p:nvSpPr>
          <p:cNvPr id="5" name="Rectangle 3">
            <a:extLst>
              <a:ext uri="{FF2B5EF4-FFF2-40B4-BE49-F238E27FC236}">
                <a16:creationId xmlns="" xmlns:a16="http://schemas.microsoft.com/office/drawing/2014/main" id="{9B0D68C8-6C1F-4E6A-967F-C42167BA58AB}"/>
              </a:ext>
            </a:extLst>
          </p:cNvPr>
          <p:cNvSpPr txBox="1">
            <a:spLocks noChangeArrowheads="1"/>
          </p:cNvSpPr>
          <p:nvPr/>
        </p:nvSpPr>
        <p:spPr>
          <a:xfrm>
            <a:off x="1828800" y="1621262"/>
            <a:ext cx="10363200" cy="5125045"/>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Le mot Éthique vient du Grec Ethos, qui fait référence au comportement et au caractère d'un individu, et sa manière d'être en général. L’éthique désigne la partie théorique de la morale.</a:t>
            </a:r>
          </a:p>
          <a:p>
            <a:pPr algn="just"/>
            <a:endParaRPr lang="fr-FR" altLang="x-none" sz="2400" b="1"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L’éthique doit apporter une façon de faire ainsi que les justifications de nos actions.</a:t>
            </a:r>
          </a:p>
          <a:p>
            <a:pPr algn="just"/>
            <a:endParaRPr lang="fr-FR" altLang="x-none" sz="2400" b="1"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L’éthique est l’ensemble des principes qui réagissent :</a:t>
            </a:r>
          </a:p>
          <a:p>
            <a:pPr marL="1257300" lvl="2" indent="-342900" algn="just">
              <a:buFont typeface="Courier New" panose="02070309020205020404" pitchFamily="49" charset="0"/>
              <a:buChar char="o"/>
            </a:pPr>
            <a:r>
              <a:rPr lang="fr-FR" altLang="x-none" sz="2400" b="1" dirty="0">
                <a:solidFill>
                  <a:schemeClr val="tx1"/>
                </a:solidFill>
                <a:latin typeface="Arial" panose="020B0604020202020204" pitchFamily="34" charset="0"/>
                <a:cs typeface="Arial" panose="020B0604020202020204" pitchFamily="34" charset="0"/>
              </a:rPr>
              <a:t>Le comportement moral,</a:t>
            </a:r>
          </a:p>
          <a:p>
            <a:pPr marL="1257300" lvl="2" indent="-342900" algn="just">
              <a:buFont typeface="Courier New" panose="02070309020205020404" pitchFamily="49" charset="0"/>
              <a:buChar char="o"/>
            </a:pPr>
            <a:r>
              <a:rPr lang="fr-FR" altLang="x-none" sz="2400" b="1" dirty="0">
                <a:solidFill>
                  <a:schemeClr val="tx1"/>
                </a:solidFill>
                <a:latin typeface="Arial" panose="020B0604020202020204" pitchFamily="34" charset="0"/>
                <a:cs typeface="Arial" panose="020B0604020202020204" pitchFamily="34" charset="0"/>
              </a:rPr>
              <a:t>Les conceptions morales d’une personne,</a:t>
            </a:r>
          </a:p>
          <a:p>
            <a:pPr marL="1257300" lvl="2" indent="-342900" algn="just">
              <a:buFont typeface="Courier New" panose="02070309020205020404" pitchFamily="49" charset="0"/>
              <a:buChar char="o"/>
            </a:pPr>
            <a:r>
              <a:rPr lang="fr-FR" altLang="x-none" sz="2400" b="1" dirty="0">
                <a:solidFill>
                  <a:schemeClr val="tx1"/>
                </a:solidFill>
                <a:latin typeface="Arial" panose="020B0604020202020204" pitchFamily="34" charset="0"/>
                <a:cs typeface="Arial" panose="020B0604020202020204" pitchFamily="34" charset="0"/>
              </a:rPr>
              <a:t>Les exigences morales,</a:t>
            </a:r>
          </a:p>
          <a:p>
            <a:pPr marL="1257300" lvl="2" indent="-342900" algn="just">
              <a:buFont typeface="Courier New" panose="02070309020205020404" pitchFamily="49" charset="0"/>
              <a:buChar char="o"/>
            </a:pPr>
            <a:r>
              <a:rPr lang="fr-FR" altLang="x-none" sz="2400" b="1" dirty="0">
                <a:solidFill>
                  <a:schemeClr val="tx1"/>
                </a:solidFill>
                <a:latin typeface="Arial" panose="020B0604020202020204" pitchFamily="34" charset="0"/>
                <a:cs typeface="Arial" panose="020B0604020202020204" pitchFamily="34" charset="0"/>
              </a:rPr>
              <a:t>Obligations à l’égard d’autrui.</a:t>
            </a:r>
          </a:p>
          <a:p>
            <a:pPr marL="342900" indent="-342900" algn="just">
              <a:buFont typeface="Courier New" panose="02070309020205020404" pitchFamily="49" charset="0"/>
              <a:buChar char="o"/>
            </a:pPr>
            <a:endParaRPr lang="fr-FR" altLang="x-none" sz="2400" b="1" dirty="0">
              <a:solidFill>
                <a:schemeClr val="tx1"/>
              </a:solidFill>
              <a:latin typeface="Arial" panose="020B0604020202020204" pitchFamily="34" charset="0"/>
              <a:cs typeface="Arial" panose="020B0604020202020204" pitchFamily="34" charset="0"/>
            </a:endParaRPr>
          </a:p>
          <a:p>
            <a:pPr algn="just"/>
            <a:endParaRPr lang="fr-FR" altLang="x-none" sz="2400" b="1" dirty="0">
              <a:solidFill>
                <a:schemeClr val="tx1"/>
              </a:solidFill>
              <a:latin typeface="Arial" panose="020B0604020202020204" pitchFamily="34" charset="0"/>
              <a:cs typeface="Arial" panose="020B0604020202020204" pitchFamily="34" charset="0"/>
            </a:endParaRPr>
          </a:p>
        </p:txBody>
      </p:sp>
      <p:sp>
        <p:nvSpPr>
          <p:cNvPr id="6" name="ZoneTexte 5">
            <a:extLst>
              <a:ext uri="{FF2B5EF4-FFF2-40B4-BE49-F238E27FC236}">
                <a16:creationId xmlns="" xmlns:a16="http://schemas.microsoft.com/office/drawing/2014/main" id="{CD5BAD7B-DEFF-4CAA-8AC4-C740F358E7D4}"/>
              </a:ext>
            </a:extLst>
          </p:cNvPr>
          <p:cNvSpPr txBox="1"/>
          <p:nvPr/>
        </p:nvSpPr>
        <p:spPr>
          <a:xfrm>
            <a:off x="1677572" y="573357"/>
            <a:ext cx="1934307" cy="461665"/>
          </a:xfrm>
          <a:prstGeom prst="rect">
            <a:avLst/>
          </a:prstGeom>
          <a:noFill/>
        </p:spPr>
        <p:txBody>
          <a:bodyPr wrap="square">
            <a:spAutoFit/>
          </a:bodyPr>
          <a:lstStyle/>
          <a:p>
            <a:r>
              <a:rPr lang="fr-FR" sz="2400" b="1" i="0" u="sng" strike="noStrike" baseline="0" dirty="0">
                <a:solidFill>
                  <a:srgbClr val="000000"/>
                </a:solidFill>
                <a:latin typeface="Arial" panose="020B0604020202020204" pitchFamily="34" charset="0"/>
                <a:cs typeface="Arial" panose="020B0604020202020204" pitchFamily="34" charset="0"/>
              </a:rPr>
              <a:t>Définitions </a:t>
            </a:r>
            <a:endParaRPr lang="fr-FR" sz="2400" b="1" u="sng" dirty="0">
              <a:latin typeface="Arial" panose="020B0604020202020204" pitchFamily="34" charset="0"/>
              <a:cs typeface="Arial" panose="020B0604020202020204" pitchFamily="34" charset="0"/>
            </a:endParaRPr>
          </a:p>
        </p:txBody>
      </p:sp>
      <p:sp>
        <p:nvSpPr>
          <p:cNvPr id="8" name="ZoneTexte 7">
            <a:extLst>
              <a:ext uri="{FF2B5EF4-FFF2-40B4-BE49-F238E27FC236}">
                <a16:creationId xmlns="" xmlns:a16="http://schemas.microsoft.com/office/drawing/2014/main" id="{5D91C1DB-7CC7-407D-84FE-442B94079398}"/>
              </a:ext>
            </a:extLst>
          </p:cNvPr>
          <p:cNvSpPr txBox="1"/>
          <p:nvPr/>
        </p:nvSpPr>
        <p:spPr>
          <a:xfrm>
            <a:off x="1677572" y="1097310"/>
            <a:ext cx="2191043" cy="461665"/>
          </a:xfrm>
          <a:prstGeom prst="rect">
            <a:avLst/>
          </a:prstGeom>
          <a:noFill/>
        </p:spPr>
        <p:txBody>
          <a:bodyPr wrap="square">
            <a:spAutoFit/>
          </a:bodyPr>
          <a:lstStyle/>
          <a:p>
            <a:pPr marL="342900" indent="-342900">
              <a:buFont typeface="Wingdings" panose="05000000000000000000" pitchFamily="2" charset="2"/>
              <a:buChar char="v"/>
            </a:pPr>
            <a:r>
              <a:rPr lang="fr-FR" sz="2400" b="1" i="0" u="sng" strike="noStrike" baseline="0" dirty="0">
                <a:solidFill>
                  <a:srgbClr val="000000"/>
                </a:solidFill>
                <a:latin typeface="Arial" panose="020B0604020202020204" pitchFamily="34" charset="0"/>
                <a:cs typeface="Arial" panose="020B0604020202020204" pitchFamily="34" charset="0"/>
              </a:rPr>
              <a:t>Éthique: </a:t>
            </a:r>
            <a:endParaRPr lang="fr-FR" sz="2400"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71986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883CD5DD-10F5-4DF8-89F7-54064BB50011}"/>
              </a:ext>
            </a:extLst>
          </p:cNvPr>
          <p:cNvSpPr txBox="1">
            <a:spLocks noChangeArrowheads="1"/>
          </p:cNvSpPr>
          <p:nvPr/>
        </p:nvSpPr>
        <p:spPr>
          <a:xfrm>
            <a:off x="1522416" y="82057"/>
            <a:ext cx="10559690" cy="6065525"/>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La transparence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 personnel accomplit ses fonctions et les différents actes qui en découlent d’une façon qui permette la bonne circulation de l’information utile aux membres de la communauté universitaire, la vérification des bonnes pratiques professionnelles et leur traçabilité.</a:t>
            </a:r>
          </a:p>
          <a:p>
            <a:pPr algn="just">
              <a:buSzPct val="130000"/>
            </a:pPr>
            <a:endParaRPr lang="fr-FR" altLang="x-none" sz="12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r>
              <a:rPr lang="fr-FR" altLang="x-none" sz="2200" b="1" dirty="0">
                <a:solidFill>
                  <a:schemeClr val="tx1"/>
                </a:solidFill>
                <a:latin typeface="Arial" panose="020B0604020202020204" pitchFamily="34" charset="0"/>
                <a:cs typeface="Arial" panose="020B0604020202020204" pitchFamily="34" charset="0"/>
              </a:rPr>
              <a:t>La performance :</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 service public rendu, à travers leur personnel administratif et technique, par les établissements d’enseignement supérieur doit également obéir à des critères de qualité qui impliquent l’obligation de traiter leurs acteurs avec égards et diligence.</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En pratique, l’obligation de traiter l’enseignant et l’étudiant avec égards signifie que le personnel administratif et technique adopte un comportement poli et courtois dans ses relations avec eux.</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 personnel administratif et technique est enfin tenu de donner à ces derniers toute l’information qu’ils demandent et qu’ils sont en droit d’obtenir.</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48658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 xmlns:a16="http://schemas.microsoft.com/office/drawing/2014/main" id="{A1691A0D-4E3E-49CB-AC5D-884073BF2E30}"/>
              </a:ext>
            </a:extLst>
          </p:cNvPr>
          <p:cNvSpPr txBox="1">
            <a:spLocks noChangeArrowheads="1"/>
          </p:cNvSpPr>
          <p:nvPr/>
        </p:nvSpPr>
        <p:spPr>
          <a:xfrm>
            <a:off x="2286731" y="111692"/>
            <a:ext cx="8018585" cy="461665"/>
          </a:xfrm>
          <a:prstGeom prst="rect">
            <a:avLst/>
          </a:prstGeom>
        </p:spPr>
        <p:txBody>
          <a:bodyPr vert="horz" lIns="91440" tIns="45720" rIns="91440" bIns="45720" rtlCol="0" anchor="b">
            <a:noAutofit/>
          </a:bodyPr>
          <a:lstStyle>
            <a:lvl1pPr algn="ctr" defTabSz="914400" rtl="0" eaLnBrk="1" latinLnBrk="0" hangingPunct="1">
              <a:lnSpc>
                <a:spcPct val="89000"/>
              </a:lnSpc>
              <a:spcBef>
                <a:spcPct val="0"/>
              </a:spcBef>
              <a:buNone/>
              <a:defRPr sz="7200" kern="1200" cap="all" baseline="0">
                <a:solidFill>
                  <a:schemeClr val="tx2"/>
                </a:solidFill>
                <a:latin typeface="+mj-lt"/>
                <a:ea typeface="+mj-ea"/>
                <a:cs typeface="+mj-cs"/>
              </a:defRPr>
            </a:lvl1pPr>
          </a:lstStyle>
          <a:p>
            <a:r>
              <a:rPr lang="fr-FR" altLang="x-none" sz="2800" b="1" u="sng" dirty="0">
                <a:solidFill>
                  <a:schemeClr val="tx1"/>
                </a:solidFill>
                <a:latin typeface="Arial" panose="020B0604020202020204" pitchFamily="34" charset="0"/>
                <a:cs typeface="Arial" panose="020B0604020202020204" pitchFamily="34" charset="0"/>
              </a:rPr>
              <a:t>Propriété intellectuelle</a:t>
            </a:r>
          </a:p>
        </p:txBody>
      </p:sp>
      <p:sp>
        <p:nvSpPr>
          <p:cNvPr id="5" name="Rectangle 3">
            <a:extLst>
              <a:ext uri="{FF2B5EF4-FFF2-40B4-BE49-F238E27FC236}">
                <a16:creationId xmlns="" xmlns:a16="http://schemas.microsoft.com/office/drawing/2014/main" id="{9B0D68C8-6C1F-4E6A-967F-C42167BA58AB}"/>
              </a:ext>
            </a:extLst>
          </p:cNvPr>
          <p:cNvSpPr txBox="1">
            <a:spLocks noChangeArrowheads="1"/>
          </p:cNvSpPr>
          <p:nvPr/>
        </p:nvSpPr>
        <p:spPr>
          <a:xfrm>
            <a:off x="1378226" y="680359"/>
            <a:ext cx="10363200" cy="3003746"/>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Le terme “propriété intellectuelle” désigne les œuvres de l’esprit : inventions; œuvres littéraires et artistiques; dessins et modèles; et emblèmes, noms et images utilisés dans le commerce.</a:t>
            </a:r>
          </a:p>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Les droits de propriété intellectuelle sont les droits conférés à l'individu par une création intellectuelle. </a:t>
            </a:r>
          </a:p>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La propriété intellectuelle protège les intérêts des créateurs en leur conférant des droits sur leurs œuvres. </a:t>
            </a:r>
          </a:p>
        </p:txBody>
      </p:sp>
      <p:sp>
        <p:nvSpPr>
          <p:cNvPr id="7" name="ZoneTexte 6">
            <a:extLst>
              <a:ext uri="{FF2B5EF4-FFF2-40B4-BE49-F238E27FC236}">
                <a16:creationId xmlns="" xmlns:a16="http://schemas.microsoft.com/office/drawing/2014/main" id="{1F3C7F24-19B0-4297-8974-7382E03DEF84}"/>
              </a:ext>
            </a:extLst>
          </p:cNvPr>
          <p:cNvSpPr txBox="1"/>
          <p:nvPr/>
        </p:nvSpPr>
        <p:spPr>
          <a:xfrm>
            <a:off x="2160104" y="3791107"/>
            <a:ext cx="2690192" cy="461665"/>
          </a:xfrm>
          <a:prstGeom prst="rect">
            <a:avLst/>
          </a:prstGeom>
          <a:noFill/>
        </p:spPr>
        <p:txBody>
          <a:bodyPr wrap="square">
            <a:spAutoFit/>
          </a:bodyPr>
          <a:lstStyle/>
          <a:p>
            <a:pPr marL="342900" indent="-342900">
              <a:buFont typeface="Wingdings" panose="05000000000000000000" pitchFamily="2" charset="2"/>
              <a:buChar char="v"/>
            </a:pPr>
            <a:r>
              <a:rPr lang="fr-FR" sz="2400" b="1" u="sng" dirty="0">
                <a:latin typeface="Arial" panose="020B0604020202020204" pitchFamily="34" charset="0"/>
                <a:cs typeface="Arial" panose="020B0604020202020204" pitchFamily="34" charset="0"/>
              </a:rPr>
              <a:t>Droit d’auteur</a:t>
            </a:r>
          </a:p>
        </p:txBody>
      </p:sp>
      <p:sp>
        <p:nvSpPr>
          <p:cNvPr id="9" name="Rectangle 3">
            <a:extLst>
              <a:ext uri="{FF2B5EF4-FFF2-40B4-BE49-F238E27FC236}">
                <a16:creationId xmlns="" xmlns:a16="http://schemas.microsoft.com/office/drawing/2014/main" id="{6D2AF7D9-89BB-4625-998E-438901194F4A}"/>
              </a:ext>
            </a:extLst>
          </p:cNvPr>
          <p:cNvSpPr txBox="1">
            <a:spLocks noChangeArrowheads="1"/>
          </p:cNvSpPr>
          <p:nvPr/>
        </p:nvSpPr>
        <p:spPr>
          <a:xfrm>
            <a:off x="1490869" y="4411796"/>
            <a:ext cx="10363200" cy="2201037"/>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Le droit d’auteur se rapporte aux créations littéraires et artistiques, telles que les livres, la musique, les peintures et les sculptures, les films et les œuvres fondées sur la technologie (telles que les programmes d’ordinateur et les bases de données électroniques).</a:t>
            </a:r>
          </a:p>
        </p:txBody>
      </p:sp>
    </p:spTree>
    <p:extLst>
      <p:ext uri="{BB962C8B-B14F-4D97-AF65-F5344CB8AC3E}">
        <p14:creationId xmlns:p14="http://schemas.microsoft.com/office/powerpoint/2010/main" val="26749287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 xmlns:a16="http://schemas.microsoft.com/office/drawing/2014/main" id="{1F3C7F24-19B0-4297-8974-7382E03DEF84}"/>
              </a:ext>
            </a:extLst>
          </p:cNvPr>
          <p:cNvSpPr txBox="1"/>
          <p:nvPr/>
        </p:nvSpPr>
        <p:spPr>
          <a:xfrm>
            <a:off x="1762538" y="186518"/>
            <a:ext cx="2016224" cy="461665"/>
          </a:xfrm>
          <a:prstGeom prst="rect">
            <a:avLst/>
          </a:prstGeom>
          <a:noFill/>
        </p:spPr>
        <p:txBody>
          <a:bodyPr wrap="square">
            <a:spAutoFit/>
          </a:bodyPr>
          <a:lstStyle/>
          <a:p>
            <a:pPr marL="342900" indent="-342900">
              <a:buFont typeface="Wingdings" panose="05000000000000000000" pitchFamily="2" charset="2"/>
              <a:buChar char="v"/>
            </a:pPr>
            <a:r>
              <a:rPr lang="fr-FR" sz="2400" b="1" u="sng" dirty="0">
                <a:latin typeface="Arial" panose="020B0604020202020204" pitchFamily="34" charset="0"/>
                <a:cs typeface="Arial" panose="020B0604020202020204" pitchFamily="34" charset="0"/>
              </a:rPr>
              <a:t>Le plagiat</a:t>
            </a:r>
          </a:p>
        </p:txBody>
      </p:sp>
      <p:sp>
        <p:nvSpPr>
          <p:cNvPr id="9" name="Rectangle 3">
            <a:extLst>
              <a:ext uri="{FF2B5EF4-FFF2-40B4-BE49-F238E27FC236}">
                <a16:creationId xmlns="" xmlns:a16="http://schemas.microsoft.com/office/drawing/2014/main" id="{6D2AF7D9-89BB-4625-998E-438901194F4A}"/>
              </a:ext>
            </a:extLst>
          </p:cNvPr>
          <p:cNvSpPr txBox="1">
            <a:spLocks noChangeArrowheads="1"/>
          </p:cNvSpPr>
          <p:nvPr/>
        </p:nvSpPr>
        <p:spPr>
          <a:xfrm>
            <a:off x="1225826" y="648176"/>
            <a:ext cx="10363200" cy="3406989"/>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Le plagiat est le fait de présenter le travail de quelqu’un d'autre comme étant le sien.</a:t>
            </a:r>
          </a:p>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Dans les travaux de recherche documentaire et de rédaction (dissertation, rapport de stage, mémoire, thèse…), reprendre les idées d’un auteur est autorisé, à condition d’indiquer au lecteur, l’origine d’une idée, d’un propos ou d’une œuvre.</a:t>
            </a:r>
          </a:p>
          <a:p>
            <a:pPr marL="342900" indent="-342900" algn="just">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Le plagiat est passible de sanctions qui risquent de compromettre le bon déroulement des études universitaires.</a:t>
            </a:r>
          </a:p>
          <a:p>
            <a:pPr marL="342900" indent="-342900" algn="just">
              <a:buFont typeface="Wingdings" panose="05000000000000000000" pitchFamily="2" charset="2"/>
              <a:buChar char="§"/>
            </a:pPr>
            <a:endParaRPr lang="fr-FR" altLang="x-none" sz="2400" b="1" dirty="0">
              <a:solidFill>
                <a:schemeClr val="tx1"/>
              </a:solidFill>
              <a:latin typeface="Arial" panose="020B0604020202020204" pitchFamily="34" charset="0"/>
              <a:cs typeface="Arial" panose="020B0604020202020204" pitchFamily="34" charset="0"/>
            </a:endParaRPr>
          </a:p>
        </p:txBody>
      </p:sp>
      <p:sp>
        <p:nvSpPr>
          <p:cNvPr id="8" name="ZoneTexte 7">
            <a:extLst>
              <a:ext uri="{FF2B5EF4-FFF2-40B4-BE49-F238E27FC236}">
                <a16:creationId xmlns="" xmlns:a16="http://schemas.microsoft.com/office/drawing/2014/main" id="{9D0310EE-72CB-4119-A251-95B04E29A0E3}"/>
              </a:ext>
            </a:extLst>
          </p:cNvPr>
          <p:cNvSpPr txBox="1"/>
          <p:nvPr/>
        </p:nvSpPr>
        <p:spPr>
          <a:xfrm>
            <a:off x="1782417" y="4049526"/>
            <a:ext cx="4711147" cy="461665"/>
          </a:xfrm>
          <a:prstGeom prst="rect">
            <a:avLst/>
          </a:prstGeom>
          <a:noFill/>
        </p:spPr>
        <p:txBody>
          <a:bodyPr wrap="square">
            <a:spAutoFit/>
          </a:bodyPr>
          <a:lstStyle/>
          <a:p>
            <a:pPr marL="342900" indent="-342900">
              <a:buFont typeface="Wingdings" panose="05000000000000000000" pitchFamily="2" charset="2"/>
              <a:buChar char="v"/>
            </a:pPr>
            <a:r>
              <a:rPr lang="fr-FR" sz="2400" b="1" u="sng" dirty="0">
                <a:latin typeface="Arial" panose="020B0604020202020204" pitchFamily="34" charset="0"/>
                <a:cs typeface="Arial" panose="020B0604020202020204" pitchFamily="34" charset="0"/>
              </a:rPr>
              <a:t>Comment éviter le plagiat ?</a:t>
            </a:r>
          </a:p>
        </p:txBody>
      </p:sp>
      <p:sp>
        <p:nvSpPr>
          <p:cNvPr id="10" name="Rectangle 3">
            <a:extLst>
              <a:ext uri="{FF2B5EF4-FFF2-40B4-BE49-F238E27FC236}">
                <a16:creationId xmlns="" xmlns:a16="http://schemas.microsoft.com/office/drawing/2014/main" id="{D88C3B30-7C0E-454C-B86F-C17BC3939C41}"/>
              </a:ext>
            </a:extLst>
          </p:cNvPr>
          <p:cNvSpPr txBox="1">
            <a:spLocks noChangeArrowheads="1"/>
          </p:cNvSpPr>
          <p:nvPr/>
        </p:nvSpPr>
        <p:spPr>
          <a:xfrm>
            <a:off x="1232452" y="4581531"/>
            <a:ext cx="10363200" cy="2058421"/>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r>
              <a:rPr lang="fr-FR" altLang="x-none" sz="2400" b="1" dirty="0">
                <a:solidFill>
                  <a:schemeClr val="tx1"/>
                </a:solidFill>
                <a:latin typeface="Arial" panose="020B0604020202020204" pitchFamily="34" charset="0"/>
                <a:cs typeface="Arial" panose="020B0604020202020204" pitchFamily="34" charset="0"/>
              </a:rPr>
              <a:t>        Pour éviter le plagiat, il suffit de suivre ces deux étapes :</a:t>
            </a:r>
          </a:p>
          <a:p>
            <a:pPr marL="822325" indent="-457200" algn="just">
              <a:buFont typeface="+mj-lt"/>
              <a:buAutoNum type="alphaLcParenR"/>
            </a:pPr>
            <a:r>
              <a:rPr lang="fr-FR" altLang="x-none" sz="2400" b="1" dirty="0">
                <a:solidFill>
                  <a:schemeClr val="tx1"/>
                </a:solidFill>
                <a:latin typeface="Arial" panose="020B0604020202020204" pitchFamily="34" charset="0"/>
                <a:cs typeface="Arial" panose="020B0604020202020204" pitchFamily="34" charset="0"/>
              </a:rPr>
              <a:t>Faites une citation ou paraphrasez les mots ou les idées d’autrui.</a:t>
            </a:r>
          </a:p>
          <a:p>
            <a:pPr marL="822325" indent="-457200" algn="just">
              <a:buFont typeface="+mj-lt"/>
              <a:buAutoNum type="alphaLcParenR"/>
            </a:pPr>
            <a:r>
              <a:rPr lang="fr-FR" altLang="x-none" sz="2400" b="1" dirty="0">
                <a:solidFill>
                  <a:schemeClr val="tx1"/>
                </a:solidFill>
                <a:latin typeface="Arial" panose="020B0604020202020204" pitchFamily="34" charset="0"/>
                <a:cs typeface="Arial" panose="020B0604020202020204" pitchFamily="34" charset="0"/>
              </a:rPr>
              <a:t>Donnez la source originale dans le texte et la bibliographie.</a:t>
            </a:r>
          </a:p>
        </p:txBody>
      </p:sp>
    </p:spTree>
    <p:extLst>
      <p:ext uri="{BB962C8B-B14F-4D97-AF65-F5344CB8AC3E}">
        <p14:creationId xmlns:p14="http://schemas.microsoft.com/office/powerpoint/2010/main" val="1189085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 xmlns:a16="http://schemas.microsoft.com/office/drawing/2014/main" id="{9B0D68C8-6C1F-4E6A-967F-C42167BA58AB}"/>
              </a:ext>
            </a:extLst>
          </p:cNvPr>
          <p:cNvSpPr txBox="1">
            <a:spLocks noChangeArrowheads="1"/>
          </p:cNvSpPr>
          <p:nvPr/>
        </p:nvSpPr>
        <p:spPr>
          <a:xfrm>
            <a:off x="1513040" y="587562"/>
            <a:ext cx="10559690" cy="5813491"/>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l">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Le mot Déontologie vient du grec, plus précisément du mot </a:t>
            </a:r>
            <a:r>
              <a:rPr lang="fr-FR" altLang="x-none" sz="2400" b="1" dirty="0" err="1">
                <a:solidFill>
                  <a:schemeClr val="tx1"/>
                </a:solidFill>
                <a:latin typeface="Arial" panose="020B0604020202020204" pitchFamily="34" charset="0"/>
                <a:cs typeface="Arial" panose="020B0604020202020204" pitchFamily="34" charset="0"/>
              </a:rPr>
              <a:t>deontos</a:t>
            </a:r>
            <a:r>
              <a:rPr lang="fr-FR" altLang="x-none" sz="2400" b="1" dirty="0">
                <a:solidFill>
                  <a:schemeClr val="tx1"/>
                </a:solidFill>
                <a:latin typeface="Arial" panose="020B0604020202020204" pitchFamily="34" charset="0"/>
                <a:cs typeface="Arial" panose="020B0604020202020204" pitchFamily="34" charset="0"/>
              </a:rPr>
              <a:t> qui signifie devoir. C'est une branche de l'éthique qui établit les fondements des devoirs d'une personne en fonction de la morale.</a:t>
            </a:r>
          </a:p>
          <a:p>
            <a:pPr algn="l">
              <a:buSzPct val="130000"/>
            </a:pPr>
            <a:endParaRPr lang="fr-FR" altLang="x-none" sz="2400" b="1" dirty="0">
              <a:solidFill>
                <a:schemeClr val="tx1"/>
              </a:solidFill>
              <a:latin typeface="Arial" panose="020B0604020202020204" pitchFamily="34" charset="0"/>
              <a:cs typeface="Arial" panose="020B0604020202020204" pitchFamily="34" charset="0"/>
            </a:endParaRPr>
          </a:p>
          <a:p>
            <a:pPr marL="342900" indent="-342900" algn="l">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Etymologiquement, la déontologie est donc la science des devoirs.</a:t>
            </a:r>
          </a:p>
          <a:p>
            <a:pPr algn="l">
              <a:buSzPct val="130000"/>
            </a:pPr>
            <a:endParaRPr lang="fr-FR" altLang="x-none" sz="2400" b="1" dirty="0">
              <a:solidFill>
                <a:schemeClr val="tx1"/>
              </a:solidFill>
              <a:latin typeface="Arial" panose="020B0604020202020204" pitchFamily="34" charset="0"/>
              <a:cs typeface="Arial" panose="020B0604020202020204" pitchFamily="34" charset="0"/>
            </a:endParaRPr>
          </a:p>
          <a:p>
            <a:pPr marL="342900" indent="-342900" algn="l">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Ensemble des devoirs, des obligations et des responsabilités qui incombent à une personne lors de l'exercice de ses fonctions.</a:t>
            </a:r>
          </a:p>
          <a:p>
            <a:pPr algn="l">
              <a:buSzPct val="130000"/>
            </a:pPr>
            <a:endParaRPr lang="fr-FR" altLang="x-none" sz="2400" b="1" dirty="0">
              <a:solidFill>
                <a:schemeClr val="tx1"/>
              </a:solidFill>
              <a:latin typeface="Arial" panose="020B0604020202020204" pitchFamily="34" charset="0"/>
              <a:cs typeface="Arial" panose="020B0604020202020204" pitchFamily="34" charset="0"/>
            </a:endParaRPr>
          </a:p>
          <a:p>
            <a:pPr marL="342900" indent="-342900" algn="l">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La déontologie s'applique au monde professionnel en établissant une série de règles et de devoirs auxquels sont soumis les membres d'une même activité professionnelle ou d'un corps de métier.</a:t>
            </a:r>
          </a:p>
          <a:p>
            <a:pPr marL="342900" indent="-342900" algn="l">
              <a:buSzPct val="130000"/>
              <a:buFont typeface="Wingdings" panose="05000000000000000000" pitchFamily="2" charset="2"/>
              <a:buChar char="§"/>
            </a:pPr>
            <a:endParaRPr lang="fr-FR" altLang="x-none" sz="2400" b="1" dirty="0">
              <a:solidFill>
                <a:schemeClr val="tx1"/>
              </a:solidFill>
              <a:latin typeface="Arial" panose="020B0604020202020204" pitchFamily="34" charset="0"/>
              <a:cs typeface="Arial" panose="020B0604020202020204" pitchFamily="34" charset="0"/>
            </a:endParaRPr>
          </a:p>
          <a:p>
            <a:pPr marL="342900" indent="-342900" algn="l">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La déontologie professionnelle : est un code de conduite qui s'applique à tous les professionnels.</a:t>
            </a:r>
          </a:p>
          <a:p>
            <a:pPr algn="l"/>
            <a:endParaRPr lang="fr-FR" altLang="x-none" sz="2400" b="1" dirty="0">
              <a:solidFill>
                <a:schemeClr val="tx1"/>
              </a:solidFill>
              <a:latin typeface="Arial" panose="020B0604020202020204" pitchFamily="34" charset="0"/>
              <a:cs typeface="Arial" panose="020B0604020202020204" pitchFamily="34" charset="0"/>
            </a:endParaRPr>
          </a:p>
        </p:txBody>
      </p:sp>
      <p:sp>
        <p:nvSpPr>
          <p:cNvPr id="8" name="ZoneTexte 7">
            <a:extLst>
              <a:ext uri="{FF2B5EF4-FFF2-40B4-BE49-F238E27FC236}">
                <a16:creationId xmlns="" xmlns:a16="http://schemas.microsoft.com/office/drawing/2014/main" id="{5D91C1DB-7CC7-407D-84FE-442B94079398}"/>
              </a:ext>
            </a:extLst>
          </p:cNvPr>
          <p:cNvSpPr txBox="1"/>
          <p:nvPr/>
        </p:nvSpPr>
        <p:spPr>
          <a:xfrm>
            <a:off x="1354014" y="125897"/>
            <a:ext cx="2486465" cy="461665"/>
          </a:xfrm>
          <a:prstGeom prst="rect">
            <a:avLst/>
          </a:prstGeom>
          <a:noFill/>
        </p:spPr>
        <p:txBody>
          <a:bodyPr wrap="square">
            <a:spAutoFit/>
          </a:bodyPr>
          <a:lstStyle/>
          <a:p>
            <a:pPr marL="342900" indent="-342900">
              <a:buFont typeface="Wingdings" panose="05000000000000000000" pitchFamily="2" charset="2"/>
              <a:buChar char="v"/>
            </a:pPr>
            <a:r>
              <a:rPr lang="fr-FR" sz="2400" b="1" i="0" u="sng" strike="noStrike" baseline="0" dirty="0">
                <a:solidFill>
                  <a:srgbClr val="000000"/>
                </a:solidFill>
                <a:latin typeface="Arial" panose="020B0604020202020204" pitchFamily="34" charset="0"/>
                <a:cs typeface="Arial" panose="020B0604020202020204" pitchFamily="34" charset="0"/>
              </a:rPr>
              <a:t>Déontologie:</a:t>
            </a:r>
            <a:endParaRPr lang="fr-FR" sz="2400"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1272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 xmlns:a16="http://schemas.microsoft.com/office/drawing/2014/main" id="{9B0D68C8-6C1F-4E6A-967F-C42167BA58AB}"/>
              </a:ext>
            </a:extLst>
          </p:cNvPr>
          <p:cNvSpPr txBox="1">
            <a:spLocks noChangeArrowheads="1"/>
          </p:cNvSpPr>
          <p:nvPr/>
        </p:nvSpPr>
        <p:spPr>
          <a:xfrm>
            <a:off x="1428634" y="38920"/>
            <a:ext cx="10559690" cy="6819080"/>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Elle désigne l'ensemble de devoirs qu'impose à des professionnels l'exercice de leur métier. Cet ensemble de devoirs peut être formalisé par les instances dirigeantes ou représentatives d'une profession sous la forme d’un code.</a:t>
            </a:r>
          </a:p>
          <a:p>
            <a:pPr algn="just">
              <a:buSzPct val="130000"/>
            </a:pPr>
            <a:endParaRPr lang="fr-FR" altLang="x-none" sz="12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 Les codes de déontologie constituent un ensemble de règles dont se dote une profession, ou une partie de la profession, au travers d’une organisation professionnelle, qui devient l’instance d’élaboration, de mise en </a:t>
            </a:r>
            <a:r>
              <a:rPr lang="fr-FR" altLang="x-none" sz="2400" b="1" dirty="0" err="1">
                <a:solidFill>
                  <a:schemeClr val="tx1"/>
                </a:solidFill>
                <a:latin typeface="Arial" panose="020B0604020202020204" pitchFamily="34" charset="0"/>
                <a:cs typeface="Arial" panose="020B0604020202020204" pitchFamily="34" charset="0"/>
              </a:rPr>
              <a:t>oeuvre</a:t>
            </a:r>
            <a:r>
              <a:rPr lang="fr-FR" altLang="x-none" sz="2400" b="1" dirty="0">
                <a:solidFill>
                  <a:schemeClr val="tx1"/>
                </a:solidFill>
                <a:latin typeface="Arial" panose="020B0604020202020204" pitchFamily="34" charset="0"/>
                <a:cs typeface="Arial" panose="020B0604020202020204" pitchFamily="34" charset="0"/>
              </a:rPr>
              <a:t>, de surveillance et d’application de ces règles.</a:t>
            </a:r>
          </a:p>
          <a:p>
            <a:pPr marL="342900" indent="-342900" algn="just">
              <a:buSzPct val="130000"/>
              <a:buFont typeface="Wingdings" panose="05000000000000000000" pitchFamily="2" charset="2"/>
              <a:buChar char="§"/>
            </a:pPr>
            <a:endParaRPr lang="fr-FR" altLang="x-none" sz="12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La déontologie est ainsi conçue initialement comme un ensemble de règles que les professionnels doivent respecter afin de garantir la moralité, l’indépendance, la dignité et la probité de leur profession.</a:t>
            </a:r>
          </a:p>
          <a:p>
            <a:pPr algn="just">
              <a:buSzPct val="130000"/>
            </a:pPr>
            <a:endParaRPr lang="fr-FR" altLang="x-none" sz="12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Dans le cadre de la profession la déontologie essaie de trouver des solutions pratiques et précises applicables à des cas de conflit que rencontre le professionnel dans l'exercice de son métier.</a:t>
            </a:r>
          </a:p>
          <a:p>
            <a:pPr algn="just"/>
            <a:endParaRPr lang="fr-FR" altLang="x-none" sz="2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5339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 xmlns:a16="http://schemas.microsoft.com/office/drawing/2014/main" id="{9B0D68C8-6C1F-4E6A-967F-C42167BA58AB}"/>
              </a:ext>
            </a:extLst>
          </p:cNvPr>
          <p:cNvSpPr txBox="1">
            <a:spLocks noChangeArrowheads="1"/>
          </p:cNvSpPr>
          <p:nvPr/>
        </p:nvSpPr>
        <p:spPr>
          <a:xfrm>
            <a:off x="1513040" y="587562"/>
            <a:ext cx="10559690" cy="6144541"/>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Ethique et morale sont deux termes voisins qui sont souvent mal différenciés dans la littérature parce qu’ils sont équivalents étymologiquement. Donc il faut faire la différence entre la morale, qui renvoie aux mœurs telles qu'elles sont pratiquées et la notion d'éthique, qui est le souci de fonder une morale, ce qui fait plutôt référence à la théorie, aux règles et aux principes.</a:t>
            </a:r>
          </a:p>
          <a:p>
            <a:pPr marL="342900" indent="-342900" algn="just">
              <a:buSzPct val="130000"/>
              <a:buFont typeface="Wingdings" panose="05000000000000000000" pitchFamily="2" charset="2"/>
              <a:buChar char="§"/>
            </a:pPr>
            <a:endParaRPr lang="fr-FR" altLang="x-none" sz="24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Habituellement, on distingue l’éthique de la déontologie en disant que la première porte sur des valeurs tandis que la seconde porte sur des normes.</a:t>
            </a:r>
          </a:p>
          <a:p>
            <a:pPr marL="342900" indent="-342900" algn="just">
              <a:buSzPct val="130000"/>
              <a:buFont typeface="Wingdings" panose="05000000000000000000" pitchFamily="2" charset="2"/>
              <a:buChar char="§"/>
            </a:pPr>
            <a:endParaRPr lang="fr-FR" altLang="x-none" sz="2400" b="1" dirty="0">
              <a:solidFill>
                <a:schemeClr val="tx1"/>
              </a:solidFill>
              <a:latin typeface="Arial" panose="020B0604020202020204" pitchFamily="34" charset="0"/>
              <a:cs typeface="Arial" panose="020B0604020202020204" pitchFamily="34" charset="0"/>
            </a:endParaRPr>
          </a:p>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Les termes "éthique" et "déontologie" peuvent sembler identiques, mais leurs significations diffèrent. Il y a en fait une nuance que l'éthique et l'éthique ne signifient pas la même chose, même si ce sont des termes complémentaires.</a:t>
            </a:r>
          </a:p>
          <a:p>
            <a:pPr marL="342900" indent="-342900" algn="just">
              <a:buSzPct val="130000"/>
              <a:buFont typeface="Wingdings" panose="05000000000000000000" pitchFamily="2" charset="2"/>
              <a:buChar char="§"/>
            </a:pPr>
            <a:endParaRPr lang="fr-FR" altLang="x-none" sz="2400" b="1" dirty="0">
              <a:solidFill>
                <a:schemeClr val="tx1"/>
              </a:solidFill>
              <a:latin typeface="Arial" panose="020B0604020202020204" pitchFamily="34" charset="0"/>
              <a:cs typeface="Arial" panose="020B0604020202020204" pitchFamily="34" charset="0"/>
            </a:endParaRPr>
          </a:p>
        </p:txBody>
      </p:sp>
      <p:sp>
        <p:nvSpPr>
          <p:cNvPr id="8" name="ZoneTexte 7">
            <a:extLst>
              <a:ext uri="{FF2B5EF4-FFF2-40B4-BE49-F238E27FC236}">
                <a16:creationId xmlns="" xmlns:a16="http://schemas.microsoft.com/office/drawing/2014/main" id="{5D91C1DB-7CC7-407D-84FE-442B94079398}"/>
              </a:ext>
            </a:extLst>
          </p:cNvPr>
          <p:cNvSpPr txBox="1"/>
          <p:nvPr/>
        </p:nvSpPr>
        <p:spPr>
          <a:xfrm>
            <a:off x="1354014" y="125897"/>
            <a:ext cx="6186269" cy="461665"/>
          </a:xfrm>
          <a:prstGeom prst="rect">
            <a:avLst/>
          </a:prstGeom>
          <a:noFill/>
        </p:spPr>
        <p:txBody>
          <a:bodyPr wrap="square">
            <a:spAutoFit/>
          </a:bodyPr>
          <a:lstStyle/>
          <a:p>
            <a:pPr marL="342900" indent="-342900">
              <a:buFont typeface="Wingdings" panose="05000000000000000000" pitchFamily="2" charset="2"/>
              <a:buChar char="v"/>
            </a:pPr>
            <a:r>
              <a:rPr lang="fr-FR" sz="2400" b="1" i="0" u="sng" strike="noStrike" baseline="0" dirty="0">
                <a:solidFill>
                  <a:srgbClr val="000000"/>
                </a:solidFill>
                <a:latin typeface="Arial" panose="020B0604020202020204" pitchFamily="34" charset="0"/>
                <a:cs typeface="Arial" panose="020B0604020202020204" pitchFamily="34" charset="0"/>
              </a:rPr>
              <a:t>Distinction entre la morale et l’éthique:</a:t>
            </a:r>
            <a:endParaRPr lang="fr-FR" sz="2400"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0494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 xmlns:a16="http://schemas.microsoft.com/office/drawing/2014/main" id="{9B0D68C8-6C1F-4E6A-967F-C42167BA58AB}"/>
              </a:ext>
            </a:extLst>
          </p:cNvPr>
          <p:cNvSpPr txBox="1">
            <a:spLocks noChangeArrowheads="1"/>
          </p:cNvSpPr>
          <p:nvPr/>
        </p:nvSpPr>
        <p:spPr>
          <a:xfrm>
            <a:off x="1428634" y="165532"/>
            <a:ext cx="10559690" cy="90361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La déontologie est une branche de l'éthique qui établit les devoirs d'une personne conformément à la morale.</a:t>
            </a:r>
          </a:p>
        </p:txBody>
      </p:sp>
      <p:graphicFrame>
        <p:nvGraphicFramePr>
          <p:cNvPr id="4" name="object 4">
            <a:extLst>
              <a:ext uri="{FF2B5EF4-FFF2-40B4-BE49-F238E27FC236}">
                <a16:creationId xmlns="" xmlns:a16="http://schemas.microsoft.com/office/drawing/2014/main" id="{E076CE8C-566F-409C-99EB-5D6EEA0F5773}"/>
              </a:ext>
            </a:extLst>
          </p:cNvPr>
          <p:cNvGraphicFramePr>
            <a:graphicFrameLocks noGrp="1"/>
          </p:cNvGraphicFramePr>
          <p:nvPr>
            <p:extLst>
              <p:ext uri="{D42A27DB-BD31-4B8C-83A1-F6EECF244321}">
                <p14:modId xmlns:p14="http://schemas.microsoft.com/office/powerpoint/2010/main" val="2773245321"/>
              </p:ext>
            </p:extLst>
          </p:nvPr>
        </p:nvGraphicFramePr>
        <p:xfrm>
          <a:off x="2154770" y="1069146"/>
          <a:ext cx="9833554" cy="5514536"/>
        </p:xfrm>
        <a:graphic>
          <a:graphicData uri="http://schemas.openxmlformats.org/drawingml/2006/table">
            <a:tbl>
              <a:tblPr firstRow="1" bandRow="1">
                <a:tableStyleId>{2D5ABB26-0587-4C30-8999-92F81FD0307C}</a:tableStyleId>
              </a:tblPr>
              <a:tblGrid>
                <a:gridCol w="4888049">
                  <a:extLst>
                    <a:ext uri="{9D8B030D-6E8A-4147-A177-3AD203B41FA5}">
                      <a16:colId xmlns="" xmlns:a16="http://schemas.microsoft.com/office/drawing/2014/main" val="20000"/>
                    </a:ext>
                  </a:extLst>
                </a:gridCol>
                <a:gridCol w="4945505">
                  <a:extLst>
                    <a:ext uri="{9D8B030D-6E8A-4147-A177-3AD203B41FA5}">
                      <a16:colId xmlns="" xmlns:a16="http://schemas.microsoft.com/office/drawing/2014/main" val="20001"/>
                    </a:ext>
                  </a:extLst>
                </a:gridCol>
              </a:tblGrid>
              <a:tr h="393241">
                <a:tc>
                  <a:txBody>
                    <a:bodyPr/>
                    <a:lstStyle/>
                    <a:p>
                      <a:pPr marL="16510" algn="ctr">
                        <a:lnSpc>
                          <a:spcPts val="1320"/>
                        </a:lnSpc>
                      </a:pPr>
                      <a:endParaRPr lang="fr-FR" sz="2000" b="1" dirty="0">
                        <a:solidFill>
                          <a:schemeClr val="bg2">
                            <a:lumMod val="10000"/>
                          </a:schemeClr>
                        </a:solidFill>
                        <a:latin typeface="Arial" panose="020B0604020202020204" pitchFamily="34" charset="0"/>
                        <a:cs typeface="Arial" panose="020B0604020202020204" pitchFamily="34" charset="0"/>
                      </a:endParaRPr>
                    </a:p>
                    <a:p>
                      <a:pPr marL="16510" algn="ctr">
                        <a:lnSpc>
                          <a:spcPts val="1320"/>
                        </a:lnSpc>
                      </a:pPr>
                      <a:r>
                        <a:rPr sz="2000" b="1" dirty="0">
                          <a:solidFill>
                            <a:schemeClr val="bg2">
                              <a:lumMod val="10000"/>
                            </a:schemeClr>
                          </a:solidFill>
                          <a:latin typeface="Arial" panose="020B0604020202020204" pitchFamily="34" charset="0"/>
                          <a:cs typeface="Arial" panose="020B0604020202020204" pitchFamily="34" charset="0"/>
                        </a:rPr>
                        <a:t>La</a:t>
                      </a:r>
                      <a:r>
                        <a:rPr sz="2000" b="1" spc="-15" dirty="0">
                          <a:solidFill>
                            <a:schemeClr val="bg2">
                              <a:lumMod val="10000"/>
                            </a:schemeClr>
                          </a:solidFill>
                          <a:latin typeface="Arial" panose="020B0604020202020204" pitchFamily="34" charset="0"/>
                          <a:cs typeface="Arial" panose="020B0604020202020204" pitchFamily="34" charset="0"/>
                        </a:rPr>
                        <a:t> </a:t>
                      </a:r>
                      <a:r>
                        <a:rPr sz="2000" b="1" spc="-10" dirty="0">
                          <a:solidFill>
                            <a:schemeClr val="bg2">
                              <a:lumMod val="10000"/>
                            </a:schemeClr>
                          </a:solidFill>
                          <a:latin typeface="Arial" panose="020B0604020202020204" pitchFamily="34" charset="0"/>
                          <a:cs typeface="Arial" panose="020B0604020202020204" pitchFamily="34" charset="0"/>
                        </a:rPr>
                        <a:t>déontologie</a:t>
                      </a:r>
                      <a:endParaRPr sz="2000" b="1" dirty="0">
                        <a:solidFill>
                          <a:schemeClr val="bg2">
                            <a:lumMod val="10000"/>
                          </a:schemeClr>
                        </a:solidFill>
                        <a:latin typeface="Arial" panose="020B0604020202020204" pitchFamily="34" charset="0"/>
                        <a:cs typeface="Arial" panose="020B0604020202020204" pitchFamily="34" charset="0"/>
                      </a:endParaRPr>
                    </a:p>
                  </a:txBody>
                  <a:tcPr marL="0" marR="0" marT="0" marB="0">
                    <a:lnT w="12700">
                      <a:solidFill>
                        <a:srgbClr val="8063A1"/>
                      </a:solidFill>
                      <a:prstDash val="solid"/>
                    </a:lnT>
                    <a:lnB w="12700">
                      <a:solidFill>
                        <a:srgbClr val="8063A1"/>
                      </a:solidFill>
                      <a:prstDash val="solid"/>
                    </a:lnB>
                  </a:tcPr>
                </a:tc>
                <a:tc>
                  <a:txBody>
                    <a:bodyPr/>
                    <a:lstStyle/>
                    <a:p>
                      <a:pPr marL="15240" algn="ctr">
                        <a:lnSpc>
                          <a:spcPts val="1320"/>
                        </a:lnSpc>
                      </a:pPr>
                      <a:endParaRPr lang="fr-FR" sz="2000" b="1" spc="-10" dirty="0">
                        <a:solidFill>
                          <a:schemeClr val="bg2">
                            <a:lumMod val="10000"/>
                          </a:schemeClr>
                        </a:solidFill>
                        <a:latin typeface="Arial" panose="020B0604020202020204" pitchFamily="34" charset="0"/>
                        <a:cs typeface="Arial" panose="020B0604020202020204" pitchFamily="34" charset="0"/>
                      </a:endParaRPr>
                    </a:p>
                    <a:p>
                      <a:pPr marL="15240" algn="ctr">
                        <a:lnSpc>
                          <a:spcPts val="1320"/>
                        </a:lnSpc>
                      </a:pPr>
                      <a:r>
                        <a:rPr lang="fr-FR" sz="2000" b="1" spc="-10" noProof="0" dirty="0">
                          <a:solidFill>
                            <a:schemeClr val="bg2">
                              <a:lumMod val="10000"/>
                            </a:schemeClr>
                          </a:solidFill>
                          <a:latin typeface="Arial" panose="020B0604020202020204" pitchFamily="34" charset="0"/>
                          <a:cs typeface="Arial" panose="020B0604020202020204" pitchFamily="34" charset="0"/>
                        </a:rPr>
                        <a:t>L’éthique</a:t>
                      </a:r>
                      <a:endParaRPr lang="fr-FR" sz="2000" b="1" noProof="0" dirty="0">
                        <a:solidFill>
                          <a:schemeClr val="bg2">
                            <a:lumMod val="10000"/>
                          </a:schemeClr>
                        </a:solidFill>
                        <a:latin typeface="Arial" panose="020B0604020202020204" pitchFamily="34" charset="0"/>
                        <a:cs typeface="Arial" panose="020B0604020202020204" pitchFamily="34" charset="0"/>
                      </a:endParaRPr>
                    </a:p>
                  </a:txBody>
                  <a:tcPr marL="0" marR="0" marT="0" marB="0">
                    <a:lnT w="12700">
                      <a:solidFill>
                        <a:srgbClr val="8063A1"/>
                      </a:solidFill>
                      <a:prstDash val="solid"/>
                    </a:lnT>
                    <a:lnB w="12700">
                      <a:solidFill>
                        <a:srgbClr val="8063A1"/>
                      </a:solidFill>
                      <a:prstDash val="solid"/>
                    </a:lnB>
                  </a:tcPr>
                </a:tc>
                <a:extLst>
                  <a:ext uri="{0D108BD9-81ED-4DB2-BD59-A6C34878D82A}">
                    <a16:rowId xmlns="" xmlns:a16="http://schemas.microsoft.com/office/drawing/2014/main" val="10000"/>
                  </a:ext>
                </a:extLst>
              </a:tr>
              <a:tr h="2132116">
                <a:tc>
                  <a:txBody>
                    <a:bodyPr/>
                    <a:lstStyle/>
                    <a:p>
                      <a:pPr marL="68580" marR="145415" algn="just">
                        <a:lnSpc>
                          <a:spcPts val="2050"/>
                        </a:lnSpc>
                        <a:spcBef>
                          <a:spcPts val="100"/>
                        </a:spcBef>
                      </a:pPr>
                      <a:r>
                        <a:rPr lang="fr-FR" sz="1600" b="1" noProof="0" dirty="0">
                          <a:solidFill>
                            <a:schemeClr val="tx1"/>
                          </a:solidFill>
                          <a:latin typeface="Arial" panose="020B0604020202020204" pitchFamily="34" charset="0"/>
                          <a:cs typeface="Arial" panose="020B0604020202020204" pitchFamily="34" charset="0"/>
                        </a:rPr>
                        <a:t>s'applique</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au</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monde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professionnel</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en</a:t>
                      </a:r>
                      <a:r>
                        <a:rPr lang="fr-FR" sz="1600" b="1" spc="-2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créant</a:t>
                      </a:r>
                      <a:r>
                        <a:rPr lang="fr-FR" sz="1600" b="1" spc="-20" noProof="0" dirty="0">
                          <a:solidFill>
                            <a:schemeClr val="tx1"/>
                          </a:solidFill>
                          <a:latin typeface="Arial" panose="020B0604020202020204" pitchFamily="34" charset="0"/>
                          <a:cs typeface="Arial" panose="020B0604020202020204" pitchFamily="34" charset="0"/>
                        </a:rPr>
                        <a:t> </a:t>
                      </a:r>
                      <a:r>
                        <a:rPr lang="fr-FR" sz="1600" b="1" spc="-25" noProof="0" dirty="0">
                          <a:solidFill>
                            <a:schemeClr val="tx1"/>
                          </a:solidFill>
                          <a:latin typeface="Arial" panose="020B0604020202020204" pitchFamily="34" charset="0"/>
                          <a:cs typeface="Arial" panose="020B0604020202020204" pitchFamily="34" charset="0"/>
                        </a:rPr>
                        <a:t>une </a:t>
                      </a:r>
                      <a:r>
                        <a:rPr lang="fr-FR" sz="1600" b="1" noProof="0" dirty="0">
                          <a:solidFill>
                            <a:schemeClr val="tx1"/>
                          </a:solidFill>
                          <a:latin typeface="Arial" panose="020B0604020202020204" pitchFamily="34" charset="0"/>
                          <a:cs typeface="Arial" panose="020B0604020202020204" pitchFamily="34" charset="0"/>
                        </a:rPr>
                        <a:t>série</a:t>
                      </a:r>
                      <a:r>
                        <a:rPr lang="fr-FR" sz="1600" b="1" spc="-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règles</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et</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devoirs</a:t>
                      </a:r>
                      <a:r>
                        <a:rPr lang="fr-FR" sz="1600" b="1" spc="-2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auxquels</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sont</a:t>
                      </a:r>
                      <a:r>
                        <a:rPr lang="fr-FR" sz="1600" b="1" spc="-5" noProof="0" dirty="0">
                          <a:solidFill>
                            <a:schemeClr val="tx1"/>
                          </a:solidFill>
                          <a:latin typeface="Arial" panose="020B0604020202020204" pitchFamily="34" charset="0"/>
                          <a:cs typeface="Arial" panose="020B0604020202020204" pitchFamily="34" charset="0"/>
                        </a:rPr>
                        <a:t> </a:t>
                      </a:r>
                      <a:r>
                        <a:rPr lang="fr-FR" sz="1600" b="1" spc="-10" noProof="0" dirty="0">
                          <a:solidFill>
                            <a:schemeClr val="tx1"/>
                          </a:solidFill>
                          <a:latin typeface="Arial" panose="020B0604020202020204" pitchFamily="34" charset="0"/>
                          <a:cs typeface="Arial" panose="020B0604020202020204" pitchFamily="34" charset="0"/>
                        </a:rPr>
                        <a:t>soumis </a:t>
                      </a:r>
                      <a:r>
                        <a:rPr lang="fr-FR" sz="1600" b="1" noProof="0" dirty="0">
                          <a:solidFill>
                            <a:schemeClr val="tx1"/>
                          </a:solidFill>
                          <a:latin typeface="Arial" panose="020B0604020202020204" pitchFamily="34" charset="0"/>
                          <a:cs typeface="Arial" panose="020B0604020202020204" pitchFamily="34" charset="0"/>
                        </a:rPr>
                        <a:t>les</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membres</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d'une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même</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activité</a:t>
                      </a:r>
                      <a:r>
                        <a:rPr lang="fr-FR" sz="1600" b="1" spc="-5" noProof="0" dirty="0">
                          <a:solidFill>
                            <a:schemeClr val="tx1"/>
                          </a:solidFill>
                          <a:latin typeface="Arial" panose="020B0604020202020204" pitchFamily="34" charset="0"/>
                          <a:cs typeface="Arial" panose="020B0604020202020204" pitchFamily="34" charset="0"/>
                        </a:rPr>
                        <a:t> </a:t>
                      </a:r>
                      <a:r>
                        <a:rPr lang="fr-FR" sz="1600" b="1" spc="-10" noProof="0" dirty="0">
                          <a:solidFill>
                            <a:schemeClr val="tx1"/>
                          </a:solidFill>
                          <a:latin typeface="Arial" panose="020B0604020202020204" pitchFamily="34" charset="0"/>
                          <a:cs typeface="Arial" panose="020B0604020202020204" pitchFamily="34" charset="0"/>
                        </a:rPr>
                        <a:t>professionnelle </a:t>
                      </a:r>
                      <a:r>
                        <a:rPr lang="fr-FR" sz="1600" b="1" noProof="0" dirty="0">
                          <a:solidFill>
                            <a:schemeClr val="tx1"/>
                          </a:solidFill>
                          <a:latin typeface="Arial" panose="020B0604020202020204" pitchFamily="34" charset="0"/>
                          <a:cs typeface="Arial" panose="020B0604020202020204" pitchFamily="34" charset="0"/>
                        </a:rPr>
                        <a:t>ou</a:t>
                      </a:r>
                      <a:r>
                        <a:rPr lang="fr-FR" sz="1600" b="1" spc="-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d'un</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même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métier.</a:t>
                      </a:r>
                      <a:r>
                        <a:rPr lang="fr-FR" sz="1600" b="1" spc="-10" noProof="0" dirty="0">
                          <a:solidFill>
                            <a:schemeClr val="tx1"/>
                          </a:solidFill>
                          <a:latin typeface="Arial" panose="020B0604020202020204" pitchFamily="34" charset="0"/>
                          <a:cs typeface="Arial" panose="020B0604020202020204" pitchFamily="34" charset="0"/>
                        </a:rPr>
                        <a:t> </a:t>
                      </a:r>
                    </a:p>
                    <a:p>
                      <a:pPr marL="68580" marR="145415" algn="just">
                        <a:lnSpc>
                          <a:spcPts val="2050"/>
                        </a:lnSpc>
                        <a:spcBef>
                          <a:spcPts val="100"/>
                        </a:spcBef>
                      </a:pPr>
                      <a:r>
                        <a:rPr lang="fr-FR" sz="1600" b="1" noProof="0" dirty="0">
                          <a:solidFill>
                            <a:schemeClr val="tx1"/>
                          </a:solidFill>
                          <a:latin typeface="Arial" panose="020B0604020202020204" pitchFamily="34" charset="0"/>
                          <a:cs typeface="Arial" panose="020B0604020202020204" pitchFamily="34" charset="0"/>
                        </a:rPr>
                        <a:t>C’est</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un code</a:t>
                      </a:r>
                      <a:r>
                        <a:rPr lang="fr-FR" sz="1600" b="1" spc="-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a:t>
                      </a:r>
                      <a:r>
                        <a:rPr lang="fr-FR" sz="1600" b="1" spc="-10" noProof="0" dirty="0">
                          <a:solidFill>
                            <a:schemeClr val="tx1"/>
                          </a:solidFill>
                          <a:latin typeface="Arial" panose="020B0604020202020204" pitchFamily="34" charset="0"/>
                          <a:cs typeface="Arial" panose="020B0604020202020204" pitchFamily="34" charset="0"/>
                        </a:rPr>
                        <a:t> conduite </a:t>
                      </a:r>
                      <a:r>
                        <a:rPr lang="fr-FR" sz="1600" b="1" noProof="0" dirty="0">
                          <a:solidFill>
                            <a:schemeClr val="tx1"/>
                          </a:solidFill>
                          <a:latin typeface="Arial" panose="020B0604020202020204" pitchFamily="34" charset="0"/>
                          <a:cs typeface="Arial" panose="020B0604020202020204" pitchFamily="34" charset="0"/>
                        </a:rPr>
                        <a:t>qui</a:t>
                      </a:r>
                      <a:r>
                        <a:rPr lang="fr-FR" sz="1600" b="1" spc="-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s'applique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à tous</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les</a:t>
                      </a:r>
                      <a:r>
                        <a:rPr lang="fr-FR" sz="1600" b="1" spc="-5" noProof="0" dirty="0">
                          <a:solidFill>
                            <a:schemeClr val="tx1"/>
                          </a:solidFill>
                          <a:latin typeface="Arial" panose="020B0604020202020204" pitchFamily="34" charset="0"/>
                          <a:cs typeface="Arial" panose="020B0604020202020204" pitchFamily="34" charset="0"/>
                        </a:rPr>
                        <a:t> </a:t>
                      </a:r>
                      <a:r>
                        <a:rPr lang="fr-FR" sz="1600" b="1" spc="-10" noProof="0" dirty="0">
                          <a:solidFill>
                            <a:schemeClr val="tx1"/>
                          </a:solidFill>
                          <a:latin typeface="Arial" panose="020B0604020202020204" pitchFamily="34" charset="0"/>
                          <a:cs typeface="Arial" panose="020B0604020202020204" pitchFamily="34" charset="0"/>
                        </a:rPr>
                        <a:t>professionnels</a:t>
                      </a:r>
                      <a:endParaRPr lang="fr-FR" sz="1600" b="1" noProof="0" dirty="0">
                        <a:solidFill>
                          <a:schemeClr val="tx1"/>
                        </a:solidFill>
                        <a:latin typeface="Arial" panose="020B0604020202020204" pitchFamily="34" charset="0"/>
                        <a:cs typeface="Arial" panose="020B0604020202020204" pitchFamily="34" charset="0"/>
                      </a:endParaRPr>
                    </a:p>
                  </a:txBody>
                  <a:tcPr marL="0" marR="0" marT="12700" marB="0">
                    <a:lnT w="12700">
                      <a:solidFill>
                        <a:srgbClr val="8063A1"/>
                      </a:solidFill>
                      <a:prstDash val="solid"/>
                    </a:lnT>
                    <a:solidFill>
                      <a:srgbClr val="DFD7E8"/>
                    </a:solidFill>
                  </a:tcPr>
                </a:tc>
                <a:tc>
                  <a:txBody>
                    <a:bodyPr/>
                    <a:lstStyle/>
                    <a:p>
                      <a:pPr>
                        <a:lnSpc>
                          <a:spcPct val="100000"/>
                        </a:lnSpc>
                        <a:spcBef>
                          <a:spcPts val="25"/>
                        </a:spcBef>
                      </a:pPr>
                      <a:endParaRPr sz="1600" b="1" dirty="0">
                        <a:solidFill>
                          <a:schemeClr val="tx1"/>
                        </a:solidFill>
                        <a:latin typeface="Arial" panose="020B0604020202020204" pitchFamily="34" charset="0"/>
                        <a:cs typeface="Arial" panose="020B0604020202020204" pitchFamily="34" charset="0"/>
                      </a:endParaRPr>
                    </a:p>
                    <a:p>
                      <a:pPr marL="85725" marR="275590">
                        <a:lnSpc>
                          <a:spcPct val="142500"/>
                        </a:lnSpc>
                      </a:pPr>
                      <a:r>
                        <a:rPr sz="1600" b="1" dirty="0">
                          <a:solidFill>
                            <a:schemeClr val="tx1"/>
                          </a:solidFill>
                          <a:latin typeface="Arial" panose="020B0604020202020204" pitchFamily="34" charset="0"/>
                          <a:cs typeface="Arial" panose="020B0604020202020204" pitchFamily="34" charset="0"/>
                        </a:rPr>
                        <a:t>Définit</a:t>
                      </a:r>
                      <a:r>
                        <a:rPr sz="1600" b="1" spc="-20" dirty="0">
                          <a:solidFill>
                            <a:schemeClr val="tx1"/>
                          </a:solidFill>
                          <a:latin typeface="Arial" panose="020B0604020202020204" pitchFamily="34" charset="0"/>
                          <a:cs typeface="Arial" panose="020B0604020202020204" pitchFamily="34" charset="0"/>
                        </a:rPr>
                        <a:t> </a:t>
                      </a:r>
                      <a:r>
                        <a:rPr sz="1600" b="1" dirty="0">
                          <a:solidFill>
                            <a:schemeClr val="tx1"/>
                          </a:solidFill>
                          <a:latin typeface="Arial" panose="020B0604020202020204" pitchFamily="34" charset="0"/>
                          <a:cs typeface="Arial" panose="020B0604020202020204" pitchFamily="34" charset="0"/>
                        </a:rPr>
                        <a:t>ce</a:t>
                      </a:r>
                      <a:r>
                        <a:rPr sz="1600" b="1" spc="-10" dirty="0">
                          <a:solidFill>
                            <a:schemeClr val="tx1"/>
                          </a:solidFill>
                          <a:latin typeface="Arial" panose="020B0604020202020204" pitchFamily="34" charset="0"/>
                          <a:cs typeface="Arial" panose="020B0604020202020204" pitchFamily="34" charset="0"/>
                        </a:rPr>
                        <a:t> </a:t>
                      </a:r>
                      <a:r>
                        <a:rPr sz="1600" b="1" dirty="0">
                          <a:solidFill>
                            <a:schemeClr val="tx1"/>
                          </a:solidFill>
                          <a:latin typeface="Arial" panose="020B0604020202020204" pitchFamily="34" charset="0"/>
                          <a:cs typeface="Arial" panose="020B0604020202020204" pitchFamily="34" charset="0"/>
                        </a:rPr>
                        <a:t>qu'un</a:t>
                      </a:r>
                      <a:r>
                        <a:rPr sz="1600" b="1" spc="-15" dirty="0">
                          <a:solidFill>
                            <a:schemeClr val="tx1"/>
                          </a:solidFill>
                          <a:latin typeface="Arial" panose="020B0604020202020204" pitchFamily="34" charset="0"/>
                          <a:cs typeface="Arial" panose="020B0604020202020204" pitchFamily="34" charset="0"/>
                        </a:rPr>
                        <a:t> </a:t>
                      </a:r>
                      <a:r>
                        <a:rPr sz="1600" b="1" dirty="0">
                          <a:solidFill>
                            <a:schemeClr val="tx1"/>
                          </a:solidFill>
                          <a:latin typeface="Arial" panose="020B0604020202020204" pitchFamily="34" charset="0"/>
                          <a:cs typeface="Arial" panose="020B0604020202020204" pitchFamily="34" charset="0"/>
                        </a:rPr>
                        <a:t>individu</a:t>
                      </a:r>
                      <a:r>
                        <a:rPr sz="1600" b="1" spc="-20" dirty="0">
                          <a:solidFill>
                            <a:schemeClr val="tx1"/>
                          </a:solidFill>
                          <a:latin typeface="Arial" panose="020B0604020202020204" pitchFamily="34" charset="0"/>
                          <a:cs typeface="Arial" panose="020B0604020202020204" pitchFamily="34" charset="0"/>
                        </a:rPr>
                        <a:t> </a:t>
                      </a:r>
                      <a:r>
                        <a:rPr sz="1600" b="1" dirty="0">
                          <a:solidFill>
                            <a:schemeClr val="tx1"/>
                          </a:solidFill>
                          <a:latin typeface="Arial" panose="020B0604020202020204" pitchFamily="34" charset="0"/>
                          <a:cs typeface="Arial" panose="020B0604020202020204" pitchFamily="34" charset="0"/>
                        </a:rPr>
                        <a:t>particulier</a:t>
                      </a:r>
                      <a:r>
                        <a:rPr sz="1600" b="1" spc="-25" dirty="0">
                          <a:solidFill>
                            <a:schemeClr val="tx1"/>
                          </a:solidFill>
                          <a:latin typeface="Arial" panose="020B0604020202020204" pitchFamily="34" charset="0"/>
                          <a:cs typeface="Arial" panose="020B0604020202020204" pitchFamily="34" charset="0"/>
                        </a:rPr>
                        <a:t> </a:t>
                      </a:r>
                      <a:r>
                        <a:rPr sz="1600" b="1" spc="-10" dirty="0">
                          <a:solidFill>
                            <a:schemeClr val="tx1"/>
                          </a:solidFill>
                          <a:latin typeface="Arial" panose="020B0604020202020204" pitchFamily="34" charset="0"/>
                          <a:cs typeface="Arial" panose="020B0604020202020204" pitchFamily="34" charset="0"/>
                        </a:rPr>
                        <a:t>estime </a:t>
                      </a:r>
                      <a:r>
                        <a:rPr sz="1600" b="1" dirty="0">
                          <a:solidFill>
                            <a:schemeClr val="tx1"/>
                          </a:solidFill>
                          <a:latin typeface="Arial" panose="020B0604020202020204" pitchFamily="34" charset="0"/>
                          <a:cs typeface="Arial" panose="020B0604020202020204" pitchFamily="34" charset="0"/>
                        </a:rPr>
                        <a:t>comme</a:t>
                      </a:r>
                      <a:r>
                        <a:rPr sz="1600" b="1" spc="-20" dirty="0">
                          <a:solidFill>
                            <a:schemeClr val="tx1"/>
                          </a:solidFill>
                          <a:latin typeface="Arial" panose="020B0604020202020204" pitchFamily="34" charset="0"/>
                          <a:cs typeface="Arial" panose="020B0604020202020204" pitchFamily="34" charset="0"/>
                        </a:rPr>
                        <a:t> </a:t>
                      </a:r>
                      <a:r>
                        <a:rPr sz="1600" b="1" dirty="0">
                          <a:solidFill>
                            <a:schemeClr val="tx1"/>
                          </a:solidFill>
                          <a:latin typeface="Arial" panose="020B0604020202020204" pitchFamily="34" charset="0"/>
                          <a:cs typeface="Arial" panose="020B0604020202020204" pitchFamily="34" charset="0"/>
                        </a:rPr>
                        <a:t>moralement</a:t>
                      </a:r>
                      <a:r>
                        <a:rPr sz="1600" b="1" spc="-20" dirty="0">
                          <a:solidFill>
                            <a:schemeClr val="tx1"/>
                          </a:solidFill>
                          <a:latin typeface="Arial" panose="020B0604020202020204" pitchFamily="34" charset="0"/>
                          <a:cs typeface="Arial" panose="020B0604020202020204" pitchFamily="34" charset="0"/>
                        </a:rPr>
                        <a:t> </a:t>
                      </a:r>
                      <a:r>
                        <a:rPr sz="1600" b="1" dirty="0">
                          <a:solidFill>
                            <a:schemeClr val="tx1"/>
                          </a:solidFill>
                          <a:latin typeface="Arial" panose="020B0604020202020204" pitchFamily="34" charset="0"/>
                          <a:cs typeface="Arial" panose="020B0604020202020204" pitchFamily="34" charset="0"/>
                        </a:rPr>
                        <a:t>correct</a:t>
                      </a:r>
                      <a:r>
                        <a:rPr sz="1600" b="1" spc="-20" dirty="0">
                          <a:solidFill>
                            <a:schemeClr val="tx1"/>
                          </a:solidFill>
                          <a:latin typeface="Arial" panose="020B0604020202020204" pitchFamily="34" charset="0"/>
                          <a:cs typeface="Arial" panose="020B0604020202020204" pitchFamily="34" charset="0"/>
                        </a:rPr>
                        <a:t> </a:t>
                      </a:r>
                      <a:r>
                        <a:rPr sz="1600" b="1" dirty="0">
                          <a:solidFill>
                            <a:schemeClr val="tx1"/>
                          </a:solidFill>
                          <a:latin typeface="Arial" panose="020B0604020202020204" pitchFamily="34" charset="0"/>
                          <a:cs typeface="Arial" panose="020B0604020202020204" pitchFamily="34" charset="0"/>
                        </a:rPr>
                        <a:t>dans</a:t>
                      </a:r>
                      <a:r>
                        <a:rPr sz="1600" b="1" spc="-20" dirty="0">
                          <a:solidFill>
                            <a:schemeClr val="tx1"/>
                          </a:solidFill>
                          <a:latin typeface="Arial" panose="020B0604020202020204" pitchFamily="34" charset="0"/>
                          <a:cs typeface="Arial" panose="020B0604020202020204" pitchFamily="34" charset="0"/>
                        </a:rPr>
                        <a:t> </a:t>
                      </a:r>
                      <a:r>
                        <a:rPr sz="1600" b="1" dirty="0">
                          <a:solidFill>
                            <a:schemeClr val="tx1"/>
                          </a:solidFill>
                          <a:latin typeface="Arial" panose="020B0604020202020204" pitchFamily="34" charset="0"/>
                          <a:cs typeface="Arial" panose="020B0604020202020204" pitchFamily="34" charset="0"/>
                        </a:rPr>
                        <a:t>sa</a:t>
                      </a:r>
                      <a:r>
                        <a:rPr sz="1600" b="1" spc="-15" dirty="0">
                          <a:solidFill>
                            <a:schemeClr val="tx1"/>
                          </a:solidFill>
                          <a:latin typeface="Arial" panose="020B0604020202020204" pitchFamily="34" charset="0"/>
                          <a:cs typeface="Arial" panose="020B0604020202020204" pitchFamily="34" charset="0"/>
                        </a:rPr>
                        <a:t> </a:t>
                      </a:r>
                      <a:r>
                        <a:rPr sz="1600" b="1" spc="-10" dirty="0">
                          <a:solidFill>
                            <a:schemeClr val="tx1"/>
                          </a:solidFill>
                          <a:latin typeface="Arial" panose="020B0604020202020204" pitchFamily="34" charset="0"/>
                          <a:cs typeface="Arial" panose="020B0604020202020204" pitchFamily="34" charset="0"/>
                        </a:rPr>
                        <a:t>profession,</a:t>
                      </a:r>
                      <a:endParaRPr sz="1600" b="1" dirty="0">
                        <a:solidFill>
                          <a:schemeClr val="tx1"/>
                        </a:solidFill>
                        <a:latin typeface="Arial" panose="020B0604020202020204" pitchFamily="34" charset="0"/>
                        <a:cs typeface="Arial" panose="020B0604020202020204" pitchFamily="34" charset="0"/>
                      </a:endParaRPr>
                    </a:p>
                  </a:txBody>
                  <a:tcPr marL="0" marR="0" marT="3175" marB="0">
                    <a:lnT w="12700">
                      <a:solidFill>
                        <a:srgbClr val="8063A1"/>
                      </a:solidFill>
                      <a:prstDash val="solid"/>
                    </a:lnT>
                    <a:solidFill>
                      <a:srgbClr val="DFD7E8"/>
                    </a:solidFill>
                  </a:tcPr>
                </a:tc>
                <a:extLst>
                  <a:ext uri="{0D108BD9-81ED-4DB2-BD59-A6C34878D82A}">
                    <a16:rowId xmlns="" xmlns:a16="http://schemas.microsoft.com/office/drawing/2014/main" val="10001"/>
                  </a:ext>
                </a:extLst>
              </a:tr>
              <a:tr h="1277803">
                <a:tc>
                  <a:txBody>
                    <a:bodyPr/>
                    <a:lstStyle/>
                    <a:p>
                      <a:pPr marL="68580">
                        <a:lnSpc>
                          <a:spcPct val="100000"/>
                        </a:lnSpc>
                        <a:spcBef>
                          <a:spcPts val="240"/>
                        </a:spcBef>
                      </a:pPr>
                      <a:r>
                        <a:rPr lang="fr-FR" sz="1600" b="1" noProof="0" dirty="0">
                          <a:solidFill>
                            <a:schemeClr val="tx1"/>
                          </a:solidFill>
                          <a:latin typeface="Arial" panose="020B0604020202020204" pitchFamily="34" charset="0"/>
                          <a:cs typeface="Arial" panose="020B0604020202020204" pitchFamily="34" charset="0"/>
                        </a:rPr>
                        <a:t>Tous</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devoirs</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et</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obligations</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imposés,</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il</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n'y</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a</a:t>
                      </a:r>
                      <a:r>
                        <a:rPr lang="fr-FR" sz="1600" b="1" spc="-15" noProof="0" dirty="0">
                          <a:solidFill>
                            <a:schemeClr val="tx1"/>
                          </a:solidFill>
                          <a:latin typeface="Arial" panose="020B0604020202020204" pitchFamily="34" charset="0"/>
                          <a:cs typeface="Arial" panose="020B0604020202020204" pitchFamily="34" charset="0"/>
                        </a:rPr>
                        <a:t> </a:t>
                      </a:r>
                      <a:r>
                        <a:rPr lang="fr-FR" sz="1600" b="1" spc="-25" noProof="0" dirty="0">
                          <a:solidFill>
                            <a:schemeClr val="tx1"/>
                          </a:solidFill>
                          <a:latin typeface="Arial" panose="020B0604020202020204" pitchFamily="34" charset="0"/>
                          <a:cs typeface="Arial" panose="020B0604020202020204" pitchFamily="34" charset="0"/>
                        </a:rPr>
                        <a:t>pas</a:t>
                      </a:r>
                      <a:endParaRPr lang="fr-FR" sz="1600" b="1" noProof="0" dirty="0">
                        <a:solidFill>
                          <a:schemeClr val="tx1"/>
                        </a:solidFill>
                        <a:latin typeface="Arial" panose="020B0604020202020204" pitchFamily="34" charset="0"/>
                        <a:cs typeface="Arial" panose="020B0604020202020204" pitchFamily="34" charset="0"/>
                      </a:endParaRPr>
                    </a:p>
                    <a:p>
                      <a:pPr marL="68580" marR="78105">
                        <a:lnSpc>
                          <a:spcPct val="142500"/>
                        </a:lnSpc>
                      </a:pPr>
                      <a:r>
                        <a:rPr lang="fr-FR" sz="1600" b="1" noProof="0" dirty="0">
                          <a:solidFill>
                            <a:schemeClr val="tx1"/>
                          </a:solidFill>
                          <a:latin typeface="Arial" panose="020B0604020202020204" pitchFamily="34" charset="0"/>
                          <a:cs typeface="Arial" panose="020B0604020202020204" pitchFamily="34" charset="0"/>
                        </a:rPr>
                        <a:t>lieu</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penser</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au</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respect</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a:t>
                      </a:r>
                      <a:r>
                        <a:rPr lang="fr-FR" sz="1600" b="1" spc="-2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la</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morale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donc</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c'est</a:t>
                      </a:r>
                      <a:r>
                        <a:rPr lang="fr-FR" sz="1600" b="1" spc="-15" noProof="0" dirty="0">
                          <a:solidFill>
                            <a:schemeClr val="tx1"/>
                          </a:solidFill>
                          <a:latin typeface="Arial" panose="020B0604020202020204" pitchFamily="34" charset="0"/>
                          <a:cs typeface="Arial" panose="020B0604020202020204" pitchFamily="34" charset="0"/>
                        </a:rPr>
                        <a:t> </a:t>
                      </a:r>
                      <a:r>
                        <a:rPr lang="fr-FR" sz="1600" b="1" spc="-25" noProof="0" dirty="0">
                          <a:solidFill>
                            <a:schemeClr val="tx1"/>
                          </a:solidFill>
                          <a:latin typeface="Arial" panose="020B0604020202020204" pitchFamily="34" charset="0"/>
                          <a:cs typeface="Arial" panose="020B0604020202020204" pitchFamily="34" charset="0"/>
                        </a:rPr>
                        <a:t>le </a:t>
                      </a:r>
                      <a:r>
                        <a:rPr lang="fr-FR" sz="1600" b="1" noProof="0" dirty="0">
                          <a:solidFill>
                            <a:schemeClr val="tx1"/>
                          </a:solidFill>
                          <a:latin typeface="Arial" panose="020B0604020202020204" pitchFamily="34" charset="0"/>
                          <a:cs typeface="Arial" panose="020B0604020202020204" pitchFamily="34" charset="0"/>
                        </a:rPr>
                        <a:t>respect</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 la</a:t>
                      </a:r>
                      <a:r>
                        <a:rPr lang="fr-FR" sz="1600" b="1" spc="-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règle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qui </a:t>
                      </a:r>
                      <a:r>
                        <a:rPr lang="fr-FR" sz="1600" b="1" spc="-10" noProof="0" dirty="0">
                          <a:solidFill>
                            <a:schemeClr val="tx1"/>
                          </a:solidFill>
                          <a:latin typeface="Arial" panose="020B0604020202020204" pitchFamily="34" charset="0"/>
                          <a:cs typeface="Arial" panose="020B0604020202020204" pitchFamily="34" charset="0"/>
                        </a:rPr>
                        <a:t>s'impose</a:t>
                      </a:r>
                      <a:endParaRPr lang="fr-FR" sz="1600" b="1" noProof="0" dirty="0">
                        <a:solidFill>
                          <a:schemeClr val="tx1"/>
                        </a:solidFill>
                        <a:latin typeface="Arial" panose="020B0604020202020204" pitchFamily="34" charset="0"/>
                        <a:cs typeface="Arial" panose="020B0604020202020204" pitchFamily="34" charset="0"/>
                      </a:endParaRPr>
                    </a:p>
                  </a:txBody>
                  <a:tcPr marL="0" marR="0" marT="30480" marB="0"/>
                </a:tc>
                <a:tc>
                  <a:txBody>
                    <a:bodyPr/>
                    <a:lstStyle/>
                    <a:p>
                      <a:pPr marL="85725">
                        <a:lnSpc>
                          <a:spcPct val="100000"/>
                        </a:lnSpc>
                        <a:spcBef>
                          <a:spcPts val="240"/>
                        </a:spcBef>
                      </a:pPr>
                      <a:r>
                        <a:rPr lang="fr-FR" sz="1600" b="1" noProof="0" dirty="0">
                          <a:solidFill>
                            <a:schemeClr val="tx1"/>
                          </a:solidFill>
                          <a:latin typeface="Arial" panose="020B0604020202020204" pitchFamily="34" charset="0"/>
                          <a:cs typeface="Arial" panose="020B0604020202020204" pitchFamily="34" charset="0"/>
                        </a:rPr>
                        <a:t>L’éthique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invite</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le</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professionnel</a:t>
                      </a:r>
                      <a:r>
                        <a:rPr lang="fr-FR" sz="1600" b="1" spc="-2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à</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réfléchir</a:t>
                      </a:r>
                      <a:r>
                        <a:rPr lang="fr-FR" sz="1600" b="1" spc="-25" noProof="0" dirty="0">
                          <a:solidFill>
                            <a:schemeClr val="tx1"/>
                          </a:solidFill>
                          <a:latin typeface="Arial" panose="020B0604020202020204" pitchFamily="34" charset="0"/>
                          <a:cs typeface="Arial" panose="020B0604020202020204" pitchFamily="34" charset="0"/>
                        </a:rPr>
                        <a:t> aux</a:t>
                      </a:r>
                      <a:endParaRPr lang="fr-FR" sz="1600" b="1" noProof="0" dirty="0">
                        <a:solidFill>
                          <a:schemeClr val="tx1"/>
                        </a:solidFill>
                        <a:latin typeface="Arial" panose="020B0604020202020204" pitchFamily="34" charset="0"/>
                        <a:cs typeface="Arial" panose="020B0604020202020204" pitchFamily="34" charset="0"/>
                      </a:endParaRPr>
                    </a:p>
                    <a:p>
                      <a:pPr marL="85725" marR="313055">
                        <a:lnSpc>
                          <a:spcPct val="142500"/>
                        </a:lnSpc>
                      </a:pPr>
                      <a:r>
                        <a:rPr lang="fr-FR" sz="1600" b="1" noProof="0" dirty="0">
                          <a:solidFill>
                            <a:schemeClr val="tx1"/>
                          </a:solidFill>
                          <a:latin typeface="Arial" panose="020B0604020202020204" pitchFamily="34" charset="0"/>
                          <a:cs typeface="Arial" panose="020B0604020202020204" pitchFamily="34" charset="0"/>
                        </a:rPr>
                        <a:t>valeurs</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qui</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motivent</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son</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travail</a:t>
                      </a:r>
                      <a:r>
                        <a:rPr lang="fr-FR" sz="1600" b="1" spc="-2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et</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à</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choisir</a:t>
                      </a:r>
                      <a:r>
                        <a:rPr lang="fr-FR" sz="1600" b="1" spc="-15" noProof="0" dirty="0">
                          <a:solidFill>
                            <a:schemeClr val="tx1"/>
                          </a:solidFill>
                          <a:latin typeface="Arial" panose="020B0604020202020204" pitchFamily="34" charset="0"/>
                          <a:cs typeface="Arial" panose="020B0604020202020204" pitchFamily="34" charset="0"/>
                        </a:rPr>
                        <a:t> </a:t>
                      </a:r>
                      <a:r>
                        <a:rPr lang="fr-FR" sz="1600" b="1" spc="-25" noProof="0" dirty="0">
                          <a:solidFill>
                            <a:schemeClr val="tx1"/>
                          </a:solidFill>
                          <a:latin typeface="Arial" panose="020B0604020202020204" pitchFamily="34" charset="0"/>
                          <a:cs typeface="Arial" panose="020B0604020202020204" pitchFamily="34" charset="0"/>
                        </a:rPr>
                        <a:t>le </a:t>
                      </a:r>
                      <a:r>
                        <a:rPr lang="fr-FR" sz="1600" b="1" noProof="0" dirty="0">
                          <a:solidFill>
                            <a:schemeClr val="tx1"/>
                          </a:solidFill>
                          <a:latin typeface="Arial" panose="020B0604020202020204" pitchFamily="34" charset="0"/>
                          <a:cs typeface="Arial" panose="020B0604020202020204" pitchFamily="34" charset="0"/>
                        </a:rPr>
                        <a:t>comportement</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le</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plus</a:t>
                      </a:r>
                      <a:r>
                        <a:rPr lang="fr-FR" sz="1600" b="1" spc="-2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approprié</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sur</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cette</a:t>
                      </a:r>
                      <a:r>
                        <a:rPr lang="fr-FR" sz="1600" b="1" spc="-5" noProof="0" dirty="0">
                          <a:solidFill>
                            <a:schemeClr val="tx1"/>
                          </a:solidFill>
                          <a:latin typeface="Arial" panose="020B0604020202020204" pitchFamily="34" charset="0"/>
                          <a:cs typeface="Arial" panose="020B0604020202020204" pitchFamily="34" charset="0"/>
                        </a:rPr>
                        <a:t> </a:t>
                      </a:r>
                      <a:r>
                        <a:rPr lang="fr-FR" sz="1600" b="1" spc="-20" noProof="0" dirty="0">
                          <a:solidFill>
                            <a:schemeClr val="tx1"/>
                          </a:solidFill>
                          <a:latin typeface="Arial" panose="020B0604020202020204" pitchFamily="34" charset="0"/>
                          <a:cs typeface="Arial" panose="020B0604020202020204" pitchFamily="34" charset="0"/>
                        </a:rPr>
                        <a:t>base</a:t>
                      </a:r>
                      <a:endParaRPr lang="fr-FR" sz="1600" b="1" noProof="0" dirty="0">
                        <a:solidFill>
                          <a:schemeClr val="tx1"/>
                        </a:solidFill>
                        <a:latin typeface="Arial" panose="020B0604020202020204" pitchFamily="34" charset="0"/>
                        <a:cs typeface="Arial" panose="020B0604020202020204" pitchFamily="34" charset="0"/>
                      </a:endParaRPr>
                    </a:p>
                  </a:txBody>
                  <a:tcPr marL="0" marR="0" marT="30480" marB="0"/>
                </a:tc>
                <a:extLst>
                  <a:ext uri="{0D108BD9-81ED-4DB2-BD59-A6C34878D82A}">
                    <a16:rowId xmlns="" xmlns:a16="http://schemas.microsoft.com/office/drawing/2014/main" val="10002"/>
                  </a:ext>
                </a:extLst>
              </a:tr>
              <a:tr h="1711376">
                <a:tc>
                  <a:txBody>
                    <a:bodyPr/>
                    <a:lstStyle/>
                    <a:p>
                      <a:pPr>
                        <a:lnSpc>
                          <a:spcPct val="100000"/>
                        </a:lnSpc>
                        <a:spcBef>
                          <a:spcPts val="25"/>
                        </a:spcBef>
                      </a:pPr>
                      <a:endParaRPr sz="1600" b="1" dirty="0">
                        <a:solidFill>
                          <a:schemeClr val="tx1"/>
                        </a:solidFill>
                        <a:latin typeface="Arial" panose="020B0604020202020204" pitchFamily="34" charset="0"/>
                        <a:cs typeface="Arial" panose="020B0604020202020204" pitchFamily="34" charset="0"/>
                      </a:endParaRPr>
                    </a:p>
                    <a:p>
                      <a:pPr marL="68580" marR="175895">
                        <a:lnSpc>
                          <a:spcPct val="142500"/>
                        </a:lnSpc>
                        <a:spcBef>
                          <a:spcPts val="5"/>
                        </a:spcBef>
                      </a:pPr>
                      <a:r>
                        <a:rPr lang="fr-FR" sz="1600" b="1" noProof="0" dirty="0">
                          <a:solidFill>
                            <a:schemeClr val="tx1"/>
                          </a:solidFill>
                          <a:latin typeface="Arial" panose="020B0604020202020204" pitchFamily="34" charset="0"/>
                          <a:cs typeface="Arial" panose="020B0604020202020204" pitchFamily="34" charset="0"/>
                        </a:rPr>
                        <a:t>Les</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conséquences</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la</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procédure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ne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font </a:t>
                      </a:r>
                      <a:r>
                        <a:rPr lang="fr-FR" sz="1600" b="1" spc="-10" noProof="0" dirty="0">
                          <a:solidFill>
                            <a:schemeClr val="tx1"/>
                          </a:solidFill>
                          <a:latin typeface="Arial" panose="020B0604020202020204" pitchFamily="34" charset="0"/>
                          <a:cs typeface="Arial" panose="020B0604020202020204" pitchFamily="34" charset="0"/>
                        </a:rPr>
                        <a:t>l'objet </a:t>
                      </a:r>
                      <a:r>
                        <a:rPr lang="fr-FR" sz="1600" b="1" noProof="0" dirty="0">
                          <a:solidFill>
                            <a:schemeClr val="tx1"/>
                          </a:solidFill>
                          <a:latin typeface="Arial" panose="020B0604020202020204" pitchFamily="34" charset="0"/>
                          <a:cs typeface="Arial" panose="020B0604020202020204" pitchFamily="34" charset="0"/>
                        </a:rPr>
                        <a:t>d'aucune</a:t>
                      </a:r>
                      <a:r>
                        <a:rPr lang="fr-FR" sz="1600" b="1" spc="-2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réflexion</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ou</a:t>
                      </a:r>
                      <a:r>
                        <a:rPr lang="fr-FR" sz="1600" b="1" spc="-2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décision</a:t>
                      </a:r>
                      <a:r>
                        <a:rPr lang="fr-FR" sz="1600" b="1" spc="-10" noProof="0" dirty="0">
                          <a:solidFill>
                            <a:schemeClr val="tx1"/>
                          </a:solidFill>
                          <a:latin typeface="Arial" panose="020B0604020202020204" pitchFamily="34" charset="0"/>
                          <a:cs typeface="Arial" panose="020B0604020202020204" pitchFamily="34" charset="0"/>
                        </a:rPr>
                        <a:t> particulière</a:t>
                      </a:r>
                      <a:endParaRPr lang="fr-FR" sz="1600" b="1" noProof="0" dirty="0">
                        <a:solidFill>
                          <a:schemeClr val="tx1"/>
                        </a:solidFill>
                        <a:latin typeface="Arial" panose="020B0604020202020204" pitchFamily="34" charset="0"/>
                        <a:cs typeface="Arial" panose="020B0604020202020204" pitchFamily="34" charset="0"/>
                      </a:endParaRPr>
                    </a:p>
                  </a:txBody>
                  <a:tcPr marL="0" marR="0" marT="3175" marB="0">
                    <a:lnB w="12700">
                      <a:solidFill>
                        <a:srgbClr val="8063A1"/>
                      </a:solidFill>
                      <a:prstDash val="solid"/>
                    </a:lnB>
                    <a:solidFill>
                      <a:srgbClr val="DFD7E8"/>
                    </a:solidFill>
                  </a:tcPr>
                </a:tc>
                <a:tc>
                  <a:txBody>
                    <a:bodyPr/>
                    <a:lstStyle/>
                    <a:p>
                      <a:pPr marL="85725">
                        <a:lnSpc>
                          <a:spcPct val="150000"/>
                        </a:lnSpc>
                        <a:spcBef>
                          <a:spcPts val="370"/>
                        </a:spcBef>
                      </a:pPr>
                      <a:r>
                        <a:rPr lang="fr-FR" sz="1600" b="1" noProof="0" dirty="0">
                          <a:solidFill>
                            <a:schemeClr val="tx1"/>
                          </a:solidFill>
                          <a:latin typeface="Arial" panose="020B0604020202020204" pitchFamily="34" charset="0"/>
                          <a:cs typeface="Arial" panose="020B0604020202020204" pitchFamily="34" charset="0"/>
                        </a:rPr>
                        <a:t>Le</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professionnel</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est</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responsable</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des</a:t>
                      </a:r>
                      <a:r>
                        <a:rPr lang="fr-FR" sz="1600" b="1" spc="-15" noProof="0" dirty="0">
                          <a:solidFill>
                            <a:schemeClr val="tx1"/>
                          </a:solidFill>
                          <a:latin typeface="Arial" panose="020B0604020202020204" pitchFamily="34" charset="0"/>
                          <a:cs typeface="Arial" panose="020B0604020202020204" pitchFamily="34" charset="0"/>
                        </a:rPr>
                        <a:t> </a:t>
                      </a:r>
                      <a:r>
                        <a:rPr lang="fr-FR" sz="1600" b="1" spc="-10" noProof="0" dirty="0">
                          <a:solidFill>
                            <a:schemeClr val="tx1"/>
                          </a:solidFill>
                          <a:latin typeface="Arial" panose="020B0604020202020204" pitchFamily="34" charset="0"/>
                          <a:cs typeface="Arial" panose="020B0604020202020204" pitchFamily="34" charset="0"/>
                        </a:rPr>
                        <a:t>conséquences </a:t>
                      </a:r>
                      <a:r>
                        <a:rPr lang="fr-FR" sz="1600" b="1" noProof="0" dirty="0">
                          <a:solidFill>
                            <a:schemeClr val="tx1"/>
                          </a:solidFill>
                          <a:latin typeface="Arial" panose="020B0604020202020204" pitchFamily="34" charset="0"/>
                          <a:cs typeface="Arial" panose="020B0604020202020204" pitchFamily="34" charset="0"/>
                        </a:rPr>
                        <a:t>de</a:t>
                      </a:r>
                      <a:r>
                        <a:rPr lang="fr-FR" sz="1600" b="1" spc="-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ses</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actes</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et</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demeure</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même</a:t>
                      </a:r>
                      <a:r>
                        <a:rPr lang="fr-FR" sz="1600" b="1" spc="-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lorsqu'il</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choisit</a:t>
                      </a:r>
                      <a:r>
                        <a:rPr lang="fr-FR" sz="1600" b="1" spc="-10" noProof="0" dirty="0">
                          <a:solidFill>
                            <a:schemeClr val="tx1"/>
                          </a:solidFill>
                          <a:latin typeface="Arial" panose="020B0604020202020204" pitchFamily="34" charset="0"/>
                          <a:cs typeface="Arial" panose="020B0604020202020204" pitchFamily="34" charset="0"/>
                        </a:rPr>
                        <a:t> </a:t>
                      </a:r>
                      <a:r>
                        <a:rPr lang="fr-FR" sz="1600" b="1" spc="-25" noProof="0" dirty="0">
                          <a:solidFill>
                            <a:schemeClr val="tx1"/>
                          </a:solidFill>
                          <a:latin typeface="Arial" panose="020B0604020202020204" pitchFamily="34" charset="0"/>
                          <a:cs typeface="Arial" panose="020B0604020202020204" pitchFamily="34" charset="0"/>
                        </a:rPr>
                        <a:t>de </a:t>
                      </a:r>
                      <a:r>
                        <a:rPr lang="fr-FR" sz="1600" b="1" noProof="0" dirty="0">
                          <a:solidFill>
                            <a:schemeClr val="tx1"/>
                          </a:solidFill>
                          <a:latin typeface="Arial" panose="020B0604020202020204" pitchFamily="34" charset="0"/>
                          <a:cs typeface="Arial" panose="020B0604020202020204" pitchFamily="34" charset="0"/>
                        </a:rPr>
                        <a:t>se</a:t>
                      </a:r>
                      <a:r>
                        <a:rPr lang="fr-FR" sz="1600" b="1" spc="-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conformer</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à</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la</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règle. Et</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il</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doit</a:t>
                      </a:r>
                      <a:r>
                        <a:rPr lang="fr-FR" sz="1600" b="1" spc="-1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justifier</a:t>
                      </a:r>
                      <a:r>
                        <a:rPr lang="fr-FR" sz="1600" b="1" spc="-15" noProof="0" dirty="0">
                          <a:solidFill>
                            <a:schemeClr val="tx1"/>
                          </a:solidFill>
                          <a:latin typeface="Arial" panose="020B0604020202020204" pitchFamily="34" charset="0"/>
                          <a:cs typeface="Arial" panose="020B0604020202020204" pitchFamily="34" charset="0"/>
                        </a:rPr>
                        <a:t> </a:t>
                      </a:r>
                      <a:r>
                        <a:rPr lang="fr-FR" sz="1600" b="1" spc="-25" noProof="0" dirty="0">
                          <a:solidFill>
                            <a:schemeClr val="tx1"/>
                          </a:solidFill>
                          <a:latin typeface="Arial" panose="020B0604020202020204" pitchFamily="34" charset="0"/>
                          <a:cs typeface="Arial" panose="020B0604020202020204" pitchFamily="34" charset="0"/>
                        </a:rPr>
                        <a:t>en </a:t>
                      </a:r>
                      <a:r>
                        <a:rPr lang="fr-FR" sz="1600" b="1" noProof="0" dirty="0">
                          <a:solidFill>
                            <a:schemeClr val="tx1"/>
                          </a:solidFill>
                          <a:latin typeface="Arial" panose="020B0604020202020204" pitchFamily="34" charset="0"/>
                          <a:cs typeface="Arial" panose="020B0604020202020204" pitchFamily="34" charset="0"/>
                        </a:rPr>
                        <a:t>expliquant</a:t>
                      </a:r>
                      <a:r>
                        <a:rPr lang="fr-FR" sz="1600" b="1" spc="-20"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ses</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raisons</a:t>
                      </a:r>
                      <a:r>
                        <a:rPr lang="fr-FR" sz="1600" b="1" spc="-15" noProof="0" dirty="0">
                          <a:solidFill>
                            <a:schemeClr val="tx1"/>
                          </a:solidFill>
                          <a:latin typeface="Arial" panose="020B0604020202020204" pitchFamily="34" charset="0"/>
                          <a:cs typeface="Arial" panose="020B0604020202020204" pitchFamily="34" charset="0"/>
                        </a:rPr>
                        <a:t> </a:t>
                      </a:r>
                      <a:r>
                        <a:rPr lang="fr-FR" sz="1600" b="1" noProof="0" dirty="0">
                          <a:solidFill>
                            <a:schemeClr val="tx1"/>
                          </a:solidFill>
                          <a:latin typeface="Arial" panose="020B0604020202020204" pitchFamily="34" charset="0"/>
                          <a:cs typeface="Arial" panose="020B0604020202020204" pitchFamily="34" charset="0"/>
                        </a:rPr>
                        <a:t>à</a:t>
                      </a:r>
                      <a:r>
                        <a:rPr lang="fr-FR" sz="1600" b="1" spc="-15" noProof="0" dirty="0">
                          <a:solidFill>
                            <a:schemeClr val="tx1"/>
                          </a:solidFill>
                          <a:latin typeface="Arial" panose="020B0604020202020204" pitchFamily="34" charset="0"/>
                          <a:cs typeface="Arial" panose="020B0604020202020204" pitchFamily="34" charset="0"/>
                        </a:rPr>
                        <a:t> </a:t>
                      </a:r>
                      <a:r>
                        <a:rPr lang="fr-FR" sz="1600" b="1" spc="-10" noProof="0" dirty="0">
                          <a:solidFill>
                            <a:schemeClr val="tx1"/>
                          </a:solidFill>
                          <a:latin typeface="Arial" panose="020B0604020202020204" pitchFamily="34" charset="0"/>
                          <a:cs typeface="Arial" panose="020B0604020202020204" pitchFamily="34" charset="0"/>
                        </a:rPr>
                        <a:t>tous.</a:t>
                      </a:r>
                      <a:endParaRPr lang="fr-FR" sz="1600" b="1" noProof="0" dirty="0">
                        <a:solidFill>
                          <a:schemeClr val="tx1"/>
                        </a:solidFill>
                        <a:latin typeface="Arial" panose="020B0604020202020204" pitchFamily="34" charset="0"/>
                        <a:cs typeface="Arial" panose="020B0604020202020204" pitchFamily="34" charset="0"/>
                      </a:endParaRPr>
                    </a:p>
                  </a:txBody>
                  <a:tcPr marL="0" marR="0" marT="46990" marB="0">
                    <a:lnB w="12700">
                      <a:solidFill>
                        <a:srgbClr val="8063A1"/>
                      </a:solidFill>
                      <a:prstDash val="solid"/>
                    </a:lnB>
                    <a:solidFill>
                      <a:srgbClr val="DFD7E8"/>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1219773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 xmlns:a16="http://schemas.microsoft.com/office/drawing/2014/main" id="{9B0D68C8-6C1F-4E6A-967F-C42167BA58AB}"/>
              </a:ext>
            </a:extLst>
          </p:cNvPr>
          <p:cNvSpPr txBox="1">
            <a:spLocks noChangeArrowheads="1"/>
          </p:cNvSpPr>
          <p:nvPr/>
        </p:nvSpPr>
        <p:spPr>
          <a:xfrm>
            <a:off x="1428634" y="1122136"/>
            <a:ext cx="10559690" cy="1283439"/>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Ces différences font de l'éthique et de la déontologie des ressources complémentaires. Chacun a des atouts qui compensent les limites de l'autre.</a:t>
            </a:r>
          </a:p>
        </p:txBody>
      </p:sp>
      <p:sp>
        <p:nvSpPr>
          <p:cNvPr id="6" name="Rectangle 3">
            <a:extLst>
              <a:ext uri="{FF2B5EF4-FFF2-40B4-BE49-F238E27FC236}">
                <a16:creationId xmlns="" xmlns:a16="http://schemas.microsoft.com/office/drawing/2014/main" id="{783815E6-01BF-4915-B12D-98A1FA37BB7B}"/>
              </a:ext>
            </a:extLst>
          </p:cNvPr>
          <p:cNvSpPr txBox="1">
            <a:spLocks noChangeArrowheads="1"/>
          </p:cNvSpPr>
          <p:nvPr/>
        </p:nvSpPr>
        <p:spPr>
          <a:xfrm>
            <a:off x="1428633" y="2514836"/>
            <a:ext cx="2355575" cy="495650"/>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400" b="1" u="sng" dirty="0">
                <a:solidFill>
                  <a:schemeClr val="tx1"/>
                </a:solidFill>
                <a:latin typeface="Arial" panose="020B0604020202020204" pitchFamily="34" charset="0"/>
                <a:cs typeface="Arial" panose="020B0604020202020204" pitchFamily="34" charset="0"/>
              </a:rPr>
              <a:t>Conclusion:</a:t>
            </a:r>
          </a:p>
        </p:txBody>
      </p:sp>
      <p:sp>
        <p:nvSpPr>
          <p:cNvPr id="7" name="Rectangle 3">
            <a:extLst>
              <a:ext uri="{FF2B5EF4-FFF2-40B4-BE49-F238E27FC236}">
                <a16:creationId xmlns="" xmlns:a16="http://schemas.microsoft.com/office/drawing/2014/main" id="{A90E882E-8B25-475B-845A-0D4250F35EA0}"/>
              </a:ext>
            </a:extLst>
          </p:cNvPr>
          <p:cNvSpPr txBox="1">
            <a:spLocks noChangeArrowheads="1"/>
          </p:cNvSpPr>
          <p:nvPr/>
        </p:nvSpPr>
        <p:spPr>
          <a:xfrm>
            <a:off x="1428634" y="3119747"/>
            <a:ext cx="10559690" cy="1283439"/>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400" b="1" dirty="0">
                <a:solidFill>
                  <a:schemeClr val="tx1"/>
                </a:solidFill>
                <a:latin typeface="Arial" panose="020B0604020202020204" pitchFamily="34" charset="0"/>
                <a:cs typeface="Arial" panose="020B0604020202020204" pitchFamily="34" charset="0"/>
              </a:rPr>
              <a:t>« La morale désigne ce que la société juge bon… L’éthique désigne ce que je juge bien… La déontologie désigne ce que la profession m’impose…. »</a:t>
            </a:r>
          </a:p>
        </p:txBody>
      </p:sp>
    </p:spTree>
    <p:extLst>
      <p:ext uri="{BB962C8B-B14F-4D97-AF65-F5344CB8AC3E}">
        <p14:creationId xmlns:p14="http://schemas.microsoft.com/office/powerpoint/2010/main" val="1555768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 xmlns:a16="http://schemas.microsoft.com/office/drawing/2014/main" id="{9B0D68C8-6C1F-4E6A-967F-C42167BA58AB}"/>
              </a:ext>
            </a:extLst>
          </p:cNvPr>
          <p:cNvSpPr txBox="1">
            <a:spLocks noChangeArrowheads="1"/>
          </p:cNvSpPr>
          <p:nvPr/>
        </p:nvSpPr>
        <p:spPr>
          <a:xfrm>
            <a:off x="1302025" y="109263"/>
            <a:ext cx="10559690" cy="2155636"/>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
            </a:pPr>
            <a:r>
              <a:rPr lang="fr-FR" altLang="x-none" sz="2400" b="1" u="sng" dirty="0">
                <a:solidFill>
                  <a:schemeClr val="tx1"/>
                </a:solidFill>
                <a:latin typeface="Arial" panose="020B0604020202020204" pitchFamily="34" charset="0"/>
                <a:cs typeface="Arial" panose="020B0604020202020204" pitchFamily="34" charset="0"/>
              </a:rPr>
              <a:t>Charte de l’éthique et de la déontologie du MESRS</a:t>
            </a:r>
          </a:p>
          <a:p>
            <a:pPr algn="just">
              <a:buSzPct val="130000"/>
            </a:pPr>
            <a:r>
              <a:rPr lang="fr-FR" altLang="x-none" sz="2400" b="1" dirty="0">
                <a:solidFill>
                  <a:schemeClr val="tx1"/>
                </a:solidFill>
                <a:latin typeface="Arial" panose="020B0604020202020204" pitchFamily="34" charset="0"/>
                <a:cs typeface="Arial" panose="020B0604020202020204" pitchFamily="34" charset="0"/>
              </a:rPr>
              <a:t>La Charte de l'éthique et de la déontologie universitaires énumère les principes fondamentaux ainsi que les droits et obligations de l'enseignant-chercheur, les droits et devoirs de l'étudiant ainsi que les droits et obligations du personnel administratif et technique.</a:t>
            </a:r>
          </a:p>
        </p:txBody>
      </p:sp>
      <p:sp>
        <p:nvSpPr>
          <p:cNvPr id="6" name="Rectangle 3">
            <a:extLst>
              <a:ext uri="{FF2B5EF4-FFF2-40B4-BE49-F238E27FC236}">
                <a16:creationId xmlns="" xmlns:a16="http://schemas.microsoft.com/office/drawing/2014/main" id="{783815E6-01BF-4915-B12D-98A1FA37BB7B}"/>
              </a:ext>
            </a:extLst>
          </p:cNvPr>
          <p:cNvSpPr txBox="1">
            <a:spLocks noChangeArrowheads="1"/>
          </p:cNvSpPr>
          <p:nvPr/>
        </p:nvSpPr>
        <p:spPr>
          <a:xfrm>
            <a:off x="1161347" y="2264900"/>
            <a:ext cx="10869183" cy="534572"/>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just">
              <a:buSzPct val="130000"/>
            </a:pPr>
            <a:r>
              <a:rPr lang="fr-FR" altLang="x-none" sz="2200" b="1" u="sng" dirty="0">
                <a:solidFill>
                  <a:schemeClr val="accent1">
                    <a:lumMod val="50000"/>
                  </a:schemeClr>
                </a:solidFill>
                <a:latin typeface="Arial" panose="020B0604020202020204" pitchFamily="34" charset="0"/>
                <a:cs typeface="Arial" panose="020B0604020202020204" pitchFamily="34" charset="0"/>
              </a:rPr>
              <a:t>Principes fondamentaux de la charte d’éthique et de déontologie universitaires:</a:t>
            </a:r>
          </a:p>
        </p:txBody>
      </p:sp>
      <p:sp>
        <p:nvSpPr>
          <p:cNvPr id="7" name="Rectangle 3">
            <a:extLst>
              <a:ext uri="{FF2B5EF4-FFF2-40B4-BE49-F238E27FC236}">
                <a16:creationId xmlns="" xmlns:a16="http://schemas.microsoft.com/office/drawing/2014/main" id="{A90E882E-8B25-475B-845A-0D4250F35EA0}"/>
              </a:ext>
            </a:extLst>
          </p:cNvPr>
          <p:cNvSpPr txBox="1">
            <a:spLocks noChangeArrowheads="1"/>
          </p:cNvSpPr>
          <p:nvPr/>
        </p:nvSpPr>
        <p:spPr>
          <a:xfrm>
            <a:off x="1623238" y="2799472"/>
            <a:ext cx="10559690" cy="199761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v"/>
            </a:pPr>
            <a:r>
              <a:rPr lang="fr-FR" altLang="x-none" sz="2200" b="1" u="sng" dirty="0">
                <a:solidFill>
                  <a:schemeClr val="accent1">
                    <a:lumMod val="50000"/>
                  </a:schemeClr>
                </a:solidFill>
                <a:latin typeface="Arial" panose="020B0604020202020204" pitchFamily="34" charset="0"/>
                <a:cs typeface="Arial" panose="020B0604020202020204" pitchFamily="34" charset="0"/>
              </a:rPr>
              <a:t>L’intégrité et l’honnêteté:</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La quête de la probité et de l’honnêteté signifie le refus de la corruption sous toutes ses formes. Cette quête doit commencer par soi avant d’être étendue aux autres. Le développement de l’éthique et de la déontologie doit ainsi refléter des pratiques exemplaires.</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
        <p:nvSpPr>
          <p:cNvPr id="8" name="Rectangle 3">
            <a:extLst>
              <a:ext uri="{FF2B5EF4-FFF2-40B4-BE49-F238E27FC236}">
                <a16:creationId xmlns="" xmlns:a16="http://schemas.microsoft.com/office/drawing/2014/main" id="{063DBA86-34ED-4164-A06E-599D19387236}"/>
              </a:ext>
            </a:extLst>
          </p:cNvPr>
          <p:cNvSpPr txBox="1">
            <a:spLocks noChangeArrowheads="1"/>
          </p:cNvSpPr>
          <p:nvPr/>
        </p:nvSpPr>
        <p:spPr>
          <a:xfrm>
            <a:off x="1623238" y="4846321"/>
            <a:ext cx="10559690" cy="1997613"/>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marL="342900" indent="-342900" algn="just">
              <a:buSzPct val="130000"/>
              <a:buFont typeface="Wingdings" panose="05000000000000000000" pitchFamily="2" charset="2"/>
              <a:buChar char="v"/>
            </a:pPr>
            <a:r>
              <a:rPr lang="fr-FR" altLang="x-none" sz="2200" b="1" u="sng" dirty="0">
                <a:solidFill>
                  <a:schemeClr val="accent1">
                    <a:lumMod val="50000"/>
                  </a:schemeClr>
                </a:solidFill>
                <a:latin typeface="Arial" panose="020B0604020202020204" pitchFamily="34" charset="0"/>
                <a:cs typeface="Arial" panose="020B0604020202020204" pitchFamily="34" charset="0"/>
              </a:rPr>
              <a:t>La liberté académique:</a:t>
            </a:r>
          </a:p>
          <a:p>
            <a:pPr algn="just">
              <a:buSzPct val="130000"/>
            </a:pPr>
            <a:r>
              <a:rPr lang="fr-FR" altLang="x-none" sz="2200" b="1" dirty="0">
                <a:solidFill>
                  <a:schemeClr val="tx1"/>
                </a:solidFill>
                <a:latin typeface="Arial" panose="020B0604020202020204" pitchFamily="34" charset="0"/>
                <a:cs typeface="Arial" panose="020B0604020202020204" pitchFamily="34" charset="0"/>
              </a:rPr>
              <a:t>Les activités universitaires d’enseignement et de recherche ne peuvent se concevoir sans la liberté académique qui en est le fondement. Cette dernière garantit, dans le respect d’autrui et en toute conscience professionnelle, l’expression d’opinions critiques sans risque de censure ni contrainte.</a:t>
            </a:r>
          </a:p>
          <a:p>
            <a:pPr algn="just">
              <a:buSzPct val="130000"/>
            </a:pPr>
            <a:endParaRPr lang="fr-FR" altLang="x-none" sz="2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3311378"/>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241</TotalTime>
  <Words>4141</Words>
  <Application>Microsoft Office PowerPoint</Application>
  <PresentationFormat>Grand écran</PresentationFormat>
  <Paragraphs>185</Paragraphs>
  <Slides>32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32</vt:i4>
      </vt:variant>
    </vt:vector>
  </HeadingPairs>
  <TitlesOfParts>
    <vt:vector size="39" baseType="lpstr">
      <vt:lpstr>Arial</vt:lpstr>
      <vt:lpstr>Century Gothic</vt:lpstr>
      <vt:lpstr>Courier New</vt:lpstr>
      <vt:lpstr>Franklin Gothic Book</vt:lpstr>
      <vt:lpstr>Wingdings</vt:lpstr>
      <vt:lpstr>Wingdings 3</vt:lpstr>
      <vt:lpstr>Brin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zahyan</dc:creator>
  <cp:lastModifiedBy>PC BELHAMRA ALI</cp:lastModifiedBy>
  <cp:revision>25</cp:revision>
  <dcterms:created xsi:type="dcterms:W3CDTF">2023-04-09T03:05:42Z</dcterms:created>
  <dcterms:modified xsi:type="dcterms:W3CDTF">2023-04-23T11:02:58Z</dcterms:modified>
</cp:coreProperties>
</file>