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87"/>
  </p:notesMasterIdLst>
  <p:sldIdLst>
    <p:sldId id="261" r:id="rId2"/>
    <p:sldId id="531" r:id="rId3"/>
    <p:sldId id="532" r:id="rId4"/>
    <p:sldId id="609" r:id="rId5"/>
    <p:sldId id="533" r:id="rId6"/>
    <p:sldId id="618" r:id="rId7"/>
    <p:sldId id="619" r:id="rId8"/>
    <p:sldId id="541" r:id="rId9"/>
    <p:sldId id="542" r:id="rId10"/>
    <p:sldId id="633" r:id="rId11"/>
    <p:sldId id="545" r:id="rId12"/>
    <p:sldId id="543" r:id="rId13"/>
    <p:sldId id="544" r:id="rId14"/>
    <p:sldId id="546" r:id="rId15"/>
    <p:sldId id="547" r:id="rId16"/>
    <p:sldId id="549" r:id="rId17"/>
    <p:sldId id="548" r:id="rId18"/>
    <p:sldId id="603" r:id="rId19"/>
    <p:sldId id="534" r:id="rId20"/>
    <p:sldId id="536" r:id="rId21"/>
    <p:sldId id="551" r:id="rId22"/>
    <p:sldId id="553" r:id="rId23"/>
    <p:sldId id="620" r:id="rId24"/>
    <p:sldId id="537" r:id="rId25"/>
    <p:sldId id="634" r:id="rId26"/>
    <p:sldId id="554" r:id="rId27"/>
    <p:sldId id="635" r:id="rId28"/>
    <p:sldId id="604" r:id="rId29"/>
    <p:sldId id="535" r:id="rId30"/>
    <p:sldId id="538" r:id="rId31"/>
    <p:sldId id="555" r:id="rId32"/>
    <p:sldId id="556" r:id="rId33"/>
    <p:sldId id="670" r:id="rId34"/>
    <p:sldId id="557" r:id="rId35"/>
    <p:sldId id="672" r:id="rId36"/>
    <p:sldId id="671" r:id="rId37"/>
    <p:sldId id="558" r:id="rId38"/>
    <p:sldId id="559" r:id="rId39"/>
    <p:sldId id="673" r:id="rId40"/>
    <p:sldId id="636" r:id="rId41"/>
    <p:sldId id="637" r:id="rId42"/>
    <p:sldId id="659" r:id="rId43"/>
    <p:sldId id="644" r:id="rId44"/>
    <p:sldId id="640" r:id="rId45"/>
    <p:sldId id="639" r:id="rId46"/>
    <p:sldId id="646" r:id="rId47"/>
    <p:sldId id="645" r:id="rId48"/>
    <p:sldId id="647" r:id="rId49"/>
    <p:sldId id="648" r:id="rId50"/>
    <p:sldId id="649" r:id="rId51"/>
    <p:sldId id="643" r:id="rId52"/>
    <p:sldId id="650" r:id="rId53"/>
    <p:sldId id="651" r:id="rId54"/>
    <p:sldId id="652" r:id="rId55"/>
    <p:sldId id="653" r:id="rId56"/>
    <p:sldId id="654" r:id="rId57"/>
    <p:sldId id="655" r:id="rId58"/>
    <p:sldId id="656" r:id="rId59"/>
    <p:sldId id="658" r:id="rId60"/>
    <p:sldId id="657" r:id="rId61"/>
    <p:sldId id="539" r:id="rId62"/>
    <p:sldId id="560" r:id="rId63"/>
    <p:sldId id="660" r:id="rId64"/>
    <p:sldId id="562" r:id="rId65"/>
    <p:sldId id="563" r:id="rId66"/>
    <p:sldId id="564" r:id="rId67"/>
    <p:sldId id="565" r:id="rId68"/>
    <p:sldId id="566" r:id="rId69"/>
    <p:sldId id="571" r:id="rId70"/>
    <p:sldId id="567" r:id="rId71"/>
    <p:sldId id="661" r:id="rId72"/>
    <p:sldId id="568" r:id="rId73"/>
    <p:sldId id="572" r:id="rId74"/>
    <p:sldId id="569" r:id="rId75"/>
    <p:sldId id="573" r:id="rId76"/>
    <p:sldId id="570" r:id="rId77"/>
    <p:sldId id="574" r:id="rId78"/>
    <p:sldId id="663" r:id="rId79"/>
    <p:sldId id="666" r:id="rId80"/>
    <p:sldId id="667" r:id="rId81"/>
    <p:sldId id="668" r:id="rId82"/>
    <p:sldId id="669" r:id="rId83"/>
    <p:sldId id="664" r:id="rId84"/>
    <p:sldId id="665" r:id="rId85"/>
    <p:sldId id="484"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9BE1"/>
    <a:srgbClr val="DAA600"/>
    <a:srgbClr val="75B000"/>
    <a:srgbClr val="005A9E"/>
    <a:srgbClr val="2DA5FF"/>
    <a:srgbClr val="339933"/>
    <a:srgbClr val="85C800"/>
    <a:srgbClr val="99CC00"/>
    <a:srgbClr val="D09E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58" autoAdjust="0"/>
    <p:restoredTop sz="95942" autoAdjust="0"/>
  </p:normalViewPr>
  <p:slideViewPr>
    <p:cSldViewPr>
      <p:cViewPr>
        <p:scale>
          <a:sx n="70" d="100"/>
          <a:sy n="70" d="100"/>
        </p:scale>
        <p:origin x="-1968" y="-480"/>
      </p:cViewPr>
      <p:guideLst>
        <p:guide orient="horz" pos="2160"/>
        <p:guide pos="2880"/>
      </p:guideLst>
    </p:cSldViewPr>
  </p:slideViewPr>
  <p:outlineViewPr>
    <p:cViewPr>
      <p:scale>
        <a:sx n="33" d="100"/>
        <a:sy n="33" d="100"/>
      </p:scale>
      <p:origin x="0" y="327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A31EA-21E6-4ED3-8CB4-7B55AD7837F6}" type="datetimeFigureOut">
              <a:rPr lang="fr-FR" smtClean="0"/>
              <a:pPr/>
              <a:t>08/02/2021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B2C29-C545-48CC-BD92-BC141B59E29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1B2C29-C545-48CC-BD92-BC141B59E296}"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1B2C29-C545-48CC-BD92-BC141B59E296}" type="slidenum">
              <a:rPr lang="fr-FR" smtClean="0"/>
              <a:pPr/>
              <a:t>58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1B2C29-C545-48CC-BD92-BC141B59E296}" type="slidenum">
              <a:rPr lang="fr-FR" smtClean="0"/>
              <a:pPr/>
              <a:t>59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1B2C29-C545-48CC-BD92-BC141B59E296}" type="slidenum">
              <a:rPr lang="fr-FR" smtClean="0"/>
              <a:pPr/>
              <a:t>85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22EFA97-C354-443E-9F6C-1EE2147E82BA}" type="datetime1">
              <a:rPr lang="fr-FR" smtClean="0"/>
              <a:pPr/>
              <a:t>08/02/2021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72194D-3AA9-4E4D-B5EA-B4B089DFA944}"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A7E3E2-1A71-4AAA-A440-7BA038DA8D9C}" type="datetime1">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72194D-3AA9-4E4D-B5EA-B4B089DFA94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4972194D-3AA9-4E4D-B5EA-B4B089DFA944}"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EB78A9-D0B3-459F-B8E2-6A3AE995112B}" type="datetime1">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E2E3CB5B-667E-4562-B49C-ED565CC1D6A2}" type="datetime1">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4972194D-3AA9-4E4D-B5EA-B4B089DFA944}"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4D51D042-9223-495D-BC33-114BB12B5323}" type="datetime1">
              <a:rPr lang="fr-FR" smtClean="0"/>
              <a:pPr/>
              <a:t>08/02/2021</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72194D-3AA9-4E4D-B5EA-B4B089DFA944}"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714AED09-C3C0-47D0-A8F9-7BF850BA50A4}" type="datetime1">
              <a:rPr lang="fr-FR" smtClean="0"/>
              <a:pPr/>
              <a:t>08/02/2021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72194D-3AA9-4E4D-B5EA-B4B089DFA944}"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8D7338D9-B582-4603-A32C-549D9411F607}" type="datetime1">
              <a:rPr lang="fr-FR" smtClean="0"/>
              <a:pPr/>
              <a:t>08/02/2021</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4972194D-3AA9-4E4D-B5EA-B4B089DFA944}"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972BF8E-F6AF-4833-8852-37D61878E691}" type="datetime1">
              <a:rPr lang="fr-FR" smtClean="0"/>
              <a:pPr/>
              <a:t>08/02/2021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4972194D-3AA9-4E4D-B5EA-B4B089DFA944}"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2671E6B4-723A-4080-91DC-28B45ABCEB93}" type="datetime1">
              <a:rPr lang="fr-FR" smtClean="0"/>
              <a:pPr/>
              <a:t>08/02/2021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72194D-3AA9-4E4D-B5EA-B4B089DFA944}"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72194D-3AA9-4E4D-B5EA-B4B089DFA944}"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E544BBE7-1845-4D9E-9A27-4ADC9256954F}" type="datetime1">
              <a:rPr lang="fr-FR" smtClean="0"/>
              <a:pPr/>
              <a:t>08/02/2021</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4972194D-3AA9-4E4D-B5EA-B4B089DFA944}"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77EB4E2A-A76E-4972-8593-2537305388CB}" type="datetime1">
              <a:rPr lang="fr-FR" smtClean="0"/>
              <a:pPr/>
              <a:t>08/02/2021</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966A908-3A4A-490A-AD5D-1EA601CD702B}" type="datetime1">
              <a:rPr lang="fr-FR" smtClean="0"/>
              <a:pPr/>
              <a:t>08/02/2021</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72194D-3AA9-4E4D-B5EA-B4B089DFA944}"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gi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25947" y="230551"/>
          <a:ext cx="8732333" cy="1021080"/>
        </p:xfrm>
        <a:graphic>
          <a:graphicData uri="http://schemas.openxmlformats.org/drawingml/2006/table">
            <a:tbl>
              <a:tblPr firstRow="1" bandRow="1">
                <a:tableStyleId>{5C22544A-7EE6-4342-B048-85BDC9FD1C3A}</a:tableStyleId>
              </a:tblPr>
              <a:tblGrid>
                <a:gridCol w="8732333"/>
              </a:tblGrid>
              <a:tr h="370840">
                <a:tc>
                  <a:txBody>
                    <a:bodyPr/>
                    <a:lstStyle/>
                    <a:p>
                      <a:pPr algn="ctr">
                        <a:lnSpc>
                          <a:spcPct val="150000"/>
                        </a:lnSpc>
                      </a:pPr>
                      <a:r>
                        <a:rPr lang="fr-FR" sz="1500" dirty="0" smtClean="0">
                          <a:solidFill>
                            <a:schemeClr val="tx1"/>
                          </a:solidFill>
                          <a:latin typeface="+mj-lt"/>
                        </a:rPr>
                        <a:t>Université </a:t>
                      </a:r>
                      <a:r>
                        <a:rPr lang="fr-FR" sz="1500" dirty="0" err="1" smtClean="0">
                          <a:solidFill>
                            <a:schemeClr val="tx1"/>
                          </a:solidFill>
                          <a:latin typeface="+mj-lt"/>
                        </a:rPr>
                        <a:t>Badji</a:t>
                      </a:r>
                      <a:r>
                        <a:rPr lang="fr-FR" sz="1500" dirty="0" smtClean="0">
                          <a:solidFill>
                            <a:schemeClr val="tx1"/>
                          </a:solidFill>
                          <a:latin typeface="+mj-lt"/>
                        </a:rPr>
                        <a:t> </a:t>
                      </a:r>
                      <a:r>
                        <a:rPr lang="fr-FR" sz="1500" dirty="0" err="1" smtClean="0">
                          <a:solidFill>
                            <a:schemeClr val="tx1"/>
                          </a:solidFill>
                          <a:latin typeface="+mj-lt"/>
                        </a:rPr>
                        <a:t>Mokhtar</a:t>
                      </a:r>
                      <a:r>
                        <a:rPr lang="fr-FR" sz="1500" dirty="0" smtClean="0">
                          <a:solidFill>
                            <a:schemeClr val="tx1"/>
                          </a:solidFill>
                          <a:latin typeface="+mj-lt"/>
                        </a:rPr>
                        <a:t> Annaba</a:t>
                      </a:r>
                    </a:p>
                    <a:p>
                      <a:pPr marL="0" marR="0" indent="0" algn="ctr" defTabSz="914400" rtl="0" eaLnBrk="1" fontAlgn="auto" latinLnBrk="0" hangingPunct="1">
                        <a:lnSpc>
                          <a:spcPct val="150000"/>
                        </a:lnSpc>
                        <a:spcBef>
                          <a:spcPts val="0"/>
                        </a:spcBef>
                        <a:spcAft>
                          <a:spcPts val="0"/>
                        </a:spcAft>
                        <a:buClrTx/>
                        <a:buSzTx/>
                        <a:buFontTx/>
                        <a:buNone/>
                        <a:tabLst/>
                        <a:defRPr/>
                      </a:pPr>
                      <a:r>
                        <a:rPr lang="fr-FR" sz="1500" b="1" kern="1200" dirty="0" smtClean="0">
                          <a:solidFill>
                            <a:schemeClr val="tx1"/>
                          </a:solidFill>
                          <a:latin typeface="+mn-lt"/>
                          <a:ea typeface="+mn-ea"/>
                          <a:cs typeface="+mn-cs"/>
                        </a:rPr>
                        <a:t>Département d’informatique</a:t>
                      </a:r>
                    </a:p>
                    <a:p>
                      <a:endParaRPr lang="fr-FR" sz="1600" dirty="0" smtClean="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Object 2"/>
          <p:cNvGraphicFramePr>
            <a:graphicFrameLocks noChangeAspect="1"/>
          </p:cNvGraphicFramePr>
          <p:nvPr/>
        </p:nvGraphicFramePr>
        <p:xfrm>
          <a:off x="4072212" y="911297"/>
          <a:ext cx="1057275" cy="790575"/>
        </p:xfrm>
        <a:graphic>
          <a:graphicData uri="http://schemas.openxmlformats.org/presentationml/2006/ole">
            <p:oleObj spid="_x0000_s2050" name="Picture" r:id="rId4" imgW="1051741" imgH="785820" progId="Word.Picture.8">
              <p:embed/>
            </p:oleObj>
          </a:graphicData>
        </a:graphic>
      </p:graphicFrame>
      <p:pic>
        <p:nvPicPr>
          <p:cNvPr id="6" name="Picture 9" descr="ligne_comete004"/>
          <p:cNvPicPr preferRelativeResize="0">
            <a:picLocks noChangeArrowheads="1"/>
          </p:cNvPicPr>
          <p:nvPr/>
        </p:nvPicPr>
        <p:blipFill>
          <a:blip r:embed="rId5"/>
          <a:srcRect/>
          <a:stretch>
            <a:fillRect/>
          </a:stretch>
        </p:blipFill>
        <p:spPr bwMode="auto">
          <a:xfrm>
            <a:off x="151941" y="4162426"/>
            <a:ext cx="8856000" cy="72000"/>
          </a:xfrm>
          <a:prstGeom prst="rect">
            <a:avLst/>
          </a:prstGeom>
          <a:noFill/>
          <a:ln w="9525">
            <a:noFill/>
            <a:miter lim="800000"/>
            <a:headEnd/>
            <a:tailEnd/>
          </a:ln>
        </p:spPr>
      </p:pic>
      <p:pic>
        <p:nvPicPr>
          <p:cNvPr id="7" name="Picture 10" descr="ligne_comete004"/>
          <p:cNvPicPr preferRelativeResize="0">
            <a:picLocks noChangeArrowheads="1"/>
          </p:cNvPicPr>
          <p:nvPr/>
        </p:nvPicPr>
        <p:blipFill>
          <a:blip r:embed="rId5"/>
          <a:srcRect/>
          <a:stretch>
            <a:fillRect/>
          </a:stretch>
        </p:blipFill>
        <p:spPr bwMode="auto">
          <a:xfrm rot="-5400000">
            <a:off x="-717365" y="3836369"/>
            <a:ext cx="3636000" cy="72000"/>
          </a:xfrm>
          <a:prstGeom prst="rect">
            <a:avLst/>
          </a:prstGeom>
          <a:noFill/>
          <a:ln w="9525">
            <a:noFill/>
            <a:miter lim="800000"/>
            <a:headEnd/>
            <a:tailEnd/>
          </a:ln>
        </p:spPr>
      </p:pic>
      <p:sp>
        <p:nvSpPr>
          <p:cNvPr id="8" name="Titre 1"/>
          <p:cNvSpPr txBox="1">
            <a:spLocks/>
          </p:cNvSpPr>
          <p:nvPr/>
        </p:nvSpPr>
        <p:spPr>
          <a:xfrm>
            <a:off x="-214346" y="2071678"/>
            <a:ext cx="10715700" cy="206258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900" dirty="0" smtClean="0">
                <a:latin typeface="+mj-lt"/>
                <a:ea typeface="+mj-ea"/>
                <a:cs typeface="+mj-cs"/>
              </a:rPr>
              <a:t>Cours</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du Module</a:t>
            </a:r>
            <a:br>
              <a:rPr kumimoji="0" lang="fr-FR" sz="2900" b="0" i="0" u="none" strike="noStrike" kern="1200" cap="none" spc="0" normalizeH="0" baseline="0" noProof="0" dirty="0" smtClean="0">
                <a:ln>
                  <a:noFill/>
                </a:ln>
                <a:solidFill>
                  <a:schemeClr val="tx1"/>
                </a:solidFill>
                <a:effectLst/>
                <a:uLnTx/>
                <a:uFillTx/>
                <a:latin typeface="+mj-lt"/>
                <a:ea typeface="+mj-ea"/>
                <a:cs typeface="+mj-cs"/>
              </a:rPr>
            </a:br>
            <a:r>
              <a:rPr lang="fr-FR" sz="2900" b="1" dirty="0" smtClean="0">
                <a:latin typeface="+mj-lt"/>
                <a:ea typeface="+mj-ea"/>
                <a:cs typeface="+mj-cs"/>
              </a:rPr>
              <a:t>SYDSER</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2900" b="1" i="0" u="none" strike="noStrike" kern="1200" cap="none" spc="0" normalizeH="0" baseline="0" noProof="0" dirty="0" err="1" smtClean="0">
                <a:ln>
                  <a:noFill/>
                </a:ln>
                <a:solidFill>
                  <a:schemeClr val="tx1"/>
                </a:solidFill>
                <a:effectLst/>
                <a:uLnTx/>
                <a:uFillTx/>
                <a:latin typeface="+mj-lt"/>
                <a:ea typeface="+mj-ea"/>
                <a:cs typeface="+mj-cs"/>
              </a:rPr>
              <a:t>SY</a:t>
            </a:r>
            <a:r>
              <a:rPr kumimoji="0" lang="fr-FR" sz="2900" b="0" i="0" u="none" strike="noStrike" kern="1200" cap="none" spc="0" normalizeH="0" baseline="0" noProof="0" dirty="0" err="1" smtClean="0">
                <a:ln>
                  <a:noFill/>
                </a:ln>
                <a:solidFill>
                  <a:schemeClr val="tx1"/>
                </a:solidFill>
                <a:effectLst/>
                <a:uLnTx/>
                <a:uFillTx/>
                <a:latin typeface="+mj-lt"/>
                <a:ea typeface="+mj-ea"/>
                <a:cs typeface="+mj-cs"/>
              </a:rPr>
              <a:t>stèmes</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2900" b="1" i="0" u="none" strike="noStrike" kern="1200" cap="none" spc="0" normalizeH="0" baseline="0" noProof="0" dirty="0" smtClean="0">
                <a:ln>
                  <a:noFill/>
                </a:ln>
                <a:solidFill>
                  <a:schemeClr val="tx1"/>
                </a:solidFill>
                <a:effectLst/>
                <a:uLnTx/>
                <a:uFillTx/>
                <a:latin typeface="+mj-lt"/>
                <a:ea typeface="+mj-ea"/>
                <a:cs typeface="+mj-cs"/>
              </a:rPr>
              <a:t>D</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istribués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900" dirty="0" smtClean="0">
                <a:latin typeface="+mj-lt"/>
                <a:ea typeface="+mj-ea"/>
                <a:cs typeface="+mj-cs"/>
              </a:rPr>
              <a:t>et </a:t>
            </a:r>
            <a:r>
              <a:rPr lang="fr-FR" sz="2900" b="1" dirty="0" err="1" smtClean="0">
                <a:latin typeface="+mj-lt"/>
                <a:ea typeface="+mj-ea"/>
                <a:cs typeface="+mj-cs"/>
              </a:rPr>
              <a:t>SER</a:t>
            </a:r>
            <a:r>
              <a:rPr lang="fr-FR" sz="2900" dirty="0" err="1" smtClean="0">
                <a:latin typeface="+mj-lt"/>
                <a:ea typeface="+mj-ea"/>
                <a:cs typeface="+mj-cs"/>
              </a:rPr>
              <a:t>vices</a:t>
            </a:r>
            <a:r>
              <a:rPr lang="fr-FR" sz="2900" dirty="0" smtClean="0">
                <a:latin typeface="+mj-lt"/>
                <a:ea typeface="+mj-ea"/>
                <a:cs typeface="+mj-cs"/>
              </a:rPr>
              <a:t> web</a:t>
            </a:r>
            <a:endParaRPr kumimoji="0" lang="fr-FR" sz="2900" b="0" i="0" u="none" strike="noStrike" kern="1200" cap="none" spc="0" normalizeH="0" baseline="0" noProof="0" dirty="0" smtClean="0">
              <a:ln>
                <a:noFill/>
              </a:ln>
              <a:solidFill>
                <a:schemeClr val="tx1"/>
              </a:solidFill>
              <a:effectLst/>
              <a:uLnTx/>
              <a:uFillTx/>
              <a:latin typeface="+mj-lt"/>
              <a:ea typeface="+mj-ea"/>
              <a:cs typeface="+mj-cs"/>
            </a:endParaRPr>
          </a:p>
          <a:p>
            <a:pPr lvl="0" algn="ctr">
              <a:spcBef>
                <a:spcPct val="0"/>
              </a:spcBef>
            </a:pPr>
            <a:r>
              <a:rPr lang="fr-FR" b="1" dirty="0" smtClean="0">
                <a:latin typeface="+mj-lt"/>
                <a:ea typeface="+mj-ea"/>
                <a:cs typeface="+mj-cs"/>
              </a:rPr>
              <a:t>Première Année Master ILC</a:t>
            </a:r>
            <a:r>
              <a:rPr kumimoji="0" lang="fr-FR" sz="3600" b="0" i="0" u="none" strike="noStrike" kern="1200" cap="none" spc="0" normalizeH="0" baseline="0" noProof="0" dirty="0" smtClean="0">
                <a:ln>
                  <a:noFill/>
                </a:ln>
                <a:solidFill>
                  <a:schemeClr val="tx1"/>
                </a:solidFill>
                <a:effectLst/>
                <a:uLnTx/>
                <a:uFillTx/>
                <a:latin typeface="+mj-lt"/>
                <a:ea typeface="+mj-ea"/>
                <a:cs typeface="+mj-cs"/>
              </a:rPr>
              <a:t>	</a:t>
            </a:r>
            <a:endParaRPr kumimoji="0" lang="fr-F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Sous-titre 2"/>
          <p:cNvSpPr txBox="1">
            <a:spLocks/>
          </p:cNvSpPr>
          <p:nvPr/>
        </p:nvSpPr>
        <p:spPr>
          <a:xfrm>
            <a:off x="1857356" y="4643446"/>
            <a:ext cx="6400800" cy="928694"/>
          </a:xfrm>
          <a:prstGeom prst="rect">
            <a:avLst/>
          </a:prstGeom>
        </p:spPr>
        <p:txBody>
          <a:bodyPr vert="horz" lIns="91440" tIns="45720" rIns="91440" bIns="45720" rtlCol="0">
            <a:normAutofit/>
          </a:bodyPr>
          <a:lstStyle/>
          <a:p>
            <a:pPr marL="342900" indent="-342900" algn="ctr">
              <a:spcBef>
                <a:spcPct val="20000"/>
              </a:spcBef>
            </a:pPr>
            <a:r>
              <a:rPr lang="fr-FR" sz="2000" dirty="0" smtClean="0"/>
              <a:t>Cours de Pr </a:t>
            </a:r>
            <a:r>
              <a:rPr lang="fr-FR" sz="2000" dirty="0" err="1" smtClean="0"/>
              <a:t>Meslati</a:t>
            </a:r>
            <a:r>
              <a:rPr lang="fr-FR" sz="2000" dirty="0" smtClean="0"/>
              <a:t> ( Allah </a:t>
            </a:r>
            <a:r>
              <a:rPr lang="fr-FR" sz="2000" dirty="0" err="1" smtClean="0"/>
              <a:t>Yarhmou</a:t>
            </a:r>
            <a:r>
              <a:rPr lang="fr-FR" sz="2000" dirty="0" smtClean="0"/>
              <a:t>)</a:t>
            </a:r>
          </a:p>
          <a:p>
            <a:pPr marL="342900" indent="-342900" algn="ctr">
              <a:spcBef>
                <a:spcPct val="20000"/>
              </a:spcBef>
            </a:pPr>
            <a:r>
              <a:rPr lang="fr-FR" sz="2000" dirty="0" smtClean="0"/>
              <a:t>Présenté </a:t>
            </a:r>
            <a:r>
              <a:rPr lang="fr-FR" sz="2000" dirty="0"/>
              <a:t>par : Dr. A. BOUDJEDIR</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4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10</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r>
              <a:rPr lang="fr-FR" sz="2000" dirty="0" smtClean="0"/>
              <a:t/>
            </a:r>
            <a:br>
              <a:rPr lang="fr-FR" sz="2000" dirty="0" smtClean="0"/>
            </a:br>
            <a:endParaRPr lang="fr-FR" sz="20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None/>
            </a:pPr>
            <a:endParaRPr lang="fr-FR" sz="1700" dirty="0" smtClean="0"/>
          </a:p>
          <a:p>
            <a:pPr marL="342900" indent="-342900" algn="just">
              <a:buFont typeface="Wingdings" pitchFamily="2" charset="2"/>
              <a:buChar char="§"/>
            </a:pPr>
            <a:r>
              <a:rPr lang="fr-FR" sz="1700" dirty="0" smtClean="0"/>
              <a:t>Les processeurs est les mémoires (un ou plusieurs) sont connectés à un bus commun de telle sorte que tous les modules de mémoire soient accessibles à n’importe quel processeur.</a:t>
            </a:r>
          </a:p>
          <a:p>
            <a:pPr marL="342900" indent="-342900" algn="just">
              <a:buFont typeface="Wingdings" pitchFamily="2" charset="2"/>
              <a:buChar char="§"/>
            </a:pPr>
            <a:r>
              <a:rPr lang="fr-FR" sz="1700" dirty="0" smtClean="0">
                <a:solidFill>
                  <a:srgbClr val="C00000"/>
                </a:solidFill>
              </a:rPr>
              <a:t>Inconvénient  : </a:t>
            </a:r>
            <a:r>
              <a:rPr lang="fr-FR" sz="1700" dirty="0" smtClean="0"/>
              <a:t>goulot d’étranglement</a:t>
            </a:r>
          </a:p>
          <a:p>
            <a:pPr marL="342900" indent="-342900" algn="just">
              <a:buFont typeface="Wingdings" pitchFamily="2" charset="2"/>
              <a:buChar char="§"/>
            </a:pPr>
            <a:r>
              <a:rPr lang="fr-FR" sz="1700" dirty="0" smtClean="0">
                <a:solidFill>
                  <a:srgbClr val="C00000"/>
                </a:solidFill>
              </a:rPr>
              <a:t>Solution : </a:t>
            </a:r>
            <a:r>
              <a:rPr lang="fr-FR" sz="1700" dirty="0" smtClean="0"/>
              <a:t>l’utilisation de mémoires caches locales à chaque processeur </a:t>
            </a:r>
            <a:endParaRPr lang="fr-FR" sz="1700" dirty="0" smtClean="0">
              <a:solidFill>
                <a:srgbClr val="C00000"/>
              </a:solidFill>
            </a:endParaRPr>
          </a:p>
          <a:p>
            <a:pPr marL="617220" lvl="1" indent="-342900" algn="just">
              <a:buNone/>
            </a:pPr>
            <a:endParaRPr lang="fr-FR" sz="1700" dirty="0" smtClean="0">
              <a:solidFill>
                <a:schemeClr val="tx1"/>
              </a:solidFill>
            </a:endParaRPr>
          </a:p>
        </p:txBody>
      </p:sp>
      <p:pic>
        <p:nvPicPr>
          <p:cNvPr id="17411" name="Picture 3"/>
          <p:cNvPicPr>
            <a:picLocks noChangeAspect="1" noChangeArrowheads="1"/>
          </p:cNvPicPr>
          <p:nvPr/>
        </p:nvPicPr>
        <p:blipFill>
          <a:blip r:embed="rId2"/>
          <a:srcRect/>
          <a:stretch>
            <a:fillRect/>
          </a:stretch>
        </p:blipFill>
        <p:spPr bwMode="auto">
          <a:xfrm>
            <a:off x="3347961" y="2583120"/>
            <a:ext cx="2357454" cy="1308199"/>
          </a:xfrm>
          <a:prstGeom prst="rect">
            <a:avLst/>
          </a:prstGeom>
          <a:noFill/>
          <a:ln w="9525">
            <a:noFill/>
            <a:miter lim="800000"/>
            <a:headEnd/>
            <a:tailEnd/>
          </a:ln>
          <a:effectLst/>
        </p:spPr>
      </p:pic>
      <p:sp>
        <p:nvSpPr>
          <p:cNvPr id="7" name="Rectangle à coins arrondis 6"/>
          <p:cNvSpPr/>
          <p:nvPr/>
        </p:nvSpPr>
        <p:spPr>
          <a:xfrm>
            <a:off x="2779654" y="2064426"/>
            <a:ext cx="3578296" cy="378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 basés bus</a:t>
            </a:r>
            <a:endParaRPr lang="fr-FR" sz="15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11</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p>
          <a:p>
            <a:pPr marL="342900" indent="-342900" algn="just">
              <a:buNone/>
            </a:pPr>
            <a:r>
              <a:rPr lang="fr-FR" sz="2000" dirty="0" smtClean="0"/>
              <a:t/>
            </a:r>
            <a:br>
              <a:rPr lang="fr-FR" sz="2000" dirty="0" smtClean="0"/>
            </a:br>
            <a:endParaRPr lang="fr-FR" sz="19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214415" y="1925603"/>
            <a:ext cx="6715172" cy="4694425"/>
          </a:xfrm>
          <a:prstGeom prst="rect">
            <a:avLst/>
          </a:prstGeom>
          <a:noFill/>
        </p:spPr>
      </p:pic>
      <p:sp>
        <p:nvSpPr>
          <p:cNvPr id="6" name="Rectangle à coins arrondis 5"/>
          <p:cNvSpPr/>
          <p:nvPr/>
        </p:nvSpPr>
        <p:spPr>
          <a:xfrm>
            <a:off x="1643042" y="6215058"/>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a:t>
            </a:r>
            <a:endParaRPr lang="fr-FR" sz="1500" dirty="0"/>
          </a:p>
        </p:txBody>
      </p:sp>
      <p:sp>
        <p:nvSpPr>
          <p:cNvPr id="7" name="Rectangle à coins arrondis 6"/>
          <p:cNvSpPr/>
          <p:nvPr/>
        </p:nvSpPr>
        <p:spPr>
          <a:xfrm>
            <a:off x="4970134" y="6201410"/>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multi-ordinateurs</a:t>
            </a:r>
            <a:endParaRPr lang="fr-FR" sz="1500" dirty="0"/>
          </a:p>
        </p:txBody>
      </p:sp>
      <p:sp>
        <p:nvSpPr>
          <p:cNvPr id="8" name="Rectangle à coins arrondis 7"/>
          <p:cNvSpPr/>
          <p:nvPr/>
        </p:nvSpPr>
        <p:spPr>
          <a:xfrm>
            <a:off x="1500166" y="4286256"/>
            <a:ext cx="2714644" cy="1857388"/>
          </a:xfrm>
          <a:prstGeom prst="roundRect">
            <a:avLst/>
          </a:prstGeom>
          <a:noFill/>
          <a:ln w="412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r>
              <a:rPr lang="fr-FR" sz="2000" dirty="0" smtClean="0"/>
              <a:t/>
            </a:r>
            <a:br>
              <a:rPr lang="fr-FR" sz="2000" dirty="0" smtClean="0"/>
            </a:br>
            <a:endParaRPr lang="fr-FR" sz="20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L</a:t>
            </a:r>
            <a:r>
              <a:rPr lang="fr-FR" sz="1800" dirty="0" smtClean="0"/>
              <a:t>es processeurs et les modules de mémoire sont reliés par un dispositif de communication (réseau) utilisant des </a:t>
            </a:r>
            <a:r>
              <a:rPr lang="fr-FR" sz="1800" dirty="0" err="1" smtClean="0"/>
              <a:t>switchs</a:t>
            </a:r>
            <a:r>
              <a:rPr lang="fr-FR" sz="1800" dirty="0" smtClean="0"/>
              <a:t> (réseau de commutateurs) .</a:t>
            </a:r>
          </a:p>
          <a:p>
            <a:pPr marL="342900" indent="-342900" algn="just">
              <a:buNone/>
            </a:pPr>
            <a:endParaRPr lang="fr-FR" sz="1700" dirty="0" smtClean="0"/>
          </a:p>
          <a:p>
            <a:pPr marL="342900" indent="-342900" algn="just">
              <a:buFont typeface="Wingdings" pitchFamily="2" charset="2"/>
              <a:buChar char="§"/>
            </a:pPr>
            <a:r>
              <a:rPr lang="fr-FR" sz="1800" dirty="0" smtClean="0"/>
              <a:t>Le nombre de </a:t>
            </a:r>
            <a:r>
              <a:rPr lang="fr-FR" sz="1800" dirty="0" err="1" smtClean="0"/>
              <a:t>switch</a:t>
            </a:r>
            <a:r>
              <a:rPr lang="fr-FR" sz="1800" dirty="0" smtClean="0"/>
              <a:t> peut être important engendrant un coût prohibitif. Pour réduire ce coût, il est possible d’envisager des réseaux avec des configurations diverses .</a:t>
            </a:r>
            <a:endParaRPr lang="fr-FR" sz="1700" dirty="0" smtClean="0">
              <a:solidFill>
                <a:srgbClr val="C00000"/>
              </a:solidFill>
            </a:endParaRPr>
          </a:p>
        </p:txBody>
      </p:sp>
      <p:sp>
        <p:nvSpPr>
          <p:cNvPr id="7" name="Rectangle à coins arrondis 6"/>
          <p:cNvSpPr/>
          <p:nvPr/>
        </p:nvSpPr>
        <p:spPr>
          <a:xfrm>
            <a:off x="2779654" y="2064426"/>
            <a:ext cx="3792610" cy="378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 basés </a:t>
            </a:r>
            <a:r>
              <a:rPr lang="fr-FR" sz="1500" dirty="0" err="1" smtClean="0"/>
              <a:t>switch</a:t>
            </a:r>
            <a:endParaRPr lang="fr-FR" sz="1500" dirty="0"/>
          </a:p>
        </p:txBody>
      </p:sp>
      <p:pic>
        <p:nvPicPr>
          <p:cNvPr id="18434" name="Picture 2"/>
          <p:cNvPicPr>
            <a:picLocks noChangeAspect="1" noChangeArrowheads="1"/>
          </p:cNvPicPr>
          <p:nvPr/>
        </p:nvPicPr>
        <p:blipFill>
          <a:blip r:embed="rId2"/>
          <a:srcRect/>
          <a:stretch>
            <a:fillRect/>
          </a:stretch>
        </p:blipFill>
        <p:spPr bwMode="auto">
          <a:xfrm>
            <a:off x="3143240" y="2550639"/>
            <a:ext cx="2784463" cy="209280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r>
              <a:rPr lang="fr-FR" sz="2000" dirty="0" smtClean="0"/>
              <a:t/>
            </a:r>
            <a:br>
              <a:rPr lang="fr-FR" sz="2000" dirty="0" smtClean="0"/>
            </a:br>
            <a:endParaRPr lang="fr-FR" sz="20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p:txBody>
      </p:sp>
      <p:pic>
        <p:nvPicPr>
          <p:cNvPr id="19458" name="Picture 2"/>
          <p:cNvPicPr>
            <a:picLocks noChangeAspect="1" noChangeArrowheads="1"/>
          </p:cNvPicPr>
          <p:nvPr/>
        </p:nvPicPr>
        <p:blipFill>
          <a:blip r:embed="rId2"/>
          <a:srcRect/>
          <a:stretch>
            <a:fillRect/>
          </a:stretch>
        </p:blipFill>
        <p:spPr bwMode="auto">
          <a:xfrm>
            <a:off x="1960144" y="2053976"/>
            <a:ext cx="5213355" cy="4286280"/>
          </a:xfrm>
          <a:prstGeom prst="rect">
            <a:avLst/>
          </a:prstGeom>
          <a:noFill/>
          <a:ln w="9525">
            <a:noFill/>
            <a:miter lim="800000"/>
            <a:headEnd/>
            <a:tailEnd/>
          </a:ln>
          <a:effectLst/>
        </p:spPr>
      </p:pic>
      <p:sp>
        <p:nvSpPr>
          <p:cNvPr id="6" name="Rectangle à coins arrondis 5"/>
          <p:cNvSpPr/>
          <p:nvPr/>
        </p:nvSpPr>
        <p:spPr>
          <a:xfrm>
            <a:off x="642910" y="1071546"/>
            <a:ext cx="2428892" cy="1541342"/>
          </a:xfrm>
          <a:prstGeom prst="wedgeRoundRectCallout">
            <a:avLst>
              <a:gd name="adj1" fmla="val 75254"/>
              <a:gd name="adj2" fmla="val 65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300" b="1" dirty="0" smtClean="0"/>
          </a:p>
          <a:p>
            <a:pPr algn="just"/>
            <a:r>
              <a:rPr lang="fr-FR" sz="1300" b="1" dirty="0" smtClean="0">
                <a:solidFill>
                  <a:schemeClr val="bg1"/>
                </a:solidFill>
              </a:rPr>
              <a:t>Lorsque le commutateur entre un processeur</a:t>
            </a:r>
            <a:br>
              <a:rPr lang="fr-FR" sz="1300" b="1" dirty="0" smtClean="0">
                <a:solidFill>
                  <a:schemeClr val="bg1"/>
                </a:solidFill>
              </a:rPr>
            </a:br>
            <a:r>
              <a:rPr lang="fr-FR" sz="1300" b="1" dirty="0" smtClean="0">
                <a:solidFill>
                  <a:schemeClr val="bg1"/>
                </a:solidFill>
              </a:rPr>
              <a:t>Pr1 et un module mémoire M1 est ouvert, Pr1 peut accéder à M1</a:t>
            </a:r>
            <a:r>
              <a:rPr lang="fr-FR" sz="1300" dirty="0" smtClean="0">
                <a:solidFill>
                  <a:schemeClr val="bg1"/>
                </a:solidFill>
              </a:rPr>
              <a:t/>
            </a:r>
            <a:br>
              <a:rPr lang="fr-FR" sz="1300" dirty="0" smtClean="0">
                <a:solidFill>
                  <a:schemeClr val="bg1"/>
                </a:solidFill>
              </a:rPr>
            </a:br>
            <a:endParaRPr lang="fr-FR" sz="1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p>
          <a:p>
            <a:pPr marL="342900" indent="-342900" algn="just">
              <a:buNone/>
            </a:pPr>
            <a:r>
              <a:rPr lang="fr-FR" sz="2000" dirty="0" smtClean="0"/>
              <a:t/>
            </a:r>
            <a:br>
              <a:rPr lang="fr-FR" sz="2000" dirty="0" smtClean="0"/>
            </a:br>
            <a:endParaRPr lang="fr-FR" sz="19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214415" y="1925603"/>
            <a:ext cx="6715172" cy="4694425"/>
          </a:xfrm>
          <a:prstGeom prst="rect">
            <a:avLst/>
          </a:prstGeom>
          <a:noFill/>
        </p:spPr>
      </p:pic>
      <p:sp>
        <p:nvSpPr>
          <p:cNvPr id="6" name="Rectangle à coins arrondis 5"/>
          <p:cNvSpPr/>
          <p:nvPr/>
        </p:nvSpPr>
        <p:spPr>
          <a:xfrm>
            <a:off x="1643042" y="6215058"/>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a:t>
            </a:r>
            <a:endParaRPr lang="fr-FR" sz="1500" dirty="0"/>
          </a:p>
        </p:txBody>
      </p:sp>
      <p:sp>
        <p:nvSpPr>
          <p:cNvPr id="7" name="Rectangle à coins arrondis 6"/>
          <p:cNvSpPr/>
          <p:nvPr/>
        </p:nvSpPr>
        <p:spPr>
          <a:xfrm>
            <a:off x="4970134" y="6201410"/>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multi-ordinateurs</a:t>
            </a:r>
            <a:endParaRPr lang="fr-FR" sz="1500" dirty="0"/>
          </a:p>
        </p:txBody>
      </p:sp>
      <p:sp>
        <p:nvSpPr>
          <p:cNvPr id="8" name="Rectangle à coins arrondis 7"/>
          <p:cNvSpPr/>
          <p:nvPr/>
        </p:nvSpPr>
        <p:spPr>
          <a:xfrm>
            <a:off x="4629790" y="2285992"/>
            <a:ext cx="2714644" cy="1857388"/>
          </a:xfrm>
          <a:prstGeom prst="roundRect">
            <a:avLst/>
          </a:prstGeom>
          <a:noFill/>
          <a:ln w="412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r>
              <a:rPr lang="fr-FR" sz="2000" dirty="0" smtClean="0"/>
              <a:t/>
            </a:r>
            <a:br>
              <a:rPr lang="fr-FR" sz="2000" dirty="0" smtClean="0"/>
            </a:br>
            <a:endParaRPr lang="fr-FR" sz="20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None/>
            </a:pPr>
            <a:endParaRPr lang="fr-FR" sz="1700" dirty="0" smtClean="0"/>
          </a:p>
          <a:p>
            <a:pPr marL="342900" indent="-342900" algn="just">
              <a:buFont typeface="Wingdings" pitchFamily="2" charset="2"/>
              <a:buChar char="§"/>
            </a:pPr>
            <a:r>
              <a:rPr lang="fr-FR" sz="1800" dirty="0" smtClean="0"/>
              <a:t>Les </a:t>
            </a:r>
            <a:r>
              <a:rPr lang="fr-FR" sz="1800" i="1" dirty="0" smtClean="0"/>
              <a:t>systèmes à mémoires locales basés bus </a:t>
            </a:r>
            <a:r>
              <a:rPr lang="fr-FR" sz="1800" dirty="0" smtClean="0"/>
              <a:t>sont construits à partir d’ordinateurs (processeur + mémoire) identiques.</a:t>
            </a:r>
          </a:p>
          <a:p>
            <a:pPr marL="342900" indent="-342900" algn="just">
              <a:buFont typeface="Wingdings" pitchFamily="2" charset="2"/>
              <a:buChar char="§"/>
            </a:pPr>
            <a:r>
              <a:rPr lang="fr-FR" sz="1800" dirty="0" smtClean="0"/>
              <a:t>Les processeurs communiquent par diffusion de messages .</a:t>
            </a:r>
            <a:endParaRPr lang="fr-FR" sz="1700" dirty="0" smtClean="0">
              <a:solidFill>
                <a:srgbClr val="C00000"/>
              </a:solidFill>
            </a:endParaRPr>
          </a:p>
        </p:txBody>
      </p:sp>
      <p:sp>
        <p:nvSpPr>
          <p:cNvPr id="7" name="Rectangle à coins arrondis 6"/>
          <p:cNvSpPr/>
          <p:nvPr/>
        </p:nvSpPr>
        <p:spPr>
          <a:xfrm>
            <a:off x="2779654" y="2064426"/>
            <a:ext cx="3792610" cy="378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multi-ordinateurs basés bus</a:t>
            </a:r>
            <a:endParaRPr lang="fr-FR" sz="1500" dirty="0"/>
          </a:p>
        </p:txBody>
      </p:sp>
      <p:pic>
        <p:nvPicPr>
          <p:cNvPr id="20482" name="Picture 2"/>
          <p:cNvPicPr>
            <a:picLocks noChangeAspect="1" noChangeArrowheads="1"/>
          </p:cNvPicPr>
          <p:nvPr/>
        </p:nvPicPr>
        <p:blipFill>
          <a:blip r:embed="rId2"/>
          <a:srcRect/>
          <a:stretch>
            <a:fillRect/>
          </a:stretch>
        </p:blipFill>
        <p:spPr bwMode="auto">
          <a:xfrm>
            <a:off x="3235578" y="2590932"/>
            <a:ext cx="2599227" cy="187800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16</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p>
          <a:p>
            <a:pPr marL="342900" indent="-342900" algn="just">
              <a:buNone/>
            </a:pPr>
            <a:r>
              <a:rPr lang="fr-FR" sz="2000" dirty="0" smtClean="0"/>
              <a:t/>
            </a:r>
            <a:br>
              <a:rPr lang="fr-FR" sz="2000" dirty="0" smtClean="0"/>
            </a:br>
            <a:endParaRPr lang="fr-FR" sz="19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214415" y="1925603"/>
            <a:ext cx="6715172" cy="4694425"/>
          </a:xfrm>
          <a:prstGeom prst="rect">
            <a:avLst/>
          </a:prstGeom>
          <a:noFill/>
        </p:spPr>
      </p:pic>
      <p:sp>
        <p:nvSpPr>
          <p:cNvPr id="6" name="Rectangle à coins arrondis 5"/>
          <p:cNvSpPr/>
          <p:nvPr/>
        </p:nvSpPr>
        <p:spPr>
          <a:xfrm>
            <a:off x="1643042" y="6215058"/>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a:t>
            </a:r>
            <a:endParaRPr lang="fr-FR" sz="1500" dirty="0"/>
          </a:p>
        </p:txBody>
      </p:sp>
      <p:sp>
        <p:nvSpPr>
          <p:cNvPr id="7" name="Rectangle à coins arrondis 6"/>
          <p:cNvSpPr/>
          <p:nvPr/>
        </p:nvSpPr>
        <p:spPr>
          <a:xfrm>
            <a:off x="4970134" y="6201410"/>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multi-ordinateurs</a:t>
            </a:r>
            <a:endParaRPr lang="fr-FR" sz="1500" dirty="0"/>
          </a:p>
        </p:txBody>
      </p:sp>
      <p:sp>
        <p:nvSpPr>
          <p:cNvPr id="8" name="Rectangle à coins arrondis 7"/>
          <p:cNvSpPr/>
          <p:nvPr/>
        </p:nvSpPr>
        <p:spPr>
          <a:xfrm>
            <a:off x="4643438" y="4214818"/>
            <a:ext cx="2714644" cy="1857388"/>
          </a:xfrm>
          <a:prstGeom prst="roundRect">
            <a:avLst/>
          </a:prstGeom>
          <a:noFill/>
          <a:ln w="412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17</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r>
              <a:rPr lang="fr-FR" sz="2000" dirty="0" smtClean="0"/>
              <a:t/>
            </a:r>
            <a:br>
              <a:rPr lang="fr-FR" sz="2000" dirty="0" smtClean="0"/>
            </a:br>
            <a:endParaRPr lang="fr-FR" sz="20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800" dirty="0" smtClean="0"/>
              <a:t>Les systèmes basés </a:t>
            </a:r>
            <a:r>
              <a:rPr lang="fr-FR" sz="1800" dirty="0" err="1" smtClean="0"/>
              <a:t>switchs</a:t>
            </a:r>
            <a:r>
              <a:rPr lang="fr-FR" sz="1800" dirty="0" smtClean="0"/>
              <a:t> échangent des messages par </a:t>
            </a:r>
            <a:r>
              <a:rPr lang="fr-FR" sz="1800" b="1" dirty="0" smtClean="0">
                <a:solidFill>
                  <a:srgbClr val="C00000"/>
                </a:solidFill>
              </a:rPr>
              <a:t>routage</a:t>
            </a:r>
            <a:r>
              <a:rPr lang="fr-FR" sz="1800" dirty="0" smtClean="0"/>
              <a:t> à travers  un réseau d’interconnexion pouvant avoir plusieurs topologies, allant des grilles simples aux </a:t>
            </a:r>
            <a:r>
              <a:rPr lang="fr-FR" sz="1800" dirty="0" err="1" smtClean="0"/>
              <a:t>hypercubes</a:t>
            </a:r>
            <a:r>
              <a:rPr lang="fr-FR" sz="1800" dirty="0" smtClean="0"/>
              <a:t>. </a:t>
            </a:r>
            <a:endParaRPr lang="fr-FR" sz="1700" dirty="0" smtClean="0">
              <a:solidFill>
                <a:srgbClr val="C00000"/>
              </a:solidFill>
            </a:endParaRPr>
          </a:p>
        </p:txBody>
      </p:sp>
      <p:sp>
        <p:nvSpPr>
          <p:cNvPr id="7" name="Rectangle à coins arrondis 6"/>
          <p:cNvSpPr/>
          <p:nvPr/>
        </p:nvSpPr>
        <p:spPr>
          <a:xfrm>
            <a:off x="2779654" y="2064426"/>
            <a:ext cx="3792610" cy="378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multi-ordinateurs basés </a:t>
            </a:r>
            <a:r>
              <a:rPr lang="fr-FR" sz="1500" dirty="0" err="1" smtClean="0"/>
              <a:t>stwich</a:t>
            </a:r>
            <a:endParaRPr lang="fr-FR" sz="1500" dirty="0"/>
          </a:p>
        </p:txBody>
      </p:sp>
      <p:pic>
        <p:nvPicPr>
          <p:cNvPr id="21506" name="Picture 2"/>
          <p:cNvPicPr>
            <a:picLocks noChangeAspect="1" noChangeArrowheads="1"/>
          </p:cNvPicPr>
          <p:nvPr/>
        </p:nvPicPr>
        <p:blipFill>
          <a:blip r:embed="rId2"/>
          <a:srcRect/>
          <a:stretch>
            <a:fillRect/>
          </a:stretch>
        </p:blipFill>
        <p:spPr bwMode="auto">
          <a:xfrm>
            <a:off x="3000364" y="2643182"/>
            <a:ext cx="2784463" cy="214410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18</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just">
              <a:buNone/>
            </a:pPr>
            <a:endParaRPr lang="fr-FR" sz="1600" b="1" dirty="0" smtClean="0">
              <a:solidFill>
                <a:srgbClr val="C00000"/>
              </a:solidFill>
            </a:endParaRPr>
          </a:p>
          <a:p>
            <a:pPr marL="342900" indent="-342900" algn="just">
              <a:buNone/>
            </a:pPr>
            <a:r>
              <a:rPr lang="fr-FR" sz="1600" b="1" dirty="0" smtClean="0">
                <a:solidFill>
                  <a:srgbClr val="C00000"/>
                </a:solidFill>
              </a:rPr>
              <a:t>2.1 Taxonomie des systèmes distribués</a:t>
            </a:r>
          </a:p>
          <a:p>
            <a:pPr marL="342900" indent="-342900" algn="just">
              <a:buNone/>
            </a:pPr>
            <a:r>
              <a:rPr lang="fr-FR" sz="1600" b="1" dirty="0" smtClean="0">
                <a:solidFill>
                  <a:srgbClr val="C00000"/>
                </a:solidFill>
              </a:rPr>
              <a:t>2.2 Taxonomie au niveau matériel</a:t>
            </a:r>
          </a:p>
          <a:p>
            <a:pPr marL="342900" indent="-342900" algn="just">
              <a:buNone/>
            </a:pPr>
            <a:r>
              <a:rPr lang="fr-FR" sz="1600" b="1" dirty="0" smtClean="0">
                <a:solidFill>
                  <a:srgbClr val="C00000"/>
                </a:solidFill>
              </a:rPr>
              <a:t>2.3 Taxonomie au niveau systèmes d’exploitation</a:t>
            </a:r>
          </a:p>
          <a:p>
            <a:pPr marL="617220" lvl="1" indent="-342900" algn="just">
              <a:buNone/>
            </a:pPr>
            <a:r>
              <a:rPr lang="fr-FR" sz="1500" b="1" dirty="0" smtClean="0">
                <a:solidFill>
                  <a:srgbClr val="C00000"/>
                </a:solidFill>
              </a:rPr>
              <a:t>2.3.1 Les systèmes d’exploitation distribués</a:t>
            </a:r>
          </a:p>
          <a:p>
            <a:pPr marL="617220" lvl="1" indent="-342900" algn="just">
              <a:buNone/>
            </a:pPr>
            <a:r>
              <a:rPr lang="fr-FR" sz="1500" b="1" dirty="0" smtClean="0">
                <a:solidFill>
                  <a:srgbClr val="C00000"/>
                </a:solidFill>
              </a:rPr>
              <a:t>2.3.2 Les systèmes d’exploitation réseaux</a:t>
            </a:r>
          </a:p>
          <a:p>
            <a:pPr marL="342900" indent="-342900" algn="just">
              <a:buNone/>
            </a:pPr>
            <a:r>
              <a:rPr lang="fr-FR" sz="1600" b="1" dirty="0" smtClean="0">
                <a:solidFill>
                  <a:srgbClr val="C00000"/>
                </a:solidFill>
              </a:rPr>
              <a:t>2.4 Architecture des applications distribuées</a:t>
            </a:r>
          </a:p>
          <a:p>
            <a:pPr marL="617220" lvl="1" indent="-342900" algn="just">
              <a:buNone/>
            </a:pPr>
            <a:r>
              <a:rPr lang="fr-FR" sz="1500" b="1" dirty="0" smtClean="0">
                <a:solidFill>
                  <a:srgbClr val="C00000"/>
                </a:solidFill>
              </a:rPr>
              <a:t>2.4.1 Architecture Client/serveur et </a:t>
            </a:r>
            <a:r>
              <a:rPr lang="fr-FR" sz="1500" b="1" dirty="0" err="1" smtClean="0">
                <a:solidFill>
                  <a:srgbClr val="C00000"/>
                </a:solidFill>
              </a:rPr>
              <a:t>multitiers</a:t>
            </a:r>
            <a:endParaRPr lang="fr-FR" sz="1500" b="1" dirty="0" smtClean="0">
              <a:solidFill>
                <a:srgbClr val="C00000"/>
              </a:solidFill>
            </a:endParaRPr>
          </a:p>
          <a:p>
            <a:pPr marL="342900" indent="-342900" algn="just">
              <a:buNone/>
            </a:pPr>
            <a:r>
              <a:rPr lang="fr-FR" sz="1600" dirty="0" smtClean="0"/>
              <a:t>	Principe, rôle des processus, répartition des responsabilités, les variantes du modèle client/serveur (agent mobile, code mobile, proxy, …). Les applications WEB et les bases de données, utilité des modèles deux tiers et trois tiers, scénario de mise en œuvre</a:t>
            </a:r>
          </a:p>
          <a:p>
            <a:pPr marL="617220" lvl="1" indent="-342900" algn="just">
              <a:buNone/>
            </a:pPr>
            <a:r>
              <a:rPr lang="fr-FR" sz="1500" b="1" dirty="0" smtClean="0">
                <a:solidFill>
                  <a:srgbClr val="C00000"/>
                </a:solidFill>
              </a:rPr>
              <a:t>2.4.2 Le modèle Mandataire/Cache</a:t>
            </a:r>
          </a:p>
          <a:p>
            <a:pPr marL="617220" lvl="1" indent="-342900" algn="just">
              <a:buNone/>
            </a:pPr>
            <a:r>
              <a:rPr lang="fr-FR" sz="1500" b="1" dirty="0" smtClean="0">
                <a:solidFill>
                  <a:srgbClr val="C00000"/>
                </a:solidFill>
              </a:rPr>
              <a:t>2.4.3 Les architectures Pair-à-Pair</a:t>
            </a:r>
          </a:p>
          <a:p>
            <a:pPr marL="342900" indent="-342900" algn="just">
              <a:buNone/>
            </a:pPr>
            <a:r>
              <a:rPr lang="fr-FR" sz="1600" dirty="0" smtClean="0"/>
              <a:t>	Inconvénients du modèle client/serveur, notions et avantages de processus pairs, problèmes de coordination </a:t>
            </a:r>
            <a:endParaRPr lang="fr-FR" sz="19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19</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peut diviser les systèmes d’exploitation en deux catégories : </a:t>
            </a:r>
          </a:p>
          <a:p>
            <a:pPr marL="731520" lvl="1" indent="-457200" algn="just">
              <a:buFont typeface="+mj-lt"/>
              <a:buAutoNum type="arabicPeriod"/>
            </a:pPr>
            <a:endParaRPr lang="fr-FR" sz="1700" b="1" dirty="0" smtClean="0">
              <a:solidFill>
                <a:srgbClr val="C00000"/>
              </a:solidFill>
            </a:endParaRPr>
          </a:p>
          <a:p>
            <a:pPr marL="731520" lvl="1" indent="-457200" algn="just">
              <a:buFont typeface="+mj-lt"/>
              <a:buAutoNum type="arabicPeriod"/>
            </a:pPr>
            <a:r>
              <a:rPr lang="fr-FR" sz="1700" b="1" dirty="0" smtClean="0">
                <a:solidFill>
                  <a:srgbClr val="C00000"/>
                </a:solidFill>
              </a:rPr>
              <a:t>Les</a:t>
            </a:r>
            <a:r>
              <a:rPr lang="fr-FR" sz="1700" dirty="0" smtClean="0">
                <a:solidFill>
                  <a:schemeClr val="tx1"/>
                </a:solidFill>
              </a:rPr>
              <a:t> </a:t>
            </a:r>
            <a:r>
              <a:rPr lang="fr-FR" sz="1700" b="1" dirty="0" smtClean="0">
                <a:solidFill>
                  <a:srgbClr val="C00000"/>
                </a:solidFill>
              </a:rPr>
              <a:t>systèmes fortement couplés </a:t>
            </a:r>
            <a:r>
              <a:rPr lang="fr-FR" sz="1700" dirty="0" smtClean="0">
                <a:solidFill>
                  <a:schemeClr val="tx1"/>
                </a:solidFill>
              </a:rPr>
              <a:t>: le système d’exploitation essaye de maintenir une vue globale unique des ressources qu’il gère. Ce type de système à tendance à rendre la répartition physique transparente au niveau des applications, il s’agit </a:t>
            </a:r>
            <a:r>
              <a:rPr lang="fr-FR" sz="1700" b="1" dirty="0" smtClean="0">
                <a:solidFill>
                  <a:srgbClr val="C00000"/>
                </a:solidFill>
              </a:rPr>
              <a:t>des systèmes d’exploitation distribué</a:t>
            </a:r>
            <a:r>
              <a:rPr lang="fr-FR" sz="1700" dirty="0" smtClean="0">
                <a:solidFill>
                  <a:schemeClr val="tx1"/>
                </a:solidFill>
              </a:rPr>
              <a:t>.</a:t>
            </a:r>
          </a:p>
          <a:p>
            <a:pPr marL="731520" lvl="1" indent="-457200" algn="just">
              <a:buFont typeface="+mj-lt"/>
              <a:buAutoNum type="arabicPeriod"/>
            </a:pPr>
            <a:endParaRPr lang="fr-FR" sz="1700" dirty="0" smtClean="0">
              <a:solidFill>
                <a:schemeClr val="tx1"/>
              </a:solidFill>
            </a:endParaRPr>
          </a:p>
          <a:p>
            <a:pPr marL="731520" lvl="1" indent="-457200" algn="just">
              <a:buFont typeface="+mj-lt"/>
              <a:buAutoNum type="arabicPeriod"/>
            </a:pPr>
            <a:r>
              <a:rPr lang="fr-FR" sz="1700" b="1" dirty="0" smtClean="0">
                <a:solidFill>
                  <a:srgbClr val="C00000"/>
                </a:solidFill>
              </a:rPr>
              <a:t>Les systèmes faiblement couplés </a:t>
            </a:r>
            <a:r>
              <a:rPr lang="fr-FR" sz="1700" dirty="0" smtClean="0">
                <a:solidFill>
                  <a:schemeClr val="tx1"/>
                </a:solidFill>
              </a:rPr>
              <a:t>: on a affaire à une collection de plateformes ou chacune dispose de son propre système d’exploitation mais ces derniers coopèrent pour rendre leurs services et leurs ressources disponibles les uns aux autres, il s’agit </a:t>
            </a:r>
            <a:r>
              <a:rPr lang="fr-FR" sz="1700" b="1" dirty="0" smtClean="0">
                <a:solidFill>
                  <a:srgbClr val="C00000"/>
                </a:solidFill>
              </a:rPr>
              <a:t>des systèmes d’exploitation réseau</a:t>
            </a:r>
            <a:r>
              <a:rPr lang="fr-FR" sz="1700" dirty="0" smtClean="0"/>
              <a:t>. </a:t>
            </a:r>
            <a:endParaRPr lang="fr-FR" sz="1700" b="1" dirty="0"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just">
              <a:buNone/>
            </a:pPr>
            <a:endParaRPr lang="fr-FR" sz="1600" b="1" dirty="0" smtClean="0">
              <a:solidFill>
                <a:srgbClr val="C00000"/>
              </a:solidFill>
            </a:endParaRPr>
          </a:p>
          <a:p>
            <a:pPr marL="342900" indent="-342900" algn="just">
              <a:buNone/>
            </a:pPr>
            <a:r>
              <a:rPr lang="fr-FR" sz="1600" b="1" dirty="0" smtClean="0">
                <a:solidFill>
                  <a:srgbClr val="C00000"/>
                </a:solidFill>
              </a:rPr>
              <a:t>2.1 Taxonomie des systèmes distribués</a:t>
            </a:r>
          </a:p>
          <a:p>
            <a:pPr marL="342900" indent="-342900" algn="just">
              <a:buNone/>
            </a:pPr>
            <a:r>
              <a:rPr lang="fr-FR" sz="1600" b="1" dirty="0" smtClean="0">
                <a:solidFill>
                  <a:srgbClr val="C00000"/>
                </a:solidFill>
              </a:rPr>
              <a:t>2.2 Taxonomie au niveau matériel</a:t>
            </a:r>
          </a:p>
          <a:p>
            <a:pPr marL="342900" indent="-342900" algn="just">
              <a:buNone/>
            </a:pPr>
            <a:r>
              <a:rPr lang="fr-FR" sz="1600" b="1" dirty="0" smtClean="0">
                <a:solidFill>
                  <a:srgbClr val="C00000"/>
                </a:solidFill>
              </a:rPr>
              <a:t>2.3 Taxonomie au niveau systèmes d’exploitation</a:t>
            </a:r>
          </a:p>
          <a:p>
            <a:pPr marL="617220" lvl="1" indent="-342900" algn="just">
              <a:buNone/>
            </a:pPr>
            <a:r>
              <a:rPr lang="fr-FR" sz="1500" b="1" dirty="0" smtClean="0">
                <a:solidFill>
                  <a:srgbClr val="C00000"/>
                </a:solidFill>
              </a:rPr>
              <a:t>2.3.1 Les systèmes d’exploitation distribués</a:t>
            </a:r>
          </a:p>
          <a:p>
            <a:pPr marL="617220" lvl="1" indent="-342900" algn="just">
              <a:buNone/>
            </a:pPr>
            <a:r>
              <a:rPr lang="fr-FR" sz="1500" b="1" dirty="0" smtClean="0">
                <a:solidFill>
                  <a:srgbClr val="C00000"/>
                </a:solidFill>
              </a:rPr>
              <a:t>2.3.2 Les systèmes d’exploitation réseaux</a:t>
            </a:r>
          </a:p>
          <a:p>
            <a:pPr marL="342900" indent="-342900" algn="just">
              <a:buNone/>
            </a:pPr>
            <a:r>
              <a:rPr lang="fr-FR" sz="1600" b="1" dirty="0" smtClean="0">
                <a:solidFill>
                  <a:srgbClr val="C00000"/>
                </a:solidFill>
              </a:rPr>
              <a:t>2.4 Architecture des applications distribuées</a:t>
            </a:r>
          </a:p>
          <a:p>
            <a:pPr marL="617220" lvl="1" indent="-342900" algn="just">
              <a:buNone/>
            </a:pPr>
            <a:r>
              <a:rPr lang="fr-FR" sz="1500" b="1" dirty="0" smtClean="0">
                <a:solidFill>
                  <a:srgbClr val="C00000"/>
                </a:solidFill>
              </a:rPr>
              <a:t>2.4.1 Architecture Client/serveur et </a:t>
            </a:r>
            <a:r>
              <a:rPr lang="fr-FR" sz="1500" b="1" dirty="0" err="1" smtClean="0">
                <a:solidFill>
                  <a:srgbClr val="C00000"/>
                </a:solidFill>
              </a:rPr>
              <a:t>multitiers</a:t>
            </a:r>
            <a:endParaRPr lang="fr-FR" sz="1500" b="1" dirty="0" smtClean="0">
              <a:solidFill>
                <a:srgbClr val="C00000"/>
              </a:solidFill>
            </a:endParaRPr>
          </a:p>
          <a:p>
            <a:pPr marL="342900" indent="-342900" algn="just">
              <a:buNone/>
            </a:pPr>
            <a:r>
              <a:rPr lang="fr-FR" sz="1600" dirty="0" smtClean="0"/>
              <a:t>	Principe, rôle des processus, répartition des responsabilités, les variantes du modèle client/serveur (agent mobile, code mobile, proxy, …). Les applications WEB et les bases de données, utilité des modèles deux tiers et trois tiers, scénario de mise en œuvre</a:t>
            </a:r>
          </a:p>
          <a:p>
            <a:pPr marL="617220" lvl="1" indent="-342900" algn="just">
              <a:buNone/>
            </a:pPr>
            <a:r>
              <a:rPr lang="fr-FR" sz="1500" b="1" dirty="0" smtClean="0">
                <a:solidFill>
                  <a:srgbClr val="C00000"/>
                </a:solidFill>
              </a:rPr>
              <a:t>2.4.2 Le modèle Mandataire/Cache</a:t>
            </a:r>
          </a:p>
          <a:p>
            <a:pPr marL="617220" lvl="1" indent="-342900" algn="just">
              <a:buNone/>
            </a:pPr>
            <a:r>
              <a:rPr lang="fr-FR" sz="1500" b="1" dirty="0" smtClean="0">
                <a:solidFill>
                  <a:srgbClr val="C00000"/>
                </a:solidFill>
              </a:rPr>
              <a:t>2.4.3 Les architectures Pair-à-Pair</a:t>
            </a:r>
          </a:p>
          <a:p>
            <a:pPr marL="342900" indent="-342900" algn="just">
              <a:buNone/>
            </a:pPr>
            <a:r>
              <a:rPr lang="fr-FR" sz="1600" dirty="0" smtClean="0"/>
              <a:t>	Inconvénients du modèle client/serveur, notions et avantages de processus pairs, problèmes de coordination </a:t>
            </a:r>
            <a:endParaRPr lang="fr-FR" sz="19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20</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2.3.1 Les systèmes d’exploitation distribué</a:t>
            </a:r>
          </a:p>
          <a:p>
            <a:pPr marL="617220" lvl="1" indent="-342900" algn="just">
              <a:buFont typeface="Wingdings" pitchFamily="2" charset="2"/>
              <a:buChar char="§"/>
            </a:pPr>
            <a:r>
              <a:rPr lang="fr-FR" sz="2000" dirty="0" smtClean="0">
                <a:solidFill>
                  <a:schemeClr val="tx1"/>
                </a:solidFill>
              </a:rPr>
              <a:t>On distingue deux types :</a:t>
            </a:r>
          </a:p>
          <a:p>
            <a:pPr marL="1005840" lvl="2" indent="-457200" algn="just">
              <a:buFont typeface="+mj-lt"/>
              <a:buAutoNum type="arabicPeriod"/>
            </a:pPr>
            <a:endParaRPr lang="fr-FR" sz="1700" b="1" dirty="0" smtClean="0">
              <a:solidFill>
                <a:schemeClr val="tx1"/>
              </a:solidFill>
            </a:endParaRPr>
          </a:p>
          <a:p>
            <a:pPr marL="1005840" lvl="2" indent="-457200" algn="just">
              <a:buFont typeface="+mj-lt"/>
              <a:buAutoNum type="arabicPeriod"/>
            </a:pPr>
            <a:r>
              <a:rPr lang="fr-FR" sz="1700" b="1" dirty="0" smtClean="0">
                <a:solidFill>
                  <a:schemeClr val="tx1"/>
                </a:solidFill>
              </a:rPr>
              <a:t>Les systèmes d’exploitation des plateformes multiprocesseurs (MPOS) : </a:t>
            </a:r>
            <a:r>
              <a:rPr lang="fr-FR" sz="1700" dirty="0" smtClean="0"/>
              <a:t>conçu pour supporter les hautes performances en utilisant des processeurs multiples. Dans ces systèmes, les processus communiquent via l’utilisation de données situées dans des emplacements de mémoire partagés. La protection de ces emplacements est faite par des sémaphores ou des moniteurs .</a:t>
            </a:r>
          </a:p>
          <a:p>
            <a:pPr marL="1005840" lvl="2" indent="-457200" algn="just">
              <a:buFont typeface="+mj-lt"/>
              <a:buAutoNum type="arabicPeriod"/>
            </a:pPr>
            <a:endParaRPr lang="fr-FR" sz="1700" b="1" dirty="0" smtClean="0">
              <a:solidFill>
                <a:schemeClr val="tx1"/>
              </a:solidFill>
            </a:endParaRPr>
          </a:p>
          <a:p>
            <a:pPr marL="1005840" lvl="2" indent="-457200" algn="just">
              <a:buFont typeface="+mj-lt"/>
              <a:buAutoNum type="arabicPeriod"/>
            </a:pPr>
            <a:r>
              <a:rPr lang="fr-FR" sz="1700" b="1" dirty="0" smtClean="0">
                <a:solidFill>
                  <a:schemeClr val="tx1"/>
                </a:solidFill>
              </a:rPr>
              <a:t>Les systèmes d’exploitation </a:t>
            </a:r>
            <a:r>
              <a:rPr lang="fr-FR" sz="1700" b="1" dirty="0" err="1" smtClean="0">
                <a:solidFill>
                  <a:schemeClr val="tx1"/>
                </a:solidFill>
              </a:rPr>
              <a:t>multiordinateurs</a:t>
            </a:r>
            <a:r>
              <a:rPr lang="fr-FR" sz="1700" b="1" dirty="0" smtClean="0">
                <a:solidFill>
                  <a:schemeClr val="tx1"/>
                </a:solidFill>
              </a:rPr>
              <a:t> (MCOS) : </a:t>
            </a:r>
            <a:r>
              <a:rPr lang="fr-FR" sz="1700" dirty="0" smtClean="0">
                <a:solidFill>
                  <a:schemeClr val="tx1"/>
                </a:solidFill>
              </a:rPr>
              <a:t>ils</a:t>
            </a:r>
            <a:r>
              <a:rPr lang="fr-FR" sz="1700" b="1" dirty="0" smtClean="0">
                <a:solidFill>
                  <a:schemeClr val="tx1"/>
                </a:solidFill>
              </a:rPr>
              <a:t> </a:t>
            </a:r>
            <a:r>
              <a:rPr lang="fr-FR" sz="1700" dirty="0" smtClean="0"/>
              <a:t>ont une structure totalement différente et complexe par rapport aux MPOS. Ceci est du au fait que les structures de données communes ne peuvent être simplement placées dans une mémoire physique partagée.</a:t>
            </a:r>
            <a:endParaRPr lang="fr-FR" sz="1700" b="1" dirty="0"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21</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2.3.1 Les systèmes d’exploitation distribué</a:t>
            </a:r>
          </a:p>
          <a:p>
            <a:pPr marL="617220" lvl="1" indent="-342900" algn="just">
              <a:buNone/>
            </a:pPr>
            <a:endParaRPr lang="fr-FR" sz="1700" b="1" dirty="0" smtClean="0">
              <a:solidFill>
                <a:srgbClr val="C00000"/>
              </a:solidFill>
            </a:endParaRPr>
          </a:p>
        </p:txBody>
      </p:sp>
      <p:pic>
        <p:nvPicPr>
          <p:cNvPr id="23554" name="Picture 2" descr="C:\Users\MULTI_TECH\Desktop\Capture.PNG"/>
          <p:cNvPicPr>
            <a:picLocks noChangeAspect="1" noChangeArrowheads="1"/>
          </p:cNvPicPr>
          <p:nvPr/>
        </p:nvPicPr>
        <p:blipFill>
          <a:blip r:embed="rId2"/>
          <a:srcRect/>
          <a:stretch>
            <a:fillRect/>
          </a:stretch>
        </p:blipFill>
        <p:spPr bwMode="auto">
          <a:xfrm>
            <a:off x="1857357" y="2428868"/>
            <a:ext cx="6929485" cy="4058337"/>
          </a:xfrm>
          <a:prstGeom prst="rect">
            <a:avLst/>
          </a:prstGeom>
          <a:noFill/>
        </p:spPr>
      </p:pic>
      <p:sp>
        <p:nvSpPr>
          <p:cNvPr id="9" name="Rectangle 8"/>
          <p:cNvSpPr/>
          <p:nvPr/>
        </p:nvSpPr>
        <p:spPr>
          <a:xfrm>
            <a:off x="500034" y="2857496"/>
            <a:ext cx="2143108" cy="2143140"/>
          </a:xfrm>
          <a:prstGeom prst="wedgeRectCallout">
            <a:avLst>
              <a:gd name="adj1" fmla="val 167684"/>
              <a:gd name="adj2" fmla="val 6471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fr-FR" sz="1200" dirty="0" smtClean="0"/>
              <a:t>Gérer les ressources locales : mémoire, processeur, disque, … . </a:t>
            </a:r>
          </a:p>
          <a:p>
            <a:pPr algn="just">
              <a:buFont typeface="Arial" pitchFamily="34" charset="0"/>
              <a:buChar char="•"/>
            </a:pPr>
            <a:endParaRPr lang="fr-FR" sz="1200" dirty="0" smtClean="0"/>
          </a:p>
          <a:p>
            <a:pPr algn="just">
              <a:buFont typeface="Arial" pitchFamily="34" charset="0"/>
              <a:buChar char="•"/>
            </a:pPr>
            <a:r>
              <a:rPr lang="fr-FR" sz="1200" dirty="0" smtClean="0"/>
              <a:t>Gérer la  communication </a:t>
            </a:r>
            <a:r>
              <a:rPr lang="fr-FR" sz="1200" dirty="0" err="1" smtClean="0"/>
              <a:t>communication</a:t>
            </a:r>
            <a:r>
              <a:rPr lang="fr-FR" sz="1200" dirty="0" smtClean="0"/>
              <a:t> entre plateformes (envoi et réception de messages)</a:t>
            </a:r>
            <a:r>
              <a:rPr lang="fr-FR" sz="1200" dirty="0" smtClean="0">
                <a:solidFill>
                  <a:schemeClr val="bg1"/>
                </a:solidFill>
              </a:rPr>
              <a:t/>
            </a:r>
            <a:br>
              <a:rPr lang="fr-FR" sz="1200" dirty="0" smtClean="0">
                <a:solidFill>
                  <a:schemeClr val="bg1"/>
                </a:solidFill>
              </a:rPr>
            </a:br>
            <a:endParaRPr lang="fr-FR"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2.3.1 Les systèmes d’exploitation distribué</a:t>
            </a:r>
          </a:p>
          <a:p>
            <a:pPr marL="617220" lvl="1" indent="-342900" algn="just">
              <a:buNone/>
            </a:pPr>
            <a:endParaRPr lang="fr-FR" sz="1700" b="1" dirty="0" smtClean="0">
              <a:solidFill>
                <a:srgbClr val="C00000"/>
              </a:solidFill>
            </a:endParaRPr>
          </a:p>
        </p:txBody>
      </p:sp>
      <p:pic>
        <p:nvPicPr>
          <p:cNvPr id="23554" name="Picture 2" descr="C:\Users\MULTI_TECH\Desktop\Capture.PNG"/>
          <p:cNvPicPr>
            <a:picLocks noChangeAspect="1" noChangeArrowheads="1"/>
          </p:cNvPicPr>
          <p:nvPr/>
        </p:nvPicPr>
        <p:blipFill>
          <a:blip r:embed="rId2"/>
          <a:srcRect/>
          <a:stretch>
            <a:fillRect/>
          </a:stretch>
        </p:blipFill>
        <p:spPr bwMode="auto">
          <a:xfrm>
            <a:off x="1857357" y="2428868"/>
            <a:ext cx="6929485" cy="4058337"/>
          </a:xfrm>
          <a:prstGeom prst="rect">
            <a:avLst/>
          </a:prstGeom>
          <a:noFill/>
        </p:spPr>
      </p:pic>
      <p:sp>
        <p:nvSpPr>
          <p:cNvPr id="8" name="Rectangle 7"/>
          <p:cNvSpPr/>
          <p:nvPr/>
        </p:nvSpPr>
        <p:spPr>
          <a:xfrm>
            <a:off x="357158" y="1500174"/>
            <a:ext cx="3714776" cy="2714644"/>
          </a:xfrm>
          <a:prstGeom prst="wedgeRectCallout">
            <a:avLst>
              <a:gd name="adj1" fmla="val 87175"/>
              <a:gd name="adj2" fmla="val 5580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smtClean="0">
                <a:solidFill>
                  <a:schemeClr val="bg1"/>
                </a:solidFill>
                <a:latin typeface="Tahoma"/>
              </a:rPr>
              <a:t>on greffe une couche commune qui implémente une machine virtuelle capable d’exécuter des tâches parallèles et concurrentes. Cette couche peut faire apparaître tout le système d’ordinateurs comme une machine multiprocesseur en implémentant une mémoire partagée</a:t>
            </a:r>
          </a:p>
          <a:p>
            <a:pPr algn="just"/>
            <a:endParaRPr lang="fr-FR" sz="1200" dirty="0" smtClean="0">
              <a:solidFill>
                <a:schemeClr val="bg1"/>
              </a:solidFill>
              <a:latin typeface="Tahoma"/>
            </a:endParaRPr>
          </a:p>
          <a:p>
            <a:pPr algn="just"/>
            <a:r>
              <a:rPr lang="fr-FR" sz="1200" dirty="0" smtClean="0"/>
              <a:t>D’autres services sont assignés à cette couche : affecter une tâche à un processeur, masquer les pannes matérielles, assurer la transparence à la</a:t>
            </a:r>
            <a:br>
              <a:rPr lang="fr-FR" sz="1200" dirty="0" smtClean="0"/>
            </a:br>
            <a:r>
              <a:rPr lang="fr-FR" sz="1200" dirty="0" smtClean="0"/>
              <a:t>localisation et la communication interprocessus</a:t>
            </a:r>
            <a:endParaRPr lang="fr-FR" sz="12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2.3.1 Les systèmes d’exploitation distribué (exemple)</a:t>
            </a:r>
          </a:p>
          <a:p>
            <a:pPr marL="617220" lvl="1" indent="-342900" algn="just">
              <a:buNone/>
            </a:pPr>
            <a:endParaRPr lang="fr-FR" sz="17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913661" y="2468012"/>
            <a:ext cx="6715172" cy="3835354"/>
          </a:xfrm>
          <a:prstGeom prst="rect">
            <a:avLst/>
          </a:prstGeom>
          <a:noFill/>
        </p:spPr>
      </p:pic>
      <p:sp>
        <p:nvSpPr>
          <p:cNvPr id="6" name="Rectangle 5"/>
          <p:cNvSpPr/>
          <p:nvPr/>
        </p:nvSpPr>
        <p:spPr>
          <a:xfrm>
            <a:off x="214282" y="214290"/>
            <a:ext cx="3071834" cy="2786082"/>
          </a:xfrm>
          <a:prstGeom prst="wedgeRectCallout">
            <a:avLst>
              <a:gd name="adj1" fmla="val 101643"/>
              <a:gd name="adj2" fmla="val 50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
            </a:pPr>
            <a:r>
              <a:rPr lang="fr-FR" sz="1400" dirty="0" smtClean="0"/>
              <a:t>On une mémoire répartie partagée basée sur la pagination </a:t>
            </a:r>
          </a:p>
          <a:p>
            <a:pPr algn="just">
              <a:buFont typeface="Wingdings" pitchFamily="2" charset="2"/>
              <a:buChar char="§"/>
            </a:pPr>
            <a:endParaRPr lang="fr-FR" sz="1400" dirty="0" smtClean="0"/>
          </a:p>
          <a:p>
            <a:pPr algn="just">
              <a:buFont typeface="Wingdings" pitchFamily="2" charset="2"/>
              <a:buChar char="§"/>
            </a:pPr>
            <a:r>
              <a:rPr lang="fr-FR" sz="1400" dirty="0" smtClean="0"/>
              <a:t>Les pages sont alors réparties sur tous les nœuds et on maintient une table globale des pages qui indique l’emplacement des pages sur les nœuds. </a:t>
            </a:r>
          </a:p>
          <a:p>
            <a:pPr algn="just">
              <a:buFont typeface="Wingdings" pitchFamily="2" charset="2"/>
              <a:buChar char="§"/>
            </a:pPr>
            <a:endParaRPr lang="fr-FR" sz="1400" dirty="0" smtClean="0"/>
          </a:p>
          <a:p>
            <a:pPr algn="just">
              <a:buFont typeface="Wingdings" pitchFamily="2" charset="2"/>
              <a:buChar char="§"/>
            </a:pPr>
            <a:r>
              <a:rPr lang="fr-FR" sz="1400" dirty="0" smtClean="0"/>
              <a:t>Au lieu d’utiliser le</a:t>
            </a:r>
            <a:br>
              <a:rPr lang="fr-FR" sz="1400" dirty="0" smtClean="0"/>
            </a:br>
            <a:r>
              <a:rPr lang="fr-FR" sz="1400" dirty="0" smtClean="0"/>
              <a:t>disque local, on utilise la mémoire virtuelle distante.</a:t>
            </a:r>
            <a:endParaRPr lang="fr-FR" sz="1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2.3.2 Les systèmes d’exploitation réseau</a:t>
            </a:r>
          </a:p>
          <a:p>
            <a:pPr marL="617220" lvl="1" indent="-342900" algn="ctr">
              <a:buNone/>
            </a:pPr>
            <a:endParaRPr lang="fr-FR" sz="1900" b="1" dirty="0" smtClean="0">
              <a:solidFill>
                <a:srgbClr val="C00000"/>
              </a:solidFill>
            </a:endParaRPr>
          </a:p>
          <a:p>
            <a:pPr marL="617220" lvl="1" indent="-342900" algn="just">
              <a:buFont typeface="Wingdings" pitchFamily="2" charset="2"/>
              <a:buChar char="§"/>
            </a:pPr>
            <a:r>
              <a:rPr lang="fr-FR" sz="2000" dirty="0" smtClean="0">
                <a:solidFill>
                  <a:schemeClr val="tx1"/>
                </a:solidFill>
              </a:rPr>
              <a:t>Dans ces systèmes, on ne suppose pas que les plateformes matérielles sont homogènes et on ne cherche pas à faire apparaître l’ensemble comme un seul système. </a:t>
            </a:r>
          </a:p>
          <a:p>
            <a:pPr marL="617220" lvl="1" indent="-342900" algn="just">
              <a:buFont typeface="Wingdings" pitchFamily="2" charset="2"/>
              <a:buChar char="§"/>
            </a:pPr>
            <a:endParaRPr lang="fr-FR" sz="2000" dirty="0" smtClean="0">
              <a:solidFill>
                <a:schemeClr val="tx1"/>
              </a:solidFill>
            </a:endParaRPr>
          </a:p>
          <a:p>
            <a:pPr marL="617220" lvl="1" indent="-342900" algn="just">
              <a:buFont typeface="Wingdings" pitchFamily="2" charset="2"/>
              <a:buChar char="§"/>
            </a:pPr>
            <a:r>
              <a:rPr lang="fr-FR" sz="2000" dirty="0" smtClean="0">
                <a:solidFill>
                  <a:schemeClr val="tx1"/>
                </a:solidFill>
              </a:rPr>
              <a:t>Il s’agit de réseaux où chaque nœud est une plateforme différente sur laquelle s’exécute un système d’exploitation différent.</a:t>
            </a:r>
            <a:endParaRPr lang="fr-FR" sz="19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2.3.2 Les systèmes d’exploitation réseau</a:t>
            </a:r>
          </a:p>
          <a:p>
            <a:pPr marL="617220" lvl="1" indent="-342900" algn="ctr">
              <a:buNone/>
            </a:pPr>
            <a:endParaRPr lang="fr-FR" sz="1900" b="1" dirty="0" smtClean="0">
              <a:solidFill>
                <a:srgbClr val="C00000"/>
              </a:solidFill>
            </a:endParaRPr>
          </a:p>
          <a:p>
            <a:pPr marL="617220" lvl="1" indent="-342900" algn="just">
              <a:buFont typeface="Wingdings" pitchFamily="2" charset="2"/>
              <a:buChar char="§"/>
            </a:pPr>
            <a:r>
              <a:rPr lang="fr-FR" sz="1700" dirty="0" smtClean="0">
                <a:solidFill>
                  <a:schemeClr val="tx1"/>
                </a:solidFill>
              </a:rPr>
              <a:t>Les systèmes d’exploitation réseau offre divers services :</a:t>
            </a:r>
            <a:br>
              <a:rPr lang="fr-FR" sz="1700" dirty="0" smtClean="0">
                <a:solidFill>
                  <a:schemeClr val="tx1"/>
                </a:solidFill>
              </a:rPr>
            </a:br>
            <a:endParaRPr lang="fr-FR" sz="1700" dirty="0" smtClean="0">
              <a:solidFill>
                <a:schemeClr val="tx1"/>
              </a:solidFill>
            </a:endParaRPr>
          </a:p>
          <a:p>
            <a:pPr marL="891540" lvl="2" indent="-342900" algn="just">
              <a:buFont typeface="Wingdings" pitchFamily="2" charset="2"/>
              <a:buChar char="§"/>
            </a:pPr>
            <a:r>
              <a:rPr lang="fr-FR" sz="1700" dirty="0" smtClean="0">
                <a:solidFill>
                  <a:schemeClr val="tx1"/>
                </a:solidFill>
              </a:rPr>
              <a:t>Connexion avec une machine distante. Il s’agit de faire apparaître une</a:t>
            </a:r>
            <a:br>
              <a:rPr lang="fr-FR" sz="1700" dirty="0" smtClean="0">
                <a:solidFill>
                  <a:schemeClr val="tx1"/>
                </a:solidFill>
              </a:rPr>
            </a:br>
            <a:r>
              <a:rPr lang="fr-FR" sz="1700" dirty="0" smtClean="0">
                <a:solidFill>
                  <a:schemeClr val="tx1"/>
                </a:solidFill>
              </a:rPr>
              <a:t> machine comme un simple terminal d’une autre.</a:t>
            </a:r>
          </a:p>
          <a:p>
            <a:pPr marL="891540" lvl="2" indent="-342900" algn="just">
              <a:buFont typeface="Wingdings" pitchFamily="2" charset="2"/>
              <a:buChar char="§"/>
            </a:pPr>
            <a:r>
              <a:rPr lang="fr-FR" sz="1700" dirty="0" smtClean="0">
                <a:solidFill>
                  <a:schemeClr val="tx1"/>
                </a:solidFill>
              </a:rPr>
              <a:t>Copie de fichiers d’un nœud à un autre (sans transparence).</a:t>
            </a:r>
          </a:p>
          <a:p>
            <a:pPr marL="1165860" lvl="3" indent="-342900" algn="just">
              <a:buFont typeface="Wingdings" pitchFamily="2" charset="2"/>
              <a:buChar char="§"/>
            </a:pPr>
            <a:r>
              <a:rPr lang="fr-FR" sz="1700" dirty="0" smtClean="0">
                <a:solidFill>
                  <a:schemeClr val="tx1"/>
                </a:solidFill>
              </a:rPr>
              <a:t>Une amélioration courante de ces systèmes consiste à créer des serveurs qui cachent la répartition des fichiers sur les différentes machines et offrent un service de recherche et de transfert de fichiers aux machines qui sont alors considérées comme des clients. </a:t>
            </a:r>
            <a:endParaRPr lang="fr-FR" sz="17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26</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2.3.2 Les systèmes d’exploitation réseau</a:t>
            </a:r>
          </a:p>
          <a:p>
            <a:pPr marL="617220" lvl="1" indent="-342900" algn="ctr">
              <a:buNone/>
            </a:pPr>
            <a:endParaRPr lang="fr-FR" sz="1900" b="1" dirty="0" smtClean="0">
              <a:solidFill>
                <a:srgbClr val="C00000"/>
              </a:solidFill>
            </a:endParaRPr>
          </a:p>
        </p:txBody>
      </p:sp>
      <p:pic>
        <p:nvPicPr>
          <p:cNvPr id="24578" name="Picture 2" descr="C:\Users\MULTI_TECH\Desktop\Capture.PNG"/>
          <p:cNvPicPr>
            <a:picLocks noChangeAspect="1" noChangeArrowheads="1"/>
          </p:cNvPicPr>
          <p:nvPr/>
        </p:nvPicPr>
        <p:blipFill>
          <a:blip r:embed="rId2"/>
          <a:srcRect/>
          <a:stretch>
            <a:fillRect/>
          </a:stretch>
        </p:blipFill>
        <p:spPr bwMode="auto">
          <a:xfrm>
            <a:off x="1045098" y="2500156"/>
            <a:ext cx="7358114" cy="3756177"/>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27</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2.3 Taxonomie au niveau systèmes d’exploitation</a:t>
            </a:r>
          </a:p>
          <a:p>
            <a:pPr marL="617220" lvl="1" indent="-342900" algn="ctr">
              <a:buNone/>
            </a:pPr>
            <a:r>
              <a:rPr lang="fr-FR" sz="1900" b="1" dirty="0" smtClean="0">
                <a:solidFill>
                  <a:srgbClr val="C00000"/>
                </a:solidFill>
              </a:rPr>
              <a:t>2.3.2 Les systèmes d’exploitation réseau</a:t>
            </a:r>
          </a:p>
          <a:p>
            <a:pPr marL="617220" lvl="1" indent="-342900" algn="ctr">
              <a:buNone/>
            </a:pPr>
            <a:endParaRPr lang="fr-FR" sz="1700" dirty="0" smtClean="0">
              <a:solidFill>
                <a:schemeClr val="tx1"/>
              </a:solidFill>
            </a:endParaRPr>
          </a:p>
          <a:p>
            <a:pPr marL="617220" lvl="1" indent="-342900" algn="just">
              <a:buFont typeface="Wingdings" pitchFamily="2" charset="2"/>
              <a:buChar char="§"/>
            </a:pPr>
            <a:r>
              <a:rPr lang="fr-FR" sz="1700" dirty="0" smtClean="0">
                <a:solidFill>
                  <a:schemeClr val="tx1"/>
                </a:solidFill>
              </a:rPr>
              <a:t>Un système d’exploitation réseau présente plusieurs inconvénients :</a:t>
            </a:r>
            <a:br>
              <a:rPr lang="fr-FR" sz="1700" dirty="0" smtClean="0">
                <a:solidFill>
                  <a:schemeClr val="tx1"/>
                </a:solidFill>
              </a:rPr>
            </a:br>
            <a:endParaRPr lang="fr-FR" sz="1700" dirty="0" smtClean="0">
              <a:solidFill>
                <a:schemeClr val="tx1"/>
              </a:solidFill>
            </a:endParaRPr>
          </a:p>
          <a:p>
            <a:pPr marL="891540" lvl="2" indent="-342900" algn="just">
              <a:buFont typeface="Wingdings" pitchFamily="2" charset="2"/>
              <a:buChar char="§"/>
            </a:pPr>
            <a:r>
              <a:rPr lang="fr-FR" sz="1500" dirty="0" smtClean="0">
                <a:solidFill>
                  <a:schemeClr val="tx1"/>
                </a:solidFill>
              </a:rPr>
              <a:t>Manque de transparence (connexion explicite, copie de fichiers d’une</a:t>
            </a:r>
            <a:br>
              <a:rPr lang="fr-FR" sz="1500" dirty="0" smtClean="0">
                <a:solidFill>
                  <a:schemeClr val="tx1"/>
                </a:solidFill>
              </a:rPr>
            </a:br>
            <a:r>
              <a:rPr lang="fr-FR" sz="1500" dirty="0" smtClean="0">
                <a:solidFill>
                  <a:schemeClr val="tx1"/>
                </a:solidFill>
              </a:rPr>
              <a:t>machine à l’autre explicitement désignées).</a:t>
            </a:r>
          </a:p>
          <a:p>
            <a:pPr marL="891540" lvl="2" indent="-342900" algn="just">
              <a:buFont typeface="Wingdings" pitchFamily="2" charset="2"/>
              <a:buChar char="§"/>
            </a:pPr>
            <a:endParaRPr lang="fr-FR" sz="1500" dirty="0" smtClean="0">
              <a:solidFill>
                <a:schemeClr val="tx1"/>
              </a:solidFill>
            </a:endParaRPr>
          </a:p>
          <a:p>
            <a:pPr marL="891540" lvl="2" indent="-342900" algn="just">
              <a:buFont typeface="Wingdings" pitchFamily="2" charset="2"/>
              <a:buChar char="§"/>
            </a:pPr>
            <a:r>
              <a:rPr lang="fr-FR" sz="1500" dirty="0" smtClean="0">
                <a:solidFill>
                  <a:schemeClr val="tx1"/>
                </a:solidFill>
              </a:rPr>
              <a:t>Les machines étant indépendantes, elles sont gérées séparément</a:t>
            </a:r>
            <a:br>
              <a:rPr lang="fr-FR" sz="1500" dirty="0" smtClean="0">
                <a:solidFill>
                  <a:schemeClr val="tx1"/>
                </a:solidFill>
              </a:rPr>
            </a:br>
            <a:r>
              <a:rPr lang="fr-FR" sz="1500" dirty="0" smtClean="0">
                <a:solidFill>
                  <a:schemeClr val="tx1"/>
                </a:solidFill>
              </a:rPr>
              <a:t>(l’utilisateur d’une machine A à partir d’une machine B doit avoir un compte</a:t>
            </a:r>
            <a:br>
              <a:rPr lang="fr-FR" sz="1500" dirty="0" smtClean="0">
                <a:solidFill>
                  <a:schemeClr val="tx1"/>
                </a:solidFill>
              </a:rPr>
            </a:br>
            <a:r>
              <a:rPr lang="fr-FR" sz="1500" dirty="0" smtClean="0">
                <a:solidFill>
                  <a:schemeClr val="tx1"/>
                </a:solidFill>
              </a:rPr>
              <a:t>sur A et inversement, il faut alors gérer les mots de passes, les comptes et</a:t>
            </a:r>
            <a:br>
              <a:rPr lang="fr-FR" sz="1500" dirty="0" smtClean="0">
                <a:solidFill>
                  <a:schemeClr val="tx1"/>
                </a:solidFill>
              </a:rPr>
            </a:br>
            <a:r>
              <a:rPr lang="fr-FR" sz="1500" dirty="0" smtClean="0">
                <a:solidFill>
                  <a:schemeClr val="tx1"/>
                </a:solidFill>
              </a:rPr>
              <a:t>les droits accordés). </a:t>
            </a:r>
            <a:endParaRPr lang="fr-FR" sz="15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28</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just">
              <a:buNone/>
            </a:pPr>
            <a:endParaRPr lang="fr-FR" sz="1600" b="1" dirty="0" smtClean="0">
              <a:solidFill>
                <a:srgbClr val="C00000"/>
              </a:solidFill>
            </a:endParaRPr>
          </a:p>
          <a:p>
            <a:pPr marL="342900" indent="-342900" algn="just">
              <a:buNone/>
            </a:pPr>
            <a:r>
              <a:rPr lang="fr-FR" sz="1600" b="1" dirty="0" smtClean="0">
                <a:solidFill>
                  <a:srgbClr val="C00000"/>
                </a:solidFill>
              </a:rPr>
              <a:t>2.1 Taxonomie des systèmes distribués</a:t>
            </a:r>
          </a:p>
          <a:p>
            <a:pPr marL="342900" indent="-342900" algn="just">
              <a:buNone/>
            </a:pPr>
            <a:r>
              <a:rPr lang="fr-FR" sz="1600" b="1" dirty="0" smtClean="0">
                <a:solidFill>
                  <a:srgbClr val="C00000"/>
                </a:solidFill>
              </a:rPr>
              <a:t>2.2 Taxonomie au niveau matériel</a:t>
            </a:r>
          </a:p>
          <a:p>
            <a:pPr marL="342900" indent="-342900" algn="just">
              <a:buNone/>
            </a:pPr>
            <a:r>
              <a:rPr lang="fr-FR" sz="1600" b="1" dirty="0" smtClean="0">
                <a:solidFill>
                  <a:srgbClr val="C00000"/>
                </a:solidFill>
              </a:rPr>
              <a:t>2.3 Taxonomie au niveau systèmes d’exploitation</a:t>
            </a:r>
          </a:p>
          <a:p>
            <a:pPr marL="617220" lvl="1" indent="-342900" algn="just">
              <a:buNone/>
            </a:pPr>
            <a:r>
              <a:rPr lang="fr-FR" sz="1500" b="1" dirty="0" smtClean="0">
                <a:solidFill>
                  <a:srgbClr val="C00000"/>
                </a:solidFill>
              </a:rPr>
              <a:t>2.3.1 Les systèmes d’exploitation distribués</a:t>
            </a:r>
          </a:p>
          <a:p>
            <a:pPr marL="617220" lvl="1" indent="-342900" algn="just">
              <a:buNone/>
            </a:pPr>
            <a:r>
              <a:rPr lang="fr-FR" sz="1500" b="1" dirty="0" smtClean="0">
                <a:solidFill>
                  <a:srgbClr val="C00000"/>
                </a:solidFill>
              </a:rPr>
              <a:t>2.3.2 Les systèmes d’exploitation réseaux</a:t>
            </a:r>
          </a:p>
          <a:p>
            <a:pPr marL="342900" indent="-342900" algn="just">
              <a:buNone/>
            </a:pPr>
            <a:r>
              <a:rPr lang="fr-FR" sz="1600" b="1" dirty="0" smtClean="0">
                <a:solidFill>
                  <a:srgbClr val="C00000"/>
                </a:solidFill>
              </a:rPr>
              <a:t>2.4 Architecture des applications distribuées</a:t>
            </a:r>
          </a:p>
          <a:p>
            <a:pPr marL="617220" lvl="1" indent="-342900" algn="just">
              <a:buNone/>
            </a:pPr>
            <a:r>
              <a:rPr lang="fr-FR" sz="1500" b="1" dirty="0" smtClean="0">
                <a:solidFill>
                  <a:srgbClr val="C00000"/>
                </a:solidFill>
              </a:rPr>
              <a:t>2.4.1 Architecture Client/serveur et </a:t>
            </a:r>
            <a:r>
              <a:rPr lang="fr-FR" sz="1500" b="1" dirty="0" err="1" smtClean="0">
                <a:solidFill>
                  <a:srgbClr val="C00000"/>
                </a:solidFill>
              </a:rPr>
              <a:t>multitiers</a:t>
            </a:r>
            <a:endParaRPr lang="fr-FR" sz="1500" b="1" dirty="0" smtClean="0">
              <a:solidFill>
                <a:srgbClr val="C00000"/>
              </a:solidFill>
            </a:endParaRPr>
          </a:p>
          <a:p>
            <a:pPr marL="342900" indent="-342900" algn="just">
              <a:buNone/>
            </a:pPr>
            <a:r>
              <a:rPr lang="fr-FR" sz="1600" dirty="0" smtClean="0"/>
              <a:t>	Principe, rôle des processus, répartition des responsabilités, les variantes du modèle client/serveur (agent mobile, code mobile, proxy, …). Les applications WEB et les bases de données, utilité des modèles deux tiers et trois tiers, scénario de mise en œuvre</a:t>
            </a:r>
          </a:p>
          <a:p>
            <a:pPr marL="617220" lvl="1" indent="-342900" algn="just">
              <a:buNone/>
            </a:pPr>
            <a:r>
              <a:rPr lang="fr-FR" sz="1500" b="1" dirty="0" smtClean="0">
                <a:solidFill>
                  <a:srgbClr val="C00000"/>
                </a:solidFill>
              </a:rPr>
              <a:t>2.4.2 Le modèle Mandataire/Cache</a:t>
            </a:r>
          </a:p>
          <a:p>
            <a:pPr marL="617220" lvl="1" indent="-342900" algn="just">
              <a:buNone/>
            </a:pPr>
            <a:r>
              <a:rPr lang="fr-FR" sz="1500" b="1" dirty="0" smtClean="0">
                <a:solidFill>
                  <a:srgbClr val="C00000"/>
                </a:solidFill>
              </a:rPr>
              <a:t>2.4.3 Les architectures Pair-à-Pair</a:t>
            </a:r>
          </a:p>
          <a:p>
            <a:pPr marL="342900" indent="-342900" algn="just">
              <a:buNone/>
            </a:pPr>
            <a:r>
              <a:rPr lang="fr-FR" sz="1600" dirty="0" smtClean="0"/>
              <a:t>	Inconvénients du modèle client/serveur, notions et avantages de processus pairs, problèmes de coordination </a:t>
            </a:r>
            <a:endParaRPr lang="fr-FR" sz="19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29</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342900" indent="-342900" algn="ctr">
              <a:buNone/>
            </a:pPr>
            <a:endParaRPr lang="fr-FR" sz="1900" b="1" dirty="0" smtClean="0">
              <a:solidFill>
                <a:srgbClr val="C00000"/>
              </a:solidFill>
            </a:endParaRPr>
          </a:p>
          <a:p>
            <a:pPr marL="342900" indent="-342900" algn="just">
              <a:buFont typeface="Wingdings" pitchFamily="2" charset="2"/>
              <a:buChar char="§"/>
            </a:pPr>
            <a:r>
              <a:rPr lang="fr-FR" sz="2000" dirty="0" smtClean="0"/>
              <a:t>Les applications réparties ont plus d’indépendance vis-à-vis des plateformes physiques et peuvent de ce fait être organisées d’une multitude de façons: </a:t>
            </a:r>
          </a:p>
          <a:p>
            <a:pPr marL="342900" indent="-342900" algn="just">
              <a:buFont typeface="Wingdings" pitchFamily="2" charset="2"/>
              <a:buChar char="§"/>
            </a:pPr>
            <a:endParaRPr lang="fr-FR" sz="2000" dirty="0" smtClean="0"/>
          </a:p>
          <a:p>
            <a:pPr marL="731520" lvl="1" indent="-457200" algn="just">
              <a:buFont typeface="+mj-lt"/>
              <a:buAutoNum type="arabicPeriod"/>
            </a:pPr>
            <a:r>
              <a:rPr lang="fr-FR" sz="1700" b="1" dirty="0" smtClean="0">
                <a:solidFill>
                  <a:schemeClr val="tx1"/>
                </a:solidFill>
              </a:rPr>
              <a:t>Architecture Client/serveur</a:t>
            </a:r>
          </a:p>
          <a:p>
            <a:pPr marL="731520" lvl="1" indent="-457200" algn="just">
              <a:buFont typeface="+mj-lt"/>
              <a:buAutoNum type="arabicPeriod"/>
            </a:pPr>
            <a:r>
              <a:rPr lang="fr-FR" sz="1700" b="1" dirty="0" smtClean="0">
                <a:solidFill>
                  <a:schemeClr val="tx1"/>
                </a:solidFill>
              </a:rPr>
              <a:t>Le modèle Mandataire/Cache</a:t>
            </a:r>
          </a:p>
          <a:p>
            <a:pPr marL="731520" lvl="1" indent="-457200" algn="just">
              <a:buFont typeface="+mj-lt"/>
              <a:buAutoNum type="arabicPeriod"/>
            </a:pPr>
            <a:r>
              <a:rPr lang="fr-FR" sz="1700" b="1" dirty="0" smtClean="0">
                <a:solidFill>
                  <a:schemeClr val="tx1"/>
                </a:solidFill>
              </a:rPr>
              <a:t>Les architectures Pair-à-Pair</a:t>
            </a:r>
            <a:endParaRPr lang="fr-FR" sz="1700" dirty="0" smtClean="0">
              <a:solidFill>
                <a:schemeClr val="tx1"/>
              </a:solidFill>
            </a:endParaRPr>
          </a:p>
          <a:p>
            <a:pPr marL="342900" indent="-342900" algn="just">
              <a:buFont typeface="Wingdings" pitchFamily="2" charset="2"/>
              <a:buChar char="§"/>
            </a:pPr>
            <a:endParaRPr lang="fr-FR" sz="19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2.1 Taxonomie des systèmes distribués</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On vise par la taxonomie le partage des différents systèmes existants en catégories ou classes de telle sorte à faciliter leur compréhension et à parvenir aux concepts fondamentaux communs à chaque classe.</a:t>
            </a:r>
          </a:p>
          <a:p>
            <a:pPr marL="342900" indent="-342900" algn="just">
              <a:buFont typeface="Wingdings" pitchFamily="2" charset="2"/>
              <a:buChar char="§"/>
            </a:pPr>
            <a:r>
              <a:rPr lang="fr-FR" sz="1800" dirty="0" smtClean="0"/>
              <a:t>Une taxonomie à trois niveaux qui reflète la structuration en couche</a:t>
            </a:r>
            <a:br>
              <a:rPr lang="fr-FR" sz="1800" dirty="0" smtClean="0"/>
            </a:br>
            <a:r>
              <a:rPr lang="fr-FR" sz="1800" dirty="0" smtClean="0"/>
              <a:t>présentée précédemment :</a:t>
            </a:r>
          </a:p>
          <a:p>
            <a:pPr marL="342900" indent="-342900" algn="just">
              <a:buFont typeface="Wingdings" pitchFamily="2" charset="2"/>
              <a:buChar char="§"/>
            </a:pPr>
            <a:endParaRPr lang="fr-FR" sz="1800" dirty="0" smtClean="0"/>
          </a:p>
          <a:p>
            <a:pPr marL="617220" lvl="1" indent="-342900" algn="just">
              <a:buFont typeface="+mj-lt"/>
              <a:buAutoNum type="arabicPeriod"/>
            </a:pPr>
            <a:r>
              <a:rPr lang="fr-FR" sz="1500" dirty="0" smtClean="0">
                <a:solidFill>
                  <a:schemeClr val="tx1"/>
                </a:solidFill>
              </a:rPr>
              <a:t>Les systèmes distribués en considérant leur caractéristiques matérielles (</a:t>
            </a:r>
            <a:r>
              <a:rPr lang="fr-FR" sz="1500" b="1" dirty="0" smtClean="0">
                <a:solidFill>
                  <a:srgbClr val="C00000"/>
                </a:solidFill>
              </a:rPr>
              <a:t>couche matérielle</a:t>
            </a:r>
            <a:r>
              <a:rPr lang="fr-FR" sz="1500" dirty="0" smtClean="0">
                <a:solidFill>
                  <a:schemeClr val="tx1"/>
                </a:solidFill>
              </a:rPr>
              <a:t>).</a:t>
            </a:r>
          </a:p>
          <a:p>
            <a:pPr marL="617220" lvl="1" indent="-342900" algn="just">
              <a:buFont typeface="+mj-lt"/>
              <a:buAutoNum type="arabicPeriod"/>
            </a:pPr>
            <a:r>
              <a:rPr lang="fr-FR" sz="1500" dirty="0" smtClean="0">
                <a:solidFill>
                  <a:schemeClr val="tx1"/>
                </a:solidFill>
              </a:rPr>
              <a:t>Les systèmes distribués sont vus sous l’angle des systèmes</a:t>
            </a:r>
            <a:br>
              <a:rPr lang="fr-FR" sz="1500" dirty="0" smtClean="0">
                <a:solidFill>
                  <a:schemeClr val="tx1"/>
                </a:solidFill>
              </a:rPr>
            </a:br>
            <a:r>
              <a:rPr lang="fr-FR" sz="1500" dirty="0" smtClean="0">
                <a:solidFill>
                  <a:schemeClr val="tx1"/>
                </a:solidFill>
              </a:rPr>
              <a:t>d’exploitation qui les supportent ( </a:t>
            </a:r>
            <a:r>
              <a:rPr lang="fr-FR" sz="1500" b="1" dirty="0" smtClean="0">
                <a:solidFill>
                  <a:srgbClr val="C00000"/>
                </a:solidFill>
              </a:rPr>
              <a:t>couche système d’exploitation</a:t>
            </a:r>
            <a:r>
              <a:rPr lang="fr-FR" sz="1500" dirty="0" smtClean="0">
                <a:solidFill>
                  <a:schemeClr val="tx1"/>
                </a:solidFill>
              </a:rPr>
              <a:t>)</a:t>
            </a:r>
          </a:p>
          <a:p>
            <a:pPr marL="617220" lvl="1" indent="-342900" algn="just">
              <a:buFont typeface="+mj-lt"/>
              <a:buAutoNum type="arabicPeriod"/>
            </a:pPr>
            <a:r>
              <a:rPr lang="fr-FR" sz="1500" dirty="0" smtClean="0">
                <a:solidFill>
                  <a:schemeClr val="tx1"/>
                </a:solidFill>
              </a:rPr>
              <a:t>Les systèmes distribués en considérant  les processus d’application et d’architecture ( </a:t>
            </a:r>
            <a:r>
              <a:rPr lang="fr-FR" sz="1500" b="1" dirty="0" smtClean="0">
                <a:solidFill>
                  <a:srgbClr val="C00000"/>
                </a:solidFill>
              </a:rPr>
              <a:t>couche application </a:t>
            </a:r>
            <a:r>
              <a:rPr lang="fr-FR" sz="1500" dirty="0" smtClean="0">
                <a:solidFill>
                  <a:schemeClr val="tx1"/>
                </a:solidFill>
              </a:rPr>
              <a:t>).</a:t>
            </a:r>
            <a:endParaRPr lang="fr-FR" sz="15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30</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a:t>
            </a:r>
          </a:p>
          <a:p>
            <a:pPr marL="342900" indent="-342900" algn="just">
              <a:buNone/>
            </a:pPr>
            <a:r>
              <a:rPr lang="fr-FR" sz="1600" dirty="0" smtClean="0"/>
              <a:t>		</a:t>
            </a:r>
            <a:endParaRPr lang="fr-FR" sz="1900" dirty="0"/>
          </a:p>
        </p:txBody>
      </p:sp>
      <p:pic>
        <p:nvPicPr>
          <p:cNvPr id="25602" name="Picture 2" descr="C:\Users\MULTI_TECH\Desktop\Capture.PNG"/>
          <p:cNvPicPr>
            <a:picLocks noChangeAspect="1" noChangeArrowheads="1"/>
          </p:cNvPicPr>
          <p:nvPr/>
        </p:nvPicPr>
        <p:blipFill>
          <a:blip r:embed="rId2"/>
          <a:srcRect/>
          <a:stretch>
            <a:fillRect/>
          </a:stretch>
        </p:blipFill>
        <p:spPr bwMode="auto">
          <a:xfrm>
            <a:off x="1643042" y="2428868"/>
            <a:ext cx="5763127" cy="3518394"/>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31</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(variantes)</a:t>
            </a:r>
          </a:p>
          <a:p>
            <a:pPr marL="342900" indent="-342900" algn="just">
              <a:buNone/>
            </a:pPr>
            <a:r>
              <a:rPr lang="fr-FR" sz="1600" dirty="0" smtClean="0"/>
              <a:t>		</a:t>
            </a:r>
          </a:p>
          <a:p>
            <a:pPr marL="457200" indent="-457200" algn="just">
              <a:buFont typeface="+mj-lt"/>
              <a:buAutoNum type="alphaUcPeriod"/>
            </a:pPr>
            <a:endParaRPr lang="fr-FR" sz="2000" b="1" dirty="0" smtClean="0"/>
          </a:p>
          <a:p>
            <a:pPr marL="457200" indent="-457200" algn="just">
              <a:buFont typeface="+mj-lt"/>
              <a:buAutoNum type="alphaUcPeriod"/>
            </a:pPr>
            <a:endParaRPr lang="fr-FR" sz="2000" b="1" dirty="0" smtClean="0"/>
          </a:p>
          <a:p>
            <a:pPr marL="457200" indent="-457200" algn="just">
              <a:buFont typeface="+mj-lt"/>
              <a:buAutoNum type="alphaUcPeriod"/>
            </a:pPr>
            <a:r>
              <a:rPr lang="fr-FR" sz="1600" b="1" dirty="0" smtClean="0"/>
              <a:t>Le modèle </a:t>
            </a:r>
            <a:r>
              <a:rPr lang="fr-FR" sz="1600" b="1" dirty="0" err="1" smtClean="0"/>
              <a:t>Client/Serveur</a:t>
            </a:r>
            <a:r>
              <a:rPr lang="fr-FR" sz="1600" b="1" dirty="0" smtClean="0"/>
              <a:t> et le code mobile (le serveur vient chez le client)</a:t>
            </a:r>
            <a:r>
              <a:rPr lang="fr-FR" sz="1600" dirty="0" smtClean="0"/>
              <a:t> </a:t>
            </a:r>
          </a:p>
          <a:p>
            <a:pPr marL="457200" indent="-457200" algn="just">
              <a:buFont typeface="+mj-lt"/>
              <a:buAutoNum type="alphaUcPeriod"/>
            </a:pPr>
            <a:endParaRPr lang="fr-FR" sz="1600" b="1" dirty="0" smtClean="0"/>
          </a:p>
          <a:p>
            <a:pPr marL="457200" indent="-457200" algn="just">
              <a:buFont typeface="+mj-lt"/>
              <a:buAutoNum type="alphaUcPeriod"/>
            </a:pPr>
            <a:r>
              <a:rPr lang="fr-FR" sz="1600" b="1" dirty="0" smtClean="0"/>
              <a:t>Le modèle </a:t>
            </a:r>
            <a:r>
              <a:rPr lang="fr-FR" sz="1600" b="1" dirty="0" err="1" smtClean="0"/>
              <a:t>Client/Serveur</a:t>
            </a:r>
            <a:r>
              <a:rPr lang="fr-FR" sz="1600" b="1" dirty="0" smtClean="0"/>
              <a:t> et les agents mobiles (le client va chez le serveur)</a:t>
            </a:r>
            <a:r>
              <a:rPr lang="fr-FR" sz="1600" dirty="0" smtClean="0"/>
              <a:t>  </a:t>
            </a:r>
          </a:p>
          <a:p>
            <a:pPr marL="457200" indent="-457200" algn="just">
              <a:buFont typeface="+mj-lt"/>
              <a:buAutoNum type="alphaUcPeriod"/>
            </a:pPr>
            <a:endParaRPr lang="fr-FR" sz="1600" b="1" dirty="0" smtClean="0"/>
          </a:p>
          <a:p>
            <a:pPr marL="457200" indent="-457200" algn="just">
              <a:buFont typeface="+mj-lt"/>
              <a:buAutoNum type="alphaUcPeriod"/>
            </a:pPr>
            <a:r>
              <a:rPr lang="fr-FR" sz="1600" b="1" dirty="0" smtClean="0"/>
              <a:t>Le modèle </a:t>
            </a:r>
            <a:r>
              <a:rPr lang="fr-FR" sz="1600" b="1" dirty="0" err="1" smtClean="0"/>
              <a:t>Client/Serveur</a:t>
            </a:r>
            <a:r>
              <a:rPr lang="fr-FR" sz="1600" b="1" dirty="0" smtClean="0"/>
              <a:t> avec clients limités </a:t>
            </a:r>
            <a:endParaRPr lang="fr-FR" sz="16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(variantes)</a:t>
            </a:r>
            <a:endParaRPr lang="fr-FR" sz="2000" b="1" dirty="0" smtClean="0"/>
          </a:p>
          <a:p>
            <a:pPr marL="457200" indent="-457200" algn="just">
              <a:buFont typeface="+mj-lt"/>
              <a:buAutoNum type="alphaUcPeriod"/>
            </a:pPr>
            <a:endParaRPr lang="fr-FR" sz="1700" b="1" dirty="0" smtClean="0"/>
          </a:p>
          <a:p>
            <a:pPr marL="457200" indent="-457200" algn="just">
              <a:buFont typeface="+mj-lt"/>
              <a:buAutoNum type="alphaUcPeriod"/>
            </a:pPr>
            <a:r>
              <a:rPr lang="fr-FR" sz="1700" b="1" dirty="0" smtClean="0"/>
              <a:t>Le modèle </a:t>
            </a:r>
            <a:r>
              <a:rPr lang="fr-FR" sz="1700" b="1" dirty="0" err="1" smtClean="0"/>
              <a:t>Client/Serveur</a:t>
            </a:r>
            <a:r>
              <a:rPr lang="fr-FR" sz="1700" b="1" dirty="0" smtClean="0"/>
              <a:t> et le code mobile (le serveur vient chez le client)</a:t>
            </a:r>
            <a:r>
              <a:rPr lang="fr-FR" sz="1700" dirty="0" smtClean="0"/>
              <a:t> </a:t>
            </a:r>
            <a:endParaRPr lang="fr-FR" sz="1700" dirty="0" smtClean="0">
              <a:solidFill>
                <a:schemeClr val="tx1"/>
              </a:solidFill>
            </a:endParaRPr>
          </a:p>
          <a:p>
            <a:pPr marL="731520" lvl="1" indent="-457200" algn="just">
              <a:buFont typeface="Wingdings" pitchFamily="2" charset="2"/>
              <a:buChar char="§"/>
            </a:pPr>
            <a:endParaRPr lang="fr-FR" sz="1700" dirty="0" smtClean="0">
              <a:solidFill>
                <a:schemeClr val="tx1"/>
              </a:solidFill>
            </a:endParaRPr>
          </a:p>
          <a:p>
            <a:pPr marL="731520" lvl="1" indent="-457200" algn="just">
              <a:buFont typeface="Wingdings" pitchFamily="2" charset="2"/>
              <a:buChar char="§"/>
            </a:pPr>
            <a:r>
              <a:rPr lang="fr-FR" sz="1700" dirty="0" smtClean="0">
                <a:solidFill>
                  <a:schemeClr val="tx1"/>
                </a:solidFill>
              </a:rPr>
              <a:t>Au lieu que le serveur exécute </a:t>
            </a:r>
          </a:p>
          <a:p>
            <a:pPr marL="731520" lvl="1" indent="-457200" algn="just">
              <a:buNone/>
            </a:pPr>
            <a:r>
              <a:rPr lang="fr-FR" sz="1700" dirty="0" smtClean="0">
                <a:solidFill>
                  <a:schemeClr val="tx1"/>
                </a:solidFill>
              </a:rPr>
              <a:t>un code et renvoi un résultat, il renvoi </a:t>
            </a:r>
          </a:p>
          <a:p>
            <a:pPr marL="731520" lvl="1" indent="-457200" algn="just">
              <a:buNone/>
            </a:pPr>
            <a:r>
              <a:rPr lang="fr-FR" sz="1700" dirty="0" smtClean="0">
                <a:solidFill>
                  <a:schemeClr val="tx1"/>
                </a:solidFill>
              </a:rPr>
              <a:t>au client le code exécutable lui-même</a:t>
            </a:r>
          </a:p>
          <a:p>
            <a:pPr marL="731520" lvl="1" indent="-457200" algn="just">
              <a:buNone/>
            </a:pPr>
            <a:r>
              <a:rPr lang="fr-FR" sz="1700" dirty="0" smtClean="0">
                <a:solidFill>
                  <a:schemeClr val="tx1"/>
                </a:solidFill>
              </a:rPr>
              <a:t> (</a:t>
            </a:r>
            <a:r>
              <a:rPr lang="fr-FR" sz="1700" dirty="0" err="1" smtClean="0">
                <a:solidFill>
                  <a:schemeClr val="tx1"/>
                </a:solidFill>
              </a:rPr>
              <a:t>e.g</a:t>
            </a:r>
            <a:r>
              <a:rPr lang="fr-FR" sz="1700" dirty="0" smtClean="0">
                <a:solidFill>
                  <a:schemeClr val="tx1"/>
                </a:solidFill>
              </a:rPr>
              <a:t>. cas des applets Java). </a:t>
            </a:r>
          </a:p>
          <a:p>
            <a:pPr marL="731520" lvl="1" indent="-457200" algn="just">
              <a:buFont typeface="Wingdings" pitchFamily="2" charset="2"/>
              <a:buChar char="§"/>
            </a:pPr>
            <a:endParaRPr lang="fr-FR" sz="1700" dirty="0" smtClean="0">
              <a:solidFill>
                <a:schemeClr val="tx1"/>
              </a:solidFill>
            </a:endParaRPr>
          </a:p>
        </p:txBody>
      </p:sp>
      <p:pic>
        <p:nvPicPr>
          <p:cNvPr id="88065" name="Picture 1" descr="C:\Users\MULTI_TECH\Desktop\Capture.PNG"/>
          <p:cNvPicPr>
            <a:picLocks noChangeAspect="1" noChangeArrowheads="1"/>
          </p:cNvPicPr>
          <p:nvPr/>
        </p:nvPicPr>
        <p:blipFill>
          <a:blip r:embed="rId2"/>
          <a:srcRect/>
          <a:stretch>
            <a:fillRect/>
          </a:stretch>
        </p:blipFill>
        <p:spPr bwMode="auto">
          <a:xfrm>
            <a:off x="4786314" y="3143248"/>
            <a:ext cx="3338960" cy="31647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8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(variantes)</a:t>
            </a:r>
            <a:endParaRPr lang="fr-FR" sz="2000" b="1" dirty="0" smtClean="0"/>
          </a:p>
          <a:p>
            <a:pPr marL="457200" indent="-457200" algn="just">
              <a:buFont typeface="+mj-lt"/>
              <a:buAutoNum type="alphaUcPeriod"/>
            </a:pPr>
            <a:endParaRPr lang="fr-FR" sz="1700" b="1" dirty="0" smtClean="0"/>
          </a:p>
          <a:p>
            <a:pPr marL="457200" indent="-457200" algn="just">
              <a:buFont typeface="+mj-lt"/>
              <a:buAutoNum type="alphaUcPeriod"/>
            </a:pPr>
            <a:r>
              <a:rPr lang="fr-FR" sz="1700" b="1" dirty="0" smtClean="0"/>
              <a:t>Le modèle </a:t>
            </a:r>
            <a:r>
              <a:rPr lang="fr-FR" sz="1700" b="1" dirty="0" err="1" smtClean="0"/>
              <a:t>Client/Serveur</a:t>
            </a:r>
            <a:r>
              <a:rPr lang="fr-FR" sz="1700" b="1" dirty="0" smtClean="0"/>
              <a:t> et le code mobile (le serveur vient chez le client)</a:t>
            </a:r>
            <a:r>
              <a:rPr lang="fr-FR" sz="1700" dirty="0" smtClean="0"/>
              <a:t> </a:t>
            </a:r>
            <a:endParaRPr lang="fr-FR" sz="2000" dirty="0" smtClean="0"/>
          </a:p>
          <a:p>
            <a:pPr marL="731520" lvl="1" indent="-457200" algn="just">
              <a:buFont typeface="Wingdings" pitchFamily="2" charset="2"/>
              <a:buChar char="§"/>
            </a:pPr>
            <a:endParaRPr lang="fr-FR" sz="1700" dirty="0" smtClean="0">
              <a:solidFill>
                <a:schemeClr val="tx1"/>
              </a:solidFill>
            </a:endParaRPr>
          </a:p>
          <a:p>
            <a:pPr marL="731520" lvl="1" indent="-457200" algn="just">
              <a:buFont typeface="Wingdings" pitchFamily="2" charset="2"/>
              <a:buChar char="§"/>
            </a:pPr>
            <a:r>
              <a:rPr lang="fr-FR" sz="1800" b="1" dirty="0" smtClean="0">
                <a:solidFill>
                  <a:schemeClr val="tx1"/>
                </a:solidFill>
              </a:rPr>
              <a:t>Question 1 : Quel est l’avantage de cette variante? </a:t>
            </a:r>
          </a:p>
          <a:p>
            <a:pPr marL="731520" lvl="1" indent="-457200" algn="just">
              <a:buFont typeface="Wingdings" pitchFamily="2" charset="2"/>
              <a:buChar char="§"/>
            </a:pPr>
            <a:r>
              <a:rPr lang="fr-FR" sz="1800" dirty="0" smtClean="0">
                <a:solidFill>
                  <a:schemeClr val="tx1"/>
                </a:solidFill>
              </a:rPr>
              <a:t>Réponse : le temps de réponse est meilleur qu’une variante simple.</a:t>
            </a:r>
          </a:p>
          <a:p>
            <a:pPr marL="731520" lvl="1" indent="-457200" algn="just">
              <a:buFont typeface="Wingdings" pitchFamily="2" charset="2"/>
              <a:buChar char="§"/>
            </a:pPr>
            <a:endParaRPr lang="fr-FR" sz="1800" dirty="0" smtClean="0">
              <a:solidFill>
                <a:schemeClr val="tx1"/>
              </a:solidFill>
            </a:endParaRPr>
          </a:p>
          <a:p>
            <a:pPr marL="731520" lvl="1" indent="-457200" algn="just">
              <a:buFont typeface="Wingdings" pitchFamily="2" charset="2"/>
              <a:buChar char="§"/>
            </a:pPr>
            <a:r>
              <a:rPr lang="fr-FR" sz="1800" b="1" dirty="0" smtClean="0">
                <a:solidFill>
                  <a:schemeClr val="tx1"/>
                </a:solidFill>
              </a:rPr>
              <a:t>Question 2 : Quel est l’inconvénient de cette variante? </a:t>
            </a:r>
          </a:p>
          <a:p>
            <a:pPr marL="731520" lvl="1" indent="-457200" algn="just">
              <a:buFont typeface="Wingdings" pitchFamily="2" charset="2"/>
              <a:buChar char="§"/>
            </a:pPr>
            <a:r>
              <a:rPr lang="fr-FR" sz="1800" dirty="0" smtClean="0">
                <a:solidFill>
                  <a:schemeClr val="tx1"/>
                </a:solidFill>
              </a:rPr>
              <a:t>Réponse : le code mobile peut être dangereux pour les ressources</a:t>
            </a:r>
            <a:br>
              <a:rPr lang="fr-FR" sz="1800" dirty="0" smtClean="0">
                <a:solidFill>
                  <a:schemeClr val="tx1"/>
                </a:solidFill>
              </a:rPr>
            </a:br>
            <a:r>
              <a:rPr lang="fr-FR" sz="1800" dirty="0" smtClean="0">
                <a:solidFill>
                  <a:schemeClr val="tx1"/>
                </a:solidFill>
              </a:rPr>
              <a:t>locales du client . Il peut donc présenter un risque s’il véhicule un virus ou un code malintentionné .</a:t>
            </a:r>
            <a:endParaRPr lang="fr-FR" sz="17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(variantes)</a:t>
            </a:r>
            <a:r>
              <a:rPr lang="fr-FR" sz="1600" dirty="0" smtClean="0"/>
              <a:t>	</a:t>
            </a:r>
            <a:endParaRPr lang="fr-FR" sz="2000" b="1" dirty="0" smtClean="0"/>
          </a:p>
          <a:p>
            <a:pPr marL="457200" indent="-457200" algn="just">
              <a:buFont typeface="+mj-lt"/>
              <a:buAutoNum type="alphaUcPeriod" startAt="2"/>
            </a:pPr>
            <a:endParaRPr lang="fr-FR" sz="2000" b="1" dirty="0" smtClean="0"/>
          </a:p>
          <a:p>
            <a:pPr marL="457200" indent="-457200" algn="just">
              <a:buFont typeface="+mj-lt"/>
              <a:buAutoNum type="alphaUcPeriod" startAt="2"/>
            </a:pPr>
            <a:r>
              <a:rPr lang="fr-FR" sz="2000" b="1" dirty="0" smtClean="0"/>
              <a:t>Le modèle </a:t>
            </a:r>
            <a:r>
              <a:rPr lang="fr-FR" sz="2000" b="1" dirty="0" err="1" smtClean="0"/>
              <a:t>Client/Serveur</a:t>
            </a:r>
            <a:r>
              <a:rPr lang="fr-FR" sz="2000" b="1" dirty="0" smtClean="0"/>
              <a:t> et les agents mobiles (le client va chez le serveur)</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dirty="0" smtClean="0">
                <a:solidFill>
                  <a:schemeClr val="tx1"/>
                </a:solidFill>
              </a:rPr>
              <a:t>Un agent mobile est un programme composé de code et de données, qui passent d’une plateforme à l’autre dans un réseau, dont le but de réaliser une tâche donnée </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dirty="0" smtClean="0">
                <a:solidFill>
                  <a:schemeClr val="tx1"/>
                </a:solidFill>
              </a:rPr>
              <a:t>A l’arrivée, sur une plateforme donnée, l’agent invoque les services disponibles et utilise les ressources locales du serveur. </a:t>
            </a:r>
          </a:p>
          <a:p>
            <a:pPr marL="731520" lvl="1" indent="-457200" algn="just">
              <a:buFont typeface="Wingdings" pitchFamily="2" charset="2"/>
              <a:buChar char="§"/>
            </a:pPr>
            <a:endParaRPr lang="fr-FR"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(variantes)</a:t>
            </a:r>
            <a:r>
              <a:rPr lang="fr-FR" sz="1600" dirty="0" smtClean="0"/>
              <a:t>	</a:t>
            </a:r>
            <a:endParaRPr lang="fr-FR" sz="2000" b="1" dirty="0" smtClean="0"/>
          </a:p>
          <a:p>
            <a:pPr marL="457200" indent="-457200" algn="just">
              <a:buFont typeface="+mj-lt"/>
              <a:buAutoNum type="alphaUcPeriod" startAt="2"/>
            </a:pPr>
            <a:endParaRPr lang="fr-FR" sz="2000" b="1" dirty="0" smtClean="0"/>
          </a:p>
          <a:p>
            <a:pPr marL="457200" indent="-457200" algn="just">
              <a:buFont typeface="+mj-lt"/>
              <a:buAutoNum type="alphaUcPeriod" startAt="2"/>
            </a:pPr>
            <a:r>
              <a:rPr lang="fr-FR" sz="2000" b="1" dirty="0" smtClean="0"/>
              <a:t>Le modèle </a:t>
            </a:r>
            <a:r>
              <a:rPr lang="fr-FR" sz="2000" b="1" dirty="0" err="1" smtClean="0"/>
              <a:t>Client/Serveur</a:t>
            </a:r>
            <a:r>
              <a:rPr lang="fr-FR" sz="2000" b="1" dirty="0" smtClean="0"/>
              <a:t> et les agents mobiles (le client va chez le serveur)</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dirty="0" smtClean="0">
                <a:solidFill>
                  <a:schemeClr val="tx1"/>
                </a:solidFill>
              </a:rPr>
              <a:t>Exemple :</a:t>
            </a:r>
          </a:p>
          <a:p>
            <a:pPr marL="731520" lvl="1" indent="-457200" algn="just">
              <a:buFont typeface="Wingdings" pitchFamily="2" charset="2"/>
              <a:buChar char="§"/>
            </a:pPr>
            <a:r>
              <a:rPr lang="fr-FR" sz="1600" dirty="0" smtClean="0">
                <a:solidFill>
                  <a:schemeClr val="tx1"/>
                </a:solidFill>
              </a:rPr>
              <a:t>La réalisation de tâches communes telles que comparaison d’offre de prix</a:t>
            </a:r>
            <a:br>
              <a:rPr lang="fr-FR" sz="1600" dirty="0" smtClean="0">
                <a:solidFill>
                  <a:schemeClr val="tx1"/>
                </a:solidFill>
              </a:rPr>
            </a:br>
            <a:r>
              <a:rPr lang="fr-FR" sz="1600" dirty="0" smtClean="0">
                <a:solidFill>
                  <a:schemeClr val="tx1"/>
                </a:solidFill>
              </a:rPr>
              <a:t>en visitant les sites des opérateurs économiques .</a:t>
            </a:r>
          </a:p>
          <a:p>
            <a:pPr marL="731520" lvl="1" indent="-457200" algn="just">
              <a:buFont typeface="Wingdings" pitchFamily="2" charset="2"/>
              <a:buChar char="§"/>
            </a:pPr>
            <a:r>
              <a:rPr lang="fr-FR" sz="1600" dirty="0" smtClean="0">
                <a:solidFill>
                  <a:schemeClr val="tx1"/>
                </a:solidFill>
              </a:rPr>
              <a:t>La mise </a:t>
            </a:r>
            <a:r>
              <a:rPr lang="fr-FR" sz="1600" smtClean="0">
                <a:solidFill>
                  <a:schemeClr val="tx1"/>
                </a:solidFill>
              </a:rPr>
              <a:t>à jour </a:t>
            </a:r>
            <a:r>
              <a:rPr lang="fr-FR" sz="1600" dirty="0" smtClean="0">
                <a:solidFill>
                  <a:schemeClr val="tx1"/>
                </a:solidFill>
              </a:rPr>
              <a:t>de logiciels </a:t>
            </a:r>
            <a:endParaRPr lang="fr-FR" sz="1600" dirty="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36</a:t>
            </a:fld>
            <a:endParaRPr lang="fr-FR"/>
          </a:p>
        </p:txBody>
      </p:sp>
      <p:sp>
        <p:nvSpPr>
          <p:cNvPr id="3" name="Espace réservé du contenu 2"/>
          <p:cNvSpPr>
            <a:spLocks noGrp="1"/>
          </p:cNvSpPr>
          <p:nvPr>
            <p:ph sz="quarter" idx="1"/>
          </p:nvPr>
        </p:nvSpPr>
        <p:spPr>
          <a:xfrm>
            <a:off x="357158" y="1571612"/>
            <a:ext cx="8503920" cy="5072098"/>
          </a:xfrm>
        </p:spPr>
        <p:txBody>
          <a:bodyPr>
            <a:normAutofit lnSpcReduction="10000"/>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(variantes)</a:t>
            </a:r>
            <a:r>
              <a:rPr lang="fr-FR" sz="1600" dirty="0" smtClean="0"/>
              <a:t>	</a:t>
            </a:r>
            <a:endParaRPr lang="fr-FR" sz="2000" b="1" dirty="0" smtClean="0"/>
          </a:p>
          <a:p>
            <a:pPr marL="457200" indent="-457200" algn="just">
              <a:buFont typeface="+mj-lt"/>
              <a:buAutoNum type="alphaUcPeriod" startAt="2"/>
            </a:pPr>
            <a:endParaRPr lang="fr-FR" sz="2000" b="1" dirty="0" smtClean="0"/>
          </a:p>
          <a:p>
            <a:pPr marL="457200" indent="-457200" algn="just">
              <a:buFont typeface="+mj-lt"/>
              <a:buAutoNum type="alphaUcPeriod" startAt="2"/>
            </a:pPr>
            <a:r>
              <a:rPr lang="fr-FR" sz="2000" b="1" dirty="0" smtClean="0"/>
              <a:t>Le modèle </a:t>
            </a:r>
            <a:r>
              <a:rPr lang="fr-FR" sz="2000" b="1" dirty="0" err="1" smtClean="0"/>
              <a:t>Client/Serveur</a:t>
            </a:r>
            <a:r>
              <a:rPr lang="fr-FR" sz="2000" b="1" dirty="0" smtClean="0"/>
              <a:t> et les agents mobiles (le client va chez le serveur)</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b="1" dirty="0" smtClean="0">
                <a:solidFill>
                  <a:schemeClr val="tx1"/>
                </a:solidFill>
              </a:rPr>
              <a:t>Question 1 : Quel est l’avantage de cette variante? </a:t>
            </a:r>
          </a:p>
          <a:p>
            <a:pPr marL="731520" lvl="1" indent="-457200" algn="just">
              <a:buFont typeface="Wingdings" pitchFamily="2" charset="2"/>
              <a:buChar char="§"/>
            </a:pPr>
            <a:r>
              <a:rPr lang="fr-FR" sz="1600" b="1" dirty="0" smtClean="0">
                <a:solidFill>
                  <a:schemeClr val="tx1"/>
                </a:solidFill>
              </a:rPr>
              <a:t>Réponse</a:t>
            </a:r>
            <a:r>
              <a:rPr lang="fr-FR" sz="1600" dirty="0" smtClean="0">
                <a:solidFill>
                  <a:schemeClr val="tx1"/>
                </a:solidFill>
              </a:rPr>
              <a:t> : le temps de réponse est meilleur qu’une variante simple.</a:t>
            </a:r>
          </a:p>
          <a:p>
            <a:pPr marL="731520" lvl="1" indent="-457200" algn="just">
              <a:buFont typeface="Wingdings" pitchFamily="2" charset="2"/>
              <a:buChar char="§"/>
            </a:pPr>
            <a:r>
              <a:rPr lang="fr-FR" sz="1600" dirty="0" smtClean="0">
                <a:solidFill>
                  <a:schemeClr val="tx1"/>
                </a:solidFill>
              </a:rPr>
              <a:t>Réduction du volume d’informations échangées sur un réseau.</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b="1" dirty="0" smtClean="0">
                <a:solidFill>
                  <a:schemeClr val="tx1"/>
                </a:solidFill>
              </a:rPr>
              <a:t>Question 2 : Quel est l’inconvénient de cette variante? </a:t>
            </a:r>
          </a:p>
          <a:p>
            <a:pPr marL="731520" lvl="1" indent="-457200" algn="just">
              <a:buFont typeface="Wingdings" pitchFamily="2" charset="2"/>
              <a:buChar char="§"/>
            </a:pPr>
            <a:r>
              <a:rPr lang="fr-FR" sz="1600" b="1" dirty="0" smtClean="0">
                <a:solidFill>
                  <a:schemeClr val="tx1"/>
                </a:solidFill>
              </a:rPr>
              <a:t>Réponse</a:t>
            </a:r>
            <a:r>
              <a:rPr lang="fr-FR" sz="1600" dirty="0" smtClean="0">
                <a:solidFill>
                  <a:schemeClr val="tx1"/>
                </a:solidFill>
              </a:rPr>
              <a:t> : les agents mobiles peuvent présenter un danger pour celui qui les accueille.</a:t>
            </a:r>
          </a:p>
          <a:p>
            <a:pPr marL="731520" lvl="1" indent="-457200" algn="just">
              <a:buFont typeface="Wingdings" pitchFamily="2" charset="2"/>
              <a:buChar char="§"/>
            </a:pPr>
            <a:r>
              <a:rPr lang="fr-FR" sz="1600" dirty="0" smtClean="0">
                <a:solidFill>
                  <a:schemeClr val="tx1"/>
                </a:solidFill>
              </a:rPr>
              <a:t>Il faut prévoir un accès restreint aux ressources et l’authentification de celui qui mandate l’agent .</a:t>
            </a:r>
          </a:p>
          <a:p>
            <a:pPr marL="731520" lvl="1" indent="-457200" algn="just">
              <a:buFont typeface="Wingdings" pitchFamily="2" charset="2"/>
              <a:buChar char="§"/>
            </a:pPr>
            <a:r>
              <a:rPr lang="fr-FR" sz="1600" dirty="0" smtClean="0"/>
              <a:t> </a:t>
            </a:r>
            <a:br>
              <a:rPr lang="fr-FR" sz="1600" dirty="0" smtClean="0"/>
            </a:br>
            <a:endParaRPr lang="fr-FR" sz="16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37</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 Architecture Client/serveur  (variantes)</a:t>
            </a:r>
            <a:endParaRPr lang="fr-FR" sz="2000" b="1" dirty="0" smtClean="0"/>
          </a:p>
          <a:p>
            <a:pPr marL="457200" indent="-457200" algn="just">
              <a:buNone/>
            </a:pPr>
            <a:endParaRPr lang="fr-FR" sz="2000" b="1" dirty="0" smtClean="0"/>
          </a:p>
          <a:p>
            <a:pPr marL="457200" indent="-457200" algn="just">
              <a:buFont typeface="+mj-lt"/>
              <a:buAutoNum type="alphaUcPeriod" startAt="3"/>
            </a:pPr>
            <a:r>
              <a:rPr lang="fr-FR" sz="2000" b="1" dirty="0" smtClean="0"/>
              <a:t>Le modèle </a:t>
            </a:r>
            <a:r>
              <a:rPr lang="fr-FR" sz="2000" b="1" dirty="0" err="1" smtClean="0"/>
              <a:t>Client/Serveur</a:t>
            </a:r>
            <a:r>
              <a:rPr lang="fr-FR" sz="2000" b="1" dirty="0" smtClean="0"/>
              <a:t> avec clients limités </a:t>
            </a:r>
          </a:p>
          <a:p>
            <a:pPr marL="731520" lvl="1" indent="-457200" algn="just">
              <a:buFont typeface="Wingdings" pitchFamily="2" charset="2"/>
              <a:buChar char="§"/>
            </a:pPr>
            <a:r>
              <a:rPr lang="fr-FR" sz="1700" dirty="0" smtClean="0">
                <a:solidFill>
                  <a:schemeClr val="tx1"/>
                </a:solidFill>
              </a:rPr>
              <a:t>Le client dispose de données locales, d’un système d’exploitation et d’autres logiciels qui sont parfois difficiles à gérer et nécessite des utilisateurs qualifiés . </a:t>
            </a:r>
          </a:p>
          <a:p>
            <a:pPr marL="731520" lvl="1" indent="-457200" algn="just">
              <a:buNone/>
            </a:pPr>
            <a:r>
              <a:rPr lang="fr-FR" sz="1700" dirty="0" smtClean="0">
                <a:solidFill>
                  <a:schemeClr val="tx1"/>
                </a:solidFill>
              </a:rPr>
              <a:t> </a:t>
            </a:r>
          </a:p>
          <a:p>
            <a:pPr marL="1005840" lvl="2" indent="-457200" algn="just">
              <a:buFont typeface="+mj-lt"/>
              <a:buAutoNum type="arabicPeriod"/>
            </a:pPr>
            <a:r>
              <a:rPr lang="fr-FR" sz="1700" b="1" dirty="0" smtClean="0"/>
              <a:t>Client </a:t>
            </a:r>
            <a:r>
              <a:rPr lang="fr-FR" sz="1700" b="1" dirty="0" smtClean="0"/>
              <a:t> sans logiciels </a:t>
            </a:r>
            <a:r>
              <a:rPr lang="fr-FR" sz="1700" dirty="0" smtClean="0"/>
              <a:t>:   </a:t>
            </a:r>
          </a:p>
          <a:p>
            <a:pPr marL="1280160" lvl="3" indent="-457200" algn="just">
              <a:buFont typeface="Wingdings" pitchFamily="2" charset="2"/>
              <a:buChar char="§"/>
            </a:pPr>
            <a:r>
              <a:rPr lang="fr-FR" sz="1700" dirty="0" smtClean="0">
                <a:solidFill>
                  <a:schemeClr val="tx1"/>
                </a:solidFill>
              </a:rPr>
              <a:t>Le client ne dispose que d’une application limitée.</a:t>
            </a:r>
          </a:p>
          <a:p>
            <a:pPr marL="1280160" lvl="3" indent="-457200" algn="just">
              <a:buFont typeface="Wingdings" pitchFamily="2" charset="2"/>
              <a:buChar char="§"/>
            </a:pPr>
            <a:r>
              <a:rPr lang="fr-FR" sz="1700" dirty="0" smtClean="0">
                <a:solidFill>
                  <a:schemeClr val="tx1"/>
                </a:solidFill>
              </a:rPr>
              <a:t>Les fichiers et  les données sont gérés par le serveur de fichiers distant </a:t>
            </a:r>
          </a:p>
          <a:p>
            <a:pPr marL="1005840" lvl="2" indent="-457200" algn="just">
              <a:buFont typeface="+mj-lt"/>
              <a:buAutoNum type="arabicPeriod"/>
            </a:pPr>
            <a:endParaRPr lang="fr-FR" sz="1700" b="1" dirty="0" smtClean="0"/>
          </a:p>
          <a:p>
            <a:pPr marL="1005840" lvl="2" indent="-457200" algn="just">
              <a:buFont typeface="+mj-lt"/>
              <a:buAutoNum type="arabicPeriod"/>
            </a:pPr>
            <a:r>
              <a:rPr lang="fr-FR" sz="1700" b="1" dirty="0" smtClean="0"/>
              <a:t>Client interface </a:t>
            </a:r>
            <a:r>
              <a:rPr lang="fr-FR" sz="1700" dirty="0" smtClean="0"/>
              <a:t>: Le client a que l’interface. Les applications sont exécutées sur le serveur qui doit être une machine multiprocesseur puissante </a:t>
            </a:r>
            <a:endParaRPr lang="fr-FR" sz="1700" dirty="0">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38</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2.4.1.2 Architecture Client/serveur et répartitions des rôles   </a:t>
            </a:r>
            <a:endParaRPr lang="fr-FR" sz="2000" b="1" dirty="0" smtClean="0"/>
          </a:p>
          <a:p>
            <a:pPr marL="457200" indent="-457200" algn="just">
              <a:buFont typeface="Wingdings" pitchFamily="2" charset="2"/>
              <a:buChar char="§"/>
            </a:pPr>
            <a:endParaRPr lang="fr-FR" sz="1700" dirty="0" smtClean="0"/>
          </a:p>
          <a:p>
            <a:pPr marL="457200" indent="-457200" algn="just">
              <a:buFont typeface="Wingdings" pitchFamily="2" charset="2"/>
              <a:buChar char="§"/>
            </a:pPr>
            <a:r>
              <a:rPr lang="fr-FR" sz="1700" dirty="0" smtClean="0"/>
              <a:t>On distingue trois niveaux différents dans une application </a:t>
            </a:r>
            <a:r>
              <a:rPr lang="fr-FR" sz="1700" dirty="0" err="1" smtClean="0"/>
              <a:t>Client/Serveur</a:t>
            </a:r>
            <a:r>
              <a:rPr lang="fr-FR" sz="1700" dirty="0" smtClean="0"/>
              <a:t>  :</a:t>
            </a:r>
          </a:p>
          <a:p>
            <a:pPr marL="731520" lvl="1" indent="-457200" algn="just">
              <a:buFont typeface="+mj-lt"/>
              <a:buAutoNum type="arabicPeriod"/>
            </a:pPr>
            <a:endParaRPr lang="fr-FR" sz="1500" b="1" dirty="0" smtClean="0">
              <a:solidFill>
                <a:schemeClr val="tx1"/>
              </a:solidFill>
            </a:endParaRPr>
          </a:p>
          <a:p>
            <a:pPr marL="731520" lvl="1" indent="-457200" algn="just">
              <a:buFont typeface="+mj-lt"/>
              <a:buAutoNum type="arabicPeriod"/>
            </a:pPr>
            <a:r>
              <a:rPr lang="fr-FR" sz="1500" b="1" dirty="0" smtClean="0">
                <a:solidFill>
                  <a:schemeClr val="tx1"/>
                </a:solidFill>
              </a:rPr>
              <a:t>Niveau Interface utilisateur :</a:t>
            </a:r>
          </a:p>
          <a:p>
            <a:pPr marL="1005840" lvl="2" indent="-457200" algn="just">
              <a:buFont typeface="Wingdings" pitchFamily="2" charset="2"/>
              <a:buChar char="§"/>
            </a:pPr>
            <a:r>
              <a:rPr lang="fr-FR" sz="1400" dirty="0" smtClean="0"/>
              <a:t>Ce niveau permet de gérer l ’interaction de l’utilisateur avec l’application </a:t>
            </a:r>
          </a:p>
          <a:p>
            <a:pPr marL="1005840" lvl="2" indent="-457200" algn="just">
              <a:buFont typeface="Wingdings" pitchFamily="2" charset="2"/>
              <a:buChar char="§"/>
            </a:pPr>
            <a:r>
              <a:rPr lang="fr-FR" sz="1400" dirty="0" smtClean="0"/>
              <a:t>L’interface utilisateur peut être très simple comme elle peut être très sophistiquée </a:t>
            </a:r>
            <a:endParaRPr lang="fr-FR" sz="1400" b="1" dirty="0" smtClean="0">
              <a:solidFill>
                <a:schemeClr val="tx1"/>
              </a:solidFill>
            </a:endParaRPr>
          </a:p>
          <a:p>
            <a:pPr marL="731520" lvl="1" indent="-457200" algn="just">
              <a:buFont typeface="+mj-lt"/>
              <a:buAutoNum type="arabicPeriod"/>
            </a:pPr>
            <a:endParaRPr lang="fr-FR" sz="1500" b="1" dirty="0" smtClean="0">
              <a:solidFill>
                <a:schemeClr val="tx1"/>
              </a:solidFill>
            </a:endParaRPr>
          </a:p>
          <a:p>
            <a:pPr marL="731520" lvl="1" indent="-457200" algn="just">
              <a:buFont typeface="+mj-lt"/>
              <a:buAutoNum type="arabicPeriod"/>
            </a:pPr>
            <a:r>
              <a:rPr lang="fr-FR" sz="1500" b="1" dirty="0" smtClean="0">
                <a:solidFill>
                  <a:schemeClr val="tx1"/>
                </a:solidFill>
              </a:rPr>
              <a:t>Niveau Données </a:t>
            </a:r>
          </a:p>
          <a:p>
            <a:pPr marL="1005840" lvl="2" indent="-457200" algn="just">
              <a:buFont typeface="Wingdings" pitchFamily="2" charset="2"/>
              <a:buChar char="§"/>
            </a:pPr>
            <a:r>
              <a:rPr lang="fr-FR" sz="1400" dirty="0" smtClean="0"/>
              <a:t>Les données de l’application qui sont persistantes </a:t>
            </a:r>
          </a:p>
          <a:p>
            <a:pPr marL="1005840" lvl="2" indent="-457200" algn="just">
              <a:buFont typeface="Wingdings" pitchFamily="2" charset="2"/>
              <a:buChar char="§"/>
            </a:pPr>
            <a:r>
              <a:rPr lang="fr-FR" sz="1400" dirty="0" smtClean="0">
                <a:solidFill>
                  <a:schemeClr val="tx1"/>
                </a:solidFill>
              </a:rPr>
              <a:t>Exemple  : systèmes de fichiers , base de donnée</a:t>
            </a:r>
          </a:p>
          <a:p>
            <a:pPr marL="731520" lvl="1" indent="-457200" algn="just">
              <a:buFont typeface="+mj-lt"/>
              <a:buAutoNum type="arabicPeriod"/>
            </a:pPr>
            <a:endParaRPr lang="fr-FR" sz="1500" b="1" dirty="0" smtClean="0">
              <a:solidFill>
                <a:schemeClr val="tx1"/>
              </a:solidFill>
            </a:endParaRPr>
          </a:p>
          <a:p>
            <a:pPr marL="731520" lvl="1" indent="-457200" algn="just">
              <a:buFont typeface="+mj-lt"/>
              <a:buAutoNum type="arabicPeriod"/>
            </a:pPr>
            <a:r>
              <a:rPr lang="fr-FR" sz="1500" b="1" dirty="0" smtClean="0">
                <a:solidFill>
                  <a:schemeClr val="tx1"/>
                </a:solidFill>
              </a:rPr>
              <a:t>Niveau Traitement de l’application dit aussi logique métier </a:t>
            </a:r>
          </a:p>
          <a:p>
            <a:pPr marL="1005840" lvl="2" indent="-457200" algn="just">
              <a:buFont typeface="Wingdings" pitchFamily="2" charset="2"/>
              <a:buChar char="§"/>
            </a:pPr>
            <a:r>
              <a:rPr lang="fr-FR" sz="1400" dirty="0" smtClean="0"/>
              <a:t>Il consiste en un ensemble de fonctionnalités qui se situent entre le niveau Interface et le niveau Données. </a:t>
            </a:r>
            <a:endParaRPr lang="fr-FR" sz="13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39</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2.4.1.2 Architecture Client/serveur et répartitions des rôles </a:t>
            </a:r>
          </a:p>
          <a:p>
            <a:pPr marL="457200" indent="-457200" algn="just">
              <a:buFont typeface="Wingdings" pitchFamily="2" charset="2"/>
              <a:buChar char="§"/>
            </a:pPr>
            <a:r>
              <a:rPr lang="fr-FR" sz="1700" dirty="0" smtClean="0"/>
              <a:t>On distingue trois niveaux différents dans une application </a:t>
            </a:r>
            <a:r>
              <a:rPr lang="fr-FR" sz="1700" dirty="0" err="1" smtClean="0"/>
              <a:t>Client/Serveur</a:t>
            </a:r>
            <a:r>
              <a:rPr lang="fr-FR" sz="1700" dirty="0" smtClean="0"/>
              <a:t>  :</a:t>
            </a:r>
          </a:p>
          <a:p>
            <a:pPr marL="457200" indent="-457200" algn="just">
              <a:buFont typeface="Wingdings" pitchFamily="2" charset="2"/>
              <a:buChar char="§"/>
            </a:pPr>
            <a:endParaRPr lang="fr-FR" sz="2000" b="1" dirty="0" smtClean="0"/>
          </a:p>
        </p:txBody>
      </p:sp>
      <p:pic>
        <p:nvPicPr>
          <p:cNvPr id="26626" name="Picture 2" descr="C:\Users\MULTI_TECH\Desktop\Capture.PNG"/>
          <p:cNvPicPr>
            <a:picLocks noChangeAspect="1" noChangeArrowheads="1"/>
          </p:cNvPicPr>
          <p:nvPr/>
        </p:nvPicPr>
        <p:blipFill>
          <a:blip r:embed="rId2"/>
          <a:srcRect/>
          <a:stretch>
            <a:fillRect/>
          </a:stretch>
        </p:blipFill>
        <p:spPr bwMode="auto">
          <a:xfrm>
            <a:off x="2143108" y="2928934"/>
            <a:ext cx="5191566" cy="354119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2.3 Taxonomie au niveau systèmes d’exploitation</a:t>
            </a: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461653" y="1926460"/>
            <a:ext cx="6220694" cy="4777208"/>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40</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Wingdings" pitchFamily="2" charset="2"/>
              <a:buChar char="§"/>
            </a:pPr>
            <a:r>
              <a:rPr lang="fr-FR" sz="1800" dirty="0" smtClean="0"/>
              <a:t>La répartition des rôles suggère différentes possibilités de répartition d’une application :</a:t>
            </a:r>
          </a:p>
          <a:p>
            <a:pPr marL="457200" indent="-457200" algn="just">
              <a:buNone/>
            </a:pPr>
            <a:endParaRPr lang="fr-FR" sz="1800" dirty="0" smtClean="0"/>
          </a:p>
          <a:p>
            <a:pPr marL="1554480" lvl="4" indent="-457200" algn="just">
              <a:buFont typeface="+mj-lt"/>
              <a:buAutoNum type="arabicPeriod"/>
            </a:pPr>
            <a:endParaRPr lang="fr-FR" sz="1700" dirty="0" smtClean="0">
              <a:solidFill>
                <a:schemeClr val="tx1"/>
              </a:solidFill>
            </a:endParaRPr>
          </a:p>
          <a:p>
            <a:pPr marL="1554480" lvl="4" indent="-457200" algn="just">
              <a:buFont typeface="+mj-lt"/>
              <a:buAutoNum type="arabicPeriod"/>
            </a:pPr>
            <a:r>
              <a:rPr lang="fr-FR" sz="1700" b="1" dirty="0" smtClean="0">
                <a:solidFill>
                  <a:srgbClr val="FF0000"/>
                </a:solidFill>
              </a:rPr>
              <a:t>Un </a:t>
            </a:r>
            <a:r>
              <a:rPr lang="fr-FR" sz="1700" b="1" dirty="0" err="1" smtClean="0">
                <a:solidFill>
                  <a:srgbClr val="FF0000"/>
                </a:solidFill>
              </a:rPr>
              <a:t>tier</a:t>
            </a:r>
            <a:endParaRPr lang="fr-FR" sz="1700" b="1" dirty="0" smtClean="0">
              <a:solidFill>
                <a:srgbClr val="FF0000"/>
              </a:solidFill>
            </a:endParaRPr>
          </a:p>
          <a:p>
            <a:pPr marL="1554480" lvl="4" indent="-457200" algn="just">
              <a:buFont typeface="+mj-lt"/>
              <a:buAutoNum type="arabicPeriod"/>
            </a:pPr>
            <a:r>
              <a:rPr lang="fr-FR" sz="1700" dirty="0" smtClean="0">
                <a:solidFill>
                  <a:schemeClr val="tx1"/>
                </a:solidFill>
              </a:rPr>
              <a:t>Deux tiers</a:t>
            </a:r>
          </a:p>
          <a:p>
            <a:pPr marL="1554480" lvl="4" indent="-457200" algn="just">
              <a:buFont typeface="+mj-lt"/>
              <a:buAutoNum type="arabicPeriod"/>
            </a:pPr>
            <a:r>
              <a:rPr lang="fr-FR" sz="1700" dirty="0" smtClean="0">
                <a:solidFill>
                  <a:schemeClr val="tx1"/>
                </a:solidFill>
              </a:rPr>
              <a:t>Trois tiers </a:t>
            </a:r>
          </a:p>
          <a:p>
            <a:pPr marL="1554480" lvl="4" indent="-457200" algn="just">
              <a:buFont typeface="+mj-lt"/>
              <a:buAutoNum type="arabicPeriod"/>
            </a:pPr>
            <a:r>
              <a:rPr lang="fr-FR" sz="1700" dirty="0" smtClean="0">
                <a:solidFill>
                  <a:schemeClr val="tx1"/>
                </a:solidFill>
              </a:rPr>
              <a:t>Multi-tiers</a:t>
            </a:r>
          </a:p>
        </p:txBody>
      </p:sp>
      <p:pic>
        <p:nvPicPr>
          <p:cNvPr id="6" name="Picture 2" descr="C:\Users\MULTI_TECH\Desktop\Capture.PNG"/>
          <p:cNvPicPr>
            <a:picLocks noChangeAspect="1" noChangeArrowheads="1"/>
          </p:cNvPicPr>
          <p:nvPr/>
        </p:nvPicPr>
        <p:blipFill>
          <a:blip r:embed="rId2"/>
          <a:srcRect/>
          <a:stretch>
            <a:fillRect/>
          </a:stretch>
        </p:blipFill>
        <p:spPr bwMode="auto">
          <a:xfrm>
            <a:off x="4357686" y="3143248"/>
            <a:ext cx="4000528" cy="2728778"/>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41</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None/>
            </a:pPr>
            <a:endParaRPr lang="fr-FR" sz="1800" b="1" dirty="0" smtClean="0"/>
          </a:p>
          <a:p>
            <a:pPr marL="457200" indent="-457200" algn="just">
              <a:buFont typeface="+mj-lt"/>
              <a:buAutoNum type="arabicPeriod"/>
            </a:pPr>
            <a:r>
              <a:rPr lang="fr-FR" sz="1800" b="1" dirty="0" smtClean="0"/>
              <a:t>Architecture UN </a:t>
            </a:r>
            <a:r>
              <a:rPr lang="fr-FR" sz="1800" b="1" dirty="0" err="1" smtClean="0"/>
              <a:t>tier</a:t>
            </a:r>
            <a:endParaRPr lang="fr-FR" sz="1800" b="1" dirty="0" smtClean="0"/>
          </a:p>
          <a:p>
            <a:pPr marL="457200" indent="-457200" algn="just">
              <a:buFont typeface="+mj-lt"/>
              <a:buAutoNum type="arabicPeriod"/>
            </a:pPr>
            <a:endParaRPr lang="fr-FR" sz="1800" dirty="0" smtClean="0"/>
          </a:p>
          <a:p>
            <a:pPr marL="731520" lvl="1" indent="-457200" algn="just">
              <a:buFont typeface="Wingdings" pitchFamily="2" charset="2"/>
              <a:buChar char="§"/>
            </a:pPr>
            <a:r>
              <a:rPr lang="fr-FR" sz="1600" dirty="0" smtClean="0">
                <a:solidFill>
                  <a:schemeClr val="tx1"/>
                </a:solidFill>
              </a:rPr>
              <a:t>Les trois niveaux sont liées et s'exécutent sur le même ordinateur</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dirty="0" smtClean="0">
                <a:solidFill>
                  <a:schemeClr val="tx1"/>
                </a:solidFill>
              </a:rPr>
              <a:t>Les utilisateurs se connectent aux applications exécutées par le serveur central (le mainframe) à l'aide de terminaux passifs</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dirty="0" smtClean="0">
                <a:solidFill>
                  <a:schemeClr val="tx1"/>
                </a:solidFill>
              </a:rPr>
              <a:t>Les utilisateurs d’interagissent avec une application </a:t>
            </a:r>
            <a:r>
              <a:rPr lang="fr-FR" sz="1600" dirty="0" err="1" smtClean="0">
                <a:solidFill>
                  <a:schemeClr val="tx1"/>
                </a:solidFill>
              </a:rPr>
              <a:t>monolitique</a:t>
            </a:r>
            <a:r>
              <a:rPr lang="fr-FR" sz="1600" dirty="0" smtClean="0">
                <a:solidFill>
                  <a:schemeClr val="tx1"/>
                </a:solidFill>
              </a:rPr>
              <a:t> (un seul bloc)  qui effectue des traitement (logique métier), gère des bases de données.</a:t>
            </a:r>
          </a:p>
          <a:p>
            <a:pPr marL="731520" lvl="1" indent="-457200" algn="just">
              <a:buFont typeface="Wingdings" pitchFamily="2" charset="2"/>
              <a:buChar char="§"/>
            </a:pPr>
            <a:endParaRPr lang="fr-FR" sz="1500" dirty="0" smtClean="0">
              <a:solidFill>
                <a:schemeClr val="tx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mj-lt"/>
              <a:buAutoNum type="arabicPeriod"/>
            </a:pPr>
            <a:endParaRPr lang="fr-FR" sz="1800" b="1" dirty="0" smtClean="0"/>
          </a:p>
          <a:p>
            <a:pPr marL="457200" indent="-457200" algn="just">
              <a:buFont typeface="+mj-lt"/>
              <a:buAutoNum type="arabicPeriod"/>
            </a:pPr>
            <a:r>
              <a:rPr lang="fr-FR" sz="1800" b="1" dirty="0" smtClean="0"/>
              <a:t>Architecture UN </a:t>
            </a:r>
            <a:r>
              <a:rPr lang="fr-FR" sz="1800" b="1" dirty="0" err="1" smtClean="0"/>
              <a:t>tier</a:t>
            </a:r>
            <a:endParaRPr lang="fr-FR" sz="1800" b="1" dirty="0" smtClean="0"/>
          </a:p>
          <a:p>
            <a:pPr marL="457200" indent="-457200" algn="just">
              <a:buNone/>
            </a:pPr>
            <a:endParaRPr lang="fr-FR" sz="1800" dirty="0" smtClean="0"/>
          </a:p>
          <a:p>
            <a:pPr marL="731520" lvl="1" indent="-457200" algn="just">
              <a:buFont typeface="Wingdings" pitchFamily="2" charset="2"/>
              <a:buChar char="§"/>
            </a:pPr>
            <a:endParaRPr lang="fr-FR" sz="1500" dirty="0" smtClean="0">
              <a:solidFill>
                <a:schemeClr val="tx1"/>
              </a:solidFill>
            </a:endParaRPr>
          </a:p>
          <a:p>
            <a:pPr marL="731520" lvl="1" indent="-457200" algn="just">
              <a:buNone/>
            </a:pPr>
            <a:endParaRPr lang="fr-FR" sz="1500" dirty="0" smtClean="0">
              <a:solidFill>
                <a:schemeClr val="tx1"/>
              </a:solidFill>
            </a:endParaRPr>
          </a:p>
          <a:p>
            <a:pPr marL="731520" lvl="1" indent="-457200" algn="just">
              <a:buFont typeface="Wingdings" pitchFamily="2" charset="2"/>
              <a:buChar char="§"/>
            </a:pPr>
            <a:endParaRPr lang="fr-FR" sz="1500" dirty="0" smtClean="0">
              <a:solidFill>
                <a:schemeClr val="tx1"/>
              </a:solidFill>
            </a:endParaRPr>
          </a:p>
        </p:txBody>
      </p:sp>
      <p:pic>
        <p:nvPicPr>
          <p:cNvPr id="181250" name="Picture 2" descr="C:\Users\MULTI_TECH\Desktop\Capture.PNG"/>
          <p:cNvPicPr>
            <a:picLocks noChangeAspect="1" noChangeArrowheads="1"/>
          </p:cNvPicPr>
          <p:nvPr/>
        </p:nvPicPr>
        <p:blipFill>
          <a:blip r:embed="rId2"/>
          <a:srcRect/>
          <a:stretch>
            <a:fillRect/>
          </a:stretch>
        </p:blipFill>
        <p:spPr bwMode="auto">
          <a:xfrm>
            <a:off x="2500298" y="3286124"/>
            <a:ext cx="6011228" cy="2495899"/>
          </a:xfrm>
          <a:prstGeom prst="rect">
            <a:avLst/>
          </a:prstGeom>
          <a:noFill/>
        </p:spPr>
      </p:pic>
      <p:pic>
        <p:nvPicPr>
          <p:cNvPr id="7" name="Picture 2" descr="C:\Users\MULTI_TECH\Desktop\Capture.PNG"/>
          <p:cNvPicPr>
            <a:picLocks noChangeAspect="1" noChangeArrowheads="1"/>
          </p:cNvPicPr>
          <p:nvPr/>
        </p:nvPicPr>
        <p:blipFill>
          <a:blip r:embed="rId3"/>
          <a:srcRect/>
          <a:stretch>
            <a:fillRect/>
          </a:stretch>
        </p:blipFill>
        <p:spPr bwMode="auto">
          <a:xfrm>
            <a:off x="486386" y="3412154"/>
            <a:ext cx="2012150" cy="1419480"/>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Wingdings" pitchFamily="2" charset="2"/>
              <a:buChar char="§"/>
            </a:pPr>
            <a:r>
              <a:rPr lang="fr-FR" sz="1800" dirty="0" smtClean="0"/>
              <a:t>La répartition des rôles suggère différentes possibilités de répartition d’une application :</a:t>
            </a:r>
          </a:p>
          <a:p>
            <a:pPr marL="457200" indent="-457200" algn="just">
              <a:buNone/>
            </a:pPr>
            <a:endParaRPr lang="fr-FR" sz="1800" dirty="0" smtClean="0"/>
          </a:p>
          <a:p>
            <a:pPr marL="1554480" lvl="4" indent="-457200" algn="just">
              <a:buFont typeface="+mj-lt"/>
              <a:buAutoNum type="arabicPeriod"/>
            </a:pPr>
            <a:endParaRPr lang="fr-FR" sz="1700" dirty="0" smtClean="0">
              <a:solidFill>
                <a:schemeClr val="tx1"/>
              </a:solidFill>
            </a:endParaRPr>
          </a:p>
          <a:p>
            <a:pPr marL="1554480" lvl="4" indent="-457200" algn="just">
              <a:buFont typeface="+mj-lt"/>
              <a:buAutoNum type="arabicPeriod"/>
            </a:pPr>
            <a:r>
              <a:rPr lang="fr-FR" sz="1700" dirty="0" smtClean="0">
                <a:solidFill>
                  <a:schemeClr val="tx1"/>
                </a:solidFill>
              </a:rPr>
              <a:t>Un </a:t>
            </a:r>
            <a:r>
              <a:rPr lang="fr-FR" sz="1700" dirty="0" err="1" smtClean="0">
                <a:solidFill>
                  <a:schemeClr val="tx1"/>
                </a:solidFill>
              </a:rPr>
              <a:t>tier</a:t>
            </a:r>
            <a:endParaRPr lang="fr-FR" sz="1700" dirty="0" smtClean="0">
              <a:solidFill>
                <a:schemeClr val="tx1"/>
              </a:solidFill>
            </a:endParaRPr>
          </a:p>
          <a:p>
            <a:pPr marL="1554480" lvl="4" indent="-457200" algn="just">
              <a:buFont typeface="+mj-lt"/>
              <a:buAutoNum type="arabicPeriod"/>
            </a:pPr>
            <a:r>
              <a:rPr lang="fr-FR" sz="1700" b="1" dirty="0" smtClean="0">
                <a:solidFill>
                  <a:srgbClr val="FF0000"/>
                </a:solidFill>
              </a:rPr>
              <a:t>Deux tiers</a:t>
            </a:r>
          </a:p>
          <a:p>
            <a:pPr marL="1554480" lvl="4" indent="-457200" algn="just">
              <a:buFont typeface="+mj-lt"/>
              <a:buAutoNum type="arabicPeriod"/>
            </a:pPr>
            <a:r>
              <a:rPr lang="fr-FR" sz="1700" dirty="0" smtClean="0">
                <a:solidFill>
                  <a:schemeClr val="tx1"/>
                </a:solidFill>
              </a:rPr>
              <a:t>Trois tiers </a:t>
            </a:r>
          </a:p>
          <a:p>
            <a:pPr marL="1554480" lvl="4" indent="-457200" algn="just">
              <a:buFont typeface="+mj-lt"/>
              <a:buAutoNum type="arabicPeriod"/>
            </a:pPr>
            <a:r>
              <a:rPr lang="fr-FR" sz="1700" dirty="0" smtClean="0">
                <a:solidFill>
                  <a:schemeClr val="tx1"/>
                </a:solidFill>
              </a:rPr>
              <a:t>Multi-tiers</a:t>
            </a:r>
          </a:p>
        </p:txBody>
      </p:sp>
      <p:pic>
        <p:nvPicPr>
          <p:cNvPr id="6" name="Picture 2" descr="C:\Users\MULTI_TECH\Desktop\Capture.PNG"/>
          <p:cNvPicPr>
            <a:picLocks noChangeAspect="1" noChangeArrowheads="1"/>
          </p:cNvPicPr>
          <p:nvPr/>
        </p:nvPicPr>
        <p:blipFill>
          <a:blip r:embed="rId2"/>
          <a:srcRect/>
          <a:stretch>
            <a:fillRect/>
          </a:stretch>
        </p:blipFill>
        <p:spPr bwMode="auto">
          <a:xfrm>
            <a:off x="4357686" y="3143248"/>
            <a:ext cx="4000528" cy="2728778"/>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mj-lt"/>
              <a:buAutoNum type="arabicPeriod"/>
            </a:pPr>
            <a:endParaRPr lang="fr-FR" sz="1800" b="1" dirty="0" smtClean="0"/>
          </a:p>
          <a:p>
            <a:pPr marL="457200" indent="-457200" algn="just">
              <a:buFont typeface="+mj-lt"/>
              <a:buAutoNum type="arabicPeriod" startAt="2"/>
            </a:pPr>
            <a:r>
              <a:rPr lang="fr-FR" sz="1800" b="1" dirty="0" smtClean="0"/>
              <a:t>Architecture DEUX tiers</a:t>
            </a:r>
          </a:p>
          <a:p>
            <a:pPr marL="731520" lvl="1" indent="-457200" algn="just">
              <a:buNone/>
            </a:pPr>
            <a:endParaRPr lang="fr-FR" sz="1500" dirty="0" smtClean="0">
              <a:solidFill>
                <a:schemeClr val="tx1"/>
              </a:solidFill>
            </a:endParaRPr>
          </a:p>
          <a:p>
            <a:pPr marL="731520" lvl="1" indent="-457200" algn="just">
              <a:buFont typeface="Wingdings" pitchFamily="2" charset="2"/>
              <a:buChar char="§"/>
            </a:pPr>
            <a:r>
              <a:rPr lang="fr-FR" sz="1600" dirty="0" smtClean="0">
                <a:solidFill>
                  <a:schemeClr val="tx1"/>
                </a:solidFill>
              </a:rPr>
              <a:t>L’application est partagée en deux parties (</a:t>
            </a:r>
            <a:r>
              <a:rPr lang="fr-FR" sz="1600" dirty="0" err="1" smtClean="0">
                <a:solidFill>
                  <a:schemeClr val="tx1"/>
                </a:solidFill>
              </a:rPr>
              <a:t>Client/Serveur</a:t>
            </a:r>
            <a:r>
              <a:rPr lang="fr-FR" sz="1600" dirty="0" smtClean="0">
                <a:solidFill>
                  <a:schemeClr val="tx1"/>
                </a:solidFill>
              </a:rPr>
              <a:t>)qui résident sur deux plateformes distinctes. </a:t>
            </a:r>
          </a:p>
          <a:p>
            <a:pPr marL="731520" lvl="1" indent="-457200" algn="just">
              <a:buFont typeface="Wingdings" pitchFamily="2" charset="2"/>
              <a:buChar char="§"/>
            </a:pPr>
            <a:endParaRPr lang="fr-FR" sz="1600" dirty="0" smtClean="0">
              <a:solidFill>
                <a:schemeClr val="tx1"/>
              </a:solidFill>
            </a:endParaRPr>
          </a:p>
          <a:p>
            <a:pPr marL="731520" lvl="1" indent="-457200" algn="just">
              <a:buFont typeface="Wingdings" pitchFamily="2" charset="2"/>
              <a:buChar char="§"/>
            </a:pPr>
            <a:r>
              <a:rPr lang="fr-FR" sz="1600" dirty="0" smtClean="0">
                <a:solidFill>
                  <a:schemeClr val="tx1"/>
                </a:solidFill>
              </a:rPr>
              <a:t>Le client accède directement au serveur de la base de données et les traitement peuvent être du coté client comme du coté serveur de la base de données.</a:t>
            </a:r>
            <a:endParaRPr lang="fr-FR" sz="1500" dirty="0" smtClean="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r>
              <a:rPr lang="fr-FR" sz="1400" b="1" dirty="0" smtClean="0"/>
              <a:t>Architecture DEUX tiers</a:t>
            </a:r>
          </a:p>
          <a:p>
            <a:pPr marL="457200" indent="-457200" algn="just">
              <a:buFont typeface="+mj-lt"/>
              <a:buAutoNum type="arabicPeriod" startAt="2"/>
            </a:pPr>
            <a:endParaRPr lang="fr-FR" sz="1800" b="1" dirty="0" smtClean="0"/>
          </a:p>
        </p:txBody>
      </p:sp>
      <p:pic>
        <p:nvPicPr>
          <p:cNvPr id="17410" name="Picture 2" descr="C:\Users\MULTI_TECH\Desktop\Capture.PNG"/>
          <p:cNvPicPr>
            <a:picLocks noChangeAspect="1" noChangeArrowheads="1"/>
          </p:cNvPicPr>
          <p:nvPr/>
        </p:nvPicPr>
        <p:blipFill>
          <a:blip r:embed="rId2"/>
          <a:srcRect/>
          <a:stretch>
            <a:fillRect/>
          </a:stretch>
        </p:blipFill>
        <p:spPr bwMode="auto">
          <a:xfrm>
            <a:off x="1071538" y="2635930"/>
            <a:ext cx="6786610" cy="4071942"/>
          </a:xfrm>
          <a:prstGeom prst="rect">
            <a:avLst/>
          </a:prstGeom>
          <a:noFill/>
        </p:spPr>
      </p:pic>
      <p:sp>
        <p:nvSpPr>
          <p:cNvPr id="7" name="Rectangle à coins arrondis 6"/>
          <p:cNvSpPr/>
          <p:nvPr/>
        </p:nvSpPr>
        <p:spPr>
          <a:xfrm>
            <a:off x="1500166" y="6072206"/>
            <a:ext cx="914400" cy="612648"/>
          </a:xfrm>
          <a:prstGeom prst="wedgeRoundRectCallout">
            <a:avLst>
              <a:gd name="adj1" fmla="val -65609"/>
              <a:gd name="adj2" fmla="val -7561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357290" y="6072206"/>
            <a:ext cx="1207404" cy="612648"/>
          </a:xfrm>
          <a:prstGeom prst="wedgeRoundRectCallout">
            <a:avLst>
              <a:gd name="adj1" fmla="val 68455"/>
              <a:gd name="adj2" fmla="val -7561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chemeClr val="tx1"/>
                </a:solidFill>
              </a:rPr>
              <a:t>Serveurs Lourds</a:t>
            </a:r>
            <a:endParaRPr lang="fr-FR" sz="1500" b="1" dirty="0">
              <a:solidFill>
                <a:schemeClr val="tx1"/>
              </a:solidFill>
            </a:endParaRPr>
          </a:p>
        </p:txBody>
      </p:sp>
      <p:sp>
        <p:nvSpPr>
          <p:cNvPr id="9" name="Rectangle à coins arrondis 8"/>
          <p:cNvSpPr/>
          <p:nvPr/>
        </p:nvSpPr>
        <p:spPr>
          <a:xfrm>
            <a:off x="5769600" y="6108872"/>
            <a:ext cx="914400" cy="612648"/>
          </a:xfrm>
          <a:prstGeom prst="wedgeRoundRectCallout">
            <a:avLst>
              <a:gd name="adj1" fmla="val -5907"/>
              <a:gd name="adj2" fmla="val -242691"/>
              <a:gd name="adj3" fmla="val 16667"/>
            </a:avLst>
          </a:prstGeom>
          <a:solidFill>
            <a:srgbClr val="C39B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643570" y="6113150"/>
            <a:ext cx="1128714" cy="612648"/>
          </a:xfrm>
          <a:prstGeom prst="wedgeRoundRectCallout">
            <a:avLst>
              <a:gd name="adj1" fmla="val 44272"/>
              <a:gd name="adj2" fmla="val -238236"/>
              <a:gd name="adj3" fmla="val 16667"/>
            </a:avLst>
          </a:prstGeom>
          <a:solidFill>
            <a:srgbClr val="C39B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chemeClr val="tx1"/>
                </a:solidFill>
              </a:rPr>
              <a:t>Clients</a:t>
            </a:r>
          </a:p>
          <a:p>
            <a:pPr algn="ctr"/>
            <a:r>
              <a:rPr lang="fr-FR" sz="1500" b="1" dirty="0" smtClean="0">
                <a:solidFill>
                  <a:schemeClr val="tx1"/>
                </a:solidFill>
              </a:rPr>
              <a:t>Lourds</a:t>
            </a:r>
            <a:endParaRPr lang="fr-FR" sz="15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r>
              <a:rPr lang="fr-FR" sz="1400" b="1" dirty="0" smtClean="0"/>
              <a:t>Architecture DEUX tiers</a:t>
            </a:r>
          </a:p>
          <a:p>
            <a:pPr marL="457200" indent="-457200" algn="just">
              <a:buFont typeface="+mj-lt"/>
              <a:buAutoNum type="arabicPeriod" startAt="2"/>
            </a:pPr>
            <a:endParaRPr lang="fr-FR" sz="1800" b="1" dirty="0" smtClean="0"/>
          </a:p>
        </p:txBody>
      </p:sp>
      <p:pic>
        <p:nvPicPr>
          <p:cNvPr id="17410" name="Picture 2" descr="C:\Users\MULTI_TECH\Desktop\Capture.PNG"/>
          <p:cNvPicPr>
            <a:picLocks noChangeAspect="1" noChangeArrowheads="1"/>
          </p:cNvPicPr>
          <p:nvPr/>
        </p:nvPicPr>
        <p:blipFill>
          <a:blip r:embed="rId2"/>
          <a:srcRect/>
          <a:stretch>
            <a:fillRect/>
          </a:stretch>
        </p:blipFill>
        <p:spPr bwMode="auto">
          <a:xfrm>
            <a:off x="2000232" y="2571744"/>
            <a:ext cx="6786610" cy="4071942"/>
          </a:xfrm>
          <a:prstGeom prst="rect">
            <a:avLst/>
          </a:prstGeom>
          <a:noFill/>
        </p:spPr>
      </p:pic>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46</a:t>
            </a:fld>
            <a:endParaRPr lang="fr-FR"/>
          </a:p>
        </p:txBody>
      </p:sp>
      <p:sp>
        <p:nvSpPr>
          <p:cNvPr id="11" name="Rectangle à coins arrondis 10"/>
          <p:cNvSpPr/>
          <p:nvPr/>
        </p:nvSpPr>
        <p:spPr>
          <a:xfrm>
            <a:off x="2183826" y="2643182"/>
            <a:ext cx="1071570" cy="4000528"/>
          </a:xfrm>
          <a:prstGeom prst="roundRect">
            <a:avLst/>
          </a:prstGeom>
          <a:solidFill>
            <a:schemeClr val="accent1">
              <a:alpha val="9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357158" y="2714620"/>
            <a:ext cx="1285884" cy="1143008"/>
          </a:xfrm>
          <a:prstGeom prst="wedgeRoundRectCallout">
            <a:avLst>
              <a:gd name="adj1" fmla="val 91186"/>
              <a:gd name="adj2" fmla="val -180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chemeClr val="tx1"/>
                </a:solidFill>
              </a:rPr>
              <a:t>Les clients sont des terminaux</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r>
              <a:rPr lang="fr-FR" sz="1400" b="1" dirty="0" smtClean="0"/>
              <a:t>Architecture DEUX tiers</a:t>
            </a:r>
          </a:p>
          <a:p>
            <a:pPr marL="457200" indent="-457200" algn="just">
              <a:buFont typeface="+mj-lt"/>
              <a:buAutoNum type="arabicPeriod" startAt="2"/>
            </a:pPr>
            <a:endParaRPr lang="fr-FR" sz="1800" b="1" dirty="0" smtClean="0"/>
          </a:p>
        </p:txBody>
      </p:sp>
      <p:pic>
        <p:nvPicPr>
          <p:cNvPr id="17410" name="Picture 2" descr="C:\Users\MULTI_TECH\Desktop\Capture.PNG"/>
          <p:cNvPicPr>
            <a:picLocks noChangeAspect="1" noChangeArrowheads="1"/>
          </p:cNvPicPr>
          <p:nvPr/>
        </p:nvPicPr>
        <p:blipFill>
          <a:blip r:embed="rId2"/>
          <a:srcRect/>
          <a:stretch>
            <a:fillRect/>
          </a:stretch>
        </p:blipFill>
        <p:spPr bwMode="auto">
          <a:xfrm>
            <a:off x="2000232" y="2571744"/>
            <a:ext cx="6786610" cy="4071942"/>
          </a:xfrm>
          <a:prstGeom prst="rect">
            <a:avLst/>
          </a:prstGeom>
          <a:noFill/>
        </p:spPr>
      </p:pic>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47</a:t>
            </a:fld>
            <a:endParaRPr lang="fr-FR"/>
          </a:p>
        </p:txBody>
      </p:sp>
      <p:sp>
        <p:nvSpPr>
          <p:cNvPr id="11" name="Rectangle à coins arrondis 10"/>
          <p:cNvSpPr/>
          <p:nvPr/>
        </p:nvSpPr>
        <p:spPr>
          <a:xfrm>
            <a:off x="3343906" y="2643182"/>
            <a:ext cx="1071570" cy="4000528"/>
          </a:xfrm>
          <a:prstGeom prst="roundRect">
            <a:avLst/>
          </a:prstGeom>
          <a:solidFill>
            <a:schemeClr val="accent1">
              <a:alpha val="9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714620"/>
            <a:ext cx="1643074" cy="1785950"/>
          </a:xfrm>
          <a:prstGeom prst="wedgeRoundRectCallout">
            <a:avLst>
              <a:gd name="adj1" fmla="val 172330"/>
              <a:gd name="adj2" fmla="val 140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chemeClr val="tx1"/>
                </a:solidFill>
              </a:rPr>
              <a:t>L’application  contient un minimum concernant l’interface  pour  la communication</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r>
              <a:rPr lang="fr-FR" sz="1400" b="1" dirty="0" smtClean="0"/>
              <a:t>Architecture DEUX tiers</a:t>
            </a:r>
          </a:p>
          <a:p>
            <a:pPr marL="457200" indent="-457200" algn="just">
              <a:buFont typeface="+mj-lt"/>
              <a:buAutoNum type="arabicPeriod" startAt="2"/>
            </a:pPr>
            <a:endParaRPr lang="fr-FR" sz="1800" b="1" dirty="0" smtClean="0"/>
          </a:p>
        </p:txBody>
      </p:sp>
      <p:pic>
        <p:nvPicPr>
          <p:cNvPr id="17410" name="Picture 2" descr="C:\Users\MULTI_TECH\Desktop\Capture.PNG"/>
          <p:cNvPicPr>
            <a:picLocks noChangeAspect="1" noChangeArrowheads="1"/>
          </p:cNvPicPr>
          <p:nvPr/>
        </p:nvPicPr>
        <p:blipFill>
          <a:blip r:embed="rId2"/>
          <a:srcRect/>
          <a:stretch>
            <a:fillRect/>
          </a:stretch>
        </p:blipFill>
        <p:spPr bwMode="auto">
          <a:xfrm>
            <a:off x="2000232" y="2571744"/>
            <a:ext cx="6786610" cy="4071942"/>
          </a:xfrm>
          <a:prstGeom prst="rect">
            <a:avLst/>
          </a:prstGeom>
          <a:noFill/>
        </p:spPr>
      </p:pic>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48</a:t>
            </a:fld>
            <a:endParaRPr lang="fr-FR"/>
          </a:p>
        </p:txBody>
      </p:sp>
      <p:sp>
        <p:nvSpPr>
          <p:cNvPr id="11" name="Rectangle à coins arrondis 10"/>
          <p:cNvSpPr/>
          <p:nvPr/>
        </p:nvSpPr>
        <p:spPr>
          <a:xfrm>
            <a:off x="4830456" y="2571744"/>
            <a:ext cx="1071570" cy="4000528"/>
          </a:xfrm>
          <a:prstGeom prst="roundRect">
            <a:avLst/>
          </a:prstGeom>
          <a:solidFill>
            <a:schemeClr val="accent1">
              <a:alpha val="9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714620"/>
            <a:ext cx="1643074" cy="1785950"/>
          </a:xfrm>
          <a:prstGeom prst="wedgeRoundRectCallout">
            <a:avLst>
              <a:gd name="adj1" fmla="val 257884"/>
              <a:gd name="adj2" fmla="val 316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smtClean="0">
                <a:solidFill>
                  <a:schemeClr val="tx1"/>
                </a:solidFill>
              </a:rPr>
              <a:t>Ex: Vérification des formulaires (consistance) ou édition de textes sur la plateforme</a:t>
            </a:r>
            <a:br>
              <a:rPr lang="fr-FR" sz="1200" dirty="0" smtClean="0">
                <a:solidFill>
                  <a:schemeClr val="tx1"/>
                </a:solidFill>
              </a:rPr>
            </a:br>
            <a:r>
              <a:rPr lang="fr-FR" sz="1200" dirty="0" smtClean="0">
                <a:solidFill>
                  <a:schemeClr val="tx1"/>
                </a:solidFill>
              </a:rPr>
              <a:t>cliente et des fonctions avancées sur le serveur </a:t>
            </a:r>
            <a:endParaRPr lang="fr-F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r>
              <a:rPr lang="fr-FR" sz="1400" b="1" dirty="0" smtClean="0"/>
              <a:t>Architecture DEUX tiers</a:t>
            </a:r>
          </a:p>
          <a:p>
            <a:pPr marL="457200" indent="-457200" algn="just">
              <a:buFont typeface="+mj-lt"/>
              <a:buAutoNum type="arabicPeriod" startAt="2"/>
            </a:pPr>
            <a:endParaRPr lang="fr-FR" sz="1800" b="1" dirty="0" smtClean="0"/>
          </a:p>
        </p:txBody>
      </p:sp>
      <p:pic>
        <p:nvPicPr>
          <p:cNvPr id="17410" name="Picture 2" descr="C:\Users\MULTI_TECH\Desktop\Capture.PNG"/>
          <p:cNvPicPr>
            <a:picLocks noChangeAspect="1" noChangeArrowheads="1"/>
          </p:cNvPicPr>
          <p:nvPr/>
        </p:nvPicPr>
        <p:blipFill>
          <a:blip r:embed="rId2"/>
          <a:srcRect/>
          <a:stretch>
            <a:fillRect/>
          </a:stretch>
        </p:blipFill>
        <p:spPr bwMode="auto">
          <a:xfrm>
            <a:off x="2000232" y="2571744"/>
            <a:ext cx="6786610" cy="4071942"/>
          </a:xfrm>
          <a:prstGeom prst="rect">
            <a:avLst/>
          </a:prstGeom>
          <a:noFill/>
        </p:spPr>
      </p:pic>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49</a:t>
            </a:fld>
            <a:endParaRPr lang="fr-FR"/>
          </a:p>
        </p:txBody>
      </p:sp>
      <p:sp>
        <p:nvSpPr>
          <p:cNvPr id="11" name="Rectangle à coins arrondis 10"/>
          <p:cNvSpPr/>
          <p:nvPr/>
        </p:nvSpPr>
        <p:spPr>
          <a:xfrm>
            <a:off x="6208904" y="2571744"/>
            <a:ext cx="1071570" cy="4000528"/>
          </a:xfrm>
          <a:prstGeom prst="roundRect">
            <a:avLst/>
          </a:prstGeom>
          <a:solidFill>
            <a:schemeClr val="accent1">
              <a:alpha val="9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14282" y="2786058"/>
            <a:ext cx="1643074" cy="1785950"/>
          </a:xfrm>
          <a:prstGeom prst="wedgeRoundRectCallout">
            <a:avLst>
              <a:gd name="adj1" fmla="val 321842"/>
              <a:gd name="adj2" fmla="val -272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chemeClr val="tx1"/>
                </a:solidFill>
              </a:rPr>
              <a:t>Toute l’application s’exécute sur la plateforme cliente mais les</a:t>
            </a:r>
            <a:br>
              <a:rPr lang="fr-FR" sz="1200" b="1" dirty="0" smtClean="0">
                <a:solidFill>
                  <a:schemeClr val="tx1"/>
                </a:solidFill>
              </a:rPr>
            </a:br>
            <a:r>
              <a:rPr lang="fr-FR" sz="1200" b="1" dirty="0" smtClean="0">
                <a:solidFill>
                  <a:schemeClr val="tx1"/>
                </a:solidFill>
              </a:rPr>
              <a:t>opérations sur la base se font sur le serveur </a:t>
            </a:r>
            <a:endParaRPr lang="fr-FR"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1700" dirty="0" smtClean="0"/>
              <a:t>Un ordinateur, se compose de deux types d’entités : les mémoires et les processeurs.</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Un système distribué physique comme une collection de mémoires et de processeurs </a:t>
            </a:r>
            <a:r>
              <a:rPr lang="fr-FR" sz="1700" b="1" dirty="0" smtClean="0">
                <a:solidFill>
                  <a:srgbClr val="C00000"/>
                </a:solidFill>
              </a:rPr>
              <a:t>interconnectés</a:t>
            </a:r>
            <a:r>
              <a:rPr lang="fr-FR" sz="1700" dirty="0" smtClean="0"/>
              <a:t> de telle sorte à pouvoir communiquer.</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b="1" dirty="0" smtClean="0">
                <a:solidFill>
                  <a:srgbClr val="C00000"/>
                </a:solidFill>
              </a:rPr>
              <a:t>L’interconnexion</a:t>
            </a:r>
            <a:r>
              <a:rPr lang="fr-FR" sz="1700" dirty="0" smtClean="0"/>
              <a:t> peut être faite de diverses façons en utilisant des</a:t>
            </a:r>
            <a:br>
              <a:rPr lang="fr-FR" sz="1700" dirty="0" smtClean="0"/>
            </a:br>
            <a:r>
              <a:rPr lang="fr-FR" sz="1700" dirty="0" smtClean="0"/>
              <a:t>technologies variées ce qui donne lieu au schéma de taxonomie.</a:t>
            </a:r>
          </a:p>
          <a:p>
            <a:pPr marL="342900" indent="-342900" algn="just">
              <a:buNone/>
            </a:pPr>
            <a:r>
              <a:rPr lang="fr-FR" sz="2000" dirty="0" smtClean="0"/>
              <a:t> </a:t>
            </a:r>
            <a:br>
              <a:rPr lang="fr-FR" sz="2000" dirty="0" smtClean="0"/>
            </a:br>
            <a:r>
              <a:rPr lang="fr-FR" sz="2000" dirty="0" smtClean="0"/>
              <a:t> </a:t>
            </a:r>
            <a:br>
              <a:rPr lang="fr-FR" sz="2000" dirty="0" smtClean="0"/>
            </a:br>
            <a:r>
              <a:rPr lang="fr-FR" sz="2000" dirty="0" smtClean="0"/>
              <a:t> </a:t>
            </a:r>
            <a:br>
              <a:rPr lang="fr-FR" sz="2000" dirty="0" smtClean="0"/>
            </a:br>
            <a:endParaRPr lang="fr-FR" sz="19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r>
              <a:rPr lang="fr-FR" sz="1400" b="1" dirty="0" smtClean="0"/>
              <a:t>Architecture DEUX tiers</a:t>
            </a:r>
          </a:p>
          <a:p>
            <a:pPr marL="457200" indent="-457200" algn="just">
              <a:buFont typeface="+mj-lt"/>
              <a:buAutoNum type="arabicPeriod" startAt="2"/>
            </a:pPr>
            <a:endParaRPr lang="fr-FR" sz="1800" b="1" dirty="0" smtClean="0"/>
          </a:p>
        </p:txBody>
      </p:sp>
      <p:pic>
        <p:nvPicPr>
          <p:cNvPr id="17410" name="Picture 2" descr="C:\Users\MULTI_TECH\Desktop\Capture.PNG"/>
          <p:cNvPicPr>
            <a:picLocks noChangeAspect="1" noChangeArrowheads="1"/>
          </p:cNvPicPr>
          <p:nvPr/>
        </p:nvPicPr>
        <p:blipFill>
          <a:blip r:embed="rId2"/>
          <a:srcRect/>
          <a:stretch>
            <a:fillRect/>
          </a:stretch>
        </p:blipFill>
        <p:spPr bwMode="auto">
          <a:xfrm>
            <a:off x="2000232" y="2571744"/>
            <a:ext cx="6786610" cy="4071942"/>
          </a:xfrm>
          <a:prstGeom prst="rect">
            <a:avLst/>
          </a:prstGeom>
          <a:noFill/>
        </p:spPr>
      </p:pic>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50</a:t>
            </a:fld>
            <a:endParaRPr lang="fr-FR"/>
          </a:p>
        </p:txBody>
      </p:sp>
      <p:sp>
        <p:nvSpPr>
          <p:cNvPr id="11" name="Rectangle à coins arrondis 10"/>
          <p:cNvSpPr/>
          <p:nvPr/>
        </p:nvSpPr>
        <p:spPr>
          <a:xfrm>
            <a:off x="7532760" y="2571744"/>
            <a:ext cx="1071570" cy="4000528"/>
          </a:xfrm>
          <a:prstGeom prst="roundRect">
            <a:avLst/>
          </a:prstGeom>
          <a:solidFill>
            <a:schemeClr val="accent1">
              <a:alpha val="9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14282" y="2786058"/>
            <a:ext cx="1643074" cy="1785950"/>
          </a:xfrm>
          <a:prstGeom prst="wedgeRoundRectCallout">
            <a:avLst>
              <a:gd name="adj1" fmla="val 394106"/>
              <a:gd name="adj2" fmla="val -165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chemeClr val="tx1"/>
                </a:solidFill>
              </a:rPr>
              <a:t>Le client maintien  une partie des donnée </a:t>
            </a:r>
            <a:endParaRPr lang="fr-FR"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endParaRPr lang="fr-FR" sz="1400" b="1" dirty="0" smtClean="0"/>
          </a:p>
          <a:p>
            <a:pPr marL="457200" indent="-457200" algn="just">
              <a:buFont typeface="+mj-lt"/>
              <a:buAutoNum type="arabicPeriod" startAt="2"/>
            </a:pPr>
            <a:r>
              <a:rPr lang="fr-FR" sz="1400" b="1" dirty="0" smtClean="0"/>
              <a:t>Architecture DEUX tiers</a:t>
            </a:r>
          </a:p>
          <a:p>
            <a:pPr marL="457200" indent="-457200" algn="just">
              <a:buNone/>
            </a:pPr>
            <a:endParaRPr lang="fr-FR" sz="1400" b="1" dirty="0" smtClean="0"/>
          </a:p>
          <a:p>
            <a:pPr marL="457200" indent="-457200" algn="just">
              <a:buNone/>
            </a:pPr>
            <a:r>
              <a:rPr lang="fr-FR" sz="1400" b="1" dirty="0" smtClean="0"/>
              <a:t>	</a:t>
            </a:r>
            <a:r>
              <a:rPr lang="fr-FR" sz="1500" b="1" dirty="0" smtClean="0"/>
              <a:t>Question 1 :  Du point de vue performances, quelle est la meilleure configuration Serveur lourd ou Clients lourds  ?</a:t>
            </a:r>
          </a:p>
          <a:p>
            <a:pPr marL="457200" indent="-457200" algn="just">
              <a:buNone/>
            </a:pPr>
            <a:r>
              <a:rPr lang="fr-FR" sz="1500" dirty="0" smtClean="0"/>
              <a:t>	</a:t>
            </a:r>
            <a:r>
              <a:rPr lang="fr-FR" sz="1500" b="1" dirty="0" smtClean="0"/>
              <a:t>Réponse</a:t>
            </a:r>
            <a:r>
              <a:rPr lang="fr-FR" sz="1500" dirty="0" smtClean="0"/>
              <a:t> : La configuration où le serveur est lourd est meilleure que la précédente car la communication entre client et serveur est moins importante </a:t>
            </a:r>
          </a:p>
          <a:p>
            <a:pPr marL="457200" indent="-457200" algn="just">
              <a:buNone/>
            </a:pPr>
            <a:endParaRPr lang="fr-FR" sz="1500" dirty="0" smtClean="0"/>
          </a:p>
          <a:p>
            <a:pPr marL="457200" indent="-457200" algn="just">
              <a:buNone/>
            </a:pPr>
            <a:r>
              <a:rPr lang="fr-FR" sz="1500" b="1" dirty="0" smtClean="0"/>
              <a:t>	Question2  :  Du point de vue performances, Est-ce que ce type d’architecture de deux tiers est invariante à l’échelle ?</a:t>
            </a:r>
          </a:p>
          <a:p>
            <a:pPr marL="457200" indent="-457200" algn="just">
              <a:buNone/>
            </a:pPr>
            <a:r>
              <a:rPr lang="fr-FR" sz="1500" b="1" dirty="0" smtClean="0"/>
              <a:t>	Réponse  : </a:t>
            </a:r>
            <a:r>
              <a:rPr lang="fr-FR" sz="1500" dirty="0" smtClean="0"/>
              <a:t>Généralement l’architecture deux tiers n’est pas invariante à l’échelle. Au-delà d’une centaine de clients, les performances chutent considérablement. </a:t>
            </a:r>
          </a:p>
          <a:p>
            <a:pPr marL="457200" indent="-457200" algn="just">
              <a:buNone/>
            </a:pPr>
            <a:endParaRPr lang="fr-FR" sz="1800" b="1" dirty="0" smtClean="0"/>
          </a:p>
        </p:txBody>
      </p:sp>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51</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Wingdings" pitchFamily="2" charset="2"/>
              <a:buChar char="§"/>
            </a:pPr>
            <a:r>
              <a:rPr lang="fr-FR" sz="1800" dirty="0" smtClean="0"/>
              <a:t>La répartition des rôles suggère différentes possibilités de répartition d’une application :</a:t>
            </a:r>
          </a:p>
          <a:p>
            <a:pPr marL="457200" indent="-457200" algn="just">
              <a:buNone/>
            </a:pPr>
            <a:endParaRPr lang="fr-FR" sz="1800" dirty="0" smtClean="0"/>
          </a:p>
          <a:p>
            <a:pPr marL="1554480" lvl="4" indent="-457200" algn="just">
              <a:buFont typeface="+mj-lt"/>
              <a:buAutoNum type="arabicPeriod"/>
            </a:pPr>
            <a:endParaRPr lang="fr-FR" sz="1700" dirty="0" smtClean="0">
              <a:solidFill>
                <a:schemeClr val="tx1"/>
              </a:solidFill>
            </a:endParaRPr>
          </a:p>
          <a:p>
            <a:pPr marL="1554480" lvl="4" indent="-457200" algn="just">
              <a:buFont typeface="+mj-lt"/>
              <a:buAutoNum type="arabicPeriod"/>
            </a:pPr>
            <a:r>
              <a:rPr lang="fr-FR" sz="1700" dirty="0" smtClean="0">
                <a:solidFill>
                  <a:schemeClr val="tx1"/>
                </a:solidFill>
              </a:rPr>
              <a:t>Un </a:t>
            </a:r>
            <a:r>
              <a:rPr lang="fr-FR" sz="1700" dirty="0" err="1" smtClean="0">
                <a:solidFill>
                  <a:schemeClr val="tx1"/>
                </a:solidFill>
              </a:rPr>
              <a:t>tier</a:t>
            </a:r>
            <a:endParaRPr lang="fr-FR" sz="1700" dirty="0" smtClean="0">
              <a:solidFill>
                <a:schemeClr val="tx1"/>
              </a:solidFill>
            </a:endParaRPr>
          </a:p>
          <a:p>
            <a:pPr marL="1554480" lvl="4" indent="-457200" algn="just">
              <a:buFont typeface="+mj-lt"/>
              <a:buAutoNum type="arabicPeriod"/>
            </a:pPr>
            <a:r>
              <a:rPr lang="fr-FR" sz="1700" dirty="0" smtClean="0"/>
              <a:t>Deux tiers</a:t>
            </a:r>
          </a:p>
          <a:p>
            <a:pPr marL="1554480" lvl="4" indent="-457200" algn="just">
              <a:buFont typeface="+mj-lt"/>
              <a:buAutoNum type="arabicPeriod"/>
            </a:pPr>
            <a:r>
              <a:rPr lang="fr-FR" sz="1700" b="1" dirty="0" smtClean="0">
                <a:solidFill>
                  <a:srgbClr val="FF0000"/>
                </a:solidFill>
              </a:rPr>
              <a:t>Trois tiers </a:t>
            </a:r>
          </a:p>
          <a:p>
            <a:pPr marL="1554480" lvl="4" indent="-457200" algn="just">
              <a:buFont typeface="+mj-lt"/>
              <a:buAutoNum type="arabicPeriod"/>
            </a:pPr>
            <a:r>
              <a:rPr lang="fr-FR" sz="1700" dirty="0" smtClean="0">
                <a:solidFill>
                  <a:schemeClr val="tx1"/>
                </a:solidFill>
              </a:rPr>
              <a:t>Multi-tiers</a:t>
            </a:r>
          </a:p>
        </p:txBody>
      </p:sp>
      <p:pic>
        <p:nvPicPr>
          <p:cNvPr id="6" name="Picture 2" descr="C:\Users\MULTI_TECH\Desktop\Capture.PNG"/>
          <p:cNvPicPr>
            <a:picLocks noChangeAspect="1" noChangeArrowheads="1"/>
          </p:cNvPicPr>
          <p:nvPr/>
        </p:nvPicPr>
        <p:blipFill>
          <a:blip r:embed="rId2"/>
          <a:srcRect/>
          <a:stretch>
            <a:fillRect/>
          </a:stretch>
        </p:blipFill>
        <p:spPr bwMode="auto">
          <a:xfrm>
            <a:off x="4357686" y="3143248"/>
            <a:ext cx="4000528" cy="2728778"/>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None/>
            </a:pPr>
            <a:endParaRPr lang="fr-FR" sz="1800" b="1" dirty="0" smtClean="0"/>
          </a:p>
          <a:p>
            <a:pPr marL="457200" indent="-457200" algn="just">
              <a:buFont typeface="+mj-lt"/>
              <a:buAutoNum type="arabicPeriod" startAt="3"/>
            </a:pPr>
            <a:r>
              <a:rPr lang="fr-FR" sz="1800" b="1" dirty="0" smtClean="0"/>
              <a:t>Architecture TROIS tiers</a:t>
            </a:r>
            <a:endParaRPr lang="fr-FR" sz="1500" dirty="0" smtClean="0">
              <a:solidFill>
                <a:schemeClr val="tx1"/>
              </a:solidFill>
            </a:endParaRPr>
          </a:p>
          <a:p>
            <a:pPr marL="731520" lvl="1" indent="-457200" algn="just">
              <a:buFont typeface="Wingdings" pitchFamily="2" charset="2"/>
              <a:buChar char="§"/>
            </a:pPr>
            <a:r>
              <a:rPr lang="fr-FR" sz="1600" dirty="0" smtClean="0">
                <a:solidFill>
                  <a:schemeClr val="tx1"/>
                </a:solidFill>
              </a:rPr>
              <a:t>Un </a:t>
            </a:r>
            <a:r>
              <a:rPr lang="fr-FR" sz="1600" i="1" dirty="0" smtClean="0">
                <a:solidFill>
                  <a:schemeClr val="tx1"/>
                </a:solidFill>
              </a:rPr>
              <a:t>tiers du milieu </a:t>
            </a:r>
            <a:r>
              <a:rPr lang="fr-FR" sz="1600" dirty="0" smtClean="0">
                <a:solidFill>
                  <a:schemeClr val="tx1"/>
                </a:solidFill>
              </a:rPr>
              <a:t>est ajouté entre le client et le serveur de la base de données. </a:t>
            </a:r>
          </a:p>
        </p:txBody>
      </p:sp>
      <p:pic>
        <p:nvPicPr>
          <p:cNvPr id="18434" name="Picture 2" descr="C:\Users\MULTI_TECH\Desktop\Capture.PNG"/>
          <p:cNvPicPr>
            <a:picLocks noChangeAspect="1" noChangeArrowheads="1"/>
          </p:cNvPicPr>
          <p:nvPr/>
        </p:nvPicPr>
        <p:blipFill>
          <a:blip r:embed="rId2"/>
          <a:srcRect/>
          <a:stretch>
            <a:fillRect/>
          </a:stretch>
        </p:blipFill>
        <p:spPr bwMode="auto">
          <a:xfrm>
            <a:off x="1546650" y="3429000"/>
            <a:ext cx="5929354" cy="3143272"/>
          </a:xfrm>
          <a:prstGeom prst="rect">
            <a:avLst/>
          </a:prstGeom>
          <a:noFill/>
        </p:spPr>
      </p:pic>
      <p:grpSp>
        <p:nvGrpSpPr>
          <p:cNvPr id="8" name="Groupe 7"/>
          <p:cNvGrpSpPr/>
          <p:nvPr/>
        </p:nvGrpSpPr>
        <p:grpSpPr>
          <a:xfrm>
            <a:off x="1643042" y="3469944"/>
            <a:ext cx="5500726" cy="741676"/>
            <a:chOff x="1928794" y="3429000"/>
            <a:chExt cx="5214974" cy="741676"/>
          </a:xfrm>
        </p:grpSpPr>
        <p:sp>
          <p:nvSpPr>
            <p:cNvPr id="6" name="Rectangle 5"/>
            <p:cNvSpPr/>
            <p:nvPr/>
          </p:nvSpPr>
          <p:spPr>
            <a:xfrm>
              <a:off x="1928794" y="3429000"/>
              <a:ext cx="521497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136214" y="3670610"/>
              <a:ext cx="128588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à coins arrondis 10"/>
          <p:cNvSpPr/>
          <p:nvPr/>
        </p:nvSpPr>
        <p:spPr>
          <a:xfrm>
            <a:off x="2680920" y="4640248"/>
            <a:ext cx="1143008" cy="6286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fr-FR" sz="1200" dirty="0" smtClean="0">
                <a:solidFill>
                  <a:schemeClr val="tx1"/>
                </a:solidFill>
              </a:rPr>
              <a:t>L ’interaction  avec RPC  ou HTTP</a:t>
            </a:r>
            <a:endParaRPr lang="fr-FR" sz="1200" dirty="0"/>
          </a:p>
        </p:txBody>
      </p:sp>
      <p:sp>
        <p:nvSpPr>
          <p:cNvPr id="12" name="Rectangle à coins arrondis 11"/>
          <p:cNvSpPr/>
          <p:nvPr/>
        </p:nvSpPr>
        <p:spPr>
          <a:xfrm>
            <a:off x="4506958" y="4643446"/>
            <a:ext cx="1143008" cy="6286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fr-FR" sz="1200" dirty="0" smtClean="0">
                <a:solidFill>
                  <a:schemeClr val="tx1"/>
                </a:solidFill>
              </a:rPr>
              <a:t>L ’interaction  avec SQL</a:t>
            </a:r>
            <a:endParaRPr lang="fr-F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None/>
            </a:pPr>
            <a:endParaRPr lang="fr-FR" sz="1800" b="1" dirty="0" smtClean="0"/>
          </a:p>
          <a:p>
            <a:pPr marL="457200" indent="-457200" algn="just">
              <a:buFont typeface="+mj-lt"/>
              <a:buAutoNum type="arabicPeriod" startAt="3"/>
            </a:pPr>
            <a:r>
              <a:rPr lang="fr-FR" sz="1800" b="1" dirty="0" smtClean="0"/>
              <a:t>Architecture TROIS tiers</a:t>
            </a:r>
            <a:endParaRPr lang="fr-FR" sz="1500" dirty="0" smtClean="0">
              <a:solidFill>
                <a:schemeClr val="tx1"/>
              </a:solidFill>
            </a:endParaRPr>
          </a:p>
          <a:p>
            <a:pPr marL="731520" lvl="1" indent="-457200" algn="just">
              <a:buFont typeface="Wingdings" pitchFamily="2" charset="2"/>
              <a:buChar char="§"/>
            </a:pPr>
            <a:r>
              <a:rPr lang="fr-FR" sz="1600" dirty="0" smtClean="0">
                <a:solidFill>
                  <a:schemeClr val="tx1"/>
                </a:solidFill>
              </a:rPr>
              <a:t>Un </a:t>
            </a:r>
            <a:r>
              <a:rPr lang="fr-FR" sz="1600" i="1" dirty="0" smtClean="0">
                <a:solidFill>
                  <a:schemeClr val="tx1"/>
                </a:solidFill>
              </a:rPr>
              <a:t>tiers du milieu </a:t>
            </a:r>
            <a:r>
              <a:rPr lang="fr-FR" sz="1600" dirty="0" smtClean="0">
                <a:solidFill>
                  <a:schemeClr val="tx1"/>
                </a:solidFill>
              </a:rPr>
              <a:t>est ajouté entre le client et le serveur de la base de données. </a:t>
            </a:r>
          </a:p>
        </p:txBody>
      </p:sp>
      <p:pic>
        <p:nvPicPr>
          <p:cNvPr id="18434" name="Picture 2" descr="C:\Users\MULTI_TECH\Desktop\Capture.PNG"/>
          <p:cNvPicPr>
            <a:picLocks noChangeAspect="1" noChangeArrowheads="1"/>
          </p:cNvPicPr>
          <p:nvPr/>
        </p:nvPicPr>
        <p:blipFill>
          <a:blip r:embed="rId2"/>
          <a:srcRect/>
          <a:stretch>
            <a:fillRect/>
          </a:stretch>
        </p:blipFill>
        <p:spPr bwMode="auto">
          <a:xfrm>
            <a:off x="1546650" y="3429000"/>
            <a:ext cx="5929354" cy="3143272"/>
          </a:xfrm>
          <a:prstGeom prst="rect">
            <a:avLst/>
          </a:prstGeom>
          <a:noFill/>
        </p:spPr>
      </p:pic>
      <p:grpSp>
        <p:nvGrpSpPr>
          <p:cNvPr id="5" name="Groupe 7"/>
          <p:cNvGrpSpPr/>
          <p:nvPr/>
        </p:nvGrpSpPr>
        <p:grpSpPr>
          <a:xfrm>
            <a:off x="1643042" y="3469944"/>
            <a:ext cx="5500726" cy="741676"/>
            <a:chOff x="1928794" y="3429000"/>
            <a:chExt cx="5214974" cy="741676"/>
          </a:xfrm>
        </p:grpSpPr>
        <p:sp>
          <p:nvSpPr>
            <p:cNvPr id="6" name="Rectangle 5"/>
            <p:cNvSpPr/>
            <p:nvPr/>
          </p:nvSpPr>
          <p:spPr>
            <a:xfrm>
              <a:off x="1928794" y="3429000"/>
              <a:ext cx="521497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136214" y="3670610"/>
              <a:ext cx="128588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à coins arrondis 11"/>
          <p:cNvSpPr/>
          <p:nvPr/>
        </p:nvSpPr>
        <p:spPr>
          <a:xfrm>
            <a:off x="3775732" y="4643446"/>
            <a:ext cx="1143008" cy="62864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fr-FR" sz="1200" dirty="0" smtClean="0">
                <a:solidFill>
                  <a:schemeClr val="tx1"/>
                </a:solidFill>
              </a:rPr>
              <a:t>Translation</a:t>
            </a:r>
            <a:endParaRPr lang="fr-FR"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None/>
            </a:pPr>
            <a:endParaRPr lang="fr-FR" sz="1800" b="1" dirty="0" smtClean="0"/>
          </a:p>
          <a:p>
            <a:pPr marL="457200" indent="-457200" algn="just">
              <a:buFont typeface="+mj-lt"/>
              <a:buAutoNum type="arabicPeriod" startAt="3"/>
            </a:pPr>
            <a:r>
              <a:rPr lang="fr-FR" sz="1800" b="1" dirty="0" smtClean="0"/>
              <a:t>Architecture TROIS tiers</a:t>
            </a:r>
            <a:endParaRPr lang="fr-FR" sz="1500" dirty="0" smtClean="0">
              <a:solidFill>
                <a:schemeClr val="tx1"/>
              </a:solidFill>
            </a:endParaRPr>
          </a:p>
          <a:p>
            <a:pPr marL="731520" lvl="1" indent="-457200" algn="just">
              <a:buFont typeface="Wingdings" pitchFamily="2" charset="2"/>
              <a:buChar char="§"/>
            </a:pPr>
            <a:r>
              <a:rPr lang="fr-FR" sz="1600" dirty="0" smtClean="0">
                <a:solidFill>
                  <a:schemeClr val="tx1"/>
                </a:solidFill>
              </a:rPr>
              <a:t>Un </a:t>
            </a:r>
            <a:r>
              <a:rPr lang="fr-FR" sz="1600" i="1" dirty="0" smtClean="0">
                <a:solidFill>
                  <a:schemeClr val="tx1"/>
                </a:solidFill>
              </a:rPr>
              <a:t>tiers du milieu </a:t>
            </a:r>
            <a:r>
              <a:rPr lang="fr-FR" sz="1600" dirty="0" smtClean="0">
                <a:solidFill>
                  <a:schemeClr val="tx1"/>
                </a:solidFill>
              </a:rPr>
              <a:t>est ajouté entre le client et le serveur de la base de données. </a:t>
            </a:r>
          </a:p>
        </p:txBody>
      </p:sp>
      <p:sp>
        <p:nvSpPr>
          <p:cNvPr id="7" name="Rectangle 6"/>
          <p:cNvSpPr/>
          <p:nvPr/>
        </p:nvSpPr>
        <p:spPr>
          <a:xfrm>
            <a:off x="5026211" y="3711554"/>
            <a:ext cx="1356343"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458" name="Picture 2" descr="https://stph.scenari-community.org/bdd/lap5/res/3-tierExemplePhp.jpg"/>
          <p:cNvPicPr>
            <a:picLocks noChangeAspect="1" noChangeArrowheads="1"/>
          </p:cNvPicPr>
          <p:nvPr/>
        </p:nvPicPr>
        <p:blipFill>
          <a:blip r:embed="rId2"/>
          <a:srcRect/>
          <a:stretch>
            <a:fillRect/>
          </a:stretch>
        </p:blipFill>
        <p:spPr bwMode="auto">
          <a:xfrm>
            <a:off x="1571604" y="3786190"/>
            <a:ext cx="5643602" cy="2786082"/>
          </a:xfrm>
          <a:prstGeom prst="rect">
            <a:avLst/>
          </a:prstGeom>
          <a:noFill/>
        </p:spPr>
      </p:pic>
      <p:sp>
        <p:nvSpPr>
          <p:cNvPr id="11" name="Rectangle 10"/>
          <p:cNvSpPr/>
          <p:nvPr/>
        </p:nvSpPr>
        <p:spPr>
          <a:xfrm>
            <a:off x="1571604" y="3527734"/>
            <a:ext cx="5652000"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214942" y="3929066"/>
            <a:ext cx="1285884"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1800" b="1" dirty="0" smtClean="0"/>
          </a:p>
          <a:p>
            <a:pPr marL="457200" indent="-457200" algn="just">
              <a:buFont typeface="+mj-lt"/>
              <a:buAutoNum type="arabicPeriod" startAt="2"/>
            </a:pPr>
            <a:endParaRPr lang="fr-FR" sz="1400" b="1" dirty="0" smtClean="0"/>
          </a:p>
          <a:p>
            <a:pPr marL="457200" indent="-457200" algn="just">
              <a:buFont typeface="+mj-lt"/>
              <a:buAutoNum type="arabicPeriod" startAt="3"/>
            </a:pPr>
            <a:r>
              <a:rPr lang="fr-FR" sz="1400" b="1" dirty="0" smtClean="0"/>
              <a:t>Architecture TROIS tiers</a:t>
            </a:r>
            <a:endParaRPr lang="fr-FR" sz="1200" dirty="0" smtClean="0"/>
          </a:p>
          <a:p>
            <a:pPr marL="457200" indent="-457200" algn="just">
              <a:buNone/>
            </a:pPr>
            <a:endParaRPr lang="fr-FR" sz="1400" b="1" dirty="0" smtClean="0"/>
          </a:p>
          <a:p>
            <a:pPr marL="457200" indent="-457200" algn="just">
              <a:buNone/>
            </a:pPr>
            <a:endParaRPr lang="fr-FR" sz="1500" dirty="0" smtClean="0"/>
          </a:p>
          <a:p>
            <a:pPr marL="457200" indent="-457200" algn="just">
              <a:buNone/>
            </a:pPr>
            <a:r>
              <a:rPr lang="fr-FR" sz="1500" b="1" dirty="0" smtClean="0"/>
              <a:t>	Question  :  Du point de vue performances, Est-ce que ce type d’architecture de trois tiers est invariante à l’échelle ?</a:t>
            </a:r>
          </a:p>
          <a:p>
            <a:pPr marL="457200" indent="-457200" algn="just">
              <a:buNone/>
            </a:pPr>
            <a:r>
              <a:rPr lang="fr-FR" sz="1500" b="1" dirty="0" smtClean="0"/>
              <a:t>	</a:t>
            </a:r>
          </a:p>
          <a:p>
            <a:pPr marL="457200" indent="-457200" algn="just">
              <a:buNone/>
            </a:pPr>
            <a:r>
              <a:rPr lang="fr-FR" sz="1500" b="1" dirty="0" smtClean="0"/>
              <a:t>	Réponse  : </a:t>
            </a:r>
            <a:r>
              <a:rPr lang="fr-FR" sz="1600" dirty="0" smtClean="0"/>
              <a:t>Cette configuration, permet une meilleure invariance à l’échelle et l’utilisation de protocoles standards permet de créer une indépendance entre les tiers ce qui permet à chacun d’évoluer plus facilement : évolution de la logique métier, changement de la base de données en choisissant un autre fournisseur sans </a:t>
            </a:r>
            <a:r>
              <a:rPr lang="fr-FR" sz="1600" dirty="0" err="1" smtClean="0"/>
              <a:t>altétérer</a:t>
            </a:r>
            <a:r>
              <a:rPr lang="fr-FR" sz="1600" dirty="0" smtClean="0"/>
              <a:t> les autres tiers .</a:t>
            </a:r>
            <a:endParaRPr lang="fr-FR" sz="1800" b="1" dirty="0" smtClean="0"/>
          </a:p>
        </p:txBody>
      </p:sp>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57</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Wingdings" pitchFamily="2" charset="2"/>
              <a:buChar char="§"/>
            </a:pPr>
            <a:r>
              <a:rPr lang="fr-FR" sz="1800" dirty="0" smtClean="0"/>
              <a:t>La répartition des rôles suggère différentes possibilités de répartition d’une application :</a:t>
            </a:r>
          </a:p>
          <a:p>
            <a:pPr marL="457200" indent="-457200" algn="just">
              <a:buNone/>
            </a:pPr>
            <a:endParaRPr lang="fr-FR" sz="1800" dirty="0" smtClean="0"/>
          </a:p>
          <a:p>
            <a:pPr marL="1554480" lvl="4" indent="-457200" algn="just">
              <a:buFont typeface="+mj-lt"/>
              <a:buAutoNum type="arabicPeriod"/>
            </a:pPr>
            <a:endParaRPr lang="fr-FR" sz="1700" dirty="0" smtClean="0">
              <a:solidFill>
                <a:schemeClr val="tx1"/>
              </a:solidFill>
            </a:endParaRPr>
          </a:p>
          <a:p>
            <a:pPr marL="1554480" lvl="4" indent="-457200" algn="just">
              <a:buFont typeface="+mj-lt"/>
              <a:buAutoNum type="arabicPeriod"/>
            </a:pPr>
            <a:r>
              <a:rPr lang="fr-FR" sz="1700" dirty="0" smtClean="0">
                <a:solidFill>
                  <a:schemeClr val="tx1"/>
                </a:solidFill>
              </a:rPr>
              <a:t>Un </a:t>
            </a:r>
            <a:r>
              <a:rPr lang="fr-FR" sz="1700" dirty="0" err="1" smtClean="0">
                <a:solidFill>
                  <a:schemeClr val="tx1"/>
                </a:solidFill>
              </a:rPr>
              <a:t>tier</a:t>
            </a:r>
            <a:endParaRPr lang="fr-FR" sz="1700" dirty="0" smtClean="0">
              <a:solidFill>
                <a:schemeClr val="tx1"/>
              </a:solidFill>
            </a:endParaRPr>
          </a:p>
          <a:p>
            <a:pPr marL="1554480" lvl="4" indent="-457200" algn="just">
              <a:buFont typeface="+mj-lt"/>
              <a:buAutoNum type="arabicPeriod"/>
            </a:pPr>
            <a:r>
              <a:rPr lang="fr-FR" sz="1700" dirty="0" smtClean="0"/>
              <a:t>Deux tiers</a:t>
            </a:r>
          </a:p>
          <a:p>
            <a:pPr marL="1554480" lvl="4" indent="-457200" algn="just">
              <a:buFont typeface="+mj-lt"/>
              <a:buAutoNum type="arabicPeriod"/>
            </a:pPr>
            <a:r>
              <a:rPr lang="fr-FR" sz="1700" dirty="0" smtClean="0"/>
              <a:t>Trois tiers </a:t>
            </a:r>
          </a:p>
          <a:p>
            <a:pPr marL="1554480" lvl="4" indent="-457200" algn="just">
              <a:buFont typeface="+mj-lt"/>
              <a:buAutoNum type="arabicPeriod"/>
            </a:pPr>
            <a:r>
              <a:rPr lang="fr-FR" sz="1700" b="1" dirty="0" smtClean="0">
                <a:solidFill>
                  <a:srgbClr val="FF0000"/>
                </a:solidFill>
              </a:rPr>
              <a:t>Multi-tiers</a:t>
            </a:r>
          </a:p>
        </p:txBody>
      </p:sp>
      <p:pic>
        <p:nvPicPr>
          <p:cNvPr id="6" name="Picture 2" descr="C:\Users\MULTI_TECH\Desktop\Capture.PNG"/>
          <p:cNvPicPr>
            <a:picLocks noChangeAspect="1" noChangeArrowheads="1"/>
          </p:cNvPicPr>
          <p:nvPr/>
        </p:nvPicPr>
        <p:blipFill>
          <a:blip r:embed="rId2"/>
          <a:srcRect/>
          <a:stretch>
            <a:fillRect/>
          </a:stretch>
        </p:blipFill>
        <p:spPr bwMode="auto">
          <a:xfrm>
            <a:off x="4357686" y="3143248"/>
            <a:ext cx="4000528" cy="2728778"/>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58</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mj-lt"/>
              <a:buAutoNum type="arabicPeriod" startAt="4"/>
            </a:pPr>
            <a:r>
              <a:rPr lang="fr-FR" sz="1800" b="1" dirty="0" smtClean="0"/>
              <a:t>Architecture Multi-tiers</a:t>
            </a:r>
          </a:p>
          <a:p>
            <a:pPr marL="457200" indent="-457200" algn="just">
              <a:buNone/>
            </a:pPr>
            <a:endParaRPr lang="fr-FR" sz="1600" dirty="0" smtClean="0"/>
          </a:p>
          <a:p>
            <a:pPr marL="457200" indent="-457200" algn="just">
              <a:buFont typeface="Wingdings" pitchFamily="2" charset="2"/>
              <a:buChar char="§"/>
            </a:pPr>
            <a:endParaRPr lang="fr-FR" sz="1600" dirty="0" smtClean="0"/>
          </a:p>
          <a:p>
            <a:pPr marL="457200" indent="-457200" algn="just">
              <a:buFont typeface="Wingdings" pitchFamily="2" charset="2"/>
              <a:buChar char="§"/>
            </a:pPr>
            <a:r>
              <a:rPr lang="fr-FR" sz="1800" dirty="0" smtClean="0"/>
              <a:t/>
            </a:r>
            <a:br>
              <a:rPr lang="fr-FR" sz="1800" dirty="0" smtClean="0"/>
            </a:br>
            <a:endParaRPr lang="fr-FR" sz="1800" dirty="0" smtClean="0"/>
          </a:p>
          <a:p>
            <a:pPr marL="1554480" lvl="4" indent="-457200" algn="just">
              <a:buNone/>
            </a:pPr>
            <a:endParaRPr lang="fr-FR" sz="1700" dirty="0" smtClean="0">
              <a:solidFill>
                <a:schemeClr val="tx1"/>
              </a:solidFill>
            </a:endParaRPr>
          </a:p>
        </p:txBody>
      </p:sp>
      <p:grpSp>
        <p:nvGrpSpPr>
          <p:cNvPr id="11" name="Groupe 10"/>
          <p:cNvGrpSpPr/>
          <p:nvPr/>
        </p:nvGrpSpPr>
        <p:grpSpPr>
          <a:xfrm>
            <a:off x="3857620" y="2857496"/>
            <a:ext cx="4000528" cy="3429024"/>
            <a:chOff x="3857620" y="2857496"/>
            <a:chExt cx="4000528" cy="3429024"/>
          </a:xfrm>
        </p:grpSpPr>
        <p:pic>
          <p:nvPicPr>
            <p:cNvPr id="178178" name="Picture 2" descr="https://stph.scenari-community.org/bdd/lap2/res/n-tier.jpg"/>
            <p:cNvPicPr>
              <a:picLocks noChangeAspect="1" noChangeArrowheads="1"/>
            </p:cNvPicPr>
            <p:nvPr/>
          </p:nvPicPr>
          <p:blipFill>
            <a:blip r:embed="rId3"/>
            <a:srcRect/>
            <a:stretch>
              <a:fillRect/>
            </a:stretch>
          </p:blipFill>
          <p:spPr bwMode="auto">
            <a:xfrm>
              <a:off x="4286248" y="2857496"/>
              <a:ext cx="3571900" cy="3429001"/>
            </a:xfrm>
            <a:prstGeom prst="rect">
              <a:avLst/>
            </a:prstGeom>
            <a:noFill/>
          </p:spPr>
        </p:pic>
        <p:sp>
          <p:nvSpPr>
            <p:cNvPr id="7" name="Rectangle 6"/>
            <p:cNvSpPr/>
            <p:nvPr/>
          </p:nvSpPr>
          <p:spPr>
            <a:xfrm>
              <a:off x="3857620" y="2857496"/>
              <a:ext cx="1431958" cy="3429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8179" name="Picture 3"/>
            <p:cNvPicPr>
              <a:picLocks noChangeAspect="1" noChangeArrowheads="1"/>
            </p:cNvPicPr>
            <p:nvPr/>
          </p:nvPicPr>
          <p:blipFill>
            <a:blip r:embed="rId4"/>
            <a:srcRect/>
            <a:stretch>
              <a:fillRect/>
            </a:stretch>
          </p:blipFill>
          <p:spPr bwMode="auto">
            <a:xfrm>
              <a:off x="4942838" y="5888386"/>
              <a:ext cx="1533525" cy="361950"/>
            </a:xfrm>
            <a:prstGeom prst="rect">
              <a:avLst/>
            </a:prstGeom>
            <a:noFill/>
            <a:ln w="9525">
              <a:noFill/>
              <a:miter lim="800000"/>
              <a:headEnd/>
              <a:tailEnd/>
            </a:ln>
            <a:effectLst/>
          </p:spPr>
        </p:pic>
        <p:pic>
          <p:nvPicPr>
            <p:cNvPr id="178180" name="Picture 4"/>
            <p:cNvPicPr>
              <a:picLocks noChangeAspect="1" noChangeArrowheads="1"/>
            </p:cNvPicPr>
            <p:nvPr/>
          </p:nvPicPr>
          <p:blipFill>
            <a:blip r:embed="rId5"/>
            <a:srcRect/>
            <a:stretch>
              <a:fillRect/>
            </a:stretch>
          </p:blipFill>
          <p:spPr bwMode="auto">
            <a:xfrm>
              <a:off x="3945904" y="4500570"/>
              <a:ext cx="1200150" cy="381000"/>
            </a:xfrm>
            <a:prstGeom prst="rect">
              <a:avLst/>
            </a:prstGeom>
            <a:noFill/>
            <a:ln w="9525">
              <a:noFill/>
              <a:miter lim="800000"/>
              <a:headEnd/>
              <a:tailEnd/>
            </a:ln>
            <a:effectLst/>
          </p:spPr>
        </p:pic>
        <p:sp>
          <p:nvSpPr>
            <p:cNvPr id="10" name="Accolade ouvrante 9"/>
            <p:cNvSpPr/>
            <p:nvPr/>
          </p:nvSpPr>
          <p:spPr>
            <a:xfrm>
              <a:off x="5214942" y="3857628"/>
              <a:ext cx="285752" cy="171451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grpSp>
      <p:sp>
        <p:nvSpPr>
          <p:cNvPr id="12" name="Rectangle 11"/>
          <p:cNvSpPr/>
          <p:nvPr/>
        </p:nvSpPr>
        <p:spPr>
          <a:xfrm>
            <a:off x="285720" y="2857496"/>
            <a:ext cx="3429024" cy="32861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itchFamily="2" charset="2"/>
              <a:buChar char="§"/>
            </a:pPr>
            <a:r>
              <a:rPr lang="fr-FR" sz="1400" dirty="0" smtClean="0">
                <a:solidFill>
                  <a:schemeClr val="tx1"/>
                </a:solidFill>
              </a:rPr>
              <a:t>L’architecture </a:t>
            </a:r>
            <a:r>
              <a:rPr lang="fr-FR" sz="1400" dirty="0" err="1" smtClean="0">
                <a:solidFill>
                  <a:schemeClr val="tx1"/>
                </a:solidFill>
              </a:rPr>
              <a:t>multitiers</a:t>
            </a:r>
            <a:r>
              <a:rPr lang="fr-FR" sz="1400" dirty="0" smtClean="0">
                <a:solidFill>
                  <a:schemeClr val="tx1"/>
                </a:solidFill>
              </a:rPr>
              <a:t> utilise plusieurs tiers du  milieu au  lieu d’un seul  tiers milieu lourd </a:t>
            </a:r>
          </a:p>
          <a:p>
            <a:pPr marL="457200" indent="-457200" algn="just">
              <a:buFont typeface="Wingdings" pitchFamily="2" charset="2"/>
              <a:buChar char="§"/>
            </a:pPr>
            <a:endParaRPr lang="fr-FR" sz="1400" dirty="0" smtClean="0">
              <a:solidFill>
                <a:schemeClr val="tx1"/>
              </a:solidFill>
            </a:endParaRPr>
          </a:p>
          <a:p>
            <a:pPr marL="457200" indent="-457200" algn="just">
              <a:buFont typeface="Wingdings" pitchFamily="2" charset="2"/>
              <a:buChar char="§"/>
            </a:pPr>
            <a:r>
              <a:rPr lang="fr-FR" sz="1400" dirty="0" smtClean="0">
                <a:solidFill>
                  <a:schemeClr val="tx1"/>
                </a:solidFill>
              </a:rPr>
              <a:t>Elle  supporte des  applications volumineuses en les  décomposant en couches plus simples à développer  et à maintenir</a:t>
            </a:r>
            <a:endParaRPr lang="fr-FR" sz="1400" dirty="0">
              <a:solidFill>
                <a:schemeClr val="tx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59</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mj-lt"/>
              <a:buAutoNum type="arabicPeriod" startAt="4"/>
            </a:pPr>
            <a:r>
              <a:rPr lang="fr-FR" sz="1800" b="1" dirty="0" smtClean="0"/>
              <a:t>Architecture Multi-tiers</a:t>
            </a:r>
            <a:endParaRPr lang="fr-FR" sz="1600" dirty="0" smtClean="0"/>
          </a:p>
          <a:p>
            <a:pPr marL="731520" lvl="1" indent="-457200" algn="just">
              <a:buFont typeface="Wingdings" pitchFamily="2" charset="2"/>
              <a:buChar char="§"/>
            </a:pPr>
            <a:endParaRPr lang="fr-FR" sz="1700" b="1" dirty="0" smtClean="0">
              <a:solidFill>
                <a:schemeClr val="tx1"/>
              </a:solidFill>
            </a:endParaRPr>
          </a:p>
          <a:p>
            <a:pPr marL="731520" lvl="1" indent="-457200" algn="just">
              <a:buFont typeface="Wingdings" pitchFamily="2" charset="2"/>
              <a:buChar char="§"/>
            </a:pPr>
            <a:r>
              <a:rPr lang="fr-FR" sz="1700" b="1" dirty="0" smtClean="0">
                <a:solidFill>
                  <a:schemeClr val="tx1"/>
                </a:solidFill>
              </a:rPr>
              <a:t>Avantages  des multi-tiers :</a:t>
            </a:r>
          </a:p>
          <a:p>
            <a:pPr marL="731520" lvl="1" indent="-457200" algn="just">
              <a:buFont typeface="Wingdings" pitchFamily="2" charset="2"/>
              <a:buChar char="§"/>
            </a:pPr>
            <a:r>
              <a:rPr lang="fr-FR" sz="1800" dirty="0" smtClean="0">
                <a:solidFill>
                  <a:schemeClr val="tx1"/>
                </a:solidFill>
              </a:rPr>
              <a:t>Réduction importante du volume d’informations échangé sur le réseau.</a:t>
            </a:r>
          </a:p>
          <a:p>
            <a:pPr marL="731520" lvl="1" indent="-457200" algn="just">
              <a:buFont typeface="Wingdings" pitchFamily="2" charset="2"/>
              <a:buChar char="§"/>
            </a:pPr>
            <a:r>
              <a:rPr lang="fr-FR" sz="1800" dirty="0" smtClean="0">
                <a:solidFill>
                  <a:schemeClr val="tx1"/>
                </a:solidFill>
              </a:rPr>
              <a:t>Développement et maintenance plus aisée des applications distribuées. </a:t>
            </a:r>
          </a:p>
          <a:p>
            <a:pPr marL="731520" lvl="1" indent="-457200" algn="just">
              <a:buNone/>
            </a:pPr>
            <a:r>
              <a:rPr lang="fr-FR" sz="1800" dirty="0" smtClean="0"/>
              <a:t/>
            </a:r>
            <a:br>
              <a:rPr lang="fr-FR" sz="1800" dirty="0" smtClean="0"/>
            </a:br>
            <a:endParaRPr lang="fr-FR" sz="1700" b="1" dirty="0" smtClean="0">
              <a:solidFill>
                <a:schemeClr val="tx1"/>
              </a:solidFill>
            </a:endParaRPr>
          </a:p>
          <a:p>
            <a:pPr marL="1554480" lvl="4" indent="-457200" algn="just">
              <a:buFont typeface="+mj-lt"/>
              <a:buAutoNum type="arabicPeriod"/>
            </a:pPr>
            <a:endParaRPr lang="fr-FR" sz="1700" dirty="0"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p>
          <a:p>
            <a:pPr marL="342900" indent="-342900" algn="just">
              <a:buNone/>
            </a:pPr>
            <a:r>
              <a:rPr lang="fr-FR" sz="2000" dirty="0" smtClean="0"/>
              <a:t/>
            </a:r>
            <a:br>
              <a:rPr lang="fr-FR" sz="2000" dirty="0" smtClean="0"/>
            </a:br>
            <a:endParaRPr lang="fr-FR" sz="19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214415" y="1925603"/>
            <a:ext cx="6715172" cy="4694425"/>
          </a:xfrm>
          <a:prstGeom prst="rect">
            <a:avLst/>
          </a:prstGeom>
          <a:noFill/>
        </p:spPr>
      </p:pic>
      <p:sp>
        <p:nvSpPr>
          <p:cNvPr id="6" name="Rectangle à coins arrondis 5"/>
          <p:cNvSpPr/>
          <p:nvPr/>
        </p:nvSpPr>
        <p:spPr>
          <a:xfrm>
            <a:off x="1643042" y="6215058"/>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a:t>
            </a:r>
            <a:endParaRPr lang="fr-FR" sz="1500" dirty="0"/>
          </a:p>
        </p:txBody>
      </p:sp>
      <p:sp>
        <p:nvSpPr>
          <p:cNvPr id="8" name="Rectangle à coins arrondis 7"/>
          <p:cNvSpPr/>
          <p:nvPr/>
        </p:nvSpPr>
        <p:spPr>
          <a:xfrm>
            <a:off x="1476068" y="2214554"/>
            <a:ext cx="2810180" cy="4429156"/>
          </a:xfrm>
          <a:prstGeom prst="roundRect">
            <a:avLst/>
          </a:prstGeom>
          <a:noFill/>
          <a:ln w="412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60</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2.4.1.3 Architecture multi-tiers</a:t>
            </a:r>
            <a:endParaRPr lang="fr-FR" sz="2000" b="1" dirty="0" smtClean="0"/>
          </a:p>
          <a:p>
            <a:pPr marL="457200" indent="-457200" algn="just">
              <a:buFont typeface="Wingdings" pitchFamily="2" charset="2"/>
              <a:buChar char="§"/>
            </a:pPr>
            <a:endParaRPr lang="fr-FR" sz="2000" b="1" dirty="0" smtClean="0"/>
          </a:p>
          <a:p>
            <a:pPr marL="457200" indent="-457200" algn="just">
              <a:buFont typeface="Wingdings" pitchFamily="2" charset="2"/>
              <a:buChar char="§"/>
            </a:pPr>
            <a:r>
              <a:rPr lang="fr-FR" sz="1800" dirty="0" smtClean="0"/>
              <a:t>La répartition des rôles suggère différentes possibilités de répartition d’une application :</a:t>
            </a:r>
            <a:endParaRPr lang="fr-FR" sz="1700" dirty="0" smtClean="0">
              <a:solidFill>
                <a:schemeClr val="tx1"/>
              </a:solidFill>
            </a:endParaRPr>
          </a:p>
          <a:p>
            <a:pPr marL="1554480" lvl="4" indent="-457200" algn="just">
              <a:buFont typeface="+mj-lt"/>
              <a:buAutoNum type="arabicPeriod"/>
            </a:pPr>
            <a:r>
              <a:rPr lang="fr-FR" sz="1700" b="1" dirty="0" smtClean="0">
                <a:solidFill>
                  <a:schemeClr val="tx1"/>
                </a:solidFill>
              </a:rPr>
              <a:t>Un </a:t>
            </a:r>
            <a:r>
              <a:rPr lang="fr-FR" sz="1700" b="1" dirty="0" err="1" smtClean="0">
                <a:solidFill>
                  <a:schemeClr val="tx1"/>
                </a:solidFill>
              </a:rPr>
              <a:t>tier</a:t>
            </a:r>
            <a:endParaRPr lang="fr-FR" sz="1700" b="1" dirty="0" smtClean="0">
              <a:solidFill>
                <a:schemeClr val="tx1"/>
              </a:solidFill>
            </a:endParaRPr>
          </a:p>
          <a:p>
            <a:pPr marL="1554480" lvl="4" indent="-457200" algn="just">
              <a:buFont typeface="+mj-lt"/>
              <a:buAutoNum type="arabicPeriod"/>
            </a:pPr>
            <a:r>
              <a:rPr lang="fr-FR" sz="1700" b="1" dirty="0" smtClean="0"/>
              <a:t>Deux tiers</a:t>
            </a:r>
          </a:p>
          <a:p>
            <a:pPr marL="1554480" lvl="4" indent="-457200" algn="just">
              <a:buFont typeface="+mj-lt"/>
              <a:buAutoNum type="arabicPeriod"/>
            </a:pPr>
            <a:r>
              <a:rPr lang="fr-FR" sz="1700" b="1" dirty="0" smtClean="0"/>
              <a:t>Trois tiers </a:t>
            </a:r>
          </a:p>
          <a:p>
            <a:pPr marL="1554480" lvl="4" indent="-457200" algn="just">
              <a:buFont typeface="+mj-lt"/>
              <a:buAutoNum type="arabicPeriod"/>
            </a:pPr>
            <a:r>
              <a:rPr lang="fr-FR" sz="1700" b="1" dirty="0" smtClean="0"/>
              <a:t>Multi-tiers</a:t>
            </a:r>
          </a:p>
          <a:p>
            <a:pPr marL="1554480" lvl="4" indent="-457200" algn="just">
              <a:buFont typeface="+mj-lt"/>
              <a:buAutoNum type="arabicPeriod"/>
            </a:pPr>
            <a:endParaRPr lang="fr-FR" sz="1700" b="1" dirty="0" smtClean="0"/>
          </a:p>
          <a:p>
            <a:pPr marL="457200" indent="-457200" algn="just">
              <a:buClr>
                <a:srgbClr val="C00000"/>
              </a:buClr>
              <a:buFont typeface="Wingdings" pitchFamily="2" charset="2"/>
              <a:buChar char="§"/>
            </a:pPr>
            <a:r>
              <a:rPr lang="fr-FR" sz="1700" b="1" dirty="0" smtClean="0">
                <a:solidFill>
                  <a:srgbClr val="C00000"/>
                </a:solidFill>
              </a:rPr>
              <a:t>Question</a:t>
            </a:r>
            <a:r>
              <a:rPr lang="fr-FR" sz="1700" dirty="0" smtClean="0">
                <a:solidFill>
                  <a:srgbClr val="C00000"/>
                </a:solidFill>
              </a:rPr>
              <a:t> </a:t>
            </a:r>
            <a:r>
              <a:rPr lang="fr-FR" sz="1700" dirty="0" smtClean="0">
                <a:solidFill>
                  <a:schemeClr val="tx1"/>
                </a:solidFill>
              </a:rPr>
              <a:t> : Quelle  est la meilleure architecture   ?</a:t>
            </a:r>
          </a:p>
          <a:p>
            <a:pPr marL="457200" indent="-457200" algn="just">
              <a:buClr>
                <a:srgbClr val="C00000"/>
              </a:buClr>
              <a:buFont typeface="Wingdings" pitchFamily="2" charset="2"/>
              <a:buChar char="§"/>
            </a:pPr>
            <a:r>
              <a:rPr lang="fr-FR" sz="1700" b="1" dirty="0" smtClean="0">
                <a:solidFill>
                  <a:srgbClr val="C00000"/>
                </a:solidFill>
              </a:rPr>
              <a:t>Réponse</a:t>
            </a:r>
            <a:r>
              <a:rPr lang="fr-FR" sz="1700" dirty="0" smtClean="0">
                <a:solidFill>
                  <a:schemeClr val="tx1"/>
                </a:solidFill>
              </a:rPr>
              <a:t> : L’utilisation d’une architecture trois/</a:t>
            </a:r>
            <a:r>
              <a:rPr lang="fr-FR" sz="1700" dirty="0" err="1" smtClean="0">
                <a:solidFill>
                  <a:schemeClr val="tx1"/>
                </a:solidFill>
              </a:rPr>
              <a:t>multitiers</a:t>
            </a:r>
            <a:r>
              <a:rPr lang="fr-FR" sz="1700" dirty="0" smtClean="0">
                <a:solidFill>
                  <a:schemeClr val="tx1"/>
                </a:solidFill>
              </a:rPr>
              <a:t> n’exclu pas les architectures un/deux tiers. Si pour une application réduite, un ou deux tiers sont convenables, pour une application importante l’architecture </a:t>
            </a:r>
            <a:r>
              <a:rPr lang="fr-FR" sz="1700" dirty="0" err="1" smtClean="0">
                <a:solidFill>
                  <a:schemeClr val="tx1"/>
                </a:solidFill>
              </a:rPr>
              <a:t>multitiers</a:t>
            </a:r>
            <a:r>
              <a:rPr lang="fr-FR" sz="1700" dirty="0" smtClean="0">
                <a:solidFill>
                  <a:schemeClr val="tx1"/>
                </a:solidFill>
              </a:rPr>
              <a:t> </a:t>
            </a:r>
            <a:r>
              <a:rPr lang="fr-FR" sz="1700" dirty="0" err="1" smtClean="0">
                <a:solidFill>
                  <a:schemeClr val="tx1"/>
                </a:solidFill>
              </a:rPr>
              <a:t>conv</a:t>
            </a:r>
            <a:r>
              <a:rPr lang="fr-FR" sz="1700" dirty="0" smtClean="0">
                <a:solidFill>
                  <a:schemeClr val="tx1"/>
                </a:solidFill>
              </a:rPr>
              <a:t> </a:t>
            </a:r>
            <a:r>
              <a:rPr lang="fr-FR" sz="1700" dirty="0" err="1" smtClean="0">
                <a:solidFill>
                  <a:schemeClr val="tx1"/>
                </a:solidFill>
              </a:rPr>
              <a:t>endrai</a:t>
            </a:r>
            <a:r>
              <a:rPr lang="fr-FR" sz="1700" dirty="0" smtClean="0">
                <a:solidFill>
                  <a:schemeClr val="tx1"/>
                </a:solidFill>
              </a:rPr>
              <a:t> davantage .</a:t>
            </a:r>
            <a:endParaRPr lang="fr-FR" sz="17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61</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2.4.2 Le modèle Mandataire/Cache</a:t>
            </a:r>
          </a:p>
          <a:p>
            <a:pPr marL="617220" lvl="1" indent="-342900" algn="ctr">
              <a:buNone/>
            </a:pPr>
            <a:endParaRPr lang="fr-FR" sz="1900" b="1" dirty="0" smtClean="0">
              <a:solidFill>
                <a:srgbClr val="C00000"/>
              </a:solidFill>
            </a:endParaRPr>
          </a:p>
          <a:p>
            <a:pPr marL="617220" lvl="1" indent="-342900" algn="just">
              <a:buFont typeface="Wingdings" pitchFamily="2" charset="2"/>
              <a:buChar char="§"/>
            </a:pPr>
            <a:r>
              <a:rPr lang="fr-FR" sz="1700" dirty="0" smtClean="0">
                <a:solidFill>
                  <a:schemeClr val="tx1"/>
                </a:solidFill>
              </a:rPr>
              <a:t>Un cache est un espace mémoire qui maintient une copie des objets récemment utilisés proches, vis-à-vis du client, que les objets originaux.  </a:t>
            </a:r>
          </a:p>
          <a:p>
            <a:pPr marL="617220" lvl="1" indent="-342900" algn="just">
              <a:buFont typeface="Wingdings" pitchFamily="2" charset="2"/>
              <a:buChar char="§"/>
            </a:pPr>
            <a:endParaRPr lang="fr-FR" sz="1700" dirty="0" smtClean="0">
              <a:solidFill>
                <a:schemeClr val="tx1"/>
              </a:solidFill>
            </a:endParaRPr>
          </a:p>
          <a:p>
            <a:pPr marL="617220" lvl="1" indent="-342900" algn="just">
              <a:buFont typeface="Wingdings" pitchFamily="2" charset="2"/>
              <a:buChar char="§"/>
            </a:pPr>
            <a:r>
              <a:rPr lang="fr-FR" sz="1700" dirty="0" smtClean="0">
                <a:solidFill>
                  <a:schemeClr val="tx1"/>
                </a:solidFill>
              </a:rPr>
              <a:t>Un objet reçu est ajouté au cache. Lorsqu’un client demande un objet, le </a:t>
            </a:r>
            <a:r>
              <a:rPr lang="fr-FR" sz="1700" b="1" dirty="0" smtClean="0">
                <a:solidFill>
                  <a:schemeClr val="tx1"/>
                </a:solidFill>
              </a:rPr>
              <a:t>gestionnaire du cache</a:t>
            </a:r>
            <a:r>
              <a:rPr lang="fr-FR" sz="1700" dirty="0" smtClean="0">
                <a:solidFill>
                  <a:schemeClr val="tx1"/>
                </a:solidFill>
              </a:rPr>
              <a:t> essaye de le trouver dans le cache et le transmettre au client. Si l’objet n’est pas dans le cache, le gestionnaire transmet la demande au serveur qui détient l’objet .</a:t>
            </a:r>
          </a:p>
          <a:p>
            <a:pPr marL="617220" lvl="1" indent="-342900" algn="just">
              <a:buNone/>
            </a:pPr>
            <a:endParaRPr lang="fr-FR" sz="1700" dirty="0" smtClean="0">
              <a:solidFill>
                <a:schemeClr val="tx1"/>
              </a:solidFill>
            </a:endParaRPr>
          </a:p>
          <a:p>
            <a:pPr marL="617220" lvl="1" indent="-342900" algn="just">
              <a:buFont typeface="Wingdings" pitchFamily="2" charset="2"/>
              <a:buChar char="§"/>
            </a:pPr>
            <a:r>
              <a:rPr lang="fr-FR" sz="1700" dirty="0" smtClean="0">
                <a:solidFill>
                  <a:schemeClr val="tx1"/>
                </a:solidFill>
              </a:rPr>
              <a:t>Le cache peut être  géré par  : </a:t>
            </a:r>
          </a:p>
          <a:p>
            <a:pPr marL="891540" lvl="2" indent="-342900" algn="just">
              <a:buFont typeface="Wingdings" pitchFamily="2" charset="2"/>
              <a:buChar char="§"/>
            </a:pPr>
            <a:r>
              <a:rPr lang="fr-FR" sz="1700" dirty="0" smtClean="0">
                <a:solidFill>
                  <a:schemeClr val="tx1"/>
                </a:solidFill>
              </a:rPr>
              <a:t>Le client lui-même </a:t>
            </a:r>
          </a:p>
          <a:p>
            <a:pPr marL="891540" lvl="2" indent="-342900" algn="just">
              <a:buFont typeface="Wingdings" pitchFamily="2" charset="2"/>
              <a:buChar char="§"/>
            </a:pPr>
            <a:r>
              <a:rPr lang="fr-FR" sz="1700" dirty="0" smtClean="0">
                <a:solidFill>
                  <a:schemeClr val="tx1"/>
                </a:solidFill>
              </a:rPr>
              <a:t>Un gestionnaire indépendant dit Serveur Mandataire (appelé aussi Proxy).</a:t>
            </a:r>
          </a:p>
          <a:p>
            <a:pPr marL="617220" lvl="1" indent="-342900" algn="just">
              <a:buNone/>
            </a:pPr>
            <a:endParaRPr lang="fr-FR" sz="17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2.4.2 Le modèle Mandataire/Cache</a:t>
            </a:r>
          </a:p>
          <a:p>
            <a:pPr marL="617220" lvl="1" indent="-342900" algn="ctr">
              <a:buNone/>
            </a:pPr>
            <a:endParaRPr lang="fr-FR" sz="19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528318" y="2340584"/>
            <a:ext cx="6158394" cy="4052277"/>
          </a:xfrm>
          <a:prstGeom prst="rect">
            <a:avLst/>
          </a:prstGeom>
          <a:noFill/>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2.4.2 Le modèle Mandataire/Cache</a:t>
            </a:r>
          </a:p>
          <a:p>
            <a:pPr marL="617220" lvl="1" indent="-342900" algn="ctr">
              <a:buNone/>
            </a:pPr>
            <a:endParaRPr lang="fr-FR" sz="1900" b="1" dirty="0" smtClean="0">
              <a:solidFill>
                <a:srgbClr val="C00000"/>
              </a:solidFill>
            </a:endParaRPr>
          </a:p>
        </p:txBody>
      </p:sp>
      <p:pic>
        <p:nvPicPr>
          <p:cNvPr id="182274" name="Picture 2" descr="C:\Users\MULTI_TECH\Desktop\Capture.PNG"/>
          <p:cNvPicPr>
            <a:picLocks noChangeAspect="1" noChangeArrowheads="1"/>
          </p:cNvPicPr>
          <p:nvPr/>
        </p:nvPicPr>
        <p:blipFill>
          <a:blip r:embed="rId2"/>
          <a:srcRect/>
          <a:stretch>
            <a:fillRect/>
          </a:stretch>
        </p:blipFill>
        <p:spPr bwMode="auto">
          <a:xfrm>
            <a:off x="2357422" y="2786058"/>
            <a:ext cx="4286280" cy="2381488"/>
          </a:xfrm>
          <a:prstGeom prst="rect">
            <a:avLst/>
          </a:prstGeom>
          <a:noFill/>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p>
          <a:p>
            <a:pPr marL="617220" lvl="1" indent="-342900" algn="ctr">
              <a:buNone/>
            </a:pPr>
            <a:endParaRPr lang="fr-FR" sz="1900" b="1" dirty="0" smtClean="0">
              <a:solidFill>
                <a:srgbClr val="C00000"/>
              </a:solidFill>
            </a:endParaRPr>
          </a:p>
          <a:p>
            <a:pPr marL="342900" indent="-342900" algn="just">
              <a:buFont typeface="Wingdings" pitchFamily="2" charset="2"/>
              <a:buChar char="§"/>
            </a:pPr>
            <a:r>
              <a:rPr lang="fr-FR" sz="1700" dirty="0" smtClean="0"/>
              <a:t>Chaque participant est à la fois un client et un serveur.  </a:t>
            </a:r>
          </a:p>
          <a:p>
            <a:pPr marL="342900" indent="-342900" algn="just">
              <a:buFont typeface="Wingdings" pitchFamily="2" charset="2"/>
              <a:buChar char="§"/>
            </a:pPr>
            <a:r>
              <a:rPr lang="fr-FR" sz="1700" dirty="0" smtClean="0"/>
              <a:t>Les participants partages les ressources locales en établissant des communications directes entre eux moyennant les protocoles TCP/IP. </a:t>
            </a:r>
          </a:p>
          <a:p>
            <a:pPr marL="342900" indent="-342900" algn="just">
              <a:buFont typeface="Wingdings" pitchFamily="2" charset="2"/>
              <a:buChar char="§"/>
            </a:pPr>
            <a:endParaRPr lang="fr-FR" sz="1700" dirty="0"/>
          </a:p>
        </p:txBody>
      </p:sp>
      <p:pic>
        <p:nvPicPr>
          <p:cNvPr id="5" name="Picture 2" descr="C:\Users\MULTI_TECH\Desktop\Capture.PNG"/>
          <p:cNvPicPr>
            <a:picLocks noChangeAspect="1" noChangeArrowheads="1"/>
          </p:cNvPicPr>
          <p:nvPr/>
        </p:nvPicPr>
        <p:blipFill>
          <a:blip r:embed="rId2"/>
          <a:srcRect/>
          <a:stretch>
            <a:fillRect/>
          </a:stretch>
        </p:blipFill>
        <p:spPr bwMode="auto">
          <a:xfrm>
            <a:off x="2071670" y="3775740"/>
            <a:ext cx="4786346" cy="2566363"/>
          </a:xfrm>
          <a:prstGeom prst="rect">
            <a:avLst/>
          </a:prstGeo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1"/>
          <p:cNvGrpSpPr>
            <a:grpSpLocks noChangeAspect="1"/>
          </p:cNvGrpSpPr>
          <p:nvPr/>
        </p:nvGrpSpPr>
        <p:grpSpPr bwMode="auto">
          <a:xfrm>
            <a:off x="2000232" y="2500306"/>
            <a:ext cx="6400800" cy="4114800"/>
            <a:chOff x="8010" y="6675"/>
            <a:chExt cx="10080" cy="6480"/>
          </a:xfrm>
        </p:grpSpPr>
        <p:sp>
          <p:nvSpPr>
            <p:cNvPr id="78850" name="AutoShape 2"/>
            <p:cNvSpPr>
              <a:spLocks noChangeAspect="1" noChangeArrowheads="1"/>
            </p:cNvSpPr>
            <p:nvPr/>
          </p:nvSpPr>
          <p:spPr bwMode="auto">
            <a:xfrm>
              <a:off x="8010" y="6675"/>
              <a:ext cx="10080" cy="6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851" name="Rectangle 3"/>
            <p:cNvSpPr>
              <a:spLocks noChangeArrowheads="1"/>
            </p:cNvSpPr>
            <p:nvPr/>
          </p:nvSpPr>
          <p:spPr bwMode="auto">
            <a:xfrm>
              <a:off x="81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52" name="Line 4"/>
            <p:cNvSpPr>
              <a:spLocks noChangeShapeType="1"/>
            </p:cNvSpPr>
            <p:nvPr/>
          </p:nvSpPr>
          <p:spPr bwMode="auto">
            <a:xfrm>
              <a:off x="8190" y="12614"/>
              <a:ext cx="9720" cy="1"/>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53" name="Text Box 5"/>
            <p:cNvSpPr txBox="1">
              <a:spLocks noChangeArrowheads="1"/>
            </p:cNvSpPr>
            <p:nvPr/>
          </p:nvSpPr>
          <p:spPr bwMode="auto">
            <a:xfrm>
              <a:off x="8070" y="12615"/>
              <a:ext cx="414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80"/>
                  </a:solidFill>
                  <a:effectLst/>
                  <a:latin typeface="Calibri" pitchFamily="34" charset="0"/>
                  <a:ea typeface="Arial" pitchFamily="34" charset="0"/>
                  <a:cs typeface="Arial" pitchFamily="34" charset="0"/>
                </a:rPr>
                <a:t>Réseau de communication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54" name="Rectangle 6"/>
            <p:cNvSpPr>
              <a:spLocks noChangeArrowheads="1"/>
            </p:cNvSpPr>
            <p:nvPr/>
          </p:nvSpPr>
          <p:spPr bwMode="auto">
            <a:xfrm>
              <a:off x="117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55" name="Rectangle 7"/>
            <p:cNvSpPr>
              <a:spLocks noChangeArrowheads="1"/>
            </p:cNvSpPr>
            <p:nvPr/>
          </p:nvSpPr>
          <p:spPr bwMode="auto">
            <a:xfrm>
              <a:off x="153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56" name="Text Box 8"/>
            <p:cNvSpPr txBox="1">
              <a:spLocks noChangeArrowheads="1"/>
            </p:cNvSpPr>
            <p:nvPr/>
          </p:nvSpPr>
          <p:spPr bwMode="auto">
            <a:xfrm>
              <a:off x="8370" y="8655"/>
              <a:ext cx="9360" cy="2160"/>
            </a:xfrm>
            <a:prstGeom prst="rect">
              <a:avLst/>
            </a:prstGeom>
            <a:gradFill rotWithShape="1">
              <a:gsLst>
                <a:gs pos="0">
                  <a:srgbClr val="CCFFFF"/>
                </a:gs>
                <a:gs pos="100000">
                  <a:srgbClr val="55C78E"/>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distribuée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57" name="Line 9"/>
            <p:cNvSpPr>
              <a:spLocks noChangeShapeType="1"/>
            </p:cNvSpPr>
            <p:nvPr/>
          </p:nvSpPr>
          <p:spPr bwMode="auto">
            <a:xfrm>
              <a:off x="94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58" name="Line 10"/>
            <p:cNvSpPr>
              <a:spLocks noChangeShapeType="1"/>
            </p:cNvSpPr>
            <p:nvPr/>
          </p:nvSpPr>
          <p:spPr bwMode="auto">
            <a:xfrm>
              <a:off x="130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59" name="Line 11"/>
            <p:cNvSpPr>
              <a:spLocks noChangeShapeType="1"/>
            </p:cNvSpPr>
            <p:nvPr/>
          </p:nvSpPr>
          <p:spPr bwMode="auto">
            <a:xfrm>
              <a:off x="166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60" name="Text Box 12"/>
            <p:cNvSpPr txBox="1">
              <a:spLocks noChangeArrowheads="1"/>
            </p:cNvSpPr>
            <p:nvPr/>
          </p:nvSpPr>
          <p:spPr bwMode="auto">
            <a:xfrm>
              <a:off x="8550" y="100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61" name="Text Box 13"/>
            <p:cNvSpPr txBox="1">
              <a:spLocks noChangeArrowheads="1"/>
            </p:cNvSpPr>
            <p:nvPr/>
          </p:nvSpPr>
          <p:spPr bwMode="auto">
            <a:xfrm>
              <a:off x="11970" y="10095"/>
              <a:ext cx="216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62" name="Text Box 14"/>
            <p:cNvSpPr txBox="1">
              <a:spLocks noChangeArrowheads="1"/>
            </p:cNvSpPr>
            <p:nvPr/>
          </p:nvSpPr>
          <p:spPr bwMode="auto">
            <a:xfrm>
              <a:off x="15570" y="100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63" name="Text Box 15"/>
            <p:cNvSpPr txBox="1">
              <a:spLocks noChangeArrowheads="1"/>
            </p:cNvSpPr>
            <p:nvPr/>
          </p:nvSpPr>
          <p:spPr bwMode="auto">
            <a:xfrm>
              <a:off x="83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64" name="Text Box 16"/>
            <p:cNvSpPr txBox="1">
              <a:spLocks noChangeArrowheads="1"/>
            </p:cNvSpPr>
            <p:nvPr/>
          </p:nvSpPr>
          <p:spPr bwMode="auto">
            <a:xfrm>
              <a:off x="119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65" name="Text Box 17"/>
            <p:cNvSpPr txBox="1">
              <a:spLocks noChangeArrowheads="1"/>
            </p:cNvSpPr>
            <p:nvPr/>
          </p:nvSpPr>
          <p:spPr bwMode="auto">
            <a:xfrm>
              <a:off x="155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66" name="Text Box 18"/>
            <p:cNvSpPr txBox="1">
              <a:spLocks noChangeArrowheads="1"/>
            </p:cNvSpPr>
            <p:nvPr/>
          </p:nvSpPr>
          <p:spPr bwMode="auto">
            <a:xfrm>
              <a:off x="12330" y="9195"/>
              <a:ext cx="180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67" name="Text Box 19"/>
            <p:cNvSpPr txBox="1">
              <a:spLocks noChangeArrowheads="1"/>
            </p:cNvSpPr>
            <p:nvPr/>
          </p:nvSpPr>
          <p:spPr bwMode="auto">
            <a:xfrm>
              <a:off x="15570" y="91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8868" name="Group 20"/>
            <p:cNvGrpSpPr>
              <a:grpSpLocks/>
            </p:cNvGrpSpPr>
            <p:nvPr/>
          </p:nvGrpSpPr>
          <p:grpSpPr bwMode="auto">
            <a:xfrm>
              <a:off x="8550" y="6855"/>
              <a:ext cx="360" cy="900"/>
              <a:chOff x="9090" y="6855"/>
              <a:chExt cx="360" cy="900"/>
            </a:xfrm>
          </p:grpSpPr>
          <p:sp>
            <p:nvSpPr>
              <p:cNvPr id="78869" name="Freeform 21"/>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mpd="sng">
                <a:solidFill>
                  <a:srgbClr val="00336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8870" name="Oval 22"/>
              <p:cNvSpPr>
                <a:spLocks noChangeArrowheads="1"/>
              </p:cNvSpPr>
              <p:nvPr/>
            </p:nvSpPr>
            <p:spPr bwMode="auto">
              <a:xfrm>
                <a:off x="9090" y="6855"/>
                <a:ext cx="360" cy="360"/>
              </a:xfrm>
              <a:prstGeom prst="ellipse">
                <a:avLst/>
              </a:prstGeom>
              <a:solidFill>
                <a:srgbClr val="FFFFFF"/>
              </a:solidFill>
              <a:ln w="28575">
                <a:solidFill>
                  <a:srgbClr val="003366"/>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8871" name="Group 23"/>
            <p:cNvGrpSpPr>
              <a:grpSpLocks/>
            </p:cNvGrpSpPr>
            <p:nvPr/>
          </p:nvGrpSpPr>
          <p:grpSpPr bwMode="auto">
            <a:xfrm>
              <a:off x="11250" y="6855"/>
              <a:ext cx="360" cy="900"/>
              <a:chOff x="9090" y="6855"/>
              <a:chExt cx="360" cy="900"/>
            </a:xfrm>
          </p:grpSpPr>
          <p:sp>
            <p:nvSpPr>
              <p:cNvPr id="78872" name="Freeform 24"/>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ap="flat" cmpd="sng">
                <a:solidFill>
                  <a:srgbClr val="003366"/>
                </a:solidFill>
                <a:prstDash val="solid"/>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8873" name="Oval 25"/>
              <p:cNvSpPr>
                <a:spLocks noChangeArrowheads="1"/>
              </p:cNvSpPr>
              <p:nvPr/>
            </p:nvSpPr>
            <p:spPr bwMode="auto">
              <a:xfrm>
                <a:off x="9090" y="6855"/>
                <a:ext cx="360" cy="360"/>
              </a:xfrm>
              <a:prstGeom prst="ellipse">
                <a:avLst/>
              </a:prstGeom>
              <a:solidFill>
                <a:srgbClr val="FFFFFF"/>
              </a:solidFill>
              <a:ln w="28575" algn="ctr">
                <a:solidFill>
                  <a:srgbClr val="003366"/>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cxnSp>
          <p:nvCxnSpPr>
            <p:cNvPr id="78874" name="AutoShape 26"/>
            <p:cNvCxnSpPr>
              <a:cxnSpLocks noChangeShapeType="1"/>
              <a:stCxn id="78869" idx="4"/>
              <a:endCxn id="78860" idx="0"/>
            </p:cNvCxnSpPr>
            <p:nvPr/>
          </p:nvCxnSpPr>
          <p:spPr bwMode="auto">
            <a:xfrm>
              <a:off x="8932" y="7395"/>
              <a:ext cx="608" cy="2685"/>
            </a:xfrm>
            <a:prstGeom prst="curvedConnector2">
              <a:avLst/>
            </a:prstGeom>
            <a:noFill/>
            <a:ln w="19050">
              <a:solidFill>
                <a:srgbClr val="FF6600"/>
              </a:solidFill>
              <a:round/>
              <a:headEnd type="triangle" w="med" len="med"/>
              <a:tailEnd type="triangle" w="med" len="med"/>
            </a:ln>
          </p:spPr>
        </p:cxnSp>
        <p:cxnSp>
          <p:nvCxnSpPr>
            <p:cNvPr id="78875" name="AutoShape 27"/>
            <p:cNvCxnSpPr>
              <a:cxnSpLocks noChangeShapeType="1"/>
              <a:stCxn id="78872" idx="4"/>
              <a:endCxn id="78866" idx="0"/>
            </p:cNvCxnSpPr>
            <p:nvPr/>
          </p:nvCxnSpPr>
          <p:spPr bwMode="auto">
            <a:xfrm>
              <a:off x="11632" y="7395"/>
              <a:ext cx="1598" cy="1785"/>
            </a:xfrm>
            <a:prstGeom prst="curvedConnector2">
              <a:avLst/>
            </a:prstGeom>
            <a:noFill/>
            <a:ln w="19050">
              <a:solidFill>
                <a:srgbClr val="FF6600"/>
              </a:solidFill>
              <a:round/>
              <a:headEnd type="triangle" w="med" len="med"/>
              <a:tailEnd type="triangle" w="med" len="med"/>
            </a:ln>
          </p:spPr>
        </p:cxnSp>
        <p:sp>
          <p:nvSpPr>
            <p:cNvPr id="78876" name="Line 28"/>
            <p:cNvSpPr>
              <a:spLocks noChangeShapeType="1"/>
            </p:cNvSpPr>
            <p:nvPr/>
          </p:nvSpPr>
          <p:spPr bwMode="auto">
            <a:xfrm>
              <a:off x="14130" y="1135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8877" name="Line 29"/>
            <p:cNvSpPr>
              <a:spLocks noChangeShapeType="1"/>
            </p:cNvSpPr>
            <p:nvPr/>
          </p:nvSpPr>
          <p:spPr bwMode="auto">
            <a:xfrm>
              <a:off x="10530" y="1135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8878" name="Text Box 30"/>
            <p:cNvSpPr txBox="1">
              <a:spLocks noChangeArrowheads="1"/>
            </p:cNvSpPr>
            <p:nvPr/>
          </p:nvSpPr>
          <p:spPr bwMode="auto">
            <a:xfrm>
              <a:off x="10800" y="11310"/>
              <a:ext cx="90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TCP/IP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79" name="Text Box 31"/>
            <p:cNvSpPr txBox="1">
              <a:spLocks noChangeArrowheads="1"/>
            </p:cNvSpPr>
            <p:nvPr/>
          </p:nvSpPr>
          <p:spPr bwMode="auto">
            <a:xfrm>
              <a:off x="14445" y="11310"/>
              <a:ext cx="90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TCP/IP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80" name="Line 32"/>
            <p:cNvSpPr>
              <a:spLocks noChangeShapeType="1"/>
            </p:cNvSpPr>
            <p:nvPr/>
          </p:nvSpPr>
          <p:spPr bwMode="auto">
            <a:xfrm>
              <a:off x="10515" y="1021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8881" name="Text Box 33"/>
            <p:cNvSpPr txBox="1">
              <a:spLocks noChangeArrowheads="1"/>
            </p:cNvSpPr>
            <p:nvPr/>
          </p:nvSpPr>
          <p:spPr bwMode="auto">
            <a:xfrm>
              <a:off x="10680" y="10155"/>
              <a:ext cx="1110" cy="75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Protocole P2P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82" name="Line 34"/>
            <p:cNvSpPr>
              <a:spLocks noChangeShapeType="1"/>
            </p:cNvSpPr>
            <p:nvPr/>
          </p:nvSpPr>
          <p:spPr bwMode="auto">
            <a:xfrm>
              <a:off x="14130" y="10199"/>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8883" name="Text Box 35"/>
            <p:cNvSpPr txBox="1">
              <a:spLocks noChangeArrowheads="1"/>
            </p:cNvSpPr>
            <p:nvPr/>
          </p:nvSpPr>
          <p:spPr bwMode="auto">
            <a:xfrm>
              <a:off x="14310" y="10140"/>
              <a:ext cx="1110" cy="75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Protocole P2P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8884" name="AutoShape 36"/>
            <p:cNvSpPr>
              <a:spLocks noChangeArrowheads="1"/>
            </p:cNvSpPr>
            <p:nvPr/>
          </p:nvSpPr>
          <p:spPr bwMode="auto">
            <a:xfrm>
              <a:off x="92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885" name="AutoShape 37"/>
            <p:cNvSpPr>
              <a:spLocks noChangeArrowheads="1"/>
            </p:cNvSpPr>
            <p:nvPr/>
          </p:nvSpPr>
          <p:spPr bwMode="auto">
            <a:xfrm>
              <a:off x="128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886" name="AutoShape 38"/>
            <p:cNvSpPr>
              <a:spLocks noChangeArrowheads="1"/>
            </p:cNvSpPr>
            <p:nvPr/>
          </p:nvSpPr>
          <p:spPr bwMode="auto">
            <a:xfrm>
              <a:off x="164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887" name="AutoShape 39"/>
            <p:cNvSpPr>
              <a:spLocks noChangeArrowheads="1"/>
            </p:cNvSpPr>
            <p:nvPr/>
          </p:nvSpPr>
          <p:spPr bwMode="auto">
            <a:xfrm>
              <a:off x="16470" y="97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8888" name="AutoShape 40"/>
            <p:cNvSpPr>
              <a:spLocks noChangeArrowheads="1"/>
            </p:cNvSpPr>
            <p:nvPr/>
          </p:nvSpPr>
          <p:spPr bwMode="auto">
            <a:xfrm>
              <a:off x="13410" y="97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78889" name="Group 41"/>
            <p:cNvGrpSpPr>
              <a:grpSpLocks/>
            </p:cNvGrpSpPr>
            <p:nvPr/>
          </p:nvGrpSpPr>
          <p:grpSpPr bwMode="auto">
            <a:xfrm>
              <a:off x="15210" y="6855"/>
              <a:ext cx="360" cy="900"/>
              <a:chOff x="9090" y="6855"/>
              <a:chExt cx="360" cy="900"/>
            </a:xfrm>
          </p:grpSpPr>
          <p:sp>
            <p:nvSpPr>
              <p:cNvPr id="78890" name="Freeform 42"/>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ap="flat" cmpd="sng">
                <a:solidFill>
                  <a:srgbClr val="003366"/>
                </a:solidFill>
                <a:prstDash val="solid"/>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8891" name="Oval 43"/>
              <p:cNvSpPr>
                <a:spLocks noChangeArrowheads="1"/>
              </p:cNvSpPr>
              <p:nvPr/>
            </p:nvSpPr>
            <p:spPr bwMode="auto">
              <a:xfrm>
                <a:off x="9090" y="6855"/>
                <a:ext cx="360" cy="360"/>
              </a:xfrm>
              <a:prstGeom prst="ellipse">
                <a:avLst/>
              </a:prstGeom>
              <a:solidFill>
                <a:srgbClr val="FFFFFF"/>
              </a:solidFill>
              <a:ln w="28575" algn="ctr">
                <a:solidFill>
                  <a:srgbClr val="003366"/>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cxnSp>
          <p:nvCxnSpPr>
            <p:cNvPr id="78892" name="AutoShape 44"/>
            <p:cNvCxnSpPr>
              <a:cxnSpLocks noChangeShapeType="1"/>
              <a:stCxn id="78890" idx="4"/>
              <a:endCxn id="78867" idx="0"/>
            </p:cNvCxnSpPr>
            <p:nvPr/>
          </p:nvCxnSpPr>
          <p:spPr bwMode="auto">
            <a:xfrm>
              <a:off x="15592" y="7395"/>
              <a:ext cx="968" cy="1785"/>
            </a:xfrm>
            <a:prstGeom prst="curvedConnector2">
              <a:avLst/>
            </a:prstGeom>
            <a:noFill/>
            <a:ln w="19050">
              <a:solidFill>
                <a:srgbClr val="FF6600"/>
              </a:solidFill>
              <a:round/>
              <a:headEnd type="triangle" w="med" len="med"/>
              <a:tailEnd type="triangle" w="med" len="med"/>
            </a:ln>
          </p:spPr>
        </p:cxnSp>
        <p:sp>
          <p:nvSpPr>
            <p:cNvPr id="78893" name="Line 45"/>
            <p:cNvSpPr>
              <a:spLocks noChangeShapeType="1"/>
            </p:cNvSpPr>
            <p:nvPr/>
          </p:nvSpPr>
          <p:spPr bwMode="auto">
            <a:xfrm>
              <a:off x="9090" y="7079"/>
              <a:ext cx="189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8894" name="Text Box 46"/>
            <p:cNvSpPr txBox="1">
              <a:spLocks noChangeArrowheads="1"/>
            </p:cNvSpPr>
            <p:nvPr/>
          </p:nvSpPr>
          <p:spPr bwMode="auto">
            <a:xfrm>
              <a:off x="9270" y="7035"/>
              <a:ext cx="1800" cy="126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Chat, Partage de fichiers, téléphone, etc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 name="Titre 1"/>
          <p:cNvSpPr>
            <a:spLocks noGrp="1"/>
          </p:cNvSpPr>
          <p:nvPr>
            <p:ph type="title"/>
          </p:nvPr>
        </p:nvSpPr>
        <p:spPr>
          <a:xfrm>
            <a:off x="301752" y="324136"/>
            <a:ext cx="8534400" cy="758952"/>
          </a:xfrm>
        </p:spPr>
        <p:txBody>
          <a:bodyPr>
            <a:noAutofit/>
          </a:bodyPr>
          <a:lstStyle/>
          <a:p>
            <a:r>
              <a:rPr lang="fr-FR" sz="2500" b="1" smtClean="0">
                <a:solidFill>
                  <a:srgbClr val="C00000"/>
                </a:solidFill>
              </a:rPr>
              <a:t>Chapitre 2</a:t>
            </a:r>
            <a:r>
              <a:rPr lang="fr-FR" sz="2800" b="1" smtClean="0">
                <a:solidFill>
                  <a:srgbClr val="C00000"/>
                </a:solidFill>
              </a:rPr>
              <a:t> </a:t>
            </a:r>
            <a:r>
              <a:rPr lang="fr-FR" sz="2500" b="1" smtClean="0">
                <a:solidFill>
                  <a:srgbClr val="C00000"/>
                </a:solidFill>
              </a:rPr>
              <a:t>Architecture des systèmes distribués (</a:t>
            </a:r>
            <a:r>
              <a:rPr lang="fr-FR" sz="2500" b="1" dirty="0" smtClean="0">
                <a:solidFill>
                  <a:srgbClr val="C00000"/>
                </a:solidFill>
              </a:rPr>
              <a:t>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p>
          <a:p>
            <a:pPr marL="617220" lvl="1" indent="-342900" algn="ctr">
              <a:buNone/>
            </a:pPr>
            <a:endParaRPr lang="fr-FR" sz="1900" b="1" dirty="0" smtClean="0">
              <a:solidFill>
                <a:srgbClr val="C00000"/>
              </a:solidFill>
            </a:endParaRPr>
          </a:p>
          <a:p>
            <a:pPr marL="342900" indent="-342900" algn="just">
              <a:buNone/>
            </a:pPr>
            <a:endParaRPr lang="fr-FR" sz="1700" dirty="0"/>
          </a:p>
        </p:txBody>
      </p:sp>
      <p:sp>
        <p:nvSpPr>
          <p:cNvPr id="6" name="Rectangle 5"/>
          <p:cNvSpPr/>
          <p:nvPr/>
        </p:nvSpPr>
        <p:spPr>
          <a:xfrm>
            <a:off x="323466" y="1428736"/>
            <a:ext cx="1785950" cy="857256"/>
          </a:xfrm>
          <a:prstGeom prst="wedgeRectCallout">
            <a:avLst>
              <a:gd name="adj1" fmla="val 118100"/>
              <a:gd name="adj2" fmla="val 3037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smtClean="0"/>
              <a:t>Dans cette ars particuliers qui remplissent, à la fois, les fonctions de client et de serveur</a:t>
            </a:r>
          </a:p>
          <a:p>
            <a:pPr algn="just"/>
            <a:r>
              <a:rPr lang="fr-FR" sz="1200" dirty="0" smtClean="0"/>
              <a:t> </a:t>
            </a:r>
            <a:br>
              <a:rPr lang="fr-FR" sz="1200" dirty="0" smtClean="0"/>
            </a:br>
            <a:r>
              <a:rPr lang="fr-FR" sz="1200" dirty="0" smtClean="0"/>
              <a:t> </a:t>
            </a:r>
            <a:r>
              <a:rPr lang="fr-FR" sz="1200" dirty="0" smtClean="0">
                <a:solidFill>
                  <a:schemeClr val="bg1"/>
                </a:solidFill>
              </a:rPr>
              <a:t/>
            </a:r>
            <a:br>
              <a:rPr lang="fr-FR" sz="1200" dirty="0" smtClean="0">
                <a:solidFill>
                  <a:schemeClr val="bg1"/>
                </a:solidFill>
              </a:rPr>
            </a:br>
            <a:endParaRPr lang="fr-FR" sz="1200" dirty="0">
              <a:solidFill>
                <a:schemeClr val="bg1"/>
              </a:solidFill>
            </a:endParaRPr>
          </a:p>
        </p:txBody>
      </p:sp>
      <p:sp>
        <p:nvSpPr>
          <p:cNvPr id="7" name="Rectangle 6"/>
          <p:cNvSpPr/>
          <p:nvPr/>
        </p:nvSpPr>
        <p:spPr>
          <a:xfrm>
            <a:off x="382144" y="1357298"/>
            <a:ext cx="2081264" cy="1214446"/>
          </a:xfrm>
          <a:prstGeom prst="wedgeRectCallout">
            <a:avLst>
              <a:gd name="adj1" fmla="val 185156"/>
              <a:gd name="adj2" fmla="val 21109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smtClean="0"/>
              <a:t> qui ne font aucune</a:t>
            </a:r>
            <a:br>
              <a:rPr lang="fr-FR" sz="1400" dirty="0" smtClean="0"/>
            </a:br>
            <a:r>
              <a:rPr lang="fr-FR" sz="1400" dirty="0" smtClean="0"/>
              <a:t>distinction entre client et serveur, et des composants logiciels particuliers qui remplissent, à la fois, les fonctions de client et de serveur</a:t>
            </a:r>
          </a:p>
          <a:p>
            <a:pPr algn="just"/>
            <a:r>
              <a:rPr lang="fr-FR" sz="1200" dirty="0" smtClean="0"/>
              <a:t> </a:t>
            </a:r>
            <a:br>
              <a:rPr lang="fr-FR" sz="1200" dirty="0" smtClean="0"/>
            </a:br>
            <a:r>
              <a:rPr lang="fr-FR" sz="1200" dirty="0" smtClean="0"/>
              <a:t> </a:t>
            </a:r>
            <a:r>
              <a:rPr lang="fr-FR" sz="1200" dirty="0" smtClean="0">
                <a:solidFill>
                  <a:schemeClr val="bg1"/>
                </a:solidFill>
              </a:rPr>
              <a:t/>
            </a:r>
            <a:br>
              <a:rPr lang="fr-FR" sz="1200" dirty="0" smtClean="0">
                <a:solidFill>
                  <a:schemeClr val="bg1"/>
                </a:solidFill>
              </a:rPr>
            </a:br>
            <a:endParaRPr lang="fr-FR" sz="1200" dirty="0">
              <a:solidFill>
                <a:schemeClr val="bg1"/>
              </a:solidFill>
            </a:endParaRPr>
          </a:p>
        </p:txBody>
      </p:sp>
      <p:sp>
        <p:nvSpPr>
          <p:cNvPr id="8" name="Rectangle 7"/>
          <p:cNvSpPr/>
          <p:nvPr/>
        </p:nvSpPr>
        <p:spPr>
          <a:xfrm>
            <a:off x="258424" y="1142984"/>
            <a:ext cx="2738742" cy="1958394"/>
          </a:xfrm>
          <a:prstGeom prst="wedgeRectCallout">
            <a:avLst>
              <a:gd name="adj1" fmla="val 197025"/>
              <a:gd name="adj2" fmla="val 1316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smtClean="0"/>
              <a:t>Dans cette architecture on  trouve la notion de </a:t>
            </a:r>
            <a:r>
              <a:rPr lang="fr-FR" sz="1400" dirty="0" err="1" smtClean="0"/>
              <a:t>servents</a:t>
            </a:r>
            <a:r>
              <a:rPr lang="fr-FR" sz="1400" dirty="0" smtClean="0"/>
              <a:t> qui ne font aucune</a:t>
            </a:r>
            <a:br>
              <a:rPr lang="fr-FR" sz="1400" dirty="0" smtClean="0"/>
            </a:br>
            <a:r>
              <a:rPr lang="fr-FR" sz="1400" dirty="0" smtClean="0"/>
              <a:t>distinction entre client et serveur</a:t>
            </a:r>
            <a:endParaRPr lang="fr-FR"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a:grpSpLocks noChangeAspect="1"/>
          </p:cNvGrpSpPr>
          <p:nvPr/>
        </p:nvGrpSpPr>
        <p:grpSpPr bwMode="auto">
          <a:xfrm>
            <a:off x="2000232" y="2500306"/>
            <a:ext cx="6400800" cy="4114800"/>
            <a:chOff x="8010" y="6675"/>
            <a:chExt cx="10080" cy="6480"/>
          </a:xfrm>
        </p:grpSpPr>
        <p:sp>
          <p:nvSpPr>
            <p:cNvPr id="8" name="AutoShape 2"/>
            <p:cNvSpPr>
              <a:spLocks noChangeAspect="1" noChangeArrowheads="1"/>
            </p:cNvSpPr>
            <p:nvPr/>
          </p:nvSpPr>
          <p:spPr bwMode="auto">
            <a:xfrm>
              <a:off x="8010" y="6675"/>
              <a:ext cx="10080" cy="6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 name="Rectangle 3"/>
            <p:cNvSpPr>
              <a:spLocks noChangeArrowheads="1"/>
            </p:cNvSpPr>
            <p:nvPr/>
          </p:nvSpPr>
          <p:spPr bwMode="auto">
            <a:xfrm>
              <a:off x="81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4"/>
            <p:cNvSpPr>
              <a:spLocks noChangeShapeType="1"/>
            </p:cNvSpPr>
            <p:nvPr/>
          </p:nvSpPr>
          <p:spPr bwMode="auto">
            <a:xfrm>
              <a:off x="8190" y="12614"/>
              <a:ext cx="9720" cy="1"/>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Text Box 5"/>
            <p:cNvSpPr txBox="1">
              <a:spLocks noChangeArrowheads="1"/>
            </p:cNvSpPr>
            <p:nvPr/>
          </p:nvSpPr>
          <p:spPr bwMode="auto">
            <a:xfrm>
              <a:off x="8070" y="12615"/>
              <a:ext cx="414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80"/>
                  </a:solidFill>
                  <a:effectLst/>
                  <a:latin typeface="Calibri" pitchFamily="34" charset="0"/>
                  <a:ea typeface="Arial" pitchFamily="34" charset="0"/>
                  <a:cs typeface="Arial" pitchFamily="34" charset="0"/>
                </a:rPr>
                <a:t>Réseau de communication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6"/>
            <p:cNvSpPr>
              <a:spLocks noChangeArrowheads="1"/>
            </p:cNvSpPr>
            <p:nvPr/>
          </p:nvSpPr>
          <p:spPr bwMode="auto">
            <a:xfrm>
              <a:off x="117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153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8"/>
            <p:cNvSpPr txBox="1">
              <a:spLocks noChangeArrowheads="1"/>
            </p:cNvSpPr>
            <p:nvPr/>
          </p:nvSpPr>
          <p:spPr bwMode="auto">
            <a:xfrm>
              <a:off x="8370" y="8655"/>
              <a:ext cx="9360" cy="2160"/>
            </a:xfrm>
            <a:prstGeom prst="rect">
              <a:avLst/>
            </a:prstGeom>
            <a:gradFill rotWithShape="1">
              <a:gsLst>
                <a:gs pos="0">
                  <a:srgbClr val="CCFFFF"/>
                </a:gs>
                <a:gs pos="100000">
                  <a:srgbClr val="55C78E"/>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distribuée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9"/>
            <p:cNvSpPr>
              <a:spLocks noChangeShapeType="1"/>
            </p:cNvSpPr>
            <p:nvPr/>
          </p:nvSpPr>
          <p:spPr bwMode="auto">
            <a:xfrm>
              <a:off x="94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Line 10"/>
            <p:cNvSpPr>
              <a:spLocks noChangeShapeType="1"/>
            </p:cNvSpPr>
            <p:nvPr/>
          </p:nvSpPr>
          <p:spPr bwMode="auto">
            <a:xfrm>
              <a:off x="130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Line 11"/>
            <p:cNvSpPr>
              <a:spLocks noChangeShapeType="1"/>
            </p:cNvSpPr>
            <p:nvPr/>
          </p:nvSpPr>
          <p:spPr bwMode="auto">
            <a:xfrm>
              <a:off x="166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Text Box 12"/>
            <p:cNvSpPr txBox="1">
              <a:spLocks noChangeArrowheads="1"/>
            </p:cNvSpPr>
            <p:nvPr/>
          </p:nvSpPr>
          <p:spPr bwMode="auto">
            <a:xfrm>
              <a:off x="8550" y="100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3"/>
            <p:cNvSpPr txBox="1">
              <a:spLocks noChangeArrowheads="1"/>
            </p:cNvSpPr>
            <p:nvPr/>
          </p:nvSpPr>
          <p:spPr bwMode="auto">
            <a:xfrm>
              <a:off x="11970" y="10095"/>
              <a:ext cx="216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4"/>
            <p:cNvSpPr txBox="1">
              <a:spLocks noChangeArrowheads="1"/>
            </p:cNvSpPr>
            <p:nvPr/>
          </p:nvSpPr>
          <p:spPr bwMode="auto">
            <a:xfrm>
              <a:off x="15570" y="100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5"/>
            <p:cNvSpPr txBox="1">
              <a:spLocks noChangeArrowheads="1"/>
            </p:cNvSpPr>
            <p:nvPr/>
          </p:nvSpPr>
          <p:spPr bwMode="auto">
            <a:xfrm>
              <a:off x="83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6"/>
            <p:cNvSpPr txBox="1">
              <a:spLocks noChangeArrowheads="1"/>
            </p:cNvSpPr>
            <p:nvPr/>
          </p:nvSpPr>
          <p:spPr bwMode="auto">
            <a:xfrm>
              <a:off x="119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17"/>
            <p:cNvSpPr txBox="1">
              <a:spLocks noChangeArrowheads="1"/>
            </p:cNvSpPr>
            <p:nvPr/>
          </p:nvSpPr>
          <p:spPr bwMode="auto">
            <a:xfrm>
              <a:off x="155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8"/>
            <p:cNvSpPr txBox="1">
              <a:spLocks noChangeArrowheads="1"/>
            </p:cNvSpPr>
            <p:nvPr/>
          </p:nvSpPr>
          <p:spPr bwMode="auto">
            <a:xfrm>
              <a:off x="12330" y="9195"/>
              <a:ext cx="180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9"/>
            <p:cNvSpPr txBox="1">
              <a:spLocks noChangeArrowheads="1"/>
            </p:cNvSpPr>
            <p:nvPr/>
          </p:nvSpPr>
          <p:spPr bwMode="auto">
            <a:xfrm>
              <a:off x="15570" y="91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6" name="Group 20"/>
            <p:cNvGrpSpPr>
              <a:grpSpLocks/>
            </p:cNvGrpSpPr>
            <p:nvPr/>
          </p:nvGrpSpPr>
          <p:grpSpPr bwMode="auto">
            <a:xfrm>
              <a:off x="8550" y="6855"/>
              <a:ext cx="360" cy="900"/>
              <a:chOff x="9090" y="6855"/>
              <a:chExt cx="360" cy="900"/>
            </a:xfrm>
          </p:grpSpPr>
          <p:sp>
            <p:nvSpPr>
              <p:cNvPr id="51" name="Freeform 21"/>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mpd="sng">
                <a:solidFill>
                  <a:srgbClr val="00336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Oval 22"/>
              <p:cNvSpPr>
                <a:spLocks noChangeArrowheads="1"/>
              </p:cNvSpPr>
              <p:nvPr/>
            </p:nvSpPr>
            <p:spPr bwMode="auto">
              <a:xfrm>
                <a:off x="9090" y="6855"/>
                <a:ext cx="360" cy="360"/>
              </a:xfrm>
              <a:prstGeom prst="ellipse">
                <a:avLst/>
              </a:prstGeom>
              <a:solidFill>
                <a:srgbClr val="FFFFFF"/>
              </a:solidFill>
              <a:ln w="28575">
                <a:solidFill>
                  <a:srgbClr val="003366"/>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7" name="Group 23"/>
            <p:cNvGrpSpPr>
              <a:grpSpLocks/>
            </p:cNvGrpSpPr>
            <p:nvPr/>
          </p:nvGrpSpPr>
          <p:grpSpPr bwMode="auto">
            <a:xfrm>
              <a:off x="11250" y="6855"/>
              <a:ext cx="360" cy="900"/>
              <a:chOff x="9090" y="6855"/>
              <a:chExt cx="360" cy="900"/>
            </a:xfrm>
          </p:grpSpPr>
          <p:sp>
            <p:nvSpPr>
              <p:cNvPr id="49" name="Freeform 24"/>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ap="flat" cmpd="sng">
                <a:solidFill>
                  <a:srgbClr val="003366"/>
                </a:solidFill>
                <a:prstDash val="solid"/>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0" name="Oval 25"/>
              <p:cNvSpPr>
                <a:spLocks noChangeArrowheads="1"/>
              </p:cNvSpPr>
              <p:nvPr/>
            </p:nvSpPr>
            <p:spPr bwMode="auto">
              <a:xfrm>
                <a:off x="9090" y="6855"/>
                <a:ext cx="360" cy="360"/>
              </a:xfrm>
              <a:prstGeom prst="ellipse">
                <a:avLst/>
              </a:prstGeom>
              <a:solidFill>
                <a:srgbClr val="FFFFFF"/>
              </a:solidFill>
              <a:ln w="28575" algn="ctr">
                <a:solidFill>
                  <a:srgbClr val="003366"/>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cxnSp>
          <p:nvCxnSpPr>
            <p:cNvPr id="28" name="AutoShape 26"/>
            <p:cNvCxnSpPr>
              <a:cxnSpLocks noChangeShapeType="1"/>
              <a:stCxn id="51" idx="4"/>
              <a:endCxn id="18" idx="0"/>
            </p:cNvCxnSpPr>
            <p:nvPr/>
          </p:nvCxnSpPr>
          <p:spPr bwMode="auto">
            <a:xfrm>
              <a:off x="8932" y="7395"/>
              <a:ext cx="608" cy="2685"/>
            </a:xfrm>
            <a:prstGeom prst="curvedConnector2">
              <a:avLst/>
            </a:prstGeom>
            <a:noFill/>
            <a:ln w="19050">
              <a:solidFill>
                <a:srgbClr val="FF6600"/>
              </a:solidFill>
              <a:round/>
              <a:headEnd type="triangle" w="med" len="med"/>
              <a:tailEnd type="triangle" w="med" len="med"/>
            </a:ln>
          </p:spPr>
        </p:cxnSp>
        <p:cxnSp>
          <p:nvCxnSpPr>
            <p:cNvPr id="29" name="AutoShape 27"/>
            <p:cNvCxnSpPr>
              <a:cxnSpLocks noChangeShapeType="1"/>
              <a:stCxn id="49" idx="4"/>
              <a:endCxn id="24" idx="0"/>
            </p:cNvCxnSpPr>
            <p:nvPr/>
          </p:nvCxnSpPr>
          <p:spPr bwMode="auto">
            <a:xfrm>
              <a:off x="11632" y="7395"/>
              <a:ext cx="1598" cy="1785"/>
            </a:xfrm>
            <a:prstGeom prst="curvedConnector2">
              <a:avLst/>
            </a:prstGeom>
            <a:noFill/>
            <a:ln w="19050">
              <a:solidFill>
                <a:srgbClr val="FF6600"/>
              </a:solidFill>
              <a:round/>
              <a:headEnd type="triangle" w="med" len="med"/>
              <a:tailEnd type="triangle" w="med" len="med"/>
            </a:ln>
          </p:spPr>
        </p:cxnSp>
        <p:sp>
          <p:nvSpPr>
            <p:cNvPr id="30" name="Line 28"/>
            <p:cNvSpPr>
              <a:spLocks noChangeShapeType="1"/>
            </p:cNvSpPr>
            <p:nvPr/>
          </p:nvSpPr>
          <p:spPr bwMode="auto">
            <a:xfrm>
              <a:off x="14130" y="1135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1" name="Line 29"/>
            <p:cNvSpPr>
              <a:spLocks noChangeShapeType="1"/>
            </p:cNvSpPr>
            <p:nvPr/>
          </p:nvSpPr>
          <p:spPr bwMode="auto">
            <a:xfrm>
              <a:off x="10530" y="1135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2" name="Text Box 30"/>
            <p:cNvSpPr txBox="1">
              <a:spLocks noChangeArrowheads="1"/>
            </p:cNvSpPr>
            <p:nvPr/>
          </p:nvSpPr>
          <p:spPr bwMode="auto">
            <a:xfrm>
              <a:off x="10800" y="11310"/>
              <a:ext cx="90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TCP/IP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Text Box 31"/>
            <p:cNvSpPr txBox="1">
              <a:spLocks noChangeArrowheads="1"/>
            </p:cNvSpPr>
            <p:nvPr/>
          </p:nvSpPr>
          <p:spPr bwMode="auto">
            <a:xfrm>
              <a:off x="14445" y="11310"/>
              <a:ext cx="90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TCP/IP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32"/>
            <p:cNvSpPr>
              <a:spLocks noChangeShapeType="1"/>
            </p:cNvSpPr>
            <p:nvPr/>
          </p:nvSpPr>
          <p:spPr bwMode="auto">
            <a:xfrm>
              <a:off x="10515" y="1021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5" name="Text Box 33"/>
            <p:cNvSpPr txBox="1">
              <a:spLocks noChangeArrowheads="1"/>
            </p:cNvSpPr>
            <p:nvPr/>
          </p:nvSpPr>
          <p:spPr bwMode="auto">
            <a:xfrm>
              <a:off x="10680" y="10155"/>
              <a:ext cx="1110" cy="75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Protocole P2P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Line 34"/>
            <p:cNvSpPr>
              <a:spLocks noChangeShapeType="1"/>
            </p:cNvSpPr>
            <p:nvPr/>
          </p:nvSpPr>
          <p:spPr bwMode="auto">
            <a:xfrm>
              <a:off x="14130" y="10199"/>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7" name="Text Box 35"/>
            <p:cNvSpPr txBox="1">
              <a:spLocks noChangeArrowheads="1"/>
            </p:cNvSpPr>
            <p:nvPr/>
          </p:nvSpPr>
          <p:spPr bwMode="auto">
            <a:xfrm>
              <a:off x="14310" y="10140"/>
              <a:ext cx="1110" cy="75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Protocole P2P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AutoShape 36"/>
            <p:cNvSpPr>
              <a:spLocks noChangeArrowheads="1"/>
            </p:cNvSpPr>
            <p:nvPr/>
          </p:nvSpPr>
          <p:spPr bwMode="auto">
            <a:xfrm>
              <a:off x="92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9" name="AutoShape 37"/>
            <p:cNvSpPr>
              <a:spLocks noChangeArrowheads="1"/>
            </p:cNvSpPr>
            <p:nvPr/>
          </p:nvSpPr>
          <p:spPr bwMode="auto">
            <a:xfrm>
              <a:off x="128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 name="AutoShape 38"/>
            <p:cNvSpPr>
              <a:spLocks noChangeArrowheads="1"/>
            </p:cNvSpPr>
            <p:nvPr/>
          </p:nvSpPr>
          <p:spPr bwMode="auto">
            <a:xfrm>
              <a:off x="164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AutoShape 39"/>
            <p:cNvSpPr>
              <a:spLocks noChangeArrowheads="1"/>
            </p:cNvSpPr>
            <p:nvPr/>
          </p:nvSpPr>
          <p:spPr bwMode="auto">
            <a:xfrm>
              <a:off x="16470" y="97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 name="AutoShape 40"/>
            <p:cNvSpPr>
              <a:spLocks noChangeArrowheads="1"/>
            </p:cNvSpPr>
            <p:nvPr/>
          </p:nvSpPr>
          <p:spPr bwMode="auto">
            <a:xfrm>
              <a:off x="13410" y="97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43" name="Group 41"/>
            <p:cNvGrpSpPr>
              <a:grpSpLocks/>
            </p:cNvGrpSpPr>
            <p:nvPr/>
          </p:nvGrpSpPr>
          <p:grpSpPr bwMode="auto">
            <a:xfrm>
              <a:off x="15210" y="6855"/>
              <a:ext cx="360" cy="900"/>
              <a:chOff x="9090" y="6855"/>
              <a:chExt cx="360" cy="900"/>
            </a:xfrm>
          </p:grpSpPr>
          <p:sp>
            <p:nvSpPr>
              <p:cNvPr id="47" name="Freeform 42"/>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ap="flat" cmpd="sng">
                <a:solidFill>
                  <a:srgbClr val="003366"/>
                </a:solidFill>
                <a:prstDash val="solid"/>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48" name="Oval 43"/>
              <p:cNvSpPr>
                <a:spLocks noChangeArrowheads="1"/>
              </p:cNvSpPr>
              <p:nvPr/>
            </p:nvSpPr>
            <p:spPr bwMode="auto">
              <a:xfrm>
                <a:off x="9090" y="6855"/>
                <a:ext cx="360" cy="360"/>
              </a:xfrm>
              <a:prstGeom prst="ellipse">
                <a:avLst/>
              </a:prstGeom>
              <a:solidFill>
                <a:srgbClr val="FFFFFF"/>
              </a:solidFill>
              <a:ln w="28575" algn="ctr">
                <a:solidFill>
                  <a:srgbClr val="003366"/>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cxnSp>
          <p:nvCxnSpPr>
            <p:cNvPr id="44" name="AutoShape 44"/>
            <p:cNvCxnSpPr>
              <a:cxnSpLocks noChangeShapeType="1"/>
              <a:stCxn id="47" idx="4"/>
              <a:endCxn id="25" idx="0"/>
            </p:cNvCxnSpPr>
            <p:nvPr/>
          </p:nvCxnSpPr>
          <p:spPr bwMode="auto">
            <a:xfrm>
              <a:off x="15592" y="7395"/>
              <a:ext cx="968" cy="1785"/>
            </a:xfrm>
            <a:prstGeom prst="curvedConnector2">
              <a:avLst/>
            </a:prstGeom>
            <a:noFill/>
            <a:ln w="19050">
              <a:solidFill>
                <a:srgbClr val="FF6600"/>
              </a:solidFill>
              <a:round/>
              <a:headEnd type="triangle" w="med" len="med"/>
              <a:tailEnd type="triangle" w="med" len="med"/>
            </a:ln>
          </p:spPr>
        </p:cxnSp>
        <p:sp>
          <p:nvSpPr>
            <p:cNvPr id="45" name="Line 45"/>
            <p:cNvSpPr>
              <a:spLocks noChangeShapeType="1"/>
            </p:cNvSpPr>
            <p:nvPr/>
          </p:nvSpPr>
          <p:spPr bwMode="auto">
            <a:xfrm>
              <a:off x="9090" y="7079"/>
              <a:ext cx="189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6" name="Text Box 46"/>
            <p:cNvSpPr txBox="1">
              <a:spLocks noChangeArrowheads="1"/>
            </p:cNvSpPr>
            <p:nvPr/>
          </p:nvSpPr>
          <p:spPr bwMode="auto">
            <a:xfrm>
              <a:off x="9270" y="7035"/>
              <a:ext cx="1800" cy="126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Chat, Partage de fichiers, téléphone, etc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66</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p>
          <a:p>
            <a:pPr marL="617220" lvl="1" indent="-342900" algn="ctr">
              <a:buNone/>
            </a:pPr>
            <a:endParaRPr lang="fr-FR" sz="1900" b="1" dirty="0" smtClean="0">
              <a:solidFill>
                <a:srgbClr val="C00000"/>
              </a:solidFill>
            </a:endParaRPr>
          </a:p>
          <a:p>
            <a:pPr marL="342900" indent="-342900" algn="just">
              <a:buNone/>
            </a:pPr>
            <a:endParaRPr lang="fr-FR" sz="1700" dirty="0"/>
          </a:p>
        </p:txBody>
      </p:sp>
      <p:sp>
        <p:nvSpPr>
          <p:cNvPr id="6" name="Rectangle 5"/>
          <p:cNvSpPr/>
          <p:nvPr/>
        </p:nvSpPr>
        <p:spPr>
          <a:xfrm>
            <a:off x="252028" y="2673676"/>
            <a:ext cx="1857388" cy="1488822"/>
          </a:xfrm>
          <a:prstGeom prst="wedgeRectCallout">
            <a:avLst>
              <a:gd name="adj1" fmla="val 97514"/>
              <a:gd name="adj2" fmla="val 8378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400" dirty="0" smtClean="0"/>
          </a:p>
          <a:p>
            <a:pPr algn="just"/>
            <a:r>
              <a:rPr lang="fr-FR" sz="1400" dirty="0" smtClean="0"/>
              <a:t>Les </a:t>
            </a:r>
            <a:r>
              <a:rPr lang="fr-FR" sz="1400" dirty="0" err="1" smtClean="0"/>
              <a:t>servents</a:t>
            </a:r>
            <a:r>
              <a:rPr lang="fr-FR" sz="1400" dirty="0" smtClean="0"/>
              <a:t> peuvent matérialiser toute l’application, et sont alors en interaction directe avec l’utilisateur .</a:t>
            </a:r>
            <a:r>
              <a:rPr lang="fr-FR" sz="1200" dirty="0" smtClean="0"/>
              <a:t> </a:t>
            </a:r>
            <a:br>
              <a:rPr lang="fr-FR" sz="1200" dirty="0" smtClean="0"/>
            </a:br>
            <a:r>
              <a:rPr lang="fr-FR" sz="1200" dirty="0" smtClean="0"/>
              <a:t> </a:t>
            </a:r>
            <a:r>
              <a:rPr lang="fr-FR" sz="1200" dirty="0" smtClean="0">
                <a:solidFill>
                  <a:schemeClr val="bg1"/>
                </a:solidFill>
              </a:rPr>
              <a:t/>
            </a:r>
            <a:br>
              <a:rPr lang="fr-FR" sz="1200" dirty="0" smtClean="0">
                <a:solidFill>
                  <a:schemeClr val="bg1"/>
                </a:solidFill>
              </a:rPr>
            </a:br>
            <a:endParaRPr lang="fr-FR"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a:grpSpLocks noChangeAspect="1"/>
          </p:cNvGrpSpPr>
          <p:nvPr/>
        </p:nvGrpSpPr>
        <p:grpSpPr bwMode="auto">
          <a:xfrm>
            <a:off x="2000232" y="2500306"/>
            <a:ext cx="6400800" cy="4114800"/>
            <a:chOff x="8010" y="6675"/>
            <a:chExt cx="10080" cy="6480"/>
          </a:xfrm>
        </p:grpSpPr>
        <p:sp>
          <p:nvSpPr>
            <p:cNvPr id="9" name="AutoShape 2"/>
            <p:cNvSpPr>
              <a:spLocks noChangeAspect="1" noChangeArrowheads="1"/>
            </p:cNvSpPr>
            <p:nvPr/>
          </p:nvSpPr>
          <p:spPr bwMode="auto">
            <a:xfrm>
              <a:off x="8010" y="6675"/>
              <a:ext cx="10080" cy="6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 name="Rectangle 3"/>
            <p:cNvSpPr>
              <a:spLocks noChangeArrowheads="1"/>
            </p:cNvSpPr>
            <p:nvPr/>
          </p:nvSpPr>
          <p:spPr bwMode="auto">
            <a:xfrm>
              <a:off x="81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Line 4"/>
            <p:cNvSpPr>
              <a:spLocks noChangeShapeType="1"/>
            </p:cNvSpPr>
            <p:nvPr/>
          </p:nvSpPr>
          <p:spPr bwMode="auto">
            <a:xfrm>
              <a:off x="8190" y="12614"/>
              <a:ext cx="9720" cy="1"/>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Text Box 5"/>
            <p:cNvSpPr txBox="1">
              <a:spLocks noChangeArrowheads="1"/>
            </p:cNvSpPr>
            <p:nvPr/>
          </p:nvSpPr>
          <p:spPr bwMode="auto">
            <a:xfrm>
              <a:off x="8070" y="12615"/>
              <a:ext cx="414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80"/>
                  </a:solidFill>
                  <a:effectLst/>
                  <a:latin typeface="Calibri" pitchFamily="34" charset="0"/>
                  <a:ea typeface="Arial" pitchFamily="34" charset="0"/>
                  <a:cs typeface="Arial" pitchFamily="34" charset="0"/>
                </a:rPr>
                <a:t>Réseau de communication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117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7"/>
            <p:cNvSpPr>
              <a:spLocks noChangeArrowheads="1"/>
            </p:cNvSpPr>
            <p:nvPr/>
          </p:nvSpPr>
          <p:spPr bwMode="auto">
            <a:xfrm>
              <a:off x="15390" y="8055"/>
              <a:ext cx="2520" cy="4020"/>
            </a:xfrm>
            <a:prstGeom prst="rect">
              <a:avLst/>
            </a:prstGeom>
            <a:solidFill>
              <a:srgbClr val="FF9F9F">
                <a:alpha val="50000"/>
              </a:srgbClr>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800000"/>
                  </a:solidFill>
                  <a:effectLst/>
                  <a:latin typeface="Calibri" pitchFamily="34" charset="0"/>
                  <a:ea typeface="Arial" pitchFamily="34" charset="0"/>
                  <a:cs typeface="Arial" pitchFamily="34" charset="0"/>
                </a:rPr>
                <a:t>Plateforme physique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8"/>
            <p:cNvSpPr txBox="1">
              <a:spLocks noChangeArrowheads="1"/>
            </p:cNvSpPr>
            <p:nvPr/>
          </p:nvSpPr>
          <p:spPr bwMode="auto">
            <a:xfrm>
              <a:off x="8370" y="8655"/>
              <a:ext cx="9360" cy="2160"/>
            </a:xfrm>
            <a:prstGeom prst="rect">
              <a:avLst/>
            </a:prstGeom>
            <a:gradFill rotWithShape="1">
              <a:gsLst>
                <a:gs pos="0">
                  <a:srgbClr val="CCFFFF"/>
                </a:gs>
                <a:gs pos="100000">
                  <a:srgbClr val="55C78E"/>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distribuée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Line 9"/>
            <p:cNvSpPr>
              <a:spLocks noChangeShapeType="1"/>
            </p:cNvSpPr>
            <p:nvPr/>
          </p:nvSpPr>
          <p:spPr bwMode="auto">
            <a:xfrm>
              <a:off x="94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Line 10"/>
            <p:cNvSpPr>
              <a:spLocks noChangeShapeType="1"/>
            </p:cNvSpPr>
            <p:nvPr/>
          </p:nvSpPr>
          <p:spPr bwMode="auto">
            <a:xfrm>
              <a:off x="130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Line 11"/>
            <p:cNvSpPr>
              <a:spLocks noChangeShapeType="1"/>
            </p:cNvSpPr>
            <p:nvPr/>
          </p:nvSpPr>
          <p:spPr bwMode="auto">
            <a:xfrm>
              <a:off x="16650" y="11355"/>
              <a:ext cx="1" cy="1260"/>
            </a:xfrm>
            <a:prstGeom prst="line">
              <a:avLst/>
            </a:prstGeom>
            <a:noFill/>
            <a:ln w="76200">
              <a:solidFill>
                <a:srgbClr val="96969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Text Box 12"/>
            <p:cNvSpPr txBox="1">
              <a:spLocks noChangeArrowheads="1"/>
            </p:cNvSpPr>
            <p:nvPr/>
          </p:nvSpPr>
          <p:spPr bwMode="auto">
            <a:xfrm>
              <a:off x="8550" y="100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11970" y="10095"/>
              <a:ext cx="216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4"/>
            <p:cNvSpPr txBox="1">
              <a:spLocks noChangeArrowheads="1"/>
            </p:cNvSpPr>
            <p:nvPr/>
          </p:nvSpPr>
          <p:spPr bwMode="auto">
            <a:xfrm>
              <a:off x="15570" y="100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Servent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5"/>
            <p:cNvSpPr txBox="1">
              <a:spLocks noChangeArrowheads="1"/>
            </p:cNvSpPr>
            <p:nvPr/>
          </p:nvSpPr>
          <p:spPr bwMode="auto">
            <a:xfrm>
              <a:off x="83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16"/>
            <p:cNvSpPr txBox="1">
              <a:spLocks noChangeArrowheads="1"/>
            </p:cNvSpPr>
            <p:nvPr/>
          </p:nvSpPr>
          <p:spPr bwMode="auto">
            <a:xfrm>
              <a:off x="119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7"/>
            <p:cNvSpPr txBox="1">
              <a:spLocks noChangeArrowheads="1"/>
            </p:cNvSpPr>
            <p:nvPr/>
          </p:nvSpPr>
          <p:spPr bwMode="auto">
            <a:xfrm>
              <a:off x="15570" y="10995"/>
              <a:ext cx="2160" cy="900"/>
            </a:xfrm>
            <a:prstGeom prst="rect">
              <a:avLst/>
            </a:prstGeom>
            <a:gradFill rotWithShape="1">
              <a:gsLst>
                <a:gs pos="0">
                  <a:srgbClr val="FFCC99"/>
                </a:gs>
                <a:gs pos="100000">
                  <a:srgbClr val="00CCFF"/>
                </a:gs>
              </a:gsLst>
              <a:lin ang="2700000" scaled="1"/>
            </a:gradFill>
            <a:ln w="19050" algn="ctr">
              <a:solidFill>
                <a:srgbClr val="003366"/>
              </a:solidFill>
              <a:miter lim="800000"/>
              <a:headEnd/>
              <a:tailEnd/>
            </a:ln>
            <a:effectLst/>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Système d’exploitation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12330" y="9195"/>
              <a:ext cx="180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19"/>
            <p:cNvSpPr txBox="1">
              <a:spLocks noChangeArrowheads="1"/>
            </p:cNvSpPr>
            <p:nvPr/>
          </p:nvSpPr>
          <p:spPr bwMode="auto">
            <a:xfrm>
              <a:off x="15570" y="9195"/>
              <a:ext cx="1980" cy="540"/>
            </a:xfrm>
            <a:prstGeom prst="rect">
              <a:avLst/>
            </a:prstGeom>
            <a:gradFill rotWithShape="1">
              <a:gsLst>
                <a:gs pos="0">
                  <a:srgbClr val="D9FFD9"/>
                </a:gs>
                <a:gs pos="100000">
                  <a:srgbClr val="FFCC99"/>
                </a:gs>
              </a:gsLst>
              <a:lin ang="2700000" scaled="1"/>
            </a:gradFill>
            <a:ln w="19050">
              <a:solidFill>
                <a:srgbClr val="003366"/>
              </a:solid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000080"/>
                  </a:solidFill>
                  <a:effectLst/>
                  <a:latin typeface="Calibri" pitchFamily="34" charset="0"/>
                  <a:ea typeface="Arial" pitchFamily="34" charset="0"/>
                  <a:cs typeface="Arial" pitchFamily="34" charset="0"/>
                </a:rPr>
                <a:t>Application 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7" name="Group 20"/>
            <p:cNvGrpSpPr>
              <a:grpSpLocks/>
            </p:cNvGrpSpPr>
            <p:nvPr/>
          </p:nvGrpSpPr>
          <p:grpSpPr bwMode="auto">
            <a:xfrm>
              <a:off x="8550" y="6855"/>
              <a:ext cx="360" cy="900"/>
              <a:chOff x="9090" y="6855"/>
              <a:chExt cx="360" cy="900"/>
            </a:xfrm>
          </p:grpSpPr>
          <p:sp>
            <p:nvSpPr>
              <p:cNvPr id="52" name="Freeform 21"/>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mpd="sng">
                <a:solidFill>
                  <a:srgbClr val="003366"/>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Oval 22"/>
              <p:cNvSpPr>
                <a:spLocks noChangeArrowheads="1"/>
              </p:cNvSpPr>
              <p:nvPr/>
            </p:nvSpPr>
            <p:spPr bwMode="auto">
              <a:xfrm>
                <a:off x="9090" y="6855"/>
                <a:ext cx="360" cy="360"/>
              </a:xfrm>
              <a:prstGeom prst="ellipse">
                <a:avLst/>
              </a:prstGeom>
              <a:solidFill>
                <a:srgbClr val="FFFFFF"/>
              </a:solidFill>
              <a:ln w="28575">
                <a:solidFill>
                  <a:srgbClr val="003366"/>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8" name="Group 23"/>
            <p:cNvGrpSpPr>
              <a:grpSpLocks/>
            </p:cNvGrpSpPr>
            <p:nvPr/>
          </p:nvGrpSpPr>
          <p:grpSpPr bwMode="auto">
            <a:xfrm>
              <a:off x="11250" y="6855"/>
              <a:ext cx="360" cy="900"/>
              <a:chOff x="9090" y="6855"/>
              <a:chExt cx="360" cy="900"/>
            </a:xfrm>
          </p:grpSpPr>
          <p:sp>
            <p:nvSpPr>
              <p:cNvPr id="50" name="Freeform 24"/>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ap="flat" cmpd="sng">
                <a:solidFill>
                  <a:srgbClr val="003366"/>
                </a:solidFill>
                <a:prstDash val="solid"/>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1" name="Oval 25"/>
              <p:cNvSpPr>
                <a:spLocks noChangeArrowheads="1"/>
              </p:cNvSpPr>
              <p:nvPr/>
            </p:nvSpPr>
            <p:spPr bwMode="auto">
              <a:xfrm>
                <a:off x="9090" y="6855"/>
                <a:ext cx="360" cy="360"/>
              </a:xfrm>
              <a:prstGeom prst="ellipse">
                <a:avLst/>
              </a:prstGeom>
              <a:solidFill>
                <a:srgbClr val="FFFFFF"/>
              </a:solidFill>
              <a:ln w="28575" algn="ctr">
                <a:solidFill>
                  <a:srgbClr val="003366"/>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cxnSp>
          <p:nvCxnSpPr>
            <p:cNvPr id="29" name="AutoShape 26"/>
            <p:cNvCxnSpPr>
              <a:cxnSpLocks noChangeShapeType="1"/>
              <a:stCxn id="52" idx="4"/>
              <a:endCxn id="19" idx="0"/>
            </p:cNvCxnSpPr>
            <p:nvPr/>
          </p:nvCxnSpPr>
          <p:spPr bwMode="auto">
            <a:xfrm>
              <a:off x="8932" y="7395"/>
              <a:ext cx="608" cy="2685"/>
            </a:xfrm>
            <a:prstGeom prst="curvedConnector2">
              <a:avLst/>
            </a:prstGeom>
            <a:noFill/>
            <a:ln w="19050">
              <a:solidFill>
                <a:srgbClr val="FF6600"/>
              </a:solidFill>
              <a:round/>
              <a:headEnd type="triangle" w="med" len="med"/>
              <a:tailEnd type="triangle" w="med" len="med"/>
            </a:ln>
          </p:spPr>
        </p:cxnSp>
        <p:cxnSp>
          <p:nvCxnSpPr>
            <p:cNvPr id="30" name="AutoShape 27"/>
            <p:cNvCxnSpPr>
              <a:cxnSpLocks noChangeShapeType="1"/>
              <a:stCxn id="50" idx="4"/>
              <a:endCxn id="25" idx="0"/>
            </p:cNvCxnSpPr>
            <p:nvPr/>
          </p:nvCxnSpPr>
          <p:spPr bwMode="auto">
            <a:xfrm>
              <a:off x="11632" y="7395"/>
              <a:ext cx="1598" cy="1785"/>
            </a:xfrm>
            <a:prstGeom prst="curvedConnector2">
              <a:avLst/>
            </a:prstGeom>
            <a:noFill/>
            <a:ln w="19050">
              <a:solidFill>
                <a:srgbClr val="FF6600"/>
              </a:solidFill>
              <a:round/>
              <a:headEnd type="triangle" w="med" len="med"/>
              <a:tailEnd type="triangle" w="med" len="med"/>
            </a:ln>
          </p:spPr>
        </p:cxnSp>
        <p:sp>
          <p:nvSpPr>
            <p:cNvPr id="31" name="Line 28"/>
            <p:cNvSpPr>
              <a:spLocks noChangeShapeType="1"/>
            </p:cNvSpPr>
            <p:nvPr/>
          </p:nvSpPr>
          <p:spPr bwMode="auto">
            <a:xfrm>
              <a:off x="14130" y="1135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2" name="Line 29"/>
            <p:cNvSpPr>
              <a:spLocks noChangeShapeType="1"/>
            </p:cNvSpPr>
            <p:nvPr/>
          </p:nvSpPr>
          <p:spPr bwMode="auto">
            <a:xfrm>
              <a:off x="10530" y="1135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3" name="Text Box 30"/>
            <p:cNvSpPr txBox="1">
              <a:spLocks noChangeArrowheads="1"/>
            </p:cNvSpPr>
            <p:nvPr/>
          </p:nvSpPr>
          <p:spPr bwMode="auto">
            <a:xfrm>
              <a:off x="10800" y="11310"/>
              <a:ext cx="90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TCP/IP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Text Box 31"/>
            <p:cNvSpPr txBox="1">
              <a:spLocks noChangeArrowheads="1"/>
            </p:cNvSpPr>
            <p:nvPr/>
          </p:nvSpPr>
          <p:spPr bwMode="auto">
            <a:xfrm>
              <a:off x="14445" y="11310"/>
              <a:ext cx="900" cy="54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TCP/IP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Line 32"/>
            <p:cNvSpPr>
              <a:spLocks noChangeShapeType="1"/>
            </p:cNvSpPr>
            <p:nvPr/>
          </p:nvSpPr>
          <p:spPr bwMode="auto">
            <a:xfrm>
              <a:off x="10515" y="10214"/>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6" name="Text Box 33"/>
            <p:cNvSpPr txBox="1">
              <a:spLocks noChangeArrowheads="1"/>
            </p:cNvSpPr>
            <p:nvPr/>
          </p:nvSpPr>
          <p:spPr bwMode="auto">
            <a:xfrm>
              <a:off x="10680" y="10155"/>
              <a:ext cx="1110" cy="75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Protocole P2P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Line 34"/>
            <p:cNvSpPr>
              <a:spLocks noChangeShapeType="1"/>
            </p:cNvSpPr>
            <p:nvPr/>
          </p:nvSpPr>
          <p:spPr bwMode="auto">
            <a:xfrm>
              <a:off x="14130" y="10199"/>
              <a:ext cx="144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8" name="Text Box 35"/>
            <p:cNvSpPr txBox="1">
              <a:spLocks noChangeArrowheads="1"/>
            </p:cNvSpPr>
            <p:nvPr/>
          </p:nvSpPr>
          <p:spPr bwMode="auto">
            <a:xfrm>
              <a:off x="14310" y="10140"/>
              <a:ext cx="1110" cy="75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Protocole P2P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AutoShape 36"/>
            <p:cNvSpPr>
              <a:spLocks noChangeArrowheads="1"/>
            </p:cNvSpPr>
            <p:nvPr/>
          </p:nvSpPr>
          <p:spPr bwMode="auto">
            <a:xfrm>
              <a:off x="92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0" name="AutoShape 37"/>
            <p:cNvSpPr>
              <a:spLocks noChangeArrowheads="1"/>
            </p:cNvSpPr>
            <p:nvPr/>
          </p:nvSpPr>
          <p:spPr bwMode="auto">
            <a:xfrm>
              <a:off x="128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AutoShape 38"/>
            <p:cNvSpPr>
              <a:spLocks noChangeArrowheads="1"/>
            </p:cNvSpPr>
            <p:nvPr/>
          </p:nvSpPr>
          <p:spPr bwMode="auto">
            <a:xfrm>
              <a:off x="16470" y="106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 name="AutoShape 39"/>
            <p:cNvSpPr>
              <a:spLocks noChangeArrowheads="1"/>
            </p:cNvSpPr>
            <p:nvPr/>
          </p:nvSpPr>
          <p:spPr bwMode="auto">
            <a:xfrm>
              <a:off x="16470" y="97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 name="AutoShape 40"/>
            <p:cNvSpPr>
              <a:spLocks noChangeArrowheads="1"/>
            </p:cNvSpPr>
            <p:nvPr/>
          </p:nvSpPr>
          <p:spPr bwMode="auto">
            <a:xfrm>
              <a:off x="13410" y="9735"/>
              <a:ext cx="360" cy="360"/>
            </a:xfrm>
            <a:prstGeom prst="upDownArrow">
              <a:avLst>
                <a:gd name="adj1" fmla="val 50000"/>
                <a:gd name="adj2" fmla="val 20000"/>
              </a:avLst>
            </a:prstGeom>
            <a:solidFill>
              <a:srgbClr val="CC99FF"/>
            </a:solidFill>
            <a:ln w="952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44" name="Group 41"/>
            <p:cNvGrpSpPr>
              <a:grpSpLocks/>
            </p:cNvGrpSpPr>
            <p:nvPr/>
          </p:nvGrpSpPr>
          <p:grpSpPr bwMode="auto">
            <a:xfrm>
              <a:off x="15210" y="6855"/>
              <a:ext cx="360" cy="900"/>
              <a:chOff x="9090" y="6855"/>
              <a:chExt cx="360" cy="900"/>
            </a:xfrm>
          </p:grpSpPr>
          <p:sp>
            <p:nvSpPr>
              <p:cNvPr id="48" name="Freeform 42"/>
              <p:cNvSpPr>
                <a:spLocks/>
              </p:cNvSpPr>
              <p:nvPr/>
            </p:nvSpPr>
            <p:spPr bwMode="auto">
              <a:xfrm>
                <a:off x="9090" y="7035"/>
                <a:ext cx="360" cy="720"/>
              </a:xfrm>
              <a:custGeom>
                <a:avLst/>
                <a:gdLst/>
                <a:ahLst/>
                <a:cxnLst>
                  <a:cxn ang="0">
                    <a:pos x="180" y="0"/>
                  </a:cxn>
                  <a:cxn ang="0">
                    <a:pos x="180" y="180"/>
                  </a:cxn>
                  <a:cxn ang="0">
                    <a:pos x="0" y="360"/>
                  </a:cxn>
                  <a:cxn ang="0">
                    <a:pos x="180" y="180"/>
                  </a:cxn>
                  <a:cxn ang="0">
                    <a:pos x="360" y="360"/>
                  </a:cxn>
                  <a:cxn ang="0">
                    <a:pos x="180" y="180"/>
                  </a:cxn>
                  <a:cxn ang="0">
                    <a:pos x="180" y="540"/>
                  </a:cxn>
                  <a:cxn ang="0">
                    <a:pos x="0" y="720"/>
                  </a:cxn>
                  <a:cxn ang="0">
                    <a:pos x="180" y="540"/>
                  </a:cxn>
                  <a:cxn ang="0">
                    <a:pos x="360" y="720"/>
                  </a:cxn>
                </a:cxnLst>
                <a:rect l="0" t="0" r="r" b="b"/>
                <a:pathLst>
                  <a:path w="360" h="720">
                    <a:moveTo>
                      <a:pt x="180" y="0"/>
                    </a:moveTo>
                    <a:lnTo>
                      <a:pt x="180" y="180"/>
                    </a:lnTo>
                    <a:lnTo>
                      <a:pt x="0" y="360"/>
                    </a:lnTo>
                    <a:lnTo>
                      <a:pt x="180" y="180"/>
                    </a:lnTo>
                    <a:lnTo>
                      <a:pt x="360" y="360"/>
                    </a:lnTo>
                    <a:lnTo>
                      <a:pt x="180" y="180"/>
                    </a:lnTo>
                    <a:lnTo>
                      <a:pt x="180" y="540"/>
                    </a:lnTo>
                    <a:lnTo>
                      <a:pt x="0" y="720"/>
                    </a:lnTo>
                    <a:lnTo>
                      <a:pt x="180" y="540"/>
                    </a:lnTo>
                    <a:lnTo>
                      <a:pt x="360" y="720"/>
                    </a:lnTo>
                  </a:path>
                </a:pathLst>
              </a:custGeom>
              <a:noFill/>
              <a:ln w="28575" cap="flat" cmpd="sng">
                <a:solidFill>
                  <a:srgbClr val="003366"/>
                </a:solidFill>
                <a:prstDash val="solid"/>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49" name="Oval 43"/>
              <p:cNvSpPr>
                <a:spLocks noChangeArrowheads="1"/>
              </p:cNvSpPr>
              <p:nvPr/>
            </p:nvSpPr>
            <p:spPr bwMode="auto">
              <a:xfrm>
                <a:off x="9090" y="6855"/>
                <a:ext cx="360" cy="360"/>
              </a:xfrm>
              <a:prstGeom prst="ellipse">
                <a:avLst/>
              </a:prstGeom>
              <a:solidFill>
                <a:srgbClr val="FFFFFF"/>
              </a:solidFill>
              <a:ln w="28575" algn="ctr">
                <a:solidFill>
                  <a:srgbClr val="003366"/>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cxnSp>
          <p:nvCxnSpPr>
            <p:cNvPr id="45" name="AutoShape 44"/>
            <p:cNvCxnSpPr>
              <a:cxnSpLocks noChangeShapeType="1"/>
              <a:stCxn id="48" idx="4"/>
              <a:endCxn id="26" idx="0"/>
            </p:cNvCxnSpPr>
            <p:nvPr/>
          </p:nvCxnSpPr>
          <p:spPr bwMode="auto">
            <a:xfrm>
              <a:off x="15592" y="7395"/>
              <a:ext cx="968" cy="1785"/>
            </a:xfrm>
            <a:prstGeom prst="curvedConnector2">
              <a:avLst/>
            </a:prstGeom>
            <a:noFill/>
            <a:ln w="19050">
              <a:solidFill>
                <a:srgbClr val="FF6600"/>
              </a:solidFill>
              <a:round/>
              <a:headEnd type="triangle" w="med" len="med"/>
              <a:tailEnd type="triangle" w="med" len="med"/>
            </a:ln>
          </p:spPr>
        </p:cxnSp>
        <p:sp>
          <p:nvSpPr>
            <p:cNvPr id="46" name="Line 45"/>
            <p:cNvSpPr>
              <a:spLocks noChangeShapeType="1"/>
            </p:cNvSpPr>
            <p:nvPr/>
          </p:nvSpPr>
          <p:spPr bwMode="auto">
            <a:xfrm>
              <a:off x="9090" y="7079"/>
              <a:ext cx="1890" cy="1"/>
            </a:xfrm>
            <a:prstGeom prst="line">
              <a:avLst/>
            </a:prstGeom>
            <a:noFill/>
            <a:ln w="9525">
              <a:solidFill>
                <a:srgbClr val="33996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 name="Text Box 46"/>
            <p:cNvSpPr txBox="1">
              <a:spLocks noChangeArrowheads="1"/>
            </p:cNvSpPr>
            <p:nvPr/>
          </p:nvSpPr>
          <p:spPr bwMode="auto">
            <a:xfrm>
              <a:off x="9270" y="7035"/>
              <a:ext cx="1800" cy="1260"/>
            </a:xfrm>
            <a:prstGeom prst="rect">
              <a:avLst/>
            </a:prstGeom>
            <a:noFill/>
            <a:ln w="19050">
              <a:no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80"/>
                  </a:solidFill>
                  <a:effectLst/>
                  <a:latin typeface="Calibri" pitchFamily="34" charset="0"/>
                  <a:ea typeface="Arial" pitchFamily="34" charset="0"/>
                  <a:cs typeface="Arial" pitchFamily="34" charset="0"/>
                </a:rPr>
                <a:t>Chat, Partage de fichiers, téléphone, etc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67</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p>
          <a:p>
            <a:pPr marL="617220" lvl="1" indent="-342900" algn="ctr">
              <a:buNone/>
            </a:pPr>
            <a:endParaRPr lang="fr-FR" sz="1900" b="1" dirty="0" smtClean="0">
              <a:solidFill>
                <a:srgbClr val="C00000"/>
              </a:solidFill>
            </a:endParaRPr>
          </a:p>
          <a:p>
            <a:pPr marL="342900" indent="-342900" algn="just">
              <a:buNone/>
            </a:pPr>
            <a:endParaRPr lang="fr-FR" sz="1700" dirty="0"/>
          </a:p>
        </p:txBody>
      </p:sp>
      <p:sp>
        <p:nvSpPr>
          <p:cNvPr id="6" name="Rectangle 5"/>
          <p:cNvSpPr/>
          <p:nvPr/>
        </p:nvSpPr>
        <p:spPr>
          <a:xfrm>
            <a:off x="252028" y="2673676"/>
            <a:ext cx="1857388" cy="1488822"/>
          </a:xfrm>
          <a:prstGeom prst="wedgeRectCallout">
            <a:avLst>
              <a:gd name="adj1" fmla="val 215815"/>
              <a:gd name="adj2" fmla="val 847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400" dirty="0" smtClean="0"/>
          </a:p>
          <a:p>
            <a:pPr algn="just"/>
            <a:r>
              <a:rPr lang="fr-FR" sz="1400" dirty="0" smtClean="0"/>
              <a:t>Ils peuvent ne constituer qu’une couche offrant des services à diverses applications .</a:t>
            </a:r>
            <a:r>
              <a:rPr lang="fr-FR" sz="1200" dirty="0" smtClean="0"/>
              <a:t> </a:t>
            </a:r>
            <a:br>
              <a:rPr lang="fr-FR" sz="1200" dirty="0" smtClean="0"/>
            </a:br>
            <a:r>
              <a:rPr lang="fr-FR" sz="1200" dirty="0" smtClean="0"/>
              <a:t> </a:t>
            </a:r>
            <a:r>
              <a:rPr lang="fr-FR" sz="1200" dirty="0" smtClean="0">
                <a:solidFill>
                  <a:schemeClr val="bg1"/>
                </a:solidFill>
              </a:rPr>
              <a:t/>
            </a:r>
            <a:br>
              <a:rPr lang="fr-FR" sz="1200" dirty="0" smtClean="0">
                <a:solidFill>
                  <a:schemeClr val="bg1"/>
                </a:solidFill>
              </a:rPr>
            </a:br>
            <a:endParaRPr lang="fr-FR" sz="1200" dirty="0">
              <a:solidFill>
                <a:schemeClr val="bg1"/>
              </a:solidFill>
            </a:endParaRPr>
          </a:p>
        </p:txBody>
      </p:sp>
      <p:sp>
        <p:nvSpPr>
          <p:cNvPr id="7" name="Rectangle 6"/>
          <p:cNvSpPr/>
          <p:nvPr/>
        </p:nvSpPr>
        <p:spPr>
          <a:xfrm>
            <a:off x="267948" y="2675948"/>
            <a:ext cx="1857388" cy="1488822"/>
          </a:xfrm>
          <a:prstGeom prst="wedgeRectCallout">
            <a:avLst>
              <a:gd name="adj1" fmla="val 345136"/>
              <a:gd name="adj2" fmla="val 8378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400" dirty="0" smtClean="0"/>
          </a:p>
          <a:p>
            <a:pPr algn="just"/>
            <a:r>
              <a:rPr lang="fr-FR" sz="1400" dirty="0" smtClean="0"/>
              <a:t>Les </a:t>
            </a:r>
            <a:r>
              <a:rPr lang="fr-FR" sz="1400" dirty="0" err="1" smtClean="0"/>
              <a:t>servents</a:t>
            </a:r>
            <a:r>
              <a:rPr lang="fr-FR" sz="1400" dirty="0" smtClean="0"/>
              <a:t> peuvent ne constituer qu’une couche offrant des services à diverses applications .</a:t>
            </a:r>
            <a:r>
              <a:rPr lang="fr-FR" sz="1200" dirty="0" smtClean="0"/>
              <a:t> </a:t>
            </a:r>
            <a:br>
              <a:rPr lang="fr-FR" sz="1200" dirty="0" smtClean="0"/>
            </a:br>
            <a:r>
              <a:rPr lang="fr-FR" sz="1200" dirty="0" smtClean="0"/>
              <a:t> </a:t>
            </a:r>
            <a:r>
              <a:rPr lang="fr-FR" sz="1200" dirty="0" smtClean="0">
                <a:solidFill>
                  <a:schemeClr val="bg1"/>
                </a:solidFill>
              </a:rPr>
              <a:t/>
            </a:r>
            <a:br>
              <a:rPr lang="fr-FR" sz="1200" dirty="0" smtClean="0">
                <a:solidFill>
                  <a:schemeClr val="bg1"/>
                </a:solidFill>
              </a:rPr>
            </a:br>
            <a:endParaRPr lang="fr-FR"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68</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p>
          <a:p>
            <a:pPr marL="617220" lvl="1" indent="-342900" algn="just">
              <a:buNone/>
            </a:pPr>
            <a:endParaRPr lang="fr-FR" sz="2000" dirty="0" smtClean="0"/>
          </a:p>
          <a:p>
            <a:pPr marL="617220" lvl="1" indent="-342900" algn="just">
              <a:buFont typeface="Wingdings" pitchFamily="2" charset="2"/>
              <a:buChar char="§"/>
            </a:pPr>
            <a:r>
              <a:rPr lang="fr-FR" sz="1900" dirty="0" smtClean="0">
                <a:solidFill>
                  <a:schemeClr val="tx1"/>
                </a:solidFill>
              </a:rPr>
              <a:t>Les variantes des architectures P2P peuvent être classées en quatre catégories : </a:t>
            </a:r>
          </a:p>
          <a:p>
            <a:pPr marL="617220" lvl="1" indent="-342900" algn="just">
              <a:buFont typeface="Wingdings" pitchFamily="2" charset="2"/>
              <a:buChar char="§"/>
            </a:pPr>
            <a:endParaRPr lang="fr-FR" sz="1900" dirty="0" smtClean="0">
              <a:solidFill>
                <a:schemeClr val="tx1"/>
              </a:solidFill>
            </a:endParaRPr>
          </a:p>
          <a:p>
            <a:pPr marL="1165860" lvl="3" indent="-342900" algn="just">
              <a:buNone/>
            </a:pPr>
            <a:r>
              <a:rPr lang="fr-FR" sz="1700" b="1" dirty="0" smtClean="0">
                <a:solidFill>
                  <a:schemeClr val="tx1"/>
                </a:solidFill>
              </a:rPr>
              <a:t>A – Architecture centralisée : le </a:t>
            </a:r>
            <a:r>
              <a:rPr lang="fr-FR" sz="1700" b="1" dirty="0" err="1" smtClean="0">
                <a:solidFill>
                  <a:schemeClr val="tx1"/>
                </a:solidFill>
              </a:rPr>
              <a:t>peer</a:t>
            </a:r>
            <a:r>
              <a:rPr lang="fr-FR" sz="1700" b="1" dirty="0" smtClean="0">
                <a:solidFill>
                  <a:schemeClr val="tx1"/>
                </a:solidFill>
              </a:rPr>
              <a:t>-to-</a:t>
            </a:r>
            <a:r>
              <a:rPr lang="fr-FR" sz="1700" b="1" dirty="0" err="1" smtClean="0">
                <a:solidFill>
                  <a:schemeClr val="tx1"/>
                </a:solidFill>
              </a:rPr>
              <a:t>peer</a:t>
            </a:r>
            <a:r>
              <a:rPr lang="fr-FR" sz="1700" b="1" dirty="0" smtClean="0">
                <a:solidFill>
                  <a:schemeClr val="tx1"/>
                </a:solidFill>
              </a:rPr>
              <a:t> assisté</a:t>
            </a:r>
          </a:p>
          <a:p>
            <a:pPr marL="1165860" lvl="3" indent="-342900" algn="just">
              <a:buNone/>
            </a:pPr>
            <a:r>
              <a:rPr lang="fr-FR" sz="1700" b="1" dirty="0" smtClean="0">
                <a:solidFill>
                  <a:schemeClr val="tx1"/>
                </a:solidFill>
              </a:rPr>
              <a:t>B – Architecture en anneau</a:t>
            </a:r>
            <a:r>
              <a:rPr lang="fr-FR" sz="1700" dirty="0" smtClean="0">
                <a:solidFill>
                  <a:schemeClr val="tx1"/>
                </a:solidFill>
              </a:rPr>
              <a:t> </a:t>
            </a:r>
          </a:p>
          <a:p>
            <a:pPr marL="1165860" lvl="3" indent="-342900" algn="just">
              <a:buNone/>
            </a:pPr>
            <a:r>
              <a:rPr lang="fr-FR" sz="1700" b="1" dirty="0" smtClean="0">
                <a:solidFill>
                  <a:schemeClr val="tx1"/>
                </a:solidFill>
              </a:rPr>
              <a:t>C – Architecture hiérarchique</a:t>
            </a:r>
            <a:r>
              <a:rPr lang="fr-FR" sz="1700" dirty="0" smtClean="0">
                <a:solidFill>
                  <a:schemeClr val="tx1"/>
                </a:solidFill>
              </a:rPr>
              <a:t> </a:t>
            </a:r>
          </a:p>
          <a:p>
            <a:pPr marL="1165860" lvl="3" indent="-342900" algn="just">
              <a:buNone/>
            </a:pPr>
            <a:r>
              <a:rPr lang="fr-FR" sz="1700" b="1" dirty="0" smtClean="0">
                <a:solidFill>
                  <a:schemeClr val="tx1"/>
                </a:solidFill>
              </a:rPr>
              <a:t>D – Architecture décentralisée (Le P2P pur)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69</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900" dirty="0" smtClean="0">
              <a:solidFill>
                <a:schemeClr val="tx1"/>
              </a:solidFill>
            </a:endParaRPr>
          </a:p>
          <a:p>
            <a:pPr marL="1165860" lvl="3" indent="-342900" algn="just">
              <a:buNone/>
            </a:pPr>
            <a:r>
              <a:rPr lang="fr-FR" sz="1700" b="1" dirty="0" smtClean="0">
                <a:solidFill>
                  <a:schemeClr val="tx1"/>
                </a:solidFill>
              </a:rPr>
              <a:t>A – Architecture centralisée : le </a:t>
            </a:r>
            <a:r>
              <a:rPr lang="fr-FR" sz="1700" b="1" dirty="0" err="1" smtClean="0">
                <a:solidFill>
                  <a:schemeClr val="tx1"/>
                </a:solidFill>
              </a:rPr>
              <a:t>peer</a:t>
            </a:r>
            <a:r>
              <a:rPr lang="fr-FR" sz="1700" b="1" dirty="0" smtClean="0">
                <a:solidFill>
                  <a:schemeClr val="tx1"/>
                </a:solidFill>
              </a:rPr>
              <a:t>-to-</a:t>
            </a:r>
            <a:r>
              <a:rPr lang="fr-FR" sz="1700" b="1" dirty="0" err="1" smtClean="0">
                <a:solidFill>
                  <a:schemeClr val="tx1"/>
                </a:solidFill>
              </a:rPr>
              <a:t>peer</a:t>
            </a:r>
            <a:r>
              <a:rPr lang="fr-FR" sz="1700" b="1" dirty="0" smtClean="0">
                <a:solidFill>
                  <a:schemeClr val="tx1"/>
                </a:solidFill>
              </a:rPr>
              <a:t> assisté</a:t>
            </a:r>
          </a:p>
          <a:p>
            <a:pPr marL="1165860" lvl="3" indent="-342900" algn="just">
              <a:buNone/>
            </a:pPr>
            <a:r>
              <a:rPr lang="fr-FR" sz="1700" b="1" dirty="0" smtClean="0">
                <a:solidFill>
                  <a:schemeClr val="tx1"/>
                </a:solidFill>
              </a:rPr>
              <a:t>       </a:t>
            </a:r>
          </a:p>
          <a:p>
            <a:pPr marL="1165860" lvl="3" indent="-342900" algn="just">
              <a:buClr>
                <a:srgbClr val="D09E00"/>
              </a:buClr>
              <a:buFont typeface="Wingdings" pitchFamily="2" charset="2"/>
              <a:buChar char="§"/>
            </a:pPr>
            <a:r>
              <a:rPr lang="fr-FR" sz="1700" dirty="0" smtClean="0">
                <a:solidFill>
                  <a:schemeClr val="tx1"/>
                </a:solidFill>
              </a:rPr>
              <a:t>I</a:t>
            </a:r>
            <a:r>
              <a:rPr lang="fr-FR" sz="1800" dirty="0" smtClean="0">
                <a:solidFill>
                  <a:schemeClr val="tx1"/>
                </a:solidFill>
              </a:rPr>
              <a:t>l existe un serveur qui se charge de mettre en  relation directe tous les participants connectés. </a:t>
            </a:r>
          </a:p>
          <a:p>
            <a:pPr marL="1165860" lvl="3" indent="-342900" algn="just">
              <a:buClr>
                <a:srgbClr val="D09E00"/>
              </a:buClr>
              <a:buFont typeface="Wingdings" pitchFamily="2" charset="2"/>
              <a:buChar char="§"/>
            </a:pPr>
            <a:endParaRPr lang="fr-FR" sz="1800" dirty="0" smtClean="0">
              <a:solidFill>
                <a:schemeClr val="tx1"/>
              </a:solidFill>
            </a:endParaRPr>
          </a:p>
          <a:p>
            <a:pPr marL="1165860" lvl="3" indent="-342900" algn="just">
              <a:buClr>
                <a:srgbClr val="D09E00"/>
              </a:buClr>
              <a:buFont typeface="Wingdings" pitchFamily="2" charset="2"/>
              <a:buChar char="§"/>
            </a:pPr>
            <a:r>
              <a:rPr lang="fr-FR" sz="1800" dirty="0" smtClean="0">
                <a:solidFill>
                  <a:schemeClr val="tx1"/>
                </a:solidFill>
              </a:rPr>
              <a:t>Le serveur maintient une base de donnée centrale de tous noms des fichiers couplés avec les adresses IP des participants qui les possèdent.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p>
          <a:p>
            <a:pPr marL="342900" indent="-342900" algn="just">
              <a:buNone/>
            </a:pPr>
            <a:r>
              <a:rPr lang="fr-FR" sz="2000" dirty="0" smtClean="0"/>
              <a:t/>
            </a:r>
            <a:br>
              <a:rPr lang="fr-FR" sz="2000" dirty="0" smtClean="0"/>
            </a:br>
            <a:endParaRPr lang="fr-FR" sz="19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214415" y="1925603"/>
            <a:ext cx="6715172" cy="4694425"/>
          </a:xfrm>
          <a:prstGeom prst="rect">
            <a:avLst/>
          </a:prstGeom>
          <a:noFill/>
        </p:spPr>
      </p:pic>
      <p:sp>
        <p:nvSpPr>
          <p:cNvPr id="6" name="Rectangle à coins arrondis 5"/>
          <p:cNvSpPr/>
          <p:nvPr/>
        </p:nvSpPr>
        <p:spPr>
          <a:xfrm>
            <a:off x="1643042" y="6215058"/>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a:t>
            </a:r>
            <a:endParaRPr lang="fr-FR" sz="1500" dirty="0"/>
          </a:p>
        </p:txBody>
      </p:sp>
      <p:sp>
        <p:nvSpPr>
          <p:cNvPr id="7" name="Rectangle à coins arrondis 6"/>
          <p:cNvSpPr/>
          <p:nvPr/>
        </p:nvSpPr>
        <p:spPr>
          <a:xfrm>
            <a:off x="4970134" y="6201410"/>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multi-ordinateurs</a:t>
            </a:r>
            <a:endParaRPr lang="fr-FR" sz="1500" dirty="0"/>
          </a:p>
        </p:txBody>
      </p:sp>
      <p:sp>
        <p:nvSpPr>
          <p:cNvPr id="8" name="Rectangle à coins arrondis 7"/>
          <p:cNvSpPr/>
          <p:nvPr/>
        </p:nvSpPr>
        <p:spPr>
          <a:xfrm>
            <a:off x="4541506" y="2153566"/>
            <a:ext cx="2810180" cy="4429156"/>
          </a:xfrm>
          <a:prstGeom prst="roundRect">
            <a:avLst/>
          </a:prstGeom>
          <a:noFill/>
          <a:ln w="412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ULTI_TECH\Desktop\Capture.PNG"/>
          <p:cNvPicPr>
            <a:picLocks noChangeAspect="1" noChangeArrowheads="1"/>
          </p:cNvPicPr>
          <p:nvPr/>
        </p:nvPicPr>
        <p:blipFill>
          <a:blip r:embed="rId2"/>
          <a:srcRect/>
          <a:stretch>
            <a:fillRect/>
          </a:stretch>
        </p:blipFill>
        <p:spPr bwMode="auto">
          <a:xfrm>
            <a:off x="1285852" y="2714620"/>
            <a:ext cx="6429420" cy="3929090"/>
          </a:xfrm>
          <a:prstGeom prst="rect">
            <a:avLst/>
          </a:prstGeom>
          <a:noFill/>
        </p:spPr>
      </p:pic>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70</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900" dirty="0" smtClean="0">
              <a:solidFill>
                <a:schemeClr val="tx1"/>
              </a:solidFill>
            </a:endParaRPr>
          </a:p>
          <a:p>
            <a:pPr marL="1165860" lvl="3" indent="-342900" algn="just">
              <a:buNone/>
            </a:pPr>
            <a:r>
              <a:rPr lang="fr-FR" sz="1700" b="1" dirty="0" smtClean="0">
                <a:solidFill>
                  <a:schemeClr val="tx1"/>
                </a:solidFill>
              </a:rPr>
              <a:t>A – Architecture centralisée : le </a:t>
            </a:r>
            <a:r>
              <a:rPr lang="fr-FR" sz="1700" b="1" dirty="0" err="1" smtClean="0">
                <a:solidFill>
                  <a:schemeClr val="tx1"/>
                </a:solidFill>
              </a:rPr>
              <a:t>peer</a:t>
            </a:r>
            <a:r>
              <a:rPr lang="fr-FR" sz="1700" b="1" dirty="0" smtClean="0">
                <a:solidFill>
                  <a:schemeClr val="tx1"/>
                </a:solidFill>
              </a:rPr>
              <a:t>-to-</a:t>
            </a:r>
            <a:r>
              <a:rPr lang="fr-FR" sz="1700" b="1" dirty="0" err="1" smtClean="0">
                <a:solidFill>
                  <a:schemeClr val="tx1"/>
                </a:solidFill>
              </a:rPr>
              <a:t>peer</a:t>
            </a:r>
            <a:r>
              <a:rPr lang="fr-FR" sz="1700" b="1" dirty="0" smtClean="0">
                <a:solidFill>
                  <a:schemeClr val="tx1"/>
                </a:solidFill>
              </a:rPr>
              <a:t> assisté</a:t>
            </a:r>
          </a:p>
        </p:txBody>
      </p:sp>
      <p:sp>
        <p:nvSpPr>
          <p:cNvPr id="6" name="Rectangle 5"/>
          <p:cNvSpPr/>
          <p:nvPr/>
        </p:nvSpPr>
        <p:spPr>
          <a:xfrm>
            <a:off x="2143108" y="4857760"/>
            <a:ext cx="42862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a:t>
            </a:r>
            <a:endParaRPr lang="fr-FR" dirty="0"/>
          </a:p>
        </p:txBody>
      </p:sp>
      <p:sp>
        <p:nvSpPr>
          <p:cNvPr id="7" name="Rectangle 6"/>
          <p:cNvSpPr/>
          <p:nvPr/>
        </p:nvSpPr>
        <p:spPr>
          <a:xfrm>
            <a:off x="3929058" y="4286256"/>
            <a:ext cx="428628" cy="28575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L</a:t>
            </a:r>
            <a:endParaRPr lang="fr-FR" dirty="0"/>
          </a:p>
        </p:txBody>
      </p:sp>
      <p:sp>
        <p:nvSpPr>
          <p:cNvPr id="8" name="Ellipse 7"/>
          <p:cNvSpPr/>
          <p:nvPr/>
        </p:nvSpPr>
        <p:spPr>
          <a:xfrm>
            <a:off x="2000232" y="492919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2.5E-6 -2.13691E-6 L 0.20278 -0.0821 " pathEditMode="relative" rAng="0" ptsTypes="AA">
                                      <p:cBhvr>
                                        <p:cTn id="10" dur="2000" fill="hold"/>
                                        <p:tgtEl>
                                          <p:spTgt spid="6"/>
                                        </p:tgtEl>
                                        <p:attrNameLst>
                                          <p:attrName>ppt_x</p:attrName>
                                          <p:attrName>ppt_y</p:attrName>
                                        </p:attrNameLst>
                                      </p:cBhvr>
                                      <p:rCtr x="101" y="-41"/>
                                    </p:animMotion>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2" nodeType="clickEffect">
                                  <p:stCondLst>
                                    <p:cond delay="0"/>
                                  </p:stCondLst>
                                  <p:childTnLst>
                                    <p:animEffect transition="out" filter="checkerboard(across)">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6" presetClass="path" presetSubtype="0" accel="50000" decel="50000" fill="hold" grpId="1" nodeType="clickEffect">
                                  <p:stCondLst>
                                    <p:cond delay="0"/>
                                  </p:stCondLst>
                                  <p:childTnLst>
                                    <p:animMotion origin="layout" path="M 0.00747 0.00116 L -0.19757 0.09667 " pathEditMode="relative" rAng="0" ptsTypes="AA">
                                      <p:cBhvr>
                                        <p:cTn id="23" dur="2000" fill="hold"/>
                                        <p:tgtEl>
                                          <p:spTgt spid="7"/>
                                        </p:tgtEl>
                                        <p:attrNameLst>
                                          <p:attrName>ppt_x</p:attrName>
                                          <p:attrName>ppt_y</p:attrName>
                                        </p:attrNameLst>
                                      </p:cBhvr>
                                      <p:rCtr x="-103" y="48"/>
                                    </p:animMotion>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2" nodeType="clickEffect">
                                  <p:stCondLst>
                                    <p:cond delay="0"/>
                                  </p:stCondLst>
                                  <p:childTnLst>
                                    <p:animEffect transition="out" filter="checkerboard(across)">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49" presetClass="path" presetSubtype="0" accel="50000" decel="50000" fill="hold" grpId="0" nodeType="withEffect">
                                  <p:stCondLst>
                                    <p:cond delay="0"/>
                                  </p:stCondLst>
                                  <p:childTnLst>
                                    <p:animMotion origin="layout" path="M -1.66667E-6 2.39593E-6 L 0.22084 0.1457 " pathEditMode="relative" rAng="0" ptsTypes="AA">
                                      <p:cBhvr>
                                        <p:cTn id="34" dur="2000" fill="hold"/>
                                        <p:tgtEl>
                                          <p:spTgt spid="8"/>
                                        </p:tgtEl>
                                        <p:attrNameLst>
                                          <p:attrName>ppt_x</p:attrName>
                                          <p:attrName>ppt_y</p:attrName>
                                        </p:attrNameLst>
                                      </p:cBhvr>
                                      <p:rCtr x="110" y="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71</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900" dirty="0" smtClean="0">
              <a:solidFill>
                <a:schemeClr val="tx1"/>
              </a:solidFill>
            </a:endParaRPr>
          </a:p>
          <a:p>
            <a:pPr marL="1165860" lvl="3" indent="-342900" algn="just">
              <a:buNone/>
            </a:pPr>
            <a:r>
              <a:rPr lang="fr-FR" sz="1700" b="1" dirty="0" smtClean="0">
                <a:solidFill>
                  <a:schemeClr val="tx1"/>
                </a:solidFill>
              </a:rPr>
              <a:t>A – Architecture centralisée : le </a:t>
            </a:r>
            <a:r>
              <a:rPr lang="fr-FR" sz="1700" b="1" dirty="0" err="1" smtClean="0">
                <a:solidFill>
                  <a:schemeClr val="tx1"/>
                </a:solidFill>
              </a:rPr>
              <a:t>peer</a:t>
            </a:r>
            <a:r>
              <a:rPr lang="fr-FR" sz="1700" b="1" dirty="0" smtClean="0">
                <a:solidFill>
                  <a:schemeClr val="tx1"/>
                </a:solidFill>
              </a:rPr>
              <a:t>-to-</a:t>
            </a:r>
            <a:r>
              <a:rPr lang="fr-FR" sz="1700" b="1" dirty="0" err="1" smtClean="0">
                <a:solidFill>
                  <a:schemeClr val="tx1"/>
                </a:solidFill>
              </a:rPr>
              <a:t>peer</a:t>
            </a:r>
            <a:r>
              <a:rPr lang="fr-FR" sz="1700" b="1" dirty="0" smtClean="0">
                <a:solidFill>
                  <a:schemeClr val="tx1"/>
                </a:solidFill>
              </a:rPr>
              <a:t> assisté</a:t>
            </a:r>
          </a:p>
          <a:p>
            <a:pPr marL="1165860" lvl="3" indent="-342900" algn="just">
              <a:buNone/>
            </a:pPr>
            <a:r>
              <a:rPr lang="fr-FR" sz="1700" b="1" dirty="0" smtClean="0">
                <a:solidFill>
                  <a:schemeClr val="tx1"/>
                </a:solidFill>
              </a:rPr>
              <a:t>       </a:t>
            </a:r>
          </a:p>
          <a:p>
            <a:pPr marL="1165860" lvl="3" indent="-342900" algn="just">
              <a:buClr>
                <a:srgbClr val="D09E00"/>
              </a:buClr>
              <a:buFont typeface="Wingdings" pitchFamily="2" charset="2"/>
              <a:buChar char="§"/>
            </a:pPr>
            <a:r>
              <a:rPr lang="fr-FR" sz="1700" b="1" dirty="0" smtClean="0">
                <a:solidFill>
                  <a:schemeClr val="tx1"/>
                </a:solidFill>
              </a:rPr>
              <a:t>Question : Quels sont les inconvénients de cette architecture ? </a:t>
            </a:r>
          </a:p>
          <a:p>
            <a:pPr marL="1165860" lvl="3" indent="-342900" algn="just">
              <a:buClr>
                <a:srgbClr val="D09E00"/>
              </a:buClr>
              <a:buFont typeface="Wingdings" pitchFamily="2" charset="2"/>
              <a:buChar char="§"/>
            </a:pPr>
            <a:r>
              <a:rPr lang="fr-FR" sz="1800" b="1" dirty="0" smtClean="0">
                <a:solidFill>
                  <a:schemeClr val="tx1"/>
                </a:solidFill>
              </a:rPr>
              <a:t>Réponse  :</a:t>
            </a:r>
          </a:p>
          <a:p>
            <a:pPr marL="1165860" lvl="3" indent="-342900" algn="just">
              <a:buClr>
                <a:srgbClr val="D09E00"/>
              </a:buClr>
              <a:buFont typeface="Wingdings" pitchFamily="2" charset="2"/>
              <a:buChar char="§"/>
            </a:pPr>
            <a:r>
              <a:rPr lang="fr-FR" sz="1800" dirty="0" smtClean="0">
                <a:solidFill>
                  <a:schemeClr val="tx1"/>
                </a:solidFill>
              </a:rPr>
              <a:t>On revient au problème de l’architecture client-serveur, le point faible de l’architecture P2P centralisée réside au niveau du serveur.</a:t>
            </a:r>
          </a:p>
          <a:p>
            <a:pPr marL="1165860" lvl="3" indent="-342900" algn="just">
              <a:buClr>
                <a:srgbClr val="D09E00"/>
              </a:buClr>
              <a:buFont typeface="Wingdings" pitchFamily="2" charset="2"/>
              <a:buChar char="§"/>
            </a:pPr>
            <a:r>
              <a:rPr lang="fr-FR" sz="1800" dirty="0" smtClean="0">
                <a:solidFill>
                  <a:schemeClr val="tx1"/>
                </a:solidFill>
              </a:rPr>
              <a:t>En cas de panne de ce dernier aucun échange ne peut avoir lieu. </a:t>
            </a:r>
          </a:p>
          <a:p>
            <a:pPr marL="1165860" lvl="3" indent="-342900" algn="just">
              <a:buClr>
                <a:srgbClr val="D09E00"/>
              </a:buClr>
              <a:buFont typeface="Wingdings" pitchFamily="2" charset="2"/>
              <a:buChar char="§"/>
            </a:pPr>
            <a:r>
              <a:rPr lang="fr-FR" sz="1800" dirty="0" smtClean="0">
                <a:solidFill>
                  <a:schemeClr val="tx1"/>
                </a:solidFill>
              </a:rPr>
              <a:t>Le serveur peut être souvent sollicité ce qui réduit les</a:t>
            </a:r>
            <a:br>
              <a:rPr lang="fr-FR" sz="1800" dirty="0" smtClean="0">
                <a:solidFill>
                  <a:schemeClr val="tx1"/>
                </a:solidFill>
              </a:rPr>
            </a:br>
            <a:r>
              <a:rPr lang="fr-FR" sz="1800" dirty="0" smtClean="0">
                <a:solidFill>
                  <a:schemeClr val="tx1"/>
                </a:solidFill>
              </a:rPr>
              <a:t>performances (bande passante du serveur). </a:t>
            </a:r>
            <a:endParaRPr lang="fr-FR" sz="18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72</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900" dirty="0" smtClean="0">
              <a:solidFill>
                <a:schemeClr val="tx1"/>
              </a:solidFill>
            </a:endParaRPr>
          </a:p>
          <a:p>
            <a:pPr marL="1165860" lvl="3" indent="-342900" algn="just">
              <a:buNone/>
            </a:pPr>
            <a:r>
              <a:rPr lang="fr-FR" sz="1700" b="1" dirty="0" smtClean="0">
                <a:solidFill>
                  <a:schemeClr val="tx1"/>
                </a:solidFill>
              </a:rPr>
              <a:t>B – Architecture en anneau</a:t>
            </a:r>
            <a:r>
              <a:rPr lang="fr-FR" sz="1700" dirty="0" smtClean="0">
                <a:solidFill>
                  <a:schemeClr val="tx1"/>
                </a:solidFill>
              </a:rPr>
              <a:t> </a:t>
            </a:r>
          </a:p>
          <a:p>
            <a:pPr marL="1165860" lvl="3" indent="-342900" algn="just">
              <a:buNone/>
            </a:pPr>
            <a:endParaRPr lang="fr-FR" sz="1700" dirty="0" smtClean="0">
              <a:solidFill>
                <a:schemeClr val="tx1"/>
              </a:solidFill>
            </a:endParaRPr>
          </a:p>
          <a:p>
            <a:pPr marL="1165860" lvl="3" indent="-342900" algn="just">
              <a:buClr>
                <a:srgbClr val="D09E00"/>
              </a:buClr>
              <a:buFont typeface="Wingdings" pitchFamily="2" charset="2"/>
              <a:buChar char="§"/>
            </a:pPr>
            <a:r>
              <a:rPr lang="fr-FR" sz="1800" dirty="0" smtClean="0">
                <a:solidFill>
                  <a:schemeClr val="tx1"/>
                </a:solidFill>
              </a:rPr>
              <a:t>Le serveur central est remplacé par un anneau virtuel de serveurs. </a:t>
            </a:r>
          </a:p>
          <a:p>
            <a:pPr marL="1165860" lvl="3" indent="-342900" algn="just">
              <a:buClr>
                <a:srgbClr val="D09E00"/>
              </a:buClr>
              <a:buFont typeface="Wingdings" pitchFamily="2" charset="2"/>
              <a:buChar char="§"/>
            </a:pPr>
            <a:endParaRPr lang="fr-FR" sz="1800" dirty="0" smtClean="0">
              <a:solidFill>
                <a:schemeClr val="tx1"/>
              </a:solidFill>
            </a:endParaRPr>
          </a:p>
          <a:p>
            <a:pPr marL="1165860" lvl="3" indent="-342900" algn="just">
              <a:buClr>
                <a:srgbClr val="D09E00"/>
              </a:buClr>
              <a:buFont typeface="Wingdings" pitchFamily="2" charset="2"/>
              <a:buChar char="§"/>
            </a:pPr>
            <a:r>
              <a:rPr lang="fr-FR" sz="1800" dirty="0" smtClean="0">
                <a:solidFill>
                  <a:schemeClr val="tx1"/>
                </a:solidFill>
              </a:rPr>
              <a:t>Chaque serveur maintien des informations sur les participants qui lui sont connectés et échange ces informations avec les autres serveurs.</a:t>
            </a:r>
          </a:p>
          <a:p>
            <a:pPr marL="1165860" lvl="3" indent="-342900" algn="just">
              <a:buClr>
                <a:srgbClr val="D09E00"/>
              </a:buClr>
              <a:buFont typeface="Wingdings" pitchFamily="2" charset="2"/>
              <a:buChar char="§"/>
            </a:pPr>
            <a:endParaRPr lang="fr-FR" sz="1800" dirty="0" smtClean="0">
              <a:solidFill>
                <a:schemeClr val="tx1"/>
              </a:solidFill>
            </a:endParaRPr>
          </a:p>
          <a:p>
            <a:pPr marL="1165860" lvl="3" indent="-342900" algn="just">
              <a:buClr>
                <a:srgbClr val="D09E00"/>
              </a:buClr>
              <a:buFont typeface="Wingdings" pitchFamily="2" charset="2"/>
              <a:buChar char="§"/>
            </a:pPr>
            <a:r>
              <a:rPr lang="fr-FR" sz="1800" dirty="0" smtClean="0">
                <a:solidFill>
                  <a:schemeClr val="tx1"/>
                </a:solidFill>
              </a:rPr>
              <a:t>En cas de panne d’un serveur le système reste opérationnel.</a:t>
            </a:r>
          </a:p>
          <a:p>
            <a:pPr marL="1165860" lvl="3" indent="-342900" algn="just">
              <a:buNone/>
            </a:pPr>
            <a:endParaRPr lang="fr-FR" sz="17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900" dirty="0" smtClean="0">
              <a:solidFill>
                <a:schemeClr val="tx1"/>
              </a:solidFill>
            </a:endParaRPr>
          </a:p>
          <a:p>
            <a:pPr marL="1165860" lvl="3" indent="-342900" algn="just">
              <a:buNone/>
            </a:pPr>
            <a:r>
              <a:rPr lang="fr-FR" sz="1700" b="1" dirty="0" smtClean="0">
                <a:solidFill>
                  <a:schemeClr val="tx1"/>
                </a:solidFill>
              </a:rPr>
              <a:t>B – Architecture en anneau</a:t>
            </a:r>
            <a:r>
              <a:rPr lang="fr-FR" sz="1700" dirty="0" smtClean="0">
                <a:solidFill>
                  <a:schemeClr val="tx1"/>
                </a:solidFill>
              </a:rPr>
              <a:t> </a:t>
            </a:r>
          </a:p>
          <a:p>
            <a:pPr marL="1165860" lvl="3" indent="-342900" algn="just">
              <a:buNone/>
            </a:pPr>
            <a:endParaRPr lang="fr-FR" sz="1700" b="1" dirty="0" smtClean="0">
              <a:solidFill>
                <a:schemeClr val="tx1"/>
              </a:solidFill>
            </a:endParaRPr>
          </a:p>
        </p:txBody>
      </p:sp>
      <p:pic>
        <p:nvPicPr>
          <p:cNvPr id="19459" name="Picture 3" descr="C:\Users\MULTI_TECH\Desktop\Capture.PNG"/>
          <p:cNvPicPr>
            <a:picLocks noChangeAspect="1" noChangeArrowheads="1"/>
          </p:cNvPicPr>
          <p:nvPr/>
        </p:nvPicPr>
        <p:blipFill>
          <a:blip r:embed="rId2"/>
          <a:srcRect/>
          <a:stretch>
            <a:fillRect/>
          </a:stretch>
        </p:blipFill>
        <p:spPr bwMode="auto">
          <a:xfrm>
            <a:off x="1885508" y="2680072"/>
            <a:ext cx="5143504" cy="3772692"/>
          </a:xfrm>
          <a:prstGeom prst="rect">
            <a:avLst/>
          </a:prstGeom>
          <a:noFill/>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900" dirty="0" smtClean="0">
              <a:solidFill>
                <a:schemeClr val="tx1"/>
              </a:solidFill>
            </a:endParaRPr>
          </a:p>
          <a:p>
            <a:pPr marL="1165860" lvl="3" indent="-342900" algn="just">
              <a:buNone/>
            </a:pPr>
            <a:r>
              <a:rPr lang="fr-FR" sz="1700" b="1" dirty="0" smtClean="0">
                <a:solidFill>
                  <a:schemeClr val="tx1"/>
                </a:solidFill>
              </a:rPr>
              <a:t>C – Architecture hiérarchique</a:t>
            </a:r>
            <a:r>
              <a:rPr lang="fr-FR" sz="1700" dirty="0" smtClean="0">
                <a:solidFill>
                  <a:schemeClr val="tx1"/>
                </a:solidFill>
              </a:rPr>
              <a:t> </a:t>
            </a:r>
          </a:p>
          <a:p>
            <a:pPr marL="1165860" lvl="3" indent="-342900" algn="just">
              <a:buNone/>
            </a:pPr>
            <a:endParaRPr lang="fr-FR" sz="1700" dirty="0" smtClean="0">
              <a:solidFill>
                <a:schemeClr val="tx1"/>
              </a:solidFill>
            </a:endParaRPr>
          </a:p>
          <a:p>
            <a:pPr marL="1165860" lvl="3" indent="-342900" algn="just">
              <a:buClr>
                <a:srgbClr val="D09E00"/>
              </a:buClr>
              <a:buFont typeface="Wingdings" pitchFamily="2" charset="2"/>
              <a:buChar char="§"/>
            </a:pPr>
            <a:r>
              <a:rPr lang="fr-FR" sz="1800" dirty="0" smtClean="0">
                <a:solidFill>
                  <a:schemeClr val="tx1"/>
                </a:solidFill>
              </a:rPr>
              <a:t>Au lieu d’organiser les serveurs en anneau, l’architecture hiérarchique élabore plutôt une hiérarchie qui réduit le volume d’informations échangées entre les serveurs .</a:t>
            </a:r>
            <a:endParaRPr lang="fr-FR" sz="1700" dirty="0" smtClean="0">
              <a:solidFill>
                <a:schemeClr val="tx1"/>
              </a:solidFill>
            </a:endParaRPr>
          </a:p>
          <a:p>
            <a:pPr marL="1165860" lvl="3" indent="-342900" algn="just">
              <a:buNone/>
            </a:pPr>
            <a:endParaRPr lang="fr-FR" sz="17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75</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900" dirty="0" smtClean="0">
              <a:solidFill>
                <a:schemeClr val="tx1"/>
              </a:solidFill>
            </a:endParaRPr>
          </a:p>
          <a:p>
            <a:pPr marL="1165860" lvl="3" indent="-342900" algn="just">
              <a:buNone/>
            </a:pPr>
            <a:r>
              <a:rPr lang="fr-FR" sz="1700" b="1" dirty="0" smtClean="0">
                <a:solidFill>
                  <a:schemeClr val="tx1"/>
                </a:solidFill>
              </a:rPr>
              <a:t>C – Architecture hiérarchique</a:t>
            </a:r>
            <a:r>
              <a:rPr lang="fr-FR" sz="1700" dirty="0" smtClean="0">
                <a:solidFill>
                  <a:schemeClr val="tx1"/>
                </a:solidFill>
              </a:rPr>
              <a:t> </a:t>
            </a:r>
          </a:p>
          <a:p>
            <a:pPr marL="1165860" lvl="3" indent="-342900" algn="just">
              <a:buNone/>
            </a:pPr>
            <a:endParaRPr lang="fr-FR" sz="1700" dirty="0" smtClean="0">
              <a:solidFill>
                <a:schemeClr val="tx1"/>
              </a:solidFill>
            </a:endParaRPr>
          </a:p>
          <a:p>
            <a:pPr marL="1165860" lvl="3" indent="-342900" algn="just">
              <a:buNone/>
            </a:pPr>
            <a:endParaRPr lang="fr-FR" sz="1700" dirty="0" smtClean="0">
              <a:solidFill>
                <a:schemeClr val="tx1"/>
              </a:solidFill>
            </a:endParaRPr>
          </a:p>
          <a:p>
            <a:pPr marL="1165860" lvl="3" indent="-342900" algn="just">
              <a:buNone/>
            </a:pPr>
            <a:endParaRPr lang="fr-FR" sz="1700" b="1" dirty="0" smtClean="0">
              <a:solidFill>
                <a:schemeClr val="tx1"/>
              </a:solidFill>
            </a:endParaRPr>
          </a:p>
        </p:txBody>
      </p:sp>
      <p:pic>
        <p:nvPicPr>
          <p:cNvPr id="21506" name="Picture 2" descr="C:\Users\MULTI_TECH\Desktop\Capture.PNG"/>
          <p:cNvPicPr>
            <a:picLocks noChangeAspect="1" noChangeArrowheads="1"/>
          </p:cNvPicPr>
          <p:nvPr/>
        </p:nvPicPr>
        <p:blipFill>
          <a:blip r:embed="rId2"/>
          <a:srcRect/>
          <a:stretch>
            <a:fillRect/>
          </a:stretch>
        </p:blipFill>
        <p:spPr bwMode="auto">
          <a:xfrm>
            <a:off x="2008340" y="2669686"/>
            <a:ext cx="5000660" cy="3680303"/>
          </a:xfrm>
          <a:prstGeom prst="rect">
            <a:avLst/>
          </a:prstGeom>
          <a:noFill/>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76</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700" b="1" dirty="0" smtClean="0">
              <a:solidFill>
                <a:schemeClr val="tx1"/>
              </a:solidFill>
            </a:endParaRPr>
          </a:p>
          <a:p>
            <a:pPr marL="1165860" lvl="3" indent="-342900" algn="just">
              <a:buNone/>
            </a:pPr>
            <a:r>
              <a:rPr lang="fr-FR" sz="1700" b="1" dirty="0" smtClean="0">
                <a:solidFill>
                  <a:schemeClr val="tx1"/>
                </a:solidFill>
              </a:rPr>
              <a:t>D – Architecture décentralisée (Le P2P pur) </a:t>
            </a:r>
          </a:p>
          <a:p>
            <a:pPr marL="1165860" lvl="3" indent="-342900" algn="just">
              <a:buClr>
                <a:srgbClr val="D09E00"/>
              </a:buClr>
              <a:buFont typeface="Wingdings" pitchFamily="2" charset="2"/>
              <a:buChar char="§"/>
            </a:pPr>
            <a:endParaRPr lang="fr-FR" sz="1800" dirty="0" smtClean="0">
              <a:solidFill>
                <a:schemeClr val="tx1"/>
              </a:solidFill>
            </a:endParaRPr>
          </a:p>
          <a:p>
            <a:pPr marL="1165860" lvl="3" indent="-342900" algn="just">
              <a:buClr>
                <a:srgbClr val="D09E00"/>
              </a:buClr>
              <a:buFont typeface="Wingdings" pitchFamily="2" charset="2"/>
              <a:buChar char="§"/>
            </a:pPr>
            <a:r>
              <a:rPr lang="fr-FR" sz="1800" dirty="0" smtClean="0">
                <a:solidFill>
                  <a:schemeClr val="tx1"/>
                </a:solidFill>
              </a:rPr>
              <a:t>IL n’existe pas de serveurs. Tous les participants ont le même statut. </a:t>
            </a:r>
          </a:p>
          <a:p>
            <a:pPr marL="1165860" lvl="3" indent="-342900" algn="just">
              <a:buClr>
                <a:srgbClr val="D09E00"/>
              </a:buClr>
              <a:buFont typeface="Wingdings" pitchFamily="2" charset="2"/>
              <a:buChar char="§"/>
            </a:pPr>
            <a:r>
              <a:rPr lang="fr-FR" sz="1800" dirty="0" smtClean="0">
                <a:solidFill>
                  <a:schemeClr val="tx1"/>
                </a:solidFill>
              </a:rPr>
              <a:t>Pour rejoindre le réseau, un participant P doit d’abord diffuser un message spécial sur le réseau physique.</a:t>
            </a:r>
          </a:p>
          <a:p>
            <a:pPr marL="1165860" lvl="3" indent="-342900" algn="just">
              <a:buClr>
                <a:srgbClr val="D09E00"/>
              </a:buClr>
              <a:buFont typeface="Wingdings" pitchFamily="2" charset="2"/>
              <a:buChar char="§"/>
            </a:pPr>
            <a:endParaRPr lang="fr-FR" sz="1700" b="1" dirty="0" smtClean="0">
              <a:solidFill>
                <a:schemeClr val="tx1"/>
              </a:solidFill>
            </a:endParaRPr>
          </a:p>
          <a:p>
            <a:pPr marL="1165860" lvl="3" indent="-342900" algn="just">
              <a:buNone/>
            </a:pPr>
            <a:endParaRPr lang="fr-FR" sz="17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77</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700" b="1" dirty="0" smtClean="0">
              <a:solidFill>
                <a:schemeClr val="tx1"/>
              </a:solidFill>
            </a:endParaRPr>
          </a:p>
          <a:p>
            <a:pPr marL="1165860" lvl="3" indent="-342900" algn="just">
              <a:buNone/>
            </a:pPr>
            <a:r>
              <a:rPr lang="fr-FR" sz="1700" b="1" dirty="0" smtClean="0">
                <a:solidFill>
                  <a:schemeClr val="tx1"/>
                </a:solidFill>
              </a:rPr>
              <a:t>D – Architecture décentralisée (Le P2P pur) </a:t>
            </a:r>
          </a:p>
          <a:p>
            <a:pPr marL="1165860" lvl="3" indent="-342900" algn="just">
              <a:buNone/>
            </a:pPr>
            <a:endParaRPr lang="fr-FR" sz="1700" b="1" dirty="0" smtClean="0">
              <a:solidFill>
                <a:schemeClr val="tx1"/>
              </a:solidFill>
            </a:endParaRPr>
          </a:p>
        </p:txBody>
      </p:sp>
      <p:pic>
        <p:nvPicPr>
          <p:cNvPr id="20482" name="Picture 2" descr="C:\Users\MULTI_TECH\Desktop\Capture.PNG"/>
          <p:cNvPicPr>
            <a:picLocks noChangeAspect="1" noChangeArrowheads="1"/>
          </p:cNvPicPr>
          <p:nvPr/>
        </p:nvPicPr>
        <p:blipFill>
          <a:blip r:embed="rId2"/>
          <a:srcRect/>
          <a:stretch>
            <a:fillRect/>
          </a:stretch>
        </p:blipFill>
        <p:spPr bwMode="auto">
          <a:xfrm>
            <a:off x="1800111" y="2694731"/>
            <a:ext cx="5367755" cy="3743629"/>
          </a:xfrm>
          <a:prstGeom prst="rect">
            <a:avLst/>
          </a:prstGeom>
          <a:noFill/>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78</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500" b="1" dirty="0" smtClean="0">
              <a:solidFill>
                <a:schemeClr val="tx1"/>
              </a:solidFill>
            </a:endParaRPr>
          </a:p>
          <a:p>
            <a:pPr marL="617220" lvl="1" indent="-342900" algn="ctr">
              <a:buNone/>
            </a:pPr>
            <a:r>
              <a:rPr lang="fr-FR" sz="1500" b="1" dirty="0" smtClean="0">
                <a:solidFill>
                  <a:schemeClr val="tx1"/>
                </a:solidFill>
              </a:rPr>
              <a:t>Exemple  des systèmes Pair a Pair  : </a:t>
            </a:r>
            <a:r>
              <a:rPr lang="fr-FR" sz="1500" b="1" dirty="0" err="1" smtClean="0">
                <a:solidFill>
                  <a:schemeClr val="tx1"/>
                </a:solidFill>
              </a:rPr>
              <a:t>e-Mule</a:t>
            </a:r>
            <a:r>
              <a:rPr lang="fr-FR" sz="1500" b="1" dirty="0" smtClean="0">
                <a:solidFill>
                  <a:schemeClr val="tx1"/>
                </a:solidFill>
              </a:rPr>
              <a:t> ( architecture centralisée)</a:t>
            </a:r>
            <a:endParaRPr lang="fr-FR" sz="1500" dirty="0" smtClean="0">
              <a:solidFill>
                <a:schemeClr val="tx1"/>
              </a:solidFill>
            </a:endParaRPr>
          </a:p>
          <a:p>
            <a:pPr marL="1165860" lvl="3" indent="-342900" algn="just">
              <a:buNone/>
            </a:pPr>
            <a:endParaRPr lang="fr-FR" sz="1500" b="1" dirty="0" smtClean="0">
              <a:solidFill>
                <a:schemeClr val="tx1"/>
              </a:solidFill>
            </a:endParaRPr>
          </a:p>
        </p:txBody>
      </p:sp>
      <p:pic>
        <p:nvPicPr>
          <p:cNvPr id="183298" name="Picture 2" descr="C:\Users\MULTI_TECH\Desktop\Capture.PNG"/>
          <p:cNvPicPr>
            <a:picLocks noChangeAspect="1" noChangeArrowheads="1"/>
          </p:cNvPicPr>
          <p:nvPr/>
        </p:nvPicPr>
        <p:blipFill>
          <a:blip r:embed="rId2"/>
          <a:srcRect/>
          <a:stretch>
            <a:fillRect/>
          </a:stretch>
        </p:blipFill>
        <p:spPr bwMode="auto">
          <a:xfrm>
            <a:off x="2214546" y="2714620"/>
            <a:ext cx="5158261" cy="3729132"/>
          </a:xfrm>
          <a:prstGeom prst="rect">
            <a:avLst/>
          </a:prstGeom>
          <a:noFill/>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79</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500" b="1" dirty="0" smtClean="0">
              <a:solidFill>
                <a:schemeClr val="tx1"/>
              </a:solidFill>
            </a:endParaRPr>
          </a:p>
          <a:p>
            <a:pPr marL="617220" lvl="1" indent="-342900" algn="ctr">
              <a:buNone/>
            </a:pPr>
            <a:r>
              <a:rPr lang="fr-FR" sz="1500" b="1" dirty="0" smtClean="0">
                <a:solidFill>
                  <a:schemeClr val="tx1"/>
                </a:solidFill>
              </a:rPr>
              <a:t>Exemple  des systèmes Pair a Pair  : </a:t>
            </a:r>
            <a:r>
              <a:rPr lang="fr-FR" sz="1600" b="1" dirty="0" err="1" smtClean="0">
                <a:solidFill>
                  <a:schemeClr val="tx1"/>
                </a:solidFill>
              </a:rPr>
              <a:t>GNUtella</a:t>
            </a:r>
            <a:r>
              <a:rPr lang="fr-FR" sz="1500" b="1" dirty="0" smtClean="0">
                <a:solidFill>
                  <a:schemeClr val="tx1"/>
                </a:solidFill>
              </a:rPr>
              <a:t> ( architecture décentralisée)</a:t>
            </a:r>
          </a:p>
          <a:p>
            <a:pPr marL="342900" indent="-342900">
              <a:buNone/>
            </a:pPr>
            <a:endParaRPr lang="fr-FR" sz="1500" dirty="0" smtClean="0"/>
          </a:p>
          <a:p>
            <a:pPr marL="342900" indent="-342900">
              <a:buFont typeface="+mj-lt"/>
              <a:buAutoNum type="arabicParenR"/>
            </a:pPr>
            <a:r>
              <a:rPr lang="fr-FR" sz="1500" dirty="0" smtClean="0"/>
              <a:t>Pour se connecter au réseau, </a:t>
            </a:r>
          </a:p>
          <a:p>
            <a:pPr marL="342900" indent="-342900">
              <a:buNone/>
            </a:pPr>
            <a:r>
              <a:rPr lang="fr-FR" sz="1500" dirty="0" smtClean="0"/>
              <a:t>le servent diffuse  PING</a:t>
            </a:r>
          </a:p>
          <a:p>
            <a:pPr marL="342900" indent="-342900" algn="r">
              <a:buNone/>
            </a:pPr>
            <a:r>
              <a:rPr lang="fr-FR" sz="1500" dirty="0" smtClean="0">
                <a:solidFill>
                  <a:schemeClr val="accent6">
                    <a:lumMod val="75000"/>
                  </a:schemeClr>
                </a:solidFill>
              </a:rPr>
              <a:t>Les adresses IP et autre informations </a:t>
            </a:r>
          </a:p>
          <a:p>
            <a:pPr marL="342900" indent="-342900" algn="r">
              <a:buNone/>
            </a:pPr>
            <a:r>
              <a:rPr lang="fr-FR" sz="1500" dirty="0" smtClean="0">
                <a:solidFill>
                  <a:schemeClr val="accent6">
                    <a:lumMod val="75000"/>
                  </a:schemeClr>
                </a:solidFill>
              </a:rPr>
              <a:t>sont récupéré via PONG</a:t>
            </a:r>
            <a:r>
              <a:rPr lang="fr-FR" sz="2400" dirty="0" smtClean="0"/>
              <a:t/>
            </a:r>
            <a:br>
              <a:rPr lang="fr-FR" sz="2400" dirty="0" smtClean="0"/>
            </a:br>
            <a:r>
              <a:rPr lang="fr-FR" sz="2100" dirty="0" smtClean="0"/>
              <a:t/>
            </a:r>
            <a:br>
              <a:rPr lang="fr-FR" sz="2100" dirty="0" smtClean="0"/>
            </a:br>
            <a:endParaRPr lang="fr-FR" sz="2000" dirty="0" smtClean="0">
              <a:solidFill>
                <a:schemeClr val="tx1"/>
              </a:solidFill>
            </a:endParaRPr>
          </a:p>
          <a:p>
            <a:pPr marL="1165860" lvl="3" indent="-342900" algn="just">
              <a:buNone/>
            </a:pPr>
            <a:endParaRPr lang="fr-FR" sz="1500" b="1" dirty="0" smtClean="0">
              <a:solidFill>
                <a:schemeClr val="tx1"/>
              </a:solidFill>
            </a:endParaRPr>
          </a:p>
        </p:txBody>
      </p:sp>
      <p:sp>
        <p:nvSpPr>
          <p:cNvPr id="6" name="computr2"/>
          <p:cNvSpPr>
            <a:spLocks noEditPoints="1" noChangeArrowheads="1"/>
          </p:cNvSpPr>
          <p:nvPr/>
        </p:nvSpPr>
        <p:spPr bwMode="auto">
          <a:xfrm>
            <a:off x="3703637" y="4114796"/>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7" name="computr2"/>
          <p:cNvSpPr>
            <a:spLocks noEditPoints="1" noChangeArrowheads="1"/>
          </p:cNvSpPr>
          <p:nvPr/>
        </p:nvSpPr>
        <p:spPr bwMode="auto">
          <a:xfrm>
            <a:off x="1974849" y="5627683"/>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8" name="computr2"/>
          <p:cNvSpPr>
            <a:spLocks noEditPoints="1" noChangeArrowheads="1"/>
          </p:cNvSpPr>
          <p:nvPr/>
        </p:nvSpPr>
        <p:spPr bwMode="auto">
          <a:xfrm>
            <a:off x="3703637" y="5627683"/>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9" name="computr2"/>
          <p:cNvSpPr>
            <a:spLocks noEditPoints="1" noChangeArrowheads="1"/>
          </p:cNvSpPr>
          <p:nvPr/>
        </p:nvSpPr>
        <p:spPr bwMode="auto">
          <a:xfrm>
            <a:off x="5648324" y="5627683"/>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cxnSp>
        <p:nvCxnSpPr>
          <p:cNvPr id="10" name="AutoShape 22"/>
          <p:cNvCxnSpPr>
            <a:cxnSpLocks noChangeShapeType="1"/>
            <a:stCxn id="21" idx="4"/>
            <a:endCxn id="6" idx="6"/>
          </p:cNvCxnSpPr>
          <p:nvPr/>
        </p:nvCxnSpPr>
        <p:spPr bwMode="auto">
          <a:xfrm rot="10800000" flipH="1" flipV="1">
            <a:off x="3883024" y="2967033"/>
            <a:ext cx="1588" cy="1330325"/>
          </a:xfrm>
          <a:prstGeom prst="curvedConnector3">
            <a:avLst>
              <a:gd name="adj1" fmla="val -25700000"/>
            </a:avLst>
          </a:prstGeom>
          <a:noFill/>
          <a:ln w="9525">
            <a:solidFill>
              <a:schemeClr val="tx1"/>
            </a:solidFill>
            <a:round/>
            <a:headEnd/>
            <a:tailEnd type="triangle" w="med" len="med"/>
          </a:ln>
          <a:effectLst/>
        </p:spPr>
      </p:cxnSp>
      <p:cxnSp>
        <p:nvCxnSpPr>
          <p:cNvPr id="11" name="AutoShape 23"/>
          <p:cNvCxnSpPr>
            <a:cxnSpLocks noChangeShapeType="1"/>
            <a:stCxn id="6" idx="7"/>
            <a:endCxn id="21" idx="5"/>
          </p:cNvCxnSpPr>
          <p:nvPr/>
        </p:nvCxnSpPr>
        <p:spPr bwMode="auto">
          <a:xfrm flipV="1">
            <a:off x="4429124" y="2967033"/>
            <a:ext cx="1588" cy="1330325"/>
          </a:xfrm>
          <a:prstGeom prst="curvedConnector3">
            <a:avLst>
              <a:gd name="adj1" fmla="val 25700000"/>
            </a:avLst>
          </a:prstGeom>
          <a:noFill/>
          <a:ln w="9525">
            <a:solidFill>
              <a:srgbClr val="FF9900"/>
            </a:solidFill>
            <a:round/>
            <a:headEnd/>
            <a:tailEnd type="triangle" w="med" len="med"/>
          </a:ln>
          <a:effectLst/>
        </p:spPr>
      </p:cxnSp>
      <p:cxnSp>
        <p:nvCxnSpPr>
          <p:cNvPr id="12" name="AutoShape 24"/>
          <p:cNvCxnSpPr>
            <a:cxnSpLocks noChangeShapeType="1"/>
            <a:stCxn id="6" idx="1"/>
            <a:endCxn id="7" idx="0"/>
          </p:cNvCxnSpPr>
          <p:nvPr/>
        </p:nvCxnSpPr>
        <p:spPr bwMode="auto">
          <a:xfrm flipH="1">
            <a:off x="2427287" y="4791071"/>
            <a:ext cx="1728787" cy="836612"/>
          </a:xfrm>
          <a:prstGeom prst="straightConnector1">
            <a:avLst/>
          </a:prstGeom>
          <a:noFill/>
          <a:ln w="9525">
            <a:solidFill>
              <a:schemeClr val="tx1"/>
            </a:solidFill>
            <a:round/>
            <a:headEnd/>
            <a:tailEnd type="triangle" w="med" len="med"/>
          </a:ln>
          <a:effectLst/>
        </p:spPr>
      </p:cxnSp>
      <p:cxnSp>
        <p:nvCxnSpPr>
          <p:cNvPr id="13" name="AutoShape 25"/>
          <p:cNvCxnSpPr>
            <a:cxnSpLocks noChangeShapeType="1"/>
            <a:stCxn id="6" idx="1"/>
            <a:endCxn id="8" idx="0"/>
          </p:cNvCxnSpPr>
          <p:nvPr/>
        </p:nvCxnSpPr>
        <p:spPr bwMode="auto">
          <a:xfrm>
            <a:off x="4156074" y="4791071"/>
            <a:ext cx="0" cy="836612"/>
          </a:xfrm>
          <a:prstGeom prst="straightConnector1">
            <a:avLst/>
          </a:prstGeom>
          <a:noFill/>
          <a:ln w="9525">
            <a:solidFill>
              <a:schemeClr val="tx1"/>
            </a:solidFill>
            <a:round/>
            <a:headEnd/>
            <a:tailEnd type="triangle" w="med" len="med"/>
          </a:ln>
          <a:effectLst/>
        </p:spPr>
      </p:cxnSp>
      <p:cxnSp>
        <p:nvCxnSpPr>
          <p:cNvPr id="14" name="AutoShape 26"/>
          <p:cNvCxnSpPr>
            <a:cxnSpLocks noChangeShapeType="1"/>
            <a:stCxn id="6" idx="1"/>
            <a:endCxn id="9" idx="0"/>
          </p:cNvCxnSpPr>
          <p:nvPr/>
        </p:nvCxnSpPr>
        <p:spPr bwMode="auto">
          <a:xfrm>
            <a:off x="4156074" y="4791071"/>
            <a:ext cx="1944688" cy="836612"/>
          </a:xfrm>
          <a:prstGeom prst="straightConnector1">
            <a:avLst/>
          </a:prstGeom>
          <a:noFill/>
          <a:ln w="9525">
            <a:solidFill>
              <a:schemeClr val="tx1"/>
            </a:solidFill>
            <a:round/>
            <a:headEnd/>
            <a:tailEnd type="triangle" w="med" len="med"/>
          </a:ln>
          <a:effectLst/>
        </p:spPr>
      </p:cxnSp>
      <p:cxnSp>
        <p:nvCxnSpPr>
          <p:cNvPr id="15" name="AutoShape 27"/>
          <p:cNvCxnSpPr>
            <a:cxnSpLocks noChangeShapeType="1"/>
            <a:stCxn id="9" idx="0"/>
            <a:endCxn id="6" idx="8"/>
          </p:cNvCxnSpPr>
          <p:nvPr/>
        </p:nvCxnSpPr>
        <p:spPr bwMode="auto">
          <a:xfrm rot="5400000" flipH="1">
            <a:off x="4787105" y="4314027"/>
            <a:ext cx="1019175" cy="1608138"/>
          </a:xfrm>
          <a:prstGeom prst="curvedConnector2">
            <a:avLst/>
          </a:prstGeom>
          <a:noFill/>
          <a:ln w="9525">
            <a:solidFill>
              <a:srgbClr val="FF9900"/>
            </a:solidFill>
            <a:round/>
            <a:headEnd/>
            <a:tailEnd type="triangle" w="med" len="med"/>
          </a:ln>
          <a:effectLst/>
        </p:spPr>
      </p:cxnSp>
      <p:cxnSp>
        <p:nvCxnSpPr>
          <p:cNvPr id="16" name="AutoShape 28"/>
          <p:cNvCxnSpPr>
            <a:cxnSpLocks noChangeShapeType="1"/>
            <a:stCxn id="7" idx="0"/>
            <a:endCxn id="6" idx="9"/>
          </p:cNvCxnSpPr>
          <p:nvPr/>
        </p:nvCxnSpPr>
        <p:spPr bwMode="auto">
          <a:xfrm rot="16200000">
            <a:off x="2613818" y="4421977"/>
            <a:ext cx="1019175" cy="1392237"/>
          </a:xfrm>
          <a:prstGeom prst="curvedConnector2">
            <a:avLst/>
          </a:prstGeom>
          <a:noFill/>
          <a:ln w="9525">
            <a:solidFill>
              <a:srgbClr val="FF9900"/>
            </a:solidFill>
            <a:round/>
            <a:headEnd/>
            <a:tailEnd type="triangle" w="med" len="med"/>
          </a:ln>
          <a:effectLst/>
        </p:spPr>
      </p:cxnSp>
      <p:cxnSp>
        <p:nvCxnSpPr>
          <p:cNvPr id="17" name="AutoShape 29"/>
          <p:cNvCxnSpPr>
            <a:cxnSpLocks noChangeShapeType="1"/>
            <a:stCxn id="8" idx="0"/>
            <a:endCxn id="6" idx="2"/>
          </p:cNvCxnSpPr>
          <p:nvPr/>
        </p:nvCxnSpPr>
        <p:spPr bwMode="auto">
          <a:xfrm rot="16200000">
            <a:off x="3536155" y="4734715"/>
            <a:ext cx="1512887" cy="273050"/>
          </a:xfrm>
          <a:prstGeom prst="curvedConnector5">
            <a:avLst>
              <a:gd name="adj1" fmla="val 27597"/>
              <a:gd name="adj2" fmla="val 249417"/>
              <a:gd name="adj3" fmla="val 115111"/>
            </a:avLst>
          </a:prstGeom>
          <a:noFill/>
          <a:ln w="9525">
            <a:solidFill>
              <a:srgbClr val="FF9900"/>
            </a:solidFill>
            <a:round/>
            <a:headEnd/>
            <a:tailEnd type="triangle" w="med" len="med"/>
          </a:ln>
          <a:effectLst/>
        </p:spPr>
      </p:cxnSp>
      <p:cxnSp>
        <p:nvCxnSpPr>
          <p:cNvPr id="18" name="AutoShape 30"/>
          <p:cNvCxnSpPr>
            <a:cxnSpLocks noChangeShapeType="1"/>
            <a:stCxn id="6" idx="8"/>
            <a:endCxn id="21" idx="7"/>
          </p:cNvCxnSpPr>
          <p:nvPr/>
        </p:nvCxnSpPr>
        <p:spPr bwMode="auto">
          <a:xfrm flipH="1" flipV="1">
            <a:off x="4429124" y="2786058"/>
            <a:ext cx="63500" cy="1822450"/>
          </a:xfrm>
          <a:prstGeom prst="curvedConnector3">
            <a:avLst>
              <a:gd name="adj1" fmla="val -542500"/>
            </a:avLst>
          </a:prstGeom>
          <a:noFill/>
          <a:ln w="9525">
            <a:solidFill>
              <a:srgbClr val="FF9900"/>
            </a:solidFill>
            <a:round/>
            <a:headEnd/>
            <a:tailEnd type="triangle" w="med" len="med"/>
          </a:ln>
          <a:effectLst/>
        </p:spPr>
      </p:cxnSp>
      <p:cxnSp>
        <p:nvCxnSpPr>
          <p:cNvPr id="19" name="AutoShape 31"/>
          <p:cNvCxnSpPr>
            <a:cxnSpLocks noChangeShapeType="1"/>
            <a:stCxn id="6" idx="9"/>
            <a:endCxn id="21" idx="6"/>
          </p:cNvCxnSpPr>
          <p:nvPr/>
        </p:nvCxnSpPr>
        <p:spPr bwMode="auto">
          <a:xfrm rot="10800000" flipH="1">
            <a:off x="3819524" y="2786058"/>
            <a:ext cx="63500" cy="1822450"/>
          </a:xfrm>
          <a:prstGeom prst="curvedConnector3">
            <a:avLst>
              <a:gd name="adj1" fmla="val -542500"/>
            </a:avLst>
          </a:prstGeom>
          <a:noFill/>
          <a:ln w="9525">
            <a:solidFill>
              <a:srgbClr val="FF9900"/>
            </a:solidFill>
            <a:round/>
            <a:headEnd/>
            <a:tailEnd type="triangle" w="med" len="med"/>
          </a:ln>
          <a:effectLst/>
        </p:spPr>
      </p:cxnSp>
      <p:cxnSp>
        <p:nvCxnSpPr>
          <p:cNvPr id="20" name="AutoShape 32"/>
          <p:cNvCxnSpPr>
            <a:cxnSpLocks noChangeShapeType="1"/>
            <a:stCxn id="6" idx="2"/>
            <a:endCxn id="21" idx="1"/>
          </p:cNvCxnSpPr>
          <p:nvPr/>
        </p:nvCxnSpPr>
        <p:spPr bwMode="auto">
          <a:xfrm flipH="1" flipV="1">
            <a:off x="4156074" y="3279771"/>
            <a:ext cx="273050" cy="835025"/>
          </a:xfrm>
          <a:prstGeom prst="straightConnector1">
            <a:avLst/>
          </a:prstGeom>
          <a:noFill/>
          <a:ln w="9525">
            <a:solidFill>
              <a:srgbClr val="FF9900"/>
            </a:solidFill>
            <a:round/>
            <a:headEnd/>
            <a:tailEnd type="triangle" w="med" len="med"/>
          </a:ln>
          <a:effectLst/>
        </p:spPr>
      </p:cxnSp>
      <p:sp>
        <p:nvSpPr>
          <p:cNvPr id="21" name="computr2"/>
          <p:cNvSpPr>
            <a:spLocks noEditPoints="1" noChangeArrowheads="1"/>
          </p:cNvSpPr>
          <p:nvPr/>
        </p:nvSpPr>
        <p:spPr bwMode="auto">
          <a:xfrm>
            <a:off x="3703637" y="2603496"/>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22" name="Text Box 33"/>
          <p:cNvSpPr txBox="1">
            <a:spLocks noChangeArrowheads="1"/>
          </p:cNvSpPr>
          <p:nvPr/>
        </p:nvSpPr>
        <p:spPr bwMode="auto">
          <a:xfrm>
            <a:off x="6572264" y="2571744"/>
            <a:ext cx="1143000" cy="366713"/>
          </a:xfrm>
          <a:prstGeom prst="rect">
            <a:avLst/>
          </a:prstGeom>
          <a:noFill/>
          <a:ln w="9525">
            <a:noFill/>
            <a:miter lim="800000"/>
            <a:headEnd/>
            <a:tailEnd/>
          </a:ln>
          <a:effectLst/>
        </p:spPr>
        <p:txBody>
          <a:bodyPr>
            <a:spAutoFit/>
          </a:bodyPr>
          <a:lstStyle/>
          <a:p>
            <a:pPr>
              <a:spcBef>
                <a:spcPct val="50000"/>
              </a:spcBef>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par>
                                <p:cTn id="15" presetID="5" presetClass="entr" presetSubtype="1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checkerboard(across)">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8</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p>
          <a:p>
            <a:pPr marL="342900" indent="-342900" algn="just">
              <a:buNone/>
            </a:pPr>
            <a:r>
              <a:rPr lang="fr-FR" sz="2000" dirty="0" smtClean="0"/>
              <a:t/>
            </a:r>
            <a:br>
              <a:rPr lang="fr-FR" sz="2000" dirty="0" smtClean="0"/>
            </a:br>
            <a:endParaRPr lang="fr-FR" sz="1900" b="1" dirty="0" smtClean="0">
              <a:solidFill>
                <a:srgbClr val="C00000"/>
              </a:solidFill>
            </a:endParaRP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214415" y="1925603"/>
            <a:ext cx="6715172" cy="4694425"/>
          </a:xfrm>
          <a:prstGeom prst="rect">
            <a:avLst/>
          </a:prstGeom>
          <a:noFill/>
        </p:spPr>
      </p:pic>
      <p:sp>
        <p:nvSpPr>
          <p:cNvPr id="6" name="Rectangle à coins arrondis 5"/>
          <p:cNvSpPr/>
          <p:nvPr/>
        </p:nvSpPr>
        <p:spPr>
          <a:xfrm>
            <a:off x="1643042" y="6215058"/>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a:t>
            </a:r>
            <a:endParaRPr lang="fr-FR" sz="1500" dirty="0"/>
          </a:p>
        </p:txBody>
      </p:sp>
      <p:sp>
        <p:nvSpPr>
          <p:cNvPr id="7" name="Rectangle à coins arrondis 6"/>
          <p:cNvSpPr/>
          <p:nvPr/>
        </p:nvSpPr>
        <p:spPr>
          <a:xfrm>
            <a:off x="4970134" y="6201410"/>
            <a:ext cx="2071702" cy="428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multi-ordinateurs</a:t>
            </a:r>
            <a:endParaRPr lang="fr-FR" sz="1500" dirty="0"/>
          </a:p>
        </p:txBody>
      </p:sp>
      <p:sp>
        <p:nvSpPr>
          <p:cNvPr id="8" name="Rectangle à coins arrondis 7"/>
          <p:cNvSpPr/>
          <p:nvPr/>
        </p:nvSpPr>
        <p:spPr>
          <a:xfrm>
            <a:off x="1571604" y="2214554"/>
            <a:ext cx="2643206" cy="1857388"/>
          </a:xfrm>
          <a:prstGeom prst="roundRect">
            <a:avLst/>
          </a:prstGeom>
          <a:noFill/>
          <a:ln w="412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80</a:t>
            </a:fld>
            <a:endParaRPr lang="fr-FR"/>
          </a:p>
        </p:txBody>
      </p:sp>
      <p:sp>
        <p:nvSpPr>
          <p:cNvPr id="3" name="Espace réservé du contenu 2"/>
          <p:cNvSpPr>
            <a:spLocks noGrp="1"/>
          </p:cNvSpPr>
          <p:nvPr>
            <p:ph sz="quarter" idx="1"/>
          </p:nvPr>
        </p:nvSpPr>
        <p:spPr>
          <a:xfrm>
            <a:off x="357158" y="1571612"/>
            <a:ext cx="8503920" cy="4929222"/>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500" b="1" dirty="0" smtClean="0">
              <a:solidFill>
                <a:schemeClr val="tx1"/>
              </a:solidFill>
            </a:endParaRPr>
          </a:p>
          <a:p>
            <a:pPr marL="617220" lvl="1" indent="-342900" algn="ctr">
              <a:buNone/>
            </a:pPr>
            <a:r>
              <a:rPr lang="fr-FR" sz="1500" b="1" dirty="0" smtClean="0">
                <a:solidFill>
                  <a:schemeClr val="tx1"/>
                </a:solidFill>
              </a:rPr>
              <a:t>Exemple  des systèmes Pair a Pair  : </a:t>
            </a:r>
            <a:r>
              <a:rPr lang="fr-FR" sz="1600" b="1" dirty="0" err="1" smtClean="0">
                <a:solidFill>
                  <a:schemeClr val="tx1"/>
                </a:solidFill>
              </a:rPr>
              <a:t>GNUtella</a:t>
            </a:r>
            <a:r>
              <a:rPr lang="fr-FR" sz="1500" b="1" dirty="0" smtClean="0">
                <a:solidFill>
                  <a:schemeClr val="tx1"/>
                </a:solidFill>
              </a:rPr>
              <a:t> ( architecture décentralisée)</a:t>
            </a:r>
          </a:p>
          <a:p>
            <a:pPr marL="342900" indent="-342900">
              <a:buNone/>
            </a:pPr>
            <a:endParaRPr lang="fr-FR" sz="1500" dirty="0" smtClean="0"/>
          </a:p>
          <a:p>
            <a:pPr marL="342900" indent="-342900">
              <a:buFont typeface="+mj-lt"/>
              <a:buAutoNum type="arabicParenR" startAt="2"/>
            </a:pPr>
            <a:r>
              <a:rPr lang="fr-FR" sz="1600" dirty="0" smtClean="0"/>
              <a:t>Le servent envoi des trames de recherche aux </a:t>
            </a:r>
          </a:p>
          <a:p>
            <a:pPr marL="342900" indent="-342900">
              <a:buNone/>
            </a:pPr>
            <a:r>
              <a:rPr lang="fr-FR" sz="1600" dirty="0" smtClean="0"/>
              <a:t>Différents pairs et récupère, par des trames </a:t>
            </a:r>
          </a:p>
          <a:p>
            <a:pPr marL="342900" indent="-342900">
              <a:buNone/>
            </a:pPr>
            <a:r>
              <a:rPr lang="fr-FR" sz="1600" dirty="0" smtClean="0"/>
              <a:t>réponses, les noms des fichiers partagés </a:t>
            </a:r>
            <a:br>
              <a:rPr lang="fr-FR" sz="1600" dirty="0" smtClean="0"/>
            </a:br>
            <a:r>
              <a:rPr lang="fr-FR" sz="1600" dirty="0" smtClean="0"/>
              <a:t> </a:t>
            </a:r>
            <a:r>
              <a:rPr lang="fr-FR" sz="2100" dirty="0" smtClean="0"/>
              <a:t/>
            </a:r>
            <a:br>
              <a:rPr lang="fr-FR" sz="2100" dirty="0" smtClean="0"/>
            </a:br>
            <a:endParaRPr lang="fr-FR" sz="2000" dirty="0" smtClean="0">
              <a:solidFill>
                <a:schemeClr val="tx1"/>
              </a:solidFill>
            </a:endParaRPr>
          </a:p>
          <a:p>
            <a:pPr marL="1165860" lvl="3" indent="-342900" algn="just">
              <a:buNone/>
            </a:pPr>
            <a:endParaRPr lang="fr-FR" sz="1500" b="1" dirty="0" smtClean="0">
              <a:solidFill>
                <a:schemeClr val="tx1"/>
              </a:solidFill>
            </a:endParaRPr>
          </a:p>
        </p:txBody>
      </p:sp>
      <p:sp>
        <p:nvSpPr>
          <p:cNvPr id="23" name="computr2"/>
          <p:cNvSpPr>
            <a:spLocks noEditPoints="1" noChangeArrowheads="1"/>
          </p:cNvSpPr>
          <p:nvPr/>
        </p:nvSpPr>
        <p:spPr bwMode="auto">
          <a:xfrm>
            <a:off x="5715008" y="4154482"/>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24" name="computr2"/>
          <p:cNvSpPr>
            <a:spLocks noEditPoints="1" noChangeArrowheads="1"/>
          </p:cNvSpPr>
          <p:nvPr/>
        </p:nvSpPr>
        <p:spPr bwMode="auto">
          <a:xfrm>
            <a:off x="3986220" y="5667369"/>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25" name="computr2"/>
          <p:cNvSpPr>
            <a:spLocks noEditPoints="1" noChangeArrowheads="1"/>
          </p:cNvSpPr>
          <p:nvPr/>
        </p:nvSpPr>
        <p:spPr bwMode="auto">
          <a:xfrm>
            <a:off x="5715008" y="5667369"/>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26" name="computr2"/>
          <p:cNvSpPr>
            <a:spLocks noEditPoints="1" noChangeArrowheads="1"/>
          </p:cNvSpPr>
          <p:nvPr/>
        </p:nvSpPr>
        <p:spPr bwMode="auto">
          <a:xfrm>
            <a:off x="7659695" y="5667369"/>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cxnSp>
        <p:nvCxnSpPr>
          <p:cNvPr id="27" name="AutoShape 22"/>
          <p:cNvCxnSpPr>
            <a:cxnSpLocks noChangeShapeType="1"/>
            <a:stCxn id="38" idx="4"/>
            <a:endCxn id="23" idx="6"/>
          </p:cNvCxnSpPr>
          <p:nvPr/>
        </p:nvCxnSpPr>
        <p:spPr bwMode="auto">
          <a:xfrm rot="10800000" flipH="1" flipV="1">
            <a:off x="5894395" y="3006719"/>
            <a:ext cx="1588" cy="1330325"/>
          </a:xfrm>
          <a:prstGeom prst="curvedConnector3">
            <a:avLst>
              <a:gd name="adj1" fmla="val -25700000"/>
            </a:avLst>
          </a:prstGeom>
          <a:noFill/>
          <a:ln w="9525">
            <a:solidFill>
              <a:schemeClr val="tx1"/>
            </a:solidFill>
            <a:round/>
            <a:headEnd/>
            <a:tailEnd type="triangle" w="med" len="med"/>
          </a:ln>
          <a:effectLst/>
        </p:spPr>
      </p:cxnSp>
      <p:cxnSp>
        <p:nvCxnSpPr>
          <p:cNvPr id="28" name="AutoShape 23"/>
          <p:cNvCxnSpPr>
            <a:cxnSpLocks noChangeShapeType="1"/>
            <a:stCxn id="23" idx="7"/>
            <a:endCxn id="38" idx="5"/>
          </p:cNvCxnSpPr>
          <p:nvPr/>
        </p:nvCxnSpPr>
        <p:spPr bwMode="auto">
          <a:xfrm flipV="1">
            <a:off x="6440495" y="3006719"/>
            <a:ext cx="1588" cy="1330325"/>
          </a:xfrm>
          <a:prstGeom prst="curvedConnector3">
            <a:avLst>
              <a:gd name="adj1" fmla="val 25700000"/>
            </a:avLst>
          </a:prstGeom>
          <a:noFill/>
          <a:ln w="9525">
            <a:solidFill>
              <a:srgbClr val="FF9900"/>
            </a:solidFill>
            <a:round/>
            <a:headEnd/>
            <a:tailEnd type="triangle" w="med" len="med"/>
          </a:ln>
          <a:effectLst/>
        </p:spPr>
      </p:cxnSp>
      <p:cxnSp>
        <p:nvCxnSpPr>
          <p:cNvPr id="29" name="AutoShape 24"/>
          <p:cNvCxnSpPr>
            <a:cxnSpLocks noChangeShapeType="1"/>
            <a:stCxn id="23" idx="1"/>
            <a:endCxn id="24" idx="0"/>
          </p:cNvCxnSpPr>
          <p:nvPr/>
        </p:nvCxnSpPr>
        <p:spPr bwMode="auto">
          <a:xfrm flipH="1">
            <a:off x="4438658" y="4830757"/>
            <a:ext cx="1728787" cy="836612"/>
          </a:xfrm>
          <a:prstGeom prst="straightConnector1">
            <a:avLst/>
          </a:prstGeom>
          <a:noFill/>
          <a:ln w="9525">
            <a:solidFill>
              <a:schemeClr val="tx1"/>
            </a:solidFill>
            <a:round/>
            <a:headEnd/>
            <a:tailEnd type="triangle" w="med" len="med"/>
          </a:ln>
          <a:effectLst/>
        </p:spPr>
      </p:cxnSp>
      <p:cxnSp>
        <p:nvCxnSpPr>
          <p:cNvPr id="30" name="AutoShape 25"/>
          <p:cNvCxnSpPr>
            <a:cxnSpLocks noChangeShapeType="1"/>
            <a:stCxn id="23" idx="1"/>
            <a:endCxn id="25" idx="0"/>
          </p:cNvCxnSpPr>
          <p:nvPr/>
        </p:nvCxnSpPr>
        <p:spPr bwMode="auto">
          <a:xfrm>
            <a:off x="6167445" y="4830757"/>
            <a:ext cx="0" cy="836612"/>
          </a:xfrm>
          <a:prstGeom prst="straightConnector1">
            <a:avLst/>
          </a:prstGeom>
          <a:noFill/>
          <a:ln w="9525">
            <a:solidFill>
              <a:schemeClr val="tx1"/>
            </a:solidFill>
            <a:round/>
            <a:headEnd/>
            <a:tailEnd type="triangle" w="med" len="med"/>
          </a:ln>
          <a:effectLst/>
        </p:spPr>
      </p:cxnSp>
      <p:cxnSp>
        <p:nvCxnSpPr>
          <p:cNvPr id="31" name="AutoShape 26"/>
          <p:cNvCxnSpPr>
            <a:cxnSpLocks noChangeShapeType="1"/>
            <a:stCxn id="23" idx="1"/>
            <a:endCxn id="26" idx="0"/>
          </p:cNvCxnSpPr>
          <p:nvPr/>
        </p:nvCxnSpPr>
        <p:spPr bwMode="auto">
          <a:xfrm>
            <a:off x="6167445" y="4830757"/>
            <a:ext cx="1944688" cy="836612"/>
          </a:xfrm>
          <a:prstGeom prst="straightConnector1">
            <a:avLst/>
          </a:prstGeom>
          <a:noFill/>
          <a:ln w="9525">
            <a:solidFill>
              <a:schemeClr val="tx1"/>
            </a:solidFill>
            <a:round/>
            <a:headEnd/>
            <a:tailEnd type="triangle" w="med" len="med"/>
          </a:ln>
          <a:effectLst/>
        </p:spPr>
      </p:cxnSp>
      <p:cxnSp>
        <p:nvCxnSpPr>
          <p:cNvPr id="32" name="AutoShape 27"/>
          <p:cNvCxnSpPr>
            <a:cxnSpLocks noChangeShapeType="1"/>
            <a:stCxn id="26" idx="0"/>
            <a:endCxn id="23" idx="8"/>
          </p:cNvCxnSpPr>
          <p:nvPr/>
        </p:nvCxnSpPr>
        <p:spPr bwMode="auto">
          <a:xfrm rot="5400000" flipH="1">
            <a:off x="6798476" y="4353713"/>
            <a:ext cx="1019175" cy="1608138"/>
          </a:xfrm>
          <a:prstGeom prst="curvedConnector2">
            <a:avLst/>
          </a:prstGeom>
          <a:noFill/>
          <a:ln w="9525">
            <a:solidFill>
              <a:srgbClr val="FF9900"/>
            </a:solidFill>
            <a:round/>
            <a:headEnd/>
            <a:tailEnd type="triangle" w="med" len="med"/>
          </a:ln>
          <a:effectLst/>
        </p:spPr>
      </p:cxnSp>
      <p:cxnSp>
        <p:nvCxnSpPr>
          <p:cNvPr id="33" name="AutoShape 28"/>
          <p:cNvCxnSpPr>
            <a:cxnSpLocks noChangeShapeType="1"/>
            <a:stCxn id="24" idx="0"/>
            <a:endCxn id="23" idx="9"/>
          </p:cNvCxnSpPr>
          <p:nvPr/>
        </p:nvCxnSpPr>
        <p:spPr bwMode="auto">
          <a:xfrm rot="16200000">
            <a:off x="4625189" y="4461663"/>
            <a:ext cx="1019175" cy="1392237"/>
          </a:xfrm>
          <a:prstGeom prst="curvedConnector2">
            <a:avLst/>
          </a:prstGeom>
          <a:noFill/>
          <a:ln w="9525">
            <a:solidFill>
              <a:srgbClr val="FF9900"/>
            </a:solidFill>
            <a:round/>
            <a:headEnd/>
            <a:tailEnd type="triangle" w="med" len="med"/>
          </a:ln>
          <a:effectLst/>
        </p:spPr>
      </p:cxnSp>
      <p:cxnSp>
        <p:nvCxnSpPr>
          <p:cNvPr id="34" name="AutoShape 29"/>
          <p:cNvCxnSpPr>
            <a:cxnSpLocks noChangeShapeType="1"/>
            <a:stCxn id="25" idx="0"/>
            <a:endCxn id="23" idx="2"/>
          </p:cNvCxnSpPr>
          <p:nvPr/>
        </p:nvCxnSpPr>
        <p:spPr bwMode="auto">
          <a:xfrm rot="16200000">
            <a:off x="5547526" y="4774401"/>
            <a:ext cx="1512887" cy="273050"/>
          </a:xfrm>
          <a:prstGeom prst="curvedConnector5">
            <a:avLst>
              <a:gd name="adj1" fmla="val 27597"/>
              <a:gd name="adj2" fmla="val 249417"/>
              <a:gd name="adj3" fmla="val 115111"/>
            </a:avLst>
          </a:prstGeom>
          <a:noFill/>
          <a:ln w="9525">
            <a:solidFill>
              <a:srgbClr val="FF9900"/>
            </a:solidFill>
            <a:round/>
            <a:headEnd/>
            <a:tailEnd type="triangle" w="med" len="med"/>
          </a:ln>
          <a:effectLst/>
        </p:spPr>
      </p:cxnSp>
      <p:cxnSp>
        <p:nvCxnSpPr>
          <p:cNvPr id="35" name="AutoShape 30"/>
          <p:cNvCxnSpPr>
            <a:cxnSpLocks noChangeShapeType="1"/>
            <a:stCxn id="23" idx="8"/>
            <a:endCxn id="38" idx="7"/>
          </p:cNvCxnSpPr>
          <p:nvPr/>
        </p:nvCxnSpPr>
        <p:spPr bwMode="auto">
          <a:xfrm flipH="1" flipV="1">
            <a:off x="6440495" y="2825744"/>
            <a:ext cx="63500" cy="1822450"/>
          </a:xfrm>
          <a:prstGeom prst="curvedConnector3">
            <a:avLst>
              <a:gd name="adj1" fmla="val -542500"/>
            </a:avLst>
          </a:prstGeom>
          <a:noFill/>
          <a:ln w="9525">
            <a:solidFill>
              <a:srgbClr val="FF9900"/>
            </a:solidFill>
            <a:round/>
            <a:headEnd/>
            <a:tailEnd type="triangle" w="med" len="med"/>
          </a:ln>
          <a:effectLst/>
        </p:spPr>
      </p:cxnSp>
      <p:cxnSp>
        <p:nvCxnSpPr>
          <p:cNvPr id="36" name="AutoShape 31"/>
          <p:cNvCxnSpPr>
            <a:cxnSpLocks noChangeShapeType="1"/>
            <a:stCxn id="23" idx="9"/>
            <a:endCxn id="38" idx="6"/>
          </p:cNvCxnSpPr>
          <p:nvPr/>
        </p:nvCxnSpPr>
        <p:spPr bwMode="auto">
          <a:xfrm rot="10800000" flipH="1">
            <a:off x="5830895" y="2825744"/>
            <a:ext cx="63500" cy="1822450"/>
          </a:xfrm>
          <a:prstGeom prst="curvedConnector3">
            <a:avLst>
              <a:gd name="adj1" fmla="val -542500"/>
            </a:avLst>
          </a:prstGeom>
          <a:noFill/>
          <a:ln w="9525">
            <a:solidFill>
              <a:srgbClr val="FF9900"/>
            </a:solidFill>
            <a:round/>
            <a:headEnd/>
            <a:tailEnd type="triangle" w="med" len="med"/>
          </a:ln>
          <a:effectLst/>
        </p:spPr>
      </p:cxnSp>
      <p:cxnSp>
        <p:nvCxnSpPr>
          <p:cNvPr id="37" name="AutoShape 32"/>
          <p:cNvCxnSpPr>
            <a:cxnSpLocks noChangeShapeType="1"/>
            <a:stCxn id="23" idx="2"/>
            <a:endCxn id="38" idx="1"/>
          </p:cNvCxnSpPr>
          <p:nvPr/>
        </p:nvCxnSpPr>
        <p:spPr bwMode="auto">
          <a:xfrm flipH="1" flipV="1">
            <a:off x="6167445" y="3319457"/>
            <a:ext cx="273050" cy="835025"/>
          </a:xfrm>
          <a:prstGeom prst="straightConnector1">
            <a:avLst/>
          </a:prstGeom>
          <a:noFill/>
          <a:ln w="9525">
            <a:solidFill>
              <a:srgbClr val="FF9900"/>
            </a:solidFill>
            <a:round/>
            <a:headEnd/>
            <a:tailEnd type="triangle" w="med" len="med"/>
          </a:ln>
          <a:effectLst/>
        </p:spPr>
      </p:cxnSp>
      <p:sp>
        <p:nvSpPr>
          <p:cNvPr id="38" name="computr2"/>
          <p:cNvSpPr>
            <a:spLocks noEditPoints="1" noChangeArrowheads="1"/>
          </p:cNvSpPr>
          <p:nvPr/>
        </p:nvSpPr>
        <p:spPr bwMode="auto">
          <a:xfrm>
            <a:off x="5715008" y="2643182"/>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1" presetClass="entr" presetSubtype="0" fill="hold" nodeType="withEffect">
                                  <p:stCondLst>
                                    <p:cond delay="0"/>
                                  </p:stCondLst>
                                  <p:childTnLst>
                                    <p:set>
                                      <p:cBhvr>
                                        <p:cTn id="15" dur="1" fill="hold">
                                          <p:stCondLst>
                                            <p:cond delay="499"/>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3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3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81</a:t>
            </a:fld>
            <a:endParaRPr lang="fr-FR"/>
          </a:p>
        </p:txBody>
      </p:sp>
      <p:sp>
        <p:nvSpPr>
          <p:cNvPr id="3" name="Espace réservé du contenu 2"/>
          <p:cNvSpPr>
            <a:spLocks noGrp="1"/>
          </p:cNvSpPr>
          <p:nvPr>
            <p:ph sz="quarter" idx="1"/>
          </p:nvPr>
        </p:nvSpPr>
        <p:spPr>
          <a:xfrm>
            <a:off x="357158" y="1571612"/>
            <a:ext cx="8503920" cy="4929222"/>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500" b="1" dirty="0" smtClean="0">
              <a:solidFill>
                <a:schemeClr val="tx1"/>
              </a:solidFill>
            </a:endParaRPr>
          </a:p>
          <a:p>
            <a:pPr marL="617220" lvl="1" indent="-342900" algn="ctr">
              <a:buNone/>
            </a:pPr>
            <a:r>
              <a:rPr lang="fr-FR" sz="1500" b="1" dirty="0" smtClean="0">
                <a:solidFill>
                  <a:schemeClr val="tx1"/>
                </a:solidFill>
              </a:rPr>
              <a:t>Exemple  des systèmes Pair a Pair  : </a:t>
            </a:r>
            <a:r>
              <a:rPr lang="fr-FR" sz="1600" b="1" dirty="0" err="1" smtClean="0">
                <a:solidFill>
                  <a:schemeClr val="tx1"/>
                </a:solidFill>
              </a:rPr>
              <a:t>GNUtella</a:t>
            </a:r>
            <a:r>
              <a:rPr lang="fr-FR" sz="1500" b="1" dirty="0" smtClean="0">
                <a:solidFill>
                  <a:schemeClr val="tx1"/>
                </a:solidFill>
              </a:rPr>
              <a:t> ( architecture décentralisée)</a:t>
            </a:r>
          </a:p>
          <a:p>
            <a:pPr marL="342900" indent="-342900">
              <a:buNone/>
            </a:pPr>
            <a:endParaRPr lang="fr-FR" sz="1500" dirty="0" smtClean="0"/>
          </a:p>
          <a:p>
            <a:pPr marL="342900" indent="-342900">
              <a:buFont typeface="+mj-lt"/>
              <a:buAutoNum type="arabicParenR" startAt="3"/>
            </a:pPr>
            <a:r>
              <a:rPr lang="fr-FR" sz="1600" dirty="0" smtClean="0"/>
              <a:t>Il ne reste plus qu’à télécharger directement </a:t>
            </a:r>
          </a:p>
          <a:p>
            <a:pPr marL="342900" indent="-342900">
              <a:buNone/>
            </a:pPr>
            <a:r>
              <a:rPr lang="fr-FR" sz="1600" dirty="0" smtClean="0"/>
              <a:t>le fichier sélectionné du pair qui le détient. Comme</a:t>
            </a:r>
          </a:p>
          <a:p>
            <a:pPr marL="342900" indent="-342900">
              <a:buNone/>
            </a:pPr>
            <a:r>
              <a:rPr lang="fr-FR" sz="1600" dirty="0" smtClean="0"/>
              <a:t>pour </a:t>
            </a:r>
            <a:r>
              <a:rPr lang="fr-FR" sz="1600" dirty="0" err="1" smtClean="0"/>
              <a:t>e-Mule</a:t>
            </a:r>
            <a:r>
              <a:rPr lang="fr-FR" sz="1600" dirty="0" smtClean="0"/>
              <a:t>, </a:t>
            </a:r>
            <a:r>
              <a:rPr lang="fr-FR" sz="1600" dirty="0" err="1" smtClean="0"/>
              <a:t>Gnutella</a:t>
            </a:r>
            <a:r>
              <a:rPr lang="fr-FR" sz="1600" dirty="0" smtClean="0"/>
              <a:t> utilise le protocole MFTP </a:t>
            </a:r>
            <a:br>
              <a:rPr lang="fr-FR" sz="1600" dirty="0" smtClean="0"/>
            </a:br>
            <a:r>
              <a:rPr lang="fr-FR" sz="1600" dirty="0" smtClean="0"/>
              <a:t> </a:t>
            </a:r>
            <a:br>
              <a:rPr lang="fr-FR" sz="1600" dirty="0" smtClean="0"/>
            </a:br>
            <a:r>
              <a:rPr lang="fr-FR" sz="1600" dirty="0" smtClean="0"/>
              <a:t> </a:t>
            </a:r>
            <a:r>
              <a:rPr lang="fr-FR" sz="2100" dirty="0" smtClean="0"/>
              <a:t/>
            </a:r>
            <a:br>
              <a:rPr lang="fr-FR" sz="2100" dirty="0" smtClean="0"/>
            </a:br>
            <a:endParaRPr lang="fr-FR" sz="2000" dirty="0" smtClean="0">
              <a:solidFill>
                <a:schemeClr val="tx1"/>
              </a:solidFill>
            </a:endParaRPr>
          </a:p>
          <a:p>
            <a:pPr marL="1165860" lvl="3" indent="-342900" algn="just">
              <a:buNone/>
            </a:pPr>
            <a:endParaRPr lang="fr-FR" sz="1500" b="1" dirty="0" smtClean="0">
              <a:solidFill>
                <a:schemeClr val="tx1"/>
              </a:solidFill>
            </a:endParaRPr>
          </a:p>
        </p:txBody>
      </p:sp>
      <p:sp>
        <p:nvSpPr>
          <p:cNvPr id="23" name="computr2"/>
          <p:cNvSpPr>
            <a:spLocks noEditPoints="1" noChangeArrowheads="1"/>
          </p:cNvSpPr>
          <p:nvPr/>
        </p:nvSpPr>
        <p:spPr bwMode="auto">
          <a:xfrm>
            <a:off x="5715008" y="4154482"/>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24" name="computr2"/>
          <p:cNvSpPr>
            <a:spLocks noEditPoints="1" noChangeArrowheads="1"/>
          </p:cNvSpPr>
          <p:nvPr/>
        </p:nvSpPr>
        <p:spPr bwMode="auto">
          <a:xfrm>
            <a:off x="3986220" y="5667369"/>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25" name="computr2"/>
          <p:cNvSpPr>
            <a:spLocks noEditPoints="1" noChangeArrowheads="1"/>
          </p:cNvSpPr>
          <p:nvPr/>
        </p:nvSpPr>
        <p:spPr bwMode="auto">
          <a:xfrm>
            <a:off x="5715008" y="5667369"/>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
        <p:nvSpPr>
          <p:cNvPr id="26" name="computr2"/>
          <p:cNvSpPr>
            <a:spLocks noEditPoints="1" noChangeArrowheads="1"/>
          </p:cNvSpPr>
          <p:nvPr/>
        </p:nvSpPr>
        <p:spPr bwMode="auto">
          <a:xfrm>
            <a:off x="7659695" y="5667369"/>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cxnSp>
        <p:nvCxnSpPr>
          <p:cNvPr id="27" name="AutoShape 22"/>
          <p:cNvCxnSpPr>
            <a:cxnSpLocks noChangeShapeType="1"/>
            <a:stCxn id="38" idx="4"/>
            <a:endCxn id="25" idx="0"/>
          </p:cNvCxnSpPr>
          <p:nvPr/>
        </p:nvCxnSpPr>
        <p:spPr bwMode="auto">
          <a:xfrm>
            <a:off x="5894056" y="3007337"/>
            <a:ext cx="273390" cy="2660032"/>
          </a:xfrm>
          <a:prstGeom prst="curvedConnector3">
            <a:avLst>
              <a:gd name="adj1" fmla="val 349108"/>
            </a:avLst>
          </a:prstGeom>
          <a:noFill/>
          <a:ln w="9525">
            <a:solidFill>
              <a:schemeClr val="tx1"/>
            </a:solidFill>
            <a:round/>
            <a:headEnd/>
            <a:tailEnd type="triangle" w="med" len="med"/>
          </a:ln>
          <a:effectLst/>
        </p:spPr>
      </p:cxnSp>
      <p:cxnSp>
        <p:nvCxnSpPr>
          <p:cNvPr id="34" name="AutoShape 29"/>
          <p:cNvCxnSpPr>
            <a:cxnSpLocks noChangeShapeType="1"/>
            <a:stCxn id="25" idx="0"/>
            <a:endCxn id="38" idx="9"/>
          </p:cNvCxnSpPr>
          <p:nvPr/>
        </p:nvCxnSpPr>
        <p:spPr bwMode="auto">
          <a:xfrm flipH="1" flipV="1">
            <a:off x="5831134" y="3137395"/>
            <a:ext cx="336312" cy="2529974"/>
          </a:xfrm>
          <a:prstGeom prst="curvedConnector3">
            <a:avLst>
              <a:gd name="adj1" fmla="val 211421"/>
            </a:avLst>
          </a:prstGeom>
          <a:noFill/>
          <a:ln w="9525">
            <a:solidFill>
              <a:srgbClr val="FF9900"/>
            </a:solidFill>
            <a:round/>
            <a:headEnd/>
            <a:tailEnd type="triangle" w="med" len="med"/>
          </a:ln>
          <a:effectLst/>
        </p:spPr>
      </p:cxnSp>
      <p:sp>
        <p:nvSpPr>
          <p:cNvPr id="38" name="computr2"/>
          <p:cNvSpPr>
            <a:spLocks noEditPoints="1" noChangeArrowheads="1"/>
          </p:cNvSpPr>
          <p:nvPr/>
        </p:nvSpPr>
        <p:spPr bwMode="auto">
          <a:xfrm>
            <a:off x="5715008" y="2643182"/>
            <a:ext cx="904875" cy="6762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1" presetClass="entr" presetSubtype="0" fill="hold" nodeType="withEffect">
                                  <p:stCondLst>
                                    <p:cond delay="0"/>
                                  </p:stCondLst>
                                  <p:childTnLst>
                                    <p:set>
                                      <p:cBhvr>
                                        <p:cTn id="15" dur="1" fill="hold">
                                          <p:stCondLst>
                                            <p:cond delay="499"/>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82</a:t>
            </a:fld>
            <a:endParaRPr lang="fr-FR"/>
          </a:p>
        </p:txBody>
      </p:sp>
      <p:sp>
        <p:nvSpPr>
          <p:cNvPr id="3" name="Espace réservé du contenu 2"/>
          <p:cNvSpPr>
            <a:spLocks noGrp="1"/>
          </p:cNvSpPr>
          <p:nvPr>
            <p:ph sz="quarter" idx="1"/>
          </p:nvPr>
        </p:nvSpPr>
        <p:spPr>
          <a:xfrm>
            <a:off x="357158" y="1571612"/>
            <a:ext cx="8503920" cy="4929222"/>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500" b="1" dirty="0" smtClean="0">
              <a:solidFill>
                <a:schemeClr val="tx1"/>
              </a:solidFill>
            </a:endParaRPr>
          </a:p>
          <a:p>
            <a:pPr marL="617220" lvl="1" indent="-342900" algn="ctr">
              <a:buNone/>
            </a:pPr>
            <a:r>
              <a:rPr lang="fr-FR" sz="1500" b="1" dirty="0" smtClean="0">
                <a:solidFill>
                  <a:schemeClr val="tx1"/>
                </a:solidFill>
              </a:rPr>
              <a:t>Exemple  des systèmes Pair a Pair  : </a:t>
            </a:r>
            <a:r>
              <a:rPr lang="fr-FR" sz="1600" b="1" dirty="0" err="1" smtClean="0">
                <a:solidFill>
                  <a:schemeClr val="tx1"/>
                </a:solidFill>
              </a:rPr>
              <a:t>GNUtella</a:t>
            </a:r>
            <a:r>
              <a:rPr lang="fr-FR" sz="1500" b="1" dirty="0" smtClean="0">
                <a:solidFill>
                  <a:schemeClr val="tx1"/>
                </a:solidFill>
              </a:rPr>
              <a:t> ( architecture décentralisée)</a:t>
            </a:r>
          </a:p>
          <a:p>
            <a:pPr marL="342900" indent="-342900">
              <a:buNone/>
            </a:pPr>
            <a:endParaRPr lang="fr-FR" sz="1500" dirty="0" smtClean="0"/>
          </a:p>
          <a:p>
            <a:pPr marL="342900" indent="-342900">
              <a:buFont typeface="Wingdings" pitchFamily="2" charset="2"/>
              <a:buChar char="§"/>
            </a:pPr>
            <a:r>
              <a:rPr lang="fr-FR" sz="1700" dirty="0" smtClean="0"/>
              <a:t>Divers </a:t>
            </a:r>
            <a:r>
              <a:rPr lang="fr-FR" sz="1700" dirty="0" err="1" smtClean="0"/>
              <a:t>servents</a:t>
            </a:r>
            <a:r>
              <a:rPr lang="fr-FR" sz="1700" dirty="0" smtClean="0"/>
              <a:t> </a:t>
            </a:r>
            <a:r>
              <a:rPr lang="fr-FR" sz="1700" dirty="0" err="1" smtClean="0"/>
              <a:t>Gnutella</a:t>
            </a:r>
            <a:r>
              <a:rPr lang="fr-FR" sz="1700" dirty="0" smtClean="0"/>
              <a:t> existent pour les plateformes Windows, Unix et Macintosh :</a:t>
            </a:r>
          </a:p>
          <a:p>
            <a:pPr marL="617220" lvl="1" indent="-342900">
              <a:buFont typeface="Wingdings" pitchFamily="2" charset="2"/>
              <a:buChar char="§"/>
            </a:pPr>
            <a:r>
              <a:rPr lang="fr-FR" sz="1500" b="1" dirty="0" smtClean="0">
                <a:solidFill>
                  <a:schemeClr val="tx1"/>
                </a:solidFill>
              </a:rPr>
              <a:t>Pour Windows </a:t>
            </a:r>
            <a:r>
              <a:rPr lang="fr-FR" sz="1500" dirty="0" smtClean="0">
                <a:solidFill>
                  <a:schemeClr val="tx1"/>
                </a:solidFill>
              </a:rPr>
              <a:t>: </a:t>
            </a:r>
            <a:r>
              <a:rPr lang="fr-FR" sz="1500" dirty="0" err="1" smtClean="0">
                <a:solidFill>
                  <a:schemeClr val="tx1"/>
                </a:solidFill>
              </a:rPr>
              <a:t>Gnutella</a:t>
            </a:r>
            <a:r>
              <a:rPr lang="fr-FR" sz="1500" dirty="0" smtClean="0">
                <a:solidFill>
                  <a:schemeClr val="tx1"/>
                </a:solidFill>
              </a:rPr>
              <a:t> Clients, </a:t>
            </a:r>
            <a:r>
              <a:rPr lang="fr-FR" sz="1500" dirty="0" err="1" smtClean="0">
                <a:solidFill>
                  <a:schemeClr val="tx1"/>
                </a:solidFill>
              </a:rPr>
              <a:t>BearShare</a:t>
            </a:r>
            <a:r>
              <a:rPr lang="fr-FR" sz="1500" dirty="0" smtClean="0">
                <a:solidFill>
                  <a:schemeClr val="tx1"/>
                </a:solidFill>
              </a:rPr>
              <a:t>, </a:t>
            </a:r>
            <a:r>
              <a:rPr lang="fr-FR" sz="1500" dirty="0" err="1" smtClean="0">
                <a:solidFill>
                  <a:schemeClr val="tx1"/>
                </a:solidFill>
              </a:rPr>
              <a:t>Gnucleus</a:t>
            </a:r>
            <a:r>
              <a:rPr lang="fr-FR" sz="1500" dirty="0" smtClean="0">
                <a:solidFill>
                  <a:schemeClr val="tx1"/>
                </a:solidFill>
              </a:rPr>
              <a:t>, </a:t>
            </a:r>
            <a:r>
              <a:rPr lang="fr-FR" sz="1500" dirty="0" err="1" smtClean="0">
                <a:solidFill>
                  <a:schemeClr val="tx1"/>
                </a:solidFill>
              </a:rPr>
              <a:t>Morpheus</a:t>
            </a:r>
            <a:r>
              <a:rPr lang="fr-FR" sz="1500" dirty="0" smtClean="0">
                <a:solidFill>
                  <a:schemeClr val="tx1"/>
                </a:solidFill>
              </a:rPr>
              <a:t>, </a:t>
            </a:r>
            <a:r>
              <a:rPr lang="fr-FR" sz="1500" dirty="0" err="1" smtClean="0">
                <a:solidFill>
                  <a:schemeClr val="tx1"/>
                </a:solidFill>
              </a:rPr>
              <a:t>Shareaza</a:t>
            </a:r>
            <a:r>
              <a:rPr lang="fr-FR" sz="1500" dirty="0" smtClean="0">
                <a:solidFill>
                  <a:schemeClr val="tx1"/>
                </a:solidFill>
              </a:rPr>
              <a:t>, Swapper, </a:t>
            </a:r>
            <a:r>
              <a:rPr lang="fr-FR" sz="1500" dirty="0" err="1" smtClean="0">
                <a:solidFill>
                  <a:schemeClr val="tx1"/>
                </a:solidFill>
              </a:rPr>
              <a:t>XoloX</a:t>
            </a:r>
            <a:r>
              <a:rPr lang="fr-FR" sz="1500" dirty="0" smtClean="0">
                <a:solidFill>
                  <a:schemeClr val="tx1"/>
                </a:solidFill>
              </a:rPr>
              <a:t>, </a:t>
            </a:r>
            <a:r>
              <a:rPr lang="fr-FR" sz="1500" dirty="0" err="1" smtClean="0">
                <a:solidFill>
                  <a:schemeClr val="tx1"/>
                </a:solidFill>
              </a:rPr>
              <a:t>LimeWire</a:t>
            </a:r>
            <a:r>
              <a:rPr lang="fr-FR" sz="1500" dirty="0" smtClean="0">
                <a:solidFill>
                  <a:schemeClr val="tx1"/>
                </a:solidFill>
              </a:rPr>
              <a:t>, </a:t>
            </a:r>
            <a:r>
              <a:rPr lang="fr-FR" sz="1500" dirty="0" err="1" smtClean="0">
                <a:solidFill>
                  <a:schemeClr val="tx1"/>
                </a:solidFill>
              </a:rPr>
              <a:t>Phex</a:t>
            </a:r>
            <a:r>
              <a:rPr lang="fr-FR" sz="1500" dirty="0" smtClean="0">
                <a:solidFill>
                  <a:schemeClr val="tx1"/>
                </a:solidFill>
              </a:rPr>
              <a:t>, </a:t>
            </a:r>
            <a:r>
              <a:rPr lang="fr-FR" sz="1500" dirty="0" err="1" smtClean="0">
                <a:solidFill>
                  <a:schemeClr val="tx1"/>
                </a:solidFill>
              </a:rPr>
              <a:t>FreeWire</a:t>
            </a:r>
            <a:endParaRPr lang="fr-FR" sz="1500" dirty="0" smtClean="0">
              <a:solidFill>
                <a:schemeClr val="tx1"/>
              </a:solidFill>
            </a:endParaRPr>
          </a:p>
          <a:p>
            <a:pPr marL="617220" lvl="1" indent="-342900">
              <a:buFont typeface="Wingdings" pitchFamily="2" charset="2"/>
              <a:buChar char="§"/>
            </a:pPr>
            <a:r>
              <a:rPr lang="fr-FR" sz="1500" dirty="0" smtClean="0">
                <a:solidFill>
                  <a:schemeClr val="tx1"/>
                </a:solidFill>
              </a:rPr>
              <a:t> </a:t>
            </a:r>
            <a:r>
              <a:rPr lang="fr-FR" sz="1500" b="1" dirty="0" smtClean="0">
                <a:solidFill>
                  <a:schemeClr val="tx1"/>
                </a:solidFill>
              </a:rPr>
              <a:t>Pour Unix et Linux </a:t>
            </a:r>
            <a:r>
              <a:rPr lang="fr-FR" sz="1500" dirty="0" smtClean="0">
                <a:solidFill>
                  <a:schemeClr val="tx1"/>
                </a:solidFill>
              </a:rPr>
              <a:t>: </a:t>
            </a:r>
            <a:r>
              <a:rPr lang="fr-FR" sz="1500" dirty="0" err="1" smtClean="0">
                <a:solidFill>
                  <a:schemeClr val="tx1"/>
                </a:solidFill>
              </a:rPr>
              <a:t>Gnutella</a:t>
            </a:r>
            <a:r>
              <a:rPr lang="fr-FR" sz="1500" dirty="0" smtClean="0">
                <a:solidFill>
                  <a:schemeClr val="tx1"/>
                </a:solidFill>
              </a:rPr>
              <a:t> Clients, </a:t>
            </a:r>
            <a:r>
              <a:rPr lang="fr-FR" sz="1500" dirty="0" err="1" smtClean="0">
                <a:solidFill>
                  <a:schemeClr val="tx1"/>
                </a:solidFill>
              </a:rPr>
              <a:t>Gnewtellium</a:t>
            </a:r>
            <a:r>
              <a:rPr lang="fr-FR" sz="1500" dirty="0" smtClean="0">
                <a:solidFill>
                  <a:schemeClr val="tx1"/>
                </a:solidFill>
              </a:rPr>
              <a:t>, </a:t>
            </a:r>
            <a:r>
              <a:rPr lang="fr-FR" sz="1500" dirty="0" err="1" smtClean="0">
                <a:solidFill>
                  <a:schemeClr val="tx1"/>
                </a:solidFill>
              </a:rPr>
              <a:t>Gtk</a:t>
            </a:r>
            <a:r>
              <a:rPr lang="fr-FR" sz="1500" dirty="0" smtClean="0">
                <a:solidFill>
                  <a:schemeClr val="tx1"/>
                </a:solidFill>
              </a:rPr>
              <a:t>-</a:t>
            </a:r>
            <a:r>
              <a:rPr lang="fr-FR" sz="1500" dirty="0" err="1" smtClean="0">
                <a:solidFill>
                  <a:schemeClr val="tx1"/>
                </a:solidFill>
              </a:rPr>
              <a:t>Gnutella</a:t>
            </a:r>
            <a:r>
              <a:rPr lang="fr-FR" sz="1500" dirty="0" smtClean="0">
                <a:solidFill>
                  <a:schemeClr val="tx1"/>
                </a:solidFill>
              </a:rPr>
              <a:t>, </a:t>
            </a:r>
            <a:r>
              <a:rPr lang="fr-FR" sz="1500" dirty="0" err="1" smtClean="0">
                <a:solidFill>
                  <a:schemeClr val="tx1"/>
                </a:solidFill>
              </a:rPr>
              <a:t>Mutella</a:t>
            </a:r>
            <a:r>
              <a:rPr lang="fr-FR" sz="1500" dirty="0" smtClean="0">
                <a:solidFill>
                  <a:schemeClr val="tx1"/>
                </a:solidFill>
              </a:rPr>
              <a:t>, </a:t>
            </a:r>
            <a:r>
              <a:rPr lang="fr-FR" sz="1500" dirty="0" err="1" smtClean="0">
                <a:solidFill>
                  <a:schemeClr val="tx1"/>
                </a:solidFill>
              </a:rPr>
              <a:t>Qtella</a:t>
            </a:r>
            <a:r>
              <a:rPr lang="fr-FR" sz="1500" dirty="0" smtClean="0">
                <a:solidFill>
                  <a:schemeClr val="tx1"/>
                </a:solidFill>
              </a:rPr>
              <a:t>, </a:t>
            </a:r>
            <a:r>
              <a:rPr lang="fr-FR" sz="1500" dirty="0" err="1" smtClean="0">
                <a:solidFill>
                  <a:schemeClr val="tx1"/>
                </a:solidFill>
              </a:rPr>
              <a:t>LimeWire</a:t>
            </a:r>
            <a:r>
              <a:rPr lang="fr-FR" sz="1500" dirty="0" smtClean="0">
                <a:solidFill>
                  <a:schemeClr val="tx1"/>
                </a:solidFill>
              </a:rPr>
              <a:t>, </a:t>
            </a:r>
            <a:r>
              <a:rPr lang="fr-FR" sz="1500" dirty="0" err="1" smtClean="0">
                <a:solidFill>
                  <a:schemeClr val="tx1"/>
                </a:solidFill>
              </a:rPr>
              <a:t>Phex</a:t>
            </a:r>
            <a:endParaRPr lang="fr-FR" sz="1500" dirty="0" smtClean="0">
              <a:solidFill>
                <a:schemeClr val="tx1"/>
              </a:solidFill>
            </a:endParaRPr>
          </a:p>
          <a:p>
            <a:pPr marL="617220" lvl="1" indent="-342900">
              <a:buFont typeface="Wingdings" pitchFamily="2" charset="2"/>
              <a:buChar char="§"/>
            </a:pPr>
            <a:r>
              <a:rPr lang="fr-FR" sz="1500" b="1" dirty="0" smtClean="0">
                <a:solidFill>
                  <a:schemeClr val="tx1"/>
                </a:solidFill>
              </a:rPr>
              <a:t>Pour Macintosh </a:t>
            </a:r>
            <a:r>
              <a:rPr lang="fr-FR" sz="1500" dirty="0" smtClean="0">
                <a:solidFill>
                  <a:schemeClr val="tx1"/>
                </a:solidFill>
              </a:rPr>
              <a:t>: </a:t>
            </a:r>
            <a:r>
              <a:rPr lang="fr-FR" sz="1500" dirty="0" err="1" smtClean="0">
                <a:solidFill>
                  <a:schemeClr val="tx1"/>
                </a:solidFill>
              </a:rPr>
              <a:t>Gnutella</a:t>
            </a:r>
            <a:r>
              <a:rPr lang="fr-FR" sz="1500" dirty="0" smtClean="0">
                <a:solidFill>
                  <a:schemeClr val="tx1"/>
                </a:solidFill>
              </a:rPr>
              <a:t> Clients, </a:t>
            </a:r>
            <a:r>
              <a:rPr lang="fr-FR" sz="1500" dirty="0" err="1" smtClean="0">
                <a:solidFill>
                  <a:schemeClr val="tx1"/>
                </a:solidFill>
              </a:rPr>
              <a:t>LimeWire</a:t>
            </a:r>
            <a:r>
              <a:rPr lang="fr-FR" sz="1500" dirty="0" smtClean="0">
                <a:solidFill>
                  <a:schemeClr val="tx1"/>
                </a:solidFill>
              </a:rPr>
              <a:t>, </a:t>
            </a:r>
            <a:br>
              <a:rPr lang="fr-FR" sz="1500" dirty="0" smtClean="0">
                <a:solidFill>
                  <a:schemeClr val="tx1"/>
                </a:solidFill>
              </a:rPr>
            </a:br>
            <a:r>
              <a:rPr lang="fr-FR" sz="1500" dirty="0" smtClean="0">
                <a:solidFill>
                  <a:schemeClr val="tx1"/>
                </a:solidFill>
              </a:rPr>
              <a:t> </a:t>
            </a:r>
            <a:r>
              <a:rPr lang="fr-FR" sz="1100" dirty="0" smtClean="0"/>
              <a:t/>
            </a:r>
            <a:br>
              <a:rPr lang="fr-FR" sz="1100" dirty="0" smtClean="0"/>
            </a:br>
            <a:r>
              <a:rPr lang="fr-FR" sz="1100" dirty="0" smtClean="0"/>
              <a:t> </a:t>
            </a:r>
            <a:br>
              <a:rPr lang="fr-FR" sz="1100" dirty="0" smtClean="0"/>
            </a:br>
            <a:r>
              <a:rPr lang="fr-FR" sz="1100" dirty="0" smtClean="0"/>
              <a:t> </a:t>
            </a:r>
            <a:r>
              <a:rPr lang="fr-FR" sz="1600" dirty="0" smtClean="0"/>
              <a:t/>
            </a:r>
            <a:br>
              <a:rPr lang="fr-FR" sz="1600" dirty="0" smtClean="0"/>
            </a:br>
            <a:endParaRPr lang="fr-FR" sz="1500" dirty="0" smtClean="0">
              <a:solidFill>
                <a:schemeClr val="tx1"/>
              </a:solidFill>
            </a:endParaRPr>
          </a:p>
          <a:p>
            <a:pPr marL="1165860" lvl="3" indent="-342900" algn="just">
              <a:buNone/>
            </a:pPr>
            <a:endParaRPr lang="fr-FR" sz="15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83</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500" b="1" dirty="0" smtClean="0">
              <a:solidFill>
                <a:schemeClr val="tx1"/>
              </a:solidFill>
            </a:endParaRPr>
          </a:p>
          <a:p>
            <a:pPr marL="617220" lvl="1" indent="-342900" algn="ctr">
              <a:buNone/>
            </a:pPr>
            <a:endParaRPr lang="fr-FR" sz="1500" b="1" dirty="0" smtClean="0">
              <a:solidFill>
                <a:schemeClr val="tx1"/>
              </a:solidFill>
            </a:endParaRPr>
          </a:p>
          <a:p>
            <a:pPr marL="617220" lvl="1" indent="-342900">
              <a:buFont typeface="Wingdings" pitchFamily="2" charset="2"/>
              <a:buChar char="§"/>
            </a:pPr>
            <a:r>
              <a:rPr lang="fr-FR" sz="1600" b="1" dirty="0" smtClean="0">
                <a:solidFill>
                  <a:schemeClr val="tx1"/>
                </a:solidFill>
              </a:rPr>
              <a:t>Avantages des systèmes Pair-à-pair</a:t>
            </a:r>
            <a:r>
              <a:rPr lang="fr-FR" sz="1600" dirty="0" smtClean="0">
                <a:solidFill>
                  <a:schemeClr val="tx1"/>
                </a:solidFill>
              </a:rPr>
              <a:t> </a:t>
            </a:r>
          </a:p>
          <a:p>
            <a:pPr marL="617220" lvl="1" indent="-342900">
              <a:buFont typeface="Wingdings" pitchFamily="2" charset="2"/>
              <a:buChar char="§"/>
            </a:pPr>
            <a:endParaRPr lang="fr-FR" sz="1600" dirty="0" smtClean="0">
              <a:solidFill>
                <a:schemeClr val="tx1"/>
              </a:solidFill>
            </a:endParaRPr>
          </a:p>
          <a:p>
            <a:pPr marL="891540" lvl="2" indent="-342900" algn="just">
              <a:buFont typeface="+mj-lt"/>
              <a:buAutoNum type="arabicPeriod"/>
            </a:pPr>
            <a:r>
              <a:rPr lang="fr-FR" sz="1600" dirty="0" smtClean="0"/>
              <a:t>Réduction des coûts : évite le recours aux serveurs de stockages centraux </a:t>
            </a:r>
          </a:p>
          <a:p>
            <a:pPr marL="891540" lvl="2" indent="-342900" algn="just">
              <a:buFont typeface="+mj-lt"/>
              <a:buAutoNum type="arabicPeriod"/>
            </a:pPr>
            <a:r>
              <a:rPr lang="fr-FR" sz="1600" dirty="0" smtClean="0"/>
              <a:t> Invariance à l’échelle (passage à l’échelle)</a:t>
            </a:r>
          </a:p>
          <a:p>
            <a:pPr marL="891540" lvl="2" indent="-342900" algn="just">
              <a:buFont typeface="+mj-lt"/>
              <a:buAutoNum type="arabicPeriod"/>
            </a:pPr>
            <a:r>
              <a:rPr lang="fr-FR" sz="1600" dirty="0" smtClean="0"/>
              <a:t>La distribution/duplication des ressources évite l’apparition de goulots d’étranglements </a:t>
            </a:r>
          </a:p>
          <a:p>
            <a:pPr marL="891540" lvl="2" indent="-342900">
              <a:buFont typeface="+mj-lt"/>
              <a:buAutoNum type="arabicPeriod"/>
            </a:pPr>
            <a:r>
              <a:rPr lang="fr-FR" sz="1600" dirty="0" smtClean="0"/>
              <a:t>Fiabilité : le bon fonctionnement d’un système P2P ne dépend pas d’un participant </a:t>
            </a:r>
            <a:br>
              <a:rPr lang="fr-FR" sz="1600" dirty="0" smtClean="0"/>
            </a:br>
            <a:endParaRPr lang="fr-FR" sz="1600" dirty="0" smtClean="0"/>
          </a:p>
          <a:p>
            <a:pPr marL="891540" lvl="2" indent="-342900">
              <a:buNone/>
            </a:pPr>
            <a:r>
              <a:rPr lang="fr-FR" sz="1400" dirty="0" smtClean="0"/>
              <a:t/>
            </a:r>
            <a:br>
              <a:rPr lang="fr-FR" sz="1400" dirty="0" smtClean="0"/>
            </a:br>
            <a:r>
              <a:rPr lang="fr-FR" sz="1400" dirty="0" smtClean="0"/>
              <a:t> </a:t>
            </a:r>
            <a:br>
              <a:rPr lang="fr-FR" sz="1400" dirty="0" smtClean="0"/>
            </a:br>
            <a:endParaRPr lang="fr-FR" sz="1300" b="1" dirty="0" smtClean="0">
              <a:solidFill>
                <a:schemeClr val="tx1"/>
              </a:solidFill>
            </a:endParaRPr>
          </a:p>
          <a:p>
            <a:pPr marL="617220" lvl="1" indent="-342900" algn="ctr">
              <a:buNone/>
            </a:pPr>
            <a:endParaRPr lang="fr-FR" sz="1500" b="1" dirty="0" smtClean="0">
              <a:solidFill>
                <a:schemeClr val="tx1"/>
              </a:solidFill>
            </a:endParaRPr>
          </a:p>
          <a:p>
            <a:pPr marL="1165860" lvl="3" indent="-342900" algn="just">
              <a:buNone/>
            </a:pPr>
            <a:endParaRPr lang="fr-FR" sz="15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a:t>
            </a:r>
            <a:r>
              <a:rPr lang="fr-FR" sz="2800" b="1" dirty="0" smtClean="0">
                <a:solidFill>
                  <a:srgbClr val="C00000"/>
                </a:solidFill>
              </a:rPr>
              <a:t> </a:t>
            </a:r>
            <a:r>
              <a:rPr lang="fr-FR" sz="2500" b="1" dirty="0" smtClean="0">
                <a:solidFill>
                  <a:srgbClr val="C00000"/>
                </a:solidFill>
              </a:rPr>
              <a:t>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84</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2.4 Architecture des applications distribuées</a:t>
            </a:r>
          </a:p>
          <a:p>
            <a:pPr marL="617220" lvl="1" indent="-342900" algn="ctr">
              <a:buNone/>
            </a:pPr>
            <a:r>
              <a:rPr lang="fr-FR" sz="1900" b="1" dirty="0" smtClean="0">
                <a:solidFill>
                  <a:srgbClr val="C00000"/>
                </a:solidFill>
              </a:rPr>
              <a:t>2.4.3 Les architectures Pair-à-Pair ( </a:t>
            </a:r>
            <a:r>
              <a:rPr lang="fr-FR" sz="1900" b="1" dirty="0" err="1" smtClean="0">
                <a:solidFill>
                  <a:srgbClr val="C00000"/>
                </a:solidFill>
              </a:rPr>
              <a:t>peer</a:t>
            </a:r>
            <a:r>
              <a:rPr lang="fr-FR" sz="1900" b="1" dirty="0" smtClean="0">
                <a:solidFill>
                  <a:srgbClr val="C00000"/>
                </a:solidFill>
              </a:rPr>
              <a:t> to </a:t>
            </a:r>
            <a:r>
              <a:rPr lang="fr-FR" sz="1900" b="1" dirty="0" err="1" smtClean="0">
                <a:solidFill>
                  <a:srgbClr val="C00000"/>
                </a:solidFill>
              </a:rPr>
              <a:t>peer</a:t>
            </a:r>
            <a:r>
              <a:rPr lang="fr-FR" sz="1900" b="1" dirty="0" smtClean="0">
                <a:solidFill>
                  <a:srgbClr val="C00000"/>
                </a:solidFill>
              </a:rPr>
              <a:t>)</a:t>
            </a:r>
            <a:endParaRPr lang="fr-FR" sz="1500" b="1" dirty="0" smtClean="0">
              <a:solidFill>
                <a:schemeClr val="tx1"/>
              </a:solidFill>
            </a:endParaRPr>
          </a:p>
          <a:p>
            <a:pPr marL="617220" lvl="1" indent="-342900" algn="ctr">
              <a:buNone/>
            </a:pPr>
            <a:endParaRPr lang="fr-FR" sz="1500" b="1" dirty="0" smtClean="0">
              <a:solidFill>
                <a:schemeClr val="tx1"/>
              </a:solidFill>
            </a:endParaRPr>
          </a:p>
          <a:p>
            <a:pPr marL="617220" lvl="1" indent="-342900">
              <a:buFont typeface="Wingdings" pitchFamily="2" charset="2"/>
              <a:buChar char="§"/>
            </a:pPr>
            <a:r>
              <a:rPr lang="fr-FR" sz="1600" b="1" dirty="0" smtClean="0">
                <a:solidFill>
                  <a:schemeClr val="tx1"/>
                </a:solidFill>
              </a:rPr>
              <a:t>Inconvénients des systèmes Pair-à-pair</a:t>
            </a:r>
            <a:r>
              <a:rPr lang="fr-FR" sz="1600" dirty="0" smtClean="0">
                <a:solidFill>
                  <a:schemeClr val="tx1"/>
                </a:solidFill>
              </a:rPr>
              <a:t>  </a:t>
            </a:r>
          </a:p>
          <a:p>
            <a:pPr marL="617220" lvl="1" indent="-342900">
              <a:buFont typeface="Wingdings" pitchFamily="2" charset="2"/>
              <a:buChar char="§"/>
            </a:pPr>
            <a:endParaRPr lang="fr-FR" sz="1600" dirty="0" smtClean="0"/>
          </a:p>
          <a:p>
            <a:pPr marL="891540" lvl="2" indent="-342900">
              <a:buFont typeface="+mj-lt"/>
              <a:buAutoNum type="arabicPeriod"/>
            </a:pPr>
            <a:r>
              <a:rPr lang="fr-FR" sz="1600" dirty="0" smtClean="0"/>
              <a:t>les problèmes de sécurité ou de comptabilité sont plus simples à résoudre dans un système doté d’un serveur central </a:t>
            </a:r>
          </a:p>
          <a:p>
            <a:pPr marL="891540" lvl="2" indent="-342900">
              <a:buFont typeface="+mj-lt"/>
              <a:buAutoNum type="arabicPeriod"/>
            </a:pPr>
            <a:endParaRPr lang="fr-FR" sz="1600" dirty="0" smtClean="0"/>
          </a:p>
          <a:p>
            <a:pPr marL="891540" lvl="2" indent="-342900">
              <a:buFont typeface="+mj-lt"/>
              <a:buAutoNum type="arabicPeriod"/>
            </a:pPr>
            <a:r>
              <a:rPr lang="fr-FR" sz="1600" dirty="0" smtClean="0"/>
              <a:t>La disponibilité des ressources n’est pas toujours garantie lorsque les participants aux systèmes P2P sont peu nombreux </a:t>
            </a:r>
            <a:br>
              <a:rPr lang="fr-FR" sz="1600" dirty="0" smtClean="0"/>
            </a:br>
            <a:endParaRPr lang="fr-FR" sz="1600" dirty="0" smtClean="0"/>
          </a:p>
          <a:p>
            <a:pPr marL="891540" lvl="2" indent="-342900">
              <a:buFont typeface="+mj-lt"/>
              <a:buAutoNum type="arabicPeriod"/>
            </a:pPr>
            <a:r>
              <a:rPr lang="fr-FR" sz="1600" dirty="0" smtClean="0"/>
              <a:t>La rupture de la connexion par un participant peut rendre une ressource non accessible si elle n’est pas disponible chez d’autres participants </a:t>
            </a:r>
            <a:br>
              <a:rPr lang="fr-FR" sz="1600" dirty="0" smtClean="0"/>
            </a:br>
            <a:r>
              <a:rPr lang="fr-FR" sz="1600" dirty="0" smtClean="0"/>
              <a:t> </a:t>
            </a:r>
            <a:br>
              <a:rPr lang="fr-FR" sz="1600" dirty="0" smtClean="0"/>
            </a:br>
            <a:r>
              <a:rPr lang="fr-FR" sz="1600" dirty="0" smtClean="0"/>
              <a:t> </a:t>
            </a:r>
            <a:br>
              <a:rPr lang="fr-FR" sz="1600" dirty="0" smtClean="0"/>
            </a:br>
            <a:r>
              <a:rPr lang="fr-FR" sz="1600" dirty="0" smtClean="0"/>
              <a:t> </a:t>
            </a:r>
            <a:r>
              <a:rPr lang="fr-FR" sz="1400" dirty="0" smtClean="0"/>
              <a:t/>
            </a:r>
            <a:br>
              <a:rPr lang="fr-FR" sz="1400" dirty="0" smtClean="0"/>
            </a:br>
            <a:endParaRPr lang="fr-FR" sz="1300" b="1" dirty="0" smtClean="0">
              <a:solidFill>
                <a:schemeClr val="tx1"/>
              </a:solidFill>
            </a:endParaRPr>
          </a:p>
          <a:p>
            <a:pPr marL="617220" lvl="1" indent="-342900" algn="ctr">
              <a:buNone/>
            </a:pPr>
            <a:endParaRPr lang="fr-FR" sz="1500" b="1" dirty="0" smtClean="0">
              <a:solidFill>
                <a:schemeClr val="tx1"/>
              </a:solidFill>
            </a:endParaRPr>
          </a:p>
          <a:p>
            <a:pPr marL="1165860" lvl="3" indent="-342900" algn="just">
              <a:buNone/>
            </a:pPr>
            <a:endParaRPr lang="fr-FR" sz="15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a:bodyPr>
          <a:lstStyle/>
          <a:p>
            <a:fld id="{4972194D-3AA9-4E4D-B5EA-B4B089DFA944}" type="slidenum">
              <a:rPr lang="fr-FR" smtClean="0"/>
              <a:pPr/>
              <a:t>85</a:t>
            </a:fld>
            <a:endParaRPr lang="fr-FR"/>
          </a:p>
        </p:txBody>
      </p:sp>
      <p:sp>
        <p:nvSpPr>
          <p:cNvPr id="31" name="Espace réservé du contenu 3"/>
          <p:cNvSpPr>
            <a:spLocks noGrp="1"/>
          </p:cNvSpPr>
          <p:nvPr>
            <p:ph sz="quarter" idx="1"/>
          </p:nvPr>
        </p:nvSpPr>
        <p:spPr>
          <a:xfrm>
            <a:off x="301752" y="1527048"/>
            <a:ext cx="8503920" cy="5330952"/>
          </a:xfrm>
        </p:spPr>
        <p:txBody>
          <a:bodyPr>
            <a:normAutofit/>
          </a:bodyPr>
          <a:lstStyle/>
          <a:p>
            <a:endParaRPr lang="fr-FR" sz="1900" dirty="0" smtClean="0"/>
          </a:p>
          <a:p>
            <a:pPr>
              <a:buClr>
                <a:srgbClr val="C00000"/>
              </a:buClr>
              <a:buSzPct val="150000"/>
            </a:pPr>
            <a:endParaRPr lang="fr-FR" sz="1900" b="1" dirty="0" smtClean="0">
              <a:solidFill>
                <a:srgbClr val="C00000"/>
              </a:solidFill>
            </a:endParaRPr>
          </a:p>
          <a:p>
            <a:pPr algn="ctr">
              <a:buClr>
                <a:srgbClr val="C00000"/>
              </a:buClr>
              <a:buSzPct val="150000"/>
            </a:pPr>
            <a:endParaRPr lang="fr-FR" sz="2500" b="1" dirty="0" smtClean="0">
              <a:solidFill>
                <a:srgbClr val="C00000"/>
              </a:solidFill>
            </a:endParaRPr>
          </a:p>
          <a:p>
            <a:pPr lvl="1" algn="ctr">
              <a:buNone/>
            </a:pPr>
            <a:endParaRPr lang="en-US" sz="2500" b="1" dirty="0" smtClean="0">
              <a:solidFill>
                <a:schemeClr val="tx1"/>
              </a:solidFill>
            </a:endParaRPr>
          </a:p>
          <a:p>
            <a:pPr lvl="1" algn="ctr">
              <a:buNone/>
            </a:pPr>
            <a:r>
              <a:rPr lang="en-US" sz="2500" b="1" dirty="0" smtClean="0">
                <a:solidFill>
                  <a:schemeClr val="tx1"/>
                </a:solidFill>
              </a:rPr>
              <a:t>Fin du  </a:t>
            </a:r>
            <a:r>
              <a:rPr lang="en-US" sz="2500" b="1" dirty="0" err="1" smtClean="0">
                <a:solidFill>
                  <a:schemeClr val="tx1"/>
                </a:solidFill>
              </a:rPr>
              <a:t>chapitre</a:t>
            </a:r>
            <a:r>
              <a:rPr lang="en-US" sz="2500" b="1" dirty="0" smtClean="0">
                <a:solidFill>
                  <a:schemeClr val="tx1"/>
                </a:solidFill>
              </a:rPr>
              <a:t> </a:t>
            </a:r>
            <a:endParaRPr lang="en-US" sz="2500" b="1" dirty="0" smtClean="0">
              <a:solidFill>
                <a:schemeClr val="tx1"/>
              </a:solidFill>
            </a:endParaRPr>
          </a:p>
          <a:p>
            <a:pPr lvl="1" algn="ctr">
              <a:buNone/>
            </a:pPr>
            <a:endParaRPr lang="en-US" sz="2500" b="1" dirty="0" smtClean="0">
              <a:solidFill>
                <a:schemeClr val="tx1"/>
              </a:solidFill>
            </a:endParaRPr>
          </a:p>
          <a:p>
            <a:pPr lvl="1" algn="ctr">
              <a:buNone/>
            </a:pPr>
            <a:endParaRPr lang="en-US" sz="2500" b="1" dirty="0" smtClean="0">
              <a:solidFill>
                <a:schemeClr val="tx1"/>
              </a:solidFill>
            </a:endParaRPr>
          </a:p>
          <a:p>
            <a:pPr lvl="1" algn="just"/>
            <a:endParaRPr lang="en-US" sz="1700" b="1" dirty="0" smtClean="0">
              <a:solidFill>
                <a:schemeClr val="tx1"/>
              </a:solidFill>
            </a:endParaRPr>
          </a:p>
          <a:p>
            <a:pPr lvl="2">
              <a:buNone/>
            </a:pPr>
            <a:endParaRPr lang="en-US" sz="1700" dirty="0" smtClean="0"/>
          </a:p>
          <a:p>
            <a:pPr lvl="1"/>
            <a:endParaRPr lang="en-US" sz="1700" dirty="0" smtClean="0">
              <a:solidFill>
                <a:schemeClr val="tx1"/>
              </a:solidFill>
            </a:endParaRPr>
          </a:p>
          <a:p>
            <a:pPr lvl="1"/>
            <a:endParaRPr lang="fr-FR" sz="1700" b="1" dirty="0" smtClean="0">
              <a:solidFill>
                <a:srgbClr val="C00000"/>
              </a:solidFill>
            </a:endParaRPr>
          </a:p>
          <a:p>
            <a:endParaRPr lang="fr-FR" sz="1900" dirty="0" smtClean="0"/>
          </a:p>
          <a:p>
            <a:pPr lvl="1"/>
            <a:endParaRPr lang="fr-FR" sz="1900" b="1" dirty="0" smtClean="0">
              <a:solidFill>
                <a:schemeClr val="tx1"/>
              </a:solidFill>
            </a:endParaRPr>
          </a:p>
          <a:p>
            <a:pPr lvl="1"/>
            <a:endParaRPr lang="fr-FR" sz="1600" dirty="0" smtClean="0">
              <a:solidFill>
                <a:schemeClr val="tx1"/>
              </a:solidFill>
            </a:endParaRPr>
          </a:p>
          <a:p>
            <a:pPr lvl="1"/>
            <a:endParaRPr lang="fr-FR" b="1" dirty="0" smtClean="0">
              <a:solidFill>
                <a:schemeClr val="tx1"/>
              </a:solidFill>
            </a:endParaRPr>
          </a:p>
          <a:p>
            <a:endParaRPr lang="fr-FR" dirty="0"/>
          </a:p>
        </p:txBody>
      </p:sp>
      <p:sp>
        <p:nvSpPr>
          <p:cNvPr id="5" name="Titre 4"/>
          <p:cNvSpPr>
            <a:spLocks noGrp="1"/>
          </p:cNvSpPr>
          <p:nvPr>
            <p:ph type="title"/>
          </p:nvPr>
        </p:nvSpPr>
        <p:spPr/>
        <p:txBody>
          <a:bodyPr/>
          <a:lstStyle/>
          <a:p>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2 Architecture des systèmes distribués (30%)</a:t>
            </a:r>
            <a:r>
              <a:rPr lang="fr-FR" sz="2500" dirty="0" smtClean="0">
                <a:solidFill>
                  <a:srgbClr val="C00000"/>
                </a:solidFill>
              </a:rPr>
              <a:t> </a:t>
            </a:r>
            <a:endParaRPr lang="fr-FR" sz="2500" b="1" dirty="0" smtClean="0">
              <a:solidFill>
                <a:srgbClr val="C00000"/>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9</a:t>
            </a:fld>
            <a:endParaRPr lang="fr-FR"/>
          </a:p>
        </p:txBody>
      </p:sp>
      <p:sp>
        <p:nvSpPr>
          <p:cNvPr id="3" name="Espace réservé du contenu 2"/>
          <p:cNvSpPr>
            <a:spLocks noGrp="1"/>
          </p:cNvSpPr>
          <p:nvPr>
            <p:ph sz="quarter" idx="1"/>
          </p:nvPr>
        </p:nvSpPr>
        <p:spPr>
          <a:xfrm>
            <a:off x="357158" y="1571612"/>
            <a:ext cx="8503920" cy="5072098"/>
          </a:xfrm>
        </p:spPr>
        <p:txBody>
          <a:bodyPr>
            <a:normAutofit/>
          </a:bodyPr>
          <a:lstStyle/>
          <a:p>
            <a:pPr marL="342900" indent="-342900" algn="ctr">
              <a:buNone/>
            </a:pPr>
            <a:r>
              <a:rPr lang="fr-FR" sz="1900" b="1" dirty="0" smtClean="0">
                <a:solidFill>
                  <a:srgbClr val="C00000"/>
                </a:solidFill>
              </a:rPr>
              <a:t>2.2 Taxonomie au niveau matériel</a:t>
            </a:r>
            <a:r>
              <a:rPr lang="fr-FR" sz="2000" dirty="0" smtClean="0"/>
              <a:t/>
            </a:r>
            <a:br>
              <a:rPr lang="fr-FR" sz="2000" dirty="0" smtClean="0"/>
            </a:br>
            <a:endParaRPr lang="fr-FR" sz="20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None/>
            </a:pPr>
            <a:endParaRPr lang="fr-FR" sz="1700" dirty="0" smtClean="0"/>
          </a:p>
          <a:p>
            <a:pPr marL="342900" indent="-342900" algn="just">
              <a:buFont typeface="Wingdings" pitchFamily="2" charset="2"/>
              <a:buChar char="§"/>
            </a:pPr>
            <a:r>
              <a:rPr lang="fr-FR" sz="1700" dirty="0" smtClean="0"/>
              <a:t>Les processeurs est les mémoires (un ou plusieurs) sont connectés à un bus commun de telle sorte que tous les modules de mémoire soient accessibles à n’importe quel processeur.</a:t>
            </a:r>
          </a:p>
          <a:p>
            <a:pPr marL="342900" indent="-342900" algn="just">
              <a:buFont typeface="Wingdings" pitchFamily="2" charset="2"/>
              <a:buChar char="§"/>
            </a:pPr>
            <a:r>
              <a:rPr lang="fr-FR" sz="1700" dirty="0" smtClean="0">
                <a:solidFill>
                  <a:srgbClr val="C00000"/>
                </a:solidFill>
              </a:rPr>
              <a:t>Inconvénient  : </a:t>
            </a:r>
            <a:r>
              <a:rPr lang="fr-FR" sz="1700" dirty="0" smtClean="0"/>
              <a:t>goulot d’étranglement</a:t>
            </a:r>
          </a:p>
          <a:p>
            <a:pPr marL="617220" lvl="1" indent="-342900" algn="just">
              <a:buFont typeface="Wingdings" pitchFamily="2" charset="2"/>
              <a:buChar char="§"/>
            </a:pPr>
            <a:r>
              <a:rPr lang="fr-FR" sz="1700" dirty="0" smtClean="0">
                <a:solidFill>
                  <a:schemeClr val="tx1"/>
                </a:solidFill>
              </a:rPr>
              <a:t>Plusieurs demande d’accès aux données de la même mémoire </a:t>
            </a:r>
          </a:p>
          <a:p>
            <a:pPr marL="617220" lvl="1" indent="-342900" algn="just">
              <a:buFont typeface="Wingdings" pitchFamily="2" charset="2"/>
              <a:buChar char="§"/>
            </a:pPr>
            <a:r>
              <a:rPr lang="fr-FR" sz="1700" dirty="0" smtClean="0">
                <a:solidFill>
                  <a:schemeClr val="tx1"/>
                </a:solidFill>
              </a:rPr>
              <a:t>Pouvant avoir un effet sur le temps de traitement et de réponse</a:t>
            </a:r>
          </a:p>
        </p:txBody>
      </p:sp>
      <p:pic>
        <p:nvPicPr>
          <p:cNvPr id="17411" name="Picture 3"/>
          <p:cNvPicPr>
            <a:picLocks noChangeAspect="1" noChangeArrowheads="1"/>
          </p:cNvPicPr>
          <p:nvPr/>
        </p:nvPicPr>
        <p:blipFill>
          <a:blip r:embed="rId2"/>
          <a:srcRect/>
          <a:stretch>
            <a:fillRect/>
          </a:stretch>
        </p:blipFill>
        <p:spPr bwMode="auto">
          <a:xfrm>
            <a:off x="3347961" y="2583120"/>
            <a:ext cx="2357454" cy="1308199"/>
          </a:xfrm>
          <a:prstGeom prst="rect">
            <a:avLst/>
          </a:prstGeom>
          <a:noFill/>
          <a:ln w="9525">
            <a:noFill/>
            <a:miter lim="800000"/>
            <a:headEnd/>
            <a:tailEnd/>
          </a:ln>
          <a:effectLst/>
        </p:spPr>
      </p:pic>
      <p:sp>
        <p:nvSpPr>
          <p:cNvPr id="7" name="Rectangle à coins arrondis 6"/>
          <p:cNvSpPr/>
          <p:nvPr/>
        </p:nvSpPr>
        <p:spPr>
          <a:xfrm>
            <a:off x="2779654" y="2064426"/>
            <a:ext cx="3578296" cy="378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smtClean="0"/>
              <a:t>Systèmes multiprocesseurs basés bus</a:t>
            </a:r>
            <a:endParaRPr lang="fr-FR" sz="15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91307</TotalTime>
  <Words>3965</Words>
  <Application>Microsoft Office PowerPoint</Application>
  <PresentationFormat>Affichage à l'écran (4:3)</PresentationFormat>
  <Paragraphs>850</Paragraphs>
  <Slides>85</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85</vt:i4>
      </vt:variant>
    </vt:vector>
  </HeadingPairs>
  <TitlesOfParts>
    <vt:vector size="87" baseType="lpstr">
      <vt:lpstr>Civil</vt:lpstr>
      <vt:lpstr>Picture</vt:lpstr>
      <vt:lpstr>Diapositive 1</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Chapitre 2 Architecture des systèmes distribués (30%) </vt:lpstr>
      <vt:lpstr>Diapositive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Boudjedir</dc:creator>
  <cp:lastModifiedBy>MULTI_TECH</cp:lastModifiedBy>
  <cp:revision>599</cp:revision>
  <dcterms:created xsi:type="dcterms:W3CDTF">2017-01-18T06:16:26Z</dcterms:created>
  <dcterms:modified xsi:type="dcterms:W3CDTF">2021-02-08T21:22:35Z</dcterms:modified>
</cp:coreProperties>
</file>