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handoutMasterIdLst>
    <p:handoutMasterId r:id="rId61"/>
  </p:handoutMasterIdLst>
  <p:sldIdLst>
    <p:sldId id="309" r:id="rId2"/>
    <p:sldId id="310" r:id="rId3"/>
    <p:sldId id="321" r:id="rId4"/>
    <p:sldId id="311" r:id="rId5"/>
    <p:sldId id="312" r:id="rId6"/>
    <p:sldId id="313" r:id="rId7"/>
    <p:sldId id="314" r:id="rId8"/>
    <p:sldId id="315" r:id="rId9"/>
    <p:sldId id="316" r:id="rId10"/>
    <p:sldId id="317" r:id="rId11"/>
    <p:sldId id="318" r:id="rId12"/>
    <p:sldId id="319" r:id="rId13"/>
    <p:sldId id="320"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 id="353" r:id="rId30"/>
    <p:sldId id="352" r:id="rId31"/>
    <p:sldId id="356" r:id="rId32"/>
    <p:sldId id="354" r:id="rId33"/>
    <p:sldId id="357" r:id="rId34"/>
    <p:sldId id="358" r:id="rId35"/>
    <p:sldId id="359" r:id="rId36"/>
    <p:sldId id="360" r:id="rId37"/>
    <p:sldId id="361" r:id="rId38"/>
    <p:sldId id="363" r:id="rId39"/>
    <p:sldId id="364" r:id="rId40"/>
    <p:sldId id="365"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79" r:id="rId55"/>
    <p:sldId id="380" r:id="rId56"/>
    <p:sldId id="381" r:id="rId57"/>
    <p:sldId id="382" r:id="rId58"/>
    <p:sldId id="383" r:id="rId59"/>
  </p:sldIdLst>
  <p:sldSz cx="9144000" cy="6858000" type="screen4x3"/>
  <p:notesSz cx="6858000" cy="9144000"/>
  <p:defaultTextStyle>
    <a:defPPr>
      <a:defRPr lang="ar-SA"/>
    </a:defPPr>
    <a:lvl1pPr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1pPr>
    <a:lvl2pPr marL="4572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2pPr>
    <a:lvl3pPr marL="9144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3pPr>
    <a:lvl4pPr marL="13716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4pPr>
    <a:lvl5pPr marL="18288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5pPr>
    <a:lvl6pPr marL="2286000" algn="l" defTabSz="914400" rtl="0" eaLnBrk="1" latinLnBrk="0" hangingPunct="1">
      <a:defRPr sz="2200" kern="1200">
        <a:solidFill>
          <a:srgbClr val="800000"/>
        </a:solidFill>
        <a:latin typeface="Tahoma" pitchFamily="34" charset="0"/>
        <a:ea typeface="+mn-ea"/>
        <a:cs typeface="Arial" charset="0"/>
      </a:defRPr>
    </a:lvl6pPr>
    <a:lvl7pPr marL="2743200" algn="l" defTabSz="914400" rtl="0" eaLnBrk="1" latinLnBrk="0" hangingPunct="1">
      <a:defRPr sz="2200" kern="1200">
        <a:solidFill>
          <a:srgbClr val="800000"/>
        </a:solidFill>
        <a:latin typeface="Tahoma" pitchFamily="34" charset="0"/>
        <a:ea typeface="+mn-ea"/>
        <a:cs typeface="Arial" charset="0"/>
      </a:defRPr>
    </a:lvl7pPr>
    <a:lvl8pPr marL="3200400" algn="l" defTabSz="914400" rtl="0" eaLnBrk="1" latinLnBrk="0" hangingPunct="1">
      <a:defRPr sz="2200" kern="1200">
        <a:solidFill>
          <a:srgbClr val="800000"/>
        </a:solidFill>
        <a:latin typeface="Tahoma" pitchFamily="34" charset="0"/>
        <a:ea typeface="+mn-ea"/>
        <a:cs typeface="Arial" charset="0"/>
      </a:defRPr>
    </a:lvl8pPr>
    <a:lvl9pPr marL="3657600" algn="l" defTabSz="914400" rtl="0" eaLnBrk="1" latinLnBrk="0" hangingPunct="1">
      <a:defRPr sz="2200" kern="1200">
        <a:solidFill>
          <a:srgbClr val="800000"/>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99"/>
    <a:srgbClr val="D40000"/>
    <a:srgbClr val="990000"/>
    <a:srgbClr val="CCECFF"/>
    <a:srgbClr val="6699FF"/>
    <a:srgbClr val="F9FBC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373" autoAdjust="0"/>
    <p:restoredTop sz="94595" autoAdjust="0"/>
  </p:normalViewPr>
  <p:slideViewPr>
    <p:cSldViewPr snapToGrid="0">
      <p:cViewPr varScale="1">
        <p:scale>
          <a:sx n="72" d="100"/>
          <a:sy n="72" d="100"/>
        </p:scale>
        <p:origin x="1704" y="54"/>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0" d="100"/>
          <a:sy n="70" d="100"/>
        </p:scale>
        <p:origin x="-28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3"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DC27BEF0-D625-436F-B58D-02C67AC29C57}" type="datetime1">
              <a:rPr lang="ar-SA"/>
              <a:pPr>
                <a:defRPr/>
              </a:pPr>
              <a:t>14/04/1443</a:t>
            </a:fld>
            <a:endParaRPr lang="fr-FR"/>
          </a:p>
        </p:txBody>
      </p:sp>
      <p:sp>
        <p:nvSpPr>
          <p:cNvPr id="102404"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5"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0E07C549-9C37-436F-BE80-357D8A5231EB}" type="slidenum">
              <a:rPr lang="en-US"/>
              <a:pPr>
                <a:defRPr/>
              </a:pPr>
              <a:t>‹N°›</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0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D27B8AF3-E96F-4772-A53B-CB61EB961034}" type="datetime1">
              <a:rPr lang="ar-SA"/>
              <a:pPr>
                <a:defRPr/>
              </a:pPr>
              <a:t>14/04/1443</a:t>
            </a:fld>
            <a:endParaRPr lang="fr-F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p>
          <a:p>
            <a:pPr lvl="1"/>
            <a:r>
              <a:rPr lang="ar-SA" noProof="0"/>
              <a:t>المستوى الثاني</a:t>
            </a:r>
          </a:p>
          <a:p>
            <a:pPr lvl="2"/>
            <a:r>
              <a:rPr lang="ar-SA" noProof="0"/>
              <a:t>المستوى الثالث</a:t>
            </a:r>
          </a:p>
          <a:p>
            <a:pPr lvl="3"/>
            <a:r>
              <a:rPr lang="ar-SA" noProof="0"/>
              <a:t>المستوى الرابع</a:t>
            </a:r>
          </a:p>
          <a:p>
            <a:pPr lvl="4"/>
            <a:r>
              <a:rPr lang="ar-SA" noProof="0"/>
              <a:t>المستوى الخامس</a:t>
            </a:r>
          </a:p>
        </p:txBody>
      </p:sp>
      <p:sp>
        <p:nvSpPr>
          <p:cNvPr id="9831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1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38D4B247-CECF-400A-8B3B-9D31560749C1}"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2771" name="Rectangle 7"/>
          <p:cNvSpPr>
            <a:spLocks noGrp="1" noChangeArrowheads="1"/>
          </p:cNvSpPr>
          <p:nvPr>
            <p:ph type="sldNum" sz="quarter"/>
          </p:nvPr>
        </p:nvSpPr>
        <p:spPr>
          <a:noFill/>
        </p:spPr>
        <p:txBody>
          <a:bodyPr/>
          <a:lstStyle/>
          <a:p>
            <a:fld id="{F237C787-EAE2-4EEC-AC95-5F727D6975BF}" type="slidenum">
              <a:rPr lang="en-US" smtClean="0"/>
              <a:pPr/>
              <a:t>19</a:t>
            </a:fld>
            <a:endParaRPr lang="en-US"/>
          </a:p>
        </p:txBody>
      </p:sp>
      <p:sp>
        <p:nvSpPr>
          <p:cNvPr id="3277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277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1987" name="Rectangle 7"/>
          <p:cNvSpPr>
            <a:spLocks noGrp="1" noChangeArrowheads="1"/>
          </p:cNvSpPr>
          <p:nvPr>
            <p:ph type="sldNum" sz="quarter"/>
          </p:nvPr>
        </p:nvSpPr>
        <p:spPr>
          <a:noFill/>
        </p:spPr>
        <p:txBody>
          <a:bodyPr/>
          <a:lstStyle/>
          <a:p>
            <a:fld id="{29E7CFE1-11AC-4CE5-B710-55E53CAF56CB}" type="slidenum">
              <a:rPr lang="en-US" smtClean="0"/>
              <a:pPr/>
              <a:t>28</a:t>
            </a:fld>
            <a:endParaRPr lang="en-US"/>
          </a:p>
        </p:txBody>
      </p:sp>
      <p:sp>
        <p:nvSpPr>
          <p:cNvPr id="41988"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1989"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4035" name="Rectangle 7"/>
          <p:cNvSpPr>
            <a:spLocks noGrp="1" noChangeArrowheads="1"/>
          </p:cNvSpPr>
          <p:nvPr>
            <p:ph type="sldNum" sz="quarter"/>
          </p:nvPr>
        </p:nvSpPr>
        <p:spPr>
          <a:noFill/>
        </p:spPr>
        <p:txBody>
          <a:bodyPr/>
          <a:lstStyle/>
          <a:p>
            <a:fld id="{178E073C-0097-4737-9584-9A5AE5D25BCA}" type="slidenum">
              <a:rPr lang="en-US" smtClean="0"/>
              <a:pPr/>
              <a:t>29</a:t>
            </a:fld>
            <a:endParaRPr lang="en-US"/>
          </a:p>
        </p:txBody>
      </p:sp>
      <p:sp>
        <p:nvSpPr>
          <p:cNvPr id="44036"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4037"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30</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4035" name="Rectangle 7"/>
          <p:cNvSpPr>
            <a:spLocks noGrp="1" noChangeArrowheads="1"/>
          </p:cNvSpPr>
          <p:nvPr>
            <p:ph type="sldNum" sz="quarter"/>
          </p:nvPr>
        </p:nvSpPr>
        <p:spPr>
          <a:noFill/>
        </p:spPr>
        <p:txBody>
          <a:bodyPr/>
          <a:lstStyle/>
          <a:p>
            <a:fld id="{178E073C-0097-4737-9584-9A5AE5D25BCA}" type="slidenum">
              <a:rPr lang="en-US" smtClean="0"/>
              <a:pPr/>
              <a:t>31</a:t>
            </a:fld>
            <a:endParaRPr lang="en-US"/>
          </a:p>
        </p:txBody>
      </p:sp>
      <p:sp>
        <p:nvSpPr>
          <p:cNvPr id="44036"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4037"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32</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33</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34</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35</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36</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37</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3795" name="Rectangle 7"/>
          <p:cNvSpPr>
            <a:spLocks noGrp="1" noChangeArrowheads="1"/>
          </p:cNvSpPr>
          <p:nvPr>
            <p:ph type="sldNum" sz="quarter"/>
          </p:nvPr>
        </p:nvSpPr>
        <p:spPr>
          <a:noFill/>
        </p:spPr>
        <p:txBody>
          <a:bodyPr/>
          <a:lstStyle/>
          <a:p>
            <a:fld id="{2E972A2F-EE65-414E-8DC7-1FB53D568F7C}" type="slidenum">
              <a:rPr lang="en-US" smtClean="0"/>
              <a:pPr/>
              <a:t>20</a:t>
            </a:fld>
            <a:endParaRPr lang="en-US"/>
          </a:p>
        </p:txBody>
      </p:sp>
      <p:sp>
        <p:nvSpPr>
          <p:cNvPr id="33796"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3797"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38</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39</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40</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41</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42</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43</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3011" name="Rectangle 7"/>
          <p:cNvSpPr>
            <a:spLocks noGrp="1" noChangeArrowheads="1"/>
          </p:cNvSpPr>
          <p:nvPr>
            <p:ph type="sldNum" sz="quarter"/>
          </p:nvPr>
        </p:nvSpPr>
        <p:spPr>
          <a:noFill/>
        </p:spPr>
        <p:txBody>
          <a:bodyPr/>
          <a:lstStyle/>
          <a:p>
            <a:fld id="{B07892A8-9DB2-48AA-8BDF-C445E20059BF}" type="slidenum">
              <a:rPr lang="en-US" smtClean="0"/>
              <a:pPr/>
              <a:t>44</a:t>
            </a:fld>
            <a:endParaRPr lang="en-US"/>
          </a:p>
        </p:txBody>
      </p:sp>
      <p:sp>
        <p:nvSpPr>
          <p:cNvPr id="4301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301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4819" name="Rectangle 7"/>
          <p:cNvSpPr>
            <a:spLocks noGrp="1" noChangeArrowheads="1"/>
          </p:cNvSpPr>
          <p:nvPr>
            <p:ph type="sldNum" sz="quarter"/>
          </p:nvPr>
        </p:nvSpPr>
        <p:spPr>
          <a:noFill/>
        </p:spPr>
        <p:txBody>
          <a:bodyPr/>
          <a:lstStyle/>
          <a:p>
            <a:fld id="{3EB82D02-1CB5-4E48-B4AC-135B62CA015D}" type="slidenum">
              <a:rPr lang="en-US" smtClean="0"/>
              <a:pPr/>
              <a:t>21</a:t>
            </a:fld>
            <a:endParaRPr lang="en-US"/>
          </a:p>
        </p:txBody>
      </p:sp>
      <p:sp>
        <p:nvSpPr>
          <p:cNvPr id="34820"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4821"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5843" name="Rectangle 7"/>
          <p:cNvSpPr>
            <a:spLocks noGrp="1" noChangeArrowheads="1"/>
          </p:cNvSpPr>
          <p:nvPr>
            <p:ph type="sldNum" sz="quarter"/>
          </p:nvPr>
        </p:nvSpPr>
        <p:spPr>
          <a:noFill/>
        </p:spPr>
        <p:txBody>
          <a:bodyPr/>
          <a:lstStyle/>
          <a:p>
            <a:fld id="{4BA36F24-3625-4DF6-A872-47146615E2E6}" type="slidenum">
              <a:rPr lang="en-US" smtClean="0"/>
              <a:pPr/>
              <a:t>22</a:t>
            </a:fld>
            <a:endParaRPr lang="en-US"/>
          </a:p>
        </p:txBody>
      </p:sp>
      <p:sp>
        <p:nvSpPr>
          <p:cNvPr id="35844"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5845"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6867" name="Rectangle 7"/>
          <p:cNvSpPr>
            <a:spLocks noGrp="1" noChangeArrowheads="1"/>
          </p:cNvSpPr>
          <p:nvPr>
            <p:ph type="sldNum" sz="quarter"/>
          </p:nvPr>
        </p:nvSpPr>
        <p:spPr>
          <a:noFill/>
        </p:spPr>
        <p:txBody>
          <a:bodyPr/>
          <a:lstStyle/>
          <a:p>
            <a:fld id="{C9EC3816-0760-474F-9944-6DC7294405CA}" type="slidenum">
              <a:rPr lang="en-US" smtClean="0"/>
              <a:pPr/>
              <a:t>23</a:t>
            </a:fld>
            <a:endParaRPr lang="en-US"/>
          </a:p>
        </p:txBody>
      </p:sp>
      <p:sp>
        <p:nvSpPr>
          <p:cNvPr id="36868"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6869"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7891" name="Rectangle 7"/>
          <p:cNvSpPr>
            <a:spLocks noGrp="1" noChangeArrowheads="1"/>
          </p:cNvSpPr>
          <p:nvPr>
            <p:ph type="sldNum" sz="quarter"/>
          </p:nvPr>
        </p:nvSpPr>
        <p:spPr>
          <a:noFill/>
        </p:spPr>
        <p:txBody>
          <a:bodyPr/>
          <a:lstStyle/>
          <a:p>
            <a:fld id="{61F57E02-00F7-45D3-AFCC-7EF5556229A6}" type="slidenum">
              <a:rPr lang="en-US" smtClean="0"/>
              <a:pPr/>
              <a:t>24</a:t>
            </a:fld>
            <a:endParaRPr lang="en-US"/>
          </a:p>
        </p:txBody>
      </p:sp>
      <p:sp>
        <p:nvSpPr>
          <p:cNvPr id="37892"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7893"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8915" name="Rectangle 7"/>
          <p:cNvSpPr>
            <a:spLocks noGrp="1" noChangeArrowheads="1"/>
          </p:cNvSpPr>
          <p:nvPr>
            <p:ph type="sldNum" sz="quarter"/>
          </p:nvPr>
        </p:nvSpPr>
        <p:spPr>
          <a:noFill/>
        </p:spPr>
        <p:txBody>
          <a:bodyPr/>
          <a:lstStyle/>
          <a:p>
            <a:fld id="{BA96DE91-6B7E-4FC5-85E0-F760D99B232A}" type="slidenum">
              <a:rPr lang="en-US" smtClean="0"/>
              <a:pPr/>
              <a:t>25</a:t>
            </a:fld>
            <a:endParaRPr lang="en-US"/>
          </a:p>
        </p:txBody>
      </p:sp>
      <p:sp>
        <p:nvSpPr>
          <p:cNvPr id="38916"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8917"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39939" name="Rectangle 7"/>
          <p:cNvSpPr>
            <a:spLocks noGrp="1" noChangeArrowheads="1"/>
          </p:cNvSpPr>
          <p:nvPr>
            <p:ph type="sldNum" sz="quarter"/>
          </p:nvPr>
        </p:nvSpPr>
        <p:spPr>
          <a:noFill/>
        </p:spPr>
        <p:txBody>
          <a:bodyPr/>
          <a:lstStyle/>
          <a:p>
            <a:fld id="{D9EF6FB7-AA3B-46E6-824C-EB1D95F80C4D}" type="slidenum">
              <a:rPr lang="en-US" smtClean="0"/>
              <a:pPr/>
              <a:t>26</a:t>
            </a:fld>
            <a:endParaRPr lang="en-US"/>
          </a:p>
        </p:txBody>
      </p:sp>
      <p:sp>
        <p:nvSpPr>
          <p:cNvPr id="39940"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9941"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3"/>
          <p:cNvSpPr>
            <a:spLocks noGrp="1" noChangeArrowheads="1"/>
          </p:cNvSpPr>
          <p:nvPr>
            <p:ph type="dt" sz="quarter"/>
          </p:nvPr>
        </p:nvSpPr>
        <p:spPr>
          <a:noFill/>
        </p:spPr>
        <p:txBody>
          <a:bodyPr/>
          <a:lstStyle/>
          <a:p>
            <a:r>
              <a:rPr lang="ar-SA"/>
              <a:t>١٤٣٣</a:t>
            </a:r>
            <a:r>
              <a:rPr lang="hi-IN"/>
              <a:t>/</a:t>
            </a:r>
            <a:r>
              <a:rPr lang="ar-SA"/>
              <a:t>١٢</a:t>
            </a:r>
            <a:r>
              <a:rPr lang="hi-IN"/>
              <a:t>/</a:t>
            </a:r>
            <a:r>
              <a:rPr lang="ar-SA"/>
              <a:t>٢٩</a:t>
            </a:r>
            <a:endParaRPr lang="en-US"/>
          </a:p>
        </p:txBody>
      </p:sp>
      <p:sp>
        <p:nvSpPr>
          <p:cNvPr id="40963" name="Rectangle 7"/>
          <p:cNvSpPr>
            <a:spLocks noGrp="1" noChangeArrowheads="1"/>
          </p:cNvSpPr>
          <p:nvPr>
            <p:ph type="sldNum" sz="quarter"/>
          </p:nvPr>
        </p:nvSpPr>
        <p:spPr>
          <a:noFill/>
        </p:spPr>
        <p:txBody>
          <a:bodyPr/>
          <a:lstStyle/>
          <a:p>
            <a:fld id="{B9A1AF96-0BBE-43A6-9913-66F104A97BEE}" type="slidenum">
              <a:rPr lang="en-US" smtClean="0"/>
              <a:pPr/>
              <a:t>27</a:t>
            </a:fld>
            <a:endParaRPr lang="en-US"/>
          </a:p>
        </p:txBody>
      </p:sp>
      <p:sp>
        <p:nvSpPr>
          <p:cNvPr id="40964"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0965" name="Rectangle 2"/>
          <p:cNvSpPr>
            <a:spLocks noGrp="1" noChangeArrowheads="1"/>
          </p:cNvSpPr>
          <p:nvPr>
            <p:ph type="body" idx="1"/>
          </p:nvPr>
        </p:nvSpPr>
        <p:spPr>
          <a:xfrm>
            <a:off x="685800" y="4343400"/>
            <a:ext cx="5486400" cy="4114800"/>
          </a:xfrm>
          <a:noFill/>
          <a:ln/>
        </p:spPr>
        <p:txBody>
          <a:bodyPr wrap="none" anchor="ctr"/>
          <a:lstStyle/>
          <a:p>
            <a:endParaRPr lang="fr-FR">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quarter" idx="1"/>
          </p:nvPr>
        </p:nvSpPr>
        <p:spPr>
          <a:xfrm>
            <a:off x="457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648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57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contenu 5"/>
          <p:cNvSpPr>
            <a:spLocks noGrp="1"/>
          </p:cNvSpPr>
          <p:nvPr>
            <p:ph sz="quarter" idx="4"/>
          </p:nvPr>
        </p:nvSpPr>
        <p:spPr>
          <a:xfrm>
            <a:off x="4648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99CCFF"/>
            </a:gs>
            <a:gs pos="100000">
              <a:schemeClr val="tx1"/>
            </a:gs>
          </a:gsLst>
          <a:lin ang="2700000" scaled="1"/>
        </a:gra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2197100" y="0"/>
            <a:ext cx="6946900" cy="457200"/>
          </a:xfrm>
          <a:prstGeom prst="rect">
            <a:avLst/>
          </a:prstGeom>
          <a:solidFill>
            <a:srgbClr val="00A5E0"/>
          </a:solidFill>
          <a:ln w="9525" algn="ctr">
            <a:solidFill>
              <a:srgbClr val="74ABFC"/>
            </a:solidFill>
            <a:miter lim="800000"/>
            <a:headEnd/>
            <a:tailEnd/>
          </a:ln>
          <a:effectLst/>
        </p:spPr>
        <p:txBody>
          <a:bodyPr anchor="ctr">
            <a:spAutoFit/>
          </a:bodyPr>
          <a:lstStyle/>
          <a:p>
            <a:pPr>
              <a:defRPr/>
            </a:pPr>
            <a:endParaRPr lang="fr-FR"/>
          </a:p>
        </p:txBody>
      </p:sp>
      <p:pic>
        <p:nvPicPr>
          <p:cNvPr id="1027" name="Picture 16" descr="WB02457_"/>
          <p:cNvPicPr>
            <a:picLocks noChangeAspect="1" noChangeArrowheads="1"/>
          </p:cNvPicPr>
          <p:nvPr/>
        </p:nvPicPr>
        <p:blipFill>
          <a:blip r:embed="rId15" cstate="print"/>
          <a:srcRect/>
          <a:stretch>
            <a:fillRect/>
          </a:stretch>
        </p:blipFill>
        <p:spPr bwMode="auto">
          <a:xfrm>
            <a:off x="374650" y="114300"/>
            <a:ext cx="1422400" cy="609600"/>
          </a:xfrm>
          <a:prstGeom prst="rect">
            <a:avLst/>
          </a:prstGeom>
          <a:noFill/>
          <a:ln w="9525">
            <a:noFill/>
            <a:miter lim="800000"/>
            <a:headEnd/>
            <a:tailEnd/>
          </a:ln>
        </p:spPr>
      </p:pic>
      <p:sp>
        <p:nvSpPr>
          <p:cNvPr id="1053" name="Text Box 29"/>
          <p:cNvSpPr txBox="1">
            <a:spLocks noChangeArrowheads="1"/>
          </p:cNvSpPr>
          <p:nvPr/>
        </p:nvSpPr>
        <p:spPr bwMode="auto">
          <a:xfrm>
            <a:off x="509588" y="254000"/>
            <a:ext cx="11430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FR" sz="1600" b="1">
                <a:solidFill>
                  <a:schemeClr val="tx1"/>
                </a:solidFill>
                <a:latin typeface="Times New Roman" pitchFamily="18" charset="0"/>
                <a:cs typeface="Times New Roman" pitchFamily="18" charset="0"/>
              </a:rPr>
              <a:t>ILC</a:t>
            </a:r>
          </a:p>
        </p:txBody>
      </p:sp>
      <p:sp>
        <p:nvSpPr>
          <p:cNvPr id="1054" name="Rectangle 30"/>
          <p:cNvSpPr>
            <a:spLocks noChangeArrowheads="1"/>
          </p:cNvSpPr>
          <p:nvPr/>
        </p:nvSpPr>
        <p:spPr bwMode="auto">
          <a:xfrm>
            <a:off x="2209800" y="444500"/>
            <a:ext cx="6934200" cy="50800"/>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6" name="Rectangle 32"/>
          <p:cNvSpPr>
            <a:spLocks noChangeArrowheads="1"/>
          </p:cNvSpPr>
          <p:nvPr/>
        </p:nvSpPr>
        <p:spPr bwMode="auto">
          <a:xfrm>
            <a:off x="-25400" y="930275"/>
            <a:ext cx="21971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7" name="Rectangle 33"/>
          <p:cNvSpPr>
            <a:spLocks noChangeArrowheads="1"/>
          </p:cNvSpPr>
          <p:nvPr/>
        </p:nvSpPr>
        <p:spPr bwMode="auto">
          <a:xfrm rot="16200000" flipV="1">
            <a:off x="1707357" y="454818"/>
            <a:ext cx="9525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9" name="Text Box 35"/>
          <p:cNvSpPr txBox="1">
            <a:spLocks noChangeArrowheads="1"/>
          </p:cNvSpPr>
          <p:nvPr/>
        </p:nvSpPr>
        <p:spPr bwMode="auto">
          <a:xfrm>
            <a:off x="452438" y="568325"/>
            <a:ext cx="123825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FR" sz="1600" b="1" dirty="0">
                <a:solidFill>
                  <a:srgbClr val="990000"/>
                </a:solidFill>
                <a:latin typeface="Arial Rounded MT Bold" pitchFamily="34" charset="0"/>
                <a:cs typeface="Times New Roman" pitchFamily="18" charset="0"/>
              </a:rPr>
              <a:t>20</a:t>
            </a:r>
            <a:r>
              <a:rPr lang="fr-DZ" sz="1600" b="1" dirty="0">
                <a:solidFill>
                  <a:srgbClr val="990000"/>
                </a:solidFill>
                <a:latin typeface="Arial Rounded MT Bold" pitchFamily="34" charset="0"/>
                <a:cs typeface="Times New Roman" pitchFamily="18" charset="0"/>
              </a:rPr>
              <a:t>21</a:t>
            </a:r>
            <a:r>
              <a:rPr lang="fr-FR" sz="1600" b="1" dirty="0">
                <a:solidFill>
                  <a:srgbClr val="990000"/>
                </a:solidFill>
                <a:latin typeface="Arial Rounded MT Bold" pitchFamily="34" charset="0"/>
                <a:cs typeface="Times New Roman" pitchFamily="18" charset="0"/>
              </a:rPr>
              <a:t>/202</a:t>
            </a:r>
            <a:r>
              <a:rPr lang="fr-DZ" sz="1600" b="1" dirty="0">
                <a:solidFill>
                  <a:srgbClr val="990000"/>
                </a:solidFill>
                <a:latin typeface="Arial Rounded MT Bold" pitchFamily="34" charset="0"/>
                <a:cs typeface="Times New Roman" pitchFamily="18" charset="0"/>
              </a:rPr>
              <a:t>2</a:t>
            </a:r>
            <a:endParaRPr lang="en-US" sz="1600" b="1" dirty="0">
              <a:solidFill>
                <a:srgbClr val="990000"/>
              </a:solidFill>
              <a:latin typeface="Arial Rounded MT Bold" pitchFamily="34" charset="0"/>
              <a:cs typeface="Times New Roman" pitchFamily="18" charset="0"/>
            </a:endParaRPr>
          </a:p>
        </p:txBody>
      </p:sp>
      <p:sp>
        <p:nvSpPr>
          <p:cNvPr id="1060" name="Text Box 36"/>
          <p:cNvSpPr txBox="1">
            <a:spLocks noChangeArrowheads="1"/>
          </p:cNvSpPr>
          <p:nvPr/>
        </p:nvSpPr>
        <p:spPr bwMode="auto">
          <a:xfrm>
            <a:off x="7775575" y="6430963"/>
            <a:ext cx="1368425" cy="427037"/>
          </a:xfrm>
          <a:prstGeom prst="rect">
            <a:avLst/>
          </a:prstGeom>
          <a:noFill/>
          <a:ln w="9525">
            <a:noFill/>
            <a:miter lim="800000"/>
            <a:headEnd/>
            <a:tailEnd/>
          </a:ln>
          <a:effectLst/>
        </p:spPr>
        <p:txBody>
          <a:bodyPr>
            <a:spAutoFit/>
          </a:bodyPr>
          <a:lstStyle/>
          <a:p>
            <a:pPr algn="r">
              <a:lnSpc>
                <a:spcPct val="100000"/>
              </a:lnSpc>
              <a:spcBef>
                <a:spcPct val="50000"/>
              </a:spcBef>
              <a:defRPr/>
            </a:pPr>
            <a:fld id="{6D0E2AD4-7C39-48DB-9D2E-8BA94A28ACF6}" type="slidenum">
              <a:rPr lang="en-US">
                <a:solidFill>
                  <a:srgbClr val="003366"/>
                </a:solidFill>
                <a:latin typeface="Arial" charset="0"/>
              </a:rPr>
              <a:pPr algn="r">
                <a:lnSpc>
                  <a:spcPct val="100000"/>
                </a:lnSpc>
                <a:spcBef>
                  <a:spcPct val="50000"/>
                </a:spcBef>
                <a:defRPr/>
              </a:pPr>
              <a:t>‹N°›</a:t>
            </a:fld>
            <a:r>
              <a:rPr lang="fr-FR" dirty="0">
                <a:solidFill>
                  <a:srgbClr val="003366"/>
                </a:solidFill>
                <a:latin typeface="Arial" charset="0"/>
              </a:rPr>
              <a:t>/</a:t>
            </a:r>
            <a:r>
              <a:rPr lang="fr-DZ" dirty="0">
                <a:solidFill>
                  <a:srgbClr val="003366"/>
                </a:solidFill>
                <a:latin typeface="Arial" charset="0"/>
              </a:rPr>
              <a:t>58</a:t>
            </a:r>
            <a:endParaRPr lang="en-US" dirty="0">
              <a:solidFill>
                <a:srgbClr val="003366"/>
              </a:solidFill>
              <a:latin typeface="Arial" charset="0"/>
            </a:endParaRPr>
          </a:p>
        </p:txBody>
      </p:sp>
      <p:sp>
        <p:nvSpPr>
          <p:cNvPr id="10" name="Text Box 28"/>
          <p:cNvSpPr txBox="1">
            <a:spLocks noChangeArrowheads="1"/>
          </p:cNvSpPr>
          <p:nvPr userDrawn="1"/>
        </p:nvSpPr>
        <p:spPr bwMode="auto">
          <a:xfrm rot="16200000">
            <a:off x="-2313596" y="3831709"/>
            <a:ext cx="5019324" cy="369332"/>
          </a:xfrm>
          <a:prstGeom prst="rect">
            <a:avLst/>
          </a:prstGeom>
          <a:noFill/>
          <a:ln w="9525" algn="ctr">
            <a:noFill/>
            <a:miter lim="800000"/>
            <a:headEnd/>
            <a:tailEnd/>
          </a:ln>
          <a:effectLst/>
        </p:spPr>
        <p:txBody>
          <a:bodyPr wrap="none">
            <a:spAutoFit/>
          </a:bodyPr>
          <a:lstStyle/>
          <a:p>
            <a:pPr rtl="1">
              <a:lnSpc>
                <a:spcPct val="100000"/>
              </a:lnSpc>
              <a:spcBef>
                <a:spcPct val="0"/>
              </a:spcBef>
            </a:pPr>
            <a:r>
              <a:rPr lang="fr-FR" sz="1800" b="1" dirty="0">
                <a:solidFill>
                  <a:schemeClr val="bg2"/>
                </a:solidFill>
                <a:latin typeface="Arial" charset="0"/>
              </a:rPr>
              <a:t>Modèles et programmation par composants</a:t>
            </a:r>
          </a:p>
        </p:txBody>
      </p:sp>
      <p:sp>
        <p:nvSpPr>
          <p:cNvPr id="11" name="Rectangle 34"/>
          <p:cNvSpPr>
            <a:spLocks noChangeArrowheads="1"/>
          </p:cNvSpPr>
          <p:nvPr userDrawn="1"/>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1916113" y="2924523"/>
            <a:ext cx="5905500" cy="1077218"/>
          </a:xfrm>
          <a:prstGeom prst="rect">
            <a:avLst/>
          </a:prstGeom>
          <a:noFill/>
          <a:ln w="9525">
            <a:noFill/>
            <a:miter lim="800000"/>
            <a:headEnd/>
            <a:tailEnd/>
          </a:ln>
        </p:spPr>
        <p:txBody>
          <a:bodyPr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dirty="0">
                <a:solidFill>
                  <a:srgbClr val="000099"/>
                </a:solidFill>
                <a:latin typeface="Arial Rounded MT Bold" pitchFamily="34" charset="0"/>
                <a:cs typeface="Times New Roman" pitchFamily="18" charset="0"/>
              </a:rPr>
              <a:t>Modèles et programmation par composants</a:t>
            </a:r>
          </a:p>
        </p:txBody>
      </p:sp>
      <p:pic>
        <p:nvPicPr>
          <p:cNvPr id="169991" name="Picture 7"/>
          <p:cNvPicPr>
            <a:picLocks noChangeAspect="1" noChangeArrowheads="1"/>
          </p:cNvPicPr>
          <p:nvPr/>
        </p:nvPicPr>
        <p:blipFill>
          <a:blip r:embed="rId2" cstate="print"/>
          <a:srcRect/>
          <a:stretch>
            <a:fillRect/>
          </a:stretch>
        </p:blipFill>
        <p:spPr bwMode="auto">
          <a:xfrm>
            <a:off x="-1263650" y="2790825"/>
            <a:ext cx="1112838" cy="819150"/>
          </a:xfrm>
          <a:prstGeom prst="rect">
            <a:avLst/>
          </a:prstGeom>
          <a:noFill/>
          <a:ln w="9525">
            <a:noFill/>
            <a:miter lim="800000"/>
            <a:headEnd/>
            <a:tailEnd/>
          </a:ln>
        </p:spPr>
      </p:pic>
      <p:sp>
        <p:nvSpPr>
          <p:cNvPr id="169992" name="Text Box 8"/>
          <p:cNvSpPr txBox="1">
            <a:spLocks noChangeArrowheads="1"/>
          </p:cNvSpPr>
          <p:nvPr/>
        </p:nvSpPr>
        <p:spPr bwMode="auto">
          <a:xfrm>
            <a:off x="7399338" y="1636713"/>
            <a:ext cx="1439862" cy="579437"/>
          </a:xfrm>
          <a:prstGeom prst="rect">
            <a:avLst/>
          </a:prstGeom>
          <a:noFill/>
          <a:ln w="9525">
            <a:noFill/>
            <a:miter lim="800000"/>
            <a:headEnd/>
            <a:tailEnd/>
          </a:ln>
        </p:spPr>
        <p:txBody>
          <a:bodyPr>
            <a:spAutoFit/>
          </a:bodyPr>
          <a:lstStyle/>
          <a:p>
            <a:pPr rtl="1">
              <a:lnSpc>
                <a:spcPct val="100000"/>
              </a:lnSpc>
              <a:spcBef>
                <a:spcPct val="50000"/>
              </a:spcBef>
            </a:pPr>
            <a:r>
              <a:rPr lang="en-US" sz="3200" b="1">
                <a:solidFill>
                  <a:srgbClr val="003366"/>
                </a:solidFill>
                <a:latin typeface="Arial Rounded MT Bold" pitchFamily="34" charset="0"/>
              </a:rPr>
              <a:t>ILC</a:t>
            </a:r>
            <a:endParaRPr lang="en-US" sz="3200" b="1">
              <a:solidFill>
                <a:srgbClr val="FF0000"/>
              </a:solidFill>
              <a:latin typeface="Arial Rounded MT Bold" pitchFamily="34" charset="0"/>
            </a:endParaRPr>
          </a:p>
        </p:txBody>
      </p:sp>
      <p:sp>
        <p:nvSpPr>
          <p:cNvPr id="11" name="Rectangle 9"/>
          <p:cNvSpPr>
            <a:spLocks noGrp="1" noChangeArrowheads="1"/>
          </p:cNvSpPr>
          <p:nvPr>
            <p:ph type="title"/>
          </p:nvPr>
        </p:nvSpPr>
        <p:spPr bwMode="auto">
          <a:xfrm>
            <a:off x="2184401" y="127000"/>
            <a:ext cx="6959600" cy="635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fr-FR" sz="2200" dirty="0">
                <a:solidFill>
                  <a:srgbClr val="F9FBC9"/>
                </a:solidFill>
                <a:latin typeface="Arial Rounded MT Bold" pitchFamily="34" charset="0"/>
              </a:rPr>
              <a:t>Master 2 ILC</a:t>
            </a:r>
            <a:br>
              <a:rPr lang="fr-FR" sz="2200" dirty="0">
                <a:solidFill>
                  <a:srgbClr val="F9FBC9"/>
                </a:solidFill>
                <a:latin typeface="Arial Rounded MT Bold" pitchFamily="34" charset="0"/>
              </a:rPr>
            </a:br>
            <a:r>
              <a:rPr lang="fr-FR" sz="1800" dirty="0">
                <a:solidFill>
                  <a:srgbClr val="C00000"/>
                </a:solidFill>
                <a:latin typeface="Arial Rounded MT Bold" pitchFamily="34" charset="0"/>
              </a:rPr>
              <a:t>Cours </a:t>
            </a:r>
            <a:r>
              <a:rPr lang="fr-DZ" sz="1800">
                <a:solidFill>
                  <a:srgbClr val="C00000"/>
                </a:solidFill>
                <a:latin typeface="Arial Rounded MT Bold" pitchFamily="34" charset="0"/>
              </a:rPr>
              <a:t>5</a:t>
            </a:r>
            <a:endParaRPr lang="en-US" sz="1800" dirty="0">
              <a:solidFill>
                <a:srgbClr val="C00000"/>
              </a:solidFill>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0.04705 -0.00394 C 0.08854 -0.00579 0.19219 0.00347 0.29792 -0.01736 C 0.40452 -0.03773 0.57136 -0.08334 0.68316 -0.12639 C 0.79497 -0.16875 0.9099 -0.24352 0.96979 -0.27408 " pathEditMode="fixed" rAng="0" ptsTypes="aaaa">
                                      <p:cBhvr>
                                        <p:cTn id="6" dur="3000" fill="hold"/>
                                        <p:tgtEl>
                                          <p:spTgt spid="169991"/>
                                        </p:tgtEl>
                                        <p:attrNameLst>
                                          <p:attrName>ppt_x</p:attrName>
                                          <p:attrName>ppt_y</p:attrName>
                                        </p:attrNameLst>
                                      </p:cBhvr>
                                      <p:rCtr x="46100" y="-13100"/>
                                    </p:animMotion>
                                  </p:childTnLst>
                                </p:cTn>
                              </p:par>
                              <p:par>
                                <p:cTn id="7" presetID="53" presetClass="entr" presetSubtype="0" fill="hold" nodeType="withEffect">
                                  <p:stCondLst>
                                    <p:cond delay="0"/>
                                  </p:stCondLst>
                                  <p:childTnLst>
                                    <p:set>
                                      <p:cBhvr>
                                        <p:cTn id="8" dur="1" fill="hold">
                                          <p:stCondLst>
                                            <p:cond delay="0"/>
                                          </p:stCondLst>
                                        </p:cTn>
                                        <p:tgtEl>
                                          <p:spTgt spid="169991"/>
                                        </p:tgtEl>
                                        <p:attrNameLst>
                                          <p:attrName>style.visibility</p:attrName>
                                        </p:attrNameLst>
                                      </p:cBhvr>
                                      <p:to>
                                        <p:strVal val="visible"/>
                                      </p:to>
                                    </p:set>
                                    <p:anim calcmode="lin" valueType="num">
                                      <p:cBhvr>
                                        <p:cTn id="9" dur="3000" fill="hold"/>
                                        <p:tgtEl>
                                          <p:spTgt spid="169991"/>
                                        </p:tgtEl>
                                        <p:attrNameLst>
                                          <p:attrName>ppt_w</p:attrName>
                                        </p:attrNameLst>
                                      </p:cBhvr>
                                      <p:tavLst>
                                        <p:tav tm="0">
                                          <p:val>
                                            <p:fltVal val="0"/>
                                          </p:val>
                                        </p:tav>
                                        <p:tav tm="100000">
                                          <p:val>
                                            <p:strVal val="#ppt_w"/>
                                          </p:val>
                                        </p:tav>
                                      </p:tavLst>
                                    </p:anim>
                                    <p:anim calcmode="lin" valueType="num">
                                      <p:cBhvr>
                                        <p:cTn id="10" dur="3000" fill="hold"/>
                                        <p:tgtEl>
                                          <p:spTgt spid="169991"/>
                                        </p:tgtEl>
                                        <p:attrNameLst>
                                          <p:attrName>ppt_h</p:attrName>
                                        </p:attrNameLst>
                                      </p:cBhvr>
                                      <p:tavLst>
                                        <p:tav tm="0">
                                          <p:val>
                                            <p:fltVal val="0"/>
                                          </p:val>
                                        </p:tav>
                                        <p:tav tm="100000">
                                          <p:val>
                                            <p:strVal val="#ppt_h"/>
                                          </p:val>
                                        </p:tav>
                                      </p:tavLst>
                                    </p:anim>
                                    <p:animEffect transition="in" filter="fade">
                                      <p:cBhvr>
                                        <p:cTn id="11" dur="3000"/>
                                        <p:tgtEl>
                                          <p:spTgt spid="169991"/>
                                        </p:tgtEl>
                                      </p:cBhvr>
                                    </p:animEffect>
                                  </p:childTnLst>
                                </p:cTn>
                              </p:par>
                              <p:par>
                                <p:cTn id="12" presetID="35" presetClass="entr" presetSubtype="0" fill="hold" nodeType="withEffect">
                                  <p:stCondLst>
                                    <p:cond delay="0"/>
                                  </p:stCondLst>
                                  <p:childTnLst>
                                    <p:set>
                                      <p:cBhvr>
                                        <p:cTn id="13" dur="1" fill="hold">
                                          <p:stCondLst>
                                            <p:cond delay="0"/>
                                          </p:stCondLst>
                                        </p:cTn>
                                        <p:tgtEl>
                                          <p:spTgt spid="169991"/>
                                        </p:tgtEl>
                                        <p:attrNameLst>
                                          <p:attrName>style.visibility</p:attrName>
                                        </p:attrNameLst>
                                      </p:cBhvr>
                                      <p:to>
                                        <p:strVal val="visible"/>
                                      </p:to>
                                    </p:set>
                                    <p:animEffect transition="in" filter="fade">
                                      <p:cBhvr>
                                        <p:cTn id="14" dur="3000"/>
                                        <p:tgtEl>
                                          <p:spTgt spid="169991"/>
                                        </p:tgtEl>
                                      </p:cBhvr>
                                    </p:animEffect>
                                    <p:anim calcmode="lin" valueType="num">
                                      <p:cBhvr>
                                        <p:cTn id="15" dur="3000" fill="hold"/>
                                        <p:tgtEl>
                                          <p:spTgt spid="169991"/>
                                        </p:tgtEl>
                                        <p:attrNameLst>
                                          <p:attrName>style.rotation</p:attrName>
                                        </p:attrNameLst>
                                      </p:cBhvr>
                                      <p:tavLst>
                                        <p:tav tm="0">
                                          <p:val>
                                            <p:fltVal val="720"/>
                                          </p:val>
                                        </p:tav>
                                        <p:tav tm="100000">
                                          <p:val>
                                            <p:fltVal val="0"/>
                                          </p:val>
                                        </p:tav>
                                      </p:tavLst>
                                    </p:anim>
                                    <p:anim calcmode="lin" valueType="num">
                                      <p:cBhvr>
                                        <p:cTn id="16" dur="3000" fill="hold"/>
                                        <p:tgtEl>
                                          <p:spTgt spid="169991"/>
                                        </p:tgtEl>
                                        <p:attrNameLst>
                                          <p:attrName>ppt_h</p:attrName>
                                        </p:attrNameLst>
                                      </p:cBhvr>
                                      <p:tavLst>
                                        <p:tav tm="0">
                                          <p:val>
                                            <p:fltVal val="0"/>
                                          </p:val>
                                        </p:tav>
                                        <p:tav tm="100000">
                                          <p:val>
                                            <p:strVal val="#ppt_h"/>
                                          </p:val>
                                        </p:tav>
                                      </p:tavLst>
                                    </p:anim>
                                    <p:anim calcmode="lin" valueType="num">
                                      <p:cBhvr>
                                        <p:cTn id="17" dur="3000" fill="hold"/>
                                        <p:tgtEl>
                                          <p:spTgt spid="169991"/>
                                        </p:tgtEl>
                                        <p:attrNameLst>
                                          <p:attrName>ppt_w</p:attrName>
                                        </p:attrNameLst>
                                      </p:cBhvr>
                                      <p:tavLst>
                                        <p:tav tm="0">
                                          <p:val>
                                            <p:fltVal val="0"/>
                                          </p:val>
                                        </p:tav>
                                        <p:tav tm="100000">
                                          <p:val>
                                            <p:strVal val="#ppt_w"/>
                                          </p:val>
                                        </p:tav>
                                      </p:tavLst>
                                    </p:anim>
                                  </p:childTnLst>
                                </p:cTn>
                              </p:par>
                            </p:childTnLst>
                          </p:cTn>
                        </p:par>
                        <p:par>
                          <p:cTn id="18" fill="hold">
                            <p:stCondLst>
                              <p:cond delay="3000"/>
                            </p:stCondLst>
                            <p:childTnLst>
                              <p:par>
                                <p:cTn id="19" presetID="35" presetClass="entr" presetSubtype="0" fill="hold" grpId="0" nodeType="afterEffect">
                                  <p:stCondLst>
                                    <p:cond delay="0"/>
                                  </p:stCondLst>
                                  <p:childTnLst>
                                    <p:set>
                                      <p:cBhvr>
                                        <p:cTn id="20" dur="1" fill="hold">
                                          <p:stCondLst>
                                            <p:cond delay="0"/>
                                          </p:stCondLst>
                                        </p:cTn>
                                        <p:tgtEl>
                                          <p:spTgt spid="169992"/>
                                        </p:tgtEl>
                                        <p:attrNameLst>
                                          <p:attrName>style.visibility</p:attrName>
                                        </p:attrNameLst>
                                      </p:cBhvr>
                                      <p:to>
                                        <p:strVal val="visible"/>
                                      </p:to>
                                    </p:set>
                                    <p:animEffect transition="in" filter="fade">
                                      <p:cBhvr>
                                        <p:cTn id="21" dur="3000"/>
                                        <p:tgtEl>
                                          <p:spTgt spid="169992"/>
                                        </p:tgtEl>
                                      </p:cBhvr>
                                    </p:animEffect>
                                    <p:anim calcmode="lin" valueType="num">
                                      <p:cBhvr>
                                        <p:cTn id="22" dur="3000" fill="hold"/>
                                        <p:tgtEl>
                                          <p:spTgt spid="169992"/>
                                        </p:tgtEl>
                                        <p:attrNameLst>
                                          <p:attrName>style.rotation</p:attrName>
                                        </p:attrNameLst>
                                      </p:cBhvr>
                                      <p:tavLst>
                                        <p:tav tm="0">
                                          <p:val>
                                            <p:fltVal val="720"/>
                                          </p:val>
                                        </p:tav>
                                        <p:tav tm="100000">
                                          <p:val>
                                            <p:fltVal val="0"/>
                                          </p:val>
                                        </p:tav>
                                      </p:tavLst>
                                    </p:anim>
                                    <p:anim calcmode="lin" valueType="num">
                                      <p:cBhvr>
                                        <p:cTn id="23" dur="3000" fill="hold"/>
                                        <p:tgtEl>
                                          <p:spTgt spid="169992"/>
                                        </p:tgtEl>
                                        <p:attrNameLst>
                                          <p:attrName>ppt_h</p:attrName>
                                        </p:attrNameLst>
                                      </p:cBhvr>
                                      <p:tavLst>
                                        <p:tav tm="0">
                                          <p:val>
                                            <p:fltVal val="0"/>
                                          </p:val>
                                        </p:tav>
                                        <p:tav tm="100000">
                                          <p:val>
                                            <p:strVal val="#ppt_h"/>
                                          </p:val>
                                        </p:tav>
                                      </p:tavLst>
                                    </p:anim>
                                    <p:anim calcmode="lin" valueType="num">
                                      <p:cBhvr>
                                        <p:cTn id="24" dur="3000" fill="hold"/>
                                        <p:tgtEl>
                                          <p:spTgt spid="16999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1846" name="Picture 6"/>
          <p:cNvPicPr>
            <a:picLocks noChangeAspect="1" noChangeArrowheads="1"/>
          </p:cNvPicPr>
          <p:nvPr/>
        </p:nvPicPr>
        <p:blipFill>
          <a:blip r:embed="rId2" cstate="print"/>
          <a:srcRect/>
          <a:stretch>
            <a:fillRect/>
          </a:stretch>
        </p:blipFill>
        <p:spPr bwMode="auto">
          <a:xfrm rot="5400000">
            <a:off x="2033587" y="-698499"/>
            <a:ext cx="5534025" cy="8686800"/>
          </a:xfrm>
          <a:prstGeom prst="rect">
            <a:avLst/>
          </a:prstGeom>
          <a:noFill/>
          <a:ln w="9525" algn="ctr">
            <a:noFill/>
            <a:miter lim="800000"/>
            <a:headEnd/>
            <a:tailEnd/>
          </a:ln>
        </p:spPr>
      </p:pic>
      <p:sp>
        <p:nvSpPr>
          <p:cNvPr id="38915" name="Rectangle 7"/>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91848" name="Rectangle 8"/>
          <p:cNvSpPr>
            <a:spLocks noChangeArrowheads="1"/>
          </p:cNvSpPr>
          <p:nvPr/>
        </p:nvSpPr>
        <p:spPr bwMode="auto">
          <a:xfrm>
            <a:off x="2220913" y="476250"/>
            <a:ext cx="6923087" cy="473075"/>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500" b="1">
                <a:solidFill>
                  <a:srgbClr val="CC0000"/>
                </a:solidFill>
                <a:effectLst>
                  <a:outerShdw blurRad="38100" dist="38100" dir="2700000" algn="tl">
                    <a:srgbClr val="000000"/>
                  </a:outerShdw>
                </a:effectLst>
              </a:rPr>
              <a:t>Cycle de développement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1848"/>
                                        </p:tgtEl>
                                        <p:attrNameLst>
                                          <p:attrName>style.visibility</p:attrName>
                                        </p:attrNameLst>
                                      </p:cBhvr>
                                      <p:to>
                                        <p:strVal val="visible"/>
                                      </p:to>
                                    </p:set>
                                    <p:anim calcmode="lin" valueType="num">
                                      <p:cBhvr>
                                        <p:cTn id="7" dur="500" fill="hold"/>
                                        <p:tgtEl>
                                          <p:spTgt spid="291848"/>
                                        </p:tgtEl>
                                        <p:attrNameLst>
                                          <p:attrName>ppt_w</p:attrName>
                                        </p:attrNameLst>
                                      </p:cBhvr>
                                      <p:tavLst>
                                        <p:tav tm="0">
                                          <p:val>
                                            <p:fltVal val="0"/>
                                          </p:val>
                                        </p:tav>
                                        <p:tav tm="100000">
                                          <p:val>
                                            <p:strVal val="#ppt_w"/>
                                          </p:val>
                                        </p:tav>
                                      </p:tavLst>
                                    </p:anim>
                                    <p:anim calcmode="lin" valueType="num">
                                      <p:cBhvr>
                                        <p:cTn id="8" dur="500" fill="hold"/>
                                        <p:tgtEl>
                                          <p:spTgt spid="29184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291846"/>
                                        </p:tgtEl>
                                        <p:attrNameLst>
                                          <p:attrName>style.visibility</p:attrName>
                                        </p:attrNameLst>
                                      </p:cBhvr>
                                      <p:to>
                                        <p:strVal val="visible"/>
                                      </p:to>
                                    </p:set>
                                    <p:anim calcmode="lin" valueType="num">
                                      <p:cBhvr>
                                        <p:cTn id="13" dur="1000" fill="hold"/>
                                        <p:tgtEl>
                                          <p:spTgt spid="291846"/>
                                        </p:tgtEl>
                                        <p:attrNameLst>
                                          <p:attrName>ppt_w</p:attrName>
                                        </p:attrNameLst>
                                      </p:cBhvr>
                                      <p:tavLst>
                                        <p:tav tm="0">
                                          <p:val>
                                            <p:strVal val="#ppt_w*0.70"/>
                                          </p:val>
                                        </p:tav>
                                        <p:tav tm="100000">
                                          <p:val>
                                            <p:strVal val="#ppt_w"/>
                                          </p:val>
                                        </p:tav>
                                      </p:tavLst>
                                    </p:anim>
                                    <p:anim calcmode="lin" valueType="num">
                                      <p:cBhvr>
                                        <p:cTn id="14" dur="1000" fill="hold"/>
                                        <p:tgtEl>
                                          <p:spTgt spid="291846"/>
                                        </p:tgtEl>
                                        <p:attrNameLst>
                                          <p:attrName>ppt_h</p:attrName>
                                        </p:attrNameLst>
                                      </p:cBhvr>
                                      <p:tavLst>
                                        <p:tav tm="0">
                                          <p:val>
                                            <p:strVal val="#ppt_h"/>
                                          </p:val>
                                        </p:tav>
                                        <p:tav tm="100000">
                                          <p:val>
                                            <p:strVal val="#ppt_h"/>
                                          </p:val>
                                        </p:tav>
                                      </p:tavLst>
                                    </p:anim>
                                    <p:animEffect transition="in" filter="fade">
                                      <p:cBhvr>
                                        <p:cTn id="15" dur="1000"/>
                                        <p:tgtEl>
                                          <p:spTgt spid="291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ChangeArrowheads="1"/>
          </p:cNvSpPr>
          <p:nvPr/>
        </p:nvSpPr>
        <p:spPr bwMode="auto">
          <a:xfrm>
            <a:off x="2798763" y="554038"/>
            <a:ext cx="5180012" cy="519112"/>
          </a:xfrm>
          <a:prstGeom prst="rect">
            <a:avLst/>
          </a:prstGeom>
          <a:noFill/>
          <a:ln w="9525" algn="ctr">
            <a:noFill/>
            <a:miter lim="800000"/>
            <a:headEnd/>
            <a:tailEnd/>
          </a:ln>
          <a:effectLst/>
        </p:spPr>
        <p:txBody>
          <a:bodyPr anchor="ctr">
            <a:spAutoFit/>
          </a:bodyPr>
          <a:lstStyle/>
          <a:p>
            <a:pPr>
              <a:lnSpc>
                <a:spcPct val="100000"/>
              </a:lnSpc>
              <a:spcBef>
                <a:spcPct val="0"/>
              </a:spcBef>
              <a:defRPr/>
            </a:pPr>
            <a:r>
              <a:rPr lang="fr-FR" sz="2800" b="1">
                <a:solidFill>
                  <a:srgbClr val="CC0000"/>
                </a:solidFill>
                <a:effectLst>
                  <a:outerShdw blurRad="38100" dist="38100" dir="2700000" algn="tl">
                    <a:srgbClr val="000000"/>
                  </a:outerShdw>
                </a:effectLst>
              </a:rPr>
              <a:t>Avantages des Composants</a:t>
            </a:r>
          </a:p>
        </p:txBody>
      </p:sp>
      <p:sp>
        <p:nvSpPr>
          <p:cNvPr id="245763" name="Rectangle 3"/>
          <p:cNvSpPr>
            <a:spLocks noGrp="1" noChangeArrowheads="1"/>
          </p:cNvSpPr>
          <p:nvPr>
            <p:ph type="body" idx="1"/>
          </p:nvPr>
        </p:nvSpPr>
        <p:spPr bwMode="auto">
          <a:xfrm>
            <a:off x="673100" y="1282700"/>
            <a:ext cx="8207375" cy="4056063"/>
          </a:xfrm>
          <a:solidFill>
            <a:srgbClr val="B8E8EE">
              <a:alpha val="49001"/>
            </a:srgbClr>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712788" lvl="1" indent="-360363" algn="just" rtl="0" eaLnBrk="1" hangingPunct="1">
              <a:buFontTx/>
              <a:buBlip>
                <a:blip r:embed="rId2"/>
              </a:buBlip>
              <a:defRPr/>
            </a:pPr>
            <a:r>
              <a:rPr lang="fr-FR" b="1">
                <a:solidFill>
                  <a:srgbClr val="000099"/>
                </a:solidFill>
                <a:effectLst>
                  <a:outerShdw blurRad="38100" dist="38100" dir="2700000" algn="tl">
                    <a:srgbClr val="000000"/>
                  </a:outerShdw>
                </a:effectLst>
              </a:rPr>
              <a:t>Disposer, plutôt que de reproduire régulièrement, des briques de base nécessaires à la construction des applications</a:t>
            </a:r>
          </a:p>
          <a:p>
            <a:pPr marL="712788" lvl="1" indent="-360363" algn="just" rtl="0" eaLnBrk="1" hangingPunct="1">
              <a:buFontTx/>
              <a:buBlip>
                <a:blip r:embed="rId2"/>
              </a:buBlip>
              <a:defRPr/>
            </a:pPr>
            <a:endParaRPr lang="fr-FR" b="1">
              <a:solidFill>
                <a:srgbClr val="000099"/>
              </a:solidFill>
              <a:effectLst>
                <a:outerShdw blurRad="38100" dist="38100" dir="2700000" algn="tl">
                  <a:srgbClr val="000000"/>
                </a:outerShdw>
              </a:effectLst>
            </a:endParaRPr>
          </a:p>
          <a:p>
            <a:pPr marL="712788" lvl="1" indent="-360363" algn="just" rtl="0" eaLnBrk="1" hangingPunct="1">
              <a:buFontTx/>
              <a:buBlip>
                <a:blip r:embed="rId2"/>
              </a:buBlip>
              <a:defRPr/>
            </a:pPr>
            <a:r>
              <a:rPr lang="fr-FR" b="1">
                <a:solidFill>
                  <a:srgbClr val="000099"/>
                </a:solidFill>
                <a:effectLst>
                  <a:outerShdw blurRad="38100" dist="38100" dir="2700000" algn="tl">
                    <a:srgbClr val="000000"/>
                  </a:outerShdw>
                </a:effectLst>
              </a:rPr>
              <a:t>L'activité de construction devient ainsi une activité d'assemblage, et ceci pour sa simplification</a:t>
            </a:r>
          </a:p>
        </p:txBody>
      </p:sp>
      <p:sp>
        <p:nvSpPr>
          <p:cNvPr id="39940"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45762"/>
                                        </p:tgtEl>
                                        <p:attrNameLst>
                                          <p:attrName>style.visibility</p:attrName>
                                        </p:attrNameLst>
                                      </p:cBhvr>
                                      <p:to>
                                        <p:strVal val="visible"/>
                                      </p:to>
                                    </p:set>
                                    <p:anim calcmode="lin" valueType="num">
                                      <p:cBhvr>
                                        <p:cTn id="7" dur="500" fill="hold"/>
                                        <p:tgtEl>
                                          <p:spTgt spid="245762"/>
                                        </p:tgtEl>
                                        <p:attrNameLst>
                                          <p:attrName>ppt_w</p:attrName>
                                        </p:attrNameLst>
                                      </p:cBhvr>
                                      <p:tavLst>
                                        <p:tav tm="0">
                                          <p:val>
                                            <p:fltVal val="0"/>
                                          </p:val>
                                        </p:tav>
                                        <p:tav tm="100000">
                                          <p:val>
                                            <p:strVal val="#ppt_w"/>
                                          </p:val>
                                        </p:tav>
                                      </p:tavLst>
                                    </p:anim>
                                    <p:anim calcmode="lin" valueType="num">
                                      <p:cBhvr>
                                        <p:cTn id="8" dur="500" fill="hold"/>
                                        <p:tgtEl>
                                          <p:spTgt spid="24576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245763">
                                            <p:bg/>
                                          </p:spTgt>
                                        </p:tgtEl>
                                        <p:attrNameLst>
                                          <p:attrName>style.visibility</p:attrName>
                                        </p:attrNameLst>
                                      </p:cBhvr>
                                      <p:to>
                                        <p:strVal val="visible"/>
                                      </p:to>
                                    </p:set>
                                    <p:anim calcmode="lin" valueType="num">
                                      <p:cBhvr>
                                        <p:cTn id="13" dur="1000" fill="hold"/>
                                        <p:tgtEl>
                                          <p:spTgt spid="245763">
                                            <p:bg/>
                                          </p:spTgt>
                                        </p:tgtEl>
                                        <p:attrNameLst>
                                          <p:attrName>ppt_w</p:attrName>
                                        </p:attrNameLst>
                                      </p:cBhvr>
                                      <p:tavLst>
                                        <p:tav tm="0">
                                          <p:val>
                                            <p:strVal val="#ppt_w*0.70"/>
                                          </p:val>
                                        </p:tav>
                                        <p:tav tm="100000">
                                          <p:val>
                                            <p:strVal val="#ppt_w"/>
                                          </p:val>
                                        </p:tav>
                                      </p:tavLst>
                                    </p:anim>
                                    <p:anim calcmode="lin" valueType="num">
                                      <p:cBhvr>
                                        <p:cTn id="14" dur="1000" fill="hold"/>
                                        <p:tgtEl>
                                          <p:spTgt spid="245763">
                                            <p:bg/>
                                          </p:spTgt>
                                        </p:tgtEl>
                                        <p:attrNameLst>
                                          <p:attrName>ppt_h</p:attrName>
                                        </p:attrNameLst>
                                      </p:cBhvr>
                                      <p:tavLst>
                                        <p:tav tm="0">
                                          <p:val>
                                            <p:strVal val="#ppt_h"/>
                                          </p:val>
                                        </p:tav>
                                        <p:tav tm="100000">
                                          <p:val>
                                            <p:strVal val="#ppt_h"/>
                                          </p:val>
                                        </p:tav>
                                      </p:tavLst>
                                    </p:anim>
                                    <p:animEffect transition="in" filter="fade">
                                      <p:cBhvr>
                                        <p:cTn id="15" dur="1000"/>
                                        <p:tgtEl>
                                          <p:spTgt spid="245763">
                                            <p:bg/>
                                          </p:spTgt>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245763">
                                            <p:txEl>
                                              <p:pRg st="0" end="0"/>
                                            </p:txEl>
                                          </p:spTgt>
                                        </p:tgtEl>
                                        <p:attrNameLst>
                                          <p:attrName>style.visibility</p:attrName>
                                        </p:attrNameLst>
                                      </p:cBhvr>
                                      <p:to>
                                        <p:strVal val="visible"/>
                                      </p:to>
                                    </p:set>
                                    <p:anim calcmode="lin" valueType="num">
                                      <p:cBhvr>
                                        <p:cTn id="18" dur="1000" fill="hold"/>
                                        <p:tgtEl>
                                          <p:spTgt spid="245763">
                                            <p:txEl>
                                              <p:pRg st="0" end="0"/>
                                            </p:txEl>
                                          </p:spTgt>
                                        </p:tgtEl>
                                        <p:attrNameLst>
                                          <p:attrName>ppt_w</p:attrName>
                                        </p:attrNameLst>
                                      </p:cBhvr>
                                      <p:tavLst>
                                        <p:tav tm="0">
                                          <p:val>
                                            <p:strVal val="#ppt_w*0.70"/>
                                          </p:val>
                                        </p:tav>
                                        <p:tav tm="100000">
                                          <p:val>
                                            <p:strVal val="#ppt_w"/>
                                          </p:val>
                                        </p:tav>
                                      </p:tavLst>
                                    </p:anim>
                                    <p:anim calcmode="lin" valueType="num">
                                      <p:cBhvr>
                                        <p:cTn id="19" dur="1000" fill="hold"/>
                                        <p:tgtEl>
                                          <p:spTgt spid="245763">
                                            <p:txEl>
                                              <p:pRg st="0" end="0"/>
                                            </p:txEl>
                                          </p:spTgt>
                                        </p:tgtEl>
                                        <p:attrNameLst>
                                          <p:attrName>ppt_h</p:attrName>
                                        </p:attrNameLst>
                                      </p:cBhvr>
                                      <p:tavLst>
                                        <p:tav tm="0">
                                          <p:val>
                                            <p:strVal val="#ppt_h"/>
                                          </p:val>
                                        </p:tav>
                                        <p:tav tm="100000">
                                          <p:val>
                                            <p:strVal val="#ppt_h"/>
                                          </p:val>
                                        </p:tav>
                                      </p:tavLst>
                                    </p:anim>
                                    <p:animEffect transition="in" filter="fade">
                                      <p:cBhvr>
                                        <p:cTn id="20" dur="1000"/>
                                        <p:tgtEl>
                                          <p:spTgt spid="245763">
                                            <p:txEl>
                                              <p:pRg st="0" end="0"/>
                                            </p:txEl>
                                          </p:spTgt>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245763">
                                            <p:txEl>
                                              <p:pRg st="2" end="2"/>
                                            </p:txEl>
                                          </p:spTgt>
                                        </p:tgtEl>
                                        <p:attrNameLst>
                                          <p:attrName>style.visibility</p:attrName>
                                        </p:attrNameLst>
                                      </p:cBhvr>
                                      <p:to>
                                        <p:strVal val="visible"/>
                                      </p:to>
                                    </p:set>
                                    <p:anim calcmode="lin" valueType="num">
                                      <p:cBhvr>
                                        <p:cTn id="23" dur="1000" fill="hold"/>
                                        <p:tgtEl>
                                          <p:spTgt spid="245763">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24576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2457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2" grpId="0"/>
      <p:bldP spid="24576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10" name="Rectangle 10"/>
          <p:cNvSpPr>
            <a:spLocks noChangeArrowheads="1"/>
          </p:cNvSpPr>
          <p:nvPr/>
        </p:nvSpPr>
        <p:spPr bwMode="auto">
          <a:xfrm>
            <a:off x="2387600" y="4178300"/>
            <a:ext cx="4876800" cy="1892300"/>
          </a:xfrm>
          <a:prstGeom prst="rect">
            <a:avLst/>
          </a:prstGeom>
          <a:solidFill>
            <a:schemeClr val="bg2"/>
          </a:solidFill>
          <a:ln w="9525" algn="ctr">
            <a:solidFill>
              <a:schemeClr val="bg2"/>
            </a:solidFill>
            <a:miter lim="800000"/>
            <a:headEnd/>
            <a:tailEnd/>
          </a:ln>
        </p:spPr>
        <p:txBody>
          <a:bodyPr rot="10800000" wrap="none" anchor="ctr"/>
          <a:lstStyle/>
          <a:p>
            <a:endParaRPr lang="fr-FR"/>
          </a:p>
        </p:txBody>
      </p:sp>
      <p:sp>
        <p:nvSpPr>
          <p:cNvPr id="281602" name="Rectangle 2"/>
          <p:cNvSpPr>
            <a:spLocks noChangeArrowheads="1"/>
          </p:cNvSpPr>
          <p:nvPr/>
        </p:nvSpPr>
        <p:spPr bwMode="auto">
          <a:xfrm>
            <a:off x="2798763" y="554038"/>
            <a:ext cx="5180012" cy="519112"/>
          </a:xfrm>
          <a:prstGeom prst="rect">
            <a:avLst/>
          </a:prstGeom>
          <a:noFill/>
          <a:ln w="9525" algn="ctr">
            <a:noFill/>
            <a:miter lim="800000"/>
            <a:headEnd/>
            <a:tailEnd/>
          </a:ln>
          <a:effectLst/>
        </p:spPr>
        <p:txBody>
          <a:bodyPr anchor="ctr">
            <a:spAutoFit/>
          </a:bodyPr>
          <a:lstStyle/>
          <a:p>
            <a:pPr>
              <a:lnSpc>
                <a:spcPct val="100000"/>
              </a:lnSpc>
              <a:spcBef>
                <a:spcPct val="0"/>
              </a:spcBef>
              <a:defRPr/>
            </a:pPr>
            <a:r>
              <a:rPr lang="fr-FR" sz="2800" b="1">
                <a:solidFill>
                  <a:srgbClr val="CC0000"/>
                </a:solidFill>
                <a:effectLst>
                  <a:outerShdw blurRad="38100" dist="38100" dir="2700000" algn="tl">
                    <a:srgbClr val="000000"/>
                  </a:outerShdw>
                </a:effectLst>
              </a:rPr>
              <a:t>Avantages des Composants</a:t>
            </a:r>
          </a:p>
        </p:txBody>
      </p:sp>
      <p:sp>
        <p:nvSpPr>
          <p:cNvPr id="281603" name="Rectangle 3"/>
          <p:cNvSpPr>
            <a:spLocks noGrp="1" noChangeArrowheads="1"/>
          </p:cNvSpPr>
          <p:nvPr>
            <p:ph type="body" idx="1"/>
          </p:nvPr>
        </p:nvSpPr>
        <p:spPr bwMode="auto">
          <a:xfrm>
            <a:off x="673100" y="1219200"/>
            <a:ext cx="8207375" cy="2443163"/>
          </a:xfrm>
          <a:solidFill>
            <a:srgbClr val="B8E8EE">
              <a:alpha val="49001"/>
            </a:srgbClr>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84150" lvl="1" indent="0" algn="just" rtl="0" eaLnBrk="1" hangingPunct="1">
              <a:buFontTx/>
              <a:buNone/>
              <a:defRPr/>
            </a:pPr>
            <a:r>
              <a:rPr lang="fr-FR" sz="2000">
                <a:solidFill>
                  <a:srgbClr val="000099"/>
                </a:solidFill>
                <a:effectLst>
                  <a:outerShdw blurRad="38100" dist="38100" dir="2700000" algn="tl">
                    <a:srgbClr val="000000"/>
                  </a:outerShdw>
                </a:effectLst>
              </a:rPr>
              <a:t>L'industrie du logiciel s'oriente vers un processus de développement du logiciel par assemblage de composants logiciels préexistants</a:t>
            </a:r>
          </a:p>
          <a:p>
            <a:pPr marL="184150" lvl="1" indent="0" algn="just" rtl="0" eaLnBrk="1" hangingPunct="1">
              <a:buFontTx/>
              <a:buNone/>
              <a:defRPr/>
            </a:pPr>
            <a:endParaRPr lang="fr-FR" sz="2000">
              <a:solidFill>
                <a:srgbClr val="000099"/>
              </a:solidFill>
              <a:effectLst>
                <a:outerShdw blurRad="38100" dist="38100" dir="2700000" algn="tl">
                  <a:srgbClr val="000000"/>
                </a:outerShdw>
              </a:effectLst>
            </a:endParaRPr>
          </a:p>
          <a:p>
            <a:pPr marL="184150" lvl="1" indent="0" algn="just" rtl="0" eaLnBrk="1" hangingPunct="1">
              <a:buFontTx/>
              <a:buNone/>
              <a:defRPr/>
            </a:pPr>
            <a:r>
              <a:rPr lang="fr-FR" sz="2000">
                <a:solidFill>
                  <a:srgbClr val="000099"/>
                </a:solidFill>
                <a:effectLst>
                  <a:outerShdw blurRad="38100" dist="38100" dir="2700000" algn="tl">
                    <a:srgbClr val="000000"/>
                  </a:outerShdw>
                </a:effectLst>
              </a:rPr>
              <a:t>De nos jours, les composants logiciels sont devenus des éléments architecturaux incontournables dans le monde du logiciel. Ils doivent permettre d’assimiler à terme le développement du logiciel à un simple processus d’assemblage. </a:t>
            </a:r>
          </a:p>
        </p:txBody>
      </p:sp>
      <p:sp>
        <p:nvSpPr>
          <p:cNvPr id="40965"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grpSp>
        <p:nvGrpSpPr>
          <p:cNvPr id="2" name="Group 30"/>
          <p:cNvGrpSpPr>
            <a:grpSpLocks/>
          </p:cNvGrpSpPr>
          <p:nvPr/>
        </p:nvGrpSpPr>
        <p:grpSpPr bwMode="auto">
          <a:xfrm>
            <a:off x="2389188" y="4184650"/>
            <a:ext cx="1897062" cy="1873250"/>
            <a:chOff x="817" y="2468"/>
            <a:chExt cx="1379" cy="1332"/>
          </a:xfrm>
        </p:grpSpPr>
        <p:pic>
          <p:nvPicPr>
            <p:cNvPr id="40970" name="Picture 5"/>
            <p:cNvPicPr>
              <a:picLocks noChangeAspect="1" noChangeArrowheads="1"/>
            </p:cNvPicPr>
            <p:nvPr/>
          </p:nvPicPr>
          <p:blipFill>
            <a:blip r:embed="rId2" cstate="print"/>
            <a:srcRect/>
            <a:stretch>
              <a:fillRect/>
            </a:stretch>
          </p:blipFill>
          <p:spPr bwMode="auto">
            <a:xfrm>
              <a:off x="1292" y="2468"/>
              <a:ext cx="552" cy="535"/>
            </a:xfrm>
            <a:prstGeom prst="rect">
              <a:avLst/>
            </a:prstGeom>
            <a:noFill/>
            <a:ln w="9525" algn="ctr">
              <a:noFill/>
              <a:miter lim="800000"/>
              <a:headEnd/>
              <a:tailEnd/>
            </a:ln>
          </p:spPr>
        </p:pic>
        <p:pic>
          <p:nvPicPr>
            <p:cNvPr id="40971" name="Picture 6"/>
            <p:cNvPicPr>
              <a:picLocks noChangeAspect="1" noChangeArrowheads="1"/>
            </p:cNvPicPr>
            <p:nvPr/>
          </p:nvPicPr>
          <p:blipFill>
            <a:blip r:embed="rId2" cstate="print"/>
            <a:srcRect/>
            <a:stretch>
              <a:fillRect/>
            </a:stretch>
          </p:blipFill>
          <p:spPr bwMode="auto">
            <a:xfrm>
              <a:off x="1644" y="2876"/>
              <a:ext cx="552" cy="535"/>
            </a:xfrm>
            <a:prstGeom prst="rect">
              <a:avLst/>
            </a:prstGeom>
            <a:noFill/>
            <a:ln w="9525" algn="ctr">
              <a:noFill/>
              <a:miter lim="800000"/>
              <a:headEnd/>
              <a:tailEnd/>
            </a:ln>
          </p:spPr>
        </p:pic>
        <p:pic>
          <p:nvPicPr>
            <p:cNvPr id="40972" name="Picture 7"/>
            <p:cNvPicPr>
              <a:picLocks noChangeAspect="1" noChangeArrowheads="1"/>
            </p:cNvPicPr>
            <p:nvPr/>
          </p:nvPicPr>
          <p:blipFill>
            <a:blip r:embed="rId3" cstate="print"/>
            <a:srcRect/>
            <a:stretch>
              <a:fillRect/>
            </a:stretch>
          </p:blipFill>
          <p:spPr bwMode="auto">
            <a:xfrm>
              <a:off x="817" y="2824"/>
              <a:ext cx="589" cy="544"/>
            </a:xfrm>
            <a:prstGeom prst="rect">
              <a:avLst/>
            </a:prstGeom>
            <a:noFill/>
            <a:ln w="9525" algn="ctr">
              <a:noFill/>
              <a:miter lim="800000"/>
              <a:headEnd/>
              <a:tailEnd/>
            </a:ln>
          </p:spPr>
        </p:pic>
        <p:pic>
          <p:nvPicPr>
            <p:cNvPr id="40973" name="Picture 8"/>
            <p:cNvPicPr>
              <a:picLocks noChangeAspect="1" noChangeArrowheads="1"/>
            </p:cNvPicPr>
            <p:nvPr/>
          </p:nvPicPr>
          <p:blipFill>
            <a:blip r:embed="rId3" cstate="print"/>
            <a:srcRect/>
            <a:stretch>
              <a:fillRect/>
            </a:stretch>
          </p:blipFill>
          <p:spPr bwMode="auto">
            <a:xfrm>
              <a:off x="1265" y="3256"/>
              <a:ext cx="589" cy="544"/>
            </a:xfrm>
            <a:prstGeom prst="rect">
              <a:avLst/>
            </a:prstGeom>
            <a:noFill/>
            <a:ln w="9525" algn="ctr">
              <a:noFill/>
              <a:miter lim="800000"/>
              <a:headEnd/>
              <a:tailEnd/>
            </a:ln>
          </p:spPr>
        </p:pic>
      </p:grpSp>
      <p:grpSp>
        <p:nvGrpSpPr>
          <p:cNvPr id="3" name="Group 32"/>
          <p:cNvGrpSpPr>
            <a:grpSpLocks/>
          </p:cNvGrpSpPr>
          <p:nvPr/>
        </p:nvGrpSpPr>
        <p:grpSpPr bwMode="auto">
          <a:xfrm>
            <a:off x="4559300" y="4452938"/>
            <a:ext cx="2716213" cy="1293812"/>
            <a:chOff x="2872" y="2805"/>
            <a:chExt cx="1711" cy="815"/>
          </a:xfrm>
        </p:grpSpPr>
        <p:pic>
          <p:nvPicPr>
            <p:cNvPr id="40968" name="Picture 29"/>
            <p:cNvPicPr>
              <a:picLocks noChangeAspect="1" noChangeArrowheads="1"/>
            </p:cNvPicPr>
            <p:nvPr/>
          </p:nvPicPr>
          <p:blipFill>
            <a:blip r:embed="rId4" cstate="print"/>
            <a:srcRect/>
            <a:stretch>
              <a:fillRect/>
            </a:stretch>
          </p:blipFill>
          <p:spPr bwMode="auto">
            <a:xfrm>
              <a:off x="3825" y="2805"/>
              <a:ext cx="758" cy="815"/>
            </a:xfrm>
            <a:prstGeom prst="rect">
              <a:avLst/>
            </a:prstGeom>
            <a:noFill/>
            <a:ln w="9525">
              <a:noFill/>
              <a:miter lim="800000"/>
              <a:headEnd/>
              <a:tailEnd/>
            </a:ln>
          </p:spPr>
        </p:pic>
        <p:sp>
          <p:nvSpPr>
            <p:cNvPr id="40969" name="AutoShape 31"/>
            <p:cNvSpPr>
              <a:spLocks noChangeArrowheads="1"/>
            </p:cNvSpPr>
            <p:nvPr/>
          </p:nvSpPr>
          <p:spPr bwMode="auto">
            <a:xfrm>
              <a:off x="2872" y="3176"/>
              <a:ext cx="560" cy="104"/>
            </a:xfrm>
            <a:prstGeom prst="rightArrow">
              <a:avLst>
                <a:gd name="adj1" fmla="val 50000"/>
                <a:gd name="adj2" fmla="val 134615"/>
              </a:avLst>
            </a:prstGeom>
            <a:solidFill>
              <a:srgbClr val="FDFEF0"/>
            </a:solidFill>
            <a:ln w="9525" algn="ctr">
              <a:solidFill>
                <a:schemeClr val="bg2"/>
              </a:solidFill>
              <a:miter lim="800000"/>
              <a:headEnd/>
              <a:tailEnd/>
            </a:ln>
          </p:spPr>
          <p:txBody>
            <a:bodyPr rot="10800000"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81602"/>
                                        </p:tgtEl>
                                        <p:attrNameLst>
                                          <p:attrName>style.visibility</p:attrName>
                                        </p:attrNameLst>
                                      </p:cBhvr>
                                      <p:to>
                                        <p:strVal val="visible"/>
                                      </p:to>
                                    </p:set>
                                    <p:anim calcmode="lin" valueType="num">
                                      <p:cBhvr>
                                        <p:cTn id="7" dur="500" fill="hold"/>
                                        <p:tgtEl>
                                          <p:spTgt spid="281602"/>
                                        </p:tgtEl>
                                        <p:attrNameLst>
                                          <p:attrName>ppt_w</p:attrName>
                                        </p:attrNameLst>
                                      </p:cBhvr>
                                      <p:tavLst>
                                        <p:tav tm="0">
                                          <p:val>
                                            <p:fltVal val="0"/>
                                          </p:val>
                                        </p:tav>
                                        <p:tav tm="100000">
                                          <p:val>
                                            <p:strVal val="#ppt_w"/>
                                          </p:val>
                                        </p:tav>
                                      </p:tavLst>
                                    </p:anim>
                                    <p:anim calcmode="lin" valueType="num">
                                      <p:cBhvr>
                                        <p:cTn id="8" dur="500" fill="hold"/>
                                        <p:tgtEl>
                                          <p:spTgt spid="28160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281603">
                                            <p:bg/>
                                          </p:spTgt>
                                        </p:tgtEl>
                                        <p:attrNameLst>
                                          <p:attrName>style.visibility</p:attrName>
                                        </p:attrNameLst>
                                      </p:cBhvr>
                                      <p:to>
                                        <p:strVal val="visible"/>
                                      </p:to>
                                    </p:set>
                                    <p:anim calcmode="lin" valueType="num">
                                      <p:cBhvr>
                                        <p:cTn id="13" dur="1000" fill="hold"/>
                                        <p:tgtEl>
                                          <p:spTgt spid="281603">
                                            <p:bg/>
                                          </p:spTgt>
                                        </p:tgtEl>
                                        <p:attrNameLst>
                                          <p:attrName>ppt_w</p:attrName>
                                        </p:attrNameLst>
                                      </p:cBhvr>
                                      <p:tavLst>
                                        <p:tav tm="0">
                                          <p:val>
                                            <p:strVal val="#ppt_w*0.70"/>
                                          </p:val>
                                        </p:tav>
                                        <p:tav tm="100000">
                                          <p:val>
                                            <p:strVal val="#ppt_w"/>
                                          </p:val>
                                        </p:tav>
                                      </p:tavLst>
                                    </p:anim>
                                    <p:anim calcmode="lin" valueType="num">
                                      <p:cBhvr>
                                        <p:cTn id="14" dur="1000" fill="hold"/>
                                        <p:tgtEl>
                                          <p:spTgt spid="281603">
                                            <p:bg/>
                                          </p:spTgt>
                                        </p:tgtEl>
                                        <p:attrNameLst>
                                          <p:attrName>ppt_h</p:attrName>
                                        </p:attrNameLst>
                                      </p:cBhvr>
                                      <p:tavLst>
                                        <p:tav tm="0">
                                          <p:val>
                                            <p:strVal val="#ppt_h"/>
                                          </p:val>
                                        </p:tav>
                                        <p:tav tm="100000">
                                          <p:val>
                                            <p:strVal val="#ppt_h"/>
                                          </p:val>
                                        </p:tav>
                                      </p:tavLst>
                                    </p:anim>
                                    <p:animEffect transition="in" filter="fade">
                                      <p:cBhvr>
                                        <p:cTn id="15" dur="1000"/>
                                        <p:tgtEl>
                                          <p:spTgt spid="281603">
                                            <p:bg/>
                                          </p:spTgt>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281603">
                                            <p:txEl>
                                              <p:pRg st="0" end="0"/>
                                            </p:txEl>
                                          </p:spTgt>
                                        </p:tgtEl>
                                        <p:attrNameLst>
                                          <p:attrName>style.visibility</p:attrName>
                                        </p:attrNameLst>
                                      </p:cBhvr>
                                      <p:to>
                                        <p:strVal val="visible"/>
                                      </p:to>
                                    </p:set>
                                    <p:anim calcmode="lin" valueType="num">
                                      <p:cBhvr>
                                        <p:cTn id="18" dur="1000" fill="hold"/>
                                        <p:tgtEl>
                                          <p:spTgt spid="281603">
                                            <p:txEl>
                                              <p:pRg st="0" end="0"/>
                                            </p:txEl>
                                          </p:spTgt>
                                        </p:tgtEl>
                                        <p:attrNameLst>
                                          <p:attrName>ppt_w</p:attrName>
                                        </p:attrNameLst>
                                      </p:cBhvr>
                                      <p:tavLst>
                                        <p:tav tm="0">
                                          <p:val>
                                            <p:strVal val="#ppt_w*0.70"/>
                                          </p:val>
                                        </p:tav>
                                        <p:tav tm="100000">
                                          <p:val>
                                            <p:strVal val="#ppt_w"/>
                                          </p:val>
                                        </p:tav>
                                      </p:tavLst>
                                    </p:anim>
                                    <p:anim calcmode="lin" valueType="num">
                                      <p:cBhvr>
                                        <p:cTn id="19" dur="1000" fill="hold"/>
                                        <p:tgtEl>
                                          <p:spTgt spid="281603">
                                            <p:txEl>
                                              <p:pRg st="0" end="0"/>
                                            </p:txEl>
                                          </p:spTgt>
                                        </p:tgtEl>
                                        <p:attrNameLst>
                                          <p:attrName>ppt_h</p:attrName>
                                        </p:attrNameLst>
                                      </p:cBhvr>
                                      <p:tavLst>
                                        <p:tav tm="0">
                                          <p:val>
                                            <p:strVal val="#ppt_h"/>
                                          </p:val>
                                        </p:tav>
                                        <p:tav tm="100000">
                                          <p:val>
                                            <p:strVal val="#ppt_h"/>
                                          </p:val>
                                        </p:tav>
                                      </p:tavLst>
                                    </p:anim>
                                    <p:animEffect transition="in" filter="fade">
                                      <p:cBhvr>
                                        <p:cTn id="20" dur="1000"/>
                                        <p:tgtEl>
                                          <p:spTgt spid="281603">
                                            <p:txEl>
                                              <p:pRg st="0" end="0"/>
                                            </p:txEl>
                                          </p:spTgt>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281603">
                                            <p:txEl>
                                              <p:pRg st="2" end="2"/>
                                            </p:txEl>
                                          </p:spTgt>
                                        </p:tgtEl>
                                        <p:attrNameLst>
                                          <p:attrName>style.visibility</p:attrName>
                                        </p:attrNameLst>
                                      </p:cBhvr>
                                      <p:to>
                                        <p:strVal val="visible"/>
                                      </p:to>
                                    </p:set>
                                    <p:anim calcmode="lin" valueType="num">
                                      <p:cBhvr>
                                        <p:cTn id="23" dur="1000" fill="hold"/>
                                        <p:tgtEl>
                                          <p:spTgt spid="281603">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28160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28160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7" presetClass="entr" presetSubtype="8" fill="hold" grpId="0" nodeType="clickEffect">
                                  <p:stCondLst>
                                    <p:cond delay="0"/>
                                  </p:stCondLst>
                                  <p:childTnLst>
                                    <p:set>
                                      <p:cBhvr>
                                        <p:cTn id="29" dur="1" fill="hold">
                                          <p:stCondLst>
                                            <p:cond delay="0"/>
                                          </p:stCondLst>
                                        </p:cTn>
                                        <p:tgtEl>
                                          <p:spTgt spid="281610"/>
                                        </p:tgtEl>
                                        <p:attrNameLst>
                                          <p:attrName>style.visibility</p:attrName>
                                        </p:attrNameLst>
                                      </p:cBhvr>
                                      <p:to>
                                        <p:strVal val="visible"/>
                                      </p:to>
                                    </p:set>
                                    <p:anim calcmode="lin" valueType="num">
                                      <p:cBhvr additive="base">
                                        <p:cTn id="30" dur="500" fill="hold"/>
                                        <p:tgtEl>
                                          <p:spTgt spid="281610"/>
                                        </p:tgtEl>
                                        <p:attrNameLst>
                                          <p:attrName>ppt_x</p:attrName>
                                        </p:attrNameLst>
                                      </p:cBhvr>
                                      <p:tavLst>
                                        <p:tav tm="0">
                                          <p:val>
                                            <p:strVal val="0-#ppt_w/2"/>
                                          </p:val>
                                        </p:tav>
                                        <p:tav tm="100000">
                                          <p:val>
                                            <p:strVal val="#ppt_x"/>
                                          </p:val>
                                        </p:tav>
                                      </p:tavLst>
                                    </p:anim>
                                    <p:anim calcmode="lin" valueType="num">
                                      <p:cBhvr additive="base">
                                        <p:cTn id="31" dur="500" fill="hold"/>
                                        <p:tgtEl>
                                          <p:spTgt spid="281610"/>
                                        </p:tgtEl>
                                        <p:attrNameLst>
                                          <p:attrName>ppt_y</p:attrName>
                                        </p:attrNameLst>
                                      </p:cBhvr>
                                      <p:tavLst>
                                        <p:tav tm="0">
                                          <p:val>
                                            <p:strVal val="#ppt_y"/>
                                          </p:val>
                                        </p:tav>
                                        <p:tav tm="100000">
                                          <p:val>
                                            <p:strVal val="#ppt_y"/>
                                          </p:val>
                                        </p:tav>
                                      </p:tavLst>
                                    </p:anim>
                                  </p:childTnLst>
                                </p:cTn>
                              </p:par>
                              <p:par>
                                <p:cTn id="32" presetID="7" presetClass="entr" presetSubtype="8" fill="hold" nodeType="with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0-#ppt_w/2"/>
                                          </p:val>
                                        </p:tav>
                                        <p:tav tm="100000">
                                          <p:val>
                                            <p:strVal val="#ppt_x"/>
                                          </p:val>
                                        </p:tav>
                                      </p:tavLst>
                                    </p:anim>
                                    <p:anim calcmode="lin" valueType="num">
                                      <p:cBhvr additive="base">
                                        <p:cTn id="3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left)">
                                      <p:cBhvr>
                                        <p:cTn id="4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10" grpId="0" animBg="1"/>
      <p:bldP spid="281602" grpId="0"/>
      <p:bldP spid="28160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ChangeArrowheads="1"/>
          </p:cNvSpPr>
          <p:nvPr/>
        </p:nvSpPr>
        <p:spPr bwMode="auto">
          <a:xfrm>
            <a:off x="2798763" y="554038"/>
            <a:ext cx="5180012" cy="519112"/>
          </a:xfrm>
          <a:prstGeom prst="rect">
            <a:avLst/>
          </a:prstGeom>
          <a:noFill/>
          <a:ln w="9525" algn="ctr">
            <a:noFill/>
            <a:miter lim="800000"/>
            <a:headEnd/>
            <a:tailEnd/>
          </a:ln>
          <a:effectLst/>
        </p:spPr>
        <p:txBody>
          <a:bodyPr anchor="ctr">
            <a:spAutoFit/>
          </a:bodyPr>
          <a:lstStyle/>
          <a:p>
            <a:pPr>
              <a:lnSpc>
                <a:spcPct val="100000"/>
              </a:lnSpc>
              <a:spcBef>
                <a:spcPct val="0"/>
              </a:spcBef>
              <a:defRPr/>
            </a:pPr>
            <a:r>
              <a:rPr lang="fr-FR" sz="2800" b="1">
                <a:solidFill>
                  <a:srgbClr val="CC0000"/>
                </a:solidFill>
                <a:effectLst>
                  <a:outerShdw blurRad="38100" dist="38100" dir="2700000" algn="tl">
                    <a:srgbClr val="000000"/>
                  </a:outerShdw>
                </a:effectLst>
              </a:rPr>
              <a:t>Avantages des Composants</a:t>
            </a:r>
          </a:p>
        </p:txBody>
      </p:sp>
      <p:sp>
        <p:nvSpPr>
          <p:cNvPr id="41987"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84681" name="Rectangle 9"/>
          <p:cNvSpPr>
            <a:spLocks noChangeArrowheads="1"/>
          </p:cNvSpPr>
          <p:nvPr/>
        </p:nvSpPr>
        <p:spPr bwMode="auto">
          <a:xfrm>
            <a:off x="690563" y="1195388"/>
            <a:ext cx="8161337" cy="4230687"/>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endParaRPr lang="fr-FR" sz="800" b="1">
              <a:solidFill>
                <a:schemeClr val="bg2"/>
              </a:solidFill>
            </a:endParaRPr>
          </a:p>
          <a:p>
            <a:pPr lvl="1" algn="just">
              <a:lnSpc>
                <a:spcPct val="100000"/>
              </a:lnSpc>
              <a:spcBef>
                <a:spcPct val="0"/>
              </a:spcBef>
              <a:buFont typeface="Wingdings" pitchFamily="2" charset="2"/>
              <a:buChar char="Ø"/>
            </a:pPr>
            <a:r>
              <a:rPr lang="fr-FR" sz="2400" b="1">
                <a:solidFill>
                  <a:schemeClr val="bg2"/>
                </a:solidFill>
              </a:rPr>
              <a:t> Concevoir des programmes d'application sans connaître l'implantation des composants (approche par boîte noire)</a:t>
            </a:r>
          </a:p>
          <a:p>
            <a:pPr lvl="1" algn="just">
              <a:lnSpc>
                <a:spcPct val="100000"/>
              </a:lnSpc>
              <a:spcBef>
                <a:spcPct val="0"/>
              </a:spcBef>
              <a:buFont typeface="Wingdings" pitchFamily="2" charset="2"/>
              <a:buChar char="Ø"/>
            </a:pPr>
            <a:endParaRPr lang="fr-FR" sz="2400" b="1">
              <a:solidFill>
                <a:schemeClr val="bg2"/>
              </a:solidFill>
            </a:endParaRPr>
          </a:p>
          <a:p>
            <a:pPr lvl="1" algn="just">
              <a:lnSpc>
                <a:spcPct val="100000"/>
              </a:lnSpc>
              <a:spcBef>
                <a:spcPct val="0"/>
              </a:spcBef>
              <a:buFont typeface="Wingdings" pitchFamily="2" charset="2"/>
              <a:buChar char="Ø"/>
            </a:pPr>
            <a:r>
              <a:rPr lang="fr-FR" sz="2400" b="1">
                <a:solidFill>
                  <a:schemeClr val="bg2"/>
                </a:solidFill>
              </a:rPr>
              <a:t> Il est nécessaire de disposer</a:t>
            </a:r>
          </a:p>
          <a:p>
            <a:pPr lvl="1" algn="just">
              <a:lnSpc>
                <a:spcPct val="100000"/>
              </a:lnSpc>
              <a:spcBef>
                <a:spcPct val="0"/>
              </a:spcBef>
              <a:buFont typeface="Wingdings" pitchFamily="2" charset="2"/>
              <a:buNone/>
            </a:pPr>
            <a:r>
              <a:rPr lang="fr-FR" b="1">
                <a:solidFill>
                  <a:schemeClr val="bg2"/>
                </a:solidFill>
              </a:rPr>
              <a:t>	➔</a:t>
            </a:r>
            <a:r>
              <a:rPr lang="fr-FR" sz="2400" b="1">
                <a:solidFill>
                  <a:schemeClr val="bg2"/>
                </a:solidFill>
              </a:rPr>
              <a:t> de composants fiables, sûrs, performants et 	parfaitement décrits</a:t>
            </a:r>
          </a:p>
          <a:p>
            <a:pPr lvl="1" algn="just">
              <a:lnSpc>
                <a:spcPct val="100000"/>
              </a:lnSpc>
              <a:spcBef>
                <a:spcPct val="0"/>
              </a:spcBef>
              <a:buFont typeface="Wingdings" pitchFamily="2" charset="2"/>
              <a:buNone/>
            </a:pPr>
            <a:endParaRPr lang="fr-FR" sz="2400" b="1">
              <a:solidFill>
                <a:schemeClr val="bg2"/>
              </a:solidFill>
            </a:endParaRPr>
          </a:p>
          <a:p>
            <a:pPr lvl="1" algn="just">
              <a:lnSpc>
                <a:spcPct val="100000"/>
              </a:lnSpc>
              <a:spcBef>
                <a:spcPct val="0"/>
              </a:spcBef>
              <a:buFont typeface="Wingdings" pitchFamily="2" charset="2"/>
              <a:buNone/>
            </a:pPr>
            <a:r>
              <a:rPr lang="fr-FR" b="1">
                <a:solidFill>
                  <a:schemeClr val="bg2"/>
                </a:solidFill>
              </a:rPr>
              <a:t>	➔</a:t>
            </a:r>
            <a:r>
              <a:rPr lang="fr-FR" sz="2400" b="1">
                <a:solidFill>
                  <a:schemeClr val="bg2"/>
                </a:solidFill>
              </a:rPr>
              <a:t> de mécanismes de déploiement de 	composants capables de tenir compte des 	spécificités de chaque composant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84674"/>
                                        </p:tgtEl>
                                        <p:attrNameLst>
                                          <p:attrName>style.visibility</p:attrName>
                                        </p:attrNameLst>
                                      </p:cBhvr>
                                      <p:to>
                                        <p:strVal val="visible"/>
                                      </p:to>
                                    </p:set>
                                    <p:anim calcmode="lin" valueType="num">
                                      <p:cBhvr>
                                        <p:cTn id="7" dur="500" fill="hold"/>
                                        <p:tgtEl>
                                          <p:spTgt spid="284674"/>
                                        </p:tgtEl>
                                        <p:attrNameLst>
                                          <p:attrName>ppt_w</p:attrName>
                                        </p:attrNameLst>
                                      </p:cBhvr>
                                      <p:tavLst>
                                        <p:tav tm="0">
                                          <p:val>
                                            <p:fltVal val="0"/>
                                          </p:val>
                                        </p:tav>
                                        <p:tav tm="100000">
                                          <p:val>
                                            <p:strVal val="#ppt_w"/>
                                          </p:val>
                                        </p:tav>
                                      </p:tavLst>
                                    </p:anim>
                                    <p:anim calcmode="lin" valueType="num">
                                      <p:cBhvr>
                                        <p:cTn id="8" dur="500" fill="hold"/>
                                        <p:tgtEl>
                                          <p:spTgt spid="2846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84681"/>
                                        </p:tgtEl>
                                        <p:attrNameLst>
                                          <p:attrName>style.visibility</p:attrName>
                                        </p:attrNameLst>
                                      </p:cBhvr>
                                      <p:to>
                                        <p:strVal val="visible"/>
                                      </p:to>
                                    </p:set>
                                    <p:animEffect transition="in" filter="blinds(horizontal)">
                                      <p:cBhvr>
                                        <p:cTn id="13" dur="500"/>
                                        <p:tgtEl>
                                          <p:spTgt spid="284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p:bldP spid="28468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ChangeArrowheads="1"/>
          </p:cNvSpPr>
          <p:nvPr/>
        </p:nvSpPr>
        <p:spPr bwMode="auto">
          <a:xfrm>
            <a:off x="2798763" y="481013"/>
            <a:ext cx="5180012" cy="946150"/>
          </a:xfrm>
          <a:prstGeom prst="rect">
            <a:avLst/>
          </a:prstGeom>
          <a:noFill/>
          <a:ln w="9525" algn="ctr">
            <a:noFill/>
            <a:miter lim="800000"/>
            <a:headEnd/>
            <a:tailEnd/>
          </a:ln>
          <a:effectLst/>
        </p:spPr>
        <p:txBody>
          <a:bodyPr anchor="ctr">
            <a:spAutoFit/>
          </a:bodyPr>
          <a:lstStyle/>
          <a:p>
            <a:pPr>
              <a:lnSpc>
                <a:spcPct val="100000"/>
              </a:lnSpc>
              <a:spcBef>
                <a:spcPct val="0"/>
              </a:spcBef>
              <a:defRPr/>
            </a:pPr>
            <a:r>
              <a:rPr lang="fr-FR" sz="2800" b="1">
                <a:solidFill>
                  <a:srgbClr val="CC0000"/>
                </a:solidFill>
                <a:effectLst>
                  <a:outerShdw blurRad="38100" dist="38100" dir="2700000" algn="tl">
                    <a:srgbClr val="000000"/>
                  </a:outerShdw>
                </a:effectLst>
              </a:rPr>
              <a:t>Inconvénients des modèles de Composants actuels</a:t>
            </a:r>
          </a:p>
        </p:txBody>
      </p:sp>
      <p:sp>
        <p:nvSpPr>
          <p:cNvPr id="282627" name="Rectangle 3"/>
          <p:cNvSpPr>
            <a:spLocks noGrp="1" noChangeArrowheads="1"/>
          </p:cNvSpPr>
          <p:nvPr>
            <p:ph type="body" idx="1"/>
          </p:nvPr>
        </p:nvSpPr>
        <p:spPr bwMode="auto">
          <a:xfrm>
            <a:off x="1206500" y="1587500"/>
            <a:ext cx="7686675" cy="3268663"/>
          </a:xfrm>
          <a:solidFill>
            <a:srgbClr val="B8E8EE">
              <a:alpha val="49001"/>
            </a:srgbClr>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84150" lvl="1" indent="0" algn="just" rtl="0" eaLnBrk="1" hangingPunct="1">
              <a:lnSpc>
                <a:spcPct val="90000"/>
              </a:lnSpc>
              <a:buFontTx/>
              <a:buNone/>
              <a:defRPr/>
            </a:pPr>
            <a:r>
              <a:rPr lang="fr-FR" sz="2200">
                <a:solidFill>
                  <a:srgbClr val="000099"/>
                </a:solidFill>
                <a:effectLst>
                  <a:outerShdw blurRad="38100" dist="38100" dir="2700000" algn="tl">
                    <a:srgbClr val="000000"/>
                  </a:outerShdw>
                </a:effectLst>
              </a:rPr>
              <a:t>Les modèles de composants actuels n’offrent pas aux programmeurs le moyen de spécifier toutes les propriétés non-fonctionnelles de leurs composants. Ainsi, les ressources nécessaires à l’exécution des composants logiciels – qui constituent l’une des principales catégories de propriétés non-fonctionnelles pouvant être exhibées par les composants– sont actuellement ignorées dans ces modèles de composants. Les composants logiciels n’ont pourtant pas tous les mêmes besoins vis-à-vis des ressources. </a:t>
            </a:r>
          </a:p>
        </p:txBody>
      </p:sp>
      <p:sp>
        <p:nvSpPr>
          <p:cNvPr id="44036"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pic>
        <p:nvPicPr>
          <p:cNvPr id="282629" name="Picture 5"/>
          <p:cNvPicPr>
            <a:picLocks noChangeAspect="1" noChangeArrowheads="1"/>
          </p:cNvPicPr>
          <p:nvPr/>
        </p:nvPicPr>
        <p:blipFill>
          <a:blip r:embed="rId2" cstate="print"/>
          <a:srcRect/>
          <a:stretch>
            <a:fillRect/>
          </a:stretch>
        </p:blipFill>
        <p:spPr bwMode="auto">
          <a:xfrm>
            <a:off x="488950" y="1579563"/>
            <a:ext cx="698500" cy="676275"/>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82626"/>
                                        </p:tgtEl>
                                        <p:attrNameLst>
                                          <p:attrName>style.visibility</p:attrName>
                                        </p:attrNameLst>
                                      </p:cBhvr>
                                      <p:to>
                                        <p:strVal val="visible"/>
                                      </p:to>
                                    </p:set>
                                    <p:anim calcmode="lin" valueType="num">
                                      <p:cBhvr>
                                        <p:cTn id="7" dur="500" fill="hold"/>
                                        <p:tgtEl>
                                          <p:spTgt spid="282626"/>
                                        </p:tgtEl>
                                        <p:attrNameLst>
                                          <p:attrName>ppt_w</p:attrName>
                                        </p:attrNameLst>
                                      </p:cBhvr>
                                      <p:tavLst>
                                        <p:tav tm="0">
                                          <p:val>
                                            <p:fltVal val="0"/>
                                          </p:val>
                                        </p:tav>
                                        <p:tav tm="100000">
                                          <p:val>
                                            <p:strVal val="#ppt_w"/>
                                          </p:val>
                                        </p:tav>
                                      </p:tavLst>
                                    </p:anim>
                                    <p:anim calcmode="lin" valueType="num">
                                      <p:cBhvr>
                                        <p:cTn id="8" dur="500" fill="hold"/>
                                        <p:tgtEl>
                                          <p:spTgt spid="2826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2629"/>
                                        </p:tgtEl>
                                        <p:attrNameLst>
                                          <p:attrName>style.visibility</p:attrName>
                                        </p:attrNameLst>
                                      </p:cBhvr>
                                      <p:to>
                                        <p:strVal val="visible"/>
                                      </p:to>
                                    </p:set>
                                  </p:childTnLst>
                                </p:cTn>
                              </p:par>
                              <p:par>
                                <p:cTn id="13" presetID="55" presetClass="entr" presetSubtype="0" fill="hold" grpId="0" nodeType="withEffect">
                                  <p:stCondLst>
                                    <p:cond delay="0"/>
                                  </p:stCondLst>
                                  <p:childTnLst>
                                    <p:set>
                                      <p:cBhvr>
                                        <p:cTn id="14" dur="1" fill="hold">
                                          <p:stCondLst>
                                            <p:cond delay="0"/>
                                          </p:stCondLst>
                                        </p:cTn>
                                        <p:tgtEl>
                                          <p:spTgt spid="282627">
                                            <p:bg/>
                                          </p:spTgt>
                                        </p:tgtEl>
                                        <p:attrNameLst>
                                          <p:attrName>style.visibility</p:attrName>
                                        </p:attrNameLst>
                                      </p:cBhvr>
                                      <p:to>
                                        <p:strVal val="visible"/>
                                      </p:to>
                                    </p:set>
                                    <p:anim calcmode="lin" valueType="num">
                                      <p:cBhvr>
                                        <p:cTn id="15" dur="1000" fill="hold"/>
                                        <p:tgtEl>
                                          <p:spTgt spid="282627">
                                            <p:bg/>
                                          </p:spTgt>
                                        </p:tgtEl>
                                        <p:attrNameLst>
                                          <p:attrName>ppt_w</p:attrName>
                                        </p:attrNameLst>
                                      </p:cBhvr>
                                      <p:tavLst>
                                        <p:tav tm="0">
                                          <p:val>
                                            <p:strVal val="#ppt_w*0.70"/>
                                          </p:val>
                                        </p:tav>
                                        <p:tav tm="100000">
                                          <p:val>
                                            <p:strVal val="#ppt_w"/>
                                          </p:val>
                                        </p:tav>
                                      </p:tavLst>
                                    </p:anim>
                                    <p:anim calcmode="lin" valueType="num">
                                      <p:cBhvr>
                                        <p:cTn id="16" dur="1000" fill="hold"/>
                                        <p:tgtEl>
                                          <p:spTgt spid="282627">
                                            <p:bg/>
                                          </p:spTgt>
                                        </p:tgtEl>
                                        <p:attrNameLst>
                                          <p:attrName>ppt_h</p:attrName>
                                        </p:attrNameLst>
                                      </p:cBhvr>
                                      <p:tavLst>
                                        <p:tav tm="0">
                                          <p:val>
                                            <p:strVal val="#ppt_h"/>
                                          </p:val>
                                        </p:tav>
                                        <p:tav tm="100000">
                                          <p:val>
                                            <p:strVal val="#ppt_h"/>
                                          </p:val>
                                        </p:tav>
                                      </p:tavLst>
                                    </p:anim>
                                    <p:animEffect transition="in" filter="fade">
                                      <p:cBhvr>
                                        <p:cTn id="17" dur="1000"/>
                                        <p:tgtEl>
                                          <p:spTgt spid="282627">
                                            <p:bg/>
                                          </p:spTgt>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282627">
                                            <p:txEl>
                                              <p:pRg st="0" end="0"/>
                                            </p:txEl>
                                          </p:spTgt>
                                        </p:tgtEl>
                                        <p:attrNameLst>
                                          <p:attrName>style.visibility</p:attrName>
                                        </p:attrNameLst>
                                      </p:cBhvr>
                                      <p:to>
                                        <p:strVal val="visible"/>
                                      </p:to>
                                    </p:set>
                                    <p:anim calcmode="lin" valueType="num">
                                      <p:cBhvr>
                                        <p:cTn id="20" dur="1000" fill="hold"/>
                                        <p:tgtEl>
                                          <p:spTgt spid="282627">
                                            <p:txEl>
                                              <p:pRg st="0" end="0"/>
                                            </p:txEl>
                                          </p:spTgt>
                                        </p:tgtEl>
                                        <p:attrNameLst>
                                          <p:attrName>ppt_w</p:attrName>
                                        </p:attrNameLst>
                                      </p:cBhvr>
                                      <p:tavLst>
                                        <p:tav tm="0">
                                          <p:val>
                                            <p:strVal val="#ppt_w*0.70"/>
                                          </p:val>
                                        </p:tav>
                                        <p:tav tm="100000">
                                          <p:val>
                                            <p:strVal val="#ppt_w"/>
                                          </p:val>
                                        </p:tav>
                                      </p:tavLst>
                                    </p:anim>
                                    <p:anim calcmode="lin" valueType="num">
                                      <p:cBhvr>
                                        <p:cTn id="21" dur="1000" fill="hold"/>
                                        <p:tgtEl>
                                          <p:spTgt spid="282627">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282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6" grpId="0"/>
      <p:bldP spid="282627"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ChangeArrowheads="1"/>
          </p:cNvSpPr>
          <p:nvPr/>
        </p:nvSpPr>
        <p:spPr bwMode="auto">
          <a:xfrm>
            <a:off x="2798763" y="468313"/>
            <a:ext cx="5180012" cy="946150"/>
          </a:xfrm>
          <a:prstGeom prst="rect">
            <a:avLst/>
          </a:prstGeom>
          <a:noFill/>
          <a:ln w="9525" algn="ctr">
            <a:noFill/>
            <a:miter lim="800000"/>
            <a:headEnd/>
            <a:tailEnd/>
          </a:ln>
          <a:effectLst/>
        </p:spPr>
        <p:txBody>
          <a:bodyPr anchor="ctr">
            <a:spAutoFit/>
          </a:bodyPr>
          <a:lstStyle/>
          <a:p>
            <a:pPr>
              <a:lnSpc>
                <a:spcPct val="100000"/>
              </a:lnSpc>
              <a:spcBef>
                <a:spcPct val="0"/>
              </a:spcBef>
              <a:defRPr/>
            </a:pPr>
            <a:r>
              <a:rPr lang="fr-FR" sz="2800" b="1">
                <a:solidFill>
                  <a:srgbClr val="CC0000"/>
                </a:solidFill>
                <a:effectLst>
                  <a:outerShdw blurRad="38100" dist="38100" dir="2700000" algn="tl">
                    <a:srgbClr val="000000"/>
                  </a:outerShdw>
                </a:effectLst>
              </a:rPr>
              <a:t>Inconvénients des modèles de Composants actuels</a:t>
            </a:r>
          </a:p>
        </p:txBody>
      </p:sp>
      <p:sp>
        <p:nvSpPr>
          <p:cNvPr id="283651" name="Rectangle 3"/>
          <p:cNvSpPr>
            <a:spLocks noGrp="1" noChangeArrowheads="1"/>
          </p:cNvSpPr>
          <p:nvPr>
            <p:ph type="body" idx="1"/>
          </p:nvPr>
        </p:nvSpPr>
        <p:spPr bwMode="auto">
          <a:xfrm>
            <a:off x="673100" y="1536700"/>
            <a:ext cx="8207375" cy="4056063"/>
          </a:xfrm>
          <a:solidFill>
            <a:srgbClr val="B8E8EE">
              <a:alpha val="49001"/>
            </a:srgbClr>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84150" lvl="1" indent="0" algn="just" rtl="0" eaLnBrk="1" hangingPunct="1">
              <a:buFontTx/>
              <a:buNone/>
              <a:defRPr/>
            </a:pPr>
            <a:r>
              <a:rPr lang="fr-FR" sz="2400">
                <a:solidFill>
                  <a:srgbClr val="000099"/>
                </a:solidFill>
                <a:effectLst>
                  <a:outerShdw blurRad="38100" dist="38100" dir="2700000" algn="tl">
                    <a:srgbClr val="000000"/>
                  </a:outerShdw>
                </a:effectLst>
              </a:rPr>
              <a:t>Certains composants peuvent fonctionner avec peu de ressources et avec aucune garantie de disponibilité de ressources (tel que des composants réalisant des calculs élémentaires), alors que d’autres composants vont exiger de disposer de ressources en quantités importantes et des garanties de disponibilité vis-à-vis de ces ressources afin de pouvoir fournir à leurs utilisateurs un certain niveau de qualité de service (tel que des composants traitant et affichant des flux vidéo).</a:t>
            </a:r>
          </a:p>
        </p:txBody>
      </p:sp>
      <p:sp>
        <p:nvSpPr>
          <p:cNvPr id="45060"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83650"/>
                                        </p:tgtEl>
                                        <p:attrNameLst>
                                          <p:attrName>style.visibility</p:attrName>
                                        </p:attrNameLst>
                                      </p:cBhvr>
                                      <p:to>
                                        <p:strVal val="visible"/>
                                      </p:to>
                                    </p:set>
                                    <p:anim calcmode="lin" valueType="num">
                                      <p:cBhvr>
                                        <p:cTn id="7" dur="500" fill="hold"/>
                                        <p:tgtEl>
                                          <p:spTgt spid="283650"/>
                                        </p:tgtEl>
                                        <p:attrNameLst>
                                          <p:attrName>ppt_w</p:attrName>
                                        </p:attrNameLst>
                                      </p:cBhvr>
                                      <p:tavLst>
                                        <p:tav tm="0">
                                          <p:val>
                                            <p:fltVal val="0"/>
                                          </p:val>
                                        </p:tav>
                                        <p:tav tm="100000">
                                          <p:val>
                                            <p:strVal val="#ppt_w"/>
                                          </p:val>
                                        </p:tav>
                                      </p:tavLst>
                                    </p:anim>
                                    <p:anim calcmode="lin" valueType="num">
                                      <p:cBhvr>
                                        <p:cTn id="8" dur="500" fill="hold"/>
                                        <p:tgtEl>
                                          <p:spTgt spid="2836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283651">
                                            <p:bg/>
                                          </p:spTgt>
                                        </p:tgtEl>
                                        <p:attrNameLst>
                                          <p:attrName>style.visibility</p:attrName>
                                        </p:attrNameLst>
                                      </p:cBhvr>
                                      <p:to>
                                        <p:strVal val="visible"/>
                                      </p:to>
                                    </p:set>
                                    <p:anim calcmode="lin" valueType="num">
                                      <p:cBhvr>
                                        <p:cTn id="13" dur="1000" fill="hold"/>
                                        <p:tgtEl>
                                          <p:spTgt spid="283651">
                                            <p:bg/>
                                          </p:spTgt>
                                        </p:tgtEl>
                                        <p:attrNameLst>
                                          <p:attrName>ppt_w</p:attrName>
                                        </p:attrNameLst>
                                      </p:cBhvr>
                                      <p:tavLst>
                                        <p:tav tm="0">
                                          <p:val>
                                            <p:strVal val="#ppt_w*0.70"/>
                                          </p:val>
                                        </p:tav>
                                        <p:tav tm="100000">
                                          <p:val>
                                            <p:strVal val="#ppt_w"/>
                                          </p:val>
                                        </p:tav>
                                      </p:tavLst>
                                    </p:anim>
                                    <p:anim calcmode="lin" valueType="num">
                                      <p:cBhvr>
                                        <p:cTn id="14" dur="1000" fill="hold"/>
                                        <p:tgtEl>
                                          <p:spTgt spid="283651">
                                            <p:bg/>
                                          </p:spTgt>
                                        </p:tgtEl>
                                        <p:attrNameLst>
                                          <p:attrName>ppt_h</p:attrName>
                                        </p:attrNameLst>
                                      </p:cBhvr>
                                      <p:tavLst>
                                        <p:tav tm="0">
                                          <p:val>
                                            <p:strVal val="#ppt_h"/>
                                          </p:val>
                                        </p:tav>
                                        <p:tav tm="100000">
                                          <p:val>
                                            <p:strVal val="#ppt_h"/>
                                          </p:val>
                                        </p:tav>
                                      </p:tavLst>
                                    </p:anim>
                                    <p:animEffect transition="in" filter="fade">
                                      <p:cBhvr>
                                        <p:cTn id="15" dur="1000"/>
                                        <p:tgtEl>
                                          <p:spTgt spid="283651">
                                            <p:bg/>
                                          </p:spTgt>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283651">
                                            <p:txEl>
                                              <p:pRg st="0" end="0"/>
                                            </p:txEl>
                                          </p:spTgt>
                                        </p:tgtEl>
                                        <p:attrNameLst>
                                          <p:attrName>style.visibility</p:attrName>
                                        </p:attrNameLst>
                                      </p:cBhvr>
                                      <p:to>
                                        <p:strVal val="visible"/>
                                      </p:to>
                                    </p:set>
                                    <p:anim calcmode="lin" valueType="num">
                                      <p:cBhvr>
                                        <p:cTn id="18" dur="1000" fill="hold"/>
                                        <p:tgtEl>
                                          <p:spTgt spid="283651">
                                            <p:txEl>
                                              <p:pRg st="0" end="0"/>
                                            </p:txEl>
                                          </p:spTgt>
                                        </p:tgtEl>
                                        <p:attrNameLst>
                                          <p:attrName>ppt_w</p:attrName>
                                        </p:attrNameLst>
                                      </p:cBhvr>
                                      <p:tavLst>
                                        <p:tav tm="0">
                                          <p:val>
                                            <p:strVal val="#ppt_w*0.70"/>
                                          </p:val>
                                        </p:tav>
                                        <p:tav tm="100000">
                                          <p:val>
                                            <p:strVal val="#ppt_w"/>
                                          </p:val>
                                        </p:tav>
                                      </p:tavLst>
                                    </p:anim>
                                    <p:anim calcmode="lin" valueType="num">
                                      <p:cBhvr>
                                        <p:cTn id="19" dur="1000" fill="hold"/>
                                        <p:tgtEl>
                                          <p:spTgt spid="283651">
                                            <p:txEl>
                                              <p:pRg st="0" end="0"/>
                                            </p:txEl>
                                          </p:spTgt>
                                        </p:tgtEl>
                                        <p:attrNameLst>
                                          <p:attrName>ppt_h</p:attrName>
                                        </p:attrNameLst>
                                      </p:cBhvr>
                                      <p:tavLst>
                                        <p:tav tm="0">
                                          <p:val>
                                            <p:strVal val="#ppt_h"/>
                                          </p:val>
                                        </p:tav>
                                        <p:tav tm="100000">
                                          <p:val>
                                            <p:strVal val="#ppt_h"/>
                                          </p:val>
                                        </p:tav>
                                      </p:tavLst>
                                    </p:anim>
                                    <p:animEffect transition="in" filter="fade">
                                      <p:cBhvr>
                                        <p:cTn id="20" dur="1000"/>
                                        <p:tgtEl>
                                          <p:spTgt spid="283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p:bldP spid="283651"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86727" name="Rectangle 7"/>
          <p:cNvSpPr>
            <a:spLocks noChangeArrowheads="1"/>
          </p:cNvSpPr>
          <p:nvPr/>
        </p:nvSpPr>
        <p:spPr bwMode="auto">
          <a:xfrm>
            <a:off x="512763" y="1036638"/>
            <a:ext cx="8631237" cy="1309687"/>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endParaRPr lang="fr-FR" sz="800" b="1">
              <a:solidFill>
                <a:schemeClr val="bg2"/>
              </a:solidFill>
            </a:endParaRPr>
          </a:p>
          <a:p>
            <a:pPr lvl="1" algn="just">
              <a:lnSpc>
                <a:spcPct val="100000"/>
              </a:lnSpc>
              <a:spcBef>
                <a:spcPct val="0"/>
              </a:spcBef>
              <a:buFont typeface="Wingdings" pitchFamily="2" charset="2"/>
              <a:buNone/>
            </a:pPr>
            <a:r>
              <a:rPr lang="fr-FR" sz="2400" b="1">
                <a:solidFill>
                  <a:srgbClr val="D40000"/>
                </a:solidFill>
              </a:rPr>
              <a:t>Contraintes :</a:t>
            </a:r>
          </a:p>
          <a:p>
            <a:pPr lvl="1" algn="just">
              <a:lnSpc>
                <a:spcPct val="100000"/>
              </a:lnSpc>
              <a:spcBef>
                <a:spcPct val="0"/>
              </a:spcBef>
              <a:buFont typeface="Wingdings" pitchFamily="2" charset="2"/>
              <a:buChar char="Ø"/>
            </a:pPr>
            <a:r>
              <a:rPr lang="fr-FR" sz="2400" b="1">
                <a:solidFill>
                  <a:schemeClr val="bg2"/>
                </a:solidFill>
              </a:rPr>
              <a:t> Hétérogénéité des plates-formes de déploiement</a:t>
            </a:r>
          </a:p>
          <a:p>
            <a:pPr lvl="1" algn="just">
              <a:lnSpc>
                <a:spcPct val="100000"/>
              </a:lnSpc>
              <a:spcBef>
                <a:spcPct val="0"/>
              </a:spcBef>
              <a:buFont typeface="Wingdings" pitchFamily="2" charset="2"/>
              <a:buNone/>
            </a:pPr>
            <a:r>
              <a:rPr lang="fr-FR" sz="2400" b="1">
                <a:solidFill>
                  <a:schemeClr val="bg2"/>
                </a:solidFill>
              </a:rPr>
              <a:t>		</a:t>
            </a:r>
          </a:p>
        </p:txBody>
      </p:sp>
      <p:grpSp>
        <p:nvGrpSpPr>
          <p:cNvPr id="2" name="Group 15"/>
          <p:cNvGrpSpPr>
            <a:grpSpLocks/>
          </p:cNvGrpSpPr>
          <p:nvPr/>
        </p:nvGrpSpPr>
        <p:grpSpPr bwMode="auto">
          <a:xfrm>
            <a:off x="741363" y="2513013"/>
            <a:ext cx="7940675" cy="2662237"/>
            <a:chOff x="467" y="1583"/>
            <a:chExt cx="5002" cy="1677"/>
          </a:xfrm>
        </p:grpSpPr>
        <p:pic>
          <p:nvPicPr>
            <p:cNvPr id="46085" name="Picture 8"/>
            <p:cNvPicPr>
              <a:picLocks noChangeAspect="1" noChangeArrowheads="1"/>
            </p:cNvPicPr>
            <p:nvPr/>
          </p:nvPicPr>
          <p:blipFill>
            <a:blip r:embed="rId2" cstate="print"/>
            <a:srcRect/>
            <a:stretch>
              <a:fillRect/>
            </a:stretch>
          </p:blipFill>
          <p:spPr bwMode="auto">
            <a:xfrm>
              <a:off x="804" y="1631"/>
              <a:ext cx="789" cy="755"/>
            </a:xfrm>
            <a:prstGeom prst="rect">
              <a:avLst/>
            </a:prstGeom>
            <a:noFill/>
            <a:ln w="9525" algn="ctr">
              <a:noFill/>
              <a:miter lim="800000"/>
              <a:headEnd/>
              <a:tailEnd/>
            </a:ln>
          </p:spPr>
        </p:pic>
        <p:pic>
          <p:nvPicPr>
            <p:cNvPr id="46086" name="Picture 9"/>
            <p:cNvPicPr>
              <a:picLocks noChangeAspect="1" noChangeArrowheads="1"/>
            </p:cNvPicPr>
            <p:nvPr/>
          </p:nvPicPr>
          <p:blipFill>
            <a:blip r:embed="rId3" cstate="print"/>
            <a:srcRect/>
            <a:stretch>
              <a:fillRect/>
            </a:stretch>
          </p:blipFill>
          <p:spPr bwMode="auto">
            <a:xfrm>
              <a:off x="2566" y="1663"/>
              <a:ext cx="622" cy="679"/>
            </a:xfrm>
            <a:prstGeom prst="rect">
              <a:avLst/>
            </a:prstGeom>
            <a:noFill/>
            <a:ln w="9525" algn="ctr">
              <a:noFill/>
              <a:miter lim="800000"/>
              <a:headEnd/>
              <a:tailEnd/>
            </a:ln>
          </p:spPr>
        </p:pic>
        <p:pic>
          <p:nvPicPr>
            <p:cNvPr id="46087" name="Picture 10"/>
            <p:cNvPicPr>
              <a:picLocks noChangeAspect="1" noChangeArrowheads="1"/>
            </p:cNvPicPr>
            <p:nvPr/>
          </p:nvPicPr>
          <p:blipFill>
            <a:blip r:embed="rId4" cstate="print"/>
            <a:srcRect/>
            <a:stretch>
              <a:fillRect/>
            </a:stretch>
          </p:blipFill>
          <p:spPr bwMode="auto">
            <a:xfrm>
              <a:off x="4312" y="1583"/>
              <a:ext cx="1151" cy="898"/>
            </a:xfrm>
            <a:prstGeom prst="rect">
              <a:avLst/>
            </a:prstGeom>
            <a:noFill/>
            <a:ln w="9525" algn="ctr">
              <a:noFill/>
              <a:miter lim="800000"/>
              <a:headEnd/>
              <a:tailEnd/>
            </a:ln>
          </p:spPr>
        </p:pic>
        <p:sp>
          <p:nvSpPr>
            <p:cNvPr id="46088" name="Text Box 12"/>
            <p:cNvSpPr txBox="1">
              <a:spLocks noChangeArrowheads="1"/>
            </p:cNvSpPr>
            <p:nvPr/>
          </p:nvSpPr>
          <p:spPr bwMode="auto">
            <a:xfrm>
              <a:off x="467" y="2589"/>
              <a:ext cx="1450" cy="671"/>
            </a:xfrm>
            <a:prstGeom prst="rect">
              <a:avLst/>
            </a:prstGeom>
            <a:solidFill>
              <a:srgbClr val="6699FF">
                <a:alpha val="50980"/>
              </a:srgbClr>
            </a:solidFill>
            <a:ln w="28575" algn="ctr">
              <a:solidFill>
                <a:schemeClr val="tx1"/>
              </a:solidFill>
              <a:miter lim="800000"/>
              <a:headEnd/>
              <a:tailEnd/>
            </a:ln>
          </p:spPr>
          <p:txBody>
            <a:bodyPr wrap="none">
              <a:spAutoFit/>
            </a:bodyPr>
            <a:lstStyle/>
            <a:p>
              <a:pPr marL="536575" indent="-536575"/>
              <a:r>
                <a:rPr lang="fr-FR" sz="2000"/>
                <a:t>CPU ≈ 3 Ghz</a:t>
              </a:r>
            </a:p>
            <a:p>
              <a:pPr marL="536575" indent="-536575"/>
              <a:r>
                <a:rPr lang="fr-FR" sz="2000"/>
                <a:t>Mémoire ≈ 512 Mo</a:t>
              </a:r>
            </a:p>
            <a:p>
              <a:pPr marL="536575" indent="-536575"/>
              <a:r>
                <a:rPr lang="fr-FR" sz="2000"/>
                <a:t>Disque ≈ 80 Go</a:t>
              </a:r>
            </a:p>
          </p:txBody>
        </p:sp>
        <p:sp>
          <p:nvSpPr>
            <p:cNvPr id="46089" name="Text Box 13"/>
            <p:cNvSpPr txBox="1">
              <a:spLocks noChangeArrowheads="1"/>
            </p:cNvSpPr>
            <p:nvPr/>
          </p:nvSpPr>
          <p:spPr bwMode="auto">
            <a:xfrm>
              <a:off x="2188" y="2589"/>
              <a:ext cx="1450" cy="671"/>
            </a:xfrm>
            <a:prstGeom prst="rect">
              <a:avLst/>
            </a:prstGeom>
            <a:solidFill>
              <a:srgbClr val="6699FF">
                <a:alpha val="50980"/>
              </a:srgbClr>
            </a:solidFill>
            <a:ln w="28575" algn="ctr">
              <a:solidFill>
                <a:schemeClr val="tx1"/>
              </a:solidFill>
              <a:miter lim="800000"/>
              <a:headEnd/>
              <a:tailEnd/>
            </a:ln>
          </p:spPr>
          <p:txBody>
            <a:bodyPr wrap="none">
              <a:spAutoFit/>
            </a:bodyPr>
            <a:lstStyle/>
            <a:p>
              <a:pPr marL="536575" indent="-536575"/>
              <a:r>
                <a:rPr lang="fr-FR" sz="2000"/>
                <a:t>CPU ≈ 400 Mhz</a:t>
              </a:r>
            </a:p>
            <a:p>
              <a:pPr marL="536575" indent="-536575"/>
              <a:r>
                <a:rPr lang="fr-FR" sz="2000"/>
                <a:t>Mémoire ≈ 128 Mo</a:t>
              </a:r>
            </a:p>
            <a:p>
              <a:pPr marL="536575" indent="-536575"/>
              <a:endParaRPr lang="fr-FR" sz="2000"/>
            </a:p>
          </p:txBody>
        </p:sp>
        <p:sp>
          <p:nvSpPr>
            <p:cNvPr id="46090" name="Text Box 14"/>
            <p:cNvSpPr txBox="1">
              <a:spLocks noChangeArrowheads="1"/>
            </p:cNvSpPr>
            <p:nvPr/>
          </p:nvSpPr>
          <p:spPr bwMode="auto">
            <a:xfrm>
              <a:off x="4164" y="2589"/>
              <a:ext cx="1305" cy="671"/>
            </a:xfrm>
            <a:prstGeom prst="rect">
              <a:avLst/>
            </a:prstGeom>
            <a:solidFill>
              <a:srgbClr val="6699FF">
                <a:alpha val="50980"/>
              </a:srgbClr>
            </a:solidFill>
            <a:ln w="28575" algn="ctr">
              <a:solidFill>
                <a:schemeClr val="tx1"/>
              </a:solidFill>
              <a:miter lim="800000"/>
              <a:headEnd/>
              <a:tailEnd/>
            </a:ln>
          </p:spPr>
          <p:txBody>
            <a:bodyPr wrap="none">
              <a:spAutoFit/>
            </a:bodyPr>
            <a:lstStyle/>
            <a:p>
              <a:pPr marL="536575" indent="-536575"/>
              <a:r>
                <a:rPr lang="fr-FR" sz="2000"/>
                <a:t>CPU ≈ 3,5 Ghz</a:t>
              </a:r>
            </a:p>
            <a:p>
              <a:pPr marL="536575" indent="-536575"/>
              <a:r>
                <a:rPr lang="fr-FR" sz="2000"/>
                <a:t>Mémoire ≈ 1 Go</a:t>
              </a:r>
            </a:p>
            <a:p>
              <a:pPr marL="536575" indent="-536575"/>
              <a:r>
                <a:rPr lang="fr-FR" sz="2000"/>
                <a:t>Disque ≈ 250 Go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27"/>
                                        </p:tgtEl>
                                        <p:attrNameLst>
                                          <p:attrName>style.visibility</p:attrName>
                                        </p:attrNameLst>
                                      </p:cBhvr>
                                      <p:to>
                                        <p:strVal val="visible"/>
                                      </p:to>
                                    </p:set>
                                    <p:animEffect transition="in" filter="blinds(horizontal)">
                                      <p:cBhvr>
                                        <p:cTn id="7" dur="500"/>
                                        <p:tgtEl>
                                          <p:spTgt spid="286727"/>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87747" name="Rectangle 3"/>
          <p:cNvSpPr>
            <a:spLocks noChangeArrowheads="1"/>
          </p:cNvSpPr>
          <p:nvPr/>
        </p:nvSpPr>
        <p:spPr bwMode="auto">
          <a:xfrm>
            <a:off x="512763" y="968375"/>
            <a:ext cx="8631237" cy="1674813"/>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endParaRPr lang="fr-FR" sz="800" b="1">
              <a:solidFill>
                <a:schemeClr val="bg2"/>
              </a:solidFill>
            </a:endParaRPr>
          </a:p>
          <a:p>
            <a:pPr lvl="1" algn="just">
              <a:lnSpc>
                <a:spcPct val="100000"/>
              </a:lnSpc>
              <a:spcBef>
                <a:spcPct val="0"/>
              </a:spcBef>
              <a:buFont typeface="Wingdings" pitchFamily="2" charset="2"/>
              <a:buNone/>
            </a:pPr>
            <a:r>
              <a:rPr lang="fr-FR" sz="2400" b="1">
                <a:solidFill>
                  <a:srgbClr val="D40000"/>
                </a:solidFill>
              </a:rPr>
              <a:t>Contraintes :</a:t>
            </a:r>
          </a:p>
          <a:p>
            <a:pPr lvl="1" algn="just">
              <a:lnSpc>
                <a:spcPct val="100000"/>
              </a:lnSpc>
              <a:spcBef>
                <a:spcPct val="0"/>
              </a:spcBef>
              <a:buFont typeface="Wingdings" pitchFamily="2" charset="2"/>
              <a:buChar char="Ø"/>
            </a:pPr>
            <a:r>
              <a:rPr lang="fr-FR" sz="2400" b="1">
                <a:solidFill>
                  <a:schemeClr val="bg2"/>
                </a:solidFill>
              </a:rPr>
              <a:t> Hétérogénéité des besoins en ressources des 	composants logiciels</a:t>
            </a:r>
          </a:p>
          <a:p>
            <a:pPr lvl="1" algn="just">
              <a:lnSpc>
                <a:spcPct val="100000"/>
              </a:lnSpc>
              <a:spcBef>
                <a:spcPct val="0"/>
              </a:spcBef>
              <a:buFont typeface="Wingdings" pitchFamily="2" charset="2"/>
              <a:buNone/>
            </a:pPr>
            <a:r>
              <a:rPr lang="fr-FR" sz="2400" b="1">
                <a:solidFill>
                  <a:schemeClr val="bg2"/>
                </a:solidFill>
              </a:rPr>
              <a:t>		</a:t>
            </a:r>
          </a:p>
        </p:txBody>
      </p:sp>
      <p:pic>
        <p:nvPicPr>
          <p:cNvPr id="287754" name="Picture 10"/>
          <p:cNvPicPr>
            <a:picLocks noChangeAspect="1" noChangeArrowheads="1"/>
          </p:cNvPicPr>
          <p:nvPr/>
        </p:nvPicPr>
        <p:blipFill>
          <a:blip r:embed="rId2" cstate="print"/>
          <a:srcRect/>
          <a:stretch>
            <a:fillRect/>
          </a:stretch>
        </p:blipFill>
        <p:spPr bwMode="auto">
          <a:xfrm>
            <a:off x="487363" y="4775200"/>
            <a:ext cx="2479675" cy="1166813"/>
          </a:xfrm>
          <a:prstGeom prst="rect">
            <a:avLst/>
          </a:prstGeom>
          <a:noFill/>
          <a:ln w="9525" algn="ctr">
            <a:noFill/>
            <a:miter lim="800000"/>
            <a:headEnd/>
            <a:tailEnd/>
          </a:ln>
        </p:spPr>
      </p:pic>
      <p:pic>
        <p:nvPicPr>
          <p:cNvPr id="287755" name="Picture 11"/>
          <p:cNvPicPr>
            <a:picLocks noChangeAspect="1" noChangeArrowheads="1"/>
          </p:cNvPicPr>
          <p:nvPr/>
        </p:nvPicPr>
        <p:blipFill>
          <a:blip r:embed="rId3" cstate="print"/>
          <a:srcRect/>
          <a:stretch>
            <a:fillRect/>
          </a:stretch>
        </p:blipFill>
        <p:spPr bwMode="auto">
          <a:xfrm>
            <a:off x="7212013" y="2736850"/>
            <a:ext cx="1766887" cy="1382713"/>
          </a:xfrm>
          <a:prstGeom prst="rect">
            <a:avLst/>
          </a:prstGeom>
          <a:noFill/>
          <a:ln w="9525" algn="ctr">
            <a:noFill/>
            <a:miter lim="800000"/>
            <a:headEnd/>
            <a:tailEnd/>
          </a:ln>
        </p:spPr>
      </p:pic>
      <p:grpSp>
        <p:nvGrpSpPr>
          <p:cNvPr id="2" name="Group 15"/>
          <p:cNvGrpSpPr>
            <a:grpSpLocks/>
          </p:cNvGrpSpPr>
          <p:nvPr/>
        </p:nvGrpSpPr>
        <p:grpSpPr bwMode="auto">
          <a:xfrm>
            <a:off x="1689100" y="2698750"/>
            <a:ext cx="5076825" cy="1936750"/>
            <a:chOff x="1064" y="1700"/>
            <a:chExt cx="3198" cy="1220"/>
          </a:xfrm>
        </p:grpSpPr>
        <p:sp>
          <p:nvSpPr>
            <p:cNvPr id="47114" name="Text Box 8"/>
            <p:cNvSpPr txBox="1">
              <a:spLocks noChangeArrowheads="1"/>
            </p:cNvSpPr>
            <p:nvPr/>
          </p:nvSpPr>
          <p:spPr bwMode="auto">
            <a:xfrm>
              <a:off x="1907" y="1700"/>
              <a:ext cx="2355" cy="1055"/>
            </a:xfrm>
            <a:prstGeom prst="rect">
              <a:avLst/>
            </a:prstGeom>
            <a:solidFill>
              <a:srgbClr val="6699FF">
                <a:alpha val="50980"/>
              </a:srgbClr>
            </a:solidFill>
            <a:ln w="28575" algn="ctr">
              <a:solidFill>
                <a:schemeClr val="tx1"/>
              </a:solidFill>
              <a:miter lim="800000"/>
              <a:headEnd/>
              <a:tailEnd/>
            </a:ln>
          </p:spPr>
          <p:txBody>
            <a:bodyPr>
              <a:spAutoFit/>
            </a:bodyPr>
            <a:lstStyle/>
            <a:p>
              <a:pPr marL="177800" indent="-177800" algn="l">
                <a:buFontTx/>
                <a:buChar char="•"/>
              </a:pPr>
              <a:r>
                <a:rPr lang="fr-FR" sz="2000"/>
                <a:t>Besoins en ressources faibles</a:t>
              </a:r>
            </a:p>
            <a:p>
              <a:pPr marL="177800" indent="-177800" algn="l">
                <a:buFontTx/>
                <a:buChar char="•"/>
              </a:pPr>
              <a:r>
                <a:rPr lang="fr-FR" sz="2000"/>
                <a:t>Pas de contraintes vis à vis</a:t>
              </a:r>
            </a:p>
            <a:p>
              <a:pPr marL="177800" indent="-177800" algn="l"/>
              <a:r>
                <a:rPr lang="fr-FR" sz="2000"/>
                <a:t>	de la disponibilité des ressources</a:t>
              </a:r>
            </a:p>
            <a:p>
              <a:pPr marL="177800" indent="-177800" algn="l"/>
              <a:endParaRPr lang="fr-FR" sz="2000"/>
            </a:p>
          </p:txBody>
        </p:sp>
        <p:sp>
          <p:nvSpPr>
            <p:cNvPr id="47115" name="Line 13"/>
            <p:cNvSpPr>
              <a:spLocks noChangeShapeType="1"/>
            </p:cNvSpPr>
            <p:nvPr/>
          </p:nvSpPr>
          <p:spPr bwMode="auto">
            <a:xfrm flipV="1">
              <a:off x="1064" y="2208"/>
              <a:ext cx="776" cy="712"/>
            </a:xfrm>
            <a:prstGeom prst="line">
              <a:avLst/>
            </a:prstGeom>
            <a:noFill/>
            <a:ln w="57150">
              <a:solidFill>
                <a:srgbClr val="990000"/>
              </a:solidFill>
              <a:round/>
              <a:headEnd/>
              <a:tailEnd type="triangle" w="med" len="med"/>
            </a:ln>
          </p:spPr>
          <p:txBody>
            <a:bodyPr rot="10800000" wrap="none" anchor="ctr"/>
            <a:lstStyle/>
            <a:p>
              <a:endParaRPr lang="fr-FR"/>
            </a:p>
          </p:txBody>
        </p:sp>
      </p:grpSp>
      <p:grpSp>
        <p:nvGrpSpPr>
          <p:cNvPr id="3" name="Group 16"/>
          <p:cNvGrpSpPr>
            <a:grpSpLocks/>
          </p:cNvGrpSpPr>
          <p:nvPr/>
        </p:nvGrpSpPr>
        <p:grpSpPr bwMode="auto">
          <a:xfrm>
            <a:off x="3027363" y="4203700"/>
            <a:ext cx="5049837" cy="2039938"/>
            <a:chOff x="1907" y="2648"/>
            <a:chExt cx="3181" cy="1285"/>
          </a:xfrm>
        </p:grpSpPr>
        <p:sp>
          <p:nvSpPr>
            <p:cNvPr id="47112" name="Text Box 12"/>
            <p:cNvSpPr txBox="1">
              <a:spLocks noChangeArrowheads="1"/>
            </p:cNvSpPr>
            <p:nvPr/>
          </p:nvSpPr>
          <p:spPr bwMode="auto">
            <a:xfrm>
              <a:off x="1907" y="2916"/>
              <a:ext cx="2355" cy="1017"/>
            </a:xfrm>
            <a:prstGeom prst="rect">
              <a:avLst/>
            </a:prstGeom>
            <a:solidFill>
              <a:srgbClr val="6699FF">
                <a:alpha val="50980"/>
              </a:srgbClr>
            </a:solidFill>
            <a:ln w="28575" algn="ctr">
              <a:solidFill>
                <a:schemeClr val="tx1"/>
              </a:solidFill>
              <a:miter lim="800000"/>
              <a:headEnd/>
              <a:tailEnd/>
            </a:ln>
          </p:spPr>
          <p:txBody>
            <a:bodyPr>
              <a:spAutoFit/>
            </a:bodyPr>
            <a:lstStyle/>
            <a:p>
              <a:pPr marL="177800" indent="-177800" algn="l">
                <a:buFontTx/>
                <a:buChar char="•"/>
              </a:pPr>
              <a:r>
                <a:rPr lang="fr-FR" sz="2000"/>
                <a:t>Besoins en ressources relativement</a:t>
              </a:r>
            </a:p>
            <a:p>
              <a:pPr marL="177800" indent="-177800" algn="l">
                <a:buFontTx/>
                <a:buChar char="•"/>
              </a:pPr>
              <a:r>
                <a:rPr lang="fr-FR" sz="2000"/>
                <a:t>Garanties vis-à-vis de la disponibilité des ressources</a:t>
              </a:r>
            </a:p>
            <a:p>
              <a:pPr marL="177800" indent="-177800" algn="l"/>
              <a:endParaRPr lang="fr-FR" sz="2000"/>
            </a:p>
          </p:txBody>
        </p:sp>
        <p:sp>
          <p:nvSpPr>
            <p:cNvPr id="47113" name="Line 14"/>
            <p:cNvSpPr>
              <a:spLocks noChangeShapeType="1"/>
            </p:cNvSpPr>
            <p:nvPr/>
          </p:nvSpPr>
          <p:spPr bwMode="auto">
            <a:xfrm flipV="1">
              <a:off x="4312" y="2648"/>
              <a:ext cx="776" cy="712"/>
            </a:xfrm>
            <a:prstGeom prst="line">
              <a:avLst/>
            </a:prstGeom>
            <a:noFill/>
            <a:ln w="57150">
              <a:solidFill>
                <a:srgbClr val="990000"/>
              </a:solidFill>
              <a:round/>
              <a:headEnd type="triangle" w="med" len="med"/>
              <a:tailEnd/>
            </a:ln>
          </p:spPr>
          <p:txBody>
            <a:bodyPr rot="10800000"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7747"/>
                                        </p:tgtEl>
                                        <p:attrNameLst>
                                          <p:attrName>style.visibility</p:attrName>
                                        </p:attrNameLst>
                                      </p:cBhvr>
                                      <p:to>
                                        <p:strVal val="visible"/>
                                      </p:to>
                                    </p:set>
                                    <p:animEffect transition="in" filter="blinds(horizontal)">
                                      <p:cBhvr>
                                        <p:cTn id="7" dur="500"/>
                                        <p:tgtEl>
                                          <p:spTgt spid="287747"/>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1" fill="hold" nodeType="clickEffect">
                                  <p:stCondLst>
                                    <p:cond delay="0"/>
                                  </p:stCondLst>
                                  <p:childTnLst>
                                    <p:set>
                                      <p:cBhvr>
                                        <p:cTn id="11" dur="1" fill="hold">
                                          <p:stCondLst>
                                            <p:cond delay="0"/>
                                          </p:stCondLst>
                                        </p:cTn>
                                        <p:tgtEl>
                                          <p:spTgt spid="287754"/>
                                        </p:tgtEl>
                                        <p:attrNameLst>
                                          <p:attrName>style.visibility</p:attrName>
                                        </p:attrNameLst>
                                      </p:cBhvr>
                                      <p:to>
                                        <p:strVal val="visible"/>
                                      </p:to>
                                    </p:set>
                                    <p:anim calcmode="lin" valueType="num">
                                      <p:cBhvr additive="base">
                                        <p:cTn id="12" dur="500" fill="hold"/>
                                        <p:tgtEl>
                                          <p:spTgt spid="287754"/>
                                        </p:tgtEl>
                                        <p:attrNameLst>
                                          <p:attrName>ppt_x</p:attrName>
                                        </p:attrNameLst>
                                      </p:cBhvr>
                                      <p:tavLst>
                                        <p:tav tm="0">
                                          <p:val>
                                            <p:strVal val="#ppt_x"/>
                                          </p:val>
                                        </p:tav>
                                        <p:tav tm="100000">
                                          <p:val>
                                            <p:strVal val="#ppt_x"/>
                                          </p:val>
                                        </p:tav>
                                      </p:tavLst>
                                    </p:anim>
                                    <p:anim calcmode="lin" valueType="num">
                                      <p:cBhvr additive="base">
                                        <p:cTn id="13" dur="500" fill="hold"/>
                                        <p:tgtEl>
                                          <p:spTgt spid="287754"/>
                                        </p:tgtEl>
                                        <p:attrNameLst>
                                          <p:attrName>ppt_y</p:attrName>
                                        </p:attrNameLst>
                                      </p:cBhvr>
                                      <p:tavLst>
                                        <p:tav tm="0">
                                          <p:val>
                                            <p:strVal val="0-#ppt_h/2"/>
                                          </p:val>
                                        </p:tav>
                                        <p:tav tm="100000">
                                          <p:val>
                                            <p:strVal val="#ppt_y"/>
                                          </p:val>
                                        </p:tav>
                                      </p:tavLst>
                                    </p:anim>
                                  </p:childTnLst>
                                </p:cTn>
                              </p:par>
                              <p:par>
                                <p:cTn id="14" presetID="7" presetClass="entr" presetSubtype="1" fill="hold" nodeType="withEffect">
                                  <p:stCondLst>
                                    <p:cond delay="0"/>
                                  </p:stCondLst>
                                  <p:childTnLst>
                                    <p:set>
                                      <p:cBhvr>
                                        <p:cTn id="15" dur="1" fill="hold">
                                          <p:stCondLst>
                                            <p:cond delay="0"/>
                                          </p:stCondLst>
                                        </p:cTn>
                                        <p:tgtEl>
                                          <p:spTgt spid="287755"/>
                                        </p:tgtEl>
                                        <p:attrNameLst>
                                          <p:attrName>style.visibility</p:attrName>
                                        </p:attrNameLst>
                                      </p:cBhvr>
                                      <p:to>
                                        <p:strVal val="visible"/>
                                      </p:to>
                                    </p:set>
                                    <p:anim calcmode="lin" valueType="num">
                                      <p:cBhvr additive="base">
                                        <p:cTn id="16" dur="500" fill="hold"/>
                                        <p:tgtEl>
                                          <p:spTgt spid="287755"/>
                                        </p:tgtEl>
                                        <p:attrNameLst>
                                          <p:attrName>ppt_x</p:attrName>
                                        </p:attrNameLst>
                                      </p:cBhvr>
                                      <p:tavLst>
                                        <p:tav tm="0">
                                          <p:val>
                                            <p:strVal val="#ppt_x"/>
                                          </p:val>
                                        </p:tav>
                                        <p:tav tm="100000">
                                          <p:val>
                                            <p:strVal val="#ppt_x"/>
                                          </p:val>
                                        </p:tav>
                                      </p:tavLst>
                                    </p:anim>
                                    <p:anim calcmode="lin" valueType="num">
                                      <p:cBhvr additive="base">
                                        <p:cTn id="17" dur="500" fill="hold"/>
                                        <p:tgtEl>
                                          <p:spTgt spid="287755"/>
                                        </p:tgtEl>
                                        <p:attrNameLst>
                                          <p:attrName>ppt_y</p:attrName>
                                        </p:attrNameLst>
                                      </p:cBhvr>
                                      <p:tavLst>
                                        <p:tav tm="0">
                                          <p:val>
                                            <p:strVal val="0-#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1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right)">
                                      <p:cBhvr>
                                        <p:cTn id="2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89795" name="Rectangle 3"/>
          <p:cNvSpPr>
            <a:spLocks noChangeArrowheads="1"/>
          </p:cNvSpPr>
          <p:nvPr/>
        </p:nvSpPr>
        <p:spPr bwMode="auto">
          <a:xfrm>
            <a:off x="512763" y="1422400"/>
            <a:ext cx="8631237" cy="3865563"/>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endParaRPr lang="fr-FR" sz="800" b="1">
              <a:solidFill>
                <a:schemeClr val="bg2"/>
              </a:solidFill>
            </a:endParaRPr>
          </a:p>
          <a:p>
            <a:pPr lvl="1" algn="just">
              <a:lnSpc>
                <a:spcPct val="100000"/>
              </a:lnSpc>
              <a:spcBef>
                <a:spcPct val="0"/>
              </a:spcBef>
              <a:buFont typeface="Wingdings" pitchFamily="2" charset="2"/>
              <a:buNone/>
            </a:pPr>
            <a:r>
              <a:rPr lang="fr-FR" sz="2400" b="1">
                <a:solidFill>
                  <a:schemeClr val="bg2"/>
                </a:solidFill>
              </a:rPr>
              <a:t> </a:t>
            </a:r>
            <a:r>
              <a:rPr lang="fr-FR" sz="2400" b="1">
                <a:solidFill>
                  <a:srgbClr val="D40000"/>
                </a:solidFill>
              </a:rPr>
              <a:t>Objets simples</a:t>
            </a:r>
          </a:p>
          <a:p>
            <a:pPr lvl="2" algn="just">
              <a:lnSpc>
                <a:spcPct val="100000"/>
              </a:lnSpc>
              <a:spcBef>
                <a:spcPct val="0"/>
              </a:spcBef>
              <a:buFont typeface="Wingdings" pitchFamily="2" charset="2"/>
              <a:buChar char="ü"/>
            </a:pPr>
            <a:r>
              <a:rPr lang="fr-FR" sz="2400" b="1">
                <a:solidFill>
                  <a:schemeClr val="bg2"/>
                </a:solidFill>
              </a:rPr>
              <a:t> boutons, icônes, composants AWT, Swing</a:t>
            </a:r>
          </a:p>
          <a:p>
            <a:pPr lvl="3" algn="just">
              <a:lnSpc>
                <a:spcPct val="100000"/>
              </a:lnSpc>
              <a:spcBef>
                <a:spcPct val="0"/>
              </a:spcBef>
              <a:buFont typeface="Wingdings" pitchFamily="2" charset="2"/>
              <a:buChar char="ü"/>
            </a:pPr>
            <a:endParaRPr lang="fr-FR" sz="2400" b="1">
              <a:solidFill>
                <a:schemeClr val="bg2"/>
              </a:solidFill>
            </a:endParaRPr>
          </a:p>
          <a:p>
            <a:pPr lvl="1" algn="just">
              <a:lnSpc>
                <a:spcPct val="100000"/>
              </a:lnSpc>
              <a:spcBef>
                <a:spcPct val="0"/>
              </a:spcBef>
              <a:buFont typeface="Wingdings" pitchFamily="2" charset="2"/>
              <a:buChar char="Ø"/>
            </a:pPr>
            <a:r>
              <a:rPr lang="fr-FR" sz="2400" b="1">
                <a:solidFill>
                  <a:schemeClr val="bg2"/>
                </a:solidFill>
              </a:rPr>
              <a:t> </a:t>
            </a:r>
            <a:r>
              <a:rPr lang="fr-FR" sz="2400" b="1">
                <a:solidFill>
                  <a:srgbClr val="D40000"/>
                </a:solidFill>
              </a:rPr>
              <a:t>Objets composés</a:t>
            </a:r>
          </a:p>
          <a:p>
            <a:pPr lvl="2" algn="just">
              <a:lnSpc>
                <a:spcPct val="100000"/>
              </a:lnSpc>
              <a:spcBef>
                <a:spcPct val="0"/>
              </a:spcBef>
              <a:buFont typeface="Wingdings" pitchFamily="2" charset="2"/>
              <a:buChar char="ü"/>
            </a:pPr>
            <a:r>
              <a:rPr lang="fr-FR" sz="2400" b="1">
                <a:solidFill>
                  <a:schemeClr val="bg2"/>
                </a:solidFill>
              </a:rPr>
              <a:t> Accès à une base de données, calendrier, etc...</a:t>
            </a:r>
          </a:p>
          <a:p>
            <a:pPr lvl="2" algn="just">
              <a:lnSpc>
                <a:spcPct val="100000"/>
              </a:lnSpc>
              <a:spcBef>
                <a:spcPct val="0"/>
              </a:spcBef>
              <a:buFont typeface="Wingdings" pitchFamily="2" charset="2"/>
              <a:buChar char="Ø"/>
            </a:pPr>
            <a:endParaRPr lang="fr-FR" sz="2400" b="1">
              <a:solidFill>
                <a:schemeClr val="bg2"/>
              </a:solidFill>
            </a:endParaRPr>
          </a:p>
          <a:p>
            <a:pPr lvl="1" algn="just">
              <a:lnSpc>
                <a:spcPct val="100000"/>
              </a:lnSpc>
              <a:spcBef>
                <a:spcPct val="0"/>
              </a:spcBef>
              <a:buFont typeface="Wingdings" pitchFamily="2" charset="2"/>
              <a:buChar char="Ø"/>
            </a:pPr>
            <a:r>
              <a:rPr lang="fr-FR" sz="2400" b="1">
                <a:solidFill>
                  <a:schemeClr val="bg2"/>
                </a:solidFill>
              </a:rPr>
              <a:t> </a:t>
            </a:r>
            <a:r>
              <a:rPr lang="fr-FR" sz="2400" b="1">
                <a:solidFill>
                  <a:srgbClr val="D40000"/>
                </a:solidFill>
              </a:rPr>
              <a:t>Applications complètes</a:t>
            </a:r>
          </a:p>
          <a:p>
            <a:pPr lvl="2" algn="just">
              <a:lnSpc>
                <a:spcPct val="100000"/>
              </a:lnSpc>
              <a:spcBef>
                <a:spcPct val="0"/>
              </a:spcBef>
              <a:buFont typeface="Wingdings" pitchFamily="2" charset="2"/>
              <a:buChar char="ü"/>
            </a:pPr>
            <a:r>
              <a:rPr lang="fr-FR" sz="2400" b="1">
                <a:solidFill>
                  <a:schemeClr val="bg2"/>
                </a:solidFill>
              </a:rPr>
              <a:t> Feuille de calcul, visualiseurs d’équations, grapheurs</a:t>
            </a:r>
          </a:p>
          <a:p>
            <a:pPr lvl="1" algn="just">
              <a:lnSpc>
                <a:spcPct val="100000"/>
              </a:lnSpc>
              <a:spcBef>
                <a:spcPct val="0"/>
              </a:spcBef>
              <a:buFont typeface="Wingdings" pitchFamily="2" charset="2"/>
              <a:buNone/>
            </a:pPr>
            <a:r>
              <a:rPr lang="fr-FR" sz="2400" b="1">
                <a:solidFill>
                  <a:schemeClr val="bg2"/>
                </a:solidFill>
              </a:rPr>
              <a:t>		</a:t>
            </a:r>
          </a:p>
        </p:txBody>
      </p:sp>
      <p:sp>
        <p:nvSpPr>
          <p:cNvPr id="289804" name="Rectangle 12"/>
          <p:cNvSpPr>
            <a:spLocks noChangeArrowheads="1"/>
          </p:cNvSpPr>
          <p:nvPr/>
        </p:nvSpPr>
        <p:spPr bwMode="auto">
          <a:xfrm>
            <a:off x="2798763" y="554038"/>
            <a:ext cx="5180012" cy="519112"/>
          </a:xfrm>
          <a:prstGeom prst="rect">
            <a:avLst/>
          </a:prstGeom>
          <a:noFill/>
          <a:ln w="9525" algn="ctr">
            <a:noFill/>
            <a:miter lim="800000"/>
            <a:headEnd/>
            <a:tailEnd/>
          </a:ln>
          <a:effectLst/>
        </p:spPr>
        <p:txBody>
          <a:bodyPr anchor="ctr">
            <a:spAutoFit/>
          </a:bodyPr>
          <a:lstStyle/>
          <a:p>
            <a:pPr>
              <a:lnSpc>
                <a:spcPct val="100000"/>
              </a:lnSpc>
              <a:spcBef>
                <a:spcPct val="0"/>
              </a:spcBef>
              <a:defRPr/>
            </a:pPr>
            <a:r>
              <a:rPr lang="fr-FR" sz="2800" b="1">
                <a:solidFill>
                  <a:srgbClr val="CC0000"/>
                </a:solidFill>
                <a:effectLst>
                  <a:outerShdw blurRad="38100" dist="38100" dir="2700000" algn="tl">
                    <a:srgbClr val="000000"/>
                  </a:outerShdw>
                </a:effectLst>
              </a:rPr>
              <a:t>Exemple de Java Beans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9795"/>
                                        </p:tgtEl>
                                        <p:attrNameLst>
                                          <p:attrName>style.visibility</p:attrName>
                                        </p:attrNameLst>
                                      </p:cBhvr>
                                      <p:to>
                                        <p:strVal val="visible"/>
                                      </p:to>
                                    </p:set>
                                    <p:animEffect transition="in" filter="blinds(horizontal)">
                                      <p:cBhvr>
                                        <p:cTn id="7" dur="500"/>
                                        <p:tgtEl>
                                          <p:spTgt spid="289795"/>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289804"/>
                                        </p:tgtEl>
                                        <p:attrNameLst>
                                          <p:attrName>style.visibility</p:attrName>
                                        </p:attrNameLst>
                                      </p:cBhvr>
                                      <p:to>
                                        <p:strVal val="visible"/>
                                      </p:to>
                                    </p:set>
                                    <p:anim calcmode="lin" valueType="num">
                                      <p:cBhvr>
                                        <p:cTn id="11" dur="500" fill="hold"/>
                                        <p:tgtEl>
                                          <p:spTgt spid="289804"/>
                                        </p:tgtEl>
                                        <p:attrNameLst>
                                          <p:attrName>ppt_w</p:attrName>
                                        </p:attrNameLst>
                                      </p:cBhvr>
                                      <p:tavLst>
                                        <p:tav tm="0">
                                          <p:val>
                                            <p:fltVal val="0"/>
                                          </p:val>
                                        </p:tav>
                                        <p:tav tm="100000">
                                          <p:val>
                                            <p:strVal val="#ppt_w"/>
                                          </p:val>
                                        </p:tav>
                                      </p:tavLst>
                                    </p:anim>
                                    <p:anim calcmode="lin" valueType="num">
                                      <p:cBhvr>
                                        <p:cTn id="12" dur="500" fill="hold"/>
                                        <p:tgtEl>
                                          <p:spTgt spid="2898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animBg="1"/>
      <p:bldP spid="28980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508000" y="1357313"/>
            <a:ext cx="86360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a:t>
            </a:r>
            <a:r>
              <a:rPr lang="fr-FR" sz="2400" b="1" dirty="0">
                <a:solidFill>
                  <a:srgbClr val="FF0000"/>
                </a:solidFill>
                <a:latin typeface="Times New Roman" pitchFamily="18" charset="0"/>
                <a:cs typeface="Times New Roman" pitchFamily="18" charset="0"/>
              </a:rPr>
              <a:t>multiplicité du vocabulaire</a:t>
            </a:r>
          </a:p>
        </p:txBody>
      </p:sp>
      <p:sp>
        <p:nvSpPr>
          <p:cNvPr id="5122"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Modèles de composants</a:t>
            </a:r>
          </a:p>
        </p:txBody>
      </p:sp>
      <p:sp>
        <p:nvSpPr>
          <p:cNvPr id="4" name="Rectangle 1"/>
          <p:cNvSpPr>
            <a:spLocks noChangeArrowheads="1"/>
          </p:cNvSpPr>
          <p:nvPr/>
        </p:nvSpPr>
        <p:spPr bwMode="auto">
          <a:xfrm>
            <a:off x="495300" y="857250"/>
            <a:ext cx="86487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800000"/>
                </a:solidFill>
                <a:latin typeface="Times New Roman" pitchFamily="18" charset="0"/>
                <a:cs typeface="Times New Roman" pitchFamily="18" charset="0"/>
              </a:rPr>
              <a:t>Conséquence de la multiplicité des modèles</a:t>
            </a:r>
          </a:p>
        </p:txBody>
      </p:sp>
      <p:sp>
        <p:nvSpPr>
          <p:cNvPr id="5" name="Rectangle 1"/>
          <p:cNvSpPr>
            <a:spLocks noChangeArrowheads="1"/>
          </p:cNvSpPr>
          <p:nvPr/>
        </p:nvSpPr>
        <p:spPr bwMode="auto">
          <a:xfrm>
            <a:off x="571500" y="1857375"/>
            <a:ext cx="8286750" cy="2309813"/>
          </a:xfrm>
          <a:prstGeom prst="rect">
            <a:avLst/>
          </a:prstGeom>
          <a:noFill/>
          <a:ln w="9525">
            <a:noFill/>
            <a:round/>
            <a:headEnd/>
            <a:tailEnd/>
          </a:ln>
        </p:spPr>
        <p:txBody>
          <a:bodyPr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composant, </a:t>
            </a:r>
            <a:r>
              <a:rPr lang="fr-FR" sz="2400" b="1" dirty="0" err="1">
                <a:solidFill>
                  <a:srgbClr val="000099"/>
                </a:solidFill>
                <a:latin typeface="Times New Roman" pitchFamily="18" charset="0"/>
                <a:cs typeface="Times New Roman" pitchFamily="18" charset="0"/>
              </a:rPr>
              <a:t>bean</a:t>
            </a:r>
            <a:r>
              <a:rPr lang="fr-FR" sz="2400" b="1" dirty="0">
                <a:solidFill>
                  <a:srgbClr val="000099"/>
                </a:solidFill>
                <a:latin typeface="Times New Roman" pitchFamily="18" charset="0"/>
                <a:cs typeface="Times New Roman" pitchFamily="18" charset="0"/>
              </a:rPr>
              <a:t>, bundle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interface/liaison, port/connecteur, facette, puits, source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requis/fourni, client/serveur, export/import, service/référence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conteneur, membrane, services techniques, contrôleur</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framework</a:t>
            </a:r>
            <a:r>
              <a:rPr lang="fr-FR" sz="2400" b="1" dirty="0">
                <a:solidFill>
                  <a:srgbClr val="000099"/>
                </a:solidFill>
                <a:latin typeface="Times New Roman" pitchFamily="18" charset="0"/>
                <a:cs typeface="Times New Roman" pitchFamily="18" charset="0"/>
              </a:rPr>
              <a:t>, serveur d’applications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grande variabilité dans les propriétés attachées aux notions</a:t>
            </a:r>
          </a:p>
        </p:txBody>
      </p:sp>
      <p:sp>
        <p:nvSpPr>
          <p:cNvPr id="6" name="Rectangle 1"/>
          <p:cNvSpPr>
            <a:spLocks noChangeArrowheads="1"/>
          </p:cNvSpPr>
          <p:nvPr/>
        </p:nvSpPr>
        <p:spPr bwMode="auto">
          <a:xfrm>
            <a:off x="571500" y="4357688"/>
            <a:ext cx="8572500" cy="267970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a:t>
            </a:r>
            <a:r>
              <a:rPr lang="fr-FR" sz="2400" b="1" dirty="0">
                <a:solidFill>
                  <a:srgbClr val="FF0000"/>
                </a:solidFill>
                <a:latin typeface="Times New Roman" pitchFamily="18" charset="0"/>
                <a:cs typeface="Times New Roman" pitchFamily="18" charset="0"/>
              </a:rPr>
              <a:t>exemples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Fractal : composant, interface, liaison, client/serveur</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CCM : composant, facette, port, puits, source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UML 2 : composant, fragment, port, interface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OSGi</a:t>
            </a:r>
            <a:r>
              <a:rPr lang="fr-FR" sz="2400" b="1" dirty="0">
                <a:solidFill>
                  <a:srgbClr val="000099"/>
                </a:solidFill>
                <a:latin typeface="Times New Roman" pitchFamily="18" charset="0"/>
                <a:cs typeface="Times New Roman" pitchFamily="18" charset="0"/>
              </a:rPr>
              <a:t> : bundle, package importé/exporté, service/référence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un même terme peut avoir des acceptations ≠ selon les modèles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5122"/>
                                        </p:tgtEl>
                                        <p:attrNameLst>
                                          <p:attrName>style.visibility</p:attrName>
                                        </p:attrNameLst>
                                      </p:cBhvr>
                                      <p:to>
                                        <p:strVal val="visible"/>
                                      </p:to>
                                    </p:set>
                                    <p:anim calcmode="lin" valueType="num">
                                      <p:cBhvr additive="repl">
                                        <p:cTn id="7" dur="1000" fill="hold"/>
                                        <p:tgtEl>
                                          <p:spTgt spid="5122"/>
                                        </p:tgtEl>
                                        <p:attrNameLst>
                                          <p:attrName>ppt_w</p:attrName>
                                        </p:attrNameLst>
                                      </p:cBhvr>
                                      <p:tavLst>
                                        <p:tav tm="100000">
                                          <p:val>
                                            <p:fltVal val="0"/>
                                          </p:val>
                                        </p:tav>
                                        <p:tav tm="100000">
                                          <p:val>
                                            <p:strVal val="#ppt_w"/>
                                          </p:val>
                                        </p:tav>
                                      </p:tavLst>
                                    </p:anim>
                                    <p:anim calcmode="lin" valueType="num">
                                      <p:cBhvr additive="repl">
                                        <p:cTn id="8" dur="1000" fill="hold"/>
                                        <p:tgtEl>
                                          <p:spTgt spid="5122"/>
                                        </p:tgtEl>
                                        <p:attrNameLst>
                                          <p:attrName>ppt_h</p:attrName>
                                        </p:attrNameLst>
                                      </p:cBhvr>
                                      <p:tavLst>
                                        <p:tav tm="100000">
                                          <p:val>
                                            <p:fltVal val="0"/>
                                          </p:val>
                                        </p:tav>
                                        <p:tav tm="100000">
                                          <p:val>
                                            <p:strVal val="#ppt_h"/>
                                          </p:val>
                                        </p:tav>
                                      </p:tavLst>
                                    </p:anim>
                                    <p:anim calcmode="lin" valueType="num">
                                      <p:cBhvr additive="repl">
                                        <p:cTn id="9" dur="1000" fill="hold"/>
                                        <p:tgtEl>
                                          <p:spTgt spid="5122"/>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512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53" presetClass="entr" fill="hold" nodeType="afterEffect">
                                  <p:stCondLst>
                                    <p:cond delay="0"/>
                                  </p:stCondLst>
                                  <p:childTnLst>
                                    <p:set>
                                      <p:cBhvr additive="repl">
                                        <p:cTn id="13" dur="1" fill="hold">
                                          <p:stCondLst>
                                            <p:cond delay="0"/>
                                          </p:stCondLst>
                                        </p:cTn>
                                        <p:tgtEl>
                                          <p:spTgt spid="4">
                                            <p:txEl>
                                              <p:pRg st="0" end="0"/>
                                            </p:txEl>
                                          </p:spTgt>
                                        </p:tgtEl>
                                        <p:attrNameLst>
                                          <p:attrName>style.visibility</p:attrName>
                                        </p:attrNameLst>
                                      </p:cBhvr>
                                      <p:to>
                                        <p:strVal val="visible"/>
                                      </p:to>
                                    </p:set>
                                    <p:anim calcmode="lin" valueType="num">
                                      <p:cBhvr additive="repl">
                                        <p:cTn id="14" dur="500" fill="hold"/>
                                        <p:tgtEl>
                                          <p:spTgt spid="4">
                                            <p:txEl>
                                              <p:pRg st="0" end="0"/>
                                            </p:txEl>
                                          </p:spTgt>
                                        </p:tgtEl>
                                        <p:attrNameLst>
                                          <p:attrName>ppt_w</p:attrName>
                                        </p:attrNameLst>
                                      </p:cBhvr>
                                      <p:tavLst>
                                        <p:tav tm="100000">
                                          <p:val>
                                            <p:fltVal val="0"/>
                                          </p:val>
                                        </p:tav>
                                        <p:tav tm="100000">
                                          <p:val>
                                            <p:strVal val="#ppt_w"/>
                                          </p:val>
                                        </p:tav>
                                      </p:tavLst>
                                    </p:anim>
                                    <p:anim calcmode="lin" valueType="num">
                                      <p:cBhvr additive="repl">
                                        <p:cTn id="15" dur="500" fill="hold"/>
                                        <p:tgtEl>
                                          <p:spTgt spid="4">
                                            <p:txEl>
                                              <p:pRg st="0" end="0"/>
                                            </p:txEl>
                                          </p:spTgt>
                                        </p:tgtEl>
                                        <p:attrNameLst>
                                          <p:attrName>ppt_h</p:attrName>
                                        </p:attrNameLst>
                                      </p:cBhvr>
                                      <p:tavLst>
                                        <p:tav tm="100000">
                                          <p:val>
                                            <p:fltVal val="0"/>
                                          </p:val>
                                        </p:tav>
                                        <p:tav tm="100000">
                                          <p:val>
                                            <p:strVal val="#ppt_h"/>
                                          </p:val>
                                        </p:tav>
                                      </p:tavLst>
                                    </p:anim>
                                    <p:animEffect transition="in" filter="fade">
                                      <p:cBhvr additive="repl">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5121">
                                            <p:txEl>
                                              <p:pRg st="0" end="0"/>
                                            </p:txEl>
                                          </p:spTgt>
                                        </p:tgtEl>
                                        <p:attrNameLst>
                                          <p:attrName>style.visibility</p:attrName>
                                        </p:attrNameLst>
                                      </p:cBhvr>
                                      <p:to>
                                        <p:strVal val="visible"/>
                                      </p:to>
                                    </p:set>
                                    <p:animEffect transition="in" filter="wipe(up)">
                                      <p:cBhvr>
                                        <p:cTn id="21" dur="500"/>
                                        <p:tgtEl>
                                          <p:spTgt spid="5121">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up)">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up)">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build="p"/>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Rectangle 5"/>
          <p:cNvSpPr>
            <a:spLocks noChangeArrowheads="1"/>
          </p:cNvSpPr>
          <p:nvPr/>
        </p:nvSpPr>
        <p:spPr bwMode="auto">
          <a:xfrm>
            <a:off x="0" y="1189038"/>
            <a:ext cx="8458200" cy="2709862"/>
          </a:xfrm>
          <a:prstGeom prst="rect">
            <a:avLst/>
          </a:prstGeom>
          <a:noFill/>
          <a:ln w="9525">
            <a:noFill/>
            <a:miter lim="800000"/>
            <a:headEnd/>
            <a:tailEnd/>
          </a:ln>
        </p:spPr>
        <p:txBody>
          <a:bodyPr/>
          <a:lstStyle/>
          <a:p>
            <a:pPr marL="1438275" lvl="1" indent="-536575" algn="l">
              <a:buClr>
                <a:srgbClr val="800000"/>
              </a:buClr>
              <a:buFontTx/>
              <a:buBlip>
                <a:blip r:embed="rId2"/>
              </a:buBlip>
            </a:pPr>
            <a:r>
              <a:rPr lang="fr-FR" dirty="0"/>
              <a:t>Notions de bases des composants</a:t>
            </a:r>
          </a:p>
          <a:p>
            <a:pPr marL="1438275" lvl="1" indent="-536575" algn="l">
              <a:buClr>
                <a:srgbClr val="800000"/>
              </a:buClr>
              <a:buFontTx/>
              <a:buBlip>
                <a:blip r:embed="rId2"/>
              </a:buBlip>
            </a:pPr>
            <a:r>
              <a:rPr lang="fr-FR" dirty="0"/>
              <a:t>Cycle de développement</a:t>
            </a:r>
          </a:p>
          <a:p>
            <a:pPr marL="1438275" lvl="1" indent="-536575" algn="l">
              <a:buClr>
                <a:srgbClr val="800000"/>
              </a:buClr>
              <a:buFontTx/>
              <a:buBlip>
                <a:blip r:embed="rId2"/>
              </a:buBlip>
            </a:pPr>
            <a:r>
              <a:rPr lang="fr-FR" dirty="0"/>
              <a:t>Modèles de composants</a:t>
            </a:r>
          </a:p>
          <a:p>
            <a:pPr marL="1895475" lvl="2" indent="-536575" algn="l">
              <a:buClr>
                <a:srgbClr val="800000"/>
              </a:buClr>
              <a:buFontTx/>
              <a:buBlip>
                <a:blip r:embed="rId2"/>
              </a:buBlip>
            </a:pPr>
            <a:r>
              <a:rPr lang="fr-FR" dirty="0"/>
              <a:t>Catégories de modèles de composant</a:t>
            </a:r>
          </a:p>
          <a:p>
            <a:pPr marL="1895475" lvl="2" indent="-536575" algn="l">
              <a:buClr>
                <a:srgbClr val="800000"/>
              </a:buClr>
              <a:buFontTx/>
              <a:buBlip>
                <a:blip r:embed="rId2"/>
              </a:buBlip>
            </a:pPr>
            <a:r>
              <a:rPr lang="fr-FR" dirty="0"/>
              <a:t>Le modèle de composant Fractal</a:t>
            </a:r>
          </a:p>
          <a:p>
            <a:pPr marL="1893888" lvl="2" indent="-536575" algn="l">
              <a:buClr>
                <a:srgbClr val="800000"/>
              </a:buClr>
              <a:buFont typeface="Times New Roman" pitchFamily="18" charset="0"/>
              <a:buBlip>
                <a:blip r:embed="rId2"/>
              </a:buBlip>
              <a:tabLst>
                <a:tab pos="1436688" algn="l"/>
                <a:tab pos="2351088" algn="l"/>
                <a:tab pos="3265488" algn="l"/>
                <a:tab pos="4179888" algn="l"/>
                <a:tab pos="5094288" algn="l"/>
                <a:tab pos="6008688" algn="l"/>
                <a:tab pos="6923088" algn="l"/>
                <a:tab pos="7837488" algn="l"/>
                <a:tab pos="8751888" algn="l"/>
                <a:tab pos="9666288" algn="l"/>
                <a:tab pos="10580688" algn="l"/>
                <a:tab pos="11495088" algn="l"/>
              </a:tabLst>
            </a:pPr>
            <a:r>
              <a:rPr lang="fr-FR" dirty="0"/>
              <a:t>Autres modèles de composants</a:t>
            </a:r>
          </a:p>
          <a:p>
            <a:pPr marL="1436688" lvl="1" indent="-536575" algn="l">
              <a:buClr>
                <a:srgbClr val="800000"/>
              </a:buClr>
              <a:buFont typeface="Times New Roman" pitchFamily="18" charset="0"/>
              <a:buBlip>
                <a:blip r:embed="rId2"/>
              </a:buBlip>
              <a:tabLst>
                <a:tab pos="1436688" algn="l"/>
                <a:tab pos="2351088" algn="l"/>
                <a:tab pos="3265488" algn="l"/>
                <a:tab pos="4179888" algn="l"/>
                <a:tab pos="5094288" algn="l"/>
                <a:tab pos="6008688" algn="l"/>
                <a:tab pos="6923088" algn="l"/>
                <a:tab pos="7837488" algn="l"/>
                <a:tab pos="8751888" algn="l"/>
                <a:tab pos="9666288" algn="l"/>
                <a:tab pos="10580688" algn="l"/>
                <a:tab pos="11495088" algn="l"/>
              </a:tabLst>
            </a:pPr>
            <a:r>
              <a:rPr lang="fr-FR" dirty="0"/>
              <a:t>Programmation par composant</a:t>
            </a:r>
          </a:p>
          <a:p>
            <a:pPr marL="1436688" lvl="1" indent="-536575" algn="l">
              <a:buClr>
                <a:srgbClr val="800000"/>
              </a:buClr>
              <a:buFont typeface="Times New Roman" pitchFamily="18" charset="0"/>
              <a:buBlip>
                <a:blip r:embed="rId2"/>
              </a:buBlip>
              <a:tabLst>
                <a:tab pos="1436688" algn="l"/>
                <a:tab pos="2351088" algn="l"/>
                <a:tab pos="3265488" algn="l"/>
                <a:tab pos="4179888" algn="l"/>
                <a:tab pos="5094288" algn="l"/>
                <a:tab pos="6008688" algn="l"/>
                <a:tab pos="6923088" algn="l"/>
                <a:tab pos="7837488" algn="l"/>
                <a:tab pos="8751888" algn="l"/>
                <a:tab pos="9666288" algn="l"/>
                <a:tab pos="10580688" algn="l"/>
                <a:tab pos="11495088" algn="l"/>
              </a:tabLst>
            </a:pPr>
            <a:r>
              <a:rPr lang="fr-FR" dirty="0"/>
              <a:t>Diagrammes de composants</a:t>
            </a:r>
          </a:p>
          <a:p>
            <a:pPr marL="1436688" lvl="1" indent="-536575" algn="l">
              <a:buClr>
                <a:srgbClr val="800000"/>
              </a:buClr>
              <a:buBlip>
                <a:blip r:embed="rId2"/>
              </a:buBlip>
              <a:tabLst>
                <a:tab pos="1436688" algn="l"/>
                <a:tab pos="2351088" algn="l"/>
                <a:tab pos="3265488" algn="l"/>
                <a:tab pos="4179888" algn="l"/>
                <a:tab pos="5094288" algn="l"/>
                <a:tab pos="6008688" algn="l"/>
                <a:tab pos="6923088" algn="l"/>
                <a:tab pos="7837488" algn="l"/>
                <a:tab pos="8751888" algn="l"/>
                <a:tab pos="9666288" algn="l"/>
                <a:tab pos="10580688" algn="l"/>
                <a:tab pos="11495088" algn="l"/>
              </a:tabLst>
            </a:pPr>
            <a:r>
              <a:rPr lang="fr-FR" dirty="0"/>
              <a:t>Diagrammes de déploiement</a:t>
            </a:r>
          </a:p>
          <a:p>
            <a:pPr marL="1436688" lvl="1" indent="-536575" algn="l">
              <a:buClr>
                <a:srgbClr val="800000"/>
              </a:buClr>
              <a:buFont typeface="Times New Roman" pitchFamily="18" charset="0"/>
              <a:buBlip>
                <a:blip r:embed="rId2"/>
              </a:buBlip>
              <a:tabLst>
                <a:tab pos="1436688" algn="l"/>
                <a:tab pos="2351088" algn="l"/>
                <a:tab pos="3265488" algn="l"/>
                <a:tab pos="4179888" algn="l"/>
                <a:tab pos="5094288" algn="l"/>
                <a:tab pos="6008688" algn="l"/>
                <a:tab pos="6923088" algn="l"/>
                <a:tab pos="7837488" algn="l"/>
                <a:tab pos="8751888" algn="l"/>
                <a:tab pos="9666288" algn="l"/>
                <a:tab pos="10580688" algn="l"/>
                <a:tab pos="11495088" algn="l"/>
              </a:tabLst>
            </a:pPr>
            <a:endParaRPr lang="fr-FR" dirty="0"/>
          </a:p>
          <a:p>
            <a:pPr marL="1438275" lvl="1" indent="-536575" algn="l">
              <a:buClr>
                <a:srgbClr val="800000"/>
              </a:buClr>
              <a:buFontTx/>
              <a:buBlip>
                <a:blip r:embed="rId2"/>
              </a:buBlip>
            </a:pPr>
            <a:endParaRPr lang="fr-FR" dirty="0"/>
          </a:p>
        </p:txBody>
      </p:sp>
      <p:sp>
        <p:nvSpPr>
          <p:cNvPr id="171020" name="Rectangle 12"/>
          <p:cNvSpPr>
            <a:spLocks noChangeArrowheads="1"/>
          </p:cNvSpPr>
          <p:nvPr/>
        </p:nvSpPr>
        <p:spPr bwMode="auto">
          <a:xfrm>
            <a:off x="2200275" y="0"/>
            <a:ext cx="69437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PlaN</a:t>
            </a:r>
            <a:endParaRPr lang="en-US" sz="2000" b="1">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71020"/>
                                        </p:tgtEl>
                                        <p:attrNameLst>
                                          <p:attrName>style.visibility</p:attrName>
                                        </p:attrNameLst>
                                      </p:cBhvr>
                                      <p:to>
                                        <p:strVal val="visible"/>
                                      </p:to>
                                    </p:set>
                                    <p:anim calcmode="lin" valueType="num">
                                      <p:cBhvr>
                                        <p:cTn id="7" dur="1000" fill="hold"/>
                                        <p:tgtEl>
                                          <p:spTgt spid="171020"/>
                                        </p:tgtEl>
                                        <p:attrNameLst>
                                          <p:attrName>ppt_w</p:attrName>
                                        </p:attrNameLst>
                                      </p:cBhvr>
                                      <p:tavLst>
                                        <p:tav tm="0">
                                          <p:val>
                                            <p:fltVal val="0"/>
                                          </p:val>
                                        </p:tav>
                                        <p:tav tm="100000">
                                          <p:val>
                                            <p:strVal val="#ppt_w"/>
                                          </p:val>
                                        </p:tav>
                                      </p:tavLst>
                                    </p:anim>
                                    <p:anim calcmode="lin" valueType="num">
                                      <p:cBhvr>
                                        <p:cTn id="8" dur="1000" fill="hold"/>
                                        <p:tgtEl>
                                          <p:spTgt spid="171020"/>
                                        </p:tgtEl>
                                        <p:attrNameLst>
                                          <p:attrName>ppt_h</p:attrName>
                                        </p:attrNameLst>
                                      </p:cBhvr>
                                      <p:tavLst>
                                        <p:tav tm="0">
                                          <p:val>
                                            <p:fltVal val="0"/>
                                          </p:val>
                                        </p:tav>
                                        <p:tav tm="100000">
                                          <p:val>
                                            <p:strVal val="#ppt_h"/>
                                          </p:val>
                                        </p:tav>
                                      </p:tavLst>
                                    </p:anim>
                                    <p:anim calcmode="lin" valueType="num">
                                      <p:cBhvr>
                                        <p:cTn id="9" dur="1000" fill="hold"/>
                                        <p:tgtEl>
                                          <p:spTgt spid="1710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102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71013">
                                            <p:txEl>
                                              <p:pRg st="0" end="0"/>
                                            </p:txEl>
                                          </p:spTgt>
                                        </p:tgtEl>
                                        <p:attrNameLst>
                                          <p:attrName>style.visibility</p:attrName>
                                        </p:attrNameLst>
                                      </p:cBhvr>
                                      <p:to>
                                        <p:strVal val="visible"/>
                                      </p:to>
                                    </p:set>
                                    <p:animEffect transition="in" filter="fade">
                                      <p:cBhvr>
                                        <p:cTn id="15" dur="1000"/>
                                        <p:tgtEl>
                                          <p:spTgt spid="171013">
                                            <p:txEl>
                                              <p:pRg st="0" end="0"/>
                                            </p:txEl>
                                          </p:spTgt>
                                        </p:tgtEl>
                                      </p:cBhvr>
                                    </p:animEffect>
                                    <p:anim calcmode="lin" valueType="num">
                                      <p:cBhvr>
                                        <p:cTn id="16" dur="1000" fill="hold"/>
                                        <p:tgtEl>
                                          <p:spTgt spid="17101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1710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171013">
                                            <p:txEl>
                                              <p:pRg st="1" end="1"/>
                                            </p:txEl>
                                          </p:spTgt>
                                        </p:tgtEl>
                                        <p:attrNameLst>
                                          <p:attrName>style.visibility</p:attrName>
                                        </p:attrNameLst>
                                      </p:cBhvr>
                                      <p:to>
                                        <p:strVal val="visible"/>
                                      </p:to>
                                    </p:set>
                                    <p:animEffect transition="in" filter="fade">
                                      <p:cBhvr>
                                        <p:cTn id="22" dur="1000"/>
                                        <p:tgtEl>
                                          <p:spTgt spid="171013">
                                            <p:txEl>
                                              <p:pRg st="1" end="1"/>
                                            </p:txEl>
                                          </p:spTgt>
                                        </p:tgtEl>
                                      </p:cBhvr>
                                    </p:animEffect>
                                    <p:anim calcmode="lin" valueType="num">
                                      <p:cBhvr>
                                        <p:cTn id="23" dur="1000" fill="hold"/>
                                        <p:tgtEl>
                                          <p:spTgt spid="17101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710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171013">
                                            <p:txEl>
                                              <p:pRg st="2" end="2"/>
                                            </p:txEl>
                                          </p:spTgt>
                                        </p:tgtEl>
                                        <p:attrNameLst>
                                          <p:attrName>style.visibility</p:attrName>
                                        </p:attrNameLst>
                                      </p:cBhvr>
                                      <p:to>
                                        <p:strVal val="visible"/>
                                      </p:to>
                                    </p:set>
                                    <p:animEffect transition="in" filter="fade">
                                      <p:cBhvr>
                                        <p:cTn id="29" dur="1000"/>
                                        <p:tgtEl>
                                          <p:spTgt spid="171013">
                                            <p:txEl>
                                              <p:pRg st="2" end="2"/>
                                            </p:txEl>
                                          </p:spTgt>
                                        </p:tgtEl>
                                      </p:cBhvr>
                                    </p:animEffect>
                                    <p:anim calcmode="lin" valueType="num">
                                      <p:cBhvr>
                                        <p:cTn id="30" dur="1000" fill="hold"/>
                                        <p:tgtEl>
                                          <p:spTgt spid="17101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171013">
                                            <p:txEl>
                                              <p:pRg st="2" end="2"/>
                                            </p:txEl>
                                          </p:spTgt>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71013">
                                            <p:txEl>
                                              <p:pRg st="3" end="3"/>
                                            </p:txEl>
                                          </p:spTgt>
                                        </p:tgtEl>
                                        <p:attrNameLst>
                                          <p:attrName>style.visibility</p:attrName>
                                        </p:attrNameLst>
                                      </p:cBhvr>
                                      <p:to>
                                        <p:strVal val="visible"/>
                                      </p:to>
                                    </p:set>
                                    <p:animEffect transition="in" filter="fade">
                                      <p:cBhvr>
                                        <p:cTn id="34" dur="1000"/>
                                        <p:tgtEl>
                                          <p:spTgt spid="171013">
                                            <p:txEl>
                                              <p:pRg st="3" end="3"/>
                                            </p:txEl>
                                          </p:spTgt>
                                        </p:tgtEl>
                                      </p:cBhvr>
                                    </p:animEffect>
                                    <p:anim calcmode="lin" valueType="num">
                                      <p:cBhvr>
                                        <p:cTn id="35" dur="1000" fill="hold"/>
                                        <p:tgtEl>
                                          <p:spTgt spid="17101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71013">
                                            <p:txEl>
                                              <p:pRg st="3" end="3"/>
                                            </p:txEl>
                                          </p:spTgt>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71013">
                                            <p:txEl>
                                              <p:pRg st="4" end="4"/>
                                            </p:txEl>
                                          </p:spTgt>
                                        </p:tgtEl>
                                        <p:attrNameLst>
                                          <p:attrName>style.visibility</p:attrName>
                                        </p:attrNameLst>
                                      </p:cBhvr>
                                      <p:to>
                                        <p:strVal val="visible"/>
                                      </p:to>
                                    </p:set>
                                    <p:animEffect transition="in" filter="fade">
                                      <p:cBhvr>
                                        <p:cTn id="39" dur="1000"/>
                                        <p:tgtEl>
                                          <p:spTgt spid="171013">
                                            <p:txEl>
                                              <p:pRg st="4" end="4"/>
                                            </p:txEl>
                                          </p:spTgt>
                                        </p:tgtEl>
                                      </p:cBhvr>
                                    </p:animEffect>
                                    <p:anim calcmode="lin" valueType="num">
                                      <p:cBhvr>
                                        <p:cTn id="40" dur="1000" fill="hold"/>
                                        <p:tgtEl>
                                          <p:spTgt spid="17101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71013">
                                            <p:txEl>
                                              <p:pRg st="4" end="4"/>
                                            </p:txEl>
                                          </p:spTgt>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171013">
                                            <p:txEl>
                                              <p:pRg st="5" end="5"/>
                                            </p:txEl>
                                          </p:spTgt>
                                        </p:tgtEl>
                                        <p:attrNameLst>
                                          <p:attrName>style.visibility</p:attrName>
                                        </p:attrNameLst>
                                      </p:cBhvr>
                                      <p:to>
                                        <p:strVal val="visible"/>
                                      </p:to>
                                    </p:set>
                                    <p:animEffect transition="in" filter="fade">
                                      <p:cBhvr>
                                        <p:cTn id="44" dur="1000"/>
                                        <p:tgtEl>
                                          <p:spTgt spid="171013">
                                            <p:txEl>
                                              <p:pRg st="5" end="5"/>
                                            </p:txEl>
                                          </p:spTgt>
                                        </p:tgtEl>
                                      </p:cBhvr>
                                    </p:animEffect>
                                    <p:anim calcmode="lin" valueType="num">
                                      <p:cBhvr>
                                        <p:cTn id="45" dur="1000" fill="hold"/>
                                        <p:tgtEl>
                                          <p:spTgt spid="17101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1710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171013">
                                            <p:txEl>
                                              <p:pRg st="6" end="6"/>
                                            </p:txEl>
                                          </p:spTgt>
                                        </p:tgtEl>
                                        <p:attrNameLst>
                                          <p:attrName>style.visibility</p:attrName>
                                        </p:attrNameLst>
                                      </p:cBhvr>
                                      <p:to>
                                        <p:strVal val="visible"/>
                                      </p:to>
                                    </p:set>
                                    <p:animEffect transition="in" filter="fade">
                                      <p:cBhvr>
                                        <p:cTn id="51" dur="1000"/>
                                        <p:tgtEl>
                                          <p:spTgt spid="171013">
                                            <p:txEl>
                                              <p:pRg st="6" end="6"/>
                                            </p:txEl>
                                          </p:spTgt>
                                        </p:tgtEl>
                                      </p:cBhvr>
                                    </p:animEffect>
                                    <p:anim calcmode="lin" valueType="num">
                                      <p:cBhvr>
                                        <p:cTn id="52" dur="1000" fill="hold"/>
                                        <p:tgtEl>
                                          <p:spTgt spid="17101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7101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7" presetClass="entr" presetSubtype="0" fill="hold" grpId="0" nodeType="clickEffect">
                                  <p:stCondLst>
                                    <p:cond delay="0"/>
                                  </p:stCondLst>
                                  <p:childTnLst>
                                    <p:set>
                                      <p:cBhvr>
                                        <p:cTn id="57" dur="1" fill="hold">
                                          <p:stCondLst>
                                            <p:cond delay="0"/>
                                          </p:stCondLst>
                                        </p:cTn>
                                        <p:tgtEl>
                                          <p:spTgt spid="171013">
                                            <p:txEl>
                                              <p:pRg st="7" end="7"/>
                                            </p:txEl>
                                          </p:spTgt>
                                        </p:tgtEl>
                                        <p:attrNameLst>
                                          <p:attrName>style.visibility</p:attrName>
                                        </p:attrNameLst>
                                      </p:cBhvr>
                                      <p:to>
                                        <p:strVal val="visible"/>
                                      </p:to>
                                    </p:set>
                                    <p:animEffect transition="in" filter="fade">
                                      <p:cBhvr>
                                        <p:cTn id="58" dur="1000"/>
                                        <p:tgtEl>
                                          <p:spTgt spid="171013">
                                            <p:txEl>
                                              <p:pRg st="7" end="7"/>
                                            </p:txEl>
                                          </p:spTgt>
                                        </p:tgtEl>
                                      </p:cBhvr>
                                    </p:animEffect>
                                    <p:anim calcmode="lin" valueType="num">
                                      <p:cBhvr>
                                        <p:cTn id="59" dur="1000" fill="hold"/>
                                        <p:tgtEl>
                                          <p:spTgt spid="171013">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17101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171013">
                                            <p:txEl>
                                              <p:pRg st="8" end="8"/>
                                            </p:txEl>
                                          </p:spTgt>
                                        </p:tgtEl>
                                        <p:attrNameLst>
                                          <p:attrName>style.visibility</p:attrName>
                                        </p:attrNameLst>
                                      </p:cBhvr>
                                      <p:to>
                                        <p:strVal val="visible"/>
                                      </p:to>
                                    </p:set>
                                    <p:animEffect transition="in" filter="fade">
                                      <p:cBhvr>
                                        <p:cTn id="65" dur="1000"/>
                                        <p:tgtEl>
                                          <p:spTgt spid="171013">
                                            <p:txEl>
                                              <p:pRg st="8" end="8"/>
                                            </p:txEl>
                                          </p:spTgt>
                                        </p:tgtEl>
                                      </p:cBhvr>
                                    </p:animEffect>
                                    <p:anim calcmode="lin" valueType="num">
                                      <p:cBhvr>
                                        <p:cTn id="66" dur="1000" fill="hold"/>
                                        <p:tgtEl>
                                          <p:spTgt spid="171013">
                                            <p:txEl>
                                              <p:pRg st="8" end="8"/>
                                            </p:txEl>
                                          </p:spTgt>
                                        </p:tgtEl>
                                        <p:attrNameLst>
                                          <p:attrName>ppt_x</p:attrName>
                                        </p:attrNameLst>
                                      </p:cBhvr>
                                      <p:tavLst>
                                        <p:tav tm="0">
                                          <p:val>
                                            <p:strVal val="#ppt_x"/>
                                          </p:val>
                                        </p:tav>
                                        <p:tav tm="100000">
                                          <p:val>
                                            <p:strVal val="#ppt_x"/>
                                          </p:val>
                                        </p:tav>
                                      </p:tavLst>
                                    </p:anim>
                                    <p:anim calcmode="lin" valueType="num">
                                      <p:cBhvr>
                                        <p:cTn id="67" dur="1000" fill="hold"/>
                                        <p:tgtEl>
                                          <p:spTgt spid="17101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3" grpId="0" build="p" bldLvl="2"/>
      <p:bldP spid="1710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546100" y="1214438"/>
            <a:ext cx="8597900" cy="2178050"/>
          </a:xfrm>
          <a:prstGeom prst="rect">
            <a:avLst/>
          </a:prstGeom>
          <a:noFill/>
          <a:ln w="9525">
            <a:noFill/>
            <a:round/>
            <a:headEnd/>
            <a:tailEnd/>
          </a:ln>
        </p:spPr>
        <p:txBody>
          <a:bodyPr lIns="90000" tIns="45000" rIns="90000" bIns="45000"/>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800000"/>
                </a:solidFill>
              </a:rPr>
              <a:t>1ère grande catégorie de modèle de composants</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triptyque : composant, interface, liaison</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un composant fournit et/ou requiert une ou plusieurs interfaces</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une liaison est un chemin de communication entre une interface requise et une interface fournie</a:t>
            </a:r>
          </a:p>
        </p:txBody>
      </p:sp>
      <p:sp>
        <p:nvSpPr>
          <p:cNvPr id="6148" name="Rectangle 4"/>
          <p:cNvSpPr>
            <a:spLocks noChangeArrowheads="1"/>
          </p:cNvSpPr>
          <p:nvPr/>
        </p:nvSpPr>
        <p:spPr bwMode="auto">
          <a:xfrm>
            <a:off x="2160588" y="5040313"/>
            <a:ext cx="1260475" cy="720725"/>
          </a:xfrm>
          <a:prstGeom prst="rect">
            <a:avLst/>
          </a:prstGeom>
          <a:solidFill>
            <a:srgbClr val="B3B3B3"/>
          </a:solidFill>
          <a:ln w="9525">
            <a:solidFill>
              <a:srgbClr val="000000"/>
            </a:solidFill>
            <a:round/>
            <a:headEnd/>
            <a:tailEnd/>
          </a:ln>
        </p:spPr>
        <p:txBody>
          <a:bodyPr wrap="none" anchor="ctr"/>
          <a:lstStyle/>
          <a:p>
            <a:endParaRPr lang="fr-FR"/>
          </a:p>
        </p:txBody>
      </p:sp>
      <p:sp>
        <p:nvSpPr>
          <p:cNvPr id="6149" name="Line 5"/>
          <p:cNvSpPr>
            <a:spLocks noChangeShapeType="1"/>
          </p:cNvSpPr>
          <p:nvPr/>
        </p:nvSpPr>
        <p:spPr bwMode="auto">
          <a:xfrm>
            <a:off x="3419475" y="5400675"/>
            <a:ext cx="360363" cy="1588"/>
          </a:xfrm>
          <a:prstGeom prst="line">
            <a:avLst/>
          </a:prstGeom>
          <a:noFill/>
          <a:ln w="36000">
            <a:solidFill>
              <a:srgbClr val="008000"/>
            </a:solidFill>
            <a:round/>
            <a:headEnd/>
            <a:tailEnd/>
          </a:ln>
        </p:spPr>
        <p:txBody>
          <a:bodyPr/>
          <a:lstStyle/>
          <a:p>
            <a:endParaRPr lang="fr-FR"/>
          </a:p>
        </p:txBody>
      </p:sp>
      <p:sp>
        <p:nvSpPr>
          <p:cNvPr id="6150" name="Line 6"/>
          <p:cNvSpPr>
            <a:spLocks noChangeShapeType="1"/>
          </p:cNvSpPr>
          <p:nvPr/>
        </p:nvSpPr>
        <p:spPr bwMode="auto">
          <a:xfrm>
            <a:off x="3779838" y="5219700"/>
            <a:ext cx="1587" cy="360363"/>
          </a:xfrm>
          <a:prstGeom prst="line">
            <a:avLst/>
          </a:prstGeom>
          <a:noFill/>
          <a:ln w="36000">
            <a:solidFill>
              <a:srgbClr val="008000"/>
            </a:solidFill>
            <a:round/>
            <a:headEnd/>
            <a:tailEnd/>
          </a:ln>
        </p:spPr>
        <p:txBody>
          <a:bodyPr/>
          <a:lstStyle/>
          <a:p>
            <a:endParaRPr lang="fr-FR"/>
          </a:p>
        </p:txBody>
      </p:sp>
      <p:sp>
        <p:nvSpPr>
          <p:cNvPr id="6151" name="Rectangle 7"/>
          <p:cNvSpPr>
            <a:spLocks noChangeArrowheads="1"/>
          </p:cNvSpPr>
          <p:nvPr/>
        </p:nvSpPr>
        <p:spPr bwMode="auto">
          <a:xfrm>
            <a:off x="5940425" y="5040313"/>
            <a:ext cx="1260475" cy="720725"/>
          </a:xfrm>
          <a:prstGeom prst="rect">
            <a:avLst/>
          </a:prstGeom>
          <a:solidFill>
            <a:srgbClr val="B3B3B3"/>
          </a:solidFill>
          <a:ln w="9525">
            <a:solidFill>
              <a:srgbClr val="000000"/>
            </a:solidFill>
            <a:round/>
            <a:headEnd/>
            <a:tailEnd/>
          </a:ln>
        </p:spPr>
        <p:txBody>
          <a:bodyPr wrap="none" anchor="ctr"/>
          <a:lstStyle/>
          <a:p>
            <a:endParaRPr lang="fr-FR"/>
          </a:p>
        </p:txBody>
      </p:sp>
      <p:sp>
        <p:nvSpPr>
          <p:cNvPr id="6152" name="Line 8"/>
          <p:cNvSpPr>
            <a:spLocks noChangeShapeType="1"/>
          </p:cNvSpPr>
          <p:nvPr/>
        </p:nvSpPr>
        <p:spPr bwMode="auto">
          <a:xfrm>
            <a:off x="5580063" y="5400675"/>
            <a:ext cx="360362" cy="1588"/>
          </a:xfrm>
          <a:prstGeom prst="line">
            <a:avLst/>
          </a:prstGeom>
          <a:noFill/>
          <a:ln w="36000">
            <a:solidFill>
              <a:srgbClr val="FF0000"/>
            </a:solidFill>
            <a:round/>
            <a:headEnd/>
            <a:tailEnd/>
          </a:ln>
        </p:spPr>
        <p:txBody>
          <a:bodyPr/>
          <a:lstStyle/>
          <a:p>
            <a:endParaRPr lang="fr-FR"/>
          </a:p>
        </p:txBody>
      </p:sp>
      <p:sp>
        <p:nvSpPr>
          <p:cNvPr id="6153" name="Line 9"/>
          <p:cNvSpPr>
            <a:spLocks noChangeShapeType="1"/>
          </p:cNvSpPr>
          <p:nvPr/>
        </p:nvSpPr>
        <p:spPr bwMode="auto">
          <a:xfrm>
            <a:off x="5580063" y="5219700"/>
            <a:ext cx="1587" cy="360363"/>
          </a:xfrm>
          <a:prstGeom prst="line">
            <a:avLst/>
          </a:prstGeom>
          <a:noFill/>
          <a:ln w="36000">
            <a:solidFill>
              <a:srgbClr val="FF0000"/>
            </a:solidFill>
            <a:round/>
            <a:headEnd/>
            <a:tailEnd/>
          </a:ln>
        </p:spPr>
        <p:txBody>
          <a:bodyPr/>
          <a:lstStyle/>
          <a:p>
            <a:endParaRPr lang="fr-FR"/>
          </a:p>
        </p:txBody>
      </p:sp>
      <p:sp>
        <p:nvSpPr>
          <p:cNvPr id="6154" name="Line 10"/>
          <p:cNvSpPr>
            <a:spLocks noChangeShapeType="1"/>
          </p:cNvSpPr>
          <p:nvPr/>
        </p:nvSpPr>
        <p:spPr bwMode="auto">
          <a:xfrm>
            <a:off x="3779838" y="5400675"/>
            <a:ext cx="1800225" cy="1588"/>
          </a:xfrm>
          <a:prstGeom prst="line">
            <a:avLst/>
          </a:prstGeom>
          <a:noFill/>
          <a:ln w="9525">
            <a:solidFill>
              <a:srgbClr val="000000"/>
            </a:solidFill>
            <a:round/>
            <a:headEnd/>
            <a:tailEnd type="triangle" w="med" len="med"/>
          </a:ln>
        </p:spPr>
        <p:txBody>
          <a:bodyPr/>
          <a:lstStyle/>
          <a:p>
            <a:endParaRPr lang="fr-FR"/>
          </a:p>
        </p:txBody>
      </p:sp>
      <p:sp>
        <p:nvSpPr>
          <p:cNvPr id="6155" name="Text Box 11"/>
          <p:cNvSpPr txBox="1">
            <a:spLocks noChangeArrowheads="1"/>
          </p:cNvSpPr>
          <p:nvPr/>
        </p:nvSpPr>
        <p:spPr bwMode="auto">
          <a:xfrm>
            <a:off x="985838" y="3557588"/>
            <a:ext cx="7380287" cy="2247900"/>
          </a:xfrm>
          <a:prstGeom prst="rect">
            <a:avLst/>
          </a:prstGeom>
          <a:noFill/>
          <a:ln w="9525">
            <a:noFill/>
            <a:round/>
            <a:headEnd/>
            <a:tailEnd/>
          </a:ln>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interface</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requise fournie</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solidFill>
                <a:srgbClr val="800000"/>
              </a:solidFill>
            </a:endParaRP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          Composant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solidFill>
                <a:srgbClr val="800000"/>
              </a:solidFill>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liaison</a:t>
            </a:r>
          </a:p>
        </p:txBody>
      </p:sp>
      <p:sp>
        <p:nvSpPr>
          <p:cNvPr id="6156" name="Line 12"/>
          <p:cNvSpPr>
            <a:spLocks noChangeShapeType="1"/>
          </p:cNvSpPr>
          <p:nvPr/>
        </p:nvSpPr>
        <p:spPr bwMode="auto">
          <a:xfrm flipH="1">
            <a:off x="3778250" y="4319588"/>
            <a:ext cx="363538" cy="720725"/>
          </a:xfrm>
          <a:prstGeom prst="line">
            <a:avLst/>
          </a:prstGeom>
          <a:noFill/>
          <a:ln w="9525">
            <a:solidFill>
              <a:srgbClr val="000080"/>
            </a:solidFill>
            <a:round/>
            <a:headEnd/>
            <a:tailEnd type="triangle" w="med" len="med"/>
          </a:ln>
        </p:spPr>
        <p:txBody>
          <a:bodyPr/>
          <a:lstStyle/>
          <a:p>
            <a:endParaRPr lang="fr-FR"/>
          </a:p>
        </p:txBody>
      </p:sp>
      <p:sp>
        <p:nvSpPr>
          <p:cNvPr id="6157" name="Line 13"/>
          <p:cNvSpPr>
            <a:spLocks noChangeShapeType="1"/>
          </p:cNvSpPr>
          <p:nvPr/>
        </p:nvSpPr>
        <p:spPr bwMode="auto">
          <a:xfrm>
            <a:off x="5040313" y="4319588"/>
            <a:ext cx="360362" cy="720725"/>
          </a:xfrm>
          <a:prstGeom prst="line">
            <a:avLst/>
          </a:prstGeom>
          <a:noFill/>
          <a:ln w="9525">
            <a:solidFill>
              <a:srgbClr val="000080"/>
            </a:solidFill>
            <a:round/>
            <a:headEnd/>
            <a:tailEnd type="triangle" w="med" len="med"/>
          </a:ln>
        </p:spPr>
        <p:txBody>
          <a:bodyPr/>
          <a:lstStyle/>
          <a:p>
            <a:endParaRPr lang="fr-FR"/>
          </a:p>
        </p:txBody>
      </p:sp>
      <p:sp>
        <p:nvSpPr>
          <p:cNvPr id="14"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Modèles de composants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1000" fill="hold"/>
                                        <p:tgtEl>
                                          <p:spTgt spid="6147"/>
                                        </p:tgtEl>
                                        <p:attrNameLst>
                                          <p:attrName>ppt_w</p:attrName>
                                        </p:attrNameLst>
                                      </p:cBhvr>
                                      <p:tavLst>
                                        <p:tav tm="0">
                                          <p:val>
                                            <p:strVal val="#ppt_w*0.70"/>
                                          </p:val>
                                        </p:tav>
                                        <p:tav tm="100000">
                                          <p:val>
                                            <p:strVal val="#ppt_w"/>
                                          </p:val>
                                        </p:tav>
                                      </p:tavLst>
                                    </p:anim>
                                    <p:anim calcmode="lin" valueType="num">
                                      <p:cBhvr>
                                        <p:cTn id="8" dur="1000" fill="hold"/>
                                        <p:tgtEl>
                                          <p:spTgt spid="6147"/>
                                        </p:tgtEl>
                                        <p:attrNameLst>
                                          <p:attrName>ppt_h</p:attrName>
                                        </p:attrNameLst>
                                      </p:cBhvr>
                                      <p:tavLst>
                                        <p:tav tm="0">
                                          <p:val>
                                            <p:strVal val="#ppt_h"/>
                                          </p:val>
                                        </p:tav>
                                        <p:tav tm="100000">
                                          <p:val>
                                            <p:strVal val="#ppt_h"/>
                                          </p:val>
                                        </p:tav>
                                      </p:tavLst>
                                    </p:anim>
                                    <p:animEffect transition="in" filter="fade">
                                      <p:cBhvr>
                                        <p:cTn id="9" dur="1000"/>
                                        <p:tgtEl>
                                          <p:spTgt spid="614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48"/>
                                        </p:tgtEl>
                                        <p:attrNameLst>
                                          <p:attrName>style.visibility</p:attrName>
                                        </p:attrNameLst>
                                      </p:cBhvr>
                                      <p:to>
                                        <p:strVal val="visible"/>
                                      </p:to>
                                    </p:set>
                                    <p:anim calcmode="lin" valueType="num">
                                      <p:cBhvr>
                                        <p:cTn id="14" dur="500" fill="hold"/>
                                        <p:tgtEl>
                                          <p:spTgt spid="6148"/>
                                        </p:tgtEl>
                                        <p:attrNameLst>
                                          <p:attrName>ppt_w</p:attrName>
                                        </p:attrNameLst>
                                      </p:cBhvr>
                                      <p:tavLst>
                                        <p:tav tm="0">
                                          <p:val>
                                            <p:fltVal val="0"/>
                                          </p:val>
                                        </p:tav>
                                        <p:tav tm="100000">
                                          <p:val>
                                            <p:strVal val="#ppt_w"/>
                                          </p:val>
                                        </p:tav>
                                      </p:tavLst>
                                    </p:anim>
                                    <p:anim calcmode="lin" valueType="num">
                                      <p:cBhvr>
                                        <p:cTn id="15" dur="500" fill="hold"/>
                                        <p:tgtEl>
                                          <p:spTgt spid="6148"/>
                                        </p:tgtEl>
                                        <p:attrNameLst>
                                          <p:attrName>ppt_h</p:attrName>
                                        </p:attrNameLst>
                                      </p:cBhvr>
                                      <p:tavLst>
                                        <p:tav tm="0">
                                          <p:val>
                                            <p:fltVal val="0"/>
                                          </p:val>
                                        </p:tav>
                                        <p:tav tm="100000">
                                          <p:val>
                                            <p:strVal val="#ppt_h"/>
                                          </p:val>
                                        </p:tav>
                                      </p:tavLst>
                                    </p:anim>
                                    <p:animEffect transition="in" filter="fade">
                                      <p:cBhvr>
                                        <p:cTn id="16" dur="500"/>
                                        <p:tgtEl>
                                          <p:spTgt spid="6148"/>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6149"/>
                                        </p:tgtEl>
                                        <p:attrNameLst>
                                          <p:attrName>style.visibility</p:attrName>
                                        </p:attrNameLst>
                                      </p:cBhvr>
                                      <p:to>
                                        <p:strVal val="visible"/>
                                      </p:to>
                                    </p:set>
                                    <p:anim calcmode="lin" valueType="num">
                                      <p:cBhvr>
                                        <p:cTn id="19" dur="500" fill="hold"/>
                                        <p:tgtEl>
                                          <p:spTgt spid="6149"/>
                                        </p:tgtEl>
                                        <p:attrNameLst>
                                          <p:attrName>ppt_w</p:attrName>
                                        </p:attrNameLst>
                                      </p:cBhvr>
                                      <p:tavLst>
                                        <p:tav tm="0">
                                          <p:val>
                                            <p:fltVal val="0"/>
                                          </p:val>
                                        </p:tav>
                                        <p:tav tm="100000">
                                          <p:val>
                                            <p:strVal val="#ppt_w"/>
                                          </p:val>
                                        </p:tav>
                                      </p:tavLst>
                                    </p:anim>
                                    <p:anim calcmode="lin" valueType="num">
                                      <p:cBhvr>
                                        <p:cTn id="20" dur="500" fill="hold"/>
                                        <p:tgtEl>
                                          <p:spTgt spid="6149"/>
                                        </p:tgtEl>
                                        <p:attrNameLst>
                                          <p:attrName>ppt_h</p:attrName>
                                        </p:attrNameLst>
                                      </p:cBhvr>
                                      <p:tavLst>
                                        <p:tav tm="0">
                                          <p:val>
                                            <p:fltVal val="0"/>
                                          </p:val>
                                        </p:tav>
                                        <p:tav tm="100000">
                                          <p:val>
                                            <p:strVal val="#ppt_h"/>
                                          </p:val>
                                        </p:tav>
                                      </p:tavLst>
                                    </p:anim>
                                    <p:animEffect transition="in" filter="fade">
                                      <p:cBhvr>
                                        <p:cTn id="21" dur="500"/>
                                        <p:tgtEl>
                                          <p:spTgt spid="6149"/>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6150"/>
                                        </p:tgtEl>
                                        <p:attrNameLst>
                                          <p:attrName>style.visibility</p:attrName>
                                        </p:attrNameLst>
                                      </p:cBhvr>
                                      <p:to>
                                        <p:strVal val="visible"/>
                                      </p:to>
                                    </p:set>
                                    <p:anim calcmode="lin" valueType="num">
                                      <p:cBhvr>
                                        <p:cTn id="24" dur="500" fill="hold"/>
                                        <p:tgtEl>
                                          <p:spTgt spid="6150"/>
                                        </p:tgtEl>
                                        <p:attrNameLst>
                                          <p:attrName>ppt_w</p:attrName>
                                        </p:attrNameLst>
                                      </p:cBhvr>
                                      <p:tavLst>
                                        <p:tav tm="0">
                                          <p:val>
                                            <p:fltVal val="0"/>
                                          </p:val>
                                        </p:tav>
                                        <p:tav tm="100000">
                                          <p:val>
                                            <p:strVal val="#ppt_w"/>
                                          </p:val>
                                        </p:tav>
                                      </p:tavLst>
                                    </p:anim>
                                    <p:anim calcmode="lin" valueType="num">
                                      <p:cBhvr>
                                        <p:cTn id="25" dur="500" fill="hold"/>
                                        <p:tgtEl>
                                          <p:spTgt spid="6150"/>
                                        </p:tgtEl>
                                        <p:attrNameLst>
                                          <p:attrName>ppt_h</p:attrName>
                                        </p:attrNameLst>
                                      </p:cBhvr>
                                      <p:tavLst>
                                        <p:tav tm="0">
                                          <p:val>
                                            <p:fltVal val="0"/>
                                          </p:val>
                                        </p:tav>
                                        <p:tav tm="100000">
                                          <p:val>
                                            <p:strVal val="#ppt_h"/>
                                          </p:val>
                                        </p:tav>
                                      </p:tavLst>
                                    </p:anim>
                                    <p:animEffect transition="in" filter="fade">
                                      <p:cBhvr>
                                        <p:cTn id="26" dur="500"/>
                                        <p:tgtEl>
                                          <p:spTgt spid="6150"/>
                                        </p:tgtEl>
                                      </p:cBhvr>
                                    </p:animEffect>
                                  </p:childTnLst>
                                </p:cTn>
                              </p:par>
                              <p:par>
                                <p:cTn id="27" presetID="53" presetClass="entr" presetSubtype="0" fill="hold" grpId="0" nodeType="withEffect">
                                  <p:stCondLst>
                                    <p:cond delay="0"/>
                                  </p:stCondLst>
                                  <p:childTnLst>
                                    <p:set>
                                      <p:cBhvr>
                                        <p:cTn id="28" dur="1" fill="hold">
                                          <p:stCondLst>
                                            <p:cond delay="0"/>
                                          </p:stCondLst>
                                        </p:cTn>
                                        <p:tgtEl>
                                          <p:spTgt spid="6151"/>
                                        </p:tgtEl>
                                        <p:attrNameLst>
                                          <p:attrName>style.visibility</p:attrName>
                                        </p:attrNameLst>
                                      </p:cBhvr>
                                      <p:to>
                                        <p:strVal val="visible"/>
                                      </p:to>
                                    </p:set>
                                    <p:anim calcmode="lin" valueType="num">
                                      <p:cBhvr>
                                        <p:cTn id="29" dur="500" fill="hold"/>
                                        <p:tgtEl>
                                          <p:spTgt spid="6151"/>
                                        </p:tgtEl>
                                        <p:attrNameLst>
                                          <p:attrName>ppt_w</p:attrName>
                                        </p:attrNameLst>
                                      </p:cBhvr>
                                      <p:tavLst>
                                        <p:tav tm="0">
                                          <p:val>
                                            <p:fltVal val="0"/>
                                          </p:val>
                                        </p:tav>
                                        <p:tav tm="100000">
                                          <p:val>
                                            <p:strVal val="#ppt_w"/>
                                          </p:val>
                                        </p:tav>
                                      </p:tavLst>
                                    </p:anim>
                                    <p:anim calcmode="lin" valueType="num">
                                      <p:cBhvr>
                                        <p:cTn id="30" dur="500" fill="hold"/>
                                        <p:tgtEl>
                                          <p:spTgt spid="6151"/>
                                        </p:tgtEl>
                                        <p:attrNameLst>
                                          <p:attrName>ppt_h</p:attrName>
                                        </p:attrNameLst>
                                      </p:cBhvr>
                                      <p:tavLst>
                                        <p:tav tm="0">
                                          <p:val>
                                            <p:fltVal val="0"/>
                                          </p:val>
                                        </p:tav>
                                        <p:tav tm="100000">
                                          <p:val>
                                            <p:strVal val="#ppt_h"/>
                                          </p:val>
                                        </p:tav>
                                      </p:tavLst>
                                    </p:anim>
                                    <p:animEffect transition="in" filter="fade">
                                      <p:cBhvr>
                                        <p:cTn id="31" dur="500"/>
                                        <p:tgtEl>
                                          <p:spTgt spid="6151"/>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6152"/>
                                        </p:tgtEl>
                                        <p:attrNameLst>
                                          <p:attrName>style.visibility</p:attrName>
                                        </p:attrNameLst>
                                      </p:cBhvr>
                                      <p:to>
                                        <p:strVal val="visible"/>
                                      </p:to>
                                    </p:set>
                                    <p:anim calcmode="lin" valueType="num">
                                      <p:cBhvr>
                                        <p:cTn id="34" dur="500" fill="hold"/>
                                        <p:tgtEl>
                                          <p:spTgt spid="6152"/>
                                        </p:tgtEl>
                                        <p:attrNameLst>
                                          <p:attrName>ppt_w</p:attrName>
                                        </p:attrNameLst>
                                      </p:cBhvr>
                                      <p:tavLst>
                                        <p:tav tm="0">
                                          <p:val>
                                            <p:fltVal val="0"/>
                                          </p:val>
                                        </p:tav>
                                        <p:tav tm="100000">
                                          <p:val>
                                            <p:strVal val="#ppt_w"/>
                                          </p:val>
                                        </p:tav>
                                      </p:tavLst>
                                    </p:anim>
                                    <p:anim calcmode="lin" valueType="num">
                                      <p:cBhvr>
                                        <p:cTn id="35" dur="500" fill="hold"/>
                                        <p:tgtEl>
                                          <p:spTgt spid="6152"/>
                                        </p:tgtEl>
                                        <p:attrNameLst>
                                          <p:attrName>ppt_h</p:attrName>
                                        </p:attrNameLst>
                                      </p:cBhvr>
                                      <p:tavLst>
                                        <p:tav tm="0">
                                          <p:val>
                                            <p:fltVal val="0"/>
                                          </p:val>
                                        </p:tav>
                                        <p:tav tm="100000">
                                          <p:val>
                                            <p:strVal val="#ppt_h"/>
                                          </p:val>
                                        </p:tav>
                                      </p:tavLst>
                                    </p:anim>
                                    <p:animEffect transition="in" filter="fade">
                                      <p:cBhvr>
                                        <p:cTn id="36" dur="500"/>
                                        <p:tgtEl>
                                          <p:spTgt spid="6152"/>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6153"/>
                                        </p:tgtEl>
                                        <p:attrNameLst>
                                          <p:attrName>style.visibility</p:attrName>
                                        </p:attrNameLst>
                                      </p:cBhvr>
                                      <p:to>
                                        <p:strVal val="visible"/>
                                      </p:to>
                                    </p:set>
                                    <p:anim calcmode="lin" valueType="num">
                                      <p:cBhvr>
                                        <p:cTn id="39" dur="500" fill="hold"/>
                                        <p:tgtEl>
                                          <p:spTgt spid="6153"/>
                                        </p:tgtEl>
                                        <p:attrNameLst>
                                          <p:attrName>ppt_w</p:attrName>
                                        </p:attrNameLst>
                                      </p:cBhvr>
                                      <p:tavLst>
                                        <p:tav tm="0">
                                          <p:val>
                                            <p:fltVal val="0"/>
                                          </p:val>
                                        </p:tav>
                                        <p:tav tm="100000">
                                          <p:val>
                                            <p:strVal val="#ppt_w"/>
                                          </p:val>
                                        </p:tav>
                                      </p:tavLst>
                                    </p:anim>
                                    <p:anim calcmode="lin" valueType="num">
                                      <p:cBhvr>
                                        <p:cTn id="40" dur="500" fill="hold"/>
                                        <p:tgtEl>
                                          <p:spTgt spid="6153"/>
                                        </p:tgtEl>
                                        <p:attrNameLst>
                                          <p:attrName>ppt_h</p:attrName>
                                        </p:attrNameLst>
                                      </p:cBhvr>
                                      <p:tavLst>
                                        <p:tav tm="0">
                                          <p:val>
                                            <p:fltVal val="0"/>
                                          </p:val>
                                        </p:tav>
                                        <p:tav tm="100000">
                                          <p:val>
                                            <p:strVal val="#ppt_h"/>
                                          </p:val>
                                        </p:tav>
                                      </p:tavLst>
                                    </p:anim>
                                    <p:animEffect transition="in" filter="fade">
                                      <p:cBhvr>
                                        <p:cTn id="41" dur="500"/>
                                        <p:tgtEl>
                                          <p:spTgt spid="6153"/>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6154"/>
                                        </p:tgtEl>
                                        <p:attrNameLst>
                                          <p:attrName>style.visibility</p:attrName>
                                        </p:attrNameLst>
                                      </p:cBhvr>
                                      <p:to>
                                        <p:strVal val="visible"/>
                                      </p:to>
                                    </p:set>
                                    <p:anim calcmode="lin" valueType="num">
                                      <p:cBhvr>
                                        <p:cTn id="44" dur="500" fill="hold"/>
                                        <p:tgtEl>
                                          <p:spTgt spid="6154"/>
                                        </p:tgtEl>
                                        <p:attrNameLst>
                                          <p:attrName>ppt_w</p:attrName>
                                        </p:attrNameLst>
                                      </p:cBhvr>
                                      <p:tavLst>
                                        <p:tav tm="0">
                                          <p:val>
                                            <p:fltVal val="0"/>
                                          </p:val>
                                        </p:tav>
                                        <p:tav tm="100000">
                                          <p:val>
                                            <p:strVal val="#ppt_w"/>
                                          </p:val>
                                        </p:tav>
                                      </p:tavLst>
                                    </p:anim>
                                    <p:anim calcmode="lin" valueType="num">
                                      <p:cBhvr>
                                        <p:cTn id="45" dur="500" fill="hold"/>
                                        <p:tgtEl>
                                          <p:spTgt spid="6154"/>
                                        </p:tgtEl>
                                        <p:attrNameLst>
                                          <p:attrName>ppt_h</p:attrName>
                                        </p:attrNameLst>
                                      </p:cBhvr>
                                      <p:tavLst>
                                        <p:tav tm="0">
                                          <p:val>
                                            <p:fltVal val="0"/>
                                          </p:val>
                                        </p:tav>
                                        <p:tav tm="100000">
                                          <p:val>
                                            <p:strVal val="#ppt_h"/>
                                          </p:val>
                                        </p:tav>
                                      </p:tavLst>
                                    </p:anim>
                                    <p:animEffect transition="in" filter="fade">
                                      <p:cBhvr>
                                        <p:cTn id="46" dur="500"/>
                                        <p:tgtEl>
                                          <p:spTgt spid="6154"/>
                                        </p:tgtEl>
                                      </p:cBhvr>
                                    </p:animEffect>
                                  </p:childTnLst>
                                </p:cTn>
                              </p:par>
                              <p:par>
                                <p:cTn id="47" presetID="53" presetClass="entr" presetSubtype="0" fill="hold" grpId="0" nodeType="withEffect">
                                  <p:stCondLst>
                                    <p:cond delay="0"/>
                                  </p:stCondLst>
                                  <p:childTnLst>
                                    <p:set>
                                      <p:cBhvr>
                                        <p:cTn id="48" dur="1" fill="hold">
                                          <p:stCondLst>
                                            <p:cond delay="0"/>
                                          </p:stCondLst>
                                        </p:cTn>
                                        <p:tgtEl>
                                          <p:spTgt spid="6156"/>
                                        </p:tgtEl>
                                        <p:attrNameLst>
                                          <p:attrName>style.visibility</p:attrName>
                                        </p:attrNameLst>
                                      </p:cBhvr>
                                      <p:to>
                                        <p:strVal val="visible"/>
                                      </p:to>
                                    </p:set>
                                    <p:anim calcmode="lin" valueType="num">
                                      <p:cBhvr>
                                        <p:cTn id="49" dur="500" fill="hold"/>
                                        <p:tgtEl>
                                          <p:spTgt spid="6156"/>
                                        </p:tgtEl>
                                        <p:attrNameLst>
                                          <p:attrName>ppt_w</p:attrName>
                                        </p:attrNameLst>
                                      </p:cBhvr>
                                      <p:tavLst>
                                        <p:tav tm="0">
                                          <p:val>
                                            <p:fltVal val="0"/>
                                          </p:val>
                                        </p:tav>
                                        <p:tav tm="100000">
                                          <p:val>
                                            <p:strVal val="#ppt_w"/>
                                          </p:val>
                                        </p:tav>
                                      </p:tavLst>
                                    </p:anim>
                                    <p:anim calcmode="lin" valueType="num">
                                      <p:cBhvr>
                                        <p:cTn id="50" dur="500" fill="hold"/>
                                        <p:tgtEl>
                                          <p:spTgt spid="6156"/>
                                        </p:tgtEl>
                                        <p:attrNameLst>
                                          <p:attrName>ppt_h</p:attrName>
                                        </p:attrNameLst>
                                      </p:cBhvr>
                                      <p:tavLst>
                                        <p:tav tm="0">
                                          <p:val>
                                            <p:fltVal val="0"/>
                                          </p:val>
                                        </p:tav>
                                        <p:tav tm="100000">
                                          <p:val>
                                            <p:strVal val="#ppt_h"/>
                                          </p:val>
                                        </p:tav>
                                      </p:tavLst>
                                    </p:anim>
                                    <p:animEffect transition="in" filter="fade">
                                      <p:cBhvr>
                                        <p:cTn id="51" dur="500"/>
                                        <p:tgtEl>
                                          <p:spTgt spid="6156"/>
                                        </p:tgtEl>
                                      </p:cBhvr>
                                    </p:animEffect>
                                  </p:childTnLst>
                                </p:cTn>
                              </p:par>
                              <p:par>
                                <p:cTn id="52" presetID="53" presetClass="entr" presetSubtype="0" fill="hold" grpId="0" nodeType="withEffect">
                                  <p:stCondLst>
                                    <p:cond delay="0"/>
                                  </p:stCondLst>
                                  <p:childTnLst>
                                    <p:set>
                                      <p:cBhvr>
                                        <p:cTn id="53" dur="1" fill="hold">
                                          <p:stCondLst>
                                            <p:cond delay="0"/>
                                          </p:stCondLst>
                                        </p:cTn>
                                        <p:tgtEl>
                                          <p:spTgt spid="6157"/>
                                        </p:tgtEl>
                                        <p:attrNameLst>
                                          <p:attrName>style.visibility</p:attrName>
                                        </p:attrNameLst>
                                      </p:cBhvr>
                                      <p:to>
                                        <p:strVal val="visible"/>
                                      </p:to>
                                    </p:set>
                                    <p:anim calcmode="lin" valueType="num">
                                      <p:cBhvr>
                                        <p:cTn id="54" dur="500" fill="hold"/>
                                        <p:tgtEl>
                                          <p:spTgt spid="6157"/>
                                        </p:tgtEl>
                                        <p:attrNameLst>
                                          <p:attrName>ppt_w</p:attrName>
                                        </p:attrNameLst>
                                      </p:cBhvr>
                                      <p:tavLst>
                                        <p:tav tm="0">
                                          <p:val>
                                            <p:fltVal val="0"/>
                                          </p:val>
                                        </p:tav>
                                        <p:tav tm="100000">
                                          <p:val>
                                            <p:strVal val="#ppt_w"/>
                                          </p:val>
                                        </p:tav>
                                      </p:tavLst>
                                    </p:anim>
                                    <p:anim calcmode="lin" valueType="num">
                                      <p:cBhvr>
                                        <p:cTn id="55" dur="500" fill="hold"/>
                                        <p:tgtEl>
                                          <p:spTgt spid="6157"/>
                                        </p:tgtEl>
                                        <p:attrNameLst>
                                          <p:attrName>ppt_h</p:attrName>
                                        </p:attrNameLst>
                                      </p:cBhvr>
                                      <p:tavLst>
                                        <p:tav tm="0">
                                          <p:val>
                                            <p:fltVal val="0"/>
                                          </p:val>
                                        </p:tav>
                                        <p:tav tm="100000">
                                          <p:val>
                                            <p:strVal val="#ppt_h"/>
                                          </p:val>
                                        </p:tav>
                                      </p:tavLst>
                                    </p:anim>
                                    <p:animEffect transition="in" filter="fade">
                                      <p:cBhvr>
                                        <p:cTn id="56" dur="500"/>
                                        <p:tgtEl>
                                          <p:spTgt spid="6157"/>
                                        </p:tgtEl>
                                      </p:cBhvr>
                                    </p:animEffect>
                                  </p:childTnLst>
                                </p:cTn>
                              </p:par>
                              <p:par>
                                <p:cTn id="57" presetID="53" presetClass="entr" presetSubtype="0" fill="hold" grpId="0" nodeType="withEffect">
                                  <p:stCondLst>
                                    <p:cond delay="0"/>
                                  </p:stCondLst>
                                  <p:childTnLst>
                                    <p:set>
                                      <p:cBhvr>
                                        <p:cTn id="58" dur="1" fill="hold">
                                          <p:stCondLst>
                                            <p:cond delay="0"/>
                                          </p:stCondLst>
                                        </p:cTn>
                                        <p:tgtEl>
                                          <p:spTgt spid="6155"/>
                                        </p:tgtEl>
                                        <p:attrNameLst>
                                          <p:attrName>style.visibility</p:attrName>
                                        </p:attrNameLst>
                                      </p:cBhvr>
                                      <p:to>
                                        <p:strVal val="visible"/>
                                      </p:to>
                                    </p:set>
                                    <p:anim calcmode="lin" valueType="num">
                                      <p:cBhvr>
                                        <p:cTn id="59" dur="500" fill="hold"/>
                                        <p:tgtEl>
                                          <p:spTgt spid="6155"/>
                                        </p:tgtEl>
                                        <p:attrNameLst>
                                          <p:attrName>ppt_w</p:attrName>
                                        </p:attrNameLst>
                                      </p:cBhvr>
                                      <p:tavLst>
                                        <p:tav tm="0">
                                          <p:val>
                                            <p:fltVal val="0"/>
                                          </p:val>
                                        </p:tav>
                                        <p:tav tm="100000">
                                          <p:val>
                                            <p:strVal val="#ppt_w"/>
                                          </p:val>
                                        </p:tav>
                                      </p:tavLst>
                                    </p:anim>
                                    <p:anim calcmode="lin" valueType="num">
                                      <p:cBhvr>
                                        <p:cTn id="60" dur="500" fill="hold"/>
                                        <p:tgtEl>
                                          <p:spTgt spid="6155"/>
                                        </p:tgtEl>
                                        <p:attrNameLst>
                                          <p:attrName>ppt_h</p:attrName>
                                        </p:attrNameLst>
                                      </p:cBhvr>
                                      <p:tavLst>
                                        <p:tav tm="0">
                                          <p:val>
                                            <p:fltVal val="0"/>
                                          </p:val>
                                        </p:tav>
                                        <p:tav tm="100000">
                                          <p:val>
                                            <p:strVal val="#ppt_h"/>
                                          </p:val>
                                        </p:tav>
                                      </p:tavLst>
                                    </p:anim>
                                    <p:animEffect transition="in" filter="fade">
                                      <p:cBhvr>
                                        <p:cTn id="61" dur="500"/>
                                        <p:tgtEl>
                                          <p:spTgt spid="6155"/>
                                        </p:tgtEl>
                                      </p:cBhvr>
                                    </p:animEffect>
                                  </p:childTnLst>
                                </p:cTn>
                              </p:par>
                            </p:childTnLst>
                          </p:cTn>
                        </p:par>
                        <p:par>
                          <p:cTn id="62" fill="hold">
                            <p:stCondLst>
                              <p:cond delay="500"/>
                            </p:stCondLst>
                            <p:childTnLst>
                              <p:par>
                                <p:cTn id="63" presetID="15" presetClass="entr" fill="hold" nodeType="afterEffect">
                                  <p:stCondLst>
                                    <p:cond delay="0"/>
                                  </p:stCondLst>
                                  <p:childTnLst>
                                    <p:set>
                                      <p:cBhvr additive="repl">
                                        <p:cTn id="64" dur="1" fill="hold">
                                          <p:stCondLst>
                                            <p:cond delay="0"/>
                                          </p:stCondLst>
                                        </p:cTn>
                                        <p:tgtEl>
                                          <p:spTgt spid="14"/>
                                        </p:tgtEl>
                                        <p:attrNameLst>
                                          <p:attrName>style.visibility</p:attrName>
                                        </p:attrNameLst>
                                      </p:cBhvr>
                                      <p:to>
                                        <p:strVal val="visible"/>
                                      </p:to>
                                    </p:set>
                                    <p:anim calcmode="lin" valueType="num">
                                      <p:cBhvr additive="repl">
                                        <p:cTn id="65" dur="1000" fill="hold"/>
                                        <p:tgtEl>
                                          <p:spTgt spid="14"/>
                                        </p:tgtEl>
                                        <p:attrNameLst>
                                          <p:attrName>ppt_w</p:attrName>
                                        </p:attrNameLst>
                                      </p:cBhvr>
                                      <p:tavLst>
                                        <p:tav tm="100000">
                                          <p:val>
                                            <p:fltVal val="0"/>
                                          </p:val>
                                        </p:tav>
                                        <p:tav tm="100000">
                                          <p:val>
                                            <p:strVal val="#ppt_w"/>
                                          </p:val>
                                        </p:tav>
                                      </p:tavLst>
                                    </p:anim>
                                    <p:anim calcmode="lin" valueType="num">
                                      <p:cBhvr additive="repl">
                                        <p:cTn id="66" dur="1000" fill="hold"/>
                                        <p:tgtEl>
                                          <p:spTgt spid="14"/>
                                        </p:tgtEl>
                                        <p:attrNameLst>
                                          <p:attrName>ppt_h</p:attrName>
                                        </p:attrNameLst>
                                      </p:cBhvr>
                                      <p:tavLst>
                                        <p:tav tm="100000">
                                          <p:val>
                                            <p:fltVal val="0"/>
                                          </p:val>
                                        </p:tav>
                                        <p:tav tm="100000">
                                          <p:val>
                                            <p:strVal val="#ppt_h"/>
                                          </p:val>
                                        </p:tav>
                                      </p:tavLst>
                                    </p:anim>
                                    <p:anim calcmode="lin" valueType="num">
                                      <p:cBhvr additive="repl">
                                        <p:cTn id="67" dur="1000" fill="hold"/>
                                        <p:tgtEl>
                                          <p:spTgt spid="14"/>
                                        </p:tgtEl>
                                        <p:attrNameLst>
                                          <p:attrName>ppt_x</p:attrName>
                                        </p:attrNameLst>
                                      </p:cBhvr>
                                      <p:tavLst>
                                        <p:tav tm="0" fmla="#ppt_x+(cos(-2*pi*(1-$))*-#ppt_x-sin(-2*pi*(1-$))*(1-#ppt_y))*(1-$)">
                                          <p:val>
                                            <p:fltVal val="0"/>
                                          </p:val>
                                        </p:tav>
                                        <p:tav tm="100000">
                                          <p:val>
                                            <p:fltVal val="1"/>
                                          </p:val>
                                        </p:tav>
                                      </p:tavLst>
                                    </p:anim>
                                    <p:anim calcmode="lin" valueType="num">
                                      <p:cBhvr additive="repl">
                                        <p:cTn id="68" dur="1000" fill="hold"/>
                                        <p:tgtEl>
                                          <p:spTgt spid="1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P spid="6148" grpId="0" animBg="1"/>
      <p:bldP spid="6149" grpId="0" animBg="1"/>
      <p:bldP spid="6150" grpId="0" animBg="1"/>
      <p:bldP spid="6151" grpId="0" animBg="1"/>
      <p:bldP spid="6152" grpId="0" animBg="1"/>
      <p:bldP spid="6153" grpId="0" animBg="1"/>
      <p:bldP spid="6154" grpId="0" animBg="1"/>
      <p:bldP spid="6155" grpId="0"/>
      <p:bldP spid="6156" grpId="0" animBg="1"/>
      <p:bldP spid="615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482600" y="1143000"/>
            <a:ext cx="8661400" cy="2849563"/>
          </a:xfrm>
          <a:prstGeom prst="rect">
            <a:avLst/>
          </a:prstGeom>
          <a:noFill/>
          <a:ln w="9525">
            <a:noFill/>
            <a:round/>
            <a:headEnd/>
            <a:tailEnd/>
          </a:ln>
        </p:spPr>
        <p:txBody>
          <a:bodyPr lIns="90000" tIns="45000" rIns="90000" bIns="45000"/>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800000"/>
                </a:solidFill>
              </a:rPr>
              <a:t>2ième grande catégorie de modèle de composants</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triptyque : composant, port, connecteur</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un composant fourni et/ou requiert une ou plusieurs ports</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un connecteur implémente un schéma de communication entre des composants (client/serveur, diffusion, etc.)</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un composant est relié à un connecteur via un ou plusieurs ports</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dirty="0">
              <a:solidFill>
                <a:srgbClr val="000080"/>
              </a:solidFill>
            </a:endParaRPr>
          </a:p>
        </p:txBody>
      </p:sp>
      <p:grpSp>
        <p:nvGrpSpPr>
          <p:cNvPr id="2" name="Groupe 23"/>
          <p:cNvGrpSpPr>
            <a:grpSpLocks/>
          </p:cNvGrpSpPr>
          <p:nvPr/>
        </p:nvGrpSpPr>
        <p:grpSpPr bwMode="auto">
          <a:xfrm>
            <a:off x="419100" y="4211638"/>
            <a:ext cx="8724900" cy="1979612"/>
            <a:chOff x="0" y="4211638"/>
            <a:chExt cx="9144000" cy="1979612"/>
          </a:xfrm>
        </p:grpSpPr>
        <p:sp>
          <p:nvSpPr>
            <p:cNvPr id="6150" name="Rectangle 4"/>
            <p:cNvSpPr>
              <a:spLocks noChangeArrowheads="1"/>
            </p:cNvSpPr>
            <p:nvPr/>
          </p:nvSpPr>
          <p:spPr bwMode="auto">
            <a:xfrm>
              <a:off x="179388" y="4859338"/>
              <a:ext cx="1260475" cy="720725"/>
            </a:xfrm>
            <a:prstGeom prst="rect">
              <a:avLst/>
            </a:prstGeom>
            <a:solidFill>
              <a:srgbClr val="B3B3B3"/>
            </a:solidFill>
            <a:ln w="9525">
              <a:solidFill>
                <a:srgbClr val="000000"/>
              </a:solidFill>
              <a:round/>
              <a:headEnd/>
              <a:tailEnd/>
            </a:ln>
          </p:spPr>
          <p:txBody>
            <a:bodyPr wrap="none" anchor="ctr"/>
            <a:lstStyle/>
            <a:p>
              <a:endParaRPr lang="fr-FR"/>
            </a:p>
          </p:txBody>
        </p:sp>
        <p:sp>
          <p:nvSpPr>
            <p:cNvPr id="6151" name="Line 5"/>
            <p:cNvSpPr>
              <a:spLocks noChangeShapeType="1"/>
            </p:cNvSpPr>
            <p:nvPr/>
          </p:nvSpPr>
          <p:spPr bwMode="auto">
            <a:xfrm>
              <a:off x="1439863" y="5211763"/>
              <a:ext cx="360362" cy="1587"/>
            </a:xfrm>
            <a:prstGeom prst="line">
              <a:avLst/>
            </a:prstGeom>
            <a:noFill/>
            <a:ln w="36000">
              <a:solidFill>
                <a:srgbClr val="008000"/>
              </a:solidFill>
              <a:round/>
              <a:headEnd/>
              <a:tailEnd/>
            </a:ln>
          </p:spPr>
          <p:txBody>
            <a:bodyPr/>
            <a:lstStyle/>
            <a:p>
              <a:endParaRPr lang="fr-FR"/>
            </a:p>
          </p:txBody>
        </p:sp>
        <p:sp>
          <p:nvSpPr>
            <p:cNvPr id="6152" name="Line 6"/>
            <p:cNvSpPr>
              <a:spLocks noChangeShapeType="1"/>
            </p:cNvSpPr>
            <p:nvPr/>
          </p:nvSpPr>
          <p:spPr bwMode="auto">
            <a:xfrm>
              <a:off x="1800225" y="5032375"/>
              <a:ext cx="1588" cy="360363"/>
            </a:xfrm>
            <a:prstGeom prst="line">
              <a:avLst/>
            </a:prstGeom>
            <a:noFill/>
            <a:ln w="36000">
              <a:solidFill>
                <a:srgbClr val="008000"/>
              </a:solidFill>
              <a:round/>
              <a:headEnd/>
              <a:tailEnd/>
            </a:ln>
          </p:spPr>
          <p:txBody>
            <a:bodyPr/>
            <a:lstStyle/>
            <a:p>
              <a:endParaRPr lang="fr-FR"/>
            </a:p>
          </p:txBody>
        </p:sp>
        <p:sp>
          <p:nvSpPr>
            <p:cNvPr id="6153" name="Rectangle 7"/>
            <p:cNvSpPr>
              <a:spLocks noChangeArrowheads="1"/>
            </p:cNvSpPr>
            <p:nvPr/>
          </p:nvSpPr>
          <p:spPr bwMode="auto">
            <a:xfrm>
              <a:off x="5435600" y="4340225"/>
              <a:ext cx="1260475" cy="720725"/>
            </a:xfrm>
            <a:prstGeom prst="rect">
              <a:avLst/>
            </a:prstGeom>
            <a:solidFill>
              <a:srgbClr val="B3B3B3"/>
            </a:solidFill>
            <a:ln w="9525">
              <a:solidFill>
                <a:srgbClr val="000000"/>
              </a:solidFill>
              <a:round/>
              <a:headEnd/>
              <a:tailEnd/>
            </a:ln>
          </p:spPr>
          <p:txBody>
            <a:bodyPr wrap="none" anchor="ctr"/>
            <a:lstStyle/>
            <a:p>
              <a:endParaRPr lang="fr-FR"/>
            </a:p>
          </p:txBody>
        </p:sp>
        <p:sp>
          <p:nvSpPr>
            <p:cNvPr id="6154" name="Line 8"/>
            <p:cNvSpPr>
              <a:spLocks noChangeShapeType="1"/>
            </p:cNvSpPr>
            <p:nvPr/>
          </p:nvSpPr>
          <p:spPr bwMode="auto">
            <a:xfrm>
              <a:off x="5075238" y="4700588"/>
              <a:ext cx="360362" cy="1587"/>
            </a:xfrm>
            <a:prstGeom prst="line">
              <a:avLst/>
            </a:prstGeom>
            <a:noFill/>
            <a:ln w="36000">
              <a:solidFill>
                <a:srgbClr val="FF0000"/>
              </a:solidFill>
              <a:round/>
              <a:headEnd/>
              <a:tailEnd/>
            </a:ln>
          </p:spPr>
          <p:txBody>
            <a:bodyPr/>
            <a:lstStyle/>
            <a:p>
              <a:endParaRPr lang="fr-FR"/>
            </a:p>
          </p:txBody>
        </p:sp>
        <p:sp>
          <p:nvSpPr>
            <p:cNvPr id="6155" name="Line 9"/>
            <p:cNvSpPr>
              <a:spLocks noChangeShapeType="1"/>
            </p:cNvSpPr>
            <p:nvPr/>
          </p:nvSpPr>
          <p:spPr bwMode="auto">
            <a:xfrm>
              <a:off x="5075238" y="4519613"/>
              <a:ext cx="1587" cy="360362"/>
            </a:xfrm>
            <a:prstGeom prst="line">
              <a:avLst/>
            </a:prstGeom>
            <a:noFill/>
            <a:ln w="36000">
              <a:solidFill>
                <a:srgbClr val="FF0000"/>
              </a:solidFill>
              <a:round/>
              <a:headEnd/>
              <a:tailEnd/>
            </a:ln>
          </p:spPr>
          <p:txBody>
            <a:bodyPr/>
            <a:lstStyle/>
            <a:p>
              <a:endParaRPr lang="fr-FR"/>
            </a:p>
          </p:txBody>
        </p:sp>
        <p:sp>
          <p:nvSpPr>
            <p:cNvPr id="6156" name="Text Box 10"/>
            <p:cNvSpPr txBox="1">
              <a:spLocks noChangeArrowheads="1"/>
            </p:cNvSpPr>
            <p:nvPr/>
          </p:nvSpPr>
          <p:spPr bwMode="auto">
            <a:xfrm>
              <a:off x="0" y="4464050"/>
              <a:ext cx="1979613" cy="392113"/>
            </a:xfrm>
            <a:prstGeom prst="rect">
              <a:avLst/>
            </a:prstGeom>
            <a:noFill/>
            <a:ln w="9525">
              <a:noFill/>
              <a:round/>
              <a:headEnd/>
              <a:tailEnd/>
            </a:ln>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800000"/>
                  </a:solidFill>
                </a:rPr>
                <a:t>Composant</a:t>
              </a:r>
            </a:p>
          </p:txBody>
        </p:sp>
        <p:sp>
          <p:nvSpPr>
            <p:cNvPr id="6157" name="Rectangle 11"/>
            <p:cNvSpPr>
              <a:spLocks noChangeArrowheads="1"/>
            </p:cNvSpPr>
            <p:nvPr/>
          </p:nvSpPr>
          <p:spPr bwMode="auto">
            <a:xfrm>
              <a:off x="5435600" y="5419725"/>
              <a:ext cx="1260475" cy="720725"/>
            </a:xfrm>
            <a:prstGeom prst="rect">
              <a:avLst/>
            </a:prstGeom>
            <a:solidFill>
              <a:srgbClr val="B3B3B3"/>
            </a:solidFill>
            <a:ln w="9525">
              <a:solidFill>
                <a:srgbClr val="000000"/>
              </a:solidFill>
              <a:round/>
              <a:headEnd/>
              <a:tailEnd/>
            </a:ln>
          </p:spPr>
          <p:txBody>
            <a:bodyPr wrap="none" anchor="ctr"/>
            <a:lstStyle/>
            <a:p>
              <a:endParaRPr lang="fr-FR"/>
            </a:p>
          </p:txBody>
        </p:sp>
        <p:sp>
          <p:nvSpPr>
            <p:cNvPr id="6158" name="Line 12"/>
            <p:cNvSpPr>
              <a:spLocks noChangeShapeType="1"/>
            </p:cNvSpPr>
            <p:nvPr/>
          </p:nvSpPr>
          <p:spPr bwMode="auto">
            <a:xfrm>
              <a:off x="5075238" y="5780088"/>
              <a:ext cx="360362" cy="1587"/>
            </a:xfrm>
            <a:prstGeom prst="line">
              <a:avLst/>
            </a:prstGeom>
            <a:noFill/>
            <a:ln w="36000">
              <a:solidFill>
                <a:srgbClr val="FF0000"/>
              </a:solidFill>
              <a:round/>
              <a:headEnd/>
              <a:tailEnd/>
            </a:ln>
          </p:spPr>
          <p:txBody>
            <a:bodyPr/>
            <a:lstStyle/>
            <a:p>
              <a:endParaRPr lang="fr-FR"/>
            </a:p>
          </p:txBody>
        </p:sp>
        <p:sp>
          <p:nvSpPr>
            <p:cNvPr id="6159" name="Line 13"/>
            <p:cNvSpPr>
              <a:spLocks noChangeShapeType="1"/>
            </p:cNvSpPr>
            <p:nvPr/>
          </p:nvSpPr>
          <p:spPr bwMode="auto">
            <a:xfrm>
              <a:off x="5075238" y="5599113"/>
              <a:ext cx="1587" cy="360362"/>
            </a:xfrm>
            <a:prstGeom prst="line">
              <a:avLst/>
            </a:prstGeom>
            <a:noFill/>
            <a:ln w="36000">
              <a:solidFill>
                <a:srgbClr val="FF0000"/>
              </a:solidFill>
              <a:round/>
              <a:headEnd/>
              <a:tailEnd/>
            </a:ln>
          </p:spPr>
          <p:txBody>
            <a:bodyPr/>
            <a:lstStyle/>
            <a:p>
              <a:endParaRPr lang="fr-FR"/>
            </a:p>
          </p:txBody>
        </p:sp>
        <p:sp>
          <p:nvSpPr>
            <p:cNvPr id="6160" name="Rectangle 14"/>
            <p:cNvSpPr>
              <a:spLocks noChangeArrowheads="1"/>
            </p:cNvSpPr>
            <p:nvPr/>
          </p:nvSpPr>
          <p:spPr bwMode="auto">
            <a:xfrm>
              <a:off x="2339975" y="4211638"/>
              <a:ext cx="2160588" cy="1979612"/>
            </a:xfrm>
            <a:prstGeom prst="rect">
              <a:avLst/>
            </a:prstGeom>
            <a:solidFill>
              <a:srgbClr val="FFFF99"/>
            </a:solidFill>
            <a:ln w="9525">
              <a:solidFill>
                <a:srgbClr val="000000"/>
              </a:solidFill>
              <a:round/>
              <a:headEnd/>
              <a:tailEnd/>
            </a:ln>
          </p:spPr>
          <p:txBody>
            <a:bodyPr wrap="none" anchor="ctr"/>
            <a:lstStyle/>
            <a:p>
              <a:endParaRPr lang="fr-FR"/>
            </a:p>
          </p:txBody>
        </p:sp>
        <p:sp>
          <p:nvSpPr>
            <p:cNvPr id="6161" name="Line 15"/>
            <p:cNvSpPr>
              <a:spLocks noChangeShapeType="1"/>
            </p:cNvSpPr>
            <p:nvPr/>
          </p:nvSpPr>
          <p:spPr bwMode="auto">
            <a:xfrm>
              <a:off x="1979613" y="5219700"/>
              <a:ext cx="360362" cy="1588"/>
            </a:xfrm>
            <a:prstGeom prst="line">
              <a:avLst/>
            </a:prstGeom>
            <a:noFill/>
            <a:ln w="36000">
              <a:solidFill>
                <a:srgbClr val="008000"/>
              </a:solidFill>
              <a:round/>
              <a:headEnd/>
              <a:tailEnd/>
            </a:ln>
          </p:spPr>
          <p:txBody>
            <a:bodyPr/>
            <a:lstStyle/>
            <a:p>
              <a:endParaRPr lang="fr-FR"/>
            </a:p>
          </p:txBody>
        </p:sp>
        <p:sp>
          <p:nvSpPr>
            <p:cNvPr id="6162" name="Line 16"/>
            <p:cNvSpPr>
              <a:spLocks noChangeShapeType="1"/>
            </p:cNvSpPr>
            <p:nvPr/>
          </p:nvSpPr>
          <p:spPr bwMode="auto">
            <a:xfrm>
              <a:off x="1979613" y="5040313"/>
              <a:ext cx="1587" cy="360362"/>
            </a:xfrm>
            <a:prstGeom prst="line">
              <a:avLst/>
            </a:prstGeom>
            <a:noFill/>
            <a:ln w="36000">
              <a:solidFill>
                <a:srgbClr val="008000"/>
              </a:solidFill>
              <a:round/>
              <a:headEnd/>
              <a:tailEnd/>
            </a:ln>
          </p:spPr>
          <p:txBody>
            <a:bodyPr/>
            <a:lstStyle/>
            <a:p>
              <a:endParaRPr lang="fr-FR"/>
            </a:p>
          </p:txBody>
        </p:sp>
        <p:sp>
          <p:nvSpPr>
            <p:cNvPr id="6163" name="Line 17"/>
            <p:cNvSpPr>
              <a:spLocks noChangeShapeType="1"/>
            </p:cNvSpPr>
            <p:nvPr/>
          </p:nvSpPr>
          <p:spPr bwMode="auto">
            <a:xfrm>
              <a:off x="4500563" y="4679950"/>
              <a:ext cx="360362" cy="1588"/>
            </a:xfrm>
            <a:prstGeom prst="line">
              <a:avLst/>
            </a:prstGeom>
            <a:noFill/>
            <a:ln w="36000">
              <a:solidFill>
                <a:srgbClr val="FF0000"/>
              </a:solidFill>
              <a:round/>
              <a:headEnd/>
              <a:tailEnd/>
            </a:ln>
          </p:spPr>
          <p:txBody>
            <a:bodyPr/>
            <a:lstStyle/>
            <a:p>
              <a:endParaRPr lang="fr-FR"/>
            </a:p>
          </p:txBody>
        </p:sp>
        <p:sp>
          <p:nvSpPr>
            <p:cNvPr id="6164" name="Line 18"/>
            <p:cNvSpPr>
              <a:spLocks noChangeShapeType="1"/>
            </p:cNvSpPr>
            <p:nvPr/>
          </p:nvSpPr>
          <p:spPr bwMode="auto">
            <a:xfrm>
              <a:off x="4895850" y="4519613"/>
              <a:ext cx="1588" cy="360362"/>
            </a:xfrm>
            <a:prstGeom prst="line">
              <a:avLst/>
            </a:prstGeom>
            <a:noFill/>
            <a:ln w="36000">
              <a:solidFill>
                <a:srgbClr val="FF0000"/>
              </a:solidFill>
              <a:round/>
              <a:headEnd/>
              <a:tailEnd/>
            </a:ln>
          </p:spPr>
          <p:txBody>
            <a:bodyPr/>
            <a:lstStyle/>
            <a:p>
              <a:endParaRPr lang="fr-FR"/>
            </a:p>
          </p:txBody>
        </p:sp>
        <p:sp>
          <p:nvSpPr>
            <p:cNvPr id="6165" name="Line 19"/>
            <p:cNvSpPr>
              <a:spLocks noChangeShapeType="1"/>
            </p:cNvSpPr>
            <p:nvPr/>
          </p:nvSpPr>
          <p:spPr bwMode="auto">
            <a:xfrm>
              <a:off x="4500563" y="5759450"/>
              <a:ext cx="360362" cy="1588"/>
            </a:xfrm>
            <a:prstGeom prst="line">
              <a:avLst/>
            </a:prstGeom>
            <a:noFill/>
            <a:ln w="36000">
              <a:solidFill>
                <a:srgbClr val="FF0000"/>
              </a:solidFill>
              <a:round/>
              <a:headEnd/>
              <a:tailEnd/>
            </a:ln>
          </p:spPr>
          <p:txBody>
            <a:bodyPr/>
            <a:lstStyle/>
            <a:p>
              <a:endParaRPr lang="fr-FR"/>
            </a:p>
          </p:txBody>
        </p:sp>
        <p:sp>
          <p:nvSpPr>
            <p:cNvPr id="6166" name="Line 20"/>
            <p:cNvSpPr>
              <a:spLocks noChangeShapeType="1"/>
            </p:cNvSpPr>
            <p:nvPr/>
          </p:nvSpPr>
          <p:spPr bwMode="auto">
            <a:xfrm>
              <a:off x="4883150" y="5580063"/>
              <a:ext cx="1588" cy="360362"/>
            </a:xfrm>
            <a:prstGeom prst="line">
              <a:avLst/>
            </a:prstGeom>
            <a:noFill/>
            <a:ln w="36000">
              <a:solidFill>
                <a:srgbClr val="FF0000"/>
              </a:solidFill>
              <a:round/>
              <a:headEnd/>
              <a:tailEnd/>
            </a:ln>
          </p:spPr>
          <p:txBody>
            <a:bodyPr/>
            <a:lstStyle/>
            <a:p>
              <a:endParaRPr lang="fr-FR"/>
            </a:p>
          </p:txBody>
        </p:sp>
        <p:sp>
          <p:nvSpPr>
            <p:cNvPr id="6167" name="Text Box 21"/>
            <p:cNvSpPr txBox="1">
              <a:spLocks noChangeArrowheads="1"/>
            </p:cNvSpPr>
            <p:nvPr/>
          </p:nvSpPr>
          <p:spPr bwMode="auto">
            <a:xfrm>
              <a:off x="2447925" y="5003800"/>
              <a:ext cx="1979613" cy="392113"/>
            </a:xfrm>
            <a:prstGeom prst="rect">
              <a:avLst/>
            </a:prstGeom>
            <a:noFill/>
            <a:ln w="9525">
              <a:noFill/>
              <a:round/>
              <a:headEnd/>
              <a:tailEnd/>
            </a:ln>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Connecteur</a:t>
              </a:r>
            </a:p>
          </p:txBody>
        </p:sp>
        <p:sp>
          <p:nvSpPr>
            <p:cNvPr id="6168" name="Text Box 22"/>
            <p:cNvSpPr txBox="1">
              <a:spLocks noChangeArrowheads="1"/>
            </p:cNvSpPr>
            <p:nvPr/>
          </p:nvSpPr>
          <p:spPr bwMode="auto">
            <a:xfrm>
              <a:off x="6840538" y="4468813"/>
              <a:ext cx="2303462" cy="1471612"/>
            </a:xfrm>
            <a:prstGeom prst="rect">
              <a:avLst/>
            </a:prstGeom>
            <a:noFill/>
            <a:ln w="9525">
              <a:noFill/>
              <a:round/>
              <a:headEnd/>
              <a:tailEnd/>
            </a:ln>
          </p:spPr>
          <p:txBody>
            <a:bodyPr lIns="90000" tIns="45000" rIns="90000" bIns="450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000080"/>
                  </a:solidFill>
                </a:rPr>
                <a:t>connecteur ≈ liaison avec</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000080"/>
                  </a:solidFill>
                </a:rPr>
                <a:t>comportement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solidFill>
                  <a:srgbClr val="000080"/>
                </a:solidFill>
              </a:endParaRPr>
            </a:p>
          </p:txBody>
        </p:sp>
      </p:grpSp>
      <p:sp>
        <p:nvSpPr>
          <p:cNvPr id="25"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Modèles de composants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p:cTn id="7" dur="1000" fill="hold"/>
                                        <p:tgtEl>
                                          <p:spTgt spid="7171"/>
                                        </p:tgtEl>
                                        <p:attrNameLst>
                                          <p:attrName>ppt_w</p:attrName>
                                        </p:attrNameLst>
                                      </p:cBhvr>
                                      <p:tavLst>
                                        <p:tav tm="0">
                                          <p:val>
                                            <p:strVal val="#ppt_w*0.70"/>
                                          </p:val>
                                        </p:tav>
                                        <p:tav tm="100000">
                                          <p:val>
                                            <p:strVal val="#ppt_w"/>
                                          </p:val>
                                        </p:tav>
                                      </p:tavLst>
                                    </p:anim>
                                    <p:anim calcmode="lin" valueType="num">
                                      <p:cBhvr>
                                        <p:cTn id="8" dur="1000" fill="hold"/>
                                        <p:tgtEl>
                                          <p:spTgt spid="7171"/>
                                        </p:tgtEl>
                                        <p:attrNameLst>
                                          <p:attrName>ppt_h</p:attrName>
                                        </p:attrNameLst>
                                      </p:cBhvr>
                                      <p:tavLst>
                                        <p:tav tm="0">
                                          <p:val>
                                            <p:strVal val="#ppt_h"/>
                                          </p:val>
                                        </p:tav>
                                        <p:tav tm="100000">
                                          <p:val>
                                            <p:strVal val="#ppt_h"/>
                                          </p:val>
                                        </p:tav>
                                      </p:tavLst>
                                    </p:anim>
                                    <p:animEffect transition="in" filter="fade">
                                      <p:cBhvr>
                                        <p:cTn id="9" dur="1000"/>
                                        <p:tgtEl>
                                          <p:spTgt spid="717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par>
                          <p:cTn id="17" fill="hold">
                            <p:stCondLst>
                              <p:cond delay="500"/>
                            </p:stCondLst>
                            <p:childTnLst>
                              <p:par>
                                <p:cTn id="18" presetID="15" presetClass="entr" fill="hold" nodeType="afterEffect">
                                  <p:stCondLst>
                                    <p:cond delay="0"/>
                                  </p:stCondLst>
                                  <p:childTnLst>
                                    <p:set>
                                      <p:cBhvr additive="repl">
                                        <p:cTn id="19" dur="1" fill="hold">
                                          <p:stCondLst>
                                            <p:cond delay="0"/>
                                          </p:stCondLst>
                                        </p:cTn>
                                        <p:tgtEl>
                                          <p:spTgt spid="25"/>
                                        </p:tgtEl>
                                        <p:attrNameLst>
                                          <p:attrName>style.visibility</p:attrName>
                                        </p:attrNameLst>
                                      </p:cBhvr>
                                      <p:to>
                                        <p:strVal val="visible"/>
                                      </p:to>
                                    </p:set>
                                    <p:anim calcmode="lin" valueType="num">
                                      <p:cBhvr additive="repl">
                                        <p:cTn id="20" dur="1000" fill="hold"/>
                                        <p:tgtEl>
                                          <p:spTgt spid="25"/>
                                        </p:tgtEl>
                                        <p:attrNameLst>
                                          <p:attrName>ppt_w</p:attrName>
                                        </p:attrNameLst>
                                      </p:cBhvr>
                                      <p:tavLst>
                                        <p:tav tm="100000">
                                          <p:val>
                                            <p:fltVal val="0"/>
                                          </p:val>
                                        </p:tav>
                                        <p:tav tm="100000">
                                          <p:val>
                                            <p:strVal val="#ppt_w"/>
                                          </p:val>
                                        </p:tav>
                                      </p:tavLst>
                                    </p:anim>
                                    <p:anim calcmode="lin" valueType="num">
                                      <p:cBhvr additive="repl">
                                        <p:cTn id="21" dur="1000" fill="hold"/>
                                        <p:tgtEl>
                                          <p:spTgt spid="25"/>
                                        </p:tgtEl>
                                        <p:attrNameLst>
                                          <p:attrName>ppt_h</p:attrName>
                                        </p:attrNameLst>
                                      </p:cBhvr>
                                      <p:tavLst>
                                        <p:tav tm="100000">
                                          <p:val>
                                            <p:fltVal val="0"/>
                                          </p:val>
                                        </p:tav>
                                        <p:tav tm="100000">
                                          <p:val>
                                            <p:strVal val="#ppt_h"/>
                                          </p:val>
                                        </p:tav>
                                      </p:tavLst>
                                    </p:anim>
                                    <p:anim calcmode="lin" valueType="num">
                                      <p:cBhvr additive="repl">
                                        <p:cTn id="22" dur="1000" fill="hold"/>
                                        <p:tgtEl>
                                          <p:spTgt spid="25"/>
                                        </p:tgtEl>
                                        <p:attrNameLst>
                                          <p:attrName>ppt_x</p:attrName>
                                        </p:attrNameLst>
                                      </p:cBhvr>
                                      <p:tavLst>
                                        <p:tav tm="0" fmla="#ppt_x+(cos(-2*pi*(1-$))*-#ppt_x-sin(-2*pi*(1-$))*(1-#ppt_y))*(1-$)">
                                          <p:val>
                                            <p:fltVal val="0"/>
                                          </p:val>
                                        </p:tav>
                                        <p:tav tm="100000">
                                          <p:val>
                                            <p:fltVal val="1"/>
                                          </p:val>
                                        </p:tav>
                                      </p:tavLst>
                                    </p:anim>
                                    <p:anim calcmode="lin" valueType="num">
                                      <p:cBhvr additive="repl">
                                        <p:cTn id="23" dur="1000" fill="hold"/>
                                        <p:tgtEl>
                                          <p:spTgt spid="2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0" y="1079500"/>
            <a:ext cx="9144000" cy="5580063"/>
          </a:xfrm>
          <a:prstGeom prst="rect">
            <a:avLst/>
          </a:prstGeom>
          <a:noFill/>
          <a:ln w="9525">
            <a:noFill/>
            <a:round/>
            <a:headEnd/>
            <a:tailEnd/>
          </a:ln>
        </p:spPr>
        <p:txBody>
          <a:bodyPr wrap="none" anchor="ctr"/>
          <a:lstStyle/>
          <a:p>
            <a:endParaRPr lang="fr-FR"/>
          </a:p>
        </p:txBody>
      </p:sp>
      <p:sp>
        <p:nvSpPr>
          <p:cNvPr id="8195" name="Text Box 3"/>
          <p:cNvSpPr txBox="1">
            <a:spLocks noChangeArrowheads="1"/>
          </p:cNvSpPr>
          <p:nvPr/>
        </p:nvSpPr>
        <p:spPr bwMode="auto">
          <a:xfrm>
            <a:off x="558800" y="1260475"/>
            <a:ext cx="8585200" cy="539750"/>
          </a:xfrm>
          <a:prstGeom prst="rect">
            <a:avLst/>
          </a:prstGeom>
          <a:noFill/>
          <a:ln w="9525">
            <a:noFill/>
            <a:round/>
            <a:headEnd/>
            <a:tailEnd/>
          </a:ln>
        </p:spPr>
        <p:txBody>
          <a:bodyPr lIns="90000" tIns="45000" rIns="90000" bIns="45000"/>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C00000"/>
                </a:solidFill>
              </a:rPr>
              <a:t>Classification des modèles pour système/</a:t>
            </a:r>
            <a:r>
              <a:rPr lang="fr-FR" dirty="0" err="1">
                <a:solidFill>
                  <a:srgbClr val="C00000"/>
                </a:solidFill>
              </a:rPr>
              <a:t>intergiciel</a:t>
            </a:r>
            <a:endParaRPr lang="fr-FR" dirty="0">
              <a:solidFill>
                <a:srgbClr val="C00000"/>
              </a:solidFill>
            </a:endParaRPr>
          </a:p>
        </p:txBody>
      </p:sp>
      <p:grpSp>
        <p:nvGrpSpPr>
          <p:cNvPr id="2" name="Groupe 8"/>
          <p:cNvGrpSpPr>
            <a:grpSpLocks/>
          </p:cNvGrpSpPr>
          <p:nvPr/>
        </p:nvGrpSpPr>
        <p:grpSpPr bwMode="auto">
          <a:xfrm>
            <a:off x="3060700" y="1800225"/>
            <a:ext cx="3419475" cy="1692275"/>
            <a:chOff x="3060700" y="1800225"/>
            <a:chExt cx="3419475" cy="1692275"/>
          </a:xfrm>
        </p:grpSpPr>
        <p:sp>
          <p:nvSpPr>
            <p:cNvPr id="7175" name="Rectangle 4"/>
            <p:cNvSpPr>
              <a:spLocks noChangeArrowheads="1"/>
            </p:cNvSpPr>
            <p:nvPr/>
          </p:nvSpPr>
          <p:spPr bwMode="auto">
            <a:xfrm>
              <a:off x="3419475" y="1800225"/>
              <a:ext cx="2519363" cy="720725"/>
            </a:xfrm>
            <a:prstGeom prst="rect">
              <a:avLst/>
            </a:prstGeom>
            <a:noFill/>
            <a:ln w="9525">
              <a:solidFill>
                <a:srgbClr val="000000"/>
              </a:solidFill>
              <a:round/>
              <a:headEnd/>
              <a:tailEnd/>
            </a:ln>
          </p:spPr>
          <p:txBody>
            <a:bodyPr wrap="none" lIns="90000" tIns="45000" rIns="90000" bIns="450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Application</a:t>
              </a:r>
            </a:p>
          </p:txBody>
        </p:sp>
        <p:sp>
          <p:nvSpPr>
            <p:cNvPr id="7176" name="Rectangle 5"/>
            <p:cNvSpPr>
              <a:spLocks noChangeArrowheads="1"/>
            </p:cNvSpPr>
            <p:nvPr/>
          </p:nvSpPr>
          <p:spPr bwMode="auto">
            <a:xfrm>
              <a:off x="3419475" y="2771775"/>
              <a:ext cx="2519363" cy="720725"/>
            </a:xfrm>
            <a:prstGeom prst="rect">
              <a:avLst/>
            </a:prstGeom>
            <a:noFill/>
            <a:ln w="9525">
              <a:solidFill>
                <a:srgbClr val="000000"/>
              </a:solidFill>
              <a:round/>
              <a:headEnd/>
              <a:tailEnd/>
            </a:ln>
          </p:spPr>
          <p:txBody>
            <a:bodyPr wrap="none" lIns="90000" tIns="45000" rIns="90000" bIns="450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solidFill>
                    <a:srgbClr val="800000"/>
                  </a:solidFill>
                </a:rPr>
                <a:t>Middleware</a:t>
              </a:r>
            </a:p>
          </p:txBody>
        </p:sp>
        <p:sp>
          <p:nvSpPr>
            <p:cNvPr id="7177" name="Line 6"/>
            <p:cNvSpPr>
              <a:spLocks noChangeShapeType="1"/>
            </p:cNvSpPr>
            <p:nvPr/>
          </p:nvSpPr>
          <p:spPr bwMode="auto">
            <a:xfrm>
              <a:off x="3060700" y="2663825"/>
              <a:ext cx="3419475" cy="1588"/>
            </a:xfrm>
            <a:prstGeom prst="line">
              <a:avLst/>
            </a:prstGeom>
            <a:noFill/>
            <a:ln w="9525">
              <a:solidFill>
                <a:srgbClr val="000000"/>
              </a:solidFill>
              <a:prstDash val="sysDot"/>
              <a:round/>
              <a:headEnd/>
              <a:tailEnd/>
            </a:ln>
          </p:spPr>
          <p:txBody>
            <a:bodyPr/>
            <a:lstStyle/>
            <a:p>
              <a:endParaRPr lang="fr-FR"/>
            </a:p>
          </p:txBody>
        </p:sp>
      </p:grpSp>
      <p:sp>
        <p:nvSpPr>
          <p:cNvPr id="8199" name="Text Box 7"/>
          <p:cNvSpPr txBox="1">
            <a:spLocks noChangeArrowheads="1"/>
          </p:cNvSpPr>
          <p:nvPr/>
        </p:nvSpPr>
        <p:spPr bwMode="auto">
          <a:xfrm>
            <a:off x="533399" y="3668713"/>
            <a:ext cx="8634413" cy="2989262"/>
          </a:xfrm>
          <a:prstGeom prst="rect">
            <a:avLst/>
          </a:prstGeom>
          <a:noFill/>
          <a:ln w="9525">
            <a:noFill/>
            <a:round/>
            <a:headEnd/>
            <a:tailEnd/>
          </a:ln>
        </p:spPr>
        <p:txBody>
          <a:bodyPr lIns="90000" tIns="45000" rIns="90000" bIns="45000"/>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application : EJB, CCM, .NET/COM+, SCA, </a:t>
            </a:r>
            <a:r>
              <a:rPr lang="fr-FR" dirty="0" err="1">
                <a:solidFill>
                  <a:srgbClr val="000080"/>
                </a:solidFill>
              </a:rPr>
              <a:t>Spring</a:t>
            </a:r>
            <a:endParaRPr lang="fr-FR" dirty="0">
              <a:solidFill>
                <a:srgbClr val="000080"/>
              </a:solidFill>
            </a:endParaRP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dirty="0">
              <a:solidFill>
                <a:srgbClr val="000080"/>
              </a:solidFill>
            </a:endParaRP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middleware : Fractal, JMX, </a:t>
            </a:r>
            <a:r>
              <a:rPr lang="fr-FR" dirty="0" err="1">
                <a:solidFill>
                  <a:srgbClr val="000080"/>
                </a:solidFill>
              </a:rPr>
              <a:t>OpenCOM</a:t>
            </a:r>
            <a:r>
              <a:rPr lang="fr-FR" dirty="0">
                <a:solidFill>
                  <a:srgbClr val="000080"/>
                </a:solidFill>
              </a:rPr>
              <a:t>, </a:t>
            </a:r>
            <a:r>
              <a:rPr lang="fr-FR" dirty="0" err="1">
                <a:solidFill>
                  <a:srgbClr val="000080"/>
                </a:solidFill>
              </a:rPr>
              <a:t>OSGi</a:t>
            </a:r>
            <a:endParaRPr lang="fr-FR" dirty="0">
              <a:solidFill>
                <a:srgbClr val="000080"/>
              </a:solidFill>
            </a:endParaRP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dirty="0">
              <a:solidFill>
                <a:srgbClr val="000080"/>
              </a:solidFill>
            </a:endParaRP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middleware </a:t>
            </a:r>
            <a:r>
              <a:rPr lang="fr-FR" dirty="0" err="1">
                <a:solidFill>
                  <a:srgbClr val="000080"/>
                </a:solidFill>
              </a:rPr>
              <a:t>componentisé</a:t>
            </a:r>
            <a:r>
              <a:rPr lang="fr-FR" dirty="0">
                <a:solidFill>
                  <a:srgbClr val="000080"/>
                </a:solidFill>
              </a:rPr>
              <a:t> pour applications à base de composants</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a:t>
            </a:r>
            <a:r>
              <a:rPr lang="fr-FR" dirty="0" err="1">
                <a:solidFill>
                  <a:srgbClr val="000080"/>
                </a:solidFill>
              </a:rPr>
              <a:t>JonasALaCarte</a:t>
            </a:r>
            <a:r>
              <a:rPr lang="fr-FR" dirty="0">
                <a:solidFill>
                  <a:srgbClr val="000080"/>
                </a:solidFill>
              </a:rPr>
              <a:t> : Fractal + EJB [Abdellatif 05]</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solidFill>
                  <a:srgbClr val="000080"/>
                </a:solidFill>
              </a:rPr>
              <a:t>		</a:t>
            </a:r>
            <a:r>
              <a:rPr lang="fr-FR" dirty="0" err="1">
                <a:solidFill>
                  <a:srgbClr val="000080"/>
                </a:solidFill>
              </a:rPr>
              <a:t>OSGi</a:t>
            </a:r>
            <a:r>
              <a:rPr lang="fr-FR" dirty="0">
                <a:solidFill>
                  <a:srgbClr val="000080"/>
                </a:solidFill>
              </a:rPr>
              <a:t> + EJB [</a:t>
            </a:r>
            <a:r>
              <a:rPr lang="fr-FR" dirty="0" err="1">
                <a:solidFill>
                  <a:srgbClr val="000080"/>
                </a:solidFill>
              </a:rPr>
              <a:t>Desertot</a:t>
            </a:r>
            <a:r>
              <a:rPr lang="fr-FR" dirty="0">
                <a:solidFill>
                  <a:srgbClr val="000080"/>
                </a:solidFill>
              </a:rPr>
              <a:t> 05]</a:t>
            </a:r>
          </a:p>
        </p:txBody>
      </p:sp>
      <p:sp>
        <p:nvSpPr>
          <p:cNvPr id="10"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Modèles de composants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ppt_x"/>
                                          </p:val>
                                        </p:tav>
                                        <p:tav tm="100000">
                                          <p:val>
                                            <p:strVal val="#ppt_x"/>
                                          </p:val>
                                        </p:tav>
                                      </p:tavLst>
                                    </p:anim>
                                    <p:anim calcmode="lin" valueType="num">
                                      <p:cBhvr additive="base">
                                        <p:cTn id="8"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199">
                                            <p:txEl>
                                              <p:pRg st="0" end="0"/>
                                            </p:txEl>
                                          </p:spTgt>
                                        </p:tgtEl>
                                        <p:attrNameLst>
                                          <p:attrName>style.visibility</p:attrName>
                                        </p:attrNameLst>
                                      </p:cBhvr>
                                      <p:to>
                                        <p:strVal val="visible"/>
                                      </p:to>
                                    </p:set>
                                    <p:animEffect transition="in" filter="wipe(up)">
                                      <p:cBhvr>
                                        <p:cTn id="20" dur="500"/>
                                        <p:tgtEl>
                                          <p:spTgt spid="819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8199">
                                            <p:txEl>
                                              <p:pRg st="2" end="2"/>
                                            </p:txEl>
                                          </p:spTgt>
                                        </p:tgtEl>
                                        <p:attrNameLst>
                                          <p:attrName>style.visibility</p:attrName>
                                        </p:attrNameLst>
                                      </p:cBhvr>
                                      <p:to>
                                        <p:strVal val="visible"/>
                                      </p:to>
                                    </p:set>
                                    <p:animEffect transition="in" filter="wipe(up)">
                                      <p:cBhvr>
                                        <p:cTn id="25" dur="500"/>
                                        <p:tgtEl>
                                          <p:spTgt spid="819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8199">
                                            <p:txEl>
                                              <p:pRg st="4" end="4"/>
                                            </p:txEl>
                                          </p:spTgt>
                                        </p:tgtEl>
                                        <p:attrNameLst>
                                          <p:attrName>style.visibility</p:attrName>
                                        </p:attrNameLst>
                                      </p:cBhvr>
                                      <p:to>
                                        <p:strVal val="visible"/>
                                      </p:to>
                                    </p:set>
                                    <p:animEffect transition="in" filter="wipe(up)">
                                      <p:cBhvr>
                                        <p:cTn id="30" dur="500"/>
                                        <p:tgtEl>
                                          <p:spTgt spid="819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8199">
                                            <p:txEl>
                                              <p:pRg st="5" end="5"/>
                                            </p:txEl>
                                          </p:spTgt>
                                        </p:tgtEl>
                                        <p:attrNameLst>
                                          <p:attrName>style.visibility</p:attrName>
                                        </p:attrNameLst>
                                      </p:cBhvr>
                                      <p:to>
                                        <p:strVal val="visible"/>
                                      </p:to>
                                    </p:set>
                                    <p:animEffect transition="in" filter="wipe(up)">
                                      <p:cBhvr>
                                        <p:cTn id="35" dur="500"/>
                                        <p:tgtEl>
                                          <p:spTgt spid="8199">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8199">
                                            <p:txEl>
                                              <p:pRg st="6" end="6"/>
                                            </p:txEl>
                                          </p:spTgt>
                                        </p:tgtEl>
                                        <p:attrNameLst>
                                          <p:attrName>style.visibility</p:attrName>
                                        </p:attrNameLst>
                                      </p:cBhvr>
                                      <p:to>
                                        <p:strVal val="visible"/>
                                      </p:to>
                                    </p:set>
                                    <p:animEffect transition="in" filter="wipe(up)">
                                      <p:cBhvr>
                                        <p:cTn id="40" dur="500"/>
                                        <p:tgtEl>
                                          <p:spTgt spid="8199">
                                            <p:txEl>
                                              <p:pRg st="6" end="6"/>
                                            </p:txEl>
                                          </p:spTgt>
                                        </p:tgtEl>
                                      </p:cBhvr>
                                    </p:animEffect>
                                  </p:childTnLst>
                                </p:cTn>
                              </p:par>
                            </p:childTnLst>
                          </p:cTn>
                        </p:par>
                        <p:par>
                          <p:cTn id="41" fill="hold">
                            <p:stCondLst>
                              <p:cond delay="500"/>
                            </p:stCondLst>
                            <p:childTnLst>
                              <p:par>
                                <p:cTn id="42" presetID="15" presetClass="entr" fill="hold" nodeType="afterEffect">
                                  <p:stCondLst>
                                    <p:cond delay="0"/>
                                  </p:stCondLst>
                                  <p:childTnLst>
                                    <p:set>
                                      <p:cBhvr additive="repl">
                                        <p:cTn id="43" dur="1" fill="hold">
                                          <p:stCondLst>
                                            <p:cond delay="0"/>
                                          </p:stCondLst>
                                        </p:cTn>
                                        <p:tgtEl>
                                          <p:spTgt spid="10"/>
                                        </p:tgtEl>
                                        <p:attrNameLst>
                                          <p:attrName>style.visibility</p:attrName>
                                        </p:attrNameLst>
                                      </p:cBhvr>
                                      <p:to>
                                        <p:strVal val="visible"/>
                                      </p:to>
                                    </p:set>
                                    <p:anim calcmode="lin" valueType="num">
                                      <p:cBhvr additive="repl">
                                        <p:cTn id="44" dur="1000" fill="hold"/>
                                        <p:tgtEl>
                                          <p:spTgt spid="10"/>
                                        </p:tgtEl>
                                        <p:attrNameLst>
                                          <p:attrName>ppt_w</p:attrName>
                                        </p:attrNameLst>
                                      </p:cBhvr>
                                      <p:tavLst>
                                        <p:tav tm="100000">
                                          <p:val>
                                            <p:fltVal val="0"/>
                                          </p:val>
                                        </p:tav>
                                        <p:tav tm="100000">
                                          <p:val>
                                            <p:strVal val="#ppt_w"/>
                                          </p:val>
                                        </p:tav>
                                      </p:tavLst>
                                    </p:anim>
                                    <p:anim calcmode="lin" valueType="num">
                                      <p:cBhvr additive="repl">
                                        <p:cTn id="45" dur="1000" fill="hold"/>
                                        <p:tgtEl>
                                          <p:spTgt spid="10"/>
                                        </p:tgtEl>
                                        <p:attrNameLst>
                                          <p:attrName>ppt_h</p:attrName>
                                        </p:attrNameLst>
                                      </p:cBhvr>
                                      <p:tavLst>
                                        <p:tav tm="100000">
                                          <p:val>
                                            <p:fltVal val="0"/>
                                          </p:val>
                                        </p:tav>
                                        <p:tav tm="100000">
                                          <p:val>
                                            <p:strVal val="#ppt_h"/>
                                          </p:val>
                                        </p:tav>
                                      </p:tavLst>
                                    </p:anim>
                                    <p:anim calcmode="lin" valueType="num">
                                      <p:cBhvr additive="repl">
                                        <p:cTn id="46" dur="1000" fill="hold"/>
                                        <p:tgtEl>
                                          <p:spTgt spid="10"/>
                                        </p:tgtEl>
                                        <p:attrNameLst>
                                          <p:attrName>ppt_x</p:attrName>
                                        </p:attrNameLst>
                                      </p:cBhvr>
                                      <p:tavLst>
                                        <p:tav tm="0" fmla="#ppt_x+(cos(-2*pi*(1-$))*-#ppt_x-sin(-2*pi*(1-$))*(1-#ppt_y))*(1-$)">
                                          <p:val>
                                            <p:fltVal val="0"/>
                                          </p:val>
                                        </p:tav>
                                        <p:tav tm="100000">
                                          <p:val>
                                            <p:fltVal val="1"/>
                                          </p:val>
                                        </p:tav>
                                      </p:tavLst>
                                    </p:anim>
                                    <p:anim calcmode="lin" valueType="num">
                                      <p:cBhvr additive="repl">
                                        <p:cTn id="47"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520700" y="1149350"/>
            <a:ext cx="86233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800000"/>
                </a:solidFill>
                <a:latin typeface="Times New Roman" pitchFamily="18" charset="0"/>
                <a:cs typeface="Times New Roman" pitchFamily="18" charset="0"/>
              </a:rPr>
              <a:t>Modèles EJB, CCM, .NET/COM+</a:t>
            </a:r>
          </a:p>
        </p:txBody>
      </p:sp>
      <p:sp>
        <p:nvSpPr>
          <p:cNvPr id="4" name="Rectangle 1"/>
          <p:cNvSpPr>
            <a:spLocks noChangeArrowheads="1"/>
          </p:cNvSpPr>
          <p:nvPr/>
        </p:nvSpPr>
        <p:spPr bwMode="auto">
          <a:xfrm>
            <a:off x="571500" y="1785938"/>
            <a:ext cx="8572500" cy="4157662"/>
          </a:xfrm>
          <a:prstGeom prst="rect">
            <a:avLst/>
          </a:prstGeom>
          <a:noFill/>
          <a:ln w="9525">
            <a:noFill/>
            <a:round/>
            <a:headEnd/>
            <a:tailEnd/>
          </a:ln>
        </p:spPr>
        <p:txBody>
          <a:bodyPr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a:solidFill>
                  <a:srgbClr val="000099"/>
                </a:solidFill>
                <a:latin typeface="Times New Roman" pitchFamily="18" charset="0"/>
                <a:cs typeface="Times New Roman" pitchFamily="18" charset="0"/>
              </a:rPr>
              <a:t>- focus sur séparation métier/technique</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400" b="1">
              <a:solidFill>
                <a:srgbClr val="000099"/>
              </a:solidFill>
              <a:latin typeface="Times New Roman" pitchFamily="18" charset="0"/>
              <a:cs typeface="Times New Roman" pitchFamily="18" charset="0"/>
            </a:endParaRP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a:solidFill>
                  <a:srgbClr val="000099"/>
                </a:solidFill>
                <a:latin typeface="Times New Roman" pitchFamily="18" charset="0"/>
                <a:cs typeface="Times New Roman" pitchFamily="18" charset="0"/>
              </a:rPr>
              <a:t>- cibles : applications Internet, système d’information</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400" b="1">
              <a:solidFill>
                <a:srgbClr val="000099"/>
              </a:solidFill>
              <a:latin typeface="Times New Roman" pitchFamily="18" charset="0"/>
              <a:cs typeface="Times New Roman" pitchFamily="18" charset="0"/>
            </a:endParaRP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a:solidFill>
                  <a:srgbClr val="000099"/>
                </a:solidFill>
                <a:latin typeface="Times New Roman" pitchFamily="18" charset="0"/>
                <a:cs typeface="Times New Roman" pitchFamily="18" charset="0"/>
              </a:rPr>
              <a:t>- packaging ++</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400" b="1">
              <a:solidFill>
                <a:srgbClr val="000099"/>
              </a:solidFill>
              <a:latin typeface="Times New Roman" pitchFamily="18" charset="0"/>
              <a:cs typeface="Times New Roman" pitchFamily="18" charset="0"/>
            </a:endParaRP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a:solidFill>
                  <a:srgbClr val="000099"/>
                </a:solidFill>
                <a:latin typeface="Times New Roman" pitchFamily="18" charset="0"/>
                <a:cs typeface="Times New Roman" pitchFamily="18" charset="0"/>
              </a:rPr>
              <a:t>- déploiement ++</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400" b="1">
              <a:solidFill>
                <a:srgbClr val="000099"/>
              </a:solidFill>
              <a:latin typeface="Times New Roman" pitchFamily="18" charset="0"/>
              <a:cs typeface="Times New Roman" pitchFamily="18" charset="0"/>
            </a:endParaRP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a:solidFill>
                  <a:srgbClr val="000099"/>
                </a:solidFill>
                <a:latin typeface="Times New Roman" pitchFamily="18" charset="0"/>
                <a:cs typeface="Times New Roman" pitchFamily="18" charset="0"/>
              </a:rPr>
              <a:t>- architecture pauvre</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400" b="1">
              <a:solidFill>
                <a:srgbClr val="000099"/>
              </a:solidFill>
              <a:latin typeface="Times New Roman" pitchFamily="18" charset="0"/>
              <a:cs typeface="Times New Roman" pitchFamily="18" charset="0"/>
            </a:endParaRP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a:solidFill>
                  <a:srgbClr val="000099"/>
                </a:solidFill>
                <a:latin typeface="Times New Roman" pitchFamily="18" charset="0"/>
                <a:cs typeface="Times New Roman" pitchFamily="18" charset="0"/>
              </a:rPr>
              <a:t>- services figés, pas adaptables</a:t>
            </a:r>
          </a:p>
        </p:txBody>
      </p:sp>
      <p:sp>
        <p:nvSpPr>
          <p:cNvPr id="5"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Modèles de composants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fill="hold" nodeType="clickEffect">
                                  <p:stCondLst>
                                    <p:cond delay="0"/>
                                  </p:stCondLst>
                                  <p:childTnLst>
                                    <p:set>
                                      <p:cBhvr additive="repl">
                                        <p:cTn id="6" dur="1" fill="hold">
                                          <p:stCondLst>
                                            <p:cond delay="0"/>
                                          </p:stCondLst>
                                        </p:cTn>
                                        <p:tgtEl>
                                          <p:spTgt spid="9217">
                                            <p:txEl>
                                              <p:pRg st="0" end="0"/>
                                            </p:txEl>
                                          </p:spTgt>
                                        </p:tgtEl>
                                        <p:attrNameLst>
                                          <p:attrName>style.visibility</p:attrName>
                                        </p:attrNameLst>
                                      </p:cBhvr>
                                      <p:to>
                                        <p:strVal val="visible"/>
                                      </p:to>
                                    </p:set>
                                    <p:anim calcmode="lin" valueType="num">
                                      <p:cBhvr additive="repl">
                                        <p:cTn id="7" dur="500" fill="hold"/>
                                        <p:tgtEl>
                                          <p:spTgt spid="9217">
                                            <p:txEl>
                                              <p:pRg st="0" end="0"/>
                                            </p:txEl>
                                          </p:spTgt>
                                        </p:tgtEl>
                                        <p:attrNameLst>
                                          <p:attrName>ppt_w</p:attrName>
                                        </p:attrNameLst>
                                      </p:cBhvr>
                                      <p:tavLst>
                                        <p:tav tm="100000">
                                          <p:val>
                                            <p:fltVal val="0"/>
                                          </p:val>
                                        </p:tav>
                                        <p:tav tm="100000">
                                          <p:val>
                                            <p:strVal val="#ppt_w"/>
                                          </p:val>
                                        </p:tav>
                                      </p:tavLst>
                                    </p:anim>
                                    <p:anim calcmode="lin" valueType="num">
                                      <p:cBhvr additive="repl">
                                        <p:cTn id="8" dur="500" fill="hold"/>
                                        <p:tgtEl>
                                          <p:spTgt spid="9217">
                                            <p:txEl>
                                              <p:pRg st="0" end="0"/>
                                            </p:txEl>
                                          </p:spTgt>
                                        </p:tgtEl>
                                        <p:attrNameLst>
                                          <p:attrName>ppt_h</p:attrName>
                                        </p:attrNameLst>
                                      </p:cBhvr>
                                      <p:tavLst>
                                        <p:tav tm="100000">
                                          <p:val>
                                            <p:fltVal val="0"/>
                                          </p:val>
                                        </p:tav>
                                        <p:tav tm="100000">
                                          <p:val>
                                            <p:strVal val="#ppt_h"/>
                                          </p:val>
                                        </p:tav>
                                      </p:tavLst>
                                    </p:anim>
                                    <p:animEffect transition="in" filter="fade">
                                      <p:cBhvr additive="repl">
                                        <p:cTn id="9" dur="500"/>
                                        <p:tgtEl>
                                          <p:spTgt spid="921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 calcmode="lin" valueType="num">
                                      <p:cBhvr>
                                        <p:cTn id="35"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 calcmode="lin" valueType="num">
                                      <p:cBhvr>
                                        <p:cTn id="42"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4">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4">
                                            <p:txEl>
                                              <p:pRg st="10" end="10"/>
                                            </p:txEl>
                                          </p:spTgt>
                                        </p:tgtEl>
                                        <p:attrNameLst>
                                          <p:attrName>style.visibility</p:attrName>
                                        </p:attrNameLst>
                                      </p:cBhvr>
                                      <p:to>
                                        <p:strVal val="visible"/>
                                      </p:to>
                                    </p:set>
                                    <p:anim calcmode="lin" valueType="num">
                                      <p:cBhvr>
                                        <p:cTn id="49"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4">
                                            <p:txEl>
                                              <p:pRg st="10" end="10"/>
                                            </p:txEl>
                                          </p:spTgt>
                                        </p:tgtEl>
                                      </p:cBhvr>
                                    </p:animEffect>
                                  </p:childTnLst>
                                </p:cTn>
                              </p:par>
                            </p:childTnLst>
                          </p:cTn>
                        </p:par>
                        <p:par>
                          <p:cTn id="52" fill="hold">
                            <p:stCondLst>
                              <p:cond delay="500"/>
                            </p:stCondLst>
                            <p:childTnLst>
                              <p:par>
                                <p:cTn id="53" presetID="15" presetClass="entr" fill="hold" nodeType="afterEffect">
                                  <p:stCondLst>
                                    <p:cond delay="0"/>
                                  </p:stCondLst>
                                  <p:childTnLst>
                                    <p:set>
                                      <p:cBhvr additive="repl">
                                        <p:cTn id="54" dur="1" fill="hold">
                                          <p:stCondLst>
                                            <p:cond delay="0"/>
                                          </p:stCondLst>
                                        </p:cTn>
                                        <p:tgtEl>
                                          <p:spTgt spid="5"/>
                                        </p:tgtEl>
                                        <p:attrNameLst>
                                          <p:attrName>style.visibility</p:attrName>
                                        </p:attrNameLst>
                                      </p:cBhvr>
                                      <p:to>
                                        <p:strVal val="visible"/>
                                      </p:to>
                                    </p:set>
                                    <p:anim calcmode="lin" valueType="num">
                                      <p:cBhvr additive="repl">
                                        <p:cTn id="55" dur="1000" fill="hold"/>
                                        <p:tgtEl>
                                          <p:spTgt spid="5"/>
                                        </p:tgtEl>
                                        <p:attrNameLst>
                                          <p:attrName>ppt_w</p:attrName>
                                        </p:attrNameLst>
                                      </p:cBhvr>
                                      <p:tavLst>
                                        <p:tav tm="100000">
                                          <p:val>
                                            <p:fltVal val="0"/>
                                          </p:val>
                                        </p:tav>
                                        <p:tav tm="100000">
                                          <p:val>
                                            <p:strVal val="#ppt_w"/>
                                          </p:val>
                                        </p:tav>
                                      </p:tavLst>
                                    </p:anim>
                                    <p:anim calcmode="lin" valueType="num">
                                      <p:cBhvr additive="repl">
                                        <p:cTn id="56" dur="1000" fill="hold"/>
                                        <p:tgtEl>
                                          <p:spTgt spid="5"/>
                                        </p:tgtEl>
                                        <p:attrNameLst>
                                          <p:attrName>ppt_h</p:attrName>
                                        </p:attrNameLst>
                                      </p:cBhvr>
                                      <p:tavLst>
                                        <p:tav tm="100000">
                                          <p:val>
                                            <p:fltVal val="0"/>
                                          </p:val>
                                        </p:tav>
                                        <p:tav tm="100000">
                                          <p:val>
                                            <p:strVal val="#ppt_h"/>
                                          </p:val>
                                        </p:tav>
                                      </p:tavLst>
                                    </p:anim>
                                    <p:anim calcmode="lin" valueType="num">
                                      <p:cBhvr additive="repl">
                                        <p:cTn id="57" dur="1000" fill="hold"/>
                                        <p:tgtEl>
                                          <p:spTgt spid="5"/>
                                        </p:tgtEl>
                                        <p:attrNameLst>
                                          <p:attrName>ppt_x</p:attrName>
                                        </p:attrNameLst>
                                      </p:cBhvr>
                                      <p:tavLst>
                                        <p:tav tm="0" fmla="#ppt_x+(cos(-2*pi*(1-$))*-#ppt_x-sin(-2*pi*(1-$))*(1-#ppt_y))*(1-$)">
                                          <p:val>
                                            <p:fltVal val="0"/>
                                          </p:val>
                                        </p:tav>
                                        <p:tav tm="100000">
                                          <p:val>
                                            <p:fltVal val="1"/>
                                          </p:val>
                                        </p:tav>
                                      </p:tavLst>
                                    </p:anim>
                                    <p:anim calcmode="lin" valueType="num">
                                      <p:cBhvr additive="repl">
                                        <p:cTn id="58"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622300" y="900113"/>
            <a:ext cx="85217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800000"/>
                </a:solidFill>
                <a:latin typeface="Times New Roman" pitchFamily="18" charset="0"/>
                <a:cs typeface="Times New Roman" pitchFamily="18" charset="0"/>
              </a:rPr>
              <a:t>Fractal</a:t>
            </a:r>
          </a:p>
        </p:txBody>
      </p:sp>
      <p:sp>
        <p:nvSpPr>
          <p:cNvPr id="4" name="Rectangle 1"/>
          <p:cNvSpPr>
            <a:spLocks noChangeArrowheads="1"/>
          </p:cNvSpPr>
          <p:nvPr/>
        </p:nvSpPr>
        <p:spPr bwMode="auto">
          <a:xfrm>
            <a:off x="533400" y="1223963"/>
            <a:ext cx="8610600" cy="5634037"/>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ingénierie des systèmes et du middleware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suffisamment général pour être appliqué à tout autre domaine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grain fin proche d’un modèle de classe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léger (surcoût faible par rapport aux objets)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indépendant des langages de programmation</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vision homogène des couches (OS, middleware, services, applications)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dans le but de faciliter et d’unifier</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conception, développement, déploiement, administration</a:t>
            </a:r>
          </a:p>
        </p:txBody>
      </p:sp>
      <p:sp>
        <p:nvSpPr>
          <p:cNvPr id="5"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Modèles de composants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fill="hold" nodeType="clickEffect">
                                  <p:stCondLst>
                                    <p:cond delay="0"/>
                                  </p:stCondLst>
                                  <p:childTnLst>
                                    <p:set>
                                      <p:cBhvr additive="repl">
                                        <p:cTn id="6" dur="1" fill="hold">
                                          <p:stCondLst>
                                            <p:cond delay="0"/>
                                          </p:stCondLst>
                                        </p:cTn>
                                        <p:tgtEl>
                                          <p:spTgt spid="10241">
                                            <p:txEl>
                                              <p:pRg st="0" end="0"/>
                                            </p:txEl>
                                          </p:spTgt>
                                        </p:tgtEl>
                                        <p:attrNameLst>
                                          <p:attrName>style.visibility</p:attrName>
                                        </p:attrNameLst>
                                      </p:cBhvr>
                                      <p:to>
                                        <p:strVal val="visible"/>
                                      </p:to>
                                    </p:set>
                                    <p:anim calcmode="lin" valueType="num">
                                      <p:cBhvr additive="repl">
                                        <p:cTn id="7" dur="500" fill="hold"/>
                                        <p:tgtEl>
                                          <p:spTgt spid="10241">
                                            <p:txEl>
                                              <p:pRg st="0" end="0"/>
                                            </p:txEl>
                                          </p:spTgt>
                                        </p:tgtEl>
                                        <p:attrNameLst>
                                          <p:attrName>ppt_w</p:attrName>
                                        </p:attrNameLst>
                                      </p:cBhvr>
                                      <p:tavLst>
                                        <p:tav tm="100000">
                                          <p:val>
                                            <p:fltVal val="0"/>
                                          </p:val>
                                        </p:tav>
                                        <p:tav tm="100000">
                                          <p:val>
                                            <p:strVal val="#ppt_w"/>
                                          </p:val>
                                        </p:tav>
                                      </p:tavLst>
                                    </p:anim>
                                    <p:anim calcmode="lin" valueType="num">
                                      <p:cBhvr additive="repl">
                                        <p:cTn id="8" dur="500" fill="hold"/>
                                        <p:tgtEl>
                                          <p:spTgt spid="10241">
                                            <p:txEl>
                                              <p:pRg st="0" end="0"/>
                                            </p:txEl>
                                          </p:spTgt>
                                        </p:tgtEl>
                                        <p:attrNameLst>
                                          <p:attrName>ppt_h</p:attrName>
                                        </p:attrNameLst>
                                      </p:cBhvr>
                                      <p:tavLst>
                                        <p:tav tm="100000">
                                          <p:val>
                                            <p:fltVal val="0"/>
                                          </p:val>
                                        </p:tav>
                                        <p:tav tm="100000">
                                          <p:val>
                                            <p:strVal val="#ppt_h"/>
                                          </p:val>
                                        </p:tav>
                                      </p:tavLst>
                                    </p:anim>
                                    <p:animEffect transition="in" filter="fade">
                                      <p:cBhvr additive="repl">
                                        <p:cTn id="9" dur="500"/>
                                        <p:tgtEl>
                                          <p:spTgt spid="1024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 calcmode="lin" valueType="num">
                                      <p:cBhvr>
                                        <p:cTn id="35"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 calcmode="lin" valueType="num">
                                      <p:cBhvr>
                                        <p:cTn id="42"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4">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4">
                                            <p:txEl>
                                              <p:pRg st="10" end="10"/>
                                            </p:txEl>
                                          </p:spTgt>
                                        </p:tgtEl>
                                        <p:attrNameLst>
                                          <p:attrName>style.visibility</p:attrName>
                                        </p:attrNameLst>
                                      </p:cBhvr>
                                      <p:to>
                                        <p:strVal val="visible"/>
                                      </p:to>
                                    </p:set>
                                    <p:anim calcmode="lin" valueType="num">
                                      <p:cBhvr>
                                        <p:cTn id="49"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4">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4">
                                            <p:txEl>
                                              <p:pRg st="12" end="12"/>
                                            </p:txEl>
                                          </p:spTgt>
                                        </p:tgtEl>
                                        <p:attrNameLst>
                                          <p:attrName>style.visibility</p:attrName>
                                        </p:attrNameLst>
                                      </p:cBhvr>
                                      <p:to>
                                        <p:strVal val="visible"/>
                                      </p:to>
                                    </p:set>
                                    <p:anim calcmode="lin" valueType="num">
                                      <p:cBhvr>
                                        <p:cTn id="56" dur="500" fill="hold"/>
                                        <p:tgtEl>
                                          <p:spTgt spid="4">
                                            <p:txEl>
                                              <p:pRg st="12" end="12"/>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12" end="12"/>
                                            </p:txEl>
                                          </p:spTgt>
                                        </p:tgtEl>
                                        <p:attrNameLst>
                                          <p:attrName>ppt_h</p:attrName>
                                        </p:attrNameLst>
                                      </p:cBhvr>
                                      <p:tavLst>
                                        <p:tav tm="0">
                                          <p:val>
                                            <p:fltVal val="0"/>
                                          </p:val>
                                        </p:tav>
                                        <p:tav tm="100000">
                                          <p:val>
                                            <p:strVal val="#ppt_h"/>
                                          </p:val>
                                        </p:tav>
                                      </p:tavLst>
                                    </p:anim>
                                    <p:animEffect transition="in" filter="fade">
                                      <p:cBhvr>
                                        <p:cTn id="58" dur="500"/>
                                        <p:tgtEl>
                                          <p:spTgt spid="4">
                                            <p:txEl>
                                              <p:pRg st="12" end="1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4">
                                            <p:txEl>
                                              <p:pRg st="13" end="13"/>
                                            </p:txEl>
                                          </p:spTgt>
                                        </p:tgtEl>
                                        <p:attrNameLst>
                                          <p:attrName>style.visibility</p:attrName>
                                        </p:attrNameLst>
                                      </p:cBhvr>
                                      <p:to>
                                        <p:strVal val="visible"/>
                                      </p:to>
                                    </p:set>
                                    <p:anim calcmode="lin" valueType="num">
                                      <p:cBhvr>
                                        <p:cTn id="63" dur="500" fill="hold"/>
                                        <p:tgtEl>
                                          <p:spTgt spid="4">
                                            <p:txEl>
                                              <p:pRg st="13" end="13"/>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13" end="13"/>
                                            </p:txEl>
                                          </p:spTgt>
                                        </p:tgtEl>
                                        <p:attrNameLst>
                                          <p:attrName>ppt_h</p:attrName>
                                        </p:attrNameLst>
                                      </p:cBhvr>
                                      <p:tavLst>
                                        <p:tav tm="0">
                                          <p:val>
                                            <p:fltVal val="0"/>
                                          </p:val>
                                        </p:tav>
                                        <p:tav tm="100000">
                                          <p:val>
                                            <p:strVal val="#ppt_h"/>
                                          </p:val>
                                        </p:tav>
                                      </p:tavLst>
                                    </p:anim>
                                    <p:animEffect transition="in" filter="fade">
                                      <p:cBhvr>
                                        <p:cTn id="65" dur="500"/>
                                        <p:tgtEl>
                                          <p:spTgt spid="4">
                                            <p:txEl>
                                              <p:pRg st="13" end="13"/>
                                            </p:txEl>
                                          </p:spTgt>
                                        </p:tgtEl>
                                      </p:cBhvr>
                                    </p:animEffect>
                                  </p:childTnLst>
                                </p:cTn>
                              </p:par>
                            </p:childTnLst>
                          </p:cTn>
                        </p:par>
                        <p:par>
                          <p:cTn id="66" fill="hold">
                            <p:stCondLst>
                              <p:cond delay="500"/>
                            </p:stCondLst>
                            <p:childTnLst>
                              <p:par>
                                <p:cTn id="67" presetID="15" presetClass="entr" fill="hold" nodeType="afterEffect">
                                  <p:stCondLst>
                                    <p:cond delay="0"/>
                                  </p:stCondLst>
                                  <p:childTnLst>
                                    <p:set>
                                      <p:cBhvr additive="repl">
                                        <p:cTn id="68" dur="1" fill="hold">
                                          <p:stCondLst>
                                            <p:cond delay="0"/>
                                          </p:stCondLst>
                                        </p:cTn>
                                        <p:tgtEl>
                                          <p:spTgt spid="5"/>
                                        </p:tgtEl>
                                        <p:attrNameLst>
                                          <p:attrName>style.visibility</p:attrName>
                                        </p:attrNameLst>
                                      </p:cBhvr>
                                      <p:to>
                                        <p:strVal val="visible"/>
                                      </p:to>
                                    </p:set>
                                    <p:anim calcmode="lin" valueType="num">
                                      <p:cBhvr additive="repl">
                                        <p:cTn id="69" dur="1000" fill="hold"/>
                                        <p:tgtEl>
                                          <p:spTgt spid="5"/>
                                        </p:tgtEl>
                                        <p:attrNameLst>
                                          <p:attrName>ppt_w</p:attrName>
                                        </p:attrNameLst>
                                      </p:cBhvr>
                                      <p:tavLst>
                                        <p:tav tm="100000">
                                          <p:val>
                                            <p:fltVal val="0"/>
                                          </p:val>
                                        </p:tav>
                                        <p:tav tm="100000">
                                          <p:val>
                                            <p:strVal val="#ppt_w"/>
                                          </p:val>
                                        </p:tav>
                                      </p:tavLst>
                                    </p:anim>
                                    <p:anim calcmode="lin" valueType="num">
                                      <p:cBhvr additive="repl">
                                        <p:cTn id="70" dur="1000" fill="hold"/>
                                        <p:tgtEl>
                                          <p:spTgt spid="5"/>
                                        </p:tgtEl>
                                        <p:attrNameLst>
                                          <p:attrName>ppt_h</p:attrName>
                                        </p:attrNameLst>
                                      </p:cBhvr>
                                      <p:tavLst>
                                        <p:tav tm="100000">
                                          <p:val>
                                            <p:fltVal val="0"/>
                                          </p:val>
                                        </p:tav>
                                        <p:tav tm="100000">
                                          <p:val>
                                            <p:strVal val="#ppt_h"/>
                                          </p:val>
                                        </p:tav>
                                      </p:tavLst>
                                    </p:anim>
                                    <p:anim calcmode="lin" valueType="num">
                                      <p:cBhvr additive="repl">
                                        <p:cTn id="71" dur="1000" fill="hold"/>
                                        <p:tgtEl>
                                          <p:spTgt spid="5"/>
                                        </p:tgtEl>
                                        <p:attrNameLst>
                                          <p:attrName>ppt_x</p:attrName>
                                        </p:attrNameLst>
                                      </p:cBhvr>
                                      <p:tavLst>
                                        <p:tav tm="0" fmla="#ppt_x+(cos(-2*pi*(1-$))*-#ppt_x-sin(-2*pi*(1-$))*(1-#ppt_y))*(1-$)">
                                          <p:val>
                                            <p:fltVal val="0"/>
                                          </p:val>
                                        </p:tav>
                                        <p:tav tm="100000">
                                          <p:val>
                                            <p:fltVal val="1"/>
                                          </p:val>
                                        </p:tav>
                                      </p:tavLst>
                                    </p:anim>
                                    <p:anim calcmode="lin" valueType="num">
                                      <p:cBhvr additive="repl">
                                        <p:cTn id="72"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520700" y="1000125"/>
            <a:ext cx="86233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a:t>
            </a:r>
            <a:r>
              <a:rPr lang="fr-FR" sz="2400" b="1" dirty="0">
                <a:solidFill>
                  <a:srgbClr val="800000"/>
                </a:solidFill>
                <a:latin typeface="Times New Roman" pitchFamily="18" charset="0"/>
                <a:cs typeface="Times New Roman" pitchFamily="18" charset="0"/>
              </a:rPr>
              <a:t> ouvert et adaptable</a:t>
            </a:r>
          </a:p>
        </p:txBody>
      </p:sp>
      <p:sp>
        <p:nvSpPr>
          <p:cNvPr id="11266"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a:solidFill>
                  <a:srgbClr val="F9FBC9"/>
                </a:solidFill>
                <a:latin typeface="Engravers MT" pitchFamily="18" charset="0"/>
              </a:rPr>
              <a:t>Fractal</a:t>
            </a:r>
          </a:p>
        </p:txBody>
      </p:sp>
      <p:sp>
        <p:nvSpPr>
          <p:cNvPr id="4" name="Rectangle 1"/>
          <p:cNvSpPr>
            <a:spLocks noChangeArrowheads="1"/>
          </p:cNvSpPr>
          <p:nvPr/>
        </p:nvSpPr>
        <p:spPr bwMode="auto">
          <a:xfrm>
            <a:off x="558800" y="2928938"/>
            <a:ext cx="8585200" cy="3417887"/>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a:t>
            </a:r>
            <a:r>
              <a:rPr lang="fr-FR" sz="2400" b="1" dirty="0">
                <a:solidFill>
                  <a:srgbClr val="800000"/>
                </a:solidFill>
                <a:latin typeface="Times New Roman" pitchFamily="18" charset="0"/>
                <a:cs typeface="Times New Roman" pitchFamily="18" charset="0"/>
              </a:rPr>
              <a:t>2 usages possibles avec Fractal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l">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 </a:t>
            </a:r>
            <a:r>
              <a:rPr lang="fr-FR" sz="2400" b="1" dirty="0" err="1">
                <a:solidFill>
                  <a:srgbClr val="000099"/>
                </a:solidFill>
                <a:latin typeface="Times New Roman" pitchFamily="18" charset="0"/>
                <a:cs typeface="Times New Roman" pitchFamily="18" charset="0"/>
              </a:rPr>
              <a:t>framework</a:t>
            </a:r>
            <a:r>
              <a:rPr lang="fr-FR" sz="2400" b="1" dirty="0">
                <a:solidFill>
                  <a:srgbClr val="000099"/>
                </a:solidFill>
                <a:latin typeface="Times New Roman" pitchFamily="18" charset="0"/>
                <a:cs typeface="Times New Roman" pitchFamily="18" charset="0"/>
              </a:rPr>
              <a:t> de composants pour construire des 	 	applications/systèmes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8000"/>
                </a:solidFill>
                <a:latin typeface="Times New Roman" pitchFamily="18" charset="0"/>
                <a:cs typeface="Times New Roman" pitchFamily="18" charset="0"/>
              </a:rPr>
              <a:t>		on utilise la forme “standard” des composants Fractal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 </a:t>
            </a:r>
            <a:r>
              <a:rPr lang="fr-FR" sz="2400" b="1" dirty="0" err="1">
                <a:solidFill>
                  <a:srgbClr val="000099"/>
                </a:solidFill>
                <a:latin typeface="Times New Roman" pitchFamily="18" charset="0"/>
                <a:cs typeface="Times New Roman" pitchFamily="18" charset="0"/>
              </a:rPr>
              <a:t>framework</a:t>
            </a:r>
            <a:r>
              <a:rPr lang="fr-FR" sz="2400" b="1" dirty="0">
                <a:solidFill>
                  <a:srgbClr val="000099"/>
                </a:solidFill>
                <a:latin typeface="Times New Roman" pitchFamily="18" charset="0"/>
                <a:cs typeface="Times New Roman" pitchFamily="18" charset="0"/>
              </a:rPr>
              <a:t> de </a:t>
            </a:r>
            <a:r>
              <a:rPr lang="fr-FR" sz="2400" b="1" dirty="0" err="1">
                <a:solidFill>
                  <a:srgbClr val="000099"/>
                </a:solidFill>
                <a:latin typeface="Times New Roman" pitchFamily="18" charset="0"/>
                <a:cs typeface="Times New Roman" pitchFamily="18" charset="0"/>
              </a:rPr>
              <a:t>frameworks</a:t>
            </a:r>
            <a:r>
              <a:rPr lang="fr-FR" sz="2400" b="1" dirty="0">
                <a:solidFill>
                  <a:srgbClr val="000099"/>
                </a:solidFill>
                <a:latin typeface="Times New Roman" pitchFamily="18" charset="0"/>
                <a:cs typeface="Times New Roman" pitchFamily="18" charset="0"/>
              </a:rPr>
              <a:t> de composants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8000"/>
                </a:solidFill>
                <a:latin typeface="Times New Roman" pitchFamily="18" charset="0"/>
                <a:cs typeface="Times New Roman" pitchFamily="18" charset="0"/>
              </a:rPr>
              <a:t>		on construit d’autres “formes” de composants :</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99284C"/>
              </a:solidFill>
              <a:latin typeface="Times New Roman" pitchFamily="18" charset="0"/>
              <a:cs typeface="Times New Roman" pitchFamily="18" charset="0"/>
            </a:endParaRPr>
          </a:p>
        </p:txBody>
      </p:sp>
      <p:sp>
        <p:nvSpPr>
          <p:cNvPr id="5" name="Rectangle 1"/>
          <p:cNvSpPr>
            <a:spLocks noChangeArrowheads="1"/>
          </p:cNvSpPr>
          <p:nvPr/>
        </p:nvSpPr>
        <p:spPr bwMode="auto">
          <a:xfrm>
            <a:off x="609600" y="1428750"/>
            <a:ext cx="7677150" cy="1201738"/>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les services extra-fonctionnels peuvent être personnalisés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il n’y a pas une seule “forme” de composants Fractal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1266"/>
                                        </p:tgtEl>
                                        <p:attrNameLst>
                                          <p:attrName>style.visibility</p:attrName>
                                        </p:attrNameLst>
                                      </p:cBhvr>
                                      <p:to>
                                        <p:strVal val="visible"/>
                                      </p:to>
                                    </p:set>
                                    <p:anim calcmode="lin" valueType="num">
                                      <p:cBhvr additive="repl">
                                        <p:cTn id="7" dur="1000" fill="hold"/>
                                        <p:tgtEl>
                                          <p:spTgt spid="11266"/>
                                        </p:tgtEl>
                                        <p:attrNameLst>
                                          <p:attrName>ppt_w</p:attrName>
                                        </p:attrNameLst>
                                      </p:cBhvr>
                                      <p:tavLst>
                                        <p:tav tm="100000">
                                          <p:val>
                                            <p:fltVal val="0"/>
                                          </p:val>
                                        </p:tav>
                                        <p:tav tm="100000">
                                          <p:val>
                                            <p:strVal val="#ppt_w"/>
                                          </p:val>
                                        </p:tav>
                                      </p:tavLst>
                                    </p:anim>
                                    <p:anim calcmode="lin" valueType="num">
                                      <p:cBhvr additive="repl">
                                        <p:cTn id="8" dur="1000" fill="hold"/>
                                        <p:tgtEl>
                                          <p:spTgt spid="11266"/>
                                        </p:tgtEl>
                                        <p:attrNameLst>
                                          <p:attrName>ppt_h</p:attrName>
                                        </p:attrNameLst>
                                      </p:cBhvr>
                                      <p:tavLst>
                                        <p:tav tm="100000">
                                          <p:val>
                                            <p:fltVal val="0"/>
                                          </p:val>
                                        </p:tav>
                                        <p:tav tm="100000">
                                          <p:val>
                                            <p:strVal val="#ppt_h"/>
                                          </p:val>
                                        </p:tav>
                                      </p:tavLst>
                                    </p:anim>
                                    <p:anim calcmode="lin" valueType="num">
                                      <p:cBhvr additive="repl">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fill="hold" nodeType="clickEffect">
                                  <p:stCondLst>
                                    <p:cond delay="0"/>
                                  </p:stCondLst>
                                  <p:childTnLst>
                                    <p:set>
                                      <p:cBhvr additive="repl">
                                        <p:cTn id="14" dur="1" fill="hold">
                                          <p:stCondLst>
                                            <p:cond delay="0"/>
                                          </p:stCondLst>
                                        </p:cTn>
                                        <p:tgtEl>
                                          <p:spTgt spid="11265">
                                            <p:txEl>
                                              <p:pRg st="0" end="0"/>
                                            </p:txEl>
                                          </p:spTgt>
                                        </p:tgtEl>
                                        <p:attrNameLst>
                                          <p:attrName>style.visibility</p:attrName>
                                        </p:attrNameLst>
                                      </p:cBhvr>
                                      <p:to>
                                        <p:strVal val="visible"/>
                                      </p:to>
                                    </p:set>
                                    <p:anim calcmode="lin" valueType="num">
                                      <p:cBhvr additive="repl">
                                        <p:cTn id="15" dur="500" fill="hold"/>
                                        <p:tgtEl>
                                          <p:spTgt spid="11265">
                                            <p:txEl>
                                              <p:pRg st="0" end="0"/>
                                            </p:txEl>
                                          </p:spTgt>
                                        </p:tgtEl>
                                        <p:attrNameLst>
                                          <p:attrName>ppt_w</p:attrName>
                                        </p:attrNameLst>
                                      </p:cBhvr>
                                      <p:tavLst>
                                        <p:tav tm="100000">
                                          <p:val>
                                            <p:fltVal val="0"/>
                                          </p:val>
                                        </p:tav>
                                        <p:tav tm="100000">
                                          <p:val>
                                            <p:strVal val="#ppt_w"/>
                                          </p:val>
                                        </p:tav>
                                      </p:tavLst>
                                    </p:anim>
                                    <p:anim calcmode="lin" valueType="num">
                                      <p:cBhvr additive="repl">
                                        <p:cTn id="16" dur="500" fill="hold"/>
                                        <p:tgtEl>
                                          <p:spTgt spid="11265">
                                            <p:txEl>
                                              <p:pRg st="0" end="0"/>
                                            </p:txEl>
                                          </p:spTgt>
                                        </p:tgtEl>
                                        <p:attrNameLst>
                                          <p:attrName>ppt_h</p:attrName>
                                        </p:attrNameLst>
                                      </p:cBhvr>
                                      <p:tavLst>
                                        <p:tav tm="100000">
                                          <p:val>
                                            <p:fltVal val="0"/>
                                          </p:val>
                                        </p:tav>
                                        <p:tav tm="100000">
                                          <p:val>
                                            <p:strVal val="#ppt_h"/>
                                          </p:val>
                                        </p:tav>
                                      </p:tavLst>
                                    </p:anim>
                                    <p:animEffect transition="in" filter="fade">
                                      <p:cBhvr additive="repl">
                                        <p:cTn id="17" dur="500"/>
                                        <p:tgtEl>
                                          <p:spTgt spid="1126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wipe(left)">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wipe(left)">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wipe(left)">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wipe(left)">
                                      <p:cBhvr>
                                        <p:cTn id="4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533400" y="1071563"/>
            <a:ext cx="86106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8000"/>
                </a:solidFill>
                <a:latin typeface="Times New Roman" pitchFamily="18" charset="0"/>
                <a:cs typeface="Times New Roman" pitchFamily="18" charset="0"/>
              </a:rPr>
              <a:t>on construit d’autres “formes” de composants :</a:t>
            </a:r>
          </a:p>
        </p:txBody>
      </p:sp>
      <p:sp>
        <p:nvSpPr>
          <p:cNvPr id="12290"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a:solidFill>
                  <a:srgbClr val="F9FBC9"/>
                </a:solidFill>
                <a:latin typeface="Engravers MT" pitchFamily="18" charset="0"/>
              </a:rPr>
              <a:t>Fractal</a:t>
            </a:r>
          </a:p>
        </p:txBody>
      </p:sp>
      <p:sp>
        <p:nvSpPr>
          <p:cNvPr id="4" name="Rectangle 1"/>
          <p:cNvSpPr>
            <a:spLocks noChangeArrowheads="1"/>
          </p:cNvSpPr>
          <p:nvPr/>
        </p:nvSpPr>
        <p:spPr bwMode="auto">
          <a:xfrm>
            <a:off x="495300" y="4429125"/>
            <a:ext cx="8648700" cy="46355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8000"/>
                </a:solidFill>
                <a:latin typeface="Times New Roman" pitchFamily="18" charset="0"/>
                <a:cs typeface="Times New Roman" pitchFamily="18" charset="0"/>
              </a:rPr>
              <a:t>on développe des applications avec ces autres “formes”</a:t>
            </a:r>
          </a:p>
        </p:txBody>
      </p:sp>
      <p:sp>
        <p:nvSpPr>
          <p:cNvPr id="5" name="Rectangle 1"/>
          <p:cNvSpPr>
            <a:spLocks noChangeArrowheads="1"/>
          </p:cNvSpPr>
          <p:nvPr/>
        </p:nvSpPr>
        <p:spPr bwMode="auto">
          <a:xfrm>
            <a:off x="71438" y="1714500"/>
            <a:ext cx="9072562" cy="2309813"/>
          </a:xfrm>
          <a:prstGeom prst="rect">
            <a:avLst/>
          </a:prstGeom>
          <a:noFill/>
          <a:ln w="9525">
            <a:noFill/>
            <a:round/>
            <a:headEnd/>
            <a:tailEnd/>
          </a:ln>
        </p:spPr>
        <p:txBody>
          <a:bodyPr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0099"/>
                </a:solidFill>
                <a:latin typeface="Times New Roman" pitchFamily="18" charset="0"/>
                <a:cs typeface="Times New Roman" pitchFamily="18" charset="0"/>
              </a:rPr>
              <a:t>		avec introspection minimale et agrégation simple (à la COM)</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0099"/>
                </a:solidFill>
                <a:latin typeface="Times New Roman" pitchFamily="18" charset="0"/>
                <a:cs typeface="Times New Roman" pitchFamily="18" charset="0"/>
              </a:rPr>
              <a:t>		avec contrôleurs de liaison et de cycle de vie (à la OSGi)</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0099"/>
                </a:solidFill>
                <a:latin typeface="Times New Roman" pitchFamily="18" charset="0"/>
                <a:cs typeface="Times New Roman" pitchFamily="18" charset="0"/>
              </a:rPr>
              <a:t>		avec des contrôleurs d’attribut (à la MBean)</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0099"/>
                </a:solidFill>
                <a:latin typeface="Times New Roman" pitchFamily="18" charset="0"/>
                <a:cs typeface="Times New Roman" pitchFamily="18" charset="0"/>
              </a:rPr>
              <a:t>		avec des contrôleurs de persistance et de transaction (à la </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0099"/>
                </a:solidFill>
                <a:latin typeface="Times New Roman" pitchFamily="18" charset="0"/>
                <a:cs typeface="Times New Roman" pitchFamily="18" charset="0"/>
              </a:rPr>
              <a:t>		EJB) </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000099"/>
                </a:solidFill>
                <a:latin typeface="Times New Roman" pitchFamily="18" charset="0"/>
                <a:cs typeface="Times New Roman" pitchFamily="18"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2290"/>
                                        </p:tgtEl>
                                        <p:attrNameLst>
                                          <p:attrName>style.visibility</p:attrName>
                                        </p:attrNameLst>
                                      </p:cBhvr>
                                      <p:to>
                                        <p:strVal val="visible"/>
                                      </p:to>
                                    </p:set>
                                    <p:anim calcmode="lin" valueType="num">
                                      <p:cBhvr additive="repl">
                                        <p:cTn id="7" dur="1000" fill="hold"/>
                                        <p:tgtEl>
                                          <p:spTgt spid="12290"/>
                                        </p:tgtEl>
                                        <p:attrNameLst>
                                          <p:attrName>ppt_w</p:attrName>
                                        </p:attrNameLst>
                                      </p:cBhvr>
                                      <p:tavLst>
                                        <p:tav tm="100000">
                                          <p:val>
                                            <p:fltVal val="0"/>
                                          </p:val>
                                        </p:tav>
                                        <p:tav tm="100000">
                                          <p:val>
                                            <p:strVal val="#ppt_w"/>
                                          </p:val>
                                        </p:tav>
                                      </p:tavLst>
                                    </p:anim>
                                    <p:anim calcmode="lin" valueType="num">
                                      <p:cBhvr additive="repl">
                                        <p:cTn id="8" dur="1000" fill="hold"/>
                                        <p:tgtEl>
                                          <p:spTgt spid="12290"/>
                                        </p:tgtEl>
                                        <p:attrNameLst>
                                          <p:attrName>ppt_h</p:attrName>
                                        </p:attrNameLst>
                                      </p:cBhvr>
                                      <p:tavLst>
                                        <p:tav tm="100000">
                                          <p:val>
                                            <p:fltVal val="0"/>
                                          </p:val>
                                        </p:tav>
                                        <p:tav tm="100000">
                                          <p:val>
                                            <p:strVal val="#ppt_h"/>
                                          </p:val>
                                        </p:tav>
                                      </p:tavLst>
                                    </p:anim>
                                    <p:anim calcmode="lin" valueType="num">
                                      <p:cBhvr additive="repl">
                                        <p:cTn id="9" dur="1000" fill="hold"/>
                                        <p:tgtEl>
                                          <p:spTgt spid="12290"/>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229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fill="hold" nodeType="clickEffect">
                                  <p:stCondLst>
                                    <p:cond delay="0"/>
                                  </p:stCondLst>
                                  <p:childTnLst>
                                    <p:set>
                                      <p:cBhvr additive="repl">
                                        <p:cTn id="14" dur="1" fill="hold">
                                          <p:stCondLst>
                                            <p:cond delay="0"/>
                                          </p:stCondLst>
                                        </p:cTn>
                                        <p:tgtEl>
                                          <p:spTgt spid="12289">
                                            <p:txEl>
                                              <p:pRg st="0" end="0"/>
                                            </p:txEl>
                                          </p:spTgt>
                                        </p:tgtEl>
                                        <p:attrNameLst>
                                          <p:attrName>style.visibility</p:attrName>
                                        </p:attrNameLst>
                                      </p:cBhvr>
                                      <p:to>
                                        <p:strVal val="visible"/>
                                      </p:to>
                                    </p:set>
                                    <p:anim calcmode="lin" valueType="num">
                                      <p:cBhvr additive="repl">
                                        <p:cTn id="15" dur="500" fill="hold"/>
                                        <p:tgtEl>
                                          <p:spTgt spid="12289">
                                            <p:txEl>
                                              <p:pRg st="0" end="0"/>
                                            </p:txEl>
                                          </p:spTgt>
                                        </p:tgtEl>
                                        <p:attrNameLst>
                                          <p:attrName>ppt_w</p:attrName>
                                        </p:attrNameLst>
                                      </p:cBhvr>
                                      <p:tavLst>
                                        <p:tav tm="100000">
                                          <p:val>
                                            <p:fltVal val="0"/>
                                          </p:val>
                                        </p:tav>
                                        <p:tav tm="100000">
                                          <p:val>
                                            <p:strVal val="#ppt_w"/>
                                          </p:val>
                                        </p:tav>
                                      </p:tavLst>
                                    </p:anim>
                                    <p:anim calcmode="lin" valueType="num">
                                      <p:cBhvr additive="repl">
                                        <p:cTn id="16" dur="500" fill="hold"/>
                                        <p:tgtEl>
                                          <p:spTgt spid="12289">
                                            <p:txEl>
                                              <p:pRg st="0" end="0"/>
                                            </p:txEl>
                                          </p:spTgt>
                                        </p:tgtEl>
                                        <p:attrNameLst>
                                          <p:attrName>ppt_h</p:attrName>
                                        </p:attrNameLst>
                                      </p:cBhvr>
                                      <p:tavLst>
                                        <p:tav tm="100000">
                                          <p:val>
                                            <p:fltVal val="0"/>
                                          </p:val>
                                        </p:tav>
                                        <p:tav tm="100000">
                                          <p:val>
                                            <p:strVal val="#ppt_h"/>
                                          </p:val>
                                        </p:tav>
                                      </p:tavLst>
                                    </p:anim>
                                    <p:animEffect transition="in" filter="fade">
                                      <p:cBhvr additive="repl">
                                        <p:cTn id="17" dur="500"/>
                                        <p:tgtEl>
                                          <p:spTgt spid="1228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520700" y="1000125"/>
            <a:ext cx="8623300" cy="833438"/>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Le modèle Fractal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	</a:t>
            </a:r>
            <a:endParaRPr lang="fr-FR" sz="2400" b="1" dirty="0">
              <a:solidFill>
                <a:srgbClr val="000080"/>
              </a:solidFill>
              <a:latin typeface="Times New Roman" pitchFamily="18" charset="0"/>
              <a:cs typeface="Times New Roman" pitchFamily="18" charset="0"/>
            </a:endParaRPr>
          </a:p>
        </p:txBody>
      </p:sp>
      <p:sp>
        <p:nvSpPr>
          <p:cNvPr id="13314"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a:solidFill>
                  <a:srgbClr val="F9FBC9"/>
                </a:solidFill>
                <a:latin typeface="Engravers MT" pitchFamily="18" charset="0"/>
              </a:rPr>
              <a:t>Fractal</a:t>
            </a:r>
          </a:p>
        </p:txBody>
      </p:sp>
      <p:sp>
        <p:nvSpPr>
          <p:cNvPr id="4" name="Rectangle 1"/>
          <p:cNvSpPr>
            <a:spLocks noChangeArrowheads="1"/>
          </p:cNvSpPr>
          <p:nvPr/>
        </p:nvSpPr>
        <p:spPr bwMode="auto">
          <a:xfrm>
            <a:off x="546100" y="2714625"/>
            <a:ext cx="8597900" cy="3417888"/>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plusieurs plates-formes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	</a:t>
            </a:r>
            <a:r>
              <a:rPr lang="fr-FR" sz="2400" b="1" dirty="0">
                <a:solidFill>
                  <a:srgbClr val="008000"/>
                </a:solidFill>
                <a:latin typeface="Times New Roman" pitchFamily="18" charset="0"/>
                <a:cs typeface="Times New Roman" pitchFamily="18" charset="0"/>
              </a:rPr>
              <a:t>3 en Java</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		</a:t>
            </a:r>
            <a:r>
              <a:rPr lang="fr-FR" sz="2400" b="1" dirty="0">
                <a:solidFill>
                  <a:srgbClr val="000080"/>
                </a:solidFill>
                <a:latin typeface="Times New Roman" pitchFamily="18" charset="0"/>
                <a:cs typeface="Times New Roman" pitchFamily="18" charset="0"/>
              </a:rPr>
              <a:t>Julia : implémentation de référence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80"/>
                </a:solidFill>
                <a:latin typeface="Times New Roman" pitchFamily="18" charset="0"/>
                <a:cs typeface="Times New Roman" pitchFamily="18" charset="0"/>
              </a:rPr>
              <a:t>		</a:t>
            </a:r>
            <a:r>
              <a:rPr lang="fr-FR" sz="2400" b="1" dirty="0" err="1">
                <a:solidFill>
                  <a:srgbClr val="000080"/>
                </a:solidFill>
                <a:latin typeface="Times New Roman" pitchFamily="18" charset="0"/>
                <a:cs typeface="Times New Roman" pitchFamily="18" charset="0"/>
              </a:rPr>
              <a:t>AOKell</a:t>
            </a:r>
            <a:r>
              <a:rPr lang="fr-FR" sz="2400" b="1" dirty="0">
                <a:solidFill>
                  <a:srgbClr val="000080"/>
                </a:solidFill>
                <a:latin typeface="Times New Roman" pitchFamily="18" charset="0"/>
                <a:cs typeface="Times New Roman" pitchFamily="18" charset="0"/>
              </a:rPr>
              <a:t> : aspects + </a:t>
            </a:r>
            <a:r>
              <a:rPr lang="fr-FR" sz="2400" b="1" dirty="0" err="1">
                <a:solidFill>
                  <a:srgbClr val="000080"/>
                </a:solidFill>
                <a:latin typeface="Times New Roman" pitchFamily="18" charset="0"/>
                <a:cs typeface="Times New Roman" pitchFamily="18" charset="0"/>
              </a:rPr>
              <a:t>componentisation</a:t>
            </a:r>
            <a:r>
              <a:rPr lang="fr-FR" sz="2400" b="1" dirty="0">
                <a:solidFill>
                  <a:srgbClr val="000080"/>
                </a:solidFill>
                <a:latin typeface="Times New Roman" pitchFamily="18" charset="0"/>
                <a:cs typeface="Times New Roman" pitchFamily="18" charset="0"/>
              </a:rPr>
              <a:t> des membranes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80"/>
                </a:solidFill>
                <a:latin typeface="Times New Roman" pitchFamily="18" charset="0"/>
                <a:cs typeface="Times New Roman" pitchFamily="18" charset="0"/>
              </a:rPr>
              <a:t>		</a:t>
            </a:r>
            <a:r>
              <a:rPr lang="fr-FR" sz="2400" b="1" dirty="0" err="1">
                <a:solidFill>
                  <a:srgbClr val="000080"/>
                </a:solidFill>
                <a:latin typeface="Times New Roman" pitchFamily="18" charset="0"/>
                <a:cs typeface="Times New Roman" pitchFamily="18" charset="0"/>
              </a:rPr>
              <a:t>ProActive</a:t>
            </a:r>
            <a:r>
              <a:rPr lang="fr-FR" sz="2400" b="1" dirty="0">
                <a:solidFill>
                  <a:srgbClr val="000080"/>
                </a:solidFill>
                <a:latin typeface="Times New Roman" pitchFamily="18" charset="0"/>
                <a:cs typeface="Times New Roman" pitchFamily="18" charset="0"/>
              </a:rPr>
              <a:t> : composants actifs pour les grilles</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80"/>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	</a:t>
            </a:r>
            <a:r>
              <a:rPr lang="fr-FR" sz="2400" b="1" dirty="0">
                <a:solidFill>
                  <a:srgbClr val="008000"/>
                </a:solidFill>
                <a:latin typeface="Times New Roman" pitchFamily="18" charset="0"/>
                <a:cs typeface="Times New Roman" pitchFamily="18" charset="0"/>
              </a:rPr>
              <a:t>2 en C</a:t>
            </a:r>
            <a:r>
              <a:rPr lang="fr-FR" sz="2400" b="1" dirty="0">
                <a:solidFill>
                  <a:srgbClr val="99284C"/>
                </a:solidFill>
                <a:latin typeface="Times New Roman" pitchFamily="18" charset="0"/>
                <a:cs typeface="Times New Roman" pitchFamily="18" charset="0"/>
              </a:rPr>
              <a:t> </a:t>
            </a:r>
            <a:r>
              <a:rPr lang="fr-FR" sz="2400" b="1" dirty="0">
                <a:solidFill>
                  <a:srgbClr val="000080"/>
                </a:solidFill>
                <a:latin typeface="Times New Roman" pitchFamily="18" charset="0"/>
                <a:cs typeface="Times New Roman" pitchFamily="18" charset="0"/>
              </a:rPr>
              <a:t>(</a:t>
            </a:r>
            <a:r>
              <a:rPr lang="fr-FR" sz="2400" b="1" dirty="0" err="1">
                <a:solidFill>
                  <a:srgbClr val="000080"/>
                </a:solidFill>
                <a:latin typeface="Times New Roman" pitchFamily="18" charset="0"/>
                <a:cs typeface="Times New Roman" pitchFamily="18" charset="0"/>
              </a:rPr>
              <a:t>Think</a:t>
            </a:r>
            <a:r>
              <a:rPr lang="fr-FR" sz="2400" b="1" dirty="0">
                <a:solidFill>
                  <a:srgbClr val="000080"/>
                </a:solidFill>
                <a:latin typeface="Times New Roman" pitchFamily="18" charset="0"/>
                <a:cs typeface="Times New Roman" pitchFamily="18" charset="0"/>
              </a:rPr>
              <a:t>, Cecilia), </a:t>
            </a:r>
            <a:r>
              <a:rPr lang="fr-FR" sz="2400" b="1" dirty="0">
                <a:solidFill>
                  <a:srgbClr val="008000"/>
                </a:solidFill>
                <a:latin typeface="Times New Roman" pitchFamily="18" charset="0"/>
                <a:cs typeface="Times New Roman" pitchFamily="18" charset="0"/>
              </a:rPr>
              <a:t>1 en C++</a:t>
            </a:r>
            <a:r>
              <a:rPr lang="fr-FR" sz="2400" b="1" dirty="0">
                <a:solidFill>
                  <a:srgbClr val="99284C"/>
                </a:solidFill>
                <a:latin typeface="Times New Roman" pitchFamily="18" charset="0"/>
                <a:cs typeface="Times New Roman" pitchFamily="18" charset="0"/>
              </a:rPr>
              <a:t> </a:t>
            </a:r>
            <a:r>
              <a:rPr lang="fr-FR" sz="2400" b="1" dirty="0">
                <a:solidFill>
                  <a:srgbClr val="000080"/>
                </a:solidFill>
                <a:latin typeface="Times New Roman" pitchFamily="18" charset="0"/>
                <a:cs typeface="Times New Roman" pitchFamily="18" charset="0"/>
              </a:rPr>
              <a:t>(Plasma),</a:t>
            </a:r>
            <a:r>
              <a:rPr lang="fr-FR" sz="2400" b="1" dirty="0">
                <a:solidFill>
                  <a:srgbClr val="99284C"/>
                </a:solidFill>
                <a:latin typeface="Times New Roman" pitchFamily="18" charset="0"/>
                <a:cs typeface="Times New Roman" pitchFamily="18" charset="0"/>
              </a:rPr>
              <a:t> </a:t>
            </a:r>
            <a:r>
              <a:rPr lang="fr-FR" sz="2400" b="1" dirty="0">
                <a:solidFill>
                  <a:srgbClr val="008000"/>
                </a:solidFill>
                <a:latin typeface="Times New Roman" pitchFamily="18" charset="0"/>
                <a:cs typeface="Times New Roman" pitchFamily="18" charset="0"/>
              </a:rPr>
              <a:t>1 en </a:t>
            </a:r>
            <a:r>
              <a:rPr lang="fr-FR" sz="2400" b="1" dirty="0" err="1">
                <a:solidFill>
                  <a:srgbClr val="008000"/>
                </a:solidFill>
                <a:latin typeface="Times New Roman" pitchFamily="18" charset="0"/>
                <a:cs typeface="Times New Roman" pitchFamily="18" charset="0"/>
              </a:rPr>
              <a:t>SmallTalk</a:t>
            </a:r>
            <a:r>
              <a:rPr lang="fr-FR" sz="2400" b="1" dirty="0">
                <a:solidFill>
                  <a:srgbClr val="99284C"/>
                </a:solidFill>
                <a:latin typeface="Times New Roman" pitchFamily="18" charset="0"/>
                <a:cs typeface="Times New Roman" pitchFamily="18" charset="0"/>
              </a:rPr>
              <a:t> 	</a:t>
            </a:r>
            <a:r>
              <a:rPr lang="fr-FR" sz="2400" b="1" dirty="0">
                <a:solidFill>
                  <a:srgbClr val="000080"/>
                </a:solidFill>
                <a:latin typeface="Times New Roman" pitchFamily="18" charset="0"/>
                <a:cs typeface="Times New Roman" pitchFamily="18" charset="0"/>
              </a:rPr>
              <a:t>(</a:t>
            </a:r>
            <a:r>
              <a:rPr lang="fr-FR" sz="2400" b="1" dirty="0" err="1">
                <a:solidFill>
                  <a:srgbClr val="000080"/>
                </a:solidFill>
                <a:latin typeface="Times New Roman" pitchFamily="18" charset="0"/>
                <a:cs typeface="Times New Roman" pitchFamily="18" charset="0"/>
              </a:rPr>
              <a:t>FracTalk</a:t>
            </a:r>
            <a:r>
              <a:rPr lang="fr-FR" sz="2400" b="1" dirty="0">
                <a:solidFill>
                  <a:srgbClr val="000080"/>
                </a:solidFill>
                <a:latin typeface="Times New Roman" pitchFamily="18" charset="0"/>
                <a:cs typeface="Times New Roman" pitchFamily="18" charset="0"/>
              </a:rPr>
              <a:t>),</a:t>
            </a:r>
            <a:r>
              <a:rPr lang="fr-FR" sz="2400" b="1" dirty="0">
                <a:solidFill>
                  <a:srgbClr val="99284C"/>
                </a:solidFill>
                <a:latin typeface="Times New Roman" pitchFamily="18" charset="0"/>
                <a:cs typeface="Times New Roman" pitchFamily="18" charset="0"/>
              </a:rPr>
              <a:t> </a:t>
            </a:r>
            <a:r>
              <a:rPr lang="fr-FR" sz="2400" b="1" dirty="0">
                <a:solidFill>
                  <a:srgbClr val="008000"/>
                </a:solidFill>
                <a:latin typeface="Times New Roman" pitchFamily="18" charset="0"/>
                <a:cs typeface="Times New Roman" pitchFamily="18" charset="0"/>
              </a:rPr>
              <a:t>1 pour .NET</a:t>
            </a:r>
            <a:r>
              <a:rPr lang="fr-FR" sz="2400" b="1" dirty="0">
                <a:solidFill>
                  <a:srgbClr val="99284C"/>
                </a:solidFill>
                <a:latin typeface="Times New Roman" pitchFamily="18" charset="0"/>
                <a:cs typeface="Times New Roman" pitchFamily="18" charset="0"/>
              </a:rPr>
              <a:t> </a:t>
            </a:r>
            <a:r>
              <a:rPr lang="fr-FR" sz="2400" b="1" dirty="0">
                <a:solidFill>
                  <a:srgbClr val="000080"/>
                </a:solidFill>
                <a:latin typeface="Times New Roman" pitchFamily="18" charset="0"/>
                <a:cs typeface="Times New Roman" pitchFamily="18" charset="0"/>
              </a:rPr>
              <a:t>(</a:t>
            </a:r>
            <a:r>
              <a:rPr lang="fr-FR" sz="2400" b="1" dirty="0" err="1">
                <a:solidFill>
                  <a:srgbClr val="000080"/>
                </a:solidFill>
                <a:latin typeface="Times New Roman" pitchFamily="18" charset="0"/>
                <a:cs typeface="Times New Roman" pitchFamily="18" charset="0"/>
              </a:rPr>
              <a:t>FractNet</a:t>
            </a:r>
            <a:r>
              <a:rPr lang="fr-FR" sz="2400" b="1" dirty="0">
                <a:solidFill>
                  <a:srgbClr val="000080"/>
                </a:solidFill>
                <a:latin typeface="Times New Roman" pitchFamily="18" charset="0"/>
                <a:cs typeface="Times New Roman" pitchFamily="18" charset="0"/>
              </a:rPr>
              <a:t>)</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99284C"/>
              </a:solidFill>
              <a:latin typeface="Times New Roman" pitchFamily="18" charset="0"/>
              <a:cs typeface="Times New Roman" pitchFamily="18" charset="0"/>
            </a:endParaRPr>
          </a:p>
        </p:txBody>
      </p:sp>
      <p:sp>
        <p:nvSpPr>
          <p:cNvPr id="6" name="Rectangle 1"/>
          <p:cNvSpPr>
            <a:spLocks noChangeArrowheads="1"/>
          </p:cNvSpPr>
          <p:nvPr/>
        </p:nvSpPr>
        <p:spPr bwMode="auto">
          <a:xfrm>
            <a:off x="428625" y="1428750"/>
            <a:ext cx="5286375" cy="833438"/>
          </a:xfrm>
          <a:prstGeom prst="rect">
            <a:avLst/>
          </a:prstGeom>
          <a:noFill/>
          <a:ln w="9525">
            <a:noFill/>
            <a:round/>
            <a:headEnd/>
            <a:tailEnd/>
          </a:ln>
        </p:spPr>
        <p:txBody>
          <a:bodyPr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99284C"/>
                </a:solidFill>
                <a:latin typeface="Times New Roman" pitchFamily="18" charset="0"/>
                <a:cs typeface="Times New Roman" pitchFamily="18" charset="0"/>
              </a:rPr>
              <a:t>	</a:t>
            </a:r>
            <a:r>
              <a:rPr lang="fr-FR" sz="2400" b="1" dirty="0">
                <a:solidFill>
                  <a:srgbClr val="000080"/>
                </a:solidFill>
                <a:latin typeface="Times New Roman" pitchFamily="18" charset="0"/>
                <a:cs typeface="Times New Roman" pitchFamily="18" charset="0"/>
              </a:rPr>
              <a:t>1 modèle : spécification textuelle + API</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80"/>
                </a:solidFill>
                <a:latin typeface="Times New Roman" pitchFamily="18" charset="0"/>
                <a:cs typeface="Times New Roman" pitchFamily="18" charset="0"/>
              </a:rPr>
              <a:t>	1 sémantique (</a:t>
            </a:r>
            <a:r>
              <a:rPr lang="fr-FR" sz="2400" b="1" dirty="0" err="1">
                <a:solidFill>
                  <a:srgbClr val="000080"/>
                </a:solidFill>
                <a:latin typeface="Times New Roman" pitchFamily="18" charset="0"/>
                <a:cs typeface="Times New Roman" pitchFamily="18" charset="0"/>
              </a:rPr>
              <a:t>kell</a:t>
            </a:r>
            <a:r>
              <a:rPr lang="fr-FR" sz="2400" b="1" dirty="0">
                <a:solidFill>
                  <a:srgbClr val="000080"/>
                </a:solidFill>
                <a:latin typeface="Times New Roman" pitchFamily="18" charset="0"/>
                <a:cs typeface="Times New Roman" pitchFamily="18" charset="0"/>
              </a:rPr>
              <a:t>-</a:t>
            </a:r>
            <a:r>
              <a:rPr lang="fr-FR" sz="2400" b="1" dirty="0" err="1">
                <a:solidFill>
                  <a:srgbClr val="000080"/>
                </a:solidFill>
                <a:latin typeface="Times New Roman" pitchFamily="18" charset="0"/>
                <a:cs typeface="Times New Roman" pitchFamily="18" charset="0"/>
              </a:rPr>
              <a:t>calculus</a:t>
            </a:r>
            <a:r>
              <a:rPr lang="fr-FR" sz="2400" b="1" dirty="0">
                <a:solidFill>
                  <a:srgbClr val="000080"/>
                </a:solidFill>
                <a:latin typeface="Times New Roman" pitchFamily="18" charset="0"/>
                <a:cs typeface="Times New Roman" pitchFamily="18"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3314"/>
                                        </p:tgtEl>
                                        <p:attrNameLst>
                                          <p:attrName>style.visibility</p:attrName>
                                        </p:attrNameLst>
                                      </p:cBhvr>
                                      <p:to>
                                        <p:strVal val="visible"/>
                                      </p:to>
                                    </p:set>
                                    <p:anim calcmode="lin" valueType="num">
                                      <p:cBhvr additive="repl">
                                        <p:cTn id="7" dur="1000" fill="hold"/>
                                        <p:tgtEl>
                                          <p:spTgt spid="13314"/>
                                        </p:tgtEl>
                                        <p:attrNameLst>
                                          <p:attrName>ppt_w</p:attrName>
                                        </p:attrNameLst>
                                      </p:cBhvr>
                                      <p:tavLst>
                                        <p:tav tm="100000">
                                          <p:val>
                                            <p:fltVal val="0"/>
                                          </p:val>
                                        </p:tav>
                                        <p:tav tm="100000">
                                          <p:val>
                                            <p:strVal val="#ppt_w"/>
                                          </p:val>
                                        </p:tav>
                                      </p:tavLst>
                                    </p:anim>
                                    <p:anim calcmode="lin" valueType="num">
                                      <p:cBhvr additive="repl">
                                        <p:cTn id="8" dur="1000" fill="hold"/>
                                        <p:tgtEl>
                                          <p:spTgt spid="13314"/>
                                        </p:tgtEl>
                                        <p:attrNameLst>
                                          <p:attrName>ppt_h</p:attrName>
                                        </p:attrNameLst>
                                      </p:cBhvr>
                                      <p:tavLst>
                                        <p:tav tm="100000">
                                          <p:val>
                                            <p:fltVal val="0"/>
                                          </p:val>
                                        </p:tav>
                                        <p:tav tm="100000">
                                          <p:val>
                                            <p:strVal val="#ppt_h"/>
                                          </p:val>
                                        </p:tav>
                                      </p:tavLst>
                                    </p:anim>
                                    <p:anim calcmode="lin" valueType="num">
                                      <p:cBhvr additive="repl">
                                        <p:cTn id="9" dur="1000" fill="hold"/>
                                        <p:tgtEl>
                                          <p:spTgt spid="13314"/>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331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fill="hold" nodeType="clickEffect">
                                  <p:stCondLst>
                                    <p:cond delay="0"/>
                                  </p:stCondLst>
                                  <p:childTnLst>
                                    <p:set>
                                      <p:cBhvr additive="repl">
                                        <p:cTn id="14" dur="1" fill="hold">
                                          <p:stCondLst>
                                            <p:cond delay="0"/>
                                          </p:stCondLst>
                                        </p:cTn>
                                        <p:tgtEl>
                                          <p:spTgt spid="13313">
                                            <p:txEl>
                                              <p:pRg st="0" end="0"/>
                                            </p:txEl>
                                          </p:spTgt>
                                        </p:tgtEl>
                                        <p:attrNameLst>
                                          <p:attrName>style.visibility</p:attrName>
                                        </p:attrNameLst>
                                      </p:cBhvr>
                                      <p:to>
                                        <p:strVal val="visible"/>
                                      </p:to>
                                    </p:set>
                                    <p:anim calcmode="lin" valueType="num">
                                      <p:cBhvr additive="repl">
                                        <p:cTn id="15" dur="500" fill="hold"/>
                                        <p:tgtEl>
                                          <p:spTgt spid="13313">
                                            <p:txEl>
                                              <p:pRg st="0" end="0"/>
                                            </p:txEl>
                                          </p:spTgt>
                                        </p:tgtEl>
                                        <p:attrNameLst>
                                          <p:attrName>ppt_w</p:attrName>
                                        </p:attrNameLst>
                                      </p:cBhvr>
                                      <p:tavLst>
                                        <p:tav tm="100000">
                                          <p:val>
                                            <p:fltVal val="0"/>
                                          </p:val>
                                        </p:tav>
                                        <p:tav tm="100000">
                                          <p:val>
                                            <p:strVal val="#ppt_w"/>
                                          </p:val>
                                        </p:tav>
                                      </p:tavLst>
                                    </p:anim>
                                    <p:anim calcmode="lin" valueType="num">
                                      <p:cBhvr additive="repl">
                                        <p:cTn id="16" dur="500" fill="hold"/>
                                        <p:tgtEl>
                                          <p:spTgt spid="13313">
                                            <p:txEl>
                                              <p:pRg st="0" end="0"/>
                                            </p:txEl>
                                          </p:spTgt>
                                        </p:tgtEl>
                                        <p:attrNameLst>
                                          <p:attrName>ppt_h</p:attrName>
                                        </p:attrNameLst>
                                      </p:cBhvr>
                                      <p:tavLst>
                                        <p:tav tm="100000">
                                          <p:val>
                                            <p:fltVal val="0"/>
                                          </p:val>
                                        </p:tav>
                                        <p:tav tm="100000">
                                          <p:val>
                                            <p:strVal val="#ppt_h"/>
                                          </p:val>
                                        </p:tav>
                                      </p:tavLst>
                                    </p:anim>
                                    <p:animEffect transition="in" filter="fade">
                                      <p:cBhvr additive="repl">
                                        <p:cTn id="17" dur="500"/>
                                        <p:tgtEl>
                                          <p:spTgt spid="133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1000" fill="hold"/>
                                        <p:tgtEl>
                                          <p:spTgt spid="4"/>
                                        </p:tgtEl>
                                        <p:attrNameLst>
                                          <p:attrName>ppt_w</p:attrName>
                                        </p:attrNameLst>
                                      </p:cBhvr>
                                      <p:tavLst>
                                        <p:tav tm="0">
                                          <p:val>
                                            <p:strVal val="#ppt_w*0.70"/>
                                          </p:val>
                                        </p:tav>
                                        <p:tav tm="100000">
                                          <p:val>
                                            <p:strVal val="#ppt_w"/>
                                          </p:val>
                                        </p:tav>
                                      </p:tavLst>
                                    </p:anim>
                                    <p:anim calcmode="lin" valueType="num">
                                      <p:cBhvr>
                                        <p:cTn id="28" dur="1000" fill="hold"/>
                                        <p:tgtEl>
                                          <p:spTgt spid="4"/>
                                        </p:tgtEl>
                                        <p:attrNameLst>
                                          <p:attrName>ppt_h</p:attrName>
                                        </p:attrNameLst>
                                      </p:cBhvr>
                                      <p:tavLst>
                                        <p:tav tm="0">
                                          <p:val>
                                            <p:strVal val="#ppt_h"/>
                                          </p:val>
                                        </p:tav>
                                        <p:tav tm="100000">
                                          <p:val>
                                            <p:strVal val="#ppt_h"/>
                                          </p:val>
                                        </p:tav>
                                      </p:tavLst>
                                    </p:anim>
                                    <p:animEffect transition="in" filter="fade">
                                      <p:cBhvr>
                                        <p:cTn id="2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469900" y="1071563"/>
            <a:ext cx="8674100" cy="833437"/>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800000"/>
                </a:solidFill>
                <a:latin typeface="Times New Roman" pitchFamily="18" charset="0"/>
                <a:cs typeface="Times New Roman" pitchFamily="18" charset="0"/>
              </a:rPr>
              <a:t>Exemple de middleware/applications développées avec Fractal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800000"/>
              </a:solidFill>
              <a:latin typeface="Times New Roman" pitchFamily="18" charset="0"/>
              <a:cs typeface="Times New Roman" pitchFamily="18" charset="0"/>
            </a:endParaRPr>
          </a:p>
        </p:txBody>
      </p:sp>
      <p:sp>
        <p:nvSpPr>
          <p:cNvPr id="14338"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a:solidFill>
                  <a:srgbClr val="F9FBC9"/>
                </a:solidFill>
                <a:latin typeface="Engravers MT" pitchFamily="18" charset="0"/>
              </a:rPr>
              <a:t>Fractal</a:t>
            </a:r>
          </a:p>
        </p:txBody>
      </p:sp>
      <p:sp>
        <p:nvSpPr>
          <p:cNvPr id="4" name="Rectangle 1"/>
          <p:cNvSpPr>
            <a:spLocks noChangeArrowheads="1"/>
          </p:cNvSpPr>
          <p:nvPr/>
        </p:nvSpPr>
        <p:spPr bwMode="auto">
          <a:xfrm>
            <a:off x="285750" y="1785938"/>
            <a:ext cx="9001125" cy="4157662"/>
          </a:xfrm>
          <a:prstGeom prst="rect">
            <a:avLst/>
          </a:prstGeom>
          <a:noFill/>
          <a:ln w="9525">
            <a:noFill/>
            <a:round/>
            <a:headEnd/>
            <a:tailEnd/>
          </a:ln>
        </p:spPr>
        <p:txBody>
          <a:bodyPr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FF0000"/>
                </a:solidFill>
                <a:latin typeface="Times New Roman" pitchFamily="18" charset="0"/>
                <a:cs typeface="Times New Roman" pitchFamily="18" charset="0"/>
              </a:rPr>
              <a:t>- comanche</a:t>
            </a:r>
            <a:r>
              <a:rPr lang="fr-FR" sz="2400" b="1">
                <a:solidFill>
                  <a:srgbClr val="000080"/>
                </a:solidFill>
                <a:latin typeface="Times New Roman" pitchFamily="18" charset="0"/>
                <a:cs typeface="Times New Roman" pitchFamily="18" charset="0"/>
              </a:rPr>
              <a:t> : serveur Web</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80"/>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FF0000"/>
                </a:solidFill>
                <a:latin typeface="Times New Roman" pitchFamily="18" charset="0"/>
                <a:cs typeface="Times New Roman" pitchFamily="18" charset="0"/>
              </a:rPr>
              <a:t>- GoTM</a:t>
            </a:r>
            <a:r>
              <a:rPr lang="fr-FR" sz="2400" b="1">
                <a:solidFill>
                  <a:srgbClr val="000080"/>
                </a:solidFill>
                <a:latin typeface="Times New Roman" pitchFamily="18" charset="0"/>
                <a:cs typeface="Times New Roman" pitchFamily="18" charset="0"/>
              </a:rPr>
              <a:t> : moniteur transactionnel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80"/>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FF0000"/>
                </a:solidFill>
                <a:latin typeface="Times New Roman" pitchFamily="18" charset="0"/>
                <a:cs typeface="Times New Roman" pitchFamily="18" charset="0"/>
              </a:rPr>
              <a:t>- JonasALaCarte</a:t>
            </a:r>
            <a:r>
              <a:rPr lang="fr-FR" sz="2400" b="1">
                <a:solidFill>
                  <a:srgbClr val="000080"/>
                </a:solidFill>
                <a:latin typeface="Times New Roman" pitchFamily="18" charset="0"/>
                <a:cs typeface="Times New Roman" pitchFamily="18" charset="0"/>
              </a:rPr>
              <a:t> : serveur Java EE</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80"/>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FF0000"/>
                </a:solidFill>
                <a:latin typeface="Times New Roman" pitchFamily="18" charset="0"/>
                <a:cs typeface="Times New Roman" pitchFamily="18" charset="0"/>
              </a:rPr>
              <a:t>- FraSCAti </a:t>
            </a:r>
            <a:r>
              <a:rPr lang="fr-FR" sz="2400" b="1">
                <a:solidFill>
                  <a:srgbClr val="000080"/>
                </a:solidFill>
                <a:latin typeface="Times New Roman" pitchFamily="18" charset="0"/>
                <a:cs typeface="Times New Roman" pitchFamily="18" charset="0"/>
              </a:rPr>
              <a:t>: plate-forme SCA</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80"/>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FF0000"/>
                </a:solidFill>
                <a:latin typeface="Times New Roman" pitchFamily="18" charset="0"/>
                <a:cs typeface="Times New Roman" pitchFamily="18" charset="0"/>
              </a:rPr>
              <a:t>- FractalGUI</a:t>
            </a:r>
            <a:r>
              <a:rPr lang="fr-FR" sz="2400" b="1">
                <a:solidFill>
                  <a:srgbClr val="000080"/>
                </a:solidFill>
                <a:latin typeface="Times New Roman" pitchFamily="18" charset="0"/>
                <a:cs typeface="Times New Roman" pitchFamily="18" charset="0"/>
              </a:rPr>
              <a:t> : conception d’applications Fractal</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80"/>
              </a:solidFill>
              <a:latin typeface="Times New Roman" pitchFamily="18" charset="0"/>
              <a:cs typeface="Times New Roman" pitchFamily="18" charset="0"/>
            </a:endParaRP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a:solidFill>
                  <a:srgbClr val="FF0000"/>
                </a:solidFill>
                <a:latin typeface="Times New Roman" pitchFamily="18" charset="0"/>
                <a:cs typeface="Times New Roman" pitchFamily="18" charset="0"/>
              </a:rPr>
              <a:t>- FractalExplorer</a:t>
            </a:r>
            <a:r>
              <a:rPr lang="fr-FR" sz="2400" b="1">
                <a:solidFill>
                  <a:srgbClr val="000080"/>
                </a:solidFill>
                <a:latin typeface="Times New Roman" pitchFamily="18" charset="0"/>
                <a:cs typeface="Times New Roman" pitchFamily="18" charset="0"/>
              </a:rPr>
              <a:t> : console d’administration applications Fractal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4338"/>
                                        </p:tgtEl>
                                        <p:attrNameLst>
                                          <p:attrName>style.visibility</p:attrName>
                                        </p:attrNameLst>
                                      </p:cBhvr>
                                      <p:to>
                                        <p:strVal val="visible"/>
                                      </p:to>
                                    </p:set>
                                    <p:anim calcmode="lin" valueType="num">
                                      <p:cBhvr additive="repl">
                                        <p:cTn id="7" dur="1000" fill="hold"/>
                                        <p:tgtEl>
                                          <p:spTgt spid="14338"/>
                                        </p:tgtEl>
                                        <p:attrNameLst>
                                          <p:attrName>ppt_w</p:attrName>
                                        </p:attrNameLst>
                                      </p:cBhvr>
                                      <p:tavLst>
                                        <p:tav tm="100000">
                                          <p:val>
                                            <p:fltVal val="0"/>
                                          </p:val>
                                        </p:tav>
                                        <p:tav tm="100000">
                                          <p:val>
                                            <p:strVal val="#ppt_w"/>
                                          </p:val>
                                        </p:tav>
                                      </p:tavLst>
                                    </p:anim>
                                    <p:anim calcmode="lin" valueType="num">
                                      <p:cBhvr additive="repl">
                                        <p:cTn id="8" dur="1000" fill="hold"/>
                                        <p:tgtEl>
                                          <p:spTgt spid="14338"/>
                                        </p:tgtEl>
                                        <p:attrNameLst>
                                          <p:attrName>ppt_h</p:attrName>
                                        </p:attrNameLst>
                                      </p:cBhvr>
                                      <p:tavLst>
                                        <p:tav tm="100000">
                                          <p:val>
                                            <p:fltVal val="0"/>
                                          </p:val>
                                        </p:tav>
                                        <p:tav tm="100000">
                                          <p:val>
                                            <p:strVal val="#ppt_h"/>
                                          </p:val>
                                        </p:tav>
                                      </p:tavLst>
                                    </p:anim>
                                    <p:anim calcmode="lin" valueType="num">
                                      <p:cBhvr additive="repl">
                                        <p:cTn id="9" dur="1000" fill="hold"/>
                                        <p:tgtEl>
                                          <p:spTgt spid="14338"/>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43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14337">
                                            <p:txEl>
                                              <p:pRg st="0" end="0"/>
                                            </p:txEl>
                                          </p:spTgt>
                                        </p:tgtEl>
                                        <p:attrNameLst>
                                          <p:attrName>style.visibility</p:attrName>
                                        </p:attrNameLst>
                                      </p:cBhvr>
                                      <p:to>
                                        <p:strVal val="visible"/>
                                      </p:to>
                                    </p:set>
                                    <p:anim calcmode="lin" valueType="num">
                                      <p:cBhvr>
                                        <p:cTn id="15" dur="1000" fill="hold"/>
                                        <p:tgtEl>
                                          <p:spTgt spid="14337">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14337">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1433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ipe(up)">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up)">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wipe(up)">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up)">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wipe(up)">
                                      <p:cBhvr>
                                        <p:cTn id="42" dur="500"/>
                                        <p:tgtEl>
                                          <p:spTgt spid="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wipe(up)">
                                      <p:cBhvr>
                                        <p:cTn id="4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82600" y="957948"/>
            <a:ext cx="8661400" cy="1571842"/>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000099"/>
                </a:solidFill>
                <a:latin typeface="Times New Roman" pitchFamily="18" charset="0"/>
                <a:cs typeface="Times New Roman" pitchFamily="18" charset="0"/>
              </a:rPr>
              <a:t>La programmation par composant consiste à concevoir un système complexe en terme de réseau de </a:t>
            </a:r>
            <a:r>
              <a:rPr lang="fr-FR" sz="2400" b="1" dirty="0">
                <a:solidFill>
                  <a:srgbClr val="FF0000"/>
                </a:solidFill>
                <a:latin typeface="Times New Roman" pitchFamily="18" charset="0"/>
                <a:cs typeface="Times New Roman" pitchFamily="18" charset="0"/>
              </a:rPr>
              <a:t>composants</a:t>
            </a:r>
            <a:r>
              <a:rPr lang="fr-FR" sz="2400" b="1" dirty="0">
                <a:solidFill>
                  <a:srgbClr val="000099"/>
                </a:solidFill>
                <a:latin typeface="Times New Roman" pitchFamily="18" charset="0"/>
                <a:cs typeface="Times New Roman" pitchFamily="18" charset="0"/>
              </a:rPr>
              <a:t> reliés entre eux par des </a:t>
            </a:r>
            <a:r>
              <a:rPr lang="fr-FR" sz="2400" b="1" dirty="0">
                <a:solidFill>
                  <a:srgbClr val="FF0000"/>
                </a:solidFill>
                <a:latin typeface="Times New Roman" pitchFamily="18" charset="0"/>
                <a:cs typeface="Times New Roman" pitchFamily="18" charset="0"/>
              </a:rPr>
              <a:t>connecteurs</a:t>
            </a:r>
            <a:r>
              <a:rPr lang="fr-FR" sz="2400" b="1" dirty="0">
                <a:solidFill>
                  <a:srgbClr val="000099"/>
                </a:solidFill>
                <a:latin typeface="Times New Roman" pitchFamily="18" charset="0"/>
                <a:cs typeface="Times New Roman" pitchFamily="18" charset="0"/>
              </a:rPr>
              <a:t>, qui collaborent pour réaliser les fonctionnalités désirées.</a:t>
            </a:r>
          </a:p>
        </p:txBody>
      </p:sp>
      <p:sp>
        <p:nvSpPr>
          <p:cNvPr id="16386"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Programmation par composant</a:t>
            </a:r>
          </a:p>
        </p:txBody>
      </p:sp>
      <p:sp>
        <p:nvSpPr>
          <p:cNvPr id="4" name="Rectangle 1"/>
          <p:cNvSpPr>
            <a:spLocks noChangeArrowheads="1"/>
          </p:cNvSpPr>
          <p:nvPr/>
        </p:nvSpPr>
        <p:spPr bwMode="auto">
          <a:xfrm>
            <a:off x="444500" y="3089275"/>
            <a:ext cx="8699500" cy="833438"/>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800000"/>
                </a:solidFill>
                <a:latin typeface="Times New Roman" pitchFamily="18" charset="0"/>
                <a:cs typeface="Times New Roman" pitchFamily="18" charset="0"/>
              </a:rPr>
              <a:t>Connecteur</a:t>
            </a:r>
            <a:r>
              <a:rPr lang="fr-FR" sz="2400" b="1" dirty="0">
                <a:solidFill>
                  <a:srgbClr val="000099"/>
                </a:solidFill>
                <a:latin typeface="Times New Roman" pitchFamily="18" charset="0"/>
                <a:cs typeface="Times New Roman" pitchFamily="18" charset="0"/>
              </a:rPr>
              <a:t> : implémente un </a:t>
            </a:r>
            <a:r>
              <a:rPr lang="fr-FR" sz="2400" b="1" dirty="0">
                <a:solidFill>
                  <a:srgbClr val="FF0000"/>
                </a:solidFill>
                <a:latin typeface="Times New Roman" pitchFamily="18" charset="0"/>
                <a:cs typeface="Times New Roman" pitchFamily="18" charset="0"/>
              </a:rPr>
              <a:t>protocole spécifique de</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FF0000"/>
                </a:solidFill>
                <a:latin typeface="Times New Roman" pitchFamily="18" charset="0"/>
                <a:cs typeface="Times New Roman" pitchFamily="18" charset="0"/>
              </a:rPr>
              <a:t>communication</a:t>
            </a:r>
            <a:r>
              <a:rPr lang="fr-FR" sz="2400" b="1" dirty="0">
                <a:solidFill>
                  <a:srgbClr val="000099"/>
                </a:solidFill>
                <a:latin typeface="Times New Roman" pitchFamily="18" charset="0"/>
                <a:cs typeface="Times New Roman" pitchFamily="18" charset="0"/>
              </a:rPr>
              <a:t>. Il permet de connecter des composants.</a:t>
            </a:r>
          </a:p>
        </p:txBody>
      </p:sp>
      <p:sp>
        <p:nvSpPr>
          <p:cNvPr id="5" name="Rectangle 1"/>
          <p:cNvSpPr>
            <a:spLocks noChangeArrowheads="1"/>
          </p:cNvSpPr>
          <p:nvPr/>
        </p:nvSpPr>
        <p:spPr bwMode="auto">
          <a:xfrm>
            <a:off x="469900" y="4643438"/>
            <a:ext cx="8674100" cy="833437"/>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800000"/>
                </a:solidFill>
                <a:latin typeface="Times New Roman" pitchFamily="18" charset="0"/>
                <a:cs typeface="Times New Roman" pitchFamily="18" charset="0"/>
              </a:rPr>
              <a:t>Composition</a:t>
            </a:r>
            <a:r>
              <a:rPr lang="fr-FR" sz="2400" b="1" dirty="0">
                <a:solidFill>
                  <a:srgbClr val="000099"/>
                </a:solidFill>
                <a:latin typeface="Times New Roman" pitchFamily="18" charset="0"/>
                <a:cs typeface="Times New Roman" pitchFamily="18" charset="0"/>
              </a:rPr>
              <a:t> : deux composants peuvent être composés pour former un composant plus complexe.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6386"/>
                                        </p:tgtEl>
                                        <p:attrNameLst>
                                          <p:attrName>style.visibility</p:attrName>
                                        </p:attrNameLst>
                                      </p:cBhvr>
                                      <p:to>
                                        <p:strVal val="visible"/>
                                      </p:to>
                                    </p:set>
                                    <p:anim calcmode="lin" valueType="num">
                                      <p:cBhvr additive="repl">
                                        <p:cTn id="7" dur="1000" fill="hold"/>
                                        <p:tgtEl>
                                          <p:spTgt spid="16386"/>
                                        </p:tgtEl>
                                        <p:attrNameLst>
                                          <p:attrName>ppt_w</p:attrName>
                                        </p:attrNameLst>
                                      </p:cBhvr>
                                      <p:tavLst>
                                        <p:tav tm="100000">
                                          <p:val>
                                            <p:fltVal val="0"/>
                                          </p:val>
                                        </p:tav>
                                        <p:tav tm="100000">
                                          <p:val>
                                            <p:strVal val="#ppt_w"/>
                                          </p:val>
                                        </p:tav>
                                      </p:tavLst>
                                    </p:anim>
                                    <p:anim calcmode="lin" valueType="num">
                                      <p:cBhvr additive="repl">
                                        <p:cTn id="8" dur="1000" fill="hold"/>
                                        <p:tgtEl>
                                          <p:spTgt spid="16386"/>
                                        </p:tgtEl>
                                        <p:attrNameLst>
                                          <p:attrName>ppt_h</p:attrName>
                                        </p:attrNameLst>
                                      </p:cBhvr>
                                      <p:tavLst>
                                        <p:tav tm="100000">
                                          <p:val>
                                            <p:fltVal val="0"/>
                                          </p:val>
                                        </p:tav>
                                        <p:tav tm="100000">
                                          <p:val>
                                            <p:strVal val="#ppt_h"/>
                                          </p:val>
                                        </p:tav>
                                      </p:tavLst>
                                    </p:anim>
                                    <p:anim calcmode="lin" valueType="num">
                                      <p:cBhvr additive="repl">
                                        <p:cTn id="9" dur="1000" fill="hold"/>
                                        <p:tgtEl>
                                          <p:spTgt spid="16386"/>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638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fill="hold" nodeType="clickEffect">
                                  <p:stCondLst>
                                    <p:cond delay="0"/>
                                  </p:stCondLst>
                                  <p:childTnLst>
                                    <p:set>
                                      <p:cBhvr additive="repl">
                                        <p:cTn id="14" dur="1" fill="hold">
                                          <p:stCondLst>
                                            <p:cond delay="0"/>
                                          </p:stCondLst>
                                        </p:cTn>
                                        <p:tgtEl>
                                          <p:spTgt spid="16385">
                                            <p:txEl>
                                              <p:pRg st="0" end="0"/>
                                            </p:txEl>
                                          </p:spTgt>
                                        </p:tgtEl>
                                        <p:attrNameLst>
                                          <p:attrName>style.visibility</p:attrName>
                                        </p:attrNameLst>
                                      </p:cBhvr>
                                      <p:to>
                                        <p:strVal val="visible"/>
                                      </p:to>
                                    </p:set>
                                    <p:anim calcmode="lin" valueType="num">
                                      <p:cBhvr additive="repl">
                                        <p:cTn id="15" dur="500" fill="hold"/>
                                        <p:tgtEl>
                                          <p:spTgt spid="16385">
                                            <p:txEl>
                                              <p:pRg st="0" end="0"/>
                                            </p:txEl>
                                          </p:spTgt>
                                        </p:tgtEl>
                                        <p:attrNameLst>
                                          <p:attrName>ppt_w</p:attrName>
                                        </p:attrNameLst>
                                      </p:cBhvr>
                                      <p:tavLst>
                                        <p:tav tm="100000">
                                          <p:val>
                                            <p:fltVal val="0"/>
                                          </p:val>
                                        </p:tav>
                                        <p:tav tm="100000">
                                          <p:val>
                                            <p:strVal val="#ppt_w"/>
                                          </p:val>
                                        </p:tav>
                                      </p:tavLst>
                                    </p:anim>
                                    <p:anim calcmode="lin" valueType="num">
                                      <p:cBhvr additive="repl">
                                        <p:cTn id="16" dur="500" fill="hold"/>
                                        <p:tgtEl>
                                          <p:spTgt spid="16385">
                                            <p:txEl>
                                              <p:pRg st="0" end="0"/>
                                            </p:txEl>
                                          </p:spTgt>
                                        </p:tgtEl>
                                        <p:attrNameLst>
                                          <p:attrName>ppt_h</p:attrName>
                                        </p:attrNameLst>
                                      </p:cBhvr>
                                      <p:tavLst>
                                        <p:tav tm="100000">
                                          <p:val>
                                            <p:fltVal val="0"/>
                                          </p:val>
                                        </p:tav>
                                        <p:tav tm="100000">
                                          <p:val>
                                            <p:strVal val="#ppt_h"/>
                                          </p:val>
                                        </p:tav>
                                      </p:tavLst>
                                    </p:anim>
                                    <p:animEffect transition="in" filter="fade">
                                      <p:cBhvr additive="repl">
                                        <p:cTn id="17" dur="500"/>
                                        <p:tgtEl>
                                          <p:spTgt spid="1638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strVal val="#ppt_w*0.70"/>
                                          </p:val>
                                        </p:tav>
                                        <p:tav tm="100000">
                                          <p:val>
                                            <p:strVal val="#ppt_w"/>
                                          </p:val>
                                        </p:tav>
                                      </p:tavLst>
                                    </p:anim>
                                    <p:anim calcmode="lin" valueType="num">
                                      <p:cBhvr>
                                        <p:cTn id="23" dur="1000" fill="hold"/>
                                        <p:tgtEl>
                                          <p:spTgt spid="4"/>
                                        </p:tgtEl>
                                        <p:attrNameLst>
                                          <p:attrName>ppt_h</p:attrName>
                                        </p:attrNameLst>
                                      </p:cBhvr>
                                      <p:tavLst>
                                        <p:tav tm="0">
                                          <p:val>
                                            <p:strVal val="#ppt_h"/>
                                          </p:val>
                                        </p:tav>
                                        <p:tav tm="100000">
                                          <p:val>
                                            <p:strVal val="#ppt_h"/>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1000" fill="hold"/>
                                        <p:tgtEl>
                                          <p:spTgt spid="5"/>
                                        </p:tgtEl>
                                        <p:attrNameLst>
                                          <p:attrName>ppt_w</p:attrName>
                                        </p:attrNameLst>
                                      </p:cBhvr>
                                      <p:tavLst>
                                        <p:tav tm="0">
                                          <p:val>
                                            <p:strVal val="#ppt_w*0.70"/>
                                          </p:val>
                                        </p:tav>
                                        <p:tav tm="100000">
                                          <p:val>
                                            <p:strVal val="#ppt_w"/>
                                          </p:val>
                                        </p:tav>
                                      </p:tavLst>
                                    </p:anim>
                                    <p:anim calcmode="lin" valueType="num">
                                      <p:cBhvr>
                                        <p:cTn id="30" dur="1000" fill="hold"/>
                                        <p:tgtEl>
                                          <p:spTgt spid="5"/>
                                        </p:tgtEl>
                                        <p:attrNameLst>
                                          <p:attrName>ppt_h</p:attrName>
                                        </p:attrNameLst>
                                      </p:cBhvr>
                                      <p:tavLst>
                                        <p:tav tm="0">
                                          <p:val>
                                            <p:strVal val="#ppt_h"/>
                                          </p:val>
                                        </p:tav>
                                        <p:tav tm="100000">
                                          <p:val>
                                            <p:strVal val="#ppt_h"/>
                                          </p:val>
                                        </p:tav>
                                      </p:tavLst>
                                    </p:anim>
                                    <p:animEffect transition="in" filter="fade">
                                      <p:cBhvr>
                                        <p:cTn id="3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85700" name="Rectangle 4"/>
          <p:cNvSpPr>
            <a:spLocks noChangeArrowheads="1"/>
          </p:cNvSpPr>
          <p:nvPr/>
        </p:nvSpPr>
        <p:spPr bwMode="auto">
          <a:xfrm>
            <a:off x="512763" y="976313"/>
            <a:ext cx="8631237" cy="5265737"/>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endParaRPr lang="fr-FR" sz="800" b="1">
              <a:solidFill>
                <a:schemeClr val="bg2"/>
              </a:solidFill>
            </a:endParaRPr>
          </a:p>
          <a:p>
            <a:pPr lvl="1" algn="just">
              <a:lnSpc>
                <a:spcPct val="100000"/>
              </a:lnSpc>
              <a:spcBef>
                <a:spcPct val="0"/>
              </a:spcBef>
              <a:buFont typeface="Wingdings" pitchFamily="2" charset="2"/>
              <a:buChar char="Ø"/>
            </a:pPr>
            <a:r>
              <a:rPr lang="fr-FR" sz="2400" b="1">
                <a:solidFill>
                  <a:schemeClr val="bg2"/>
                </a:solidFill>
              </a:rPr>
              <a:t> Un composant logiciel est une unité de déploiement qui peut être caractérisée par :</a:t>
            </a:r>
          </a:p>
          <a:p>
            <a:pPr lvl="1" algn="just">
              <a:lnSpc>
                <a:spcPct val="100000"/>
              </a:lnSpc>
              <a:spcBef>
                <a:spcPct val="0"/>
              </a:spcBef>
              <a:buFont typeface="Wingdings" pitchFamily="2" charset="2"/>
              <a:buChar char="Ø"/>
            </a:pPr>
            <a:endParaRPr lang="fr-FR" sz="2400" b="1">
              <a:solidFill>
                <a:schemeClr val="bg2"/>
              </a:solidFill>
            </a:endParaRPr>
          </a:p>
          <a:p>
            <a:pPr lvl="2" algn="just">
              <a:lnSpc>
                <a:spcPct val="100000"/>
              </a:lnSpc>
              <a:spcBef>
                <a:spcPct val="0"/>
              </a:spcBef>
              <a:buFont typeface="Wingdings" pitchFamily="2" charset="2"/>
              <a:buChar char="Ø"/>
            </a:pPr>
            <a:r>
              <a:rPr lang="fr-FR" sz="2400" b="1">
                <a:solidFill>
                  <a:schemeClr val="bg2"/>
                </a:solidFill>
              </a:rPr>
              <a:t> ses </a:t>
            </a:r>
            <a:r>
              <a:rPr lang="fr-FR" sz="2400" b="1">
                <a:solidFill>
                  <a:srgbClr val="D40000"/>
                </a:solidFill>
              </a:rPr>
              <a:t>propriétés</a:t>
            </a:r>
            <a:r>
              <a:rPr lang="fr-FR" sz="2400" b="1">
                <a:solidFill>
                  <a:schemeClr val="bg2"/>
                </a:solidFill>
              </a:rPr>
              <a:t> </a:t>
            </a:r>
            <a:r>
              <a:rPr lang="fr-FR" sz="2400" b="1">
                <a:solidFill>
                  <a:srgbClr val="D40000"/>
                </a:solidFill>
              </a:rPr>
              <a:t>fonctionnelles</a:t>
            </a:r>
          </a:p>
          <a:p>
            <a:pPr lvl="3" algn="just">
              <a:lnSpc>
                <a:spcPct val="100000"/>
              </a:lnSpc>
              <a:spcBef>
                <a:spcPct val="0"/>
              </a:spcBef>
              <a:buFont typeface="Wingdings" pitchFamily="2" charset="2"/>
              <a:buChar char="Ø"/>
            </a:pPr>
            <a:r>
              <a:rPr lang="fr-FR" sz="2400" b="1">
                <a:solidFill>
                  <a:schemeClr val="bg2"/>
                </a:solidFill>
              </a:rPr>
              <a:t> Elles décrivent les fonctions rendues par le composant</a:t>
            </a:r>
          </a:p>
          <a:p>
            <a:pPr lvl="3" algn="just">
              <a:lnSpc>
                <a:spcPct val="100000"/>
              </a:lnSpc>
              <a:spcBef>
                <a:spcPct val="0"/>
              </a:spcBef>
              <a:buFont typeface="Wingdings" pitchFamily="2" charset="2"/>
              <a:buChar char="Ø"/>
            </a:pPr>
            <a:r>
              <a:rPr lang="fr-FR" sz="2400" b="1">
                <a:solidFill>
                  <a:schemeClr val="bg2"/>
                </a:solidFill>
              </a:rPr>
              <a:t> Elles sont caractérisées par ses interfaces fournies et ses interfaces requises</a:t>
            </a:r>
          </a:p>
          <a:p>
            <a:pPr lvl="3" algn="just">
              <a:lnSpc>
                <a:spcPct val="100000"/>
              </a:lnSpc>
              <a:spcBef>
                <a:spcPct val="0"/>
              </a:spcBef>
              <a:buFont typeface="Wingdings" pitchFamily="2" charset="2"/>
              <a:buChar char="Ø"/>
            </a:pPr>
            <a:endParaRPr lang="fr-FR" sz="2400" b="1">
              <a:solidFill>
                <a:schemeClr val="bg2"/>
              </a:solidFill>
            </a:endParaRPr>
          </a:p>
          <a:p>
            <a:pPr lvl="2" algn="just">
              <a:lnSpc>
                <a:spcPct val="100000"/>
              </a:lnSpc>
              <a:spcBef>
                <a:spcPct val="0"/>
              </a:spcBef>
              <a:buFont typeface="Wingdings" pitchFamily="2" charset="2"/>
              <a:buChar char="Ø"/>
            </a:pPr>
            <a:r>
              <a:rPr lang="fr-FR" sz="2400" b="1">
                <a:solidFill>
                  <a:schemeClr val="bg2"/>
                </a:solidFill>
              </a:rPr>
              <a:t> ses </a:t>
            </a:r>
            <a:r>
              <a:rPr lang="fr-FR" sz="2400" b="1">
                <a:solidFill>
                  <a:srgbClr val="D40000"/>
                </a:solidFill>
              </a:rPr>
              <a:t>propriétés non-fonctionnelles</a:t>
            </a:r>
          </a:p>
          <a:p>
            <a:pPr lvl="3" algn="just">
              <a:lnSpc>
                <a:spcPct val="100000"/>
              </a:lnSpc>
              <a:spcBef>
                <a:spcPct val="0"/>
              </a:spcBef>
              <a:buFont typeface="Wingdings" pitchFamily="2" charset="2"/>
              <a:buChar char="Ø"/>
            </a:pPr>
            <a:r>
              <a:rPr lang="fr-FR" sz="2400" b="1">
                <a:solidFill>
                  <a:schemeClr val="bg2"/>
                </a:solidFill>
              </a:rPr>
              <a:t> Elles caractérisent les aspects liés à une implantation donnée du composant</a:t>
            </a:r>
          </a:p>
          <a:p>
            <a:pPr lvl="1" algn="just">
              <a:lnSpc>
                <a:spcPct val="100000"/>
              </a:lnSpc>
              <a:spcBef>
                <a:spcPct val="0"/>
              </a:spcBef>
              <a:buFont typeface="Wingdings" pitchFamily="2" charset="2"/>
              <a:buNone/>
            </a:pPr>
            <a:r>
              <a:rPr lang="fr-FR" sz="2400" b="1">
                <a:solidFill>
                  <a:schemeClr val="bg2"/>
                </a:solidFill>
              </a:rPr>
              <a:t>		</a:t>
            </a:r>
            <a:r>
              <a:rPr lang="fr-FR" sz="2000" b="1">
                <a:solidFill>
                  <a:schemeClr val="bg2"/>
                </a:solidFill>
              </a:rPr>
              <a:t> fiabilité, performance, besoins vis-à-vis 				des ressources,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5700"/>
                                        </p:tgtEl>
                                        <p:attrNameLst>
                                          <p:attrName>style.visibility</p:attrName>
                                        </p:attrNameLst>
                                      </p:cBhvr>
                                      <p:to>
                                        <p:strVal val="visible"/>
                                      </p:to>
                                    </p:set>
                                    <p:animEffect transition="in" filter="blinds(horizontal)">
                                      <p:cBhvr>
                                        <p:cTn id="7" dur="500"/>
                                        <p:tgtEl>
                                          <p:spTgt spid="285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914400" y="4244073"/>
            <a:ext cx="7848600" cy="1571842"/>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800000"/>
                </a:solidFill>
                <a:latin typeface="Times New Roman" pitchFamily="18" charset="0"/>
                <a:cs typeface="Times New Roman" pitchFamily="18" charset="0"/>
              </a:rPr>
              <a:t>Introspection</a:t>
            </a:r>
            <a:r>
              <a:rPr lang="fr-FR" sz="2400" b="1" dirty="0">
                <a:solidFill>
                  <a:srgbClr val="000099"/>
                </a:solidFill>
                <a:latin typeface="Times New Roman" pitchFamily="18" charset="0"/>
                <a:cs typeface="Times New Roman" pitchFamily="18" charset="0"/>
              </a:rPr>
              <a:t> : Opération qui permet à un composant de connaître son propre contenu : sous-composants, comportement...</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p:txBody>
      </p:sp>
      <p:sp>
        <p:nvSpPr>
          <p:cNvPr id="15362" name="Rectangle 2"/>
          <p:cNvSpPr>
            <a:spLocks noChangeArrowheads="1"/>
          </p:cNvSpPr>
          <p:nvPr/>
        </p:nvSpPr>
        <p:spPr bwMode="auto">
          <a:xfrm>
            <a:off x="2225675" y="544512"/>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CC0000"/>
                </a:solidFill>
                <a:latin typeface="Engravers MT" pitchFamily="18" charset="0"/>
              </a:rPr>
              <a:t>Définition d’un Composant</a:t>
            </a:r>
          </a:p>
        </p:txBody>
      </p:sp>
      <p:sp>
        <p:nvSpPr>
          <p:cNvPr id="5" name="Rectangle 1"/>
          <p:cNvSpPr>
            <a:spLocks noChangeArrowheads="1"/>
          </p:cNvSpPr>
          <p:nvPr/>
        </p:nvSpPr>
        <p:spPr bwMode="auto">
          <a:xfrm>
            <a:off x="495299" y="1243936"/>
            <a:ext cx="8470901" cy="833178"/>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En programmation, un composant est définit comme étant un programme informatique encapsulé dans une </a:t>
            </a:r>
            <a:r>
              <a:rPr lang="fr-FR" sz="2400" b="1" dirty="0">
                <a:solidFill>
                  <a:srgbClr val="FF0000"/>
                </a:solidFill>
                <a:latin typeface="Times New Roman" pitchFamily="18" charset="0"/>
                <a:cs typeface="Times New Roman" pitchFamily="18" charset="0"/>
              </a:rPr>
              <a:t>interface</a:t>
            </a:r>
            <a:r>
              <a:rPr lang="fr-FR" sz="2400" b="1" dirty="0">
                <a:solidFill>
                  <a:srgbClr val="000099"/>
                </a:solidFill>
                <a:latin typeface="Times New Roman" pitchFamily="18" charset="0"/>
                <a:cs typeface="Times New Roman" pitchFamily="18" charset="0"/>
              </a:rPr>
              <a:t>.</a:t>
            </a:r>
          </a:p>
        </p:txBody>
      </p:sp>
      <p:sp>
        <p:nvSpPr>
          <p:cNvPr id="6" name="Rectangle 1"/>
          <p:cNvSpPr>
            <a:spLocks noChangeArrowheads="1"/>
          </p:cNvSpPr>
          <p:nvPr/>
        </p:nvSpPr>
        <p:spPr bwMode="auto">
          <a:xfrm>
            <a:off x="0" y="2214563"/>
            <a:ext cx="9144000" cy="1571625"/>
          </a:xfrm>
          <a:prstGeom prst="rect">
            <a:avLst/>
          </a:prstGeom>
          <a:noFill/>
          <a:ln w="9525">
            <a:noFill/>
            <a:round/>
            <a:headEnd/>
            <a:tailEnd/>
          </a:ln>
        </p:spPr>
        <p:txBody>
          <a:bodyPr lIns="90000" tIns="46800" rIns="90000" bIns="46800" anchor="ctr">
            <a:spAutoFit/>
          </a:bodyPr>
          <a:lstStyle/>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Cette interface indique :</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 quel est le </a:t>
            </a:r>
            <a:r>
              <a:rPr lang="fr-FR" sz="2400" b="1" dirty="0">
                <a:solidFill>
                  <a:srgbClr val="FF0000"/>
                </a:solidFill>
                <a:latin typeface="Times New Roman" pitchFamily="18" charset="0"/>
                <a:cs typeface="Times New Roman" pitchFamily="18" charset="0"/>
              </a:rPr>
              <a:t>type</a:t>
            </a:r>
            <a:r>
              <a:rPr lang="fr-FR" sz="2400" b="1" dirty="0">
                <a:solidFill>
                  <a:srgbClr val="000099"/>
                </a:solidFill>
                <a:latin typeface="Times New Roman" pitchFamily="18" charset="0"/>
                <a:cs typeface="Times New Roman" pitchFamily="18" charset="0"/>
              </a:rPr>
              <a:t> du composant,</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 éventuellement quel est son </a:t>
            </a:r>
            <a:r>
              <a:rPr lang="fr-FR" sz="2400" b="1" dirty="0">
                <a:solidFill>
                  <a:srgbClr val="FF0000"/>
                </a:solidFill>
                <a:latin typeface="Times New Roman" pitchFamily="18" charset="0"/>
                <a:cs typeface="Times New Roman" pitchFamily="18" charset="0"/>
              </a:rPr>
              <a:t>comportement</a:t>
            </a:r>
            <a:r>
              <a:rPr lang="fr-FR" sz="2400" b="1" dirty="0">
                <a:solidFill>
                  <a:srgbClr val="000099"/>
                </a:solidFill>
                <a:latin typeface="Times New Roman" pitchFamily="18" charset="0"/>
                <a:cs typeface="Times New Roman" pitchFamily="18" charset="0"/>
              </a:rPr>
              <a:t>,</a:t>
            </a:r>
          </a:p>
          <a:p>
            <a:pPr algn="just">
              <a:lnSpc>
                <a:spcPct val="100000"/>
              </a:lnSpc>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		- et quels sont les </a:t>
            </a:r>
            <a:r>
              <a:rPr lang="fr-FR" sz="2400" b="1" dirty="0">
                <a:solidFill>
                  <a:srgbClr val="FF0000"/>
                </a:solidFill>
                <a:latin typeface="Times New Roman" pitchFamily="18" charset="0"/>
                <a:cs typeface="Times New Roman" pitchFamily="18" charset="0"/>
              </a:rPr>
              <a:t>ports d’entrée et de sortie</a:t>
            </a:r>
          </a:p>
        </p:txBody>
      </p:sp>
      <p:sp>
        <p:nvSpPr>
          <p:cNvPr id="8"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Programmation par composant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5362"/>
                                        </p:tgtEl>
                                        <p:attrNameLst>
                                          <p:attrName>style.visibility</p:attrName>
                                        </p:attrNameLst>
                                      </p:cBhvr>
                                      <p:to>
                                        <p:strVal val="visible"/>
                                      </p:to>
                                    </p:set>
                                    <p:anim calcmode="lin" valueType="num">
                                      <p:cBhvr additive="repl">
                                        <p:cTn id="7" dur="1000" fill="hold"/>
                                        <p:tgtEl>
                                          <p:spTgt spid="15362"/>
                                        </p:tgtEl>
                                        <p:attrNameLst>
                                          <p:attrName>ppt_w</p:attrName>
                                        </p:attrNameLst>
                                      </p:cBhvr>
                                      <p:tavLst>
                                        <p:tav tm="100000">
                                          <p:val>
                                            <p:fltVal val="0"/>
                                          </p:val>
                                        </p:tav>
                                        <p:tav tm="100000">
                                          <p:val>
                                            <p:strVal val="#ppt_w"/>
                                          </p:val>
                                        </p:tav>
                                      </p:tavLst>
                                    </p:anim>
                                    <p:anim calcmode="lin" valueType="num">
                                      <p:cBhvr additive="repl">
                                        <p:cTn id="8" dur="1000" fill="hold"/>
                                        <p:tgtEl>
                                          <p:spTgt spid="15362"/>
                                        </p:tgtEl>
                                        <p:attrNameLst>
                                          <p:attrName>ppt_h</p:attrName>
                                        </p:attrNameLst>
                                      </p:cBhvr>
                                      <p:tavLst>
                                        <p:tav tm="100000">
                                          <p:val>
                                            <p:fltVal val="0"/>
                                          </p:val>
                                        </p:tav>
                                        <p:tav tm="100000">
                                          <p:val>
                                            <p:strVal val="#ppt_h"/>
                                          </p:val>
                                        </p:tav>
                                      </p:tavLst>
                                    </p:anim>
                                    <p:anim calcmode="lin" valueType="num">
                                      <p:cBhvr additive="repl">
                                        <p:cTn id="9" dur="1000" fill="hold"/>
                                        <p:tgtEl>
                                          <p:spTgt spid="15362"/>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536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fill="hold" nodeType="clickEffect">
                                  <p:stCondLst>
                                    <p:cond delay="0"/>
                                  </p:stCondLst>
                                  <p:childTnLst>
                                    <p:set>
                                      <p:cBhvr additive="repl">
                                        <p:cTn id="14" dur="1" fill="hold">
                                          <p:stCondLst>
                                            <p:cond delay="0"/>
                                          </p:stCondLst>
                                        </p:cTn>
                                        <p:tgtEl>
                                          <p:spTgt spid="5">
                                            <p:txEl>
                                              <p:pRg st="0" end="0"/>
                                            </p:txEl>
                                          </p:spTgt>
                                        </p:tgtEl>
                                        <p:attrNameLst>
                                          <p:attrName>style.visibility</p:attrName>
                                        </p:attrNameLst>
                                      </p:cBhvr>
                                      <p:to>
                                        <p:strVal val="visible"/>
                                      </p:to>
                                    </p:set>
                                    <p:anim calcmode="lin" valueType="num">
                                      <p:cBhvr additive="repl">
                                        <p:cTn id="15" dur="500" fill="hold"/>
                                        <p:tgtEl>
                                          <p:spTgt spid="5">
                                            <p:txEl>
                                              <p:pRg st="0" end="0"/>
                                            </p:txEl>
                                          </p:spTgt>
                                        </p:tgtEl>
                                        <p:attrNameLst>
                                          <p:attrName>ppt_w</p:attrName>
                                        </p:attrNameLst>
                                      </p:cBhvr>
                                      <p:tavLst>
                                        <p:tav tm="100000">
                                          <p:val>
                                            <p:fltVal val="0"/>
                                          </p:val>
                                        </p:tav>
                                        <p:tav tm="100000">
                                          <p:val>
                                            <p:strVal val="#ppt_w"/>
                                          </p:val>
                                        </p:tav>
                                      </p:tavLst>
                                    </p:anim>
                                    <p:anim calcmode="lin" valueType="num">
                                      <p:cBhvr additive="repl">
                                        <p:cTn id="16" dur="500" fill="hold"/>
                                        <p:tgtEl>
                                          <p:spTgt spid="5">
                                            <p:txEl>
                                              <p:pRg st="0" end="0"/>
                                            </p:txEl>
                                          </p:spTgt>
                                        </p:tgtEl>
                                        <p:attrNameLst>
                                          <p:attrName>ppt_h</p:attrName>
                                        </p:attrNameLst>
                                      </p:cBhvr>
                                      <p:tavLst>
                                        <p:tav tm="100000">
                                          <p:val>
                                            <p:fltVal val="0"/>
                                          </p:val>
                                        </p:tav>
                                        <p:tav tm="100000">
                                          <p:val>
                                            <p:strVal val="#ppt_h"/>
                                          </p:val>
                                        </p:tav>
                                      </p:tavLst>
                                    </p:anim>
                                    <p:animEffect transition="in" filter="fade">
                                      <p:cBhvr additive="repl">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15361"/>
                                        </p:tgtEl>
                                        <p:attrNameLst>
                                          <p:attrName>style.visibility</p:attrName>
                                        </p:attrNameLst>
                                      </p:cBhvr>
                                      <p:to>
                                        <p:strVal val="visible"/>
                                      </p:to>
                                    </p:set>
                                    <p:anim calcmode="lin" valueType="num">
                                      <p:cBhvr>
                                        <p:cTn id="27" dur="1000" fill="hold"/>
                                        <p:tgtEl>
                                          <p:spTgt spid="15361"/>
                                        </p:tgtEl>
                                        <p:attrNameLst>
                                          <p:attrName>ppt_w</p:attrName>
                                        </p:attrNameLst>
                                      </p:cBhvr>
                                      <p:tavLst>
                                        <p:tav tm="0">
                                          <p:val>
                                            <p:strVal val="#ppt_w*0.70"/>
                                          </p:val>
                                        </p:tav>
                                        <p:tav tm="100000">
                                          <p:val>
                                            <p:strVal val="#ppt_w"/>
                                          </p:val>
                                        </p:tav>
                                      </p:tavLst>
                                    </p:anim>
                                    <p:anim calcmode="lin" valueType="num">
                                      <p:cBhvr>
                                        <p:cTn id="28" dur="1000" fill="hold"/>
                                        <p:tgtEl>
                                          <p:spTgt spid="15361"/>
                                        </p:tgtEl>
                                        <p:attrNameLst>
                                          <p:attrName>ppt_h</p:attrName>
                                        </p:attrNameLst>
                                      </p:cBhvr>
                                      <p:tavLst>
                                        <p:tav tm="0">
                                          <p:val>
                                            <p:strVal val="#ppt_h"/>
                                          </p:val>
                                        </p:tav>
                                        <p:tav tm="100000">
                                          <p:val>
                                            <p:strVal val="#ppt_h"/>
                                          </p:val>
                                        </p:tav>
                                      </p:tavLst>
                                    </p:anim>
                                    <p:animEffect transition="in" filter="fade">
                                      <p:cBhvr>
                                        <p:cTn id="29" dur="1000"/>
                                        <p:tgtEl>
                                          <p:spTgt spid="15361"/>
                                        </p:tgtEl>
                                      </p:cBhvr>
                                    </p:animEffect>
                                  </p:childTnLst>
                                </p:cTn>
                              </p:par>
                            </p:childTnLst>
                          </p:cTn>
                        </p:par>
                        <p:par>
                          <p:cTn id="30" fill="hold">
                            <p:stCondLst>
                              <p:cond delay="1000"/>
                            </p:stCondLst>
                            <p:childTnLst>
                              <p:par>
                                <p:cTn id="31" presetID="15" presetClass="entr" fill="hold" nodeType="afterEffect">
                                  <p:stCondLst>
                                    <p:cond delay="0"/>
                                  </p:stCondLst>
                                  <p:childTnLst>
                                    <p:set>
                                      <p:cBhvr additive="repl">
                                        <p:cTn id="32" dur="1" fill="hold">
                                          <p:stCondLst>
                                            <p:cond delay="0"/>
                                          </p:stCondLst>
                                        </p:cTn>
                                        <p:tgtEl>
                                          <p:spTgt spid="8"/>
                                        </p:tgtEl>
                                        <p:attrNameLst>
                                          <p:attrName>style.visibility</p:attrName>
                                        </p:attrNameLst>
                                      </p:cBhvr>
                                      <p:to>
                                        <p:strVal val="visible"/>
                                      </p:to>
                                    </p:set>
                                    <p:anim calcmode="lin" valueType="num">
                                      <p:cBhvr additive="repl">
                                        <p:cTn id="33" dur="1000" fill="hold"/>
                                        <p:tgtEl>
                                          <p:spTgt spid="8"/>
                                        </p:tgtEl>
                                        <p:attrNameLst>
                                          <p:attrName>ppt_w</p:attrName>
                                        </p:attrNameLst>
                                      </p:cBhvr>
                                      <p:tavLst>
                                        <p:tav tm="100000">
                                          <p:val>
                                            <p:fltVal val="0"/>
                                          </p:val>
                                        </p:tav>
                                        <p:tav tm="100000">
                                          <p:val>
                                            <p:strVal val="#ppt_w"/>
                                          </p:val>
                                        </p:tav>
                                      </p:tavLst>
                                    </p:anim>
                                    <p:anim calcmode="lin" valueType="num">
                                      <p:cBhvr additive="repl">
                                        <p:cTn id="34" dur="1000" fill="hold"/>
                                        <p:tgtEl>
                                          <p:spTgt spid="8"/>
                                        </p:tgtEl>
                                        <p:attrNameLst>
                                          <p:attrName>ppt_h</p:attrName>
                                        </p:attrNameLst>
                                      </p:cBhvr>
                                      <p:tavLst>
                                        <p:tav tm="100000">
                                          <p:val>
                                            <p:fltVal val="0"/>
                                          </p:val>
                                        </p:tav>
                                        <p:tav tm="100000">
                                          <p:val>
                                            <p:strVal val="#ppt_h"/>
                                          </p:val>
                                        </p:tav>
                                      </p:tavLst>
                                    </p:anim>
                                    <p:anim calcmode="lin" valueType="num">
                                      <p:cBhvr additive="repl">
                                        <p:cTn id="35" dur="1000" fill="hold"/>
                                        <p:tgtEl>
                                          <p:spTgt spid="8"/>
                                        </p:tgtEl>
                                        <p:attrNameLst>
                                          <p:attrName>ppt_x</p:attrName>
                                        </p:attrNameLst>
                                      </p:cBhvr>
                                      <p:tavLst>
                                        <p:tav tm="0" fmla="#ppt_x+(cos(-2*pi*(1-$))*-#ppt_x-sin(-2*pi*(1-$))*(1-#ppt_y))*(1-$)">
                                          <p:val>
                                            <p:fltVal val="0"/>
                                          </p:val>
                                        </p:tav>
                                        <p:tav tm="100000">
                                          <p:val>
                                            <p:fltVal val="1"/>
                                          </p:val>
                                        </p:tav>
                                      </p:tavLst>
                                    </p:anim>
                                    <p:anim calcmode="lin" valueType="num">
                                      <p:cBhvr additive="repl">
                                        <p:cTn id="36"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44500" y="1323728"/>
            <a:ext cx="8661400" cy="120251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000099"/>
                </a:solidFill>
                <a:latin typeface="Times New Roman" pitchFamily="18" charset="0"/>
                <a:cs typeface="Times New Roman" pitchFamily="18" charset="0"/>
              </a:rPr>
              <a:t>Plusieurs formalismes peuvent décrire une architecture logicielle.</a:t>
            </a:r>
          </a:p>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000099"/>
                </a:solidFill>
                <a:latin typeface="Times New Roman" pitchFamily="18" charset="0"/>
                <a:cs typeface="Times New Roman" pitchFamily="18" charset="0"/>
              </a:rPr>
              <a:t>UML 2 est un bon moyen de représenter une architecture logicielle.</a:t>
            </a:r>
          </a:p>
        </p:txBody>
      </p:sp>
      <p:sp>
        <p:nvSpPr>
          <p:cNvPr id="16386"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UML et les architectures</a:t>
            </a:r>
          </a:p>
        </p:txBody>
      </p:sp>
      <p:sp>
        <p:nvSpPr>
          <p:cNvPr id="4" name="Rectangle 1"/>
          <p:cNvSpPr>
            <a:spLocks noChangeArrowheads="1"/>
          </p:cNvSpPr>
          <p:nvPr/>
        </p:nvSpPr>
        <p:spPr bwMode="auto">
          <a:xfrm>
            <a:off x="406400" y="3453091"/>
            <a:ext cx="8699500" cy="1202510"/>
          </a:xfrm>
          <a:prstGeom prst="rect">
            <a:avLst/>
          </a:prstGeom>
          <a:noFill/>
          <a:ln w="9525">
            <a:noFill/>
            <a:round/>
            <a:headEnd/>
            <a:tailEnd/>
          </a:ln>
        </p:spPr>
        <p:txBody>
          <a:bodyPr wrap="square" lIns="90000" tIns="46800" rIns="90000" bIns="46800" anchor="ctr">
            <a:spAutoFit/>
          </a:bodyPr>
          <a:lstStyle/>
          <a:p>
            <a:pPr algn="just">
              <a:lnSpc>
                <a:spcPct val="100000"/>
              </a:lnSpc>
              <a:spcBef>
                <a:spcPct val="0"/>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400" b="1" dirty="0">
                <a:solidFill>
                  <a:srgbClr val="000099"/>
                </a:solidFill>
                <a:latin typeface="Times New Roman" pitchFamily="18" charset="0"/>
                <a:cs typeface="Times New Roman" pitchFamily="18" charset="0"/>
              </a:rPr>
              <a:t>Le </a:t>
            </a:r>
            <a:r>
              <a:rPr lang="fr-FR" sz="2400" b="1" dirty="0">
                <a:solidFill>
                  <a:srgbClr val="C00000"/>
                </a:solidFill>
                <a:latin typeface="Times New Roman" pitchFamily="18" charset="0"/>
                <a:cs typeface="Times New Roman" pitchFamily="18" charset="0"/>
              </a:rPr>
              <a:t>diagramme de composants</a:t>
            </a:r>
            <a:r>
              <a:rPr lang="fr-FR" sz="2400" b="1" dirty="0">
                <a:solidFill>
                  <a:srgbClr val="000099"/>
                </a:solidFill>
                <a:latin typeface="Times New Roman" pitchFamily="18" charset="0"/>
                <a:cs typeface="Times New Roman" pitchFamily="18" charset="0"/>
              </a:rPr>
              <a:t> peut servir à représenter la </a:t>
            </a:r>
            <a:r>
              <a:rPr lang="fr-FR" sz="2400" b="1" dirty="0">
                <a:solidFill>
                  <a:srgbClr val="FF0000"/>
                </a:solidFill>
                <a:latin typeface="Times New Roman" pitchFamily="18" charset="0"/>
                <a:cs typeface="Times New Roman" pitchFamily="18" charset="0"/>
              </a:rPr>
              <a:t>vue logique</a:t>
            </a:r>
            <a:r>
              <a:rPr lang="fr-FR" sz="2400" b="1" dirty="0">
                <a:solidFill>
                  <a:srgbClr val="000099"/>
                </a:solidFill>
                <a:latin typeface="Times New Roman" pitchFamily="18" charset="0"/>
                <a:cs typeface="Times New Roman" pitchFamily="18" charset="0"/>
              </a:rPr>
              <a:t> d’une architecture. Le </a:t>
            </a:r>
            <a:r>
              <a:rPr lang="fr-FR" sz="2400" b="1" dirty="0">
                <a:solidFill>
                  <a:srgbClr val="C00000"/>
                </a:solidFill>
                <a:latin typeface="Times New Roman" pitchFamily="18" charset="0"/>
                <a:cs typeface="Times New Roman" pitchFamily="18" charset="0"/>
              </a:rPr>
              <a:t>diagramme de déploiement</a:t>
            </a:r>
            <a:r>
              <a:rPr lang="fr-FR" sz="2400" b="1" dirty="0">
                <a:solidFill>
                  <a:srgbClr val="000099"/>
                </a:solidFill>
                <a:latin typeface="Times New Roman" pitchFamily="18" charset="0"/>
                <a:cs typeface="Times New Roman" pitchFamily="18" charset="0"/>
              </a:rPr>
              <a:t> peut servir à représenter la </a:t>
            </a:r>
            <a:r>
              <a:rPr lang="fr-FR" sz="2400" b="1" dirty="0">
                <a:solidFill>
                  <a:srgbClr val="FF0000"/>
                </a:solidFill>
                <a:latin typeface="Times New Roman" pitchFamily="18" charset="0"/>
                <a:cs typeface="Times New Roman" pitchFamily="18" charset="0"/>
              </a:rPr>
              <a:t>vue physique</a:t>
            </a:r>
            <a:r>
              <a:rPr lang="fr-FR" sz="2400" b="1" dirty="0">
                <a:solidFill>
                  <a:srgbClr val="000099"/>
                </a:solidFill>
                <a:latin typeface="Times New Roman" pitchFamily="18" charset="0"/>
                <a:cs typeface="Times New Roman" pitchFamily="18" charset="0"/>
              </a:rPr>
              <a:t> d’une architecture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6386"/>
                                        </p:tgtEl>
                                        <p:attrNameLst>
                                          <p:attrName>style.visibility</p:attrName>
                                        </p:attrNameLst>
                                      </p:cBhvr>
                                      <p:to>
                                        <p:strVal val="visible"/>
                                      </p:to>
                                    </p:set>
                                    <p:anim calcmode="lin" valueType="num">
                                      <p:cBhvr additive="repl">
                                        <p:cTn id="7" dur="1000" fill="hold"/>
                                        <p:tgtEl>
                                          <p:spTgt spid="16386"/>
                                        </p:tgtEl>
                                        <p:attrNameLst>
                                          <p:attrName>ppt_w</p:attrName>
                                        </p:attrNameLst>
                                      </p:cBhvr>
                                      <p:tavLst>
                                        <p:tav tm="100000">
                                          <p:val>
                                            <p:fltVal val="0"/>
                                          </p:val>
                                        </p:tav>
                                        <p:tav tm="100000">
                                          <p:val>
                                            <p:strVal val="#ppt_w"/>
                                          </p:val>
                                        </p:tav>
                                      </p:tavLst>
                                    </p:anim>
                                    <p:anim calcmode="lin" valueType="num">
                                      <p:cBhvr additive="repl">
                                        <p:cTn id="8" dur="1000" fill="hold"/>
                                        <p:tgtEl>
                                          <p:spTgt spid="16386"/>
                                        </p:tgtEl>
                                        <p:attrNameLst>
                                          <p:attrName>ppt_h</p:attrName>
                                        </p:attrNameLst>
                                      </p:cBhvr>
                                      <p:tavLst>
                                        <p:tav tm="100000">
                                          <p:val>
                                            <p:fltVal val="0"/>
                                          </p:val>
                                        </p:tav>
                                        <p:tav tm="100000">
                                          <p:val>
                                            <p:strVal val="#ppt_h"/>
                                          </p:val>
                                        </p:tav>
                                      </p:tavLst>
                                    </p:anim>
                                    <p:anim calcmode="lin" valueType="num">
                                      <p:cBhvr additive="repl">
                                        <p:cTn id="9" dur="1000" fill="hold"/>
                                        <p:tgtEl>
                                          <p:spTgt spid="16386"/>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638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fill="hold" nodeType="clickEffect">
                                  <p:stCondLst>
                                    <p:cond delay="0"/>
                                  </p:stCondLst>
                                  <p:childTnLst>
                                    <p:set>
                                      <p:cBhvr additive="repl">
                                        <p:cTn id="14" dur="1" fill="hold">
                                          <p:stCondLst>
                                            <p:cond delay="0"/>
                                          </p:stCondLst>
                                        </p:cTn>
                                        <p:tgtEl>
                                          <p:spTgt spid="16385">
                                            <p:txEl>
                                              <p:pRg st="0" end="0"/>
                                            </p:txEl>
                                          </p:spTgt>
                                        </p:tgtEl>
                                        <p:attrNameLst>
                                          <p:attrName>style.visibility</p:attrName>
                                        </p:attrNameLst>
                                      </p:cBhvr>
                                      <p:to>
                                        <p:strVal val="visible"/>
                                      </p:to>
                                    </p:set>
                                    <p:anim calcmode="lin" valueType="num">
                                      <p:cBhvr additive="repl">
                                        <p:cTn id="15" dur="500" fill="hold"/>
                                        <p:tgtEl>
                                          <p:spTgt spid="16385">
                                            <p:txEl>
                                              <p:pRg st="0" end="0"/>
                                            </p:txEl>
                                          </p:spTgt>
                                        </p:tgtEl>
                                        <p:attrNameLst>
                                          <p:attrName>ppt_w</p:attrName>
                                        </p:attrNameLst>
                                      </p:cBhvr>
                                      <p:tavLst>
                                        <p:tav tm="100000">
                                          <p:val>
                                            <p:fltVal val="0"/>
                                          </p:val>
                                        </p:tav>
                                        <p:tav tm="100000">
                                          <p:val>
                                            <p:strVal val="#ppt_w"/>
                                          </p:val>
                                        </p:tav>
                                      </p:tavLst>
                                    </p:anim>
                                    <p:anim calcmode="lin" valueType="num">
                                      <p:cBhvr additive="repl">
                                        <p:cTn id="16" dur="500" fill="hold"/>
                                        <p:tgtEl>
                                          <p:spTgt spid="16385">
                                            <p:txEl>
                                              <p:pRg st="0" end="0"/>
                                            </p:txEl>
                                          </p:spTgt>
                                        </p:tgtEl>
                                        <p:attrNameLst>
                                          <p:attrName>ppt_h</p:attrName>
                                        </p:attrNameLst>
                                      </p:cBhvr>
                                      <p:tavLst>
                                        <p:tav tm="100000">
                                          <p:val>
                                            <p:fltVal val="0"/>
                                          </p:val>
                                        </p:tav>
                                        <p:tav tm="100000">
                                          <p:val>
                                            <p:strVal val="#ppt_h"/>
                                          </p:val>
                                        </p:tav>
                                      </p:tavLst>
                                    </p:anim>
                                    <p:animEffect transition="in" filter="fade">
                                      <p:cBhvr additive="repl">
                                        <p:cTn id="17" dur="500"/>
                                        <p:tgtEl>
                                          <p:spTgt spid="1638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fill="hold" nodeType="clickEffect">
                                  <p:stCondLst>
                                    <p:cond delay="0"/>
                                  </p:stCondLst>
                                  <p:childTnLst>
                                    <p:set>
                                      <p:cBhvr additive="repl">
                                        <p:cTn id="21" dur="1" fill="hold">
                                          <p:stCondLst>
                                            <p:cond delay="0"/>
                                          </p:stCondLst>
                                        </p:cTn>
                                        <p:tgtEl>
                                          <p:spTgt spid="16385">
                                            <p:txEl>
                                              <p:pRg st="1" end="1"/>
                                            </p:txEl>
                                          </p:spTgt>
                                        </p:tgtEl>
                                        <p:attrNameLst>
                                          <p:attrName>style.visibility</p:attrName>
                                        </p:attrNameLst>
                                      </p:cBhvr>
                                      <p:to>
                                        <p:strVal val="visible"/>
                                      </p:to>
                                    </p:set>
                                    <p:anim calcmode="lin" valueType="num">
                                      <p:cBhvr additive="repl">
                                        <p:cTn id="22" dur="500" fill="hold"/>
                                        <p:tgtEl>
                                          <p:spTgt spid="16385">
                                            <p:txEl>
                                              <p:pRg st="1" end="1"/>
                                            </p:txEl>
                                          </p:spTgt>
                                        </p:tgtEl>
                                        <p:attrNameLst>
                                          <p:attrName>ppt_w</p:attrName>
                                        </p:attrNameLst>
                                      </p:cBhvr>
                                      <p:tavLst>
                                        <p:tav tm="100000">
                                          <p:val>
                                            <p:fltVal val="0"/>
                                          </p:val>
                                        </p:tav>
                                        <p:tav tm="100000">
                                          <p:val>
                                            <p:strVal val="#ppt_w"/>
                                          </p:val>
                                        </p:tav>
                                      </p:tavLst>
                                    </p:anim>
                                    <p:anim calcmode="lin" valueType="num">
                                      <p:cBhvr additive="repl">
                                        <p:cTn id="23" dur="500" fill="hold"/>
                                        <p:tgtEl>
                                          <p:spTgt spid="16385">
                                            <p:txEl>
                                              <p:pRg st="1" end="1"/>
                                            </p:txEl>
                                          </p:spTgt>
                                        </p:tgtEl>
                                        <p:attrNameLst>
                                          <p:attrName>ppt_h</p:attrName>
                                        </p:attrNameLst>
                                      </p:cBhvr>
                                      <p:tavLst>
                                        <p:tav tm="100000">
                                          <p:val>
                                            <p:fltVal val="0"/>
                                          </p:val>
                                        </p:tav>
                                        <p:tav tm="100000">
                                          <p:val>
                                            <p:strVal val="#ppt_h"/>
                                          </p:val>
                                        </p:tav>
                                      </p:tavLst>
                                    </p:anim>
                                    <p:animEffect transition="in" filter="fade">
                                      <p:cBhvr additive="repl">
                                        <p:cTn id="24" dur="500"/>
                                        <p:tgtEl>
                                          <p:spTgt spid="16385">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strVal val="#ppt_w*0.70"/>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Effect transition="in" filter="fade">
                                      <p:cBhvr>
                                        <p:cTn id="3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647700" y="1195282"/>
            <a:ext cx="7848600" cy="1941173"/>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Les </a:t>
            </a:r>
            <a:r>
              <a:rPr lang="fr-FR" sz="2400" b="1" dirty="0">
                <a:solidFill>
                  <a:srgbClr val="C00000"/>
                </a:solidFill>
                <a:latin typeface="Times New Roman" pitchFamily="18" charset="0"/>
                <a:cs typeface="Times New Roman" pitchFamily="18" charset="0"/>
              </a:rPr>
              <a:t>diagrammes de composants</a:t>
            </a:r>
            <a:r>
              <a:rPr lang="fr-FR" sz="2400" b="1" dirty="0">
                <a:solidFill>
                  <a:srgbClr val="000099"/>
                </a:solidFill>
                <a:latin typeface="Times New Roman" pitchFamily="18" charset="0"/>
                <a:cs typeface="Times New Roman" pitchFamily="18" charset="0"/>
              </a:rPr>
              <a:t> permettent de modéliser les composants et leurs interactions</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Les composants d’un système sont facilement réutilisés ou remplacés</a:t>
            </a:r>
          </a:p>
        </p:txBody>
      </p:sp>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anim calcmode="lin" valueType="num">
                                      <p:cBhvr>
                                        <p:cTn id="7" dur="1000" fill="hold"/>
                                        <p:tgtEl>
                                          <p:spTgt spid="15361"/>
                                        </p:tgtEl>
                                        <p:attrNameLst>
                                          <p:attrName>ppt_w</p:attrName>
                                        </p:attrNameLst>
                                      </p:cBhvr>
                                      <p:tavLst>
                                        <p:tav tm="0">
                                          <p:val>
                                            <p:strVal val="#ppt_w*0.70"/>
                                          </p:val>
                                        </p:tav>
                                        <p:tav tm="100000">
                                          <p:val>
                                            <p:strVal val="#ppt_w"/>
                                          </p:val>
                                        </p:tav>
                                      </p:tavLst>
                                    </p:anim>
                                    <p:anim calcmode="lin" valueType="num">
                                      <p:cBhvr>
                                        <p:cTn id="8" dur="1000" fill="hold"/>
                                        <p:tgtEl>
                                          <p:spTgt spid="15361"/>
                                        </p:tgtEl>
                                        <p:attrNameLst>
                                          <p:attrName>ppt_h</p:attrName>
                                        </p:attrNameLst>
                                      </p:cBhvr>
                                      <p:tavLst>
                                        <p:tav tm="0">
                                          <p:val>
                                            <p:strVal val="#ppt_h"/>
                                          </p:val>
                                        </p:tav>
                                        <p:tav tm="100000">
                                          <p:val>
                                            <p:strVal val="#ppt_h"/>
                                          </p:val>
                                        </p:tav>
                                      </p:tavLst>
                                    </p:anim>
                                    <p:animEffect transition="in" filter="fade">
                                      <p:cBhvr>
                                        <p:cTn id="9" dur="1000"/>
                                        <p:tgtEl>
                                          <p:spTgt spid="15361"/>
                                        </p:tgtEl>
                                      </p:cBhvr>
                                    </p:animEffect>
                                  </p:childTnLst>
                                </p:cTn>
                              </p:par>
                            </p:childTnLst>
                          </p:cTn>
                        </p:par>
                        <p:par>
                          <p:cTn id="10" fill="hold">
                            <p:stCondLst>
                              <p:cond delay="1000"/>
                            </p:stCondLst>
                            <p:childTnLst>
                              <p:par>
                                <p:cTn id="11" presetID="15" presetClass="entr" fill="hold" nodeType="afterEffect">
                                  <p:stCondLst>
                                    <p:cond delay="0"/>
                                  </p:stCondLst>
                                  <p:childTnLst>
                                    <p:set>
                                      <p:cBhvr additive="repl">
                                        <p:cTn id="12" dur="1" fill="hold">
                                          <p:stCondLst>
                                            <p:cond delay="0"/>
                                          </p:stCondLst>
                                        </p:cTn>
                                        <p:tgtEl>
                                          <p:spTgt spid="7"/>
                                        </p:tgtEl>
                                        <p:attrNameLst>
                                          <p:attrName>style.visibility</p:attrName>
                                        </p:attrNameLst>
                                      </p:cBhvr>
                                      <p:to>
                                        <p:strVal val="visible"/>
                                      </p:to>
                                    </p:set>
                                    <p:anim calcmode="lin" valueType="num">
                                      <p:cBhvr additive="repl">
                                        <p:cTn id="13" dur="1000" fill="hold"/>
                                        <p:tgtEl>
                                          <p:spTgt spid="7"/>
                                        </p:tgtEl>
                                        <p:attrNameLst>
                                          <p:attrName>ppt_w</p:attrName>
                                        </p:attrNameLst>
                                      </p:cBhvr>
                                      <p:tavLst>
                                        <p:tav tm="100000">
                                          <p:val>
                                            <p:fltVal val="0"/>
                                          </p:val>
                                        </p:tav>
                                        <p:tav tm="100000">
                                          <p:val>
                                            <p:strVal val="#ppt_w"/>
                                          </p:val>
                                        </p:tav>
                                      </p:tavLst>
                                    </p:anim>
                                    <p:anim calcmode="lin" valueType="num">
                                      <p:cBhvr additive="repl">
                                        <p:cTn id="14" dur="1000" fill="hold"/>
                                        <p:tgtEl>
                                          <p:spTgt spid="7"/>
                                        </p:tgtEl>
                                        <p:attrNameLst>
                                          <p:attrName>ppt_h</p:attrName>
                                        </p:attrNameLst>
                                      </p:cBhvr>
                                      <p:tavLst>
                                        <p:tav tm="100000">
                                          <p:val>
                                            <p:fltVal val="0"/>
                                          </p:val>
                                        </p:tav>
                                        <p:tav tm="100000">
                                          <p:val>
                                            <p:strVal val="#ppt_h"/>
                                          </p:val>
                                        </p:tav>
                                      </p:tavLst>
                                    </p:anim>
                                    <p:anim calcmode="lin" valueType="num">
                                      <p:cBhvr additive="repl">
                                        <p:cTn id="15"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6"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997075" y="1322676"/>
            <a:ext cx="6003925" cy="340735"/>
          </a:xfrm>
          <a:prstGeom prst="rect">
            <a:avLst/>
          </a:prstGeom>
          <a:noFill/>
          <a:ln w="9525">
            <a:noFill/>
            <a:round/>
            <a:headEnd/>
            <a:tailEnd/>
          </a:ln>
        </p:spPr>
        <p:txBody>
          <a:bodyPr wrap="square" lIns="90000" tIns="46800" rIns="90000" bIns="46800" anchor="ctr">
            <a:spAutoFit/>
          </a:bodyPr>
          <a:lstStyle/>
          <a:p>
            <a:pPr algn="l"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dirty="0">
                <a:solidFill>
                  <a:srgbClr val="CC0000"/>
                </a:solidFill>
                <a:latin typeface="Engravers MT" pitchFamily="18" charset="0"/>
              </a:rPr>
              <a:t>Représentation UML d’un composant</a:t>
            </a:r>
          </a:p>
        </p:txBody>
      </p:sp>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4615" y="1796528"/>
            <a:ext cx="4166586" cy="3423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15362"/>
                                        </p:tgtEl>
                                        <p:attrNameLst>
                                          <p:attrName>style.visibility</p:attrName>
                                        </p:attrNameLst>
                                      </p:cBhvr>
                                      <p:to>
                                        <p:strVal val="visible"/>
                                      </p:to>
                                    </p:set>
                                    <p:anim calcmode="lin" valueType="num">
                                      <p:cBhvr additive="repl">
                                        <p:cTn id="7" dur="1000" fill="hold"/>
                                        <p:tgtEl>
                                          <p:spTgt spid="15362"/>
                                        </p:tgtEl>
                                        <p:attrNameLst>
                                          <p:attrName>ppt_w</p:attrName>
                                        </p:attrNameLst>
                                      </p:cBhvr>
                                      <p:tavLst>
                                        <p:tav tm="100000">
                                          <p:val>
                                            <p:fltVal val="0"/>
                                          </p:val>
                                        </p:tav>
                                        <p:tav tm="100000">
                                          <p:val>
                                            <p:strVal val="#ppt_w"/>
                                          </p:val>
                                        </p:tav>
                                      </p:tavLst>
                                    </p:anim>
                                    <p:anim calcmode="lin" valueType="num">
                                      <p:cBhvr additive="repl">
                                        <p:cTn id="8" dur="1000" fill="hold"/>
                                        <p:tgtEl>
                                          <p:spTgt spid="15362"/>
                                        </p:tgtEl>
                                        <p:attrNameLst>
                                          <p:attrName>ppt_h</p:attrName>
                                        </p:attrNameLst>
                                      </p:cBhvr>
                                      <p:tavLst>
                                        <p:tav tm="100000">
                                          <p:val>
                                            <p:fltVal val="0"/>
                                          </p:val>
                                        </p:tav>
                                        <p:tav tm="100000">
                                          <p:val>
                                            <p:strVal val="#ppt_h"/>
                                          </p:val>
                                        </p:tav>
                                      </p:tavLst>
                                    </p:anim>
                                    <p:anim calcmode="lin" valueType="num">
                                      <p:cBhvr additive="repl">
                                        <p:cTn id="9" dur="1000" fill="hold"/>
                                        <p:tgtEl>
                                          <p:spTgt spid="15362"/>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1536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fill="hold" nodeType="afterEffect">
                                  <p:stCondLst>
                                    <p:cond delay="0"/>
                                  </p:stCondLst>
                                  <p:childTnLst>
                                    <p:set>
                                      <p:cBhvr additive="repl">
                                        <p:cTn id="13" dur="1" fill="hold">
                                          <p:stCondLst>
                                            <p:cond delay="0"/>
                                          </p:stCondLst>
                                        </p:cTn>
                                        <p:tgtEl>
                                          <p:spTgt spid="7"/>
                                        </p:tgtEl>
                                        <p:attrNameLst>
                                          <p:attrName>style.visibility</p:attrName>
                                        </p:attrNameLst>
                                      </p:cBhvr>
                                      <p:to>
                                        <p:strVal val="visible"/>
                                      </p:to>
                                    </p:set>
                                    <p:anim calcmode="lin" valueType="num">
                                      <p:cBhvr additive="repl">
                                        <p:cTn id="14" dur="1000" fill="hold"/>
                                        <p:tgtEl>
                                          <p:spTgt spid="7"/>
                                        </p:tgtEl>
                                        <p:attrNameLst>
                                          <p:attrName>ppt_w</p:attrName>
                                        </p:attrNameLst>
                                      </p:cBhvr>
                                      <p:tavLst>
                                        <p:tav tm="100000">
                                          <p:val>
                                            <p:fltVal val="0"/>
                                          </p:val>
                                        </p:tav>
                                        <p:tav tm="100000">
                                          <p:val>
                                            <p:strVal val="#ppt_w"/>
                                          </p:val>
                                        </p:tav>
                                      </p:tavLst>
                                    </p:anim>
                                    <p:anim calcmode="lin" valueType="num">
                                      <p:cBhvr additive="repl">
                                        <p:cTn id="15" dur="1000" fill="hold"/>
                                        <p:tgtEl>
                                          <p:spTgt spid="7"/>
                                        </p:tgtEl>
                                        <p:attrNameLst>
                                          <p:attrName>ppt_h</p:attrName>
                                        </p:attrNameLst>
                                      </p:cBhvr>
                                      <p:tavLst>
                                        <p:tav tm="100000">
                                          <p:val>
                                            <p:fltVal val="0"/>
                                          </p:val>
                                        </p:tav>
                                        <p:tav tm="100000">
                                          <p:val>
                                            <p:strVal val="#ppt_h"/>
                                          </p:val>
                                        </p:tav>
                                      </p:tavLst>
                                    </p:anim>
                                    <p:anim calcmode="lin" valueType="num">
                                      <p:cBhvr additive="repl">
                                        <p:cTn id="16"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7"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ppt_x</p:attrName>
                                        </p:attrNameLst>
                                      </p:cBhvr>
                                      <p:tavLst>
                                        <p:tav tm="0">
                                          <p:val>
                                            <p:strVal val="#ppt_x-.2"/>
                                          </p:val>
                                        </p:tav>
                                        <p:tav tm="100000">
                                          <p:val>
                                            <p:strVal val="#ppt_x"/>
                                          </p:val>
                                        </p:tav>
                                      </p:tavLst>
                                    </p:anim>
                                    <p:anim calcmode="lin" valueType="num">
                                      <p:cBhvr>
                                        <p:cTn id="23"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71500" y="1408877"/>
            <a:ext cx="7848600" cy="3787833"/>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 composant a un nom unique dans son contexte. Il peut être étendu par un stéréotype.</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Il existe des stéréotypes standard pour les composants comme « </a:t>
            </a:r>
            <a:r>
              <a:rPr lang="fr-FR" sz="2400" b="1" dirty="0" err="1">
                <a:solidFill>
                  <a:srgbClr val="000099"/>
                </a:solidFill>
                <a:latin typeface="Times New Roman" pitchFamily="18" charset="0"/>
                <a:cs typeface="Times New Roman" pitchFamily="18" charset="0"/>
              </a:rPr>
              <a:t>subsytem</a:t>
            </a:r>
            <a:r>
              <a:rPr lang="fr-FR" sz="2400" b="1" dirty="0">
                <a:solidFill>
                  <a:srgbClr val="000099"/>
                </a:solidFill>
                <a:latin typeface="Times New Roman" pitchFamily="18" charset="0"/>
                <a:cs typeface="Times New Roman" pitchFamily="18" charset="0"/>
              </a:rPr>
              <a:t> », « </a:t>
            </a:r>
            <a:r>
              <a:rPr lang="fr-FR" sz="2400" b="1" dirty="0" err="1">
                <a:solidFill>
                  <a:srgbClr val="000099"/>
                </a:solidFill>
                <a:latin typeface="Times New Roman" pitchFamily="18" charset="0"/>
                <a:cs typeface="Times New Roman" pitchFamily="18" charset="0"/>
              </a:rPr>
              <a:t>database</a:t>
            </a:r>
            <a:r>
              <a:rPr lang="fr-FR" sz="2400" b="1" dirty="0">
                <a:solidFill>
                  <a:srgbClr val="000099"/>
                </a:solidFill>
                <a:latin typeface="Times New Roman" pitchFamily="18" charset="0"/>
                <a:cs typeface="Times New Roman" pitchFamily="18" charset="0"/>
              </a:rPr>
              <a:t> » ou « </a:t>
            </a:r>
            <a:r>
              <a:rPr lang="fr-FR" sz="2400" b="1" dirty="0" err="1">
                <a:solidFill>
                  <a:srgbClr val="000099"/>
                </a:solidFill>
                <a:latin typeface="Times New Roman" pitchFamily="18" charset="0"/>
                <a:cs typeface="Times New Roman" pitchFamily="18" charset="0"/>
              </a:rPr>
              <a:t>executable</a:t>
            </a:r>
            <a:r>
              <a:rPr lang="fr-FR" sz="2400" b="1" dirty="0">
                <a:solidFill>
                  <a:srgbClr val="000099"/>
                </a:solidFill>
                <a:latin typeface="Times New Roman" pitchFamily="18" charset="0"/>
                <a:cs typeface="Times New Roman" pitchFamily="18" charset="0"/>
              </a:rPr>
              <a:t> ».</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L’utilisateur peut ajouter ses propres stéréotypes à condition que ça soit consistant avec l’objectif du diagramme.</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Dans le cadre d’architectures logicielle, ces stéréotypes peuvent être utilisés : « service », « client », … etc.</a:t>
            </a:r>
          </a:p>
        </p:txBody>
      </p:sp>
      <p:sp>
        <p:nvSpPr>
          <p:cNvPr id="8" name="Rectangle 7"/>
          <p:cNvSpPr/>
          <p:nvPr/>
        </p:nvSpPr>
        <p:spPr>
          <a:xfrm>
            <a:off x="557288" y="995284"/>
            <a:ext cx="4219424" cy="397032"/>
          </a:xfrm>
          <a:prstGeom prst="rect">
            <a:avLst/>
          </a:prstGeom>
        </p:spPr>
        <p:txBody>
          <a:bodyPr wrap="none">
            <a:spAutoFit/>
          </a:bodyPr>
          <a:lstStyle/>
          <a:p>
            <a:r>
              <a:rPr lang="fr-FR" dirty="0"/>
              <a:t>Caractéristiques d’un composant</a:t>
            </a: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691" y="5190583"/>
            <a:ext cx="8837309" cy="1667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08000" y="1619974"/>
            <a:ext cx="7848600" cy="2679837"/>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 composant définit son comportement en terme d’interfaces fournies et interfaces requises.</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Une interface est une collection d’opérations ayant un lien sémantique et qui n’ont pas d’implémentation.</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L’implémentation des interface se fait par une ou plusieurs classes implémentant le composant.</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p:txBody>
      </p:sp>
      <p:sp>
        <p:nvSpPr>
          <p:cNvPr id="8" name="Rectangle 7"/>
          <p:cNvSpPr/>
          <p:nvPr/>
        </p:nvSpPr>
        <p:spPr>
          <a:xfrm>
            <a:off x="551194" y="1020684"/>
            <a:ext cx="1894814" cy="397032"/>
          </a:xfrm>
          <a:prstGeom prst="rect">
            <a:avLst/>
          </a:prstGeom>
        </p:spPr>
        <p:txBody>
          <a:bodyPr wrap="none">
            <a:spAutoFit/>
          </a:bodyPr>
          <a:lstStyle/>
          <a:p>
            <a:r>
              <a:rPr lang="fr-FR" dirty="0"/>
              <a:t>Les interfaces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582907"/>
            <a:ext cx="7848600" cy="1941173"/>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Une interface fournie définie les fonctions qu’un composant pourrait faire.</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Exemple : un serveur web peut gérer les requêtes HTTP de type </a:t>
            </a:r>
            <a:r>
              <a:rPr lang="fr-FR" sz="2400" b="1" dirty="0" err="1">
                <a:solidFill>
                  <a:srgbClr val="000099"/>
                </a:solidFill>
                <a:latin typeface="Times New Roman" pitchFamily="18" charset="0"/>
                <a:cs typeface="Times New Roman" pitchFamily="18" charset="0"/>
              </a:rPr>
              <a:t>get</a:t>
            </a:r>
            <a:r>
              <a:rPr lang="fr-FR" sz="2400" b="1" dirty="0">
                <a:solidFill>
                  <a:srgbClr val="000099"/>
                </a:solidFill>
                <a:latin typeface="Times New Roman" pitchFamily="18" charset="0"/>
                <a:cs typeface="Times New Roman" pitchFamily="18" charset="0"/>
              </a:rPr>
              <a:t> ou post.</a:t>
            </a:r>
          </a:p>
        </p:txBody>
      </p:sp>
      <p:sp>
        <p:nvSpPr>
          <p:cNvPr id="8" name="Rectangle 7"/>
          <p:cNvSpPr/>
          <p:nvPr/>
        </p:nvSpPr>
        <p:spPr>
          <a:xfrm>
            <a:off x="660202" y="1058784"/>
            <a:ext cx="2261004" cy="397032"/>
          </a:xfrm>
          <a:prstGeom prst="rect">
            <a:avLst/>
          </a:prstGeom>
        </p:spPr>
        <p:txBody>
          <a:bodyPr wrap="none">
            <a:spAutoFit/>
          </a:bodyPr>
          <a:lstStyle/>
          <a:p>
            <a:r>
              <a:rPr lang="fr-FR" dirty="0"/>
              <a:t>Interface fournie</a:t>
            </a:r>
          </a:p>
        </p:txBody>
      </p:sp>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0337" y="3619500"/>
            <a:ext cx="4082937" cy="250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strVal val="#ppt_w*0.70"/>
                                          </p:val>
                                        </p:tav>
                                        <p:tav tm="100000">
                                          <p:val>
                                            <p:strVal val="#ppt_w"/>
                                          </p:val>
                                        </p:tav>
                                      </p:tavLst>
                                    </p:anim>
                                    <p:anim calcmode="lin" valueType="num">
                                      <p:cBhvr>
                                        <p:cTn id="28" dur="1000" fill="hold"/>
                                        <p:tgtEl>
                                          <p:spTgt spid="10"/>
                                        </p:tgtEl>
                                        <p:attrNameLst>
                                          <p:attrName>ppt_h</p:attrName>
                                        </p:attrNameLst>
                                      </p:cBhvr>
                                      <p:tavLst>
                                        <p:tav tm="0">
                                          <p:val>
                                            <p:strVal val="#ppt_h"/>
                                          </p:val>
                                        </p:tav>
                                        <p:tav tm="100000">
                                          <p:val>
                                            <p:strVal val="#ppt_h"/>
                                          </p:val>
                                        </p:tav>
                                      </p:tavLst>
                                    </p:anim>
                                    <p:animEffect transition="in" filter="fade">
                                      <p:cBhvr>
                                        <p:cTn id="2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603504"/>
            <a:ext cx="7848600" cy="833178"/>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Elle définit la (ou les interfaces) qu’un composant attend de son environnement.</a:t>
            </a:r>
          </a:p>
        </p:txBody>
      </p:sp>
      <p:sp>
        <p:nvSpPr>
          <p:cNvPr id="8" name="Rectangle 7"/>
          <p:cNvSpPr/>
          <p:nvPr/>
        </p:nvSpPr>
        <p:spPr>
          <a:xfrm>
            <a:off x="644269" y="1058784"/>
            <a:ext cx="2292872" cy="397032"/>
          </a:xfrm>
          <a:prstGeom prst="rect">
            <a:avLst/>
          </a:prstGeom>
        </p:spPr>
        <p:txBody>
          <a:bodyPr wrap="none">
            <a:spAutoFit/>
          </a:bodyPr>
          <a:lstStyle/>
          <a:p>
            <a:r>
              <a:rPr lang="fr-FR" dirty="0"/>
              <a:t>Interface requise</a:t>
            </a:r>
          </a:p>
        </p:txBody>
      </p:sp>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44068" y="2637284"/>
            <a:ext cx="4354531" cy="2757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622038"/>
            <a:ext cx="7848600" cy="1202510"/>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 assemblage entre deux composants est lorsqu’une même interface est requise pour un composant et fournie par l’autre.</a:t>
            </a:r>
          </a:p>
        </p:txBody>
      </p:sp>
      <p:sp>
        <p:nvSpPr>
          <p:cNvPr id="8" name="Rectangle 7"/>
          <p:cNvSpPr/>
          <p:nvPr/>
        </p:nvSpPr>
        <p:spPr>
          <a:xfrm>
            <a:off x="560147" y="1058784"/>
            <a:ext cx="3629520" cy="397032"/>
          </a:xfrm>
          <a:prstGeom prst="rect">
            <a:avLst/>
          </a:prstGeom>
        </p:spPr>
        <p:txBody>
          <a:bodyPr wrap="none">
            <a:spAutoFit/>
          </a:bodyPr>
          <a:lstStyle/>
          <a:p>
            <a:r>
              <a:rPr lang="fr-FR" dirty="0"/>
              <a:t>Assemblage de composants</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8332" y="3115816"/>
            <a:ext cx="6780811" cy="184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strVal val="#ppt_w*0.70"/>
                                          </p:val>
                                        </p:tav>
                                        <p:tav tm="100000">
                                          <p:val>
                                            <p:strVal val="#ppt_w"/>
                                          </p:val>
                                        </p:tav>
                                      </p:tavLst>
                                    </p:anim>
                                    <p:anim calcmode="lin" valueType="num">
                                      <p:cBhvr>
                                        <p:cTn id="28" dur="1000" fill="hold"/>
                                        <p:tgtEl>
                                          <p:spTgt spid="10"/>
                                        </p:tgtEl>
                                        <p:attrNameLst>
                                          <p:attrName>ppt_h</p:attrName>
                                        </p:attrNameLst>
                                      </p:cBhvr>
                                      <p:tavLst>
                                        <p:tav tm="0">
                                          <p:val>
                                            <p:strVal val="#ppt_h"/>
                                          </p:val>
                                        </p:tav>
                                        <p:tav tm="100000">
                                          <p:val>
                                            <p:strVal val="#ppt_h"/>
                                          </p:val>
                                        </p:tav>
                                      </p:tavLst>
                                    </p:anim>
                                    <p:animEffect transition="in" filter="fade">
                                      <p:cBhvr>
                                        <p:cTn id="2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508651"/>
            <a:ext cx="7848600" cy="2064284"/>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 composant C1 dépend d’un autre composant C2 lorsque C1 requiert C2 pour son implémentation (C1 appelle un des services de C2).</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En d’autres mots, l’exécution de C1 requiert la </a:t>
            </a:r>
            <a:r>
              <a:rPr lang="fr-FR" sz="2400" b="1" dirty="0">
                <a:solidFill>
                  <a:srgbClr val="FF0000"/>
                </a:solidFill>
                <a:latin typeface="Times New Roman" pitchFamily="18" charset="0"/>
                <a:cs typeface="Times New Roman" pitchFamily="18" charset="0"/>
              </a:rPr>
              <a:t>présence</a:t>
            </a:r>
            <a:r>
              <a:rPr lang="fr-FR" sz="2400" b="1" dirty="0">
                <a:solidFill>
                  <a:srgbClr val="000099"/>
                </a:solidFill>
                <a:latin typeface="Times New Roman" pitchFamily="18" charset="0"/>
                <a:cs typeface="Times New Roman" pitchFamily="18" charset="0"/>
              </a:rPr>
              <a:t> de C2.</a:t>
            </a:r>
          </a:p>
        </p:txBody>
      </p:sp>
      <p:sp>
        <p:nvSpPr>
          <p:cNvPr id="8" name="Rectangle 7"/>
          <p:cNvSpPr/>
          <p:nvPr/>
        </p:nvSpPr>
        <p:spPr>
          <a:xfrm>
            <a:off x="547415" y="1046084"/>
            <a:ext cx="2461187" cy="397032"/>
          </a:xfrm>
          <a:prstGeom prst="rect">
            <a:avLst/>
          </a:prstGeom>
        </p:spPr>
        <p:txBody>
          <a:bodyPr wrap="none">
            <a:spAutoFit/>
          </a:bodyPr>
          <a:lstStyle/>
          <a:p>
            <a:r>
              <a:rPr lang="fr-FR" dirty="0"/>
              <a:t>Relation utilisation</a:t>
            </a: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4077072"/>
            <a:ext cx="6923014" cy="1841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ChangeArrowheads="1"/>
          </p:cNvSpPr>
          <p:nvPr/>
        </p:nvSpPr>
        <p:spPr bwMode="auto">
          <a:xfrm>
            <a:off x="3086100" y="2043113"/>
            <a:ext cx="3413125" cy="519112"/>
          </a:xfrm>
          <a:prstGeom prst="rect">
            <a:avLst/>
          </a:prstGeom>
          <a:noFill/>
          <a:ln w="9525" algn="ctr">
            <a:noFill/>
            <a:miter lim="800000"/>
            <a:headEnd/>
            <a:tailEnd/>
          </a:ln>
        </p:spPr>
        <p:txBody>
          <a:bodyPr anchor="ctr">
            <a:spAutoFit/>
          </a:bodyPr>
          <a:lstStyle/>
          <a:p>
            <a:pPr rtl="1">
              <a:lnSpc>
                <a:spcPct val="100000"/>
              </a:lnSpc>
              <a:spcBef>
                <a:spcPct val="0"/>
              </a:spcBef>
            </a:pPr>
            <a:r>
              <a:rPr lang="fr-FR" sz="2800" b="1">
                <a:solidFill>
                  <a:schemeClr val="hlink"/>
                </a:solidFill>
              </a:rPr>
              <a:t>4 Notions de base</a:t>
            </a:r>
          </a:p>
        </p:txBody>
      </p:sp>
      <p:sp>
        <p:nvSpPr>
          <p:cNvPr id="32771" name="Rectangle 3"/>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75460" name="Rectangle 4"/>
          <p:cNvSpPr>
            <a:spLocks noChangeArrowheads="1"/>
          </p:cNvSpPr>
          <p:nvPr/>
        </p:nvSpPr>
        <p:spPr bwMode="auto">
          <a:xfrm>
            <a:off x="2016125" y="2695575"/>
            <a:ext cx="6013450" cy="2314575"/>
          </a:xfrm>
          <a:prstGeom prst="rect">
            <a:avLst/>
          </a:prstGeom>
          <a:solidFill>
            <a:srgbClr val="7CB048">
              <a:alpha val="49001"/>
            </a:srgbClr>
          </a:solidFill>
          <a:ln w="9525">
            <a:solidFill>
              <a:srgbClr val="000000"/>
            </a:solidFill>
            <a:miter lim="800000"/>
            <a:headEnd/>
            <a:tailEnd/>
          </a:ln>
        </p:spPr>
        <p:txBody>
          <a:bodyPr/>
          <a:lstStyle/>
          <a:p>
            <a:pPr marL="712788" lvl="1" indent="-360363" algn="just">
              <a:lnSpc>
                <a:spcPct val="100000"/>
              </a:lnSpc>
              <a:buFontTx/>
              <a:buBlip>
                <a:blip r:embed="rId2"/>
              </a:buBlip>
              <a:defRPr/>
            </a:pPr>
            <a:r>
              <a:rPr lang="fr-FR" sz="2800" b="1">
                <a:solidFill>
                  <a:schemeClr val="tx1"/>
                </a:solidFill>
                <a:effectLst>
                  <a:outerShdw blurRad="38100" dist="38100" dir="2700000" algn="tl">
                    <a:srgbClr val="000000"/>
                  </a:outerShdw>
                </a:effectLst>
              </a:rPr>
              <a:t>Type de composant</a:t>
            </a:r>
          </a:p>
          <a:p>
            <a:pPr marL="712788" lvl="1" indent="-360363" algn="just">
              <a:lnSpc>
                <a:spcPct val="100000"/>
              </a:lnSpc>
              <a:buFontTx/>
              <a:buBlip>
                <a:blip r:embed="rId2"/>
              </a:buBlip>
              <a:defRPr/>
            </a:pPr>
            <a:r>
              <a:rPr lang="fr-FR" sz="2800" b="1">
                <a:solidFill>
                  <a:schemeClr val="tx1"/>
                </a:solidFill>
                <a:effectLst>
                  <a:outerShdw blurRad="38100" dist="38100" dir="2700000" algn="tl">
                    <a:srgbClr val="000000"/>
                  </a:outerShdw>
                </a:effectLst>
              </a:rPr>
              <a:t>Implantation de composant</a:t>
            </a:r>
          </a:p>
          <a:p>
            <a:pPr marL="712788" lvl="1" indent="-360363" algn="just">
              <a:lnSpc>
                <a:spcPct val="100000"/>
              </a:lnSpc>
              <a:buFontTx/>
              <a:buBlip>
                <a:blip r:embed="rId2"/>
              </a:buBlip>
              <a:defRPr/>
            </a:pPr>
            <a:r>
              <a:rPr lang="fr-FR" sz="2800" b="1">
                <a:solidFill>
                  <a:schemeClr val="tx1"/>
                </a:solidFill>
                <a:effectLst>
                  <a:outerShdw blurRad="38100" dist="38100" dir="2700000" algn="tl">
                    <a:srgbClr val="000000"/>
                  </a:outerShdw>
                </a:effectLst>
              </a:rPr>
              <a:t>Paquetage de composant</a:t>
            </a:r>
          </a:p>
          <a:p>
            <a:pPr marL="712788" lvl="1" indent="-360363" algn="just">
              <a:lnSpc>
                <a:spcPct val="100000"/>
              </a:lnSpc>
              <a:buFontTx/>
              <a:buBlip>
                <a:blip r:embed="rId2"/>
              </a:buBlip>
              <a:defRPr/>
            </a:pPr>
            <a:r>
              <a:rPr lang="fr-FR" sz="2800" b="1">
                <a:solidFill>
                  <a:schemeClr val="tx1"/>
                </a:solidFill>
                <a:effectLst>
                  <a:outerShdw blurRad="38100" dist="38100" dir="2700000" algn="tl">
                    <a:srgbClr val="000000"/>
                  </a:outerShdw>
                </a:effectLst>
              </a:rPr>
              <a:t>Instance de composant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75458"/>
                                        </p:tgtEl>
                                        <p:attrNameLst>
                                          <p:attrName>style.visibility</p:attrName>
                                        </p:attrNameLst>
                                      </p:cBhvr>
                                      <p:to>
                                        <p:strVal val="visible"/>
                                      </p:to>
                                    </p:set>
                                    <p:anim calcmode="lin" valueType="num">
                                      <p:cBhvr>
                                        <p:cTn id="7" dur="500" fill="hold"/>
                                        <p:tgtEl>
                                          <p:spTgt spid="275458"/>
                                        </p:tgtEl>
                                        <p:attrNameLst>
                                          <p:attrName>ppt_w</p:attrName>
                                        </p:attrNameLst>
                                      </p:cBhvr>
                                      <p:tavLst>
                                        <p:tav tm="0">
                                          <p:val>
                                            <p:fltVal val="0"/>
                                          </p:val>
                                        </p:tav>
                                        <p:tav tm="100000">
                                          <p:val>
                                            <p:strVal val="#ppt_w"/>
                                          </p:val>
                                        </p:tav>
                                      </p:tavLst>
                                    </p:anim>
                                    <p:anim calcmode="lin" valueType="num">
                                      <p:cBhvr>
                                        <p:cTn id="8" dur="500" fill="hold"/>
                                        <p:tgtEl>
                                          <p:spTgt spid="275458"/>
                                        </p:tgtEl>
                                        <p:attrNameLst>
                                          <p:attrName>ppt_h</p:attrName>
                                        </p:attrNameLst>
                                      </p:cBhvr>
                                      <p:tavLst>
                                        <p:tav tm="0">
                                          <p:val>
                                            <p:fltVal val="0"/>
                                          </p:val>
                                        </p:tav>
                                        <p:tav tm="100000">
                                          <p:val>
                                            <p:strVal val="#ppt_h"/>
                                          </p:val>
                                        </p:tav>
                                      </p:tavLst>
                                    </p:anim>
                                    <p:animEffect transition="in" filter="fade">
                                      <p:cBhvr>
                                        <p:cTn id="9" dur="500"/>
                                        <p:tgtEl>
                                          <p:spTgt spid="27545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75460"/>
                                        </p:tgtEl>
                                        <p:attrNameLst>
                                          <p:attrName>style.visibility</p:attrName>
                                        </p:attrNameLst>
                                      </p:cBhvr>
                                      <p:to>
                                        <p:strVal val="visible"/>
                                      </p:to>
                                    </p:set>
                                    <p:anim calcmode="lin" valueType="num">
                                      <p:cBhvr>
                                        <p:cTn id="14" dur="1000" fill="hold"/>
                                        <p:tgtEl>
                                          <p:spTgt spid="275460"/>
                                        </p:tgtEl>
                                        <p:attrNameLst>
                                          <p:attrName>ppt_w</p:attrName>
                                        </p:attrNameLst>
                                      </p:cBhvr>
                                      <p:tavLst>
                                        <p:tav tm="0">
                                          <p:val>
                                            <p:strVal val="#ppt_w*0.70"/>
                                          </p:val>
                                        </p:tav>
                                        <p:tav tm="100000">
                                          <p:val>
                                            <p:strVal val="#ppt_w"/>
                                          </p:val>
                                        </p:tav>
                                      </p:tavLst>
                                    </p:anim>
                                    <p:anim calcmode="lin" valueType="num">
                                      <p:cBhvr>
                                        <p:cTn id="15" dur="1000" fill="hold"/>
                                        <p:tgtEl>
                                          <p:spTgt spid="275460"/>
                                        </p:tgtEl>
                                        <p:attrNameLst>
                                          <p:attrName>ppt_h</p:attrName>
                                        </p:attrNameLst>
                                      </p:cBhvr>
                                      <p:tavLst>
                                        <p:tav tm="0">
                                          <p:val>
                                            <p:strVal val="#ppt_h"/>
                                          </p:val>
                                        </p:tav>
                                        <p:tav tm="100000">
                                          <p:val>
                                            <p:strVal val="#ppt_h"/>
                                          </p:val>
                                        </p:tav>
                                      </p:tavLst>
                                    </p:anim>
                                    <p:animEffect transition="in" filter="fade">
                                      <p:cBhvr>
                                        <p:cTn id="16" dur="1000"/>
                                        <p:tgtEl>
                                          <p:spTgt spid="275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8" grpId="0"/>
      <p:bldP spid="27546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419750"/>
            <a:ext cx="7848600" cy="2064284"/>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 composant peut être lui-même composé d’autres composants. On parle alors de composition.</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Par exemple, le navigateur est composé de </a:t>
            </a:r>
            <a:r>
              <a:rPr lang="fr-FR" sz="2400" b="1" dirty="0" err="1">
                <a:solidFill>
                  <a:srgbClr val="000099"/>
                </a:solidFill>
                <a:latin typeface="Times New Roman" pitchFamily="18" charset="0"/>
                <a:cs typeface="Times New Roman" pitchFamily="18" charset="0"/>
              </a:rPr>
              <a:t>getManager</a:t>
            </a:r>
            <a:r>
              <a:rPr lang="fr-FR" sz="2400" b="1" dirty="0">
                <a:solidFill>
                  <a:srgbClr val="000099"/>
                </a:solidFill>
                <a:latin typeface="Times New Roman" pitchFamily="18" charset="0"/>
                <a:cs typeface="Times New Roman" pitchFamily="18" charset="0"/>
              </a:rPr>
              <a:t> (gestionnaire des requêtes </a:t>
            </a:r>
            <a:r>
              <a:rPr lang="fr-FR" sz="2400" b="1" dirty="0" err="1">
                <a:solidFill>
                  <a:srgbClr val="000099"/>
                </a:solidFill>
                <a:latin typeface="Times New Roman" pitchFamily="18" charset="0"/>
                <a:cs typeface="Times New Roman" pitchFamily="18" charset="0"/>
              </a:rPr>
              <a:t>get</a:t>
            </a: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postManager</a:t>
            </a:r>
            <a:r>
              <a:rPr lang="fr-FR" sz="2400" b="1" dirty="0">
                <a:solidFill>
                  <a:srgbClr val="000099"/>
                </a:solidFill>
                <a:latin typeface="Times New Roman" pitchFamily="18" charset="0"/>
                <a:cs typeface="Times New Roman" pitchFamily="18" charset="0"/>
              </a:rPr>
              <a:t> (gestionnaire des requêtes POST) et GUI (interface).</a:t>
            </a:r>
          </a:p>
        </p:txBody>
      </p:sp>
      <p:sp>
        <p:nvSpPr>
          <p:cNvPr id="8" name="Rectangle 7"/>
          <p:cNvSpPr/>
          <p:nvPr/>
        </p:nvSpPr>
        <p:spPr>
          <a:xfrm>
            <a:off x="497500" y="969884"/>
            <a:ext cx="2764219" cy="397032"/>
          </a:xfrm>
          <a:prstGeom prst="rect">
            <a:avLst/>
          </a:prstGeom>
        </p:spPr>
        <p:txBody>
          <a:bodyPr wrap="none">
            <a:spAutoFit/>
          </a:bodyPr>
          <a:lstStyle/>
          <a:p>
            <a:r>
              <a:rPr lang="fr-FR" dirty="0"/>
              <a:t>Relation composition</a:t>
            </a:r>
          </a:p>
        </p:txBody>
      </p:sp>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3373" y="3340100"/>
            <a:ext cx="4291727" cy="3745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strVal val="#ppt_w*0.70"/>
                                          </p:val>
                                        </p:tav>
                                        <p:tav tm="100000">
                                          <p:val>
                                            <p:strVal val="#ppt_w"/>
                                          </p:val>
                                        </p:tav>
                                      </p:tavLst>
                                    </p:anim>
                                    <p:anim calcmode="lin" valueType="num">
                                      <p:cBhvr>
                                        <p:cTn id="28" dur="1000" fill="hold"/>
                                        <p:tgtEl>
                                          <p:spTgt spid="10"/>
                                        </p:tgtEl>
                                        <p:attrNameLst>
                                          <p:attrName>ppt_h</p:attrName>
                                        </p:attrNameLst>
                                      </p:cBhvr>
                                      <p:tavLst>
                                        <p:tav tm="0">
                                          <p:val>
                                            <p:strVal val="#ppt_h"/>
                                          </p:val>
                                        </p:tav>
                                        <p:tav tm="100000">
                                          <p:val>
                                            <p:strVal val="#ppt_h"/>
                                          </p:val>
                                        </p:tav>
                                      </p:tavLst>
                                    </p:anim>
                                    <p:animEffect transition="in" filter="fade">
                                      <p:cBhvr>
                                        <p:cTn id="2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476385"/>
            <a:ext cx="7848600" cy="2433616"/>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Un composant peut avoir des sous-composants qui incluent des interfaces fournies ou des interfaces requises.</a:t>
            </a: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800" b="1" dirty="0">
              <a:solidFill>
                <a:srgbClr val="000099"/>
              </a:solidFill>
              <a:latin typeface="Times New Roman" pitchFamily="18" charset="0"/>
              <a:cs typeface="Times New Roman" pitchFamily="18" charset="0"/>
            </a:endParaRPr>
          </a:p>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La délégation consiste à </a:t>
            </a:r>
            <a:r>
              <a:rPr lang="fr-FR" sz="2400" b="1" dirty="0">
                <a:solidFill>
                  <a:srgbClr val="FF0000"/>
                </a:solidFill>
                <a:latin typeface="Times New Roman" pitchFamily="18" charset="0"/>
                <a:cs typeface="Times New Roman" pitchFamily="18" charset="0"/>
              </a:rPr>
              <a:t>transférer</a:t>
            </a:r>
            <a:r>
              <a:rPr lang="fr-FR" sz="2400" b="1" dirty="0">
                <a:solidFill>
                  <a:srgbClr val="000099"/>
                </a:solidFill>
                <a:latin typeface="Times New Roman" pitchFamily="18" charset="0"/>
                <a:cs typeface="Times New Roman" pitchFamily="18" charset="0"/>
              </a:rPr>
              <a:t> les interfaces fournies / requises du composant interne vers le composant externe.</a:t>
            </a:r>
          </a:p>
        </p:txBody>
      </p:sp>
      <p:sp>
        <p:nvSpPr>
          <p:cNvPr id="8" name="Rectangle 7"/>
          <p:cNvSpPr/>
          <p:nvPr/>
        </p:nvSpPr>
        <p:spPr>
          <a:xfrm>
            <a:off x="496376" y="1046084"/>
            <a:ext cx="2563266" cy="397032"/>
          </a:xfrm>
          <a:prstGeom prst="rect">
            <a:avLst/>
          </a:prstGeom>
        </p:spPr>
        <p:txBody>
          <a:bodyPr wrap="none">
            <a:spAutoFit/>
          </a:bodyPr>
          <a:lstStyle/>
          <a:p>
            <a:r>
              <a:rPr lang="fr-FR" dirty="0"/>
              <a:t>Relation délégation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8" name="Rectangle 7"/>
          <p:cNvSpPr/>
          <p:nvPr/>
        </p:nvSpPr>
        <p:spPr>
          <a:xfrm>
            <a:off x="526289" y="1046084"/>
            <a:ext cx="4611648" cy="397032"/>
          </a:xfrm>
          <a:prstGeom prst="rect">
            <a:avLst/>
          </a:prstGeom>
        </p:spPr>
        <p:txBody>
          <a:bodyPr wrap="none">
            <a:spAutoFit/>
          </a:bodyPr>
          <a:lstStyle/>
          <a:p>
            <a:r>
              <a:rPr lang="fr-FR" dirty="0"/>
              <a:t>Relation de délégation : Exemple  1</a:t>
            </a:r>
          </a:p>
        </p:txBody>
      </p:sp>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1473201"/>
            <a:ext cx="4891836" cy="476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strVal val="#ppt_w*0.70"/>
                                          </p:val>
                                        </p:tav>
                                        <p:tav tm="100000">
                                          <p:val>
                                            <p:strVal val="#ppt_w"/>
                                          </p:val>
                                        </p:tav>
                                      </p:tavLst>
                                    </p:anim>
                                    <p:anim calcmode="lin" valueType="num">
                                      <p:cBhvr>
                                        <p:cTn id="21" dur="1000" fill="hold"/>
                                        <p:tgtEl>
                                          <p:spTgt spid="10"/>
                                        </p:tgtEl>
                                        <p:attrNameLst>
                                          <p:attrName>ppt_h</p:attrName>
                                        </p:attrNameLst>
                                      </p:cBhvr>
                                      <p:tavLst>
                                        <p:tav tm="0">
                                          <p:val>
                                            <p:strVal val="#ppt_h"/>
                                          </p:val>
                                        </p:tav>
                                        <p:tav tm="100000">
                                          <p:val>
                                            <p:strVal val="#ppt_h"/>
                                          </p:val>
                                        </p:tav>
                                      </p:tavLst>
                                    </p:anim>
                                    <p:animEffect transition="in" filter="fade">
                                      <p:cBhvr>
                                        <p:cTn id="2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8" name="Rectangle 7"/>
          <p:cNvSpPr/>
          <p:nvPr/>
        </p:nvSpPr>
        <p:spPr>
          <a:xfrm>
            <a:off x="526289" y="1046084"/>
            <a:ext cx="4611648" cy="397032"/>
          </a:xfrm>
          <a:prstGeom prst="rect">
            <a:avLst/>
          </a:prstGeom>
        </p:spPr>
        <p:txBody>
          <a:bodyPr wrap="none">
            <a:spAutoFit/>
          </a:bodyPr>
          <a:lstStyle/>
          <a:p>
            <a:r>
              <a:rPr lang="fr-FR" dirty="0"/>
              <a:t>Relation de délégation : Exemple  2</a:t>
            </a:r>
          </a:p>
        </p:txBody>
      </p:sp>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212" y="2060848"/>
            <a:ext cx="8686923"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strVal val="#ppt_w*0.70"/>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animEffect transition="in" filter="fade">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2225675" y="-1588"/>
            <a:ext cx="6918325" cy="398463"/>
          </a:xfrm>
          <a:prstGeom prst="rect">
            <a:avLst/>
          </a:prstGeom>
          <a:noFill/>
          <a:ln w="9525">
            <a:noFill/>
            <a:round/>
            <a:headEnd/>
            <a:tailEnd/>
          </a:ln>
        </p:spPr>
        <p:txBody>
          <a:bodyPr lIns="90000" tIns="46800" rIns="90000" bIns="46800" anchor="ctr">
            <a:spAutoFit/>
          </a:bodyPr>
          <a:lstStyle/>
          <a:p>
            <a:pPr rtl="1">
              <a:lnSpc>
                <a:spcPct val="10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000" b="1" dirty="0">
                <a:solidFill>
                  <a:srgbClr val="F9FBC9"/>
                </a:solidFill>
                <a:latin typeface="Engravers MT" pitchFamily="18" charset="0"/>
              </a:rPr>
              <a:t>Diagrammes de composants</a:t>
            </a:r>
          </a:p>
        </p:txBody>
      </p:sp>
      <p:sp>
        <p:nvSpPr>
          <p:cNvPr id="6" name="Rectangle 1"/>
          <p:cNvSpPr>
            <a:spLocks noChangeArrowheads="1"/>
          </p:cNvSpPr>
          <p:nvPr/>
        </p:nvSpPr>
        <p:spPr bwMode="auto">
          <a:xfrm>
            <a:off x="533400" y="1413004"/>
            <a:ext cx="8343900" cy="833178"/>
          </a:xfrm>
          <a:prstGeom prst="rect">
            <a:avLst/>
          </a:prstGeom>
          <a:noFill/>
          <a:ln w="9525">
            <a:noFill/>
            <a:round/>
            <a:headEnd/>
            <a:tailEnd/>
          </a:ln>
        </p:spPr>
        <p:txBody>
          <a:bodyPr wrap="square" lIns="90000" tIns="46800" rIns="90000" bIns="46800" anchor="ctr">
            <a:spAutoFit/>
          </a:bodyPr>
          <a:lstStyle/>
          <a:p>
            <a:pPr marL="444500" indent="-444500" algn="just">
              <a:lnSpc>
                <a:spcPct val="100000"/>
              </a:lnSpc>
              <a:spcBef>
                <a:spcPct val="0"/>
              </a:spcBef>
              <a:buFont typeface="Wingdings" pitchFamily="2" charset="2"/>
              <a:buChar char="ü"/>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2400" b="1" dirty="0">
                <a:solidFill>
                  <a:srgbClr val="000099"/>
                </a:solidFill>
                <a:latin typeface="Times New Roman" pitchFamily="18" charset="0"/>
                <a:cs typeface="Times New Roman" pitchFamily="18" charset="0"/>
              </a:rPr>
              <a:t>Les paquets peuvent être aussi utilisés dans les diagrammes de composants pour organiser les composants.</a:t>
            </a:r>
          </a:p>
        </p:txBody>
      </p:sp>
      <p:sp>
        <p:nvSpPr>
          <p:cNvPr id="8" name="Rectangle 7"/>
          <p:cNvSpPr/>
          <p:nvPr/>
        </p:nvSpPr>
        <p:spPr>
          <a:xfrm>
            <a:off x="660880" y="1046084"/>
            <a:ext cx="1675459" cy="397032"/>
          </a:xfrm>
          <a:prstGeom prst="rect">
            <a:avLst/>
          </a:prstGeom>
        </p:spPr>
        <p:txBody>
          <a:bodyPr wrap="none">
            <a:spAutoFit/>
          </a:bodyPr>
          <a:lstStyle/>
          <a:p>
            <a:r>
              <a:rPr lang="fr-FR" dirty="0"/>
              <a:t>Les paquets</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7164" y="2204616"/>
            <a:ext cx="386715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5" presetClass="entr" fill="hold" nodeType="afterEffect">
                                  <p:stCondLst>
                                    <p:cond delay="0"/>
                                  </p:stCondLst>
                                  <p:childTnLst>
                                    <p:set>
                                      <p:cBhvr additive="repl">
                                        <p:cTn id="6" dur="1" fill="hold">
                                          <p:stCondLst>
                                            <p:cond delay="0"/>
                                          </p:stCondLst>
                                        </p:cTn>
                                        <p:tgtEl>
                                          <p:spTgt spid="7"/>
                                        </p:tgtEl>
                                        <p:attrNameLst>
                                          <p:attrName>style.visibility</p:attrName>
                                        </p:attrNameLst>
                                      </p:cBhvr>
                                      <p:to>
                                        <p:strVal val="visible"/>
                                      </p:to>
                                    </p:set>
                                    <p:anim calcmode="lin" valueType="num">
                                      <p:cBhvr additive="repl">
                                        <p:cTn id="7" dur="1000" fill="hold"/>
                                        <p:tgtEl>
                                          <p:spTgt spid="7"/>
                                        </p:tgtEl>
                                        <p:attrNameLst>
                                          <p:attrName>ppt_w</p:attrName>
                                        </p:attrNameLst>
                                      </p:cBhvr>
                                      <p:tavLst>
                                        <p:tav tm="100000">
                                          <p:val>
                                            <p:fltVal val="0"/>
                                          </p:val>
                                        </p:tav>
                                        <p:tav tm="100000">
                                          <p:val>
                                            <p:strVal val="#ppt_w"/>
                                          </p:val>
                                        </p:tav>
                                      </p:tavLst>
                                    </p:anim>
                                    <p:anim calcmode="lin" valueType="num">
                                      <p:cBhvr additive="repl">
                                        <p:cTn id="8" dur="1000" fill="hold"/>
                                        <p:tgtEl>
                                          <p:spTgt spid="7"/>
                                        </p:tgtEl>
                                        <p:attrNameLst>
                                          <p:attrName>ppt_h</p:attrName>
                                        </p:attrNameLst>
                                      </p:cBhvr>
                                      <p:tavLst>
                                        <p:tav tm="100000">
                                          <p:val>
                                            <p:fltVal val="0"/>
                                          </p:val>
                                        </p:tav>
                                        <p:tav tm="100000">
                                          <p:val>
                                            <p:strVal val="#ppt_h"/>
                                          </p:val>
                                        </p:tav>
                                      </p:tavLst>
                                    </p:anim>
                                    <p:anim calcmode="lin" valueType="num">
                                      <p:cBhvr additive="repl">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additive="repl">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29699" name="Rectangle 3"/>
          <p:cNvSpPr>
            <a:spLocks noChangeArrowheads="1"/>
          </p:cNvSpPr>
          <p:nvPr/>
        </p:nvSpPr>
        <p:spPr bwMode="auto">
          <a:xfrm>
            <a:off x="0" y="1082675"/>
            <a:ext cx="9144000" cy="3416300"/>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pPr>
            <a:r>
              <a:rPr lang="fr-FR" sz="2400" b="1">
                <a:solidFill>
                  <a:srgbClr val="C00000"/>
                </a:solidFill>
                <a:latin typeface="Times New Roman" pitchFamily="18" charset="0"/>
                <a:cs typeface="Times New Roman" pitchFamily="18" charset="0"/>
              </a:rPr>
              <a:t>Objectifs du diagramme de déploiement :</a:t>
            </a:r>
          </a:p>
          <a:p>
            <a:pPr marL="812800" lvl="1" indent="-355600" algn="just">
              <a:lnSpc>
                <a:spcPct val="100000"/>
              </a:lnSpc>
              <a:spcBef>
                <a:spcPct val="0"/>
              </a:spcBef>
            </a:pPr>
            <a:endParaRPr lang="fr-FR" sz="2400" b="1">
              <a:solidFill>
                <a:srgbClr val="C00000"/>
              </a:solidFill>
              <a:latin typeface="Times New Roman" pitchFamily="18" charset="0"/>
              <a:cs typeface="Times New Roman" pitchFamily="18" charset="0"/>
            </a:endParaRPr>
          </a:p>
          <a:p>
            <a:pPr marL="1270000" lvl="2"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Etablir la cartographie complète de déploiement du logiciel sur le matériel</a:t>
            </a:r>
          </a:p>
          <a:p>
            <a:pPr marL="1270000" lvl="2"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1270000" lvl="2"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Visualiser la topologie matérielle d’un système</a:t>
            </a:r>
          </a:p>
          <a:p>
            <a:pPr marL="1270000" lvl="2"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1270000" lvl="2"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Etablir la nature des connexions reliant les  éléments matériels du système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3650"/>
                                        </p:tgtEl>
                                        <p:attrNameLst>
                                          <p:attrName>style.visibility</p:attrName>
                                        </p:attrNameLst>
                                      </p:cBhvr>
                                      <p:to>
                                        <p:strVal val="visible"/>
                                      </p:to>
                                    </p:set>
                                    <p:anim calcmode="lin" valueType="num">
                                      <p:cBhvr>
                                        <p:cTn id="7" dur="1000" fill="hold"/>
                                        <p:tgtEl>
                                          <p:spTgt spid="283650"/>
                                        </p:tgtEl>
                                        <p:attrNameLst>
                                          <p:attrName>ppt_w</p:attrName>
                                        </p:attrNameLst>
                                      </p:cBhvr>
                                      <p:tavLst>
                                        <p:tav tm="0">
                                          <p:val>
                                            <p:fltVal val="0"/>
                                          </p:val>
                                        </p:tav>
                                        <p:tav tm="100000">
                                          <p:val>
                                            <p:strVal val="#ppt_w"/>
                                          </p:val>
                                        </p:tav>
                                      </p:tavLst>
                                    </p:anim>
                                    <p:anim calcmode="lin" valueType="num">
                                      <p:cBhvr>
                                        <p:cTn id="8" dur="1000" fill="hold"/>
                                        <p:tgtEl>
                                          <p:spTgt spid="283650"/>
                                        </p:tgtEl>
                                        <p:attrNameLst>
                                          <p:attrName>ppt_h</p:attrName>
                                        </p:attrNameLst>
                                      </p:cBhvr>
                                      <p:tavLst>
                                        <p:tav tm="0">
                                          <p:val>
                                            <p:fltVal val="0"/>
                                          </p:val>
                                        </p:tav>
                                        <p:tav tm="100000">
                                          <p:val>
                                            <p:strVal val="#ppt_h"/>
                                          </p:val>
                                        </p:tav>
                                      </p:tavLst>
                                    </p:anim>
                                    <p:anim calcmode="lin" valueType="num">
                                      <p:cBhvr>
                                        <p:cTn id="9" dur="1000" fill="hold"/>
                                        <p:tgtEl>
                                          <p:spTgt spid="2836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36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9699"/>
                                        </p:tgtEl>
                                        <p:attrNameLst>
                                          <p:attrName>style.visibility</p:attrName>
                                        </p:attrNameLst>
                                      </p:cBhvr>
                                      <p:to>
                                        <p:strVal val="visible"/>
                                      </p:to>
                                    </p:set>
                                    <p:animEffect transition="in" filter="fade">
                                      <p:cBhvr>
                                        <p:cTn id="15" dur="20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p:bldP spid="2969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0723" name="Rectangle 3"/>
          <p:cNvSpPr>
            <a:spLocks noChangeArrowheads="1"/>
          </p:cNvSpPr>
          <p:nvPr/>
        </p:nvSpPr>
        <p:spPr bwMode="auto">
          <a:xfrm>
            <a:off x="0" y="1235075"/>
            <a:ext cx="8701088" cy="3416300"/>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Le diagramme de composants s’intéresse à l’architecture d’un point de vue logique tandis que le diagramme de déploiement s’y intéresse d’un point de </a:t>
            </a:r>
            <a:r>
              <a:rPr lang="fr-FR" sz="2400" b="1">
                <a:solidFill>
                  <a:srgbClr val="FF0000"/>
                </a:solidFill>
                <a:latin typeface="Times New Roman" pitchFamily="18" charset="0"/>
                <a:cs typeface="Times New Roman" pitchFamily="18" charset="0"/>
              </a:rPr>
              <a:t>vue physique</a:t>
            </a:r>
          </a:p>
          <a:p>
            <a:pPr marL="812800" lvl="1" indent="-355600" algn="just">
              <a:lnSpc>
                <a:spcPct val="100000"/>
              </a:lnSpc>
              <a:spcBef>
                <a:spcPct val="0"/>
              </a:spcBef>
              <a:buFont typeface="Wingdings" pitchFamily="2" charset="2"/>
              <a:buChar char="ü"/>
            </a:pPr>
            <a:endParaRPr lang="fr-FR" sz="2400" b="1">
              <a:solidFill>
                <a:srgbClr val="FF0000"/>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Le diagramme de déploiement s’intéresse aux relations entre les composants et les équipements</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Les équipements hébergeant des unités logicielles sont appelés </a:t>
            </a:r>
            <a:r>
              <a:rPr lang="fr-FR" sz="2400" b="1">
                <a:solidFill>
                  <a:srgbClr val="FF0000"/>
                </a:solidFill>
                <a:latin typeface="Times New Roman" pitchFamily="18" charset="0"/>
                <a:cs typeface="Times New Roman" pitchFamily="18" charset="0"/>
              </a:rPr>
              <a:t>nœuds</a:t>
            </a:r>
            <a:r>
              <a:rPr lang="fr-FR" sz="2400" b="1">
                <a:solidFill>
                  <a:srgbClr val="000099"/>
                </a:solidFill>
                <a:latin typeface="Times New Roman" pitchFamily="18" charset="0"/>
                <a:cs typeface="Times New Roman" pitchFamily="18" charset="0"/>
              </a:rPr>
              <a:t> (nodes).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Effect transition="in" filter="wipe(left)">
                                      <p:cBhvr>
                                        <p:cTn id="7" dur="5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1747" name="Rectangle 3"/>
          <p:cNvSpPr>
            <a:spLocks noChangeArrowheads="1"/>
          </p:cNvSpPr>
          <p:nvPr/>
        </p:nvSpPr>
        <p:spPr bwMode="auto">
          <a:xfrm>
            <a:off x="203200" y="1139825"/>
            <a:ext cx="8701088" cy="3784600"/>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Un nœud est représenté par un </a:t>
            </a:r>
            <a:r>
              <a:rPr lang="fr-FR" sz="2400" b="1">
                <a:solidFill>
                  <a:srgbClr val="C00000"/>
                </a:solidFill>
                <a:latin typeface="Times New Roman" pitchFamily="18" charset="0"/>
                <a:cs typeface="Times New Roman" pitchFamily="18" charset="0"/>
              </a:rPr>
              <a:t>cube</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Le nom du nœud peut être précédé du nom du paquetage qui le contient</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Il est possible de développer le nœud de façon à faire apparaître le nom de ses </a:t>
            </a:r>
            <a:r>
              <a:rPr lang="fr-FR" sz="2400" b="1">
                <a:solidFill>
                  <a:srgbClr val="C00000"/>
                </a:solidFill>
                <a:latin typeface="Times New Roman" pitchFamily="18" charset="0"/>
                <a:cs typeface="Times New Roman" pitchFamily="18" charset="0"/>
              </a:rPr>
              <a:t>attributs</a:t>
            </a:r>
          </a:p>
          <a:p>
            <a:pPr marL="812800" lvl="1" indent="-355600" algn="just">
              <a:lnSpc>
                <a:spcPct val="100000"/>
              </a:lnSpc>
              <a:spcBef>
                <a:spcPct val="0"/>
              </a:spcBef>
              <a:buFont typeface="Wingdings" pitchFamily="2" charset="2"/>
              <a:buChar char="ü"/>
            </a:pPr>
            <a:endParaRPr lang="fr-FR" sz="2400" b="1">
              <a:solidFill>
                <a:srgbClr val="C00000"/>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Il est possible de développer le nœud de façon à faire apparaître le nom des </a:t>
            </a:r>
            <a:r>
              <a:rPr lang="fr-FR" sz="2400" b="1">
                <a:solidFill>
                  <a:srgbClr val="C00000"/>
                </a:solidFill>
                <a:latin typeface="Times New Roman" pitchFamily="18" charset="0"/>
                <a:cs typeface="Times New Roman" pitchFamily="18" charset="0"/>
              </a:rPr>
              <a:t>composants</a:t>
            </a:r>
            <a:r>
              <a:rPr lang="fr-FR" sz="2400" b="1">
                <a:solidFill>
                  <a:srgbClr val="000099"/>
                </a:solidFill>
                <a:latin typeface="Times New Roman" pitchFamily="18" charset="0"/>
                <a:cs typeface="Times New Roman" pitchFamily="18" charset="0"/>
              </a:rPr>
              <a:t> qu’il déploie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1000"/>
                                        <p:tgtEl>
                                          <p:spTgt spid="31747"/>
                                        </p:tgtEl>
                                      </p:cBhvr>
                                    </p:animEffect>
                                    <p:anim calcmode="lin" valueType="num">
                                      <p:cBhvr>
                                        <p:cTn id="8" dur="1000" fill="hold"/>
                                        <p:tgtEl>
                                          <p:spTgt spid="31747"/>
                                        </p:tgtEl>
                                        <p:attrNameLst>
                                          <p:attrName>ppt_x</p:attrName>
                                        </p:attrNameLst>
                                      </p:cBhvr>
                                      <p:tavLst>
                                        <p:tav tm="0">
                                          <p:val>
                                            <p:strVal val="#ppt_x"/>
                                          </p:val>
                                        </p:tav>
                                        <p:tav tm="100000">
                                          <p:val>
                                            <p:strVal val="#ppt_x"/>
                                          </p:val>
                                        </p:tav>
                                      </p:tavLst>
                                    </p:anim>
                                    <p:anim calcmode="lin" valueType="num">
                                      <p:cBhvr>
                                        <p:cTn id="9" dur="1000" fill="hold"/>
                                        <p:tgtEl>
                                          <p:spTgt spid="317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2771" name="Rectangle 3"/>
          <p:cNvSpPr>
            <a:spLocks noChangeArrowheads="1"/>
          </p:cNvSpPr>
          <p:nvPr/>
        </p:nvSpPr>
        <p:spPr bwMode="auto">
          <a:xfrm>
            <a:off x="0" y="1049338"/>
            <a:ext cx="1905000" cy="460375"/>
          </a:xfrm>
          <a:prstGeom prst="rect">
            <a:avLst/>
          </a:prstGeom>
          <a:noFill/>
          <a:ln w="9525" algn="ctr">
            <a:noFill/>
            <a:miter lim="800000"/>
            <a:headEnd/>
            <a:tailEnd/>
          </a:ln>
        </p:spPr>
        <p:txBody>
          <a:bodyPr anchor="ctr">
            <a:spAutoFit/>
          </a:bodyPr>
          <a:lstStyle/>
          <a:p>
            <a:pPr marL="812800" lvl="1" indent="-355600">
              <a:lnSpc>
                <a:spcPct val="100000"/>
              </a:lnSpc>
              <a:spcBef>
                <a:spcPct val="0"/>
              </a:spcBef>
            </a:pPr>
            <a:r>
              <a:rPr lang="fr-FR" sz="2400" b="1">
                <a:solidFill>
                  <a:srgbClr val="C00000"/>
                </a:solidFill>
                <a:latin typeface="Times New Roman" pitchFamily="18" charset="0"/>
                <a:cs typeface="Times New Roman" pitchFamily="18" charset="0"/>
              </a:rPr>
              <a:t>Notation</a:t>
            </a:r>
          </a:p>
        </p:txBody>
      </p:sp>
      <p:pic>
        <p:nvPicPr>
          <p:cNvPr id="32772" name="Picture 5"/>
          <p:cNvPicPr>
            <a:picLocks noChangeAspect="1" noChangeArrowheads="1"/>
          </p:cNvPicPr>
          <p:nvPr/>
        </p:nvPicPr>
        <p:blipFill>
          <a:blip r:embed="rId2" cstate="print"/>
          <a:srcRect/>
          <a:stretch>
            <a:fillRect/>
          </a:stretch>
        </p:blipFill>
        <p:spPr bwMode="auto">
          <a:xfrm>
            <a:off x="2827338" y="1697038"/>
            <a:ext cx="4224337" cy="4106862"/>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anim calcmode="lin" valueType="num">
                                      <p:cBhvr>
                                        <p:cTn id="7" dur="1000" fill="hold"/>
                                        <p:tgtEl>
                                          <p:spTgt spid="32771"/>
                                        </p:tgtEl>
                                        <p:attrNameLst>
                                          <p:attrName>ppt_x</p:attrName>
                                        </p:attrNameLst>
                                      </p:cBhvr>
                                      <p:tavLst>
                                        <p:tav tm="0">
                                          <p:val>
                                            <p:strVal val="#ppt_x-.2"/>
                                          </p:val>
                                        </p:tav>
                                        <p:tav tm="100000">
                                          <p:val>
                                            <p:strVal val="#ppt_x"/>
                                          </p:val>
                                        </p:tav>
                                      </p:tavLst>
                                    </p:anim>
                                    <p:anim calcmode="lin" valueType="num">
                                      <p:cBhvr>
                                        <p:cTn id="8" dur="1000" fill="hold"/>
                                        <p:tgtEl>
                                          <p:spTgt spid="32771"/>
                                        </p:tgtEl>
                                        <p:attrNameLst>
                                          <p:attrName>ppt_y</p:attrName>
                                        </p:attrNameLst>
                                      </p:cBhvr>
                                      <p:tavLst>
                                        <p:tav tm="0">
                                          <p:val>
                                            <p:strVal val="#ppt_y"/>
                                          </p:val>
                                        </p:tav>
                                        <p:tav tm="100000">
                                          <p:val>
                                            <p:strVal val="#ppt_y"/>
                                          </p:val>
                                        </p:tav>
                                      </p:tavLst>
                                    </p:anim>
                                    <p:animEffect transition="in" filter="wipe(right)" prLst="gradientSize: 0.1">
                                      <p:cBhvr>
                                        <p:cTn id="9" dur="1000"/>
                                        <p:tgtEl>
                                          <p:spTgt spid="32771"/>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2772"/>
                                        </p:tgtEl>
                                        <p:attrNameLst>
                                          <p:attrName>style.visibility</p:attrName>
                                        </p:attrNameLst>
                                      </p:cBhvr>
                                      <p:to>
                                        <p:strVal val="visible"/>
                                      </p:to>
                                    </p:set>
                                    <p:anim calcmode="lin" valueType="num">
                                      <p:cBhvr>
                                        <p:cTn id="14" dur="1000" fill="hold"/>
                                        <p:tgtEl>
                                          <p:spTgt spid="32772"/>
                                        </p:tgtEl>
                                        <p:attrNameLst>
                                          <p:attrName>ppt_w</p:attrName>
                                        </p:attrNameLst>
                                      </p:cBhvr>
                                      <p:tavLst>
                                        <p:tav tm="0">
                                          <p:val>
                                            <p:strVal val="#ppt_w*0.70"/>
                                          </p:val>
                                        </p:tav>
                                        <p:tav tm="100000">
                                          <p:val>
                                            <p:strVal val="#ppt_w"/>
                                          </p:val>
                                        </p:tav>
                                      </p:tavLst>
                                    </p:anim>
                                    <p:anim calcmode="lin" valueType="num">
                                      <p:cBhvr>
                                        <p:cTn id="15" dur="1000" fill="hold"/>
                                        <p:tgtEl>
                                          <p:spTgt spid="32772"/>
                                        </p:tgtEl>
                                        <p:attrNameLst>
                                          <p:attrName>ppt_h</p:attrName>
                                        </p:attrNameLst>
                                      </p:cBhvr>
                                      <p:tavLst>
                                        <p:tav tm="0">
                                          <p:val>
                                            <p:strVal val="#ppt_h"/>
                                          </p:val>
                                        </p:tav>
                                        <p:tav tm="100000">
                                          <p:val>
                                            <p:strVal val="#ppt_h"/>
                                          </p:val>
                                        </p:tav>
                                      </p:tavLst>
                                    </p:anim>
                                    <p:animEffect transition="in" filter="fade">
                                      <p:cBhvr>
                                        <p:cTn id="16" dur="10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3795" name="Rectangle 3"/>
          <p:cNvSpPr>
            <a:spLocks noChangeArrowheads="1"/>
          </p:cNvSpPr>
          <p:nvPr/>
        </p:nvSpPr>
        <p:spPr bwMode="auto">
          <a:xfrm>
            <a:off x="228600" y="1236663"/>
            <a:ext cx="8701088" cy="2676525"/>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Le diagramme de déploiement est composé de nœuds et de connecteurs</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Un nœud représente un équipement dans le système</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Un connecteur représente une communication entre les noeuds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wipe(left)">
                                      <p:cBhvr>
                                        <p:cTn id="7"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41350" y="501650"/>
            <a:ext cx="8313738" cy="6083300"/>
            <a:chOff x="404" y="316"/>
            <a:chExt cx="5237" cy="3832"/>
          </a:xfrm>
        </p:grpSpPr>
        <p:grpSp>
          <p:nvGrpSpPr>
            <p:cNvPr id="3" name="Group 3"/>
            <p:cNvGrpSpPr>
              <a:grpSpLocks/>
            </p:cNvGrpSpPr>
            <p:nvPr/>
          </p:nvGrpSpPr>
          <p:grpSpPr bwMode="auto">
            <a:xfrm>
              <a:off x="404" y="1551"/>
              <a:ext cx="1416" cy="1224"/>
              <a:chOff x="404" y="708"/>
              <a:chExt cx="1416" cy="1224"/>
            </a:xfrm>
          </p:grpSpPr>
          <p:sp>
            <p:nvSpPr>
              <p:cNvPr id="33820" name="Text Box 4"/>
              <p:cNvSpPr txBox="1">
                <a:spLocks noChangeArrowheads="1"/>
              </p:cNvSpPr>
              <p:nvPr/>
            </p:nvSpPr>
            <p:spPr bwMode="auto">
              <a:xfrm>
                <a:off x="409" y="708"/>
                <a:ext cx="1411" cy="255"/>
              </a:xfrm>
              <a:prstGeom prst="rect">
                <a:avLst/>
              </a:prstGeom>
              <a:solidFill>
                <a:srgbClr val="BBE0B7">
                  <a:alpha val="50980"/>
                </a:srgbClr>
              </a:solidFill>
              <a:ln w="38100" algn="ctr">
                <a:solidFill>
                  <a:srgbClr val="006600"/>
                </a:solidFill>
                <a:miter lim="800000"/>
                <a:headEnd/>
                <a:tailEnd/>
              </a:ln>
            </p:spPr>
            <p:txBody>
              <a:bodyPr>
                <a:spAutoFit/>
              </a:bodyPr>
              <a:lstStyle/>
              <a:p>
                <a:pPr marL="1630363" lvl="1" indent="-1430338" defTabSz="814388"/>
                <a:r>
                  <a:rPr lang="fr-FR" sz="2000" b="1">
                    <a:solidFill>
                      <a:schemeClr val="bg2"/>
                    </a:solidFill>
                  </a:rPr>
                  <a:t>Type</a:t>
                </a:r>
              </a:p>
            </p:txBody>
          </p:sp>
          <p:sp>
            <p:nvSpPr>
              <p:cNvPr id="33821" name="Text Box 5"/>
              <p:cNvSpPr txBox="1">
                <a:spLocks noChangeArrowheads="1"/>
              </p:cNvSpPr>
              <p:nvPr/>
            </p:nvSpPr>
            <p:spPr bwMode="auto">
              <a:xfrm>
                <a:off x="407" y="969"/>
                <a:ext cx="1411" cy="804"/>
              </a:xfrm>
              <a:prstGeom prst="rect">
                <a:avLst/>
              </a:prstGeom>
              <a:solidFill>
                <a:srgbClr val="BBE0B7">
                  <a:alpha val="50980"/>
                </a:srgbClr>
              </a:solidFill>
              <a:ln w="38100" algn="ctr">
                <a:solidFill>
                  <a:srgbClr val="006600"/>
                </a:solidFill>
                <a:miter lim="800000"/>
                <a:headEnd/>
                <a:tailEnd/>
              </a:ln>
            </p:spPr>
            <p:txBody>
              <a:bodyPr>
                <a:spAutoFit/>
              </a:bodyPr>
              <a:lstStyle/>
              <a:p>
                <a:pPr marL="1630363" lvl="1" indent="-1430338" defTabSz="814388"/>
                <a:r>
                  <a:rPr lang="fr-FR" sz="2000" b="1">
                    <a:solidFill>
                      <a:schemeClr val="bg2"/>
                    </a:solidFill>
                  </a:rPr>
                  <a:t>Itf offertes</a:t>
                </a:r>
              </a:p>
              <a:p>
                <a:pPr marL="1630363" lvl="1" indent="-1430338" defTabSz="814388"/>
                <a:r>
                  <a:rPr lang="fr-FR" sz="2000" b="1">
                    <a:solidFill>
                      <a:schemeClr val="bg2"/>
                    </a:solidFill>
                  </a:rPr>
                  <a:t>Itf requises</a:t>
                </a:r>
              </a:p>
              <a:p>
                <a:pPr marL="1630363" lvl="1" indent="-1430338" defTabSz="814388"/>
                <a:r>
                  <a:rPr lang="fr-FR" sz="2000" b="1">
                    <a:solidFill>
                      <a:schemeClr val="bg2"/>
                    </a:solidFill>
                  </a:rPr>
                  <a:t>Propriétés</a:t>
                </a:r>
              </a:p>
              <a:p>
                <a:pPr marL="1630363" lvl="1" indent="-1430338" defTabSz="814388"/>
                <a:endParaRPr lang="fr-FR" sz="1200" b="1">
                  <a:solidFill>
                    <a:schemeClr val="bg2"/>
                  </a:solidFill>
                </a:endParaRPr>
              </a:p>
            </p:txBody>
          </p:sp>
          <p:sp>
            <p:nvSpPr>
              <p:cNvPr id="33822" name="Rectangle 6"/>
              <p:cNvSpPr>
                <a:spLocks noChangeArrowheads="1"/>
              </p:cNvSpPr>
              <p:nvPr/>
            </p:nvSpPr>
            <p:spPr bwMode="auto">
              <a:xfrm>
                <a:off x="404" y="1770"/>
                <a:ext cx="1415" cy="162"/>
              </a:xfrm>
              <a:prstGeom prst="rect">
                <a:avLst/>
              </a:prstGeom>
              <a:solidFill>
                <a:srgbClr val="BBE0B7">
                  <a:alpha val="50980"/>
                </a:srgbClr>
              </a:solidFill>
              <a:ln w="38100" algn="ctr">
                <a:solidFill>
                  <a:srgbClr val="006600"/>
                </a:solidFill>
                <a:miter lim="800000"/>
                <a:headEnd/>
                <a:tailEnd/>
              </a:ln>
            </p:spPr>
            <p:txBody>
              <a:bodyPr wrap="none" anchor="ctr"/>
              <a:lstStyle/>
              <a:p>
                <a:endParaRPr lang="fr-FR"/>
              </a:p>
            </p:txBody>
          </p:sp>
        </p:grpSp>
        <p:grpSp>
          <p:nvGrpSpPr>
            <p:cNvPr id="4" name="Group 7"/>
            <p:cNvGrpSpPr>
              <a:grpSpLocks/>
            </p:cNvGrpSpPr>
            <p:nvPr/>
          </p:nvGrpSpPr>
          <p:grpSpPr bwMode="auto">
            <a:xfrm>
              <a:off x="2238" y="316"/>
              <a:ext cx="1731" cy="1223"/>
              <a:chOff x="2093" y="698"/>
              <a:chExt cx="1731" cy="1223"/>
            </a:xfrm>
          </p:grpSpPr>
          <p:sp>
            <p:nvSpPr>
              <p:cNvPr id="33817" name="Text Box 8"/>
              <p:cNvSpPr txBox="1">
                <a:spLocks noChangeArrowheads="1"/>
              </p:cNvSpPr>
              <p:nvPr/>
            </p:nvSpPr>
            <p:spPr bwMode="auto">
              <a:xfrm>
                <a:off x="2099" y="698"/>
                <a:ext cx="1725" cy="255"/>
              </a:xfrm>
              <a:prstGeom prst="rect">
                <a:avLst/>
              </a:prstGeom>
              <a:solidFill>
                <a:srgbClr val="BBE0B7">
                  <a:alpha val="50980"/>
                </a:srgbClr>
              </a:solidFill>
              <a:ln w="38100" algn="ctr">
                <a:solidFill>
                  <a:srgbClr val="006600"/>
                </a:solidFill>
                <a:miter lim="800000"/>
                <a:headEnd/>
                <a:tailEnd/>
              </a:ln>
            </p:spPr>
            <p:txBody>
              <a:bodyPr>
                <a:spAutoFit/>
              </a:bodyPr>
              <a:lstStyle/>
              <a:p>
                <a:pPr marL="1630363" lvl="1" indent="-1430338" defTabSz="814388"/>
                <a:r>
                  <a:rPr lang="fr-FR" sz="2000" b="1">
                    <a:solidFill>
                      <a:schemeClr val="bg2"/>
                    </a:solidFill>
                  </a:rPr>
                  <a:t>Implantation</a:t>
                </a:r>
              </a:p>
            </p:txBody>
          </p:sp>
          <p:sp>
            <p:nvSpPr>
              <p:cNvPr id="33818" name="Text Box 9"/>
              <p:cNvSpPr txBox="1">
                <a:spLocks noChangeArrowheads="1"/>
              </p:cNvSpPr>
              <p:nvPr/>
            </p:nvSpPr>
            <p:spPr bwMode="auto">
              <a:xfrm>
                <a:off x="2097" y="958"/>
                <a:ext cx="1724" cy="803"/>
              </a:xfrm>
              <a:prstGeom prst="rect">
                <a:avLst/>
              </a:prstGeom>
              <a:solidFill>
                <a:srgbClr val="BBE0B7">
                  <a:alpha val="50980"/>
                </a:srgbClr>
              </a:solidFill>
              <a:ln w="38100" algn="ctr">
                <a:solidFill>
                  <a:srgbClr val="006600"/>
                </a:solidFill>
                <a:miter lim="800000"/>
                <a:headEnd/>
                <a:tailEnd/>
              </a:ln>
            </p:spPr>
            <p:txBody>
              <a:bodyPr>
                <a:spAutoFit/>
              </a:bodyPr>
              <a:lstStyle/>
              <a:p>
                <a:pPr marL="1630363" lvl="1" indent="-1430338" defTabSz="814388"/>
                <a:r>
                  <a:rPr lang="fr-FR" sz="2000" b="1">
                    <a:solidFill>
                      <a:schemeClr val="bg2"/>
                    </a:solidFill>
                  </a:rPr>
                  <a:t>Fonctionnel</a:t>
                </a:r>
              </a:p>
              <a:p>
                <a:pPr marL="1630363" lvl="1" indent="-1430338" defTabSz="814388"/>
                <a:r>
                  <a:rPr lang="fr-FR" sz="2000" b="1">
                    <a:solidFill>
                      <a:schemeClr val="bg2"/>
                    </a:solidFill>
                  </a:rPr>
                  <a:t>Non Fonctionnel</a:t>
                </a:r>
              </a:p>
              <a:p>
                <a:pPr marL="1630363" lvl="1" indent="-1430338" defTabSz="814388"/>
                <a:endParaRPr lang="fr-FR" sz="3200" b="1">
                  <a:solidFill>
                    <a:schemeClr val="bg2"/>
                  </a:solidFill>
                </a:endParaRPr>
              </a:p>
            </p:txBody>
          </p:sp>
          <p:sp>
            <p:nvSpPr>
              <p:cNvPr id="33819" name="Rectangle 10"/>
              <p:cNvSpPr>
                <a:spLocks noChangeArrowheads="1"/>
              </p:cNvSpPr>
              <p:nvPr/>
            </p:nvSpPr>
            <p:spPr bwMode="auto">
              <a:xfrm>
                <a:off x="2093" y="1759"/>
                <a:ext cx="1730" cy="162"/>
              </a:xfrm>
              <a:prstGeom prst="rect">
                <a:avLst/>
              </a:prstGeom>
              <a:solidFill>
                <a:srgbClr val="BBE0B7">
                  <a:alpha val="50980"/>
                </a:srgbClr>
              </a:solidFill>
              <a:ln w="38100" algn="ctr">
                <a:solidFill>
                  <a:srgbClr val="006600"/>
                </a:solidFill>
                <a:miter lim="800000"/>
                <a:headEnd/>
                <a:tailEnd/>
              </a:ln>
            </p:spPr>
            <p:txBody>
              <a:bodyPr wrap="none" anchor="ctr"/>
              <a:lstStyle/>
              <a:p>
                <a:endParaRPr lang="fr-FR"/>
              </a:p>
            </p:txBody>
          </p:sp>
        </p:grpSp>
        <p:grpSp>
          <p:nvGrpSpPr>
            <p:cNvPr id="5" name="Group 11"/>
            <p:cNvGrpSpPr>
              <a:grpSpLocks/>
            </p:cNvGrpSpPr>
            <p:nvPr/>
          </p:nvGrpSpPr>
          <p:grpSpPr bwMode="auto">
            <a:xfrm>
              <a:off x="4364" y="1551"/>
              <a:ext cx="1277" cy="1259"/>
              <a:chOff x="4148" y="639"/>
              <a:chExt cx="1277" cy="1259"/>
            </a:xfrm>
          </p:grpSpPr>
          <p:sp>
            <p:nvSpPr>
              <p:cNvPr id="33814" name="Text Box 12"/>
              <p:cNvSpPr txBox="1">
                <a:spLocks noChangeArrowheads="1"/>
              </p:cNvSpPr>
              <p:nvPr/>
            </p:nvSpPr>
            <p:spPr bwMode="auto">
              <a:xfrm>
                <a:off x="4148" y="639"/>
                <a:ext cx="1266" cy="255"/>
              </a:xfrm>
              <a:prstGeom prst="rect">
                <a:avLst/>
              </a:prstGeom>
              <a:solidFill>
                <a:srgbClr val="BBE0B7">
                  <a:alpha val="50980"/>
                </a:srgbClr>
              </a:solidFill>
              <a:ln w="38100" algn="ctr">
                <a:solidFill>
                  <a:srgbClr val="006600"/>
                </a:solidFill>
                <a:miter lim="800000"/>
                <a:headEnd/>
                <a:tailEnd/>
              </a:ln>
            </p:spPr>
            <p:txBody>
              <a:bodyPr>
                <a:spAutoFit/>
              </a:bodyPr>
              <a:lstStyle/>
              <a:p>
                <a:pPr marL="1630363" lvl="1" indent="-1430338" defTabSz="814388"/>
                <a:r>
                  <a:rPr lang="fr-FR" sz="2000" b="1">
                    <a:solidFill>
                      <a:schemeClr val="bg2"/>
                    </a:solidFill>
                  </a:rPr>
                  <a:t>Paquetage</a:t>
                </a:r>
              </a:p>
            </p:txBody>
          </p:sp>
          <p:sp>
            <p:nvSpPr>
              <p:cNvPr id="33815" name="Rectangle 13"/>
              <p:cNvSpPr>
                <a:spLocks noChangeArrowheads="1"/>
              </p:cNvSpPr>
              <p:nvPr/>
            </p:nvSpPr>
            <p:spPr bwMode="auto">
              <a:xfrm>
                <a:off x="4155" y="1736"/>
                <a:ext cx="1270" cy="162"/>
              </a:xfrm>
              <a:prstGeom prst="rect">
                <a:avLst/>
              </a:prstGeom>
              <a:solidFill>
                <a:srgbClr val="BBE0B7">
                  <a:alpha val="50980"/>
                </a:srgbClr>
              </a:solidFill>
              <a:ln w="38100" algn="ctr">
                <a:solidFill>
                  <a:srgbClr val="006600"/>
                </a:solidFill>
                <a:miter lim="800000"/>
                <a:headEnd/>
                <a:tailEnd/>
              </a:ln>
            </p:spPr>
            <p:txBody>
              <a:bodyPr wrap="none" anchor="ctr"/>
              <a:lstStyle/>
              <a:p>
                <a:endParaRPr lang="fr-FR"/>
              </a:p>
            </p:txBody>
          </p:sp>
          <p:sp>
            <p:nvSpPr>
              <p:cNvPr id="33816" name="Rectangle 14"/>
              <p:cNvSpPr>
                <a:spLocks noChangeArrowheads="1"/>
              </p:cNvSpPr>
              <p:nvPr/>
            </p:nvSpPr>
            <p:spPr bwMode="auto">
              <a:xfrm>
                <a:off x="4152" y="892"/>
                <a:ext cx="1270" cy="842"/>
              </a:xfrm>
              <a:prstGeom prst="rect">
                <a:avLst/>
              </a:prstGeom>
              <a:solidFill>
                <a:srgbClr val="BBE0B7">
                  <a:alpha val="50980"/>
                </a:srgbClr>
              </a:solidFill>
              <a:ln w="38100" algn="ctr">
                <a:solidFill>
                  <a:srgbClr val="006600"/>
                </a:solidFill>
                <a:miter lim="800000"/>
                <a:headEnd/>
                <a:tailEnd/>
              </a:ln>
            </p:spPr>
            <p:txBody>
              <a:bodyPr wrap="none" anchor="ctr"/>
              <a:lstStyle/>
              <a:p>
                <a:endParaRPr lang="fr-FR"/>
              </a:p>
            </p:txBody>
          </p:sp>
        </p:grpSp>
        <p:grpSp>
          <p:nvGrpSpPr>
            <p:cNvPr id="6" name="Group 15"/>
            <p:cNvGrpSpPr>
              <a:grpSpLocks/>
            </p:cNvGrpSpPr>
            <p:nvPr/>
          </p:nvGrpSpPr>
          <p:grpSpPr bwMode="auto">
            <a:xfrm>
              <a:off x="2468" y="2889"/>
              <a:ext cx="1277" cy="1259"/>
              <a:chOff x="4148" y="639"/>
              <a:chExt cx="1277" cy="1259"/>
            </a:xfrm>
          </p:grpSpPr>
          <p:sp>
            <p:nvSpPr>
              <p:cNvPr id="33811" name="Text Box 16"/>
              <p:cNvSpPr txBox="1">
                <a:spLocks noChangeArrowheads="1"/>
              </p:cNvSpPr>
              <p:nvPr/>
            </p:nvSpPr>
            <p:spPr bwMode="auto">
              <a:xfrm>
                <a:off x="4148" y="639"/>
                <a:ext cx="1266" cy="255"/>
              </a:xfrm>
              <a:prstGeom prst="rect">
                <a:avLst/>
              </a:prstGeom>
              <a:solidFill>
                <a:srgbClr val="BBE0B7">
                  <a:alpha val="50980"/>
                </a:srgbClr>
              </a:solidFill>
              <a:ln w="38100" algn="ctr">
                <a:solidFill>
                  <a:srgbClr val="006600"/>
                </a:solidFill>
                <a:miter lim="800000"/>
                <a:headEnd/>
                <a:tailEnd/>
              </a:ln>
            </p:spPr>
            <p:txBody>
              <a:bodyPr>
                <a:spAutoFit/>
              </a:bodyPr>
              <a:lstStyle/>
              <a:p>
                <a:pPr marL="1630363" lvl="1" indent="-1430338" defTabSz="814388"/>
                <a:r>
                  <a:rPr lang="fr-FR" sz="2000" b="1">
                    <a:solidFill>
                      <a:schemeClr val="bg2"/>
                    </a:solidFill>
                  </a:rPr>
                  <a:t>Instance</a:t>
                </a:r>
              </a:p>
            </p:txBody>
          </p:sp>
          <p:sp>
            <p:nvSpPr>
              <p:cNvPr id="33812" name="Rectangle 17"/>
              <p:cNvSpPr>
                <a:spLocks noChangeArrowheads="1"/>
              </p:cNvSpPr>
              <p:nvPr/>
            </p:nvSpPr>
            <p:spPr bwMode="auto">
              <a:xfrm>
                <a:off x="4155" y="1736"/>
                <a:ext cx="1270" cy="162"/>
              </a:xfrm>
              <a:prstGeom prst="rect">
                <a:avLst/>
              </a:prstGeom>
              <a:solidFill>
                <a:srgbClr val="BBE0B7">
                  <a:alpha val="50980"/>
                </a:srgbClr>
              </a:solidFill>
              <a:ln w="38100" algn="ctr">
                <a:solidFill>
                  <a:srgbClr val="006600"/>
                </a:solidFill>
                <a:miter lim="800000"/>
                <a:headEnd/>
                <a:tailEnd/>
              </a:ln>
            </p:spPr>
            <p:txBody>
              <a:bodyPr wrap="none" anchor="ctr"/>
              <a:lstStyle/>
              <a:p>
                <a:endParaRPr lang="fr-FR"/>
              </a:p>
            </p:txBody>
          </p:sp>
          <p:sp>
            <p:nvSpPr>
              <p:cNvPr id="33813" name="Rectangle 18"/>
              <p:cNvSpPr>
                <a:spLocks noChangeArrowheads="1"/>
              </p:cNvSpPr>
              <p:nvPr/>
            </p:nvSpPr>
            <p:spPr bwMode="auto">
              <a:xfrm>
                <a:off x="4152" y="892"/>
                <a:ext cx="1270" cy="842"/>
              </a:xfrm>
              <a:prstGeom prst="rect">
                <a:avLst/>
              </a:prstGeom>
              <a:solidFill>
                <a:srgbClr val="BBE0B7">
                  <a:alpha val="50980"/>
                </a:srgbClr>
              </a:solidFill>
              <a:ln w="38100" algn="ctr">
                <a:solidFill>
                  <a:srgbClr val="006600"/>
                </a:solidFill>
                <a:miter lim="800000"/>
                <a:headEnd/>
                <a:tailEnd/>
              </a:ln>
            </p:spPr>
            <p:txBody>
              <a:bodyPr wrap="none" anchor="ctr"/>
              <a:lstStyle/>
              <a:p>
                <a:endParaRPr lang="fr-FR"/>
              </a:p>
            </p:txBody>
          </p:sp>
        </p:grpSp>
      </p:grpSp>
      <p:grpSp>
        <p:nvGrpSpPr>
          <p:cNvPr id="7" name="Group 19"/>
          <p:cNvGrpSpPr>
            <a:grpSpLocks/>
          </p:cNvGrpSpPr>
          <p:nvPr/>
        </p:nvGrpSpPr>
        <p:grpSpPr bwMode="auto">
          <a:xfrm>
            <a:off x="2284413" y="219075"/>
            <a:ext cx="5481637" cy="5310188"/>
            <a:chOff x="1439" y="138"/>
            <a:chExt cx="3453" cy="3345"/>
          </a:xfrm>
        </p:grpSpPr>
        <p:sp>
          <p:nvSpPr>
            <p:cNvPr id="33797" name="Line 20"/>
            <p:cNvSpPr>
              <a:spLocks noChangeShapeType="1"/>
            </p:cNvSpPr>
            <p:nvPr/>
          </p:nvSpPr>
          <p:spPr bwMode="auto">
            <a:xfrm flipV="1">
              <a:off x="3736" y="2811"/>
              <a:ext cx="787" cy="672"/>
            </a:xfrm>
            <a:prstGeom prst="line">
              <a:avLst/>
            </a:prstGeom>
            <a:noFill/>
            <a:ln w="28575">
              <a:solidFill>
                <a:srgbClr val="006600"/>
              </a:solidFill>
              <a:round/>
              <a:headEnd/>
              <a:tailEnd/>
            </a:ln>
          </p:spPr>
          <p:txBody>
            <a:bodyPr/>
            <a:lstStyle/>
            <a:p>
              <a:endParaRPr lang="fr-FR"/>
            </a:p>
          </p:txBody>
        </p:sp>
        <p:sp>
          <p:nvSpPr>
            <p:cNvPr id="33798" name="Line 21"/>
            <p:cNvSpPr>
              <a:spLocks noChangeShapeType="1"/>
            </p:cNvSpPr>
            <p:nvPr/>
          </p:nvSpPr>
          <p:spPr bwMode="auto">
            <a:xfrm>
              <a:off x="1683" y="2782"/>
              <a:ext cx="788" cy="692"/>
            </a:xfrm>
            <a:prstGeom prst="line">
              <a:avLst/>
            </a:prstGeom>
            <a:noFill/>
            <a:ln w="28575">
              <a:solidFill>
                <a:srgbClr val="006600"/>
              </a:solidFill>
              <a:round/>
              <a:headEnd/>
              <a:tailEnd/>
            </a:ln>
          </p:spPr>
          <p:txBody>
            <a:bodyPr/>
            <a:lstStyle/>
            <a:p>
              <a:endParaRPr lang="fr-FR"/>
            </a:p>
          </p:txBody>
        </p:sp>
        <p:sp>
          <p:nvSpPr>
            <p:cNvPr id="33799" name="Text Box 22"/>
            <p:cNvSpPr txBox="1">
              <a:spLocks noChangeArrowheads="1"/>
            </p:cNvSpPr>
            <p:nvPr/>
          </p:nvSpPr>
          <p:spPr bwMode="auto">
            <a:xfrm rot="-3320921">
              <a:off x="1013" y="727"/>
              <a:ext cx="1572" cy="526"/>
            </a:xfrm>
            <a:prstGeom prst="rect">
              <a:avLst/>
            </a:prstGeom>
            <a:noFill/>
            <a:ln w="9525" algn="ctr">
              <a:noFill/>
              <a:miter lim="800000"/>
              <a:headEnd/>
              <a:tailEnd/>
            </a:ln>
          </p:spPr>
          <p:txBody>
            <a:bodyPr wrap="none">
              <a:spAutoFit/>
            </a:bodyPr>
            <a:lstStyle/>
            <a:p>
              <a:pPr marL="536575" indent="-536575" algn="l"/>
              <a:r>
                <a:rPr lang="fr-FR" sz="2000" b="1">
                  <a:solidFill>
                    <a:srgbClr val="000099"/>
                  </a:solidFill>
                  <a:latin typeface="Arial" charset="0"/>
                </a:rPr>
                <a:t>est implémenté par</a:t>
              </a:r>
            </a:p>
            <a:p>
              <a:pPr marL="536575" indent="-536575" algn="l"/>
              <a:endParaRPr lang="fr-FR" sz="800" b="1">
                <a:solidFill>
                  <a:srgbClr val="000099"/>
                </a:solidFill>
                <a:latin typeface="Arial" charset="0"/>
              </a:endParaRPr>
            </a:p>
            <a:p>
              <a:pPr marL="536575" indent="-536575" algn="l"/>
              <a:r>
                <a:rPr lang="fr-FR" sz="2000" b="1">
                  <a:solidFill>
                    <a:schemeClr val="tx1"/>
                  </a:solidFill>
                  <a:latin typeface="Arial" charset="0"/>
                </a:rPr>
                <a:t>    </a:t>
              </a:r>
              <a:r>
                <a:rPr lang="fr-FR" sz="2000" b="1">
                  <a:solidFill>
                    <a:srgbClr val="000099"/>
                  </a:solidFill>
                  <a:latin typeface="Arial" charset="0"/>
                </a:rPr>
                <a:t>1			 *</a:t>
              </a:r>
            </a:p>
          </p:txBody>
        </p:sp>
        <p:sp>
          <p:nvSpPr>
            <p:cNvPr id="33800" name="Line 23"/>
            <p:cNvSpPr>
              <a:spLocks noChangeShapeType="1"/>
            </p:cNvSpPr>
            <p:nvPr/>
          </p:nvSpPr>
          <p:spPr bwMode="auto">
            <a:xfrm flipH="1">
              <a:off x="3111" y="1536"/>
              <a:ext cx="6" cy="1360"/>
            </a:xfrm>
            <a:prstGeom prst="line">
              <a:avLst/>
            </a:prstGeom>
            <a:noFill/>
            <a:ln w="28575">
              <a:solidFill>
                <a:srgbClr val="006600"/>
              </a:solidFill>
              <a:round/>
              <a:headEnd/>
              <a:tailEnd/>
            </a:ln>
          </p:spPr>
          <p:txBody>
            <a:bodyPr/>
            <a:lstStyle/>
            <a:p>
              <a:endParaRPr lang="fr-FR"/>
            </a:p>
          </p:txBody>
        </p:sp>
        <p:sp>
          <p:nvSpPr>
            <p:cNvPr id="33801" name="Line 24"/>
            <p:cNvSpPr>
              <a:spLocks noChangeShapeType="1"/>
            </p:cNvSpPr>
            <p:nvPr/>
          </p:nvSpPr>
          <p:spPr bwMode="auto">
            <a:xfrm flipV="1">
              <a:off x="1439" y="361"/>
              <a:ext cx="800" cy="1174"/>
            </a:xfrm>
            <a:prstGeom prst="line">
              <a:avLst/>
            </a:prstGeom>
            <a:noFill/>
            <a:ln w="28575">
              <a:solidFill>
                <a:srgbClr val="006600"/>
              </a:solidFill>
              <a:round/>
              <a:headEnd/>
              <a:tailEnd/>
            </a:ln>
          </p:spPr>
          <p:txBody>
            <a:bodyPr/>
            <a:lstStyle/>
            <a:p>
              <a:endParaRPr lang="fr-FR"/>
            </a:p>
          </p:txBody>
        </p:sp>
        <p:sp>
          <p:nvSpPr>
            <p:cNvPr id="33802" name="Line 25"/>
            <p:cNvSpPr>
              <a:spLocks noChangeShapeType="1"/>
            </p:cNvSpPr>
            <p:nvPr/>
          </p:nvSpPr>
          <p:spPr bwMode="auto">
            <a:xfrm flipH="1" flipV="1">
              <a:off x="3954" y="358"/>
              <a:ext cx="938" cy="1199"/>
            </a:xfrm>
            <a:prstGeom prst="line">
              <a:avLst/>
            </a:prstGeom>
            <a:noFill/>
            <a:ln w="28575">
              <a:solidFill>
                <a:srgbClr val="006600"/>
              </a:solidFill>
              <a:round/>
              <a:headEnd/>
              <a:tailEnd/>
            </a:ln>
          </p:spPr>
          <p:txBody>
            <a:bodyPr/>
            <a:lstStyle/>
            <a:p>
              <a:endParaRPr lang="fr-FR"/>
            </a:p>
          </p:txBody>
        </p:sp>
        <p:sp>
          <p:nvSpPr>
            <p:cNvPr id="33803" name="Text Box 26"/>
            <p:cNvSpPr txBox="1">
              <a:spLocks noChangeArrowheads="1"/>
            </p:cNvSpPr>
            <p:nvPr/>
          </p:nvSpPr>
          <p:spPr bwMode="auto">
            <a:xfrm rot="3125609">
              <a:off x="3610" y="733"/>
              <a:ext cx="1716" cy="526"/>
            </a:xfrm>
            <a:prstGeom prst="rect">
              <a:avLst/>
            </a:prstGeom>
            <a:noFill/>
            <a:ln w="9525" algn="ctr">
              <a:noFill/>
              <a:miter lim="800000"/>
              <a:headEnd/>
              <a:tailEnd/>
            </a:ln>
          </p:spPr>
          <p:txBody>
            <a:bodyPr wrap="none">
              <a:spAutoFit/>
            </a:bodyPr>
            <a:lstStyle/>
            <a:p>
              <a:pPr marL="536575" indent="-536575" algn="l"/>
              <a:r>
                <a:rPr lang="fr-FR" sz="2000" b="1">
                  <a:solidFill>
                    <a:srgbClr val="000099"/>
                  </a:solidFill>
                  <a:latin typeface="Arial" charset="0"/>
                </a:rPr>
                <a:t>est conditionné dans</a:t>
              </a:r>
            </a:p>
            <a:p>
              <a:pPr marL="536575" indent="-536575" algn="l"/>
              <a:endParaRPr lang="fr-FR" sz="800" b="1">
                <a:solidFill>
                  <a:srgbClr val="000099"/>
                </a:solidFill>
                <a:latin typeface="Arial" charset="0"/>
              </a:endParaRPr>
            </a:p>
            <a:p>
              <a:pPr marL="536575" indent="-536575" algn="l"/>
              <a:r>
                <a:rPr lang="fr-FR" sz="2000" b="1">
                  <a:solidFill>
                    <a:srgbClr val="000099"/>
                  </a:solidFill>
                  <a:latin typeface="Arial" charset="0"/>
                </a:rPr>
                <a:t>     *		   	   *</a:t>
              </a:r>
            </a:p>
          </p:txBody>
        </p:sp>
        <p:sp>
          <p:nvSpPr>
            <p:cNvPr id="33804" name="Text Box 27"/>
            <p:cNvSpPr txBox="1">
              <a:spLocks noChangeArrowheads="1"/>
            </p:cNvSpPr>
            <p:nvPr/>
          </p:nvSpPr>
          <p:spPr bwMode="auto">
            <a:xfrm rot="2569269">
              <a:off x="1629" y="2983"/>
              <a:ext cx="951" cy="442"/>
            </a:xfrm>
            <a:prstGeom prst="rect">
              <a:avLst/>
            </a:prstGeom>
            <a:noFill/>
            <a:ln w="9525" algn="ctr">
              <a:noFill/>
              <a:miter lim="800000"/>
              <a:headEnd/>
              <a:tailEnd/>
            </a:ln>
          </p:spPr>
          <p:txBody>
            <a:bodyPr wrap="none">
              <a:spAutoFit/>
            </a:bodyPr>
            <a:lstStyle/>
            <a:p>
              <a:pPr marL="536575" indent="-536575" algn="l"/>
              <a:r>
                <a:rPr lang="fr-FR" sz="2000" b="1">
                  <a:solidFill>
                    <a:srgbClr val="000099"/>
                  </a:solidFill>
                  <a:latin typeface="Arial" charset="0"/>
                </a:rPr>
                <a:t>1		  *</a:t>
              </a:r>
            </a:p>
            <a:p>
              <a:pPr marL="536575" indent="-536575" algn="l"/>
              <a:r>
                <a:rPr lang="fr-FR" sz="2000" b="1">
                  <a:solidFill>
                    <a:srgbClr val="000099"/>
                  </a:solidFill>
                  <a:latin typeface="Arial" charset="0"/>
                </a:rPr>
                <a:t>est de type</a:t>
              </a:r>
            </a:p>
          </p:txBody>
        </p:sp>
        <p:sp>
          <p:nvSpPr>
            <p:cNvPr id="33805" name="Text Box 28"/>
            <p:cNvSpPr txBox="1">
              <a:spLocks noChangeArrowheads="1"/>
            </p:cNvSpPr>
            <p:nvPr/>
          </p:nvSpPr>
          <p:spPr bwMode="auto">
            <a:xfrm rot="-2463073">
              <a:off x="3517" y="2925"/>
              <a:ext cx="1262" cy="442"/>
            </a:xfrm>
            <a:prstGeom prst="rect">
              <a:avLst/>
            </a:prstGeom>
            <a:noFill/>
            <a:ln w="9525" algn="ctr">
              <a:noFill/>
              <a:miter lim="800000"/>
              <a:headEnd/>
              <a:tailEnd/>
            </a:ln>
          </p:spPr>
          <p:txBody>
            <a:bodyPr wrap="none">
              <a:spAutoFit/>
            </a:bodyPr>
            <a:lstStyle/>
            <a:p>
              <a:pPr marL="536575" indent="-536575" algn="l"/>
              <a:r>
                <a:rPr lang="fr-FR" sz="2000" b="1">
                  <a:solidFill>
                    <a:srgbClr val="000099"/>
                  </a:solidFill>
                  <a:latin typeface="Arial" charset="0"/>
                </a:rPr>
                <a:t>     *		      1</a:t>
              </a:r>
            </a:p>
            <a:p>
              <a:pPr marL="536575" indent="-536575" algn="l"/>
              <a:r>
                <a:rPr lang="fr-FR" sz="2000" b="1">
                  <a:solidFill>
                    <a:srgbClr val="000099"/>
                  </a:solidFill>
                  <a:latin typeface="Arial" charset="0"/>
                </a:rPr>
                <a:t>est déployé via</a:t>
              </a:r>
            </a:p>
          </p:txBody>
        </p:sp>
        <p:sp>
          <p:nvSpPr>
            <p:cNvPr id="33806" name="Text Box 29"/>
            <p:cNvSpPr txBox="1">
              <a:spLocks noChangeArrowheads="1"/>
            </p:cNvSpPr>
            <p:nvPr/>
          </p:nvSpPr>
          <p:spPr bwMode="auto">
            <a:xfrm rot="-5400000">
              <a:off x="2418" y="1970"/>
              <a:ext cx="1357" cy="442"/>
            </a:xfrm>
            <a:prstGeom prst="rect">
              <a:avLst/>
            </a:prstGeom>
            <a:noFill/>
            <a:ln w="9525" algn="ctr">
              <a:noFill/>
              <a:miter lim="800000"/>
              <a:headEnd/>
              <a:tailEnd/>
            </a:ln>
          </p:spPr>
          <p:txBody>
            <a:bodyPr wrap="none">
              <a:spAutoFit/>
            </a:bodyPr>
            <a:lstStyle/>
            <a:p>
              <a:pPr marL="536575" indent="-536575" algn="l"/>
              <a:r>
                <a:rPr lang="fr-FR" sz="2000" b="1">
                  <a:solidFill>
                    <a:srgbClr val="000099"/>
                  </a:solidFill>
                  <a:latin typeface="Arial" charset="0"/>
                </a:rPr>
                <a:t>est implanté par</a:t>
              </a:r>
            </a:p>
            <a:p>
              <a:pPr marL="536575" indent="-536575" algn="l"/>
              <a:r>
                <a:rPr lang="fr-FR" sz="2000" b="1">
                  <a:solidFill>
                    <a:srgbClr val="000099"/>
                  </a:solidFill>
                  <a:latin typeface="Arial" charset="0"/>
                </a:rPr>
                <a:t>*			1</a:t>
              </a:r>
            </a:p>
          </p:txBody>
        </p:sp>
      </p:grpSp>
      <p:sp>
        <p:nvSpPr>
          <p:cNvPr id="33796" name="Rectangle 30"/>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4819" name="Rectangle 3"/>
          <p:cNvSpPr>
            <a:spLocks noChangeArrowheads="1"/>
          </p:cNvSpPr>
          <p:nvPr/>
        </p:nvSpPr>
        <p:spPr bwMode="auto">
          <a:xfrm>
            <a:off x="0" y="1563688"/>
            <a:ext cx="8701088" cy="4892675"/>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Dans UML, un nœud peut aussi avoir un stéréotype pour préciser la nature du nœud. «cd-rom», «computer», «pc», «pc client», «pc server», «unix server» sont des exemples de stéréotypes</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Il y a deux stéréotypes très importants : </a:t>
            </a:r>
            <a:r>
              <a:rPr lang="fr-FR" sz="2400" b="1">
                <a:solidFill>
                  <a:srgbClr val="C00000"/>
                </a:solidFill>
                <a:latin typeface="Times New Roman" pitchFamily="18" charset="0"/>
                <a:cs typeface="Times New Roman" pitchFamily="18" charset="0"/>
              </a:rPr>
              <a:t>« device »</a:t>
            </a:r>
            <a:r>
              <a:rPr lang="fr-FR" sz="2400" b="1">
                <a:solidFill>
                  <a:srgbClr val="000099"/>
                </a:solidFill>
                <a:latin typeface="Times New Roman" pitchFamily="18" charset="0"/>
                <a:cs typeface="Times New Roman" pitchFamily="18" charset="0"/>
              </a:rPr>
              <a:t> et </a:t>
            </a:r>
            <a:r>
              <a:rPr lang="fr-FR" sz="2400" b="1">
                <a:solidFill>
                  <a:srgbClr val="C00000"/>
                </a:solidFill>
                <a:latin typeface="Times New Roman" pitchFamily="18" charset="0"/>
                <a:cs typeface="Times New Roman" pitchFamily="18" charset="0"/>
              </a:rPr>
              <a:t>« execution environment »</a:t>
            </a:r>
            <a:r>
              <a:rPr lang="fr-FR" sz="2400" b="1">
                <a:solidFill>
                  <a:srgbClr val="000099"/>
                </a:solidFill>
                <a:latin typeface="Times New Roman" pitchFamily="18" charset="0"/>
                <a:cs typeface="Times New Roman" pitchFamily="18" charset="0"/>
              </a:rPr>
              <a:t>. Le stéréotype « device » représente un équipement hardware. Le stéréotype « execution environment » détermine un environnement où les processus s’exécutent : par exemple un framework ou un système d’exploitation</a:t>
            </a:r>
          </a:p>
          <a:p>
            <a:pPr marL="812800" lvl="1"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812800" lvl="1"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Les noeuds peuvent être imbriqué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p:cTn id="7" dur="1000" fill="hold"/>
                                        <p:tgtEl>
                                          <p:spTgt spid="348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48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481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4819">
                                            <p:txEl>
                                              <p:pRg st="2" end="2"/>
                                            </p:txEl>
                                          </p:spTgt>
                                        </p:tgtEl>
                                        <p:attrNameLst>
                                          <p:attrName>style.visibility</p:attrName>
                                        </p:attrNameLst>
                                      </p:cBhvr>
                                      <p:to>
                                        <p:strVal val="visible"/>
                                      </p:to>
                                    </p:set>
                                    <p:anim calcmode="lin" valueType="num">
                                      <p:cBhvr>
                                        <p:cTn id="14" dur="1000" fill="hold"/>
                                        <p:tgtEl>
                                          <p:spTgt spid="34819">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4819">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481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4819">
                                            <p:txEl>
                                              <p:pRg st="4" end="4"/>
                                            </p:txEl>
                                          </p:spTgt>
                                        </p:tgtEl>
                                        <p:attrNameLst>
                                          <p:attrName>style.visibility</p:attrName>
                                        </p:attrNameLst>
                                      </p:cBhvr>
                                      <p:to>
                                        <p:strVal val="visible"/>
                                      </p:to>
                                    </p:set>
                                    <p:anim calcmode="lin" valueType="num">
                                      <p:cBhvr>
                                        <p:cTn id="21" dur="1000" fill="hold"/>
                                        <p:tgtEl>
                                          <p:spTgt spid="34819">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4819">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5843" name="Rectangle 3"/>
          <p:cNvSpPr>
            <a:spLocks noChangeArrowheads="1"/>
          </p:cNvSpPr>
          <p:nvPr/>
        </p:nvSpPr>
        <p:spPr bwMode="auto">
          <a:xfrm>
            <a:off x="4051300" y="503238"/>
            <a:ext cx="2209800" cy="460375"/>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pPr>
            <a:r>
              <a:rPr lang="fr-FR" sz="2400" b="1">
                <a:solidFill>
                  <a:srgbClr val="C00000"/>
                </a:solidFill>
                <a:latin typeface="Times New Roman" pitchFamily="18" charset="0"/>
                <a:cs typeface="Times New Roman" pitchFamily="18" charset="0"/>
              </a:rPr>
              <a:t>Exemple </a:t>
            </a:r>
          </a:p>
        </p:txBody>
      </p:sp>
      <p:pic>
        <p:nvPicPr>
          <p:cNvPr id="35844" name="Picture 3"/>
          <p:cNvPicPr>
            <a:picLocks noChangeAspect="1" noChangeArrowheads="1"/>
          </p:cNvPicPr>
          <p:nvPr/>
        </p:nvPicPr>
        <p:blipFill>
          <a:blip r:embed="rId2" cstate="print"/>
          <a:srcRect/>
          <a:stretch>
            <a:fillRect/>
          </a:stretch>
        </p:blipFill>
        <p:spPr bwMode="auto">
          <a:xfrm>
            <a:off x="3325813" y="1320800"/>
            <a:ext cx="3527425" cy="3719513"/>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5844"/>
                                        </p:tgtEl>
                                        <p:attrNameLst>
                                          <p:attrName>style.visibility</p:attrName>
                                        </p:attrNameLst>
                                      </p:cBhvr>
                                      <p:to>
                                        <p:strVal val="visible"/>
                                      </p:to>
                                    </p:set>
                                    <p:anim calcmode="lin" valueType="num">
                                      <p:cBhvr>
                                        <p:cTn id="11" dur="1000" fill="hold"/>
                                        <p:tgtEl>
                                          <p:spTgt spid="35844"/>
                                        </p:tgtEl>
                                        <p:attrNameLst>
                                          <p:attrName>ppt_w</p:attrName>
                                        </p:attrNameLst>
                                      </p:cBhvr>
                                      <p:tavLst>
                                        <p:tav tm="0">
                                          <p:val>
                                            <p:strVal val="#ppt_w*0.70"/>
                                          </p:val>
                                        </p:tav>
                                        <p:tav tm="100000">
                                          <p:val>
                                            <p:strVal val="#ppt_w"/>
                                          </p:val>
                                        </p:tav>
                                      </p:tavLst>
                                    </p:anim>
                                    <p:anim calcmode="lin" valueType="num">
                                      <p:cBhvr>
                                        <p:cTn id="12" dur="1000" fill="hold"/>
                                        <p:tgtEl>
                                          <p:spTgt spid="35844"/>
                                        </p:tgtEl>
                                        <p:attrNameLst>
                                          <p:attrName>ppt_h</p:attrName>
                                        </p:attrNameLst>
                                      </p:cBhvr>
                                      <p:tavLst>
                                        <p:tav tm="0">
                                          <p:val>
                                            <p:strVal val="#ppt_h"/>
                                          </p:val>
                                        </p:tav>
                                        <p:tav tm="100000">
                                          <p:val>
                                            <p:strVal val="#ppt_h"/>
                                          </p:val>
                                        </p:tav>
                                      </p:tavLst>
                                    </p:anim>
                                    <p:animEffect transition="in" filter="fade">
                                      <p:cBhvr>
                                        <p:cTn id="13" dur="10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6867" name="Rectangle 3"/>
          <p:cNvSpPr>
            <a:spLocks noChangeArrowheads="1"/>
          </p:cNvSpPr>
          <p:nvPr/>
        </p:nvSpPr>
        <p:spPr bwMode="auto">
          <a:xfrm>
            <a:off x="0" y="1058863"/>
            <a:ext cx="8701088" cy="2676525"/>
          </a:xfrm>
          <a:prstGeom prst="rect">
            <a:avLst/>
          </a:prstGeom>
          <a:noFill/>
          <a:ln w="9525" algn="ctr">
            <a:noFill/>
            <a:miter lim="800000"/>
            <a:headEnd/>
            <a:tailEnd/>
          </a:ln>
        </p:spPr>
        <p:txBody>
          <a:bodyPr anchor="ctr">
            <a:spAutoFit/>
          </a:bodyPr>
          <a:lstStyle/>
          <a:p>
            <a:pPr marL="812800" lvl="1" indent="-355600" algn="just">
              <a:lnSpc>
                <a:spcPct val="100000"/>
              </a:lnSpc>
              <a:spcBef>
                <a:spcPct val="0"/>
              </a:spcBef>
            </a:pPr>
            <a:r>
              <a:rPr lang="fr-FR" sz="2400" b="1">
                <a:solidFill>
                  <a:srgbClr val="C00000"/>
                </a:solidFill>
                <a:latin typeface="Times New Roman" pitchFamily="18" charset="0"/>
                <a:cs typeface="Times New Roman" pitchFamily="18" charset="0"/>
              </a:rPr>
              <a:t>Nœuds, composants et artifacts :</a:t>
            </a:r>
          </a:p>
          <a:p>
            <a:pPr marL="812800" lvl="1" indent="-355600" algn="just">
              <a:lnSpc>
                <a:spcPct val="100000"/>
              </a:lnSpc>
              <a:spcBef>
                <a:spcPct val="0"/>
              </a:spcBef>
            </a:pPr>
            <a:endParaRPr lang="fr-FR" sz="2400" b="1">
              <a:solidFill>
                <a:srgbClr val="C00000"/>
              </a:solidFill>
              <a:latin typeface="Times New Roman" pitchFamily="18" charset="0"/>
              <a:cs typeface="Times New Roman" pitchFamily="18" charset="0"/>
            </a:endParaRPr>
          </a:p>
          <a:p>
            <a:pPr marL="1270000" lvl="2"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Un composant réside physiquement dans un nœud</a:t>
            </a:r>
          </a:p>
          <a:p>
            <a:pPr marL="1270000" lvl="2" indent="-355600" algn="just">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1270000" lvl="2" indent="-355600" algn="just">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L’artifact est la manifestation physique d’un composant où tout autre élément physique (document, exécutable, code source,…)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 calcmode="lin" valueType="num">
                                      <p:cBhvr>
                                        <p:cTn id="7" dur="1000" fill="hold"/>
                                        <p:tgtEl>
                                          <p:spTgt spid="36867"/>
                                        </p:tgtEl>
                                        <p:attrNameLst>
                                          <p:attrName>ppt_w</p:attrName>
                                        </p:attrNameLst>
                                      </p:cBhvr>
                                      <p:tavLst>
                                        <p:tav tm="0">
                                          <p:val>
                                            <p:strVal val="#ppt_w*0.70"/>
                                          </p:val>
                                        </p:tav>
                                        <p:tav tm="100000">
                                          <p:val>
                                            <p:strVal val="#ppt_w"/>
                                          </p:val>
                                        </p:tav>
                                      </p:tavLst>
                                    </p:anim>
                                    <p:anim calcmode="lin" valueType="num">
                                      <p:cBhvr>
                                        <p:cTn id="8" dur="1000" fill="hold"/>
                                        <p:tgtEl>
                                          <p:spTgt spid="36867"/>
                                        </p:tgtEl>
                                        <p:attrNameLst>
                                          <p:attrName>ppt_h</p:attrName>
                                        </p:attrNameLst>
                                      </p:cBhvr>
                                      <p:tavLst>
                                        <p:tav tm="0">
                                          <p:val>
                                            <p:strVal val="#ppt_h"/>
                                          </p:val>
                                        </p:tav>
                                        <p:tav tm="100000">
                                          <p:val>
                                            <p:strVal val="#ppt_h"/>
                                          </p:val>
                                        </p:tav>
                                      </p:tavLst>
                                    </p:anim>
                                    <p:animEffect transition="in" filter="fade">
                                      <p:cBhvr>
                                        <p:cTn id="9" dur="1000"/>
                                        <p:tgtEl>
                                          <p:spTgt spid="36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283651" name="Rectangle 3"/>
          <p:cNvSpPr>
            <a:spLocks noChangeArrowheads="1"/>
          </p:cNvSpPr>
          <p:nvPr/>
        </p:nvSpPr>
        <p:spPr bwMode="auto">
          <a:xfrm>
            <a:off x="0" y="1012825"/>
            <a:ext cx="9144000" cy="1200150"/>
          </a:xfrm>
          <a:prstGeom prst="rect">
            <a:avLst/>
          </a:prstGeom>
          <a:noFill/>
          <a:ln w="9525" algn="ctr">
            <a:noFill/>
            <a:miter lim="800000"/>
            <a:headEnd/>
            <a:tailEnd/>
          </a:ln>
        </p:spPr>
        <p:txBody>
          <a:bodyPr anchor="ctr">
            <a:spAutoFit/>
          </a:bodyPr>
          <a:lstStyle/>
          <a:p>
            <a:pPr marL="355600" lvl="1" indent="-88900" algn="just">
              <a:lnSpc>
                <a:spcPct val="100000"/>
              </a:lnSpc>
              <a:spcBef>
                <a:spcPct val="0"/>
              </a:spcBef>
              <a:defRPr/>
            </a:pPr>
            <a:r>
              <a:rPr lang="fr-FR" sz="2400" b="1" dirty="0">
                <a:solidFill>
                  <a:srgbClr val="C00000"/>
                </a:solidFill>
                <a:latin typeface="Times New Roman" pitchFamily="18" charset="0"/>
                <a:cs typeface="Times New Roman" pitchFamily="18" charset="0"/>
              </a:rPr>
              <a:t>Exemple 1 :</a:t>
            </a:r>
          </a:p>
          <a:p>
            <a:pPr marL="266700" lvl="1" indent="12700" algn="l">
              <a:lnSpc>
                <a:spcPct val="100000"/>
              </a:lnSpc>
              <a:spcBef>
                <a:spcPct val="0"/>
              </a:spcBef>
              <a:defRPr/>
            </a:pPr>
            <a:r>
              <a:rPr lang="fr-FR" sz="2400" b="1" dirty="0">
                <a:solidFill>
                  <a:srgbClr val="000099"/>
                </a:solidFill>
                <a:latin typeface="Times New Roman" pitchFamily="18" charset="0"/>
                <a:cs typeface="Times New Roman" pitchFamily="18" charset="0"/>
              </a:rPr>
              <a:t>Les composants </a:t>
            </a:r>
            <a:r>
              <a:rPr lang="fr-FR" sz="2400" b="1" dirty="0" err="1">
                <a:solidFill>
                  <a:srgbClr val="000099"/>
                </a:solidFill>
                <a:latin typeface="Times New Roman" pitchFamily="18" charset="0"/>
                <a:cs typeface="Times New Roman" pitchFamily="18" charset="0"/>
              </a:rPr>
              <a:t>Listener</a:t>
            </a:r>
            <a:r>
              <a:rPr lang="fr-FR" sz="2400" b="1" dirty="0">
                <a:solidFill>
                  <a:srgbClr val="000099"/>
                </a:solidFill>
                <a:latin typeface="Times New Roman" pitchFamily="18" charset="0"/>
                <a:cs typeface="Times New Roman" pitchFamily="18" charset="0"/>
              </a:rPr>
              <a:t> et Diagnostic sont hébergés dans « Serveur »</a:t>
            </a:r>
          </a:p>
        </p:txBody>
      </p:sp>
      <p:pic>
        <p:nvPicPr>
          <p:cNvPr id="37892" name="Picture 2"/>
          <p:cNvPicPr>
            <a:picLocks noChangeAspect="1" noChangeArrowheads="1"/>
          </p:cNvPicPr>
          <p:nvPr/>
        </p:nvPicPr>
        <p:blipFill>
          <a:blip r:embed="rId2" cstate="print"/>
          <a:srcRect/>
          <a:stretch>
            <a:fillRect/>
          </a:stretch>
        </p:blipFill>
        <p:spPr bwMode="auto">
          <a:xfrm>
            <a:off x="2420938" y="2060575"/>
            <a:ext cx="3816350" cy="4532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83651"/>
                                        </p:tgtEl>
                                        <p:attrNameLst>
                                          <p:attrName>style.visibility</p:attrName>
                                        </p:attrNameLst>
                                      </p:cBhvr>
                                      <p:to>
                                        <p:strVal val="visible"/>
                                      </p:to>
                                    </p:set>
                                    <p:anim calcmode="lin" valueType="num">
                                      <p:cBhvr>
                                        <p:cTn id="7" dur="1000" fill="hold"/>
                                        <p:tgtEl>
                                          <p:spTgt spid="283651"/>
                                        </p:tgtEl>
                                        <p:attrNameLst>
                                          <p:attrName>ppt_w</p:attrName>
                                        </p:attrNameLst>
                                      </p:cBhvr>
                                      <p:tavLst>
                                        <p:tav tm="0">
                                          <p:val>
                                            <p:strVal val="#ppt_w*0.70"/>
                                          </p:val>
                                        </p:tav>
                                        <p:tav tm="100000">
                                          <p:val>
                                            <p:strVal val="#ppt_w"/>
                                          </p:val>
                                        </p:tav>
                                      </p:tavLst>
                                    </p:anim>
                                    <p:anim calcmode="lin" valueType="num">
                                      <p:cBhvr>
                                        <p:cTn id="8" dur="1000" fill="hold"/>
                                        <p:tgtEl>
                                          <p:spTgt spid="283651"/>
                                        </p:tgtEl>
                                        <p:attrNameLst>
                                          <p:attrName>ppt_h</p:attrName>
                                        </p:attrNameLst>
                                      </p:cBhvr>
                                      <p:tavLst>
                                        <p:tav tm="0">
                                          <p:val>
                                            <p:strVal val="#ppt_h"/>
                                          </p:val>
                                        </p:tav>
                                        <p:tav tm="100000">
                                          <p:val>
                                            <p:strVal val="#ppt_h"/>
                                          </p:val>
                                        </p:tav>
                                      </p:tavLst>
                                    </p:anim>
                                    <p:animEffect transition="in" filter="fade">
                                      <p:cBhvr>
                                        <p:cTn id="9" dur="1000"/>
                                        <p:tgtEl>
                                          <p:spTgt spid="283651"/>
                                        </p:tgtEl>
                                      </p:cBhvr>
                                    </p:animEffect>
                                  </p:childTnLst>
                                </p:cTn>
                              </p:par>
                              <p:par>
                                <p:cTn id="10" presetID="55" presetClass="entr" presetSubtype="0" fill="hold" nodeType="withEffect">
                                  <p:stCondLst>
                                    <p:cond delay="0"/>
                                  </p:stCondLst>
                                  <p:childTnLst>
                                    <p:set>
                                      <p:cBhvr>
                                        <p:cTn id="11" dur="1" fill="hold">
                                          <p:stCondLst>
                                            <p:cond delay="0"/>
                                          </p:stCondLst>
                                        </p:cTn>
                                        <p:tgtEl>
                                          <p:spTgt spid="37892"/>
                                        </p:tgtEl>
                                        <p:attrNameLst>
                                          <p:attrName>style.visibility</p:attrName>
                                        </p:attrNameLst>
                                      </p:cBhvr>
                                      <p:to>
                                        <p:strVal val="visible"/>
                                      </p:to>
                                    </p:set>
                                    <p:anim calcmode="lin" valueType="num">
                                      <p:cBhvr>
                                        <p:cTn id="12" dur="1000" fill="hold"/>
                                        <p:tgtEl>
                                          <p:spTgt spid="37892"/>
                                        </p:tgtEl>
                                        <p:attrNameLst>
                                          <p:attrName>ppt_w</p:attrName>
                                        </p:attrNameLst>
                                      </p:cBhvr>
                                      <p:tavLst>
                                        <p:tav tm="0">
                                          <p:val>
                                            <p:strVal val="#ppt_w*0.70"/>
                                          </p:val>
                                        </p:tav>
                                        <p:tav tm="100000">
                                          <p:val>
                                            <p:strVal val="#ppt_w"/>
                                          </p:val>
                                        </p:tav>
                                      </p:tavLst>
                                    </p:anim>
                                    <p:anim calcmode="lin" valueType="num">
                                      <p:cBhvr>
                                        <p:cTn id="13" dur="1000" fill="hold"/>
                                        <p:tgtEl>
                                          <p:spTgt spid="37892"/>
                                        </p:tgtEl>
                                        <p:attrNameLst>
                                          <p:attrName>ppt_h</p:attrName>
                                        </p:attrNameLst>
                                      </p:cBhvr>
                                      <p:tavLst>
                                        <p:tav tm="0">
                                          <p:val>
                                            <p:strVal val="#ppt_h"/>
                                          </p:val>
                                        </p:tav>
                                        <p:tav tm="100000">
                                          <p:val>
                                            <p:strVal val="#ppt_h"/>
                                          </p:val>
                                        </p:tav>
                                      </p:tavLst>
                                    </p:anim>
                                    <p:animEffect transition="in" filter="fade">
                                      <p:cBhvr>
                                        <p:cTn id="14" dur="10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283651" name="Rectangle 3"/>
          <p:cNvSpPr>
            <a:spLocks noChangeArrowheads="1"/>
          </p:cNvSpPr>
          <p:nvPr/>
        </p:nvSpPr>
        <p:spPr bwMode="auto">
          <a:xfrm>
            <a:off x="0" y="1012825"/>
            <a:ext cx="9144000" cy="1200150"/>
          </a:xfrm>
          <a:prstGeom prst="rect">
            <a:avLst/>
          </a:prstGeom>
          <a:noFill/>
          <a:ln w="9525" algn="ctr">
            <a:noFill/>
            <a:miter lim="800000"/>
            <a:headEnd/>
            <a:tailEnd/>
          </a:ln>
        </p:spPr>
        <p:txBody>
          <a:bodyPr anchor="ctr">
            <a:spAutoFit/>
          </a:bodyPr>
          <a:lstStyle/>
          <a:p>
            <a:pPr marL="355600" lvl="1" indent="-88900" algn="just">
              <a:lnSpc>
                <a:spcPct val="100000"/>
              </a:lnSpc>
              <a:spcBef>
                <a:spcPct val="0"/>
              </a:spcBef>
              <a:defRPr/>
            </a:pPr>
            <a:r>
              <a:rPr lang="fr-FR" sz="2400" b="1" dirty="0">
                <a:solidFill>
                  <a:srgbClr val="C00000"/>
                </a:solidFill>
                <a:latin typeface="Times New Roman" pitchFamily="18" charset="0"/>
                <a:cs typeface="Times New Roman" pitchFamily="18" charset="0"/>
              </a:rPr>
              <a:t>Exemple 2 :</a:t>
            </a:r>
          </a:p>
          <a:p>
            <a:pPr marL="266700" lvl="1" indent="12700" algn="l">
              <a:lnSpc>
                <a:spcPct val="100000"/>
              </a:lnSpc>
              <a:spcBef>
                <a:spcPct val="0"/>
              </a:spcBef>
              <a:defRPr/>
            </a:pPr>
            <a:r>
              <a:rPr lang="fr-FR" sz="2400" b="1" dirty="0">
                <a:solidFill>
                  <a:srgbClr val="000099"/>
                </a:solidFill>
                <a:latin typeface="Times New Roman" pitchFamily="18" charset="0"/>
                <a:cs typeface="Times New Roman" pitchFamily="18" charset="0"/>
              </a:rPr>
              <a:t>Les composants </a:t>
            </a:r>
            <a:r>
              <a:rPr lang="fr-FR" sz="2400" b="1" dirty="0" err="1">
                <a:solidFill>
                  <a:srgbClr val="000099"/>
                </a:solidFill>
                <a:latin typeface="Times New Roman" pitchFamily="18" charset="0"/>
                <a:cs typeface="Times New Roman" pitchFamily="18" charset="0"/>
              </a:rPr>
              <a:t>Listener</a:t>
            </a:r>
            <a:r>
              <a:rPr lang="fr-FR" sz="2400" b="1" dirty="0">
                <a:solidFill>
                  <a:srgbClr val="000099"/>
                </a:solidFill>
                <a:latin typeface="Times New Roman" pitchFamily="18" charset="0"/>
                <a:cs typeface="Times New Roman" pitchFamily="18" charset="0"/>
              </a:rPr>
              <a:t> et Diagnostic sont hébergés dans « Serveur ». Les </a:t>
            </a:r>
            <a:r>
              <a:rPr lang="fr-FR" sz="2400" b="1" dirty="0" err="1">
                <a:solidFill>
                  <a:srgbClr val="000099"/>
                </a:solidFill>
                <a:latin typeface="Times New Roman" pitchFamily="18" charset="0"/>
                <a:cs typeface="Times New Roman" pitchFamily="18" charset="0"/>
              </a:rPr>
              <a:t>artifacts</a:t>
            </a:r>
            <a:r>
              <a:rPr lang="fr-FR" sz="2400" b="1" dirty="0">
                <a:solidFill>
                  <a:srgbClr val="000099"/>
                </a:solidFill>
                <a:latin typeface="Times New Roman" pitchFamily="18" charset="0"/>
                <a:cs typeface="Times New Roman" pitchFamily="18" charset="0"/>
              </a:rPr>
              <a:t> représentent les exécutables associés</a:t>
            </a:r>
          </a:p>
        </p:txBody>
      </p:sp>
      <p:pic>
        <p:nvPicPr>
          <p:cNvPr id="38916" name="Picture 2"/>
          <p:cNvPicPr>
            <a:picLocks noChangeAspect="1" noChangeArrowheads="1"/>
          </p:cNvPicPr>
          <p:nvPr/>
        </p:nvPicPr>
        <p:blipFill>
          <a:blip r:embed="rId2" cstate="print"/>
          <a:srcRect/>
          <a:stretch>
            <a:fillRect/>
          </a:stretch>
        </p:blipFill>
        <p:spPr bwMode="auto">
          <a:xfrm>
            <a:off x="1463675" y="2217738"/>
            <a:ext cx="6272213" cy="41925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83651"/>
                                        </p:tgtEl>
                                        <p:attrNameLst>
                                          <p:attrName>style.visibility</p:attrName>
                                        </p:attrNameLst>
                                      </p:cBhvr>
                                      <p:to>
                                        <p:strVal val="visible"/>
                                      </p:to>
                                    </p:set>
                                    <p:anim calcmode="lin" valueType="num">
                                      <p:cBhvr>
                                        <p:cTn id="7" dur="1000" fill="hold"/>
                                        <p:tgtEl>
                                          <p:spTgt spid="283651"/>
                                        </p:tgtEl>
                                        <p:attrNameLst>
                                          <p:attrName>ppt_w</p:attrName>
                                        </p:attrNameLst>
                                      </p:cBhvr>
                                      <p:tavLst>
                                        <p:tav tm="0">
                                          <p:val>
                                            <p:strVal val="#ppt_w*0.70"/>
                                          </p:val>
                                        </p:tav>
                                        <p:tav tm="100000">
                                          <p:val>
                                            <p:strVal val="#ppt_w"/>
                                          </p:val>
                                        </p:tav>
                                      </p:tavLst>
                                    </p:anim>
                                    <p:anim calcmode="lin" valueType="num">
                                      <p:cBhvr>
                                        <p:cTn id="8" dur="1000" fill="hold"/>
                                        <p:tgtEl>
                                          <p:spTgt spid="283651"/>
                                        </p:tgtEl>
                                        <p:attrNameLst>
                                          <p:attrName>ppt_h</p:attrName>
                                        </p:attrNameLst>
                                      </p:cBhvr>
                                      <p:tavLst>
                                        <p:tav tm="0">
                                          <p:val>
                                            <p:strVal val="#ppt_h"/>
                                          </p:val>
                                        </p:tav>
                                        <p:tav tm="100000">
                                          <p:val>
                                            <p:strVal val="#ppt_h"/>
                                          </p:val>
                                        </p:tav>
                                      </p:tavLst>
                                    </p:anim>
                                    <p:animEffect transition="in" filter="fade">
                                      <p:cBhvr>
                                        <p:cTn id="9" dur="1000"/>
                                        <p:tgtEl>
                                          <p:spTgt spid="283651"/>
                                        </p:tgtEl>
                                      </p:cBhvr>
                                    </p:animEffect>
                                  </p:childTnLst>
                                </p:cTn>
                              </p:par>
                              <p:par>
                                <p:cTn id="10" presetID="55" presetClass="entr" presetSubtype="0" fill="hold" nodeType="withEffect">
                                  <p:stCondLst>
                                    <p:cond delay="0"/>
                                  </p:stCondLst>
                                  <p:childTnLst>
                                    <p:set>
                                      <p:cBhvr>
                                        <p:cTn id="11" dur="1" fill="hold">
                                          <p:stCondLst>
                                            <p:cond delay="0"/>
                                          </p:stCondLst>
                                        </p:cTn>
                                        <p:tgtEl>
                                          <p:spTgt spid="38916"/>
                                        </p:tgtEl>
                                        <p:attrNameLst>
                                          <p:attrName>style.visibility</p:attrName>
                                        </p:attrNameLst>
                                      </p:cBhvr>
                                      <p:to>
                                        <p:strVal val="visible"/>
                                      </p:to>
                                    </p:set>
                                    <p:anim calcmode="lin" valueType="num">
                                      <p:cBhvr>
                                        <p:cTn id="12" dur="1000" fill="hold"/>
                                        <p:tgtEl>
                                          <p:spTgt spid="38916"/>
                                        </p:tgtEl>
                                        <p:attrNameLst>
                                          <p:attrName>ppt_w</p:attrName>
                                        </p:attrNameLst>
                                      </p:cBhvr>
                                      <p:tavLst>
                                        <p:tav tm="0">
                                          <p:val>
                                            <p:strVal val="#ppt_w*0.70"/>
                                          </p:val>
                                        </p:tav>
                                        <p:tav tm="100000">
                                          <p:val>
                                            <p:strVal val="#ppt_w"/>
                                          </p:val>
                                        </p:tav>
                                      </p:tavLst>
                                    </p:anim>
                                    <p:anim calcmode="lin" valueType="num">
                                      <p:cBhvr>
                                        <p:cTn id="13" dur="1000" fill="hold"/>
                                        <p:tgtEl>
                                          <p:spTgt spid="38916"/>
                                        </p:tgtEl>
                                        <p:attrNameLst>
                                          <p:attrName>ppt_h</p:attrName>
                                        </p:attrNameLst>
                                      </p:cBhvr>
                                      <p:tavLst>
                                        <p:tav tm="0">
                                          <p:val>
                                            <p:strVal val="#ppt_h"/>
                                          </p:val>
                                        </p:tav>
                                        <p:tav tm="100000">
                                          <p:val>
                                            <p:strVal val="#ppt_h"/>
                                          </p:val>
                                        </p:tav>
                                      </p:tavLst>
                                    </p:anim>
                                    <p:animEffect transition="in" filter="fade">
                                      <p:cBhvr>
                                        <p:cTn id="14" dur="10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39939" name="Rectangle 3"/>
          <p:cNvSpPr>
            <a:spLocks noChangeArrowheads="1"/>
          </p:cNvSpPr>
          <p:nvPr/>
        </p:nvSpPr>
        <p:spPr bwMode="auto">
          <a:xfrm>
            <a:off x="0" y="1135063"/>
            <a:ext cx="9144000" cy="4892675"/>
          </a:xfrm>
          <a:prstGeom prst="rect">
            <a:avLst/>
          </a:prstGeom>
          <a:noFill/>
          <a:ln w="9525" algn="ctr">
            <a:noFill/>
            <a:miter lim="800000"/>
            <a:headEnd/>
            <a:tailEnd/>
          </a:ln>
        </p:spPr>
        <p:txBody>
          <a:bodyPr anchor="ctr">
            <a:spAutoFit/>
          </a:bodyPr>
          <a:lstStyle/>
          <a:p>
            <a:pPr marL="355600" lvl="1" indent="-88900" algn="just">
              <a:lnSpc>
                <a:spcPct val="100000"/>
              </a:lnSpc>
              <a:spcBef>
                <a:spcPct val="0"/>
              </a:spcBef>
            </a:pPr>
            <a:r>
              <a:rPr lang="fr-FR" sz="2400" b="1">
                <a:solidFill>
                  <a:srgbClr val="C00000"/>
                </a:solidFill>
                <a:latin typeface="Times New Roman" pitchFamily="18" charset="0"/>
                <a:cs typeface="Times New Roman" pitchFamily="18" charset="0"/>
              </a:rPr>
              <a:t>Connexion entre nœuds :</a:t>
            </a:r>
          </a:p>
          <a:p>
            <a:pPr marL="355600" lvl="1" indent="-88900" algn="just">
              <a:lnSpc>
                <a:spcPct val="100000"/>
              </a:lnSpc>
              <a:spcBef>
                <a:spcPct val="0"/>
              </a:spcBef>
            </a:pPr>
            <a:endParaRPr lang="fr-FR" sz="2400" b="1">
              <a:solidFill>
                <a:srgbClr val="C00000"/>
              </a:solidFill>
              <a:latin typeface="Times New Roman" pitchFamily="18" charset="0"/>
              <a:cs typeface="Times New Roman" pitchFamily="18" charset="0"/>
            </a:endParaRPr>
          </a:p>
          <a:p>
            <a:pPr marL="723900" lvl="2" indent="12700" algn="l">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 Une connexion est une connexion physique reliant deux nœuds entre eux.</a:t>
            </a:r>
          </a:p>
          <a:p>
            <a:pPr marL="723900" lvl="2" indent="12700" algn="l">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723900" lvl="2" indent="12700" algn="l">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 Une connexion entre deux nœuds est l’équivalent d’une association entre deux classes sur un diagramme de classes</a:t>
            </a:r>
          </a:p>
          <a:p>
            <a:pPr marL="723900" lvl="2" indent="12700" algn="l">
              <a:lnSpc>
                <a:spcPct val="100000"/>
              </a:lnSpc>
              <a:spcBef>
                <a:spcPct val="0"/>
              </a:spcBef>
              <a:buFont typeface="Wingdings" pitchFamily="2" charset="2"/>
              <a:buChar char="ü"/>
            </a:pPr>
            <a:endParaRPr lang="fr-FR" sz="2400" b="1">
              <a:solidFill>
                <a:srgbClr val="000099"/>
              </a:solidFill>
              <a:latin typeface="Times New Roman" pitchFamily="18" charset="0"/>
              <a:cs typeface="Times New Roman" pitchFamily="18" charset="0"/>
            </a:endParaRPr>
          </a:p>
          <a:p>
            <a:pPr marL="723900" lvl="2" indent="12700" algn="l">
              <a:lnSpc>
                <a:spcPct val="100000"/>
              </a:lnSpc>
              <a:spcBef>
                <a:spcPct val="0"/>
              </a:spcBef>
              <a:buFont typeface="Wingdings" pitchFamily="2" charset="2"/>
              <a:buChar char="ü"/>
            </a:pPr>
            <a:r>
              <a:rPr lang="fr-FR" sz="2400" b="1">
                <a:solidFill>
                  <a:srgbClr val="000099"/>
                </a:solidFill>
                <a:latin typeface="Times New Roman" pitchFamily="18" charset="0"/>
                <a:cs typeface="Times New Roman" pitchFamily="18" charset="0"/>
              </a:rPr>
              <a:t> Exemples de connexion : </a:t>
            </a:r>
          </a:p>
          <a:p>
            <a:pPr marL="1181100" lvl="3" indent="12700" algn="l">
              <a:lnSpc>
                <a:spcPct val="100000"/>
              </a:lnSpc>
              <a:spcBef>
                <a:spcPct val="0"/>
              </a:spcBef>
            </a:pPr>
            <a:r>
              <a:rPr lang="fr-FR" sz="2400" b="1">
                <a:solidFill>
                  <a:srgbClr val="000099"/>
                </a:solidFill>
                <a:latin typeface="Times New Roman" pitchFamily="18" charset="0"/>
                <a:cs typeface="Times New Roman" pitchFamily="18" charset="0"/>
              </a:rPr>
              <a:t>– une connexion Ethernet,</a:t>
            </a:r>
          </a:p>
          <a:p>
            <a:pPr marL="1181100" lvl="3" indent="12700" algn="l">
              <a:lnSpc>
                <a:spcPct val="100000"/>
              </a:lnSpc>
              <a:spcBef>
                <a:spcPct val="0"/>
              </a:spcBef>
            </a:pPr>
            <a:r>
              <a:rPr lang="fr-FR" sz="2400" b="1">
                <a:solidFill>
                  <a:srgbClr val="000099"/>
                </a:solidFill>
                <a:latin typeface="Times New Roman" pitchFamily="18" charset="0"/>
                <a:cs typeface="Times New Roman" pitchFamily="18" charset="0"/>
              </a:rPr>
              <a:t>– une ligne série,</a:t>
            </a:r>
          </a:p>
          <a:p>
            <a:pPr marL="1181100" lvl="3" indent="12700" algn="l">
              <a:lnSpc>
                <a:spcPct val="100000"/>
              </a:lnSpc>
              <a:spcBef>
                <a:spcPct val="0"/>
              </a:spcBef>
            </a:pPr>
            <a:r>
              <a:rPr lang="fr-FR" sz="2400" b="1">
                <a:solidFill>
                  <a:srgbClr val="000099"/>
                </a:solidFill>
                <a:latin typeface="Times New Roman" pitchFamily="18" charset="0"/>
                <a:cs typeface="Times New Roman" pitchFamily="18" charset="0"/>
              </a:rPr>
              <a:t>– un bus partagé, </a:t>
            </a:r>
          </a:p>
          <a:p>
            <a:pPr marL="1181100" lvl="3" indent="12700" algn="l">
              <a:lnSpc>
                <a:spcPct val="100000"/>
              </a:lnSpc>
              <a:spcBef>
                <a:spcPct val="0"/>
              </a:spcBef>
            </a:pPr>
            <a:r>
              <a:rPr lang="fr-FR" sz="2400" b="1">
                <a:solidFill>
                  <a:srgbClr val="000099"/>
                </a:solidFill>
                <a:latin typeface="Times New Roman" pitchFamily="18" charset="0"/>
                <a:cs typeface="Times New Roman" pitchFamily="18" charset="0"/>
              </a:rPr>
              <a:t>–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wipe(left)">
                                      <p:cBhvr>
                                        <p:cTn id="7" dur="500"/>
                                        <p:tgtEl>
                                          <p:spTgt spid="39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40963" name="Rectangle 3"/>
          <p:cNvSpPr>
            <a:spLocks noChangeArrowheads="1"/>
          </p:cNvSpPr>
          <p:nvPr/>
        </p:nvSpPr>
        <p:spPr bwMode="auto">
          <a:xfrm>
            <a:off x="0" y="1089025"/>
            <a:ext cx="9144000" cy="461963"/>
          </a:xfrm>
          <a:prstGeom prst="rect">
            <a:avLst/>
          </a:prstGeom>
          <a:noFill/>
          <a:ln w="9525" algn="ctr">
            <a:noFill/>
            <a:miter lim="800000"/>
            <a:headEnd/>
            <a:tailEnd/>
          </a:ln>
        </p:spPr>
        <p:txBody>
          <a:bodyPr anchor="ctr">
            <a:spAutoFit/>
          </a:bodyPr>
          <a:lstStyle/>
          <a:p>
            <a:pPr marL="355600" lvl="1" indent="-88900" algn="just">
              <a:lnSpc>
                <a:spcPct val="100000"/>
              </a:lnSpc>
              <a:spcBef>
                <a:spcPct val="0"/>
              </a:spcBef>
            </a:pPr>
            <a:r>
              <a:rPr lang="fr-FR" sz="2400" b="1">
                <a:solidFill>
                  <a:srgbClr val="C00000"/>
                </a:solidFill>
                <a:latin typeface="Times New Roman" pitchFamily="18" charset="0"/>
                <a:cs typeface="Times New Roman" pitchFamily="18" charset="0"/>
              </a:rPr>
              <a:t>Exemple :</a:t>
            </a:r>
            <a:endParaRPr lang="fr-FR" sz="2400" b="1">
              <a:solidFill>
                <a:srgbClr val="000099"/>
              </a:solidFill>
              <a:latin typeface="Times New Roman" pitchFamily="18" charset="0"/>
              <a:cs typeface="Times New Roman" pitchFamily="18" charset="0"/>
            </a:endParaRPr>
          </a:p>
        </p:txBody>
      </p:sp>
      <p:pic>
        <p:nvPicPr>
          <p:cNvPr id="40964" name="Picture 2"/>
          <p:cNvPicPr>
            <a:picLocks noChangeAspect="1" noChangeArrowheads="1"/>
          </p:cNvPicPr>
          <p:nvPr/>
        </p:nvPicPr>
        <p:blipFill>
          <a:blip r:embed="rId2" cstate="print"/>
          <a:srcRect/>
          <a:stretch>
            <a:fillRect/>
          </a:stretch>
        </p:blipFill>
        <p:spPr bwMode="auto">
          <a:xfrm>
            <a:off x="2335213" y="1316038"/>
            <a:ext cx="5013325" cy="4737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 calcmode="lin" valueType="num">
                                      <p:cBhvr>
                                        <p:cTn id="7" dur="1000" fill="hold"/>
                                        <p:tgtEl>
                                          <p:spTgt spid="40963"/>
                                        </p:tgtEl>
                                        <p:attrNameLst>
                                          <p:attrName>ppt_w</p:attrName>
                                        </p:attrNameLst>
                                      </p:cBhvr>
                                      <p:tavLst>
                                        <p:tav tm="0">
                                          <p:val>
                                            <p:strVal val="#ppt_w*0.70"/>
                                          </p:val>
                                        </p:tav>
                                        <p:tav tm="100000">
                                          <p:val>
                                            <p:strVal val="#ppt_w"/>
                                          </p:val>
                                        </p:tav>
                                      </p:tavLst>
                                    </p:anim>
                                    <p:anim calcmode="lin" valueType="num">
                                      <p:cBhvr>
                                        <p:cTn id="8" dur="1000" fill="hold"/>
                                        <p:tgtEl>
                                          <p:spTgt spid="40963"/>
                                        </p:tgtEl>
                                        <p:attrNameLst>
                                          <p:attrName>ppt_h</p:attrName>
                                        </p:attrNameLst>
                                      </p:cBhvr>
                                      <p:tavLst>
                                        <p:tav tm="0">
                                          <p:val>
                                            <p:strVal val="#ppt_h"/>
                                          </p:val>
                                        </p:tav>
                                        <p:tav tm="100000">
                                          <p:val>
                                            <p:strVal val="#ppt_h"/>
                                          </p:val>
                                        </p:tav>
                                      </p:tavLst>
                                    </p:anim>
                                    <p:animEffect transition="in" filter="fade">
                                      <p:cBhvr>
                                        <p:cTn id="9" dur="1000"/>
                                        <p:tgtEl>
                                          <p:spTgt spid="4096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0964"/>
                                        </p:tgtEl>
                                        <p:attrNameLst>
                                          <p:attrName>style.visibility</p:attrName>
                                        </p:attrNameLst>
                                      </p:cBhvr>
                                      <p:to>
                                        <p:strVal val="visible"/>
                                      </p:to>
                                    </p:set>
                                    <p:anim calcmode="lin" valueType="num">
                                      <p:cBhvr>
                                        <p:cTn id="14" dur="1000" fill="hold"/>
                                        <p:tgtEl>
                                          <p:spTgt spid="40964"/>
                                        </p:tgtEl>
                                        <p:attrNameLst>
                                          <p:attrName>ppt_w</p:attrName>
                                        </p:attrNameLst>
                                      </p:cBhvr>
                                      <p:tavLst>
                                        <p:tav tm="0">
                                          <p:val>
                                            <p:strVal val="#ppt_w*0.70"/>
                                          </p:val>
                                        </p:tav>
                                        <p:tav tm="100000">
                                          <p:val>
                                            <p:strVal val="#ppt_w"/>
                                          </p:val>
                                        </p:tav>
                                      </p:tavLst>
                                    </p:anim>
                                    <p:anim calcmode="lin" valueType="num">
                                      <p:cBhvr>
                                        <p:cTn id="15" dur="1000" fill="hold"/>
                                        <p:tgtEl>
                                          <p:spTgt spid="40964"/>
                                        </p:tgtEl>
                                        <p:attrNameLst>
                                          <p:attrName>ppt_h</p:attrName>
                                        </p:attrNameLst>
                                      </p:cBhvr>
                                      <p:tavLst>
                                        <p:tav tm="0">
                                          <p:val>
                                            <p:strVal val="#ppt_h"/>
                                          </p:val>
                                        </p:tav>
                                        <p:tav tm="100000">
                                          <p:val>
                                            <p:strVal val="#ppt_h"/>
                                          </p:val>
                                        </p:tav>
                                      </p:tavLst>
                                    </p:anim>
                                    <p:animEffect transition="in" filter="fade">
                                      <p:cBhvr>
                                        <p:cTn id="16" dur="10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41987" name="Rectangle 3"/>
          <p:cNvSpPr>
            <a:spLocks noChangeArrowheads="1"/>
          </p:cNvSpPr>
          <p:nvPr/>
        </p:nvSpPr>
        <p:spPr bwMode="auto">
          <a:xfrm>
            <a:off x="0" y="974725"/>
            <a:ext cx="9144000" cy="461963"/>
          </a:xfrm>
          <a:prstGeom prst="rect">
            <a:avLst/>
          </a:prstGeom>
          <a:noFill/>
          <a:ln w="9525" algn="ctr">
            <a:noFill/>
            <a:miter lim="800000"/>
            <a:headEnd/>
            <a:tailEnd/>
          </a:ln>
        </p:spPr>
        <p:txBody>
          <a:bodyPr anchor="ctr">
            <a:spAutoFit/>
          </a:bodyPr>
          <a:lstStyle/>
          <a:p>
            <a:pPr marL="355600" lvl="1" indent="-88900" algn="just">
              <a:lnSpc>
                <a:spcPct val="100000"/>
              </a:lnSpc>
              <a:spcBef>
                <a:spcPct val="0"/>
              </a:spcBef>
            </a:pPr>
            <a:r>
              <a:rPr lang="fr-FR" sz="2400" b="1">
                <a:solidFill>
                  <a:srgbClr val="C00000"/>
                </a:solidFill>
                <a:latin typeface="Times New Roman" pitchFamily="18" charset="0"/>
                <a:cs typeface="Times New Roman" pitchFamily="18" charset="0"/>
              </a:rPr>
              <a:t>Exemple d’architecture physique N/Tiers :</a:t>
            </a:r>
            <a:endParaRPr lang="fr-FR" sz="2400" b="1">
              <a:solidFill>
                <a:srgbClr val="000099"/>
              </a:solidFill>
              <a:latin typeface="Times New Roman" pitchFamily="18" charset="0"/>
              <a:cs typeface="Times New Roman" pitchFamily="18" charset="0"/>
            </a:endParaRPr>
          </a:p>
        </p:txBody>
      </p:sp>
      <p:pic>
        <p:nvPicPr>
          <p:cNvPr id="41988" name="Picture 2"/>
          <p:cNvPicPr>
            <a:picLocks noChangeAspect="1" noChangeArrowheads="1"/>
          </p:cNvPicPr>
          <p:nvPr/>
        </p:nvPicPr>
        <p:blipFill>
          <a:blip r:embed="rId2" cstate="print"/>
          <a:srcRect/>
          <a:stretch>
            <a:fillRect/>
          </a:stretch>
        </p:blipFill>
        <p:spPr bwMode="auto">
          <a:xfrm>
            <a:off x="82550" y="1739900"/>
            <a:ext cx="8894763" cy="3190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p:cTn id="7" dur="1000" fill="hold"/>
                                        <p:tgtEl>
                                          <p:spTgt spid="41987"/>
                                        </p:tgtEl>
                                        <p:attrNameLst>
                                          <p:attrName>ppt_w</p:attrName>
                                        </p:attrNameLst>
                                      </p:cBhvr>
                                      <p:tavLst>
                                        <p:tav tm="0">
                                          <p:val>
                                            <p:strVal val="#ppt_w*0.70"/>
                                          </p:val>
                                        </p:tav>
                                        <p:tav tm="100000">
                                          <p:val>
                                            <p:strVal val="#ppt_w"/>
                                          </p:val>
                                        </p:tav>
                                      </p:tavLst>
                                    </p:anim>
                                    <p:anim calcmode="lin" valueType="num">
                                      <p:cBhvr>
                                        <p:cTn id="8" dur="1000" fill="hold"/>
                                        <p:tgtEl>
                                          <p:spTgt spid="41987"/>
                                        </p:tgtEl>
                                        <p:attrNameLst>
                                          <p:attrName>ppt_h</p:attrName>
                                        </p:attrNameLst>
                                      </p:cBhvr>
                                      <p:tavLst>
                                        <p:tav tm="0">
                                          <p:val>
                                            <p:strVal val="#ppt_h"/>
                                          </p:val>
                                        </p:tav>
                                        <p:tav tm="100000">
                                          <p:val>
                                            <p:strVal val="#ppt_h"/>
                                          </p:val>
                                        </p:tav>
                                      </p:tavLst>
                                    </p:anim>
                                    <p:animEffect transition="in" filter="fade">
                                      <p:cBhvr>
                                        <p:cTn id="9" dur="1000"/>
                                        <p:tgtEl>
                                          <p:spTgt spid="4198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1988"/>
                                        </p:tgtEl>
                                        <p:attrNameLst>
                                          <p:attrName>style.visibility</p:attrName>
                                        </p:attrNameLst>
                                      </p:cBhvr>
                                      <p:to>
                                        <p:strVal val="visible"/>
                                      </p:to>
                                    </p:set>
                                    <p:anim calcmode="lin" valueType="num">
                                      <p:cBhvr>
                                        <p:cTn id="14" dur="1000" fill="hold"/>
                                        <p:tgtEl>
                                          <p:spTgt spid="41988"/>
                                        </p:tgtEl>
                                        <p:attrNameLst>
                                          <p:attrName>ppt_w</p:attrName>
                                        </p:attrNameLst>
                                      </p:cBhvr>
                                      <p:tavLst>
                                        <p:tav tm="0">
                                          <p:val>
                                            <p:strVal val="#ppt_w*0.70"/>
                                          </p:val>
                                        </p:tav>
                                        <p:tav tm="100000">
                                          <p:val>
                                            <p:strVal val="#ppt_w"/>
                                          </p:val>
                                        </p:tav>
                                      </p:tavLst>
                                    </p:anim>
                                    <p:anim calcmode="lin" valueType="num">
                                      <p:cBhvr>
                                        <p:cTn id="15" dur="1000" fill="hold"/>
                                        <p:tgtEl>
                                          <p:spTgt spid="41988"/>
                                        </p:tgtEl>
                                        <p:attrNameLst>
                                          <p:attrName>ppt_h</p:attrName>
                                        </p:attrNameLst>
                                      </p:cBhvr>
                                      <p:tavLst>
                                        <p:tav tm="0">
                                          <p:val>
                                            <p:strVal val="#ppt_h"/>
                                          </p:val>
                                        </p:tav>
                                        <p:tav tm="100000">
                                          <p:val>
                                            <p:strVal val="#ppt_h"/>
                                          </p:val>
                                        </p:tav>
                                      </p:tavLst>
                                    </p:anim>
                                    <p:animEffect transition="in" filter="fade">
                                      <p:cBhvr>
                                        <p:cTn id="16" dur="10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Diagrammes de déploiement</a:t>
            </a:r>
            <a:endParaRPr lang="en-US" sz="2000" b="1">
              <a:solidFill>
                <a:srgbClr val="F9FBC9"/>
              </a:solidFill>
              <a:latin typeface="Engravers MT" pitchFamily="18" charset="0"/>
            </a:endParaRPr>
          </a:p>
        </p:txBody>
      </p:sp>
      <p:sp>
        <p:nvSpPr>
          <p:cNvPr id="43011" name="Rectangle 3"/>
          <p:cNvSpPr>
            <a:spLocks noChangeArrowheads="1"/>
          </p:cNvSpPr>
          <p:nvPr/>
        </p:nvSpPr>
        <p:spPr bwMode="auto">
          <a:xfrm>
            <a:off x="342900" y="1041400"/>
            <a:ext cx="8801100" cy="3046413"/>
          </a:xfrm>
          <a:prstGeom prst="rect">
            <a:avLst/>
          </a:prstGeom>
          <a:noFill/>
          <a:ln w="9525" algn="ctr">
            <a:noFill/>
            <a:miter lim="800000"/>
            <a:headEnd/>
            <a:tailEnd/>
          </a:ln>
        </p:spPr>
        <p:txBody>
          <a:bodyPr wrap="square" anchor="ctr">
            <a:spAutoFit/>
          </a:bodyPr>
          <a:lstStyle/>
          <a:p>
            <a:pPr marL="355600" lvl="1" indent="-88900" algn="just">
              <a:lnSpc>
                <a:spcPct val="100000"/>
              </a:lnSpc>
              <a:spcBef>
                <a:spcPct val="0"/>
              </a:spcBef>
            </a:pPr>
            <a:r>
              <a:rPr lang="fr-FR" sz="2400" b="1" dirty="0">
                <a:solidFill>
                  <a:srgbClr val="C00000"/>
                </a:solidFill>
                <a:latin typeface="Times New Roman" pitchFamily="18" charset="0"/>
                <a:cs typeface="Times New Roman" pitchFamily="18" charset="0"/>
              </a:rPr>
              <a:t>Recommandations :</a:t>
            </a:r>
          </a:p>
          <a:p>
            <a:pPr marL="355600" lvl="1" indent="-88900" algn="just">
              <a:lnSpc>
                <a:spcPct val="100000"/>
              </a:lnSpc>
              <a:spcBef>
                <a:spcPct val="0"/>
              </a:spcBef>
            </a:pPr>
            <a:endParaRPr lang="fr-FR" sz="2400" b="1" dirty="0">
              <a:solidFill>
                <a:srgbClr val="C00000"/>
              </a:solidFill>
              <a:latin typeface="Times New Roman" pitchFamily="18" charset="0"/>
              <a:cs typeface="Times New Roman" pitchFamily="18" charset="0"/>
            </a:endParaRPr>
          </a:p>
          <a:p>
            <a:pPr marL="355600" lvl="1" indent="-88900" algn="just">
              <a:lnSpc>
                <a:spcPct val="100000"/>
              </a:lnSpc>
              <a:spcBef>
                <a:spcPct val="0"/>
              </a:spcBef>
              <a:buFont typeface="Wingdings" pitchFamily="2" charset="2"/>
              <a:buChar char="ü"/>
            </a:pPr>
            <a:r>
              <a:rPr lang="fr-FR" sz="2400" b="1" dirty="0">
                <a:solidFill>
                  <a:srgbClr val="000099"/>
                </a:solidFill>
                <a:latin typeface="Times New Roman" pitchFamily="18" charset="0"/>
                <a:cs typeface="Times New Roman" pitchFamily="18" charset="0"/>
              </a:rPr>
              <a:t> Le diagramme de composants peut s’avérer très difficile d’utilisation pour un logiciel complexe. Lui préférer alors une description textuelle de l’architecture des composants</a:t>
            </a:r>
          </a:p>
          <a:p>
            <a:pPr marL="355600" lvl="1" indent="-88900" algn="just">
              <a:lnSpc>
                <a:spcPct val="100000"/>
              </a:lnSpc>
              <a:spcBef>
                <a:spcPct val="0"/>
              </a:spcBef>
              <a:buFont typeface="Wingdings" pitchFamily="2" charset="2"/>
              <a:buChar char="ü"/>
            </a:pPr>
            <a:endParaRPr lang="fr-FR" sz="2400" b="1" dirty="0">
              <a:solidFill>
                <a:srgbClr val="000099"/>
              </a:solidFill>
              <a:latin typeface="Times New Roman" pitchFamily="18" charset="0"/>
              <a:cs typeface="Times New Roman" pitchFamily="18" charset="0"/>
            </a:endParaRPr>
          </a:p>
          <a:p>
            <a:pPr marL="355600" lvl="1" indent="-88900" algn="just">
              <a:lnSpc>
                <a:spcPct val="100000"/>
              </a:lnSpc>
              <a:spcBef>
                <a:spcPct val="0"/>
              </a:spcBef>
              <a:buFont typeface="Wingdings" pitchFamily="2" charset="2"/>
              <a:buChar char="ü"/>
            </a:pPr>
            <a:r>
              <a:rPr lang="fr-FR" sz="2400" b="1" dirty="0">
                <a:solidFill>
                  <a:srgbClr val="000099"/>
                </a:solidFill>
                <a:latin typeface="Times New Roman" pitchFamily="18" charset="0"/>
                <a:cs typeface="Times New Roman" pitchFamily="18" charset="0"/>
              </a:rPr>
              <a:t> Le diagramme de déploiement est indispensable en phase de Conception générale.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wipe(left)">
                                      <p:cBhvr>
                                        <p:cTn id="7" dur="500"/>
                                        <p:tgtEl>
                                          <p:spTgt spid="43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ChangeArrowheads="1"/>
          </p:cNvSpPr>
          <p:nvPr/>
        </p:nvSpPr>
        <p:spPr bwMode="auto">
          <a:xfrm>
            <a:off x="600075" y="3765550"/>
            <a:ext cx="8267700" cy="1679575"/>
          </a:xfrm>
          <a:prstGeom prst="rect">
            <a:avLst/>
          </a:prstGeom>
          <a:gradFill rotWithShape="1">
            <a:gsLst>
              <a:gs pos="0">
                <a:srgbClr val="CCECFF"/>
              </a:gs>
              <a:gs pos="100000">
                <a:srgbClr val="CCECFF">
                  <a:gamma/>
                  <a:tint val="0"/>
                  <a:invGamma/>
                </a:srgbClr>
              </a:gs>
            </a:gsLst>
            <a:lin ang="0" scaled="1"/>
          </a:gradFill>
          <a:ln w="9525" algn="ctr">
            <a:noFill/>
            <a:miter lim="800000"/>
            <a:headEnd/>
            <a:tailEnd/>
          </a:ln>
          <a:effectLst/>
        </p:spPr>
        <p:txBody>
          <a:bodyPr anchor="ctr">
            <a:spAutoFit/>
          </a:bodyPr>
          <a:lstStyle/>
          <a:p>
            <a:pPr algn="just">
              <a:lnSpc>
                <a:spcPct val="100000"/>
              </a:lnSpc>
              <a:spcBef>
                <a:spcPct val="0"/>
              </a:spcBef>
              <a:defRPr/>
            </a:pPr>
            <a:r>
              <a:rPr lang="fr-FR" sz="2600" b="1">
                <a:solidFill>
                  <a:srgbClr val="CC0000"/>
                </a:solidFill>
                <a:effectLst>
                  <a:outerShdw blurRad="38100" dist="38100" dir="2700000" algn="tl">
                    <a:srgbClr val="000000"/>
                  </a:outerShdw>
                </a:effectLst>
              </a:rPr>
              <a:t>Implantation de composant:</a:t>
            </a:r>
            <a:r>
              <a:rPr lang="fr-FR" sz="2600" b="1">
                <a:solidFill>
                  <a:schemeClr val="bg2"/>
                </a:solidFill>
              </a:rPr>
              <a:t> Elle regroupe l'implantation fonctionnelle (la mise en œuvre) et l'implantation non fonctionnelle du composant</a:t>
            </a:r>
          </a:p>
        </p:txBody>
      </p:sp>
      <p:sp>
        <p:nvSpPr>
          <p:cNvPr id="243715" name="Rectangle 3"/>
          <p:cNvSpPr>
            <a:spLocks noChangeArrowheads="1"/>
          </p:cNvSpPr>
          <p:nvPr/>
        </p:nvSpPr>
        <p:spPr bwMode="auto">
          <a:xfrm>
            <a:off x="579438" y="1249363"/>
            <a:ext cx="8281987" cy="2076450"/>
          </a:xfrm>
          <a:prstGeom prst="rect">
            <a:avLst/>
          </a:prstGeom>
          <a:gradFill rotWithShape="1">
            <a:gsLst>
              <a:gs pos="0">
                <a:srgbClr val="CCECFF"/>
              </a:gs>
              <a:gs pos="100000">
                <a:srgbClr val="CCECFF">
                  <a:gamma/>
                  <a:tint val="0"/>
                  <a:invGamma/>
                </a:srgbClr>
              </a:gs>
            </a:gsLst>
            <a:lin ang="0" scaled="1"/>
          </a:gradFill>
          <a:ln w="9525" algn="ctr">
            <a:noFill/>
            <a:miter lim="800000"/>
            <a:headEnd/>
            <a:tailEnd/>
          </a:ln>
          <a:effectLst/>
        </p:spPr>
        <p:txBody>
          <a:bodyPr anchor="ctr">
            <a:spAutoFit/>
          </a:bodyPr>
          <a:lstStyle/>
          <a:p>
            <a:pPr algn="just">
              <a:lnSpc>
                <a:spcPct val="100000"/>
              </a:lnSpc>
              <a:spcBef>
                <a:spcPct val="0"/>
              </a:spcBef>
              <a:defRPr/>
            </a:pPr>
            <a:r>
              <a:rPr lang="fr-FR" sz="2600" b="1">
                <a:solidFill>
                  <a:srgbClr val="CC0000"/>
                </a:solidFill>
                <a:effectLst>
                  <a:outerShdw blurRad="38100" dist="38100" dir="2700000" algn="tl">
                    <a:srgbClr val="000000"/>
                  </a:outerShdw>
                </a:effectLst>
              </a:rPr>
              <a:t>Type de composant:</a:t>
            </a:r>
            <a:r>
              <a:rPr lang="fr-FR" sz="2600" b="1">
                <a:solidFill>
                  <a:srgbClr val="CC0000"/>
                </a:solidFill>
              </a:rPr>
              <a:t> </a:t>
            </a:r>
            <a:r>
              <a:rPr lang="fr-FR" sz="2600" b="1">
                <a:solidFill>
                  <a:schemeClr val="bg2"/>
                </a:solidFill>
              </a:rPr>
              <a:t>C’est la définition abstraite d'une entité logicielle. Il est caractérisé par ses interfaces, les modes de coopération avec les autres types de composants et ses propriétés configurables</a:t>
            </a:r>
          </a:p>
        </p:txBody>
      </p:sp>
      <p:sp>
        <p:nvSpPr>
          <p:cNvPr id="34820"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3715"/>
                                        </p:tgtEl>
                                        <p:attrNameLst>
                                          <p:attrName>style.visibility</p:attrName>
                                        </p:attrNameLst>
                                      </p:cBhvr>
                                      <p:to>
                                        <p:strVal val="visible"/>
                                      </p:to>
                                    </p:set>
                                    <p:anim calcmode="lin" valueType="num">
                                      <p:cBhvr>
                                        <p:cTn id="7" dur="500" fill="hold"/>
                                        <p:tgtEl>
                                          <p:spTgt spid="243715"/>
                                        </p:tgtEl>
                                        <p:attrNameLst>
                                          <p:attrName>ppt_w</p:attrName>
                                        </p:attrNameLst>
                                      </p:cBhvr>
                                      <p:tavLst>
                                        <p:tav tm="0">
                                          <p:val>
                                            <p:fltVal val="0"/>
                                          </p:val>
                                        </p:tav>
                                        <p:tav tm="100000">
                                          <p:val>
                                            <p:strVal val="#ppt_w"/>
                                          </p:val>
                                        </p:tav>
                                      </p:tavLst>
                                    </p:anim>
                                    <p:anim calcmode="lin" valueType="num">
                                      <p:cBhvr>
                                        <p:cTn id="8" dur="500" fill="hold"/>
                                        <p:tgtEl>
                                          <p:spTgt spid="243715"/>
                                        </p:tgtEl>
                                        <p:attrNameLst>
                                          <p:attrName>ppt_h</p:attrName>
                                        </p:attrNameLst>
                                      </p:cBhvr>
                                      <p:tavLst>
                                        <p:tav tm="0">
                                          <p:val>
                                            <p:fltVal val="0"/>
                                          </p:val>
                                        </p:tav>
                                        <p:tav tm="100000">
                                          <p:val>
                                            <p:strVal val="#ppt_h"/>
                                          </p:val>
                                        </p:tav>
                                      </p:tavLst>
                                    </p:anim>
                                    <p:animEffect transition="in" filter="fade">
                                      <p:cBhvr>
                                        <p:cTn id="9" dur="500"/>
                                        <p:tgtEl>
                                          <p:spTgt spid="24371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43714"/>
                                        </p:tgtEl>
                                        <p:attrNameLst>
                                          <p:attrName>style.visibility</p:attrName>
                                        </p:attrNameLst>
                                      </p:cBhvr>
                                      <p:to>
                                        <p:strVal val="visible"/>
                                      </p:to>
                                    </p:set>
                                    <p:anim calcmode="lin" valueType="num">
                                      <p:cBhvr>
                                        <p:cTn id="14" dur="500" fill="hold"/>
                                        <p:tgtEl>
                                          <p:spTgt spid="243714"/>
                                        </p:tgtEl>
                                        <p:attrNameLst>
                                          <p:attrName>ppt_w</p:attrName>
                                        </p:attrNameLst>
                                      </p:cBhvr>
                                      <p:tavLst>
                                        <p:tav tm="0">
                                          <p:val>
                                            <p:fltVal val="0"/>
                                          </p:val>
                                        </p:tav>
                                        <p:tav tm="100000">
                                          <p:val>
                                            <p:strVal val="#ppt_w"/>
                                          </p:val>
                                        </p:tav>
                                      </p:tavLst>
                                    </p:anim>
                                    <p:anim calcmode="lin" valueType="num">
                                      <p:cBhvr>
                                        <p:cTn id="15" dur="500" fill="hold"/>
                                        <p:tgtEl>
                                          <p:spTgt spid="243714"/>
                                        </p:tgtEl>
                                        <p:attrNameLst>
                                          <p:attrName>ppt_h</p:attrName>
                                        </p:attrNameLst>
                                      </p:cBhvr>
                                      <p:tavLst>
                                        <p:tav tm="0">
                                          <p:val>
                                            <p:fltVal val="0"/>
                                          </p:val>
                                        </p:tav>
                                        <p:tav tm="100000">
                                          <p:val>
                                            <p:strVal val="#ppt_h"/>
                                          </p:val>
                                        </p:tav>
                                      </p:tavLst>
                                    </p:anim>
                                    <p:animEffect transition="in" filter="fade">
                                      <p:cBhvr>
                                        <p:cTn id="16" dur="500"/>
                                        <p:tgtEl>
                                          <p:spTgt spid="243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4" grpId="0" animBg="1"/>
      <p:bldP spid="2437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ChangeArrowheads="1"/>
          </p:cNvSpPr>
          <p:nvPr/>
        </p:nvSpPr>
        <p:spPr bwMode="auto">
          <a:xfrm>
            <a:off x="631825" y="1066800"/>
            <a:ext cx="8267700" cy="2076450"/>
          </a:xfrm>
          <a:prstGeom prst="rect">
            <a:avLst/>
          </a:prstGeom>
          <a:gradFill rotWithShape="1">
            <a:gsLst>
              <a:gs pos="0">
                <a:srgbClr val="CCECFF"/>
              </a:gs>
              <a:gs pos="100000">
                <a:srgbClr val="CCECFF">
                  <a:gamma/>
                  <a:tint val="0"/>
                  <a:invGamma/>
                </a:srgbClr>
              </a:gs>
            </a:gsLst>
            <a:lin ang="0" scaled="1"/>
          </a:gradFill>
          <a:ln w="9525" algn="ctr">
            <a:noFill/>
            <a:miter lim="800000"/>
            <a:headEnd/>
            <a:tailEnd/>
          </a:ln>
          <a:effectLst/>
        </p:spPr>
        <p:txBody>
          <a:bodyPr anchor="ctr">
            <a:spAutoFit/>
          </a:bodyPr>
          <a:lstStyle/>
          <a:p>
            <a:pPr algn="just">
              <a:lnSpc>
                <a:spcPct val="100000"/>
              </a:lnSpc>
              <a:spcBef>
                <a:spcPct val="0"/>
              </a:spcBef>
              <a:defRPr/>
            </a:pPr>
            <a:r>
              <a:rPr lang="fr-FR" sz="2600" b="1">
                <a:solidFill>
                  <a:srgbClr val="CC0000"/>
                </a:solidFill>
                <a:effectLst>
                  <a:outerShdw blurRad="38100" dist="38100" dir="2700000" algn="tl">
                    <a:srgbClr val="000000"/>
                  </a:outerShdw>
                </a:effectLst>
              </a:rPr>
              <a:t>Paquetage de composant:</a:t>
            </a:r>
            <a:r>
              <a:rPr lang="fr-FR" sz="2600" b="1">
                <a:solidFill>
                  <a:schemeClr val="bg2"/>
                </a:solidFill>
              </a:rPr>
              <a:t> C’est une entité diffusable et déployable, contenant la définition du type de composant, au moins une implantation de ce type et une description du contenu du paquetage</a:t>
            </a:r>
          </a:p>
        </p:txBody>
      </p:sp>
      <p:sp>
        <p:nvSpPr>
          <p:cNvPr id="244739" name="Rectangle 3"/>
          <p:cNvSpPr>
            <a:spLocks noChangeArrowheads="1"/>
          </p:cNvSpPr>
          <p:nvPr/>
        </p:nvSpPr>
        <p:spPr bwMode="auto">
          <a:xfrm>
            <a:off x="633413" y="3925888"/>
            <a:ext cx="8267700" cy="885825"/>
          </a:xfrm>
          <a:prstGeom prst="rect">
            <a:avLst/>
          </a:prstGeom>
          <a:gradFill rotWithShape="1">
            <a:gsLst>
              <a:gs pos="0">
                <a:srgbClr val="CCECFF"/>
              </a:gs>
              <a:gs pos="100000">
                <a:srgbClr val="CCECFF">
                  <a:gamma/>
                  <a:tint val="0"/>
                  <a:invGamma/>
                </a:srgbClr>
              </a:gs>
            </a:gsLst>
            <a:lin ang="0" scaled="1"/>
          </a:gradFill>
          <a:ln w="9525" algn="ctr">
            <a:noFill/>
            <a:miter lim="800000"/>
            <a:headEnd/>
            <a:tailEnd/>
          </a:ln>
          <a:effectLst/>
        </p:spPr>
        <p:txBody>
          <a:bodyPr anchor="ctr">
            <a:spAutoFit/>
          </a:bodyPr>
          <a:lstStyle/>
          <a:p>
            <a:pPr algn="just">
              <a:lnSpc>
                <a:spcPct val="100000"/>
              </a:lnSpc>
              <a:spcBef>
                <a:spcPct val="0"/>
              </a:spcBef>
              <a:defRPr/>
            </a:pPr>
            <a:r>
              <a:rPr lang="fr-FR" sz="2600" b="1">
                <a:solidFill>
                  <a:srgbClr val="CC0000"/>
                </a:solidFill>
                <a:effectLst>
                  <a:outerShdw blurRad="38100" dist="38100" dir="2700000" algn="tl">
                    <a:srgbClr val="000000"/>
                  </a:outerShdw>
                </a:effectLst>
              </a:rPr>
              <a:t>Instance de composant:</a:t>
            </a:r>
            <a:r>
              <a:rPr lang="fr-FR" sz="2600" b="1">
                <a:solidFill>
                  <a:schemeClr val="bg2"/>
                </a:solidFill>
              </a:rPr>
              <a:t> C’est une entité existante et s'exécutant dans un système</a:t>
            </a:r>
          </a:p>
        </p:txBody>
      </p:sp>
      <p:sp>
        <p:nvSpPr>
          <p:cNvPr id="35844"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4738"/>
                                        </p:tgtEl>
                                        <p:attrNameLst>
                                          <p:attrName>style.visibility</p:attrName>
                                        </p:attrNameLst>
                                      </p:cBhvr>
                                      <p:to>
                                        <p:strVal val="visible"/>
                                      </p:to>
                                    </p:set>
                                    <p:anim calcmode="lin" valueType="num">
                                      <p:cBhvr>
                                        <p:cTn id="7" dur="500" fill="hold"/>
                                        <p:tgtEl>
                                          <p:spTgt spid="244738"/>
                                        </p:tgtEl>
                                        <p:attrNameLst>
                                          <p:attrName>ppt_w</p:attrName>
                                        </p:attrNameLst>
                                      </p:cBhvr>
                                      <p:tavLst>
                                        <p:tav tm="0">
                                          <p:val>
                                            <p:fltVal val="0"/>
                                          </p:val>
                                        </p:tav>
                                        <p:tav tm="100000">
                                          <p:val>
                                            <p:strVal val="#ppt_w"/>
                                          </p:val>
                                        </p:tav>
                                      </p:tavLst>
                                    </p:anim>
                                    <p:anim calcmode="lin" valueType="num">
                                      <p:cBhvr>
                                        <p:cTn id="8" dur="500" fill="hold"/>
                                        <p:tgtEl>
                                          <p:spTgt spid="244738"/>
                                        </p:tgtEl>
                                        <p:attrNameLst>
                                          <p:attrName>ppt_h</p:attrName>
                                        </p:attrNameLst>
                                      </p:cBhvr>
                                      <p:tavLst>
                                        <p:tav tm="0">
                                          <p:val>
                                            <p:fltVal val="0"/>
                                          </p:val>
                                        </p:tav>
                                        <p:tav tm="100000">
                                          <p:val>
                                            <p:strVal val="#ppt_h"/>
                                          </p:val>
                                        </p:tav>
                                      </p:tavLst>
                                    </p:anim>
                                    <p:animEffect transition="in" filter="fade">
                                      <p:cBhvr>
                                        <p:cTn id="9" dur="500"/>
                                        <p:tgtEl>
                                          <p:spTgt spid="24473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44739"/>
                                        </p:tgtEl>
                                        <p:attrNameLst>
                                          <p:attrName>style.visibility</p:attrName>
                                        </p:attrNameLst>
                                      </p:cBhvr>
                                      <p:to>
                                        <p:strVal val="visible"/>
                                      </p:to>
                                    </p:set>
                                    <p:anim calcmode="lin" valueType="num">
                                      <p:cBhvr>
                                        <p:cTn id="14" dur="500" fill="hold"/>
                                        <p:tgtEl>
                                          <p:spTgt spid="244739"/>
                                        </p:tgtEl>
                                        <p:attrNameLst>
                                          <p:attrName>ppt_w</p:attrName>
                                        </p:attrNameLst>
                                      </p:cBhvr>
                                      <p:tavLst>
                                        <p:tav tm="0">
                                          <p:val>
                                            <p:fltVal val="0"/>
                                          </p:val>
                                        </p:tav>
                                        <p:tav tm="100000">
                                          <p:val>
                                            <p:strVal val="#ppt_w"/>
                                          </p:val>
                                        </p:tav>
                                      </p:tavLst>
                                    </p:anim>
                                    <p:anim calcmode="lin" valueType="num">
                                      <p:cBhvr>
                                        <p:cTn id="15" dur="500" fill="hold"/>
                                        <p:tgtEl>
                                          <p:spTgt spid="244739"/>
                                        </p:tgtEl>
                                        <p:attrNameLst>
                                          <p:attrName>ppt_h</p:attrName>
                                        </p:attrNameLst>
                                      </p:cBhvr>
                                      <p:tavLst>
                                        <p:tav tm="0">
                                          <p:val>
                                            <p:fltVal val="0"/>
                                          </p:val>
                                        </p:tav>
                                        <p:tav tm="100000">
                                          <p:val>
                                            <p:strVal val="#ppt_h"/>
                                          </p:val>
                                        </p:tav>
                                      </p:tavLst>
                                    </p:anim>
                                    <p:animEffect transition="in" filter="fade">
                                      <p:cBhvr>
                                        <p:cTn id="16" dur="500"/>
                                        <p:tgtEl>
                                          <p:spTgt spid="244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8" grpId="0" animBg="1"/>
      <p:bldP spid="2447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88773" name="Rectangle 5"/>
          <p:cNvSpPr>
            <a:spLocks noChangeArrowheads="1"/>
          </p:cNvSpPr>
          <p:nvPr/>
        </p:nvSpPr>
        <p:spPr bwMode="auto">
          <a:xfrm>
            <a:off x="2195513" y="612775"/>
            <a:ext cx="6948487" cy="519113"/>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800" b="1">
                <a:solidFill>
                  <a:srgbClr val="CC0000"/>
                </a:solidFill>
                <a:effectLst>
                  <a:outerShdw blurRad="38100" dist="38100" dir="2700000" algn="tl">
                    <a:srgbClr val="000000"/>
                  </a:outerShdw>
                </a:effectLst>
              </a:rPr>
              <a:t>Exemples</a:t>
            </a:r>
          </a:p>
        </p:txBody>
      </p:sp>
      <p:sp>
        <p:nvSpPr>
          <p:cNvPr id="288774" name="Rectangle 6"/>
          <p:cNvSpPr>
            <a:spLocks noChangeArrowheads="1"/>
          </p:cNvSpPr>
          <p:nvPr/>
        </p:nvSpPr>
        <p:spPr bwMode="auto">
          <a:xfrm>
            <a:off x="730250" y="1246188"/>
            <a:ext cx="8034338" cy="3013075"/>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r>
              <a:rPr lang="fr-FR" sz="2400" b="1">
                <a:solidFill>
                  <a:schemeClr val="bg2"/>
                </a:solidFill>
              </a:rPr>
              <a:t>Voici quelques exemples de modèles composants :</a:t>
            </a:r>
          </a:p>
          <a:p>
            <a:pPr algn="just">
              <a:lnSpc>
                <a:spcPct val="100000"/>
              </a:lnSpc>
              <a:spcBef>
                <a:spcPct val="0"/>
              </a:spcBef>
            </a:pPr>
            <a:endParaRPr lang="fr-FR" sz="2400" b="1">
              <a:solidFill>
                <a:schemeClr val="bg2"/>
              </a:solidFill>
            </a:endParaRPr>
          </a:p>
          <a:p>
            <a:pPr lvl="1" algn="just">
              <a:lnSpc>
                <a:spcPct val="100000"/>
              </a:lnSpc>
              <a:spcBef>
                <a:spcPct val="0"/>
              </a:spcBef>
              <a:buClr>
                <a:srgbClr val="CC0000"/>
              </a:buClr>
              <a:buFont typeface="Wingdings" pitchFamily="2" charset="2"/>
              <a:buChar char="Ø"/>
            </a:pPr>
            <a:r>
              <a:rPr lang="fr-FR" sz="2400" b="1">
                <a:solidFill>
                  <a:schemeClr val="bg2"/>
                </a:solidFill>
              </a:rPr>
              <a:t> COM / DCOM / COM+ / .NET</a:t>
            </a:r>
          </a:p>
          <a:p>
            <a:pPr lvl="1" algn="just">
              <a:lnSpc>
                <a:spcPct val="100000"/>
              </a:lnSpc>
              <a:spcBef>
                <a:spcPct val="0"/>
              </a:spcBef>
              <a:buClr>
                <a:srgbClr val="CC0000"/>
              </a:buClr>
              <a:buFont typeface="Wingdings" pitchFamily="2" charset="2"/>
              <a:buChar char="Ø"/>
            </a:pPr>
            <a:r>
              <a:rPr lang="fr-FR" sz="2400" b="1">
                <a:solidFill>
                  <a:schemeClr val="bg2"/>
                </a:solidFill>
              </a:rPr>
              <a:t> Java Beans</a:t>
            </a:r>
          </a:p>
          <a:p>
            <a:pPr lvl="1" algn="just">
              <a:lnSpc>
                <a:spcPct val="100000"/>
              </a:lnSpc>
              <a:spcBef>
                <a:spcPct val="0"/>
              </a:spcBef>
              <a:buClr>
                <a:srgbClr val="CC0000"/>
              </a:buClr>
              <a:buFont typeface="Wingdings" pitchFamily="2" charset="2"/>
              <a:buChar char="Ø"/>
            </a:pPr>
            <a:r>
              <a:rPr lang="fr-FR" sz="2400" b="1">
                <a:solidFill>
                  <a:schemeClr val="bg2"/>
                </a:solidFill>
              </a:rPr>
              <a:t> Enterprise Java Beans</a:t>
            </a:r>
          </a:p>
          <a:p>
            <a:pPr lvl="1" algn="just">
              <a:lnSpc>
                <a:spcPct val="100000"/>
              </a:lnSpc>
              <a:spcBef>
                <a:spcPct val="0"/>
              </a:spcBef>
              <a:buClr>
                <a:srgbClr val="CC0000"/>
              </a:buClr>
              <a:buFont typeface="Wingdings" pitchFamily="2" charset="2"/>
              <a:buChar char="Ø"/>
            </a:pPr>
            <a:r>
              <a:rPr lang="fr-FR" sz="2400" b="1">
                <a:solidFill>
                  <a:schemeClr val="bg2"/>
                </a:solidFill>
              </a:rPr>
              <a:t> Composants CORBA</a:t>
            </a:r>
          </a:p>
          <a:p>
            <a:pPr lvl="1" algn="just">
              <a:lnSpc>
                <a:spcPct val="100000"/>
              </a:lnSpc>
              <a:spcBef>
                <a:spcPct val="0"/>
              </a:spcBef>
              <a:buClr>
                <a:srgbClr val="CC0000"/>
              </a:buClr>
              <a:buFont typeface="Wingdings" pitchFamily="2" charset="2"/>
              <a:buChar char="Ø"/>
            </a:pPr>
            <a:r>
              <a:rPr lang="fr-FR" sz="2400" b="1">
                <a:solidFill>
                  <a:schemeClr val="bg2"/>
                </a:solidFill>
              </a:rPr>
              <a:t> Fractal</a:t>
            </a:r>
          </a:p>
          <a:p>
            <a:pPr lvl="1" algn="just">
              <a:lnSpc>
                <a:spcPct val="100000"/>
              </a:lnSpc>
              <a:spcBef>
                <a:spcPct val="0"/>
              </a:spcBef>
              <a:buClr>
                <a:srgbClr val="CC0000"/>
              </a:buClr>
              <a:buFont typeface="Wingdings" pitchFamily="2" charset="2"/>
              <a:buChar char="Ø"/>
            </a:pPr>
            <a:r>
              <a:rPr lang="fr-FR" sz="2400" b="1">
                <a:solidFill>
                  <a:schemeClr val="bg2"/>
                </a:solidFill>
              </a:rPr>
              <a:t> Etc.</a:t>
            </a:r>
            <a:endParaRPr lang="en-US" sz="2400" b="1">
              <a:solidFill>
                <a:schemeClr val="bg2"/>
              </a:solidFill>
            </a:endParaRPr>
          </a:p>
        </p:txBody>
      </p:sp>
      <p:sp>
        <p:nvSpPr>
          <p:cNvPr id="288776" name="Rectangle 8"/>
          <p:cNvSpPr>
            <a:spLocks noChangeArrowheads="1"/>
          </p:cNvSpPr>
          <p:nvPr/>
        </p:nvSpPr>
        <p:spPr bwMode="auto">
          <a:xfrm>
            <a:off x="1549400" y="2781300"/>
            <a:ext cx="3530600" cy="381000"/>
          </a:xfrm>
          <a:prstGeom prst="rect">
            <a:avLst/>
          </a:prstGeom>
          <a:noFill/>
          <a:ln w="28575" algn="ctr">
            <a:solidFill>
              <a:srgbClr val="FF3300"/>
            </a:solidFill>
            <a:miter lim="800000"/>
            <a:headEnd/>
            <a:tailEnd/>
          </a:ln>
        </p:spPr>
        <p:txBody>
          <a:bodyPr rot="10800000" wrap="none" anchor="ct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88773"/>
                                        </p:tgtEl>
                                        <p:attrNameLst>
                                          <p:attrName>style.visibility</p:attrName>
                                        </p:attrNameLst>
                                      </p:cBhvr>
                                      <p:to>
                                        <p:strVal val="visible"/>
                                      </p:to>
                                    </p:set>
                                    <p:anim calcmode="lin" valueType="num">
                                      <p:cBhvr>
                                        <p:cTn id="7" dur="500" fill="hold"/>
                                        <p:tgtEl>
                                          <p:spTgt spid="288773"/>
                                        </p:tgtEl>
                                        <p:attrNameLst>
                                          <p:attrName>ppt_w</p:attrName>
                                        </p:attrNameLst>
                                      </p:cBhvr>
                                      <p:tavLst>
                                        <p:tav tm="0">
                                          <p:val>
                                            <p:fltVal val="0"/>
                                          </p:val>
                                        </p:tav>
                                        <p:tav tm="100000">
                                          <p:val>
                                            <p:strVal val="#ppt_w"/>
                                          </p:val>
                                        </p:tav>
                                      </p:tavLst>
                                    </p:anim>
                                    <p:anim calcmode="lin" valueType="num">
                                      <p:cBhvr>
                                        <p:cTn id="8" dur="500" fill="hold"/>
                                        <p:tgtEl>
                                          <p:spTgt spid="28877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88774"/>
                                        </p:tgtEl>
                                        <p:attrNameLst>
                                          <p:attrName>style.visibility</p:attrName>
                                        </p:attrNameLst>
                                      </p:cBhvr>
                                      <p:to>
                                        <p:strVal val="visible"/>
                                      </p:to>
                                    </p:set>
                                    <p:animEffect transition="in" filter="blinds(horizontal)">
                                      <p:cBhvr>
                                        <p:cTn id="13" dur="500"/>
                                        <p:tgtEl>
                                          <p:spTgt spid="288774"/>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288776"/>
                                        </p:tgtEl>
                                        <p:attrNameLst>
                                          <p:attrName>style.visibility</p:attrName>
                                        </p:attrNameLst>
                                      </p:cBhvr>
                                      <p:to>
                                        <p:strVal val="visible"/>
                                      </p:to>
                                    </p:set>
                                    <p:anim calcmode="lin" valueType="num">
                                      <p:cBhvr>
                                        <p:cTn id="18" dur="500" fill="hold"/>
                                        <p:tgtEl>
                                          <p:spTgt spid="288776"/>
                                        </p:tgtEl>
                                        <p:attrNameLst>
                                          <p:attrName>ppt_w</p:attrName>
                                        </p:attrNameLst>
                                      </p:cBhvr>
                                      <p:tavLst>
                                        <p:tav tm="0">
                                          <p:val>
                                            <p:strVal val="#ppt_w*0.70"/>
                                          </p:val>
                                        </p:tav>
                                        <p:tav tm="100000">
                                          <p:val>
                                            <p:strVal val="#ppt_w"/>
                                          </p:val>
                                        </p:tav>
                                      </p:tavLst>
                                    </p:anim>
                                    <p:anim calcmode="lin" valueType="num">
                                      <p:cBhvr>
                                        <p:cTn id="19" dur="500" fill="hold"/>
                                        <p:tgtEl>
                                          <p:spTgt spid="288776"/>
                                        </p:tgtEl>
                                        <p:attrNameLst>
                                          <p:attrName>ppt_h</p:attrName>
                                        </p:attrNameLst>
                                      </p:cBhvr>
                                      <p:tavLst>
                                        <p:tav tm="0">
                                          <p:val>
                                            <p:strVal val="#ppt_h"/>
                                          </p:val>
                                        </p:tav>
                                        <p:tav tm="100000">
                                          <p:val>
                                            <p:strVal val="#ppt_h"/>
                                          </p:val>
                                        </p:tav>
                                      </p:tavLst>
                                    </p:anim>
                                    <p:animEffect transition="in" filter="fade">
                                      <p:cBhvr>
                                        <p:cTn id="20" dur="500"/>
                                        <p:tgtEl>
                                          <p:spTgt spid="288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3" grpId="0"/>
      <p:bldP spid="288774" grpId="0" animBg="1"/>
      <p:bldP spid="2887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195513" y="-19050"/>
            <a:ext cx="6948487"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cs typeface="Times New Roman" pitchFamily="18" charset="0"/>
              </a:rPr>
              <a:t>Les composants</a:t>
            </a:r>
          </a:p>
        </p:txBody>
      </p:sp>
      <p:sp>
        <p:nvSpPr>
          <p:cNvPr id="290819" name="Rectangle 3"/>
          <p:cNvSpPr>
            <a:spLocks noChangeArrowheads="1"/>
          </p:cNvSpPr>
          <p:nvPr/>
        </p:nvSpPr>
        <p:spPr bwMode="auto">
          <a:xfrm>
            <a:off x="1154113" y="963613"/>
            <a:ext cx="7202487" cy="503237"/>
          </a:xfrm>
          <a:prstGeom prst="rect">
            <a:avLst/>
          </a:prstGeom>
          <a:noFill/>
          <a:ln w="9525" algn="ctr">
            <a:noFill/>
            <a:miter lim="800000"/>
            <a:headEnd/>
            <a:tailEnd/>
          </a:ln>
          <a:effectLst/>
        </p:spPr>
        <p:txBody>
          <a:bodyPr anchor="ctr">
            <a:spAutoFit/>
          </a:bodyPr>
          <a:lstStyle/>
          <a:p>
            <a:pPr rtl="1">
              <a:lnSpc>
                <a:spcPct val="100000"/>
              </a:lnSpc>
              <a:spcBef>
                <a:spcPct val="0"/>
              </a:spcBef>
              <a:defRPr/>
            </a:pPr>
            <a:r>
              <a:rPr lang="fr-FR" sz="2700" b="1">
                <a:solidFill>
                  <a:srgbClr val="CC0000"/>
                </a:solidFill>
                <a:effectLst>
                  <a:outerShdw blurRad="38100" dist="38100" dir="2700000" algn="tl">
                    <a:srgbClr val="000000"/>
                  </a:outerShdw>
                </a:effectLst>
              </a:rPr>
              <a:t>Ce que l’on espère avec les composants</a:t>
            </a:r>
          </a:p>
        </p:txBody>
      </p:sp>
      <p:sp>
        <p:nvSpPr>
          <p:cNvPr id="290820" name="Rectangle 4"/>
          <p:cNvSpPr>
            <a:spLocks noChangeArrowheads="1"/>
          </p:cNvSpPr>
          <p:nvPr/>
        </p:nvSpPr>
        <p:spPr bwMode="auto">
          <a:xfrm>
            <a:off x="628650" y="1638300"/>
            <a:ext cx="8515350" cy="4718050"/>
          </a:xfrm>
          <a:prstGeom prst="rect">
            <a:avLst/>
          </a:prstGeom>
          <a:gradFill rotWithShape="1">
            <a:gsLst>
              <a:gs pos="0">
                <a:srgbClr val="CCECFF"/>
              </a:gs>
              <a:gs pos="100000">
                <a:srgbClr val="FFFFFF"/>
              </a:gs>
            </a:gsLst>
            <a:lin ang="0" scaled="1"/>
          </a:gradFill>
          <a:ln w="9525" algn="ctr">
            <a:noFill/>
            <a:miter lim="800000"/>
            <a:headEnd/>
            <a:tailEnd/>
          </a:ln>
        </p:spPr>
        <p:txBody>
          <a:bodyPr anchor="ctr">
            <a:spAutoFit/>
          </a:bodyPr>
          <a:lstStyle/>
          <a:p>
            <a:pPr algn="just">
              <a:lnSpc>
                <a:spcPct val="100000"/>
              </a:lnSpc>
              <a:spcBef>
                <a:spcPct val="0"/>
              </a:spcBef>
            </a:pPr>
            <a:endParaRPr lang="fr-FR" sz="2400" b="1">
              <a:solidFill>
                <a:schemeClr val="bg2"/>
              </a:solidFill>
            </a:endParaRPr>
          </a:p>
          <a:p>
            <a:pPr lvl="1" algn="just">
              <a:lnSpc>
                <a:spcPct val="100000"/>
              </a:lnSpc>
              <a:spcBef>
                <a:spcPct val="0"/>
              </a:spcBef>
              <a:buClr>
                <a:srgbClr val="CC0000"/>
              </a:buClr>
              <a:buFont typeface="Wingdings" pitchFamily="2" charset="2"/>
              <a:buChar char="q"/>
            </a:pPr>
            <a:r>
              <a:rPr lang="fr-FR" sz="2400" b="1">
                <a:solidFill>
                  <a:schemeClr val="bg2"/>
                </a:solidFill>
              </a:rPr>
              <a:t> P</a:t>
            </a:r>
            <a:r>
              <a:rPr lang="fr-FR" b="1">
                <a:solidFill>
                  <a:schemeClr val="bg2"/>
                </a:solidFill>
              </a:rPr>
              <a:t>lus haut niveau d’abstraction</a:t>
            </a:r>
            <a:endParaRPr lang="fr-FR" sz="2400" b="1">
              <a:solidFill>
                <a:schemeClr val="bg2"/>
              </a:solidFill>
            </a:endParaRPr>
          </a:p>
          <a:p>
            <a:pPr lvl="1" algn="just">
              <a:lnSpc>
                <a:spcPct val="100000"/>
              </a:lnSpc>
              <a:spcBef>
                <a:spcPct val="0"/>
              </a:spcBef>
              <a:buClr>
                <a:srgbClr val="CC0000"/>
              </a:buClr>
              <a:buFont typeface="Wingdings" pitchFamily="2" charset="2"/>
              <a:buChar char="Ø"/>
            </a:pPr>
            <a:r>
              <a:rPr lang="fr-FR" b="1">
                <a:solidFill>
                  <a:schemeClr val="bg2"/>
                </a:solidFill>
              </a:rPr>
              <a:t> moins d’entités à manipuler (gros grain)</a:t>
            </a:r>
          </a:p>
          <a:p>
            <a:pPr lvl="1" algn="just">
              <a:lnSpc>
                <a:spcPct val="100000"/>
              </a:lnSpc>
              <a:spcBef>
                <a:spcPct val="0"/>
              </a:spcBef>
              <a:buClr>
                <a:srgbClr val="CC0000"/>
              </a:buClr>
              <a:buFont typeface="Wingdings" pitchFamily="2" charset="2"/>
              <a:buChar char="Ø"/>
            </a:pPr>
            <a:endParaRPr lang="fr-FR" b="1">
              <a:solidFill>
                <a:schemeClr val="bg2"/>
              </a:solidFill>
            </a:endParaRPr>
          </a:p>
          <a:p>
            <a:pPr lvl="1" algn="just">
              <a:lnSpc>
                <a:spcPct val="100000"/>
              </a:lnSpc>
              <a:spcBef>
                <a:spcPct val="0"/>
              </a:spcBef>
              <a:buClr>
                <a:srgbClr val="CC0000"/>
              </a:buClr>
              <a:buFont typeface="Wingdings" pitchFamily="2" charset="2"/>
              <a:buChar char="q"/>
            </a:pPr>
            <a:r>
              <a:rPr lang="fr-FR" sz="2400" b="1">
                <a:solidFill>
                  <a:schemeClr val="bg2"/>
                </a:solidFill>
              </a:rPr>
              <a:t> </a:t>
            </a:r>
            <a:r>
              <a:rPr lang="fr-FR" b="1">
                <a:solidFill>
                  <a:schemeClr val="bg2"/>
                </a:solidFill>
              </a:rPr>
              <a:t>Communications plus explicites</a:t>
            </a:r>
            <a:endParaRPr lang="fr-FR" sz="2400" b="1">
              <a:solidFill>
                <a:schemeClr val="bg2"/>
              </a:solidFill>
            </a:endParaRPr>
          </a:p>
          <a:p>
            <a:pPr lvl="1" algn="just">
              <a:lnSpc>
                <a:spcPct val="100000"/>
              </a:lnSpc>
              <a:spcBef>
                <a:spcPct val="0"/>
              </a:spcBef>
              <a:buClr>
                <a:srgbClr val="CC0000"/>
              </a:buClr>
              <a:buFont typeface="Wingdings" pitchFamily="2" charset="2"/>
              <a:buChar char="Ø"/>
            </a:pPr>
            <a:r>
              <a:rPr lang="fr-FR" sz="2400" b="1">
                <a:solidFill>
                  <a:schemeClr val="bg2"/>
                </a:solidFill>
              </a:rPr>
              <a:t> </a:t>
            </a:r>
            <a:r>
              <a:rPr lang="fr-FR" b="1">
                <a:solidFill>
                  <a:schemeClr val="bg2"/>
                </a:solidFill>
              </a:rPr>
              <a:t>port, interface, connecteur</a:t>
            </a:r>
          </a:p>
          <a:p>
            <a:pPr lvl="1" algn="just">
              <a:lnSpc>
                <a:spcPct val="100000"/>
              </a:lnSpc>
              <a:spcBef>
                <a:spcPct val="0"/>
              </a:spcBef>
              <a:buClr>
                <a:srgbClr val="CC0000"/>
              </a:buClr>
              <a:buFont typeface="Wingdings" pitchFamily="2" charset="2"/>
              <a:buChar char="Ø"/>
            </a:pPr>
            <a:endParaRPr lang="fr-FR" sz="2400" b="1">
              <a:solidFill>
                <a:schemeClr val="bg2"/>
              </a:solidFill>
            </a:endParaRPr>
          </a:p>
          <a:p>
            <a:pPr lvl="1" algn="just">
              <a:lnSpc>
                <a:spcPct val="100000"/>
              </a:lnSpc>
              <a:spcBef>
                <a:spcPct val="0"/>
              </a:spcBef>
              <a:buClr>
                <a:srgbClr val="CC0000"/>
              </a:buClr>
              <a:buFont typeface="Wingdings" pitchFamily="2" charset="2"/>
              <a:buChar char="q"/>
            </a:pPr>
            <a:r>
              <a:rPr lang="fr-FR" sz="2400" b="1">
                <a:solidFill>
                  <a:schemeClr val="bg2"/>
                </a:solidFill>
              </a:rPr>
              <a:t> </a:t>
            </a:r>
            <a:r>
              <a:rPr lang="fr-FR" b="1">
                <a:solidFill>
                  <a:schemeClr val="bg2"/>
                </a:solidFill>
              </a:rPr>
              <a:t>Connectables</a:t>
            </a:r>
            <a:endParaRPr lang="fr-FR" sz="2400" b="1">
              <a:solidFill>
                <a:schemeClr val="bg2"/>
              </a:solidFill>
            </a:endParaRPr>
          </a:p>
          <a:p>
            <a:pPr lvl="1" algn="just">
              <a:lnSpc>
                <a:spcPct val="100000"/>
              </a:lnSpc>
              <a:spcBef>
                <a:spcPct val="0"/>
              </a:spcBef>
              <a:buClr>
                <a:srgbClr val="CC0000"/>
              </a:buClr>
              <a:buFont typeface="Wingdings" pitchFamily="2" charset="2"/>
              <a:buChar char="Ø"/>
            </a:pPr>
            <a:r>
              <a:rPr lang="fr-FR" sz="2400" b="1">
                <a:solidFill>
                  <a:schemeClr val="bg2"/>
                </a:solidFill>
              </a:rPr>
              <a:t> </a:t>
            </a:r>
            <a:r>
              <a:rPr lang="fr-FR" b="1">
                <a:solidFill>
                  <a:schemeClr val="bg2"/>
                </a:solidFill>
              </a:rPr>
              <a:t>schéma de connexion (ADL)</a:t>
            </a:r>
          </a:p>
          <a:p>
            <a:pPr lvl="1" algn="just">
              <a:lnSpc>
                <a:spcPct val="100000"/>
              </a:lnSpc>
              <a:spcBef>
                <a:spcPct val="0"/>
              </a:spcBef>
              <a:buClr>
                <a:srgbClr val="CC0000"/>
              </a:buClr>
              <a:buFont typeface="Wingdings" pitchFamily="2" charset="2"/>
              <a:buChar char="Ø"/>
            </a:pPr>
            <a:endParaRPr lang="fr-FR" sz="2400" b="1">
              <a:solidFill>
                <a:schemeClr val="bg2"/>
              </a:solidFill>
            </a:endParaRPr>
          </a:p>
          <a:p>
            <a:pPr lvl="1" algn="just">
              <a:lnSpc>
                <a:spcPct val="100000"/>
              </a:lnSpc>
              <a:spcBef>
                <a:spcPct val="0"/>
              </a:spcBef>
              <a:buClr>
                <a:srgbClr val="CC0000"/>
              </a:buClr>
              <a:buFont typeface="Wingdings" pitchFamily="2" charset="2"/>
              <a:buChar char="q"/>
            </a:pPr>
            <a:r>
              <a:rPr lang="fr-FR" sz="2400" b="1">
                <a:solidFill>
                  <a:schemeClr val="bg2"/>
                </a:solidFill>
              </a:rPr>
              <a:t> </a:t>
            </a:r>
            <a:r>
              <a:rPr lang="fr-FR" b="1">
                <a:solidFill>
                  <a:schemeClr val="bg2"/>
                </a:solidFill>
              </a:rPr>
              <a:t>Meilleure couverture du cycle de vie</a:t>
            </a:r>
            <a:endParaRPr lang="fr-FR" sz="2400" b="1">
              <a:solidFill>
                <a:schemeClr val="bg2"/>
              </a:solidFill>
            </a:endParaRPr>
          </a:p>
          <a:p>
            <a:pPr lvl="1" algn="l">
              <a:lnSpc>
                <a:spcPct val="100000"/>
              </a:lnSpc>
              <a:spcBef>
                <a:spcPct val="0"/>
              </a:spcBef>
              <a:buClr>
                <a:srgbClr val="CC0000"/>
              </a:buClr>
              <a:buFont typeface="Wingdings" pitchFamily="2" charset="2"/>
              <a:buChar char="Ø"/>
            </a:pPr>
            <a:r>
              <a:rPr lang="fr-FR" b="1">
                <a:solidFill>
                  <a:schemeClr val="bg2"/>
                </a:solidFill>
              </a:rPr>
              <a:t> conception, implémentation, packaging, déploiement, exécution</a:t>
            </a:r>
            <a:endParaRPr lang="en-US" b="1">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0819"/>
                                        </p:tgtEl>
                                        <p:attrNameLst>
                                          <p:attrName>style.visibility</p:attrName>
                                        </p:attrNameLst>
                                      </p:cBhvr>
                                      <p:to>
                                        <p:strVal val="visible"/>
                                      </p:to>
                                    </p:set>
                                    <p:anim calcmode="lin" valueType="num">
                                      <p:cBhvr>
                                        <p:cTn id="7" dur="500" fill="hold"/>
                                        <p:tgtEl>
                                          <p:spTgt spid="290819"/>
                                        </p:tgtEl>
                                        <p:attrNameLst>
                                          <p:attrName>ppt_w</p:attrName>
                                        </p:attrNameLst>
                                      </p:cBhvr>
                                      <p:tavLst>
                                        <p:tav tm="0">
                                          <p:val>
                                            <p:fltVal val="0"/>
                                          </p:val>
                                        </p:tav>
                                        <p:tav tm="100000">
                                          <p:val>
                                            <p:strVal val="#ppt_w"/>
                                          </p:val>
                                        </p:tav>
                                      </p:tavLst>
                                    </p:anim>
                                    <p:anim calcmode="lin" valueType="num">
                                      <p:cBhvr>
                                        <p:cTn id="8" dur="500" fill="hold"/>
                                        <p:tgtEl>
                                          <p:spTgt spid="29081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90820"/>
                                        </p:tgtEl>
                                        <p:attrNameLst>
                                          <p:attrName>style.visibility</p:attrName>
                                        </p:attrNameLst>
                                      </p:cBhvr>
                                      <p:to>
                                        <p:strVal val="visible"/>
                                      </p:to>
                                    </p:set>
                                    <p:animEffect transition="in" filter="blinds(horizontal)">
                                      <p:cBhvr>
                                        <p:cTn id="13" dur="500"/>
                                        <p:tgtEl>
                                          <p:spTgt spid="290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p:bldP spid="290820" grpId="0" animBg="1"/>
    </p:bldLst>
  </p:timing>
</p:sld>
</file>

<file path=ppt/theme/theme1.xml><?xml version="1.0" encoding="utf-8"?>
<a:theme xmlns:a="http://schemas.openxmlformats.org/drawingml/2006/main" name="تصميم افتراضي">
  <a:themeElements>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تصميم افتراضي 13">
        <a:dk1>
          <a:srgbClr val="000000"/>
        </a:dk1>
        <a:lt1>
          <a:srgbClr val="800000"/>
        </a:lt1>
        <a:dk2>
          <a:srgbClr val="000000"/>
        </a:dk2>
        <a:lt2>
          <a:srgbClr val="808080"/>
        </a:lt2>
        <a:accent1>
          <a:srgbClr val="BBE0E3"/>
        </a:accent1>
        <a:accent2>
          <a:srgbClr val="333399"/>
        </a:accent2>
        <a:accent3>
          <a:srgbClr val="C0AA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4">
        <a:dk1>
          <a:srgbClr val="800000"/>
        </a:dk1>
        <a:lt1>
          <a:srgbClr val="FFFFFF"/>
        </a:lt1>
        <a:dk2>
          <a:srgbClr val="000000"/>
        </a:dk2>
        <a:lt2>
          <a:srgbClr val="808080"/>
        </a:lt2>
        <a:accent1>
          <a:srgbClr val="BBE0E3"/>
        </a:accent1>
        <a:accent2>
          <a:srgbClr val="333399"/>
        </a:accent2>
        <a:accent3>
          <a:srgbClr val="FFFFFF"/>
        </a:accent3>
        <a:accent4>
          <a:srgbClr val="6C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5">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800000"/>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5241</TotalTime>
  <Words>2803</Words>
  <Application>Microsoft Office PowerPoint</Application>
  <PresentationFormat>Affichage à l'écran (4:3)</PresentationFormat>
  <Paragraphs>461</Paragraphs>
  <Slides>58</Slides>
  <Notes>26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58</vt:i4>
      </vt:variant>
    </vt:vector>
  </HeadingPairs>
  <TitlesOfParts>
    <vt:vector size="65" baseType="lpstr">
      <vt:lpstr>Arial</vt:lpstr>
      <vt:lpstr>Arial Rounded MT Bold</vt:lpstr>
      <vt:lpstr>Engravers MT</vt:lpstr>
      <vt:lpstr>Tahoma</vt:lpstr>
      <vt:lpstr>Times New Roman</vt:lpstr>
      <vt:lpstr>Wingdings</vt:lpstr>
      <vt:lpstr>تصميم افتراضي</vt:lpstr>
      <vt:lpstr>Master 2 ILC Cours 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PERSONNEL</dc:creator>
  <cp:lastModifiedBy>fad at</cp:lastModifiedBy>
  <cp:revision>462</cp:revision>
  <dcterms:created xsi:type="dcterms:W3CDTF">2006-11-27T16:10:18Z</dcterms:created>
  <dcterms:modified xsi:type="dcterms:W3CDTF">2021-11-19T05:11:40Z</dcterms:modified>
</cp:coreProperties>
</file>