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34"/>
  </p:notesMasterIdLst>
  <p:sldIdLst>
    <p:sldId id="291" r:id="rId3"/>
    <p:sldId id="289" r:id="rId4"/>
    <p:sldId id="281" r:id="rId5"/>
    <p:sldId id="282" r:id="rId6"/>
    <p:sldId id="283" r:id="rId7"/>
    <p:sldId id="284" r:id="rId8"/>
    <p:sldId id="286" r:id="rId9"/>
    <p:sldId id="285" r:id="rId10"/>
    <p:sldId id="287" r:id="rId11"/>
    <p:sldId id="288" r:id="rId12"/>
    <p:sldId id="292" r:id="rId13"/>
    <p:sldId id="293" r:id="rId14"/>
    <p:sldId id="294" r:id="rId15"/>
    <p:sldId id="295" r:id="rId16"/>
    <p:sldId id="296" r:id="rId17"/>
    <p:sldId id="298" r:id="rId18"/>
    <p:sldId id="297" r:id="rId19"/>
    <p:sldId id="274" r:id="rId20"/>
    <p:sldId id="259" r:id="rId21"/>
    <p:sldId id="257" r:id="rId22"/>
    <p:sldId id="278" r:id="rId23"/>
    <p:sldId id="258" r:id="rId24"/>
    <p:sldId id="260" r:id="rId25"/>
    <p:sldId id="261" r:id="rId26"/>
    <p:sldId id="263" r:id="rId27"/>
    <p:sldId id="265" r:id="rId28"/>
    <p:sldId id="266" r:id="rId29"/>
    <p:sldId id="275" r:id="rId30"/>
    <p:sldId id="267" r:id="rId31"/>
    <p:sldId id="269" r:id="rId32"/>
    <p:sldId id="279"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7" autoAdjust="0"/>
    <p:restoredTop sz="94660"/>
  </p:normalViewPr>
  <p:slideViewPr>
    <p:cSldViewPr snapToGrid="0">
      <p:cViewPr varScale="1">
        <p:scale>
          <a:sx n="74" d="100"/>
          <a:sy n="74" d="100"/>
        </p:scale>
        <p:origin x="4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8DCCA2-B9DC-4B51-83AD-71DFFEDF35C8}" type="datetimeFigureOut">
              <a:rPr lang="en-US" smtClean="0"/>
              <a:t>10/7/2018</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CE1FDE-008D-47DE-884A-D049C7939D70}" type="slidenum">
              <a:rPr lang="en-US" smtClean="0"/>
              <a:t>‹N°›</a:t>
            </a:fld>
            <a:endParaRPr lang="en-US"/>
          </a:p>
        </p:txBody>
      </p:sp>
    </p:spTree>
    <p:extLst>
      <p:ext uri="{BB962C8B-B14F-4D97-AF65-F5344CB8AC3E}">
        <p14:creationId xmlns:p14="http://schemas.microsoft.com/office/powerpoint/2010/main" val="1111869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21B8BCF-55F7-40C3-92DC-54DF422191CB}"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566B4E1B-94B3-4C9C-82DD-5F3796309146}"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48D47B7D-2A66-496C-BD99-5A22D95E90CD}"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565EA125-7F3E-4524-BADF-A22FD8A80F28}"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E74A8EAF-ACEE-4992-A141-A1403D9DEE63}"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5FDE444C-F93E-4D67-B3B9-21AB05AD214B}"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5CDA200-3F1C-4BCC-89F2-23CB7F29A971}"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AA839B9-5FCA-4813-87D0-02B630279F9D}"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2" y="1380070"/>
            <a:ext cx="8574623" cy="2616199"/>
          </a:xfrm>
        </p:spPr>
        <p:txBody>
          <a:bodyPr anchor="b">
            <a:normAutofit/>
          </a:bodyPr>
          <a:lstStyle>
            <a:lvl1pPr algn="r">
              <a:defRPr sz="60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4515378"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a:xfrm>
            <a:off x="5332413" y="5883277"/>
            <a:ext cx="4324044" cy="365125"/>
          </a:xfrm>
        </p:spPr>
        <p:txBody>
          <a:bodyPr/>
          <a:lstStyle/>
          <a:p>
            <a:endParaRPr lang="fr-FR">
              <a:solidFill>
                <a:prstClr val="black"/>
              </a:solidFill>
            </a:endParaRPr>
          </a:p>
        </p:txBody>
      </p:sp>
      <p:sp>
        <p:nvSpPr>
          <p:cNvPr id="6" name="Slide Number Placeholder 5"/>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29890251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p:txBody>
          <a:bodyPr/>
          <a:lstStyle/>
          <a:p>
            <a:endParaRPr lang="fr-FR">
              <a:solidFill>
                <a:prstClr val="black"/>
              </a:solidFill>
            </a:endParaRPr>
          </a:p>
        </p:txBody>
      </p:sp>
      <p:sp>
        <p:nvSpPr>
          <p:cNvPr id="6" name="Slide Number Placeholder 5"/>
          <p:cNvSpPr>
            <a:spLocks noGrp="1"/>
          </p:cNvSpPr>
          <p:nvPr>
            <p:ph type="sldNum" sz="quarter" idx="12"/>
          </p:nvPr>
        </p:nvSpPr>
        <p:spPr>
          <a:xfrm>
            <a:off x="10951858" y="5867133"/>
            <a:ext cx="551167" cy="365125"/>
          </a:xfrm>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39348124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72280" y="2666999"/>
            <a:ext cx="8930747" cy="2110382"/>
          </a:xfrm>
        </p:spPr>
        <p:txBody>
          <a:bodyPr anchor="b"/>
          <a:lstStyle>
            <a:lvl1pPr algn="r">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72279"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p:txBody>
          <a:bodyPr/>
          <a:lstStyle/>
          <a:p>
            <a:endParaRPr lang="fr-FR">
              <a:solidFill>
                <a:prstClr val="black"/>
              </a:solidFill>
            </a:endParaRPr>
          </a:p>
        </p:txBody>
      </p:sp>
      <p:sp>
        <p:nvSpPr>
          <p:cNvPr id="6" name="Slide Number Placeholder 5"/>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4286918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967FA34-CE15-4130-AD54-152309D376D7}"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2"/>
            <a:ext cx="10018713" cy="1752599"/>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484314" y="2667001"/>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6" name="Footer Placeholder 5"/>
          <p:cNvSpPr>
            <a:spLocks noGrp="1"/>
          </p:cNvSpPr>
          <p:nvPr>
            <p:ph type="ftr" sz="quarter" idx="11"/>
          </p:nvPr>
        </p:nvSpPr>
        <p:spPr/>
        <p:txBody>
          <a:bodyPr/>
          <a:lstStyle/>
          <a:p>
            <a:endParaRPr lang="fr-FR">
              <a:solidFill>
                <a:prstClr val="black"/>
              </a:solidFill>
            </a:endParaRPr>
          </a:p>
        </p:txBody>
      </p:sp>
      <p:sp>
        <p:nvSpPr>
          <p:cNvPr id="7" name="Slide Number Placeholder 6"/>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33698506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880489"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8" name="Footer Placeholder 7"/>
          <p:cNvSpPr>
            <a:spLocks noGrp="1"/>
          </p:cNvSpPr>
          <p:nvPr>
            <p:ph type="ftr" sz="quarter" idx="11"/>
          </p:nvPr>
        </p:nvSpPr>
        <p:spPr/>
        <p:txBody>
          <a:bodyPr/>
          <a:lstStyle/>
          <a:p>
            <a:endParaRPr lang="fr-FR">
              <a:solidFill>
                <a:prstClr val="black"/>
              </a:solidFill>
            </a:endParaRPr>
          </a:p>
        </p:txBody>
      </p:sp>
      <p:sp>
        <p:nvSpPr>
          <p:cNvPr id="9" name="Slide Number Placeholder 8"/>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6200902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4" name="Footer Placeholder 3"/>
          <p:cNvSpPr>
            <a:spLocks noGrp="1"/>
          </p:cNvSpPr>
          <p:nvPr>
            <p:ph type="ftr" sz="quarter" idx="11"/>
          </p:nvPr>
        </p:nvSpPr>
        <p:spPr/>
        <p:txBody>
          <a:bodyPr/>
          <a:lstStyle/>
          <a:p>
            <a:endParaRPr lang="fr-FR">
              <a:solidFill>
                <a:prstClr val="black"/>
              </a:solidFill>
            </a:endParaRPr>
          </a:p>
        </p:txBody>
      </p:sp>
      <p:sp>
        <p:nvSpPr>
          <p:cNvPr id="5" name="Slide Number Placeholder 4"/>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8200848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3" name="Footer Placeholder 2"/>
          <p:cNvSpPr>
            <a:spLocks noGrp="1"/>
          </p:cNvSpPr>
          <p:nvPr>
            <p:ph type="ftr" sz="quarter" idx="11"/>
          </p:nvPr>
        </p:nvSpPr>
        <p:spPr/>
        <p:txBody>
          <a:bodyPr/>
          <a:lstStyle/>
          <a:p>
            <a:endParaRPr lang="fr-FR">
              <a:solidFill>
                <a:prstClr val="black"/>
              </a:solidFill>
            </a:endParaRPr>
          </a:p>
        </p:txBody>
      </p:sp>
      <p:sp>
        <p:nvSpPr>
          <p:cNvPr id="4" name="Slide Number Placeholder 3"/>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37812819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3" y="1600200"/>
            <a:ext cx="3549121" cy="1371600"/>
          </a:xfrm>
        </p:spPr>
        <p:txBody>
          <a:bodyPr anchor="b">
            <a:normAutofit/>
          </a:bodyPr>
          <a:lstStyle>
            <a:lvl1pPr algn="ctr">
              <a:defRPr sz="2400" b="0"/>
            </a:lvl1pPr>
          </a:lstStyle>
          <a:p>
            <a:r>
              <a:rPr lang="fr-FR" smtClean="0"/>
              <a:t>Modifiez le style du titre</a:t>
            </a:r>
            <a:endParaRPr lang="en-US" dirty="0"/>
          </a:p>
        </p:txBody>
      </p:sp>
      <p:sp>
        <p:nvSpPr>
          <p:cNvPr id="3" name="Content Placeholder 2"/>
          <p:cNvSpPr>
            <a:spLocks noGrp="1"/>
          </p:cNvSpPr>
          <p:nvPr>
            <p:ph idx="1"/>
          </p:nvPr>
        </p:nvSpPr>
        <p:spPr>
          <a:xfrm>
            <a:off x="5262034" y="685801"/>
            <a:ext cx="6240991"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484313"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6" name="Footer Placeholder 5"/>
          <p:cNvSpPr>
            <a:spLocks noGrp="1"/>
          </p:cNvSpPr>
          <p:nvPr>
            <p:ph type="ftr" sz="quarter" idx="11"/>
          </p:nvPr>
        </p:nvSpPr>
        <p:spPr/>
        <p:txBody>
          <a:bodyPr/>
          <a:lstStyle/>
          <a:p>
            <a:endParaRPr lang="fr-FR">
              <a:solidFill>
                <a:prstClr val="black"/>
              </a:solidFill>
            </a:endParaRPr>
          </a:p>
        </p:txBody>
      </p:sp>
      <p:sp>
        <p:nvSpPr>
          <p:cNvPr id="7" name="Slide Number Placeholder 6"/>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22836185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2725" y="1752599"/>
            <a:ext cx="5426159" cy="1371600"/>
          </a:xfrm>
        </p:spPr>
        <p:txBody>
          <a:bodyPr anchor="b">
            <a:normAutofit/>
          </a:bodyPr>
          <a:lstStyle>
            <a:lvl1pPr algn="ctr">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7594682" y="914400"/>
            <a:ext cx="3280975"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2725" y="3124199"/>
            <a:ext cx="542615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6" name="Footer Placeholder 5"/>
          <p:cNvSpPr>
            <a:spLocks noGrp="1"/>
          </p:cNvSpPr>
          <p:nvPr>
            <p:ph type="ftr" sz="quarter" idx="11"/>
          </p:nvPr>
        </p:nvSpPr>
        <p:spPr/>
        <p:txBody>
          <a:bodyPr/>
          <a:lstStyle/>
          <a:p>
            <a:endParaRPr lang="fr-FR">
              <a:solidFill>
                <a:prstClr val="black"/>
              </a:solidFill>
            </a:endParaRPr>
          </a:p>
        </p:txBody>
      </p:sp>
      <p:sp>
        <p:nvSpPr>
          <p:cNvPr id="7" name="Slide Number Placeholder 6"/>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18154780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4732865"/>
            <a:ext cx="10018711" cy="566738"/>
          </a:xfrm>
        </p:spPr>
        <p:txBody>
          <a:bodyPr anchor="b">
            <a:normAutofit/>
          </a:bodyPr>
          <a:lstStyle>
            <a:lvl1pPr algn="ctr">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84312"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6" name="Footer Placeholder 5"/>
          <p:cNvSpPr>
            <a:spLocks noGrp="1"/>
          </p:cNvSpPr>
          <p:nvPr>
            <p:ph type="ftr" sz="quarter" idx="11"/>
          </p:nvPr>
        </p:nvSpPr>
        <p:spPr/>
        <p:txBody>
          <a:bodyPr/>
          <a:lstStyle/>
          <a:p>
            <a:endParaRPr lang="fr-FR">
              <a:solidFill>
                <a:prstClr val="black"/>
              </a:solidFill>
            </a:endParaRPr>
          </a:p>
        </p:txBody>
      </p:sp>
      <p:sp>
        <p:nvSpPr>
          <p:cNvPr id="7" name="Slide Number Placeholder 6"/>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27567636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4" y="685800"/>
            <a:ext cx="10018711" cy="3048000"/>
          </a:xfrm>
        </p:spPr>
        <p:txBody>
          <a:bodyPr anchor="ctr">
            <a:normAutofit/>
          </a:bodyPr>
          <a:lstStyle>
            <a:lvl1pPr algn="ct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3"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p:txBody>
          <a:bodyPr/>
          <a:lstStyle/>
          <a:p>
            <a:endParaRPr lang="fr-FR">
              <a:solidFill>
                <a:prstClr val="black"/>
              </a:solidFill>
            </a:endParaRPr>
          </a:p>
        </p:txBody>
      </p:sp>
      <p:sp>
        <p:nvSpPr>
          <p:cNvPr id="6" name="Slide Number Placeholder 5"/>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22807799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defTabSz="914400"/>
            <a:r>
              <a:rPr lang="en-US" sz="8000" dirty="0">
                <a:solidFill>
                  <a:prstClr val="black"/>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914400"/>
            <a:r>
              <a:rPr lang="en-US" sz="8000" dirty="0">
                <a:solidFill>
                  <a:prstClr val="black"/>
                </a:solidFill>
                <a:effectLst/>
              </a:rPr>
              <a:t>”</a:t>
            </a:r>
          </a:p>
        </p:txBody>
      </p:sp>
      <p:sp>
        <p:nvSpPr>
          <p:cNvPr id="2" name="Title 1"/>
          <p:cNvSpPr>
            <a:spLocks noGrp="1"/>
          </p:cNvSpPr>
          <p:nvPr>
            <p:ph type="title"/>
          </p:nvPr>
        </p:nvSpPr>
        <p:spPr>
          <a:xfrm>
            <a:off x="2208213" y="685801"/>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2436813"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1484312"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p:txBody>
          <a:bodyPr/>
          <a:lstStyle/>
          <a:p>
            <a:endParaRPr lang="fr-FR">
              <a:solidFill>
                <a:prstClr val="black"/>
              </a:solidFill>
            </a:endParaRPr>
          </a:p>
        </p:txBody>
      </p:sp>
      <p:sp>
        <p:nvSpPr>
          <p:cNvPr id="6" name="Slide Number Placeholder 5"/>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19109535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1484312" y="4777381"/>
            <a:ext cx="10018711"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p:txBody>
          <a:bodyPr/>
          <a:lstStyle/>
          <a:p>
            <a:endParaRPr lang="fr-FR">
              <a:solidFill>
                <a:prstClr val="black"/>
              </a:solidFill>
            </a:endParaRPr>
          </a:p>
        </p:txBody>
      </p:sp>
      <p:sp>
        <p:nvSpPr>
          <p:cNvPr id="6" name="Slide Number Placeholder 5"/>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896808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25899100-AC38-4DAA-AEAB-DC3119DFC8DE}" type="datetime1">
              <a:rPr lang="en-US" smtClean="0"/>
              <a:t>10/7/2018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defTabSz="914400"/>
            <a:r>
              <a:rPr lang="en-US" sz="8000" dirty="0">
                <a:solidFill>
                  <a:prstClr val="black"/>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914400"/>
            <a:r>
              <a:rPr lang="en-US" sz="8000" dirty="0">
                <a:solidFill>
                  <a:prstClr val="black"/>
                </a:solidFill>
                <a:effectLst/>
              </a:rPr>
              <a:t>”</a:t>
            </a:r>
          </a:p>
        </p:txBody>
      </p:sp>
      <p:sp>
        <p:nvSpPr>
          <p:cNvPr id="2" name="Title 1"/>
          <p:cNvSpPr>
            <a:spLocks noGrp="1"/>
          </p:cNvSpPr>
          <p:nvPr>
            <p:ph type="title"/>
          </p:nvPr>
        </p:nvSpPr>
        <p:spPr>
          <a:xfrm>
            <a:off x="2208213" y="685801"/>
            <a:ext cx="8990012" cy="2743199"/>
          </a:xfrm>
        </p:spPr>
        <p:txBody>
          <a:bodyPr anchor="ctr">
            <a:normAutofit/>
          </a:bodyPr>
          <a:lstStyle>
            <a:lvl1pPr algn="ctr">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84314" y="3886200"/>
            <a:ext cx="10018711"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2" y="4775200"/>
            <a:ext cx="10018711"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p:txBody>
          <a:bodyPr/>
          <a:lstStyle/>
          <a:p>
            <a:endParaRPr lang="fr-FR">
              <a:solidFill>
                <a:prstClr val="black"/>
              </a:solidFill>
            </a:endParaRPr>
          </a:p>
        </p:txBody>
      </p:sp>
      <p:sp>
        <p:nvSpPr>
          <p:cNvPr id="6" name="Slide Number Placeholder 5"/>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40017255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2"/>
            <a:ext cx="10018712" cy="2727325"/>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1484313"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1484313"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p:txBody>
          <a:bodyPr/>
          <a:lstStyle/>
          <a:p>
            <a:endParaRPr lang="fr-FR">
              <a:solidFill>
                <a:prstClr val="black"/>
              </a:solidFill>
            </a:endParaRPr>
          </a:p>
        </p:txBody>
      </p:sp>
      <p:sp>
        <p:nvSpPr>
          <p:cNvPr id="6" name="Slide Number Placeholder 5"/>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39733438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p:txBody>
          <a:bodyPr/>
          <a:lstStyle/>
          <a:p>
            <a:endParaRPr lang="fr-FR">
              <a:solidFill>
                <a:prstClr val="black"/>
              </a:solidFill>
            </a:endParaRPr>
          </a:p>
        </p:txBody>
      </p:sp>
      <p:sp>
        <p:nvSpPr>
          <p:cNvPr id="6" name="Slide Number Placeholder 5"/>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19742044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7" y="685800"/>
            <a:ext cx="1770369" cy="51054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484313" y="685800"/>
            <a:ext cx="8019743" cy="51054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2B232FF-BB17-45FD-918C-7D3D6C4D25AB}" type="datetimeFigureOut">
              <a:rPr lang="fr-FR" smtClean="0">
                <a:solidFill>
                  <a:prstClr val="black"/>
                </a:solidFill>
              </a:rPr>
              <a:pPr/>
              <a:t>07/10/2018</a:t>
            </a:fld>
            <a:endParaRPr lang="fr-FR">
              <a:solidFill>
                <a:prstClr val="black"/>
              </a:solidFill>
            </a:endParaRPr>
          </a:p>
        </p:txBody>
      </p:sp>
      <p:sp>
        <p:nvSpPr>
          <p:cNvPr id="5" name="Footer Placeholder 4"/>
          <p:cNvSpPr>
            <a:spLocks noGrp="1"/>
          </p:cNvSpPr>
          <p:nvPr>
            <p:ph type="ftr" sz="quarter" idx="11"/>
          </p:nvPr>
        </p:nvSpPr>
        <p:spPr/>
        <p:txBody>
          <a:bodyPr/>
          <a:lstStyle/>
          <a:p>
            <a:endParaRPr lang="fr-FR">
              <a:solidFill>
                <a:prstClr val="black"/>
              </a:solidFill>
            </a:endParaRPr>
          </a:p>
        </p:txBody>
      </p:sp>
      <p:sp>
        <p:nvSpPr>
          <p:cNvPr id="6" name="Slide Number Placeholder 5"/>
          <p:cNvSpPr>
            <a:spLocks noGrp="1"/>
          </p:cNvSpPr>
          <p:nvPr>
            <p:ph type="sldNum" sz="quarter" idx="12"/>
          </p:nvPr>
        </p:nvSpPr>
        <p:spPr/>
        <p:txBody>
          <a:bodyPr/>
          <a:lstStyle/>
          <a:p>
            <a:fld id="{DAA7F68B-B19F-4E23-B2C8-EC71619EAA01}" type="slidenum">
              <a:rPr lang="fr-FR" smtClean="0">
                <a:solidFill>
                  <a:prstClr val="black"/>
                </a:solidFill>
              </a:rPr>
              <a:pPr/>
              <a:t>‹N°›</a:t>
            </a:fld>
            <a:endParaRPr lang="fr-FR">
              <a:solidFill>
                <a:prstClr val="black"/>
              </a:solidFill>
            </a:endParaRPr>
          </a:p>
        </p:txBody>
      </p:sp>
    </p:spTree>
    <p:extLst>
      <p:ext uri="{BB962C8B-B14F-4D97-AF65-F5344CB8AC3E}">
        <p14:creationId xmlns:p14="http://schemas.microsoft.com/office/powerpoint/2010/main" val="1933370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CF79A05-7329-4B77-8EBF-DBCD568B9651}" type="datetime1">
              <a:rPr lang="en-US" smtClean="0"/>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4F6B5C2-CFD2-4F12-A3D8-A4FD0E373833}" type="datetime1">
              <a:rPr lang="en-US" smtClean="0"/>
              <a:t>10/7/2018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35C0CA2-8F42-42D0-B5AB-ED1BCF18F3B4}" type="datetime1">
              <a:rPr lang="en-US" smtClean="0"/>
              <a:t>10/7/2018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56797A-4FA2-498E-822F-809891F6A1C5}" type="datetime1">
              <a:rPr lang="en-US" smtClean="0"/>
              <a:t>10/7/2018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AC3737F4-E8B5-459A-BF19-E547D1EBE941}" type="datetime1">
              <a:rPr lang="en-US" smtClean="0"/>
              <a:t>10/7/2018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
        <p:nvSpPr>
          <p:cNvPr id="5" name="Date Placeholder 4"/>
          <p:cNvSpPr>
            <a:spLocks noGrp="1"/>
          </p:cNvSpPr>
          <p:nvPr>
            <p:ph type="dt" sz="half" idx="10"/>
          </p:nvPr>
        </p:nvSpPr>
        <p:spPr/>
        <p:txBody>
          <a:bodyPr/>
          <a:lstStyle/>
          <a:p>
            <a:fld id="{9B5E89DE-DD87-4474-8D52-B5D5B4E18545}" type="datetime1">
              <a:rPr lang="en-US" smtClean="0"/>
              <a:t>10/7/2018</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6EB8B9-3DA1-4983-81FD-0EB98040AFEA}" type="datetime1">
              <a:rPr lang="en-US" smtClean="0"/>
              <a:t>10/7/2018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2"/>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3" y="685802"/>
            <a:ext cx="10018713" cy="1752599"/>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484311" y="2667001"/>
            <a:ext cx="10018713" cy="3124201"/>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732656" y="5883277"/>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914400"/>
            <a:fld id="{62B232FF-BB17-45FD-918C-7D3D6C4D25AB}" type="datetimeFigureOut">
              <a:rPr lang="fr-FR" smtClean="0">
                <a:solidFill>
                  <a:prstClr val="black"/>
                </a:solidFill>
              </a:rPr>
              <a:pPr defTabSz="914400"/>
              <a:t>07/10/2018</a:t>
            </a:fld>
            <a:endParaRPr lang="fr-FR">
              <a:solidFill>
                <a:prstClr val="black"/>
              </a:solidFill>
            </a:endParaRPr>
          </a:p>
        </p:txBody>
      </p:sp>
      <p:sp>
        <p:nvSpPr>
          <p:cNvPr id="5" name="Footer Placeholder 4"/>
          <p:cNvSpPr>
            <a:spLocks noGrp="1"/>
          </p:cNvSpPr>
          <p:nvPr>
            <p:ph type="ftr" sz="quarter" idx="3"/>
          </p:nvPr>
        </p:nvSpPr>
        <p:spPr>
          <a:xfrm>
            <a:off x="2572281" y="5883277"/>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defTabSz="914400"/>
            <a:endParaRPr lang="fr-FR">
              <a:solidFill>
                <a:prstClr val="black"/>
              </a:solidFill>
            </a:endParaRPr>
          </a:p>
        </p:txBody>
      </p:sp>
      <p:sp>
        <p:nvSpPr>
          <p:cNvPr id="6" name="Slide Number Placeholder 5"/>
          <p:cNvSpPr>
            <a:spLocks noGrp="1"/>
          </p:cNvSpPr>
          <p:nvPr>
            <p:ph type="sldNum" sz="quarter" idx="4"/>
          </p:nvPr>
        </p:nvSpPr>
        <p:spPr>
          <a:xfrm>
            <a:off x="10951858" y="5883277"/>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914400"/>
            <a:fld id="{DAA7F68B-B19F-4E23-B2C8-EC71619EAA01}" type="slidenum">
              <a:rPr lang="fr-FR" smtClean="0">
                <a:solidFill>
                  <a:prstClr val="black"/>
                </a:solidFill>
              </a:rPr>
              <a:pPr defTabSz="914400"/>
              <a:t>‹N°›</a:t>
            </a:fld>
            <a:endParaRPr lang="fr-FR">
              <a:solidFill>
                <a:prstClr val="black"/>
              </a:solidFill>
            </a:endParaRPr>
          </a:p>
        </p:txBody>
      </p:sp>
    </p:spTree>
    <p:extLst>
      <p:ext uri="{BB962C8B-B14F-4D97-AF65-F5344CB8AC3E}">
        <p14:creationId xmlns:p14="http://schemas.microsoft.com/office/powerpoint/2010/main" val="275052702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docs.ecreall.com/integrateur/presentation_http.html#id16" TargetMode="External"/><Relationship Id="rId2" Type="http://schemas.openxmlformats.org/officeDocument/2006/relationships/hyperlink" Target="http://docs.ecreall.com/integrateur/presentation_http.html#id15" TargetMode="External"/><Relationship Id="rId1" Type="http://schemas.openxmlformats.org/officeDocument/2006/relationships/slideLayout" Target="../slideLayouts/slideLayout2.xml"/><Relationship Id="rId4" Type="http://schemas.openxmlformats.org/officeDocument/2006/relationships/hyperlink" Target="http://docs.ecreall.com/integrateur/presentation_http.html#id17"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docs.ecreall.com/integrateur/presentation_http.html#id19" TargetMode="External"/><Relationship Id="rId2" Type="http://schemas.openxmlformats.org/officeDocument/2006/relationships/hyperlink" Target="http://docs.ecreall.com/integrateur/presentation_http.html#id18" TargetMode="External"/><Relationship Id="rId1" Type="http://schemas.openxmlformats.org/officeDocument/2006/relationships/slideLayout" Target="../slideLayouts/slideLayout2.xml"/><Relationship Id="rId5" Type="http://schemas.openxmlformats.org/officeDocument/2006/relationships/hyperlink" Target="http://docs.ecreall.com/integrateur/presentation_http.html#id21" TargetMode="External"/><Relationship Id="rId4" Type="http://schemas.openxmlformats.org/officeDocument/2006/relationships/hyperlink" Target="http://docs.ecreall.com/integrateur/presentation_http.html#id20"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docs.ecreall.com/integrateur/presentation_http.html#id22"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docs.ecreall.com/integrateur/presentation_http.html#id24" TargetMode="External"/><Relationship Id="rId2" Type="http://schemas.openxmlformats.org/officeDocument/2006/relationships/hyperlink" Target="http://docs.ecreall.com/integrateur/presentation_http.html#id23" TargetMode="External"/><Relationship Id="rId1" Type="http://schemas.openxmlformats.org/officeDocument/2006/relationships/slideLayout" Target="../slideLayouts/slideLayout2.xml"/><Relationship Id="rId5" Type="http://schemas.openxmlformats.org/officeDocument/2006/relationships/hyperlink" Target="http://docs.ecreall.com/integrateur/presentation_http.html#id26" TargetMode="External"/><Relationship Id="rId4" Type="http://schemas.openxmlformats.org/officeDocument/2006/relationships/hyperlink" Target="http://docs.ecreall.com/integrateur/presentation_http.html#id25"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docs.ecreall.com/integrateur/presentation_http.html#id28" TargetMode="External"/><Relationship Id="rId2" Type="http://schemas.openxmlformats.org/officeDocument/2006/relationships/hyperlink" Target="http://docs.ecreall.com/integrateur/presentation_http.html#id27" TargetMode="External"/><Relationship Id="rId1" Type="http://schemas.openxmlformats.org/officeDocument/2006/relationships/slideLayout" Target="../slideLayouts/slideLayout2.xml"/><Relationship Id="rId4" Type="http://schemas.openxmlformats.org/officeDocument/2006/relationships/hyperlink" Target="http://docs.ecreall.com/integrateur/presentation_http.html#id29"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12192000" cy="1072964"/>
          </a:xfrm>
        </p:spPr>
        <p:style>
          <a:lnRef idx="2">
            <a:schemeClr val="accent4"/>
          </a:lnRef>
          <a:fillRef idx="1">
            <a:schemeClr val="lt1"/>
          </a:fillRef>
          <a:effectRef idx="0">
            <a:schemeClr val="accent4"/>
          </a:effectRef>
          <a:fontRef idx="minor">
            <a:schemeClr val="dk1"/>
          </a:fontRef>
        </p:style>
        <p:txBody>
          <a:bodyPr>
            <a:noAutofit/>
          </a:bodyPr>
          <a:lstStyle/>
          <a:p>
            <a:pPr algn="ctr"/>
            <a:r>
              <a:rPr lang="fr-FR" sz="8000" dirty="0">
                <a:solidFill>
                  <a:srgbClr val="7030A0"/>
                </a:solidFill>
                <a:effectLst>
                  <a:outerShdw blurRad="38100" dist="38100" dir="2700000" algn="tl">
                    <a:srgbClr val="000000">
                      <a:alpha val="43137"/>
                    </a:srgbClr>
                  </a:outerShdw>
                </a:effectLst>
                <a:latin typeface="Brush Script MT" panose="03060802040406070304" pitchFamily="66" charset="0"/>
              </a:rPr>
              <a:t>Technologies du Web</a:t>
            </a:r>
          </a:p>
        </p:txBody>
      </p:sp>
      <p:sp>
        <p:nvSpPr>
          <p:cNvPr id="3" name="Sous-titre 2"/>
          <p:cNvSpPr>
            <a:spLocks noGrp="1"/>
          </p:cNvSpPr>
          <p:nvPr>
            <p:ph type="subTitle" idx="1"/>
          </p:nvPr>
        </p:nvSpPr>
        <p:spPr>
          <a:xfrm>
            <a:off x="7417975" y="5763449"/>
            <a:ext cx="5404513" cy="1463040"/>
          </a:xfrm>
        </p:spPr>
        <p:txBody>
          <a:bodyPr>
            <a:noAutofit/>
          </a:bodyPr>
          <a:lstStyle/>
          <a:p>
            <a:pPr algn="ctr"/>
            <a:r>
              <a:rPr lang="fr-FR" sz="6600" b="1" dirty="0">
                <a:solidFill>
                  <a:srgbClr val="002060"/>
                </a:solidFill>
                <a:effectLst>
                  <a:outerShdw blurRad="38100" dist="38100" dir="2700000" algn="tl">
                    <a:srgbClr val="000000">
                      <a:alpha val="43137"/>
                    </a:srgbClr>
                  </a:outerShdw>
                </a:effectLst>
                <a:latin typeface="Brush Script MT" panose="03060802040406070304" pitchFamily="66" charset="0"/>
              </a:rPr>
              <a:t>Dr. Hafs T.</a:t>
            </a:r>
          </a:p>
        </p:txBody>
      </p:sp>
      <p:sp>
        <p:nvSpPr>
          <p:cNvPr id="7" name="Titre 1"/>
          <p:cNvSpPr txBox="1">
            <a:spLocks/>
          </p:cNvSpPr>
          <p:nvPr/>
        </p:nvSpPr>
        <p:spPr>
          <a:xfrm>
            <a:off x="440658" y="1573586"/>
            <a:ext cx="12064621" cy="4189863"/>
          </a:xfrm>
          <a:prstGeom prst="rect">
            <a:avLst/>
          </a:prstGeom>
          <a:ln>
            <a:noFill/>
          </a:ln>
        </p:spPr>
        <p:txBody>
          <a:bodyPr vert="horz" lIns="91440" tIns="45720" rIns="91440" bIns="45720" rtlCol="0" anchor="ctr">
            <a:noAutofit/>
          </a:bodyPr>
          <a:lstStyle>
            <a:lvl1pPr algn="r" defTabSz="914400" rtl="0" eaLnBrk="1" latinLnBrk="0" hangingPunct="1">
              <a:lnSpc>
                <a:spcPct val="80000"/>
              </a:lnSpc>
              <a:spcBef>
                <a:spcPct val="0"/>
              </a:spcBef>
              <a:buNone/>
              <a:defRPr sz="5000" kern="1200" cap="all" spc="200" baseline="0">
                <a:solidFill>
                  <a:schemeClr val="tx1">
                    <a:lumMod val="95000"/>
                    <a:lumOff val="5000"/>
                  </a:schemeClr>
                </a:solidFill>
                <a:latin typeface="+mj-lt"/>
                <a:ea typeface="+mj-ea"/>
                <a:cs typeface="+mj-cs"/>
              </a:defRPr>
            </a:lvl1pPr>
          </a:lstStyle>
          <a:p>
            <a:pPr algn="ctr">
              <a:lnSpc>
                <a:spcPct val="100000"/>
              </a:lnSpc>
            </a:pPr>
            <a:r>
              <a:rPr lang="fr-FR" sz="7200" b="1" dirty="0">
                <a:solidFill>
                  <a:srgbClr val="FF0000"/>
                </a:solidFill>
                <a:effectLst>
                  <a:outerShdw blurRad="38100" dist="38100" dir="2700000" algn="tl">
                    <a:srgbClr val="000000">
                      <a:alpha val="43137"/>
                    </a:srgbClr>
                  </a:outerShdw>
                </a:effectLst>
                <a:latin typeface="Monotype Corsiva" panose="03010101010201010101" pitchFamily="66" charset="0"/>
              </a:rPr>
              <a:t>Chapitre 1. </a:t>
            </a:r>
          </a:p>
          <a:p>
            <a:pPr algn="ctr">
              <a:lnSpc>
                <a:spcPct val="100000"/>
              </a:lnSpc>
            </a:pPr>
            <a:r>
              <a:rPr lang="fr-FR" sz="7200" b="1" dirty="0">
                <a:solidFill>
                  <a:srgbClr val="00B050"/>
                </a:solidFill>
                <a:effectLst>
                  <a:outerShdw blurRad="38100" dist="38100" dir="2700000" algn="tl">
                    <a:srgbClr val="000000">
                      <a:alpha val="43137"/>
                    </a:srgbClr>
                  </a:outerShdw>
                </a:effectLst>
                <a:latin typeface="Monotype Corsiva" panose="03010101010201010101" pitchFamily="66" charset="0"/>
              </a:rPr>
              <a:t>Introduction au Web</a:t>
            </a:r>
          </a:p>
        </p:txBody>
      </p:sp>
    </p:spTree>
    <p:extLst>
      <p:ext uri="{BB962C8B-B14F-4D97-AF65-F5344CB8AC3E}">
        <p14:creationId xmlns:p14="http://schemas.microsoft.com/office/powerpoint/2010/main" val="4259754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rgbClr val="92D050"/>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LES BASES DU WEB</a:t>
            </a:r>
          </a:p>
        </p:txBody>
      </p:sp>
      <p:sp>
        <p:nvSpPr>
          <p:cNvPr id="7174" name="Text Box 7"/>
          <p:cNvSpPr txBox="1">
            <a:spLocks noChangeArrowheads="1"/>
          </p:cNvSpPr>
          <p:nvPr/>
        </p:nvSpPr>
        <p:spPr bwMode="auto">
          <a:xfrm>
            <a:off x="1" y="507831"/>
            <a:ext cx="11681137"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 HYPERTEXTE ET TOPOLOGIE DU WEB</a:t>
            </a:r>
            <a:endParaRPr lang="fr-FR"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endPar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2" name="Image 1"/>
          <p:cNvPicPr>
            <a:picLocks noChangeAspect="1"/>
          </p:cNvPicPr>
          <p:nvPr/>
        </p:nvPicPr>
        <p:blipFill>
          <a:blip r:embed="rId2"/>
          <a:stretch>
            <a:fillRect/>
          </a:stretch>
        </p:blipFill>
        <p:spPr>
          <a:xfrm>
            <a:off x="0" y="1729794"/>
            <a:ext cx="12191999" cy="5128206"/>
          </a:xfrm>
          <a:prstGeom prst="rect">
            <a:avLst/>
          </a:prstGeom>
        </p:spPr>
      </p:pic>
    </p:spTree>
    <p:extLst>
      <p:ext uri="{BB962C8B-B14F-4D97-AF65-F5344CB8AC3E}">
        <p14:creationId xmlns:p14="http://schemas.microsoft.com/office/powerpoint/2010/main" val="39128388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chemeClr val="accent3"/>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Envoyez votre site sur le Web</a:t>
            </a:r>
            <a:endPar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7174" name="Text Box 7"/>
          <p:cNvSpPr txBox="1">
            <a:spLocks noChangeArrowheads="1"/>
          </p:cNvSpPr>
          <p:nvPr/>
        </p:nvSpPr>
        <p:spPr bwMode="auto">
          <a:xfrm>
            <a:off x="1" y="507831"/>
            <a:ext cx="11681137"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nom de </a:t>
            </a:r>
            <a:r>
              <a:rPr lang="fr-FR"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domaine</a:t>
            </a:r>
          </a:p>
          <a:p>
            <a:pPr algn="just" eaLnBrk="1" hangingPunct="1">
              <a:lnSpc>
                <a:spcPct val="150000"/>
              </a:lnSpc>
              <a:buFont typeface="Wingdings" panose="05000000000000000000" pitchFamily="2" charset="2"/>
              <a:buChar char="ü"/>
            </a:pP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nom de domaine coûte entre 7 et 12 euros par an.</a:t>
            </a:r>
          </a:p>
          <a:p>
            <a:pPr algn="just" eaLnBrk="1" hangingPunct="1">
              <a:lnSpc>
                <a:spcPct val="150000"/>
              </a:lnSpc>
              <a:buFont typeface="Wingdings" panose="05000000000000000000" pitchFamily="2" charset="2"/>
              <a:buChar char="ü"/>
            </a:pP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prix peut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varier en fonction de l'extension. Ainsi, l'extension .info est généralement proposée à plus bas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prix et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peut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s'avérer être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une alternative intéressante. Mais si vous voulez une adresse plus « courante », il faudra plutôt viser une extension de type</a:t>
            </a:r>
          </a:p>
          <a:p>
            <a:pPr algn="just" eaLnBrk="1" hangingPunct="1">
              <a:lnSpc>
                <a:spcPct val="150000"/>
              </a:lnSpc>
            </a:pP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com</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ou encore .</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a:t>
            </a:r>
            <a:r>
              <a:rPr lang="fr-FR" sz="32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54578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chemeClr val="accent3"/>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Envoyez votre site sur le Web</a:t>
            </a:r>
            <a:endPar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7174" name="Text Box 7"/>
          <p:cNvSpPr txBox="1">
            <a:spLocks noChangeArrowheads="1"/>
          </p:cNvSpPr>
          <p:nvPr/>
        </p:nvSpPr>
        <p:spPr bwMode="auto">
          <a:xfrm>
            <a:off x="0" y="816924"/>
            <a:ext cx="11681137"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nom de </a:t>
            </a:r>
            <a:r>
              <a:rPr lang="fr-FR" sz="3200" b="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domaine</a:t>
            </a:r>
          </a:p>
          <a:p>
            <a:pPr algn="just" eaLnBrk="1" hangingPunct="1"/>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Pour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réserver un nom de domaine,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deux solutions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just" eaLnBrk="1" hangingPunct="1">
              <a:buFont typeface="Wingdings" panose="05000000000000000000" pitchFamily="2" charset="2"/>
              <a:buChar char="ü"/>
            </a:pP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Passer par un </a:t>
            </a:r>
            <a:r>
              <a:rPr lang="fr-FR" sz="32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registrar</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spécialisé. C'est un organisme qui sert d'intermédiaire entre l'ICANN (l'organisation qui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gère l'ensemble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des noms de domaine au niveau international) et vous. </a:t>
            </a:r>
          </a:p>
          <a:p>
            <a:pPr algn="just" eaLnBrk="1" hangingPunct="1">
              <a:buFont typeface="Wingdings" panose="05000000000000000000" pitchFamily="2" charset="2"/>
              <a:buChar char="ü"/>
            </a:pP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Encore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mieux: vous pouvez commander le nom de domaine en même temps que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l'hébergement.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cette manière, vous faites d'une pierre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deux coups</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vu que vous aurez de toute façon besoin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l'hébergement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et du nom de domaine.</a:t>
            </a:r>
            <a:endPar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66771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chemeClr val="accent3"/>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Envoyez votre site sur le Web</a:t>
            </a:r>
            <a:endPar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7174" name="Text Box 7"/>
          <p:cNvSpPr txBox="1">
            <a:spLocks noChangeArrowheads="1"/>
          </p:cNvSpPr>
          <p:nvPr/>
        </p:nvSpPr>
        <p:spPr bwMode="auto">
          <a:xfrm>
            <a:off x="0" y="649499"/>
            <a:ext cx="11681137"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L'hébergeur</a:t>
            </a:r>
          </a:p>
          <a:p>
            <a:pPr algn="just" eaLnBrk="1" hangingPunct="1">
              <a:buFont typeface="Wingdings" panose="05000000000000000000" pitchFamily="2" charset="2"/>
              <a:buChar char="ü"/>
            </a:pP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Sur Internet, tous les sites web sont stockés sur des ordinateurs particuliers appelés serveurs (figure suivante). Ce sont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des ordinateurs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généralement très puissants, qui restent tout le temps allumés. Ils contiennent les pages des sites web et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délivrent aux internautes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qui les demandent, à toute heure du jour et de la nuit</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algn="just" eaLnBrk="1" hangingPunct="1">
              <a:buFont typeface="Wingdings" panose="05000000000000000000" pitchFamily="2" charset="2"/>
              <a:buChar char="ü"/>
            </a:pP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L'hébergeur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est une entreprise qui se charge de gérer des baies de serveurs. Elle s'assure du bon fonctionnement des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serveurs 24h/24</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7j/7. En effet, si l'un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d'eux tombe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en panne, tous les sites présents sur la machine deviennent inaccessibles (et cela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fait des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clients mécontents).</a:t>
            </a:r>
            <a:endPar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62266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chemeClr val="accent3"/>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Envoyez votre site sur le Web</a:t>
            </a:r>
            <a:endPar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7174" name="Text Box 7"/>
          <p:cNvSpPr txBox="1">
            <a:spLocks noChangeArrowheads="1"/>
          </p:cNvSpPr>
          <p:nvPr/>
        </p:nvSpPr>
        <p:spPr bwMode="auto">
          <a:xfrm>
            <a:off x="1" y="649499"/>
            <a:ext cx="4468968"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L'hébergeur</a:t>
            </a:r>
          </a:p>
          <a:p>
            <a:pPr algn="just" eaLnBrk="1" hangingPunct="1">
              <a:buFont typeface="Wingdings" panose="05000000000000000000" pitchFamily="2" charset="2"/>
              <a:buChar char="ü"/>
            </a:pP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Ces baies se situent dans des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lieux particuliers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appelés </a:t>
            </a:r>
            <a:r>
              <a:rPr lang="fr-FR" sz="3200"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datacenters</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Les </a:t>
            </a:r>
            <a:r>
              <a:rPr lang="fr-FR" sz="3200"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datacenters</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sont donc en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quelque sorte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des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entrepôts à serveurs » et leur accès est très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protégé.</a:t>
            </a:r>
            <a:endPar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2" name="Image 1"/>
          <p:cNvPicPr>
            <a:picLocks noChangeAspect="1"/>
          </p:cNvPicPr>
          <p:nvPr/>
        </p:nvPicPr>
        <p:blipFill>
          <a:blip r:embed="rId2"/>
          <a:stretch>
            <a:fillRect/>
          </a:stretch>
        </p:blipFill>
        <p:spPr>
          <a:xfrm>
            <a:off x="4584879" y="1015663"/>
            <a:ext cx="7607120" cy="5842337"/>
          </a:xfrm>
          <a:prstGeom prst="rect">
            <a:avLst/>
          </a:prstGeom>
        </p:spPr>
      </p:pic>
    </p:spTree>
    <p:extLst>
      <p:ext uri="{BB962C8B-B14F-4D97-AF65-F5344CB8AC3E}">
        <p14:creationId xmlns:p14="http://schemas.microsoft.com/office/powerpoint/2010/main" val="35015907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chemeClr val="accent3"/>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Envoyez votre site sur le Web</a:t>
            </a:r>
            <a:endPar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7174" name="Text Box 7"/>
          <p:cNvSpPr txBox="1">
            <a:spLocks noChangeArrowheads="1"/>
          </p:cNvSpPr>
          <p:nvPr/>
        </p:nvSpPr>
        <p:spPr bwMode="auto">
          <a:xfrm>
            <a:off x="0" y="649499"/>
            <a:ext cx="11681137" cy="4435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lnSpc>
                <a:spcPct val="150000"/>
              </a:lnSpc>
            </a:pPr>
            <a:endPar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lnSpc>
                <a:spcPct val="150000"/>
              </a:lnSpc>
              <a:buFont typeface="Wingdings" panose="05000000000000000000" pitchFamily="2" charset="2"/>
              <a:buChar char="ü"/>
            </a:pPr>
            <a:r>
              <a:rPr lang="fr-FR" sz="3200"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L'hébergeur</a:t>
            </a:r>
          </a:p>
          <a:p>
            <a:pPr algn="just" eaLnBrk="1" hangingPunct="1">
              <a:lnSpc>
                <a:spcPct val="150000"/>
              </a:lnSpc>
              <a:buFont typeface="Wingdings" panose="05000000000000000000" pitchFamily="2" charset="2"/>
              <a:buChar char="ü"/>
            </a:pP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Hébergement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mutualisé : si vous optez pour une offre d'hébergement mutualisé, votre site sera placé sur un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serveur gérant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plusieurs sites à la fois (peut-être une centaine, peut-être plus). C'est l'offre la moins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chère.</a:t>
            </a:r>
            <a:endPar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55933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chemeClr val="accent3"/>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Envoyez votre site sur le Web</a:t>
            </a:r>
            <a:endPar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7174" name="Text Box 7"/>
          <p:cNvSpPr txBox="1">
            <a:spLocks noChangeArrowheads="1"/>
          </p:cNvSpPr>
          <p:nvPr/>
        </p:nvSpPr>
        <p:spPr bwMode="auto">
          <a:xfrm>
            <a:off x="0" y="507831"/>
            <a:ext cx="11681137"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lnSpc>
                <a:spcPct val="150000"/>
              </a:lnSpc>
            </a:pPr>
            <a:endPar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lnSpc>
                <a:spcPct val="150000"/>
              </a:lnSpc>
              <a:buFont typeface="Wingdings" panose="05000000000000000000" pitchFamily="2" charset="2"/>
              <a:buChar char="ü"/>
            </a:pPr>
            <a:r>
              <a:rPr lang="fr-FR" sz="3200" b="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L'hébergeur</a:t>
            </a:r>
          </a:p>
          <a:p>
            <a:pPr algn="just" eaLnBrk="1" hangingPunct="1">
              <a:lnSpc>
                <a:spcPct val="150000"/>
              </a:lnSpc>
              <a:buFont typeface="Wingdings" panose="05000000000000000000" pitchFamily="2" charset="2"/>
              <a:buChar char="ü"/>
            </a:pP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Hébergement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dédié virtuel : cette fois, le serveur ne gère que très peu de sites (généralement moins d'une dizaine).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Cette offre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est généralement adaptée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aux sites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qui d'un côté ne peuvent plus tenir sur un hébergement mutualisé car ils ont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trop de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trafic (trop de visiteurs), mais qui par ailleurs ne peuvent pas se payer un hébergement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dédié.</a:t>
            </a:r>
          </a:p>
        </p:txBody>
      </p:sp>
    </p:spTree>
    <p:extLst>
      <p:ext uri="{BB962C8B-B14F-4D97-AF65-F5344CB8AC3E}">
        <p14:creationId xmlns:p14="http://schemas.microsoft.com/office/powerpoint/2010/main" val="34659660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chemeClr val="accent3"/>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Envoyez votre site sur le Web</a:t>
            </a:r>
            <a:endPar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endParaRPr>
          </a:p>
        </p:txBody>
      </p:sp>
      <p:sp>
        <p:nvSpPr>
          <p:cNvPr id="7174" name="Text Box 7"/>
          <p:cNvSpPr txBox="1">
            <a:spLocks noChangeArrowheads="1"/>
          </p:cNvSpPr>
          <p:nvPr/>
        </p:nvSpPr>
        <p:spPr bwMode="auto">
          <a:xfrm>
            <a:off x="0" y="649499"/>
            <a:ext cx="11681137"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lnSpc>
                <a:spcPct val="150000"/>
              </a:lnSpc>
            </a:pPr>
            <a:endPar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lnSpc>
                <a:spcPct val="150000"/>
              </a:lnSpc>
              <a:buFont typeface="Wingdings" panose="05000000000000000000" pitchFamily="2" charset="2"/>
              <a:buChar char="ü"/>
            </a:pPr>
            <a:r>
              <a:rPr lang="fr-FR" sz="3200" b="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L'hébergeur</a:t>
            </a:r>
          </a:p>
          <a:p>
            <a:pPr algn="just" eaLnBrk="1" hangingPunct="1">
              <a:lnSpc>
                <a:spcPct val="150000"/>
              </a:lnSpc>
              <a:buFont typeface="Wingdings" panose="05000000000000000000" pitchFamily="2" charset="2"/>
              <a:buChar char="ü"/>
            </a:pP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Hébergement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dédié (on parle aussi de « serveur dédié »)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serveur gère uniquement votre site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et aucun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autre. Attention, cela coûte assez cher et il vaut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mieux avoir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des connaissances en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Linux pour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administrer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serveur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à distance.</a:t>
            </a:r>
            <a:endPar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78482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1574" y="226479"/>
            <a:ext cx="8596668" cy="4106369"/>
          </a:xfrm>
        </p:spPr>
        <p:txBody>
          <a:bodyPr>
            <a:noAutofit/>
          </a:bodyPr>
          <a:lstStyle/>
          <a:p>
            <a:pPr algn="ctr"/>
            <a:r>
              <a:rPr lang="fr-FR" sz="13800" b="1" i="1" dirty="0" smtClean="0">
                <a:solidFill>
                  <a:srgbClr val="FF0000"/>
                </a:solidFill>
                <a:effectLst>
                  <a:outerShdw blurRad="38100" dist="38100" dir="2700000" algn="tl">
                    <a:srgbClr val="000000">
                      <a:alpha val="43137"/>
                    </a:srgbClr>
                  </a:outerShdw>
                </a:effectLst>
                <a:latin typeface="Albertus MT" panose="020E0602030304020304" pitchFamily="34" charset="0"/>
              </a:rPr>
              <a:t>Le protocole HTTP</a:t>
            </a:r>
            <a:br>
              <a:rPr lang="fr-FR" sz="13800" b="1" i="1" dirty="0" smtClean="0">
                <a:solidFill>
                  <a:srgbClr val="FF0000"/>
                </a:solidFill>
                <a:effectLst>
                  <a:outerShdw blurRad="38100" dist="38100" dir="2700000" algn="tl">
                    <a:srgbClr val="000000">
                      <a:alpha val="43137"/>
                    </a:srgbClr>
                  </a:outerShdw>
                </a:effectLst>
                <a:latin typeface="Albertus MT" panose="020E0602030304020304" pitchFamily="34" charset="0"/>
              </a:rPr>
            </a:br>
            <a:r>
              <a:rPr lang="fr-FR" sz="13800" b="1" i="1" dirty="0" err="1" smtClean="0">
                <a:solidFill>
                  <a:schemeClr val="accent5"/>
                </a:solidFill>
                <a:effectLst>
                  <a:outerShdw blurRad="38100" dist="38100" dir="2700000" algn="tl">
                    <a:srgbClr val="000000">
                      <a:alpha val="43137"/>
                    </a:srgbClr>
                  </a:outerShdw>
                </a:effectLst>
                <a:latin typeface="Albertus MT" panose="020E0602030304020304" pitchFamily="34" charset="0"/>
              </a:rPr>
              <a:t>Dr.Hafs</a:t>
            </a:r>
            <a:r>
              <a:rPr lang="fr-FR" sz="13800" b="1" i="1" dirty="0" smtClean="0">
                <a:solidFill>
                  <a:schemeClr val="accent5"/>
                </a:solidFill>
                <a:effectLst>
                  <a:outerShdw blurRad="38100" dist="38100" dir="2700000" algn="tl">
                    <a:srgbClr val="000000">
                      <a:alpha val="43137"/>
                    </a:srgbClr>
                  </a:outerShdw>
                </a:effectLst>
                <a:latin typeface="Albertus MT" panose="020E0602030304020304" pitchFamily="34" charset="0"/>
              </a:rPr>
              <a:t> T.</a:t>
            </a:r>
            <a:endParaRPr lang="fr-FR" sz="13800" b="1" i="1" dirty="0">
              <a:solidFill>
                <a:schemeClr val="accent5"/>
              </a:solidFill>
              <a:effectLst>
                <a:outerShdw blurRad="38100" dist="38100" dir="2700000" algn="tl">
                  <a:srgbClr val="000000">
                    <a:alpha val="43137"/>
                  </a:srgbClr>
                </a:outerShdw>
              </a:effectLst>
              <a:latin typeface="Albertus MT" panose="020E0602030304020304" pitchFamily="34" charset="0"/>
            </a:endParaRPr>
          </a:p>
        </p:txBody>
      </p:sp>
      <p:sp>
        <p:nvSpPr>
          <p:cNvPr id="4" name="Espace réservé du numéro de diapositive 3"/>
          <p:cNvSpPr>
            <a:spLocks noGrp="1"/>
          </p:cNvSpPr>
          <p:nvPr>
            <p:ph type="sldNum" sz="quarter" idx="12"/>
          </p:nvPr>
        </p:nvSpPr>
        <p:spPr/>
        <p:txBody>
          <a:bodyPr/>
          <a:lstStyle/>
          <a:p>
            <a:fld id="{519954A3-9DFD-4C44-94BA-B95130A3BA1C}" type="slidenum">
              <a:rPr lang="en-US" smtClean="0"/>
              <a:t>18</a:t>
            </a:fld>
            <a:endParaRPr lang="en-US" dirty="0"/>
          </a:p>
        </p:txBody>
      </p:sp>
    </p:spTree>
    <p:extLst>
      <p:ext uri="{BB962C8B-B14F-4D97-AF65-F5344CB8AC3E}">
        <p14:creationId xmlns:p14="http://schemas.microsoft.com/office/powerpoint/2010/main" val="473802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4116" y="187569"/>
            <a:ext cx="8596668" cy="726831"/>
          </a:xfrm>
        </p:spPr>
        <p:txBody>
          <a:bodyPr>
            <a:noAutofit/>
          </a:bodyPr>
          <a:lstStyle/>
          <a:p>
            <a:pPr lvl="0" algn="ctr"/>
            <a:r>
              <a:rPr lang="en-US" sz="4000" b="1" dirty="0" err="1">
                <a:solidFill>
                  <a:srgbClr val="7030A0"/>
                </a:solidFill>
              </a:rPr>
              <a:t>Définition</a:t>
            </a:r>
            <a:r>
              <a:rPr lang="fr-FR" sz="4000" dirty="0">
                <a:solidFill>
                  <a:srgbClr val="7030A0"/>
                </a:solidFill>
              </a:rPr>
              <a:t/>
            </a:r>
            <a:br>
              <a:rPr lang="fr-FR" sz="4000" dirty="0">
                <a:solidFill>
                  <a:srgbClr val="7030A0"/>
                </a:solidFill>
              </a:rPr>
            </a:br>
            <a:endParaRPr lang="fr-FR" sz="4000" dirty="0">
              <a:solidFill>
                <a:srgbClr val="7030A0"/>
              </a:solidFill>
            </a:endParaRPr>
          </a:p>
        </p:txBody>
      </p:sp>
      <p:sp>
        <p:nvSpPr>
          <p:cNvPr id="3" name="Espace réservé du contenu 2"/>
          <p:cNvSpPr>
            <a:spLocks noGrp="1"/>
          </p:cNvSpPr>
          <p:nvPr>
            <p:ph idx="1"/>
          </p:nvPr>
        </p:nvSpPr>
        <p:spPr>
          <a:xfrm>
            <a:off x="196948" y="914400"/>
            <a:ext cx="10058400" cy="4961106"/>
          </a:xfrm>
        </p:spPr>
        <p:txBody>
          <a:bodyPr>
            <a:normAutofit/>
          </a:bodyPr>
          <a:lstStyle/>
          <a:p>
            <a:pPr algn="just">
              <a:lnSpc>
                <a:spcPct val="150000"/>
              </a:lnSpc>
            </a:pPr>
            <a:r>
              <a:rPr lang="fr-FR" sz="3200" dirty="0">
                <a:solidFill>
                  <a:schemeClr val="tx1"/>
                </a:solidFill>
              </a:rPr>
              <a:t>Le protocole HyperText Transfert Protocol est un ensemble de règles qui régit la demande et l’envoi de pages web entre un client et un serveur</a:t>
            </a:r>
            <a:r>
              <a:rPr lang="fr-FR" sz="3200" dirty="0" smtClean="0">
                <a:solidFill>
                  <a:schemeClr val="tx1"/>
                </a:solidFill>
              </a:rPr>
              <a:t>.</a:t>
            </a:r>
          </a:p>
          <a:p>
            <a:pPr algn="just">
              <a:lnSpc>
                <a:spcPct val="150000"/>
              </a:lnSpc>
            </a:pPr>
            <a:r>
              <a:rPr lang="fr-FR" sz="3200" dirty="0">
                <a:solidFill>
                  <a:schemeClr val="tx1"/>
                </a:solidFill>
              </a:rPr>
              <a:t>Les clients sont généralement des navigateurs web qui se connectent via internet à des serveurs Web qui leur retournent les pages demandées.</a:t>
            </a:r>
          </a:p>
        </p:txBody>
      </p:sp>
    </p:spTree>
    <p:extLst>
      <p:ext uri="{BB962C8B-B14F-4D97-AF65-F5344CB8AC3E}">
        <p14:creationId xmlns:p14="http://schemas.microsoft.com/office/powerpoint/2010/main" val="46058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19954A3-9DFD-4C44-94BA-B95130A3BA1C}" type="slidenum">
              <a:rPr lang="en-US" smtClean="0"/>
              <a:t>2</a:t>
            </a:fld>
            <a:endParaRPr lang="en-US" dirty="0"/>
          </a:p>
        </p:txBody>
      </p:sp>
      <p:sp>
        <p:nvSpPr>
          <p:cNvPr id="5" name="Rectangle 4"/>
          <p:cNvSpPr/>
          <p:nvPr/>
        </p:nvSpPr>
        <p:spPr>
          <a:xfrm>
            <a:off x="0" y="0"/>
            <a:ext cx="9968248" cy="92333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a:r>
              <a:rPr lang="fr-FR" sz="5400" dirty="0"/>
              <a:t>WORLD WIDE WEB</a:t>
            </a:r>
          </a:p>
        </p:txBody>
      </p:sp>
      <p:sp>
        <p:nvSpPr>
          <p:cNvPr id="6" name="Rectangle 5"/>
          <p:cNvSpPr/>
          <p:nvPr/>
        </p:nvSpPr>
        <p:spPr>
          <a:xfrm>
            <a:off x="218943" y="1024604"/>
            <a:ext cx="9646276" cy="4524315"/>
          </a:xfrm>
          <a:prstGeom prst="rect">
            <a:avLst/>
          </a:prstGeom>
        </p:spPr>
        <p:txBody>
          <a:bodyPr wrap="square">
            <a:spAutoFit/>
          </a:bodyPr>
          <a:lstStyle/>
          <a:p>
            <a:pPr algn="just"/>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L’Internet s’étend tous les jours aussi bien du point de vue du nombre de serveurs connectés que du point de vue de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quantité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d’information disponible sur ces serveurs et du nombre de clients qui se connectent. Les principaux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services responsables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cet engouement sont le World Wide Web et l’e-mail. Le 3W, le WWW, le World Wide Web ou en un mot </a:t>
            </a:r>
            <a:r>
              <a:rPr lang="fr-FR"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Web </a:t>
            </a:r>
            <a:r>
              <a:rPr lang="fr-FR"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qui désigne en anglais la toile d'araignée représente donc la toile d'araignée couvrant le monde entier</a:t>
            </a:r>
          </a:p>
        </p:txBody>
      </p:sp>
    </p:spTree>
    <p:extLst>
      <p:ext uri="{BB962C8B-B14F-4D97-AF65-F5344CB8AC3E}">
        <p14:creationId xmlns:p14="http://schemas.microsoft.com/office/powerpoint/2010/main" val="36069328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39070" y="-116081"/>
            <a:ext cx="10756485" cy="994888"/>
          </a:xfrm>
          <a:prstGeom prst="rect">
            <a:avLst/>
          </a:prstGeom>
        </p:spPr>
        <p:txBody>
          <a:bodyPr wrap="square">
            <a:spAutoFit/>
          </a:bodyPr>
          <a:lstStyle/>
          <a:p>
            <a:pPr lvl="0" algn="ctr">
              <a:lnSpc>
                <a:spcPct val="170000"/>
              </a:lnSpc>
              <a:buClr>
                <a:srgbClr val="5FCBEF"/>
              </a:buClr>
            </a:pPr>
            <a:r>
              <a:rPr lang="fr-FR" sz="4000" b="1" dirty="0">
                <a:solidFill>
                  <a:srgbClr val="7030A0"/>
                </a:solidFill>
                <a:effectLst>
                  <a:outerShdw blurRad="38100" dist="38100" dir="2700000" algn="tl">
                    <a:srgbClr val="000000">
                      <a:alpha val="43137"/>
                    </a:srgbClr>
                  </a:outerShdw>
                </a:effectLst>
              </a:rPr>
              <a:t>L’envoi de requêtes</a:t>
            </a:r>
          </a:p>
        </p:txBody>
      </p:sp>
      <p:sp>
        <p:nvSpPr>
          <p:cNvPr id="6" name="Espace réservé du contenu 5"/>
          <p:cNvSpPr>
            <a:spLocks noGrp="1"/>
          </p:cNvSpPr>
          <p:nvPr>
            <p:ph idx="1"/>
          </p:nvPr>
        </p:nvSpPr>
        <p:spPr>
          <a:xfrm>
            <a:off x="225082" y="878807"/>
            <a:ext cx="10028180" cy="5662670"/>
          </a:xfrm>
        </p:spPr>
        <p:txBody>
          <a:bodyPr>
            <a:noAutofit/>
          </a:bodyPr>
          <a:lstStyle/>
          <a:p>
            <a:pPr marL="0" indent="0">
              <a:buNone/>
            </a:pPr>
            <a:endParaRPr lang="fr-FR"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client se connecte au serveur et lui transmet ses attentes (que l’on appelle méthodes), le serveur lui répond et se déconnecte. Cet échange s’appelle une requête.</a:t>
            </a:r>
          </a:p>
          <a:p>
            <a:endParaRPr lang="fr-FR"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endParaRPr lang="fr-FR"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L’un des grands avantages du protocole http est qu’il s’agit d’un protocole texte. Ainsi un humain peut à l’aide du programme “</a:t>
            </a:r>
            <a:r>
              <a:rPr lang="fr-FR" sz="24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telnet</a:t>
            </a:r>
            <a:r>
              <a:rPr lang="fr-FR"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dialoguer avec un serveur en entrant directement le nom des commandes et leurs paramètres.</a:t>
            </a:r>
          </a:p>
          <a:p>
            <a:endParaRPr lang="fr-FR"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08107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25083" y="1441097"/>
            <a:ext cx="10100603" cy="6234681"/>
          </a:xfrm>
        </p:spPr>
        <p:txBody>
          <a:bodyPr>
            <a:noAutofit/>
          </a:bodyPr>
          <a:lstStyle/>
          <a:p>
            <a:pPr lvl="0">
              <a:lnSpc>
                <a:spcPct val="170000"/>
              </a:lnSpc>
              <a:buClr>
                <a:srgbClr val="5FCBEF"/>
              </a:buClr>
            </a:pPr>
            <a:r>
              <a:rPr lang="fr-FR" sz="2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GET: Cette </a:t>
            </a:r>
            <a:r>
              <a:rPr lang="fr-FR" sz="2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méthode permet de demander une ressource telle qu’une page, une image, etc. Elle ne modifie pas la ressource, en conséquence si la ressource n’a pas été modifiée, le résultat de la requête est toujours le même.</a:t>
            </a:r>
          </a:p>
          <a:p>
            <a:pPr lvl="0">
              <a:lnSpc>
                <a:spcPct val="170000"/>
              </a:lnSpc>
              <a:buClr>
                <a:srgbClr val="5FCBEF"/>
              </a:buClr>
            </a:pPr>
            <a:r>
              <a:rPr lang="fr-FR" sz="2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HEAD: Cette </a:t>
            </a:r>
            <a:r>
              <a:rPr lang="fr-FR" sz="2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méthode permet d’obtenir des informations sur une ressource.</a:t>
            </a:r>
          </a:p>
          <a:p>
            <a:pPr lvl="0">
              <a:lnSpc>
                <a:spcPct val="170000"/>
              </a:lnSpc>
              <a:buClr>
                <a:srgbClr val="5FCBEF"/>
              </a:buClr>
            </a:pPr>
            <a:r>
              <a:rPr lang="fr-FR" sz="2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POST: Cette </a:t>
            </a:r>
            <a:r>
              <a:rPr lang="fr-FR" sz="2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méthode permet d’envoyer le résultat d’un formulaire ou de transmettre un fichier vers le serveur. Les informations à envoyer se trouvent dans les données de la requête et non pas dans l’URL</a:t>
            </a:r>
            <a:r>
              <a:rPr lang="fr-FR" sz="2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en-US" sz="2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Espace réservé du numéro de diapositive 1"/>
          <p:cNvSpPr>
            <a:spLocks noGrp="1"/>
          </p:cNvSpPr>
          <p:nvPr>
            <p:ph type="sldNum" sz="quarter" idx="12"/>
          </p:nvPr>
        </p:nvSpPr>
        <p:spPr/>
        <p:txBody>
          <a:bodyPr/>
          <a:lstStyle/>
          <a:p>
            <a:fld id="{519954A3-9DFD-4C44-94BA-B95130A3BA1C}" type="slidenum">
              <a:rPr lang="en-US" smtClean="0"/>
              <a:t>21</a:t>
            </a:fld>
            <a:endParaRPr lang="en-US" dirty="0"/>
          </a:p>
        </p:txBody>
      </p:sp>
      <p:sp>
        <p:nvSpPr>
          <p:cNvPr id="5" name="Rectangle 4"/>
          <p:cNvSpPr/>
          <p:nvPr/>
        </p:nvSpPr>
        <p:spPr>
          <a:xfrm>
            <a:off x="225083" y="179341"/>
            <a:ext cx="10756485" cy="1456681"/>
          </a:xfrm>
          <a:prstGeom prst="rect">
            <a:avLst/>
          </a:prstGeom>
        </p:spPr>
        <p:txBody>
          <a:bodyPr wrap="square">
            <a:spAutoFit/>
          </a:bodyPr>
          <a:lstStyle/>
          <a:p>
            <a:pPr lvl="0" algn="ctr">
              <a:lnSpc>
                <a:spcPct val="170000"/>
              </a:lnSpc>
              <a:buClr>
                <a:srgbClr val="5FCBEF"/>
              </a:buClr>
            </a:pPr>
            <a:r>
              <a:rPr lang="fr-FR" sz="2800" b="1" dirty="0">
                <a:solidFill>
                  <a:srgbClr val="7030A0"/>
                </a:solidFill>
                <a:effectLst>
                  <a:outerShdw blurRad="38100" dist="38100" dir="2700000" algn="tl">
                    <a:srgbClr val="000000">
                      <a:alpha val="43137"/>
                    </a:srgbClr>
                  </a:outerShdw>
                </a:effectLst>
              </a:rPr>
              <a:t>Les méthodes (HEAD, GET, POST, DELETE, PUT, CONNECT, </a:t>
            </a:r>
            <a:endParaRPr lang="fr-FR" sz="2800" b="1" dirty="0" smtClean="0">
              <a:solidFill>
                <a:srgbClr val="7030A0"/>
              </a:solidFill>
              <a:effectLst>
                <a:outerShdw blurRad="38100" dist="38100" dir="2700000" algn="tl">
                  <a:srgbClr val="000000">
                    <a:alpha val="43137"/>
                  </a:srgbClr>
                </a:outerShdw>
              </a:effectLst>
            </a:endParaRPr>
          </a:p>
          <a:p>
            <a:pPr lvl="0" algn="ctr">
              <a:lnSpc>
                <a:spcPct val="170000"/>
              </a:lnSpc>
              <a:buClr>
                <a:srgbClr val="5FCBEF"/>
              </a:buClr>
            </a:pPr>
            <a:r>
              <a:rPr lang="fr-FR" sz="2800" b="1" dirty="0" smtClean="0">
                <a:solidFill>
                  <a:srgbClr val="7030A0"/>
                </a:solidFill>
                <a:effectLst>
                  <a:outerShdw blurRad="38100" dist="38100" dir="2700000" algn="tl">
                    <a:srgbClr val="000000">
                      <a:alpha val="43137"/>
                    </a:srgbClr>
                  </a:outerShdw>
                </a:effectLst>
              </a:rPr>
              <a:t>OPTIONS</a:t>
            </a:r>
            <a:r>
              <a:rPr lang="fr-FR" sz="2800" b="1" dirty="0">
                <a:solidFill>
                  <a:srgbClr val="7030A0"/>
                </a:solidFill>
                <a:effectLst>
                  <a:outerShdw blurRad="38100" dist="38100" dir="2700000" algn="tl">
                    <a:srgbClr val="000000">
                      <a:alpha val="43137"/>
                    </a:srgbClr>
                  </a:outerShdw>
                </a:effectLst>
              </a:rPr>
              <a:t>, TRACE)</a:t>
            </a:r>
          </a:p>
        </p:txBody>
      </p:sp>
    </p:spTree>
    <p:extLst>
      <p:ext uri="{BB962C8B-B14F-4D97-AF65-F5344CB8AC3E}">
        <p14:creationId xmlns:p14="http://schemas.microsoft.com/office/powerpoint/2010/main" val="30613269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8474" y="886264"/>
            <a:ext cx="9861451" cy="6223607"/>
          </a:xfrm>
        </p:spPr>
        <p:txBody>
          <a:bodyPr>
            <a:noAutofit/>
          </a:bodyPr>
          <a:lstStyle/>
          <a:p>
            <a:pPr algn="just"/>
            <a:endParaRPr lang="fr-FR" sz="2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fr-FR" sz="2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CONNECT: Cette </a:t>
            </a:r>
            <a:r>
              <a:rPr lang="fr-FR" sz="2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méthode permet de demander aux intermédiaires de ne pas changer le contenu des requêtes et de les passer au serveur.</a:t>
            </a:r>
          </a:p>
          <a:p>
            <a:pPr algn="just"/>
            <a:r>
              <a:rPr lang="fr-FR" sz="2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TRACE: Cette </a:t>
            </a:r>
            <a:r>
              <a:rPr lang="fr-FR" sz="2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méthode demande au serveur de retourner ce qu’il a reçu, ceci pour permettre de diagnostiquer la connexion.</a:t>
            </a:r>
          </a:p>
          <a:p>
            <a:pPr algn="just"/>
            <a:r>
              <a:rPr lang="fr-FR" sz="2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PUT: Cette </a:t>
            </a:r>
            <a:r>
              <a:rPr lang="fr-FR" sz="2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méthode remplace ou ajoute une ressource sur le serveur si l’on en a les droits.</a:t>
            </a:r>
          </a:p>
          <a:p>
            <a:pPr algn="just"/>
            <a:r>
              <a:rPr lang="fr-FR" sz="28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DELETE: Cette </a:t>
            </a:r>
            <a:r>
              <a:rPr lang="fr-FR" sz="2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méthode supprime une ressource du serveur si l’on est autorisé à le faire.</a:t>
            </a:r>
          </a:p>
          <a:p>
            <a:pPr algn="just"/>
            <a:endParaRPr lang="fr-FR" sz="24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endParaRPr lang="fr-FR"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Espace réservé du numéro de diapositive 1"/>
          <p:cNvSpPr>
            <a:spLocks noGrp="1"/>
          </p:cNvSpPr>
          <p:nvPr>
            <p:ph type="sldNum" sz="quarter" idx="12"/>
          </p:nvPr>
        </p:nvSpPr>
        <p:spPr/>
        <p:txBody>
          <a:bodyPr/>
          <a:lstStyle/>
          <a:p>
            <a:fld id="{519954A3-9DFD-4C44-94BA-B95130A3BA1C}" type="slidenum">
              <a:rPr lang="en-US" smtClean="0"/>
              <a:t>22</a:t>
            </a:fld>
            <a:endParaRPr lang="en-US" dirty="0"/>
          </a:p>
        </p:txBody>
      </p:sp>
    </p:spTree>
    <p:extLst>
      <p:ext uri="{BB962C8B-B14F-4D97-AF65-F5344CB8AC3E}">
        <p14:creationId xmlns:p14="http://schemas.microsoft.com/office/powerpoint/2010/main" val="40099732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19954A3-9DFD-4C44-94BA-B95130A3BA1C}" type="slidenum">
              <a:rPr lang="en-US" smtClean="0"/>
              <a:t>23</a:t>
            </a:fld>
            <a:endParaRPr lang="en-US" dirty="0"/>
          </a:p>
        </p:txBody>
      </p:sp>
      <p:sp>
        <p:nvSpPr>
          <p:cNvPr id="5" name="Espace réservé du contenu 4"/>
          <p:cNvSpPr>
            <a:spLocks noGrp="1"/>
          </p:cNvSpPr>
          <p:nvPr>
            <p:ph idx="1"/>
          </p:nvPr>
        </p:nvSpPr>
        <p:spPr>
          <a:xfrm>
            <a:off x="228760" y="968842"/>
            <a:ext cx="10553539" cy="5437646"/>
          </a:xfrm>
        </p:spPr>
        <p:txBody>
          <a:bodyPr>
            <a:noAutofit/>
          </a:bodyPr>
          <a:lstStyle/>
          <a:p>
            <a:endParaRPr lang="fr-FR" sz="1600" dirty="0">
              <a:solidFill>
                <a:schemeClr val="tx1"/>
              </a:solidFill>
            </a:endParaRPr>
          </a:p>
          <a:p>
            <a:r>
              <a:rPr lang="fr-FR" sz="3600" dirty="0">
                <a:solidFill>
                  <a:schemeClr val="tx1"/>
                </a:solidFill>
              </a:rPr>
              <a:t>Une requête HTTP </a:t>
            </a:r>
            <a:r>
              <a:rPr lang="fr-FR" sz="3600" dirty="0" smtClean="0">
                <a:solidFill>
                  <a:schemeClr val="tx1"/>
                </a:solidFill>
              </a:rPr>
              <a:t> </a:t>
            </a:r>
            <a:r>
              <a:rPr lang="fr-FR" sz="3600" dirty="0">
                <a:solidFill>
                  <a:schemeClr val="tx1"/>
                </a:solidFill>
              </a:rPr>
              <a:t>présente le format suivant </a:t>
            </a:r>
            <a:r>
              <a:rPr lang="fr-FR" sz="3600" dirty="0" smtClean="0">
                <a:solidFill>
                  <a:schemeClr val="tx1"/>
                </a:solidFill>
              </a:rPr>
              <a:t>:</a:t>
            </a:r>
          </a:p>
          <a:p>
            <a:r>
              <a:rPr lang="fr-FR" sz="2000" dirty="0" smtClean="0">
                <a:solidFill>
                  <a:schemeClr val="tx1"/>
                </a:solidFill>
              </a:rPr>
              <a:t>Ligne </a:t>
            </a:r>
            <a:r>
              <a:rPr lang="fr-FR" sz="2000" dirty="0">
                <a:solidFill>
                  <a:schemeClr val="tx1"/>
                </a:solidFill>
              </a:rPr>
              <a:t>de commande (Commande, URL, Version de protocole)</a:t>
            </a:r>
          </a:p>
          <a:p>
            <a:r>
              <a:rPr lang="fr-FR" sz="2000" dirty="0">
                <a:solidFill>
                  <a:schemeClr val="tx1"/>
                </a:solidFill>
              </a:rPr>
              <a:t>En-tête de </a:t>
            </a:r>
            <a:r>
              <a:rPr lang="fr-FR" sz="2000" dirty="0" smtClean="0">
                <a:solidFill>
                  <a:schemeClr val="tx1"/>
                </a:solidFill>
              </a:rPr>
              <a:t>requête</a:t>
            </a:r>
          </a:p>
          <a:p>
            <a:r>
              <a:rPr lang="fr-FR" sz="2000" dirty="0" smtClean="0">
                <a:solidFill>
                  <a:schemeClr val="tx1"/>
                </a:solidFill>
              </a:rPr>
              <a:t>[Ligne </a:t>
            </a:r>
            <a:r>
              <a:rPr lang="fr-FR" sz="2000" dirty="0">
                <a:solidFill>
                  <a:schemeClr val="tx1"/>
                </a:solidFill>
              </a:rPr>
              <a:t>vide]</a:t>
            </a:r>
          </a:p>
          <a:p>
            <a:r>
              <a:rPr lang="fr-FR" sz="2000" dirty="0">
                <a:solidFill>
                  <a:schemeClr val="tx1"/>
                </a:solidFill>
              </a:rPr>
              <a:t>Corps de requête</a:t>
            </a:r>
          </a:p>
          <a:p>
            <a:endParaRPr lang="fr-FR" sz="1600" dirty="0">
              <a:solidFill>
                <a:schemeClr val="tx1"/>
              </a:solidFill>
            </a:endParaRPr>
          </a:p>
          <a:p>
            <a:r>
              <a:rPr lang="fr-FR" sz="3200" dirty="0">
                <a:solidFill>
                  <a:schemeClr val="tx1"/>
                </a:solidFill>
              </a:rPr>
              <a:t>Les réponses HTTP </a:t>
            </a:r>
            <a:r>
              <a:rPr lang="fr-FR" sz="3200" dirty="0" smtClean="0">
                <a:solidFill>
                  <a:schemeClr val="tx1"/>
                </a:solidFill>
              </a:rPr>
              <a:t>présentent </a:t>
            </a:r>
            <a:r>
              <a:rPr lang="fr-FR" sz="3200" dirty="0">
                <a:solidFill>
                  <a:schemeClr val="tx1"/>
                </a:solidFill>
              </a:rPr>
              <a:t>le format suivant :</a:t>
            </a:r>
          </a:p>
          <a:p>
            <a:endParaRPr lang="fr-FR" sz="1600" dirty="0">
              <a:solidFill>
                <a:schemeClr val="tx1"/>
              </a:solidFill>
            </a:endParaRPr>
          </a:p>
          <a:p>
            <a:r>
              <a:rPr lang="fr-FR" sz="2400" dirty="0">
                <a:solidFill>
                  <a:schemeClr val="tx1"/>
                </a:solidFill>
              </a:rPr>
              <a:t>Ligne de statut (Version, Code-réponse, Texte-réponse)</a:t>
            </a:r>
          </a:p>
          <a:p>
            <a:r>
              <a:rPr lang="fr-FR" sz="2400" dirty="0">
                <a:solidFill>
                  <a:schemeClr val="tx1"/>
                </a:solidFill>
              </a:rPr>
              <a:t>En-tête de réponse</a:t>
            </a:r>
          </a:p>
          <a:p>
            <a:r>
              <a:rPr lang="fr-FR" sz="2400" dirty="0">
                <a:solidFill>
                  <a:schemeClr val="tx1"/>
                </a:solidFill>
              </a:rPr>
              <a:t>[Ligne vide]</a:t>
            </a:r>
          </a:p>
          <a:p>
            <a:r>
              <a:rPr lang="fr-FR" sz="2400" dirty="0">
                <a:solidFill>
                  <a:schemeClr val="tx1"/>
                </a:solidFill>
              </a:rPr>
              <a:t>Corps de réponse</a:t>
            </a:r>
          </a:p>
          <a:p>
            <a:endParaRPr lang="fr-FR" sz="1600" dirty="0">
              <a:solidFill>
                <a:schemeClr val="tx1"/>
              </a:solidFill>
            </a:endParaRPr>
          </a:p>
          <a:p>
            <a:endParaRPr lang="fr-FR" sz="1600" dirty="0">
              <a:solidFill>
                <a:schemeClr val="tx1"/>
              </a:solidFill>
            </a:endParaRPr>
          </a:p>
        </p:txBody>
      </p:sp>
      <p:sp>
        <p:nvSpPr>
          <p:cNvPr id="6" name="Titre 5"/>
          <p:cNvSpPr>
            <a:spLocks noGrp="1"/>
          </p:cNvSpPr>
          <p:nvPr>
            <p:ph type="title"/>
          </p:nvPr>
        </p:nvSpPr>
        <p:spPr>
          <a:xfrm>
            <a:off x="283832" y="338041"/>
            <a:ext cx="10498467" cy="783201"/>
          </a:xfrm>
        </p:spPr>
        <p:txBody>
          <a:bodyPr>
            <a:normAutofit fontScale="90000"/>
          </a:bodyPr>
          <a:lstStyle/>
          <a:p>
            <a:pPr algn="ctr"/>
            <a:r>
              <a:rPr lang="fr-FR" dirty="0">
                <a:solidFill>
                  <a:schemeClr val="tx1"/>
                </a:solidFill>
              </a:rPr>
              <a:t>L’entête et ses champs (Host, </a:t>
            </a:r>
            <a:r>
              <a:rPr lang="fr-FR" dirty="0" err="1">
                <a:solidFill>
                  <a:schemeClr val="tx1"/>
                </a:solidFill>
              </a:rPr>
              <a:t>Referer</a:t>
            </a:r>
            <a:r>
              <a:rPr lang="fr-FR" dirty="0">
                <a:solidFill>
                  <a:schemeClr val="tx1"/>
                </a:solidFill>
              </a:rPr>
              <a:t>, User-Agent, etc.)</a:t>
            </a:r>
            <a:br>
              <a:rPr lang="fr-FR" dirty="0">
                <a:solidFill>
                  <a:schemeClr val="tx1"/>
                </a:solidFill>
              </a:rPr>
            </a:br>
            <a:endParaRPr lang="fr-FR" dirty="0">
              <a:solidFill>
                <a:schemeClr val="tx1"/>
              </a:solidFill>
            </a:endParaRPr>
          </a:p>
        </p:txBody>
      </p:sp>
    </p:spTree>
    <p:extLst>
      <p:ext uri="{BB962C8B-B14F-4D97-AF65-F5344CB8AC3E}">
        <p14:creationId xmlns:p14="http://schemas.microsoft.com/office/powerpoint/2010/main" val="6125263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236" y="312333"/>
            <a:ext cx="8596668" cy="5835547"/>
          </a:xfrm>
        </p:spPr>
        <p:txBody>
          <a:bodyPr>
            <a:normAutofit/>
          </a:bodyPr>
          <a:lstStyle/>
          <a:p>
            <a:pPr marL="0" indent="0">
              <a:buNone/>
            </a:pPr>
            <a:r>
              <a:rPr lang="en-US" dirty="0">
                <a:solidFill>
                  <a:schemeClr val="tx1"/>
                </a:solidFill>
                <a:latin typeface="Times New Roman" panose="02020603050405020304" pitchFamily="18" charset="0"/>
                <a:cs typeface="Times New Roman" panose="02020603050405020304" pitchFamily="18" charset="0"/>
              </a:rPr>
              <a:t> </a:t>
            </a:r>
            <a:endParaRPr lang="fr-FR" sz="2400" dirty="0">
              <a:solidFill>
                <a:schemeClr val="tx1"/>
              </a:solidFill>
              <a:latin typeface="Times New Roman" panose="02020603050405020304" pitchFamily="18" charset="0"/>
              <a:cs typeface="Times New Roman" panose="02020603050405020304" pitchFamily="18" charset="0"/>
            </a:endParaRPr>
          </a:p>
          <a:p>
            <a:r>
              <a:rPr lang="fr-FR" sz="3600" dirty="0">
                <a:solidFill>
                  <a:schemeClr val="tx1"/>
                </a:solidFill>
                <a:latin typeface="Times New Roman" panose="02020603050405020304" pitchFamily="18" charset="0"/>
                <a:cs typeface="Times New Roman" panose="02020603050405020304" pitchFamily="18" charset="0"/>
              </a:rPr>
              <a:t>Exemple de requête :</a:t>
            </a:r>
          </a:p>
          <a:p>
            <a:endParaRPr lang="fr-FR" sz="3600" dirty="0">
              <a:solidFill>
                <a:schemeClr val="tx1"/>
              </a:solidFill>
              <a:latin typeface="Times New Roman" panose="02020603050405020304" pitchFamily="18" charset="0"/>
              <a:cs typeface="Times New Roman" panose="02020603050405020304" pitchFamily="18" charset="0"/>
            </a:endParaRPr>
          </a:p>
          <a:p>
            <a:r>
              <a:rPr lang="fr-FR" sz="3600" dirty="0">
                <a:solidFill>
                  <a:schemeClr val="tx1"/>
                </a:solidFill>
                <a:latin typeface="Times New Roman" panose="02020603050405020304" pitchFamily="18" charset="0"/>
                <a:cs typeface="Times New Roman" panose="02020603050405020304" pitchFamily="18" charset="0"/>
              </a:rPr>
              <a:t>GET / </a:t>
            </a:r>
            <a:r>
              <a:rPr lang="fr-FR" sz="3600" dirty="0" smtClean="0">
                <a:solidFill>
                  <a:schemeClr val="tx1"/>
                </a:solidFill>
                <a:latin typeface="Times New Roman" panose="02020603050405020304" pitchFamily="18" charset="0"/>
                <a:cs typeface="Times New Roman" panose="02020603050405020304" pitchFamily="18" charset="0"/>
              </a:rPr>
              <a:t>HTTP/1.1</a:t>
            </a:r>
            <a:endParaRPr lang="fr-FR" sz="3600" dirty="0">
              <a:solidFill>
                <a:schemeClr val="tx1"/>
              </a:solidFill>
              <a:latin typeface="Times New Roman" panose="02020603050405020304" pitchFamily="18" charset="0"/>
              <a:cs typeface="Times New Roman" panose="02020603050405020304" pitchFamily="18" charset="0"/>
            </a:endParaRPr>
          </a:p>
          <a:p>
            <a:r>
              <a:rPr lang="fr-FR" sz="3600" dirty="0">
                <a:solidFill>
                  <a:schemeClr val="tx1"/>
                </a:solidFill>
                <a:latin typeface="Times New Roman" panose="02020603050405020304" pitchFamily="18" charset="0"/>
                <a:cs typeface="Times New Roman" panose="02020603050405020304" pitchFamily="18" charset="0"/>
              </a:rPr>
              <a:t>Host: </a:t>
            </a:r>
            <a:r>
              <a:rPr lang="fr-FR" sz="3600" dirty="0" smtClean="0">
                <a:solidFill>
                  <a:schemeClr val="tx1"/>
                </a:solidFill>
                <a:latin typeface="Times New Roman" panose="02020603050405020304" pitchFamily="18" charset="0"/>
                <a:cs typeface="Times New Roman" panose="02020603050405020304" pitchFamily="18" charset="0"/>
              </a:rPr>
              <a:t>www.google.com</a:t>
            </a:r>
            <a:endParaRPr lang="fr-FR" sz="3600" dirty="0">
              <a:solidFill>
                <a:schemeClr val="tx1"/>
              </a:solidFill>
              <a:latin typeface="Times New Roman" panose="02020603050405020304" pitchFamily="18" charset="0"/>
              <a:cs typeface="Times New Roman" panose="02020603050405020304" pitchFamily="18" charset="0"/>
            </a:endParaRPr>
          </a:p>
          <a:p>
            <a:r>
              <a:rPr lang="fr-FR" sz="3600" dirty="0">
                <a:solidFill>
                  <a:schemeClr val="tx1"/>
                </a:solidFill>
                <a:latin typeface="Times New Roman" panose="02020603050405020304" pitchFamily="18" charset="0"/>
                <a:cs typeface="Times New Roman" panose="02020603050405020304" pitchFamily="18" charset="0"/>
              </a:rPr>
              <a:t>User-Agent: Telnet</a:t>
            </a:r>
          </a:p>
          <a:p>
            <a:endParaRPr lang="fr-FR" dirty="0">
              <a:solidFill>
                <a:schemeClr val="tx1"/>
              </a:solidFill>
              <a:latin typeface="Times New Roman" panose="02020603050405020304" pitchFamily="18" charset="0"/>
              <a:cs typeface="Times New Roman" panose="02020603050405020304" pitchFamily="18" charset="0"/>
            </a:endParaRPr>
          </a:p>
          <a:p>
            <a:endParaRPr lang="fr-FR" dirty="0">
              <a:solidFill>
                <a:schemeClr val="tx1"/>
              </a:solidFill>
              <a:latin typeface="Times New Roman" panose="02020603050405020304" pitchFamily="18" charset="0"/>
              <a:cs typeface="Times New Roman" panose="02020603050405020304" pitchFamily="18" charset="0"/>
            </a:endParaRPr>
          </a:p>
        </p:txBody>
      </p:sp>
      <p:sp>
        <p:nvSpPr>
          <p:cNvPr id="2" name="Espace réservé du numéro de diapositive 1"/>
          <p:cNvSpPr>
            <a:spLocks noGrp="1"/>
          </p:cNvSpPr>
          <p:nvPr>
            <p:ph type="sldNum" sz="quarter" idx="12"/>
          </p:nvPr>
        </p:nvSpPr>
        <p:spPr/>
        <p:txBody>
          <a:bodyPr/>
          <a:lstStyle/>
          <a:p>
            <a:fld id="{519954A3-9DFD-4C44-94BA-B95130A3BA1C}" type="slidenum">
              <a:rPr lang="en-US" smtClean="0"/>
              <a:t>24</a:t>
            </a:fld>
            <a:endParaRPr lang="en-US" dirty="0"/>
          </a:p>
        </p:txBody>
      </p:sp>
    </p:spTree>
    <p:extLst>
      <p:ext uri="{BB962C8B-B14F-4D97-AF65-F5344CB8AC3E}">
        <p14:creationId xmlns:p14="http://schemas.microsoft.com/office/powerpoint/2010/main" val="1321829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519954A3-9DFD-4C44-94BA-B95130A3BA1C}" type="slidenum">
              <a:rPr lang="en-US" smtClean="0"/>
              <a:t>25</a:t>
            </a:fld>
            <a:endParaRPr lang="en-US" dirty="0"/>
          </a:p>
        </p:txBody>
      </p:sp>
      <p:sp>
        <p:nvSpPr>
          <p:cNvPr id="5" name="Espace réservé du contenu 4"/>
          <p:cNvSpPr>
            <a:spLocks noGrp="1"/>
          </p:cNvSpPr>
          <p:nvPr>
            <p:ph idx="1"/>
          </p:nvPr>
        </p:nvSpPr>
        <p:spPr>
          <a:xfrm>
            <a:off x="0" y="538164"/>
            <a:ext cx="10409766" cy="5503198"/>
          </a:xfrm>
        </p:spPr>
        <p:txBody>
          <a:bodyPr>
            <a:noAutofit/>
          </a:bodyPr>
          <a:lstStyle/>
          <a:p>
            <a:r>
              <a:rPr lang="fr-FR"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2"/>
              </a:rPr>
              <a:t>Host</a:t>
            </a:r>
            <a:endParaRPr lang="fr-FR"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Il permet d’indiquer au serveur le site que l’on souhaite interroger et permet donc le </a:t>
            </a:r>
            <a:r>
              <a:rPr lang="fr-FR" sz="3200"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virtualhosting</a:t>
            </a:r>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Il est obligatoire pour le protocole 1.1.</a:t>
            </a:r>
          </a:p>
          <a:p>
            <a:r>
              <a:rPr lang="fr-FR" sz="3200" b="1"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3"/>
              </a:rPr>
              <a:t>Referer</a:t>
            </a:r>
            <a:endParaRPr lang="fr-FR"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Donne l’URI sur laquelle on a trouvé et cliqué le lien menant à la page demandée. Ce champ est utilisé pour les statistiques.</a:t>
            </a:r>
          </a:p>
          <a:p>
            <a:r>
              <a:rPr lang="fr-FR"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4"/>
              </a:rPr>
              <a:t>User-Agent</a:t>
            </a:r>
            <a:endParaRPr lang="fr-FR" sz="32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Donne le nom du programme utilisé pour se connecter au serveur.</a:t>
            </a:r>
          </a:p>
          <a:p>
            <a:endPar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31025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7327496" y="5263149"/>
            <a:ext cx="2024328" cy="1397165"/>
          </a:xfrm>
        </p:spPr>
        <p:txBody>
          <a:bodyPr/>
          <a:lstStyle/>
          <a:p>
            <a:fld id="{519954A3-9DFD-4C44-94BA-B95130A3BA1C}" type="slidenum">
              <a:rPr lang="en-US" sz="2400" smtClean="0"/>
              <a:t>26</a:t>
            </a:fld>
            <a:endParaRPr lang="en-US" sz="2400" dirty="0"/>
          </a:p>
        </p:txBody>
      </p:sp>
      <p:sp>
        <p:nvSpPr>
          <p:cNvPr id="5" name="Rectangle 4"/>
          <p:cNvSpPr/>
          <p:nvPr/>
        </p:nvSpPr>
        <p:spPr>
          <a:xfrm>
            <a:off x="247650" y="302359"/>
            <a:ext cx="10687050" cy="6124754"/>
          </a:xfrm>
          <a:prstGeom prst="rect">
            <a:avLst/>
          </a:prstGeom>
        </p:spPr>
        <p:txBody>
          <a:bodyPr wrap="square">
            <a:spAutoFit/>
          </a:bodyPr>
          <a:lstStyle/>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protocole HTTP/1.1 ajoute les champs suivants :</a:t>
            </a:r>
          </a:p>
          <a:p>
            <a:r>
              <a:rPr lang="fr-FR" sz="28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2"/>
              </a:rPr>
              <a:t>Connection</a:t>
            </a:r>
            <a:endPar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 champ permet au navigateur ou au serveur de préciser des options de connexion souhaitées ou appliquées.</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champ </a:t>
            </a:r>
            <a:r>
              <a:rPr lang="fr-FR" sz="28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Connection</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ne contient que la liste des options.</a:t>
            </a: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valeur d’une option est alors précisée dans l’entête comme s’il s’agissait d’un champ, toutefois le nom du champ est le même que celui mis dans </a:t>
            </a:r>
            <a:r>
              <a:rPr lang="fr-FR" sz="2800"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Connection</a:t>
            </a:r>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r>
              <a:rPr lang="fr-FR" sz="28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3"/>
              </a:rPr>
              <a:t>Accept</a:t>
            </a:r>
            <a:endPar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Indique les types MIME gérés par le client. </a:t>
            </a:r>
            <a:endParaRPr lang="fr-FR"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2800" b="1"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4"/>
              </a:rPr>
              <a:t>Accept-Charset</a:t>
            </a:r>
            <a:endPar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Donne les encodages de caractères supportés.</a:t>
            </a:r>
          </a:p>
          <a:p>
            <a:r>
              <a:rPr lang="fr-FR" sz="28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5"/>
              </a:rPr>
              <a:t>Accept-Language</a:t>
            </a:r>
            <a:endPar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fr-FR"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Spécifie les langages acceptés.</a:t>
            </a:r>
          </a:p>
        </p:txBody>
      </p:sp>
    </p:spTree>
    <p:extLst>
      <p:ext uri="{BB962C8B-B14F-4D97-AF65-F5344CB8AC3E}">
        <p14:creationId xmlns:p14="http://schemas.microsoft.com/office/powerpoint/2010/main" val="2929819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519954A3-9DFD-4C44-94BA-B95130A3BA1C}" type="slidenum">
              <a:rPr lang="en-US" smtClean="0"/>
              <a:t>27</a:t>
            </a:fld>
            <a:endParaRPr lang="en-US" dirty="0"/>
          </a:p>
        </p:txBody>
      </p:sp>
      <p:sp>
        <p:nvSpPr>
          <p:cNvPr id="6" name="Rectangle 5"/>
          <p:cNvSpPr/>
          <p:nvPr/>
        </p:nvSpPr>
        <p:spPr>
          <a:xfrm>
            <a:off x="3442381" y="424934"/>
            <a:ext cx="4610558" cy="584775"/>
          </a:xfrm>
          <a:prstGeom prst="rect">
            <a:avLst/>
          </a:prstGeom>
        </p:spPr>
        <p:txBody>
          <a:bodyPr wrap="none">
            <a:spAutoFit/>
          </a:bodyPr>
          <a:lstStyle/>
          <a:p>
            <a:r>
              <a:rPr lang="fr-FR"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2"/>
              </a:rPr>
              <a:t>La réponse et ses champs</a:t>
            </a:r>
            <a:endParaRPr lang="fr-FR"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Rectangle 6"/>
          <p:cNvSpPr/>
          <p:nvPr/>
        </p:nvSpPr>
        <p:spPr>
          <a:xfrm>
            <a:off x="381000" y="1009709"/>
            <a:ext cx="9144000" cy="5632311"/>
          </a:xfrm>
          <a:prstGeom prst="rect">
            <a:avLst/>
          </a:prstGeom>
        </p:spPr>
        <p:txBody>
          <a:bodyPr wrap="square">
            <a:spAutoFit/>
          </a:bodyPr>
          <a:lstStyle/>
          <a:p>
            <a:r>
              <a:rPr lang="fr-FR" sz="2400" b="1" dirty="0">
                <a:latin typeface="Times New Roman" panose="02020603050405020304" pitchFamily="18" charset="0"/>
                <a:cs typeface="Times New Roman" panose="02020603050405020304" pitchFamily="18" charset="0"/>
              </a:rPr>
              <a:t>HTTP/1.1 200 OK</a:t>
            </a:r>
          </a:p>
          <a:p>
            <a:r>
              <a:rPr lang="fr-FR" sz="2400" b="1" dirty="0">
                <a:latin typeface="Times New Roman" panose="02020603050405020304" pitchFamily="18" charset="0"/>
                <a:cs typeface="Times New Roman" panose="02020603050405020304" pitchFamily="18" charset="0"/>
              </a:rPr>
              <a:t>Date: </a:t>
            </a:r>
            <a:r>
              <a:rPr lang="fr-FR" sz="2400" b="1" dirty="0" smtClean="0">
                <a:latin typeface="Times New Roman" panose="02020603050405020304" pitchFamily="18" charset="0"/>
                <a:cs typeface="Times New Roman" panose="02020603050405020304" pitchFamily="18" charset="0"/>
              </a:rPr>
              <a:t>18 OCT 2017 10:22:42 </a:t>
            </a:r>
            <a:r>
              <a:rPr lang="fr-FR" sz="2400" b="1" dirty="0">
                <a:latin typeface="Times New Roman" panose="02020603050405020304" pitchFamily="18" charset="0"/>
                <a:cs typeface="Times New Roman" panose="02020603050405020304" pitchFamily="18" charset="0"/>
              </a:rPr>
              <a:t>GMT</a:t>
            </a:r>
          </a:p>
          <a:p>
            <a:r>
              <a:rPr lang="fr-FR" sz="2400" b="1" dirty="0">
                <a:latin typeface="Times New Roman" panose="02020603050405020304" pitchFamily="18" charset="0"/>
                <a:cs typeface="Times New Roman" panose="02020603050405020304" pitchFamily="18" charset="0"/>
              </a:rPr>
              <a:t>Server: </a:t>
            </a:r>
            <a:r>
              <a:rPr lang="fr-FR" sz="2400" b="1" dirty="0" err="1">
                <a:latin typeface="Times New Roman" panose="02020603050405020304" pitchFamily="18" charset="0"/>
                <a:cs typeface="Times New Roman" panose="02020603050405020304" pitchFamily="18" charset="0"/>
              </a:rPr>
              <a:t>Zope</a:t>
            </a:r>
            <a:r>
              <a:rPr lang="fr-FR" sz="2400" b="1" dirty="0">
                <a:latin typeface="Times New Roman" panose="02020603050405020304" pitchFamily="18" charset="0"/>
                <a:cs typeface="Times New Roman" panose="02020603050405020304" pitchFamily="18" charset="0"/>
              </a:rPr>
              <a:t>/(</a:t>
            </a:r>
            <a:r>
              <a:rPr lang="fr-FR" sz="2400" b="1" dirty="0" err="1">
                <a:latin typeface="Times New Roman" panose="02020603050405020304" pitchFamily="18" charset="0"/>
                <a:cs typeface="Times New Roman" panose="02020603050405020304" pitchFamily="18" charset="0"/>
              </a:rPr>
              <a:t>Zope</a:t>
            </a:r>
            <a:r>
              <a:rPr lang="fr-FR" sz="2400" b="1" dirty="0">
                <a:latin typeface="Times New Roman" panose="02020603050405020304" pitchFamily="18" charset="0"/>
                <a:cs typeface="Times New Roman" panose="02020603050405020304" pitchFamily="18" charset="0"/>
              </a:rPr>
              <a:t> 2.10.6-final, python 2.4.5, linux2) </a:t>
            </a:r>
            <a:r>
              <a:rPr lang="fr-FR" sz="2400" b="1" dirty="0" err="1">
                <a:latin typeface="Times New Roman" panose="02020603050405020304" pitchFamily="18" charset="0"/>
                <a:cs typeface="Times New Roman" panose="02020603050405020304" pitchFamily="18" charset="0"/>
              </a:rPr>
              <a:t>ZServer</a:t>
            </a:r>
            <a:r>
              <a:rPr lang="fr-FR" sz="2400" b="1" dirty="0">
                <a:latin typeface="Times New Roman" panose="02020603050405020304" pitchFamily="18" charset="0"/>
                <a:cs typeface="Times New Roman" panose="02020603050405020304" pitchFamily="18" charset="0"/>
              </a:rPr>
              <a:t>/1.1 </a:t>
            </a:r>
            <a:r>
              <a:rPr lang="fr-FR" sz="2400" b="1" dirty="0" err="1">
                <a:latin typeface="Times New Roman" panose="02020603050405020304" pitchFamily="18" charset="0"/>
                <a:cs typeface="Times New Roman" panose="02020603050405020304" pitchFamily="18" charset="0"/>
              </a:rPr>
              <a:t>Plone</a:t>
            </a:r>
            <a:r>
              <a:rPr lang="fr-FR" sz="2400" b="1" dirty="0">
                <a:latin typeface="Times New Roman" panose="02020603050405020304" pitchFamily="18" charset="0"/>
                <a:cs typeface="Times New Roman" panose="02020603050405020304" pitchFamily="18" charset="0"/>
              </a:rPr>
              <a:t>/3.1.7</a:t>
            </a:r>
          </a:p>
          <a:p>
            <a:r>
              <a:rPr lang="fr-FR" sz="2400" b="1" dirty="0">
                <a:latin typeface="Times New Roman" panose="02020603050405020304" pitchFamily="18" charset="0"/>
                <a:cs typeface="Times New Roman" panose="02020603050405020304" pitchFamily="18" charset="0"/>
              </a:rPr>
              <a:t>Content-</a:t>
            </a:r>
            <a:r>
              <a:rPr lang="fr-FR" sz="2400" b="1" dirty="0" err="1">
                <a:latin typeface="Times New Roman" panose="02020603050405020304" pitchFamily="18" charset="0"/>
                <a:cs typeface="Times New Roman" panose="02020603050405020304" pitchFamily="18" charset="0"/>
              </a:rPr>
              <a:t>Length</a:t>
            </a:r>
            <a:r>
              <a:rPr lang="fr-FR" sz="2400" b="1" dirty="0">
                <a:latin typeface="Times New Roman" panose="02020603050405020304" pitchFamily="18" charset="0"/>
                <a:cs typeface="Times New Roman" panose="02020603050405020304" pitchFamily="18" charset="0"/>
              </a:rPr>
              <a:t>: 16051</a:t>
            </a:r>
          </a:p>
          <a:p>
            <a:r>
              <a:rPr lang="fr-FR" sz="2400" b="1" dirty="0">
                <a:latin typeface="Times New Roman" panose="02020603050405020304" pitchFamily="18" charset="0"/>
                <a:cs typeface="Times New Roman" panose="02020603050405020304" pitchFamily="18" charset="0"/>
              </a:rPr>
              <a:t>Expires: 18 OCT 2017 </a:t>
            </a:r>
            <a:r>
              <a:rPr lang="fr-FR" sz="2400" b="1" dirty="0" smtClean="0">
                <a:latin typeface="Times New Roman" panose="02020603050405020304" pitchFamily="18" charset="0"/>
                <a:cs typeface="Times New Roman" panose="02020603050405020304" pitchFamily="18" charset="0"/>
              </a:rPr>
              <a:t>10:22:52 </a:t>
            </a:r>
            <a:r>
              <a:rPr lang="fr-FR" sz="2400" b="1" dirty="0">
                <a:latin typeface="Times New Roman" panose="02020603050405020304" pitchFamily="18" charset="0"/>
                <a:cs typeface="Times New Roman" panose="02020603050405020304" pitchFamily="18" charset="0"/>
              </a:rPr>
              <a:t>GMT</a:t>
            </a:r>
          </a:p>
          <a:p>
            <a:r>
              <a:rPr lang="fr-FR" sz="2400" b="1" dirty="0" smtClean="0">
                <a:latin typeface="Times New Roman" panose="02020603050405020304" pitchFamily="18" charset="0"/>
                <a:cs typeface="Times New Roman" panose="02020603050405020304" pitchFamily="18" charset="0"/>
              </a:rPr>
              <a:t>Content-Type</a:t>
            </a:r>
            <a:r>
              <a:rPr lang="fr-FR" sz="2400" b="1" dirty="0">
                <a:latin typeface="Times New Roman" panose="02020603050405020304" pitchFamily="18" charset="0"/>
                <a:cs typeface="Times New Roman" panose="02020603050405020304" pitchFamily="18" charset="0"/>
              </a:rPr>
              <a:t>: </a:t>
            </a:r>
            <a:r>
              <a:rPr lang="fr-FR" sz="2400" b="1" dirty="0" err="1">
                <a:latin typeface="Times New Roman" panose="02020603050405020304" pitchFamily="18" charset="0"/>
                <a:cs typeface="Times New Roman" panose="02020603050405020304" pitchFamily="18" charset="0"/>
              </a:rPr>
              <a:t>text</a:t>
            </a:r>
            <a:r>
              <a:rPr lang="fr-FR" sz="2400" b="1" dirty="0">
                <a:latin typeface="Times New Roman" panose="02020603050405020304" pitchFamily="18" charset="0"/>
                <a:cs typeface="Times New Roman" panose="02020603050405020304" pitchFamily="18" charset="0"/>
              </a:rPr>
              <a:t>/</a:t>
            </a:r>
            <a:r>
              <a:rPr lang="fr-FR" sz="2400" b="1" dirty="0" err="1">
                <a:latin typeface="Times New Roman" panose="02020603050405020304" pitchFamily="18" charset="0"/>
                <a:cs typeface="Times New Roman" panose="02020603050405020304" pitchFamily="18" charset="0"/>
              </a:rPr>
              <a:t>html;charset</a:t>
            </a:r>
            <a:r>
              <a:rPr lang="fr-FR" sz="2400" b="1" dirty="0">
                <a:latin typeface="Times New Roman" panose="02020603050405020304" pitchFamily="18" charset="0"/>
                <a:cs typeface="Times New Roman" panose="02020603050405020304" pitchFamily="18" charset="0"/>
              </a:rPr>
              <a:t>=utf-8</a:t>
            </a:r>
          </a:p>
          <a:p>
            <a:r>
              <a:rPr lang="fr-FR" sz="2400" b="1" dirty="0">
                <a:latin typeface="Times New Roman" panose="02020603050405020304" pitchFamily="18" charset="0"/>
                <a:cs typeface="Times New Roman" panose="02020603050405020304" pitchFamily="18" charset="0"/>
              </a:rPr>
              <a:t>Content-</a:t>
            </a:r>
            <a:r>
              <a:rPr lang="fr-FR" sz="2400" b="1" dirty="0" err="1">
                <a:latin typeface="Times New Roman" panose="02020603050405020304" pitchFamily="18" charset="0"/>
                <a:cs typeface="Times New Roman" panose="02020603050405020304" pitchFamily="18" charset="0"/>
              </a:rPr>
              <a:t>Language</a:t>
            </a:r>
            <a:r>
              <a:rPr lang="fr-FR" sz="2400" b="1" dirty="0">
                <a:latin typeface="Times New Roman" panose="02020603050405020304" pitchFamily="18" charset="0"/>
                <a:cs typeface="Times New Roman" panose="02020603050405020304" pitchFamily="18" charset="0"/>
              </a:rPr>
              <a:t>: </a:t>
            </a:r>
            <a:r>
              <a:rPr lang="fr-FR" sz="2400" b="1" dirty="0" err="1">
                <a:latin typeface="Times New Roman" panose="02020603050405020304" pitchFamily="18" charset="0"/>
                <a:cs typeface="Times New Roman" panose="02020603050405020304" pitchFamily="18" charset="0"/>
              </a:rPr>
              <a:t>fr</a:t>
            </a:r>
            <a:endParaRPr lang="fr-FR" sz="2400" b="1" dirty="0">
              <a:latin typeface="Times New Roman" panose="02020603050405020304" pitchFamily="18" charset="0"/>
              <a:cs typeface="Times New Roman" panose="02020603050405020304" pitchFamily="18" charset="0"/>
            </a:endParaRPr>
          </a:p>
          <a:p>
            <a:r>
              <a:rPr lang="fr-FR" sz="2400" b="1" dirty="0">
                <a:latin typeface="Times New Roman" panose="02020603050405020304" pitchFamily="18" charset="0"/>
                <a:cs typeface="Times New Roman" panose="02020603050405020304" pitchFamily="18" charset="0"/>
              </a:rPr>
              <a:t>Via: 1.0 </a:t>
            </a:r>
            <a:r>
              <a:rPr lang="fr-FR" sz="2400" b="1" dirty="0" smtClean="0">
                <a:latin typeface="Times New Roman" panose="02020603050405020304" pitchFamily="18" charset="0"/>
                <a:cs typeface="Times New Roman" panose="02020603050405020304" pitchFamily="18" charset="0"/>
              </a:rPr>
              <a:t>www.google.com</a:t>
            </a:r>
            <a:endParaRPr lang="fr-FR" sz="2400" b="1" dirty="0">
              <a:latin typeface="Times New Roman" panose="02020603050405020304" pitchFamily="18" charset="0"/>
              <a:cs typeface="Times New Roman" panose="02020603050405020304" pitchFamily="18" charset="0"/>
            </a:endParaRPr>
          </a:p>
          <a:p>
            <a:r>
              <a:rPr lang="fr-FR" sz="2400" b="1" dirty="0" err="1">
                <a:latin typeface="Times New Roman" panose="02020603050405020304" pitchFamily="18" charset="0"/>
                <a:cs typeface="Times New Roman" panose="02020603050405020304" pitchFamily="18" charset="0"/>
              </a:rPr>
              <a:t>Connection</a:t>
            </a:r>
            <a:r>
              <a:rPr lang="fr-FR" sz="2400" b="1" dirty="0">
                <a:latin typeface="Times New Roman" panose="02020603050405020304" pitchFamily="18" charset="0"/>
                <a:cs typeface="Times New Roman" panose="02020603050405020304" pitchFamily="18" charset="0"/>
              </a:rPr>
              <a:t>: close</a:t>
            </a:r>
          </a:p>
          <a:p>
            <a:endParaRPr lang="fr-FR" sz="2400" b="1" dirty="0">
              <a:latin typeface="Times New Roman" panose="02020603050405020304" pitchFamily="18" charset="0"/>
              <a:cs typeface="Times New Roman" panose="02020603050405020304" pitchFamily="18" charset="0"/>
            </a:endParaRPr>
          </a:p>
          <a:p>
            <a:r>
              <a:rPr lang="fr-FR" sz="2400" b="1" dirty="0">
                <a:latin typeface="Times New Roman" panose="02020603050405020304" pitchFamily="18" charset="0"/>
                <a:cs typeface="Times New Roman" panose="02020603050405020304" pitchFamily="18" charset="0"/>
              </a:rPr>
              <a:t>&lt;!DOCTYPE html PUBLIC "-//W3C//DTD XHTML 1.0 </a:t>
            </a:r>
            <a:r>
              <a:rPr lang="fr-FR" sz="2400" b="1" dirty="0" err="1">
                <a:latin typeface="Times New Roman" panose="02020603050405020304" pitchFamily="18" charset="0"/>
                <a:cs typeface="Times New Roman" panose="02020603050405020304" pitchFamily="18" charset="0"/>
              </a:rPr>
              <a:t>Transitional</a:t>
            </a:r>
            <a:r>
              <a:rPr lang="fr-FR" sz="2400" b="1" dirty="0">
                <a:latin typeface="Times New Roman" panose="02020603050405020304" pitchFamily="18" charset="0"/>
                <a:cs typeface="Times New Roman" panose="02020603050405020304" pitchFamily="18" charset="0"/>
              </a:rPr>
              <a:t>//EN"</a:t>
            </a:r>
          </a:p>
          <a:p>
            <a:r>
              <a:rPr lang="fr-FR" sz="2400" b="1" dirty="0">
                <a:latin typeface="Times New Roman" panose="02020603050405020304" pitchFamily="18" charset="0"/>
                <a:cs typeface="Times New Roman" panose="02020603050405020304" pitchFamily="18" charset="0"/>
              </a:rPr>
              <a:t>  "http://www.w3.org/TR/xhtml1/DTD/xhtml1-transitional.dtd"&gt;</a:t>
            </a:r>
          </a:p>
          <a:p>
            <a:r>
              <a:rPr lang="fr-FR" sz="24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580675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233465"/>
            <a:ext cx="10725150" cy="6147880"/>
          </a:xfrm>
        </p:spPr>
        <p:txBody>
          <a:bodyPr>
            <a:noAutofit/>
          </a:bodyPr>
          <a:lstStyle/>
          <a:p>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première ligne est le statut de la réponse :</a:t>
            </a:r>
          </a:p>
          <a:p>
            <a:pPr>
              <a:buFont typeface="Arial" panose="020B0604020202020204" pitchFamily="34" charset="0"/>
              <a:buChar char="•"/>
            </a:pPr>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2xx (ici 200), pas de problème.</a:t>
            </a:r>
          </a:p>
          <a:p>
            <a:pPr>
              <a:buFont typeface="Arial" panose="020B0604020202020204" pitchFamily="34" charset="0"/>
              <a:buChar char="•"/>
            </a:pPr>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3xx la ressource a été déplacée.</a:t>
            </a:r>
          </a:p>
          <a:p>
            <a:pPr>
              <a:buFont typeface="Arial" panose="020B0604020202020204" pitchFamily="34" charset="0"/>
              <a:buChar char="•"/>
            </a:pPr>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4xx la ressource n’existe pas.</a:t>
            </a:r>
          </a:p>
          <a:p>
            <a:pPr>
              <a:buFont typeface="Arial" panose="020B0604020202020204" pitchFamily="34" charset="0"/>
              <a:buChar char="•"/>
            </a:pPr>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5xx il y a un problème.</a:t>
            </a:r>
          </a:p>
          <a:p>
            <a:r>
              <a:rPr lang="fr-FR"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2"/>
              </a:rPr>
              <a:t>Date</a:t>
            </a:r>
            <a:r>
              <a:rPr lang="fr-FR"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Date</a:t>
            </a:r>
            <a:r>
              <a:rPr lang="fr-FR" sz="32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création de la réponse.</a:t>
            </a:r>
          </a:p>
          <a:p>
            <a:r>
              <a:rPr lang="fr-FR"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3"/>
              </a:rPr>
              <a:t>Server</a:t>
            </a:r>
            <a:r>
              <a:rPr lang="fr-FR"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Annonce </a:t>
            </a:r>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logiciel et la version ayant crée la réponse.</a:t>
            </a:r>
          </a:p>
          <a:p>
            <a:r>
              <a:rPr lang="fr-FR"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4"/>
              </a:rPr>
              <a:t>Content-</a:t>
            </a:r>
            <a:r>
              <a:rPr lang="fr-FR" sz="3200" b="1" dirty="0" err="1"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4"/>
              </a:rPr>
              <a:t>Length</a:t>
            </a:r>
            <a:r>
              <a:rPr lang="fr-FR"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a:t>
            </a:r>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taille de la ressource en octets.</a:t>
            </a:r>
          </a:p>
          <a:p>
            <a:r>
              <a:rPr lang="fr-FR"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5"/>
              </a:rPr>
              <a:t>Content-Type</a:t>
            </a:r>
            <a:r>
              <a:rPr lang="fr-FR" sz="3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Type </a:t>
            </a:r>
            <a:r>
              <a:rPr lang="fr-FR" sz="32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MIME de la ressource.</a:t>
            </a:r>
          </a:p>
          <a:p>
            <a:pPr marL="0" indent="0">
              <a:buNone/>
            </a:pPr>
            <a:endParaRPr lang="fr-FR"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fr-FR"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Espace réservé du numéro de diapositive 1"/>
          <p:cNvSpPr>
            <a:spLocks noGrp="1"/>
          </p:cNvSpPr>
          <p:nvPr>
            <p:ph type="sldNum" sz="quarter" idx="12"/>
          </p:nvPr>
        </p:nvSpPr>
        <p:spPr/>
        <p:txBody>
          <a:bodyPr/>
          <a:lstStyle/>
          <a:p>
            <a:fld id="{519954A3-9DFD-4C44-94BA-B95130A3BA1C}" type="slidenum">
              <a:rPr lang="en-US" smtClean="0"/>
              <a:t>28</a:t>
            </a:fld>
            <a:endParaRPr lang="en-US" dirty="0"/>
          </a:p>
        </p:txBody>
      </p:sp>
    </p:spTree>
    <p:extLst>
      <p:ext uri="{BB962C8B-B14F-4D97-AF65-F5344CB8AC3E}">
        <p14:creationId xmlns:p14="http://schemas.microsoft.com/office/powerpoint/2010/main" val="11070451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7650" y="-324006"/>
            <a:ext cx="11296650" cy="6147880"/>
          </a:xfrm>
        </p:spPr>
        <p:txBody>
          <a:bodyPr>
            <a:noAutofit/>
          </a:bodyPr>
          <a:lstStyle/>
          <a:p>
            <a:pPr marL="0" indent="0">
              <a:buNone/>
            </a:pPr>
            <a:endParaRPr lang="fr-FR" sz="2800" dirty="0" smtClean="0">
              <a:solidFill>
                <a:schemeClr val="tx1"/>
              </a:solidFill>
            </a:endParaRPr>
          </a:p>
          <a:p>
            <a:r>
              <a:rPr lang="fr-FR" sz="2800" b="1" dirty="0">
                <a:solidFill>
                  <a:schemeClr val="tx1"/>
                </a:solidFill>
                <a:latin typeface="Times New Roman" panose="02020603050405020304" pitchFamily="18" charset="0"/>
                <a:cs typeface="Times New Roman" panose="02020603050405020304" pitchFamily="18" charset="0"/>
                <a:hlinkClick r:id="rId2"/>
              </a:rPr>
              <a:t>Expires</a:t>
            </a:r>
            <a:endParaRPr lang="fr-FR" sz="2800" b="1" dirty="0">
              <a:solidFill>
                <a:schemeClr val="tx1"/>
              </a:solidFill>
              <a:latin typeface="Times New Roman" panose="02020603050405020304" pitchFamily="18" charset="0"/>
              <a:cs typeface="Times New Roman" panose="02020603050405020304" pitchFamily="18" charset="0"/>
            </a:endParaRPr>
          </a:p>
          <a:p>
            <a:r>
              <a:rPr lang="fr-FR" sz="2800" dirty="0">
                <a:solidFill>
                  <a:schemeClr val="tx1"/>
                </a:solidFill>
                <a:latin typeface="Times New Roman" panose="02020603050405020304" pitchFamily="18" charset="0"/>
                <a:cs typeface="Times New Roman" panose="02020603050405020304" pitchFamily="18" charset="0"/>
              </a:rPr>
              <a:t>Date de “péremption” de la réponse. Au-delà de cette date la page devra être rechargée ce qui permet au navigateur ou au cache de savoir quand transmettre les requêtes.</a:t>
            </a:r>
          </a:p>
          <a:p>
            <a:r>
              <a:rPr lang="fr-FR" sz="2800" b="1" dirty="0">
                <a:solidFill>
                  <a:schemeClr val="tx1"/>
                </a:solidFill>
                <a:latin typeface="Times New Roman" panose="02020603050405020304" pitchFamily="18" charset="0"/>
                <a:cs typeface="Times New Roman" panose="02020603050405020304" pitchFamily="18" charset="0"/>
                <a:hlinkClick r:id="rId3"/>
              </a:rPr>
              <a:t>Last-</a:t>
            </a:r>
            <a:r>
              <a:rPr lang="fr-FR" sz="2800" b="1" dirty="0" err="1">
                <a:solidFill>
                  <a:schemeClr val="tx1"/>
                </a:solidFill>
                <a:latin typeface="Times New Roman" panose="02020603050405020304" pitchFamily="18" charset="0"/>
                <a:cs typeface="Times New Roman" panose="02020603050405020304" pitchFamily="18" charset="0"/>
                <a:hlinkClick r:id="rId3"/>
              </a:rPr>
              <a:t>Modified</a:t>
            </a:r>
            <a:endParaRPr lang="fr-FR" sz="2800" b="1" dirty="0">
              <a:solidFill>
                <a:schemeClr val="tx1"/>
              </a:solidFill>
              <a:latin typeface="Times New Roman" panose="02020603050405020304" pitchFamily="18" charset="0"/>
              <a:cs typeface="Times New Roman" panose="02020603050405020304" pitchFamily="18" charset="0"/>
            </a:endParaRPr>
          </a:p>
          <a:p>
            <a:r>
              <a:rPr lang="fr-FR" sz="2800" dirty="0">
                <a:solidFill>
                  <a:schemeClr val="tx1"/>
                </a:solidFill>
                <a:latin typeface="Times New Roman" panose="02020603050405020304" pitchFamily="18" charset="0"/>
                <a:cs typeface="Times New Roman" panose="02020603050405020304" pitchFamily="18" charset="0"/>
              </a:rPr>
              <a:t>Date de dernière modification de la ressource</a:t>
            </a:r>
            <a:r>
              <a:rPr lang="fr-FR" sz="2800" dirty="0" smtClean="0">
                <a:solidFill>
                  <a:schemeClr val="tx1"/>
                </a:solidFill>
                <a:latin typeface="Times New Roman" panose="02020603050405020304" pitchFamily="18" charset="0"/>
                <a:cs typeface="Times New Roman" panose="02020603050405020304" pitchFamily="18" charset="0"/>
              </a:rPr>
              <a:t>.</a:t>
            </a:r>
            <a:endParaRPr lang="fr-FR" sz="2800" dirty="0">
              <a:solidFill>
                <a:schemeClr val="tx1"/>
              </a:solidFill>
              <a:latin typeface="Times New Roman" panose="02020603050405020304" pitchFamily="18" charset="0"/>
              <a:cs typeface="Times New Roman" panose="02020603050405020304" pitchFamily="18" charset="0"/>
            </a:endParaRPr>
          </a:p>
          <a:p>
            <a:r>
              <a:rPr lang="fr-FR" sz="2800" b="1" dirty="0">
                <a:solidFill>
                  <a:schemeClr val="tx1"/>
                </a:solidFill>
                <a:latin typeface="Times New Roman" panose="02020603050405020304" pitchFamily="18" charset="0"/>
                <a:cs typeface="Times New Roman" panose="02020603050405020304" pitchFamily="18" charset="0"/>
                <a:hlinkClick r:id="rId4"/>
              </a:rPr>
              <a:t>Les cookies</a:t>
            </a:r>
            <a:endParaRPr lang="fr-FR" sz="2800" b="1" dirty="0">
              <a:solidFill>
                <a:schemeClr val="tx1"/>
              </a:solidFill>
              <a:latin typeface="Times New Roman" panose="02020603050405020304" pitchFamily="18" charset="0"/>
              <a:cs typeface="Times New Roman" panose="02020603050405020304" pitchFamily="18" charset="0"/>
            </a:endParaRPr>
          </a:p>
          <a:p>
            <a:r>
              <a:rPr lang="fr-FR" sz="2800" dirty="0">
                <a:solidFill>
                  <a:schemeClr val="tx1"/>
                </a:solidFill>
                <a:latin typeface="Times New Roman" panose="02020603050405020304" pitchFamily="18" charset="0"/>
                <a:cs typeface="Times New Roman" panose="02020603050405020304" pitchFamily="18" charset="0"/>
              </a:rPr>
              <a:t>Le cookie est un ensemble de données transmises dans l’entête des requêtes http par un serveur (Set-Cookie: </a:t>
            </a:r>
            <a:r>
              <a:rPr lang="fr-FR" sz="2800" dirty="0" err="1">
                <a:solidFill>
                  <a:schemeClr val="tx1"/>
                </a:solidFill>
                <a:latin typeface="Times New Roman" panose="02020603050405020304" pitchFamily="18" charset="0"/>
                <a:cs typeface="Times New Roman" panose="02020603050405020304" pitchFamily="18" charset="0"/>
              </a:rPr>
              <a:t>name</a:t>
            </a:r>
            <a:r>
              <a:rPr lang="fr-FR" sz="2800" dirty="0">
                <a:solidFill>
                  <a:schemeClr val="tx1"/>
                </a:solidFill>
                <a:latin typeface="Times New Roman" panose="02020603050405020304" pitchFamily="18" charset="0"/>
                <a:cs typeface="Times New Roman" panose="02020603050405020304" pitchFamily="18" charset="0"/>
              </a:rPr>
              <a:t>=value) à un client qui les stockes sur son disque s’il est persistant et le retransmet à chaque requête au serveur (Cookie: </a:t>
            </a:r>
            <a:r>
              <a:rPr lang="fr-FR" sz="2800" dirty="0" err="1">
                <a:solidFill>
                  <a:schemeClr val="tx1"/>
                </a:solidFill>
                <a:latin typeface="Times New Roman" panose="02020603050405020304" pitchFamily="18" charset="0"/>
                <a:cs typeface="Times New Roman" panose="02020603050405020304" pitchFamily="18" charset="0"/>
              </a:rPr>
              <a:t>name</a:t>
            </a:r>
            <a:r>
              <a:rPr lang="fr-FR" sz="2800" dirty="0">
                <a:solidFill>
                  <a:schemeClr val="tx1"/>
                </a:solidFill>
                <a:latin typeface="Times New Roman" panose="02020603050405020304" pitchFamily="18" charset="0"/>
                <a:cs typeface="Times New Roman" panose="02020603050405020304" pitchFamily="18" charset="0"/>
              </a:rPr>
              <a:t>=value).</a:t>
            </a:r>
          </a:p>
          <a:p>
            <a:r>
              <a:rPr lang="fr-FR" sz="2800" dirty="0">
                <a:solidFill>
                  <a:schemeClr val="tx1"/>
                </a:solidFill>
                <a:latin typeface="Times New Roman" panose="02020603050405020304" pitchFamily="18" charset="0"/>
                <a:cs typeface="Times New Roman" panose="02020603050405020304" pitchFamily="18" charset="0"/>
              </a:rPr>
              <a:t>Il sert soit à l’authentification, soit à la gestion de la session, soit à l’enregistrement des préférences du client etc.</a:t>
            </a:r>
          </a:p>
          <a:p>
            <a:endParaRPr lang="fr-FR" sz="2800" dirty="0">
              <a:solidFill>
                <a:schemeClr val="tx1"/>
              </a:solidFill>
            </a:endParaRPr>
          </a:p>
          <a:p>
            <a:endParaRPr lang="fr-FR" sz="2800" dirty="0">
              <a:solidFill>
                <a:schemeClr val="tx1"/>
              </a:solidFill>
            </a:endParaRPr>
          </a:p>
        </p:txBody>
      </p:sp>
      <p:sp>
        <p:nvSpPr>
          <p:cNvPr id="2" name="Espace réservé du numéro de diapositive 1"/>
          <p:cNvSpPr>
            <a:spLocks noGrp="1"/>
          </p:cNvSpPr>
          <p:nvPr>
            <p:ph type="sldNum" sz="quarter" idx="12"/>
          </p:nvPr>
        </p:nvSpPr>
        <p:spPr/>
        <p:txBody>
          <a:bodyPr/>
          <a:lstStyle/>
          <a:p>
            <a:fld id="{519954A3-9DFD-4C44-94BA-B95130A3BA1C}" type="slidenum">
              <a:rPr lang="en-US" smtClean="0"/>
              <a:t>29</a:t>
            </a:fld>
            <a:endParaRPr lang="en-US" dirty="0"/>
          </a:p>
        </p:txBody>
      </p:sp>
    </p:spTree>
    <p:extLst>
      <p:ext uri="{BB962C8B-B14F-4D97-AF65-F5344CB8AC3E}">
        <p14:creationId xmlns:p14="http://schemas.microsoft.com/office/powerpoint/2010/main" val="1655771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rgbClr val="92D050"/>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Internet</a:t>
            </a:r>
          </a:p>
        </p:txBody>
      </p:sp>
      <p:sp>
        <p:nvSpPr>
          <p:cNvPr id="7174" name="Text Box 7"/>
          <p:cNvSpPr txBox="1">
            <a:spLocks noChangeArrowheads="1"/>
          </p:cNvSpPr>
          <p:nvPr/>
        </p:nvSpPr>
        <p:spPr bwMode="auto">
          <a:xfrm>
            <a:off x="113938" y="1015663"/>
            <a:ext cx="11385335"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cas du développement du réseau mondial Internet est assez particulier. À la fois </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parce qu’il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été fulgurant et parce qu’il n’y a pas d’autorité unique qui gère la totalité du réseau.</a:t>
            </a:r>
          </a:p>
          <a:p>
            <a:pPr algn="just" eaLnBrk="1" hangingPunct="1">
              <a:buFont typeface="Wingdings" panose="05000000000000000000" pitchFamily="2" charset="2"/>
              <a:buChar char="ü"/>
            </a:pP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La complexité des structures était telle que, pour faciliter la coordination des groupes, </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 a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créé l’Internet Society (ISOC11) en 1992. </a:t>
            </a:r>
            <a:endParaRPr lang="fr-FR"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84370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67834" y="190500"/>
            <a:ext cx="8596668" cy="742950"/>
          </a:xfrm>
        </p:spPr>
        <p:txBody>
          <a:bodyPr>
            <a:normAutofit/>
          </a:bodyPr>
          <a:lstStyle/>
          <a:p>
            <a:pPr algn="ctr"/>
            <a:r>
              <a:rPr lang="fr-FR" dirty="0" smtClean="0">
                <a:solidFill>
                  <a:srgbClr val="FF0000"/>
                </a:solidFill>
                <a:effectLst>
                  <a:outerShdw blurRad="38100" dist="38100" dir="2700000" algn="tl">
                    <a:srgbClr val="000000">
                      <a:alpha val="43137"/>
                    </a:srgbClr>
                  </a:outerShdw>
                </a:effectLst>
              </a:rPr>
              <a:t>HTTPS</a:t>
            </a:r>
            <a:endParaRPr lang="fr-FR"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505884" y="933451"/>
            <a:ext cx="10085916" cy="5473036"/>
          </a:xfrm>
        </p:spPr>
        <p:txBody>
          <a:bodyPr>
            <a:noAutofit/>
          </a:bodyPr>
          <a:lstStyle/>
          <a:p>
            <a:r>
              <a:rPr lang="fr-FR" sz="24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HTTPS </a:t>
            </a:r>
            <a:r>
              <a:rPr lang="fr-FR" sz="24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est l’encapsulation du protocole http dans une couche de chiffrement telle SSL ou TLS.</a:t>
            </a:r>
          </a:p>
          <a:p>
            <a:r>
              <a:rPr lang="fr-FR" sz="24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serveur doit posséder un certificat X509 qui permettra d’une part de vérifier l’authenticité du serveur, et d’autre part d’échanger confidentiellement avec le client une clé permettant de chiffrer symétriquement la suite de la communication. En effet, l’une des particularités de </a:t>
            </a:r>
            <a:r>
              <a:rPr lang="fr-FR" sz="2400" dirty="0" err="1">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ssl</a:t>
            </a:r>
            <a:r>
              <a:rPr lang="fr-FR" sz="24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est que le serveur possède une clé publique qui sera envoyée en clair au client, et une clé privée qui permettra de déchiffrer les informations chiffrées avec la clé publique. Ce chiffrement est dit asymétrique et est complexe et lent à mettre en œuvre mais il présente l’immense avantage que le client n’a pas à partager de secret avec le serveur avant de se connecter et peut ainsi se connecter avec des serveurs qu’il ne connait pas.</a:t>
            </a:r>
          </a:p>
          <a:p>
            <a:pPr marL="0" indent="0">
              <a:buNone/>
            </a:pPr>
            <a:r>
              <a:rPr lang="en-US"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fr-FR"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fr-FR"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519954A3-9DFD-4C44-94BA-B95130A3BA1C}" type="slidenum">
              <a:rPr lang="en-US" smtClean="0"/>
              <a:t>30</a:t>
            </a:fld>
            <a:endParaRPr lang="en-US" dirty="0"/>
          </a:p>
        </p:txBody>
      </p:sp>
    </p:spTree>
    <p:extLst>
      <p:ext uri="{BB962C8B-B14F-4D97-AF65-F5344CB8AC3E}">
        <p14:creationId xmlns:p14="http://schemas.microsoft.com/office/powerpoint/2010/main" val="425313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67834" y="190500"/>
            <a:ext cx="8596668" cy="742950"/>
          </a:xfrm>
        </p:spPr>
        <p:txBody>
          <a:bodyPr>
            <a:normAutofit/>
          </a:bodyPr>
          <a:lstStyle/>
          <a:p>
            <a:pPr algn="ctr"/>
            <a:r>
              <a:rPr lang="fr-FR" dirty="0" smtClean="0">
                <a:solidFill>
                  <a:srgbClr val="FF0000"/>
                </a:solidFill>
                <a:effectLst>
                  <a:outerShdw blurRad="38100" dist="38100" dir="2700000" algn="tl">
                    <a:srgbClr val="000000">
                      <a:alpha val="43137"/>
                    </a:srgbClr>
                  </a:outerShdw>
                </a:effectLst>
              </a:rPr>
              <a:t>HTTPS</a:t>
            </a:r>
            <a:endParaRPr lang="fr-FR"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0" y="1116013"/>
            <a:ext cx="10629900" cy="5107911"/>
          </a:xfrm>
        </p:spPr>
        <p:txBody>
          <a:bodyPr>
            <a:noAutofit/>
          </a:bodyPr>
          <a:lstStyle/>
          <a:p>
            <a:r>
              <a:rPr lang="fr-FR" sz="2800"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a:t>
            </a:r>
            <a:r>
              <a:rPr lang="fr-FR" sz="2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certificat X509 du serveur doit être signé par une autorité connue du client pour que le navigateur fasse confiance au serveur. Le mécanisme mis en œuvre pour cette signature repose également sur le mécanisme de chiffrement asymétrique, le client possède une liste d’autorités connues avec leurs clés publiques respectives ce qui permettra de vérifier qu’un certificat X509 est intègre et a bien été signé par l’autorité indiquée dedans.</a:t>
            </a:r>
          </a:p>
          <a:p>
            <a:r>
              <a:rPr lang="fr-FR" sz="2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plus le chiffrement symétrique de la communication est associé à une fonction de hachage qui permet d’assurer l’intégrité des données transmises.</a:t>
            </a:r>
          </a:p>
          <a:p>
            <a:r>
              <a:rPr lang="fr-FR" sz="28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port utilisé par HTTPS est par défaut le 443.</a:t>
            </a:r>
          </a:p>
          <a:p>
            <a:pPr marL="0" indent="0">
              <a:buNone/>
            </a:pPr>
            <a:r>
              <a:rPr lang="en-US"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fr-FR"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fr-FR" sz="2000"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519954A3-9DFD-4C44-94BA-B95130A3BA1C}" type="slidenum">
              <a:rPr lang="en-US" smtClean="0"/>
              <a:t>31</a:t>
            </a:fld>
            <a:endParaRPr lang="en-US" dirty="0"/>
          </a:p>
        </p:txBody>
      </p:sp>
    </p:spTree>
    <p:extLst>
      <p:ext uri="{BB962C8B-B14F-4D97-AF65-F5344CB8AC3E}">
        <p14:creationId xmlns:p14="http://schemas.microsoft.com/office/powerpoint/2010/main" val="3320215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rgbClr val="92D050"/>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Internet</a:t>
            </a:r>
          </a:p>
        </p:txBody>
      </p:sp>
      <p:pic>
        <p:nvPicPr>
          <p:cNvPr id="2" name="Image 1"/>
          <p:cNvPicPr>
            <a:picLocks noChangeAspect="1"/>
          </p:cNvPicPr>
          <p:nvPr/>
        </p:nvPicPr>
        <p:blipFill>
          <a:blip r:embed="rId2"/>
          <a:stretch>
            <a:fillRect/>
          </a:stretch>
        </p:blipFill>
        <p:spPr>
          <a:xfrm>
            <a:off x="-1" y="1015662"/>
            <a:ext cx="12191999" cy="5842337"/>
          </a:xfrm>
          <a:prstGeom prst="rect">
            <a:avLst/>
          </a:prstGeom>
        </p:spPr>
      </p:pic>
    </p:spTree>
    <p:extLst>
      <p:ext uri="{BB962C8B-B14F-4D97-AF65-F5344CB8AC3E}">
        <p14:creationId xmlns:p14="http://schemas.microsoft.com/office/powerpoint/2010/main" val="35317842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rgbClr val="92D050"/>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LES BASES DU WEB</a:t>
            </a:r>
          </a:p>
        </p:txBody>
      </p:sp>
      <p:sp>
        <p:nvSpPr>
          <p:cNvPr id="7174" name="Text Box 7"/>
          <p:cNvSpPr txBox="1">
            <a:spLocks noChangeArrowheads="1"/>
          </p:cNvSpPr>
          <p:nvPr/>
        </p:nvSpPr>
        <p:spPr bwMode="auto">
          <a:xfrm>
            <a:off x="0" y="507831"/>
            <a:ext cx="12191999" cy="606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Web fait appel à un certain nombre de concepts de base. Nous verrons les trois plus importants dans cette première partie</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just" eaLnBrk="1" hangingPunct="1">
              <a:buFont typeface="Wingdings" panose="05000000000000000000" pitchFamily="2" charset="2"/>
              <a:buChar char="ü"/>
            </a:pPr>
            <a:endPar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6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ARCHITECTURE CLIENT-SERVEUR:</a:t>
            </a:r>
          </a:p>
          <a:p>
            <a:pPr algn="just" eaLnBrk="1" hangingPunct="1">
              <a:buFont typeface="Wingdings" panose="05000000000000000000" pitchFamily="2" charset="2"/>
              <a:buChar char="ü"/>
            </a:pPr>
            <a:r>
              <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 World Wide Web s'appuie sur la notion d'architecture client serveur. Un serveur est une machine en général assez </a:t>
            </a:r>
            <a:r>
              <a:rPr lang="fr-FR"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puissante qui </a:t>
            </a:r>
            <a:r>
              <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fournit un ou plusieurs services (accès à des sources de données, applications</a:t>
            </a:r>
            <a:r>
              <a:rPr lang="fr-FR"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l’autre coté les utilisateurs font tourner sur leur machine (machine cliente) un programme client qui, comme </a:t>
            </a:r>
            <a:r>
              <a:rPr lang="fr-FR"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son nom </a:t>
            </a:r>
            <a:r>
              <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l’indique va être demandeur de services, en l’occurrence ce client est un </a:t>
            </a:r>
            <a:r>
              <a:rPr lang="fr-FR"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navigateur Web </a:t>
            </a:r>
            <a:r>
              <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qui va demander des pages Web</a:t>
            </a:r>
          </a:p>
          <a:p>
            <a:pPr algn="just" eaLnBrk="1" hangingPunct="1">
              <a:buFont typeface="Wingdings" panose="05000000000000000000" pitchFamily="2" charset="2"/>
              <a:buChar char="ü"/>
            </a:pPr>
            <a:r>
              <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à un serveur Web. Le dialogue entre le client et le serveur se compose donc de requêtes émises par le client et de </a:t>
            </a:r>
            <a:r>
              <a:rPr lang="fr-FR" sz="28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réponses données </a:t>
            </a:r>
            <a:r>
              <a:rPr lang="fr-FR" sz="2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par le serveur.</a:t>
            </a:r>
            <a:endParaRPr lang="fr-FR"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71154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rgbClr val="92D050"/>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LES BASES DU WEB</a:t>
            </a:r>
          </a:p>
        </p:txBody>
      </p:sp>
      <p:sp>
        <p:nvSpPr>
          <p:cNvPr id="7174" name="Text Box 7"/>
          <p:cNvSpPr txBox="1">
            <a:spLocks noChangeArrowheads="1"/>
          </p:cNvSpPr>
          <p:nvPr/>
        </p:nvSpPr>
        <p:spPr bwMode="auto">
          <a:xfrm>
            <a:off x="1" y="507831"/>
            <a:ext cx="11681137"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URL:</a:t>
            </a:r>
          </a:p>
          <a:p>
            <a:pPr algn="just" eaLnBrk="1" hangingPunct="1">
              <a:buFont typeface="Wingdings" panose="05000000000000000000" pitchFamily="2" charset="2"/>
              <a:buChar char="ü"/>
            </a:pP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Pour accéder à une page web il faut d'abord pouvoir décrire où elle se trouve. Pour repérer un document, un fichier, </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une source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 données … on a développé la notation URL (</a:t>
            </a:r>
            <a:r>
              <a:rPr lang="fr-FR" sz="3200"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Universal</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/Uniform Resource Locator). </a:t>
            </a:r>
          </a:p>
        </p:txBody>
      </p:sp>
      <p:sp>
        <p:nvSpPr>
          <p:cNvPr id="3" name="Rectangle 2"/>
          <p:cNvSpPr/>
          <p:nvPr/>
        </p:nvSpPr>
        <p:spPr>
          <a:xfrm>
            <a:off x="2033809" y="4364796"/>
            <a:ext cx="8191345" cy="646331"/>
          </a:xfrm>
          <a:prstGeom prst="rect">
            <a:avLst/>
          </a:prstGeom>
        </p:spPr>
        <p:txBody>
          <a:bodyPr wrap="none">
            <a:spAutoFit/>
          </a:bodyPr>
          <a:lstStyle/>
          <a:p>
            <a:r>
              <a:rPr lang="fr-FR" sz="3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&lt;Protocole&gt; ://&lt;nom serveur&gt;/&lt;chemin&gt;</a:t>
            </a:r>
          </a:p>
        </p:txBody>
      </p:sp>
    </p:spTree>
    <p:extLst>
      <p:ext uri="{BB962C8B-B14F-4D97-AF65-F5344CB8AC3E}">
        <p14:creationId xmlns:p14="http://schemas.microsoft.com/office/powerpoint/2010/main" val="3860752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rgbClr val="92D050"/>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LES BASES DU WEB</a:t>
            </a:r>
          </a:p>
        </p:txBody>
      </p:sp>
      <p:sp>
        <p:nvSpPr>
          <p:cNvPr id="7174" name="Text Box 7"/>
          <p:cNvSpPr txBox="1">
            <a:spLocks noChangeArrowheads="1"/>
          </p:cNvSpPr>
          <p:nvPr/>
        </p:nvSpPr>
        <p:spPr bwMode="auto">
          <a:xfrm>
            <a:off x="1" y="507831"/>
            <a:ext cx="11681137"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URL:</a:t>
            </a:r>
          </a:p>
          <a:p>
            <a:pPr algn="just" eaLnBrk="1" hangingPunct="1">
              <a:buFont typeface="Wingdings" panose="05000000000000000000" pitchFamily="2" charset="2"/>
              <a:buChar char="ü"/>
            </a:pP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 des problèmes posés par ce système est que si un URL vient à changer il faut remettre à jour tous les liens qui l'utilisent. </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Il faut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donc maintenir ses pages et régulièrement vérifier que les liens sont toujours corrects ou sinon les surfeurs risquent de </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 retrouver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dans une impasse avec l'écran un message d'erreur du style "Ce document n'existe pas (erreur numéro 404</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22245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rgbClr val="92D050"/>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LES BASES DU WEB</a:t>
            </a:r>
          </a:p>
        </p:txBody>
      </p:sp>
      <p:sp>
        <p:nvSpPr>
          <p:cNvPr id="7174" name="Text Box 7"/>
          <p:cNvSpPr txBox="1">
            <a:spLocks noChangeArrowheads="1"/>
          </p:cNvSpPr>
          <p:nvPr/>
        </p:nvSpPr>
        <p:spPr bwMode="auto">
          <a:xfrm>
            <a:off x="1" y="507831"/>
            <a:ext cx="11681137"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URL:</a:t>
            </a:r>
          </a:p>
          <a:p>
            <a:pPr algn="just" eaLnBrk="1" hangingPunct="1">
              <a:buFont typeface="Wingdings" panose="05000000000000000000" pitchFamily="2" charset="2"/>
              <a:buChar char="ü"/>
            </a:pP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noms d'URL utilisent les lettres de l'alphabet en général en minuscule, les chiffres sont autorisés, certains caractères / . : </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algn="just" eaLnBrk="1" hangingPunct="1"/>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ont une signification particulière et sont donc réservés, enfin certains caractères sont dit non sûrs dans la mesure où ils sont</a:t>
            </a:r>
          </a:p>
          <a:p>
            <a:pPr algn="just" eaLnBrk="1" hangingPunct="1"/>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interprétés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ou interprétables différemment : les blancs, les étoiles, etc</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97535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5"/>
          <p:cNvSpPr txBox="1">
            <a:spLocks noChangeArrowheads="1"/>
          </p:cNvSpPr>
          <p:nvPr/>
        </p:nvSpPr>
        <p:spPr bwMode="auto">
          <a:xfrm>
            <a:off x="0" y="0"/>
            <a:ext cx="12191999" cy="1015663"/>
          </a:xfrm>
          <a:prstGeom prst="rect">
            <a:avLst/>
          </a:prstGeom>
          <a:solidFill>
            <a:srgbClr val="92D050"/>
          </a:solidFill>
          <a:ln/>
        </p:spPr>
        <p:style>
          <a:lnRef idx="1">
            <a:schemeClr val="dk1"/>
          </a:lnRef>
          <a:fillRef idx="2">
            <a:schemeClr val="dk1"/>
          </a:fillRef>
          <a:effectRef idx="1">
            <a:schemeClr val="dk1"/>
          </a:effectRef>
          <a:fontRef idx="minor">
            <a:schemeClr val="dk1"/>
          </a:fontRef>
        </p:style>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fr-FR" sz="6000" b="1" dirty="0">
                <a:solidFill>
                  <a:schemeClr val="bg1"/>
                </a:solidFill>
                <a:effectLst>
                  <a:outerShdw blurRad="38100" dist="38100" dir="2700000" algn="tl">
                    <a:srgbClr val="000000">
                      <a:alpha val="43137"/>
                    </a:srgbClr>
                  </a:outerShdw>
                </a:effectLst>
                <a:latin typeface="Brush Script MT" panose="03060802040406070304" pitchFamily="66" charset="0"/>
              </a:rPr>
              <a:t>LES BASES DU WEB</a:t>
            </a:r>
          </a:p>
        </p:txBody>
      </p:sp>
      <p:sp>
        <p:nvSpPr>
          <p:cNvPr id="7174" name="Text Box 7"/>
          <p:cNvSpPr txBox="1">
            <a:spLocks noChangeArrowheads="1"/>
          </p:cNvSpPr>
          <p:nvPr/>
        </p:nvSpPr>
        <p:spPr bwMode="auto">
          <a:xfrm>
            <a:off x="1" y="507831"/>
            <a:ext cx="11681137"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endPar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Char char="ü"/>
            </a:pP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fr-FR"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URL:</a:t>
            </a:r>
          </a:p>
          <a:p>
            <a:pPr algn="just" eaLnBrk="1" hangingPunct="1">
              <a:buFont typeface="Wingdings" panose="05000000000000000000" pitchFamily="2" charset="2"/>
              <a:buChar char="ü"/>
            </a:pP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trois caractères / . : sont des séparateurs simples, le ? est un séparateur introduisant une requête qui en général </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demande au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serveur d'exécuter un programme </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pour </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générer la réponse. </a:t>
            </a:r>
            <a:r>
              <a:rPr lang="fr-FR" sz="32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Exemple</a:t>
            </a:r>
            <a:r>
              <a:rPr lang="fr-FR" sz="32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si vous lancez une requête sur le mot clef 'voiture' sous Yahoo! l'URL est :</a:t>
            </a:r>
          </a:p>
          <a:p>
            <a:pPr algn="just" eaLnBrk="1" hangingPunct="1">
              <a:buFont typeface="Wingdings" panose="05000000000000000000" pitchFamily="2" charset="2"/>
              <a:buChar char="ü"/>
            </a:pP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http://fr.search.yahoo.com/search/fr?p=voiture</a:t>
            </a:r>
          </a:p>
          <a:p>
            <a:pPr algn="just" eaLnBrk="1" hangingPunct="1">
              <a:buFont typeface="Wingdings" panose="05000000000000000000" pitchFamily="2" charset="2"/>
              <a:buChar char="ü"/>
            </a:pP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Cela signifie que votre requête appelle un programme de recherche dans l'annuaire de Yahoo! avec le paramètre </a:t>
            </a:r>
            <a:r>
              <a:rPr lang="fr-FR"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'voiture</a:t>
            </a:r>
            <a:r>
              <a:rPr lang="fr-FR"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17184239"/>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Parallaxe">
  <a:themeElements>
    <a:clrScheme name="Parallaxe">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lax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489</TotalTime>
  <Words>2168</Words>
  <Application>Microsoft Office PowerPoint</Application>
  <PresentationFormat>Grand écran</PresentationFormat>
  <Paragraphs>186</Paragraphs>
  <Slides>31</Slides>
  <Notes>0</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31</vt:i4>
      </vt:variant>
    </vt:vector>
  </HeadingPairs>
  <TitlesOfParts>
    <vt:vector size="43" baseType="lpstr">
      <vt:lpstr>Albertus MT</vt:lpstr>
      <vt:lpstr>Arial</vt:lpstr>
      <vt:lpstr>Brush Script MT</vt:lpstr>
      <vt:lpstr>Calibri</vt:lpstr>
      <vt:lpstr>Corbel</vt:lpstr>
      <vt:lpstr>Monotype Corsiva</vt:lpstr>
      <vt:lpstr>Times New Roman</vt:lpstr>
      <vt:lpstr>Trebuchet MS</vt:lpstr>
      <vt:lpstr>Wingdings</vt:lpstr>
      <vt:lpstr>Wingdings 3</vt:lpstr>
      <vt:lpstr>Facette</vt:lpstr>
      <vt:lpstr>Parallaxe</vt:lpstr>
      <vt:lpstr>Technologies du Web</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 protocole HTTP Dr.Hafs T.</vt:lpstr>
      <vt:lpstr>Définition </vt:lpstr>
      <vt:lpstr>Présentation PowerPoint</vt:lpstr>
      <vt:lpstr>Présentation PowerPoint</vt:lpstr>
      <vt:lpstr>Présentation PowerPoint</vt:lpstr>
      <vt:lpstr>L’entête et ses champs (Host, Referer, User-Agent, etc.) </vt:lpstr>
      <vt:lpstr>Présentation PowerPoint</vt:lpstr>
      <vt:lpstr>Présentation PowerPoint</vt:lpstr>
      <vt:lpstr>Présentation PowerPoint</vt:lpstr>
      <vt:lpstr>Présentation PowerPoint</vt:lpstr>
      <vt:lpstr>Présentation PowerPoint</vt:lpstr>
      <vt:lpstr>Présentation PowerPoint</vt:lpstr>
      <vt:lpstr>HTTPS</vt:lpstr>
      <vt:lpstr>HTTPS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Nouns</dc:title>
  <dc:creator>SMART</dc:creator>
  <cp:lastModifiedBy>Dr.Toufik Hafs </cp:lastModifiedBy>
  <cp:revision>61</cp:revision>
  <dcterms:created xsi:type="dcterms:W3CDTF">2017-05-11T11:31:50Z</dcterms:created>
  <dcterms:modified xsi:type="dcterms:W3CDTF">2018-10-07T19:47:08Z</dcterms:modified>
</cp:coreProperties>
</file>