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6" y="2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43493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7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8058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9969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8205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46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947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7462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9567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6722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8477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C32243-976E-4B8F-9E24-A952AF4337AF}" type="datetimeFigureOut">
              <a:rPr lang="fr-FR" smtClean="0"/>
              <a:t>09/04/2022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512DC-E4B7-4403-9077-08EB6954A86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6611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Document Type Définition (DTD)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tx1"/>
                </a:solidFill>
              </a:rPr>
              <a:t>Exercices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706090"/>
          </a:xfrm>
        </p:spPr>
        <p:txBody>
          <a:bodyPr>
            <a:normAutofit/>
          </a:bodyPr>
          <a:lstStyle/>
          <a:p>
            <a:r>
              <a:rPr lang="fr-FR" sz="2400" dirty="0" smtClean="0"/>
              <a:t>Rappel</a:t>
            </a:r>
            <a:endParaRPr lang="fr-FR" sz="24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145435"/>
          </a:xfrm>
        </p:spPr>
        <p:txBody>
          <a:bodyPr>
            <a:noAutofit/>
          </a:bodyPr>
          <a:lstStyle/>
          <a:p>
            <a:r>
              <a:rPr lang="fr-FR" sz="1800" dirty="0"/>
              <a:t>Une DTD que l'on enregistre dans un fichier nommé livres.dtd :</a:t>
            </a:r>
          </a:p>
          <a:p>
            <a:pPr marL="0" indent="0">
              <a:buNone/>
            </a:pPr>
            <a:r>
              <a:rPr lang="fr-FR" sz="1800" dirty="0"/>
              <a:t>&lt;!ELEMENT </a:t>
            </a:r>
            <a:r>
              <a:rPr lang="fr-FR" sz="1800" dirty="0" err="1"/>
              <a:t>liste_livres</a:t>
            </a:r>
            <a:r>
              <a:rPr lang="fr-FR" sz="1800" dirty="0"/>
              <a:t> (livre+)&gt;</a:t>
            </a:r>
            <a:br>
              <a:rPr lang="fr-FR" sz="1800" dirty="0"/>
            </a:br>
            <a:r>
              <a:rPr lang="fr-FR" sz="1800" dirty="0"/>
              <a:t>&lt;!ELEMENT livre (</a:t>
            </a:r>
            <a:r>
              <a:rPr lang="fr-FR" sz="1800" dirty="0" err="1"/>
              <a:t>titre,auteur+,éditeur,description?,prix</a:t>
            </a:r>
            <a:r>
              <a:rPr lang="fr-FR" sz="1800" dirty="0"/>
              <a:t>)&gt;</a:t>
            </a:r>
            <a:br>
              <a:rPr lang="fr-FR" sz="1800" dirty="0"/>
            </a:br>
            <a:r>
              <a:rPr lang="fr-FR" sz="1800" dirty="0"/>
              <a:t>&lt;!ELEMENT titre (#PCDATA)&gt;</a:t>
            </a:r>
            <a:br>
              <a:rPr lang="fr-FR" sz="1800" dirty="0"/>
            </a:br>
            <a:r>
              <a:rPr lang="fr-FR" sz="1800" dirty="0"/>
              <a:t>&lt;!ELEMENT auteur (#PCDATA)&gt;</a:t>
            </a:r>
            <a:br>
              <a:rPr lang="fr-FR" sz="1800" dirty="0"/>
            </a:br>
            <a:r>
              <a:rPr lang="fr-FR" sz="1800" dirty="0"/>
              <a:t>&lt;!ELEMENT éditeur (#PCDATA)&gt;</a:t>
            </a:r>
            <a:br>
              <a:rPr lang="fr-FR" sz="1800" dirty="0"/>
            </a:br>
            <a:r>
              <a:rPr lang="fr-FR" sz="1800" dirty="0"/>
              <a:t>&lt;!ELEMENT description (#PCDATA)&gt;</a:t>
            </a:r>
            <a:br>
              <a:rPr lang="fr-FR" sz="1800" dirty="0"/>
            </a:br>
            <a:r>
              <a:rPr lang="fr-FR" sz="1800" dirty="0"/>
              <a:t>&lt;!ELEMENT prix (#PCDATA)&gt;</a:t>
            </a:r>
          </a:p>
          <a:p>
            <a:pPr marL="0" indent="0">
              <a:buNone/>
            </a:pPr>
            <a:endParaRPr lang="fr-FR" sz="11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152473"/>
              </p:ext>
            </p:extLst>
          </p:nvPr>
        </p:nvGraphicFramePr>
        <p:xfrm>
          <a:off x="539553" y="2924944"/>
          <a:ext cx="8064895" cy="3992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52527"/>
                <a:gridCol w="3312368"/>
              </a:tblGrid>
              <a:tr h="3456384">
                <a:tc>
                  <a:txBody>
                    <a:bodyPr/>
                    <a:lstStyle/>
                    <a:p>
                      <a:r>
                        <a:rPr lang="fr-FR" sz="1600" dirty="0" smtClean="0"/>
                        <a:t>et un fichier XML la respectant :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1600" dirty="0" smtClean="0"/>
                        <a:t>&lt;?xml version="1.0" encoding="iso-8859-1" standalone="no" ?&gt;</a:t>
                      </a:r>
                      <a:br>
                        <a:rPr lang="en-US" sz="1600" dirty="0" smtClean="0"/>
                      </a:br>
                      <a:r>
                        <a:rPr lang="fr-FR" sz="1600" dirty="0" smtClean="0"/>
                        <a:t>&lt;!DOCTYPE </a:t>
                      </a:r>
                      <a:r>
                        <a:rPr lang="fr-FR" sz="1600" dirty="0" err="1" smtClean="0"/>
                        <a:t>liste_livres</a:t>
                      </a:r>
                      <a:r>
                        <a:rPr lang="fr-FR" sz="1600" dirty="0" smtClean="0"/>
                        <a:t> SYSTEM "livres.dtd"&gt;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</a:t>
                      </a:r>
                      <a:r>
                        <a:rPr lang="fr-FR" sz="1600" dirty="0" err="1" smtClean="0"/>
                        <a:t>liste_livres</a:t>
                      </a:r>
                      <a:r>
                        <a:rPr lang="fr-FR" sz="1600" dirty="0" smtClean="0"/>
                        <a:t>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&lt;livre&gt;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&lt;titre&gt;Comprendre XSLT&lt;/titre&gt;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&lt;auteur&gt;Bernd </a:t>
                      </a:r>
                      <a:r>
                        <a:rPr lang="fr-FR" sz="1600" dirty="0" err="1" smtClean="0"/>
                        <a:t>Amann</a:t>
                      </a:r>
                      <a:r>
                        <a:rPr lang="fr-FR" sz="1600" dirty="0" smtClean="0"/>
                        <a:t>&lt;/auteur&gt;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&lt;auteur&gt;Philippe </a:t>
                      </a:r>
                      <a:r>
                        <a:rPr lang="fr-FR" sz="1600" dirty="0" err="1" smtClean="0"/>
                        <a:t>Rigaux</a:t>
                      </a:r>
                      <a:r>
                        <a:rPr lang="fr-FR" sz="1600" dirty="0" smtClean="0"/>
                        <a:t>&lt;/auteur&gt;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&lt;éditeur&gt;</a:t>
                      </a:r>
                      <a:r>
                        <a:rPr lang="fr-FR" sz="1600" dirty="0" err="1" smtClean="0"/>
                        <a:t>O'Reilly</a:t>
                      </a:r>
                      <a:r>
                        <a:rPr lang="fr-FR" sz="1600" dirty="0" smtClean="0"/>
                        <a:t>&lt;/éditeur&gt;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&lt;description&gt;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Le livre suit une double démarche de présentation des aspects les plus simples, puis, ….. différents thèmes couverts.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&lt;/description&gt;</a:t>
                      </a:r>
                      <a:br>
                        <a:rPr lang="fr-FR" sz="1600" dirty="0" smtClean="0"/>
                      </a:b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 smtClean="0"/>
                        <a:t>&lt;prix&gt;33 euros&lt;/prix&gt;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&lt;/livre&gt;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&lt;livre&gt;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&lt;titre&gt;Learning XML&lt;/titre&gt;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&lt;auteur&gt;Erik T. Ray&lt;/auteur&gt;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&lt;éditeur&gt;</a:t>
                      </a:r>
                      <a:r>
                        <a:rPr lang="fr-FR" sz="1600" dirty="0" err="1" smtClean="0"/>
                        <a:t>O'Reilly</a:t>
                      </a:r>
                      <a:r>
                        <a:rPr lang="fr-FR" sz="1600" dirty="0" smtClean="0"/>
                        <a:t>&lt;/éditeur&gt;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&lt;prix&gt;40 dollars&lt;/prix&gt;</a:t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&lt;/livre&gt;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smtClean="0"/>
                        <a:t>….</a:t>
                      </a:r>
                      <a:r>
                        <a:rPr lang="fr-FR" sz="1600" dirty="0" smtClean="0"/>
                        <a:t/>
                      </a:r>
                      <a:br>
                        <a:rPr lang="fr-FR" sz="1600" dirty="0" smtClean="0"/>
                      </a:br>
                      <a:r>
                        <a:rPr lang="fr-FR" sz="1600" dirty="0" smtClean="0"/>
                        <a:t>&lt;/</a:t>
                      </a:r>
                      <a:r>
                        <a:rPr lang="fr-FR" sz="1600" dirty="0" err="1" smtClean="0"/>
                        <a:t>liste_livres</a:t>
                      </a:r>
                      <a:r>
                        <a:rPr lang="fr-FR" sz="1600" dirty="0" smtClean="0"/>
                        <a:t>&gt;</a:t>
                      </a:r>
                    </a:p>
                    <a:p>
                      <a:endParaRPr lang="fr-FR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40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539552" y="1052736"/>
            <a:ext cx="5472608" cy="1872208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60640"/>
          </a:xfrm>
        </p:spPr>
        <p:txBody>
          <a:bodyPr>
            <a:normAutofit fontScale="92500" lnSpcReduction="20000"/>
          </a:bodyPr>
          <a:lstStyle/>
          <a:p>
            <a:r>
              <a:rPr lang="fr-FR" dirty="0"/>
              <a:t>Une déclaration d'attributs typique aura la forme suivante :</a:t>
            </a:r>
          </a:p>
          <a:p>
            <a:pPr marL="0" indent="0">
              <a:buNone/>
            </a:pPr>
            <a:r>
              <a:rPr lang="en-US" b="1" dirty="0"/>
              <a:t>&lt;!ATTLIST </a:t>
            </a:r>
            <a:r>
              <a:rPr lang="en-US" b="1" dirty="0" err="1"/>
              <a:t>identité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 </a:t>
            </a:r>
            <a:r>
              <a:rPr lang="en-US" b="1" dirty="0" err="1" smtClean="0"/>
              <a:t>prénom</a:t>
            </a:r>
            <a:r>
              <a:rPr lang="en-US" b="1" dirty="0" smtClean="0"/>
              <a:t> </a:t>
            </a:r>
            <a:r>
              <a:rPr lang="en-US" b="1" dirty="0"/>
              <a:t>CDATA #REQUIRED</a:t>
            </a:r>
            <a:endParaRPr lang="fr-FR" b="1" dirty="0"/>
          </a:p>
          <a:p>
            <a:pPr marL="0" indent="0">
              <a:buNone/>
            </a:pPr>
            <a:r>
              <a:rPr lang="en-US" b="1" dirty="0"/>
              <a:t>             </a:t>
            </a:r>
            <a:r>
              <a:rPr lang="en-US" b="1" dirty="0" smtClean="0"/>
              <a:t>nom    </a:t>
            </a:r>
            <a:r>
              <a:rPr lang="en-US" b="1" dirty="0"/>
              <a:t>CDATA #REQUIRED</a:t>
            </a:r>
            <a:endParaRPr lang="fr-FR" b="1" dirty="0"/>
          </a:p>
          <a:p>
            <a:pPr marL="0" indent="0">
              <a:buNone/>
            </a:pPr>
            <a:r>
              <a:rPr lang="en-US" b="1" dirty="0"/>
              <a:t>             </a:t>
            </a:r>
            <a:r>
              <a:rPr lang="fr-FR" b="1" dirty="0" smtClean="0"/>
              <a:t>surnom </a:t>
            </a:r>
            <a:r>
              <a:rPr lang="fr-FR" b="1" dirty="0"/>
              <a:t>CDATA #IMPLIED&gt;</a:t>
            </a:r>
          </a:p>
          <a:p>
            <a:pPr algn="just"/>
            <a:r>
              <a:rPr lang="fr-FR" dirty="0"/>
              <a:t>Dans ce cas, l'élément identité possède trois attributs prénom, nom et surnom. Les deux premiers sont obligatoires (REQUIRED) et le dernier est optionnel (IMPLIED). À noter également la possibilité pour un attribut d'être FIXED, c'est-à-dire de prendre systématiquement la même valeur.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50874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fr-FR" dirty="0"/>
              <a:t>Soient différentes définitions du même élément projet (on suppose que les éléments tâche et personne sont définis) :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 &lt;!ELEMENT projet (tâche | personne)*&gt;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 &lt;!ELEMENT projet (tâche* | personne*)&gt; 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&lt;!ELEMENT projet (tâche+, personne*)&gt; 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&lt;!ELEMENT projet (tâche, personne)*&gt;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 &lt;!ELEMENT projet (tâche, personne+)*&gt;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 &lt;!ELEMENT projet (tâche | personne+)*&gt; 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&lt;!ELEMENT projet (tâche | personne+)&gt;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smtClean="0">
                <a:effectLst/>
              </a:rPr>
              <a:t> &lt;!ELEMENT projet (tâche? | personne+)&gt;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084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fr-FR" dirty="0"/>
              <a:t>Pour chaque élément projet donné ci-dessus, donner les numéros des définitions pour lesquelles il est valide</a:t>
            </a:r>
            <a:r>
              <a:rPr lang="fr-FR" dirty="0" smtClean="0"/>
              <a:t>.</a:t>
            </a:r>
          </a:p>
          <a:p>
            <a:pPr marL="0" indent="0">
              <a:buNone/>
            </a:pPr>
            <a:r>
              <a:rPr lang="fr-FR" dirty="0" smtClean="0">
                <a:effectLst/>
              </a:rPr>
              <a:t>&lt;-- exemple A --&gt;</a:t>
            </a:r>
            <a:endParaRPr lang="fr-FR" b="1" dirty="0" smtClean="0">
              <a:solidFill>
                <a:srgbClr val="FF0000"/>
              </a:solidFill>
              <a:effectLst/>
            </a:endParaRPr>
          </a:p>
          <a:p>
            <a:pPr marL="0" indent="0">
              <a:buNone/>
            </a:pPr>
            <a:r>
              <a:rPr lang="fr-FR" dirty="0" smtClean="0">
                <a:effectLst/>
              </a:rPr>
              <a:t>&lt;projet&gt;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&lt;tâche&gt;xxx&lt;/tâche&gt;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&lt;tâche&gt;xxx&lt;/tâche&gt;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&lt;tâche&gt;xxx&lt;/tâche&gt;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</a:t>
            </a:r>
          </a:p>
          <a:p>
            <a:pPr marL="0" indent="0">
              <a:buNone/>
            </a:pPr>
            <a:r>
              <a:rPr lang="fr-FR" dirty="0" smtClean="0"/>
              <a:t>&lt;/</a:t>
            </a:r>
            <a:r>
              <a:rPr lang="fr-FR" dirty="0"/>
              <a:t>projet</a:t>
            </a:r>
            <a:r>
              <a:rPr lang="fr-FR" dirty="0" smtClean="0"/>
              <a:t>&gt;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932040" y="1916832"/>
            <a:ext cx="1728192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effectLst/>
              </a:rPr>
              <a:t>1 et 6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407286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effectLst/>
              </a:rPr>
              <a:t>&lt;-- exemple B --&gt;</a:t>
            </a:r>
          </a:p>
          <a:p>
            <a:pPr marL="0" indent="0">
              <a:buNone/>
            </a:pPr>
            <a:r>
              <a:rPr lang="fr-FR" dirty="0" smtClean="0">
                <a:effectLst/>
              </a:rPr>
              <a:t>&lt;projet&gt;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&lt;tâche&gt;xxx&lt;/tâche&gt;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&lt;tâche&gt;xxx&lt;/tâche&gt;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&lt;tâche&gt;xxx&lt;/tâche&gt;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</a:t>
            </a:r>
          </a:p>
          <a:p>
            <a:pPr marL="0" indent="0">
              <a:buNone/>
            </a:pPr>
            <a:r>
              <a:rPr lang="fr-FR" dirty="0" smtClean="0"/>
              <a:t>&lt;/</a:t>
            </a:r>
            <a:r>
              <a:rPr lang="fr-FR" dirty="0"/>
              <a:t>projet&gt;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4932040" y="1916832"/>
            <a:ext cx="2376264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effectLst/>
              </a:rPr>
              <a:t>1,3 et 6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865540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effectLst/>
              </a:rPr>
              <a:t>&lt;-- exemple C --&gt;</a:t>
            </a:r>
          </a:p>
          <a:p>
            <a:pPr marL="0" indent="0">
              <a:buNone/>
            </a:pPr>
            <a:r>
              <a:rPr lang="fr-FR" dirty="0" smtClean="0">
                <a:effectLst/>
              </a:rPr>
              <a:t>&lt;projet&gt;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&lt;tâche&gt;xxx&lt;/tâche&gt;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&lt;tâche&gt;xxx&lt;/tâche&gt;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 </a:t>
            </a:r>
          </a:p>
          <a:p>
            <a:pPr marL="400050" lvl="1" indent="0">
              <a:buNone/>
            </a:pPr>
            <a:r>
              <a:rPr lang="fr-FR" dirty="0"/>
              <a:t> </a:t>
            </a:r>
            <a:r>
              <a:rPr lang="fr-FR" dirty="0" smtClean="0">
                <a:effectLst/>
              </a:rPr>
              <a:t>&lt;tâche&gt;xxx&lt;/tâche&gt; 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</a:t>
            </a:r>
          </a:p>
          <a:p>
            <a:pPr marL="0" indent="0">
              <a:buNone/>
            </a:pPr>
            <a:r>
              <a:rPr lang="fr-FR" dirty="0" smtClean="0"/>
              <a:t>&lt;/</a:t>
            </a:r>
            <a:r>
              <a:rPr lang="fr-FR" dirty="0"/>
              <a:t>projet&gt;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8104" y="3356992"/>
            <a:ext cx="2376264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effectLst/>
              </a:rPr>
              <a:t>1, 4, 5 et 6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1666859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926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>
                <a:effectLst/>
              </a:rPr>
              <a:t>&lt;-- exemple G --&gt;</a:t>
            </a:r>
          </a:p>
          <a:p>
            <a:pPr marL="0" indent="0">
              <a:buNone/>
            </a:pPr>
            <a:r>
              <a:rPr lang="fr-FR" dirty="0" smtClean="0">
                <a:effectLst/>
              </a:rPr>
              <a:t>&lt;projet&gt; </a:t>
            </a:r>
          </a:p>
          <a:p>
            <a:pPr marL="400050" lvl="1" indent="0">
              <a:buNone/>
            </a:pPr>
            <a:r>
              <a:rPr lang="fr-FR" dirty="0" smtClean="0">
                <a:effectLst/>
              </a:rPr>
              <a:t>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  &lt;personne&gt;</a:t>
            </a:r>
            <a:r>
              <a:rPr lang="fr-FR" dirty="0" err="1" smtClean="0">
                <a:effectLst/>
              </a:rPr>
              <a:t>yyy</a:t>
            </a:r>
            <a:r>
              <a:rPr lang="fr-FR" dirty="0" smtClean="0">
                <a:effectLst/>
              </a:rPr>
              <a:t>&lt;/personne&gt;</a:t>
            </a:r>
          </a:p>
          <a:p>
            <a:pPr marL="0" indent="0">
              <a:buNone/>
            </a:pPr>
            <a:r>
              <a:rPr lang="fr-FR" dirty="0" smtClean="0"/>
              <a:t>&lt;/</a:t>
            </a:r>
            <a:r>
              <a:rPr lang="fr-FR" dirty="0"/>
              <a:t>projet&gt;</a:t>
            </a:r>
          </a:p>
        </p:txBody>
      </p:sp>
      <p:sp>
        <p:nvSpPr>
          <p:cNvPr id="6" name="Rectangle 5"/>
          <p:cNvSpPr/>
          <p:nvPr/>
        </p:nvSpPr>
        <p:spPr>
          <a:xfrm>
            <a:off x="5508104" y="3356992"/>
            <a:ext cx="2880320" cy="7920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4000" b="1" dirty="0" smtClean="0">
                <a:solidFill>
                  <a:srgbClr val="FF0000"/>
                </a:solidFill>
                <a:effectLst/>
              </a:rPr>
              <a:t>1, 2, 6, 7 et 8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53447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199479"/>
              </p:ext>
            </p:extLst>
          </p:nvPr>
        </p:nvGraphicFramePr>
        <p:xfrm>
          <a:off x="827584" y="764704"/>
          <a:ext cx="7632848" cy="5394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  <a:gridCol w="3456384"/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&lt;-- exemple E --&gt;</a:t>
                      </a:r>
                    </a:p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&lt;projet&gt;  </a:t>
                      </a:r>
                    </a:p>
                    <a:p>
                      <a:pPr lvl="1"/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&lt;tâche&gt;xxx&lt;/tâche&gt;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  &lt;tâche&gt;xxx&lt;/tâche&gt;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  &lt;personne&gt;</a:t>
                      </a:r>
                      <a:r>
                        <a:rPr lang="fr-FR" dirty="0" err="1" smtClean="0">
                          <a:solidFill>
                            <a:schemeClr val="tx1"/>
                          </a:solidFill>
                          <a:effectLst/>
                        </a:rPr>
                        <a:t>yyy</a:t>
                      </a:r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&lt;/personne&gt;</a:t>
                      </a:r>
                    </a:p>
                    <a:p>
                      <a:pPr lvl="0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&lt;/projet&gt;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dirty="0" smtClean="0">
                          <a:solidFill>
                            <a:schemeClr val="tx1"/>
                          </a:solidFill>
                          <a:effectLst/>
                        </a:rPr>
                        <a:t>&lt;-- exemple D --&gt;</a:t>
                      </a: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&lt;projet/&gt;</a:t>
                      </a:r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effectLst/>
                        </a:rPr>
                        <a:t>&lt;-- exemple F --&gt;</a:t>
                      </a:r>
                    </a:p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effectLst/>
                        </a:rPr>
                        <a:t>&lt;projet&gt; </a:t>
                      </a:r>
                    </a:p>
                    <a:p>
                      <a:r>
                        <a:rPr lang="fr-FR" b="1" dirty="0" smtClean="0">
                          <a:solidFill>
                            <a:schemeClr val="tx1"/>
                          </a:solidFill>
                          <a:effectLst/>
                        </a:rPr>
                        <a:t>    &lt;tâche&gt;xxx&lt;/tâche&gt;</a:t>
                      </a: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&lt;/projet&gt;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&lt;-- exemple H --&gt;</a:t>
                      </a:r>
                    </a:p>
                    <a:p>
                      <a:pPr lvl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&lt;projet&gt;  &lt;personne&gt;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yyy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&lt;/personne&gt;  &lt;personne&gt;</a:t>
                      </a:r>
                      <a:r>
                        <a:rPr lang="fr-FR" sz="18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yyy</a:t>
                      </a:r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&lt;/personne&gt;  &lt;tâche&gt;xxx&lt;/tâche&gt;  &lt;tâche&gt;xxx&lt;/tâche&gt;</a:t>
                      </a:r>
                    </a:p>
                    <a:p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&lt;/projet&gt;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810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365</Words>
  <Application>Microsoft Office PowerPoint</Application>
  <PresentationFormat>Affichage à l'écran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Document Type Définition (DTD)</vt:lpstr>
      <vt:lpstr>Rappel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 Type Définition (DTD)</dc:title>
  <dc:creator>user</dc:creator>
  <cp:lastModifiedBy>user</cp:lastModifiedBy>
  <cp:revision>14</cp:revision>
  <dcterms:created xsi:type="dcterms:W3CDTF">2022-04-09T14:22:50Z</dcterms:created>
  <dcterms:modified xsi:type="dcterms:W3CDTF">2022-04-09T15:17:50Z</dcterms:modified>
</cp:coreProperties>
</file>