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F2E7BE-997B-4855-B93E-E33018785C6F}" type="datetimeFigureOut">
              <a:rPr lang="fr-FR" smtClean="0"/>
              <a:t>17/04/2021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1A0CC5C-E8C0-4AE1-AA73-C0B6D687866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r.wikipedia.org/wiki/Analyse_des_donn%C3%A9es" TargetMode="External"/><Relationship Id="rId2" Type="http://schemas.openxmlformats.org/officeDocument/2006/relationships/hyperlink" Target="http://fr.wikipedia.org/wiki/Erreur_quadratique_moyenne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smtClean="0"/>
              <a:t>Classification supervisée: Généralités</a:t>
            </a:r>
          </a:p>
        </p:txBody>
      </p:sp>
      <p:sp>
        <p:nvSpPr>
          <p:cNvPr id="2355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smtClean="0">
                <a:latin typeface="Tahoma" pitchFamily="34" charset="0"/>
              </a:rPr>
              <a:t>Prof. AZIZI N.    2019-2020</a:t>
            </a:r>
          </a:p>
        </p:txBody>
      </p:sp>
      <p:sp>
        <p:nvSpPr>
          <p:cNvPr id="2355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DFC0B8-B429-4E5A-8A4C-8A5EEB27A423}" type="slidenum">
              <a:rPr lang="fr-FR" smtClean="0">
                <a:latin typeface="Tahoma" pitchFamily="34" charset="0"/>
              </a:rPr>
              <a:pPr/>
              <a:t>1</a:t>
            </a:fld>
            <a:endParaRPr lang="fr-FR" smtClean="0">
              <a:latin typeface="Tahoma" pitchFamily="34" charset="0"/>
            </a:endParaRPr>
          </a:p>
        </p:txBody>
      </p:sp>
      <p:sp>
        <p:nvSpPr>
          <p:cNvPr id="23555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611188" y="2205038"/>
            <a:ext cx="8281987" cy="304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Comparaison de méthodes (1/2)</a:t>
            </a:r>
          </a:p>
          <a:p>
            <a:r>
              <a:rPr lang="fr-FR"/>
              <a:t>Comment comparer différentes méthodes de classification supervisée ?</a:t>
            </a:r>
          </a:p>
          <a:p>
            <a:r>
              <a:rPr lang="fr-FR"/>
              <a:t>Les pièges à éviter</a:t>
            </a:r>
          </a:p>
          <a:p>
            <a:r>
              <a:rPr lang="fr-FR">
                <a:solidFill>
                  <a:srgbClr val="FF0000"/>
                </a:solidFill>
              </a:rPr>
              <a:t> Erreur apparente </a:t>
            </a:r>
            <a:r>
              <a:rPr lang="fr-FR"/>
              <a:t>: comparer des méthodes en terme de taux de bon classement sur l’échantillon d’apprentissage ayant servi à estimer les paramètres favorisera toujours les méthodes les plus complexes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Comparaison de méthodes 2/2</a:t>
            </a:r>
          </a:p>
        </p:txBody>
      </p:sp>
      <p:sp>
        <p:nvSpPr>
          <p:cNvPr id="2458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smtClean="0">
                <a:latin typeface="Tahoma" pitchFamily="34" charset="0"/>
              </a:rPr>
              <a:t>Prof. AZIZI N.    2019-2020</a:t>
            </a:r>
          </a:p>
        </p:txBody>
      </p:sp>
      <p:sp>
        <p:nvSpPr>
          <p:cNvPr id="2458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580587-0715-4FE4-9213-97C0C2E57B3C}" type="slidenum">
              <a:rPr lang="fr-FR" smtClean="0">
                <a:latin typeface="Tahoma" pitchFamily="34" charset="0"/>
              </a:rPr>
              <a:pPr/>
              <a:t>2</a:t>
            </a:fld>
            <a:endParaRPr lang="fr-FR" smtClean="0">
              <a:latin typeface="Tahoma" pitchFamily="34" charset="0"/>
            </a:endParaRPr>
          </a:p>
        </p:txBody>
      </p:sp>
      <p:sp>
        <p:nvSpPr>
          <p:cNvPr id="24579" name="Espace réservé du contenu 2"/>
          <p:cNvSpPr>
            <a:spLocks noGrp="1"/>
          </p:cNvSpPr>
          <p:nvPr>
            <p:ph sz="quarter" idx="1"/>
          </p:nvPr>
        </p:nvSpPr>
        <p:spPr>
          <a:xfrm>
            <a:off x="755650" y="1773238"/>
            <a:ext cx="7772400" cy="4114800"/>
          </a:xfrm>
        </p:spPr>
        <p:txBody>
          <a:bodyPr/>
          <a:lstStyle/>
          <a:p>
            <a:r>
              <a:rPr lang="fr-FR" sz="1800" smtClean="0"/>
              <a:t>Comment comparer différentes méthodes de classification supervisée ?</a:t>
            </a:r>
          </a:p>
          <a:p>
            <a:r>
              <a:rPr lang="fr-FR" sz="1800" smtClean="0"/>
              <a:t>On utilisera</a:t>
            </a:r>
          </a:p>
          <a:p>
            <a:r>
              <a:rPr lang="fr-FR" sz="1800" smtClean="0"/>
              <a:t> un échantillon test : le taux de bon classement sera évalué sur un</a:t>
            </a:r>
          </a:p>
          <a:p>
            <a:r>
              <a:rPr lang="fr-FR" sz="1800" smtClean="0"/>
              <a:t>échantillon test n’ayant pas servi à estimer les règles de classement</a:t>
            </a:r>
          </a:p>
          <a:p>
            <a:r>
              <a:rPr lang="fr-FR" sz="1800" smtClean="0"/>
              <a:t>(découpage éch. existant en 2/3 apprentissage 1/3 test)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>
          <a:xfrm>
            <a:off x="971550" y="0"/>
            <a:ext cx="7793038" cy="1143000"/>
          </a:xfrm>
        </p:spPr>
        <p:txBody>
          <a:bodyPr/>
          <a:lstStyle/>
          <a:p>
            <a:r>
              <a:rPr lang="fr-FR" smtClean="0"/>
              <a:t>Mesures de performances</a:t>
            </a:r>
          </a:p>
        </p:txBody>
      </p:sp>
      <p:sp>
        <p:nvSpPr>
          <p:cNvPr id="25603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smtClean="0">
                <a:latin typeface="Tahoma" pitchFamily="34" charset="0"/>
              </a:rPr>
              <a:t>Prof. AZIZI N.    2019-2020</a:t>
            </a:r>
          </a:p>
        </p:txBody>
      </p:sp>
      <p:sp>
        <p:nvSpPr>
          <p:cNvPr id="25604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C547C5-705E-4997-BC61-066438D92057}" type="slidenum">
              <a:rPr lang="fr-FR" smtClean="0">
                <a:latin typeface="Tahoma" pitchFamily="34" charset="0"/>
              </a:rPr>
              <a:pPr/>
              <a:t>3</a:t>
            </a:fld>
            <a:endParaRPr lang="fr-FR" smtClean="0">
              <a:latin typeface="Tahoma" pitchFamily="34" charset="0"/>
            </a:endParaRPr>
          </a:p>
        </p:txBody>
      </p:sp>
      <p:pic>
        <p:nvPicPr>
          <p:cNvPr id="7" name="Picture 6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38437" y="3238500"/>
            <a:ext cx="4124325" cy="990600"/>
          </a:xfrm>
          <a:ln>
            <a:solidFill>
              <a:schemeClr val="accent1"/>
            </a:solidFill>
          </a:ln>
        </p:spPr>
      </p:pic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250825" y="1196975"/>
            <a:ext cx="8893175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2000"/>
              <a:t>La mesure globale classique, la plus utilisée pour évaluer la performance d'un classifieur, est</a:t>
            </a:r>
          </a:p>
          <a:p>
            <a:r>
              <a:rPr lang="fr-FR" sz="2000"/>
              <a:t>le taux de reconnaissance (TL). Un taux de reconnaissance se calcule sur des décisions de</a:t>
            </a:r>
          </a:p>
          <a:p>
            <a:r>
              <a:rPr lang="fr-FR" sz="2000"/>
              <a:t>type classe: on compte les bonnes décisions et les mauvaises décisions.</a:t>
            </a:r>
          </a:p>
          <a:p>
            <a:r>
              <a:rPr lang="fr-FR" sz="2000"/>
              <a:t>En reconnaissance de formes, les taux de reconnaissance (TL), de confusion (TC) et de rejet</a:t>
            </a:r>
          </a:p>
          <a:p>
            <a:r>
              <a:rPr lang="fr-FR" sz="2000"/>
              <a:t>(TR) correspondent à des estimateurs classiques de la moyenne C sur une base de test. Ils sont</a:t>
            </a:r>
          </a:p>
          <a:p>
            <a:r>
              <a:rPr lang="fr-FR" sz="2000"/>
              <a:t>définis par: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3" y="4370388"/>
            <a:ext cx="3686175" cy="6429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4370388"/>
            <a:ext cx="4219575" cy="7143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fr-FR" smtClean="0"/>
          </a:p>
        </p:txBody>
      </p:sp>
      <p:sp>
        <p:nvSpPr>
          <p:cNvPr id="26628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smtClean="0">
                <a:latin typeface="Tahoma" pitchFamily="34" charset="0"/>
              </a:rPr>
              <a:t>Prof. AZIZI N.    2019-2020</a:t>
            </a:r>
          </a:p>
        </p:txBody>
      </p:sp>
      <p:sp>
        <p:nvSpPr>
          <p:cNvPr id="2662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952A44-6069-4F36-88D2-69A35CC01627}" type="slidenum">
              <a:rPr lang="fr-FR" smtClean="0">
                <a:latin typeface="Tahoma" pitchFamily="34" charset="0"/>
              </a:rPr>
              <a:pPr/>
              <a:t>4</a:t>
            </a:fld>
            <a:endParaRPr lang="fr-FR" smtClean="0">
              <a:latin typeface="Tahoma" pitchFamily="34" charset="0"/>
            </a:endParaRPr>
          </a:p>
        </p:txBody>
      </p:sp>
      <p:sp>
        <p:nvSpPr>
          <p:cNvPr id="26626" name="Titre 1"/>
          <p:cNvSpPr>
            <a:spLocks noGrp="1"/>
          </p:cNvSpPr>
          <p:nvPr>
            <p:ph type="ctrTitle"/>
          </p:nvPr>
        </p:nvSpPr>
        <p:spPr>
          <a:xfrm>
            <a:off x="755650" y="333375"/>
            <a:ext cx="7772400" cy="574675"/>
          </a:xfrm>
        </p:spPr>
        <p:txBody>
          <a:bodyPr>
            <a:normAutofit fontScale="90000"/>
          </a:bodyPr>
          <a:lstStyle/>
          <a:p>
            <a:r>
              <a:rPr lang="fr-FR" smtClean="0"/>
              <a:t>Performances semi globales</a:t>
            </a:r>
          </a:p>
        </p:txBody>
      </p:sp>
      <p:pic>
        <p:nvPicPr>
          <p:cNvPr id="266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141663"/>
            <a:ext cx="8748712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395288" y="982663"/>
            <a:ext cx="874871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/>
              <a:t>Une analyse plus précise du comportement du classifieur : matrices de performances semi-globales. Une représentation quantitative des performances globales de chaque classifieur en reconnaissance</a:t>
            </a:r>
          </a:p>
          <a:p>
            <a:r>
              <a:rPr lang="fr-FR"/>
              <a:t>et en rejet pour chacune des classes.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Performances semi globales</a:t>
            </a:r>
          </a:p>
        </p:txBody>
      </p:sp>
      <p:sp>
        <p:nvSpPr>
          <p:cNvPr id="27652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smtClean="0">
                <a:latin typeface="Tahoma" pitchFamily="34" charset="0"/>
              </a:rPr>
              <a:t>Prof. AZIZI N.    2019-2020</a:t>
            </a:r>
          </a:p>
        </p:txBody>
      </p:sp>
      <p:sp>
        <p:nvSpPr>
          <p:cNvPr id="27653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AD8581-1902-490F-B7C7-F40185BD8CA2}" type="slidenum">
              <a:rPr lang="fr-FR" smtClean="0">
                <a:latin typeface="Tahoma" pitchFamily="34" charset="0"/>
              </a:rPr>
              <a:pPr/>
              <a:t>5</a:t>
            </a:fld>
            <a:endParaRPr lang="fr-FR" smtClean="0">
              <a:latin typeface="Tahoma" pitchFamily="34" charset="0"/>
            </a:endParaRPr>
          </a:p>
        </p:txBody>
      </p:sp>
      <p:sp>
        <p:nvSpPr>
          <p:cNvPr id="27651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smtClean="0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539750" y="2636838"/>
            <a:ext cx="86042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i="1"/>
              <a:t>TLi correspond au nombre d'entités de la classe Ci pour lesquelles la bonne solution est placée</a:t>
            </a:r>
            <a:endParaRPr lang="fr-FR"/>
          </a:p>
        </p:txBody>
      </p:sp>
      <p:sp>
        <p:nvSpPr>
          <p:cNvPr id="27655" name="Rectangle 6"/>
          <p:cNvSpPr>
            <a:spLocks noChangeArrowheads="1"/>
          </p:cNvSpPr>
          <p:nvPr/>
        </p:nvSpPr>
        <p:spPr bwMode="auto">
          <a:xfrm>
            <a:off x="647700" y="3644900"/>
            <a:ext cx="84963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CA"/>
              <a:t>mesures locales: matrices de confusion</a:t>
            </a:r>
          </a:p>
          <a:p>
            <a:r>
              <a:rPr lang="fr-CA"/>
              <a:t>- il faudrait théoriquement 3 jeux de données différents…</a:t>
            </a:r>
          </a:p>
          <a:p>
            <a:r>
              <a:rPr lang="fr-CA"/>
              <a:t>apprentissage, test, évaluation</a:t>
            </a:r>
          </a:p>
          <a:p>
            <a:r>
              <a:rPr lang="fr-CA"/>
              <a:t>- … mais on peut faire aussi du cross-validation, du leave-one-ou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88" y="357188"/>
            <a:ext cx="7772400" cy="50006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CA" sz="2800" dirty="0" smtClean="0">
                <a:solidFill>
                  <a:schemeClr val="accent2"/>
                </a:solidFill>
              </a:rPr>
              <a:t>Cross validation  </a:t>
            </a:r>
            <a:r>
              <a:rPr lang="en-CA" sz="2800" dirty="0" err="1" smtClean="0">
                <a:solidFill>
                  <a:schemeClr val="accent2"/>
                </a:solidFill>
              </a:rPr>
              <a:t>Validation</a:t>
            </a:r>
            <a:r>
              <a:rPr lang="en-CA" sz="2800" dirty="0" smtClean="0">
                <a:solidFill>
                  <a:schemeClr val="accent2"/>
                </a:solidFill>
              </a:rPr>
              <a:t> </a:t>
            </a:r>
            <a:r>
              <a:rPr lang="en-CA" sz="2800" dirty="0" err="1" smtClean="0">
                <a:solidFill>
                  <a:schemeClr val="accent2"/>
                </a:solidFill>
              </a:rPr>
              <a:t>croisée</a:t>
            </a:r>
            <a:endParaRPr lang="fr-CA" sz="2800" dirty="0">
              <a:solidFill>
                <a:schemeClr val="accent2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00063" y="1071563"/>
            <a:ext cx="8286750" cy="5286375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fr-FR" dirty="0" smtClean="0"/>
              <a:t>méthode d’estimation de fiabilité d’un modèle fondé sur une technique d’</a:t>
            </a:r>
            <a:r>
              <a:rPr lang="fr-FR" dirty="0" err="1" smtClean="0"/>
              <a:t>echantillonage</a:t>
            </a:r>
            <a:r>
              <a:rPr lang="fr-FR" u="sng" dirty="0" smtClean="0"/>
              <a:t>. </a:t>
            </a:r>
          </a:p>
          <a:p>
            <a:pPr algn="just">
              <a:defRPr/>
            </a:pPr>
            <a:r>
              <a:rPr lang="fr-FR" dirty="0" smtClean="0"/>
              <a:t>Trois techniques :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dirty="0" smtClean="0"/>
              <a:t> </a:t>
            </a:r>
            <a:r>
              <a:rPr lang="fr-FR" sz="3100" b="1" dirty="0" smtClean="0">
                <a:solidFill>
                  <a:srgbClr val="C00000"/>
                </a:solidFill>
              </a:rPr>
              <a:t>Tests et validation</a:t>
            </a:r>
            <a:r>
              <a:rPr lang="fr-FR" sz="2600" b="1" dirty="0" smtClean="0">
                <a:solidFill>
                  <a:srgbClr val="C00000"/>
                </a:solidFill>
              </a:rPr>
              <a:t> </a:t>
            </a:r>
            <a:r>
              <a:rPr lang="fr-FR" dirty="0" smtClean="0"/>
              <a:t> ou « </a:t>
            </a:r>
            <a:r>
              <a:rPr lang="fr-FR" dirty="0" err="1" smtClean="0"/>
              <a:t>holdout</a:t>
            </a:r>
            <a:r>
              <a:rPr lang="fr-FR" dirty="0" smtClean="0"/>
              <a:t> </a:t>
            </a:r>
            <a:r>
              <a:rPr lang="fr-FR" dirty="0" err="1" smtClean="0"/>
              <a:t>method</a:t>
            </a:r>
            <a:r>
              <a:rPr lang="fr-FR" dirty="0" smtClean="0"/>
              <a:t> »:  diviser l'échantillon de taille n en échantillon d'apprentissage (&gt; 60 % de l'échantillon) et échantillon de test. Le modèle est bâti sur l'échantillon d'apprentissage et validé sur l'échantillon de test. L'erreur est estimée en calculant l</a:t>
            </a:r>
            <a:r>
              <a:rPr lang="fr-FR" dirty="0" smtClean="0">
                <a:hlinkClick r:id="rId2" action="ppaction://hlinkfile" tooltip="Erreur quadratique moyenne"/>
              </a:rPr>
              <a:t>‘</a:t>
            </a:r>
            <a:r>
              <a:rPr lang="fr-FR" dirty="0" smtClean="0"/>
              <a:t>Erreur quadratique moyenne .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dirty="0" smtClean="0"/>
              <a:t>  </a:t>
            </a:r>
            <a:r>
              <a:rPr lang="fr-FR" sz="3100" b="1" dirty="0" smtClean="0">
                <a:solidFill>
                  <a:srgbClr val="C00000"/>
                </a:solidFill>
              </a:rPr>
              <a:t>k-</a:t>
            </a:r>
            <a:r>
              <a:rPr lang="fr-FR" sz="3100" b="1" dirty="0" err="1" smtClean="0">
                <a:solidFill>
                  <a:srgbClr val="C00000"/>
                </a:solidFill>
              </a:rPr>
              <a:t>fold</a:t>
            </a:r>
            <a:r>
              <a:rPr lang="fr-FR" sz="3100" b="1" dirty="0" smtClean="0">
                <a:solidFill>
                  <a:srgbClr val="C00000"/>
                </a:solidFill>
              </a:rPr>
              <a:t> cross-validation </a:t>
            </a:r>
            <a:r>
              <a:rPr lang="fr-FR" dirty="0" smtClean="0"/>
              <a:t>: On divise k fois l'échantillon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dirty="0" smtClean="0"/>
              <a:t> un des k échantillons pour la validation  les (k-1) autres échantillons  l’ensemble d’apprentissage.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dirty="0" smtClean="0"/>
              <a:t> calculer  l'</a:t>
            </a:r>
            <a:r>
              <a:rPr lang="fr-FR" dirty="0" smtClean="0">
                <a:hlinkClick r:id="rId2" action="ppaction://hlinkfile" tooltip="Erreur quadratique moyenne"/>
              </a:rPr>
              <a:t>erreur quadratique moyenne</a:t>
            </a:r>
            <a:r>
              <a:rPr lang="fr-FR" dirty="0" smtClean="0"/>
              <a:t>r.  Répète l'opération parmi les  (k-1) échantillons qui n'ont pas encore été utilisés pour la validation du modèle. La moyenne des k erreurs quadratiques moyennes est enfin calculée pour estimer l'erreur de prédiction.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fr-FR" dirty="0" smtClean="0"/>
              <a:t> </a:t>
            </a:r>
            <a:r>
              <a:rPr lang="fr-FR" b="1" dirty="0" err="1" smtClean="0">
                <a:solidFill>
                  <a:srgbClr val="C00000"/>
                </a:solidFill>
              </a:rPr>
              <a:t>L</a:t>
            </a:r>
            <a:r>
              <a:rPr lang="fr-FR" sz="3100" b="1" dirty="0" err="1" smtClean="0">
                <a:solidFill>
                  <a:srgbClr val="C00000"/>
                </a:solidFill>
              </a:rPr>
              <a:t>eave</a:t>
            </a:r>
            <a:r>
              <a:rPr lang="fr-FR" sz="3100" b="1" dirty="0" smtClean="0">
                <a:solidFill>
                  <a:srgbClr val="C00000"/>
                </a:solidFill>
              </a:rPr>
              <a:t>-one-out cross validation  (LOOCV).</a:t>
            </a:r>
          </a:p>
          <a:p>
            <a:pPr algn="just">
              <a:defRPr/>
            </a:pPr>
            <a:r>
              <a:rPr lang="fr-FR" dirty="0" smtClean="0"/>
              <a:t>Un cas particulier de la deuxième  (k=n,)  c'est-à-dire que l'on apprend sur (n-1) observations puis on valide le modèle sur la énième observation et l'on répète cette opération n fois</a:t>
            </a:r>
            <a:r>
              <a:rPr lang="fr-FR" baseline="30000" dirty="0" smtClean="0">
                <a:hlinkClick r:id="rId3" action="ppaction://hlinkfile"/>
              </a:rPr>
              <a:t>[</a:t>
            </a:r>
            <a:r>
              <a:rPr lang="fr-FR" dirty="0" smtClean="0"/>
              <a:t>.</a:t>
            </a:r>
          </a:p>
          <a:p>
            <a:pPr algn="just">
              <a:defRPr/>
            </a:pPr>
            <a:endParaRPr lang="fr-CA" dirty="0"/>
          </a:p>
        </p:txBody>
      </p:sp>
      <p:sp>
        <p:nvSpPr>
          <p:cNvPr id="28676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smtClean="0">
                <a:latin typeface="Tahoma" pitchFamily="34" charset="0"/>
              </a:rPr>
              <a:t>Prof. AZIZI N.    2019-2020</a:t>
            </a:r>
            <a:endParaRPr lang="fr-CA" smtClean="0">
              <a:latin typeface="Tahoma" pitchFamily="34" charset="0"/>
            </a:endParaRPr>
          </a:p>
        </p:txBody>
      </p:sp>
      <p:sp>
        <p:nvSpPr>
          <p:cNvPr id="28677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9F7E20-690B-43B0-8E3B-1DE7C5B3F6B6}" type="slidenum">
              <a:rPr lang="fr-FR" smtClean="0">
                <a:latin typeface="Tahoma" pitchFamily="34" charset="0"/>
              </a:rPr>
              <a:pPr/>
              <a:t>6</a:t>
            </a:fld>
            <a:endParaRPr lang="fr-FR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fr-FR" smtClean="0"/>
          </a:p>
        </p:txBody>
      </p:sp>
      <p:sp>
        <p:nvSpPr>
          <p:cNvPr id="29700" name="Espace réservé du pied de page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fr-FR" smtClean="0">
                <a:latin typeface="Tahoma" pitchFamily="34" charset="0"/>
              </a:rPr>
              <a:t>Prof. AZIZI N.    2019-2020</a:t>
            </a:r>
          </a:p>
        </p:txBody>
      </p:sp>
      <p:sp>
        <p:nvSpPr>
          <p:cNvPr id="29701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D59B23-D0EE-4648-8855-7274BA70569A}" type="slidenum">
              <a:rPr lang="fr-FR" smtClean="0">
                <a:latin typeface="Tahoma" pitchFamily="34" charset="0"/>
              </a:rPr>
              <a:pPr/>
              <a:t>7</a:t>
            </a:fld>
            <a:endParaRPr lang="fr-FR" smtClean="0">
              <a:latin typeface="Tahoma" pitchFamily="34" charset="0"/>
            </a:endParaRPr>
          </a:p>
        </p:txBody>
      </p:sp>
      <p:sp>
        <p:nvSpPr>
          <p:cNvPr id="29698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smtClean="0"/>
          </a:p>
        </p:txBody>
      </p:sp>
      <p:pic>
        <p:nvPicPr>
          <p:cNvPr id="29702" name="Image 5" descr="https://www.kevindegila.com/content/images/2019/11/cv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06375" y="608013"/>
            <a:ext cx="9556750" cy="564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</TotalTime>
  <Words>511</Words>
  <Application>Microsoft Office PowerPoint</Application>
  <PresentationFormat>Affichage à l'écran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Capitaux</vt:lpstr>
      <vt:lpstr>Classification supervisée: Généralités</vt:lpstr>
      <vt:lpstr>Comparaison de méthodes 2/2</vt:lpstr>
      <vt:lpstr>Mesures de performances</vt:lpstr>
      <vt:lpstr>Performances semi globales</vt:lpstr>
      <vt:lpstr>Performances semi globales</vt:lpstr>
      <vt:lpstr>Cross validation  Validation croisée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supervisée: Généralités</dc:title>
  <dc:creator>info</dc:creator>
  <cp:lastModifiedBy>info</cp:lastModifiedBy>
  <cp:revision>1</cp:revision>
  <dcterms:created xsi:type="dcterms:W3CDTF">2021-04-17T20:54:47Z</dcterms:created>
  <dcterms:modified xsi:type="dcterms:W3CDTF">2021-04-17T20:56:09Z</dcterms:modified>
</cp:coreProperties>
</file>