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2" r:id="rId11"/>
    <p:sldId id="263" r:id="rId12"/>
    <p:sldId id="264" r:id="rId13"/>
    <p:sldId id="265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35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7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68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14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57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60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02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207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25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6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22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5E0E9-86C1-478B-98EC-239988F1450C}" type="datetimeFigureOut">
              <a:rPr lang="fr-FR" smtClean="0"/>
              <a:t>12/01/2022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D2240-44E3-456E-8757-87BFAE658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17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Série 02 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7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Méthode de Gauss Seidel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m:rPr>
                        <m:nor/>
                      </m:rPr>
                      <a:rPr lang="fr-FR" sz="2400" dirty="0"/>
                      <m:t>On</m:t>
                    </m:r>
                    <m:r>
                      <m:rPr>
                        <m:nor/>
                      </m:rPr>
                      <a:rPr lang="fr-FR" sz="2400" dirty="0"/>
                      <m:t> </m:t>
                    </m:r>
                    <m:r>
                      <m:rPr>
                        <m:nor/>
                      </m:rPr>
                      <a:rPr lang="fr-FR" sz="2400" dirty="0"/>
                      <m:t>a</m:t>
                    </m:r>
                    <m:r>
                      <m:rPr>
                        <m:nor/>
                      </m:rPr>
                      <a:rPr lang="fr-FR" sz="2400" dirty="0"/>
                      <m:t>   (</m:t>
                    </m:r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d>
                          <m:dPr>
                            <m:ctrlPr>
                              <a:rPr lang="fr-FR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sup>
                    </m:sSup>
                    <m:r>
                      <m:rPr>
                        <m:nor/>
                      </m:rPr>
                      <a:rPr lang="fr-FR" sz="2400" dirty="0"/>
                      <m:t> = </m:t>
                    </m:r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𝑈</m:t>
                    </m:r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d>
                          <m:dPr>
                            <m:ctrlPr>
                              <a:rPr lang="fr-FR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sup>
                    </m:sSup>
                    <m:r>
                      <m:rPr>
                        <m:nor/>
                      </m:rPr>
                      <a:rPr lang="fr-FR" sz="2400" dirty="0"/>
                      <m:t> + </m:t>
                    </m:r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latin typeface="Cambria Math" panose="02040503050406030204" pitchFamily="18" charset="0"/>
                  </a:rPr>
                  <a:t>    ou bien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d>
                          <m:dPr>
                            <m:ctrlPr>
                              <a:rPr lang="fr-FR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sup>
                    </m:sSup>
                    <m:r>
                      <m:rPr>
                        <m:nor/>
                      </m:rPr>
                      <a:rPr lang="fr-FR" sz="2400" dirty="0"/>
                      <m:t> =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𝐿</m:t>
                    </m:r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d>
                          <m:dPr>
                            <m:ctrlPr>
                              <a:rPr lang="fr-FR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sup>
                    </m:sSup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𝑈</m:t>
                    </m:r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d>
                          <m:dPr>
                            <m:ctrlPr>
                              <a:rPr lang="fr-FR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sup>
                    </m:sSup>
                    <m:r>
                      <m:rPr>
                        <m:nor/>
                      </m:rPr>
                      <a:rPr lang="fr-FR" sz="2400" dirty="0"/>
                      <m:t> + </m:t>
                    </m:r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b="0" i="1" dirty="0">
                    <a:latin typeface="Cambria Math" panose="02040503050406030204" pitchFamily="18" charset="0"/>
                  </a:rPr>
                  <a:t>        </a:t>
                </a:r>
                <a:r>
                  <a:rPr lang="fr-FR" sz="2400" b="0" dirty="0">
                    <a:latin typeface="Cambria Math" panose="02040503050406030204" pitchFamily="18" charset="0"/>
                  </a:rPr>
                  <a:t>c</a:t>
                </a:r>
                <a:r>
                  <a:rPr lang="fr-FR" sz="2400" b="0" dirty="0" err="1">
                    <a:latin typeface="Cambria Math" panose="02040503050406030204" pitchFamily="18" charset="0"/>
                  </a:rPr>
                  <a:t>.a.d</a:t>
                </a:r>
                <a:endParaRPr lang="fr-FR" sz="2400" b="0" dirty="0">
                  <a:latin typeface="Cambria Math" panose="02040503050406030204" pitchFamily="18" charset="0"/>
                </a:endParaRPr>
              </a:p>
              <a:p>
                <a:endParaRPr lang="fr-FR" sz="2400" i="1" dirty="0">
                  <a:latin typeface="Cambria Math" panose="020405030504060302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10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5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0   0  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10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</m:eqAr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0        0      0     0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1        0     0     0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1         1      0     0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1        1       1     0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+</a:t>
                </a:r>
                <a:r>
                  <a:rPr lang="fr-FR" sz="24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0     1    1    1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0     0    1   1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0     0    0    1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0     0    0    0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+</a:t>
                </a:r>
                <a:r>
                  <a:rPr lang="fr-FR" sz="24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−4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12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8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34</m:t>
                            </m:r>
                          </m:e>
                        </m:eqAr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fr-FR" sz="2400" b="0" dirty="0"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fr-FR" sz="2400" dirty="0"/>
              </a:p>
              <a:p>
                <a:endParaRPr lang="fr-FR" sz="24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=</a:t>
                </a:r>
                <a:r>
                  <a:rPr lang="fr-F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+</a:t>
                </a:r>
                <a:r>
                  <a:rPr lang="fr-F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+</a:t>
                </a:r>
                <a:r>
                  <a:rPr lang="fr-FR" sz="24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−4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12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8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34</m:t>
                            </m:r>
                          </m:e>
                        </m:eqAr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+8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+34</m:t>
                            </m:r>
                          </m:e>
                        </m:eqArr>
                      </m:e>
                    </m:d>
                  </m:oMath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90" t="-18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6096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endParaRPr lang="fr-FR" sz="24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+8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+34</m:t>
                                </m:r>
                              </m:e>
                            </m:d>
                          </m:e>
                        </m:eqArr>
                      </m:e>
                    </m:d>
                  </m:oMath>
                </a14:m>
                <a:endParaRPr lang="fr-FR" sz="2400" dirty="0">
                  <a:ea typeface="Cambria Math" panose="02040503050406030204" pitchFamily="18" charset="0"/>
                </a:endParaRPr>
              </a:p>
              <a:p>
                <a:pPr algn="just"/>
                <a:endParaRPr lang="fr-FR" sz="2400" dirty="0" smtClean="0"/>
              </a:p>
              <a:p>
                <a:pPr algn="just"/>
                <a:r>
                  <a:rPr lang="fr-FR" sz="2400" dirty="0" smtClean="0"/>
                  <a:t>D’où </a:t>
                </a:r>
                <a:r>
                  <a:rPr lang="fr-FR" sz="2400" dirty="0"/>
                  <a:t>en partant du vecteur initial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</m:m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   0</m:t>
                            </m:r>
                          </m:e>
                        </m:d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fr-FR" sz="2400" dirty="0"/>
                  <a:t>, on a la pour la première itération, le vecteur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r>
                  <a:rPr lang="fr-FR" sz="2400" dirty="0"/>
                  <a:t> </a:t>
                </a:r>
              </a:p>
              <a:p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2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716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fr-FR" sz="24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sz="2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+12)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+8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+34</m:t>
                                </m:r>
                              </m:e>
                            </m:d>
                          </m:e>
                        </m:eqAr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d>
                          <m:dPr>
                            <m:begChr m:val="{"/>
                            <m:endChr m:val=""/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56</m:t>
                                    </m:r>
                                  </m:num>
                                  <m:den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416</m:t>
                                    </m:r>
                                  </m:num>
                                  <m:den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8996</m:t>
                                    </m:r>
                                  </m:num>
                                  <m:den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00</m:t>
                                    </m:r>
                                  </m:den>
                                </m:f>
                              </m:e>
                            </m:eqArr>
                          </m:e>
                        </m:d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sSup>
                          <m:sSupPr>
                            <m:ctrlPr>
                              <a:rPr lang="fr-FR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d>
                              <m:dPr>
                                <m:ctrlPr>
                                  <a:rPr lang="fr-FR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4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</m:sup>
                        </m:sSup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fr-FR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0,8</m:t>
                                </m:r>
                              </m:e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1,12</m:t>
                                </m:r>
                              </m:e>
                              <m:e>
                                <m: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,664</m:t>
                                </m:r>
                              </m:e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3,5984</m:t>
                                </m:r>
                              </m:e>
                            </m:eqArr>
                          </m:e>
                        </m:d>
                      </m:e>
                    </m:d>
                  </m:oMath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5658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fr-FR" sz="24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La deuxième itération</a:t>
                </a:r>
              </a:p>
              <a:p>
                <a:endParaRPr lang="fr-FR" sz="2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+12)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(2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+8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+34</m:t>
                                </m:r>
                              </m:e>
                            </m:d>
                          </m:e>
                        </m:eqAr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d>
                          <m:dPr>
                            <m:begChr m:val="{"/>
                            <m:endChr m:val=""/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,47648</m:t>
                                </m:r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,773888</m:t>
                                </m:r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,7697536</m:t>
                                </m:r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,90201216</m:t>
                                </m:r>
                              </m:e>
                            </m:eqArr>
                          </m:e>
                        </m:d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sSup>
                          <m:sSupPr>
                            <m:ctrlPr>
                              <a:rPr lang="fr-FR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d>
                              <m:dPr>
                                <m:ctrlPr>
                                  <a:rPr lang="fr-FR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4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d>
                          </m:sup>
                        </m:sSup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fr-FR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0,47648</m:t>
                                </m:r>
                              </m:e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1,773888</m:t>
                                </m:r>
                              </m:e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2,7697536</m:t>
                                </m:r>
                              </m:e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3,9020121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eqArr>
                          </m:e>
                        </m:d>
                      </m:e>
                    </m:d>
                  </m:oMath>
                </a14:m>
                <a:endParaRPr lang="fr-FR" sz="2400" dirty="0"/>
              </a:p>
              <a:p>
                <a:r>
                  <a:rPr lang="fr-FR" sz="2400" dirty="0"/>
                  <a:t>En comparant les résultats obtenus aves la solution exacte du système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, on peut dire que la méthode de Gauss Seidel est plus précise que la méthode de Jacobi.</a:t>
                </a:r>
              </a:p>
              <a:p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22" t="-2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9285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 smtClean="0"/>
              <a:t>Convergence de la méthode de Gauss Seidel</a:t>
            </a:r>
            <a:endParaRPr lang="fr-FR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32955" y="1295688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r-FR" sz="2400" dirty="0" smtClean="0"/>
                  <a:t>De la même manière que pour </a:t>
                </a:r>
                <a:r>
                  <a:rPr lang="fr-FR" sz="2400" dirty="0" err="1" smtClean="0"/>
                  <a:t>Jacobie</a:t>
                </a:r>
                <a:r>
                  <a:rPr lang="fr-FR" sz="2400" dirty="0" smtClean="0"/>
                  <a:t>, Calculons la norme de la matrice T,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d>
                          </m:e>
                          <m: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fr-FR" sz="240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eqArr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 0  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0</m:t>
                                </m:r>
                              </m:e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−1  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10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−1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 −1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    5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−1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−1   −1  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eqArr>
                          </m:e>
                        </m:d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0     1    1    1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0     0    1   1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0     0    0    1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0     0    0    0</m:t>
                            </m:r>
                          </m:e>
                        </m:eqAr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</m:oMath>
                </a14:m>
                <a:endParaRPr lang="fr-FR" sz="2400" b="0" dirty="0" smtClean="0">
                  <a:ea typeface="Cambria Math" panose="02040503050406030204" pitchFamily="18" charset="0"/>
                  <a:cs typeface="Cambria Math" panose="02040503050406030204" pitchFamily="18" charset="0"/>
                </a:endParaRPr>
              </a:p>
              <a:p>
                <a:pPr algn="ctr"/>
                <a:endParaRPr lang="fr-FR" sz="2400" i="1" dirty="0" smtClean="0">
                  <a:latin typeface="Cambria Math" panose="020405030504060302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fr-FR" sz="2400" b="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0     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0</m:t>
                            </m:r>
                          </m:e>
                          <m:e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500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</m:e>
                        </m:eqArr>
                      </m:e>
                    </m:d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0     1    1    1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0     0    1   1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0     0    0    1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0     0    0    0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400" dirty="0" smtClean="0"/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50</m:t>
                                </m:r>
                              </m:den>
                            </m:f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</m:t>
                                </m:r>
                              </m:den>
                            </m:f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66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96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96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2500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2955" y="1295688"/>
                <a:ext cx="10515600" cy="4351338"/>
              </a:xfrm>
              <a:blipFill rotWithShape="0">
                <a:blip r:embed="rId2"/>
                <a:stretch>
                  <a:fillRect l="-754" t="-26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6106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r-FR" sz="2400" dirty="0" smtClean="0"/>
                  <a:t>D’où</a:t>
                </a:r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r-FR" sz="2400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d>
                          <m:d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93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250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258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2500</m:t>
                                </m:r>
                              </m:den>
                            </m:f>
                          </m:e>
                        </m:d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&lt;1</m:t>
                        </m:r>
                      </m:e>
                    </m:func>
                  </m:oMath>
                </a14:m>
                <a:r>
                  <a:rPr lang="fr-FR" sz="2400" dirty="0" smtClean="0"/>
                  <a:t>,</a:t>
                </a:r>
              </a:p>
              <a:p>
                <a:endParaRPr lang="fr-FR" sz="2400" dirty="0"/>
              </a:p>
              <a:p>
                <a:r>
                  <a:rPr lang="fr-FR" sz="2400" dirty="0" smtClean="0"/>
                  <a:t>Ce qui garantie la convergence.</a:t>
                </a: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2" t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8918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fr-FR" dirty="0"/>
                  <a:t>Exemple. Soit </a:t>
                </a:r>
                <a:r>
                  <a:rPr lang="fr-FR" i="1" dirty="0"/>
                  <a:t>A</a:t>
                </a:r>
                <a:r>
                  <a:rPr lang="fr-FR" dirty="0"/>
                  <a:t> </a:t>
                </a:r>
                <a:r>
                  <a:rPr lang="fr-FR" dirty="0"/>
                  <a:t>une matrice de valeurs propres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fr-FR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 = </a:t>
                </a:r>
                <a:r>
                  <a:rPr lang="fr-FR" dirty="0"/>
                  <a:t>3,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fr-FR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/>
                  <a:t> = </a:t>
                </a:r>
                <a:r>
                  <a:rPr lang="fr-FR" dirty="0"/>
                  <a:t>2,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fr-FR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dirty="0"/>
                  <a:t> = 1 et de vecteurs propres associés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 </a:t>
                </a:r>
                <a:r>
                  <a:rPr lang="fr-FR" i="1" dirty="0"/>
                  <a:t>= (</a:t>
                </a:r>
                <a:r>
                  <a:rPr lang="fr-FR" i="1" dirty="0"/>
                  <a:t>0, 0, </a:t>
                </a:r>
                <a:r>
                  <a:rPr lang="fr-FR" i="1" dirty="0"/>
                  <a:t>1),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i="1" dirty="0"/>
                  <a:t> = (</a:t>
                </a:r>
                <a:r>
                  <a:rPr lang="fr-FR" i="1" dirty="0"/>
                  <a:t>1, 1, </a:t>
                </a:r>
                <a:r>
                  <a:rPr lang="fr-FR" i="1" dirty="0"/>
                  <a:t>1) </a:t>
                </a:r>
                <a:r>
                  <a:rPr lang="fr-FR" dirty="0"/>
                  <a:t>et</a:t>
                </a:r>
              </a:p>
              <a:p>
                <a:pPr marL="0" indent="0">
                  <a:buNone/>
                </a:pP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dirty="0"/>
                  <a:t> </a:t>
                </a:r>
                <a:r>
                  <a:rPr lang="fr-FR" i="1" dirty="0"/>
                  <a:t>= (</a:t>
                </a:r>
                <a:r>
                  <a:rPr lang="fr-FR" i="1" dirty="0"/>
                  <a:t>1, 0, </a:t>
                </a:r>
                <a:r>
                  <a:rPr lang="fr-FR" i="1" dirty="0"/>
                  <a:t>0</a:t>
                </a:r>
                <a:r>
                  <a:rPr lang="fr-FR" i="1" dirty="0"/>
                  <a:t>). </a:t>
                </a:r>
              </a:p>
              <a:p>
                <a:pPr marL="0" indent="0" algn="ctr">
                  <a:buNone/>
                </a:pPr>
                <a:r>
                  <a:rPr lang="fr-FR" i="1" dirty="0"/>
                  <a:t>A=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fr-FR" i="1" dirty="0"/>
              </a:p>
              <a:p>
                <a:pPr marL="0" indent="0">
                  <a:buNone/>
                </a:pPr>
                <a:r>
                  <a:rPr lang="fr-FR" i="1" dirty="0"/>
                  <a:t>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=(0,1,0)</m:t>
                    </m:r>
                  </m:oMath>
                </a14:m>
                <a:r>
                  <a:rPr lang="fr-FR" dirty="0"/>
                  <a:t>un vecteur arbitraire,</a:t>
                </a:r>
              </a:p>
              <a:p>
                <a:pPr marL="0" indent="0">
                  <a:buNone/>
                </a:pPr>
                <a:r>
                  <a:rPr lang="fr-FR" i="1" dirty="0"/>
                  <a:t> </a:t>
                </a:r>
                <a:r>
                  <a:rPr lang="fr-FR" dirty="0"/>
                  <a:t>Calculons</a:t>
                </a:r>
              </a:p>
              <a:p>
                <a:pPr marL="0" indent="0" algn="ctr">
                  <a:buNone/>
                </a:pPr>
                <a:r>
                  <a:rPr lang="fr-FR" i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1, 2,−1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lang="fr-FR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/>
                      <m:t>Dans</m:t>
                    </m:r>
                    <m:r>
                      <m:rPr>
                        <m:nor/>
                      </m:rPr>
                      <a:rPr lang="fr-FR"/>
                      <m:t> </m:t>
                    </m:r>
                    <m:r>
                      <m:rPr>
                        <m:nor/>
                      </m:rPr>
                      <a:rPr lang="fr-FR"/>
                      <m:t>ce</m:t>
                    </m:r>
                    <m:r>
                      <m:rPr>
                        <m:nor/>
                      </m:rPr>
                      <a:rPr lang="fr-FR"/>
                      <m:t> </m:t>
                    </m:r>
                    <m:r>
                      <m:rPr>
                        <m:nor/>
                      </m:rPr>
                      <a:rPr lang="fr-FR"/>
                      <m:t>cas</m:t>
                    </m:r>
                    <m:r>
                      <m:rPr>
                        <m:nor/>
                      </m:rPr>
                      <a:rPr lang="fr-FR"/>
                      <m:t> </m:t>
                    </m:r>
                    <m:r>
                      <m:rPr>
                        <m:nor/>
                      </m:rPr>
                      <a:rPr lang="fr-FR" i="1"/>
                      <m:t>p</m:t>
                    </m:r>
                    <m:r>
                      <m:rPr>
                        <m:nor/>
                      </m:rPr>
                      <a:rPr lang="fr-FR" i="1"/>
                      <m:t> = 2</m:t>
                    </m:r>
                  </m:oMath>
                </a14:m>
                <a:r>
                  <a:rPr lang="fr-FR" i="1" dirty="0"/>
                  <a:t> </a:t>
                </a:r>
                <a:r>
                  <a:rPr lang="fr-FR" dirty="0"/>
                  <a:t>et</a:t>
                </a:r>
              </a:p>
              <a:p>
                <a:pPr marL="0" indent="0" algn="ctr">
                  <a:buNone/>
                </a:pP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</a:rPr>
                          <m:t>, 1,−</m:t>
                        </m:r>
                        <m:f>
                          <m:fPr>
                            <m:type m:val="skw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fr-FR" i="1" dirty="0"/>
              </a:p>
              <a:p>
                <a:pPr marL="0" indent="0">
                  <a:buNone/>
                </a:pPr>
                <a:r>
                  <a:rPr lang="fr-FR" dirty="0"/>
                  <a:t>donne une estimation de la valeur propre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bSup>
                    <m:r>
                      <a:rPr lang="fr-FR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fr-FR" i="1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3221" b="-58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9596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/>
                  <a:t>Le calcul de</a:t>
                </a:r>
              </a:p>
              <a:p>
                <a:pPr algn="ctr"/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</a:rPr>
                          <m:t>, 2, −</m:t>
                        </m:r>
                        <m:f>
                          <m:fPr>
                            <m:type m:val="skw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donne </a:t>
                </a:r>
                <a:r>
                  <a:rPr lang="fr-FR" dirty="0"/>
                  <a:t>une estimation de la valeur </a:t>
                </a:r>
                <a:r>
                  <a:rPr lang="fr-FR" dirty="0"/>
                  <a:t>propre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sup>
                    </m:sSubSup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r-FR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Comme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type m:val="skw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</a:rPr>
                          <m:t>,−</m:t>
                        </m:r>
                        <m:f>
                          <m:fPr>
                            <m:type m:val="skw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</a:rPr>
                          <m:t>, 1</m:t>
                        </m:r>
                      </m:e>
                    </m:d>
                  </m:oMath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la </a:t>
                </a:r>
                <a:r>
                  <a:rPr lang="fr-FR" dirty="0"/>
                  <a:t>valeur de </a:t>
                </a:r>
                <a:r>
                  <a:rPr lang="fr-FR" i="1" dirty="0"/>
                  <a:t>p </a:t>
                </a:r>
                <a:r>
                  <a:rPr lang="fr-FR" i="1" dirty="0"/>
                  <a:t>= 3 </a:t>
                </a:r>
                <a:r>
                  <a:rPr lang="fr-FR" dirty="0"/>
                  <a:t>conduit à </a:t>
                </a:r>
                <a:endParaRPr lang="fr-F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/>
                  <a:t>=(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fr-FR" dirty="0"/>
                  <a:t>,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19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>et </a:t>
                </a:r>
                <a:r>
                  <a:rPr lang="fr-FR" dirty="0"/>
                  <a:t>à une estimation de la valeur propre égale </a:t>
                </a:r>
                <a:r>
                  <a:rPr lang="fr-FR" dirty="0"/>
                  <a:t>à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sup>
                      </m:sSubSup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skw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=3,8</m:t>
                      </m:r>
                    </m:oMath>
                  </m:oMathPara>
                </a14:m>
                <a:endParaRPr lang="fr-FR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3418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fr-FR" dirty="0"/>
                  <a:t>L’algorithme se poursuit. On calcule successivement les quantités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r-FR" i="1" dirty="0">
                        <a:latin typeface="Cambria Math" panose="02040503050406030204" pitchFamily="18" charset="0"/>
                      </a:rPr>
                      <m:t>=(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19</m:t>
                        </m:r>
                      </m:den>
                    </m:f>
                  </m:oMath>
                </a14:m>
                <a:r>
                  <a:rPr lang="fr-FR" dirty="0"/>
                  <a:t> , 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19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, 1)et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dirty="0"/>
                  <a:t>=(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19</m:t>
                        </m:r>
                      </m:den>
                    </m:f>
                    <m:r>
                      <m:rPr>
                        <m:nor/>
                      </m:rPr>
                      <a:rPr lang="fr-FR" dirty="0"/>
                      <m:t> , 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19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fr-FR" dirty="0"/>
                      <m:t>,</m:t>
                    </m:r>
                  </m:oMath>
                </a14:m>
                <a:r>
                  <a:rPr lang="fr-FR" dirty="0"/>
                  <a:t>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19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/>
              </a:p>
              <a:p>
                <a:pPr algn="ctr"/>
                <a:endParaRPr lang="fr-FR" dirty="0"/>
              </a:p>
              <a:p>
                <a:r>
                  <a:rPr lang="fr-FR" dirty="0"/>
                  <a:t>d’où </a:t>
                </a:r>
                <a:r>
                  <a:rPr lang="fr-FR" i="1" dirty="0"/>
                  <a:t>p </a:t>
                </a:r>
                <a:r>
                  <a:rPr lang="fr-FR" i="1" dirty="0"/>
                  <a:t>= 3 </a:t>
                </a:r>
                <a:r>
                  <a:rPr lang="fr-FR" dirty="0"/>
                  <a:t>et </a:t>
                </a:r>
                <a14:m>
                  <m:oMath xmlns:m="http://schemas.openxmlformats.org/officeDocument/2006/math">
                    <m:r>
                      <a:rPr lang="fr-FR">
                        <a:latin typeface="Cambria Math" panose="02040503050406030204" pitchFamily="18" charset="0"/>
                      </a:rPr>
                      <m:t>  </m:t>
                    </m:r>
                    <m:sSubSup>
                      <m:sSub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p>
                    </m:sSubSup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19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=3,42</m:t>
                    </m:r>
                  </m:oMath>
                </a14:m>
                <a:r>
                  <a:rPr lang="fr-FR" dirty="0"/>
                  <a:t>.</a:t>
                </a:r>
              </a:p>
              <a:p>
                <a:r>
                  <a:rPr lang="fr-FR" dirty="0"/>
                  <a:t> Ensuite</a:t>
                </a:r>
              </a:p>
              <a:p>
                <a:pPr algn="ctr"/>
                <a:r>
                  <a:rPr lang="fr-FR" dirty="0"/>
                  <a:t> 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m:rPr>
                        <m:nor/>
                      </m:rPr>
                      <a:rPr lang="fr-FR" dirty="0"/>
                      <m:t>=(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  <m:r>
                      <m:rPr>
                        <m:nor/>
                      </m:rPr>
                      <a:rPr lang="fr-FR" dirty="0"/>
                      <m:t> , 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fr-FR" dirty="0"/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/>
              </a:p>
              <a:p>
                <a:r>
                  <a:rPr lang="fr-FR" dirty="0"/>
                  <a:t>permet le calcul </a:t>
                </a:r>
                <a:r>
                  <a:rPr lang="fr-FR" dirty="0"/>
                  <a:t>de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m:rPr>
                        <m:nor/>
                      </m:rPr>
                      <a:rPr lang="fr-FR" dirty="0"/>
                      <m:t>=(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  <m:r>
                      <m:rPr>
                        <m:nor/>
                      </m:rPr>
                      <a:rPr lang="fr-FR" dirty="0"/>
                      <m:t> , 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352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fr-FR" dirty="0"/>
                      <m:t>,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/>
              </a:p>
              <a:p>
                <a:r>
                  <a:rPr lang="fr-FR" dirty="0"/>
                  <a:t>d’où </a:t>
                </a:r>
              </a:p>
              <a:p>
                <a:pPr algn="ctr"/>
                <a:r>
                  <a:rPr lang="fr-FR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</m:sup>
                    </m:sSubSup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=3,24</m:t>
                    </m:r>
                  </m:oMath>
                </a14:m>
                <a:endParaRPr lang="fr-FR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35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8795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/>
                  <a:t>puis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fr-FR" i="1" dirty="0">
                        <a:latin typeface="Cambria Math" panose="02040503050406030204" pitchFamily="18" charset="0"/>
                      </a:rPr>
                      <m:t>=(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,</m:t>
                    </m:r>
                  </m:oMath>
                </a14:m>
                <a:r>
                  <a:rPr lang="fr-FR" dirty="0"/>
                  <a:t> 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r-FR" dirty="0"/>
                  <a:t> </a:t>
                </a:r>
                <a:r>
                  <a:rPr lang="fr-FR" dirty="0"/>
                  <a:t>1</a:t>
                </a:r>
                <a:r>
                  <a:rPr lang="fr-FR" dirty="0"/>
                  <a:t>), qui permet le calcul de </a:t>
                </a:r>
                <a:endParaRPr lang="fr-FR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fr-FR" i="1" dirty="0">
                        <a:latin typeface="Cambria Math" panose="02040503050406030204" pitchFamily="18" charset="0"/>
                      </a:rPr>
                      <m:t>=(−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63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den>
                    </m:f>
                  </m:oMath>
                </a14:m>
                <a:r>
                  <a:rPr lang="fr-FR" dirty="0"/>
                  <a:t>, </a:t>
                </a:r>
                <a14:m>
                  <m:oMath xmlns:m="http://schemas.openxmlformats.org/officeDocument/2006/math">
                    <m:r>
                      <a:rPr lang="fr-FR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den>
                    </m:f>
                  </m:oMath>
                </a14:m>
                <a:r>
                  <a:rPr lang="fr-FR" dirty="0"/>
                  <a:t>,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665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den>
                    </m:f>
                  </m:oMath>
                </a14:m>
                <a:r>
                  <a:rPr lang="fr-FR" dirty="0"/>
                  <a:t>) </a:t>
                </a:r>
                <a:endParaRPr lang="fr-FR" dirty="0"/>
              </a:p>
              <a:p>
                <a:r>
                  <a:rPr lang="fr-FR" dirty="0"/>
                  <a:t>d’où </a:t>
                </a: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d>
                      </m:sup>
                    </m:sSubSup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665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211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=3,15 </m:t>
                    </m:r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fr-FR" i="1" dirty="0">
                        <a:latin typeface="Cambria Math" panose="02040503050406030204" pitchFamily="18" charset="0"/>
                      </a:rPr>
                      <m:t>=(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63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665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type m:val="skw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665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,1)</m:t>
                    </m:r>
                  </m:oMath>
                </a14:m>
                <a:endParaRPr lang="fr-FR" dirty="0"/>
              </a:p>
              <a:p>
                <a:r>
                  <a:rPr lang="fr-FR" dirty="0"/>
                  <a:t>La suite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sup>
                    </m:sSubSup>
                  </m:oMath>
                </a14:m>
                <a:r>
                  <a:rPr lang="fr-FR" dirty="0"/>
                  <a:t>converge vers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fr-FR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 = </a:t>
                </a:r>
                <a:r>
                  <a:rPr lang="fr-FR" dirty="0"/>
                  <a:t>3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r-FR" dirty="0"/>
                  <a:t> converge vers le vecteur propre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 </a:t>
                </a:r>
                <a:r>
                  <a:rPr lang="fr-FR" i="1" dirty="0"/>
                  <a:t>= (0, 0, 1</a:t>
                </a:r>
                <a:r>
                  <a:rPr lang="fr-FR" i="1" dirty="0"/>
                  <a:t>).</a:t>
                </a:r>
              </a:p>
              <a:p>
                <a:r>
                  <a:rPr lang="fr-FR" dirty="0"/>
                  <a:t> </a:t>
                </a:r>
                <a:r>
                  <a:rPr lang="fr-FR" i="1" dirty="0"/>
                  <a:t>3</a:t>
                </a:r>
                <a:r>
                  <a:rPr lang="fr-FR" dirty="0"/>
                  <a:t> est la plus grande valeur propre de </a:t>
                </a:r>
                <a:r>
                  <a:rPr lang="fr-FR" i="1" dirty="0"/>
                  <a:t>A</a:t>
                </a:r>
                <a:r>
                  <a:rPr lang="fr-FR" dirty="0"/>
                  <a:t> </a:t>
                </a:r>
                <a:r>
                  <a:rPr lang="fr-FR" dirty="0"/>
                  <a:t>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 </a:t>
                </a:r>
                <a:r>
                  <a:rPr lang="fr-FR" i="1" dirty="0"/>
                  <a:t>= (0, 0, </a:t>
                </a:r>
                <a:r>
                  <a:rPr lang="fr-FR" i="1" dirty="0"/>
                  <a:t>1) </a:t>
                </a:r>
                <a:r>
                  <a:rPr lang="fr-FR" dirty="0"/>
                  <a:t>son </a:t>
                </a:r>
                <a:r>
                  <a:rPr lang="fr-FR" dirty="0"/>
                  <a:t>vecteur propre associé.</a:t>
                </a:r>
              </a:p>
              <a:p>
                <a:endParaRPr lang="fr-FR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44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EXERCICE 1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fr-FR" dirty="0" smtClean="0"/>
                  <a:t>Effectuer deux itérations par la méthode de </a:t>
                </a:r>
                <a:r>
                  <a:rPr lang="fr-FR" dirty="0" err="1"/>
                  <a:t>Jacobie</a:t>
                </a:r>
                <a:r>
                  <a:rPr lang="fr-FR" dirty="0"/>
                  <a:t>  et de Gauss </a:t>
                </a:r>
                <a:r>
                  <a:rPr lang="fr-FR" dirty="0" err="1"/>
                  <a:t>Siedel</a:t>
                </a:r>
                <a:r>
                  <a:rPr lang="fr-FR" dirty="0"/>
                  <a:t> en initialisant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fr-FR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</m:m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   0</m:t>
                            </m:r>
                          </m:e>
                        </m:d>
                      </m:e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fr-FR" dirty="0" smtClean="0"/>
                  <a:t>et étudier la convergence des deux méthodes</a:t>
                </a:r>
                <a:endParaRPr lang="fr-FR" dirty="0"/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sSub>
                              <m:sSub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=−4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+10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+10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34</m:t>
                            </m:r>
                          </m:e>
                        </m:eqArr>
                      </m:e>
                    </m:d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</m:oMath>
                </a14:m>
                <a:endParaRPr lang="fr-FR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endParaRPr lang="fr-FR" i="1" dirty="0">
                  <a:latin typeface="Cambria Math" panose="020405030504060302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−1   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−1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−1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−1 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−1  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5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−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−1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−1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−1     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4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fr-FR" dirty="0"/>
                  <a:t>=</a:t>
                </a:r>
                <a:r>
                  <a:rPr lang="fr-FR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−4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12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8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34</m:t>
                            </m:r>
                          </m:e>
                        </m:eqArr>
                      </m:e>
                    </m:d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2396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fr-FR" dirty="0" smtClean="0"/>
                  <a:t>l’algorithme de Jacobi est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𝐷𝑋</m:t>
                        </m:r>
                      </m:e>
                      <m:sup>
                        <m:d>
                          <m:dPr>
                            <m:ctrlP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sup>
                    </m:sSup>
                    <m:r>
                      <m:rPr>
                        <m:nor/>
                      </m:rPr>
                      <a:rPr lang="fr-FR" dirty="0"/>
                      <m:t> = 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m:rPr>
                        <m:nor/>
                      </m:rPr>
                      <a:rPr lang="fr-FR" dirty="0"/>
                      <m:t> + </m:t>
                    </m:r>
                    <m:r>
                      <m:rPr>
                        <m:nor/>
                      </m:rPr>
                      <a:rPr lang="fr-FR" b="0" i="0" dirty="0" smtClean="0"/>
                      <m:t>B</m:t>
                    </m:r>
                  </m:oMath>
                </a14:m>
                <a:endParaRPr lang="fr-FR" b="0" dirty="0"/>
              </a:p>
              <a:p>
                <a:endParaRPr lang="fr-FR" sz="2400" i="1" dirty="0">
                  <a:latin typeface="Cambria Math" panose="020405030504060302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10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5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0   0  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10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</m:eqAr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eqArr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0        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1        0     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1         1      0     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1        1       1     0</m:t>
                                </m:r>
                              </m:e>
                            </m:eqArr>
                          </m:e>
                        </m:d>
                      </m:e>
                    </m:d>
                  </m:oMath>
                </a14:m>
                <a:r>
                  <a:rPr lang="fr-F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+</a:t>
                </a:r>
                <a:r>
                  <a:rPr lang="fr-FR" sz="2400" dirty="0"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−4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12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8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34</m:t>
                            </m:r>
                          </m:e>
                        </m:eqArr>
                      </m:e>
                    </m:d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endParaRPr lang="fr-FR" sz="2400" dirty="0"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fr-FR" sz="2400" dirty="0"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fr-FR" sz="2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fr-FR" sz="2400" dirty="0"/>
                  <a:t>=</a:t>
                </a:r>
                <a:r>
                  <a:rPr lang="fr-F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+8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+34</m:t>
                            </m:r>
                          </m:e>
                        </m:eqArr>
                      </m:e>
                    </m:d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endParaRPr lang="fr-FR" sz="2400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3221" b="-56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637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+8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+1)</m:t>
                                </m:r>
                              </m:sup>
                            </m:sSubSup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+34</m:t>
                                </m:r>
                              </m:e>
                            </m:d>
                          </m:e>
                        </m:eqArr>
                      </m:e>
                    </m:d>
                  </m:oMath>
                </a14:m>
                <a:endParaRPr lang="fr-FR" dirty="0"/>
              </a:p>
              <a:p>
                <a:endParaRPr lang="fr-FR" dirty="0" smtClean="0"/>
              </a:p>
              <a:p>
                <a:r>
                  <a:rPr lang="fr-FR" dirty="0" smtClean="0"/>
                  <a:t>D’où en partant du vecteur initial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fr-FR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</m:m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   0</m:t>
                            </m:r>
                          </m:e>
                        </m:d>
                      </m:e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fr-FR" dirty="0"/>
                  <a:t>, on a pour la première itération, le vecteur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r>
                  <a:rPr lang="fr-FR" dirty="0"/>
                  <a:t> </a:t>
                </a:r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7537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fr-FR" sz="24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+12)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+8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+34</m:t>
                                </m:r>
                              </m:e>
                            </m:d>
                          </m:e>
                        </m:eqArr>
                      </m:e>
                    </m:d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d>
                      <m:dPr>
                        <m:begChr m:val="{"/>
                        <m:endChr m:val=""/>
                        <m:ctrlP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34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</m:e>
                        </m:eqArr>
                      </m:e>
                    </m:d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d>
                          <m:dPr>
                            <m:ctrlPr>
                              <a:rPr lang="fr-FR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0,8</m:t>
                            </m:r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,2</m:t>
                            </m:r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,6</m:t>
                            </m:r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,4</m:t>
                            </m:r>
                          </m:e>
                        </m:eqArr>
                      </m:e>
                    </m:d>
                  </m:oMath>
                </a14:m>
                <a:endParaRPr lang="fr-FR" sz="2400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7669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r-FR" sz="2400" dirty="0" smtClean="0"/>
                  <a:t>La deuxième itération</a:t>
                </a:r>
              </a:p>
              <a:p>
                <a:endParaRPr lang="fr-FR" sz="2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(1)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+12)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+8</m:t>
                                </m:r>
                              </m:e>
                            </m:d>
                          </m:e>
                          <m:e>
                            <m:sSubSup>
                              <m:sSubSup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  <m: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+34</m:t>
                                </m:r>
                              </m:e>
                            </m:d>
                          </m:e>
                        </m:eqArr>
                        <m: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d>
                          <m:dPr>
                            <m:begChr m:val="{"/>
                            <m:endChr m:val=""/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22</m:t>
                                    </m:r>
                                  </m:num>
                                  <m:den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den>
                                </m:f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62</m:t>
                                    </m:r>
                                  </m:num>
                                  <m:den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118</m:t>
                                    </m:r>
                                  </m:num>
                                  <m:den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50</m:t>
                                    </m:r>
                                  </m:den>
                                </m:f>
                              </m:e>
                              <m:e>
                                <m:sSubSup>
                                  <m:sSubSup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fr-F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sz="2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360</m:t>
                                    </m:r>
                                  </m:num>
                                  <m:den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e>
                            </m:eqArr>
                          </m:e>
                        </m:d>
                      </m:e>
                    </m:d>
                    <m:r>
                      <a:rPr lang="fr-F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sSup>
                      <m:sSup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d>
                          <m:dPr>
                            <m:ctrlPr>
                              <a:rPr lang="fr-FR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sup>
                    </m:sSup>
                    <m:r>
                      <a:rPr lang="fr-FR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,44</m:t>
                            </m:r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,62</m:t>
                            </m:r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,36</m:t>
                            </m:r>
                          </m:e>
                          <m:e>
                            <m: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,6</m:t>
                            </m:r>
                          </m:e>
                        </m:eqArr>
                      </m:e>
                    </m:d>
                  </m:oMath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2" t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2501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Convergence de la méthode de </a:t>
            </a:r>
            <a:r>
              <a:rPr lang="fr-FR" dirty="0" err="1" smtClean="0"/>
              <a:t>Jacobie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fr-FR" sz="2400" dirty="0" smtClean="0"/>
                  <a:t>Pour étudier la convergence, on calcule la norme de la matrice T où T est donnée par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d>
                  </m:oMath>
                </a14:m>
                <a:endParaRPr lang="fr-FR" sz="2400" dirty="0" smtClean="0"/>
              </a:p>
              <a:p>
                <a:r>
                  <a:rPr lang="fr-FR" sz="2400" dirty="0" smtClean="0"/>
                  <a:t>Avec D la matrice </a:t>
                </a:r>
                <a:r>
                  <a:rPr lang="fr-FR" sz="2400" dirty="0" err="1" smtClean="0"/>
                  <a:t>diagonnale</a:t>
                </a:r>
                <a:r>
                  <a:rPr lang="fr-FR" sz="2400" dirty="0" smtClean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10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5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0   0  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2400" dirty="0" smtClean="0"/>
                  <a:t>,</a:t>
                </a:r>
              </a:p>
              <a:p>
                <a:r>
                  <a:rPr lang="fr-FR" sz="2400" dirty="0" smtClean="0"/>
                  <a:t> dont la matrice inverse est </a:t>
                </a:r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1/5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1/10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1/5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0  1/10</m:t>
                            </m:r>
                          </m:e>
                        </m:eqArr>
                      </m:e>
                    </m:d>
                  </m:oMath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96" t="-16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7096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 smtClean="0"/>
                  <a:t>Ce qui donne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d>
                  </m:oMath>
                </a14:m>
                <a:r>
                  <a:rPr lang="fr-FR" sz="2400" dirty="0" smtClean="0"/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1/5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1/10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1/5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0  1/10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1        0     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1         1      0     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1        1       1     0</m:t>
                            </m:r>
                          </m:e>
                        </m:eqArr>
                      </m:e>
                    </m:d>
                  </m:oMath>
                </a14:m>
                <a:endParaRPr lang="fr-FR" sz="2400" dirty="0" smtClean="0"/>
              </a:p>
              <a:p>
                <a:pPr algn="ctr"/>
                <a:r>
                  <a:rPr lang="fr-FR" sz="2400" dirty="0"/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0    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</m:e>
                          <m:e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0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  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</m:e>
                          <m:e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5  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0    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</m:e>
                          <m:e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8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r-FR" sz="2400" dirty="0" smtClean="0"/>
                  <a:t>D’où on a </a:t>
                </a:r>
              </a:p>
              <a:p>
                <a:pPr algn="ctr"/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r-FR" sz="2400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d>
                          <m:d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3  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den>
                            </m:f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3  </m:t>
                                </m:r>
                              </m:num>
                              <m:den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fr-FR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3  </m:t>
                        </m:r>
                      </m:num>
                      <m:den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&lt;1</m:t>
                    </m:r>
                  </m:oMath>
                </a14:m>
                <a:endParaRPr lang="fr-FR" sz="2400" dirty="0" smtClean="0"/>
              </a:p>
              <a:p>
                <a:endParaRPr lang="fr-FR" sz="2400" dirty="0" smtClean="0"/>
              </a:p>
              <a:p>
                <a:endParaRPr lang="fr-FR" sz="2400" dirty="0"/>
              </a:p>
              <a:p>
                <a:r>
                  <a:rPr lang="fr-FR" sz="2400" dirty="0" smtClean="0"/>
                  <a:t>Ce qui assure le convergence,</a:t>
                </a: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2" t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43721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134</Words>
  <Application>Microsoft Office PowerPoint</Application>
  <PresentationFormat>Grand écran</PresentationFormat>
  <Paragraphs>95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Thème Office</vt:lpstr>
      <vt:lpstr>Série 02  </vt:lpstr>
      <vt:lpstr>EXERCICE 1</vt:lpstr>
      <vt:lpstr>Présentation PowerPoint</vt:lpstr>
      <vt:lpstr>Présentation PowerPoint</vt:lpstr>
      <vt:lpstr>Présentation PowerPoint</vt:lpstr>
      <vt:lpstr>Présentation PowerPoint</vt:lpstr>
      <vt:lpstr>Convergence de la méthode de Jacobie</vt:lpstr>
      <vt:lpstr>Présentation PowerPoint</vt:lpstr>
      <vt:lpstr>Présentation PowerPoint</vt:lpstr>
      <vt:lpstr>Méthode de Gauss Seidel</vt:lpstr>
      <vt:lpstr>Présentation PowerPoint</vt:lpstr>
      <vt:lpstr>Présentation PowerPoint</vt:lpstr>
      <vt:lpstr>Présentation PowerPoint</vt:lpstr>
      <vt:lpstr>Convergence de la méthode de Gauss Seidel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Série 02  </dc:title>
  <dc:creator>Compte Microsoft</dc:creator>
  <cp:lastModifiedBy>Compte Microsoft</cp:lastModifiedBy>
  <cp:revision>9</cp:revision>
  <dcterms:created xsi:type="dcterms:W3CDTF">2021-12-15T19:38:02Z</dcterms:created>
  <dcterms:modified xsi:type="dcterms:W3CDTF">2022-01-12T21:58:57Z</dcterms:modified>
</cp:coreProperties>
</file>