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312" r:id="rId4"/>
    <p:sldId id="302" r:id="rId5"/>
    <p:sldId id="303" r:id="rId6"/>
    <p:sldId id="304" r:id="rId7"/>
    <p:sldId id="305" r:id="rId8"/>
    <p:sldId id="306" r:id="rId9"/>
    <p:sldId id="307" r:id="rId10"/>
    <p:sldId id="308" r:id="rId11"/>
    <p:sldId id="309" r:id="rId12"/>
    <p:sldId id="310" r:id="rId13"/>
    <p:sldId id="311" r:id="rId14"/>
    <p:sldId id="260" r:id="rId15"/>
    <p:sldId id="313" r:id="rId16"/>
    <p:sldId id="314" r:id="rId17"/>
    <p:sldId id="297" r:id="rId18"/>
    <p:sldId id="316" r:id="rId19"/>
    <p:sldId id="298" r:id="rId20"/>
    <p:sldId id="317" r:id="rId21"/>
    <p:sldId id="318" r:id="rId22"/>
    <p:sldId id="299" r:id="rId23"/>
    <p:sldId id="300" r:id="rId24"/>
    <p:sldId id="301" r:id="rId25"/>
  </p:sldIdLst>
  <p:sldSz cx="9144000" cy="6858000" type="screen4x3"/>
  <p:notesSz cx="6648450" cy="97805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54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 Id="rId5" Type="http://schemas.openxmlformats.org/officeDocument/2006/relationships/image" Target="../media/image34.wmf"/><Relationship Id="rId4" Type="http://schemas.openxmlformats.org/officeDocument/2006/relationships/image" Target="../media/image33.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5" Type="http://schemas.openxmlformats.org/officeDocument/2006/relationships/image" Target="../media/image12.wmf"/><Relationship Id="rId4"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1313" cy="48895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765550" y="0"/>
            <a:ext cx="2881313" cy="488950"/>
          </a:xfrm>
          <a:prstGeom prst="rect">
            <a:avLst/>
          </a:prstGeom>
        </p:spPr>
        <p:txBody>
          <a:bodyPr vert="horz" lIns="91440" tIns="45720" rIns="91440" bIns="45720" rtlCol="0"/>
          <a:lstStyle>
            <a:lvl1pPr algn="r">
              <a:defRPr sz="1200"/>
            </a:lvl1pPr>
          </a:lstStyle>
          <a:p>
            <a:fld id="{859DE94E-34DD-4D04-AD2B-EA086B7E9F5D}" type="datetimeFigureOut">
              <a:rPr lang="fr-FR" smtClean="0"/>
              <a:pPr/>
              <a:t>16/01/2021</a:t>
            </a:fld>
            <a:endParaRPr lang="fr-FR"/>
          </a:p>
        </p:txBody>
      </p:sp>
      <p:sp>
        <p:nvSpPr>
          <p:cNvPr id="4" name="Espace réservé de l'image des diapositives 3"/>
          <p:cNvSpPr>
            <a:spLocks noGrp="1" noRot="1" noChangeAspect="1"/>
          </p:cNvSpPr>
          <p:nvPr>
            <p:ph type="sldImg" idx="2"/>
          </p:nvPr>
        </p:nvSpPr>
        <p:spPr>
          <a:xfrm>
            <a:off x="879475" y="733425"/>
            <a:ext cx="4889500" cy="36671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65163" y="4645025"/>
            <a:ext cx="5318125" cy="44021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290050"/>
            <a:ext cx="2881313" cy="48895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765550" y="9290050"/>
            <a:ext cx="2881313" cy="488950"/>
          </a:xfrm>
          <a:prstGeom prst="rect">
            <a:avLst/>
          </a:prstGeom>
        </p:spPr>
        <p:txBody>
          <a:bodyPr vert="horz" lIns="91440" tIns="45720" rIns="91440" bIns="45720" rtlCol="0" anchor="b"/>
          <a:lstStyle>
            <a:lvl1pPr algn="r">
              <a:defRPr sz="1200"/>
            </a:lvl1pPr>
          </a:lstStyle>
          <a:p>
            <a:fld id="{2544D998-AE2C-4B2C-A08C-DF2D6BA926B7}"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1DDCC852-03CB-4A57-8619-1FCADE097E64}" type="datetime1">
              <a:rPr lang="fr-FR" smtClean="0"/>
              <a:pPr/>
              <a:t>16/01/2021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F936A18-84F8-4772-AD13-4816EA8FE5A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6E23463-1BA5-492D-A3F2-FC1C486283BD}" type="datetime1">
              <a:rPr lang="fr-FR" smtClean="0"/>
              <a:pPr/>
              <a:t>16/01/2021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F936A18-84F8-4772-AD13-4816EA8FE5A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CA724A1-9233-4E59-8EDD-CD4353FEFE67}" type="datetime1">
              <a:rPr lang="fr-FR" smtClean="0"/>
              <a:pPr/>
              <a:t>16/01/2021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F936A18-84F8-4772-AD13-4816EA8FE5A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ADC74E1-A213-423F-B174-D6A6C03F41A5}" type="datetime1">
              <a:rPr lang="fr-FR" smtClean="0"/>
              <a:pPr/>
              <a:t>16/01/2021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F936A18-84F8-4772-AD13-4816EA8FE5A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3C8CA315-4A50-4920-9342-317DC42CBD1A}" type="datetime1">
              <a:rPr lang="fr-FR" smtClean="0"/>
              <a:pPr/>
              <a:t>16/01/2021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F936A18-84F8-4772-AD13-4816EA8FE5A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A883F6E2-3DEF-4FB0-837A-4BD75A89A400}" type="datetime1">
              <a:rPr lang="fr-FR" smtClean="0"/>
              <a:pPr/>
              <a:t>16/01/2021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F936A18-84F8-4772-AD13-4816EA8FE5A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82A0A2F2-A87B-4B10-9C0C-39ABC18204A7}" type="datetime1">
              <a:rPr lang="fr-FR" smtClean="0"/>
              <a:pPr/>
              <a:t>16/01/2021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F936A18-84F8-4772-AD13-4816EA8FE5A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B1A857FC-69FA-479F-ADBA-A29C2B8C696B}" type="datetime1">
              <a:rPr lang="fr-FR" smtClean="0"/>
              <a:pPr/>
              <a:t>16/01/2021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F936A18-84F8-4772-AD13-4816EA8FE5A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85878B8-C3FE-422A-B79B-6A9B1AC75C43}" type="datetime1">
              <a:rPr lang="fr-FR" smtClean="0"/>
              <a:pPr/>
              <a:t>16/01/2021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F936A18-84F8-4772-AD13-4816EA8FE5A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29D86550-B5BF-4A86-8703-B140AC889D70}" type="datetime1">
              <a:rPr lang="fr-FR" smtClean="0"/>
              <a:pPr/>
              <a:t>16/01/2021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F936A18-84F8-4772-AD13-4816EA8FE5A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F3A2B3D-079A-4138-B756-BF45411CEAC0}" type="datetime1">
              <a:rPr lang="fr-FR" smtClean="0"/>
              <a:pPr/>
              <a:t>16/01/2021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F936A18-84F8-4772-AD13-4816EA8FE5A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C6EBFB-DF10-414E-B1FA-7939F03FE55C}" type="datetime1">
              <a:rPr lang="fr-FR" smtClean="0"/>
              <a:pPr/>
              <a:t>16/01/2021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936A18-84F8-4772-AD13-4816EA8FE5A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2.bin"/><Relationship Id="rId7"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6.wmf"/><Relationship Id="rId5" Type="http://schemas.openxmlformats.org/officeDocument/2006/relationships/oleObject" Target="../embeddings/oleObject13.bin"/><Relationship Id="rId4" Type="http://schemas.openxmlformats.org/officeDocument/2006/relationships/image" Target="../media/image15.wmf"/></Relationships>
</file>

<file path=ppt/slides/_rels/slide11.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oleObject" Target="../embeddings/oleObject15.bin"/><Relationship Id="rId7"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9.wmf"/><Relationship Id="rId5" Type="http://schemas.openxmlformats.org/officeDocument/2006/relationships/oleObject" Target="../embeddings/oleObject16.bin"/><Relationship Id="rId4" Type="http://schemas.openxmlformats.org/officeDocument/2006/relationships/image" Target="../media/image18.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22.wmf"/><Relationship Id="rId5" Type="http://schemas.openxmlformats.org/officeDocument/2006/relationships/oleObject" Target="../embeddings/oleObject19.bin"/><Relationship Id="rId4" Type="http://schemas.openxmlformats.org/officeDocument/2006/relationships/image" Target="../media/image21.wmf"/></Relationships>
</file>

<file path=ppt/slides/_rels/slide1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25.wmf"/><Relationship Id="rId5" Type="http://schemas.openxmlformats.org/officeDocument/2006/relationships/oleObject" Target="../embeddings/oleObject21.bin"/><Relationship Id="rId4" Type="http://schemas.openxmlformats.org/officeDocument/2006/relationships/image" Target="../media/image24.wmf"/></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24.bin"/><Relationship Id="rId3" Type="http://schemas.openxmlformats.org/officeDocument/2006/relationships/oleObject" Target="../embeddings/oleObject22.bin"/><Relationship Id="rId7" Type="http://schemas.openxmlformats.org/officeDocument/2006/relationships/image" Target="../media/image27.wmf"/><Relationship Id="rId2" Type="http://schemas.openxmlformats.org/officeDocument/2006/relationships/slideLayout" Target="../slideLayouts/slideLayout1.xml"/><Relationship Id="rId1" Type="http://schemas.openxmlformats.org/officeDocument/2006/relationships/vmlDrawing" Target="../drawings/vmlDrawing9.vml"/><Relationship Id="rId6" Type="http://schemas.openxmlformats.org/officeDocument/2006/relationships/oleObject" Target="../embeddings/oleObject23.bin"/><Relationship Id="rId5" Type="http://schemas.openxmlformats.org/officeDocument/2006/relationships/image" Target="../media/image29.png"/><Relationship Id="rId4" Type="http://schemas.openxmlformats.org/officeDocument/2006/relationships/image" Target="../media/image26.wmf"/><Relationship Id="rId9" Type="http://schemas.openxmlformats.org/officeDocument/2006/relationships/image" Target="../media/image28.wmf"/></Relationships>
</file>

<file path=ppt/slides/_rels/slide18.xml.rels><?xml version="1.0" encoding="UTF-8" standalone="yes"?>
<Relationships xmlns="http://schemas.openxmlformats.org/package/2006/relationships"><Relationship Id="rId8" Type="http://schemas.openxmlformats.org/officeDocument/2006/relationships/image" Target="../media/image32.wmf"/><Relationship Id="rId3" Type="http://schemas.openxmlformats.org/officeDocument/2006/relationships/oleObject" Target="../embeddings/oleObject25.bin"/><Relationship Id="rId7" Type="http://schemas.openxmlformats.org/officeDocument/2006/relationships/oleObject" Target="../embeddings/oleObject27.bin"/><Relationship Id="rId12" Type="http://schemas.openxmlformats.org/officeDocument/2006/relationships/image" Target="../media/image34.wmf"/><Relationship Id="rId2" Type="http://schemas.openxmlformats.org/officeDocument/2006/relationships/slideLayout" Target="../slideLayouts/slideLayout1.xml"/><Relationship Id="rId1" Type="http://schemas.openxmlformats.org/officeDocument/2006/relationships/vmlDrawing" Target="../drawings/vmlDrawing10.vml"/><Relationship Id="rId6" Type="http://schemas.openxmlformats.org/officeDocument/2006/relationships/image" Target="../media/image31.wmf"/><Relationship Id="rId11" Type="http://schemas.openxmlformats.org/officeDocument/2006/relationships/oleObject" Target="../embeddings/oleObject29.bin"/><Relationship Id="rId5" Type="http://schemas.openxmlformats.org/officeDocument/2006/relationships/oleObject" Target="../embeddings/oleObject26.bin"/><Relationship Id="rId10" Type="http://schemas.openxmlformats.org/officeDocument/2006/relationships/image" Target="../media/image33.wmf"/><Relationship Id="rId4" Type="http://schemas.openxmlformats.org/officeDocument/2006/relationships/image" Target="../media/image30.wmf"/><Relationship Id="rId9" Type="http://schemas.openxmlformats.org/officeDocument/2006/relationships/oleObject" Target="../embeddings/oleObject28.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1.xml"/><Relationship Id="rId1" Type="http://schemas.openxmlformats.org/officeDocument/2006/relationships/vmlDrawing" Target="../drawings/vmlDrawing11.vml"/><Relationship Id="rId4" Type="http://schemas.openxmlformats.org/officeDocument/2006/relationships/image" Target="../media/image35.wmf"/></Relationships>
</file>

<file path=ppt/slides/_rels/slide21.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slideLayout" Target="../slideLayouts/slideLayout1.xml"/><Relationship Id="rId1" Type="http://schemas.openxmlformats.org/officeDocument/2006/relationships/vmlDrawing" Target="../drawings/vmlDrawing12.vml"/><Relationship Id="rId5" Type="http://schemas.openxmlformats.org/officeDocument/2006/relationships/image" Target="../media/image36.wmf"/><Relationship Id="rId4" Type="http://schemas.openxmlformats.org/officeDocument/2006/relationships/oleObject" Target="../embeddings/oleObject31.bin"/></Relationships>
</file>

<file path=ppt/slides/_rels/slide22.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image" Target="../media/image6.png"/><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3.wmf"/><Relationship Id="rId4" Type="http://schemas.openxmlformats.org/officeDocument/2006/relationships/oleObject" Target="../embeddings/oleObject2.bin"/><Relationship Id="rId9" Type="http://schemas.openxmlformats.org/officeDocument/2006/relationships/image" Target="../media/image5.wmf"/></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5.bin"/><Relationship Id="rId7" Type="http://schemas.openxmlformats.org/officeDocument/2006/relationships/oleObject" Target="../embeddings/oleObject7.bin"/><Relationship Id="rId12"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9.wmf"/><Relationship Id="rId11" Type="http://schemas.openxmlformats.org/officeDocument/2006/relationships/oleObject" Target="../embeddings/oleObject9.bin"/><Relationship Id="rId5" Type="http://schemas.openxmlformats.org/officeDocument/2006/relationships/oleObject" Target="../embeddings/oleObject6.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8.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4.wmf"/><Relationship Id="rId5" Type="http://schemas.openxmlformats.org/officeDocument/2006/relationships/oleObject" Target="../embeddings/oleObject11.bin"/><Relationship Id="rId4" Type="http://schemas.openxmlformats.org/officeDocument/2006/relationships/image" Target="../media/image1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FF936A18-84F8-4772-AD13-4816EA8FE5AA}" type="slidenum">
              <a:rPr lang="fr-FR" smtClean="0"/>
              <a:pPr/>
              <a:t>1</a:t>
            </a:fld>
            <a:endParaRPr lang="fr-FR"/>
          </a:p>
        </p:txBody>
      </p:sp>
      <p:sp>
        <p:nvSpPr>
          <p:cNvPr id="5" name="ZoneTexte 4"/>
          <p:cNvSpPr txBox="1"/>
          <p:nvPr/>
        </p:nvSpPr>
        <p:spPr>
          <a:xfrm>
            <a:off x="0" y="2500306"/>
            <a:ext cx="9144000" cy="1077218"/>
          </a:xfrm>
          <a:prstGeom prst="rect">
            <a:avLst/>
          </a:prstGeom>
          <a:noFill/>
        </p:spPr>
        <p:txBody>
          <a:bodyPr wrap="square" rtlCol="0">
            <a:spAutoFit/>
          </a:bodyPr>
          <a:lstStyle/>
          <a:p>
            <a:pPr algn="ctr"/>
            <a:r>
              <a:rPr lang="fr-FR" sz="3200" b="1">
                <a:solidFill>
                  <a:srgbClr val="FF0000"/>
                </a:solidFill>
              </a:rPr>
              <a:t>CHAPITRE 1</a:t>
            </a:r>
            <a:endParaRPr lang="fr-FR" sz="3200" b="1" dirty="0">
              <a:solidFill>
                <a:srgbClr val="FF0000"/>
              </a:solidFill>
            </a:endParaRPr>
          </a:p>
          <a:p>
            <a:pPr algn="ctr"/>
            <a:r>
              <a:rPr lang="fr-FR" sz="3200" b="1" dirty="0">
                <a:solidFill>
                  <a:srgbClr val="FF0000"/>
                </a:solidFill>
              </a:rPr>
              <a:t>SYNTHESE DES FILTRES NUMERIQUES RII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144000" cy="553998"/>
          </a:xfrm>
          <a:prstGeom prst="rect">
            <a:avLst/>
          </a:prstGeom>
          <a:noFill/>
        </p:spPr>
        <p:txBody>
          <a:bodyPr wrap="square" rtlCol="0">
            <a:spAutoFit/>
          </a:bodyPr>
          <a:lstStyle/>
          <a:p>
            <a:pPr algn="ctr"/>
            <a:r>
              <a:rPr lang="fr-FR" sz="3000" dirty="0">
                <a:solidFill>
                  <a:srgbClr val="FF0000"/>
                </a:solidFill>
                <a:latin typeface="+mj-lt"/>
              </a:rPr>
              <a:t>LES FILTRES ANALOGIQUES USUELS</a:t>
            </a:r>
          </a:p>
        </p:txBody>
      </p:sp>
      <p:sp>
        <p:nvSpPr>
          <p:cNvPr id="4" name="ZoneTexte 3"/>
          <p:cNvSpPr txBox="1"/>
          <p:nvPr/>
        </p:nvSpPr>
        <p:spPr>
          <a:xfrm>
            <a:off x="0" y="571501"/>
            <a:ext cx="9144000" cy="430887"/>
          </a:xfrm>
          <a:prstGeom prst="rect">
            <a:avLst/>
          </a:prstGeom>
          <a:noFill/>
        </p:spPr>
        <p:txBody>
          <a:bodyPr wrap="square" rtlCol="0">
            <a:spAutoFit/>
          </a:bodyPr>
          <a:lstStyle/>
          <a:p>
            <a:pPr algn="ctr"/>
            <a:r>
              <a:rPr lang="fr-FR" sz="2200" dirty="0">
                <a:solidFill>
                  <a:srgbClr val="002060"/>
                </a:solidFill>
                <a:latin typeface="+mj-lt"/>
              </a:rPr>
              <a:t>Filtres de </a:t>
            </a:r>
            <a:r>
              <a:rPr lang="fr-FR" sz="2200" dirty="0" err="1">
                <a:solidFill>
                  <a:srgbClr val="002060"/>
                </a:solidFill>
                <a:latin typeface="+mj-lt"/>
              </a:rPr>
              <a:t>Chebychev</a:t>
            </a:r>
            <a:r>
              <a:rPr lang="fr-FR" sz="2200" dirty="0">
                <a:solidFill>
                  <a:srgbClr val="002060"/>
                </a:solidFill>
                <a:latin typeface="+mj-lt"/>
              </a:rPr>
              <a:t> I</a:t>
            </a:r>
            <a:endParaRPr lang="fr-FR" sz="2200" dirty="0">
              <a:solidFill>
                <a:schemeClr val="accent6">
                  <a:lumMod val="50000"/>
                </a:schemeClr>
              </a:solidFill>
              <a:latin typeface="+mj-lt"/>
            </a:endParaRPr>
          </a:p>
        </p:txBody>
      </p:sp>
      <p:sp>
        <p:nvSpPr>
          <p:cNvPr id="9" name="ZoneTexte 8"/>
          <p:cNvSpPr txBox="1"/>
          <p:nvPr/>
        </p:nvSpPr>
        <p:spPr>
          <a:xfrm>
            <a:off x="0" y="1181100"/>
            <a:ext cx="9144000" cy="1107996"/>
          </a:xfrm>
          <a:prstGeom prst="rect">
            <a:avLst/>
          </a:prstGeom>
          <a:noFill/>
        </p:spPr>
        <p:txBody>
          <a:bodyPr wrap="square" rtlCol="0">
            <a:spAutoFit/>
          </a:bodyPr>
          <a:lstStyle/>
          <a:p>
            <a:pPr algn="just"/>
            <a:r>
              <a:rPr lang="fr-FR" sz="2200" b="0" dirty="0">
                <a:solidFill>
                  <a:srgbClr val="3366CC"/>
                </a:solidFill>
                <a:latin typeface="+mj-lt"/>
              </a:rPr>
              <a:t>Il garantit une meilleure sélectivité (bande de transition faible) au détriment d’une présence d’ondulations dans la bande passante La valeur maximale de ces ondulations est un paramètre de conception du filtre. </a:t>
            </a:r>
          </a:p>
        </p:txBody>
      </p:sp>
      <p:graphicFrame>
        <p:nvGraphicFramePr>
          <p:cNvPr id="295942" name="Object 6"/>
          <p:cNvGraphicFramePr>
            <a:graphicFrameLocks noChangeAspect="1"/>
          </p:cNvGraphicFramePr>
          <p:nvPr/>
        </p:nvGraphicFramePr>
        <p:xfrm>
          <a:off x="158262" y="2446338"/>
          <a:ext cx="2378320" cy="1204912"/>
        </p:xfrm>
        <a:graphic>
          <a:graphicData uri="http://schemas.openxmlformats.org/presentationml/2006/ole">
            <mc:AlternateContent xmlns:mc="http://schemas.openxmlformats.org/markup-compatibility/2006">
              <mc:Choice xmlns:v="urn:schemas-microsoft-com:vml" Requires="v">
                <p:oleObj spid="_x0000_s5128" name="Équation" r:id="rId3" imgW="1574640" imgH="736560" progId="Equation.3">
                  <p:embed/>
                </p:oleObj>
              </mc:Choice>
              <mc:Fallback>
                <p:oleObj name="Équation" r:id="rId3" imgW="1574640" imgH="7365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262" y="2446338"/>
                        <a:ext cx="2378320" cy="1204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Objet 14"/>
          <p:cNvGraphicFramePr>
            <a:graphicFrameLocks noChangeAspect="1"/>
          </p:cNvGraphicFramePr>
          <p:nvPr/>
        </p:nvGraphicFramePr>
        <p:xfrm>
          <a:off x="2486759" y="5575300"/>
          <a:ext cx="4000500" cy="927100"/>
        </p:xfrm>
        <a:graphic>
          <a:graphicData uri="http://schemas.openxmlformats.org/presentationml/2006/ole">
            <mc:AlternateContent xmlns:mc="http://schemas.openxmlformats.org/markup-compatibility/2006">
              <mc:Choice xmlns:v="urn:schemas-microsoft-com:vml" Requires="v">
                <p:oleObj spid="_x0000_s5129" name="Équation" r:id="rId5" imgW="2374560" imgH="507960" progId="Equation.3">
                  <p:embed/>
                </p:oleObj>
              </mc:Choice>
              <mc:Fallback>
                <p:oleObj name="Équation" r:id="rId5" imgW="2374560" imgH="50796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86759" y="5575300"/>
                        <a:ext cx="4000500" cy="927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5945" name="Object 9"/>
          <p:cNvGraphicFramePr>
            <a:graphicFrameLocks noChangeAspect="1"/>
          </p:cNvGraphicFramePr>
          <p:nvPr/>
        </p:nvGraphicFramePr>
        <p:xfrm>
          <a:off x="58616" y="4521200"/>
          <a:ext cx="940777" cy="927100"/>
        </p:xfrm>
        <a:graphic>
          <a:graphicData uri="http://schemas.openxmlformats.org/presentationml/2006/ole">
            <mc:AlternateContent xmlns:mc="http://schemas.openxmlformats.org/markup-compatibility/2006">
              <mc:Choice xmlns:v="urn:schemas-microsoft-com:vml" Requires="v">
                <p:oleObj spid="_x0000_s5130" name="Équation" r:id="rId7" imgW="558720" imgH="507960" progId="Equation.3">
                  <p:embed/>
                </p:oleObj>
              </mc:Choice>
              <mc:Fallback>
                <p:oleObj name="Équation" r:id="rId7" imgW="558720" imgH="50796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616" y="4521200"/>
                        <a:ext cx="940777" cy="927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ZoneTexte 15"/>
          <p:cNvSpPr txBox="1"/>
          <p:nvPr/>
        </p:nvSpPr>
        <p:spPr>
          <a:xfrm>
            <a:off x="1066800" y="4838701"/>
            <a:ext cx="8077200" cy="430887"/>
          </a:xfrm>
          <a:prstGeom prst="rect">
            <a:avLst/>
          </a:prstGeom>
          <a:noFill/>
        </p:spPr>
        <p:txBody>
          <a:bodyPr wrap="square" rtlCol="0">
            <a:spAutoFit/>
          </a:bodyPr>
          <a:lstStyle/>
          <a:p>
            <a:r>
              <a:rPr lang="fr-FR" sz="2200" b="0" dirty="0">
                <a:solidFill>
                  <a:srgbClr val="7030A0"/>
                </a:solidFill>
                <a:latin typeface="+mj-lt"/>
              </a:rPr>
              <a:t>Est déterminé par la récurrence suivante :</a:t>
            </a:r>
          </a:p>
        </p:txBody>
      </p:sp>
      <p:sp>
        <p:nvSpPr>
          <p:cNvPr id="17" name="ZoneTexte 16"/>
          <p:cNvSpPr txBox="1"/>
          <p:nvPr/>
        </p:nvSpPr>
        <p:spPr>
          <a:xfrm>
            <a:off x="2625969" y="2209801"/>
            <a:ext cx="6518031" cy="2554545"/>
          </a:xfrm>
          <a:prstGeom prst="rect">
            <a:avLst/>
          </a:prstGeom>
          <a:noFill/>
        </p:spPr>
        <p:txBody>
          <a:bodyPr wrap="square" rtlCol="0">
            <a:spAutoFit/>
          </a:bodyPr>
          <a:lstStyle/>
          <a:p>
            <a:r>
              <a:rPr lang="fr-FR" sz="2000" b="0" dirty="0">
                <a:solidFill>
                  <a:schemeClr val="bg1">
                    <a:lumMod val="10000"/>
                  </a:schemeClr>
                </a:solidFill>
                <a:latin typeface="+mj-lt"/>
              </a:rPr>
              <a:t>H(f) : Réponse fréquentielle d’un filtre de </a:t>
            </a:r>
            <a:r>
              <a:rPr lang="fr-FR" sz="2000" b="0" dirty="0" err="1">
                <a:solidFill>
                  <a:schemeClr val="bg1">
                    <a:lumMod val="10000"/>
                  </a:schemeClr>
                </a:solidFill>
                <a:latin typeface="+mj-lt"/>
              </a:rPr>
              <a:t>Chebychev</a:t>
            </a:r>
            <a:r>
              <a:rPr lang="fr-FR" sz="2000" b="0" dirty="0">
                <a:solidFill>
                  <a:schemeClr val="bg1">
                    <a:lumMod val="10000"/>
                  </a:schemeClr>
                </a:solidFill>
                <a:latin typeface="+mj-lt"/>
              </a:rPr>
              <a:t> I  passe-bas</a:t>
            </a:r>
          </a:p>
          <a:p>
            <a:endParaRPr lang="fr-FR" sz="2000" b="0" dirty="0">
              <a:solidFill>
                <a:schemeClr val="bg1">
                  <a:lumMod val="10000"/>
                </a:schemeClr>
              </a:solidFill>
              <a:latin typeface="+mj-lt"/>
            </a:endParaRPr>
          </a:p>
          <a:p>
            <a:r>
              <a:rPr lang="fr-FR" sz="2000" b="0" dirty="0">
                <a:solidFill>
                  <a:schemeClr val="bg1">
                    <a:lumMod val="10000"/>
                  </a:schemeClr>
                </a:solidFill>
                <a:latin typeface="+mj-lt"/>
              </a:rPr>
              <a:t> </a:t>
            </a:r>
            <a:r>
              <a:rPr lang="fr-FR" sz="2000" b="0" dirty="0" err="1">
                <a:solidFill>
                  <a:schemeClr val="bg1">
                    <a:lumMod val="10000"/>
                  </a:schemeClr>
                </a:solidFill>
                <a:latin typeface="+mj-lt"/>
              </a:rPr>
              <a:t>f</a:t>
            </a:r>
            <a:r>
              <a:rPr lang="fr-FR" sz="2000" b="0" baseline="-25000" dirty="0" err="1">
                <a:solidFill>
                  <a:schemeClr val="bg1">
                    <a:lumMod val="10000"/>
                  </a:schemeClr>
                </a:solidFill>
                <a:latin typeface="+mj-lt"/>
              </a:rPr>
              <a:t>p</a:t>
            </a:r>
            <a:r>
              <a:rPr lang="fr-FR" sz="2000" b="0" dirty="0">
                <a:solidFill>
                  <a:schemeClr val="bg1">
                    <a:lumMod val="10000"/>
                  </a:schemeClr>
                </a:solidFill>
                <a:latin typeface="+mj-lt"/>
              </a:rPr>
              <a:t> : délimitant la bande passante</a:t>
            </a:r>
          </a:p>
          <a:p>
            <a:endParaRPr lang="fr-FR" sz="2000" b="0" dirty="0">
              <a:solidFill>
                <a:schemeClr val="bg1">
                  <a:lumMod val="10000"/>
                </a:schemeClr>
              </a:solidFill>
              <a:latin typeface="+mj-lt"/>
              <a:sym typeface="Symbol"/>
            </a:endParaRPr>
          </a:p>
          <a:p>
            <a:r>
              <a:rPr lang="fr-FR" sz="2000" b="0" dirty="0">
                <a:solidFill>
                  <a:schemeClr val="bg1">
                    <a:lumMod val="10000"/>
                  </a:schemeClr>
                </a:solidFill>
                <a:latin typeface="+mj-lt"/>
                <a:sym typeface="Symbol"/>
              </a:rPr>
              <a:t> :  Taux d’ondulation dans la bande passante,</a:t>
            </a:r>
          </a:p>
          <a:p>
            <a:endParaRPr lang="fr-FR" sz="2000" b="0" dirty="0">
              <a:solidFill>
                <a:schemeClr val="bg1">
                  <a:lumMod val="10000"/>
                </a:schemeClr>
              </a:solidFill>
              <a:latin typeface="+mj-lt"/>
            </a:endParaRPr>
          </a:p>
          <a:p>
            <a:r>
              <a:rPr lang="fr-FR" sz="2000" b="0" dirty="0">
                <a:solidFill>
                  <a:schemeClr val="bg1">
                    <a:lumMod val="10000"/>
                  </a:schemeClr>
                </a:solidFill>
                <a:latin typeface="+mj-lt"/>
              </a:rPr>
              <a:t>N : Ordre du filtre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144000" cy="553998"/>
          </a:xfrm>
          <a:prstGeom prst="rect">
            <a:avLst/>
          </a:prstGeom>
          <a:noFill/>
        </p:spPr>
        <p:txBody>
          <a:bodyPr wrap="square" rtlCol="0">
            <a:spAutoFit/>
          </a:bodyPr>
          <a:lstStyle/>
          <a:p>
            <a:pPr algn="ctr"/>
            <a:r>
              <a:rPr lang="fr-FR" sz="3000" dirty="0">
                <a:solidFill>
                  <a:srgbClr val="FF0000"/>
                </a:solidFill>
                <a:latin typeface="+mj-lt"/>
              </a:rPr>
              <a:t>LES FILTRES ANALOGIQUES USUELS</a:t>
            </a:r>
          </a:p>
        </p:txBody>
      </p:sp>
      <p:sp>
        <p:nvSpPr>
          <p:cNvPr id="4" name="ZoneTexte 3"/>
          <p:cNvSpPr txBox="1"/>
          <p:nvPr/>
        </p:nvSpPr>
        <p:spPr>
          <a:xfrm>
            <a:off x="0" y="571501"/>
            <a:ext cx="9144000" cy="430887"/>
          </a:xfrm>
          <a:prstGeom prst="rect">
            <a:avLst/>
          </a:prstGeom>
          <a:noFill/>
        </p:spPr>
        <p:txBody>
          <a:bodyPr wrap="square" rtlCol="0">
            <a:spAutoFit/>
          </a:bodyPr>
          <a:lstStyle/>
          <a:p>
            <a:pPr algn="ctr"/>
            <a:r>
              <a:rPr lang="fr-FR" sz="2200" dirty="0">
                <a:solidFill>
                  <a:srgbClr val="002060"/>
                </a:solidFill>
                <a:latin typeface="+mj-lt"/>
              </a:rPr>
              <a:t>Filtres de </a:t>
            </a:r>
            <a:r>
              <a:rPr lang="fr-FR" sz="2200" dirty="0" err="1">
                <a:solidFill>
                  <a:srgbClr val="002060"/>
                </a:solidFill>
                <a:latin typeface="+mj-lt"/>
              </a:rPr>
              <a:t>Chebychev</a:t>
            </a:r>
            <a:r>
              <a:rPr lang="fr-FR" sz="2200" dirty="0">
                <a:solidFill>
                  <a:srgbClr val="002060"/>
                </a:solidFill>
                <a:latin typeface="+mj-lt"/>
              </a:rPr>
              <a:t> II</a:t>
            </a:r>
            <a:endParaRPr lang="fr-FR" sz="2200" dirty="0">
              <a:solidFill>
                <a:schemeClr val="accent6">
                  <a:lumMod val="50000"/>
                </a:schemeClr>
              </a:solidFill>
              <a:latin typeface="+mj-lt"/>
            </a:endParaRPr>
          </a:p>
        </p:txBody>
      </p:sp>
      <p:sp>
        <p:nvSpPr>
          <p:cNvPr id="9" name="ZoneTexte 8"/>
          <p:cNvSpPr txBox="1"/>
          <p:nvPr/>
        </p:nvSpPr>
        <p:spPr>
          <a:xfrm>
            <a:off x="0" y="1181101"/>
            <a:ext cx="9144000" cy="769441"/>
          </a:xfrm>
          <a:prstGeom prst="rect">
            <a:avLst/>
          </a:prstGeom>
          <a:noFill/>
        </p:spPr>
        <p:txBody>
          <a:bodyPr wrap="square" rtlCol="0">
            <a:spAutoFit/>
          </a:bodyPr>
          <a:lstStyle/>
          <a:p>
            <a:pPr algn="just"/>
            <a:r>
              <a:rPr lang="fr-FR" sz="2200" b="0" dirty="0">
                <a:solidFill>
                  <a:srgbClr val="7030A0"/>
                </a:solidFill>
                <a:latin typeface="+mj-lt"/>
              </a:rPr>
              <a:t>Il garantit aussi une bonne sélectivité (bande de transition faible) au détriment d’une présence d’ondulations cette fois ci dans la bande coupée</a:t>
            </a:r>
          </a:p>
        </p:txBody>
      </p:sp>
      <p:graphicFrame>
        <p:nvGraphicFramePr>
          <p:cNvPr id="295942" name="Object 6"/>
          <p:cNvGraphicFramePr>
            <a:graphicFrameLocks noChangeAspect="1"/>
          </p:cNvGraphicFramePr>
          <p:nvPr/>
        </p:nvGraphicFramePr>
        <p:xfrm>
          <a:off x="177312" y="2487614"/>
          <a:ext cx="2340219" cy="1120775"/>
        </p:xfrm>
        <a:graphic>
          <a:graphicData uri="http://schemas.openxmlformats.org/presentationml/2006/ole">
            <mc:AlternateContent xmlns:mc="http://schemas.openxmlformats.org/markup-compatibility/2006">
              <mc:Choice xmlns:v="urn:schemas-microsoft-com:vml" Requires="v">
                <p:oleObj spid="_x0000_s6152" name="Équation" r:id="rId3" imgW="1549080" imgH="685800" progId="Equation.3">
                  <p:embed/>
                </p:oleObj>
              </mc:Choice>
              <mc:Fallback>
                <p:oleObj name="Équation" r:id="rId3" imgW="1549080" imgH="685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312" y="2487614"/>
                        <a:ext cx="2340219" cy="1120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ZoneTexte 12"/>
          <p:cNvSpPr txBox="1"/>
          <p:nvPr/>
        </p:nvSpPr>
        <p:spPr>
          <a:xfrm>
            <a:off x="2625969" y="2209801"/>
            <a:ext cx="6518031" cy="2554545"/>
          </a:xfrm>
          <a:prstGeom prst="rect">
            <a:avLst/>
          </a:prstGeom>
          <a:noFill/>
        </p:spPr>
        <p:txBody>
          <a:bodyPr wrap="square" rtlCol="0">
            <a:spAutoFit/>
          </a:bodyPr>
          <a:lstStyle/>
          <a:p>
            <a:r>
              <a:rPr lang="fr-FR" sz="2000" b="0" dirty="0">
                <a:solidFill>
                  <a:srgbClr val="00B050"/>
                </a:solidFill>
                <a:latin typeface="+mj-lt"/>
              </a:rPr>
              <a:t>H(f) : Réponse fréquentielle d’un filtre de </a:t>
            </a:r>
            <a:r>
              <a:rPr lang="fr-FR" sz="2000" b="0" dirty="0" err="1">
                <a:solidFill>
                  <a:srgbClr val="00B050"/>
                </a:solidFill>
                <a:latin typeface="+mj-lt"/>
              </a:rPr>
              <a:t>Chebychev</a:t>
            </a:r>
            <a:r>
              <a:rPr lang="fr-FR" sz="2000" b="0" dirty="0">
                <a:solidFill>
                  <a:srgbClr val="00B050"/>
                </a:solidFill>
                <a:latin typeface="+mj-lt"/>
              </a:rPr>
              <a:t> I  passe-bas</a:t>
            </a:r>
          </a:p>
          <a:p>
            <a:endParaRPr lang="fr-FR" sz="2000" b="0" dirty="0">
              <a:solidFill>
                <a:srgbClr val="00B050"/>
              </a:solidFill>
              <a:latin typeface="+mj-lt"/>
            </a:endParaRPr>
          </a:p>
          <a:p>
            <a:r>
              <a:rPr lang="fr-FR" sz="2000" b="0" dirty="0">
                <a:solidFill>
                  <a:srgbClr val="00B050"/>
                </a:solidFill>
                <a:latin typeface="+mj-lt"/>
              </a:rPr>
              <a:t> </a:t>
            </a:r>
            <a:r>
              <a:rPr lang="fr-FR" sz="2000" b="0" dirty="0" err="1">
                <a:solidFill>
                  <a:srgbClr val="00B050"/>
                </a:solidFill>
                <a:latin typeface="+mj-lt"/>
              </a:rPr>
              <a:t>f</a:t>
            </a:r>
            <a:r>
              <a:rPr lang="fr-FR" sz="2000" b="0" baseline="-25000" dirty="0" err="1">
                <a:solidFill>
                  <a:srgbClr val="00B050"/>
                </a:solidFill>
                <a:latin typeface="+mj-lt"/>
              </a:rPr>
              <a:t>s</a:t>
            </a:r>
            <a:r>
              <a:rPr lang="fr-FR" sz="2000" b="0" dirty="0">
                <a:solidFill>
                  <a:srgbClr val="00B050"/>
                </a:solidFill>
                <a:latin typeface="+mj-lt"/>
              </a:rPr>
              <a:t> : délimitant la bande coupée</a:t>
            </a:r>
          </a:p>
          <a:p>
            <a:endParaRPr lang="fr-FR" sz="2000" b="0" dirty="0">
              <a:solidFill>
                <a:srgbClr val="00B050"/>
              </a:solidFill>
              <a:latin typeface="+mj-lt"/>
              <a:sym typeface="Symbol"/>
            </a:endParaRPr>
          </a:p>
          <a:p>
            <a:r>
              <a:rPr lang="fr-FR" sz="2000" b="0" dirty="0">
                <a:solidFill>
                  <a:srgbClr val="00B050"/>
                </a:solidFill>
                <a:latin typeface="+mj-lt"/>
                <a:sym typeface="Symbol"/>
              </a:rPr>
              <a:t> :  Taux d’ondulation dans la bande passante,</a:t>
            </a:r>
          </a:p>
          <a:p>
            <a:endParaRPr lang="fr-FR" sz="2000" b="0" dirty="0">
              <a:solidFill>
                <a:srgbClr val="00B050"/>
              </a:solidFill>
              <a:latin typeface="+mj-lt"/>
            </a:endParaRPr>
          </a:p>
          <a:p>
            <a:r>
              <a:rPr lang="fr-FR" sz="2000" b="0" dirty="0">
                <a:solidFill>
                  <a:srgbClr val="00B050"/>
                </a:solidFill>
                <a:latin typeface="+mj-lt"/>
              </a:rPr>
              <a:t>N : Ordre du filtre</a:t>
            </a:r>
          </a:p>
        </p:txBody>
      </p:sp>
      <p:graphicFrame>
        <p:nvGraphicFramePr>
          <p:cNvPr id="15" name="Objet 14"/>
          <p:cNvGraphicFramePr>
            <a:graphicFrameLocks noChangeAspect="1"/>
          </p:cNvGraphicFramePr>
          <p:nvPr/>
        </p:nvGraphicFramePr>
        <p:xfrm>
          <a:off x="2486759" y="5397500"/>
          <a:ext cx="4000500" cy="927100"/>
        </p:xfrm>
        <a:graphic>
          <a:graphicData uri="http://schemas.openxmlformats.org/presentationml/2006/ole">
            <mc:AlternateContent xmlns:mc="http://schemas.openxmlformats.org/markup-compatibility/2006">
              <mc:Choice xmlns:v="urn:schemas-microsoft-com:vml" Requires="v">
                <p:oleObj spid="_x0000_s6153" name="Équation" r:id="rId5" imgW="2374560" imgH="507960" progId="Equation.3">
                  <p:embed/>
                </p:oleObj>
              </mc:Choice>
              <mc:Fallback>
                <p:oleObj name="Équation" r:id="rId5" imgW="2374560" imgH="50796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86759" y="5397500"/>
                        <a:ext cx="4000500" cy="927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5945" name="Object 9"/>
          <p:cNvGraphicFramePr>
            <a:graphicFrameLocks noChangeAspect="1"/>
          </p:cNvGraphicFramePr>
          <p:nvPr/>
        </p:nvGraphicFramePr>
        <p:xfrm>
          <a:off x="105508" y="4254500"/>
          <a:ext cx="940777" cy="927100"/>
        </p:xfrm>
        <a:graphic>
          <a:graphicData uri="http://schemas.openxmlformats.org/presentationml/2006/ole">
            <mc:AlternateContent xmlns:mc="http://schemas.openxmlformats.org/markup-compatibility/2006">
              <mc:Choice xmlns:v="urn:schemas-microsoft-com:vml" Requires="v">
                <p:oleObj spid="_x0000_s6154" name="Équation" r:id="rId7" imgW="558720" imgH="507960" progId="Equation.3">
                  <p:embed/>
                </p:oleObj>
              </mc:Choice>
              <mc:Fallback>
                <p:oleObj name="Équation" r:id="rId7" imgW="558720" imgH="50796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5508" y="4254500"/>
                        <a:ext cx="940777" cy="927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ZoneTexte 15"/>
          <p:cNvSpPr txBox="1"/>
          <p:nvPr/>
        </p:nvSpPr>
        <p:spPr>
          <a:xfrm>
            <a:off x="1066800" y="4610101"/>
            <a:ext cx="8077200" cy="430887"/>
          </a:xfrm>
          <a:prstGeom prst="rect">
            <a:avLst/>
          </a:prstGeom>
          <a:noFill/>
        </p:spPr>
        <p:txBody>
          <a:bodyPr wrap="square" rtlCol="0">
            <a:spAutoFit/>
          </a:bodyPr>
          <a:lstStyle/>
          <a:p>
            <a:r>
              <a:rPr lang="fr-FR" sz="2200" b="0" dirty="0">
                <a:solidFill>
                  <a:srgbClr val="3366CC"/>
                </a:solidFill>
                <a:latin typeface="+mj-lt"/>
              </a:rPr>
              <a:t>Est déterminé par la récurrence suivante </a:t>
            </a:r>
            <a:r>
              <a:rPr lang="fr-FR" sz="2200" b="0" dirty="0">
                <a:latin typeface="+mj-lt"/>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144000" cy="553998"/>
          </a:xfrm>
          <a:prstGeom prst="rect">
            <a:avLst/>
          </a:prstGeom>
          <a:noFill/>
        </p:spPr>
        <p:txBody>
          <a:bodyPr wrap="square" rtlCol="0">
            <a:spAutoFit/>
          </a:bodyPr>
          <a:lstStyle/>
          <a:p>
            <a:pPr algn="ctr"/>
            <a:r>
              <a:rPr lang="fr-FR" sz="3000" dirty="0">
                <a:solidFill>
                  <a:srgbClr val="FF0000"/>
                </a:solidFill>
                <a:latin typeface="+mj-lt"/>
              </a:rPr>
              <a:t>LES FILTRES ANALOGIQUES USUELS</a:t>
            </a:r>
          </a:p>
        </p:txBody>
      </p:sp>
      <p:sp>
        <p:nvSpPr>
          <p:cNvPr id="4" name="ZoneTexte 3"/>
          <p:cNvSpPr txBox="1"/>
          <p:nvPr/>
        </p:nvSpPr>
        <p:spPr>
          <a:xfrm>
            <a:off x="0" y="571501"/>
            <a:ext cx="9144000" cy="430887"/>
          </a:xfrm>
          <a:prstGeom prst="rect">
            <a:avLst/>
          </a:prstGeom>
          <a:noFill/>
        </p:spPr>
        <p:txBody>
          <a:bodyPr wrap="square" rtlCol="0">
            <a:spAutoFit/>
          </a:bodyPr>
          <a:lstStyle/>
          <a:p>
            <a:pPr algn="ctr"/>
            <a:r>
              <a:rPr lang="fr-FR" sz="2200" dirty="0">
                <a:solidFill>
                  <a:srgbClr val="002060"/>
                </a:solidFill>
                <a:latin typeface="+mj-lt"/>
              </a:rPr>
              <a:t>Filtres Elliptique (de </a:t>
            </a:r>
            <a:r>
              <a:rPr lang="fr-FR" sz="2200" dirty="0" err="1">
                <a:solidFill>
                  <a:srgbClr val="002060"/>
                </a:solidFill>
                <a:latin typeface="+mj-lt"/>
              </a:rPr>
              <a:t>Cauer</a:t>
            </a:r>
            <a:r>
              <a:rPr lang="fr-FR" sz="2200" dirty="0">
                <a:solidFill>
                  <a:srgbClr val="002060"/>
                </a:solidFill>
                <a:latin typeface="+mj-lt"/>
              </a:rPr>
              <a:t>)</a:t>
            </a:r>
            <a:endParaRPr lang="fr-FR" sz="2200" dirty="0">
              <a:solidFill>
                <a:schemeClr val="accent6">
                  <a:lumMod val="50000"/>
                </a:schemeClr>
              </a:solidFill>
              <a:latin typeface="+mj-lt"/>
            </a:endParaRPr>
          </a:p>
        </p:txBody>
      </p:sp>
      <p:sp>
        <p:nvSpPr>
          <p:cNvPr id="9" name="ZoneTexte 8"/>
          <p:cNvSpPr txBox="1"/>
          <p:nvPr/>
        </p:nvSpPr>
        <p:spPr>
          <a:xfrm>
            <a:off x="0" y="1092200"/>
            <a:ext cx="9144000" cy="2246769"/>
          </a:xfrm>
          <a:prstGeom prst="rect">
            <a:avLst/>
          </a:prstGeom>
          <a:noFill/>
        </p:spPr>
        <p:txBody>
          <a:bodyPr wrap="square" rtlCol="0">
            <a:spAutoFit/>
          </a:bodyPr>
          <a:lstStyle/>
          <a:p>
            <a:pPr algn="just"/>
            <a:r>
              <a:rPr lang="fr-FR" sz="2000" b="0" dirty="0">
                <a:solidFill>
                  <a:srgbClr val="002060"/>
                </a:solidFill>
                <a:latin typeface="+mj-lt"/>
              </a:rPr>
              <a:t>Ils garantissent aussi une bonne sélectivité (bande de transition faible) au détriment d’une présence d’ondulations cette fois ci dans la bande passante et dans la bande coupée.</a:t>
            </a:r>
          </a:p>
          <a:p>
            <a:pPr algn="just"/>
            <a:r>
              <a:rPr lang="fr-FR" sz="2000" b="0" dirty="0">
                <a:solidFill>
                  <a:srgbClr val="002060"/>
                </a:solidFill>
                <a:latin typeface="+mj-lt"/>
              </a:rPr>
              <a:t>Les filtres de </a:t>
            </a:r>
            <a:r>
              <a:rPr lang="fr-FR" sz="2000" b="0" dirty="0" err="1">
                <a:solidFill>
                  <a:srgbClr val="002060"/>
                </a:solidFill>
                <a:latin typeface="+mj-lt"/>
              </a:rPr>
              <a:t>Cauer</a:t>
            </a:r>
            <a:r>
              <a:rPr lang="fr-FR" sz="2000" b="0" dirty="0">
                <a:solidFill>
                  <a:srgbClr val="002060"/>
                </a:solidFill>
                <a:latin typeface="+mj-lt"/>
              </a:rPr>
              <a:t> ou elliptiques possèdent trois degrés de liberté, contrairement aux autres filtres qui n'en présentent que deux au maximum : leur ordre, l'ondulation en bande passante et la raideur de la coupure, laquelle détermine également l'atténuation minimale en bande atténuée.</a:t>
            </a:r>
          </a:p>
        </p:txBody>
      </p:sp>
      <p:graphicFrame>
        <p:nvGraphicFramePr>
          <p:cNvPr id="297990" name="Object 6"/>
          <p:cNvGraphicFramePr>
            <a:graphicFrameLocks noChangeAspect="1"/>
          </p:cNvGraphicFramePr>
          <p:nvPr/>
        </p:nvGraphicFramePr>
        <p:xfrm>
          <a:off x="23447" y="3127375"/>
          <a:ext cx="2724150" cy="1265238"/>
        </p:xfrm>
        <a:graphic>
          <a:graphicData uri="http://schemas.openxmlformats.org/presentationml/2006/ole">
            <mc:AlternateContent xmlns:mc="http://schemas.openxmlformats.org/markup-compatibility/2006">
              <mc:Choice xmlns:v="urn:schemas-microsoft-com:vml" Requires="v">
                <p:oleObj spid="_x0000_s7174" name="Équation" r:id="rId3" imgW="1803240" imgH="774360" progId="Equation.3">
                  <p:embed/>
                </p:oleObj>
              </mc:Choice>
              <mc:Fallback>
                <p:oleObj name="Équation" r:id="rId3" imgW="1803240" imgH="7743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447" y="3127375"/>
                        <a:ext cx="2724150" cy="1265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ZoneTexte 11"/>
          <p:cNvSpPr txBox="1"/>
          <p:nvPr/>
        </p:nvSpPr>
        <p:spPr>
          <a:xfrm>
            <a:off x="2719754" y="3124200"/>
            <a:ext cx="6353908" cy="2246769"/>
          </a:xfrm>
          <a:prstGeom prst="rect">
            <a:avLst/>
          </a:prstGeom>
          <a:noFill/>
        </p:spPr>
        <p:txBody>
          <a:bodyPr wrap="square" rtlCol="0">
            <a:spAutoFit/>
          </a:bodyPr>
          <a:lstStyle/>
          <a:p>
            <a:r>
              <a:rPr lang="fr-FR" sz="2000" b="0" dirty="0">
                <a:solidFill>
                  <a:srgbClr val="00B0F0"/>
                </a:solidFill>
                <a:latin typeface="+mj-lt"/>
              </a:rPr>
              <a:t>H(f) : Réponse fréquentielle d’un filtre de </a:t>
            </a:r>
            <a:r>
              <a:rPr lang="fr-FR" sz="2000" b="0" dirty="0" err="1">
                <a:solidFill>
                  <a:srgbClr val="00B0F0"/>
                </a:solidFill>
                <a:latin typeface="+mj-lt"/>
              </a:rPr>
              <a:t>Chebychev</a:t>
            </a:r>
            <a:r>
              <a:rPr lang="fr-FR" sz="2000" b="0" dirty="0">
                <a:solidFill>
                  <a:srgbClr val="00B0F0"/>
                </a:solidFill>
                <a:latin typeface="+mj-lt"/>
              </a:rPr>
              <a:t> I  passe-bas</a:t>
            </a:r>
          </a:p>
          <a:p>
            <a:r>
              <a:rPr lang="fr-FR" sz="2000" b="0" dirty="0">
                <a:solidFill>
                  <a:srgbClr val="00B0F0"/>
                </a:solidFill>
                <a:latin typeface="+mj-lt"/>
              </a:rPr>
              <a:t> </a:t>
            </a:r>
            <a:r>
              <a:rPr lang="fr-FR" sz="2000" b="0" dirty="0" err="1">
                <a:solidFill>
                  <a:srgbClr val="00B0F0"/>
                </a:solidFill>
                <a:latin typeface="+mj-lt"/>
              </a:rPr>
              <a:t>f</a:t>
            </a:r>
            <a:r>
              <a:rPr lang="fr-FR" sz="2000" b="0" baseline="-25000" dirty="0" err="1">
                <a:solidFill>
                  <a:srgbClr val="00B0F0"/>
                </a:solidFill>
                <a:latin typeface="+mj-lt"/>
              </a:rPr>
              <a:t>p</a:t>
            </a:r>
            <a:r>
              <a:rPr lang="fr-FR" sz="2000" b="0" dirty="0">
                <a:solidFill>
                  <a:srgbClr val="00B0F0"/>
                </a:solidFill>
                <a:latin typeface="+mj-lt"/>
              </a:rPr>
              <a:t> : délimitant la bande passante</a:t>
            </a:r>
          </a:p>
          <a:p>
            <a:r>
              <a:rPr lang="fr-FR" sz="2000" b="0" dirty="0">
                <a:solidFill>
                  <a:srgbClr val="00B0F0"/>
                </a:solidFill>
                <a:latin typeface="+mj-lt"/>
              </a:rPr>
              <a:t> </a:t>
            </a:r>
            <a:r>
              <a:rPr lang="fr-FR" sz="2000" b="0" dirty="0" err="1">
                <a:solidFill>
                  <a:srgbClr val="00B0F0"/>
                </a:solidFill>
              </a:rPr>
              <a:t>f</a:t>
            </a:r>
            <a:r>
              <a:rPr lang="fr-FR" sz="2000" b="0" baseline="-25000" dirty="0" err="1">
                <a:solidFill>
                  <a:srgbClr val="00B0F0"/>
                </a:solidFill>
              </a:rPr>
              <a:t>s</a:t>
            </a:r>
            <a:r>
              <a:rPr lang="fr-FR" sz="2000" b="0" dirty="0">
                <a:solidFill>
                  <a:srgbClr val="00B0F0"/>
                </a:solidFill>
              </a:rPr>
              <a:t> : délimitant la bande coupée</a:t>
            </a:r>
            <a:endParaRPr lang="fr-FR" sz="2000" b="0" dirty="0">
              <a:solidFill>
                <a:srgbClr val="00B0F0"/>
              </a:solidFill>
              <a:latin typeface="+mj-lt"/>
            </a:endParaRPr>
          </a:p>
          <a:p>
            <a:r>
              <a:rPr lang="fr-FR" sz="2000" b="0" dirty="0">
                <a:solidFill>
                  <a:srgbClr val="00B0F0"/>
                </a:solidFill>
                <a:latin typeface="+mj-lt"/>
                <a:sym typeface="Symbol"/>
              </a:rPr>
              <a:t> :  Taux d’ondulation dans la bande passante,</a:t>
            </a:r>
          </a:p>
          <a:p>
            <a:r>
              <a:rPr lang="fr-FR" sz="2000" b="0" dirty="0">
                <a:solidFill>
                  <a:srgbClr val="00B0F0"/>
                </a:solidFill>
                <a:latin typeface="+mj-lt"/>
              </a:rPr>
              <a:t>N : Ordre du filtre</a:t>
            </a:r>
          </a:p>
          <a:p>
            <a:r>
              <a:rPr lang="fr-FR" sz="2000" b="0" dirty="0">
                <a:solidFill>
                  <a:srgbClr val="00B0F0"/>
                </a:solidFill>
                <a:latin typeface="+mj-lt"/>
              </a:rPr>
              <a:t>     : fonction rationnelle de </a:t>
            </a:r>
            <a:r>
              <a:rPr lang="fr-FR" sz="2000" b="0" dirty="0" err="1">
                <a:solidFill>
                  <a:srgbClr val="00B0F0"/>
                </a:solidFill>
                <a:latin typeface="+mj-lt"/>
              </a:rPr>
              <a:t>Chebychev</a:t>
            </a:r>
            <a:endParaRPr lang="fr-FR" sz="2000" b="0" dirty="0">
              <a:solidFill>
                <a:srgbClr val="00B0F0"/>
              </a:solidFill>
              <a:latin typeface="+mj-lt"/>
            </a:endParaRPr>
          </a:p>
        </p:txBody>
      </p:sp>
      <p:graphicFrame>
        <p:nvGraphicFramePr>
          <p:cNvPr id="14" name="Objet 13"/>
          <p:cNvGraphicFramePr>
            <a:graphicFrameLocks noChangeAspect="1"/>
          </p:cNvGraphicFramePr>
          <p:nvPr/>
        </p:nvGraphicFramePr>
        <p:xfrm>
          <a:off x="2760784" y="4659313"/>
          <a:ext cx="310662" cy="433388"/>
        </p:xfrm>
        <a:graphic>
          <a:graphicData uri="http://schemas.openxmlformats.org/presentationml/2006/ole">
            <mc:AlternateContent xmlns:mc="http://schemas.openxmlformats.org/markup-compatibility/2006">
              <mc:Choice xmlns:v="urn:schemas-microsoft-com:vml" Requires="v">
                <p:oleObj spid="_x0000_s7175" name="Équation" r:id="rId5" imgW="215640" imgH="228600" progId="Equation.3">
                  <p:embed/>
                </p:oleObj>
              </mc:Choice>
              <mc:Fallback>
                <p:oleObj name="Équation" r:id="rId5" imgW="215640" imgH="2286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60784" y="4659313"/>
                        <a:ext cx="310662" cy="433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 name="ZoneTexte 16"/>
          <p:cNvSpPr txBox="1"/>
          <p:nvPr/>
        </p:nvSpPr>
        <p:spPr>
          <a:xfrm>
            <a:off x="0" y="5410201"/>
            <a:ext cx="9144000" cy="769441"/>
          </a:xfrm>
          <a:prstGeom prst="rect">
            <a:avLst/>
          </a:prstGeom>
          <a:noFill/>
        </p:spPr>
        <p:txBody>
          <a:bodyPr wrap="square" rtlCol="0">
            <a:spAutoFit/>
          </a:bodyPr>
          <a:lstStyle/>
          <a:p>
            <a:pPr algn="just"/>
            <a:r>
              <a:rPr lang="fr-FR" sz="2200" b="0" dirty="0">
                <a:solidFill>
                  <a:srgbClr val="C00000"/>
                </a:solidFill>
                <a:latin typeface="+mj-lt"/>
              </a:rPr>
              <a:t>Contrairement aux filtres de </a:t>
            </a:r>
            <a:r>
              <a:rPr lang="fr-FR" sz="2200" b="0" dirty="0" err="1">
                <a:solidFill>
                  <a:srgbClr val="C00000"/>
                </a:solidFill>
                <a:latin typeface="+mj-lt"/>
              </a:rPr>
              <a:t>Butterworth</a:t>
            </a:r>
            <a:r>
              <a:rPr lang="fr-FR" sz="2200" b="0" dirty="0">
                <a:solidFill>
                  <a:srgbClr val="C00000"/>
                </a:solidFill>
                <a:latin typeface="+mj-lt"/>
              </a:rPr>
              <a:t> et de </a:t>
            </a:r>
            <a:r>
              <a:rPr lang="fr-FR" sz="2200" b="0" dirty="0" err="1">
                <a:solidFill>
                  <a:srgbClr val="C00000"/>
                </a:solidFill>
                <a:latin typeface="+mj-lt"/>
              </a:rPr>
              <a:t>Chebychev</a:t>
            </a:r>
            <a:r>
              <a:rPr lang="fr-FR" sz="2200" b="0" dirty="0">
                <a:solidFill>
                  <a:srgbClr val="C00000"/>
                </a:solidFill>
                <a:latin typeface="+mj-lt"/>
              </a:rPr>
              <a:t> qui sont des filtres tous pôles, les filtres </a:t>
            </a:r>
            <a:r>
              <a:rPr lang="fr-FR" sz="2200" b="0" dirty="0" err="1">
                <a:solidFill>
                  <a:srgbClr val="C00000"/>
                </a:solidFill>
                <a:latin typeface="+mj-lt"/>
              </a:rPr>
              <a:t>Cauer</a:t>
            </a:r>
            <a:r>
              <a:rPr lang="fr-FR" sz="2200" b="0" dirty="0">
                <a:solidFill>
                  <a:srgbClr val="C00000"/>
                </a:solidFill>
                <a:latin typeface="+mj-lt"/>
              </a:rPr>
              <a:t> ou elliptiques possèdent des zéros et des pôles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144000" cy="553998"/>
          </a:xfrm>
          <a:prstGeom prst="rect">
            <a:avLst/>
          </a:prstGeom>
          <a:noFill/>
        </p:spPr>
        <p:txBody>
          <a:bodyPr wrap="square" rtlCol="0">
            <a:spAutoFit/>
          </a:bodyPr>
          <a:lstStyle/>
          <a:p>
            <a:pPr algn="ctr"/>
            <a:r>
              <a:rPr lang="fr-FR" sz="3000" dirty="0">
                <a:solidFill>
                  <a:srgbClr val="FF0000"/>
                </a:solidFill>
                <a:latin typeface="+mj-lt"/>
              </a:rPr>
              <a:t>LES FILTRES ANALOGIQUES USUELS</a:t>
            </a:r>
          </a:p>
        </p:txBody>
      </p:sp>
      <p:sp>
        <p:nvSpPr>
          <p:cNvPr id="4" name="ZoneTexte 3"/>
          <p:cNvSpPr txBox="1"/>
          <p:nvPr/>
        </p:nvSpPr>
        <p:spPr>
          <a:xfrm>
            <a:off x="0" y="571501"/>
            <a:ext cx="9144000" cy="430887"/>
          </a:xfrm>
          <a:prstGeom prst="rect">
            <a:avLst/>
          </a:prstGeom>
          <a:noFill/>
        </p:spPr>
        <p:txBody>
          <a:bodyPr wrap="square" rtlCol="0">
            <a:spAutoFit/>
          </a:bodyPr>
          <a:lstStyle/>
          <a:p>
            <a:pPr algn="ctr"/>
            <a:r>
              <a:rPr lang="fr-FR" sz="2200" dirty="0">
                <a:solidFill>
                  <a:srgbClr val="002060"/>
                </a:solidFill>
                <a:latin typeface="+mj-lt"/>
              </a:rPr>
              <a:t>Comparaison</a:t>
            </a:r>
            <a:endParaRPr lang="fr-FR" sz="2200" dirty="0">
              <a:solidFill>
                <a:schemeClr val="accent6">
                  <a:lumMod val="50000"/>
                </a:schemeClr>
              </a:solidFill>
              <a:latin typeface="+mj-lt"/>
            </a:endParaRPr>
          </a:p>
        </p:txBody>
      </p:sp>
      <p:pic>
        <p:nvPicPr>
          <p:cNvPr id="299011" name="Picture 3"/>
          <p:cNvPicPr>
            <a:picLocks noChangeAspect="1" noChangeArrowheads="1"/>
          </p:cNvPicPr>
          <p:nvPr/>
        </p:nvPicPr>
        <p:blipFill>
          <a:blip r:embed="rId2"/>
          <a:srcRect/>
          <a:stretch>
            <a:fillRect/>
          </a:stretch>
        </p:blipFill>
        <p:spPr bwMode="auto">
          <a:xfrm>
            <a:off x="1254369" y="1854201"/>
            <a:ext cx="6717323" cy="4787899"/>
          </a:xfrm>
          <a:prstGeom prst="rect">
            <a:avLst/>
          </a:prstGeom>
          <a:noFill/>
          <a:ln w="9525">
            <a:noFill/>
            <a:miter lim="800000"/>
            <a:headEnd/>
            <a:tailEnd/>
          </a:ln>
          <a:effectLst/>
        </p:spPr>
      </p:pic>
      <p:sp>
        <p:nvSpPr>
          <p:cNvPr id="8" name="ZoneTexte 7"/>
          <p:cNvSpPr txBox="1"/>
          <p:nvPr/>
        </p:nvSpPr>
        <p:spPr>
          <a:xfrm>
            <a:off x="5416062" y="6413500"/>
            <a:ext cx="3376246" cy="338554"/>
          </a:xfrm>
          <a:prstGeom prst="rect">
            <a:avLst/>
          </a:prstGeom>
          <a:noFill/>
        </p:spPr>
        <p:txBody>
          <a:bodyPr wrap="square" rtlCol="0">
            <a:spAutoFit/>
          </a:bodyPr>
          <a:lstStyle/>
          <a:p>
            <a:r>
              <a:rPr lang="fr-FR" sz="1600" i="1" dirty="0"/>
              <a:t>Source : </a:t>
            </a:r>
            <a:r>
              <a:rPr lang="fr-FR" sz="1600" i="1" dirty="0" err="1"/>
              <a:t>Wikipédia</a:t>
            </a:r>
            <a:endParaRPr lang="fr-FR" sz="1600" i="1" dirty="0"/>
          </a:p>
        </p:txBody>
      </p:sp>
      <p:sp>
        <p:nvSpPr>
          <p:cNvPr id="10" name="ZoneTexte 9"/>
          <p:cNvSpPr txBox="1"/>
          <p:nvPr/>
        </p:nvSpPr>
        <p:spPr>
          <a:xfrm>
            <a:off x="0" y="1066801"/>
            <a:ext cx="9144000" cy="769441"/>
          </a:xfrm>
          <a:prstGeom prst="rect">
            <a:avLst/>
          </a:prstGeom>
          <a:noFill/>
        </p:spPr>
        <p:txBody>
          <a:bodyPr wrap="square" rtlCol="0">
            <a:spAutoFit/>
          </a:bodyPr>
          <a:lstStyle/>
          <a:p>
            <a:r>
              <a:rPr lang="fr-FR" sz="2200" b="0" dirty="0">
                <a:latin typeface="+mj-lt"/>
              </a:rPr>
              <a:t>Ci-dessous les réponses fréquentielles des quatre types de filtres analogiques usuels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FF936A18-84F8-4772-AD13-4816EA8FE5AA}" type="slidenum">
              <a:rPr lang="fr-FR" smtClean="0"/>
              <a:pPr/>
              <a:t>14</a:t>
            </a:fld>
            <a:endParaRPr lang="fr-FR"/>
          </a:p>
        </p:txBody>
      </p:sp>
      <p:sp>
        <p:nvSpPr>
          <p:cNvPr id="5" name="ZoneTexte 4"/>
          <p:cNvSpPr txBox="1"/>
          <p:nvPr/>
        </p:nvSpPr>
        <p:spPr>
          <a:xfrm>
            <a:off x="0" y="0"/>
            <a:ext cx="9144000" cy="553998"/>
          </a:xfrm>
          <a:prstGeom prst="rect">
            <a:avLst/>
          </a:prstGeom>
          <a:noFill/>
        </p:spPr>
        <p:txBody>
          <a:bodyPr wrap="square" rtlCol="0">
            <a:spAutoFit/>
          </a:bodyPr>
          <a:lstStyle/>
          <a:p>
            <a:pPr algn="ctr"/>
            <a:r>
              <a:rPr lang="fr-FR" sz="3000" dirty="0">
                <a:solidFill>
                  <a:srgbClr val="FF0000"/>
                </a:solidFill>
                <a:latin typeface="+mj-lt"/>
              </a:rPr>
              <a:t>SYNTHESE DES FILTRES NUMERIQUES RII</a:t>
            </a:r>
          </a:p>
        </p:txBody>
      </p:sp>
      <p:sp>
        <p:nvSpPr>
          <p:cNvPr id="6" name="ZoneTexte 5"/>
          <p:cNvSpPr txBox="1"/>
          <p:nvPr/>
        </p:nvSpPr>
        <p:spPr>
          <a:xfrm>
            <a:off x="0" y="928670"/>
            <a:ext cx="9144000" cy="5509200"/>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Quelle que soit la méthode de synthèse adoptée pour un filtre numérique RII, il s’agit de trouver la fonction de transfert H(z) du filtre RII qui correspond aux caractéristiques spectrales désirées à savoir le Gabarit du filtre. Dès lors, plusieurs méthodes existent que nous pouvons classer essentiellement, en trois grandes familles:</a:t>
            </a:r>
          </a:p>
          <a:p>
            <a:pPr algn="just"/>
            <a:endParaRPr lang="fr-FR" sz="2200" dirty="0">
              <a:latin typeface="Times New Roman" pitchFamily="18" charset="0"/>
              <a:cs typeface="Times New Roman" pitchFamily="18" charset="0"/>
            </a:endParaRPr>
          </a:p>
          <a:p>
            <a:pPr marL="457200" indent="-457200" algn="just">
              <a:buFont typeface="+mj-lt"/>
              <a:buAutoNum type="arabicPeriod"/>
            </a:pPr>
            <a:r>
              <a:rPr lang="fr-FR" sz="2200" dirty="0">
                <a:solidFill>
                  <a:srgbClr val="0070C0"/>
                </a:solidFill>
                <a:latin typeface="Times New Roman" pitchFamily="18" charset="0"/>
                <a:cs typeface="Times New Roman" pitchFamily="18" charset="0"/>
              </a:rPr>
              <a:t>Méthodes basées sur des transformations de H(p) à H(z)</a:t>
            </a:r>
          </a:p>
          <a:p>
            <a:pPr marL="914400" lvl="1" indent="-457200" algn="just">
              <a:buFont typeface="Wingdings" pitchFamily="2" charset="2"/>
              <a:buChar char="q"/>
            </a:pPr>
            <a:r>
              <a:rPr lang="fr-FR" sz="2200" dirty="0">
                <a:solidFill>
                  <a:srgbClr val="00B050"/>
                </a:solidFill>
                <a:latin typeface="Times New Roman" pitchFamily="18" charset="0"/>
                <a:cs typeface="Times New Roman" pitchFamily="18" charset="0"/>
              </a:rPr>
              <a:t>Invariance </a:t>
            </a:r>
            <a:r>
              <a:rPr lang="fr-FR" sz="2200" dirty="0" err="1">
                <a:solidFill>
                  <a:srgbClr val="00B050"/>
                </a:solidFill>
                <a:latin typeface="Times New Roman" pitchFamily="18" charset="0"/>
                <a:cs typeface="Times New Roman" pitchFamily="18" charset="0"/>
              </a:rPr>
              <a:t>Impulsionnelle</a:t>
            </a:r>
            <a:endParaRPr lang="fr-FR" sz="2200" dirty="0">
              <a:solidFill>
                <a:srgbClr val="00B050"/>
              </a:solidFill>
              <a:latin typeface="Times New Roman" pitchFamily="18" charset="0"/>
              <a:cs typeface="Times New Roman" pitchFamily="18" charset="0"/>
            </a:endParaRPr>
          </a:p>
          <a:p>
            <a:pPr marL="914400" lvl="1" indent="-457200" algn="just">
              <a:buFont typeface="Wingdings" pitchFamily="2" charset="2"/>
              <a:buChar char="q"/>
            </a:pPr>
            <a:r>
              <a:rPr lang="fr-FR" sz="2200" dirty="0">
                <a:solidFill>
                  <a:srgbClr val="7030A0"/>
                </a:solidFill>
                <a:latin typeface="Times New Roman" pitchFamily="18" charset="0"/>
                <a:cs typeface="Times New Roman" pitchFamily="18" charset="0"/>
              </a:rPr>
              <a:t>Par dérivation</a:t>
            </a:r>
          </a:p>
          <a:p>
            <a:pPr marL="914400" lvl="1" indent="-457200" algn="just">
              <a:buFont typeface="Wingdings" pitchFamily="2" charset="2"/>
              <a:buChar char="q"/>
            </a:pPr>
            <a:r>
              <a:rPr lang="fr-FR" sz="2200" b="1" dirty="0">
                <a:solidFill>
                  <a:srgbClr val="C00000"/>
                </a:solidFill>
                <a:latin typeface="Times New Roman" pitchFamily="18" charset="0"/>
                <a:cs typeface="Times New Roman" pitchFamily="18" charset="0"/>
              </a:rPr>
              <a:t>Par intégration ou bilinéaire</a:t>
            </a:r>
          </a:p>
          <a:p>
            <a:pPr marL="914400" lvl="1" indent="-457200" algn="just">
              <a:buFont typeface="Wingdings" pitchFamily="2" charset="2"/>
              <a:buChar char="q"/>
            </a:pPr>
            <a:r>
              <a:rPr lang="fr-FR" sz="2200" dirty="0">
                <a:latin typeface="Times New Roman" pitchFamily="18" charset="0"/>
                <a:cs typeface="Times New Roman" pitchFamily="18" charset="0"/>
              </a:rPr>
              <a:t>….</a:t>
            </a:r>
          </a:p>
          <a:p>
            <a:pPr marL="914400" lvl="1" indent="-457200" algn="just">
              <a:buFont typeface="Wingdings" pitchFamily="2" charset="2"/>
              <a:buChar char="q"/>
            </a:pPr>
            <a:endParaRPr lang="fr-FR" sz="2200" dirty="0">
              <a:latin typeface="Times New Roman" pitchFamily="18" charset="0"/>
              <a:cs typeface="Times New Roman" pitchFamily="18" charset="0"/>
            </a:endParaRPr>
          </a:p>
          <a:p>
            <a:pPr marL="0" lvl="1" indent="-457200" algn="just">
              <a:buAutoNum type="arabicPeriod" startAt="2"/>
            </a:pPr>
            <a:r>
              <a:rPr lang="fr-FR" sz="2200" dirty="0">
                <a:solidFill>
                  <a:schemeClr val="accent5">
                    <a:lumMod val="50000"/>
                  </a:schemeClr>
                </a:solidFill>
                <a:latin typeface="Times New Roman" pitchFamily="18" charset="0"/>
                <a:cs typeface="Times New Roman" pitchFamily="18" charset="0"/>
              </a:rPr>
              <a:t>Synthèse directe dans le domaine z</a:t>
            </a:r>
          </a:p>
          <a:p>
            <a:pPr marL="0" lvl="1" indent="-457200" algn="just">
              <a:buAutoNum type="arabicPeriod" startAt="2"/>
            </a:pPr>
            <a:endParaRPr lang="fr-FR" sz="2200" dirty="0">
              <a:latin typeface="Times New Roman" pitchFamily="18" charset="0"/>
              <a:cs typeface="Times New Roman" pitchFamily="18" charset="0"/>
            </a:endParaRPr>
          </a:p>
          <a:p>
            <a:pPr marL="0" lvl="1" indent="-457200" algn="just">
              <a:buAutoNum type="arabicPeriod" startAt="2"/>
            </a:pPr>
            <a:r>
              <a:rPr lang="fr-FR" sz="2200" dirty="0">
                <a:solidFill>
                  <a:schemeClr val="accent6">
                    <a:lumMod val="50000"/>
                  </a:schemeClr>
                </a:solidFill>
                <a:latin typeface="Times New Roman" pitchFamily="18" charset="0"/>
                <a:cs typeface="Times New Roman" pitchFamily="18" charset="0"/>
              </a:rPr>
              <a:t>Synthèse par optimisation : Minimisation d’un critère d’erreur</a:t>
            </a:r>
          </a:p>
          <a:p>
            <a:pPr algn="just"/>
            <a:endParaRPr lang="fr-FR" sz="22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dirty="0">
                <a:solidFill>
                  <a:srgbClr val="FF0000"/>
                </a:solidFill>
                <a:latin typeface="+mj-lt"/>
              </a:rPr>
              <a:t>SYNTHESE DES FILTRES NUMERIQUES RII</a:t>
            </a:r>
          </a:p>
        </p:txBody>
      </p:sp>
      <p:sp>
        <p:nvSpPr>
          <p:cNvPr id="3" name="ZoneTexte 2"/>
          <p:cNvSpPr txBox="1"/>
          <p:nvPr/>
        </p:nvSpPr>
        <p:spPr>
          <a:xfrm>
            <a:off x="0" y="857232"/>
            <a:ext cx="9144000" cy="6001643"/>
          </a:xfrm>
          <a:prstGeom prst="rect">
            <a:avLst/>
          </a:prstGeom>
          <a:noFill/>
        </p:spPr>
        <p:txBody>
          <a:bodyPr wrap="square" rtlCol="0">
            <a:spAutoFit/>
          </a:bodyPr>
          <a:lstStyle/>
          <a:p>
            <a:pPr algn="just"/>
            <a:r>
              <a:rPr lang="fr-FR" sz="2000" b="0" dirty="0">
                <a:solidFill>
                  <a:srgbClr val="002060"/>
                </a:solidFill>
                <a:latin typeface="+mj-lt"/>
              </a:rPr>
              <a:t>La synthèse des filtres RII à parti des méthodes de transformation est assez comparable à la synthèse des filtres analogiques. En effet, les premières étapes sont identiques. La différence réside dans la dernière étape </a:t>
            </a:r>
            <a:r>
              <a:rPr lang="fr-FR" sz="2000" dirty="0">
                <a:solidFill>
                  <a:srgbClr val="002060"/>
                </a:solidFill>
                <a:latin typeface="+mj-lt"/>
              </a:rPr>
              <a:t>après avoir obtenu le filtre analogique, une transformation spécifique va nous permettre de passer de H(p) à H(z).</a:t>
            </a:r>
            <a:r>
              <a:rPr lang="fr-FR" sz="2000" b="0" dirty="0">
                <a:solidFill>
                  <a:srgbClr val="002060"/>
                </a:solidFill>
                <a:latin typeface="+mj-lt"/>
              </a:rPr>
              <a:t>Ci-dessous les étapes essentielles à suivre lors de la synthèse d’un filtre analogique :</a:t>
            </a:r>
          </a:p>
          <a:p>
            <a:pPr algn="just"/>
            <a:endParaRPr lang="fr-FR" sz="2000" b="0" dirty="0">
              <a:solidFill>
                <a:srgbClr val="002060"/>
              </a:solidFill>
              <a:latin typeface="+mj-lt"/>
            </a:endParaRPr>
          </a:p>
          <a:p>
            <a:pPr marL="457200" indent="-457200" algn="just">
              <a:buFont typeface="+mj-lt"/>
              <a:buAutoNum type="arabicPeriod"/>
            </a:pPr>
            <a:r>
              <a:rPr lang="fr-FR" sz="2000" b="0" dirty="0">
                <a:solidFill>
                  <a:srgbClr val="002060"/>
                </a:solidFill>
                <a:latin typeface="+mj-lt"/>
              </a:rPr>
              <a:t>Spécifications du filtre analogique à réaliser : GABARIT</a:t>
            </a:r>
          </a:p>
          <a:p>
            <a:pPr marL="457200" indent="-457200" algn="just">
              <a:buFont typeface="+mj-lt"/>
              <a:buAutoNum type="arabicPeriod"/>
            </a:pPr>
            <a:endParaRPr lang="fr-FR" sz="2000" b="0" dirty="0">
              <a:solidFill>
                <a:srgbClr val="002060"/>
              </a:solidFill>
              <a:latin typeface="+mj-lt"/>
            </a:endParaRPr>
          </a:p>
          <a:p>
            <a:pPr marL="457200" indent="-457200" algn="just">
              <a:buFont typeface="+mj-lt"/>
              <a:buAutoNum type="arabicPeriod"/>
            </a:pPr>
            <a:r>
              <a:rPr lang="fr-FR" sz="2000" b="0" dirty="0">
                <a:solidFill>
                  <a:srgbClr val="0070C0"/>
                </a:solidFill>
                <a:latin typeface="+mj-lt"/>
              </a:rPr>
              <a:t>Gabarit Normalisé : Détermination de l’ordre du filtre</a:t>
            </a:r>
          </a:p>
          <a:p>
            <a:pPr marL="457200" indent="-457200" algn="just">
              <a:buFont typeface="+mj-lt"/>
              <a:buAutoNum type="arabicPeriod"/>
            </a:pPr>
            <a:endParaRPr lang="fr-FR" sz="2000" b="0" dirty="0">
              <a:solidFill>
                <a:srgbClr val="002060"/>
              </a:solidFill>
              <a:latin typeface="+mj-lt"/>
            </a:endParaRPr>
          </a:p>
          <a:p>
            <a:pPr marL="457200" indent="-457200" algn="just">
              <a:buFont typeface="+mj-lt"/>
              <a:buAutoNum type="arabicPeriod"/>
            </a:pPr>
            <a:r>
              <a:rPr lang="fr-FR" sz="2000" b="0" dirty="0">
                <a:solidFill>
                  <a:srgbClr val="00B050"/>
                </a:solidFill>
                <a:latin typeface="+mj-lt"/>
              </a:rPr>
              <a:t>Type de filtres usuels à utiliser (</a:t>
            </a:r>
            <a:r>
              <a:rPr lang="fr-FR" sz="2000" b="0" dirty="0" err="1">
                <a:solidFill>
                  <a:srgbClr val="00B050"/>
                </a:solidFill>
                <a:latin typeface="+mj-lt"/>
              </a:rPr>
              <a:t>Butterworth</a:t>
            </a:r>
            <a:r>
              <a:rPr lang="fr-FR" sz="2000" b="0" dirty="0">
                <a:solidFill>
                  <a:srgbClr val="00B050"/>
                </a:solidFill>
                <a:latin typeface="+mj-lt"/>
              </a:rPr>
              <a:t>, </a:t>
            </a:r>
            <a:r>
              <a:rPr lang="fr-FR" sz="2000" b="0" dirty="0" err="1">
                <a:solidFill>
                  <a:srgbClr val="00B050"/>
                </a:solidFill>
                <a:latin typeface="+mj-lt"/>
              </a:rPr>
              <a:t>Chebychev</a:t>
            </a:r>
            <a:r>
              <a:rPr lang="fr-FR" sz="2000" b="0" dirty="0">
                <a:solidFill>
                  <a:srgbClr val="00B050"/>
                </a:solidFill>
                <a:latin typeface="+mj-lt"/>
              </a:rPr>
              <a:t> ) sous forme normalisée (Passe-bas avec pulsation de coupure </a:t>
            </a:r>
            <a:r>
              <a:rPr lang="fr-FR" sz="2000" b="0" dirty="0">
                <a:solidFill>
                  <a:srgbClr val="00B050"/>
                </a:solidFill>
                <a:latin typeface="+mj-lt"/>
                <a:sym typeface="Symbol"/>
              </a:rPr>
              <a:t></a:t>
            </a:r>
            <a:r>
              <a:rPr lang="fr-FR" sz="2000" b="0" baseline="-25000" dirty="0">
                <a:solidFill>
                  <a:srgbClr val="00B050"/>
                </a:solidFill>
                <a:latin typeface="+mj-lt"/>
                <a:sym typeface="Symbol"/>
              </a:rPr>
              <a:t>c</a:t>
            </a:r>
            <a:r>
              <a:rPr lang="fr-FR" sz="2000" b="0" dirty="0">
                <a:solidFill>
                  <a:srgbClr val="00B050"/>
                </a:solidFill>
                <a:latin typeface="+mj-lt"/>
                <a:sym typeface="Symbol"/>
              </a:rPr>
              <a:t> = 1)</a:t>
            </a:r>
          </a:p>
          <a:p>
            <a:pPr marL="457200" indent="-457200" algn="just">
              <a:buFont typeface="+mj-lt"/>
              <a:buAutoNum type="arabicPeriod"/>
            </a:pPr>
            <a:endParaRPr lang="fr-FR" sz="2000" b="0" dirty="0">
              <a:solidFill>
                <a:srgbClr val="002060"/>
              </a:solidFill>
              <a:latin typeface="+mj-lt"/>
              <a:sym typeface="Symbol"/>
            </a:endParaRPr>
          </a:p>
          <a:p>
            <a:pPr marL="457200" indent="-457200" algn="just">
              <a:buFont typeface="+mj-lt"/>
              <a:buAutoNum type="arabicPeriod"/>
            </a:pPr>
            <a:r>
              <a:rPr lang="fr-FR" sz="2000" b="0" dirty="0">
                <a:solidFill>
                  <a:schemeClr val="accent6">
                    <a:lumMod val="50000"/>
                  </a:schemeClr>
                </a:solidFill>
                <a:latin typeface="+mj-lt"/>
                <a:sym typeface="Symbol"/>
              </a:rPr>
              <a:t>Etape de </a:t>
            </a:r>
            <a:r>
              <a:rPr lang="fr-FR" sz="2000" b="0" dirty="0" err="1">
                <a:solidFill>
                  <a:schemeClr val="accent6">
                    <a:lumMod val="50000"/>
                  </a:schemeClr>
                </a:solidFill>
                <a:latin typeface="+mj-lt"/>
                <a:sym typeface="Symbol"/>
              </a:rPr>
              <a:t>dénormalisation</a:t>
            </a:r>
            <a:r>
              <a:rPr lang="fr-FR" sz="2000" b="0" dirty="0">
                <a:solidFill>
                  <a:schemeClr val="accent6">
                    <a:lumMod val="50000"/>
                  </a:schemeClr>
                </a:solidFill>
                <a:latin typeface="+mj-lt"/>
                <a:sym typeface="Symbol"/>
              </a:rPr>
              <a:t> : Filtre à réaliser de type quelconque (passe-bas, passe-haut …</a:t>
            </a:r>
            <a:r>
              <a:rPr lang="fr-FR" sz="2000" b="0" dirty="0" err="1">
                <a:solidFill>
                  <a:schemeClr val="accent6">
                    <a:lumMod val="50000"/>
                  </a:schemeClr>
                </a:solidFill>
                <a:latin typeface="+mj-lt"/>
                <a:sym typeface="Symbol"/>
              </a:rPr>
              <a:t>etc</a:t>
            </a:r>
            <a:r>
              <a:rPr lang="fr-FR" sz="2000" b="0" dirty="0">
                <a:solidFill>
                  <a:schemeClr val="accent6">
                    <a:lumMod val="50000"/>
                  </a:schemeClr>
                </a:solidFill>
                <a:latin typeface="+mj-lt"/>
                <a:sym typeface="Symbol"/>
              </a:rPr>
              <a:t>) et de pulsation de coupure quelconque.</a:t>
            </a:r>
          </a:p>
          <a:p>
            <a:pPr marL="457200" indent="-457200" algn="just">
              <a:buFont typeface="+mj-lt"/>
              <a:buAutoNum type="arabicPeriod"/>
            </a:pPr>
            <a:endParaRPr lang="fr-FR" sz="2000" b="0" dirty="0">
              <a:solidFill>
                <a:srgbClr val="002060"/>
              </a:solidFill>
              <a:latin typeface="+mj-lt"/>
              <a:sym typeface="Symbol"/>
            </a:endParaRPr>
          </a:p>
          <a:p>
            <a:pPr marL="457200" indent="-457200" algn="just">
              <a:buFont typeface="+mj-lt"/>
              <a:buAutoNum type="arabicPeriod"/>
            </a:pPr>
            <a:r>
              <a:rPr lang="fr-FR" sz="2400" b="1" u="sng" dirty="0">
                <a:solidFill>
                  <a:srgbClr val="FF0000"/>
                </a:solidFill>
                <a:latin typeface="+mj-lt"/>
                <a:sym typeface="Symbol"/>
              </a:rPr>
              <a:t>Transformation z=</a:t>
            </a:r>
            <a:r>
              <a:rPr lang="fr-FR" sz="2400" b="1" u="sng" dirty="0" err="1">
                <a:solidFill>
                  <a:srgbClr val="FF0000"/>
                </a:solidFill>
                <a:latin typeface="+mj-lt"/>
                <a:sym typeface="Symbol"/>
              </a:rPr>
              <a:t>fct</a:t>
            </a:r>
            <a:r>
              <a:rPr lang="fr-FR" sz="2400" b="1" u="sng" dirty="0">
                <a:solidFill>
                  <a:srgbClr val="FF0000"/>
                </a:solidFill>
                <a:latin typeface="+mj-lt"/>
                <a:sym typeface="Symbol"/>
              </a:rPr>
              <a:t>(p) pour passer de H(p) à H(z)</a:t>
            </a:r>
            <a:endParaRPr lang="fr-FR" sz="2400" b="1" u="sng" dirty="0">
              <a:solidFill>
                <a:srgbClr val="FF0000"/>
              </a:solidFill>
              <a:latin typeface="+mj-lt"/>
            </a:endParaRPr>
          </a:p>
          <a:p>
            <a:pPr marL="457200" indent="-457200" algn="just"/>
            <a:endParaRPr lang="fr-FR" sz="2000" b="0" dirty="0">
              <a:solidFill>
                <a:srgbClr val="002060"/>
              </a:solidFill>
              <a:latin typeface="+mj-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F936A18-84F8-4772-AD13-4816EA8FE5AA}" type="slidenum">
              <a:rPr lang="fr-FR" smtClean="0"/>
              <a:pPr/>
              <a:t>16</a:t>
            </a:fld>
            <a:endParaRPr lang="fr-FR"/>
          </a:p>
        </p:txBody>
      </p:sp>
      <p:sp>
        <p:nvSpPr>
          <p:cNvPr id="3" name="ZoneTexte 2"/>
          <p:cNvSpPr txBox="1"/>
          <p:nvPr/>
        </p:nvSpPr>
        <p:spPr>
          <a:xfrm>
            <a:off x="0" y="0"/>
            <a:ext cx="9144000" cy="553998"/>
          </a:xfrm>
          <a:prstGeom prst="rect">
            <a:avLst/>
          </a:prstGeom>
          <a:noFill/>
        </p:spPr>
        <p:txBody>
          <a:bodyPr wrap="square" rtlCol="0">
            <a:spAutoFit/>
          </a:bodyPr>
          <a:lstStyle/>
          <a:p>
            <a:pPr algn="ctr"/>
            <a:r>
              <a:rPr lang="fr-FR" sz="3000" dirty="0">
                <a:solidFill>
                  <a:srgbClr val="FF0000"/>
                </a:solidFill>
                <a:latin typeface="+mj-lt"/>
              </a:rPr>
              <a:t>TRANSFORMATION BILINEAIRE</a:t>
            </a:r>
          </a:p>
        </p:txBody>
      </p:sp>
      <p:graphicFrame>
        <p:nvGraphicFramePr>
          <p:cNvPr id="8194" name="Object 2"/>
          <p:cNvGraphicFramePr>
            <a:graphicFrameLocks noChangeAspect="1"/>
          </p:cNvGraphicFramePr>
          <p:nvPr/>
        </p:nvGraphicFramePr>
        <p:xfrm>
          <a:off x="101600" y="1643063"/>
          <a:ext cx="3509963" cy="714375"/>
        </p:xfrm>
        <a:graphic>
          <a:graphicData uri="http://schemas.openxmlformats.org/presentationml/2006/ole">
            <mc:AlternateContent xmlns:mc="http://schemas.openxmlformats.org/markup-compatibility/2006">
              <mc:Choice xmlns:v="urn:schemas-microsoft-com:vml" Requires="v">
                <p:oleObj spid="_x0000_s8198" name="Équation" r:id="rId3" imgW="2158920" imgH="457200" progId="Equation.3">
                  <p:embed/>
                </p:oleObj>
              </mc:Choice>
              <mc:Fallback>
                <p:oleObj name="Équation" r:id="rId3" imgW="2158920" imgH="457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600" y="1643063"/>
                        <a:ext cx="3509963" cy="71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195" name="Object 3"/>
          <p:cNvGraphicFramePr>
            <a:graphicFrameLocks noChangeAspect="1"/>
          </p:cNvGraphicFramePr>
          <p:nvPr/>
        </p:nvGraphicFramePr>
        <p:xfrm>
          <a:off x="4929190" y="1714500"/>
          <a:ext cx="4235450" cy="723900"/>
        </p:xfrm>
        <a:graphic>
          <a:graphicData uri="http://schemas.openxmlformats.org/presentationml/2006/ole">
            <mc:AlternateContent xmlns:mc="http://schemas.openxmlformats.org/markup-compatibility/2006">
              <mc:Choice xmlns:v="urn:schemas-microsoft-com:vml" Requires="v">
                <p:oleObj spid="_x0000_s8199" name="Équation" r:id="rId5" imgW="2412720" imgH="457200" progId="Equation.3">
                  <p:embed/>
                </p:oleObj>
              </mc:Choice>
              <mc:Fallback>
                <p:oleObj name="Équation" r:id="rId5" imgW="2412720" imgH="4572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29190" y="1714500"/>
                        <a:ext cx="4235450" cy="72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ZoneTexte 5"/>
          <p:cNvSpPr txBox="1"/>
          <p:nvPr/>
        </p:nvSpPr>
        <p:spPr>
          <a:xfrm>
            <a:off x="0" y="785794"/>
            <a:ext cx="4286248" cy="646331"/>
          </a:xfrm>
          <a:prstGeom prst="rect">
            <a:avLst/>
          </a:prstGeom>
          <a:noFill/>
        </p:spPr>
        <p:txBody>
          <a:bodyPr wrap="square" rtlCol="0">
            <a:spAutoFit/>
          </a:bodyPr>
          <a:lstStyle/>
          <a:p>
            <a:pPr algn="ctr"/>
            <a:r>
              <a:rPr lang="fr-FR" b="1" dirty="0">
                <a:solidFill>
                  <a:schemeClr val="accent6">
                    <a:lumMod val="50000"/>
                  </a:schemeClr>
                </a:solidFill>
                <a:latin typeface="Times New Roman" pitchFamily="18" charset="0"/>
                <a:cs typeface="Times New Roman" pitchFamily="18" charset="0"/>
              </a:rPr>
              <a:t>FILTRE ANALOGIQUE </a:t>
            </a:r>
          </a:p>
          <a:p>
            <a:pPr algn="ctr"/>
            <a:r>
              <a:rPr lang="fr-FR" b="1" dirty="0">
                <a:solidFill>
                  <a:schemeClr val="accent6">
                    <a:lumMod val="50000"/>
                  </a:schemeClr>
                </a:solidFill>
                <a:latin typeface="Times New Roman" pitchFamily="18" charset="0"/>
                <a:cs typeface="Times New Roman" pitchFamily="18" charset="0"/>
              </a:rPr>
              <a:t>H(p) CONNUE</a:t>
            </a:r>
          </a:p>
        </p:txBody>
      </p:sp>
      <p:sp>
        <p:nvSpPr>
          <p:cNvPr id="7" name="ZoneTexte 6"/>
          <p:cNvSpPr txBox="1"/>
          <p:nvPr/>
        </p:nvSpPr>
        <p:spPr>
          <a:xfrm>
            <a:off x="4857752" y="785794"/>
            <a:ext cx="4286248" cy="646331"/>
          </a:xfrm>
          <a:prstGeom prst="rect">
            <a:avLst/>
          </a:prstGeom>
          <a:noFill/>
        </p:spPr>
        <p:txBody>
          <a:bodyPr wrap="square" rtlCol="0">
            <a:spAutoFit/>
          </a:bodyPr>
          <a:lstStyle/>
          <a:p>
            <a:pPr algn="ctr"/>
            <a:r>
              <a:rPr lang="fr-FR" b="1" dirty="0">
                <a:solidFill>
                  <a:schemeClr val="accent6">
                    <a:lumMod val="50000"/>
                  </a:schemeClr>
                </a:solidFill>
                <a:latin typeface="Times New Roman" pitchFamily="18" charset="0"/>
                <a:cs typeface="Times New Roman" pitchFamily="18" charset="0"/>
              </a:rPr>
              <a:t>FILTRE NUMERIQUE </a:t>
            </a:r>
          </a:p>
          <a:p>
            <a:pPr algn="ctr"/>
            <a:r>
              <a:rPr lang="fr-FR" b="1" dirty="0">
                <a:solidFill>
                  <a:schemeClr val="accent6">
                    <a:lumMod val="50000"/>
                  </a:schemeClr>
                </a:solidFill>
                <a:latin typeface="Times New Roman" pitchFamily="18" charset="0"/>
                <a:cs typeface="Times New Roman" pitchFamily="18" charset="0"/>
              </a:rPr>
              <a:t>H(z) A TROUVER</a:t>
            </a:r>
          </a:p>
        </p:txBody>
      </p:sp>
      <p:sp>
        <p:nvSpPr>
          <p:cNvPr id="8" name="Flèche droite à entaille 7"/>
          <p:cNvSpPr/>
          <p:nvPr/>
        </p:nvSpPr>
        <p:spPr>
          <a:xfrm>
            <a:off x="3643306" y="1928802"/>
            <a:ext cx="1285884" cy="285752"/>
          </a:xfrm>
          <a:prstGeom prst="notchedRightArrow">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3571868" y="1357298"/>
            <a:ext cx="1357322" cy="553998"/>
          </a:xfrm>
          <a:prstGeom prst="rect">
            <a:avLst/>
          </a:prstGeom>
          <a:noFill/>
        </p:spPr>
        <p:txBody>
          <a:bodyPr wrap="square" rtlCol="0">
            <a:spAutoFit/>
          </a:bodyPr>
          <a:lstStyle/>
          <a:p>
            <a:pPr algn="ctr"/>
            <a:r>
              <a:rPr lang="fr-FR" sz="3000" b="1" dirty="0">
                <a:solidFill>
                  <a:srgbClr val="00B050"/>
                </a:solidFill>
              </a:rPr>
              <a:t>?</a:t>
            </a:r>
          </a:p>
        </p:txBody>
      </p:sp>
      <p:sp>
        <p:nvSpPr>
          <p:cNvPr id="10" name="ZoneTexte 9"/>
          <p:cNvSpPr txBox="1"/>
          <p:nvPr/>
        </p:nvSpPr>
        <p:spPr>
          <a:xfrm>
            <a:off x="0" y="2357430"/>
            <a:ext cx="4214810" cy="707886"/>
          </a:xfrm>
          <a:prstGeom prst="rect">
            <a:avLst/>
          </a:prstGeom>
          <a:noFill/>
        </p:spPr>
        <p:txBody>
          <a:bodyPr wrap="square" rtlCol="0">
            <a:spAutoFit/>
          </a:bodyPr>
          <a:lstStyle/>
          <a:p>
            <a:r>
              <a:rPr lang="fr-FR" sz="2000" b="1" dirty="0">
                <a:solidFill>
                  <a:srgbClr val="002060"/>
                </a:solidFill>
                <a:latin typeface="Times New Roman" pitchFamily="18" charset="0"/>
                <a:cs typeface="Times New Roman" pitchFamily="18" charset="0"/>
              </a:rPr>
              <a:t>Les coefficients </a:t>
            </a:r>
            <a:r>
              <a:rPr lang="fr-FR" sz="2000" b="1" dirty="0" err="1">
                <a:solidFill>
                  <a:srgbClr val="002060"/>
                </a:solidFill>
                <a:latin typeface="Times New Roman" pitchFamily="18" charset="0"/>
                <a:cs typeface="Times New Roman" pitchFamily="18" charset="0"/>
              </a:rPr>
              <a:t>a</a:t>
            </a:r>
            <a:r>
              <a:rPr lang="fr-FR" sz="2000" b="1" baseline="-25000" dirty="0" err="1">
                <a:solidFill>
                  <a:srgbClr val="002060"/>
                </a:solidFill>
                <a:latin typeface="Times New Roman" pitchFamily="18" charset="0"/>
                <a:cs typeface="Times New Roman" pitchFamily="18" charset="0"/>
              </a:rPr>
              <a:t>k</a:t>
            </a:r>
            <a:r>
              <a:rPr lang="fr-FR" sz="2000" b="1" dirty="0">
                <a:solidFill>
                  <a:srgbClr val="002060"/>
                </a:solidFill>
                <a:latin typeface="Times New Roman" pitchFamily="18" charset="0"/>
                <a:cs typeface="Times New Roman" pitchFamily="18" charset="0"/>
              </a:rPr>
              <a:t> et </a:t>
            </a:r>
            <a:r>
              <a:rPr lang="fr-FR" sz="2000" b="1" dirty="0" err="1">
                <a:solidFill>
                  <a:srgbClr val="002060"/>
                </a:solidFill>
                <a:latin typeface="Times New Roman" pitchFamily="18" charset="0"/>
                <a:cs typeface="Times New Roman" pitchFamily="18" charset="0"/>
              </a:rPr>
              <a:t>b</a:t>
            </a:r>
            <a:r>
              <a:rPr lang="fr-FR" sz="2000" b="1" baseline="-25000" dirty="0" err="1">
                <a:solidFill>
                  <a:srgbClr val="002060"/>
                </a:solidFill>
                <a:latin typeface="Times New Roman" pitchFamily="18" charset="0"/>
                <a:cs typeface="Times New Roman" pitchFamily="18" charset="0"/>
              </a:rPr>
              <a:t>l</a:t>
            </a:r>
            <a:r>
              <a:rPr lang="fr-FR" sz="2000" b="1" baseline="-25000" dirty="0">
                <a:solidFill>
                  <a:srgbClr val="002060"/>
                </a:solidFill>
                <a:latin typeface="Times New Roman" pitchFamily="18" charset="0"/>
                <a:cs typeface="Times New Roman" pitchFamily="18" charset="0"/>
              </a:rPr>
              <a:t> </a:t>
            </a:r>
            <a:r>
              <a:rPr lang="fr-FR" sz="2000" b="1" dirty="0">
                <a:solidFill>
                  <a:srgbClr val="002060"/>
                </a:solidFill>
                <a:latin typeface="Times New Roman" pitchFamily="18" charset="0"/>
                <a:cs typeface="Times New Roman" pitchFamily="18" charset="0"/>
              </a:rPr>
              <a:t>de H(p) sont connus</a:t>
            </a:r>
          </a:p>
        </p:txBody>
      </p:sp>
      <p:sp>
        <p:nvSpPr>
          <p:cNvPr id="11" name="ZoneTexte 10"/>
          <p:cNvSpPr txBox="1"/>
          <p:nvPr/>
        </p:nvSpPr>
        <p:spPr>
          <a:xfrm>
            <a:off x="4929190" y="2357430"/>
            <a:ext cx="4214810" cy="707886"/>
          </a:xfrm>
          <a:prstGeom prst="rect">
            <a:avLst/>
          </a:prstGeom>
          <a:noFill/>
        </p:spPr>
        <p:txBody>
          <a:bodyPr wrap="square" rtlCol="0">
            <a:spAutoFit/>
          </a:bodyPr>
          <a:lstStyle/>
          <a:p>
            <a:r>
              <a:rPr lang="fr-FR" sz="2000" b="1" dirty="0">
                <a:solidFill>
                  <a:srgbClr val="7030A0"/>
                </a:solidFill>
                <a:latin typeface="Times New Roman" pitchFamily="18" charset="0"/>
                <a:cs typeface="Times New Roman" pitchFamily="18" charset="0"/>
              </a:rPr>
              <a:t>Les coefficients </a:t>
            </a:r>
            <a:r>
              <a:rPr lang="fr-FR" sz="2000" b="1" dirty="0" err="1">
                <a:solidFill>
                  <a:srgbClr val="7030A0"/>
                </a:solidFill>
                <a:latin typeface="Times New Roman" pitchFamily="18" charset="0"/>
                <a:cs typeface="Times New Roman" pitchFamily="18" charset="0"/>
              </a:rPr>
              <a:t>a’</a:t>
            </a:r>
            <a:r>
              <a:rPr lang="fr-FR" sz="2000" b="1" baseline="-25000" dirty="0" err="1">
                <a:solidFill>
                  <a:srgbClr val="7030A0"/>
                </a:solidFill>
                <a:latin typeface="Times New Roman" pitchFamily="18" charset="0"/>
                <a:cs typeface="Times New Roman" pitchFamily="18" charset="0"/>
              </a:rPr>
              <a:t>k</a:t>
            </a:r>
            <a:r>
              <a:rPr lang="fr-FR" sz="2000" b="1" dirty="0">
                <a:solidFill>
                  <a:srgbClr val="7030A0"/>
                </a:solidFill>
                <a:latin typeface="Times New Roman" pitchFamily="18" charset="0"/>
                <a:cs typeface="Times New Roman" pitchFamily="18" charset="0"/>
              </a:rPr>
              <a:t> et </a:t>
            </a:r>
            <a:r>
              <a:rPr lang="fr-FR" sz="2000" b="1" dirty="0" err="1">
                <a:solidFill>
                  <a:srgbClr val="7030A0"/>
                </a:solidFill>
                <a:latin typeface="Times New Roman" pitchFamily="18" charset="0"/>
                <a:cs typeface="Times New Roman" pitchFamily="18" charset="0"/>
              </a:rPr>
              <a:t>b’</a:t>
            </a:r>
            <a:r>
              <a:rPr lang="fr-FR" sz="2000" b="1" baseline="-25000" dirty="0" err="1">
                <a:solidFill>
                  <a:srgbClr val="7030A0"/>
                </a:solidFill>
                <a:latin typeface="Times New Roman" pitchFamily="18" charset="0"/>
                <a:cs typeface="Times New Roman" pitchFamily="18" charset="0"/>
              </a:rPr>
              <a:t>l</a:t>
            </a:r>
            <a:r>
              <a:rPr lang="fr-FR" sz="2000" b="1" dirty="0">
                <a:solidFill>
                  <a:srgbClr val="7030A0"/>
                </a:solidFill>
                <a:latin typeface="Times New Roman" pitchFamily="18" charset="0"/>
                <a:cs typeface="Times New Roman" pitchFamily="18" charset="0"/>
              </a:rPr>
              <a:t> de H(z) à trouver.</a:t>
            </a:r>
          </a:p>
        </p:txBody>
      </p:sp>
      <p:sp>
        <p:nvSpPr>
          <p:cNvPr id="12" name="ZoneTexte 11"/>
          <p:cNvSpPr txBox="1"/>
          <p:nvPr/>
        </p:nvSpPr>
        <p:spPr>
          <a:xfrm>
            <a:off x="0" y="3214686"/>
            <a:ext cx="9144000" cy="2246769"/>
          </a:xfrm>
          <a:prstGeom prst="rect">
            <a:avLst/>
          </a:prstGeom>
          <a:noFill/>
        </p:spPr>
        <p:txBody>
          <a:bodyPr wrap="square" rtlCol="0">
            <a:spAutoFit/>
          </a:bodyPr>
          <a:lstStyle/>
          <a:p>
            <a:pPr algn="just"/>
            <a:r>
              <a:rPr lang="fr-FR" sz="2000" b="1" u="sng" dirty="0">
                <a:solidFill>
                  <a:schemeClr val="accent6">
                    <a:lumMod val="50000"/>
                  </a:schemeClr>
                </a:solidFill>
              </a:rPr>
              <a:t>Condition à satisfaire </a:t>
            </a:r>
            <a:r>
              <a:rPr lang="fr-FR" sz="2000" dirty="0">
                <a:solidFill>
                  <a:schemeClr val="accent6">
                    <a:lumMod val="50000"/>
                  </a:schemeClr>
                </a:solidFill>
              </a:rPr>
              <a:t>: les caractéristiques du filtre numérique à réaliser doivent être les plus proches possibles de celle du filtre analogique.</a:t>
            </a:r>
          </a:p>
          <a:p>
            <a:pPr algn="just"/>
            <a:endParaRPr lang="fr-FR" sz="2000" dirty="0">
              <a:solidFill>
                <a:schemeClr val="accent6">
                  <a:lumMod val="50000"/>
                </a:schemeClr>
              </a:solidFill>
            </a:endParaRPr>
          </a:p>
          <a:p>
            <a:pPr algn="just"/>
            <a:endParaRPr lang="fr-FR" sz="2000" dirty="0">
              <a:solidFill>
                <a:schemeClr val="accent6">
                  <a:lumMod val="50000"/>
                </a:schemeClr>
              </a:solidFill>
            </a:endParaRPr>
          </a:p>
          <a:p>
            <a:pPr algn="just"/>
            <a:r>
              <a:rPr lang="fr-FR" sz="2000" b="1" u="sng" dirty="0">
                <a:solidFill>
                  <a:srgbClr val="C00000"/>
                </a:solidFill>
              </a:rPr>
              <a:t>La solution : </a:t>
            </a:r>
            <a:r>
              <a:rPr lang="fr-FR" sz="2000" b="1" dirty="0">
                <a:solidFill>
                  <a:srgbClr val="C00000"/>
                </a:solidFill>
              </a:rPr>
              <a:t>Trouvez une transformation qui nous permet de passer de H(p) à H(z) qui soit simple mais surtout qu’elle garde les caractéristiques du filtre analogique (stabilité, gabarit …</a:t>
            </a:r>
            <a:r>
              <a:rPr lang="fr-FR" sz="2000" b="1" dirty="0" err="1">
                <a:solidFill>
                  <a:srgbClr val="C00000"/>
                </a:solidFill>
              </a:rPr>
              <a:t>etc</a:t>
            </a:r>
            <a:endParaRPr lang="fr-FR" sz="2000" b="1" dirty="0">
              <a:solidFill>
                <a:srgbClr val="C00000"/>
              </a:solidFill>
            </a:endParaRPr>
          </a:p>
        </p:txBody>
      </p:sp>
      <p:sp>
        <p:nvSpPr>
          <p:cNvPr id="13" name="ZoneTexte 12"/>
          <p:cNvSpPr txBox="1"/>
          <p:nvPr/>
        </p:nvSpPr>
        <p:spPr>
          <a:xfrm>
            <a:off x="1428728" y="5857892"/>
            <a:ext cx="6286544" cy="430887"/>
          </a:xfrm>
          <a:prstGeom prst="rect">
            <a:avLst/>
          </a:prstGeom>
          <a:noFill/>
        </p:spPr>
        <p:txBody>
          <a:bodyPr wrap="square" rtlCol="0">
            <a:spAutoFit/>
          </a:bodyPr>
          <a:lstStyle/>
          <a:p>
            <a:pPr algn="ctr"/>
            <a:r>
              <a:rPr lang="fr-FR" sz="2200" b="1" u="sng" dirty="0">
                <a:solidFill>
                  <a:srgbClr val="7030A0"/>
                </a:solidFill>
                <a:latin typeface="Times New Roman" pitchFamily="18" charset="0"/>
                <a:cs typeface="Times New Roman" pitchFamily="18" charset="0"/>
              </a:rPr>
              <a:t>La transformation bilinéaire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additive="base">
                                        <p:cTn id="7" dur="500" fill="hold"/>
                                        <p:tgtEl>
                                          <p:spTgt spid="8194"/>
                                        </p:tgtEl>
                                        <p:attrNameLst>
                                          <p:attrName>ppt_x</p:attrName>
                                        </p:attrNameLst>
                                      </p:cBhvr>
                                      <p:tavLst>
                                        <p:tav tm="0">
                                          <p:val>
                                            <p:strVal val="0-#ppt_w/2"/>
                                          </p:val>
                                        </p:tav>
                                        <p:tav tm="100000">
                                          <p:val>
                                            <p:strVal val="#ppt_x"/>
                                          </p:val>
                                        </p:tav>
                                      </p:tavLst>
                                    </p:anim>
                                    <p:anim calcmode="lin" valueType="num">
                                      <p:cBhvr additive="base">
                                        <p:cTn id="8" dur="500" fill="hold"/>
                                        <p:tgtEl>
                                          <p:spTgt spid="819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8195"/>
                                        </p:tgtEl>
                                        <p:attrNameLst>
                                          <p:attrName>style.visibility</p:attrName>
                                        </p:attrNameLst>
                                      </p:cBhvr>
                                      <p:to>
                                        <p:strVal val="visible"/>
                                      </p:to>
                                    </p:set>
                                    <p:anim calcmode="lin" valueType="num">
                                      <p:cBhvr additive="base">
                                        <p:cTn id="13" dur="500" fill="hold"/>
                                        <p:tgtEl>
                                          <p:spTgt spid="8195"/>
                                        </p:tgtEl>
                                        <p:attrNameLst>
                                          <p:attrName>ppt_x</p:attrName>
                                        </p:attrNameLst>
                                      </p:cBhvr>
                                      <p:tavLst>
                                        <p:tav tm="0">
                                          <p:val>
                                            <p:strVal val="0-#ppt_w/2"/>
                                          </p:val>
                                        </p:tav>
                                        <p:tav tm="100000">
                                          <p:val>
                                            <p:strVal val="#ppt_x"/>
                                          </p:val>
                                        </p:tav>
                                      </p:tavLst>
                                    </p:anim>
                                    <p:anim calcmode="lin" valueType="num">
                                      <p:cBhvr additive="base">
                                        <p:cTn id="14" dur="500" fill="hold"/>
                                        <p:tgtEl>
                                          <p:spTgt spid="819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FF936A18-84F8-4772-AD13-4816EA8FE5AA}" type="slidenum">
              <a:rPr lang="fr-FR" smtClean="0"/>
              <a:pPr/>
              <a:t>17</a:t>
            </a:fld>
            <a:endParaRPr lang="fr-FR"/>
          </a:p>
        </p:txBody>
      </p:sp>
      <p:sp>
        <p:nvSpPr>
          <p:cNvPr id="7" name="ZoneTexte 6"/>
          <p:cNvSpPr txBox="1"/>
          <p:nvPr/>
        </p:nvSpPr>
        <p:spPr>
          <a:xfrm>
            <a:off x="0" y="0"/>
            <a:ext cx="9144000" cy="553998"/>
          </a:xfrm>
          <a:prstGeom prst="rect">
            <a:avLst/>
          </a:prstGeom>
          <a:noFill/>
        </p:spPr>
        <p:txBody>
          <a:bodyPr wrap="square" rtlCol="0">
            <a:spAutoFit/>
          </a:bodyPr>
          <a:lstStyle/>
          <a:p>
            <a:pPr algn="ctr"/>
            <a:r>
              <a:rPr lang="fr-FR" sz="3000" dirty="0">
                <a:solidFill>
                  <a:srgbClr val="FF0000"/>
                </a:solidFill>
                <a:latin typeface="+mj-lt"/>
              </a:rPr>
              <a:t>TRANSFORMATION BILINEAIRE</a:t>
            </a:r>
          </a:p>
        </p:txBody>
      </p:sp>
      <p:sp>
        <p:nvSpPr>
          <p:cNvPr id="8" name="ZoneTexte 7"/>
          <p:cNvSpPr txBox="1"/>
          <p:nvPr/>
        </p:nvSpPr>
        <p:spPr>
          <a:xfrm>
            <a:off x="0" y="928670"/>
            <a:ext cx="9144000" cy="707886"/>
          </a:xfrm>
          <a:prstGeom prst="rect">
            <a:avLst/>
          </a:prstGeom>
          <a:noFill/>
        </p:spPr>
        <p:txBody>
          <a:bodyPr wrap="square" rtlCol="0">
            <a:spAutoFit/>
          </a:bodyPr>
          <a:lstStyle/>
          <a:p>
            <a:pPr algn="just"/>
            <a:r>
              <a:rPr lang="fr-FR" sz="2000" dirty="0">
                <a:solidFill>
                  <a:srgbClr val="002060"/>
                </a:solidFill>
                <a:latin typeface="Times New Roman" pitchFamily="18" charset="0"/>
                <a:cs typeface="Times New Roman" pitchFamily="18" charset="0"/>
              </a:rPr>
              <a:t>L’idée clé est qu’un filtre intégrateur analogique parfait doit être équivalent à un filtre intégrateur discret.</a:t>
            </a:r>
          </a:p>
        </p:txBody>
      </p:sp>
      <p:sp>
        <p:nvSpPr>
          <p:cNvPr id="12" name="Rectangle 11"/>
          <p:cNvSpPr/>
          <p:nvPr/>
        </p:nvSpPr>
        <p:spPr>
          <a:xfrm>
            <a:off x="1214414" y="1857364"/>
            <a:ext cx="1500198" cy="92869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8" name="Connecteur droit avec flèche 17"/>
          <p:cNvCxnSpPr/>
          <p:nvPr/>
        </p:nvCxnSpPr>
        <p:spPr>
          <a:xfrm>
            <a:off x="500034" y="2357430"/>
            <a:ext cx="71438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2714612" y="2357430"/>
            <a:ext cx="71438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6286512" y="1857364"/>
            <a:ext cx="1500198" cy="92869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1" name="Connecteur droit avec flèche 20"/>
          <p:cNvCxnSpPr/>
          <p:nvPr/>
        </p:nvCxnSpPr>
        <p:spPr>
          <a:xfrm>
            <a:off x="5572132" y="2357430"/>
            <a:ext cx="71438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p:nvPr/>
        </p:nvCxnSpPr>
        <p:spPr>
          <a:xfrm>
            <a:off x="7786710" y="2357430"/>
            <a:ext cx="71438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ZoneTexte 22"/>
          <p:cNvSpPr txBox="1"/>
          <p:nvPr/>
        </p:nvSpPr>
        <p:spPr>
          <a:xfrm>
            <a:off x="1214414" y="1857364"/>
            <a:ext cx="1500198" cy="923330"/>
          </a:xfrm>
          <a:prstGeom prst="rect">
            <a:avLst/>
          </a:prstGeom>
          <a:noFill/>
        </p:spPr>
        <p:txBody>
          <a:bodyPr wrap="square" rtlCol="0">
            <a:spAutoFit/>
          </a:bodyPr>
          <a:lstStyle/>
          <a:p>
            <a:pPr algn="ctr"/>
            <a:r>
              <a:rPr lang="fr-FR" b="1" dirty="0">
                <a:solidFill>
                  <a:srgbClr val="002060"/>
                </a:solidFill>
              </a:rPr>
              <a:t>H(p) = 1/p</a:t>
            </a:r>
          </a:p>
          <a:p>
            <a:pPr algn="ctr"/>
            <a:r>
              <a:rPr lang="fr-FR" b="1" dirty="0">
                <a:solidFill>
                  <a:srgbClr val="002060"/>
                </a:solidFill>
              </a:rPr>
              <a:t>Intégrateur</a:t>
            </a:r>
          </a:p>
          <a:p>
            <a:pPr algn="ctr"/>
            <a:r>
              <a:rPr lang="fr-FR" b="1" dirty="0">
                <a:solidFill>
                  <a:srgbClr val="002060"/>
                </a:solidFill>
              </a:rPr>
              <a:t>analogique</a:t>
            </a:r>
          </a:p>
        </p:txBody>
      </p:sp>
      <p:sp>
        <p:nvSpPr>
          <p:cNvPr id="24" name="ZoneTexte 23"/>
          <p:cNvSpPr txBox="1"/>
          <p:nvPr/>
        </p:nvSpPr>
        <p:spPr>
          <a:xfrm>
            <a:off x="6286512" y="1857364"/>
            <a:ext cx="1500198" cy="923330"/>
          </a:xfrm>
          <a:prstGeom prst="rect">
            <a:avLst/>
          </a:prstGeom>
          <a:noFill/>
        </p:spPr>
        <p:txBody>
          <a:bodyPr wrap="square" rtlCol="0">
            <a:spAutoFit/>
          </a:bodyPr>
          <a:lstStyle/>
          <a:p>
            <a:pPr algn="ctr"/>
            <a:r>
              <a:rPr lang="fr-FR" b="1" dirty="0">
                <a:solidFill>
                  <a:srgbClr val="C00000"/>
                </a:solidFill>
              </a:rPr>
              <a:t>H(z)</a:t>
            </a:r>
          </a:p>
          <a:p>
            <a:pPr algn="ctr"/>
            <a:r>
              <a:rPr lang="fr-FR" b="1" dirty="0">
                <a:solidFill>
                  <a:srgbClr val="C00000"/>
                </a:solidFill>
              </a:rPr>
              <a:t>Intégrateur</a:t>
            </a:r>
          </a:p>
          <a:p>
            <a:pPr algn="ctr"/>
            <a:r>
              <a:rPr lang="fr-FR" b="1" dirty="0">
                <a:solidFill>
                  <a:srgbClr val="C00000"/>
                </a:solidFill>
              </a:rPr>
              <a:t>discret</a:t>
            </a:r>
          </a:p>
        </p:txBody>
      </p:sp>
      <p:sp>
        <p:nvSpPr>
          <p:cNvPr id="25" name="ZoneTexte 24"/>
          <p:cNvSpPr txBox="1"/>
          <p:nvPr/>
        </p:nvSpPr>
        <p:spPr>
          <a:xfrm>
            <a:off x="500034" y="1928802"/>
            <a:ext cx="642942" cy="400110"/>
          </a:xfrm>
          <a:prstGeom prst="rect">
            <a:avLst/>
          </a:prstGeom>
          <a:noFill/>
        </p:spPr>
        <p:txBody>
          <a:bodyPr wrap="square" rtlCol="0">
            <a:spAutoFit/>
          </a:bodyPr>
          <a:lstStyle/>
          <a:p>
            <a:r>
              <a:rPr lang="fr-FR" sz="2000" b="1" dirty="0">
                <a:solidFill>
                  <a:srgbClr val="002060"/>
                </a:solidFill>
              </a:rPr>
              <a:t>x(t)</a:t>
            </a:r>
          </a:p>
        </p:txBody>
      </p:sp>
      <p:graphicFrame>
        <p:nvGraphicFramePr>
          <p:cNvPr id="27" name="Objet 26"/>
          <p:cNvGraphicFramePr>
            <a:graphicFrameLocks noChangeAspect="1"/>
          </p:cNvGraphicFramePr>
          <p:nvPr/>
        </p:nvGraphicFramePr>
        <p:xfrm>
          <a:off x="2786050" y="1714488"/>
          <a:ext cx="1357322" cy="635708"/>
        </p:xfrm>
        <a:graphic>
          <a:graphicData uri="http://schemas.openxmlformats.org/presentationml/2006/ole">
            <mc:AlternateContent xmlns:mc="http://schemas.openxmlformats.org/markup-compatibility/2006">
              <mc:Choice xmlns:v="urn:schemas-microsoft-com:vml" Requires="v">
                <p:oleObj spid="_x0000_s9226" name="Équation" r:id="rId3" imgW="1002960" imgH="469800" progId="Equation.3">
                  <p:embed/>
                </p:oleObj>
              </mc:Choice>
              <mc:Fallback>
                <p:oleObj name="Équation" r:id="rId3" imgW="1002960" imgH="469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86050" y="1714488"/>
                        <a:ext cx="1357322" cy="63570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 name="ZoneTexte 27"/>
          <p:cNvSpPr txBox="1"/>
          <p:nvPr/>
        </p:nvSpPr>
        <p:spPr>
          <a:xfrm>
            <a:off x="4286248" y="2006734"/>
            <a:ext cx="1000132" cy="707886"/>
          </a:xfrm>
          <a:prstGeom prst="rect">
            <a:avLst/>
          </a:prstGeom>
          <a:noFill/>
        </p:spPr>
        <p:txBody>
          <a:bodyPr wrap="square" rtlCol="0">
            <a:spAutoFit/>
          </a:bodyPr>
          <a:lstStyle/>
          <a:p>
            <a:r>
              <a:rPr lang="fr-FR" sz="4000" dirty="0">
                <a:solidFill>
                  <a:srgbClr val="00B050"/>
                </a:solidFill>
                <a:sym typeface="Symbol"/>
              </a:rPr>
              <a:t></a:t>
            </a:r>
            <a:endParaRPr lang="fr-FR" sz="4000" dirty="0">
              <a:solidFill>
                <a:srgbClr val="00B050"/>
              </a:solidFill>
            </a:endParaRPr>
          </a:p>
        </p:txBody>
      </p:sp>
      <p:sp>
        <p:nvSpPr>
          <p:cNvPr id="29" name="ZoneTexte 28"/>
          <p:cNvSpPr txBox="1"/>
          <p:nvPr/>
        </p:nvSpPr>
        <p:spPr>
          <a:xfrm>
            <a:off x="5572132" y="1928802"/>
            <a:ext cx="642942" cy="400110"/>
          </a:xfrm>
          <a:prstGeom prst="rect">
            <a:avLst/>
          </a:prstGeom>
          <a:noFill/>
        </p:spPr>
        <p:txBody>
          <a:bodyPr wrap="square" rtlCol="0">
            <a:spAutoFit/>
          </a:bodyPr>
          <a:lstStyle/>
          <a:p>
            <a:r>
              <a:rPr lang="fr-FR" sz="2000" b="1" dirty="0">
                <a:solidFill>
                  <a:srgbClr val="C00000"/>
                </a:solidFill>
              </a:rPr>
              <a:t>x(n)</a:t>
            </a:r>
          </a:p>
        </p:txBody>
      </p:sp>
      <p:sp>
        <p:nvSpPr>
          <p:cNvPr id="30" name="ZoneTexte 29"/>
          <p:cNvSpPr txBox="1"/>
          <p:nvPr/>
        </p:nvSpPr>
        <p:spPr>
          <a:xfrm>
            <a:off x="7858148" y="1928802"/>
            <a:ext cx="642942" cy="400110"/>
          </a:xfrm>
          <a:prstGeom prst="rect">
            <a:avLst/>
          </a:prstGeom>
          <a:noFill/>
        </p:spPr>
        <p:txBody>
          <a:bodyPr wrap="square" rtlCol="0">
            <a:spAutoFit/>
          </a:bodyPr>
          <a:lstStyle/>
          <a:p>
            <a:r>
              <a:rPr lang="fr-FR" sz="2000" b="1" dirty="0">
                <a:solidFill>
                  <a:srgbClr val="C00000"/>
                </a:solidFill>
              </a:rPr>
              <a:t>y(n)</a:t>
            </a:r>
          </a:p>
        </p:txBody>
      </p:sp>
      <p:sp>
        <p:nvSpPr>
          <p:cNvPr id="31" name="ZoneTexte 30"/>
          <p:cNvSpPr txBox="1"/>
          <p:nvPr/>
        </p:nvSpPr>
        <p:spPr>
          <a:xfrm>
            <a:off x="0" y="3000372"/>
            <a:ext cx="9144000" cy="1015663"/>
          </a:xfrm>
          <a:prstGeom prst="rect">
            <a:avLst/>
          </a:prstGeom>
          <a:noFill/>
        </p:spPr>
        <p:txBody>
          <a:bodyPr wrap="square" rtlCol="0">
            <a:spAutoFit/>
          </a:bodyPr>
          <a:lstStyle/>
          <a:p>
            <a:pPr algn="just"/>
            <a:r>
              <a:rPr lang="fr-FR" sz="2000" dirty="0">
                <a:solidFill>
                  <a:srgbClr val="7030A0"/>
                </a:solidFill>
                <a:latin typeface="Times New Roman" pitchFamily="18" charset="0"/>
                <a:cs typeface="Times New Roman" pitchFamily="18" charset="0"/>
              </a:rPr>
              <a:t>Pour trouver le H(z) d’un filtre numérique qui approxime l’intégration il suffit de choisir une méthode numérique d’intégration. La plus simple des méthodes est la méthode des trapèzes</a:t>
            </a:r>
          </a:p>
        </p:txBody>
      </p:sp>
      <p:pic>
        <p:nvPicPr>
          <p:cNvPr id="9220" name="Picture 4"/>
          <p:cNvPicPr>
            <a:picLocks noChangeAspect="1" noChangeArrowheads="1"/>
          </p:cNvPicPr>
          <p:nvPr/>
        </p:nvPicPr>
        <p:blipFill>
          <a:blip r:embed="rId5"/>
          <a:srcRect/>
          <a:stretch>
            <a:fillRect/>
          </a:stretch>
        </p:blipFill>
        <p:spPr bwMode="auto">
          <a:xfrm>
            <a:off x="357158" y="4143404"/>
            <a:ext cx="2960364" cy="2643182"/>
          </a:xfrm>
          <a:prstGeom prst="rect">
            <a:avLst/>
          </a:prstGeom>
          <a:noFill/>
          <a:ln w="9525">
            <a:noFill/>
            <a:miter lim="800000"/>
            <a:headEnd/>
            <a:tailEnd/>
          </a:ln>
          <a:effectLst/>
        </p:spPr>
      </p:pic>
      <p:cxnSp>
        <p:nvCxnSpPr>
          <p:cNvPr id="35" name="Connecteur droit avec flèche 34"/>
          <p:cNvCxnSpPr/>
          <p:nvPr/>
        </p:nvCxnSpPr>
        <p:spPr>
          <a:xfrm rot="5400000" flipH="1" flipV="1">
            <a:off x="-521749" y="5251767"/>
            <a:ext cx="2071702"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Connecteur droit avec flèche 36"/>
          <p:cNvCxnSpPr/>
          <p:nvPr/>
        </p:nvCxnSpPr>
        <p:spPr>
          <a:xfrm>
            <a:off x="357158" y="6329822"/>
            <a:ext cx="250033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Connecteur droit 38"/>
          <p:cNvCxnSpPr/>
          <p:nvPr/>
        </p:nvCxnSpPr>
        <p:spPr>
          <a:xfrm rot="5400000">
            <a:off x="607191" y="6036487"/>
            <a:ext cx="642942" cy="1588"/>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1" name="Connecteur droit 40"/>
          <p:cNvCxnSpPr/>
          <p:nvPr/>
        </p:nvCxnSpPr>
        <p:spPr>
          <a:xfrm rot="5400000">
            <a:off x="750067" y="5750735"/>
            <a:ext cx="1214446" cy="1588"/>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3" name="Connecteur droit 42"/>
          <p:cNvCxnSpPr/>
          <p:nvPr/>
        </p:nvCxnSpPr>
        <p:spPr>
          <a:xfrm rot="5400000">
            <a:off x="1714480" y="5500702"/>
            <a:ext cx="1714512" cy="1588"/>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4" name="ZoneTexte 43"/>
          <p:cNvSpPr txBox="1"/>
          <p:nvPr/>
        </p:nvSpPr>
        <p:spPr>
          <a:xfrm>
            <a:off x="571472" y="4071942"/>
            <a:ext cx="1000132" cy="400110"/>
          </a:xfrm>
          <a:prstGeom prst="rect">
            <a:avLst/>
          </a:prstGeom>
          <a:noFill/>
        </p:spPr>
        <p:txBody>
          <a:bodyPr wrap="square" rtlCol="0">
            <a:spAutoFit/>
          </a:bodyPr>
          <a:lstStyle/>
          <a:p>
            <a:r>
              <a:rPr lang="fr-FR" sz="2000" b="1" dirty="0">
                <a:solidFill>
                  <a:srgbClr val="C00000"/>
                </a:solidFill>
              </a:rPr>
              <a:t>x(</a:t>
            </a:r>
            <a:r>
              <a:rPr lang="fr-FR" sz="2000" b="1" dirty="0" err="1">
                <a:solidFill>
                  <a:srgbClr val="C00000"/>
                </a:solidFill>
              </a:rPr>
              <a:t>nT</a:t>
            </a:r>
            <a:r>
              <a:rPr lang="fr-FR" sz="2000" b="1" dirty="0">
                <a:solidFill>
                  <a:srgbClr val="C00000"/>
                </a:solidFill>
              </a:rPr>
              <a:t>)</a:t>
            </a:r>
          </a:p>
        </p:txBody>
      </p:sp>
      <p:sp>
        <p:nvSpPr>
          <p:cNvPr id="45" name="ZoneTexte 44"/>
          <p:cNvSpPr txBox="1"/>
          <p:nvPr/>
        </p:nvSpPr>
        <p:spPr>
          <a:xfrm>
            <a:off x="1428728" y="6315038"/>
            <a:ext cx="1714512" cy="338554"/>
          </a:xfrm>
          <a:prstGeom prst="rect">
            <a:avLst/>
          </a:prstGeom>
          <a:noFill/>
        </p:spPr>
        <p:txBody>
          <a:bodyPr wrap="square" rtlCol="0">
            <a:spAutoFit/>
          </a:bodyPr>
          <a:lstStyle/>
          <a:p>
            <a:r>
              <a:rPr lang="fr-FR" sz="1600" b="1" dirty="0">
                <a:solidFill>
                  <a:srgbClr val="C00000"/>
                </a:solidFill>
              </a:rPr>
              <a:t>(n-1)T   </a:t>
            </a:r>
            <a:r>
              <a:rPr lang="fr-FR" sz="1600" b="1" dirty="0" err="1">
                <a:solidFill>
                  <a:srgbClr val="C00000"/>
                </a:solidFill>
              </a:rPr>
              <a:t>nT</a:t>
            </a:r>
            <a:endParaRPr lang="fr-FR" sz="1600" b="1" dirty="0">
              <a:solidFill>
                <a:srgbClr val="C00000"/>
              </a:solidFill>
            </a:endParaRPr>
          </a:p>
        </p:txBody>
      </p:sp>
      <p:graphicFrame>
        <p:nvGraphicFramePr>
          <p:cNvPr id="47" name="Objet 46"/>
          <p:cNvGraphicFramePr>
            <a:graphicFrameLocks noChangeAspect="1"/>
          </p:cNvGraphicFramePr>
          <p:nvPr/>
        </p:nvGraphicFramePr>
        <p:xfrm>
          <a:off x="3214678" y="4214818"/>
          <a:ext cx="2442719" cy="714380"/>
        </p:xfrm>
        <a:graphic>
          <a:graphicData uri="http://schemas.openxmlformats.org/presentationml/2006/ole">
            <mc:AlternateContent xmlns:mc="http://schemas.openxmlformats.org/markup-compatibility/2006">
              <mc:Choice xmlns:v="urn:schemas-microsoft-com:vml" Requires="v">
                <p:oleObj spid="_x0000_s9227" name="Équation" r:id="rId6" imgW="1346040" imgH="393480" progId="Equation.3">
                  <p:embed/>
                </p:oleObj>
              </mc:Choice>
              <mc:Fallback>
                <p:oleObj name="Équation" r:id="rId6" imgW="1346040" imgH="393480" progId="Equation.3">
                  <p:embed/>
                  <p:pic>
                    <p:nvPicPr>
                      <p:cNvPr id="0"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14678" y="4214818"/>
                        <a:ext cx="2442719" cy="7143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22" name="Object 6"/>
          <p:cNvGraphicFramePr>
            <a:graphicFrameLocks noChangeAspect="1"/>
          </p:cNvGraphicFramePr>
          <p:nvPr/>
        </p:nvGraphicFramePr>
        <p:xfrm>
          <a:off x="3643306" y="6072211"/>
          <a:ext cx="3779837" cy="714375"/>
        </p:xfrm>
        <a:graphic>
          <a:graphicData uri="http://schemas.openxmlformats.org/presentationml/2006/ole">
            <mc:AlternateContent xmlns:mc="http://schemas.openxmlformats.org/markup-compatibility/2006">
              <mc:Choice xmlns:v="urn:schemas-microsoft-com:vml" Requires="v">
                <p:oleObj spid="_x0000_s9228" name="Équation" r:id="rId8" imgW="2082600" imgH="393480" progId="Equation.3">
                  <p:embed/>
                </p:oleObj>
              </mc:Choice>
              <mc:Fallback>
                <p:oleObj name="Équation" r:id="rId8" imgW="2082600" imgH="393480" progId="Equation.3">
                  <p:embed/>
                  <p:pic>
                    <p:nvPicPr>
                      <p:cNvPr id="0"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43306" y="6072211"/>
                        <a:ext cx="3779837" cy="714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9" name="ZoneTexte 48"/>
          <p:cNvSpPr txBox="1"/>
          <p:nvPr/>
        </p:nvSpPr>
        <p:spPr>
          <a:xfrm>
            <a:off x="2786050" y="5435758"/>
            <a:ext cx="6357950" cy="707886"/>
          </a:xfrm>
          <a:prstGeom prst="rect">
            <a:avLst/>
          </a:prstGeom>
          <a:noFill/>
        </p:spPr>
        <p:txBody>
          <a:bodyPr wrap="square" rtlCol="0">
            <a:spAutoFit/>
          </a:bodyPr>
          <a:lstStyle/>
          <a:p>
            <a:pPr algn="just"/>
            <a:r>
              <a:rPr lang="fr-FR" sz="2000" dirty="0">
                <a:solidFill>
                  <a:srgbClr val="C00000"/>
                </a:solidFill>
                <a:latin typeface="Times New Roman" pitchFamily="18" charset="0"/>
                <a:cs typeface="Times New Roman" pitchFamily="18" charset="0"/>
              </a:rPr>
              <a:t>Ce qui nous permet d’écrire l’équation temporelle discrète qui approxime l’intégrale y(n) d’un signal discret x(n)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FF936A18-84F8-4772-AD13-4816EA8FE5AA}" type="slidenum">
              <a:rPr lang="fr-FR" smtClean="0"/>
              <a:pPr/>
              <a:t>18</a:t>
            </a:fld>
            <a:endParaRPr lang="fr-FR"/>
          </a:p>
        </p:txBody>
      </p:sp>
      <p:sp>
        <p:nvSpPr>
          <p:cNvPr id="7" name="ZoneTexte 6"/>
          <p:cNvSpPr txBox="1"/>
          <p:nvPr/>
        </p:nvSpPr>
        <p:spPr>
          <a:xfrm>
            <a:off x="0" y="0"/>
            <a:ext cx="9144000" cy="553998"/>
          </a:xfrm>
          <a:prstGeom prst="rect">
            <a:avLst/>
          </a:prstGeom>
          <a:noFill/>
        </p:spPr>
        <p:txBody>
          <a:bodyPr wrap="square" rtlCol="0">
            <a:spAutoFit/>
          </a:bodyPr>
          <a:lstStyle/>
          <a:p>
            <a:pPr algn="ctr"/>
            <a:r>
              <a:rPr lang="fr-FR" sz="3000" dirty="0">
                <a:solidFill>
                  <a:srgbClr val="FF0000"/>
                </a:solidFill>
                <a:latin typeface="+mj-lt"/>
              </a:rPr>
              <a:t>TRANSFORMATION BILINEAIRE</a:t>
            </a:r>
          </a:p>
        </p:txBody>
      </p:sp>
      <p:graphicFrame>
        <p:nvGraphicFramePr>
          <p:cNvPr id="9222" name="Object 6"/>
          <p:cNvGraphicFramePr>
            <a:graphicFrameLocks noChangeAspect="1"/>
          </p:cNvGraphicFramePr>
          <p:nvPr/>
        </p:nvGraphicFramePr>
        <p:xfrm>
          <a:off x="2357422" y="1428736"/>
          <a:ext cx="3779837" cy="714375"/>
        </p:xfrm>
        <a:graphic>
          <a:graphicData uri="http://schemas.openxmlformats.org/presentationml/2006/ole">
            <mc:AlternateContent xmlns:mc="http://schemas.openxmlformats.org/markup-compatibility/2006">
              <mc:Choice xmlns:v="urn:schemas-microsoft-com:vml" Requires="v">
                <p:oleObj spid="_x0000_s11278" name="Équation" r:id="rId3" imgW="2082600" imgH="393480" progId="Equation.3">
                  <p:embed/>
                </p:oleObj>
              </mc:Choice>
              <mc:Fallback>
                <p:oleObj name="Équation" r:id="rId3" imgW="2082600" imgH="39348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57422" y="1428736"/>
                        <a:ext cx="3779837" cy="714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2" name="ZoneTexte 31"/>
          <p:cNvSpPr txBox="1"/>
          <p:nvPr/>
        </p:nvSpPr>
        <p:spPr>
          <a:xfrm>
            <a:off x="0" y="714356"/>
            <a:ext cx="9144000" cy="707886"/>
          </a:xfrm>
          <a:prstGeom prst="rect">
            <a:avLst/>
          </a:prstGeom>
          <a:noFill/>
        </p:spPr>
        <p:txBody>
          <a:bodyPr wrap="square" rtlCol="0">
            <a:spAutoFit/>
          </a:bodyPr>
          <a:lstStyle/>
          <a:p>
            <a:pPr algn="just"/>
            <a:r>
              <a:rPr lang="fr-FR" sz="2000" dirty="0">
                <a:solidFill>
                  <a:srgbClr val="002060"/>
                </a:solidFill>
                <a:latin typeface="Times New Roman" pitchFamily="18" charset="0"/>
                <a:cs typeface="Times New Roman" pitchFamily="18" charset="0"/>
              </a:rPr>
              <a:t>Il s’agit bien d’une équation aux différences finie du premier ordre, donc ce filtre intégrateur discret est un RII.</a:t>
            </a:r>
          </a:p>
        </p:txBody>
      </p:sp>
      <p:sp>
        <p:nvSpPr>
          <p:cNvPr id="33" name="ZoneTexte 32"/>
          <p:cNvSpPr txBox="1"/>
          <p:nvPr/>
        </p:nvSpPr>
        <p:spPr>
          <a:xfrm>
            <a:off x="0" y="3214686"/>
            <a:ext cx="9144000" cy="400110"/>
          </a:xfrm>
          <a:prstGeom prst="rect">
            <a:avLst/>
          </a:prstGeom>
          <a:noFill/>
        </p:spPr>
        <p:txBody>
          <a:bodyPr wrap="square" rtlCol="0">
            <a:spAutoFit/>
          </a:bodyPr>
          <a:lstStyle/>
          <a:p>
            <a:r>
              <a:rPr lang="fr-FR" sz="2000" dirty="0">
                <a:solidFill>
                  <a:srgbClr val="7030A0"/>
                </a:solidFill>
                <a:latin typeface="Times New Roman" pitchFamily="18" charset="0"/>
                <a:cs typeface="Times New Roman" pitchFamily="18" charset="0"/>
              </a:rPr>
              <a:t>Sa fonction de transfert en z est donnée par:</a:t>
            </a:r>
          </a:p>
        </p:txBody>
      </p:sp>
      <p:graphicFrame>
        <p:nvGraphicFramePr>
          <p:cNvPr id="34" name="Objet 33"/>
          <p:cNvGraphicFramePr>
            <a:graphicFrameLocks noChangeAspect="1"/>
          </p:cNvGraphicFramePr>
          <p:nvPr/>
        </p:nvGraphicFramePr>
        <p:xfrm>
          <a:off x="2786050" y="2500306"/>
          <a:ext cx="3571900" cy="733304"/>
        </p:xfrm>
        <a:graphic>
          <a:graphicData uri="http://schemas.openxmlformats.org/presentationml/2006/ole">
            <mc:AlternateContent xmlns:mc="http://schemas.openxmlformats.org/markup-compatibility/2006">
              <mc:Choice xmlns:v="urn:schemas-microsoft-com:vml" Requires="v">
                <p:oleObj spid="_x0000_s11279" name="Équation" r:id="rId5" imgW="1917360" imgH="393480" progId="Equation.3">
                  <p:embed/>
                </p:oleObj>
              </mc:Choice>
              <mc:Fallback>
                <p:oleObj name="Équation" r:id="rId5" imgW="1917360" imgH="39348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86050" y="2500306"/>
                        <a:ext cx="3571900" cy="7333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 name="Objet 35"/>
          <p:cNvGraphicFramePr>
            <a:graphicFrameLocks noChangeAspect="1"/>
          </p:cNvGraphicFramePr>
          <p:nvPr/>
        </p:nvGraphicFramePr>
        <p:xfrm>
          <a:off x="3214678" y="3786190"/>
          <a:ext cx="2428892" cy="714380"/>
        </p:xfrm>
        <a:graphic>
          <a:graphicData uri="http://schemas.openxmlformats.org/presentationml/2006/ole">
            <mc:AlternateContent xmlns:mc="http://schemas.openxmlformats.org/markup-compatibility/2006">
              <mc:Choice xmlns:v="urn:schemas-microsoft-com:vml" Requires="v">
                <p:oleObj spid="_x0000_s11280" name="Équation" r:id="rId7" imgW="1511280" imgH="444240" progId="Equation.3">
                  <p:embed/>
                </p:oleObj>
              </mc:Choice>
              <mc:Fallback>
                <p:oleObj name="Équation" r:id="rId7" imgW="1511280" imgH="444240" progId="Equation.3">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14678" y="3786190"/>
                        <a:ext cx="2428892" cy="7143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 name="ZoneTexte 37"/>
          <p:cNvSpPr txBox="1"/>
          <p:nvPr/>
        </p:nvSpPr>
        <p:spPr>
          <a:xfrm>
            <a:off x="0" y="2100196"/>
            <a:ext cx="5429256" cy="400110"/>
          </a:xfrm>
          <a:prstGeom prst="rect">
            <a:avLst/>
          </a:prstGeom>
          <a:noFill/>
        </p:spPr>
        <p:txBody>
          <a:bodyPr wrap="square" rtlCol="0">
            <a:spAutoFit/>
          </a:bodyPr>
          <a:lstStyle/>
          <a:p>
            <a:r>
              <a:rPr lang="fr-FR" sz="2000" dirty="0">
                <a:solidFill>
                  <a:srgbClr val="00B050"/>
                </a:solidFill>
                <a:latin typeface="Times New Roman" pitchFamily="18" charset="0"/>
                <a:cs typeface="Times New Roman" pitchFamily="18" charset="0"/>
              </a:rPr>
              <a:t>Dans le domaine, elle s’écrit:</a:t>
            </a:r>
          </a:p>
        </p:txBody>
      </p:sp>
      <p:sp>
        <p:nvSpPr>
          <p:cNvPr id="42" name="Ellipse 41"/>
          <p:cNvSpPr/>
          <p:nvPr/>
        </p:nvSpPr>
        <p:spPr>
          <a:xfrm>
            <a:off x="6652600" y="3114644"/>
            <a:ext cx="1714512" cy="2143140"/>
          </a:xfrm>
          <a:prstGeom prst="ellipse">
            <a:avLst/>
          </a:prstGeom>
          <a:noFill/>
          <a:ln w="381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6" name="Connecteur droit avec flèche 45"/>
          <p:cNvCxnSpPr/>
          <p:nvPr/>
        </p:nvCxnSpPr>
        <p:spPr bwMode="auto">
          <a:xfrm>
            <a:off x="6143636" y="4159256"/>
            <a:ext cx="2713058" cy="2221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48" name="Connecteur droit avec flèche 47"/>
          <p:cNvCxnSpPr/>
          <p:nvPr/>
        </p:nvCxnSpPr>
        <p:spPr bwMode="auto">
          <a:xfrm rot="5400000" flipH="1" flipV="1">
            <a:off x="5996006" y="4076696"/>
            <a:ext cx="3016272" cy="636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51" name="ZoneTexte 50"/>
          <p:cNvSpPr txBox="1"/>
          <p:nvPr/>
        </p:nvSpPr>
        <p:spPr>
          <a:xfrm>
            <a:off x="6514894" y="3925263"/>
            <a:ext cx="299406" cy="461665"/>
          </a:xfrm>
          <a:prstGeom prst="rect">
            <a:avLst/>
          </a:prstGeom>
          <a:noFill/>
        </p:spPr>
        <p:txBody>
          <a:bodyPr wrap="square" rtlCol="0">
            <a:spAutoFit/>
          </a:bodyPr>
          <a:lstStyle/>
          <a:p>
            <a:pPr algn="ctr"/>
            <a:r>
              <a:rPr lang="fr-FR" sz="2400" dirty="0">
                <a:solidFill>
                  <a:srgbClr val="7030A0"/>
                </a:solidFill>
                <a:sym typeface="Symbol"/>
              </a:rPr>
              <a:t>o</a:t>
            </a:r>
            <a:endParaRPr lang="fr-FR" sz="2400" b="1" dirty="0">
              <a:solidFill>
                <a:srgbClr val="7030A0"/>
              </a:solidFill>
            </a:endParaRPr>
          </a:p>
        </p:txBody>
      </p:sp>
      <p:sp>
        <p:nvSpPr>
          <p:cNvPr id="52" name="ZoneTexte 51"/>
          <p:cNvSpPr txBox="1"/>
          <p:nvPr/>
        </p:nvSpPr>
        <p:spPr>
          <a:xfrm>
            <a:off x="8215338" y="3967467"/>
            <a:ext cx="285752" cy="461665"/>
          </a:xfrm>
          <a:prstGeom prst="rect">
            <a:avLst/>
          </a:prstGeom>
          <a:noFill/>
        </p:spPr>
        <p:txBody>
          <a:bodyPr wrap="square" rtlCol="0">
            <a:spAutoFit/>
          </a:bodyPr>
          <a:lstStyle/>
          <a:p>
            <a:pPr algn="ctr"/>
            <a:r>
              <a:rPr lang="fr-FR" sz="2400" b="1" dirty="0">
                <a:solidFill>
                  <a:srgbClr val="C00000"/>
                </a:solidFill>
              </a:rPr>
              <a:t>×</a:t>
            </a:r>
          </a:p>
        </p:txBody>
      </p:sp>
      <p:sp>
        <p:nvSpPr>
          <p:cNvPr id="64" name="ZoneTexte 63"/>
          <p:cNvSpPr txBox="1"/>
          <p:nvPr/>
        </p:nvSpPr>
        <p:spPr>
          <a:xfrm>
            <a:off x="0" y="4714884"/>
            <a:ext cx="6929454" cy="646331"/>
          </a:xfrm>
          <a:prstGeom prst="rect">
            <a:avLst/>
          </a:prstGeom>
          <a:noFill/>
        </p:spPr>
        <p:txBody>
          <a:bodyPr wrap="square" rtlCol="0">
            <a:spAutoFit/>
          </a:bodyPr>
          <a:lstStyle/>
          <a:p>
            <a:r>
              <a:rPr lang="fr-FR" dirty="0"/>
              <a:t>En tenant compte de l’équivalence entre l’intégrateur analogique H(p)=1/p et l’intégrateur discret H(z), nous aurons:</a:t>
            </a:r>
          </a:p>
        </p:txBody>
      </p:sp>
      <p:graphicFrame>
        <p:nvGraphicFramePr>
          <p:cNvPr id="11271" name="Object 7"/>
          <p:cNvGraphicFramePr>
            <a:graphicFrameLocks noChangeAspect="1"/>
          </p:cNvGraphicFramePr>
          <p:nvPr/>
        </p:nvGraphicFramePr>
        <p:xfrm>
          <a:off x="285720" y="5643578"/>
          <a:ext cx="1643074" cy="858750"/>
        </p:xfrm>
        <a:graphic>
          <a:graphicData uri="http://schemas.openxmlformats.org/presentationml/2006/ole">
            <mc:AlternateContent xmlns:mc="http://schemas.openxmlformats.org/markup-compatibility/2006">
              <mc:Choice xmlns:v="urn:schemas-microsoft-com:vml" Requires="v">
                <p:oleObj spid="_x0000_s11281" name="Équation" r:id="rId9" imgW="850680" imgH="444240" progId="Equation.3">
                  <p:embed/>
                </p:oleObj>
              </mc:Choice>
              <mc:Fallback>
                <p:oleObj name="Équation" r:id="rId9" imgW="850680" imgH="444240" progId="Equation.3">
                  <p:embed/>
                  <p:pic>
                    <p:nvPicPr>
                      <p:cNvPr id="0" name="Picture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5720" y="5643578"/>
                        <a:ext cx="1643074" cy="8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72" name="Object 8"/>
          <p:cNvGraphicFramePr>
            <a:graphicFrameLocks noChangeAspect="1"/>
          </p:cNvGraphicFramePr>
          <p:nvPr/>
        </p:nvGraphicFramePr>
        <p:xfrm>
          <a:off x="3500430" y="5643578"/>
          <a:ext cx="1593850" cy="809625"/>
        </p:xfrm>
        <a:graphic>
          <a:graphicData uri="http://schemas.openxmlformats.org/presentationml/2006/ole">
            <mc:AlternateContent xmlns:mc="http://schemas.openxmlformats.org/markup-compatibility/2006">
              <mc:Choice xmlns:v="urn:schemas-microsoft-com:vml" Requires="v">
                <p:oleObj spid="_x0000_s11282" name="Équation" r:id="rId11" imgW="825480" imgH="419040" progId="Equation.3">
                  <p:embed/>
                </p:oleObj>
              </mc:Choice>
              <mc:Fallback>
                <p:oleObj name="Équation" r:id="rId11" imgW="825480" imgH="419040" progId="Equation.3">
                  <p:embed/>
                  <p:pic>
                    <p:nvPicPr>
                      <p:cNvPr id="0" name="Picture 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500430" y="5643578"/>
                        <a:ext cx="1593850" cy="809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5" name="Flèche droite 64"/>
          <p:cNvSpPr/>
          <p:nvPr/>
        </p:nvSpPr>
        <p:spPr>
          <a:xfrm>
            <a:off x="2071670" y="5929330"/>
            <a:ext cx="1214446"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FF936A18-84F8-4772-AD13-4816EA8FE5AA}" type="slidenum">
              <a:rPr lang="fr-FR" smtClean="0"/>
              <a:pPr/>
              <a:t>19</a:t>
            </a:fld>
            <a:endParaRPr lang="fr-FR"/>
          </a:p>
        </p:txBody>
      </p:sp>
      <p:sp>
        <p:nvSpPr>
          <p:cNvPr id="7" name="ZoneTexte 6"/>
          <p:cNvSpPr txBox="1"/>
          <p:nvPr/>
        </p:nvSpPr>
        <p:spPr>
          <a:xfrm>
            <a:off x="0" y="0"/>
            <a:ext cx="9144000" cy="553998"/>
          </a:xfrm>
          <a:prstGeom prst="rect">
            <a:avLst/>
          </a:prstGeom>
          <a:noFill/>
        </p:spPr>
        <p:txBody>
          <a:bodyPr wrap="square" rtlCol="0">
            <a:spAutoFit/>
          </a:bodyPr>
          <a:lstStyle/>
          <a:p>
            <a:pPr algn="ctr"/>
            <a:r>
              <a:rPr lang="fr-FR" sz="3000" dirty="0">
                <a:solidFill>
                  <a:srgbClr val="FF0000"/>
                </a:solidFill>
                <a:latin typeface="+mj-lt"/>
              </a:rPr>
              <a:t>SYNTHESE DES FILTRES NUMERIQUES RII</a:t>
            </a:r>
          </a:p>
        </p:txBody>
      </p:sp>
      <p:sp>
        <p:nvSpPr>
          <p:cNvPr id="8" name="ZoneTexte 7"/>
          <p:cNvSpPr txBox="1"/>
          <p:nvPr/>
        </p:nvSpPr>
        <p:spPr>
          <a:xfrm>
            <a:off x="0" y="1109663"/>
            <a:ext cx="9144000" cy="4154984"/>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Maintenant, nous devons vérifier aussi que cette transformation conserve les caractéristiques essentielles que possède un filtre analogique, pour le filtre numérique, comme :</a:t>
            </a:r>
          </a:p>
          <a:p>
            <a:pPr algn="just"/>
            <a:endParaRPr lang="fr-FR" sz="2200" dirty="0">
              <a:latin typeface="Times New Roman" pitchFamily="18" charset="0"/>
              <a:cs typeface="Times New Roman" pitchFamily="18" charset="0"/>
            </a:endParaRPr>
          </a:p>
          <a:p>
            <a:pPr algn="just">
              <a:buFont typeface="Wingdings" pitchFamily="2" charset="2"/>
              <a:buChar char="q"/>
            </a:pPr>
            <a:r>
              <a:rPr lang="fr-FR" sz="2200" dirty="0">
                <a:latin typeface="Times New Roman" pitchFamily="18" charset="0"/>
                <a:cs typeface="Times New Roman" pitchFamily="18" charset="0"/>
              </a:rPr>
              <a:t> </a:t>
            </a:r>
            <a:r>
              <a:rPr lang="fr-FR" sz="2200" dirty="0">
                <a:solidFill>
                  <a:srgbClr val="0070C0"/>
                </a:solidFill>
                <a:latin typeface="Times New Roman" pitchFamily="18" charset="0"/>
                <a:cs typeface="Times New Roman" pitchFamily="18" charset="0"/>
              </a:rPr>
              <a:t>L’axe imaginaire j</a:t>
            </a:r>
            <a:r>
              <a:rPr lang="fr-FR" sz="2200" dirty="0">
                <a:solidFill>
                  <a:srgbClr val="0070C0"/>
                </a:solidFill>
                <a:latin typeface="Times New Roman" pitchFamily="18" charset="0"/>
                <a:cs typeface="Times New Roman" pitchFamily="18" charset="0"/>
                <a:sym typeface="Symbol"/>
              </a:rPr>
              <a:t>  du plan p </a:t>
            </a:r>
            <a:r>
              <a:rPr lang="fr-FR" sz="2200" dirty="0">
                <a:solidFill>
                  <a:srgbClr val="0070C0"/>
                </a:solidFill>
                <a:latin typeface="Times New Roman" pitchFamily="18" charset="0"/>
                <a:cs typeface="Times New Roman" pitchFamily="18" charset="0"/>
              </a:rPr>
              <a:t>est transformée en périmètre d’un cercle de centre 0 et de rayon 1 dans le plan z</a:t>
            </a:r>
          </a:p>
          <a:p>
            <a:pPr algn="just">
              <a:buFont typeface="Wingdings" pitchFamily="2" charset="2"/>
              <a:buChar char="q"/>
            </a:pPr>
            <a:endParaRPr lang="fr-FR" sz="2200" dirty="0">
              <a:solidFill>
                <a:srgbClr val="7030A0"/>
              </a:solidFill>
              <a:latin typeface="Times New Roman" pitchFamily="18" charset="0"/>
              <a:cs typeface="Times New Roman" pitchFamily="18" charset="0"/>
            </a:endParaRPr>
          </a:p>
          <a:p>
            <a:pPr algn="just">
              <a:buFont typeface="Wingdings" pitchFamily="2" charset="2"/>
              <a:buChar char="q"/>
            </a:pPr>
            <a:r>
              <a:rPr lang="fr-FR" sz="2200" dirty="0">
                <a:solidFill>
                  <a:srgbClr val="7030A0"/>
                </a:solidFill>
                <a:latin typeface="Times New Roman" pitchFamily="18" charset="0"/>
                <a:cs typeface="Times New Roman" pitchFamily="18" charset="0"/>
              </a:rPr>
              <a:t> La conservation de la stabilité,</a:t>
            </a:r>
          </a:p>
          <a:p>
            <a:pPr algn="just">
              <a:buFont typeface="Wingdings" pitchFamily="2" charset="2"/>
              <a:buChar char="q"/>
            </a:pPr>
            <a:endParaRPr lang="fr-FR" sz="2200" dirty="0">
              <a:latin typeface="Times New Roman" pitchFamily="18" charset="0"/>
              <a:cs typeface="Times New Roman" pitchFamily="18" charset="0"/>
            </a:endParaRPr>
          </a:p>
          <a:p>
            <a:pPr algn="just">
              <a:buFont typeface="Wingdings" pitchFamily="2" charset="2"/>
              <a:buChar char="q"/>
            </a:pPr>
            <a:r>
              <a:rPr lang="fr-FR" sz="2200" dirty="0">
                <a:latin typeface="Times New Roman" pitchFamily="18" charset="0"/>
                <a:cs typeface="Times New Roman" pitchFamily="18" charset="0"/>
              </a:rPr>
              <a:t> </a:t>
            </a:r>
            <a:r>
              <a:rPr lang="fr-FR" sz="2200" dirty="0">
                <a:solidFill>
                  <a:srgbClr val="00B050"/>
                </a:solidFill>
                <a:latin typeface="Times New Roman" pitchFamily="18" charset="0"/>
                <a:cs typeface="Times New Roman" pitchFamily="18" charset="0"/>
              </a:rPr>
              <a:t>la relation entre les fréquences du filtre analogique et les fréquences du filtre discret réalisé ainsi (par exemple la fréquence de coupure du filtre analogique doit rester inchangée au niveau du filtre discret réalisé ….</a:t>
            </a:r>
            <a:r>
              <a:rPr lang="fr-FR" sz="2200" dirty="0" err="1">
                <a:solidFill>
                  <a:srgbClr val="00B050"/>
                </a:solidFill>
                <a:latin typeface="Times New Roman" pitchFamily="18" charset="0"/>
                <a:cs typeface="Times New Roman" pitchFamily="18" charset="0"/>
              </a:rPr>
              <a:t>etc</a:t>
            </a:r>
            <a:endParaRPr lang="fr-FR" sz="2200" dirty="0">
              <a:solidFill>
                <a:srgbClr val="00B05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928670"/>
            <a:ext cx="9144000" cy="4154984"/>
          </a:xfrm>
          <a:prstGeom prst="rect">
            <a:avLst/>
          </a:prstGeom>
          <a:noFill/>
        </p:spPr>
        <p:txBody>
          <a:bodyPr wrap="square" rtlCol="0">
            <a:spAutoFit/>
          </a:bodyPr>
          <a:lstStyle/>
          <a:p>
            <a:pPr algn="just"/>
            <a:r>
              <a:rPr lang="fr-FR" sz="2200" dirty="0">
                <a:solidFill>
                  <a:schemeClr val="accent5">
                    <a:lumMod val="50000"/>
                  </a:schemeClr>
                </a:solidFill>
                <a:latin typeface="Times New Roman" pitchFamily="18" charset="0"/>
                <a:cs typeface="Times New Roman" pitchFamily="18" charset="0"/>
              </a:rPr>
              <a:t>La </a:t>
            </a:r>
            <a:r>
              <a:rPr lang="fr-FR" sz="2200" b="1" dirty="0">
                <a:solidFill>
                  <a:schemeClr val="accent5">
                    <a:lumMod val="50000"/>
                  </a:schemeClr>
                </a:solidFill>
                <a:latin typeface="Times New Roman" pitchFamily="18" charset="0"/>
                <a:cs typeface="Times New Roman" pitchFamily="18" charset="0"/>
              </a:rPr>
              <a:t>synthèse de filtres linéaires, analogiques ou numériques (RIF ou RII), </a:t>
            </a:r>
            <a:r>
              <a:rPr lang="fr-FR" sz="2200" dirty="0">
                <a:solidFill>
                  <a:schemeClr val="accent5">
                    <a:lumMod val="50000"/>
                  </a:schemeClr>
                </a:solidFill>
                <a:latin typeface="Times New Roman" pitchFamily="18" charset="0"/>
                <a:cs typeface="Times New Roman" pitchFamily="18" charset="0"/>
              </a:rPr>
              <a:t>représente l'ensemble des outils mathématiques destinés à concevoir un filtre à partir de spécifications dans le domaine fréquentiel ou temporel.</a:t>
            </a:r>
          </a:p>
          <a:p>
            <a:pPr algn="just"/>
            <a:endParaRPr lang="fr-FR" sz="2200" dirty="0">
              <a:latin typeface="Times New Roman" pitchFamily="18" charset="0"/>
              <a:cs typeface="Times New Roman" pitchFamily="18" charset="0"/>
            </a:endParaRPr>
          </a:p>
          <a:p>
            <a:pPr algn="just"/>
            <a:r>
              <a:rPr lang="fr-FR" sz="2200" dirty="0">
                <a:solidFill>
                  <a:srgbClr val="7030A0"/>
                </a:solidFill>
                <a:latin typeface="Times New Roman" pitchFamily="18" charset="0"/>
                <a:cs typeface="Times New Roman" pitchFamily="18" charset="0"/>
              </a:rPr>
              <a:t>Autrement dit, pour les filtres numériques, il s’agit de techniques permettant de déterminer les échantillons de la réponse </a:t>
            </a:r>
            <a:r>
              <a:rPr lang="fr-FR" sz="2200" dirty="0" err="1">
                <a:solidFill>
                  <a:srgbClr val="7030A0"/>
                </a:solidFill>
                <a:latin typeface="Times New Roman" pitchFamily="18" charset="0"/>
                <a:cs typeface="Times New Roman" pitchFamily="18" charset="0"/>
              </a:rPr>
              <a:t>impulsionnelle</a:t>
            </a:r>
            <a:r>
              <a:rPr lang="fr-FR" sz="2200" dirty="0">
                <a:solidFill>
                  <a:srgbClr val="7030A0"/>
                </a:solidFill>
                <a:latin typeface="Times New Roman" pitchFamily="18" charset="0"/>
                <a:cs typeface="Times New Roman" pitchFamily="18" charset="0"/>
              </a:rPr>
              <a:t> discrète h(n) (cas du RIF) ou bien les coefficients </a:t>
            </a:r>
            <a:r>
              <a:rPr lang="fr-FR" sz="2200" dirty="0" err="1">
                <a:solidFill>
                  <a:srgbClr val="7030A0"/>
                </a:solidFill>
                <a:latin typeface="Times New Roman" pitchFamily="18" charset="0"/>
                <a:cs typeface="Times New Roman" pitchFamily="18" charset="0"/>
              </a:rPr>
              <a:t>a</a:t>
            </a:r>
            <a:r>
              <a:rPr lang="fr-FR" sz="2200" baseline="-25000" dirty="0" err="1">
                <a:solidFill>
                  <a:srgbClr val="7030A0"/>
                </a:solidFill>
                <a:latin typeface="Times New Roman" pitchFamily="18" charset="0"/>
                <a:cs typeface="Times New Roman" pitchFamily="18" charset="0"/>
              </a:rPr>
              <a:t>k</a:t>
            </a:r>
            <a:r>
              <a:rPr lang="fr-FR" sz="2200" dirty="0">
                <a:solidFill>
                  <a:srgbClr val="7030A0"/>
                </a:solidFill>
                <a:latin typeface="Times New Roman" pitchFamily="18" charset="0"/>
                <a:cs typeface="Times New Roman" pitchFamily="18" charset="0"/>
              </a:rPr>
              <a:t> et </a:t>
            </a:r>
            <a:r>
              <a:rPr lang="fr-FR" sz="2200" dirty="0" err="1">
                <a:solidFill>
                  <a:srgbClr val="7030A0"/>
                </a:solidFill>
                <a:latin typeface="Times New Roman" pitchFamily="18" charset="0"/>
                <a:cs typeface="Times New Roman" pitchFamily="18" charset="0"/>
              </a:rPr>
              <a:t>b</a:t>
            </a:r>
            <a:r>
              <a:rPr lang="fr-FR" sz="2200" baseline="-25000" dirty="0" err="1">
                <a:solidFill>
                  <a:srgbClr val="7030A0"/>
                </a:solidFill>
                <a:latin typeface="Times New Roman" pitchFamily="18" charset="0"/>
                <a:cs typeface="Times New Roman" pitchFamily="18" charset="0"/>
              </a:rPr>
              <a:t>l</a:t>
            </a:r>
            <a:r>
              <a:rPr lang="fr-FR" sz="2200" dirty="0">
                <a:solidFill>
                  <a:srgbClr val="7030A0"/>
                </a:solidFill>
                <a:latin typeface="Times New Roman" pitchFamily="18" charset="0"/>
                <a:cs typeface="Times New Roman" pitchFamily="18" charset="0"/>
              </a:rPr>
              <a:t> (cas du RII) garantissant des caractéristiques spectrales les plus proches possibles des caractéristiques spectrales désirées.</a:t>
            </a:r>
          </a:p>
          <a:p>
            <a:pPr algn="just"/>
            <a:endParaRPr lang="fr-FR" sz="2200" dirty="0">
              <a:solidFill>
                <a:srgbClr val="C00000"/>
              </a:solidFill>
              <a:latin typeface="Times New Roman" pitchFamily="18" charset="0"/>
              <a:cs typeface="Times New Roman" pitchFamily="18" charset="0"/>
            </a:endParaRPr>
          </a:p>
          <a:p>
            <a:pPr algn="just"/>
            <a:r>
              <a:rPr lang="fr-FR" sz="2200" dirty="0">
                <a:solidFill>
                  <a:srgbClr val="C00000"/>
                </a:solidFill>
                <a:latin typeface="Times New Roman" pitchFamily="18" charset="0"/>
                <a:cs typeface="Times New Roman" pitchFamily="18" charset="0"/>
              </a:rPr>
              <a:t>Les caractéristiques spectrales désirées d’un filtre est le souvent données par le </a:t>
            </a:r>
            <a:r>
              <a:rPr lang="fr-FR" sz="2200" b="1" u="sng"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Gabarit du filtre.</a:t>
            </a:r>
          </a:p>
        </p:txBody>
      </p:sp>
      <p:sp>
        <p:nvSpPr>
          <p:cNvPr id="3" name="Espace réservé du numéro de diapositive 2"/>
          <p:cNvSpPr>
            <a:spLocks noGrp="1"/>
          </p:cNvSpPr>
          <p:nvPr>
            <p:ph type="sldNum" sz="quarter" idx="12"/>
          </p:nvPr>
        </p:nvSpPr>
        <p:spPr/>
        <p:txBody>
          <a:bodyPr/>
          <a:lstStyle/>
          <a:p>
            <a:fld id="{FF936A18-84F8-4772-AD13-4816EA8FE5AA}" type="slidenum">
              <a:rPr lang="fr-FR" smtClean="0"/>
              <a:pPr/>
              <a:t>2</a:t>
            </a:fld>
            <a:endParaRPr lang="fr-FR"/>
          </a:p>
        </p:txBody>
      </p:sp>
      <p:sp>
        <p:nvSpPr>
          <p:cNvPr id="4" name="ZoneTexte 3"/>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GENERALITES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FF936A18-84F8-4772-AD13-4816EA8FE5AA}" type="slidenum">
              <a:rPr lang="fr-FR" smtClean="0"/>
              <a:pPr/>
              <a:t>20</a:t>
            </a:fld>
            <a:endParaRPr lang="fr-FR"/>
          </a:p>
        </p:txBody>
      </p:sp>
      <p:sp>
        <p:nvSpPr>
          <p:cNvPr id="7" name="ZoneTexte 6"/>
          <p:cNvSpPr txBox="1"/>
          <p:nvPr/>
        </p:nvSpPr>
        <p:spPr>
          <a:xfrm>
            <a:off x="0" y="0"/>
            <a:ext cx="9144000" cy="553998"/>
          </a:xfrm>
          <a:prstGeom prst="rect">
            <a:avLst/>
          </a:prstGeom>
          <a:noFill/>
        </p:spPr>
        <p:txBody>
          <a:bodyPr wrap="square" rtlCol="0">
            <a:spAutoFit/>
          </a:bodyPr>
          <a:lstStyle/>
          <a:p>
            <a:pPr algn="ctr"/>
            <a:r>
              <a:rPr lang="fr-FR" sz="3000" dirty="0">
                <a:solidFill>
                  <a:srgbClr val="FF0000"/>
                </a:solidFill>
                <a:latin typeface="+mj-lt"/>
              </a:rPr>
              <a:t>SYNTHESE DES FILTRES NUMERIQUES RII</a:t>
            </a:r>
          </a:p>
        </p:txBody>
      </p:sp>
      <p:sp>
        <p:nvSpPr>
          <p:cNvPr id="8" name="ZoneTexte 7"/>
          <p:cNvSpPr txBox="1"/>
          <p:nvPr/>
        </p:nvSpPr>
        <p:spPr>
          <a:xfrm>
            <a:off x="0" y="714356"/>
            <a:ext cx="9144000" cy="769441"/>
          </a:xfrm>
          <a:prstGeom prst="rect">
            <a:avLst/>
          </a:prstGeom>
          <a:noFill/>
        </p:spPr>
        <p:txBody>
          <a:bodyPr wrap="square" rtlCol="0">
            <a:spAutoFit/>
          </a:bodyPr>
          <a:lstStyle/>
          <a:p>
            <a:pPr algn="just"/>
            <a:r>
              <a:rPr lang="fr-FR" sz="2200" b="1" u="sng" dirty="0">
                <a:solidFill>
                  <a:srgbClr val="C00000"/>
                </a:solidFill>
                <a:latin typeface="Times New Roman" pitchFamily="18" charset="0"/>
                <a:cs typeface="Times New Roman" pitchFamily="18" charset="0"/>
              </a:rPr>
              <a:t>L’axe imaginaire j</a:t>
            </a:r>
            <a:r>
              <a:rPr lang="fr-FR" sz="2200" b="1" u="sng" dirty="0">
                <a:solidFill>
                  <a:srgbClr val="C00000"/>
                </a:solidFill>
                <a:latin typeface="Times New Roman" pitchFamily="18" charset="0"/>
                <a:cs typeface="Times New Roman" pitchFamily="18" charset="0"/>
                <a:sym typeface="Symbol"/>
              </a:rPr>
              <a:t></a:t>
            </a:r>
            <a:r>
              <a:rPr lang="fr-FR" sz="2200" b="1" u="sng" dirty="0">
                <a:solidFill>
                  <a:srgbClr val="C00000"/>
                </a:solidFill>
                <a:latin typeface="Times New Roman" pitchFamily="18" charset="0"/>
                <a:cs typeface="Times New Roman" pitchFamily="18" charset="0"/>
              </a:rPr>
              <a:t>:</a:t>
            </a:r>
          </a:p>
          <a:p>
            <a:pPr algn="just"/>
            <a:endParaRPr lang="fr-FR" sz="2200" dirty="0">
              <a:latin typeface="Times New Roman" pitchFamily="18" charset="0"/>
              <a:cs typeface="Times New Roman" pitchFamily="18" charset="0"/>
            </a:endParaRPr>
          </a:p>
        </p:txBody>
      </p:sp>
      <p:sp>
        <p:nvSpPr>
          <p:cNvPr id="9" name="ZoneTexte 8"/>
          <p:cNvSpPr txBox="1"/>
          <p:nvPr/>
        </p:nvSpPr>
        <p:spPr>
          <a:xfrm>
            <a:off x="0" y="1214422"/>
            <a:ext cx="4500562" cy="1723549"/>
          </a:xfrm>
          <a:prstGeom prst="rect">
            <a:avLst/>
          </a:prstGeom>
          <a:noFill/>
        </p:spPr>
        <p:txBody>
          <a:bodyPr wrap="square" rtlCol="0">
            <a:spAutoFit/>
          </a:bodyPr>
          <a:lstStyle/>
          <a:p>
            <a:pPr algn="ctr"/>
            <a:r>
              <a:rPr lang="fr-FR" sz="2200" b="1" u="sng" dirty="0">
                <a:solidFill>
                  <a:srgbClr val="002060"/>
                </a:solidFill>
                <a:latin typeface="Times New Roman" pitchFamily="18" charset="0"/>
                <a:cs typeface="Times New Roman" pitchFamily="18" charset="0"/>
              </a:rPr>
              <a:t>Plan p  : analogique</a:t>
            </a:r>
          </a:p>
          <a:p>
            <a:pPr algn="just"/>
            <a:endParaRPr lang="fr-FR" sz="2200" dirty="0">
              <a:solidFill>
                <a:srgbClr val="0070C0"/>
              </a:solidFill>
              <a:latin typeface="Times New Roman" pitchFamily="18" charset="0"/>
              <a:cs typeface="Times New Roman" pitchFamily="18" charset="0"/>
            </a:endParaRPr>
          </a:p>
          <a:p>
            <a:pPr algn="just"/>
            <a:r>
              <a:rPr lang="fr-FR" sz="2200" dirty="0">
                <a:solidFill>
                  <a:srgbClr val="0070C0"/>
                </a:solidFill>
                <a:latin typeface="Times New Roman" pitchFamily="18" charset="0"/>
                <a:cs typeface="Times New Roman" pitchFamily="18" charset="0"/>
              </a:rPr>
              <a:t>L’axe imaginaire du plan p (p=</a:t>
            </a:r>
            <a:r>
              <a:rPr lang="fr-FR" sz="2200" dirty="0">
                <a:solidFill>
                  <a:srgbClr val="0070C0"/>
                </a:solidFill>
                <a:latin typeface="Times New Roman" pitchFamily="18" charset="0"/>
                <a:cs typeface="Times New Roman" pitchFamily="18" charset="0"/>
                <a:sym typeface="Symbol"/>
              </a:rPr>
              <a:t>+j) </a:t>
            </a:r>
            <a:r>
              <a:rPr lang="fr-FR" sz="2200" dirty="0">
                <a:solidFill>
                  <a:srgbClr val="0070C0"/>
                </a:solidFill>
                <a:latin typeface="Times New Roman" pitchFamily="18" charset="0"/>
                <a:cs typeface="Times New Roman" pitchFamily="18" charset="0"/>
              </a:rPr>
              <a:t>correspond à </a:t>
            </a:r>
            <a:r>
              <a:rPr lang="fr-FR" sz="2200" dirty="0">
                <a:solidFill>
                  <a:srgbClr val="0070C0"/>
                </a:solidFill>
                <a:latin typeface="Times New Roman" pitchFamily="18" charset="0"/>
                <a:cs typeface="Times New Roman" pitchFamily="18" charset="0"/>
                <a:sym typeface="Symbol"/>
              </a:rPr>
              <a:t>=0</a:t>
            </a:r>
            <a:r>
              <a:rPr lang="fr-FR" sz="2200" dirty="0">
                <a:solidFill>
                  <a:srgbClr val="0070C0"/>
                </a:solidFill>
                <a:latin typeface="Times New Roman" pitchFamily="18" charset="0"/>
                <a:cs typeface="Times New Roman" pitchFamily="18" charset="0"/>
              </a:rPr>
              <a:t>. </a:t>
            </a:r>
          </a:p>
          <a:p>
            <a:pPr algn="just"/>
            <a:endParaRPr lang="fr-FR" dirty="0"/>
          </a:p>
        </p:txBody>
      </p:sp>
      <p:sp>
        <p:nvSpPr>
          <p:cNvPr id="10" name="ZoneTexte 9"/>
          <p:cNvSpPr txBox="1"/>
          <p:nvPr/>
        </p:nvSpPr>
        <p:spPr>
          <a:xfrm>
            <a:off x="4786314" y="1276823"/>
            <a:ext cx="4357718" cy="1723549"/>
          </a:xfrm>
          <a:prstGeom prst="rect">
            <a:avLst/>
          </a:prstGeom>
          <a:noFill/>
        </p:spPr>
        <p:txBody>
          <a:bodyPr wrap="square" rtlCol="0">
            <a:spAutoFit/>
          </a:bodyPr>
          <a:lstStyle/>
          <a:p>
            <a:pPr algn="ctr"/>
            <a:r>
              <a:rPr lang="fr-FR" sz="2200" b="1" u="sng" dirty="0">
                <a:solidFill>
                  <a:srgbClr val="7030A0"/>
                </a:solidFill>
                <a:latin typeface="Times New Roman" pitchFamily="18" charset="0"/>
                <a:cs typeface="Times New Roman" pitchFamily="18" charset="0"/>
              </a:rPr>
              <a:t>Plan z  : numérique</a:t>
            </a:r>
          </a:p>
          <a:p>
            <a:pPr algn="just"/>
            <a:endParaRPr lang="fr-FR" sz="2200" dirty="0">
              <a:solidFill>
                <a:srgbClr val="7030A0"/>
              </a:solidFill>
              <a:latin typeface="Times New Roman" pitchFamily="18" charset="0"/>
              <a:cs typeface="Times New Roman" pitchFamily="18" charset="0"/>
            </a:endParaRPr>
          </a:p>
          <a:p>
            <a:pPr algn="just"/>
            <a:r>
              <a:rPr lang="fr-FR" sz="2200" dirty="0">
                <a:solidFill>
                  <a:srgbClr val="7030A0"/>
                </a:solidFill>
                <a:latin typeface="Times New Roman" pitchFamily="18" charset="0"/>
                <a:cs typeface="Times New Roman" pitchFamily="18" charset="0"/>
              </a:rPr>
              <a:t>Dans le plan z (z=</a:t>
            </a:r>
            <a:r>
              <a:rPr lang="fr-FR" sz="2200" dirty="0" err="1">
                <a:solidFill>
                  <a:srgbClr val="7030A0"/>
                </a:solidFill>
                <a:latin typeface="Times New Roman" pitchFamily="18" charset="0"/>
                <a:cs typeface="Times New Roman" pitchFamily="18" charset="0"/>
              </a:rPr>
              <a:t>e</a:t>
            </a:r>
            <a:r>
              <a:rPr lang="fr-FR" sz="2200" baseline="30000" dirty="0" err="1">
                <a:solidFill>
                  <a:srgbClr val="7030A0"/>
                </a:solidFill>
                <a:latin typeface="Times New Roman" pitchFamily="18" charset="0"/>
                <a:cs typeface="Times New Roman" pitchFamily="18" charset="0"/>
              </a:rPr>
              <a:t>pT</a:t>
            </a:r>
            <a:r>
              <a:rPr lang="fr-FR" sz="2200" dirty="0">
                <a:solidFill>
                  <a:srgbClr val="7030A0"/>
                </a:solidFill>
                <a:latin typeface="Times New Roman" pitchFamily="18" charset="0"/>
                <a:cs typeface="Times New Roman" pitchFamily="18" charset="0"/>
              </a:rPr>
              <a:t>=e</a:t>
            </a:r>
            <a:r>
              <a:rPr lang="fr-FR" sz="2200" baseline="30000" dirty="0">
                <a:solidFill>
                  <a:srgbClr val="7030A0"/>
                </a:solidFill>
                <a:latin typeface="Times New Roman" pitchFamily="18" charset="0"/>
                <a:cs typeface="Times New Roman" pitchFamily="18" charset="0"/>
              </a:rPr>
              <a:t>(</a:t>
            </a:r>
            <a:r>
              <a:rPr lang="fr-FR" sz="2200" baseline="30000" dirty="0">
                <a:solidFill>
                  <a:srgbClr val="7030A0"/>
                </a:solidFill>
                <a:latin typeface="Times New Roman" pitchFamily="18" charset="0"/>
                <a:cs typeface="Times New Roman" pitchFamily="18" charset="0"/>
                <a:sym typeface="Symbol"/>
              </a:rPr>
              <a:t>+j)T</a:t>
            </a:r>
            <a:r>
              <a:rPr lang="fr-FR" sz="2200" dirty="0">
                <a:solidFill>
                  <a:srgbClr val="7030A0"/>
                </a:solidFill>
                <a:latin typeface="Times New Roman" pitchFamily="18" charset="0"/>
                <a:cs typeface="Times New Roman" pitchFamily="18" charset="0"/>
                <a:sym typeface="Symbol"/>
              </a:rPr>
              <a:t>), on aura z=</a:t>
            </a:r>
            <a:r>
              <a:rPr lang="fr-FR" sz="2200" dirty="0" err="1">
                <a:solidFill>
                  <a:srgbClr val="7030A0"/>
                </a:solidFill>
                <a:latin typeface="Times New Roman" pitchFamily="18" charset="0"/>
                <a:cs typeface="Times New Roman" pitchFamily="18" charset="0"/>
              </a:rPr>
              <a:t>e</a:t>
            </a:r>
            <a:r>
              <a:rPr lang="fr-FR" sz="2200" baseline="30000" dirty="0" err="1">
                <a:solidFill>
                  <a:srgbClr val="7030A0"/>
                </a:solidFill>
                <a:latin typeface="Times New Roman" pitchFamily="18" charset="0"/>
                <a:cs typeface="Times New Roman" pitchFamily="18" charset="0"/>
                <a:sym typeface="Symbol"/>
              </a:rPr>
              <a:t>j</a:t>
            </a:r>
            <a:r>
              <a:rPr lang="fr-FR" sz="2200" baseline="30000" dirty="0">
                <a:solidFill>
                  <a:srgbClr val="7030A0"/>
                </a:solidFill>
                <a:latin typeface="Times New Roman" pitchFamily="18" charset="0"/>
                <a:cs typeface="Times New Roman" pitchFamily="18" charset="0"/>
                <a:sym typeface="Symbol"/>
              </a:rPr>
              <a:t>T</a:t>
            </a:r>
            <a:r>
              <a:rPr lang="fr-FR" sz="2200" dirty="0">
                <a:solidFill>
                  <a:srgbClr val="7030A0"/>
                </a:solidFill>
                <a:latin typeface="Times New Roman" pitchFamily="18" charset="0"/>
                <a:cs typeface="Times New Roman" pitchFamily="18" charset="0"/>
              </a:rPr>
              <a:t> </a:t>
            </a:r>
          </a:p>
          <a:p>
            <a:pPr algn="just"/>
            <a:endParaRPr lang="fr-FR" dirty="0"/>
          </a:p>
        </p:txBody>
      </p:sp>
      <p:graphicFrame>
        <p:nvGraphicFramePr>
          <p:cNvPr id="11" name="Objet 10"/>
          <p:cNvGraphicFramePr>
            <a:graphicFrameLocks noChangeAspect="1"/>
          </p:cNvGraphicFramePr>
          <p:nvPr/>
        </p:nvGraphicFramePr>
        <p:xfrm>
          <a:off x="1328738" y="2828925"/>
          <a:ext cx="6886575" cy="628650"/>
        </p:xfrm>
        <a:graphic>
          <a:graphicData uri="http://schemas.openxmlformats.org/presentationml/2006/ole">
            <mc:AlternateContent xmlns:mc="http://schemas.openxmlformats.org/markup-compatibility/2006">
              <mc:Choice xmlns:v="urn:schemas-microsoft-com:vml" Requires="v">
                <p:oleObj spid="_x0000_s12293" name="Équation" r:id="rId3" imgW="3060360" imgH="279360" progId="Equation.3">
                  <p:embed/>
                </p:oleObj>
              </mc:Choice>
              <mc:Fallback>
                <p:oleObj name="Équation" r:id="rId3" imgW="3060360" imgH="27936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28738" y="2828925"/>
                        <a:ext cx="6886575" cy="628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ZoneTexte 11"/>
          <p:cNvSpPr txBox="1"/>
          <p:nvPr/>
        </p:nvSpPr>
        <p:spPr>
          <a:xfrm>
            <a:off x="1714480" y="6000768"/>
            <a:ext cx="5429288" cy="769441"/>
          </a:xfrm>
          <a:prstGeom prst="rect">
            <a:avLst/>
          </a:prstGeom>
          <a:noFill/>
        </p:spPr>
        <p:txBody>
          <a:bodyPr wrap="square" rtlCol="0">
            <a:spAutoFit/>
          </a:bodyPr>
          <a:lstStyle/>
          <a:p>
            <a:r>
              <a:rPr lang="fr-FR" sz="2200" b="1" dirty="0">
                <a:solidFill>
                  <a:srgbClr val="C00000"/>
                </a:solidFill>
                <a:latin typeface="Times New Roman" pitchFamily="18" charset="0"/>
                <a:cs typeface="Times New Roman" pitchFamily="18" charset="0"/>
              </a:rPr>
              <a:t>C’est bien l’équation d’un cercle de rayon 1 et de centre 0</a:t>
            </a:r>
          </a:p>
        </p:txBody>
      </p:sp>
      <p:sp>
        <p:nvSpPr>
          <p:cNvPr id="14" name="Ellipse 13"/>
          <p:cNvSpPr/>
          <p:nvPr/>
        </p:nvSpPr>
        <p:spPr>
          <a:xfrm>
            <a:off x="6652600" y="4027462"/>
            <a:ext cx="1714512" cy="2143140"/>
          </a:xfrm>
          <a:prstGeom prst="ellipse">
            <a:avLst/>
          </a:prstGeom>
          <a:noFill/>
          <a:ln w="381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5" name="Connecteur droit avec flèche 14"/>
          <p:cNvCxnSpPr/>
          <p:nvPr/>
        </p:nvCxnSpPr>
        <p:spPr bwMode="auto">
          <a:xfrm>
            <a:off x="6143636" y="5072074"/>
            <a:ext cx="2713058" cy="2221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6" name="Connecteur droit avec flèche 15"/>
          <p:cNvCxnSpPr/>
          <p:nvPr/>
        </p:nvCxnSpPr>
        <p:spPr bwMode="auto">
          <a:xfrm rot="5400000" flipH="1" flipV="1">
            <a:off x="5996006" y="4989514"/>
            <a:ext cx="3016272" cy="636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9" name="Connecteur droit avec flèche 18"/>
          <p:cNvCxnSpPr/>
          <p:nvPr/>
        </p:nvCxnSpPr>
        <p:spPr bwMode="auto">
          <a:xfrm>
            <a:off x="214282" y="5286388"/>
            <a:ext cx="2713058" cy="2221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20" name="Connecteur droit avec flèche 19"/>
          <p:cNvCxnSpPr/>
          <p:nvPr/>
        </p:nvCxnSpPr>
        <p:spPr bwMode="auto">
          <a:xfrm rot="5400000" flipH="1" flipV="1">
            <a:off x="66652" y="5203828"/>
            <a:ext cx="3016272" cy="6368"/>
          </a:xfrm>
          <a:prstGeom prst="straightConnector1">
            <a:avLst/>
          </a:prstGeom>
          <a:solidFill>
            <a:schemeClr val="accent1"/>
          </a:solidFill>
          <a:ln w="38100" cap="flat" cmpd="sng" algn="ctr">
            <a:solidFill>
              <a:srgbClr val="C00000"/>
            </a:solidFill>
            <a:prstDash val="solid"/>
            <a:round/>
            <a:headEnd type="none" w="med" len="med"/>
            <a:tailEnd type="arrow"/>
          </a:ln>
          <a:effectLst/>
        </p:spPr>
      </p:cxnSp>
      <p:sp>
        <p:nvSpPr>
          <p:cNvPr id="21" name="ZoneTexte 20"/>
          <p:cNvSpPr txBox="1"/>
          <p:nvPr/>
        </p:nvSpPr>
        <p:spPr>
          <a:xfrm>
            <a:off x="1714480" y="3500438"/>
            <a:ext cx="928694" cy="400110"/>
          </a:xfrm>
          <a:prstGeom prst="rect">
            <a:avLst/>
          </a:prstGeom>
          <a:noFill/>
        </p:spPr>
        <p:txBody>
          <a:bodyPr wrap="square" rtlCol="0">
            <a:spAutoFit/>
          </a:bodyPr>
          <a:lstStyle/>
          <a:p>
            <a:r>
              <a:rPr lang="fr-FR" sz="2000" b="1" dirty="0">
                <a:solidFill>
                  <a:srgbClr val="00B050"/>
                </a:solidFill>
              </a:rPr>
              <a:t>j</a:t>
            </a:r>
            <a:r>
              <a:rPr lang="fr-FR" sz="2000" b="1" dirty="0">
                <a:solidFill>
                  <a:srgbClr val="00B050"/>
                </a:solidFill>
                <a:sym typeface="Symbol"/>
              </a:rPr>
              <a:t></a:t>
            </a:r>
            <a:endParaRPr lang="fr-FR" sz="2000" b="1" dirty="0">
              <a:solidFill>
                <a:srgbClr val="00B050"/>
              </a:solidFill>
            </a:endParaRPr>
          </a:p>
        </p:txBody>
      </p:sp>
      <p:sp>
        <p:nvSpPr>
          <p:cNvPr id="22" name="ZoneTexte 21"/>
          <p:cNvSpPr txBox="1"/>
          <p:nvPr/>
        </p:nvSpPr>
        <p:spPr>
          <a:xfrm>
            <a:off x="2643174" y="4857760"/>
            <a:ext cx="928694" cy="400110"/>
          </a:xfrm>
          <a:prstGeom prst="rect">
            <a:avLst/>
          </a:prstGeom>
          <a:noFill/>
        </p:spPr>
        <p:txBody>
          <a:bodyPr wrap="square" rtlCol="0">
            <a:spAutoFit/>
          </a:bodyPr>
          <a:lstStyle/>
          <a:p>
            <a:r>
              <a:rPr lang="fr-FR" sz="2000" b="1" dirty="0">
                <a:solidFill>
                  <a:srgbClr val="00B050"/>
                </a:solidFill>
                <a:sym typeface="Symbol"/>
              </a:rPr>
              <a:t></a:t>
            </a:r>
            <a:endParaRPr lang="fr-FR" sz="2000" b="1" dirty="0">
              <a:solidFill>
                <a:srgbClr val="00B050"/>
              </a:solidFill>
            </a:endParaRPr>
          </a:p>
        </p:txBody>
      </p:sp>
      <p:sp>
        <p:nvSpPr>
          <p:cNvPr id="23" name="ZoneTexte 22"/>
          <p:cNvSpPr txBox="1"/>
          <p:nvPr/>
        </p:nvSpPr>
        <p:spPr>
          <a:xfrm>
            <a:off x="2285984" y="3714752"/>
            <a:ext cx="1285884" cy="430887"/>
          </a:xfrm>
          <a:prstGeom prst="rect">
            <a:avLst/>
          </a:prstGeom>
          <a:noFill/>
        </p:spPr>
        <p:txBody>
          <a:bodyPr wrap="square" rtlCol="0">
            <a:spAutoFit/>
          </a:bodyPr>
          <a:lstStyle/>
          <a:p>
            <a:r>
              <a:rPr lang="fr-FR" sz="2200" b="1" dirty="0">
                <a:solidFill>
                  <a:srgbClr val="7030A0"/>
                </a:solidFill>
              </a:rPr>
              <a:t>Plan p</a:t>
            </a:r>
          </a:p>
        </p:txBody>
      </p:sp>
      <p:sp>
        <p:nvSpPr>
          <p:cNvPr id="24" name="ZoneTexte 23"/>
          <p:cNvSpPr txBox="1"/>
          <p:nvPr/>
        </p:nvSpPr>
        <p:spPr>
          <a:xfrm>
            <a:off x="5857884" y="3500438"/>
            <a:ext cx="928694" cy="430887"/>
          </a:xfrm>
          <a:prstGeom prst="rect">
            <a:avLst/>
          </a:prstGeom>
          <a:noFill/>
        </p:spPr>
        <p:txBody>
          <a:bodyPr wrap="square" rtlCol="0">
            <a:spAutoFit/>
          </a:bodyPr>
          <a:lstStyle/>
          <a:p>
            <a:r>
              <a:rPr lang="fr-FR" sz="2200" b="1" dirty="0">
                <a:solidFill>
                  <a:schemeClr val="accent6">
                    <a:lumMod val="50000"/>
                  </a:schemeClr>
                </a:solidFill>
              </a:rPr>
              <a:t>Plan z</a:t>
            </a:r>
          </a:p>
        </p:txBody>
      </p:sp>
      <p:sp>
        <p:nvSpPr>
          <p:cNvPr id="25" name="ZoneTexte 24"/>
          <p:cNvSpPr txBox="1"/>
          <p:nvPr/>
        </p:nvSpPr>
        <p:spPr>
          <a:xfrm>
            <a:off x="7643834" y="3357562"/>
            <a:ext cx="928694" cy="430887"/>
          </a:xfrm>
          <a:prstGeom prst="rect">
            <a:avLst/>
          </a:prstGeom>
          <a:noFill/>
        </p:spPr>
        <p:txBody>
          <a:bodyPr wrap="square" rtlCol="0">
            <a:spAutoFit/>
          </a:bodyPr>
          <a:lstStyle/>
          <a:p>
            <a:r>
              <a:rPr lang="fr-FR" sz="2200" b="1" dirty="0" err="1">
                <a:solidFill>
                  <a:schemeClr val="accent5">
                    <a:lumMod val="50000"/>
                  </a:schemeClr>
                </a:solidFill>
              </a:rPr>
              <a:t>Img</a:t>
            </a:r>
            <a:r>
              <a:rPr lang="fr-FR" sz="2200" b="1" dirty="0">
                <a:solidFill>
                  <a:schemeClr val="accent5">
                    <a:lumMod val="50000"/>
                  </a:schemeClr>
                </a:solidFill>
              </a:rPr>
              <a:t>(z)</a:t>
            </a:r>
          </a:p>
        </p:txBody>
      </p:sp>
      <p:sp>
        <p:nvSpPr>
          <p:cNvPr id="26" name="ZoneTexte 25"/>
          <p:cNvSpPr txBox="1"/>
          <p:nvPr/>
        </p:nvSpPr>
        <p:spPr>
          <a:xfrm>
            <a:off x="8358214" y="4572008"/>
            <a:ext cx="928694" cy="430887"/>
          </a:xfrm>
          <a:prstGeom prst="rect">
            <a:avLst/>
          </a:prstGeom>
          <a:noFill/>
        </p:spPr>
        <p:txBody>
          <a:bodyPr wrap="square" rtlCol="0">
            <a:spAutoFit/>
          </a:bodyPr>
          <a:lstStyle/>
          <a:p>
            <a:r>
              <a:rPr lang="fr-FR" sz="2200" b="1" dirty="0" err="1">
                <a:solidFill>
                  <a:schemeClr val="accent5">
                    <a:lumMod val="50000"/>
                  </a:schemeClr>
                </a:solidFill>
              </a:rPr>
              <a:t>Re</a:t>
            </a:r>
            <a:r>
              <a:rPr lang="fr-FR" sz="2200" b="1" dirty="0">
                <a:solidFill>
                  <a:schemeClr val="accent5">
                    <a:lumMod val="50000"/>
                  </a:schemeClr>
                </a:solidFill>
              </a:rPr>
              <a:t>(z)</a:t>
            </a:r>
          </a:p>
        </p:txBody>
      </p:sp>
      <p:cxnSp>
        <p:nvCxnSpPr>
          <p:cNvPr id="38" name="Connecteur droit avec flèche 37"/>
          <p:cNvCxnSpPr>
            <a:endCxn id="14" idx="1"/>
          </p:cNvCxnSpPr>
          <p:nvPr/>
        </p:nvCxnSpPr>
        <p:spPr>
          <a:xfrm flipV="1">
            <a:off x="1571604" y="4341317"/>
            <a:ext cx="5332081" cy="302129"/>
          </a:xfrm>
          <a:prstGeom prst="straightConnector1">
            <a:avLst/>
          </a:prstGeom>
          <a:ln w="28575">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FF936A18-84F8-4772-AD13-4816EA8FE5AA}" type="slidenum">
              <a:rPr lang="fr-FR" smtClean="0"/>
              <a:pPr/>
              <a:t>21</a:t>
            </a:fld>
            <a:endParaRPr lang="fr-FR"/>
          </a:p>
        </p:txBody>
      </p:sp>
      <p:sp>
        <p:nvSpPr>
          <p:cNvPr id="7" name="ZoneTexte 6"/>
          <p:cNvSpPr txBox="1"/>
          <p:nvPr/>
        </p:nvSpPr>
        <p:spPr>
          <a:xfrm>
            <a:off x="0" y="0"/>
            <a:ext cx="9144000" cy="553998"/>
          </a:xfrm>
          <a:prstGeom prst="rect">
            <a:avLst/>
          </a:prstGeom>
          <a:noFill/>
        </p:spPr>
        <p:txBody>
          <a:bodyPr wrap="square" rtlCol="0">
            <a:spAutoFit/>
          </a:bodyPr>
          <a:lstStyle/>
          <a:p>
            <a:pPr algn="ctr"/>
            <a:r>
              <a:rPr lang="fr-FR" sz="3000" dirty="0">
                <a:solidFill>
                  <a:srgbClr val="FF0000"/>
                </a:solidFill>
                <a:latin typeface="+mj-lt"/>
              </a:rPr>
              <a:t>SYNTHESE DES FILTRES NUMERIQUES RII</a:t>
            </a:r>
          </a:p>
        </p:txBody>
      </p:sp>
      <p:sp>
        <p:nvSpPr>
          <p:cNvPr id="8" name="ZoneTexte 7"/>
          <p:cNvSpPr txBox="1"/>
          <p:nvPr/>
        </p:nvSpPr>
        <p:spPr>
          <a:xfrm>
            <a:off x="0" y="714356"/>
            <a:ext cx="9144000" cy="769441"/>
          </a:xfrm>
          <a:prstGeom prst="rect">
            <a:avLst/>
          </a:prstGeom>
          <a:noFill/>
        </p:spPr>
        <p:txBody>
          <a:bodyPr wrap="square" rtlCol="0">
            <a:spAutoFit/>
          </a:bodyPr>
          <a:lstStyle/>
          <a:p>
            <a:pPr algn="just"/>
            <a:r>
              <a:rPr lang="fr-FR" sz="2200" b="1" dirty="0">
                <a:solidFill>
                  <a:srgbClr val="C00000"/>
                </a:solidFill>
                <a:latin typeface="Times New Roman" pitchFamily="18" charset="0"/>
                <a:cs typeface="Times New Roman" pitchFamily="18" charset="0"/>
              </a:rPr>
              <a:t>La conservation de la stabilité :</a:t>
            </a:r>
          </a:p>
          <a:p>
            <a:pPr algn="just"/>
            <a:endParaRPr lang="fr-FR" sz="2200" dirty="0">
              <a:latin typeface="Times New Roman" pitchFamily="18" charset="0"/>
              <a:cs typeface="Times New Roman" pitchFamily="18" charset="0"/>
            </a:endParaRPr>
          </a:p>
        </p:txBody>
      </p:sp>
      <p:pic>
        <p:nvPicPr>
          <p:cNvPr id="12290" name="Picture 2"/>
          <p:cNvPicPr>
            <a:picLocks noChangeAspect="1" noChangeArrowheads="1"/>
          </p:cNvPicPr>
          <p:nvPr/>
        </p:nvPicPr>
        <p:blipFill>
          <a:blip r:embed="rId3"/>
          <a:srcRect/>
          <a:stretch>
            <a:fillRect/>
          </a:stretch>
        </p:blipFill>
        <p:spPr bwMode="auto">
          <a:xfrm>
            <a:off x="1214414" y="3429000"/>
            <a:ext cx="7153271" cy="2716655"/>
          </a:xfrm>
          <a:prstGeom prst="rect">
            <a:avLst/>
          </a:prstGeom>
          <a:noFill/>
          <a:ln w="9525">
            <a:noFill/>
            <a:miter lim="800000"/>
            <a:headEnd/>
            <a:tailEnd/>
          </a:ln>
          <a:effectLst/>
        </p:spPr>
      </p:pic>
      <p:sp>
        <p:nvSpPr>
          <p:cNvPr id="9" name="ZoneTexte 8"/>
          <p:cNvSpPr txBox="1"/>
          <p:nvPr/>
        </p:nvSpPr>
        <p:spPr>
          <a:xfrm>
            <a:off x="0" y="1214422"/>
            <a:ext cx="4500562" cy="2031325"/>
          </a:xfrm>
          <a:prstGeom prst="rect">
            <a:avLst/>
          </a:prstGeom>
          <a:noFill/>
        </p:spPr>
        <p:txBody>
          <a:bodyPr wrap="square" rtlCol="0">
            <a:spAutoFit/>
          </a:bodyPr>
          <a:lstStyle/>
          <a:p>
            <a:pPr algn="ctr"/>
            <a:r>
              <a:rPr lang="fr-FR" b="1" u="sng" dirty="0">
                <a:solidFill>
                  <a:srgbClr val="002060"/>
                </a:solidFill>
              </a:rPr>
              <a:t>Plan p  : analogique</a:t>
            </a:r>
          </a:p>
          <a:p>
            <a:pPr algn="just"/>
            <a:r>
              <a:rPr lang="fr-FR" dirty="0">
                <a:solidFill>
                  <a:srgbClr val="0070C0"/>
                </a:solidFill>
              </a:rPr>
              <a:t>La stabilité d’un filtre analogique est assurée si tous ses pôles se trouvent dans le ½ plan gauche du plan p (p=</a:t>
            </a:r>
            <a:r>
              <a:rPr lang="fr-FR" dirty="0">
                <a:solidFill>
                  <a:srgbClr val="0070C0"/>
                </a:solidFill>
                <a:sym typeface="Symbol"/>
              </a:rPr>
              <a:t>+j)</a:t>
            </a:r>
            <a:r>
              <a:rPr lang="fr-FR" dirty="0">
                <a:solidFill>
                  <a:srgbClr val="0070C0"/>
                </a:solidFill>
              </a:rPr>
              <a:t>. Autrement dit, ses pôles possèdes tous une partie réelle </a:t>
            </a:r>
            <a:r>
              <a:rPr lang="fr-FR" dirty="0">
                <a:solidFill>
                  <a:srgbClr val="0070C0"/>
                </a:solidFill>
                <a:sym typeface="Symbol"/>
              </a:rPr>
              <a:t> </a:t>
            </a:r>
            <a:r>
              <a:rPr lang="fr-FR" dirty="0">
                <a:solidFill>
                  <a:srgbClr val="0070C0"/>
                </a:solidFill>
              </a:rPr>
              <a:t>négative</a:t>
            </a:r>
          </a:p>
          <a:p>
            <a:pPr algn="just"/>
            <a:endParaRPr lang="fr-FR" dirty="0"/>
          </a:p>
        </p:txBody>
      </p:sp>
      <p:sp>
        <p:nvSpPr>
          <p:cNvPr id="10" name="ZoneTexte 9"/>
          <p:cNvSpPr txBox="1"/>
          <p:nvPr/>
        </p:nvSpPr>
        <p:spPr>
          <a:xfrm>
            <a:off x="4786314" y="1142984"/>
            <a:ext cx="4357718" cy="1754326"/>
          </a:xfrm>
          <a:prstGeom prst="rect">
            <a:avLst/>
          </a:prstGeom>
          <a:noFill/>
        </p:spPr>
        <p:txBody>
          <a:bodyPr wrap="square" rtlCol="0">
            <a:spAutoFit/>
          </a:bodyPr>
          <a:lstStyle/>
          <a:p>
            <a:pPr algn="ctr"/>
            <a:r>
              <a:rPr lang="fr-FR" b="1" u="sng" dirty="0">
                <a:solidFill>
                  <a:srgbClr val="7030A0"/>
                </a:solidFill>
              </a:rPr>
              <a:t>Plan z  : numérique</a:t>
            </a:r>
          </a:p>
          <a:p>
            <a:pPr algn="just"/>
            <a:r>
              <a:rPr lang="fr-FR" dirty="0">
                <a:solidFill>
                  <a:srgbClr val="7030A0"/>
                </a:solidFill>
              </a:rPr>
              <a:t>La stabilité d’un filtre numérique est assurée si tous ses pôles se trouvent dans à l’intérieur du cercle unitaire du plan z (z=</a:t>
            </a:r>
            <a:r>
              <a:rPr lang="fr-FR" dirty="0" err="1">
                <a:solidFill>
                  <a:srgbClr val="7030A0"/>
                </a:solidFill>
              </a:rPr>
              <a:t>e</a:t>
            </a:r>
            <a:r>
              <a:rPr lang="fr-FR" baseline="30000" dirty="0" err="1">
                <a:solidFill>
                  <a:srgbClr val="7030A0"/>
                </a:solidFill>
              </a:rPr>
              <a:t>pT</a:t>
            </a:r>
            <a:r>
              <a:rPr lang="fr-FR" dirty="0">
                <a:solidFill>
                  <a:srgbClr val="7030A0"/>
                </a:solidFill>
              </a:rPr>
              <a:t>=e</a:t>
            </a:r>
            <a:r>
              <a:rPr lang="fr-FR" baseline="30000" dirty="0">
                <a:solidFill>
                  <a:srgbClr val="7030A0"/>
                </a:solidFill>
              </a:rPr>
              <a:t>(</a:t>
            </a:r>
            <a:r>
              <a:rPr lang="fr-FR" baseline="30000" dirty="0">
                <a:solidFill>
                  <a:srgbClr val="7030A0"/>
                </a:solidFill>
                <a:sym typeface="Symbol"/>
              </a:rPr>
              <a:t>+j)T</a:t>
            </a:r>
            <a:r>
              <a:rPr lang="fr-FR" dirty="0">
                <a:solidFill>
                  <a:srgbClr val="7030A0"/>
                </a:solidFill>
                <a:sym typeface="Symbol"/>
              </a:rPr>
              <a:t>)</a:t>
            </a:r>
            <a:r>
              <a:rPr lang="fr-FR" dirty="0">
                <a:solidFill>
                  <a:srgbClr val="7030A0"/>
                </a:solidFill>
              </a:rPr>
              <a:t>. </a:t>
            </a:r>
          </a:p>
          <a:p>
            <a:pPr algn="just"/>
            <a:endParaRPr lang="fr-FR" dirty="0"/>
          </a:p>
        </p:txBody>
      </p:sp>
      <p:graphicFrame>
        <p:nvGraphicFramePr>
          <p:cNvPr id="11" name="Objet 10"/>
          <p:cNvGraphicFramePr>
            <a:graphicFrameLocks noChangeAspect="1"/>
          </p:cNvGraphicFramePr>
          <p:nvPr/>
        </p:nvGraphicFramePr>
        <p:xfrm>
          <a:off x="1928794" y="2857496"/>
          <a:ext cx="5686464" cy="571504"/>
        </p:xfrm>
        <a:graphic>
          <a:graphicData uri="http://schemas.openxmlformats.org/presentationml/2006/ole">
            <mc:AlternateContent xmlns:mc="http://schemas.openxmlformats.org/markup-compatibility/2006">
              <mc:Choice xmlns:v="urn:schemas-microsoft-com:vml" Requires="v">
                <p:oleObj spid="_x0000_s13316" name="Équation" r:id="rId4" imgW="2527200" imgH="253800" progId="Equation.3">
                  <p:embed/>
                </p:oleObj>
              </mc:Choice>
              <mc:Fallback>
                <p:oleObj name="Équation" r:id="rId4" imgW="2527200" imgH="2538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28794" y="2857496"/>
                        <a:ext cx="5686464" cy="5715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ZoneTexte 11"/>
          <p:cNvSpPr txBox="1"/>
          <p:nvPr/>
        </p:nvSpPr>
        <p:spPr>
          <a:xfrm>
            <a:off x="0" y="6143644"/>
            <a:ext cx="9144000" cy="430887"/>
          </a:xfrm>
          <a:prstGeom prst="rect">
            <a:avLst/>
          </a:prstGeom>
          <a:noFill/>
        </p:spPr>
        <p:txBody>
          <a:bodyPr wrap="square" rtlCol="0">
            <a:spAutoFit/>
          </a:bodyPr>
          <a:lstStyle/>
          <a:p>
            <a:r>
              <a:rPr lang="fr-FR" sz="2200" b="1" dirty="0">
                <a:solidFill>
                  <a:srgbClr val="C00000"/>
                </a:solidFill>
                <a:latin typeface="Times New Roman" pitchFamily="18" charset="0"/>
                <a:cs typeface="Times New Roman" pitchFamily="18" charset="0"/>
              </a:rPr>
              <a:t>Donc, la stabilité est conservée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srcRect/>
          <a:stretch>
            <a:fillRect/>
          </a:stretch>
        </p:blipFill>
        <p:spPr bwMode="auto">
          <a:xfrm>
            <a:off x="381000" y="1643050"/>
            <a:ext cx="8382000" cy="5214974"/>
          </a:xfrm>
          <a:prstGeom prst="rect">
            <a:avLst/>
          </a:prstGeom>
          <a:noFill/>
          <a:ln w="9525">
            <a:noFill/>
            <a:miter lim="800000"/>
            <a:headEnd/>
            <a:tailEnd/>
          </a:ln>
          <a:effectLst/>
        </p:spPr>
      </p:pic>
      <p:pic>
        <p:nvPicPr>
          <p:cNvPr id="5" name="Picture 2"/>
          <p:cNvPicPr>
            <a:picLocks noChangeAspect="1" noChangeArrowheads="1"/>
          </p:cNvPicPr>
          <p:nvPr/>
        </p:nvPicPr>
        <p:blipFill>
          <a:blip r:embed="rId3"/>
          <a:srcRect/>
          <a:stretch>
            <a:fillRect/>
          </a:stretch>
        </p:blipFill>
        <p:spPr bwMode="auto">
          <a:xfrm>
            <a:off x="-32" y="1023924"/>
            <a:ext cx="4933950" cy="476250"/>
          </a:xfrm>
          <a:prstGeom prst="rect">
            <a:avLst/>
          </a:prstGeom>
          <a:noFill/>
          <a:ln w="9525">
            <a:noFill/>
            <a:miter lim="800000"/>
            <a:headEnd/>
            <a:tailEnd/>
          </a:ln>
          <a:effectLst/>
        </p:spPr>
      </p:pic>
      <p:sp>
        <p:nvSpPr>
          <p:cNvPr id="6" name="Espace réservé du numéro de diapositive 5"/>
          <p:cNvSpPr>
            <a:spLocks noGrp="1"/>
          </p:cNvSpPr>
          <p:nvPr>
            <p:ph type="sldNum" sz="quarter" idx="12"/>
          </p:nvPr>
        </p:nvSpPr>
        <p:spPr/>
        <p:txBody>
          <a:bodyPr/>
          <a:lstStyle/>
          <a:p>
            <a:fld id="{FF936A18-84F8-4772-AD13-4816EA8FE5AA}" type="slidenum">
              <a:rPr lang="fr-FR" smtClean="0"/>
              <a:pPr/>
              <a:t>22</a:t>
            </a:fld>
            <a:endParaRPr lang="fr-FR"/>
          </a:p>
        </p:txBody>
      </p:sp>
      <p:sp>
        <p:nvSpPr>
          <p:cNvPr id="7" name="ZoneTexte 6"/>
          <p:cNvSpPr txBox="1"/>
          <p:nvPr/>
        </p:nvSpPr>
        <p:spPr>
          <a:xfrm>
            <a:off x="0" y="0"/>
            <a:ext cx="9144000" cy="553998"/>
          </a:xfrm>
          <a:prstGeom prst="rect">
            <a:avLst/>
          </a:prstGeom>
          <a:noFill/>
        </p:spPr>
        <p:txBody>
          <a:bodyPr wrap="square" rtlCol="0">
            <a:spAutoFit/>
          </a:bodyPr>
          <a:lstStyle/>
          <a:p>
            <a:pPr algn="ctr"/>
            <a:r>
              <a:rPr lang="fr-FR" sz="3000" dirty="0">
                <a:solidFill>
                  <a:srgbClr val="FF0000"/>
                </a:solidFill>
                <a:latin typeface="+mj-lt"/>
              </a:rPr>
              <a:t>SYNTHESE DES FILTRES NUMERIQUES RII</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srcRect/>
          <a:stretch>
            <a:fillRect/>
          </a:stretch>
        </p:blipFill>
        <p:spPr bwMode="auto">
          <a:xfrm>
            <a:off x="1004888" y="1485924"/>
            <a:ext cx="7134225" cy="5372100"/>
          </a:xfrm>
          <a:prstGeom prst="rect">
            <a:avLst/>
          </a:prstGeom>
          <a:noFill/>
          <a:ln w="9525">
            <a:noFill/>
            <a:miter lim="800000"/>
            <a:headEnd/>
            <a:tailEnd/>
          </a:ln>
          <a:effectLst/>
        </p:spPr>
      </p:pic>
      <p:sp>
        <p:nvSpPr>
          <p:cNvPr id="6" name="Espace réservé du numéro de diapositive 5"/>
          <p:cNvSpPr>
            <a:spLocks noGrp="1"/>
          </p:cNvSpPr>
          <p:nvPr>
            <p:ph type="sldNum" sz="quarter" idx="12"/>
          </p:nvPr>
        </p:nvSpPr>
        <p:spPr/>
        <p:txBody>
          <a:bodyPr/>
          <a:lstStyle/>
          <a:p>
            <a:fld id="{FF936A18-84F8-4772-AD13-4816EA8FE5AA}" type="slidenum">
              <a:rPr lang="fr-FR" smtClean="0"/>
              <a:pPr/>
              <a:t>23</a:t>
            </a:fld>
            <a:endParaRPr lang="fr-FR"/>
          </a:p>
        </p:txBody>
      </p:sp>
      <p:sp>
        <p:nvSpPr>
          <p:cNvPr id="7" name="ZoneTexte 6"/>
          <p:cNvSpPr txBox="1"/>
          <p:nvPr/>
        </p:nvSpPr>
        <p:spPr>
          <a:xfrm>
            <a:off x="0" y="0"/>
            <a:ext cx="9144000" cy="553998"/>
          </a:xfrm>
          <a:prstGeom prst="rect">
            <a:avLst/>
          </a:prstGeom>
          <a:noFill/>
        </p:spPr>
        <p:txBody>
          <a:bodyPr wrap="square" rtlCol="0">
            <a:spAutoFit/>
          </a:bodyPr>
          <a:lstStyle/>
          <a:p>
            <a:pPr algn="ctr"/>
            <a:r>
              <a:rPr lang="fr-FR" sz="3000" dirty="0">
                <a:solidFill>
                  <a:srgbClr val="FF0000"/>
                </a:solidFill>
                <a:latin typeface="+mj-lt"/>
              </a:rPr>
              <a:t>SYNTHESE DES FILTRES NUMERIQUES RII</a:t>
            </a:r>
          </a:p>
        </p:txBody>
      </p:sp>
      <p:sp>
        <p:nvSpPr>
          <p:cNvPr id="8" name="ZoneTexte 7"/>
          <p:cNvSpPr txBox="1"/>
          <p:nvPr/>
        </p:nvSpPr>
        <p:spPr>
          <a:xfrm>
            <a:off x="0" y="785794"/>
            <a:ext cx="9144000" cy="430887"/>
          </a:xfrm>
          <a:prstGeom prst="rect">
            <a:avLst/>
          </a:prstGeom>
          <a:noFill/>
        </p:spPr>
        <p:txBody>
          <a:bodyPr wrap="square" rtlCol="0">
            <a:spAutoFit/>
          </a:bodyPr>
          <a:lstStyle/>
          <a:p>
            <a:r>
              <a:rPr lang="fr-FR" sz="2200" b="1" dirty="0">
                <a:solidFill>
                  <a:schemeClr val="accent5">
                    <a:lumMod val="50000"/>
                  </a:schemeClr>
                </a:solidFill>
                <a:latin typeface="Times New Roman" pitchFamily="18" charset="0"/>
                <a:cs typeface="Times New Roman" pitchFamily="18" charset="0"/>
              </a:rPr>
              <a:t>Relation entre les fréquences analogique et les fréquences numériques</a:t>
            </a:r>
            <a:endParaRPr lang="fr-FR" sz="2200" b="1" dirty="0">
              <a:solidFill>
                <a:schemeClr val="accent5">
                  <a:lumMod val="50000"/>
                </a:schemeClr>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a:srcRect/>
          <a:stretch>
            <a:fillRect/>
          </a:stretch>
        </p:blipFill>
        <p:spPr bwMode="auto">
          <a:xfrm>
            <a:off x="0" y="1500174"/>
            <a:ext cx="9144000" cy="5357826"/>
          </a:xfrm>
          <a:prstGeom prst="rect">
            <a:avLst/>
          </a:prstGeom>
          <a:noFill/>
          <a:ln w="9525">
            <a:noFill/>
            <a:miter lim="800000"/>
            <a:headEnd/>
            <a:tailEnd/>
          </a:ln>
          <a:effectLst/>
        </p:spPr>
      </p:pic>
      <p:sp>
        <p:nvSpPr>
          <p:cNvPr id="5" name="Rectangle 4"/>
          <p:cNvSpPr/>
          <p:nvPr/>
        </p:nvSpPr>
        <p:spPr>
          <a:xfrm>
            <a:off x="8143900" y="1500174"/>
            <a:ext cx="857256" cy="6429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space réservé du numéro de diapositive 7"/>
          <p:cNvSpPr>
            <a:spLocks noGrp="1"/>
          </p:cNvSpPr>
          <p:nvPr>
            <p:ph type="sldNum" sz="quarter" idx="12"/>
          </p:nvPr>
        </p:nvSpPr>
        <p:spPr/>
        <p:txBody>
          <a:bodyPr/>
          <a:lstStyle/>
          <a:p>
            <a:fld id="{FF936A18-84F8-4772-AD13-4816EA8FE5AA}" type="slidenum">
              <a:rPr lang="fr-FR" smtClean="0"/>
              <a:pPr/>
              <a:t>24</a:t>
            </a:fld>
            <a:endParaRPr lang="fr-FR"/>
          </a:p>
        </p:txBody>
      </p:sp>
      <p:sp>
        <p:nvSpPr>
          <p:cNvPr id="9" name="ZoneTexte 8"/>
          <p:cNvSpPr txBox="1"/>
          <p:nvPr/>
        </p:nvSpPr>
        <p:spPr>
          <a:xfrm>
            <a:off x="0" y="0"/>
            <a:ext cx="9144000" cy="553998"/>
          </a:xfrm>
          <a:prstGeom prst="rect">
            <a:avLst/>
          </a:prstGeom>
          <a:noFill/>
        </p:spPr>
        <p:txBody>
          <a:bodyPr wrap="square" rtlCol="0">
            <a:spAutoFit/>
          </a:bodyPr>
          <a:lstStyle/>
          <a:p>
            <a:pPr algn="ctr"/>
            <a:r>
              <a:rPr lang="fr-FR" sz="3000" dirty="0">
                <a:solidFill>
                  <a:srgbClr val="FF0000"/>
                </a:solidFill>
                <a:latin typeface="+mj-lt"/>
              </a:rPr>
              <a:t>SYNTHESE DES FILTRES NUMERIQUES RII</a:t>
            </a:r>
          </a:p>
        </p:txBody>
      </p:sp>
      <p:sp>
        <p:nvSpPr>
          <p:cNvPr id="10" name="ZoneTexte 9"/>
          <p:cNvSpPr txBox="1"/>
          <p:nvPr/>
        </p:nvSpPr>
        <p:spPr>
          <a:xfrm>
            <a:off x="0" y="785794"/>
            <a:ext cx="9144000" cy="430887"/>
          </a:xfrm>
          <a:prstGeom prst="rect">
            <a:avLst/>
          </a:prstGeom>
          <a:noFill/>
        </p:spPr>
        <p:txBody>
          <a:bodyPr wrap="square" rtlCol="0">
            <a:spAutoFit/>
          </a:bodyPr>
          <a:lstStyle/>
          <a:p>
            <a:r>
              <a:rPr lang="fr-FR" sz="2200" b="1" dirty="0">
                <a:solidFill>
                  <a:schemeClr val="accent5">
                    <a:lumMod val="50000"/>
                  </a:schemeClr>
                </a:solidFill>
                <a:latin typeface="Times New Roman" pitchFamily="18" charset="0"/>
                <a:cs typeface="Times New Roman" pitchFamily="18" charset="0"/>
              </a:rPr>
              <a:t>Relation entre les fréquences analogique et les fréquences numériques</a:t>
            </a:r>
            <a:endParaRPr lang="fr-FR" sz="2200" b="1" dirty="0">
              <a:solidFill>
                <a:schemeClr val="accent5">
                  <a:lumMod val="5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785794"/>
            <a:ext cx="9144000" cy="3816429"/>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En ce qui concerne la synthèse des filtres numériques RII, il existe plusieurs techniques.</a:t>
            </a:r>
          </a:p>
          <a:p>
            <a:pPr algn="just"/>
            <a:endParaRPr lang="fr-FR" sz="2200" dirty="0">
              <a:effectLst>
                <a:outerShdw blurRad="38100" dist="38100" dir="2700000" algn="tl">
                  <a:srgbClr val="000000">
                    <a:alpha val="43137"/>
                  </a:srgbClr>
                </a:outerShdw>
              </a:effectLst>
              <a:latin typeface="Times New Roman" pitchFamily="18" charset="0"/>
              <a:cs typeface="Times New Roman" pitchFamily="18" charset="0"/>
            </a:endParaRPr>
          </a:p>
          <a:p>
            <a:pPr algn="just"/>
            <a:r>
              <a:rPr lang="fr-FR" sz="2200"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Seulement, les techniques les plus utilisées sont basées essentiellement sur la transformation d’un filtre analogique connu et/ou réalisé en un filtre numérique qui possède des caractéristiques spectrales similaires ou proches. </a:t>
            </a:r>
          </a:p>
          <a:p>
            <a:pPr algn="just"/>
            <a:endParaRPr lang="fr-FR" sz="2200" dirty="0">
              <a:solidFill>
                <a:srgbClr val="7030A0"/>
              </a:solidFill>
              <a:effectLst>
                <a:outerShdw blurRad="38100" dist="38100" dir="2700000" algn="tl">
                  <a:srgbClr val="000000">
                    <a:alpha val="43137"/>
                  </a:srgbClr>
                </a:outerShdw>
              </a:effectLst>
              <a:latin typeface="Times New Roman" pitchFamily="18" charset="0"/>
              <a:cs typeface="Times New Roman" pitchFamily="18" charset="0"/>
            </a:endParaRPr>
          </a:p>
          <a:p>
            <a:pPr algn="just"/>
            <a:r>
              <a:rPr lang="fr-FR" sz="2200" dirty="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Autrement dit, nous pouvons commencer par choisir un filtre analogique avec les caractéristiques souhaitées (gabarit du filtre analogique) et ensuite trouver une transformation permettant de passer du plan p (analogique) au plan z (numérique) en garantissant les mêmes  spécificités.</a:t>
            </a:r>
          </a:p>
        </p:txBody>
      </p:sp>
      <p:sp>
        <p:nvSpPr>
          <p:cNvPr id="3" name="Espace réservé du numéro de diapositive 2"/>
          <p:cNvSpPr>
            <a:spLocks noGrp="1"/>
          </p:cNvSpPr>
          <p:nvPr>
            <p:ph type="sldNum" sz="quarter" idx="12"/>
          </p:nvPr>
        </p:nvSpPr>
        <p:spPr/>
        <p:txBody>
          <a:bodyPr/>
          <a:lstStyle/>
          <a:p>
            <a:fld id="{FF936A18-84F8-4772-AD13-4816EA8FE5AA}" type="slidenum">
              <a:rPr lang="fr-FR" smtClean="0"/>
              <a:pPr/>
              <a:t>3</a:t>
            </a:fld>
            <a:endParaRPr lang="fr-FR"/>
          </a:p>
        </p:txBody>
      </p:sp>
      <p:sp>
        <p:nvSpPr>
          <p:cNvPr id="4" name="ZoneTexte 3"/>
          <p:cNvSpPr txBox="1"/>
          <p:nvPr/>
        </p:nvSpPr>
        <p:spPr>
          <a:xfrm>
            <a:off x="0" y="0"/>
            <a:ext cx="9144000" cy="553998"/>
          </a:xfrm>
          <a:prstGeom prst="rect">
            <a:avLst/>
          </a:prstGeom>
          <a:noFill/>
        </p:spPr>
        <p:txBody>
          <a:bodyPr wrap="square" rtlCol="0">
            <a:spAutoFit/>
          </a:bodyPr>
          <a:lstStyle/>
          <a:p>
            <a:pPr algn="ctr"/>
            <a:r>
              <a:rPr lang="fr-FR" sz="3000" b="1" dirty="0">
                <a:solidFill>
                  <a:srgbClr val="FF0000"/>
                </a:solidFill>
                <a:latin typeface="Times New Roman" pitchFamily="18" charset="0"/>
                <a:cs typeface="Times New Roman" pitchFamily="18" charset="0"/>
              </a:rPr>
              <a:t>GENERALITES</a:t>
            </a:r>
          </a:p>
        </p:txBody>
      </p:sp>
      <p:sp>
        <p:nvSpPr>
          <p:cNvPr id="5" name="Rectangle 4"/>
          <p:cNvSpPr/>
          <p:nvPr/>
        </p:nvSpPr>
        <p:spPr>
          <a:xfrm>
            <a:off x="428596" y="4714884"/>
            <a:ext cx="2500330" cy="1214446"/>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6429388" y="4643446"/>
            <a:ext cx="2500330" cy="1214446"/>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droite à entaille 6"/>
          <p:cNvSpPr/>
          <p:nvPr/>
        </p:nvSpPr>
        <p:spPr>
          <a:xfrm>
            <a:off x="3571868" y="5214950"/>
            <a:ext cx="2214578" cy="285752"/>
          </a:xfrm>
          <a:prstGeom prst="notchedRightArrow">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28596" y="4714884"/>
            <a:ext cx="2500330" cy="1200329"/>
          </a:xfrm>
          <a:prstGeom prst="rect">
            <a:avLst/>
          </a:prstGeom>
          <a:noFill/>
        </p:spPr>
        <p:txBody>
          <a:bodyPr wrap="square" rtlCol="0">
            <a:spAutoFit/>
          </a:bodyPr>
          <a:lstStyle/>
          <a:p>
            <a:pPr algn="ctr"/>
            <a:r>
              <a:rPr lang="fr-FR" b="1" dirty="0">
                <a:solidFill>
                  <a:srgbClr val="00B050"/>
                </a:solidFill>
              </a:rPr>
              <a:t>FILTRE ANALOGIQUE</a:t>
            </a:r>
          </a:p>
          <a:p>
            <a:pPr algn="ctr"/>
            <a:r>
              <a:rPr lang="fr-FR" b="1" dirty="0">
                <a:solidFill>
                  <a:srgbClr val="00B050"/>
                </a:solidFill>
              </a:rPr>
              <a:t>CHOISI OU REALISE</a:t>
            </a:r>
          </a:p>
          <a:p>
            <a:pPr algn="ctr"/>
            <a:endParaRPr lang="fr-FR" b="1" dirty="0">
              <a:solidFill>
                <a:srgbClr val="00B050"/>
              </a:solidFill>
            </a:endParaRPr>
          </a:p>
          <a:p>
            <a:pPr algn="ctr"/>
            <a:r>
              <a:rPr lang="fr-FR" b="1" dirty="0">
                <a:solidFill>
                  <a:srgbClr val="00B050"/>
                </a:solidFill>
              </a:rPr>
              <a:t>H(p) CONNUE</a:t>
            </a:r>
          </a:p>
        </p:txBody>
      </p:sp>
      <p:sp>
        <p:nvSpPr>
          <p:cNvPr id="10" name="ZoneTexte 9"/>
          <p:cNvSpPr txBox="1"/>
          <p:nvPr/>
        </p:nvSpPr>
        <p:spPr>
          <a:xfrm>
            <a:off x="3143240" y="4786322"/>
            <a:ext cx="3143272" cy="369332"/>
          </a:xfrm>
          <a:prstGeom prst="rect">
            <a:avLst/>
          </a:prstGeom>
          <a:noFill/>
        </p:spPr>
        <p:txBody>
          <a:bodyPr wrap="square" rtlCol="0">
            <a:spAutoFit/>
          </a:bodyPr>
          <a:lstStyle/>
          <a:p>
            <a:pPr algn="ctr"/>
            <a:r>
              <a:rPr lang="fr-FR" dirty="0"/>
              <a:t>TRANSFORMATION ?</a:t>
            </a:r>
          </a:p>
        </p:txBody>
      </p:sp>
      <p:sp>
        <p:nvSpPr>
          <p:cNvPr id="11" name="ZoneTexte 10"/>
          <p:cNvSpPr txBox="1"/>
          <p:nvPr/>
        </p:nvSpPr>
        <p:spPr>
          <a:xfrm>
            <a:off x="6429388" y="4657563"/>
            <a:ext cx="2500330" cy="1200329"/>
          </a:xfrm>
          <a:prstGeom prst="rect">
            <a:avLst/>
          </a:prstGeom>
          <a:noFill/>
        </p:spPr>
        <p:txBody>
          <a:bodyPr wrap="square" rtlCol="0">
            <a:spAutoFit/>
          </a:bodyPr>
          <a:lstStyle/>
          <a:p>
            <a:pPr algn="ctr"/>
            <a:r>
              <a:rPr lang="fr-FR" b="1" dirty="0">
                <a:solidFill>
                  <a:srgbClr val="C00000"/>
                </a:solidFill>
              </a:rPr>
              <a:t>SYNTHESE DU FILTRE NUMERIQUE</a:t>
            </a:r>
          </a:p>
          <a:p>
            <a:pPr algn="ctr"/>
            <a:endParaRPr lang="fr-FR" b="1" dirty="0">
              <a:solidFill>
                <a:srgbClr val="C00000"/>
              </a:solidFill>
            </a:endParaRPr>
          </a:p>
          <a:p>
            <a:pPr algn="ctr"/>
            <a:r>
              <a:rPr lang="fr-FR" b="1" dirty="0">
                <a:solidFill>
                  <a:srgbClr val="C00000"/>
                </a:solidFill>
              </a:rPr>
              <a:t>H(z) DETERMINEE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dirty="0">
                <a:solidFill>
                  <a:srgbClr val="FF0000"/>
                </a:solidFill>
                <a:latin typeface="+mj-lt"/>
              </a:rPr>
              <a:t>SYNTHESE DES FILTRES ANALOGIQUES</a:t>
            </a:r>
          </a:p>
        </p:txBody>
      </p:sp>
      <p:sp>
        <p:nvSpPr>
          <p:cNvPr id="3" name="ZoneTexte 2"/>
          <p:cNvSpPr txBox="1"/>
          <p:nvPr/>
        </p:nvSpPr>
        <p:spPr>
          <a:xfrm>
            <a:off x="0" y="1092200"/>
            <a:ext cx="9144000" cy="5509200"/>
          </a:xfrm>
          <a:prstGeom prst="rect">
            <a:avLst/>
          </a:prstGeom>
          <a:noFill/>
        </p:spPr>
        <p:txBody>
          <a:bodyPr wrap="square" rtlCol="0">
            <a:spAutoFit/>
          </a:bodyPr>
          <a:lstStyle/>
          <a:p>
            <a:pPr algn="just"/>
            <a:r>
              <a:rPr lang="fr-FR" sz="2200" b="0" dirty="0">
                <a:solidFill>
                  <a:srgbClr val="C00000"/>
                </a:solidFill>
                <a:latin typeface="+mj-lt"/>
              </a:rPr>
              <a:t>Ci-dessous les étapes essentielles à suivre lors de la synthèse d’un filtre analogique :</a:t>
            </a:r>
          </a:p>
          <a:p>
            <a:pPr algn="just"/>
            <a:endParaRPr lang="fr-FR" sz="2200" b="0" dirty="0">
              <a:solidFill>
                <a:srgbClr val="002060"/>
              </a:solidFill>
              <a:latin typeface="+mj-lt"/>
            </a:endParaRPr>
          </a:p>
          <a:p>
            <a:pPr marL="457200" indent="-457200" algn="just">
              <a:buFont typeface="+mj-lt"/>
              <a:buAutoNum type="arabicPeriod"/>
            </a:pPr>
            <a:r>
              <a:rPr lang="fr-FR" sz="2200" b="0" dirty="0">
                <a:solidFill>
                  <a:srgbClr val="002060"/>
                </a:solidFill>
                <a:latin typeface="+mj-lt"/>
              </a:rPr>
              <a:t>Spécifications du filtre analogique à réaliser : GABARIT</a:t>
            </a:r>
          </a:p>
          <a:p>
            <a:pPr marL="457200" indent="-457200" algn="just">
              <a:buFont typeface="+mj-lt"/>
              <a:buAutoNum type="arabicPeriod"/>
            </a:pPr>
            <a:endParaRPr lang="fr-FR" sz="2200" b="0" dirty="0">
              <a:solidFill>
                <a:srgbClr val="002060"/>
              </a:solidFill>
              <a:latin typeface="+mj-lt"/>
            </a:endParaRPr>
          </a:p>
          <a:p>
            <a:pPr marL="457200" indent="-457200" algn="just">
              <a:buFont typeface="+mj-lt"/>
              <a:buAutoNum type="arabicPeriod"/>
            </a:pPr>
            <a:r>
              <a:rPr lang="fr-FR" sz="2200" b="0" dirty="0">
                <a:solidFill>
                  <a:srgbClr val="0070C0"/>
                </a:solidFill>
                <a:latin typeface="+mj-lt"/>
              </a:rPr>
              <a:t>Gabarit Normalisé : Détermination de l’ordre du filtre</a:t>
            </a:r>
          </a:p>
          <a:p>
            <a:pPr marL="457200" indent="-457200" algn="just">
              <a:buFont typeface="+mj-lt"/>
              <a:buAutoNum type="arabicPeriod"/>
            </a:pPr>
            <a:endParaRPr lang="fr-FR" sz="2200" b="0" dirty="0">
              <a:solidFill>
                <a:srgbClr val="002060"/>
              </a:solidFill>
              <a:latin typeface="+mj-lt"/>
            </a:endParaRPr>
          </a:p>
          <a:p>
            <a:pPr marL="457200" indent="-457200" algn="just">
              <a:buFont typeface="+mj-lt"/>
              <a:buAutoNum type="arabicPeriod"/>
            </a:pPr>
            <a:r>
              <a:rPr lang="fr-FR" sz="2200" b="0" dirty="0">
                <a:solidFill>
                  <a:srgbClr val="00B050"/>
                </a:solidFill>
                <a:latin typeface="+mj-lt"/>
              </a:rPr>
              <a:t>Type de filtres usuels à utiliser (</a:t>
            </a:r>
            <a:r>
              <a:rPr lang="fr-FR" sz="2200" b="0" dirty="0" err="1">
                <a:solidFill>
                  <a:srgbClr val="00B050"/>
                </a:solidFill>
                <a:latin typeface="+mj-lt"/>
              </a:rPr>
              <a:t>Butterworth</a:t>
            </a:r>
            <a:r>
              <a:rPr lang="fr-FR" sz="2200" b="0" dirty="0">
                <a:solidFill>
                  <a:srgbClr val="00B050"/>
                </a:solidFill>
                <a:latin typeface="+mj-lt"/>
              </a:rPr>
              <a:t>, </a:t>
            </a:r>
            <a:r>
              <a:rPr lang="fr-FR" sz="2200" b="0" dirty="0" err="1">
                <a:solidFill>
                  <a:srgbClr val="00B050"/>
                </a:solidFill>
                <a:latin typeface="+mj-lt"/>
              </a:rPr>
              <a:t>Chebychev</a:t>
            </a:r>
            <a:r>
              <a:rPr lang="fr-FR" sz="2200" b="0" dirty="0">
                <a:solidFill>
                  <a:srgbClr val="00B050"/>
                </a:solidFill>
                <a:latin typeface="+mj-lt"/>
              </a:rPr>
              <a:t> ) sous forme normalisée (Passe-bas avec pulsation de coupure </a:t>
            </a:r>
            <a:r>
              <a:rPr lang="fr-FR" sz="2200" b="0" dirty="0">
                <a:solidFill>
                  <a:srgbClr val="00B050"/>
                </a:solidFill>
                <a:latin typeface="+mj-lt"/>
                <a:sym typeface="Symbol"/>
              </a:rPr>
              <a:t></a:t>
            </a:r>
            <a:r>
              <a:rPr lang="fr-FR" sz="2200" b="0" baseline="-25000" dirty="0">
                <a:solidFill>
                  <a:srgbClr val="00B050"/>
                </a:solidFill>
                <a:latin typeface="+mj-lt"/>
                <a:sym typeface="Symbol"/>
              </a:rPr>
              <a:t>c</a:t>
            </a:r>
            <a:r>
              <a:rPr lang="fr-FR" sz="2200" b="0" dirty="0">
                <a:solidFill>
                  <a:srgbClr val="00B050"/>
                </a:solidFill>
                <a:latin typeface="+mj-lt"/>
                <a:sym typeface="Symbol"/>
              </a:rPr>
              <a:t> = 1)</a:t>
            </a:r>
          </a:p>
          <a:p>
            <a:pPr marL="457200" indent="-457200" algn="just">
              <a:buFont typeface="+mj-lt"/>
              <a:buAutoNum type="arabicPeriod"/>
            </a:pPr>
            <a:endParaRPr lang="fr-FR" sz="2200" b="0" dirty="0">
              <a:solidFill>
                <a:srgbClr val="002060"/>
              </a:solidFill>
              <a:latin typeface="+mj-lt"/>
              <a:sym typeface="Symbol"/>
            </a:endParaRPr>
          </a:p>
          <a:p>
            <a:pPr marL="457200" indent="-457200" algn="just">
              <a:buFont typeface="+mj-lt"/>
              <a:buAutoNum type="arabicPeriod"/>
            </a:pPr>
            <a:r>
              <a:rPr lang="fr-FR" sz="2200" b="0" dirty="0">
                <a:solidFill>
                  <a:schemeClr val="accent6">
                    <a:lumMod val="50000"/>
                  </a:schemeClr>
                </a:solidFill>
                <a:latin typeface="+mj-lt"/>
                <a:sym typeface="Symbol"/>
              </a:rPr>
              <a:t>Etape de </a:t>
            </a:r>
            <a:r>
              <a:rPr lang="fr-FR" sz="2200" b="0" dirty="0" err="1">
                <a:solidFill>
                  <a:schemeClr val="accent6">
                    <a:lumMod val="50000"/>
                  </a:schemeClr>
                </a:solidFill>
                <a:latin typeface="+mj-lt"/>
                <a:sym typeface="Symbol"/>
              </a:rPr>
              <a:t>dénormalisation</a:t>
            </a:r>
            <a:r>
              <a:rPr lang="fr-FR" sz="2200" b="0" dirty="0">
                <a:solidFill>
                  <a:schemeClr val="accent6">
                    <a:lumMod val="50000"/>
                  </a:schemeClr>
                </a:solidFill>
                <a:latin typeface="+mj-lt"/>
                <a:sym typeface="Symbol"/>
              </a:rPr>
              <a:t> : Filtre à réaliser de type quelconque (passe-bas, passe-haut …</a:t>
            </a:r>
            <a:r>
              <a:rPr lang="fr-FR" sz="2200" b="0" dirty="0" err="1">
                <a:solidFill>
                  <a:schemeClr val="accent6">
                    <a:lumMod val="50000"/>
                  </a:schemeClr>
                </a:solidFill>
                <a:latin typeface="+mj-lt"/>
                <a:sym typeface="Symbol"/>
              </a:rPr>
              <a:t>etc</a:t>
            </a:r>
            <a:r>
              <a:rPr lang="fr-FR" sz="2200" b="0" dirty="0">
                <a:solidFill>
                  <a:schemeClr val="accent6">
                    <a:lumMod val="50000"/>
                  </a:schemeClr>
                </a:solidFill>
                <a:latin typeface="+mj-lt"/>
                <a:sym typeface="Symbol"/>
              </a:rPr>
              <a:t>) et de pulsation de coupure quelconque.</a:t>
            </a:r>
          </a:p>
          <a:p>
            <a:pPr marL="457200" indent="-457200" algn="just">
              <a:buFont typeface="+mj-lt"/>
              <a:buAutoNum type="arabicPeriod"/>
            </a:pPr>
            <a:endParaRPr lang="fr-FR" sz="2200" b="0" dirty="0">
              <a:solidFill>
                <a:srgbClr val="002060"/>
              </a:solidFill>
              <a:latin typeface="+mj-lt"/>
              <a:sym typeface="Symbol"/>
            </a:endParaRPr>
          </a:p>
          <a:p>
            <a:pPr marL="457200" indent="-457200" algn="just">
              <a:buFont typeface="+mj-lt"/>
              <a:buAutoNum type="arabicPeriod"/>
            </a:pPr>
            <a:r>
              <a:rPr lang="fr-FR" sz="2200" b="0" dirty="0">
                <a:solidFill>
                  <a:srgbClr val="7030A0"/>
                </a:solidFill>
                <a:latin typeface="+mj-lt"/>
                <a:sym typeface="Symbol"/>
              </a:rPr>
              <a:t>Choix de la structure à </a:t>
            </a:r>
            <a:r>
              <a:rPr lang="fr-FR" sz="2200" b="0" dirty="0" err="1">
                <a:solidFill>
                  <a:srgbClr val="7030A0"/>
                </a:solidFill>
                <a:latin typeface="+mj-lt"/>
                <a:sym typeface="Symbol"/>
              </a:rPr>
              <a:t>utliser</a:t>
            </a:r>
            <a:r>
              <a:rPr lang="fr-FR" sz="2200" b="0" dirty="0">
                <a:solidFill>
                  <a:srgbClr val="7030A0"/>
                </a:solidFill>
                <a:latin typeface="+mj-lt"/>
                <a:sym typeface="Symbol"/>
              </a:rPr>
              <a:t> pour la conception (</a:t>
            </a:r>
            <a:r>
              <a:rPr lang="fr-FR" sz="2200" b="0" dirty="0" err="1">
                <a:solidFill>
                  <a:srgbClr val="7030A0"/>
                </a:solidFill>
                <a:latin typeface="+mj-lt"/>
                <a:sym typeface="Symbol"/>
              </a:rPr>
              <a:t>Rauch</a:t>
            </a:r>
            <a:r>
              <a:rPr lang="fr-FR" sz="2200" b="0" dirty="0">
                <a:solidFill>
                  <a:srgbClr val="7030A0"/>
                </a:solidFill>
                <a:latin typeface="+mj-lt"/>
                <a:sym typeface="Symbol"/>
              </a:rPr>
              <a:t>, </a:t>
            </a:r>
            <a:r>
              <a:rPr lang="fr-FR" sz="2200" b="0" dirty="0" err="1">
                <a:solidFill>
                  <a:srgbClr val="7030A0"/>
                </a:solidFill>
                <a:latin typeface="+mj-lt"/>
                <a:sym typeface="Symbol"/>
              </a:rPr>
              <a:t>Sallien</a:t>
            </a:r>
            <a:r>
              <a:rPr lang="fr-FR" sz="2200" b="0" dirty="0">
                <a:solidFill>
                  <a:srgbClr val="7030A0"/>
                </a:solidFill>
                <a:latin typeface="+mj-lt"/>
                <a:sym typeface="Symbol"/>
              </a:rPr>
              <a:t>-Key, Biquadratique ….</a:t>
            </a:r>
            <a:r>
              <a:rPr lang="fr-FR" sz="2200" b="0" dirty="0" err="1">
                <a:solidFill>
                  <a:srgbClr val="7030A0"/>
                </a:solidFill>
                <a:latin typeface="+mj-lt"/>
                <a:sym typeface="Symbol"/>
              </a:rPr>
              <a:t>etc</a:t>
            </a:r>
            <a:r>
              <a:rPr lang="fr-FR" sz="2200" b="0" dirty="0">
                <a:solidFill>
                  <a:srgbClr val="7030A0"/>
                </a:solidFill>
                <a:latin typeface="+mj-lt"/>
                <a:sym typeface="Symbol"/>
              </a:rPr>
              <a:t>)</a:t>
            </a:r>
            <a:endParaRPr lang="fr-FR" sz="2200" b="0" dirty="0">
              <a:solidFill>
                <a:srgbClr val="7030A0"/>
              </a:solidFill>
              <a:latin typeface="+mj-lt"/>
            </a:endParaRPr>
          </a:p>
          <a:p>
            <a:pPr marL="457200" indent="-457200" algn="just"/>
            <a:endParaRPr lang="fr-FR" sz="2200" b="0" dirty="0">
              <a:solidFill>
                <a:srgbClr val="002060"/>
              </a:solidFill>
              <a:latin typeface="+mj-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dirty="0">
                <a:solidFill>
                  <a:srgbClr val="FF0000"/>
                </a:solidFill>
                <a:latin typeface="+mj-lt"/>
              </a:rPr>
              <a:t>GABARITS DES FILTRES ANALOGIQUES</a:t>
            </a:r>
          </a:p>
        </p:txBody>
      </p:sp>
      <p:sp>
        <p:nvSpPr>
          <p:cNvPr id="5" name="ZoneTexte 4"/>
          <p:cNvSpPr txBox="1"/>
          <p:nvPr/>
        </p:nvSpPr>
        <p:spPr>
          <a:xfrm>
            <a:off x="0" y="469900"/>
            <a:ext cx="9144000" cy="1446550"/>
          </a:xfrm>
          <a:prstGeom prst="rect">
            <a:avLst/>
          </a:prstGeom>
          <a:noFill/>
        </p:spPr>
        <p:txBody>
          <a:bodyPr wrap="square" rtlCol="0">
            <a:spAutoFit/>
          </a:bodyPr>
          <a:lstStyle/>
          <a:p>
            <a:r>
              <a:rPr lang="fr-FR" sz="2200" b="0" dirty="0">
                <a:solidFill>
                  <a:srgbClr val="7030A0"/>
                </a:solidFill>
                <a:latin typeface="+mj-lt"/>
              </a:rPr>
              <a:t>Ci-dessous un exemple d’un gabarit d’un filtre analogique passe-bas que l’on désire réaliser. Il s’agit tout simplement des principales caractéristiques tolérées du Gain (module de la réponse fréquentielle) du  filtre à réaliser, à, savoir :</a:t>
            </a:r>
          </a:p>
        </p:txBody>
      </p:sp>
      <p:sp>
        <p:nvSpPr>
          <p:cNvPr id="7" name="ZoneTexte 6"/>
          <p:cNvSpPr txBox="1"/>
          <p:nvPr/>
        </p:nvSpPr>
        <p:spPr>
          <a:xfrm>
            <a:off x="0" y="1879600"/>
            <a:ext cx="4196862" cy="4616648"/>
          </a:xfrm>
          <a:prstGeom prst="rect">
            <a:avLst/>
          </a:prstGeom>
          <a:noFill/>
        </p:spPr>
        <p:txBody>
          <a:bodyPr wrap="square" rtlCol="0">
            <a:spAutoFit/>
          </a:bodyPr>
          <a:lstStyle/>
          <a:p>
            <a:pPr algn="just">
              <a:buFont typeface="Wingdings" pitchFamily="2" charset="2"/>
              <a:buChar char="q"/>
            </a:pPr>
            <a:r>
              <a:rPr lang="fr-FR" sz="2200" b="0" dirty="0">
                <a:solidFill>
                  <a:srgbClr val="002060"/>
                </a:solidFill>
                <a:latin typeface="+mj-lt"/>
              </a:rPr>
              <a:t> la bande passante : ici entre 0 et f</a:t>
            </a:r>
            <a:r>
              <a:rPr lang="fr-FR" sz="2200" b="0" baseline="-25000" dirty="0">
                <a:solidFill>
                  <a:srgbClr val="002060"/>
                </a:solidFill>
                <a:latin typeface="+mj-lt"/>
              </a:rPr>
              <a:t>1</a:t>
            </a:r>
            <a:endParaRPr lang="fr-FR" sz="2200" b="0" dirty="0">
              <a:solidFill>
                <a:srgbClr val="002060"/>
              </a:solidFill>
              <a:latin typeface="+mj-lt"/>
            </a:endParaRPr>
          </a:p>
          <a:p>
            <a:pPr algn="just">
              <a:buFont typeface="Wingdings" pitchFamily="2" charset="2"/>
              <a:buChar char="q"/>
            </a:pPr>
            <a:endParaRPr lang="fr-FR" sz="2200" b="0" dirty="0">
              <a:latin typeface="+mj-lt"/>
            </a:endParaRPr>
          </a:p>
          <a:p>
            <a:pPr algn="just">
              <a:buFont typeface="Wingdings" pitchFamily="2" charset="2"/>
              <a:buChar char="q"/>
            </a:pPr>
            <a:r>
              <a:rPr lang="fr-FR" sz="2200" b="0" dirty="0">
                <a:solidFill>
                  <a:srgbClr val="0070C0"/>
                </a:solidFill>
                <a:latin typeface="+mj-lt"/>
              </a:rPr>
              <a:t>La largeur de la bande de transition entre f</a:t>
            </a:r>
            <a:r>
              <a:rPr lang="fr-FR" sz="2200" b="0" baseline="-25000" dirty="0">
                <a:solidFill>
                  <a:srgbClr val="0070C0"/>
                </a:solidFill>
                <a:latin typeface="+mj-lt"/>
              </a:rPr>
              <a:t>1</a:t>
            </a:r>
            <a:r>
              <a:rPr lang="fr-FR" sz="2200" b="0" dirty="0">
                <a:solidFill>
                  <a:srgbClr val="0070C0"/>
                </a:solidFill>
                <a:latin typeface="+mj-lt"/>
              </a:rPr>
              <a:t> et f</a:t>
            </a:r>
            <a:r>
              <a:rPr lang="fr-FR" sz="2200" b="0" baseline="-25000" dirty="0">
                <a:solidFill>
                  <a:srgbClr val="0070C0"/>
                </a:solidFill>
                <a:latin typeface="+mj-lt"/>
              </a:rPr>
              <a:t>2</a:t>
            </a:r>
          </a:p>
          <a:p>
            <a:pPr algn="just">
              <a:buFont typeface="Wingdings" pitchFamily="2" charset="2"/>
              <a:buChar char="q"/>
            </a:pPr>
            <a:endParaRPr lang="fr-FR" sz="2200" b="0" dirty="0">
              <a:latin typeface="+mj-lt"/>
            </a:endParaRPr>
          </a:p>
          <a:p>
            <a:pPr algn="just">
              <a:buFont typeface="Wingdings" pitchFamily="2" charset="2"/>
              <a:buChar char="q"/>
            </a:pPr>
            <a:r>
              <a:rPr lang="fr-FR" sz="2200" b="0" dirty="0">
                <a:solidFill>
                  <a:srgbClr val="00B0F0"/>
                </a:solidFill>
                <a:latin typeface="+mj-lt"/>
              </a:rPr>
              <a:t> Les ondulations tolérées dans la BP que l’on note </a:t>
            </a:r>
            <a:r>
              <a:rPr lang="fr-FR" sz="2200" b="0" dirty="0">
                <a:solidFill>
                  <a:srgbClr val="00B0F0"/>
                </a:solidFill>
                <a:latin typeface="+mj-lt"/>
                <a:sym typeface="Symbol"/>
              </a:rPr>
              <a:t></a:t>
            </a:r>
            <a:r>
              <a:rPr lang="fr-FR" sz="2200" b="0" baseline="-25000" dirty="0">
                <a:solidFill>
                  <a:srgbClr val="00B0F0"/>
                </a:solidFill>
                <a:latin typeface="+mj-lt"/>
                <a:sym typeface="Symbol"/>
              </a:rPr>
              <a:t>1</a:t>
            </a:r>
          </a:p>
          <a:p>
            <a:pPr algn="just">
              <a:buFont typeface="Wingdings" pitchFamily="2" charset="2"/>
              <a:buChar char="q"/>
            </a:pPr>
            <a:endParaRPr lang="fr-FR" sz="2200" b="0" dirty="0">
              <a:latin typeface="+mj-lt"/>
              <a:sym typeface="Symbol"/>
            </a:endParaRPr>
          </a:p>
          <a:p>
            <a:pPr algn="just">
              <a:buFont typeface="Wingdings" pitchFamily="2" charset="2"/>
              <a:buChar char="q"/>
            </a:pPr>
            <a:r>
              <a:rPr lang="fr-FR" sz="2200" b="0" dirty="0">
                <a:latin typeface="+mj-lt"/>
                <a:sym typeface="Symbol"/>
              </a:rPr>
              <a:t> </a:t>
            </a:r>
            <a:r>
              <a:rPr lang="fr-FR" sz="2200" b="0" dirty="0">
                <a:latin typeface="+mj-lt"/>
              </a:rPr>
              <a:t> </a:t>
            </a:r>
            <a:r>
              <a:rPr lang="fr-FR" sz="2200" b="0" dirty="0">
                <a:solidFill>
                  <a:schemeClr val="bg1">
                    <a:lumMod val="25000"/>
                  </a:schemeClr>
                </a:solidFill>
                <a:latin typeface="+mj-lt"/>
              </a:rPr>
              <a:t>Les ondulations tolérées dans la bande coupée ou bloquée que l’on note </a:t>
            </a:r>
            <a:r>
              <a:rPr lang="fr-FR" sz="2200" b="0" dirty="0">
                <a:solidFill>
                  <a:schemeClr val="bg1">
                    <a:lumMod val="25000"/>
                  </a:schemeClr>
                </a:solidFill>
                <a:latin typeface="+mj-lt"/>
                <a:sym typeface="Symbol"/>
              </a:rPr>
              <a:t></a:t>
            </a:r>
            <a:r>
              <a:rPr lang="fr-FR" sz="2200" b="0" baseline="-25000" dirty="0">
                <a:solidFill>
                  <a:schemeClr val="bg1">
                    <a:lumMod val="25000"/>
                  </a:schemeClr>
                </a:solidFill>
                <a:latin typeface="+mj-lt"/>
                <a:sym typeface="Symbol"/>
              </a:rPr>
              <a:t>2</a:t>
            </a:r>
            <a:endParaRPr lang="fr-FR" sz="2200" b="0" baseline="-25000" dirty="0">
              <a:solidFill>
                <a:schemeClr val="bg1">
                  <a:lumMod val="25000"/>
                </a:schemeClr>
              </a:solidFill>
              <a:latin typeface="+mj-lt"/>
            </a:endParaRPr>
          </a:p>
          <a:p>
            <a:pPr>
              <a:buFont typeface="Wingdings" pitchFamily="2" charset="2"/>
              <a:buChar char="q"/>
            </a:pPr>
            <a:endParaRPr lang="fr-FR" dirty="0"/>
          </a:p>
          <a:p>
            <a:pPr>
              <a:buFont typeface="Wingdings" pitchFamily="2" charset="2"/>
              <a:buChar char="q"/>
            </a:pPr>
            <a:endParaRPr lang="fr-FR" baseline="-25000" dirty="0"/>
          </a:p>
        </p:txBody>
      </p:sp>
      <p:pic>
        <p:nvPicPr>
          <p:cNvPr id="291844" name="Picture 4"/>
          <p:cNvPicPr>
            <a:picLocks noChangeAspect="1" noChangeArrowheads="1"/>
          </p:cNvPicPr>
          <p:nvPr/>
        </p:nvPicPr>
        <p:blipFill>
          <a:blip r:embed="rId3"/>
          <a:srcRect/>
          <a:stretch>
            <a:fillRect/>
          </a:stretch>
        </p:blipFill>
        <p:spPr bwMode="auto">
          <a:xfrm>
            <a:off x="4255477" y="1874839"/>
            <a:ext cx="4888523" cy="4810125"/>
          </a:xfrm>
          <a:prstGeom prst="rect">
            <a:avLst/>
          </a:prstGeom>
          <a:noFill/>
          <a:ln w="9525">
            <a:noFill/>
            <a:miter lim="800000"/>
            <a:headEnd/>
            <a:tailEnd/>
          </a:ln>
          <a:effectLst/>
        </p:spPr>
      </p:pic>
      <p:graphicFrame>
        <p:nvGraphicFramePr>
          <p:cNvPr id="291845" name="Object 5"/>
          <p:cNvGraphicFramePr>
            <a:graphicFrameLocks noChangeAspect="1"/>
          </p:cNvGraphicFramePr>
          <p:nvPr/>
        </p:nvGraphicFramePr>
        <p:xfrm>
          <a:off x="4882662" y="1839914"/>
          <a:ext cx="583223" cy="382587"/>
        </p:xfrm>
        <a:graphic>
          <a:graphicData uri="http://schemas.openxmlformats.org/presentationml/2006/ole">
            <mc:AlternateContent xmlns:mc="http://schemas.openxmlformats.org/markup-compatibility/2006">
              <mc:Choice xmlns:v="urn:schemas-microsoft-com:vml" Requires="v">
                <p:oleObj spid="_x0000_s1028" name="Équation" r:id="rId4" imgW="419040" imgH="253800" progId="Equation.3">
                  <p:embed/>
                </p:oleObj>
              </mc:Choice>
              <mc:Fallback>
                <p:oleObj name="Équation" r:id="rId4" imgW="419040" imgH="2538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82662" y="1839914"/>
                        <a:ext cx="583223" cy="382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2866" name="Picture 2"/>
          <p:cNvPicPr>
            <a:picLocks noChangeAspect="1" noChangeArrowheads="1"/>
          </p:cNvPicPr>
          <p:nvPr/>
        </p:nvPicPr>
        <p:blipFill>
          <a:blip r:embed="rId3"/>
          <a:srcRect/>
          <a:stretch>
            <a:fillRect/>
          </a:stretch>
        </p:blipFill>
        <p:spPr bwMode="auto">
          <a:xfrm>
            <a:off x="4325815" y="1987550"/>
            <a:ext cx="4818185" cy="3917950"/>
          </a:xfrm>
          <a:prstGeom prst="rect">
            <a:avLst/>
          </a:prstGeom>
          <a:noFill/>
          <a:ln w="9525">
            <a:noFill/>
            <a:miter lim="800000"/>
            <a:headEnd/>
            <a:tailEnd/>
          </a:ln>
          <a:effectLst/>
        </p:spPr>
      </p:pic>
      <p:sp>
        <p:nvSpPr>
          <p:cNvPr id="4" name="ZoneTexte 3"/>
          <p:cNvSpPr txBox="1"/>
          <p:nvPr/>
        </p:nvSpPr>
        <p:spPr>
          <a:xfrm>
            <a:off x="0" y="0"/>
            <a:ext cx="9144000" cy="553998"/>
          </a:xfrm>
          <a:prstGeom prst="rect">
            <a:avLst/>
          </a:prstGeom>
          <a:noFill/>
        </p:spPr>
        <p:txBody>
          <a:bodyPr wrap="square" rtlCol="0">
            <a:spAutoFit/>
          </a:bodyPr>
          <a:lstStyle/>
          <a:p>
            <a:pPr algn="ctr"/>
            <a:r>
              <a:rPr lang="fr-FR" sz="3000" dirty="0">
                <a:solidFill>
                  <a:srgbClr val="FF0000"/>
                </a:solidFill>
                <a:latin typeface="+mj-lt"/>
              </a:rPr>
              <a:t>GABARITS DES FILTRES ANALOGIQUES</a:t>
            </a:r>
          </a:p>
        </p:txBody>
      </p:sp>
      <p:sp>
        <p:nvSpPr>
          <p:cNvPr id="5" name="ZoneTexte 4"/>
          <p:cNvSpPr txBox="1"/>
          <p:nvPr/>
        </p:nvSpPr>
        <p:spPr>
          <a:xfrm>
            <a:off x="4314092" y="5689600"/>
            <a:ext cx="4829908" cy="369332"/>
          </a:xfrm>
          <a:prstGeom prst="rect">
            <a:avLst/>
          </a:prstGeom>
          <a:noFill/>
        </p:spPr>
        <p:txBody>
          <a:bodyPr wrap="square" rtlCol="0">
            <a:spAutoFit/>
          </a:bodyPr>
          <a:lstStyle/>
          <a:p>
            <a:r>
              <a:rPr lang="fr-FR" dirty="0"/>
              <a:t>0                                f</a:t>
            </a:r>
            <a:r>
              <a:rPr lang="fr-FR" baseline="-25000" dirty="0"/>
              <a:t>1</a:t>
            </a:r>
            <a:r>
              <a:rPr lang="fr-FR" dirty="0"/>
              <a:t>          f</a:t>
            </a:r>
            <a:r>
              <a:rPr lang="fr-FR" baseline="-25000" dirty="0"/>
              <a:t>2</a:t>
            </a:r>
            <a:r>
              <a:rPr lang="fr-FR" dirty="0"/>
              <a:t>                                     f</a:t>
            </a:r>
          </a:p>
        </p:txBody>
      </p:sp>
      <p:sp>
        <p:nvSpPr>
          <p:cNvPr id="6" name="ZoneTexte 5"/>
          <p:cNvSpPr txBox="1"/>
          <p:nvPr/>
        </p:nvSpPr>
        <p:spPr>
          <a:xfrm>
            <a:off x="4126523" y="5308600"/>
            <a:ext cx="644769" cy="369332"/>
          </a:xfrm>
          <a:prstGeom prst="rect">
            <a:avLst/>
          </a:prstGeom>
          <a:noFill/>
          <a:ln>
            <a:noFill/>
          </a:ln>
        </p:spPr>
        <p:txBody>
          <a:bodyPr wrap="square" rtlCol="0">
            <a:spAutoFit/>
          </a:bodyPr>
          <a:lstStyle/>
          <a:p>
            <a:r>
              <a:rPr lang="fr-FR" dirty="0">
                <a:sym typeface="Symbol"/>
              </a:rPr>
              <a:t></a:t>
            </a:r>
            <a:r>
              <a:rPr lang="fr-FR" baseline="-25000" dirty="0">
                <a:sym typeface="Symbol"/>
              </a:rPr>
              <a:t>2</a:t>
            </a:r>
            <a:endParaRPr lang="fr-FR" baseline="-25000" dirty="0"/>
          </a:p>
        </p:txBody>
      </p:sp>
      <p:sp>
        <p:nvSpPr>
          <p:cNvPr id="7" name="ZoneTexte 6"/>
          <p:cNvSpPr txBox="1"/>
          <p:nvPr/>
        </p:nvSpPr>
        <p:spPr>
          <a:xfrm>
            <a:off x="3915508" y="3073400"/>
            <a:ext cx="609600" cy="369332"/>
          </a:xfrm>
          <a:prstGeom prst="rect">
            <a:avLst/>
          </a:prstGeom>
          <a:noFill/>
          <a:ln>
            <a:noFill/>
          </a:ln>
        </p:spPr>
        <p:txBody>
          <a:bodyPr wrap="square" rtlCol="0">
            <a:spAutoFit/>
          </a:bodyPr>
          <a:lstStyle/>
          <a:p>
            <a:r>
              <a:rPr lang="fr-FR" dirty="0">
                <a:sym typeface="Symbol"/>
              </a:rPr>
              <a:t>1+</a:t>
            </a:r>
            <a:r>
              <a:rPr lang="fr-FR" baseline="-25000" dirty="0">
                <a:sym typeface="Symbol"/>
              </a:rPr>
              <a:t>1</a:t>
            </a:r>
            <a:endParaRPr lang="fr-FR" baseline="-25000" dirty="0"/>
          </a:p>
        </p:txBody>
      </p:sp>
      <p:sp>
        <p:nvSpPr>
          <p:cNvPr id="8" name="ZoneTexte 7"/>
          <p:cNvSpPr txBox="1"/>
          <p:nvPr/>
        </p:nvSpPr>
        <p:spPr>
          <a:xfrm>
            <a:off x="3915508" y="3454400"/>
            <a:ext cx="609600" cy="369332"/>
          </a:xfrm>
          <a:prstGeom prst="rect">
            <a:avLst/>
          </a:prstGeom>
          <a:noFill/>
          <a:ln>
            <a:noFill/>
          </a:ln>
        </p:spPr>
        <p:txBody>
          <a:bodyPr wrap="square" rtlCol="0">
            <a:spAutoFit/>
          </a:bodyPr>
          <a:lstStyle/>
          <a:p>
            <a:r>
              <a:rPr lang="fr-FR" dirty="0">
                <a:sym typeface="Symbol"/>
              </a:rPr>
              <a:t>1-</a:t>
            </a:r>
            <a:r>
              <a:rPr lang="fr-FR" baseline="-25000" dirty="0">
                <a:sym typeface="Symbol"/>
              </a:rPr>
              <a:t>1</a:t>
            </a:r>
            <a:endParaRPr lang="fr-FR" baseline="-25000" dirty="0"/>
          </a:p>
        </p:txBody>
      </p:sp>
      <p:graphicFrame>
        <p:nvGraphicFramePr>
          <p:cNvPr id="10" name="Objet 9"/>
          <p:cNvGraphicFramePr>
            <a:graphicFrameLocks noChangeAspect="1"/>
          </p:cNvGraphicFramePr>
          <p:nvPr/>
        </p:nvGraphicFramePr>
        <p:xfrm>
          <a:off x="4519246" y="1954213"/>
          <a:ext cx="582710" cy="382587"/>
        </p:xfrm>
        <a:graphic>
          <a:graphicData uri="http://schemas.openxmlformats.org/presentationml/2006/ole">
            <mc:AlternateContent xmlns:mc="http://schemas.openxmlformats.org/markup-compatibility/2006">
              <mc:Choice xmlns:v="urn:schemas-microsoft-com:vml" Requires="v">
                <p:oleObj spid="_x0000_s2056" name="Équation" r:id="rId4" imgW="419040" imgH="253800" progId="Equation.3">
                  <p:embed/>
                </p:oleObj>
              </mc:Choice>
              <mc:Fallback>
                <p:oleObj name="Équation" r:id="rId4" imgW="419040" imgH="2538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19246" y="1954213"/>
                        <a:ext cx="582710" cy="382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ZoneTexte 11"/>
          <p:cNvSpPr txBox="1"/>
          <p:nvPr/>
        </p:nvSpPr>
        <p:spPr>
          <a:xfrm>
            <a:off x="0" y="876301"/>
            <a:ext cx="9144000" cy="769441"/>
          </a:xfrm>
          <a:prstGeom prst="rect">
            <a:avLst/>
          </a:prstGeom>
          <a:noFill/>
        </p:spPr>
        <p:txBody>
          <a:bodyPr wrap="square" rtlCol="0">
            <a:spAutoFit/>
          </a:bodyPr>
          <a:lstStyle/>
          <a:p>
            <a:pPr algn="just"/>
            <a:r>
              <a:rPr lang="fr-FR" sz="2200" b="0" dirty="0">
                <a:solidFill>
                  <a:srgbClr val="7030A0"/>
                </a:solidFill>
                <a:latin typeface="+mj-lt"/>
              </a:rPr>
              <a:t>Ci-dessous, un exemple d’une réponse fréquentielle d’un filtre passe-bas réalisé qui épouse bien le gabarit imposé.</a:t>
            </a:r>
          </a:p>
        </p:txBody>
      </p:sp>
      <p:sp>
        <p:nvSpPr>
          <p:cNvPr id="13" name="ZoneTexte 12"/>
          <p:cNvSpPr txBox="1"/>
          <p:nvPr/>
        </p:nvSpPr>
        <p:spPr>
          <a:xfrm>
            <a:off x="0" y="1905000"/>
            <a:ext cx="3985846" cy="2123658"/>
          </a:xfrm>
          <a:prstGeom prst="rect">
            <a:avLst/>
          </a:prstGeom>
          <a:noFill/>
        </p:spPr>
        <p:txBody>
          <a:bodyPr wrap="square" rtlCol="0">
            <a:spAutoFit/>
          </a:bodyPr>
          <a:lstStyle/>
          <a:p>
            <a:pPr algn="just"/>
            <a:r>
              <a:rPr lang="fr-FR" sz="2200" b="0" dirty="0">
                <a:solidFill>
                  <a:srgbClr val="002060"/>
                </a:solidFill>
                <a:latin typeface="+mj-lt"/>
              </a:rPr>
              <a:t>Généralement, les taux d’ondulations à l’intérieur de la bande passante (</a:t>
            </a:r>
            <a:r>
              <a:rPr lang="fr-FR" sz="2200" b="0" dirty="0" err="1">
                <a:solidFill>
                  <a:srgbClr val="002060"/>
                </a:solidFill>
                <a:latin typeface="+mj-lt"/>
              </a:rPr>
              <a:t>Rp</a:t>
            </a:r>
            <a:r>
              <a:rPr lang="fr-FR" sz="2200" b="0" dirty="0">
                <a:solidFill>
                  <a:srgbClr val="002060"/>
                </a:solidFill>
                <a:latin typeface="+mj-lt"/>
              </a:rPr>
              <a:t>) et dans la bande coupée (</a:t>
            </a:r>
            <a:r>
              <a:rPr lang="fr-FR" sz="2200" b="0" dirty="0" err="1">
                <a:solidFill>
                  <a:srgbClr val="002060"/>
                </a:solidFill>
                <a:latin typeface="+mj-lt"/>
              </a:rPr>
              <a:t>Rs</a:t>
            </a:r>
            <a:r>
              <a:rPr lang="fr-FR" sz="2200" b="0" dirty="0">
                <a:solidFill>
                  <a:srgbClr val="002060"/>
                </a:solidFill>
                <a:latin typeface="+mj-lt"/>
              </a:rPr>
              <a:t>) sont déterminés en dB, en utilisant les formules suivantes:</a:t>
            </a:r>
          </a:p>
        </p:txBody>
      </p:sp>
      <p:graphicFrame>
        <p:nvGraphicFramePr>
          <p:cNvPr id="14" name="Objet 13"/>
          <p:cNvGraphicFramePr>
            <a:graphicFrameLocks noChangeAspect="1"/>
          </p:cNvGraphicFramePr>
          <p:nvPr/>
        </p:nvGraphicFramePr>
        <p:xfrm>
          <a:off x="644769" y="3986213"/>
          <a:ext cx="2946078" cy="970241"/>
        </p:xfrm>
        <a:graphic>
          <a:graphicData uri="http://schemas.openxmlformats.org/presentationml/2006/ole">
            <mc:AlternateContent xmlns:mc="http://schemas.openxmlformats.org/markup-compatibility/2006">
              <mc:Choice xmlns:v="urn:schemas-microsoft-com:vml" Requires="v">
                <p:oleObj spid="_x0000_s2057" name="Équation" r:id="rId6" imgW="1587240" imgH="482400" progId="Equation.3">
                  <p:embed/>
                </p:oleObj>
              </mc:Choice>
              <mc:Fallback>
                <p:oleObj name="Équation" r:id="rId6" imgW="1587240" imgH="48240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4769" y="3986213"/>
                        <a:ext cx="2946078" cy="97024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2870" name="Object 6"/>
          <p:cNvGraphicFramePr>
            <a:graphicFrameLocks noChangeAspect="1"/>
          </p:cNvGraphicFramePr>
          <p:nvPr/>
        </p:nvGraphicFramePr>
        <p:xfrm>
          <a:off x="656493" y="5537200"/>
          <a:ext cx="2615711" cy="489794"/>
        </p:xfrm>
        <a:graphic>
          <a:graphicData uri="http://schemas.openxmlformats.org/presentationml/2006/ole">
            <mc:AlternateContent xmlns:mc="http://schemas.openxmlformats.org/markup-compatibility/2006">
              <mc:Choice xmlns:v="urn:schemas-microsoft-com:vml" Requires="v">
                <p:oleObj spid="_x0000_s2058" name="Équation" r:id="rId8" imgW="1320480" imgH="228600" progId="Equation.3">
                  <p:embed/>
                </p:oleObj>
              </mc:Choice>
              <mc:Fallback>
                <p:oleObj name="Équation" r:id="rId8" imgW="1320480" imgH="22860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6493" y="5537200"/>
                        <a:ext cx="2615711" cy="4897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0" y="2078058"/>
            <a:ext cx="9144000" cy="4724400"/>
          </a:xfrm>
          <a:prstGeom prst="rect">
            <a:avLst/>
          </a:prstGeom>
          <a:noFill/>
          <a:ln w="9525">
            <a:noFill/>
            <a:miter lim="800000"/>
            <a:headEnd/>
            <a:tailEnd/>
          </a:ln>
          <a:effectLst/>
        </p:spPr>
      </p:pic>
      <p:sp>
        <p:nvSpPr>
          <p:cNvPr id="3" name="ZoneTexte 2"/>
          <p:cNvSpPr txBox="1"/>
          <p:nvPr/>
        </p:nvSpPr>
        <p:spPr>
          <a:xfrm>
            <a:off x="0" y="0"/>
            <a:ext cx="9144000" cy="553998"/>
          </a:xfrm>
          <a:prstGeom prst="rect">
            <a:avLst/>
          </a:prstGeom>
          <a:noFill/>
        </p:spPr>
        <p:txBody>
          <a:bodyPr wrap="square" rtlCol="0">
            <a:spAutoFit/>
          </a:bodyPr>
          <a:lstStyle/>
          <a:p>
            <a:pPr algn="ctr"/>
            <a:r>
              <a:rPr lang="fr-FR" sz="3000" dirty="0">
                <a:solidFill>
                  <a:srgbClr val="FF0000"/>
                </a:solidFill>
                <a:latin typeface="+mj-lt"/>
              </a:rPr>
              <a:t>GABARITS DES FILTRES ANALOGIQUES</a:t>
            </a:r>
          </a:p>
        </p:txBody>
      </p:sp>
      <p:sp>
        <p:nvSpPr>
          <p:cNvPr id="4" name="ZoneTexte 3"/>
          <p:cNvSpPr txBox="1"/>
          <p:nvPr/>
        </p:nvSpPr>
        <p:spPr>
          <a:xfrm>
            <a:off x="0" y="825501"/>
            <a:ext cx="9144000" cy="769441"/>
          </a:xfrm>
          <a:prstGeom prst="rect">
            <a:avLst/>
          </a:prstGeom>
          <a:noFill/>
        </p:spPr>
        <p:txBody>
          <a:bodyPr wrap="square" rtlCol="0">
            <a:spAutoFit/>
          </a:bodyPr>
          <a:lstStyle/>
          <a:p>
            <a:pPr algn="just"/>
            <a:r>
              <a:rPr lang="fr-FR" sz="2200" b="0" dirty="0">
                <a:solidFill>
                  <a:srgbClr val="7030A0"/>
                </a:solidFill>
                <a:latin typeface="+mj-lt"/>
              </a:rPr>
              <a:t>Nous pouvons facilement déduire la forme des gabarits des autres types de filtres, à savoir : passe-haut, passe-bande et coupe-bande.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144000" cy="553998"/>
          </a:xfrm>
          <a:prstGeom prst="rect">
            <a:avLst/>
          </a:prstGeom>
          <a:noFill/>
        </p:spPr>
        <p:txBody>
          <a:bodyPr wrap="square" rtlCol="0">
            <a:spAutoFit/>
          </a:bodyPr>
          <a:lstStyle/>
          <a:p>
            <a:pPr algn="ctr"/>
            <a:r>
              <a:rPr lang="fr-FR" sz="3000" dirty="0">
                <a:solidFill>
                  <a:srgbClr val="FF0000"/>
                </a:solidFill>
                <a:latin typeface="+mj-lt"/>
              </a:rPr>
              <a:t>GABARITS DES FILTRES ANALOGIQUES</a:t>
            </a:r>
          </a:p>
        </p:txBody>
      </p:sp>
      <p:sp>
        <p:nvSpPr>
          <p:cNvPr id="4" name="ZoneTexte 3"/>
          <p:cNvSpPr txBox="1"/>
          <p:nvPr/>
        </p:nvSpPr>
        <p:spPr>
          <a:xfrm>
            <a:off x="0" y="622301"/>
            <a:ext cx="9144000" cy="6186309"/>
          </a:xfrm>
          <a:prstGeom prst="rect">
            <a:avLst/>
          </a:prstGeom>
          <a:noFill/>
        </p:spPr>
        <p:txBody>
          <a:bodyPr wrap="square" rtlCol="0">
            <a:spAutoFit/>
          </a:bodyPr>
          <a:lstStyle/>
          <a:p>
            <a:pPr algn="just"/>
            <a:r>
              <a:rPr lang="fr-FR" sz="2200" b="0" dirty="0">
                <a:solidFill>
                  <a:srgbClr val="002060"/>
                </a:solidFill>
                <a:latin typeface="+mj-lt"/>
              </a:rPr>
              <a:t>Généralement, les fonctions de transfert des filtres analogiques surtout usuels, sont normalisées (pulsation de coupure </a:t>
            </a:r>
            <a:r>
              <a:rPr lang="fr-FR" sz="2200" b="0" dirty="0">
                <a:solidFill>
                  <a:srgbClr val="002060"/>
                </a:solidFill>
                <a:latin typeface="+mj-lt"/>
                <a:sym typeface="Symbol"/>
              </a:rPr>
              <a:t></a:t>
            </a:r>
            <a:r>
              <a:rPr lang="fr-FR" sz="2200" b="0" baseline="-25000" dirty="0">
                <a:solidFill>
                  <a:srgbClr val="002060"/>
                </a:solidFill>
                <a:latin typeface="+mj-lt"/>
                <a:sym typeface="Symbol"/>
              </a:rPr>
              <a:t>c</a:t>
            </a:r>
            <a:r>
              <a:rPr lang="fr-FR" sz="2200" b="0" dirty="0">
                <a:solidFill>
                  <a:srgbClr val="002060"/>
                </a:solidFill>
                <a:latin typeface="+mj-lt"/>
              </a:rPr>
              <a:t> = 1) et représentent des passe-bas. Quand on désire réaliser un autre type de filtre avec une pulsation de coupure quelconque on doit </a:t>
            </a:r>
            <a:r>
              <a:rPr lang="fr-FR" sz="2200" b="0" dirty="0" err="1">
                <a:solidFill>
                  <a:srgbClr val="002060"/>
                </a:solidFill>
                <a:latin typeface="+mj-lt"/>
              </a:rPr>
              <a:t>dénormaliser</a:t>
            </a:r>
            <a:r>
              <a:rPr lang="fr-FR" sz="2200" b="0" dirty="0">
                <a:solidFill>
                  <a:srgbClr val="002060"/>
                </a:solidFill>
                <a:latin typeface="+mj-lt"/>
              </a:rPr>
              <a:t>.</a:t>
            </a:r>
          </a:p>
          <a:p>
            <a:pPr algn="just"/>
            <a:endParaRPr lang="fr-FR" sz="2200" b="0" dirty="0">
              <a:solidFill>
                <a:srgbClr val="7030A0"/>
              </a:solidFill>
              <a:latin typeface="+mj-lt"/>
            </a:endParaRPr>
          </a:p>
          <a:p>
            <a:pPr algn="just">
              <a:buFont typeface="Wingdings" pitchFamily="2" charset="2"/>
              <a:buChar char="q"/>
            </a:pPr>
            <a:r>
              <a:rPr lang="fr-FR" sz="2200" b="0" dirty="0">
                <a:solidFill>
                  <a:srgbClr val="7030A0"/>
                </a:solidFill>
                <a:latin typeface="+mj-lt"/>
              </a:rPr>
              <a:t> Passe-bas usuel normalisé :                              Mettre</a:t>
            </a:r>
          </a:p>
          <a:p>
            <a:pPr algn="just">
              <a:buFont typeface="Wingdings" pitchFamily="2" charset="2"/>
              <a:buChar char="q"/>
            </a:pPr>
            <a:endParaRPr lang="fr-FR" sz="2200" b="0" dirty="0">
              <a:solidFill>
                <a:srgbClr val="7030A0"/>
              </a:solidFill>
              <a:latin typeface="+mj-lt"/>
            </a:endParaRPr>
          </a:p>
          <a:p>
            <a:pPr algn="just">
              <a:buFont typeface="Wingdings" pitchFamily="2" charset="2"/>
              <a:buChar char="q"/>
            </a:pPr>
            <a:endParaRPr lang="fr-FR" sz="2200" b="0" dirty="0">
              <a:solidFill>
                <a:srgbClr val="7030A0"/>
              </a:solidFill>
              <a:latin typeface="+mj-lt"/>
            </a:endParaRPr>
          </a:p>
          <a:p>
            <a:pPr algn="just">
              <a:buFont typeface="Wingdings" pitchFamily="2" charset="2"/>
              <a:buChar char="q"/>
            </a:pPr>
            <a:r>
              <a:rPr lang="fr-FR" sz="2200" b="0" dirty="0">
                <a:solidFill>
                  <a:srgbClr val="7030A0"/>
                </a:solidFill>
                <a:latin typeface="+mj-lt"/>
              </a:rPr>
              <a:t> </a:t>
            </a:r>
            <a:r>
              <a:rPr lang="fr-FR" sz="2200" b="0" dirty="0" err="1">
                <a:solidFill>
                  <a:srgbClr val="0070C0"/>
                </a:solidFill>
                <a:latin typeface="+mj-lt"/>
              </a:rPr>
              <a:t>Dénormalisation</a:t>
            </a:r>
            <a:r>
              <a:rPr lang="fr-FR" sz="2200" b="0" dirty="0">
                <a:solidFill>
                  <a:srgbClr val="0070C0"/>
                </a:solidFill>
                <a:latin typeface="+mj-lt"/>
              </a:rPr>
              <a:t> d’un Passe-bas usuel :    Remplacer</a:t>
            </a:r>
          </a:p>
          <a:p>
            <a:pPr algn="just">
              <a:buFont typeface="Wingdings" pitchFamily="2" charset="2"/>
              <a:buChar char="q"/>
            </a:pPr>
            <a:endParaRPr lang="fr-FR" sz="2200" b="0" dirty="0">
              <a:solidFill>
                <a:srgbClr val="7030A0"/>
              </a:solidFill>
              <a:latin typeface="+mj-lt"/>
            </a:endParaRPr>
          </a:p>
          <a:p>
            <a:pPr algn="just">
              <a:buFont typeface="Wingdings" pitchFamily="2" charset="2"/>
              <a:buChar char="q"/>
            </a:pPr>
            <a:endParaRPr lang="fr-FR" sz="2200" b="0" dirty="0">
              <a:solidFill>
                <a:srgbClr val="7030A0"/>
              </a:solidFill>
              <a:latin typeface="+mj-lt"/>
            </a:endParaRPr>
          </a:p>
          <a:p>
            <a:pPr algn="just">
              <a:buFont typeface="Wingdings" pitchFamily="2" charset="2"/>
              <a:buChar char="q"/>
            </a:pPr>
            <a:r>
              <a:rPr lang="fr-FR" sz="2200" b="0" dirty="0">
                <a:solidFill>
                  <a:srgbClr val="7030A0"/>
                </a:solidFill>
                <a:latin typeface="+mj-lt"/>
              </a:rPr>
              <a:t> </a:t>
            </a:r>
            <a:r>
              <a:rPr lang="fr-FR" sz="2200" b="0" dirty="0" err="1">
                <a:solidFill>
                  <a:srgbClr val="00B0F0"/>
                </a:solidFill>
              </a:rPr>
              <a:t>Dénormalisation</a:t>
            </a:r>
            <a:r>
              <a:rPr lang="fr-FR" sz="2200" b="0" dirty="0">
                <a:solidFill>
                  <a:srgbClr val="00B0F0"/>
                </a:solidFill>
              </a:rPr>
              <a:t> d’un </a:t>
            </a:r>
            <a:r>
              <a:rPr lang="fr-FR" sz="2200" b="0" dirty="0">
                <a:solidFill>
                  <a:srgbClr val="00B0F0"/>
                </a:solidFill>
                <a:latin typeface="+mj-lt"/>
              </a:rPr>
              <a:t>Passe-haut usuel : </a:t>
            </a:r>
            <a:r>
              <a:rPr lang="fr-FR" sz="2200" b="0" dirty="0">
                <a:solidFill>
                  <a:srgbClr val="00B0F0"/>
                </a:solidFill>
              </a:rPr>
              <a:t>Remplacer</a:t>
            </a:r>
          </a:p>
          <a:p>
            <a:pPr algn="just">
              <a:buFont typeface="Wingdings" pitchFamily="2" charset="2"/>
              <a:buChar char="q"/>
            </a:pPr>
            <a:endParaRPr lang="fr-FR" sz="2200" b="0" dirty="0">
              <a:solidFill>
                <a:srgbClr val="7030A0"/>
              </a:solidFill>
              <a:latin typeface="+mj-lt"/>
            </a:endParaRPr>
          </a:p>
          <a:p>
            <a:pPr algn="just">
              <a:buFont typeface="Wingdings" pitchFamily="2" charset="2"/>
              <a:buChar char="q"/>
            </a:pPr>
            <a:endParaRPr lang="fr-FR" sz="2200" b="0" dirty="0">
              <a:solidFill>
                <a:srgbClr val="7030A0"/>
              </a:solidFill>
              <a:latin typeface="+mj-lt"/>
            </a:endParaRPr>
          </a:p>
          <a:p>
            <a:pPr algn="just">
              <a:buFont typeface="Wingdings" pitchFamily="2" charset="2"/>
              <a:buChar char="q"/>
            </a:pPr>
            <a:r>
              <a:rPr lang="fr-FR" sz="2200" b="0" dirty="0">
                <a:solidFill>
                  <a:srgbClr val="7030A0"/>
                </a:solidFill>
                <a:latin typeface="+mj-lt"/>
              </a:rPr>
              <a:t> </a:t>
            </a:r>
            <a:r>
              <a:rPr lang="fr-FR" sz="2200" b="0" dirty="0" err="1">
                <a:solidFill>
                  <a:srgbClr val="00B050"/>
                </a:solidFill>
              </a:rPr>
              <a:t>Dénormalisation</a:t>
            </a:r>
            <a:r>
              <a:rPr lang="fr-FR" sz="2200" b="0" dirty="0">
                <a:solidFill>
                  <a:srgbClr val="00B050"/>
                </a:solidFill>
              </a:rPr>
              <a:t> d’un </a:t>
            </a:r>
            <a:r>
              <a:rPr lang="fr-FR" sz="2200" b="0" dirty="0">
                <a:solidFill>
                  <a:srgbClr val="00B050"/>
                </a:solidFill>
                <a:latin typeface="+mj-lt"/>
              </a:rPr>
              <a:t>Passe-bande usuel : </a:t>
            </a:r>
            <a:r>
              <a:rPr lang="fr-FR" sz="2200" b="0" dirty="0">
                <a:solidFill>
                  <a:srgbClr val="00B050"/>
                </a:solidFill>
              </a:rPr>
              <a:t>Remplacer</a:t>
            </a:r>
          </a:p>
          <a:p>
            <a:pPr algn="just">
              <a:buFont typeface="Wingdings" pitchFamily="2" charset="2"/>
              <a:buChar char="q"/>
            </a:pPr>
            <a:endParaRPr lang="fr-FR" sz="2200" b="0" dirty="0">
              <a:solidFill>
                <a:srgbClr val="7030A0"/>
              </a:solidFill>
              <a:latin typeface="+mj-lt"/>
            </a:endParaRPr>
          </a:p>
          <a:p>
            <a:pPr algn="just">
              <a:buFont typeface="Wingdings" pitchFamily="2" charset="2"/>
              <a:buChar char="q"/>
            </a:pPr>
            <a:endParaRPr lang="fr-FR" sz="2200" b="0" dirty="0">
              <a:solidFill>
                <a:schemeClr val="accent6">
                  <a:lumMod val="50000"/>
                </a:schemeClr>
              </a:solidFill>
              <a:latin typeface="+mj-lt"/>
            </a:endParaRPr>
          </a:p>
          <a:p>
            <a:pPr algn="just">
              <a:buFont typeface="Wingdings" pitchFamily="2" charset="2"/>
              <a:buChar char="q"/>
            </a:pPr>
            <a:r>
              <a:rPr lang="fr-FR" sz="2200" b="0" dirty="0">
                <a:solidFill>
                  <a:schemeClr val="accent6">
                    <a:lumMod val="50000"/>
                  </a:schemeClr>
                </a:solidFill>
                <a:latin typeface="+mj-lt"/>
              </a:rPr>
              <a:t> </a:t>
            </a:r>
            <a:r>
              <a:rPr lang="fr-FR" sz="2200" b="0" dirty="0" err="1">
                <a:solidFill>
                  <a:schemeClr val="accent6">
                    <a:lumMod val="50000"/>
                  </a:schemeClr>
                </a:solidFill>
              </a:rPr>
              <a:t>Dénormalisation</a:t>
            </a:r>
            <a:r>
              <a:rPr lang="fr-FR" sz="2200" b="0" dirty="0">
                <a:solidFill>
                  <a:schemeClr val="accent6">
                    <a:lumMod val="50000"/>
                  </a:schemeClr>
                </a:solidFill>
              </a:rPr>
              <a:t> d’un </a:t>
            </a:r>
            <a:r>
              <a:rPr lang="fr-FR" sz="2200" b="0" dirty="0">
                <a:solidFill>
                  <a:schemeClr val="accent6">
                    <a:lumMod val="50000"/>
                  </a:schemeClr>
                </a:solidFill>
                <a:latin typeface="+mj-lt"/>
              </a:rPr>
              <a:t>Coupe-bande usuel : </a:t>
            </a:r>
            <a:r>
              <a:rPr lang="fr-FR" sz="2200" b="0" dirty="0">
                <a:solidFill>
                  <a:schemeClr val="accent6">
                    <a:lumMod val="50000"/>
                  </a:schemeClr>
                </a:solidFill>
              </a:rPr>
              <a:t>Remplacer</a:t>
            </a:r>
            <a:endParaRPr lang="fr-FR" sz="2200" b="0" dirty="0">
              <a:solidFill>
                <a:schemeClr val="accent6">
                  <a:lumMod val="50000"/>
                </a:schemeClr>
              </a:solidFill>
              <a:latin typeface="+mj-lt"/>
            </a:endParaRPr>
          </a:p>
        </p:txBody>
      </p:sp>
      <p:graphicFrame>
        <p:nvGraphicFramePr>
          <p:cNvPr id="5" name="Objet 4"/>
          <p:cNvGraphicFramePr>
            <a:graphicFrameLocks noChangeAspect="1"/>
          </p:cNvGraphicFramePr>
          <p:nvPr/>
        </p:nvGraphicFramePr>
        <p:xfrm>
          <a:off x="7521005" y="2286000"/>
          <a:ext cx="713039" cy="457200"/>
        </p:xfrm>
        <a:graphic>
          <a:graphicData uri="http://schemas.openxmlformats.org/presentationml/2006/ole">
            <mc:AlternateContent xmlns:mc="http://schemas.openxmlformats.org/markup-compatibility/2006">
              <mc:Choice xmlns:v="urn:schemas-microsoft-com:vml" Requires="v">
                <p:oleObj spid="_x0000_s3084" name="Équation" r:id="rId3" imgW="406080" imgH="228600" progId="Equation.3">
                  <p:embed/>
                </p:oleObj>
              </mc:Choice>
              <mc:Fallback>
                <p:oleObj name="Équation" r:id="rId3" imgW="406080" imgH="228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21005" y="2286000"/>
                        <a:ext cx="713039"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t 5"/>
          <p:cNvGraphicFramePr>
            <a:graphicFrameLocks noChangeAspect="1"/>
          </p:cNvGraphicFramePr>
          <p:nvPr/>
        </p:nvGraphicFramePr>
        <p:xfrm>
          <a:off x="7491864" y="3136901"/>
          <a:ext cx="819798" cy="702229"/>
        </p:xfrm>
        <a:graphic>
          <a:graphicData uri="http://schemas.openxmlformats.org/presentationml/2006/ole">
            <mc:AlternateContent xmlns:mc="http://schemas.openxmlformats.org/markup-compatibility/2006">
              <mc:Choice xmlns:v="urn:schemas-microsoft-com:vml" Requires="v">
                <p:oleObj spid="_x0000_s3085" name="Équation" r:id="rId5" imgW="545760" imgH="431640" progId="Equation.3">
                  <p:embed/>
                </p:oleObj>
              </mc:Choice>
              <mc:Fallback>
                <p:oleObj name="Équation" r:id="rId5" imgW="545760" imgH="431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91864" y="3136901"/>
                        <a:ext cx="819798" cy="70222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3892" name="Object 4"/>
          <p:cNvGraphicFramePr>
            <a:graphicFrameLocks noChangeAspect="1"/>
          </p:cNvGraphicFramePr>
          <p:nvPr/>
        </p:nvGraphicFramePr>
        <p:xfrm>
          <a:off x="7515958" y="4175125"/>
          <a:ext cx="819150" cy="681038"/>
        </p:xfrm>
        <a:graphic>
          <a:graphicData uri="http://schemas.openxmlformats.org/presentationml/2006/ole">
            <mc:AlternateContent xmlns:mc="http://schemas.openxmlformats.org/markup-compatibility/2006">
              <mc:Choice xmlns:v="urn:schemas-microsoft-com:vml" Requires="v">
                <p:oleObj spid="_x0000_s3086" name="Équation" r:id="rId7" imgW="545760" imgH="419040" progId="Equation.3">
                  <p:embed/>
                </p:oleObj>
              </mc:Choice>
              <mc:Fallback>
                <p:oleObj name="Équation" r:id="rId7" imgW="545760" imgH="4190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15958" y="4175125"/>
                        <a:ext cx="819150" cy="681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3894" name="Object 6"/>
          <p:cNvGraphicFramePr>
            <a:graphicFrameLocks noChangeAspect="1"/>
          </p:cNvGraphicFramePr>
          <p:nvPr/>
        </p:nvGraphicFramePr>
        <p:xfrm>
          <a:off x="7044104" y="5127626"/>
          <a:ext cx="1600200" cy="784225"/>
        </p:xfrm>
        <a:graphic>
          <a:graphicData uri="http://schemas.openxmlformats.org/presentationml/2006/ole">
            <mc:AlternateContent xmlns:mc="http://schemas.openxmlformats.org/markup-compatibility/2006">
              <mc:Choice xmlns:v="urn:schemas-microsoft-com:vml" Requires="v">
                <p:oleObj spid="_x0000_s3087" name="Équation" r:id="rId9" imgW="1066680" imgH="482400" progId="Equation.3">
                  <p:embed/>
                </p:oleObj>
              </mc:Choice>
              <mc:Fallback>
                <p:oleObj name="Équation" r:id="rId9" imgW="1066680" imgH="48240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044104" y="5127626"/>
                        <a:ext cx="1600200" cy="784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3895" name="Object 7"/>
          <p:cNvGraphicFramePr>
            <a:graphicFrameLocks noChangeAspect="1"/>
          </p:cNvGraphicFramePr>
          <p:nvPr/>
        </p:nvGraphicFramePr>
        <p:xfrm>
          <a:off x="7102720" y="6042026"/>
          <a:ext cx="1600200" cy="784225"/>
        </p:xfrm>
        <a:graphic>
          <a:graphicData uri="http://schemas.openxmlformats.org/presentationml/2006/ole">
            <mc:AlternateContent xmlns:mc="http://schemas.openxmlformats.org/markup-compatibility/2006">
              <mc:Choice xmlns:v="urn:schemas-microsoft-com:vml" Requires="v">
                <p:oleObj spid="_x0000_s3088" name="Équation" r:id="rId11" imgW="1066680" imgH="482400" progId="Equation.3">
                  <p:embed/>
                </p:oleObj>
              </mc:Choice>
              <mc:Fallback>
                <p:oleObj name="Équation" r:id="rId11" imgW="1066680" imgH="48240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102720" y="6042026"/>
                        <a:ext cx="1600200" cy="784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144000" cy="553998"/>
          </a:xfrm>
          <a:prstGeom prst="rect">
            <a:avLst/>
          </a:prstGeom>
          <a:noFill/>
        </p:spPr>
        <p:txBody>
          <a:bodyPr wrap="square" rtlCol="0">
            <a:spAutoFit/>
          </a:bodyPr>
          <a:lstStyle/>
          <a:p>
            <a:pPr algn="ctr"/>
            <a:r>
              <a:rPr lang="fr-FR" sz="3000" dirty="0">
                <a:solidFill>
                  <a:srgbClr val="FF0000"/>
                </a:solidFill>
                <a:latin typeface="+mj-lt"/>
              </a:rPr>
              <a:t>LES FILTRES ANALOGIQUES USUELS</a:t>
            </a:r>
          </a:p>
        </p:txBody>
      </p:sp>
      <p:sp>
        <p:nvSpPr>
          <p:cNvPr id="4" name="ZoneTexte 3"/>
          <p:cNvSpPr txBox="1"/>
          <p:nvPr/>
        </p:nvSpPr>
        <p:spPr>
          <a:xfrm>
            <a:off x="0" y="571501"/>
            <a:ext cx="9144000" cy="430887"/>
          </a:xfrm>
          <a:prstGeom prst="rect">
            <a:avLst/>
          </a:prstGeom>
          <a:noFill/>
        </p:spPr>
        <p:txBody>
          <a:bodyPr wrap="square" rtlCol="0">
            <a:spAutoFit/>
          </a:bodyPr>
          <a:lstStyle/>
          <a:p>
            <a:pPr algn="ctr"/>
            <a:r>
              <a:rPr lang="fr-FR" sz="2200" dirty="0">
                <a:solidFill>
                  <a:srgbClr val="002060"/>
                </a:solidFill>
                <a:latin typeface="+mj-lt"/>
              </a:rPr>
              <a:t>Filtres de </a:t>
            </a:r>
            <a:r>
              <a:rPr lang="fr-FR" sz="2200" dirty="0" err="1">
                <a:solidFill>
                  <a:srgbClr val="002060"/>
                </a:solidFill>
                <a:latin typeface="+mj-lt"/>
              </a:rPr>
              <a:t>Butterworth</a:t>
            </a:r>
            <a:endParaRPr lang="fr-FR" sz="2200" dirty="0">
              <a:solidFill>
                <a:schemeClr val="accent6">
                  <a:lumMod val="50000"/>
                </a:schemeClr>
              </a:solidFill>
              <a:latin typeface="+mj-lt"/>
            </a:endParaRPr>
          </a:p>
        </p:txBody>
      </p:sp>
      <p:sp>
        <p:nvSpPr>
          <p:cNvPr id="9" name="ZoneTexte 8"/>
          <p:cNvSpPr txBox="1"/>
          <p:nvPr/>
        </p:nvSpPr>
        <p:spPr>
          <a:xfrm>
            <a:off x="0" y="1181100"/>
            <a:ext cx="9144000" cy="1446550"/>
          </a:xfrm>
          <a:prstGeom prst="rect">
            <a:avLst/>
          </a:prstGeom>
          <a:noFill/>
        </p:spPr>
        <p:txBody>
          <a:bodyPr wrap="square" rtlCol="0">
            <a:spAutoFit/>
          </a:bodyPr>
          <a:lstStyle/>
          <a:p>
            <a:pPr algn="just"/>
            <a:r>
              <a:rPr lang="fr-FR" sz="2200" b="0" dirty="0">
                <a:solidFill>
                  <a:srgbClr val="002060"/>
                </a:solidFill>
                <a:latin typeface="+mj-lt"/>
              </a:rPr>
              <a:t>Parmi les filtres analogiques usuels, le filtre de </a:t>
            </a:r>
            <a:r>
              <a:rPr lang="fr-FR" sz="2200" b="0" dirty="0" err="1">
                <a:solidFill>
                  <a:srgbClr val="002060"/>
                </a:solidFill>
                <a:latin typeface="+mj-lt"/>
              </a:rPr>
              <a:t>Butterworth</a:t>
            </a:r>
            <a:r>
              <a:rPr lang="fr-FR" sz="2200" b="0" dirty="0">
                <a:solidFill>
                  <a:srgbClr val="002060"/>
                </a:solidFill>
                <a:latin typeface="+mj-lt"/>
              </a:rPr>
              <a:t> est celui qui possède le gain le plus constant possible dans la bande passante et tend vers 0 dans la bande de coupure.  </a:t>
            </a:r>
          </a:p>
          <a:p>
            <a:r>
              <a:rPr lang="fr-FR" sz="2200" b="0" dirty="0">
                <a:solidFill>
                  <a:srgbClr val="C00000"/>
                </a:solidFill>
                <a:latin typeface="+mj-lt"/>
              </a:rPr>
              <a:t>Cependant, il possède une bande de transition parmi les plus large.</a:t>
            </a:r>
          </a:p>
        </p:txBody>
      </p:sp>
      <p:graphicFrame>
        <p:nvGraphicFramePr>
          <p:cNvPr id="11" name="Objet 10"/>
          <p:cNvGraphicFramePr>
            <a:graphicFrameLocks noChangeAspect="1"/>
          </p:cNvGraphicFramePr>
          <p:nvPr/>
        </p:nvGraphicFramePr>
        <p:xfrm>
          <a:off x="370635" y="3327400"/>
          <a:ext cx="1975871" cy="1143000"/>
        </p:xfrm>
        <a:graphic>
          <a:graphicData uri="http://schemas.openxmlformats.org/presentationml/2006/ole">
            <mc:AlternateContent xmlns:mc="http://schemas.openxmlformats.org/markup-compatibility/2006">
              <mc:Choice xmlns:v="urn:schemas-microsoft-com:vml" Requires="v">
                <p:oleObj spid="_x0000_s4102" name="Équation" r:id="rId3" imgW="1307880" imgH="698400" progId="Equation.3">
                  <p:embed/>
                </p:oleObj>
              </mc:Choice>
              <mc:Fallback>
                <p:oleObj name="Équation" r:id="rId3" imgW="1307880" imgH="6984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635" y="3327400"/>
                        <a:ext cx="1975871"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ZoneTexte 11"/>
          <p:cNvSpPr txBox="1"/>
          <p:nvPr/>
        </p:nvSpPr>
        <p:spPr>
          <a:xfrm>
            <a:off x="2473569" y="3136900"/>
            <a:ext cx="6518031" cy="1477328"/>
          </a:xfrm>
          <a:prstGeom prst="rect">
            <a:avLst/>
          </a:prstGeom>
          <a:noFill/>
        </p:spPr>
        <p:txBody>
          <a:bodyPr wrap="square" rtlCol="0">
            <a:spAutoFit/>
          </a:bodyPr>
          <a:lstStyle/>
          <a:p>
            <a:r>
              <a:rPr lang="fr-FR" dirty="0">
                <a:solidFill>
                  <a:srgbClr val="7030A0"/>
                </a:solidFill>
              </a:rPr>
              <a:t>H(f) : Réponse fréquentielle d’un filtre de </a:t>
            </a:r>
            <a:r>
              <a:rPr lang="fr-FR" dirty="0" err="1">
                <a:solidFill>
                  <a:srgbClr val="7030A0"/>
                </a:solidFill>
              </a:rPr>
              <a:t>Butterworth</a:t>
            </a:r>
            <a:r>
              <a:rPr lang="fr-FR" dirty="0">
                <a:solidFill>
                  <a:srgbClr val="7030A0"/>
                </a:solidFill>
              </a:rPr>
              <a:t> passe-bas</a:t>
            </a:r>
          </a:p>
          <a:p>
            <a:endParaRPr lang="fr-FR" dirty="0">
              <a:solidFill>
                <a:srgbClr val="7030A0"/>
              </a:solidFill>
            </a:endParaRPr>
          </a:p>
          <a:p>
            <a:r>
              <a:rPr lang="fr-FR" dirty="0" err="1">
                <a:solidFill>
                  <a:srgbClr val="7030A0"/>
                </a:solidFill>
              </a:rPr>
              <a:t>f</a:t>
            </a:r>
            <a:r>
              <a:rPr lang="fr-FR" baseline="-25000" dirty="0" err="1">
                <a:solidFill>
                  <a:srgbClr val="7030A0"/>
                </a:solidFill>
              </a:rPr>
              <a:t>c</a:t>
            </a:r>
            <a:r>
              <a:rPr lang="fr-FR" dirty="0">
                <a:solidFill>
                  <a:srgbClr val="7030A0"/>
                </a:solidFill>
              </a:rPr>
              <a:t> : fréquence de coupure du filtre</a:t>
            </a:r>
          </a:p>
          <a:p>
            <a:endParaRPr lang="fr-FR" dirty="0">
              <a:solidFill>
                <a:srgbClr val="7030A0"/>
              </a:solidFill>
            </a:endParaRPr>
          </a:p>
          <a:p>
            <a:r>
              <a:rPr lang="fr-FR" dirty="0">
                <a:solidFill>
                  <a:srgbClr val="7030A0"/>
                </a:solidFill>
              </a:rPr>
              <a:t>N : Ordre du filtre</a:t>
            </a:r>
          </a:p>
        </p:txBody>
      </p:sp>
      <p:graphicFrame>
        <p:nvGraphicFramePr>
          <p:cNvPr id="294921" name="Object 9"/>
          <p:cNvGraphicFramePr>
            <a:graphicFrameLocks noChangeAspect="1"/>
          </p:cNvGraphicFramePr>
          <p:nvPr/>
        </p:nvGraphicFramePr>
        <p:xfrm>
          <a:off x="86457" y="5105400"/>
          <a:ext cx="2891204" cy="1358900"/>
        </p:xfrm>
        <a:graphic>
          <a:graphicData uri="http://schemas.openxmlformats.org/presentationml/2006/ole">
            <mc:AlternateContent xmlns:mc="http://schemas.openxmlformats.org/markup-compatibility/2006">
              <mc:Choice xmlns:v="urn:schemas-microsoft-com:vml" Requires="v">
                <p:oleObj spid="_x0000_s4103" name="Équation" r:id="rId5" imgW="1841400" imgH="698400" progId="Equation.3">
                  <p:embed/>
                </p:oleObj>
              </mc:Choice>
              <mc:Fallback>
                <p:oleObj name="Équation" r:id="rId5" imgW="1841400" imgH="6984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457" y="5105400"/>
                        <a:ext cx="2891204" cy="1358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ZoneTexte 13"/>
          <p:cNvSpPr txBox="1"/>
          <p:nvPr/>
        </p:nvSpPr>
        <p:spPr>
          <a:xfrm>
            <a:off x="3024554" y="5003800"/>
            <a:ext cx="6119446" cy="1477328"/>
          </a:xfrm>
          <a:prstGeom prst="rect">
            <a:avLst/>
          </a:prstGeom>
          <a:noFill/>
        </p:spPr>
        <p:txBody>
          <a:bodyPr wrap="square" rtlCol="0">
            <a:spAutoFit/>
          </a:bodyPr>
          <a:lstStyle/>
          <a:p>
            <a:r>
              <a:rPr lang="fr-FR" dirty="0">
                <a:solidFill>
                  <a:srgbClr val="3366CC"/>
                </a:solidFill>
              </a:rPr>
              <a:t>H(p) : Fonction de transfert en p du </a:t>
            </a:r>
            <a:r>
              <a:rPr lang="fr-FR" dirty="0" err="1">
                <a:solidFill>
                  <a:srgbClr val="3366CC"/>
                </a:solidFill>
              </a:rPr>
              <a:t>Butterworth</a:t>
            </a:r>
            <a:r>
              <a:rPr lang="fr-FR" dirty="0">
                <a:solidFill>
                  <a:srgbClr val="3366CC"/>
                </a:solidFill>
              </a:rPr>
              <a:t> passe-bas</a:t>
            </a:r>
          </a:p>
          <a:p>
            <a:endParaRPr lang="fr-FR" dirty="0">
              <a:solidFill>
                <a:srgbClr val="3366CC"/>
              </a:solidFill>
            </a:endParaRPr>
          </a:p>
          <a:p>
            <a:r>
              <a:rPr lang="fr-FR" dirty="0">
                <a:solidFill>
                  <a:srgbClr val="3366CC"/>
                </a:solidFill>
                <a:sym typeface="Symbol"/>
              </a:rPr>
              <a:t></a:t>
            </a:r>
            <a:r>
              <a:rPr lang="fr-FR" baseline="-25000" dirty="0">
                <a:solidFill>
                  <a:srgbClr val="3366CC"/>
                </a:solidFill>
              </a:rPr>
              <a:t>c</a:t>
            </a:r>
            <a:r>
              <a:rPr lang="fr-FR" dirty="0">
                <a:solidFill>
                  <a:srgbClr val="3366CC"/>
                </a:solidFill>
              </a:rPr>
              <a:t> : pulsation de coupure du filtre</a:t>
            </a:r>
          </a:p>
          <a:p>
            <a:endParaRPr lang="fr-FR" dirty="0">
              <a:solidFill>
                <a:srgbClr val="3366CC"/>
              </a:solidFill>
            </a:endParaRPr>
          </a:p>
          <a:p>
            <a:r>
              <a:rPr lang="fr-FR" dirty="0">
                <a:solidFill>
                  <a:srgbClr val="3366CC"/>
                </a:solidFill>
              </a:rPr>
              <a:t>N : Ordre du filtre</a:t>
            </a: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366</TotalTime>
  <Words>1938</Words>
  <Application>Microsoft Office PowerPoint</Application>
  <PresentationFormat>Affichage à l'écran (4:3)</PresentationFormat>
  <Paragraphs>227</Paragraphs>
  <Slides>24</Slides>
  <Notes>0</Notes>
  <HiddenSlides>0</HiddenSlides>
  <MMClips>0</MMClips>
  <ScaleCrop>false</ScaleCrop>
  <HeadingPairs>
    <vt:vector size="8" baseType="variant">
      <vt:variant>
        <vt:lpstr>Polices utilisées</vt:lpstr>
      </vt:variant>
      <vt:variant>
        <vt:i4>4</vt:i4>
      </vt:variant>
      <vt:variant>
        <vt:lpstr>Thème</vt:lpstr>
      </vt:variant>
      <vt:variant>
        <vt:i4>1</vt:i4>
      </vt:variant>
      <vt:variant>
        <vt:lpstr>Serveurs OLE incorporés</vt:lpstr>
      </vt:variant>
      <vt:variant>
        <vt:i4>1</vt:i4>
      </vt:variant>
      <vt:variant>
        <vt:lpstr>Titres des diapositives</vt:lpstr>
      </vt:variant>
      <vt:variant>
        <vt:i4>24</vt:i4>
      </vt:variant>
    </vt:vector>
  </HeadingPairs>
  <TitlesOfParts>
    <vt:vector size="30" baseType="lpstr">
      <vt:lpstr>Arial</vt:lpstr>
      <vt:lpstr>Calibri</vt:lpstr>
      <vt:lpstr>Times New Roman</vt:lpstr>
      <vt:lpstr>Wingdings</vt:lpstr>
      <vt:lpstr>Thème Office</vt:lpstr>
      <vt:lpstr>Équation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sts</dc:creator>
  <cp:lastModifiedBy>Noureddine</cp:lastModifiedBy>
  <cp:revision>42</cp:revision>
  <dcterms:created xsi:type="dcterms:W3CDTF">2016-12-12T18:41:47Z</dcterms:created>
  <dcterms:modified xsi:type="dcterms:W3CDTF">2021-01-16T15:22:41Z</dcterms:modified>
</cp:coreProperties>
</file>