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9"/>
  </p:notesMasterIdLst>
  <p:sldIdLst>
    <p:sldId id="256" r:id="rId2"/>
    <p:sldId id="463" r:id="rId3"/>
    <p:sldId id="589" r:id="rId4"/>
    <p:sldId id="590" r:id="rId5"/>
    <p:sldId id="592" r:id="rId6"/>
    <p:sldId id="591" r:id="rId7"/>
    <p:sldId id="464" r:id="rId8"/>
    <p:sldId id="465" r:id="rId9"/>
    <p:sldId id="585" r:id="rId10"/>
    <p:sldId id="586" r:id="rId11"/>
    <p:sldId id="587" r:id="rId12"/>
    <p:sldId id="588" r:id="rId13"/>
    <p:sldId id="257" r:id="rId14"/>
    <p:sldId id="306" r:id="rId15"/>
    <p:sldId id="332" r:id="rId16"/>
    <p:sldId id="333" r:id="rId17"/>
    <p:sldId id="334" r:id="rId18"/>
    <p:sldId id="335" r:id="rId19"/>
    <p:sldId id="336" r:id="rId20"/>
    <p:sldId id="337" r:id="rId21"/>
    <p:sldId id="338" r:id="rId22"/>
    <p:sldId id="339" r:id="rId23"/>
    <p:sldId id="340" r:id="rId24"/>
    <p:sldId id="361" r:id="rId25"/>
    <p:sldId id="341" r:id="rId26"/>
    <p:sldId id="307" r:id="rId27"/>
    <p:sldId id="446" r:id="rId28"/>
    <p:sldId id="447" r:id="rId29"/>
    <p:sldId id="448" r:id="rId30"/>
    <p:sldId id="449" r:id="rId31"/>
    <p:sldId id="450" r:id="rId32"/>
    <p:sldId id="451" r:id="rId33"/>
    <p:sldId id="452" r:id="rId34"/>
    <p:sldId id="362" r:id="rId35"/>
    <p:sldId id="460" r:id="rId36"/>
    <p:sldId id="461" r:id="rId37"/>
    <p:sldId id="462" r:id="rId38"/>
    <p:sldId id="310" r:id="rId39"/>
    <p:sldId id="312" r:id="rId40"/>
    <p:sldId id="313" r:id="rId41"/>
    <p:sldId id="370" r:id="rId42"/>
    <p:sldId id="314" r:id="rId43"/>
    <p:sldId id="315" r:id="rId44"/>
    <p:sldId id="364" r:id="rId45"/>
    <p:sldId id="365" r:id="rId46"/>
    <p:sldId id="366" r:id="rId47"/>
    <p:sldId id="367" r:id="rId48"/>
    <p:sldId id="368" r:id="rId49"/>
    <p:sldId id="369" r:id="rId50"/>
    <p:sldId id="316" r:id="rId51"/>
    <p:sldId id="317" r:id="rId52"/>
    <p:sldId id="371" r:id="rId53"/>
    <p:sldId id="318" r:id="rId54"/>
    <p:sldId id="319" r:id="rId55"/>
    <p:sldId id="320" r:id="rId56"/>
    <p:sldId id="321" r:id="rId57"/>
    <p:sldId id="322" r:id="rId58"/>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1" d="100"/>
          <a:sy n="81" d="100"/>
        </p:scale>
        <p:origin x="540"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image" Target="../media/image20.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54.wmf"/><Relationship Id="rId2" Type="http://schemas.openxmlformats.org/officeDocument/2006/relationships/image" Target="../media/image53.wmf"/><Relationship Id="rId1" Type="http://schemas.openxmlformats.org/officeDocument/2006/relationships/image" Target="../media/image52.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69.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73.wmf"/><Relationship Id="rId2" Type="http://schemas.openxmlformats.org/officeDocument/2006/relationships/image" Target="../media/image72.wmf"/><Relationship Id="rId1" Type="http://schemas.openxmlformats.org/officeDocument/2006/relationships/image" Target="../media/image71.wmf"/><Relationship Id="rId5" Type="http://schemas.openxmlformats.org/officeDocument/2006/relationships/image" Target="../media/image75.wmf"/><Relationship Id="rId4" Type="http://schemas.openxmlformats.org/officeDocument/2006/relationships/image" Target="../media/image74.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76.w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79.wmf"/><Relationship Id="rId2" Type="http://schemas.openxmlformats.org/officeDocument/2006/relationships/image" Target="../media/image78.wmf"/><Relationship Id="rId1" Type="http://schemas.openxmlformats.org/officeDocument/2006/relationships/image" Target="../media/image77.w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82.wmf"/><Relationship Id="rId2" Type="http://schemas.openxmlformats.org/officeDocument/2006/relationships/image" Target="../media/image81.wmf"/><Relationship Id="rId1" Type="http://schemas.openxmlformats.org/officeDocument/2006/relationships/image" Target="../media/image80.wmf"/></Relationships>
</file>

<file path=ppt/drawings/_rels/vmlDrawing16.vml.rels><?xml version="1.0" encoding="UTF-8" standalone="yes"?>
<Relationships xmlns="http://schemas.openxmlformats.org/package/2006/relationships"><Relationship Id="rId3" Type="http://schemas.openxmlformats.org/officeDocument/2006/relationships/image" Target="../media/image84.wmf"/><Relationship Id="rId2" Type="http://schemas.openxmlformats.org/officeDocument/2006/relationships/image" Target="../media/image52.wmf"/><Relationship Id="rId1" Type="http://schemas.openxmlformats.org/officeDocument/2006/relationships/image" Target="../media/image83.wmf"/></Relationships>
</file>

<file path=ppt/drawings/_rels/vmlDrawing17.vml.rels><?xml version="1.0" encoding="UTF-8" standalone="yes"?>
<Relationships xmlns="http://schemas.openxmlformats.org/package/2006/relationships"><Relationship Id="rId3" Type="http://schemas.openxmlformats.org/officeDocument/2006/relationships/image" Target="../media/image90.wmf"/><Relationship Id="rId2" Type="http://schemas.openxmlformats.org/officeDocument/2006/relationships/image" Target="../media/image89.wmf"/><Relationship Id="rId1" Type="http://schemas.openxmlformats.org/officeDocument/2006/relationships/image" Target="../media/image88.wmf"/><Relationship Id="rId5" Type="http://schemas.openxmlformats.org/officeDocument/2006/relationships/image" Target="../media/image92.wmf"/><Relationship Id="rId4" Type="http://schemas.openxmlformats.org/officeDocument/2006/relationships/image" Target="../media/image91.wmf"/></Relationships>
</file>

<file path=ppt/drawings/_rels/vmlDrawing18.vml.rels><?xml version="1.0" encoding="UTF-8" standalone="yes"?>
<Relationships xmlns="http://schemas.openxmlformats.org/package/2006/relationships"><Relationship Id="rId3" Type="http://schemas.openxmlformats.org/officeDocument/2006/relationships/image" Target="../media/image80.wmf"/><Relationship Id="rId2" Type="http://schemas.openxmlformats.org/officeDocument/2006/relationships/image" Target="../media/image94.wmf"/><Relationship Id="rId1" Type="http://schemas.openxmlformats.org/officeDocument/2006/relationships/image" Target="../media/image76.wmf"/></Relationships>
</file>

<file path=ppt/drawings/_rels/vmlDrawing19.vml.rels><?xml version="1.0" encoding="UTF-8" standalone="yes"?>
<Relationships xmlns="http://schemas.openxmlformats.org/package/2006/relationships"><Relationship Id="rId3" Type="http://schemas.openxmlformats.org/officeDocument/2006/relationships/image" Target="../media/image97.wmf"/><Relationship Id="rId2" Type="http://schemas.openxmlformats.org/officeDocument/2006/relationships/image" Target="../media/image96.wmf"/><Relationship Id="rId1" Type="http://schemas.openxmlformats.org/officeDocument/2006/relationships/image" Target="../media/image95.wmf"/><Relationship Id="rId4" Type="http://schemas.openxmlformats.org/officeDocument/2006/relationships/image" Target="../media/image98.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image" Target="../media/image23.wmf"/><Relationship Id="rId1" Type="http://schemas.openxmlformats.org/officeDocument/2006/relationships/image" Target="../media/image22.wmf"/><Relationship Id="rId4" Type="http://schemas.openxmlformats.org/officeDocument/2006/relationships/image" Target="../media/image25.wmf"/></Relationships>
</file>

<file path=ppt/drawings/_rels/vmlDrawing20.vml.rels><?xml version="1.0" encoding="UTF-8" standalone="yes"?>
<Relationships xmlns="http://schemas.openxmlformats.org/package/2006/relationships"><Relationship Id="rId3" Type="http://schemas.openxmlformats.org/officeDocument/2006/relationships/image" Target="../media/image80.wmf"/><Relationship Id="rId2" Type="http://schemas.openxmlformats.org/officeDocument/2006/relationships/image" Target="../media/image101.wmf"/><Relationship Id="rId1" Type="http://schemas.openxmlformats.org/officeDocument/2006/relationships/image" Target="../media/image76.wmf"/><Relationship Id="rId4" Type="http://schemas.openxmlformats.org/officeDocument/2006/relationships/image" Target="../media/image102.wmf"/></Relationships>
</file>

<file path=ppt/drawings/_rels/vmlDrawing21.vml.rels><?xml version="1.0" encoding="UTF-8" standalone="yes"?>
<Relationships xmlns="http://schemas.openxmlformats.org/package/2006/relationships"><Relationship Id="rId3" Type="http://schemas.openxmlformats.org/officeDocument/2006/relationships/image" Target="../media/image80.wmf"/><Relationship Id="rId2" Type="http://schemas.openxmlformats.org/officeDocument/2006/relationships/image" Target="../media/image103.wmf"/><Relationship Id="rId1" Type="http://schemas.openxmlformats.org/officeDocument/2006/relationships/image" Target="../media/image76.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27.wmf"/><Relationship Id="rId1" Type="http://schemas.openxmlformats.org/officeDocument/2006/relationships/image" Target="../media/image26.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image" Target="../media/image29.wmf"/><Relationship Id="rId1" Type="http://schemas.openxmlformats.org/officeDocument/2006/relationships/image" Target="../media/image28.wmf"/><Relationship Id="rId5" Type="http://schemas.openxmlformats.org/officeDocument/2006/relationships/image" Target="../media/image32.wmf"/><Relationship Id="rId4" Type="http://schemas.openxmlformats.org/officeDocument/2006/relationships/image" Target="../media/image31.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35.wmf"/><Relationship Id="rId2" Type="http://schemas.openxmlformats.org/officeDocument/2006/relationships/image" Target="../media/image34.wmf"/><Relationship Id="rId1" Type="http://schemas.openxmlformats.org/officeDocument/2006/relationships/image" Target="../media/image33.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37.wmf"/><Relationship Id="rId7" Type="http://schemas.openxmlformats.org/officeDocument/2006/relationships/image" Target="../media/image41.wmf"/><Relationship Id="rId2" Type="http://schemas.openxmlformats.org/officeDocument/2006/relationships/image" Target="../media/image36.wmf"/><Relationship Id="rId1" Type="http://schemas.openxmlformats.org/officeDocument/2006/relationships/image" Target="../media/image21.wmf"/><Relationship Id="rId6" Type="http://schemas.openxmlformats.org/officeDocument/2006/relationships/image" Target="../media/image40.wmf"/><Relationship Id="rId5" Type="http://schemas.openxmlformats.org/officeDocument/2006/relationships/image" Target="../media/image39.wmf"/><Relationship Id="rId4" Type="http://schemas.openxmlformats.org/officeDocument/2006/relationships/image" Target="../media/image38.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43.wmf"/><Relationship Id="rId2" Type="http://schemas.openxmlformats.org/officeDocument/2006/relationships/image" Target="../media/image42.wmf"/><Relationship Id="rId1" Type="http://schemas.openxmlformats.org/officeDocument/2006/relationships/image" Target="../media/image41.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46.wmf"/><Relationship Id="rId2" Type="http://schemas.openxmlformats.org/officeDocument/2006/relationships/image" Target="../media/image45.wmf"/><Relationship Id="rId1" Type="http://schemas.openxmlformats.org/officeDocument/2006/relationships/image" Target="../media/image44.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50.wmf"/><Relationship Id="rId2" Type="http://schemas.openxmlformats.org/officeDocument/2006/relationships/image" Target="../media/image49.wmf"/><Relationship Id="rId1" Type="http://schemas.openxmlformats.org/officeDocument/2006/relationships/image" Target="../media/image48.wmf"/><Relationship Id="rId4" Type="http://schemas.openxmlformats.org/officeDocument/2006/relationships/image" Target="../media/image5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88E8A97-48E2-4BD4-9D73-6A91648B257F}" type="datetimeFigureOut">
              <a:rPr lang="fr-FR" smtClean="0"/>
              <a:pPr/>
              <a:t>21/01/2021</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F5C2A63-C22F-4A17-90B1-AA840D61A28D}" type="slidenum">
              <a:rPr lang="fr-FR" smtClean="0"/>
              <a:pPr/>
              <a:t>‹N°›</a:t>
            </a:fld>
            <a:endParaRPr lang="fr-F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3A7B06F9-E53A-4B52-9354-F69401B1CA50}" type="slidenum">
              <a:rPr lang="en-US" smtClean="0"/>
              <a:pPr/>
              <a:t>27</a:t>
            </a:fld>
            <a:endParaRPr lang="en-US"/>
          </a:p>
        </p:txBody>
      </p:sp>
      <p:sp>
        <p:nvSpPr>
          <p:cNvPr id="51203" name="Rectangle 2"/>
          <p:cNvSpPr>
            <a:spLocks noGrp="1" noRot="1" noChangeAspect="1" noChangeArrowheads="1" noTextEdit="1"/>
          </p:cNvSpPr>
          <p:nvPr>
            <p:ph type="sldImg"/>
          </p:nvPr>
        </p:nvSpPr>
        <p:spPr>
          <a:xfrm>
            <a:off x="1144588" y="685800"/>
            <a:ext cx="4572000" cy="3429000"/>
          </a:xfrm>
          <a:ln/>
        </p:spPr>
      </p:sp>
      <p:sp>
        <p:nvSpPr>
          <p:cNvPr id="51204" name="Rectangle 3"/>
          <p:cNvSpPr>
            <a:spLocks noGrp="1" noChangeArrowheads="1"/>
          </p:cNvSpPr>
          <p:nvPr>
            <p:ph type="body" idx="1"/>
          </p:nvPr>
        </p:nvSpPr>
        <p:spPr>
          <a:noFill/>
          <a:ln/>
        </p:spPr>
        <p:txBody>
          <a:bodyPr/>
          <a:lstStyle/>
          <a:p>
            <a:pPr eaLnBrk="1" hangingPunct="1"/>
            <a:endParaRPr lang="fr-F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xfrm>
            <a:off x="3884613" y="8685213"/>
            <a:ext cx="2971800" cy="457200"/>
          </a:xfrm>
          <a:prstGeom prst="rect">
            <a:avLst/>
          </a:prstGeom>
          <a:ln/>
        </p:spPr>
        <p:txBody>
          <a:bodyPr/>
          <a:lstStyle/>
          <a:p>
            <a:fld id="{798515CF-DC64-471E-B552-075D1EB623E0}" type="slidenum">
              <a:rPr lang="fr-FR"/>
              <a:pPr/>
              <a:t>41</a:t>
            </a:fld>
            <a:endParaRPr lang="fr-FR"/>
          </a:p>
        </p:txBody>
      </p:sp>
      <p:sp>
        <p:nvSpPr>
          <p:cNvPr id="6146" name="Rectangle 2"/>
          <p:cNvSpPr>
            <a:spLocks noGrp="1" noRot="1" noChangeAspect="1" noChangeArrowheads="1" noTextEdit="1"/>
          </p:cNvSpPr>
          <p:nvPr>
            <p:ph type="sldImg"/>
          </p:nvPr>
        </p:nvSpPr>
        <p:spPr>
          <a:xfrm>
            <a:off x="1150938" y="692150"/>
            <a:ext cx="4556125" cy="3416300"/>
          </a:xfrm>
          <a:ln/>
        </p:spPr>
      </p:sp>
      <p:sp>
        <p:nvSpPr>
          <p:cNvPr id="6147" name="Rectangle 3"/>
          <p:cNvSpPr>
            <a:spLocks noGrp="1" noChangeArrowheads="1"/>
          </p:cNvSpPr>
          <p:nvPr>
            <p:ph type="body" idx="1"/>
          </p:nvPr>
        </p:nvSpPr>
        <p:spPr/>
        <p:txBody>
          <a:bodyPr/>
          <a:lstStyle/>
          <a:p>
            <a:endParaRPr lang="fr-F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xfrm>
            <a:off x="3884613" y="8685213"/>
            <a:ext cx="2971800" cy="457200"/>
          </a:xfrm>
          <a:prstGeom prst="rect">
            <a:avLst/>
          </a:prstGeom>
          <a:ln/>
        </p:spPr>
        <p:txBody>
          <a:bodyPr/>
          <a:lstStyle/>
          <a:p>
            <a:fld id="{499A4D4F-CE7B-4917-9BA0-A6DB5574770B}" type="slidenum">
              <a:rPr lang="fr-FR"/>
              <a:pPr/>
              <a:t>44</a:t>
            </a:fld>
            <a:endParaRPr lang="fr-FR"/>
          </a:p>
        </p:txBody>
      </p:sp>
      <p:sp>
        <p:nvSpPr>
          <p:cNvPr id="25602" name="Rectangle 2"/>
          <p:cNvSpPr>
            <a:spLocks noGrp="1" noRot="1" noChangeAspect="1" noChangeArrowheads="1" noTextEdit="1"/>
          </p:cNvSpPr>
          <p:nvPr>
            <p:ph type="sldImg"/>
          </p:nvPr>
        </p:nvSpPr>
        <p:spPr>
          <a:xfrm>
            <a:off x="1150938" y="692150"/>
            <a:ext cx="4556125" cy="3416300"/>
          </a:xfrm>
          <a:ln/>
        </p:spPr>
      </p:sp>
      <p:sp>
        <p:nvSpPr>
          <p:cNvPr id="25603" name="Rectangle 3"/>
          <p:cNvSpPr>
            <a:spLocks noGrp="1" noChangeArrowheads="1"/>
          </p:cNvSpPr>
          <p:nvPr>
            <p:ph type="body" idx="1"/>
          </p:nvPr>
        </p:nvSpPr>
        <p:spPr/>
        <p:txBody>
          <a:bodyPr/>
          <a:lstStyle/>
          <a:p>
            <a:endParaRPr lang="fr-F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xfrm>
            <a:off x="3884613" y="8685213"/>
            <a:ext cx="2971800" cy="457200"/>
          </a:xfrm>
          <a:prstGeom prst="rect">
            <a:avLst/>
          </a:prstGeom>
          <a:ln/>
        </p:spPr>
        <p:txBody>
          <a:bodyPr/>
          <a:lstStyle/>
          <a:p>
            <a:fld id="{0E862550-FAAB-4BB5-AF5B-158B0CFA8657}" type="slidenum">
              <a:rPr lang="fr-FR"/>
              <a:pPr/>
              <a:t>45</a:t>
            </a:fld>
            <a:endParaRPr lang="fr-FR"/>
          </a:p>
        </p:txBody>
      </p:sp>
      <p:sp>
        <p:nvSpPr>
          <p:cNvPr id="23554" name="Rectangle 2"/>
          <p:cNvSpPr>
            <a:spLocks noGrp="1" noRot="1" noChangeAspect="1" noChangeArrowheads="1" noTextEdit="1"/>
          </p:cNvSpPr>
          <p:nvPr>
            <p:ph type="sldImg"/>
          </p:nvPr>
        </p:nvSpPr>
        <p:spPr>
          <a:xfrm>
            <a:off x="1150938" y="692150"/>
            <a:ext cx="4556125" cy="3416300"/>
          </a:xfrm>
          <a:ln/>
        </p:spPr>
      </p:sp>
      <p:sp>
        <p:nvSpPr>
          <p:cNvPr id="23555" name="Rectangle 3"/>
          <p:cNvSpPr>
            <a:spLocks noGrp="1" noChangeArrowheads="1"/>
          </p:cNvSpPr>
          <p:nvPr>
            <p:ph type="body" idx="1"/>
          </p:nvPr>
        </p:nvSpPr>
        <p:spPr/>
        <p:txBody>
          <a:bodyPr/>
          <a:lstStyle/>
          <a:p>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320EFD2D-FC56-48B0-8156-5E4156471F36}" type="slidenum">
              <a:rPr lang="en-US" smtClean="0"/>
              <a:pPr/>
              <a:t>28</a:t>
            </a:fld>
            <a:endParaRPr lang="en-US"/>
          </a:p>
        </p:txBody>
      </p:sp>
      <p:sp>
        <p:nvSpPr>
          <p:cNvPr id="52227" name="Rectangle 2"/>
          <p:cNvSpPr>
            <a:spLocks noGrp="1" noRot="1" noChangeAspect="1" noChangeArrowheads="1" noTextEdit="1"/>
          </p:cNvSpPr>
          <p:nvPr>
            <p:ph type="sldImg"/>
          </p:nvPr>
        </p:nvSpPr>
        <p:spPr>
          <a:xfrm>
            <a:off x="1144588" y="685800"/>
            <a:ext cx="4572000" cy="3429000"/>
          </a:xfrm>
          <a:ln/>
        </p:spPr>
      </p:sp>
      <p:sp>
        <p:nvSpPr>
          <p:cNvPr id="52228" name="Rectangle 3"/>
          <p:cNvSpPr>
            <a:spLocks noGrp="1" noChangeArrowheads="1"/>
          </p:cNvSpPr>
          <p:nvPr>
            <p:ph type="body" idx="1"/>
          </p:nvPr>
        </p:nvSpPr>
        <p:spPr>
          <a:noFill/>
          <a:ln/>
        </p:spPr>
        <p:txBody>
          <a:bodyPr/>
          <a:lstStyle/>
          <a:p>
            <a:pPr eaLnBrk="1" hangingPunct="1"/>
            <a:endParaRPr lang="fr-F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4B32FF7F-F648-4556-A6DF-58273B4C43BF}" type="slidenum">
              <a:rPr lang="en-US" smtClean="0"/>
              <a:pPr/>
              <a:t>29</a:t>
            </a:fld>
            <a:endParaRPr lang="en-US"/>
          </a:p>
        </p:txBody>
      </p:sp>
      <p:sp>
        <p:nvSpPr>
          <p:cNvPr id="53251" name="Rectangle 2"/>
          <p:cNvSpPr>
            <a:spLocks noGrp="1" noRot="1" noChangeAspect="1" noChangeArrowheads="1" noTextEdit="1"/>
          </p:cNvSpPr>
          <p:nvPr>
            <p:ph type="sldImg"/>
          </p:nvPr>
        </p:nvSpPr>
        <p:spPr>
          <a:xfrm>
            <a:off x="1144588" y="685800"/>
            <a:ext cx="4572000" cy="3429000"/>
          </a:xfrm>
          <a:ln/>
        </p:spPr>
      </p:sp>
      <p:sp>
        <p:nvSpPr>
          <p:cNvPr id="53252" name="Rectangle 3"/>
          <p:cNvSpPr>
            <a:spLocks noGrp="1" noChangeArrowheads="1"/>
          </p:cNvSpPr>
          <p:nvPr>
            <p:ph type="body" idx="1"/>
          </p:nvPr>
        </p:nvSpPr>
        <p:spPr>
          <a:noFill/>
          <a:ln/>
        </p:spPr>
        <p:txBody>
          <a:bodyPr/>
          <a:lstStyle/>
          <a:p>
            <a:pPr eaLnBrk="1" hangingPunct="1"/>
            <a:endParaRPr lang="fr-F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35A67A2C-C3F6-4EEC-B2E9-1B56132717B4}" type="slidenum">
              <a:rPr lang="en-US" smtClean="0"/>
              <a:pPr/>
              <a:t>30</a:t>
            </a:fld>
            <a:endParaRPr lang="en-US"/>
          </a:p>
        </p:txBody>
      </p:sp>
      <p:sp>
        <p:nvSpPr>
          <p:cNvPr id="54275" name="Rectangle 2"/>
          <p:cNvSpPr>
            <a:spLocks noGrp="1" noRot="1" noChangeAspect="1" noChangeArrowheads="1" noTextEdit="1"/>
          </p:cNvSpPr>
          <p:nvPr>
            <p:ph type="sldImg"/>
          </p:nvPr>
        </p:nvSpPr>
        <p:spPr>
          <a:xfrm>
            <a:off x="1144588" y="685800"/>
            <a:ext cx="4572000" cy="3429000"/>
          </a:xfrm>
          <a:ln/>
        </p:spPr>
      </p:sp>
      <p:sp>
        <p:nvSpPr>
          <p:cNvPr id="54276" name="Rectangle 3"/>
          <p:cNvSpPr>
            <a:spLocks noGrp="1" noChangeArrowheads="1"/>
          </p:cNvSpPr>
          <p:nvPr>
            <p:ph type="body" idx="1"/>
          </p:nvPr>
        </p:nvSpPr>
        <p:spPr>
          <a:noFill/>
          <a:ln/>
        </p:spPr>
        <p:txBody>
          <a:bodyPr/>
          <a:lstStyle/>
          <a:p>
            <a:pPr eaLnBrk="1" hangingPunct="1"/>
            <a:endParaRPr lang="fr-F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93B8BB4A-7A4B-4CF7-9E8A-72C19116CDE5}" type="slidenum">
              <a:rPr lang="en-US" smtClean="0"/>
              <a:pPr/>
              <a:t>31</a:t>
            </a:fld>
            <a:endParaRPr lang="en-US"/>
          </a:p>
        </p:txBody>
      </p:sp>
      <p:sp>
        <p:nvSpPr>
          <p:cNvPr id="55299" name="Rectangle 2"/>
          <p:cNvSpPr>
            <a:spLocks noGrp="1" noRot="1" noChangeAspect="1" noChangeArrowheads="1" noTextEdit="1"/>
          </p:cNvSpPr>
          <p:nvPr>
            <p:ph type="sldImg"/>
          </p:nvPr>
        </p:nvSpPr>
        <p:spPr>
          <a:xfrm>
            <a:off x="1144588" y="685800"/>
            <a:ext cx="4572000" cy="3429000"/>
          </a:xfrm>
          <a:ln/>
        </p:spPr>
      </p:sp>
      <p:sp>
        <p:nvSpPr>
          <p:cNvPr id="55300" name="Rectangle 3"/>
          <p:cNvSpPr>
            <a:spLocks noGrp="1" noChangeArrowheads="1"/>
          </p:cNvSpPr>
          <p:nvPr>
            <p:ph type="body" idx="1"/>
          </p:nvPr>
        </p:nvSpPr>
        <p:spPr>
          <a:noFill/>
          <a:ln/>
        </p:spPr>
        <p:txBody>
          <a:bodyPr/>
          <a:lstStyle/>
          <a:p>
            <a:pPr eaLnBrk="1" hangingPunct="1"/>
            <a:endParaRPr lang="fr-F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BA52C44F-7C4D-4507-ADF3-DD6616BE0A0C}" type="slidenum">
              <a:rPr lang="en-US" smtClean="0"/>
              <a:pPr/>
              <a:t>32</a:t>
            </a:fld>
            <a:endParaRPr lang="en-US"/>
          </a:p>
        </p:txBody>
      </p:sp>
      <p:sp>
        <p:nvSpPr>
          <p:cNvPr id="56323" name="Rectangle 2"/>
          <p:cNvSpPr>
            <a:spLocks noGrp="1" noRot="1" noChangeAspect="1" noChangeArrowheads="1" noTextEdit="1"/>
          </p:cNvSpPr>
          <p:nvPr>
            <p:ph type="sldImg"/>
          </p:nvPr>
        </p:nvSpPr>
        <p:spPr>
          <a:xfrm>
            <a:off x="1144588" y="685800"/>
            <a:ext cx="4572000" cy="3429000"/>
          </a:xfrm>
          <a:ln/>
        </p:spPr>
      </p:sp>
      <p:sp>
        <p:nvSpPr>
          <p:cNvPr id="56324" name="Rectangle 3"/>
          <p:cNvSpPr>
            <a:spLocks noGrp="1" noChangeArrowheads="1"/>
          </p:cNvSpPr>
          <p:nvPr>
            <p:ph type="body" idx="1"/>
          </p:nvPr>
        </p:nvSpPr>
        <p:spPr>
          <a:noFill/>
          <a:ln/>
        </p:spPr>
        <p:txBody>
          <a:bodyPr/>
          <a:lstStyle/>
          <a:p>
            <a:pPr eaLnBrk="1" hangingPunct="1"/>
            <a:endParaRPr lang="fr-F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E493B431-4FE3-4417-B42C-65275A27138B}" type="slidenum">
              <a:rPr lang="en-US" smtClean="0"/>
              <a:pPr/>
              <a:t>33</a:t>
            </a:fld>
            <a:endParaRPr lang="en-US"/>
          </a:p>
        </p:txBody>
      </p:sp>
      <p:sp>
        <p:nvSpPr>
          <p:cNvPr id="57347" name="Rectangle 2"/>
          <p:cNvSpPr>
            <a:spLocks noGrp="1" noRot="1" noChangeAspect="1" noChangeArrowheads="1" noTextEdit="1"/>
          </p:cNvSpPr>
          <p:nvPr>
            <p:ph type="sldImg"/>
          </p:nvPr>
        </p:nvSpPr>
        <p:spPr>
          <a:xfrm>
            <a:off x="1144588" y="685800"/>
            <a:ext cx="4572000" cy="3429000"/>
          </a:xfrm>
          <a:ln/>
        </p:spPr>
      </p:sp>
      <p:sp>
        <p:nvSpPr>
          <p:cNvPr id="57348" name="Rectangle 3"/>
          <p:cNvSpPr>
            <a:spLocks noGrp="1" noChangeArrowheads="1"/>
          </p:cNvSpPr>
          <p:nvPr>
            <p:ph type="body" idx="1"/>
          </p:nvPr>
        </p:nvSpPr>
        <p:spPr>
          <a:noFill/>
          <a:ln/>
        </p:spPr>
        <p:txBody>
          <a:bodyPr/>
          <a:lstStyle/>
          <a:p>
            <a:pPr eaLnBrk="1" hangingPunct="1"/>
            <a:endParaRPr lang="fr-F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46B2D8BD-A0DB-410B-91B2-79A7AE9FD167}" type="slidenum">
              <a:rPr lang="fr-FR"/>
              <a:pPr/>
              <a:t>35</a:t>
            </a:fld>
            <a:endParaRPr lang="fr-FR"/>
          </a:p>
        </p:txBody>
      </p:sp>
      <p:sp>
        <p:nvSpPr>
          <p:cNvPr id="14338" name="Rectangle 2"/>
          <p:cNvSpPr>
            <a:spLocks noGrp="1" noRot="1" noChangeAspect="1" noChangeArrowheads="1" noTextEdit="1"/>
          </p:cNvSpPr>
          <p:nvPr>
            <p:ph type="sldImg"/>
          </p:nvPr>
        </p:nvSpPr>
        <p:spPr>
          <a:ln/>
        </p:spPr>
      </p:sp>
      <p:sp>
        <p:nvSpPr>
          <p:cNvPr id="14339" name="Rectangle 3"/>
          <p:cNvSpPr>
            <a:spLocks noGrp="1" noChangeArrowheads="1"/>
          </p:cNvSpPr>
          <p:nvPr>
            <p:ph type="body" idx="1"/>
          </p:nvPr>
        </p:nvSpPr>
        <p:spPr/>
        <p:txBody>
          <a:bodyPr/>
          <a:lstStyle/>
          <a:p>
            <a:endParaRPr lang="fr-F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46B2D8BD-A0DB-410B-91B2-79A7AE9FD167}" type="slidenum">
              <a:rPr lang="fr-FR"/>
              <a:pPr/>
              <a:t>37</a:t>
            </a:fld>
            <a:endParaRPr lang="fr-FR"/>
          </a:p>
        </p:txBody>
      </p:sp>
      <p:sp>
        <p:nvSpPr>
          <p:cNvPr id="14338" name="Rectangle 2"/>
          <p:cNvSpPr>
            <a:spLocks noGrp="1" noRot="1" noChangeAspect="1" noChangeArrowheads="1" noTextEdit="1"/>
          </p:cNvSpPr>
          <p:nvPr>
            <p:ph type="sldImg"/>
          </p:nvPr>
        </p:nvSpPr>
        <p:spPr>
          <a:ln/>
        </p:spPr>
      </p:sp>
      <p:sp>
        <p:nvSpPr>
          <p:cNvPr id="14339" name="Rectangle 3"/>
          <p:cNvSpPr>
            <a:spLocks noGrp="1" noChangeArrowheads="1"/>
          </p:cNvSpPr>
          <p:nvPr>
            <p:ph type="body" idx="1"/>
          </p:nvPr>
        </p:nvSpPr>
        <p:spPr/>
        <p:txBody>
          <a:bodyPr/>
          <a:lstStyle/>
          <a:p>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Cliquez pour modifier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p>
        </p:txBody>
      </p:sp>
      <p:sp>
        <p:nvSpPr>
          <p:cNvPr id="4" name="Espace réservé de la date 3"/>
          <p:cNvSpPr>
            <a:spLocks noGrp="1"/>
          </p:cNvSpPr>
          <p:nvPr>
            <p:ph type="dt" sz="half" idx="10"/>
          </p:nvPr>
        </p:nvSpPr>
        <p:spPr/>
        <p:txBody>
          <a:bodyPr/>
          <a:lstStyle/>
          <a:p>
            <a:fld id="{D21D677B-D43A-46DC-AC4E-4F90F6FD511E}" type="datetimeFigureOut">
              <a:rPr lang="fr-FR" smtClean="0"/>
              <a:pPr/>
              <a:t>21/01/2021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B56677C-6637-4704-863B-14F99EE131F6}"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D21D677B-D43A-46DC-AC4E-4F90F6FD511E}" type="datetimeFigureOut">
              <a:rPr lang="fr-FR" smtClean="0"/>
              <a:pPr/>
              <a:t>21/01/2021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B56677C-6637-4704-863B-14F99EE131F6}"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D21D677B-D43A-46DC-AC4E-4F90F6FD511E}" type="datetimeFigureOut">
              <a:rPr lang="fr-FR" smtClean="0"/>
              <a:pPr/>
              <a:t>21/01/2021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B56677C-6637-4704-863B-14F99EE131F6}"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D21D677B-D43A-46DC-AC4E-4F90F6FD511E}" type="datetimeFigureOut">
              <a:rPr lang="fr-FR" smtClean="0"/>
              <a:pPr/>
              <a:t>21/01/2021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B56677C-6637-4704-863B-14F99EE131F6}"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pour modifier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p>
            <a:fld id="{D21D677B-D43A-46DC-AC4E-4F90F6FD511E}" type="datetimeFigureOut">
              <a:rPr lang="fr-FR" smtClean="0"/>
              <a:pPr/>
              <a:t>21/01/2021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B56677C-6637-4704-863B-14F99EE131F6}"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D21D677B-D43A-46DC-AC4E-4F90F6FD511E}" type="datetimeFigureOut">
              <a:rPr lang="fr-FR" smtClean="0"/>
              <a:pPr/>
              <a:t>21/01/2021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B56677C-6637-4704-863B-14F99EE131F6}"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D21D677B-D43A-46DC-AC4E-4F90F6FD511E}" type="datetimeFigureOut">
              <a:rPr lang="fr-FR" smtClean="0"/>
              <a:pPr/>
              <a:t>21/01/2021</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4B56677C-6637-4704-863B-14F99EE131F6}"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e la date 2"/>
          <p:cNvSpPr>
            <a:spLocks noGrp="1"/>
          </p:cNvSpPr>
          <p:nvPr>
            <p:ph type="dt" sz="half" idx="10"/>
          </p:nvPr>
        </p:nvSpPr>
        <p:spPr/>
        <p:txBody>
          <a:bodyPr/>
          <a:lstStyle/>
          <a:p>
            <a:fld id="{D21D677B-D43A-46DC-AC4E-4F90F6FD511E}" type="datetimeFigureOut">
              <a:rPr lang="fr-FR" smtClean="0"/>
              <a:pPr/>
              <a:t>21/01/2021</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4B56677C-6637-4704-863B-14F99EE131F6}"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D21D677B-D43A-46DC-AC4E-4F90F6FD511E}" type="datetimeFigureOut">
              <a:rPr lang="fr-FR" smtClean="0"/>
              <a:pPr/>
              <a:t>21/01/2021</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4B56677C-6637-4704-863B-14F99EE131F6}"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D21D677B-D43A-46DC-AC4E-4F90F6FD511E}" type="datetimeFigureOut">
              <a:rPr lang="fr-FR" smtClean="0"/>
              <a:pPr/>
              <a:t>21/01/2021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B56677C-6637-4704-863B-14F99EE131F6}"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D21D677B-D43A-46DC-AC4E-4F90F6FD511E}" type="datetimeFigureOut">
              <a:rPr lang="fr-FR" smtClean="0"/>
              <a:pPr/>
              <a:t>21/01/2021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B56677C-6637-4704-863B-14F99EE131F6}"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a:t>Cliquez pour modifier le style du titre</a:t>
            </a: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1D677B-D43A-46DC-AC4E-4F90F6FD511E}" type="datetimeFigureOut">
              <a:rPr lang="fr-FR" smtClean="0"/>
              <a:pPr/>
              <a:t>21/01/2021</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56677C-6637-4704-863B-14F99EE131F6}"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21.wmf"/><Relationship Id="rId5" Type="http://schemas.openxmlformats.org/officeDocument/2006/relationships/oleObject" Target="../embeddings/oleObject2.bin"/><Relationship Id="rId4" Type="http://schemas.openxmlformats.org/officeDocument/2006/relationships/image" Target="../media/image20.w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8" Type="http://schemas.openxmlformats.org/officeDocument/2006/relationships/oleObject" Target="../embeddings/oleObject5.bin"/><Relationship Id="rId3" Type="http://schemas.openxmlformats.org/officeDocument/2006/relationships/hyperlink" Target="https://fr.wikipedia.org/wiki/Distance_de_Manhattan" TargetMode="External"/><Relationship Id="rId7" Type="http://schemas.openxmlformats.org/officeDocument/2006/relationships/image" Target="../media/image23.wmf"/><Relationship Id="rId2" Type="http://schemas.openxmlformats.org/officeDocument/2006/relationships/slideLayout" Target="../slideLayouts/slideLayout1.xml"/><Relationship Id="rId1" Type="http://schemas.openxmlformats.org/officeDocument/2006/relationships/vmlDrawing" Target="../drawings/vmlDrawing2.vml"/><Relationship Id="rId6" Type="http://schemas.openxmlformats.org/officeDocument/2006/relationships/oleObject" Target="../embeddings/oleObject4.bin"/><Relationship Id="rId11" Type="http://schemas.openxmlformats.org/officeDocument/2006/relationships/image" Target="../media/image25.wmf"/><Relationship Id="rId5" Type="http://schemas.openxmlformats.org/officeDocument/2006/relationships/image" Target="../media/image22.wmf"/><Relationship Id="rId10" Type="http://schemas.openxmlformats.org/officeDocument/2006/relationships/oleObject" Target="../embeddings/oleObject6.bin"/><Relationship Id="rId4" Type="http://schemas.openxmlformats.org/officeDocument/2006/relationships/oleObject" Target="../embeddings/oleObject3.bin"/><Relationship Id="rId9" Type="http://schemas.openxmlformats.org/officeDocument/2006/relationships/image" Target="../media/image24.wmf"/></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1.xml"/><Relationship Id="rId1" Type="http://schemas.openxmlformats.org/officeDocument/2006/relationships/vmlDrawing" Target="../drawings/vmlDrawing3.vml"/><Relationship Id="rId6" Type="http://schemas.openxmlformats.org/officeDocument/2006/relationships/image" Target="../media/image27.wmf"/><Relationship Id="rId5" Type="http://schemas.openxmlformats.org/officeDocument/2006/relationships/oleObject" Target="../embeddings/oleObject8.bin"/><Relationship Id="rId4" Type="http://schemas.openxmlformats.org/officeDocument/2006/relationships/image" Target="../media/image26.wmf"/></Relationships>
</file>

<file path=ppt/slides/_rels/slide19.xml.rels><?xml version="1.0" encoding="UTF-8" standalone="yes"?>
<Relationships xmlns="http://schemas.openxmlformats.org/package/2006/relationships"><Relationship Id="rId8" Type="http://schemas.openxmlformats.org/officeDocument/2006/relationships/image" Target="../media/image30.wmf"/><Relationship Id="rId3" Type="http://schemas.openxmlformats.org/officeDocument/2006/relationships/oleObject" Target="../embeddings/oleObject9.bin"/><Relationship Id="rId7" Type="http://schemas.openxmlformats.org/officeDocument/2006/relationships/oleObject" Target="../embeddings/oleObject11.bin"/><Relationship Id="rId12" Type="http://schemas.openxmlformats.org/officeDocument/2006/relationships/image" Target="../media/image32.wmf"/><Relationship Id="rId2" Type="http://schemas.openxmlformats.org/officeDocument/2006/relationships/slideLayout" Target="../slideLayouts/slideLayout1.xml"/><Relationship Id="rId1" Type="http://schemas.openxmlformats.org/officeDocument/2006/relationships/vmlDrawing" Target="../drawings/vmlDrawing4.vml"/><Relationship Id="rId6" Type="http://schemas.openxmlformats.org/officeDocument/2006/relationships/image" Target="../media/image29.wmf"/><Relationship Id="rId11" Type="http://schemas.openxmlformats.org/officeDocument/2006/relationships/oleObject" Target="../embeddings/oleObject13.bin"/><Relationship Id="rId5" Type="http://schemas.openxmlformats.org/officeDocument/2006/relationships/oleObject" Target="../embeddings/oleObject10.bin"/><Relationship Id="rId10" Type="http://schemas.openxmlformats.org/officeDocument/2006/relationships/image" Target="../media/image31.wmf"/><Relationship Id="rId4" Type="http://schemas.openxmlformats.org/officeDocument/2006/relationships/image" Target="../media/image28.wmf"/><Relationship Id="rId9" Type="http://schemas.openxmlformats.org/officeDocument/2006/relationships/oleObject" Target="../embeddings/oleObject12.bin"/></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8" Type="http://schemas.openxmlformats.org/officeDocument/2006/relationships/image" Target="../media/image35.wmf"/><Relationship Id="rId3" Type="http://schemas.openxmlformats.org/officeDocument/2006/relationships/oleObject" Target="../embeddings/oleObject14.bin"/><Relationship Id="rId7" Type="http://schemas.openxmlformats.org/officeDocument/2006/relationships/oleObject" Target="../embeddings/oleObject16.bin"/><Relationship Id="rId2" Type="http://schemas.openxmlformats.org/officeDocument/2006/relationships/slideLayout" Target="../slideLayouts/slideLayout1.xml"/><Relationship Id="rId1" Type="http://schemas.openxmlformats.org/officeDocument/2006/relationships/vmlDrawing" Target="../drawings/vmlDrawing5.vml"/><Relationship Id="rId6" Type="http://schemas.openxmlformats.org/officeDocument/2006/relationships/image" Target="../media/image34.wmf"/><Relationship Id="rId5" Type="http://schemas.openxmlformats.org/officeDocument/2006/relationships/oleObject" Target="../embeddings/oleObject15.bin"/><Relationship Id="rId4" Type="http://schemas.openxmlformats.org/officeDocument/2006/relationships/image" Target="../media/image33.wmf"/></Relationships>
</file>

<file path=ppt/slides/_rels/slide21.xml.rels><?xml version="1.0" encoding="UTF-8" standalone="yes"?>
<Relationships xmlns="http://schemas.openxmlformats.org/package/2006/relationships"><Relationship Id="rId8" Type="http://schemas.openxmlformats.org/officeDocument/2006/relationships/image" Target="../media/image37.wmf"/><Relationship Id="rId13" Type="http://schemas.openxmlformats.org/officeDocument/2006/relationships/oleObject" Target="../embeddings/oleObject22.bin"/><Relationship Id="rId3" Type="http://schemas.openxmlformats.org/officeDocument/2006/relationships/oleObject" Target="../embeddings/oleObject17.bin"/><Relationship Id="rId7" Type="http://schemas.openxmlformats.org/officeDocument/2006/relationships/oleObject" Target="../embeddings/oleObject19.bin"/><Relationship Id="rId12" Type="http://schemas.openxmlformats.org/officeDocument/2006/relationships/image" Target="../media/image39.wmf"/><Relationship Id="rId2" Type="http://schemas.openxmlformats.org/officeDocument/2006/relationships/slideLayout" Target="../slideLayouts/slideLayout1.xml"/><Relationship Id="rId16" Type="http://schemas.openxmlformats.org/officeDocument/2006/relationships/image" Target="../media/image41.wmf"/><Relationship Id="rId1" Type="http://schemas.openxmlformats.org/officeDocument/2006/relationships/vmlDrawing" Target="../drawings/vmlDrawing6.vml"/><Relationship Id="rId6" Type="http://schemas.openxmlformats.org/officeDocument/2006/relationships/image" Target="../media/image36.wmf"/><Relationship Id="rId11" Type="http://schemas.openxmlformats.org/officeDocument/2006/relationships/oleObject" Target="../embeddings/oleObject21.bin"/><Relationship Id="rId5" Type="http://schemas.openxmlformats.org/officeDocument/2006/relationships/oleObject" Target="../embeddings/oleObject18.bin"/><Relationship Id="rId15" Type="http://schemas.openxmlformats.org/officeDocument/2006/relationships/oleObject" Target="../embeddings/oleObject23.bin"/><Relationship Id="rId10" Type="http://schemas.openxmlformats.org/officeDocument/2006/relationships/image" Target="../media/image38.wmf"/><Relationship Id="rId4" Type="http://schemas.openxmlformats.org/officeDocument/2006/relationships/image" Target="../media/image21.wmf"/><Relationship Id="rId9" Type="http://schemas.openxmlformats.org/officeDocument/2006/relationships/oleObject" Target="../embeddings/oleObject20.bin"/><Relationship Id="rId14" Type="http://schemas.openxmlformats.org/officeDocument/2006/relationships/image" Target="../media/image40.wmf"/></Relationships>
</file>

<file path=ppt/slides/_rels/slide22.xml.rels><?xml version="1.0" encoding="UTF-8" standalone="yes"?>
<Relationships xmlns="http://schemas.openxmlformats.org/package/2006/relationships"><Relationship Id="rId8" Type="http://schemas.openxmlformats.org/officeDocument/2006/relationships/image" Target="../media/image43.wmf"/><Relationship Id="rId3" Type="http://schemas.openxmlformats.org/officeDocument/2006/relationships/oleObject" Target="../embeddings/oleObject24.bin"/><Relationship Id="rId7" Type="http://schemas.openxmlformats.org/officeDocument/2006/relationships/oleObject" Target="../embeddings/oleObject26.bin"/><Relationship Id="rId2" Type="http://schemas.openxmlformats.org/officeDocument/2006/relationships/slideLayout" Target="../slideLayouts/slideLayout1.xml"/><Relationship Id="rId1" Type="http://schemas.openxmlformats.org/officeDocument/2006/relationships/vmlDrawing" Target="../drawings/vmlDrawing7.vml"/><Relationship Id="rId6" Type="http://schemas.openxmlformats.org/officeDocument/2006/relationships/image" Target="../media/image42.wmf"/><Relationship Id="rId5" Type="http://schemas.openxmlformats.org/officeDocument/2006/relationships/oleObject" Target="../embeddings/oleObject25.bin"/><Relationship Id="rId4" Type="http://schemas.openxmlformats.org/officeDocument/2006/relationships/image" Target="../media/image41.wmf"/></Relationships>
</file>

<file path=ppt/slides/_rels/slide23.xml.rels><?xml version="1.0" encoding="UTF-8" standalone="yes"?>
<Relationships xmlns="http://schemas.openxmlformats.org/package/2006/relationships"><Relationship Id="rId8" Type="http://schemas.openxmlformats.org/officeDocument/2006/relationships/image" Target="../media/image46.wmf"/><Relationship Id="rId3" Type="http://schemas.openxmlformats.org/officeDocument/2006/relationships/oleObject" Target="../embeddings/oleObject27.bin"/><Relationship Id="rId7" Type="http://schemas.openxmlformats.org/officeDocument/2006/relationships/oleObject" Target="../embeddings/oleObject29.bin"/><Relationship Id="rId2" Type="http://schemas.openxmlformats.org/officeDocument/2006/relationships/slideLayout" Target="../slideLayouts/slideLayout1.xml"/><Relationship Id="rId1" Type="http://schemas.openxmlformats.org/officeDocument/2006/relationships/vmlDrawing" Target="../drawings/vmlDrawing8.vml"/><Relationship Id="rId6" Type="http://schemas.openxmlformats.org/officeDocument/2006/relationships/image" Target="../media/image45.wmf"/><Relationship Id="rId5" Type="http://schemas.openxmlformats.org/officeDocument/2006/relationships/oleObject" Target="../embeddings/oleObject28.bin"/><Relationship Id="rId4" Type="http://schemas.openxmlformats.org/officeDocument/2006/relationships/image" Target="../media/image44.wmf"/></Relationships>
</file>

<file path=ppt/slides/_rels/slide24.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8" Type="http://schemas.openxmlformats.org/officeDocument/2006/relationships/image" Target="../media/image50.wmf"/><Relationship Id="rId3" Type="http://schemas.openxmlformats.org/officeDocument/2006/relationships/oleObject" Target="../embeddings/oleObject30.bin"/><Relationship Id="rId7" Type="http://schemas.openxmlformats.org/officeDocument/2006/relationships/oleObject" Target="../embeddings/oleObject32.bin"/><Relationship Id="rId2" Type="http://schemas.openxmlformats.org/officeDocument/2006/relationships/slideLayout" Target="../slideLayouts/slideLayout1.xml"/><Relationship Id="rId1" Type="http://schemas.openxmlformats.org/officeDocument/2006/relationships/vmlDrawing" Target="../drawings/vmlDrawing9.vml"/><Relationship Id="rId6" Type="http://schemas.openxmlformats.org/officeDocument/2006/relationships/image" Target="../media/image49.wmf"/><Relationship Id="rId5" Type="http://schemas.openxmlformats.org/officeDocument/2006/relationships/oleObject" Target="../embeddings/oleObject31.bin"/><Relationship Id="rId10" Type="http://schemas.openxmlformats.org/officeDocument/2006/relationships/image" Target="../media/image51.wmf"/><Relationship Id="rId4" Type="http://schemas.openxmlformats.org/officeDocument/2006/relationships/image" Target="../media/image48.wmf"/><Relationship Id="rId9" Type="http://schemas.openxmlformats.org/officeDocument/2006/relationships/oleObject" Target="../embeddings/oleObject33.bin"/></Relationships>
</file>

<file path=ppt/slides/_rels/slide26.xml.rels><?xml version="1.0" encoding="UTF-8" standalone="yes"?>
<Relationships xmlns="http://schemas.openxmlformats.org/package/2006/relationships"><Relationship Id="rId8" Type="http://schemas.openxmlformats.org/officeDocument/2006/relationships/image" Target="../media/image54.wmf"/><Relationship Id="rId3" Type="http://schemas.openxmlformats.org/officeDocument/2006/relationships/oleObject" Target="../embeddings/oleObject34.bin"/><Relationship Id="rId7" Type="http://schemas.openxmlformats.org/officeDocument/2006/relationships/oleObject" Target="../embeddings/oleObject36.bin"/><Relationship Id="rId2" Type="http://schemas.openxmlformats.org/officeDocument/2006/relationships/slideLayout" Target="../slideLayouts/slideLayout7.xml"/><Relationship Id="rId1" Type="http://schemas.openxmlformats.org/officeDocument/2006/relationships/vmlDrawing" Target="../drawings/vmlDrawing10.vml"/><Relationship Id="rId6" Type="http://schemas.openxmlformats.org/officeDocument/2006/relationships/image" Target="../media/image53.wmf"/><Relationship Id="rId5" Type="http://schemas.openxmlformats.org/officeDocument/2006/relationships/oleObject" Target="../embeddings/oleObject35.bin"/><Relationship Id="rId4" Type="http://schemas.openxmlformats.org/officeDocument/2006/relationships/image" Target="../media/image52.wmf"/><Relationship Id="rId9" Type="http://schemas.openxmlformats.org/officeDocument/2006/relationships/image" Target="../media/image55.wmf"/></Relationships>
</file>

<file path=ppt/slides/_rels/slide27.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9.png"/><Relationship Id="rId5" Type="http://schemas.openxmlformats.org/officeDocument/2006/relationships/image" Target="../media/image58.png"/><Relationship Id="rId4" Type="http://schemas.openxmlformats.org/officeDocument/2006/relationships/image" Target="../media/image57.png"/></Relationships>
</file>

<file path=ppt/slides/_rels/slide29.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61.png"/><Relationship Id="rId5" Type="http://schemas.openxmlformats.org/officeDocument/2006/relationships/image" Target="../media/image60.png"/><Relationship Id="rId4" Type="http://schemas.openxmlformats.org/officeDocument/2006/relationships/image" Target="../media/image59.png"/></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63.png"/><Relationship Id="rId5" Type="http://schemas.openxmlformats.org/officeDocument/2006/relationships/image" Target="../media/image62.png"/><Relationship Id="rId4" Type="http://schemas.openxmlformats.org/officeDocument/2006/relationships/image" Target="../media/image60.png"/></Relationships>
</file>

<file path=ppt/slides/_rels/slide31.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66.png"/><Relationship Id="rId5" Type="http://schemas.openxmlformats.org/officeDocument/2006/relationships/image" Target="../media/image65.png"/><Relationship Id="rId4" Type="http://schemas.openxmlformats.org/officeDocument/2006/relationships/image" Target="../media/image64.png"/></Relationships>
</file>

<file path=ppt/slides/_rels/slide32.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66.png"/><Relationship Id="rId5" Type="http://schemas.openxmlformats.org/officeDocument/2006/relationships/image" Target="../media/image68.png"/><Relationship Id="rId4" Type="http://schemas.openxmlformats.org/officeDocument/2006/relationships/image" Target="../media/image67.pn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image" Target="../media/image69.wmf"/><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oleObject" Target="../embeddings/oleObject37.bin"/><Relationship Id="rId5" Type="http://schemas.openxmlformats.org/officeDocument/2006/relationships/image" Target="../media/image70.png"/><Relationship Id="rId4" Type="http://schemas.openxmlformats.org/officeDocument/2006/relationships/image" Target="../media/image56.png"/></Relationships>
</file>

<file path=ppt/slides/_rels/slide34.xml.rels><?xml version="1.0" encoding="UTF-8" standalone="yes"?>
<Relationships xmlns="http://schemas.openxmlformats.org/package/2006/relationships"><Relationship Id="rId8" Type="http://schemas.openxmlformats.org/officeDocument/2006/relationships/image" Target="../media/image73.wmf"/><Relationship Id="rId3" Type="http://schemas.openxmlformats.org/officeDocument/2006/relationships/oleObject" Target="../embeddings/oleObject38.bin"/><Relationship Id="rId7" Type="http://schemas.openxmlformats.org/officeDocument/2006/relationships/oleObject" Target="../embeddings/oleObject40.bin"/><Relationship Id="rId12" Type="http://schemas.openxmlformats.org/officeDocument/2006/relationships/image" Target="../media/image75.wmf"/><Relationship Id="rId2" Type="http://schemas.openxmlformats.org/officeDocument/2006/relationships/slideLayout" Target="../slideLayouts/slideLayout7.xml"/><Relationship Id="rId1" Type="http://schemas.openxmlformats.org/officeDocument/2006/relationships/vmlDrawing" Target="../drawings/vmlDrawing12.vml"/><Relationship Id="rId6" Type="http://schemas.openxmlformats.org/officeDocument/2006/relationships/image" Target="../media/image72.wmf"/><Relationship Id="rId11" Type="http://schemas.openxmlformats.org/officeDocument/2006/relationships/oleObject" Target="../embeddings/oleObject42.bin"/><Relationship Id="rId5" Type="http://schemas.openxmlformats.org/officeDocument/2006/relationships/oleObject" Target="../embeddings/oleObject39.bin"/><Relationship Id="rId10" Type="http://schemas.openxmlformats.org/officeDocument/2006/relationships/image" Target="../media/image74.wmf"/><Relationship Id="rId4" Type="http://schemas.openxmlformats.org/officeDocument/2006/relationships/image" Target="../media/image71.wmf"/><Relationship Id="rId9" Type="http://schemas.openxmlformats.org/officeDocument/2006/relationships/oleObject" Target="../embeddings/oleObject41.bin"/></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vmlDrawing" Target="../drawings/vmlDrawing13.vml"/><Relationship Id="rId5" Type="http://schemas.openxmlformats.org/officeDocument/2006/relationships/image" Target="../media/image76.wmf"/><Relationship Id="rId4" Type="http://schemas.openxmlformats.org/officeDocument/2006/relationships/oleObject" Target="../embeddings/oleObject43.bin"/></Relationships>
</file>

<file path=ppt/slides/_rels/slide36.xml.rels><?xml version="1.0" encoding="UTF-8" standalone="yes"?>
<Relationships xmlns="http://schemas.openxmlformats.org/package/2006/relationships"><Relationship Id="rId8" Type="http://schemas.openxmlformats.org/officeDocument/2006/relationships/image" Target="../media/image79.wmf"/><Relationship Id="rId3" Type="http://schemas.openxmlformats.org/officeDocument/2006/relationships/oleObject" Target="../embeddings/oleObject44.bin"/><Relationship Id="rId7" Type="http://schemas.openxmlformats.org/officeDocument/2006/relationships/oleObject" Target="../embeddings/oleObject46.bin"/><Relationship Id="rId2" Type="http://schemas.openxmlformats.org/officeDocument/2006/relationships/slideLayout" Target="../slideLayouts/slideLayout2.xml"/><Relationship Id="rId1" Type="http://schemas.openxmlformats.org/officeDocument/2006/relationships/vmlDrawing" Target="../drawings/vmlDrawing14.vml"/><Relationship Id="rId6" Type="http://schemas.openxmlformats.org/officeDocument/2006/relationships/image" Target="../media/image78.wmf"/><Relationship Id="rId5" Type="http://schemas.openxmlformats.org/officeDocument/2006/relationships/oleObject" Target="../embeddings/oleObject45.bin"/><Relationship Id="rId4" Type="http://schemas.openxmlformats.org/officeDocument/2006/relationships/image" Target="../media/image77.wmf"/></Relationships>
</file>

<file path=ppt/slides/_rels/slide37.xml.rels><?xml version="1.0" encoding="UTF-8" standalone="yes"?>
<Relationships xmlns="http://schemas.openxmlformats.org/package/2006/relationships"><Relationship Id="rId8" Type="http://schemas.openxmlformats.org/officeDocument/2006/relationships/oleObject" Target="../embeddings/oleObject49.bin"/><Relationship Id="rId3" Type="http://schemas.openxmlformats.org/officeDocument/2006/relationships/notesSlide" Target="../notesSlides/notesSlide9.xml"/><Relationship Id="rId7" Type="http://schemas.openxmlformats.org/officeDocument/2006/relationships/image" Target="../media/image81.wmf"/><Relationship Id="rId2" Type="http://schemas.openxmlformats.org/officeDocument/2006/relationships/slideLayout" Target="../slideLayouts/slideLayout2.xml"/><Relationship Id="rId1" Type="http://schemas.openxmlformats.org/officeDocument/2006/relationships/vmlDrawing" Target="../drawings/vmlDrawing15.vml"/><Relationship Id="rId6" Type="http://schemas.openxmlformats.org/officeDocument/2006/relationships/oleObject" Target="../embeddings/oleObject48.bin"/><Relationship Id="rId5" Type="http://schemas.openxmlformats.org/officeDocument/2006/relationships/image" Target="../media/image80.wmf"/><Relationship Id="rId4" Type="http://schemas.openxmlformats.org/officeDocument/2006/relationships/oleObject" Target="../embeddings/oleObject47.bin"/><Relationship Id="rId9" Type="http://schemas.openxmlformats.org/officeDocument/2006/relationships/image" Target="../media/image82.wmf"/></Relationships>
</file>

<file path=ppt/slides/_rels/slide38.xml.rels><?xml version="1.0" encoding="UTF-8" standalone="yes"?>
<Relationships xmlns="http://schemas.openxmlformats.org/package/2006/relationships"><Relationship Id="rId8" Type="http://schemas.openxmlformats.org/officeDocument/2006/relationships/oleObject" Target="../embeddings/oleObject51.bin"/><Relationship Id="rId3" Type="http://schemas.openxmlformats.org/officeDocument/2006/relationships/image" Target="../media/image85.wmf"/><Relationship Id="rId7" Type="http://schemas.openxmlformats.org/officeDocument/2006/relationships/image" Target="../media/image83.wmf"/><Relationship Id="rId2" Type="http://schemas.openxmlformats.org/officeDocument/2006/relationships/slideLayout" Target="../slideLayouts/slideLayout7.xml"/><Relationship Id="rId1" Type="http://schemas.openxmlformats.org/officeDocument/2006/relationships/vmlDrawing" Target="../drawings/vmlDrawing16.vml"/><Relationship Id="rId6" Type="http://schemas.openxmlformats.org/officeDocument/2006/relationships/oleObject" Target="../embeddings/oleObject50.bin"/><Relationship Id="rId11" Type="http://schemas.openxmlformats.org/officeDocument/2006/relationships/image" Target="../media/image84.wmf"/><Relationship Id="rId5" Type="http://schemas.openxmlformats.org/officeDocument/2006/relationships/image" Target="../media/image87.wmf"/><Relationship Id="rId10" Type="http://schemas.openxmlformats.org/officeDocument/2006/relationships/oleObject" Target="../embeddings/oleObject52.bin"/><Relationship Id="rId4" Type="http://schemas.openxmlformats.org/officeDocument/2006/relationships/image" Target="../media/image86.wmf"/><Relationship Id="rId9" Type="http://schemas.openxmlformats.org/officeDocument/2006/relationships/image" Target="../media/image52.wmf"/></Relationships>
</file>

<file path=ppt/slides/_rels/slide39.xml.rels><?xml version="1.0" encoding="UTF-8" standalone="yes"?>
<Relationships xmlns="http://schemas.openxmlformats.org/package/2006/relationships"><Relationship Id="rId8" Type="http://schemas.openxmlformats.org/officeDocument/2006/relationships/image" Target="../media/image90.wmf"/><Relationship Id="rId3" Type="http://schemas.openxmlformats.org/officeDocument/2006/relationships/oleObject" Target="../embeddings/oleObject53.bin"/><Relationship Id="rId7" Type="http://schemas.openxmlformats.org/officeDocument/2006/relationships/oleObject" Target="../embeddings/oleObject55.bin"/><Relationship Id="rId12" Type="http://schemas.openxmlformats.org/officeDocument/2006/relationships/image" Target="../media/image92.wmf"/><Relationship Id="rId2" Type="http://schemas.openxmlformats.org/officeDocument/2006/relationships/slideLayout" Target="../slideLayouts/slideLayout7.xml"/><Relationship Id="rId1" Type="http://schemas.openxmlformats.org/officeDocument/2006/relationships/vmlDrawing" Target="../drawings/vmlDrawing17.vml"/><Relationship Id="rId6" Type="http://schemas.openxmlformats.org/officeDocument/2006/relationships/image" Target="../media/image89.wmf"/><Relationship Id="rId11" Type="http://schemas.openxmlformats.org/officeDocument/2006/relationships/oleObject" Target="../embeddings/oleObject57.bin"/><Relationship Id="rId5" Type="http://schemas.openxmlformats.org/officeDocument/2006/relationships/oleObject" Target="../embeddings/oleObject54.bin"/><Relationship Id="rId10" Type="http://schemas.openxmlformats.org/officeDocument/2006/relationships/image" Target="../media/image91.wmf"/><Relationship Id="rId4" Type="http://schemas.openxmlformats.org/officeDocument/2006/relationships/image" Target="../media/image88.wmf"/><Relationship Id="rId9" Type="http://schemas.openxmlformats.org/officeDocument/2006/relationships/oleObject" Target="../embeddings/oleObject56.bin"/></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93.wmf"/><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8" Type="http://schemas.openxmlformats.org/officeDocument/2006/relationships/oleObject" Target="../embeddings/oleObject60.bin"/><Relationship Id="rId3" Type="http://schemas.openxmlformats.org/officeDocument/2006/relationships/notesSlide" Target="../notesSlides/notesSlide10.xml"/><Relationship Id="rId7" Type="http://schemas.openxmlformats.org/officeDocument/2006/relationships/image" Target="../media/image94.wmf"/><Relationship Id="rId2" Type="http://schemas.openxmlformats.org/officeDocument/2006/relationships/slideLayout" Target="../slideLayouts/slideLayout2.xml"/><Relationship Id="rId1" Type="http://schemas.openxmlformats.org/officeDocument/2006/relationships/vmlDrawing" Target="../drawings/vmlDrawing18.vml"/><Relationship Id="rId6" Type="http://schemas.openxmlformats.org/officeDocument/2006/relationships/oleObject" Target="../embeddings/oleObject59.bin"/><Relationship Id="rId5" Type="http://schemas.openxmlformats.org/officeDocument/2006/relationships/image" Target="../media/image76.wmf"/><Relationship Id="rId4" Type="http://schemas.openxmlformats.org/officeDocument/2006/relationships/oleObject" Target="../embeddings/oleObject58.bin"/><Relationship Id="rId9" Type="http://schemas.openxmlformats.org/officeDocument/2006/relationships/image" Target="../media/image80.wmf"/></Relationships>
</file>

<file path=ppt/slides/_rels/slide42.xml.rels><?xml version="1.0" encoding="UTF-8" standalone="yes"?>
<Relationships xmlns="http://schemas.openxmlformats.org/package/2006/relationships"><Relationship Id="rId8" Type="http://schemas.openxmlformats.org/officeDocument/2006/relationships/oleObject" Target="../embeddings/oleObject63.bin"/><Relationship Id="rId3" Type="http://schemas.openxmlformats.org/officeDocument/2006/relationships/oleObject" Target="../embeddings/oleObject61.bin"/><Relationship Id="rId7" Type="http://schemas.openxmlformats.org/officeDocument/2006/relationships/image" Target="../media/image99.wmf"/><Relationship Id="rId2" Type="http://schemas.openxmlformats.org/officeDocument/2006/relationships/slideLayout" Target="../slideLayouts/slideLayout7.xml"/><Relationship Id="rId1" Type="http://schemas.openxmlformats.org/officeDocument/2006/relationships/vmlDrawing" Target="../drawings/vmlDrawing19.vml"/><Relationship Id="rId6" Type="http://schemas.openxmlformats.org/officeDocument/2006/relationships/image" Target="../media/image96.wmf"/><Relationship Id="rId11" Type="http://schemas.openxmlformats.org/officeDocument/2006/relationships/image" Target="../media/image98.wmf"/><Relationship Id="rId5" Type="http://schemas.openxmlformats.org/officeDocument/2006/relationships/oleObject" Target="../embeddings/oleObject62.bin"/><Relationship Id="rId10" Type="http://schemas.openxmlformats.org/officeDocument/2006/relationships/oleObject" Target="../embeddings/oleObject64.bin"/><Relationship Id="rId4" Type="http://schemas.openxmlformats.org/officeDocument/2006/relationships/image" Target="../media/image95.wmf"/><Relationship Id="rId9" Type="http://schemas.openxmlformats.org/officeDocument/2006/relationships/image" Target="../media/image97.wmf"/></Relationships>
</file>

<file path=ppt/slides/_rels/slide43.xml.rels><?xml version="1.0" encoding="UTF-8" standalone="yes"?>
<Relationships xmlns="http://schemas.openxmlformats.org/package/2006/relationships"><Relationship Id="rId2" Type="http://schemas.openxmlformats.org/officeDocument/2006/relationships/image" Target="../media/image100.wmf"/><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8" Type="http://schemas.openxmlformats.org/officeDocument/2006/relationships/oleObject" Target="../embeddings/oleObject67.bin"/><Relationship Id="rId3" Type="http://schemas.openxmlformats.org/officeDocument/2006/relationships/notesSlide" Target="../notesSlides/notesSlide11.xml"/><Relationship Id="rId7" Type="http://schemas.openxmlformats.org/officeDocument/2006/relationships/image" Target="../media/image101.wmf"/><Relationship Id="rId12" Type="http://schemas.openxmlformats.org/officeDocument/2006/relationships/image" Target="../media/image102.wmf"/><Relationship Id="rId2" Type="http://schemas.openxmlformats.org/officeDocument/2006/relationships/slideLayout" Target="../slideLayouts/slideLayout2.xml"/><Relationship Id="rId1" Type="http://schemas.openxmlformats.org/officeDocument/2006/relationships/vmlDrawing" Target="../drawings/vmlDrawing20.vml"/><Relationship Id="rId6" Type="http://schemas.openxmlformats.org/officeDocument/2006/relationships/oleObject" Target="../embeddings/oleObject66.bin"/><Relationship Id="rId11" Type="http://schemas.openxmlformats.org/officeDocument/2006/relationships/oleObject" Target="../embeddings/oleObject69.bin"/><Relationship Id="rId5" Type="http://schemas.openxmlformats.org/officeDocument/2006/relationships/image" Target="../media/image76.wmf"/><Relationship Id="rId10" Type="http://schemas.openxmlformats.org/officeDocument/2006/relationships/oleObject" Target="../embeddings/oleObject68.bin"/><Relationship Id="rId4" Type="http://schemas.openxmlformats.org/officeDocument/2006/relationships/oleObject" Target="../embeddings/oleObject65.bin"/><Relationship Id="rId9" Type="http://schemas.openxmlformats.org/officeDocument/2006/relationships/image" Target="../media/image80.wmf"/></Relationships>
</file>

<file path=ppt/slides/_rels/slide45.xml.rels><?xml version="1.0" encoding="UTF-8" standalone="yes"?>
<Relationships xmlns="http://schemas.openxmlformats.org/package/2006/relationships"><Relationship Id="rId8" Type="http://schemas.openxmlformats.org/officeDocument/2006/relationships/oleObject" Target="../embeddings/oleObject72.bin"/><Relationship Id="rId3" Type="http://schemas.openxmlformats.org/officeDocument/2006/relationships/notesSlide" Target="../notesSlides/notesSlide12.xml"/><Relationship Id="rId7" Type="http://schemas.openxmlformats.org/officeDocument/2006/relationships/image" Target="../media/image103.wmf"/><Relationship Id="rId2" Type="http://schemas.openxmlformats.org/officeDocument/2006/relationships/slideLayout" Target="../slideLayouts/slideLayout2.xml"/><Relationship Id="rId1" Type="http://schemas.openxmlformats.org/officeDocument/2006/relationships/vmlDrawing" Target="../drawings/vmlDrawing21.vml"/><Relationship Id="rId6" Type="http://schemas.openxmlformats.org/officeDocument/2006/relationships/oleObject" Target="../embeddings/oleObject71.bin"/><Relationship Id="rId5" Type="http://schemas.openxmlformats.org/officeDocument/2006/relationships/image" Target="../media/image76.wmf"/><Relationship Id="rId4" Type="http://schemas.openxmlformats.org/officeDocument/2006/relationships/oleObject" Target="../embeddings/oleObject70.bin"/><Relationship Id="rId9" Type="http://schemas.openxmlformats.org/officeDocument/2006/relationships/image" Target="../media/image80.wmf"/></Relationships>
</file>

<file path=ppt/slides/_rels/slide46.xml.rels><?xml version="1.0" encoding="UTF-8" standalone="yes"?>
<Relationships xmlns="http://schemas.openxmlformats.org/package/2006/relationships"><Relationship Id="rId2" Type="http://schemas.openxmlformats.org/officeDocument/2006/relationships/image" Target="../media/image104.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05.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06.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0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108.gif"/><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0" y="2571744"/>
            <a:ext cx="9144000" cy="1200329"/>
          </a:xfrm>
          <a:prstGeom prst="rect">
            <a:avLst/>
          </a:prstGeom>
          <a:noFill/>
        </p:spPr>
        <p:txBody>
          <a:bodyPr wrap="square" rtlCol="0">
            <a:spAutoFit/>
          </a:bodyPr>
          <a:lstStyle/>
          <a:p>
            <a:pPr algn="ctr"/>
            <a:r>
              <a:rPr lang="fr-FR" sz="3600" b="1" dirty="0">
                <a:solidFill>
                  <a:srgbClr val="FF0000"/>
                </a:solidFill>
              </a:rPr>
              <a:t>Rappels sur l’analyse spectrale de Fourier</a:t>
            </a:r>
          </a:p>
          <a:p>
            <a:pPr algn="ctr"/>
            <a:r>
              <a:rPr lang="fr-FR" sz="3600" b="1" dirty="0">
                <a:solidFill>
                  <a:srgbClr val="FF0000"/>
                </a:solidFill>
                <a:latin typeface="Times New Roman" pitchFamily="18" charset="0"/>
                <a:cs typeface="Times New Roman" pitchFamily="18" charset="0"/>
              </a:rPr>
              <a:t>Des signaux déterministes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0" y="0"/>
            <a:ext cx="9144000" cy="553998"/>
          </a:xfrm>
          <a:prstGeom prst="rect">
            <a:avLst/>
          </a:prstGeom>
          <a:noFill/>
        </p:spPr>
        <p:txBody>
          <a:bodyPr wrap="square" rtlCol="0">
            <a:spAutoFit/>
          </a:bodyPr>
          <a:lstStyle/>
          <a:p>
            <a:pPr algn="ctr"/>
            <a:r>
              <a:rPr lang="fr-FR" sz="3000" b="1" dirty="0">
                <a:solidFill>
                  <a:srgbClr val="FF0000"/>
                </a:solidFill>
                <a:latin typeface="Times New Roman" pitchFamily="18" charset="0"/>
                <a:cs typeface="Times New Roman" pitchFamily="18" charset="0"/>
              </a:rPr>
              <a:t>INTRODUCTION</a:t>
            </a:r>
          </a:p>
        </p:txBody>
      </p:sp>
      <p:sp>
        <p:nvSpPr>
          <p:cNvPr id="3" name="ZoneTexte 2"/>
          <p:cNvSpPr txBox="1"/>
          <p:nvPr/>
        </p:nvSpPr>
        <p:spPr>
          <a:xfrm>
            <a:off x="0" y="857232"/>
            <a:ext cx="9144000" cy="707886"/>
          </a:xfrm>
          <a:prstGeom prst="rect">
            <a:avLst/>
          </a:prstGeom>
          <a:noFill/>
        </p:spPr>
        <p:txBody>
          <a:bodyPr wrap="square" rtlCol="0">
            <a:spAutoFit/>
          </a:bodyPr>
          <a:lstStyle/>
          <a:p>
            <a:r>
              <a:rPr lang="fr-FR" sz="2200" b="1" u="sng" dirty="0">
                <a:solidFill>
                  <a:srgbClr val="FF0000"/>
                </a:solidFill>
                <a:latin typeface="Times New Roman" pitchFamily="18" charset="0"/>
                <a:cs typeface="Times New Roman" pitchFamily="18" charset="0"/>
              </a:rPr>
              <a:t>C’est quoi l’analyse spectrale?</a:t>
            </a:r>
          </a:p>
          <a:p>
            <a:endParaRPr lang="fr-FR" dirty="0"/>
          </a:p>
        </p:txBody>
      </p:sp>
      <p:sp>
        <p:nvSpPr>
          <p:cNvPr id="12" name="ZoneTexte 11"/>
          <p:cNvSpPr txBox="1"/>
          <p:nvPr/>
        </p:nvSpPr>
        <p:spPr>
          <a:xfrm>
            <a:off x="0" y="5643578"/>
            <a:ext cx="9144000" cy="1015663"/>
          </a:xfrm>
          <a:prstGeom prst="rect">
            <a:avLst/>
          </a:prstGeom>
          <a:noFill/>
        </p:spPr>
        <p:txBody>
          <a:bodyPr wrap="square" rtlCol="0">
            <a:spAutoFit/>
          </a:bodyPr>
          <a:lstStyle/>
          <a:p>
            <a:pPr algn="just"/>
            <a:r>
              <a:rPr lang="fr-FR" sz="2000" b="1" dirty="0">
                <a:solidFill>
                  <a:srgbClr val="C00000"/>
                </a:solidFill>
                <a:latin typeface="Times New Roman" pitchFamily="18" charset="0"/>
                <a:cs typeface="Times New Roman" pitchFamily="18" charset="0"/>
              </a:rPr>
              <a:t>Peut on interpréter et analyser ces données de la crise sanitaire due à la </a:t>
            </a:r>
            <a:r>
              <a:rPr lang="fr-FR" sz="2000" b="1" dirty="0" err="1">
                <a:solidFill>
                  <a:srgbClr val="C00000"/>
                </a:solidFill>
                <a:latin typeface="Times New Roman" pitchFamily="18" charset="0"/>
                <a:cs typeface="Times New Roman" pitchFamily="18" charset="0"/>
              </a:rPr>
              <a:t>covid</a:t>
            </a:r>
            <a:r>
              <a:rPr lang="fr-FR" sz="2000" b="1" dirty="0">
                <a:solidFill>
                  <a:srgbClr val="C00000"/>
                </a:solidFill>
                <a:latin typeface="Times New Roman" pitchFamily="18" charset="0"/>
                <a:cs typeface="Times New Roman" pitchFamily="18" charset="0"/>
              </a:rPr>
              <a:t>-19 à New York (nombre de gens contaminés par jour) uniquement dans le domaine temporel? Que doit faire l’ épidémiologiste ?</a:t>
            </a:r>
          </a:p>
        </p:txBody>
      </p:sp>
      <p:pic>
        <p:nvPicPr>
          <p:cNvPr id="161794" name="Picture 2"/>
          <p:cNvPicPr>
            <a:picLocks noChangeAspect="1" noChangeArrowheads="1"/>
          </p:cNvPicPr>
          <p:nvPr/>
        </p:nvPicPr>
        <p:blipFill>
          <a:blip r:embed="rId2"/>
          <a:srcRect/>
          <a:stretch>
            <a:fillRect/>
          </a:stretch>
        </p:blipFill>
        <p:spPr bwMode="auto">
          <a:xfrm>
            <a:off x="142844" y="1285860"/>
            <a:ext cx="8572559" cy="3948108"/>
          </a:xfrm>
          <a:prstGeom prst="rect">
            <a:avLst/>
          </a:prstGeom>
          <a:noFill/>
          <a:ln w="9525">
            <a:noFill/>
            <a:miter lim="800000"/>
            <a:headEnd/>
            <a:tailEnd/>
          </a:ln>
          <a:effectLst/>
        </p:spPr>
      </p:pic>
      <p:sp>
        <p:nvSpPr>
          <p:cNvPr id="8" name="ZoneTexte 7"/>
          <p:cNvSpPr txBox="1"/>
          <p:nvPr/>
        </p:nvSpPr>
        <p:spPr>
          <a:xfrm>
            <a:off x="1785918" y="5243468"/>
            <a:ext cx="5429288" cy="400110"/>
          </a:xfrm>
          <a:prstGeom prst="rect">
            <a:avLst/>
          </a:prstGeom>
          <a:noFill/>
        </p:spPr>
        <p:txBody>
          <a:bodyPr wrap="square" rtlCol="0">
            <a:spAutoFit/>
          </a:bodyPr>
          <a:lstStyle/>
          <a:p>
            <a:r>
              <a:rPr lang="fr-FR" sz="2000" b="1" u="sng" dirty="0">
                <a:solidFill>
                  <a:srgbClr val="002060"/>
                </a:solidFill>
                <a:latin typeface="Times New Roman" pitchFamily="18" charset="0"/>
                <a:cs typeface="Times New Roman" pitchFamily="18" charset="0"/>
              </a:rPr>
              <a:t>Exemples de </a:t>
            </a:r>
            <a:r>
              <a:rPr lang="fr-FR" sz="2000" b="1" u="sng" dirty="0" err="1">
                <a:solidFill>
                  <a:srgbClr val="002060"/>
                </a:solidFill>
                <a:latin typeface="Times New Roman" pitchFamily="18" charset="0"/>
                <a:cs typeface="Times New Roman" pitchFamily="18" charset="0"/>
              </a:rPr>
              <a:t>series</a:t>
            </a:r>
            <a:r>
              <a:rPr lang="fr-FR" sz="2000" b="1" u="sng" dirty="0">
                <a:solidFill>
                  <a:srgbClr val="002060"/>
                </a:solidFill>
                <a:latin typeface="Times New Roman" pitchFamily="18" charset="0"/>
                <a:cs typeface="Times New Roman" pitchFamily="18" charset="0"/>
              </a:rPr>
              <a:t> temporelles d’épidémiologie</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0" y="0"/>
            <a:ext cx="9144000" cy="553998"/>
          </a:xfrm>
          <a:prstGeom prst="rect">
            <a:avLst/>
          </a:prstGeom>
          <a:noFill/>
        </p:spPr>
        <p:txBody>
          <a:bodyPr wrap="square" rtlCol="0">
            <a:spAutoFit/>
          </a:bodyPr>
          <a:lstStyle/>
          <a:p>
            <a:pPr algn="ctr"/>
            <a:r>
              <a:rPr lang="fr-FR" sz="3000" b="1" dirty="0">
                <a:solidFill>
                  <a:srgbClr val="FF0000"/>
                </a:solidFill>
                <a:latin typeface="Times New Roman" pitchFamily="18" charset="0"/>
                <a:cs typeface="Times New Roman" pitchFamily="18" charset="0"/>
              </a:rPr>
              <a:t>INTRODUCTION</a:t>
            </a:r>
          </a:p>
        </p:txBody>
      </p:sp>
      <p:sp>
        <p:nvSpPr>
          <p:cNvPr id="3" name="ZoneTexte 2"/>
          <p:cNvSpPr txBox="1"/>
          <p:nvPr/>
        </p:nvSpPr>
        <p:spPr>
          <a:xfrm>
            <a:off x="0" y="857232"/>
            <a:ext cx="9144000" cy="707886"/>
          </a:xfrm>
          <a:prstGeom prst="rect">
            <a:avLst/>
          </a:prstGeom>
          <a:noFill/>
        </p:spPr>
        <p:txBody>
          <a:bodyPr wrap="square" rtlCol="0">
            <a:spAutoFit/>
          </a:bodyPr>
          <a:lstStyle/>
          <a:p>
            <a:r>
              <a:rPr lang="fr-FR" sz="2200" b="1" u="sng" dirty="0">
                <a:solidFill>
                  <a:srgbClr val="FF0000"/>
                </a:solidFill>
                <a:latin typeface="Times New Roman" pitchFamily="18" charset="0"/>
                <a:cs typeface="Times New Roman" pitchFamily="18" charset="0"/>
              </a:rPr>
              <a:t>C’est quoi l’analyse spectrale?</a:t>
            </a:r>
          </a:p>
          <a:p>
            <a:endParaRPr lang="fr-FR" dirty="0"/>
          </a:p>
        </p:txBody>
      </p:sp>
      <p:sp>
        <p:nvSpPr>
          <p:cNvPr id="12" name="ZoneTexte 11"/>
          <p:cNvSpPr txBox="1"/>
          <p:nvPr/>
        </p:nvSpPr>
        <p:spPr>
          <a:xfrm>
            <a:off x="0" y="5842361"/>
            <a:ext cx="9144000" cy="1015663"/>
          </a:xfrm>
          <a:prstGeom prst="rect">
            <a:avLst/>
          </a:prstGeom>
          <a:noFill/>
        </p:spPr>
        <p:txBody>
          <a:bodyPr wrap="square" rtlCol="0">
            <a:spAutoFit/>
          </a:bodyPr>
          <a:lstStyle/>
          <a:p>
            <a:pPr algn="just"/>
            <a:r>
              <a:rPr lang="fr-FR" sz="2000" b="1" dirty="0">
                <a:solidFill>
                  <a:srgbClr val="C00000"/>
                </a:solidFill>
                <a:latin typeface="Times New Roman" pitchFamily="18" charset="0"/>
                <a:cs typeface="Times New Roman" pitchFamily="18" charset="0"/>
              </a:rPr>
              <a:t>Peut on interpréter et analyser ces données de la crise sanitaire due à </a:t>
            </a:r>
            <a:r>
              <a:rPr lang="fr-FR" sz="2000" b="1" dirty="0" err="1">
                <a:solidFill>
                  <a:srgbClr val="C00000"/>
                </a:solidFill>
                <a:latin typeface="Times New Roman" pitchFamily="18" charset="0"/>
                <a:cs typeface="Times New Roman" pitchFamily="18" charset="0"/>
              </a:rPr>
              <a:t>cla</a:t>
            </a:r>
            <a:r>
              <a:rPr lang="fr-FR" sz="2000" b="1" dirty="0">
                <a:solidFill>
                  <a:srgbClr val="C00000"/>
                </a:solidFill>
                <a:latin typeface="Times New Roman" pitchFamily="18" charset="0"/>
                <a:cs typeface="Times New Roman" pitchFamily="18" charset="0"/>
              </a:rPr>
              <a:t> </a:t>
            </a:r>
            <a:r>
              <a:rPr lang="fr-FR" sz="2000" b="1" dirty="0" err="1">
                <a:solidFill>
                  <a:srgbClr val="C00000"/>
                </a:solidFill>
                <a:latin typeface="Times New Roman" pitchFamily="18" charset="0"/>
                <a:cs typeface="Times New Roman" pitchFamily="18" charset="0"/>
              </a:rPr>
              <a:t>ovid</a:t>
            </a:r>
            <a:r>
              <a:rPr lang="fr-FR" sz="2000" b="1" dirty="0">
                <a:solidFill>
                  <a:srgbClr val="C00000"/>
                </a:solidFill>
                <a:latin typeface="Times New Roman" pitchFamily="18" charset="0"/>
                <a:cs typeface="Times New Roman" pitchFamily="18" charset="0"/>
              </a:rPr>
              <a:t>-19 au Michigan (nombre de gens contaminés par jour) uniquement dans le domaine temporel? Que doit faire l’ épidémiologiste?</a:t>
            </a:r>
          </a:p>
        </p:txBody>
      </p:sp>
      <p:pic>
        <p:nvPicPr>
          <p:cNvPr id="162818" name="Picture 2"/>
          <p:cNvPicPr>
            <a:picLocks noChangeAspect="1" noChangeArrowheads="1"/>
          </p:cNvPicPr>
          <p:nvPr/>
        </p:nvPicPr>
        <p:blipFill>
          <a:blip r:embed="rId2"/>
          <a:srcRect/>
          <a:stretch>
            <a:fillRect/>
          </a:stretch>
        </p:blipFill>
        <p:spPr bwMode="auto">
          <a:xfrm>
            <a:off x="214282" y="1414465"/>
            <a:ext cx="8643997" cy="4086237"/>
          </a:xfrm>
          <a:prstGeom prst="rect">
            <a:avLst/>
          </a:prstGeom>
          <a:noFill/>
          <a:ln w="9525">
            <a:noFill/>
            <a:miter lim="800000"/>
            <a:headEnd/>
            <a:tailEnd/>
          </a:ln>
          <a:effectLst/>
        </p:spPr>
      </p:pic>
      <p:sp>
        <p:nvSpPr>
          <p:cNvPr id="7" name="ZoneTexte 6"/>
          <p:cNvSpPr txBox="1"/>
          <p:nvPr/>
        </p:nvSpPr>
        <p:spPr>
          <a:xfrm>
            <a:off x="1785918" y="5529220"/>
            <a:ext cx="5429288" cy="400110"/>
          </a:xfrm>
          <a:prstGeom prst="rect">
            <a:avLst/>
          </a:prstGeom>
          <a:noFill/>
        </p:spPr>
        <p:txBody>
          <a:bodyPr wrap="square" rtlCol="0">
            <a:spAutoFit/>
          </a:bodyPr>
          <a:lstStyle/>
          <a:p>
            <a:r>
              <a:rPr lang="fr-FR" sz="2000" b="1" u="sng" dirty="0">
                <a:solidFill>
                  <a:srgbClr val="002060"/>
                </a:solidFill>
                <a:latin typeface="Times New Roman" pitchFamily="18" charset="0"/>
                <a:cs typeface="Times New Roman" pitchFamily="18" charset="0"/>
              </a:rPr>
              <a:t>Exemples de </a:t>
            </a:r>
            <a:r>
              <a:rPr lang="fr-FR" sz="2000" b="1" u="sng" dirty="0" err="1">
                <a:solidFill>
                  <a:srgbClr val="002060"/>
                </a:solidFill>
                <a:latin typeface="Times New Roman" pitchFamily="18" charset="0"/>
                <a:cs typeface="Times New Roman" pitchFamily="18" charset="0"/>
              </a:rPr>
              <a:t>series</a:t>
            </a:r>
            <a:r>
              <a:rPr lang="fr-FR" sz="2000" b="1" u="sng" dirty="0">
                <a:solidFill>
                  <a:srgbClr val="002060"/>
                </a:solidFill>
                <a:latin typeface="Times New Roman" pitchFamily="18" charset="0"/>
                <a:cs typeface="Times New Roman" pitchFamily="18" charset="0"/>
              </a:rPr>
              <a:t> temporelles d’épidémiologie</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0" y="0"/>
            <a:ext cx="9144000" cy="553998"/>
          </a:xfrm>
          <a:prstGeom prst="rect">
            <a:avLst/>
          </a:prstGeom>
          <a:noFill/>
        </p:spPr>
        <p:txBody>
          <a:bodyPr wrap="square" rtlCol="0">
            <a:spAutoFit/>
          </a:bodyPr>
          <a:lstStyle/>
          <a:p>
            <a:pPr algn="ctr"/>
            <a:r>
              <a:rPr lang="fr-FR" sz="3000" b="1" dirty="0">
                <a:solidFill>
                  <a:srgbClr val="FF0000"/>
                </a:solidFill>
                <a:latin typeface="Times New Roman" pitchFamily="18" charset="0"/>
                <a:cs typeface="Times New Roman" pitchFamily="18" charset="0"/>
              </a:rPr>
              <a:t>INTRODUCTION</a:t>
            </a:r>
          </a:p>
        </p:txBody>
      </p:sp>
      <p:sp>
        <p:nvSpPr>
          <p:cNvPr id="3" name="ZoneTexte 2"/>
          <p:cNvSpPr txBox="1"/>
          <p:nvPr/>
        </p:nvSpPr>
        <p:spPr>
          <a:xfrm>
            <a:off x="0" y="857232"/>
            <a:ext cx="9144000" cy="707886"/>
          </a:xfrm>
          <a:prstGeom prst="rect">
            <a:avLst/>
          </a:prstGeom>
          <a:noFill/>
        </p:spPr>
        <p:txBody>
          <a:bodyPr wrap="square" rtlCol="0">
            <a:spAutoFit/>
          </a:bodyPr>
          <a:lstStyle/>
          <a:p>
            <a:r>
              <a:rPr lang="fr-FR" sz="2200" b="1" u="sng" dirty="0">
                <a:solidFill>
                  <a:srgbClr val="FF0000"/>
                </a:solidFill>
                <a:latin typeface="Times New Roman" pitchFamily="18" charset="0"/>
                <a:cs typeface="Times New Roman" pitchFamily="18" charset="0"/>
              </a:rPr>
              <a:t>C’est quoi l’analyse spectrale?</a:t>
            </a:r>
          </a:p>
          <a:p>
            <a:endParaRPr lang="fr-FR" dirty="0"/>
          </a:p>
        </p:txBody>
      </p:sp>
      <p:sp>
        <p:nvSpPr>
          <p:cNvPr id="12" name="ZoneTexte 11"/>
          <p:cNvSpPr txBox="1"/>
          <p:nvPr/>
        </p:nvSpPr>
        <p:spPr>
          <a:xfrm>
            <a:off x="0" y="5842361"/>
            <a:ext cx="9144000" cy="1015663"/>
          </a:xfrm>
          <a:prstGeom prst="rect">
            <a:avLst/>
          </a:prstGeom>
          <a:noFill/>
        </p:spPr>
        <p:txBody>
          <a:bodyPr wrap="square" rtlCol="0">
            <a:spAutoFit/>
          </a:bodyPr>
          <a:lstStyle/>
          <a:p>
            <a:pPr algn="just"/>
            <a:r>
              <a:rPr lang="fr-FR" sz="2000" b="1" dirty="0">
                <a:solidFill>
                  <a:srgbClr val="C00000"/>
                </a:solidFill>
                <a:latin typeface="Times New Roman" pitchFamily="18" charset="0"/>
                <a:cs typeface="Times New Roman" pitchFamily="18" charset="0"/>
              </a:rPr>
              <a:t>Peut on interpréter et analyser ces données de la crise sanitaire due à la </a:t>
            </a:r>
            <a:r>
              <a:rPr lang="fr-FR" sz="2000" b="1" dirty="0" err="1">
                <a:solidFill>
                  <a:srgbClr val="C00000"/>
                </a:solidFill>
                <a:latin typeface="Times New Roman" pitchFamily="18" charset="0"/>
                <a:cs typeface="Times New Roman" pitchFamily="18" charset="0"/>
              </a:rPr>
              <a:t>covid</a:t>
            </a:r>
            <a:r>
              <a:rPr lang="fr-FR" sz="2000" b="1" dirty="0">
                <a:solidFill>
                  <a:srgbClr val="C00000"/>
                </a:solidFill>
                <a:latin typeface="Times New Roman" pitchFamily="18" charset="0"/>
                <a:cs typeface="Times New Roman" pitchFamily="18" charset="0"/>
              </a:rPr>
              <a:t>-19 dans différents pays (nombre de gens contaminés par jours) uniquement dans le domaine temporel? Que doit faire l’ épidémiologiste?</a:t>
            </a:r>
          </a:p>
        </p:txBody>
      </p:sp>
      <p:pic>
        <p:nvPicPr>
          <p:cNvPr id="163842" name="Picture 2"/>
          <p:cNvPicPr>
            <a:picLocks noChangeAspect="1" noChangeArrowheads="1"/>
          </p:cNvPicPr>
          <p:nvPr/>
        </p:nvPicPr>
        <p:blipFill>
          <a:blip r:embed="rId2"/>
          <a:srcRect/>
          <a:stretch>
            <a:fillRect/>
          </a:stretch>
        </p:blipFill>
        <p:spPr bwMode="auto">
          <a:xfrm>
            <a:off x="0" y="1357298"/>
            <a:ext cx="9143999" cy="4143403"/>
          </a:xfrm>
          <a:prstGeom prst="rect">
            <a:avLst/>
          </a:prstGeom>
          <a:noFill/>
          <a:ln w="9525">
            <a:noFill/>
            <a:miter lim="800000"/>
            <a:headEnd/>
            <a:tailEnd/>
          </a:ln>
          <a:effectLst/>
        </p:spPr>
      </p:pic>
      <p:sp>
        <p:nvSpPr>
          <p:cNvPr id="7" name="ZoneTexte 6"/>
          <p:cNvSpPr txBox="1"/>
          <p:nvPr/>
        </p:nvSpPr>
        <p:spPr>
          <a:xfrm>
            <a:off x="1785918" y="5529220"/>
            <a:ext cx="5429288" cy="400110"/>
          </a:xfrm>
          <a:prstGeom prst="rect">
            <a:avLst/>
          </a:prstGeom>
          <a:noFill/>
        </p:spPr>
        <p:txBody>
          <a:bodyPr wrap="square" rtlCol="0">
            <a:spAutoFit/>
          </a:bodyPr>
          <a:lstStyle/>
          <a:p>
            <a:r>
              <a:rPr lang="fr-FR" sz="2000" b="1" u="sng" dirty="0">
                <a:solidFill>
                  <a:srgbClr val="002060"/>
                </a:solidFill>
                <a:latin typeface="Times New Roman" pitchFamily="18" charset="0"/>
                <a:cs typeface="Times New Roman" pitchFamily="18" charset="0"/>
              </a:rPr>
              <a:t>Exemples de </a:t>
            </a:r>
            <a:r>
              <a:rPr lang="fr-FR" sz="2000" b="1" u="sng" dirty="0" err="1">
                <a:solidFill>
                  <a:srgbClr val="002060"/>
                </a:solidFill>
                <a:latin typeface="Times New Roman" pitchFamily="18" charset="0"/>
                <a:cs typeface="Times New Roman" pitchFamily="18" charset="0"/>
              </a:rPr>
              <a:t>series</a:t>
            </a:r>
            <a:r>
              <a:rPr lang="fr-FR" sz="2000" b="1" u="sng" dirty="0">
                <a:solidFill>
                  <a:srgbClr val="002060"/>
                </a:solidFill>
                <a:latin typeface="Times New Roman" pitchFamily="18" charset="0"/>
                <a:cs typeface="Times New Roman" pitchFamily="18" charset="0"/>
              </a:rPr>
              <a:t> temporelles d’épidémiologie</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0" y="0"/>
            <a:ext cx="9144000" cy="553998"/>
          </a:xfrm>
          <a:prstGeom prst="rect">
            <a:avLst/>
          </a:prstGeom>
          <a:noFill/>
        </p:spPr>
        <p:txBody>
          <a:bodyPr wrap="square" rtlCol="0">
            <a:spAutoFit/>
          </a:bodyPr>
          <a:lstStyle/>
          <a:p>
            <a:pPr algn="ctr"/>
            <a:r>
              <a:rPr lang="fr-FR" sz="3000" b="1" dirty="0">
                <a:solidFill>
                  <a:srgbClr val="FF0000"/>
                </a:solidFill>
                <a:latin typeface="Times New Roman" pitchFamily="18" charset="0"/>
                <a:cs typeface="Times New Roman" pitchFamily="18" charset="0"/>
              </a:rPr>
              <a:t>INTRODUCTION</a:t>
            </a:r>
          </a:p>
        </p:txBody>
      </p:sp>
      <p:sp>
        <p:nvSpPr>
          <p:cNvPr id="3" name="ZoneTexte 2"/>
          <p:cNvSpPr txBox="1"/>
          <p:nvPr/>
        </p:nvSpPr>
        <p:spPr>
          <a:xfrm>
            <a:off x="0" y="857232"/>
            <a:ext cx="9144000" cy="2739211"/>
          </a:xfrm>
          <a:prstGeom prst="rect">
            <a:avLst/>
          </a:prstGeom>
          <a:noFill/>
        </p:spPr>
        <p:txBody>
          <a:bodyPr wrap="square" rtlCol="0">
            <a:spAutoFit/>
          </a:bodyPr>
          <a:lstStyle/>
          <a:p>
            <a:r>
              <a:rPr lang="fr-FR" sz="2200" b="1" u="sng" dirty="0">
                <a:solidFill>
                  <a:srgbClr val="FF0000"/>
                </a:solidFill>
                <a:latin typeface="Times New Roman" pitchFamily="18" charset="0"/>
                <a:cs typeface="Times New Roman" pitchFamily="18" charset="0"/>
              </a:rPr>
              <a:t>C’est quoi l’analyse spectrale?</a:t>
            </a:r>
          </a:p>
          <a:p>
            <a:endParaRPr lang="fr-FR" dirty="0"/>
          </a:p>
          <a:p>
            <a:pPr algn="just"/>
            <a:r>
              <a:rPr lang="fr-FR" sz="2200" dirty="0">
                <a:solidFill>
                  <a:srgbClr val="7030A0"/>
                </a:solidFill>
                <a:latin typeface="Times New Roman" pitchFamily="18" charset="0"/>
                <a:cs typeface="Times New Roman" pitchFamily="18" charset="0"/>
              </a:rPr>
              <a:t>C’est  l'ensemble des méthodes permettant de mettre en évidence les composantes périodiques présentes dans un signal, une série de données, une courbe, une image ou même une vidéo. </a:t>
            </a:r>
          </a:p>
          <a:p>
            <a:pPr algn="just"/>
            <a:endParaRPr lang="fr-FR" sz="2200" dirty="0">
              <a:latin typeface="Times New Roman" pitchFamily="18" charset="0"/>
              <a:cs typeface="Times New Roman" pitchFamily="18" charset="0"/>
            </a:endParaRPr>
          </a:p>
          <a:p>
            <a:pPr algn="just"/>
            <a:r>
              <a:rPr lang="fr-FR" sz="2200" dirty="0">
                <a:solidFill>
                  <a:srgbClr val="0070C0"/>
                </a:solidFill>
                <a:latin typeface="Times New Roman" pitchFamily="18" charset="0"/>
                <a:cs typeface="Times New Roman" pitchFamily="18" charset="0"/>
              </a:rPr>
              <a:t>Donc elle permet d’identifier le contenu spectral (ensemble des fréquences) présentes dans ces données traitées.</a:t>
            </a:r>
          </a:p>
        </p:txBody>
      </p:sp>
      <p:sp>
        <p:nvSpPr>
          <p:cNvPr id="4" name="ZoneTexte 3"/>
          <p:cNvSpPr txBox="1"/>
          <p:nvPr/>
        </p:nvSpPr>
        <p:spPr>
          <a:xfrm>
            <a:off x="0" y="4000504"/>
            <a:ext cx="9144000" cy="3016210"/>
          </a:xfrm>
          <a:prstGeom prst="rect">
            <a:avLst/>
          </a:prstGeom>
          <a:noFill/>
        </p:spPr>
        <p:txBody>
          <a:bodyPr wrap="square" rtlCol="0">
            <a:spAutoFit/>
          </a:bodyPr>
          <a:lstStyle/>
          <a:p>
            <a:r>
              <a:rPr lang="fr-FR" sz="2200" b="1" u="sng" dirty="0">
                <a:solidFill>
                  <a:srgbClr val="FF0000"/>
                </a:solidFill>
                <a:latin typeface="Times New Roman" pitchFamily="18" charset="0"/>
                <a:cs typeface="Times New Roman" pitchFamily="18" charset="0"/>
              </a:rPr>
              <a:t>Pour quelles applications?</a:t>
            </a:r>
          </a:p>
          <a:p>
            <a:endParaRPr lang="fr-FR" dirty="0"/>
          </a:p>
          <a:p>
            <a:pPr algn="just"/>
            <a:r>
              <a:rPr lang="fr-FR" sz="2200" dirty="0">
                <a:solidFill>
                  <a:srgbClr val="00B050"/>
                </a:solidFill>
                <a:latin typeface="Times New Roman" pitchFamily="18" charset="0"/>
                <a:cs typeface="Times New Roman" pitchFamily="18" charset="0"/>
              </a:rPr>
              <a:t>Les données mesurées et/ou acquises (signal, images, vidéos données ….</a:t>
            </a:r>
            <a:r>
              <a:rPr lang="fr-FR" sz="2200" dirty="0" err="1">
                <a:solidFill>
                  <a:srgbClr val="00B050"/>
                </a:solidFill>
                <a:latin typeface="Times New Roman" pitchFamily="18" charset="0"/>
                <a:cs typeface="Times New Roman" pitchFamily="18" charset="0"/>
              </a:rPr>
              <a:t>etc</a:t>
            </a:r>
            <a:r>
              <a:rPr lang="fr-FR" sz="2200" dirty="0">
                <a:solidFill>
                  <a:srgbClr val="00B050"/>
                </a:solidFill>
                <a:latin typeface="Times New Roman" pitchFamily="18" charset="0"/>
                <a:cs typeface="Times New Roman" pitchFamily="18" charset="0"/>
              </a:rPr>
              <a:t>) doivent être traitées surtout numériquement (par exemple un filtrage, un </a:t>
            </a:r>
            <a:r>
              <a:rPr lang="fr-FR" sz="2200" dirty="0" err="1">
                <a:solidFill>
                  <a:srgbClr val="00B050"/>
                </a:solidFill>
                <a:latin typeface="Times New Roman" pitchFamily="18" charset="0"/>
                <a:cs typeface="Times New Roman" pitchFamily="18" charset="0"/>
              </a:rPr>
              <a:t>débruitage</a:t>
            </a:r>
            <a:r>
              <a:rPr lang="fr-FR" sz="2200" dirty="0">
                <a:solidFill>
                  <a:srgbClr val="00B050"/>
                </a:solidFill>
                <a:latin typeface="Times New Roman" pitchFamily="18" charset="0"/>
                <a:cs typeface="Times New Roman" pitchFamily="18" charset="0"/>
              </a:rPr>
              <a:t>, une extraction, une détection, une compression, une synthèse ….</a:t>
            </a:r>
            <a:r>
              <a:rPr lang="fr-FR" sz="2200" dirty="0" err="1">
                <a:solidFill>
                  <a:srgbClr val="00B050"/>
                </a:solidFill>
                <a:latin typeface="Times New Roman" pitchFamily="18" charset="0"/>
                <a:cs typeface="Times New Roman" pitchFamily="18" charset="0"/>
              </a:rPr>
              <a:t>etc</a:t>
            </a:r>
            <a:r>
              <a:rPr lang="fr-FR" sz="2200" dirty="0">
                <a:solidFill>
                  <a:srgbClr val="00B050"/>
                </a:solidFill>
                <a:latin typeface="Times New Roman" pitchFamily="18" charset="0"/>
                <a:cs typeface="Times New Roman" pitchFamily="18" charset="0"/>
              </a:rPr>
              <a:t>). Souvent il est plus intéressant d’effectuer ces traitements dans le domaine spectrale (dit domaine transformé) au lieu du domaine original dit direct (temporel, spatial, spatio-temporel …</a:t>
            </a:r>
            <a:r>
              <a:rPr lang="fr-FR" sz="2200" dirty="0" err="1">
                <a:solidFill>
                  <a:srgbClr val="00B050"/>
                </a:solidFill>
                <a:latin typeface="Times New Roman" pitchFamily="18" charset="0"/>
                <a:cs typeface="Times New Roman" pitchFamily="18" charset="0"/>
              </a:rPr>
              <a:t>etc</a:t>
            </a:r>
            <a:r>
              <a:rPr lang="fr-FR" sz="2200" dirty="0">
                <a:solidFill>
                  <a:srgbClr val="00B050"/>
                </a:solidFill>
                <a:latin typeface="Times New Roman" pitchFamily="18" charset="0"/>
                <a:cs typeface="Times New Roman" pitchFamily="18" charset="0"/>
              </a:rPr>
              <a:t>)</a:t>
            </a:r>
          </a:p>
          <a:p>
            <a:endParaRPr lang="fr-F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0" y="0"/>
            <a:ext cx="9144000" cy="553998"/>
          </a:xfrm>
          <a:prstGeom prst="rect">
            <a:avLst/>
          </a:prstGeom>
          <a:noFill/>
        </p:spPr>
        <p:txBody>
          <a:bodyPr wrap="square" rtlCol="0">
            <a:spAutoFit/>
          </a:bodyPr>
          <a:lstStyle/>
          <a:p>
            <a:pPr algn="ctr"/>
            <a:r>
              <a:rPr lang="fr-FR" sz="3000" b="1" dirty="0">
                <a:solidFill>
                  <a:srgbClr val="FF0000"/>
                </a:solidFill>
                <a:latin typeface="Times New Roman" pitchFamily="18" charset="0"/>
                <a:cs typeface="Times New Roman" pitchFamily="18" charset="0"/>
              </a:rPr>
              <a:t>INTRODUCTION</a:t>
            </a:r>
          </a:p>
        </p:txBody>
      </p:sp>
      <p:sp>
        <p:nvSpPr>
          <p:cNvPr id="3" name="ZoneTexte 2"/>
          <p:cNvSpPr txBox="1"/>
          <p:nvPr/>
        </p:nvSpPr>
        <p:spPr>
          <a:xfrm>
            <a:off x="0" y="857232"/>
            <a:ext cx="9144000" cy="4431983"/>
          </a:xfrm>
          <a:prstGeom prst="rect">
            <a:avLst/>
          </a:prstGeom>
          <a:noFill/>
        </p:spPr>
        <p:txBody>
          <a:bodyPr wrap="square" rtlCol="0">
            <a:spAutoFit/>
          </a:bodyPr>
          <a:lstStyle/>
          <a:p>
            <a:r>
              <a:rPr lang="fr-FR" sz="2200" b="1" u="sng" dirty="0">
                <a:solidFill>
                  <a:srgbClr val="FF0000"/>
                </a:solidFill>
                <a:latin typeface="Times New Roman" pitchFamily="18" charset="0"/>
                <a:cs typeface="Times New Roman" pitchFamily="18" charset="0"/>
              </a:rPr>
              <a:t>Quels sont les outils de base pour l’analyse spectrale?</a:t>
            </a:r>
          </a:p>
          <a:p>
            <a:endParaRPr lang="fr-FR" dirty="0"/>
          </a:p>
          <a:p>
            <a:pPr algn="just"/>
            <a:r>
              <a:rPr lang="fr-FR" sz="2200" dirty="0">
                <a:solidFill>
                  <a:srgbClr val="7030A0"/>
                </a:solidFill>
                <a:latin typeface="Times New Roman" pitchFamily="18" charset="0"/>
                <a:cs typeface="Times New Roman" pitchFamily="18" charset="0"/>
              </a:rPr>
              <a:t>Sans nul doute la transformée de Fourier …!</a:t>
            </a:r>
          </a:p>
          <a:p>
            <a:pPr algn="just"/>
            <a:endParaRPr lang="fr-FR" sz="2200" dirty="0">
              <a:solidFill>
                <a:srgbClr val="7030A0"/>
              </a:solidFill>
              <a:latin typeface="Times New Roman" pitchFamily="18" charset="0"/>
              <a:cs typeface="Times New Roman" pitchFamily="18" charset="0"/>
            </a:endParaRPr>
          </a:p>
          <a:p>
            <a:pPr algn="just"/>
            <a:r>
              <a:rPr lang="fr-FR" sz="2200" dirty="0">
                <a:solidFill>
                  <a:srgbClr val="7030A0"/>
                </a:solidFill>
                <a:latin typeface="Times New Roman" pitchFamily="18" charset="0"/>
                <a:cs typeface="Times New Roman" pitchFamily="18" charset="0"/>
              </a:rPr>
              <a:t>Mais aussi bien d’autres transformées linéaires et surtout orthogonales.</a:t>
            </a:r>
          </a:p>
          <a:p>
            <a:pPr algn="just"/>
            <a:endParaRPr lang="fr-FR" sz="2200" dirty="0">
              <a:solidFill>
                <a:srgbClr val="7030A0"/>
              </a:solidFill>
              <a:latin typeface="Times New Roman" pitchFamily="18" charset="0"/>
              <a:cs typeface="Times New Roman" pitchFamily="18" charset="0"/>
            </a:endParaRPr>
          </a:p>
          <a:p>
            <a:pPr algn="just"/>
            <a:endParaRPr lang="fr-FR" sz="2200" dirty="0">
              <a:solidFill>
                <a:srgbClr val="7030A0"/>
              </a:solidFill>
              <a:latin typeface="Times New Roman" pitchFamily="18" charset="0"/>
              <a:cs typeface="Times New Roman" pitchFamily="18" charset="0"/>
            </a:endParaRPr>
          </a:p>
          <a:p>
            <a:pPr algn="just"/>
            <a:endParaRPr lang="fr-FR" sz="2200" dirty="0">
              <a:solidFill>
                <a:srgbClr val="7030A0"/>
              </a:solidFill>
              <a:latin typeface="Times New Roman" pitchFamily="18" charset="0"/>
              <a:cs typeface="Times New Roman" pitchFamily="18" charset="0"/>
            </a:endParaRPr>
          </a:p>
          <a:p>
            <a:pPr algn="just"/>
            <a:endParaRPr lang="fr-FR" sz="2200" dirty="0">
              <a:solidFill>
                <a:srgbClr val="7030A0"/>
              </a:solidFill>
              <a:latin typeface="Times New Roman" pitchFamily="18" charset="0"/>
              <a:cs typeface="Times New Roman" pitchFamily="18" charset="0"/>
            </a:endParaRPr>
          </a:p>
          <a:p>
            <a:pPr algn="just"/>
            <a:endParaRPr lang="fr-FR" sz="2200" dirty="0">
              <a:solidFill>
                <a:srgbClr val="7030A0"/>
              </a:solidFill>
              <a:latin typeface="Times New Roman" pitchFamily="18" charset="0"/>
              <a:cs typeface="Times New Roman" pitchFamily="18" charset="0"/>
            </a:endParaRPr>
          </a:p>
          <a:p>
            <a:pPr algn="just"/>
            <a:endParaRPr lang="fr-FR" sz="2200" dirty="0">
              <a:solidFill>
                <a:srgbClr val="7030A0"/>
              </a:solidFill>
              <a:latin typeface="Times New Roman" pitchFamily="18" charset="0"/>
              <a:cs typeface="Times New Roman" pitchFamily="18" charset="0"/>
            </a:endParaRPr>
          </a:p>
          <a:p>
            <a:pPr algn="just"/>
            <a:r>
              <a:rPr lang="fr-FR" sz="2200" b="1" dirty="0">
                <a:solidFill>
                  <a:srgbClr val="C00000"/>
                </a:solidFill>
                <a:latin typeface="Times New Roman" pitchFamily="18" charset="0"/>
                <a:cs typeface="Times New Roman" pitchFamily="18" charset="0"/>
              </a:rPr>
              <a:t>D’ailleurs pourquoi on les appelle transformées linéaires et aussi orthogonales?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0" y="0"/>
            <a:ext cx="9144000" cy="553998"/>
          </a:xfrm>
          <a:prstGeom prst="rect">
            <a:avLst/>
          </a:prstGeom>
          <a:noFill/>
        </p:spPr>
        <p:txBody>
          <a:bodyPr wrap="square" rtlCol="0">
            <a:spAutoFit/>
          </a:bodyPr>
          <a:lstStyle/>
          <a:p>
            <a:pPr algn="ctr"/>
            <a:r>
              <a:rPr lang="fr-FR" sz="3000" b="1" dirty="0">
                <a:solidFill>
                  <a:srgbClr val="FF0000"/>
                </a:solidFill>
                <a:latin typeface="Times New Roman" pitchFamily="18" charset="0"/>
                <a:cs typeface="Times New Roman" pitchFamily="18" charset="0"/>
              </a:rPr>
              <a:t>RAPPELS MATHEMATIQUES</a:t>
            </a:r>
          </a:p>
        </p:txBody>
      </p:sp>
      <p:sp>
        <p:nvSpPr>
          <p:cNvPr id="3" name="ZoneTexte 2"/>
          <p:cNvSpPr txBox="1"/>
          <p:nvPr/>
        </p:nvSpPr>
        <p:spPr>
          <a:xfrm>
            <a:off x="0" y="857232"/>
            <a:ext cx="9144000" cy="2462213"/>
          </a:xfrm>
          <a:prstGeom prst="rect">
            <a:avLst/>
          </a:prstGeom>
          <a:noFill/>
        </p:spPr>
        <p:txBody>
          <a:bodyPr wrap="square" rtlCol="0">
            <a:spAutoFit/>
          </a:bodyPr>
          <a:lstStyle/>
          <a:p>
            <a:r>
              <a:rPr lang="fr-FR" sz="2200" b="1" u="sng" dirty="0">
                <a:solidFill>
                  <a:srgbClr val="FF0000"/>
                </a:solidFill>
                <a:latin typeface="Times New Roman" pitchFamily="18" charset="0"/>
                <a:cs typeface="Times New Roman" pitchFamily="18" charset="0"/>
              </a:rPr>
              <a:t>Combinaison linéaire</a:t>
            </a:r>
          </a:p>
          <a:p>
            <a:pPr algn="just"/>
            <a:r>
              <a:rPr lang="fr-FR" sz="2200" dirty="0">
                <a:solidFill>
                  <a:srgbClr val="002060"/>
                </a:solidFill>
                <a:latin typeface="Times New Roman" pitchFamily="18" charset="0"/>
                <a:cs typeface="Times New Roman" pitchFamily="18" charset="0"/>
              </a:rPr>
              <a:t>Souvent, au lieu de garder les signaux observés et acquis, que l’on note par exemple x(t), sous leurs formes originales (sous forme de données mesurées) nous essayons de les représenter, ou les approcher (les approximer), sous forme d’une combinaison linéaire utilisant une base de fonction </a:t>
            </a:r>
            <a:r>
              <a:rPr lang="fr-FR" sz="2200" dirty="0">
                <a:solidFill>
                  <a:srgbClr val="002060"/>
                </a:solidFill>
                <a:latin typeface="Times New Roman" pitchFamily="18" charset="0"/>
                <a:cs typeface="Times New Roman" pitchFamily="18" charset="0"/>
                <a:sym typeface="Symbol"/>
              </a:rPr>
              <a:t></a:t>
            </a:r>
            <a:r>
              <a:rPr lang="fr-FR" sz="2200" baseline="-25000" dirty="0">
                <a:solidFill>
                  <a:srgbClr val="002060"/>
                </a:solidFill>
                <a:latin typeface="Times New Roman" pitchFamily="18" charset="0"/>
                <a:cs typeface="Times New Roman" pitchFamily="18" charset="0"/>
                <a:sym typeface="Symbol"/>
              </a:rPr>
              <a:t>k</a:t>
            </a:r>
            <a:r>
              <a:rPr lang="fr-FR" sz="2200" dirty="0">
                <a:solidFill>
                  <a:srgbClr val="002060"/>
                </a:solidFill>
                <a:latin typeface="Times New Roman" pitchFamily="18" charset="0"/>
                <a:cs typeface="Times New Roman" pitchFamily="18" charset="0"/>
                <a:sym typeface="Symbol"/>
              </a:rPr>
              <a:t>(t) choisies préalablement. C’est ce que l’on appelle habituellement une représentation vectorielle des signaux</a:t>
            </a:r>
            <a:endParaRPr lang="fr-FR" sz="2200" dirty="0">
              <a:solidFill>
                <a:srgbClr val="002060"/>
              </a:solidFill>
              <a:latin typeface="Times New Roman" pitchFamily="18" charset="0"/>
              <a:cs typeface="Times New Roman" pitchFamily="18" charset="0"/>
            </a:endParaRPr>
          </a:p>
        </p:txBody>
      </p:sp>
      <p:graphicFrame>
        <p:nvGraphicFramePr>
          <p:cNvPr id="4" name="Objet 3"/>
          <p:cNvGraphicFramePr>
            <a:graphicFrameLocks noChangeAspect="1"/>
          </p:cNvGraphicFramePr>
          <p:nvPr/>
        </p:nvGraphicFramePr>
        <p:xfrm>
          <a:off x="3500430" y="3571876"/>
          <a:ext cx="2361656" cy="1001718"/>
        </p:xfrm>
        <a:graphic>
          <a:graphicData uri="http://schemas.openxmlformats.org/presentationml/2006/ole">
            <mc:AlternateContent xmlns:mc="http://schemas.openxmlformats.org/markup-compatibility/2006">
              <mc:Choice xmlns:v="urn:schemas-microsoft-com:vml" Requires="v">
                <p:oleObj spid="_x0000_s8228" name="Équation" r:id="rId3" imgW="1028520" imgH="431640" progId="Equation.3">
                  <p:embed/>
                </p:oleObj>
              </mc:Choice>
              <mc:Fallback>
                <p:oleObj name="Équation" r:id="rId3" imgW="1028520" imgH="43164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00430" y="3571876"/>
                        <a:ext cx="2361656" cy="100171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195" name="Object 3"/>
          <p:cNvGraphicFramePr>
            <a:graphicFrameLocks noChangeAspect="1"/>
          </p:cNvGraphicFramePr>
          <p:nvPr/>
        </p:nvGraphicFramePr>
        <p:xfrm>
          <a:off x="142844" y="4572008"/>
          <a:ext cx="696939" cy="568313"/>
        </p:xfrm>
        <a:graphic>
          <a:graphicData uri="http://schemas.openxmlformats.org/presentationml/2006/ole">
            <mc:AlternateContent xmlns:mc="http://schemas.openxmlformats.org/markup-compatibility/2006">
              <mc:Choice xmlns:v="urn:schemas-microsoft-com:vml" Requires="v">
                <p:oleObj spid="_x0000_s8229" name="Équation" r:id="rId5" imgW="266400" imgH="304560" progId="Equation.3">
                  <p:embed/>
                </p:oleObj>
              </mc:Choice>
              <mc:Fallback>
                <p:oleObj name="Équation" r:id="rId5" imgW="266400" imgH="30456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2844" y="4572008"/>
                        <a:ext cx="696939" cy="5683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ZoneTexte 5"/>
          <p:cNvSpPr txBox="1"/>
          <p:nvPr/>
        </p:nvSpPr>
        <p:spPr>
          <a:xfrm>
            <a:off x="0" y="4659823"/>
            <a:ext cx="9144000" cy="769441"/>
          </a:xfrm>
          <a:prstGeom prst="rect">
            <a:avLst/>
          </a:prstGeom>
          <a:noFill/>
        </p:spPr>
        <p:txBody>
          <a:bodyPr wrap="square" rtlCol="0">
            <a:spAutoFit/>
          </a:bodyPr>
          <a:lstStyle/>
          <a:p>
            <a:pPr algn="just"/>
            <a:r>
              <a:rPr lang="fr-FR" sz="2200" dirty="0">
                <a:solidFill>
                  <a:srgbClr val="00B0F0"/>
                </a:solidFill>
                <a:latin typeface="Times New Roman" pitchFamily="18" charset="0"/>
                <a:cs typeface="Times New Roman" pitchFamily="18" charset="0"/>
              </a:rPr>
              <a:t>             est l’approximation de x(t), N est l’ordre de la combinaison linéaires et les coefficients </a:t>
            </a:r>
            <a:r>
              <a:rPr lang="fr-FR" sz="2200" dirty="0">
                <a:solidFill>
                  <a:srgbClr val="00B0F0"/>
                </a:solidFill>
                <a:latin typeface="Times New Roman" pitchFamily="18" charset="0"/>
                <a:cs typeface="Times New Roman" pitchFamily="18" charset="0"/>
                <a:sym typeface="Symbol"/>
              </a:rPr>
              <a:t></a:t>
            </a:r>
            <a:r>
              <a:rPr lang="fr-FR" sz="2200" baseline="-25000" dirty="0">
                <a:solidFill>
                  <a:srgbClr val="00B0F0"/>
                </a:solidFill>
                <a:latin typeface="Times New Roman" pitchFamily="18" charset="0"/>
                <a:cs typeface="Times New Roman" pitchFamily="18" charset="0"/>
                <a:sym typeface="Symbol"/>
              </a:rPr>
              <a:t>k</a:t>
            </a:r>
            <a:r>
              <a:rPr lang="fr-FR" sz="2200" dirty="0">
                <a:solidFill>
                  <a:srgbClr val="00B0F0"/>
                </a:solidFill>
                <a:latin typeface="Times New Roman" pitchFamily="18" charset="0"/>
                <a:cs typeface="Times New Roman" pitchFamily="18" charset="0"/>
                <a:sym typeface="Symbol"/>
              </a:rPr>
              <a:t> doivent être calculés pour une approximation optimale</a:t>
            </a:r>
            <a:endParaRPr lang="fr-FR" sz="2200" dirty="0">
              <a:solidFill>
                <a:srgbClr val="00B0F0"/>
              </a:solidFill>
              <a:latin typeface="Times New Roman" pitchFamily="18" charset="0"/>
              <a:cs typeface="Times New Roman" pitchFamily="18" charset="0"/>
            </a:endParaRPr>
          </a:p>
        </p:txBody>
      </p:sp>
      <p:sp>
        <p:nvSpPr>
          <p:cNvPr id="7" name="ZoneTexte 6"/>
          <p:cNvSpPr txBox="1"/>
          <p:nvPr/>
        </p:nvSpPr>
        <p:spPr>
          <a:xfrm>
            <a:off x="0" y="5643578"/>
            <a:ext cx="9144000" cy="1107996"/>
          </a:xfrm>
          <a:prstGeom prst="rect">
            <a:avLst/>
          </a:prstGeom>
          <a:noFill/>
        </p:spPr>
        <p:txBody>
          <a:bodyPr wrap="square" rtlCol="0">
            <a:spAutoFit/>
          </a:bodyPr>
          <a:lstStyle/>
          <a:p>
            <a:pPr algn="just"/>
            <a:r>
              <a:rPr lang="fr-FR" sz="2200" dirty="0">
                <a:solidFill>
                  <a:srgbClr val="7030A0"/>
                </a:solidFill>
                <a:latin typeface="Times New Roman" pitchFamily="18" charset="0"/>
                <a:cs typeface="Times New Roman" pitchFamily="18" charset="0"/>
              </a:rPr>
              <a:t>C’est ce qui représente les fondements de base de l’analyse spectrale déterministe. Ceci doit donc nous permettre de représenter les signaux mesurés sous forme plus simples nous aidant à mieux les interpréter et les analyser</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0" y="0"/>
            <a:ext cx="9144000" cy="553998"/>
          </a:xfrm>
          <a:prstGeom prst="rect">
            <a:avLst/>
          </a:prstGeom>
          <a:noFill/>
        </p:spPr>
        <p:txBody>
          <a:bodyPr wrap="square" rtlCol="0">
            <a:spAutoFit/>
          </a:bodyPr>
          <a:lstStyle/>
          <a:p>
            <a:pPr algn="ctr"/>
            <a:r>
              <a:rPr lang="fr-FR" sz="3000" b="1" dirty="0">
                <a:solidFill>
                  <a:srgbClr val="FF0000"/>
                </a:solidFill>
                <a:latin typeface="Times New Roman" pitchFamily="18" charset="0"/>
                <a:cs typeface="Times New Roman" pitchFamily="18" charset="0"/>
              </a:rPr>
              <a:t>RAPPELS MATHEMATIQUES</a:t>
            </a:r>
          </a:p>
        </p:txBody>
      </p:sp>
      <p:sp>
        <p:nvSpPr>
          <p:cNvPr id="3" name="ZoneTexte 2"/>
          <p:cNvSpPr txBox="1"/>
          <p:nvPr/>
        </p:nvSpPr>
        <p:spPr>
          <a:xfrm>
            <a:off x="0" y="857232"/>
            <a:ext cx="9144000" cy="1446550"/>
          </a:xfrm>
          <a:prstGeom prst="rect">
            <a:avLst/>
          </a:prstGeom>
          <a:noFill/>
        </p:spPr>
        <p:txBody>
          <a:bodyPr wrap="square" rtlCol="0">
            <a:spAutoFit/>
          </a:bodyPr>
          <a:lstStyle/>
          <a:p>
            <a:r>
              <a:rPr lang="fr-FR" sz="2200" b="1" u="sng" dirty="0">
                <a:solidFill>
                  <a:srgbClr val="FF0000"/>
                </a:solidFill>
                <a:latin typeface="Times New Roman" pitchFamily="18" charset="0"/>
                <a:cs typeface="Times New Roman" pitchFamily="18" charset="0"/>
              </a:rPr>
              <a:t>Notions de distance</a:t>
            </a:r>
          </a:p>
          <a:p>
            <a:r>
              <a:rPr lang="fr-FR" sz="2200" dirty="0">
                <a:solidFill>
                  <a:srgbClr val="7030A0"/>
                </a:solidFill>
                <a:latin typeface="Times New Roman" pitchFamily="18" charset="0"/>
                <a:cs typeface="Times New Roman" pitchFamily="18" charset="0"/>
              </a:rPr>
              <a:t>Pour mesurer le degré de ressemblance ou de dissemblance entre  x(t) et y(t) (ou sous forme discrète </a:t>
            </a:r>
            <a:r>
              <a:rPr lang="fr-FR" sz="2200" dirty="0" err="1">
                <a:solidFill>
                  <a:srgbClr val="7030A0"/>
                </a:solidFill>
                <a:latin typeface="Times New Roman" pitchFamily="18" charset="0"/>
                <a:cs typeface="Times New Roman" pitchFamily="18" charset="0"/>
              </a:rPr>
              <a:t>x</a:t>
            </a:r>
            <a:r>
              <a:rPr lang="fr-FR" sz="2200" baseline="-25000" dirty="0" err="1">
                <a:solidFill>
                  <a:srgbClr val="7030A0"/>
                </a:solidFill>
                <a:latin typeface="Times New Roman" pitchFamily="18" charset="0"/>
                <a:cs typeface="Times New Roman" pitchFamily="18" charset="0"/>
              </a:rPr>
              <a:t>n</a:t>
            </a:r>
            <a:r>
              <a:rPr lang="fr-FR" sz="2200" dirty="0">
                <a:solidFill>
                  <a:srgbClr val="7030A0"/>
                </a:solidFill>
                <a:latin typeface="Times New Roman" pitchFamily="18" charset="0"/>
                <a:cs typeface="Times New Roman" pitchFamily="18" charset="0"/>
              </a:rPr>
              <a:t> et </a:t>
            </a:r>
            <a:r>
              <a:rPr lang="fr-FR" sz="2200" dirty="0" err="1">
                <a:solidFill>
                  <a:srgbClr val="7030A0"/>
                </a:solidFill>
                <a:latin typeface="Times New Roman" pitchFamily="18" charset="0"/>
                <a:cs typeface="Times New Roman" pitchFamily="18" charset="0"/>
              </a:rPr>
              <a:t>y</a:t>
            </a:r>
            <a:r>
              <a:rPr lang="fr-FR" sz="2200" baseline="-25000" dirty="0" err="1">
                <a:solidFill>
                  <a:srgbClr val="7030A0"/>
                </a:solidFill>
                <a:latin typeface="Times New Roman" pitchFamily="18" charset="0"/>
                <a:cs typeface="Times New Roman" pitchFamily="18" charset="0"/>
              </a:rPr>
              <a:t>n</a:t>
            </a:r>
            <a:r>
              <a:rPr lang="fr-FR" sz="2200" dirty="0">
                <a:solidFill>
                  <a:srgbClr val="7030A0"/>
                </a:solidFill>
                <a:latin typeface="Times New Roman" pitchFamily="18" charset="0"/>
                <a:cs typeface="Times New Roman" pitchFamily="18" charset="0"/>
              </a:rPr>
              <a:t>), deux signaux, deux vecteurs ou même deux séries de données on utilise la distance d(</a:t>
            </a:r>
            <a:r>
              <a:rPr lang="fr-FR" sz="2200" dirty="0" err="1">
                <a:solidFill>
                  <a:srgbClr val="7030A0"/>
                </a:solidFill>
                <a:latin typeface="Times New Roman" pitchFamily="18" charset="0"/>
                <a:cs typeface="Times New Roman" pitchFamily="18" charset="0"/>
              </a:rPr>
              <a:t>x,y</a:t>
            </a:r>
            <a:r>
              <a:rPr lang="fr-FR" sz="2200" dirty="0">
                <a:solidFill>
                  <a:srgbClr val="7030A0"/>
                </a:solidFill>
                <a:latin typeface="Times New Roman" pitchFamily="18" charset="0"/>
                <a:cs typeface="Times New Roman" pitchFamily="18" charset="0"/>
              </a:rPr>
              <a:t>).</a:t>
            </a:r>
          </a:p>
        </p:txBody>
      </p:sp>
      <p:sp>
        <p:nvSpPr>
          <p:cNvPr id="8" name="ZoneTexte 7"/>
          <p:cNvSpPr txBox="1"/>
          <p:nvPr/>
        </p:nvSpPr>
        <p:spPr>
          <a:xfrm>
            <a:off x="0" y="2500306"/>
            <a:ext cx="9144000" cy="430887"/>
          </a:xfrm>
          <a:prstGeom prst="rect">
            <a:avLst/>
          </a:prstGeom>
          <a:noFill/>
        </p:spPr>
        <p:txBody>
          <a:bodyPr wrap="square" rtlCol="0">
            <a:spAutoFit/>
          </a:bodyPr>
          <a:lstStyle/>
          <a:p>
            <a:r>
              <a:rPr lang="fr-FR" sz="2200" dirty="0">
                <a:solidFill>
                  <a:srgbClr val="002060"/>
                </a:solidFill>
                <a:latin typeface="Times New Roman" pitchFamily="18" charset="0"/>
                <a:cs typeface="Times New Roman" pitchFamily="18" charset="0"/>
              </a:rPr>
              <a:t>Il s’agit d’un scalaire réel, positif ou nul et vérifiant les propriétés suivantes :</a:t>
            </a:r>
          </a:p>
        </p:txBody>
      </p:sp>
      <p:graphicFrame>
        <p:nvGraphicFramePr>
          <p:cNvPr id="9" name="Tableau 8"/>
          <p:cNvGraphicFramePr>
            <a:graphicFrameLocks noGrp="1"/>
          </p:cNvGraphicFramePr>
          <p:nvPr/>
        </p:nvGraphicFramePr>
        <p:xfrm>
          <a:off x="500034" y="3321702"/>
          <a:ext cx="8429684" cy="2826613"/>
        </p:xfrm>
        <a:graphic>
          <a:graphicData uri="http://schemas.openxmlformats.org/drawingml/2006/table">
            <a:tbl>
              <a:tblPr/>
              <a:tblGrid>
                <a:gridCol w="2928958">
                  <a:extLst>
                    <a:ext uri="{9D8B030D-6E8A-4147-A177-3AD203B41FA5}">
                      <a16:colId xmlns:a16="http://schemas.microsoft.com/office/drawing/2014/main" val="20000"/>
                    </a:ext>
                  </a:extLst>
                </a:gridCol>
                <a:gridCol w="5500726">
                  <a:extLst>
                    <a:ext uri="{9D8B030D-6E8A-4147-A177-3AD203B41FA5}">
                      <a16:colId xmlns:a16="http://schemas.microsoft.com/office/drawing/2014/main" val="20001"/>
                    </a:ext>
                  </a:extLst>
                </a:gridCol>
              </a:tblGrid>
              <a:tr h="246143">
                <a:tc>
                  <a:txBody>
                    <a:bodyPr/>
                    <a:lstStyle/>
                    <a:p>
                      <a:pPr algn="ctr"/>
                      <a:r>
                        <a:rPr lang="fr-FR" sz="2200" b="1" u="sng" dirty="0">
                          <a:solidFill>
                            <a:srgbClr val="C00000"/>
                          </a:solidFill>
                          <a:latin typeface="Times New Roman" pitchFamily="18" charset="0"/>
                          <a:cs typeface="Times New Roman" pitchFamily="18" charset="0"/>
                        </a:rPr>
                        <a:t>Nom </a:t>
                      </a:r>
                    </a:p>
                  </a:txBody>
                  <a:tcPr anchor="ctr">
                    <a:lnL>
                      <a:noFill/>
                    </a:lnL>
                    <a:lnR>
                      <a:noFill/>
                    </a:lnR>
                    <a:lnT>
                      <a:noFill/>
                    </a:lnT>
                    <a:lnB>
                      <a:noFill/>
                    </a:lnB>
                  </a:tcPr>
                </a:tc>
                <a:tc>
                  <a:txBody>
                    <a:bodyPr/>
                    <a:lstStyle/>
                    <a:p>
                      <a:pPr algn="ctr"/>
                      <a:r>
                        <a:rPr lang="fr-FR" sz="2200" b="1" u="sng" dirty="0">
                          <a:solidFill>
                            <a:srgbClr val="C00000"/>
                          </a:solidFill>
                          <a:latin typeface="Times New Roman" pitchFamily="18" charset="0"/>
                          <a:cs typeface="Times New Roman" pitchFamily="18" charset="0"/>
                        </a:rPr>
                        <a:t>Propriété </a:t>
                      </a:r>
                    </a:p>
                  </a:txBody>
                  <a:tcPr anchor="ctr">
                    <a:lnL>
                      <a:noFill/>
                    </a:lnL>
                    <a:lnR>
                      <a:noFill/>
                    </a:lnR>
                    <a:lnT>
                      <a:noFill/>
                    </a:lnT>
                    <a:lnB>
                      <a:noFill/>
                    </a:lnB>
                  </a:tcPr>
                </a:tc>
                <a:extLst>
                  <a:ext uri="{0D108BD9-81ED-4DB2-BD59-A6C34878D82A}">
                    <a16:rowId xmlns:a16="http://schemas.microsoft.com/office/drawing/2014/main" val="10000"/>
                  </a:ext>
                </a:extLst>
              </a:tr>
              <a:tr h="615357">
                <a:tc>
                  <a:txBody>
                    <a:bodyPr/>
                    <a:lstStyle/>
                    <a:p>
                      <a:pPr algn="ctr"/>
                      <a:r>
                        <a:rPr lang="fr-FR" sz="2200" b="1" u="none" dirty="0">
                          <a:solidFill>
                            <a:srgbClr val="00B050"/>
                          </a:solidFill>
                          <a:latin typeface="Times New Roman" pitchFamily="18" charset="0"/>
                          <a:cs typeface="Times New Roman" pitchFamily="18" charset="0"/>
                        </a:rPr>
                        <a:t>symétrie </a:t>
                      </a:r>
                    </a:p>
                  </a:txBody>
                  <a:tcPr anchor="ctr">
                    <a:lnL>
                      <a:noFill/>
                    </a:lnL>
                    <a:lnR>
                      <a:noFill/>
                    </a:lnR>
                    <a:lnT>
                      <a:noFill/>
                    </a:lnT>
                    <a:lnB>
                      <a:noFill/>
                    </a:lnB>
                  </a:tcPr>
                </a:tc>
                <a:tc>
                  <a:txBody>
                    <a:bodyPr/>
                    <a:lstStyle/>
                    <a:p>
                      <a:pPr algn="ctr"/>
                      <a:r>
                        <a:rPr lang="fr-FR" sz="2200" b="1" dirty="0">
                          <a:solidFill>
                            <a:srgbClr val="00B050"/>
                          </a:solidFill>
                          <a:latin typeface="Times New Roman" pitchFamily="18" charset="0"/>
                          <a:cs typeface="Times New Roman" pitchFamily="18" charset="0"/>
                        </a:rPr>
                        <a:t>  d(x , y) = d (y , x )</a:t>
                      </a:r>
                    </a:p>
                  </a:txBody>
                  <a:tcPr anchor="ctr">
                    <a:lnL>
                      <a:noFill/>
                    </a:lnL>
                    <a:lnR>
                      <a:noFill/>
                    </a:lnR>
                    <a:lnT>
                      <a:noFill/>
                    </a:lnT>
                    <a:lnB>
                      <a:noFill/>
                    </a:lnB>
                  </a:tcPr>
                </a:tc>
                <a:extLst>
                  <a:ext uri="{0D108BD9-81ED-4DB2-BD59-A6C34878D82A}">
                    <a16:rowId xmlns:a16="http://schemas.microsoft.com/office/drawing/2014/main" val="10001"/>
                  </a:ext>
                </a:extLst>
              </a:tr>
              <a:tr h="799964">
                <a:tc>
                  <a:txBody>
                    <a:bodyPr/>
                    <a:lstStyle/>
                    <a:p>
                      <a:pPr algn="ctr"/>
                      <a:r>
                        <a:rPr lang="fr-FR" sz="2200" b="1" u="none" dirty="0">
                          <a:solidFill>
                            <a:srgbClr val="00B0F0"/>
                          </a:solidFill>
                          <a:latin typeface="Times New Roman" pitchFamily="18" charset="0"/>
                          <a:cs typeface="Times New Roman" pitchFamily="18" charset="0"/>
                        </a:rPr>
                        <a:t>séparation </a:t>
                      </a:r>
                    </a:p>
                  </a:txBody>
                  <a:tcPr anchor="ctr">
                    <a:lnL>
                      <a:noFill/>
                    </a:lnL>
                    <a:lnR>
                      <a:noFill/>
                    </a:lnR>
                    <a:lnT>
                      <a:noFill/>
                    </a:lnT>
                    <a:lnB>
                      <a:noFill/>
                    </a:lnB>
                  </a:tcPr>
                </a:tc>
                <a:tc>
                  <a:txBody>
                    <a:bodyPr/>
                    <a:lstStyle/>
                    <a:p>
                      <a:pPr algn="ctr"/>
                      <a:r>
                        <a:rPr lang="en-US" sz="2200" b="1" dirty="0">
                          <a:solidFill>
                            <a:srgbClr val="00B0F0"/>
                          </a:solidFill>
                          <a:latin typeface="Times New Roman" pitchFamily="18" charset="0"/>
                          <a:cs typeface="Times New Roman" pitchFamily="18" charset="0"/>
                        </a:rPr>
                        <a:t>d (x , y) = 0 ⇔ x = y</a:t>
                      </a:r>
                    </a:p>
                  </a:txBody>
                  <a:tcPr anchor="ctr">
                    <a:lnL>
                      <a:noFill/>
                    </a:lnL>
                    <a:lnR>
                      <a:noFill/>
                    </a:lnR>
                    <a:lnT>
                      <a:noFill/>
                    </a:lnT>
                    <a:lnB>
                      <a:noFill/>
                    </a:lnB>
                  </a:tcPr>
                </a:tc>
                <a:extLst>
                  <a:ext uri="{0D108BD9-81ED-4DB2-BD59-A6C34878D82A}">
                    <a16:rowId xmlns:a16="http://schemas.microsoft.com/office/drawing/2014/main" val="10002"/>
                  </a:ext>
                </a:extLst>
              </a:tr>
              <a:tr h="984572">
                <a:tc>
                  <a:txBody>
                    <a:bodyPr/>
                    <a:lstStyle/>
                    <a:p>
                      <a:pPr algn="ctr"/>
                      <a:r>
                        <a:rPr lang="fr-FR" sz="2200" b="1" u="none" dirty="0">
                          <a:solidFill>
                            <a:schemeClr val="accent2">
                              <a:lumMod val="75000"/>
                            </a:schemeClr>
                          </a:solidFill>
                          <a:latin typeface="Times New Roman" pitchFamily="18" charset="0"/>
                          <a:cs typeface="Times New Roman" pitchFamily="18" charset="0"/>
                        </a:rPr>
                        <a:t>inégalité triangulaire </a:t>
                      </a:r>
                    </a:p>
                  </a:txBody>
                  <a:tcPr anchor="ctr">
                    <a:lnL>
                      <a:noFill/>
                    </a:lnL>
                    <a:lnR>
                      <a:noFill/>
                    </a:lnR>
                    <a:lnT>
                      <a:noFill/>
                    </a:lnT>
                    <a:lnB>
                      <a:noFill/>
                    </a:lnB>
                  </a:tcPr>
                </a:tc>
                <a:tc>
                  <a:txBody>
                    <a:bodyPr/>
                    <a:lstStyle/>
                    <a:p>
                      <a:pPr algn="ctr"/>
                      <a:r>
                        <a:rPr lang="fr-FR" sz="2200" b="1" dirty="0">
                          <a:solidFill>
                            <a:schemeClr val="accent2">
                              <a:lumMod val="75000"/>
                            </a:schemeClr>
                          </a:solidFill>
                          <a:latin typeface="Times New Roman" pitchFamily="18" charset="0"/>
                          <a:cs typeface="Times New Roman" pitchFamily="18" charset="0"/>
                        </a:rPr>
                        <a:t> d (x , z ) ≤ d (x , y) + d (y , z)</a:t>
                      </a:r>
                    </a:p>
                  </a:txBody>
                  <a:tcPr anchor="ctr">
                    <a:lnL>
                      <a:noFill/>
                    </a:lnL>
                    <a:lnR>
                      <a:noFill/>
                    </a:lnR>
                    <a:lnT>
                      <a:noFill/>
                    </a:lnT>
                    <a:lnB>
                      <a:noFill/>
                    </a:lnB>
                  </a:tcPr>
                </a:tc>
                <a:extLst>
                  <a:ext uri="{0D108BD9-81ED-4DB2-BD59-A6C34878D82A}">
                    <a16:rowId xmlns:a16="http://schemas.microsoft.com/office/drawing/2014/main" val="10003"/>
                  </a:ext>
                </a:extLst>
              </a:tr>
            </a:tbl>
          </a:graphicData>
        </a:graphic>
      </p:graphicFrame>
      <p:sp>
        <p:nvSpPr>
          <p:cNvPr id="9221" name="AutoShape 5" descr="\forall (a,b)\in E^2,\ d(a,b)=d(b,a)"/>
          <p:cNvSpPr>
            <a:spLocks noChangeAspect="1" noChangeArrowheads="1"/>
          </p:cNvSpPr>
          <p:nvPr/>
        </p:nvSpPr>
        <p:spPr bwMode="auto">
          <a:xfrm>
            <a:off x="219075" y="-52388"/>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9222" name="AutoShape 6" descr="\forall (a,b)\in E^2,\ d(a,b)=0 \Leftrightarrow a=b"/>
          <p:cNvSpPr>
            <a:spLocks noChangeAspect="1" noChangeArrowheads="1"/>
          </p:cNvSpPr>
          <p:nvPr/>
        </p:nvSpPr>
        <p:spPr bwMode="auto">
          <a:xfrm>
            <a:off x="282575" y="-52388"/>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9223" name="AutoShape 7" descr="\forall (a,b,c)\in E^3,\ d(a,c)\leq d(a,b)+d(b,c)"/>
          <p:cNvSpPr>
            <a:spLocks noChangeAspect="1" noChangeArrowheads="1"/>
          </p:cNvSpPr>
          <p:nvPr/>
        </p:nvSpPr>
        <p:spPr bwMode="auto">
          <a:xfrm>
            <a:off x="606425" y="-52388"/>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0" y="0"/>
            <a:ext cx="9144000" cy="553998"/>
          </a:xfrm>
          <a:prstGeom prst="rect">
            <a:avLst/>
          </a:prstGeom>
          <a:noFill/>
        </p:spPr>
        <p:txBody>
          <a:bodyPr wrap="square" rtlCol="0">
            <a:spAutoFit/>
          </a:bodyPr>
          <a:lstStyle/>
          <a:p>
            <a:pPr algn="ctr"/>
            <a:r>
              <a:rPr lang="fr-FR" sz="3000" b="1" dirty="0">
                <a:solidFill>
                  <a:srgbClr val="FF0000"/>
                </a:solidFill>
                <a:latin typeface="Times New Roman" pitchFamily="18" charset="0"/>
                <a:cs typeface="Times New Roman" pitchFamily="18" charset="0"/>
              </a:rPr>
              <a:t>RAPPELS MATHEMATIQUES</a:t>
            </a:r>
          </a:p>
        </p:txBody>
      </p:sp>
      <p:sp>
        <p:nvSpPr>
          <p:cNvPr id="3" name="ZoneTexte 2"/>
          <p:cNvSpPr txBox="1"/>
          <p:nvPr/>
        </p:nvSpPr>
        <p:spPr>
          <a:xfrm>
            <a:off x="0" y="857232"/>
            <a:ext cx="9144000" cy="430887"/>
          </a:xfrm>
          <a:prstGeom prst="rect">
            <a:avLst/>
          </a:prstGeom>
          <a:noFill/>
        </p:spPr>
        <p:txBody>
          <a:bodyPr wrap="square" rtlCol="0">
            <a:spAutoFit/>
          </a:bodyPr>
          <a:lstStyle/>
          <a:p>
            <a:r>
              <a:rPr lang="fr-FR" sz="2200" b="1" u="sng" dirty="0">
                <a:solidFill>
                  <a:srgbClr val="FF0000"/>
                </a:solidFill>
                <a:latin typeface="Times New Roman" pitchFamily="18" charset="0"/>
                <a:cs typeface="Times New Roman" pitchFamily="18" charset="0"/>
              </a:rPr>
              <a:t>Exemples de distances</a:t>
            </a:r>
          </a:p>
        </p:txBody>
      </p:sp>
      <p:sp>
        <p:nvSpPr>
          <p:cNvPr id="9221" name="AutoShape 5" descr="\forall (a,b)\in E^2,\ d(a,b)=d(b,a)"/>
          <p:cNvSpPr>
            <a:spLocks noChangeAspect="1" noChangeArrowheads="1"/>
          </p:cNvSpPr>
          <p:nvPr/>
        </p:nvSpPr>
        <p:spPr bwMode="auto">
          <a:xfrm>
            <a:off x="219075" y="-52388"/>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9222" name="AutoShape 6" descr="\forall (a,b)\in E^2,\ d(a,b)=0 \Leftrightarrow a=b"/>
          <p:cNvSpPr>
            <a:spLocks noChangeAspect="1" noChangeArrowheads="1"/>
          </p:cNvSpPr>
          <p:nvPr/>
        </p:nvSpPr>
        <p:spPr bwMode="auto">
          <a:xfrm>
            <a:off x="282575" y="-52388"/>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9223" name="AutoShape 7" descr="\forall (a,b,c)\in E^3,\ d(a,c)\leq d(a,b)+d(b,c)"/>
          <p:cNvSpPr>
            <a:spLocks noChangeAspect="1" noChangeArrowheads="1"/>
          </p:cNvSpPr>
          <p:nvPr/>
        </p:nvSpPr>
        <p:spPr bwMode="auto">
          <a:xfrm>
            <a:off x="606425" y="-52388"/>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graphicFrame>
        <p:nvGraphicFramePr>
          <p:cNvPr id="10" name="Tableau 9"/>
          <p:cNvGraphicFramePr>
            <a:graphicFrameLocks noGrp="1"/>
          </p:cNvGraphicFramePr>
          <p:nvPr/>
        </p:nvGraphicFramePr>
        <p:xfrm>
          <a:off x="-1" y="1397000"/>
          <a:ext cx="8858281" cy="4047914"/>
        </p:xfrm>
        <a:graphic>
          <a:graphicData uri="http://schemas.openxmlformats.org/drawingml/2006/table">
            <a:tbl>
              <a:tblPr/>
              <a:tblGrid>
                <a:gridCol w="3357555">
                  <a:extLst>
                    <a:ext uri="{9D8B030D-6E8A-4147-A177-3AD203B41FA5}">
                      <a16:colId xmlns:a16="http://schemas.microsoft.com/office/drawing/2014/main" val="20000"/>
                    </a:ext>
                  </a:extLst>
                </a:gridCol>
                <a:gridCol w="2738445">
                  <a:extLst>
                    <a:ext uri="{9D8B030D-6E8A-4147-A177-3AD203B41FA5}">
                      <a16:colId xmlns:a16="http://schemas.microsoft.com/office/drawing/2014/main" val="20001"/>
                    </a:ext>
                  </a:extLst>
                </a:gridCol>
                <a:gridCol w="2762281">
                  <a:extLst>
                    <a:ext uri="{9D8B030D-6E8A-4147-A177-3AD203B41FA5}">
                      <a16:colId xmlns:a16="http://schemas.microsoft.com/office/drawing/2014/main" val="20002"/>
                    </a:ext>
                  </a:extLst>
                </a:gridCol>
              </a:tblGrid>
              <a:tr h="270710">
                <a:tc>
                  <a:txBody>
                    <a:bodyPr/>
                    <a:lstStyle/>
                    <a:p>
                      <a:pPr algn="ctr"/>
                      <a:r>
                        <a:rPr lang="fr-FR" sz="2200" b="1" u="sng" dirty="0">
                          <a:solidFill>
                            <a:srgbClr val="FF0000"/>
                          </a:solidFill>
                          <a:latin typeface="Times New Roman" pitchFamily="18" charset="0"/>
                          <a:cs typeface="Times New Roman" pitchFamily="18" charset="0"/>
                        </a:rPr>
                        <a:t>Nom </a:t>
                      </a:r>
                    </a:p>
                  </a:txBody>
                  <a:tcPr marL="50800" marR="50800" marT="25400" marB="25400" anchor="ctr">
                    <a:lnL>
                      <a:noFill/>
                    </a:lnL>
                    <a:lnR>
                      <a:noFill/>
                    </a:lnR>
                    <a:lnT>
                      <a:noFill/>
                    </a:lnT>
                    <a:lnB>
                      <a:noFill/>
                    </a:lnB>
                  </a:tcPr>
                </a:tc>
                <a:tc>
                  <a:txBody>
                    <a:bodyPr/>
                    <a:lstStyle/>
                    <a:p>
                      <a:pPr algn="ctr"/>
                      <a:r>
                        <a:rPr lang="fr-FR" sz="2200" b="1" u="sng" dirty="0">
                          <a:solidFill>
                            <a:srgbClr val="FF0000"/>
                          </a:solidFill>
                          <a:latin typeface="Times New Roman" pitchFamily="18" charset="0"/>
                          <a:cs typeface="Times New Roman" pitchFamily="18" charset="0"/>
                        </a:rPr>
                        <a:t>Paramètre </a:t>
                      </a:r>
                    </a:p>
                  </a:txBody>
                  <a:tcPr marL="50800" marR="50800" marT="25400" marB="25400" anchor="ctr">
                    <a:lnL>
                      <a:noFill/>
                    </a:lnL>
                    <a:lnR>
                      <a:noFill/>
                    </a:lnR>
                    <a:lnT>
                      <a:noFill/>
                    </a:lnT>
                    <a:lnB>
                      <a:noFill/>
                    </a:lnB>
                  </a:tcPr>
                </a:tc>
                <a:tc>
                  <a:txBody>
                    <a:bodyPr/>
                    <a:lstStyle/>
                    <a:p>
                      <a:pPr algn="ctr"/>
                      <a:r>
                        <a:rPr lang="fr-FR" sz="2200" b="1" u="sng" dirty="0">
                          <a:solidFill>
                            <a:srgbClr val="FF0000"/>
                          </a:solidFill>
                          <a:latin typeface="Times New Roman" pitchFamily="18" charset="0"/>
                          <a:cs typeface="Times New Roman" pitchFamily="18" charset="0"/>
                        </a:rPr>
                        <a:t>Fonction </a:t>
                      </a:r>
                    </a:p>
                  </a:txBody>
                  <a:tcPr marL="50800" marR="50800" marT="25400" marB="25400" anchor="ctr">
                    <a:lnL>
                      <a:noFill/>
                    </a:lnL>
                    <a:lnR>
                      <a:noFill/>
                    </a:lnR>
                    <a:lnT>
                      <a:noFill/>
                    </a:lnT>
                    <a:lnB>
                      <a:noFill/>
                    </a:lnB>
                  </a:tcPr>
                </a:tc>
                <a:extLst>
                  <a:ext uri="{0D108BD9-81ED-4DB2-BD59-A6C34878D82A}">
                    <a16:rowId xmlns:a16="http://schemas.microsoft.com/office/drawing/2014/main" val="10000"/>
                  </a:ext>
                </a:extLst>
              </a:tr>
              <a:tr h="606765">
                <a:tc>
                  <a:txBody>
                    <a:bodyPr/>
                    <a:lstStyle/>
                    <a:p>
                      <a:r>
                        <a:rPr lang="fr-FR" sz="2200" b="1" dirty="0">
                          <a:latin typeface="Times New Roman" pitchFamily="18" charset="0"/>
                          <a:cs typeface="Times New Roman" pitchFamily="18" charset="0"/>
                        </a:rPr>
                        <a:t>distance de Manhattan</a:t>
                      </a:r>
                      <a:r>
                        <a:rPr lang="fr-FR" sz="2200" dirty="0">
                          <a:latin typeface="Times New Roman" pitchFamily="18" charset="0"/>
                          <a:cs typeface="Times New Roman" pitchFamily="18" charset="0"/>
                        </a:rPr>
                        <a:t> </a:t>
                      </a:r>
                    </a:p>
                  </a:txBody>
                  <a:tcPr marL="50800" marR="50800" marT="25400" marB="25400" anchor="ctr">
                    <a:lnL>
                      <a:noFill/>
                    </a:lnL>
                    <a:lnR>
                      <a:noFill/>
                    </a:lnR>
                    <a:lnT>
                      <a:noFill/>
                    </a:lnT>
                    <a:lnB>
                      <a:noFill/>
                    </a:lnB>
                  </a:tcPr>
                </a:tc>
                <a:tc>
                  <a:txBody>
                    <a:bodyPr/>
                    <a:lstStyle/>
                    <a:p>
                      <a:r>
                        <a:rPr lang="fr-FR" sz="2200" dirty="0">
                          <a:latin typeface="Times New Roman" pitchFamily="18" charset="0"/>
                          <a:cs typeface="Times New Roman" pitchFamily="18" charset="0"/>
                        </a:rPr>
                        <a:t>1-distance </a:t>
                      </a:r>
                    </a:p>
                    <a:p>
                      <a:endParaRPr lang="fr-FR" sz="2200" dirty="0">
                        <a:latin typeface="Times New Roman" pitchFamily="18" charset="0"/>
                        <a:cs typeface="Times New Roman" pitchFamily="18" charset="0"/>
                      </a:endParaRPr>
                    </a:p>
                  </a:txBody>
                  <a:tcPr marL="50800" marR="50800" marT="25400" marB="25400" anchor="ctr">
                    <a:lnL>
                      <a:noFill/>
                    </a:lnL>
                    <a:lnR>
                      <a:noFill/>
                    </a:lnR>
                    <a:lnT>
                      <a:noFill/>
                    </a:lnT>
                    <a:lnB>
                      <a:noFill/>
                    </a:lnB>
                  </a:tcPr>
                </a:tc>
                <a:tc>
                  <a:txBody>
                    <a:bodyPr/>
                    <a:lstStyle/>
                    <a:p>
                      <a:endParaRPr lang="fr-FR" sz="2200" dirty="0">
                        <a:latin typeface="Times New Roman" pitchFamily="18" charset="0"/>
                        <a:cs typeface="Times New Roman" pitchFamily="18" charset="0"/>
                      </a:endParaRPr>
                    </a:p>
                  </a:txBody>
                  <a:tcPr marL="50800" marR="50800" marT="25400" marB="25400" anchor="ctr">
                    <a:lnL>
                      <a:noFill/>
                    </a:lnL>
                    <a:lnR>
                      <a:noFill/>
                    </a:lnR>
                    <a:lnT>
                      <a:noFill/>
                    </a:lnT>
                    <a:lnB>
                      <a:noFill/>
                    </a:lnB>
                  </a:tcPr>
                </a:tc>
                <a:extLst>
                  <a:ext uri="{0D108BD9-81ED-4DB2-BD59-A6C34878D82A}">
                    <a16:rowId xmlns:a16="http://schemas.microsoft.com/office/drawing/2014/main" val="10001"/>
                  </a:ext>
                </a:extLst>
              </a:tr>
              <a:tr h="746787">
                <a:tc>
                  <a:txBody>
                    <a:bodyPr/>
                    <a:lstStyle/>
                    <a:p>
                      <a:r>
                        <a:rPr lang="fr-FR" sz="2200" b="1" dirty="0">
                          <a:latin typeface="Times New Roman" pitchFamily="18" charset="0"/>
                          <a:cs typeface="Times New Roman" pitchFamily="18" charset="0"/>
                        </a:rPr>
                        <a:t>distance euclidienne</a:t>
                      </a:r>
                      <a:r>
                        <a:rPr lang="fr-FR" sz="2200" dirty="0">
                          <a:latin typeface="Times New Roman" pitchFamily="18" charset="0"/>
                          <a:cs typeface="Times New Roman" pitchFamily="18" charset="0"/>
                        </a:rPr>
                        <a:t> </a:t>
                      </a:r>
                    </a:p>
                  </a:txBody>
                  <a:tcPr marL="50800" marR="50800" marT="25400" marB="25400" anchor="ctr">
                    <a:lnL>
                      <a:noFill/>
                    </a:lnL>
                    <a:lnR>
                      <a:noFill/>
                    </a:lnR>
                    <a:lnT>
                      <a:noFill/>
                    </a:lnT>
                    <a:lnB>
                      <a:noFill/>
                    </a:lnB>
                  </a:tcPr>
                </a:tc>
                <a:tc>
                  <a:txBody>
                    <a:bodyPr/>
                    <a:lstStyle/>
                    <a:p>
                      <a:r>
                        <a:rPr lang="fr-FR" sz="2200" dirty="0">
                          <a:latin typeface="Times New Roman" pitchFamily="18" charset="0"/>
                          <a:cs typeface="Times New Roman" pitchFamily="18" charset="0"/>
                        </a:rPr>
                        <a:t>2-distance </a:t>
                      </a:r>
                    </a:p>
                  </a:txBody>
                  <a:tcPr marL="50800" marR="50800" marT="25400" marB="25400" anchor="ctr">
                    <a:lnL>
                      <a:noFill/>
                    </a:lnL>
                    <a:lnR>
                      <a:noFill/>
                    </a:lnR>
                    <a:lnT>
                      <a:noFill/>
                    </a:lnT>
                    <a:lnB>
                      <a:noFill/>
                    </a:lnB>
                  </a:tcPr>
                </a:tc>
                <a:tc>
                  <a:txBody>
                    <a:bodyPr/>
                    <a:lstStyle/>
                    <a:p>
                      <a:endParaRPr lang="fr-FR" sz="2200" dirty="0">
                        <a:latin typeface="Times New Roman" pitchFamily="18" charset="0"/>
                        <a:cs typeface="Times New Roman" pitchFamily="18" charset="0"/>
                      </a:endParaRPr>
                    </a:p>
                  </a:txBody>
                  <a:tcPr marL="50800" marR="50800" marT="25400" marB="25400" anchor="ctr">
                    <a:lnL>
                      <a:noFill/>
                    </a:lnL>
                    <a:lnR>
                      <a:noFill/>
                    </a:lnR>
                    <a:lnT>
                      <a:noFill/>
                    </a:lnT>
                    <a:lnB>
                      <a:noFill/>
                    </a:lnB>
                  </a:tcPr>
                </a:tc>
                <a:extLst>
                  <a:ext uri="{0D108BD9-81ED-4DB2-BD59-A6C34878D82A}">
                    <a16:rowId xmlns:a16="http://schemas.microsoft.com/office/drawing/2014/main" val="10002"/>
                  </a:ext>
                </a:extLst>
              </a:tr>
              <a:tr h="746787">
                <a:tc>
                  <a:txBody>
                    <a:bodyPr/>
                    <a:lstStyle/>
                    <a:p>
                      <a:r>
                        <a:rPr lang="fr-FR" sz="2200" b="1" dirty="0">
                          <a:latin typeface="Times New Roman" pitchFamily="18" charset="0"/>
                          <a:cs typeface="Times New Roman" pitchFamily="18" charset="0"/>
                        </a:rPr>
                        <a:t>distance de Minkowski</a:t>
                      </a:r>
                      <a:r>
                        <a:rPr lang="fr-FR" sz="2200" dirty="0">
                          <a:latin typeface="Times New Roman" pitchFamily="18" charset="0"/>
                          <a:cs typeface="Times New Roman" pitchFamily="18" charset="0"/>
                        </a:rPr>
                        <a:t> </a:t>
                      </a:r>
                    </a:p>
                  </a:txBody>
                  <a:tcPr marL="50800" marR="50800" marT="25400" marB="25400" anchor="ctr">
                    <a:lnL>
                      <a:noFill/>
                    </a:lnL>
                    <a:lnR>
                      <a:noFill/>
                    </a:lnR>
                    <a:lnT>
                      <a:noFill/>
                    </a:lnT>
                    <a:lnB>
                      <a:noFill/>
                    </a:lnB>
                  </a:tcPr>
                </a:tc>
                <a:tc>
                  <a:txBody>
                    <a:bodyPr/>
                    <a:lstStyle/>
                    <a:p>
                      <a:r>
                        <a:rPr lang="fr-FR" sz="2200" i="1" dirty="0">
                          <a:latin typeface="Times New Roman" pitchFamily="18" charset="0"/>
                          <a:cs typeface="Times New Roman" pitchFamily="18" charset="0"/>
                        </a:rPr>
                        <a:t>p</a:t>
                      </a:r>
                      <a:r>
                        <a:rPr lang="fr-FR" sz="2200" dirty="0">
                          <a:latin typeface="Times New Roman" pitchFamily="18" charset="0"/>
                          <a:cs typeface="Times New Roman" pitchFamily="18" charset="0"/>
                        </a:rPr>
                        <a:t>-distance </a:t>
                      </a:r>
                    </a:p>
                  </a:txBody>
                  <a:tcPr marL="50800" marR="50800" marT="25400" marB="25400" anchor="ctr">
                    <a:lnL>
                      <a:noFill/>
                    </a:lnL>
                    <a:lnR>
                      <a:noFill/>
                    </a:lnR>
                    <a:lnT>
                      <a:noFill/>
                    </a:lnT>
                    <a:lnB>
                      <a:noFill/>
                    </a:lnB>
                  </a:tcPr>
                </a:tc>
                <a:tc>
                  <a:txBody>
                    <a:bodyPr/>
                    <a:lstStyle/>
                    <a:p>
                      <a:endParaRPr lang="fr-FR" sz="2200" dirty="0">
                        <a:latin typeface="Times New Roman" pitchFamily="18" charset="0"/>
                        <a:cs typeface="Times New Roman" pitchFamily="18" charset="0"/>
                      </a:endParaRPr>
                    </a:p>
                  </a:txBody>
                  <a:tcPr marL="50800" marR="50800" marT="25400" marB="25400" anchor="ctr">
                    <a:lnL>
                      <a:noFill/>
                    </a:lnL>
                    <a:lnR>
                      <a:noFill/>
                    </a:lnR>
                    <a:lnT>
                      <a:noFill/>
                    </a:lnT>
                    <a:lnB>
                      <a:noFill/>
                    </a:lnB>
                  </a:tcPr>
                </a:tc>
                <a:extLst>
                  <a:ext uri="{0D108BD9-81ED-4DB2-BD59-A6C34878D82A}">
                    <a16:rowId xmlns:a16="http://schemas.microsoft.com/office/drawing/2014/main" val="10003"/>
                  </a:ext>
                </a:extLst>
              </a:tr>
              <a:tr h="1446900">
                <a:tc>
                  <a:txBody>
                    <a:bodyPr/>
                    <a:lstStyle/>
                    <a:p>
                      <a:r>
                        <a:rPr lang="fr-FR" sz="2200" b="1" dirty="0">
                          <a:latin typeface="Times New Roman" pitchFamily="18" charset="0"/>
                          <a:cs typeface="Times New Roman" pitchFamily="18" charset="0"/>
                        </a:rPr>
                        <a:t>distance de Tchebychev</a:t>
                      </a:r>
                      <a:r>
                        <a:rPr lang="fr-FR" sz="2200" dirty="0">
                          <a:latin typeface="Times New Roman" pitchFamily="18" charset="0"/>
                          <a:cs typeface="Times New Roman" pitchFamily="18" charset="0"/>
                        </a:rPr>
                        <a:t> </a:t>
                      </a:r>
                    </a:p>
                  </a:txBody>
                  <a:tcPr marL="50800" marR="50800" marT="25400" marB="25400" anchor="ctr">
                    <a:lnL>
                      <a:noFill/>
                    </a:lnL>
                    <a:lnR>
                      <a:noFill/>
                    </a:lnR>
                    <a:lnT>
                      <a:noFill/>
                    </a:lnT>
                    <a:lnB>
                      <a:noFill/>
                    </a:lnB>
                  </a:tcPr>
                </a:tc>
                <a:tc>
                  <a:txBody>
                    <a:bodyPr/>
                    <a:lstStyle/>
                    <a:p>
                      <a:r>
                        <a:rPr lang="fr-FR" sz="2200" dirty="0">
                          <a:latin typeface="Times New Roman" pitchFamily="18" charset="0"/>
                          <a:cs typeface="Times New Roman" pitchFamily="18" charset="0"/>
                        </a:rPr>
                        <a:t>∞-distance </a:t>
                      </a:r>
                    </a:p>
                  </a:txBody>
                  <a:tcPr marL="50800" marR="50800" marT="25400" marB="25400" anchor="ctr">
                    <a:lnL>
                      <a:noFill/>
                    </a:lnL>
                    <a:lnR>
                      <a:noFill/>
                    </a:lnR>
                    <a:lnT>
                      <a:noFill/>
                    </a:lnT>
                    <a:lnB>
                      <a:noFill/>
                    </a:lnB>
                  </a:tcPr>
                </a:tc>
                <a:tc>
                  <a:txBody>
                    <a:bodyPr/>
                    <a:lstStyle/>
                    <a:p>
                      <a:endParaRPr lang="fr-FR" sz="2200" dirty="0">
                        <a:latin typeface="Times New Roman" pitchFamily="18" charset="0"/>
                        <a:cs typeface="Times New Roman" pitchFamily="18" charset="0"/>
                      </a:endParaRPr>
                    </a:p>
                  </a:txBody>
                  <a:tcPr marL="50800" marR="50800" marT="25400" marB="25400" anchor="ctr">
                    <a:lnL>
                      <a:noFill/>
                    </a:lnL>
                    <a:lnR>
                      <a:noFill/>
                    </a:lnR>
                    <a:lnT>
                      <a:noFill/>
                    </a:lnT>
                    <a:lnB>
                      <a:noFill/>
                    </a:lnB>
                  </a:tcPr>
                </a:tc>
                <a:extLst>
                  <a:ext uri="{0D108BD9-81ED-4DB2-BD59-A6C34878D82A}">
                    <a16:rowId xmlns:a16="http://schemas.microsoft.com/office/drawing/2014/main" val="10004"/>
                  </a:ext>
                </a:extLst>
              </a:tr>
            </a:tbl>
          </a:graphicData>
        </a:graphic>
      </p:graphicFrame>
      <p:sp>
        <p:nvSpPr>
          <p:cNvPr id="92161" name="Rectangle 1">
            <a:hlinkClick r:id="rId3" tooltip="Distance de Manhattan"/>
          </p:cNvPr>
          <p:cNvSpPr>
            <a:spLocks noChangeArrowheads="1"/>
          </p:cNvSpPr>
          <p:nvPr/>
        </p:nvSpPr>
        <p:spPr bwMode="auto">
          <a:xfrm>
            <a:off x="0" y="5429264"/>
            <a:ext cx="9144000" cy="140038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dirty="0">
                <a:ln>
                  <a:noFill/>
                </a:ln>
                <a:solidFill>
                  <a:schemeClr val="tx1"/>
                </a:solidFill>
                <a:effectLst/>
                <a:latin typeface="Arial" charset="0"/>
                <a:cs typeface="Arial" charset="0"/>
              </a:rPr>
              <a:t> </a:t>
            </a:r>
            <a:r>
              <a:rPr kumimoji="0" lang="fr-FR" sz="1900" b="0" i="0" u="none" strike="noStrike" cap="none" normalizeH="0" baseline="0" dirty="0">
                <a:ln>
                  <a:noFill/>
                </a:ln>
                <a:solidFill>
                  <a:schemeClr val="tx1"/>
                </a:solidFill>
                <a:effectLst/>
                <a:latin typeface="Arial" charset="0"/>
                <a:cs typeface="Arial" charset="0"/>
              </a:rPr>
              <a:t>  </a:t>
            </a:r>
            <a:r>
              <a:rPr kumimoji="0" lang="fr-FR" sz="1800" b="0" i="0" u="none" strike="noStrike" cap="none" normalizeH="0" baseline="0" dirty="0">
                <a:ln>
                  <a:noFill/>
                </a:ln>
                <a:solidFill>
                  <a:schemeClr val="tx1"/>
                </a:solidFill>
                <a:effectLst/>
                <a:latin typeface="Arial" charset="0"/>
                <a:cs typeface="Arial" charset="0"/>
              </a:rPr>
              <a:t>    </a:t>
            </a:r>
            <a:r>
              <a:rPr kumimoji="0" lang="fr-FR" sz="1900" b="0" i="0" u="none" strike="noStrike" cap="none" normalizeH="0" baseline="0" dirty="0">
                <a:ln>
                  <a:noFill/>
                </a:ln>
                <a:solidFill>
                  <a:schemeClr val="tx1"/>
                </a:solidFill>
                <a:effectLst/>
                <a:latin typeface="Arial" charset="0"/>
                <a:cs typeface="Arial" charset="0"/>
              </a:rPr>
              <a:t> </a:t>
            </a:r>
            <a:r>
              <a:rPr kumimoji="0" lang="fr-FR" sz="1800" b="0" i="0" u="none" strike="noStrike" cap="none" normalizeH="0" baseline="0" dirty="0">
                <a:ln>
                  <a:noFill/>
                </a:ln>
                <a:solidFill>
                  <a:schemeClr val="tx1"/>
                </a:solidFill>
                <a:effectLst/>
                <a:latin typeface="Arial" charset="0"/>
                <a:cs typeface="Arial" charset="0"/>
              </a:rPr>
              <a:t>    </a:t>
            </a:r>
            <a:r>
              <a:rPr kumimoji="0" lang="fr-FR" sz="1900" b="0" i="0" u="none" strike="noStrike" cap="none" normalizeH="0" baseline="0" dirty="0">
                <a:ln>
                  <a:noFill/>
                </a:ln>
                <a:solidFill>
                  <a:schemeClr val="tx1"/>
                </a:solidFill>
                <a:effectLst/>
                <a:latin typeface="Arial" charset="0"/>
                <a:cs typeface="Arial" charset="0"/>
              </a:rPr>
              <a:t> </a:t>
            </a:r>
            <a:r>
              <a:rPr kumimoji="0" lang="fr-FR" sz="1800" b="0" i="0" u="none" strike="noStrike" cap="none" normalizeH="0" baseline="0" dirty="0">
                <a:ln>
                  <a:noFill/>
                </a:ln>
                <a:solidFill>
                  <a:schemeClr val="tx1"/>
                </a:solidFill>
                <a:effectLst/>
                <a:latin typeface="Arial" charset="0"/>
                <a:cs typeface="Arial" charset="0"/>
              </a:rPr>
              <a:t>   </a:t>
            </a: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sz="2200" b="0" i="0" u="none" strike="noStrike" cap="none" normalizeH="0" baseline="0" dirty="0">
                <a:ln>
                  <a:noFill/>
                </a:ln>
                <a:solidFill>
                  <a:srgbClr val="00B050"/>
                </a:solidFill>
                <a:effectLst/>
                <a:latin typeface="Times New Roman" pitchFamily="18" charset="0"/>
                <a:cs typeface="Times New Roman" pitchFamily="18" charset="0"/>
              </a:rPr>
              <a:t>La distance Euclidienne permet de généraliser l'application du théorème de Pythagore à un espace de dimension </a:t>
            </a:r>
            <a:r>
              <a:rPr kumimoji="0" lang="fr-FR" sz="2200" b="0" i="1" u="none" strike="noStrike" cap="none" normalizeH="0" baseline="0" dirty="0">
                <a:ln>
                  <a:noFill/>
                </a:ln>
                <a:solidFill>
                  <a:srgbClr val="00B050"/>
                </a:solidFill>
                <a:effectLst/>
                <a:latin typeface="Times New Roman" pitchFamily="18" charset="0"/>
                <a:cs typeface="Times New Roman" pitchFamily="18" charset="0"/>
              </a:rPr>
              <a:t>n</a:t>
            </a:r>
            <a:r>
              <a:rPr kumimoji="0" lang="fr-FR" sz="2200" b="0" i="0" u="none" strike="noStrike" cap="none" normalizeH="0" baseline="0" dirty="0">
                <a:ln>
                  <a:noFill/>
                </a:ln>
                <a:solidFill>
                  <a:srgbClr val="00B050"/>
                </a:solidFill>
                <a:effectLst/>
                <a:latin typeface="Times New Roman" pitchFamily="18" charset="0"/>
                <a:cs typeface="Times New Roman" pitchFamily="18" charset="0"/>
              </a:rPr>
              <a:t>. C'est la distance la plus  utilisée et la plus « intuitive ». </a:t>
            </a:r>
          </a:p>
        </p:txBody>
      </p:sp>
      <p:sp>
        <p:nvSpPr>
          <p:cNvPr id="92162" name="AutoShape 2" descr="\sum_{i=1}^n |x_i-y_i|"/>
          <p:cNvSpPr>
            <a:spLocks noChangeAspect="1" noChangeArrowheads="1"/>
          </p:cNvSpPr>
          <p:nvPr/>
        </p:nvSpPr>
        <p:spPr bwMode="auto">
          <a:xfrm>
            <a:off x="92075" y="-52388"/>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92163" name="AutoShape 3" descr="\sqrt{\sum_{i=1}^n (x_i-y_i)^2}"/>
          <p:cNvSpPr>
            <a:spLocks noChangeAspect="1" noChangeArrowheads="1"/>
          </p:cNvSpPr>
          <p:nvPr/>
        </p:nvSpPr>
        <p:spPr bwMode="auto">
          <a:xfrm>
            <a:off x="155575" y="-52388"/>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92164" name="AutoShape 4" descr="\sqrt[p]{\sum_{i=1}^n |x_i-y_i|^p}"/>
          <p:cNvSpPr>
            <a:spLocks noChangeAspect="1" noChangeArrowheads="1"/>
          </p:cNvSpPr>
          <p:nvPr/>
        </p:nvSpPr>
        <p:spPr bwMode="auto">
          <a:xfrm>
            <a:off x="479425" y="-52388"/>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92165" name="AutoShape 5" descr="\lim_{p \to \infty}\sqrt[p]{\sum_{i=1}^n |x_i-y_i|^p} = \sup_{1 \leq i \leq n}{|x_i-y_i|}"/>
          <p:cNvSpPr>
            <a:spLocks noChangeAspect="1" noChangeArrowheads="1"/>
          </p:cNvSpPr>
          <p:nvPr/>
        </p:nvSpPr>
        <p:spPr bwMode="auto">
          <a:xfrm>
            <a:off x="800100" y="-52388"/>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graphicFrame>
        <p:nvGraphicFramePr>
          <p:cNvPr id="15" name="Objet 14"/>
          <p:cNvGraphicFramePr>
            <a:graphicFrameLocks noChangeAspect="1"/>
          </p:cNvGraphicFramePr>
          <p:nvPr/>
        </p:nvGraphicFramePr>
        <p:xfrm>
          <a:off x="6286512" y="1785926"/>
          <a:ext cx="2397724" cy="714380"/>
        </p:xfrm>
        <a:graphic>
          <a:graphicData uri="http://schemas.openxmlformats.org/presentationml/2006/ole">
            <mc:AlternateContent xmlns:mc="http://schemas.openxmlformats.org/markup-compatibility/2006">
              <mc:Choice xmlns:v="urn:schemas-microsoft-com:vml" Requires="v">
                <p:oleObj spid="_x0000_s92234" name="Équation" r:id="rId4" imgW="698400" imgH="431640" progId="Equation.3">
                  <p:embed/>
                </p:oleObj>
              </mc:Choice>
              <mc:Fallback>
                <p:oleObj name="Équation" r:id="rId4" imgW="698400" imgH="431640" progId="Equation.3">
                  <p:embed/>
                  <p:pic>
                    <p:nvPicPr>
                      <p:cNvPr id="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86512" y="1785926"/>
                        <a:ext cx="2397724" cy="71438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2167" name="Object 7"/>
          <p:cNvGraphicFramePr>
            <a:graphicFrameLocks noChangeAspect="1"/>
          </p:cNvGraphicFramePr>
          <p:nvPr/>
        </p:nvGraphicFramePr>
        <p:xfrm>
          <a:off x="5838825" y="2459038"/>
          <a:ext cx="3006725" cy="798512"/>
        </p:xfrm>
        <a:graphic>
          <a:graphicData uri="http://schemas.openxmlformats.org/presentationml/2006/ole">
            <mc:AlternateContent xmlns:mc="http://schemas.openxmlformats.org/markup-compatibility/2006">
              <mc:Choice xmlns:v="urn:schemas-microsoft-com:vml" Requires="v">
                <p:oleObj spid="_x0000_s92235" name="Équation" r:id="rId6" imgW="876240" imgH="482400" progId="Equation.3">
                  <p:embed/>
                </p:oleObj>
              </mc:Choice>
              <mc:Fallback>
                <p:oleObj name="Équation" r:id="rId6" imgW="876240" imgH="482400" progId="Equation.3">
                  <p:embed/>
                  <p:pic>
                    <p:nvPicPr>
                      <p:cNvPr id="0"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38825" y="2459038"/>
                        <a:ext cx="3006725" cy="7985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2168" name="Object 8"/>
          <p:cNvGraphicFramePr>
            <a:graphicFrameLocks noChangeAspect="1"/>
          </p:cNvGraphicFramePr>
          <p:nvPr/>
        </p:nvGraphicFramePr>
        <p:xfrm>
          <a:off x="5765800" y="3273425"/>
          <a:ext cx="3049588" cy="798513"/>
        </p:xfrm>
        <a:graphic>
          <a:graphicData uri="http://schemas.openxmlformats.org/presentationml/2006/ole">
            <mc:AlternateContent xmlns:mc="http://schemas.openxmlformats.org/markup-compatibility/2006">
              <mc:Choice xmlns:v="urn:schemas-microsoft-com:vml" Requires="v">
                <p:oleObj spid="_x0000_s92236" name="Équation" r:id="rId8" imgW="888840" imgH="482400" progId="Equation.3">
                  <p:embed/>
                </p:oleObj>
              </mc:Choice>
              <mc:Fallback>
                <p:oleObj name="Équation" r:id="rId8" imgW="888840" imgH="482400" progId="Equation.3">
                  <p:embed/>
                  <p:pic>
                    <p:nvPicPr>
                      <p:cNvPr id="0" name="Picture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765800" y="3273425"/>
                        <a:ext cx="3049588" cy="7985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2169" name="Object 9"/>
          <p:cNvGraphicFramePr>
            <a:graphicFrameLocks noChangeAspect="1"/>
          </p:cNvGraphicFramePr>
          <p:nvPr/>
        </p:nvGraphicFramePr>
        <p:xfrm>
          <a:off x="5332413" y="4273550"/>
          <a:ext cx="3478212" cy="798513"/>
        </p:xfrm>
        <a:graphic>
          <a:graphicData uri="http://schemas.openxmlformats.org/presentationml/2006/ole">
            <mc:AlternateContent xmlns:mc="http://schemas.openxmlformats.org/markup-compatibility/2006">
              <mc:Choice xmlns:v="urn:schemas-microsoft-com:vml" Requires="v">
                <p:oleObj spid="_x0000_s92237" name="Équation" r:id="rId10" imgW="1130040" imgH="482400" progId="Equation.3">
                  <p:embed/>
                </p:oleObj>
              </mc:Choice>
              <mc:Fallback>
                <p:oleObj name="Équation" r:id="rId10" imgW="1130040" imgH="482400" progId="Equation.3">
                  <p:embed/>
                  <p:pic>
                    <p:nvPicPr>
                      <p:cNvPr id="0" name="Picture 9"/>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332413" y="4273550"/>
                        <a:ext cx="3478212" cy="7985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0" y="0"/>
            <a:ext cx="9144000" cy="553998"/>
          </a:xfrm>
          <a:prstGeom prst="rect">
            <a:avLst/>
          </a:prstGeom>
          <a:noFill/>
        </p:spPr>
        <p:txBody>
          <a:bodyPr wrap="square" rtlCol="0">
            <a:spAutoFit/>
          </a:bodyPr>
          <a:lstStyle/>
          <a:p>
            <a:pPr algn="ctr"/>
            <a:r>
              <a:rPr lang="fr-FR" sz="3000" b="1" dirty="0">
                <a:solidFill>
                  <a:srgbClr val="FF0000"/>
                </a:solidFill>
                <a:latin typeface="Times New Roman" pitchFamily="18" charset="0"/>
                <a:cs typeface="Times New Roman" pitchFamily="18" charset="0"/>
              </a:rPr>
              <a:t>RAPPELS MATHEMATIQUES</a:t>
            </a:r>
          </a:p>
        </p:txBody>
      </p:sp>
      <p:sp>
        <p:nvSpPr>
          <p:cNvPr id="3" name="ZoneTexte 2"/>
          <p:cNvSpPr txBox="1"/>
          <p:nvPr/>
        </p:nvSpPr>
        <p:spPr>
          <a:xfrm>
            <a:off x="0" y="857232"/>
            <a:ext cx="9144000" cy="2800767"/>
          </a:xfrm>
          <a:prstGeom prst="rect">
            <a:avLst/>
          </a:prstGeom>
          <a:noFill/>
        </p:spPr>
        <p:txBody>
          <a:bodyPr wrap="square" rtlCol="0">
            <a:spAutoFit/>
          </a:bodyPr>
          <a:lstStyle/>
          <a:p>
            <a:r>
              <a:rPr lang="fr-FR" sz="2200" b="1" u="sng" dirty="0">
                <a:solidFill>
                  <a:srgbClr val="FF0000"/>
                </a:solidFill>
                <a:latin typeface="Times New Roman" pitchFamily="18" charset="0"/>
                <a:cs typeface="Times New Roman" pitchFamily="18" charset="0"/>
              </a:rPr>
              <a:t>Notions de norme</a:t>
            </a:r>
          </a:p>
          <a:p>
            <a:pPr algn="just"/>
            <a:endParaRPr lang="fr-FR" sz="2200" dirty="0">
              <a:solidFill>
                <a:srgbClr val="002060"/>
              </a:solidFill>
              <a:latin typeface="Times New Roman" pitchFamily="18" charset="0"/>
              <a:cs typeface="Times New Roman" pitchFamily="18" charset="0"/>
            </a:endParaRPr>
          </a:p>
          <a:p>
            <a:pPr algn="just"/>
            <a:r>
              <a:rPr lang="fr-FR" sz="2200" dirty="0">
                <a:solidFill>
                  <a:srgbClr val="002060"/>
                </a:solidFill>
                <a:latin typeface="Times New Roman" pitchFamily="18" charset="0"/>
                <a:cs typeface="Times New Roman" pitchFamily="18" charset="0"/>
              </a:rPr>
              <a:t>La norme du signal x(t), que l’on note          , représente la distance d qui sépare l’origine de l’extrémité du signal. </a:t>
            </a:r>
          </a:p>
          <a:p>
            <a:pPr algn="just"/>
            <a:endParaRPr lang="fr-FR" sz="2200" dirty="0">
              <a:latin typeface="Times New Roman" pitchFamily="18" charset="0"/>
              <a:cs typeface="Times New Roman" pitchFamily="18" charset="0"/>
            </a:endParaRPr>
          </a:p>
          <a:p>
            <a:pPr algn="just"/>
            <a:endParaRPr lang="fr-FR" sz="2200" dirty="0">
              <a:latin typeface="Times New Roman" pitchFamily="18" charset="0"/>
              <a:cs typeface="Times New Roman" pitchFamily="18" charset="0"/>
            </a:endParaRPr>
          </a:p>
          <a:p>
            <a:pPr algn="just"/>
            <a:r>
              <a:rPr lang="fr-FR" sz="2200" dirty="0">
                <a:solidFill>
                  <a:srgbClr val="7030A0"/>
                </a:solidFill>
                <a:latin typeface="Times New Roman" pitchFamily="18" charset="0"/>
                <a:cs typeface="Times New Roman" pitchFamily="18" charset="0"/>
              </a:rPr>
              <a:t>On peut de ce fait calculer la distance qui sépare deux signaux x(t) et y(t) en calculant en tous points la norme de la différence entre ces deux signaux.</a:t>
            </a:r>
            <a:endParaRPr lang="fr-FR" sz="2200" b="1" u="sng" dirty="0">
              <a:solidFill>
                <a:srgbClr val="7030A0"/>
              </a:solidFill>
              <a:latin typeface="Times New Roman" pitchFamily="18" charset="0"/>
              <a:cs typeface="Times New Roman" pitchFamily="18" charset="0"/>
            </a:endParaRPr>
          </a:p>
        </p:txBody>
      </p:sp>
      <p:sp>
        <p:nvSpPr>
          <p:cNvPr id="9221" name="AutoShape 5" descr="\forall (a,b)\in E^2,\ d(a,b)=d(b,a)"/>
          <p:cNvSpPr>
            <a:spLocks noChangeAspect="1" noChangeArrowheads="1"/>
          </p:cNvSpPr>
          <p:nvPr/>
        </p:nvSpPr>
        <p:spPr bwMode="auto">
          <a:xfrm>
            <a:off x="219075" y="-52388"/>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9222" name="AutoShape 6" descr="\forall (a,b)\in E^2,\ d(a,b)=0 \Leftrightarrow a=b"/>
          <p:cNvSpPr>
            <a:spLocks noChangeAspect="1" noChangeArrowheads="1"/>
          </p:cNvSpPr>
          <p:nvPr/>
        </p:nvSpPr>
        <p:spPr bwMode="auto">
          <a:xfrm>
            <a:off x="282575" y="-52388"/>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9223" name="AutoShape 7" descr="\forall (a,b,c)\in E^3,\ d(a,c)\leq d(a,b)+d(b,c)"/>
          <p:cNvSpPr>
            <a:spLocks noChangeAspect="1" noChangeArrowheads="1"/>
          </p:cNvSpPr>
          <p:nvPr/>
        </p:nvSpPr>
        <p:spPr bwMode="auto">
          <a:xfrm>
            <a:off x="606425" y="-52388"/>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graphicFrame>
        <p:nvGraphicFramePr>
          <p:cNvPr id="10" name="Objet 9"/>
          <p:cNvGraphicFramePr>
            <a:graphicFrameLocks noChangeAspect="1"/>
          </p:cNvGraphicFramePr>
          <p:nvPr/>
        </p:nvGraphicFramePr>
        <p:xfrm>
          <a:off x="4415056" y="1502821"/>
          <a:ext cx="671516" cy="497419"/>
        </p:xfrm>
        <a:graphic>
          <a:graphicData uri="http://schemas.openxmlformats.org/presentationml/2006/ole">
            <mc:AlternateContent xmlns:mc="http://schemas.openxmlformats.org/markup-compatibility/2006">
              <mc:Choice xmlns:v="urn:schemas-microsoft-com:vml" Requires="v">
                <p:oleObj spid="_x0000_s94244" name="Équation" r:id="rId3" imgW="342720" imgH="253800" progId="Equation.3">
                  <p:embed/>
                </p:oleObj>
              </mc:Choice>
              <mc:Fallback>
                <p:oleObj name="Équation" r:id="rId3" imgW="342720" imgH="2538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15056" y="1502821"/>
                        <a:ext cx="671516" cy="49741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4211" name="Object 3"/>
          <p:cNvGraphicFramePr>
            <a:graphicFrameLocks noChangeAspect="1"/>
          </p:cNvGraphicFramePr>
          <p:nvPr/>
        </p:nvGraphicFramePr>
        <p:xfrm>
          <a:off x="500034" y="4000504"/>
          <a:ext cx="8408987" cy="1214446"/>
        </p:xfrm>
        <a:graphic>
          <a:graphicData uri="http://schemas.openxmlformats.org/presentationml/2006/ole">
            <mc:AlternateContent xmlns:mc="http://schemas.openxmlformats.org/markup-compatibility/2006">
              <mc:Choice xmlns:v="urn:schemas-microsoft-com:vml" Requires="v">
                <p:oleObj spid="_x0000_s94245" name="Équation" r:id="rId5" imgW="2450880" imgH="482400" progId="Equation.3">
                  <p:embed/>
                </p:oleObj>
              </mc:Choice>
              <mc:Fallback>
                <p:oleObj name="Équation" r:id="rId5" imgW="2450880" imgH="48240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0034" y="4000504"/>
                        <a:ext cx="8408987" cy="121444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0" y="0"/>
            <a:ext cx="9144000" cy="553998"/>
          </a:xfrm>
          <a:prstGeom prst="rect">
            <a:avLst/>
          </a:prstGeom>
          <a:noFill/>
        </p:spPr>
        <p:txBody>
          <a:bodyPr wrap="square" rtlCol="0">
            <a:spAutoFit/>
          </a:bodyPr>
          <a:lstStyle/>
          <a:p>
            <a:pPr algn="ctr"/>
            <a:r>
              <a:rPr lang="fr-FR" sz="3000" b="1" dirty="0">
                <a:solidFill>
                  <a:srgbClr val="FF0000"/>
                </a:solidFill>
                <a:latin typeface="Times New Roman" pitchFamily="18" charset="0"/>
                <a:cs typeface="Times New Roman" pitchFamily="18" charset="0"/>
              </a:rPr>
              <a:t>RAPPELS MATHEMATIQUES</a:t>
            </a:r>
          </a:p>
        </p:txBody>
      </p:sp>
      <p:sp>
        <p:nvSpPr>
          <p:cNvPr id="3" name="ZoneTexte 2"/>
          <p:cNvSpPr txBox="1"/>
          <p:nvPr/>
        </p:nvSpPr>
        <p:spPr>
          <a:xfrm>
            <a:off x="0" y="857232"/>
            <a:ext cx="9144000" cy="1661993"/>
          </a:xfrm>
          <a:prstGeom prst="rect">
            <a:avLst/>
          </a:prstGeom>
          <a:noFill/>
        </p:spPr>
        <p:txBody>
          <a:bodyPr wrap="square" rtlCol="0">
            <a:spAutoFit/>
          </a:bodyPr>
          <a:lstStyle/>
          <a:p>
            <a:r>
              <a:rPr lang="fr-FR" sz="2200" b="1" u="sng" dirty="0">
                <a:solidFill>
                  <a:srgbClr val="FF0000"/>
                </a:solidFill>
                <a:latin typeface="Times New Roman" pitchFamily="18" charset="0"/>
                <a:cs typeface="Times New Roman" pitchFamily="18" charset="0"/>
              </a:rPr>
              <a:t>Notions de produit scalaire</a:t>
            </a:r>
          </a:p>
          <a:p>
            <a:pPr algn="just"/>
            <a:r>
              <a:rPr lang="fr-FR" sz="2000" dirty="0">
                <a:solidFill>
                  <a:srgbClr val="002060"/>
                </a:solidFill>
                <a:latin typeface="Times New Roman" pitchFamily="18" charset="0"/>
                <a:cs typeface="Times New Roman" pitchFamily="18" charset="0"/>
              </a:rPr>
              <a:t>Un produit scalaire entre deux fonctions, deux signaux ou encore deux vecteurs, noté &lt;</a:t>
            </a:r>
            <a:r>
              <a:rPr lang="fr-FR" sz="2000" dirty="0" err="1">
                <a:solidFill>
                  <a:srgbClr val="002060"/>
                </a:solidFill>
                <a:latin typeface="Times New Roman" pitchFamily="18" charset="0"/>
                <a:cs typeface="Times New Roman" pitchFamily="18" charset="0"/>
              </a:rPr>
              <a:t>x,y</a:t>
            </a:r>
            <a:r>
              <a:rPr lang="fr-FR" sz="2000" dirty="0">
                <a:solidFill>
                  <a:srgbClr val="002060"/>
                </a:solidFill>
                <a:latin typeface="Times New Roman" pitchFamily="18" charset="0"/>
                <a:cs typeface="Times New Roman" pitchFamily="18" charset="0"/>
              </a:rPr>
              <a:t>&gt;, est un scalaire réel ou complexe permettant entre autres de déterminer le degré de ressemblance (corrélation) ou dissemblance (</a:t>
            </a:r>
            <a:r>
              <a:rPr lang="fr-FR" sz="2000" dirty="0" err="1">
                <a:solidFill>
                  <a:srgbClr val="002060"/>
                </a:solidFill>
                <a:latin typeface="Times New Roman" pitchFamily="18" charset="0"/>
                <a:cs typeface="Times New Roman" pitchFamily="18" charset="0"/>
              </a:rPr>
              <a:t>décorrélation</a:t>
            </a:r>
            <a:r>
              <a:rPr lang="fr-FR" sz="2000" dirty="0">
                <a:solidFill>
                  <a:srgbClr val="002060"/>
                </a:solidFill>
                <a:latin typeface="Times New Roman" pitchFamily="18" charset="0"/>
                <a:cs typeface="Times New Roman" pitchFamily="18" charset="0"/>
              </a:rPr>
              <a:t> ou </a:t>
            </a:r>
            <a:r>
              <a:rPr lang="fr-FR" sz="2000" dirty="0" err="1">
                <a:solidFill>
                  <a:srgbClr val="002060"/>
                </a:solidFill>
                <a:latin typeface="Times New Roman" pitchFamily="18" charset="0"/>
                <a:cs typeface="Times New Roman" pitchFamily="18" charset="0"/>
              </a:rPr>
              <a:t>orhtogonalité</a:t>
            </a:r>
            <a:r>
              <a:rPr lang="fr-FR" sz="2000" dirty="0">
                <a:solidFill>
                  <a:srgbClr val="002060"/>
                </a:solidFill>
                <a:latin typeface="Times New Roman" pitchFamily="18" charset="0"/>
                <a:cs typeface="Times New Roman" pitchFamily="18" charset="0"/>
              </a:rPr>
              <a:t>) entre x(t) et y(t) et possédant les propriétés suivantes</a:t>
            </a:r>
          </a:p>
        </p:txBody>
      </p:sp>
      <p:sp>
        <p:nvSpPr>
          <p:cNvPr id="9221" name="AutoShape 5" descr="\forall (a,b)\in E^2,\ d(a,b)=d(b,a)"/>
          <p:cNvSpPr>
            <a:spLocks noChangeAspect="1" noChangeArrowheads="1"/>
          </p:cNvSpPr>
          <p:nvPr/>
        </p:nvSpPr>
        <p:spPr bwMode="auto">
          <a:xfrm>
            <a:off x="219075" y="-52388"/>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9222" name="AutoShape 6" descr="\forall (a,b)\in E^2,\ d(a,b)=0 \Leftrightarrow a=b"/>
          <p:cNvSpPr>
            <a:spLocks noChangeAspect="1" noChangeArrowheads="1"/>
          </p:cNvSpPr>
          <p:nvPr/>
        </p:nvSpPr>
        <p:spPr bwMode="auto">
          <a:xfrm>
            <a:off x="282575" y="-52388"/>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9223" name="AutoShape 7" descr="\forall (a,b,c)\in E^3,\ d(a,c)\leq d(a,b)+d(b,c)"/>
          <p:cNvSpPr>
            <a:spLocks noChangeAspect="1" noChangeArrowheads="1"/>
          </p:cNvSpPr>
          <p:nvPr/>
        </p:nvSpPr>
        <p:spPr bwMode="auto">
          <a:xfrm>
            <a:off x="606425" y="-52388"/>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graphicFrame>
        <p:nvGraphicFramePr>
          <p:cNvPr id="9" name="Objet 8"/>
          <p:cNvGraphicFramePr>
            <a:graphicFrameLocks noChangeAspect="1"/>
          </p:cNvGraphicFramePr>
          <p:nvPr/>
        </p:nvGraphicFramePr>
        <p:xfrm>
          <a:off x="214282" y="2500306"/>
          <a:ext cx="3023164" cy="827092"/>
        </p:xfrm>
        <a:graphic>
          <a:graphicData uri="http://schemas.openxmlformats.org/presentationml/2006/ole">
            <mc:AlternateContent xmlns:mc="http://schemas.openxmlformats.org/markup-compatibility/2006">
              <mc:Choice xmlns:v="urn:schemas-microsoft-com:vml" Requires="v">
                <p:oleObj spid="_x0000_s95321" name="Équation" r:id="rId3" imgW="1346040" imgH="368280" progId="Equation.3">
                  <p:embed/>
                </p:oleObj>
              </mc:Choice>
              <mc:Fallback>
                <p:oleObj name="Équation" r:id="rId3" imgW="1346040" imgH="368280" progId="Equation.3">
                  <p:embed/>
                  <p:pic>
                    <p:nvPicPr>
                      <p:cNvPr id="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4282" y="2500306"/>
                        <a:ext cx="3023164" cy="82709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ZoneTexte 10"/>
          <p:cNvSpPr txBox="1"/>
          <p:nvPr/>
        </p:nvSpPr>
        <p:spPr>
          <a:xfrm>
            <a:off x="3357554" y="2500306"/>
            <a:ext cx="5786446" cy="769441"/>
          </a:xfrm>
          <a:prstGeom prst="rect">
            <a:avLst/>
          </a:prstGeom>
          <a:noFill/>
        </p:spPr>
        <p:txBody>
          <a:bodyPr wrap="square" rtlCol="0">
            <a:spAutoFit/>
          </a:bodyPr>
          <a:lstStyle/>
          <a:p>
            <a:r>
              <a:rPr lang="fr-FR" sz="2200" dirty="0">
                <a:solidFill>
                  <a:srgbClr val="7030A0"/>
                </a:solidFill>
                <a:latin typeface="Times New Roman" pitchFamily="18" charset="0"/>
                <a:cs typeface="Times New Roman" pitchFamily="18" charset="0"/>
              </a:rPr>
              <a:t>Où D est le domaine de définition de x(t) et y(t).</a:t>
            </a:r>
          </a:p>
          <a:p>
            <a:r>
              <a:rPr lang="fr-FR" sz="2200" dirty="0">
                <a:solidFill>
                  <a:srgbClr val="7030A0"/>
                </a:solidFill>
                <a:latin typeface="Times New Roman" pitchFamily="18" charset="0"/>
                <a:cs typeface="Times New Roman" pitchFamily="18" charset="0"/>
              </a:rPr>
              <a:t>* Représente le conjugué</a:t>
            </a:r>
          </a:p>
        </p:txBody>
      </p:sp>
      <p:graphicFrame>
        <p:nvGraphicFramePr>
          <p:cNvPr id="95237" name="Object 5"/>
          <p:cNvGraphicFramePr>
            <a:graphicFrameLocks noChangeAspect="1"/>
          </p:cNvGraphicFramePr>
          <p:nvPr/>
        </p:nvGraphicFramePr>
        <p:xfrm>
          <a:off x="285720" y="3916370"/>
          <a:ext cx="2451100" cy="512762"/>
        </p:xfrm>
        <a:graphic>
          <a:graphicData uri="http://schemas.openxmlformats.org/presentationml/2006/ole">
            <mc:AlternateContent xmlns:mc="http://schemas.openxmlformats.org/markup-compatibility/2006">
              <mc:Choice xmlns:v="urn:schemas-microsoft-com:vml" Requires="v">
                <p:oleObj spid="_x0000_s95322" name="Équation" r:id="rId5" imgW="1091880" imgH="228600" progId="Equation.3">
                  <p:embed/>
                </p:oleObj>
              </mc:Choice>
              <mc:Fallback>
                <p:oleObj name="Équation" r:id="rId5" imgW="1091880" imgH="228600" progId="Equation.3">
                  <p:embed/>
                  <p:pic>
                    <p:nvPicPr>
                      <p:cNvPr id="0"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5720" y="3916370"/>
                        <a:ext cx="2451100" cy="5127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5238" name="Object 6"/>
          <p:cNvGraphicFramePr>
            <a:graphicFrameLocks noChangeAspect="1"/>
          </p:cNvGraphicFramePr>
          <p:nvPr/>
        </p:nvGraphicFramePr>
        <p:xfrm>
          <a:off x="36504" y="4559300"/>
          <a:ext cx="3392488" cy="512762"/>
        </p:xfrm>
        <a:graphic>
          <a:graphicData uri="http://schemas.openxmlformats.org/presentationml/2006/ole">
            <mc:AlternateContent xmlns:mc="http://schemas.openxmlformats.org/markup-compatibility/2006">
              <mc:Choice xmlns:v="urn:schemas-microsoft-com:vml" Requires="v">
                <p:oleObj spid="_x0000_s95323" name="Équation" r:id="rId7" imgW="1511280" imgH="228600" progId="Equation.3">
                  <p:embed/>
                </p:oleObj>
              </mc:Choice>
              <mc:Fallback>
                <p:oleObj name="Équation" r:id="rId7" imgW="1511280" imgH="228600" progId="Equation.3">
                  <p:embed/>
                  <p:pic>
                    <p:nvPicPr>
                      <p:cNvPr id="0"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6504" y="4559300"/>
                        <a:ext cx="3392488" cy="5127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 name="ZoneTexte 12"/>
          <p:cNvSpPr txBox="1"/>
          <p:nvPr/>
        </p:nvSpPr>
        <p:spPr>
          <a:xfrm>
            <a:off x="3509954" y="4572008"/>
            <a:ext cx="5786446" cy="430887"/>
          </a:xfrm>
          <a:prstGeom prst="rect">
            <a:avLst/>
          </a:prstGeom>
          <a:noFill/>
        </p:spPr>
        <p:txBody>
          <a:bodyPr wrap="square" rtlCol="0">
            <a:spAutoFit/>
          </a:bodyPr>
          <a:lstStyle/>
          <a:p>
            <a:r>
              <a:rPr lang="fr-FR" sz="2200" dirty="0">
                <a:solidFill>
                  <a:srgbClr val="00B050"/>
                </a:solidFill>
                <a:latin typeface="Times New Roman" pitchFamily="18" charset="0"/>
                <a:cs typeface="Times New Roman" pitchFamily="18" charset="0"/>
              </a:rPr>
              <a:t>Où </a:t>
            </a:r>
            <a:r>
              <a:rPr lang="fr-FR" sz="2200" dirty="0">
                <a:solidFill>
                  <a:srgbClr val="00B050"/>
                </a:solidFill>
                <a:latin typeface="Times New Roman" pitchFamily="18" charset="0"/>
                <a:cs typeface="Times New Roman" pitchFamily="18" charset="0"/>
                <a:sym typeface="Symbol"/>
              </a:rPr>
              <a:t> et  représentent deux constantes</a:t>
            </a:r>
            <a:endParaRPr lang="fr-FR" sz="2200" dirty="0">
              <a:solidFill>
                <a:srgbClr val="00B050"/>
              </a:solidFill>
              <a:latin typeface="Times New Roman" pitchFamily="18" charset="0"/>
              <a:cs typeface="Times New Roman" pitchFamily="18" charset="0"/>
            </a:endParaRPr>
          </a:p>
        </p:txBody>
      </p:sp>
      <p:graphicFrame>
        <p:nvGraphicFramePr>
          <p:cNvPr id="95239" name="Object 7"/>
          <p:cNvGraphicFramePr>
            <a:graphicFrameLocks noChangeAspect="1"/>
          </p:cNvGraphicFramePr>
          <p:nvPr/>
        </p:nvGraphicFramePr>
        <p:xfrm>
          <a:off x="561975" y="3214686"/>
          <a:ext cx="1852613" cy="627062"/>
        </p:xfrm>
        <a:graphic>
          <a:graphicData uri="http://schemas.openxmlformats.org/presentationml/2006/ole">
            <mc:AlternateContent xmlns:mc="http://schemas.openxmlformats.org/markup-compatibility/2006">
              <mc:Choice xmlns:v="urn:schemas-microsoft-com:vml" Requires="v">
                <p:oleObj spid="_x0000_s95324" name="Équation" r:id="rId9" imgW="825480" imgH="279360" progId="Equation.3">
                  <p:embed/>
                </p:oleObj>
              </mc:Choice>
              <mc:Fallback>
                <p:oleObj name="Équation" r:id="rId9" imgW="825480" imgH="279360" progId="Equation.3">
                  <p:embed/>
                  <p:pic>
                    <p:nvPicPr>
                      <p:cNvPr id="0" name="Picture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61975" y="3214686"/>
                        <a:ext cx="1852613" cy="6270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 name="ZoneTexte 14"/>
          <p:cNvSpPr txBox="1"/>
          <p:nvPr/>
        </p:nvSpPr>
        <p:spPr>
          <a:xfrm>
            <a:off x="2928926" y="3231063"/>
            <a:ext cx="6215074" cy="769441"/>
          </a:xfrm>
          <a:prstGeom prst="rect">
            <a:avLst/>
          </a:prstGeom>
          <a:noFill/>
        </p:spPr>
        <p:txBody>
          <a:bodyPr wrap="square" rtlCol="0">
            <a:spAutoFit/>
          </a:bodyPr>
          <a:lstStyle/>
          <a:p>
            <a:r>
              <a:rPr lang="fr-FR" sz="2200" dirty="0">
                <a:solidFill>
                  <a:srgbClr val="00B0F0"/>
                </a:solidFill>
                <a:latin typeface="Times New Roman" pitchFamily="18" charset="0"/>
                <a:cs typeface="Times New Roman" pitchFamily="18" charset="0"/>
              </a:rPr>
              <a:t>Si x(t) </a:t>
            </a:r>
            <a:r>
              <a:rPr lang="fr-FR" sz="2200" dirty="0">
                <a:solidFill>
                  <a:srgbClr val="00B0F0"/>
                </a:solidFill>
                <a:latin typeface="Times New Roman" pitchFamily="18" charset="0"/>
                <a:cs typeface="Times New Roman" pitchFamily="18" charset="0"/>
                <a:sym typeface="Symbol"/>
              </a:rPr>
              <a:t> L</a:t>
            </a:r>
            <a:r>
              <a:rPr lang="fr-FR" sz="2200" baseline="30000" dirty="0">
                <a:solidFill>
                  <a:srgbClr val="00B0F0"/>
                </a:solidFill>
                <a:latin typeface="Times New Roman" pitchFamily="18" charset="0"/>
                <a:cs typeface="Times New Roman" pitchFamily="18" charset="0"/>
                <a:sym typeface="Symbol"/>
              </a:rPr>
              <a:t>2</a:t>
            </a:r>
            <a:r>
              <a:rPr lang="fr-FR" sz="2200" dirty="0">
                <a:solidFill>
                  <a:srgbClr val="00B0F0"/>
                </a:solidFill>
                <a:latin typeface="Times New Roman" pitchFamily="18" charset="0"/>
                <a:cs typeface="Times New Roman" pitchFamily="18" charset="0"/>
                <a:sym typeface="Symbol"/>
              </a:rPr>
              <a:t>, l’ensemble des signaux à énergie totale finie, alors &lt;</a:t>
            </a:r>
            <a:r>
              <a:rPr lang="fr-FR" sz="2200" dirty="0" err="1">
                <a:solidFill>
                  <a:srgbClr val="00B0F0"/>
                </a:solidFill>
                <a:latin typeface="Times New Roman" pitchFamily="18" charset="0"/>
                <a:cs typeface="Times New Roman" pitchFamily="18" charset="0"/>
                <a:sym typeface="Symbol"/>
              </a:rPr>
              <a:t>x,x</a:t>
            </a:r>
            <a:r>
              <a:rPr lang="fr-FR" sz="2200" dirty="0">
                <a:solidFill>
                  <a:srgbClr val="00B0F0"/>
                </a:solidFill>
                <a:latin typeface="Times New Roman" pitchFamily="18" charset="0"/>
                <a:cs typeface="Times New Roman" pitchFamily="18" charset="0"/>
                <a:sym typeface="Symbol"/>
              </a:rPr>
              <a:t>&gt; représente son énergie totale</a:t>
            </a:r>
            <a:endParaRPr lang="fr-FR" sz="2200" dirty="0">
              <a:solidFill>
                <a:srgbClr val="00B0F0"/>
              </a:solidFill>
              <a:latin typeface="Times New Roman" pitchFamily="18" charset="0"/>
              <a:cs typeface="Times New Roman" pitchFamily="18" charset="0"/>
            </a:endParaRPr>
          </a:p>
        </p:txBody>
      </p:sp>
      <p:graphicFrame>
        <p:nvGraphicFramePr>
          <p:cNvPr id="95240" name="Object 8"/>
          <p:cNvGraphicFramePr>
            <a:graphicFrameLocks noChangeAspect="1"/>
          </p:cNvGraphicFramePr>
          <p:nvPr/>
        </p:nvGraphicFramePr>
        <p:xfrm>
          <a:off x="285720" y="5286388"/>
          <a:ext cx="7324726" cy="398462"/>
        </p:xfrm>
        <a:graphic>
          <a:graphicData uri="http://schemas.openxmlformats.org/presentationml/2006/ole">
            <mc:AlternateContent xmlns:mc="http://schemas.openxmlformats.org/markup-compatibility/2006">
              <mc:Choice xmlns:v="urn:schemas-microsoft-com:vml" Requires="v">
                <p:oleObj spid="_x0000_s95325" name="Équation" r:id="rId11" imgW="3263760" imgH="177480" progId="Equation.3">
                  <p:embed/>
                </p:oleObj>
              </mc:Choice>
              <mc:Fallback>
                <p:oleObj name="Équation" r:id="rId11" imgW="3263760" imgH="177480" progId="Equation.3">
                  <p:embed/>
                  <p:pic>
                    <p:nvPicPr>
                      <p:cNvPr id="0" name="Picture 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85720" y="5286388"/>
                        <a:ext cx="7324726" cy="3984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 name="ZoneTexte 16"/>
          <p:cNvSpPr txBox="1"/>
          <p:nvPr/>
        </p:nvSpPr>
        <p:spPr>
          <a:xfrm>
            <a:off x="0" y="5857892"/>
            <a:ext cx="9144000" cy="1015663"/>
          </a:xfrm>
          <a:prstGeom prst="rect">
            <a:avLst/>
          </a:prstGeom>
          <a:noFill/>
        </p:spPr>
        <p:txBody>
          <a:bodyPr wrap="square" rtlCol="0">
            <a:spAutoFit/>
          </a:bodyPr>
          <a:lstStyle/>
          <a:p>
            <a:r>
              <a:rPr lang="fr-FR" sz="2000" b="1" u="sng" dirty="0">
                <a:solidFill>
                  <a:srgbClr val="FF0000"/>
                </a:solidFill>
                <a:latin typeface="Times New Roman" pitchFamily="18" charset="0"/>
                <a:cs typeface="Times New Roman" pitchFamily="18" charset="0"/>
              </a:rPr>
              <a:t>Important :</a:t>
            </a:r>
          </a:p>
          <a:p>
            <a:pPr>
              <a:buFont typeface="Wingdings" pitchFamily="2" charset="2"/>
              <a:buChar char="q"/>
            </a:pPr>
            <a:r>
              <a:rPr lang="fr-FR" sz="2000" dirty="0">
                <a:solidFill>
                  <a:srgbClr val="0070C0"/>
                </a:solidFill>
                <a:latin typeface="Times New Roman" pitchFamily="18" charset="0"/>
                <a:cs typeface="Times New Roman" pitchFamily="18" charset="0"/>
              </a:rPr>
              <a:t> Si &lt;</a:t>
            </a:r>
            <a:r>
              <a:rPr lang="fr-FR" sz="2000" dirty="0" err="1">
                <a:solidFill>
                  <a:srgbClr val="0070C0"/>
                </a:solidFill>
                <a:latin typeface="Times New Roman" pitchFamily="18" charset="0"/>
                <a:cs typeface="Times New Roman" pitchFamily="18" charset="0"/>
              </a:rPr>
              <a:t>x,y</a:t>
            </a:r>
            <a:r>
              <a:rPr lang="fr-FR" sz="2000" dirty="0">
                <a:solidFill>
                  <a:srgbClr val="0070C0"/>
                </a:solidFill>
                <a:latin typeface="Times New Roman" pitchFamily="18" charset="0"/>
                <a:cs typeface="Times New Roman" pitchFamily="18" charset="0"/>
              </a:rPr>
              <a:t>&gt;=0 alors  x(t) et y(t) sont orthogonaux</a:t>
            </a:r>
          </a:p>
          <a:p>
            <a:pPr>
              <a:buFont typeface="Wingdings" pitchFamily="2" charset="2"/>
              <a:buChar char="q"/>
            </a:pPr>
            <a:r>
              <a:rPr lang="fr-FR" sz="2000" dirty="0">
                <a:latin typeface="Times New Roman" pitchFamily="18" charset="0"/>
                <a:cs typeface="Times New Roman" pitchFamily="18" charset="0"/>
              </a:rPr>
              <a:t> </a:t>
            </a:r>
            <a:r>
              <a:rPr lang="fr-FR" sz="2000" dirty="0">
                <a:solidFill>
                  <a:srgbClr val="002060"/>
                </a:solidFill>
                <a:latin typeface="Times New Roman" pitchFamily="18" charset="0"/>
                <a:cs typeface="Times New Roman" pitchFamily="18" charset="0"/>
              </a:rPr>
              <a:t>Une base </a:t>
            </a:r>
            <a:r>
              <a:rPr lang="fr-FR" sz="2000" dirty="0">
                <a:solidFill>
                  <a:srgbClr val="002060"/>
                </a:solidFill>
                <a:latin typeface="Times New Roman" pitchFamily="18" charset="0"/>
                <a:cs typeface="Times New Roman" pitchFamily="18" charset="0"/>
                <a:sym typeface="Symbol"/>
              </a:rPr>
              <a:t></a:t>
            </a:r>
            <a:r>
              <a:rPr lang="fr-FR" sz="2000" baseline="-25000" dirty="0">
                <a:solidFill>
                  <a:srgbClr val="002060"/>
                </a:solidFill>
                <a:latin typeface="Times New Roman" pitchFamily="18" charset="0"/>
                <a:cs typeface="Times New Roman" pitchFamily="18" charset="0"/>
                <a:sym typeface="Symbol"/>
              </a:rPr>
              <a:t>k</a:t>
            </a:r>
            <a:r>
              <a:rPr lang="fr-FR" sz="2000" dirty="0">
                <a:solidFill>
                  <a:srgbClr val="002060"/>
                </a:solidFill>
                <a:latin typeface="Times New Roman" pitchFamily="18" charset="0"/>
                <a:cs typeface="Times New Roman" pitchFamily="18" charset="0"/>
                <a:sym typeface="Symbol"/>
              </a:rPr>
              <a:t>(t) est dite orthogonale si &lt;</a:t>
            </a:r>
            <a:r>
              <a:rPr lang="fr-FR" sz="2000" baseline="-25000" dirty="0">
                <a:solidFill>
                  <a:srgbClr val="002060"/>
                </a:solidFill>
                <a:latin typeface="Times New Roman" pitchFamily="18" charset="0"/>
                <a:cs typeface="Times New Roman" pitchFamily="18" charset="0"/>
                <a:sym typeface="Symbol"/>
              </a:rPr>
              <a:t>k</a:t>
            </a:r>
            <a:r>
              <a:rPr lang="fr-FR" sz="2000" dirty="0">
                <a:solidFill>
                  <a:srgbClr val="002060"/>
                </a:solidFill>
                <a:latin typeface="Times New Roman" pitchFamily="18" charset="0"/>
                <a:cs typeface="Times New Roman" pitchFamily="18" charset="0"/>
                <a:sym typeface="Symbol"/>
              </a:rPr>
              <a:t>(t), </a:t>
            </a:r>
            <a:r>
              <a:rPr lang="fr-FR" sz="2000" baseline="-25000" dirty="0">
                <a:solidFill>
                  <a:srgbClr val="002060"/>
                </a:solidFill>
                <a:latin typeface="Times New Roman" pitchFamily="18" charset="0"/>
                <a:cs typeface="Times New Roman" pitchFamily="18" charset="0"/>
                <a:sym typeface="Symbol"/>
              </a:rPr>
              <a:t>l</a:t>
            </a:r>
            <a:r>
              <a:rPr lang="fr-FR" sz="2000" dirty="0">
                <a:solidFill>
                  <a:srgbClr val="002060"/>
                </a:solidFill>
                <a:latin typeface="Times New Roman" pitchFamily="18" charset="0"/>
                <a:cs typeface="Times New Roman" pitchFamily="18" charset="0"/>
                <a:sym typeface="Symbol"/>
              </a:rPr>
              <a:t>(t)&gt;=0,  kl</a:t>
            </a:r>
            <a:endParaRPr lang="fr-FR" sz="2000" dirty="0">
              <a:solidFill>
                <a:srgbClr val="002060"/>
              </a:solidFill>
              <a:latin typeface="Times New Roman" pitchFamily="18" charset="0"/>
              <a:cs typeface="Times New Roman"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0" y="0"/>
            <a:ext cx="9144000" cy="553998"/>
          </a:xfrm>
          <a:prstGeom prst="rect">
            <a:avLst/>
          </a:prstGeom>
          <a:noFill/>
        </p:spPr>
        <p:txBody>
          <a:bodyPr wrap="square" rtlCol="0">
            <a:spAutoFit/>
          </a:bodyPr>
          <a:lstStyle/>
          <a:p>
            <a:pPr algn="ctr"/>
            <a:r>
              <a:rPr lang="fr-FR" sz="3000" b="1" dirty="0">
                <a:solidFill>
                  <a:srgbClr val="FF0000"/>
                </a:solidFill>
                <a:latin typeface="Times New Roman" pitchFamily="18" charset="0"/>
                <a:cs typeface="Times New Roman" pitchFamily="18" charset="0"/>
              </a:rPr>
              <a:t>INTRODUCTION</a:t>
            </a:r>
          </a:p>
        </p:txBody>
      </p:sp>
      <p:sp>
        <p:nvSpPr>
          <p:cNvPr id="3" name="ZoneTexte 2"/>
          <p:cNvSpPr txBox="1"/>
          <p:nvPr/>
        </p:nvSpPr>
        <p:spPr>
          <a:xfrm>
            <a:off x="0" y="857232"/>
            <a:ext cx="9144000" cy="707886"/>
          </a:xfrm>
          <a:prstGeom prst="rect">
            <a:avLst/>
          </a:prstGeom>
          <a:noFill/>
        </p:spPr>
        <p:txBody>
          <a:bodyPr wrap="square" rtlCol="0">
            <a:spAutoFit/>
          </a:bodyPr>
          <a:lstStyle/>
          <a:p>
            <a:r>
              <a:rPr lang="fr-FR" sz="2200" b="1" u="sng" dirty="0">
                <a:solidFill>
                  <a:srgbClr val="FF0000"/>
                </a:solidFill>
                <a:latin typeface="Times New Roman" pitchFamily="18" charset="0"/>
                <a:cs typeface="Times New Roman" pitchFamily="18" charset="0"/>
              </a:rPr>
              <a:t>C’est quoi l’analyse spectrale?</a:t>
            </a:r>
          </a:p>
          <a:p>
            <a:endParaRPr lang="fr-FR" dirty="0"/>
          </a:p>
        </p:txBody>
      </p:sp>
      <p:pic>
        <p:nvPicPr>
          <p:cNvPr id="157698" name="Picture 2"/>
          <p:cNvPicPr>
            <a:picLocks noChangeAspect="1" noChangeArrowheads="1"/>
          </p:cNvPicPr>
          <p:nvPr/>
        </p:nvPicPr>
        <p:blipFill>
          <a:blip r:embed="rId2"/>
          <a:srcRect/>
          <a:stretch>
            <a:fillRect/>
          </a:stretch>
        </p:blipFill>
        <p:spPr bwMode="auto">
          <a:xfrm>
            <a:off x="0" y="1357298"/>
            <a:ext cx="3098918" cy="2340000"/>
          </a:xfrm>
          <a:prstGeom prst="rect">
            <a:avLst/>
          </a:prstGeom>
          <a:noFill/>
          <a:ln w="9525">
            <a:noFill/>
            <a:miter lim="800000"/>
            <a:headEnd/>
            <a:tailEnd/>
          </a:ln>
          <a:effectLst/>
        </p:spPr>
      </p:pic>
      <p:pic>
        <p:nvPicPr>
          <p:cNvPr id="157699" name="Picture 3"/>
          <p:cNvPicPr>
            <a:picLocks noChangeAspect="1" noChangeArrowheads="1"/>
          </p:cNvPicPr>
          <p:nvPr/>
        </p:nvPicPr>
        <p:blipFill>
          <a:blip r:embed="rId3"/>
          <a:srcRect/>
          <a:stretch>
            <a:fillRect/>
          </a:stretch>
        </p:blipFill>
        <p:spPr bwMode="auto">
          <a:xfrm>
            <a:off x="3000364" y="1357298"/>
            <a:ext cx="3095999" cy="2340000"/>
          </a:xfrm>
          <a:prstGeom prst="rect">
            <a:avLst/>
          </a:prstGeom>
          <a:noFill/>
          <a:ln w="9525">
            <a:noFill/>
            <a:miter lim="800000"/>
            <a:headEnd/>
            <a:tailEnd/>
          </a:ln>
          <a:effectLst/>
        </p:spPr>
      </p:pic>
      <p:pic>
        <p:nvPicPr>
          <p:cNvPr id="157700" name="Picture 4"/>
          <p:cNvPicPr>
            <a:picLocks noChangeAspect="1" noChangeArrowheads="1"/>
          </p:cNvPicPr>
          <p:nvPr/>
        </p:nvPicPr>
        <p:blipFill>
          <a:blip r:embed="rId4"/>
          <a:srcRect/>
          <a:stretch>
            <a:fillRect/>
          </a:stretch>
        </p:blipFill>
        <p:spPr bwMode="auto">
          <a:xfrm>
            <a:off x="6072198" y="1357298"/>
            <a:ext cx="3051785" cy="2340000"/>
          </a:xfrm>
          <a:prstGeom prst="rect">
            <a:avLst/>
          </a:prstGeom>
          <a:noFill/>
          <a:ln w="9525">
            <a:noFill/>
            <a:miter lim="800000"/>
            <a:headEnd/>
            <a:tailEnd/>
          </a:ln>
          <a:effectLst/>
        </p:spPr>
      </p:pic>
      <p:pic>
        <p:nvPicPr>
          <p:cNvPr id="157701" name="Picture 5"/>
          <p:cNvPicPr>
            <a:picLocks noChangeAspect="1" noChangeArrowheads="1"/>
          </p:cNvPicPr>
          <p:nvPr/>
        </p:nvPicPr>
        <p:blipFill>
          <a:blip r:embed="rId5"/>
          <a:srcRect/>
          <a:stretch>
            <a:fillRect/>
          </a:stretch>
        </p:blipFill>
        <p:spPr bwMode="auto">
          <a:xfrm>
            <a:off x="-32" y="3786190"/>
            <a:ext cx="2998404" cy="2340000"/>
          </a:xfrm>
          <a:prstGeom prst="rect">
            <a:avLst/>
          </a:prstGeom>
          <a:noFill/>
          <a:ln w="9525">
            <a:noFill/>
            <a:miter lim="800000"/>
            <a:headEnd/>
            <a:tailEnd/>
          </a:ln>
          <a:effectLst/>
        </p:spPr>
      </p:pic>
      <p:pic>
        <p:nvPicPr>
          <p:cNvPr id="157702" name="Picture 6"/>
          <p:cNvPicPr>
            <a:picLocks noChangeAspect="1" noChangeArrowheads="1"/>
          </p:cNvPicPr>
          <p:nvPr/>
        </p:nvPicPr>
        <p:blipFill>
          <a:blip r:embed="rId6"/>
          <a:srcRect/>
          <a:stretch>
            <a:fillRect/>
          </a:stretch>
        </p:blipFill>
        <p:spPr bwMode="auto">
          <a:xfrm>
            <a:off x="3000364" y="3786190"/>
            <a:ext cx="3214710" cy="2340000"/>
          </a:xfrm>
          <a:prstGeom prst="rect">
            <a:avLst/>
          </a:prstGeom>
          <a:noFill/>
          <a:ln w="9525">
            <a:noFill/>
            <a:miter lim="800000"/>
            <a:headEnd/>
            <a:tailEnd/>
          </a:ln>
          <a:effectLst/>
        </p:spPr>
      </p:pic>
      <p:sp>
        <p:nvSpPr>
          <p:cNvPr id="9" name="ZoneTexte 8"/>
          <p:cNvSpPr txBox="1"/>
          <p:nvPr/>
        </p:nvSpPr>
        <p:spPr>
          <a:xfrm>
            <a:off x="0" y="6243600"/>
            <a:ext cx="9144000" cy="400110"/>
          </a:xfrm>
          <a:prstGeom prst="rect">
            <a:avLst/>
          </a:prstGeom>
          <a:noFill/>
        </p:spPr>
        <p:txBody>
          <a:bodyPr wrap="square" rtlCol="0">
            <a:spAutoFit/>
          </a:bodyPr>
          <a:lstStyle/>
          <a:p>
            <a:pPr algn="just"/>
            <a:r>
              <a:rPr lang="fr-FR" sz="2000" b="1" dirty="0">
                <a:solidFill>
                  <a:srgbClr val="C00000"/>
                </a:solidFill>
                <a:latin typeface="Times New Roman" pitchFamily="18" charset="0"/>
                <a:cs typeface="Times New Roman" pitchFamily="18" charset="0"/>
              </a:rPr>
              <a:t>Peut on interpréter et analyser ces signaux uniquement dans le domaine temporel?</a:t>
            </a:r>
          </a:p>
        </p:txBody>
      </p:sp>
      <p:sp>
        <p:nvSpPr>
          <p:cNvPr id="10" name="ZoneTexte 9"/>
          <p:cNvSpPr txBox="1"/>
          <p:nvPr/>
        </p:nvSpPr>
        <p:spPr>
          <a:xfrm>
            <a:off x="6286512" y="4671964"/>
            <a:ext cx="2786050" cy="400110"/>
          </a:xfrm>
          <a:prstGeom prst="rect">
            <a:avLst/>
          </a:prstGeom>
          <a:noFill/>
        </p:spPr>
        <p:txBody>
          <a:bodyPr wrap="square" rtlCol="0">
            <a:spAutoFit/>
          </a:bodyPr>
          <a:lstStyle/>
          <a:p>
            <a:r>
              <a:rPr lang="fr-FR" sz="2000" b="1" u="sng" dirty="0">
                <a:solidFill>
                  <a:srgbClr val="FF0000"/>
                </a:solidFill>
                <a:latin typeface="Times New Roman" pitchFamily="18" charset="0"/>
                <a:cs typeface="Times New Roman" pitchFamily="18" charset="0"/>
              </a:rPr>
              <a:t>Exemples de signaux</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0" y="0"/>
            <a:ext cx="9144000" cy="507831"/>
          </a:xfrm>
          <a:prstGeom prst="rect">
            <a:avLst/>
          </a:prstGeom>
          <a:noFill/>
        </p:spPr>
        <p:txBody>
          <a:bodyPr wrap="square" rtlCol="0">
            <a:spAutoFit/>
          </a:bodyPr>
          <a:lstStyle/>
          <a:p>
            <a:pPr algn="ctr"/>
            <a:r>
              <a:rPr lang="fr-FR" sz="2700" b="1" dirty="0">
                <a:solidFill>
                  <a:srgbClr val="FF0000"/>
                </a:solidFill>
                <a:latin typeface="Times New Roman" pitchFamily="18" charset="0"/>
                <a:cs typeface="Times New Roman" pitchFamily="18" charset="0"/>
              </a:rPr>
              <a:t>APPROXIMATION AU SENS DES MOINDRES CARRES</a:t>
            </a:r>
          </a:p>
        </p:txBody>
      </p:sp>
      <p:sp>
        <p:nvSpPr>
          <p:cNvPr id="3" name="ZoneTexte 2"/>
          <p:cNvSpPr txBox="1"/>
          <p:nvPr/>
        </p:nvSpPr>
        <p:spPr>
          <a:xfrm>
            <a:off x="0" y="857232"/>
            <a:ext cx="9144000" cy="769441"/>
          </a:xfrm>
          <a:prstGeom prst="rect">
            <a:avLst/>
          </a:prstGeom>
          <a:noFill/>
        </p:spPr>
        <p:txBody>
          <a:bodyPr wrap="square" rtlCol="0">
            <a:spAutoFit/>
          </a:bodyPr>
          <a:lstStyle/>
          <a:p>
            <a:r>
              <a:rPr lang="fr-FR" sz="2200" dirty="0">
                <a:solidFill>
                  <a:srgbClr val="002060"/>
                </a:solidFill>
                <a:latin typeface="Times New Roman" pitchFamily="18" charset="0"/>
                <a:cs typeface="Times New Roman" pitchFamily="18" charset="0"/>
              </a:rPr>
              <a:t>L’idée est d’approcher un signal mesuré ou observé x(t) par une combinaison linéaire de la forme:</a:t>
            </a:r>
            <a:endParaRPr lang="fr-FR" sz="2000" dirty="0">
              <a:solidFill>
                <a:srgbClr val="002060"/>
              </a:solidFill>
              <a:latin typeface="Times New Roman" pitchFamily="18" charset="0"/>
              <a:cs typeface="Times New Roman" pitchFamily="18" charset="0"/>
            </a:endParaRPr>
          </a:p>
        </p:txBody>
      </p:sp>
      <p:sp>
        <p:nvSpPr>
          <p:cNvPr id="9221" name="AutoShape 5" descr="\forall (a,b)\in E^2,\ d(a,b)=d(b,a)"/>
          <p:cNvSpPr>
            <a:spLocks noChangeAspect="1" noChangeArrowheads="1"/>
          </p:cNvSpPr>
          <p:nvPr/>
        </p:nvSpPr>
        <p:spPr bwMode="auto">
          <a:xfrm>
            <a:off x="219075" y="-52388"/>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9222" name="AutoShape 6" descr="\forall (a,b)\in E^2,\ d(a,b)=0 \Leftrightarrow a=b"/>
          <p:cNvSpPr>
            <a:spLocks noChangeAspect="1" noChangeArrowheads="1"/>
          </p:cNvSpPr>
          <p:nvPr/>
        </p:nvSpPr>
        <p:spPr bwMode="auto">
          <a:xfrm>
            <a:off x="282575" y="-52388"/>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9223" name="AutoShape 7" descr="\forall (a,b,c)\in E^3,\ d(a,c)\leq d(a,b)+d(b,c)"/>
          <p:cNvSpPr>
            <a:spLocks noChangeAspect="1" noChangeArrowheads="1"/>
          </p:cNvSpPr>
          <p:nvPr/>
        </p:nvSpPr>
        <p:spPr bwMode="auto">
          <a:xfrm>
            <a:off x="606425" y="-52388"/>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graphicFrame>
        <p:nvGraphicFramePr>
          <p:cNvPr id="96263" name="Object 7"/>
          <p:cNvGraphicFramePr>
            <a:graphicFrameLocks noChangeAspect="1"/>
          </p:cNvGraphicFramePr>
          <p:nvPr/>
        </p:nvGraphicFramePr>
        <p:xfrm>
          <a:off x="3143240" y="1285860"/>
          <a:ext cx="2362200" cy="1001713"/>
        </p:xfrm>
        <a:graphic>
          <a:graphicData uri="http://schemas.openxmlformats.org/presentationml/2006/ole">
            <mc:AlternateContent xmlns:mc="http://schemas.openxmlformats.org/markup-compatibility/2006">
              <mc:Choice xmlns:v="urn:schemas-microsoft-com:vml" Requires="v">
                <p:oleObj spid="_x0000_s96314" name="Équation" r:id="rId3" imgW="1028520" imgH="431640" progId="Equation.3">
                  <p:embed/>
                </p:oleObj>
              </mc:Choice>
              <mc:Fallback>
                <p:oleObj name="Équation" r:id="rId3" imgW="1028520" imgH="431640" progId="Equation.3">
                  <p:embed/>
                  <p:pic>
                    <p:nvPicPr>
                      <p:cNvPr id="0"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43240" y="1285860"/>
                        <a:ext cx="2362200" cy="10017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8" name="ZoneTexte 17"/>
          <p:cNvSpPr txBox="1"/>
          <p:nvPr/>
        </p:nvSpPr>
        <p:spPr>
          <a:xfrm>
            <a:off x="0" y="2571744"/>
            <a:ext cx="9144000" cy="769441"/>
          </a:xfrm>
          <a:prstGeom prst="rect">
            <a:avLst/>
          </a:prstGeom>
          <a:noFill/>
        </p:spPr>
        <p:txBody>
          <a:bodyPr wrap="square" rtlCol="0">
            <a:spAutoFit/>
          </a:bodyPr>
          <a:lstStyle/>
          <a:p>
            <a:pPr algn="just"/>
            <a:r>
              <a:rPr lang="fr-FR" sz="2200" dirty="0">
                <a:solidFill>
                  <a:srgbClr val="7030A0"/>
                </a:solidFill>
                <a:latin typeface="Times New Roman" pitchFamily="18" charset="0"/>
                <a:cs typeface="Times New Roman" pitchFamily="18" charset="0"/>
              </a:rPr>
              <a:t>On cherche donc à déterminer les valeurs optimales </a:t>
            </a:r>
            <a:r>
              <a:rPr lang="fr-FR" sz="2200" dirty="0">
                <a:solidFill>
                  <a:srgbClr val="7030A0"/>
                </a:solidFill>
                <a:latin typeface="Times New Roman" pitchFamily="18" charset="0"/>
                <a:cs typeface="Times New Roman" pitchFamily="18" charset="0"/>
                <a:sym typeface="Symbol"/>
              </a:rPr>
              <a:t></a:t>
            </a:r>
            <a:r>
              <a:rPr lang="fr-FR" sz="2200" baseline="-25000" dirty="0">
                <a:solidFill>
                  <a:srgbClr val="7030A0"/>
                </a:solidFill>
                <a:latin typeface="Times New Roman" pitchFamily="18" charset="0"/>
                <a:cs typeface="Times New Roman" pitchFamily="18" charset="0"/>
                <a:sym typeface="Symbol"/>
              </a:rPr>
              <a:t>k</a:t>
            </a:r>
            <a:r>
              <a:rPr lang="fr-FR" sz="2200" dirty="0">
                <a:solidFill>
                  <a:srgbClr val="7030A0"/>
                </a:solidFill>
                <a:latin typeface="Times New Roman" pitchFamily="18" charset="0"/>
                <a:cs typeface="Times New Roman" pitchFamily="18" charset="0"/>
                <a:sym typeface="Symbol"/>
              </a:rPr>
              <a:t> garantissant une distance Euclidienne d(x,^x) minimale.</a:t>
            </a:r>
            <a:endParaRPr lang="fr-FR" sz="2200" dirty="0">
              <a:solidFill>
                <a:srgbClr val="7030A0"/>
              </a:solidFill>
              <a:latin typeface="Times New Roman" pitchFamily="18" charset="0"/>
              <a:cs typeface="Times New Roman" pitchFamily="18" charset="0"/>
            </a:endParaRPr>
          </a:p>
        </p:txBody>
      </p:sp>
      <p:graphicFrame>
        <p:nvGraphicFramePr>
          <p:cNvPr id="96264" name="Object 8"/>
          <p:cNvGraphicFramePr>
            <a:graphicFrameLocks noChangeAspect="1"/>
          </p:cNvGraphicFramePr>
          <p:nvPr/>
        </p:nvGraphicFramePr>
        <p:xfrm>
          <a:off x="517525" y="3540125"/>
          <a:ext cx="8397875" cy="1031875"/>
        </p:xfrm>
        <a:graphic>
          <a:graphicData uri="http://schemas.openxmlformats.org/presentationml/2006/ole">
            <mc:AlternateContent xmlns:mc="http://schemas.openxmlformats.org/markup-compatibility/2006">
              <mc:Choice xmlns:v="urn:schemas-microsoft-com:vml" Requires="v">
                <p:oleObj spid="_x0000_s96315" name="Équation" r:id="rId5" imgW="2882880" imgH="507960" progId="Equation.3">
                  <p:embed/>
                </p:oleObj>
              </mc:Choice>
              <mc:Fallback>
                <p:oleObj name="Équation" r:id="rId5" imgW="2882880" imgH="507960" progId="Equation.3">
                  <p:embed/>
                  <p:pic>
                    <p:nvPicPr>
                      <p:cNvPr id="0"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7525" y="3540125"/>
                        <a:ext cx="8397875" cy="10318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6265" name="Object 9"/>
          <p:cNvGraphicFramePr>
            <a:graphicFrameLocks noChangeAspect="1"/>
          </p:cNvGraphicFramePr>
          <p:nvPr/>
        </p:nvGraphicFramePr>
        <p:xfrm>
          <a:off x="688975" y="4949842"/>
          <a:ext cx="7878763" cy="979488"/>
        </p:xfrm>
        <a:graphic>
          <a:graphicData uri="http://schemas.openxmlformats.org/presentationml/2006/ole">
            <mc:AlternateContent xmlns:mc="http://schemas.openxmlformats.org/markup-compatibility/2006">
              <mc:Choice xmlns:v="urn:schemas-microsoft-com:vml" Requires="v">
                <p:oleObj spid="_x0000_s96316" name="Équation" r:id="rId7" imgW="2705040" imgH="482400" progId="Equation.3">
                  <p:embed/>
                </p:oleObj>
              </mc:Choice>
              <mc:Fallback>
                <p:oleObj name="Équation" r:id="rId7" imgW="2705040" imgH="482400" progId="Equation.3">
                  <p:embed/>
                  <p:pic>
                    <p:nvPicPr>
                      <p:cNvPr id="0" name="Picture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88975" y="4949842"/>
                        <a:ext cx="7878763" cy="9794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0" y="0"/>
            <a:ext cx="9144000" cy="553998"/>
          </a:xfrm>
          <a:prstGeom prst="rect">
            <a:avLst/>
          </a:prstGeom>
          <a:noFill/>
        </p:spPr>
        <p:txBody>
          <a:bodyPr wrap="square" rtlCol="0">
            <a:spAutoFit/>
          </a:bodyPr>
          <a:lstStyle/>
          <a:p>
            <a:pPr algn="ctr"/>
            <a:r>
              <a:rPr lang="fr-FR" sz="3000" b="1" dirty="0">
                <a:solidFill>
                  <a:srgbClr val="FF0000"/>
                </a:solidFill>
                <a:latin typeface="Times New Roman" pitchFamily="18" charset="0"/>
                <a:cs typeface="Times New Roman" pitchFamily="18" charset="0"/>
              </a:rPr>
              <a:t>THEOREME DE PROJECTION</a:t>
            </a:r>
          </a:p>
        </p:txBody>
      </p:sp>
      <p:sp>
        <p:nvSpPr>
          <p:cNvPr id="3" name="ZoneTexte 2"/>
          <p:cNvSpPr txBox="1"/>
          <p:nvPr/>
        </p:nvSpPr>
        <p:spPr>
          <a:xfrm>
            <a:off x="0" y="857232"/>
            <a:ext cx="9144000" cy="1785104"/>
          </a:xfrm>
          <a:prstGeom prst="rect">
            <a:avLst/>
          </a:prstGeom>
          <a:noFill/>
        </p:spPr>
        <p:txBody>
          <a:bodyPr wrap="square" rtlCol="0">
            <a:spAutoFit/>
          </a:bodyPr>
          <a:lstStyle/>
          <a:p>
            <a:pPr algn="just"/>
            <a:r>
              <a:rPr lang="fr-FR" sz="2200" dirty="0">
                <a:solidFill>
                  <a:srgbClr val="002060"/>
                </a:solidFill>
                <a:latin typeface="Times New Roman" pitchFamily="18" charset="0"/>
                <a:cs typeface="Times New Roman" pitchFamily="18" charset="0"/>
              </a:rPr>
              <a:t>L’approximation         , sous forme d’une combinaison linéaire, est optimale au sens des moindres carrés si l’erreur                                     est orthogonale à toutes les fonctions </a:t>
            </a:r>
            <a:r>
              <a:rPr lang="fr-FR" sz="2200" dirty="0">
                <a:solidFill>
                  <a:srgbClr val="002060"/>
                </a:solidFill>
                <a:latin typeface="Times New Roman" pitchFamily="18" charset="0"/>
                <a:cs typeface="Times New Roman" pitchFamily="18" charset="0"/>
                <a:sym typeface="Symbol"/>
              </a:rPr>
              <a:t></a:t>
            </a:r>
            <a:r>
              <a:rPr lang="fr-FR" sz="2200" baseline="-25000" dirty="0">
                <a:solidFill>
                  <a:srgbClr val="002060"/>
                </a:solidFill>
                <a:latin typeface="Times New Roman" pitchFamily="18" charset="0"/>
                <a:cs typeface="Times New Roman" pitchFamily="18" charset="0"/>
                <a:sym typeface="Symbol"/>
              </a:rPr>
              <a:t>k</a:t>
            </a:r>
            <a:r>
              <a:rPr lang="fr-FR" sz="2200" dirty="0">
                <a:solidFill>
                  <a:srgbClr val="002060"/>
                </a:solidFill>
                <a:latin typeface="Times New Roman" pitchFamily="18" charset="0"/>
                <a:cs typeface="Times New Roman" pitchFamily="18" charset="0"/>
                <a:sym typeface="Symbol"/>
              </a:rPr>
              <a:t>(t).</a:t>
            </a:r>
          </a:p>
          <a:p>
            <a:pPr algn="just"/>
            <a:endParaRPr lang="fr-FR" sz="2200" dirty="0">
              <a:solidFill>
                <a:srgbClr val="002060"/>
              </a:solidFill>
              <a:latin typeface="Times New Roman" pitchFamily="18" charset="0"/>
              <a:cs typeface="Times New Roman" pitchFamily="18" charset="0"/>
              <a:sym typeface="Symbol"/>
            </a:endParaRPr>
          </a:p>
          <a:p>
            <a:pPr algn="just"/>
            <a:r>
              <a:rPr lang="fr-FR" sz="2200" dirty="0">
                <a:solidFill>
                  <a:srgbClr val="002060"/>
                </a:solidFill>
                <a:latin typeface="Times New Roman" pitchFamily="18" charset="0"/>
                <a:cs typeface="Times New Roman" pitchFamily="18" charset="0"/>
                <a:sym typeface="Symbol"/>
              </a:rPr>
              <a:t>C’est-à-dire :</a:t>
            </a:r>
            <a:endParaRPr lang="fr-FR" sz="2000" dirty="0">
              <a:solidFill>
                <a:srgbClr val="002060"/>
              </a:solidFill>
              <a:latin typeface="Times New Roman" pitchFamily="18" charset="0"/>
              <a:cs typeface="Times New Roman" pitchFamily="18" charset="0"/>
            </a:endParaRPr>
          </a:p>
        </p:txBody>
      </p:sp>
      <p:sp>
        <p:nvSpPr>
          <p:cNvPr id="9221" name="AutoShape 5" descr="\forall (a,b)\in E^2,\ d(a,b)=d(b,a)"/>
          <p:cNvSpPr>
            <a:spLocks noChangeAspect="1" noChangeArrowheads="1"/>
          </p:cNvSpPr>
          <p:nvPr/>
        </p:nvSpPr>
        <p:spPr bwMode="auto">
          <a:xfrm>
            <a:off x="219075" y="-52388"/>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9222" name="AutoShape 6" descr="\forall (a,b)\in E^2,\ d(a,b)=0 \Leftrightarrow a=b"/>
          <p:cNvSpPr>
            <a:spLocks noChangeAspect="1" noChangeArrowheads="1"/>
          </p:cNvSpPr>
          <p:nvPr/>
        </p:nvSpPr>
        <p:spPr bwMode="auto">
          <a:xfrm>
            <a:off x="282575" y="-52388"/>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9223" name="AutoShape 7" descr="\forall (a,b,c)\in E^3,\ d(a,c)\leq d(a,b)+d(b,c)"/>
          <p:cNvSpPr>
            <a:spLocks noChangeAspect="1" noChangeArrowheads="1"/>
          </p:cNvSpPr>
          <p:nvPr/>
        </p:nvSpPr>
        <p:spPr bwMode="auto">
          <a:xfrm>
            <a:off x="606425" y="-52388"/>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graphicFrame>
        <p:nvGraphicFramePr>
          <p:cNvPr id="97285" name="Object 5"/>
          <p:cNvGraphicFramePr>
            <a:graphicFrameLocks noChangeAspect="1"/>
          </p:cNvGraphicFramePr>
          <p:nvPr/>
        </p:nvGraphicFramePr>
        <p:xfrm>
          <a:off x="2017699" y="714356"/>
          <a:ext cx="696913" cy="568325"/>
        </p:xfrm>
        <a:graphic>
          <a:graphicData uri="http://schemas.openxmlformats.org/presentationml/2006/ole">
            <mc:AlternateContent xmlns:mc="http://schemas.openxmlformats.org/markup-compatibility/2006">
              <mc:Choice xmlns:v="urn:schemas-microsoft-com:vml" Requires="v">
                <p:oleObj spid="_x0000_s97404" name="Équation" r:id="rId3" imgW="266400" imgH="304560" progId="Equation.3">
                  <p:embed/>
                </p:oleObj>
              </mc:Choice>
              <mc:Fallback>
                <p:oleObj name="Équation" r:id="rId3" imgW="266400" imgH="304560" progId="Equation.3">
                  <p:embed/>
                  <p:pic>
                    <p:nvPicPr>
                      <p:cNvPr id="0"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17699" y="714356"/>
                        <a:ext cx="696913" cy="5683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7286" name="Object 6"/>
          <p:cNvGraphicFramePr>
            <a:graphicFrameLocks noChangeAspect="1"/>
          </p:cNvGraphicFramePr>
          <p:nvPr/>
        </p:nvGraphicFramePr>
        <p:xfrm>
          <a:off x="4302140" y="1071546"/>
          <a:ext cx="2555876" cy="568325"/>
        </p:xfrm>
        <a:graphic>
          <a:graphicData uri="http://schemas.openxmlformats.org/presentationml/2006/ole">
            <mc:AlternateContent xmlns:mc="http://schemas.openxmlformats.org/markup-compatibility/2006">
              <mc:Choice xmlns:v="urn:schemas-microsoft-com:vml" Requires="v">
                <p:oleObj spid="_x0000_s97405" name="Équation" r:id="rId5" imgW="977760" imgH="304560" progId="Equation.3">
                  <p:embed/>
                </p:oleObj>
              </mc:Choice>
              <mc:Fallback>
                <p:oleObj name="Équation" r:id="rId5" imgW="977760" imgH="304560" progId="Equation.3">
                  <p:embed/>
                  <p:pic>
                    <p:nvPicPr>
                      <p:cNvPr id="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02140" y="1071546"/>
                        <a:ext cx="2555876" cy="5683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 name="Objet 12"/>
          <p:cNvGraphicFramePr>
            <a:graphicFrameLocks noChangeAspect="1"/>
          </p:cNvGraphicFramePr>
          <p:nvPr/>
        </p:nvGraphicFramePr>
        <p:xfrm>
          <a:off x="3143240" y="2071678"/>
          <a:ext cx="2964677" cy="642942"/>
        </p:xfrm>
        <a:graphic>
          <a:graphicData uri="http://schemas.openxmlformats.org/presentationml/2006/ole">
            <mc:AlternateContent xmlns:mc="http://schemas.openxmlformats.org/markup-compatibility/2006">
              <mc:Choice xmlns:v="urn:schemas-microsoft-com:vml" Requires="v">
                <p:oleObj spid="_x0000_s97406" name="Équation" r:id="rId7" imgW="1054080" imgH="228600" progId="Equation.3">
                  <p:embed/>
                </p:oleObj>
              </mc:Choice>
              <mc:Fallback>
                <p:oleObj name="Équation" r:id="rId7" imgW="1054080" imgH="228600" progId="Equation.3">
                  <p:embed/>
                  <p:pic>
                    <p:nvPicPr>
                      <p:cNvPr id="0"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143240" y="2071678"/>
                        <a:ext cx="2964677" cy="64294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7288" name="Object 8"/>
          <p:cNvGraphicFramePr>
            <a:graphicFrameLocks noChangeAspect="1"/>
          </p:cNvGraphicFramePr>
          <p:nvPr/>
        </p:nvGraphicFramePr>
        <p:xfrm>
          <a:off x="1998694" y="2786058"/>
          <a:ext cx="7145338" cy="857250"/>
        </p:xfrm>
        <a:graphic>
          <a:graphicData uri="http://schemas.openxmlformats.org/presentationml/2006/ole">
            <mc:AlternateContent xmlns:mc="http://schemas.openxmlformats.org/markup-compatibility/2006">
              <mc:Choice xmlns:v="urn:schemas-microsoft-com:vml" Requires="v">
                <p:oleObj spid="_x0000_s97407" name="Équation" r:id="rId9" imgW="2539800" imgH="304560" progId="Equation.3">
                  <p:embed/>
                </p:oleObj>
              </mc:Choice>
              <mc:Fallback>
                <p:oleObj name="Équation" r:id="rId9" imgW="2539800" imgH="304560" progId="Equation.3">
                  <p:embed/>
                  <p:pic>
                    <p:nvPicPr>
                      <p:cNvPr id="0" name="Picture 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998694" y="2786058"/>
                        <a:ext cx="7145338" cy="8572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 name="ZoneTexte 14"/>
          <p:cNvSpPr txBox="1"/>
          <p:nvPr/>
        </p:nvSpPr>
        <p:spPr>
          <a:xfrm>
            <a:off x="0" y="2714620"/>
            <a:ext cx="5357818" cy="430887"/>
          </a:xfrm>
          <a:prstGeom prst="rect">
            <a:avLst/>
          </a:prstGeom>
          <a:noFill/>
        </p:spPr>
        <p:txBody>
          <a:bodyPr wrap="square" rtlCol="0">
            <a:spAutoFit/>
          </a:bodyPr>
          <a:lstStyle/>
          <a:p>
            <a:r>
              <a:rPr lang="fr-FR" sz="2200" dirty="0">
                <a:solidFill>
                  <a:srgbClr val="7030A0"/>
                </a:solidFill>
                <a:latin typeface="Times New Roman" pitchFamily="18" charset="0"/>
                <a:cs typeface="Times New Roman" pitchFamily="18" charset="0"/>
              </a:rPr>
              <a:t>Comme nous avons :</a:t>
            </a:r>
          </a:p>
        </p:txBody>
      </p:sp>
      <p:graphicFrame>
        <p:nvGraphicFramePr>
          <p:cNvPr id="97289" name="Object 9"/>
          <p:cNvGraphicFramePr>
            <a:graphicFrameLocks noChangeAspect="1"/>
          </p:cNvGraphicFramePr>
          <p:nvPr/>
        </p:nvGraphicFramePr>
        <p:xfrm>
          <a:off x="3214678" y="3643314"/>
          <a:ext cx="2362200" cy="1001713"/>
        </p:xfrm>
        <a:graphic>
          <a:graphicData uri="http://schemas.openxmlformats.org/presentationml/2006/ole">
            <mc:AlternateContent xmlns:mc="http://schemas.openxmlformats.org/markup-compatibility/2006">
              <mc:Choice xmlns:v="urn:schemas-microsoft-com:vml" Requires="v">
                <p:oleObj spid="_x0000_s97408" name="Équation" r:id="rId11" imgW="1028520" imgH="431640" progId="Equation.3">
                  <p:embed/>
                </p:oleObj>
              </mc:Choice>
              <mc:Fallback>
                <p:oleObj name="Équation" r:id="rId11" imgW="1028520" imgH="431640" progId="Equation.3">
                  <p:embed/>
                  <p:pic>
                    <p:nvPicPr>
                      <p:cNvPr id="0" name="Picture 9"/>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214678" y="3643314"/>
                        <a:ext cx="2362200" cy="10017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 name="ZoneTexte 16"/>
          <p:cNvSpPr txBox="1"/>
          <p:nvPr/>
        </p:nvSpPr>
        <p:spPr>
          <a:xfrm>
            <a:off x="71438" y="3786190"/>
            <a:ext cx="5357818" cy="430887"/>
          </a:xfrm>
          <a:prstGeom prst="rect">
            <a:avLst/>
          </a:prstGeom>
          <a:noFill/>
        </p:spPr>
        <p:txBody>
          <a:bodyPr wrap="square" rtlCol="0">
            <a:spAutoFit/>
          </a:bodyPr>
          <a:lstStyle/>
          <a:p>
            <a:r>
              <a:rPr lang="fr-FR" sz="2200" dirty="0">
                <a:solidFill>
                  <a:srgbClr val="7030A0"/>
                </a:solidFill>
                <a:latin typeface="Times New Roman" pitchFamily="18" charset="0"/>
                <a:cs typeface="Times New Roman" pitchFamily="18" charset="0"/>
              </a:rPr>
              <a:t>et :</a:t>
            </a:r>
          </a:p>
        </p:txBody>
      </p:sp>
      <p:graphicFrame>
        <p:nvGraphicFramePr>
          <p:cNvPr id="97290" name="Object 10"/>
          <p:cNvGraphicFramePr>
            <a:graphicFrameLocks noChangeAspect="1"/>
          </p:cNvGraphicFramePr>
          <p:nvPr/>
        </p:nvGraphicFramePr>
        <p:xfrm>
          <a:off x="357158" y="5000636"/>
          <a:ext cx="8858313" cy="893746"/>
        </p:xfrm>
        <a:graphic>
          <a:graphicData uri="http://schemas.openxmlformats.org/presentationml/2006/ole">
            <mc:AlternateContent xmlns:mc="http://schemas.openxmlformats.org/markup-compatibility/2006">
              <mc:Choice xmlns:v="urn:schemas-microsoft-com:vml" Requires="v">
                <p:oleObj spid="_x0000_s97409" name="Équation" r:id="rId13" imgW="3898800" imgH="431640" progId="Equation.3">
                  <p:embed/>
                </p:oleObj>
              </mc:Choice>
              <mc:Fallback>
                <p:oleObj name="Équation" r:id="rId13" imgW="3898800" imgH="431640" progId="Equation.3">
                  <p:embed/>
                  <p:pic>
                    <p:nvPicPr>
                      <p:cNvPr id="0" name="Picture 10"/>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57158" y="5000636"/>
                        <a:ext cx="8858313" cy="89374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7291" name="Object 11"/>
          <p:cNvGraphicFramePr>
            <a:graphicFrameLocks noChangeAspect="1"/>
          </p:cNvGraphicFramePr>
          <p:nvPr/>
        </p:nvGraphicFramePr>
        <p:xfrm>
          <a:off x="-46038" y="5964238"/>
          <a:ext cx="9523413" cy="893762"/>
        </p:xfrm>
        <a:graphic>
          <a:graphicData uri="http://schemas.openxmlformats.org/presentationml/2006/ole">
            <mc:AlternateContent xmlns:mc="http://schemas.openxmlformats.org/markup-compatibility/2006">
              <mc:Choice xmlns:v="urn:schemas-microsoft-com:vml" Requires="v">
                <p:oleObj spid="_x0000_s97410" name="Équation" r:id="rId15" imgW="4190760" imgH="431640" progId="Equation.3">
                  <p:embed/>
                </p:oleObj>
              </mc:Choice>
              <mc:Fallback>
                <p:oleObj name="Équation" r:id="rId15" imgW="4190760" imgH="431640" progId="Equation.3">
                  <p:embed/>
                  <p:pic>
                    <p:nvPicPr>
                      <p:cNvPr id="0" name="Picture 11"/>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6038" y="5964238"/>
                        <a:ext cx="9523413" cy="8937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 name="ZoneTexte 19"/>
          <p:cNvSpPr txBox="1"/>
          <p:nvPr/>
        </p:nvSpPr>
        <p:spPr>
          <a:xfrm>
            <a:off x="71406" y="4641187"/>
            <a:ext cx="5357818" cy="430887"/>
          </a:xfrm>
          <a:prstGeom prst="rect">
            <a:avLst/>
          </a:prstGeom>
          <a:noFill/>
        </p:spPr>
        <p:txBody>
          <a:bodyPr wrap="square" rtlCol="0">
            <a:spAutoFit/>
          </a:bodyPr>
          <a:lstStyle/>
          <a:p>
            <a:r>
              <a:rPr lang="fr-FR" sz="2200" dirty="0">
                <a:solidFill>
                  <a:srgbClr val="FF0000"/>
                </a:solidFill>
                <a:latin typeface="Times New Roman" pitchFamily="18" charset="0"/>
                <a:cs typeface="Times New Roman" pitchFamily="18" charset="0"/>
              </a:rPr>
              <a:t>Alors nous aurons :</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0" y="0"/>
            <a:ext cx="9144000" cy="553998"/>
          </a:xfrm>
          <a:prstGeom prst="rect">
            <a:avLst/>
          </a:prstGeom>
          <a:noFill/>
        </p:spPr>
        <p:txBody>
          <a:bodyPr wrap="square" rtlCol="0">
            <a:spAutoFit/>
          </a:bodyPr>
          <a:lstStyle/>
          <a:p>
            <a:pPr algn="ctr"/>
            <a:r>
              <a:rPr lang="fr-FR" sz="3000" b="1" dirty="0">
                <a:solidFill>
                  <a:srgbClr val="FF0000"/>
                </a:solidFill>
                <a:latin typeface="Times New Roman" pitchFamily="18" charset="0"/>
                <a:cs typeface="Times New Roman" pitchFamily="18" charset="0"/>
              </a:rPr>
              <a:t>CALCUL DES COEFFICIENTS </a:t>
            </a:r>
            <a:r>
              <a:rPr lang="fr-FR" sz="3000" b="1" dirty="0">
                <a:solidFill>
                  <a:srgbClr val="FF0000"/>
                </a:solidFill>
                <a:latin typeface="Times New Roman" pitchFamily="18" charset="0"/>
                <a:cs typeface="Times New Roman" pitchFamily="18" charset="0"/>
                <a:sym typeface="Symbol"/>
              </a:rPr>
              <a:t></a:t>
            </a:r>
            <a:r>
              <a:rPr lang="fr-FR" sz="3000" b="1" baseline="-25000" dirty="0">
                <a:solidFill>
                  <a:srgbClr val="FF0000"/>
                </a:solidFill>
                <a:latin typeface="Times New Roman" pitchFamily="18" charset="0"/>
                <a:cs typeface="Times New Roman" pitchFamily="18" charset="0"/>
                <a:sym typeface="Symbol"/>
              </a:rPr>
              <a:t>k</a:t>
            </a:r>
            <a:r>
              <a:rPr lang="fr-FR" sz="3000" b="1" dirty="0">
                <a:solidFill>
                  <a:srgbClr val="FF0000"/>
                </a:solidFill>
                <a:latin typeface="Times New Roman" pitchFamily="18" charset="0"/>
                <a:cs typeface="Times New Roman" pitchFamily="18" charset="0"/>
              </a:rPr>
              <a:t> </a:t>
            </a:r>
          </a:p>
        </p:txBody>
      </p:sp>
      <p:sp>
        <p:nvSpPr>
          <p:cNvPr id="9221" name="AutoShape 5" descr="\forall (a,b)\in E^2,\ d(a,b)=d(b,a)"/>
          <p:cNvSpPr>
            <a:spLocks noChangeAspect="1" noChangeArrowheads="1"/>
          </p:cNvSpPr>
          <p:nvPr/>
        </p:nvSpPr>
        <p:spPr bwMode="auto">
          <a:xfrm>
            <a:off x="219075" y="-52388"/>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9222" name="AutoShape 6" descr="\forall (a,b)\in E^2,\ d(a,b)=0 \Leftrightarrow a=b"/>
          <p:cNvSpPr>
            <a:spLocks noChangeAspect="1" noChangeArrowheads="1"/>
          </p:cNvSpPr>
          <p:nvPr/>
        </p:nvSpPr>
        <p:spPr bwMode="auto">
          <a:xfrm>
            <a:off x="282575" y="-52388"/>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9223" name="AutoShape 7" descr="\forall (a,b,c)\in E^3,\ d(a,c)\leq d(a,b)+d(b,c)"/>
          <p:cNvSpPr>
            <a:spLocks noChangeAspect="1" noChangeArrowheads="1"/>
          </p:cNvSpPr>
          <p:nvPr/>
        </p:nvSpPr>
        <p:spPr bwMode="auto">
          <a:xfrm>
            <a:off x="606425" y="-52388"/>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graphicFrame>
        <p:nvGraphicFramePr>
          <p:cNvPr id="98310" name="Object 6"/>
          <p:cNvGraphicFramePr>
            <a:graphicFrameLocks noChangeAspect="1"/>
          </p:cNvGraphicFramePr>
          <p:nvPr/>
        </p:nvGraphicFramePr>
        <p:xfrm>
          <a:off x="-46038" y="2071678"/>
          <a:ext cx="9523413" cy="893762"/>
        </p:xfrm>
        <a:graphic>
          <a:graphicData uri="http://schemas.openxmlformats.org/presentationml/2006/ole">
            <mc:AlternateContent xmlns:mc="http://schemas.openxmlformats.org/markup-compatibility/2006">
              <mc:Choice xmlns:v="urn:schemas-microsoft-com:vml" Requires="v">
                <p:oleObj spid="_x0000_s98361" name="Équation" r:id="rId3" imgW="4190760" imgH="431640" progId="Equation.3">
                  <p:embed/>
                </p:oleObj>
              </mc:Choice>
              <mc:Fallback>
                <p:oleObj name="Équation" r:id="rId3" imgW="4190760" imgH="431640" progId="Equation.3">
                  <p:embed/>
                  <p:pic>
                    <p:nvPicPr>
                      <p:cNvPr id="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038" y="2071678"/>
                        <a:ext cx="9523413" cy="8937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 name="ZoneTexte 11"/>
          <p:cNvSpPr txBox="1"/>
          <p:nvPr/>
        </p:nvSpPr>
        <p:spPr>
          <a:xfrm>
            <a:off x="0" y="857232"/>
            <a:ext cx="9144000" cy="769441"/>
          </a:xfrm>
          <a:prstGeom prst="rect">
            <a:avLst/>
          </a:prstGeom>
          <a:noFill/>
        </p:spPr>
        <p:txBody>
          <a:bodyPr wrap="square" rtlCol="0">
            <a:spAutoFit/>
          </a:bodyPr>
          <a:lstStyle/>
          <a:p>
            <a:pPr algn="just"/>
            <a:r>
              <a:rPr lang="fr-FR" sz="2200" dirty="0">
                <a:solidFill>
                  <a:srgbClr val="002060"/>
                </a:solidFill>
                <a:latin typeface="Times New Roman" pitchFamily="18" charset="0"/>
                <a:cs typeface="Times New Roman" pitchFamily="18" charset="0"/>
              </a:rPr>
              <a:t>En appliquant le théorème de projection pour une approximation optimale, ce qui nous permettra de trouver les meilleures valeurs des coefficients </a:t>
            </a:r>
            <a:r>
              <a:rPr lang="fr-FR" sz="2200" dirty="0">
                <a:solidFill>
                  <a:srgbClr val="002060"/>
                </a:solidFill>
                <a:latin typeface="Times New Roman" pitchFamily="18" charset="0"/>
                <a:cs typeface="Times New Roman" pitchFamily="18" charset="0"/>
                <a:sym typeface="Symbol"/>
              </a:rPr>
              <a:t></a:t>
            </a:r>
            <a:r>
              <a:rPr lang="fr-FR" sz="2200" baseline="-25000" dirty="0">
                <a:solidFill>
                  <a:srgbClr val="002060"/>
                </a:solidFill>
                <a:latin typeface="Times New Roman" pitchFamily="18" charset="0"/>
                <a:cs typeface="Times New Roman" pitchFamily="18" charset="0"/>
                <a:sym typeface="Symbol"/>
              </a:rPr>
              <a:t>k</a:t>
            </a:r>
            <a:endParaRPr lang="fr-FR" sz="2200" dirty="0">
              <a:solidFill>
                <a:srgbClr val="002060"/>
              </a:solidFill>
              <a:latin typeface="Times New Roman" pitchFamily="18" charset="0"/>
              <a:cs typeface="Times New Roman" pitchFamily="18" charset="0"/>
            </a:endParaRPr>
          </a:p>
        </p:txBody>
      </p:sp>
      <p:sp>
        <p:nvSpPr>
          <p:cNvPr id="14" name="Rectangle 13"/>
          <p:cNvSpPr/>
          <p:nvPr/>
        </p:nvSpPr>
        <p:spPr>
          <a:xfrm>
            <a:off x="6500826" y="1928802"/>
            <a:ext cx="2500330" cy="1071570"/>
          </a:xfrm>
          <a:prstGeom prst="rect">
            <a:avLst/>
          </a:prstGeom>
          <a:noFill/>
          <a:ln w="381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Accolade ouvrante 14"/>
          <p:cNvSpPr/>
          <p:nvPr/>
        </p:nvSpPr>
        <p:spPr>
          <a:xfrm rot="16200000">
            <a:off x="7465239" y="2035960"/>
            <a:ext cx="500066" cy="2571768"/>
          </a:xfrm>
          <a:prstGeom prst="leftBrace">
            <a:avLst/>
          </a:prstGeom>
          <a:ln w="3810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6" name="ZoneTexte 15"/>
          <p:cNvSpPr txBox="1"/>
          <p:nvPr/>
        </p:nvSpPr>
        <p:spPr>
          <a:xfrm>
            <a:off x="6500826" y="3500438"/>
            <a:ext cx="2500298" cy="461665"/>
          </a:xfrm>
          <a:prstGeom prst="rect">
            <a:avLst/>
          </a:prstGeom>
          <a:noFill/>
        </p:spPr>
        <p:txBody>
          <a:bodyPr wrap="square" rtlCol="0">
            <a:spAutoFit/>
          </a:bodyPr>
          <a:lstStyle/>
          <a:p>
            <a:pPr algn="ctr"/>
            <a:r>
              <a:rPr lang="fr-FR" sz="2400" b="1" dirty="0">
                <a:solidFill>
                  <a:srgbClr val="FF0000"/>
                </a:solidFill>
              </a:rPr>
              <a:t>=0, </a:t>
            </a:r>
            <a:r>
              <a:rPr lang="fr-FR" sz="2400" b="1" dirty="0">
                <a:solidFill>
                  <a:srgbClr val="FF0000"/>
                </a:solidFill>
                <a:sym typeface="Symbol"/>
              </a:rPr>
              <a:t>k</a:t>
            </a:r>
            <a:endParaRPr lang="fr-FR" sz="2400" b="1" dirty="0">
              <a:solidFill>
                <a:srgbClr val="FF0000"/>
              </a:solidFill>
            </a:endParaRPr>
          </a:p>
        </p:txBody>
      </p:sp>
      <p:graphicFrame>
        <p:nvGraphicFramePr>
          <p:cNvPr id="98311" name="Object 7"/>
          <p:cNvGraphicFramePr>
            <a:graphicFrameLocks noChangeAspect="1"/>
          </p:cNvGraphicFramePr>
          <p:nvPr/>
        </p:nvGraphicFramePr>
        <p:xfrm>
          <a:off x="1089048" y="3786190"/>
          <a:ext cx="6840538" cy="893763"/>
        </p:xfrm>
        <a:graphic>
          <a:graphicData uri="http://schemas.openxmlformats.org/presentationml/2006/ole">
            <mc:AlternateContent xmlns:mc="http://schemas.openxmlformats.org/markup-compatibility/2006">
              <mc:Choice xmlns:v="urn:schemas-microsoft-com:vml" Requires="v">
                <p:oleObj spid="_x0000_s98362" name="Équation" r:id="rId5" imgW="3009600" imgH="431640" progId="Equation.3">
                  <p:embed/>
                </p:oleObj>
              </mc:Choice>
              <mc:Fallback>
                <p:oleObj name="Équation" r:id="rId5" imgW="3009600" imgH="431640" progId="Equation.3">
                  <p:embed/>
                  <p:pic>
                    <p:nvPicPr>
                      <p:cNvPr id="0"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89048" y="3786190"/>
                        <a:ext cx="6840538" cy="8937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 name="ZoneTexte 16"/>
          <p:cNvSpPr txBox="1"/>
          <p:nvPr/>
        </p:nvSpPr>
        <p:spPr>
          <a:xfrm>
            <a:off x="0" y="4643446"/>
            <a:ext cx="9144000" cy="430887"/>
          </a:xfrm>
          <a:prstGeom prst="rect">
            <a:avLst/>
          </a:prstGeom>
          <a:noFill/>
        </p:spPr>
        <p:txBody>
          <a:bodyPr wrap="square" rtlCol="0">
            <a:spAutoFit/>
          </a:bodyPr>
          <a:lstStyle/>
          <a:p>
            <a:r>
              <a:rPr lang="fr-FR" sz="2200" dirty="0">
                <a:solidFill>
                  <a:srgbClr val="C00000"/>
                </a:solidFill>
                <a:latin typeface="Times New Roman" pitchFamily="18" charset="0"/>
                <a:cs typeface="Times New Roman" pitchFamily="18" charset="0"/>
              </a:rPr>
              <a:t>Si, en plus, on choisi une base </a:t>
            </a:r>
            <a:r>
              <a:rPr lang="fr-FR" sz="2200" dirty="0">
                <a:solidFill>
                  <a:srgbClr val="C00000"/>
                </a:solidFill>
                <a:latin typeface="Times New Roman" pitchFamily="18" charset="0"/>
                <a:cs typeface="Times New Roman" pitchFamily="18" charset="0"/>
                <a:sym typeface="Symbol"/>
              </a:rPr>
              <a:t></a:t>
            </a:r>
            <a:r>
              <a:rPr lang="fr-FR" sz="2200" baseline="-25000" dirty="0">
                <a:solidFill>
                  <a:srgbClr val="C00000"/>
                </a:solidFill>
                <a:latin typeface="Times New Roman" pitchFamily="18" charset="0"/>
                <a:cs typeface="Times New Roman" pitchFamily="18" charset="0"/>
                <a:sym typeface="Symbol"/>
              </a:rPr>
              <a:t>k</a:t>
            </a:r>
            <a:r>
              <a:rPr lang="fr-FR" sz="2200" dirty="0">
                <a:solidFill>
                  <a:srgbClr val="C00000"/>
                </a:solidFill>
                <a:latin typeface="Times New Roman" pitchFamily="18" charset="0"/>
                <a:cs typeface="Times New Roman" pitchFamily="18" charset="0"/>
                <a:sym typeface="Symbol"/>
              </a:rPr>
              <a:t>(t) orthogonale alors nous aurons:</a:t>
            </a:r>
            <a:endParaRPr lang="fr-FR" sz="2200" dirty="0">
              <a:solidFill>
                <a:srgbClr val="C00000"/>
              </a:solidFill>
              <a:latin typeface="Times New Roman" pitchFamily="18" charset="0"/>
              <a:cs typeface="Times New Roman" pitchFamily="18" charset="0"/>
            </a:endParaRPr>
          </a:p>
        </p:txBody>
      </p:sp>
      <p:graphicFrame>
        <p:nvGraphicFramePr>
          <p:cNvPr id="98312" name="Object 8"/>
          <p:cNvGraphicFramePr>
            <a:graphicFrameLocks noChangeAspect="1"/>
          </p:cNvGraphicFramePr>
          <p:nvPr/>
        </p:nvGraphicFramePr>
        <p:xfrm>
          <a:off x="2038350" y="5214950"/>
          <a:ext cx="4905375" cy="473075"/>
        </p:xfrm>
        <a:graphic>
          <a:graphicData uri="http://schemas.openxmlformats.org/presentationml/2006/ole">
            <mc:AlternateContent xmlns:mc="http://schemas.openxmlformats.org/markup-compatibility/2006">
              <mc:Choice xmlns:v="urn:schemas-microsoft-com:vml" Requires="v">
                <p:oleObj spid="_x0000_s98363" name="Équation" r:id="rId7" imgW="2158920" imgH="228600" progId="Equation.3">
                  <p:embed/>
                </p:oleObj>
              </mc:Choice>
              <mc:Fallback>
                <p:oleObj name="Équation" r:id="rId7" imgW="2158920" imgH="228600" progId="Equation.3">
                  <p:embed/>
                  <p:pic>
                    <p:nvPicPr>
                      <p:cNvPr id="0"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038350" y="5214950"/>
                        <a:ext cx="4905375" cy="473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 name="ZoneTexte 18"/>
          <p:cNvSpPr txBox="1"/>
          <p:nvPr/>
        </p:nvSpPr>
        <p:spPr>
          <a:xfrm>
            <a:off x="0" y="6017145"/>
            <a:ext cx="9144000" cy="769441"/>
          </a:xfrm>
          <a:prstGeom prst="rect">
            <a:avLst/>
          </a:prstGeom>
          <a:noFill/>
        </p:spPr>
        <p:txBody>
          <a:bodyPr wrap="square" rtlCol="0">
            <a:spAutoFit/>
          </a:bodyPr>
          <a:lstStyle/>
          <a:p>
            <a:pPr algn="just"/>
            <a:r>
              <a:rPr lang="fr-FR" sz="2200" dirty="0">
                <a:solidFill>
                  <a:srgbClr val="7030A0"/>
                </a:solidFill>
                <a:latin typeface="Times New Roman" pitchFamily="18" charset="0"/>
                <a:cs typeface="Times New Roman" pitchFamily="18" charset="0"/>
              </a:rPr>
              <a:t>C’est donc un système de N équations à N inconnues (les coefficients </a:t>
            </a:r>
            <a:r>
              <a:rPr lang="fr-FR" sz="2200" dirty="0">
                <a:solidFill>
                  <a:srgbClr val="7030A0"/>
                </a:solidFill>
                <a:latin typeface="Times New Roman" pitchFamily="18" charset="0"/>
                <a:cs typeface="Times New Roman" pitchFamily="18" charset="0"/>
                <a:sym typeface="Symbol"/>
              </a:rPr>
              <a:t></a:t>
            </a:r>
            <a:r>
              <a:rPr lang="fr-FR" sz="2200" baseline="-25000" dirty="0">
                <a:solidFill>
                  <a:srgbClr val="7030A0"/>
                </a:solidFill>
                <a:latin typeface="Times New Roman" pitchFamily="18" charset="0"/>
                <a:cs typeface="Times New Roman" pitchFamily="18" charset="0"/>
                <a:sym typeface="Symbol"/>
              </a:rPr>
              <a:t>k</a:t>
            </a:r>
            <a:r>
              <a:rPr lang="fr-FR" sz="2200" dirty="0">
                <a:solidFill>
                  <a:srgbClr val="7030A0"/>
                </a:solidFill>
                <a:latin typeface="Times New Roman" pitchFamily="18" charset="0"/>
                <a:cs typeface="Times New Roman" pitchFamily="18" charset="0"/>
              </a:rPr>
              <a:t> ) et où chaque équation possède une seule inconnue</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0" y="0"/>
            <a:ext cx="9144000" cy="553998"/>
          </a:xfrm>
          <a:prstGeom prst="rect">
            <a:avLst/>
          </a:prstGeom>
          <a:noFill/>
        </p:spPr>
        <p:txBody>
          <a:bodyPr wrap="square" rtlCol="0">
            <a:spAutoFit/>
          </a:bodyPr>
          <a:lstStyle/>
          <a:p>
            <a:pPr algn="ctr"/>
            <a:r>
              <a:rPr lang="fr-FR" sz="3000" b="1" dirty="0">
                <a:solidFill>
                  <a:srgbClr val="FF0000"/>
                </a:solidFill>
                <a:latin typeface="Times New Roman" pitchFamily="18" charset="0"/>
                <a:cs typeface="Times New Roman" pitchFamily="18" charset="0"/>
              </a:rPr>
              <a:t>CALCUL DES COEFFICIENTS </a:t>
            </a:r>
            <a:r>
              <a:rPr lang="fr-FR" sz="3000" b="1" dirty="0">
                <a:solidFill>
                  <a:srgbClr val="FF0000"/>
                </a:solidFill>
                <a:latin typeface="Times New Roman" pitchFamily="18" charset="0"/>
                <a:cs typeface="Times New Roman" pitchFamily="18" charset="0"/>
                <a:sym typeface="Symbol"/>
              </a:rPr>
              <a:t></a:t>
            </a:r>
            <a:r>
              <a:rPr lang="fr-FR" sz="3000" b="1" baseline="-25000" dirty="0">
                <a:solidFill>
                  <a:srgbClr val="FF0000"/>
                </a:solidFill>
                <a:latin typeface="Times New Roman" pitchFamily="18" charset="0"/>
                <a:cs typeface="Times New Roman" pitchFamily="18" charset="0"/>
                <a:sym typeface="Symbol"/>
              </a:rPr>
              <a:t>k</a:t>
            </a:r>
            <a:r>
              <a:rPr lang="fr-FR" sz="3000" b="1" dirty="0">
                <a:solidFill>
                  <a:srgbClr val="FF0000"/>
                </a:solidFill>
                <a:latin typeface="Times New Roman" pitchFamily="18" charset="0"/>
                <a:cs typeface="Times New Roman" pitchFamily="18" charset="0"/>
              </a:rPr>
              <a:t> </a:t>
            </a:r>
          </a:p>
        </p:txBody>
      </p:sp>
      <p:sp>
        <p:nvSpPr>
          <p:cNvPr id="9221" name="AutoShape 5" descr="\forall (a,b)\in E^2,\ d(a,b)=d(b,a)"/>
          <p:cNvSpPr>
            <a:spLocks noChangeAspect="1" noChangeArrowheads="1"/>
          </p:cNvSpPr>
          <p:nvPr/>
        </p:nvSpPr>
        <p:spPr bwMode="auto">
          <a:xfrm>
            <a:off x="219075" y="-52388"/>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9222" name="AutoShape 6" descr="\forall (a,b)\in E^2,\ d(a,b)=0 \Leftrightarrow a=b"/>
          <p:cNvSpPr>
            <a:spLocks noChangeAspect="1" noChangeArrowheads="1"/>
          </p:cNvSpPr>
          <p:nvPr/>
        </p:nvSpPr>
        <p:spPr bwMode="auto">
          <a:xfrm>
            <a:off x="282575" y="-52388"/>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9223" name="AutoShape 7" descr="\forall (a,b,c)\in E^3,\ d(a,c)\leq d(a,b)+d(b,c)"/>
          <p:cNvSpPr>
            <a:spLocks noChangeAspect="1" noChangeArrowheads="1"/>
          </p:cNvSpPr>
          <p:nvPr/>
        </p:nvSpPr>
        <p:spPr bwMode="auto">
          <a:xfrm>
            <a:off x="606425" y="-52388"/>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graphicFrame>
        <p:nvGraphicFramePr>
          <p:cNvPr id="98312" name="Object 8"/>
          <p:cNvGraphicFramePr>
            <a:graphicFrameLocks noChangeAspect="1"/>
          </p:cNvGraphicFramePr>
          <p:nvPr/>
        </p:nvGraphicFramePr>
        <p:xfrm>
          <a:off x="1357290" y="785794"/>
          <a:ext cx="6715172" cy="647612"/>
        </p:xfrm>
        <a:graphic>
          <a:graphicData uri="http://schemas.openxmlformats.org/presentationml/2006/ole">
            <mc:AlternateContent xmlns:mc="http://schemas.openxmlformats.org/markup-compatibility/2006">
              <mc:Choice xmlns:v="urn:schemas-microsoft-com:vml" Requires="v">
                <p:oleObj spid="_x0000_s99383" name="Équation" r:id="rId3" imgW="2158920" imgH="228600" progId="Equation.3">
                  <p:embed/>
                </p:oleObj>
              </mc:Choice>
              <mc:Fallback>
                <p:oleObj name="Équation" r:id="rId3" imgW="2158920" imgH="228600" progId="Equation.3">
                  <p:embed/>
                  <p:pic>
                    <p:nvPicPr>
                      <p:cNvPr id="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57290" y="785794"/>
                        <a:ext cx="6715172" cy="6476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 name="Objet 17"/>
          <p:cNvGraphicFramePr>
            <a:graphicFrameLocks noChangeAspect="1"/>
          </p:cNvGraphicFramePr>
          <p:nvPr/>
        </p:nvGraphicFramePr>
        <p:xfrm>
          <a:off x="876300" y="1928803"/>
          <a:ext cx="6450185" cy="3000396"/>
        </p:xfrm>
        <a:graphic>
          <a:graphicData uri="http://schemas.openxmlformats.org/presentationml/2006/ole">
            <mc:AlternateContent xmlns:mc="http://schemas.openxmlformats.org/markup-compatibility/2006">
              <mc:Choice xmlns:v="urn:schemas-microsoft-com:vml" Requires="v">
                <p:oleObj spid="_x0000_s99384" name="Équation" r:id="rId5" imgW="3682800" imgH="1396800" progId="Equation.3">
                  <p:embed/>
                </p:oleObj>
              </mc:Choice>
              <mc:Fallback>
                <p:oleObj name="Équation" r:id="rId5" imgW="3682800" imgH="1396800" progId="Equation.3">
                  <p:embed/>
                  <p:pic>
                    <p:nvPicPr>
                      <p:cNvPr id="0"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76300" y="1928803"/>
                        <a:ext cx="6450185" cy="300039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 name="ZoneTexte 19"/>
          <p:cNvSpPr txBox="1"/>
          <p:nvPr/>
        </p:nvSpPr>
        <p:spPr>
          <a:xfrm>
            <a:off x="0" y="1500174"/>
            <a:ext cx="5286380" cy="430887"/>
          </a:xfrm>
          <a:prstGeom prst="rect">
            <a:avLst/>
          </a:prstGeom>
          <a:noFill/>
        </p:spPr>
        <p:txBody>
          <a:bodyPr wrap="square" rtlCol="0">
            <a:spAutoFit/>
          </a:bodyPr>
          <a:lstStyle/>
          <a:p>
            <a:r>
              <a:rPr lang="fr-FR" sz="2200" dirty="0">
                <a:solidFill>
                  <a:srgbClr val="002060"/>
                </a:solidFill>
                <a:latin typeface="Times New Roman" pitchFamily="18" charset="0"/>
                <a:cs typeface="Times New Roman" pitchFamily="18" charset="0"/>
              </a:rPr>
              <a:t>Sous forme matricielle, nous pouvons écrire :</a:t>
            </a:r>
          </a:p>
        </p:txBody>
      </p:sp>
      <p:graphicFrame>
        <p:nvGraphicFramePr>
          <p:cNvPr id="99334" name="Object 6"/>
          <p:cNvGraphicFramePr>
            <a:graphicFrameLocks noChangeAspect="1"/>
          </p:cNvGraphicFramePr>
          <p:nvPr/>
        </p:nvGraphicFramePr>
        <p:xfrm>
          <a:off x="2019300" y="5500702"/>
          <a:ext cx="4819650" cy="1223962"/>
        </p:xfrm>
        <a:graphic>
          <a:graphicData uri="http://schemas.openxmlformats.org/presentationml/2006/ole">
            <mc:AlternateContent xmlns:mc="http://schemas.openxmlformats.org/markup-compatibility/2006">
              <mc:Choice xmlns:v="urn:schemas-microsoft-com:vml" Requires="v">
                <p:oleObj spid="_x0000_s99385" name="Équation" r:id="rId7" imgW="1549080" imgH="431640" progId="Equation.3">
                  <p:embed/>
                </p:oleObj>
              </mc:Choice>
              <mc:Fallback>
                <p:oleObj name="Équation" r:id="rId7" imgW="1549080" imgH="431640" progId="Equation.3">
                  <p:embed/>
                  <p:pic>
                    <p:nvPicPr>
                      <p:cNvPr id="0"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019300" y="5500702"/>
                        <a:ext cx="4819650" cy="12239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1" name="Rectangle 20"/>
          <p:cNvSpPr/>
          <p:nvPr/>
        </p:nvSpPr>
        <p:spPr>
          <a:xfrm>
            <a:off x="1857356" y="5214950"/>
            <a:ext cx="5072098" cy="1643050"/>
          </a:xfrm>
          <a:prstGeom prst="rect">
            <a:avLst/>
          </a:prstGeom>
          <a:noFill/>
          <a:ln w="38100">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5" name="Picture 3"/>
          <p:cNvPicPr>
            <a:picLocks noChangeAspect="1" noChangeArrowheads="1"/>
          </p:cNvPicPr>
          <p:nvPr/>
        </p:nvPicPr>
        <p:blipFill>
          <a:blip r:embed="rId2"/>
          <a:srcRect/>
          <a:stretch>
            <a:fillRect/>
          </a:stretch>
        </p:blipFill>
        <p:spPr bwMode="auto">
          <a:xfrm>
            <a:off x="6848475" y="0"/>
            <a:ext cx="2295525" cy="2743200"/>
          </a:xfrm>
          <a:prstGeom prst="rect">
            <a:avLst/>
          </a:prstGeom>
          <a:noFill/>
          <a:ln w="9525">
            <a:noFill/>
            <a:miter lim="800000"/>
            <a:headEnd/>
            <a:tailEnd/>
          </a:ln>
        </p:spPr>
      </p:pic>
      <p:sp>
        <p:nvSpPr>
          <p:cNvPr id="49156" name="Text Box 6"/>
          <p:cNvSpPr txBox="1">
            <a:spLocks noChangeArrowheads="1"/>
          </p:cNvSpPr>
          <p:nvPr/>
        </p:nvSpPr>
        <p:spPr bwMode="auto">
          <a:xfrm>
            <a:off x="0" y="2852738"/>
            <a:ext cx="9144000" cy="646331"/>
          </a:xfrm>
          <a:prstGeom prst="rect">
            <a:avLst/>
          </a:prstGeom>
          <a:noFill/>
          <a:ln w="9525">
            <a:noFill/>
            <a:miter lim="800000"/>
            <a:headEnd/>
            <a:tailEnd/>
          </a:ln>
        </p:spPr>
        <p:txBody>
          <a:bodyPr>
            <a:spAutoFit/>
          </a:bodyPr>
          <a:lstStyle/>
          <a:p>
            <a:pPr algn="ctr">
              <a:spcBef>
                <a:spcPct val="50000"/>
              </a:spcBef>
            </a:pPr>
            <a:r>
              <a:rPr lang="fr-FR" sz="3600" b="1" dirty="0">
                <a:solidFill>
                  <a:srgbClr val="FF0000"/>
                </a:solidFill>
              </a:rPr>
              <a:t>SERIES DE FOURIER</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0" y="0"/>
            <a:ext cx="9144000" cy="553998"/>
          </a:xfrm>
          <a:prstGeom prst="rect">
            <a:avLst/>
          </a:prstGeom>
          <a:noFill/>
        </p:spPr>
        <p:txBody>
          <a:bodyPr wrap="square" rtlCol="0">
            <a:spAutoFit/>
          </a:bodyPr>
          <a:lstStyle/>
          <a:p>
            <a:pPr algn="ctr"/>
            <a:r>
              <a:rPr lang="fr-FR" sz="3000" b="1" dirty="0">
                <a:solidFill>
                  <a:srgbClr val="FF0000"/>
                </a:solidFill>
                <a:latin typeface="Times New Roman" pitchFamily="18" charset="0"/>
                <a:cs typeface="Times New Roman" pitchFamily="18" charset="0"/>
              </a:rPr>
              <a:t>SERIE DE FOURIER</a:t>
            </a:r>
          </a:p>
        </p:txBody>
      </p:sp>
      <p:sp>
        <p:nvSpPr>
          <p:cNvPr id="9221" name="AutoShape 5" descr="\forall (a,b)\in E^2,\ d(a,b)=d(b,a)"/>
          <p:cNvSpPr>
            <a:spLocks noChangeAspect="1" noChangeArrowheads="1"/>
          </p:cNvSpPr>
          <p:nvPr/>
        </p:nvSpPr>
        <p:spPr bwMode="auto">
          <a:xfrm>
            <a:off x="219075" y="-52388"/>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9222" name="AutoShape 6" descr="\forall (a,b)\in E^2,\ d(a,b)=0 \Leftrightarrow a=b"/>
          <p:cNvSpPr>
            <a:spLocks noChangeAspect="1" noChangeArrowheads="1"/>
          </p:cNvSpPr>
          <p:nvPr/>
        </p:nvSpPr>
        <p:spPr bwMode="auto">
          <a:xfrm>
            <a:off x="282575" y="-52388"/>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9223" name="AutoShape 7" descr="\forall (a,b,c)\in E^3,\ d(a,c)\leq d(a,b)+d(b,c)"/>
          <p:cNvSpPr>
            <a:spLocks noChangeAspect="1" noChangeArrowheads="1"/>
          </p:cNvSpPr>
          <p:nvPr/>
        </p:nvSpPr>
        <p:spPr bwMode="auto">
          <a:xfrm>
            <a:off x="606425" y="-52388"/>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20" name="ZoneTexte 19"/>
          <p:cNvSpPr txBox="1"/>
          <p:nvPr/>
        </p:nvSpPr>
        <p:spPr>
          <a:xfrm>
            <a:off x="0" y="785794"/>
            <a:ext cx="9144000" cy="1107996"/>
          </a:xfrm>
          <a:prstGeom prst="rect">
            <a:avLst/>
          </a:prstGeom>
          <a:noFill/>
        </p:spPr>
        <p:txBody>
          <a:bodyPr wrap="square" rtlCol="0">
            <a:spAutoFit/>
          </a:bodyPr>
          <a:lstStyle/>
          <a:p>
            <a:r>
              <a:rPr lang="fr-FR" sz="2200" dirty="0">
                <a:solidFill>
                  <a:srgbClr val="002060"/>
                </a:solidFill>
                <a:latin typeface="Times New Roman" pitchFamily="18" charset="0"/>
                <a:cs typeface="Times New Roman" pitchFamily="18" charset="0"/>
              </a:rPr>
              <a:t>Il suffit d’utiliser les résultats précédents avec une base de fonction </a:t>
            </a:r>
            <a:r>
              <a:rPr lang="fr-FR" sz="2200" dirty="0">
                <a:solidFill>
                  <a:srgbClr val="002060"/>
                </a:solidFill>
                <a:latin typeface="Times New Roman" pitchFamily="18" charset="0"/>
                <a:cs typeface="Times New Roman" pitchFamily="18" charset="0"/>
                <a:sym typeface="Symbol"/>
              </a:rPr>
              <a:t></a:t>
            </a:r>
            <a:r>
              <a:rPr lang="fr-FR" sz="2200" baseline="-25000" dirty="0">
                <a:solidFill>
                  <a:srgbClr val="002060"/>
                </a:solidFill>
                <a:latin typeface="Times New Roman" pitchFamily="18" charset="0"/>
                <a:cs typeface="Times New Roman" pitchFamily="18" charset="0"/>
                <a:sym typeface="Symbol"/>
              </a:rPr>
              <a:t>k</a:t>
            </a:r>
            <a:r>
              <a:rPr lang="fr-FR" sz="2200" dirty="0">
                <a:solidFill>
                  <a:srgbClr val="002060"/>
                </a:solidFill>
                <a:latin typeface="Times New Roman" pitchFamily="18" charset="0"/>
                <a:cs typeface="Times New Roman" pitchFamily="18" charset="0"/>
                <a:sym typeface="Symbol"/>
              </a:rPr>
              <a:t>(t) sous forme d’exponentielles complexes à savoir des fonctions complexes périodiques de périodes respectivement T/k.</a:t>
            </a:r>
            <a:endParaRPr lang="fr-FR" sz="2200" dirty="0">
              <a:solidFill>
                <a:srgbClr val="002060"/>
              </a:solidFill>
              <a:latin typeface="Times New Roman" pitchFamily="18" charset="0"/>
              <a:cs typeface="Times New Roman" pitchFamily="18" charset="0"/>
            </a:endParaRPr>
          </a:p>
        </p:txBody>
      </p:sp>
      <p:graphicFrame>
        <p:nvGraphicFramePr>
          <p:cNvPr id="9" name="Objet 8"/>
          <p:cNvGraphicFramePr>
            <a:graphicFrameLocks noChangeAspect="1"/>
          </p:cNvGraphicFramePr>
          <p:nvPr/>
        </p:nvGraphicFramePr>
        <p:xfrm>
          <a:off x="4071933" y="1714489"/>
          <a:ext cx="1984379" cy="803534"/>
        </p:xfrm>
        <a:graphic>
          <a:graphicData uri="http://schemas.openxmlformats.org/presentationml/2006/ole">
            <mc:AlternateContent xmlns:mc="http://schemas.openxmlformats.org/markup-compatibility/2006">
              <mc:Choice xmlns:v="urn:schemas-microsoft-com:vml" Requires="v">
                <p:oleObj spid="_x0000_s100424" name="Équation" r:id="rId3" imgW="774360" imgH="342720" progId="Equation.3">
                  <p:embed/>
                </p:oleObj>
              </mc:Choice>
              <mc:Fallback>
                <p:oleObj name="Équation" r:id="rId3" imgW="774360" imgH="342720" progId="Equation.3">
                  <p:embed/>
                  <p:pic>
                    <p:nvPicPr>
                      <p:cNvPr id="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71933" y="1714489"/>
                        <a:ext cx="1984379" cy="80353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0357" name="Object 5"/>
          <p:cNvGraphicFramePr>
            <a:graphicFrameLocks noChangeAspect="1"/>
          </p:cNvGraphicFramePr>
          <p:nvPr/>
        </p:nvGraphicFramePr>
        <p:xfrm>
          <a:off x="2500298" y="2500307"/>
          <a:ext cx="4459302" cy="1428760"/>
        </p:xfrm>
        <a:graphic>
          <a:graphicData uri="http://schemas.openxmlformats.org/presentationml/2006/ole">
            <mc:AlternateContent xmlns:mc="http://schemas.openxmlformats.org/markup-compatibility/2006">
              <mc:Choice xmlns:v="urn:schemas-microsoft-com:vml" Requires="v">
                <p:oleObj spid="_x0000_s100425" name="Équation" r:id="rId5" imgW="1638000" imgH="647640" progId="Equation.3">
                  <p:embed/>
                </p:oleObj>
              </mc:Choice>
              <mc:Fallback>
                <p:oleObj name="Équation" r:id="rId5" imgW="1638000" imgH="647640" progId="Equation.3">
                  <p:embed/>
                  <p:pic>
                    <p:nvPicPr>
                      <p:cNvPr id="0"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00298" y="2500307"/>
                        <a:ext cx="4459302" cy="142876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 name="Objet 10"/>
          <p:cNvGraphicFramePr>
            <a:graphicFrameLocks noChangeAspect="1"/>
          </p:cNvGraphicFramePr>
          <p:nvPr/>
        </p:nvGraphicFramePr>
        <p:xfrm>
          <a:off x="3071802" y="4357694"/>
          <a:ext cx="3357586" cy="928694"/>
        </p:xfrm>
        <a:graphic>
          <a:graphicData uri="http://schemas.openxmlformats.org/presentationml/2006/ole">
            <mc:AlternateContent xmlns:mc="http://schemas.openxmlformats.org/markup-compatibility/2006">
              <mc:Choice xmlns:v="urn:schemas-microsoft-com:vml" Requires="v">
                <p:oleObj spid="_x0000_s100426" name="Équation" r:id="rId7" imgW="1295280" imgH="457200" progId="Equation.3">
                  <p:embed/>
                </p:oleObj>
              </mc:Choice>
              <mc:Fallback>
                <p:oleObj name="Équation" r:id="rId7" imgW="1295280" imgH="457200" progId="Equation.3">
                  <p:embed/>
                  <p:pic>
                    <p:nvPicPr>
                      <p:cNvPr id="0"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071802" y="4357694"/>
                        <a:ext cx="3357586" cy="92869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0359" name="Object 7"/>
          <p:cNvGraphicFramePr>
            <a:graphicFrameLocks noChangeAspect="1"/>
          </p:cNvGraphicFramePr>
          <p:nvPr/>
        </p:nvGraphicFramePr>
        <p:xfrm>
          <a:off x="2998788" y="5842000"/>
          <a:ext cx="2508250" cy="1030288"/>
        </p:xfrm>
        <a:graphic>
          <a:graphicData uri="http://schemas.openxmlformats.org/presentationml/2006/ole">
            <mc:AlternateContent xmlns:mc="http://schemas.openxmlformats.org/markup-compatibility/2006">
              <mc:Choice xmlns:v="urn:schemas-microsoft-com:vml" Requires="v">
                <p:oleObj spid="_x0000_s100427" name="Équation" r:id="rId9" imgW="1091880" imgH="444240" progId="Equation.3">
                  <p:embed/>
                </p:oleObj>
              </mc:Choice>
              <mc:Fallback>
                <p:oleObj name="Équation" r:id="rId9" imgW="1091880" imgH="444240" progId="Equation.3">
                  <p:embed/>
                  <p:pic>
                    <p:nvPicPr>
                      <p:cNvPr id="0" name="Picture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998788" y="5842000"/>
                        <a:ext cx="2508250" cy="10302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 name="ZoneTexte 12"/>
          <p:cNvSpPr txBox="1"/>
          <p:nvPr/>
        </p:nvSpPr>
        <p:spPr>
          <a:xfrm>
            <a:off x="0" y="5357826"/>
            <a:ext cx="9144000" cy="769441"/>
          </a:xfrm>
          <a:prstGeom prst="rect">
            <a:avLst/>
          </a:prstGeom>
          <a:noFill/>
        </p:spPr>
        <p:txBody>
          <a:bodyPr wrap="square" rtlCol="0">
            <a:spAutoFit/>
          </a:bodyPr>
          <a:lstStyle/>
          <a:p>
            <a:pPr algn="just"/>
            <a:r>
              <a:rPr lang="fr-FR" sz="2200" dirty="0">
                <a:solidFill>
                  <a:srgbClr val="00B0F0"/>
                </a:solidFill>
                <a:latin typeface="Times New Roman" pitchFamily="18" charset="0"/>
                <a:cs typeface="Times New Roman" pitchFamily="18" charset="0"/>
              </a:rPr>
              <a:t>Comme la combinaison va de – l’infini à + l’infini alors l’approximation sera égale à l’approximée et nous aurons:</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2" name="Text Box 22"/>
          <p:cNvSpPr txBox="1">
            <a:spLocks noChangeArrowheads="1"/>
          </p:cNvSpPr>
          <p:nvPr/>
        </p:nvSpPr>
        <p:spPr bwMode="auto">
          <a:xfrm>
            <a:off x="0" y="714356"/>
            <a:ext cx="9143999" cy="1107996"/>
          </a:xfrm>
          <a:prstGeom prst="rect">
            <a:avLst/>
          </a:prstGeom>
          <a:noFill/>
          <a:ln w="12700">
            <a:noFill/>
            <a:miter lim="800000"/>
            <a:headEnd type="none" w="sm" len="sm"/>
            <a:tailEnd type="none" w="sm" len="sm"/>
          </a:ln>
          <a:effectLst/>
        </p:spPr>
        <p:txBody>
          <a:bodyPr wrap="square">
            <a:spAutoFit/>
          </a:bodyPr>
          <a:lstStyle/>
          <a:p>
            <a:pPr algn="just"/>
            <a:r>
              <a:rPr lang="fr-FR" sz="2200" dirty="0">
                <a:solidFill>
                  <a:srgbClr val="7030A0"/>
                </a:solidFill>
                <a:latin typeface="Times New Roman" pitchFamily="18" charset="0"/>
                <a:cs typeface="Times New Roman" pitchFamily="18" charset="0"/>
              </a:rPr>
              <a:t>Si on suppose que x(t) est périodique de période T, de puissance moyenne finie, et réel alors nous pouvons déduire qu’il  peut être décomposé en une somme de sinus et de cosinus.</a:t>
            </a:r>
          </a:p>
        </p:txBody>
      </p:sp>
      <p:graphicFrame>
        <p:nvGraphicFramePr>
          <p:cNvPr id="153623" name="Object 23"/>
          <p:cNvGraphicFramePr>
            <a:graphicFrameLocks noChangeAspect="1"/>
          </p:cNvGraphicFramePr>
          <p:nvPr/>
        </p:nvGraphicFramePr>
        <p:xfrm>
          <a:off x="377825" y="1857364"/>
          <a:ext cx="4008438" cy="687387"/>
        </p:xfrm>
        <a:graphic>
          <a:graphicData uri="http://schemas.openxmlformats.org/presentationml/2006/ole">
            <mc:AlternateContent xmlns:mc="http://schemas.openxmlformats.org/markup-compatibility/2006">
              <mc:Choice xmlns:v="urn:schemas-microsoft-com:vml" Requires="v">
                <p:oleObj spid="_x0000_s1077" name="Équation" r:id="rId3" imgW="2717640" imgH="431640" progId="Equation.3">
                  <p:embed/>
                </p:oleObj>
              </mc:Choice>
              <mc:Fallback>
                <p:oleObj name="Équation" r:id="rId3" imgW="2717640" imgH="43164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7825" y="1857364"/>
                        <a:ext cx="4008438" cy="6873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53624" name="Object 24"/>
          <p:cNvGraphicFramePr>
            <a:graphicFrameLocks noChangeAspect="1"/>
          </p:cNvGraphicFramePr>
          <p:nvPr/>
        </p:nvGraphicFramePr>
        <p:xfrm>
          <a:off x="373063" y="2571744"/>
          <a:ext cx="3895725" cy="768350"/>
        </p:xfrm>
        <a:graphic>
          <a:graphicData uri="http://schemas.openxmlformats.org/presentationml/2006/ole">
            <mc:AlternateContent xmlns:mc="http://schemas.openxmlformats.org/markup-compatibility/2006">
              <mc:Choice xmlns:v="urn:schemas-microsoft-com:vml" Requires="v">
                <p:oleObj spid="_x0000_s1078" name="Équation" r:id="rId5" imgW="2641320" imgH="482400" progId="Equation.3">
                  <p:embed/>
                </p:oleObj>
              </mc:Choice>
              <mc:Fallback>
                <p:oleObj name="Équation" r:id="rId5" imgW="2641320" imgH="48240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3063" y="2571744"/>
                        <a:ext cx="3895725" cy="7683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53625" name="Object 25"/>
          <p:cNvGraphicFramePr>
            <a:graphicFrameLocks noChangeAspect="1"/>
          </p:cNvGraphicFramePr>
          <p:nvPr/>
        </p:nvGraphicFramePr>
        <p:xfrm>
          <a:off x="409575" y="3500438"/>
          <a:ext cx="3779838" cy="768350"/>
        </p:xfrm>
        <a:graphic>
          <a:graphicData uri="http://schemas.openxmlformats.org/presentationml/2006/ole">
            <mc:AlternateContent xmlns:mc="http://schemas.openxmlformats.org/markup-compatibility/2006">
              <mc:Choice xmlns:v="urn:schemas-microsoft-com:vml" Requires="v">
                <p:oleObj spid="_x0000_s1079" name="Équation" r:id="rId7" imgW="2565360" imgH="482400" progId="Equation.3">
                  <p:embed/>
                </p:oleObj>
              </mc:Choice>
              <mc:Fallback>
                <p:oleObj name="Équation" r:id="rId7" imgW="2565360" imgH="482400" progId="Equation.3">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09575" y="3500438"/>
                        <a:ext cx="3779838" cy="7683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53626" name="Picture 26"/>
          <p:cNvPicPr>
            <a:picLocks noChangeAspect="1" noChangeArrowheads="1"/>
          </p:cNvPicPr>
          <p:nvPr/>
        </p:nvPicPr>
        <p:blipFill>
          <a:blip r:embed="rId9"/>
          <a:srcRect/>
          <a:stretch>
            <a:fillRect/>
          </a:stretch>
        </p:blipFill>
        <p:spPr bwMode="auto">
          <a:xfrm>
            <a:off x="4882683" y="1500188"/>
            <a:ext cx="2832589" cy="4938712"/>
          </a:xfrm>
          <a:prstGeom prst="rect">
            <a:avLst/>
          </a:prstGeom>
          <a:noFill/>
          <a:ln w="12700">
            <a:noFill/>
            <a:miter lim="800000"/>
            <a:headEnd type="none" w="sm" len="sm"/>
            <a:tailEnd type="none" w="sm" len="sm"/>
          </a:ln>
          <a:effectLst/>
        </p:spPr>
      </p:pic>
      <p:sp>
        <p:nvSpPr>
          <p:cNvPr id="153627" name="Text Box 27"/>
          <p:cNvSpPr txBox="1">
            <a:spLocks noChangeArrowheads="1"/>
          </p:cNvSpPr>
          <p:nvPr/>
        </p:nvSpPr>
        <p:spPr bwMode="auto">
          <a:xfrm>
            <a:off x="7672787" y="2787650"/>
            <a:ext cx="643125" cy="307777"/>
          </a:xfrm>
          <a:prstGeom prst="rect">
            <a:avLst/>
          </a:prstGeom>
          <a:noFill/>
          <a:ln w="12700">
            <a:noFill/>
            <a:miter lim="800000"/>
            <a:headEnd type="none" w="sm" len="sm"/>
            <a:tailEnd type="none" w="sm" len="sm"/>
          </a:ln>
          <a:effectLst/>
        </p:spPr>
        <p:txBody>
          <a:bodyPr wrap="none">
            <a:spAutoFit/>
          </a:bodyPr>
          <a:lstStyle/>
          <a:p>
            <a:r>
              <a:rPr lang="fr-FR" sz="1400"/>
              <a:t>1(4/</a:t>
            </a:r>
            <a:r>
              <a:rPr lang="fr-FR" sz="1400">
                <a:sym typeface="Symbol" pitchFamily="18" charset="2"/>
              </a:rPr>
              <a:t>)</a:t>
            </a:r>
            <a:endParaRPr lang="fr-FR" sz="1400"/>
          </a:p>
        </p:txBody>
      </p:sp>
      <p:sp>
        <p:nvSpPr>
          <p:cNvPr id="153628" name="Text Box 28"/>
          <p:cNvSpPr txBox="1">
            <a:spLocks noChangeArrowheads="1"/>
          </p:cNvSpPr>
          <p:nvPr/>
        </p:nvSpPr>
        <p:spPr bwMode="auto">
          <a:xfrm>
            <a:off x="7672786" y="3638550"/>
            <a:ext cx="995785" cy="307777"/>
          </a:xfrm>
          <a:prstGeom prst="rect">
            <a:avLst/>
          </a:prstGeom>
          <a:noFill/>
          <a:ln w="12700">
            <a:noFill/>
            <a:miter lim="800000"/>
            <a:headEnd type="none" w="sm" len="sm"/>
            <a:tailEnd type="none" w="sm" len="sm"/>
          </a:ln>
          <a:effectLst/>
        </p:spPr>
        <p:txBody>
          <a:bodyPr wrap="none">
            <a:spAutoFit/>
          </a:bodyPr>
          <a:lstStyle/>
          <a:p>
            <a:r>
              <a:rPr lang="fr-FR" sz="1400"/>
              <a:t>1+ 3 (4/3</a:t>
            </a:r>
            <a:r>
              <a:rPr lang="fr-FR" sz="1400">
                <a:sym typeface="Symbol" pitchFamily="18" charset="2"/>
              </a:rPr>
              <a:t>)</a:t>
            </a:r>
            <a:endParaRPr lang="fr-FR" sz="1400"/>
          </a:p>
        </p:txBody>
      </p:sp>
      <p:sp>
        <p:nvSpPr>
          <p:cNvPr id="153629" name="Text Box 29"/>
          <p:cNvSpPr txBox="1">
            <a:spLocks noChangeArrowheads="1"/>
          </p:cNvSpPr>
          <p:nvPr/>
        </p:nvSpPr>
        <p:spPr bwMode="auto">
          <a:xfrm>
            <a:off x="7672786" y="1836738"/>
            <a:ext cx="530915" cy="307777"/>
          </a:xfrm>
          <a:prstGeom prst="rect">
            <a:avLst/>
          </a:prstGeom>
          <a:noFill/>
          <a:ln w="12700">
            <a:noFill/>
            <a:miter lim="800000"/>
            <a:headEnd type="none" w="sm" len="sm"/>
            <a:tailEnd type="none" w="sm" len="sm"/>
          </a:ln>
          <a:effectLst/>
        </p:spPr>
        <p:txBody>
          <a:bodyPr wrap="none">
            <a:spAutoFit/>
          </a:bodyPr>
          <a:lstStyle/>
          <a:p>
            <a:r>
              <a:rPr lang="fr-FR" sz="1400" i="1"/>
              <a:t>A</a:t>
            </a:r>
            <a:r>
              <a:rPr lang="fr-FR" sz="1400" i="1" baseline="-25000"/>
              <a:t>n</a:t>
            </a:r>
            <a:r>
              <a:rPr lang="fr-FR" sz="1400" i="1"/>
              <a:t>=0</a:t>
            </a:r>
          </a:p>
        </p:txBody>
      </p:sp>
      <p:sp>
        <p:nvSpPr>
          <p:cNvPr id="153630" name="Text Box 30"/>
          <p:cNvSpPr txBox="1">
            <a:spLocks noChangeArrowheads="1"/>
          </p:cNvSpPr>
          <p:nvPr/>
        </p:nvSpPr>
        <p:spPr bwMode="auto">
          <a:xfrm>
            <a:off x="7672786" y="4676775"/>
            <a:ext cx="1176925" cy="307777"/>
          </a:xfrm>
          <a:prstGeom prst="rect">
            <a:avLst/>
          </a:prstGeom>
          <a:noFill/>
          <a:ln w="12700">
            <a:noFill/>
            <a:miter lim="800000"/>
            <a:headEnd type="none" w="sm" len="sm"/>
            <a:tailEnd type="none" w="sm" len="sm"/>
          </a:ln>
          <a:effectLst/>
        </p:spPr>
        <p:txBody>
          <a:bodyPr wrap="none">
            <a:spAutoFit/>
          </a:bodyPr>
          <a:lstStyle/>
          <a:p>
            <a:r>
              <a:rPr lang="fr-FR" sz="1400"/>
              <a:t>1+ 3+5 (4/5</a:t>
            </a:r>
            <a:r>
              <a:rPr lang="fr-FR" sz="1400">
                <a:sym typeface="Symbol" pitchFamily="18" charset="2"/>
              </a:rPr>
              <a:t>)</a:t>
            </a:r>
            <a:endParaRPr lang="fr-FR" sz="1400"/>
          </a:p>
        </p:txBody>
      </p:sp>
      <p:sp>
        <p:nvSpPr>
          <p:cNvPr id="153631" name="Text Box 31"/>
          <p:cNvSpPr txBox="1">
            <a:spLocks noChangeArrowheads="1"/>
          </p:cNvSpPr>
          <p:nvPr/>
        </p:nvSpPr>
        <p:spPr bwMode="auto">
          <a:xfrm>
            <a:off x="7672786" y="5572125"/>
            <a:ext cx="1471246" cy="304800"/>
          </a:xfrm>
          <a:prstGeom prst="rect">
            <a:avLst/>
          </a:prstGeom>
          <a:noFill/>
          <a:ln w="12700">
            <a:noFill/>
            <a:miter lim="800000"/>
            <a:headEnd type="none" w="sm" len="sm"/>
            <a:tailEnd type="none" w="sm" len="sm"/>
          </a:ln>
          <a:effectLst/>
        </p:spPr>
        <p:txBody>
          <a:bodyPr wrap="none">
            <a:spAutoFit/>
          </a:bodyPr>
          <a:lstStyle/>
          <a:p>
            <a:r>
              <a:rPr lang="fr-FR" sz="1400"/>
              <a:t>1+ 3+ 5 + 7 (4/7</a:t>
            </a:r>
            <a:r>
              <a:rPr lang="fr-FR" sz="1400">
                <a:sym typeface="Symbol" pitchFamily="18" charset="2"/>
              </a:rPr>
              <a:t>)</a:t>
            </a:r>
            <a:endParaRPr lang="fr-FR" sz="1400"/>
          </a:p>
        </p:txBody>
      </p:sp>
      <p:sp>
        <p:nvSpPr>
          <p:cNvPr id="153632" name="Text Box 32"/>
          <p:cNvSpPr txBox="1">
            <a:spLocks noChangeArrowheads="1"/>
          </p:cNvSpPr>
          <p:nvPr/>
        </p:nvSpPr>
        <p:spPr bwMode="auto">
          <a:xfrm>
            <a:off x="0" y="4214818"/>
            <a:ext cx="5000628" cy="2585323"/>
          </a:xfrm>
          <a:prstGeom prst="rect">
            <a:avLst/>
          </a:prstGeom>
          <a:noFill/>
          <a:ln w="12700">
            <a:noFill/>
            <a:miter lim="800000"/>
            <a:headEnd type="none" w="sm" len="sm"/>
            <a:tailEnd type="none" w="sm" len="sm"/>
          </a:ln>
          <a:effectLst/>
        </p:spPr>
        <p:txBody>
          <a:bodyPr wrap="square">
            <a:spAutoFit/>
          </a:bodyPr>
          <a:lstStyle/>
          <a:p>
            <a:pPr>
              <a:buFont typeface="Wingdings" pitchFamily="2" charset="2"/>
              <a:buChar char="q"/>
            </a:pPr>
            <a:r>
              <a:rPr lang="fr-FR" dirty="0"/>
              <a:t> </a:t>
            </a:r>
            <a:r>
              <a:rPr lang="fr-FR" dirty="0">
                <a:solidFill>
                  <a:srgbClr val="7030A0"/>
                </a:solidFill>
              </a:rPr>
              <a:t>a</a:t>
            </a:r>
            <a:r>
              <a:rPr lang="fr-FR" baseline="-25000" dirty="0">
                <a:solidFill>
                  <a:srgbClr val="7030A0"/>
                </a:solidFill>
              </a:rPr>
              <a:t>0</a:t>
            </a:r>
            <a:r>
              <a:rPr lang="fr-FR" dirty="0">
                <a:solidFill>
                  <a:srgbClr val="7030A0"/>
                </a:solidFill>
              </a:rPr>
              <a:t> est l’amplitude de la composante continue DC ou valeur moyenne de x(t)</a:t>
            </a:r>
          </a:p>
          <a:p>
            <a:pPr>
              <a:buFont typeface="Wingdings" pitchFamily="2" charset="2"/>
              <a:buChar char="q"/>
            </a:pPr>
            <a:endParaRPr lang="fr-FR" dirty="0"/>
          </a:p>
          <a:p>
            <a:pPr>
              <a:buFont typeface="Wingdings" pitchFamily="2" charset="2"/>
              <a:buChar char="q"/>
            </a:pPr>
            <a:r>
              <a:rPr lang="fr-FR" dirty="0">
                <a:solidFill>
                  <a:srgbClr val="002060"/>
                </a:solidFill>
              </a:rPr>
              <a:t>a</a:t>
            </a:r>
            <a:r>
              <a:rPr lang="fr-FR" baseline="-25000" dirty="0">
                <a:solidFill>
                  <a:srgbClr val="002060"/>
                </a:solidFill>
              </a:rPr>
              <a:t>1</a:t>
            </a:r>
            <a:r>
              <a:rPr lang="fr-FR" dirty="0">
                <a:solidFill>
                  <a:srgbClr val="002060"/>
                </a:solidFill>
              </a:rPr>
              <a:t> et b</a:t>
            </a:r>
            <a:r>
              <a:rPr lang="fr-FR" baseline="-25000" dirty="0">
                <a:solidFill>
                  <a:srgbClr val="002060"/>
                </a:solidFill>
              </a:rPr>
              <a:t>1</a:t>
            </a:r>
            <a:r>
              <a:rPr lang="fr-FR" dirty="0">
                <a:solidFill>
                  <a:srgbClr val="002060"/>
                </a:solidFill>
              </a:rPr>
              <a:t> sont les amplitudes de la Fondamental de fréquence 1/T, celle de x(t) </a:t>
            </a:r>
          </a:p>
          <a:p>
            <a:pPr>
              <a:buFont typeface="Wingdings" pitchFamily="2" charset="2"/>
              <a:buChar char="q"/>
            </a:pPr>
            <a:endParaRPr lang="fr-FR" dirty="0"/>
          </a:p>
          <a:p>
            <a:pPr>
              <a:buFont typeface="Wingdings" pitchFamily="2" charset="2"/>
              <a:buChar char="q"/>
            </a:pPr>
            <a:r>
              <a:rPr lang="fr-FR" dirty="0">
                <a:solidFill>
                  <a:srgbClr val="0070C0"/>
                </a:solidFill>
              </a:rPr>
              <a:t>a</a:t>
            </a:r>
            <a:r>
              <a:rPr lang="fr-FR" baseline="-25000" dirty="0">
                <a:solidFill>
                  <a:srgbClr val="0070C0"/>
                </a:solidFill>
              </a:rPr>
              <a:t>n</a:t>
            </a:r>
            <a:r>
              <a:rPr lang="fr-FR" dirty="0">
                <a:solidFill>
                  <a:srgbClr val="0070C0"/>
                </a:solidFill>
              </a:rPr>
              <a:t> et </a:t>
            </a:r>
            <a:r>
              <a:rPr lang="fr-FR" dirty="0" err="1">
                <a:solidFill>
                  <a:srgbClr val="0070C0"/>
                </a:solidFill>
              </a:rPr>
              <a:t>b</a:t>
            </a:r>
            <a:r>
              <a:rPr lang="fr-FR" baseline="-25000" dirty="0" err="1">
                <a:solidFill>
                  <a:srgbClr val="0070C0"/>
                </a:solidFill>
              </a:rPr>
              <a:t>n</a:t>
            </a:r>
            <a:r>
              <a:rPr lang="fr-FR" dirty="0">
                <a:solidFill>
                  <a:srgbClr val="0070C0"/>
                </a:solidFill>
              </a:rPr>
              <a:t>, pour n</a:t>
            </a:r>
            <a:r>
              <a:rPr lang="fr-FR" dirty="0">
                <a:solidFill>
                  <a:srgbClr val="0070C0"/>
                </a:solidFill>
                <a:sym typeface="Symbol"/>
              </a:rPr>
              <a:t>1 sont les amplitudes des autres harmoniques de fréquences multiples entiers de la fréquence de x(t) (2/T, 3/T, ……)</a:t>
            </a:r>
            <a:endParaRPr lang="fr-FR" dirty="0">
              <a:solidFill>
                <a:srgbClr val="0070C0"/>
              </a:solidFill>
            </a:endParaRPr>
          </a:p>
        </p:txBody>
      </p:sp>
      <p:sp>
        <p:nvSpPr>
          <p:cNvPr id="35" name="ZoneTexte 34"/>
          <p:cNvSpPr txBox="1"/>
          <p:nvPr/>
        </p:nvSpPr>
        <p:spPr>
          <a:xfrm>
            <a:off x="0" y="0"/>
            <a:ext cx="9144000" cy="553998"/>
          </a:xfrm>
          <a:prstGeom prst="rect">
            <a:avLst/>
          </a:prstGeom>
          <a:noFill/>
        </p:spPr>
        <p:txBody>
          <a:bodyPr wrap="square" rtlCol="0">
            <a:spAutoFit/>
          </a:bodyPr>
          <a:lstStyle/>
          <a:p>
            <a:pPr algn="ctr"/>
            <a:r>
              <a:rPr lang="fr-FR" sz="3000" b="1" dirty="0">
                <a:solidFill>
                  <a:srgbClr val="FF0000"/>
                </a:solidFill>
                <a:latin typeface="Times New Roman" pitchFamily="18" charset="0"/>
                <a:cs typeface="Times New Roman" pitchFamily="18" charset="0"/>
              </a:rPr>
              <a:t>SERIES DE FOURIER</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8" name="Picture 4" descr="a45"/>
          <p:cNvPicPr>
            <a:picLocks noChangeAspect="1" noChangeArrowheads="1"/>
          </p:cNvPicPr>
          <p:nvPr/>
        </p:nvPicPr>
        <p:blipFill>
          <a:blip r:embed="rId3"/>
          <a:srcRect/>
          <a:stretch>
            <a:fillRect/>
          </a:stretch>
        </p:blipFill>
        <p:spPr bwMode="auto">
          <a:xfrm>
            <a:off x="304800" y="2533650"/>
            <a:ext cx="2743200" cy="2152650"/>
          </a:xfrm>
          <a:prstGeom prst="rect">
            <a:avLst/>
          </a:prstGeom>
          <a:noFill/>
          <a:ln w="9525">
            <a:noFill/>
            <a:miter lim="800000"/>
            <a:headEnd/>
            <a:tailEnd/>
          </a:ln>
        </p:spPr>
      </p:pic>
      <p:sp>
        <p:nvSpPr>
          <p:cNvPr id="7" name="Rectangle 2"/>
          <p:cNvSpPr>
            <a:spLocks noGrp="1" noChangeArrowheads="1"/>
          </p:cNvSpPr>
          <p:nvPr>
            <p:ph type="title"/>
          </p:nvPr>
        </p:nvSpPr>
        <p:spPr>
          <a:xfrm>
            <a:off x="457200" y="714364"/>
            <a:ext cx="8229600" cy="1143000"/>
          </a:xfrm>
        </p:spPr>
        <p:txBody>
          <a:bodyPr/>
          <a:lstStyle/>
          <a:p>
            <a:pPr eaLnBrk="1" hangingPunct="1"/>
            <a:r>
              <a:rPr lang="en-US" sz="3600" dirty="0" err="1"/>
              <a:t>Exemple</a:t>
            </a:r>
            <a:endParaRPr lang="en-US" sz="3600" dirty="0"/>
          </a:p>
        </p:txBody>
      </p:sp>
      <p:sp>
        <p:nvSpPr>
          <p:cNvPr id="6" name="ZoneTexte 5"/>
          <p:cNvSpPr txBox="1"/>
          <p:nvPr/>
        </p:nvSpPr>
        <p:spPr>
          <a:xfrm>
            <a:off x="0" y="0"/>
            <a:ext cx="9144000" cy="553998"/>
          </a:xfrm>
          <a:prstGeom prst="rect">
            <a:avLst/>
          </a:prstGeom>
          <a:noFill/>
        </p:spPr>
        <p:txBody>
          <a:bodyPr wrap="square" rtlCol="0">
            <a:spAutoFit/>
          </a:bodyPr>
          <a:lstStyle/>
          <a:p>
            <a:pPr algn="ctr"/>
            <a:r>
              <a:rPr lang="fr-FR" sz="3000" b="1" dirty="0">
                <a:solidFill>
                  <a:srgbClr val="FF0000"/>
                </a:solidFill>
                <a:latin typeface="Times New Roman" pitchFamily="18" charset="0"/>
                <a:cs typeface="Times New Roman" pitchFamily="18" charset="0"/>
              </a:rPr>
              <a:t>SERIES DE FOURIER</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a45"/>
          <p:cNvPicPr>
            <a:picLocks noChangeAspect="1" noChangeArrowheads="1"/>
          </p:cNvPicPr>
          <p:nvPr/>
        </p:nvPicPr>
        <p:blipFill>
          <a:blip r:embed="rId3"/>
          <a:srcRect/>
          <a:stretch>
            <a:fillRect/>
          </a:stretch>
        </p:blipFill>
        <p:spPr bwMode="auto">
          <a:xfrm>
            <a:off x="304800" y="2343150"/>
            <a:ext cx="2743200" cy="2152650"/>
          </a:xfrm>
          <a:prstGeom prst="rect">
            <a:avLst/>
          </a:prstGeom>
          <a:noFill/>
          <a:ln w="9525">
            <a:noFill/>
            <a:miter lim="800000"/>
            <a:headEnd/>
            <a:tailEnd/>
          </a:ln>
        </p:spPr>
      </p:pic>
      <p:pic>
        <p:nvPicPr>
          <p:cNvPr id="22531" name="Picture 3" descr="a2"/>
          <p:cNvPicPr>
            <a:picLocks noChangeAspect="1" noChangeArrowheads="1"/>
          </p:cNvPicPr>
          <p:nvPr/>
        </p:nvPicPr>
        <p:blipFill>
          <a:blip r:embed="rId4"/>
          <a:srcRect/>
          <a:stretch>
            <a:fillRect/>
          </a:stretch>
        </p:blipFill>
        <p:spPr bwMode="auto">
          <a:xfrm>
            <a:off x="3429000" y="2352675"/>
            <a:ext cx="2514600" cy="2143125"/>
          </a:xfrm>
          <a:prstGeom prst="rect">
            <a:avLst/>
          </a:prstGeom>
          <a:noFill/>
          <a:ln w="9525">
            <a:noFill/>
            <a:miter lim="800000"/>
            <a:headEnd/>
            <a:tailEnd/>
          </a:ln>
        </p:spPr>
      </p:pic>
      <p:pic>
        <p:nvPicPr>
          <p:cNvPr id="22532" name="Picture 4" descr="a4"/>
          <p:cNvPicPr>
            <a:picLocks noChangeAspect="1" noChangeArrowheads="1"/>
          </p:cNvPicPr>
          <p:nvPr/>
        </p:nvPicPr>
        <p:blipFill>
          <a:blip r:embed="rId5"/>
          <a:srcRect/>
          <a:stretch>
            <a:fillRect/>
          </a:stretch>
        </p:blipFill>
        <p:spPr bwMode="auto">
          <a:xfrm>
            <a:off x="6324600" y="2351088"/>
            <a:ext cx="2514600" cy="2135187"/>
          </a:xfrm>
          <a:prstGeom prst="rect">
            <a:avLst/>
          </a:prstGeom>
          <a:noFill/>
          <a:ln w="9525">
            <a:noFill/>
            <a:miter lim="800000"/>
            <a:headEnd/>
            <a:tailEnd/>
          </a:ln>
        </p:spPr>
      </p:pic>
      <p:sp>
        <p:nvSpPr>
          <p:cNvPr id="22533" name="Text Box 5"/>
          <p:cNvSpPr txBox="1">
            <a:spLocks noChangeArrowheads="1"/>
          </p:cNvSpPr>
          <p:nvPr/>
        </p:nvSpPr>
        <p:spPr bwMode="auto">
          <a:xfrm>
            <a:off x="3048000" y="3114675"/>
            <a:ext cx="685800" cy="519113"/>
          </a:xfrm>
          <a:prstGeom prst="rect">
            <a:avLst/>
          </a:prstGeom>
          <a:noFill/>
          <a:ln w="9525">
            <a:noFill/>
            <a:miter lim="800000"/>
            <a:headEnd/>
            <a:tailEnd/>
          </a:ln>
        </p:spPr>
        <p:txBody>
          <a:bodyPr>
            <a:spAutoFit/>
          </a:bodyPr>
          <a:lstStyle/>
          <a:p>
            <a:pPr eaLnBrk="1" hangingPunct="1">
              <a:spcBef>
                <a:spcPct val="50000"/>
              </a:spcBef>
            </a:pPr>
            <a:r>
              <a:rPr lang="en-US" sz="2800">
                <a:solidFill>
                  <a:schemeClr val="accent2"/>
                </a:solidFill>
                <a:latin typeface="Comic Sans MS" pitchFamily="66" charset="0"/>
                <a:cs typeface="Times New Roman" pitchFamily="18" charset="0"/>
              </a:rPr>
              <a:t>= </a:t>
            </a:r>
            <a:endParaRPr lang="en-US" sz="2400">
              <a:solidFill>
                <a:srgbClr val="FF3300"/>
              </a:solidFill>
              <a:latin typeface="Comic Sans MS" pitchFamily="66" charset="0"/>
              <a:cs typeface="Times New Roman" pitchFamily="18" charset="0"/>
            </a:endParaRPr>
          </a:p>
        </p:txBody>
      </p:sp>
      <p:sp>
        <p:nvSpPr>
          <p:cNvPr id="22534" name="Text Box 6"/>
          <p:cNvSpPr txBox="1">
            <a:spLocks noChangeArrowheads="1"/>
          </p:cNvSpPr>
          <p:nvPr/>
        </p:nvSpPr>
        <p:spPr bwMode="auto">
          <a:xfrm>
            <a:off x="5943600" y="3190875"/>
            <a:ext cx="685800" cy="519113"/>
          </a:xfrm>
          <a:prstGeom prst="rect">
            <a:avLst/>
          </a:prstGeom>
          <a:noFill/>
          <a:ln w="9525">
            <a:noFill/>
            <a:miter lim="800000"/>
            <a:headEnd/>
            <a:tailEnd/>
          </a:ln>
        </p:spPr>
        <p:txBody>
          <a:bodyPr>
            <a:spAutoFit/>
          </a:bodyPr>
          <a:lstStyle/>
          <a:p>
            <a:pPr eaLnBrk="1" hangingPunct="1">
              <a:spcBef>
                <a:spcPct val="50000"/>
              </a:spcBef>
            </a:pPr>
            <a:r>
              <a:rPr lang="en-US" sz="2800">
                <a:solidFill>
                  <a:schemeClr val="accent2"/>
                </a:solidFill>
                <a:latin typeface="Comic Sans MS" pitchFamily="66" charset="0"/>
                <a:cs typeface="Times New Roman" pitchFamily="18" charset="0"/>
              </a:rPr>
              <a:t>+</a:t>
            </a:r>
            <a:endParaRPr lang="en-US" sz="2400">
              <a:solidFill>
                <a:srgbClr val="FF3300"/>
              </a:solidFill>
              <a:latin typeface="Comic Sans MS" pitchFamily="66" charset="0"/>
              <a:cs typeface="Times New Roman" pitchFamily="18" charset="0"/>
            </a:endParaRPr>
          </a:p>
        </p:txBody>
      </p:sp>
      <p:pic>
        <p:nvPicPr>
          <p:cNvPr id="22535" name="Picture 7" descr="a6"/>
          <p:cNvPicPr>
            <a:picLocks noChangeAspect="1" noChangeArrowheads="1"/>
          </p:cNvPicPr>
          <p:nvPr/>
        </p:nvPicPr>
        <p:blipFill>
          <a:blip r:embed="rId6"/>
          <a:srcRect/>
          <a:stretch>
            <a:fillRect/>
          </a:stretch>
        </p:blipFill>
        <p:spPr bwMode="auto">
          <a:xfrm>
            <a:off x="3429000" y="4684713"/>
            <a:ext cx="2438400" cy="2097087"/>
          </a:xfrm>
          <a:prstGeom prst="rect">
            <a:avLst/>
          </a:prstGeom>
          <a:noFill/>
          <a:ln w="9525">
            <a:noFill/>
            <a:miter lim="800000"/>
            <a:headEnd/>
            <a:tailEnd/>
          </a:ln>
        </p:spPr>
      </p:pic>
      <p:sp>
        <p:nvSpPr>
          <p:cNvPr id="22536" name="Text Box 8"/>
          <p:cNvSpPr txBox="1">
            <a:spLocks noChangeArrowheads="1"/>
          </p:cNvSpPr>
          <p:nvPr/>
        </p:nvSpPr>
        <p:spPr bwMode="auto">
          <a:xfrm>
            <a:off x="3048000" y="5424488"/>
            <a:ext cx="685800" cy="519112"/>
          </a:xfrm>
          <a:prstGeom prst="rect">
            <a:avLst/>
          </a:prstGeom>
          <a:noFill/>
          <a:ln w="9525">
            <a:noFill/>
            <a:miter lim="800000"/>
            <a:headEnd/>
            <a:tailEnd/>
          </a:ln>
        </p:spPr>
        <p:txBody>
          <a:bodyPr>
            <a:spAutoFit/>
          </a:bodyPr>
          <a:lstStyle/>
          <a:p>
            <a:pPr eaLnBrk="1" hangingPunct="1">
              <a:spcBef>
                <a:spcPct val="50000"/>
              </a:spcBef>
            </a:pPr>
            <a:r>
              <a:rPr lang="en-US" sz="2800">
                <a:solidFill>
                  <a:schemeClr val="accent2"/>
                </a:solidFill>
                <a:latin typeface="Comic Sans MS" pitchFamily="66" charset="0"/>
                <a:cs typeface="Times New Roman" pitchFamily="18" charset="0"/>
              </a:rPr>
              <a:t>= </a:t>
            </a:r>
            <a:endParaRPr lang="en-US" sz="2400">
              <a:solidFill>
                <a:srgbClr val="FF3300"/>
              </a:solidFill>
              <a:latin typeface="Comic Sans MS" pitchFamily="66" charset="0"/>
              <a:cs typeface="Times New Roman" pitchFamily="18" charset="0"/>
            </a:endParaRPr>
          </a:p>
        </p:txBody>
      </p:sp>
      <p:sp>
        <p:nvSpPr>
          <p:cNvPr id="11" name="ZoneTexte 10"/>
          <p:cNvSpPr txBox="1"/>
          <p:nvPr/>
        </p:nvSpPr>
        <p:spPr>
          <a:xfrm>
            <a:off x="0" y="0"/>
            <a:ext cx="9144000" cy="553998"/>
          </a:xfrm>
          <a:prstGeom prst="rect">
            <a:avLst/>
          </a:prstGeom>
          <a:noFill/>
        </p:spPr>
        <p:txBody>
          <a:bodyPr wrap="square" rtlCol="0">
            <a:spAutoFit/>
          </a:bodyPr>
          <a:lstStyle/>
          <a:p>
            <a:pPr algn="ctr"/>
            <a:r>
              <a:rPr lang="fr-FR" sz="3000" b="1" dirty="0">
                <a:solidFill>
                  <a:srgbClr val="FF0000"/>
                </a:solidFill>
                <a:latin typeface="Times New Roman" pitchFamily="18" charset="0"/>
                <a:cs typeface="Times New Roman" pitchFamily="18" charset="0"/>
              </a:rPr>
              <a:t>SERIES DE FOURIER</a:t>
            </a:r>
          </a:p>
        </p:txBody>
      </p:sp>
      <p:sp>
        <p:nvSpPr>
          <p:cNvPr id="14" name="Rectangle 2"/>
          <p:cNvSpPr>
            <a:spLocks noGrp="1" noChangeArrowheads="1"/>
          </p:cNvSpPr>
          <p:nvPr>
            <p:ph type="title"/>
          </p:nvPr>
        </p:nvSpPr>
        <p:spPr>
          <a:xfrm>
            <a:off x="457200" y="714364"/>
            <a:ext cx="8229600" cy="1143000"/>
          </a:xfrm>
        </p:spPr>
        <p:txBody>
          <a:bodyPr/>
          <a:lstStyle/>
          <a:p>
            <a:pPr eaLnBrk="1" hangingPunct="1"/>
            <a:r>
              <a:rPr lang="en-US" sz="3600" dirty="0" err="1"/>
              <a:t>Exemple</a:t>
            </a:r>
            <a:endParaRPr lang="en-US" sz="3600"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a45"/>
          <p:cNvPicPr>
            <a:picLocks noChangeAspect="1" noChangeArrowheads="1"/>
          </p:cNvPicPr>
          <p:nvPr/>
        </p:nvPicPr>
        <p:blipFill>
          <a:blip r:embed="rId3"/>
          <a:srcRect/>
          <a:stretch>
            <a:fillRect/>
          </a:stretch>
        </p:blipFill>
        <p:spPr bwMode="auto">
          <a:xfrm>
            <a:off x="304800" y="2343150"/>
            <a:ext cx="2743200" cy="2152650"/>
          </a:xfrm>
          <a:prstGeom prst="rect">
            <a:avLst/>
          </a:prstGeom>
          <a:noFill/>
          <a:ln w="9525">
            <a:noFill/>
            <a:miter lim="800000"/>
            <a:headEnd/>
            <a:tailEnd/>
          </a:ln>
        </p:spPr>
      </p:pic>
      <p:sp>
        <p:nvSpPr>
          <p:cNvPr id="23555" name="Text Box 3"/>
          <p:cNvSpPr txBox="1">
            <a:spLocks noChangeArrowheads="1"/>
          </p:cNvSpPr>
          <p:nvPr/>
        </p:nvSpPr>
        <p:spPr bwMode="auto">
          <a:xfrm>
            <a:off x="3048000" y="3114675"/>
            <a:ext cx="685800" cy="519113"/>
          </a:xfrm>
          <a:prstGeom prst="rect">
            <a:avLst/>
          </a:prstGeom>
          <a:noFill/>
          <a:ln w="9525">
            <a:noFill/>
            <a:miter lim="800000"/>
            <a:headEnd/>
            <a:tailEnd/>
          </a:ln>
        </p:spPr>
        <p:txBody>
          <a:bodyPr>
            <a:spAutoFit/>
          </a:bodyPr>
          <a:lstStyle/>
          <a:p>
            <a:pPr eaLnBrk="1" hangingPunct="1">
              <a:spcBef>
                <a:spcPct val="50000"/>
              </a:spcBef>
            </a:pPr>
            <a:r>
              <a:rPr lang="en-US" sz="2800">
                <a:solidFill>
                  <a:schemeClr val="accent2"/>
                </a:solidFill>
                <a:latin typeface="Comic Sans MS" pitchFamily="66" charset="0"/>
                <a:cs typeface="Times New Roman" pitchFamily="18" charset="0"/>
              </a:rPr>
              <a:t>= </a:t>
            </a:r>
            <a:endParaRPr lang="en-US" sz="2400">
              <a:solidFill>
                <a:srgbClr val="FF3300"/>
              </a:solidFill>
              <a:latin typeface="Comic Sans MS" pitchFamily="66" charset="0"/>
              <a:cs typeface="Times New Roman" pitchFamily="18" charset="0"/>
            </a:endParaRPr>
          </a:p>
        </p:txBody>
      </p:sp>
      <p:sp>
        <p:nvSpPr>
          <p:cNvPr id="23556" name="Text Box 4"/>
          <p:cNvSpPr txBox="1">
            <a:spLocks noChangeArrowheads="1"/>
          </p:cNvSpPr>
          <p:nvPr/>
        </p:nvSpPr>
        <p:spPr bwMode="auto">
          <a:xfrm>
            <a:off x="5943600" y="3190875"/>
            <a:ext cx="685800" cy="519113"/>
          </a:xfrm>
          <a:prstGeom prst="rect">
            <a:avLst/>
          </a:prstGeom>
          <a:noFill/>
          <a:ln w="9525">
            <a:noFill/>
            <a:miter lim="800000"/>
            <a:headEnd/>
            <a:tailEnd/>
          </a:ln>
        </p:spPr>
        <p:txBody>
          <a:bodyPr>
            <a:spAutoFit/>
          </a:bodyPr>
          <a:lstStyle/>
          <a:p>
            <a:pPr eaLnBrk="1" hangingPunct="1">
              <a:spcBef>
                <a:spcPct val="50000"/>
              </a:spcBef>
            </a:pPr>
            <a:r>
              <a:rPr lang="en-US" sz="2800">
                <a:solidFill>
                  <a:schemeClr val="accent2"/>
                </a:solidFill>
                <a:latin typeface="Comic Sans MS" pitchFamily="66" charset="0"/>
                <a:cs typeface="Times New Roman" pitchFamily="18" charset="0"/>
              </a:rPr>
              <a:t>+</a:t>
            </a:r>
            <a:endParaRPr lang="en-US" sz="2400">
              <a:solidFill>
                <a:srgbClr val="FF3300"/>
              </a:solidFill>
              <a:latin typeface="Comic Sans MS" pitchFamily="66" charset="0"/>
              <a:cs typeface="Times New Roman" pitchFamily="18" charset="0"/>
            </a:endParaRPr>
          </a:p>
        </p:txBody>
      </p:sp>
      <p:sp>
        <p:nvSpPr>
          <p:cNvPr id="23557" name="Text Box 5"/>
          <p:cNvSpPr txBox="1">
            <a:spLocks noChangeArrowheads="1"/>
          </p:cNvSpPr>
          <p:nvPr/>
        </p:nvSpPr>
        <p:spPr bwMode="auto">
          <a:xfrm>
            <a:off x="3048000" y="5424488"/>
            <a:ext cx="685800" cy="519112"/>
          </a:xfrm>
          <a:prstGeom prst="rect">
            <a:avLst/>
          </a:prstGeom>
          <a:noFill/>
          <a:ln w="9525">
            <a:noFill/>
            <a:miter lim="800000"/>
            <a:headEnd/>
            <a:tailEnd/>
          </a:ln>
        </p:spPr>
        <p:txBody>
          <a:bodyPr>
            <a:spAutoFit/>
          </a:bodyPr>
          <a:lstStyle/>
          <a:p>
            <a:pPr eaLnBrk="1" hangingPunct="1">
              <a:spcBef>
                <a:spcPct val="50000"/>
              </a:spcBef>
            </a:pPr>
            <a:r>
              <a:rPr lang="en-US" sz="2800">
                <a:solidFill>
                  <a:schemeClr val="accent2"/>
                </a:solidFill>
                <a:latin typeface="Comic Sans MS" pitchFamily="66" charset="0"/>
                <a:cs typeface="Times New Roman" pitchFamily="18" charset="0"/>
              </a:rPr>
              <a:t>= </a:t>
            </a:r>
            <a:endParaRPr lang="en-US" sz="2400">
              <a:solidFill>
                <a:srgbClr val="FF3300"/>
              </a:solidFill>
              <a:latin typeface="Comic Sans MS" pitchFamily="66" charset="0"/>
              <a:cs typeface="Times New Roman" pitchFamily="18" charset="0"/>
            </a:endParaRPr>
          </a:p>
        </p:txBody>
      </p:sp>
      <p:pic>
        <p:nvPicPr>
          <p:cNvPr id="23558" name="Picture 6" descr="a6"/>
          <p:cNvPicPr>
            <a:picLocks noChangeAspect="1" noChangeArrowheads="1"/>
          </p:cNvPicPr>
          <p:nvPr/>
        </p:nvPicPr>
        <p:blipFill>
          <a:blip r:embed="rId4"/>
          <a:srcRect/>
          <a:stretch>
            <a:fillRect/>
          </a:stretch>
        </p:blipFill>
        <p:spPr bwMode="auto">
          <a:xfrm>
            <a:off x="3429000" y="2398713"/>
            <a:ext cx="2438400" cy="2097087"/>
          </a:xfrm>
          <a:prstGeom prst="rect">
            <a:avLst/>
          </a:prstGeom>
          <a:noFill/>
          <a:ln w="9525">
            <a:noFill/>
            <a:miter lim="800000"/>
            <a:headEnd/>
            <a:tailEnd/>
          </a:ln>
        </p:spPr>
      </p:pic>
      <p:pic>
        <p:nvPicPr>
          <p:cNvPr id="23559" name="Picture 7" descr="a30"/>
          <p:cNvPicPr>
            <a:picLocks noChangeAspect="1" noChangeArrowheads="1"/>
          </p:cNvPicPr>
          <p:nvPr/>
        </p:nvPicPr>
        <p:blipFill>
          <a:blip r:embed="rId5"/>
          <a:srcRect/>
          <a:stretch>
            <a:fillRect/>
          </a:stretch>
        </p:blipFill>
        <p:spPr bwMode="auto">
          <a:xfrm>
            <a:off x="3429000" y="4681538"/>
            <a:ext cx="2514600" cy="1947862"/>
          </a:xfrm>
          <a:prstGeom prst="rect">
            <a:avLst/>
          </a:prstGeom>
          <a:noFill/>
          <a:ln w="9525">
            <a:noFill/>
            <a:miter lim="800000"/>
            <a:headEnd/>
            <a:tailEnd/>
          </a:ln>
        </p:spPr>
      </p:pic>
      <p:pic>
        <p:nvPicPr>
          <p:cNvPr id="23560" name="Picture 8" descr="a35"/>
          <p:cNvPicPr>
            <a:picLocks noChangeAspect="1" noChangeArrowheads="1"/>
          </p:cNvPicPr>
          <p:nvPr/>
        </p:nvPicPr>
        <p:blipFill>
          <a:blip r:embed="rId6"/>
          <a:srcRect/>
          <a:stretch>
            <a:fillRect/>
          </a:stretch>
        </p:blipFill>
        <p:spPr bwMode="auto">
          <a:xfrm>
            <a:off x="6324600" y="2476500"/>
            <a:ext cx="2438400" cy="1943100"/>
          </a:xfrm>
          <a:prstGeom prst="rect">
            <a:avLst/>
          </a:prstGeom>
          <a:noFill/>
          <a:ln w="9525">
            <a:noFill/>
            <a:miter lim="800000"/>
            <a:headEnd/>
            <a:tailEnd/>
          </a:ln>
        </p:spPr>
      </p:pic>
      <p:sp>
        <p:nvSpPr>
          <p:cNvPr id="11" name="ZoneTexte 10"/>
          <p:cNvSpPr txBox="1"/>
          <p:nvPr/>
        </p:nvSpPr>
        <p:spPr>
          <a:xfrm>
            <a:off x="0" y="0"/>
            <a:ext cx="9144000" cy="553998"/>
          </a:xfrm>
          <a:prstGeom prst="rect">
            <a:avLst/>
          </a:prstGeom>
          <a:noFill/>
        </p:spPr>
        <p:txBody>
          <a:bodyPr wrap="square" rtlCol="0">
            <a:spAutoFit/>
          </a:bodyPr>
          <a:lstStyle/>
          <a:p>
            <a:pPr algn="ctr"/>
            <a:r>
              <a:rPr lang="fr-FR" sz="3000" b="1" dirty="0">
                <a:solidFill>
                  <a:srgbClr val="FF0000"/>
                </a:solidFill>
                <a:latin typeface="Times New Roman" pitchFamily="18" charset="0"/>
                <a:cs typeface="Times New Roman" pitchFamily="18" charset="0"/>
              </a:rPr>
              <a:t>SERIES DE FOURIER</a:t>
            </a:r>
          </a:p>
        </p:txBody>
      </p:sp>
      <p:sp>
        <p:nvSpPr>
          <p:cNvPr id="14" name="Rectangle 2"/>
          <p:cNvSpPr>
            <a:spLocks noGrp="1" noChangeArrowheads="1"/>
          </p:cNvSpPr>
          <p:nvPr>
            <p:ph type="title"/>
          </p:nvPr>
        </p:nvSpPr>
        <p:spPr>
          <a:xfrm>
            <a:off x="457200" y="714364"/>
            <a:ext cx="8229600" cy="1143000"/>
          </a:xfrm>
        </p:spPr>
        <p:txBody>
          <a:bodyPr/>
          <a:lstStyle/>
          <a:p>
            <a:pPr eaLnBrk="1" hangingPunct="1"/>
            <a:r>
              <a:rPr lang="en-US" sz="3600" dirty="0" err="1"/>
              <a:t>Exemple</a:t>
            </a:r>
            <a:endParaRPr lang="en-US" sz="36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0" y="0"/>
            <a:ext cx="9144000" cy="553998"/>
          </a:xfrm>
          <a:prstGeom prst="rect">
            <a:avLst/>
          </a:prstGeom>
          <a:noFill/>
        </p:spPr>
        <p:txBody>
          <a:bodyPr wrap="square" rtlCol="0">
            <a:spAutoFit/>
          </a:bodyPr>
          <a:lstStyle/>
          <a:p>
            <a:pPr algn="ctr"/>
            <a:r>
              <a:rPr lang="fr-FR" sz="3000" b="1" dirty="0">
                <a:solidFill>
                  <a:srgbClr val="FF0000"/>
                </a:solidFill>
                <a:latin typeface="Times New Roman" pitchFamily="18" charset="0"/>
                <a:cs typeface="Times New Roman" pitchFamily="18" charset="0"/>
              </a:rPr>
              <a:t>INTRODUCTION</a:t>
            </a:r>
          </a:p>
        </p:txBody>
      </p:sp>
      <p:sp>
        <p:nvSpPr>
          <p:cNvPr id="3" name="ZoneTexte 2"/>
          <p:cNvSpPr txBox="1"/>
          <p:nvPr/>
        </p:nvSpPr>
        <p:spPr>
          <a:xfrm>
            <a:off x="0" y="857232"/>
            <a:ext cx="9144000" cy="707886"/>
          </a:xfrm>
          <a:prstGeom prst="rect">
            <a:avLst/>
          </a:prstGeom>
          <a:noFill/>
        </p:spPr>
        <p:txBody>
          <a:bodyPr wrap="square" rtlCol="0">
            <a:spAutoFit/>
          </a:bodyPr>
          <a:lstStyle/>
          <a:p>
            <a:r>
              <a:rPr lang="fr-FR" sz="2200" b="1" u="sng" dirty="0">
                <a:solidFill>
                  <a:srgbClr val="FF0000"/>
                </a:solidFill>
                <a:latin typeface="Times New Roman" pitchFamily="18" charset="0"/>
                <a:cs typeface="Times New Roman" pitchFamily="18" charset="0"/>
              </a:rPr>
              <a:t>C’est quoi l’analyse spectrale?</a:t>
            </a:r>
          </a:p>
          <a:p>
            <a:endParaRPr lang="fr-FR" dirty="0"/>
          </a:p>
        </p:txBody>
      </p:sp>
      <p:sp>
        <p:nvSpPr>
          <p:cNvPr id="9" name="ZoneTexte 8"/>
          <p:cNvSpPr txBox="1"/>
          <p:nvPr/>
        </p:nvSpPr>
        <p:spPr>
          <a:xfrm>
            <a:off x="0" y="6243600"/>
            <a:ext cx="9144000" cy="400110"/>
          </a:xfrm>
          <a:prstGeom prst="rect">
            <a:avLst/>
          </a:prstGeom>
          <a:noFill/>
        </p:spPr>
        <p:txBody>
          <a:bodyPr wrap="square" rtlCol="0">
            <a:spAutoFit/>
          </a:bodyPr>
          <a:lstStyle/>
          <a:p>
            <a:pPr algn="just"/>
            <a:r>
              <a:rPr lang="fr-FR" sz="2000" b="1" dirty="0">
                <a:solidFill>
                  <a:srgbClr val="C00000"/>
                </a:solidFill>
                <a:latin typeface="Times New Roman" pitchFamily="18" charset="0"/>
                <a:cs typeface="Times New Roman" pitchFamily="18" charset="0"/>
              </a:rPr>
              <a:t>Peut on interpréter et analyser ce signal uniquement dans le domaine temporel?</a:t>
            </a:r>
          </a:p>
        </p:txBody>
      </p:sp>
      <p:sp>
        <p:nvSpPr>
          <p:cNvPr id="10" name="ZoneTexte 9"/>
          <p:cNvSpPr txBox="1"/>
          <p:nvPr/>
        </p:nvSpPr>
        <p:spPr>
          <a:xfrm>
            <a:off x="1357290" y="4929198"/>
            <a:ext cx="5786478" cy="400110"/>
          </a:xfrm>
          <a:prstGeom prst="rect">
            <a:avLst/>
          </a:prstGeom>
          <a:noFill/>
        </p:spPr>
        <p:txBody>
          <a:bodyPr wrap="square" rtlCol="0">
            <a:spAutoFit/>
          </a:bodyPr>
          <a:lstStyle/>
          <a:p>
            <a:r>
              <a:rPr lang="fr-FR" sz="2000" b="1" u="sng" dirty="0">
                <a:solidFill>
                  <a:srgbClr val="002060"/>
                </a:solidFill>
                <a:latin typeface="Times New Roman" pitchFamily="18" charset="0"/>
                <a:cs typeface="Times New Roman" pitchFamily="18" charset="0"/>
              </a:rPr>
              <a:t>Exemple d’un signal de parole du mot ‘’Samedi’’</a:t>
            </a:r>
          </a:p>
        </p:txBody>
      </p:sp>
      <p:pic>
        <p:nvPicPr>
          <p:cNvPr id="164866" name="Picture 2"/>
          <p:cNvPicPr>
            <a:picLocks noChangeAspect="1" noChangeArrowheads="1"/>
          </p:cNvPicPr>
          <p:nvPr/>
        </p:nvPicPr>
        <p:blipFill>
          <a:blip r:embed="rId2"/>
          <a:srcRect/>
          <a:stretch>
            <a:fillRect/>
          </a:stretch>
        </p:blipFill>
        <p:spPr bwMode="auto">
          <a:xfrm>
            <a:off x="2000232" y="1500174"/>
            <a:ext cx="5226062" cy="3420000"/>
          </a:xfrm>
          <a:prstGeom prst="rect">
            <a:avLst/>
          </a:prstGeom>
          <a:noFill/>
          <a:ln w="9525">
            <a:noFill/>
            <a:miter lim="800000"/>
            <a:headEnd/>
            <a:tailEnd/>
          </a:ln>
          <a:effec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a45"/>
          <p:cNvPicPr>
            <a:picLocks noChangeAspect="1" noChangeArrowheads="1"/>
          </p:cNvPicPr>
          <p:nvPr/>
        </p:nvPicPr>
        <p:blipFill>
          <a:blip r:embed="rId3"/>
          <a:srcRect/>
          <a:stretch>
            <a:fillRect/>
          </a:stretch>
        </p:blipFill>
        <p:spPr bwMode="auto">
          <a:xfrm>
            <a:off x="304800" y="2343150"/>
            <a:ext cx="2743200" cy="2152650"/>
          </a:xfrm>
          <a:prstGeom prst="rect">
            <a:avLst/>
          </a:prstGeom>
          <a:noFill/>
          <a:ln w="9525">
            <a:noFill/>
            <a:miter lim="800000"/>
            <a:headEnd/>
            <a:tailEnd/>
          </a:ln>
        </p:spPr>
      </p:pic>
      <p:sp>
        <p:nvSpPr>
          <p:cNvPr id="24579" name="Text Box 3"/>
          <p:cNvSpPr txBox="1">
            <a:spLocks noChangeArrowheads="1"/>
          </p:cNvSpPr>
          <p:nvPr/>
        </p:nvSpPr>
        <p:spPr bwMode="auto">
          <a:xfrm>
            <a:off x="3048000" y="3114675"/>
            <a:ext cx="685800" cy="519113"/>
          </a:xfrm>
          <a:prstGeom prst="rect">
            <a:avLst/>
          </a:prstGeom>
          <a:noFill/>
          <a:ln w="9525">
            <a:noFill/>
            <a:miter lim="800000"/>
            <a:headEnd/>
            <a:tailEnd/>
          </a:ln>
        </p:spPr>
        <p:txBody>
          <a:bodyPr>
            <a:spAutoFit/>
          </a:bodyPr>
          <a:lstStyle/>
          <a:p>
            <a:pPr eaLnBrk="1" hangingPunct="1">
              <a:spcBef>
                <a:spcPct val="50000"/>
              </a:spcBef>
            </a:pPr>
            <a:r>
              <a:rPr lang="en-US" sz="2800">
                <a:solidFill>
                  <a:schemeClr val="accent2"/>
                </a:solidFill>
                <a:latin typeface="Comic Sans MS" pitchFamily="66" charset="0"/>
                <a:cs typeface="Times New Roman" pitchFamily="18" charset="0"/>
              </a:rPr>
              <a:t>= </a:t>
            </a:r>
            <a:endParaRPr lang="en-US" sz="2400">
              <a:solidFill>
                <a:srgbClr val="FF3300"/>
              </a:solidFill>
              <a:latin typeface="Comic Sans MS" pitchFamily="66" charset="0"/>
              <a:cs typeface="Times New Roman" pitchFamily="18" charset="0"/>
            </a:endParaRPr>
          </a:p>
        </p:txBody>
      </p:sp>
      <p:sp>
        <p:nvSpPr>
          <p:cNvPr id="24580" name="Text Box 4"/>
          <p:cNvSpPr txBox="1">
            <a:spLocks noChangeArrowheads="1"/>
          </p:cNvSpPr>
          <p:nvPr/>
        </p:nvSpPr>
        <p:spPr bwMode="auto">
          <a:xfrm>
            <a:off x="5943600" y="3190875"/>
            <a:ext cx="685800" cy="519113"/>
          </a:xfrm>
          <a:prstGeom prst="rect">
            <a:avLst/>
          </a:prstGeom>
          <a:noFill/>
          <a:ln w="9525">
            <a:noFill/>
            <a:miter lim="800000"/>
            <a:headEnd/>
            <a:tailEnd/>
          </a:ln>
        </p:spPr>
        <p:txBody>
          <a:bodyPr>
            <a:spAutoFit/>
          </a:bodyPr>
          <a:lstStyle/>
          <a:p>
            <a:pPr eaLnBrk="1" hangingPunct="1">
              <a:spcBef>
                <a:spcPct val="50000"/>
              </a:spcBef>
            </a:pPr>
            <a:r>
              <a:rPr lang="en-US" sz="2800">
                <a:solidFill>
                  <a:schemeClr val="accent2"/>
                </a:solidFill>
                <a:latin typeface="Comic Sans MS" pitchFamily="66" charset="0"/>
                <a:cs typeface="Times New Roman" pitchFamily="18" charset="0"/>
              </a:rPr>
              <a:t>+</a:t>
            </a:r>
            <a:endParaRPr lang="en-US" sz="2400">
              <a:solidFill>
                <a:srgbClr val="FF3300"/>
              </a:solidFill>
              <a:latin typeface="Comic Sans MS" pitchFamily="66" charset="0"/>
              <a:cs typeface="Times New Roman" pitchFamily="18" charset="0"/>
            </a:endParaRPr>
          </a:p>
        </p:txBody>
      </p:sp>
      <p:sp>
        <p:nvSpPr>
          <p:cNvPr id="24581" name="Text Box 5"/>
          <p:cNvSpPr txBox="1">
            <a:spLocks noChangeArrowheads="1"/>
          </p:cNvSpPr>
          <p:nvPr/>
        </p:nvSpPr>
        <p:spPr bwMode="auto">
          <a:xfrm>
            <a:off x="3048000" y="5424488"/>
            <a:ext cx="685800" cy="519112"/>
          </a:xfrm>
          <a:prstGeom prst="rect">
            <a:avLst/>
          </a:prstGeom>
          <a:noFill/>
          <a:ln w="9525">
            <a:noFill/>
            <a:miter lim="800000"/>
            <a:headEnd/>
            <a:tailEnd/>
          </a:ln>
        </p:spPr>
        <p:txBody>
          <a:bodyPr>
            <a:spAutoFit/>
          </a:bodyPr>
          <a:lstStyle/>
          <a:p>
            <a:pPr eaLnBrk="1" hangingPunct="1">
              <a:spcBef>
                <a:spcPct val="50000"/>
              </a:spcBef>
            </a:pPr>
            <a:r>
              <a:rPr lang="en-US" sz="2800">
                <a:solidFill>
                  <a:schemeClr val="accent2"/>
                </a:solidFill>
                <a:latin typeface="Comic Sans MS" pitchFamily="66" charset="0"/>
                <a:cs typeface="Times New Roman" pitchFamily="18" charset="0"/>
              </a:rPr>
              <a:t>= </a:t>
            </a:r>
            <a:endParaRPr lang="en-US" sz="2400">
              <a:solidFill>
                <a:srgbClr val="FF3300"/>
              </a:solidFill>
              <a:latin typeface="Comic Sans MS" pitchFamily="66" charset="0"/>
              <a:cs typeface="Times New Roman" pitchFamily="18" charset="0"/>
            </a:endParaRPr>
          </a:p>
        </p:txBody>
      </p:sp>
      <p:pic>
        <p:nvPicPr>
          <p:cNvPr id="24582" name="Picture 6" descr="a30"/>
          <p:cNvPicPr>
            <a:picLocks noChangeAspect="1" noChangeArrowheads="1"/>
          </p:cNvPicPr>
          <p:nvPr/>
        </p:nvPicPr>
        <p:blipFill>
          <a:blip r:embed="rId4"/>
          <a:srcRect/>
          <a:stretch>
            <a:fillRect/>
          </a:stretch>
        </p:blipFill>
        <p:spPr bwMode="auto">
          <a:xfrm>
            <a:off x="3429000" y="2514600"/>
            <a:ext cx="2514600" cy="1947863"/>
          </a:xfrm>
          <a:prstGeom prst="rect">
            <a:avLst/>
          </a:prstGeom>
          <a:noFill/>
          <a:ln w="9525">
            <a:noFill/>
            <a:miter lim="800000"/>
            <a:headEnd/>
            <a:tailEnd/>
          </a:ln>
        </p:spPr>
      </p:pic>
      <p:pic>
        <p:nvPicPr>
          <p:cNvPr id="24583" name="Picture 7" descr="a31"/>
          <p:cNvPicPr>
            <a:picLocks noChangeAspect="1" noChangeArrowheads="1"/>
          </p:cNvPicPr>
          <p:nvPr/>
        </p:nvPicPr>
        <p:blipFill>
          <a:blip r:embed="rId5"/>
          <a:srcRect/>
          <a:stretch>
            <a:fillRect/>
          </a:stretch>
        </p:blipFill>
        <p:spPr bwMode="auto">
          <a:xfrm>
            <a:off x="3429000" y="4665663"/>
            <a:ext cx="2514600" cy="1963737"/>
          </a:xfrm>
          <a:prstGeom prst="rect">
            <a:avLst/>
          </a:prstGeom>
          <a:noFill/>
          <a:ln w="9525">
            <a:noFill/>
            <a:miter lim="800000"/>
            <a:headEnd/>
            <a:tailEnd/>
          </a:ln>
        </p:spPr>
      </p:pic>
      <p:pic>
        <p:nvPicPr>
          <p:cNvPr id="24584" name="Picture 8" descr="a36"/>
          <p:cNvPicPr>
            <a:picLocks noChangeAspect="1" noChangeArrowheads="1"/>
          </p:cNvPicPr>
          <p:nvPr/>
        </p:nvPicPr>
        <p:blipFill>
          <a:blip r:embed="rId6"/>
          <a:srcRect/>
          <a:stretch>
            <a:fillRect/>
          </a:stretch>
        </p:blipFill>
        <p:spPr bwMode="auto">
          <a:xfrm>
            <a:off x="6248400" y="2514600"/>
            <a:ext cx="2514600" cy="1978025"/>
          </a:xfrm>
          <a:prstGeom prst="rect">
            <a:avLst/>
          </a:prstGeom>
          <a:noFill/>
          <a:ln w="9525">
            <a:noFill/>
            <a:miter lim="800000"/>
            <a:headEnd/>
            <a:tailEnd/>
          </a:ln>
        </p:spPr>
      </p:pic>
      <p:sp>
        <p:nvSpPr>
          <p:cNvPr id="13" name="ZoneTexte 12"/>
          <p:cNvSpPr txBox="1"/>
          <p:nvPr/>
        </p:nvSpPr>
        <p:spPr>
          <a:xfrm>
            <a:off x="0" y="0"/>
            <a:ext cx="9144000" cy="553998"/>
          </a:xfrm>
          <a:prstGeom prst="rect">
            <a:avLst/>
          </a:prstGeom>
          <a:noFill/>
        </p:spPr>
        <p:txBody>
          <a:bodyPr wrap="square" rtlCol="0">
            <a:spAutoFit/>
          </a:bodyPr>
          <a:lstStyle/>
          <a:p>
            <a:pPr algn="ctr"/>
            <a:r>
              <a:rPr lang="fr-FR" sz="3000" b="1" dirty="0">
                <a:solidFill>
                  <a:srgbClr val="FF0000"/>
                </a:solidFill>
                <a:latin typeface="Times New Roman" pitchFamily="18" charset="0"/>
                <a:cs typeface="Times New Roman" pitchFamily="18" charset="0"/>
              </a:rPr>
              <a:t>SERIES DE FOURIER</a:t>
            </a:r>
          </a:p>
        </p:txBody>
      </p:sp>
      <p:sp>
        <p:nvSpPr>
          <p:cNvPr id="14" name="Rectangle 2"/>
          <p:cNvSpPr>
            <a:spLocks noGrp="1" noChangeArrowheads="1"/>
          </p:cNvSpPr>
          <p:nvPr>
            <p:ph type="title"/>
          </p:nvPr>
        </p:nvSpPr>
        <p:spPr>
          <a:xfrm>
            <a:off x="457200" y="714364"/>
            <a:ext cx="8229600" cy="1143000"/>
          </a:xfrm>
        </p:spPr>
        <p:txBody>
          <a:bodyPr/>
          <a:lstStyle/>
          <a:p>
            <a:pPr eaLnBrk="1" hangingPunct="1"/>
            <a:r>
              <a:rPr lang="en-US" sz="3600" dirty="0" err="1"/>
              <a:t>Exemple</a:t>
            </a:r>
            <a:endParaRPr lang="en-US" sz="3600"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a45"/>
          <p:cNvPicPr>
            <a:picLocks noChangeAspect="1" noChangeArrowheads="1"/>
          </p:cNvPicPr>
          <p:nvPr/>
        </p:nvPicPr>
        <p:blipFill>
          <a:blip r:embed="rId3"/>
          <a:srcRect/>
          <a:stretch>
            <a:fillRect/>
          </a:stretch>
        </p:blipFill>
        <p:spPr bwMode="auto">
          <a:xfrm>
            <a:off x="304800" y="2343150"/>
            <a:ext cx="2743200" cy="2152650"/>
          </a:xfrm>
          <a:prstGeom prst="rect">
            <a:avLst/>
          </a:prstGeom>
          <a:noFill/>
          <a:ln w="9525">
            <a:noFill/>
            <a:miter lim="800000"/>
            <a:headEnd/>
            <a:tailEnd/>
          </a:ln>
        </p:spPr>
      </p:pic>
      <p:sp>
        <p:nvSpPr>
          <p:cNvPr id="25603" name="Text Box 3"/>
          <p:cNvSpPr txBox="1">
            <a:spLocks noChangeArrowheads="1"/>
          </p:cNvSpPr>
          <p:nvPr/>
        </p:nvSpPr>
        <p:spPr bwMode="auto">
          <a:xfrm>
            <a:off x="3048000" y="3114675"/>
            <a:ext cx="685800" cy="519113"/>
          </a:xfrm>
          <a:prstGeom prst="rect">
            <a:avLst/>
          </a:prstGeom>
          <a:noFill/>
          <a:ln w="9525">
            <a:noFill/>
            <a:miter lim="800000"/>
            <a:headEnd/>
            <a:tailEnd/>
          </a:ln>
        </p:spPr>
        <p:txBody>
          <a:bodyPr>
            <a:spAutoFit/>
          </a:bodyPr>
          <a:lstStyle/>
          <a:p>
            <a:pPr eaLnBrk="1" hangingPunct="1">
              <a:spcBef>
                <a:spcPct val="50000"/>
              </a:spcBef>
            </a:pPr>
            <a:r>
              <a:rPr lang="en-US" sz="2800">
                <a:solidFill>
                  <a:schemeClr val="accent2"/>
                </a:solidFill>
                <a:latin typeface="Comic Sans MS" pitchFamily="66" charset="0"/>
                <a:cs typeface="Times New Roman" pitchFamily="18" charset="0"/>
              </a:rPr>
              <a:t>= </a:t>
            </a:r>
            <a:endParaRPr lang="en-US" sz="2400">
              <a:solidFill>
                <a:srgbClr val="FF3300"/>
              </a:solidFill>
              <a:latin typeface="Comic Sans MS" pitchFamily="66" charset="0"/>
              <a:cs typeface="Times New Roman" pitchFamily="18" charset="0"/>
            </a:endParaRPr>
          </a:p>
        </p:txBody>
      </p:sp>
      <p:sp>
        <p:nvSpPr>
          <p:cNvPr id="25604" name="Text Box 4"/>
          <p:cNvSpPr txBox="1">
            <a:spLocks noChangeArrowheads="1"/>
          </p:cNvSpPr>
          <p:nvPr/>
        </p:nvSpPr>
        <p:spPr bwMode="auto">
          <a:xfrm>
            <a:off x="5943600" y="3190875"/>
            <a:ext cx="685800" cy="519113"/>
          </a:xfrm>
          <a:prstGeom prst="rect">
            <a:avLst/>
          </a:prstGeom>
          <a:noFill/>
          <a:ln w="9525">
            <a:noFill/>
            <a:miter lim="800000"/>
            <a:headEnd/>
            <a:tailEnd/>
          </a:ln>
        </p:spPr>
        <p:txBody>
          <a:bodyPr>
            <a:spAutoFit/>
          </a:bodyPr>
          <a:lstStyle/>
          <a:p>
            <a:pPr eaLnBrk="1" hangingPunct="1">
              <a:spcBef>
                <a:spcPct val="50000"/>
              </a:spcBef>
            </a:pPr>
            <a:r>
              <a:rPr lang="en-US" sz="2800">
                <a:solidFill>
                  <a:schemeClr val="accent2"/>
                </a:solidFill>
                <a:latin typeface="Comic Sans MS" pitchFamily="66" charset="0"/>
                <a:cs typeface="Times New Roman" pitchFamily="18" charset="0"/>
              </a:rPr>
              <a:t>+</a:t>
            </a:r>
            <a:endParaRPr lang="en-US" sz="2400">
              <a:solidFill>
                <a:srgbClr val="FF3300"/>
              </a:solidFill>
              <a:latin typeface="Comic Sans MS" pitchFamily="66" charset="0"/>
              <a:cs typeface="Times New Roman" pitchFamily="18" charset="0"/>
            </a:endParaRPr>
          </a:p>
        </p:txBody>
      </p:sp>
      <p:sp>
        <p:nvSpPr>
          <p:cNvPr id="25605" name="Text Box 5"/>
          <p:cNvSpPr txBox="1">
            <a:spLocks noChangeArrowheads="1"/>
          </p:cNvSpPr>
          <p:nvPr/>
        </p:nvSpPr>
        <p:spPr bwMode="auto">
          <a:xfrm>
            <a:off x="3048000" y="5424488"/>
            <a:ext cx="685800" cy="519112"/>
          </a:xfrm>
          <a:prstGeom prst="rect">
            <a:avLst/>
          </a:prstGeom>
          <a:noFill/>
          <a:ln w="9525">
            <a:noFill/>
            <a:miter lim="800000"/>
            <a:headEnd/>
            <a:tailEnd/>
          </a:ln>
        </p:spPr>
        <p:txBody>
          <a:bodyPr>
            <a:spAutoFit/>
          </a:bodyPr>
          <a:lstStyle/>
          <a:p>
            <a:pPr eaLnBrk="1" hangingPunct="1">
              <a:spcBef>
                <a:spcPct val="50000"/>
              </a:spcBef>
            </a:pPr>
            <a:r>
              <a:rPr lang="en-US" sz="2800">
                <a:solidFill>
                  <a:schemeClr val="accent2"/>
                </a:solidFill>
                <a:latin typeface="Comic Sans MS" pitchFamily="66" charset="0"/>
                <a:cs typeface="Times New Roman" pitchFamily="18" charset="0"/>
              </a:rPr>
              <a:t>= </a:t>
            </a:r>
            <a:endParaRPr lang="en-US" sz="2400">
              <a:solidFill>
                <a:srgbClr val="FF3300"/>
              </a:solidFill>
              <a:latin typeface="Comic Sans MS" pitchFamily="66" charset="0"/>
              <a:cs typeface="Times New Roman" pitchFamily="18" charset="0"/>
            </a:endParaRPr>
          </a:p>
        </p:txBody>
      </p:sp>
      <p:pic>
        <p:nvPicPr>
          <p:cNvPr id="25606" name="Picture 6" descr="a32"/>
          <p:cNvPicPr>
            <a:picLocks noChangeAspect="1" noChangeArrowheads="1"/>
          </p:cNvPicPr>
          <p:nvPr/>
        </p:nvPicPr>
        <p:blipFill>
          <a:blip r:embed="rId4"/>
          <a:srcRect/>
          <a:stretch>
            <a:fillRect/>
          </a:stretch>
        </p:blipFill>
        <p:spPr bwMode="auto">
          <a:xfrm>
            <a:off x="3429000" y="2463800"/>
            <a:ext cx="2571750" cy="2032000"/>
          </a:xfrm>
          <a:prstGeom prst="rect">
            <a:avLst/>
          </a:prstGeom>
          <a:noFill/>
          <a:ln w="9525">
            <a:noFill/>
            <a:miter lim="800000"/>
            <a:headEnd/>
            <a:tailEnd/>
          </a:ln>
        </p:spPr>
      </p:pic>
      <p:pic>
        <p:nvPicPr>
          <p:cNvPr id="25607" name="Picture 7" descr="a38"/>
          <p:cNvPicPr>
            <a:picLocks noChangeAspect="1" noChangeArrowheads="1"/>
          </p:cNvPicPr>
          <p:nvPr/>
        </p:nvPicPr>
        <p:blipFill>
          <a:blip r:embed="rId5"/>
          <a:srcRect/>
          <a:stretch>
            <a:fillRect/>
          </a:stretch>
        </p:blipFill>
        <p:spPr bwMode="auto">
          <a:xfrm>
            <a:off x="6248400" y="2438400"/>
            <a:ext cx="2600325" cy="2060575"/>
          </a:xfrm>
          <a:prstGeom prst="rect">
            <a:avLst/>
          </a:prstGeom>
          <a:noFill/>
          <a:ln w="9525">
            <a:noFill/>
            <a:miter lim="800000"/>
            <a:headEnd/>
            <a:tailEnd/>
          </a:ln>
        </p:spPr>
      </p:pic>
      <p:pic>
        <p:nvPicPr>
          <p:cNvPr id="25608" name="Picture 8" descr="kk1"/>
          <p:cNvPicPr>
            <a:picLocks noChangeAspect="1" noChangeArrowheads="1"/>
          </p:cNvPicPr>
          <p:nvPr/>
        </p:nvPicPr>
        <p:blipFill>
          <a:blip r:embed="rId6"/>
          <a:srcRect/>
          <a:stretch>
            <a:fillRect/>
          </a:stretch>
        </p:blipFill>
        <p:spPr bwMode="auto">
          <a:xfrm>
            <a:off x="3467100" y="4668838"/>
            <a:ext cx="2552700" cy="2001837"/>
          </a:xfrm>
          <a:prstGeom prst="rect">
            <a:avLst/>
          </a:prstGeom>
          <a:noFill/>
          <a:ln w="9525">
            <a:noFill/>
            <a:miter lim="800000"/>
            <a:headEnd/>
            <a:tailEnd/>
          </a:ln>
        </p:spPr>
      </p:pic>
      <p:sp>
        <p:nvSpPr>
          <p:cNvPr id="13" name="ZoneTexte 12"/>
          <p:cNvSpPr txBox="1"/>
          <p:nvPr/>
        </p:nvSpPr>
        <p:spPr>
          <a:xfrm>
            <a:off x="0" y="0"/>
            <a:ext cx="9144000" cy="553998"/>
          </a:xfrm>
          <a:prstGeom prst="rect">
            <a:avLst/>
          </a:prstGeom>
          <a:noFill/>
        </p:spPr>
        <p:txBody>
          <a:bodyPr wrap="square" rtlCol="0">
            <a:spAutoFit/>
          </a:bodyPr>
          <a:lstStyle/>
          <a:p>
            <a:pPr algn="ctr"/>
            <a:r>
              <a:rPr lang="fr-FR" sz="3000" b="1" dirty="0">
                <a:solidFill>
                  <a:srgbClr val="FF0000"/>
                </a:solidFill>
                <a:latin typeface="Times New Roman" pitchFamily="18" charset="0"/>
                <a:cs typeface="Times New Roman" pitchFamily="18" charset="0"/>
              </a:rPr>
              <a:t>SERIES DE FOURIER</a:t>
            </a:r>
          </a:p>
        </p:txBody>
      </p:sp>
      <p:sp>
        <p:nvSpPr>
          <p:cNvPr id="14" name="Rectangle 2"/>
          <p:cNvSpPr>
            <a:spLocks noGrp="1" noChangeArrowheads="1"/>
          </p:cNvSpPr>
          <p:nvPr>
            <p:ph type="title"/>
          </p:nvPr>
        </p:nvSpPr>
        <p:spPr>
          <a:xfrm>
            <a:off x="457200" y="714364"/>
            <a:ext cx="8229600" cy="1143000"/>
          </a:xfrm>
        </p:spPr>
        <p:txBody>
          <a:bodyPr/>
          <a:lstStyle/>
          <a:p>
            <a:pPr eaLnBrk="1" hangingPunct="1"/>
            <a:r>
              <a:rPr lang="en-US" sz="3600" dirty="0" err="1"/>
              <a:t>Exemple</a:t>
            </a:r>
            <a:endParaRPr lang="en-US" sz="3600"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a45"/>
          <p:cNvPicPr>
            <a:picLocks noChangeAspect="1" noChangeArrowheads="1"/>
          </p:cNvPicPr>
          <p:nvPr/>
        </p:nvPicPr>
        <p:blipFill>
          <a:blip r:embed="rId3"/>
          <a:srcRect/>
          <a:stretch>
            <a:fillRect/>
          </a:stretch>
        </p:blipFill>
        <p:spPr bwMode="auto">
          <a:xfrm>
            <a:off x="304800" y="2343150"/>
            <a:ext cx="2743200" cy="2152650"/>
          </a:xfrm>
          <a:prstGeom prst="rect">
            <a:avLst/>
          </a:prstGeom>
          <a:noFill/>
          <a:ln w="9525">
            <a:noFill/>
            <a:miter lim="800000"/>
            <a:headEnd/>
            <a:tailEnd/>
          </a:ln>
        </p:spPr>
      </p:pic>
      <p:sp>
        <p:nvSpPr>
          <p:cNvPr id="26627" name="Text Box 3"/>
          <p:cNvSpPr txBox="1">
            <a:spLocks noChangeArrowheads="1"/>
          </p:cNvSpPr>
          <p:nvPr/>
        </p:nvSpPr>
        <p:spPr bwMode="auto">
          <a:xfrm>
            <a:off x="3048000" y="3114675"/>
            <a:ext cx="685800" cy="519113"/>
          </a:xfrm>
          <a:prstGeom prst="rect">
            <a:avLst/>
          </a:prstGeom>
          <a:noFill/>
          <a:ln w="9525">
            <a:noFill/>
            <a:miter lim="800000"/>
            <a:headEnd/>
            <a:tailEnd/>
          </a:ln>
        </p:spPr>
        <p:txBody>
          <a:bodyPr>
            <a:spAutoFit/>
          </a:bodyPr>
          <a:lstStyle/>
          <a:p>
            <a:pPr eaLnBrk="1" hangingPunct="1">
              <a:spcBef>
                <a:spcPct val="50000"/>
              </a:spcBef>
            </a:pPr>
            <a:r>
              <a:rPr lang="en-US" sz="2800">
                <a:solidFill>
                  <a:schemeClr val="accent2"/>
                </a:solidFill>
                <a:latin typeface="Comic Sans MS" pitchFamily="66" charset="0"/>
                <a:cs typeface="Times New Roman" pitchFamily="18" charset="0"/>
              </a:rPr>
              <a:t>= </a:t>
            </a:r>
            <a:endParaRPr lang="en-US" sz="2400">
              <a:solidFill>
                <a:srgbClr val="FF3300"/>
              </a:solidFill>
              <a:latin typeface="Comic Sans MS" pitchFamily="66" charset="0"/>
              <a:cs typeface="Times New Roman" pitchFamily="18" charset="0"/>
            </a:endParaRPr>
          </a:p>
        </p:txBody>
      </p:sp>
      <p:sp>
        <p:nvSpPr>
          <p:cNvPr id="26628" name="Text Box 4"/>
          <p:cNvSpPr txBox="1">
            <a:spLocks noChangeArrowheads="1"/>
          </p:cNvSpPr>
          <p:nvPr/>
        </p:nvSpPr>
        <p:spPr bwMode="auto">
          <a:xfrm>
            <a:off x="5943600" y="3190875"/>
            <a:ext cx="685800" cy="519113"/>
          </a:xfrm>
          <a:prstGeom prst="rect">
            <a:avLst/>
          </a:prstGeom>
          <a:noFill/>
          <a:ln w="9525">
            <a:noFill/>
            <a:miter lim="800000"/>
            <a:headEnd/>
            <a:tailEnd/>
          </a:ln>
        </p:spPr>
        <p:txBody>
          <a:bodyPr>
            <a:spAutoFit/>
          </a:bodyPr>
          <a:lstStyle/>
          <a:p>
            <a:pPr eaLnBrk="1" hangingPunct="1">
              <a:spcBef>
                <a:spcPct val="50000"/>
              </a:spcBef>
            </a:pPr>
            <a:r>
              <a:rPr lang="en-US" sz="2800">
                <a:solidFill>
                  <a:schemeClr val="accent2"/>
                </a:solidFill>
                <a:latin typeface="Comic Sans MS" pitchFamily="66" charset="0"/>
                <a:cs typeface="Times New Roman" pitchFamily="18" charset="0"/>
              </a:rPr>
              <a:t>+</a:t>
            </a:r>
            <a:endParaRPr lang="en-US" sz="2400">
              <a:solidFill>
                <a:srgbClr val="FF3300"/>
              </a:solidFill>
              <a:latin typeface="Comic Sans MS" pitchFamily="66" charset="0"/>
              <a:cs typeface="Times New Roman" pitchFamily="18" charset="0"/>
            </a:endParaRPr>
          </a:p>
        </p:txBody>
      </p:sp>
      <p:sp>
        <p:nvSpPr>
          <p:cNvPr id="26629" name="Text Box 5"/>
          <p:cNvSpPr txBox="1">
            <a:spLocks noChangeArrowheads="1"/>
          </p:cNvSpPr>
          <p:nvPr/>
        </p:nvSpPr>
        <p:spPr bwMode="auto">
          <a:xfrm>
            <a:off x="3086100" y="5360988"/>
            <a:ext cx="685800" cy="519112"/>
          </a:xfrm>
          <a:prstGeom prst="rect">
            <a:avLst/>
          </a:prstGeom>
          <a:noFill/>
          <a:ln w="9525">
            <a:noFill/>
            <a:miter lim="800000"/>
            <a:headEnd/>
            <a:tailEnd/>
          </a:ln>
        </p:spPr>
        <p:txBody>
          <a:bodyPr>
            <a:spAutoFit/>
          </a:bodyPr>
          <a:lstStyle/>
          <a:p>
            <a:pPr eaLnBrk="1" hangingPunct="1">
              <a:spcBef>
                <a:spcPct val="50000"/>
              </a:spcBef>
            </a:pPr>
            <a:r>
              <a:rPr lang="en-US" sz="2800">
                <a:solidFill>
                  <a:schemeClr val="accent2"/>
                </a:solidFill>
                <a:latin typeface="Comic Sans MS" pitchFamily="66" charset="0"/>
                <a:cs typeface="Times New Roman" pitchFamily="18" charset="0"/>
              </a:rPr>
              <a:t>= </a:t>
            </a:r>
            <a:endParaRPr lang="en-US" sz="2400">
              <a:solidFill>
                <a:srgbClr val="FF3300"/>
              </a:solidFill>
              <a:latin typeface="Comic Sans MS" pitchFamily="66" charset="0"/>
              <a:cs typeface="Times New Roman" pitchFamily="18" charset="0"/>
            </a:endParaRPr>
          </a:p>
        </p:txBody>
      </p:sp>
      <p:pic>
        <p:nvPicPr>
          <p:cNvPr id="26630" name="Picture 6" descr="a39"/>
          <p:cNvPicPr>
            <a:picLocks noChangeAspect="1" noChangeArrowheads="1"/>
          </p:cNvPicPr>
          <p:nvPr/>
        </p:nvPicPr>
        <p:blipFill>
          <a:blip r:embed="rId4"/>
          <a:srcRect/>
          <a:stretch>
            <a:fillRect/>
          </a:stretch>
        </p:blipFill>
        <p:spPr bwMode="auto">
          <a:xfrm>
            <a:off x="6248400" y="2446338"/>
            <a:ext cx="2590800" cy="2038350"/>
          </a:xfrm>
          <a:prstGeom prst="rect">
            <a:avLst/>
          </a:prstGeom>
          <a:noFill/>
          <a:ln w="9525">
            <a:noFill/>
            <a:miter lim="800000"/>
            <a:headEnd/>
            <a:tailEnd/>
          </a:ln>
        </p:spPr>
      </p:pic>
      <p:pic>
        <p:nvPicPr>
          <p:cNvPr id="26631" name="Picture 7" descr="a34"/>
          <p:cNvPicPr>
            <a:picLocks noChangeAspect="1" noChangeArrowheads="1"/>
          </p:cNvPicPr>
          <p:nvPr/>
        </p:nvPicPr>
        <p:blipFill>
          <a:blip r:embed="rId5"/>
          <a:srcRect/>
          <a:stretch>
            <a:fillRect/>
          </a:stretch>
        </p:blipFill>
        <p:spPr bwMode="auto">
          <a:xfrm>
            <a:off x="3467100" y="4668838"/>
            <a:ext cx="2514600" cy="1973262"/>
          </a:xfrm>
          <a:prstGeom prst="rect">
            <a:avLst/>
          </a:prstGeom>
          <a:noFill/>
          <a:ln w="9525">
            <a:noFill/>
            <a:miter lim="800000"/>
            <a:headEnd/>
            <a:tailEnd/>
          </a:ln>
        </p:spPr>
      </p:pic>
      <p:pic>
        <p:nvPicPr>
          <p:cNvPr id="26632" name="Picture 8" descr="kk1"/>
          <p:cNvPicPr>
            <a:picLocks noChangeAspect="1" noChangeArrowheads="1"/>
          </p:cNvPicPr>
          <p:nvPr/>
        </p:nvPicPr>
        <p:blipFill>
          <a:blip r:embed="rId6"/>
          <a:srcRect/>
          <a:stretch>
            <a:fillRect/>
          </a:stretch>
        </p:blipFill>
        <p:spPr bwMode="auto">
          <a:xfrm>
            <a:off x="3429000" y="2446338"/>
            <a:ext cx="2601913" cy="2039937"/>
          </a:xfrm>
          <a:prstGeom prst="rect">
            <a:avLst/>
          </a:prstGeom>
          <a:noFill/>
          <a:ln w="9525">
            <a:noFill/>
            <a:miter lim="800000"/>
            <a:headEnd/>
            <a:tailEnd/>
          </a:ln>
        </p:spPr>
      </p:pic>
      <p:sp>
        <p:nvSpPr>
          <p:cNvPr id="13" name="ZoneTexte 12"/>
          <p:cNvSpPr txBox="1"/>
          <p:nvPr/>
        </p:nvSpPr>
        <p:spPr>
          <a:xfrm>
            <a:off x="0" y="0"/>
            <a:ext cx="9144000" cy="553998"/>
          </a:xfrm>
          <a:prstGeom prst="rect">
            <a:avLst/>
          </a:prstGeom>
          <a:noFill/>
        </p:spPr>
        <p:txBody>
          <a:bodyPr wrap="square" rtlCol="0">
            <a:spAutoFit/>
          </a:bodyPr>
          <a:lstStyle/>
          <a:p>
            <a:pPr algn="ctr"/>
            <a:r>
              <a:rPr lang="fr-FR" sz="3000" b="1" dirty="0">
                <a:solidFill>
                  <a:srgbClr val="FF0000"/>
                </a:solidFill>
                <a:latin typeface="Times New Roman" pitchFamily="18" charset="0"/>
                <a:cs typeface="Times New Roman" pitchFamily="18" charset="0"/>
              </a:rPr>
              <a:t>SERIES DE FOURIER</a:t>
            </a:r>
          </a:p>
        </p:txBody>
      </p:sp>
      <p:sp>
        <p:nvSpPr>
          <p:cNvPr id="14" name="Rectangle 2"/>
          <p:cNvSpPr>
            <a:spLocks noGrp="1" noChangeArrowheads="1"/>
          </p:cNvSpPr>
          <p:nvPr>
            <p:ph type="title"/>
          </p:nvPr>
        </p:nvSpPr>
        <p:spPr>
          <a:xfrm>
            <a:off x="457200" y="714364"/>
            <a:ext cx="8229600" cy="1143000"/>
          </a:xfrm>
        </p:spPr>
        <p:txBody>
          <a:bodyPr/>
          <a:lstStyle/>
          <a:p>
            <a:pPr eaLnBrk="1" hangingPunct="1"/>
            <a:r>
              <a:rPr lang="en-US" sz="3600" dirty="0" err="1"/>
              <a:t>Exemple</a:t>
            </a:r>
            <a:endParaRPr lang="en-US" sz="3600"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2" descr="a45"/>
          <p:cNvPicPr>
            <a:picLocks noChangeAspect="1" noChangeArrowheads="1"/>
          </p:cNvPicPr>
          <p:nvPr/>
        </p:nvPicPr>
        <p:blipFill>
          <a:blip r:embed="rId4"/>
          <a:srcRect/>
          <a:stretch>
            <a:fillRect/>
          </a:stretch>
        </p:blipFill>
        <p:spPr bwMode="auto">
          <a:xfrm>
            <a:off x="304800" y="2343150"/>
            <a:ext cx="2743200" cy="2152650"/>
          </a:xfrm>
          <a:prstGeom prst="rect">
            <a:avLst/>
          </a:prstGeom>
          <a:noFill/>
          <a:ln w="9525">
            <a:noFill/>
            <a:miter lim="800000"/>
            <a:headEnd/>
            <a:tailEnd/>
          </a:ln>
        </p:spPr>
      </p:pic>
      <p:sp>
        <p:nvSpPr>
          <p:cNvPr id="3076" name="Text Box 3"/>
          <p:cNvSpPr txBox="1">
            <a:spLocks noChangeArrowheads="1"/>
          </p:cNvSpPr>
          <p:nvPr/>
        </p:nvSpPr>
        <p:spPr bwMode="auto">
          <a:xfrm>
            <a:off x="3048000" y="3114675"/>
            <a:ext cx="685800" cy="519113"/>
          </a:xfrm>
          <a:prstGeom prst="rect">
            <a:avLst/>
          </a:prstGeom>
          <a:noFill/>
          <a:ln w="9525">
            <a:noFill/>
            <a:miter lim="800000"/>
            <a:headEnd/>
            <a:tailEnd/>
          </a:ln>
        </p:spPr>
        <p:txBody>
          <a:bodyPr>
            <a:spAutoFit/>
          </a:bodyPr>
          <a:lstStyle/>
          <a:p>
            <a:pPr eaLnBrk="1" hangingPunct="1">
              <a:spcBef>
                <a:spcPct val="50000"/>
              </a:spcBef>
            </a:pPr>
            <a:r>
              <a:rPr lang="en-US" sz="2800">
                <a:solidFill>
                  <a:schemeClr val="accent2"/>
                </a:solidFill>
                <a:latin typeface="Comic Sans MS" pitchFamily="66" charset="0"/>
                <a:cs typeface="Times New Roman" pitchFamily="18" charset="0"/>
              </a:rPr>
              <a:t>= </a:t>
            </a:r>
            <a:endParaRPr lang="en-US" sz="2400">
              <a:solidFill>
                <a:srgbClr val="FF3300"/>
              </a:solidFill>
              <a:latin typeface="Comic Sans MS" pitchFamily="66" charset="0"/>
              <a:cs typeface="Times New Roman" pitchFamily="18" charset="0"/>
            </a:endParaRPr>
          </a:p>
        </p:txBody>
      </p:sp>
      <p:pic>
        <p:nvPicPr>
          <p:cNvPr id="3077" name="Picture 4" descr="a5"/>
          <p:cNvPicPr>
            <a:picLocks noChangeAspect="1" noChangeArrowheads="1"/>
          </p:cNvPicPr>
          <p:nvPr/>
        </p:nvPicPr>
        <p:blipFill>
          <a:blip r:embed="rId5"/>
          <a:srcRect/>
          <a:stretch>
            <a:fillRect/>
          </a:stretch>
        </p:blipFill>
        <p:spPr bwMode="auto">
          <a:xfrm>
            <a:off x="3346450" y="4064000"/>
            <a:ext cx="2990850" cy="2000250"/>
          </a:xfrm>
          <a:prstGeom prst="rect">
            <a:avLst/>
          </a:prstGeom>
          <a:noFill/>
          <a:ln w="9525">
            <a:noFill/>
            <a:miter lim="800000"/>
            <a:headEnd/>
            <a:tailEnd/>
          </a:ln>
        </p:spPr>
      </p:pic>
      <p:graphicFrame>
        <p:nvGraphicFramePr>
          <p:cNvPr id="3074" name="Object 5"/>
          <p:cNvGraphicFramePr>
            <a:graphicFrameLocks noChangeAspect="1"/>
          </p:cNvGraphicFramePr>
          <p:nvPr/>
        </p:nvGraphicFramePr>
        <p:xfrm>
          <a:off x="3552825" y="2870200"/>
          <a:ext cx="2352675" cy="989013"/>
        </p:xfrm>
        <a:graphic>
          <a:graphicData uri="http://schemas.openxmlformats.org/presentationml/2006/ole">
            <mc:AlternateContent xmlns:mc="http://schemas.openxmlformats.org/markup-compatibility/2006">
              <mc:Choice xmlns:v="urn:schemas-microsoft-com:vml" Requires="v">
                <p:oleObj spid="_x0000_s138259" name="Equation" r:id="rId6" imgW="1028520" imgH="431640" progId="">
                  <p:embed/>
                </p:oleObj>
              </mc:Choice>
              <mc:Fallback>
                <p:oleObj name="Equation" r:id="rId6" imgW="1028520" imgH="431640" progId="">
                  <p:embed/>
                  <p:pic>
                    <p:nvPicPr>
                      <p:cNvPr id="0"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52825" y="2870200"/>
                        <a:ext cx="2352675" cy="989013"/>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ZoneTexte 9"/>
          <p:cNvSpPr txBox="1"/>
          <p:nvPr/>
        </p:nvSpPr>
        <p:spPr>
          <a:xfrm>
            <a:off x="0" y="0"/>
            <a:ext cx="9144000" cy="553998"/>
          </a:xfrm>
          <a:prstGeom prst="rect">
            <a:avLst/>
          </a:prstGeom>
          <a:noFill/>
        </p:spPr>
        <p:txBody>
          <a:bodyPr wrap="square" rtlCol="0">
            <a:spAutoFit/>
          </a:bodyPr>
          <a:lstStyle/>
          <a:p>
            <a:pPr algn="ctr"/>
            <a:r>
              <a:rPr lang="fr-FR" sz="3000" b="1" dirty="0">
                <a:solidFill>
                  <a:srgbClr val="FF0000"/>
                </a:solidFill>
                <a:latin typeface="Times New Roman" pitchFamily="18" charset="0"/>
                <a:cs typeface="Times New Roman" pitchFamily="18" charset="0"/>
              </a:rPr>
              <a:t>SERIES DE FOURIER</a:t>
            </a:r>
          </a:p>
        </p:txBody>
      </p:sp>
      <p:sp>
        <p:nvSpPr>
          <p:cNvPr id="11" name="Rectangle 2"/>
          <p:cNvSpPr>
            <a:spLocks noGrp="1" noChangeArrowheads="1"/>
          </p:cNvSpPr>
          <p:nvPr>
            <p:ph type="title"/>
          </p:nvPr>
        </p:nvSpPr>
        <p:spPr>
          <a:xfrm>
            <a:off x="457200" y="714364"/>
            <a:ext cx="8229600" cy="1143000"/>
          </a:xfrm>
        </p:spPr>
        <p:txBody>
          <a:bodyPr/>
          <a:lstStyle/>
          <a:p>
            <a:pPr eaLnBrk="1" hangingPunct="1"/>
            <a:r>
              <a:rPr lang="en-US" sz="3600" dirty="0" err="1"/>
              <a:t>Exemple</a:t>
            </a:r>
            <a:endParaRPr lang="en-US" sz="3600"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0" y="0"/>
            <a:ext cx="9144000" cy="553998"/>
          </a:xfrm>
          <a:prstGeom prst="rect">
            <a:avLst/>
          </a:prstGeom>
          <a:noFill/>
        </p:spPr>
        <p:txBody>
          <a:bodyPr wrap="square" rtlCol="0">
            <a:spAutoFit/>
          </a:bodyPr>
          <a:lstStyle/>
          <a:p>
            <a:pPr algn="ctr"/>
            <a:r>
              <a:rPr lang="fr-FR" sz="3000" b="1" dirty="0">
                <a:solidFill>
                  <a:srgbClr val="FF0000"/>
                </a:solidFill>
                <a:latin typeface="Times New Roman" pitchFamily="18" charset="0"/>
                <a:cs typeface="Times New Roman" pitchFamily="18" charset="0"/>
              </a:rPr>
              <a:t>SPECTRE DE FOURIER</a:t>
            </a:r>
          </a:p>
        </p:txBody>
      </p:sp>
      <p:sp>
        <p:nvSpPr>
          <p:cNvPr id="3" name="ZoneTexte 2"/>
          <p:cNvSpPr txBox="1"/>
          <p:nvPr/>
        </p:nvSpPr>
        <p:spPr>
          <a:xfrm>
            <a:off x="0" y="714356"/>
            <a:ext cx="9144000" cy="3477875"/>
          </a:xfrm>
          <a:prstGeom prst="rect">
            <a:avLst/>
          </a:prstGeom>
          <a:noFill/>
        </p:spPr>
        <p:txBody>
          <a:bodyPr wrap="square" rtlCol="0">
            <a:spAutoFit/>
          </a:bodyPr>
          <a:lstStyle/>
          <a:p>
            <a:pPr algn="just"/>
            <a:r>
              <a:rPr lang="fr-FR" sz="2000" dirty="0">
                <a:solidFill>
                  <a:srgbClr val="0070C0"/>
                </a:solidFill>
                <a:latin typeface="Times New Roman" pitchFamily="18" charset="0"/>
                <a:cs typeface="Times New Roman" pitchFamily="18" charset="0"/>
              </a:rPr>
              <a:t>Comme les séries de Fourier vont nous permettre de représenter dans le domaine temporel tout signal périodique de période T par une composante continue (éventuellement) et des sinus et cosinus de fréquences multiples entiers de la fréquence du signal 1/T, il est plus intéressant d’utiliser une autre représentation,  autre que la représentation habituelle temporelle, pour le signal x(t) en fonction des fréquences dont il dispose. Il s’agit de la représentation fréquentielle ou spectrale.</a:t>
            </a:r>
          </a:p>
          <a:p>
            <a:pPr algn="just"/>
            <a:endParaRPr lang="fr-FR" sz="2000" dirty="0">
              <a:latin typeface="Times New Roman" pitchFamily="18" charset="0"/>
              <a:cs typeface="Times New Roman" pitchFamily="18" charset="0"/>
            </a:endParaRPr>
          </a:p>
          <a:p>
            <a:pPr algn="just"/>
            <a:r>
              <a:rPr lang="fr-FR" sz="2000" dirty="0">
                <a:solidFill>
                  <a:srgbClr val="C00000"/>
                </a:solidFill>
                <a:latin typeface="Times New Roman" pitchFamily="18" charset="0"/>
                <a:cs typeface="Times New Roman" pitchFamily="18" charset="0"/>
              </a:rPr>
              <a:t>Dans cette représentation, en fonction des fréquences constituant le signal, nous allons parler de spectre.</a:t>
            </a:r>
          </a:p>
          <a:p>
            <a:pPr algn="just"/>
            <a:endParaRPr lang="fr-FR" sz="2000" dirty="0">
              <a:latin typeface="Times New Roman" pitchFamily="18" charset="0"/>
              <a:cs typeface="Times New Roman" pitchFamily="18" charset="0"/>
            </a:endParaRPr>
          </a:p>
          <a:p>
            <a:pPr algn="just"/>
            <a:r>
              <a:rPr lang="fr-FR" sz="2000" dirty="0">
                <a:solidFill>
                  <a:srgbClr val="002060"/>
                </a:solidFill>
                <a:latin typeface="Times New Roman" pitchFamily="18" charset="0"/>
                <a:cs typeface="Times New Roman" pitchFamily="18" charset="0"/>
              </a:rPr>
              <a:t>Le noyau des séries de Fourier                              aura donc pour spectre   </a:t>
            </a:r>
          </a:p>
        </p:txBody>
      </p:sp>
      <p:graphicFrame>
        <p:nvGraphicFramePr>
          <p:cNvPr id="4" name="Objet 3"/>
          <p:cNvGraphicFramePr>
            <a:graphicFrameLocks noChangeAspect="1"/>
          </p:cNvGraphicFramePr>
          <p:nvPr/>
        </p:nvGraphicFramePr>
        <p:xfrm>
          <a:off x="3192463" y="3500438"/>
          <a:ext cx="2008187" cy="742950"/>
        </p:xfrm>
        <a:graphic>
          <a:graphicData uri="http://schemas.openxmlformats.org/presentationml/2006/ole">
            <mc:AlternateContent xmlns:mc="http://schemas.openxmlformats.org/markup-compatibility/2006">
              <mc:Choice xmlns:v="urn:schemas-microsoft-com:vml" Requires="v">
                <p:oleObj spid="_x0000_s108631" name="Équation" r:id="rId3" imgW="927000" imgH="342720" progId="Equation.3">
                  <p:embed/>
                </p:oleObj>
              </mc:Choice>
              <mc:Fallback>
                <p:oleObj name="Équation" r:id="rId3" imgW="927000" imgH="34272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92463" y="3500438"/>
                        <a:ext cx="2008187" cy="7429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8547" name="Object 3"/>
          <p:cNvGraphicFramePr>
            <a:graphicFrameLocks noChangeAspect="1"/>
          </p:cNvGraphicFramePr>
          <p:nvPr/>
        </p:nvGraphicFramePr>
        <p:xfrm>
          <a:off x="7394575" y="3643313"/>
          <a:ext cx="1735138" cy="644525"/>
        </p:xfrm>
        <a:graphic>
          <a:graphicData uri="http://schemas.openxmlformats.org/presentationml/2006/ole">
            <mc:AlternateContent xmlns:mc="http://schemas.openxmlformats.org/markup-compatibility/2006">
              <mc:Choice xmlns:v="urn:schemas-microsoft-com:vml" Requires="v">
                <p:oleObj spid="_x0000_s108632" name="Équation" r:id="rId5" imgW="1244520" imgH="393480" progId="Equation.3">
                  <p:embed/>
                </p:oleObj>
              </mc:Choice>
              <mc:Fallback>
                <p:oleObj name="Équation" r:id="rId5" imgW="1244520" imgH="39348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94575" y="3643313"/>
                        <a:ext cx="1735138" cy="6445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ZoneTexte 5"/>
          <p:cNvSpPr txBox="1"/>
          <p:nvPr/>
        </p:nvSpPr>
        <p:spPr>
          <a:xfrm>
            <a:off x="4214810" y="4643446"/>
            <a:ext cx="4929190" cy="400110"/>
          </a:xfrm>
          <a:prstGeom prst="rect">
            <a:avLst/>
          </a:prstGeom>
          <a:noFill/>
        </p:spPr>
        <p:txBody>
          <a:bodyPr wrap="square" rtlCol="0">
            <a:spAutoFit/>
          </a:bodyPr>
          <a:lstStyle/>
          <a:p>
            <a:r>
              <a:rPr lang="fr-FR" sz="2000" dirty="0">
                <a:latin typeface="Times New Roman" pitchFamily="18" charset="0"/>
                <a:cs typeface="Times New Roman" pitchFamily="18" charset="0"/>
              </a:rPr>
              <a:t>  auront donc respectivement pour spectres : </a:t>
            </a:r>
          </a:p>
        </p:txBody>
      </p:sp>
      <p:graphicFrame>
        <p:nvGraphicFramePr>
          <p:cNvPr id="7" name="Objet 6"/>
          <p:cNvGraphicFramePr>
            <a:graphicFrameLocks noChangeAspect="1"/>
          </p:cNvGraphicFramePr>
          <p:nvPr/>
        </p:nvGraphicFramePr>
        <p:xfrm>
          <a:off x="225421" y="4500563"/>
          <a:ext cx="3917951" cy="769937"/>
        </p:xfrm>
        <a:graphic>
          <a:graphicData uri="http://schemas.openxmlformats.org/presentationml/2006/ole">
            <mc:AlternateContent xmlns:mc="http://schemas.openxmlformats.org/markup-compatibility/2006">
              <mc:Choice xmlns:v="urn:schemas-microsoft-com:vml" Requires="v">
                <p:oleObj spid="_x0000_s108633" name="Équation" r:id="rId7" imgW="2197080" imgH="431640" progId="Equation.3">
                  <p:embed/>
                </p:oleObj>
              </mc:Choice>
              <mc:Fallback>
                <p:oleObj name="Équation" r:id="rId7" imgW="2197080" imgH="431640" progId="Equation.3">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5421" y="4500563"/>
                        <a:ext cx="3917951" cy="7699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8549" name="Object 5"/>
          <p:cNvGraphicFramePr>
            <a:graphicFrameLocks noChangeAspect="1"/>
          </p:cNvGraphicFramePr>
          <p:nvPr/>
        </p:nvGraphicFramePr>
        <p:xfrm>
          <a:off x="2011363" y="5286375"/>
          <a:ext cx="5097462" cy="706438"/>
        </p:xfrm>
        <a:graphic>
          <a:graphicData uri="http://schemas.openxmlformats.org/presentationml/2006/ole">
            <mc:AlternateContent xmlns:mc="http://schemas.openxmlformats.org/markup-compatibility/2006">
              <mc:Choice xmlns:v="urn:schemas-microsoft-com:vml" Requires="v">
                <p:oleObj spid="_x0000_s108634" name="Équation" r:id="rId9" imgW="3657600" imgH="431640" progId="Equation.3">
                  <p:embed/>
                </p:oleObj>
              </mc:Choice>
              <mc:Fallback>
                <p:oleObj name="Équation" r:id="rId9" imgW="3657600" imgH="431640" progId="Equation.3">
                  <p:embed/>
                  <p:pic>
                    <p:nvPicPr>
                      <p:cNvPr id="0"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011363" y="5286375"/>
                        <a:ext cx="5097462" cy="7064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ZoneTexte 8"/>
          <p:cNvSpPr txBox="1"/>
          <p:nvPr/>
        </p:nvSpPr>
        <p:spPr>
          <a:xfrm>
            <a:off x="0" y="6215082"/>
            <a:ext cx="9144000" cy="400110"/>
          </a:xfrm>
          <a:prstGeom prst="rect">
            <a:avLst/>
          </a:prstGeom>
          <a:noFill/>
        </p:spPr>
        <p:txBody>
          <a:bodyPr wrap="square" rtlCol="0">
            <a:spAutoFit/>
          </a:bodyPr>
          <a:lstStyle/>
          <a:p>
            <a:r>
              <a:rPr lang="fr-FR" sz="2000" dirty="0">
                <a:solidFill>
                  <a:srgbClr val="00B050"/>
                </a:solidFill>
                <a:latin typeface="Times New Roman" pitchFamily="18" charset="0"/>
                <a:cs typeface="Times New Roman" pitchFamily="18" charset="0"/>
              </a:rPr>
              <a:t>Quant à la composante continue a</a:t>
            </a:r>
            <a:r>
              <a:rPr lang="fr-FR" sz="2000" baseline="-25000" dirty="0">
                <a:solidFill>
                  <a:srgbClr val="00B050"/>
                </a:solidFill>
                <a:latin typeface="Times New Roman" pitchFamily="18" charset="0"/>
                <a:cs typeface="Times New Roman" pitchFamily="18" charset="0"/>
              </a:rPr>
              <a:t>0</a:t>
            </a:r>
            <a:r>
              <a:rPr lang="fr-FR" sz="2000" dirty="0">
                <a:solidFill>
                  <a:srgbClr val="00B050"/>
                </a:solidFill>
                <a:latin typeface="Times New Roman" pitchFamily="18" charset="0"/>
                <a:cs typeface="Times New Roman" pitchFamily="18" charset="0"/>
              </a:rPr>
              <a:t> elle aura pour spectre :</a:t>
            </a:r>
          </a:p>
        </p:txBody>
      </p:sp>
      <p:graphicFrame>
        <p:nvGraphicFramePr>
          <p:cNvPr id="108550" name="Object 6"/>
          <p:cNvGraphicFramePr>
            <a:graphicFrameLocks noChangeAspect="1"/>
          </p:cNvGraphicFramePr>
          <p:nvPr/>
        </p:nvGraphicFramePr>
        <p:xfrm>
          <a:off x="6286512" y="6134100"/>
          <a:ext cx="862035" cy="479812"/>
        </p:xfrm>
        <a:graphic>
          <a:graphicData uri="http://schemas.openxmlformats.org/presentationml/2006/ole">
            <mc:AlternateContent xmlns:mc="http://schemas.openxmlformats.org/markup-compatibility/2006">
              <mc:Choice xmlns:v="urn:schemas-microsoft-com:vml" Requires="v">
                <p:oleObj spid="_x0000_s108635" name="Équation" r:id="rId11" imgW="482400" imgH="228600" progId="Equation.3">
                  <p:embed/>
                </p:oleObj>
              </mc:Choice>
              <mc:Fallback>
                <p:oleObj name="Équation" r:id="rId11" imgW="482400" imgH="228600" progId="Equation.3">
                  <p:embed/>
                  <p:pic>
                    <p:nvPicPr>
                      <p:cNvPr id="0" name="Picture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286512" y="6134100"/>
                        <a:ext cx="862035" cy="4798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316" name="Object 4"/>
          <p:cNvGraphicFramePr>
            <a:graphicFrameLocks noChangeAspect="1"/>
          </p:cNvGraphicFramePr>
          <p:nvPr/>
        </p:nvGraphicFramePr>
        <p:xfrm>
          <a:off x="5159399" y="5359420"/>
          <a:ext cx="139700" cy="290513"/>
        </p:xfrm>
        <a:graphic>
          <a:graphicData uri="http://schemas.openxmlformats.org/presentationml/2006/ole">
            <mc:AlternateContent xmlns:mc="http://schemas.openxmlformats.org/markup-compatibility/2006">
              <mc:Choice xmlns:v="urn:schemas-microsoft-com:vml" Requires="v">
                <p:oleObj spid="_x0000_s145427" name="Équation" r:id="rId4" imgW="139680" imgH="291960" progId="Equation.3">
                  <p:embed/>
                </p:oleObj>
              </mc:Choice>
              <mc:Fallback>
                <p:oleObj name="Équation" r:id="rId4" imgW="139680" imgH="291960" progId="Equation.3">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59399" y="5359420"/>
                        <a:ext cx="139700" cy="2905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321" name="Line 9"/>
          <p:cNvSpPr>
            <a:spLocks noChangeShapeType="1"/>
          </p:cNvSpPr>
          <p:nvPr/>
        </p:nvSpPr>
        <p:spPr bwMode="auto">
          <a:xfrm>
            <a:off x="2446359" y="2773347"/>
            <a:ext cx="0" cy="0"/>
          </a:xfrm>
          <a:prstGeom prst="line">
            <a:avLst/>
          </a:prstGeom>
          <a:noFill/>
          <a:ln w="9525">
            <a:solidFill>
              <a:schemeClr val="tx1"/>
            </a:solidFill>
            <a:round/>
            <a:headEnd/>
            <a:tailEnd/>
          </a:ln>
          <a:effectLst/>
        </p:spPr>
        <p:txBody>
          <a:bodyPr wrap="none" anchor="ctr"/>
          <a:lstStyle/>
          <a:p>
            <a:endParaRPr lang="fr-FR"/>
          </a:p>
        </p:txBody>
      </p:sp>
      <p:sp>
        <p:nvSpPr>
          <p:cNvPr id="13338" name="Text Box 26"/>
          <p:cNvSpPr txBox="1">
            <a:spLocks noChangeArrowheads="1"/>
          </p:cNvSpPr>
          <p:nvPr/>
        </p:nvSpPr>
        <p:spPr bwMode="auto">
          <a:xfrm>
            <a:off x="6164284" y="1214422"/>
            <a:ext cx="184150" cy="457200"/>
          </a:xfrm>
          <a:prstGeom prst="rect">
            <a:avLst/>
          </a:prstGeom>
          <a:noFill/>
          <a:ln w="9525">
            <a:noFill/>
            <a:miter lim="800000"/>
            <a:headEnd/>
            <a:tailEnd/>
          </a:ln>
          <a:effectLst/>
        </p:spPr>
        <p:txBody>
          <a:bodyPr wrap="none">
            <a:spAutoFit/>
          </a:bodyPr>
          <a:lstStyle/>
          <a:p>
            <a:endParaRPr lang="fr-FR"/>
          </a:p>
        </p:txBody>
      </p:sp>
      <p:sp>
        <p:nvSpPr>
          <p:cNvPr id="13340" name="Text Box 28"/>
          <p:cNvSpPr txBox="1">
            <a:spLocks noChangeArrowheads="1"/>
          </p:cNvSpPr>
          <p:nvPr/>
        </p:nvSpPr>
        <p:spPr bwMode="auto">
          <a:xfrm>
            <a:off x="6773884" y="1671622"/>
            <a:ext cx="184150" cy="457200"/>
          </a:xfrm>
          <a:prstGeom prst="rect">
            <a:avLst/>
          </a:prstGeom>
          <a:noFill/>
          <a:ln w="9525">
            <a:noFill/>
            <a:miter lim="800000"/>
            <a:headEnd/>
            <a:tailEnd/>
          </a:ln>
          <a:effectLst/>
        </p:spPr>
        <p:txBody>
          <a:bodyPr wrap="none">
            <a:spAutoFit/>
          </a:bodyPr>
          <a:lstStyle/>
          <a:p>
            <a:endParaRPr lang="fr-FR"/>
          </a:p>
        </p:txBody>
      </p:sp>
      <p:sp>
        <p:nvSpPr>
          <p:cNvPr id="13342" name="Text Box 30"/>
          <p:cNvSpPr txBox="1">
            <a:spLocks noChangeArrowheads="1"/>
          </p:cNvSpPr>
          <p:nvPr/>
        </p:nvSpPr>
        <p:spPr bwMode="auto">
          <a:xfrm>
            <a:off x="7459684" y="1976422"/>
            <a:ext cx="184150" cy="457200"/>
          </a:xfrm>
          <a:prstGeom prst="rect">
            <a:avLst/>
          </a:prstGeom>
          <a:noFill/>
          <a:ln w="9525">
            <a:noFill/>
            <a:miter lim="800000"/>
            <a:headEnd/>
            <a:tailEnd/>
          </a:ln>
          <a:effectLst/>
        </p:spPr>
        <p:txBody>
          <a:bodyPr wrap="none">
            <a:spAutoFit/>
          </a:bodyPr>
          <a:lstStyle/>
          <a:p>
            <a:endParaRPr lang="fr-FR"/>
          </a:p>
        </p:txBody>
      </p:sp>
      <p:sp>
        <p:nvSpPr>
          <p:cNvPr id="13350" name="Line 38"/>
          <p:cNvSpPr>
            <a:spLocks noChangeShapeType="1"/>
          </p:cNvSpPr>
          <p:nvPr/>
        </p:nvSpPr>
        <p:spPr bwMode="auto">
          <a:xfrm flipV="1">
            <a:off x="3894159" y="1630347"/>
            <a:ext cx="0" cy="1600200"/>
          </a:xfrm>
          <a:prstGeom prst="line">
            <a:avLst/>
          </a:prstGeom>
          <a:noFill/>
          <a:ln w="28575">
            <a:solidFill>
              <a:schemeClr val="tx1"/>
            </a:solidFill>
            <a:round/>
            <a:headEnd/>
            <a:tailEnd type="triangle" w="med" len="med"/>
          </a:ln>
          <a:effectLst/>
        </p:spPr>
        <p:txBody>
          <a:bodyPr wrap="none" anchor="ctr"/>
          <a:lstStyle/>
          <a:p>
            <a:endParaRPr lang="fr-FR"/>
          </a:p>
        </p:txBody>
      </p:sp>
      <p:sp>
        <p:nvSpPr>
          <p:cNvPr id="13351" name="Line 39"/>
          <p:cNvSpPr>
            <a:spLocks noChangeShapeType="1"/>
          </p:cNvSpPr>
          <p:nvPr/>
        </p:nvSpPr>
        <p:spPr bwMode="auto">
          <a:xfrm flipV="1">
            <a:off x="4003699" y="4838720"/>
            <a:ext cx="0" cy="1447800"/>
          </a:xfrm>
          <a:prstGeom prst="line">
            <a:avLst/>
          </a:prstGeom>
          <a:noFill/>
          <a:ln w="28575">
            <a:solidFill>
              <a:schemeClr val="tx1"/>
            </a:solidFill>
            <a:round/>
            <a:headEnd/>
            <a:tailEnd type="triangle" w="med" len="med"/>
          </a:ln>
          <a:effectLst/>
        </p:spPr>
        <p:txBody>
          <a:bodyPr wrap="none" anchor="ctr"/>
          <a:lstStyle/>
          <a:p>
            <a:endParaRPr lang="fr-FR"/>
          </a:p>
        </p:txBody>
      </p:sp>
      <p:sp>
        <p:nvSpPr>
          <p:cNvPr id="13352" name="Line 40"/>
          <p:cNvSpPr>
            <a:spLocks noChangeShapeType="1"/>
          </p:cNvSpPr>
          <p:nvPr/>
        </p:nvSpPr>
        <p:spPr bwMode="auto">
          <a:xfrm>
            <a:off x="2293959" y="2849547"/>
            <a:ext cx="3962400" cy="0"/>
          </a:xfrm>
          <a:prstGeom prst="line">
            <a:avLst/>
          </a:prstGeom>
          <a:noFill/>
          <a:ln w="28575">
            <a:solidFill>
              <a:schemeClr val="tx1"/>
            </a:solidFill>
            <a:round/>
            <a:headEnd/>
            <a:tailEnd type="triangle" w="med" len="med"/>
          </a:ln>
          <a:effectLst/>
        </p:spPr>
        <p:txBody>
          <a:bodyPr wrap="none" anchor="ctr"/>
          <a:lstStyle/>
          <a:p>
            <a:endParaRPr lang="fr-FR"/>
          </a:p>
        </p:txBody>
      </p:sp>
      <p:sp>
        <p:nvSpPr>
          <p:cNvPr id="13353" name="Line 41"/>
          <p:cNvSpPr>
            <a:spLocks noChangeShapeType="1"/>
          </p:cNvSpPr>
          <p:nvPr/>
        </p:nvSpPr>
        <p:spPr bwMode="auto">
          <a:xfrm>
            <a:off x="2403499" y="5829320"/>
            <a:ext cx="3962400" cy="0"/>
          </a:xfrm>
          <a:prstGeom prst="line">
            <a:avLst/>
          </a:prstGeom>
          <a:noFill/>
          <a:ln w="28575">
            <a:solidFill>
              <a:schemeClr val="tx1"/>
            </a:solidFill>
            <a:round/>
            <a:headEnd/>
            <a:tailEnd type="triangle" w="med" len="med"/>
          </a:ln>
          <a:effectLst/>
        </p:spPr>
        <p:txBody>
          <a:bodyPr wrap="none" anchor="ctr"/>
          <a:lstStyle/>
          <a:p>
            <a:endParaRPr lang="fr-FR"/>
          </a:p>
        </p:txBody>
      </p:sp>
      <p:sp>
        <p:nvSpPr>
          <p:cNvPr id="13355" name="Text Box 43"/>
          <p:cNvSpPr txBox="1">
            <a:spLocks noChangeArrowheads="1"/>
          </p:cNvSpPr>
          <p:nvPr/>
        </p:nvSpPr>
        <p:spPr bwMode="auto">
          <a:xfrm>
            <a:off x="4106884" y="1443022"/>
            <a:ext cx="184150" cy="457200"/>
          </a:xfrm>
          <a:prstGeom prst="rect">
            <a:avLst/>
          </a:prstGeom>
          <a:noFill/>
          <a:ln w="9525">
            <a:noFill/>
            <a:miter lim="800000"/>
            <a:headEnd/>
            <a:tailEnd/>
          </a:ln>
          <a:effectLst/>
        </p:spPr>
        <p:txBody>
          <a:bodyPr wrap="none">
            <a:spAutoFit/>
          </a:bodyPr>
          <a:lstStyle/>
          <a:p>
            <a:endParaRPr lang="fr-FR"/>
          </a:p>
        </p:txBody>
      </p:sp>
      <p:sp>
        <p:nvSpPr>
          <p:cNvPr id="13357" name="Text Box 45"/>
          <p:cNvSpPr txBox="1">
            <a:spLocks noChangeArrowheads="1"/>
          </p:cNvSpPr>
          <p:nvPr/>
        </p:nvSpPr>
        <p:spPr bwMode="auto">
          <a:xfrm>
            <a:off x="4140224" y="4651395"/>
            <a:ext cx="184150" cy="457200"/>
          </a:xfrm>
          <a:prstGeom prst="rect">
            <a:avLst/>
          </a:prstGeom>
          <a:noFill/>
          <a:ln w="9525">
            <a:noFill/>
            <a:miter lim="800000"/>
            <a:headEnd/>
            <a:tailEnd/>
          </a:ln>
          <a:effectLst/>
        </p:spPr>
        <p:txBody>
          <a:bodyPr wrap="none">
            <a:spAutoFit/>
          </a:bodyPr>
          <a:lstStyle/>
          <a:p>
            <a:endParaRPr lang="fr-FR"/>
          </a:p>
        </p:txBody>
      </p:sp>
      <p:sp>
        <p:nvSpPr>
          <p:cNvPr id="13359" name="Line 47"/>
          <p:cNvSpPr>
            <a:spLocks noChangeShapeType="1"/>
          </p:cNvSpPr>
          <p:nvPr/>
        </p:nvSpPr>
        <p:spPr bwMode="auto">
          <a:xfrm>
            <a:off x="4275159" y="2239947"/>
            <a:ext cx="0" cy="609600"/>
          </a:xfrm>
          <a:prstGeom prst="line">
            <a:avLst/>
          </a:prstGeom>
          <a:noFill/>
          <a:ln w="57150">
            <a:solidFill>
              <a:schemeClr val="tx1"/>
            </a:solidFill>
            <a:round/>
            <a:headEnd/>
            <a:tailEnd/>
          </a:ln>
          <a:effectLst/>
        </p:spPr>
        <p:txBody>
          <a:bodyPr wrap="none" anchor="ctr"/>
          <a:lstStyle/>
          <a:p>
            <a:endParaRPr lang="fr-FR"/>
          </a:p>
        </p:txBody>
      </p:sp>
      <p:sp>
        <p:nvSpPr>
          <p:cNvPr id="13360" name="Line 48"/>
          <p:cNvSpPr>
            <a:spLocks noChangeShapeType="1"/>
          </p:cNvSpPr>
          <p:nvPr/>
        </p:nvSpPr>
        <p:spPr bwMode="auto">
          <a:xfrm>
            <a:off x="4732359" y="2857496"/>
            <a:ext cx="0" cy="304800"/>
          </a:xfrm>
          <a:prstGeom prst="line">
            <a:avLst/>
          </a:prstGeom>
          <a:noFill/>
          <a:ln w="57150">
            <a:solidFill>
              <a:schemeClr val="tx1"/>
            </a:solidFill>
            <a:round/>
            <a:headEnd/>
            <a:tailEnd/>
          </a:ln>
          <a:effectLst/>
        </p:spPr>
        <p:txBody>
          <a:bodyPr wrap="none" anchor="ctr"/>
          <a:lstStyle/>
          <a:p>
            <a:endParaRPr lang="fr-FR"/>
          </a:p>
        </p:txBody>
      </p:sp>
      <p:sp>
        <p:nvSpPr>
          <p:cNvPr id="13361" name="Line 49"/>
          <p:cNvSpPr>
            <a:spLocks noChangeShapeType="1"/>
          </p:cNvSpPr>
          <p:nvPr/>
        </p:nvSpPr>
        <p:spPr bwMode="auto">
          <a:xfrm>
            <a:off x="5265759" y="2316147"/>
            <a:ext cx="0" cy="533400"/>
          </a:xfrm>
          <a:prstGeom prst="line">
            <a:avLst/>
          </a:prstGeom>
          <a:noFill/>
          <a:ln w="57150">
            <a:solidFill>
              <a:schemeClr val="tx1"/>
            </a:solidFill>
            <a:round/>
            <a:headEnd/>
            <a:tailEnd/>
          </a:ln>
          <a:effectLst/>
        </p:spPr>
        <p:txBody>
          <a:bodyPr wrap="none" anchor="ctr"/>
          <a:lstStyle/>
          <a:p>
            <a:endParaRPr lang="fr-FR"/>
          </a:p>
        </p:txBody>
      </p:sp>
      <p:sp>
        <p:nvSpPr>
          <p:cNvPr id="13364" name="Line 52"/>
          <p:cNvSpPr>
            <a:spLocks noChangeShapeType="1"/>
          </p:cNvSpPr>
          <p:nvPr/>
        </p:nvSpPr>
        <p:spPr bwMode="auto">
          <a:xfrm>
            <a:off x="3436959" y="2239947"/>
            <a:ext cx="0" cy="609600"/>
          </a:xfrm>
          <a:prstGeom prst="line">
            <a:avLst/>
          </a:prstGeom>
          <a:noFill/>
          <a:ln w="57150">
            <a:solidFill>
              <a:schemeClr val="tx1"/>
            </a:solidFill>
            <a:round/>
            <a:headEnd/>
            <a:tailEnd/>
          </a:ln>
          <a:effectLst/>
        </p:spPr>
        <p:txBody>
          <a:bodyPr wrap="none" anchor="ctr"/>
          <a:lstStyle/>
          <a:p>
            <a:endParaRPr lang="fr-FR"/>
          </a:p>
        </p:txBody>
      </p:sp>
      <p:sp>
        <p:nvSpPr>
          <p:cNvPr id="13366" name="Line 54"/>
          <p:cNvSpPr>
            <a:spLocks noChangeShapeType="1"/>
          </p:cNvSpPr>
          <p:nvPr/>
        </p:nvSpPr>
        <p:spPr bwMode="auto">
          <a:xfrm>
            <a:off x="2979759" y="2857496"/>
            <a:ext cx="0" cy="228600"/>
          </a:xfrm>
          <a:prstGeom prst="line">
            <a:avLst/>
          </a:prstGeom>
          <a:noFill/>
          <a:ln w="57150">
            <a:solidFill>
              <a:schemeClr val="tx1"/>
            </a:solidFill>
            <a:round/>
            <a:headEnd/>
            <a:tailEnd/>
          </a:ln>
          <a:effectLst/>
        </p:spPr>
        <p:txBody>
          <a:bodyPr wrap="none" anchor="ctr"/>
          <a:lstStyle/>
          <a:p>
            <a:endParaRPr lang="fr-FR"/>
          </a:p>
        </p:txBody>
      </p:sp>
      <p:sp>
        <p:nvSpPr>
          <p:cNvPr id="13367" name="Line 55"/>
          <p:cNvSpPr>
            <a:spLocks noChangeShapeType="1"/>
          </p:cNvSpPr>
          <p:nvPr/>
        </p:nvSpPr>
        <p:spPr bwMode="auto">
          <a:xfrm>
            <a:off x="2598759" y="2316147"/>
            <a:ext cx="0" cy="533400"/>
          </a:xfrm>
          <a:prstGeom prst="line">
            <a:avLst/>
          </a:prstGeom>
          <a:noFill/>
          <a:ln w="57150">
            <a:solidFill>
              <a:schemeClr val="tx1"/>
            </a:solidFill>
            <a:round/>
            <a:headEnd/>
            <a:tailEnd/>
          </a:ln>
          <a:effectLst/>
        </p:spPr>
        <p:txBody>
          <a:bodyPr wrap="none" anchor="ctr"/>
          <a:lstStyle/>
          <a:p>
            <a:endParaRPr lang="fr-FR"/>
          </a:p>
        </p:txBody>
      </p:sp>
      <p:sp>
        <p:nvSpPr>
          <p:cNvPr id="13369" name="Line 57"/>
          <p:cNvSpPr>
            <a:spLocks noChangeShapeType="1"/>
          </p:cNvSpPr>
          <p:nvPr/>
        </p:nvSpPr>
        <p:spPr bwMode="auto">
          <a:xfrm>
            <a:off x="4384699" y="5448320"/>
            <a:ext cx="0" cy="381000"/>
          </a:xfrm>
          <a:prstGeom prst="line">
            <a:avLst/>
          </a:prstGeom>
          <a:ln w="57150">
            <a:headEnd/>
            <a:tailEnd/>
          </a:ln>
        </p:spPr>
        <p:style>
          <a:lnRef idx="1">
            <a:schemeClr val="dk1"/>
          </a:lnRef>
          <a:fillRef idx="0">
            <a:schemeClr val="dk1"/>
          </a:fillRef>
          <a:effectRef idx="0">
            <a:schemeClr val="dk1"/>
          </a:effectRef>
          <a:fontRef idx="minor">
            <a:schemeClr val="tx1"/>
          </a:fontRef>
        </p:style>
        <p:txBody>
          <a:bodyPr wrap="none" anchor="ctr"/>
          <a:lstStyle/>
          <a:p>
            <a:endParaRPr lang="fr-FR"/>
          </a:p>
        </p:txBody>
      </p:sp>
      <p:sp>
        <p:nvSpPr>
          <p:cNvPr id="13370" name="Line 58"/>
          <p:cNvSpPr>
            <a:spLocks noChangeShapeType="1"/>
          </p:cNvSpPr>
          <p:nvPr/>
        </p:nvSpPr>
        <p:spPr bwMode="auto">
          <a:xfrm>
            <a:off x="3546499" y="5829320"/>
            <a:ext cx="0" cy="381000"/>
          </a:xfrm>
          <a:prstGeom prst="line">
            <a:avLst/>
          </a:prstGeom>
          <a:ln w="57150">
            <a:headEnd/>
            <a:tailEnd/>
          </a:ln>
        </p:spPr>
        <p:style>
          <a:lnRef idx="1">
            <a:schemeClr val="dk1"/>
          </a:lnRef>
          <a:fillRef idx="0">
            <a:schemeClr val="dk1"/>
          </a:fillRef>
          <a:effectRef idx="0">
            <a:schemeClr val="dk1"/>
          </a:effectRef>
          <a:fontRef idx="minor">
            <a:schemeClr val="tx1"/>
          </a:fontRef>
        </p:style>
        <p:txBody>
          <a:bodyPr wrap="none" anchor="ctr"/>
          <a:lstStyle/>
          <a:p>
            <a:endParaRPr lang="fr-FR"/>
          </a:p>
        </p:txBody>
      </p:sp>
      <p:sp>
        <p:nvSpPr>
          <p:cNvPr id="13371" name="Line 59"/>
          <p:cNvSpPr>
            <a:spLocks noChangeShapeType="1"/>
          </p:cNvSpPr>
          <p:nvPr/>
        </p:nvSpPr>
        <p:spPr bwMode="auto">
          <a:xfrm>
            <a:off x="4841899" y="5372120"/>
            <a:ext cx="0" cy="457200"/>
          </a:xfrm>
          <a:prstGeom prst="line">
            <a:avLst/>
          </a:prstGeom>
          <a:ln w="57150">
            <a:headEnd/>
            <a:tailEnd/>
          </a:ln>
        </p:spPr>
        <p:style>
          <a:lnRef idx="1">
            <a:schemeClr val="dk1"/>
          </a:lnRef>
          <a:fillRef idx="0">
            <a:schemeClr val="dk1"/>
          </a:fillRef>
          <a:effectRef idx="0">
            <a:schemeClr val="dk1"/>
          </a:effectRef>
          <a:fontRef idx="minor">
            <a:schemeClr val="tx1"/>
          </a:fontRef>
        </p:style>
        <p:txBody>
          <a:bodyPr wrap="none" anchor="ctr"/>
          <a:lstStyle/>
          <a:p>
            <a:endParaRPr lang="fr-FR"/>
          </a:p>
        </p:txBody>
      </p:sp>
      <p:sp>
        <p:nvSpPr>
          <p:cNvPr id="13372" name="Line 60"/>
          <p:cNvSpPr>
            <a:spLocks noChangeShapeType="1"/>
          </p:cNvSpPr>
          <p:nvPr/>
        </p:nvSpPr>
        <p:spPr bwMode="auto">
          <a:xfrm>
            <a:off x="3089299" y="5829320"/>
            <a:ext cx="0" cy="457200"/>
          </a:xfrm>
          <a:prstGeom prst="line">
            <a:avLst/>
          </a:prstGeom>
          <a:ln w="57150">
            <a:headEnd/>
            <a:tailEnd/>
          </a:ln>
        </p:spPr>
        <p:style>
          <a:lnRef idx="1">
            <a:schemeClr val="dk1"/>
          </a:lnRef>
          <a:fillRef idx="0">
            <a:schemeClr val="dk1"/>
          </a:fillRef>
          <a:effectRef idx="0">
            <a:schemeClr val="dk1"/>
          </a:effectRef>
          <a:fontRef idx="minor">
            <a:schemeClr val="tx1"/>
          </a:fontRef>
        </p:style>
        <p:txBody>
          <a:bodyPr wrap="none" anchor="ctr"/>
          <a:lstStyle/>
          <a:p>
            <a:endParaRPr lang="fr-FR"/>
          </a:p>
        </p:txBody>
      </p:sp>
      <p:sp>
        <p:nvSpPr>
          <p:cNvPr id="13373" name="Text Box 61"/>
          <p:cNvSpPr txBox="1">
            <a:spLocks noChangeArrowheads="1"/>
          </p:cNvSpPr>
          <p:nvPr/>
        </p:nvSpPr>
        <p:spPr bwMode="auto">
          <a:xfrm>
            <a:off x="6469084" y="2586022"/>
            <a:ext cx="1031875" cy="457200"/>
          </a:xfrm>
          <a:prstGeom prst="rect">
            <a:avLst/>
          </a:prstGeom>
          <a:noFill/>
          <a:ln w="9525">
            <a:noFill/>
            <a:miter lim="800000"/>
            <a:headEnd/>
            <a:tailEnd/>
          </a:ln>
          <a:effectLst/>
        </p:spPr>
        <p:txBody>
          <a:bodyPr wrap="none">
            <a:spAutoFit/>
          </a:bodyPr>
          <a:lstStyle/>
          <a:p>
            <a:r>
              <a:rPr lang="fr-FR"/>
              <a:t>f=n/To</a:t>
            </a:r>
          </a:p>
        </p:txBody>
      </p:sp>
      <p:sp>
        <p:nvSpPr>
          <p:cNvPr id="13374" name="Text Box 62"/>
          <p:cNvSpPr txBox="1">
            <a:spLocks noChangeArrowheads="1"/>
          </p:cNvSpPr>
          <p:nvPr/>
        </p:nvSpPr>
        <p:spPr bwMode="auto">
          <a:xfrm>
            <a:off x="6654824" y="5565795"/>
            <a:ext cx="1031875" cy="457200"/>
          </a:xfrm>
          <a:prstGeom prst="rect">
            <a:avLst/>
          </a:prstGeom>
          <a:noFill/>
          <a:ln w="9525">
            <a:noFill/>
            <a:miter lim="800000"/>
            <a:headEnd/>
            <a:tailEnd/>
          </a:ln>
          <a:effectLst/>
        </p:spPr>
        <p:txBody>
          <a:bodyPr wrap="none">
            <a:spAutoFit/>
          </a:bodyPr>
          <a:lstStyle/>
          <a:p>
            <a:r>
              <a:rPr lang="fr-FR"/>
              <a:t>f=n/To</a:t>
            </a:r>
          </a:p>
        </p:txBody>
      </p:sp>
      <p:sp>
        <p:nvSpPr>
          <p:cNvPr id="13375" name="Text Box 63"/>
          <p:cNvSpPr txBox="1">
            <a:spLocks noChangeArrowheads="1"/>
          </p:cNvSpPr>
          <p:nvPr/>
        </p:nvSpPr>
        <p:spPr bwMode="auto">
          <a:xfrm>
            <a:off x="6697684" y="1443022"/>
            <a:ext cx="792163" cy="457200"/>
          </a:xfrm>
          <a:prstGeom prst="rect">
            <a:avLst/>
          </a:prstGeom>
          <a:noFill/>
          <a:ln w="9525">
            <a:noFill/>
            <a:miter lim="800000"/>
            <a:headEnd/>
            <a:tailEnd/>
          </a:ln>
          <a:effectLst/>
        </p:spPr>
        <p:txBody>
          <a:bodyPr wrap="none">
            <a:spAutoFit/>
          </a:bodyPr>
          <a:lstStyle/>
          <a:p>
            <a:r>
              <a:rPr lang="fr-FR"/>
              <a:t>paire</a:t>
            </a:r>
          </a:p>
        </p:txBody>
      </p:sp>
      <p:sp>
        <p:nvSpPr>
          <p:cNvPr id="13376" name="Text Box 64"/>
          <p:cNvSpPr txBox="1">
            <a:spLocks noChangeArrowheads="1"/>
          </p:cNvSpPr>
          <p:nvPr/>
        </p:nvSpPr>
        <p:spPr bwMode="auto">
          <a:xfrm>
            <a:off x="6959624" y="4651395"/>
            <a:ext cx="1112838" cy="457200"/>
          </a:xfrm>
          <a:prstGeom prst="rect">
            <a:avLst/>
          </a:prstGeom>
          <a:noFill/>
          <a:ln w="9525">
            <a:noFill/>
            <a:miter lim="800000"/>
            <a:headEnd/>
            <a:tailEnd/>
          </a:ln>
          <a:effectLst/>
        </p:spPr>
        <p:txBody>
          <a:bodyPr wrap="none">
            <a:spAutoFit/>
          </a:bodyPr>
          <a:lstStyle/>
          <a:p>
            <a:r>
              <a:rPr lang="fr-FR"/>
              <a:t>impaire</a:t>
            </a:r>
          </a:p>
        </p:txBody>
      </p:sp>
      <p:cxnSp>
        <p:nvCxnSpPr>
          <p:cNvPr id="34" name="Connecteur droit 33"/>
          <p:cNvCxnSpPr/>
          <p:nvPr/>
        </p:nvCxnSpPr>
        <p:spPr>
          <a:xfrm rot="5400000" flipH="1" flipV="1">
            <a:off x="3464711" y="2393149"/>
            <a:ext cx="928694" cy="1588"/>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sp>
        <p:nvSpPr>
          <p:cNvPr id="35" name="ZoneTexte 34"/>
          <p:cNvSpPr txBox="1"/>
          <p:nvPr/>
        </p:nvSpPr>
        <p:spPr>
          <a:xfrm>
            <a:off x="3857620" y="1643050"/>
            <a:ext cx="571504" cy="369332"/>
          </a:xfrm>
          <a:prstGeom prst="rect">
            <a:avLst/>
          </a:prstGeom>
          <a:noFill/>
        </p:spPr>
        <p:txBody>
          <a:bodyPr wrap="square" rtlCol="0">
            <a:spAutoFit/>
          </a:bodyPr>
          <a:lstStyle/>
          <a:p>
            <a:r>
              <a:rPr lang="fr-FR" dirty="0"/>
              <a:t>a</a:t>
            </a:r>
            <a:r>
              <a:rPr lang="fr-FR" baseline="-25000" dirty="0"/>
              <a:t>0</a:t>
            </a:r>
          </a:p>
        </p:txBody>
      </p:sp>
      <p:sp>
        <p:nvSpPr>
          <p:cNvPr id="36" name="ZoneTexte 35"/>
          <p:cNvSpPr txBox="1"/>
          <p:nvPr/>
        </p:nvSpPr>
        <p:spPr>
          <a:xfrm>
            <a:off x="4143372" y="1916660"/>
            <a:ext cx="571504" cy="369332"/>
          </a:xfrm>
          <a:prstGeom prst="rect">
            <a:avLst/>
          </a:prstGeom>
          <a:noFill/>
        </p:spPr>
        <p:txBody>
          <a:bodyPr wrap="square" rtlCol="0">
            <a:spAutoFit/>
          </a:bodyPr>
          <a:lstStyle/>
          <a:p>
            <a:r>
              <a:rPr lang="fr-FR" dirty="0"/>
              <a:t>a</a:t>
            </a:r>
            <a:r>
              <a:rPr lang="fr-FR" baseline="-25000" dirty="0"/>
              <a:t>1</a:t>
            </a:r>
          </a:p>
        </p:txBody>
      </p:sp>
      <p:sp>
        <p:nvSpPr>
          <p:cNvPr id="37" name="ZoneTexte 36"/>
          <p:cNvSpPr txBox="1"/>
          <p:nvPr/>
        </p:nvSpPr>
        <p:spPr>
          <a:xfrm>
            <a:off x="3286116" y="1928802"/>
            <a:ext cx="571504" cy="369332"/>
          </a:xfrm>
          <a:prstGeom prst="rect">
            <a:avLst/>
          </a:prstGeom>
          <a:noFill/>
        </p:spPr>
        <p:txBody>
          <a:bodyPr wrap="square" rtlCol="0">
            <a:spAutoFit/>
          </a:bodyPr>
          <a:lstStyle/>
          <a:p>
            <a:r>
              <a:rPr lang="fr-FR" dirty="0"/>
              <a:t>a</a:t>
            </a:r>
            <a:r>
              <a:rPr lang="fr-FR" baseline="-25000" dirty="0"/>
              <a:t>1</a:t>
            </a:r>
          </a:p>
        </p:txBody>
      </p:sp>
      <p:sp>
        <p:nvSpPr>
          <p:cNvPr id="38" name="ZoneTexte 37"/>
          <p:cNvSpPr txBox="1"/>
          <p:nvPr/>
        </p:nvSpPr>
        <p:spPr>
          <a:xfrm>
            <a:off x="4572000" y="3059668"/>
            <a:ext cx="571504" cy="369332"/>
          </a:xfrm>
          <a:prstGeom prst="rect">
            <a:avLst/>
          </a:prstGeom>
          <a:noFill/>
        </p:spPr>
        <p:txBody>
          <a:bodyPr wrap="square" rtlCol="0">
            <a:spAutoFit/>
          </a:bodyPr>
          <a:lstStyle/>
          <a:p>
            <a:r>
              <a:rPr lang="fr-FR" dirty="0"/>
              <a:t>a</a:t>
            </a:r>
            <a:r>
              <a:rPr lang="fr-FR" baseline="-25000" dirty="0"/>
              <a:t>2</a:t>
            </a:r>
          </a:p>
        </p:txBody>
      </p:sp>
      <p:sp>
        <p:nvSpPr>
          <p:cNvPr id="39" name="ZoneTexte 38"/>
          <p:cNvSpPr txBox="1"/>
          <p:nvPr/>
        </p:nvSpPr>
        <p:spPr>
          <a:xfrm>
            <a:off x="2839016" y="3071810"/>
            <a:ext cx="571504" cy="369332"/>
          </a:xfrm>
          <a:prstGeom prst="rect">
            <a:avLst/>
          </a:prstGeom>
          <a:noFill/>
        </p:spPr>
        <p:txBody>
          <a:bodyPr wrap="square" rtlCol="0">
            <a:spAutoFit/>
          </a:bodyPr>
          <a:lstStyle/>
          <a:p>
            <a:r>
              <a:rPr lang="fr-FR" dirty="0"/>
              <a:t>a</a:t>
            </a:r>
            <a:r>
              <a:rPr lang="fr-FR" baseline="-25000" dirty="0"/>
              <a:t>2</a:t>
            </a:r>
          </a:p>
        </p:txBody>
      </p:sp>
      <p:sp>
        <p:nvSpPr>
          <p:cNvPr id="40" name="ZoneTexte 39"/>
          <p:cNvSpPr txBox="1"/>
          <p:nvPr/>
        </p:nvSpPr>
        <p:spPr>
          <a:xfrm>
            <a:off x="5072066" y="1928802"/>
            <a:ext cx="571504" cy="369332"/>
          </a:xfrm>
          <a:prstGeom prst="rect">
            <a:avLst/>
          </a:prstGeom>
          <a:noFill/>
        </p:spPr>
        <p:txBody>
          <a:bodyPr wrap="square" rtlCol="0">
            <a:spAutoFit/>
          </a:bodyPr>
          <a:lstStyle/>
          <a:p>
            <a:r>
              <a:rPr lang="fr-FR" dirty="0"/>
              <a:t>a</a:t>
            </a:r>
            <a:r>
              <a:rPr lang="fr-FR" baseline="-25000" dirty="0"/>
              <a:t>3</a:t>
            </a:r>
          </a:p>
        </p:txBody>
      </p:sp>
      <p:sp>
        <p:nvSpPr>
          <p:cNvPr id="41" name="ZoneTexte 40"/>
          <p:cNvSpPr txBox="1"/>
          <p:nvPr/>
        </p:nvSpPr>
        <p:spPr>
          <a:xfrm>
            <a:off x="2428860" y="1988098"/>
            <a:ext cx="571504" cy="369332"/>
          </a:xfrm>
          <a:prstGeom prst="rect">
            <a:avLst/>
          </a:prstGeom>
          <a:noFill/>
        </p:spPr>
        <p:txBody>
          <a:bodyPr wrap="square" rtlCol="0">
            <a:spAutoFit/>
          </a:bodyPr>
          <a:lstStyle/>
          <a:p>
            <a:r>
              <a:rPr lang="fr-FR" dirty="0"/>
              <a:t>a</a:t>
            </a:r>
            <a:r>
              <a:rPr lang="fr-FR" baseline="-25000" dirty="0"/>
              <a:t>3</a:t>
            </a:r>
          </a:p>
        </p:txBody>
      </p:sp>
      <p:sp>
        <p:nvSpPr>
          <p:cNvPr id="42" name="ZoneTexte 41"/>
          <p:cNvSpPr txBox="1"/>
          <p:nvPr/>
        </p:nvSpPr>
        <p:spPr>
          <a:xfrm>
            <a:off x="5500694" y="2428868"/>
            <a:ext cx="928694" cy="369332"/>
          </a:xfrm>
          <a:prstGeom prst="rect">
            <a:avLst/>
          </a:prstGeom>
          <a:noFill/>
        </p:spPr>
        <p:txBody>
          <a:bodyPr wrap="square" rtlCol="0">
            <a:spAutoFit/>
          </a:bodyPr>
          <a:lstStyle/>
          <a:p>
            <a:r>
              <a:rPr lang="fr-FR" dirty="0"/>
              <a:t>….</a:t>
            </a:r>
          </a:p>
        </p:txBody>
      </p:sp>
      <p:sp>
        <p:nvSpPr>
          <p:cNvPr id="43" name="ZoneTexte 42"/>
          <p:cNvSpPr txBox="1"/>
          <p:nvPr/>
        </p:nvSpPr>
        <p:spPr>
          <a:xfrm>
            <a:off x="2000232" y="2488164"/>
            <a:ext cx="928694" cy="369332"/>
          </a:xfrm>
          <a:prstGeom prst="rect">
            <a:avLst/>
          </a:prstGeom>
          <a:noFill/>
        </p:spPr>
        <p:txBody>
          <a:bodyPr wrap="square" rtlCol="0">
            <a:spAutoFit/>
          </a:bodyPr>
          <a:lstStyle/>
          <a:p>
            <a:r>
              <a:rPr lang="fr-FR" dirty="0"/>
              <a:t>….</a:t>
            </a:r>
          </a:p>
        </p:txBody>
      </p:sp>
      <p:sp>
        <p:nvSpPr>
          <p:cNvPr id="44" name="ZoneTexte 43"/>
          <p:cNvSpPr txBox="1"/>
          <p:nvPr/>
        </p:nvSpPr>
        <p:spPr>
          <a:xfrm>
            <a:off x="4143372" y="5072074"/>
            <a:ext cx="571504" cy="369332"/>
          </a:xfrm>
          <a:prstGeom prst="rect">
            <a:avLst/>
          </a:prstGeom>
          <a:noFill/>
        </p:spPr>
        <p:txBody>
          <a:bodyPr wrap="square" rtlCol="0">
            <a:spAutoFit/>
          </a:bodyPr>
          <a:lstStyle/>
          <a:p>
            <a:r>
              <a:rPr lang="fr-FR" dirty="0"/>
              <a:t>-jb</a:t>
            </a:r>
            <a:r>
              <a:rPr lang="fr-FR" baseline="-25000" dirty="0"/>
              <a:t>1</a:t>
            </a:r>
          </a:p>
        </p:txBody>
      </p:sp>
      <p:sp>
        <p:nvSpPr>
          <p:cNvPr id="45" name="ZoneTexte 44"/>
          <p:cNvSpPr txBox="1"/>
          <p:nvPr/>
        </p:nvSpPr>
        <p:spPr>
          <a:xfrm>
            <a:off x="3929058" y="1285860"/>
            <a:ext cx="714380" cy="369332"/>
          </a:xfrm>
          <a:prstGeom prst="rect">
            <a:avLst/>
          </a:prstGeom>
          <a:noFill/>
        </p:spPr>
        <p:txBody>
          <a:bodyPr wrap="square" rtlCol="0">
            <a:spAutoFit/>
          </a:bodyPr>
          <a:lstStyle/>
          <a:p>
            <a:r>
              <a:rPr lang="fr-FR" dirty="0"/>
              <a:t>X</a:t>
            </a:r>
            <a:r>
              <a:rPr lang="fr-FR" baseline="-25000" dirty="0"/>
              <a:t>R</a:t>
            </a:r>
            <a:r>
              <a:rPr lang="fr-FR" dirty="0"/>
              <a:t>(f)</a:t>
            </a:r>
          </a:p>
        </p:txBody>
      </p:sp>
      <p:sp>
        <p:nvSpPr>
          <p:cNvPr id="46" name="ZoneTexte 45"/>
          <p:cNvSpPr txBox="1"/>
          <p:nvPr/>
        </p:nvSpPr>
        <p:spPr>
          <a:xfrm>
            <a:off x="3929058" y="4429132"/>
            <a:ext cx="714380" cy="369332"/>
          </a:xfrm>
          <a:prstGeom prst="rect">
            <a:avLst/>
          </a:prstGeom>
          <a:noFill/>
        </p:spPr>
        <p:txBody>
          <a:bodyPr wrap="square" rtlCol="0">
            <a:spAutoFit/>
          </a:bodyPr>
          <a:lstStyle/>
          <a:p>
            <a:r>
              <a:rPr lang="fr-FR" dirty="0"/>
              <a:t>X</a:t>
            </a:r>
            <a:r>
              <a:rPr lang="fr-FR" baseline="-25000" dirty="0"/>
              <a:t>I</a:t>
            </a:r>
            <a:r>
              <a:rPr lang="fr-FR" dirty="0"/>
              <a:t>(f)</a:t>
            </a:r>
          </a:p>
        </p:txBody>
      </p:sp>
      <p:sp>
        <p:nvSpPr>
          <p:cNvPr id="47" name="ZoneTexte 46"/>
          <p:cNvSpPr txBox="1"/>
          <p:nvPr/>
        </p:nvSpPr>
        <p:spPr>
          <a:xfrm>
            <a:off x="3357554" y="6215082"/>
            <a:ext cx="571504" cy="369332"/>
          </a:xfrm>
          <a:prstGeom prst="rect">
            <a:avLst/>
          </a:prstGeom>
          <a:noFill/>
        </p:spPr>
        <p:txBody>
          <a:bodyPr wrap="square" rtlCol="0">
            <a:spAutoFit/>
          </a:bodyPr>
          <a:lstStyle/>
          <a:p>
            <a:r>
              <a:rPr lang="fr-FR" dirty="0"/>
              <a:t>jb</a:t>
            </a:r>
            <a:r>
              <a:rPr lang="fr-FR" baseline="-25000" dirty="0"/>
              <a:t>1</a:t>
            </a:r>
          </a:p>
        </p:txBody>
      </p:sp>
      <p:sp>
        <p:nvSpPr>
          <p:cNvPr id="48" name="ZoneTexte 47"/>
          <p:cNvSpPr txBox="1"/>
          <p:nvPr/>
        </p:nvSpPr>
        <p:spPr>
          <a:xfrm>
            <a:off x="4786314" y="5072074"/>
            <a:ext cx="571504" cy="369332"/>
          </a:xfrm>
          <a:prstGeom prst="rect">
            <a:avLst/>
          </a:prstGeom>
          <a:noFill/>
        </p:spPr>
        <p:txBody>
          <a:bodyPr wrap="square" rtlCol="0">
            <a:spAutoFit/>
          </a:bodyPr>
          <a:lstStyle/>
          <a:p>
            <a:r>
              <a:rPr lang="fr-FR" dirty="0"/>
              <a:t>-jb</a:t>
            </a:r>
            <a:r>
              <a:rPr lang="fr-FR" baseline="-25000" dirty="0"/>
              <a:t>2</a:t>
            </a:r>
          </a:p>
        </p:txBody>
      </p:sp>
      <p:sp>
        <p:nvSpPr>
          <p:cNvPr id="49" name="ZoneTexte 48"/>
          <p:cNvSpPr txBox="1"/>
          <p:nvPr/>
        </p:nvSpPr>
        <p:spPr>
          <a:xfrm>
            <a:off x="2643174" y="6286520"/>
            <a:ext cx="571504" cy="369332"/>
          </a:xfrm>
          <a:prstGeom prst="rect">
            <a:avLst/>
          </a:prstGeom>
          <a:noFill/>
        </p:spPr>
        <p:txBody>
          <a:bodyPr wrap="square" rtlCol="0">
            <a:spAutoFit/>
          </a:bodyPr>
          <a:lstStyle/>
          <a:p>
            <a:r>
              <a:rPr lang="fr-FR" dirty="0"/>
              <a:t>jb</a:t>
            </a:r>
            <a:r>
              <a:rPr lang="fr-FR" baseline="-25000" dirty="0"/>
              <a:t>2</a:t>
            </a:r>
          </a:p>
        </p:txBody>
      </p:sp>
      <p:sp>
        <p:nvSpPr>
          <p:cNvPr id="50" name="ZoneTexte 49"/>
          <p:cNvSpPr txBox="1"/>
          <p:nvPr/>
        </p:nvSpPr>
        <p:spPr>
          <a:xfrm>
            <a:off x="5214942" y="5417122"/>
            <a:ext cx="928694" cy="369332"/>
          </a:xfrm>
          <a:prstGeom prst="rect">
            <a:avLst/>
          </a:prstGeom>
          <a:noFill/>
        </p:spPr>
        <p:txBody>
          <a:bodyPr wrap="square" rtlCol="0">
            <a:spAutoFit/>
          </a:bodyPr>
          <a:lstStyle/>
          <a:p>
            <a:r>
              <a:rPr lang="fr-FR" dirty="0"/>
              <a:t>….</a:t>
            </a:r>
          </a:p>
        </p:txBody>
      </p:sp>
      <p:sp>
        <p:nvSpPr>
          <p:cNvPr id="51" name="ZoneTexte 50"/>
          <p:cNvSpPr txBox="1"/>
          <p:nvPr/>
        </p:nvSpPr>
        <p:spPr>
          <a:xfrm>
            <a:off x="2285984" y="5410792"/>
            <a:ext cx="928694" cy="369332"/>
          </a:xfrm>
          <a:prstGeom prst="rect">
            <a:avLst/>
          </a:prstGeom>
          <a:noFill/>
        </p:spPr>
        <p:txBody>
          <a:bodyPr wrap="square" rtlCol="0">
            <a:spAutoFit/>
          </a:bodyPr>
          <a:lstStyle/>
          <a:p>
            <a:r>
              <a:rPr lang="fr-FR" dirty="0"/>
              <a:t>….</a:t>
            </a:r>
          </a:p>
        </p:txBody>
      </p:sp>
      <p:sp>
        <p:nvSpPr>
          <p:cNvPr id="52" name="ZoneTexte 51"/>
          <p:cNvSpPr txBox="1"/>
          <p:nvPr/>
        </p:nvSpPr>
        <p:spPr>
          <a:xfrm>
            <a:off x="6000760" y="2857496"/>
            <a:ext cx="928694" cy="369332"/>
          </a:xfrm>
          <a:prstGeom prst="rect">
            <a:avLst/>
          </a:prstGeom>
          <a:noFill/>
        </p:spPr>
        <p:txBody>
          <a:bodyPr wrap="square" rtlCol="0">
            <a:spAutoFit/>
          </a:bodyPr>
          <a:lstStyle/>
          <a:p>
            <a:r>
              <a:rPr lang="fr-FR" dirty="0"/>
              <a:t>f</a:t>
            </a:r>
          </a:p>
        </p:txBody>
      </p:sp>
      <p:sp>
        <p:nvSpPr>
          <p:cNvPr id="53" name="ZoneTexte 52"/>
          <p:cNvSpPr txBox="1"/>
          <p:nvPr/>
        </p:nvSpPr>
        <p:spPr>
          <a:xfrm>
            <a:off x="6072198" y="5845750"/>
            <a:ext cx="928694" cy="369332"/>
          </a:xfrm>
          <a:prstGeom prst="rect">
            <a:avLst/>
          </a:prstGeom>
          <a:noFill/>
        </p:spPr>
        <p:txBody>
          <a:bodyPr wrap="square" rtlCol="0">
            <a:spAutoFit/>
          </a:bodyPr>
          <a:lstStyle/>
          <a:p>
            <a:r>
              <a:rPr lang="fr-FR" dirty="0"/>
              <a:t>f</a:t>
            </a:r>
          </a:p>
        </p:txBody>
      </p:sp>
      <p:sp>
        <p:nvSpPr>
          <p:cNvPr id="55" name="ZoneTexte 54"/>
          <p:cNvSpPr txBox="1"/>
          <p:nvPr/>
        </p:nvSpPr>
        <p:spPr>
          <a:xfrm>
            <a:off x="0" y="0"/>
            <a:ext cx="9144000" cy="553998"/>
          </a:xfrm>
          <a:prstGeom prst="rect">
            <a:avLst/>
          </a:prstGeom>
          <a:noFill/>
        </p:spPr>
        <p:txBody>
          <a:bodyPr wrap="square" rtlCol="0">
            <a:spAutoFit/>
          </a:bodyPr>
          <a:lstStyle/>
          <a:p>
            <a:pPr algn="ctr"/>
            <a:r>
              <a:rPr lang="fr-FR" sz="3000" b="1" dirty="0">
                <a:solidFill>
                  <a:srgbClr val="FF0000"/>
                </a:solidFill>
                <a:latin typeface="Times New Roman" pitchFamily="18" charset="0"/>
                <a:cs typeface="Times New Roman" pitchFamily="18" charset="0"/>
              </a:rPr>
              <a:t>SPECTRE DE FOURIER</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0" y="1714488"/>
            <a:ext cx="9144000" cy="1015663"/>
          </a:xfrm>
          <a:prstGeom prst="rect">
            <a:avLst/>
          </a:prstGeom>
          <a:noFill/>
        </p:spPr>
        <p:txBody>
          <a:bodyPr wrap="square" rtlCol="0">
            <a:spAutoFit/>
          </a:bodyPr>
          <a:lstStyle/>
          <a:p>
            <a:r>
              <a:rPr lang="fr-FR" sz="2000" dirty="0">
                <a:latin typeface="Times New Roman" pitchFamily="18" charset="0"/>
                <a:cs typeface="Times New Roman" pitchFamily="18" charset="0"/>
              </a:rPr>
              <a:t>Le spectre peut être représenté par une partie réelle et une partie imaginaire</a:t>
            </a:r>
          </a:p>
          <a:p>
            <a:endParaRPr lang="fr-FR" sz="2000" dirty="0">
              <a:latin typeface="Times New Roman" pitchFamily="18" charset="0"/>
              <a:cs typeface="Times New Roman" pitchFamily="18" charset="0"/>
            </a:endParaRPr>
          </a:p>
          <a:p>
            <a:r>
              <a:rPr lang="fr-FR" sz="2000" dirty="0">
                <a:latin typeface="Times New Roman" pitchFamily="18" charset="0"/>
                <a:cs typeface="Times New Roman" pitchFamily="18" charset="0"/>
              </a:rPr>
              <a:t>Ou bien : </a:t>
            </a:r>
            <a:r>
              <a:rPr lang="fr-FR" sz="2000" dirty="0"/>
              <a:t>Par un module et phase</a:t>
            </a:r>
          </a:p>
        </p:txBody>
      </p:sp>
      <p:graphicFrame>
        <p:nvGraphicFramePr>
          <p:cNvPr id="18434" name="Object 2"/>
          <p:cNvGraphicFramePr>
            <a:graphicFrameLocks noChangeAspect="1"/>
          </p:cNvGraphicFramePr>
          <p:nvPr/>
        </p:nvGraphicFramePr>
        <p:xfrm>
          <a:off x="142844" y="3857628"/>
          <a:ext cx="3429024" cy="1143008"/>
        </p:xfrm>
        <a:graphic>
          <a:graphicData uri="http://schemas.openxmlformats.org/presentationml/2006/ole">
            <mc:AlternateContent xmlns:mc="http://schemas.openxmlformats.org/markup-compatibility/2006">
              <mc:Choice xmlns:v="urn:schemas-microsoft-com:vml" Requires="v">
                <p:oleObj spid="_x0000_s146485" name="Équation" r:id="rId3" imgW="2666880" imgH="888840" progId="Equation.3">
                  <p:embed/>
                </p:oleObj>
              </mc:Choice>
              <mc:Fallback>
                <p:oleObj name="Équation" r:id="rId3" imgW="2666880" imgH="88884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2844" y="3857628"/>
                        <a:ext cx="3429024" cy="11430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8435" name="Object 3"/>
          <p:cNvGraphicFramePr>
            <a:graphicFrameLocks noChangeAspect="1"/>
          </p:cNvGraphicFramePr>
          <p:nvPr/>
        </p:nvGraphicFramePr>
        <p:xfrm>
          <a:off x="4357686" y="3643313"/>
          <a:ext cx="4702175" cy="873125"/>
        </p:xfrm>
        <a:graphic>
          <a:graphicData uri="http://schemas.openxmlformats.org/presentationml/2006/ole">
            <mc:AlternateContent xmlns:mc="http://schemas.openxmlformats.org/markup-compatibility/2006">
              <mc:Choice xmlns:v="urn:schemas-microsoft-com:vml" Requires="v">
                <p:oleObj spid="_x0000_s146486" name="Équation" r:id="rId5" imgW="2971800" imgH="482400" progId="Equation.3">
                  <p:embed/>
                </p:oleObj>
              </mc:Choice>
              <mc:Fallback>
                <p:oleObj name="Équation" r:id="rId5" imgW="2971800" imgH="48240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57686" y="3643313"/>
                        <a:ext cx="4702175" cy="87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8436" name="Object 4"/>
          <p:cNvGraphicFramePr>
            <a:graphicFrameLocks noChangeAspect="1"/>
          </p:cNvGraphicFramePr>
          <p:nvPr/>
        </p:nvGraphicFramePr>
        <p:xfrm>
          <a:off x="4714876" y="4857750"/>
          <a:ext cx="4394200" cy="857250"/>
        </p:xfrm>
        <a:graphic>
          <a:graphicData uri="http://schemas.openxmlformats.org/presentationml/2006/ole">
            <mc:AlternateContent xmlns:mc="http://schemas.openxmlformats.org/markup-compatibility/2006">
              <mc:Choice xmlns:v="urn:schemas-microsoft-com:vml" Requires="v">
                <p:oleObj spid="_x0000_s146487" name="Équation" r:id="rId7" imgW="3124080" imgH="507960" progId="Equation.3">
                  <p:embed/>
                </p:oleObj>
              </mc:Choice>
              <mc:Fallback>
                <p:oleObj name="Équation" r:id="rId7" imgW="3124080" imgH="507960" progId="Equation.3">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714876" y="4857750"/>
                        <a:ext cx="43942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 name="ZoneTexte 8"/>
          <p:cNvSpPr txBox="1"/>
          <p:nvPr/>
        </p:nvSpPr>
        <p:spPr>
          <a:xfrm>
            <a:off x="571472" y="3261840"/>
            <a:ext cx="2214578" cy="369332"/>
          </a:xfrm>
          <a:prstGeom prst="rect">
            <a:avLst/>
          </a:prstGeom>
          <a:noFill/>
        </p:spPr>
        <p:txBody>
          <a:bodyPr wrap="square" rtlCol="0">
            <a:spAutoFit/>
          </a:bodyPr>
          <a:lstStyle/>
          <a:p>
            <a:r>
              <a:rPr lang="fr-FR" b="1" u="sng" dirty="0">
                <a:solidFill>
                  <a:srgbClr val="00B050"/>
                </a:solidFill>
              </a:rPr>
              <a:t>Domaine temporel</a:t>
            </a:r>
          </a:p>
        </p:txBody>
      </p:sp>
      <p:sp>
        <p:nvSpPr>
          <p:cNvPr id="10" name="ZoneTexte 9"/>
          <p:cNvSpPr txBox="1"/>
          <p:nvPr/>
        </p:nvSpPr>
        <p:spPr>
          <a:xfrm>
            <a:off x="5715008" y="3273982"/>
            <a:ext cx="2214578" cy="369332"/>
          </a:xfrm>
          <a:prstGeom prst="rect">
            <a:avLst/>
          </a:prstGeom>
          <a:noFill/>
        </p:spPr>
        <p:txBody>
          <a:bodyPr wrap="square" rtlCol="0">
            <a:spAutoFit/>
          </a:bodyPr>
          <a:lstStyle/>
          <a:p>
            <a:r>
              <a:rPr lang="fr-FR" b="1" u="sng" dirty="0">
                <a:solidFill>
                  <a:srgbClr val="00B050"/>
                </a:solidFill>
              </a:rPr>
              <a:t>Domaine Spectral</a:t>
            </a:r>
          </a:p>
        </p:txBody>
      </p:sp>
      <p:sp>
        <p:nvSpPr>
          <p:cNvPr id="12" name="ZoneTexte 11"/>
          <p:cNvSpPr txBox="1"/>
          <p:nvPr/>
        </p:nvSpPr>
        <p:spPr>
          <a:xfrm>
            <a:off x="0" y="0"/>
            <a:ext cx="9144000" cy="553998"/>
          </a:xfrm>
          <a:prstGeom prst="rect">
            <a:avLst/>
          </a:prstGeom>
          <a:noFill/>
        </p:spPr>
        <p:txBody>
          <a:bodyPr wrap="square" rtlCol="0">
            <a:spAutoFit/>
          </a:bodyPr>
          <a:lstStyle/>
          <a:p>
            <a:pPr algn="ctr"/>
            <a:r>
              <a:rPr lang="fr-FR" sz="3000" b="1" dirty="0">
                <a:solidFill>
                  <a:srgbClr val="FF0000"/>
                </a:solidFill>
                <a:latin typeface="Times New Roman" pitchFamily="18" charset="0"/>
                <a:cs typeface="Times New Roman" pitchFamily="18" charset="0"/>
              </a:rPr>
              <a:t>SPECTRE DE FOURIER</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316" name="Object 4"/>
          <p:cNvGraphicFramePr>
            <a:graphicFrameLocks noChangeAspect="1"/>
          </p:cNvGraphicFramePr>
          <p:nvPr/>
        </p:nvGraphicFramePr>
        <p:xfrm>
          <a:off x="4356100" y="4559300"/>
          <a:ext cx="139700" cy="290513"/>
        </p:xfrm>
        <a:graphic>
          <a:graphicData uri="http://schemas.openxmlformats.org/presentationml/2006/ole">
            <mc:AlternateContent xmlns:mc="http://schemas.openxmlformats.org/markup-compatibility/2006">
              <mc:Choice xmlns:v="urn:schemas-microsoft-com:vml" Requires="v">
                <p:oleObj spid="_x0000_s147509" name="Équation" r:id="rId4" imgW="139680" imgH="291960" progId="Equation.3">
                  <p:embed/>
                </p:oleObj>
              </mc:Choice>
              <mc:Fallback>
                <p:oleObj name="Équation" r:id="rId4" imgW="139680" imgH="291960" progId="Equation.3">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56100" y="4559300"/>
                        <a:ext cx="139700" cy="2905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321" name="Line 9"/>
          <p:cNvSpPr>
            <a:spLocks noChangeShapeType="1"/>
          </p:cNvSpPr>
          <p:nvPr/>
        </p:nvSpPr>
        <p:spPr bwMode="auto">
          <a:xfrm>
            <a:off x="1752600" y="3276600"/>
            <a:ext cx="0" cy="0"/>
          </a:xfrm>
          <a:prstGeom prst="line">
            <a:avLst/>
          </a:prstGeom>
          <a:noFill/>
          <a:ln w="9525">
            <a:solidFill>
              <a:schemeClr val="tx1"/>
            </a:solidFill>
            <a:round/>
            <a:headEnd/>
            <a:tailEnd/>
          </a:ln>
          <a:effectLst/>
        </p:spPr>
        <p:txBody>
          <a:bodyPr wrap="none" anchor="ctr"/>
          <a:lstStyle/>
          <a:p>
            <a:endParaRPr lang="fr-FR"/>
          </a:p>
        </p:txBody>
      </p:sp>
      <p:sp>
        <p:nvSpPr>
          <p:cNvPr id="13338" name="Text Box 26"/>
          <p:cNvSpPr txBox="1">
            <a:spLocks noChangeArrowheads="1"/>
          </p:cNvSpPr>
          <p:nvPr/>
        </p:nvSpPr>
        <p:spPr bwMode="auto">
          <a:xfrm>
            <a:off x="5470525" y="1717675"/>
            <a:ext cx="184150" cy="457200"/>
          </a:xfrm>
          <a:prstGeom prst="rect">
            <a:avLst/>
          </a:prstGeom>
          <a:noFill/>
          <a:ln w="9525">
            <a:noFill/>
            <a:miter lim="800000"/>
            <a:headEnd/>
            <a:tailEnd/>
          </a:ln>
          <a:effectLst/>
        </p:spPr>
        <p:txBody>
          <a:bodyPr wrap="none">
            <a:spAutoFit/>
          </a:bodyPr>
          <a:lstStyle/>
          <a:p>
            <a:endParaRPr lang="fr-FR"/>
          </a:p>
        </p:txBody>
      </p:sp>
      <p:sp>
        <p:nvSpPr>
          <p:cNvPr id="13340" name="Text Box 28"/>
          <p:cNvSpPr txBox="1">
            <a:spLocks noChangeArrowheads="1"/>
          </p:cNvSpPr>
          <p:nvPr/>
        </p:nvSpPr>
        <p:spPr bwMode="auto">
          <a:xfrm>
            <a:off x="6080125" y="2174875"/>
            <a:ext cx="184150" cy="457200"/>
          </a:xfrm>
          <a:prstGeom prst="rect">
            <a:avLst/>
          </a:prstGeom>
          <a:noFill/>
          <a:ln w="9525">
            <a:noFill/>
            <a:miter lim="800000"/>
            <a:headEnd/>
            <a:tailEnd/>
          </a:ln>
          <a:effectLst/>
        </p:spPr>
        <p:txBody>
          <a:bodyPr wrap="none">
            <a:spAutoFit/>
          </a:bodyPr>
          <a:lstStyle/>
          <a:p>
            <a:endParaRPr lang="fr-FR"/>
          </a:p>
        </p:txBody>
      </p:sp>
      <p:sp>
        <p:nvSpPr>
          <p:cNvPr id="13342" name="Text Box 30"/>
          <p:cNvSpPr txBox="1">
            <a:spLocks noChangeArrowheads="1"/>
          </p:cNvSpPr>
          <p:nvPr/>
        </p:nvSpPr>
        <p:spPr bwMode="auto">
          <a:xfrm>
            <a:off x="6765925" y="2479675"/>
            <a:ext cx="184150" cy="457200"/>
          </a:xfrm>
          <a:prstGeom prst="rect">
            <a:avLst/>
          </a:prstGeom>
          <a:noFill/>
          <a:ln w="9525">
            <a:noFill/>
            <a:miter lim="800000"/>
            <a:headEnd/>
            <a:tailEnd/>
          </a:ln>
          <a:effectLst/>
        </p:spPr>
        <p:txBody>
          <a:bodyPr wrap="none">
            <a:spAutoFit/>
          </a:bodyPr>
          <a:lstStyle/>
          <a:p>
            <a:endParaRPr lang="fr-FR"/>
          </a:p>
        </p:txBody>
      </p:sp>
      <p:sp>
        <p:nvSpPr>
          <p:cNvPr id="13350" name="Line 38"/>
          <p:cNvSpPr>
            <a:spLocks noChangeShapeType="1"/>
          </p:cNvSpPr>
          <p:nvPr/>
        </p:nvSpPr>
        <p:spPr bwMode="auto">
          <a:xfrm flipV="1">
            <a:off x="3200400" y="2133600"/>
            <a:ext cx="0" cy="1600200"/>
          </a:xfrm>
          <a:prstGeom prst="line">
            <a:avLst/>
          </a:prstGeom>
          <a:noFill/>
          <a:ln w="28575">
            <a:solidFill>
              <a:schemeClr val="tx1"/>
            </a:solidFill>
            <a:round/>
            <a:headEnd/>
            <a:tailEnd type="triangle" w="med" len="med"/>
          </a:ln>
          <a:effectLst/>
        </p:spPr>
        <p:txBody>
          <a:bodyPr wrap="none" anchor="ctr"/>
          <a:lstStyle/>
          <a:p>
            <a:endParaRPr lang="fr-FR"/>
          </a:p>
        </p:txBody>
      </p:sp>
      <p:sp>
        <p:nvSpPr>
          <p:cNvPr id="13351" name="Line 39"/>
          <p:cNvSpPr>
            <a:spLocks noChangeShapeType="1"/>
          </p:cNvSpPr>
          <p:nvPr/>
        </p:nvSpPr>
        <p:spPr bwMode="auto">
          <a:xfrm flipV="1">
            <a:off x="3200400" y="4038600"/>
            <a:ext cx="0" cy="1447800"/>
          </a:xfrm>
          <a:prstGeom prst="line">
            <a:avLst/>
          </a:prstGeom>
          <a:noFill/>
          <a:ln w="28575">
            <a:solidFill>
              <a:schemeClr val="tx1"/>
            </a:solidFill>
            <a:round/>
            <a:headEnd/>
            <a:tailEnd type="triangle" w="med" len="med"/>
          </a:ln>
          <a:effectLst/>
        </p:spPr>
        <p:txBody>
          <a:bodyPr wrap="none" anchor="ctr"/>
          <a:lstStyle/>
          <a:p>
            <a:endParaRPr lang="fr-FR"/>
          </a:p>
        </p:txBody>
      </p:sp>
      <p:sp>
        <p:nvSpPr>
          <p:cNvPr id="13352" name="Line 40"/>
          <p:cNvSpPr>
            <a:spLocks noChangeShapeType="1"/>
          </p:cNvSpPr>
          <p:nvPr/>
        </p:nvSpPr>
        <p:spPr bwMode="auto">
          <a:xfrm>
            <a:off x="1600200" y="3352800"/>
            <a:ext cx="3962400" cy="0"/>
          </a:xfrm>
          <a:prstGeom prst="line">
            <a:avLst/>
          </a:prstGeom>
          <a:noFill/>
          <a:ln w="28575">
            <a:solidFill>
              <a:schemeClr val="tx1"/>
            </a:solidFill>
            <a:round/>
            <a:headEnd/>
            <a:tailEnd type="triangle" w="med" len="med"/>
          </a:ln>
          <a:effectLst/>
        </p:spPr>
        <p:txBody>
          <a:bodyPr wrap="none" anchor="ctr"/>
          <a:lstStyle/>
          <a:p>
            <a:endParaRPr lang="fr-FR"/>
          </a:p>
        </p:txBody>
      </p:sp>
      <p:sp>
        <p:nvSpPr>
          <p:cNvPr id="13353" name="Line 41"/>
          <p:cNvSpPr>
            <a:spLocks noChangeShapeType="1"/>
          </p:cNvSpPr>
          <p:nvPr/>
        </p:nvSpPr>
        <p:spPr bwMode="auto">
          <a:xfrm>
            <a:off x="1600200" y="5029200"/>
            <a:ext cx="3962400" cy="0"/>
          </a:xfrm>
          <a:prstGeom prst="line">
            <a:avLst/>
          </a:prstGeom>
          <a:noFill/>
          <a:ln w="28575">
            <a:solidFill>
              <a:schemeClr val="tx1"/>
            </a:solidFill>
            <a:round/>
            <a:headEnd/>
            <a:tailEnd type="triangle" w="med" len="med"/>
          </a:ln>
          <a:effectLst/>
        </p:spPr>
        <p:txBody>
          <a:bodyPr wrap="none" anchor="ctr"/>
          <a:lstStyle/>
          <a:p>
            <a:endParaRPr lang="fr-FR"/>
          </a:p>
        </p:txBody>
      </p:sp>
      <p:sp>
        <p:nvSpPr>
          <p:cNvPr id="13355" name="Text Box 43"/>
          <p:cNvSpPr txBox="1">
            <a:spLocks noChangeArrowheads="1"/>
          </p:cNvSpPr>
          <p:nvPr/>
        </p:nvSpPr>
        <p:spPr bwMode="auto">
          <a:xfrm>
            <a:off x="3413125" y="1946275"/>
            <a:ext cx="184150" cy="457200"/>
          </a:xfrm>
          <a:prstGeom prst="rect">
            <a:avLst/>
          </a:prstGeom>
          <a:noFill/>
          <a:ln w="9525">
            <a:noFill/>
            <a:miter lim="800000"/>
            <a:headEnd/>
            <a:tailEnd/>
          </a:ln>
          <a:effectLst/>
        </p:spPr>
        <p:txBody>
          <a:bodyPr wrap="none">
            <a:spAutoFit/>
          </a:bodyPr>
          <a:lstStyle/>
          <a:p>
            <a:endParaRPr lang="fr-FR"/>
          </a:p>
        </p:txBody>
      </p:sp>
      <p:sp>
        <p:nvSpPr>
          <p:cNvPr id="13357" name="Text Box 45"/>
          <p:cNvSpPr txBox="1">
            <a:spLocks noChangeArrowheads="1"/>
          </p:cNvSpPr>
          <p:nvPr/>
        </p:nvSpPr>
        <p:spPr bwMode="auto">
          <a:xfrm>
            <a:off x="3336925" y="3851275"/>
            <a:ext cx="184150" cy="457200"/>
          </a:xfrm>
          <a:prstGeom prst="rect">
            <a:avLst/>
          </a:prstGeom>
          <a:noFill/>
          <a:ln w="9525">
            <a:noFill/>
            <a:miter lim="800000"/>
            <a:headEnd/>
            <a:tailEnd/>
          </a:ln>
          <a:effectLst/>
        </p:spPr>
        <p:txBody>
          <a:bodyPr wrap="none">
            <a:spAutoFit/>
          </a:bodyPr>
          <a:lstStyle/>
          <a:p>
            <a:endParaRPr lang="fr-FR"/>
          </a:p>
        </p:txBody>
      </p:sp>
      <p:sp>
        <p:nvSpPr>
          <p:cNvPr id="13359" name="Line 47"/>
          <p:cNvSpPr>
            <a:spLocks noChangeShapeType="1"/>
          </p:cNvSpPr>
          <p:nvPr/>
        </p:nvSpPr>
        <p:spPr bwMode="auto">
          <a:xfrm>
            <a:off x="3581400" y="2743200"/>
            <a:ext cx="0" cy="609600"/>
          </a:xfrm>
          <a:prstGeom prst="line">
            <a:avLst/>
          </a:prstGeom>
          <a:noFill/>
          <a:ln w="9525">
            <a:solidFill>
              <a:schemeClr val="tx1"/>
            </a:solidFill>
            <a:round/>
            <a:headEnd/>
            <a:tailEnd/>
          </a:ln>
          <a:effectLst/>
        </p:spPr>
        <p:txBody>
          <a:bodyPr wrap="none" anchor="ctr"/>
          <a:lstStyle/>
          <a:p>
            <a:endParaRPr lang="fr-FR"/>
          </a:p>
        </p:txBody>
      </p:sp>
      <p:sp>
        <p:nvSpPr>
          <p:cNvPr id="13360" name="Line 48"/>
          <p:cNvSpPr>
            <a:spLocks noChangeShapeType="1"/>
          </p:cNvSpPr>
          <p:nvPr/>
        </p:nvSpPr>
        <p:spPr bwMode="auto">
          <a:xfrm>
            <a:off x="4038600" y="3048000"/>
            <a:ext cx="0" cy="304800"/>
          </a:xfrm>
          <a:prstGeom prst="line">
            <a:avLst/>
          </a:prstGeom>
          <a:noFill/>
          <a:ln w="9525">
            <a:solidFill>
              <a:schemeClr val="tx1"/>
            </a:solidFill>
            <a:round/>
            <a:headEnd/>
            <a:tailEnd/>
          </a:ln>
          <a:effectLst/>
        </p:spPr>
        <p:txBody>
          <a:bodyPr wrap="none" anchor="ctr"/>
          <a:lstStyle/>
          <a:p>
            <a:endParaRPr lang="fr-FR"/>
          </a:p>
        </p:txBody>
      </p:sp>
      <p:sp>
        <p:nvSpPr>
          <p:cNvPr id="13361" name="Line 49"/>
          <p:cNvSpPr>
            <a:spLocks noChangeShapeType="1"/>
          </p:cNvSpPr>
          <p:nvPr/>
        </p:nvSpPr>
        <p:spPr bwMode="auto">
          <a:xfrm>
            <a:off x="4572000" y="2819400"/>
            <a:ext cx="0" cy="533400"/>
          </a:xfrm>
          <a:prstGeom prst="line">
            <a:avLst/>
          </a:prstGeom>
          <a:noFill/>
          <a:ln w="9525">
            <a:solidFill>
              <a:schemeClr val="tx1"/>
            </a:solidFill>
            <a:round/>
            <a:headEnd/>
            <a:tailEnd/>
          </a:ln>
          <a:effectLst/>
        </p:spPr>
        <p:txBody>
          <a:bodyPr wrap="none" anchor="ctr"/>
          <a:lstStyle/>
          <a:p>
            <a:endParaRPr lang="fr-FR"/>
          </a:p>
        </p:txBody>
      </p:sp>
      <p:sp>
        <p:nvSpPr>
          <p:cNvPr id="13364" name="Line 52"/>
          <p:cNvSpPr>
            <a:spLocks noChangeShapeType="1"/>
          </p:cNvSpPr>
          <p:nvPr/>
        </p:nvSpPr>
        <p:spPr bwMode="auto">
          <a:xfrm>
            <a:off x="2743200" y="2743200"/>
            <a:ext cx="0" cy="609600"/>
          </a:xfrm>
          <a:prstGeom prst="line">
            <a:avLst/>
          </a:prstGeom>
          <a:noFill/>
          <a:ln w="9525">
            <a:solidFill>
              <a:schemeClr val="tx1"/>
            </a:solidFill>
            <a:round/>
            <a:headEnd/>
            <a:tailEnd/>
          </a:ln>
          <a:effectLst/>
        </p:spPr>
        <p:txBody>
          <a:bodyPr wrap="none" anchor="ctr"/>
          <a:lstStyle/>
          <a:p>
            <a:endParaRPr lang="fr-FR"/>
          </a:p>
        </p:txBody>
      </p:sp>
      <p:sp>
        <p:nvSpPr>
          <p:cNvPr id="13366" name="Line 54"/>
          <p:cNvSpPr>
            <a:spLocks noChangeShapeType="1"/>
          </p:cNvSpPr>
          <p:nvPr/>
        </p:nvSpPr>
        <p:spPr bwMode="auto">
          <a:xfrm>
            <a:off x="2286000" y="3124200"/>
            <a:ext cx="0" cy="228600"/>
          </a:xfrm>
          <a:prstGeom prst="line">
            <a:avLst/>
          </a:prstGeom>
          <a:noFill/>
          <a:ln w="9525">
            <a:solidFill>
              <a:schemeClr val="tx1"/>
            </a:solidFill>
            <a:round/>
            <a:headEnd/>
            <a:tailEnd/>
          </a:ln>
          <a:effectLst/>
        </p:spPr>
        <p:txBody>
          <a:bodyPr wrap="none" anchor="ctr"/>
          <a:lstStyle/>
          <a:p>
            <a:endParaRPr lang="fr-FR"/>
          </a:p>
        </p:txBody>
      </p:sp>
      <p:sp>
        <p:nvSpPr>
          <p:cNvPr id="13367" name="Line 55"/>
          <p:cNvSpPr>
            <a:spLocks noChangeShapeType="1"/>
          </p:cNvSpPr>
          <p:nvPr/>
        </p:nvSpPr>
        <p:spPr bwMode="auto">
          <a:xfrm>
            <a:off x="1905000" y="2819400"/>
            <a:ext cx="0" cy="533400"/>
          </a:xfrm>
          <a:prstGeom prst="line">
            <a:avLst/>
          </a:prstGeom>
          <a:noFill/>
          <a:ln w="9525">
            <a:solidFill>
              <a:schemeClr val="tx1"/>
            </a:solidFill>
            <a:round/>
            <a:headEnd/>
            <a:tailEnd/>
          </a:ln>
          <a:effectLst/>
        </p:spPr>
        <p:txBody>
          <a:bodyPr wrap="none" anchor="ctr"/>
          <a:lstStyle/>
          <a:p>
            <a:endParaRPr lang="fr-FR"/>
          </a:p>
        </p:txBody>
      </p:sp>
      <p:sp>
        <p:nvSpPr>
          <p:cNvPr id="13369" name="Line 57"/>
          <p:cNvSpPr>
            <a:spLocks noChangeShapeType="1"/>
          </p:cNvSpPr>
          <p:nvPr/>
        </p:nvSpPr>
        <p:spPr bwMode="auto">
          <a:xfrm>
            <a:off x="3581400" y="4648200"/>
            <a:ext cx="0" cy="381000"/>
          </a:xfrm>
          <a:prstGeom prst="line">
            <a:avLst/>
          </a:prstGeom>
          <a:noFill/>
          <a:ln w="9525">
            <a:solidFill>
              <a:schemeClr val="tx1"/>
            </a:solidFill>
            <a:round/>
            <a:headEnd/>
            <a:tailEnd/>
          </a:ln>
          <a:effectLst/>
        </p:spPr>
        <p:txBody>
          <a:bodyPr wrap="none" anchor="ctr"/>
          <a:lstStyle/>
          <a:p>
            <a:endParaRPr lang="fr-FR"/>
          </a:p>
        </p:txBody>
      </p:sp>
      <p:sp>
        <p:nvSpPr>
          <p:cNvPr id="13370" name="Line 58"/>
          <p:cNvSpPr>
            <a:spLocks noChangeShapeType="1"/>
          </p:cNvSpPr>
          <p:nvPr/>
        </p:nvSpPr>
        <p:spPr bwMode="auto">
          <a:xfrm>
            <a:off x="2743200" y="5029200"/>
            <a:ext cx="0" cy="381000"/>
          </a:xfrm>
          <a:prstGeom prst="line">
            <a:avLst/>
          </a:prstGeom>
          <a:noFill/>
          <a:ln w="9525">
            <a:solidFill>
              <a:schemeClr val="tx1"/>
            </a:solidFill>
            <a:round/>
            <a:headEnd/>
            <a:tailEnd/>
          </a:ln>
          <a:effectLst/>
        </p:spPr>
        <p:txBody>
          <a:bodyPr wrap="none" anchor="ctr"/>
          <a:lstStyle/>
          <a:p>
            <a:endParaRPr lang="fr-FR"/>
          </a:p>
        </p:txBody>
      </p:sp>
      <p:sp>
        <p:nvSpPr>
          <p:cNvPr id="13371" name="Line 59"/>
          <p:cNvSpPr>
            <a:spLocks noChangeShapeType="1"/>
          </p:cNvSpPr>
          <p:nvPr/>
        </p:nvSpPr>
        <p:spPr bwMode="auto">
          <a:xfrm>
            <a:off x="4038600" y="4572000"/>
            <a:ext cx="0" cy="457200"/>
          </a:xfrm>
          <a:prstGeom prst="line">
            <a:avLst/>
          </a:prstGeom>
          <a:noFill/>
          <a:ln w="9525">
            <a:solidFill>
              <a:schemeClr val="tx1"/>
            </a:solidFill>
            <a:round/>
            <a:headEnd/>
            <a:tailEnd/>
          </a:ln>
          <a:effectLst/>
        </p:spPr>
        <p:txBody>
          <a:bodyPr wrap="none" anchor="ctr"/>
          <a:lstStyle/>
          <a:p>
            <a:endParaRPr lang="fr-FR"/>
          </a:p>
        </p:txBody>
      </p:sp>
      <p:sp>
        <p:nvSpPr>
          <p:cNvPr id="13372" name="Line 60"/>
          <p:cNvSpPr>
            <a:spLocks noChangeShapeType="1"/>
          </p:cNvSpPr>
          <p:nvPr/>
        </p:nvSpPr>
        <p:spPr bwMode="auto">
          <a:xfrm>
            <a:off x="2286000" y="5029200"/>
            <a:ext cx="0" cy="457200"/>
          </a:xfrm>
          <a:prstGeom prst="line">
            <a:avLst/>
          </a:prstGeom>
          <a:noFill/>
          <a:ln w="9525">
            <a:solidFill>
              <a:schemeClr val="tx1"/>
            </a:solidFill>
            <a:round/>
            <a:headEnd/>
            <a:tailEnd/>
          </a:ln>
          <a:effectLst/>
        </p:spPr>
        <p:txBody>
          <a:bodyPr wrap="none" anchor="ctr"/>
          <a:lstStyle/>
          <a:p>
            <a:endParaRPr lang="fr-FR"/>
          </a:p>
        </p:txBody>
      </p:sp>
      <p:sp>
        <p:nvSpPr>
          <p:cNvPr id="13373" name="Text Box 61"/>
          <p:cNvSpPr txBox="1">
            <a:spLocks noChangeArrowheads="1"/>
          </p:cNvSpPr>
          <p:nvPr/>
        </p:nvSpPr>
        <p:spPr bwMode="auto">
          <a:xfrm>
            <a:off x="5775325" y="3089275"/>
            <a:ext cx="1031875" cy="457200"/>
          </a:xfrm>
          <a:prstGeom prst="rect">
            <a:avLst/>
          </a:prstGeom>
          <a:noFill/>
          <a:ln w="9525">
            <a:noFill/>
            <a:miter lim="800000"/>
            <a:headEnd/>
            <a:tailEnd/>
          </a:ln>
          <a:effectLst/>
        </p:spPr>
        <p:txBody>
          <a:bodyPr wrap="none">
            <a:spAutoFit/>
          </a:bodyPr>
          <a:lstStyle/>
          <a:p>
            <a:r>
              <a:rPr lang="fr-FR"/>
              <a:t>f=n/To</a:t>
            </a:r>
          </a:p>
        </p:txBody>
      </p:sp>
      <p:sp>
        <p:nvSpPr>
          <p:cNvPr id="13374" name="Text Box 62"/>
          <p:cNvSpPr txBox="1">
            <a:spLocks noChangeArrowheads="1"/>
          </p:cNvSpPr>
          <p:nvPr/>
        </p:nvSpPr>
        <p:spPr bwMode="auto">
          <a:xfrm>
            <a:off x="5851525" y="4765675"/>
            <a:ext cx="1031875" cy="457200"/>
          </a:xfrm>
          <a:prstGeom prst="rect">
            <a:avLst/>
          </a:prstGeom>
          <a:noFill/>
          <a:ln w="9525">
            <a:noFill/>
            <a:miter lim="800000"/>
            <a:headEnd/>
            <a:tailEnd/>
          </a:ln>
          <a:effectLst/>
        </p:spPr>
        <p:txBody>
          <a:bodyPr wrap="none">
            <a:spAutoFit/>
          </a:bodyPr>
          <a:lstStyle/>
          <a:p>
            <a:r>
              <a:rPr lang="fr-FR"/>
              <a:t>f=n/To</a:t>
            </a:r>
          </a:p>
        </p:txBody>
      </p:sp>
      <p:sp>
        <p:nvSpPr>
          <p:cNvPr id="13375" name="Text Box 63"/>
          <p:cNvSpPr txBox="1">
            <a:spLocks noChangeArrowheads="1"/>
          </p:cNvSpPr>
          <p:nvPr/>
        </p:nvSpPr>
        <p:spPr bwMode="auto">
          <a:xfrm>
            <a:off x="6003925" y="1946275"/>
            <a:ext cx="792163" cy="457200"/>
          </a:xfrm>
          <a:prstGeom prst="rect">
            <a:avLst/>
          </a:prstGeom>
          <a:noFill/>
          <a:ln w="9525">
            <a:noFill/>
            <a:miter lim="800000"/>
            <a:headEnd/>
            <a:tailEnd/>
          </a:ln>
          <a:effectLst/>
        </p:spPr>
        <p:txBody>
          <a:bodyPr wrap="none">
            <a:spAutoFit/>
          </a:bodyPr>
          <a:lstStyle/>
          <a:p>
            <a:r>
              <a:rPr lang="fr-FR"/>
              <a:t>paire</a:t>
            </a:r>
          </a:p>
        </p:txBody>
      </p:sp>
      <p:sp>
        <p:nvSpPr>
          <p:cNvPr id="13376" name="Text Box 64"/>
          <p:cNvSpPr txBox="1">
            <a:spLocks noChangeArrowheads="1"/>
          </p:cNvSpPr>
          <p:nvPr/>
        </p:nvSpPr>
        <p:spPr bwMode="auto">
          <a:xfrm>
            <a:off x="6156325" y="3851275"/>
            <a:ext cx="1112838" cy="457200"/>
          </a:xfrm>
          <a:prstGeom prst="rect">
            <a:avLst/>
          </a:prstGeom>
          <a:noFill/>
          <a:ln w="9525">
            <a:noFill/>
            <a:miter lim="800000"/>
            <a:headEnd/>
            <a:tailEnd/>
          </a:ln>
          <a:effectLst/>
        </p:spPr>
        <p:txBody>
          <a:bodyPr wrap="none">
            <a:spAutoFit/>
          </a:bodyPr>
          <a:lstStyle/>
          <a:p>
            <a:r>
              <a:rPr lang="fr-FR"/>
              <a:t>impaire</a:t>
            </a:r>
          </a:p>
        </p:txBody>
      </p:sp>
      <p:graphicFrame>
        <p:nvGraphicFramePr>
          <p:cNvPr id="17413" name="Object 5"/>
          <p:cNvGraphicFramePr>
            <a:graphicFrameLocks noChangeAspect="1"/>
          </p:cNvGraphicFramePr>
          <p:nvPr/>
        </p:nvGraphicFramePr>
        <p:xfrm>
          <a:off x="3286116" y="1857364"/>
          <a:ext cx="589364" cy="357190"/>
        </p:xfrm>
        <a:graphic>
          <a:graphicData uri="http://schemas.openxmlformats.org/presentationml/2006/ole">
            <mc:AlternateContent xmlns:mc="http://schemas.openxmlformats.org/markup-compatibility/2006">
              <mc:Choice xmlns:v="urn:schemas-microsoft-com:vml" Requires="v">
                <p:oleObj spid="_x0000_s147510" name="Équation" r:id="rId6" imgW="419040" imgH="253800" progId="Equation.3">
                  <p:embed/>
                </p:oleObj>
              </mc:Choice>
              <mc:Fallback>
                <p:oleObj name="Équation" r:id="rId6" imgW="419040" imgH="253800" progId="Equation.3">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86116" y="1857364"/>
                        <a:ext cx="589364" cy="3571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414" name="Object 6"/>
          <p:cNvGraphicFramePr>
            <a:graphicFrameLocks noChangeAspect="1"/>
          </p:cNvGraphicFramePr>
          <p:nvPr/>
        </p:nvGraphicFramePr>
        <p:xfrm>
          <a:off x="3286115" y="3929066"/>
          <a:ext cx="615161" cy="357190"/>
        </p:xfrm>
        <a:graphic>
          <a:graphicData uri="http://schemas.openxmlformats.org/presentationml/2006/ole">
            <mc:AlternateContent xmlns:mc="http://schemas.openxmlformats.org/markup-compatibility/2006">
              <mc:Choice xmlns:v="urn:schemas-microsoft-com:vml" Requires="v">
                <p:oleObj spid="_x0000_s147511" name="Équation" r:id="rId8" imgW="393480" imgH="228600" progId="Equation.3">
                  <p:embed/>
                </p:oleObj>
              </mc:Choice>
              <mc:Fallback>
                <p:oleObj name="Équation" r:id="rId8" imgW="393480" imgH="228600" progId="Equation.3">
                  <p:embed/>
                  <p:pic>
                    <p:nvPicPr>
                      <p:cNvPr id="0"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286115" y="3929066"/>
                        <a:ext cx="615161" cy="3571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1" name="ZoneTexte 30"/>
          <p:cNvSpPr txBox="1"/>
          <p:nvPr/>
        </p:nvSpPr>
        <p:spPr>
          <a:xfrm>
            <a:off x="0" y="0"/>
            <a:ext cx="9144000" cy="553998"/>
          </a:xfrm>
          <a:prstGeom prst="rect">
            <a:avLst/>
          </a:prstGeom>
          <a:noFill/>
        </p:spPr>
        <p:txBody>
          <a:bodyPr wrap="square" rtlCol="0">
            <a:spAutoFit/>
          </a:bodyPr>
          <a:lstStyle/>
          <a:p>
            <a:pPr algn="ctr"/>
            <a:r>
              <a:rPr lang="fr-FR" sz="3000" b="1" dirty="0">
                <a:solidFill>
                  <a:srgbClr val="FF0000"/>
                </a:solidFill>
                <a:latin typeface="Times New Roman" pitchFamily="18" charset="0"/>
                <a:cs typeface="Times New Roman" pitchFamily="18" charset="0"/>
              </a:rPr>
              <a:t>SPECTRE DE FOURIER</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6677" name="Picture 5"/>
          <p:cNvPicPr>
            <a:picLocks noChangeAspect="1" noChangeArrowheads="1"/>
          </p:cNvPicPr>
          <p:nvPr/>
        </p:nvPicPr>
        <p:blipFill>
          <a:blip r:embed="rId3"/>
          <a:srcRect/>
          <a:stretch>
            <a:fillRect/>
          </a:stretch>
        </p:blipFill>
        <p:spPr bwMode="auto">
          <a:xfrm>
            <a:off x="531936" y="3754461"/>
            <a:ext cx="3020157" cy="1830387"/>
          </a:xfrm>
          <a:prstGeom prst="rect">
            <a:avLst/>
          </a:prstGeom>
          <a:noFill/>
          <a:ln w="12700">
            <a:noFill/>
            <a:miter lim="800000"/>
            <a:headEnd type="none" w="sm" len="sm"/>
            <a:tailEnd type="none" w="sm" len="sm"/>
          </a:ln>
          <a:effectLst/>
        </p:spPr>
      </p:pic>
      <p:pic>
        <p:nvPicPr>
          <p:cNvPr id="156678" name="Picture 6"/>
          <p:cNvPicPr>
            <a:picLocks noChangeAspect="1" noChangeArrowheads="1"/>
          </p:cNvPicPr>
          <p:nvPr/>
        </p:nvPicPr>
        <p:blipFill>
          <a:blip r:embed="rId4"/>
          <a:srcRect/>
          <a:stretch>
            <a:fillRect/>
          </a:stretch>
        </p:blipFill>
        <p:spPr bwMode="auto">
          <a:xfrm>
            <a:off x="4646735" y="3571876"/>
            <a:ext cx="4119196" cy="1571636"/>
          </a:xfrm>
          <a:prstGeom prst="rect">
            <a:avLst/>
          </a:prstGeom>
          <a:noFill/>
          <a:ln w="12700">
            <a:noFill/>
            <a:miter lim="800000"/>
            <a:headEnd type="none" w="sm" len="sm"/>
            <a:tailEnd type="none" w="sm" len="sm"/>
          </a:ln>
          <a:effectLst/>
        </p:spPr>
      </p:pic>
      <p:pic>
        <p:nvPicPr>
          <p:cNvPr id="156679" name="Picture 7"/>
          <p:cNvPicPr>
            <a:picLocks noChangeAspect="1" noChangeArrowheads="1"/>
          </p:cNvPicPr>
          <p:nvPr/>
        </p:nvPicPr>
        <p:blipFill>
          <a:blip r:embed="rId5"/>
          <a:srcRect/>
          <a:stretch>
            <a:fillRect/>
          </a:stretch>
        </p:blipFill>
        <p:spPr bwMode="auto">
          <a:xfrm>
            <a:off x="4589585" y="5072074"/>
            <a:ext cx="4189535" cy="1785950"/>
          </a:xfrm>
          <a:prstGeom prst="rect">
            <a:avLst/>
          </a:prstGeom>
          <a:noFill/>
          <a:ln w="12700">
            <a:noFill/>
            <a:miter lim="800000"/>
            <a:headEnd type="none" w="sm" len="sm"/>
            <a:tailEnd type="none" w="sm" len="sm"/>
          </a:ln>
          <a:effectLst/>
        </p:spPr>
      </p:pic>
      <p:sp>
        <p:nvSpPr>
          <p:cNvPr id="156681" name="Text Box 9"/>
          <p:cNvSpPr txBox="1">
            <a:spLocks noChangeArrowheads="1"/>
          </p:cNvSpPr>
          <p:nvPr/>
        </p:nvSpPr>
        <p:spPr bwMode="auto">
          <a:xfrm>
            <a:off x="1994389" y="4202135"/>
            <a:ext cx="527538" cy="304800"/>
          </a:xfrm>
          <a:prstGeom prst="rect">
            <a:avLst/>
          </a:prstGeom>
          <a:noFill/>
          <a:ln w="12700">
            <a:noFill/>
            <a:miter lim="800000"/>
            <a:headEnd type="none" w="sm" len="sm"/>
            <a:tailEnd type="none" w="sm" len="sm"/>
          </a:ln>
          <a:effectLst/>
        </p:spPr>
        <p:txBody>
          <a:bodyPr wrap="none">
            <a:spAutoFit/>
          </a:bodyPr>
          <a:lstStyle/>
          <a:p>
            <a:r>
              <a:rPr lang="fr-FR" sz="1400"/>
              <a:t>T=5</a:t>
            </a:r>
            <a:r>
              <a:rPr lang="fr-FR" sz="1400">
                <a:latin typeface="Symbol" pitchFamily="18" charset="2"/>
              </a:rPr>
              <a:t>t</a:t>
            </a:r>
            <a:endParaRPr lang="fr-FR" sz="1400"/>
          </a:p>
        </p:txBody>
      </p:sp>
      <p:sp>
        <p:nvSpPr>
          <p:cNvPr id="156684" name="Text Box 12"/>
          <p:cNvSpPr txBox="1">
            <a:spLocks noChangeArrowheads="1"/>
          </p:cNvSpPr>
          <p:nvPr/>
        </p:nvSpPr>
        <p:spPr bwMode="auto">
          <a:xfrm>
            <a:off x="556846" y="3394097"/>
            <a:ext cx="1042145" cy="369332"/>
          </a:xfrm>
          <a:prstGeom prst="rect">
            <a:avLst/>
          </a:prstGeom>
          <a:noFill/>
          <a:ln w="12700">
            <a:noFill/>
            <a:miter lim="800000"/>
            <a:headEnd type="none" w="sm" len="sm"/>
            <a:tailEnd type="none" w="sm" len="sm"/>
          </a:ln>
          <a:effectLst/>
        </p:spPr>
        <p:txBody>
          <a:bodyPr wrap="none">
            <a:spAutoFit/>
          </a:bodyPr>
          <a:lstStyle/>
          <a:p>
            <a:r>
              <a:rPr lang="fr-FR"/>
              <a:t>Pour ça ?</a:t>
            </a:r>
          </a:p>
        </p:txBody>
      </p:sp>
      <p:graphicFrame>
        <p:nvGraphicFramePr>
          <p:cNvPr id="156685" name="Object 13"/>
          <p:cNvGraphicFramePr>
            <a:graphicFrameLocks noChangeAspect="1"/>
          </p:cNvGraphicFramePr>
          <p:nvPr/>
        </p:nvGraphicFramePr>
        <p:xfrm>
          <a:off x="1222131" y="6140473"/>
          <a:ext cx="1890346" cy="646113"/>
        </p:xfrm>
        <a:graphic>
          <a:graphicData uri="http://schemas.openxmlformats.org/presentationml/2006/ole">
            <mc:AlternateContent xmlns:mc="http://schemas.openxmlformats.org/markup-compatibility/2006">
              <mc:Choice xmlns:v="urn:schemas-microsoft-com:vml" Requires="v">
                <p:oleObj spid="_x0000_s4150" name="Équation" r:id="rId6" imgW="1206360" imgH="380880" progId="Equation.3">
                  <p:embed/>
                </p:oleObj>
              </mc:Choice>
              <mc:Fallback>
                <p:oleObj name="Équation" r:id="rId6" imgW="1206360" imgH="380880" progId="Equation.3">
                  <p:embed/>
                  <p:pic>
                    <p:nvPicPr>
                      <p:cNvPr id="0"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22131" y="6140473"/>
                        <a:ext cx="1890346" cy="6461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 name="ZoneTexte 11"/>
          <p:cNvSpPr txBox="1"/>
          <p:nvPr/>
        </p:nvSpPr>
        <p:spPr>
          <a:xfrm>
            <a:off x="0" y="642918"/>
            <a:ext cx="9144000" cy="707886"/>
          </a:xfrm>
          <a:prstGeom prst="rect">
            <a:avLst/>
          </a:prstGeom>
          <a:noFill/>
        </p:spPr>
        <p:txBody>
          <a:bodyPr wrap="square" rtlCol="0">
            <a:spAutoFit/>
          </a:bodyPr>
          <a:lstStyle/>
          <a:p>
            <a:pPr algn="just"/>
            <a:r>
              <a:rPr lang="fr-FR" sz="2000" dirty="0">
                <a:solidFill>
                  <a:srgbClr val="002060"/>
                </a:solidFill>
                <a:latin typeface="Times New Roman" pitchFamily="18" charset="0"/>
                <a:cs typeface="Times New Roman" pitchFamily="18" charset="0"/>
              </a:rPr>
              <a:t>Dès lors pour un signal x(t) périodique réel et quelconque et compte tenu de son développement en série de Fourier, son spectre sera donc obtenu ainsi:</a:t>
            </a:r>
          </a:p>
        </p:txBody>
      </p:sp>
      <p:graphicFrame>
        <p:nvGraphicFramePr>
          <p:cNvPr id="4099" name="Object 3"/>
          <p:cNvGraphicFramePr>
            <a:graphicFrameLocks noChangeAspect="1"/>
          </p:cNvGraphicFramePr>
          <p:nvPr/>
        </p:nvGraphicFramePr>
        <p:xfrm>
          <a:off x="71406" y="2241546"/>
          <a:ext cx="4008438" cy="687388"/>
        </p:xfrm>
        <a:graphic>
          <a:graphicData uri="http://schemas.openxmlformats.org/presentationml/2006/ole">
            <mc:AlternateContent xmlns:mc="http://schemas.openxmlformats.org/markup-compatibility/2006">
              <mc:Choice xmlns:v="urn:schemas-microsoft-com:vml" Requires="v">
                <p:oleObj spid="_x0000_s4151" name="Équation" r:id="rId8" imgW="2717640" imgH="431640" progId="Equation.3">
                  <p:embed/>
                </p:oleObj>
              </mc:Choice>
              <mc:Fallback>
                <p:oleObj name="Équation" r:id="rId8" imgW="2717640" imgH="431640" progId="Equation.3">
                  <p:embed/>
                  <p:pic>
                    <p:nvPicPr>
                      <p:cNvPr id="0"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1406" y="2241546"/>
                        <a:ext cx="4008438" cy="6873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101" name="Object 5"/>
          <p:cNvGraphicFramePr>
            <a:graphicFrameLocks noChangeAspect="1"/>
          </p:cNvGraphicFramePr>
          <p:nvPr/>
        </p:nvGraphicFramePr>
        <p:xfrm>
          <a:off x="4292600" y="2076451"/>
          <a:ext cx="4570413" cy="1495425"/>
        </p:xfrm>
        <a:graphic>
          <a:graphicData uri="http://schemas.openxmlformats.org/presentationml/2006/ole">
            <mc:AlternateContent xmlns:mc="http://schemas.openxmlformats.org/markup-compatibility/2006">
              <mc:Choice xmlns:v="urn:schemas-microsoft-com:vml" Requires="v">
                <p:oleObj spid="_x0000_s4152" name="Équation" r:id="rId10" imgW="3098520" imgH="939600" progId="Equation.3">
                  <p:embed/>
                </p:oleObj>
              </mc:Choice>
              <mc:Fallback>
                <p:oleObj name="Équation" r:id="rId10" imgW="3098520" imgH="939600" progId="Equation.3">
                  <p:embed/>
                  <p:pic>
                    <p:nvPicPr>
                      <p:cNvPr id="0" name="Picture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292600" y="2076451"/>
                        <a:ext cx="4570413" cy="14954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6" name="ZoneTexte 15"/>
          <p:cNvSpPr txBox="1"/>
          <p:nvPr/>
        </p:nvSpPr>
        <p:spPr>
          <a:xfrm>
            <a:off x="357158" y="1643050"/>
            <a:ext cx="2286016" cy="400110"/>
          </a:xfrm>
          <a:prstGeom prst="rect">
            <a:avLst/>
          </a:prstGeom>
          <a:noFill/>
        </p:spPr>
        <p:txBody>
          <a:bodyPr wrap="square" rtlCol="0">
            <a:spAutoFit/>
          </a:bodyPr>
          <a:lstStyle/>
          <a:p>
            <a:r>
              <a:rPr lang="fr-FR" sz="2000" b="1" u="sng" dirty="0">
                <a:solidFill>
                  <a:srgbClr val="FF0000"/>
                </a:solidFill>
              </a:rPr>
              <a:t>Domaine temporel</a:t>
            </a:r>
          </a:p>
        </p:txBody>
      </p:sp>
      <p:sp>
        <p:nvSpPr>
          <p:cNvPr id="17" name="ZoneTexte 16"/>
          <p:cNvSpPr txBox="1"/>
          <p:nvPr/>
        </p:nvSpPr>
        <p:spPr>
          <a:xfrm>
            <a:off x="5572132" y="1643050"/>
            <a:ext cx="2286016" cy="400110"/>
          </a:xfrm>
          <a:prstGeom prst="rect">
            <a:avLst/>
          </a:prstGeom>
          <a:noFill/>
        </p:spPr>
        <p:txBody>
          <a:bodyPr wrap="square" rtlCol="0">
            <a:spAutoFit/>
          </a:bodyPr>
          <a:lstStyle/>
          <a:p>
            <a:r>
              <a:rPr lang="fr-FR" sz="2000" b="1" u="sng" dirty="0">
                <a:solidFill>
                  <a:srgbClr val="FF0000"/>
                </a:solidFill>
              </a:rPr>
              <a:t>Domaine spectral</a:t>
            </a:r>
          </a:p>
        </p:txBody>
      </p:sp>
      <p:sp>
        <p:nvSpPr>
          <p:cNvPr id="18" name="ZoneTexte 17"/>
          <p:cNvSpPr txBox="1"/>
          <p:nvPr/>
        </p:nvSpPr>
        <p:spPr>
          <a:xfrm>
            <a:off x="0" y="0"/>
            <a:ext cx="9144000" cy="553998"/>
          </a:xfrm>
          <a:prstGeom prst="rect">
            <a:avLst/>
          </a:prstGeom>
          <a:noFill/>
        </p:spPr>
        <p:txBody>
          <a:bodyPr wrap="square" rtlCol="0">
            <a:spAutoFit/>
          </a:bodyPr>
          <a:lstStyle/>
          <a:p>
            <a:pPr algn="ctr"/>
            <a:r>
              <a:rPr lang="fr-FR" sz="3000" b="1" dirty="0">
                <a:solidFill>
                  <a:srgbClr val="FF0000"/>
                </a:solidFill>
                <a:latin typeface="Times New Roman" pitchFamily="18" charset="0"/>
                <a:cs typeface="Times New Roman" pitchFamily="18" charset="0"/>
              </a:rPr>
              <a:t>SPECTRE DE FOURIER</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7700" name="Object 4"/>
          <p:cNvGraphicFramePr>
            <a:graphicFrameLocks noChangeAspect="1"/>
          </p:cNvGraphicFramePr>
          <p:nvPr/>
        </p:nvGraphicFramePr>
        <p:xfrm>
          <a:off x="4633913" y="4284663"/>
          <a:ext cx="2262187" cy="747712"/>
        </p:xfrm>
        <a:graphic>
          <a:graphicData uri="http://schemas.openxmlformats.org/presentationml/2006/ole">
            <mc:AlternateContent xmlns:mc="http://schemas.openxmlformats.org/markup-compatibility/2006">
              <mc:Choice xmlns:v="urn:schemas-microsoft-com:vml" Requires="v">
                <p:oleObj spid="_x0000_s6232" name="Équation" r:id="rId3" imgW="1447560" imgH="444240" progId="Equation.3">
                  <p:embed/>
                </p:oleObj>
              </mc:Choice>
              <mc:Fallback>
                <p:oleObj name="Équation" r:id="rId3" imgW="1447560" imgH="444240" progId="Equation.3">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33913" y="4284663"/>
                        <a:ext cx="2262187" cy="7477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57701" name="Object 5"/>
          <p:cNvGraphicFramePr>
            <a:graphicFrameLocks noChangeAspect="1"/>
          </p:cNvGraphicFramePr>
          <p:nvPr/>
        </p:nvGraphicFramePr>
        <p:xfrm>
          <a:off x="4729794" y="5072074"/>
          <a:ext cx="1342404" cy="746142"/>
        </p:xfrm>
        <a:graphic>
          <a:graphicData uri="http://schemas.openxmlformats.org/presentationml/2006/ole">
            <mc:AlternateContent xmlns:mc="http://schemas.openxmlformats.org/markup-compatibility/2006">
              <mc:Choice xmlns:v="urn:schemas-microsoft-com:vml" Requires="v">
                <p:oleObj spid="_x0000_s6233" name="Équation" r:id="rId5" imgW="838080" imgH="431640" progId="Equation.3">
                  <p:embed/>
                </p:oleObj>
              </mc:Choice>
              <mc:Fallback>
                <p:oleObj name="Équation" r:id="rId5" imgW="838080" imgH="431640" progId="Equation.3">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29794" y="5072074"/>
                        <a:ext cx="1342404" cy="74614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7702" name="Text Box 6"/>
          <p:cNvSpPr txBox="1">
            <a:spLocks noChangeArrowheads="1"/>
          </p:cNvSpPr>
          <p:nvPr/>
        </p:nvSpPr>
        <p:spPr bwMode="auto">
          <a:xfrm>
            <a:off x="0" y="5286388"/>
            <a:ext cx="4851328" cy="400110"/>
          </a:xfrm>
          <a:prstGeom prst="rect">
            <a:avLst/>
          </a:prstGeom>
          <a:noFill/>
          <a:ln w="12700">
            <a:noFill/>
            <a:miter lim="800000"/>
            <a:headEnd type="none" w="sm" len="sm"/>
            <a:tailEnd type="none" w="sm" len="sm"/>
          </a:ln>
          <a:effectLst/>
        </p:spPr>
        <p:txBody>
          <a:bodyPr wrap="none">
            <a:spAutoFit/>
          </a:bodyPr>
          <a:lstStyle/>
          <a:p>
            <a:pPr algn="just"/>
            <a:r>
              <a:rPr lang="fr-FR" sz="2000" dirty="0">
                <a:solidFill>
                  <a:srgbClr val="C00000"/>
                </a:solidFill>
                <a:latin typeface="Times New Roman" pitchFamily="18" charset="0"/>
                <a:cs typeface="Times New Roman" pitchFamily="18" charset="0"/>
              </a:rPr>
              <a:t>Ou encore, en utilisant l’identité de </a:t>
            </a:r>
            <a:r>
              <a:rPr lang="fr-FR" sz="2000" dirty="0" err="1">
                <a:solidFill>
                  <a:srgbClr val="C00000"/>
                </a:solidFill>
                <a:latin typeface="Times New Roman" pitchFamily="18" charset="0"/>
                <a:cs typeface="Times New Roman" pitchFamily="18" charset="0"/>
              </a:rPr>
              <a:t>Parseval</a:t>
            </a:r>
            <a:r>
              <a:rPr lang="fr-FR" sz="2000" dirty="0">
                <a:solidFill>
                  <a:srgbClr val="C00000"/>
                </a:solidFill>
                <a:latin typeface="Times New Roman" pitchFamily="18" charset="0"/>
                <a:cs typeface="Times New Roman" pitchFamily="18" charset="0"/>
              </a:rPr>
              <a:t>:</a:t>
            </a:r>
          </a:p>
        </p:txBody>
      </p:sp>
      <p:sp>
        <p:nvSpPr>
          <p:cNvPr id="157703" name="Oval 7"/>
          <p:cNvSpPr>
            <a:spLocks noChangeArrowheads="1"/>
          </p:cNvSpPr>
          <p:nvPr/>
        </p:nvSpPr>
        <p:spPr bwMode="auto">
          <a:xfrm>
            <a:off x="5429256" y="5214950"/>
            <a:ext cx="509954" cy="622300"/>
          </a:xfrm>
          <a:prstGeom prst="ellipse">
            <a:avLst/>
          </a:prstGeom>
          <a:noFill/>
          <a:ln w="12700">
            <a:solidFill>
              <a:schemeClr val="tx1"/>
            </a:solidFill>
            <a:round/>
            <a:headEnd type="none" w="sm" len="sm"/>
            <a:tailEnd type="none" w="sm" len="sm"/>
          </a:ln>
          <a:effectLst/>
        </p:spPr>
        <p:txBody>
          <a:bodyPr wrap="none" anchor="ctr"/>
          <a:lstStyle/>
          <a:p>
            <a:endParaRPr lang="fr-FR"/>
          </a:p>
        </p:txBody>
      </p:sp>
      <p:sp>
        <p:nvSpPr>
          <p:cNvPr id="157704" name="Line 8"/>
          <p:cNvSpPr>
            <a:spLocks noChangeShapeType="1"/>
          </p:cNvSpPr>
          <p:nvPr/>
        </p:nvSpPr>
        <p:spPr bwMode="auto">
          <a:xfrm>
            <a:off x="6050960" y="5214950"/>
            <a:ext cx="1449998" cy="139698"/>
          </a:xfrm>
          <a:prstGeom prst="line">
            <a:avLst/>
          </a:prstGeom>
          <a:noFill/>
          <a:ln w="25400">
            <a:solidFill>
              <a:schemeClr val="tx1"/>
            </a:solidFill>
            <a:round/>
            <a:headEnd type="triangle" w="sm" len="sm"/>
            <a:tailEnd type="none" w="sm" len="sm"/>
          </a:ln>
          <a:effectLst/>
        </p:spPr>
        <p:txBody>
          <a:bodyPr wrap="none" anchor="ctr"/>
          <a:lstStyle/>
          <a:p>
            <a:endParaRPr lang="fr-FR"/>
          </a:p>
        </p:txBody>
      </p:sp>
      <p:sp>
        <p:nvSpPr>
          <p:cNvPr id="157705" name="Text Box 9"/>
          <p:cNvSpPr txBox="1">
            <a:spLocks noChangeArrowheads="1"/>
          </p:cNvSpPr>
          <p:nvPr/>
        </p:nvSpPr>
        <p:spPr bwMode="auto">
          <a:xfrm>
            <a:off x="6072198" y="5357826"/>
            <a:ext cx="3127908" cy="369332"/>
          </a:xfrm>
          <a:prstGeom prst="rect">
            <a:avLst/>
          </a:prstGeom>
          <a:noFill/>
          <a:ln w="12700">
            <a:noFill/>
            <a:miter lim="800000"/>
            <a:headEnd type="none" w="sm" len="sm"/>
            <a:tailEnd type="none" w="sm" len="sm"/>
          </a:ln>
          <a:effectLst/>
        </p:spPr>
        <p:txBody>
          <a:bodyPr wrap="none">
            <a:spAutoFit/>
          </a:bodyPr>
          <a:lstStyle/>
          <a:p>
            <a:r>
              <a:rPr lang="fr-FR" b="1" dirty="0">
                <a:solidFill>
                  <a:srgbClr val="FF0000"/>
                </a:solidFill>
              </a:rPr>
              <a:t>Densité Spectrale de Puissance</a:t>
            </a:r>
          </a:p>
        </p:txBody>
      </p:sp>
      <p:sp>
        <p:nvSpPr>
          <p:cNvPr id="10" name="ZoneTexte 9"/>
          <p:cNvSpPr txBox="1"/>
          <p:nvPr/>
        </p:nvSpPr>
        <p:spPr>
          <a:xfrm>
            <a:off x="0" y="0"/>
            <a:ext cx="9144000" cy="553998"/>
          </a:xfrm>
          <a:prstGeom prst="rect">
            <a:avLst/>
          </a:prstGeom>
          <a:noFill/>
        </p:spPr>
        <p:txBody>
          <a:bodyPr wrap="square" rtlCol="0">
            <a:spAutoFit/>
          </a:bodyPr>
          <a:lstStyle/>
          <a:p>
            <a:pPr algn="ctr"/>
            <a:r>
              <a:rPr lang="fr-FR" sz="3000" b="1" dirty="0">
                <a:solidFill>
                  <a:srgbClr val="FF0000"/>
                </a:solidFill>
                <a:latin typeface="Times New Roman" pitchFamily="18" charset="0"/>
                <a:cs typeface="Times New Roman" pitchFamily="18" charset="0"/>
              </a:rPr>
              <a:t>DENSITE SPECTRALE DE PUISSANCE</a:t>
            </a:r>
          </a:p>
        </p:txBody>
      </p:sp>
      <p:sp>
        <p:nvSpPr>
          <p:cNvPr id="11" name="ZoneTexte 10"/>
          <p:cNvSpPr txBox="1"/>
          <p:nvPr/>
        </p:nvSpPr>
        <p:spPr>
          <a:xfrm>
            <a:off x="0" y="642918"/>
            <a:ext cx="9144000" cy="2246769"/>
          </a:xfrm>
          <a:prstGeom prst="rect">
            <a:avLst/>
          </a:prstGeom>
          <a:noFill/>
        </p:spPr>
        <p:txBody>
          <a:bodyPr wrap="square" rtlCol="0">
            <a:spAutoFit/>
          </a:bodyPr>
          <a:lstStyle/>
          <a:p>
            <a:pPr algn="just"/>
            <a:r>
              <a:rPr lang="fr-FR" sz="2000" dirty="0">
                <a:solidFill>
                  <a:srgbClr val="002060"/>
                </a:solidFill>
                <a:latin typeface="Times New Roman" pitchFamily="18" charset="0"/>
                <a:cs typeface="Times New Roman" pitchFamily="18" charset="0"/>
              </a:rPr>
              <a:t>L’analyse et l’étude d’un signal nécessitent souvent le calcul de son énergie totale et de sa puissance moyenne totale. Pour un signal  déterministe physiquement réalisable son énergie totale est finie et par conséquence sa puissance moyenne totale est nulle. Par contre un signal périodique possède une puissance moyenne totale non nulle ce qui implique une énergie totale infinie.</a:t>
            </a:r>
          </a:p>
          <a:p>
            <a:pPr algn="just"/>
            <a:r>
              <a:rPr lang="fr-FR" sz="2000" dirty="0">
                <a:solidFill>
                  <a:srgbClr val="00B050"/>
                </a:solidFill>
                <a:latin typeface="Times New Roman" pitchFamily="18" charset="0"/>
                <a:cs typeface="Times New Roman" pitchFamily="18" charset="0"/>
              </a:rPr>
              <a:t>Pour un signal non périodique, l’énergie totale et la puissance moyenne totale son calculée respectivement par:</a:t>
            </a:r>
          </a:p>
        </p:txBody>
      </p:sp>
      <p:graphicFrame>
        <p:nvGraphicFramePr>
          <p:cNvPr id="12" name="Objet 11"/>
          <p:cNvGraphicFramePr>
            <a:graphicFrameLocks noChangeAspect="1"/>
          </p:cNvGraphicFramePr>
          <p:nvPr/>
        </p:nvGraphicFramePr>
        <p:xfrm>
          <a:off x="1714480" y="2786058"/>
          <a:ext cx="1714512" cy="857256"/>
        </p:xfrm>
        <a:graphic>
          <a:graphicData uri="http://schemas.openxmlformats.org/presentationml/2006/ole">
            <mc:AlternateContent xmlns:mc="http://schemas.openxmlformats.org/markup-compatibility/2006">
              <mc:Choice xmlns:v="urn:schemas-microsoft-com:vml" Requires="v">
                <p:oleObj spid="_x0000_s6234" name="Équation" r:id="rId7" imgW="939600" imgH="469800" progId="Equation.3">
                  <p:embed/>
                </p:oleObj>
              </mc:Choice>
              <mc:Fallback>
                <p:oleObj name="Équation" r:id="rId7" imgW="939600" imgH="469800" progId="Equation.3">
                  <p:embed/>
                  <p:pic>
                    <p:nvPicPr>
                      <p:cNvPr id="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14480" y="2786058"/>
                        <a:ext cx="1714512" cy="85725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150" name="Object 6"/>
          <p:cNvGraphicFramePr>
            <a:graphicFrameLocks noChangeAspect="1"/>
          </p:cNvGraphicFramePr>
          <p:nvPr/>
        </p:nvGraphicFramePr>
        <p:xfrm>
          <a:off x="4784741" y="2571752"/>
          <a:ext cx="2144713" cy="1071562"/>
        </p:xfrm>
        <a:graphic>
          <a:graphicData uri="http://schemas.openxmlformats.org/presentationml/2006/ole">
            <mc:AlternateContent xmlns:mc="http://schemas.openxmlformats.org/markup-compatibility/2006">
              <mc:Choice xmlns:v="urn:schemas-microsoft-com:vml" Requires="v">
                <p:oleObj spid="_x0000_s6235" name="Équation" r:id="rId9" imgW="1371600" imgH="685800" progId="Equation.3">
                  <p:embed/>
                </p:oleObj>
              </mc:Choice>
              <mc:Fallback>
                <p:oleObj name="Équation" r:id="rId9" imgW="1371600" imgH="685800" progId="Equation.3">
                  <p:embed/>
                  <p:pic>
                    <p:nvPicPr>
                      <p:cNvPr id="0" name="Picture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784741" y="2571752"/>
                        <a:ext cx="2144713" cy="10715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 name="ZoneTexte 13"/>
          <p:cNvSpPr txBox="1"/>
          <p:nvPr/>
        </p:nvSpPr>
        <p:spPr>
          <a:xfrm>
            <a:off x="0" y="3571876"/>
            <a:ext cx="9144000" cy="707886"/>
          </a:xfrm>
          <a:prstGeom prst="rect">
            <a:avLst/>
          </a:prstGeom>
          <a:noFill/>
        </p:spPr>
        <p:txBody>
          <a:bodyPr wrap="square" rtlCol="0">
            <a:spAutoFit/>
          </a:bodyPr>
          <a:lstStyle/>
          <a:p>
            <a:pPr algn="just"/>
            <a:r>
              <a:rPr lang="fr-FR" sz="2000" dirty="0">
                <a:solidFill>
                  <a:srgbClr val="0070C0"/>
                </a:solidFill>
                <a:latin typeface="Times New Roman" pitchFamily="18" charset="0"/>
                <a:cs typeface="Times New Roman" pitchFamily="18" charset="0"/>
              </a:rPr>
              <a:t>Si le signal x(t) est périodique, nous allons nous intéresser uniquement à la puissance moyenne totale (l’énergie est dans ce cas infinie) en la calculant à partir de : </a:t>
            </a:r>
          </a:p>
        </p:txBody>
      </p:sp>
      <p:graphicFrame>
        <p:nvGraphicFramePr>
          <p:cNvPr id="6151" name="Object 7"/>
          <p:cNvGraphicFramePr>
            <a:graphicFrameLocks noChangeAspect="1"/>
          </p:cNvGraphicFramePr>
          <p:nvPr/>
        </p:nvGraphicFramePr>
        <p:xfrm>
          <a:off x="1500166" y="4143375"/>
          <a:ext cx="1647825" cy="1071563"/>
        </p:xfrm>
        <a:graphic>
          <a:graphicData uri="http://schemas.openxmlformats.org/presentationml/2006/ole">
            <mc:AlternateContent xmlns:mc="http://schemas.openxmlformats.org/markup-compatibility/2006">
              <mc:Choice xmlns:v="urn:schemas-microsoft-com:vml" Requires="v">
                <p:oleObj spid="_x0000_s6236" name="Équation" r:id="rId11" imgW="1054080" imgH="685800" progId="Equation.3">
                  <p:embed/>
                </p:oleObj>
              </mc:Choice>
              <mc:Fallback>
                <p:oleObj name="Équation" r:id="rId11" imgW="1054080" imgH="685800" progId="Equation.3">
                  <p:embed/>
                  <p:pic>
                    <p:nvPicPr>
                      <p:cNvPr id="0" name="Picture 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500166" y="4143375"/>
                        <a:ext cx="1647825" cy="10715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 name="ZoneTexte 16"/>
          <p:cNvSpPr txBox="1"/>
          <p:nvPr/>
        </p:nvSpPr>
        <p:spPr>
          <a:xfrm>
            <a:off x="0" y="5857892"/>
            <a:ext cx="9144000" cy="1015663"/>
          </a:xfrm>
          <a:prstGeom prst="rect">
            <a:avLst/>
          </a:prstGeom>
          <a:noFill/>
        </p:spPr>
        <p:txBody>
          <a:bodyPr wrap="square" rtlCol="0">
            <a:spAutoFit/>
          </a:bodyPr>
          <a:lstStyle/>
          <a:p>
            <a:pPr algn="just"/>
            <a:r>
              <a:rPr lang="fr-FR" sz="2000" b="1" dirty="0">
                <a:solidFill>
                  <a:srgbClr val="7030A0"/>
                </a:solidFill>
                <a:latin typeface="Times New Roman" pitchFamily="18" charset="0"/>
                <a:cs typeface="Times New Roman" pitchFamily="18" charset="0"/>
              </a:rPr>
              <a:t>La DSP ou Densité Spectrale de Puissance est la caractéristique essentielle que nous cherchons à obtenir par l’analyse spectrale. Elle représente la dispersion de la puissance du signal par unité de fréquence.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0" y="0"/>
            <a:ext cx="9144000" cy="553998"/>
          </a:xfrm>
          <a:prstGeom prst="rect">
            <a:avLst/>
          </a:prstGeom>
          <a:noFill/>
        </p:spPr>
        <p:txBody>
          <a:bodyPr wrap="square" rtlCol="0">
            <a:spAutoFit/>
          </a:bodyPr>
          <a:lstStyle/>
          <a:p>
            <a:pPr algn="ctr"/>
            <a:r>
              <a:rPr lang="fr-FR" sz="3000" b="1" dirty="0">
                <a:solidFill>
                  <a:srgbClr val="FF0000"/>
                </a:solidFill>
                <a:latin typeface="Times New Roman" pitchFamily="18" charset="0"/>
                <a:cs typeface="Times New Roman" pitchFamily="18" charset="0"/>
              </a:rPr>
              <a:t>INTRODUCTION</a:t>
            </a:r>
          </a:p>
        </p:txBody>
      </p:sp>
      <p:sp>
        <p:nvSpPr>
          <p:cNvPr id="3" name="ZoneTexte 2"/>
          <p:cNvSpPr txBox="1"/>
          <p:nvPr/>
        </p:nvSpPr>
        <p:spPr>
          <a:xfrm>
            <a:off x="0" y="857232"/>
            <a:ext cx="9144000" cy="707886"/>
          </a:xfrm>
          <a:prstGeom prst="rect">
            <a:avLst/>
          </a:prstGeom>
          <a:noFill/>
        </p:spPr>
        <p:txBody>
          <a:bodyPr wrap="square" rtlCol="0">
            <a:spAutoFit/>
          </a:bodyPr>
          <a:lstStyle/>
          <a:p>
            <a:r>
              <a:rPr lang="fr-FR" sz="2200" b="1" u="sng" dirty="0">
                <a:solidFill>
                  <a:srgbClr val="FF0000"/>
                </a:solidFill>
                <a:latin typeface="Times New Roman" pitchFamily="18" charset="0"/>
                <a:cs typeface="Times New Roman" pitchFamily="18" charset="0"/>
              </a:rPr>
              <a:t>C’est quoi l’analyse spectrale?</a:t>
            </a:r>
          </a:p>
          <a:p>
            <a:endParaRPr lang="fr-FR" dirty="0"/>
          </a:p>
        </p:txBody>
      </p:sp>
      <p:sp>
        <p:nvSpPr>
          <p:cNvPr id="9" name="ZoneTexte 8"/>
          <p:cNvSpPr txBox="1"/>
          <p:nvPr/>
        </p:nvSpPr>
        <p:spPr>
          <a:xfrm>
            <a:off x="0" y="6243600"/>
            <a:ext cx="9144000" cy="400110"/>
          </a:xfrm>
          <a:prstGeom prst="rect">
            <a:avLst/>
          </a:prstGeom>
          <a:noFill/>
        </p:spPr>
        <p:txBody>
          <a:bodyPr wrap="square" rtlCol="0">
            <a:spAutoFit/>
          </a:bodyPr>
          <a:lstStyle/>
          <a:p>
            <a:pPr algn="just"/>
            <a:r>
              <a:rPr lang="fr-FR" sz="2000" b="1" dirty="0">
                <a:solidFill>
                  <a:srgbClr val="C00000"/>
                </a:solidFill>
                <a:latin typeface="Times New Roman" pitchFamily="18" charset="0"/>
                <a:cs typeface="Times New Roman" pitchFamily="18" charset="0"/>
              </a:rPr>
              <a:t>Peut on interpréter et analyser ce signal uniquement dans le domaine temporel?</a:t>
            </a:r>
          </a:p>
        </p:txBody>
      </p:sp>
      <p:sp>
        <p:nvSpPr>
          <p:cNvPr id="10" name="ZoneTexte 9"/>
          <p:cNvSpPr txBox="1"/>
          <p:nvPr/>
        </p:nvSpPr>
        <p:spPr>
          <a:xfrm>
            <a:off x="3286116" y="4857760"/>
            <a:ext cx="3429024" cy="400110"/>
          </a:xfrm>
          <a:prstGeom prst="rect">
            <a:avLst/>
          </a:prstGeom>
          <a:noFill/>
        </p:spPr>
        <p:txBody>
          <a:bodyPr wrap="square" rtlCol="0">
            <a:spAutoFit/>
          </a:bodyPr>
          <a:lstStyle/>
          <a:p>
            <a:r>
              <a:rPr lang="fr-FR" sz="2000" b="1" u="sng" dirty="0">
                <a:solidFill>
                  <a:srgbClr val="002060"/>
                </a:solidFill>
                <a:latin typeface="Times New Roman" pitchFamily="18" charset="0"/>
                <a:cs typeface="Times New Roman" pitchFamily="18" charset="0"/>
              </a:rPr>
              <a:t>Exemple d’un signal ECG</a:t>
            </a:r>
          </a:p>
        </p:txBody>
      </p:sp>
      <p:pic>
        <p:nvPicPr>
          <p:cNvPr id="165890" name="Picture 2"/>
          <p:cNvPicPr>
            <a:picLocks noChangeAspect="1" noChangeArrowheads="1"/>
          </p:cNvPicPr>
          <p:nvPr/>
        </p:nvPicPr>
        <p:blipFill>
          <a:blip r:embed="rId2"/>
          <a:srcRect/>
          <a:stretch>
            <a:fillRect/>
          </a:stretch>
        </p:blipFill>
        <p:spPr bwMode="auto">
          <a:xfrm>
            <a:off x="1357290" y="1714488"/>
            <a:ext cx="6507823" cy="2952000"/>
          </a:xfrm>
          <a:prstGeom prst="rect">
            <a:avLst/>
          </a:prstGeom>
          <a:noFill/>
          <a:ln w="9525">
            <a:noFill/>
            <a:miter lim="800000"/>
            <a:headEnd/>
            <a:tailEnd/>
          </a:ln>
          <a:effec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6" name="Picture 36"/>
          <p:cNvPicPr>
            <a:picLocks noChangeAspect="1" noChangeArrowheads="1"/>
          </p:cNvPicPr>
          <p:nvPr/>
        </p:nvPicPr>
        <p:blipFill>
          <a:blip r:embed="rId2"/>
          <a:srcRect b="7497"/>
          <a:stretch>
            <a:fillRect/>
          </a:stretch>
        </p:blipFill>
        <p:spPr bwMode="auto">
          <a:xfrm>
            <a:off x="1308589" y="1785926"/>
            <a:ext cx="7071946" cy="5000660"/>
          </a:xfrm>
          <a:prstGeom prst="rect">
            <a:avLst/>
          </a:prstGeom>
          <a:noFill/>
          <a:ln w="12700">
            <a:noFill/>
            <a:miter lim="800000"/>
            <a:headEnd type="none" w="sm" len="sm"/>
            <a:tailEnd type="none" w="sm" len="sm"/>
          </a:ln>
          <a:effectLst/>
        </p:spPr>
      </p:pic>
      <p:sp>
        <p:nvSpPr>
          <p:cNvPr id="22" name="ZoneTexte 21"/>
          <p:cNvSpPr txBox="1"/>
          <p:nvPr/>
        </p:nvSpPr>
        <p:spPr>
          <a:xfrm>
            <a:off x="0" y="0"/>
            <a:ext cx="9144000" cy="553998"/>
          </a:xfrm>
          <a:prstGeom prst="rect">
            <a:avLst/>
          </a:prstGeom>
          <a:noFill/>
        </p:spPr>
        <p:txBody>
          <a:bodyPr wrap="square" rtlCol="0">
            <a:spAutoFit/>
          </a:bodyPr>
          <a:lstStyle/>
          <a:p>
            <a:pPr algn="ctr"/>
            <a:r>
              <a:rPr lang="fr-FR" sz="3000" b="1" dirty="0">
                <a:solidFill>
                  <a:srgbClr val="FF0000"/>
                </a:solidFill>
                <a:latin typeface="Times New Roman" pitchFamily="18" charset="0"/>
                <a:cs typeface="Times New Roman" pitchFamily="18" charset="0"/>
              </a:rPr>
              <a:t>TRANSFORMEE DE FOURIER</a:t>
            </a:r>
          </a:p>
        </p:txBody>
      </p:sp>
      <p:sp>
        <p:nvSpPr>
          <p:cNvPr id="23" name="ZoneTexte 22"/>
          <p:cNvSpPr txBox="1"/>
          <p:nvPr/>
        </p:nvSpPr>
        <p:spPr>
          <a:xfrm>
            <a:off x="0" y="500042"/>
            <a:ext cx="9144000" cy="1323439"/>
          </a:xfrm>
          <a:prstGeom prst="rect">
            <a:avLst/>
          </a:prstGeom>
          <a:noFill/>
        </p:spPr>
        <p:txBody>
          <a:bodyPr wrap="square" rtlCol="0">
            <a:spAutoFit/>
          </a:bodyPr>
          <a:lstStyle/>
          <a:p>
            <a:pPr algn="just"/>
            <a:r>
              <a:rPr lang="fr-FR" sz="2000" dirty="0">
                <a:solidFill>
                  <a:srgbClr val="002060"/>
                </a:solidFill>
                <a:latin typeface="Times New Roman" pitchFamily="18" charset="0"/>
                <a:cs typeface="Times New Roman" pitchFamily="18" charset="0"/>
              </a:rPr>
              <a:t>Si le signal x(t) n’est pas périodique (c’est le cas pour tous les signaux physiquement réalisables) nous ne pouvons plus le décomposer en série de Fourier (1</a:t>
            </a:r>
            <a:r>
              <a:rPr lang="fr-FR" sz="2000" baseline="30000" dirty="0">
                <a:solidFill>
                  <a:srgbClr val="002060"/>
                </a:solidFill>
                <a:latin typeface="Times New Roman" pitchFamily="18" charset="0"/>
                <a:cs typeface="Times New Roman" pitchFamily="18" charset="0"/>
              </a:rPr>
              <a:t>ère</a:t>
            </a:r>
            <a:r>
              <a:rPr lang="fr-FR" sz="2000" dirty="0">
                <a:solidFill>
                  <a:srgbClr val="002060"/>
                </a:solidFill>
                <a:latin typeface="Times New Roman" pitchFamily="18" charset="0"/>
                <a:cs typeface="Times New Roman" pitchFamily="18" charset="0"/>
              </a:rPr>
              <a:t> impression). Cependant, nous pouvons toujours considérer qu’il est toujours </a:t>
            </a:r>
            <a:r>
              <a:rPr lang="fr-FR" sz="2000" dirty="0" err="1">
                <a:solidFill>
                  <a:srgbClr val="002060"/>
                </a:solidFill>
                <a:latin typeface="Times New Roman" pitchFamily="18" charset="0"/>
                <a:cs typeface="Times New Roman" pitchFamily="18" charset="0"/>
              </a:rPr>
              <a:t>pédiodique</a:t>
            </a:r>
            <a:r>
              <a:rPr lang="fr-FR" sz="2000" dirty="0">
                <a:solidFill>
                  <a:srgbClr val="002060"/>
                </a:solidFill>
                <a:latin typeface="Times New Roman" pitchFamily="18" charset="0"/>
                <a:cs typeface="Times New Roman" pitchFamily="18" charset="0"/>
              </a:rPr>
              <a:t> mais de période de plus en plus élevée :</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52" name="Object 4"/>
          <p:cNvGraphicFramePr>
            <a:graphicFrameLocks noChangeAspect="1"/>
          </p:cNvGraphicFramePr>
          <p:nvPr/>
        </p:nvGraphicFramePr>
        <p:xfrm>
          <a:off x="4502150" y="3282950"/>
          <a:ext cx="139700" cy="290513"/>
        </p:xfrm>
        <a:graphic>
          <a:graphicData uri="http://schemas.openxmlformats.org/presentationml/2006/ole">
            <mc:AlternateContent xmlns:mc="http://schemas.openxmlformats.org/markup-compatibility/2006">
              <mc:Choice xmlns:v="urn:schemas-microsoft-com:vml" Requires="v">
                <p:oleObj spid="_x0000_s112693" name="Équation" r:id="rId4" imgW="139680" imgH="291960" progId="Equation.3">
                  <p:embed/>
                </p:oleObj>
              </mc:Choice>
              <mc:Fallback>
                <p:oleObj name="Équation" r:id="rId4" imgW="139680" imgH="291960" progId="Equation.3">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02150" y="3282950"/>
                        <a:ext cx="139700" cy="2905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55" name="Object 7"/>
          <p:cNvGraphicFramePr>
            <a:graphicFrameLocks noChangeAspect="1"/>
          </p:cNvGraphicFramePr>
          <p:nvPr/>
        </p:nvGraphicFramePr>
        <p:xfrm>
          <a:off x="711200" y="1790700"/>
          <a:ext cx="7659688" cy="4330700"/>
        </p:xfrm>
        <a:graphic>
          <a:graphicData uri="http://schemas.openxmlformats.org/presentationml/2006/ole">
            <mc:AlternateContent xmlns:mc="http://schemas.openxmlformats.org/markup-compatibility/2006">
              <mc:Choice xmlns:v="urn:schemas-microsoft-com:vml" Requires="v">
                <p:oleObj spid="_x0000_s112694" name="Équation" r:id="rId6" imgW="7657920" imgH="4330440" progId="Equation.3">
                  <p:embed/>
                </p:oleObj>
              </mc:Choice>
              <mc:Fallback>
                <p:oleObj name="Équation" r:id="rId6" imgW="7657920" imgH="4330440" progId="Equation.3">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1200" y="1790700"/>
                        <a:ext cx="7659688" cy="4330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56" name="Object 8"/>
          <p:cNvGraphicFramePr>
            <a:graphicFrameLocks noChangeAspect="1"/>
          </p:cNvGraphicFramePr>
          <p:nvPr/>
        </p:nvGraphicFramePr>
        <p:xfrm>
          <a:off x="4502150" y="3282950"/>
          <a:ext cx="139700" cy="290513"/>
        </p:xfrm>
        <a:graphic>
          <a:graphicData uri="http://schemas.openxmlformats.org/presentationml/2006/ole">
            <mc:AlternateContent xmlns:mc="http://schemas.openxmlformats.org/markup-compatibility/2006">
              <mc:Choice xmlns:v="urn:schemas-microsoft-com:vml" Requires="v">
                <p:oleObj spid="_x0000_s112695" name="Équation" r:id="rId8" imgW="139680" imgH="291960" progId="Equation.3">
                  <p:embed/>
                </p:oleObj>
              </mc:Choice>
              <mc:Fallback>
                <p:oleObj name="Équation" r:id="rId8" imgW="139680" imgH="291960" progId="Equation.3">
                  <p:embed/>
                  <p:pic>
                    <p:nvPicPr>
                      <p:cNvPr id="0"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02150" y="3282950"/>
                        <a:ext cx="139700" cy="2905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Espace réservé du numéro de diapositive 8"/>
          <p:cNvSpPr>
            <a:spLocks noGrp="1"/>
          </p:cNvSpPr>
          <p:nvPr>
            <p:ph type="sldNum" sz="quarter" idx="12"/>
          </p:nvPr>
        </p:nvSpPr>
        <p:spPr/>
        <p:txBody>
          <a:bodyPr/>
          <a:lstStyle/>
          <a:p>
            <a:fld id="{2C94B7E7-F509-4100-BE7B-E3DEB2C53554}" type="slidenum">
              <a:rPr lang="fr-FR" smtClean="0"/>
              <a:pPr/>
              <a:t>41</a:t>
            </a:fld>
            <a:endParaRPr lang="fr-FR"/>
          </a:p>
        </p:txBody>
      </p:sp>
      <p:sp>
        <p:nvSpPr>
          <p:cNvPr id="8" name="ZoneTexte 7"/>
          <p:cNvSpPr txBox="1"/>
          <p:nvPr/>
        </p:nvSpPr>
        <p:spPr>
          <a:xfrm>
            <a:off x="0" y="0"/>
            <a:ext cx="9144000" cy="553998"/>
          </a:xfrm>
          <a:prstGeom prst="rect">
            <a:avLst/>
          </a:prstGeom>
          <a:noFill/>
        </p:spPr>
        <p:txBody>
          <a:bodyPr wrap="square" rtlCol="0">
            <a:spAutoFit/>
          </a:bodyPr>
          <a:lstStyle/>
          <a:p>
            <a:pPr algn="ctr"/>
            <a:r>
              <a:rPr lang="fr-FR" sz="3000" b="1" dirty="0">
                <a:solidFill>
                  <a:srgbClr val="FF0000"/>
                </a:solidFill>
                <a:latin typeface="Times New Roman" pitchFamily="18" charset="0"/>
                <a:cs typeface="Times New Roman" pitchFamily="18" charset="0"/>
              </a:rPr>
              <a:t>TRANSFORMEE DE FOURIER</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9747" name="Object 3"/>
          <p:cNvGraphicFramePr>
            <a:graphicFrameLocks/>
          </p:cNvGraphicFramePr>
          <p:nvPr/>
        </p:nvGraphicFramePr>
        <p:xfrm>
          <a:off x="1897063" y="3857628"/>
          <a:ext cx="5386387" cy="844550"/>
        </p:xfrm>
        <a:graphic>
          <a:graphicData uri="http://schemas.openxmlformats.org/presentationml/2006/ole">
            <mc:AlternateContent xmlns:mc="http://schemas.openxmlformats.org/markup-compatibility/2006">
              <mc:Choice xmlns:v="urn:schemas-microsoft-com:vml" Requires="v">
                <p:oleObj spid="_x0000_s7238" name="Équation" r:id="rId3" imgW="3238200" imgH="469800" progId="Equation.3">
                  <p:embed/>
                </p:oleObj>
              </mc:Choice>
              <mc:Fallback>
                <p:oleObj name="Équation" r:id="rId3" imgW="3238200" imgH="469800" progId="Equation.3">
                  <p:embed/>
                  <p:pic>
                    <p:nvPicPr>
                      <p:cNvPr id="0" name="Picture 2"/>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97063" y="3857628"/>
                        <a:ext cx="5386387" cy="844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9748" name="Object 4"/>
          <p:cNvGraphicFramePr>
            <a:graphicFrameLocks/>
          </p:cNvGraphicFramePr>
          <p:nvPr/>
        </p:nvGraphicFramePr>
        <p:xfrm>
          <a:off x="1803400" y="4786322"/>
          <a:ext cx="5634038" cy="849313"/>
        </p:xfrm>
        <a:graphic>
          <a:graphicData uri="http://schemas.openxmlformats.org/presentationml/2006/ole">
            <mc:AlternateContent xmlns:mc="http://schemas.openxmlformats.org/markup-compatibility/2006">
              <mc:Choice xmlns:v="urn:schemas-microsoft-com:vml" Requires="v">
                <p:oleObj spid="_x0000_s7239" name="Équation" r:id="rId5" imgW="3390840" imgH="469800" progId="Equation.3">
                  <p:embed/>
                </p:oleObj>
              </mc:Choice>
              <mc:Fallback>
                <p:oleObj name="Équation" r:id="rId5" imgW="3390840" imgH="469800" progId="Equation.3">
                  <p:embed/>
                  <p:pic>
                    <p:nvPicPr>
                      <p:cNvPr id="0" name="Picture 3"/>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03400" y="4786322"/>
                        <a:ext cx="5634038" cy="849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159771" name="Picture 27"/>
          <p:cNvPicPr>
            <a:picLocks noChangeAspect="1" noChangeArrowheads="1"/>
          </p:cNvPicPr>
          <p:nvPr/>
        </p:nvPicPr>
        <p:blipFill>
          <a:blip r:embed="rId7"/>
          <a:srcRect/>
          <a:stretch>
            <a:fillRect/>
          </a:stretch>
        </p:blipFill>
        <p:spPr bwMode="auto">
          <a:xfrm>
            <a:off x="1106366" y="1362076"/>
            <a:ext cx="6550269" cy="2276475"/>
          </a:xfrm>
          <a:prstGeom prst="rect">
            <a:avLst/>
          </a:prstGeom>
          <a:noFill/>
          <a:ln w="12700">
            <a:noFill/>
            <a:miter lim="800000"/>
            <a:headEnd type="none" w="sm" len="sm"/>
            <a:tailEnd type="none" w="sm" len="sm"/>
          </a:ln>
          <a:effectLst/>
        </p:spPr>
      </p:pic>
      <p:sp>
        <p:nvSpPr>
          <p:cNvPr id="159772" name="Text Box 28"/>
          <p:cNvSpPr txBox="1">
            <a:spLocks noChangeArrowheads="1"/>
          </p:cNvSpPr>
          <p:nvPr/>
        </p:nvSpPr>
        <p:spPr bwMode="auto">
          <a:xfrm>
            <a:off x="7530613" y="3333750"/>
            <a:ext cx="1378926" cy="304800"/>
          </a:xfrm>
          <a:prstGeom prst="rect">
            <a:avLst/>
          </a:prstGeom>
          <a:noFill/>
          <a:ln w="12700">
            <a:noFill/>
            <a:miter lim="800000"/>
            <a:headEnd type="none" w="sm" len="sm"/>
            <a:tailEnd type="none" w="sm" len="sm"/>
          </a:ln>
          <a:effectLst/>
        </p:spPr>
        <p:txBody>
          <a:bodyPr wrap="none">
            <a:spAutoFit/>
          </a:bodyPr>
          <a:lstStyle/>
          <a:p>
            <a:r>
              <a:rPr lang="fr-FR" sz="1400"/>
              <a:t>Regraduons en f</a:t>
            </a:r>
          </a:p>
        </p:txBody>
      </p:sp>
      <p:graphicFrame>
        <p:nvGraphicFramePr>
          <p:cNvPr id="159773" name="Object 29"/>
          <p:cNvGraphicFramePr>
            <a:graphicFrameLocks noChangeAspect="1"/>
          </p:cNvGraphicFramePr>
          <p:nvPr/>
        </p:nvGraphicFramePr>
        <p:xfrm>
          <a:off x="6623539" y="1558925"/>
          <a:ext cx="1439008" cy="471488"/>
        </p:xfrm>
        <a:graphic>
          <a:graphicData uri="http://schemas.openxmlformats.org/presentationml/2006/ole">
            <mc:AlternateContent xmlns:mc="http://schemas.openxmlformats.org/markup-compatibility/2006">
              <mc:Choice xmlns:v="urn:schemas-microsoft-com:vml" Requires="v">
                <p:oleObj spid="_x0000_s7240" name="Équation" r:id="rId8" imgW="1295280" imgH="393480" progId="Equation.3">
                  <p:embed/>
                </p:oleObj>
              </mc:Choice>
              <mc:Fallback>
                <p:oleObj name="Équation" r:id="rId8" imgW="1295280" imgH="393480" progId="Equation.3">
                  <p:embed/>
                  <p:pic>
                    <p:nvPicPr>
                      <p:cNvPr id="0"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623539" y="1558925"/>
                        <a:ext cx="1439008" cy="4714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9" name="ZoneTexte 28"/>
          <p:cNvSpPr txBox="1"/>
          <p:nvPr/>
        </p:nvSpPr>
        <p:spPr>
          <a:xfrm>
            <a:off x="0" y="0"/>
            <a:ext cx="9144000" cy="553998"/>
          </a:xfrm>
          <a:prstGeom prst="rect">
            <a:avLst/>
          </a:prstGeom>
          <a:noFill/>
        </p:spPr>
        <p:txBody>
          <a:bodyPr wrap="square" rtlCol="0">
            <a:spAutoFit/>
          </a:bodyPr>
          <a:lstStyle/>
          <a:p>
            <a:pPr algn="ctr"/>
            <a:r>
              <a:rPr lang="fr-FR" sz="3000" b="1" dirty="0">
                <a:solidFill>
                  <a:srgbClr val="FF0000"/>
                </a:solidFill>
                <a:latin typeface="Times New Roman" pitchFamily="18" charset="0"/>
                <a:cs typeface="Times New Roman" pitchFamily="18" charset="0"/>
              </a:rPr>
              <a:t>TRANSFORMEE DE FOURIER</a:t>
            </a:r>
          </a:p>
        </p:txBody>
      </p:sp>
      <p:sp>
        <p:nvSpPr>
          <p:cNvPr id="11" name="ZoneTexte 10"/>
          <p:cNvSpPr txBox="1"/>
          <p:nvPr/>
        </p:nvSpPr>
        <p:spPr>
          <a:xfrm>
            <a:off x="0" y="5743534"/>
            <a:ext cx="9144000" cy="400110"/>
          </a:xfrm>
          <a:prstGeom prst="rect">
            <a:avLst/>
          </a:prstGeom>
          <a:noFill/>
        </p:spPr>
        <p:txBody>
          <a:bodyPr wrap="square" rtlCol="0">
            <a:spAutoFit/>
          </a:bodyPr>
          <a:lstStyle/>
          <a:p>
            <a:r>
              <a:rPr lang="fr-FR" sz="2000" b="1" dirty="0">
                <a:solidFill>
                  <a:srgbClr val="C00000"/>
                </a:solidFill>
              </a:rPr>
              <a:t>La TF, comme toutes les transformations linéaires, est réversible. Autrement dit :</a:t>
            </a:r>
          </a:p>
        </p:txBody>
      </p:sp>
      <p:graphicFrame>
        <p:nvGraphicFramePr>
          <p:cNvPr id="12" name="Objet 11"/>
          <p:cNvGraphicFramePr>
            <a:graphicFrameLocks noChangeAspect="1"/>
          </p:cNvGraphicFramePr>
          <p:nvPr/>
        </p:nvGraphicFramePr>
        <p:xfrm>
          <a:off x="3206741" y="6215082"/>
          <a:ext cx="3174888" cy="571480"/>
        </p:xfrm>
        <a:graphic>
          <a:graphicData uri="http://schemas.openxmlformats.org/presentationml/2006/ole">
            <mc:AlternateContent xmlns:mc="http://schemas.openxmlformats.org/markup-compatibility/2006">
              <mc:Choice xmlns:v="urn:schemas-microsoft-com:vml" Requires="v">
                <p:oleObj spid="_x0000_s7241" name="Équation" r:id="rId10" imgW="1269720" imgH="228600" progId="Equation.3">
                  <p:embed/>
                </p:oleObj>
              </mc:Choice>
              <mc:Fallback>
                <p:oleObj name="Équation" r:id="rId10" imgW="1269720" imgH="228600" progId="Equation.3">
                  <p:embed/>
                  <p:pic>
                    <p:nvPicPr>
                      <p:cNvPr id="0" name="Picture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206741" y="6215082"/>
                        <a:ext cx="3174888" cy="57148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814" name="Text Box 22"/>
          <p:cNvSpPr txBox="1">
            <a:spLocks noChangeArrowheads="1"/>
          </p:cNvSpPr>
          <p:nvPr/>
        </p:nvSpPr>
        <p:spPr bwMode="auto">
          <a:xfrm>
            <a:off x="235928" y="1274762"/>
            <a:ext cx="4264634" cy="400110"/>
          </a:xfrm>
          <a:prstGeom prst="rect">
            <a:avLst/>
          </a:prstGeom>
          <a:noFill/>
          <a:ln w="12700">
            <a:noFill/>
            <a:miter lim="800000"/>
            <a:headEnd type="none" w="sm" len="sm"/>
            <a:tailEnd type="none" w="sm" len="sm"/>
          </a:ln>
          <a:effectLst/>
        </p:spPr>
        <p:txBody>
          <a:bodyPr wrap="square">
            <a:spAutoFit/>
          </a:bodyPr>
          <a:lstStyle/>
          <a:p>
            <a:r>
              <a:rPr lang="fr-FR" sz="2000" b="1" u="sng" dirty="0">
                <a:solidFill>
                  <a:srgbClr val="C00000"/>
                </a:solidFill>
              </a:rPr>
              <a:t>Spectre d’amplitude : Module de la TF</a:t>
            </a:r>
          </a:p>
        </p:txBody>
      </p:sp>
      <p:pic>
        <p:nvPicPr>
          <p:cNvPr id="161816" name="Picture 24"/>
          <p:cNvPicPr>
            <a:picLocks noChangeAspect="1" noChangeArrowheads="1"/>
          </p:cNvPicPr>
          <p:nvPr/>
        </p:nvPicPr>
        <p:blipFill>
          <a:blip r:embed="rId2"/>
          <a:srcRect/>
          <a:stretch>
            <a:fillRect/>
          </a:stretch>
        </p:blipFill>
        <p:spPr bwMode="auto">
          <a:xfrm>
            <a:off x="1915258" y="1314472"/>
            <a:ext cx="6858000" cy="5257800"/>
          </a:xfrm>
          <a:prstGeom prst="rect">
            <a:avLst/>
          </a:prstGeom>
          <a:noFill/>
          <a:ln w="12700">
            <a:noFill/>
            <a:miter lim="800000"/>
            <a:headEnd type="none" w="sm" len="sm"/>
            <a:tailEnd type="none" w="sm" len="sm"/>
          </a:ln>
          <a:effectLst/>
        </p:spPr>
      </p:pic>
      <p:sp>
        <p:nvSpPr>
          <p:cNvPr id="161817" name="Text Box 25"/>
          <p:cNvSpPr txBox="1">
            <a:spLocks noChangeArrowheads="1"/>
          </p:cNvSpPr>
          <p:nvPr/>
        </p:nvSpPr>
        <p:spPr bwMode="auto">
          <a:xfrm>
            <a:off x="4589584" y="1106488"/>
            <a:ext cx="822661" cy="369332"/>
          </a:xfrm>
          <a:prstGeom prst="rect">
            <a:avLst/>
          </a:prstGeom>
          <a:noFill/>
          <a:ln w="12700">
            <a:noFill/>
            <a:miter lim="800000"/>
            <a:headEnd type="none" w="sm" len="sm"/>
            <a:tailEnd type="none" w="sm" len="sm"/>
          </a:ln>
          <a:effectLst/>
        </p:spPr>
        <p:txBody>
          <a:bodyPr wrap="none">
            <a:spAutoFit/>
          </a:bodyPr>
          <a:lstStyle/>
          <a:p>
            <a:r>
              <a:rPr lang="fr-FR"/>
              <a:t>|X(w)|</a:t>
            </a:r>
          </a:p>
        </p:txBody>
      </p:sp>
      <p:sp>
        <p:nvSpPr>
          <p:cNvPr id="161818" name="Text Box 26"/>
          <p:cNvSpPr txBox="1">
            <a:spLocks noChangeArrowheads="1"/>
          </p:cNvSpPr>
          <p:nvPr/>
        </p:nvSpPr>
        <p:spPr bwMode="auto">
          <a:xfrm>
            <a:off x="4303835" y="3455988"/>
            <a:ext cx="1071191" cy="369332"/>
          </a:xfrm>
          <a:prstGeom prst="rect">
            <a:avLst/>
          </a:prstGeom>
          <a:noFill/>
          <a:ln w="12700">
            <a:noFill/>
            <a:miter lim="800000"/>
            <a:headEnd type="none" w="sm" len="sm"/>
            <a:tailEnd type="none" w="sm" len="sm"/>
          </a:ln>
          <a:effectLst/>
        </p:spPr>
        <p:txBody>
          <a:bodyPr wrap="none">
            <a:spAutoFit/>
          </a:bodyPr>
          <a:lstStyle/>
          <a:p>
            <a:r>
              <a:rPr lang="fr-FR"/>
              <a:t>Arg(X(w))</a:t>
            </a:r>
          </a:p>
        </p:txBody>
      </p:sp>
      <p:sp>
        <p:nvSpPr>
          <p:cNvPr id="26" name="ZoneTexte 25"/>
          <p:cNvSpPr txBox="1"/>
          <p:nvPr/>
        </p:nvSpPr>
        <p:spPr>
          <a:xfrm>
            <a:off x="0" y="0"/>
            <a:ext cx="9144000" cy="553998"/>
          </a:xfrm>
          <a:prstGeom prst="rect">
            <a:avLst/>
          </a:prstGeom>
          <a:noFill/>
        </p:spPr>
        <p:txBody>
          <a:bodyPr wrap="square" rtlCol="0">
            <a:spAutoFit/>
          </a:bodyPr>
          <a:lstStyle/>
          <a:p>
            <a:pPr algn="ctr"/>
            <a:r>
              <a:rPr lang="fr-FR" sz="3000" b="1" dirty="0">
                <a:solidFill>
                  <a:srgbClr val="FF0000"/>
                </a:solidFill>
                <a:latin typeface="Times New Roman" pitchFamily="18" charset="0"/>
                <a:cs typeface="Times New Roman" pitchFamily="18" charset="0"/>
              </a:rPr>
              <a:t>SPECTRE DE FOURIER</a:t>
            </a:r>
          </a:p>
        </p:txBody>
      </p:sp>
      <p:sp>
        <p:nvSpPr>
          <p:cNvPr id="8" name="Text Box 22"/>
          <p:cNvSpPr txBox="1">
            <a:spLocks noChangeArrowheads="1"/>
          </p:cNvSpPr>
          <p:nvPr/>
        </p:nvSpPr>
        <p:spPr bwMode="auto">
          <a:xfrm>
            <a:off x="378804" y="5643578"/>
            <a:ext cx="4264634" cy="400110"/>
          </a:xfrm>
          <a:prstGeom prst="rect">
            <a:avLst/>
          </a:prstGeom>
          <a:noFill/>
          <a:ln w="12700">
            <a:noFill/>
            <a:miter lim="800000"/>
            <a:headEnd type="none" w="sm" len="sm"/>
            <a:tailEnd type="none" w="sm" len="sm"/>
          </a:ln>
          <a:effectLst/>
        </p:spPr>
        <p:txBody>
          <a:bodyPr wrap="square">
            <a:spAutoFit/>
          </a:bodyPr>
          <a:lstStyle/>
          <a:p>
            <a:r>
              <a:rPr lang="fr-FR" sz="2000" b="1" u="sng" dirty="0">
                <a:solidFill>
                  <a:srgbClr val="C00000"/>
                </a:solidFill>
              </a:rPr>
              <a:t>Spectre de phase : Argument de la TF</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580" name="Object 4"/>
          <p:cNvGraphicFramePr>
            <a:graphicFrameLocks noChangeAspect="1"/>
          </p:cNvGraphicFramePr>
          <p:nvPr/>
        </p:nvGraphicFramePr>
        <p:xfrm>
          <a:off x="4502150" y="3282950"/>
          <a:ext cx="139700" cy="290513"/>
        </p:xfrm>
        <a:graphic>
          <a:graphicData uri="http://schemas.openxmlformats.org/presentationml/2006/ole">
            <mc:AlternateContent xmlns:mc="http://schemas.openxmlformats.org/markup-compatibility/2006">
              <mc:Choice xmlns:v="urn:schemas-microsoft-com:vml" Requires="v">
                <p:oleObj spid="_x0000_s110679" name="Équation" r:id="rId4" imgW="139680" imgH="291960" progId="Equation.3">
                  <p:embed/>
                </p:oleObj>
              </mc:Choice>
              <mc:Fallback>
                <p:oleObj name="Équation" r:id="rId4" imgW="139680" imgH="291960" progId="Equation.3">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02150" y="3282950"/>
                        <a:ext cx="139700" cy="2905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4581" name="Object 5"/>
          <p:cNvGraphicFramePr>
            <a:graphicFrameLocks noChangeAspect="1"/>
          </p:cNvGraphicFramePr>
          <p:nvPr/>
        </p:nvGraphicFramePr>
        <p:xfrm>
          <a:off x="2819400" y="1785926"/>
          <a:ext cx="3471820" cy="1090624"/>
        </p:xfrm>
        <a:graphic>
          <a:graphicData uri="http://schemas.openxmlformats.org/presentationml/2006/ole">
            <mc:AlternateContent xmlns:mc="http://schemas.openxmlformats.org/markup-compatibility/2006">
              <mc:Choice xmlns:v="urn:schemas-microsoft-com:vml" Requires="v">
                <p:oleObj spid="_x0000_s110680" name="Équation" r:id="rId6" imgW="2425680" imgH="761760" progId="Equation.3">
                  <p:embed/>
                </p:oleObj>
              </mc:Choice>
              <mc:Fallback>
                <p:oleObj name="Équation" r:id="rId6" imgW="2425680" imgH="761760" progId="Equation.3">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19400" y="1785926"/>
                        <a:ext cx="3471820" cy="109062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4582" name="Object 6"/>
          <p:cNvGraphicFramePr>
            <a:graphicFrameLocks noChangeAspect="1"/>
          </p:cNvGraphicFramePr>
          <p:nvPr/>
        </p:nvGraphicFramePr>
        <p:xfrm>
          <a:off x="4502150" y="3282950"/>
          <a:ext cx="139700" cy="290513"/>
        </p:xfrm>
        <a:graphic>
          <a:graphicData uri="http://schemas.openxmlformats.org/presentationml/2006/ole">
            <mc:AlternateContent xmlns:mc="http://schemas.openxmlformats.org/markup-compatibility/2006">
              <mc:Choice xmlns:v="urn:schemas-microsoft-com:vml" Requires="v">
                <p:oleObj spid="_x0000_s110681" name="Équation" r:id="rId8" imgW="139680" imgH="291960" progId="Equation.3">
                  <p:embed/>
                </p:oleObj>
              </mc:Choice>
              <mc:Fallback>
                <p:oleObj name="Équation" r:id="rId8" imgW="139680" imgH="291960" progId="Equation.3">
                  <p:embed/>
                  <p:pic>
                    <p:nvPicPr>
                      <p:cNvPr id="0"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02150" y="3282950"/>
                        <a:ext cx="139700" cy="2905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4583" name="Object 7"/>
          <p:cNvGraphicFramePr>
            <a:graphicFrameLocks noChangeAspect="1"/>
          </p:cNvGraphicFramePr>
          <p:nvPr/>
        </p:nvGraphicFramePr>
        <p:xfrm>
          <a:off x="4502150" y="3282950"/>
          <a:ext cx="139700" cy="290513"/>
        </p:xfrm>
        <a:graphic>
          <a:graphicData uri="http://schemas.openxmlformats.org/presentationml/2006/ole">
            <mc:AlternateContent xmlns:mc="http://schemas.openxmlformats.org/markup-compatibility/2006">
              <mc:Choice xmlns:v="urn:schemas-microsoft-com:vml" Requires="v">
                <p:oleObj spid="_x0000_s110682" name="Équation" r:id="rId10" imgW="139680" imgH="291960" progId="Equation.3">
                  <p:embed/>
                </p:oleObj>
              </mc:Choice>
              <mc:Fallback>
                <p:oleObj name="Équation" r:id="rId10" imgW="139680" imgH="291960" progId="Equation.3">
                  <p:embed/>
                  <p:pic>
                    <p:nvPicPr>
                      <p:cNvPr id="0"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02150" y="3282950"/>
                        <a:ext cx="139700" cy="2905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4584" name="Object 8"/>
          <p:cNvGraphicFramePr>
            <a:graphicFrameLocks noChangeAspect="1"/>
          </p:cNvGraphicFramePr>
          <p:nvPr/>
        </p:nvGraphicFramePr>
        <p:xfrm>
          <a:off x="2643174" y="3500438"/>
          <a:ext cx="3429024" cy="1147762"/>
        </p:xfrm>
        <a:graphic>
          <a:graphicData uri="http://schemas.openxmlformats.org/presentationml/2006/ole">
            <mc:AlternateContent xmlns:mc="http://schemas.openxmlformats.org/markup-compatibility/2006">
              <mc:Choice xmlns:v="urn:schemas-microsoft-com:vml" Requires="v">
                <p:oleObj spid="_x0000_s110683" name="Équation" r:id="rId11" imgW="2641320" imgH="761760" progId="Equation.3">
                  <p:embed/>
                </p:oleObj>
              </mc:Choice>
              <mc:Fallback>
                <p:oleObj name="Équation" r:id="rId11" imgW="2641320" imgH="761760" progId="Equation.3">
                  <p:embed/>
                  <p:pic>
                    <p:nvPicPr>
                      <p:cNvPr id="0" name="Picture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643174" y="3500438"/>
                        <a:ext cx="3429024" cy="11477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4585" name="Line 9"/>
          <p:cNvSpPr>
            <a:spLocks noChangeShapeType="1"/>
          </p:cNvSpPr>
          <p:nvPr/>
        </p:nvSpPr>
        <p:spPr bwMode="auto">
          <a:xfrm flipV="1">
            <a:off x="2524116" y="2500306"/>
            <a:ext cx="762000" cy="533400"/>
          </a:xfrm>
          <a:prstGeom prst="line">
            <a:avLst/>
          </a:prstGeom>
          <a:noFill/>
          <a:ln w="9525">
            <a:solidFill>
              <a:schemeClr val="tx1"/>
            </a:solidFill>
            <a:round/>
            <a:headEnd/>
            <a:tailEnd type="triangle" w="med" len="med"/>
          </a:ln>
          <a:effectLst/>
        </p:spPr>
        <p:txBody>
          <a:bodyPr wrap="none" anchor="ctr"/>
          <a:lstStyle/>
          <a:p>
            <a:endParaRPr lang="fr-FR"/>
          </a:p>
        </p:txBody>
      </p:sp>
      <p:sp>
        <p:nvSpPr>
          <p:cNvPr id="24586" name="Line 10"/>
          <p:cNvSpPr>
            <a:spLocks noChangeShapeType="1"/>
          </p:cNvSpPr>
          <p:nvPr/>
        </p:nvSpPr>
        <p:spPr bwMode="auto">
          <a:xfrm flipH="1" flipV="1">
            <a:off x="5026040" y="2667000"/>
            <a:ext cx="1295400" cy="609600"/>
          </a:xfrm>
          <a:prstGeom prst="line">
            <a:avLst/>
          </a:prstGeom>
          <a:noFill/>
          <a:ln w="9525">
            <a:solidFill>
              <a:schemeClr val="tx1"/>
            </a:solidFill>
            <a:round/>
            <a:headEnd/>
            <a:tailEnd type="triangle" w="med" len="med"/>
          </a:ln>
          <a:effectLst/>
        </p:spPr>
        <p:txBody>
          <a:bodyPr wrap="none" anchor="ctr"/>
          <a:lstStyle/>
          <a:p>
            <a:endParaRPr lang="fr-FR"/>
          </a:p>
        </p:txBody>
      </p:sp>
      <p:sp>
        <p:nvSpPr>
          <p:cNvPr id="24587" name="Text Box 11"/>
          <p:cNvSpPr txBox="1">
            <a:spLocks noChangeArrowheads="1"/>
          </p:cNvSpPr>
          <p:nvPr/>
        </p:nvSpPr>
        <p:spPr bwMode="auto">
          <a:xfrm>
            <a:off x="6381765" y="3013075"/>
            <a:ext cx="404813" cy="457200"/>
          </a:xfrm>
          <a:prstGeom prst="rect">
            <a:avLst/>
          </a:prstGeom>
          <a:noFill/>
          <a:ln w="9525">
            <a:noFill/>
            <a:miter lim="800000"/>
            <a:headEnd/>
            <a:tailEnd/>
          </a:ln>
          <a:effectLst/>
        </p:spPr>
        <p:txBody>
          <a:bodyPr wrap="none">
            <a:spAutoFit/>
          </a:bodyPr>
          <a:lstStyle/>
          <a:p>
            <a:r>
              <a:rPr lang="fr-FR"/>
              <a:t>V</a:t>
            </a:r>
          </a:p>
        </p:txBody>
      </p:sp>
      <p:sp>
        <p:nvSpPr>
          <p:cNvPr id="24588" name="Text Box 12"/>
          <p:cNvSpPr txBox="1">
            <a:spLocks noChangeArrowheads="1"/>
          </p:cNvSpPr>
          <p:nvPr/>
        </p:nvSpPr>
        <p:spPr bwMode="auto">
          <a:xfrm>
            <a:off x="1508125" y="3013075"/>
            <a:ext cx="844550" cy="457200"/>
          </a:xfrm>
          <a:prstGeom prst="rect">
            <a:avLst/>
          </a:prstGeom>
          <a:noFill/>
          <a:ln w="9525">
            <a:noFill/>
            <a:miter lim="800000"/>
            <a:headEnd/>
            <a:tailEnd/>
          </a:ln>
          <a:effectLst/>
        </p:spPr>
        <p:txBody>
          <a:bodyPr wrap="none">
            <a:spAutoFit/>
          </a:bodyPr>
          <a:lstStyle/>
          <a:p>
            <a:r>
              <a:rPr lang="fr-FR"/>
              <a:t>V/Hz</a:t>
            </a:r>
          </a:p>
        </p:txBody>
      </p:sp>
      <p:sp>
        <p:nvSpPr>
          <p:cNvPr id="24589" name="Line 13"/>
          <p:cNvSpPr>
            <a:spLocks noChangeShapeType="1"/>
          </p:cNvSpPr>
          <p:nvPr/>
        </p:nvSpPr>
        <p:spPr bwMode="auto">
          <a:xfrm flipV="1">
            <a:off x="2438400" y="4419600"/>
            <a:ext cx="1295400" cy="685800"/>
          </a:xfrm>
          <a:prstGeom prst="line">
            <a:avLst/>
          </a:prstGeom>
          <a:noFill/>
          <a:ln w="9525">
            <a:solidFill>
              <a:schemeClr val="tx1"/>
            </a:solidFill>
            <a:round/>
            <a:headEnd/>
            <a:tailEnd type="triangle" w="med" len="med"/>
          </a:ln>
          <a:effectLst/>
        </p:spPr>
        <p:txBody>
          <a:bodyPr wrap="none" anchor="ctr"/>
          <a:lstStyle/>
          <a:p>
            <a:endParaRPr lang="fr-FR"/>
          </a:p>
        </p:txBody>
      </p:sp>
      <p:sp>
        <p:nvSpPr>
          <p:cNvPr id="24590" name="Text Box 14"/>
          <p:cNvSpPr txBox="1">
            <a:spLocks noChangeArrowheads="1"/>
          </p:cNvSpPr>
          <p:nvPr/>
        </p:nvSpPr>
        <p:spPr bwMode="auto">
          <a:xfrm>
            <a:off x="1714480" y="4714884"/>
            <a:ext cx="962025" cy="457200"/>
          </a:xfrm>
          <a:prstGeom prst="rect">
            <a:avLst/>
          </a:prstGeom>
          <a:noFill/>
          <a:ln w="9525">
            <a:noFill/>
            <a:miter lim="800000"/>
            <a:headEnd/>
            <a:tailEnd/>
          </a:ln>
          <a:effectLst/>
        </p:spPr>
        <p:txBody>
          <a:bodyPr wrap="none">
            <a:spAutoFit/>
          </a:bodyPr>
          <a:lstStyle/>
          <a:p>
            <a:r>
              <a:rPr lang="fr-FR" dirty="0"/>
              <a:t>V².sec</a:t>
            </a:r>
          </a:p>
        </p:txBody>
      </p:sp>
      <p:sp>
        <p:nvSpPr>
          <p:cNvPr id="24591" name="Line 15"/>
          <p:cNvSpPr>
            <a:spLocks noChangeShapeType="1"/>
          </p:cNvSpPr>
          <p:nvPr/>
        </p:nvSpPr>
        <p:spPr bwMode="auto">
          <a:xfrm flipH="1" flipV="1">
            <a:off x="5357818" y="4286256"/>
            <a:ext cx="1214446" cy="500066"/>
          </a:xfrm>
          <a:prstGeom prst="line">
            <a:avLst/>
          </a:prstGeom>
          <a:noFill/>
          <a:ln w="9525">
            <a:solidFill>
              <a:schemeClr val="tx1"/>
            </a:solidFill>
            <a:round/>
            <a:headEnd/>
            <a:tailEnd type="triangle" w="med" len="med"/>
          </a:ln>
          <a:effectLst/>
        </p:spPr>
        <p:txBody>
          <a:bodyPr wrap="none" anchor="ctr"/>
          <a:lstStyle/>
          <a:p>
            <a:endParaRPr lang="fr-FR"/>
          </a:p>
        </p:txBody>
      </p:sp>
      <p:sp>
        <p:nvSpPr>
          <p:cNvPr id="24592" name="Text Box 16"/>
          <p:cNvSpPr txBox="1">
            <a:spLocks noChangeArrowheads="1"/>
          </p:cNvSpPr>
          <p:nvPr/>
        </p:nvSpPr>
        <p:spPr bwMode="auto">
          <a:xfrm>
            <a:off x="5934102" y="4786322"/>
            <a:ext cx="2461187" cy="369332"/>
          </a:xfrm>
          <a:prstGeom prst="rect">
            <a:avLst/>
          </a:prstGeom>
          <a:noFill/>
          <a:ln w="9525">
            <a:noFill/>
            <a:miter lim="800000"/>
            <a:headEnd/>
            <a:tailEnd/>
          </a:ln>
          <a:effectLst/>
        </p:spPr>
        <p:txBody>
          <a:bodyPr wrap="none">
            <a:spAutoFit/>
          </a:bodyPr>
          <a:lstStyle/>
          <a:p>
            <a:r>
              <a:rPr lang="fr-FR" dirty="0"/>
              <a:t>DSE en (V/Hz)².Hz=V²/Hz</a:t>
            </a:r>
          </a:p>
        </p:txBody>
      </p:sp>
      <p:sp>
        <p:nvSpPr>
          <p:cNvPr id="19" name="Espace réservé du numéro de diapositive 18"/>
          <p:cNvSpPr>
            <a:spLocks noGrp="1"/>
          </p:cNvSpPr>
          <p:nvPr>
            <p:ph type="sldNum" sz="quarter" idx="12"/>
          </p:nvPr>
        </p:nvSpPr>
        <p:spPr/>
        <p:txBody>
          <a:bodyPr/>
          <a:lstStyle/>
          <a:p>
            <a:fld id="{2C94B7E7-F509-4100-BE7B-E3DEB2C53554}" type="slidenum">
              <a:rPr lang="fr-FR" smtClean="0"/>
              <a:pPr/>
              <a:t>44</a:t>
            </a:fld>
            <a:endParaRPr lang="fr-FR"/>
          </a:p>
        </p:txBody>
      </p:sp>
      <p:sp>
        <p:nvSpPr>
          <p:cNvPr id="20" name="ZoneTexte 19"/>
          <p:cNvSpPr txBox="1"/>
          <p:nvPr/>
        </p:nvSpPr>
        <p:spPr>
          <a:xfrm>
            <a:off x="0" y="0"/>
            <a:ext cx="9144000" cy="553998"/>
          </a:xfrm>
          <a:prstGeom prst="rect">
            <a:avLst/>
          </a:prstGeom>
          <a:noFill/>
        </p:spPr>
        <p:txBody>
          <a:bodyPr wrap="square" rtlCol="0">
            <a:spAutoFit/>
          </a:bodyPr>
          <a:lstStyle/>
          <a:p>
            <a:pPr algn="ctr"/>
            <a:r>
              <a:rPr lang="fr-FR" sz="3000" b="1" dirty="0">
                <a:solidFill>
                  <a:srgbClr val="FF0000"/>
                </a:solidFill>
                <a:latin typeface="Times New Roman" pitchFamily="18" charset="0"/>
                <a:cs typeface="Times New Roman" pitchFamily="18" charset="0"/>
              </a:rPr>
              <a:t>DENSITE SPECTRALE D’ENERGIE</a:t>
            </a:r>
          </a:p>
        </p:txBody>
      </p:sp>
      <p:sp>
        <p:nvSpPr>
          <p:cNvPr id="21" name="ZoneTexte 20"/>
          <p:cNvSpPr txBox="1"/>
          <p:nvPr/>
        </p:nvSpPr>
        <p:spPr>
          <a:xfrm>
            <a:off x="0" y="571480"/>
            <a:ext cx="9144000" cy="1015663"/>
          </a:xfrm>
          <a:prstGeom prst="rect">
            <a:avLst/>
          </a:prstGeom>
          <a:noFill/>
        </p:spPr>
        <p:txBody>
          <a:bodyPr wrap="square" rtlCol="0">
            <a:spAutoFit/>
          </a:bodyPr>
          <a:lstStyle/>
          <a:p>
            <a:pPr algn="just"/>
            <a:r>
              <a:rPr lang="fr-FR" sz="2000" dirty="0">
                <a:solidFill>
                  <a:srgbClr val="002060"/>
                </a:solidFill>
                <a:latin typeface="Times New Roman" pitchFamily="18" charset="0"/>
                <a:cs typeface="Times New Roman" pitchFamily="18" charset="0"/>
              </a:rPr>
              <a:t>Si le signal x(t) est déterministe et physiquement réalisable (énergie totale finie et puissance moyenne totale nulle), pour son analyse spectrale nous allons nous intéresser plutôt à sa DES ou Densité spectrale d’énergie:</a:t>
            </a:r>
          </a:p>
        </p:txBody>
      </p:sp>
      <p:sp>
        <p:nvSpPr>
          <p:cNvPr id="22" name="ZoneTexte 21"/>
          <p:cNvSpPr txBox="1"/>
          <p:nvPr/>
        </p:nvSpPr>
        <p:spPr>
          <a:xfrm>
            <a:off x="0" y="5500702"/>
            <a:ext cx="9144000" cy="1323439"/>
          </a:xfrm>
          <a:prstGeom prst="rect">
            <a:avLst/>
          </a:prstGeom>
          <a:noFill/>
        </p:spPr>
        <p:txBody>
          <a:bodyPr wrap="square" rtlCol="0">
            <a:spAutoFit/>
          </a:bodyPr>
          <a:lstStyle/>
          <a:p>
            <a:pPr algn="just"/>
            <a:r>
              <a:rPr lang="fr-FR" sz="2000" b="1" dirty="0">
                <a:solidFill>
                  <a:srgbClr val="7030A0"/>
                </a:solidFill>
                <a:latin typeface="Times New Roman" pitchFamily="18" charset="0"/>
                <a:cs typeface="Times New Roman" pitchFamily="18" charset="0"/>
              </a:rPr>
              <a:t>La DSE ou Densité Spectrale d’énergie est la caractéristique essentielle que nous cherchons à obtenir par l’analyse spectrale d’un signal déterministe physiquement réalisable. Elle représente la dispersion de l’énergie du signal par unité de fréquence.</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532" name="Object 4"/>
          <p:cNvGraphicFramePr>
            <a:graphicFrameLocks noChangeAspect="1"/>
          </p:cNvGraphicFramePr>
          <p:nvPr/>
        </p:nvGraphicFramePr>
        <p:xfrm>
          <a:off x="4502150" y="3282950"/>
          <a:ext cx="139700" cy="290513"/>
        </p:xfrm>
        <a:graphic>
          <a:graphicData uri="http://schemas.openxmlformats.org/presentationml/2006/ole">
            <mc:AlternateContent xmlns:mc="http://schemas.openxmlformats.org/markup-compatibility/2006">
              <mc:Choice xmlns:v="urn:schemas-microsoft-com:vml" Requires="v">
                <p:oleObj spid="_x0000_s111669" name="Équation" r:id="rId4" imgW="139680" imgH="291960" progId="Equation.3">
                  <p:embed/>
                </p:oleObj>
              </mc:Choice>
              <mc:Fallback>
                <p:oleObj name="Équation" r:id="rId4" imgW="139680" imgH="291960" progId="Equation.3">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02150" y="3282950"/>
                        <a:ext cx="139700" cy="2905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2533" name="Object 5"/>
          <p:cNvGraphicFramePr>
            <a:graphicFrameLocks noChangeAspect="1"/>
          </p:cNvGraphicFramePr>
          <p:nvPr/>
        </p:nvGraphicFramePr>
        <p:xfrm>
          <a:off x="774700" y="1409700"/>
          <a:ext cx="7050088" cy="4813300"/>
        </p:xfrm>
        <a:graphic>
          <a:graphicData uri="http://schemas.openxmlformats.org/presentationml/2006/ole">
            <mc:AlternateContent xmlns:mc="http://schemas.openxmlformats.org/markup-compatibility/2006">
              <mc:Choice xmlns:v="urn:schemas-microsoft-com:vml" Requires="v">
                <p:oleObj spid="_x0000_s111670" name="Équation" r:id="rId6" imgW="7048440" imgH="4813200" progId="Equation.3">
                  <p:embed/>
                </p:oleObj>
              </mc:Choice>
              <mc:Fallback>
                <p:oleObj name="Équation" r:id="rId6" imgW="7048440" imgH="4813200" progId="Equation.3">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74700" y="1409700"/>
                        <a:ext cx="7050088" cy="4813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2534" name="Object 6"/>
          <p:cNvGraphicFramePr>
            <a:graphicFrameLocks noChangeAspect="1"/>
          </p:cNvGraphicFramePr>
          <p:nvPr/>
        </p:nvGraphicFramePr>
        <p:xfrm>
          <a:off x="4502150" y="3282950"/>
          <a:ext cx="139700" cy="290513"/>
        </p:xfrm>
        <a:graphic>
          <a:graphicData uri="http://schemas.openxmlformats.org/presentationml/2006/ole">
            <mc:AlternateContent xmlns:mc="http://schemas.openxmlformats.org/markup-compatibility/2006">
              <mc:Choice xmlns:v="urn:schemas-microsoft-com:vml" Requires="v">
                <p:oleObj spid="_x0000_s111671" name="Équation" r:id="rId8" imgW="139680" imgH="291960" progId="Equation.3">
                  <p:embed/>
                </p:oleObj>
              </mc:Choice>
              <mc:Fallback>
                <p:oleObj name="Équation" r:id="rId8" imgW="139680" imgH="291960" progId="Equation.3">
                  <p:embed/>
                  <p:pic>
                    <p:nvPicPr>
                      <p:cNvPr id="0"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02150" y="3282950"/>
                        <a:ext cx="139700" cy="2905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ZoneTexte 8"/>
          <p:cNvSpPr txBox="1"/>
          <p:nvPr/>
        </p:nvSpPr>
        <p:spPr>
          <a:xfrm>
            <a:off x="0" y="675264"/>
            <a:ext cx="9144000" cy="461665"/>
          </a:xfrm>
          <a:prstGeom prst="rect">
            <a:avLst/>
          </a:prstGeom>
          <a:noFill/>
        </p:spPr>
        <p:txBody>
          <a:bodyPr wrap="square" rtlCol="0">
            <a:spAutoFit/>
          </a:bodyPr>
          <a:lstStyle/>
          <a:p>
            <a:r>
              <a:rPr lang="fr-FR" dirty="0"/>
              <a:t>PROPRIETES DE LA TF</a:t>
            </a:r>
          </a:p>
        </p:txBody>
      </p:sp>
      <p:sp>
        <p:nvSpPr>
          <p:cNvPr id="11" name="Espace réservé du numéro de diapositive 10"/>
          <p:cNvSpPr>
            <a:spLocks noGrp="1"/>
          </p:cNvSpPr>
          <p:nvPr>
            <p:ph type="sldNum" sz="quarter" idx="12"/>
          </p:nvPr>
        </p:nvSpPr>
        <p:spPr/>
        <p:txBody>
          <a:bodyPr/>
          <a:lstStyle/>
          <a:p>
            <a:fld id="{2C94B7E7-F509-4100-BE7B-E3DEB2C53554}" type="slidenum">
              <a:rPr lang="fr-FR" smtClean="0"/>
              <a:pPr/>
              <a:t>45</a:t>
            </a:fld>
            <a:endParaRPr lang="fr-FR"/>
          </a:p>
        </p:txBody>
      </p:sp>
      <p:sp>
        <p:nvSpPr>
          <p:cNvPr id="13" name="ZoneTexte 12"/>
          <p:cNvSpPr txBox="1"/>
          <p:nvPr/>
        </p:nvSpPr>
        <p:spPr>
          <a:xfrm>
            <a:off x="0" y="0"/>
            <a:ext cx="9144000" cy="553998"/>
          </a:xfrm>
          <a:prstGeom prst="rect">
            <a:avLst/>
          </a:prstGeom>
          <a:noFill/>
        </p:spPr>
        <p:txBody>
          <a:bodyPr wrap="square" rtlCol="0">
            <a:spAutoFit/>
          </a:bodyPr>
          <a:lstStyle/>
          <a:p>
            <a:pPr algn="ctr"/>
            <a:r>
              <a:rPr lang="fr-FR" sz="3000" b="1" dirty="0">
                <a:solidFill>
                  <a:srgbClr val="FF0000"/>
                </a:solidFill>
                <a:latin typeface="Times New Roman" pitchFamily="18" charset="0"/>
                <a:cs typeface="Times New Roman" pitchFamily="18" charset="0"/>
              </a:rPr>
              <a:t>PROPRIETES DE LA TF</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62" name="Picture 2"/>
          <p:cNvPicPr>
            <a:picLocks noChangeAspect="1" noChangeArrowheads="1"/>
          </p:cNvPicPr>
          <p:nvPr/>
        </p:nvPicPr>
        <p:blipFill>
          <a:blip r:embed="rId2"/>
          <a:srcRect/>
          <a:stretch>
            <a:fillRect/>
          </a:stretch>
        </p:blipFill>
        <p:spPr bwMode="auto">
          <a:xfrm>
            <a:off x="0" y="1733566"/>
            <a:ext cx="9144000" cy="3981450"/>
          </a:xfrm>
          <a:prstGeom prst="rect">
            <a:avLst/>
          </a:prstGeom>
          <a:noFill/>
          <a:ln w="9525">
            <a:noFill/>
            <a:miter lim="800000"/>
            <a:headEnd/>
            <a:tailEnd/>
          </a:ln>
          <a:effectLst/>
        </p:spPr>
      </p:pic>
      <p:sp>
        <p:nvSpPr>
          <p:cNvPr id="4" name="ZoneTexte 3"/>
          <p:cNvSpPr txBox="1"/>
          <p:nvPr/>
        </p:nvSpPr>
        <p:spPr>
          <a:xfrm>
            <a:off x="0" y="675264"/>
            <a:ext cx="9144000" cy="461665"/>
          </a:xfrm>
          <a:prstGeom prst="rect">
            <a:avLst/>
          </a:prstGeom>
          <a:noFill/>
        </p:spPr>
        <p:txBody>
          <a:bodyPr wrap="square" rtlCol="0">
            <a:spAutoFit/>
          </a:bodyPr>
          <a:lstStyle/>
          <a:p>
            <a:r>
              <a:rPr lang="fr-FR" dirty="0"/>
              <a:t>PROPRIETES DE LA TF</a:t>
            </a:r>
          </a:p>
        </p:txBody>
      </p:sp>
      <p:sp>
        <p:nvSpPr>
          <p:cNvPr id="10" name="Espace réservé du numéro de diapositive 9"/>
          <p:cNvSpPr>
            <a:spLocks noGrp="1"/>
          </p:cNvSpPr>
          <p:nvPr>
            <p:ph type="sldNum" sz="quarter" idx="12"/>
          </p:nvPr>
        </p:nvSpPr>
        <p:spPr/>
        <p:txBody>
          <a:bodyPr/>
          <a:lstStyle/>
          <a:p>
            <a:fld id="{2C94B7E7-F509-4100-BE7B-E3DEB2C53554}" type="slidenum">
              <a:rPr lang="fr-FR" smtClean="0"/>
              <a:pPr/>
              <a:t>46</a:t>
            </a:fld>
            <a:endParaRPr lang="fr-FR"/>
          </a:p>
        </p:txBody>
      </p:sp>
      <p:sp>
        <p:nvSpPr>
          <p:cNvPr id="7" name="ZoneTexte 6"/>
          <p:cNvSpPr txBox="1"/>
          <p:nvPr/>
        </p:nvSpPr>
        <p:spPr>
          <a:xfrm>
            <a:off x="0" y="0"/>
            <a:ext cx="9144000" cy="553998"/>
          </a:xfrm>
          <a:prstGeom prst="rect">
            <a:avLst/>
          </a:prstGeom>
          <a:noFill/>
        </p:spPr>
        <p:txBody>
          <a:bodyPr wrap="square" rtlCol="0">
            <a:spAutoFit/>
          </a:bodyPr>
          <a:lstStyle/>
          <a:p>
            <a:pPr algn="ctr"/>
            <a:r>
              <a:rPr lang="fr-FR" sz="3000" b="1" dirty="0">
                <a:solidFill>
                  <a:srgbClr val="FF0000"/>
                </a:solidFill>
                <a:latin typeface="Times New Roman" pitchFamily="18" charset="0"/>
                <a:cs typeface="Times New Roman" pitchFamily="18" charset="0"/>
              </a:rPr>
              <a:t>PROPRIETES DE LA TF</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86" name="Picture 2"/>
          <p:cNvPicPr>
            <a:picLocks noChangeAspect="1" noChangeArrowheads="1"/>
          </p:cNvPicPr>
          <p:nvPr/>
        </p:nvPicPr>
        <p:blipFill>
          <a:blip r:embed="rId2"/>
          <a:srcRect/>
          <a:stretch>
            <a:fillRect/>
          </a:stretch>
        </p:blipFill>
        <p:spPr bwMode="auto">
          <a:xfrm>
            <a:off x="0" y="1252025"/>
            <a:ext cx="9144000" cy="5605974"/>
          </a:xfrm>
          <a:prstGeom prst="rect">
            <a:avLst/>
          </a:prstGeom>
          <a:noFill/>
          <a:ln w="9525">
            <a:noFill/>
            <a:miter lim="800000"/>
            <a:headEnd/>
            <a:tailEnd/>
          </a:ln>
          <a:effectLst/>
        </p:spPr>
      </p:pic>
      <p:sp>
        <p:nvSpPr>
          <p:cNvPr id="4" name="ZoneTexte 3"/>
          <p:cNvSpPr txBox="1"/>
          <p:nvPr/>
        </p:nvSpPr>
        <p:spPr>
          <a:xfrm>
            <a:off x="0" y="675264"/>
            <a:ext cx="9144000" cy="461665"/>
          </a:xfrm>
          <a:prstGeom prst="rect">
            <a:avLst/>
          </a:prstGeom>
          <a:noFill/>
        </p:spPr>
        <p:txBody>
          <a:bodyPr wrap="square" rtlCol="0">
            <a:spAutoFit/>
          </a:bodyPr>
          <a:lstStyle/>
          <a:p>
            <a:r>
              <a:rPr lang="fr-FR" dirty="0"/>
              <a:t>PROPRIETES DE LA TF</a:t>
            </a:r>
          </a:p>
        </p:txBody>
      </p:sp>
      <p:sp>
        <p:nvSpPr>
          <p:cNvPr id="10" name="Espace réservé du numéro de diapositive 9"/>
          <p:cNvSpPr>
            <a:spLocks noGrp="1"/>
          </p:cNvSpPr>
          <p:nvPr>
            <p:ph type="sldNum" sz="quarter" idx="12"/>
          </p:nvPr>
        </p:nvSpPr>
        <p:spPr/>
        <p:txBody>
          <a:bodyPr/>
          <a:lstStyle/>
          <a:p>
            <a:fld id="{2C94B7E7-F509-4100-BE7B-E3DEB2C53554}" type="slidenum">
              <a:rPr lang="fr-FR" smtClean="0"/>
              <a:pPr/>
              <a:t>47</a:t>
            </a:fld>
            <a:endParaRPr lang="fr-FR"/>
          </a:p>
        </p:txBody>
      </p:sp>
      <p:sp>
        <p:nvSpPr>
          <p:cNvPr id="7" name="ZoneTexte 6"/>
          <p:cNvSpPr txBox="1"/>
          <p:nvPr/>
        </p:nvSpPr>
        <p:spPr>
          <a:xfrm>
            <a:off x="0" y="0"/>
            <a:ext cx="9144000" cy="553998"/>
          </a:xfrm>
          <a:prstGeom prst="rect">
            <a:avLst/>
          </a:prstGeom>
          <a:noFill/>
        </p:spPr>
        <p:txBody>
          <a:bodyPr wrap="square" rtlCol="0">
            <a:spAutoFit/>
          </a:bodyPr>
          <a:lstStyle/>
          <a:p>
            <a:pPr algn="ctr"/>
            <a:r>
              <a:rPr lang="fr-FR" sz="3000" b="1" dirty="0">
                <a:solidFill>
                  <a:srgbClr val="FF0000"/>
                </a:solidFill>
                <a:latin typeface="Times New Roman" pitchFamily="18" charset="0"/>
                <a:cs typeface="Times New Roman" pitchFamily="18" charset="0"/>
              </a:rPr>
              <a:t>PROPRIETES DE LA TF</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210" name="Picture 2"/>
          <p:cNvPicPr>
            <a:picLocks noChangeAspect="1" noChangeArrowheads="1"/>
          </p:cNvPicPr>
          <p:nvPr/>
        </p:nvPicPr>
        <p:blipFill>
          <a:blip r:embed="rId2"/>
          <a:srcRect/>
          <a:stretch>
            <a:fillRect/>
          </a:stretch>
        </p:blipFill>
        <p:spPr bwMode="auto">
          <a:xfrm>
            <a:off x="1" y="1252025"/>
            <a:ext cx="9143999" cy="5605974"/>
          </a:xfrm>
          <a:prstGeom prst="rect">
            <a:avLst/>
          </a:prstGeom>
          <a:noFill/>
          <a:ln w="9525">
            <a:noFill/>
            <a:miter lim="800000"/>
            <a:headEnd/>
            <a:tailEnd/>
          </a:ln>
          <a:effectLst/>
        </p:spPr>
      </p:pic>
      <p:sp>
        <p:nvSpPr>
          <p:cNvPr id="4" name="ZoneTexte 3"/>
          <p:cNvSpPr txBox="1"/>
          <p:nvPr/>
        </p:nvSpPr>
        <p:spPr>
          <a:xfrm>
            <a:off x="0" y="675264"/>
            <a:ext cx="9144000" cy="461665"/>
          </a:xfrm>
          <a:prstGeom prst="rect">
            <a:avLst/>
          </a:prstGeom>
          <a:noFill/>
        </p:spPr>
        <p:txBody>
          <a:bodyPr wrap="square" rtlCol="0">
            <a:spAutoFit/>
          </a:bodyPr>
          <a:lstStyle/>
          <a:p>
            <a:r>
              <a:rPr lang="fr-FR" dirty="0"/>
              <a:t>PROPRIETES DE LA TF</a:t>
            </a:r>
          </a:p>
        </p:txBody>
      </p:sp>
      <p:sp>
        <p:nvSpPr>
          <p:cNvPr id="10" name="Espace réservé du numéro de diapositive 9"/>
          <p:cNvSpPr>
            <a:spLocks noGrp="1"/>
          </p:cNvSpPr>
          <p:nvPr>
            <p:ph type="sldNum" sz="quarter" idx="12"/>
          </p:nvPr>
        </p:nvSpPr>
        <p:spPr/>
        <p:txBody>
          <a:bodyPr/>
          <a:lstStyle/>
          <a:p>
            <a:fld id="{2C94B7E7-F509-4100-BE7B-E3DEB2C53554}" type="slidenum">
              <a:rPr lang="fr-FR" smtClean="0"/>
              <a:pPr/>
              <a:t>48</a:t>
            </a:fld>
            <a:endParaRPr lang="fr-FR"/>
          </a:p>
        </p:txBody>
      </p:sp>
      <p:sp>
        <p:nvSpPr>
          <p:cNvPr id="7" name="ZoneTexte 6"/>
          <p:cNvSpPr txBox="1"/>
          <p:nvPr/>
        </p:nvSpPr>
        <p:spPr>
          <a:xfrm>
            <a:off x="0" y="0"/>
            <a:ext cx="9144000" cy="553998"/>
          </a:xfrm>
          <a:prstGeom prst="rect">
            <a:avLst/>
          </a:prstGeom>
          <a:noFill/>
        </p:spPr>
        <p:txBody>
          <a:bodyPr wrap="square" rtlCol="0">
            <a:spAutoFit/>
          </a:bodyPr>
          <a:lstStyle/>
          <a:p>
            <a:pPr algn="ctr"/>
            <a:r>
              <a:rPr lang="fr-FR" sz="3000" b="1" dirty="0">
                <a:solidFill>
                  <a:srgbClr val="FF0000"/>
                </a:solidFill>
                <a:latin typeface="Times New Roman" pitchFamily="18" charset="0"/>
                <a:cs typeface="Times New Roman" pitchFamily="18" charset="0"/>
              </a:rPr>
              <a:t>PROPRIETES DE LA TF</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234" name="Picture 2"/>
          <p:cNvPicPr>
            <a:picLocks noChangeAspect="1" noChangeArrowheads="1"/>
          </p:cNvPicPr>
          <p:nvPr/>
        </p:nvPicPr>
        <p:blipFill>
          <a:blip r:embed="rId2"/>
          <a:srcRect/>
          <a:stretch>
            <a:fillRect/>
          </a:stretch>
        </p:blipFill>
        <p:spPr bwMode="auto">
          <a:xfrm>
            <a:off x="0" y="1252025"/>
            <a:ext cx="9143999" cy="5605974"/>
          </a:xfrm>
          <a:prstGeom prst="rect">
            <a:avLst/>
          </a:prstGeom>
          <a:noFill/>
          <a:ln w="9525">
            <a:noFill/>
            <a:miter lim="800000"/>
            <a:headEnd/>
            <a:tailEnd/>
          </a:ln>
          <a:effectLst/>
        </p:spPr>
      </p:pic>
      <p:sp>
        <p:nvSpPr>
          <p:cNvPr id="4" name="ZoneTexte 3"/>
          <p:cNvSpPr txBox="1"/>
          <p:nvPr/>
        </p:nvSpPr>
        <p:spPr>
          <a:xfrm>
            <a:off x="0" y="675264"/>
            <a:ext cx="9144000" cy="461665"/>
          </a:xfrm>
          <a:prstGeom prst="rect">
            <a:avLst/>
          </a:prstGeom>
          <a:noFill/>
        </p:spPr>
        <p:txBody>
          <a:bodyPr wrap="square" rtlCol="0">
            <a:spAutoFit/>
          </a:bodyPr>
          <a:lstStyle/>
          <a:p>
            <a:r>
              <a:rPr lang="fr-FR" dirty="0"/>
              <a:t>PROPRIETES DE LA TF</a:t>
            </a:r>
          </a:p>
        </p:txBody>
      </p:sp>
      <p:sp>
        <p:nvSpPr>
          <p:cNvPr id="8" name="Espace réservé du numéro de diapositive 7"/>
          <p:cNvSpPr>
            <a:spLocks noGrp="1"/>
          </p:cNvSpPr>
          <p:nvPr>
            <p:ph type="sldNum" sz="quarter" idx="12"/>
          </p:nvPr>
        </p:nvSpPr>
        <p:spPr/>
        <p:txBody>
          <a:bodyPr/>
          <a:lstStyle/>
          <a:p>
            <a:fld id="{2C94B7E7-F509-4100-BE7B-E3DEB2C53554}" type="slidenum">
              <a:rPr lang="fr-FR" smtClean="0"/>
              <a:pPr/>
              <a:t>49</a:t>
            </a:fld>
            <a:endParaRPr lang="fr-FR"/>
          </a:p>
        </p:txBody>
      </p:sp>
      <p:sp>
        <p:nvSpPr>
          <p:cNvPr id="9" name="ZoneTexte 8"/>
          <p:cNvSpPr txBox="1"/>
          <p:nvPr/>
        </p:nvSpPr>
        <p:spPr>
          <a:xfrm>
            <a:off x="0" y="0"/>
            <a:ext cx="9144000" cy="553998"/>
          </a:xfrm>
          <a:prstGeom prst="rect">
            <a:avLst/>
          </a:prstGeom>
          <a:noFill/>
        </p:spPr>
        <p:txBody>
          <a:bodyPr wrap="square" rtlCol="0">
            <a:spAutoFit/>
          </a:bodyPr>
          <a:lstStyle/>
          <a:p>
            <a:pPr algn="ctr"/>
            <a:r>
              <a:rPr lang="fr-FR" sz="3000" b="1" dirty="0">
                <a:solidFill>
                  <a:srgbClr val="FF0000"/>
                </a:solidFill>
                <a:latin typeface="Times New Roman" pitchFamily="18" charset="0"/>
                <a:cs typeface="Times New Roman" pitchFamily="18" charset="0"/>
              </a:rPr>
              <a:t>PROPRIETES DE LA TF</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0" y="0"/>
            <a:ext cx="9144000" cy="553998"/>
          </a:xfrm>
          <a:prstGeom prst="rect">
            <a:avLst/>
          </a:prstGeom>
          <a:noFill/>
        </p:spPr>
        <p:txBody>
          <a:bodyPr wrap="square" rtlCol="0">
            <a:spAutoFit/>
          </a:bodyPr>
          <a:lstStyle/>
          <a:p>
            <a:pPr algn="ctr"/>
            <a:r>
              <a:rPr lang="fr-FR" sz="3000" b="1" dirty="0">
                <a:solidFill>
                  <a:srgbClr val="FF0000"/>
                </a:solidFill>
                <a:latin typeface="Times New Roman" pitchFamily="18" charset="0"/>
                <a:cs typeface="Times New Roman" pitchFamily="18" charset="0"/>
              </a:rPr>
              <a:t>INTRODUCTION</a:t>
            </a:r>
          </a:p>
        </p:txBody>
      </p:sp>
      <p:sp>
        <p:nvSpPr>
          <p:cNvPr id="3" name="ZoneTexte 2"/>
          <p:cNvSpPr txBox="1"/>
          <p:nvPr/>
        </p:nvSpPr>
        <p:spPr>
          <a:xfrm>
            <a:off x="0" y="857232"/>
            <a:ext cx="9144000" cy="707886"/>
          </a:xfrm>
          <a:prstGeom prst="rect">
            <a:avLst/>
          </a:prstGeom>
          <a:noFill/>
        </p:spPr>
        <p:txBody>
          <a:bodyPr wrap="square" rtlCol="0">
            <a:spAutoFit/>
          </a:bodyPr>
          <a:lstStyle/>
          <a:p>
            <a:r>
              <a:rPr lang="fr-FR" sz="2200" b="1" u="sng" dirty="0">
                <a:solidFill>
                  <a:srgbClr val="FF0000"/>
                </a:solidFill>
                <a:latin typeface="Times New Roman" pitchFamily="18" charset="0"/>
                <a:cs typeface="Times New Roman" pitchFamily="18" charset="0"/>
              </a:rPr>
              <a:t>C’est quoi l’analyse spectrale?</a:t>
            </a:r>
          </a:p>
          <a:p>
            <a:endParaRPr lang="fr-FR" dirty="0"/>
          </a:p>
        </p:txBody>
      </p:sp>
      <p:sp>
        <p:nvSpPr>
          <p:cNvPr id="9" name="ZoneTexte 8"/>
          <p:cNvSpPr txBox="1"/>
          <p:nvPr/>
        </p:nvSpPr>
        <p:spPr>
          <a:xfrm>
            <a:off x="0" y="6243600"/>
            <a:ext cx="9144000" cy="400110"/>
          </a:xfrm>
          <a:prstGeom prst="rect">
            <a:avLst/>
          </a:prstGeom>
          <a:noFill/>
        </p:spPr>
        <p:txBody>
          <a:bodyPr wrap="square" rtlCol="0">
            <a:spAutoFit/>
          </a:bodyPr>
          <a:lstStyle/>
          <a:p>
            <a:pPr algn="just"/>
            <a:r>
              <a:rPr lang="fr-FR" sz="2000" b="1" dirty="0">
                <a:solidFill>
                  <a:srgbClr val="C00000"/>
                </a:solidFill>
                <a:latin typeface="Times New Roman" pitchFamily="18" charset="0"/>
                <a:cs typeface="Times New Roman" pitchFamily="18" charset="0"/>
              </a:rPr>
              <a:t>Peut on interpréter et analyser ce signal uniquement dans le domaine temporel?</a:t>
            </a:r>
          </a:p>
        </p:txBody>
      </p:sp>
      <p:sp>
        <p:nvSpPr>
          <p:cNvPr id="10" name="ZoneTexte 9"/>
          <p:cNvSpPr txBox="1"/>
          <p:nvPr/>
        </p:nvSpPr>
        <p:spPr>
          <a:xfrm>
            <a:off x="2428860" y="5743534"/>
            <a:ext cx="4286280" cy="400110"/>
          </a:xfrm>
          <a:prstGeom prst="rect">
            <a:avLst/>
          </a:prstGeom>
          <a:noFill/>
        </p:spPr>
        <p:txBody>
          <a:bodyPr wrap="square" rtlCol="0">
            <a:spAutoFit/>
          </a:bodyPr>
          <a:lstStyle/>
          <a:p>
            <a:r>
              <a:rPr lang="fr-FR" sz="2000" b="1" u="sng" dirty="0">
                <a:solidFill>
                  <a:srgbClr val="002060"/>
                </a:solidFill>
                <a:latin typeface="Times New Roman" pitchFamily="18" charset="0"/>
                <a:cs typeface="Times New Roman" pitchFamily="18" charset="0"/>
              </a:rPr>
              <a:t>Exemple d’un enregistrement  EEG</a:t>
            </a:r>
          </a:p>
        </p:txBody>
      </p:sp>
      <p:pic>
        <p:nvPicPr>
          <p:cNvPr id="166914" name="Picture 2"/>
          <p:cNvPicPr>
            <a:picLocks noChangeAspect="1" noChangeArrowheads="1"/>
          </p:cNvPicPr>
          <p:nvPr/>
        </p:nvPicPr>
        <p:blipFill>
          <a:blip r:embed="rId2"/>
          <a:srcRect/>
          <a:stretch>
            <a:fillRect/>
          </a:stretch>
        </p:blipFill>
        <p:spPr bwMode="auto">
          <a:xfrm>
            <a:off x="2285984" y="1428736"/>
            <a:ext cx="4951559" cy="4320000"/>
          </a:xfrm>
          <a:prstGeom prst="rect">
            <a:avLst/>
          </a:prstGeom>
          <a:noFill/>
          <a:ln w="9525">
            <a:noFill/>
            <a:miter lim="800000"/>
            <a:headEnd/>
            <a:tailEnd/>
          </a:ln>
          <a:effectLst/>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ChangeArrowheads="1"/>
          </p:cNvSpPr>
          <p:nvPr/>
        </p:nvSpPr>
        <p:spPr bwMode="auto">
          <a:xfrm>
            <a:off x="228600" y="874714"/>
            <a:ext cx="8513885" cy="2960687"/>
          </a:xfrm>
          <a:prstGeom prst="rect">
            <a:avLst/>
          </a:prstGeom>
          <a:noFill/>
          <a:ln w="9525">
            <a:noFill/>
            <a:miter lim="800000"/>
            <a:headEnd/>
            <a:tailEnd/>
          </a:ln>
          <a:effectLst/>
        </p:spPr>
        <p:txBody>
          <a:bodyPr lIns="92075" tIns="46038" rIns="92075" bIns="46038"/>
          <a:lstStyle/>
          <a:p>
            <a:pPr marL="685800" lvl="1" indent="-228600" eaLnBrk="1" hangingPunct="1">
              <a:spcBef>
                <a:spcPct val="20000"/>
              </a:spcBef>
              <a:buFontTx/>
              <a:buChar char="–"/>
            </a:pPr>
            <a:r>
              <a:rPr lang="fr-FR" sz="1800"/>
              <a:t>Linéarité</a:t>
            </a:r>
          </a:p>
          <a:p>
            <a:pPr marL="685800" lvl="1" indent="-228600" eaLnBrk="1" hangingPunct="1">
              <a:lnSpc>
                <a:spcPct val="120000"/>
              </a:lnSpc>
              <a:spcBef>
                <a:spcPct val="20000"/>
              </a:spcBef>
              <a:buFontTx/>
              <a:buChar char="–"/>
            </a:pPr>
            <a:r>
              <a:rPr lang="fr-FR" sz="1800" i="1"/>
              <a:t>X(f)</a:t>
            </a:r>
            <a:r>
              <a:rPr lang="fr-FR" sz="1800"/>
              <a:t> </a:t>
            </a:r>
            <a:r>
              <a:rPr lang="fr-FR" sz="1800">
                <a:sym typeface="Monotype Sorts" pitchFamily="2" charset="2"/>
              </a:rPr>
              <a:t></a:t>
            </a:r>
            <a:r>
              <a:rPr lang="fr-FR" sz="1800"/>
              <a:t> module </a:t>
            </a:r>
            <a:r>
              <a:rPr lang="fr-FR" sz="1800" i="1"/>
              <a:t>|X(f)|</a:t>
            </a:r>
            <a:r>
              <a:rPr lang="fr-FR" sz="1800"/>
              <a:t>, phase </a:t>
            </a:r>
            <a:r>
              <a:rPr lang="fr-FR" sz="1800" i="1"/>
              <a:t>Arg[X(f)]</a:t>
            </a:r>
            <a:endParaRPr lang="fr-FR" sz="1800"/>
          </a:p>
          <a:p>
            <a:pPr marL="685800" lvl="1" indent="-228600" eaLnBrk="1" hangingPunct="1">
              <a:lnSpc>
                <a:spcPct val="120000"/>
              </a:lnSpc>
              <a:spcBef>
                <a:spcPct val="20000"/>
              </a:spcBef>
              <a:buFontTx/>
              <a:buChar char="–"/>
            </a:pPr>
            <a:r>
              <a:rPr lang="fr-FR" sz="1800" i="1"/>
              <a:t>x(t)</a:t>
            </a:r>
            <a:r>
              <a:rPr lang="fr-FR" sz="1800"/>
              <a:t> réel </a:t>
            </a:r>
            <a:r>
              <a:rPr lang="fr-FR" sz="1800">
                <a:sym typeface="Symbol" pitchFamily="18" charset="2"/>
              </a:rPr>
              <a:t></a:t>
            </a:r>
            <a:r>
              <a:rPr lang="fr-FR" sz="1800"/>
              <a:t> </a:t>
            </a:r>
            <a:r>
              <a:rPr lang="fr-FR" sz="1800" i="1"/>
              <a:t>Re[X(f)]</a:t>
            </a:r>
            <a:r>
              <a:rPr lang="fr-FR" sz="1800"/>
              <a:t> paire</a:t>
            </a:r>
            <a:r>
              <a:rPr lang="fr-FR" sz="1800" i="1"/>
              <a:t>, Im[X(f)] </a:t>
            </a:r>
            <a:r>
              <a:rPr lang="fr-FR" sz="1800"/>
              <a:t>impaire, module pair, phase impaire</a:t>
            </a:r>
          </a:p>
          <a:p>
            <a:pPr marL="685800" lvl="1" indent="-228600" eaLnBrk="1" hangingPunct="1">
              <a:lnSpc>
                <a:spcPct val="120000"/>
              </a:lnSpc>
              <a:spcBef>
                <a:spcPct val="20000"/>
              </a:spcBef>
              <a:buFontTx/>
              <a:buChar char="–"/>
            </a:pPr>
            <a:r>
              <a:rPr lang="fr-FR" sz="1800" i="1"/>
              <a:t>x(t)</a:t>
            </a:r>
            <a:r>
              <a:rPr lang="fr-FR" sz="1800"/>
              <a:t> réel pair </a:t>
            </a:r>
            <a:r>
              <a:rPr lang="fr-FR" sz="1800">
                <a:sym typeface="Symbol" pitchFamily="18" charset="2"/>
              </a:rPr>
              <a:t></a:t>
            </a:r>
            <a:r>
              <a:rPr lang="fr-FR" sz="1800"/>
              <a:t> X(f) réel pair</a:t>
            </a:r>
          </a:p>
          <a:p>
            <a:pPr marL="685800" lvl="1" indent="-228600" eaLnBrk="1" hangingPunct="1">
              <a:lnSpc>
                <a:spcPct val="120000"/>
              </a:lnSpc>
              <a:spcBef>
                <a:spcPct val="20000"/>
              </a:spcBef>
              <a:buFontTx/>
              <a:buChar char="–"/>
            </a:pPr>
            <a:r>
              <a:rPr lang="fr-FR" sz="1800" i="1"/>
              <a:t>x(t)</a:t>
            </a:r>
            <a:r>
              <a:rPr lang="fr-FR" sz="1800"/>
              <a:t> réel impair </a:t>
            </a:r>
            <a:r>
              <a:rPr lang="fr-FR" sz="1800">
                <a:sym typeface="Symbol" pitchFamily="18" charset="2"/>
              </a:rPr>
              <a:t></a:t>
            </a:r>
            <a:r>
              <a:rPr lang="fr-FR" sz="1800"/>
              <a:t> X(f) imaginaire impair</a:t>
            </a:r>
          </a:p>
          <a:p>
            <a:pPr marL="685800" lvl="1" indent="-228600" eaLnBrk="1" hangingPunct="1">
              <a:lnSpc>
                <a:spcPct val="120000"/>
              </a:lnSpc>
              <a:spcBef>
                <a:spcPct val="20000"/>
              </a:spcBef>
              <a:buFontTx/>
              <a:buChar char="–"/>
            </a:pPr>
            <a:r>
              <a:rPr lang="fr-FR" sz="1800" i="1"/>
              <a:t>x(t)*y(t)</a:t>
            </a:r>
            <a:r>
              <a:rPr lang="fr-FR" sz="1800"/>
              <a:t> </a:t>
            </a:r>
            <a:r>
              <a:rPr lang="fr-FR" sz="1800">
                <a:sym typeface="Symbol" pitchFamily="18" charset="2"/>
              </a:rPr>
              <a:t></a:t>
            </a:r>
            <a:r>
              <a:rPr lang="fr-FR" sz="1800"/>
              <a:t> </a:t>
            </a:r>
            <a:r>
              <a:rPr lang="fr-FR" sz="1800" i="1"/>
              <a:t>X(f).Y(f)</a:t>
            </a:r>
            <a:r>
              <a:rPr lang="fr-FR" sz="1800"/>
              <a:t>   et   </a:t>
            </a:r>
            <a:r>
              <a:rPr lang="fr-FR" sz="1800" i="1"/>
              <a:t>x(t).y(t)</a:t>
            </a:r>
            <a:r>
              <a:rPr lang="fr-FR" sz="1800"/>
              <a:t> </a:t>
            </a:r>
            <a:r>
              <a:rPr lang="fr-FR" sz="1800">
                <a:sym typeface="Symbol" pitchFamily="18" charset="2"/>
              </a:rPr>
              <a:t></a:t>
            </a:r>
            <a:r>
              <a:rPr lang="fr-FR" sz="1800"/>
              <a:t> </a:t>
            </a:r>
            <a:r>
              <a:rPr lang="fr-FR" sz="1800" i="1"/>
              <a:t>X(f)*Y(f)</a:t>
            </a:r>
            <a:endParaRPr lang="fr-FR" sz="2400" b="1"/>
          </a:p>
        </p:txBody>
      </p:sp>
      <p:sp>
        <p:nvSpPr>
          <p:cNvPr id="160790" name="Rectangle 22"/>
          <p:cNvSpPr>
            <a:spLocks noChangeArrowheads="1"/>
          </p:cNvSpPr>
          <p:nvPr/>
        </p:nvSpPr>
        <p:spPr bwMode="auto">
          <a:xfrm>
            <a:off x="4589585" y="4075114"/>
            <a:ext cx="3955250" cy="1892826"/>
          </a:xfrm>
          <a:prstGeom prst="rect">
            <a:avLst/>
          </a:prstGeom>
          <a:noFill/>
          <a:ln w="12700">
            <a:noFill/>
            <a:miter lim="800000"/>
            <a:headEnd type="none" w="sm" len="sm"/>
            <a:tailEnd type="none" w="sm" len="sm"/>
          </a:ln>
          <a:effectLst/>
        </p:spPr>
        <p:txBody>
          <a:bodyPr wrap="none">
            <a:spAutoFit/>
          </a:bodyPr>
          <a:lstStyle/>
          <a:p>
            <a:pPr>
              <a:lnSpc>
                <a:spcPct val="90000"/>
              </a:lnSpc>
              <a:buFontTx/>
              <a:buChar char="–"/>
            </a:pPr>
            <a:r>
              <a:rPr lang="fr-FR" sz="1800" i="1"/>
              <a:t> x(t)*</a:t>
            </a:r>
            <a:r>
              <a:rPr lang="fr-FR" sz="1800" i="1">
                <a:latin typeface="Symbol" pitchFamily="18" charset="2"/>
              </a:rPr>
              <a:t>d</a:t>
            </a:r>
            <a:r>
              <a:rPr lang="fr-FR" sz="1800" i="1"/>
              <a:t>(t-t</a:t>
            </a:r>
            <a:r>
              <a:rPr lang="fr-FR" sz="1800" i="1" baseline="-25000"/>
              <a:t>0</a:t>
            </a:r>
            <a:r>
              <a:rPr lang="fr-FR" sz="1800" i="1"/>
              <a:t>)= x(t-t</a:t>
            </a:r>
            <a:r>
              <a:rPr lang="fr-FR" sz="1800" i="1" baseline="-25000"/>
              <a:t>0</a:t>
            </a:r>
            <a:r>
              <a:rPr lang="fr-FR" sz="1800" i="1"/>
              <a:t>) </a:t>
            </a:r>
            <a:r>
              <a:rPr lang="fr-FR" sz="1800">
                <a:sym typeface="Symbol" pitchFamily="18" charset="2"/>
              </a:rPr>
              <a:t></a:t>
            </a:r>
            <a:r>
              <a:rPr lang="fr-FR" sz="1800" i="1"/>
              <a:t> X(f) exp(-2j</a:t>
            </a:r>
            <a:r>
              <a:rPr lang="fr-FR" sz="1800" i="1">
                <a:latin typeface="Symbol" pitchFamily="18" charset="2"/>
              </a:rPr>
              <a:t>p</a:t>
            </a:r>
            <a:r>
              <a:rPr lang="fr-FR" sz="1800" i="1"/>
              <a:t> f t</a:t>
            </a:r>
            <a:r>
              <a:rPr lang="fr-FR" sz="1800" i="1" baseline="-25000"/>
              <a:t>0</a:t>
            </a:r>
            <a:r>
              <a:rPr lang="fr-FR" sz="1800" i="1"/>
              <a:t>)</a:t>
            </a:r>
            <a:endParaRPr lang="fr-FR" sz="1800"/>
          </a:p>
          <a:p>
            <a:pPr>
              <a:lnSpc>
                <a:spcPct val="140000"/>
              </a:lnSpc>
              <a:buFontTx/>
              <a:buChar char="–"/>
            </a:pPr>
            <a:r>
              <a:rPr lang="fr-FR" sz="1800" i="1"/>
              <a:t> x(t) exp(2 j </a:t>
            </a:r>
            <a:r>
              <a:rPr lang="fr-FR" sz="1800" i="1">
                <a:latin typeface="Symbol" pitchFamily="18" charset="2"/>
              </a:rPr>
              <a:t>p</a:t>
            </a:r>
            <a:r>
              <a:rPr lang="fr-FR" sz="1800" i="1"/>
              <a:t> t f</a:t>
            </a:r>
            <a:r>
              <a:rPr lang="fr-FR" sz="1800" i="1" baseline="-25000"/>
              <a:t>0</a:t>
            </a:r>
            <a:r>
              <a:rPr lang="fr-FR" sz="1800" i="1"/>
              <a:t>) </a:t>
            </a:r>
            <a:r>
              <a:rPr lang="fr-FR" sz="1800">
                <a:sym typeface="Symbol" pitchFamily="18" charset="2"/>
              </a:rPr>
              <a:t></a:t>
            </a:r>
            <a:r>
              <a:rPr lang="fr-FR" sz="1800" i="1"/>
              <a:t> X(f-f</a:t>
            </a:r>
            <a:r>
              <a:rPr lang="fr-FR" sz="1800" i="1" baseline="-25000"/>
              <a:t>0</a:t>
            </a:r>
            <a:r>
              <a:rPr lang="fr-FR" sz="1800" i="1"/>
              <a:t>)</a:t>
            </a:r>
            <a:endParaRPr lang="fr-FR" sz="1800"/>
          </a:p>
          <a:p>
            <a:pPr>
              <a:lnSpc>
                <a:spcPct val="140000"/>
              </a:lnSpc>
              <a:buFontTx/>
              <a:buChar char="–"/>
            </a:pPr>
            <a:r>
              <a:rPr lang="fr-FR" sz="1800" i="1"/>
              <a:t> x</a:t>
            </a:r>
            <a:r>
              <a:rPr lang="fr-FR" sz="1800" i="1" baseline="30000"/>
              <a:t>*</a:t>
            </a:r>
            <a:r>
              <a:rPr lang="fr-FR" sz="1800" i="1"/>
              <a:t>(t) </a:t>
            </a:r>
            <a:r>
              <a:rPr lang="fr-FR" sz="1800">
                <a:sym typeface="Symbol" pitchFamily="18" charset="2"/>
              </a:rPr>
              <a:t></a:t>
            </a:r>
            <a:r>
              <a:rPr lang="fr-FR" sz="1800" i="1"/>
              <a:t> X</a:t>
            </a:r>
            <a:r>
              <a:rPr lang="fr-FR" sz="1800" i="1" baseline="30000"/>
              <a:t>*</a:t>
            </a:r>
            <a:r>
              <a:rPr lang="fr-FR" sz="1800" i="1"/>
              <a:t>(-f)</a:t>
            </a:r>
            <a:endParaRPr lang="fr-FR" sz="1800"/>
          </a:p>
          <a:p>
            <a:pPr>
              <a:lnSpc>
                <a:spcPct val="140000"/>
              </a:lnSpc>
              <a:buFontTx/>
              <a:buChar char="–"/>
            </a:pPr>
            <a:r>
              <a:rPr lang="fr-FR" sz="1800" i="1"/>
              <a:t> x(at) </a:t>
            </a:r>
            <a:r>
              <a:rPr lang="fr-FR" sz="1800">
                <a:sym typeface="Symbol" pitchFamily="18" charset="2"/>
              </a:rPr>
              <a:t></a:t>
            </a:r>
            <a:r>
              <a:rPr lang="fr-FR" sz="1800" i="1"/>
              <a:t> |a|</a:t>
            </a:r>
            <a:r>
              <a:rPr lang="fr-FR" sz="1800" i="1" baseline="30000"/>
              <a:t>-1 </a:t>
            </a:r>
            <a:r>
              <a:rPr lang="fr-FR" sz="1800" i="1"/>
              <a:t>X(f/a)</a:t>
            </a:r>
            <a:endParaRPr lang="fr-FR" sz="1800"/>
          </a:p>
          <a:p>
            <a:pPr>
              <a:lnSpc>
                <a:spcPct val="140000"/>
              </a:lnSpc>
              <a:buFontTx/>
              <a:buChar char="–"/>
            </a:pPr>
            <a:r>
              <a:rPr lang="fr-FR" sz="1800" i="1"/>
              <a:t> d</a:t>
            </a:r>
            <a:r>
              <a:rPr lang="fr-FR" sz="1800" i="1" baseline="30000"/>
              <a:t>n</a:t>
            </a:r>
            <a:r>
              <a:rPr lang="fr-FR" sz="1800" i="1"/>
              <a:t>x(t)/dt</a:t>
            </a:r>
            <a:r>
              <a:rPr lang="fr-FR" sz="1800" i="1" baseline="30000"/>
              <a:t>n</a:t>
            </a:r>
            <a:r>
              <a:rPr lang="fr-FR" sz="1800"/>
              <a:t> </a:t>
            </a:r>
            <a:r>
              <a:rPr lang="fr-FR" sz="1800">
                <a:sym typeface="Symbol" pitchFamily="18" charset="2"/>
              </a:rPr>
              <a:t></a:t>
            </a:r>
            <a:r>
              <a:rPr lang="fr-FR" sz="1800" i="1"/>
              <a:t> (2 j </a:t>
            </a:r>
            <a:r>
              <a:rPr lang="fr-FR" sz="1800" i="1">
                <a:latin typeface="Symbol" pitchFamily="18" charset="2"/>
              </a:rPr>
              <a:t>p</a:t>
            </a:r>
            <a:r>
              <a:rPr lang="fr-FR" sz="1800" i="1"/>
              <a:t> f )</a:t>
            </a:r>
            <a:r>
              <a:rPr lang="fr-FR" sz="1800" i="1" baseline="30000"/>
              <a:t>n </a:t>
            </a:r>
            <a:r>
              <a:rPr lang="fr-FR" sz="1800" i="1"/>
              <a:t>X(f)</a:t>
            </a:r>
          </a:p>
        </p:txBody>
      </p:sp>
      <p:sp>
        <p:nvSpPr>
          <p:cNvPr id="160791" name="Text Box 23"/>
          <p:cNvSpPr txBox="1">
            <a:spLocks noChangeArrowheads="1"/>
          </p:cNvSpPr>
          <p:nvPr/>
        </p:nvSpPr>
        <p:spPr bwMode="auto">
          <a:xfrm>
            <a:off x="5130312" y="2586038"/>
            <a:ext cx="436685" cy="823912"/>
          </a:xfrm>
          <a:prstGeom prst="rect">
            <a:avLst/>
          </a:prstGeom>
          <a:noFill/>
          <a:ln w="12700">
            <a:noFill/>
            <a:miter lim="800000"/>
            <a:headEnd type="none" w="sm" len="sm"/>
            <a:tailEnd type="none" w="sm" len="sm"/>
          </a:ln>
          <a:effectLst/>
        </p:spPr>
        <p:txBody>
          <a:bodyPr>
            <a:spAutoFit/>
          </a:bodyPr>
          <a:lstStyle/>
          <a:p>
            <a:r>
              <a:rPr lang="fr-FR" sz="4800" b="1">
                <a:latin typeface="Times New Roman" pitchFamily="18" charset="0"/>
              </a:rPr>
              <a:t>!</a:t>
            </a:r>
          </a:p>
        </p:txBody>
      </p:sp>
      <p:sp>
        <p:nvSpPr>
          <p:cNvPr id="25" name="ZoneTexte 24"/>
          <p:cNvSpPr txBox="1"/>
          <p:nvPr/>
        </p:nvSpPr>
        <p:spPr>
          <a:xfrm>
            <a:off x="0" y="0"/>
            <a:ext cx="9144000" cy="553998"/>
          </a:xfrm>
          <a:prstGeom prst="rect">
            <a:avLst/>
          </a:prstGeom>
          <a:noFill/>
        </p:spPr>
        <p:txBody>
          <a:bodyPr wrap="square" rtlCol="0">
            <a:spAutoFit/>
          </a:bodyPr>
          <a:lstStyle/>
          <a:p>
            <a:pPr algn="ctr"/>
            <a:r>
              <a:rPr lang="fr-FR" sz="3000" b="1" dirty="0">
                <a:solidFill>
                  <a:srgbClr val="FF0000"/>
                </a:solidFill>
                <a:latin typeface="Times New Roman" pitchFamily="18" charset="0"/>
                <a:cs typeface="Times New Roman" pitchFamily="18" charset="0"/>
              </a:rPr>
              <a:t>PROPRIETES DE LA TF</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4" name="Rectangle 6"/>
          <p:cNvSpPr>
            <a:spLocks noChangeArrowheads="1"/>
          </p:cNvSpPr>
          <p:nvPr/>
        </p:nvSpPr>
        <p:spPr bwMode="auto">
          <a:xfrm>
            <a:off x="272562" y="992189"/>
            <a:ext cx="8352692" cy="3341687"/>
          </a:xfrm>
          <a:prstGeom prst="rect">
            <a:avLst/>
          </a:prstGeom>
          <a:noFill/>
          <a:ln w="9525">
            <a:noFill/>
            <a:miter lim="800000"/>
            <a:headEnd/>
            <a:tailEnd/>
          </a:ln>
          <a:effectLst/>
        </p:spPr>
        <p:txBody>
          <a:bodyPr lIns="92075" tIns="46038" rIns="92075" bIns="46038"/>
          <a:lstStyle/>
          <a:p>
            <a:pPr marL="685800" lvl="1" indent="-228600" eaLnBrk="1" hangingPunct="1">
              <a:lnSpc>
                <a:spcPct val="90000"/>
              </a:lnSpc>
              <a:spcBef>
                <a:spcPct val="20000"/>
              </a:spcBef>
              <a:buFontTx/>
              <a:buChar char="–"/>
            </a:pPr>
            <a:r>
              <a:rPr lang="fr-FR" sz="2800"/>
              <a:t> </a:t>
            </a:r>
            <a:r>
              <a:rPr lang="fr-FR" sz="2000" i="1">
                <a:latin typeface="Symbol" pitchFamily="18" charset="2"/>
              </a:rPr>
              <a:t>d</a:t>
            </a:r>
            <a:r>
              <a:rPr lang="fr-FR" sz="2000" i="1"/>
              <a:t>(t)</a:t>
            </a:r>
            <a:r>
              <a:rPr lang="fr-FR" sz="2000"/>
              <a:t> </a:t>
            </a:r>
            <a:r>
              <a:rPr lang="fr-FR" sz="2000">
                <a:sym typeface="Symbol" pitchFamily="18" charset="2"/>
              </a:rPr>
              <a:t></a:t>
            </a:r>
            <a:r>
              <a:rPr lang="fr-FR" sz="2000"/>
              <a:t> 1</a:t>
            </a:r>
          </a:p>
          <a:p>
            <a:pPr marL="685800" lvl="1" indent="-228600" eaLnBrk="1" hangingPunct="1">
              <a:lnSpc>
                <a:spcPct val="130000"/>
              </a:lnSpc>
              <a:spcBef>
                <a:spcPct val="20000"/>
              </a:spcBef>
              <a:buFontTx/>
              <a:buChar char="–"/>
            </a:pPr>
            <a:r>
              <a:rPr lang="fr-FR" sz="2000" i="1"/>
              <a:t>1(t)</a:t>
            </a:r>
            <a:r>
              <a:rPr lang="fr-FR" sz="2000"/>
              <a:t> </a:t>
            </a:r>
            <a:r>
              <a:rPr lang="fr-FR" sz="2000">
                <a:sym typeface="Symbol" pitchFamily="18" charset="2"/>
              </a:rPr>
              <a:t></a:t>
            </a:r>
            <a:r>
              <a:rPr lang="fr-FR" sz="2000"/>
              <a:t> </a:t>
            </a:r>
            <a:r>
              <a:rPr lang="fr-FR" sz="2000" i="1"/>
              <a:t>½ </a:t>
            </a:r>
            <a:r>
              <a:rPr lang="fr-FR" sz="2000" i="1">
                <a:latin typeface="Symbol" pitchFamily="18" charset="2"/>
              </a:rPr>
              <a:t>d</a:t>
            </a:r>
            <a:r>
              <a:rPr lang="fr-FR" sz="2000" i="1"/>
              <a:t>(f) + 1/(2 j </a:t>
            </a:r>
            <a:r>
              <a:rPr lang="fr-FR" sz="2000" i="1">
                <a:latin typeface="Symbol" pitchFamily="18" charset="2"/>
              </a:rPr>
              <a:t>p</a:t>
            </a:r>
            <a:r>
              <a:rPr lang="fr-FR" sz="2000" i="1"/>
              <a:t> f )</a:t>
            </a:r>
            <a:endParaRPr lang="fr-FR" sz="2000"/>
          </a:p>
          <a:p>
            <a:pPr marL="685800" lvl="1" indent="-228600" eaLnBrk="1" hangingPunct="1">
              <a:lnSpc>
                <a:spcPct val="130000"/>
              </a:lnSpc>
              <a:spcBef>
                <a:spcPct val="20000"/>
              </a:spcBef>
              <a:buFontTx/>
              <a:buChar char="–"/>
            </a:pPr>
            <a:r>
              <a:rPr lang="fr-FR" sz="2000" i="1"/>
              <a:t>cos(2</a:t>
            </a:r>
            <a:r>
              <a:rPr lang="fr-FR" sz="2000" i="1">
                <a:latin typeface="Symbol" pitchFamily="18" charset="2"/>
              </a:rPr>
              <a:t>p</a:t>
            </a:r>
            <a:r>
              <a:rPr lang="fr-FR" sz="2000" i="1"/>
              <a:t>f</a:t>
            </a:r>
            <a:r>
              <a:rPr lang="fr-FR" sz="2000" i="1" baseline="-25000"/>
              <a:t>0</a:t>
            </a:r>
            <a:r>
              <a:rPr lang="fr-FR" sz="2000" i="1"/>
              <a:t>t)</a:t>
            </a:r>
            <a:r>
              <a:rPr lang="fr-FR" sz="2000"/>
              <a:t> </a:t>
            </a:r>
            <a:r>
              <a:rPr lang="fr-FR" sz="2000">
                <a:sym typeface="Symbol" pitchFamily="18" charset="2"/>
              </a:rPr>
              <a:t></a:t>
            </a:r>
            <a:r>
              <a:rPr lang="fr-FR" sz="2000"/>
              <a:t> </a:t>
            </a:r>
            <a:r>
              <a:rPr lang="fr-FR" sz="2000" i="1"/>
              <a:t>[</a:t>
            </a:r>
            <a:r>
              <a:rPr lang="fr-FR" sz="2000" i="1">
                <a:latin typeface="Symbol" pitchFamily="18" charset="2"/>
              </a:rPr>
              <a:t>d</a:t>
            </a:r>
            <a:r>
              <a:rPr lang="fr-FR" sz="2000" i="1"/>
              <a:t>(f-f</a:t>
            </a:r>
            <a:r>
              <a:rPr lang="fr-FR" sz="2000" i="1" baseline="-25000"/>
              <a:t>0</a:t>
            </a:r>
            <a:r>
              <a:rPr lang="fr-FR" sz="2000" i="1"/>
              <a:t>) +</a:t>
            </a:r>
            <a:r>
              <a:rPr lang="fr-FR" sz="2000" i="1">
                <a:latin typeface="Symbol" pitchFamily="18" charset="2"/>
              </a:rPr>
              <a:t>d</a:t>
            </a:r>
            <a:r>
              <a:rPr lang="fr-FR" sz="2000" i="1"/>
              <a:t>(f+f</a:t>
            </a:r>
            <a:r>
              <a:rPr lang="fr-FR" sz="2000" i="1" baseline="-25000"/>
              <a:t>0</a:t>
            </a:r>
            <a:r>
              <a:rPr lang="fr-FR" sz="2000" i="1"/>
              <a:t>)]/2</a:t>
            </a:r>
          </a:p>
          <a:p>
            <a:pPr marL="685800" lvl="1" indent="-228600" eaLnBrk="1" hangingPunct="1">
              <a:lnSpc>
                <a:spcPct val="130000"/>
              </a:lnSpc>
              <a:spcBef>
                <a:spcPct val="20000"/>
              </a:spcBef>
              <a:buFontTx/>
              <a:buChar char="–"/>
            </a:pPr>
            <a:r>
              <a:rPr lang="fr-FR" sz="2000" i="1"/>
              <a:t>sin(2</a:t>
            </a:r>
            <a:r>
              <a:rPr lang="fr-FR" sz="2000" i="1">
                <a:latin typeface="Symbol" pitchFamily="18" charset="2"/>
              </a:rPr>
              <a:t>p</a:t>
            </a:r>
            <a:r>
              <a:rPr lang="fr-FR" sz="2000" i="1"/>
              <a:t>f</a:t>
            </a:r>
            <a:r>
              <a:rPr lang="fr-FR" sz="2000" i="1" baseline="-25000"/>
              <a:t>0</a:t>
            </a:r>
            <a:r>
              <a:rPr lang="fr-FR" sz="2000" i="1"/>
              <a:t>t)</a:t>
            </a:r>
            <a:r>
              <a:rPr lang="fr-FR" sz="2000"/>
              <a:t> </a:t>
            </a:r>
            <a:r>
              <a:rPr lang="fr-FR" sz="2000">
                <a:sym typeface="Symbol" pitchFamily="18" charset="2"/>
              </a:rPr>
              <a:t></a:t>
            </a:r>
            <a:r>
              <a:rPr lang="fr-FR" sz="2000"/>
              <a:t> </a:t>
            </a:r>
            <a:r>
              <a:rPr lang="fr-FR" sz="2000" i="1"/>
              <a:t>[</a:t>
            </a:r>
            <a:r>
              <a:rPr lang="fr-FR" sz="2000" i="1">
                <a:latin typeface="Symbol" pitchFamily="18" charset="2"/>
              </a:rPr>
              <a:t>d</a:t>
            </a:r>
            <a:r>
              <a:rPr lang="fr-FR" sz="2000" i="1"/>
              <a:t>(f-f</a:t>
            </a:r>
            <a:r>
              <a:rPr lang="fr-FR" sz="2000" i="1" baseline="-25000"/>
              <a:t>0</a:t>
            </a:r>
            <a:r>
              <a:rPr lang="fr-FR" sz="2000" i="1"/>
              <a:t>) -</a:t>
            </a:r>
            <a:r>
              <a:rPr lang="fr-FR" sz="2000" i="1">
                <a:latin typeface="Symbol" pitchFamily="18" charset="2"/>
              </a:rPr>
              <a:t>d</a:t>
            </a:r>
            <a:r>
              <a:rPr lang="fr-FR" sz="2000" i="1"/>
              <a:t>(f+f</a:t>
            </a:r>
            <a:r>
              <a:rPr lang="fr-FR" sz="2000" i="1" baseline="-25000"/>
              <a:t>0</a:t>
            </a:r>
            <a:r>
              <a:rPr lang="fr-FR" sz="2000" i="1"/>
              <a:t>)]/2j</a:t>
            </a:r>
          </a:p>
          <a:p>
            <a:pPr marL="685800" lvl="1" indent="-228600" eaLnBrk="1" hangingPunct="1">
              <a:lnSpc>
                <a:spcPct val="130000"/>
              </a:lnSpc>
              <a:spcBef>
                <a:spcPct val="20000"/>
              </a:spcBef>
              <a:buFontTx/>
              <a:buChar char="–"/>
            </a:pPr>
            <a:r>
              <a:rPr lang="fr-FR" sz="2000"/>
              <a:t> </a:t>
            </a:r>
            <a:r>
              <a:rPr lang="fr-FR" sz="2000" i="1">
                <a:latin typeface="Symbol" pitchFamily="18" charset="2"/>
              </a:rPr>
              <a:t>Sd</a:t>
            </a:r>
            <a:r>
              <a:rPr lang="fr-FR" sz="2000" i="1"/>
              <a:t>(t+nT)</a:t>
            </a:r>
            <a:r>
              <a:rPr lang="fr-FR" sz="2000"/>
              <a:t> </a:t>
            </a:r>
            <a:r>
              <a:rPr lang="fr-FR" sz="2000">
                <a:sym typeface="Symbol" pitchFamily="18" charset="2"/>
              </a:rPr>
              <a:t></a:t>
            </a:r>
            <a:r>
              <a:rPr lang="fr-FR" sz="2000"/>
              <a:t> </a:t>
            </a:r>
            <a:r>
              <a:rPr lang="fr-FR" sz="2000" i="1"/>
              <a:t>F</a:t>
            </a:r>
            <a:r>
              <a:rPr lang="fr-FR" sz="2000" i="1" baseline="-25000"/>
              <a:t>e</a:t>
            </a:r>
            <a:r>
              <a:rPr lang="fr-FR" sz="2000" i="1"/>
              <a:t> </a:t>
            </a:r>
            <a:r>
              <a:rPr lang="fr-FR" sz="2000" i="1">
                <a:latin typeface="Symbol" pitchFamily="18" charset="2"/>
              </a:rPr>
              <a:t>Sd</a:t>
            </a:r>
            <a:r>
              <a:rPr lang="fr-FR" sz="2000" i="1"/>
              <a:t>(f+kF</a:t>
            </a:r>
            <a:r>
              <a:rPr lang="fr-FR" sz="2000" i="1" baseline="-25000"/>
              <a:t>e</a:t>
            </a:r>
            <a:r>
              <a:rPr lang="fr-FR" sz="2000" i="1"/>
              <a:t>)</a:t>
            </a:r>
            <a:r>
              <a:rPr lang="fr-FR" sz="2000"/>
              <a:t> avec </a:t>
            </a:r>
            <a:r>
              <a:rPr lang="fr-FR" sz="2000" i="1"/>
              <a:t>F</a:t>
            </a:r>
            <a:r>
              <a:rPr lang="fr-FR" sz="2000" i="1" baseline="-25000"/>
              <a:t>e</a:t>
            </a:r>
            <a:r>
              <a:rPr lang="fr-FR" sz="2000" i="1"/>
              <a:t>=1/T</a:t>
            </a:r>
            <a:endParaRPr lang="fr-FR" sz="2000"/>
          </a:p>
          <a:p>
            <a:pPr marL="685800" lvl="1" indent="-228600" eaLnBrk="1" hangingPunct="1">
              <a:lnSpc>
                <a:spcPct val="130000"/>
              </a:lnSpc>
              <a:spcBef>
                <a:spcPct val="20000"/>
              </a:spcBef>
              <a:buFontTx/>
              <a:buChar char="–"/>
            </a:pPr>
            <a:r>
              <a:rPr lang="fr-FR" sz="2000" i="1"/>
              <a:t>Rect(t)</a:t>
            </a:r>
            <a:r>
              <a:rPr lang="fr-FR" sz="2000"/>
              <a:t> </a:t>
            </a:r>
            <a:r>
              <a:rPr lang="fr-FR" sz="2000">
                <a:sym typeface="Symbol" pitchFamily="18" charset="2"/>
              </a:rPr>
              <a:t></a:t>
            </a:r>
            <a:r>
              <a:rPr lang="fr-FR" sz="2000"/>
              <a:t> </a:t>
            </a:r>
            <a:r>
              <a:rPr lang="fr-FR" sz="2000" i="1"/>
              <a:t>2a.Sinc(</a:t>
            </a:r>
            <a:r>
              <a:rPr lang="fr-FR" sz="2000" i="1">
                <a:latin typeface="Symbol" pitchFamily="18" charset="2"/>
              </a:rPr>
              <a:t>p</a:t>
            </a:r>
            <a:r>
              <a:rPr lang="fr-FR" sz="2000" i="1"/>
              <a:t>fa)</a:t>
            </a:r>
            <a:endParaRPr lang="fr-FR" sz="2000"/>
          </a:p>
        </p:txBody>
      </p:sp>
      <p:sp>
        <p:nvSpPr>
          <p:cNvPr id="22" name="ZoneTexte 21"/>
          <p:cNvSpPr txBox="1"/>
          <p:nvPr/>
        </p:nvSpPr>
        <p:spPr>
          <a:xfrm>
            <a:off x="0" y="0"/>
            <a:ext cx="9144000" cy="553998"/>
          </a:xfrm>
          <a:prstGeom prst="rect">
            <a:avLst/>
          </a:prstGeom>
          <a:noFill/>
        </p:spPr>
        <p:txBody>
          <a:bodyPr wrap="square" rtlCol="0">
            <a:spAutoFit/>
          </a:bodyPr>
          <a:lstStyle/>
          <a:p>
            <a:pPr algn="ctr"/>
            <a:r>
              <a:rPr lang="fr-FR" sz="3000" b="1" dirty="0">
                <a:solidFill>
                  <a:srgbClr val="FF0000"/>
                </a:solidFill>
                <a:latin typeface="Times New Roman" pitchFamily="18" charset="0"/>
                <a:cs typeface="Times New Roman" pitchFamily="18" charset="0"/>
              </a:rPr>
              <a:t>PROPRIETES DE LA TF</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descr="Table2.gif"/>
          <p:cNvPicPr>
            <a:picLocks noChangeAspect="1"/>
          </p:cNvPicPr>
          <p:nvPr/>
        </p:nvPicPr>
        <p:blipFill>
          <a:blip r:embed="rId2"/>
          <a:stretch>
            <a:fillRect/>
          </a:stretch>
        </p:blipFill>
        <p:spPr>
          <a:xfrm>
            <a:off x="1928794" y="642918"/>
            <a:ext cx="4714907" cy="6215082"/>
          </a:xfrm>
          <a:prstGeom prst="rect">
            <a:avLst/>
          </a:prstGeom>
        </p:spPr>
      </p:pic>
      <p:sp>
        <p:nvSpPr>
          <p:cNvPr id="4" name="ZoneTexte 3"/>
          <p:cNvSpPr txBox="1"/>
          <p:nvPr/>
        </p:nvSpPr>
        <p:spPr>
          <a:xfrm>
            <a:off x="0" y="0"/>
            <a:ext cx="9144000" cy="553998"/>
          </a:xfrm>
          <a:prstGeom prst="rect">
            <a:avLst/>
          </a:prstGeom>
          <a:noFill/>
        </p:spPr>
        <p:txBody>
          <a:bodyPr wrap="square" rtlCol="0">
            <a:spAutoFit/>
          </a:bodyPr>
          <a:lstStyle/>
          <a:p>
            <a:pPr algn="ctr"/>
            <a:r>
              <a:rPr lang="fr-FR" sz="3000" b="1" dirty="0">
                <a:solidFill>
                  <a:srgbClr val="FF0000"/>
                </a:solidFill>
                <a:latin typeface="Times New Roman" pitchFamily="18" charset="0"/>
                <a:cs typeface="Times New Roman" pitchFamily="18" charset="0"/>
              </a:rPr>
              <a:t>PROPRIETES DE LA TF</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60"/>
          <p:cNvGrpSpPr>
            <a:grpSpLocks/>
          </p:cNvGrpSpPr>
          <p:nvPr/>
        </p:nvGrpSpPr>
        <p:grpSpPr bwMode="auto">
          <a:xfrm>
            <a:off x="1381859" y="511176"/>
            <a:ext cx="5706208" cy="2497138"/>
            <a:chOff x="911" y="906"/>
            <a:chExt cx="3894" cy="1573"/>
          </a:xfrm>
        </p:grpSpPr>
        <p:sp>
          <p:nvSpPr>
            <p:cNvPr id="177236" name="Rectangle 84"/>
            <p:cNvSpPr>
              <a:spLocks noChangeArrowheads="1"/>
            </p:cNvSpPr>
            <p:nvPr/>
          </p:nvSpPr>
          <p:spPr bwMode="auto">
            <a:xfrm>
              <a:off x="1348" y="1143"/>
              <a:ext cx="3356" cy="1079"/>
            </a:xfrm>
            <a:prstGeom prst="rect">
              <a:avLst/>
            </a:prstGeom>
            <a:noFill/>
            <a:ln w="9525">
              <a:noFill/>
              <a:miter lim="800000"/>
              <a:headEnd/>
              <a:tailEnd/>
            </a:ln>
          </p:spPr>
          <p:txBody>
            <a:bodyPr/>
            <a:lstStyle/>
            <a:p>
              <a:endParaRPr lang="fr-FR"/>
            </a:p>
          </p:txBody>
        </p:sp>
        <p:sp>
          <p:nvSpPr>
            <p:cNvPr id="177237" name="Rectangle 85"/>
            <p:cNvSpPr>
              <a:spLocks noChangeArrowheads="1"/>
            </p:cNvSpPr>
            <p:nvPr/>
          </p:nvSpPr>
          <p:spPr bwMode="auto">
            <a:xfrm>
              <a:off x="1348" y="1143"/>
              <a:ext cx="3356" cy="1079"/>
            </a:xfrm>
            <a:prstGeom prst="rect">
              <a:avLst/>
            </a:prstGeom>
            <a:noFill/>
            <a:ln w="0">
              <a:solidFill>
                <a:srgbClr val="FFFFFF"/>
              </a:solidFill>
              <a:miter lim="800000"/>
              <a:headEnd/>
              <a:tailEnd/>
            </a:ln>
          </p:spPr>
          <p:txBody>
            <a:bodyPr/>
            <a:lstStyle/>
            <a:p>
              <a:endParaRPr lang="fr-FR"/>
            </a:p>
          </p:txBody>
        </p:sp>
        <p:sp>
          <p:nvSpPr>
            <p:cNvPr id="177238" name="Freeform 86"/>
            <p:cNvSpPr>
              <a:spLocks/>
            </p:cNvSpPr>
            <p:nvPr/>
          </p:nvSpPr>
          <p:spPr bwMode="auto">
            <a:xfrm>
              <a:off x="1682" y="1143"/>
              <a:ext cx="1" cy="1079"/>
            </a:xfrm>
            <a:custGeom>
              <a:avLst/>
              <a:gdLst/>
              <a:ahLst/>
              <a:cxnLst>
                <a:cxn ang="0">
                  <a:pos x="0" y="169"/>
                </a:cxn>
                <a:cxn ang="0">
                  <a:pos x="0" y="0"/>
                </a:cxn>
                <a:cxn ang="0">
                  <a:pos x="0" y="0"/>
                </a:cxn>
              </a:cxnLst>
              <a:rect l="0" t="0" r="r" b="b"/>
              <a:pathLst>
                <a:path h="169">
                  <a:moveTo>
                    <a:pt x="0" y="169"/>
                  </a:moveTo>
                  <a:lnTo>
                    <a:pt x="0" y="0"/>
                  </a:lnTo>
                  <a:lnTo>
                    <a:pt x="0" y="0"/>
                  </a:lnTo>
                </a:path>
              </a:pathLst>
            </a:custGeom>
            <a:noFill/>
            <a:ln w="0">
              <a:solidFill>
                <a:srgbClr val="000000"/>
              </a:solidFill>
              <a:prstDash val="sysDot"/>
              <a:round/>
              <a:headEnd/>
              <a:tailEnd/>
            </a:ln>
          </p:spPr>
          <p:txBody>
            <a:bodyPr/>
            <a:lstStyle/>
            <a:p>
              <a:endParaRPr lang="fr-FR"/>
            </a:p>
          </p:txBody>
        </p:sp>
        <p:sp>
          <p:nvSpPr>
            <p:cNvPr id="177239" name="Freeform 87"/>
            <p:cNvSpPr>
              <a:spLocks/>
            </p:cNvSpPr>
            <p:nvPr/>
          </p:nvSpPr>
          <p:spPr bwMode="auto">
            <a:xfrm>
              <a:off x="2022" y="1143"/>
              <a:ext cx="1" cy="1079"/>
            </a:xfrm>
            <a:custGeom>
              <a:avLst/>
              <a:gdLst/>
              <a:ahLst/>
              <a:cxnLst>
                <a:cxn ang="0">
                  <a:pos x="0" y="169"/>
                </a:cxn>
                <a:cxn ang="0">
                  <a:pos x="0" y="0"/>
                </a:cxn>
                <a:cxn ang="0">
                  <a:pos x="0" y="0"/>
                </a:cxn>
              </a:cxnLst>
              <a:rect l="0" t="0" r="r" b="b"/>
              <a:pathLst>
                <a:path h="169">
                  <a:moveTo>
                    <a:pt x="0" y="169"/>
                  </a:moveTo>
                  <a:lnTo>
                    <a:pt x="0" y="0"/>
                  </a:lnTo>
                  <a:lnTo>
                    <a:pt x="0" y="0"/>
                  </a:lnTo>
                </a:path>
              </a:pathLst>
            </a:custGeom>
            <a:noFill/>
            <a:ln w="0">
              <a:solidFill>
                <a:srgbClr val="000000"/>
              </a:solidFill>
              <a:prstDash val="sysDot"/>
              <a:round/>
              <a:headEnd/>
              <a:tailEnd/>
            </a:ln>
          </p:spPr>
          <p:txBody>
            <a:bodyPr/>
            <a:lstStyle/>
            <a:p>
              <a:endParaRPr lang="fr-FR"/>
            </a:p>
          </p:txBody>
        </p:sp>
        <p:sp>
          <p:nvSpPr>
            <p:cNvPr id="177240" name="Freeform 88"/>
            <p:cNvSpPr>
              <a:spLocks/>
            </p:cNvSpPr>
            <p:nvPr/>
          </p:nvSpPr>
          <p:spPr bwMode="auto">
            <a:xfrm>
              <a:off x="2355" y="1143"/>
              <a:ext cx="1" cy="1079"/>
            </a:xfrm>
            <a:custGeom>
              <a:avLst/>
              <a:gdLst/>
              <a:ahLst/>
              <a:cxnLst>
                <a:cxn ang="0">
                  <a:pos x="0" y="169"/>
                </a:cxn>
                <a:cxn ang="0">
                  <a:pos x="0" y="0"/>
                </a:cxn>
                <a:cxn ang="0">
                  <a:pos x="0" y="0"/>
                </a:cxn>
              </a:cxnLst>
              <a:rect l="0" t="0" r="r" b="b"/>
              <a:pathLst>
                <a:path h="169">
                  <a:moveTo>
                    <a:pt x="0" y="169"/>
                  </a:moveTo>
                  <a:lnTo>
                    <a:pt x="0" y="0"/>
                  </a:lnTo>
                  <a:lnTo>
                    <a:pt x="0" y="0"/>
                  </a:lnTo>
                </a:path>
              </a:pathLst>
            </a:custGeom>
            <a:noFill/>
            <a:ln w="0">
              <a:solidFill>
                <a:srgbClr val="000000"/>
              </a:solidFill>
              <a:prstDash val="sysDot"/>
              <a:round/>
              <a:headEnd/>
              <a:tailEnd/>
            </a:ln>
          </p:spPr>
          <p:txBody>
            <a:bodyPr/>
            <a:lstStyle/>
            <a:p>
              <a:endParaRPr lang="fr-FR"/>
            </a:p>
          </p:txBody>
        </p:sp>
        <p:sp>
          <p:nvSpPr>
            <p:cNvPr id="177241" name="Freeform 89"/>
            <p:cNvSpPr>
              <a:spLocks/>
            </p:cNvSpPr>
            <p:nvPr/>
          </p:nvSpPr>
          <p:spPr bwMode="auto">
            <a:xfrm>
              <a:off x="2689" y="1143"/>
              <a:ext cx="1" cy="1079"/>
            </a:xfrm>
            <a:custGeom>
              <a:avLst/>
              <a:gdLst/>
              <a:ahLst/>
              <a:cxnLst>
                <a:cxn ang="0">
                  <a:pos x="0" y="169"/>
                </a:cxn>
                <a:cxn ang="0">
                  <a:pos x="0" y="0"/>
                </a:cxn>
                <a:cxn ang="0">
                  <a:pos x="0" y="0"/>
                </a:cxn>
              </a:cxnLst>
              <a:rect l="0" t="0" r="r" b="b"/>
              <a:pathLst>
                <a:path h="169">
                  <a:moveTo>
                    <a:pt x="0" y="169"/>
                  </a:moveTo>
                  <a:lnTo>
                    <a:pt x="0" y="0"/>
                  </a:lnTo>
                  <a:lnTo>
                    <a:pt x="0" y="0"/>
                  </a:lnTo>
                </a:path>
              </a:pathLst>
            </a:custGeom>
            <a:noFill/>
            <a:ln w="0">
              <a:solidFill>
                <a:srgbClr val="000000"/>
              </a:solidFill>
              <a:prstDash val="sysDot"/>
              <a:round/>
              <a:headEnd/>
              <a:tailEnd/>
            </a:ln>
          </p:spPr>
          <p:txBody>
            <a:bodyPr/>
            <a:lstStyle/>
            <a:p>
              <a:endParaRPr lang="fr-FR"/>
            </a:p>
          </p:txBody>
        </p:sp>
        <p:sp>
          <p:nvSpPr>
            <p:cNvPr id="177242" name="Freeform 90"/>
            <p:cNvSpPr>
              <a:spLocks/>
            </p:cNvSpPr>
            <p:nvPr/>
          </p:nvSpPr>
          <p:spPr bwMode="auto">
            <a:xfrm>
              <a:off x="3029" y="1143"/>
              <a:ext cx="1" cy="1079"/>
            </a:xfrm>
            <a:custGeom>
              <a:avLst/>
              <a:gdLst/>
              <a:ahLst/>
              <a:cxnLst>
                <a:cxn ang="0">
                  <a:pos x="0" y="169"/>
                </a:cxn>
                <a:cxn ang="0">
                  <a:pos x="0" y="0"/>
                </a:cxn>
                <a:cxn ang="0">
                  <a:pos x="0" y="0"/>
                </a:cxn>
              </a:cxnLst>
              <a:rect l="0" t="0" r="r" b="b"/>
              <a:pathLst>
                <a:path h="169">
                  <a:moveTo>
                    <a:pt x="0" y="169"/>
                  </a:moveTo>
                  <a:lnTo>
                    <a:pt x="0" y="0"/>
                  </a:lnTo>
                  <a:lnTo>
                    <a:pt x="0" y="0"/>
                  </a:lnTo>
                </a:path>
              </a:pathLst>
            </a:custGeom>
            <a:noFill/>
            <a:ln w="0">
              <a:solidFill>
                <a:srgbClr val="000000"/>
              </a:solidFill>
              <a:prstDash val="sysDot"/>
              <a:round/>
              <a:headEnd/>
              <a:tailEnd/>
            </a:ln>
          </p:spPr>
          <p:txBody>
            <a:bodyPr/>
            <a:lstStyle/>
            <a:p>
              <a:endParaRPr lang="fr-FR"/>
            </a:p>
          </p:txBody>
        </p:sp>
        <p:sp>
          <p:nvSpPr>
            <p:cNvPr id="177243" name="Freeform 91"/>
            <p:cNvSpPr>
              <a:spLocks/>
            </p:cNvSpPr>
            <p:nvPr/>
          </p:nvSpPr>
          <p:spPr bwMode="auto">
            <a:xfrm>
              <a:off x="3363" y="1143"/>
              <a:ext cx="1" cy="1079"/>
            </a:xfrm>
            <a:custGeom>
              <a:avLst/>
              <a:gdLst/>
              <a:ahLst/>
              <a:cxnLst>
                <a:cxn ang="0">
                  <a:pos x="0" y="169"/>
                </a:cxn>
                <a:cxn ang="0">
                  <a:pos x="0" y="0"/>
                </a:cxn>
                <a:cxn ang="0">
                  <a:pos x="0" y="0"/>
                </a:cxn>
              </a:cxnLst>
              <a:rect l="0" t="0" r="r" b="b"/>
              <a:pathLst>
                <a:path h="169">
                  <a:moveTo>
                    <a:pt x="0" y="169"/>
                  </a:moveTo>
                  <a:lnTo>
                    <a:pt x="0" y="0"/>
                  </a:lnTo>
                  <a:lnTo>
                    <a:pt x="0" y="0"/>
                  </a:lnTo>
                </a:path>
              </a:pathLst>
            </a:custGeom>
            <a:noFill/>
            <a:ln w="0">
              <a:solidFill>
                <a:srgbClr val="000000"/>
              </a:solidFill>
              <a:prstDash val="sysDot"/>
              <a:round/>
              <a:headEnd/>
              <a:tailEnd/>
            </a:ln>
          </p:spPr>
          <p:txBody>
            <a:bodyPr/>
            <a:lstStyle/>
            <a:p>
              <a:endParaRPr lang="fr-FR"/>
            </a:p>
          </p:txBody>
        </p:sp>
        <p:sp>
          <p:nvSpPr>
            <p:cNvPr id="177244" name="Freeform 92"/>
            <p:cNvSpPr>
              <a:spLocks/>
            </p:cNvSpPr>
            <p:nvPr/>
          </p:nvSpPr>
          <p:spPr bwMode="auto">
            <a:xfrm>
              <a:off x="3696" y="1143"/>
              <a:ext cx="1" cy="1079"/>
            </a:xfrm>
            <a:custGeom>
              <a:avLst/>
              <a:gdLst/>
              <a:ahLst/>
              <a:cxnLst>
                <a:cxn ang="0">
                  <a:pos x="0" y="169"/>
                </a:cxn>
                <a:cxn ang="0">
                  <a:pos x="0" y="0"/>
                </a:cxn>
                <a:cxn ang="0">
                  <a:pos x="0" y="0"/>
                </a:cxn>
              </a:cxnLst>
              <a:rect l="0" t="0" r="r" b="b"/>
              <a:pathLst>
                <a:path h="169">
                  <a:moveTo>
                    <a:pt x="0" y="169"/>
                  </a:moveTo>
                  <a:lnTo>
                    <a:pt x="0" y="0"/>
                  </a:lnTo>
                  <a:lnTo>
                    <a:pt x="0" y="0"/>
                  </a:lnTo>
                </a:path>
              </a:pathLst>
            </a:custGeom>
            <a:noFill/>
            <a:ln w="0">
              <a:solidFill>
                <a:srgbClr val="000000"/>
              </a:solidFill>
              <a:prstDash val="sysDot"/>
              <a:round/>
              <a:headEnd/>
              <a:tailEnd/>
            </a:ln>
          </p:spPr>
          <p:txBody>
            <a:bodyPr/>
            <a:lstStyle/>
            <a:p>
              <a:endParaRPr lang="fr-FR"/>
            </a:p>
          </p:txBody>
        </p:sp>
        <p:sp>
          <p:nvSpPr>
            <p:cNvPr id="177245" name="Freeform 93"/>
            <p:cNvSpPr>
              <a:spLocks/>
            </p:cNvSpPr>
            <p:nvPr/>
          </p:nvSpPr>
          <p:spPr bwMode="auto">
            <a:xfrm>
              <a:off x="4030" y="1143"/>
              <a:ext cx="1" cy="1079"/>
            </a:xfrm>
            <a:custGeom>
              <a:avLst/>
              <a:gdLst/>
              <a:ahLst/>
              <a:cxnLst>
                <a:cxn ang="0">
                  <a:pos x="0" y="169"/>
                </a:cxn>
                <a:cxn ang="0">
                  <a:pos x="0" y="0"/>
                </a:cxn>
                <a:cxn ang="0">
                  <a:pos x="0" y="0"/>
                </a:cxn>
              </a:cxnLst>
              <a:rect l="0" t="0" r="r" b="b"/>
              <a:pathLst>
                <a:path h="169">
                  <a:moveTo>
                    <a:pt x="0" y="169"/>
                  </a:moveTo>
                  <a:lnTo>
                    <a:pt x="0" y="0"/>
                  </a:lnTo>
                  <a:lnTo>
                    <a:pt x="0" y="0"/>
                  </a:lnTo>
                </a:path>
              </a:pathLst>
            </a:custGeom>
            <a:noFill/>
            <a:ln w="0">
              <a:solidFill>
                <a:srgbClr val="000000"/>
              </a:solidFill>
              <a:prstDash val="sysDot"/>
              <a:round/>
              <a:headEnd/>
              <a:tailEnd/>
            </a:ln>
          </p:spPr>
          <p:txBody>
            <a:bodyPr/>
            <a:lstStyle/>
            <a:p>
              <a:endParaRPr lang="fr-FR"/>
            </a:p>
          </p:txBody>
        </p:sp>
        <p:sp>
          <p:nvSpPr>
            <p:cNvPr id="177246" name="Freeform 94"/>
            <p:cNvSpPr>
              <a:spLocks/>
            </p:cNvSpPr>
            <p:nvPr/>
          </p:nvSpPr>
          <p:spPr bwMode="auto">
            <a:xfrm>
              <a:off x="4370" y="1143"/>
              <a:ext cx="1" cy="1079"/>
            </a:xfrm>
            <a:custGeom>
              <a:avLst/>
              <a:gdLst/>
              <a:ahLst/>
              <a:cxnLst>
                <a:cxn ang="0">
                  <a:pos x="0" y="169"/>
                </a:cxn>
                <a:cxn ang="0">
                  <a:pos x="0" y="0"/>
                </a:cxn>
                <a:cxn ang="0">
                  <a:pos x="0" y="0"/>
                </a:cxn>
              </a:cxnLst>
              <a:rect l="0" t="0" r="r" b="b"/>
              <a:pathLst>
                <a:path h="169">
                  <a:moveTo>
                    <a:pt x="0" y="169"/>
                  </a:moveTo>
                  <a:lnTo>
                    <a:pt x="0" y="0"/>
                  </a:lnTo>
                  <a:lnTo>
                    <a:pt x="0" y="0"/>
                  </a:lnTo>
                </a:path>
              </a:pathLst>
            </a:custGeom>
            <a:noFill/>
            <a:ln w="0">
              <a:solidFill>
                <a:srgbClr val="000000"/>
              </a:solidFill>
              <a:prstDash val="sysDot"/>
              <a:round/>
              <a:headEnd/>
              <a:tailEnd/>
            </a:ln>
          </p:spPr>
          <p:txBody>
            <a:bodyPr/>
            <a:lstStyle/>
            <a:p>
              <a:endParaRPr lang="fr-FR"/>
            </a:p>
          </p:txBody>
        </p:sp>
        <p:sp>
          <p:nvSpPr>
            <p:cNvPr id="177247" name="Freeform 95"/>
            <p:cNvSpPr>
              <a:spLocks/>
            </p:cNvSpPr>
            <p:nvPr/>
          </p:nvSpPr>
          <p:spPr bwMode="auto">
            <a:xfrm>
              <a:off x="4704" y="1143"/>
              <a:ext cx="1" cy="1079"/>
            </a:xfrm>
            <a:custGeom>
              <a:avLst/>
              <a:gdLst/>
              <a:ahLst/>
              <a:cxnLst>
                <a:cxn ang="0">
                  <a:pos x="0" y="169"/>
                </a:cxn>
                <a:cxn ang="0">
                  <a:pos x="0" y="0"/>
                </a:cxn>
                <a:cxn ang="0">
                  <a:pos x="0" y="0"/>
                </a:cxn>
              </a:cxnLst>
              <a:rect l="0" t="0" r="r" b="b"/>
              <a:pathLst>
                <a:path h="169">
                  <a:moveTo>
                    <a:pt x="0" y="169"/>
                  </a:moveTo>
                  <a:lnTo>
                    <a:pt x="0" y="0"/>
                  </a:lnTo>
                  <a:lnTo>
                    <a:pt x="0" y="0"/>
                  </a:lnTo>
                </a:path>
              </a:pathLst>
            </a:custGeom>
            <a:noFill/>
            <a:ln w="0">
              <a:solidFill>
                <a:srgbClr val="000000"/>
              </a:solidFill>
              <a:prstDash val="sysDot"/>
              <a:round/>
              <a:headEnd/>
              <a:tailEnd/>
            </a:ln>
          </p:spPr>
          <p:txBody>
            <a:bodyPr/>
            <a:lstStyle/>
            <a:p>
              <a:endParaRPr lang="fr-FR"/>
            </a:p>
          </p:txBody>
        </p:sp>
        <p:sp>
          <p:nvSpPr>
            <p:cNvPr id="177248" name="Freeform 96"/>
            <p:cNvSpPr>
              <a:spLocks/>
            </p:cNvSpPr>
            <p:nvPr/>
          </p:nvSpPr>
          <p:spPr bwMode="auto">
            <a:xfrm>
              <a:off x="1348" y="2222"/>
              <a:ext cx="3356" cy="1"/>
            </a:xfrm>
            <a:custGeom>
              <a:avLst/>
              <a:gdLst/>
              <a:ahLst/>
              <a:cxnLst>
                <a:cxn ang="0">
                  <a:pos x="0" y="0"/>
                </a:cxn>
                <a:cxn ang="0">
                  <a:pos x="493" y="0"/>
                </a:cxn>
                <a:cxn ang="0">
                  <a:pos x="493" y="0"/>
                </a:cxn>
              </a:cxnLst>
              <a:rect l="0" t="0" r="r" b="b"/>
              <a:pathLst>
                <a:path w="493">
                  <a:moveTo>
                    <a:pt x="0" y="0"/>
                  </a:moveTo>
                  <a:lnTo>
                    <a:pt x="493" y="0"/>
                  </a:lnTo>
                  <a:lnTo>
                    <a:pt x="493" y="0"/>
                  </a:lnTo>
                </a:path>
              </a:pathLst>
            </a:custGeom>
            <a:noFill/>
            <a:ln w="0">
              <a:solidFill>
                <a:srgbClr val="000000"/>
              </a:solidFill>
              <a:prstDash val="sysDot"/>
              <a:round/>
              <a:headEnd/>
              <a:tailEnd/>
            </a:ln>
          </p:spPr>
          <p:txBody>
            <a:bodyPr/>
            <a:lstStyle/>
            <a:p>
              <a:endParaRPr lang="fr-FR"/>
            </a:p>
          </p:txBody>
        </p:sp>
        <p:sp>
          <p:nvSpPr>
            <p:cNvPr id="177249" name="Freeform 97"/>
            <p:cNvSpPr>
              <a:spLocks/>
            </p:cNvSpPr>
            <p:nvPr/>
          </p:nvSpPr>
          <p:spPr bwMode="auto">
            <a:xfrm>
              <a:off x="1348" y="1954"/>
              <a:ext cx="3356" cy="1"/>
            </a:xfrm>
            <a:custGeom>
              <a:avLst/>
              <a:gdLst/>
              <a:ahLst/>
              <a:cxnLst>
                <a:cxn ang="0">
                  <a:pos x="0" y="0"/>
                </a:cxn>
                <a:cxn ang="0">
                  <a:pos x="493" y="0"/>
                </a:cxn>
                <a:cxn ang="0">
                  <a:pos x="493" y="0"/>
                </a:cxn>
              </a:cxnLst>
              <a:rect l="0" t="0" r="r" b="b"/>
              <a:pathLst>
                <a:path w="493">
                  <a:moveTo>
                    <a:pt x="0" y="0"/>
                  </a:moveTo>
                  <a:lnTo>
                    <a:pt x="493" y="0"/>
                  </a:lnTo>
                  <a:lnTo>
                    <a:pt x="493" y="0"/>
                  </a:lnTo>
                </a:path>
              </a:pathLst>
            </a:custGeom>
            <a:noFill/>
            <a:ln w="0">
              <a:solidFill>
                <a:srgbClr val="000000"/>
              </a:solidFill>
              <a:prstDash val="sysDot"/>
              <a:round/>
              <a:headEnd/>
              <a:tailEnd/>
            </a:ln>
          </p:spPr>
          <p:txBody>
            <a:bodyPr/>
            <a:lstStyle/>
            <a:p>
              <a:endParaRPr lang="fr-FR"/>
            </a:p>
          </p:txBody>
        </p:sp>
        <p:sp>
          <p:nvSpPr>
            <p:cNvPr id="177250" name="Freeform 98"/>
            <p:cNvSpPr>
              <a:spLocks/>
            </p:cNvSpPr>
            <p:nvPr/>
          </p:nvSpPr>
          <p:spPr bwMode="auto">
            <a:xfrm>
              <a:off x="1348" y="1686"/>
              <a:ext cx="3356" cy="1"/>
            </a:xfrm>
            <a:custGeom>
              <a:avLst/>
              <a:gdLst/>
              <a:ahLst/>
              <a:cxnLst>
                <a:cxn ang="0">
                  <a:pos x="0" y="0"/>
                </a:cxn>
                <a:cxn ang="0">
                  <a:pos x="493" y="0"/>
                </a:cxn>
                <a:cxn ang="0">
                  <a:pos x="493" y="0"/>
                </a:cxn>
              </a:cxnLst>
              <a:rect l="0" t="0" r="r" b="b"/>
              <a:pathLst>
                <a:path w="493">
                  <a:moveTo>
                    <a:pt x="0" y="0"/>
                  </a:moveTo>
                  <a:lnTo>
                    <a:pt x="493" y="0"/>
                  </a:lnTo>
                  <a:lnTo>
                    <a:pt x="493" y="0"/>
                  </a:lnTo>
                </a:path>
              </a:pathLst>
            </a:custGeom>
            <a:noFill/>
            <a:ln w="0">
              <a:solidFill>
                <a:srgbClr val="000000"/>
              </a:solidFill>
              <a:prstDash val="sysDot"/>
              <a:round/>
              <a:headEnd/>
              <a:tailEnd/>
            </a:ln>
          </p:spPr>
          <p:txBody>
            <a:bodyPr/>
            <a:lstStyle/>
            <a:p>
              <a:endParaRPr lang="fr-FR"/>
            </a:p>
          </p:txBody>
        </p:sp>
        <p:sp>
          <p:nvSpPr>
            <p:cNvPr id="177251" name="Freeform 99"/>
            <p:cNvSpPr>
              <a:spLocks/>
            </p:cNvSpPr>
            <p:nvPr/>
          </p:nvSpPr>
          <p:spPr bwMode="auto">
            <a:xfrm>
              <a:off x="1348" y="1411"/>
              <a:ext cx="3356" cy="1"/>
            </a:xfrm>
            <a:custGeom>
              <a:avLst/>
              <a:gdLst/>
              <a:ahLst/>
              <a:cxnLst>
                <a:cxn ang="0">
                  <a:pos x="0" y="0"/>
                </a:cxn>
                <a:cxn ang="0">
                  <a:pos x="493" y="0"/>
                </a:cxn>
                <a:cxn ang="0">
                  <a:pos x="493" y="0"/>
                </a:cxn>
              </a:cxnLst>
              <a:rect l="0" t="0" r="r" b="b"/>
              <a:pathLst>
                <a:path w="493">
                  <a:moveTo>
                    <a:pt x="0" y="0"/>
                  </a:moveTo>
                  <a:lnTo>
                    <a:pt x="493" y="0"/>
                  </a:lnTo>
                  <a:lnTo>
                    <a:pt x="493" y="0"/>
                  </a:lnTo>
                </a:path>
              </a:pathLst>
            </a:custGeom>
            <a:noFill/>
            <a:ln w="0">
              <a:solidFill>
                <a:srgbClr val="000000"/>
              </a:solidFill>
              <a:prstDash val="sysDot"/>
              <a:round/>
              <a:headEnd/>
              <a:tailEnd/>
            </a:ln>
          </p:spPr>
          <p:txBody>
            <a:bodyPr/>
            <a:lstStyle/>
            <a:p>
              <a:endParaRPr lang="fr-FR"/>
            </a:p>
          </p:txBody>
        </p:sp>
        <p:sp>
          <p:nvSpPr>
            <p:cNvPr id="177252" name="Freeform 100"/>
            <p:cNvSpPr>
              <a:spLocks/>
            </p:cNvSpPr>
            <p:nvPr/>
          </p:nvSpPr>
          <p:spPr bwMode="auto">
            <a:xfrm>
              <a:off x="1348" y="1143"/>
              <a:ext cx="3356" cy="1"/>
            </a:xfrm>
            <a:custGeom>
              <a:avLst/>
              <a:gdLst/>
              <a:ahLst/>
              <a:cxnLst>
                <a:cxn ang="0">
                  <a:pos x="0" y="0"/>
                </a:cxn>
                <a:cxn ang="0">
                  <a:pos x="493" y="0"/>
                </a:cxn>
                <a:cxn ang="0">
                  <a:pos x="493" y="0"/>
                </a:cxn>
              </a:cxnLst>
              <a:rect l="0" t="0" r="r" b="b"/>
              <a:pathLst>
                <a:path w="493">
                  <a:moveTo>
                    <a:pt x="0" y="0"/>
                  </a:moveTo>
                  <a:lnTo>
                    <a:pt x="493" y="0"/>
                  </a:lnTo>
                  <a:lnTo>
                    <a:pt x="493" y="0"/>
                  </a:lnTo>
                </a:path>
              </a:pathLst>
            </a:custGeom>
            <a:noFill/>
            <a:ln w="0">
              <a:solidFill>
                <a:srgbClr val="000000"/>
              </a:solidFill>
              <a:prstDash val="sysDot"/>
              <a:round/>
              <a:headEnd/>
              <a:tailEnd/>
            </a:ln>
          </p:spPr>
          <p:txBody>
            <a:bodyPr/>
            <a:lstStyle/>
            <a:p>
              <a:endParaRPr lang="fr-FR"/>
            </a:p>
          </p:txBody>
        </p:sp>
        <p:sp>
          <p:nvSpPr>
            <p:cNvPr id="177253" name="Line 101"/>
            <p:cNvSpPr>
              <a:spLocks noChangeShapeType="1"/>
            </p:cNvSpPr>
            <p:nvPr/>
          </p:nvSpPr>
          <p:spPr bwMode="auto">
            <a:xfrm>
              <a:off x="1348" y="1143"/>
              <a:ext cx="3356" cy="1"/>
            </a:xfrm>
            <a:prstGeom prst="line">
              <a:avLst/>
            </a:prstGeom>
            <a:noFill/>
            <a:ln w="0">
              <a:solidFill>
                <a:srgbClr val="000000"/>
              </a:solidFill>
              <a:round/>
              <a:headEnd/>
              <a:tailEnd/>
            </a:ln>
          </p:spPr>
          <p:txBody>
            <a:bodyPr/>
            <a:lstStyle/>
            <a:p>
              <a:endParaRPr lang="fr-FR"/>
            </a:p>
          </p:txBody>
        </p:sp>
        <p:sp>
          <p:nvSpPr>
            <p:cNvPr id="177254" name="Freeform 102"/>
            <p:cNvSpPr>
              <a:spLocks/>
            </p:cNvSpPr>
            <p:nvPr/>
          </p:nvSpPr>
          <p:spPr bwMode="auto">
            <a:xfrm>
              <a:off x="1348" y="1143"/>
              <a:ext cx="3356" cy="1079"/>
            </a:xfrm>
            <a:custGeom>
              <a:avLst/>
              <a:gdLst/>
              <a:ahLst/>
              <a:cxnLst>
                <a:cxn ang="0">
                  <a:pos x="0" y="169"/>
                </a:cxn>
                <a:cxn ang="0">
                  <a:pos x="493" y="169"/>
                </a:cxn>
                <a:cxn ang="0">
                  <a:pos x="493" y="0"/>
                </a:cxn>
              </a:cxnLst>
              <a:rect l="0" t="0" r="r" b="b"/>
              <a:pathLst>
                <a:path w="493" h="169">
                  <a:moveTo>
                    <a:pt x="0" y="169"/>
                  </a:moveTo>
                  <a:lnTo>
                    <a:pt x="493" y="169"/>
                  </a:lnTo>
                  <a:lnTo>
                    <a:pt x="493" y="0"/>
                  </a:lnTo>
                </a:path>
              </a:pathLst>
            </a:custGeom>
            <a:noFill/>
            <a:ln w="0">
              <a:solidFill>
                <a:srgbClr val="000000"/>
              </a:solidFill>
              <a:prstDash val="solid"/>
              <a:round/>
              <a:headEnd/>
              <a:tailEnd/>
            </a:ln>
          </p:spPr>
          <p:txBody>
            <a:bodyPr/>
            <a:lstStyle/>
            <a:p>
              <a:endParaRPr lang="fr-FR"/>
            </a:p>
          </p:txBody>
        </p:sp>
        <p:sp>
          <p:nvSpPr>
            <p:cNvPr id="177255" name="Line 103"/>
            <p:cNvSpPr>
              <a:spLocks noChangeShapeType="1"/>
            </p:cNvSpPr>
            <p:nvPr/>
          </p:nvSpPr>
          <p:spPr bwMode="auto">
            <a:xfrm>
              <a:off x="1348" y="2222"/>
              <a:ext cx="3356" cy="1"/>
            </a:xfrm>
            <a:prstGeom prst="line">
              <a:avLst/>
            </a:prstGeom>
            <a:noFill/>
            <a:ln w="0">
              <a:solidFill>
                <a:srgbClr val="000000"/>
              </a:solidFill>
              <a:round/>
              <a:headEnd/>
              <a:tailEnd/>
            </a:ln>
          </p:spPr>
          <p:txBody>
            <a:bodyPr/>
            <a:lstStyle/>
            <a:p>
              <a:endParaRPr lang="fr-FR"/>
            </a:p>
          </p:txBody>
        </p:sp>
        <p:sp>
          <p:nvSpPr>
            <p:cNvPr id="177256" name="Rectangle 104"/>
            <p:cNvSpPr>
              <a:spLocks noChangeArrowheads="1"/>
            </p:cNvSpPr>
            <p:nvPr/>
          </p:nvSpPr>
          <p:spPr bwMode="auto">
            <a:xfrm>
              <a:off x="1344" y="2247"/>
              <a:ext cx="68" cy="136"/>
            </a:xfrm>
            <a:prstGeom prst="rect">
              <a:avLst/>
            </a:prstGeom>
            <a:noFill/>
            <a:ln w="9525">
              <a:noFill/>
              <a:miter lim="800000"/>
              <a:headEnd/>
              <a:tailEnd/>
            </a:ln>
          </p:spPr>
          <p:txBody>
            <a:bodyPr wrap="none" lIns="0" tIns="0" rIns="0" bIns="0">
              <a:spAutoFit/>
            </a:bodyPr>
            <a:lstStyle/>
            <a:p>
              <a:pPr algn="ctr"/>
              <a:r>
                <a:rPr lang="fr-FR" sz="1400">
                  <a:solidFill>
                    <a:srgbClr val="000000"/>
                  </a:solidFill>
                  <a:latin typeface="Helvetica" pitchFamily="34" charset="0"/>
                </a:rPr>
                <a:t>0</a:t>
              </a:r>
              <a:endParaRPr lang="fr-FR" sz="3200">
                <a:latin typeface="Times New Roman" pitchFamily="18" charset="0"/>
              </a:endParaRPr>
            </a:p>
          </p:txBody>
        </p:sp>
        <p:sp>
          <p:nvSpPr>
            <p:cNvPr id="177257" name="Line 105"/>
            <p:cNvSpPr>
              <a:spLocks noChangeShapeType="1"/>
            </p:cNvSpPr>
            <p:nvPr/>
          </p:nvSpPr>
          <p:spPr bwMode="auto">
            <a:xfrm flipV="1">
              <a:off x="1682" y="2190"/>
              <a:ext cx="1" cy="32"/>
            </a:xfrm>
            <a:prstGeom prst="line">
              <a:avLst/>
            </a:prstGeom>
            <a:noFill/>
            <a:ln w="0">
              <a:solidFill>
                <a:srgbClr val="000000"/>
              </a:solidFill>
              <a:round/>
              <a:headEnd/>
              <a:tailEnd/>
            </a:ln>
          </p:spPr>
          <p:txBody>
            <a:bodyPr/>
            <a:lstStyle/>
            <a:p>
              <a:endParaRPr lang="fr-FR"/>
            </a:p>
          </p:txBody>
        </p:sp>
        <p:sp>
          <p:nvSpPr>
            <p:cNvPr id="177258" name="Line 106"/>
            <p:cNvSpPr>
              <a:spLocks noChangeShapeType="1"/>
            </p:cNvSpPr>
            <p:nvPr/>
          </p:nvSpPr>
          <p:spPr bwMode="auto">
            <a:xfrm>
              <a:off x="1682" y="1143"/>
              <a:ext cx="1" cy="32"/>
            </a:xfrm>
            <a:prstGeom prst="line">
              <a:avLst/>
            </a:prstGeom>
            <a:noFill/>
            <a:ln w="0">
              <a:solidFill>
                <a:srgbClr val="000000"/>
              </a:solidFill>
              <a:round/>
              <a:headEnd/>
              <a:tailEnd/>
            </a:ln>
          </p:spPr>
          <p:txBody>
            <a:bodyPr/>
            <a:lstStyle/>
            <a:p>
              <a:endParaRPr lang="fr-FR"/>
            </a:p>
          </p:txBody>
        </p:sp>
        <p:sp>
          <p:nvSpPr>
            <p:cNvPr id="177259" name="Rectangle 107"/>
            <p:cNvSpPr>
              <a:spLocks noChangeArrowheads="1"/>
            </p:cNvSpPr>
            <p:nvPr/>
          </p:nvSpPr>
          <p:spPr bwMode="auto">
            <a:xfrm>
              <a:off x="1677" y="2247"/>
              <a:ext cx="68" cy="136"/>
            </a:xfrm>
            <a:prstGeom prst="rect">
              <a:avLst/>
            </a:prstGeom>
            <a:noFill/>
            <a:ln w="9525">
              <a:noFill/>
              <a:miter lim="800000"/>
              <a:headEnd/>
              <a:tailEnd/>
            </a:ln>
          </p:spPr>
          <p:txBody>
            <a:bodyPr wrap="none" lIns="0" tIns="0" rIns="0" bIns="0">
              <a:spAutoFit/>
            </a:bodyPr>
            <a:lstStyle/>
            <a:p>
              <a:pPr algn="ctr"/>
              <a:r>
                <a:rPr lang="fr-FR" sz="1400">
                  <a:solidFill>
                    <a:srgbClr val="000000"/>
                  </a:solidFill>
                  <a:latin typeface="Helvetica" pitchFamily="34" charset="0"/>
                </a:rPr>
                <a:t>1</a:t>
              </a:r>
              <a:endParaRPr lang="fr-FR" sz="3200">
                <a:latin typeface="Times New Roman" pitchFamily="18" charset="0"/>
              </a:endParaRPr>
            </a:p>
          </p:txBody>
        </p:sp>
        <p:sp>
          <p:nvSpPr>
            <p:cNvPr id="177260" name="Line 108"/>
            <p:cNvSpPr>
              <a:spLocks noChangeShapeType="1"/>
            </p:cNvSpPr>
            <p:nvPr/>
          </p:nvSpPr>
          <p:spPr bwMode="auto">
            <a:xfrm flipV="1">
              <a:off x="2022" y="2190"/>
              <a:ext cx="1" cy="32"/>
            </a:xfrm>
            <a:prstGeom prst="line">
              <a:avLst/>
            </a:prstGeom>
            <a:noFill/>
            <a:ln w="0">
              <a:solidFill>
                <a:srgbClr val="000000"/>
              </a:solidFill>
              <a:round/>
              <a:headEnd/>
              <a:tailEnd/>
            </a:ln>
          </p:spPr>
          <p:txBody>
            <a:bodyPr/>
            <a:lstStyle/>
            <a:p>
              <a:endParaRPr lang="fr-FR"/>
            </a:p>
          </p:txBody>
        </p:sp>
        <p:sp>
          <p:nvSpPr>
            <p:cNvPr id="177261" name="Line 109"/>
            <p:cNvSpPr>
              <a:spLocks noChangeShapeType="1"/>
            </p:cNvSpPr>
            <p:nvPr/>
          </p:nvSpPr>
          <p:spPr bwMode="auto">
            <a:xfrm>
              <a:off x="2022" y="1143"/>
              <a:ext cx="1" cy="32"/>
            </a:xfrm>
            <a:prstGeom prst="line">
              <a:avLst/>
            </a:prstGeom>
            <a:noFill/>
            <a:ln w="0">
              <a:solidFill>
                <a:srgbClr val="000000"/>
              </a:solidFill>
              <a:round/>
              <a:headEnd/>
              <a:tailEnd/>
            </a:ln>
          </p:spPr>
          <p:txBody>
            <a:bodyPr/>
            <a:lstStyle/>
            <a:p>
              <a:endParaRPr lang="fr-FR"/>
            </a:p>
          </p:txBody>
        </p:sp>
        <p:sp>
          <p:nvSpPr>
            <p:cNvPr id="177262" name="Rectangle 110"/>
            <p:cNvSpPr>
              <a:spLocks noChangeArrowheads="1"/>
            </p:cNvSpPr>
            <p:nvPr/>
          </p:nvSpPr>
          <p:spPr bwMode="auto">
            <a:xfrm>
              <a:off x="2017" y="2247"/>
              <a:ext cx="68" cy="136"/>
            </a:xfrm>
            <a:prstGeom prst="rect">
              <a:avLst/>
            </a:prstGeom>
            <a:noFill/>
            <a:ln w="9525">
              <a:noFill/>
              <a:miter lim="800000"/>
              <a:headEnd/>
              <a:tailEnd/>
            </a:ln>
          </p:spPr>
          <p:txBody>
            <a:bodyPr wrap="none" lIns="0" tIns="0" rIns="0" bIns="0">
              <a:spAutoFit/>
            </a:bodyPr>
            <a:lstStyle/>
            <a:p>
              <a:pPr algn="ctr"/>
              <a:r>
                <a:rPr lang="fr-FR" sz="1400">
                  <a:solidFill>
                    <a:srgbClr val="000000"/>
                  </a:solidFill>
                  <a:latin typeface="Helvetica" pitchFamily="34" charset="0"/>
                </a:rPr>
                <a:t>2</a:t>
              </a:r>
              <a:endParaRPr lang="fr-FR" sz="3200">
                <a:latin typeface="Times New Roman" pitchFamily="18" charset="0"/>
              </a:endParaRPr>
            </a:p>
          </p:txBody>
        </p:sp>
        <p:sp>
          <p:nvSpPr>
            <p:cNvPr id="177263" name="Line 111"/>
            <p:cNvSpPr>
              <a:spLocks noChangeShapeType="1"/>
            </p:cNvSpPr>
            <p:nvPr/>
          </p:nvSpPr>
          <p:spPr bwMode="auto">
            <a:xfrm flipV="1">
              <a:off x="2355" y="2190"/>
              <a:ext cx="1" cy="32"/>
            </a:xfrm>
            <a:prstGeom prst="line">
              <a:avLst/>
            </a:prstGeom>
            <a:noFill/>
            <a:ln w="0">
              <a:solidFill>
                <a:srgbClr val="000000"/>
              </a:solidFill>
              <a:round/>
              <a:headEnd/>
              <a:tailEnd/>
            </a:ln>
          </p:spPr>
          <p:txBody>
            <a:bodyPr/>
            <a:lstStyle/>
            <a:p>
              <a:endParaRPr lang="fr-FR"/>
            </a:p>
          </p:txBody>
        </p:sp>
        <p:sp>
          <p:nvSpPr>
            <p:cNvPr id="177264" name="Line 112"/>
            <p:cNvSpPr>
              <a:spLocks noChangeShapeType="1"/>
            </p:cNvSpPr>
            <p:nvPr/>
          </p:nvSpPr>
          <p:spPr bwMode="auto">
            <a:xfrm>
              <a:off x="2355" y="1143"/>
              <a:ext cx="1" cy="32"/>
            </a:xfrm>
            <a:prstGeom prst="line">
              <a:avLst/>
            </a:prstGeom>
            <a:noFill/>
            <a:ln w="0">
              <a:solidFill>
                <a:srgbClr val="000000"/>
              </a:solidFill>
              <a:round/>
              <a:headEnd/>
              <a:tailEnd/>
            </a:ln>
          </p:spPr>
          <p:txBody>
            <a:bodyPr/>
            <a:lstStyle/>
            <a:p>
              <a:endParaRPr lang="fr-FR"/>
            </a:p>
          </p:txBody>
        </p:sp>
        <p:sp>
          <p:nvSpPr>
            <p:cNvPr id="177265" name="Rectangle 113"/>
            <p:cNvSpPr>
              <a:spLocks noChangeArrowheads="1"/>
            </p:cNvSpPr>
            <p:nvPr/>
          </p:nvSpPr>
          <p:spPr bwMode="auto">
            <a:xfrm>
              <a:off x="2351" y="2247"/>
              <a:ext cx="68" cy="136"/>
            </a:xfrm>
            <a:prstGeom prst="rect">
              <a:avLst/>
            </a:prstGeom>
            <a:noFill/>
            <a:ln w="9525">
              <a:noFill/>
              <a:miter lim="800000"/>
              <a:headEnd/>
              <a:tailEnd/>
            </a:ln>
          </p:spPr>
          <p:txBody>
            <a:bodyPr wrap="none" lIns="0" tIns="0" rIns="0" bIns="0">
              <a:spAutoFit/>
            </a:bodyPr>
            <a:lstStyle/>
            <a:p>
              <a:pPr algn="ctr"/>
              <a:r>
                <a:rPr lang="fr-FR" sz="1400">
                  <a:solidFill>
                    <a:srgbClr val="000000"/>
                  </a:solidFill>
                  <a:latin typeface="Helvetica" pitchFamily="34" charset="0"/>
                </a:rPr>
                <a:t>3</a:t>
              </a:r>
              <a:endParaRPr lang="fr-FR" sz="3200">
                <a:latin typeface="Times New Roman" pitchFamily="18" charset="0"/>
              </a:endParaRPr>
            </a:p>
          </p:txBody>
        </p:sp>
        <p:sp>
          <p:nvSpPr>
            <p:cNvPr id="177266" name="Line 114"/>
            <p:cNvSpPr>
              <a:spLocks noChangeShapeType="1"/>
            </p:cNvSpPr>
            <p:nvPr/>
          </p:nvSpPr>
          <p:spPr bwMode="auto">
            <a:xfrm flipV="1">
              <a:off x="2689" y="2190"/>
              <a:ext cx="1" cy="32"/>
            </a:xfrm>
            <a:prstGeom prst="line">
              <a:avLst/>
            </a:prstGeom>
            <a:noFill/>
            <a:ln w="0">
              <a:solidFill>
                <a:srgbClr val="000000"/>
              </a:solidFill>
              <a:round/>
              <a:headEnd/>
              <a:tailEnd/>
            </a:ln>
          </p:spPr>
          <p:txBody>
            <a:bodyPr/>
            <a:lstStyle/>
            <a:p>
              <a:endParaRPr lang="fr-FR"/>
            </a:p>
          </p:txBody>
        </p:sp>
        <p:sp>
          <p:nvSpPr>
            <p:cNvPr id="177267" name="Line 115"/>
            <p:cNvSpPr>
              <a:spLocks noChangeShapeType="1"/>
            </p:cNvSpPr>
            <p:nvPr/>
          </p:nvSpPr>
          <p:spPr bwMode="auto">
            <a:xfrm>
              <a:off x="2689" y="1143"/>
              <a:ext cx="1" cy="32"/>
            </a:xfrm>
            <a:prstGeom prst="line">
              <a:avLst/>
            </a:prstGeom>
            <a:noFill/>
            <a:ln w="0">
              <a:solidFill>
                <a:srgbClr val="000000"/>
              </a:solidFill>
              <a:round/>
              <a:headEnd/>
              <a:tailEnd/>
            </a:ln>
          </p:spPr>
          <p:txBody>
            <a:bodyPr/>
            <a:lstStyle/>
            <a:p>
              <a:endParaRPr lang="fr-FR"/>
            </a:p>
          </p:txBody>
        </p:sp>
        <p:sp>
          <p:nvSpPr>
            <p:cNvPr id="177268" name="Rectangle 116"/>
            <p:cNvSpPr>
              <a:spLocks noChangeArrowheads="1"/>
            </p:cNvSpPr>
            <p:nvPr/>
          </p:nvSpPr>
          <p:spPr bwMode="auto">
            <a:xfrm>
              <a:off x="2685" y="2247"/>
              <a:ext cx="68" cy="136"/>
            </a:xfrm>
            <a:prstGeom prst="rect">
              <a:avLst/>
            </a:prstGeom>
            <a:noFill/>
            <a:ln w="9525">
              <a:noFill/>
              <a:miter lim="800000"/>
              <a:headEnd/>
              <a:tailEnd/>
            </a:ln>
          </p:spPr>
          <p:txBody>
            <a:bodyPr wrap="none" lIns="0" tIns="0" rIns="0" bIns="0">
              <a:spAutoFit/>
            </a:bodyPr>
            <a:lstStyle/>
            <a:p>
              <a:pPr algn="ctr"/>
              <a:r>
                <a:rPr lang="fr-FR" sz="1400">
                  <a:solidFill>
                    <a:srgbClr val="000000"/>
                  </a:solidFill>
                  <a:latin typeface="Helvetica" pitchFamily="34" charset="0"/>
                </a:rPr>
                <a:t>4</a:t>
              </a:r>
              <a:endParaRPr lang="fr-FR" sz="3200">
                <a:latin typeface="Times New Roman" pitchFamily="18" charset="0"/>
              </a:endParaRPr>
            </a:p>
          </p:txBody>
        </p:sp>
        <p:sp>
          <p:nvSpPr>
            <p:cNvPr id="177269" name="Line 117"/>
            <p:cNvSpPr>
              <a:spLocks noChangeShapeType="1"/>
            </p:cNvSpPr>
            <p:nvPr/>
          </p:nvSpPr>
          <p:spPr bwMode="auto">
            <a:xfrm flipV="1">
              <a:off x="3029" y="2190"/>
              <a:ext cx="1" cy="32"/>
            </a:xfrm>
            <a:prstGeom prst="line">
              <a:avLst/>
            </a:prstGeom>
            <a:noFill/>
            <a:ln w="0">
              <a:solidFill>
                <a:srgbClr val="000000"/>
              </a:solidFill>
              <a:round/>
              <a:headEnd/>
              <a:tailEnd/>
            </a:ln>
          </p:spPr>
          <p:txBody>
            <a:bodyPr/>
            <a:lstStyle/>
            <a:p>
              <a:endParaRPr lang="fr-FR"/>
            </a:p>
          </p:txBody>
        </p:sp>
        <p:sp>
          <p:nvSpPr>
            <p:cNvPr id="177270" name="Line 118"/>
            <p:cNvSpPr>
              <a:spLocks noChangeShapeType="1"/>
            </p:cNvSpPr>
            <p:nvPr/>
          </p:nvSpPr>
          <p:spPr bwMode="auto">
            <a:xfrm>
              <a:off x="3029" y="1143"/>
              <a:ext cx="1" cy="32"/>
            </a:xfrm>
            <a:prstGeom prst="line">
              <a:avLst/>
            </a:prstGeom>
            <a:noFill/>
            <a:ln w="0">
              <a:solidFill>
                <a:srgbClr val="000000"/>
              </a:solidFill>
              <a:round/>
              <a:headEnd/>
              <a:tailEnd/>
            </a:ln>
          </p:spPr>
          <p:txBody>
            <a:bodyPr/>
            <a:lstStyle/>
            <a:p>
              <a:endParaRPr lang="fr-FR"/>
            </a:p>
          </p:txBody>
        </p:sp>
        <p:sp>
          <p:nvSpPr>
            <p:cNvPr id="177271" name="Rectangle 119"/>
            <p:cNvSpPr>
              <a:spLocks noChangeArrowheads="1"/>
            </p:cNvSpPr>
            <p:nvPr/>
          </p:nvSpPr>
          <p:spPr bwMode="auto">
            <a:xfrm>
              <a:off x="3025" y="2247"/>
              <a:ext cx="68" cy="136"/>
            </a:xfrm>
            <a:prstGeom prst="rect">
              <a:avLst/>
            </a:prstGeom>
            <a:noFill/>
            <a:ln w="9525">
              <a:noFill/>
              <a:miter lim="800000"/>
              <a:headEnd/>
              <a:tailEnd/>
            </a:ln>
          </p:spPr>
          <p:txBody>
            <a:bodyPr wrap="none" lIns="0" tIns="0" rIns="0" bIns="0">
              <a:spAutoFit/>
            </a:bodyPr>
            <a:lstStyle/>
            <a:p>
              <a:pPr algn="ctr"/>
              <a:r>
                <a:rPr lang="fr-FR" sz="1400">
                  <a:solidFill>
                    <a:srgbClr val="000000"/>
                  </a:solidFill>
                  <a:latin typeface="Helvetica" pitchFamily="34" charset="0"/>
                </a:rPr>
                <a:t>5</a:t>
              </a:r>
              <a:endParaRPr lang="fr-FR" sz="3200">
                <a:latin typeface="Times New Roman" pitchFamily="18" charset="0"/>
              </a:endParaRPr>
            </a:p>
          </p:txBody>
        </p:sp>
        <p:sp>
          <p:nvSpPr>
            <p:cNvPr id="177272" name="Line 120"/>
            <p:cNvSpPr>
              <a:spLocks noChangeShapeType="1"/>
            </p:cNvSpPr>
            <p:nvPr/>
          </p:nvSpPr>
          <p:spPr bwMode="auto">
            <a:xfrm flipV="1">
              <a:off x="3363" y="2190"/>
              <a:ext cx="1" cy="32"/>
            </a:xfrm>
            <a:prstGeom prst="line">
              <a:avLst/>
            </a:prstGeom>
            <a:noFill/>
            <a:ln w="0">
              <a:solidFill>
                <a:srgbClr val="000000"/>
              </a:solidFill>
              <a:round/>
              <a:headEnd/>
              <a:tailEnd/>
            </a:ln>
          </p:spPr>
          <p:txBody>
            <a:bodyPr/>
            <a:lstStyle/>
            <a:p>
              <a:endParaRPr lang="fr-FR"/>
            </a:p>
          </p:txBody>
        </p:sp>
        <p:sp>
          <p:nvSpPr>
            <p:cNvPr id="177273" name="Line 121"/>
            <p:cNvSpPr>
              <a:spLocks noChangeShapeType="1"/>
            </p:cNvSpPr>
            <p:nvPr/>
          </p:nvSpPr>
          <p:spPr bwMode="auto">
            <a:xfrm>
              <a:off x="3363" y="1143"/>
              <a:ext cx="1" cy="32"/>
            </a:xfrm>
            <a:prstGeom prst="line">
              <a:avLst/>
            </a:prstGeom>
            <a:noFill/>
            <a:ln w="0">
              <a:solidFill>
                <a:srgbClr val="000000"/>
              </a:solidFill>
              <a:round/>
              <a:headEnd/>
              <a:tailEnd/>
            </a:ln>
          </p:spPr>
          <p:txBody>
            <a:bodyPr/>
            <a:lstStyle/>
            <a:p>
              <a:endParaRPr lang="fr-FR"/>
            </a:p>
          </p:txBody>
        </p:sp>
        <p:sp>
          <p:nvSpPr>
            <p:cNvPr id="177274" name="Rectangle 122"/>
            <p:cNvSpPr>
              <a:spLocks noChangeArrowheads="1"/>
            </p:cNvSpPr>
            <p:nvPr/>
          </p:nvSpPr>
          <p:spPr bwMode="auto">
            <a:xfrm>
              <a:off x="3359" y="2247"/>
              <a:ext cx="68" cy="136"/>
            </a:xfrm>
            <a:prstGeom prst="rect">
              <a:avLst/>
            </a:prstGeom>
            <a:noFill/>
            <a:ln w="9525">
              <a:noFill/>
              <a:miter lim="800000"/>
              <a:headEnd/>
              <a:tailEnd/>
            </a:ln>
          </p:spPr>
          <p:txBody>
            <a:bodyPr wrap="none" lIns="0" tIns="0" rIns="0" bIns="0">
              <a:spAutoFit/>
            </a:bodyPr>
            <a:lstStyle/>
            <a:p>
              <a:pPr algn="ctr"/>
              <a:r>
                <a:rPr lang="fr-FR" sz="1400">
                  <a:solidFill>
                    <a:srgbClr val="000000"/>
                  </a:solidFill>
                  <a:latin typeface="Helvetica" pitchFamily="34" charset="0"/>
                </a:rPr>
                <a:t>6</a:t>
              </a:r>
              <a:endParaRPr lang="fr-FR" sz="3200">
                <a:latin typeface="Times New Roman" pitchFamily="18" charset="0"/>
              </a:endParaRPr>
            </a:p>
          </p:txBody>
        </p:sp>
        <p:sp>
          <p:nvSpPr>
            <p:cNvPr id="177275" name="Line 123"/>
            <p:cNvSpPr>
              <a:spLocks noChangeShapeType="1"/>
            </p:cNvSpPr>
            <p:nvPr/>
          </p:nvSpPr>
          <p:spPr bwMode="auto">
            <a:xfrm flipV="1">
              <a:off x="3696" y="2190"/>
              <a:ext cx="1" cy="32"/>
            </a:xfrm>
            <a:prstGeom prst="line">
              <a:avLst/>
            </a:prstGeom>
            <a:noFill/>
            <a:ln w="0">
              <a:solidFill>
                <a:srgbClr val="000000"/>
              </a:solidFill>
              <a:round/>
              <a:headEnd/>
              <a:tailEnd/>
            </a:ln>
          </p:spPr>
          <p:txBody>
            <a:bodyPr/>
            <a:lstStyle/>
            <a:p>
              <a:endParaRPr lang="fr-FR"/>
            </a:p>
          </p:txBody>
        </p:sp>
        <p:sp>
          <p:nvSpPr>
            <p:cNvPr id="177276" name="Line 124"/>
            <p:cNvSpPr>
              <a:spLocks noChangeShapeType="1"/>
            </p:cNvSpPr>
            <p:nvPr/>
          </p:nvSpPr>
          <p:spPr bwMode="auto">
            <a:xfrm>
              <a:off x="3696" y="1143"/>
              <a:ext cx="1" cy="32"/>
            </a:xfrm>
            <a:prstGeom prst="line">
              <a:avLst/>
            </a:prstGeom>
            <a:noFill/>
            <a:ln w="0">
              <a:solidFill>
                <a:srgbClr val="000000"/>
              </a:solidFill>
              <a:round/>
              <a:headEnd/>
              <a:tailEnd/>
            </a:ln>
          </p:spPr>
          <p:txBody>
            <a:bodyPr/>
            <a:lstStyle/>
            <a:p>
              <a:endParaRPr lang="fr-FR"/>
            </a:p>
          </p:txBody>
        </p:sp>
        <p:sp>
          <p:nvSpPr>
            <p:cNvPr id="177277" name="Rectangle 125"/>
            <p:cNvSpPr>
              <a:spLocks noChangeArrowheads="1"/>
            </p:cNvSpPr>
            <p:nvPr/>
          </p:nvSpPr>
          <p:spPr bwMode="auto">
            <a:xfrm>
              <a:off x="3692" y="2247"/>
              <a:ext cx="68" cy="136"/>
            </a:xfrm>
            <a:prstGeom prst="rect">
              <a:avLst/>
            </a:prstGeom>
            <a:noFill/>
            <a:ln w="9525">
              <a:noFill/>
              <a:miter lim="800000"/>
              <a:headEnd/>
              <a:tailEnd/>
            </a:ln>
          </p:spPr>
          <p:txBody>
            <a:bodyPr wrap="none" lIns="0" tIns="0" rIns="0" bIns="0">
              <a:spAutoFit/>
            </a:bodyPr>
            <a:lstStyle/>
            <a:p>
              <a:pPr algn="ctr"/>
              <a:r>
                <a:rPr lang="fr-FR" sz="1400">
                  <a:solidFill>
                    <a:srgbClr val="000000"/>
                  </a:solidFill>
                  <a:latin typeface="Helvetica" pitchFamily="34" charset="0"/>
                </a:rPr>
                <a:t>7</a:t>
              </a:r>
              <a:endParaRPr lang="fr-FR" sz="3200">
                <a:latin typeface="Times New Roman" pitchFamily="18" charset="0"/>
              </a:endParaRPr>
            </a:p>
          </p:txBody>
        </p:sp>
        <p:sp>
          <p:nvSpPr>
            <p:cNvPr id="177278" name="Line 126"/>
            <p:cNvSpPr>
              <a:spLocks noChangeShapeType="1"/>
            </p:cNvSpPr>
            <p:nvPr/>
          </p:nvSpPr>
          <p:spPr bwMode="auto">
            <a:xfrm flipV="1">
              <a:off x="4030" y="2190"/>
              <a:ext cx="1" cy="32"/>
            </a:xfrm>
            <a:prstGeom prst="line">
              <a:avLst/>
            </a:prstGeom>
            <a:noFill/>
            <a:ln w="0">
              <a:solidFill>
                <a:srgbClr val="000000"/>
              </a:solidFill>
              <a:round/>
              <a:headEnd/>
              <a:tailEnd/>
            </a:ln>
          </p:spPr>
          <p:txBody>
            <a:bodyPr/>
            <a:lstStyle/>
            <a:p>
              <a:endParaRPr lang="fr-FR"/>
            </a:p>
          </p:txBody>
        </p:sp>
        <p:sp>
          <p:nvSpPr>
            <p:cNvPr id="177279" name="Line 127"/>
            <p:cNvSpPr>
              <a:spLocks noChangeShapeType="1"/>
            </p:cNvSpPr>
            <p:nvPr/>
          </p:nvSpPr>
          <p:spPr bwMode="auto">
            <a:xfrm>
              <a:off x="4030" y="1143"/>
              <a:ext cx="1" cy="32"/>
            </a:xfrm>
            <a:prstGeom prst="line">
              <a:avLst/>
            </a:prstGeom>
            <a:noFill/>
            <a:ln w="0">
              <a:solidFill>
                <a:srgbClr val="000000"/>
              </a:solidFill>
              <a:round/>
              <a:headEnd/>
              <a:tailEnd/>
            </a:ln>
          </p:spPr>
          <p:txBody>
            <a:bodyPr/>
            <a:lstStyle/>
            <a:p>
              <a:endParaRPr lang="fr-FR"/>
            </a:p>
          </p:txBody>
        </p:sp>
        <p:sp>
          <p:nvSpPr>
            <p:cNvPr id="177280" name="Rectangle 128"/>
            <p:cNvSpPr>
              <a:spLocks noChangeArrowheads="1"/>
            </p:cNvSpPr>
            <p:nvPr/>
          </p:nvSpPr>
          <p:spPr bwMode="auto">
            <a:xfrm>
              <a:off x="4026" y="2247"/>
              <a:ext cx="68" cy="136"/>
            </a:xfrm>
            <a:prstGeom prst="rect">
              <a:avLst/>
            </a:prstGeom>
            <a:noFill/>
            <a:ln w="9525">
              <a:noFill/>
              <a:miter lim="800000"/>
              <a:headEnd/>
              <a:tailEnd/>
            </a:ln>
          </p:spPr>
          <p:txBody>
            <a:bodyPr wrap="none" lIns="0" tIns="0" rIns="0" bIns="0">
              <a:spAutoFit/>
            </a:bodyPr>
            <a:lstStyle/>
            <a:p>
              <a:pPr algn="ctr"/>
              <a:r>
                <a:rPr lang="fr-FR" sz="1400">
                  <a:solidFill>
                    <a:srgbClr val="000000"/>
                  </a:solidFill>
                  <a:latin typeface="Helvetica" pitchFamily="34" charset="0"/>
                </a:rPr>
                <a:t>8</a:t>
              </a:r>
              <a:endParaRPr lang="fr-FR" sz="3200">
                <a:latin typeface="Times New Roman" pitchFamily="18" charset="0"/>
              </a:endParaRPr>
            </a:p>
          </p:txBody>
        </p:sp>
        <p:sp>
          <p:nvSpPr>
            <p:cNvPr id="177281" name="Line 129"/>
            <p:cNvSpPr>
              <a:spLocks noChangeShapeType="1"/>
            </p:cNvSpPr>
            <p:nvPr/>
          </p:nvSpPr>
          <p:spPr bwMode="auto">
            <a:xfrm flipV="1">
              <a:off x="4370" y="2190"/>
              <a:ext cx="1" cy="32"/>
            </a:xfrm>
            <a:prstGeom prst="line">
              <a:avLst/>
            </a:prstGeom>
            <a:noFill/>
            <a:ln w="0">
              <a:solidFill>
                <a:srgbClr val="000000"/>
              </a:solidFill>
              <a:round/>
              <a:headEnd/>
              <a:tailEnd/>
            </a:ln>
          </p:spPr>
          <p:txBody>
            <a:bodyPr/>
            <a:lstStyle/>
            <a:p>
              <a:endParaRPr lang="fr-FR"/>
            </a:p>
          </p:txBody>
        </p:sp>
        <p:sp>
          <p:nvSpPr>
            <p:cNvPr id="177282" name="Line 130"/>
            <p:cNvSpPr>
              <a:spLocks noChangeShapeType="1"/>
            </p:cNvSpPr>
            <p:nvPr/>
          </p:nvSpPr>
          <p:spPr bwMode="auto">
            <a:xfrm>
              <a:off x="4370" y="1143"/>
              <a:ext cx="1" cy="32"/>
            </a:xfrm>
            <a:prstGeom prst="line">
              <a:avLst/>
            </a:prstGeom>
            <a:noFill/>
            <a:ln w="0">
              <a:solidFill>
                <a:srgbClr val="000000"/>
              </a:solidFill>
              <a:round/>
              <a:headEnd/>
              <a:tailEnd/>
            </a:ln>
          </p:spPr>
          <p:txBody>
            <a:bodyPr/>
            <a:lstStyle/>
            <a:p>
              <a:endParaRPr lang="fr-FR"/>
            </a:p>
          </p:txBody>
        </p:sp>
        <p:sp>
          <p:nvSpPr>
            <p:cNvPr id="177283" name="Rectangle 131"/>
            <p:cNvSpPr>
              <a:spLocks noChangeArrowheads="1"/>
            </p:cNvSpPr>
            <p:nvPr/>
          </p:nvSpPr>
          <p:spPr bwMode="auto">
            <a:xfrm>
              <a:off x="4366" y="2247"/>
              <a:ext cx="68" cy="136"/>
            </a:xfrm>
            <a:prstGeom prst="rect">
              <a:avLst/>
            </a:prstGeom>
            <a:noFill/>
            <a:ln w="9525">
              <a:noFill/>
              <a:miter lim="800000"/>
              <a:headEnd/>
              <a:tailEnd/>
            </a:ln>
          </p:spPr>
          <p:txBody>
            <a:bodyPr wrap="none" lIns="0" tIns="0" rIns="0" bIns="0">
              <a:spAutoFit/>
            </a:bodyPr>
            <a:lstStyle/>
            <a:p>
              <a:pPr algn="ctr"/>
              <a:r>
                <a:rPr lang="fr-FR" sz="1400">
                  <a:solidFill>
                    <a:srgbClr val="000000"/>
                  </a:solidFill>
                  <a:latin typeface="Helvetica" pitchFamily="34" charset="0"/>
                </a:rPr>
                <a:t>9</a:t>
              </a:r>
              <a:endParaRPr lang="fr-FR" sz="3200">
                <a:latin typeface="Times New Roman" pitchFamily="18" charset="0"/>
              </a:endParaRPr>
            </a:p>
          </p:txBody>
        </p:sp>
        <p:sp>
          <p:nvSpPr>
            <p:cNvPr id="177284" name="Line 132"/>
            <p:cNvSpPr>
              <a:spLocks noChangeShapeType="1"/>
            </p:cNvSpPr>
            <p:nvPr/>
          </p:nvSpPr>
          <p:spPr bwMode="auto">
            <a:xfrm flipV="1">
              <a:off x="4704" y="2190"/>
              <a:ext cx="1" cy="32"/>
            </a:xfrm>
            <a:prstGeom prst="line">
              <a:avLst/>
            </a:prstGeom>
            <a:noFill/>
            <a:ln w="0">
              <a:solidFill>
                <a:srgbClr val="000000"/>
              </a:solidFill>
              <a:round/>
              <a:headEnd/>
              <a:tailEnd/>
            </a:ln>
          </p:spPr>
          <p:txBody>
            <a:bodyPr/>
            <a:lstStyle/>
            <a:p>
              <a:endParaRPr lang="fr-FR"/>
            </a:p>
          </p:txBody>
        </p:sp>
        <p:sp>
          <p:nvSpPr>
            <p:cNvPr id="177285" name="Line 133"/>
            <p:cNvSpPr>
              <a:spLocks noChangeShapeType="1"/>
            </p:cNvSpPr>
            <p:nvPr/>
          </p:nvSpPr>
          <p:spPr bwMode="auto">
            <a:xfrm>
              <a:off x="4704" y="1143"/>
              <a:ext cx="1" cy="32"/>
            </a:xfrm>
            <a:prstGeom prst="line">
              <a:avLst/>
            </a:prstGeom>
            <a:noFill/>
            <a:ln w="0">
              <a:solidFill>
                <a:srgbClr val="000000"/>
              </a:solidFill>
              <a:round/>
              <a:headEnd/>
              <a:tailEnd/>
            </a:ln>
          </p:spPr>
          <p:txBody>
            <a:bodyPr/>
            <a:lstStyle/>
            <a:p>
              <a:endParaRPr lang="fr-FR"/>
            </a:p>
          </p:txBody>
        </p:sp>
        <p:sp>
          <p:nvSpPr>
            <p:cNvPr id="177286" name="Rectangle 134"/>
            <p:cNvSpPr>
              <a:spLocks noChangeArrowheads="1"/>
            </p:cNvSpPr>
            <p:nvPr/>
          </p:nvSpPr>
          <p:spPr bwMode="auto">
            <a:xfrm>
              <a:off x="4669" y="2247"/>
              <a:ext cx="136" cy="136"/>
            </a:xfrm>
            <a:prstGeom prst="rect">
              <a:avLst/>
            </a:prstGeom>
            <a:noFill/>
            <a:ln w="9525">
              <a:noFill/>
              <a:miter lim="800000"/>
              <a:headEnd/>
              <a:tailEnd/>
            </a:ln>
          </p:spPr>
          <p:txBody>
            <a:bodyPr wrap="none" lIns="0" tIns="0" rIns="0" bIns="0">
              <a:spAutoFit/>
            </a:bodyPr>
            <a:lstStyle/>
            <a:p>
              <a:pPr algn="ctr"/>
              <a:r>
                <a:rPr lang="fr-FR" sz="1400">
                  <a:solidFill>
                    <a:srgbClr val="000000"/>
                  </a:solidFill>
                  <a:latin typeface="Helvetica" pitchFamily="34" charset="0"/>
                </a:rPr>
                <a:t>10</a:t>
              </a:r>
              <a:endParaRPr lang="fr-FR" sz="3200">
                <a:latin typeface="Times New Roman" pitchFamily="18" charset="0"/>
              </a:endParaRPr>
            </a:p>
          </p:txBody>
        </p:sp>
        <p:sp>
          <p:nvSpPr>
            <p:cNvPr id="177287" name="Line 135"/>
            <p:cNvSpPr>
              <a:spLocks noChangeShapeType="1"/>
            </p:cNvSpPr>
            <p:nvPr/>
          </p:nvSpPr>
          <p:spPr bwMode="auto">
            <a:xfrm>
              <a:off x="1348" y="2222"/>
              <a:ext cx="34" cy="1"/>
            </a:xfrm>
            <a:prstGeom prst="line">
              <a:avLst/>
            </a:prstGeom>
            <a:noFill/>
            <a:ln w="0">
              <a:solidFill>
                <a:srgbClr val="000000"/>
              </a:solidFill>
              <a:round/>
              <a:headEnd/>
              <a:tailEnd/>
            </a:ln>
          </p:spPr>
          <p:txBody>
            <a:bodyPr/>
            <a:lstStyle/>
            <a:p>
              <a:endParaRPr lang="fr-FR"/>
            </a:p>
          </p:txBody>
        </p:sp>
        <p:sp>
          <p:nvSpPr>
            <p:cNvPr id="177288" name="Line 136"/>
            <p:cNvSpPr>
              <a:spLocks noChangeShapeType="1"/>
            </p:cNvSpPr>
            <p:nvPr/>
          </p:nvSpPr>
          <p:spPr bwMode="auto">
            <a:xfrm flipH="1">
              <a:off x="4670" y="2222"/>
              <a:ext cx="34" cy="1"/>
            </a:xfrm>
            <a:prstGeom prst="line">
              <a:avLst/>
            </a:prstGeom>
            <a:noFill/>
            <a:ln w="0">
              <a:solidFill>
                <a:srgbClr val="000000"/>
              </a:solidFill>
              <a:round/>
              <a:headEnd/>
              <a:tailEnd/>
            </a:ln>
          </p:spPr>
          <p:txBody>
            <a:bodyPr/>
            <a:lstStyle/>
            <a:p>
              <a:endParaRPr lang="fr-FR"/>
            </a:p>
          </p:txBody>
        </p:sp>
        <p:sp>
          <p:nvSpPr>
            <p:cNvPr id="177289" name="Rectangle 137"/>
            <p:cNvSpPr>
              <a:spLocks noChangeArrowheads="1"/>
            </p:cNvSpPr>
            <p:nvPr/>
          </p:nvSpPr>
          <p:spPr bwMode="auto">
            <a:xfrm>
              <a:off x="1148" y="2171"/>
              <a:ext cx="108" cy="136"/>
            </a:xfrm>
            <a:prstGeom prst="rect">
              <a:avLst/>
            </a:prstGeom>
            <a:noFill/>
            <a:ln w="9525">
              <a:noFill/>
              <a:miter lim="800000"/>
              <a:headEnd/>
              <a:tailEnd/>
            </a:ln>
          </p:spPr>
          <p:txBody>
            <a:bodyPr wrap="none" lIns="0" tIns="0" rIns="0" bIns="0">
              <a:spAutoFit/>
            </a:bodyPr>
            <a:lstStyle/>
            <a:p>
              <a:pPr algn="ctr"/>
              <a:r>
                <a:rPr lang="fr-FR" sz="1400">
                  <a:solidFill>
                    <a:srgbClr val="000000"/>
                  </a:solidFill>
                  <a:latin typeface="Helvetica" pitchFamily="34" charset="0"/>
                </a:rPr>
                <a:t>-1</a:t>
              </a:r>
              <a:endParaRPr lang="fr-FR" sz="3200">
                <a:latin typeface="Times New Roman" pitchFamily="18" charset="0"/>
              </a:endParaRPr>
            </a:p>
          </p:txBody>
        </p:sp>
        <p:sp>
          <p:nvSpPr>
            <p:cNvPr id="177290" name="Line 138"/>
            <p:cNvSpPr>
              <a:spLocks noChangeShapeType="1"/>
            </p:cNvSpPr>
            <p:nvPr/>
          </p:nvSpPr>
          <p:spPr bwMode="auto">
            <a:xfrm>
              <a:off x="1348" y="1954"/>
              <a:ext cx="34" cy="1"/>
            </a:xfrm>
            <a:prstGeom prst="line">
              <a:avLst/>
            </a:prstGeom>
            <a:noFill/>
            <a:ln w="0">
              <a:solidFill>
                <a:srgbClr val="000000"/>
              </a:solidFill>
              <a:round/>
              <a:headEnd/>
              <a:tailEnd/>
            </a:ln>
          </p:spPr>
          <p:txBody>
            <a:bodyPr/>
            <a:lstStyle/>
            <a:p>
              <a:endParaRPr lang="fr-FR"/>
            </a:p>
          </p:txBody>
        </p:sp>
        <p:sp>
          <p:nvSpPr>
            <p:cNvPr id="177291" name="Line 139"/>
            <p:cNvSpPr>
              <a:spLocks noChangeShapeType="1"/>
            </p:cNvSpPr>
            <p:nvPr/>
          </p:nvSpPr>
          <p:spPr bwMode="auto">
            <a:xfrm flipH="1">
              <a:off x="4670" y="1954"/>
              <a:ext cx="34" cy="1"/>
            </a:xfrm>
            <a:prstGeom prst="line">
              <a:avLst/>
            </a:prstGeom>
            <a:noFill/>
            <a:ln w="0">
              <a:solidFill>
                <a:srgbClr val="000000"/>
              </a:solidFill>
              <a:round/>
              <a:headEnd/>
              <a:tailEnd/>
            </a:ln>
          </p:spPr>
          <p:txBody>
            <a:bodyPr/>
            <a:lstStyle/>
            <a:p>
              <a:endParaRPr lang="fr-FR"/>
            </a:p>
          </p:txBody>
        </p:sp>
        <p:sp>
          <p:nvSpPr>
            <p:cNvPr id="177292" name="Rectangle 140"/>
            <p:cNvSpPr>
              <a:spLocks noChangeArrowheads="1"/>
            </p:cNvSpPr>
            <p:nvPr/>
          </p:nvSpPr>
          <p:spPr bwMode="auto">
            <a:xfrm>
              <a:off x="1068" y="1903"/>
              <a:ext cx="210" cy="136"/>
            </a:xfrm>
            <a:prstGeom prst="rect">
              <a:avLst/>
            </a:prstGeom>
            <a:noFill/>
            <a:ln w="9525">
              <a:noFill/>
              <a:miter lim="800000"/>
              <a:headEnd/>
              <a:tailEnd/>
            </a:ln>
          </p:spPr>
          <p:txBody>
            <a:bodyPr wrap="none" lIns="0" tIns="0" rIns="0" bIns="0">
              <a:spAutoFit/>
            </a:bodyPr>
            <a:lstStyle/>
            <a:p>
              <a:pPr algn="ctr"/>
              <a:r>
                <a:rPr lang="fr-FR" sz="1400">
                  <a:solidFill>
                    <a:srgbClr val="000000"/>
                  </a:solidFill>
                  <a:latin typeface="Helvetica" pitchFamily="34" charset="0"/>
                </a:rPr>
                <a:t>-0.5</a:t>
              </a:r>
              <a:endParaRPr lang="fr-FR" sz="3200">
                <a:latin typeface="Times New Roman" pitchFamily="18" charset="0"/>
              </a:endParaRPr>
            </a:p>
          </p:txBody>
        </p:sp>
        <p:sp>
          <p:nvSpPr>
            <p:cNvPr id="177293" name="Line 141"/>
            <p:cNvSpPr>
              <a:spLocks noChangeShapeType="1"/>
            </p:cNvSpPr>
            <p:nvPr/>
          </p:nvSpPr>
          <p:spPr bwMode="auto">
            <a:xfrm>
              <a:off x="1348" y="1686"/>
              <a:ext cx="34" cy="1"/>
            </a:xfrm>
            <a:prstGeom prst="line">
              <a:avLst/>
            </a:prstGeom>
            <a:noFill/>
            <a:ln w="0">
              <a:solidFill>
                <a:srgbClr val="000000"/>
              </a:solidFill>
              <a:round/>
              <a:headEnd/>
              <a:tailEnd/>
            </a:ln>
          </p:spPr>
          <p:txBody>
            <a:bodyPr/>
            <a:lstStyle/>
            <a:p>
              <a:endParaRPr lang="fr-FR"/>
            </a:p>
          </p:txBody>
        </p:sp>
        <p:sp>
          <p:nvSpPr>
            <p:cNvPr id="177294" name="Line 142"/>
            <p:cNvSpPr>
              <a:spLocks noChangeShapeType="1"/>
            </p:cNvSpPr>
            <p:nvPr/>
          </p:nvSpPr>
          <p:spPr bwMode="auto">
            <a:xfrm flipH="1">
              <a:off x="4670" y="1686"/>
              <a:ext cx="34" cy="1"/>
            </a:xfrm>
            <a:prstGeom prst="line">
              <a:avLst/>
            </a:prstGeom>
            <a:noFill/>
            <a:ln w="0">
              <a:solidFill>
                <a:srgbClr val="000000"/>
              </a:solidFill>
              <a:round/>
              <a:headEnd/>
              <a:tailEnd/>
            </a:ln>
          </p:spPr>
          <p:txBody>
            <a:bodyPr/>
            <a:lstStyle/>
            <a:p>
              <a:endParaRPr lang="fr-FR"/>
            </a:p>
          </p:txBody>
        </p:sp>
        <p:sp>
          <p:nvSpPr>
            <p:cNvPr id="177295" name="Rectangle 143"/>
            <p:cNvSpPr>
              <a:spLocks noChangeArrowheads="1"/>
            </p:cNvSpPr>
            <p:nvPr/>
          </p:nvSpPr>
          <p:spPr bwMode="auto">
            <a:xfrm>
              <a:off x="1175" y="1635"/>
              <a:ext cx="68" cy="136"/>
            </a:xfrm>
            <a:prstGeom prst="rect">
              <a:avLst/>
            </a:prstGeom>
            <a:noFill/>
            <a:ln w="9525">
              <a:noFill/>
              <a:miter lim="800000"/>
              <a:headEnd/>
              <a:tailEnd/>
            </a:ln>
          </p:spPr>
          <p:txBody>
            <a:bodyPr wrap="none" lIns="0" tIns="0" rIns="0" bIns="0">
              <a:spAutoFit/>
            </a:bodyPr>
            <a:lstStyle/>
            <a:p>
              <a:pPr algn="ctr"/>
              <a:r>
                <a:rPr lang="fr-FR" sz="1400">
                  <a:solidFill>
                    <a:srgbClr val="000000"/>
                  </a:solidFill>
                  <a:latin typeface="Helvetica" pitchFamily="34" charset="0"/>
                </a:rPr>
                <a:t>0</a:t>
              </a:r>
              <a:endParaRPr lang="fr-FR" sz="3200">
                <a:latin typeface="Times New Roman" pitchFamily="18" charset="0"/>
              </a:endParaRPr>
            </a:p>
          </p:txBody>
        </p:sp>
        <p:sp>
          <p:nvSpPr>
            <p:cNvPr id="177296" name="Line 144"/>
            <p:cNvSpPr>
              <a:spLocks noChangeShapeType="1"/>
            </p:cNvSpPr>
            <p:nvPr/>
          </p:nvSpPr>
          <p:spPr bwMode="auto">
            <a:xfrm>
              <a:off x="1348" y="1411"/>
              <a:ext cx="34" cy="1"/>
            </a:xfrm>
            <a:prstGeom prst="line">
              <a:avLst/>
            </a:prstGeom>
            <a:noFill/>
            <a:ln w="0">
              <a:solidFill>
                <a:srgbClr val="000000"/>
              </a:solidFill>
              <a:round/>
              <a:headEnd/>
              <a:tailEnd/>
            </a:ln>
          </p:spPr>
          <p:txBody>
            <a:bodyPr/>
            <a:lstStyle/>
            <a:p>
              <a:endParaRPr lang="fr-FR"/>
            </a:p>
          </p:txBody>
        </p:sp>
        <p:sp>
          <p:nvSpPr>
            <p:cNvPr id="177297" name="Line 145"/>
            <p:cNvSpPr>
              <a:spLocks noChangeShapeType="1"/>
            </p:cNvSpPr>
            <p:nvPr/>
          </p:nvSpPr>
          <p:spPr bwMode="auto">
            <a:xfrm flipH="1">
              <a:off x="4670" y="1411"/>
              <a:ext cx="34" cy="1"/>
            </a:xfrm>
            <a:prstGeom prst="line">
              <a:avLst/>
            </a:prstGeom>
            <a:noFill/>
            <a:ln w="0">
              <a:solidFill>
                <a:srgbClr val="000000"/>
              </a:solidFill>
              <a:round/>
              <a:headEnd/>
              <a:tailEnd/>
            </a:ln>
          </p:spPr>
          <p:txBody>
            <a:bodyPr/>
            <a:lstStyle/>
            <a:p>
              <a:endParaRPr lang="fr-FR"/>
            </a:p>
          </p:txBody>
        </p:sp>
        <p:sp>
          <p:nvSpPr>
            <p:cNvPr id="177298" name="Rectangle 146"/>
            <p:cNvSpPr>
              <a:spLocks noChangeArrowheads="1"/>
            </p:cNvSpPr>
            <p:nvPr/>
          </p:nvSpPr>
          <p:spPr bwMode="auto">
            <a:xfrm>
              <a:off x="1095" y="1360"/>
              <a:ext cx="170" cy="136"/>
            </a:xfrm>
            <a:prstGeom prst="rect">
              <a:avLst/>
            </a:prstGeom>
            <a:noFill/>
            <a:ln w="9525">
              <a:noFill/>
              <a:miter lim="800000"/>
              <a:headEnd/>
              <a:tailEnd/>
            </a:ln>
          </p:spPr>
          <p:txBody>
            <a:bodyPr wrap="none" lIns="0" tIns="0" rIns="0" bIns="0">
              <a:spAutoFit/>
            </a:bodyPr>
            <a:lstStyle/>
            <a:p>
              <a:pPr algn="ctr"/>
              <a:r>
                <a:rPr lang="fr-FR" sz="1400">
                  <a:solidFill>
                    <a:srgbClr val="000000"/>
                  </a:solidFill>
                  <a:latin typeface="Helvetica" pitchFamily="34" charset="0"/>
                </a:rPr>
                <a:t>0.5</a:t>
              </a:r>
              <a:endParaRPr lang="fr-FR" sz="3200">
                <a:latin typeface="Times New Roman" pitchFamily="18" charset="0"/>
              </a:endParaRPr>
            </a:p>
          </p:txBody>
        </p:sp>
        <p:sp>
          <p:nvSpPr>
            <p:cNvPr id="177299" name="Line 147"/>
            <p:cNvSpPr>
              <a:spLocks noChangeShapeType="1"/>
            </p:cNvSpPr>
            <p:nvPr/>
          </p:nvSpPr>
          <p:spPr bwMode="auto">
            <a:xfrm>
              <a:off x="1348" y="1143"/>
              <a:ext cx="34" cy="1"/>
            </a:xfrm>
            <a:prstGeom prst="line">
              <a:avLst/>
            </a:prstGeom>
            <a:noFill/>
            <a:ln w="0">
              <a:solidFill>
                <a:srgbClr val="000000"/>
              </a:solidFill>
              <a:round/>
              <a:headEnd/>
              <a:tailEnd/>
            </a:ln>
          </p:spPr>
          <p:txBody>
            <a:bodyPr/>
            <a:lstStyle/>
            <a:p>
              <a:endParaRPr lang="fr-FR"/>
            </a:p>
          </p:txBody>
        </p:sp>
        <p:sp>
          <p:nvSpPr>
            <p:cNvPr id="177300" name="Line 148"/>
            <p:cNvSpPr>
              <a:spLocks noChangeShapeType="1"/>
            </p:cNvSpPr>
            <p:nvPr/>
          </p:nvSpPr>
          <p:spPr bwMode="auto">
            <a:xfrm flipH="1">
              <a:off x="4670" y="1143"/>
              <a:ext cx="34" cy="1"/>
            </a:xfrm>
            <a:prstGeom prst="line">
              <a:avLst/>
            </a:prstGeom>
            <a:noFill/>
            <a:ln w="0">
              <a:solidFill>
                <a:srgbClr val="000000"/>
              </a:solidFill>
              <a:round/>
              <a:headEnd/>
              <a:tailEnd/>
            </a:ln>
          </p:spPr>
          <p:txBody>
            <a:bodyPr/>
            <a:lstStyle/>
            <a:p>
              <a:endParaRPr lang="fr-FR"/>
            </a:p>
          </p:txBody>
        </p:sp>
        <p:sp>
          <p:nvSpPr>
            <p:cNvPr id="177301" name="Rectangle 149"/>
            <p:cNvSpPr>
              <a:spLocks noChangeArrowheads="1"/>
            </p:cNvSpPr>
            <p:nvPr/>
          </p:nvSpPr>
          <p:spPr bwMode="auto">
            <a:xfrm>
              <a:off x="1175" y="1092"/>
              <a:ext cx="68" cy="136"/>
            </a:xfrm>
            <a:prstGeom prst="rect">
              <a:avLst/>
            </a:prstGeom>
            <a:noFill/>
            <a:ln w="9525">
              <a:noFill/>
              <a:miter lim="800000"/>
              <a:headEnd/>
              <a:tailEnd/>
            </a:ln>
          </p:spPr>
          <p:txBody>
            <a:bodyPr wrap="none" lIns="0" tIns="0" rIns="0" bIns="0">
              <a:spAutoFit/>
            </a:bodyPr>
            <a:lstStyle/>
            <a:p>
              <a:pPr algn="ctr"/>
              <a:r>
                <a:rPr lang="fr-FR" sz="1400">
                  <a:solidFill>
                    <a:srgbClr val="000000"/>
                  </a:solidFill>
                  <a:latin typeface="Helvetica" pitchFamily="34" charset="0"/>
                </a:rPr>
                <a:t>1</a:t>
              </a:r>
              <a:endParaRPr lang="fr-FR" sz="3200">
                <a:latin typeface="Times New Roman" pitchFamily="18" charset="0"/>
              </a:endParaRPr>
            </a:p>
          </p:txBody>
        </p:sp>
        <p:sp>
          <p:nvSpPr>
            <p:cNvPr id="177302" name="Line 150"/>
            <p:cNvSpPr>
              <a:spLocks noChangeShapeType="1"/>
            </p:cNvSpPr>
            <p:nvPr/>
          </p:nvSpPr>
          <p:spPr bwMode="auto">
            <a:xfrm>
              <a:off x="1348" y="1143"/>
              <a:ext cx="3356" cy="1"/>
            </a:xfrm>
            <a:prstGeom prst="line">
              <a:avLst/>
            </a:prstGeom>
            <a:noFill/>
            <a:ln w="0">
              <a:solidFill>
                <a:srgbClr val="000000"/>
              </a:solidFill>
              <a:round/>
              <a:headEnd/>
              <a:tailEnd/>
            </a:ln>
          </p:spPr>
          <p:txBody>
            <a:bodyPr/>
            <a:lstStyle/>
            <a:p>
              <a:endParaRPr lang="fr-FR"/>
            </a:p>
          </p:txBody>
        </p:sp>
        <p:sp>
          <p:nvSpPr>
            <p:cNvPr id="177303" name="Freeform 151"/>
            <p:cNvSpPr>
              <a:spLocks/>
            </p:cNvSpPr>
            <p:nvPr/>
          </p:nvSpPr>
          <p:spPr bwMode="auto">
            <a:xfrm>
              <a:off x="1348" y="1143"/>
              <a:ext cx="3356" cy="1079"/>
            </a:xfrm>
            <a:custGeom>
              <a:avLst/>
              <a:gdLst/>
              <a:ahLst/>
              <a:cxnLst>
                <a:cxn ang="0">
                  <a:pos x="0" y="169"/>
                </a:cxn>
                <a:cxn ang="0">
                  <a:pos x="493" y="169"/>
                </a:cxn>
                <a:cxn ang="0">
                  <a:pos x="493" y="0"/>
                </a:cxn>
              </a:cxnLst>
              <a:rect l="0" t="0" r="r" b="b"/>
              <a:pathLst>
                <a:path w="493" h="169">
                  <a:moveTo>
                    <a:pt x="0" y="169"/>
                  </a:moveTo>
                  <a:lnTo>
                    <a:pt x="493" y="169"/>
                  </a:lnTo>
                  <a:lnTo>
                    <a:pt x="493" y="0"/>
                  </a:lnTo>
                </a:path>
              </a:pathLst>
            </a:custGeom>
            <a:noFill/>
            <a:ln w="0">
              <a:solidFill>
                <a:srgbClr val="000000"/>
              </a:solidFill>
              <a:prstDash val="solid"/>
              <a:round/>
              <a:headEnd/>
              <a:tailEnd/>
            </a:ln>
          </p:spPr>
          <p:txBody>
            <a:bodyPr/>
            <a:lstStyle/>
            <a:p>
              <a:endParaRPr lang="fr-FR"/>
            </a:p>
          </p:txBody>
        </p:sp>
        <p:sp>
          <p:nvSpPr>
            <p:cNvPr id="177304" name="Line 152"/>
            <p:cNvSpPr>
              <a:spLocks noChangeShapeType="1"/>
            </p:cNvSpPr>
            <p:nvPr/>
          </p:nvSpPr>
          <p:spPr bwMode="auto">
            <a:xfrm flipV="1">
              <a:off x="1336" y="1143"/>
              <a:ext cx="1" cy="1079"/>
            </a:xfrm>
            <a:prstGeom prst="line">
              <a:avLst/>
            </a:prstGeom>
            <a:noFill/>
            <a:ln w="0">
              <a:solidFill>
                <a:srgbClr val="000000"/>
              </a:solidFill>
              <a:round/>
              <a:headEnd/>
              <a:tailEnd/>
            </a:ln>
          </p:spPr>
          <p:txBody>
            <a:bodyPr/>
            <a:lstStyle/>
            <a:p>
              <a:endParaRPr lang="fr-FR"/>
            </a:p>
          </p:txBody>
        </p:sp>
        <p:sp>
          <p:nvSpPr>
            <p:cNvPr id="177305" name="Rectangle 153"/>
            <p:cNvSpPr>
              <a:spLocks noChangeArrowheads="1"/>
            </p:cNvSpPr>
            <p:nvPr/>
          </p:nvSpPr>
          <p:spPr bwMode="auto">
            <a:xfrm>
              <a:off x="2795" y="2343"/>
              <a:ext cx="638" cy="136"/>
            </a:xfrm>
            <a:prstGeom prst="rect">
              <a:avLst/>
            </a:prstGeom>
            <a:noFill/>
            <a:ln w="9525">
              <a:noFill/>
              <a:miter lim="800000"/>
              <a:headEnd/>
              <a:tailEnd/>
            </a:ln>
          </p:spPr>
          <p:txBody>
            <a:bodyPr wrap="none" lIns="0" tIns="0" rIns="0" bIns="0">
              <a:spAutoFit/>
            </a:bodyPr>
            <a:lstStyle/>
            <a:p>
              <a:pPr algn="ctr"/>
              <a:r>
                <a:rPr lang="fr-FR" sz="1400">
                  <a:solidFill>
                    <a:srgbClr val="000000"/>
                  </a:solidFill>
                  <a:latin typeface="Helvetica" pitchFamily="34" charset="0"/>
                </a:rPr>
                <a:t>temps (sec)</a:t>
              </a:r>
              <a:endParaRPr lang="fr-FR" sz="3200">
                <a:latin typeface="Times New Roman" pitchFamily="18" charset="0"/>
              </a:endParaRPr>
            </a:p>
          </p:txBody>
        </p:sp>
        <p:sp>
          <p:nvSpPr>
            <p:cNvPr id="177306" name="Rectangle 154"/>
            <p:cNvSpPr>
              <a:spLocks noChangeArrowheads="1"/>
            </p:cNvSpPr>
            <p:nvPr/>
          </p:nvSpPr>
          <p:spPr bwMode="auto">
            <a:xfrm rot="16200000">
              <a:off x="719" y="1560"/>
              <a:ext cx="532" cy="147"/>
            </a:xfrm>
            <a:prstGeom prst="rect">
              <a:avLst/>
            </a:prstGeom>
            <a:noFill/>
            <a:ln w="9525">
              <a:noFill/>
              <a:miter lim="800000"/>
              <a:headEnd/>
              <a:tailEnd/>
            </a:ln>
          </p:spPr>
          <p:txBody>
            <a:bodyPr wrap="none" lIns="0" tIns="0" rIns="0" bIns="0">
              <a:spAutoFit/>
            </a:bodyPr>
            <a:lstStyle/>
            <a:p>
              <a:pPr algn="ctr"/>
              <a:r>
                <a:rPr lang="fr-FR" sz="1400" b="1">
                  <a:solidFill>
                    <a:srgbClr val="000000"/>
                  </a:solidFill>
                  <a:latin typeface="Helvetica" pitchFamily="34" charset="0"/>
                </a:rPr>
                <a:t>amplitude</a:t>
              </a:r>
              <a:endParaRPr lang="fr-FR" sz="3200">
                <a:latin typeface="Times New Roman" pitchFamily="18" charset="0"/>
              </a:endParaRPr>
            </a:p>
          </p:txBody>
        </p:sp>
        <p:sp>
          <p:nvSpPr>
            <p:cNvPr id="177307" name="Rectangle 155"/>
            <p:cNvSpPr>
              <a:spLocks noChangeArrowheads="1"/>
            </p:cNvSpPr>
            <p:nvPr/>
          </p:nvSpPr>
          <p:spPr bwMode="auto">
            <a:xfrm>
              <a:off x="1907" y="906"/>
              <a:ext cx="2447" cy="165"/>
            </a:xfrm>
            <a:prstGeom prst="rect">
              <a:avLst/>
            </a:prstGeom>
            <a:noFill/>
            <a:ln w="9525">
              <a:noFill/>
              <a:miter lim="800000"/>
              <a:headEnd/>
              <a:tailEnd/>
            </a:ln>
          </p:spPr>
          <p:txBody>
            <a:bodyPr wrap="none" lIns="0" tIns="0" rIns="0" bIns="0">
              <a:spAutoFit/>
            </a:bodyPr>
            <a:lstStyle/>
            <a:p>
              <a:pPr algn="ctr"/>
              <a:r>
                <a:rPr lang="fr-FR" sz="1700">
                  <a:solidFill>
                    <a:srgbClr val="000000"/>
                  </a:solidFill>
                  <a:latin typeface="Helvetica" pitchFamily="34" charset="0"/>
                </a:rPr>
                <a:t>représentation des signaux en temps</a:t>
              </a:r>
              <a:endParaRPr lang="fr-FR" sz="2800">
                <a:latin typeface="Times New Roman" pitchFamily="18" charset="0"/>
              </a:endParaRPr>
            </a:p>
          </p:txBody>
        </p:sp>
        <p:sp>
          <p:nvSpPr>
            <p:cNvPr id="177308" name="Freeform 156"/>
            <p:cNvSpPr>
              <a:spLocks/>
            </p:cNvSpPr>
            <p:nvPr/>
          </p:nvSpPr>
          <p:spPr bwMode="auto">
            <a:xfrm>
              <a:off x="1348" y="1143"/>
              <a:ext cx="3356" cy="1079"/>
            </a:xfrm>
            <a:custGeom>
              <a:avLst/>
              <a:gdLst/>
              <a:ahLst/>
              <a:cxnLst>
                <a:cxn ang="0">
                  <a:pos x="48" y="121"/>
                </a:cxn>
                <a:cxn ang="0">
                  <a:pos x="109" y="51"/>
                </a:cxn>
                <a:cxn ang="0">
                  <a:pos x="157" y="441"/>
                </a:cxn>
                <a:cxn ang="0">
                  <a:pos x="211" y="906"/>
                </a:cxn>
                <a:cxn ang="0">
                  <a:pos x="265" y="1053"/>
                </a:cxn>
                <a:cxn ang="0">
                  <a:pos x="320" y="709"/>
                </a:cxn>
                <a:cxn ang="0">
                  <a:pos x="368" y="224"/>
                </a:cxn>
                <a:cxn ang="0">
                  <a:pos x="429" y="7"/>
                </a:cxn>
                <a:cxn ang="0">
                  <a:pos x="477" y="313"/>
                </a:cxn>
                <a:cxn ang="0">
                  <a:pos x="531" y="798"/>
                </a:cxn>
                <a:cxn ang="0">
                  <a:pos x="585" y="1079"/>
                </a:cxn>
                <a:cxn ang="0">
                  <a:pos x="640" y="830"/>
                </a:cxn>
                <a:cxn ang="0">
                  <a:pos x="694" y="338"/>
                </a:cxn>
                <a:cxn ang="0">
                  <a:pos x="742" y="19"/>
                </a:cxn>
                <a:cxn ang="0">
                  <a:pos x="803" y="198"/>
                </a:cxn>
                <a:cxn ang="0">
                  <a:pos x="851" y="677"/>
                </a:cxn>
                <a:cxn ang="0">
                  <a:pos x="905" y="1041"/>
                </a:cxn>
                <a:cxn ang="0">
                  <a:pos x="960" y="932"/>
                </a:cxn>
                <a:cxn ang="0">
                  <a:pos x="1014" y="472"/>
                </a:cxn>
                <a:cxn ang="0">
                  <a:pos x="1062" y="64"/>
                </a:cxn>
                <a:cxn ang="0">
                  <a:pos x="1123" y="102"/>
                </a:cxn>
                <a:cxn ang="0">
                  <a:pos x="1178" y="536"/>
                </a:cxn>
                <a:cxn ang="0">
                  <a:pos x="1225" y="977"/>
                </a:cxn>
                <a:cxn ang="0">
                  <a:pos x="1287" y="1015"/>
                </a:cxn>
                <a:cxn ang="0">
                  <a:pos x="1334" y="607"/>
                </a:cxn>
                <a:cxn ang="0">
                  <a:pos x="1389" y="147"/>
                </a:cxn>
                <a:cxn ang="0">
                  <a:pos x="1443" y="38"/>
                </a:cxn>
                <a:cxn ang="0">
                  <a:pos x="1498" y="402"/>
                </a:cxn>
                <a:cxn ang="0">
                  <a:pos x="1545" y="881"/>
                </a:cxn>
                <a:cxn ang="0">
                  <a:pos x="1607" y="1060"/>
                </a:cxn>
                <a:cxn ang="0">
                  <a:pos x="1661" y="741"/>
                </a:cxn>
                <a:cxn ang="0">
                  <a:pos x="1709" y="249"/>
                </a:cxn>
                <a:cxn ang="0">
                  <a:pos x="1763" y="0"/>
                </a:cxn>
                <a:cxn ang="0">
                  <a:pos x="1818" y="281"/>
                </a:cxn>
                <a:cxn ang="0">
                  <a:pos x="1872" y="766"/>
                </a:cxn>
                <a:cxn ang="0">
                  <a:pos x="1920" y="1072"/>
                </a:cxn>
                <a:cxn ang="0">
                  <a:pos x="1981" y="855"/>
                </a:cxn>
                <a:cxn ang="0">
                  <a:pos x="2029" y="370"/>
                </a:cxn>
                <a:cxn ang="0">
                  <a:pos x="2083" y="26"/>
                </a:cxn>
                <a:cxn ang="0">
                  <a:pos x="2144" y="172"/>
                </a:cxn>
                <a:cxn ang="0">
                  <a:pos x="2192" y="638"/>
                </a:cxn>
                <a:cxn ang="0">
                  <a:pos x="2240" y="1028"/>
                </a:cxn>
                <a:cxn ang="0">
                  <a:pos x="2301" y="958"/>
                </a:cxn>
                <a:cxn ang="0">
                  <a:pos x="2355" y="504"/>
                </a:cxn>
                <a:cxn ang="0">
                  <a:pos x="2403" y="83"/>
                </a:cxn>
                <a:cxn ang="0">
                  <a:pos x="2464" y="83"/>
                </a:cxn>
                <a:cxn ang="0">
                  <a:pos x="2512" y="504"/>
                </a:cxn>
                <a:cxn ang="0">
                  <a:pos x="2566" y="958"/>
                </a:cxn>
                <a:cxn ang="0">
                  <a:pos x="2628" y="1028"/>
                </a:cxn>
                <a:cxn ang="0">
                  <a:pos x="2675" y="638"/>
                </a:cxn>
                <a:cxn ang="0">
                  <a:pos x="2723" y="172"/>
                </a:cxn>
                <a:cxn ang="0">
                  <a:pos x="2784" y="26"/>
                </a:cxn>
                <a:cxn ang="0">
                  <a:pos x="2839" y="370"/>
                </a:cxn>
                <a:cxn ang="0">
                  <a:pos x="2886" y="855"/>
                </a:cxn>
                <a:cxn ang="0">
                  <a:pos x="2948" y="1072"/>
                </a:cxn>
                <a:cxn ang="0">
                  <a:pos x="2995" y="766"/>
                </a:cxn>
                <a:cxn ang="0">
                  <a:pos x="3050" y="281"/>
                </a:cxn>
                <a:cxn ang="0">
                  <a:pos x="3104" y="0"/>
                </a:cxn>
                <a:cxn ang="0">
                  <a:pos x="3159" y="249"/>
                </a:cxn>
                <a:cxn ang="0">
                  <a:pos x="3206" y="741"/>
                </a:cxn>
                <a:cxn ang="0">
                  <a:pos x="3261" y="1060"/>
                </a:cxn>
                <a:cxn ang="0">
                  <a:pos x="3322" y="881"/>
                </a:cxn>
              </a:cxnLst>
              <a:rect l="0" t="0" r="r" b="b"/>
              <a:pathLst>
                <a:path w="3356" h="1079">
                  <a:moveTo>
                    <a:pt x="0" y="543"/>
                  </a:moveTo>
                  <a:lnTo>
                    <a:pt x="0" y="504"/>
                  </a:lnTo>
                  <a:lnTo>
                    <a:pt x="7" y="472"/>
                  </a:lnTo>
                  <a:lnTo>
                    <a:pt x="7" y="441"/>
                  </a:lnTo>
                  <a:lnTo>
                    <a:pt x="14" y="402"/>
                  </a:lnTo>
                  <a:lnTo>
                    <a:pt x="14" y="370"/>
                  </a:lnTo>
                  <a:lnTo>
                    <a:pt x="20" y="338"/>
                  </a:lnTo>
                  <a:lnTo>
                    <a:pt x="20" y="313"/>
                  </a:lnTo>
                  <a:lnTo>
                    <a:pt x="27" y="281"/>
                  </a:lnTo>
                  <a:lnTo>
                    <a:pt x="27" y="249"/>
                  </a:lnTo>
                  <a:lnTo>
                    <a:pt x="34" y="224"/>
                  </a:lnTo>
                  <a:lnTo>
                    <a:pt x="34" y="198"/>
                  </a:lnTo>
                  <a:lnTo>
                    <a:pt x="41" y="172"/>
                  </a:lnTo>
                  <a:lnTo>
                    <a:pt x="41" y="147"/>
                  </a:lnTo>
                  <a:lnTo>
                    <a:pt x="48" y="121"/>
                  </a:lnTo>
                  <a:lnTo>
                    <a:pt x="48" y="102"/>
                  </a:lnTo>
                  <a:lnTo>
                    <a:pt x="54" y="83"/>
                  </a:lnTo>
                  <a:lnTo>
                    <a:pt x="54" y="64"/>
                  </a:lnTo>
                  <a:lnTo>
                    <a:pt x="61" y="51"/>
                  </a:lnTo>
                  <a:lnTo>
                    <a:pt x="61" y="38"/>
                  </a:lnTo>
                  <a:lnTo>
                    <a:pt x="68" y="26"/>
                  </a:lnTo>
                  <a:lnTo>
                    <a:pt x="68" y="19"/>
                  </a:lnTo>
                  <a:lnTo>
                    <a:pt x="75" y="7"/>
                  </a:lnTo>
                  <a:lnTo>
                    <a:pt x="82" y="0"/>
                  </a:lnTo>
                  <a:lnTo>
                    <a:pt x="88" y="7"/>
                  </a:lnTo>
                  <a:lnTo>
                    <a:pt x="95" y="7"/>
                  </a:lnTo>
                  <a:lnTo>
                    <a:pt x="95" y="19"/>
                  </a:lnTo>
                  <a:lnTo>
                    <a:pt x="102" y="26"/>
                  </a:lnTo>
                  <a:lnTo>
                    <a:pt x="102" y="38"/>
                  </a:lnTo>
                  <a:lnTo>
                    <a:pt x="109" y="51"/>
                  </a:lnTo>
                  <a:lnTo>
                    <a:pt x="109" y="64"/>
                  </a:lnTo>
                  <a:lnTo>
                    <a:pt x="116" y="83"/>
                  </a:lnTo>
                  <a:lnTo>
                    <a:pt x="116" y="102"/>
                  </a:lnTo>
                  <a:lnTo>
                    <a:pt x="123" y="121"/>
                  </a:lnTo>
                  <a:lnTo>
                    <a:pt x="123" y="147"/>
                  </a:lnTo>
                  <a:lnTo>
                    <a:pt x="129" y="172"/>
                  </a:lnTo>
                  <a:lnTo>
                    <a:pt x="129" y="198"/>
                  </a:lnTo>
                  <a:lnTo>
                    <a:pt x="136" y="224"/>
                  </a:lnTo>
                  <a:lnTo>
                    <a:pt x="136" y="249"/>
                  </a:lnTo>
                  <a:lnTo>
                    <a:pt x="143" y="281"/>
                  </a:lnTo>
                  <a:lnTo>
                    <a:pt x="143" y="313"/>
                  </a:lnTo>
                  <a:lnTo>
                    <a:pt x="150" y="338"/>
                  </a:lnTo>
                  <a:lnTo>
                    <a:pt x="150" y="370"/>
                  </a:lnTo>
                  <a:lnTo>
                    <a:pt x="157" y="402"/>
                  </a:lnTo>
                  <a:lnTo>
                    <a:pt x="157" y="441"/>
                  </a:lnTo>
                  <a:lnTo>
                    <a:pt x="163" y="472"/>
                  </a:lnTo>
                  <a:lnTo>
                    <a:pt x="163" y="504"/>
                  </a:lnTo>
                  <a:lnTo>
                    <a:pt x="170" y="536"/>
                  </a:lnTo>
                  <a:lnTo>
                    <a:pt x="170" y="575"/>
                  </a:lnTo>
                  <a:lnTo>
                    <a:pt x="177" y="607"/>
                  </a:lnTo>
                  <a:lnTo>
                    <a:pt x="177" y="638"/>
                  </a:lnTo>
                  <a:lnTo>
                    <a:pt x="184" y="677"/>
                  </a:lnTo>
                  <a:lnTo>
                    <a:pt x="184" y="709"/>
                  </a:lnTo>
                  <a:lnTo>
                    <a:pt x="191" y="741"/>
                  </a:lnTo>
                  <a:lnTo>
                    <a:pt x="191" y="766"/>
                  </a:lnTo>
                  <a:lnTo>
                    <a:pt x="197" y="798"/>
                  </a:lnTo>
                  <a:lnTo>
                    <a:pt x="197" y="830"/>
                  </a:lnTo>
                  <a:lnTo>
                    <a:pt x="204" y="855"/>
                  </a:lnTo>
                  <a:lnTo>
                    <a:pt x="204" y="881"/>
                  </a:lnTo>
                  <a:lnTo>
                    <a:pt x="211" y="906"/>
                  </a:lnTo>
                  <a:lnTo>
                    <a:pt x="211" y="932"/>
                  </a:lnTo>
                  <a:lnTo>
                    <a:pt x="218" y="958"/>
                  </a:lnTo>
                  <a:lnTo>
                    <a:pt x="218" y="977"/>
                  </a:lnTo>
                  <a:lnTo>
                    <a:pt x="225" y="996"/>
                  </a:lnTo>
                  <a:lnTo>
                    <a:pt x="225" y="1015"/>
                  </a:lnTo>
                  <a:lnTo>
                    <a:pt x="231" y="1028"/>
                  </a:lnTo>
                  <a:lnTo>
                    <a:pt x="231" y="1041"/>
                  </a:lnTo>
                  <a:lnTo>
                    <a:pt x="238" y="1053"/>
                  </a:lnTo>
                  <a:lnTo>
                    <a:pt x="238" y="1060"/>
                  </a:lnTo>
                  <a:lnTo>
                    <a:pt x="238" y="1072"/>
                  </a:lnTo>
                  <a:lnTo>
                    <a:pt x="245" y="1079"/>
                  </a:lnTo>
                  <a:lnTo>
                    <a:pt x="252" y="1079"/>
                  </a:lnTo>
                  <a:lnTo>
                    <a:pt x="259" y="1072"/>
                  </a:lnTo>
                  <a:lnTo>
                    <a:pt x="265" y="1060"/>
                  </a:lnTo>
                  <a:lnTo>
                    <a:pt x="265" y="1053"/>
                  </a:lnTo>
                  <a:lnTo>
                    <a:pt x="272" y="1041"/>
                  </a:lnTo>
                  <a:lnTo>
                    <a:pt x="272" y="1028"/>
                  </a:lnTo>
                  <a:lnTo>
                    <a:pt x="279" y="1015"/>
                  </a:lnTo>
                  <a:lnTo>
                    <a:pt x="279" y="996"/>
                  </a:lnTo>
                  <a:lnTo>
                    <a:pt x="286" y="977"/>
                  </a:lnTo>
                  <a:lnTo>
                    <a:pt x="286" y="958"/>
                  </a:lnTo>
                  <a:lnTo>
                    <a:pt x="293" y="932"/>
                  </a:lnTo>
                  <a:lnTo>
                    <a:pt x="293" y="906"/>
                  </a:lnTo>
                  <a:lnTo>
                    <a:pt x="300" y="881"/>
                  </a:lnTo>
                  <a:lnTo>
                    <a:pt x="300" y="855"/>
                  </a:lnTo>
                  <a:lnTo>
                    <a:pt x="306" y="830"/>
                  </a:lnTo>
                  <a:lnTo>
                    <a:pt x="306" y="798"/>
                  </a:lnTo>
                  <a:lnTo>
                    <a:pt x="313" y="766"/>
                  </a:lnTo>
                  <a:lnTo>
                    <a:pt x="313" y="741"/>
                  </a:lnTo>
                  <a:lnTo>
                    <a:pt x="320" y="709"/>
                  </a:lnTo>
                  <a:lnTo>
                    <a:pt x="320" y="677"/>
                  </a:lnTo>
                  <a:lnTo>
                    <a:pt x="327" y="638"/>
                  </a:lnTo>
                  <a:lnTo>
                    <a:pt x="327" y="607"/>
                  </a:lnTo>
                  <a:lnTo>
                    <a:pt x="334" y="575"/>
                  </a:lnTo>
                  <a:lnTo>
                    <a:pt x="334" y="543"/>
                  </a:lnTo>
                  <a:lnTo>
                    <a:pt x="340" y="504"/>
                  </a:lnTo>
                  <a:lnTo>
                    <a:pt x="340" y="472"/>
                  </a:lnTo>
                  <a:lnTo>
                    <a:pt x="347" y="441"/>
                  </a:lnTo>
                  <a:lnTo>
                    <a:pt x="347" y="402"/>
                  </a:lnTo>
                  <a:lnTo>
                    <a:pt x="354" y="370"/>
                  </a:lnTo>
                  <a:lnTo>
                    <a:pt x="354" y="338"/>
                  </a:lnTo>
                  <a:lnTo>
                    <a:pt x="361" y="313"/>
                  </a:lnTo>
                  <a:lnTo>
                    <a:pt x="361" y="281"/>
                  </a:lnTo>
                  <a:lnTo>
                    <a:pt x="368" y="249"/>
                  </a:lnTo>
                  <a:lnTo>
                    <a:pt x="368" y="224"/>
                  </a:lnTo>
                  <a:lnTo>
                    <a:pt x="374" y="198"/>
                  </a:lnTo>
                  <a:lnTo>
                    <a:pt x="374" y="172"/>
                  </a:lnTo>
                  <a:lnTo>
                    <a:pt x="381" y="147"/>
                  </a:lnTo>
                  <a:lnTo>
                    <a:pt x="381" y="121"/>
                  </a:lnTo>
                  <a:lnTo>
                    <a:pt x="388" y="102"/>
                  </a:lnTo>
                  <a:lnTo>
                    <a:pt x="388" y="83"/>
                  </a:lnTo>
                  <a:lnTo>
                    <a:pt x="395" y="64"/>
                  </a:lnTo>
                  <a:lnTo>
                    <a:pt x="395" y="51"/>
                  </a:lnTo>
                  <a:lnTo>
                    <a:pt x="402" y="38"/>
                  </a:lnTo>
                  <a:lnTo>
                    <a:pt x="402" y="26"/>
                  </a:lnTo>
                  <a:lnTo>
                    <a:pt x="408" y="19"/>
                  </a:lnTo>
                  <a:lnTo>
                    <a:pt x="408" y="7"/>
                  </a:lnTo>
                  <a:lnTo>
                    <a:pt x="415" y="0"/>
                  </a:lnTo>
                  <a:lnTo>
                    <a:pt x="422" y="0"/>
                  </a:lnTo>
                  <a:lnTo>
                    <a:pt x="429" y="7"/>
                  </a:lnTo>
                  <a:lnTo>
                    <a:pt x="436" y="19"/>
                  </a:lnTo>
                  <a:lnTo>
                    <a:pt x="436" y="26"/>
                  </a:lnTo>
                  <a:lnTo>
                    <a:pt x="442" y="38"/>
                  </a:lnTo>
                  <a:lnTo>
                    <a:pt x="442" y="51"/>
                  </a:lnTo>
                  <a:lnTo>
                    <a:pt x="449" y="64"/>
                  </a:lnTo>
                  <a:lnTo>
                    <a:pt x="449" y="83"/>
                  </a:lnTo>
                  <a:lnTo>
                    <a:pt x="456" y="102"/>
                  </a:lnTo>
                  <a:lnTo>
                    <a:pt x="456" y="121"/>
                  </a:lnTo>
                  <a:lnTo>
                    <a:pt x="463" y="147"/>
                  </a:lnTo>
                  <a:lnTo>
                    <a:pt x="463" y="172"/>
                  </a:lnTo>
                  <a:lnTo>
                    <a:pt x="470" y="198"/>
                  </a:lnTo>
                  <a:lnTo>
                    <a:pt x="470" y="224"/>
                  </a:lnTo>
                  <a:lnTo>
                    <a:pt x="477" y="249"/>
                  </a:lnTo>
                  <a:lnTo>
                    <a:pt x="477" y="281"/>
                  </a:lnTo>
                  <a:lnTo>
                    <a:pt x="477" y="313"/>
                  </a:lnTo>
                  <a:lnTo>
                    <a:pt x="483" y="338"/>
                  </a:lnTo>
                  <a:lnTo>
                    <a:pt x="483" y="370"/>
                  </a:lnTo>
                  <a:lnTo>
                    <a:pt x="490" y="402"/>
                  </a:lnTo>
                  <a:lnTo>
                    <a:pt x="490" y="441"/>
                  </a:lnTo>
                  <a:lnTo>
                    <a:pt x="497" y="472"/>
                  </a:lnTo>
                  <a:lnTo>
                    <a:pt x="497" y="504"/>
                  </a:lnTo>
                  <a:lnTo>
                    <a:pt x="504" y="536"/>
                  </a:lnTo>
                  <a:lnTo>
                    <a:pt x="504" y="575"/>
                  </a:lnTo>
                  <a:lnTo>
                    <a:pt x="511" y="607"/>
                  </a:lnTo>
                  <a:lnTo>
                    <a:pt x="511" y="638"/>
                  </a:lnTo>
                  <a:lnTo>
                    <a:pt x="517" y="677"/>
                  </a:lnTo>
                  <a:lnTo>
                    <a:pt x="517" y="709"/>
                  </a:lnTo>
                  <a:lnTo>
                    <a:pt x="524" y="741"/>
                  </a:lnTo>
                  <a:lnTo>
                    <a:pt x="524" y="766"/>
                  </a:lnTo>
                  <a:lnTo>
                    <a:pt x="531" y="798"/>
                  </a:lnTo>
                  <a:lnTo>
                    <a:pt x="531" y="830"/>
                  </a:lnTo>
                  <a:lnTo>
                    <a:pt x="538" y="855"/>
                  </a:lnTo>
                  <a:lnTo>
                    <a:pt x="538" y="881"/>
                  </a:lnTo>
                  <a:lnTo>
                    <a:pt x="545" y="906"/>
                  </a:lnTo>
                  <a:lnTo>
                    <a:pt x="545" y="932"/>
                  </a:lnTo>
                  <a:lnTo>
                    <a:pt x="551" y="958"/>
                  </a:lnTo>
                  <a:lnTo>
                    <a:pt x="551" y="977"/>
                  </a:lnTo>
                  <a:lnTo>
                    <a:pt x="558" y="996"/>
                  </a:lnTo>
                  <a:lnTo>
                    <a:pt x="558" y="1015"/>
                  </a:lnTo>
                  <a:lnTo>
                    <a:pt x="565" y="1028"/>
                  </a:lnTo>
                  <a:lnTo>
                    <a:pt x="565" y="1041"/>
                  </a:lnTo>
                  <a:lnTo>
                    <a:pt x="572" y="1053"/>
                  </a:lnTo>
                  <a:lnTo>
                    <a:pt x="572" y="1060"/>
                  </a:lnTo>
                  <a:lnTo>
                    <a:pt x="579" y="1072"/>
                  </a:lnTo>
                  <a:lnTo>
                    <a:pt x="585" y="1079"/>
                  </a:lnTo>
                  <a:lnTo>
                    <a:pt x="592" y="1072"/>
                  </a:lnTo>
                  <a:lnTo>
                    <a:pt x="599" y="1072"/>
                  </a:lnTo>
                  <a:lnTo>
                    <a:pt x="599" y="1060"/>
                  </a:lnTo>
                  <a:lnTo>
                    <a:pt x="606" y="1053"/>
                  </a:lnTo>
                  <a:lnTo>
                    <a:pt x="606" y="1041"/>
                  </a:lnTo>
                  <a:lnTo>
                    <a:pt x="613" y="1028"/>
                  </a:lnTo>
                  <a:lnTo>
                    <a:pt x="613" y="1015"/>
                  </a:lnTo>
                  <a:lnTo>
                    <a:pt x="619" y="996"/>
                  </a:lnTo>
                  <a:lnTo>
                    <a:pt x="619" y="977"/>
                  </a:lnTo>
                  <a:lnTo>
                    <a:pt x="626" y="958"/>
                  </a:lnTo>
                  <a:lnTo>
                    <a:pt x="626" y="932"/>
                  </a:lnTo>
                  <a:lnTo>
                    <a:pt x="633" y="906"/>
                  </a:lnTo>
                  <a:lnTo>
                    <a:pt x="633" y="881"/>
                  </a:lnTo>
                  <a:lnTo>
                    <a:pt x="640" y="855"/>
                  </a:lnTo>
                  <a:lnTo>
                    <a:pt x="640" y="830"/>
                  </a:lnTo>
                  <a:lnTo>
                    <a:pt x="647" y="798"/>
                  </a:lnTo>
                  <a:lnTo>
                    <a:pt x="647" y="766"/>
                  </a:lnTo>
                  <a:lnTo>
                    <a:pt x="653" y="741"/>
                  </a:lnTo>
                  <a:lnTo>
                    <a:pt x="653" y="709"/>
                  </a:lnTo>
                  <a:lnTo>
                    <a:pt x="660" y="677"/>
                  </a:lnTo>
                  <a:lnTo>
                    <a:pt x="660" y="638"/>
                  </a:lnTo>
                  <a:lnTo>
                    <a:pt x="667" y="607"/>
                  </a:lnTo>
                  <a:lnTo>
                    <a:pt x="667" y="575"/>
                  </a:lnTo>
                  <a:lnTo>
                    <a:pt x="674" y="543"/>
                  </a:lnTo>
                  <a:lnTo>
                    <a:pt x="674" y="504"/>
                  </a:lnTo>
                  <a:lnTo>
                    <a:pt x="681" y="472"/>
                  </a:lnTo>
                  <a:lnTo>
                    <a:pt x="681" y="441"/>
                  </a:lnTo>
                  <a:lnTo>
                    <a:pt x="688" y="402"/>
                  </a:lnTo>
                  <a:lnTo>
                    <a:pt x="688" y="370"/>
                  </a:lnTo>
                  <a:lnTo>
                    <a:pt x="694" y="338"/>
                  </a:lnTo>
                  <a:lnTo>
                    <a:pt x="694" y="313"/>
                  </a:lnTo>
                  <a:lnTo>
                    <a:pt x="701" y="281"/>
                  </a:lnTo>
                  <a:lnTo>
                    <a:pt x="701" y="249"/>
                  </a:lnTo>
                  <a:lnTo>
                    <a:pt x="708" y="224"/>
                  </a:lnTo>
                  <a:lnTo>
                    <a:pt x="708" y="198"/>
                  </a:lnTo>
                  <a:lnTo>
                    <a:pt x="715" y="172"/>
                  </a:lnTo>
                  <a:lnTo>
                    <a:pt x="715" y="147"/>
                  </a:lnTo>
                  <a:lnTo>
                    <a:pt x="722" y="121"/>
                  </a:lnTo>
                  <a:lnTo>
                    <a:pt x="722" y="102"/>
                  </a:lnTo>
                  <a:lnTo>
                    <a:pt x="722" y="83"/>
                  </a:lnTo>
                  <a:lnTo>
                    <a:pt x="728" y="64"/>
                  </a:lnTo>
                  <a:lnTo>
                    <a:pt x="728" y="51"/>
                  </a:lnTo>
                  <a:lnTo>
                    <a:pt x="735" y="38"/>
                  </a:lnTo>
                  <a:lnTo>
                    <a:pt x="735" y="26"/>
                  </a:lnTo>
                  <a:lnTo>
                    <a:pt x="742" y="19"/>
                  </a:lnTo>
                  <a:lnTo>
                    <a:pt x="742" y="7"/>
                  </a:lnTo>
                  <a:lnTo>
                    <a:pt x="749" y="0"/>
                  </a:lnTo>
                  <a:lnTo>
                    <a:pt x="756" y="0"/>
                  </a:lnTo>
                  <a:lnTo>
                    <a:pt x="762" y="7"/>
                  </a:lnTo>
                  <a:lnTo>
                    <a:pt x="769" y="19"/>
                  </a:lnTo>
                  <a:lnTo>
                    <a:pt x="769" y="26"/>
                  </a:lnTo>
                  <a:lnTo>
                    <a:pt x="776" y="38"/>
                  </a:lnTo>
                  <a:lnTo>
                    <a:pt x="776" y="51"/>
                  </a:lnTo>
                  <a:lnTo>
                    <a:pt x="783" y="64"/>
                  </a:lnTo>
                  <a:lnTo>
                    <a:pt x="783" y="83"/>
                  </a:lnTo>
                  <a:lnTo>
                    <a:pt x="790" y="102"/>
                  </a:lnTo>
                  <a:lnTo>
                    <a:pt x="790" y="121"/>
                  </a:lnTo>
                  <a:lnTo>
                    <a:pt x="796" y="147"/>
                  </a:lnTo>
                  <a:lnTo>
                    <a:pt x="796" y="172"/>
                  </a:lnTo>
                  <a:lnTo>
                    <a:pt x="803" y="198"/>
                  </a:lnTo>
                  <a:lnTo>
                    <a:pt x="803" y="224"/>
                  </a:lnTo>
                  <a:lnTo>
                    <a:pt x="810" y="249"/>
                  </a:lnTo>
                  <a:lnTo>
                    <a:pt x="810" y="281"/>
                  </a:lnTo>
                  <a:lnTo>
                    <a:pt x="817" y="313"/>
                  </a:lnTo>
                  <a:lnTo>
                    <a:pt x="817" y="338"/>
                  </a:lnTo>
                  <a:lnTo>
                    <a:pt x="824" y="370"/>
                  </a:lnTo>
                  <a:lnTo>
                    <a:pt x="824" y="402"/>
                  </a:lnTo>
                  <a:lnTo>
                    <a:pt x="830" y="441"/>
                  </a:lnTo>
                  <a:lnTo>
                    <a:pt x="830" y="472"/>
                  </a:lnTo>
                  <a:lnTo>
                    <a:pt x="837" y="504"/>
                  </a:lnTo>
                  <a:lnTo>
                    <a:pt x="837" y="536"/>
                  </a:lnTo>
                  <a:lnTo>
                    <a:pt x="844" y="575"/>
                  </a:lnTo>
                  <a:lnTo>
                    <a:pt x="844" y="607"/>
                  </a:lnTo>
                  <a:lnTo>
                    <a:pt x="851" y="638"/>
                  </a:lnTo>
                  <a:lnTo>
                    <a:pt x="851" y="677"/>
                  </a:lnTo>
                  <a:lnTo>
                    <a:pt x="858" y="709"/>
                  </a:lnTo>
                  <a:lnTo>
                    <a:pt x="858" y="741"/>
                  </a:lnTo>
                  <a:lnTo>
                    <a:pt x="865" y="766"/>
                  </a:lnTo>
                  <a:lnTo>
                    <a:pt x="865" y="798"/>
                  </a:lnTo>
                  <a:lnTo>
                    <a:pt x="871" y="830"/>
                  </a:lnTo>
                  <a:lnTo>
                    <a:pt x="871" y="855"/>
                  </a:lnTo>
                  <a:lnTo>
                    <a:pt x="878" y="881"/>
                  </a:lnTo>
                  <a:lnTo>
                    <a:pt x="878" y="906"/>
                  </a:lnTo>
                  <a:lnTo>
                    <a:pt x="885" y="932"/>
                  </a:lnTo>
                  <a:lnTo>
                    <a:pt x="885" y="958"/>
                  </a:lnTo>
                  <a:lnTo>
                    <a:pt x="892" y="977"/>
                  </a:lnTo>
                  <a:lnTo>
                    <a:pt x="892" y="996"/>
                  </a:lnTo>
                  <a:lnTo>
                    <a:pt x="899" y="1015"/>
                  </a:lnTo>
                  <a:lnTo>
                    <a:pt x="899" y="1028"/>
                  </a:lnTo>
                  <a:lnTo>
                    <a:pt x="905" y="1041"/>
                  </a:lnTo>
                  <a:lnTo>
                    <a:pt x="905" y="1053"/>
                  </a:lnTo>
                  <a:lnTo>
                    <a:pt x="912" y="1060"/>
                  </a:lnTo>
                  <a:lnTo>
                    <a:pt x="912" y="1072"/>
                  </a:lnTo>
                  <a:lnTo>
                    <a:pt x="919" y="1079"/>
                  </a:lnTo>
                  <a:lnTo>
                    <a:pt x="926" y="1079"/>
                  </a:lnTo>
                  <a:lnTo>
                    <a:pt x="933" y="1072"/>
                  </a:lnTo>
                  <a:lnTo>
                    <a:pt x="939" y="1060"/>
                  </a:lnTo>
                  <a:lnTo>
                    <a:pt x="939" y="1053"/>
                  </a:lnTo>
                  <a:lnTo>
                    <a:pt x="946" y="1041"/>
                  </a:lnTo>
                  <a:lnTo>
                    <a:pt x="946" y="1028"/>
                  </a:lnTo>
                  <a:lnTo>
                    <a:pt x="953" y="1015"/>
                  </a:lnTo>
                  <a:lnTo>
                    <a:pt x="953" y="996"/>
                  </a:lnTo>
                  <a:lnTo>
                    <a:pt x="960" y="977"/>
                  </a:lnTo>
                  <a:lnTo>
                    <a:pt x="960" y="958"/>
                  </a:lnTo>
                  <a:lnTo>
                    <a:pt x="960" y="932"/>
                  </a:lnTo>
                  <a:lnTo>
                    <a:pt x="967" y="906"/>
                  </a:lnTo>
                  <a:lnTo>
                    <a:pt x="967" y="881"/>
                  </a:lnTo>
                  <a:lnTo>
                    <a:pt x="973" y="855"/>
                  </a:lnTo>
                  <a:lnTo>
                    <a:pt x="973" y="830"/>
                  </a:lnTo>
                  <a:lnTo>
                    <a:pt x="980" y="798"/>
                  </a:lnTo>
                  <a:lnTo>
                    <a:pt x="980" y="766"/>
                  </a:lnTo>
                  <a:lnTo>
                    <a:pt x="987" y="741"/>
                  </a:lnTo>
                  <a:lnTo>
                    <a:pt x="987" y="709"/>
                  </a:lnTo>
                  <a:lnTo>
                    <a:pt x="994" y="677"/>
                  </a:lnTo>
                  <a:lnTo>
                    <a:pt x="994" y="638"/>
                  </a:lnTo>
                  <a:lnTo>
                    <a:pt x="1001" y="607"/>
                  </a:lnTo>
                  <a:lnTo>
                    <a:pt x="1001" y="575"/>
                  </a:lnTo>
                  <a:lnTo>
                    <a:pt x="1007" y="543"/>
                  </a:lnTo>
                  <a:lnTo>
                    <a:pt x="1007" y="504"/>
                  </a:lnTo>
                  <a:lnTo>
                    <a:pt x="1014" y="472"/>
                  </a:lnTo>
                  <a:lnTo>
                    <a:pt x="1014" y="441"/>
                  </a:lnTo>
                  <a:lnTo>
                    <a:pt x="1021" y="402"/>
                  </a:lnTo>
                  <a:lnTo>
                    <a:pt x="1021" y="370"/>
                  </a:lnTo>
                  <a:lnTo>
                    <a:pt x="1028" y="338"/>
                  </a:lnTo>
                  <a:lnTo>
                    <a:pt x="1028" y="313"/>
                  </a:lnTo>
                  <a:lnTo>
                    <a:pt x="1035" y="281"/>
                  </a:lnTo>
                  <a:lnTo>
                    <a:pt x="1035" y="249"/>
                  </a:lnTo>
                  <a:lnTo>
                    <a:pt x="1042" y="224"/>
                  </a:lnTo>
                  <a:lnTo>
                    <a:pt x="1042" y="198"/>
                  </a:lnTo>
                  <a:lnTo>
                    <a:pt x="1048" y="172"/>
                  </a:lnTo>
                  <a:lnTo>
                    <a:pt x="1048" y="147"/>
                  </a:lnTo>
                  <a:lnTo>
                    <a:pt x="1055" y="121"/>
                  </a:lnTo>
                  <a:lnTo>
                    <a:pt x="1055" y="102"/>
                  </a:lnTo>
                  <a:lnTo>
                    <a:pt x="1062" y="83"/>
                  </a:lnTo>
                  <a:lnTo>
                    <a:pt x="1062" y="64"/>
                  </a:lnTo>
                  <a:lnTo>
                    <a:pt x="1069" y="51"/>
                  </a:lnTo>
                  <a:lnTo>
                    <a:pt x="1069" y="38"/>
                  </a:lnTo>
                  <a:lnTo>
                    <a:pt x="1076" y="26"/>
                  </a:lnTo>
                  <a:lnTo>
                    <a:pt x="1076" y="19"/>
                  </a:lnTo>
                  <a:lnTo>
                    <a:pt x="1082" y="7"/>
                  </a:lnTo>
                  <a:lnTo>
                    <a:pt x="1089" y="0"/>
                  </a:lnTo>
                  <a:lnTo>
                    <a:pt x="1096" y="7"/>
                  </a:lnTo>
                  <a:lnTo>
                    <a:pt x="1103" y="7"/>
                  </a:lnTo>
                  <a:lnTo>
                    <a:pt x="1103" y="19"/>
                  </a:lnTo>
                  <a:lnTo>
                    <a:pt x="1110" y="26"/>
                  </a:lnTo>
                  <a:lnTo>
                    <a:pt x="1110" y="38"/>
                  </a:lnTo>
                  <a:lnTo>
                    <a:pt x="1116" y="51"/>
                  </a:lnTo>
                  <a:lnTo>
                    <a:pt x="1116" y="64"/>
                  </a:lnTo>
                  <a:lnTo>
                    <a:pt x="1123" y="83"/>
                  </a:lnTo>
                  <a:lnTo>
                    <a:pt x="1123" y="102"/>
                  </a:lnTo>
                  <a:lnTo>
                    <a:pt x="1130" y="121"/>
                  </a:lnTo>
                  <a:lnTo>
                    <a:pt x="1130" y="147"/>
                  </a:lnTo>
                  <a:lnTo>
                    <a:pt x="1137" y="172"/>
                  </a:lnTo>
                  <a:lnTo>
                    <a:pt x="1137" y="198"/>
                  </a:lnTo>
                  <a:lnTo>
                    <a:pt x="1144" y="224"/>
                  </a:lnTo>
                  <a:lnTo>
                    <a:pt x="1144" y="249"/>
                  </a:lnTo>
                  <a:lnTo>
                    <a:pt x="1150" y="281"/>
                  </a:lnTo>
                  <a:lnTo>
                    <a:pt x="1150" y="313"/>
                  </a:lnTo>
                  <a:lnTo>
                    <a:pt x="1157" y="338"/>
                  </a:lnTo>
                  <a:lnTo>
                    <a:pt x="1157" y="370"/>
                  </a:lnTo>
                  <a:lnTo>
                    <a:pt x="1164" y="402"/>
                  </a:lnTo>
                  <a:lnTo>
                    <a:pt x="1164" y="441"/>
                  </a:lnTo>
                  <a:lnTo>
                    <a:pt x="1171" y="472"/>
                  </a:lnTo>
                  <a:lnTo>
                    <a:pt x="1171" y="504"/>
                  </a:lnTo>
                  <a:lnTo>
                    <a:pt x="1178" y="536"/>
                  </a:lnTo>
                  <a:lnTo>
                    <a:pt x="1178" y="575"/>
                  </a:lnTo>
                  <a:lnTo>
                    <a:pt x="1184" y="607"/>
                  </a:lnTo>
                  <a:lnTo>
                    <a:pt x="1184" y="638"/>
                  </a:lnTo>
                  <a:lnTo>
                    <a:pt x="1191" y="677"/>
                  </a:lnTo>
                  <a:lnTo>
                    <a:pt x="1191" y="709"/>
                  </a:lnTo>
                  <a:lnTo>
                    <a:pt x="1198" y="741"/>
                  </a:lnTo>
                  <a:lnTo>
                    <a:pt x="1198" y="766"/>
                  </a:lnTo>
                  <a:lnTo>
                    <a:pt x="1198" y="798"/>
                  </a:lnTo>
                  <a:lnTo>
                    <a:pt x="1205" y="830"/>
                  </a:lnTo>
                  <a:lnTo>
                    <a:pt x="1205" y="855"/>
                  </a:lnTo>
                  <a:lnTo>
                    <a:pt x="1212" y="881"/>
                  </a:lnTo>
                  <a:lnTo>
                    <a:pt x="1212" y="906"/>
                  </a:lnTo>
                  <a:lnTo>
                    <a:pt x="1218" y="932"/>
                  </a:lnTo>
                  <a:lnTo>
                    <a:pt x="1218" y="958"/>
                  </a:lnTo>
                  <a:lnTo>
                    <a:pt x="1225" y="977"/>
                  </a:lnTo>
                  <a:lnTo>
                    <a:pt x="1225" y="996"/>
                  </a:lnTo>
                  <a:lnTo>
                    <a:pt x="1232" y="1015"/>
                  </a:lnTo>
                  <a:lnTo>
                    <a:pt x="1232" y="1028"/>
                  </a:lnTo>
                  <a:lnTo>
                    <a:pt x="1239" y="1041"/>
                  </a:lnTo>
                  <a:lnTo>
                    <a:pt x="1239" y="1053"/>
                  </a:lnTo>
                  <a:lnTo>
                    <a:pt x="1246" y="1060"/>
                  </a:lnTo>
                  <a:lnTo>
                    <a:pt x="1246" y="1072"/>
                  </a:lnTo>
                  <a:lnTo>
                    <a:pt x="1253" y="1079"/>
                  </a:lnTo>
                  <a:lnTo>
                    <a:pt x="1259" y="1079"/>
                  </a:lnTo>
                  <a:lnTo>
                    <a:pt x="1266" y="1072"/>
                  </a:lnTo>
                  <a:lnTo>
                    <a:pt x="1273" y="1060"/>
                  </a:lnTo>
                  <a:lnTo>
                    <a:pt x="1273" y="1053"/>
                  </a:lnTo>
                  <a:lnTo>
                    <a:pt x="1280" y="1041"/>
                  </a:lnTo>
                  <a:lnTo>
                    <a:pt x="1280" y="1028"/>
                  </a:lnTo>
                  <a:lnTo>
                    <a:pt x="1287" y="1015"/>
                  </a:lnTo>
                  <a:lnTo>
                    <a:pt x="1287" y="996"/>
                  </a:lnTo>
                  <a:lnTo>
                    <a:pt x="1293" y="977"/>
                  </a:lnTo>
                  <a:lnTo>
                    <a:pt x="1293" y="958"/>
                  </a:lnTo>
                  <a:lnTo>
                    <a:pt x="1300" y="932"/>
                  </a:lnTo>
                  <a:lnTo>
                    <a:pt x="1300" y="906"/>
                  </a:lnTo>
                  <a:lnTo>
                    <a:pt x="1307" y="881"/>
                  </a:lnTo>
                  <a:lnTo>
                    <a:pt x="1307" y="855"/>
                  </a:lnTo>
                  <a:lnTo>
                    <a:pt x="1314" y="830"/>
                  </a:lnTo>
                  <a:lnTo>
                    <a:pt x="1314" y="798"/>
                  </a:lnTo>
                  <a:lnTo>
                    <a:pt x="1321" y="766"/>
                  </a:lnTo>
                  <a:lnTo>
                    <a:pt x="1321" y="741"/>
                  </a:lnTo>
                  <a:lnTo>
                    <a:pt x="1327" y="709"/>
                  </a:lnTo>
                  <a:lnTo>
                    <a:pt x="1327" y="677"/>
                  </a:lnTo>
                  <a:lnTo>
                    <a:pt x="1334" y="638"/>
                  </a:lnTo>
                  <a:lnTo>
                    <a:pt x="1334" y="607"/>
                  </a:lnTo>
                  <a:lnTo>
                    <a:pt x="1341" y="575"/>
                  </a:lnTo>
                  <a:lnTo>
                    <a:pt x="1341" y="543"/>
                  </a:lnTo>
                  <a:lnTo>
                    <a:pt x="1348" y="504"/>
                  </a:lnTo>
                  <a:lnTo>
                    <a:pt x="1348" y="472"/>
                  </a:lnTo>
                  <a:lnTo>
                    <a:pt x="1355" y="441"/>
                  </a:lnTo>
                  <a:lnTo>
                    <a:pt x="1355" y="402"/>
                  </a:lnTo>
                  <a:lnTo>
                    <a:pt x="1361" y="370"/>
                  </a:lnTo>
                  <a:lnTo>
                    <a:pt x="1361" y="338"/>
                  </a:lnTo>
                  <a:lnTo>
                    <a:pt x="1368" y="313"/>
                  </a:lnTo>
                  <a:lnTo>
                    <a:pt x="1368" y="281"/>
                  </a:lnTo>
                  <a:lnTo>
                    <a:pt x="1375" y="249"/>
                  </a:lnTo>
                  <a:lnTo>
                    <a:pt x="1375" y="224"/>
                  </a:lnTo>
                  <a:lnTo>
                    <a:pt x="1382" y="198"/>
                  </a:lnTo>
                  <a:lnTo>
                    <a:pt x="1382" y="172"/>
                  </a:lnTo>
                  <a:lnTo>
                    <a:pt x="1389" y="147"/>
                  </a:lnTo>
                  <a:lnTo>
                    <a:pt x="1389" y="121"/>
                  </a:lnTo>
                  <a:lnTo>
                    <a:pt x="1395" y="102"/>
                  </a:lnTo>
                  <a:lnTo>
                    <a:pt x="1395" y="83"/>
                  </a:lnTo>
                  <a:lnTo>
                    <a:pt x="1402" y="64"/>
                  </a:lnTo>
                  <a:lnTo>
                    <a:pt x="1402" y="51"/>
                  </a:lnTo>
                  <a:lnTo>
                    <a:pt x="1409" y="38"/>
                  </a:lnTo>
                  <a:lnTo>
                    <a:pt x="1409" y="26"/>
                  </a:lnTo>
                  <a:lnTo>
                    <a:pt x="1416" y="19"/>
                  </a:lnTo>
                  <a:lnTo>
                    <a:pt x="1416" y="7"/>
                  </a:lnTo>
                  <a:lnTo>
                    <a:pt x="1423" y="0"/>
                  </a:lnTo>
                  <a:lnTo>
                    <a:pt x="1430" y="0"/>
                  </a:lnTo>
                  <a:lnTo>
                    <a:pt x="1436" y="7"/>
                  </a:lnTo>
                  <a:lnTo>
                    <a:pt x="1436" y="19"/>
                  </a:lnTo>
                  <a:lnTo>
                    <a:pt x="1443" y="26"/>
                  </a:lnTo>
                  <a:lnTo>
                    <a:pt x="1443" y="38"/>
                  </a:lnTo>
                  <a:lnTo>
                    <a:pt x="1450" y="51"/>
                  </a:lnTo>
                  <a:lnTo>
                    <a:pt x="1450" y="64"/>
                  </a:lnTo>
                  <a:lnTo>
                    <a:pt x="1457" y="83"/>
                  </a:lnTo>
                  <a:lnTo>
                    <a:pt x="1457" y="102"/>
                  </a:lnTo>
                  <a:lnTo>
                    <a:pt x="1464" y="121"/>
                  </a:lnTo>
                  <a:lnTo>
                    <a:pt x="1464" y="147"/>
                  </a:lnTo>
                  <a:lnTo>
                    <a:pt x="1470" y="172"/>
                  </a:lnTo>
                  <a:lnTo>
                    <a:pt x="1470" y="198"/>
                  </a:lnTo>
                  <a:lnTo>
                    <a:pt x="1477" y="224"/>
                  </a:lnTo>
                  <a:lnTo>
                    <a:pt x="1477" y="249"/>
                  </a:lnTo>
                  <a:lnTo>
                    <a:pt x="1484" y="281"/>
                  </a:lnTo>
                  <a:lnTo>
                    <a:pt x="1484" y="313"/>
                  </a:lnTo>
                  <a:lnTo>
                    <a:pt x="1491" y="338"/>
                  </a:lnTo>
                  <a:lnTo>
                    <a:pt x="1491" y="370"/>
                  </a:lnTo>
                  <a:lnTo>
                    <a:pt x="1498" y="402"/>
                  </a:lnTo>
                  <a:lnTo>
                    <a:pt x="1498" y="441"/>
                  </a:lnTo>
                  <a:lnTo>
                    <a:pt x="1504" y="472"/>
                  </a:lnTo>
                  <a:lnTo>
                    <a:pt x="1504" y="504"/>
                  </a:lnTo>
                  <a:lnTo>
                    <a:pt x="1511" y="536"/>
                  </a:lnTo>
                  <a:lnTo>
                    <a:pt x="1511" y="575"/>
                  </a:lnTo>
                  <a:lnTo>
                    <a:pt x="1518" y="607"/>
                  </a:lnTo>
                  <a:lnTo>
                    <a:pt x="1518" y="638"/>
                  </a:lnTo>
                  <a:lnTo>
                    <a:pt x="1525" y="677"/>
                  </a:lnTo>
                  <a:lnTo>
                    <a:pt x="1525" y="709"/>
                  </a:lnTo>
                  <a:lnTo>
                    <a:pt x="1532" y="741"/>
                  </a:lnTo>
                  <a:lnTo>
                    <a:pt x="1532" y="766"/>
                  </a:lnTo>
                  <a:lnTo>
                    <a:pt x="1538" y="798"/>
                  </a:lnTo>
                  <a:lnTo>
                    <a:pt x="1538" y="830"/>
                  </a:lnTo>
                  <a:lnTo>
                    <a:pt x="1545" y="855"/>
                  </a:lnTo>
                  <a:lnTo>
                    <a:pt x="1545" y="881"/>
                  </a:lnTo>
                  <a:lnTo>
                    <a:pt x="1552" y="906"/>
                  </a:lnTo>
                  <a:lnTo>
                    <a:pt x="1552" y="932"/>
                  </a:lnTo>
                  <a:lnTo>
                    <a:pt x="1559" y="958"/>
                  </a:lnTo>
                  <a:lnTo>
                    <a:pt x="1559" y="977"/>
                  </a:lnTo>
                  <a:lnTo>
                    <a:pt x="1566" y="996"/>
                  </a:lnTo>
                  <a:lnTo>
                    <a:pt x="1566" y="1015"/>
                  </a:lnTo>
                  <a:lnTo>
                    <a:pt x="1572" y="1028"/>
                  </a:lnTo>
                  <a:lnTo>
                    <a:pt x="1572" y="1041"/>
                  </a:lnTo>
                  <a:lnTo>
                    <a:pt x="1579" y="1053"/>
                  </a:lnTo>
                  <a:lnTo>
                    <a:pt x="1579" y="1060"/>
                  </a:lnTo>
                  <a:lnTo>
                    <a:pt x="1586" y="1072"/>
                  </a:lnTo>
                  <a:lnTo>
                    <a:pt x="1593" y="1079"/>
                  </a:lnTo>
                  <a:lnTo>
                    <a:pt x="1600" y="1072"/>
                  </a:lnTo>
                  <a:lnTo>
                    <a:pt x="1607" y="1072"/>
                  </a:lnTo>
                  <a:lnTo>
                    <a:pt x="1607" y="1060"/>
                  </a:lnTo>
                  <a:lnTo>
                    <a:pt x="1613" y="1053"/>
                  </a:lnTo>
                  <a:lnTo>
                    <a:pt x="1613" y="1041"/>
                  </a:lnTo>
                  <a:lnTo>
                    <a:pt x="1620" y="1028"/>
                  </a:lnTo>
                  <a:lnTo>
                    <a:pt x="1620" y="1015"/>
                  </a:lnTo>
                  <a:lnTo>
                    <a:pt x="1627" y="996"/>
                  </a:lnTo>
                  <a:lnTo>
                    <a:pt x="1627" y="977"/>
                  </a:lnTo>
                  <a:lnTo>
                    <a:pt x="1634" y="958"/>
                  </a:lnTo>
                  <a:lnTo>
                    <a:pt x="1634" y="932"/>
                  </a:lnTo>
                  <a:lnTo>
                    <a:pt x="1641" y="906"/>
                  </a:lnTo>
                  <a:lnTo>
                    <a:pt x="1641" y="881"/>
                  </a:lnTo>
                  <a:lnTo>
                    <a:pt x="1647" y="855"/>
                  </a:lnTo>
                  <a:lnTo>
                    <a:pt x="1647" y="830"/>
                  </a:lnTo>
                  <a:lnTo>
                    <a:pt x="1654" y="798"/>
                  </a:lnTo>
                  <a:lnTo>
                    <a:pt x="1654" y="766"/>
                  </a:lnTo>
                  <a:lnTo>
                    <a:pt x="1661" y="741"/>
                  </a:lnTo>
                  <a:lnTo>
                    <a:pt x="1661" y="709"/>
                  </a:lnTo>
                  <a:lnTo>
                    <a:pt x="1668" y="677"/>
                  </a:lnTo>
                  <a:lnTo>
                    <a:pt x="1668" y="638"/>
                  </a:lnTo>
                  <a:lnTo>
                    <a:pt x="1675" y="607"/>
                  </a:lnTo>
                  <a:lnTo>
                    <a:pt x="1675" y="575"/>
                  </a:lnTo>
                  <a:lnTo>
                    <a:pt x="1681" y="543"/>
                  </a:lnTo>
                  <a:lnTo>
                    <a:pt x="1681" y="504"/>
                  </a:lnTo>
                  <a:lnTo>
                    <a:pt x="1681" y="472"/>
                  </a:lnTo>
                  <a:lnTo>
                    <a:pt x="1688" y="441"/>
                  </a:lnTo>
                  <a:lnTo>
                    <a:pt x="1688" y="402"/>
                  </a:lnTo>
                  <a:lnTo>
                    <a:pt x="1695" y="370"/>
                  </a:lnTo>
                  <a:lnTo>
                    <a:pt x="1695" y="338"/>
                  </a:lnTo>
                  <a:lnTo>
                    <a:pt x="1702" y="313"/>
                  </a:lnTo>
                  <a:lnTo>
                    <a:pt x="1702" y="281"/>
                  </a:lnTo>
                  <a:lnTo>
                    <a:pt x="1709" y="249"/>
                  </a:lnTo>
                  <a:lnTo>
                    <a:pt x="1709" y="224"/>
                  </a:lnTo>
                  <a:lnTo>
                    <a:pt x="1715" y="198"/>
                  </a:lnTo>
                  <a:lnTo>
                    <a:pt x="1715" y="172"/>
                  </a:lnTo>
                  <a:lnTo>
                    <a:pt x="1722" y="147"/>
                  </a:lnTo>
                  <a:lnTo>
                    <a:pt x="1722" y="121"/>
                  </a:lnTo>
                  <a:lnTo>
                    <a:pt x="1729" y="102"/>
                  </a:lnTo>
                  <a:lnTo>
                    <a:pt x="1729" y="83"/>
                  </a:lnTo>
                  <a:lnTo>
                    <a:pt x="1736" y="64"/>
                  </a:lnTo>
                  <a:lnTo>
                    <a:pt x="1736" y="51"/>
                  </a:lnTo>
                  <a:lnTo>
                    <a:pt x="1743" y="38"/>
                  </a:lnTo>
                  <a:lnTo>
                    <a:pt x="1743" y="26"/>
                  </a:lnTo>
                  <a:lnTo>
                    <a:pt x="1749" y="19"/>
                  </a:lnTo>
                  <a:lnTo>
                    <a:pt x="1749" y="7"/>
                  </a:lnTo>
                  <a:lnTo>
                    <a:pt x="1756" y="0"/>
                  </a:lnTo>
                  <a:lnTo>
                    <a:pt x="1763" y="0"/>
                  </a:lnTo>
                  <a:lnTo>
                    <a:pt x="1770" y="7"/>
                  </a:lnTo>
                  <a:lnTo>
                    <a:pt x="1777" y="19"/>
                  </a:lnTo>
                  <a:lnTo>
                    <a:pt x="1777" y="26"/>
                  </a:lnTo>
                  <a:lnTo>
                    <a:pt x="1783" y="38"/>
                  </a:lnTo>
                  <a:lnTo>
                    <a:pt x="1783" y="51"/>
                  </a:lnTo>
                  <a:lnTo>
                    <a:pt x="1790" y="64"/>
                  </a:lnTo>
                  <a:lnTo>
                    <a:pt x="1790" y="83"/>
                  </a:lnTo>
                  <a:lnTo>
                    <a:pt x="1797" y="102"/>
                  </a:lnTo>
                  <a:lnTo>
                    <a:pt x="1797" y="121"/>
                  </a:lnTo>
                  <a:lnTo>
                    <a:pt x="1804" y="147"/>
                  </a:lnTo>
                  <a:lnTo>
                    <a:pt x="1804" y="172"/>
                  </a:lnTo>
                  <a:lnTo>
                    <a:pt x="1811" y="198"/>
                  </a:lnTo>
                  <a:lnTo>
                    <a:pt x="1811" y="224"/>
                  </a:lnTo>
                  <a:lnTo>
                    <a:pt x="1818" y="249"/>
                  </a:lnTo>
                  <a:lnTo>
                    <a:pt x="1818" y="281"/>
                  </a:lnTo>
                  <a:lnTo>
                    <a:pt x="1824" y="313"/>
                  </a:lnTo>
                  <a:lnTo>
                    <a:pt x="1824" y="338"/>
                  </a:lnTo>
                  <a:lnTo>
                    <a:pt x="1831" y="370"/>
                  </a:lnTo>
                  <a:lnTo>
                    <a:pt x="1831" y="402"/>
                  </a:lnTo>
                  <a:lnTo>
                    <a:pt x="1838" y="441"/>
                  </a:lnTo>
                  <a:lnTo>
                    <a:pt x="1838" y="472"/>
                  </a:lnTo>
                  <a:lnTo>
                    <a:pt x="1845" y="504"/>
                  </a:lnTo>
                  <a:lnTo>
                    <a:pt x="1845" y="536"/>
                  </a:lnTo>
                  <a:lnTo>
                    <a:pt x="1852" y="575"/>
                  </a:lnTo>
                  <a:lnTo>
                    <a:pt x="1852" y="607"/>
                  </a:lnTo>
                  <a:lnTo>
                    <a:pt x="1858" y="638"/>
                  </a:lnTo>
                  <a:lnTo>
                    <a:pt x="1858" y="677"/>
                  </a:lnTo>
                  <a:lnTo>
                    <a:pt x="1865" y="709"/>
                  </a:lnTo>
                  <a:lnTo>
                    <a:pt x="1865" y="741"/>
                  </a:lnTo>
                  <a:lnTo>
                    <a:pt x="1872" y="766"/>
                  </a:lnTo>
                  <a:lnTo>
                    <a:pt x="1872" y="798"/>
                  </a:lnTo>
                  <a:lnTo>
                    <a:pt x="1879" y="830"/>
                  </a:lnTo>
                  <a:lnTo>
                    <a:pt x="1879" y="855"/>
                  </a:lnTo>
                  <a:lnTo>
                    <a:pt x="1886" y="881"/>
                  </a:lnTo>
                  <a:lnTo>
                    <a:pt x="1886" y="906"/>
                  </a:lnTo>
                  <a:lnTo>
                    <a:pt x="1892" y="932"/>
                  </a:lnTo>
                  <a:lnTo>
                    <a:pt x="1892" y="958"/>
                  </a:lnTo>
                  <a:lnTo>
                    <a:pt x="1899" y="977"/>
                  </a:lnTo>
                  <a:lnTo>
                    <a:pt x="1899" y="996"/>
                  </a:lnTo>
                  <a:lnTo>
                    <a:pt x="1906" y="1015"/>
                  </a:lnTo>
                  <a:lnTo>
                    <a:pt x="1906" y="1028"/>
                  </a:lnTo>
                  <a:lnTo>
                    <a:pt x="1913" y="1041"/>
                  </a:lnTo>
                  <a:lnTo>
                    <a:pt x="1913" y="1053"/>
                  </a:lnTo>
                  <a:lnTo>
                    <a:pt x="1920" y="1060"/>
                  </a:lnTo>
                  <a:lnTo>
                    <a:pt x="1920" y="1072"/>
                  </a:lnTo>
                  <a:lnTo>
                    <a:pt x="1926" y="1079"/>
                  </a:lnTo>
                  <a:lnTo>
                    <a:pt x="1933" y="1072"/>
                  </a:lnTo>
                  <a:lnTo>
                    <a:pt x="1940" y="1072"/>
                  </a:lnTo>
                  <a:lnTo>
                    <a:pt x="1940" y="1060"/>
                  </a:lnTo>
                  <a:lnTo>
                    <a:pt x="1947" y="1053"/>
                  </a:lnTo>
                  <a:lnTo>
                    <a:pt x="1947" y="1041"/>
                  </a:lnTo>
                  <a:lnTo>
                    <a:pt x="1954" y="1028"/>
                  </a:lnTo>
                  <a:lnTo>
                    <a:pt x="1954" y="1015"/>
                  </a:lnTo>
                  <a:lnTo>
                    <a:pt x="1960" y="996"/>
                  </a:lnTo>
                  <a:lnTo>
                    <a:pt x="1960" y="977"/>
                  </a:lnTo>
                  <a:lnTo>
                    <a:pt x="1967" y="958"/>
                  </a:lnTo>
                  <a:lnTo>
                    <a:pt x="1967" y="932"/>
                  </a:lnTo>
                  <a:lnTo>
                    <a:pt x="1974" y="906"/>
                  </a:lnTo>
                  <a:lnTo>
                    <a:pt x="1974" y="881"/>
                  </a:lnTo>
                  <a:lnTo>
                    <a:pt x="1981" y="855"/>
                  </a:lnTo>
                  <a:lnTo>
                    <a:pt x="1981" y="830"/>
                  </a:lnTo>
                  <a:lnTo>
                    <a:pt x="1988" y="798"/>
                  </a:lnTo>
                  <a:lnTo>
                    <a:pt x="1988" y="766"/>
                  </a:lnTo>
                  <a:lnTo>
                    <a:pt x="1995" y="741"/>
                  </a:lnTo>
                  <a:lnTo>
                    <a:pt x="1995" y="709"/>
                  </a:lnTo>
                  <a:lnTo>
                    <a:pt x="2001" y="677"/>
                  </a:lnTo>
                  <a:lnTo>
                    <a:pt x="2001" y="638"/>
                  </a:lnTo>
                  <a:lnTo>
                    <a:pt x="2008" y="607"/>
                  </a:lnTo>
                  <a:lnTo>
                    <a:pt x="2008" y="575"/>
                  </a:lnTo>
                  <a:lnTo>
                    <a:pt x="2015" y="543"/>
                  </a:lnTo>
                  <a:lnTo>
                    <a:pt x="2015" y="504"/>
                  </a:lnTo>
                  <a:lnTo>
                    <a:pt x="2022" y="472"/>
                  </a:lnTo>
                  <a:lnTo>
                    <a:pt x="2022" y="441"/>
                  </a:lnTo>
                  <a:lnTo>
                    <a:pt x="2029" y="402"/>
                  </a:lnTo>
                  <a:lnTo>
                    <a:pt x="2029" y="370"/>
                  </a:lnTo>
                  <a:lnTo>
                    <a:pt x="2035" y="338"/>
                  </a:lnTo>
                  <a:lnTo>
                    <a:pt x="2035" y="313"/>
                  </a:lnTo>
                  <a:lnTo>
                    <a:pt x="2042" y="281"/>
                  </a:lnTo>
                  <a:lnTo>
                    <a:pt x="2042" y="249"/>
                  </a:lnTo>
                  <a:lnTo>
                    <a:pt x="2049" y="224"/>
                  </a:lnTo>
                  <a:lnTo>
                    <a:pt x="2049" y="198"/>
                  </a:lnTo>
                  <a:lnTo>
                    <a:pt x="2056" y="172"/>
                  </a:lnTo>
                  <a:lnTo>
                    <a:pt x="2056" y="147"/>
                  </a:lnTo>
                  <a:lnTo>
                    <a:pt x="2063" y="121"/>
                  </a:lnTo>
                  <a:lnTo>
                    <a:pt x="2063" y="102"/>
                  </a:lnTo>
                  <a:lnTo>
                    <a:pt x="2069" y="83"/>
                  </a:lnTo>
                  <a:lnTo>
                    <a:pt x="2069" y="64"/>
                  </a:lnTo>
                  <a:lnTo>
                    <a:pt x="2076" y="51"/>
                  </a:lnTo>
                  <a:lnTo>
                    <a:pt x="2076" y="38"/>
                  </a:lnTo>
                  <a:lnTo>
                    <a:pt x="2083" y="26"/>
                  </a:lnTo>
                  <a:lnTo>
                    <a:pt x="2083" y="19"/>
                  </a:lnTo>
                  <a:lnTo>
                    <a:pt x="2090" y="7"/>
                  </a:lnTo>
                  <a:lnTo>
                    <a:pt x="2097" y="0"/>
                  </a:lnTo>
                  <a:lnTo>
                    <a:pt x="2103" y="7"/>
                  </a:lnTo>
                  <a:lnTo>
                    <a:pt x="2110" y="7"/>
                  </a:lnTo>
                  <a:lnTo>
                    <a:pt x="2110" y="19"/>
                  </a:lnTo>
                  <a:lnTo>
                    <a:pt x="2117" y="26"/>
                  </a:lnTo>
                  <a:lnTo>
                    <a:pt x="2117" y="38"/>
                  </a:lnTo>
                  <a:lnTo>
                    <a:pt x="2124" y="51"/>
                  </a:lnTo>
                  <a:lnTo>
                    <a:pt x="2124" y="64"/>
                  </a:lnTo>
                  <a:lnTo>
                    <a:pt x="2131" y="83"/>
                  </a:lnTo>
                  <a:lnTo>
                    <a:pt x="2131" y="102"/>
                  </a:lnTo>
                  <a:lnTo>
                    <a:pt x="2137" y="121"/>
                  </a:lnTo>
                  <a:lnTo>
                    <a:pt x="2137" y="147"/>
                  </a:lnTo>
                  <a:lnTo>
                    <a:pt x="2144" y="172"/>
                  </a:lnTo>
                  <a:lnTo>
                    <a:pt x="2144" y="198"/>
                  </a:lnTo>
                  <a:lnTo>
                    <a:pt x="2151" y="224"/>
                  </a:lnTo>
                  <a:lnTo>
                    <a:pt x="2151" y="249"/>
                  </a:lnTo>
                  <a:lnTo>
                    <a:pt x="2158" y="281"/>
                  </a:lnTo>
                  <a:lnTo>
                    <a:pt x="2158" y="313"/>
                  </a:lnTo>
                  <a:lnTo>
                    <a:pt x="2158" y="338"/>
                  </a:lnTo>
                  <a:lnTo>
                    <a:pt x="2165" y="370"/>
                  </a:lnTo>
                  <a:lnTo>
                    <a:pt x="2165" y="402"/>
                  </a:lnTo>
                  <a:lnTo>
                    <a:pt x="2171" y="441"/>
                  </a:lnTo>
                  <a:lnTo>
                    <a:pt x="2171" y="472"/>
                  </a:lnTo>
                  <a:lnTo>
                    <a:pt x="2178" y="504"/>
                  </a:lnTo>
                  <a:lnTo>
                    <a:pt x="2178" y="543"/>
                  </a:lnTo>
                  <a:lnTo>
                    <a:pt x="2185" y="575"/>
                  </a:lnTo>
                  <a:lnTo>
                    <a:pt x="2185" y="607"/>
                  </a:lnTo>
                  <a:lnTo>
                    <a:pt x="2192" y="638"/>
                  </a:lnTo>
                  <a:lnTo>
                    <a:pt x="2192" y="677"/>
                  </a:lnTo>
                  <a:lnTo>
                    <a:pt x="2199" y="709"/>
                  </a:lnTo>
                  <a:lnTo>
                    <a:pt x="2199" y="741"/>
                  </a:lnTo>
                  <a:lnTo>
                    <a:pt x="2206" y="766"/>
                  </a:lnTo>
                  <a:lnTo>
                    <a:pt x="2206" y="798"/>
                  </a:lnTo>
                  <a:lnTo>
                    <a:pt x="2212" y="830"/>
                  </a:lnTo>
                  <a:lnTo>
                    <a:pt x="2212" y="855"/>
                  </a:lnTo>
                  <a:lnTo>
                    <a:pt x="2219" y="881"/>
                  </a:lnTo>
                  <a:lnTo>
                    <a:pt x="2219" y="906"/>
                  </a:lnTo>
                  <a:lnTo>
                    <a:pt x="2226" y="932"/>
                  </a:lnTo>
                  <a:lnTo>
                    <a:pt x="2226" y="958"/>
                  </a:lnTo>
                  <a:lnTo>
                    <a:pt x="2233" y="977"/>
                  </a:lnTo>
                  <a:lnTo>
                    <a:pt x="2233" y="996"/>
                  </a:lnTo>
                  <a:lnTo>
                    <a:pt x="2240" y="1015"/>
                  </a:lnTo>
                  <a:lnTo>
                    <a:pt x="2240" y="1028"/>
                  </a:lnTo>
                  <a:lnTo>
                    <a:pt x="2246" y="1041"/>
                  </a:lnTo>
                  <a:lnTo>
                    <a:pt x="2246" y="1053"/>
                  </a:lnTo>
                  <a:lnTo>
                    <a:pt x="2253" y="1060"/>
                  </a:lnTo>
                  <a:lnTo>
                    <a:pt x="2253" y="1072"/>
                  </a:lnTo>
                  <a:lnTo>
                    <a:pt x="2260" y="1079"/>
                  </a:lnTo>
                  <a:lnTo>
                    <a:pt x="2267" y="1079"/>
                  </a:lnTo>
                  <a:lnTo>
                    <a:pt x="2274" y="1072"/>
                  </a:lnTo>
                  <a:lnTo>
                    <a:pt x="2280" y="1060"/>
                  </a:lnTo>
                  <a:lnTo>
                    <a:pt x="2280" y="1053"/>
                  </a:lnTo>
                  <a:lnTo>
                    <a:pt x="2287" y="1041"/>
                  </a:lnTo>
                  <a:lnTo>
                    <a:pt x="2287" y="1028"/>
                  </a:lnTo>
                  <a:lnTo>
                    <a:pt x="2294" y="1015"/>
                  </a:lnTo>
                  <a:lnTo>
                    <a:pt x="2294" y="996"/>
                  </a:lnTo>
                  <a:lnTo>
                    <a:pt x="2301" y="977"/>
                  </a:lnTo>
                  <a:lnTo>
                    <a:pt x="2301" y="958"/>
                  </a:lnTo>
                  <a:lnTo>
                    <a:pt x="2308" y="932"/>
                  </a:lnTo>
                  <a:lnTo>
                    <a:pt x="2308" y="906"/>
                  </a:lnTo>
                  <a:lnTo>
                    <a:pt x="2314" y="881"/>
                  </a:lnTo>
                  <a:lnTo>
                    <a:pt x="2314" y="855"/>
                  </a:lnTo>
                  <a:lnTo>
                    <a:pt x="2321" y="830"/>
                  </a:lnTo>
                  <a:lnTo>
                    <a:pt x="2321" y="798"/>
                  </a:lnTo>
                  <a:lnTo>
                    <a:pt x="2328" y="766"/>
                  </a:lnTo>
                  <a:lnTo>
                    <a:pt x="2328" y="741"/>
                  </a:lnTo>
                  <a:lnTo>
                    <a:pt x="2335" y="709"/>
                  </a:lnTo>
                  <a:lnTo>
                    <a:pt x="2335" y="677"/>
                  </a:lnTo>
                  <a:lnTo>
                    <a:pt x="2342" y="638"/>
                  </a:lnTo>
                  <a:lnTo>
                    <a:pt x="2342" y="607"/>
                  </a:lnTo>
                  <a:lnTo>
                    <a:pt x="2348" y="575"/>
                  </a:lnTo>
                  <a:lnTo>
                    <a:pt x="2348" y="543"/>
                  </a:lnTo>
                  <a:lnTo>
                    <a:pt x="2355" y="504"/>
                  </a:lnTo>
                  <a:lnTo>
                    <a:pt x="2355" y="472"/>
                  </a:lnTo>
                  <a:lnTo>
                    <a:pt x="2362" y="441"/>
                  </a:lnTo>
                  <a:lnTo>
                    <a:pt x="2362" y="402"/>
                  </a:lnTo>
                  <a:lnTo>
                    <a:pt x="2369" y="370"/>
                  </a:lnTo>
                  <a:lnTo>
                    <a:pt x="2369" y="338"/>
                  </a:lnTo>
                  <a:lnTo>
                    <a:pt x="2376" y="313"/>
                  </a:lnTo>
                  <a:lnTo>
                    <a:pt x="2376" y="281"/>
                  </a:lnTo>
                  <a:lnTo>
                    <a:pt x="2383" y="249"/>
                  </a:lnTo>
                  <a:lnTo>
                    <a:pt x="2383" y="224"/>
                  </a:lnTo>
                  <a:lnTo>
                    <a:pt x="2389" y="198"/>
                  </a:lnTo>
                  <a:lnTo>
                    <a:pt x="2389" y="172"/>
                  </a:lnTo>
                  <a:lnTo>
                    <a:pt x="2396" y="147"/>
                  </a:lnTo>
                  <a:lnTo>
                    <a:pt x="2396" y="121"/>
                  </a:lnTo>
                  <a:lnTo>
                    <a:pt x="2396" y="102"/>
                  </a:lnTo>
                  <a:lnTo>
                    <a:pt x="2403" y="83"/>
                  </a:lnTo>
                  <a:lnTo>
                    <a:pt x="2403" y="64"/>
                  </a:lnTo>
                  <a:lnTo>
                    <a:pt x="2410" y="51"/>
                  </a:lnTo>
                  <a:lnTo>
                    <a:pt x="2410" y="38"/>
                  </a:lnTo>
                  <a:lnTo>
                    <a:pt x="2417" y="26"/>
                  </a:lnTo>
                  <a:lnTo>
                    <a:pt x="2417" y="19"/>
                  </a:lnTo>
                  <a:lnTo>
                    <a:pt x="2423" y="7"/>
                  </a:lnTo>
                  <a:lnTo>
                    <a:pt x="2430" y="0"/>
                  </a:lnTo>
                  <a:lnTo>
                    <a:pt x="2437" y="7"/>
                  </a:lnTo>
                  <a:lnTo>
                    <a:pt x="2444" y="7"/>
                  </a:lnTo>
                  <a:lnTo>
                    <a:pt x="2444" y="19"/>
                  </a:lnTo>
                  <a:lnTo>
                    <a:pt x="2451" y="26"/>
                  </a:lnTo>
                  <a:lnTo>
                    <a:pt x="2451" y="38"/>
                  </a:lnTo>
                  <a:lnTo>
                    <a:pt x="2457" y="51"/>
                  </a:lnTo>
                  <a:lnTo>
                    <a:pt x="2457" y="64"/>
                  </a:lnTo>
                  <a:lnTo>
                    <a:pt x="2464" y="83"/>
                  </a:lnTo>
                  <a:lnTo>
                    <a:pt x="2464" y="102"/>
                  </a:lnTo>
                  <a:lnTo>
                    <a:pt x="2471" y="121"/>
                  </a:lnTo>
                  <a:lnTo>
                    <a:pt x="2471" y="147"/>
                  </a:lnTo>
                  <a:lnTo>
                    <a:pt x="2478" y="172"/>
                  </a:lnTo>
                  <a:lnTo>
                    <a:pt x="2478" y="198"/>
                  </a:lnTo>
                  <a:lnTo>
                    <a:pt x="2485" y="224"/>
                  </a:lnTo>
                  <a:lnTo>
                    <a:pt x="2485" y="249"/>
                  </a:lnTo>
                  <a:lnTo>
                    <a:pt x="2491" y="281"/>
                  </a:lnTo>
                  <a:lnTo>
                    <a:pt x="2491" y="313"/>
                  </a:lnTo>
                  <a:lnTo>
                    <a:pt x="2498" y="338"/>
                  </a:lnTo>
                  <a:lnTo>
                    <a:pt x="2498" y="370"/>
                  </a:lnTo>
                  <a:lnTo>
                    <a:pt x="2505" y="402"/>
                  </a:lnTo>
                  <a:lnTo>
                    <a:pt x="2505" y="441"/>
                  </a:lnTo>
                  <a:lnTo>
                    <a:pt x="2512" y="472"/>
                  </a:lnTo>
                  <a:lnTo>
                    <a:pt x="2512" y="504"/>
                  </a:lnTo>
                  <a:lnTo>
                    <a:pt x="2519" y="536"/>
                  </a:lnTo>
                  <a:lnTo>
                    <a:pt x="2519" y="575"/>
                  </a:lnTo>
                  <a:lnTo>
                    <a:pt x="2525" y="607"/>
                  </a:lnTo>
                  <a:lnTo>
                    <a:pt x="2525" y="638"/>
                  </a:lnTo>
                  <a:lnTo>
                    <a:pt x="2532" y="677"/>
                  </a:lnTo>
                  <a:lnTo>
                    <a:pt x="2532" y="709"/>
                  </a:lnTo>
                  <a:lnTo>
                    <a:pt x="2539" y="741"/>
                  </a:lnTo>
                  <a:lnTo>
                    <a:pt x="2539" y="766"/>
                  </a:lnTo>
                  <a:lnTo>
                    <a:pt x="2546" y="798"/>
                  </a:lnTo>
                  <a:lnTo>
                    <a:pt x="2546" y="830"/>
                  </a:lnTo>
                  <a:lnTo>
                    <a:pt x="2553" y="855"/>
                  </a:lnTo>
                  <a:lnTo>
                    <a:pt x="2553" y="881"/>
                  </a:lnTo>
                  <a:lnTo>
                    <a:pt x="2560" y="906"/>
                  </a:lnTo>
                  <a:lnTo>
                    <a:pt x="2560" y="932"/>
                  </a:lnTo>
                  <a:lnTo>
                    <a:pt x="2566" y="958"/>
                  </a:lnTo>
                  <a:lnTo>
                    <a:pt x="2566" y="977"/>
                  </a:lnTo>
                  <a:lnTo>
                    <a:pt x="2573" y="996"/>
                  </a:lnTo>
                  <a:lnTo>
                    <a:pt x="2573" y="1015"/>
                  </a:lnTo>
                  <a:lnTo>
                    <a:pt x="2580" y="1028"/>
                  </a:lnTo>
                  <a:lnTo>
                    <a:pt x="2580" y="1041"/>
                  </a:lnTo>
                  <a:lnTo>
                    <a:pt x="2587" y="1053"/>
                  </a:lnTo>
                  <a:lnTo>
                    <a:pt x="2587" y="1060"/>
                  </a:lnTo>
                  <a:lnTo>
                    <a:pt x="2594" y="1072"/>
                  </a:lnTo>
                  <a:lnTo>
                    <a:pt x="2600" y="1079"/>
                  </a:lnTo>
                  <a:lnTo>
                    <a:pt x="2607" y="1072"/>
                  </a:lnTo>
                  <a:lnTo>
                    <a:pt x="2614" y="1072"/>
                  </a:lnTo>
                  <a:lnTo>
                    <a:pt x="2614" y="1060"/>
                  </a:lnTo>
                  <a:lnTo>
                    <a:pt x="2621" y="1053"/>
                  </a:lnTo>
                  <a:lnTo>
                    <a:pt x="2621" y="1041"/>
                  </a:lnTo>
                  <a:lnTo>
                    <a:pt x="2628" y="1028"/>
                  </a:lnTo>
                  <a:lnTo>
                    <a:pt x="2628" y="1015"/>
                  </a:lnTo>
                  <a:lnTo>
                    <a:pt x="2634" y="996"/>
                  </a:lnTo>
                  <a:lnTo>
                    <a:pt x="2634" y="977"/>
                  </a:lnTo>
                  <a:lnTo>
                    <a:pt x="2634" y="958"/>
                  </a:lnTo>
                  <a:lnTo>
                    <a:pt x="2641" y="932"/>
                  </a:lnTo>
                  <a:lnTo>
                    <a:pt x="2641" y="906"/>
                  </a:lnTo>
                  <a:lnTo>
                    <a:pt x="2648" y="881"/>
                  </a:lnTo>
                  <a:lnTo>
                    <a:pt x="2648" y="855"/>
                  </a:lnTo>
                  <a:lnTo>
                    <a:pt x="2655" y="830"/>
                  </a:lnTo>
                  <a:lnTo>
                    <a:pt x="2655" y="798"/>
                  </a:lnTo>
                  <a:lnTo>
                    <a:pt x="2662" y="766"/>
                  </a:lnTo>
                  <a:lnTo>
                    <a:pt x="2662" y="741"/>
                  </a:lnTo>
                  <a:lnTo>
                    <a:pt x="2668" y="709"/>
                  </a:lnTo>
                  <a:lnTo>
                    <a:pt x="2668" y="677"/>
                  </a:lnTo>
                  <a:lnTo>
                    <a:pt x="2675" y="638"/>
                  </a:lnTo>
                  <a:lnTo>
                    <a:pt x="2675" y="607"/>
                  </a:lnTo>
                  <a:lnTo>
                    <a:pt x="2682" y="575"/>
                  </a:lnTo>
                  <a:lnTo>
                    <a:pt x="2682" y="543"/>
                  </a:lnTo>
                  <a:lnTo>
                    <a:pt x="2689" y="504"/>
                  </a:lnTo>
                  <a:lnTo>
                    <a:pt x="2689" y="472"/>
                  </a:lnTo>
                  <a:lnTo>
                    <a:pt x="2696" y="441"/>
                  </a:lnTo>
                  <a:lnTo>
                    <a:pt x="2696" y="402"/>
                  </a:lnTo>
                  <a:lnTo>
                    <a:pt x="2702" y="370"/>
                  </a:lnTo>
                  <a:lnTo>
                    <a:pt x="2702" y="338"/>
                  </a:lnTo>
                  <a:lnTo>
                    <a:pt x="2709" y="313"/>
                  </a:lnTo>
                  <a:lnTo>
                    <a:pt x="2709" y="281"/>
                  </a:lnTo>
                  <a:lnTo>
                    <a:pt x="2716" y="249"/>
                  </a:lnTo>
                  <a:lnTo>
                    <a:pt x="2716" y="224"/>
                  </a:lnTo>
                  <a:lnTo>
                    <a:pt x="2723" y="198"/>
                  </a:lnTo>
                  <a:lnTo>
                    <a:pt x="2723" y="172"/>
                  </a:lnTo>
                  <a:lnTo>
                    <a:pt x="2730" y="147"/>
                  </a:lnTo>
                  <a:lnTo>
                    <a:pt x="2730" y="121"/>
                  </a:lnTo>
                  <a:lnTo>
                    <a:pt x="2736" y="102"/>
                  </a:lnTo>
                  <a:lnTo>
                    <a:pt x="2736" y="83"/>
                  </a:lnTo>
                  <a:lnTo>
                    <a:pt x="2743" y="64"/>
                  </a:lnTo>
                  <a:lnTo>
                    <a:pt x="2743" y="51"/>
                  </a:lnTo>
                  <a:lnTo>
                    <a:pt x="2750" y="38"/>
                  </a:lnTo>
                  <a:lnTo>
                    <a:pt x="2750" y="26"/>
                  </a:lnTo>
                  <a:lnTo>
                    <a:pt x="2757" y="19"/>
                  </a:lnTo>
                  <a:lnTo>
                    <a:pt x="2757" y="7"/>
                  </a:lnTo>
                  <a:lnTo>
                    <a:pt x="2764" y="0"/>
                  </a:lnTo>
                  <a:lnTo>
                    <a:pt x="2771" y="0"/>
                  </a:lnTo>
                  <a:lnTo>
                    <a:pt x="2777" y="7"/>
                  </a:lnTo>
                  <a:lnTo>
                    <a:pt x="2784" y="19"/>
                  </a:lnTo>
                  <a:lnTo>
                    <a:pt x="2784" y="26"/>
                  </a:lnTo>
                  <a:lnTo>
                    <a:pt x="2791" y="38"/>
                  </a:lnTo>
                  <a:lnTo>
                    <a:pt x="2791" y="51"/>
                  </a:lnTo>
                  <a:lnTo>
                    <a:pt x="2798" y="64"/>
                  </a:lnTo>
                  <a:lnTo>
                    <a:pt x="2798" y="83"/>
                  </a:lnTo>
                  <a:lnTo>
                    <a:pt x="2805" y="102"/>
                  </a:lnTo>
                  <a:lnTo>
                    <a:pt x="2805" y="121"/>
                  </a:lnTo>
                  <a:lnTo>
                    <a:pt x="2811" y="147"/>
                  </a:lnTo>
                  <a:lnTo>
                    <a:pt x="2811" y="172"/>
                  </a:lnTo>
                  <a:lnTo>
                    <a:pt x="2818" y="198"/>
                  </a:lnTo>
                  <a:lnTo>
                    <a:pt x="2818" y="224"/>
                  </a:lnTo>
                  <a:lnTo>
                    <a:pt x="2825" y="249"/>
                  </a:lnTo>
                  <a:lnTo>
                    <a:pt x="2825" y="281"/>
                  </a:lnTo>
                  <a:lnTo>
                    <a:pt x="2832" y="313"/>
                  </a:lnTo>
                  <a:lnTo>
                    <a:pt x="2832" y="338"/>
                  </a:lnTo>
                  <a:lnTo>
                    <a:pt x="2839" y="370"/>
                  </a:lnTo>
                  <a:lnTo>
                    <a:pt x="2839" y="402"/>
                  </a:lnTo>
                  <a:lnTo>
                    <a:pt x="2845" y="441"/>
                  </a:lnTo>
                  <a:lnTo>
                    <a:pt x="2845" y="472"/>
                  </a:lnTo>
                  <a:lnTo>
                    <a:pt x="2852" y="504"/>
                  </a:lnTo>
                  <a:lnTo>
                    <a:pt x="2852" y="543"/>
                  </a:lnTo>
                  <a:lnTo>
                    <a:pt x="2859" y="575"/>
                  </a:lnTo>
                  <a:lnTo>
                    <a:pt x="2859" y="607"/>
                  </a:lnTo>
                  <a:lnTo>
                    <a:pt x="2866" y="638"/>
                  </a:lnTo>
                  <a:lnTo>
                    <a:pt x="2866" y="677"/>
                  </a:lnTo>
                  <a:lnTo>
                    <a:pt x="2873" y="709"/>
                  </a:lnTo>
                  <a:lnTo>
                    <a:pt x="2873" y="741"/>
                  </a:lnTo>
                  <a:lnTo>
                    <a:pt x="2879" y="766"/>
                  </a:lnTo>
                  <a:lnTo>
                    <a:pt x="2879" y="798"/>
                  </a:lnTo>
                  <a:lnTo>
                    <a:pt x="2879" y="830"/>
                  </a:lnTo>
                  <a:lnTo>
                    <a:pt x="2886" y="855"/>
                  </a:lnTo>
                  <a:lnTo>
                    <a:pt x="2886" y="881"/>
                  </a:lnTo>
                  <a:lnTo>
                    <a:pt x="2893" y="906"/>
                  </a:lnTo>
                  <a:lnTo>
                    <a:pt x="2893" y="932"/>
                  </a:lnTo>
                  <a:lnTo>
                    <a:pt x="2900" y="958"/>
                  </a:lnTo>
                  <a:lnTo>
                    <a:pt x="2900" y="977"/>
                  </a:lnTo>
                  <a:lnTo>
                    <a:pt x="2907" y="996"/>
                  </a:lnTo>
                  <a:lnTo>
                    <a:pt x="2907" y="1015"/>
                  </a:lnTo>
                  <a:lnTo>
                    <a:pt x="2913" y="1028"/>
                  </a:lnTo>
                  <a:lnTo>
                    <a:pt x="2913" y="1041"/>
                  </a:lnTo>
                  <a:lnTo>
                    <a:pt x="2920" y="1053"/>
                  </a:lnTo>
                  <a:lnTo>
                    <a:pt x="2920" y="1060"/>
                  </a:lnTo>
                  <a:lnTo>
                    <a:pt x="2927" y="1072"/>
                  </a:lnTo>
                  <a:lnTo>
                    <a:pt x="2934" y="1079"/>
                  </a:lnTo>
                  <a:lnTo>
                    <a:pt x="2941" y="1072"/>
                  </a:lnTo>
                  <a:lnTo>
                    <a:pt x="2948" y="1072"/>
                  </a:lnTo>
                  <a:lnTo>
                    <a:pt x="2948" y="1060"/>
                  </a:lnTo>
                  <a:lnTo>
                    <a:pt x="2954" y="1053"/>
                  </a:lnTo>
                  <a:lnTo>
                    <a:pt x="2954" y="1041"/>
                  </a:lnTo>
                  <a:lnTo>
                    <a:pt x="2961" y="1028"/>
                  </a:lnTo>
                  <a:lnTo>
                    <a:pt x="2961" y="1015"/>
                  </a:lnTo>
                  <a:lnTo>
                    <a:pt x="2968" y="996"/>
                  </a:lnTo>
                  <a:lnTo>
                    <a:pt x="2968" y="977"/>
                  </a:lnTo>
                  <a:lnTo>
                    <a:pt x="2975" y="958"/>
                  </a:lnTo>
                  <a:lnTo>
                    <a:pt x="2975" y="932"/>
                  </a:lnTo>
                  <a:lnTo>
                    <a:pt x="2982" y="906"/>
                  </a:lnTo>
                  <a:lnTo>
                    <a:pt x="2982" y="881"/>
                  </a:lnTo>
                  <a:lnTo>
                    <a:pt x="2988" y="855"/>
                  </a:lnTo>
                  <a:lnTo>
                    <a:pt x="2988" y="830"/>
                  </a:lnTo>
                  <a:lnTo>
                    <a:pt x="2995" y="798"/>
                  </a:lnTo>
                  <a:lnTo>
                    <a:pt x="2995" y="766"/>
                  </a:lnTo>
                  <a:lnTo>
                    <a:pt x="3002" y="741"/>
                  </a:lnTo>
                  <a:lnTo>
                    <a:pt x="3002" y="709"/>
                  </a:lnTo>
                  <a:lnTo>
                    <a:pt x="3009" y="677"/>
                  </a:lnTo>
                  <a:lnTo>
                    <a:pt x="3009" y="638"/>
                  </a:lnTo>
                  <a:lnTo>
                    <a:pt x="3016" y="607"/>
                  </a:lnTo>
                  <a:lnTo>
                    <a:pt x="3016" y="575"/>
                  </a:lnTo>
                  <a:lnTo>
                    <a:pt x="3022" y="543"/>
                  </a:lnTo>
                  <a:lnTo>
                    <a:pt x="3022" y="504"/>
                  </a:lnTo>
                  <a:lnTo>
                    <a:pt x="3029" y="472"/>
                  </a:lnTo>
                  <a:lnTo>
                    <a:pt x="3029" y="441"/>
                  </a:lnTo>
                  <a:lnTo>
                    <a:pt x="3036" y="402"/>
                  </a:lnTo>
                  <a:lnTo>
                    <a:pt x="3036" y="370"/>
                  </a:lnTo>
                  <a:lnTo>
                    <a:pt x="3043" y="338"/>
                  </a:lnTo>
                  <a:lnTo>
                    <a:pt x="3043" y="313"/>
                  </a:lnTo>
                  <a:lnTo>
                    <a:pt x="3050" y="281"/>
                  </a:lnTo>
                  <a:lnTo>
                    <a:pt x="3050" y="249"/>
                  </a:lnTo>
                  <a:lnTo>
                    <a:pt x="3056" y="224"/>
                  </a:lnTo>
                  <a:lnTo>
                    <a:pt x="3056" y="198"/>
                  </a:lnTo>
                  <a:lnTo>
                    <a:pt x="3063" y="172"/>
                  </a:lnTo>
                  <a:lnTo>
                    <a:pt x="3063" y="147"/>
                  </a:lnTo>
                  <a:lnTo>
                    <a:pt x="3070" y="121"/>
                  </a:lnTo>
                  <a:lnTo>
                    <a:pt x="3070" y="102"/>
                  </a:lnTo>
                  <a:lnTo>
                    <a:pt x="3077" y="83"/>
                  </a:lnTo>
                  <a:lnTo>
                    <a:pt x="3077" y="64"/>
                  </a:lnTo>
                  <a:lnTo>
                    <a:pt x="3084" y="51"/>
                  </a:lnTo>
                  <a:lnTo>
                    <a:pt x="3084" y="38"/>
                  </a:lnTo>
                  <a:lnTo>
                    <a:pt x="3090" y="26"/>
                  </a:lnTo>
                  <a:lnTo>
                    <a:pt x="3090" y="19"/>
                  </a:lnTo>
                  <a:lnTo>
                    <a:pt x="3097" y="7"/>
                  </a:lnTo>
                  <a:lnTo>
                    <a:pt x="3104" y="0"/>
                  </a:lnTo>
                  <a:lnTo>
                    <a:pt x="3111" y="7"/>
                  </a:lnTo>
                  <a:lnTo>
                    <a:pt x="3118" y="7"/>
                  </a:lnTo>
                  <a:lnTo>
                    <a:pt x="3118" y="19"/>
                  </a:lnTo>
                  <a:lnTo>
                    <a:pt x="3118" y="26"/>
                  </a:lnTo>
                  <a:lnTo>
                    <a:pt x="3125" y="38"/>
                  </a:lnTo>
                  <a:lnTo>
                    <a:pt x="3125" y="51"/>
                  </a:lnTo>
                  <a:lnTo>
                    <a:pt x="3131" y="64"/>
                  </a:lnTo>
                  <a:lnTo>
                    <a:pt x="3131" y="83"/>
                  </a:lnTo>
                  <a:lnTo>
                    <a:pt x="3138" y="102"/>
                  </a:lnTo>
                  <a:lnTo>
                    <a:pt x="3138" y="121"/>
                  </a:lnTo>
                  <a:lnTo>
                    <a:pt x="3145" y="147"/>
                  </a:lnTo>
                  <a:lnTo>
                    <a:pt x="3145" y="172"/>
                  </a:lnTo>
                  <a:lnTo>
                    <a:pt x="3152" y="198"/>
                  </a:lnTo>
                  <a:lnTo>
                    <a:pt x="3152" y="224"/>
                  </a:lnTo>
                  <a:lnTo>
                    <a:pt x="3159" y="249"/>
                  </a:lnTo>
                  <a:lnTo>
                    <a:pt x="3159" y="281"/>
                  </a:lnTo>
                  <a:lnTo>
                    <a:pt x="3165" y="313"/>
                  </a:lnTo>
                  <a:lnTo>
                    <a:pt x="3165" y="338"/>
                  </a:lnTo>
                  <a:lnTo>
                    <a:pt x="3172" y="370"/>
                  </a:lnTo>
                  <a:lnTo>
                    <a:pt x="3172" y="402"/>
                  </a:lnTo>
                  <a:lnTo>
                    <a:pt x="3179" y="441"/>
                  </a:lnTo>
                  <a:lnTo>
                    <a:pt x="3179" y="472"/>
                  </a:lnTo>
                  <a:lnTo>
                    <a:pt x="3186" y="504"/>
                  </a:lnTo>
                  <a:lnTo>
                    <a:pt x="3186" y="536"/>
                  </a:lnTo>
                  <a:lnTo>
                    <a:pt x="3193" y="575"/>
                  </a:lnTo>
                  <a:lnTo>
                    <a:pt x="3193" y="607"/>
                  </a:lnTo>
                  <a:lnTo>
                    <a:pt x="3199" y="638"/>
                  </a:lnTo>
                  <a:lnTo>
                    <a:pt x="3199" y="677"/>
                  </a:lnTo>
                  <a:lnTo>
                    <a:pt x="3206" y="709"/>
                  </a:lnTo>
                  <a:lnTo>
                    <a:pt x="3206" y="741"/>
                  </a:lnTo>
                  <a:lnTo>
                    <a:pt x="3213" y="766"/>
                  </a:lnTo>
                  <a:lnTo>
                    <a:pt x="3213" y="798"/>
                  </a:lnTo>
                  <a:lnTo>
                    <a:pt x="3220" y="830"/>
                  </a:lnTo>
                  <a:lnTo>
                    <a:pt x="3220" y="855"/>
                  </a:lnTo>
                  <a:lnTo>
                    <a:pt x="3227" y="881"/>
                  </a:lnTo>
                  <a:lnTo>
                    <a:pt x="3227" y="906"/>
                  </a:lnTo>
                  <a:lnTo>
                    <a:pt x="3233" y="932"/>
                  </a:lnTo>
                  <a:lnTo>
                    <a:pt x="3233" y="958"/>
                  </a:lnTo>
                  <a:lnTo>
                    <a:pt x="3240" y="977"/>
                  </a:lnTo>
                  <a:lnTo>
                    <a:pt x="3240" y="996"/>
                  </a:lnTo>
                  <a:lnTo>
                    <a:pt x="3247" y="1015"/>
                  </a:lnTo>
                  <a:lnTo>
                    <a:pt x="3247" y="1028"/>
                  </a:lnTo>
                  <a:lnTo>
                    <a:pt x="3254" y="1041"/>
                  </a:lnTo>
                  <a:lnTo>
                    <a:pt x="3254" y="1053"/>
                  </a:lnTo>
                  <a:lnTo>
                    <a:pt x="3261" y="1060"/>
                  </a:lnTo>
                  <a:lnTo>
                    <a:pt x="3261" y="1072"/>
                  </a:lnTo>
                  <a:lnTo>
                    <a:pt x="3267" y="1079"/>
                  </a:lnTo>
                  <a:lnTo>
                    <a:pt x="3274" y="1079"/>
                  </a:lnTo>
                  <a:lnTo>
                    <a:pt x="3281" y="1072"/>
                  </a:lnTo>
                  <a:lnTo>
                    <a:pt x="3288" y="1060"/>
                  </a:lnTo>
                  <a:lnTo>
                    <a:pt x="3288" y="1053"/>
                  </a:lnTo>
                  <a:lnTo>
                    <a:pt x="3295" y="1041"/>
                  </a:lnTo>
                  <a:lnTo>
                    <a:pt x="3295" y="1028"/>
                  </a:lnTo>
                  <a:lnTo>
                    <a:pt x="3301" y="1015"/>
                  </a:lnTo>
                  <a:lnTo>
                    <a:pt x="3301" y="996"/>
                  </a:lnTo>
                  <a:lnTo>
                    <a:pt x="3308" y="977"/>
                  </a:lnTo>
                  <a:lnTo>
                    <a:pt x="3308" y="958"/>
                  </a:lnTo>
                  <a:lnTo>
                    <a:pt x="3315" y="932"/>
                  </a:lnTo>
                  <a:lnTo>
                    <a:pt x="3315" y="906"/>
                  </a:lnTo>
                  <a:lnTo>
                    <a:pt x="3322" y="881"/>
                  </a:lnTo>
                  <a:lnTo>
                    <a:pt x="3322" y="855"/>
                  </a:lnTo>
                  <a:lnTo>
                    <a:pt x="3329" y="830"/>
                  </a:lnTo>
                  <a:lnTo>
                    <a:pt x="3329" y="798"/>
                  </a:lnTo>
                  <a:lnTo>
                    <a:pt x="3336" y="766"/>
                  </a:lnTo>
                  <a:lnTo>
                    <a:pt x="3336" y="741"/>
                  </a:lnTo>
                  <a:lnTo>
                    <a:pt x="3342" y="709"/>
                  </a:lnTo>
                  <a:lnTo>
                    <a:pt x="3342" y="677"/>
                  </a:lnTo>
                  <a:lnTo>
                    <a:pt x="3349" y="638"/>
                  </a:lnTo>
                  <a:lnTo>
                    <a:pt x="3349" y="607"/>
                  </a:lnTo>
                  <a:lnTo>
                    <a:pt x="3356" y="575"/>
                  </a:lnTo>
                  <a:lnTo>
                    <a:pt x="3356" y="543"/>
                  </a:lnTo>
                </a:path>
              </a:pathLst>
            </a:custGeom>
            <a:noFill/>
            <a:ln w="22225">
              <a:solidFill>
                <a:schemeClr val="tx1"/>
              </a:solidFill>
              <a:prstDash val="solid"/>
              <a:round/>
              <a:headEnd/>
              <a:tailEnd/>
            </a:ln>
          </p:spPr>
          <p:txBody>
            <a:bodyPr/>
            <a:lstStyle/>
            <a:p>
              <a:endParaRPr lang="fr-FR"/>
            </a:p>
          </p:txBody>
        </p:sp>
        <p:sp>
          <p:nvSpPr>
            <p:cNvPr id="177309" name="Freeform 157"/>
            <p:cNvSpPr>
              <a:spLocks/>
            </p:cNvSpPr>
            <p:nvPr/>
          </p:nvSpPr>
          <p:spPr bwMode="auto">
            <a:xfrm>
              <a:off x="1348" y="1501"/>
              <a:ext cx="3356" cy="363"/>
            </a:xfrm>
            <a:custGeom>
              <a:avLst/>
              <a:gdLst/>
              <a:ahLst/>
              <a:cxnLst>
                <a:cxn ang="0">
                  <a:pos x="48" y="127"/>
                </a:cxn>
                <a:cxn ang="0">
                  <a:pos x="102" y="255"/>
                </a:cxn>
                <a:cxn ang="0">
                  <a:pos x="157" y="83"/>
                </a:cxn>
                <a:cxn ang="0">
                  <a:pos x="211" y="293"/>
                </a:cxn>
                <a:cxn ang="0">
                  <a:pos x="265" y="51"/>
                </a:cxn>
                <a:cxn ang="0">
                  <a:pos x="320" y="325"/>
                </a:cxn>
                <a:cxn ang="0">
                  <a:pos x="374" y="25"/>
                </a:cxn>
                <a:cxn ang="0">
                  <a:pos x="429" y="351"/>
                </a:cxn>
                <a:cxn ang="0">
                  <a:pos x="477" y="6"/>
                </a:cxn>
                <a:cxn ang="0">
                  <a:pos x="531" y="357"/>
                </a:cxn>
                <a:cxn ang="0">
                  <a:pos x="585" y="0"/>
                </a:cxn>
                <a:cxn ang="0">
                  <a:pos x="640" y="357"/>
                </a:cxn>
                <a:cxn ang="0">
                  <a:pos x="694" y="6"/>
                </a:cxn>
                <a:cxn ang="0">
                  <a:pos x="749" y="351"/>
                </a:cxn>
                <a:cxn ang="0">
                  <a:pos x="803" y="25"/>
                </a:cxn>
                <a:cxn ang="0">
                  <a:pos x="858" y="325"/>
                </a:cxn>
                <a:cxn ang="0">
                  <a:pos x="912" y="51"/>
                </a:cxn>
                <a:cxn ang="0">
                  <a:pos x="960" y="293"/>
                </a:cxn>
                <a:cxn ang="0">
                  <a:pos x="1014" y="83"/>
                </a:cxn>
                <a:cxn ang="0">
                  <a:pos x="1069" y="255"/>
                </a:cxn>
                <a:cxn ang="0">
                  <a:pos x="1123" y="127"/>
                </a:cxn>
                <a:cxn ang="0">
                  <a:pos x="1178" y="217"/>
                </a:cxn>
                <a:cxn ang="0">
                  <a:pos x="1232" y="172"/>
                </a:cxn>
                <a:cxn ang="0">
                  <a:pos x="1287" y="172"/>
                </a:cxn>
                <a:cxn ang="0">
                  <a:pos x="1341" y="217"/>
                </a:cxn>
                <a:cxn ang="0">
                  <a:pos x="1395" y="127"/>
                </a:cxn>
                <a:cxn ang="0">
                  <a:pos x="1443" y="255"/>
                </a:cxn>
                <a:cxn ang="0">
                  <a:pos x="1498" y="83"/>
                </a:cxn>
                <a:cxn ang="0">
                  <a:pos x="1552" y="293"/>
                </a:cxn>
                <a:cxn ang="0">
                  <a:pos x="1607" y="51"/>
                </a:cxn>
                <a:cxn ang="0">
                  <a:pos x="1661" y="325"/>
                </a:cxn>
                <a:cxn ang="0">
                  <a:pos x="1715" y="25"/>
                </a:cxn>
                <a:cxn ang="0">
                  <a:pos x="1770" y="351"/>
                </a:cxn>
                <a:cxn ang="0">
                  <a:pos x="1824" y="6"/>
                </a:cxn>
                <a:cxn ang="0">
                  <a:pos x="1879" y="357"/>
                </a:cxn>
                <a:cxn ang="0">
                  <a:pos x="1926" y="0"/>
                </a:cxn>
                <a:cxn ang="0">
                  <a:pos x="1981" y="357"/>
                </a:cxn>
                <a:cxn ang="0">
                  <a:pos x="2035" y="6"/>
                </a:cxn>
                <a:cxn ang="0">
                  <a:pos x="2090" y="351"/>
                </a:cxn>
                <a:cxn ang="0">
                  <a:pos x="2144" y="25"/>
                </a:cxn>
                <a:cxn ang="0">
                  <a:pos x="2199" y="325"/>
                </a:cxn>
                <a:cxn ang="0">
                  <a:pos x="2253" y="51"/>
                </a:cxn>
                <a:cxn ang="0">
                  <a:pos x="2308" y="293"/>
                </a:cxn>
                <a:cxn ang="0">
                  <a:pos x="2362" y="83"/>
                </a:cxn>
                <a:cxn ang="0">
                  <a:pos x="2410" y="255"/>
                </a:cxn>
                <a:cxn ang="0">
                  <a:pos x="2464" y="127"/>
                </a:cxn>
                <a:cxn ang="0">
                  <a:pos x="2519" y="217"/>
                </a:cxn>
                <a:cxn ang="0">
                  <a:pos x="2573" y="172"/>
                </a:cxn>
                <a:cxn ang="0">
                  <a:pos x="2628" y="172"/>
                </a:cxn>
                <a:cxn ang="0">
                  <a:pos x="2682" y="217"/>
                </a:cxn>
                <a:cxn ang="0">
                  <a:pos x="2736" y="127"/>
                </a:cxn>
                <a:cxn ang="0">
                  <a:pos x="2791" y="255"/>
                </a:cxn>
                <a:cxn ang="0">
                  <a:pos x="2845" y="83"/>
                </a:cxn>
                <a:cxn ang="0">
                  <a:pos x="2893" y="293"/>
                </a:cxn>
                <a:cxn ang="0">
                  <a:pos x="2948" y="51"/>
                </a:cxn>
                <a:cxn ang="0">
                  <a:pos x="3002" y="325"/>
                </a:cxn>
                <a:cxn ang="0">
                  <a:pos x="3056" y="25"/>
                </a:cxn>
                <a:cxn ang="0">
                  <a:pos x="3111" y="351"/>
                </a:cxn>
                <a:cxn ang="0">
                  <a:pos x="3165" y="6"/>
                </a:cxn>
                <a:cxn ang="0">
                  <a:pos x="3220" y="357"/>
                </a:cxn>
                <a:cxn ang="0">
                  <a:pos x="3274" y="0"/>
                </a:cxn>
                <a:cxn ang="0">
                  <a:pos x="3329" y="357"/>
                </a:cxn>
              </a:cxnLst>
              <a:rect l="0" t="0" r="r" b="b"/>
              <a:pathLst>
                <a:path w="3356" h="363">
                  <a:moveTo>
                    <a:pt x="0" y="185"/>
                  </a:moveTo>
                  <a:lnTo>
                    <a:pt x="0" y="146"/>
                  </a:lnTo>
                  <a:lnTo>
                    <a:pt x="7" y="114"/>
                  </a:lnTo>
                  <a:lnTo>
                    <a:pt x="7" y="83"/>
                  </a:lnTo>
                  <a:lnTo>
                    <a:pt x="14" y="57"/>
                  </a:lnTo>
                  <a:lnTo>
                    <a:pt x="14" y="38"/>
                  </a:lnTo>
                  <a:lnTo>
                    <a:pt x="20" y="19"/>
                  </a:lnTo>
                  <a:lnTo>
                    <a:pt x="20" y="6"/>
                  </a:lnTo>
                  <a:lnTo>
                    <a:pt x="27" y="0"/>
                  </a:lnTo>
                  <a:lnTo>
                    <a:pt x="27" y="6"/>
                  </a:lnTo>
                  <a:lnTo>
                    <a:pt x="34" y="12"/>
                  </a:lnTo>
                  <a:lnTo>
                    <a:pt x="34" y="25"/>
                  </a:lnTo>
                  <a:lnTo>
                    <a:pt x="41" y="44"/>
                  </a:lnTo>
                  <a:lnTo>
                    <a:pt x="41" y="70"/>
                  </a:lnTo>
                  <a:lnTo>
                    <a:pt x="48" y="95"/>
                  </a:lnTo>
                  <a:lnTo>
                    <a:pt x="48" y="127"/>
                  </a:lnTo>
                  <a:lnTo>
                    <a:pt x="54" y="159"/>
                  </a:lnTo>
                  <a:lnTo>
                    <a:pt x="54" y="191"/>
                  </a:lnTo>
                  <a:lnTo>
                    <a:pt x="61" y="229"/>
                  </a:lnTo>
                  <a:lnTo>
                    <a:pt x="61" y="255"/>
                  </a:lnTo>
                  <a:lnTo>
                    <a:pt x="68" y="287"/>
                  </a:lnTo>
                  <a:lnTo>
                    <a:pt x="68" y="312"/>
                  </a:lnTo>
                  <a:lnTo>
                    <a:pt x="75" y="331"/>
                  </a:lnTo>
                  <a:lnTo>
                    <a:pt x="75" y="351"/>
                  </a:lnTo>
                  <a:lnTo>
                    <a:pt x="82" y="357"/>
                  </a:lnTo>
                  <a:lnTo>
                    <a:pt x="82" y="363"/>
                  </a:lnTo>
                  <a:lnTo>
                    <a:pt x="88" y="357"/>
                  </a:lnTo>
                  <a:lnTo>
                    <a:pt x="88" y="351"/>
                  </a:lnTo>
                  <a:lnTo>
                    <a:pt x="95" y="331"/>
                  </a:lnTo>
                  <a:lnTo>
                    <a:pt x="95" y="312"/>
                  </a:lnTo>
                  <a:lnTo>
                    <a:pt x="102" y="287"/>
                  </a:lnTo>
                  <a:lnTo>
                    <a:pt x="102" y="255"/>
                  </a:lnTo>
                  <a:lnTo>
                    <a:pt x="109" y="229"/>
                  </a:lnTo>
                  <a:lnTo>
                    <a:pt x="109" y="191"/>
                  </a:lnTo>
                  <a:lnTo>
                    <a:pt x="116" y="159"/>
                  </a:lnTo>
                  <a:lnTo>
                    <a:pt x="116" y="127"/>
                  </a:lnTo>
                  <a:lnTo>
                    <a:pt x="123" y="95"/>
                  </a:lnTo>
                  <a:lnTo>
                    <a:pt x="123" y="70"/>
                  </a:lnTo>
                  <a:lnTo>
                    <a:pt x="129" y="44"/>
                  </a:lnTo>
                  <a:lnTo>
                    <a:pt x="129" y="25"/>
                  </a:lnTo>
                  <a:lnTo>
                    <a:pt x="136" y="12"/>
                  </a:lnTo>
                  <a:lnTo>
                    <a:pt x="136" y="6"/>
                  </a:lnTo>
                  <a:lnTo>
                    <a:pt x="143" y="0"/>
                  </a:lnTo>
                  <a:lnTo>
                    <a:pt x="143" y="6"/>
                  </a:lnTo>
                  <a:lnTo>
                    <a:pt x="150" y="19"/>
                  </a:lnTo>
                  <a:lnTo>
                    <a:pt x="150" y="38"/>
                  </a:lnTo>
                  <a:lnTo>
                    <a:pt x="157" y="57"/>
                  </a:lnTo>
                  <a:lnTo>
                    <a:pt x="157" y="83"/>
                  </a:lnTo>
                  <a:lnTo>
                    <a:pt x="163" y="114"/>
                  </a:lnTo>
                  <a:lnTo>
                    <a:pt x="163" y="146"/>
                  </a:lnTo>
                  <a:lnTo>
                    <a:pt x="170" y="178"/>
                  </a:lnTo>
                  <a:lnTo>
                    <a:pt x="170" y="217"/>
                  </a:lnTo>
                  <a:lnTo>
                    <a:pt x="177" y="249"/>
                  </a:lnTo>
                  <a:lnTo>
                    <a:pt x="177" y="280"/>
                  </a:lnTo>
                  <a:lnTo>
                    <a:pt x="184" y="306"/>
                  </a:lnTo>
                  <a:lnTo>
                    <a:pt x="184" y="325"/>
                  </a:lnTo>
                  <a:lnTo>
                    <a:pt x="191" y="344"/>
                  </a:lnTo>
                  <a:lnTo>
                    <a:pt x="191" y="357"/>
                  </a:lnTo>
                  <a:lnTo>
                    <a:pt x="197" y="363"/>
                  </a:lnTo>
                  <a:lnTo>
                    <a:pt x="197" y="357"/>
                  </a:lnTo>
                  <a:lnTo>
                    <a:pt x="204" y="351"/>
                  </a:lnTo>
                  <a:lnTo>
                    <a:pt x="204" y="338"/>
                  </a:lnTo>
                  <a:lnTo>
                    <a:pt x="211" y="319"/>
                  </a:lnTo>
                  <a:lnTo>
                    <a:pt x="211" y="293"/>
                  </a:lnTo>
                  <a:lnTo>
                    <a:pt x="218" y="268"/>
                  </a:lnTo>
                  <a:lnTo>
                    <a:pt x="218" y="236"/>
                  </a:lnTo>
                  <a:lnTo>
                    <a:pt x="225" y="204"/>
                  </a:lnTo>
                  <a:lnTo>
                    <a:pt x="225" y="172"/>
                  </a:lnTo>
                  <a:lnTo>
                    <a:pt x="231" y="134"/>
                  </a:lnTo>
                  <a:lnTo>
                    <a:pt x="231" y="108"/>
                  </a:lnTo>
                  <a:lnTo>
                    <a:pt x="238" y="76"/>
                  </a:lnTo>
                  <a:lnTo>
                    <a:pt x="238" y="51"/>
                  </a:lnTo>
                  <a:lnTo>
                    <a:pt x="238" y="31"/>
                  </a:lnTo>
                  <a:lnTo>
                    <a:pt x="245" y="12"/>
                  </a:lnTo>
                  <a:lnTo>
                    <a:pt x="245" y="6"/>
                  </a:lnTo>
                  <a:lnTo>
                    <a:pt x="252" y="0"/>
                  </a:lnTo>
                  <a:lnTo>
                    <a:pt x="252" y="6"/>
                  </a:lnTo>
                  <a:lnTo>
                    <a:pt x="259" y="12"/>
                  </a:lnTo>
                  <a:lnTo>
                    <a:pt x="259" y="31"/>
                  </a:lnTo>
                  <a:lnTo>
                    <a:pt x="265" y="51"/>
                  </a:lnTo>
                  <a:lnTo>
                    <a:pt x="265" y="76"/>
                  </a:lnTo>
                  <a:lnTo>
                    <a:pt x="272" y="108"/>
                  </a:lnTo>
                  <a:lnTo>
                    <a:pt x="272" y="134"/>
                  </a:lnTo>
                  <a:lnTo>
                    <a:pt x="279" y="172"/>
                  </a:lnTo>
                  <a:lnTo>
                    <a:pt x="279" y="204"/>
                  </a:lnTo>
                  <a:lnTo>
                    <a:pt x="286" y="236"/>
                  </a:lnTo>
                  <a:lnTo>
                    <a:pt x="286" y="268"/>
                  </a:lnTo>
                  <a:lnTo>
                    <a:pt x="293" y="293"/>
                  </a:lnTo>
                  <a:lnTo>
                    <a:pt x="293" y="319"/>
                  </a:lnTo>
                  <a:lnTo>
                    <a:pt x="300" y="338"/>
                  </a:lnTo>
                  <a:lnTo>
                    <a:pt x="300" y="351"/>
                  </a:lnTo>
                  <a:lnTo>
                    <a:pt x="306" y="357"/>
                  </a:lnTo>
                  <a:lnTo>
                    <a:pt x="306" y="363"/>
                  </a:lnTo>
                  <a:lnTo>
                    <a:pt x="313" y="357"/>
                  </a:lnTo>
                  <a:lnTo>
                    <a:pt x="313" y="344"/>
                  </a:lnTo>
                  <a:lnTo>
                    <a:pt x="320" y="325"/>
                  </a:lnTo>
                  <a:lnTo>
                    <a:pt x="320" y="306"/>
                  </a:lnTo>
                  <a:lnTo>
                    <a:pt x="327" y="280"/>
                  </a:lnTo>
                  <a:lnTo>
                    <a:pt x="327" y="249"/>
                  </a:lnTo>
                  <a:lnTo>
                    <a:pt x="334" y="217"/>
                  </a:lnTo>
                  <a:lnTo>
                    <a:pt x="334" y="185"/>
                  </a:lnTo>
                  <a:lnTo>
                    <a:pt x="340" y="146"/>
                  </a:lnTo>
                  <a:lnTo>
                    <a:pt x="340" y="114"/>
                  </a:lnTo>
                  <a:lnTo>
                    <a:pt x="347" y="83"/>
                  </a:lnTo>
                  <a:lnTo>
                    <a:pt x="347" y="57"/>
                  </a:lnTo>
                  <a:lnTo>
                    <a:pt x="354" y="38"/>
                  </a:lnTo>
                  <a:lnTo>
                    <a:pt x="354" y="19"/>
                  </a:lnTo>
                  <a:lnTo>
                    <a:pt x="361" y="6"/>
                  </a:lnTo>
                  <a:lnTo>
                    <a:pt x="361" y="0"/>
                  </a:lnTo>
                  <a:lnTo>
                    <a:pt x="368" y="6"/>
                  </a:lnTo>
                  <a:lnTo>
                    <a:pt x="368" y="12"/>
                  </a:lnTo>
                  <a:lnTo>
                    <a:pt x="374" y="25"/>
                  </a:lnTo>
                  <a:lnTo>
                    <a:pt x="374" y="44"/>
                  </a:lnTo>
                  <a:lnTo>
                    <a:pt x="381" y="70"/>
                  </a:lnTo>
                  <a:lnTo>
                    <a:pt x="381" y="95"/>
                  </a:lnTo>
                  <a:lnTo>
                    <a:pt x="388" y="127"/>
                  </a:lnTo>
                  <a:lnTo>
                    <a:pt x="388" y="159"/>
                  </a:lnTo>
                  <a:lnTo>
                    <a:pt x="395" y="191"/>
                  </a:lnTo>
                  <a:lnTo>
                    <a:pt x="395" y="229"/>
                  </a:lnTo>
                  <a:lnTo>
                    <a:pt x="402" y="255"/>
                  </a:lnTo>
                  <a:lnTo>
                    <a:pt x="402" y="287"/>
                  </a:lnTo>
                  <a:lnTo>
                    <a:pt x="408" y="312"/>
                  </a:lnTo>
                  <a:lnTo>
                    <a:pt x="408" y="331"/>
                  </a:lnTo>
                  <a:lnTo>
                    <a:pt x="415" y="351"/>
                  </a:lnTo>
                  <a:lnTo>
                    <a:pt x="415" y="357"/>
                  </a:lnTo>
                  <a:lnTo>
                    <a:pt x="422" y="363"/>
                  </a:lnTo>
                  <a:lnTo>
                    <a:pt x="422" y="357"/>
                  </a:lnTo>
                  <a:lnTo>
                    <a:pt x="429" y="351"/>
                  </a:lnTo>
                  <a:lnTo>
                    <a:pt x="429" y="331"/>
                  </a:lnTo>
                  <a:lnTo>
                    <a:pt x="436" y="312"/>
                  </a:lnTo>
                  <a:lnTo>
                    <a:pt x="436" y="287"/>
                  </a:lnTo>
                  <a:lnTo>
                    <a:pt x="442" y="255"/>
                  </a:lnTo>
                  <a:lnTo>
                    <a:pt x="442" y="229"/>
                  </a:lnTo>
                  <a:lnTo>
                    <a:pt x="449" y="191"/>
                  </a:lnTo>
                  <a:lnTo>
                    <a:pt x="449" y="159"/>
                  </a:lnTo>
                  <a:lnTo>
                    <a:pt x="456" y="127"/>
                  </a:lnTo>
                  <a:lnTo>
                    <a:pt x="456" y="95"/>
                  </a:lnTo>
                  <a:lnTo>
                    <a:pt x="463" y="70"/>
                  </a:lnTo>
                  <a:lnTo>
                    <a:pt x="463" y="44"/>
                  </a:lnTo>
                  <a:lnTo>
                    <a:pt x="470" y="25"/>
                  </a:lnTo>
                  <a:lnTo>
                    <a:pt x="470" y="12"/>
                  </a:lnTo>
                  <a:lnTo>
                    <a:pt x="477" y="6"/>
                  </a:lnTo>
                  <a:lnTo>
                    <a:pt x="477" y="0"/>
                  </a:lnTo>
                  <a:lnTo>
                    <a:pt x="477" y="6"/>
                  </a:lnTo>
                  <a:lnTo>
                    <a:pt x="483" y="19"/>
                  </a:lnTo>
                  <a:lnTo>
                    <a:pt x="483" y="38"/>
                  </a:lnTo>
                  <a:lnTo>
                    <a:pt x="490" y="57"/>
                  </a:lnTo>
                  <a:lnTo>
                    <a:pt x="490" y="83"/>
                  </a:lnTo>
                  <a:lnTo>
                    <a:pt x="497" y="114"/>
                  </a:lnTo>
                  <a:lnTo>
                    <a:pt x="497" y="146"/>
                  </a:lnTo>
                  <a:lnTo>
                    <a:pt x="504" y="178"/>
                  </a:lnTo>
                  <a:lnTo>
                    <a:pt x="504" y="217"/>
                  </a:lnTo>
                  <a:lnTo>
                    <a:pt x="511" y="249"/>
                  </a:lnTo>
                  <a:lnTo>
                    <a:pt x="511" y="280"/>
                  </a:lnTo>
                  <a:lnTo>
                    <a:pt x="517" y="306"/>
                  </a:lnTo>
                  <a:lnTo>
                    <a:pt x="517" y="325"/>
                  </a:lnTo>
                  <a:lnTo>
                    <a:pt x="524" y="344"/>
                  </a:lnTo>
                  <a:lnTo>
                    <a:pt x="524" y="357"/>
                  </a:lnTo>
                  <a:lnTo>
                    <a:pt x="531" y="363"/>
                  </a:lnTo>
                  <a:lnTo>
                    <a:pt x="531" y="357"/>
                  </a:lnTo>
                  <a:lnTo>
                    <a:pt x="538" y="351"/>
                  </a:lnTo>
                  <a:lnTo>
                    <a:pt x="538" y="338"/>
                  </a:lnTo>
                  <a:lnTo>
                    <a:pt x="545" y="319"/>
                  </a:lnTo>
                  <a:lnTo>
                    <a:pt x="545" y="293"/>
                  </a:lnTo>
                  <a:lnTo>
                    <a:pt x="551" y="268"/>
                  </a:lnTo>
                  <a:lnTo>
                    <a:pt x="551" y="236"/>
                  </a:lnTo>
                  <a:lnTo>
                    <a:pt x="558" y="204"/>
                  </a:lnTo>
                  <a:lnTo>
                    <a:pt x="558" y="172"/>
                  </a:lnTo>
                  <a:lnTo>
                    <a:pt x="565" y="134"/>
                  </a:lnTo>
                  <a:lnTo>
                    <a:pt x="565" y="108"/>
                  </a:lnTo>
                  <a:lnTo>
                    <a:pt x="572" y="76"/>
                  </a:lnTo>
                  <a:lnTo>
                    <a:pt x="572" y="51"/>
                  </a:lnTo>
                  <a:lnTo>
                    <a:pt x="579" y="31"/>
                  </a:lnTo>
                  <a:lnTo>
                    <a:pt x="579" y="12"/>
                  </a:lnTo>
                  <a:lnTo>
                    <a:pt x="585" y="6"/>
                  </a:lnTo>
                  <a:lnTo>
                    <a:pt x="585" y="0"/>
                  </a:lnTo>
                  <a:lnTo>
                    <a:pt x="592" y="6"/>
                  </a:lnTo>
                  <a:lnTo>
                    <a:pt x="592" y="12"/>
                  </a:lnTo>
                  <a:lnTo>
                    <a:pt x="599" y="31"/>
                  </a:lnTo>
                  <a:lnTo>
                    <a:pt x="599" y="51"/>
                  </a:lnTo>
                  <a:lnTo>
                    <a:pt x="606" y="76"/>
                  </a:lnTo>
                  <a:lnTo>
                    <a:pt x="606" y="108"/>
                  </a:lnTo>
                  <a:lnTo>
                    <a:pt x="613" y="134"/>
                  </a:lnTo>
                  <a:lnTo>
                    <a:pt x="613" y="172"/>
                  </a:lnTo>
                  <a:lnTo>
                    <a:pt x="619" y="204"/>
                  </a:lnTo>
                  <a:lnTo>
                    <a:pt x="619" y="236"/>
                  </a:lnTo>
                  <a:lnTo>
                    <a:pt x="626" y="268"/>
                  </a:lnTo>
                  <a:lnTo>
                    <a:pt x="626" y="293"/>
                  </a:lnTo>
                  <a:lnTo>
                    <a:pt x="633" y="319"/>
                  </a:lnTo>
                  <a:lnTo>
                    <a:pt x="633" y="338"/>
                  </a:lnTo>
                  <a:lnTo>
                    <a:pt x="640" y="351"/>
                  </a:lnTo>
                  <a:lnTo>
                    <a:pt x="640" y="357"/>
                  </a:lnTo>
                  <a:lnTo>
                    <a:pt x="647" y="363"/>
                  </a:lnTo>
                  <a:lnTo>
                    <a:pt x="647" y="357"/>
                  </a:lnTo>
                  <a:lnTo>
                    <a:pt x="653" y="344"/>
                  </a:lnTo>
                  <a:lnTo>
                    <a:pt x="653" y="325"/>
                  </a:lnTo>
                  <a:lnTo>
                    <a:pt x="660" y="306"/>
                  </a:lnTo>
                  <a:lnTo>
                    <a:pt x="660" y="280"/>
                  </a:lnTo>
                  <a:lnTo>
                    <a:pt x="667" y="249"/>
                  </a:lnTo>
                  <a:lnTo>
                    <a:pt x="667" y="217"/>
                  </a:lnTo>
                  <a:lnTo>
                    <a:pt x="674" y="178"/>
                  </a:lnTo>
                  <a:lnTo>
                    <a:pt x="674" y="146"/>
                  </a:lnTo>
                  <a:lnTo>
                    <a:pt x="681" y="114"/>
                  </a:lnTo>
                  <a:lnTo>
                    <a:pt x="681" y="83"/>
                  </a:lnTo>
                  <a:lnTo>
                    <a:pt x="688" y="57"/>
                  </a:lnTo>
                  <a:lnTo>
                    <a:pt x="688" y="38"/>
                  </a:lnTo>
                  <a:lnTo>
                    <a:pt x="694" y="19"/>
                  </a:lnTo>
                  <a:lnTo>
                    <a:pt x="694" y="6"/>
                  </a:lnTo>
                  <a:lnTo>
                    <a:pt x="701" y="0"/>
                  </a:lnTo>
                  <a:lnTo>
                    <a:pt x="701" y="6"/>
                  </a:lnTo>
                  <a:lnTo>
                    <a:pt x="708" y="12"/>
                  </a:lnTo>
                  <a:lnTo>
                    <a:pt x="708" y="25"/>
                  </a:lnTo>
                  <a:lnTo>
                    <a:pt x="715" y="44"/>
                  </a:lnTo>
                  <a:lnTo>
                    <a:pt x="715" y="70"/>
                  </a:lnTo>
                  <a:lnTo>
                    <a:pt x="722" y="95"/>
                  </a:lnTo>
                  <a:lnTo>
                    <a:pt x="722" y="127"/>
                  </a:lnTo>
                  <a:lnTo>
                    <a:pt x="722" y="159"/>
                  </a:lnTo>
                  <a:lnTo>
                    <a:pt x="728" y="191"/>
                  </a:lnTo>
                  <a:lnTo>
                    <a:pt x="728" y="229"/>
                  </a:lnTo>
                  <a:lnTo>
                    <a:pt x="735" y="255"/>
                  </a:lnTo>
                  <a:lnTo>
                    <a:pt x="735" y="287"/>
                  </a:lnTo>
                  <a:lnTo>
                    <a:pt x="742" y="312"/>
                  </a:lnTo>
                  <a:lnTo>
                    <a:pt x="742" y="331"/>
                  </a:lnTo>
                  <a:lnTo>
                    <a:pt x="749" y="351"/>
                  </a:lnTo>
                  <a:lnTo>
                    <a:pt x="749" y="357"/>
                  </a:lnTo>
                  <a:lnTo>
                    <a:pt x="756" y="363"/>
                  </a:lnTo>
                  <a:lnTo>
                    <a:pt x="756" y="357"/>
                  </a:lnTo>
                  <a:lnTo>
                    <a:pt x="762" y="351"/>
                  </a:lnTo>
                  <a:lnTo>
                    <a:pt x="762" y="331"/>
                  </a:lnTo>
                  <a:lnTo>
                    <a:pt x="769" y="312"/>
                  </a:lnTo>
                  <a:lnTo>
                    <a:pt x="769" y="287"/>
                  </a:lnTo>
                  <a:lnTo>
                    <a:pt x="776" y="255"/>
                  </a:lnTo>
                  <a:lnTo>
                    <a:pt x="776" y="229"/>
                  </a:lnTo>
                  <a:lnTo>
                    <a:pt x="783" y="191"/>
                  </a:lnTo>
                  <a:lnTo>
                    <a:pt x="783" y="159"/>
                  </a:lnTo>
                  <a:lnTo>
                    <a:pt x="790" y="127"/>
                  </a:lnTo>
                  <a:lnTo>
                    <a:pt x="790" y="95"/>
                  </a:lnTo>
                  <a:lnTo>
                    <a:pt x="796" y="70"/>
                  </a:lnTo>
                  <a:lnTo>
                    <a:pt x="796" y="44"/>
                  </a:lnTo>
                  <a:lnTo>
                    <a:pt x="803" y="25"/>
                  </a:lnTo>
                  <a:lnTo>
                    <a:pt x="803" y="12"/>
                  </a:lnTo>
                  <a:lnTo>
                    <a:pt x="810" y="6"/>
                  </a:lnTo>
                  <a:lnTo>
                    <a:pt x="810" y="0"/>
                  </a:lnTo>
                  <a:lnTo>
                    <a:pt x="817" y="6"/>
                  </a:lnTo>
                  <a:lnTo>
                    <a:pt x="817" y="19"/>
                  </a:lnTo>
                  <a:lnTo>
                    <a:pt x="824" y="38"/>
                  </a:lnTo>
                  <a:lnTo>
                    <a:pt x="824" y="57"/>
                  </a:lnTo>
                  <a:lnTo>
                    <a:pt x="830" y="83"/>
                  </a:lnTo>
                  <a:lnTo>
                    <a:pt x="830" y="114"/>
                  </a:lnTo>
                  <a:lnTo>
                    <a:pt x="837" y="146"/>
                  </a:lnTo>
                  <a:lnTo>
                    <a:pt x="837" y="178"/>
                  </a:lnTo>
                  <a:lnTo>
                    <a:pt x="844" y="217"/>
                  </a:lnTo>
                  <a:lnTo>
                    <a:pt x="844" y="249"/>
                  </a:lnTo>
                  <a:lnTo>
                    <a:pt x="851" y="280"/>
                  </a:lnTo>
                  <a:lnTo>
                    <a:pt x="851" y="306"/>
                  </a:lnTo>
                  <a:lnTo>
                    <a:pt x="858" y="325"/>
                  </a:lnTo>
                  <a:lnTo>
                    <a:pt x="858" y="344"/>
                  </a:lnTo>
                  <a:lnTo>
                    <a:pt x="865" y="357"/>
                  </a:lnTo>
                  <a:lnTo>
                    <a:pt x="865" y="363"/>
                  </a:lnTo>
                  <a:lnTo>
                    <a:pt x="871" y="357"/>
                  </a:lnTo>
                  <a:lnTo>
                    <a:pt x="871" y="351"/>
                  </a:lnTo>
                  <a:lnTo>
                    <a:pt x="878" y="338"/>
                  </a:lnTo>
                  <a:lnTo>
                    <a:pt x="878" y="319"/>
                  </a:lnTo>
                  <a:lnTo>
                    <a:pt x="885" y="293"/>
                  </a:lnTo>
                  <a:lnTo>
                    <a:pt x="885" y="268"/>
                  </a:lnTo>
                  <a:lnTo>
                    <a:pt x="892" y="236"/>
                  </a:lnTo>
                  <a:lnTo>
                    <a:pt x="892" y="204"/>
                  </a:lnTo>
                  <a:lnTo>
                    <a:pt x="899" y="172"/>
                  </a:lnTo>
                  <a:lnTo>
                    <a:pt x="899" y="134"/>
                  </a:lnTo>
                  <a:lnTo>
                    <a:pt x="905" y="108"/>
                  </a:lnTo>
                  <a:lnTo>
                    <a:pt x="905" y="76"/>
                  </a:lnTo>
                  <a:lnTo>
                    <a:pt x="912" y="51"/>
                  </a:lnTo>
                  <a:lnTo>
                    <a:pt x="912" y="31"/>
                  </a:lnTo>
                  <a:lnTo>
                    <a:pt x="919" y="12"/>
                  </a:lnTo>
                  <a:lnTo>
                    <a:pt x="919" y="6"/>
                  </a:lnTo>
                  <a:lnTo>
                    <a:pt x="926" y="0"/>
                  </a:lnTo>
                  <a:lnTo>
                    <a:pt x="926" y="6"/>
                  </a:lnTo>
                  <a:lnTo>
                    <a:pt x="933" y="12"/>
                  </a:lnTo>
                  <a:lnTo>
                    <a:pt x="933" y="31"/>
                  </a:lnTo>
                  <a:lnTo>
                    <a:pt x="939" y="51"/>
                  </a:lnTo>
                  <a:lnTo>
                    <a:pt x="939" y="76"/>
                  </a:lnTo>
                  <a:lnTo>
                    <a:pt x="946" y="108"/>
                  </a:lnTo>
                  <a:lnTo>
                    <a:pt x="946" y="134"/>
                  </a:lnTo>
                  <a:lnTo>
                    <a:pt x="953" y="172"/>
                  </a:lnTo>
                  <a:lnTo>
                    <a:pt x="953" y="204"/>
                  </a:lnTo>
                  <a:lnTo>
                    <a:pt x="960" y="236"/>
                  </a:lnTo>
                  <a:lnTo>
                    <a:pt x="960" y="268"/>
                  </a:lnTo>
                  <a:lnTo>
                    <a:pt x="960" y="293"/>
                  </a:lnTo>
                  <a:lnTo>
                    <a:pt x="967" y="319"/>
                  </a:lnTo>
                  <a:lnTo>
                    <a:pt x="967" y="338"/>
                  </a:lnTo>
                  <a:lnTo>
                    <a:pt x="973" y="351"/>
                  </a:lnTo>
                  <a:lnTo>
                    <a:pt x="973" y="357"/>
                  </a:lnTo>
                  <a:lnTo>
                    <a:pt x="980" y="363"/>
                  </a:lnTo>
                  <a:lnTo>
                    <a:pt x="980" y="357"/>
                  </a:lnTo>
                  <a:lnTo>
                    <a:pt x="987" y="344"/>
                  </a:lnTo>
                  <a:lnTo>
                    <a:pt x="987" y="325"/>
                  </a:lnTo>
                  <a:lnTo>
                    <a:pt x="994" y="306"/>
                  </a:lnTo>
                  <a:lnTo>
                    <a:pt x="994" y="280"/>
                  </a:lnTo>
                  <a:lnTo>
                    <a:pt x="1001" y="249"/>
                  </a:lnTo>
                  <a:lnTo>
                    <a:pt x="1001" y="217"/>
                  </a:lnTo>
                  <a:lnTo>
                    <a:pt x="1007" y="185"/>
                  </a:lnTo>
                  <a:lnTo>
                    <a:pt x="1007" y="146"/>
                  </a:lnTo>
                  <a:lnTo>
                    <a:pt x="1014" y="114"/>
                  </a:lnTo>
                  <a:lnTo>
                    <a:pt x="1014" y="83"/>
                  </a:lnTo>
                  <a:lnTo>
                    <a:pt x="1021" y="57"/>
                  </a:lnTo>
                  <a:lnTo>
                    <a:pt x="1021" y="38"/>
                  </a:lnTo>
                  <a:lnTo>
                    <a:pt x="1028" y="19"/>
                  </a:lnTo>
                  <a:lnTo>
                    <a:pt x="1028" y="6"/>
                  </a:lnTo>
                  <a:lnTo>
                    <a:pt x="1035" y="0"/>
                  </a:lnTo>
                  <a:lnTo>
                    <a:pt x="1035" y="6"/>
                  </a:lnTo>
                  <a:lnTo>
                    <a:pt x="1042" y="12"/>
                  </a:lnTo>
                  <a:lnTo>
                    <a:pt x="1042" y="25"/>
                  </a:lnTo>
                  <a:lnTo>
                    <a:pt x="1048" y="44"/>
                  </a:lnTo>
                  <a:lnTo>
                    <a:pt x="1048" y="70"/>
                  </a:lnTo>
                  <a:lnTo>
                    <a:pt x="1055" y="95"/>
                  </a:lnTo>
                  <a:lnTo>
                    <a:pt x="1055" y="127"/>
                  </a:lnTo>
                  <a:lnTo>
                    <a:pt x="1062" y="159"/>
                  </a:lnTo>
                  <a:lnTo>
                    <a:pt x="1062" y="191"/>
                  </a:lnTo>
                  <a:lnTo>
                    <a:pt x="1069" y="229"/>
                  </a:lnTo>
                  <a:lnTo>
                    <a:pt x="1069" y="255"/>
                  </a:lnTo>
                  <a:lnTo>
                    <a:pt x="1076" y="287"/>
                  </a:lnTo>
                  <a:lnTo>
                    <a:pt x="1076" y="312"/>
                  </a:lnTo>
                  <a:lnTo>
                    <a:pt x="1082" y="331"/>
                  </a:lnTo>
                  <a:lnTo>
                    <a:pt x="1082" y="351"/>
                  </a:lnTo>
                  <a:lnTo>
                    <a:pt x="1089" y="357"/>
                  </a:lnTo>
                  <a:lnTo>
                    <a:pt x="1089" y="363"/>
                  </a:lnTo>
                  <a:lnTo>
                    <a:pt x="1096" y="357"/>
                  </a:lnTo>
                  <a:lnTo>
                    <a:pt x="1096" y="351"/>
                  </a:lnTo>
                  <a:lnTo>
                    <a:pt x="1103" y="331"/>
                  </a:lnTo>
                  <a:lnTo>
                    <a:pt x="1103" y="312"/>
                  </a:lnTo>
                  <a:lnTo>
                    <a:pt x="1110" y="287"/>
                  </a:lnTo>
                  <a:lnTo>
                    <a:pt x="1110" y="255"/>
                  </a:lnTo>
                  <a:lnTo>
                    <a:pt x="1116" y="229"/>
                  </a:lnTo>
                  <a:lnTo>
                    <a:pt x="1116" y="191"/>
                  </a:lnTo>
                  <a:lnTo>
                    <a:pt x="1123" y="159"/>
                  </a:lnTo>
                  <a:lnTo>
                    <a:pt x="1123" y="127"/>
                  </a:lnTo>
                  <a:lnTo>
                    <a:pt x="1130" y="95"/>
                  </a:lnTo>
                  <a:lnTo>
                    <a:pt x="1130" y="70"/>
                  </a:lnTo>
                  <a:lnTo>
                    <a:pt x="1137" y="44"/>
                  </a:lnTo>
                  <a:lnTo>
                    <a:pt x="1137" y="25"/>
                  </a:lnTo>
                  <a:lnTo>
                    <a:pt x="1144" y="12"/>
                  </a:lnTo>
                  <a:lnTo>
                    <a:pt x="1144" y="6"/>
                  </a:lnTo>
                  <a:lnTo>
                    <a:pt x="1150" y="0"/>
                  </a:lnTo>
                  <a:lnTo>
                    <a:pt x="1150" y="6"/>
                  </a:lnTo>
                  <a:lnTo>
                    <a:pt x="1157" y="19"/>
                  </a:lnTo>
                  <a:lnTo>
                    <a:pt x="1157" y="38"/>
                  </a:lnTo>
                  <a:lnTo>
                    <a:pt x="1164" y="57"/>
                  </a:lnTo>
                  <a:lnTo>
                    <a:pt x="1164" y="83"/>
                  </a:lnTo>
                  <a:lnTo>
                    <a:pt x="1171" y="114"/>
                  </a:lnTo>
                  <a:lnTo>
                    <a:pt x="1171" y="146"/>
                  </a:lnTo>
                  <a:lnTo>
                    <a:pt x="1178" y="185"/>
                  </a:lnTo>
                  <a:lnTo>
                    <a:pt x="1178" y="217"/>
                  </a:lnTo>
                  <a:lnTo>
                    <a:pt x="1184" y="249"/>
                  </a:lnTo>
                  <a:lnTo>
                    <a:pt x="1184" y="280"/>
                  </a:lnTo>
                  <a:lnTo>
                    <a:pt x="1191" y="306"/>
                  </a:lnTo>
                  <a:lnTo>
                    <a:pt x="1191" y="325"/>
                  </a:lnTo>
                  <a:lnTo>
                    <a:pt x="1198" y="344"/>
                  </a:lnTo>
                  <a:lnTo>
                    <a:pt x="1198" y="357"/>
                  </a:lnTo>
                  <a:lnTo>
                    <a:pt x="1198" y="363"/>
                  </a:lnTo>
                  <a:lnTo>
                    <a:pt x="1205" y="357"/>
                  </a:lnTo>
                  <a:lnTo>
                    <a:pt x="1205" y="351"/>
                  </a:lnTo>
                  <a:lnTo>
                    <a:pt x="1212" y="338"/>
                  </a:lnTo>
                  <a:lnTo>
                    <a:pt x="1212" y="319"/>
                  </a:lnTo>
                  <a:lnTo>
                    <a:pt x="1218" y="293"/>
                  </a:lnTo>
                  <a:lnTo>
                    <a:pt x="1218" y="268"/>
                  </a:lnTo>
                  <a:lnTo>
                    <a:pt x="1225" y="236"/>
                  </a:lnTo>
                  <a:lnTo>
                    <a:pt x="1225" y="204"/>
                  </a:lnTo>
                  <a:lnTo>
                    <a:pt x="1232" y="172"/>
                  </a:lnTo>
                  <a:lnTo>
                    <a:pt x="1232" y="134"/>
                  </a:lnTo>
                  <a:lnTo>
                    <a:pt x="1239" y="108"/>
                  </a:lnTo>
                  <a:lnTo>
                    <a:pt x="1239" y="76"/>
                  </a:lnTo>
                  <a:lnTo>
                    <a:pt x="1246" y="51"/>
                  </a:lnTo>
                  <a:lnTo>
                    <a:pt x="1246" y="31"/>
                  </a:lnTo>
                  <a:lnTo>
                    <a:pt x="1253" y="12"/>
                  </a:lnTo>
                  <a:lnTo>
                    <a:pt x="1253" y="6"/>
                  </a:lnTo>
                  <a:lnTo>
                    <a:pt x="1259" y="0"/>
                  </a:lnTo>
                  <a:lnTo>
                    <a:pt x="1259" y="6"/>
                  </a:lnTo>
                  <a:lnTo>
                    <a:pt x="1266" y="12"/>
                  </a:lnTo>
                  <a:lnTo>
                    <a:pt x="1266" y="31"/>
                  </a:lnTo>
                  <a:lnTo>
                    <a:pt x="1273" y="51"/>
                  </a:lnTo>
                  <a:lnTo>
                    <a:pt x="1273" y="76"/>
                  </a:lnTo>
                  <a:lnTo>
                    <a:pt x="1280" y="108"/>
                  </a:lnTo>
                  <a:lnTo>
                    <a:pt x="1280" y="134"/>
                  </a:lnTo>
                  <a:lnTo>
                    <a:pt x="1287" y="172"/>
                  </a:lnTo>
                  <a:lnTo>
                    <a:pt x="1287" y="204"/>
                  </a:lnTo>
                  <a:lnTo>
                    <a:pt x="1293" y="236"/>
                  </a:lnTo>
                  <a:lnTo>
                    <a:pt x="1293" y="268"/>
                  </a:lnTo>
                  <a:lnTo>
                    <a:pt x="1300" y="293"/>
                  </a:lnTo>
                  <a:lnTo>
                    <a:pt x="1300" y="319"/>
                  </a:lnTo>
                  <a:lnTo>
                    <a:pt x="1307" y="338"/>
                  </a:lnTo>
                  <a:lnTo>
                    <a:pt x="1307" y="351"/>
                  </a:lnTo>
                  <a:lnTo>
                    <a:pt x="1314" y="357"/>
                  </a:lnTo>
                  <a:lnTo>
                    <a:pt x="1314" y="363"/>
                  </a:lnTo>
                  <a:lnTo>
                    <a:pt x="1321" y="357"/>
                  </a:lnTo>
                  <a:lnTo>
                    <a:pt x="1321" y="344"/>
                  </a:lnTo>
                  <a:lnTo>
                    <a:pt x="1327" y="325"/>
                  </a:lnTo>
                  <a:lnTo>
                    <a:pt x="1327" y="306"/>
                  </a:lnTo>
                  <a:lnTo>
                    <a:pt x="1334" y="280"/>
                  </a:lnTo>
                  <a:lnTo>
                    <a:pt x="1334" y="249"/>
                  </a:lnTo>
                  <a:lnTo>
                    <a:pt x="1341" y="217"/>
                  </a:lnTo>
                  <a:lnTo>
                    <a:pt x="1341" y="178"/>
                  </a:lnTo>
                  <a:lnTo>
                    <a:pt x="1348" y="146"/>
                  </a:lnTo>
                  <a:lnTo>
                    <a:pt x="1348" y="114"/>
                  </a:lnTo>
                  <a:lnTo>
                    <a:pt x="1355" y="83"/>
                  </a:lnTo>
                  <a:lnTo>
                    <a:pt x="1355" y="57"/>
                  </a:lnTo>
                  <a:lnTo>
                    <a:pt x="1361" y="38"/>
                  </a:lnTo>
                  <a:lnTo>
                    <a:pt x="1361" y="19"/>
                  </a:lnTo>
                  <a:lnTo>
                    <a:pt x="1368" y="6"/>
                  </a:lnTo>
                  <a:lnTo>
                    <a:pt x="1368" y="0"/>
                  </a:lnTo>
                  <a:lnTo>
                    <a:pt x="1375" y="6"/>
                  </a:lnTo>
                  <a:lnTo>
                    <a:pt x="1375" y="12"/>
                  </a:lnTo>
                  <a:lnTo>
                    <a:pt x="1382" y="25"/>
                  </a:lnTo>
                  <a:lnTo>
                    <a:pt x="1382" y="44"/>
                  </a:lnTo>
                  <a:lnTo>
                    <a:pt x="1389" y="70"/>
                  </a:lnTo>
                  <a:lnTo>
                    <a:pt x="1389" y="95"/>
                  </a:lnTo>
                  <a:lnTo>
                    <a:pt x="1395" y="127"/>
                  </a:lnTo>
                  <a:lnTo>
                    <a:pt x="1395" y="159"/>
                  </a:lnTo>
                  <a:lnTo>
                    <a:pt x="1402" y="191"/>
                  </a:lnTo>
                  <a:lnTo>
                    <a:pt x="1402" y="229"/>
                  </a:lnTo>
                  <a:lnTo>
                    <a:pt x="1409" y="255"/>
                  </a:lnTo>
                  <a:lnTo>
                    <a:pt x="1409" y="287"/>
                  </a:lnTo>
                  <a:lnTo>
                    <a:pt x="1416" y="312"/>
                  </a:lnTo>
                  <a:lnTo>
                    <a:pt x="1416" y="331"/>
                  </a:lnTo>
                  <a:lnTo>
                    <a:pt x="1423" y="351"/>
                  </a:lnTo>
                  <a:lnTo>
                    <a:pt x="1423" y="357"/>
                  </a:lnTo>
                  <a:lnTo>
                    <a:pt x="1430" y="363"/>
                  </a:lnTo>
                  <a:lnTo>
                    <a:pt x="1430" y="357"/>
                  </a:lnTo>
                  <a:lnTo>
                    <a:pt x="1436" y="351"/>
                  </a:lnTo>
                  <a:lnTo>
                    <a:pt x="1436" y="331"/>
                  </a:lnTo>
                  <a:lnTo>
                    <a:pt x="1436" y="312"/>
                  </a:lnTo>
                  <a:lnTo>
                    <a:pt x="1443" y="287"/>
                  </a:lnTo>
                  <a:lnTo>
                    <a:pt x="1443" y="255"/>
                  </a:lnTo>
                  <a:lnTo>
                    <a:pt x="1450" y="229"/>
                  </a:lnTo>
                  <a:lnTo>
                    <a:pt x="1450" y="191"/>
                  </a:lnTo>
                  <a:lnTo>
                    <a:pt x="1457" y="159"/>
                  </a:lnTo>
                  <a:lnTo>
                    <a:pt x="1457" y="127"/>
                  </a:lnTo>
                  <a:lnTo>
                    <a:pt x="1464" y="95"/>
                  </a:lnTo>
                  <a:lnTo>
                    <a:pt x="1464" y="70"/>
                  </a:lnTo>
                  <a:lnTo>
                    <a:pt x="1470" y="44"/>
                  </a:lnTo>
                  <a:lnTo>
                    <a:pt x="1470" y="25"/>
                  </a:lnTo>
                  <a:lnTo>
                    <a:pt x="1477" y="12"/>
                  </a:lnTo>
                  <a:lnTo>
                    <a:pt x="1477" y="6"/>
                  </a:lnTo>
                  <a:lnTo>
                    <a:pt x="1484" y="0"/>
                  </a:lnTo>
                  <a:lnTo>
                    <a:pt x="1484" y="6"/>
                  </a:lnTo>
                  <a:lnTo>
                    <a:pt x="1491" y="19"/>
                  </a:lnTo>
                  <a:lnTo>
                    <a:pt x="1491" y="38"/>
                  </a:lnTo>
                  <a:lnTo>
                    <a:pt x="1498" y="57"/>
                  </a:lnTo>
                  <a:lnTo>
                    <a:pt x="1498" y="83"/>
                  </a:lnTo>
                  <a:lnTo>
                    <a:pt x="1504" y="114"/>
                  </a:lnTo>
                  <a:lnTo>
                    <a:pt x="1504" y="146"/>
                  </a:lnTo>
                  <a:lnTo>
                    <a:pt x="1511" y="178"/>
                  </a:lnTo>
                  <a:lnTo>
                    <a:pt x="1511" y="217"/>
                  </a:lnTo>
                  <a:lnTo>
                    <a:pt x="1518" y="249"/>
                  </a:lnTo>
                  <a:lnTo>
                    <a:pt x="1518" y="280"/>
                  </a:lnTo>
                  <a:lnTo>
                    <a:pt x="1525" y="306"/>
                  </a:lnTo>
                  <a:lnTo>
                    <a:pt x="1525" y="325"/>
                  </a:lnTo>
                  <a:lnTo>
                    <a:pt x="1532" y="344"/>
                  </a:lnTo>
                  <a:lnTo>
                    <a:pt x="1532" y="357"/>
                  </a:lnTo>
                  <a:lnTo>
                    <a:pt x="1538" y="363"/>
                  </a:lnTo>
                  <a:lnTo>
                    <a:pt x="1538" y="357"/>
                  </a:lnTo>
                  <a:lnTo>
                    <a:pt x="1545" y="351"/>
                  </a:lnTo>
                  <a:lnTo>
                    <a:pt x="1545" y="338"/>
                  </a:lnTo>
                  <a:lnTo>
                    <a:pt x="1552" y="319"/>
                  </a:lnTo>
                  <a:lnTo>
                    <a:pt x="1552" y="293"/>
                  </a:lnTo>
                  <a:lnTo>
                    <a:pt x="1559" y="268"/>
                  </a:lnTo>
                  <a:lnTo>
                    <a:pt x="1559" y="236"/>
                  </a:lnTo>
                  <a:lnTo>
                    <a:pt x="1566" y="204"/>
                  </a:lnTo>
                  <a:lnTo>
                    <a:pt x="1566" y="172"/>
                  </a:lnTo>
                  <a:lnTo>
                    <a:pt x="1572" y="134"/>
                  </a:lnTo>
                  <a:lnTo>
                    <a:pt x="1572" y="108"/>
                  </a:lnTo>
                  <a:lnTo>
                    <a:pt x="1579" y="76"/>
                  </a:lnTo>
                  <a:lnTo>
                    <a:pt x="1579" y="51"/>
                  </a:lnTo>
                  <a:lnTo>
                    <a:pt x="1586" y="31"/>
                  </a:lnTo>
                  <a:lnTo>
                    <a:pt x="1586" y="12"/>
                  </a:lnTo>
                  <a:lnTo>
                    <a:pt x="1593" y="6"/>
                  </a:lnTo>
                  <a:lnTo>
                    <a:pt x="1593" y="0"/>
                  </a:lnTo>
                  <a:lnTo>
                    <a:pt x="1600" y="6"/>
                  </a:lnTo>
                  <a:lnTo>
                    <a:pt x="1600" y="12"/>
                  </a:lnTo>
                  <a:lnTo>
                    <a:pt x="1607" y="31"/>
                  </a:lnTo>
                  <a:lnTo>
                    <a:pt x="1607" y="51"/>
                  </a:lnTo>
                  <a:lnTo>
                    <a:pt x="1613" y="76"/>
                  </a:lnTo>
                  <a:lnTo>
                    <a:pt x="1613" y="108"/>
                  </a:lnTo>
                  <a:lnTo>
                    <a:pt x="1620" y="134"/>
                  </a:lnTo>
                  <a:lnTo>
                    <a:pt x="1620" y="172"/>
                  </a:lnTo>
                  <a:lnTo>
                    <a:pt x="1627" y="204"/>
                  </a:lnTo>
                  <a:lnTo>
                    <a:pt x="1627" y="236"/>
                  </a:lnTo>
                  <a:lnTo>
                    <a:pt x="1634" y="268"/>
                  </a:lnTo>
                  <a:lnTo>
                    <a:pt x="1634" y="293"/>
                  </a:lnTo>
                  <a:lnTo>
                    <a:pt x="1641" y="319"/>
                  </a:lnTo>
                  <a:lnTo>
                    <a:pt x="1641" y="338"/>
                  </a:lnTo>
                  <a:lnTo>
                    <a:pt x="1647" y="351"/>
                  </a:lnTo>
                  <a:lnTo>
                    <a:pt x="1647" y="357"/>
                  </a:lnTo>
                  <a:lnTo>
                    <a:pt x="1654" y="363"/>
                  </a:lnTo>
                  <a:lnTo>
                    <a:pt x="1654" y="357"/>
                  </a:lnTo>
                  <a:lnTo>
                    <a:pt x="1661" y="344"/>
                  </a:lnTo>
                  <a:lnTo>
                    <a:pt x="1661" y="325"/>
                  </a:lnTo>
                  <a:lnTo>
                    <a:pt x="1668" y="306"/>
                  </a:lnTo>
                  <a:lnTo>
                    <a:pt x="1668" y="280"/>
                  </a:lnTo>
                  <a:lnTo>
                    <a:pt x="1675" y="249"/>
                  </a:lnTo>
                  <a:lnTo>
                    <a:pt x="1675" y="217"/>
                  </a:lnTo>
                  <a:lnTo>
                    <a:pt x="1681" y="185"/>
                  </a:lnTo>
                  <a:lnTo>
                    <a:pt x="1681" y="146"/>
                  </a:lnTo>
                  <a:lnTo>
                    <a:pt x="1681" y="114"/>
                  </a:lnTo>
                  <a:lnTo>
                    <a:pt x="1688" y="83"/>
                  </a:lnTo>
                  <a:lnTo>
                    <a:pt x="1688" y="57"/>
                  </a:lnTo>
                  <a:lnTo>
                    <a:pt x="1695" y="38"/>
                  </a:lnTo>
                  <a:lnTo>
                    <a:pt x="1695" y="19"/>
                  </a:lnTo>
                  <a:lnTo>
                    <a:pt x="1702" y="6"/>
                  </a:lnTo>
                  <a:lnTo>
                    <a:pt x="1702" y="0"/>
                  </a:lnTo>
                  <a:lnTo>
                    <a:pt x="1709" y="6"/>
                  </a:lnTo>
                  <a:lnTo>
                    <a:pt x="1709" y="12"/>
                  </a:lnTo>
                  <a:lnTo>
                    <a:pt x="1715" y="25"/>
                  </a:lnTo>
                  <a:lnTo>
                    <a:pt x="1715" y="44"/>
                  </a:lnTo>
                  <a:lnTo>
                    <a:pt x="1722" y="70"/>
                  </a:lnTo>
                  <a:lnTo>
                    <a:pt x="1722" y="95"/>
                  </a:lnTo>
                  <a:lnTo>
                    <a:pt x="1729" y="127"/>
                  </a:lnTo>
                  <a:lnTo>
                    <a:pt x="1729" y="159"/>
                  </a:lnTo>
                  <a:lnTo>
                    <a:pt x="1736" y="191"/>
                  </a:lnTo>
                  <a:lnTo>
                    <a:pt x="1736" y="229"/>
                  </a:lnTo>
                  <a:lnTo>
                    <a:pt x="1743" y="255"/>
                  </a:lnTo>
                  <a:lnTo>
                    <a:pt x="1743" y="287"/>
                  </a:lnTo>
                  <a:lnTo>
                    <a:pt x="1749" y="312"/>
                  </a:lnTo>
                  <a:lnTo>
                    <a:pt x="1749" y="331"/>
                  </a:lnTo>
                  <a:lnTo>
                    <a:pt x="1756" y="351"/>
                  </a:lnTo>
                  <a:lnTo>
                    <a:pt x="1756" y="357"/>
                  </a:lnTo>
                  <a:lnTo>
                    <a:pt x="1763" y="363"/>
                  </a:lnTo>
                  <a:lnTo>
                    <a:pt x="1763" y="357"/>
                  </a:lnTo>
                  <a:lnTo>
                    <a:pt x="1770" y="351"/>
                  </a:lnTo>
                  <a:lnTo>
                    <a:pt x="1770" y="331"/>
                  </a:lnTo>
                  <a:lnTo>
                    <a:pt x="1777" y="312"/>
                  </a:lnTo>
                  <a:lnTo>
                    <a:pt x="1777" y="287"/>
                  </a:lnTo>
                  <a:lnTo>
                    <a:pt x="1783" y="255"/>
                  </a:lnTo>
                  <a:lnTo>
                    <a:pt x="1783" y="229"/>
                  </a:lnTo>
                  <a:lnTo>
                    <a:pt x="1790" y="191"/>
                  </a:lnTo>
                  <a:lnTo>
                    <a:pt x="1790" y="159"/>
                  </a:lnTo>
                  <a:lnTo>
                    <a:pt x="1797" y="127"/>
                  </a:lnTo>
                  <a:lnTo>
                    <a:pt x="1797" y="95"/>
                  </a:lnTo>
                  <a:lnTo>
                    <a:pt x="1804" y="70"/>
                  </a:lnTo>
                  <a:lnTo>
                    <a:pt x="1804" y="44"/>
                  </a:lnTo>
                  <a:lnTo>
                    <a:pt x="1811" y="25"/>
                  </a:lnTo>
                  <a:lnTo>
                    <a:pt x="1811" y="12"/>
                  </a:lnTo>
                  <a:lnTo>
                    <a:pt x="1818" y="6"/>
                  </a:lnTo>
                  <a:lnTo>
                    <a:pt x="1818" y="0"/>
                  </a:lnTo>
                  <a:lnTo>
                    <a:pt x="1824" y="6"/>
                  </a:lnTo>
                  <a:lnTo>
                    <a:pt x="1824" y="19"/>
                  </a:lnTo>
                  <a:lnTo>
                    <a:pt x="1831" y="38"/>
                  </a:lnTo>
                  <a:lnTo>
                    <a:pt x="1831" y="57"/>
                  </a:lnTo>
                  <a:lnTo>
                    <a:pt x="1838" y="83"/>
                  </a:lnTo>
                  <a:lnTo>
                    <a:pt x="1838" y="114"/>
                  </a:lnTo>
                  <a:lnTo>
                    <a:pt x="1845" y="146"/>
                  </a:lnTo>
                  <a:lnTo>
                    <a:pt x="1845" y="178"/>
                  </a:lnTo>
                  <a:lnTo>
                    <a:pt x="1852" y="217"/>
                  </a:lnTo>
                  <a:lnTo>
                    <a:pt x="1852" y="249"/>
                  </a:lnTo>
                  <a:lnTo>
                    <a:pt x="1858" y="280"/>
                  </a:lnTo>
                  <a:lnTo>
                    <a:pt x="1858" y="306"/>
                  </a:lnTo>
                  <a:lnTo>
                    <a:pt x="1865" y="325"/>
                  </a:lnTo>
                  <a:lnTo>
                    <a:pt x="1865" y="344"/>
                  </a:lnTo>
                  <a:lnTo>
                    <a:pt x="1872" y="357"/>
                  </a:lnTo>
                  <a:lnTo>
                    <a:pt x="1872" y="363"/>
                  </a:lnTo>
                  <a:lnTo>
                    <a:pt x="1879" y="357"/>
                  </a:lnTo>
                  <a:lnTo>
                    <a:pt x="1879" y="351"/>
                  </a:lnTo>
                  <a:lnTo>
                    <a:pt x="1886" y="338"/>
                  </a:lnTo>
                  <a:lnTo>
                    <a:pt x="1886" y="319"/>
                  </a:lnTo>
                  <a:lnTo>
                    <a:pt x="1892" y="293"/>
                  </a:lnTo>
                  <a:lnTo>
                    <a:pt x="1892" y="268"/>
                  </a:lnTo>
                  <a:lnTo>
                    <a:pt x="1899" y="236"/>
                  </a:lnTo>
                  <a:lnTo>
                    <a:pt x="1899" y="204"/>
                  </a:lnTo>
                  <a:lnTo>
                    <a:pt x="1906" y="172"/>
                  </a:lnTo>
                  <a:lnTo>
                    <a:pt x="1906" y="134"/>
                  </a:lnTo>
                  <a:lnTo>
                    <a:pt x="1913" y="108"/>
                  </a:lnTo>
                  <a:lnTo>
                    <a:pt x="1913" y="76"/>
                  </a:lnTo>
                  <a:lnTo>
                    <a:pt x="1920" y="51"/>
                  </a:lnTo>
                  <a:lnTo>
                    <a:pt x="1920" y="31"/>
                  </a:lnTo>
                  <a:lnTo>
                    <a:pt x="1920" y="12"/>
                  </a:lnTo>
                  <a:lnTo>
                    <a:pt x="1926" y="6"/>
                  </a:lnTo>
                  <a:lnTo>
                    <a:pt x="1926" y="0"/>
                  </a:lnTo>
                  <a:lnTo>
                    <a:pt x="1933" y="6"/>
                  </a:lnTo>
                  <a:lnTo>
                    <a:pt x="1933" y="12"/>
                  </a:lnTo>
                  <a:lnTo>
                    <a:pt x="1940" y="31"/>
                  </a:lnTo>
                  <a:lnTo>
                    <a:pt x="1940" y="51"/>
                  </a:lnTo>
                  <a:lnTo>
                    <a:pt x="1947" y="76"/>
                  </a:lnTo>
                  <a:lnTo>
                    <a:pt x="1947" y="108"/>
                  </a:lnTo>
                  <a:lnTo>
                    <a:pt x="1954" y="134"/>
                  </a:lnTo>
                  <a:lnTo>
                    <a:pt x="1954" y="172"/>
                  </a:lnTo>
                  <a:lnTo>
                    <a:pt x="1960" y="204"/>
                  </a:lnTo>
                  <a:lnTo>
                    <a:pt x="1960" y="236"/>
                  </a:lnTo>
                  <a:lnTo>
                    <a:pt x="1967" y="268"/>
                  </a:lnTo>
                  <a:lnTo>
                    <a:pt x="1967" y="293"/>
                  </a:lnTo>
                  <a:lnTo>
                    <a:pt x="1974" y="319"/>
                  </a:lnTo>
                  <a:lnTo>
                    <a:pt x="1974" y="338"/>
                  </a:lnTo>
                  <a:lnTo>
                    <a:pt x="1981" y="351"/>
                  </a:lnTo>
                  <a:lnTo>
                    <a:pt x="1981" y="357"/>
                  </a:lnTo>
                  <a:lnTo>
                    <a:pt x="1988" y="363"/>
                  </a:lnTo>
                  <a:lnTo>
                    <a:pt x="1988" y="357"/>
                  </a:lnTo>
                  <a:lnTo>
                    <a:pt x="1995" y="344"/>
                  </a:lnTo>
                  <a:lnTo>
                    <a:pt x="1995" y="325"/>
                  </a:lnTo>
                  <a:lnTo>
                    <a:pt x="2001" y="306"/>
                  </a:lnTo>
                  <a:lnTo>
                    <a:pt x="2001" y="280"/>
                  </a:lnTo>
                  <a:lnTo>
                    <a:pt x="2008" y="249"/>
                  </a:lnTo>
                  <a:lnTo>
                    <a:pt x="2008" y="217"/>
                  </a:lnTo>
                  <a:lnTo>
                    <a:pt x="2015" y="185"/>
                  </a:lnTo>
                  <a:lnTo>
                    <a:pt x="2015" y="146"/>
                  </a:lnTo>
                  <a:lnTo>
                    <a:pt x="2022" y="114"/>
                  </a:lnTo>
                  <a:lnTo>
                    <a:pt x="2022" y="83"/>
                  </a:lnTo>
                  <a:lnTo>
                    <a:pt x="2029" y="57"/>
                  </a:lnTo>
                  <a:lnTo>
                    <a:pt x="2029" y="38"/>
                  </a:lnTo>
                  <a:lnTo>
                    <a:pt x="2035" y="19"/>
                  </a:lnTo>
                  <a:lnTo>
                    <a:pt x="2035" y="6"/>
                  </a:lnTo>
                  <a:lnTo>
                    <a:pt x="2042" y="0"/>
                  </a:lnTo>
                  <a:lnTo>
                    <a:pt x="2042" y="6"/>
                  </a:lnTo>
                  <a:lnTo>
                    <a:pt x="2049" y="12"/>
                  </a:lnTo>
                  <a:lnTo>
                    <a:pt x="2049" y="25"/>
                  </a:lnTo>
                  <a:lnTo>
                    <a:pt x="2056" y="44"/>
                  </a:lnTo>
                  <a:lnTo>
                    <a:pt x="2056" y="70"/>
                  </a:lnTo>
                  <a:lnTo>
                    <a:pt x="2063" y="95"/>
                  </a:lnTo>
                  <a:lnTo>
                    <a:pt x="2063" y="127"/>
                  </a:lnTo>
                  <a:lnTo>
                    <a:pt x="2069" y="159"/>
                  </a:lnTo>
                  <a:lnTo>
                    <a:pt x="2069" y="191"/>
                  </a:lnTo>
                  <a:lnTo>
                    <a:pt x="2076" y="229"/>
                  </a:lnTo>
                  <a:lnTo>
                    <a:pt x="2076" y="255"/>
                  </a:lnTo>
                  <a:lnTo>
                    <a:pt x="2083" y="287"/>
                  </a:lnTo>
                  <a:lnTo>
                    <a:pt x="2083" y="312"/>
                  </a:lnTo>
                  <a:lnTo>
                    <a:pt x="2090" y="331"/>
                  </a:lnTo>
                  <a:lnTo>
                    <a:pt x="2090" y="351"/>
                  </a:lnTo>
                  <a:lnTo>
                    <a:pt x="2097" y="357"/>
                  </a:lnTo>
                  <a:lnTo>
                    <a:pt x="2097" y="363"/>
                  </a:lnTo>
                  <a:lnTo>
                    <a:pt x="2103" y="357"/>
                  </a:lnTo>
                  <a:lnTo>
                    <a:pt x="2103" y="351"/>
                  </a:lnTo>
                  <a:lnTo>
                    <a:pt x="2110" y="331"/>
                  </a:lnTo>
                  <a:lnTo>
                    <a:pt x="2110" y="312"/>
                  </a:lnTo>
                  <a:lnTo>
                    <a:pt x="2117" y="287"/>
                  </a:lnTo>
                  <a:lnTo>
                    <a:pt x="2117" y="255"/>
                  </a:lnTo>
                  <a:lnTo>
                    <a:pt x="2124" y="229"/>
                  </a:lnTo>
                  <a:lnTo>
                    <a:pt x="2124" y="191"/>
                  </a:lnTo>
                  <a:lnTo>
                    <a:pt x="2131" y="159"/>
                  </a:lnTo>
                  <a:lnTo>
                    <a:pt x="2131" y="127"/>
                  </a:lnTo>
                  <a:lnTo>
                    <a:pt x="2137" y="95"/>
                  </a:lnTo>
                  <a:lnTo>
                    <a:pt x="2137" y="70"/>
                  </a:lnTo>
                  <a:lnTo>
                    <a:pt x="2144" y="44"/>
                  </a:lnTo>
                  <a:lnTo>
                    <a:pt x="2144" y="25"/>
                  </a:lnTo>
                  <a:lnTo>
                    <a:pt x="2151" y="12"/>
                  </a:lnTo>
                  <a:lnTo>
                    <a:pt x="2151" y="6"/>
                  </a:lnTo>
                  <a:lnTo>
                    <a:pt x="2158" y="0"/>
                  </a:lnTo>
                  <a:lnTo>
                    <a:pt x="2158" y="6"/>
                  </a:lnTo>
                  <a:lnTo>
                    <a:pt x="2158" y="19"/>
                  </a:lnTo>
                  <a:lnTo>
                    <a:pt x="2165" y="38"/>
                  </a:lnTo>
                  <a:lnTo>
                    <a:pt x="2165" y="57"/>
                  </a:lnTo>
                  <a:lnTo>
                    <a:pt x="2171" y="83"/>
                  </a:lnTo>
                  <a:lnTo>
                    <a:pt x="2171" y="114"/>
                  </a:lnTo>
                  <a:lnTo>
                    <a:pt x="2178" y="146"/>
                  </a:lnTo>
                  <a:lnTo>
                    <a:pt x="2178" y="185"/>
                  </a:lnTo>
                  <a:lnTo>
                    <a:pt x="2185" y="217"/>
                  </a:lnTo>
                  <a:lnTo>
                    <a:pt x="2185" y="249"/>
                  </a:lnTo>
                  <a:lnTo>
                    <a:pt x="2192" y="280"/>
                  </a:lnTo>
                  <a:lnTo>
                    <a:pt x="2192" y="306"/>
                  </a:lnTo>
                  <a:lnTo>
                    <a:pt x="2199" y="325"/>
                  </a:lnTo>
                  <a:lnTo>
                    <a:pt x="2199" y="344"/>
                  </a:lnTo>
                  <a:lnTo>
                    <a:pt x="2206" y="357"/>
                  </a:lnTo>
                  <a:lnTo>
                    <a:pt x="2206" y="363"/>
                  </a:lnTo>
                  <a:lnTo>
                    <a:pt x="2212" y="357"/>
                  </a:lnTo>
                  <a:lnTo>
                    <a:pt x="2212" y="351"/>
                  </a:lnTo>
                  <a:lnTo>
                    <a:pt x="2219" y="338"/>
                  </a:lnTo>
                  <a:lnTo>
                    <a:pt x="2219" y="319"/>
                  </a:lnTo>
                  <a:lnTo>
                    <a:pt x="2226" y="293"/>
                  </a:lnTo>
                  <a:lnTo>
                    <a:pt x="2226" y="268"/>
                  </a:lnTo>
                  <a:lnTo>
                    <a:pt x="2233" y="236"/>
                  </a:lnTo>
                  <a:lnTo>
                    <a:pt x="2233" y="204"/>
                  </a:lnTo>
                  <a:lnTo>
                    <a:pt x="2240" y="172"/>
                  </a:lnTo>
                  <a:lnTo>
                    <a:pt x="2240" y="134"/>
                  </a:lnTo>
                  <a:lnTo>
                    <a:pt x="2246" y="108"/>
                  </a:lnTo>
                  <a:lnTo>
                    <a:pt x="2246" y="76"/>
                  </a:lnTo>
                  <a:lnTo>
                    <a:pt x="2253" y="51"/>
                  </a:lnTo>
                  <a:lnTo>
                    <a:pt x="2253" y="31"/>
                  </a:lnTo>
                  <a:lnTo>
                    <a:pt x="2260" y="12"/>
                  </a:lnTo>
                  <a:lnTo>
                    <a:pt x="2260" y="6"/>
                  </a:lnTo>
                  <a:lnTo>
                    <a:pt x="2267" y="0"/>
                  </a:lnTo>
                  <a:lnTo>
                    <a:pt x="2267" y="6"/>
                  </a:lnTo>
                  <a:lnTo>
                    <a:pt x="2274" y="12"/>
                  </a:lnTo>
                  <a:lnTo>
                    <a:pt x="2274" y="31"/>
                  </a:lnTo>
                  <a:lnTo>
                    <a:pt x="2280" y="51"/>
                  </a:lnTo>
                  <a:lnTo>
                    <a:pt x="2280" y="76"/>
                  </a:lnTo>
                  <a:lnTo>
                    <a:pt x="2287" y="108"/>
                  </a:lnTo>
                  <a:lnTo>
                    <a:pt x="2287" y="134"/>
                  </a:lnTo>
                  <a:lnTo>
                    <a:pt x="2294" y="172"/>
                  </a:lnTo>
                  <a:lnTo>
                    <a:pt x="2294" y="204"/>
                  </a:lnTo>
                  <a:lnTo>
                    <a:pt x="2301" y="236"/>
                  </a:lnTo>
                  <a:lnTo>
                    <a:pt x="2301" y="268"/>
                  </a:lnTo>
                  <a:lnTo>
                    <a:pt x="2308" y="293"/>
                  </a:lnTo>
                  <a:lnTo>
                    <a:pt x="2308" y="319"/>
                  </a:lnTo>
                  <a:lnTo>
                    <a:pt x="2314" y="338"/>
                  </a:lnTo>
                  <a:lnTo>
                    <a:pt x="2314" y="351"/>
                  </a:lnTo>
                  <a:lnTo>
                    <a:pt x="2321" y="357"/>
                  </a:lnTo>
                  <a:lnTo>
                    <a:pt x="2321" y="363"/>
                  </a:lnTo>
                  <a:lnTo>
                    <a:pt x="2328" y="357"/>
                  </a:lnTo>
                  <a:lnTo>
                    <a:pt x="2328" y="344"/>
                  </a:lnTo>
                  <a:lnTo>
                    <a:pt x="2335" y="325"/>
                  </a:lnTo>
                  <a:lnTo>
                    <a:pt x="2335" y="306"/>
                  </a:lnTo>
                  <a:lnTo>
                    <a:pt x="2342" y="280"/>
                  </a:lnTo>
                  <a:lnTo>
                    <a:pt x="2342" y="249"/>
                  </a:lnTo>
                  <a:lnTo>
                    <a:pt x="2348" y="217"/>
                  </a:lnTo>
                  <a:lnTo>
                    <a:pt x="2348" y="185"/>
                  </a:lnTo>
                  <a:lnTo>
                    <a:pt x="2355" y="146"/>
                  </a:lnTo>
                  <a:lnTo>
                    <a:pt x="2355" y="114"/>
                  </a:lnTo>
                  <a:lnTo>
                    <a:pt x="2362" y="83"/>
                  </a:lnTo>
                  <a:lnTo>
                    <a:pt x="2362" y="57"/>
                  </a:lnTo>
                  <a:lnTo>
                    <a:pt x="2369" y="38"/>
                  </a:lnTo>
                  <a:lnTo>
                    <a:pt x="2369" y="19"/>
                  </a:lnTo>
                  <a:lnTo>
                    <a:pt x="2376" y="6"/>
                  </a:lnTo>
                  <a:lnTo>
                    <a:pt x="2376" y="0"/>
                  </a:lnTo>
                  <a:lnTo>
                    <a:pt x="2383" y="6"/>
                  </a:lnTo>
                  <a:lnTo>
                    <a:pt x="2383" y="12"/>
                  </a:lnTo>
                  <a:lnTo>
                    <a:pt x="2389" y="25"/>
                  </a:lnTo>
                  <a:lnTo>
                    <a:pt x="2389" y="44"/>
                  </a:lnTo>
                  <a:lnTo>
                    <a:pt x="2396" y="70"/>
                  </a:lnTo>
                  <a:lnTo>
                    <a:pt x="2396" y="95"/>
                  </a:lnTo>
                  <a:lnTo>
                    <a:pt x="2396" y="127"/>
                  </a:lnTo>
                  <a:lnTo>
                    <a:pt x="2403" y="159"/>
                  </a:lnTo>
                  <a:lnTo>
                    <a:pt x="2403" y="191"/>
                  </a:lnTo>
                  <a:lnTo>
                    <a:pt x="2410" y="229"/>
                  </a:lnTo>
                  <a:lnTo>
                    <a:pt x="2410" y="255"/>
                  </a:lnTo>
                  <a:lnTo>
                    <a:pt x="2417" y="287"/>
                  </a:lnTo>
                  <a:lnTo>
                    <a:pt x="2417" y="312"/>
                  </a:lnTo>
                  <a:lnTo>
                    <a:pt x="2423" y="331"/>
                  </a:lnTo>
                  <a:lnTo>
                    <a:pt x="2423" y="351"/>
                  </a:lnTo>
                  <a:lnTo>
                    <a:pt x="2430" y="357"/>
                  </a:lnTo>
                  <a:lnTo>
                    <a:pt x="2430" y="363"/>
                  </a:lnTo>
                  <a:lnTo>
                    <a:pt x="2437" y="357"/>
                  </a:lnTo>
                  <a:lnTo>
                    <a:pt x="2437" y="351"/>
                  </a:lnTo>
                  <a:lnTo>
                    <a:pt x="2444" y="331"/>
                  </a:lnTo>
                  <a:lnTo>
                    <a:pt x="2444" y="312"/>
                  </a:lnTo>
                  <a:lnTo>
                    <a:pt x="2451" y="287"/>
                  </a:lnTo>
                  <a:lnTo>
                    <a:pt x="2451" y="255"/>
                  </a:lnTo>
                  <a:lnTo>
                    <a:pt x="2457" y="229"/>
                  </a:lnTo>
                  <a:lnTo>
                    <a:pt x="2457" y="191"/>
                  </a:lnTo>
                  <a:lnTo>
                    <a:pt x="2464" y="159"/>
                  </a:lnTo>
                  <a:lnTo>
                    <a:pt x="2464" y="127"/>
                  </a:lnTo>
                  <a:lnTo>
                    <a:pt x="2471" y="95"/>
                  </a:lnTo>
                  <a:lnTo>
                    <a:pt x="2471" y="70"/>
                  </a:lnTo>
                  <a:lnTo>
                    <a:pt x="2478" y="44"/>
                  </a:lnTo>
                  <a:lnTo>
                    <a:pt x="2478" y="25"/>
                  </a:lnTo>
                  <a:lnTo>
                    <a:pt x="2485" y="12"/>
                  </a:lnTo>
                  <a:lnTo>
                    <a:pt x="2485" y="6"/>
                  </a:lnTo>
                  <a:lnTo>
                    <a:pt x="2491" y="0"/>
                  </a:lnTo>
                  <a:lnTo>
                    <a:pt x="2491" y="6"/>
                  </a:lnTo>
                  <a:lnTo>
                    <a:pt x="2498" y="19"/>
                  </a:lnTo>
                  <a:lnTo>
                    <a:pt x="2498" y="38"/>
                  </a:lnTo>
                  <a:lnTo>
                    <a:pt x="2505" y="57"/>
                  </a:lnTo>
                  <a:lnTo>
                    <a:pt x="2505" y="83"/>
                  </a:lnTo>
                  <a:lnTo>
                    <a:pt x="2512" y="114"/>
                  </a:lnTo>
                  <a:lnTo>
                    <a:pt x="2512" y="146"/>
                  </a:lnTo>
                  <a:lnTo>
                    <a:pt x="2519" y="178"/>
                  </a:lnTo>
                  <a:lnTo>
                    <a:pt x="2519" y="217"/>
                  </a:lnTo>
                  <a:lnTo>
                    <a:pt x="2525" y="249"/>
                  </a:lnTo>
                  <a:lnTo>
                    <a:pt x="2525" y="280"/>
                  </a:lnTo>
                  <a:lnTo>
                    <a:pt x="2532" y="306"/>
                  </a:lnTo>
                  <a:lnTo>
                    <a:pt x="2532" y="325"/>
                  </a:lnTo>
                  <a:lnTo>
                    <a:pt x="2539" y="344"/>
                  </a:lnTo>
                  <a:lnTo>
                    <a:pt x="2539" y="357"/>
                  </a:lnTo>
                  <a:lnTo>
                    <a:pt x="2546" y="363"/>
                  </a:lnTo>
                  <a:lnTo>
                    <a:pt x="2546" y="357"/>
                  </a:lnTo>
                  <a:lnTo>
                    <a:pt x="2553" y="351"/>
                  </a:lnTo>
                  <a:lnTo>
                    <a:pt x="2553" y="338"/>
                  </a:lnTo>
                  <a:lnTo>
                    <a:pt x="2560" y="319"/>
                  </a:lnTo>
                  <a:lnTo>
                    <a:pt x="2560" y="293"/>
                  </a:lnTo>
                  <a:lnTo>
                    <a:pt x="2566" y="268"/>
                  </a:lnTo>
                  <a:lnTo>
                    <a:pt x="2566" y="236"/>
                  </a:lnTo>
                  <a:lnTo>
                    <a:pt x="2573" y="204"/>
                  </a:lnTo>
                  <a:lnTo>
                    <a:pt x="2573" y="172"/>
                  </a:lnTo>
                  <a:lnTo>
                    <a:pt x="2580" y="134"/>
                  </a:lnTo>
                  <a:lnTo>
                    <a:pt x="2580" y="108"/>
                  </a:lnTo>
                  <a:lnTo>
                    <a:pt x="2587" y="76"/>
                  </a:lnTo>
                  <a:lnTo>
                    <a:pt x="2587" y="51"/>
                  </a:lnTo>
                  <a:lnTo>
                    <a:pt x="2594" y="31"/>
                  </a:lnTo>
                  <a:lnTo>
                    <a:pt x="2594" y="12"/>
                  </a:lnTo>
                  <a:lnTo>
                    <a:pt x="2600" y="6"/>
                  </a:lnTo>
                  <a:lnTo>
                    <a:pt x="2600" y="0"/>
                  </a:lnTo>
                  <a:lnTo>
                    <a:pt x="2607" y="6"/>
                  </a:lnTo>
                  <a:lnTo>
                    <a:pt x="2607" y="12"/>
                  </a:lnTo>
                  <a:lnTo>
                    <a:pt x="2614" y="31"/>
                  </a:lnTo>
                  <a:lnTo>
                    <a:pt x="2614" y="51"/>
                  </a:lnTo>
                  <a:lnTo>
                    <a:pt x="2621" y="76"/>
                  </a:lnTo>
                  <a:lnTo>
                    <a:pt x="2621" y="108"/>
                  </a:lnTo>
                  <a:lnTo>
                    <a:pt x="2628" y="134"/>
                  </a:lnTo>
                  <a:lnTo>
                    <a:pt x="2628" y="172"/>
                  </a:lnTo>
                  <a:lnTo>
                    <a:pt x="2634" y="204"/>
                  </a:lnTo>
                  <a:lnTo>
                    <a:pt x="2634" y="236"/>
                  </a:lnTo>
                  <a:lnTo>
                    <a:pt x="2634" y="268"/>
                  </a:lnTo>
                  <a:lnTo>
                    <a:pt x="2641" y="293"/>
                  </a:lnTo>
                  <a:lnTo>
                    <a:pt x="2641" y="319"/>
                  </a:lnTo>
                  <a:lnTo>
                    <a:pt x="2648" y="338"/>
                  </a:lnTo>
                  <a:lnTo>
                    <a:pt x="2648" y="351"/>
                  </a:lnTo>
                  <a:lnTo>
                    <a:pt x="2655" y="357"/>
                  </a:lnTo>
                  <a:lnTo>
                    <a:pt x="2655" y="363"/>
                  </a:lnTo>
                  <a:lnTo>
                    <a:pt x="2662" y="357"/>
                  </a:lnTo>
                  <a:lnTo>
                    <a:pt x="2662" y="344"/>
                  </a:lnTo>
                  <a:lnTo>
                    <a:pt x="2668" y="325"/>
                  </a:lnTo>
                  <a:lnTo>
                    <a:pt x="2668" y="306"/>
                  </a:lnTo>
                  <a:lnTo>
                    <a:pt x="2675" y="280"/>
                  </a:lnTo>
                  <a:lnTo>
                    <a:pt x="2675" y="249"/>
                  </a:lnTo>
                  <a:lnTo>
                    <a:pt x="2682" y="217"/>
                  </a:lnTo>
                  <a:lnTo>
                    <a:pt x="2682" y="185"/>
                  </a:lnTo>
                  <a:lnTo>
                    <a:pt x="2689" y="146"/>
                  </a:lnTo>
                  <a:lnTo>
                    <a:pt x="2689" y="114"/>
                  </a:lnTo>
                  <a:lnTo>
                    <a:pt x="2696" y="83"/>
                  </a:lnTo>
                  <a:lnTo>
                    <a:pt x="2696" y="57"/>
                  </a:lnTo>
                  <a:lnTo>
                    <a:pt x="2702" y="38"/>
                  </a:lnTo>
                  <a:lnTo>
                    <a:pt x="2702" y="19"/>
                  </a:lnTo>
                  <a:lnTo>
                    <a:pt x="2709" y="6"/>
                  </a:lnTo>
                  <a:lnTo>
                    <a:pt x="2709" y="0"/>
                  </a:lnTo>
                  <a:lnTo>
                    <a:pt x="2716" y="6"/>
                  </a:lnTo>
                  <a:lnTo>
                    <a:pt x="2716" y="12"/>
                  </a:lnTo>
                  <a:lnTo>
                    <a:pt x="2723" y="25"/>
                  </a:lnTo>
                  <a:lnTo>
                    <a:pt x="2723" y="44"/>
                  </a:lnTo>
                  <a:lnTo>
                    <a:pt x="2730" y="70"/>
                  </a:lnTo>
                  <a:lnTo>
                    <a:pt x="2730" y="95"/>
                  </a:lnTo>
                  <a:lnTo>
                    <a:pt x="2736" y="127"/>
                  </a:lnTo>
                  <a:lnTo>
                    <a:pt x="2736" y="159"/>
                  </a:lnTo>
                  <a:lnTo>
                    <a:pt x="2743" y="191"/>
                  </a:lnTo>
                  <a:lnTo>
                    <a:pt x="2743" y="229"/>
                  </a:lnTo>
                  <a:lnTo>
                    <a:pt x="2750" y="255"/>
                  </a:lnTo>
                  <a:lnTo>
                    <a:pt x="2750" y="287"/>
                  </a:lnTo>
                  <a:lnTo>
                    <a:pt x="2757" y="312"/>
                  </a:lnTo>
                  <a:lnTo>
                    <a:pt x="2757" y="331"/>
                  </a:lnTo>
                  <a:lnTo>
                    <a:pt x="2764" y="351"/>
                  </a:lnTo>
                  <a:lnTo>
                    <a:pt x="2764" y="357"/>
                  </a:lnTo>
                  <a:lnTo>
                    <a:pt x="2771" y="363"/>
                  </a:lnTo>
                  <a:lnTo>
                    <a:pt x="2771" y="357"/>
                  </a:lnTo>
                  <a:lnTo>
                    <a:pt x="2777" y="351"/>
                  </a:lnTo>
                  <a:lnTo>
                    <a:pt x="2777" y="331"/>
                  </a:lnTo>
                  <a:lnTo>
                    <a:pt x="2784" y="312"/>
                  </a:lnTo>
                  <a:lnTo>
                    <a:pt x="2784" y="287"/>
                  </a:lnTo>
                  <a:lnTo>
                    <a:pt x="2791" y="255"/>
                  </a:lnTo>
                  <a:lnTo>
                    <a:pt x="2791" y="229"/>
                  </a:lnTo>
                  <a:lnTo>
                    <a:pt x="2798" y="191"/>
                  </a:lnTo>
                  <a:lnTo>
                    <a:pt x="2798" y="159"/>
                  </a:lnTo>
                  <a:lnTo>
                    <a:pt x="2805" y="127"/>
                  </a:lnTo>
                  <a:lnTo>
                    <a:pt x="2805" y="95"/>
                  </a:lnTo>
                  <a:lnTo>
                    <a:pt x="2811" y="70"/>
                  </a:lnTo>
                  <a:lnTo>
                    <a:pt x="2811" y="44"/>
                  </a:lnTo>
                  <a:lnTo>
                    <a:pt x="2818" y="25"/>
                  </a:lnTo>
                  <a:lnTo>
                    <a:pt x="2818" y="12"/>
                  </a:lnTo>
                  <a:lnTo>
                    <a:pt x="2825" y="6"/>
                  </a:lnTo>
                  <a:lnTo>
                    <a:pt x="2825" y="0"/>
                  </a:lnTo>
                  <a:lnTo>
                    <a:pt x="2832" y="6"/>
                  </a:lnTo>
                  <a:lnTo>
                    <a:pt x="2832" y="19"/>
                  </a:lnTo>
                  <a:lnTo>
                    <a:pt x="2839" y="38"/>
                  </a:lnTo>
                  <a:lnTo>
                    <a:pt x="2839" y="57"/>
                  </a:lnTo>
                  <a:lnTo>
                    <a:pt x="2845" y="83"/>
                  </a:lnTo>
                  <a:lnTo>
                    <a:pt x="2845" y="114"/>
                  </a:lnTo>
                  <a:lnTo>
                    <a:pt x="2852" y="146"/>
                  </a:lnTo>
                  <a:lnTo>
                    <a:pt x="2852" y="185"/>
                  </a:lnTo>
                  <a:lnTo>
                    <a:pt x="2859" y="217"/>
                  </a:lnTo>
                  <a:lnTo>
                    <a:pt x="2859" y="249"/>
                  </a:lnTo>
                  <a:lnTo>
                    <a:pt x="2866" y="280"/>
                  </a:lnTo>
                  <a:lnTo>
                    <a:pt x="2866" y="306"/>
                  </a:lnTo>
                  <a:lnTo>
                    <a:pt x="2873" y="325"/>
                  </a:lnTo>
                  <a:lnTo>
                    <a:pt x="2873" y="344"/>
                  </a:lnTo>
                  <a:lnTo>
                    <a:pt x="2879" y="357"/>
                  </a:lnTo>
                  <a:lnTo>
                    <a:pt x="2879" y="363"/>
                  </a:lnTo>
                  <a:lnTo>
                    <a:pt x="2879" y="357"/>
                  </a:lnTo>
                  <a:lnTo>
                    <a:pt x="2886" y="351"/>
                  </a:lnTo>
                  <a:lnTo>
                    <a:pt x="2886" y="338"/>
                  </a:lnTo>
                  <a:lnTo>
                    <a:pt x="2893" y="319"/>
                  </a:lnTo>
                  <a:lnTo>
                    <a:pt x="2893" y="293"/>
                  </a:lnTo>
                  <a:lnTo>
                    <a:pt x="2900" y="268"/>
                  </a:lnTo>
                  <a:lnTo>
                    <a:pt x="2900" y="236"/>
                  </a:lnTo>
                  <a:lnTo>
                    <a:pt x="2907" y="204"/>
                  </a:lnTo>
                  <a:lnTo>
                    <a:pt x="2907" y="172"/>
                  </a:lnTo>
                  <a:lnTo>
                    <a:pt x="2913" y="134"/>
                  </a:lnTo>
                  <a:lnTo>
                    <a:pt x="2913" y="108"/>
                  </a:lnTo>
                  <a:lnTo>
                    <a:pt x="2920" y="76"/>
                  </a:lnTo>
                  <a:lnTo>
                    <a:pt x="2920" y="51"/>
                  </a:lnTo>
                  <a:lnTo>
                    <a:pt x="2927" y="31"/>
                  </a:lnTo>
                  <a:lnTo>
                    <a:pt x="2927" y="12"/>
                  </a:lnTo>
                  <a:lnTo>
                    <a:pt x="2934" y="6"/>
                  </a:lnTo>
                  <a:lnTo>
                    <a:pt x="2934" y="0"/>
                  </a:lnTo>
                  <a:lnTo>
                    <a:pt x="2941" y="6"/>
                  </a:lnTo>
                  <a:lnTo>
                    <a:pt x="2941" y="12"/>
                  </a:lnTo>
                  <a:lnTo>
                    <a:pt x="2948" y="31"/>
                  </a:lnTo>
                  <a:lnTo>
                    <a:pt x="2948" y="51"/>
                  </a:lnTo>
                  <a:lnTo>
                    <a:pt x="2954" y="76"/>
                  </a:lnTo>
                  <a:lnTo>
                    <a:pt x="2954" y="108"/>
                  </a:lnTo>
                  <a:lnTo>
                    <a:pt x="2961" y="134"/>
                  </a:lnTo>
                  <a:lnTo>
                    <a:pt x="2961" y="172"/>
                  </a:lnTo>
                  <a:lnTo>
                    <a:pt x="2968" y="204"/>
                  </a:lnTo>
                  <a:lnTo>
                    <a:pt x="2968" y="236"/>
                  </a:lnTo>
                  <a:lnTo>
                    <a:pt x="2975" y="268"/>
                  </a:lnTo>
                  <a:lnTo>
                    <a:pt x="2975" y="293"/>
                  </a:lnTo>
                  <a:lnTo>
                    <a:pt x="2982" y="319"/>
                  </a:lnTo>
                  <a:lnTo>
                    <a:pt x="2982" y="338"/>
                  </a:lnTo>
                  <a:lnTo>
                    <a:pt x="2988" y="351"/>
                  </a:lnTo>
                  <a:lnTo>
                    <a:pt x="2988" y="357"/>
                  </a:lnTo>
                  <a:lnTo>
                    <a:pt x="2995" y="363"/>
                  </a:lnTo>
                  <a:lnTo>
                    <a:pt x="2995" y="357"/>
                  </a:lnTo>
                  <a:lnTo>
                    <a:pt x="3002" y="344"/>
                  </a:lnTo>
                  <a:lnTo>
                    <a:pt x="3002" y="325"/>
                  </a:lnTo>
                  <a:lnTo>
                    <a:pt x="3009" y="306"/>
                  </a:lnTo>
                  <a:lnTo>
                    <a:pt x="3009" y="280"/>
                  </a:lnTo>
                  <a:lnTo>
                    <a:pt x="3016" y="249"/>
                  </a:lnTo>
                  <a:lnTo>
                    <a:pt x="3016" y="217"/>
                  </a:lnTo>
                  <a:lnTo>
                    <a:pt x="3022" y="185"/>
                  </a:lnTo>
                  <a:lnTo>
                    <a:pt x="3022" y="146"/>
                  </a:lnTo>
                  <a:lnTo>
                    <a:pt x="3029" y="114"/>
                  </a:lnTo>
                  <a:lnTo>
                    <a:pt x="3029" y="83"/>
                  </a:lnTo>
                  <a:lnTo>
                    <a:pt x="3036" y="57"/>
                  </a:lnTo>
                  <a:lnTo>
                    <a:pt x="3036" y="38"/>
                  </a:lnTo>
                  <a:lnTo>
                    <a:pt x="3043" y="19"/>
                  </a:lnTo>
                  <a:lnTo>
                    <a:pt x="3043" y="6"/>
                  </a:lnTo>
                  <a:lnTo>
                    <a:pt x="3050" y="0"/>
                  </a:lnTo>
                  <a:lnTo>
                    <a:pt x="3050" y="6"/>
                  </a:lnTo>
                  <a:lnTo>
                    <a:pt x="3056" y="12"/>
                  </a:lnTo>
                  <a:lnTo>
                    <a:pt x="3056" y="25"/>
                  </a:lnTo>
                  <a:lnTo>
                    <a:pt x="3063" y="44"/>
                  </a:lnTo>
                  <a:lnTo>
                    <a:pt x="3063" y="70"/>
                  </a:lnTo>
                  <a:lnTo>
                    <a:pt x="3070" y="95"/>
                  </a:lnTo>
                  <a:lnTo>
                    <a:pt x="3070" y="127"/>
                  </a:lnTo>
                  <a:lnTo>
                    <a:pt x="3077" y="159"/>
                  </a:lnTo>
                  <a:lnTo>
                    <a:pt x="3077" y="191"/>
                  </a:lnTo>
                  <a:lnTo>
                    <a:pt x="3084" y="229"/>
                  </a:lnTo>
                  <a:lnTo>
                    <a:pt x="3084" y="255"/>
                  </a:lnTo>
                  <a:lnTo>
                    <a:pt x="3090" y="287"/>
                  </a:lnTo>
                  <a:lnTo>
                    <a:pt x="3090" y="312"/>
                  </a:lnTo>
                  <a:lnTo>
                    <a:pt x="3097" y="331"/>
                  </a:lnTo>
                  <a:lnTo>
                    <a:pt x="3097" y="351"/>
                  </a:lnTo>
                  <a:lnTo>
                    <a:pt x="3104" y="357"/>
                  </a:lnTo>
                  <a:lnTo>
                    <a:pt x="3104" y="363"/>
                  </a:lnTo>
                  <a:lnTo>
                    <a:pt x="3111" y="357"/>
                  </a:lnTo>
                  <a:lnTo>
                    <a:pt x="3111" y="351"/>
                  </a:lnTo>
                  <a:lnTo>
                    <a:pt x="3118" y="331"/>
                  </a:lnTo>
                  <a:lnTo>
                    <a:pt x="3118" y="312"/>
                  </a:lnTo>
                  <a:lnTo>
                    <a:pt x="3118" y="287"/>
                  </a:lnTo>
                  <a:lnTo>
                    <a:pt x="3125" y="255"/>
                  </a:lnTo>
                  <a:lnTo>
                    <a:pt x="3125" y="229"/>
                  </a:lnTo>
                  <a:lnTo>
                    <a:pt x="3131" y="191"/>
                  </a:lnTo>
                  <a:lnTo>
                    <a:pt x="3131" y="159"/>
                  </a:lnTo>
                  <a:lnTo>
                    <a:pt x="3138" y="127"/>
                  </a:lnTo>
                  <a:lnTo>
                    <a:pt x="3138" y="95"/>
                  </a:lnTo>
                  <a:lnTo>
                    <a:pt x="3145" y="70"/>
                  </a:lnTo>
                  <a:lnTo>
                    <a:pt x="3145" y="44"/>
                  </a:lnTo>
                  <a:lnTo>
                    <a:pt x="3152" y="25"/>
                  </a:lnTo>
                  <a:lnTo>
                    <a:pt x="3152" y="12"/>
                  </a:lnTo>
                  <a:lnTo>
                    <a:pt x="3159" y="6"/>
                  </a:lnTo>
                  <a:lnTo>
                    <a:pt x="3159" y="0"/>
                  </a:lnTo>
                  <a:lnTo>
                    <a:pt x="3165" y="6"/>
                  </a:lnTo>
                  <a:lnTo>
                    <a:pt x="3165" y="19"/>
                  </a:lnTo>
                  <a:lnTo>
                    <a:pt x="3172" y="38"/>
                  </a:lnTo>
                  <a:lnTo>
                    <a:pt x="3172" y="57"/>
                  </a:lnTo>
                  <a:lnTo>
                    <a:pt x="3179" y="83"/>
                  </a:lnTo>
                  <a:lnTo>
                    <a:pt x="3179" y="114"/>
                  </a:lnTo>
                  <a:lnTo>
                    <a:pt x="3186" y="146"/>
                  </a:lnTo>
                  <a:lnTo>
                    <a:pt x="3186" y="178"/>
                  </a:lnTo>
                  <a:lnTo>
                    <a:pt x="3193" y="217"/>
                  </a:lnTo>
                  <a:lnTo>
                    <a:pt x="3193" y="249"/>
                  </a:lnTo>
                  <a:lnTo>
                    <a:pt x="3199" y="280"/>
                  </a:lnTo>
                  <a:lnTo>
                    <a:pt x="3199" y="306"/>
                  </a:lnTo>
                  <a:lnTo>
                    <a:pt x="3206" y="325"/>
                  </a:lnTo>
                  <a:lnTo>
                    <a:pt x="3206" y="344"/>
                  </a:lnTo>
                  <a:lnTo>
                    <a:pt x="3213" y="357"/>
                  </a:lnTo>
                  <a:lnTo>
                    <a:pt x="3213" y="363"/>
                  </a:lnTo>
                  <a:lnTo>
                    <a:pt x="3220" y="357"/>
                  </a:lnTo>
                  <a:lnTo>
                    <a:pt x="3220" y="351"/>
                  </a:lnTo>
                  <a:lnTo>
                    <a:pt x="3227" y="338"/>
                  </a:lnTo>
                  <a:lnTo>
                    <a:pt x="3227" y="319"/>
                  </a:lnTo>
                  <a:lnTo>
                    <a:pt x="3233" y="293"/>
                  </a:lnTo>
                  <a:lnTo>
                    <a:pt x="3233" y="268"/>
                  </a:lnTo>
                  <a:lnTo>
                    <a:pt x="3240" y="236"/>
                  </a:lnTo>
                  <a:lnTo>
                    <a:pt x="3240" y="204"/>
                  </a:lnTo>
                  <a:lnTo>
                    <a:pt x="3247" y="172"/>
                  </a:lnTo>
                  <a:lnTo>
                    <a:pt x="3247" y="134"/>
                  </a:lnTo>
                  <a:lnTo>
                    <a:pt x="3254" y="108"/>
                  </a:lnTo>
                  <a:lnTo>
                    <a:pt x="3254" y="76"/>
                  </a:lnTo>
                  <a:lnTo>
                    <a:pt x="3261" y="51"/>
                  </a:lnTo>
                  <a:lnTo>
                    <a:pt x="3261" y="31"/>
                  </a:lnTo>
                  <a:lnTo>
                    <a:pt x="3267" y="12"/>
                  </a:lnTo>
                  <a:lnTo>
                    <a:pt x="3267" y="6"/>
                  </a:lnTo>
                  <a:lnTo>
                    <a:pt x="3274" y="0"/>
                  </a:lnTo>
                  <a:lnTo>
                    <a:pt x="3274" y="6"/>
                  </a:lnTo>
                  <a:lnTo>
                    <a:pt x="3281" y="12"/>
                  </a:lnTo>
                  <a:lnTo>
                    <a:pt x="3281" y="31"/>
                  </a:lnTo>
                  <a:lnTo>
                    <a:pt x="3288" y="51"/>
                  </a:lnTo>
                  <a:lnTo>
                    <a:pt x="3288" y="76"/>
                  </a:lnTo>
                  <a:lnTo>
                    <a:pt x="3295" y="108"/>
                  </a:lnTo>
                  <a:lnTo>
                    <a:pt x="3295" y="134"/>
                  </a:lnTo>
                  <a:lnTo>
                    <a:pt x="3301" y="172"/>
                  </a:lnTo>
                  <a:lnTo>
                    <a:pt x="3301" y="204"/>
                  </a:lnTo>
                  <a:lnTo>
                    <a:pt x="3308" y="236"/>
                  </a:lnTo>
                  <a:lnTo>
                    <a:pt x="3308" y="268"/>
                  </a:lnTo>
                  <a:lnTo>
                    <a:pt x="3315" y="293"/>
                  </a:lnTo>
                  <a:lnTo>
                    <a:pt x="3315" y="319"/>
                  </a:lnTo>
                  <a:lnTo>
                    <a:pt x="3322" y="338"/>
                  </a:lnTo>
                  <a:lnTo>
                    <a:pt x="3322" y="351"/>
                  </a:lnTo>
                  <a:lnTo>
                    <a:pt x="3329" y="357"/>
                  </a:lnTo>
                  <a:lnTo>
                    <a:pt x="3329" y="363"/>
                  </a:lnTo>
                  <a:lnTo>
                    <a:pt x="3336" y="357"/>
                  </a:lnTo>
                  <a:lnTo>
                    <a:pt x="3336" y="344"/>
                  </a:lnTo>
                  <a:lnTo>
                    <a:pt x="3342" y="325"/>
                  </a:lnTo>
                  <a:lnTo>
                    <a:pt x="3342" y="306"/>
                  </a:lnTo>
                  <a:lnTo>
                    <a:pt x="3349" y="280"/>
                  </a:lnTo>
                  <a:lnTo>
                    <a:pt x="3349" y="249"/>
                  </a:lnTo>
                  <a:lnTo>
                    <a:pt x="3356" y="217"/>
                  </a:lnTo>
                  <a:lnTo>
                    <a:pt x="3356" y="185"/>
                  </a:lnTo>
                </a:path>
              </a:pathLst>
            </a:custGeom>
            <a:noFill/>
            <a:ln w="22225" cap="flat">
              <a:solidFill>
                <a:schemeClr val="accent1"/>
              </a:solidFill>
              <a:prstDash val="sysDot"/>
              <a:round/>
              <a:headEnd/>
              <a:tailEnd/>
            </a:ln>
          </p:spPr>
          <p:txBody>
            <a:bodyPr/>
            <a:lstStyle/>
            <a:p>
              <a:endParaRPr lang="fr-FR"/>
            </a:p>
          </p:txBody>
        </p:sp>
      </p:grpSp>
      <p:grpSp>
        <p:nvGrpSpPr>
          <p:cNvPr id="3" name="Group 161"/>
          <p:cNvGrpSpPr>
            <a:grpSpLocks/>
          </p:cNvGrpSpPr>
          <p:nvPr/>
        </p:nvGrpSpPr>
        <p:grpSpPr bwMode="auto">
          <a:xfrm>
            <a:off x="1358412" y="3371851"/>
            <a:ext cx="5754565" cy="2600325"/>
            <a:chOff x="854" y="2586"/>
            <a:chExt cx="3927" cy="1638"/>
          </a:xfrm>
        </p:grpSpPr>
        <p:sp>
          <p:nvSpPr>
            <p:cNvPr id="177154" name="Rectangle 2"/>
            <p:cNvSpPr>
              <a:spLocks noChangeArrowheads="1"/>
            </p:cNvSpPr>
            <p:nvPr/>
          </p:nvSpPr>
          <p:spPr bwMode="auto">
            <a:xfrm>
              <a:off x="1794" y="4014"/>
              <a:ext cx="2178" cy="210"/>
            </a:xfrm>
            <a:prstGeom prst="rect">
              <a:avLst/>
            </a:prstGeom>
            <a:solidFill>
              <a:srgbClr val="FFFFFF"/>
            </a:solidFill>
            <a:ln w="9525">
              <a:solidFill>
                <a:schemeClr val="bg1"/>
              </a:solidFill>
              <a:miter lim="800000"/>
              <a:headEnd/>
              <a:tailEnd/>
            </a:ln>
            <a:effectLst/>
          </p:spPr>
          <p:txBody>
            <a:bodyPr wrap="none" anchor="ctr"/>
            <a:lstStyle/>
            <a:p>
              <a:endParaRPr lang="fr-FR"/>
            </a:p>
          </p:txBody>
        </p:sp>
        <p:sp>
          <p:nvSpPr>
            <p:cNvPr id="177155" name="Rectangle 3"/>
            <p:cNvSpPr>
              <a:spLocks noChangeArrowheads="1"/>
            </p:cNvSpPr>
            <p:nvPr/>
          </p:nvSpPr>
          <p:spPr bwMode="auto">
            <a:xfrm>
              <a:off x="1324" y="2804"/>
              <a:ext cx="3356" cy="1079"/>
            </a:xfrm>
            <a:prstGeom prst="rect">
              <a:avLst/>
            </a:prstGeom>
            <a:noFill/>
            <a:ln w="9525">
              <a:noFill/>
              <a:miter lim="800000"/>
              <a:headEnd/>
              <a:tailEnd/>
            </a:ln>
          </p:spPr>
          <p:txBody>
            <a:bodyPr/>
            <a:lstStyle/>
            <a:p>
              <a:endParaRPr lang="fr-FR"/>
            </a:p>
          </p:txBody>
        </p:sp>
        <p:sp>
          <p:nvSpPr>
            <p:cNvPr id="177156" name="Rectangle 4"/>
            <p:cNvSpPr>
              <a:spLocks noChangeArrowheads="1"/>
            </p:cNvSpPr>
            <p:nvPr/>
          </p:nvSpPr>
          <p:spPr bwMode="auto">
            <a:xfrm>
              <a:off x="1324" y="2804"/>
              <a:ext cx="3356" cy="1079"/>
            </a:xfrm>
            <a:prstGeom prst="rect">
              <a:avLst/>
            </a:prstGeom>
            <a:noFill/>
            <a:ln w="0">
              <a:solidFill>
                <a:srgbClr val="FFFFFF"/>
              </a:solidFill>
              <a:miter lim="800000"/>
              <a:headEnd/>
              <a:tailEnd/>
            </a:ln>
          </p:spPr>
          <p:txBody>
            <a:bodyPr/>
            <a:lstStyle/>
            <a:p>
              <a:endParaRPr lang="fr-FR"/>
            </a:p>
          </p:txBody>
        </p:sp>
        <p:sp>
          <p:nvSpPr>
            <p:cNvPr id="177157" name="Freeform 5"/>
            <p:cNvSpPr>
              <a:spLocks/>
            </p:cNvSpPr>
            <p:nvPr/>
          </p:nvSpPr>
          <p:spPr bwMode="auto">
            <a:xfrm>
              <a:off x="1324" y="2804"/>
              <a:ext cx="1" cy="1079"/>
            </a:xfrm>
            <a:custGeom>
              <a:avLst/>
              <a:gdLst/>
              <a:ahLst/>
              <a:cxnLst>
                <a:cxn ang="0">
                  <a:pos x="0" y="169"/>
                </a:cxn>
                <a:cxn ang="0">
                  <a:pos x="0" y="0"/>
                </a:cxn>
                <a:cxn ang="0">
                  <a:pos x="0" y="0"/>
                </a:cxn>
              </a:cxnLst>
              <a:rect l="0" t="0" r="r" b="b"/>
              <a:pathLst>
                <a:path h="169">
                  <a:moveTo>
                    <a:pt x="0" y="169"/>
                  </a:moveTo>
                  <a:lnTo>
                    <a:pt x="0" y="0"/>
                  </a:lnTo>
                  <a:lnTo>
                    <a:pt x="0" y="0"/>
                  </a:lnTo>
                </a:path>
              </a:pathLst>
            </a:custGeom>
            <a:noFill/>
            <a:ln w="0">
              <a:solidFill>
                <a:srgbClr val="000000"/>
              </a:solidFill>
              <a:prstDash val="sysDot"/>
              <a:round/>
              <a:headEnd/>
              <a:tailEnd/>
            </a:ln>
          </p:spPr>
          <p:txBody>
            <a:bodyPr/>
            <a:lstStyle/>
            <a:p>
              <a:endParaRPr lang="fr-FR"/>
            </a:p>
          </p:txBody>
        </p:sp>
        <p:sp>
          <p:nvSpPr>
            <p:cNvPr id="177158" name="Freeform 6"/>
            <p:cNvSpPr>
              <a:spLocks/>
            </p:cNvSpPr>
            <p:nvPr/>
          </p:nvSpPr>
          <p:spPr bwMode="auto">
            <a:xfrm>
              <a:off x="1658" y="2804"/>
              <a:ext cx="1" cy="1079"/>
            </a:xfrm>
            <a:custGeom>
              <a:avLst/>
              <a:gdLst/>
              <a:ahLst/>
              <a:cxnLst>
                <a:cxn ang="0">
                  <a:pos x="0" y="169"/>
                </a:cxn>
                <a:cxn ang="0">
                  <a:pos x="0" y="0"/>
                </a:cxn>
                <a:cxn ang="0">
                  <a:pos x="0" y="0"/>
                </a:cxn>
              </a:cxnLst>
              <a:rect l="0" t="0" r="r" b="b"/>
              <a:pathLst>
                <a:path h="169">
                  <a:moveTo>
                    <a:pt x="0" y="169"/>
                  </a:moveTo>
                  <a:lnTo>
                    <a:pt x="0" y="0"/>
                  </a:lnTo>
                  <a:lnTo>
                    <a:pt x="0" y="0"/>
                  </a:lnTo>
                </a:path>
              </a:pathLst>
            </a:custGeom>
            <a:noFill/>
            <a:ln w="0">
              <a:solidFill>
                <a:srgbClr val="000000"/>
              </a:solidFill>
              <a:prstDash val="sysDot"/>
              <a:round/>
              <a:headEnd/>
              <a:tailEnd/>
            </a:ln>
          </p:spPr>
          <p:txBody>
            <a:bodyPr/>
            <a:lstStyle/>
            <a:p>
              <a:endParaRPr lang="fr-FR"/>
            </a:p>
          </p:txBody>
        </p:sp>
        <p:sp>
          <p:nvSpPr>
            <p:cNvPr id="177159" name="Freeform 7"/>
            <p:cNvSpPr>
              <a:spLocks/>
            </p:cNvSpPr>
            <p:nvPr/>
          </p:nvSpPr>
          <p:spPr bwMode="auto">
            <a:xfrm>
              <a:off x="1998" y="2804"/>
              <a:ext cx="1" cy="1079"/>
            </a:xfrm>
            <a:custGeom>
              <a:avLst/>
              <a:gdLst/>
              <a:ahLst/>
              <a:cxnLst>
                <a:cxn ang="0">
                  <a:pos x="0" y="169"/>
                </a:cxn>
                <a:cxn ang="0">
                  <a:pos x="0" y="0"/>
                </a:cxn>
                <a:cxn ang="0">
                  <a:pos x="0" y="0"/>
                </a:cxn>
              </a:cxnLst>
              <a:rect l="0" t="0" r="r" b="b"/>
              <a:pathLst>
                <a:path h="169">
                  <a:moveTo>
                    <a:pt x="0" y="169"/>
                  </a:moveTo>
                  <a:lnTo>
                    <a:pt x="0" y="0"/>
                  </a:lnTo>
                  <a:lnTo>
                    <a:pt x="0" y="0"/>
                  </a:lnTo>
                </a:path>
              </a:pathLst>
            </a:custGeom>
            <a:noFill/>
            <a:ln w="0">
              <a:solidFill>
                <a:srgbClr val="000000"/>
              </a:solidFill>
              <a:prstDash val="sysDot"/>
              <a:round/>
              <a:headEnd/>
              <a:tailEnd/>
            </a:ln>
          </p:spPr>
          <p:txBody>
            <a:bodyPr/>
            <a:lstStyle/>
            <a:p>
              <a:endParaRPr lang="fr-FR"/>
            </a:p>
          </p:txBody>
        </p:sp>
        <p:sp>
          <p:nvSpPr>
            <p:cNvPr id="177160" name="Freeform 8"/>
            <p:cNvSpPr>
              <a:spLocks/>
            </p:cNvSpPr>
            <p:nvPr/>
          </p:nvSpPr>
          <p:spPr bwMode="auto">
            <a:xfrm>
              <a:off x="2331" y="2804"/>
              <a:ext cx="1" cy="1079"/>
            </a:xfrm>
            <a:custGeom>
              <a:avLst/>
              <a:gdLst/>
              <a:ahLst/>
              <a:cxnLst>
                <a:cxn ang="0">
                  <a:pos x="0" y="169"/>
                </a:cxn>
                <a:cxn ang="0">
                  <a:pos x="0" y="0"/>
                </a:cxn>
                <a:cxn ang="0">
                  <a:pos x="0" y="0"/>
                </a:cxn>
              </a:cxnLst>
              <a:rect l="0" t="0" r="r" b="b"/>
              <a:pathLst>
                <a:path h="169">
                  <a:moveTo>
                    <a:pt x="0" y="169"/>
                  </a:moveTo>
                  <a:lnTo>
                    <a:pt x="0" y="0"/>
                  </a:lnTo>
                  <a:lnTo>
                    <a:pt x="0" y="0"/>
                  </a:lnTo>
                </a:path>
              </a:pathLst>
            </a:custGeom>
            <a:noFill/>
            <a:ln w="0">
              <a:solidFill>
                <a:srgbClr val="000000"/>
              </a:solidFill>
              <a:prstDash val="sysDot"/>
              <a:round/>
              <a:headEnd/>
              <a:tailEnd/>
            </a:ln>
          </p:spPr>
          <p:txBody>
            <a:bodyPr/>
            <a:lstStyle/>
            <a:p>
              <a:endParaRPr lang="fr-FR"/>
            </a:p>
          </p:txBody>
        </p:sp>
        <p:sp>
          <p:nvSpPr>
            <p:cNvPr id="177161" name="Freeform 9"/>
            <p:cNvSpPr>
              <a:spLocks/>
            </p:cNvSpPr>
            <p:nvPr/>
          </p:nvSpPr>
          <p:spPr bwMode="auto">
            <a:xfrm>
              <a:off x="2665" y="2804"/>
              <a:ext cx="1" cy="1079"/>
            </a:xfrm>
            <a:custGeom>
              <a:avLst/>
              <a:gdLst/>
              <a:ahLst/>
              <a:cxnLst>
                <a:cxn ang="0">
                  <a:pos x="0" y="169"/>
                </a:cxn>
                <a:cxn ang="0">
                  <a:pos x="0" y="0"/>
                </a:cxn>
                <a:cxn ang="0">
                  <a:pos x="0" y="0"/>
                </a:cxn>
              </a:cxnLst>
              <a:rect l="0" t="0" r="r" b="b"/>
              <a:pathLst>
                <a:path h="169">
                  <a:moveTo>
                    <a:pt x="0" y="169"/>
                  </a:moveTo>
                  <a:lnTo>
                    <a:pt x="0" y="0"/>
                  </a:lnTo>
                  <a:lnTo>
                    <a:pt x="0" y="0"/>
                  </a:lnTo>
                </a:path>
              </a:pathLst>
            </a:custGeom>
            <a:noFill/>
            <a:ln w="0">
              <a:solidFill>
                <a:srgbClr val="000000"/>
              </a:solidFill>
              <a:prstDash val="sysDot"/>
              <a:round/>
              <a:headEnd/>
              <a:tailEnd/>
            </a:ln>
          </p:spPr>
          <p:txBody>
            <a:bodyPr/>
            <a:lstStyle/>
            <a:p>
              <a:endParaRPr lang="fr-FR"/>
            </a:p>
          </p:txBody>
        </p:sp>
        <p:sp>
          <p:nvSpPr>
            <p:cNvPr id="177162" name="Freeform 10"/>
            <p:cNvSpPr>
              <a:spLocks/>
            </p:cNvSpPr>
            <p:nvPr/>
          </p:nvSpPr>
          <p:spPr bwMode="auto">
            <a:xfrm>
              <a:off x="3005" y="2804"/>
              <a:ext cx="1" cy="1079"/>
            </a:xfrm>
            <a:custGeom>
              <a:avLst/>
              <a:gdLst/>
              <a:ahLst/>
              <a:cxnLst>
                <a:cxn ang="0">
                  <a:pos x="0" y="169"/>
                </a:cxn>
                <a:cxn ang="0">
                  <a:pos x="0" y="0"/>
                </a:cxn>
                <a:cxn ang="0">
                  <a:pos x="0" y="0"/>
                </a:cxn>
              </a:cxnLst>
              <a:rect l="0" t="0" r="r" b="b"/>
              <a:pathLst>
                <a:path h="169">
                  <a:moveTo>
                    <a:pt x="0" y="169"/>
                  </a:moveTo>
                  <a:lnTo>
                    <a:pt x="0" y="0"/>
                  </a:lnTo>
                  <a:lnTo>
                    <a:pt x="0" y="0"/>
                  </a:lnTo>
                </a:path>
              </a:pathLst>
            </a:custGeom>
            <a:noFill/>
            <a:ln w="0">
              <a:solidFill>
                <a:srgbClr val="000000"/>
              </a:solidFill>
              <a:prstDash val="sysDot"/>
              <a:round/>
              <a:headEnd/>
              <a:tailEnd/>
            </a:ln>
          </p:spPr>
          <p:txBody>
            <a:bodyPr/>
            <a:lstStyle/>
            <a:p>
              <a:endParaRPr lang="fr-FR"/>
            </a:p>
          </p:txBody>
        </p:sp>
        <p:sp>
          <p:nvSpPr>
            <p:cNvPr id="177163" name="Freeform 11"/>
            <p:cNvSpPr>
              <a:spLocks/>
            </p:cNvSpPr>
            <p:nvPr/>
          </p:nvSpPr>
          <p:spPr bwMode="auto">
            <a:xfrm>
              <a:off x="3339" y="2804"/>
              <a:ext cx="1" cy="1079"/>
            </a:xfrm>
            <a:custGeom>
              <a:avLst/>
              <a:gdLst/>
              <a:ahLst/>
              <a:cxnLst>
                <a:cxn ang="0">
                  <a:pos x="0" y="169"/>
                </a:cxn>
                <a:cxn ang="0">
                  <a:pos x="0" y="0"/>
                </a:cxn>
                <a:cxn ang="0">
                  <a:pos x="0" y="0"/>
                </a:cxn>
              </a:cxnLst>
              <a:rect l="0" t="0" r="r" b="b"/>
              <a:pathLst>
                <a:path h="169">
                  <a:moveTo>
                    <a:pt x="0" y="169"/>
                  </a:moveTo>
                  <a:lnTo>
                    <a:pt x="0" y="0"/>
                  </a:lnTo>
                  <a:lnTo>
                    <a:pt x="0" y="0"/>
                  </a:lnTo>
                </a:path>
              </a:pathLst>
            </a:custGeom>
            <a:noFill/>
            <a:ln w="0">
              <a:solidFill>
                <a:srgbClr val="000000"/>
              </a:solidFill>
              <a:prstDash val="sysDot"/>
              <a:round/>
              <a:headEnd/>
              <a:tailEnd/>
            </a:ln>
          </p:spPr>
          <p:txBody>
            <a:bodyPr/>
            <a:lstStyle/>
            <a:p>
              <a:endParaRPr lang="fr-FR"/>
            </a:p>
          </p:txBody>
        </p:sp>
        <p:sp>
          <p:nvSpPr>
            <p:cNvPr id="177164" name="Freeform 12"/>
            <p:cNvSpPr>
              <a:spLocks/>
            </p:cNvSpPr>
            <p:nvPr/>
          </p:nvSpPr>
          <p:spPr bwMode="auto">
            <a:xfrm>
              <a:off x="3672" y="2804"/>
              <a:ext cx="1" cy="1079"/>
            </a:xfrm>
            <a:custGeom>
              <a:avLst/>
              <a:gdLst/>
              <a:ahLst/>
              <a:cxnLst>
                <a:cxn ang="0">
                  <a:pos x="0" y="169"/>
                </a:cxn>
                <a:cxn ang="0">
                  <a:pos x="0" y="0"/>
                </a:cxn>
                <a:cxn ang="0">
                  <a:pos x="0" y="0"/>
                </a:cxn>
              </a:cxnLst>
              <a:rect l="0" t="0" r="r" b="b"/>
              <a:pathLst>
                <a:path h="169">
                  <a:moveTo>
                    <a:pt x="0" y="169"/>
                  </a:moveTo>
                  <a:lnTo>
                    <a:pt x="0" y="0"/>
                  </a:lnTo>
                  <a:lnTo>
                    <a:pt x="0" y="0"/>
                  </a:lnTo>
                </a:path>
              </a:pathLst>
            </a:custGeom>
            <a:noFill/>
            <a:ln w="0">
              <a:solidFill>
                <a:srgbClr val="000000"/>
              </a:solidFill>
              <a:prstDash val="sysDot"/>
              <a:round/>
              <a:headEnd/>
              <a:tailEnd/>
            </a:ln>
          </p:spPr>
          <p:txBody>
            <a:bodyPr/>
            <a:lstStyle/>
            <a:p>
              <a:endParaRPr lang="fr-FR"/>
            </a:p>
          </p:txBody>
        </p:sp>
        <p:sp>
          <p:nvSpPr>
            <p:cNvPr id="177165" name="Freeform 13"/>
            <p:cNvSpPr>
              <a:spLocks/>
            </p:cNvSpPr>
            <p:nvPr/>
          </p:nvSpPr>
          <p:spPr bwMode="auto">
            <a:xfrm>
              <a:off x="4006" y="2804"/>
              <a:ext cx="1" cy="1079"/>
            </a:xfrm>
            <a:custGeom>
              <a:avLst/>
              <a:gdLst/>
              <a:ahLst/>
              <a:cxnLst>
                <a:cxn ang="0">
                  <a:pos x="0" y="169"/>
                </a:cxn>
                <a:cxn ang="0">
                  <a:pos x="0" y="0"/>
                </a:cxn>
                <a:cxn ang="0">
                  <a:pos x="0" y="0"/>
                </a:cxn>
              </a:cxnLst>
              <a:rect l="0" t="0" r="r" b="b"/>
              <a:pathLst>
                <a:path h="169">
                  <a:moveTo>
                    <a:pt x="0" y="169"/>
                  </a:moveTo>
                  <a:lnTo>
                    <a:pt x="0" y="0"/>
                  </a:lnTo>
                  <a:lnTo>
                    <a:pt x="0" y="0"/>
                  </a:lnTo>
                </a:path>
              </a:pathLst>
            </a:custGeom>
            <a:noFill/>
            <a:ln w="0">
              <a:solidFill>
                <a:srgbClr val="000000"/>
              </a:solidFill>
              <a:prstDash val="sysDot"/>
              <a:round/>
              <a:headEnd/>
              <a:tailEnd/>
            </a:ln>
          </p:spPr>
          <p:txBody>
            <a:bodyPr/>
            <a:lstStyle/>
            <a:p>
              <a:endParaRPr lang="fr-FR"/>
            </a:p>
          </p:txBody>
        </p:sp>
        <p:sp>
          <p:nvSpPr>
            <p:cNvPr id="177166" name="Freeform 14"/>
            <p:cNvSpPr>
              <a:spLocks/>
            </p:cNvSpPr>
            <p:nvPr/>
          </p:nvSpPr>
          <p:spPr bwMode="auto">
            <a:xfrm>
              <a:off x="4346" y="2804"/>
              <a:ext cx="1" cy="1079"/>
            </a:xfrm>
            <a:custGeom>
              <a:avLst/>
              <a:gdLst/>
              <a:ahLst/>
              <a:cxnLst>
                <a:cxn ang="0">
                  <a:pos x="0" y="169"/>
                </a:cxn>
                <a:cxn ang="0">
                  <a:pos x="0" y="0"/>
                </a:cxn>
                <a:cxn ang="0">
                  <a:pos x="0" y="0"/>
                </a:cxn>
              </a:cxnLst>
              <a:rect l="0" t="0" r="r" b="b"/>
              <a:pathLst>
                <a:path h="169">
                  <a:moveTo>
                    <a:pt x="0" y="169"/>
                  </a:moveTo>
                  <a:lnTo>
                    <a:pt x="0" y="0"/>
                  </a:lnTo>
                  <a:lnTo>
                    <a:pt x="0" y="0"/>
                  </a:lnTo>
                </a:path>
              </a:pathLst>
            </a:custGeom>
            <a:noFill/>
            <a:ln w="0">
              <a:solidFill>
                <a:srgbClr val="000000"/>
              </a:solidFill>
              <a:prstDash val="sysDot"/>
              <a:round/>
              <a:headEnd/>
              <a:tailEnd/>
            </a:ln>
          </p:spPr>
          <p:txBody>
            <a:bodyPr/>
            <a:lstStyle/>
            <a:p>
              <a:endParaRPr lang="fr-FR"/>
            </a:p>
          </p:txBody>
        </p:sp>
        <p:sp>
          <p:nvSpPr>
            <p:cNvPr id="177167" name="Freeform 15"/>
            <p:cNvSpPr>
              <a:spLocks/>
            </p:cNvSpPr>
            <p:nvPr/>
          </p:nvSpPr>
          <p:spPr bwMode="auto">
            <a:xfrm>
              <a:off x="4680" y="2804"/>
              <a:ext cx="1" cy="1079"/>
            </a:xfrm>
            <a:custGeom>
              <a:avLst/>
              <a:gdLst/>
              <a:ahLst/>
              <a:cxnLst>
                <a:cxn ang="0">
                  <a:pos x="0" y="169"/>
                </a:cxn>
                <a:cxn ang="0">
                  <a:pos x="0" y="0"/>
                </a:cxn>
                <a:cxn ang="0">
                  <a:pos x="0" y="0"/>
                </a:cxn>
              </a:cxnLst>
              <a:rect l="0" t="0" r="r" b="b"/>
              <a:pathLst>
                <a:path h="169">
                  <a:moveTo>
                    <a:pt x="0" y="169"/>
                  </a:moveTo>
                  <a:lnTo>
                    <a:pt x="0" y="0"/>
                  </a:lnTo>
                  <a:lnTo>
                    <a:pt x="0" y="0"/>
                  </a:lnTo>
                </a:path>
              </a:pathLst>
            </a:custGeom>
            <a:noFill/>
            <a:ln w="0">
              <a:solidFill>
                <a:srgbClr val="000000"/>
              </a:solidFill>
              <a:prstDash val="sysDot"/>
              <a:round/>
              <a:headEnd/>
              <a:tailEnd/>
            </a:ln>
          </p:spPr>
          <p:txBody>
            <a:bodyPr/>
            <a:lstStyle/>
            <a:p>
              <a:endParaRPr lang="fr-FR"/>
            </a:p>
          </p:txBody>
        </p:sp>
        <p:sp>
          <p:nvSpPr>
            <p:cNvPr id="177168" name="Freeform 16"/>
            <p:cNvSpPr>
              <a:spLocks/>
            </p:cNvSpPr>
            <p:nvPr/>
          </p:nvSpPr>
          <p:spPr bwMode="auto">
            <a:xfrm>
              <a:off x="1324" y="3883"/>
              <a:ext cx="3356" cy="1"/>
            </a:xfrm>
            <a:custGeom>
              <a:avLst/>
              <a:gdLst/>
              <a:ahLst/>
              <a:cxnLst>
                <a:cxn ang="0">
                  <a:pos x="0" y="0"/>
                </a:cxn>
                <a:cxn ang="0">
                  <a:pos x="493" y="0"/>
                </a:cxn>
                <a:cxn ang="0">
                  <a:pos x="493" y="0"/>
                </a:cxn>
              </a:cxnLst>
              <a:rect l="0" t="0" r="r" b="b"/>
              <a:pathLst>
                <a:path w="493">
                  <a:moveTo>
                    <a:pt x="0" y="0"/>
                  </a:moveTo>
                  <a:lnTo>
                    <a:pt x="493" y="0"/>
                  </a:lnTo>
                  <a:lnTo>
                    <a:pt x="493" y="0"/>
                  </a:lnTo>
                </a:path>
              </a:pathLst>
            </a:custGeom>
            <a:noFill/>
            <a:ln w="0">
              <a:solidFill>
                <a:srgbClr val="000000"/>
              </a:solidFill>
              <a:prstDash val="sysDot"/>
              <a:round/>
              <a:headEnd/>
              <a:tailEnd/>
            </a:ln>
          </p:spPr>
          <p:txBody>
            <a:bodyPr/>
            <a:lstStyle/>
            <a:p>
              <a:endParaRPr lang="fr-FR"/>
            </a:p>
          </p:txBody>
        </p:sp>
        <p:sp>
          <p:nvSpPr>
            <p:cNvPr id="177169" name="Freeform 17"/>
            <p:cNvSpPr>
              <a:spLocks/>
            </p:cNvSpPr>
            <p:nvPr/>
          </p:nvSpPr>
          <p:spPr bwMode="auto">
            <a:xfrm>
              <a:off x="1324" y="3685"/>
              <a:ext cx="3356" cy="1"/>
            </a:xfrm>
            <a:custGeom>
              <a:avLst/>
              <a:gdLst/>
              <a:ahLst/>
              <a:cxnLst>
                <a:cxn ang="0">
                  <a:pos x="0" y="0"/>
                </a:cxn>
                <a:cxn ang="0">
                  <a:pos x="493" y="0"/>
                </a:cxn>
                <a:cxn ang="0">
                  <a:pos x="493" y="0"/>
                </a:cxn>
              </a:cxnLst>
              <a:rect l="0" t="0" r="r" b="b"/>
              <a:pathLst>
                <a:path w="493">
                  <a:moveTo>
                    <a:pt x="0" y="0"/>
                  </a:moveTo>
                  <a:lnTo>
                    <a:pt x="493" y="0"/>
                  </a:lnTo>
                  <a:lnTo>
                    <a:pt x="493" y="0"/>
                  </a:lnTo>
                </a:path>
              </a:pathLst>
            </a:custGeom>
            <a:noFill/>
            <a:ln w="0">
              <a:solidFill>
                <a:srgbClr val="000000"/>
              </a:solidFill>
              <a:prstDash val="sysDot"/>
              <a:round/>
              <a:headEnd/>
              <a:tailEnd/>
            </a:ln>
          </p:spPr>
          <p:txBody>
            <a:bodyPr/>
            <a:lstStyle/>
            <a:p>
              <a:endParaRPr lang="fr-FR"/>
            </a:p>
          </p:txBody>
        </p:sp>
        <p:sp>
          <p:nvSpPr>
            <p:cNvPr id="177170" name="Freeform 18"/>
            <p:cNvSpPr>
              <a:spLocks/>
            </p:cNvSpPr>
            <p:nvPr/>
          </p:nvSpPr>
          <p:spPr bwMode="auto">
            <a:xfrm>
              <a:off x="1324" y="3494"/>
              <a:ext cx="3356" cy="1"/>
            </a:xfrm>
            <a:custGeom>
              <a:avLst/>
              <a:gdLst/>
              <a:ahLst/>
              <a:cxnLst>
                <a:cxn ang="0">
                  <a:pos x="0" y="0"/>
                </a:cxn>
                <a:cxn ang="0">
                  <a:pos x="493" y="0"/>
                </a:cxn>
                <a:cxn ang="0">
                  <a:pos x="493" y="0"/>
                </a:cxn>
              </a:cxnLst>
              <a:rect l="0" t="0" r="r" b="b"/>
              <a:pathLst>
                <a:path w="493">
                  <a:moveTo>
                    <a:pt x="0" y="0"/>
                  </a:moveTo>
                  <a:lnTo>
                    <a:pt x="493" y="0"/>
                  </a:lnTo>
                  <a:lnTo>
                    <a:pt x="493" y="0"/>
                  </a:lnTo>
                </a:path>
              </a:pathLst>
            </a:custGeom>
            <a:noFill/>
            <a:ln w="0">
              <a:solidFill>
                <a:srgbClr val="000000"/>
              </a:solidFill>
              <a:prstDash val="sysDot"/>
              <a:round/>
              <a:headEnd/>
              <a:tailEnd/>
            </a:ln>
          </p:spPr>
          <p:txBody>
            <a:bodyPr/>
            <a:lstStyle/>
            <a:p>
              <a:endParaRPr lang="fr-FR"/>
            </a:p>
          </p:txBody>
        </p:sp>
        <p:sp>
          <p:nvSpPr>
            <p:cNvPr id="177171" name="Freeform 19"/>
            <p:cNvSpPr>
              <a:spLocks/>
            </p:cNvSpPr>
            <p:nvPr/>
          </p:nvSpPr>
          <p:spPr bwMode="auto">
            <a:xfrm>
              <a:off x="1324" y="3296"/>
              <a:ext cx="3356" cy="1"/>
            </a:xfrm>
            <a:custGeom>
              <a:avLst/>
              <a:gdLst/>
              <a:ahLst/>
              <a:cxnLst>
                <a:cxn ang="0">
                  <a:pos x="0" y="0"/>
                </a:cxn>
                <a:cxn ang="0">
                  <a:pos x="493" y="0"/>
                </a:cxn>
                <a:cxn ang="0">
                  <a:pos x="493" y="0"/>
                </a:cxn>
              </a:cxnLst>
              <a:rect l="0" t="0" r="r" b="b"/>
              <a:pathLst>
                <a:path w="493">
                  <a:moveTo>
                    <a:pt x="0" y="0"/>
                  </a:moveTo>
                  <a:lnTo>
                    <a:pt x="493" y="0"/>
                  </a:lnTo>
                  <a:lnTo>
                    <a:pt x="493" y="0"/>
                  </a:lnTo>
                </a:path>
              </a:pathLst>
            </a:custGeom>
            <a:noFill/>
            <a:ln w="0">
              <a:solidFill>
                <a:srgbClr val="000000"/>
              </a:solidFill>
              <a:prstDash val="sysDot"/>
              <a:round/>
              <a:headEnd/>
              <a:tailEnd/>
            </a:ln>
          </p:spPr>
          <p:txBody>
            <a:bodyPr/>
            <a:lstStyle/>
            <a:p>
              <a:endParaRPr lang="fr-FR"/>
            </a:p>
          </p:txBody>
        </p:sp>
        <p:sp>
          <p:nvSpPr>
            <p:cNvPr id="177172" name="Freeform 20"/>
            <p:cNvSpPr>
              <a:spLocks/>
            </p:cNvSpPr>
            <p:nvPr/>
          </p:nvSpPr>
          <p:spPr bwMode="auto">
            <a:xfrm>
              <a:off x="1324" y="3098"/>
              <a:ext cx="3356" cy="1"/>
            </a:xfrm>
            <a:custGeom>
              <a:avLst/>
              <a:gdLst/>
              <a:ahLst/>
              <a:cxnLst>
                <a:cxn ang="0">
                  <a:pos x="0" y="0"/>
                </a:cxn>
                <a:cxn ang="0">
                  <a:pos x="493" y="0"/>
                </a:cxn>
                <a:cxn ang="0">
                  <a:pos x="493" y="0"/>
                </a:cxn>
              </a:cxnLst>
              <a:rect l="0" t="0" r="r" b="b"/>
              <a:pathLst>
                <a:path w="493">
                  <a:moveTo>
                    <a:pt x="0" y="0"/>
                  </a:moveTo>
                  <a:lnTo>
                    <a:pt x="493" y="0"/>
                  </a:lnTo>
                  <a:lnTo>
                    <a:pt x="493" y="0"/>
                  </a:lnTo>
                </a:path>
              </a:pathLst>
            </a:custGeom>
            <a:noFill/>
            <a:ln w="0">
              <a:solidFill>
                <a:srgbClr val="000000"/>
              </a:solidFill>
              <a:prstDash val="sysDot"/>
              <a:round/>
              <a:headEnd/>
              <a:tailEnd/>
            </a:ln>
          </p:spPr>
          <p:txBody>
            <a:bodyPr/>
            <a:lstStyle/>
            <a:p>
              <a:endParaRPr lang="fr-FR"/>
            </a:p>
          </p:txBody>
        </p:sp>
        <p:sp>
          <p:nvSpPr>
            <p:cNvPr id="177173" name="Freeform 21"/>
            <p:cNvSpPr>
              <a:spLocks/>
            </p:cNvSpPr>
            <p:nvPr/>
          </p:nvSpPr>
          <p:spPr bwMode="auto">
            <a:xfrm>
              <a:off x="1324" y="2900"/>
              <a:ext cx="3356" cy="1"/>
            </a:xfrm>
            <a:custGeom>
              <a:avLst/>
              <a:gdLst/>
              <a:ahLst/>
              <a:cxnLst>
                <a:cxn ang="0">
                  <a:pos x="0" y="0"/>
                </a:cxn>
                <a:cxn ang="0">
                  <a:pos x="493" y="0"/>
                </a:cxn>
                <a:cxn ang="0">
                  <a:pos x="493" y="0"/>
                </a:cxn>
              </a:cxnLst>
              <a:rect l="0" t="0" r="r" b="b"/>
              <a:pathLst>
                <a:path w="493">
                  <a:moveTo>
                    <a:pt x="0" y="0"/>
                  </a:moveTo>
                  <a:lnTo>
                    <a:pt x="493" y="0"/>
                  </a:lnTo>
                  <a:lnTo>
                    <a:pt x="493" y="0"/>
                  </a:lnTo>
                </a:path>
              </a:pathLst>
            </a:custGeom>
            <a:noFill/>
            <a:ln w="0">
              <a:solidFill>
                <a:srgbClr val="000000"/>
              </a:solidFill>
              <a:prstDash val="sysDot"/>
              <a:round/>
              <a:headEnd/>
              <a:tailEnd/>
            </a:ln>
          </p:spPr>
          <p:txBody>
            <a:bodyPr/>
            <a:lstStyle/>
            <a:p>
              <a:endParaRPr lang="fr-FR"/>
            </a:p>
          </p:txBody>
        </p:sp>
        <p:sp>
          <p:nvSpPr>
            <p:cNvPr id="177174" name="Line 22"/>
            <p:cNvSpPr>
              <a:spLocks noChangeShapeType="1"/>
            </p:cNvSpPr>
            <p:nvPr/>
          </p:nvSpPr>
          <p:spPr bwMode="auto">
            <a:xfrm>
              <a:off x="1324" y="2804"/>
              <a:ext cx="3356" cy="1"/>
            </a:xfrm>
            <a:prstGeom prst="line">
              <a:avLst/>
            </a:prstGeom>
            <a:noFill/>
            <a:ln w="0">
              <a:solidFill>
                <a:srgbClr val="000000"/>
              </a:solidFill>
              <a:round/>
              <a:headEnd/>
              <a:tailEnd/>
            </a:ln>
          </p:spPr>
          <p:txBody>
            <a:bodyPr/>
            <a:lstStyle/>
            <a:p>
              <a:endParaRPr lang="fr-FR"/>
            </a:p>
          </p:txBody>
        </p:sp>
        <p:sp>
          <p:nvSpPr>
            <p:cNvPr id="177175" name="Freeform 23"/>
            <p:cNvSpPr>
              <a:spLocks/>
            </p:cNvSpPr>
            <p:nvPr/>
          </p:nvSpPr>
          <p:spPr bwMode="auto">
            <a:xfrm>
              <a:off x="1324" y="2804"/>
              <a:ext cx="3356" cy="1079"/>
            </a:xfrm>
            <a:custGeom>
              <a:avLst/>
              <a:gdLst/>
              <a:ahLst/>
              <a:cxnLst>
                <a:cxn ang="0">
                  <a:pos x="0" y="169"/>
                </a:cxn>
                <a:cxn ang="0">
                  <a:pos x="493" y="169"/>
                </a:cxn>
                <a:cxn ang="0">
                  <a:pos x="493" y="0"/>
                </a:cxn>
              </a:cxnLst>
              <a:rect l="0" t="0" r="r" b="b"/>
              <a:pathLst>
                <a:path w="493" h="169">
                  <a:moveTo>
                    <a:pt x="0" y="169"/>
                  </a:moveTo>
                  <a:lnTo>
                    <a:pt x="493" y="169"/>
                  </a:lnTo>
                  <a:lnTo>
                    <a:pt x="493" y="0"/>
                  </a:lnTo>
                </a:path>
              </a:pathLst>
            </a:custGeom>
            <a:noFill/>
            <a:ln w="0">
              <a:solidFill>
                <a:srgbClr val="000000"/>
              </a:solidFill>
              <a:prstDash val="solid"/>
              <a:round/>
              <a:headEnd/>
              <a:tailEnd/>
            </a:ln>
          </p:spPr>
          <p:txBody>
            <a:bodyPr/>
            <a:lstStyle/>
            <a:p>
              <a:endParaRPr lang="fr-FR"/>
            </a:p>
          </p:txBody>
        </p:sp>
        <p:sp>
          <p:nvSpPr>
            <p:cNvPr id="177176" name="Line 24"/>
            <p:cNvSpPr>
              <a:spLocks noChangeShapeType="1"/>
            </p:cNvSpPr>
            <p:nvPr/>
          </p:nvSpPr>
          <p:spPr bwMode="auto">
            <a:xfrm flipV="1">
              <a:off x="1324" y="2804"/>
              <a:ext cx="1" cy="1079"/>
            </a:xfrm>
            <a:prstGeom prst="line">
              <a:avLst/>
            </a:prstGeom>
            <a:noFill/>
            <a:ln w="0">
              <a:solidFill>
                <a:srgbClr val="000000"/>
              </a:solidFill>
              <a:round/>
              <a:headEnd/>
              <a:tailEnd/>
            </a:ln>
          </p:spPr>
          <p:txBody>
            <a:bodyPr/>
            <a:lstStyle/>
            <a:p>
              <a:endParaRPr lang="fr-FR"/>
            </a:p>
          </p:txBody>
        </p:sp>
        <p:sp>
          <p:nvSpPr>
            <p:cNvPr id="177177" name="Line 25"/>
            <p:cNvSpPr>
              <a:spLocks noChangeShapeType="1"/>
            </p:cNvSpPr>
            <p:nvPr/>
          </p:nvSpPr>
          <p:spPr bwMode="auto">
            <a:xfrm>
              <a:off x="1324" y="3883"/>
              <a:ext cx="3356" cy="1"/>
            </a:xfrm>
            <a:prstGeom prst="line">
              <a:avLst/>
            </a:prstGeom>
            <a:noFill/>
            <a:ln w="0">
              <a:solidFill>
                <a:srgbClr val="000000"/>
              </a:solidFill>
              <a:round/>
              <a:headEnd/>
              <a:tailEnd/>
            </a:ln>
          </p:spPr>
          <p:txBody>
            <a:bodyPr/>
            <a:lstStyle/>
            <a:p>
              <a:endParaRPr lang="fr-FR"/>
            </a:p>
          </p:txBody>
        </p:sp>
        <p:sp>
          <p:nvSpPr>
            <p:cNvPr id="177178" name="Line 26"/>
            <p:cNvSpPr>
              <a:spLocks noChangeShapeType="1"/>
            </p:cNvSpPr>
            <p:nvPr/>
          </p:nvSpPr>
          <p:spPr bwMode="auto">
            <a:xfrm flipV="1">
              <a:off x="1324" y="2804"/>
              <a:ext cx="1" cy="1079"/>
            </a:xfrm>
            <a:prstGeom prst="line">
              <a:avLst/>
            </a:prstGeom>
            <a:noFill/>
            <a:ln w="0">
              <a:solidFill>
                <a:srgbClr val="000000"/>
              </a:solidFill>
              <a:round/>
              <a:headEnd/>
              <a:tailEnd/>
            </a:ln>
          </p:spPr>
          <p:txBody>
            <a:bodyPr/>
            <a:lstStyle/>
            <a:p>
              <a:endParaRPr lang="fr-FR"/>
            </a:p>
          </p:txBody>
        </p:sp>
        <p:sp>
          <p:nvSpPr>
            <p:cNvPr id="177179" name="Line 27"/>
            <p:cNvSpPr>
              <a:spLocks noChangeShapeType="1"/>
            </p:cNvSpPr>
            <p:nvPr/>
          </p:nvSpPr>
          <p:spPr bwMode="auto">
            <a:xfrm flipV="1">
              <a:off x="1324" y="3851"/>
              <a:ext cx="1" cy="32"/>
            </a:xfrm>
            <a:prstGeom prst="line">
              <a:avLst/>
            </a:prstGeom>
            <a:noFill/>
            <a:ln w="0">
              <a:solidFill>
                <a:srgbClr val="000000"/>
              </a:solidFill>
              <a:round/>
              <a:headEnd/>
              <a:tailEnd/>
            </a:ln>
          </p:spPr>
          <p:txBody>
            <a:bodyPr/>
            <a:lstStyle/>
            <a:p>
              <a:endParaRPr lang="fr-FR"/>
            </a:p>
          </p:txBody>
        </p:sp>
        <p:sp>
          <p:nvSpPr>
            <p:cNvPr id="177180" name="Line 28"/>
            <p:cNvSpPr>
              <a:spLocks noChangeShapeType="1"/>
            </p:cNvSpPr>
            <p:nvPr/>
          </p:nvSpPr>
          <p:spPr bwMode="auto">
            <a:xfrm>
              <a:off x="1324" y="2804"/>
              <a:ext cx="1" cy="32"/>
            </a:xfrm>
            <a:prstGeom prst="line">
              <a:avLst/>
            </a:prstGeom>
            <a:noFill/>
            <a:ln w="0">
              <a:solidFill>
                <a:srgbClr val="000000"/>
              </a:solidFill>
              <a:round/>
              <a:headEnd/>
              <a:tailEnd/>
            </a:ln>
          </p:spPr>
          <p:txBody>
            <a:bodyPr/>
            <a:lstStyle/>
            <a:p>
              <a:endParaRPr lang="fr-FR"/>
            </a:p>
          </p:txBody>
        </p:sp>
        <p:sp>
          <p:nvSpPr>
            <p:cNvPr id="177181" name="Rectangle 29"/>
            <p:cNvSpPr>
              <a:spLocks noChangeArrowheads="1"/>
            </p:cNvSpPr>
            <p:nvPr/>
          </p:nvSpPr>
          <p:spPr bwMode="auto">
            <a:xfrm>
              <a:off x="1320" y="3908"/>
              <a:ext cx="68" cy="136"/>
            </a:xfrm>
            <a:prstGeom prst="rect">
              <a:avLst/>
            </a:prstGeom>
            <a:noFill/>
            <a:ln w="9525">
              <a:noFill/>
              <a:miter lim="800000"/>
              <a:headEnd/>
              <a:tailEnd/>
            </a:ln>
          </p:spPr>
          <p:txBody>
            <a:bodyPr wrap="none" lIns="0" tIns="0" rIns="0" bIns="0">
              <a:spAutoFit/>
            </a:bodyPr>
            <a:lstStyle/>
            <a:p>
              <a:pPr algn="ctr"/>
              <a:r>
                <a:rPr lang="fr-FR" sz="1400">
                  <a:solidFill>
                    <a:srgbClr val="000000"/>
                  </a:solidFill>
                  <a:latin typeface="Helvetica" pitchFamily="34" charset="0"/>
                </a:rPr>
                <a:t>0</a:t>
              </a:r>
              <a:endParaRPr lang="fr-FR" sz="3200">
                <a:latin typeface="Times New Roman" pitchFamily="18" charset="0"/>
              </a:endParaRPr>
            </a:p>
          </p:txBody>
        </p:sp>
        <p:sp>
          <p:nvSpPr>
            <p:cNvPr id="177182" name="Line 30"/>
            <p:cNvSpPr>
              <a:spLocks noChangeShapeType="1"/>
            </p:cNvSpPr>
            <p:nvPr/>
          </p:nvSpPr>
          <p:spPr bwMode="auto">
            <a:xfrm flipV="1">
              <a:off x="1658" y="3851"/>
              <a:ext cx="1" cy="32"/>
            </a:xfrm>
            <a:prstGeom prst="line">
              <a:avLst/>
            </a:prstGeom>
            <a:noFill/>
            <a:ln w="0">
              <a:solidFill>
                <a:srgbClr val="000000"/>
              </a:solidFill>
              <a:round/>
              <a:headEnd/>
              <a:tailEnd/>
            </a:ln>
          </p:spPr>
          <p:txBody>
            <a:bodyPr/>
            <a:lstStyle/>
            <a:p>
              <a:endParaRPr lang="fr-FR"/>
            </a:p>
          </p:txBody>
        </p:sp>
        <p:sp>
          <p:nvSpPr>
            <p:cNvPr id="177183" name="Line 31"/>
            <p:cNvSpPr>
              <a:spLocks noChangeShapeType="1"/>
            </p:cNvSpPr>
            <p:nvPr/>
          </p:nvSpPr>
          <p:spPr bwMode="auto">
            <a:xfrm>
              <a:off x="1658" y="2804"/>
              <a:ext cx="1" cy="32"/>
            </a:xfrm>
            <a:prstGeom prst="line">
              <a:avLst/>
            </a:prstGeom>
            <a:noFill/>
            <a:ln w="0">
              <a:solidFill>
                <a:srgbClr val="000000"/>
              </a:solidFill>
              <a:round/>
              <a:headEnd/>
              <a:tailEnd/>
            </a:ln>
          </p:spPr>
          <p:txBody>
            <a:bodyPr/>
            <a:lstStyle/>
            <a:p>
              <a:endParaRPr lang="fr-FR"/>
            </a:p>
          </p:txBody>
        </p:sp>
        <p:sp>
          <p:nvSpPr>
            <p:cNvPr id="177184" name="Rectangle 32"/>
            <p:cNvSpPr>
              <a:spLocks noChangeArrowheads="1"/>
            </p:cNvSpPr>
            <p:nvPr/>
          </p:nvSpPr>
          <p:spPr bwMode="auto">
            <a:xfrm>
              <a:off x="1653" y="3908"/>
              <a:ext cx="68" cy="136"/>
            </a:xfrm>
            <a:prstGeom prst="rect">
              <a:avLst/>
            </a:prstGeom>
            <a:noFill/>
            <a:ln w="9525">
              <a:noFill/>
              <a:miter lim="800000"/>
              <a:headEnd/>
              <a:tailEnd/>
            </a:ln>
          </p:spPr>
          <p:txBody>
            <a:bodyPr wrap="none" lIns="0" tIns="0" rIns="0" bIns="0">
              <a:spAutoFit/>
            </a:bodyPr>
            <a:lstStyle/>
            <a:p>
              <a:pPr algn="ctr"/>
              <a:r>
                <a:rPr lang="fr-FR" sz="1400">
                  <a:solidFill>
                    <a:srgbClr val="000000"/>
                  </a:solidFill>
                  <a:latin typeface="Helvetica" pitchFamily="34" charset="0"/>
                </a:rPr>
                <a:t>1</a:t>
              </a:r>
              <a:endParaRPr lang="fr-FR" sz="3200">
                <a:latin typeface="Times New Roman" pitchFamily="18" charset="0"/>
              </a:endParaRPr>
            </a:p>
          </p:txBody>
        </p:sp>
        <p:sp>
          <p:nvSpPr>
            <p:cNvPr id="177185" name="Line 33"/>
            <p:cNvSpPr>
              <a:spLocks noChangeShapeType="1"/>
            </p:cNvSpPr>
            <p:nvPr/>
          </p:nvSpPr>
          <p:spPr bwMode="auto">
            <a:xfrm flipV="1">
              <a:off x="1998" y="3851"/>
              <a:ext cx="1" cy="32"/>
            </a:xfrm>
            <a:prstGeom prst="line">
              <a:avLst/>
            </a:prstGeom>
            <a:noFill/>
            <a:ln w="0">
              <a:solidFill>
                <a:srgbClr val="000000"/>
              </a:solidFill>
              <a:round/>
              <a:headEnd/>
              <a:tailEnd/>
            </a:ln>
          </p:spPr>
          <p:txBody>
            <a:bodyPr/>
            <a:lstStyle/>
            <a:p>
              <a:endParaRPr lang="fr-FR"/>
            </a:p>
          </p:txBody>
        </p:sp>
        <p:sp>
          <p:nvSpPr>
            <p:cNvPr id="177186" name="Line 34"/>
            <p:cNvSpPr>
              <a:spLocks noChangeShapeType="1"/>
            </p:cNvSpPr>
            <p:nvPr/>
          </p:nvSpPr>
          <p:spPr bwMode="auto">
            <a:xfrm>
              <a:off x="1998" y="2804"/>
              <a:ext cx="1" cy="32"/>
            </a:xfrm>
            <a:prstGeom prst="line">
              <a:avLst/>
            </a:prstGeom>
            <a:noFill/>
            <a:ln w="0">
              <a:solidFill>
                <a:srgbClr val="000000"/>
              </a:solidFill>
              <a:round/>
              <a:headEnd/>
              <a:tailEnd/>
            </a:ln>
          </p:spPr>
          <p:txBody>
            <a:bodyPr/>
            <a:lstStyle/>
            <a:p>
              <a:endParaRPr lang="fr-FR"/>
            </a:p>
          </p:txBody>
        </p:sp>
        <p:sp>
          <p:nvSpPr>
            <p:cNvPr id="177187" name="Rectangle 35"/>
            <p:cNvSpPr>
              <a:spLocks noChangeArrowheads="1"/>
            </p:cNvSpPr>
            <p:nvPr/>
          </p:nvSpPr>
          <p:spPr bwMode="auto">
            <a:xfrm>
              <a:off x="1993" y="3908"/>
              <a:ext cx="68" cy="136"/>
            </a:xfrm>
            <a:prstGeom prst="rect">
              <a:avLst/>
            </a:prstGeom>
            <a:noFill/>
            <a:ln w="9525">
              <a:noFill/>
              <a:miter lim="800000"/>
              <a:headEnd/>
              <a:tailEnd/>
            </a:ln>
          </p:spPr>
          <p:txBody>
            <a:bodyPr wrap="none" lIns="0" tIns="0" rIns="0" bIns="0">
              <a:spAutoFit/>
            </a:bodyPr>
            <a:lstStyle/>
            <a:p>
              <a:pPr algn="ctr"/>
              <a:r>
                <a:rPr lang="fr-FR" sz="1400">
                  <a:solidFill>
                    <a:srgbClr val="000000"/>
                  </a:solidFill>
                  <a:latin typeface="Helvetica" pitchFamily="34" charset="0"/>
                </a:rPr>
                <a:t>2</a:t>
              </a:r>
              <a:endParaRPr lang="fr-FR" sz="3200">
                <a:latin typeface="Times New Roman" pitchFamily="18" charset="0"/>
              </a:endParaRPr>
            </a:p>
          </p:txBody>
        </p:sp>
        <p:sp>
          <p:nvSpPr>
            <p:cNvPr id="177188" name="Line 36"/>
            <p:cNvSpPr>
              <a:spLocks noChangeShapeType="1"/>
            </p:cNvSpPr>
            <p:nvPr/>
          </p:nvSpPr>
          <p:spPr bwMode="auto">
            <a:xfrm flipV="1">
              <a:off x="2331" y="3851"/>
              <a:ext cx="1" cy="32"/>
            </a:xfrm>
            <a:prstGeom prst="line">
              <a:avLst/>
            </a:prstGeom>
            <a:noFill/>
            <a:ln w="0">
              <a:solidFill>
                <a:srgbClr val="000000"/>
              </a:solidFill>
              <a:round/>
              <a:headEnd/>
              <a:tailEnd/>
            </a:ln>
          </p:spPr>
          <p:txBody>
            <a:bodyPr/>
            <a:lstStyle/>
            <a:p>
              <a:endParaRPr lang="fr-FR"/>
            </a:p>
          </p:txBody>
        </p:sp>
        <p:sp>
          <p:nvSpPr>
            <p:cNvPr id="177189" name="Line 37"/>
            <p:cNvSpPr>
              <a:spLocks noChangeShapeType="1"/>
            </p:cNvSpPr>
            <p:nvPr/>
          </p:nvSpPr>
          <p:spPr bwMode="auto">
            <a:xfrm>
              <a:off x="2331" y="2804"/>
              <a:ext cx="1" cy="32"/>
            </a:xfrm>
            <a:prstGeom prst="line">
              <a:avLst/>
            </a:prstGeom>
            <a:noFill/>
            <a:ln w="0">
              <a:solidFill>
                <a:srgbClr val="000000"/>
              </a:solidFill>
              <a:round/>
              <a:headEnd/>
              <a:tailEnd/>
            </a:ln>
          </p:spPr>
          <p:txBody>
            <a:bodyPr/>
            <a:lstStyle/>
            <a:p>
              <a:endParaRPr lang="fr-FR"/>
            </a:p>
          </p:txBody>
        </p:sp>
        <p:sp>
          <p:nvSpPr>
            <p:cNvPr id="177190" name="Rectangle 38"/>
            <p:cNvSpPr>
              <a:spLocks noChangeArrowheads="1"/>
            </p:cNvSpPr>
            <p:nvPr/>
          </p:nvSpPr>
          <p:spPr bwMode="auto">
            <a:xfrm>
              <a:off x="2327" y="3908"/>
              <a:ext cx="68" cy="136"/>
            </a:xfrm>
            <a:prstGeom prst="rect">
              <a:avLst/>
            </a:prstGeom>
            <a:noFill/>
            <a:ln w="9525">
              <a:noFill/>
              <a:miter lim="800000"/>
              <a:headEnd/>
              <a:tailEnd/>
            </a:ln>
          </p:spPr>
          <p:txBody>
            <a:bodyPr wrap="none" lIns="0" tIns="0" rIns="0" bIns="0">
              <a:spAutoFit/>
            </a:bodyPr>
            <a:lstStyle/>
            <a:p>
              <a:pPr algn="ctr"/>
              <a:r>
                <a:rPr lang="fr-FR" sz="1400">
                  <a:solidFill>
                    <a:srgbClr val="000000"/>
                  </a:solidFill>
                  <a:latin typeface="Helvetica" pitchFamily="34" charset="0"/>
                </a:rPr>
                <a:t>3</a:t>
              </a:r>
              <a:endParaRPr lang="fr-FR" sz="3200">
                <a:latin typeface="Times New Roman" pitchFamily="18" charset="0"/>
              </a:endParaRPr>
            </a:p>
          </p:txBody>
        </p:sp>
        <p:sp>
          <p:nvSpPr>
            <p:cNvPr id="177191" name="Line 39"/>
            <p:cNvSpPr>
              <a:spLocks noChangeShapeType="1"/>
            </p:cNvSpPr>
            <p:nvPr/>
          </p:nvSpPr>
          <p:spPr bwMode="auto">
            <a:xfrm flipV="1">
              <a:off x="2665" y="3851"/>
              <a:ext cx="1" cy="32"/>
            </a:xfrm>
            <a:prstGeom prst="line">
              <a:avLst/>
            </a:prstGeom>
            <a:noFill/>
            <a:ln w="0">
              <a:solidFill>
                <a:srgbClr val="000000"/>
              </a:solidFill>
              <a:round/>
              <a:headEnd/>
              <a:tailEnd/>
            </a:ln>
          </p:spPr>
          <p:txBody>
            <a:bodyPr/>
            <a:lstStyle/>
            <a:p>
              <a:endParaRPr lang="fr-FR"/>
            </a:p>
          </p:txBody>
        </p:sp>
        <p:sp>
          <p:nvSpPr>
            <p:cNvPr id="177192" name="Line 40"/>
            <p:cNvSpPr>
              <a:spLocks noChangeShapeType="1"/>
            </p:cNvSpPr>
            <p:nvPr/>
          </p:nvSpPr>
          <p:spPr bwMode="auto">
            <a:xfrm>
              <a:off x="2665" y="2804"/>
              <a:ext cx="1" cy="32"/>
            </a:xfrm>
            <a:prstGeom prst="line">
              <a:avLst/>
            </a:prstGeom>
            <a:noFill/>
            <a:ln w="0">
              <a:solidFill>
                <a:srgbClr val="000000"/>
              </a:solidFill>
              <a:round/>
              <a:headEnd/>
              <a:tailEnd/>
            </a:ln>
          </p:spPr>
          <p:txBody>
            <a:bodyPr/>
            <a:lstStyle/>
            <a:p>
              <a:endParaRPr lang="fr-FR"/>
            </a:p>
          </p:txBody>
        </p:sp>
        <p:sp>
          <p:nvSpPr>
            <p:cNvPr id="177193" name="Rectangle 41"/>
            <p:cNvSpPr>
              <a:spLocks noChangeArrowheads="1"/>
            </p:cNvSpPr>
            <p:nvPr/>
          </p:nvSpPr>
          <p:spPr bwMode="auto">
            <a:xfrm>
              <a:off x="2661" y="3908"/>
              <a:ext cx="68" cy="136"/>
            </a:xfrm>
            <a:prstGeom prst="rect">
              <a:avLst/>
            </a:prstGeom>
            <a:noFill/>
            <a:ln w="9525">
              <a:noFill/>
              <a:miter lim="800000"/>
              <a:headEnd/>
              <a:tailEnd/>
            </a:ln>
          </p:spPr>
          <p:txBody>
            <a:bodyPr wrap="none" lIns="0" tIns="0" rIns="0" bIns="0">
              <a:spAutoFit/>
            </a:bodyPr>
            <a:lstStyle/>
            <a:p>
              <a:pPr algn="ctr"/>
              <a:r>
                <a:rPr lang="fr-FR" sz="1400">
                  <a:solidFill>
                    <a:srgbClr val="000000"/>
                  </a:solidFill>
                  <a:latin typeface="Helvetica" pitchFamily="34" charset="0"/>
                </a:rPr>
                <a:t>4</a:t>
              </a:r>
              <a:endParaRPr lang="fr-FR" sz="3200">
                <a:latin typeface="Times New Roman" pitchFamily="18" charset="0"/>
              </a:endParaRPr>
            </a:p>
          </p:txBody>
        </p:sp>
        <p:sp>
          <p:nvSpPr>
            <p:cNvPr id="177194" name="Line 42"/>
            <p:cNvSpPr>
              <a:spLocks noChangeShapeType="1"/>
            </p:cNvSpPr>
            <p:nvPr/>
          </p:nvSpPr>
          <p:spPr bwMode="auto">
            <a:xfrm flipV="1">
              <a:off x="3005" y="3851"/>
              <a:ext cx="1" cy="32"/>
            </a:xfrm>
            <a:prstGeom prst="line">
              <a:avLst/>
            </a:prstGeom>
            <a:noFill/>
            <a:ln w="0">
              <a:solidFill>
                <a:srgbClr val="000000"/>
              </a:solidFill>
              <a:round/>
              <a:headEnd/>
              <a:tailEnd/>
            </a:ln>
          </p:spPr>
          <p:txBody>
            <a:bodyPr/>
            <a:lstStyle/>
            <a:p>
              <a:endParaRPr lang="fr-FR"/>
            </a:p>
          </p:txBody>
        </p:sp>
        <p:sp>
          <p:nvSpPr>
            <p:cNvPr id="177195" name="Line 43"/>
            <p:cNvSpPr>
              <a:spLocks noChangeShapeType="1"/>
            </p:cNvSpPr>
            <p:nvPr/>
          </p:nvSpPr>
          <p:spPr bwMode="auto">
            <a:xfrm>
              <a:off x="3005" y="2804"/>
              <a:ext cx="1" cy="32"/>
            </a:xfrm>
            <a:prstGeom prst="line">
              <a:avLst/>
            </a:prstGeom>
            <a:noFill/>
            <a:ln w="0">
              <a:solidFill>
                <a:srgbClr val="000000"/>
              </a:solidFill>
              <a:round/>
              <a:headEnd/>
              <a:tailEnd/>
            </a:ln>
          </p:spPr>
          <p:txBody>
            <a:bodyPr/>
            <a:lstStyle/>
            <a:p>
              <a:endParaRPr lang="fr-FR"/>
            </a:p>
          </p:txBody>
        </p:sp>
        <p:sp>
          <p:nvSpPr>
            <p:cNvPr id="177196" name="Rectangle 44"/>
            <p:cNvSpPr>
              <a:spLocks noChangeArrowheads="1"/>
            </p:cNvSpPr>
            <p:nvPr/>
          </p:nvSpPr>
          <p:spPr bwMode="auto">
            <a:xfrm>
              <a:off x="3001" y="3908"/>
              <a:ext cx="68" cy="136"/>
            </a:xfrm>
            <a:prstGeom prst="rect">
              <a:avLst/>
            </a:prstGeom>
            <a:noFill/>
            <a:ln w="9525">
              <a:noFill/>
              <a:miter lim="800000"/>
              <a:headEnd/>
              <a:tailEnd/>
            </a:ln>
          </p:spPr>
          <p:txBody>
            <a:bodyPr wrap="none" lIns="0" tIns="0" rIns="0" bIns="0">
              <a:spAutoFit/>
            </a:bodyPr>
            <a:lstStyle/>
            <a:p>
              <a:pPr algn="ctr"/>
              <a:r>
                <a:rPr lang="fr-FR" sz="1400">
                  <a:solidFill>
                    <a:srgbClr val="000000"/>
                  </a:solidFill>
                  <a:latin typeface="Helvetica" pitchFamily="34" charset="0"/>
                </a:rPr>
                <a:t>5</a:t>
              </a:r>
              <a:endParaRPr lang="fr-FR" sz="3200">
                <a:latin typeface="Times New Roman" pitchFamily="18" charset="0"/>
              </a:endParaRPr>
            </a:p>
          </p:txBody>
        </p:sp>
        <p:sp>
          <p:nvSpPr>
            <p:cNvPr id="177197" name="Line 45"/>
            <p:cNvSpPr>
              <a:spLocks noChangeShapeType="1"/>
            </p:cNvSpPr>
            <p:nvPr/>
          </p:nvSpPr>
          <p:spPr bwMode="auto">
            <a:xfrm flipV="1">
              <a:off x="3339" y="3851"/>
              <a:ext cx="1" cy="32"/>
            </a:xfrm>
            <a:prstGeom prst="line">
              <a:avLst/>
            </a:prstGeom>
            <a:noFill/>
            <a:ln w="0">
              <a:solidFill>
                <a:srgbClr val="000000"/>
              </a:solidFill>
              <a:round/>
              <a:headEnd/>
              <a:tailEnd/>
            </a:ln>
          </p:spPr>
          <p:txBody>
            <a:bodyPr/>
            <a:lstStyle/>
            <a:p>
              <a:endParaRPr lang="fr-FR"/>
            </a:p>
          </p:txBody>
        </p:sp>
        <p:sp>
          <p:nvSpPr>
            <p:cNvPr id="177198" name="Line 46"/>
            <p:cNvSpPr>
              <a:spLocks noChangeShapeType="1"/>
            </p:cNvSpPr>
            <p:nvPr/>
          </p:nvSpPr>
          <p:spPr bwMode="auto">
            <a:xfrm>
              <a:off x="3339" y="2804"/>
              <a:ext cx="1" cy="32"/>
            </a:xfrm>
            <a:prstGeom prst="line">
              <a:avLst/>
            </a:prstGeom>
            <a:noFill/>
            <a:ln w="0">
              <a:solidFill>
                <a:srgbClr val="000000"/>
              </a:solidFill>
              <a:round/>
              <a:headEnd/>
              <a:tailEnd/>
            </a:ln>
          </p:spPr>
          <p:txBody>
            <a:bodyPr/>
            <a:lstStyle/>
            <a:p>
              <a:endParaRPr lang="fr-FR"/>
            </a:p>
          </p:txBody>
        </p:sp>
        <p:sp>
          <p:nvSpPr>
            <p:cNvPr id="177199" name="Rectangle 47"/>
            <p:cNvSpPr>
              <a:spLocks noChangeArrowheads="1"/>
            </p:cNvSpPr>
            <p:nvPr/>
          </p:nvSpPr>
          <p:spPr bwMode="auto">
            <a:xfrm>
              <a:off x="3335" y="3908"/>
              <a:ext cx="68" cy="136"/>
            </a:xfrm>
            <a:prstGeom prst="rect">
              <a:avLst/>
            </a:prstGeom>
            <a:noFill/>
            <a:ln w="9525">
              <a:noFill/>
              <a:miter lim="800000"/>
              <a:headEnd/>
              <a:tailEnd/>
            </a:ln>
          </p:spPr>
          <p:txBody>
            <a:bodyPr wrap="none" lIns="0" tIns="0" rIns="0" bIns="0">
              <a:spAutoFit/>
            </a:bodyPr>
            <a:lstStyle/>
            <a:p>
              <a:pPr algn="ctr"/>
              <a:r>
                <a:rPr lang="fr-FR" sz="1400">
                  <a:solidFill>
                    <a:srgbClr val="000000"/>
                  </a:solidFill>
                  <a:latin typeface="Helvetica" pitchFamily="34" charset="0"/>
                </a:rPr>
                <a:t>6</a:t>
              </a:r>
              <a:endParaRPr lang="fr-FR" sz="3200">
                <a:latin typeface="Times New Roman" pitchFamily="18" charset="0"/>
              </a:endParaRPr>
            </a:p>
          </p:txBody>
        </p:sp>
        <p:sp>
          <p:nvSpPr>
            <p:cNvPr id="177200" name="Line 48"/>
            <p:cNvSpPr>
              <a:spLocks noChangeShapeType="1"/>
            </p:cNvSpPr>
            <p:nvPr/>
          </p:nvSpPr>
          <p:spPr bwMode="auto">
            <a:xfrm flipV="1">
              <a:off x="3672" y="3851"/>
              <a:ext cx="1" cy="32"/>
            </a:xfrm>
            <a:prstGeom prst="line">
              <a:avLst/>
            </a:prstGeom>
            <a:noFill/>
            <a:ln w="0">
              <a:solidFill>
                <a:srgbClr val="000000"/>
              </a:solidFill>
              <a:round/>
              <a:headEnd/>
              <a:tailEnd/>
            </a:ln>
          </p:spPr>
          <p:txBody>
            <a:bodyPr/>
            <a:lstStyle/>
            <a:p>
              <a:endParaRPr lang="fr-FR"/>
            </a:p>
          </p:txBody>
        </p:sp>
        <p:sp>
          <p:nvSpPr>
            <p:cNvPr id="177201" name="Line 49"/>
            <p:cNvSpPr>
              <a:spLocks noChangeShapeType="1"/>
            </p:cNvSpPr>
            <p:nvPr/>
          </p:nvSpPr>
          <p:spPr bwMode="auto">
            <a:xfrm>
              <a:off x="3672" y="2804"/>
              <a:ext cx="1" cy="32"/>
            </a:xfrm>
            <a:prstGeom prst="line">
              <a:avLst/>
            </a:prstGeom>
            <a:noFill/>
            <a:ln w="0">
              <a:solidFill>
                <a:srgbClr val="000000"/>
              </a:solidFill>
              <a:round/>
              <a:headEnd/>
              <a:tailEnd/>
            </a:ln>
          </p:spPr>
          <p:txBody>
            <a:bodyPr/>
            <a:lstStyle/>
            <a:p>
              <a:endParaRPr lang="fr-FR"/>
            </a:p>
          </p:txBody>
        </p:sp>
        <p:sp>
          <p:nvSpPr>
            <p:cNvPr id="177202" name="Rectangle 50"/>
            <p:cNvSpPr>
              <a:spLocks noChangeArrowheads="1"/>
            </p:cNvSpPr>
            <p:nvPr/>
          </p:nvSpPr>
          <p:spPr bwMode="auto">
            <a:xfrm>
              <a:off x="3668" y="3908"/>
              <a:ext cx="68" cy="136"/>
            </a:xfrm>
            <a:prstGeom prst="rect">
              <a:avLst/>
            </a:prstGeom>
            <a:noFill/>
            <a:ln w="9525">
              <a:noFill/>
              <a:miter lim="800000"/>
              <a:headEnd/>
              <a:tailEnd/>
            </a:ln>
          </p:spPr>
          <p:txBody>
            <a:bodyPr wrap="none" lIns="0" tIns="0" rIns="0" bIns="0">
              <a:spAutoFit/>
            </a:bodyPr>
            <a:lstStyle/>
            <a:p>
              <a:pPr algn="ctr"/>
              <a:r>
                <a:rPr lang="fr-FR" sz="1400">
                  <a:solidFill>
                    <a:srgbClr val="000000"/>
                  </a:solidFill>
                  <a:latin typeface="Helvetica" pitchFamily="34" charset="0"/>
                </a:rPr>
                <a:t>7</a:t>
              </a:r>
              <a:endParaRPr lang="fr-FR" sz="3200">
                <a:latin typeface="Times New Roman" pitchFamily="18" charset="0"/>
              </a:endParaRPr>
            </a:p>
          </p:txBody>
        </p:sp>
        <p:sp>
          <p:nvSpPr>
            <p:cNvPr id="177203" name="Line 51"/>
            <p:cNvSpPr>
              <a:spLocks noChangeShapeType="1"/>
            </p:cNvSpPr>
            <p:nvPr/>
          </p:nvSpPr>
          <p:spPr bwMode="auto">
            <a:xfrm flipV="1">
              <a:off x="4006" y="3851"/>
              <a:ext cx="1" cy="32"/>
            </a:xfrm>
            <a:prstGeom prst="line">
              <a:avLst/>
            </a:prstGeom>
            <a:noFill/>
            <a:ln w="0">
              <a:solidFill>
                <a:srgbClr val="000000"/>
              </a:solidFill>
              <a:round/>
              <a:headEnd/>
              <a:tailEnd/>
            </a:ln>
          </p:spPr>
          <p:txBody>
            <a:bodyPr/>
            <a:lstStyle/>
            <a:p>
              <a:endParaRPr lang="fr-FR"/>
            </a:p>
          </p:txBody>
        </p:sp>
        <p:sp>
          <p:nvSpPr>
            <p:cNvPr id="177204" name="Line 52"/>
            <p:cNvSpPr>
              <a:spLocks noChangeShapeType="1"/>
            </p:cNvSpPr>
            <p:nvPr/>
          </p:nvSpPr>
          <p:spPr bwMode="auto">
            <a:xfrm>
              <a:off x="4006" y="2804"/>
              <a:ext cx="1" cy="32"/>
            </a:xfrm>
            <a:prstGeom prst="line">
              <a:avLst/>
            </a:prstGeom>
            <a:noFill/>
            <a:ln w="0">
              <a:solidFill>
                <a:srgbClr val="000000"/>
              </a:solidFill>
              <a:round/>
              <a:headEnd/>
              <a:tailEnd/>
            </a:ln>
          </p:spPr>
          <p:txBody>
            <a:bodyPr/>
            <a:lstStyle/>
            <a:p>
              <a:endParaRPr lang="fr-FR"/>
            </a:p>
          </p:txBody>
        </p:sp>
        <p:sp>
          <p:nvSpPr>
            <p:cNvPr id="177205" name="Rectangle 53"/>
            <p:cNvSpPr>
              <a:spLocks noChangeArrowheads="1"/>
            </p:cNvSpPr>
            <p:nvPr/>
          </p:nvSpPr>
          <p:spPr bwMode="auto">
            <a:xfrm>
              <a:off x="4002" y="3908"/>
              <a:ext cx="68" cy="136"/>
            </a:xfrm>
            <a:prstGeom prst="rect">
              <a:avLst/>
            </a:prstGeom>
            <a:noFill/>
            <a:ln w="9525">
              <a:noFill/>
              <a:miter lim="800000"/>
              <a:headEnd/>
              <a:tailEnd/>
            </a:ln>
          </p:spPr>
          <p:txBody>
            <a:bodyPr wrap="none" lIns="0" tIns="0" rIns="0" bIns="0">
              <a:spAutoFit/>
            </a:bodyPr>
            <a:lstStyle/>
            <a:p>
              <a:pPr algn="ctr"/>
              <a:r>
                <a:rPr lang="fr-FR" sz="1400">
                  <a:solidFill>
                    <a:srgbClr val="000000"/>
                  </a:solidFill>
                  <a:latin typeface="Helvetica" pitchFamily="34" charset="0"/>
                </a:rPr>
                <a:t>8</a:t>
              </a:r>
              <a:endParaRPr lang="fr-FR" sz="3200">
                <a:latin typeface="Times New Roman" pitchFamily="18" charset="0"/>
              </a:endParaRPr>
            </a:p>
          </p:txBody>
        </p:sp>
        <p:sp>
          <p:nvSpPr>
            <p:cNvPr id="177206" name="Line 54"/>
            <p:cNvSpPr>
              <a:spLocks noChangeShapeType="1"/>
            </p:cNvSpPr>
            <p:nvPr/>
          </p:nvSpPr>
          <p:spPr bwMode="auto">
            <a:xfrm flipV="1">
              <a:off x="4346" y="3851"/>
              <a:ext cx="1" cy="32"/>
            </a:xfrm>
            <a:prstGeom prst="line">
              <a:avLst/>
            </a:prstGeom>
            <a:noFill/>
            <a:ln w="0">
              <a:solidFill>
                <a:srgbClr val="000000"/>
              </a:solidFill>
              <a:round/>
              <a:headEnd/>
              <a:tailEnd/>
            </a:ln>
          </p:spPr>
          <p:txBody>
            <a:bodyPr/>
            <a:lstStyle/>
            <a:p>
              <a:endParaRPr lang="fr-FR"/>
            </a:p>
          </p:txBody>
        </p:sp>
        <p:sp>
          <p:nvSpPr>
            <p:cNvPr id="177207" name="Line 55"/>
            <p:cNvSpPr>
              <a:spLocks noChangeShapeType="1"/>
            </p:cNvSpPr>
            <p:nvPr/>
          </p:nvSpPr>
          <p:spPr bwMode="auto">
            <a:xfrm>
              <a:off x="4346" y="2804"/>
              <a:ext cx="1" cy="32"/>
            </a:xfrm>
            <a:prstGeom prst="line">
              <a:avLst/>
            </a:prstGeom>
            <a:noFill/>
            <a:ln w="0">
              <a:solidFill>
                <a:srgbClr val="000000"/>
              </a:solidFill>
              <a:round/>
              <a:headEnd/>
              <a:tailEnd/>
            </a:ln>
          </p:spPr>
          <p:txBody>
            <a:bodyPr/>
            <a:lstStyle/>
            <a:p>
              <a:endParaRPr lang="fr-FR"/>
            </a:p>
          </p:txBody>
        </p:sp>
        <p:sp>
          <p:nvSpPr>
            <p:cNvPr id="177208" name="Rectangle 56"/>
            <p:cNvSpPr>
              <a:spLocks noChangeArrowheads="1"/>
            </p:cNvSpPr>
            <p:nvPr/>
          </p:nvSpPr>
          <p:spPr bwMode="auto">
            <a:xfrm>
              <a:off x="4342" y="3908"/>
              <a:ext cx="68" cy="136"/>
            </a:xfrm>
            <a:prstGeom prst="rect">
              <a:avLst/>
            </a:prstGeom>
            <a:noFill/>
            <a:ln w="9525">
              <a:noFill/>
              <a:miter lim="800000"/>
              <a:headEnd/>
              <a:tailEnd/>
            </a:ln>
          </p:spPr>
          <p:txBody>
            <a:bodyPr wrap="none" lIns="0" tIns="0" rIns="0" bIns="0">
              <a:spAutoFit/>
            </a:bodyPr>
            <a:lstStyle/>
            <a:p>
              <a:pPr algn="ctr"/>
              <a:r>
                <a:rPr lang="fr-FR" sz="1400">
                  <a:solidFill>
                    <a:srgbClr val="000000"/>
                  </a:solidFill>
                  <a:latin typeface="Helvetica" pitchFamily="34" charset="0"/>
                </a:rPr>
                <a:t>9</a:t>
              </a:r>
              <a:endParaRPr lang="fr-FR" sz="3200">
                <a:latin typeface="Times New Roman" pitchFamily="18" charset="0"/>
              </a:endParaRPr>
            </a:p>
          </p:txBody>
        </p:sp>
        <p:sp>
          <p:nvSpPr>
            <p:cNvPr id="177209" name="Line 57"/>
            <p:cNvSpPr>
              <a:spLocks noChangeShapeType="1"/>
            </p:cNvSpPr>
            <p:nvPr/>
          </p:nvSpPr>
          <p:spPr bwMode="auto">
            <a:xfrm flipV="1">
              <a:off x="4680" y="3851"/>
              <a:ext cx="1" cy="32"/>
            </a:xfrm>
            <a:prstGeom prst="line">
              <a:avLst/>
            </a:prstGeom>
            <a:noFill/>
            <a:ln w="0">
              <a:solidFill>
                <a:srgbClr val="000000"/>
              </a:solidFill>
              <a:round/>
              <a:headEnd/>
              <a:tailEnd/>
            </a:ln>
          </p:spPr>
          <p:txBody>
            <a:bodyPr/>
            <a:lstStyle/>
            <a:p>
              <a:endParaRPr lang="fr-FR"/>
            </a:p>
          </p:txBody>
        </p:sp>
        <p:sp>
          <p:nvSpPr>
            <p:cNvPr id="177210" name="Line 58"/>
            <p:cNvSpPr>
              <a:spLocks noChangeShapeType="1"/>
            </p:cNvSpPr>
            <p:nvPr/>
          </p:nvSpPr>
          <p:spPr bwMode="auto">
            <a:xfrm>
              <a:off x="4680" y="2804"/>
              <a:ext cx="1" cy="32"/>
            </a:xfrm>
            <a:prstGeom prst="line">
              <a:avLst/>
            </a:prstGeom>
            <a:noFill/>
            <a:ln w="0">
              <a:solidFill>
                <a:srgbClr val="000000"/>
              </a:solidFill>
              <a:round/>
              <a:headEnd/>
              <a:tailEnd/>
            </a:ln>
          </p:spPr>
          <p:txBody>
            <a:bodyPr/>
            <a:lstStyle/>
            <a:p>
              <a:endParaRPr lang="fr-FR"/>
            </a:p>
          </p:txBody>
        </p:sp>
        <p:sp>
          <p:nvSpPr>
            <p:cNvPr id="177211" name="Rectangle 59"/>
            <p:cNvSpPr>
              <a:spLocks noChangeArrowheads="1"/>
            </p:cNvSpPr>
            <p:nvPr/>
          </p:nvSpPr>
          <p:spPr bwMode="auto">
            <a:xfrm>
              <a:off x="4645" y="3908"/>
              <a:ext cx="136" cy="136"/>
            </a:xfrm>
            <a:prstGeom prst="rect">
              <a:avLst/>
            </a:prstGeom>
            <a:noFill/>
            <a:ln w="9525">
              <a:noFill/>
              <a:miter lim="800000"/>
              <a:headEnd/>
              <a:tailEnd/>
            </a:ln>
          </p:spPr>
          <p:txBody>
            <a:bodyPr wrap="none" lIns="0" tIns="0" rIns="0" bIns="0">
              <a:spAutoFit/>
            </a:bodyPr>
            <a:lstStyle/>
            <a:p>
              <a:pPr algn="ctr"/>
              <a:r>
                <a:rPr lang="fr-FR" sz="1400">
                  <a:solidFill>
                    <a:srgbClr val="000000"/>
                  </a:solidFill>
                  <a:latin typeface="Helvetica" pitchFamily="34" charset="0"/>
                </a:rPr>
                <a:t>10</a:t>
              </a:r>
              <a:endParaRPr lang="fr-FR" sz="3200">
                <a:latin typeface="Times New Roman" pitchFamily="18" charset="0"/>
              </a:endParaRPr>
            </a:p>
          </p:txBody>
        </p:sp>
        <p:sp>
          <p:nvSpPr>
            <p:cNvPr id="177212" name="Line 60"/>
            <p:cNvSpPr>
              <a:spLocks noChangeShapeType="1"/>
            </p:cNvSpPr>
            <p:nvPr/>
          </p:nvSpPr>
          <p:spPr bwMode="auto">
            <a:xfrm>
              <a:off x="1324" y="3883"/>
              <a:ext cx="34" cy="1"/>
            </a:xfrm>
            <a:prstGeom prst="line">
              <a:avLst/>
            </a:prstGeom>
            <a:noFill/>
            <a:ln w="0">
              <a:solidFill>
                <a:srgbClr val="000000"/>
              </a:solidFill>
              <a:round/>
              <a:headEnd/>
              <a:tailEnd/>
            </a:ln>
          </p:spPr>
          <p:txBody>
            <a:bodyPr/>
            <a:lstStyle/>
            <a:p>
              <a:endParaRPr lang="fr-FR"/>
            </a:p>
          </p:txBody>
        </p:sp>
        <p:sp>
          <p:nvSpPr>
            <p:cNvPr id="177213" name="Line 61"/>
            <p:cNvSpPr>
              <a:spLocks noChangeShapeType="1"/>
            </p:cNvSpPr>
            <p:nvPr/>
          </p:nvSpPr>
          <p:spPr bwMode="auto">
            <a:xfrm flipH="1">
              <a:off x="4646" y="3883"/>
              <a:ext cx="34" cy="1"/>
            </a:xfrm>
            <a:prstGeom prst="line">
              <a:avLst/>
            </a:prstGeom>
            <a:noFill/>
            <a:ln w="0">
              <a:solidFill>
                <a:srgbClr val="000000"/>
              </a:solidFill>
              <a:round/>
              <a:headEnd/>
              <a:tailEnd/>
            </a:ln>
          </p:spPr>
          <p:txBody>
            <a:bodyPr/>
            <a:lstStyle/>
            <a:p>
              <a:endParaRPr lang="fr-FR"/>
            </a:p>
          </p:txBody>
        </p:sp>
        <p:sp>
          <p:nvSpPr>
            <p:cNvPr id="177214" name="Rectangle 62"/>
            <p:cNvSpPr>
              <a:spLocks noChangeArrowheads="1"/>
            </p:cNvSpPr>
            <p:nvPr/>
          </p:nvSpPr>
          <p:spPr bwMode="auto">
            <a:xfrm>
              <a:off x="1163" y="3832"/>
              <a:ext cx="68" cy="136"/>
            </a:xfrm>
            <a:prstGeom prst="rect">
              <a:avLst/>
            </a:prstGeom>
            <a:noFill/>
            <a:ln w="9525">
              <a:noFill/>
              <a:miter lim="800000"/>
              <a:headEnd/>
              <a:tailEnd/>
            </a:ln>
          </p:spPr>
          <p:txBody>
            <a:bodyPr wrap="none" lIns="0" tIns="0" rIns="0" bIns="0">
              <a:spAutoFit/>
            </a:bodyPr>
            <a:lstStyle/>
            <a:p>
              <a:pPr algn="ctr"/>
              <a:r>
                <a:rPr lang="fr-FR" sz="1400">
                  <a:solidFill>
                    <a:srgbClr val="000000"/>
                  </a:solidFill>
                  <a:latin typeface="Helvetica" pitchFamily="34" charset="0"/>
                </a:rPr>
                <a:t>0</a:t>
              </a:r>
              <a:endParaRPr lang="fr-FR" sz="3200">
                <a:latin typeface="Times New Roman" pitchFamily="18" charset="0"/>
              </a:endParaRPr>
            </a:p>
          </p:txBody>
        </p:sp>
        <p:sp>
          <p:nvSpPr>
            <p:cNvPr id="177215" name="Line 63"/>
            <p:cNvSpPr>
              <a:spLocks noChangeShapeType="1"/>
            </p:cNvSpPr>
            <p:nvPr/>
          </p:nvSpPr>
          <p:spPr bwMode="auto">
            <a:xfrm>
              <a:off x="1324" y="3685"/>
              <a:ext cx="34" cy="1"/>
            </a:xfrm>
            <a:prstGeom prst="line">
              <a:avLst/>
            </a:prstGeom>
            <a:noFill/>
            <a:ln w="0">
              <a:solidFill>
                <a:srgbClr val="000000"/>
              </a:solidFill>
              <a:round/>
              <a:headEnd/>
              <a:tailEnd/>
            </a:ln>
          </p:spPr>
          <p:txBody>
            <a:bodyPr/>
            <a:lstStyle/>
            <a:p>
              <a:endParaRPr lang="fr-FR"/>
            </a:p>
          </p:txBody>
        </p:sp>
        <p:sp>
          <p:nvSpPr>
            <p:cNvPr id="177216" name="Line 64"/>
            <p:cNvSpPr>
              <a:spLocks noChangeShapeType="1"/>
            </p:cNvSpPr>
            <p:nvPr/>
          </p:nvSpPr>
          <p:spPr bwMode="auto">
            <a:xfrm flipH="1">
              <a:off x="4646" y="3685"/>
              <a:ext cx="34" cy="1"/>
            </a:xfrm>
            <a:prstGeom prst="line">
              <a:avLst/>
            </a:prstGeom>
            <a:noFill/>
            <a:ln w="0">
              <a:solidFill>
                <a:srgbClr val="000000"/>
              </a:solidFill>
              <a:round/>
              <a:headEnd/>
              <a:tailEnd/>
            </a:ln>
          </p:spPr>
          <p:txBody>
            <a:bodyPr/>
            <a:lstStyle/>
            <a:p>
              <a:endParaRPr lang="fr-FR"/>
            </a:p>
          </p:txBody>
        </p:sp>
        <p:sp>
          <p:nvSpPr>
            <p:cNvPr id="177217" name="Rectangle 65"/>
            <p:cNvSpPr>
              <a:spLocks noChangeArrowheads="1"/>
            </p:cNvSpPr>
            <p:nvPr/>
          </p:nvSpPr>
          <p:spPr bwMode="auto">
            <a:xfrm>
              <a:off x="1083" y="3634"/>
              <a:ext cx="170" cy="136"/>
            </a:xfrm>
            <a:prstGeom prst="rect">
              <a:avLst/>
            </a:prstGeom>
            <a:noFill/>
            <a:ln w="9525">
              <a:noFill/>
              <a:miter lim="800000"/>
              <a:headEnd/>
              <a:tailEnd/>
            </a:ln>
          </p:spPr>
          <p:txBody>
            <a:bodyPr wrap="none" lIns="0" tIns="0" rIns="0" bIns="0">
              <a:spAutoFit/>
            </a:bodyPr>
            <a:lstStyle/>
            <a:p>
              <a:pPr algn="ctr"/>
              <a:r>
                <a:rPr lang="fr-FR" sz="1400">
                  <a:solidFill>
                    <a:srgbClr val="000000"/>
                  </a:solidFill>
                  <a:latin typeface="Helvetica" pitchFamily="34" charset="0"/>
                </a:rPr>
                <a:t>0.2</a:t>
              </a:r>
              <a:endParaRPr lang="fr-FR" sz="3200">
                <a:latin typeface="Times New Roman" pitchFamily="18" charset="0"/>
              </a:endParaRPr>
            </a:p>
          </p:txBody>
        </p:sp>
        <p:sp>
          <p:nvSpPr>
            <p:cNvPr id="177218" name="Line 66"/>
            <p:cNvSpPr>
              <a:spLocks noChangeShapeType="1"/>
            </p:cNvSpPr>
            <p:nvPr/>
          </p:nvSpPr>
          <p:spPr bwMode="auto">
            <a:xfrm>
              <a:off x="1324" y="3494"/>
              <a:ext cx="34" cy="1"/>
            </a:xfrm>
            <a:prstGeom prst="line">
              <a:avLst/>
            </a:prstGeom>
            <a:noFill/>
            <a:ln w="0">
              <a:solidFill>
                <a:srgbClr val="000000"/>
              </a:solidFill>
              <a:round/>
              <a:headEnd/>
              <a:tailEnd/>
            </a:ln>
          </p:spPr>
          <p:txBody>
            <a:bodyPr/>
            <a:lstStyle/>
            <a:p>
              <a:endParaRPr lang="fr-FR"/>
            </a:p>
          </p:txBody>
        </p:sp>
        <p:sp>
          <p:nvSpPr>
            <p:cNvPr id="177219" name="Line 67"/>
            <p:cNvSpPr>
              <a:spLocks noChangeShapeType="1"/>
            </p:cNvSpPr>
            <p:nvPr/>
          </p:nvSpPr>
          <p:spPr bwMode="auto">
            <a:xfrm flipH="1">
              <a:off x="4646" y="3494"/>
              <a:ext cx="34" cy="1"/>
            </a:xfrm>
            <a:prstGeom prst="line">
              <a:avLst/>
            </a:prstGeom>
            <a:noFill/>
            <a:ln w="0">
              <a:solidFill>
                <a:srgbClr val="000000"/>
              </a:solidFill>
              <a:round/>
              <a:headEnd/>
              <a:tailEnd/>
            </a:ln>
          </p:spPr>
          <p:txBody>
            <a:bodyPr/>
            <a:lstStyle/>
            <a:p>
              <a:endParaRPr lang="fr-FR"/>
            </a:p>
          </p:txBody>
        </p:sp>
        <p:sp>
          <p:nvSpPr>
            <p:cNvPr id="177220" name="Rectangle 68"/>
            <p:cNvSpPr>
              <a:spLocks noChangeArrowheads="1"/>
            </p:cNvSpPr>
            <p:nvPr/>
          </p:nvSpPr>
          <p:spPr bwMode="auto">
            <a:xfrm>
              <a:off x="1083" y="3443"/>
              <a:ext cx="170" cy="136"/>
            </a:xfrm>
            <a:prstGeom prst="rect">
              <a:avLst/>
            </a:prstGeom>
            <a:noFill/>
            <a:ln w="9525">
              <a:noFill/>
              <a:miter lim="800000"/>
              <a:headEnd/>
              <a:tailEnd/>
            </a:ln>
          </p:spPr>
          <p:txBody>
            <a:bodyPr wrap="none" lIns="0" tIns="0" rIns="0" bIns="0">
              <a:spAutoFit/>
            </a:bodyPr>
            <a:lstStyle/>
            <a:p>
              <a:pPr algn="ctr"/>
              <a:r>
                <a:rPr lang="fr-FR" sz="1400">
                  <a:solidFill>
                    <a:srgbClr val="000000"/>
                  </a:solidFill>
                  <a:latin typeface="Helvetica" pitchFamily="34" charset="0"/>
                </a:rPr>
                <a:t>0.4</a:t>
              </a:r>
              <a:endParaRPr lang="fr-FR" sz="3200">
                <a:latin typeface="Times New Roman" pitchFamily="18" charset="0"/>
              </a:endParaRPr>
            </a:p>
          </p:txBody>
        </p:sp>
        <p:sp>
          <p:nvSpPr>
            <p:cNvPr id="177221" name="Line 69"/>
            <p:cNvSpPr>
              <a:spLocks noChangeShapeType="1"/>
            </p:cNvSpPr>
            <p:nvPr/>
          </p:nvSpPr>
          <p:spPr bwMode="auto">
            <a:xfrm>
              <a:off x="1324" y="3296"/>
              <a:ext cx="34" cy="1"/>
            </a:xfrm>
            <a:prstGeom prst="line">
              <a:avLst/>
            </a:prstGeom>
            <a:noFill/>
            <a:ln w="0">
              <a:solidFill>
                <a:srgbClr val="000000"/>
              </a:solidFill>
              <a:round/>
              <a:headEnd/>
              <a:tailEnd/>
            </a:ln>
          </p:spPr>
          <p:txBody>
            <a:bodyPr/>
            <a:lstStyle/>
            <a:p>
              <a:endParaRPr lang="fr-FR"/>
            </a:p>
          </p:txBody>
        </p:sp>
        <p:sp>
          <p:nvSpPr>
            <p:cNvPr id="177222" name="Line 70"/>
            <p:cNvSpPr>
              <a:spLocks noChangeShapeType="1"/>
            </p:cNvSpPr>
            <p:nvPr/>
          </p:nvSpPr>
          <p:spPr bwMode="auto">
            <a:xfrm flipH="1">
              <a:off x="4646" y="3296"/>
              <a:ext cx="34" cy="1"/>
            </a:xfrm>
            <a:prstGeom prst="line">
              <a:avLst/>
            </a:prstGeom>
            <a:noFill/>
            <a:ln w="0">
              <a:solidFill>
                <a:srgbClr val="000000"/>
              </a:solidFill>
              <a:round/>
              <a:headEnd/>
              <a:tailEnd/>
            </a:ln>
          </p:spPr>
          <p:txBody>
            <a:bodyPr/>
            <a:lstStyle/>
            <a:p>
              <a:endParaRPr lang="fr-FR"/>
            </a:p>
          </p:txBody>
        </p:sp>
        <p:sp>
          <p:nvSpPr>
            <p:cNvPr id="177223" name="Rectangle 71"/>
            <p:cNvSpPr>
              <a:spLocks noChangeArrowheads="1"/>
            </p:cNvSpPr>
            <p:nvPr/>
          </p:nvSpPr>
          <p:spPr bwMode="auto">
            <a:xfrm>
              <a:off x="1083" y="3245"/>
              <a:ext cx="170" cy="136"/>
            </a:xfrm>
            <a:prstGeom prst="rect">
              <a:avLst/>
            </a:prstGeom>
            <a:noFill/>
            <a:ln w="9525">
              <a:noFill/>
              <a:miter lim="800000"/>
              <a:headEnd/>
              <a:tailEnd/>
            </a:ln>
          </p:spPr>
          <p:txBody>
            <a:bodyPr wrap="none" lIns="0" tIns="0" rIns="0" bIns="0">
              <a:spAutoFit/>
            </a:bodyPr>
            <a:lstStyle/>
            <a:p>
              <a:pPr algn="ctr"/>
              <a:r>
                <a:rPr lang="fr-FR" sz="1400">
                  <a:solidFill>
                    <a:srgbClr val="000000"/>
                  </a:solidFill>
                  <a:latin typeface="Helvetica" pitchFamily="34" charset="0"/>
                </a:rPr>
                <a:t>0.6</a:t>
              </a:r>
              <a:endParaRPr lang="fr-FR" sz="3200">
                <a:latin typeface="Times New Roman" pitchFamily="18" charset="0"/>
              </a:endParaRPr>
            </a:p>
          </p:txBody>
        </p:sp>
        <p:sp>
          <p:nvSpPr>
            <p:cNvPr id="177224" name="Line 72"/>
            <p:cNvSpPr>
              <a:spLocks noChangeShapeType="1"/>
            </p:cNvSpPr>
            <p:nvPr/>
          </p:nvSpPr>
          <p:spPr bwMode="auto">
            <a:xfrm>
              <a:off x="1324" y="3098"/>
              <a:ext cx="34" cy="1"/>
            </a:xfrm>
            <a:prstGeom prst="line">
              <a:avLst/>
            </a:prstGeom>
            <a:noFill/>
            <a:ln w="0">
              <a:solidFill>
                <a:srgbClr val="000000"/>
              </a:solidFill>
              <a:round/>
              <a:headEnd/>
              <a:tailEnd/>
            </a:ln>
          </p:spPr>
          <p:txBody>
            <a:bodyPr/>
            <a:lstStyle/>
            <a:p>
              <a:endParaRPr lang="fr-FR"/>
            </a:p>
          </p:txBody>
        </p:sp>
        <p:sp>
          <p:nvSpPr>
            <p:cNvPr id="177225" name="Line 73"/>
            <p:cNvSpPr>
              <a:spLocks noChangeShapeType="1"/>
            </p:cNvSpPr>
            <p:nvPr/>
          </p:nvSpPr>
          <p:spPr bwMode="auto">
            <a:xfrm flipH="1">
              <a:off x="4646" y="3098"/>
              <a:ext cx="34" cy="1"/>
            </a:xfrm>
            <a:prstGeom prst="line">
              <a:avLst/>
            </a:prstGeom>
            <a:noFill/>
            <a:ln w="0">
              <a:solidFill>
                <a:srgbClr val="000000"/>
              </a:solidFill>
              <a:round/>
              <a:headEnd/>
              <a:tailEnd/>
            </a:ln>
          </p:spPr>
          <p:txBody>
            <a:bodyPr/>
            <a:lstStyle/>
            <a:p>
              <a:endParaRPr lang="fr-FR"/>
            </a:p>
          </p:txBody>
        </p:sp>
        <p:sp>
          <p:nvSpPr>
            <p:cNvPr id="177226" name="Rectangle 74"/>
            <p:cNvSpPr>
              <a:spLocks noChangeArrowheads="1"/>
            </p:cNvSpPr>
            <p:nvPr/>
          </p:nvSpPr>
          <p:spPr bwMode="auto">
            <a:xfrm>
              <a:off x="1083" y="3047"/>
              <a:ext cx="170" cy="136"/>
            </a:xfrm>
            <a:prstGeom prst="rect">
              <a:avLst/>
            </a:prstGeom>
            <a:noFill/>
            <a:ln w="9525">
              <a:noFill/>
              <a:miter lim="800000"/>
              <a:headEnd/>
              <a:tailEnd/>
            </a:ln>
          </p:spPr>
          <p:txBody>
            <a:bodyPr wrap="none" lIns="0" tIns="0" rIns="0" bIns="0">
              <a:spAutoFit/>
            </a:bodyPr>
            <a:lstStyle/>
            <a:p>
              <a:pPr algn="ctr"/>
              <a:r>
                <a:rPr lang="fr-FR" sz="1400">
                  <a:solidFill>
                    <a:srgbClr val="000000"/>
                  </a:solidFill>
                  <a:latin typeface="Helvetica" pitchFamily="34" charset="0"/>
                </a:rPr>
                <a:t>0.8</a:t>
              </a:r>
              <a:endParaRPr lang="fr-FR" sz="3200">
                <a:latin typeface="Times New Roman" pitchFamily="18" charset="0"/>
              </a:endParaRPr>
            </a:p>
          </p:txBody>
        </p:sp>
        <p:sp>
          <p:nvSpPr>
            <p:cNvPr id="177227" name="Line 75"/>
            <p:cNvSpPr>
              <a:spLocks noChangeShapeType="1"/>
            </p:cNvSpPr>
            <p:nvPr/>
          </p:nvSpPr>
          <p:spPr bwMode="auto">
            <a:xfrm>
              <a:off x="1324" y="2900"/>
              <a:ext cx="34" cy="1"/>
            </a:xfrm>
            <a:prstGeom prst="line">
              <a:avLst/>
            </a:prstGeom>
            <a:noFill/>
            <a:ln w="0">
              <a:solidFill>
                <a:srgbClr val="000000"/>
              </a:solidFill>
              <a:round/>
              <a:headEnd/>
              <a:tailEnd/>
            </a:ln>
          </p:spPr>
          <p:txBody>
            <a:bodyPr/>
            <a:lstStyle/>
            <a:p>
              <a:endParaRPr lang="fr-FR"/>
            </a:p>
          </p:txBody>
        </p:sp>
        <p:sp>
          <p:nvSpPr>
            <p:cNvPr id="177228" name="Line 76"/>
            <p:cNvSpPr>
              <a:spLocks noChangeShapeType="1"/>
            </p:cNvSpPr>
            <p:nvPr/>
          </p:nvSpPr>
          <p:spPr bwMode="auto">
            <a:xfrm flipH="1">
              <a:off x="4646" y="2900"/>
              <a:ext cx="34" cy="1"/>
            </a:xfrm>
            <a:prstGeom prst="line">
              <a:avLst/>
            </a:prstGeom>
            <a:noFill/>
            <a:ln w="0">
              <a:solidFill>
                <a:srgbClr val="000000"/>
              </a:solidFill>
              <a:round/>
              <a:headEnd/>
              <a:tailEnd/>
            </a:ln>
          </p:spPr>
          <p:txBody>
            <a:bodyPr/>
            <a:lstStyle/>
            <a:p>
              <a:endParaRPr lang="fr-FR"/>
            </a:p>
          </p:txBody>
        </p:sp>
        <p:sp>
          <p:nvSpPr>
            <p:cNvPr id="177229" name="Rectangle 77"/>
            <p:cNvSpPr>
              <a:spLocks noChangeArrowheads="1"/>
            </p:cNvSpPr>
            <p:nvPr/>
          </p:nvSpPr>
          <p:spPr bwMode="auto">
            <a:xfrm>
              <a:off x="1163" y="2849"/>
              <a:ext cx="68" cy="136"/>
            </a:xfrm>
            <a:prstGeom prst="rect">
              <a:avLst/>
            </a:prstGeom>
            <a:noFill/>
            <a:ln w="9525">
              <a:noFill/>
              <a:miter lim="800000"/>
              <a:headEnd/>
              <a:tailEnd/>
            </a:ln>
          </p:spPr>
          <p:txBody>
            <a:bodyPr wrap="none" lIns="0" tIns="0" rIns="0" bIns="0">
              <a:spAutoFit/>
            </a:bodyPr>
            <a:lstStyle/>
            <a:p>
              <a:pPr algn="ctr"/>
              <a:r>
                <a:rPr lang="fr-FR" sz="1400">
                  <a:solidFill>
                    <a:srgbClr val="000000"/>
                  </a:solidFill>
                  <a:latin typeface="Helvetica" pitchFamily="34" charset="0"/>
                </a:rPr>
                <a:t>1</a:t>
              </a:r>
              <a:endParaRPr lang="fr-FR" sz="3200">
                <a:latin typeface="Times New Roman" pitchFamily="18" charset="0"/>
              </a:endParaRPr>
            </a:p>
          </p:txBody>
        </p:sp>
        <p:sp>
          <p:nvSpPr>
            <p:cNvPr id="177230" name="Line 78"/>
            <p:cNvSpPr>
              <a:spLocks noChangeShapeType="1"/>
            </p:cNvSpPr>
            <p:nvPr/>
          </p:nvSpPr>
          <p:spPr bwMode="auto">
            <a:xfrm>
              <a:off x="1324" y="2804"/>
              <a:ext cx="3356" cy="1"/>
            </a:xfrm>
            <a:prstGeom prst="line">
              <a:avLst/>
            </a:prstGeom>
            <a:noFill/>
            <a:ln w="0">
              <a:solidFill>
                <a:srgbClr val="000000"/>
              </a:solidFill>
              <a:round/>
              <a:headEnd/>
              <a:tailEnd/>
            </a:ln>
          </p:spPr>
          <p:txBody>
            <a:bodyPr/>
            <a:lstStyle/>
            <a:p>
              <a:endParaRPr lang="fr-FR"/>
            </a:p>
          </p:txBody>
        </p:sp>
        <p:sp>
          <p:nvSpPr>
            <p:cNvPr id="177231" name="Freeform 79"/>
            <p:cNvSpPr>
              <a:spLocks/>
            </p:cNvSpPr>
            <p:nvPr/>
          </p:nvSpPr>
          <p:spPr bwMode="auto">
            <a:xfrm>
              <a:off x="1324" y="2804"/>
              <a:ext cx="3356" cy="1079"/>
            </a:xfrm>
            <a:custGeom>
              <a:avLst/>
              <a:gdLst/>
              <a:ahLst/>
              <a:cxnLst>
                <a:cxn ang="0">
                  <a:pos x="0" y="169"/>
                </a:cxn>
                <a:cxn ang="0">
                  <a:pos x="493" y="169"/>
                </a:cxn>
                <a:cxn ang="0">
                  <a:pos x="493" y="0"/>
                </a:cxn>
              </a:cxnLst>
              <a:rect l="0" t="0" r="r" b="b"/>
              <a:pathLst>
                <a:path w="493" h="169">
                  <a:moveTo>
                    <a:pt x="0" y="169"/>
                  </a:moveTo>
                  <a:lnTo>
                    <a:pt x="493" y="169"/>
                  </a:lnTo>
                  <a:lnTo>
                    <a:pt x="493" y="0"/>
                  </a:lnTo>
                </a:path>
              </a:pathLst>
            </a:custGeom>
            <a:noFill/>
            <a:ln w="0">
              <a:solidFill>
                <a:srgbClr val="000000"/>
              </a:solidFill>
              <a:prstDash val="solid"/>
              <a:round/>
              <a:headEnd/>
              <a:tailEnd/>
            </a:ln>
          </p:spPr>
          <p:txBody>
            <a:bodyPr/>
            <a:lstStyle/>
            <a:p>
              <a:endParaRPr lang="fr-FR"/>
            </a:p>
          </p:txBody>
        </p:sp>
        <p:sp>
          <p:nvSpPr>
            <p:cNvPr id="177232" name="Line 80"/>
            <p:cNvSpPr>
              <a:spLocks noChangeShapeType="1"/>
            </p:cNvSpPr>
            <p:nvPr/>
          </p:nvSpPr>
          <p:spPr bwMode="auto">
            <a:xfrm flipV="1">
              <a:off x="1324" y="2804"/>
              <a:ext cx="1" cy="1079"/>
            </a:xfrm>
            <a:prstGeom prst="line">
              <a:avLst/>
            </a:prstGeom>
            <a:noFill/>
            <a:ln w="0">
              <a:solidFill>
                <a:srgbClr val="000000"/>
              </a:solidFill>
              <a:round/>
              <a:headEnd/>
              <a:tailEnd/>
            </a:ln>
          </p:spPr>
          <p:txBody>
            <a:bodyPr/>
            <a:lstStyle/>
            <a:p>
              <a:endParaRPr lang="fr-FR"/>
            </a:p>
          </p:txBody>
        </p:sp>
        <p:sp>
          <p:nvSpPr>
            <p:cNvPr id="177233" name="Rectangle 81"/>
            <p:cNvSpPr>
              <a:spLocks noChangeArrowheads="1"/>
            </p:cNvSpPr>
            <p:nvPr/>
          </p:nvSpPr>
          <p:spPr bwMode="auto">
            <a:xfrm>
              <a:off x="2685" y="4049"/>
              <a:ext cx="807" cy="136"/>
            </a:xfrm>
            <a:prstGeom prst="rect">
              <a:avLst/>
            </a:prstGeom>
            <a:noFill/>
            <a:ln w="9525">
              <a:noFill/>
              <a:miter lim="800000"/>
              <a:headEnd/>
              <a:tailEnd/>
            </a:ln>
          </p:spPr>
          <p:txBody>
            <a:bodyPr wrap="none" lIns="0" tIns="0" rIns="0" bIns="0">
              <a:spAutoFit/>
            </a:bodyPr>
            <a:lstStyle/>
            <a:p>
              <a:pPr algn="ctr"/>
              <a:r>
                <a:rPr lang="fr-FR" sz="1400">
                  <a:solidFill>
                    <a:srgbClr val="000000"/>
                  </a:solidFill>
                  <a:latin typeface="Helvetica" pitchFamily="34" charset="0"/>
                </a:rPr>
                <a:t>fréquence (Hz)</a:t>
              </a:r>
              <a:endParaRPr lang="fr-FR" sz="3200">
                <a:latin typeface="Times New Roman" pitchFamily="18" charset="0"/>
              </a:endParaRPr>
            </a:p>
          </p:txBody>
        </p:sp>
        <p:sp>
          <p:nvSpPr>
            <p:cNvPr id="177234" name="Rectangle 82"/>
            <p:cNvSpPr>
              <a:spLocks noChangeArrowheads="1"/>
            </p:cNvSpPr>
            <p:nvPr/>
          </p:nvSpPr>
          <p:spPr bwMode="auto">
            <a:xfrm rot="16200000">
              <a:off x="662" y="3221"/>
              <a:ext cx="532" cy="147"/>
            </a:xfrm>
            <a:prstGeom prst="rect">
              <a:avLst/>
            </a:prstGeom>
            <a:noFill/>
            <a:ln w="9525">
              <a:noFill/>
              <a:miter lim="800000"/>
              <a:headEnd/>
              <a:tailEnd/>
            </a:ln>
          </p:spPr>
          <p:txBody>
            <a:bodyPr wrap="none" lIns="0" tIns="0" rIns="0" bIns="0">
              <a:spAutoFit/>
            </a:bodyPr>
            <a:lstStyle/>
            <a:p>
              <a:pPr algn="ctr"/>
              <a:r>
                <a:rPr lang="fr-FR" sz="1400" b="1">
                  <a:solidFill>
                    <a:srgbClr val="000000"/>
                  </a:solidFill>
                  <a:latin typeface="Helvetica" pitchFamily="34" charset="0"/>
                </a:rPr>
                <a:t>amplitude</a:t>
              </a:r>
              <a:endParaRPr lang="fr-FR" sz="3200">
                <a:latin typeface="Times New Roman" pitchFamily="18" charset="0"/>
              </a:endParaRPr>
            </a:p>
          </p:txBody>
        </p:sp>
        <p:sp>
          <p:nvSpPr>
            <p:cNvPr id="177235" name="Rectangle 83"/>
            <p:cNvSpPr>
              <a:spLocks noChangeArrowheads="1"/>
            </p:cNvSpPr>
            <p:nvPr/>
          </p:nvSpPr>
          <p:spPr bwMode="auto">
            <a:xfrm>
              <a:off x="1842" y="2586"/>
              <a:ext cx="2705" cy="165"/>
            </a:xfrm>
            <a:prstGeom prst="rect">
              <a:avLst/>
            </a:prstGeom>
            <a:noFill/>
            <a:ln w="9525">
              <a:noFill/>
              <a:miter lim="800000"/>
              <a:headEnd/>
              <a:tailEnd/>
            </a:ln>
          </p:spPr>
          <p:txBody>
            <a:bodyPr wrap="none" lIns="0" tIns="0" rIns="0" bIns="0">
              <a:spAutoFit/>
            </a:bodyPr>
            <a:lstStyle/>
            <a:p>
              <a:pPr algn="ctr"/>
              <a:r>
                <a:rPr lang="fr-FR" sz="1700">
                  <a:solidFill>
                    <a:srgbClr val="000000"/>
                  </a:solidFill>
                  <a:latin typeface="Helvetica" pitchFamily="34" charset="0"/>
                </a:rPr>
                <a:t>représentation des signaux en fréquence</a:t>
              </a:r>
              <a:endParaRPr lang="fr-FR" sz="2800">
                <a:latin typeface="Times New Roman" pitchFamily="18" charset="0"/>
              </a:endParaRPr>
            </a:p>
          </p:txBody>
        </p:sp>
        <p:sp>
          <p:nvSpPr>
            <p:cNvPr id="177310" name="Freeform 158"/>
            <p:cNvSpPr>
              <a:spLocks/>
            </p:cNvSpPr>
            <p:nvPr/>
          </p:nvSpPr>
          <p:spPr bwMode="auto">
            <a:xfrm>
              <a:off x="1324" y="2900"/>
              <a:ext cx="3356" cy="983"/>
            </a:xfrm>
            <a:custGeom>
              <a:avLst/>
              <a:gdLst/>
              <a:ahLst/>
              <a:cxnLst>
                <a:cxn ang="0">
                  <a:pos x="34" y="983"/>
                </a:cxn>
                <a:cxn ang="0">
                  <a:pos x="102" y="983"/>
                </a:cxn>
                <a:cxn ang="0">
                  <a:pos x="170" y="983"/>
                </a:cxn>
                <a:cxn ang="0">
                  <a:pos x="238" y="983"/>
                </a:cxn>
                <a:cxn ang="0">
                  <a:pos x="300" y="977"/>
                </a:cxn>
                <a:cxn ang="0">
                  <a:pos x="368" y="970"/>
                </a:cxn>
                <a:cxn ang="0">
                  <a:pos x="436" y="977"/>
                </a:cxn>
                <a:cxn ang="0">
                  <a:pos x="504" y="983"/>
                </a:cxn>
                <a:cxn ang="0">
                  <a:pos x="572" y="983"/>
                </a:cxn>
                <a:cxn ang="0">
                  <a:pos x="640" y="983"/>
                </a:cxn>
                <a:cxn ang="0">
                  <a:pos x="708" y="983"/>
                </a:cxn>
                <a:cxn ang="0">
                  <a:pos x="769" y="983"/>
                </a:cxn>
                <a:cxn ang="0">
                  <a:pos x="837" y="983"/>
                </a:cxn>
                <a:cxn ang="0">
                  <a:pos x="905" y="983"/>
                </a:cxn>
                <a:cxn ang="0">
                  <a:pos x="973" y="983"/>
                </a:cxn>
                <a:cxn ang="0">
                  <a:pos x="1042" y="983"/>
                </a:cxn>
                <a:cxn ang="0">
                  <a:pos x="1110" y="983"/>
                </a:cxn>
                <a:cxn ang="0">
                  <a:pos x="1178" y="983"/>
                </a:cxn>
                <a:cxn ang="0">
                  <a:pos x="1239" y="983"/>
                </a:cxn>
                <a:cxn ang="0">
                  <a:pos x="1307" y="983"/>
                </a:cxn>
                <a:cxn ang="0">
                  <a:pos x="1375" y="983"/>
                </a:cxn>
                <a:cxn ang="0">
                  <a:pos x="1443" y="983"/>
                </a:cxn>
                <a:cxn ang="0">
                  <a:pos x="1511" y="983"/>
                </a:cxn>
                <a:cxn ang="0">
                  <a:pos x="1579" y="983"/>
                </a:cxn>
                <a:cxn ang="0">
                  <a:pos x="1647" y="983"/>
                </a:cxn>
                <a:cxn ang="0">
                  <a:pos x="1709" y="983"/>
                </a:cxn>
                <a:cxn ang="0">
                  <a:pos x="1777" y="983"/>
                </a:cxn>
                <a:cxn ang="0">
                  <a:pos x="1845" y="983"/>
                </a:cxn>
                <a:cxn ang="0">
                  <a:pos x="1913" y="983"/>
                </a:cxn>
                <a:cxn ang="0">
                  <a:pos x="1981" y="983"/>
                </a:cxn>
                <a:cxn ang="0">
                  <a:pos x="2049" y="983"/>
                </a:cxn>
                <a:cxn ang="0">
                  <a:pos x="2117" y="983"/>
                </a:cxn>
                <a:cxn ang="0">
                  <a:pos x="2178" y="983"/>
                </a:cxn>
                <a:cxn ang="0">
                  <a:pos x="2246" y="983"/>
                </a:cxn>
                <a:cxn ang="0">
                  <a:pos x="2314" y="983"/>
                </a:cxn>
                <a:cxn ang="0">
                  <a:pos x="2383" y="983"/>
                </a:cxn>
                <a:cxn ang="0">
                  <a:pos x="2451" y="983"/>
                </a:cxn>
                <a:cxn ang="0">
                  <a:pos x="2519" y="983"/>
                </a:cxn>
                <a:cxn ang="0">
                  <a:pos x="2587" y="983"/>
                </a:cxn>
                <a:cxn ang="0">
                  <a:pos x="2648" y="983"/>
                </a:cxn>
                <a:cxn ang="0">
                  <a:pos x="2716" y="983"/>
                </a:cxn>
                <a:cxn ang="0">
                  <a:pos x="2784" y="983"/>
                </a:cxn>
                <a:cxn ang="0">
                  <a:pos x="2852" y="983"/>
                </a:cxn>
                <a:cxn ang="0">
                  <a:pos x="2920" y="983"/>
                </a:cxn>
                <a:cxn ang="0">
                  <a:pos x="2988" y="983"/>
                </a:cxn>
                <a:cxn ang="0">
                  <a:pos x="3056" y="983"/>
                </a:cxn>
                <a:cxn ang="0">
                  <a:pos x="3118" y="983"/>
                </a:cxn>
                <a:cxn ang="0">
                  <a:pos x="3186" y="983"/>
                </a:cxn>
                <a:cxn ang="0">
                  <a:pos x="3254" y="983"/>
                </a:cxn>
                <a:cxn ang="0">
                  <a:pos x="3322" y="983"/>
                </a:cxn>
                <a:cxn ang="0">
                  <a:pos x="3356" y="983"/>
                </a:cxn>
              </a:cxnLst>
              <a:rect l="0" t="0" r="r" b="b"/>
              <a:pathLst>
                <a:path w="3356" h="983">
                  <a:moveTo>
                    <a:pt x="0" y="983"/>
                  </a:moveTo>
                  <a:lnTo>
                    <a:pt x="34" y="983"/>
                  </a:lnTo>
                  <a:lnTo>
                    <a:pt x="68" y="983"/>
                  </a:lnTo>
                  <a:lnTo>
                    <a:pt x="102" y="983"/>
                  </a:lnTo>
                  <a:lnTo>
                    <a:pt x="136" y="983"/>
                  </a:lnTo>
                  <a:lnTo>
                    <a:pt x="170" y="983"/>
                  </a:lnTo>
                  <a:lnTo>
                    <a:pt x="204" y="983"/>
                  </a:lnTo>
                  <a:lnTo>
                    <a:pt x="238" y="983"/>
                  </a:lnTo>
                  <a:lnTo>
                    <a:pt x="265" y="977"/>
                  </a:lnTo>
                  <a:lnTo>
                    <a:pt x="300" y="977"/>
                  </a:lnTo>
                  <a:lnTo>
                    <a:pt x="334" y="0"/>
                  </a:lnTo>
                  <a:lnTo>
                    <a:pt x="368" y="970"/>
                  </a:lnTo>
                  <a:lnTo>
                    <a:pt x="402" y="977"/>
                  </a:lnTo>
                  <a:lnTo>
                    <a:pt x="436" y="977"/>
                  </a:lnTo>
                  <a:lnTo>
                    <a:pt x="470" y="983"/>
                  </a:lnTo>
                  <a:lnTo>
                    <a:pt x="504" y="983"/>
                  </a:lnTo>
                  <a:lnTo>
                    <a:pt x="538" y="983"/>
                  </a:lnTo>
                  <a:lnTo>
                    <a:pt x="572" y="983"/>
                  </a:lnTo>
                  <a:lnTo>
                    <a:pt x="606" y="983"/>
                  </a:lnTo>
                  <a:lnTo>
                    <a:pt x="640" y="983"/>
                  </a:lnTo>
                  <a:lnTo>
                    <a:pt x="674" y="983"/>
                  </a:lnTo>
                  <a:lnTo>
                    <a:pt x="708" y="983"/>
                  </a:lnTo>
                  <a:lnTo>
                    <a:pt x="735" y="983"/>
                  </a:lnTo>
                  <a:lnTo>
                    <a:pt x="769" y="983"/>
                  </a:lnTo>
                  <a:lnTo>
                    <a:pt x="803" y="983"/>
                  </a:lnTo>
                  <a:lnTo>
                    <a:pt x="837" y="983"/>
                  </a:lnTo>
                  <a:lnTo>
                    <a:pt x="871" y="983"/>
                  </a:lnTo>
                  <a:lnTo>
                    <a:pt x="905" y="983"/>
                  </a:lnTo>
                  <a:lnTo>
                    <a:pt x="939" y="983"/>
                  </a:lnTo>
                  <a:lnTo>
                    <a:pt x="973" y="983"/>
                  </a:lnTo>
                  <a:lnTo>
                    <a:pt x="1007" y="983"/>
                  </a:lnTo>
                  <a:lnTo>
                    <a:pt x="1042" y="983"/>
                  </a:lnTo>
                  <a:lnTo>
                    <a:pt x="1076" y="983"/>
                  </a:lnTo>
                  <a:lnTo>
                    <a:pt x="1110" y="983"/>
                  </a:lnTo>
                  <a:lnTo>
                    <a:pt x="1144" y="983"/>
                  </a:lnTo>
                  <a:lnTo>
                    <a:pt x="1178" y="983"/>
                  </a:lnTo>
                  <a:lnTo>
                    <a:pt x="1205" y="983"/>
                  </a:lnTo>
                  <a:lnTo>
                    <a:pt x="1239" y="983"/>
                  </a:lnTo>
                  <a:lnTo>
                    <a:pt x="1273" y="983"/>
                  </a:lnTo>
                  <a:lnTo>
                    <a:pt x="1307" y="983"/>
                  </a:lnTo>
                  <a:lnTo>
                    <a:pt x="1341" y="983"/>
                  </a:lnTo>
                  <a:lnTo>
                    <a:pt x="1375" y="983"/>
                  </a:lnTo>
                  <a:lnTo>
                    <a:pt x="1409" y="983"/>
                  </a:lnTo>
                  <a:lnTo>
                    <a:pt x="1443" y="983"/>
                  </a:lnTo>
                  <a:lnTo>
                    <a:pt x="1477" y="983"/>
                  </a:lnTo>
                  <a:lnTo>
                    <a:pt x="1511" y="983"/>
                  </a:lnTo>
                  <a:lnTo>
                    <a:pt x="1545" y="983"/>
                  </a:lnTo>
                  <a:lnTo>
                    <a:pt x="1579" y="983"/>
                  </a:lnTo>
                  <a:lnTo>
                    <a:pt x="1613" y="983"/>
                  </a:lnTo>
                  <a:lnTo>
                    <a:pt x="1647" y="983"/>
                  </a:lnTo>
                  <a:lnTo>
                    <a:pt x="1681" y="983"/>
                  </a:lnTo>
                  <a:lnTo>
                    <a:pt x="1709" y="983"/>
                  </a:lnTo>
                  <a:lnTo>
                    <a:pt x="1743" y="983"/>
                  </a:lnTo>
                  <a:lnTo>
                    <a:pt x="1777" y="983"/>
                  </a:lnTo>
                  <a:lnTo>
                    <a:pt x="1811" y="983"/>
                  </a:lnTo>
                  <a:lnTo>
                    <a:pt x="1845" y="983"/>
                  </a:lnTo>
                  <a:lnTo>
                    <a:pt x="1879" y="983"/>
                  </a:lnTo>
                  <a:lnTo>
                    <a:pt x="1913" y="983"/>
                  </a:lnTo>
                  <a:lnTo>
                    <a:pt x="1947" y="983"/>
                  </a:lnTo>
                  <a:lnTo>
                    <a:pt x="1981" y="983"/>
                  </a:lnTo>
                  <a:lnTo>
                    <a:pt x="2015" y="983"/>
                  </a:lnTo>
                  <a:lnTo>
                    <a:pt x="2049" y="983"/>
                  </a:lnTo>
                  <a:lnTo>
                    <a:pt x="2083" y="983"/>
                  </a:lnTo>
                  <a:lnTo>
                    <a:pt x="2117" y="983"/>
                  </a:lnTo>
                  <a:lnTo>
                    <a:pt x="2151" y="983"/>
                  </a:lnTo>
                  <a:lnTo>
                    <a:pt x="2178" y="983"/>
                  </a:lnTo>
                  <a:lnTo>
                    <a:pt x="2212" y="983"/>
                  </a:lnTo>
                  <a:lnTo>
                    <a:pt x="2246" y="983"/>
                  </a:lnTo>
                  <a:lnTo>
                    <a:pt x="2280" y="983"/>
                  </a:lnTo>
                  <a:lnTo>
                    <a:pt x="2314" y="983"/>
                  </a:lnTo>
                  <a:lnTo>
                    <a:pt x="2348" y="983"/>
                  </a:lnTo>
                  <a:lnTo>
                    <a:pt x="2383" y="983"/>
                  </a:lnTo>
                  <a:lnTo>
                    <a:pt x="2417" y="983"/>
                  </a:lnTo>
                  <a:lnTo>
                    <a:pt x="2451" y="983"/>
                  </a:lnTo>
                  <a:lnTo>
                    <a:pt x="2485" y="983"/>
                  </a:lnTo>
                  <a:lnTo>
                    <a:pt x="2519" y="983"/>
                  </a:lnTo>
                  <a:lnTo>
                    <a:pt x="2553" y="983"/>
                  </a:lnTo>
                  <a:lnTo>
                    <a:pt x="2587" y="983"/>
                  </a:lnTo>
                  <a:lnTo>
                    <a:pt x="2621" y="983"/>
                  </a:lnTo>
                  <a:lnTo>
                    <a:pt x="2648" y="983"/>
                  </a:lnTo>
                  <a:lnTo>
                    <a:pt x="2682" y="983"/>
                  </a:lnTo>
                  <a:lnTo>
                    <a:pt x="2716" y="983"/>
                  </a:lnTo>
                  <a:lnTo>
                    <a:pt x="2750" y="983"/>
                  </a:lnTo>
                  <a:lnTo>
                    <a:pt x="2784" y="983"/>
                  </a:lnTo>
                  <a:lnTo>
                    <a:pt x="2818" y="983"/>
                  </a:lnTo>
                  <a:lnTo>
                    <a:pt x="2852" y="983"/>
                  </a:lnTo>
                  <a:lnTo>
                    <a:pt x="2886" y="983"/>
                  </a:lnTo>
                  <a:lnTo>
                    <a:pt x="2920" y="983"/>
                  </a:lnTo>
                  <a:lnTo>
                    <a:pt x="2954" y="983"/>
                  </a:lnTo>
                  <a:lnTo>
                    <a:pt x="2988" y="983"/>
                  </a:lnTo>
                  <a:lnTo>
                    <a:pt x="3022" y="983"/>
                  </a:lnTo>
                  <a:lnTo>
                    <a:pt x="3056" y="983"/>
                  </a:lnTo>
                  <a:lnTo>
                    <a:pt x="3090" y="983"/>
                  </a:lnTo>
                  <a:lnTo>
                    <a:pt x="3118" y="983"/>
                  </a:lnTo>
                  <a:lnTo>
                    <a:pt x="3152" y="983"/>
                  </a:lnTo>
                  <a:lnTo>
                    <a:pt x="3186" y="983"/>
                  </a:lnTo>
                  <a:lnTo>
                    <a:pt x="3220" y="983"/>
                  </a:lnTo>
                  <a:lnTo>
                    <a:pt x="3254" y="983"/>
                  </a:lnTo>
                  <a:lnTo>
                    <a:pt x="3288" y="983"/>
                  </a:lnTo>
                  <a:lnTo>
                    <a:pt x="3322" y="983"/>
                  </a:lnTo>
                  <a:lnTo>
                    <a:pt x="3356" y="983"/>
                  </a:lnTo>
                  <a:lnTo>
                    <a:pt x="3356" y="983"/>
                  </a:lnTo>
                </a:path>
              </a:pathLst>
            </a:custGeom>
            <a:noFill/>
            <a:ln w="22225">
              <a:solidFill>
                <a:schemeClr val="tx1"/>
              </a:solidFill>
              <a:prstDash val="solid"/>
              <a:round/>
              <a:headEnd/>
              <a:tailEnd/>
            </a:ln>
          </p:spPr>
          <p:txBody>
            <a:bodyPr/>
            <a:lstStyle/>
            <a:p>
              <a:endParaRPr lang="fr-FR"/>
            </a:p>
          </p:txBody>
        </p:sp>
        <p:sp>
          <p:nvSpPr>
            <p:cNvPr id="177311" name="Freeform 159"/>
            <p:cNvSpPr>
              <a:spLocks/>
            </p:cNvSpPr>
            <p:nvPr/>
          </p:nvSpPr>
          <p:spPr bwMode="auto">
            <a:xfrm>
              <a:off x="1324" y="3557"/>
              <a:ext cx="3356" cy="326"/>
            </a:xfrm>
            <a:custGeom>
              <a:avLst/>
              <a:gdLst/>
              <a:ahLst/>
              <a:cxnLst>
                <a:cxn ang="0">
                  <a:pos x="34" y="326"/>
                </a:cxn>
                <a:cxn ang="0">
                  <a:pos x="102" y="326"/>
                </a:cxn>
                <a:cxn ang="0">
                  <a:pos x="170" y="326"/>
                </a:cxn>
                <a:cxn ang="0">
                  <a:pos x="238" y="326"/>
                </a:cxn>
                <a:cxn ang="0">
                  <a:pos x="300" y="326"/>
                </a:cxn>
                <a:cxn ang="0">
                  <a:pos x="368" y="326"/>
                </a:cxn>
                <a:cxn ang="0">
                  <a:pos x="436" y="326"/>
                </a:cxn>
                <a:cxn ang="0">
                  <a:pos x="504" y="326"/>
                </a:cxn>
                <a:cxn ang="0">
                  <a:pos x="572" y="326"/>
                </a:cxn>
                <a:cxn ang="0">
                  <a:pos x="640" y="326"/>
                </a:cxn>
                <a:cxn ang="0">
                  <a:pos x="708" y="326"/>
                </a:cxn>
                <a:cxn ang="0">
                  <a:pos x="769" y="326"/>
                </a:cxn>
                <a:cxn ang="0">
                  <a:pos x="837" y="326"/>
                </a:cxn>
                <a:cxn ang="0">
                  <a:pos x="905" y="326"/>
                </a:cxn>
                <a:cxn ang="0">
                  <a:pos x="973" y="320"/>
                </a:cxn>
                <a:cxn ang="0">
                  <a:pos x="1042" y="313"/>
                </a:cxn>
                <a:cxn ang="0">
                  <a:pos x="1110" y="320"/>
                </a:cxn>
                <a:cxn ang="0">
                  <a:pos x="1178" y="326"/>
                </a:cxn>
                <a:cxn ang="0">
                  <a:pos x="1239" y="326"/>
                </a:cxn>
                <a:cxn ang="0">
                  <a:pos x="1307" y="326"/>
                </a:cxn>
                <a:cxn ang="0">
                  <a:pos x="1375" y="326"/>
                </a:cxn>
                <a:cxn ang="0">
                  <a:pos x="1443" y="326"/>
                </a:cxn>
                <a:cxn ang="0">
                  <a:pos x="1511" y="326"/>
                </a:cxn>
                <a:cxn ang="0">
                  <a:pos x="1579" y="326"/>
                </a:cxn>
                <a:cxn ang="0">
                  <a:pos x="1647" y="326"/>
                </a:cxn>
                <a:cxn ang="0">
                  <a:pos x="1709" y="326"/>
                </a:cxn>
                <a:cxn ang="0">
                  <a:pos x="1777" y="326"/>
                </a:cxn>
                <a:cxn ang="0">
                  <a:pos x="1845" y="326"/>
                </a:cxn>
                <a:cxn ang="0">
                  <a:pos x="1913" y="326"/>
                </a:cxn>
                <a:cxn ang="0">
                  <a:pos x="1981" y="326"/>
                </a:cxn>
                <a:cxn ang="0">
                  <a:pos x="2049" y="326"/>
                </a:cxn>
                <a:cxn ang="0">
                  <a:pos x="2117" y="326"/>
                </a:cxn>
                <a:cxn ang="0">
                  <a:pos x="2178" y="326"/>
                </a:cxn>
                <a:cxn ang="0">
                  <a:pos x="2246" y="326"/>
                </a:cxn>
                <a:cxn ang="0">
                  <a:pos x="2314" y="326"/>
                </a:cxn>
                <a:cxn ang="0">
                  <a:pos x="2383" y="326"/>
                </a:cxn>
                <a:cxn ang="0">
                  <a:pos x="2451" y="326"/>
                </a:cxn>
                <a:cxn ang="0">
                  <a:pos x="2519" y="326"/>
                </a:cxn>
                <a:cxn ang="0">
                  <a:pos x="2587" y="326"/>
                </a:cxn>
                <a:cxn ang="0">
                  <a:pos x="2648" y="326"/>
                </a:cxn>
                <a:cxn ang="0">
                  <a:pos x="2716" y="326"/>
                </a:cxn>
                <a:cxn ang="0">
                  <a:pos x="2784" y="326"/>
                </a:cxn>
                <a:cxn ang="0">
                  <a:pos x="2852" y="326"/>
                </a:cxn>
                <a:cxn ang="0">
                  <a:pos x="2920" y="326"/>
                </a:cxn>
                <a:cxn ang="0">
                  <a:pos x="2988" y="326"/>
                </a:cxn>
                <a:cxn ang="0">
                  <a:pos x="3056" y="326"/>
                </a:cxn>
                <a:cxn ang="0">
                  <a:pos x="3118" y="326"/>
                </a:cxn>
                <a:cxn ang="0">
                  <a:pos x="3186" y="326"/>
                </a:cxn>
                <a:cxn ang="0">
                  <a:pos x="3254" y="326"/>
                </a:cxn>
                <a:cxn ang="0">
                  <a:pos x="3322" y="326"/>
                </a:cxn>
                <a:cxn ang="0">
                  <a:pos x="3356" y="326"/>
                </a:cxn>
              </a:cxnLst>
              <a:rect l="0" t="0" r="r" b="b"/>
              <a:pathLst>
                <a:path w="3356" h="326">
                  <a:moveTo>
                    <a:pt x="0" y="326"/>
                  </a:moveTo>
                  <a:lnTo>
                    <a:pt x="34" y="326"/>
                  </a:lnTo>
                  <a:lnTo>
                    <a:pt x="68" y="326"/>
                  </a:lnTo>
                  <a:lnTo>
                    <a:pt x="102" y="326"/>
                  </a:lnTo>
                  <a:lnTo>
                    <a:pt x="136" y="326"/>
                  </a:lnTo>
                  <a:lnTo>
                    <a:pt x="170" y="326"/>
                  </a:lnTo>
                  <a:lnTo>
                    <a:pt x="204" y="326"/>
                  </a:lnTo>
                  <a:lnTo>
                    <a:pt x="238" y="326"/>
                  </a:lnTo>
                  <a:lnTo>
                    <a:pt x="265" y="326"/>
                  </a:lnTo>
                  <a:lnTo>
                    <a:pt x="300" y="326"/>
                  </a:lnTo>
                  <a:lnTo>
                    <a:pt x="334" y="326"/>
                  </a:lnTo>
                  <a:lnTo>
                    <a:pt x="368" y="326"/>
                  </a:lnTo>
                  <a:lnTo>
                    <a:pt x="402" y="326"/>
                  </a:lnTo>
                  <a:lnTo>
                    <a:pt x="436" y="326"/>
                  </a:lnTo>
                  <a:lnTo>
                    <a:pt x="470" y="326"/>
                  </a:lnTo>
                  <a:lnTo>
                    <a:pt x="504" y="326"/>
                  </a:lnTo>
                  <a:lnTo>
                    <a:pt x="538" y="326"/>
                  </a:lnTo>
                  <a:lnTo>
                    <a:pt x="572" y="326"/>
                  </a:lnTo>
                  <a:lnTo>
                    <a:pt x="606" y="326"/>
                  </a:lnTo>
                  <a:lnTo>
                    <a:pt x="640" y="326"/>
                  </a:lnTo>
                  <a:lnTo>
                    <a:pt x="674" y="326"/>
                  </a:lnTo>
                  <a:lnTo>
                    <a:pt x="708" y="326"/>
                  </a:lnTo>
                  <a:lnTo>
                    <a:pt x="735" y="326"/>
                  </a:lnTo>
                  <a:lnTo>
                    <a:pt x="769" y="326"/>
                  </a:lnTo>
                  <a:lnTo>
                    <a:pt x="803" y="326"/>
                  </a:lnTo>
                  <a:lnTo>
                    <a:pt x="837" y="326"/>
                  </a:lnTo>
                  <a:lnTo>
                    <a:pt x="871" y="326"/>
                  </a:lnTo>
                  <a:lnTo>
                    <a:pt x="905" y="326"/>
                  </a:lnTo>
                  <a:lnTo>
                    <a:pt x="939" y="320"/>
                  </a:lnTo>
                  <a:lnTo>
                    <a:pt x="973" y="320"/>
                  </a:lnTo>
                  <a:lnTo>
                    <a:pt x="1007" y="0"/>
                  </a:lnTo>
                  <a:lnTo>
                    <a:pt x="1042" y="313"/>
                  </a:lnTo>
                  <a:lnTo>
                    <a:pt x="1076" y="320"/>
                  </a:lnTo>
                  <a:lnTo>
                    <a:pt x="1110" y="320"/>
                  </a:lnTo>
                  <a:lnTo>
                    <a:pt x="1144" y="326"/>
                  </a:lnTo>
                  <a:lnTo>
                    <a:pt x="1178" y="326"/>
                  </a:lnTo>
                  <a:lnTo>
                    <a:pt x="1205" y="326"/>
                  </a:lnTo>
                  <a:lnTo>
                    <a:pt x="1239" y="326"/>
                  </a:lnTo>
                  <a:lnTo>
                    <a:pt x="1273" y="326"/>
                  </a:lnTo>
                  <a:lnTo>
                    <a:pt x="1307" y="326"/>
                  </a:lnTo>
                  <a:lnTo>
                    <a:pt x="1341" y="326"/>
                  </a:lnTo>
                  <a:lnTo>
                    <a:pt x="1375" y="326"/>
                  </a:lnTo>
                  <a:lnTo>
                    <a:pt x="1409" y="326"/>
                  </a:lnTo>
                  <a:lnTo>
                    <a:pt x="1443" y="326"/>
                  </a:lnTo>
                  <a:lnTo>
                    <a:pt x="1477" y="326"/>
                  </a:lnTo>
                  <a:lnTo>
                    <a:pt x="1511" y="326"/>
                  </a:lnTo>
                  <a:lnTo>
                    <a:pt x="1545" y="326"/>
                  </a:lnTo>
                  <a:lnTo>
                    <a:pt x="1579" y="326"/>
                  </a:lnTo>
                  <a:lnTo>
                    <a:pt x="1613" y="326"/>
                  </a:lnTo>
                  <a:lnTo>
                    <a:pt x="1647" y="326"/>
                  </a:lnTo>
                  <a:lnTo>
                    <a:pt x="1681" y="326"/>
                  </a:lnTo>
                  <a:lnTo>
                    <a:pt x="1709" y="326"/>
                  </a:lnTo>
                  <a:lnTo>
                    <a:pt x="1743" y="326"/>
                  </a:lnTo>
                  <a:lnTo>
                    <a:pt x="1777" y="326"/>
                  </a:lnTo>
                  <a:lnTo>
                    <a:pt x="1811" y="326"/>
                  </a:lnTo>
                  <a:lnTo>
                    <a:pt x="1845" y="326"/>
                  </a:lnTo>
                  <a:lnTo>
                    <a:pt x="1879" y="326"/>
                  </a:lnTo>
                  <a:lnTo>
                    <a:pt x="1913" y="326"/>
                  </a:lnTo>
                  <a:lnTo>
                    <a:pt x="1947" y="326"/>
                  </a:lnTo>
                  <a:lnTo>
                    <a:pt x="1981" y="326"/>
                  </a:lnTo>
                  <a:lnTo>
                    <a:pt x="2015" y="326"/>
                  </a:lnTo>
                  <a:lnTo>
                    <a:pt x="2049" y="326"/>
                  </a:lnTo>
                  <a:lnTo>
                    <a:pt x="2083" y="326"/>
                  </a:lnTo>
                  <a:lnTo>
                    <a:pt x="2117" y="326"/>
                  </a:lnTo>
                  <a:lnTo>
                    <a:pt x="2151" y="326"/>
                  </a:lnTo>
                  <a:lnTo>
                    <a:pt x="2178" y="326"/>
                  </a:lnTo>
                  <a:lnTo>
                    <a:pt x="2212" y="326"/>
                  </a:lnTo>
                  <a:lnTo>
                    <a:pt x="2246" y="326"/>
                  </a:lnTo>
                  <a:lnTo>
                    <a:pt x="2280" y="326"/>
                  </a:lnTo>
                  <a:lnTo>
                    <a:pt x="2314" y="326"/>
                  </a:lnTo>
                  <a:lnTo>
                    <a:pt x="2348" y="326"/>
                  </a:lnTo>
                  <a:lnTo>
                    <a:pt x="2383" y="326"/>
                  </a:lnTo>
                  <a:lnTo>
                    <a:pt x="2417" y="326"/>
                  </a:lnTo>
                  <a:lnTo>
                    <a:pt x="2451" y="326"/>
                  </a:lnTo>
                  <a:lnTo>
                    <a:pt x="2485" y="326"/>
                  </a:lnTo>
                  <a:lnTo>
                    <a:pt x="2519" y="326"/>
                  </a:lnTo>
                  <a:lnTo>
                    <a:pt x="2553" y="326"/>
                  </a:lnTo>
                  <a:lnTo>
                    <a:pt x="2587" y="326"/>
                  </a:lnTo>
                  <a:lnTo>
                    <a:pt x="2621" y="326"/>
                  </a:lnTo>
                  <a:lnTo>
                    <a:pt x="2648" y="326"/>
                  </a:lnTo>
                  <a:lnTo>
                    <a:pt x="2682" y="326"/>
                  </a:lnTo>
                  <a:lnTo>
                    <a:pt x="2716" y="326"/>
                  </a:lnTo>
                  <a:lnTo>
                    <a:pt x="2750" y="326"/>
                  </a:lnTo>
                  <a:lnTo>
                    <a:pt x="2784" y="326"/>
                  </a:lnTo>
                  <a:lnTo>
                    <a:pt x="2818" y="326"/>
                  </a:lnTo>
                  <a:lnTo>
                    <a:pt x="2852" y="326"/>
                  </a:lnTo>
                  <a:lnTo>
                    <a:pt x="2886" y="326"/>
                  </a:lnTo>
                  <a:lnTo>
                    <a:pt x="2920" y="326"/>
                  </a:lnTo>
                  <a:lnTo>
                    <a:pt x="2954" y="326"/>
                  </a:lnTo>
                  <a:lnTo>
                    <a:pt x="2988" y="326"/>
                  </a:lnTo>
                  <a:lnTo>
                    <a:pt x="3022" y="326"/>
                  </a:lnTo>
                  <a:lnTo>
                    <a:pt x="3056" y="326"/>
                  </a:lnTo>
                  <a:lnTo>
                    <a:pt x="3090" y="326"/>
                  </a:lnTo>
                  <a:lnTo>
                    <a:pt x="3118" y="326"/>
                  </a:lnTo>
                  <a:lnTo>
                    <a:pt x="3152" y="326"/>
                  </a:lnTo>
                  <a:lnTo>
                    <a:pt x="3186" y="326"/>
                  </a:lnTo>
                  <a:lnTo>
                    <a:pt x="3220" y="326"/>
                  </a:lnTo>
                  <a:lnTo>
                    <a:pt x="3254" y="326"/>
                  </a:lnTo>
                  <a:lnTo>
                    <a:pt x="3288" y="326"/>
                  </a:lnTo>
                  <a:lnTo>
                    <a:pt x="3322" y="326"/>
                  </a:lnTo>
                  <a:lnTo>
                    <a:pt x="3356" y="326"/>
                  </a:lnTo>
                  <a:lnTo>
                    <a:pt x="3356" y="326"/>
                  </a:lnTo>
                </a:path>
              </a:pathLst>
            </a:custGeom>
            <a:noFill/>
            <a:ln w="22225" cap="flat">
              <a:solidFill>
                <a:schemeClr val="accent1"/>
              </a:solidFill>
              <a:prstDash val="sysDot"/>
              <a:round/>
              <a:headEnd/>
              <a:tailEnd/>
            </a:ln>
          </p:spPr>
          <p:txBody>
            <a:bodyPr/>
            <a:lstStyle/>
            <a:p>
              <a:endParaRPr lang="fr-FR"/>
            </a:p>
          </p:txBody>
        </p:sp>
      </p:gr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62"/>
          <p:cNvGrpSpPr>
            <a:grpSpLocks/>
          </p:cNvGrpSpPr>
          <p:nvPr/>
        </p:nvGrpSpPr>
        <p:grpSpPr bwMode="auto">
          <a:xfrm>
            <a:off x="1406770" y="3638551"/>
            <a:ext cx="5753100" cy="2600325"/>
            <a:chOff x="960" y="2292"/>
            <a:chExt cx="3926" cy="1638"/>
          </a:xfrm>
        </p:grpSpPr>
        <p:sp>
          <p:nvSpPr>
            <p:cNvPr id="178179" name="Rectangle 3"/>
            <p:cNvSpPr>
              <a:spLocks noChangeArrowheads="1"/>
            </p:cNvSpPr>
            <p:nvPr/>
          </p:nvSpPr>
          <p:spPr bwMode="auto">
            <a:xfrm>
              <a:off x="1899" y="3720"/>
              <a:ext cx="2178" cy="210"/>
            </a:xfrm>
            <a:prstGeom prst="rect">
              <a:avLst/>
            </a:prstGeom>
            <a:solidFill>
              <a:srgbClr val="FFFFFF"/>
            </a:solidFill>
            <a:ln w="9525">
              <a:solidFill>
                <a:schemeClr val="bg1"/>
              </a:solidFill>
              <a:miter lim="800000"/>
              <a:headEnd/>
              <a:tailEnd/>
            </a:ln>
            <a:effectLst/>
          </p:spPr>
          <p:txBody>
            <a:bodyPr wrap="none" anchor="ctr"/>
            <a:lstStyle/>
            <a:p>
              <a:endParaRPr lang="fr-FR"/>
            </a:p>
          </p:txBody>
        </p:sp>
        <p:sp>
          <p:nvSpPr>
            <p:cNvPr id="178180" name="Rectangle 4"/>
            <p:cNvSpPr>
              <a:spLocks noChangeArrowheads="1"/>
            </p:cNvSpPr>
            <p:nvPr/>
          </p:nvSpPr>
          <p:spPr bwMode="auto">
            <a:xfrm>
              <a:off x="1429" y="2510"/>
              <a:ext cx="3356" cy="1079"/>
            </a:xfrm>
            <a:prstGeom prst="rect">
              <a:avLst/>
            </a:prstGeom>
            <a:noFill/>
            <a:ln w="9525">
              <a:noFill/>
              <a:miter lim="800000"/>
              <a:headEnd/>
              <a:tailEnd/>
            </a:ln>
          </p:spPr>
          <p:txBody>
            <a:bodyPr/>
            <a:lstStyle/>
            <a:p>
              <a:endParaRPr lang="fr-FR"/>
            </a:p>
          </p:txBody>
        </p:sp>
        <p:sp>
          <p:nvSpPr>
            <p:cNvPr id="178181" name="Rectangle 5"/>
            <p:cNvSpPr>
              <a:spLocks noChangeArrowheads="1"/>
            </p:cNvSpPr>
            <p:nvPr/>
          </p:nvSpPr>
          <p:spPr bwMode="auto">
            <a:xfrm>
              <a:off x="1429" y="2510"/>
              <a:ext cx="3356" cy="1079"/>
            </a:xfrm>
            <a:prstGeom prst="rect">
              <a:avLst/>
            </a:prstGeom>
            <a:noFill/>
            <a:ln w="0">
              <a:solidFill>
                <a:srgbClr val="FFFFFF"/>
              </a:solidFill>
              <a:miter lim="800000"/>
              <a:headEnd/>
              <a:tailEnd/>
            </a:ln>
          </p:spPr>
          <p:txBody>
            <a:bodyPr/>
            <a:lstStyle/>
            <a:p>
              <a:endParaRPr lang="fr-FR"/>
            </a:p>
          </p:txBody>
        </p:sp>
        <p:sp>
          <p:nvSpPr>
            <p:cNvPr id="178182" name="Freeform 6"/>
            <p:cNvSpPr>
              <a:spLocks/>
            </p:cNvSpPr>
            <p:nvPr/>
          </p:nvSpPr>
          <p:spPr bwMode="auto">
            <a:xfrm>
              <a:off x="1429" y="2510"/>
              <a:ext cx="1" cy="1079"/>
            </a:xfrm>
            <a:custGeom>
              <a:avLst/>
              <a:gdLst/>
              <a:ahLst/>
              <a:cxnLst>
                <a:cxn ang="0">
                  <a:pos x="0" y="169"/>
                </a:cxn>
                <a:cxn ang="0">
                  <a:pos x="0" y="0"/>
                </a:cxn>
                <a:cxn ang="0">
                  <a:pos x="0" y="0"/>
                </a:cxn>
              </a:cxnLst>
              <a:rect l="0" t="0" r="r" b="b"/>
              <a:pathLst>
                <a:path h="169">
                  <a:moveTo>
                    <a:pt x="0" y="169"/>
                  </a:moveTo>
                  <a:lnTo>
                    <a:pt x="0" y="0"/>
                  </a:lnTo>
                  <a:lnTo>
                    <a:pt x="0" y="0"/>
                  </a:lnTo>
                </a:path>
              </a:pathLst>
            </a:custGeom>
            <a:noFill/>
            <a:ln w="0">
              <a:solidFill>
                <a:srgbClr val="000000"/>
              </a:solidFill>
              <a:prstDash val="sysDot"/>
              <a:round/>
              <a:headEnd/>
              <a:tailEnd/>
            </a:ln>
          </p:spPr>
          <p:txBody>
            <a:bodyPr/>
            <a:lstStyle/>
            <a:p>
              <a:endParaRPr lang="fr-FR"/>
            </a:p>
          </p:txBody>
        </p:sp>
        <p:sp>
          <p:nvSpPr>
            <p:cNvPr id="178183" name="Freeform 7"/>
            <p:cNvSpPr>
              <a:spLocks/>
            </p:cNvSpPr>
            <p:nvPr/>
          </p:nvSpPr>
          <p:spPr bwMode="auto">
            <a:xfrm>
              <a:off x="1763" y="2510"/>
              <a:ext cx="1" cy="1079"/>
            </a:xfrm>
            <a:custGeom>
              <a:avLst/>
              <a:gdLst/>
              <a:ahLst/>
              <a:cxnLst>
                <a:cxn ang="0">
                  <a:pos x="0" y="169"/>
                </a:cxn>
                <a:cxn ang="0">
                  <a:pos x="0" y="0"/>
                </a:cxn>
                <a:cxn ang="0">
                  <a:pos x="0" y="0"/>
                </a:cxn>
              </a:cxnLst>
              <a:rect l="0" t="0" r="r" b="b"/>
              <a:pathLst>
                <a:path h="169">
                  <a:moveTo>
                    <a:pt x="0" y="169"/>
                  </a:moveTo>
                  <a:lnTo>
                    <a:pt x="0" y="0"/>
                  </a:lnTo>
                  <a:lnTo>
                    <a:pt x="0" y="0"/>
                  </a:lnTo>
                </a:path>
              </a:pathLst>
            </a:custGeom>
            <a:noFill/>
            <a:ln w="0">
              <a:solidFill>
                <a:srgbClr val="000000"/>
              </a:solidFill>
              <a:prstDash val="sysDot"/>
              <a:round/>
              <a:headEnd/>
              <a:tailEnd/>
            </a:ln>
          </p:spPr>
          <p:txBody>
            <a:bodyPr/>
            <a:lstStyle/>
            <a:p>
              <a:endParaRPr lang="fr-FR"/>
            </a:p>
          </p:txBody>
        </p:sp>
        <p:sp>
          <p:nvSpPr>
            <p:cNvPr id="178184" name="Freeform 8"/>
            <p:cNvSpPr>
              <a:spLocks/>
            </p:cNvSpPr>
            <p:nvPr/>
          </p:nvSpPr>
          <p:spPr bwMode="auto">
            <a:xfrm>
              <a:off x="2103" y="2510"/>
              <a:ext cx="1" cy="1079"/>
            </a:xfrm>
            <a:custGeom>
              <a:avLst/>
              <a:gdLst/>
              <a:ahLst/>
              <a:cxnLst>
                <a:cxn ang="0">
                  <a:pos x="0" y="169"/>
                </a:cxn>
                <a:cxn ang="0">
                  <a:pos x="0" y="0"/>
                </a:cxn>
                <a:cxn ang="0">
                  <a:pos x="0" y="0"/>
                </a:cxn>
              </a:cxnLst>
              <a:rect l="0" t="0" r="r" b="b"/>
              <a:pathLst>
                <a:path h="169">
                  <a:moveTo>
                    <a:pt x="0" y="169"/>
                  </a:moveTo>
                  <a:lnTo>
                    <a:pt x="0" y="0"/>
                  </a:lnTo>
                  <a:lnTo>
                    <a:pt x="0" y="0"/>
                  </a:lnTo>
                </a:path>
              </a:pathLst>
            </a:custGeom>
            <a:noFill/>
            <a:ln w="0">
              <a:solidFill>
                <a:srgbClr val="000000"/>
              </a:solidFill>
              <a:prstDash val="sysDot"/>
              <a:round/>
              <a:headEnd/>
              <a:tailEnd/>
            </a:ln>
          </p:spPr>
          <p:txBody>
            <a:bodyPr/>
            <a:lstStyle/>
            <a:p>
              <a:endParaRPr lang="fr-FR"/>
            </a:p>
          </p:txBody>
        </p:sp>
        <p:sp>
          <p:nvSpPr>
            <p:cNvPr id="178185" name="Freeform 9"/>
            <p:cNvSpPr>
              <a:spLocks/>
            </p:cNvSpPr>
            <p:nvPr/>
          </p:nvSpPr>
          <p:spPr bwMode="auto">
            <a:xfrm>
              <a:off x="2436" y="2510"/>
              <a:ext cx="1" cy="1079"/>
            </a:xfrm>
            <a:custGeom>
              <a:avLst/>
              <a:gdLst/>
              <a:ahLst/>
              <a:cxnLst>
                <a:cxn ang="0">
                  <a:pos x="0" y="169"/>
                </a:cxn>
                <a:cxn ang="0">
                  <a:pos x="0" y="0"/>
                </a:cxn>
                <a:cxn ang="0">
                  <a:pos x="0" y="0"/>
                </a:cxn>
              </a:cxnLst>
              <a:rect l="0" t="0" r="r" b="b"/>
              <a:pathLst>
                <a:path h="169">
                  <a:moveTo>
                    <a:pt x="0" y="169"/>
                  </a:moveTo>
                  <a:lnTo>
                    <a:pt x="0" y="0"/>
                  </a:lnTo>
                  <a:lnTo>
                    <a:pt x="0" y="0"/>
                  </a:lnTo>
                </a:path>
              </a:pathLst>
            </a:custGeom>
            <a:noFill/>
            <a:ln w="0">
              <a:solidFill>
                <a:srgbClr val="000000"/>
              </a:solidFill>
              <a:prstDash val="sysDot"/>
              <a:round/>
              <a:headEnd/>
              <a:tailEnd/>
            </a:ln>
          </p:spPr>
          <p:txBody>
            <a:bodyPr/>
            <a:lstStyle/>
            <a:p>
              <a:endParaRPr lang="fr-FR"/>
            </a:p>
          </p:txBody>
        </p:sp>
        <p:sp>
          <p:nvSpPr>
            <p:cNvPr id="178186" name="Freeform 10"/>
            <p:cNvSpPr>
              <a:spLocks/>
            </p:cNvSpPr>
            <p:nvPr/>
          </p:nvSpPr>
          <p:spPr bwMode="auto">
            <a:xfrm>
              <a:off x="2770" y="2510"/>
              <a:ext cx="1" cy="1079"/>
            </a:xfrm>
            <a:custGeom>
              <a:avLst/>
              <a:gdLst/>
              <a:ahLst/>
              <a:cxnLst>
                <a:cxn ang="0">
                  <a:pos x="0" y="169"/>
                </a:cxn>
                <a:cxn ang="0">
                  <a:pos x="0" y="0"/>
                </a:cxn>
                <a:cxn ang="0">
                  <a:pos x="0" y="0"/>
                </a:cxn>
              </a:cxnLst>
              <a:rect l="0" t="0" r="r" b="b"/>
              <a:pathLst>
                <a:path h="169">
                  <a:moveTo>
                    <a:pt x="0" y="169"/>
                  </a:moveTo>
                  <a:lnTo>
                    <a:pt x="0" y="0"/>
                  </a:lnTo>
                  <a:lnTo>
                    <a:pt x="0" y="0"/>
                  </a:lnTo>
                </a:path>
              </a:pathLst>
            </a:custGeom>
            <a:noFill/>
            <a:ln w="0">
              <a:solidFill>
                <a:srgbClr val="000000"/>
              </a:solidFill>
              <a:prstDash val="sysDot"/>
              <a:round/>
              <a:headEnd/>
              <a:tailEnd/>
            </a:ln>
          </p:spPr>
          <p:txBody>
            <a:bodyPr/>
            <a:lstStyle/>
            <a:p>
              <a:endParaRPr lang="fr-FR"/>
            </a:p>
          </p:txBody>
        </p:sp>
        <p:sp>
          <p:nvSpPr>
            <p:cNvPr id="178187" name="Freeform 11"/>
            <p:cNvSpPr>
              <a:spLocks/>
            </p:cNvSpPr>
            <p:nvPr/>
          </p:nvSpPr>
          <p:spPr bwMode="auto">
            <a:xfrm>
              <a:off x="3110" y="2510"/>
              <a:ext cx="1" cy="1079"/>
            </a:xfrm>
            <a:custGeom>
              <a:avLst/>
              <a:gdLst/>
              <a:ahLst/>
              <a:cxnLst>
                <a:cxn ang="0">
                  <a:pos x="0" y="169"/>
                </a:cxn>
                <a:cxn ang="0">
                  <a:pos x="0" y="0"/>
                </a:cxn>
                <a:cxn ang="0">
                  <a:pos x="0" y="0"/>
                </a:cxn>
              </a:cxnLst>
              <a:rect l="0" t="0" r="r" b="b"/>
              <a:pathLst>
                <a:path h="169">
                  <a:moveTo>
                    <a:pt x="0" y="169"/>
                  </a:moveTo>
                  <a:lnTo>
                    <a:pt x="0" y="0"/>
                  </a:lnTo>
                  <a:lnTo>
                    <a:pt x="0" y="0"/>
                  </a:lnTo>
                </a:path>
              </a:pathLst>
            </a:custGeom>
            <a:noFill/>
            <a:ln w="0">
              <a:solidFill>
                <a:srgbClr val="000000"/>
              </a:solidFill>
              <a:prstDash val="sysDot"/>
              <a:round/>
              <a:headEnd/>
              <a:tailEnd/>
            </a:ln>
          </p:spPr>
          <p:txBody>
            <a:bodyPr/>
            <a:lstStyle/>
            <a:p>
              <a:endParaRPr lang="fr-FR"/>
            </a:p>
          </p:txBody>
        </p:sp>
        <p:sp>
          <p:nvSpPr>
            <p:cNvPr id="178188" name="Freeform 12"/>
            <p:cNvSpPr>
              <a:spLocks/>
            </p:cNvSpPr>
            <p:nvPr/>
          </p:nvSpPr>
          <p:spPr bwMode="auto">
            <a:xfrm>
              <a:off x="3444" y="2510"/>
              <a:ext cx="1" cy="1079"/>
            </a:xfrm>
            <a:custGeom>
              <a:avLst/>
              <a:gdLst/>
              <a:ahLst/>
              <a:cxnLst>
                <a:cxn ang="0">
                  <a:pos x="0" y="169"/>
                </a:cxn>
                <a:cxn ang="0">
                  <a:pos x="0" y="0"/>
                </a:cxn>
                <a:cxn ang="0">
                  <a:pos x="0" y="0"/>
                </a:cxn>
              </a:cxnLst>
              <a:rect l="0" t="0" r="r" b="b"/>
              <a:pathLst>
                <a:path h="169">
                  <a:moveTo>
                    <a:pt x="0" y="169"/>
                  </a:moveTo>
                  <a:lnTo>
                    <a:pt x="0" y="0"/>
                  </a:lnTo>
                  <a:lnTo>
                    <a:pt x="0" y="0"/>
                  </a:lnTo>
                </a:path>
              </a:pathLst>
            </a:custGeom>
            <a:noFill/>
            <a:ln w="0">
              <a:solidFill>
                <a:srgbClr val="000000"/>
              </a:solidFill>
              <a:prstDash val="sysDot"/>
              <a:round/>
              <a:headEnd/>
              <a:tailEnd/>
            </a:ln>
          </p:spPr>
          <p:txBody>
            <a:bodyPr/>
            <a:lstStyle/>
            <a:p>
              <a:endParaRPr lang="fr-FR"/>
            </a:p>
          </p:txBody>
        </p:sp>
        <p:sp>
          <p:nvSpPr>
            <p:cNvPr id="178189" name="Freeform 13"/>
            <p:cNvSpPr>
              <a:spLocks/>
            </p:cNvSpPr>
            <p:nvPr/>
          </p:nvSpPr>
          <p:spPr bwMode="auto">
            <a:xfrm>
              <a:off x="3777" y="2510"/>
              <a:ext cx="1" cy="1079"/>
            </a:xfrm>
            <a:custGeom>
              <a:avLst/>
              <a:gdLst/>
              <a:ahLst/>
              <a:cxnLst>
                <a:cxn ang="0">
                  <a:pos x="0" y="169"/>
                </a:cxn>
                <a:cxn ang="0">
                  <a:pos x="0" y="0"/>
                </a:cxn>
                <a:cxn ang="0">
                  <a:pos x="0" y="0"/>
                </a:cxn>
              </a:cxnLst>
              <a:rect l="0" t="0" r="r" b="b"/>
              <a:pathLst>
                <a:path h="169">
                  <a:moveTo>
                    <a:pt x="0" y="169"/>
                  </a:moveTo>
                  <a:lnTo>
                    <a:pt x="0" y="0"/>
                  </a:lnTo>
                  <a:lnTo>
                    <a:pt x="0" y="0"/>
                  </a:lnTo>
                </a:path>
              </a:pathLst>
            </a:custGeom>
            <a:noFill/>
            <a:ln w="0">
              <a:solidFill>
                <a:srgbClr val="000000"/>
              </a:solidFill>
              <a:prstDash val="sysDot"/>
              <a:round/>
              <a:headEnd/>
              <a:tailEnd/>
            </a:ln>
          </p:spPr>
          <p:txBody>
            <a:bodyPr/>
            <a:lstStyle/>
            <a:p>
              <a:endParaRPr lang="fr-FR"/>
            </a:p>
          </p:txBody>
        </p:sp>
        <p:sp>
          <p:nvSpPr>
            <p:cNvPr id="178190" name="Freeform 14"/>
            <p:cNvSpPr>
              <a:spLocks/>
            </p:cNvSpPr>
            <p:nvPr/>
          </p:nvSpPr>
          <p:spPr bwMode="auto">
            <a:xfrm>
              <a:off x="4111" y="2510"/>
              <a:ext cx="1" cy="1079"/>
            </a:xfrm>
            <a:custGeom>
              <a:avLst/>
              <a:gdLst/>
              <a:ahLst/>
              <a:cxnLst>
                <a:cxn ang="0">
                  <a:pos x="0" y="169"/>
                </a:cxn>
                <a:cxn ang="0">
                  <a:pos x="0" y="0"/>
                </a:cxn>
                <a:cxn ang="0">
                  <a:pos x="0" y="0"/>
                </a:cxn>
              </a:cxnLst>
              <a:rect l="0" t="0" r="r" b="b"/>
              <a:pathLst>
                <a:path h="169">
                  <a:moveTo>
                    <a:pt x="0" y="169"/>
                  </a:moveTo>
                  <a:lnTo>
                    <a:pt x="0" y="0"/>
                  </a:lnTo>
                  <a:lnTo>
                    <a:pt x="0" y="0"/>
                  </a:lnTo>
                </a:path>
              </a:pathLst>
            </a:custGeom>
            <a:noFill/>
            <a:ln w="0">
              <a:solidFill>
                <a:srgbClr val="000000"/>
              </a:solidFill>
              <a:prstDash val="sysDot"/>
              <a:round/>
              <a:headEnd/>
              <a:tailEnd/>
            </a:ln>
          </p:spPr>
          <p:txBody>
            <a:bodyPr/>
            <a:lstStyle/>
            <a:p>
              <a:endParaRPr lang="fr-FR"/>
            </a:p>
          </p:txBody>
        </p:sp>
        <p:sp>
          <p:nvSpPr>
            <p:cNvPr id="178191" name="Freeform 15"/>
            <p:cNvSpPr>
              <a:spLocks/>
            </p:cNvSpPr>
            <p:nvPr/>
          </p:nvSpPr>
          <p:spPr bwMode="auto">
            <a:xfrm>
              <a:off x="4451" y="2510"/>
              <a:ext cx="1" cy="1079"/>
            </a:xfrm>
            <a:custGeom>
              <a:avLst/>
              <a:gdLst/>
              <a:ahLst/>
              <a:cxnLst>
                <a:cxn ang="0">
                  <a:pos x="0" y="169"/>
                </a:cxn>
                <a:cxn ang="0">
                  <a:pos x="0" y="0"/>
                </a:cxn>
                <a:cxn ang="0">
                  <a:pos x="0" y="0"/>
                </a:cxn>
              </a:cxnLst>
              <a:rect l="0" t="0" r="r" b="b"/>
              <a:pathLst>
                <a:path h="169">
                  <a:moveTo>
                    <a:pt x="0" y="169"/>
                  </a:moveTo>
                  <a:lnTo>
                    <a:pt x="0" y="0"/>
                  </a:lnTo>
                  <a:lnTo>
                    <a:pt x="0" y="0"/>
                  </a:lnTo>
                </a:path>
              </a:pathLst>
            </a:custGeom>
            <a:noFill/>
            <a:ln w="0">
              <a:solidFill>
                <a:srgbClr val="000000"/>
              </a:solidFill>
              <a:prstDash val="sysDot"/>
              <a:round/>
              <a:headEnd/>
              <a:tailEnd/>
            </a:ln>
          </p:spPr>
          <p:txBody>
            <a:bodyPr/>
            <a:lstStyle/>
            <a:p>
              <a:endParaRPr lang="fr-FR"/>
            </a:p>
          </p:txBody>
        </p:sp>
        <p:sp>
          <p:nvSpPr>
            <p:cNvPr id="178192" name="Freeform 16"/>
            <p:cNvSpPr>
              <a:spLocks/>
            </p:cNvSpPr>
            <p:nvPr/>
          </p:nvSpPr>
          <p:spPr bwMode="auto">
            <a:xfrm>
              <a:off x="4785" y="2510"/>
              <a:ext cx="1" cy="1079"/>
            </a:xfrm>
            <a:custGeom>
              <a:avLst/>
              <a:gdLst/>
              <a:ahLst/>
              <a:cxnLst>
                <a:cxn ang="0">
                  <a:pos x="0" y="169"/>
                </a:cxn>
                <a:cxn ang="0">
                  <a:pos x="0" y="0"/>
                </a:cxn>
                <a:cxn ang="0">
                  <a:pos x="0" y="0"/>
                </a:cxn>
              </a:cxnLst>
              <a:rect l="0" t="0" r="r" b="b"/>
              <a:pathLst>
                <a:path h="169">
                  <a:moveTo>
                    <a:pt x="0" y="169"/>
                  </a:moveTo>
                  <a:lnTo>
                    <a:pt x="0" y="0"/>
                  </a:lnTo>
                  <a:lnTo>
                    <a:pt x="0" y="0"/>
                  </a:lnTo>
                </a:path>
              </a:pathLst>
            </a:custGeom>
            <a:noFill/>
            <a:ln w="0">
              <a:solidFill>
                <a:srgbClr val="000000"/>
              </a:solidFill>
              <a:prstDash val="sysDot"/>
              <a:round/>
              <a:headEnd/>
              <a:tailEnd/>
            </a:ln>
          </p:spPr>
          <p:txBody>
            <a:bodyPr/>
            <a:lstStyle/>
            <a:p>
              <a:endParaRPr lang="fr-FR"/>
            </a:p>
          </p:txBody>
        </p:sp>
        <p:sp>
          <p:nvSpPr>
            <p:cNvPr id="178193" name="Freeform 17"/>
            <p:cNvSpPr>
              <a:spLocks/>
            </p:cNvSpPr>
            <p:nvPr/>
          </p:nvSpPr>
          <p:spPr bwMode="auto">
            <a:xfrm>
              <a:off x="1429" y="3589"/>
              <a:ext cx="3356" cy="1"/>
            </a:xfrm>
            <a:custGeom>
              <a:avLst/>
              <a:gdLst/>
              <a:ahLst/>
              <a:cxnLst>
                <a:cxn ang="0">
                  <a:pos x="0" y="0"/>
                </a:cxn>
                <a:cxn ang="0">
                  <a:pos x="493" y="0"/>
                </a:cxn>
                <a:cxn ang="0">
                  <a:pos x="493" y="0"/>
                </a:cxn>
              </a:cxnLst>
              <a:rect l="0" t="0" r="r" b="b"/>
              <a:pathLst>
                <a:path w="493">
                  <a:moveTo>
                    <a:pt x="0" y="0"/>
                  </a:moveTo>
                  <a:lnTo>
                    <a:pt x="493" y="0"/>
                  </a:lnTo>
                  <a:lnTo>
                    <a:pt x="493" y="0"/>
                  </a:lnTo>
                </a:path>
              </a:pathLst>
            </a:custGeom>
            <a:noFill/>
            <a:ln w="0">
              <a:solidFill>
                <a:srgbClr val="000000"/>
              </a:solidFill>
              <a:prstDash val="sysDot"/>
              <a:round/>
              <a:headEnd/>
              <a:tailEnd/>
            </a:ln>
          </p:spPr>
          <p:txBody>
            <a:bodyPr/>
            <a:lstStyle/>
            <a:p>
              <a:endParaRPr lang="fr-FR"/>
            </a:p>
          </p:txBody>
        </p:sp>
        <p:sp>
          <p:nvSpPr>
            <p:cNvPr id="178194" name="Freeform 18"/>
            <p:cNvSpPr>
              <a:spLocks/>
            </p:cNvSpPr>
            <p:nvPr/>
          </p:nvSpPr>
          <p:spPr bwMode="auto">
            <a:xfrm>
              <a:off x="1429" y="3391"/>
              <a:ext cx="3356" cy="1"/>
            </a:xfrm>
            <a:custGeom>
              <a:avLst/>
              <a:gdLst/>
              <a:ahLst/>
              <a:cxnLst>
                <a:cxn ang="0">
                  <a:pos x="0" y="0"/>
                </a:cxn>
                <a:cxn ang="0">
                  <a:pos x="493" y="0"/>
                </a:cxn>
                <a:cxn ang="0">
                  <a:pos x="493" y="0"/>
                </a:cxn>
              </a:cxnLst>
              <a:rect l="0" t="0" r="r" b="b"/>
              <a:pathLst>
                <a:path w="493">
                  <a:moveTo>
                    <a:pt x="0" y="0"/>
                  </a:moveTo>
                  <a:lnTo>
                    <a:pt x="493" y="0"/>
                  </a:lnTo>
                  <a:lnTo>
                    <a:pt x="493" y="0"/>
                  </a:lnTo>
                </a:path>
              </a:pathLst>
            </a:custGeom>
            <a:noFill/>
            <a:ln w="0">
              <a:solidFill>
                <a:srgbClr val="000000"/>
              </a:solidFill>
              <a:prstDash val="sysDot"/>
              <a:round/>
              <a:headEnd/>
              <a:tailEnd/>
            </a:ln>
          </p:spPr>
          <p:txBody>
            <a:bodyPr/>
            <a:lstStyle/>
            <a:p>
              <a:endParaRPr lang="fr-FR"/>
            </a:p>
          </p:txBody>
        </p:sp>
        <p:sp>
          <p:nvSpPr>
            <p:cNvPr id="178195" name="Freeform 19"/>
            <p:cNvSpPr>
              <a:spLocks/>
            </p:cNvSpPr>
            <p:nvPr/>
          </p:nvSpPr>
          <p:spPr bwMode="auto">
            <a:xfrm>
              <a:off x="1429" y="3200"/>
              <a:ext cx="3356" cy="1"/>
            </a:xfrm>
            <a:custGeom>
              <a:avLst/>
              <a:gdLst/>
              <a:ahLst/>
              <a:cxnLst>
                <a:cxn ang="0">
                  <a:pos x="0" y="0"/>
                </a:cxn>
                <a:cxn ang="0">
                  <a:pos x="493" y="0"/>
                </a:cxn>
                <a:cxn ang="0">
                  <a:pos x="493" y="0"/>
                </a:cxn>
              </a:cxnLst>
              <a:rect l="0" t="0" r="r" b="b"/>
              <a:pathLst>
                <a:path w="493">
                  <a:moveTo>
                    <a:pt x="0" y="0"/>
                  </a:moveTo>
                  <a:lnTo>
                    <a:pt x="493" y="0"/>
                  </a:lnTo>
                  <a:lnTo>
                    <a:pt x="493" y="0"/>
                  </a:lnTo>
                </a:path>
              </a:pathLst>
            </a:custGeom>
            <a:noFill/>
            <a:ln w="0">
              <a:solidFill>
                <a:srgbClr val="000000"/>
              </a:solidFill>
              <a:prstDash val="sysDot"/>
              <a:round/>
              <a:headEnd/>
              <a:tailEnd/>
            </a:ln>
          </p:spPr>
          <p:txBody>
            <a:bodyPr/>
            <a:lstStyle/>
            <a:p>
              <a:endParaRPr lang="fr-FR"/>
            </a:p>
          </p:txBody>
        </p:sp>
        <p:sp>
          <p:nvSpPr>
            <p:cNvPr id="178196" name="Freeform 20"/>
            <p:cNvSpPr>
              <a:spLocks/>
            </p:cNvSpPr>
            <p:nvPr/>
          </p:nvSpPr>
          <p:spPr bwMode="auto">
            <a:xfrm>
              <a:off x="1429" y="3002"/>
              <a:ext cx="3356" cy="1"/>
            </a:xfrm>
            <a:custGeom>
              <a:avLst/>
              <a:gdLst/>
              <a:ahLst/>
              <a:cxnLst>
                <a:cxn ang="0">
                  <a:pos x="0" y="0"/>
                </a:cxn>
                <a:cxn ang="0">
                  <a:pos x="493" y="0"/>
                </a:cxn>
                <a:cxn ang="0">
                  <a:pos x="493" y="0"/>
                </a:cxn>
              </a:cxnLst>
              <a:rect l="0" t="0" r="r" b="b"/>
              <a:pathLst>
                <a:path w="493">
                  <a:moveTo>
                    <a:pt x="0" y="0"/>
                  </a:moveTo>
                  <a:lnTo>
                    <a:pt x="493" y="0"/>
                  </a:lnTo>
                  <a:lnTo>
                    <a:pt x="493" y="0"/>
                  </a:lnTo>
                </a:path>
              </a:pathLst>
            </a:custGeom>
            <a:noFill/>
            <a:ln w="0">
              <a:solidFill>
                <a:srgbClr val="000000"/>
              </a:solidFill>
              <a:prstDash val="sysDot"/>
              <a:round/>
              <a:headEnd/>
              <a:tailEnd/>
            </a:ln>
          </p:spPr>
          <p:txBody>
            <a:bodyPr/>
            <a:lstStyle/>
            <a:p>
              <a:endParaRPr lang="fr-FR"/>
            </a:p>
          </p:txBody>
        </p:sp>
        <p:sp>
          <p:nvSpPr>
            <p:cNvPr id="178197" name="Freeform 21"/>
            <p:cNvSpPr>
              <a:spLocks/>
            </p:cNvSpPr>
            <p:nvPr/>
          </p:nvSpPr>
          <p:spPr bwMode="auto">
            <a:xfrm>
              <a:off x="1429" y="2804"/>
              <a:ext cx="3356" cy="1"/>
            </a:xfrm>
            <a:custGeom>
              <a:avLst/>
              <a:gdLst/>
              <a:ahLst/>
              <a:cxnLst>
                <a:cxn ang="0">
                  <a:pos x="0" y="0"/>
                </a:cxn>
                <a:cxn ang="0">
                  <a:pos x="493" y="0"/>
                </a:cxn>
                <a:cxn ang="0">
                  <a:pos x="493" y="0"/>
                </a:cxn>
              </a:cxnLst>
              <a:rect l="0" t="0" r="r" b="b"/>
              <a:pathLst>
                <a:path w="493">
                  <a:moveTo>
                    <a:pt x="0" y="0"/>
                  </a:moveTo>
                  <a:lnTo>
                    <a:pt x="493" y="0"/>
                  </a:lnTo>
                  <a:lnTo>
                    <a:pt x="493" y="0"/>
                  </a:lnTo>
                </a:path>
              </a:pathLst>
            </a:custGeom>
            <a:noFill/>
            <a:ln w="0">
              <a:solidFill>
                <a:srgbClr val="000000"/>
              </a:solidFill>
              <a:prstDash val="sysDot"/>
              <a:round/>
              <a:headEnd/>
              <a:tailEnd/>
            </a:ln>
          </p:spPr>
          <p:txBody>
            <a:bodyPr/>
            <a:lstStyle/>
            <a:p>
              <a:endParaRPr lang="fr-FR"/>
            </a:p>
          </p:txBody>
        </p:sp>
        <p:sp>
          <p:nvSpPr>
            <p:cNvPr id="178198" name="Freeform 22"/>
            <p:cNvSpPr>
              <a:spLocks/>
            </p:cNvSpPr>
            <p:nvPr/>
          </p:nvSpPr>
          <p:spPr bwMode="auto">
            <a:xfrm>
              <a:off x="1429" y="2606"/>
              <a:ext cx="3356" cy="1"/>
            </a:xfrm>
            <a:custGeom>
              <a:avLst/>
              <a:gdLst/>
              <a:ahLst/>
              <a:cxnLst>
                <a:cxn ang="0">
                  <a:pos x="0" y="0"/>
                </a:cxn>
                <a:cxn ang="0">
                  <a:pos x="493" y="0"/>
                </a:cxn>
                <a:cxn ang="0">
                  <a:pos x="493" y="0"/>
                </a:cxn>
              </a:cxnLst>
              <a:rect l="0" t="0" r="r" b="b"/>
              <a:pathLst>
                <a:path w="493">
                  <a:moveTo>
                    <a:pt x="0" y="0"/>
                  </a:moveTo>
                  <a:lnTo>
                    <a:pt x="493" y="0"/>
                  </a:lnTo>
                  <a:lnTo>
                    <a:pt x="493" y="0"/>
                  </a:lnTo>
                </a:path>
              </a:pathLst>
            </a:custGeom>
            <a:noFill/>
            <a:ln w="0">
              <a:solidFill>
                <a:srgbClr val="000000"/>
              </a:solidFill>
              <a:prstDash val="sysDot"/>
              <a:round/>
              <a:headEnd/>
              <a:tailEnd/>
            </a:ln>
          </p:spPr>
          <p:txBody>
            <a:bodyPr/>
            <a:lstStyle/>
            <a:p>
              <a:endParaRPr lang="fr-FR"/>
            </a:p>
          </p:txBody>
        </p:sp>
        <p:sp>
          <p:nvSpPr>
            <p:cNvPr id="178199" name="Line 23"/>
            <p:cNvSpPr>
              <a:spLocks noChangeShapeType="1"/>
            </p:cNvSpPr>
            <p:nvPr/>
          </p:nvSpPr>
          <p:spPr bwMode="auto">
            <a:xfrm>
              <a:off x="1429" y="2510"/>
              <a:ext cx="3356" cy="1"/>
            </a:xfrm>
            <a:prstGeom prst="line">
              <a:avLst/>
            </a:prstGeom>
            <a:noFill/>
            <a:ln w="0">
              <a:solidFill>
                <a:srgbClr val="000000"/>
              </a:solidFill>
              <a:round/>
              <a:headEnd/>
              <a:tailEnd/>
            </a:ln>
          </p:spPr>
          <p:txBody>
            <a:bodyPr/>
            <a:lstStyle/>
            <a:p>
              <a:endParaRPr lang="fr-FR"/>
            </a:p>
          </p:txBody>
        </p:sp>
        <p:sp>
          <p:nvSpPr>
            <p:cNvPr id="178200" name="Freeform 24"/>
            <p:cNvSpPr>
              <a:spLocks/>
            </p:cNvSpPr>
            <p:nvPr/>
          </p:nvSpPr>
          <p:spPr bwMode="auto">
            <a:xfrm>
              <a:off x="1429" y="2510"/>
              <a:ext cx="3356" cy="1079"/>
            </a:xfrm>
            <a:custGeom>
              <a:avLst/>
              <a:gdLst/>
              <a:ahLst/>
              <a:cxnLst>
                <a:cxn ang="0">
                  <a:pos x="0" y="169"/>
                </a:cxn>
                <a:cxn ang="0">
                  <a:pos x="493" y="169"/>
                </a:cxn>
                <a:cxn ang="0">
                  <a:pos x="493" y="0"/>
                </a:cxn>
              </a:cxnLst>
              <a:rect l="0" t="0" r="r" b="b"/>
              <a:pathLst>
                <a:path w="493" h="169">
                  <a:moveTo>
                    <a:pt x="0" y="169"/>
                  </a:moveTo>
                  <a:lnTo>
                    <a:pt x="493" y="169"/>
                  </a:lnTo>
                  <a:lnTo>
                    <a:pt x="493" y="0"/>
                  </a:lnTo>
                </a:path>
              </a:pathLst>
            </a:custGeom>
            <a:noFill/>
            <a:ln w="0">
              <a:solidFill>
                <a:srgbClr val="000000"/>
              </a:solidFill>
              <a:prstDash val="solid"/>
              <a:round/>
              <a:headEnd/>
              <a:tailEnd/>
            </a:ln>
          </p:spPr>
          <p:txBody>
            <a:bodyPr/>
            <a:lstStyle/>
            <a:p>
              <a:endParaRPr lang="fr-FR"/>
            </a:p>
          </p:txBody>
        </p:sp>
        <p:sp>
          <p:nvSpPr>
            <p:cNvPr id="178201" name="Line 25"/>
            <p:cNvSpPr>
              <a:spLocks noChangeShapeType="1"/>
            </p:cNvSpPr>
            <p:nvPr/>
          </p:nvSpPr>
          <p:spPr bwMode="auto">
            <a:xfrm flipV="1">
              <a:off x="1429" y="2510"/>
              <a:ext cx="1" cy="1079"/>
            </a:xfrm>
            <a:prstGeom prst="line">
              <a:avLst/>
            </a:prstGeom>
            <a:noFill/>
            <a:ln w="0">
              <a:solidFill>
                <a:srgbClr val="000000"/>
              </a:solidFill>
              <a:round/>
              <a:headEnd/>
              <a:tailEnd/>
            </a:ln>
          </p:spPr>
          <p:txBody>
            <a:bodyPr/>
            <a:lstStyle/>
            <a:p>
              <a:endParaRPr lang="fr-FR"/>
            </a:p>
          </p:txBody>
        </p:sp>
        <p:sp>
          <p:nvSpPr>
            <p:cNvPr id="178202" name="Line 26"/>
            <p:cNvSpPr>
              <a:spLocks noChangeShapeType="1"/>
            </p:cNvSpPr>
            <p:nvPr/>
          </p:nvSpPr>
          <p:spPr bwMode="auto">
            <a:xfrm>
              <a:off x="1429" y="3589"/>
              <a:ext cx="3356" cy="1"/>
            </a:xfrm>
            <a:prstGeom prst="line">
              <a:avLst/>
            </a:prstGeom>
            <a:noFill/>
            <a:ln w="0">
              <a:solidFill>
                <a:srgbClr val="000000"/>
              </a:solidFill>
              <a:round/>
              <a:headEnd/>
              <a:tailEnd/>
            </a:ln>
          </p:spPr>
          <p:txBody>
            <a:bodyPr/>
            <a:lstStyle/>
            <a:p>
              <a:endParaRPr lang="fr-FR"/>
            </a:p>
          </p:txBody>
        </p:sp>
        <p:sp>
          <p:nvSpPr>
            <p:cNvPr id="178203" name="Line 27"/>
            <p:cNvSpPr>
              <a:spLocks noChangeShapeType="1"/>
            </p:cNvSpPr>
            <p:nvPr/>
          </p:nvSpPr>
          <p:spPr bwMode="auto">
            <a:xfrm flipV="1">
              <a:off x="1429" y="2510"/>
              <a:ext cx="1" cy="1079"/>
            </a:xfrm>
            <a:prstGeom prst="line">
              <a:avLst/>
            </a:prstGeom>
            <a:noFill/>
            <a:ln w="0">
              <a:solidFill>
                <a:srgbClr val="000000"/>
              </a:solidFill>
              <a:round/>
              <a:headEnd/>
              <a:tailEnd/>
            </a:ln>
          </p:spPr>
          <p:txBody>
            <a:bodyPr/>
            <a:lstStyle/>
            <a:p>
              <a:endParaRPr lang="fr-FR"/>
            </a:p>
          </p:txBody>
        </p:sp>
        <p:sp>
          <p:nvSpPr>
            <p:cNvPr id="178204" name="Line 28"/>
            <p:cNvSpPr>
              <a:spLocks noChangeShapeType="1"/>
            </p:cNvSpPr>
            <p:nvPr/>
          </p:nvSpPr>
          <p:spPr bwMode="auto">
            <a:xfrm flipV="1">
              <a:off x="1429" y="3557"/>
              <a:ext cx="1" cy="32"/>
            </a:xfrm>
            <a:prstGeom prst="line">
              <a:avLst/>
            </a:prstGeom>
            <a:noFill/>
            <a:ln w="0">
              <a:solidFill>
                <a:srgbClr val="000000"/>
              </a:solidFill>
              <a:round/>
              <a:headEnd/>
              <a:tailEnd/>
            </a:ln>
          </p:spPr>
          <p:txBody>
            <a:bodyPr/>
            <a:lstStyle/>
            <a:p>
              <a:endParaRPr lang="fr-FR"/>
            </a:p>
          </p:txBody>
        </p:sp>
        <p:sp>
          <p:nvSpPr>
            <p:cNvPr id="178205" name="Line 29"/>
            <p:cNvSpPr>
              <a:spLocks noChangeShapeType="1"/>
            </p:cNvSpPr>
            <p:nvPr/>
          </p:nvSpPr>
          <p:spPr bwMode="auto">
            <a:xfrm>
              <a:off x="1429" y="2510"/>
              <a:ext cx="1" cy="32"/>
            </a:xfrm>
            <a:prstGeom prst="line">
              <a:avLst/>
            </a:prstGeom>
            <a:noFill/>
            <a:ln w="0">
              <a:solidFill>
                <a:srgbClr val="000000"/>
              </a:solidFill>
              <a:round/>
              <a:headEnd/>
              <a:tailEnd/>
            </a:ln>
          </p:spPr>
          <p:txBody>
            <a:bodyPr/>
            <a:lstStyle/>
            <a:p>
              <a:endParaRPr lang="fr-FR"/>
            </a:p>
          </p:txBody>
        </p:sp>
        <p:sp>
          <p:nvSpPr>
            <p:cNvPr id="178206" name="Rectangle 30"/>
            <p:cNvSpPr>
              <a:spLocks noChangeArrowheads="1"/>
            </p:cNvSpPr>
            <p:nvPr/>
          </p:nvSpPr>
          <p:spPr bwMode="auto">
            <a:xfrm>
              <a:off x="1425" y="3614"/>
              <a:ext cx="68" cy="136"/>
            </a:xfrm>
            <a:prstGeom prst="rect">
              <a:avLst/>
            </a:prstGeom>
            <a:noFill/>
            <a:ln w="9525">
              <a:noFill/>
              <a:miter lim="800000"/>
              <a:headEnd/>
              <a:tailEnd/>
            </a:ln>
          </p:spPr>
          <p:txBody>
            <a:bodyPr wrap="none" lIns="0" tIns="0" rIns="0" bIns="0">
              <a:spAutoFit/>
            </a:bodyPr>
            <a:lstStyle/>
            <a:p>
              <a:pPr algn="ctr"/>
              <a:r>
                <a:rPr lang="fr-FR" sz="1400">
                  <a:solidFill>
                    <a:srgbClr val="000000"/>
                  </a:solidFill>
                  <a:latin typeface="Helvetica" pitchFamily="34" charset="0"/>
                </a:rPr>
                <a:t>0</a:t>
              </a:r>
              <a:endParaRPr lang="fr-FR" sz="3200">
                <a:latin typeface="Times New Roman" pitchFamily="18" charset="0"/>
              </a:endParaRPr>
            </a:p>
          </p:txBody>
        </p:sp>
        <p:sp>
          <p:nvSpPr>
            <p:cNvPr id="178207" name="Line 31"/>
            <p:cNvSpPr>
              <a:spLocks noChangeShapeType="1"/>
            </p:cNvSpPr>
            <p:nvPr/>
          </p:nvSpPr>
          <p:spPr bwMode="auto">
            <a:xfrm flipV="1">
              <a:off x="1763" y="3557"/>
              <a:ext cx="1" cy="32"/>
            </a:xfrm>
            <a:prstGeom prst="line">
              <a:avLst/>
            </a:prstGeom>
            <a:noFill/>
            <a:ln w="0">
              <a:solidFill>
                <a:srgbClr val="000000"/>
              </a:solidFill>
              <a:round/>
              <a:headEnd/>
              <a:tailEnd/>
            </a:ln>
          </p:spPr>
          <p:txBody>
            <a:bodyPr/>
            <a:lstStyle/>
            <a:p>
              <a:endParaRPr lang="fr-FR"/>
            </a:p>
          </p:txBody>
        </p:sp>
        <p:sp>
          <p:nvSpPr>
            <p:cNvPr id="178208" name="Line 32"/>
            <p:cNvSpPr>
              <a:spLocks noChangeShapeType="1"/>
            </p:cNvSpPr>
            <p:nvPr/>
          </p:nvSpPr>
          <p:spPr bwMode="auto">
            <a:xfrm>
              <a:off x="1763" y="2510"/>
              <a:ext cx="1" cy="32"/>
            </a:xfrm>
            <a:prstGeom prst="line">
              <a:avLst/>
            </a:prstGeom>
            <a:noFill/>
            <a:ln w="0">
              <a:solidFill>
                <a:srgbClr val="000000"/>
              </a:solidFill>
              <a:round/>
              <a:headEnd/>
              <a:tailEnd/>
            </a:ln>
          </p:spPr>
          <p:txBody>
            <a:bodyPr/>
            <a:lstStyle/>
            <a:p>
              <a:endParaRPr lang="fr-FR"/>
            </a:p>
          </p:txBody>
        </p:sp>
        <p:sp>
          <p:nvSpPr>
            <p:cNvPr id="178209" name="Rectangle 33"/>
            <p:cNvSpPr>
              <a:spLocks noChangeArrowheads="1"/>
            </p:cNvSpPr>
            <p:nvPr/>
          </p:nvSpPr>
          <p:spPr bwMode="auto">
            <a:xfrm>
              <a:off x="1758" y="3614"/>
              <a:ext cx="68" cy="136"/>
            </a:xfrm>
            <a:prstGeom prst="rect">
              <a:avLst/>
            </a:prstGeom>
            <a:noFill/>
            <a:ln w="9525">
              <a:noFill/>
              <a:miter lim="800000"/>
              <a:headEnd/>
              <a:tailEnd/>
            </a:ln>
          </p:spPr>
          <p:txBody>
            <a:bodyPr wrap="none" lIns="0" tIns="0" rIns="0" bIns="0">
              <a:spAutoFit/>
            </a:bodyPr>
            <a:lstStyle/>
            <a:p>
              <a:pPr algn="ctr"/>
              <a:r>
                <a:rPr lang="fr-FR" sz="1400">
                  <a:solidFill>
                    <a:srgbClr val="000000"/>
                  </a:solidFill>
                  <a:latin typeface="Helvetica" pitchFamily="34" charset="0"/>
                </a:rPr>
                <a:t>1</a:t>
              </a:r>
              <a:endParaRPr lang="fr-FR" sz="3200">
                <a:latin typeface="Times New Roman" pitchFamily="18" charset="0"/>
              </a:endParaRPr>
            </a:p>
          </p:txBody>
        </p:sp>
        <p:sp>
          <p:nvSpPr>
            <p:cNvPr id="178210" name="Line 34"/>
            <p:cNvSpPr>
              <a:spLocks noChangeShapeType="1"/>
            </p:cNvSpPr>
            <p:nvPr/>
          </p:nvSpPr>
          <p:spPr bwMode="auto">
            <a:xfrm flipV="1">
              <a:off x="2103" y="3557"/>
              <a:ext cx="1" cy="32"/>
            </a:xfrm>
            <a:prstGeom prst="line">
              <a:avLst/>
            </a:prstGeom>
            <a:noFill/>
            <a:ln w="0">
              <a:solidFill>
                <a:srgbClr val="000000"/>
              </a:solidFill>
              <a:round/>
              <a:headEnd/>
              <a:tailEnd/>
            </a:ln>
          </p:spPr>
          <p:txBody>
            <a:bodyPr/>
            <a:lstStyle/>
            <a:p>
              <a:endParaRPr lang="fr-FR"/>
            </a:p>
          </p:txBody>
        </p:sp>
        <p:sp>
          <p:nvSpPr>
            <p:cNvPr id="178211" name="Line 35"/>
            <p:cNvSpPr>
              <a:spLocks noChangeShapeType="1"/>
            </p:cNvSpPr>
            <p:nvPr/>
          </p:nvSpPr>
          <p:spPr bwMode="auto">
            <a:xfrm>
              <a:off x="2103" y="2510"/>
              <a:ext cx="1" cy="32"/>
            </a:xfrm>
            <a:prstGeom prst="line">
              <a:avLst/>
            </a:prstGeom>
            <a:noFill/>
            <a:ln w="0">
              <a:solidFill>
                <a:srgbClr val="000000"/>
              </a:solidFill>
              <a:round/>
              <a:headEnd/>
              <a:tailEnd/>
            </a:ln>
          </p:spPr>
          <p:txBody>
            <a:bodyPr/>
            <a:lstStyle/>
            <a:p>
              <a:endParaRPr lang="fr-FR"/>
            </a:p>
          </p:txBody>
        </p:sp>
        <p:sp>
          <p:nvSpPr>
            <p:cNvPr id="178212" name="Rectangle 36"/>
            <p:cNvSpPr>
              <a:spLocks noChangeArrowheads="1"/>
            </p:cNvSpPr>
            <p:nvPr/>
          </p:nvSpPr>
          <p:spPr bwMode="auto">
            <a:xfrm>
              <a:off x="2098" y="3614"/>
              <a:ext cx="68" cy="136"/>
            </a:xfrm>
            <a:prstGeom prst="rect">
              <a:avLst/>
            </a:prstGeom>
            <a:noFill/>
            <a:ln w="9525">
              <a:noFill/>
              <a:miter lim="800000"/>
              <a:headEnd/>
              <a:tailEnd/>
            </a:ln>
          </p:spPr>
          <p:txBody>
            <a:bodyPr wrap="none" lIns="0" tIns="0" rIns="0" bIns="0">
              <a:spAutoFit/>
            </a:bodyPr>
            <a:lstStyle/>
            <a:p>
              <a:pPr algn="ctr"/>
              <a:r>
                <a:rPr lang="fr-FR" sz="1400">
                  <a:solidFill>
                    <a:srgbClr val="000000"/>
                  </a:solidFill>
                  <a:latin typeface="Helvetica" pitchFamily="34" charset="0"/>
                </a:rPr>
                <a:t>2</a:t>
              </a:r>
              <a:endParaRPr lang="fr-FR" sz="3200">
                <a:latin typeface="Times New Roman" pitchFamily="18" charset="0"/>
              </a:endParaRPr>
            </a:p>
          </p:txBody>
        </p:sp>
        <p:sp>
          <p:nvSpPr>
            <p:cNvPr id="178213" name="Line 37"/>
            <p:cNvSpPr>
              <a:spLocks noChangeShapeType="1"/>
            </p:cNvSpPr>
            <p:nvPr/>
          </p:nvSpPr>
          <p:spPr bwMode="auto">
            <a:xfrm flipV="1">
              <a:off x="2436" y="3557"/>
              <a:ext cx="1" cy="32"/>
            </a:xfrm>
            <a:prstGeom prst="line">
              <a:avLst/>
            </a:prstGeom>
            <a:noFill/>
            <a:ln w="0">
              <a:solidFill>
                <a:srgbClr val="000000"/>
              </a:solidFill>
              <a:round/>
              <a:headEnd/>
              <a:tailEnd/>
            </a:ln>
          </p:spPr>
          <p:txBody>
            <a:bodyPr/>
            <a:lstStyle/>
            <a:p>
              <a:endParaRPr lang="fr-FR"/>
            </a:p>
          </p:txBody>
        </p:sp>
        <p:sp>
          <p:nvSpPr>
            <p:cNvPr id="178214" name="Line 38"/>
            <p:cNvSpPr>
              <a:spLocks noChangeShapeType="1"/>
            </p:cNvSpPr>
            <p:nvPr/>
          </p:nvSpPr>
          <p:spPr bwMode="auto">
            <a:xfrm>
              <a:off x="2436" y="2510"/>
              <a:ext cx="1" cy="32"/>
            </a:xfrm>
            <a:prstGeom prst="line">
              <a:avLst/>
            </a:prstGeom>
            <a:noFill/>
            <a:ln w="0">
              <a:solidFill>
                <a:srgbClr val="000000"/>
              </a:solidFill>
              <a:round/>
              <a:headEnd/>
              <a:tailEnd/>
            </a:ln>
          </p:spPr>
          <p:txBody>
            <a:bodyPr/>
            <a:lstStyle/>
            <a:p>
              <a:endParaRPr lang="fr-FR"/>
            </a:p>
          </p:txBody>
        </p:sp>
        <p:sp>
          <p:nvSpPr>
            <p:cNvPr id="178215" name="Rectangle 39"/>
            <p:cNvSpPr>
              <a:spLocks noChangeArrowheads="1"/>
            </p:cNvSpPr>
            <p:nvPr/>
          </p:nvSpPr>
          <p:spPr bwMode="auto">
            <a:xfrm>
              <a:off x="2432" y="3614"/>
              <a:ext cx="68" cy="136"/>
            </a:xfrm>
            <a:prstGeom prst="rect">
              <a:avLst/>
            </a:prstGeom>
            <a:noFill/>
            <a:ln w="9525">
              <a:noFill/>
              <a:miter lim="800000"/>
              <a:headEnd/>
              <a:tailEnd/>
            </a:ln>
          </p:spPr>
          <p:txBody>
            <a:bodyPr wrap="none" lIns="0" tIns="0" rIns="0" bIns="0">
              <a:spAutoFit/>
            </a:bodyPr>
            <a:lstStyle/>
            <a:p>
              <a:pPr algn="ctr"/>
              <a:r>
                <a:rPr lang="fr-FR" sz="1400">
                  <a:solidFill>
                    <a:srgbClr val="000000"/>
                  </a:solidFill>
                  <a:latin typeface="Helvetica" pitchFamily="34" charset="0"/>
                </a:rPr>
                <a:t>3</a:t>
              </a:r>
              <a:endParaRPr lang="fr-FR" sz="3200">
                <a:latin typeface="Times New Roman" pitchFamily="18" charset="0"/>
              </a:endParaRPr>
            </a:p>
          </p:txBody>
        </p:sp>
        <p:sp>
          <p:nvSpPr>
            <p:cNvPr id="178216" name="Line 40"/>
            <p:cNvSpPr>
              <a:spLocks noChangeShapeType="1"/>
            </p:cNvSpPr>
            <p:nvPr/>
          </p:nvSpPr>
          <p:spPr bwMode="auto">
            <a:xfrm flipV="1">
              <a:off x="2770" y="3557"/>
              <a:ext cx="1" cy="32"/>
            </a:xfrm>
            <a:prstGeom prst="line">
              <a:avLst/>
            </a:prstGeom>
            <a:noFill/>
            <a:ln w="0">
              <a:solidFill>
                <a:srgbClr val="000000"/>
              </a:solidFill>
              <a:round/>
              <a:headEnd/>
              <a:tailEnd/>
            </a:ln>
          </p:spPr>
          <p:txBody>
            <a:bodyPr/>
            <a:lstStyle/>
            <a:p>
              <a:endParaRPr lang="fr-FR"/>
            </a:p>
          </p:txBody>
        </p:sp>
        <p:sp>
          <p:nvSpPr>
            <p:cNvPr id="178217" name="Line 41"/>
            <p:cNvSpPr>
              <a:spLocks noChangeShapeType="1"/>
            </p:cNvSpPr>
            <p:nvPr/>
          </p:nvSpPr>
          <p:spPr bwMode="auto">
            <a:xfrm>
              <a:off x="2770" y="2510"/>
              <a:ext cx="1" cy="32"/>
            </a:xfrm>
            <a:prstGeom prst="line">
              <a:avLst/>
            </a:prstGeom>
            <a:noFill/>
            <a:ln w="0">
              <a:solidFill>
                <a:srgbClr val="000000"/>
              </a:solidFill>
              <a:round/>
              <a:headEnd/>
              <a:tailEnd/>
            </a:ln>
          </p:spPr>
          <p:txBody>
            <a:bodyPr/>
            <a:lstStyle/>
            <a:p>
              <a:endParaRPr lang="fr-FR"/>
            </a:p>
          </p:txBody>
        </p:sp>
        <p:sp>
          <p:nvSpPr>
            <p:cNvPr id="178218" name="Rectangle 42"/>
            <p:cNvSpPr>
              <a:spLocks noChangeArrowheads="1"/>
            </p:cNvSpPr>
            <p:nvPr/>
          </p:nvSpPr>
          <p:spPr bwMode="auto">
            <a:xfrm>
              <a:off x="2766" y="3614"/>
              <a:ext cx="68" cy="136"/>
            </a:xfrm>
            <a:prstGeom prst="rect">
              <a:avLst/>
            </a:prstGeom>
            <a:noFill/>
            <a:ln w="9525">
              <a:noFill/>
              <a:miter lim="800000"/>
              <a:headEnd/>
              <a:tailEnd/>
            </a:ln>
          </p:spPr>
          <p:txBody>
            <a:bodyPr wrap="none" lIns="0" tIns="0" rIns="0" bIns="0">
              <a:spAutoFit/>
            </a:bodyPr>
            <a:lstStyle/>
            <a:p>
              <a:pPr algn="ctr"/>
              <a:r>
                <a:rPr lang="fr-FR" sz="1400">
                  <a:solidFill>
                    <a:srgbClr val="000000"/>
                  </a:solidFill>
                  <a:latin typeface="Helvetica" pitchFamily="34" charset="0"/>
                </a:rPr>
                <a:t>4</a:t>
              </a:r>
              <a:endParaRPr lang="fr-FR" sz="3200">
                <a:latin typeface="Times New Roman" pitchFamily="18" charset="0"/>
              </a:endParaRPr>
            </a:p>
          </p:txBody>
        </p:sp>
        <p:sp>
          <p:nvSpPr>
            <p:cNvPr id="178219" name="Line 43"/>
            <p:cNvSpPr>
              <a:spLocks noChangeShapeType="1"/>
            </p:cNvSpPr>
            <p:nvPr/>
          </p:nvSpPr>
          <p:spPr bwMode="auto">
            <a:xfrm flipV="1">
              <a:off x="3110" y="3557"/>
              <a:ext cx="1" cy="32"/>
            </a:xfrm>
            <a:prstGeom prst="line">
              <a:avLst/>
            </a:prstGeom>
            <a:noFill/>
            <a:ln w="0">
              <a:solidFill>
                <a:srgbClr val="000000"/>
              </a:solidFill>
              <a:round/>
              <a:headEnd/>
              <a:tailEnd/>
            </a:ln>
          </p:spPr>
          <p:txBody>
            <a:bodyPr/>
            <a:lstStyle/>
            <a:p>
              <a:endParaRPr lang="fr-FR"/>
            </a:p>
          </p:txBody>
        </p:sp>
        <p:sp>
          <p:nvSpPr>
            <p:cNvPr id="178220" name="Line 44"/>
            <p:cNvSpPr>
              <a:spLocks noChangeShapeType="1"/>
            </p:cNvSpPr>
            <p:nvPr/>
          </p:nvSpPr>
          <p:spPr bwMode="auto">
            <a:xfrm>
              <a:off x="3110" y="2510"/>
              <a:ext cx="1" cy="32"/>
            </a:xfrm>
            <a:prstGeom prst="line">
              <a:avLst/>
            </a:prstGeom>
            <a:noFill/>
            <a:ln w="0">
              <a:solidFill>
                <a:srgbClr val="000000"/>
              </a:solidFill>
              <a:round/>
              <a:headEnd/>
              <a:tailEnd/>
            </a:ln>
          </p:spPr>
          <p:txBody>
            <a:bodyPr/>
            <a:lstStyle/>
            <a:p>
              <a:endParaRPr lang="fr-FR"/>
            </a:p>
          </p:txBody>
        </p:sp>
        <p:sp>
          <p:nvSpPr>
            <p:cNvPr id="178221" name="Rectangle 45"/>
            <p:cNvSpPr>
              <a:spLocks noChangeArrowheads="1"/>
            </p:cNvSpPr>
            <p:nvPr/>
          </p:nvSpPr>
          <p:spPr bwMode="auto">
            <a:xfrm>
              <a:off x="3106" y="3614"/>
              <a:ext cx="68" cy="136"/>
            </a:xfrm>
            <a:prstGeom prst="rect">
              <a:avLst/>
            </a:prstGeom>
            <a:noFill/>
            <a:ln w="9525">
              <a:noFill/>
              <a:miter lim="800000"/>
              <a:headEnd/>
              <a:tailEnd/>
            </a:ln>
          </p:spPr>
          <p:txBody>
            <a:bodyPr wrap="none" lIns="0" tIns="0" rIns="0" bIns="0">
              <a:spAutoFit/>
            </a:bodyPr>
            <a:lstStyle/>
            <a:p>
              <a:pPr algn="ctr"/>
              <a:r>
                <a:rPr lang="fr-FR" sz="1400">
                  <a:solidFill>
                    <a:srgbClr val="000000"/>
                  </a:solidFill>
                  <a:latin typeface="Helvetica" pitchFamily="34" charset="0"/>
                </a:rPr>
                <a:t>5</a:t>
              </a:r>
              <a:endParaRPr lang="fr-FR" sz="3200">
                <a:latin typeface="Times New Roman" pitchFamily="18" charset="0"/>
              </a:endParaRPr>
            </a:p>
          </p:txBody>
        </p:sp>
        <p:sp>
          <p:nvSpPr>
            <p:cNvPr id="178222" name="Line 46"/>
            <p:cNvSpPr>
              <a:spLocks noChangeShapeType="1"/>
            </p:cNvSpPr>
            <p:nvPr/>
          </p:nvSpPr>
          <p:spPr bwMode="auto">
            <a:xfrm flipV="1">
              <a:off x="3444" y="3557"/>
              <a:ext cx="1" cy="32"/>
            </a:xfrm>
            <a:prstGeom prst="line">
              <a:avLst/>
            </a:prstGeom>
            <a:noFill/>
            <a:ln w="0">
              <a:solidFill>
                <a:srgbClr val="000000"/>
              </a:solidFill>
              <a:round/>
              <a:headEnd/>
              <a:tailEnd/>
            </a:ln>
          </p:spPr>
          <p:txBody>
            <a:bodyPr/>
            <a:lstStyle/>
            <a:p>
              <a:endParaRPr lang="fr-FR"/>
            </a:p>
          </p:txBody>
        </p:sp>
        <p:sp>
          <p:nvSpPr>
            <p:cNvPr id="178223" name="Line 47"/>
            <p:cNvSpPr>
              <a:spLocks noChangeShapeType="1"/>
            </p:cNvSpPr>
            <p:nvPr/>
          </p:nvSpPr>
          <p:spPr bwMode="auto">
            <a:xfrm>
              <a:off x="3444" y="2510"/>
              <a:ext cx="1" cy="32"/>
            </a:xfrm>
            <a:prstGeom prst="line">
              <a:avLst/>
            </a:prstGeom>
            <a:noFill/>
            <a:ln w="0">
              <a:solidFill>
                <a:srgbClr val="000000"/>
              </a:solidFill>
              <a:round/>
              <a:headEnd/>
              <a:tailEnd/>
            </a:ln>
          </p:spPr>
          <p:txBody>
            <a:bodyPr/>
            <a:lstStyle/>
            <a:p>
              <a:endParaRPr lang="fr-FR"/>
            </a:p>
          </p:txBody>
        </p:sp>
        <p:sp>
          <p:nvSpPr>
            <p:cNvPr id="178224" name="Rectangle 48"/>
            <p:cNvSpPr>
              <a:spLocks noChangeArrowheads="1"/>
            </p:cNvSpPr>
            <p:nvPr/>
          </p:nvSpPr>
          <p:spPr bwMode="auto">
            <a:xfrm>
              <a:off x="3440" y="3614"/>
              <a:ext cx="68" cy="136"/>
            </a:xfrm>
            <a:prstGeom prst="rect">
              <a:avLst/>
            </a:prstGeom>
            <a:noFill/>
            <a:ln w="9525">
              <a:noFill/>
              <a:miter lim="800000"/>
              <a:headEnd/>
              <a:tailEnd/>
            </a:ln>
          </p:spPr>
          <p:txBody>
            <a:bodyPr wrap="none" lIns="0" tIns="0" rIns="0" bIns="0">
              <a:spAutoFit/>
            </a:bodyPr>
            <a:lstStyle/>
            <a:p>
              <a:pPr algn="ctr"/>
              <a:r>
                <a:rPr lang="fr-FR" sz="1400">
                  <a:solidFill>
                    <a:srgbClr val="000000"/>
                  </a:solidFill>
                  <a:latin typeface="Helvetica" pitchFamily="34" charset="0"/>
                </a:rPr>
                <a:t>6</a:t>
              </a:r>
              <a:endParaRPr lang="fr-FR" sz="3200">
                <a:latin typeface="Times New Roman" pitchFamily="18" charset="0"/>
              </a:endParaRPr>
            </a:p>
          </p:txBody>
        </p:sp>
        <p:sp>
          <p:nvSpPr>
            <p:cNvPr id="178225" name="Line 49"/>
            <p:cNvSpPr>
              <a:spLocks noChangeShapeType="1"/>
            </p:cNvSpPr>
            <p:nvPr/>
          </p:nvSpPr>
          <p:spPr bwMode="auto">
            <a:xfrm flipV="1">
              <a:off x="3777" y="3557"/>
              <a:ext cx="1" cy="32"/>
            </a:xfrm>
            <a:prstGeom prst="line">
              <a:avLst/>
            </a:prstGeom>
            <a:noFill/>
            <a:ln w="0">
              <a:solidFill>
                <a:srgbClr val="000000"/>
              </a:solidFill>
              <a:round/>
              <a:headEnd/>
              <a:tailEnd/>
            </a:ln>
          </p:spPr>
          <p:txBody>
            <a:bodyPr/>
            <a:lstStyle/>
            <a:p>
              <a:endParaRPr lang="fr-FR"/>
            </a:p>
          </p:txBody>
        </p:sp>
        <p:sp>
          <p:nvSpPr>
            <p:cNvPr id="178226" name="Line 50"/>
            <p:cNvSpPr>
              <a:spLocks noChangeShapeType="1"/>
            </p:cNvSpPr>
            <p:nvPr/>
          </p:nvSpPr>
          <p:spPr bwMode="auto">
            <a:xfrm>
              <a:off x="3777" y="2510"/>
              <a:ext cx="1" cy="32"/>
            </a:xfrm>
            <a:prstGeom prst="line">
              <a:avLst/>
            </a:prstGeom>
            <a:noFill/>
            <a:ln w="0">
              <a:solidFill>
                <a:srgbClr val="000000"/>
              </a:solidFill>
              <a:round/>
              <a:headEnd/>
              <a:tailEnd/>
            </a:ln>
          </p:spPr>
          <p:txBody>
            <a:bodyPr/>
            <a:lstStyle/>
            <a:p>
              <a:endParaRPr lang="fr-FR"/>
            </a:p>
          </p:txBody>
        </p:sp>
        <p:sp>
          <p:nvSpPr>
            <p:cNvPr id="178227" name="Rectangle 51"/>
            <p:cNvSpPr>
              <a:spLocks noChangeArrowheads="1"/>
            </p:cNvSpPr>
            <p:nvPr/>
          </p:nvSpPr>
          <p:spPr bwMode="auto">
            <a:xfrm>
              <a:off x="3773" y="3614"/>
              <a:ext cx="68" cy="136"/>
            </a:xfrm>
            <a:prstGeom prst="rect">
              <a:avLst/>
            </a:prstGeom>
            <a:noFill/>
            <a:ln w="9525">
              <a:noFill/>
              <a:miter lim="800000"/>
              <a:headEnd/>
              <a:tailEnd/>
            </a:ln>
          </p:spPr>
          <p:txBody>
            <a:bodyPr wrap="none" lIns="0" tIns="0" rIns="0" bIns="0">
              <a:spAutoFit/>
            </a:bodyPr>
            <a:lstStyle/>
            <a:p>
              <a:pPr algn="ctr"/>
              <a:r>
                <a:rPr lang="fr-FR" sz="1400">
                  <a:solidFill>
                    <a:srgbClr val="000000"/>
                  </a:solidFill>
                  <a:latin typeface="Helvetica" pitchFamily="34" charset="0"/>
                </a:rPr>
                <a:t>7</a:t>
              </a:r>
              <a:endParaRPr lang="fr-FR" sz="3200">
                <a:latin typeface="Times New Roman" pitchFamily="18" charset="0"/>
              </a:endParaRPr>
            </a:p>
          </p:txBody>
        </p:sp>
        <p:sp>
          <p:nvSpPr>
            <p:cNvPr id="178228" name="Line 52"/>
            <p:cNvSpPr>
              <a:spLocks noChangeShapeType="1"/>
            </p:cNvSpPr>
            <p:nvPr/>
          </p:nvSpPr>
          <p:spPr bwMode="auto">
            <a:xfrm flipV="1">
              <a:off x="4111" y="3557"/>
              <a:ext cx="1" cy="32"/>
            </a:xfrm>
            <a:prstGeom prst="line">
              <a:avLst/>
            </a:prstGeom>
            <a:noFill/>
            <a:ln w="0">
              <a:solidFill>
                <a:srgbClr val="000000"/>
              </a:solidFill>
              <a:round/>
              <a:headEnd/>
              <a:tailEnd/>
            </a:ln>
          </p:spPr>
          <p:txBody>
            <a:bodyPr/>
            <a:lstStyle/>
            <a:p>
              <a:endParaRPr lang="fr-FR"/>
            </a:p>
          </p:txBody>
        </p:sp>
        <p:sp>
          <p:nvSpPr>
            <p:cNvPr id="178229" name="Line 53"/>
            <p:cNvSpPr>
              <a:spLocks noChangeShapeType="1"/>
            </p:cNvSpPr>
            <p:nvPr/>
          </p:nvSpPr>
          <p:spPr bwMode="auto">
            <a:xfrm>
              <a:off x="4111" y="2510"/>
              <a:ext cx="1" cy="32"/>
            </a:xfrm>
            <a:prstGeom prst="line">
              <a:avLst/>
            </a:prstGeom>
            <a:noFill/>
            <a:ln w="0">
              <a:solidFill>
                <a:srgbClr val="000000"/>
              </a:solidFill>
              <a:round/>
              <a:headEnd/>
              <a:tailEnd/>
            </a:ln>
          </p:spPr>
          <p:txBody>
            <a:bodyPr/>
            <a:lstStyle/>
            <a:p>
              <a:endParaRPr lang="fr-FR"/>
            </a:p>
          </p:txBody>
        </p:sp>
        <p:sp>
          <p:nvSpPr>
            <p:cNvPr id="178230" name="Rectangle 54"/>
            <p:cNvSpPr>
              <a:spLocks noChangeArrowheads="1"/>
            </p:cNvSpPr>
            <p:nvPr/>
          </p:nvSpPr>
          <p:spPr bwMode="auto">
            <a:xfrm>
              <a:off x="4107" y="3614"/>
              <a:ext cx="68" cy="136"/>
            </a:xfrm>
            <a:prstGeom prst="rect">
              <a:avLst/>
            </a:prstGeom>
            <a:noFill/>
            <a:ln w="9525">
              <a:noFill/>
              <a:miter lim="800000"/>
              <a:headEnd/>
              <a:tailEnd/>
            </a:ln>
          </p:spPr>
          <p:txBody>
            <a:bodyPr wrap="none" lIns="0" tIns="0" rIns="0" bIns="0">
              <a:spAutoFit/>
            </a:bodyPr>
            <a:lstStyle/>
            <a:p>
              <a:pPr algn="ctr"/>
              <a:r>
                <a:rPr lang="fr-FR" sz="1400">
                  <a:solidFill>
                    <a:srgbClr val="000000"/>
                  </a:solidFill>
                  <a:latin typeface="Helvetica" pitchFamily="34" charset="0"/>
                </a:rPr>
                <a:t>8</a:t>
              </a:r>
              <a:endParaRPr lang="fr-FR" sz="3200">
                <a:latin typeface="Times New Roman" pitchFamily="18" charset="0"/>
              </a:endParaRPr>
            </a:p>
          </p:txBody>
        </p:sp>
        <p:sp>
          <p:nvSpPr>
            <p:cNvPr id="178231" name="Line 55"/>
            <p:cNvSpPr>
              <a:spLocks noChangeShapeType="1"/>
            </p:cNvSpPr>
            <p:nvPr/>
          </p:nvSpPr>
          <p:spPr bwMode="auto">
            <a:xfrm flipV="1">
              <a:off x="4451" y="3557"/>
              <a:ext cx="1" cy="32"/>
            </a:xfrm>
            <a:prstGeom prst="line">
              <a:avLst/>
            </a:prstGeom>
            <a:noFill/>
            <a:ln w="0">
              <a:solidFill>
                <a:srgbClr val="000000"/>
              </a:solidFill>
              <a:round/>
              <a:headEnd/>
              <a:tailEnd/>
            </a:ln>
          </p:spPr>
          <p:txBody>
            <a:bodyPr/>
            <a:lstStyle/>
            <a:p>
              <a:endParaRPr lang="fr-FR"/>
            </a:p>
          </p:txBody>
        </p:sp>
        <p:sp>
          <p:nvSpPr>
            <p:cNvPr id="178232" name="Line 56"/>
            <p:cNvSpPr>
              <a:spLocks noChangeShapeType="1"/>
            </p:cNvSpPr>
            <p:nvPr/>
          </p:nvSpPr>
          <p:spPr bwMode="auto">
            <a:xfrm>
              <a:off x="4451" y="2510"/>
              <a:ext cx="1" cy="32"/>
            </a:xfrm>
            <a:prstGeom prst="line">
              <a:avLst/>
            </a:prstGeom>
            <a:noFill/>
            <a:ln w="0">
              <a:solidFill>
                <a:srgbClr val="000000"/>
              </a:solidFill>
              <a:round/>
              <a:headEnd/>
              <a:tailEnd/>
            </a:ln>
          </p:spPr>
          <p:txBody>
            <a:bodyPr/>
            <a:lstStyle/>
            <a:p>
              <a:endParaRPr lang="fr-FR"/>
            </a:p>
          </p:txBody>
        </p:sp>
        <p:sp>
          <p:nvSpPr>
            <p:cNvPr id="178233" name="Rectangle 57"/>
            <p:cNvSpPr>
              <a:spLocks noChangeArrowheads="1"/>
            </p:cNvSpPr>
            <p:nvPr/>
          </p:nvSpPr>
          <p:spPr bwMode="auto">
            <a:xfrm>
              <a:off x="4447" y="3614"/>
              <a:ext cx="68" cy="136"/>
            </a:xfrm>
            <a:prstGeom prst="rect">
              <a:avLst/>
            </a:prstGeom>
            <a:noFill/>
            <a:ln w="9525">
              <a:noFill/>
              <a:miter lim="800000"/>
              <a:headEnd/>
              <a:tailEnd/>
            </a:ln>
          </p:spPr>
          <p:txBody>
            <a:bodyPr wrap="none" lIns="0" tIns="0" rIns="0" bIns="0">
              <a:spAutoFit/>
            </a:bodyPr>
            <a:lstStyle/>
            <a:p>
              <a:pPr algn="ctr"/>
              <a:r>
                <a:rPr lang="fr-FR" sz="1400">
                  <a:solidFill>
                    <a:srgbClr val="000000"/>
                  </a:solidFill>
                  <a:latin typeface="Helvetica" pitchFamily="34" charset="0"/>
                </a:rPr>
                <a:t>9</a:t>
              </a:r>
              <a:endParaRPr lang="fr-FR" sz="3200">
                <a:latin typeface="Times New Roman" pitchFamily="18" charset="0"/>
              </a:endParaRPr>
            </a:p>
          </p:txBody>
        </p:sp>
        <p:sp>
          <p:nvSpPr>
            <p:cNvPr id="178234" name="Line 58"/>
            <p:cNvSpPr>
              <a:spLocks noChangeShapeType="1"/>
            </p:cNvSpPr>
            <p:nvPr/>
          </p:nvSpPr>
          <p:spPr bwMode="auto">
            <a:xfrm flipV="1">
              <a:off x="4785" y="3557"/>
              <a:ext cx="1" cy="32"/>
            </a:xfrm>
            <a:prstGeom prst="line">
              <a:avLst/>
            </a:prstGeom>
            <a:noFill/>
            <a:ln w="0">
              <a:solidFill>
                <a:srgbClr val="000000"/>
              </a:solidFill>
              <a:round/>
              <a:headEnd/>
              <a:tailEnd/>
            </a:ln>
          </p:spPr>
          <p:txBody>
            <a:bodyPr/>
            <a:lstStyle/>
            <a:p>
              <a:endParaRPr lang="fr-FR"/>
            </a:p>
          </p:txBody>
        </p:sp>
        <p:sp>
          <p:nvSpPr>
            <p:cNvPr id="178235" name="Line 59"/>
            <p:cNvSpPr>
              <a:spLocks noChangeShapeType="1"/>
            </p:cNvSpPr>
            <p:nvPr/>
          </p:nvSpPr>
          <p:spPr bwMode="auto">
            <a:xfrm>
              <a:off x="4785" y="2510"/>
              <a:ext cx="1" cy="32"/>
            </a:xfrm>
            <a:prstGeom prst="line">
              <a:avLst/>
            </a:prstGeom>
            <a:noFill/>
            <a:ln w="0">
              <a:solidFill>
                <a:srgbClr val="000000"/>
              </a:solidFill>
              <a:round/>
              <a:headEnd/>
              <a:tailEnd/>
            </a:ln>
          </p:spPr>
          <p:txBody>
            <a:bodyPr/>
            <a:lstStyle/>
            <a:p>
              <a:endParaRPr lang="fr-FR"/>
            </a:p>
          </p:txBody>
        </p:sp>
        <p:sp>
          <p:nvSpPr>
            <p:cNvPr id="178236" name="Rectangle 60"/>
            <p:cNvSpPr>
              <a:spLocks noChangeArrowheads="1"/>
            </p:cNvSpPr>
            <p:nvPr/>
          </p:nvSpPr>
          <p:spPr bwMode="auto">
            <a:xfrm>
              <a:off x="4750" y="3614"/>
              <a:ext cx="136" cy="136"/>
            </a:xfrm>
            <a:prstGeom prst="rect">
              <a:avLst/>
            </a:prstGeom>
            <a:noFill/>
            <a:ln w="9525">
              <a:noFill/>
              <a:miter lim="800000"/>
              <a:headEnd/>
              <a:tailEnd/>
            </a:ln>
          </p:spPr>
          <p:txBody>
            <a:bodyPr wrap="none" lIns="0" tIns="0" rIns="0" bIns="0">
              <a:spAutoFit/>
            </a:bodyPr>
            <a:lstStyle/>
            <a:p>
              <a:pPr algn="ctr"/>
              <a:r>
                <a:rPr lang="fr-FR" sz="1400">
                  <a:solidFill>
                    <a:srgbClr val="000000"/>
                  </a:solidFill>
                  <a:latin typeface="Helvetica" pitchFamily="34" charset="0"/>
                </a:rPr>
                <a:t>10</a:t>
              </a:r>
              <a:endParaRPr lang="fr-FR" sz="3200">
                <a:latin typeface="Times New Roman" pitchFamily="18" charset="0"/>
              </a:endParaRPr>
            </a:p>
          </p:txBody>
        </p:sp>
        <p:sp>
          <p:nvSpPr>
            <p:cNvPr id="178237" name="Line 61"/>
            <p:cNvSpPr>
              <a:spLocks noChangeShapeType="1"/>
            </p:cNvSpPr>
            <p:nvPr/>
          </p:nvSpPr>
          <p:spPr bwMode="auto">
            <a:xfrm>
              <a:off x="1429" y="3589"/>
              <a:ext cx="34" cy="1"/>
            </a:xfrm>
            <a:prstGeom prst="line">
              <a:avLst/>
            </a:prstGeom>
            <a:noFill/>
            <a:ln w="0">
              <a:solidFill>
                <a:srgbClr val="000000"/>
              </a:solidFill>
              <a:round/>
              <a:headEnd/>
              <a:tailEnd/>
            </a:ln>
          </p:spPr>
          <p:txBody>
            <a:bodyPr/>
            <a:lstStyle/>
            <a:p>
              <a:endParaRPr lang="fr-FR"/>
            </a:p>
          </p:txBody>
        </p:sp>
        <p:sp>
          <p:nvSpPr>
            <p:cNvPr id="178238" name="Line 62"/>
            <p:cNvSpPr>
              <a:spLocks noChangeShapeType="1"/>
            </p:cNvSpPr>
            <p:nvPr/>
          </p:nvSpPr>
          <p:spPr bwMode="auto">
            <a:xfrm flipH="1">
              <a:off x="4751" y="3589"/>
              <a:ext cx="34" cy="1"/>
            </a:xfrm>
            <a:prstGeom prst="line">
              <a:avLst/>
            </a:prstGeom>
            <a:noFill/>
            <a:ln w="0">
              <a:solidFill>
                <a:srgbClr val="000000"/>
              </a:solidFill>
              <a:round/>
              <a:headEnd/>
              <a:tailEnd/>
            </a:ln>
          </p:spPr>
          <p:txBody>
            <a:bodyPr/>
            <a:lstStyle/>
            <a:p>
              <a:endParaRPr lang="fr-FR"/>
            </a:p>
          </p:txBody>
        </p:sp>
        <p:sp>
          <p:nvSpPr>
            <p:cNvPr id="178239" name="Rectangle 63"/>
            <p:cNvSpPr>
              <a:spLocks noChangeArrowheads="1"/>
            </p:cNvSpPr>
            <p:nvPr/>
          </p:nvSpPr>
          <p:spPr bwMode="auto">
            <a:xfrm>
              <a:off x="1268" y="3538"/>
              <a:ext cx="68" cy="136"/>
            </a:xfrm>
            <a:prstGeom prst="rect">
              <a:avLst/>
            </a:prstGeom>
            <a:noFill/>
            <a:ln w="9525">
              <a:noFill/>
              <a:miter lim="800000"/>
              <a:headEnd/>
              <a:tailEnd/>
            </a:ln>
          </p:spPr>
          <p:txBody>
            <a:bodyPr wrap="none" lIns="0" tIns="0" rIns="0" bIns="0">
              <a:spAutoFit/>
            </a:bodyPr>
            <a:lstStyle/>
            <a:p>
              <a:pPr algn="ctr"/>
              <a:r>
                <a:rPr lang="fr-FR" sz="1400">
                  <a:solidFill>
                    <a:srgbClr val="000000"/>
                  </a:solidFill>
                  <a:latin typeface="Helvetica" pitchFamily="34" charset="0"/>
                </a:rPr>
                <a:t>0</a:t>
              </a:r>
              <a:endParaRPr lang="fr-FR" sz="3200">
                <a:latin typeface="Times New Roman" pitchFamily="18" charset="0"/>
              </a:endParaRPr>
            </a:p>
          </p:txBody>
        </p:sp>
        <p:sp>
          <p:nvSpPr>
            <p:cNvPr id="178240" name="Line 64"/>
            <p:cNvSpPr>
              <a:spLocks noChangeShapeType="1"/>
            </p:cNvSpPr>
            <p:nvPr/>
          </p:nvSpPr>
          <p:spPr bwMode="auto">
            <a:xfrm>
              <a:off x="1429" y="3391"/>
              <a:ext cx="34" cy="1"/>
            </a:xfrm>
            <a:prstGeom prst="line">
              <a:avLst/>
            </a:prstGeom>
            <a:noFill/>
            <a:ln w="0">
              <a:solidFill>
                <a:srgbClr val="000000"/>
              </a:solidFill>
              <a:round/>
              <a:headEnd/>
              <a:tailEnd/>
            </a:ln>
          </p:spPr>
          <p:txBody>
            <a:bodyPr/>
            <a:lstStyle/>
            <a:p>
              <a:endParaRPr lang="fr-FR"/>
            </a:p>
          </p:txBody>
        </p:sp>
        <p:sp>
          <p:nvSpPr>
            <p:cNvPr id="178241" name="Line 65"/>
            <p:cNvSpPr>
              <a:spLocks noChangeShapeType="1"/>
            </p:cNvSpPr>
            <p:nvPr/>
          </p:nvSpPr>
          <p:spPr bwMode="auto">
            <a:xfrm flipH="1">
              <a:off x="4751" y="3391"/>
              <a:ext cx="34" cy="1"/>
            </a:xfrm>
            <a:prstGeom prst="line">
              <a:avLst/>
            </a:prstGeom>
            <a:noFill/>
            <a:ln w="0">
              <a:solidFill>
                <a:srgbClr val="000000"/>
              </a:solidFill>
              <a:round/>
              <a:headEnd/>
              <a:tailEnd/>
            </a:ln>
          </p:spPr>
          <p:txBody>
            <a:bodyPr/>
            <a:lstStyle/>
            <a:p>
              <a:endParaRPr lang="fr-FR"/>
            </a:p>
          </p:txBody>
        </p:sp>
        <p:sp>
          <p:nvSpPr>
            <p:cNvPr id="178242" name="Rectangle 66"/>
            <p:cNvSpPr>
              <a:spLocks noChangeArrowheads="1"/>
            </p:cNvSpPr>
            <p:nvPr/>
          </p:nvSpPr>
          <p:spPr bwMode="auto">
            <a:xfrm>
              <a:off x="1188" y="3340"/>
              <a:ext cx="170" cy="136"/>
            </a:xfrm>
            <a:prstGeom prst="rect">
              <a:avLst/>
            </a:prstGeom>
            <a:noFill/>
            <a:ln w="9525">
              <a:noFill/>
              <a:miter lim="800000"/>
              <a:headEnd/>
              <a:tailEnd/>
            </a:ln>
          </p:spPr>
          <p:txBody>
            <a:bodyPr wrap="none" lIns="0" tIns="0" rIns="0" bIns="0">
              <a:spAutoFit/>
            </a:bodyPr>
            <a:lstStyle/>
            <a:p>
              <a:pPr algn="ctr"/>
              <a:r>
                <a:rPr lang="fr-FR" sz="1400">
                  <a:solidFill>
                    <a:srgbClr val="000000"/>
                  </a:solidFill>
                  <a:latin typeface="Helvetica" pitchFamily="34" charset="0"/>
                </a:rPr>
                <a:t>0.2</a:t>
              </a:r>
              <a:endParaRPr lang="fr-FR" sz="3200">
                <a:latin typeface="Times New Roman" pitchFamily="18" charset="0"/>
              </a:endParaRPr>
            </a:p>
          </p:txBody>
        </p:sp>
        <p:sp>
          <p:nvSpPr>
            <p:cNvPr id="178243" name="Line 67"/>
            <p:cNvSpPr>
              <a:spLocks noChangeShapeType="1"/>
            </p:cNvSpPr>
            <p:nvPr/>
          </p:nvSpPr>
          <p:spPr bwMode="auto">
            <a:xfrm>
              <a:off x="1429" y="3200"/>
              <a:ext cx="34" cy="1"/>
            </a:xfrm>
            <a:prstGeom prst="line">
              <a:avLst/>
            </a:prstGeom>
            <a:noFill/>
            <a:ln w="0">
              <a:solidFill>
                <a:srgbClr val="000000"/>
              </a:solidFill>
              <a:round/>
              <a:headEnd/>
              <a:tailEnd/>
            </a:ln>
          </p:spPr>
          <p:txBody>
            <a:bodyPr/>
            <a:lstStyle/>
            <a:p>
              <a:endParaRPr lang="fr-FR"/>
            </a:p>
          </p:txBody>
        </p:sp>
        <p:sp>
          <p:nvSpPr>
            <p:cNvPr id="178244" name="Line 68"/>
            <p:cNvSpPr>
              <a:spLocks noChangeShapeType="1"/>
            </p:cNvSpPr>
            <p:nvPr/>
          </p:nvSpPr>
          <p:spPr bwMode="auto">
            <a:xfrm flipH="1">
              <a:off x="4751" y="3200"/>
              <a:ext cx="34" cy="1"/>
            </a:xfrm>
            <a:prstGeom prst="line">
              <a:avLst/>
            </a:prstGeom>
            <a:noFill/>
            <a:ln w="0">
              <a:solidFill>
                <a:srgbClr val="000000"/>
              </a:solidFill>
              <a:round/>
              <a:headEnd/>
              <a:tailEnd/>
            </a:ln>
          </p:spPr>
          <p:txBody>
            <a:bodyPr/>
            <a:lstStyle/>
            <a:p>
              <a:endParaRPr lang="fr-FR"/>
            </a:p>
          </p:txBody>
        </p:sp>
        <p:sp>
          <p:nvSpPr>
            <p:cNvPr id="178245" name="Rectangle 69"/>
            <p:cNvSpPr>
              <a:spLocks noChangeArrowheads="1"/>
            </p:cNvSpPr>
            <p:nvPr/>
          </p:nvSpPr>
          <p:spPr bwMode="auto">
            <a:xfrm>
              <a:off x="1188" y="3149"/>
              <a:ext cx="170" cy="136"/>
            </a:xfrm>
            <a:prstGeom prst="rect">
              <a:avLst/>
            </a:prstGeom>
            <a:noFill/>
            <a:ln w="9525">
              <a:noFill/>
              <a:miter lim="800000"/>
              <a:headEnd/>
              <a:tailEnd/>
            </a:ln>
          </p:spPr>
          <p:txBody>
            <a:bodyPr wrap="none" lIns="0" tIns="0" rIns="0" bIns="0">
              <a:spAutoFit/>
            </a:bodyPr>
            <a:lstStyle/>
            <a:p>
              <a:pPr algn="ctr"/>
              <a:r>
                <a:rPr lang="fr-FR" sz="1400">
                  <a:solidFill>
                    <a:srgbClr val="000000"/>
                  </a:solidFill>
                  <a:latin typeface="Helvetica" pitchFamily="34" charset="0"/>
                </a:rPr>
                <a:t>0.4</a:t>
              </a:r>
              <a:endParaRPr lang="fr-FR" sz="3200">
                <a:latin typeface="Times New Roman" pitchFamily="18" charset="0"/>
              </a:endParaRPr>
            </a:p>
          </p:txBody>
        </p:sp>
        <p:sp>
          <p:nvSpPr>
            <p:cNvPr id="178246" name="Line 70"/>
            <p:cNvSpPr>
              <a:spLocks noChangeShapeType="1"/>
            </p:cNvSpPr>
            <p:nvPr/>
          </p:nvSpPr>
          <p:spPr bwMode="auto">
            <a:xfrm>
              <a:off x="1429" y="3002"/>
              <a:ext cx="34" cy="1"/>
            </a:xfrm>
            <a:prstGeom prst="line">
              <a:avLst/>
            </a:prstGeom>
            <a:noFill/>
            <a:ln w="0">
              <a:solidFill>
                <a:srgbClr val="000000"/>
              </a:solidFill>
              <a:round/>
              <a:headEnd/>
              <a:tailEnd/>
            </a:ln>
          </p:spPr>
          <p:txBody>
            <a:bodyPr/>
            <a:lstStyle/>
            <a:p>
              <a:endParaRPr lang="fr-FR"/>
            </a:p>
          </p:txBody>
        </p:sp>
        <p:sp>
          <p:nvSpPr>
            <p:cNvPr id="178247" name="Line 71"/>
            <p:cNvSpPr>
              <a:spLocks noChangeShapeType="1"/>
            </p:cNvSpPr>
            <p:nvPr/>
          </p:nvSpPr>
          <p:spPr bwMode="auto">
            <a:xfrm flipH="1">
              <a:off x="4751" y="3002"/>
              <a:ext cx="34" cy="1"/>
            </a:xfrm>
            <a:prstGeom prst="line">
              <a:avLst/>
            </a:prstGeom>
            <a:noFill/>
            <a:ln w="0">
              <a:solidFill>
                <a:srgbClr val="000000"/>
              </a:solidFill>
              <a:round/>
              <a:headEnd/>
              <a:tailEnd/>
            </a:ln>
          </p:spPr>
          <p:txBody>
            <a:bodyPr/>
            <a:lstStyle/>
            <a:p>
              <a:endParaRPr lang="fr-FR"/>
            </a:p>
          </p:txBody>
        </p:sp>
        <p:sp>
          <p:nvSpPr>
            <p:cNvPr id="178248" name="Rectangle 72"/>
            <p:cNvSpPr>
              <a:spLocks noChangeArrowheads="1"/>
            </p:cNvSpPr>
            <p:nvPr/>
          </p:nvSpPr>
          <p:spPr bwMode="auto">
            <a:xfrm>
              <a:off x="1188" y="2951"/>
              <a:ext cx="170" cy="136"/>
            </a:xfrm>
            <a:prstGeom prst="rect">
              <a:avLst/>
            </a:prstGeom>
            <a:noFill/>
            <a:ln w="9525">
              <a:noFill/>
              <a:miter lim="800000"/>
              <a:headEnd/>
              <a:tailEnd/>
            </a:ln>
          </p:spPr>
          <p:txBody>
            <a:bodyPr wrap="none" lIns="0" tIns="0" rIns="0" bIns="0">
              <a:spAutoFit/>
            </a:bodyPr>
            <a:lstStyle/>
            <a:p>
              <a:pPr algn="ctr"/>
              <a:r>
                <a:rPr lang="fr-FR" sz="1400">
                  <a:solidFill>
                    <a:srgbClr val="000000"/>
                  </a:solidFill>
                  <a:latin typeface="Helvetica" pitchFamily="34" charset="0"/>
                </a:rPr>
                <a:t>0.6</a:t>
              </a:r>
              <a:endParaRPr lang="fr-FR" sz="3200">
                <a:latin typeface="Times New Roman" pitchFamily="18" charset="0"/>
              </a:endParaRPr>
            </a:p>
          </p:txBody>
        </p:sp>
        <p:sp>
          <p:nvSpPr>
            <p:cNvPr id="178249" name="Line 73"/>
            <p:cNvSpPr>
              <a:spLocks noChangeShapeType="1"/>
            </p:cNvSpPr>
            <p:nvPr/>
          </p:nvSpPr>
          <p:spPr bwMode="auto">
            <a:xfrm>
              <a:off x="1429" y="2804"/>
              <a:ext cx="34" cy="1"/>
            </a:xfrm>
            <a:prstGeom prst="line">
              <a:avLst/>
            </a:prstGeom>
            <a:noFill/>
            <a:ln w="0">
              <a:solidFill>
                <a:srgbClr val="000000"/>
              </a:solidFill>
              <a:round/>
              <a:headEnd/>
              <a:tailEnd/>
            </a:ln>
          </p:spPr>
          <p:txBody>
            <a:bodyPr/>
            <a:lstStyle/>
            <a:p>
              <a:endParaRPr lang="fr-FR"/>
            </a:p>
          </p:txBody>
        </p:sp>
        <p:sp>
          <p:nvSpPr>
            <p:cNvPr id="178250" name="Line 74"/>
            <p:cNvSpPr>
              <a:spLocks noChangeShapeType="1"/>
            </p:cNvSpPr>
            <p:nvPr/>
          </p:nvSpPr>
          <p:spPr bwMode="auto">
            <a:xfrm flipH="1">
              <a:off x="4751" y="2804"/>
              <a:ext cx="34" cy="1"/>
            </a:xfrm>
            <a:prstGeom prst="line">
              <a:avLst/>
            </a:prstGeom>
            <a:noFill/>
            <a:ln w="0">
              <a:solidFill>
                <a:srgbClr val="000000"/>
              </a:solidFill>
              <a:round/>
              <a:headEnd/>
              <a:tailEnd/>
            </a:ln>
          </p:spPr>
          <p:txBody>
            <a:bodyPr/>
            <a:lstStyle/>
            <a:p>
              <a:endParaRPr lang="fr-FR"/>
            </a:p>
          </p:txBody>
        </p:sp>
        <p:sp>
          <p:nvSpPr>
            <p:cNvPr id="178251" name="Rectangle 75"/>
            <p:cNvSpPr>
              <a:spLocks noChangeArrowheads="1"/>
            </p:cNvSpPr>
            <p:nvPr/>
          </p:nvSpPr>
          <p:spPr bwMode="auto">
            <a:xfrm>
              <a:off x="1188" y="2753"/>
              <a:ext cx="170" cy="136"/>
            </a:xfrm>
            <a:prstGeom prst="rect">
              <a:avLst/>
            </a:prstGeom>
            <a:noFill/>
            <a:ln w="9525">
              <a:noFill/>
              <a:miter lim="800000"/>
              <a:headEnd/>
              <a:tailEnd/>
            </a:ln>
          </p:spPr>
          <p:txBody>
            <a:bodyPr wrap="none" lIns="0" tIns="0" rIns="0" bIns="0">
              <a:spAutoFit/>
            </a:bodyPr>
            <a:lstStyle/>
            <a:p>
              <a:pPr algn="ctr"/>
              <a:r>
                <a:rPr lang="fr-FR" sz="1400">
                  <a:solidFill>
                    <a:srgbClr val="000000"/>
                  </a:solidFill>
                  <a:latin typeface="Helvetica" pitchFamily="34" charset="0"/>
                </a:rPr>
                <a:t>0.8</a:t>
              </a:r>
              <a:endParaRPr lang="fr-FR" sz="3200">
                <a:latin typeface="Times New Roman" pitchFamily="18" charset="0"/>
              </a:endParaRPr>
            </a:p>
          </p:txBody>
        </p:sp>
        <p:sp>
          <p:nvSpPr>
            <p:cNvPr id="178252" name="Line 76"/>
            <p:cNvSpPr>
              <a:spLocks noChangeShapeType="1"/>
            </p:cNvSpPr>
            <p:nvPr/>
          </p:nvSpPr>
          <p:spPr bwMode="auto">
            <a:xfrm>
              <a:off x="1429" y="2606"/>
              <a:ext cx="34" cy="1"/>
            </a:xfrm>
            <a:prstGeom prst="line">
              <a:avLst/>
            </a:prstGeom>
            <a:noFill/>
            <a:ln w="0">
              <a:solidFill>
                <a:srgbClr val="000000"/>
              </a:solidFill>
              <a:round/>
              <a:headEnd/>
              <a:tailEnd/>
            </a:ln>
          </p:spPr>
          <p:txBody>
            <a:bodyPr/>
            <a:lstStyle/>
            <a:p>
              <a:endParaRPr lang="fr-FR"/>
            </a:p>
          </p:txBody>
        </p:sp>
        <p:sp>
          <p:nvSpPr>
            <p:cNvPr id="178253" name="Line 77"/>
            <p:cNvSpPr>
              <a:spLocks noChangeShapeType="1"/>
            </p:cNvSpPr>
            <p:nvPr/>
          </p:nvSpPr>
          <p:spPr bwMode="auto">
            <a:xfrm flipH="1">
              <a:off x="4751" y="2606"/>
              <a:ext cx="34" cy="1"/>
            </a:xfrm>
            <a:prstGeom prst="line">
              <a:avLst/>
            </a:prstGeom>
            <a:noFill/>
            <a:ln w="0">
              <a:solidFill>
                <a:srgbClr val="000000"/>
              </a:solidFill>
              <a:round/>
              <a:headEnd/>
              <a:tailEnd/>
            </a:ln>
          </p:spPr>
          <p:txBody>
            <a:bodyPr/>
            <a:lstStyle/>
            <a:p>
              <a:endParaRPr lang="fr-FR"/>
            </a:p>
          </p:txBody>
        </p:sp>
        <p:sp>
          <p:nvSpPr>
            <p:cNvPr id="178254" name="Rectangle 78"/>
            <p:cNvSpPr>
              <a:spLocks noChangeArrowheads="1"/>
            </p:cNvSpPr>
            <p:nvPr/>
          </p:nvSpPr>
          <p:spPr bwMode="auto">
            <a:xfrm>
              <a:off x="1268" y="2555"/>
              <a:ext cx="68" cy="136"/>
            </a:xfrm>
            <a:prstGeom prst="rect">
              <a:avLst/>
            </a:prstGeom>
            <a:noFill/>
            <a:ln w="9525">
              <a:noFill/>
              <a:miter lim="800000"/>
              <a:headEnd/>
              <a:tailEnd/>
            </a:ln>
          </p:spPr>
          <p:txBody>
            <a:bodyPr wrap="none" lIns="0" tIns="0" rIns="0" bIns="0">
              <a:spAutoFit/>
            </a:bodyPr>
            <a:lstStyle/>
            <a:p>
              <a:pPr algn="ctr"/>
              <a:r>
                <a:rPr lang="fr-FR" sz="1400">
                  <a:solidFill>
                    <a:srgbClr val="000000"/>
                  </a:solidFill>
                  <a:latin typeface="Helvetica" pitchFamily="34" charset="0"/>
                </a:rPr>
                <a:t>1</a:t>
              </a:r>
              <a:endParaRPr lang="fr-FR" sz="3200">
                <a:latin typeface="Times New Roman" pitchFamily="18" charset="0"/>
              </a:endParaRPr>
            </a:p>
          </p:txBody>
        </p:sp>
        <p:sp>
          <p:nvSpPr>
            <p:cNvPr id="178255" name="Line 79"/>
            <p:cNvSpPr>
              <a:spLocks noChangeShapeType="1"/>
            </p:cNvSpPr>
            <p:nvPr/>
          </p:nvSpPr>
          <p:spPr bwMode="auto">
            <a:xfrm>
              <a:off x="1429" y="2510"/>
              <a:ext cx="3356" cy="1"/>
            </a:xfrm>
            <a:prstGeom prst="line">
              <a:avLst/>
            </a:prstGeom>
            <a:noFill/>
            <a:ln w="0">
              <a:solidFill>
                <a:srgbClr val="000000"/>
              </a:solidFill>
              <a:round/>
              <a:headEnd/>
              <a:tailEnd/>
            </a:ln>
          </p:spPr>
          <p:txBody>
            <a:bodyPr/>
            <a:lstStyle/>
            <a:p>
              <a:endParaRPr lang="fr-FR"/>
            </a:p>
          </p:txBody>
        </p:sp>
        <p:sp>
          <p:nvSpPr>
            <p:cNvPr id="178256" name="Freeform 80"/>
            <p:cNvSpPr>
              <a:spLocks/>
            </p:cNvSpPr>
            <p:nvPr/>
          </p:nvSpPr>
          <p:spPr bwMode="auto">
            <a:xfrm>
              <a:off x="1429" y="2510"/>
              <a:ext cx="3356" cy="1079"/>
            </a:xfrm>
            <a:custGeom>
              <a:avLst/>
              <a:gdLst/>
              <a:ahLst/>
              <a:cxnLst>
                <a:cxn ang="0">
                  <a:pos x="0" y="169"/>
                </a:cxn>
                <a:cxn ang="0">
                  <a:pos x="493" y="169"/>
                </a:cxn>
                <a:cxn ang="0">
                  <a:pos x="493" y="0"/>
                </a:cxn>
              </a:cxnLst>
              <a:rect l="0" t="0" r="r" b="b"/>
              <a:pathLst>
                <a:path w="493" h="169">
                  <a:moveTo>
                    <a:pt x="0" y="169"/>
                  </a:moveTo>
                  <a:lnTo>
                    <a:pt x="493" y="169"/>
                  </a:lnTo>
                  <a:lnTo>
                    <a:pt x="493" y="0"/>
                  </a:lnTo>
                </a:path>
              </a:pathLst>
            </a:custGeom>
            <a:noFill/>
            <a:ln w="0">
              <a:solidFill>
                <a:srgbClr val="000000"/>
              </a:solidFill>
              <a:prstDash val="solid"/>
              <a:round/>
              <a:headEnd/>
              <a:tailEnd/>
            </a:ln>
          </p:spPr>
          <p:txBody>
            <a:bodyPr/>
            <a:lstStyle/>
            <a:p>
              <a:endParaRPr lang="fr-FR"/>
            </a:p>
          </p:txBody>
        </p:sp>
        <p:sp>
          <p:nvSpPr>
            <p:cNvPr id="178257" name="Line 81"/>
            <p:cNvSpPr>
              <a:spLocks noChangeShapeType="1"/>
            </p:cNvSpPr>
            <p:nvPr/>
          </p:nvSpPr>
          <p:spPr bwMode="auto">
            <a:xfrm flipV="1">
              <a:off x="1429" y="2510"/>
              <a:ext cx="1" cy="1079"/>
            </a:xfrm>
            <a:prstGeom prst="line">
              <a:avLst/>
            </a:prstGeom>
            <a:noFill/>
            <a:ln w="0">
              <a:solidFill>
                <a:srgbClr val="000000"/>
              </a:solidFill>
              <a:round/>
              <a:headEnd/>
              <a:tailEnd/>
            </a:ln>
          </p:spPr>
          <p:txBody>
            <a:bodyPr/>
            <a:lstStyle/>
            <a:p>
              <a:endParaRPr lang="fr-FR"/>
            </a:p>
          </p:txBody>
        </p:sp>
        <p:sp>
          <p:nvSpPr>
            <p:cNvPr id="178258" name="Rectangle 82"/>
            <p:cNvSpPr>
              <a:spLocks noChangeArrowheads="1"/>
            </p:cNvSpPr>
            <p:nvPr/>
          </p:nvSpPr>
          <p:spPr bwMode="auto">
            <a:xfrm>
              <a:off x="2790" y="3755"/>
              <a:ext cx="807" cy="136"/>
            </a:xfrm>
            <a:prstGeom prst="rect">
              <a:avLst/>
            </a:prstGeom>
            <a:noFill/>
            <a:ln w="9525">
              <a:noFill/>
              <a:miter lim="800000"/>
              <a:headEnd/>
              <a:tailEnd/>
            </a:ln>
          </p:spPr>
          <p:txBody>
            <a:bodyPr wrap="none" lIns="0" tIns="0" rIns="0" bIns="0">
              <a:spAutoFit/>
            </a:bodyPr>
            <a:lstStyle/>
            <a:p>
              <a:pPr algn="ctr"/>
              <a:r>
                <a:rPr lang="fr-FR" sz="1400">
                  <a:solidFill>
                    <a:srgbClr val="000000"/>
                  </a:solidFill>
                  <a:latin typeface="Helvetica" pitchFamily="34" charset="0"/>
                </a:rPr>
                <a:t>fréquence (Hz)</a:t>
              </a:r>
              <a:endParaRPr lang="fr-FR" sz="3200">
                <a:latin typeface="Times New Roman" pitchFamily="18" charset="0"/>
              </a:endParaRPr>
            </a:p>
          </p:txBody>
        </p:sp>
        <p:sp>
          <p:nvSpPr>
            <p:cNvPr id="178259" name="Rectangle 83"/>
            <p:cNvSpPr>
              <a:spLocks noChangeArrowheads="1"/>
            </p:cNvSpPr>
            <p:nvPr/>
          </p:nvSpPr>
          <p:spPr bwMode="auto">
            <a:xfrm rot="16200000">
              <a:off x="789" y="2926"/>
              <a:ext cx="489" cy="147"/>
            </a:xfrm>
            <a:prstGeom prst="rect">
              <a:avLst/>
            </a:prstGeom>
            <a:noFill/>
            <a:ln w="9525">
              <a:noFill/>
              <a:miter lim="800000"/>
              <a:headEnd/>
              <a:tailEnd/>
            </a:ln>
          </p:spPr>
          <p:txBody>
            <a:bodyPr wrap="none" lIns="0" tIns="0" rIns="0" bIns="0">
              <a:spAutoFit/>
            </a:bodyPr>
            <a:lstStyle/>
            <a:p>
              <a:pPr algn="ctr"/>
              <a:r>
                <a:rPr lang="fr-FR" sz="1400">
                  <a:solidFill>
                    <a:srgbClr val="000000"/>
                  </a:solidFill>
                  <a:latin typeface="Helvetica" pitchFamily="34" charset="0"/>
                </a:rPr>
                <a:t>amplitude</a:t>
              </a:r>
              <a:endParaRPr lang="fr-FR" sz="3200">
                <a:latin typeface="Times New Roman" pitchFamily="18" charset="0"/>
              </a:endParaRPr>
            </a:p>
          </p:txBody>
        </p:sp>
        <p:sp>
          <p:nvSpPr>
            <p:cNvPr id="178260" name="Rectangle 84"/>
            <p:cNvSpPr>
              <a:spLocks noChangeArrowheads="1"/>
            </p:cNvSpPr>
            <p:nvPr/>
          </p:nvSpPr>
          <p:spPr bwMode="auto">
            <a:xfrm>
              <a:off x="1948" y="2292"/>
              <a:ext cx="2705" cy="165"/>
            </a:xfrm>
            <a:prstGeom prst="rect">
              <a:avLst/>
            </a:prstGeom>
            <a:noFill/>
            <a:ln w="9525">
              <a:noFill/>
              <a:miter lim="800000"/>
              <a:headEnd/>
              <a:tailEnd/>
            </a:ln>
          </p:spPr>
          <p:txBody>
            <a:bodyPr wrap="none" lIns="0" tIns="0" rIns="0" bIns="0">
              <a:spAutoFit/>
            </a:bodyPr>
            <a:lstStyle/>
            <a:p>
              <a:pPr algn="ctr"/>
              <a:r>
                <a:rPr lang="fr-FR" sz="1700">
                  <a:solidFill>
                    <a:srgbClr val="000000"/>
                  </a:solidFill>
                  <a:latin typeface="Helvetica" pitchFamily="34" charset="0"/>
                </a:rPr>
                <a:t>représentation des signaux en fréquence</a:t>
              </a:r>
              <a:endParaRPr lang="fr-FR" sz="2800">
                <a:latin typeface="Times New Roman" pitchFamily="18" charset="0"/>
              </a:endParaRPr>
            </a:p>
          </p:txBody>
        </p:sp>
        <p:sp>
          <p:nvSpPr>
            <p:cNvPr id="178334" name="Freeform 158"/>
            <p:cNvSpPr>
              <a:spLocks/>
            </p:cNvSpPr>
            <p:nvPr/>
          </p:nvSpPr>
          <p:spPr bwMode="auto">
            <a:xfrm>
              <a:off x="1429" y="2606"/>
              <a:ext cx="3356" cy="983"/>
            </a:xfrm>
            <a:custGeom>
              <a:avLst/>
              <a:gdLst/>
              <a:ahLst/>
              <a:cxnLst>
                <a:cxn ang="0">
                  <a:pos x="34" y="983"/>
                </a:cxn>
                <a:cxn ang="0">
                  <a:pos x="102" y="983"/>
                </a:cxn>
                <a:cxn ang="0">
                  <a:pos x="170" y="983"/>
                </a:cxn>
                <a:cxn ang="0">
                  <a:pos x="238" y="983"/>
                </a:cxn>
                <a:cxn ang="0">
                  <a:pos x="300" y="977"/>
                </a:cxn>
                <a:cxn ang="0">
                  <a:pos x="368" y="970"/>
                </a:cxn>
                <a:cxn ang="0">
                  <a:pos x="436" y="977"/>
                </a:cxn>
                <a:cxn ang="0">
                  <a:pos x="504" y="983"/>
                </a:cxn>
                <a:cxn ang="0">
                  <a:pos x="572" y="983"/>
                </a:cxn>
                <a:cxn ang="0">
                  <a:pos x="640" y="983"/>
                </a:cxn>
                <a:cxn ang="0">
                  <a:pos x="708" y="983"/>
                </a:cxn>
                <a:cxn ang="0">
                  <a:pos x="769" y="983"/>
                </a:cxn>
                <a:cxn ang="0">
                  <a:pos x="837" y="983"/>
                </a:cxn>
                <a:cxn ang="0">
                  <a:pos x="905" y="983"/>
                </a:cxn>
                <a:cxn ang="0">
                  <a:pos x="973" y="983"/>
                </a:cxn>
                <a:cxn ang="0">
                  <a:pos x="1042" y="983"/>
                </a:cxn>
                <a:cxn ang="0">
                  <a:pos x="1110" y="983"/>
                </a:cxn>
                <a:cxn ang="0">
                  <a:pos x="1178" y="983"/>
                </a:cxn>
                <a:cxn ang="0">
                  <a:pos x="1239" y="983"/>
                </a:cxn>
                <a:cxn ang="0">
                  <a:pos x="1307" y="983"/>
                </a:cxn>
                <a:cxn ang="0">
                  <a:pos x="1375" y="983"/>
                </a:cxn>
                <a:cxn ang="0">
                  <a:pos x="1443" y="983"/>
                </a:cxn>
                <a:cxn ang="0">
                  <a:pos x="1511" y="983"/>
                </a:cxn>
                <a:cxn ang="0">
                  <a:pos x="1579" y="983"/>
                </a:cxn>
                <a:cxn ang="0">
                  <a:pos x="1647" y="983"/>
                </a:cxn>
                <a:cxn ang="0">
                  <a:pos x="1709" y="983"/>
                </a:cxn>
                <a:cxn ang="0">
                  <a:pos x="1777" y="983"/>
                </a:cxn>
                <a:cxn ang="0">
                  <a:pos x="1845" y="983"/>
                </a:cxn>
                <a:cxn ang="0">
                  <a:pos x="1913" y="983"/>
                </a:cxn>
                <a:cxn ang="0">
                  <a:pos x="1981" y="983"/>
                </a:cxn>
                <a:cxn ang="0">
                  <a:pos x="2049" y="983"/>
                </a:cxn>
                <a:cxn ang="0">
                  <a:pos x="2117" y="983"/>
                </a:cxn>
                <a:cxn ang="0">
                  <a:pos x="2178" y="983"/>
                </a:cxn>
                <a:cxn ang="0">
                  <a:pos x="2246" y="983"/>
                </a:cxn>
                <a:cxn ang="0">
                  <a:pos x="2314" y="983"/>
                </a:cxn>
                <a:cxn ang="0">
                  <a:pos x="2383" y="983"/>
                </a:cxn>
                <a:cxn ang="0">
                  <a:pos x="2451" y="983"/>
                </a:cxn>
                <a:cxn ang="0">
                  <a:pos x="2519" y="983"/>
                </a:cxn>
                <a:cxn ang="0">
                  <a:pos x="2587" y="983"/>
                </a:cxn>
                <a:cxn ang="0">
                  <a:pos x="2648" y="983"/>
                </a:cxn>
                <a:cxn ang="0">
                  <a:pos x="2716" y="983"/>
                </a:cxn>
                <a:cxn ang="0">
                  <a:pos x="2784" y="983"/>
                </a:cxn>
                <a:cxn ang="0">
                  <a:pos x="2852" y="983"/>
                </a:cxn>
                <a:cxn ang="0">
                  <a:pos x="2920" y="983"/>
                </a:cxn>
                <a:cxn ang="0">
                  <a:pos x="2988" y="983"/>
                </a:cxn>
                <a:cxn ang="0">
                  <a:pos x="3056" y="983"/>
                </a:cxn>
                <a:cxn ang="0">
                  <a:pos x="3118" y="983"/>
                </a:cxn>
                <a:cxn ang="0">
                  <a:pos x="3186" y="983"/>
                </a:cxn>
                <a:cxn ang="0">
                  <a:pos x="3254" y="983"/>
                </a:cxn>
                <a:cxn ang="0">
                  <a:pos x="3322" y="983"/>
                </a:cxn>
                <a:cxn ang="0">
                  <a:pos x="3356" y="983"/>
                </a:cxn>
              </a:cxnLst>
              <a:rect l="0" t="0" r="r" b="b"/>
              <a:pathLst>
                <a:path w="3356" h="983">
                  <a:moveTo>
                    <a:pt x="0" y="983"/>
                  </a:moveTo>
                  <a:lnTo>
                    <a:pt x="34" y="983"/>
                  </a:lnTo>
                  <a:lnTo>
                    <a:pt x="68" y="983"/>
                  </a:lnTo>
                  <a:lnTo>
                    <a:pt x="102" y="983"/>
                  </a:lnTo>
                  <a:lnTo>
                    <a:pt x="136" y="983"/>
                  </a:lnTo>
                  <a:lnTo>
                    <a:pt x="170" y="983"/>
                  </a:lnTo>
                  <a:lnTo>
                    <a:pt x="204" y="983"/>
                  </a:lnTo>
                  <a:lnTo>
                    <a:pt x="238" y="983"/>
                  </a:lnTo>
                  <a:lnTo>
                    <a:pt x="265" y="977"/>
                  </a:lnTo>
                  <a:lnTo>
                    <a:pt x="300" y="977"/>
                  </a:lnTo>
                  <a:lnTo>
                    <a:pt x="334" y="0"/>
                  </a:lnTo>
                  <a:lnTo>
                    <a:pt x="368" y="970"/>
                  </a:lnTo>
                  <a:lnTo>
                    <a:pt x="402" y="977"/>
                  </a:lnTo>
                  <a:lnTo>
                    <a:pt x="436" y="977"/>
                  </a:lnTo>
                  <a:lnTo>
                    <a:pt x="470" y="983"/>
                  </a:lnTo>
                  <a:lnTo>
                    <a:pt x="504" y="983"/>
                  </a:lnTo>
                  <a:lnTo>
                    <a:pt x="538" y="983"/>
                  </a:lnTo>
                  <a:lnTo>
                    <a:pt x="572" y="983"/>
                  </a:lnTo>
                  <a:lnTo>
                    <a:pt x="606" y="983"/>
                  </a:lnTo>
                  <a:lnTo>
                    <a:pt x="640" y="983"/>
                  </a:lnTo>
                  <a:lnTo>
                    <a:pt x="674" y="983"/>
                  </a:lnTo>
                  <a:lnTo>
                    <a:pt x="708" y="983"/>
                  </a:lnTo>
                  <a:lnTo>
                    <a:pt x="735" y="983"/>
                  </a:lnTo>
                  <a:lnTo>
                    <a:pt x="769" y="983"/>
                  </a:lnTo>
                  <a:lnTo>
                    <a:pt x="803" y="983"/>
                  </a:lnTo>
                  <a:lnTo>
                    <a:pt x="837" y="983"/>
                  </a:lnTo>
                  <a:lnTo>
                    <a:pt x="871" y="983"/>
                  </a:lnTo>
                  <a:lnTo>
                    <a:pt x="905" y="983"/>
                  </a:lnTo>
                  <a:lnTo>
                    <a:pt x="939" y="983"/>
                  </a:lnTo>
                  <a:lnTo>
                    <a:pt x="973" y="983"/>
                  </a:lnTo>
                  <a:lnTo>
                    <a:pt x="1007" y="983"/>
                  </a:lnTo>
                  <a:lnTo>
                    <a:pt x="1042" y="983"/>
                  </a:lnTo>
                  <a:lnTo>
                    <a:pt x="1076" y="983"/>
                  </a:lnTo>
                  <a:lnTo>
                    <a:pt x="1110" y="983"/>
                  </a:lnTo>
                  <a:lnTo>
                    <a:pt x="1144" y="983"/>
                  </a:lnTo>
                  <a:lnTo>
                    <a:pt x="1178" y="983"/>
                  </a:lnTo>
                  <a:lnTo>
                    <a:pt x="1205" y="983"/>
                  </a:lnTo>
                  <a:lnTo>
                    <a:pt x="1239" y="983"/>
                  </a:lnTo>
                  <a:lnTo>
                    <a:pt x="1273" y="983"/>
                  </a:lnTo>
                  <a:lnTo>
                    <a:pt x="1307" y="983"/>
                  </a:lnTo>
                  <a:lnTo>
                    <a:pt x="1341" y="983"/>
                  </a:lnTo>
                  <a:lnTo>
                    <a:pt x="1375" y="983"/>
                  </a:lnTo>
                  <a:lnTo>
                    <a:pt x="1409" y="983"/>
                  </a:lnTo>
                  <a:lnTo>
                    <a:pt x="1443" y="983"/>
                  </a:lnTo>
                  <a:lnTo>
                    <a:pt x="1477" y="983"/>
                  </a:lnTo>
                  <a:lnTo>
                    <a:pt x="1511" y="983"/>
                  </a:lnTo>
                  <a:lnTo>
                    <a:pt x="1545" y="983"/>
                  </a:lnTo>
                  <a:lnTo>
                    <a:pt x="1579" y="983"/>
                  </a:lnTo>
                  <a:lnTo>
                    <a:pt x="1613" y="983"/>
                  </a:lnTo>
                  <a:lnTo>
                    <a:pt x="1647" y="983"/>
                  </a:lnTo>
                  <a:lnTo>
                    <a:pt x="1681" y="983"/>
                  </a:lnTo>
                  <a:lnTo>
                    <a:pt x="1709" y="983"/>
                  </a:lnTo>
                  <a:lnTo>
                    <a:pt x="1743" y="983"/>
                  </a:lnTo>
                  <a:lnTo>
                    <a:pt x="1777" y="983"/>
                  </a:lnTo>
                  <a:lnTo>
                    <a:pt x="1811" y="983"/>
                  </a:lnTo>
                  <a:lnTo>
                    <a:pt x="1845" y="983"/>
                  </a:lnTo>
                  <a:lnTo>
                    <a:pt x="1879" y="983"/>
                  </a:lnTo>
                  <a:lnTo>
                    <a:pt x="1913" y="983"/>
                  </a:lnTo>
                  <a:lnTo>
                    <a:pt x="1947" y="983"/>
                  </a:lnTo>
                  <a:lnTo>
                    <a:pt x="1981" y="983"/>
                  </a:lnTo>
                  <a:lnTo>
                    <a:pt x="2015" y="983"/>
                  </a:lnTo>
                  <a:lnTo>
                    <a:pt x="2049" y="983"/>
                  </a:lnTo>
                  <a:lnTo>
                    <a:pt x="2083" y="983"/>
                  </a:lnTo>
                  <a:lnTo>
                    <a:pt x="2117" y="983"/>
                  </a:lnTo>
                  <a:lnTo>
                    <a:pt x="2151" y="983"/>
                  </a:lnTo>
                  <a:lnTo>
                    <a:pt x="2178" y="983"/>
                  </a:lnTo>
                  <a:lnTo>
                    <a:pt x="2212" y="983"/>
                  </a:lnTo>
                  <a:lnTo>
                    <a:pt x="2246" y="983"/>
                  </a:lnTo>
                  <a:lnTo>
                    <a:pt x="2280" y="983"/>
                  </a:lnTo>
                  <a:lnTo>
                    <a:pt x="2314" y="983"/>
                  </a:lnTo>
                  <a:lnTo>
                    <a:pt x="2348" y="983"/>
                  </a:lnTo>
                  <a:lnTo>
                    <a:pt x="2383" y="983"/>
                  </a:lnTo>
                  <a:lnTo>
                    <a:pt x="2417" y="983"/>
                  </a:lnTo>
                  <a:lnTo>
                    <a:pt x="2451" y="983"/>
                  </a:lnTo>
                  <a:lnTo>
                    <a:pt x="2485" y="983"/>
                  </a:lnTo>
                  <a:lnTo>
                    <a:pt x="2519" y="983"/>
                  </a:lnTo>
                  <a:lnTo>
                    <a:pt x="2553" y="983"/>
                  </a:lnTo>
                  <a:lnTo>
                    <a:pt x="2587" y="983"/>
                  </a:lnTo>
                  <a:lnTo>
                    <a:pt x="2621" y="983"/>
                  </a:lnTo>
                  <a:lnTo>
                    <a:pt x="2648" y="983"/>
                  </a:lnTo>
                  <a:lnTo>
                    <a:pt x="2682" y="983"/>
                  </a:lnTo>
                  <a:lnTo>
                    <a:pt x="2716" y="983"/>
                  </a:lnTo>
                  <a:lnTo>
                    <a:pt x="2750" y="983"/>
                  </a:lnTo>
                  <a:lnTo>
                    <a:pt x="2784" y="983"/>
                  </a:lnTo>
                  <a:lnTo>
                    <a:pt x="2818" y="983"/>
                  </a:lnTo>
                  <a:lnTo>
                    <a:pt x="2852" y="983"/>
                  </a:lnTo>
                  <a:lnTo>
                    <a:pt x="2886" y="983"/>
                  </a:lnTo>
                  <a:lnTo>
                    <a:pt x="2920" y="983"/>
                  </a:lnTo>
                  <a:lnTo>
                    <a:pt x="2954" y="983"/>
                  </a:lnTo>
                  <a:lnTo>
                    <a:pt x="2988" y="983"/>
                  </a:lnTo>
                  <a:lnTo>
                    <a:pt x="3022" y="983"/>
                  </a:lnTo>
                  <a:lnTo>
                    <a:pt x="3056" y="983"/>
                  </a:lnTo>
                  <a:lnTo>
                    <a:pt x="3090" y="983"/>
                  </a:lnTo>
                  <a:lnTo>
                    <a:pt x="3118" y="983"/>
                  </a:lnTo>
                  <a:lnTo>
                    <a:pt x="3152" y="983"/>
                  </a:lnTo>
                  <a:lnTo>
                    <a:pt x="3186" y="983"/>
                  </a:lnTo>
                  <a:lnTo>
                    <a:pt x="3220" y="983"/>
                  </a:lnTo>
                  <a:lnTo>
                    <a:pt x="3254" y="983"/>
                  </a:lnTo>
                  <a:lnTo>
                    <a:pt x="3288" y="983"/>
                  </a:lnTo>
                  <a:lnTo>
                    <a:pt x="3322" y="983"/>
                  </a:lnTo>
                  <a:lnTo>
                    <a:pt x="3356" y="983"/>
                  </a:lnTo>
                  <a:lnTo>
                    <a:pt x="3356" y="983"/>
                  </a:lnTo>
                </a:path>
              </a:pathLst>
            </a:custGeom>
            <a:noFill/>
            <a:ln w="22225">
              <a:solidFill>
                <a:schemeClr val="accent2"/>
              </a:solidFill>
              <a:prstDash val="solid"/>
              <a:round/>
              <a:headEnd/>
              <a:tailEnd/>
            </a:ln>
          </p:spPr>
          <p:txBody>
            <a:bodyPr/>
            <a:lstStyle/>
            <a:p>
              <a:endParaRPr lang="fr-FR"/>
            </a:p>
          </p:txBody>
        </p:sp>
        <p:sp>
          <p:nvSpPr>
            <p:cNvPr id="178335" name="Freeform 159"/>
            <p:cNvSpPr>
              <a:spLocks/>
            </p:cNvSpPr>
            <p:nvPr/>
          </p:nvSpPr>
          <p:spPr bwMode="auto">
            <a:xfrm>
              <a:off x="1429" y="3263"/>
              <a:ext cx="3356" cy="326"/>
            </a:xfrm>
            <a:custGeom>
              <a:avLst/>
              <a:gdLst/>
              <a:ahLst/>
              <a:cxnLst>
                <a:cxn ang="0">
                  <a:pos x="34" y="326"/>
                </a:cxn>
                <a:cxn ang="0">
                  <a:pos x="102" y="326"/>
                </a:cxn>
                <a:cxn ang="0">
                  <a:pos x="170" y="326"/>
                </a:cxn>
                <a:cxn ang="0">
                  <a:pos x="238" y="326"/>
                </a:cxn>
                <a:cxn ang="0">
                  <a:pos x="300" y="326"/>
                </a:cxn>
                <a:cxn ang="0">
                  <a:pos x="368" y="326"/>
                </a:cxn>
                <a:cxn ang="0">
                  <a:pos x="436" y="326"/>
                </a:cxn>
                <a:cxn ang="0">
                  <a:pos x="504" y="326"/>
                </a:cxn>
                <a:cxn ang="0">
                  <a:pos x="572" y="326"/>
                </a:cxn>
                <a:cxn ang="0">
                  <a:pos x="640" y="326"/>
                </a:cxn>
                <a:cxn ang="0">
                  <a:pos x="708" y="326"/>
                </a:cxn>
                <a:cxn ang="0">
                  <a:pos x="769" y="326"/>
                </a:cxn>
                <a:cxn ang="0">
                  <a:pos x="837" y="326"/>
                </a:cxn>
                <a:cxn ang="0">
                  <a:pos x="905" y="326"/>
                </a:cxn>
                <a:cxn ang="0">
                  <a:pos x="973" y="320"/>
                </a:cxn>
                <a:cxn ang="0">
                  <a:pos x="1042" y="313"/>
                </a:cxn>
                <a:cxn ang="0">
                  <a:pos x="1110" y="320"/>
                </a:cxn>
                <a:cxn ang="0">
                  <a:pos x="1178" y="326"/>
                </a:cxn>
                <a:cxn ang="0">
                  <a:pos x="1239" y="326"/>
                </a:cxn>
                <a:cxn ang="0">
                  <a:pos x="1307" y="326"/>
                </a:cxn>
                <a:cxn ang="0">
                  <a:pos x="1375" y="326"/>
                </a:cxn>
                <a:cxn ang="0">
                  <a:pos x="1443" y="326"/>
                </a:cxn>
                <a:cxn ang="0">
                  <a:pos x="1511" y="326"/>
                </a:cxn>
                <a:cxn ang="0">
                  <a:pos x="1579" y="326"/>
                </a:cxn>
                <a:cxn ang="0">
                  <a:pos x="1647" y="326"/>
                </a:cxn>
                <a:cxn ang="0">
                  <a:pos x="1709" y="326"/>
                </a:cxn>
                <a:cxn ang="0">
                  <a:pos x="1777" y="326"/>
                </a:cxn>
                <a:cxn ang="0">
                  <a:pos x="1845" y="326"/>
                </a:cxn>
                <a:cxn ang="0">
                  <a:pos x="1913" y="326"/>
                </a:cxn>
                <a:cxn ang="0">
                  <a:pos x="1981" y="326"/>
                </a:cxn>
                <a:cxn ang="0">
                  <a:pos x="2049" y="326"/>
                </a:cxn>
                <a:cxn ang="0">
                  <a:pos x="2117" y="326"/>
                </a:cxn>
                <a:cxn ang="0">
                  <a:pos x="2178" y="326"/>
                </a:cxn>
                <a:cxn ang="0">
                  <a:pos x="2246" y="326"/>
                </a:cxn>
                <a:cxn ang="0">
                  <a:pos x="2314" y="326"/>
                </a:cxn>
                <a:cxn ang="0">
                  <a:pos x="2383" y="326"/>
                </a:cxn>
                <a:cxn ang="0">
                  <a:pos x="2451" y="326"/>
                </a:cxn>
                <a:cxn ang="0">
                  <a:pos x="2519" y="326"/>
                </a:cxn>
                <a:cxn ang="0">
                  <a:pos x="2587" y="326"/>
                </a:cxn>
                <a:cxn ang="0">
                  <a:pos x="2648" y="326"/>
                </a:cxn>
                <a:cxn ang="0">
                  <a:pos x="2716" y="326"/>
                </a:cxn>
                <a:cxn ang="0">
                  <a:pos x="2784" y="326"/>
                </a:cxn>
                <a:cxn ang="0">
                  <a:pos x="2852" y="326"/>
                </a:cxn>
                <a:cxn ang="0">
                  <a:pos x="2920" y="326"/>
                </a:cxn>
                <a:cxn ang="0">
                  <a:pos x="2988" y="326"/>
                </a:cxn>
                <a:cxn ang="0">
                  <a:pos x="3056" y="326"/>
                </a:cxn>
                <a:cxn ang="0">
                  <a:pos x="3118" y="326"/>
                </a:cxn>
                <a:cxn ang="0">
                  <a:pos x="3186" y="326"/>
                </a:cxn>
                <a:cxn ang="0">
                  <a:pos x="3254" y="326"/>
                </a:cxn>
                <a:cxn ang="0">
                  <a:pos x="3322" y="326"/>
                </a:cxn>
                <a:cxn ang="0">
                  <a:pos x="3356" y="326"/>
                </a:cxn>
              </a:cxnLst>
              <a:rect l="0" t="0" r="r" b="b"/>
              <a:pathLst>
                <a:path w="3356" h="326">
                  <a:moveTo>
                    <a:pt x="0" y="326"/>
                  </a:moveTo>
                  <a:lnTo>
                    <a:pt x="34" y="326"/>
                  </a:lnTo>
                  <a:lnTo>
                    <a:pt x="68" y="326"/>
                  </a:lnTo>
                  <a:lnTo>
                    <a:pt x="102" y="326"/>
                  </a:lnTo>
                  <a:lnTo>
                    <a:pt x="136" y="326"/>
                  </a:lnTo>
                  <a:lnTo>
                    <a:pt x="170" y="326"/>
                  </a:lnTo>
                  <a:lnTo>
                    <a:pt x="204" y="326"/>
                  </a:lnTo>
                  <a:lnTo>
                    <a:pt x="238" y="326"/>
                  </a:lnTo>
                  <a:lnTo>
                    <a:pt x="265" y="326"/>
                  </a:lnTo>
                  <a:lnTo>
                    <a:pt x="300" y="326"/>
                  </a:lnTo>
                  <a:lnTo>
                    <a:pt x="334" y="326"/>
                  </a:lnTo>
                  <a:lnTo>
                    <a:pt x="368" y="326"/>
                  </a:lnTo>
                  <a:lnTo>
                    <a:pt x="402" y="326"/>
                  </a:lnTo>
                  <a:lnTo>
                    <a:pt x="436" y="326"/>
                  </a:lnTo>
                  <a:lnTo>
                    <a:pt x="470" y="326"/>
                  </a:lnTo>
                  <a:lnTo>
                    <a:pt x="504" y="326"/>
                  </a:lnTo>
                  <a:lnTo>
                    <a:pt x="538" y="326"/>
                  </a:lnTo>
                  <a:lnTo>
                    <a:pt x="572" y="326"/>
                  </a:lnTo>
                  <a:lnTo>
                    <a:pt x="606" y="326"/>
                  </a:lnTo>
                  <a:lnTo>
                    <a:pt x="640" y="326"/>
                  </a:lnTo>
                  <a:lnTo>
                    <a:pt x="674" y="326"/>
                  </a:lnTo>
                  <a:lnTo>
                    <a:pt x="708" y="326"/>
                  </a:lnTo>
                  <a:lnTo>
                    <a:pt x="735" y="326"/>
                  </a:lnTo>
                  <a:lnTo>
                    <a:pt x="769" y="326"/>
                  </a:lnTo>
                  <a:lnTo>
                    <a:pt x="803" y="326"/>
                  </a:lnTo>
                  <a:lnTo>
                    <a:pt x="837" y="326"/>
                  </a:lnTo>
                  <a:lnTo>
                    <a:pt x="871" y="326"/>
                  </a:lnTo>
                  <a:lnTo>
                    <a:pt x="905" y="326"/>
                  </a:lnTo>
                  <a:lnTo>
                    <a:pt x="939" y="320"/>
                  </a:lnTo>
                  <a:lnTo>
                    <a:pt x="973" y="320"/>
                  </a:lnTo>
                  <a:lnTo>
                    <a:pt x="1007" y="0"/>
                  </a:lnTo>
                  <a:lnTo>
                    <a:pt x="1042" y="313"/>
                  </a:lnTo>
                  <a:lnTo>
                    <a:pt x="1076" y="320"/>
                  </a:lnTo>
                  <a:lnTo>
                    <a:pt x="1110" y="320"/>
                  </a:lnTo>
                  <a:lnTo>
                    <a:pt x="1144" y="326"/>
                  </a:lnTo>
                  <a:lnTo>
                    <a:pt x="1178" y="326"/>
                  </a:lnTo>
                  <a:lnTo>
                    <a:pt x="1205" y="326"/>
                  </a:lnTo>
                  <a:lnTo>
                    <a:pt x="1239" y="326"/>
                  </a:lnTo>
                  <a:lnTo>
                    <a:pt x="1273" y="326"/>
                  </a:lnTo>
                  <a:lnTo>
                    <a:pt x="1307" y="326"/>
                  </a:lnTo>
                  <a:lnTo>
                    <a:pt x="1341" y="326"/>
                  </a:lnTo>
                  <a:lnTo>
                    <a:pt x="1375" y="326"/>
                  </a:lnTo>
                  <a:lnTo>
                    <a:pt x="1409" y="326"/>
                  </a:lnTo>
                  <a:lnTo>
                    <a:pt x="1443" y="326"/>
                  </a:lnTo>
                  <a:lnTo>
                    <a:pt x="1477" y="326"/>
                  </a:lnTo>
                  <a:lnTo>
                    <a:pt x="1511" y="326"/>
                  </a:lnTo>
                  <a:lnTo>
                    <a:pt x="1545" y="326"/>
                  </a:lnTo>
                  <a:lnTo>
                    <a:pt x="1579" y="326"/>
                  </a:lnTo>
                  <a:lnTo>
                    <a:pt x="1613" y="326"/>
                  </a:lnTo>
                  <a:lnTo>
                    <a:pt x="1647" y="326"/>
                  </a:lnTo>
                  <a:lnTo>
                    <a:pt x="1681" y="326"/>
                  </a:lnTo>
                  <a:lnTo>
                    <a:pt x="1709" y="326"/>
                  </a:lnTo>
                  <a:lnTo>
                    <a:pt x="1743" y="326"/>
                  </a:lnTo>
                  <a:lnTo>
                    <a:pt x="1777" y="326"/>
                  </a:lnTo>
                  <a:lnTo>
                    <a:pt x="1811" y="326"/>
                  </a:lnTo>
                  <a:lnTo>
                    <a:pt x="1845" y="326"/>
                  </a:lnTo>
                  <a:lnTo>
                    <a:pt x="1879" y="326"/>
                  </a:lnTo>
                  <a:lnTo>
                    <a:pt x="1913" y="326"/>
                  </a:lnTo>
                  <a:lnTo>
                    <a:pt x="1947" y="326"/>
                  </a:lnTo>
                  <a:lnTo>
                    <a:pt x="1981" y="326"/>
                  </a:lnTo>
                  <a:lnTo>
                    <a:pt x="2015" y="326"/>
                  </a:lnTo>
                  <a:lnTo>
                    <a:pt x="2049" y="326"/>
                  </a:lnTo>
                  <a:lnTo>
                    <a:pt x="2083" y="326"/>
                  </a:lnTo>
                  <a:lnTo>
                    <a:pt x="2117" y="326"/>
                  </a:lnTo>
                  <a:lnTo>
                    <a:pt x="2151" y="326"/>
                  </a:lnTo>
                  <a:lnTo>
                    <a:pt x="2178" y="326"/>
                  </a:lnTo>
                  <a:lnTo>
                    <a:pt x="2212" y="326"/>
                  </a:lnTo>
                  <a:lnTo>
                    <a:pt x="2246" y="326"/>
                  </a:lnTo>
                  <a:lnTo>
                    <a:pt x="2280" y="326"/>
                  </a:lnTo>
                  <a:lnTo>
                    <a:pt x="2314" y="326"/>
                  </a:lnTo>
                  <a:lnTo>
                    <a:pt x="2348" y="326"/>
                  </a:lnTo>
                  <a:lnTo>
                    <a:pt x="2383" y="326"/>
                  </a:lnTo>
                  <a:lnTo>
                    <a:pt x="2417" y="326"/>
                  </a:lnTo>
                  <a:lnTo>
                    <a:pt x="2451" y="326"/>
                  </a:lnTo>
                  <a:lnTo>
                    <a:pt x="2485" y="326"/>
                  </a:lnTo>
                  <a:lnTo>
                    <a:pt x="2519" y="326"/>
                  </a:lnTo>
                  <a:lnTo>
                    <a:pt x="2553" y="326"/>
                  </a:lnTo>
                  <a:lnTo>
                    <a:pt x="2587" y="326"/>
                  </a:lnTo>
                  <a:lnTo>
                    <a:pt x="2621" y="326"/>
                  </a:lnTo>
                  <a:lnTo>
                    <a:pt x="2648" y="326"/>
                  </a:lnTo>
                  <a:lnTo>
                    <a:pt x="2682" y="326"/>
                  </a:lnTo>
                  <a:lnTo>
                    <a:pt x="2716" y="326"/>
                  </a:lnTo>
                  <a:lnTo>
                    <a:pt x="2750" y="326"/>
                  </a:lnTo>
                  <a:lnTo>
                    <a:pt x="2784" y="326"/>
                  </a:lnTo>
                  <a:lnTo>
                    <a:pt x="2818" y="326"/>
                  </a:lnTo>
                  <a:lnTo>
                    <a:pt x="2852" y="326"/>
                  </a:lnTo>
                  <a:lnTo>
                    <a:pt x="2886" y="326"/>
                  </a:lnTo>
                  <a:lnTo>
                    <a:pt x="2920" y="326"/>
                  </a:lnTo>
                  <a:lnTo>
                    <a:pt x="2954" y="326"/>
                  </a:lnTo>
                  <a:lnTo>
                    <a:pt x="2988" y="326"/>
                  </a:lnTo>
                  <a:lnTo>
                    <a:pt x="3022" y="326"/>
                  </a:lnTo>
                  <a:lnTo>
                    <a:pt x="3056" y="326"/>
                  </a:lnTo>
                  <a:lnTo>
                    <a:pt x="3090" y="326"/>
                  </a:lnTo>
                  <a:lnTo>
                    <a:pt x="3118" y="326"/>
                  </a:lnTo>
                  <a:lnTo>
                    <a:pt x="3152" y="326"/>
                  </a:lnTo>
                  <a:lnTo>
                    <a:pt x="3186" y="326"/>
                  </a:lnTo>
                  <a:lnTo>
                    <a:pt x="3220" y="326"/>
                  </a:lnTo>
                  <a:lnTo>
                    <a:pt x="3254" y="326"/>
                  </a:lnTo>
                  <a:lnTo>
                    <a:pt x="3288" y="326"/>
                  </a:lnTo>
                  <a:lnTo>
                    <a:pt x="3322" y="326"/>
                  </a:lnTo>
                  <a:lnTo>
                    <a:pt x="3356" y="326"/>
                  </a:lnTo>
                  <a:lnTo>
                    <a:pt x="3356" y="326"/>
                  </a:lnTo>
                </a:path>
              </a:pathLst>
            </a:custGeom>
            <a:noFill/>
            <a:ln w="22225">
              <a:solidFill>
                <a:schemeClr val="accent2"/>
              </a:solidFill>
              <a:prstDash val="solid"/>
              <a:round/>
              <a:headEnd/>
              <a:tailEnd/>
            </a:ln>
          </p:spPr>
          <p:txBody>
            <a:bodyPr/>
            <a:lstStyle/>
            <a:p>
              <a:endParaRPr lang="fr-FR"/>
            </a:p>
          </p:txBody>
        </p:sp>
      </p:grpSp>
      <p:grpSp>
        <p:nvGrpSpPr>
          <p:cNvPr id="3" name="Group 161"/>
          <p:cNvGrpSpPr>
            <a:grpSpLocks/>
          </p:cNvGrpSpPr>
          <p:nvPr/>
        </p:nvGrpSpPr>
        <p:grpSpPr bwMode="auto">
          <a:xfrm>
            <a:off x="1396512" y="328613"/>
            <a:ext cx="5704742" cy="2497137"/>
            <a:chOff x="953" y="207"/>
            <a:chExt cx="3893" cy="1573"/>
          </a:xfrm>
        </p:grpSpPr>
        <p:sp>
          <p:nvSpPr>
            <p:cNvPr id="178262" name="Rectangle 86"/>
            <p:cNvSpPr>
              <a:spLocks noChangeArrowheads="1"/>
            </p:cNvSpPr>
            <p:nvPr/>
          </p:nvSpPr>
          <p:spPr bwMode="auto">
            <a:xfrm>
              <a:off x="1389" y="444"/>
              <a:ext cx="3356" cy="1079"/>
            </a:xfrm>
            <a:prstGeom prst="rect">
              <a:avLst/>
            </a:prstGeom>
            <a:noFill/>
            <a:ln w="9525">
              <a:noFill/>
              <a:miter lim="800000"/>
              <a:headEnd/>
              <a:tailEnd/>
            </a:ln>
          </p:spPr>
          <p:txBody>
            <a:bodyPr/>
            <a:lstStyle/>
            <a:p>
              <a:endParaRPr lang="fr-FR"/>
            </a:p>
          </p:txBody>
        </p:sp>
        <p:sp>
          <p:nvSpPr>
            <p:cNvPr id="178263" name="Rectangle 87"/>
            <p:cNvSpPr>
              <a:spLocks noChangeArrowheads="1"/>
            </p:cNvSpPr>
            <p:nvPr/>
          </p:nvSpPr>
          <p:spPr bwMode="auto">
            <a:xfrm>
              <a:off x="1389" y="444"/>
              <a:ext cx="3356" cy="1079"/>
            </a:xfrm>
            <a:prstGeom prst="rect">
              <a:avLst/>
            </a:prstGeom>
            <a:noFill/>
            <a:ln w="0">
              <a:solidFill>
                <a:srgbClr val="FFFFFF"/>
              </a:solidFill>
              <a:miter lim="800000"/>
              <a:headEnd/>
              <a:tailEnd/>
            </a:ln>
          </p:spPr>
          <p:txBody>
            <a:bodyPr/>
            <a:lstStyle/>
            <a:p>
              <a:endParaRPr lang="fr-FR"/>
            </a:p>
          </p:txBody>
        </p:sp>
        <p:sp>
          <p:nvSpPr>
            <p:cNvPr id="178264" name="Freeform 88"/>
            <p:cNvSpPr>
              <a:spLocks/>
            </p:cNvSpPr>
            <p:nvPr/>
          </p:nvSpPr>
          <p:spPr bwMode="auto">
            <a:xfrm>
              <a:off x="1723" y="444"/>
              <a:ext cx="1" cy="1079"/>
            </a:xfrm>
            <a:custGeom>
              <a:avLst/>
              <a:gdLst/>
              <a:ahLst/>
              <a:cxnLst>
                <a:cxn ang="0">
                  <a:pos x="0" y="169"/>
                </a:cxn>
                <a:cxn ang="0">
                  <a:pos x="0" y="0"/>
                </a:cxn>
                <a:cxn ang="0">
                  <a:pos x="0" y="0"/>
                </a:cxn>
              </a:cxnLst>
              <a:rect l="0" t="0" r="r" b="b"/>
              <a:pathLst>
                <a:path h="169">
                  <a:moveTo>
                    <a:pt x="0" y="169"/>
                  </a:moveTo>
                  <a:lnTo>
                    <a:pt x="0" y="0"/>
                  </a:lnTo>
                  <a:lnTo>
                    <a:pt x="0" y="0"/>
                  </a:lnTo>
                </a:path>
              </a:pathLst>
            </a:custGeom>
            <a:noFill/>
            <a:ln w="0">
              <a:solidFill>
                <a:srgbClr val="000000"/>
              </a:solidFill>
              <a:prstDash val="sysDot"/>
              <a:round/>
              <a:headEnd/>
              <a:tailEnd/>
            </a:ln>
          </p:spPr>
          <p:txBody>
            <a:bodyPr/>
            <a:lstStyle/>
            <a:p>
              <a:endParaRPr lang="fr-FR"/>
            </a:p>
          </p:txBody>
        </p:sp>
        <p:sp>
          <p:nvSpPr>
            <p:cNvPr id="178265" name="Freeform 89"/>
            <p:cNvSpPr>
              <a:spLocks/>
            </p:cNvSpPr>
            <p:nvPr/>
          </p:nvSpPr>
          <p:spPr bwMode="auto">
            <a:xfrm>
              <a:off x="2063" y="444"/>
              <a:ext cx="1" cy="1079"/>
            </a:xfrm>
            <a:custGeom>
              <a:avLst/>
              <a:gdLst/>
              <a:ahLst/>
              <a:cxnLst>
                <a:cxn ang="0">
                  <a:pos x="0" y="169"/>
                </a:cxn>
                <a:cxn ang="0">
                  <a:pos x="0" y="0"/>
                </a:cxn>
                <a:cxn ang="0">
                  <a:pos x="0" y="0"/>
                </a:cxn>
              </a:cxnLst>
              <a:rect l="0" t="0" r="r" b="b"/>
              <a:pathLst>
                <a:path h="169">
                  <a:moveTo>
                    <a:pt x="0" y="169"/>
                  </a:moveTo>
                  <a:lnTo>
                    <a:pt x="0" y="0"/>
                  </a:lnTo>
                  <a:lnTo>
                    <a:pt x="0" y="0"/>
                  </a:lnTo>
                </a:path>
              </a:pathLst>
            </a:custGeom>
            <a:noFill/>
            <a:ln w="0">
              <a:solidFill>
                <a:srgbClr val="000000"/>
              </a:solidFill>
              <a:prstDash val="sysDot"/>
              <a:round/>
              <a:headEnd/>
              <a:tailEnd/>
            </a:ln>
          </p:spPr>
          <p:txBody>
            <a:bodyPr/>
            <a:lstStyle/>
            <a:p>
              <a:endParaRPr lang="fr-FR"/>
            </a:p>
          </p:txBody>
        </p:sp>
        <p:sp>
          <p:nvSpPr>
            <p:cNvPr id="178266" name="Freeform 90"/>
            <p:cNvSpPr>
              <a:spLocks/>
            </p:cNvSpPr>
            <p:nvPr/>
          </p:nvSpPr>
          <p:spPr bwMode="auto">
            <a:xfrm>
              <a:off x="2396" y="444"/>
              <a:ext cx="1" cy="1079"/>
            </a:xfrm>
            <a:custGeom>
              <a:avLst/>
              <a:gdLst/>
              <a:ahLst/>
              <a:cxnLst>
                <a:cxn ang="0">
                  <a:pos x="0" y="169"/>
                </a:cxn>
                <a:cxn ang="0">
                  <a:pos x="0" y="0"/>
                </a:cxn>
                <a:cxn ang="0">
                  <a:pos x="0" y="0"/>
                </a:cxn>
              </a:cxnLst>
              <a:rect l="0" t="0" r="r" b="b"/>
              <a:pathLst>
                <a:path h="169">
                  <a:moveTo>
                    <a:pt x="0" y="169"/>
                  </a:moveTo>
                  <a:lnTo>
                    <a:pt x="0" y="0"/>
                  </a:lnTo>
                  <a:lnTo>
                    <a:pt x="0" y="0"/>
                  </a:lnTo>
                </a:path>
              </a:pathLst>
            </a:custGeom>
            <a:noFill/>
            <a:ln w="0">
              <a:solidFill>
                <a:srgbClr val="000000"/>
              </a:solidFill>
              <a:prstDash val="sysDot"/>
              <a:round/>
              <a:headEnd/>
              <a:tailEnd/>
            </a:ln>
          </p:spPr>
          <p:txBody>
            <a:bodyPr/>
            <a:lstStyle/>
            <a:p>
              <a:endParaRPr lang="fr-FR"/>
            </a:p>
          </p:txBody>
        </p:sp>
        <p:sp>
          <p:nvSpPr>
            <p:cNvPr id="178267" name="Freeform 91"/>
            <p:cNvSpPr>
              <a:spLocks/>
            </p:cNvSpPr>
            <p:nvPr/>
          </p:nvSpPr>
          <p:spPr bwMode="auto">
            <a:xfrm>
              <a:off x="2730" y="444"/>
              <a:ext cx="1" cy="1079"/>
            </a:xfrm>
            <a:custGeom>
              <a:avLst/>
              <a:gdLst/>
              <a:ahLst/>
              <a:cxnLst>
                <a:cxn ang="0">
                  <a:pos x="0" y="169"/>
                </a:cxn>
                <a:cxn ang="0">
                  <a:pos x="0" y="0"/>
                </a:cxn>
                <a:cxn ang="0">
                  <a:pos x="0" y="0"/>
                </a:cxn>
              </a:cxnLst>
              <a:rect l="0" t="0" r="r" b="b"/>
              <a:pathLst>
                <a:path h="169">
                  <a:moveTo>
                    <a:pt x="0" y="169"/>
                  </a:moveTo>
                  <a:lnTo>
                    <a:pt x="0" y="0"/>
                  </a:lnTo>
                  <a:lnTo>
                    <a:pt x="0" y="0"/>
                  </a:lnTo>
                </a:path>
              </a:pathLst>
            </a:custGeom>
            <a:noFill/>
            <a:ln w="0">
              <a:solidFill>
                <a:srgbClr val="000000"/>
              </a:solidFill>
              <a:prstDash val="sysDot"/>
              <a:round/>
              <a:headEnd/>
              <a:tailEnd/>
            </a:ln>
          </p:spPr>
          <p:txBody>
            <a:bodyPr/>
            <a:lstStyle/>
            <a:p>
              <a:endParaRPr lang="fr-FR"/>
            </a:p>
          </p:txBody>
        </p:sp>
        <p:sp>
          <p:nvSpPr>
            <p:cNvPr id="178268" name="Freeform 92"/>
            <p:cNvSpPr>
              <a:spLocks/>
            </p:cNvSpPr>
            <p:nvPr/>
          </p:nvSpPr>
          <p:spPr bwMode="auto">
            <a:xfrm>
              <a:off x="3070" y="444"/>
              <a:ext cx="1" cy="1079"/>
            </a:xfrm>
            <a:custGeom>
              <a:avLst/>
              <a:gdLst/>
              <a:ahLst/>
              <a:cxnLst>
                <a:cxn ang="0">
                  <a:pos x="0" y="169"/>
                </a:cxn>
                <a:cxn ang="0">
                  <a:pos x="0" y="0"/>
                </a:cxn>
                <a:cxn ang="0">
                  <a:pos x="0" y="0"/>
                </a:cxn>
              </a:cxnLst>
              <a:rect l="0" t="0" r="r" b="b"/>
              <a:pathLst>
                <a:path h="169">
                  <a:moveTo>
                    <a:pt x="0" y="169"/>
                  </a:moveTo>
                  <a:lnTo>
                    <a:pt x="0" y="0"/>
                  </a:lnTo>
                  <a:lnTo>
                    <a:pt x="0" y="0"/>
                  </a:lnTo>
                </a:path>
              </a:pathLst>
            </a:custGeom>
            <a:noFill/>
            <a:ln w="0">
              <a:solidFill>
                <a:srgbClr val="000000"/>
              </a:solidFill>
              <a:prstDash val="sysDot"/>
              <a:round/>
              <a:headEnd/>
              <a:tailEnd/>
            </a:ln>
          </p:spPr>
          <p:txBody>
            <a:bodyPr/>
            <a:lstStyle/>
            <a:p>
              <a:endParaRPr lang="fr-FR"/>
            </a:p>
          </p:txBody>
        </p:sp>
        <p:sp>
          <p:nvSpPr>
            <p:cNvPr id="178269" name="Freeform 93"/>
            <p:cNvSpPr>
              <a:spLocks/>
            </p:cNvSpPr>
            <p:nvPr/>
          </p:nvSpPr>
          <p:spPr bwMode="auto">
            <a:xfrm>
              <a:off x="3404" y="444"/>
              <a:ext cx="1" cy="1079"/>
            </a:xfrm>
            <a:custGeom>
              <a:avLst/>
              <a:gdLst/>
              <a:ahLst/>
              <a:cxnLst>
                <a:cxn ang="0">
                  <a:pos x="0" y="169"/>
                </a:cxn>
                <a:cxn ang="0">
                  <a:pos x="0" y="0"/>
                </a:cxn>
                <a:cxn ang="0">
                  <a:pos x="0" y="0"/>
                </a:cxn>
              </a:cxnLst>
              <a:rect l="0" t="0" r="r" b="b"/>
              <a:pathLst>
                <a:path h="169">
                  <a:moveTo>
                    <a:pt x="0" y="169"/>
                  </a:moveTo>
                  <a:lnTo>
                    <a:pt x="0" y="0"/>
                  </a:lnTo>
                  <a:lnTo>
                    <a:pt x="0" y="0"/>
                  </a:lnTo>
                </a:path>
              </a:pathLst>
            </a:custGeom>
            <a:noFill/>
            <a:ln w="0">
              <a:solidFill>
                <a:srgbClr val="000000"/>
              </a:solidFill>
              <a:prstDash val="sysDot"/>
              <a:round/>
              <a:headEnd/>
              <a:tailEnd/>
            </a:ln>
          </p:spPr>
          <p:txBody>
            <a:bodyPr/>
            <a:lstStyle/>
            <a:p>
              <a:endParaRPr lang="fr-FR"/>
            </a:p>
          </p:txBody>
        </p:sp>
        <p:sp>
          <p:nvSpPr>
            <p:cNvPr id="178270" name="Freeform 94"/>
            <p:cNvSpPr>
              <a:spLocks/>
            </p:cNvSpPr>
            <p:nvPr/>
          </p:nvSpPr>
          <p:spPr bwMode="auto">
            <a:xfrm>
              <a:off x="3737" y="444"/>
              <a:ext cx="1" cy="1079"/>
            </a:xfrm>
            <a:custGeom>
              <a:avLst/>
              <a:gdLst/>
              <a:ahLst/>
              <a:cxnLst>
                <a:cxn ang="0">
                  <a:pos x="0" y="169"/>
                </a:cxn>
                <a:cxn ang="0">
                  <a:pos x="0" y="0"/>
                </a:cxn>
                <a:cxn ang="0">
                  <a:pos x="0" y="0"/>
                </a:cxn>
              </a:cxnLst>
              <a:rect l="0" t="0" r="r" b="b"/>
              <a:pathLst>
                <a:path h="169">
                  <a:moveTo>
                    <a:pt x="0" y="169"/>
                  </a:moveTo>
                  <a:lnTo>
                    <a:pt x="0" y="0"/>
                  </a:lnTo>
                  <a:lnTo>
                    <a:pt x="0" y="0"/>
                  </a:lnTo>
                </a:path>
              </a:pathLst>
            </a:custGeom>
            <a:noFill/>
            <a:ln w="0">
              <a:solidFill>
                <a:srgbClr val="000000"/>
              </a:solidFill>
              <a:prstDash val="sysDot"/>
              <a:round/>
              <a:headEnd/>
              <a:tailEnd/>
            </a:ln>
          </p:spPr>
          <p:txBody>
            <a:bodyPr/>
            <a:lstStyle/>
            <a:p>
              <a:endParaRPr lang="fr-FR"/>
            </a:p>
          </p:txBody>
        </p:sp>
        <p:sp>
          <p:nvSpPr>
            <p:cNvPr id="178271" name="Freeform 95"/>
            <p:cNvSpPr>
              <a:spLocks/>
            </p:cNvSpPr>
            <p:nvPr/>
          </p:nvSpPr>
          <p:spPr bwMode="auto">
            <a:xfrm>
              <a:off x="4071" y="444"/>
              <a:ext cx="1" cy="1079"/>
            </a:xfrm>
            <a:custGeom>
              <a:avLst/>
              <a:gdLst/>
              <a:ahLst/>
              <a:cxnLst>
                <a:cxn ang="0">
                  <a:pos x="0" y="169"/>
                </a:cxn>
                <a:cxn ang="0">
                  <a:pos x="0" y="0"/>
                </a:cxn>
                <a:cxn ang="0">
                  <a:pos x="0" y="0"/>
                </a:cxn>
              </a:cxnLst>
              <a:rect l="0" t="0" r="r" b="b"/>
              <a:pathLst>
                <a:path h="169">
                  <a:moveTo>
                    <a:pt x="0" y="169"/>
                  </a:moveTo>
                  <a:lnTo>
                    <a:pt x="0" y="0"/>
                  </a:lnTo>
                  <a:lnTo>
                    <a:pt x="0" y="0"/>
                  </a:lnTo>
                </a:path>
              </a:pathLst>
            </a:custGeom>
            <a:noFill/>
            <a:ln w="0">
              <a:solidFill>
                <a:srgbClr val="000000"/>
              </a:solidFill>
              <a:prstDash val="sysDot"/>
              <a:round/>
              <a:headEnd/>
              <a:tailEnd/>
            </a:ln>
          </p:spPr>
          <p:txBody>
            <a:bodyPr/>
            <a:lstStyle/>
            <a:p>
              <a:endParaRPr lang="fr-FR"/>
            </a:p>
          </p:txBody>
        </p:sp>
        <p:sp>
          <p:nvSpPr>
            <p:cNvPr id="178272" name="Freeform 96"/>
            <p:cNvSpPr>
              <a:spLocks/>
            </p:cNvSpPr>
            <p:nvPr/>
          </p:nvSpPr>
          <p:spPr bwMode="auto">
            <a:xfrm>
              <a:off x="4411" y="444"/>
              <a:ext cx="1" cy="1079"/>
            </a:xfrm>
            <a:custGeom>
              <a:avLst/>
              <a:gdLst/>
              <a:ahLst/>
              <a:cxnLst>
                <a:cxn ang="0">
                  <a:pos x="0" y="169"/>
                </a:cxn>
                <a:cxn ang="0">
                  <a:pos x="0" y="0"/>
                </a:cxn>
                <a:cxn ang="0">
                  <a:pos x="0" y="0"/>
                </a:cxn>
              </a:cxnLst>
              <a:rect l="0" t="0" r="r" b="b"/>
              <a:pathLst>
                <a:path h="169">
                  <a:moveTo>
                    <a:pt x="0" y="169"/>
                  </a:moveTo>
                  <a:lnTo>
                    <a:pt x="0" y="0"/>
                  </a:lnTo>
                  <a:lnTo>
                    <a:pt x="0" y="0"/>
                  </a:lnTo>
                </a:path>
              </a:pathLst>
            </a:custGeom>
            <a:noFill/>
            <a:ln w="0">
              <a:solidFill>
                <a:srgbClr val="000000"/>
              </a:solidFill>
              <a:prstDash val="sysDot"/>
              <a:round/>
              <a:headEnd/>
              <a:tailEnd/>
            </a:ln>
          </p:spPr>
          <p:txBody>
            <a:bodyPr/>
            <a:lstStyle/>
            <a:p>
              <a:endParaRPr lang="fr-FR"/>
            </a:p>
          </p:txBody>
        </p:sp>
        <p:sp>
          <p:nvSpPr>
            <p:cNvPr id="178273" name="Freeform 97"/>
            <p:cNvSpPr>
              <a:spLocks/>
            </p:cNvSpPr>
            <p:nvPr/>
          </p:nvSpPr>
          <p:spPr bwMode="auto">
            <a:xfrm>
              <a:off x="4745" y="444"/>
              <a:ext cx="1" cy="1079"/>
            </a:xfrm>
            <a:custGeom>
              <a:avLst/>
              <a:gdLst/>
              <a:ahLst/>
              <a:cxnLst>
                <a:cxn ang="0">
                  <a:pos x="0" y="169"/>
                </a:cxn>
                <a:cxn ang="0">
                  <a:pos x="0" y="0"/>
                </a:cxn>
                <a:cxn ang="0">
                  <a:pos x="0" y="0"/>
                </a:cxn>
              </a:cxnLst>
              <a:rect l="0" t="0" r="r" b="b"/>
              <a:pathLst>
                <a:path h="169">
                  <a:moveTo>
                    <a:pt x="0" y="169"/>
                  </a:moveTo>
                  <a:lnTo>
                    <a:pt x="0" y="0"/>
                  </a:lnTo>
                  <a:lnTo>
                    <a:pt x="0" y="0"/>
                  </a:lnTo>
                </a:path>
              </a:pathLst>
            </a:custGeom>
            <a:noFill/>
            <a:ln w="0">
              <a:solidFill>
                <a:srgbClr val="000000"/>
              </a:solidFill>
              <a:prstDash val="sysDot"/>
              <a:round/>
              <a:headEnd/>
              <a:tailEnd/>
            </a:ln>
          </p:spPr>
          <p:txBody>
            <a:bodyPr/>
            <a:lstStyle/>
            <a:p>
              <a:endParaRPr lang="fr-FR"/>
            </a:p>
          </p:txBody>
        </p:sp>
        <p:sp>
          <p:nvSpPr>
            <p:cNvPr id="178274" name="Freeform 98"/>
            <p:cNvSpPr>
              <a:spLocks/>
            </p:cNvSpPr>
            <p:nvPr/>
          </p:nvSpPr>
          <p:spPr bwMode="auto">
            <a:xfrm>
              <a:off x="1389" y="1523"/>
              <a:ext cx="3356" cy="1"/>
            </a:xfrm>
            <a:custGeom>
              <a:avLst/>
              <a:gdLst/>
              <a:ahLst/>
              <a:cxnLst>
                <a:cxn ang="0">
                  <a:pos x="0" y="0"/>
                </a:cxn>
                <a:cxn ang="0">
                  <a:pos x="493" y="0"/>
                </a:cxn>
                <a:cxn ang="0">
                  <a:pos x="493" y="0"/>
                </a:cxn>
              </a:cxnLst>
              <a:rect l="0" t="0" r="r" b="b"/>
              <a:pathLst>
                <a:path w="493">
                  <a:moveTo>
                    <a:pt x="0" y="0"/>
                  </a:moveTo>
                  <a:lnTo>
                    <a:pt x="493" y="0"/>
                  </a:lnTo>
                  <a:lnTo>
                    <a:pt x="493" y="0"/>
                  </a:lnTo>
                </a:path>
              </a:pathLst>
            </a:custGeom>
            <a:noFill/>
            <a:ln w="0">
              <a:solidFill>
                <a:srgbClr val="000000"/>
              </a:solidFill>
              <a:prstDash val="sysDot"/>
              <a:round/>
              <a:headEnd/>
              <a:tailEnd/>
            </a:ln>
          </p:spPr>
          <p:txBody>
            <a:bodyPr/>
            <a:lstStyle/>
            <a:p>
              <a:endParaRPr lang="fr-FR"/>
            </a:p>
          </p:txBody>
        </p:sp>
        <p:sp>
          <p:nvSpPr>
            <p:cNvPr id="178275" name="Freeform 99"/>
            <p:cNvSpPr>
              <a:spLocks/>
            </p:cNvSpPr>
            <p:nvPr/>
          </p:nvSpPr>
          <p:spPr bwMode="auto">
            <a:xfrm>
              <a:off x="1389" y="1255"/>
              <a:ext cx="3356" cy="1"/>
            </a:xfrm>
            <a:custGeom>
              <a:avLst/>
              <a:gdLst/>
              <a:ahLst/>
              <a:cxnLst>
                <a:cxn ang="0">
                  <a:pos x="0" y="0"/>
                </a:cxn>
                <a:cxn ang="0">
                  <a:pos x="493" y="0"/>
                </a:cxn>
                <a:cxn ang="0">
                  <a:pos x="493" y="0"/>
                </a:cxn>
              </a:cxnLst>
              <a:rect l="0" t="0" r="r" b="b"/>
              <a:pathLst>
                <a:path w="493">
                  <a:moveTo>
                    <a:pt x="0" y="0"/>
                  </a:moveTo>
                  <a:lnTo>
                    <a:pt x="493" y="0"/>
                  </a:lnTo>
                  <a:lnTo>
                    <a:pt x="493" y="0"/>
                  </a:lnTo>
                </a:path>
              </a:pathLst>
            </a:custGeom>
            <a:noFill/>
            <a:ln w="0">
              <a:solidFill>
                <a:srgbClr val="000000"/>
              </a:solidFill>
              <a:prstDash val="sysDot"/>
              <a:round/>
              <a:headEnd/>
              <a:tailEnd/>
            </a:ln>
          </p:spPr>
          <p:txBody>
            <a:bodyPr/>
            <a:lstStyle/>
            <a:p>
              <a:endParaRPr lang="fr-FR"/>
            </a:p>
          </p:txBody>
        </p:sp>
        <p:sp>
          <p:nvSpPr>
            <p:cNvPr id="178276" name="Freeform 100"/>
            <p:cNvSpPr>
              <a:spLocks/>
            </p:cNvSpPr>
            <p:nvPr/>
          </p:nvSpPr>
          <p:spPr bwMode="auto">
            <a:xfrm>
              <a:off x="1389" y="987"/>
              <a:ext cx="3356" cy="1"/>
            </a:xfrm>
            <a:custGeom>
              <a:avLst/>
              <a:gdLst/>
              <a:ahLst/>
              <a:cxnLst>
                <a:cxn ang="0">
                  <a:pos x="0" y="0"/>
                </a:cxn>
                <a:cxn ang="0">
                  <a:pos x="493" y="0"/>
                </a:cxn>
                <a:cxn ang="0">
                  <a:pos x="493" y="0"/>
                </a:cxn>
              </a:cxnLst>
              <a:rect l="0" t="0" r="r" b="b"/>
              <a:pathLst>
                <a:path w="493">
                  <a:moveTo>
                    <a:pt x="0" y="0"/>
                  </a:moveTo>
                  <a:lnTo>
                    <a:pt x="493" y="0"/>
                  </a:lnTo>
                  <a:lnTo>
                    <a:pt x="493" y="0"/>
                  </a:lnTo>
                </a:path>
              </a:pathLst>
            </a:custGeom>
            <a:noFill/>
            <a:ln w="0">
              <a:solidFill>
                <a:srgbClr val="000000"/>
              </a:solidFill>
              <a:prstDash val="sysDot"/>
              <a:round/>
              <a:headEnd/>
              <a:tailEnd/>
            </a:ln>
          </p:spPr>
          <p:txBody>
            <a:bodyPr/>
            <a:lstStyle/>
            <a:p>
              <a:endParaRPr lang="fr-FR"/>
            </a:p>
          </p:txBody>
        </p:sp>
        <p:sp>
          <p:nvSpPr>
            <p:cNvPr id="178277" name="Freeform 101"/>
            <p:cNvSpPr>
              <a:spLocks/>
            </p:cNvSpPr>
            <p:nvPr/>
          </p:nvSpPr>
          <p:spPr bwMode="auto">
            <a:xfrm>
              <a:off x="1389" y="712"/>
              <a:ext cx="3356" cy="1"/>
            </a:xfrm>
            <a:custGeom>
              <a:avLst/>
              <a:gdLst/>
              <a:ahLst/>
              <a:cxnLst>
                <a:cxn ang="0">
                  <a:pos x="0" y="0"/>
                </a:cxn>
                <a:cxn ang="0">
                  <a:pos x="493" y="0"/>
                </a:cxn>
                <a:cxn ang="0">
                  <a:pos x="493" y="0"/>
                </a:cxn>
              </a:cxnLst>
              <a:rect l="0" t="0" r="r" b="b"/>
              <a:pathLst>
                <a:path w="493">
                  <a:moveTo>
                    <a:pt x="0" y="0"/>
                  </a:moveTo>
                  <a:lnTo>
                    <a:pt x="493" y="0"/>
                  </a:lnTo>
                  <a:lnTo>
                    <a:pt x="493" y="0"/>
                  </a:lnTo>
                </a:path>
              </a:pathLst>
            </a:custGeom>
            <a:noFill/>
            <a:ln w="0">
              <a:solidFill>
                <a:srgbClr val="000000"/>
              </a:solidFill>
              <a:prstDash val="sysDot"/>
              <a:round/>
              <a:headEnd/>
              <a:tailEnd/>
            </a:ln>
          </p:spPr>
          <p:txBody>
            <a:bodyPr/>
            <a:lstStyle/>
            <a:p>
              <a:endParaRPr lang="fr-FR"/>
            </a:p>
          </p:txBody>
        </p:sp>
        <p:sp>
          <p:nvSpPr>
            <p:cNvPr id="178278" name="Freeform 102"/>
            <p:cNvSpPr>
              <a:spLocks/>
            </p:cNvSpPr>
            <p:nvPr/>
          </p:nvSpPr>
          <p:spPr bwMode="auto">
            <a:xfrm>
              <a:off x="1389" y="444"/>
              <a:ext cx="3356" cy="1"/>
            </a:xfrm>
            <a:custGeom>
              <a:avLst/>
              <a:gdLst/>
              <a:ahLst/>
              <a:cxnLst>
                <a:cxn ang="0">
                  <a:pos x="0" y="0"/>
                </a:cxn>
                <a:cxn ang="0">
                  <a:pos x="493" y="0"/>
                </a:cxn>
                <a:cxn ang="0">
                  <a:pos x="493" y="0"/>
                </a:cxn>
              </a:cxnLst>
              <a:rect l="0" t="0" r="r" b="b"/>
              <a:pathLst>
                <a:path w="493">
                  <a:moveTo>
                    <a:pt x="0" y="0"/>
                  </a:moveTo>
                  <a:lnTo>
                    <a:pt x="493" y="0"/>
                  </a:lnTo>
                  <a:lnTo>
                    <a:pt x="493" y="0"/>
                  </a:lnTo>
                </a:path>
              </a:pathLst>
            </a:custGeom>
            <a:noFill/>
            <a:ln w="0">
              <a:solidFill>
                <a:srgbClr val="000000"/>
              </a:solidFill>
              <a:prstDash val="sysDot"/>
              <a:round/>
              <a:headEnd/>
              <a:tailEnd/>
            </a:ln>
          </p:spPr>
          <p:txBody>
            <a:bodyPr/>
            <a:lstStyle/>
            <a:p>
              <a:endParaRPr lang="fr-FR"/>
            </a:p>
          </p:txBody>
        </p:sp>
        <p:sp>
          <p:nvSpPr>
            <p:cNvPr id="178279" name="Line 103"/>
            <p:cNvSpPr>
              <a:spLocks noChangeShapeType="1"/>
            </p:cNvSpPr>
            <p:nvPr/>
          </p:nvSpPr>
          <p:spPr bwMode="auto">
            <a:xfrm>
              <a:off x="1389" y="444"/>
              <a:ext cx="3356" cy="1"/>
            </a:xfrm>
            <a:prstGeom prst="line">
              <a:avLst/>
            </a:prstGeom>
            <a:noFill/>
            <a:ln w="0">
              <a:solidFill>
                <a:srgbClr val="000000"/>
              </a:solidFill>
              <a:round/>
              <a:headEnd/>
              <a:tailEnd/>
            </a:ln>
          </p:spPr>
          <p:txBody>
            <a:bodyPr/>
            <a:lstStyle/>
            <a:p>
              <a:endParaRPr lang="fr-FR"/>
            </a:p>
          </p:txBody>
        </p:sp>
        <p:sp>
          <p:nvSpPr>
            <p:cNvPr id="178280" name="Freeform 104"/>
            <p:cNvSpPr>
              <a:spLocks/>
            </p:cNvSpPr>
            <p:nvPr/>
          </p:nvSpPr>
          <p:spPr bwMode="auto">
            <a:xfrm>
              <a:off x="1389" y="444"/>
              <a:ext cx="3356" cy="1079"/>
            </a:xfrm>
            <a:custGeom>
              <a:avLst/>
              <a:gdLst/>
              <a:ahLst/>
              <a:cxnLst>
                <a:cxn ang="0">
                  <a:pos x="0" y="169"/>
                </a:cxn>
                <a:cxn ang="0">
                  <a:pos x="493" y="169"/>
                </a:cxn>
                <a:cxn ang="0">
                  <a:pos x="493" y="0"/>
                </a:cxn>
              </a:cxnLst>
              <a:rect l="0" t="0" r="r" b="b"/>
              <a:pathLst>
                <a:path w="493" h="169">
                  <a:moveTo>
                    <a:pt x="0" y="169"/>
                  </a:moveTo>
                  <a:lnTo>
                    <a:pt x="493" y="169"/>
                  </a:lnTo>
                  <a:lnTo>
                    <a:pt x="493" y="0"/>
                  </a:lnTo>
                </a:path>
              </a:pathLst>
            </a:custGeom>
            <a:noFill/>
            <a:ln w="0">
              <a:solidFill>
                <a:srgbClr val="000000"/>
              </a:solidFill>
              <a:prstDash val="solid"/>
              <a:round/>
              <a:headEnd/>
              <a:tailEnd/>
            </a:ln>
          </p:spPr>
          <p:txBody>
            <a:bodyPr/>
            <a:lstStyle/>
            <a:p>
              <a:endParaRPr lang="fr-FR"/>
            </a:p>
          </p:txBody>
        </p:sp>
        <p:sp>
          <p:nvSpPr>
            <p:cNvPr id="178281" name="Line 105"/>
            <p:cNvSpPr>
              <a:spLocks noChangeShapeType="1"/>
            </p:cNvSpPr>
            <p:nvPr/>
          </p:nvSpPr>
          <p:spPr bwMode="auto">
            <a:xfrm>
              <a:off x="1389" y="1523"/>
              <a:ext cx="3356" cy="1"/>
            </a:xfrm>
            <a:prstGeom prst="line">
              <a:avLst/>
            </a:prstGeom>
            <a:noFill/>
            <a:ln w="0">
              <a:solidFill>
                <a:srgbClr val="000000"/>
              </a:solidFill>
              <a:round/>
              <a:headEnd/>
              <a:tailEnd/>
            </a:ln>
          </p:spPr>
          <p:txBody>
            <a:bodyPr/>
            <a:lstStyle/>
            <a:p>
              <a:endParaRPr lang="fr-FR"/>
            </a:p>
          </p:txBody>
        </p:sp>
        <p:sp>
          <p:nvSpPr>
            <p:cNvPr id="178282" name="Rectangle 106"/>
            <p:cNvSpPr>
              <a:spLocks noChangeArrowheads="1"/>
            </p:cNvSpPr>
            <p:nvPr/>
          </p:nvSpPr>
          <p:spPr bwMode="auto">
            <a:xfrm>
              <a:off x="1385" y="1548"/>
              <a:ext cx="68" cy="136"/>
            </a:xfrm>
            <a:prstGeom prst="rect">
              <a:avLst/>
            </a:prstGeom>
            <a:noFill/>
            <a:ln w="9525">
              <a:noFill/>
              <a:miter lim="800000"/>
              <a:headEnd/>
              <a:tailEnd/>
            </a:ln>
          </p:spPr>
          <p:txBody>
            <a:bodyPr wrap="none" lIns="0" tIns="0" rIns="0" bIns="0">
              <a:spAutoFit/>
            </a:bodyPr>
            <a:lstStyle/>
            <a:p>
              <a:pPr algn="ctr"/>
              <a:r>
                <a:rPr lang="fr-FR" sz="1400">
                  <a:solidFill>
                    <a:srgbClr val="000000"/>
                  </a:solidFill>
                  <a:latin typeface="Helvetica" pitchFamily="34" charset="0"/>
                </a:rPr>
                <a:t>0</a:t>
              </a:r>
              <a:endParaRPr lang="fr-FR" sz="3200">
                <a:latin typeface="Times New Roman" pitchFamily="18" charset="0"/>
              </a:endParaRPr>
            </a:p>
          </p:txBody>
        </p:sp>
        <p:sp>
          <p:nvSpPr>
            <p:cNvPr id="178283" name="Line 107"/>
            <p:cNvSpPr>
              <a:spLocks noChangeShapeType="1"/>
            </p:cNvSpPr>
            <p:nvPr/>
          </p:nvSpPr>
          <p:spPr bwMode="auto">
            <a:xfrm flipV="1">
              <a:off x="1723" y="1491"/>
              <a:ext cx="1" cy="32"/>
            </a:xfrm>
            <a:prstGeom prst="line">
              <a:avLst/>
            </a:prstGeom>
            <a:noFill/>
            <a:ln w="0">
              <a:solidFill>
                <a:srgbClr val="000000"/>
              </a:solidFill>
              <a:round/>
              <a:headEnd/>
              <a:tailEnd/>
            </a:ln>
          </p:spPr>
          <p:txBody>
            <a:bodyPr/>
            <a:lstStyle/>
            <a:p>
              <a:endParaRPr lang="fr-FR"/>
            </a:p>
          </p:txBody>
        </p:sp>
        <p:sp>
          <p:nvSpPr>
            <p:cNvPr id="178284" name="Line 108"/>
            <p:cNvSpPr>
              <a:spLocks noChangeShapeType="1"/>
            </p:cNvSpPr>
            <p:nvPr/>
          </p:nvSpPr>
          <p:spPr bwMode="auto">
            <a:xfrm>
              <a:off x="1723" y="444"/>
              <a:ext cx="1" cy="32"/>
            </a:xfrm>
            <a:prstGeom prst="line">
              <a:avLst/>
            </a:prstGeom>
            <a:noFill/>
            <a:ln w="0">
              <a:solidFill>
                <a:srgbClr val="000000"/>
              </a:solidFill>
              <a:round/>
              <a:headEnd/>
              <a:tailEnd/>
            </a:ln>
          </p:spPr>
          <p:txBody>
            <a:bodyPr/>
            <a:lstStyle/>
            <a:p>
              <a:endParaRPr lang="fr-FR"/>
            </a:p>
          </p:txBody>
        </p:sp>
        <p:sp>
          <p:nvSpPr>
            <p:cNvPr id="178285" name="Rectangle 109"/>
            <p:cNvSpPr>
              <a:spLocks noChangeArrowheads="1"/>
            </p:cNvSpPr>
            <p:nvPr/>
          </p:nvSpPr>
          <p:spPr bwMode="auto">
            <a:xfrm>
              <a:off x="1718" y="1548"/>
              <a:ext cx="68" cy="136"/>
            </a:xfrm>
            <a:prstGeom prst="rect">
              <a:avLst/>
            </a:prstGeom>
            <a:noFill/>
            <a:ln w="9525">
              <a:noFill/>
              <a:miter lim="800000"/>
              <a:headEnd/>
              <a:tailEnd/>
            </a:ln>
          </p:spPr>
          <p:txBody>
            <a:bodyPr wrap="none" lIns="0" tIns="0" rIns="0" bIns="0">
              <a:spAutoFit/>
            </a:bodyPr>
            <a:lstStyle/>
            <a:p>
              <a:pPr algn="ctr"/>
              <a:r>
                <a:rPr lang="fr-FR" sz="1400">
                  <a:solidFill>
                    <a:srgbClr val="000000"/>
                  </a:solidFill>
                  <a:latin typeface="Helvetica" pitchFamily="34" charset="0"/>
                </a:rPr>
                <a:t>1</a:t>
              </a:r>
              <a:endParaRPr lang="fr-FR" sz="3200">
                <a:latin typeface="Times New Roman" pitchFamily="18" charset="0"/>
              </a:endParaRPr>
            </a:p>
          </p:txBody>
        </p:sp>
        <p:sp>
          <p:nvSpPr>
            <p:cNvPr id="178286" name="Line 110"/>
            <p:cNvSpPr>
              <a:spLocks noChangeShapeType="1"/>
            </p:cNvSpPr>
            <p:nvPr/>
          </p:nvSpPr>
          <p:spPr bwMode="auto">
            <a:xfrm flipV="1">
              <a:off x="2063" y="1491"/>
              <a:ext cx="1" cy="32"/>
            </a:xfrm>
            <a:prstGeom prst="line">
              <a:avLst/>
            </a:prstGeom>
            <a:noFill/>
            <a:ln w="0">
              <a:solidFill>
                <a:srgbClr val="000000"/>
              </a:solidFill>
              <a:round/>
              <a:headEnd/>
              <a:tailEnd/>
            </a:ln>
          </p:spPr>
          <p:txBody>
            <a:bodyPr/>
            <a:lstStyle/>
            <a:p>
              <a:endParaRPr lang="fr-FR"/>
            </a:p>
          </p:txBody>
        </p:sp>
        <p:sp>
          <p:nvSpPr>
            <p:cNvPr id="178287" name="Line 111"/>
            <p:cNvSpPr>
              <a:spLocks noChangeShapeType="1"/>
            </p:cNvSpPr>
            <p:nvPr/>
          </p:nvSpPr>
          <p:spPr bwMode="auto">
            <a:xfrm>
              <a:off x="2063" y="444"/>
              <a:ext cx="1" cy="32"/>
            </a:xfrm>
            <a:prstGeom prst="line">
              <a:avLst/>
            </a:prstGeom>
            <a:noFill/>
            <a:ln w="0">
              <a:solidFill>
                <a:srgbClr val="000000"/>
              </a:solidFill>
              <a:round/>
              <a:headEnd/>
              <a:tailEnd/>
            </a:ln>
          </p:spPr>
          <p:txBody>
            <a:bodyPr/>
            <a:lstStyle/>
            <a:p>
              <a:endParaRPr lang="fr-FR"/>
            </a:p>
          </p:txBody>
        </p:sp>
        <p:sp>
          <p:nvSpPr>
            <p:cNvPr id="178288" name="Rectangle 112"/>
            <p:cNvSpPr>
              <a:spLocks noChangeArrowheads="1"/>
            </p:cNvSpPr>
            <p:nvPr/>
          </p:nvSpPr>
          <p:spPr bwMode="auto">
            <a:xfrm>
              <a:off x="2058" y="1548"/>
              <a:ext cx="68" cy="136"/>
            </a:xfrm>
            <a:prstGeom prst="rect">
              <a:avLst/>
            </a:prstGeom>
            <a:noFill/>
            <a:ln w="9525">
              <a:noFill/>
              <a:miter lim="800000"/>
              <a:headEnd/>
              <a:tailEnd/>
            </a:ln>
          </p:spPr>
          <p:txBody>
            <a:bodyPr wrap="none" lIns="0" tIns="0" rIns="0" bIns="0">
              <a:spAutoFit/>
            </a:bodyPr>
            <a:lstStyle/>
            <a:p>
              <a:pPr algn="ctr"/>
              <a:r>
                <a:rPr lang="fr-FR" sz="1400">
                  <a:solidFill>
                    <a:srgbClr val="000000"/>
                  </a:solidFill>
                  <a:latin typeface="Helvetica" pitchFamily="34" charset="0"/>
                </a:rPr>
                <a:t>2</a:t>
              </a:r>
              <a:endParaRPr lang="fr-FR" sz="3200">
                <a:latin typeface="Times New Roman" pitchFamily="18" charset="0"/>
              </a:endParaRPr>
            </a:p>
          </p:txBody>
        </p:sp>
        <p:sp>
          <p:nvSpPr>
            <p:cNvPr id="178289" name="Line 113"/>
            <p:cNvSpPr>
              <a:spLocks noChangeShapeType="1"/>
            </p:cNvSpPr>
            <p:nvPr/>
          </p:nvSpPr>
          <p:spPr bwMode="auto">
            <a:xfrm flipV="1">
              <a:off x="2396" y="1491"/>
              <a:ext cx="1" cy="32"/>
            </a:xfrm>
            <a:prstGeom prst="line">
              <a:avLst/>
            </a:prstGeom>
            <a:noFill/>
            <a:ln w="0">
              <a:solidFill>
                <a:srgbClr val="000000"/>
              </a:solidFill>
              <a:round/>
              <a:headEnd/>
              <a:tailEnd/>
            </a:ln>
          </p:spPr>
          <p:txBody>
            <a:bodyPr/>
            <a:lstStyle/>
            <a:p>
              <a:endParaRPr lang="fr-FR"/>
            </a:p>
          </p:txBody>
        </p:sp>
        <p:sp>
          <p:nvSpPr>
            <p:cNvPr id="178290" name="Line 114"/>
            <p:cNvSpPr>
              <a:spLocks noChangeShapeType="1"/>
            </p:cNvSpPr>
            <p:nvPr/>
          </p:nvSpPr>
          <p:spPr bwMode="auto">
            <a:xfrm>
              <a:off x="2396" y="444"/>
              <a:ext cx="1" cy="32"/>
            </a:xfrm>
            <a:prstGeom prst="line">
              <a:avLst/>
            </a:prstGeom>
            <a:noFill/>
            <a:ln w="0">
              <a:solidFill>
                <a:srgbClr val="000000"/>
              </a:solidFill>
              <a:round/>
              <a:headEnd/>
              <a:tailEnd/>
            </a:ln>
          </p:spPr>
          <p:txBody>
            <a:bodyPr/>
            <a:lstStyle/>
            <a:p>
              <a:endParaRPr lang="fr-FR"/>
            </a:p>
          </p:txBody>
        </p:sp>
        <p:sp>
          <p:nvSpPr>
            <p:cNvPr id="178291" name="Rectangle 115"/>
            <p:cNvSpPr>
              <a:spLocks noChangeArrowheads="1"/>
            </p:cNvSpPr>
            <p:nvPr/>
          </p:nvSpPr>
          <p:spPr bwMode="auto">
            <a:xfrm>
              <a:off x="2392" y="1548"/>
              <a:ext cx="68" cy="136"/>
            </a:xfrm>
            <a:prstGeom prst="rect">
              <a:avLst/>
            </a:prstGeom>
            <a:noFill/>
            <a:ln w="9525">
              <a:noFill/>
              <a:miter lim="800000"/>
              <a:headEnd/>
              <a:tailEnd/>
            </a:ln>
          </p:spPr>
          <p:txBody>
            <a:bodyPr wrap="none" lIns="0" tIns="0" rIns="0" bIns="0">
              <a:spAutoFit/>
            </a:bodyPr>
            <a:lstStyle/>
            <a:p>
              <a:pPr algn="ctr"/>
              <a:r>
                <a:rPr lang="fr-FR" sz="1400">
                  <a:solidFill>
                    <a:srgbClr val="000000"/>
                  </a:solidFill>
                  <a:latin typeface="Helvetica" pitchFamily="34" charset="0"/>
                </a:rPr>
                <a:t>3</a:t>
              </a:r>
              <a:endParaRPr lang="fr-FR" sz="3200">
                <a:latin typeface="Times New Roman" pitchFamily="18" charset="0"/>
              </a:endParaRPr>
            </a:p>
          </p:txBody>
        </p:sp>
        <p:sp>
          <p:nvSpPr>
            <p:cNvPr id="178292" name="Line 116"/>
            <p:cNvSpPr>
              <a:spLocks noChangeShapeType="1"/>
            </p:cNvSpPr>
            <p:nvPr/>
          </p:nvSpPr>
          <p:spPr bwMode="auto">
            <a:xfrm flipV="1">
              <a:off x="2730" y="1491"/>
              <a:ext cx="1" cy="32"/>
            </a:xfrm>
            <a:prstGeom prst="line">
              <a:avLst/>
            </a:prstGeom>
            <a:noFill/>
            <a:ln w="0">
              <a:solidFill>
                <a:srgbClr val="000000"/>
              </a:solidFill>
              <a:round/>
              <a:headEnd/>
              <a:tailEnd/>
            </a:ln>
          </p:spPr>
          <p:txBody>
            <a:bodyPr/>
            <a:lstStyle/>
            <a:p>
              <a:endParaRPr lang="fr-FR"/>
            </a:p>
          </p:txBody>
        </p:sp>
        <p:sp>
          <p:nvSpPr>
            <p:cNvPr id="178293" name="Line 117"/>
            <p:cNvSpPr>
              <a:spLocks noChangeShapeType="1"/>
            </p:cNvSpPr>
            <p:nvPr/>
          </p:nvSpPr>
          <p:spPr bwMode="auto">
            <a:xfrm>
              <a:off x="2730" y="444"/>
              <a:ext cx="1" cy="32"/>
            </a:xfrm>
            <a:prstGeom prst="line">
              <a:avLst/>
            </a:prstGeom>
            <a:noFill/>
            <a:ln w="0">
              <a:solidFill>
                <a:srgbClr val="000000"/>
              </a:solidFill>
              <a:round/>
              <a:headEnd/>
              <a:tailEnd/>
            </a:ln>
          </p:spPr>
          <p:txBody>
            <a:bodyPr/>
            <a:lstStyle/>
            <a:p>
              <a:endParaRPr lang="fr-FR"/>
            </a:p>
          </p:txBody>
        </p:sp>
        <p:sp>
          <p:nvSpPr>
            <p:cNvPr id="178294" name="Rectangle 118"/>
            <p:cNvSpPr>
              <a:spLocks noChangeArrowheads="1"/>
            </p:cNvSpPr>
            <p:nvPr/>
          </p:nvSpPr>
          <p:spPr bwMode="auto">
            <a:xfrm>
              <a:off x="2726" y="1548"/>
              <a:ext cx="68" cy="136"/>
            </a:xfrm>
            <a:prstGeom prst="rect">
              <a:avLst/>
            </a:prstGeom>
            <a:noFill/>
            <a:ln w="9525">
              <a:noFill/>
              <a:miter lim="800000"/>
              <a:headEnd/>
              <a:tailEnd/>
            </a:ln>
          </p:spPr>
          <p:txBody>
            <a:bodyPr wrap="none" lIns="0" tIns="0" rIns="0" bIns="0">
              <a:spAutoFit/>
            </a:bodyPr>
            <a:lstStyle/>
            <a:p>
              <a:pPr algn="ctr"/>
              <a:r>
                <a:rPr lang="fr-FR" sz="1400">
                  <a:solidFill>
                    <a:srgbClr val="000000"/>
                  </a:solidFill>
                  <a:latin typeface="Helvetica" pitchFamily="34" charset="0"/>
                </a:rPr>
                <a:t>4</a:t>
              </a:r>
              <a:endParaRPr lang="fr-FR" sz="3200">
                <a:latin typeface="Times New Roman" pitchFamily="18" charset="0"/>
              </a:endParaRPr>
            </a:p>
          </p:txBody>
        </p:sp>
        <p:sp>
          <p:nvSpPr>
            <p:cNvPr id="178295" name="Line 119"/>
            <p:cNvSpPr>
              <a:spLocks noChangeShapeType="1"/>
            </p:cNvSpPr>
            <p:nvPr/>
          </p:nvSpPr>
          <p:spPr bwMode="auto">
            <a:xfrm flipV="1">
              <a:off x="3070" y="1491"/>
              <a:ext cx="1" cy="32"/>
            </a:xfrm>
            <a:prstGeom prst="line">
              <a:avLst/>
            </a:prstGeom>
            <a:noFill/>
            <a:ln w="0">
              <a:solidFill>
                <a:srgbClr val="000000"/>
              </a:solidFill>
              <a:round/>
              <a:headEnd/>
              <a:tailEnd/>
            </a:ln>
          </p:spPr>
          <p:txBody>
            <a:bodyPr/>
            <a:lstStyle/>
            <a:p>
              <a:endParaRPr lang="fr-FR"/>
            </a:p>
          </p:txBody>
        </p:sp>
        <p:sp>
          <p:nvSpPr>
            <p:cNvPr id="178296" name="Line 120"/>
            <p:cNvSpPr>
              <a:spLocks noChangeShapeType="1"/>
            </p:cNvSpPr>
            <p:nvPr/>
          </p:nvSpPr>
          <p:spPr bwMode="auto">
            <a:xfrm>
              <a:off x="3070" y="444"/>
              <a:ext cx="1" cy="32"/>
            </a:xfrm>
            <a:prstGeom prst="line">
              <a:avLst/>
            </a:prstGeom>
            <a:noFill/>
            <a:ln w="0">
              <a:solidFill>
                <a:srgbClr val="000000"/>
              </a:solidFill>
              <a:round/>
              <a:headEnd/>
              <a:tailEnd/>
            </a:ln>
          </p:spPr>
          <p:txBody>
            <a:bodyPr/>
            <a:lstStyle/>
            <a:p>
              <a:endParaRPr lang="fr-FR"/>
            </a:p>
          </p:txBody>
        </p:sp>
        <p:sp>
          <p:nvSpPr>
            <p:cNvPr id="178297" name="Rectangle 121"/>
            <p:cNvSpPr>
              <a:spLocks noChangeArrowheads="1"/>
            </p:cNvSpPr>
            <p:nvPr/>
          </p:nvSpPr>
          <p:spPr bwMode="auto">
            <a:xfrm>
              <a:off x="3066" y="1548"/>
              <a:ext cx="68" cy="136"/>
            </a:xfrm>
            <a:prstGeom prst="rect">
              <a:avLst/>
            </a:prstGeom>
            <a:noFill/>
            <a:ln w="9525">
              <a:noFill/>
              <a:miter lim="800000"/>
              <a:headEnd/>
              <a:tailEnd/>
            </a:ln>
          </p:spPr>
          <p:txBody>
            <a:bodyPr wrap="none" lIns="0" tIns="0" rIns="0" bIns="0">
              <a:spAutoFit/>
            </a:bodyPr>
            <a:lstStyle/>
            <a:p>
              <a:pPr algn="ctr"/>
              <a:r>
                <a:rPr lang="fr-FR" sz="1400">
                  <a:solidFill>
                    <a:srgbClr val="000000"/>
                  </a:solidFill>
                  <a:latin typeface="Helvetica" pitchFamily="34" charset="0"/>
                </a:rPr>
                <a:t>5</a:t>
              </a:r>
              <a:endParaRPr lang="fr-FR" sz="3200">
                <a:latin typeface="Times New Roman" pitchFamily="18" charset="0"/>
              </a:endParaRPr>
            </a:p>
          </p:txBody>
        </p:sp>
        <p:sp>
          <p:nvSpPr>
            <p:cNvPr id="178298" name="Line 122"/>
            <p:cNvSpPr>
              <a:spLocks noChangeShapeType="1"/>
            </p:cNvSpPr>
            <p:nvPr/>
          </p:nvSpPr>
          <p:spPr bwMode="auto">
            <a:xfrm flipV="1">
              <a:off x="3404" y="1491"/>
              <a:ext cx="1" cy="32"/>
            </a:xfrm>
            <a:prstGeom prst="line">
              <a:avLst/>
            </a:prstGeom>
            <a:noFill/>
            <a:ln w="0">
              <a:solidFill>
                <a:srgbClr val="000000"/>
              </a:solidFill>
              <a:round/>
              <a:headEnd/>
              <a:tailEnd/>
            </a:ln>
          </p:spPr>
          <p:txBody>
            <a:bodyPr/>
            <a:lstStyle/>
            <a:p>
              <a:endParaRPr lang="fr-FR"/>
            </a:p>
          </p:txBody>
        </p:sp>
        <p:sp>
          <p:nvSpPr>
            <p:cNvPr id="178299" name="Line 123"/>
            <p:cNvSpPr>
              <a:spLocks noChangeShapeType="1"/>
            </p:cNvSpPr>
            <p:nvPr/>
          </p:nvSpPr>
          <p:spPr bwMode="auto">
            <a:xfrm>
              <a:off x="3404" y="444"/>
              <a:ext cx="1" cy="32"/>
            </a:xfrm>
            <a:prstGeom prst="line">
              <a:avLst/>
            </a:prstGeom>
            <a:noFill/>
            <a:ln w="0">
              <a:solidFill>
                <a:srgbClr val="000000"/>
              </a:solidFill>
              <a:round/>
              <a:headEnd/>
              <a:tailEnd/>
            </a:ln>
          </p:spPr>
          <p:txBody>
            <a:bodyPr/>
            <a:lstStyle/>
            <a:p>
              <a:endParaRPr lang="fr-FR"/>
            </a:p>
          </p:txBody>
        </p:sp>
        <p:sp>
          <p:nvSpPr>
            <p:cNvPr id="178300" name="Rectangle 124"/>
            <p:cNvSpPr>
              <a:spLocks noChangeArrowheads="1"/>
            </p:cNvSpPr>
            <p:nvPr/>
          </p:nvSpPr>
          <p:spPr bwMode="auto">
            <a:xfrm>
              <a:off x="3400" y="1548"/>
              <a:ext cx="68" cy="136"/>
            </a:xfrm>
            <a:prstGeom prst="rect">
              <a:avLst/>
            </a:prstGeom>
            <a:noFill/>
            <a:ln w="9525">
              <a:noFill/>
              <a:miter lim="800000"/>
              <a:headEnd/>
              <a:tailEnd/>
            </a:ln>
          </p:spPr>
          <p:txBody>
            <a:bodyPr wrap="none" lIns="0" tIns="0" rIns="0" bIns="0">
              <a:spAutoFit/>
            </a:bodyPr>
            <a:lstStyle/>
            <a:p>
              <a:pPr algn="ctr"/>
              <a:r>
                <a:rPr lang="fr-FR" sz="1400">
                  <a:solidFill>
                    <a:srgbClr val="000000"/>
                  </a:solidFill>
                  <a:latin typeface="Helvetica" pitchFamily="34" charset="0"/>
                </a:rPr>
                <a:t>6</a:t>
              </a:r>
              <a:endParaRPr lang="fr-FR" sz="3200">
                <a:latin typeface="Times New Roman" pitchFamily="18" charset="0"/>
              </a:endParaRPr>
            </a:p>
          </p:txBody>
        </p:sp>
        <p:sp>
          <p:nvSpPr>
            <p:cNvPr id="178301" name="Line 125"/>
            <p:cNvSpPr>
              <a:spLocks noChangeShapeType="1"/>
            </p:cNvSpPr>
            <p:nvPr/>
          </p:nvSpPr>
          <p:spPr bwMode="auto">
            <a:xfrm flipV="1">
              <a:off x="3737" y="1491"/>
              <a:ext cx="1" cy="32"/>
            </a:xfrm>
            <a:prstGeom prst="line">
              <a:avLst/>
            </a:prstGeom>
            <a:noFill/>
            <a:ln w="0">
              <a:solidFill>
                <a:srgbClr val="000000"/>
              </a:solidFill>
              <a:round/>
              <a:headEnd/>
              <a:tailEnd/>
            </a:ln>
          </p:spPr>
          <p:txBody>
            <a:bodyPr/>
            <a:lstStyle/>
            <a:p>
              <a:endParaRPr lang="fr-FR"/>
            </a:p>
          </p:txBody>
        </p:sp>
        <p:sp>
          <p:nvSpPr>
            <p:cNvPr id="178302" name="Line 126"/>
            <p:cNvSpPr>
              <a:spLocks noChangeShapeType="1"/>
            </p:cNvSpPr>
            <p:nvPr/>
          </p:nvSpPr>
          <p:spPr bwMode="auto">
            <a:xfrm>
              <a:off x="3737" y="444"/>
              <a:ext cx="1" cy="32"/>
            </a:xfrm>
            <a:prstGeom prst="line">
              <a:avLst/>
            </a:prstGeom>
            <a:noFill/>
            <a:ln w="0">
              <a:solidFill>
                <a:srgbClr val="000000"/>
              </a:solidFill>
              <a:round/>
              <a:headEnd/>
              <a:tailEnd/>
            </a:ln>
          </p:spPr>
          <p:txBody>
            <a:bodyPr/>
            <a:lstStyle/>
            <a:p>
              <a:endParaRPr lang="fr-FR"/>
            </a:p>
          </p:txBody>
        </p:sp>
        <p:sp>
          <p:nvSpPr>
            <p:cNvPr id="178303" name="Rectangle 127"/>
            <p:cNvSpPr>
              <a:spLocks noChangeArrowheads="1"/>
            </p:cNvSpPr>
            <p:nvPr/>
          </p:nvSpPr>
          <p:spPr bwMode="auto">
            <a:xfrm>
              <a:off x="3733" y="1548"/>
              <a:ext cx="68" cy="136"/>
            </a:xfrm>
            <a:prstGeom prst="rect">
              <a:avLst/>
            </a:prstGeom>
            <a:noFill/>
            <a:ln w="9525">
              <a:noFill/>
              <a:miter lim="800000"/>
              <a:headEnd/>
              <a:tailEnd/>
            </a:ln>
          </p:spPr>
          <p:txBody>
            <a:bodyPr wrap="none" lIns="0" tIns="0" rIns="0" bIns="0">
              <a:spAutoFit/>
            </a:bodyPr>
            <a:lstStyle/>
            <a:p>
              <a:pPr algn="ctr"/>
              <a:r>
                <a:rPr lang="fr-FR" sz="1400">
                  <a:solidFill>
                    <a:srgbClr val="000000"/>
                  </a:solidFill>
                  <a:latin typeface="Helvetica" pitchFamily="34" charset="0"/>
                </a:rPr>
                <a:t>7</a:t>
              </a:r>
              <a:endParaRPr lang="fr-FR" sz="3200">
                <a:latin typeface="Times New Roman" pitchFamily="18" charset="0"/>
              </a:endParaRPr>
            </a:p>
          </p:txBody>
        </p:sp>
        <p:sp>
          <p:nvSpPr>
            <p:cNvPr id="178304" name="Line 128"/>
            <p:cNvSpPr>
              <a:spLocks noChangeShapeType="1"/>
            </p:cNvSpPr>
            <p:nvPr/>
          </p:nvSpPr>
          <p:spPr bwMode="auto">
            <a:xfrm flipV="1">
              <a:off x="4071" y="1491"/>
              <a:ext cx="1" cy="32"/>
            </a:xfrm>
            <a:prstGeom prst="line">
              <a:avLst/>
            </a:prstGeom>
            <a:noFill/>
            <a:ln w="0">
              <a:solidFill>
                <a:srgbClr val="000000"/>
              </a:solidFill>
              <a:round/>
              <a:headEnd/>
              <a:tailEnd/>
            </a:ln>
          </p:spPr>
          <p:txBody>
            <a:bodyPr/>
            <a:lstStyle/>
            <a:p>
              <a:endParaRPr lang="fr-FR"/>
            </a:p>
          </p:txBody>
        </p:sp>
        <p:sp>
          <p:nvSpPr>
            <p:cNvPr id="178305" name="Line 129"/>
            <p:cNvSpPr>
              <a:spLocks noChangeShapeType="1"/>
            </p:cNvSpPr>
            <p:nvPr/>
          </p:nvSpPr>
          <p:spPr bwMode="auto">
            <a:xfrm>
              <a:off x="4071" y="444"/>
              <a:ext cx="1" cy="32"/>
            </a:xfrm>
            <a:prstGeom prst="line">
              <a:avLst/>
            </a:prstGeom>
            <a:noFill/>
            <a:ln w="0">
              <a:solidFill>
                <a:srgbClr val="000000"/>
              </a:solidFill>
              <a:round/>
              <a:headEnd/>
              <a:tailEnd/>
            </a:ln>
          </p:spPr>
          <p:txBody>
            <a:bodyPr/>
            <a:lstStyle/>
            <a:p>
              <a:endParaRPr lang="fr-FR"/>
            </a:p>
          </p:txBody>
        </p:sp>
        <p:sp>
          <p:nvSpPr>
            <p:cNvPr id="178306" name="Rectangle 130"/>
            <p:cNvSpPr>
              <a:spLocks noChangeArrowheads="1"/>
            </p:cNvSpPr>
            <p:nvPr/>
          </p:nvSpPr>
          <p:spPr bwMode="auto">
            <a:xfrm>
              <a:off x="4067" y="1548"/>
              <a:ext cx="68" cy="136"/>
            </a:xfrm>
            <a:prstGeom prst="rect">
              <a:avLst/>
            </a:prstGeom>
            <a:noFill/>
            <a:ln w="9525">
              <a:noFill/>
              <a:miter lim="800000"/>
              <a:headEnd/>
              <a:tailEnd/>
            </a:ln>
          </p:spPr>
          <p:txBody>
            <a:bodyPr wrap="none" lIns="0" tIns="0" rIns="0" bIns="0">
              <a:spAutoFit/>
            </a:bodyPr>
            <a:lstStyle/>
            <a:p>
              <a:pPr algn="ctr"/>
              <a:r>
                <a:rPr lang="fr-FR" sz="1400">
                  <a:solidFill>
                    <a:srgbClr val="000000"/>
                  </a:solidFill>
                  <a:latin typeface="Helvetica" pitchFamily="34" charset="0"/>
                </a:rPr>
                <a:t>8</a:t>
              </a:r>
              <a:endParaRPr lang="fr-FR" sz="3200">
                <a:latin typeface="Times New Roman" pitchFamily="18" charset="0"/>
              </a:endParaRPr>
            </a:p>
          </p:txBody>
        </p:sp>
        <p:sp>
          <p:nvSpPr>
            <p:cNvPr id="178307" name="Line 131"/>
            <p:cNvSpPr>
              <a:spLocks noChangeShapeType="1"/>
            </p:cNvSpPr>
            <p:nvPr/>
          </p:nvSpPr>
          <p:spPr bwMode="auto">
            <a:xfrm flipV="1">
              <a:off x="4411" y="1491"/>
              <a:ext cx="1" cy="32"/>
            </a:xfrm>
            <a:prstGeom prst="line">
              <a:avLst/>
            </a:prstGeom>
            <a:noFill/>
            <a:ln w="0">
              <a:solidFill>
                <a:srgbClr val="000000"/>
              </a:solidFill>
              <a:round/>
              <a:headEnd/>
              <a:tailEnd/>
            </a:ln>
          </p:spPr>
          <p:txBody>
            <a:bodyPr/>
            <a:lstStyle/>
            <a:p>
              <a:endParaRPr lang="fr-FR"/>
            </a:p>
          </p:txBody>
        </p:sp>
        <p:sp>
          <p:nvSpPr>
            <p:cNvPr id="178308" name="Line 132"/>
            <p:cNvSpPr>
              <a:spLocks noChangeShapeType="1"/>
            </p:cNvSpPr>
            <p:nvPr/>
          </p:nvSpPr>
          <p:spPr bwMode="auto">
            <a:xfrm>
              <a:off x="4411" y="444"/>
              <a:ext cx="1" cy="32"/>
            </a:xfrm>
            <a:prstGeom prst="line">
              <a:avLst/>
            </a:prstGeom>
            <a:noFill/>
            <a:ln w="0">
              <a:solidFill>
                <a:srgbClr val="000000"/>
              </a:solidFill>
              <a:round/>
              <a:headEnd/>
              <a:tailEnd/>
            </a:ln>
          </p:spPr>
          <p:txBody>
            <a:bodyPr/>
            <a:lstStyle/>
            <a:p>
              <a:endParaRPr lang="fr-FR"/>
            </a:p>
          </p:txBody>
        </p:sp>
        <p:sp>
          <p:nvSpPr>
            <p:cNvPr id="178309" name="Rectangle 133"/>
            <p:cNvSpPr>
              <a:spLocks noChangeArrowheads="1"/>
            </p:cNvSpPr>
            <p:nvPr/>
          </p:nvSpPr>
          <p:spPr bwMode="auto">
            <a:xfrm>
              <a:off x="4407" y="1548"/>
              <a:ext cx="68" cy="136"/>
            </a:xfrm>
            <a:prstGeom prst="rect">
              <a:avLst/>
            </a:prstGeom>
            <a:noFill/>
            <a:ln w="9525">
              <a:noFill/>
              <a:miter lim="800000"/>
              <a:headEnd/>
              <a:tailEnd/>
            </a:ln>
          </p:spPr>
          <p:txBody>
            <a:bodyPr wrap="none" lIns="0" tIns="0" rIns="0" bIns="0">
              <a:spAutoFit/>
            </a:bodyPr>
            <a:lstStyle/>
            <a:p>
              <a:pPr algn="ctr"/>
              <a:r>
                <a:rPr lang="fr-FR" sz="1400">
                  <a:solidFill>
                    <a:srgbClr val="000000"/>
                  </a:solidFill>
                  <a:latin typeface="Helvetica" pitchFamily="34" charset="0"/>
                </a:rPr>
                <a:t>9</a:t>
              </a:r>
              <a:endParaRPr lang="fr-FR" sz="3200">
                <a:latin typeface="Times New Roman" pitchFamily="18" charset="0"/>
              </a:endParaRPr>
            </a:p>
          </p:txBody>
        </p:sp>
        <p:sp>
          <p:nvSpPr>
            <p:cNvPr id="178310" name="Line 134"/>
            <p:cNvSpPr>
              <a:spLocks noChangeShapeType="1"/>
            </p:cNvSpPr>
            <p:nvPr/>
          </p:nvSpPr>
          <p:spPr bwMode="auto">
            <a:xfrm flipV="1">
              <a:off x="4745" y="1491"/>
              <a:ext cx="1" cy="32"/>
            </a:xfrm>
            <a:prstGeom prst="line">
              <a:avLst/>
            </a:prstGeom>
            <a:noFill/>
            <a:ln w="0">
              <a:solidFill>
                <a:srgbClr val="000000"/>
              </a:solidFill>
              <a:round/>
              <a:headEnd/>
              <a:tailEnd/>
            </a:ln>
          </p:spPr>
          <p:txBody>
            <a:bodyPr/>
            <a:lstStyle/>
            <a:p>
              <a:endParaRPr lang="fr-FR"/>
            </a:p>
          </p:txBody>
        </p:sp>
        <p:sp>
          <p:nvSpPr>
            <p:cNvPr id="178311" name="Line 135"/>
            <p:cNvSpPr>
              <a:spLocks noChangeShapeType="1"/>
            </p:cNvSpPr>
            <p:nvPr/>
          </p:nvSpPr>
          <p:spPr bwMode="auto">
            <a:xfrm>
              <a:off x="4745" y="444"/>
              <a:ext cx="1" cy="32"/>
            </a:xfrm>
            <a:prstGeom prst="line">
              <a:avLst/>
            </a:prstGeom>
            <a:noFill/>
            <a:ln w="0">
              <a:solidFill>
                <a:srgbClr val="000000"/>
              </a:solidFill>
              <a:round/>
              <a:headEnd/>
              <a:tailEnd/>
            </a:ln>
          </p:spPr>
          <p:txBody>
            <a:bodyPr/>
            <a:lstStyle/>
            <a:p>
              <a:endParaRPr lang="fr-FR"/>
            </a:p>
          </p:txBody>
        </p:sp>
        <p:sp>
          <p:nvSpPr>
            <p:cNvPr id="178312" name="Rectangle 136"/>
            <p:cNvSpPr>
              <a:spLocks noChangeArrowheads="1"/>
            </p:cNvSpPr>
            <p:nvPr/>
          </p:nvSpPr>
          <p:spPr bwMode="auto">
            <a:xfrm>
              <a:off x="4710" y="1548"/>
              <a:ext cx="136" cy="136"/>
            </a:xfrm>
            <a:prstGeom prst="rect">
              <a:avLst/>
            </a:prstGeom>
            <a:noFill/>
            <a:ln w="9525">
              <a:noFill/>
              <a:miter lim="800000"/>
              <a:headEnd/>
              <a:tailEnd/>
            </a:ln>
          </p:spPr>
          <p:txBody>
            <a:bodyPr wrap="none" lIns="0" tIns="0" rIns="0" bIns="0">
              <a:spAutoFit/>
            </a:bodyPr>
            <a:lstStyle/>
            <a:p>
              <a:pPr algn="ctr"/>
              <a:r>
                <a:rPr lang="fr-FR" sz="1400">
                  <a:solidFill>
                    <a:srgbClr val="000000"/>
                  </a:solidFill>
                  <a:latin typeface="Helvetica" pitchFamily="34" charset="0"/>
                </a:rPr>
                <a:t>10</a:t>
              </a:r>
              <a:endParaRPr lang="fr-FR" sz="3200">
                <a:latin typeface="Times New Roman" pitchFamily="18" charset="0"/>
              </a:endParaRPr>
            </a:p>
          </p:txBody>
        </p:sp>
        <p:sp>
          <p:nvSpPr>
            <p:cNvPr id="178313" name="Line 137"/>
            <p:cNvSpPr>
              <a:spLocks noChangeShapeType="1"/>
            </p:cNvSpPr>
            <p:nvPr/>
          </p:nvSpPr>
          <p:spPr bwMode="auto">
            <a:xfrm>
              <a:off x="1389" y="1523"/>
              <a:ext cx="34" cy="1"/>
            </a:xfrm>
            <a:prstGeom prst="line">
              <a:avLst/>
            </a:prstGeom>
            <a:noFill/>
            <a:ln w="0">
              <a:solidFill>
                <a:srgbClr val="000000"/>
              </a:solidFill>
              <a:round/>
              <a:headEnd/>
              <a:tailEnd/>
            </a:ln>
          </p:spPr>
          <p:txBody>
            <a:bodyPr/>
            <a:lstStyle/>
            <a:p>
              <a:endParaRPr lang="fr-FR"/>
            </a:p>
          </p:txBody>
        </p:sp>
        <p:sp>
          <p:nvSpPr>
            <p:cNvPr id="178314" name="Line 138"/>
            <p:cNvSpPr>
              <a:spLocks noChangeShapeType="1"/>
            </p:cNvSpPr>
            <p:nvPr/>
          </p:nvSpPr>
          <p:spPr bwMode="auto">
            <a:xfrm flipH="1">
              <a:off x="4711" y="1523"/>
              <a:ext cx="34" cy="1"/>
            </a:xfrm>
            <a:prstGeom prst="line">
              <a:avLst/>
            </a:prstGeom>
            <a:noFill/>
            <a:ln w="0">
              <a:solidFill>
                <a:srgbClr val="000000"/>
              </a:solidFill>
              <a:round/>
              <a:headEnd/>
              <a:tailEnd/>
            </a:ln>
          </p:spPr>
          <p:txBody>
            <a:bodyPr/>
            <a:lstStyle/>
            <a:p>
              <a:endParaRPr lang="fr-FR"/>
            </a:p>
          </p:txBody>
        </p:sp>
        <p:sp>
          <p:nvSpPr>
            <p:cNvPr id="178315" name="Rectangle 139"/>
            <p:cNvSpPr>
              <a:spLocks noChangeArrowheads="1"/>
            </p:cNvSpPr>
            <p:nvPr/>
          </p:nvSpPr>
          <p:spPr bwMode="auto">
            <a:xfrm>
              <a:off x="1189" y="1472"/>
              <a:ext cx="108" cy="136"/>
            </a:xfrm>
            <a:prstGeom prst="rect">
              <a:avLst/>
            </a:prstGeom>
            <a:noFill/>
            <a:ln w="9525">
              <a:noFill/>
              <a:miter lim="800000"/>
              <a:headEnd/>
              <a:tailEnd/>
            </a:ln>
          </p:spPr>
          <p:txBody>
            <a:bodyPr wrap="none" lIns="0" tIns="0" rIns="0" bIns="0">
              <a:spAutoFit/>
            </a:bodyPr>
            <a:lstStyle/>
            <a:p>
              <a:pPr algn="ctr"/>
              <a:r>
                <a:rPr lang="fr-FR" sz="1400">
                  <a:solidFill>
                    <a:srgbClr val="000000"/>
                  </a:solidFill>
                  <a:latin typeface="Helvetica" pitchFamily="34" charset="0"/>
                </a:rPr>
                <a:t>-1</a:t>
              </a:r>
              <a:endParaRPr lang="fr-FR" sz="3200">
                <a:latin typeface="Times New Roman" pitchFamily="18" charset="0"/>
              </a:endParaRPr>
            </a:p>
          </p:txBody>
        </p:sp>
        <p:sp>
          <p:nvSpPr>
            <p:cNvPr id="178316" name="Line 140"/>
            <p:cNvSpPr>
              <a:spLocks noChangeShapeType="1"/>
            </p:cNvSpPr>
            <p:nvPr/>
          </p:nvSpPr>
          <p:spPr bwMode="auto">
            <a:xfrm>
              <a:off x="1389" y="1255"/>
              <a:ext cx="34" cy="1"/>
            </a:xfrm>
            <a:prstGeom prst="line">
              <a:avLst/>
            </a:prstGeom>
            <a:noFill/>
            <a:ln w="0">
              <a:solidFill>
                <a:srgbClr val="000000"/>
              </a:solidFill>
              <a:round/>
              <a:headEnd/>
              <a:tailEnd/>
            </a:ln>
          </p:spPr>
          <p:txBody>
            <a:bodyPr/>
            <a:lstStyle/>
            <a:p>
              <a:endParaRPr lang="fr-FR"/>
            </a:p>
          </p:txBody>
        </p:sp>
        <p:sp>
          <p:nvSpPr>
            <p:cNvPr id="178317" name="Line 141"/>
            <p:cNvSpPr>
              <a:spLocks noChangeShapeType="1"/>
            </p:cNvSpPr>
            <p:nvPr/>
          </p:nvSpPr>
          <p:spPr bwMode="auto">
            <a:xfrm flipH="1">
              <a:off x="4711" y="1255"/>
              <a:ext cx="34" cy="1"/>
            </a:xfrm>
            <a:prstGeom prst="line">
              <a:avLst/>
            </a:prstGeom>
            <a:noFill/>
            <a:ln w="0">
              <a:solidFill>
                <a:srgbClr val="000000"/>
              </a:solidFill>
              <a:round/>
              <a:headEnd/>
              <a:tailEnd/>
            </a:ln>
          </p:spPr>
          <p:txBody>
            <a:bodyPr/>
            <a:lstStyle/>
            <a:p>
              <a:endParaRPr lang="fr-FR"/>
            </a:p>
          </p:txBody>
        </p:sp>
        <p:sp>
          <p:nvSpPr>
            <p:cNvPr id="178318" name="Rectangle 142"/>
            <p:cNvSpPr>
              <a:spLocks noChangeArrowheads="1"/>
            </p:cNvSpPr>
            <p:nvPr/>
          </p:nvSpPr>
          <p:spPr bwMode="auto">
            <a:xfrm>
              <a:off x="1109" y="1204"/>
              <a:ext cx="210" cy="136"/>
            </a:xfrm>
            <a:prstGeom prst="rect">
              <a:avLst/>
            </a:prstGeom>
            <a:noFill/>
            <a:ln w="9525">
              <a:noFill/>
              <a:miter lim="800000"/>
              <a:headEnd/>
              <a:tailEnd/>
            </a:ln>
          </p:spPr>
          <p:txBody>
            <a:bodyPr wrap="none" lIns="0" tIns="0" rIns="0" bIns="0">
              <a:spAutoFit/>
            </a:bodyPr>
            <a:lstStyle/>
            <a:p>
              <a:pPr algn="ctr"/>
              <a:r>
                <a:rPr lang="fr-FR" sz="1400">
                  <a:solidFill>
                    <a:srgbClr val="000000"/>
                  </a:solidFill>
                  <a:latin typeface="Helvetica" pitchFamily="34" charset="0"/>
                </a:rPr>
                <a:t>-0.5</a:t>
              </a:r>
              <a:endParaRPr lang="fr-FR" sz="3200">
                <a:latin typeface="Times New Roman" pitchFamily="18" charset="0"/>
              </a:endParaRPr>
            </a:p>
          </p:txBody>
        </p:sp>
        <p:sp>
          <p:nvSpPr>
            <p:cNvPr id="178319" name="Line 143"/>
            <p:cNvSpPr>
              <a:spLocks noChangeShapeType="1"/>
            </p:cNvSpPr>
            <p:nvPr/>
          </p:nvSpPr>
          <p:spPr bwMode="auto">
            <a:xfrm>
              <a:off x="1389" y="987"/>
              <a:ext cx="34" cy="1"/>
            </a:xfrm>
            <a:prstGeom prst="line">
              <a:avLst/>
            </a:prstGeom>
            <a:noFill/>
            <a:ln w="0">
              <a:solidFill>
                <a:srgbClr val="000000"/>
              </a:solidFill>
              <a:round/>
              <a:headEnd/>
              <a:tailEnd/>
            </a:ln>
          </p:spPr>
          <p:txBody>
            <a:bodyPr/>
            <a:lstStyle/>
            <a:p>
              <a:endParaRPr lang="fr-FR"/>
            </a:p>
          </p:txBody>
        </p:sp>
        <p:sp>
          <p:nvSpPr>
            <p:cNvPr id="178320" name="Line 144"/>
            <p:cNvSpPr>
              <a:spLocks noChangeShapeType="1"/>
            </p:cNvSpPr>
            <p:nvPr/>
          </p:nvSpPr>
          <p:spPr bwMode="auto">
            <a:xfrm flipH="1">
              <a:off x="4711" y="987"/>
              <a:ext cx="34" cy="1"/>
            </a:xfrm>
            <a:prstGeom prst="line">
              <a:avLst/>
            </a:prstGeom>
            <a:noFill/>
            <a:ln w="0">
              <a:solidFill>
                <a:srgbClr val="000000"/>
              </a:solidFill>
              <a:round/>
              <a:headEnd/>
              <a:tailEnd/>
            </a:ln>
          </p:spPr>
          <p:txBody>
            <a:bodyPr/>
            <a:lstStyle/>
            <a:p>
              <a:endParaRPr lang="fr-FR"/>
            </a:p>
          </p:txBody>
        </p:sp>
        <p:sp>
          <p:nvSpPr>
            <p:cNvPr id="178321" name="Rectangle 145"/>
            <p:cNvSpPr>
              <a:spLocks noChangeArrowheads="1"/>
            </p:cNvSpPr>
            <p:nvPr/>
          </p:nvSpPr>
          <p:spPr bwMode="auto">
            <a:xfrm>
              <a:off x="1216" y="936"/>
              <a:ext cx="68" cy="136"/>
            </a:xfrm>
            <a:prstGeom prst="rect">
              <a:avLst/>
            </a:prstGeom>
            <a:noFill/>
            <a:ln w="9525">
              <a:noFill/>
              <a:miter lim="800000"/>
              <a:headEnd/>
              <a:tailEnd/>
            </a:ln>
          </p:spPr>
          <p:txBody>
            <a:bodyPr wrap="none" lIns="0" tIns="0" rIns="0" bIns="0">
              <a:spAutoFit/>
            </a:bodyPr>
            <a:lstStyle/>
            <a:p>
              <a:pPr algn="ctr"/>
              <a:r>
                <a:rPr lang="fr-FR" sz="1400">
                  <a:solidFill>
                    <a:srgbClr val="000000"/>
                  </a:solidFill>
                  <a:latin typeface="Helvetica" pitchFamily="34" charset="0"/>
                </a:rPr>
                <a:t>0</a:t>
              </a:r>
              <a:endParaRPr lang="fr-FR" sz="3200">
                <a:latin typeface="Times New Roman" pitchFamily="18" charset="0"/>
              </a:endParaRPr>
            </a:p>
          </p:txBody>
        </p:sp>
        <p:sp>
          <p:nvSpPr>
            <p:cNvPr id="178322" name="Line 146"/>
            <p:cNvSpPr>
              <a:spLocks noChangeShapeType="1"/>
            </p:cNvSpPr>
            <p:nvPr/>
          </p:nvSpPr>
          <p:spPr bwMode="auto">
            <a:xfrm>
              <a:off x="1389" y="712"/>
              <a:ext cx="34" cy="1"/>
            </a:xfrm>
            <a:prstGeom prst="line">
              <a:avLst/>
            </a:prstGeom>
            <a:noFill/>
            <a:ln w="0">
              <a:solidFill>
                <a:srgbClr val="000000"/>
              </a:solidFill>
              <a:round/>
              <a:headEnd/>
              <a:tailEnd/>
            </a:ln>
          </p:spPr>
          <p:txBody>
            <a:bodyPr/>
            <a:lstStyle/>
            <a:p>
              <a:endParaRPr lang="fr-FR"/>
            </a:p>
          </p:txBody>
        </p:sp>
        <p:sp>
          <p:nvSpPr>
            <p:cNvPr id="178323" name="Line 147"/>
            <p:cNvSpPr>
              <a:spLocks noChangeShapeType="1"/>
            </p:cNvSpPr>
            <p:nvPr/>
          </p:nvSpPr>
          <p:spPr bwMode="auto">
            <a:xfrm flipH="1">
              <a:off x="4711" y="712"/>
              <a:ext cx="34" cy="1"/>
            </a:xfrm>
            <a:prstGeom prst="line">
              <a:avLst/>
            </a:prstGeom>
            <a:noFill/>
            <a:ln w="0">
              <a:solidFill>
                <a:srgbClr val="000000"/>
              </a:solidFill>
              <a:round/>
              <a:headEnd/>
              <a:tailEnd/>
            </a:ln>
          </p:spPr>
          <p:txBody>
            <a:bodyPr/>
            <a:lstStyle/>
            <a:p>
              <a:endParaRPr lang="fr-FR"/>
            </a:p>
          </p:txBody>
        </p:sp>
        <p:sp>
          <p:nvSpPr>
            <p:cNvPr id="178324" name="Rectangle 148"/>
            <p:cNvSpPr>
              <a:spLocks noChangeArrowheads="1"/>
            </p:cNvSpPr>
            <p:nvPr/>
          </p:nvSpPr>
          <p:spPr bwMode="auto">
            <a:xfrm>
              <a:off x="1136" y="661"/>
              <a:ext cx="170" cy="136"/>
            </a:xfrm>
            <a:prstGeom prst="rect">
              <a:avLst/>
            </a:prstGeom>
            <a:noFill/>
            <a:ln w="9525">
              <a:noFill/>
              <a:miter lim="800000"/>
              <a:headEnd/>
              <a:tailEnd/>
            </a:ln>
          </p:spPr>
          <p:txBody>
            <a:bodyPr wrap="none" lIns="0" tIns="0" rIns="0" bIns="0">
              <a:spAutoFit/>
            </a:bodyPr>
            <a:lstStyle/>
            <a:p>
              <a:pPr algn="ctr"/>
              <a:r>
                <a:rPr lang="fr-FR" sz="1400">
                  <a:solidFill>
                    <a:srgbClr val="000000"/>
                  </a:solidFill>
                  <a:latin typeface="Helvetica" pitchFamily="34" charset="0"/>
                </a:rPr>
                <a:t>0.5</a:t>
              </a:r>
              <a:endParaRPr lang="fr-FR" sz="3200">
                <a:latin typeface="Times New Roman" pitchFamily="18" charset="0"/>
              </a:endParaRPr>
            </a:p>
          </p:txBody>
        </p:sp>
        <p:sp>
          <p:nvSpPr>
            <p:cNvPr id="178325" name="Line 149"/>
            <p:cNvSpPr>
              <a:spLocks noChangeShapeType="1"/>
            </p:cNvSpPr>
            <p:nvPr/>
          </p:nvSpPr>
          <p:spPr bwMode="auto">
            <a:xfrm>
              <a:off x="1389" y="444"/>
              <a:ext cx="34" cy="1"/>
            </a:xfrm>
            <a:prstGeom prst="line">
              <a:avLst/>
            </a:prstGeom>
            <a:noFill/>
            <a:ln w="0">
              <a:solidFill>
                <a:srgbClr val="000000"/>
              </a:solidFill>
              <a:round/>
              <a:headEnd/>
              <a:tailEnd/>
            </a:ln>
          </p:spPr>
          <p:txBody>
            <a:bodyPr/>
            <a:lstStyle/>
            <a:p>
              <a:endParaRPr lang="fr-FR"/>
            </a:p>
          </p:txBody>
        </p:sp>
        <p:sp>
          <p:nvSpPr>
            <p:cNvPr id="178326" name="Line 150"/>
            <p:cNvSpPr>
              <a:spLocks noChangeShapeType="1"/>
            </p:cNvSpPr>
            <p:nvPr/>
          </p:nvSpPr>
          <p:spPr bwMode="auto">
            <a:xfrm flipH="1">
              <a:off x="4711" y="444"/>
              <a:ext cx="34" cy="1"/>
            </a:xfrm>
            <a:prstGeom prst="line">
              <a:avLst/>
            </a:prstGeom>
            <a:noFill/>
            <a:ln w="0">
              <a:solidFill>
                <a:srgbClr val="000000"/>
              </a:solidFill>
              <a:round/>
              <a:headEnd/>
              <a:tailEnd/>
            </a:ln>
          </p:spPr>
          <p:txBody>
            <a:bodyPr/>
            <a:lstStyle/>
            <a:p>
              <a:endParaRPr lang="fr-FR"/>
            </a:p>
          </p:txBody>
        </p:sp>
        <p:sp>
          <p:nvSpPr>
            <p:cNvPr id="178327" name="Rectangle 151"/>
            <p:cNvSpPr>
              <a:spLocks noChangeArrowheads="1"/>
            </p:cNvSpPr>
            <p:nvPr/>
          </p:nvSpPr>
          <p:spPr bwMode="auto">
            <a:xfrm>
              <a:off x="1216" y="393"/>
              <a:ext cx="68" cy="136"/>
            </a:xfrm>
            <a:prstGeom prst="rect">
              <a:avLst/>
            </a:prstGeom>
            <a:noFill/>
            <a:ln w="9525">
              <a:noFill/>
              <a:miter lim="800000"/>
              <a:headEnd/>
              <a:tailEnd/>
            </a:ln>
          </p:spPr>
          <p:txBody>
            <a:bodyPr wrap="none" lIns="0" tIns="0" rIns="0" bIns="0">
              <a:spAutoFit/>
            </a:bodyPr>
            <a:lstStyle/>
            <a:p>
              <a:pPr algn="ctr"/>
              <a:r>
                <a:rPr lang="fr-FR" sz="1400">
                  <a:solidFill>
                    <a:srgbClr val="000000"/>
                  </a:solidFill>
                  <a:latin typeface="Helvetica" pitchFamily="34" charset="0"/>
                </a:rPr>
                <a:t>1</a:t>
              </a:r>
              <a:endParaRPr lang="fr-FR" sz="3200">
                <a:latin typeface="Times New Roman" pitchFamily="18" charset="0"/>
              </a:endParaRPr>
            </a:p>
          </p:txBody>
        </p:sp>
        <p:sp>
          <p:nvSpPr>
            <p:cNvPr id="178328" name="Line 152"/>
            <p:cNvSpPr>
              <a:spLocks noChangeShapeType="1"/>
            </p:cNvSpPr>
            <p:nvPr/>
          </p:nvSpPr>
          <p:spPr bwMode="auto">
            <a:xfrm>
              <a:off x="1389" y="444"/>
              <a:ext cx="3356" cy="1"/>
            </a:xfrm>
            <a:prstGeom prst="line">
              <a:avLst/>
            </a:prstGeom>
            <a:noFill/>
            <a:ln w="0">
              <a:solidFill>
                <a:srgbClr val="000000"/>
              </a:solidFill>
              <a:round/>
              <a:headEnd/>
              <a:tailEnd/>
            </a:ln>
          </p:spPr>
          <p:txBody>
            <a:bodyPr/>
            <a:lstStyle/>
            <a:p>
              <a:endParaRPr lang="fr-FR"/>
            </a:p>
          </p:txBody>
        </p:sp>
        <p:sp>
          <p:nvSpPr>
            <p:cNvPr id="178329" name="Freeform 153"/>
            <p:cNvSpPr>
              <a:spLocks/>
            </p:cNvSpPr>
            <p:nvPr/>
          </p:nvSpPr>
          <p:spPr bwMode="auto">
            <a:xfrm>
              <a:off x="1389" y="444"/>
              <a:ext cx="3356" cy="1079"/>
            </a:xfrm>
            <a:custGeom>
              <a:avLst/>
              <a:gdLst/>
              <a:ahLst/>
              <a:cxnLst>
                <a:cxn ang="0">
                  <a:pos x="0" y="169"/>
                </a:cxn>
                <a:cxn ang="0">
                  <a:pos x="493" y="169"/>
                </a:cxn>
                <a:cxn ang="0">
                  <a:pos x="493" y="0"/>
                </a:cxn>
              </a:cxnLst>
              <a:rect l="0" t="0" r="r" b="b"/>
              <a:pathLst>
                <a:path w="493" h="169">
                  <a:moveTo>
                    <a:pt x="0" y="169"/>
                  </a:moveTo>
                  <a:lnTo>
                    <a:pt x="493" y="169"/>
                  </a:lnTo>
                  <a:lnTo>
                    <a:pt x="493" y="0"/>
                  </a:lnTo>
                </a:path>
              </a:pathLst>
            </a:custGeom>
            <a:noFill/>
            <a:ln w="0">
              <a:solidFill>
                <a:srgbClr val="000000"/>
              </a:solidFill>
              <a:prstDash val="solid"/>
              <a:round/>
              <a:headEnd/>
              <a:tailEnd/>
            </a:ln>
          </p:spPr>
          <p:txBody>
            <a:bodyPr/>
            <a:lstStyle/>
            <a:p>
              <a:endParaRPr lang="fr-FR"/>
            </a:p>
          </p:txBody>
        </p:sp>
        <p:sp>
          <p:nvSpPr>
            <p:cNvPr id="178330" name="Line 154"/>
            <p:cNvSpPr>
              <a:spLocks noChangeShapeType="1"/>
            </p:cNvSpPr>
            <p:nvPr/>
          </p:nvSpPr>
          <p:spPr bwMode="auto">
            <a:xfrm flipV="1">
              <a:off x="1377" y="444"/>
              <a:ext cx="1" cy="1079"/>
            </a:xfrm>
            <a:prstGeom prst="line">
              <a:avLst/>
            </a:prstGeom>
            <a:noFill/>
            <a:ln w="0">
              <a:solidFill>
                <a:srgbClr val="000000"/>
              </a:solidFill>
              <a:round/>
              <a:headEnd/>
              <a:tailEnd/>
            </a:ln>
          </p:spPr>
          <p:txBody>
            <a:bodyPr/>
            <a:lstStyle/>
            <a:p>
              <a:endParaRPr lang="fr-FR"/>
            </a:p>
          </p:txBody>
        </p:sp>
        <p:sp>
          <p:nvSpPr>
            <p:cNvPr id="178331" name="Rectangle 155"/>
            <p:cNvSpPr>
              <a:spLocks noChangeArrowheads="1"/>
            </p:cNvSpPr>
            <p:nvPr/>
          </p:nvSpPr>
          <p:spPr bwMode="auto">
            <a:xfrm>
              <a:off x="2836" y="1644"/>
              <a:ext cx="638" cy="136"/>
            </a:xfrm>
            <a:prstGeom prst="rect">
              <a:avLst/>
            </a:prstGeom>
            <a:noFill/>
            <a:ln w="9525">
              <a:noFill/>
              <a:miter lim="800000"/>
              <a:headEnd/>
              <a:tailEnd/>
            </a:ln>
          </p:spPr>
          <p:txBody>
            <a:bodyPr wrap="none" lIns="0" tIns="0" rIns="0" bIns="0">
              <a:spAutoFit/>
            </a:bodyPr>
            <a:lstStyle/>
            <a:p>
              <a:pPr algn="ctr"/>
              <a:r>
                <a:rPr lang="fr-FR" sz="1400">
                  <a:solidFill>
                    <a:srgbClr val="000000"/>
                  </a:solidFill>
                  <a:latin typeface="Helvetica" pitchFamily="34" charset="0"/>
                </a:rPr>
                <a:t>temps (sec)</a:t>
              </a:r>
              <a:endParaRPr lang="fr-FR" sz="3200">
                <a:latin typeface="Times New Roman" pitchFamily="18" charset="0"/>
              </a:endParaRPr>
            </a:p>
          </p:txBody>
        </p:sp>
        <p:sp>
          <p:nvSpPr>
            <p:cNvPr id="178332" name="Rectangle 156"/>
            <p:cNvSpPr>
              <a:spLocks noChangeArrowheads="1"/>
            </p:cNvSpPr>
            <p:nvPr/>
          </p:nvSpPr>
          <p:spPr bwMode="auto">
            <a:xfrm rot="16200000">
              <a:off x="782" y="860"/>
              <a:ext cx="489" cy="147"/>
            </a:xfrm>
            <a:prstGeom prst="rect">
              <a:avLst/>
            </a:prstGeom>
            <a:noFill/>
            <a:ln w="9525">
              <a:noFill/>
              <a:miter lim="800000"/>
              <a:headEnd/>
              <a:tailEnd/>
            </a:ln>
          </p:spPr>
          <p:txBody>
            <a:bodyPr wrap="none" lIns="0" tIns="0" rIns="0" bIns="0">
              <a:spAutoFit/>
            </a:bodyPr>
            <a:lstStyle/>
            <a:p>
              <a:pPr algn="ctr"/>
              <a:r>
                <a:rPr lang="fr-FR" sz="1400">
                  <a:solidFill>
                    <a:srgbClr val="000000"/>
                  </a:solidFill>
                  <a:latin typeface="Helvetica" pitchFamily="34" charset="0"/>
                </a:rPr>
                <a:t>amplitude</a:t>
              </a:r>
              <a:endParaRPr lang="fr-FR" sz="3200">
                <a:latin typeface="Times New Roman" pitchFamily="18" charset="0"/>
              </a:endParaRPr>
            </a:p>
          </p:txBody>
        </p:sp>
        <p:sp>
          <p:nvSpPr>
            <p:cNvPr id="178333" name="Rectangle 157"/>
            <p:cNvSpPr>
              <a:spLocks noChangeArrowheads="1"/>
            </p:cNvSpPr>
            <p:nvPr/>
          </p:nvSpPr>
          <p:spPr bwMode="auto">
            <a:xfrm>
              <a:off x="1948" y="207"/>
              <a:ext cx="2447" cy="165"/>
            </a:xfrm>
            <a:prstGeom prst="rect">
              <a:avLst/>
            </a:prstGeom>
            <a:noFill/>
            <a:ln w="9525">
              <a:noFill/>
              <a:miter lim="800000"/>
              <a:headEnd/>
              <a:tailEnd/>
            </a:ln>
          </p:spPr>
          <p:txBody>
            <a:bodyPr wrap="none" lIns="0" tIns="0" rIns="0" bIns="0">
              <a:spAutoFit/>
            </a:bodyPr>
            <a:lstStyle/>
            <a:p>
              <a:pPr algn="ctr"/>
              <a:r>
                <a:rPr lang="fr-FR" sz="1700">
                  <a:solidFill>
                    <a:srgbClr val="000000"/>
                  </a:solidFill>
                  <a:latin typeface="Helvetica" pitchFamily="34" charset="0"/>
                </a:rPr>
                <a:t>représentation des signaux en temps</a:t>
              </a:r>
              <a:endParaRPr lang="fr-FR" sz="3200" b="1">
                <a:latin typeface="Times New Roman" pitchFamily="18" charset="0"/>
              </a:endParaRPr>
            </a:p>
          </p:txBody>
        </p:sp>
        <p:sp>
          <p:nvSpPr>
            <p:cNvPr id="178336" name="Freeform 160"/>
            <p:cNvSpPr>
              <a:spLocks/>
            </p:cNvSpPr>
            <p:nvPr/>
          </p:nvSpPr>
          <p:spPr bwMode="auto">
            <a:xfrm>
              <a:off x="1397" y="459"/>
              <a:ext cx="3347" cy="1025"/>
            </a:xfrm>
            <a:custGeom>
              <a:avLst/>
              <a:gdLst/>
              <a:ahLst/>
              <a:cxnLst>
                <a:cxn ang="0">
                  <a:pos x="39" y="11"/>
                </a:cxn>
                <a:cxn ang="0">
                  <a:pos x="90" y="53"/>
                </a:cxn>
                <a:cxn ang="0">
                  <a:pos x="136" y="314"/>
                </a:cxn>
                <a:cxn ang="0">
                  <a:pos x="181" y="845"/>
                </a:cxn>
                <a:cxn ang="0">
                  <a:pos x="226" y="782"/>
                </a:cxn>
                <a:cxn ang="0">
                  <a:pos x="272" y="590"/>
                </a:cxn>
                <a:cxn ang="0">
                  <a:pos x="317" y="0"/>
                </a:cxn>
                <a:cxn ang="0">
                  <a:pos x="362" y="85"/>
                </a:cxn>
                <a:cxn ang="0">
                  <a:pos x="408" y="208"/>
                </a:cxn>
                <a:cxn ang="0">
                  <a:pos x="447" y="845"/>
                </a:cxn>
                <a:cxn ang="0">
                  <a:pos x="498" y="755"/>
                </a:cxn>
                <a:cxn ang="0">
                  <a:pos x="544" y="686"/>
                </a:cxn>
                <a:cxn ang="0">
                  <a:pos x="589" y="16"/>
                </a:cxn>
                <a:cxn ang="0">
                  <a:pos x="635" y="107"/>
                </a:cxn>
                <a:cxn ang="0">
                  <a:pos x="680" y="123"/>
                </a:cxn>
                <a:cxn ang="0">
                  <a:pos x="725" y="819"/>
                </a:cxn>
                <a:cxn ang="0">
                  <a:pos x="776" y="734"/>
                </a:cxn>
                <a:cxn ang="0">
                  <a:pos x="816" y="766"/>
                </a:cxn>
                <a:cxn ang="0">
                  <a:pos x="861" y="59"/>
                </a:cxn>
                <a:cxn ang="0">
                  <a:pos x="907" y="123"/>
                </a:cxn>
                <a:cxn ang="0">
                  <a:pos x="958" y="59"/>
                </a:cxn>
                <a:cxn ang="0">
                  <a:pos x="997" y="766"/>
                </a:cxn>
                <a:cxn ang="0">
                  <a:pos x="1043" y="734"/>
                </a:cxn>
                <a:cxn ang="0">
                  <a:pos x="1094" y="819"/>
                </a:cxn>
                <a:cxn ang="0">
                  <a:pos x="1133" y="123"/>
                </a:cxn>
                <a:cxn ang="0">
                  <a:pos x="1179" y="107"/>
                </a:cxn>
                <a:cxn ang="0">
                  <a:pos x="1230" y="16"/>
                </a:cxn>
                <a:cxn ang="0">
                  <a:pos x="1269" y="686"/>
                </a:cxn>
                <a:cxn ang="0">
                  <a:pos x="1315" y="755"/>
                </a:cxn>
                <a:cxn ang="0">
                  <a:pos x="1366" y="845"/>
                </a:cxn>
                <a:cxn ang="0">
                  <a:pos x="1406" y="208"/>
                </a:cxn>
                <a:cxn ang="0">
                  <a:pos x="1451" y="85"/>
                </a:cxn>
                <a:cxn ang="0">
                  <a:pos x="1502" y="0"/>
                </a:cxn>
                <a:cxn ang="0">
                  <a:pos x="1547" y="590"/>
                </a:cxn>
                <a:cxn ang="0">
                  <a:pos x="1593" y="782"/>
                </a:cxn>
                <a:cxn ang="0">
                  <a:pos x="1638" y="845"/>
                </a:cxn>
                <a:cxn ang="0">
                  <a:pos x="1683" y="314"/>
                </a:cxn>
                <a:cxn ang="0">
                  <a:pos x="1729" y="53"/>
                </a:cxn>
                <a:cxn ang="0">
                  <a:pos x="1774" y="11"/>
                </a:cxn>
                <a:cxn ang="0">
                  <a:pos x="1819" y="484"/>
                </a:cxn>
                <a:cxn ang="0">
                  <a:pos x="1865" y="814"/>
                </a:cxn>
                <a:cxn ang="0">
                  <a:pos x="1910" y="824"/>
                </a:cxn>
                <a:cxn ang="0">
                  <a:pos x="1955" y="426"/>
                </a:cxn>
                <a:cxn ang="0">
                  <a:pos x="2001" y="27"/>
                </a:cxn>
                <a:cxn ang="0">
                  <a:pos x="2046" y="37"/>
                </a:cxn>
                <a:cxn ang="0">
                  <a:pos x="2092" y="367"/>
                </a:cxn>
                <a:cxn ang="0">
                  <a:pos x="2137" y="840"/>
                </a:cxn>
                <a:cxn ang="0">
                  <a:pos x="2188" y="798"/>
                </a:cxn>
                <a:cxn ang="0">
                  <a:pos x="2228" y="537"/>
                </a:cxn>
                <a:cxn ang="0">
                  <a:pos x="2273" y="6"/>
                </a:cxn>
                <a:cxn ang="0">
                  <a:pos x="2324" y="69"/>
                </a:cxn>
                <a:cxn ang="0">
                  <a:pos x="2369" y="261"/>
                </a:cxn>
                <a:cxn ang="0">
                  <a:pos x="2409" y="851"/>
                </a:cxn>
                <a:cxn ang="0">
                  <a:pos x="2460" y="766"/>
                </a:cxn>
                <a:cxn ang="0">
                  <a:pos x="2505" y="643"/>
                </a:cxn>
                <a:cxn ang="0">
                  <a:pos x="2545" y="6"/>
                </a:cxn>
                <a:cxn ang="0">
                  <a:pos x="2596" y="96"/>
                </a:cxn>
                <a:cxn ang="0">
                  <a:pos x="2641" y="165"/>
                </a:cxn>
                <a:cxn ang="0">
                  <a:pos x="2681" y="835"/>
                </a:cxn>
                <a:cxn ang="0">
                  <a:pos x="2732" y="744"/>
                </a:cxn>
                <a:cxn ang="0">
                  <a:pos x="2777" y="729"/>
                </a:cxn>
              </a:cxnLst>
              <a:rect l="0" t="0" r="r" b="b"/>
              <a:pathLst>
                <a:path w="2795" h="851">
                  <a:moveTo>
                    <a:pt x="0" y="426"/>
                  </a:moveTo>
                  <a:lnTo>
                    <a:pt x="0" y="367"/>
                  </a:lnTo>
                  <a:lnTo>
                    <a:pt x="5" y="314"/>
                  </a:lnTo>
                  <a:lnTo>
                    <a:pt x="5" y="261"/>
                  </a:lnTo>
                  <a:lnTo>
                    <a:pt x="11" y="208"/>
                  </a:lnTo>
                  <a:lnTo>
                    <a:pt x="11" y="165"/>
                  </a:lnTo>
                  <a:lnTo>
                    <a:pt x="17" y="123"/>
                  </a:lnTo>
                  <a:lnTo>
                    <a:pt x="17" y="85"/>
                  </a:lnTo>
                  <a:lnTo>
                    <a:pt x="22" y="59"/>
                  </a:lnTo>
                  <a:lnTo>
                    <a:pt x="22" y="32"/>
                  </a:lnTo>
                  <a:lnTo>
                    <a:pt x="28" y="16"/>
                  </a:lnTo>
                  <a:lnTo>
                    <a:pt x="28" y="6"/>
                  </a:lnTo>
                  <a:lnTo>
                    <a:pt x="34" y="0"/>
                  </a:lnTo>
                  <a:lnTo>
                    <a:pt x="39" y="6"/>
                  </a:lnTo>
                  <a:lnTo>
                    <a:pt x="39" y="11"/>
                  </a:lnTo>
                  <a:lnTo>
                    <a:pt x="45" y="27"/>
                  </a:lnTo>
                  <a:lnTo>
                    <a:pt x="45" y="37"/>
                  </a:lnTo>
                  <a:lnTo>
                    <a:pt x="51" y="53"/>
                  </a:lnTo>
                  <a:lnTo>
                    <a:pt x="51" y="69"/>
                  </a:lnTo>
                  <a:lnTo>
                    <a:pt x="56" y="85"/>
                  </a:lnTo>
                  <a:lnTo>
                    <a:pt x="56" y="96"/>
                  </a:lnTo>
                  <a:lnTo>
                    <a:pt x="62" y="107"/>
                  </a:lnTo>
                  <a:lnTo>
                    <a:pt x="62" y="117"/>
                  </a:lnTo>
                  <a:lnTo>
                    <a:pt x="68" y="123"/>
                  </a:lnTo>
                  <a:lnTo>
                    <a:pt x="73" y="117"/>
                  </a:lnTo>
                  <a:lnTo>
                    <a:pt x="79" y="107"/>
                  </a:lnTo>
                  <a:lnTo>
                    <a:pt x="79" y="96"/>
                  </a:lnTo>
                  <a:lnTo>
                    <a:pt x="85" y="85"/>
                  </a:lnTo>
                  <a:lnTo>
                    <a:pt x="85" y="69"/>
                  </a:lnTo>
                  <a:lnTo>
                    <a:pt x="90" y="53"/>
                  </a:lnTo>
                  <a:lnTo>
                    <a:pt x="90" y="37"/>
                  </a:lnTo>
                  <a:lnTo>
                    <a:pt x="96" y="27"/>
                  </a:lnTo>
                  <a:lnTo>
                    <a:pt x="96" y="11"/>
                  </a:lnTo>
                  <a:lnTo>
                    <a:pt x="102" y="6"/>
                  </a:lnTo>
                  <a:lnTo>
                    <a:pt x="107" y="0"/>
                  </a:lnTo>
                  <a:lnTo>
                    <a:pt x="107" y="6"/>
                  </a:lnTo>
                  <a:lnTo>
                    <a:pt x="113" y="16"/>
                  </a:lnTo>
                  <a:lnTo>
                    <a:pt x="113" y="32"/>
                  </a:lnTo>
                  <a:lnTo>
                    <a:pt x="119" y="59"/>
                  </a:lnTo>
                  <a:lnTo>
                    <a:pt x="119" y="85"/>
                  </a:lnTo>
                  <a:lnTo>
                    <a:pt x="124" y="123"/>
                  </a:lnTo>
                  <a:lnTo>
                    <a:pt x="124" y="165"/>
                  </a:lnTo>
                  <a:lnTo>
                    <a:pt x="130" y="208"/>
                  </a:lnTo>
                  <a:lnTo>
                    <a:pt x="130" y="261"/>
                  </a:lnTo>
                  <a:lnTo>
                    <a:pt x="136" y="314"/>
                  </a:lnTo>
                  <a:lnTo>
                    <a:pt x="136" y="367"/>
                  </a:lnTo>
                  <a:lnTo>
                    <a:pt x="141" y="426"/>
                  </a:lnTo>
                  <a:lnTo>
                    <a:pt x="141" y="484"/>
                  </a:lnTo>
                  <a:lnTo>
                    <a:pt x="147" y="537"/>
                  </a:lnTo>
                  <a:lnTo>
                    <a:pt x="147" y="590"/>
                  </a:lnTo>
                  <a:lnTo>
                    <a:pt x="153" y="643"/>
                  </a:lnTo>
                  <a:lnTo>
                    <a:pt x="153" y="686"/>
                  </a:lnTo>
                  <a:lnTo>
                    <a:pt x="158" y="729"/>
                  </a:lnTo>
                  <a:lnTo>
                    <a:pt x="158" y="766"/>
                  </a:lnTo>
                  <a:lnTo>
                    <a:pt x="164" y="792"/>
                  </a:lnTo>
                  <a:lnTo>
                    <a:pt x="164" y="819"/>
                  </a:lnTo>
                  <a:lnTo>
                    <a:pt x="170" y="835"/>
                  </a:lnTo>
                  <a:lnTo>
                    <a:pt x="170" y="845"/>
                  </a:lnTo>
                  <a:lnTo>
                    <a:pt x="175" y="851"/>
                  </a:lnTo>
                  <a:lnTo>
                    <a:pt x="181" y="845"/>
                  </a:lnTo>
                  <a:lnTo>
                    <a:pt x="181" y="840"/>
                  </a:lnTo>
                  <a:lnTo>
                    <a:pt x="187" y="824"/>
                  </a:lnTo>
                  <a:lnTo>
                    <a:pt x="187" y="814"/>
                  </a:lnTo>
                  <a:lnTo>
                    <a:pt x="192" y="798"/>
                  </a:lnTo>
                  <a:lnTo>
                    <a:pt x="192" y="782"/>
                  </a:lnTo>
                  <a:lnTo>
                    <a:pt x="198" y="766"/>
                  </a:lnTo>
                  <a:lnTo>
                    <a:pt x="198" y="755"/>
                  </a:lnTo>
                  <a:lnTo>
                    <a:pt x="198" y="744"/>
                  </a:lnTo>
                  <a:lnTo>
                    <a:pt x="204" y="734"/>
                  </a:lnTo>
                  <a:lnTo>
                    <a:pt x="209" y="729"/>
                  </a:lnTo>
                  <a:lnTo>
                    <a:pt x="215" y="734"/>
                  </a:lnTo>
                  <a:lnTo>
                    <a:pt x="215" y="744"/>
                  </a:lnTo>
                  <a:lnTo>
                    <a:pt x="221" y="755"/>
                  </a:lnTo>
                  <a:lnTo>
                    <a:pt x="221" y="766"/>
                  </a:lnTo>
                  <a:lnTo>
                    <a:pt x="226" y="782"/>
                  </a:lnTo>
                  <a:lnTo>
                    <a:pt x="226" y="798"/>
                  </a:lnTo>
                  <a:lnTo>
                    <a:pt x="232" y="814"/>
                  </a:lnTo>
                  <a:lnTo>
                    <a:pt x="232" y="824"/>
                  </a:lnTo>
                  <a:lnTo>
                    <a:pt x="238" y="840"/>
                  </a:lnTo>
                  <a:lnTo>
                    <a:pt x="238" y="845"/>
                  </a:lnTo>
                  <a:lnTo>
                    <a:pt x="243" y="851"/>
                  </a:lnTo>
                  <a:lnTo>
                    <a:pt x="249" y="845"/>
                  </a:lnTo>
                  <a:lnTo>
                    <a:pt x="249" y="835"/>
                  </a:lnTo>
                  <a:lnTo>
                    <a:pt x="255" y="819"/>
                  </a:lnTo>
                  <a:lnTo>
                    <a:pt x="255" y="792"/>
                  </a:lnTo>
                  <a:lnTo>
                    <a:pt x="260" y="766"/>
                  </a:lnTo>
                  <a:lnTo>
                    <a:pt x="260" y="729"/>
                  </a:lnTo>
                  <a:lnTo>
                    <a:pt x="266" y="686"/>
                  </a:lnTo>
                  <a:lnTo>
                    <a:pt x="266" y="643"/>
                  </a:lnTo>
                  <a:lnTo>
                    <a:pt x="272" y="590"/>
                  </a:lnTo>
                  <a:lnTo>
                    <a:pt x="272" y="537"/>
                  </a:lnTo>
                  <a:lnTo>
                    <a:pt x="277" y="484"/>
                  </a:lnTo>
                  <a:lnTo>
                    <a:pt x="277" y="426"/>
                  </a:lnTo>
                  <a:lnTo>
                    <a:pt x="283" y="367"/>
                  </a:lnTo>
                  <a:lnTo>
                    <a:pt x="283" y="314"/>
                  </a:lnTo>
                  <a:lnTo>
                    <a:pt x="289" y="261"/>
                  </a:lnTo>
                  <a:lnTo>
                    <a:pt x="289" y="208"/>
                  </a:lnTo>
                  <a:lnTo>
                    <a:pt x="294" y="165"/>
                  </a:lnTo>
                  <a:lnTo>
                    <a:pt x="294" y="123"/>
                  </a:lnTo>
                  <a:lnTo>
                    <a:pt x="300" y="85"/>
                  </a:lnTo>
                  <a:lnTo>
                    <a:pt x="300" y="59"/>
                  </a:lnTo>
                  <a:lnTo>
                    <a:pt x="306" y="32"/>
                  </a:lnTo>
                  <a:lnTo>
                    <a:pt x="306" y="16"/>
                  </a:lnTo>
                  <a:lnTo>
                    <a:pt x="311" y="6"/>
                  </a:lnTo>
                  <a:lnTo>
                    <a:pt x="317" y="0"/>
                  </a:lnTo>
                  <a:lnTo>
                    <a:pt x="317" y="6"/>
                  </a:lnTo>
                  <a:lnTo>
                    <a:pt x="323" y="11"/>
                  </a:lnTo>
                  <a:lnTo>
                    <a:pt x="323" y="27"/>
                  </a:lnTo>
                  <a:lnTo>
                    <a:pt x="328" y="37"/>
                  </a:lnTo>
                  <a:lnTo>
                    <a:pt x="328" y="53"/>
                  </a:lnTo>
                  <a:lnTo>
                    <a:pt x="334" y="69"/>
                  </a:lnTo>
                  <a:lnTo>
                    <a:pt x="334" y="85"/>
                  </a:lnTo>
                  <a:lnTo>
                    <a:pt x="340" y="96"/>
                  </a:lnTo>
                  <a:lnTo>
                    <a:pt x="340" y="107"/>
                  </a:lnTo>
                  <a:lnTo>
                    <a:pt x="345" y="117"/>
                  </a:lnTo>
                  <a:lnTo>
                    <a:pt x="351" y="123"/>
                  </a:lnTo>
                  <a:lnTo>
                    <a:pt x="357" y="117"/>
                  </a:lnTo>
                  <a:lnTo>
                    <a:pt x="357" y="107"/>
                  </a:lnTo>
                  <a:lnTo>
                    <a:pt x="362" y="96"/>
                  </a:lnTo>
                  <a:lnTo>
                    <a:pt x="362" y="85"/>
                  </a:lnTo>
                  <a:lnTo>
                    <a:pt x="368" y="69"/>
                  </a:lnTo>
                  <a:lnTo>
                    <a:pt x="368" y="53"/>
                  </a:lnTo>
                  <a:lnTo>
                    <a:pt x="374" y="37"/>
                  </a:lnTo>
                  <a:lnTo>
                    <a:pt x="374" y="27"/>
                  </a:lnTo>
                  <a:lnTo>
                    <a:pt x="379" y="11"/>
                  </a:lnTo>
                  <a:lnTo>
                    <a:pt x="379" y="6"/>
                  </a:lnTo>
                  <a:lnTo>
                    <a:pt x="385" y="0"/>
                  </a:lnTo>
                  <a:lnTo>
                    <a:pt x="391" y="6"/>
                  </a:lnTo>
                  <a:lnTo>
                    <a:pt x="391" y="16"/>
                  </a:lnTo>
                  <a:lnTo>
                    <a:pt x="396" y="32"/>
                  </a:lnTo>
                  <a:lnTo>
                    <a:pt x="396" y="59"/>
                  </a:lnTo>
                  <a:lnTo>
                    <a:pt x="396" y="85"/>
                  </a:lnTo>
                  <a:lnTo>
                    <a:pt x="402" y="123"/>
                  </a:lnTo>
                  <a:lnTo>
                    <a:pt x="402" y="165"/>
                  </a:lnTo>
                  <a:lnTo>
                    <a:pt x="408" y="208"/>
                  </a:lnTo>
                  <a:lnTo>
                    <a:pt x="408" y="261"/>
                  </a:lnTo>
                  <a:lnTo>
                    <a:pt x="413" y="314"/>
                  </a:lnTo>
                  <a:lnTo>
                    <a:pt x="413" y="367"/>
                  </a:lnTo>
                  <a:lnTo>
                    <a:pt x="419" y="426"/>
                  </a:lnTo>
                  <a:lnTo>
                    <a:pt x="419" y="484"/>
                  </a:lnTo>
                  <a:lnTo>
                    <a:pt x="425" y="537"/>
                  </a:lnTo>
                  <a:lnTo>
                    <a:pt x="425" y="590"/>
                  </a:lnTo>
                  <a:lnTo>
                    <a:pt x="430" y="643"/>
                  </a:lnTo>
                  <a:lnTo>
                    <a:pt x="430" y="686"/>
                  </a:lnTo>
                  <a:lnTo>
                    <a:pt x="436" y="729"/>
                  </a:lnTo>
                  <a:lnTo>
                    <a:pt x="436" y="766"/>
                  </a:lnTo>
                  <a:lnTo>
                    <a:pt x="442" y="792"/>
                  </a:lnTo>
                  <a:lnTo>
                    <a:pt x="442" y="819"/>
                  </a:lnTo>
                  <a:lnTo>
                    <a:pt x="447" y="835"/>
                  </a:lnTo>
                  <a:lnTo>
                    <a:pt x="447" y="845"/>
                  </a:lnTo>
                  <a:lnTo>
                    <a:pt x="453" y="851"/>
                  </a:lnTo>
                  <a:lnTo>
                    <a:pt x="459" y="845"/>
                  </a:lnTo>
                  <a:lnTo>
                    <a:pt x="459" y="840"/>
                  </a:lnTo>
                  <a:lnTo>
                    <a:pt x="464" y="824"/>
                  </a:lnTo>
                  <a:lnTo>
                    <a:pt x="464" y="814"/>
                  </a:lnTo>
                  <a:lnTo>
                    <a:pt x="470" y="798"/>
                  </a:lnTo>
                  <a:lnTo>
                    <a:pt x="470" y="782"/>
                  </a:lnTo>
                  <a:lnTo>
                    <a:pt x="476" y="766"/>
                  </a:lnTo>
                  <a:lnTo>
                    <a:pt x="476" y="755"/>
                  </a:lnTo>
                  <a:lnTo>
                    <a:pt x="481" y="744"/>
                  </a:lnTo>
                  <a:lnTo>
                    <a:pt x="481" y="734"/>
                  </a:lnTo>
                  <a:lnTo>
                    <a:pt x="487" y="729"/>
                  </a:lnTo>
                  <a:lnTo>
                    <a:pt x="493" y="734"/>
                  </a:lnTo>
                  <a:lnTo>
                    <a:pt x="498" y="744"/>
                  </a:lnTo>
                  <a:lnTo>
                    <a:pt x="498" y="755"/>
                  </a:lnTo>
                  <a:lnTo>
                    <a:pt x="504" y="766"/>
                  </a:lnTo>
                  <a:lnTo>
                    <a:pt x="504" y="782"/>
                  </a:lnTo>
                  <a:lnTo>
                    <a:pt x="510" y="798"/>
                  </a:lnTo>
                  <a:lnTo>
                    <a:pt x="510" y="814"/>
                  </a:lnTo>
                  <a:lnTo>
                    <a:pt x="515" y="824"/>
                  </a:lnTo>
                  <a:lnTo>
                    <a:pt x="515" y="840"/>
                  </a:lnTo>
                  <a:lnTo>
                    <a:pt x="521" y="845"/>
                  </a:lnTo>
                  <a:lnTo>
                    <a:pt x="527" y="851"/>
                  </a:lnTo>
                  <a:lnTo>
                    <a:pt x="527" y="845"/>
                  </a:lnTo>
                  <a:lnTo>
                    <a:pt x="532" y="835"/>
                  </a:lnTo>
                  <a:lnTo>
                    <a:pt x="532" y="819"/>
                  </a:lnTo>
                  <a:lnTo>
                    <a:pt x="538" y="792"/>
                  </a:lnTo>
                  <a:lnTo>
                    <a:pt x="538" y="766"/>
                  </a:lnTo>
                  <a:lnTo>
                    <a:pt x="544" y="729"/>
                  </a:lnTo>
                  <a:lnTo>
                    <a:pt x="544" y="686"/>
                  </a:lnTo>
                  <a:lnTo>
                    <a:pt x="549" y="643"/>
                  </a:lnTo>
                  <a:lnTo>
                    <a:pt x="549" y="590"/>
                  </a:lnTo>
                  <a:lnTo>
                    <a:pt x="555" y="537"/>
                  </a:lnTo>
                  <a:lnTo>
                    <a:pt x="555" y="484"/>
                  </a:lnTo>
                  <a:lnTo>
                    <a:pt x="561" y="426"/>
                  </a:lnTo>
                  <a:lnTo>
                    <a:pt x="561" y="367"/>
                  </a:lnTo>
                  <a:lnTo>
                    <a:pt x="566" y="314"/>
                  </a:lnTo>
                  <a:lnTo>
                    <a:pt x="566" y="261"/>
                  </a:lnTo>
                  <a:lnTo>
                    <a:pt x="572" y="208"/>
                  </a:lnTo>
                  <a:lnTo>
                    <a:pt x="572" y="165"/>
                  </a:lnTo>
                  <a:lnTo>
                    <a:pt x="578" y="123"/>
                  </a:lnTo>
                  <a:lnTo>
                    <a:pt x="578" y="85"/>
                  </a:lnTo>
                  <a:lnTo>
                    <a:pt x="583" y="59"/>
                  </a:lnTo>
                  <a:lnTo>
                    <a:pt x="583" y="32"/>
                  </a:lnTo>
                  <a:lnTo>
                    <a:pt x="589" y="16"/>
                  </a:lnTo>
                  <a:lnTo>
                    <a:pt x="589" y="6"/>
                  </a:lnTo>
                  <a:lnTo>
                    <a:pt x="595" y="0"/>
                  </a:lnTo>
                  <a:lnTo>
                    <a:pt x="600" y="6"/>
                  </a:lnTo>
                  <a:lnTo>
                    <a:pt x="600" y="11"/>
                  </a:lnTo>
                  <a:lnTo>
                    <a:pt x="600" y="27"/>
                  </a:lnTo>
                  <a:lnTo>
                    <a:pt x="606" y="37"/>
                  </a:lnTo>
                  <a:lnTo>
                    <a:pt x="606" y="53"/>
                  </a:lnTo>
                  <a:lnTo>
                    <a:pt x="612" y="69"/>
                  </a:lnTo>
                  <a:lnTo>
                    <a:pt x="612" y="85"/>
                  </a:lnTo>
                  <a:lnTo>
                    <a:pt x="618" y="96"/>
                  </a:lnTo>
                  <a:lnTo>
                    <a:pt x="618" y="107"/>
                  </a:lnTo>
                  <a:lnTo>
                    <a:pt x="623" y="117"/>
                  </a:lnTo>
                  <a:lnTo>
                    <a:pt x="629" y="123"/>
                  </a:lnTo>
                  <a:lnTo>
                    <a:pt x="635" y="117"/>
                  </a:lnTo>
                  <a:lnTo>
                    <a:pt x="635" y="107"/>
                  </a:lnTo>
                  <a:lnTo>
                    <a:pt x="640" y="96"/>
                  </a:lnTo>
                  <a:lnTo>
                    <a:pt x="640" y="85"/>
                  </a:lnTo>
                  <a:lnTo>
                    <a:pt x="646" y="69"/>
                  </a:lnTo>
                  <a:lnTo>
                    <a:pt x="646" y="53"/>
                  </a:lnTo>
                  <a:lnTo>
                    <a:pt x="652" y="37"/>
                  </a:lnTo>
                  <a:lnTo>
                    <a:pt x="652" y="27"/>
                  </a:lnTo>
                  <a:lnTo>
                    <a:pt x="657" y="11"/>
                  </a:lnTo>
                  <a:lnTo>
                    <a:pt x="657" y="6"/>
                  </a:lnTo>
                  <a:lnTo>
                    <a:pt x="663" y="0"/>
                  </a:lnTo>
                  <a:lnTo>
                    <a:pt x="669" y="6"/>
                  </a:lnTo>
                  <a:lnTo>
                    <a:pt x="669" y="16"/>
                  </a:lnTo>
                  <a:lnTo>
                    <a:pt x="674" y="32"/>
                  </a:lnTo>
                  <a:lnTo>
                    <a:pt x="674" y="59"/>
                  </a:lnTo>
                  <a:lnTo>
                    <a:pt x="680" y="85"/>
                  </a:lnTo>
                  <a:lnTo>
                    <a:pt x="680" y="123"/>
                  </a:lnTo>
                  <a:lnTo>
                    <a:pt x="686" y="165"/>
                  </a:lnTo>
                  <a:lnTo>
                    <a:pt x="686" y="208"/>
                  </a:lnTo>
                  <a:lnTo>
                    <a:pt x="691" y="261"/>
                  </a:lnTo>
                  <a:lnTo>
                    <a:pt x="691" y="314"/>
                  </a:lnTo>
                  <a:lnTo>
                    <a:pt x="697" y="367"/>
                  </a:lnTo>
                  <a:lnTo>
                    <a:pt x="697" y="426"/>
                  </a:lnTo>
                  <a:lnTo>
                    <a:pt x="703" y="484"/>
                  </a:lnTo>
                  <a:lnTo>
                    <a:pt x="703" y="537"/>
                  </a:lnTo>
                  <a:lnTo>
                    <a:pt x="708" y="590"/>
                  </a:lnTo>
                  <a:lnTo>
                    <a:pt x="708" y="643"/>
                  </a:lnTo>
                  <a:lnTo>
                    <a:pt x="714" y="686"/>
                  </a:lnTo>
                  <a:lnTo>
                    <a:pt x="714" y="729"/>
                  </a:lnTo>
                  <a:lnTo>
                    <a:pt x="720" y="766"/>
                  </a:lnTo>
                  <a:lnTo>
                    <a:pt x="720" y="792"/>
                  </a:lnTo>
                  <a:lnTo>
                    <a:pt x="725" y="819"/>
                  </a:lnTo>
                  <a:lnTo>
                    <a:pt x="725" y="835"/>
                  </a:lnTo>
                  <a:lnTo>
                    <a:pt x="731" y="845"/>
                  </a:lnTo>
                  <a:lnTo>
                    <a:pt x="737" y="851"/>
                  </a:lnTo>
                  <a:lnTo>
                    <a:pt x="737" y="845"/>
                  </a:lnTo>
                  <a:lnTo>
                    <a:pt x="742" y="840"/>
                  </a:lnTo>
                  <a:lnTo>
                    <a:pt x="742" y="824"/>
                  </a:lnTo>
                  <a:lnTo>
                    <a:pt x="748" y="814"/>
                  </a:lnTo>
                  <a:lnTo>
                    <a:pt x="748" y="798"/>
                  </a:lnTo>
                  <a:lnTo>
                    <a:pt x="754" y="782"/>
                  </a:lnTo>
                  <a:lnTo>
                    <a:pt x="754" y="766"/>
                  </a:lnTo>
                  <a:lnTo>
                    <a:pt x="759" y="755"/>
                  </a:lnTo>
                  <a:lnTo>
                    <a:pt x="759" y="744"/>
                  </a:lnTo>
                  <a:lnTo>
                    <a:pt x="765" y="734"/>
                  </a:lnTo>
                  <a:lnTo>
                    <a:pt x="771" y="729"/>
                  </a:lnTo>
                  <a:lnTo>
                    <a:pt x="776" y="734"/>
                  </a:lnTo>
                  <a:lnTo>
                    <a:pt x="776" y="744"/>
                  </a:lnTo>
                  <a:lnTo>
                    <a:pt x="782" y="755"/>
                  </a:lnTo>
                  <a:lnTo>
                    <a:pt x="782" y="766"/>
                  </a:lnTo>
                  <a:lnTo>
                    <a:pt x="788" y="782"/>
                  </a:lnTo>
                  <a:lnTo>
                    <a:pt x="788" y="798"/>
                  </a:lnTo>
                  <a:lnTo>
                    <a:pt x="793" y="814"/>
                  </a:lnTo>
                  <a:lnTo>
                    <a:pt x="793" y="824"/>
                  </a:lnTo>
                  <a:lnTo>
                    <a:pt x="799" y="840"/>
                  </a:lnTo>
                  <a:lnTo>
                    <a:pt x="799" y="845"/>
                  </a:lnTo>
                  <a:lnTo>
                    <a:pt x="805" y="851"/>
                  </a:lnTo>
                  <a:lnTo>
                    <a:pt x="805" y="845"/>
                  </a:lnTo>
                  <a:lnTo>
                    <a:pt x="810" y="835"/>
                  </a:lnTo>
                  <a:lnTo>
                    <a:pt x="810" y="819"/>
                  </a:lnTo>
                  <a:lnTo>
                    <a:pt x="816" y="792"/>
                  </a:lnTo>
                  <a:lnTo>
                    <a:pt x="816" y="766"/>
                  </a:lnTo>
                  <a:lnTo>
                    <a:pt x="822" y="729"/>
                  </a:lnTo>
                  <a:lnTo>
                    <a:pt x="822" y="686"/>
                  </a:lnTo>
                  <a:lnTo>
                    <a:pt x="827" y="643"/>
                  </a:lnTo>
                  <a:lnTo>
                    <a:pt x="827" y="590"/>
                  </a:lnTo>
                  <a:lnTo>
                    <a:pt x="833" y="537"/>
                  </a:lnTo>
                  <a:lnTo>
                    <a:pt x="833" y="484"/>
                  </a:lnTo>
                  <a:lnTo>
                    <a:pt x="839" y="426"/>
                  </a:lnTo>
                  <a:lnTo>
                    <a:pt x="839" y="367"/>
                  </a:lnTo>
                  <a:lnTo>
                    <a:pt x="844" y="314"/>
                  </a:lnTo>
                  <a:lnTo>
                    <a:pt x="844" y="261"/>
                  </a:lnTo>
                  <a:lnTo>
                    <a:pt x="850" y="208"/>
                  </a:lnTo>
                  <a:lnTo>
                    <a:pt x="850" y="165"/>
                  </a:lnTo>
                  <a:lnTo>
                    <a:pt x="856" y="123"/>
                  </a:lnTo>
                  <a:lnTo>
                    <a:pt x="856" y="85"/>
                  </a:lnTo>
                  <a:lnTo>
                    <a:pt x="861" y="59"/>
                  </a:lnTo>
                  <a:lnTo>
                    <a:pt x="861" y="32"/>
                  </a:lnTo>
                  <a:lnTo>
                    <a:pt x="867" y="16"/>
                  </a:lnTo>
                  <a:lnTo>
                    <a:pt x="867" y="6"/>
                  </a:lnTo>
                  <a:lnTo>
                    <a:pt x="873" y="0"/>
                  </a:lnTo>
                  <a:lnTo>
                    <a:pt x="878" y="6"/>
                  </a:lnTo>
                  <a:lnTo>
                    <a:pt x="878" y="11"/>
                  </a:lnTo>
                  <a:lnTo>
                    <a:pt x="884" y="27"/>
                  </a:lnTo>
                  <a:lnTo>
                    <a:pt x="884" y="37"/>
                  </a:lnTo>
                  <a:lnTo>
                    <a:pt x="890" y="53"/>
                  </a:lnTo>
                  <a:lnTo>
                    <a:pt x="890" y="69"/>
                  </a:lnTo>
                  <a:lnTo>
                    <a:pt x="895" y="85"/>
                  </a:lnTo>
                  <a:lnTo>
                    <a:pt x="895" y="96"/>
                  </a:lnTo>
                  <a:lnTo>
                    <a:pt x="901" y="107"/>
                  </a:lnTo>
                  <a:lnTo>
                    <a:pt x="901" y="117"/>
                  </a:lnTo>
                  <a:lnTo>
                    <a:pt x="907" y="123"/>
                  </a:lnTo>
                  <a:lnTo>
                    <a:pt x="912" y="117"/>
                  </a:lnTo>
                  <a:lnTo>
                    <a:pt x="918" y="107"/>
                  </a:lnTo>
                  <a:lnTo>
                    <a:pt x="918" y="96"/>
                  </a:lnTo>
                  <a:lnTo>
                    <a:pt x="924" y="85"/>
                  </a:lnTo>
                  <a:lnTo>
                    <a:pt x="924" y="69"/>
                  </a:lnTo>
                  <a:lnTo>
                    <a:pt x="929" y="53"/>
                  </a:lnTo>
                  <a:lnTo>
                    <a:pt x="929" y="37"/>
                  </a:lnTo>
                  <a:lnTo>
                    <a:pt x="935" y="27"/>
                  </a:lnTo>
                  <a:lnTo>
                    <a:pt x="935" y="11"/>
                  </a:lnTo>
                  <a:lnTo>
                    <a:pt x="941" y="6"/>
                  </a:lnTo>
                  <a:lnTo>
                    <a:pt x="946" y="0"/>
                  </a:lnTo>
                  <a:lnTo>
                    <a:pt x="946" y="6"/>
                  </a:lnTo>
                  <a:lnTo>
                    <a:pt x="952" y="16"/>
                  </a:lnTo>
                  <a:lnTo>
                    <a:pt x="952" y="32"/>
                  </a:lnTo>
                  <a:lnTo>
                    <a:pt x="958" y="59"/>
                  </a:lnTo>
                  <a:lnTo>
                    <a:pt x="958" y="85"/>
                  </a:lnTo>
                  <a:lnTo>
                    <a:pt x="963" y="123"/>
                  </a:lnTo>
                  <a:lnTo>
                    <a:pt x="963" y="165"/>
                  </a:lnTo>
                  <a:lnTo>
                    <a:pt x="969" y="208"/>
                  </a:lnTo>
                  <a:lnTo>
                    <a:pt x="969" y="261"/>
                  </a:lnTo>
                  <a:lnTo>
                    <a:pt x="975" y="314"/>
                  </a:lnTo>
                  <a:lnTo>
                    <a:pt x="975" y="367"/>
                  </a:lnTo>
                  <a:lnTo>
                    <a:pt x="980" y="426"/>
                  </a:lnTo>
                  <a:lnTo>
                    <a:pt x="980" y="484"/>
                  </a:lnTo>
                  <a:lnTo>
                    <a:pt x="986" y="537"/>
                  </a:lnTo>
                  <a:lnTo>
                    <a:pt x="986" y="590"/>
                  </a:lnTo>
                  <a:lnTo>
                    <a:pt x="992" y="643"/>
                  </a:lnTo>
                  <a:lnTo>
                    <a:pt x="992" y="686"/>
                  </a:lnTo>
                  <a:lnTo>
                    <a:pt x="997" y="729"/>
                  </a:lnTo>
                  <a:lnTo>
                    <a:pt x="997" y="766"/>
                  </a:lnTo>
                  <a:lnTo>
                    <a:pt x="997" y="792"/>
                  </a:lnTo>
                  <a:lnTo>
                    <a:pt x="1003" y="819"/>
                  </a:lnTo>
                  <a:lnTo>
                    <a:pt x="1003" y="835"/>
                  </a:lnTo>
                  <a:lnTo>
                    <a:pt x="1009" y="845"/>
                  </a:lnTo>
                  <a:lnTo>
                    <a:pt x="1014" y="851"/>
                  </a:lnTo>
                  <a:lnTo>
                    <a:pt x="1014" y="845"/>
                  </a:lnTo>
                  <a:lnTo>
                    <a:pt x="1020" y="840"/>
                  </a:lnTo>
                  <a:lnTo>
                    <a:pt x="1020" y="824"/>
                  </a:lnTo>
                  <a:lnTo>
                    <a:pt x="1026" y="814"/>
                  </a:lnTo>
                  <a:lnTo>
                    <a:pt x="1026" y="798"/>
                  </a:lnTo>
                  <a:lnTo>
                    <a:pt x="1031" y="782"/>
                  </a:lnTo>
                  <a:lnTo>
                    <a:pt x="1031" y="766"/>
                  </a:lnTo>
                  <a:lnTo>
                    <a:pt x="1037" y="755"/>
                  </a:lnTo>
                  <a:lnTo>
                    <a:pt x="1037" y="744"/>
                  </a:lnTo>
                  <a:lnTo>
                    <a:pt x="1043" y="734"/>
                  </a:lnTo>
                  <a:lnTo>
                    <a:pt x="1048" y="729"/>
                  </a:lnTo>
                  <a:lnTo>
                    <a:pt x="1054" y="734"/>
                  </a:lnTo>
                  <a:lnTo>
                    <a:pt x="1054" y="744"/>
                  </a:lnTo>
                  <a:lnTo>
                    <a:pt x="1060" y="755"/>
                  </a:lnTo>
                  <a:lnTo>
                    <a:pt x="1060" y="766"/>
                  </a:lnTo>
                  <a:lnTo>
                    <a:pt x="1065" y="782"/>
                  </a:lnTo>
                  <a:lnTo>
                    <a:pt x="1065" y="798"/>
                  </a:lnTo>
                  <a:lnTo>
                    <a:pt x="1071" y="814"/>
                  </a:lnTo>
                  <a:lnTo>
                    <a:pt x="1071" y="824"/>
                  </a:lnTo>
                  <a:lnTo>
                    <a:pt x="1077" y="840"/>
                  </a:lnTo>
                  <a:lnTo>
                    <a:pt x="1077" y="845"/>
                  </a:lnTo>
                  <a:lnTo>
                    <a:pt x="1082" y="851"/>
                  </a:lnTo>
                  <a:lnTo>
                    <a:pt x="1088" y="845"/>
                  </a:lnTo>
                  <a:lnTo>
                    <a:pt x="1088" y="835"/>
                  </a:lnTo>
                  <a:lnTo>
                    <a:pt x="1094" y="819"/>
                  </a:lnTo>
                  <a:lnTo>
                    <a:pt x="1094" y="792"/>
                  </a:lnTo>
                  <a:lnTo>
                    <a:pt x="1099" y="766"/>
                  </a:lnTo>
                  <a:lnTo>
                    <a:pt x="1099" y="729"/>
                  </a:lnTo>
                  <a:lnTo>
                    <a:pt x="1105" y="686"/>
                  </a:lnTo>
                  <a:lnTo>
                    <a:pt x="1105" y="643"/>
                  </a:lnTo>
                  <a:lnTo>
                    <a:pt x="1111" y="590"/>
                  </a:lnTo>
                  <a:lnTo>
                    <a:pt x="1111" y="537"/>
                  </a:lnTo>
                  <a:lnTo>
                    <a:pt x="1116" y="484"/>
                  </a:lnTo>
                  <a:lnTo>
                    <a:pt x="1116" y="426"/>
                  </a:lnTo>
                  <a:lnTo>
                    <a:pt x="1122" y="367"/>
                  </a:lnTo>
                  <a:lnTo>
                    <a:pt x="1122" y="314"/>
                  </a:lnTo>
                  <a:lnTo>
                    <a:pt x="1128" y="261"/>
                  </a:lnTo>
                  <a:lnTo>
                    <a:pt x="1128" y="208"/>
                  </a:lnTo>
                  <a:lnTo>
                    <a:pt x="1133" y="165"/>
                  </a:lnTo>
                  <a:lnTo>
                    <a:pt x="1133" y="123"/>
                  </a:lnTo>
                  <a:lnTo>
                    <a:pt x="1139" y="85"/>
                  </a:lnTo>
                  <a:lnTo>
                    <a:pt x="1139" y="59"/>
                  </a:lnTo>
                  <a:lnTo>
                    <a:pt x="1145" y="32"/>
                  </a:lnTo>
                  <a:lnTo>
                    <a:pt x="1145" y="16"/>
                  </a:lnTo>
                  <a:lnTo>
                    <a:pt x="1150" y="6"/>
                  </a:lnTo>
                  <a:lnTo>
                    <a:pt x="1156" y="0"/>
                  </a:lnTo>
                  <a:lnTo>
                    <a:pt x="1156" y="6"/>
                  </a:lnTo>
                  <a:lnTo>
                    <a:pt x="1162" y="11"/>
                  </a:lnTo>
                  <a:lnTo>
                    <a:pt x="1162" y="27"/>
                  </a:lnTo>
                  <a:lnTo>
                    <a:pt x="1167" y="37"/>
                  </a:lnTo>
                  <a:lnTo>
                    <a:pt x="1167" y="53"/>
                  </a:lnTo>
                  <a:lnTo>
                    <a:pt x="1173" y="69"/>
                  </a:lnTo>
                  <a:lnTo>
                    <a:pt x="1173" y="85"/>
                  </a:lnTo>
                  <a:lnTo>
                    <a:pt x="1179" y="96"/>
                  </a:lnTo>
                  <a:lnTo>
                    <a:pt x="1179" y="107"/>
                  </a:lnTo>
                  <a:lnTo>
                    <a:pt x="1184" y="117"/>
                  </a:lnTo>
                  <a:lnTo>
                    <a:pt x="1190" y="123"/>
                  </a:lnTo>
                  <a:lnTo>
                    <a:pt x="1196" y="117"/>
                  </a:lnTo>
                  <a:lnTo>
                    <a:pt x="1196" y="107"/>
                  </a:lnTo>
                  <a:lnTo>
                    <a:pt x="1196" y="96"/>
                  </a:lnTo>
                  <a:lnTo>
                    <a:pt x="1201" y="85"/>
                  </a:lnTo>
                  <a:lnTo>
                    <a:pt x="1201" y="69"/>
                  </a:lnTo>
                  <a:lnTo>
                    <a:pt x="1207" y="53"/>
                  </a:lnTo>
                  <a:lnTo>
                    <a:pt x="1207" y="37"/>
                  </a:lnTo>
                  <a:lnTo>
                    <a:pt x="1213" y="27"/>
                  </a:lnTo>
                  <a:lnTo>
                    <a:pt x="1213" y="11"/>
                  </a:lnTo>
                  <a:lnTo>
                    <a:pt x="1218" y="6"/>
                  </a:lnTo>
                  <a:lnTo>
                    <a:pt x="1224" y="0"/>
                  </a:lnTo>
                  <a:lnTo>
                    <a:pt x="1224" y="6"/>
                  </a:lnTo>
                  <a:lnTo>
                    <a:pt x="1230" y="16"/>
                  </a:lnTo>
                  <a:lnTo>
                    <a:pt x="1230" y="32"/>
                  </a:lnTo>
                  <a:lnTo>
                    <a:pt x="1235" y="59"/>
                  </a:lnTo>
                  <a:lnTo>
                    <a:pt x="1235" y="85"/>
                  </a:lnTo>
                  <a:lnTo>
                    <a:pt x="1241" y="123"/>
                  </a:lnTo>
                  <a:lnTo>
                    <a:pt x="1241" y="165"/>
                  </a:lnTo>
                  <a:lnTo>
                    <a:pt x="1247" y="208"/>
                  </a:lnTo>
                  <a:lnTo>
                    <a:pt x="1247" y="261"/>
                  </a:lnTo>
                  <a:lnTo>
                    <a:pt x="1252" y="314"/>
                  </a:lnTo>
                  <a:lnTo>
                    <a:pt x="1252" y="367"/>
                  </a:lnTo>
                  <a:lnTo>
                    <a:pt x="1258" y="426"/>
                  </a:lnTo>
                  <a:lnTo>
                    <a:pt x="1258" y="484"/>
                  </a:lnTo>
                  <a:lnTo>
                    <a:pt x="1264" y="537"/>
                  </a:lnTo>
                  <a:lnTo>
                    <a:pt x="1264" y="590"/>
                  </a:lnTo>
                  <a:lnTo>
                    <a:pt x="1269" y="643"/>
                  </a:lnTo>
                  <a:lnTo>
                    <a:pt x="1269" y="686"/>
                  </a:lnTo>
                  <a:lnTo>
                    <a:pt x="1275" y="729"/>
                  </a:lnTo>
                  <a:lnTo>
                    <a:pt x="1275" y="766"/>
                  </a:lnTo>
                  <a:lnTo>
                    <a:pt x="1281" y="792"/>
                  </a:lnTo>
                  <a:lnTo>
                    <a:pt x="1281" y="819"/>
                  </a:lnTo>
                  <a:lnTo>
                    <a:pt x="1286" y="835"/>
                  </a:lnTo>
                  <a:lnTo>
                    <a:pt x="1286" y="845"/>
                  </a:lnTo>
                  <a:lnTo>
                    <a:pt x="1292" y="851"/>
                  </a:lnTo>
                  <a:lnTo>
                    <a:pt x="1298" y="845"/>
                  </a:lnTo>
                  <a:lnTo>
                    <a:pt x="1298" y="840"/>
                  </a:lnTo>
                  <a:lnTo>
                    <a:pt x="1303" y="824"/>
                  </a:lnTo>
                  <a:lnTo>
                    <a:pt x="1303" y="814"/>
                  </a:lnTo>
                  <a:lnTo>
                    <a:pt x="1309" y="798"/>
                  </a:lnTo>
                  <a:lnTo>
                    <a:pt x="1309" y="782"/>
                  </a:lnTo>
                  <a:lnTo>
                    <a:pt x="1315" y="766"/>
                  </a:lnTo>
                  <a:lnTo>
                    <a:pt x="1315" y="755"/>
                  </a:lnTo>
                  <a:lnTo>
                    <a:pt x="1320" y="744"/>
                  </a:lnTo>
                  <a:lnTo>
                    <a:pt x="1320" y="734"/>
                  </a:lnTo>
                  <a:lnTo>
                    <a:pt x="1326" y="729"/>
                  </a:lnTo>
                  <a:lnTo>
                    <a:pt x="1332" y="734"/>
                  </a:lnTo>
                  <a:lnTo>
                    <a:pt x="1338" y="744"/>
                  </a:lnTo>
                  <a:lnTo>
                    <a:pt x="1338" y="755"/>
                  </a:lnTo>
                  <a:lnTo>
                    <a:pt x="1343" y="766"/>
                  </a:lnTo>
                  <a:lnTo>
                    <a:pt x="1343" y="782"/>
                  </a:lnTo>
                  <a:lnTo>
                    <a:pt x="1349" y="798"/>
                  </a:lnTo>
                  <a:lnTo>
                    <a:pt x="1349" y="814"/>
                  </a:lnTo>
                  <a:lnTo>
                    <a:pt x="1355" y="824"/>
                  </a:lnTo>
                  <a:lnTo>
                    <a:pt x="1355" y="840"/>
                  </a:lnTo>
                  <a:lnTo>
                    <a:pt x="1360" y="845"/>
                  </a:lnTo>
                  <a:lnTo>
                    <a:pt x="1366" y="851"/>
                  </a:lnTo>
                  <a:lnTo>
                    <a:pt x="1366" y="845"/>
                  </a:lnTo>
                  <a:lnTo>
                    <a:pt x="1372" y="835"/>
                  </a:lnTo>
                  <a:lnTo>
                    <a:pt x="1372" y="819"/>
                  </a:lnTo>
                  <a:lnTo>
                    <a:pt x="1377" y="792"/>
                  </a:lnTo>
                  <a:lnTo>
                    <a:pt x="1377" y="766"/>
                  </a:lnTo>
                  <a:lnTo>
                    <a:pt x="1383" y="729"/>
                  </a:lnTo>
                  <a:lnTo>
                    <a:pt x="1383" y="686"/>
                  </a:lnTo>
                  <a:lnTo>
                    <a:pt x="1389" y="643"/>
                  </a:lnTo>
                  <a:lnTo>
                    <a:pt x="1389" y="590"/>
                  </a:lnTo>
                  <a:lnTo>
                    <a:pt x="1394" y="537"/>
                  </a:lnTo>
                  <a:lnTo>
                    <a:pt x="1394" y="484"/>
                  </a:lnTo>
                  <a:lnTo>
                    <a:pt x="1400" y="426"/>
                  </a:lnTo>
                  <a:lnTo>
                    <a:pt x="1400" y="367"/>
                  </a:lnTo>
                  <a:lnTo>
                    <a:pt x="1400" y="314"/>
                  </a:lnTo>
                  <a:lnTo>
                    <a:pt x="1406" y="261"/>
                  </a:lnTo>
                  <a:lnTo>
                    <a:pt x="1406" y="208"/>
                  </a:lnTo>
                  <a:lnTo>
                    <a:pt x="1411" y="165"/>
                  </a:lnTo>
                  <a:lnTo>
                    <a:pt x="1411" y="123"/>
                  </a:lnTo>
                  <a:lnTo>
                    <a:pt x="1417" y="85"/>
                  </a:lnTo>
                  <a:lnTo>
                    <a:pt x="1417" y="59"/>
                  </a:lnTo>
                  <a:lnTo>
                    <a:pt x="1423" y="32"/>
                  </a:lnTo>
                  <a:lnTo>
                    <a:pt x="1423" y="16"/>
                  </a:lnTo>
                  <a:lnTo>
                    <a:pt x="1428" y="6"/>
                  </a:lnTo>
                  <a:lnTo>
                    <a:pt x="1434" y="0"/>
                  </a:lnTo>
                  <a:lnTo>
                    <a:pt x="1434" y="6"/>
                  </a:lnTo>
                  <a:lnTo>
                    <a:pt x="1440" y="11"/>
                  </a:lnTo>
                  <a:lnTo>
                    <a:pt x="1440" y="27"/>
                  </a:lnTo>
                  <a:lnTo>
                    <a:pt x="1445" y="37"/>
                  </a:lnTo>
                  <a:lnTo>
                    <a:pt x="1445" y="53"/>
                  </a:lnTo>
                  <a:lnTo>
                    <a:pt x="1451" y="69"/>
                  </a:lnTo>
                  <a:lnTo>
                    <a:pt x="1451" y="85"/>
                  </a:lnTo>
                  <a:lnTo>
                    <a:pt x="1457" y="96"/>
                  </a:lnTo>
                  <a:lnTo>
                    <a:pt x="1457" y="107"/>
                  </a:lnTo>
                  <a:lnTo>
                    <a:pt x="1462" y="117"/>
                  </a:lnTo>
                  <a:lnTo>
                    <a:pt x="1468" y="123"/>
                  </a:lnTo>
                  <a:lnTo>
                    <a:pt x="1474" y="117"/>
                  </a:lnTo>
                  <a:lnTo>
                    <a:pt x="1474" y="107"/>
                  </a:lnTo>
                  <a:lnTo>
                    <a:pt x="1479" y="96"/>
                  </a:lnTo>
                  <a:lnTo>
                    <a:pt x="1479" y="85"/>
                  </a:lnTo>
                  <a:lnTo>
                    <a:pt x="1485" y="69"/>
                  </a:lnTo>
                  <a:lnTo>
                    <a:pt x="1485" y="53"/>
                  </a:lnTo>
                  <a:lnTo>
                    <a:pt x="1491" y="37"/>
                  </a:lnTo>
                  <a:lnTo>
                    <a:pt x="1491" y="27"/>
                  </a:lnTo>
                  <a:lnTo>
                    <a:pt x="1496" y="11"/>
                  </a:lnTo>
                  <a:lnTo>
                    <a:pt x="1496" y="6"/>
                  </a:lnTo>
                  <a:lnTo>
                    <a:pt x="1502" y="0"/>
                  </a:lnTo>
                  <a:lnTo>
                    <a:pt x="1508" y="6"/>
                  </a:lnTo>
                  <a:lnTo>
                    <a:pt x="1508" y="16"/>
                  </a:lnTo>
                  <a:lnTo>
                    <a:pt x="1513" y="32"/>
                  </a:lnTo>
                  <a:lnTo>
                    <a:pt x="1513" y="59"/>
                  </a:lnTo>
                  <a:lnTo>
                    <a:pt x="1519" y="85"/>
                  </a:lnTo>
                  <a:lnTo>
                    <a:pt x="1519" y="123"/>
                  </a:lnTo>
                  <a:lnTo>
                    <a:pt x="1525" y="165"/>
                  </a:lnTo>
                  <a:lnTo>
                    <a:pt x="1525" y="208"/>
                  </a:lnTo>
                  <a:lnTo>
                    <a:pt x="1530" y="261"/>
                  </a:lnTo>
                  <a:lnTo>
                    <a:pt x="1530" y="314"/>
                  </a:lnTo>
                  <a:lnTo>
                    <a:pt x="1536" y="367"/>
                  </a:lnTo>
                  <a:lnTo>
                    <a:pt x="1536" y="426"/>
                  </a:lnTo>
                  <a:lnTo>
                    <a:pt x="1542" y="484"/>
                  </a:lnTo>
                  <a:lnTo>
                    <a:pt x="1542" y="537"/>
                  </a:lnTo>
                  <a:lnTo>
                    <a:pt x="1547" y="590"/>
                  </a:lnTo>
                  <a:lnTo>
                    <a:pt x="1547" y="643"/>
                  </a:lnTo>
                  <a:lnTo>
                    <a:pt x="1553" y="686"/>
                  </a:lnTo>
                  <a:lnTo>
                    <a:pt x="1553" y="729"/>
                  </a:lnTo>
                  <a:lnTo>
                    <a:pt x="1559" y="766"/>
                  </a:lnTo>
                  <a:lnTo>
                    <a:pt x="1559" y="792"/>
                  </a:lnTo>
                  <a:lnTo>
                    <a:pt x="1564" y="819"/>
                  </a:lnTo>
                  <a:lnTo>
                    <a:pt x="1564" y="835"/>
                  </a:lnTo>
                  <a:lnTo>
                    <a:pt x="1570" y="845"/>
                  </a:lnTo>
                  <a:lnTo>
                    <a:pt x="1576" y="851"/>
                  </a:lnTo>
                  <a:lnTo>
                    <a:pt x="1576" y="845"/>
                  </a:lnTo>
                  <a:lnTo>
                    <a:pt x="1581" y="840"/>
                  </a:lnTo>
                  <a:lnTo>
                    <a:pt x="1581" y="824"/>
                  </a:lnTo>
                  <a:lnTo>
                    <a:pt x="1587" y="814"/>
                  </a:lnTo>
                  <a:lnTo>
                    <a:pt x="1587" y="798"/>
                  </a:lnTo>
                  <a:lnTo>
                    <a:pt x="1593" y="782"/>
                  </a:lnTo>
                  <a:lnTo>
                    <a:pt x="1593" y="766"/>
                  </a:lnTo>
                  <a:lnTo>
                    <a:pt x="1598" y="755"/>
                  </a:lnTo>
                  <a:lnTo>
                    <a:pt x="1598" y="744"/>
                  </a:lnTo>
                  <a:lnTo>
                    <a:pt x="1598" y="734"/>
                  </a:lnTo>
                  <a:lnTo>
                    <a:pt x="1604" y="729"/>
                  </a:lnTo>
                  <a:lnTo>
                    <a:pt x="1610" y="734"/>
                  </a:lnTo>
                  <a:lnTo>
                    <a:pt x="1615" y="744"/>
                  </a:lnTo>
                  <a:lnTo>
                    <a:pt x="1615" y="755"/>
                  </a:lnTo>
                  <a:lnTo>
                    <a:pt x="1621" y="766"/>
                  </a:lnTo>
                  <a:lnTo>
                    <a:pt x="1621" y="782"/>
                  </a:lnTo>
                  <a:lnTo>
                    <a:pt x="1627" y="798"/>
                  </a:lnTo>
                  <a:lnTo>
                    <a:pt x="1627" y="814"/>
                  </a:lnTo>
                  <a:lnTo>
                    <a:pt x="1632" y="824"/>
                  </a:lnTo>
                  <a:lnTo>
                    <a:pt x="1632" y="840"/>
                  </a:lnTo>
                  <a:lnTo>
                    <a:pt x="1638" y="845"/>
                  </a:lnTo>
                  <a:lnTo>
                    <a:pt x="1644" y="851"/>
                  </a:lnTo>
                  <a:lnTo>
                    <a:pt x="1644" y="845"/>
                  </a:lnTo>
                  <a:lnTo>
                    <a:pt x="1649" y="835"/>
                  </a:lnTo>
                  <a:lnTo>
                    <a:pt x="1649" y="819"/>
                  </a:lnTo>
                  <a:lnTo>
                    <a:pt x="1655" y="792"/>
                  </a:lnTo>
                  <a:lnTo>
                    <a:pt x="1655" y="766"/>
                  </a:lnTo>
                  <a:lnTo>
                    <a:pt x="1661" y="729"/>
                  </a:lnTo>
                  <a:lnTo>
                    <a:pt x="1661" y="686"/>
                  </a:lnTo>
                  <a:lnTo>
                    <a:pt x="1666" y="643"/>
                  </a:lnTo>
                  <a:lnTo>
                    <a:pt x="1666" y="590"/>
                  </a:lnTo>
                  <a:lnTo>
                    <a:pt x="1672" y="537"/>
                  </a:lnTo>
                  <a:lnTo>
                    <a:pt x="1672" y="484"/>
                  </a:lnTo>
                  <a:lnTo>
                    <a:pt x="1678" y="426"/>
                  </a:lnTo>
                  <a:lnTo>
                    <a:pt x="1678" y="367"/>
                  </a:lnTo>
                  <a:lnTo>
                    <a:pt x="1683" y="314"/>
                  </a:lnTo>
                  <a:lnTo>
                    <a:pt x="1683" y="261"/>
                  </a:lnTo>
                  <a:lnTo>
                    <a:pt x="1689" y="208"/>
                  </a:lnTo>
                  <a:lnTo>
                    <a:pt x="1689" y="165"/>
                  </a:lnTo>
                  <a:lnTo>
                    <a:pt x="1695" y="123"/>
                  </a:lnTo>
                  <a:lnTo>
                    <a:pt x="1695" y="85"/>
                  </a:lnTo>
                  <a:lnTo>
                    <a:pt x="1700" y="59"/>
                  </a:lnTo>
                  <a:lnTo>
                    <a:pt x="1700" y="32"/>
                  </a:lnTo>
                  <a:lnTo>
                    <a:pt x="1706" y="16"/>
                  </a:lnTo>
                  <a:lnTo>
                    <a:pt x="1706" y="6"/>
                  </a:lnTo>
                  <a:lnTo>
                    <a:pt x="1712" y="0"/>
                  </a:lnTo>
                  <a:lnTo>
                    <a:pt x="1717" y="6"/>
                  </a:lnTo>
                  <a:lnTo>
                    <a:pt x="1717" y="11"/>
                  </a:lnTo>
                  <a:lnTo>
                    <a:pt x="1723" y="27"/>
                  </a:lnTo>
                  <a:lnTo>
                    <a:pt x="1723" y="37"/>
                  </a:lnTo>
                  <a:lnTo>
                    <a:pt x="1729" y="53"/>
                  </a:lnTo>
                  <a:lnTo>
                    <a:pt x="1729" y="69"/>
                  </a:lnTo>
                  <a:lnTo>
                    <a:pt x="1734" y="85"/>
                  </a:lnTo>
                  <a:lnTo>
                    <a:pt x="1734" y="96"/>
                  </a:lnTo>
                  <a:lnTo>
                    <a:pt x="1740" y="107"/>
                  </a:lnTo>
                  <a:lnTo>
                    <a:pt x="1740" y="117"/>
                  </a:lnTo>
                  <a:lnTo>
                    <a:pt x="1746" y="123"/>
                  </a:lnTo>
                  <a:lnTo>
                    <a:pt x="1751" y="117"/>
                  </a:lnTo>
                  <a:lnTo>
                    <a:pt x="1757" y="107"/>
                  </a:lnTo>
                  <a:lnTo>
                    <a:pt x="1757" y="96"/>
                  </a:lnTo>
                  <a:lnTo>
                    <a:pt x="1763" y="85"/>
                  </a:lnTo>
                  <a:lnTo>
                    <a:pt x="1763" y="69"/>
                  </a:lnTo>
                  <a:lnTo>
                    <a:pt x="1768" y="53"/>
                  </a:lnTo>
                  <a:lnTo>
                    <a:pt x="1768" y="37"/>
                  </a:lnTo>
                  <a:lnTo>
                    <a:pt x="1774" y="27"/>
                  </a:lnTo>
                  <a:lnTo>
                    <a:pt x="1774" y="11"/>
                  </a:lnTo>
                  <a:lnTo>
                    <a:pt x="1780" y="6"/>
                  </a:lnTo>
                  <a:lnTo>
                    <a:pt x="1785" y="0"/>
                  </a:lnTo>
                  <a:lnTo>
                    <a:pt x="1785" y="6"/>
                  </a:lnTo>
                  <a:lnTo>
                    <a:pt x="1791" y="16"/>
                  </a:lnTo>
                  <a:lnTo>
                    <a:pt x="1791" y="32"/>
                  </a:lnTo>
                  <a:lnTo>
                    <a:pt x="1797" y="59"/>
                  </a:lnTo>
                  <a:lnTo>
                    <a:pt x="1797" y="85"/>
                  </a:lnTo>
                  <a:lnTo>
                    <a:pt x="1797" y="123"/>
                  </a:lnTo>
                  <a:lnTo>
                    <a:pt x="1802" y="165"/>
                  </a:lnTo>
                  <a:lnTo>
                    <a:pt x="1802" y="208"/>
                  </a:lnTo>
                  <a:lnTo>
                    <a:pt x="1808" y="261"/>
                  </a:lnTo>
                  <a:lnTo>
                    <a:pt x="1808" y="314"/>
                  </a:lnTo>
                  <a:lnTo>
                    <a:pt x="1814" y="367"/>
                  </a:lnTo>
                  <a:lnTo>
                    <a:pt x="1814" y="426"/>
                  </a:lnTo>
                  <a:lnTo>
                    <a:pt x="1819" y="484"/>
                  </a:lnTo>
                  <a:lnTo>
                    <a:pt x="1819" y="537"/>
                  </a:lnTo>
                  <a:lnTo>
                    <a:pt x="1825" y="590"/>
                  </a:lnTo>
                  <a:lnTo>
                    <a:pt x="1825" y="643"/>
                  </a:lnTo>
                  <a:lnTo>
                    <a:pt x="1831" y="686"/>
                  </a:lnTo>
                  <a:lnTo>
                    <a:pt x="1831" y="729"/>
                  </a:lnTo>
                  <a:lnTo>
                    <a:pt x="1836" y="766"/>
                  </a:lnTo>
                  <a:lnTo>
                    <a:pt x="1836" y="792"/>
                  </a:lnTo>
                  <a:lnTo>
                    <a:pt x="1842" y="819"/>
                  </a:lnTo>
                  <a:lnTo>
                    <a:pt x="1842" y="835"/>
                  </a:lnTo>
                  <a:lnTo>
                    <a:pt x="1848" y="845"/>
                  </a:lnTo>
                  <a:lnTo>
                    <a:pt x="1853" y="851"/>
                  </a:lnTo>
                  <a:lnTo>
                    <a:pt x="1853" y="845"/>
                  </a:lnTo>
                  <a:lnTo>
                    <a:pt x="1859" y="840"/>
                  </a:lnTo>
                  <a:lnTo>
                    <a:pt x="1859" y="824"/>
                  </a:lnTo>
                  <a:lnTo>
                    <a:pt x="1865" y="814"/>
                  </a:lnTo>
                  <a:lnTo>
                    <a:pt x="1865" y="798"/>
                  </a:lnTo>
                  <a:lnTo>
                    <a:pt x="1870" y="782"/>
                  </a:lnTo>
                  <a:lnTo>
                    <a:pt x="1870" y="766"/>
                  </a:lnTo>
                  <a:lnTo>
                    <a:pt x="1876" y="755"/>
                  </a:lnTo>
                  <a:lnTo>
                    <a:pt x="1876" y="744"/>
                  </a:lnTo>
                  <a:lnTo>
                    <a:pt x="1882" y="734"/>
                  </a:lnTo>
                  <a:lnTo>
                    <a:pt x="1887" y="729"/>
                  </a:lnTo>
                  <a:lnTo>
                    <a:pt x="1893" y="734"/>
                  </a:lnTo>
                  <a:lnTo>
                    <a:pt x="1893" y="744"/>
                  </a:lnTo>
                  <a:lnTo>
                    <a:pt x="1899" y="755"/>
                  </a:lnTo>
                  <a:lnTo>
                    <a:pt x="1899" y="766"/>
                  </a:lnTo>
                  <a:lnTo>
                    <a:pt x="1904" y="782"/>
                  </a:lnTo>
                  <a:lnTo>
                    <a:pt x="1904" y="798"/>
                  </a:lnTo>
                  <a:lnTo>
                    <a:pt x="1910" y="814"/>
                  </a:lnTo>
                  <a:lnTo>
                    <a:pt x="1910" y="824"/>
                  </a:lnTo>
                  <a:lnTo>
                    <a:pt x="1916" y="840"/>
                  </a:lnTo>
                  <a:lnTo>
                    <a:pt x="1916" y="845"/>
                  </a:lnTo>
                  <a:lnTo>
                    <a:pt x="1921" y="851"/>
                  </a:lnTo>
                  <a:lnTo>
                    <a:pt x="1927" y="845"/>
                  </a:lnTo>
                  <a:lnTo>
                    <a:pt x="1927" y="835"/>
                  </a:lnTo>
                  <a:lnTo>
                    <a:pt x="1933" y="819"/>
                  </a:lnTo>
                  <a:lnTo>
                    <a:pt x="1933" y="792"/>
                  </a:lnTo>
                  <a:lnTo>
                    <a:pt x="1938" y="766"/>
                  </a:lnTo>
                  <a:lnTo>
                    <a:pt x="1938" y="729"/>
                  </a:lnTo>
                  <a:lnTo>
                    <a:pt x="1944" y="686"/>
                  </a:lnTo>
                  <a:lnTo>
                    <a:pt x="1944" y="643"/>
                  </a:lnTo>
                  <a:lnTo>
                    <a:pt x="1950" y="590"/>
                  </a:lnTo>
                  <a:lnTo>
                    <a:pt x="1950" y="537"/>
                  </a:lnTo>
                  <a:lnTo>
                    <a:pt x="1955" y="484"/>
                  </a:lnTo>
                  <a:lnTo>
                    <a:pt x="1955" y="426"/>
                  </a:lnTo>
                  <a:lnTo>
                    <a:pt x="1961" y="367"/>
                  </a:lnTo>
                  <a:lnTo>
                    <a:pt x="1961" y="314"/>
                  </a:lnTo>
                  <a:lnTo>
                    <a:pt x="1967" y="261"/>
                  </a:lnTo>
                  <a:lnTo>
                    <a:pt x="1967" y="208"/>
                  </a:lnTo>
                  <a:lnTo>
                    <a:pt x="1972" y="165"/>
                  </a:lnTo>
                  <a:lnTo>
                    <a:pt x="1972" y="123"/>
                  </a:lnTo>
                  <a:lnTo>
                    <a:pt x="1978" y="85"/>
                  </a:lnTo>
                  <a:lnTo>
                    <a:pt x="1978" y="59"/>
                  </a:lnTo>
                  <a:lnTo>
                    <a:pt x="1984" y="32"/>
                  </a:lnTo>
                  <a:lnTo>
                    <a:pt x="1984" y="16"/>
                  </a:lnTo>
                  <a:lnTo>
                    <a:pt x="1989" y="6"/>
                  </a:lnTo>
                  <a:lnTo>
                    <a:pt x="1995" y="0"/>
                  </a:lnTo>
                  <a:lnTo>
                    <a:pt x="1995" y="6"/>
                  </a:lnTo>
                  <a:lnTo>
                    <a:pt x="1995" y="11"/>
                  </a:lnTo>
                  <a:lnTo>
                    <a:pt x="2001" y="27"/>
                  </a:lnTo>
                  <a:lnTo>
                    <a:pt x="2001" y="37"/>
                  </a:lnTo>
                  <a:lnTo>
                    <a:pt x="2006" y="53"/>
                  </a:lnTo>
                  <a:lnTo>
                    <a:pt x="2006" y="69"/>
                  </a:lnTo>
                  <a:lnTo>
                    <a:pt x="2012" y="85"/>
                  </a:lnTo>
                  <a:lnTo>
                    <a:pt x="2012" y="96"/>
                  </a:lnTo>
                  <a:lnTo>
                    <a:pt x="2018" y="107"/>
                  </a:lnTo>
                  <a:lnTo>
                    <a:pt x="2018" y="117"/>
                  </a:lnTo>
                  <a:lnTo>
                    <a:pt x="2023" y="123"/>
                  </a:lnTo>
                  <a:lnTo>
                    <a:pt x="2029" y="117"/>
                  </a:lnTo>
                  <a:lnTo>
                    <a:pt x="2035" y="107"/>
                  </a:lnTo>
                  <a:lnTo>
                    <a:pt x="2035" y="96"/>
                  </a:lnTo>
                  <a:lnTo>
                    <a:pt x="2040" y="85"/>
                  </a:lnTo>
                  <a:lnTo>
                    <a:pt x="2040" y="69"/>
                  </a:lnTo>
                  <a:lnTo>
                    <a:pt x="2046" y="53"/>
                  </a:lnTo>
                  <a:lnTo>
                    <a:pt x="2046" y="37"/>
                  </a:lnTo>
                  <a:lnTo>
                    <a:pt x="2052" y="27"/>
                  </a:lnTo>
                  <a:lnTo>
                    <a:pt x="2052" y="11"/>
                  </a:lnTo>
                  <a:lnTo>
                    <a:pt x="2057" y="6"/>
                  </a:lnTo>
                  <a:lnTo>
                    <a:pt x="2063" y="0"/>
                  </a:lnTo>
                  <a:lnTo>
                    <a:pt x="2063" y="6"/>
                  </a:lnTo>
                  <a:lnTo>
                    <a:pt x="2069" y="16"/>
                  </a:lnTo>
                  <a:lnTo>
                    <a:pt x="2069" y="32"/>
                  </a:lnTo>
                  <a:lnTo>
                    <a:pt x="2075" y="59"/>
                  </a:lnTo>
                  <a:lnTo>
                    <a:pt x="2075" y="85"/>
                  </a:lnTo>
                  <a:lnTo>
                    <a:pt x="2080" y="123"/>
                  </a:lnTo>
                  <a:lnTo>
                    <a:pt x="2080" y="165"/>
                  </a:lnTo>
                  <a:lnTo>
                    <a:pt x="2086" y="208"/>
                  </a:lnTo>
                  <a:lnTo>
                    <a:pt x="2086" y="261"/>
                  </a:lnTo>
                  <a:lnTo>
                    <a:pt x="2092" y="314"/>
                  </a:lnTo>
                  <a:lnTo>
                    <a:pt x="2092" y="367"/>
                  </a:lnTo>
                  <a:lnTo>
                    <a:pt x="2097" y="426"/>
                  </a:lnTo>
                  <a:lnTo>
                    <a:pt x="2097" y="484"/>
                  </a:lnTo>
                  <a:lnTo>
                    <a:pt x="2103" y="537"/>
                  </a:lnTo>
                  <a:lnTo>
                    <a:pt x="2103" y="590"/>
                  </a:lnTo>
                  <a:lnTo>
                    <a:pt x="2109" y="643"/>
                  </a:lnTo>
                  <a:lnTo>
                    <a:pt x="2109" y="686"/>
                  </a:lnTo>
                  <a:lnTo>
                    <a:pt x="2114" y="729"/>
                  </a:lnTo>
                  <a:lnTo>
                    <a:pt x="2114" y="766"/>
                  </a:lnTo>
                  <a:lnTo>
                    <a:pt x="2120" y="792"/>
                  </a:lnTo>
                  <a:lnTo>
                    <a:pt x="2120" y="819"/>
                  </a:lnTo>
                  <a:lnTo>
                    <a:pt x="2126" y="835"/>
                  </a:lnTo>
                  <a:lnTo>
                    <a:pt x="2126" y="845"/>
                  </a:lnTo>
                  <a:lnTo>
                    <a:pt x="2131" y="851"/>
                  </a:lnTo>
                  <a:lnTo>
                    <a:pt x="2137" y="845"/>
                  </a:lnTo>
                  <a:lnTo>
                    <a:pt x="2137" y="840"/>
                  </a:lnTo>
                  <a:lnTo>
                    <a:pt x="2143" y="824"/>
                  </a:lnTo>
                  <a:lnTo>
                    <a:pt x="2143" y="814"/>
                  </a:lnTo>
                  <a:lnTo>
                    <a:pt x="2148" y="798"/>
                  </a:lnTo>
                  <a:lnTo>
                    <a:pt x="2148" y="782"/>
                  </a:lnTo>
                  <a:lnTo>
                    <a:pt x="2154" y="766"/>
                  </a:lnTo>
                  <a:lnTo>
                    <a:pt x="2154" y="755"/>
                  </a:lnTo>
                  <a:lnTo>
                    <a:pt x="2160" y="744"/>
                  </a:lnTo>
                  <a:lnTo>
                    <a:pt x="2160" y="734"/>
                  </a:lnTo>
                  <a:lnTo>
                    <a:pt x="2165" y="729"/>
                  </a:lnTo>
                  <a:lnTo>
                    <a:pt x="2171" y="734"/>
                  </a:lnTo>
                  <a:lnTo>
                    <a:pt x="2177" y="744"/>
                  </a:lnTo>
                  <a:lnTo>
                    <a:pt x="2177" y="755"/>
                  </a:lnTo>
                  <a:lnTo>
                    <a:pt x="2182" y="766"/>
                  </a:lnTo>
                  <a:lnTo>
                    <a:pt x="2182" y="782"/>
                  </a:lnTo>
                  <a:lnTo>
                    <a:pt x="2188" y="798"/>
                  </a:lnTo>
                  <a:lnTo>
                    <a:pt x="2188" y="814"/>
                  </a:lnTo>
                  <a:lnTo>
                    <a:pt x="2194" y="824"/>
                  </a:lnTo>
                  <a:lnTo>
                    <a:pt x="2194" y="840"/>
                  </a:lnTo>
                  <a:lnTo>
                    <a:pt x="2194" y="845"/>
                  </a:lnTo>
                  <a:lnTo>
                    <a:pt x="2199" y="851"/>
                  </a:lnTo>
                  <a:lnTo>
                    <a:pt x="2205" y="845"/>
                  </a:lnTo>
                  <a:lnTo>
                    <a:pt x="2205" y="835"/>
                  </a:lnTo>
                  <a:lnTo>
                    <a:pt x="2211" y="819"/>
                  </a:lnTo>
                  <a:lnTo>
                    <a:pt x="2211" y="792"/>
                  </a:lnTo>
                  <a:lnTo>
                    <a:pt x="2216" y="766"/>
                  </a:lnTo>
                  <a:lnTo>
                    <a:pt x="2216" y="729"/>
                  </a:lnTo>
                  <a:lnTo>
                    <a:pt x="2222" y="686"/>
                  </a:lnTo>
                  <a:lnTo>
                    <a:pt x="2222" y="643"/>
                  </a:lnTo>
                  <a:lnTo>
                    <a:pt x="2228" y="590"/>
                  </a:lnTo>
                  <a:lnTo>
                    <a:pt x="2228" y="537"/>
                  </a:lnTo>
                  <a:lnTo>
                    <a:pt x="2233" y="484"/>
                  </a:lnTo>
                  <a:lnTo>
                    <a:pt x="2233" y="426"/>
                  </a:lnTo>
                  <a:lnTo>
                    <a:pt x="2239" y="367"/>
                  </a:lnTo>
                  <a:lnTo>
                    <a:pt x="2239" y="314"/>
                  </a:lnTo>
                  <a:lnTo>
                    <a:pt x="2245" y="261"/>
                  </a:lnTo>
                  <a:lnTo>
                    <a:pt x="2245" y="208"/>
                  </a:lnTo>
                  <a:lnTo>
                    <a:pt x="2250" y="165"/>
                  </a:lnTo>
                  <a:lnTo>
                    <a:pt x="2250" y="123"/>
                  </a:lnTo>
                  <a:lnTo>
                    <a:pt x="2256" y="85"/>
                  </a:lnTo>
                  <a:lnTo>
                    <a:pt x="2256" y="59"/>
                  </a:lnTo>
                  <a:lnTo>
                    <a:pt x="2262" y="32"/>
                  </a:lnTo>
                  <a:lnTo>
                    <a:pt x="2262" y="16"/>
                  </a:lnTo>
                  <a:lnTo>
                    <a:pt x="2267" y="6"/>
                  </a:lnTo>
                  <a:lnTo>
                    <a:pt x="2273" y="0"/>
                  </a:lnTo>
                  <a:lnTo>
                    <a:pt x="2273" y="6"/>
                  </a:lnTo>
                  <a:lnTo>
                    <a:pt x="2279" y="11"/>
                  </a:lnTo>
                  <a:lnTo>
                    <a:pt x="2279" y="27"/>
                  </a:lnTo>
                  <a:lnTo>
                    <a:pt x="2284" y="37"/>
                  </a:lnTo>
                  <a:lnTo>
                    <a:pt x="2284" y="53"/>
                  </a:lnTo>
                  <a:lnTo>
                    <a:pt x="2290" y="69"/>
                  </a:lnTo>
                  <a:lnTo>
                    <a:pt x="2290" y="85"/>
                  </a:lnTo>
                  <a:lnTo>
                    <a:pt x="2296" y="96"/>
                  </a:lnTo>
                  <a:lnTo>
                    <a:pt x="2296" y="107"/>
                  </a:lnTo>
                  <a:lnTo>
                    <a:pt x="2301" y="117"/>
                  </a:lnTo>
                  <a:lnTo>
                    <a:pt x="2307" y="123"/>
                  </a:lnTo>
                  <a:lnTo>
                    <a:pt x="2313" y="117"/>
                  </a:lnTo>
                  <a:lnTo>
                    <a:pt x="2313" y="107"/>
                  </a:lnTo>
                  <a:lnTo>
                    <a:pt x="2318" y="96"/>
                  </a:lnTo>
                  <a:lnTo>
                    <a:pt x="2318" y="85"/>
                  </a:lnTo>
                  <a:lnTo>
                    <a:pt x="2324" y="69"/>
                  </a:lnTo>
                  <a:lnTo>
                    <a:pt x="2324" y="53"/>
                  </a:lnTo>
                  <a:lnTo>
                    <a:pt x="2330" y="37"/>
                  </a:lnTo>
                  <a:lnTo>
                    <a:pt x="2330" y="27"/>
                  </a:lnTo>
                  <a:lnTo>
                    <a:pt x="2335" y="11"/>
                  </a:lnTo>
                  <a:lnTo>
                    <a:pt x="2335" y="6"/>
                  </a:lnTo>
                  <a:lnTo>
                    <a:pt x="2341" y="0"/>
                  </a:lnTo>
                  <a:lnTo>
                    <a:pt x="2347" y="6"/>
                  </a:lnTo>
                  <a:lnTo>
                    <a:pt x="2347" y="16"/>
                  </a:lnTo>
                  <a:lnTo>
                    <a:pt x="2352" y="32"/>
                  </a:lnTo>
                  <a:lnTo>
                    <a:pt x="2352" y="59"/>
                  </a:lnTo>
                  <a:lnTo>
                    <a:pt x="2358" y="85"/>
                  </a:lnTo>
                  <a:lnTo>
                    <a:pt x="2358" y="123"/>
                  </a:lnTo>
                  <a:lnTo>
                    <a:pt x="2364" y="165"/>
                  </a:lnTo>
                  <a:lnTo>
                    <a:pt x="2364" y="208"/>
                  </a:lnTo>
                  <a:lnTo>
                    <a:pt x="2369" y="261"/>
                  </a:lnTo>
                  <a:lnTo>
                    <a:pt x="2369" y="314"/>
                  </a:lnTo>
                  <a:lnTo>
                    <a:pt x="2375" y="367"/>
                  </a:lnTo>
                  <a:lnTo>
                    <a:pt x="2375" y="426"/>
                  </a:lnTo>
                  <a:lnTo>
                    <a:pt x="2381" y="484"/>
                  </a:lnTo>
                  <a:lnTo>
                    <a:pt x="2381" y="537"/>
                  </a:lnTo>
                  <a:lnTo>
                    <a:pt x="2386" y="590"/>
                  </a:lnTo>
                  <a:lnTo>
                    <a:pt x="2386" y="643"/>
                  </a:lnTo>
                  <a:lnTo>
                    <a:pt x="2392" y="686"/>
                  </a:lnTo>
                  <a:lnTo>
                    <a:pt x="2392" y="729"/>
                  </a:lnTo>
                  <a:lnTo>
                    <a:pt x="2398" y="766"/>
                  </a:lnTo>
                  <a:lnTo>
                    <a:pt x="2398" y="792"/>
                  </a:lnTo>
                  <a:lnTo>
                    <a:pt x="2398" y="819"/>
                  </a:lnTo>
                  <a:lnTo>
                    <a:pt x="2403" y="835"/>
                  </a:lnTo>
                  <a:lnTo>
                    <a:pt x="2403" y="845"/>
                  </a:lnTo>
                  <a:lnTo>
                    <a:pt x="2409" y="851"/>
                  </a:lnTo>
                  <a:lnTo>
                    <a:pt x="2415" y="845"/>
                  </a:lnTo>
                  <a:lnTo>
                    <a:pt x="2415" y="840"/>
                  </a:lnTo>
                  <a:lnTo>
                    <a:pt x="2420" y="824"/>
                  </a:lnTo>
                  <a:lnTo>
                    <a:pt x="2420" y="814"/>
                  </a:lnTo>
                  <a:lnTo>
                    <a:pt x="2426" y="798"/>
                  </a:lnTo>
                  <a:lnTo>
                    <a:pt x="2426" y="782"/>
                  </a:lnTo>
                  <a:lnTo>
                    <a:pt x="2432" y="766"/>
                  </a:lnTo>
                  <a:lnTo>
                    <a:pt x="2432" y="755"/>
                  </a:lnTo>
                  <a:lnTo>
                    <a:pt x="2437" y="744"/>
                  </a:lnTo>
                  <a:lnTo>
                    <a:pt x="2437" y="734"/>
                  </a:lnTo>
                  <a:lnTo>
                    <a:pt x="2443" y="729"/>
                  </a:lnTo>
                  <a:lnTo>
                    <a:pt x="2449" y="734"/>
                  </a:lnTo>
                  <a:lnTo>
                    <a:pt x="2454" y="744"/>
                  </a:lnTo>
                  <a:lnTo>
                    <a:pt x="2454" y="755"/>
                  </a:lnTo>
                  <a:lnTo>
                    <a:pt x="2460" y="766"/>
                  </a:lnTo>
                  <a:lnTo>
                    <a:pt x="2460" y="782"/>
                  </a:lnTo>
                  <a:lnTo>
                    <a:pt x="2466" y="798"/>
                  </a:lnTo>
                  <a:lnTo>
                    <a:pt x="2466" y="814"/>
                  </a:lnTo>
                  <a:lnTo>
                    <a:pt x="2471" y="824"/>
                  </a:lnTo>
                  <a:lnTo>
                    <a:pt x="2471" y="840"/>
                  </a:lnTo>
                  <a:lnTo>
                    <a:pt x="2477" y="845"/>
                  </a:lnTo>
                  <a:lnTo>
                    <a:pt x="2483" y="851"/>
                  </a:lnTo>
                  <a:lnTo>
                    <a:pt x="2483" y="845"/>
                  </a:lnTo>
                  <a:lnTo>
                    <a:pt x="2488" y="835"/>
                  </a:lnTo>
                  <a:lnTo>
                    <a:pt x="2488" y="819"/>
                  </a:lnTo>
                  <a:lnTo>
                    <a:pt x="2494" y="792"/>
                  </a:lnTo>
                  <a:lnTo>
                    <a:pt x="2494" y="766"/>
                  </a:lnTo>
                  <a:lnTo>
                    <a:pt x="2500" y="729"/>
                  </a:lnTo>
                  <a:lnTo>
                    <a:pt x="2500" y="686"/>
                  </a:lnTo>
                  <a:lnTo>
                    <a:pt x="2505" y="643"/>
                  </a:lnTo>
                  <a:lnTo>
                    <a:pt x="2505" y="590"/>
                  </a:lnTo>
                  <a:lnTo>
                    <a:pt x="2511" y="537"/>
                  </a:lnTo>
                  <a:lnTo>
                    <a:pt x="2511" y="484"/>
                  </a:lnTo>
                  <a:lnTo>
                    <a:pt x="2517" y="426"/>
                  </a:lnTo>
                  <a:lnTo>
                    <a:pt x="2517" y="367"/>
                  </a:lnTo>
                  <a:lnTo>
                    <a:pt x="2522" y="314"/>
                  </a:lnTo>
                  <a:lnTo>
                    <a:pt x="2522" y="261"/>
                  </a:lnTo>
                  <a:lnTo>
                    <a:pt x="2528" y="208"/>
                  </a:lnTo>
                  <a:lnTo>
                    <a:pt x="2528" y="165"/>
                  </a:lnTo>
                  <a:lnTo>
                    <a:pt x="2534" y="123"/>
                  </a:lnTo>
                  <a:lnTo>
                    <a:pt x="2534" y="85"/>
                  </a:lnTo>
                  <a:lnTo>
                    <a:pt x="2539" y="59"/>
                  </a:lnTo>
                  <a:lnTo>
                    <a:pt x="2539" y="32"/>
                  </a:lnTo>
                  <a:lnTo>
                    <a:pt x="2545" y="16"/>
                  </a:lnTo>
                  <a:lnTo>
                    <a:pt x="2545" y="6"/>
                  </a:lnTo>
                  <a:lnTo>
                    <a:pt x="2551" y="0"/>
                  </a:lnTo>
                  <a:lnTo>
                    <a:pt x="2556" y="6"/>
                  </a:lnTo>
                  <a:lnTo>
                    <a:pt x="2556" y="11"/>
                  </a:lnTo>
                  <a:lnTo>
                    <a:pt x="2562" y="27"/>
                  </a:lnTo>
                  <a:lnTo>
                    <a:pt x="2562" y="37"/>
                  </a:lnTo>
                  <a:lnTo>
                    <a:pt x="2568" y="53"/>
                  </a:lnTo>
                  <a:lnTo>
                    <a:pt x="2568" y="69"/>
                  </a:lnTo>
                  <a:lnTo>
                    <a:pt x="2573" y="85"/>
                  </a:lnTo>
                  <a:lnTo>
                    <a:pt x="2573" y="96"/>
                  </a:lnTo>
                  <a:lnTo>
                    <a:pt x="2579" y="107"/>
                  </a:lnTo>
                  <a:lnTo>
                    <a:pt x="2579" y="117"/>
                  </a:lnTo>
                  <a:lnTo>
                    <a:pt x="2585" y="123"/>
                  </a:lnTo>
                  <a:lnTo>
                    <a:pt x="2590" y="117"/>
                  </a:lnTo>
                  <a:lnTo>
                    <a:pt x="2596" y="107"/>
                  </a:lnTo>
                  <a:lnTo>
                    <a:pt x="2596" y="96"/>
                  </a:lnTo>
                  <a:lnTo>
                    <a:pt x="2596" y="85"/>
                  </a:lnTo>
                  <a:lnTo>
                    <a:pt x="2602" y="69"/>
                  </a:lnTo>
                  <a:lnTo>
                    <a:pt x="2602" y="53"/>
                  </a:lnTo>
                  <a:lnTo>
                    <a:pt x="2607" y="37"/>
                  </a:lnTo>
                  <a:lnTo>
                    <a:pt x="2607" y="27"/>
                  </a:lnTo>
                  <a:lnTo>
                    <a:pt x="2613" y="11"/>
                  </a:lnTo>
                  <a:lnTo>
                    <a:pt x="2613" y="6"/>
                  </a:lnTo>
                  <a:lnTo>
                    <a:pt x="2619" y="0"/>
                  </a:lnTo>
                  <a:lnTo>
                    <a:pt x="2624" y="6"/>
                  </a:lnTo>
                  <a:lnTo>
                    <a:pt x="2624" y="16"/>
                  </a:lnTo>
                  <a:lnTo>
                    <a:pt x="2630" y="32"/>
                  </a:lnTo>
                  <a:lnTo>
                    <a:pt x="2630" y="59"/>
                  </a:lnTo>
                  <a:lnTo>
                    <a:pt x="2636" y="85"/>
                  </a:lnTo>
                  <a:lnTo>
                    <a:pt x="2636" y="123"/>
                  </a:lnTo>
                  <a:lnTo>
                    <a:pt x="2641" y="165"/>
                  </a:lnTo>
                  <a:lnTo>
                    <a:pt x="2641" y="208"/>
                  </a:lnTo>
                  <a:lnTo>
                    <a:pt x="2647" y="261"/>
                  </a:lnTo>
                  <a:lnTo>
                    <a:pt x="2647" y="314"/>
                  </a:lnTo>
                  <a:lnTo>
                    <a:pt x="2653" y="367"/>
                  </a:lnTo>
                  <a:lnTo>
                    <a:pt x="2653" y="426"/>
                  </a:lnTo>
                  <a:lnTo>
                    <a:pt x="2658" y="484"/>
                  </a:lnTo>
                  <a:lnTo>
                    <a:pt x="2658" y="537"/>
                  </a:lnTo>
                  <a:lnTo>
                    <a:pt x="2664" y="590"/>
                  </a:lnTo>
                  <a:lnTo>
                    <a:pt x="2664" y="643"/>
                  </a:lnTo>
                  <a:lnTo>
                    <a:pt x="2670" y="686"/>
                  </a:lnTo>
                  <a:lnTo>
                    <a:pt x="2670" y="729"/>
                  </a:lnTo>
                  <a:lnTo>
                    <a:pt x="2675" y="766"/>
                  </a:lnTo>
                  <a:lnTo>
                    <a:pt x="2675" y="792"/>
                  </a:lnTo>
                  <a:lnTo>
                    <a:pt x="2681" y="819"/>
                  </a:lnTo>
                  <a:lnTo>
                    <a:pt x="2681" y="835"/>
                  </a:lnTo>
                  <a:lnTo>
                    <a:pt x="2687" y="845"/>
                  </a:lnTo>
                  <a:lnTo>
                    <a:pt x="2692" y="851"/>
                  </a:lnTo>
                  <a:lnTo>
                    <a:pt x="2692" y="845"/>
                  </a:lnTo>
                  <a:lnTo>
                    <a:pt x="2698" y="840"/>
                  </a:lnTo>
                  <a:lnTo>
                    <a:pt x="2698" y="824"/>
                  </a:lnTo>
                  <a:lnTo>
                    <a:pt x="2704" y="814"/>
                  </a:lnTo>
                  <a:lnTo>
                    <a:pt x="2704" y="798"/>
                  </a:lnTo>
                  <a:lnTo>
                    <a:pt x="2709" y="782"/>
                  </a:lnTo>
                  <a:lnTo>
                    <a:pt x="2709" y="766"/>
                  </a:lnTo>
                  <a:lnTo>
                    <a:pt x="2715" y="755"/>
                  </a:lnTo>
                  <a:lnTo>
                    <a:pt x="2715" y="744"/>
                  </a:lnTo>
                  <a:lnTo>
                    <a:pt x="2721" y="734"/>
                  </a:lnTo>
                  <a:lnTo>
                    <a:pt x="2726" y="729"/>
                  </a:lnTo>
                  <a:lnTo>
                    <a:pt x="2732" y="734"/>
                  </a:lnTo>
                  <a:lnTo>
                    <a:pt x="2732" y="744"/>
                  </a:lnTo>
                  <a:lnTo>
                    <a:pt x="2738" y="755"/>
                  </a:lnTo>
                  <a:lnTo>
                    <a:pt x="2738" y="766"/>
                  </a:lnTo>
                  <a:lnTo>
                    <a:pt x="2743" y="782"/>
                  </a:lnTo>
                  <a:lnTo>
                    <a:pt x="2743" y="798"/>
                  </a:lnTo>
                  <a:lnTo>
                    <a:pt x="2749" y="814"/>
                  </a:lnTo>
                  <a:lnTo>
                    <a:pt x="2749" y="824"/>
                  </a:lnTo>
                  <a:lnTo>
                    <a:pt x="2755" y="840"/>
                  </a:lnTo>
                  <a:lnTo>
                    <a:pt x="2755" y="845"/>
                  </a:lnTo>
                  <a:lnTo>
                    <a:pt x="2760" y="851"/>
                  </a:lnTo>
                  <a:lnTo>
                    <a:pt x="2766" y="845"/>
                  </a:lnTo>
                  <a:lnTo>
                    <a:pt x="2766" y="835"/>
                  </a:lnTo>
                  <a:lnTo>
                    <a:pt x="2772" y="819"/>
                  </a:lnTo>
                  <a:lnTo>
                    <a:pt x="2772" y="792"/>
                  </a:lnTo>
                  <a:lnTo>
                    <a:pt x="2777" y="766"/>
                  </a:lnTo>
                  <a:lnTo>
                    <a:pt x="2777" y="729"/>
                  </a:lnTo>
                  <a:lnTo>
                    <a:pt x="2783" y="686"/>
                  </a:lnTo>
                  <a:lnTo>
                    <a:pt x="2783" y="643"/>
                  </a:lnTo>
                  <a:lnTo>
                    <a:pt x="2789" y="590"/>
                  </a:lnTo>
                  <a:lnTo>
                    <a:pt x="2789" y="537"/>
                  </a:lnTo>
                  <a:lnTo>
                    <a:pt x="2795" y="484"/>
                  </a:lnTo>
                  <a:lnTo>
                    <a:pt x="2795" y="426"/>
                  </a:lnTo>
                </a:path>
              </a:pathLst>
            </a:custGeom>
            <a:noFill/>
            <a:ln w="28575" cmpd="sng">
              <a:solidFill>
                <a:schemeClr val="accent2"/>
              </a:solidFill>
              <a:prstDash val="solid"/>
              <a:round/>
              <a:headEnd/>
              <a:tailEnd/>
            </a:ln>
          </p:spPr>
          <p:txBody>
            <a:bodyPr/>
            <a:lstStyle/>
            <a:p>
              <a:endParaRPr lang="fr-FR"/>
            </a:p>
          </p:txBody>
        </p:sp>
      </p:gr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45"/>
          <p:cNvGrpSpPr>
            <a:grpSpLocks/>
          </p:cNvGrpSpPr>
          <p:nvPr/>
        </p:nvGrpSpPr>
        <p:grpSpPr bwMode="auto">
          <a:xfrm>
            <a:off x="1608993" y="511176"/>
            <a:ext cx="5704743" cy="2497138"/>
            <a:chOff x="1098" y="322"/>
            <a:chExt cx="3893" cy="1573"/>
          </a:xfrm>
        </p:grpSpPr>
        <p:sp>
          <p:nvSpPr>
            <p:cNvPr id="179270" name="Rectangle 70"/>
            <p:cNvSpPr>
              <a:spLocks noChangeArrowheads="1"/>
            </p:cNvSpPr>
            <p:nvPr/>
          </p:nvSpPr>
          <p:spPr bwMode="auto">
            <a:xfrm>
              <a:off x="1534" y="559"/>
              <a:ext cx="3356" cy="1079"/>
            </a:xfrm>
            <a:prstGeom prst="rect">
              <a:avLst/>
            </a:prstGeom>
            <a:noFill/>
            <a:ln w="9525">
              <a:noFill/>
              <a:miter lim="800000"/>
              <a:headEnd/>
              <a:tailEnd/>
            </a:ln>
          </p:spPr>
          <p:txBody>
            <a:bodyPr/>
            <a:lstStyle/>
            <a:p>
              <a:endParaRPr lang="fr-FR"/>
            </a:p>
          </p:txBody>
        </p:sp>
        <p:sp>
          <p:nvSpPr>
            <p:cNvPr id="179271" name="Rectangle 71"/>
            <p:cNvSpPr>
              <a:spLocks noChangeArrowheads="1"/>
            </p:cNvSpPr>
            <p:nvPr/>
          </p:nvSpPr>
          <p:spPr bwMode="auto">
            <a:xfrm>
              <a:off x="1534" y="559"/>
              <a:ext cx="3356" cy="1079"/>
            </a:xfrm>
            <a:prstGeom prst="rect">
              <a:avLst/>
            </a:prstGeom>
            <a:noFill/>
            <a:ln w="0">
              <a:solidFill>
                <a:srgbClr val="FFFFFF"/>
              </a:solidFill>
              <a:miter lim="800000"/>
              <a:headEnd/>
              <a:tailEnd/>
            </a:ln>
          </p:spPr>
          <p:txBody>
            <a:bodyPr/>
            <a:lstStyle/>
            <a:p>
              <a:endParaRPr lang="fr-FR"/>
            </a:p>
          </p:txBody>
        </p:sp>
        <p:sp>
          <p:nvSpPr>
            <p:cNvPr id="179272" name="Freeform 72"/>
            <p:cNvSpPr>
              <a:spLocks/>
            </p:cNvSpPr>
            <p:nvPr/>
          </p:nvSpPr>
          <p:spPr bwMode="auto">
            <a:xfrm>
              <a:off x="1868" y="559"/>
              <a:ext cx="1" cy="1079"/>
            </a:xfrm>
            <a:custGeom>
              <a:avLst/>
              <a:gdLst/>
              <a:ahLst/>
              <a:cxnLst>
                <a:cxn ang="0">
                  <a:pos x="0" y="169"/>
                </a:cxn>
                <a:cxn ang="0">
                  <a:pos x="0" y="0"/>
                </a:cxn>
                <a:cxn ang="0">
                  <a:pos x="0" y="0"/>
                </a:cxn>
              </a:cxnLst>
              <a:rect l="0" t="0" r="r" b="b"/>
              <a:pathLst>
                <a:path h="169">
                  <a:moveTo>
                    <a:pt x="0" y="169"/>
                  </a:moveTo>
                  <a:lnTo>
                    <a:pt x="0" y="0"/>
                  </a:lnTo>
                  <a:lnTo>
                    <a:pt x="0" y="0"/>
                  </a:lnTo>
                </a:path>
              </a:pathLst>
            </a:custGeom>
            <a:noFill/>
            <a:ln w="0">
              <a:solidFill>
                <a:srgbClr val="000000"/>
              </a:solidFill>
              <a:prstDash val="sysDot"/>
              <a:round/>
              <a:headEnd/>
              <a:tailEnd/>
            </a:ln>
          </p:spPr>
          <p:txBody>
            <a:bodyPr/>
            <a:lstStyle/>
            <a:p>
              <a:endParaRPr lang="fr-FR"/>
            </a:p>
          </p:txBody>
        </p:sp>
        <p:sp>
          <p:nvSpPr>
            <p:cNvPr id="179273" name="Freeform 73"/>
            <p:cNvSpPr>
              <a:spLocks/>
            </p:cNvSpPr>
            <p:nvPr/>
          </p:nvSpPr>
          <p:spPr bwMode="auto">
            <a:xfrm>
              <a:off x="2208" y="559"/>
              <a:ext cx="1" cy="1079"/>
            </a:xfrm>
            <a:custGeom>
              <a:avLst/>
              <a:gdLst/>
              <a:ahLst/>
              <a:cxnLst>
                <a:cxn ang="0">
                  <a:pos x="0" y="169"/>
                </a:cxn>
                <a:cxn ang="0">
                  <a:pos x="0" y="0"/>
                </a:cxn>
                <a:cxn ang="0">
                  <a:pos x="0" y="0"/>
                </a:cxn>
              </a:cxnLst>
              <a:rect l="0" t="0" r="r" b="b"/>
              <a:pathLst>
                <a:path h="169">
                  <a:moveTo>
                    <a:pt x="0" y="169"/>
                  </a:moveTo>
                  <a:lnTo>
                    <a:pt x="0" y="0"/>
                  </a:lnTo>
                  <a:lnTo>
                    <a:pt x="0" y="0"/>
                  </a:lnTo>
                </a:path>
              </a:pathLst>
            </a:custGeom>
            <a:noFill/>
            <a:ln w="0">
              <a:solidFill>
                <a:srgbClr val="000000"/>
              </a:solidFill>
              <a:prstDash val="sysDot"/>
              <a:round/>
              <a:headEnd/>
              <a:tailEnd/>
            </a:ln>
          </p:spPr>
          <p:txBody>
            <a:bodyPr/>
            <a:lstStyle/>
            <a:p>
              <a:endParaRPr lang="fr-FR"/>
            </a:p>
          </p:txBody>
        </p:sp>
        <p:sp>
          <p:nvSpPr>
            <p:cNvPr id="179274" name="Freeform 74"/>
            <p:cNvSpPr>
              <a:spLocks/>
            </p:cNvSpPr>
            <p:nvPr/>
          </p:nvSpPr>
          <p:spPr bwMode="auto">
            <a:xfrm>
              <a:off x="2541" y="559"/>
              <a:ext cx="1" cy="1079"/>
            </a:xfrm>
            <a:custGeom>
              <a:avLst/>
              <a:gdLst/>
              <a:ahLst/>
              <a:cxnLst>
                <a:cxn ang="0">
                  <a:pos x="0" y="169"/>
                </a:cxn>
                <a:cxn ang="0">
                  <a:pos x="0" y="0"/>
                </a:cxn>
                <a:cxn ang="0">
                  <a:pos x="0" y="0"/>
                </a:cxn>
              </a:cxnLst>
              <a:rect l="0" t="0" r="r" b="b"/>
              <a:pathLst>
                <a:path h="169">
                  <a:moveTo>
                    <a:pt x="0" y="169"/>
                  </a:moveTo>
                  <a:lnTo>
                    <a:pt x="0" y="0"/>
                  </a:lnTo>
                  <a:lnTo>
                    <a:pt x="0" y="0"/>
                  </a:lnTo>
                </a:path>
              </a:pathLst>
            </a:custGeom>
            <a:noFill/>
            <a:ln w="0">
              <a:solidFill>
                <a:srgbClr val="000000"/>
              </a:solidFill>
              <a:prstDash val="sysDot"/>
              <a:round/>
              <a:headEnd/>
              <a:tailEnd/>
            </a:ln>
          </p:spPr>
          <p:txBody>
            <a:bodyPr/>
            <a:lstStyle/>
            <a:p>
              <a:endParaRPr lang="fr-FR"/>
            </a:p>
          </p:txBody>
        </p:sp>
        <p:sp>
          <p:nvSpPr>
            <p:cNvPr id="179275" name="Freeform 75"/>
            <p:cNvSpPr>
              <a:spLocks/>
            </p:cNvSpPr>
            <p:nvPr/>
          </p:nvSpPr>
          <p:spPr bwMode="auto">
            <a:xfrm>
              <a:off x="2875" y="559"/>
              <a:ext cx="1" cy="1079"/>
            </a:xfrm>
            <a:custGeom>
              <a:avLst/>
              <a:gdLst/>
              <a:ahLst/>
              <a:cxnLst>
                <a:cxn ang="0">
                  <a:pos x="0" y="169"/>
                </a:cxn>
                <a:cxn ang="0">
                  <a:pos x="0" y="0"/>
                </a:cxn>
                <a:cxn ang="0">
                  <a:pos x="0" y="0"/>
                </a:cxn>
              </a:cxnLst>
              <a:rect l="0" t="0" r="r" b="b"/>
              <a:pathLst>
                <a:path h="169">
                  <a:moveTo>
                    <a:pt x="0" y="169"/>
                  </a:moveTo>
                  <a:lnTo>
                    <a:pt x="0" y="0"/>
                  </a:lnTo>
                  <a:lnTo>
                    <a:pt x="0" y="0"/>
                  </a:lnTo>
                </a:path>
              </a:pathLst>
            </a:custGeom>
            <a:noFill/>
            <a:ln w="0">
              <a:solidFill>
                <a:srgbClr val="000000"/>
              </a:solidFill>
              <a:prstDash val="sysDot"/>
              <a:round/>
              <a:headEnd/>
              <a:tailEnd/>
            </a:ln>
          </p:spPr>
          <p:txBody>
            <a:bodyPr/>
            <a:lstStyle/>
            <a:p>
              <a:endParaRPr lang="fr-FR"/>
            </a:p>
          </p:txBody>
        </p:sp>
        <p:sp>
          <p:nvSpPr>
            <p:cNvPr id="179276" name="Freeform 76"/>
            <p:cNvSpPr>
              <a:spLocks/>
            </p:cNvSpPr>
            <p:nvPr/>
          </p:nvSpPr>
          <p:spPr bwMode="auto">
            <a:xfrm>
              <a:off x="3215" y="559"/>
              <a:ext cx="1" cy="1079"/>
            </a:xfrm>
            <a:custGeom>
              <a:avLst/>
              <a:gdLst/>
              <a:ahLst/>
              <a:cxnLst>
                <a:cxn ang="0">
                  <a:pos x="0" y="169"/>
                </a:cxn>
                <a:cxn ang="0">
                  <a:pos x="0" y="0"/>
                </a:cxn>
                <a:cxn ang="0">
                  <a:pos x="0" y="0"/>
                </a:cxn>
              </a:cxnLst>
              <a:rect l="0" t="0" r="r" b="b"/>
              <a:pathLst>
                <a:path h="169">
                  <a:moveTo>
                    <a:pt x="0" y="169"/>
                  </a:moveTo>
                  <a:lnTo>
                    <a:pt x="0" y="0"/>
                  </a:lnTo>
                  <a:lnTo>
                    <a:pt x="0" y="0"/>
                  </a:lnTo>
                </a:path>
              </a:pathLst>
            </a:custGeom>
            <a:noFill/>
            <a:ln w="0">
              <a:solidFill>
                <a:srgbClr val="000000"/>
              </a:solidFill>
              <a:prstDash val="sysDot"/>
              <a:round/>
              <a:headEnd/>
              <a:tailEnd/>
            </a:ln>
          </p:spPr>
          <p:txBody>
            <a:bodyPr/>
            <a:lstStyle/>
            <a:p>
              <a:endParaRPr lang="fr-FR"/>
            </a:p>
          </p:txBody>
        </p:sp>
        <p:sp>
          <p:nvSpPr>
            <p:cNvPr id="179277" name="Freeform 77"/>
            <p:cNvSpPr>
              <a:spLocks/>
            </p:cNvSpPr>
            <p:nvPr/>
          </p:nvSpPr>
          <p:spPr bwMode="auto">
            <a:xfrm>
              <a:off x="3549" y="559"/>
              <a:ext cx="1" cy="1079"/>
            </a:xfrm>
            <a:custGeom>
              <a:avLst/>
              <a:gdLst/>
              <a:ahLst/>
              <a:cxnLst>
                <a:cxn ang="0">
                  <a:pos x="0" y="169"/>
                </a:cxn>
                <a:cxn ang="0">
                  <a:pos x="0" y="0"/>
                </a:cxn>
                <a:cxn ang="0">
                  <a:pos x="0" y="0"/>
                </a:cxn>
              </a:cxnLst>
              <a:rect l="0" t="0" r="r" b="b"/>
              <a:pathLst>
                <a:path h="169">
                  <a:moveTo>
                    <a:pt x="0" y="169"/>
                  </a:moveTo>
                  <a:lnTo>
                    <a:pt x="0" y="0"/>
                  </a:lnTo>
                  <a:lnTo>
                    <a:pt x="0" y="0"/>
                  </a:lnTo>
                </a:path>
              </a:pathLst>
            </a:custGeom>
            <a:noFill/>
            <a:ln w="0">
              <a:solidFill>
                <a:srgbClr val="000000"/>
              </a:solidFill>
              <a:prstDash val="sysDot"/>
              <a:round/>
              <a:headEnd/>
              <a:tailEnd/>
            </a:ln>
          </p:spPr>
          <p:txBody>
            <a:bodyPr/>
            <a:lstStyle/>
            <a:p>
              <a:endParaRPr lang="fr-FR"/>
            </a:p>
          </p:txBody>
        </p:sp>
        <p:sp>
          <p:nvSpPr>
            <p:cNvPr id="179278" name="Freeform 78"/>
            <p:cNvSpPr>
              <a:spLocks/>
            </p:cNvSpPr>
            <p:nvPr/>
          </p:nvSpPr>
          <p:spPr bwMode="auto">
            <a:xfrm>
              <a:off x="3882" y="559"/>
              <a:ext cx="1" cy="1079"/>
            </a:xfrm>
            <a:custGeom>
              <a:avLst/>
              <a:gdLst/>
              <a:ahLst/>
              <a:cxnLst>
                <a:cxn ang="0">
                  <a:pos x="0" y="169"/>
                </a:cxn>
                <a:cxn ang="0">
                  <a:pos x="0" y="0"/>
                </a:cxn>
                <a:cxn ang="0">
                  <a:pos x="0" y="0"/>
                </a:cxn>
              </a:cxnLst>
              <a:rect l="0" t="0" r="r" b="b"/>
              <a:pathLst>
                <a:path h="169">
                  <a:moveTo>
                    <a:pt x="0" y="169"/>
                  </a:moveTo>
                  <a:lnTo>
                    <a:pt x="0" y="0"/>
                  </a:lnTo>
                  <a:lnTo>
                    <a:pt x="0" y="0"/>
                  </a:lnTo>
                </a:path>
              </a:pathLst>
            </a:custGeom>
            <a:noFill/>
            <a:ln w="0">
              <a:solidFill>
                <a:srgbClr val="000000"/>
              </a:solidFill>
              <a:prstDash val="sysDot"/>
              <a:round/>
              <a:headEnd/>
              <a:tailEnd/>
            </a:ln>
          </p:spPr>
          <p:txBody>
            <a:bodyPr/>
            <a:lstStyle/>
            <a:p>
              <a:endParaRPr lang="fr-FR"/>
            </a:p>
          </p:txBody>
        </p:sp>
        <p:sp>
          <p:nvSpPr>
            <p:cNvPr id="179279" name="Freeform 79"/>
            <p:cNvSpPr>
              <a:spLocks/>
            </p:cNvSpPr>
            <p:nvPr/>
          </p:nvSpPr>
          <p:spPr bwMode="auto">
            <a:xfrm>
              <a:off x="4216" y="559"/>
              <a:ext cx="1" cy="1079"/>
            </a:xfrm>
            <a:custGeom>
              <a:avLst/>
              <a:gdLst/>
              <a:ahLst/>
              <a:cxnLst>
                <a:cxn ang="0">
                  <a:pos x="0" y="169"/>
                </a:cxn>
                <a:cxn ang="0">
                  <a:pos x="0" y="0"/>
                </a:cxn>
                <a:cxn ang="0">
                  <a:pos x="0" y="0"/>
                </a:cxn>
              </a:cxnLst>
              <a:rect l="0" t="0" r="r" b="b"/>
              <a:pathLst>
                <a:path h="169">
                  <a:moveTo>
                    <a:pt x="0" y="169"/>
                  </a:moveTo>
                  <a:lnTo>
                    <a:pt x="0" y="0"/>
                  </a:lnTo>
                  <a:lnTo>
                    <a:pt x="0" y="0"/>
                  </a:lnTo>
                </a:path>
              </a:pathLst>
            </a:custGeom>
            <a:noFill/>
            <a:ln w="0">
              <a:solidFill>
                <a:srgbClr val="000000"/>
              </a:solidFill>
              <a:prstDash val="sysDot"/>
              <a:round/>
              <a:headEnd/>
              <a:tailEnd/>
            </a:ln>
          </p:spPr>
          <p:txBody>
            <a:bodyPr/>
            <a:lstStyle/>
            <a:p>
              <a:endParaRPr lang="fr-FR"/>
            </a:p>
          </p:txBody>
        </p:sp>
        <p:sp>
          <p:nvSpPr>
            <p:cNvPr id="179280" name="Freeform 80"/>
            <p:cNvSpPr>
              <a:spLocks/>
            </p:cNvSpPr>
            <p:nvPr/>
          </p:nvSpPr>
          <p:spPr bwMode="auto">
            <a:xfrm>
              <a:off x="4556" y="559"/>
              <a:ext cx="1" cy="1079"/>
            </a:xfrm>
            <a:custGeom>
              <a:avLst/>
              <a:gdLst/>
              <a:ahLst/>
              <a:cxnLst>
                <a:cxn ang="0">
                  <a:pos x="0" y="169"/>
                </a:cxn>
                <a:cxn ang="0">
                  <a:pos x="0" y="0"/>
                </a:cxn>
                <a:cxn ang="0">
                  <a:pos x="0" y="0"/>
                </a:cxn>
              </a:cxnLst>
              <a:rect l="0" t="0" r="r" b="b"/>
              <a:pathLst>
                <a:path h="169">
                  <a:moveTo>
                    <a:pt x="0" y="169"/>
                  </a:moveTo>
                  <a:lnTo>
                    <a:pt x="0" y="0"/>
                  </a:lnTo>
                  <a:lnTo>
                    <a:pt x="0" y="0"/>
                  </a:lnTo>
                </a:path>
              </a:pathLst>
            </a:custGeom>
            <a:noFill/>
            <a:ln w="0">
              <a:solidFill>
                <a:srgbClr val="000000"/>
              </a:solidFill>
              <a:prstDash val="sysDot"/>
              <a:round/>
              <a:headEnd/>
              <a:tailEnd/>
            </a:ln>
          </p:spPr>
          <p:txBody>
            <a:bodyPr/>
            <a:lstStyle/>
            <a:p>
              <a:endParaRPr lang="fr-FR"/>
            </a:p>
          </p:txBody>
        </p:sp>
        <p:sp>
          <p:nvSpPr>
            <p:cNvPr id="179281" name="Freeform 81"/>
            <p:cNvSpPr>
              <a:spLocks/>
            </p:cNvSpPr>
            <p:nvPr/>
          </p:nvSpPr>
          <p:spPr bwMode="auto">
            <a:xfrm>
              <a:off x="4890" y="559"/>
              <a:ext cx="1" cy="1079"/>
            </a:xfrm>
            <a:custGeom>
              <a:avLst/>
              <a:gdLst/>
              <a:ahLst/>
              <a:cxnLst>
                <a:cxn ang="0">
                  <a:pos x="0" y="169"/>
                </a:cxn>
                <a:cxn ang="0">
                  <a:pos x="0" y="0"/>
                </a:cxn>
                <a:cxn ang="0">
                  <a:pos x="0" y="0"/>
                </a:cxn>
              </a:cxnLst>
              <a:rect l="0" t="0" r="r" b="b"/>
              <a:pathLst>
                <a:path h="169">
                  <a:moveTo>
                    <a:pt x="0" y="169"/>
                  </a:moveTo>
                  <a:lnTo>
                    <a:pt x="0" y="0"/>
                  </a:lnTo>
                  <a:lnTo>
                    <a:pt x="0" y="0"/>
                  </a:lnTo>
                </a:path>
              </a:pathLst>
            </a:custGeom>
            <a:noFill/>
            <a:ln w="0">
              <a:solidFill>
                <a:srgbClr val="000000"/>
              </a:solidFill>
              <a:prstDash val="sysDot"/>
              <a:round/>
              <a:headEnd/>
              <a:tailEnd/>
            </a:ln>
          </p:spPr>
          <p:txBody>
            <a:bodyPr/>
            <a:lstStyle/>
            <a:p>
              <a:endParaRPr lang="fr-FR"/>
            </a:p>
          </p:txBody>
        </p:sp>
        <p:sp>
          <p:nvSpPr>
            <p:cNvPr id="179282" name="Freeform 82"/>
            <p:cNvSpPr>
              <a:spLocks/>
            </p:cNvSpPr>
            <p:nvPr/>
          </p:nvSpPr>
          <p:spPr bwMode="auto">
            <a:xfrm>
              <a:off x="1534" y="1638"/>
              <a:ext cx="3356" cy="1"/>
            </a:xfrm>
            <a:custGeom>
              <a:avLst/>
              <a:gdLst/>
              <a:ahLst/>
              <a:cxnLst>
                <a:cxn ang="0">
                  <a:pos x="0" y="0"/>
                </a:cxn>
                <a:cxn ang="0">
                  <a:pos x="493" y="0"/>
                </a:cxn>
                <a:cxn ang="0">
                  <a:pos x="493" y="0"/>
                </a:cxn>
              </a:cxnLst>
              <a:rect l="0" t="0" r="r" b="b"/>
              <a:pathLst>
                <a:path w="493">
                  <a:moveTo>
                    <a:pt x="0" y="0"/>
                  </a:moveTo>
                  <a:lnTo>
                    <a:pt x="493" y="0"/>
                  </a:lnTo>
                  <a:lnTo>
                    <a:pt x="493" y="0"/>
                  </a:lnTo>
                </a:path>
              </a:pathLst>
            </a:custGeom>
            <a:noFill/>
            <a:ln w="0">
              <a:solidFill>
                <a:srgbClr val="000000"/>
              </a:solidFill>
              <a:prstDash val="sysDot"/>
              <a:round/>
              <a:headEnd/>
              <a:tailEnd/>
            </a:ln>
          </p:spPr>
          <p:txBody>
            <a:bodyPr/>
            <a:lstStyle/>
            <a:p>
              <a:endParaRPr lang="fr-FR"/>
            </a:p>
          </p:txBody>
        </p:sp>
        <p:sp>
          <p:nvSpPr>
            <p:cNvPr id="179283" name="Freeform 83"/>
            <p:cNvSpPr>
              <a:spLocks/>
            </p:cNvSpPr>
            <p:nvPr/>
          </p:nvSpPr>
          <p:spPr bwMode="auto">
            <a:xfrm>
              <a:off x="1534" y="1370"/>
              <a:ext cx="3356" cy="1"/>
            </a:xfrm>
            <a:custGeom>
              <a:avLst/>
              <a:gdLst/>
              <a:ahLst/>
              <a:cxnLst>
                <a:cxn ang="0">
                  <a:pos x="0" y="0"/>
                </a:cxn>
                <a:cxn ang="0">
                  <a:pos x="493" y="0"/>
                </a:cxn>
                <a:cxn ang="0">
                  <a:pos x="493" y="0"/>
                </a:cxn>
              </a:cxnLst>
              <a:rect l="0" t="0" r="r" b="b"/>
              <a:pathLst>
                <a:path w="493">
                  <a:moveTo>
                    <a:pt x="0" y="0"/>
                  </a:moveTo>
                  <a:lnTo>
                    <a:pt x="493" y="0"/>
                  </a:lnTo>
                  <a:lnTo>
                    <a:pt x="493" y="0"/>
                  </a:lnTo>
                </a:path>
              </a:pathLst>
            </a:custGeom>
            <a:noFill/>
            <a:ln w="0">
              <a:solidFill>
                <a:srgbClr val="000000"/>
              </a:solidFill>
              <a:prstDash val="sysDot"/>
              <a:round/>
              <a:headEnd/>
              <a:tailEnd/>
            </a:ln>
          </p:spPr>
          <p:txBody>
            <a:bodyPr/>
            <a:lstStyle/>
            <a:p>
              <a:endParaRPr lang="fr-FR"/>
            </a:p>
          </p:txBody>
        </p:sp>
        <p:sp>
          <p:nvSpPr>
            <p:cNvPr id="179284" name="Freeform 84"/>
            <p:cNvSpPr>
              <a:spLocks/>
            </p:cNvSpPr>
            <p:nvPr/>
          </p:nvSpPr>
          <p:spPr bwMode="auto">
            <a:xfrm>
              <a:off x="1534" y="1102"/>
              <a:ext cx="3356" cy="1"/>
            </a:xfrm>
            <a:custGeom>
              <a:avLst/>
              <a:gdLst/>
              <a:ahLst/>
              <a:cxnLst>
                <a:cxn ang="0">
                  <a:pos x="0" y="0"/>
                </a:cxn>
                <a:cxn ang="0">
                  <a:pos x="493" y="0"/>
                </a:cxn>
                <a:cxn ang="0">
                  <a:pos x="493" y="0"/>
                </a:cxn>
              </a:cxnLst>
              <a:rect l="0" t="0" r="r" b="b"/>
              <a:pathLst>
                <a:path w="493">
                  <a:moveTo>
                    <a:pt x="0" y="0"/>
                  </a:moveTo>
                  <a:lnTo>
                    <a:pt x="493" y="0"/>
                  </a:lnTo>
                  <a:lnTo>
                    <a:pt x="493" y="0"/>
                  </a:lnTo>
                </a:path>
              </a:pathLst>
            </a:custGeom>
            <a:noFill/>
            <a:ln w="0">
              <a:solidFill>
                <a:srgbClr val="000000"/>
              </a:solidFill>
              <a:prstDash val="sysDot"/>
              <a:round/>
              <a:headEnd/>
              <a:tailEnd/>
            </a:ln>
          </p:spPr>
          <p:txBody>
            <a:bodyPr/>
            <a:lstStyle/>
            <a:p>
              <a:endParaRPr lang="fr-FR"/>
            </a:p>
          </p:txBody>
        </p:sp>
        <p:sp>
          <p:nvSpPr>
            <p:cNvPr id="179285" name="Freeform 85"/>
            <p:cNvSpPr>
              <a:spLocks/>
            </p:cNvSpPr>
            <p:nvPr/>
          </p:nvSpPr>
          <p:spPr bwMode="auto">
            <a:xfrm>
              <a:off x="1534" y="827"/>
              <a:ext cx="3356" cy="1"/>
            </a:xfrm>
            <a:custGeom>
              <a:avLst/>
              <a:gdLst/>
              <a:ahLst/>
              <a:cxnLst>
                <a:cxn ang="0">
                  <a:pos x="0" y="0"/>
                </a:cxn>
                <a:cxn ang="0">
                  <a:pos x="493" y="0"/>
                </a:cxn>
                <a:cxn ang="0">
                  <a:pos x="493" y="0"/>
                </a:cxn>
              </a:cxnLst>
              <a:rect l="0" t="0" r="r" b="b"/>
              <a:pathLst>
                <a:path w="493">
                  <a:moveTo>
                    <a:pt x="0" y="0"/>
                  </a:moveTo>
                  <a:lnTo>
                    <a:pt x="493" y="0"/>
                  </a:lnTo>
                  <a:lnTo>
                    <a:pt x="493" y="0"/>
                  </a:lnTo>
                </a:path>
              </a:pathLst>
            </a:custGeom>
            <a:noFill/>
            <a:ln w="0">
              <a:solidFill>
                <a:srgbClr val="000000"/>
              </a:solidFill>
              <a:prstDash val="sysDot"/>
              <a:round/>
              <a:headEnd/>
              <a:tailEnd/>
            </a:ln>
          </p:spPr>
          <p:txBody>
            <a:bodyPr/>
            <a:lstStyle/>
            <a:p>
              <a:endParaRPr lang="fr-FR"/>
            </a:p>
          </p:txBody>
        </p:sp>
        <p:sp>
          <p:nvSpPr>
            <p:cNvPr id="179286" name="Freeform 86"/>
            <p:cNvSpPr>
              <a:spLocks/>
            </p:cNvSpPr>
            <p:nvPr/>
          </p:nvSpPr>
          <p:spPr bwMode="auto">
            <a:xfrm>
              <a:off x="1534" y="559"/>
              <a:ext cx="3356" cy="1"/>
            </a:xfrm>
            <a:custGeom>
              <a:avLst/>
              <a:gdLst/>
              <a:ahLst/>
              <a:cxnLst>
                <a:cxn ang="0">
                  <a:pos x="0" y="0"/>
                </a:cxn>
                <a:cxn ang="0">
                  <a:pos x="493" y="0"/>
                </a:cxn>
                <a:cxn ang="0">
                  <a:pos x="493" y="0"/>
                </a:cxn>
              </a:cxnLst>
              <a:rect l="0" t="0" r="r" b="b"/>
              <a:pathLst>
                <a:path w="493">
                  <a:moveTo>
                    <a:pt x="0" y="0"/>
                  </a:moveTo>
                  <a:lnTo>
                    <a:pt x="493" y="0"/>
                  </a:lnTo>
                  <a:lnTo>
                    <a:pt x="493" y="0"/>
                  </a:lnTo>
                </a:path>
              </a:pathLst>
            </a:custGeom>
            <a:noFill/>
            <a:ln w="0">
              <a:solidFill>
                <a:srgbClr val="000000"/>
              </a:solidFill>
              <a:prstDash val="sysDot"/>
              <a:round/>
              <a:headEnd/>
              <a:tailEnd/>
            </a:ln>
          </p:spPr>
          <p:txBody>
            <a:bodyPr/>
            <a:lstStyle/>
            <a:p>
              <a:endParaRPr lang="fr-FR"/>
            </a:p>
          </p:txBody>
        </p:sp>
        <p:sp>
          <p:nvSpPr>
            <p:cNvPr id="179287" name="Line 87"/>
            <p:cNvSpPr>
              <a:spLocks noChangeShapeType="1"/>
            </p:cNvSpPr>
            <p:nvPr/>
          </p:nvSpPr>
          <p:spPr bwMode="auto">
            <a:xfrm>
              <a:off x="1534" y="559"/>
              <a:ext cx="3356" cy="1"/>
            </a:xfrm>
            <a:prstGeom prst="line">
              <a:avLst/>
            </a:prstGeom>
            <a:noFill/>
            <a:ln w="0">
              <a:solidFill>
                <a:srgbClr val="000000"/>
              </a:solidFill>
              <a:round/>
              <a:headEnd/>
              <a:tailEnd/>
            </a:ln>
          </p:spPr>
          <p:txBody>
            <a:bodyPr/>
            <a:lstStyle/>
            <a:p>
              <a:endParaRPr lang="fr-FR"/>
            </a:p>
          </p:txBody>
        </p:sp>
        <p:sp>
          <p:nvSpPr>
            <p:cNvPr id="179288" name="Freeform 88"/>
            <p:cNvSpPr>
              <a:spLocks/>
            </p:cNvSpPr>
            <p:nvPr/>
          </p:nvSpPr>
          <p:spPr bwMode="auto">
            <a:xfrm>
              <a:off x="1534" y="559"/>
              <a:ext cx="3356" cy="1079"/>
            </a:xfrm>
            <a:custGeom>
              <a:avLst/>
              <a:gdLst/>
              <a:ahLst/>
              <a:cxnLst>
                <a:cxn ang="0">
                  <a:pos x="0" y="169"/>
                </a:cxn>
                <a:cxn ang="0">
                  <a:pos x="493" y="169"/>
                </a:cxn>
                <a:cxn ang="0">
                  <a:pos x="493" y="0"/>
                </a:cxn>
              </a:cxnLst>
              <a:rect l="0" t="0" r="r" b="b"/>
              <a:pathLst>
                <a:path w="493" h="169">
                  <a:moveTo>
                    <a:pt x="0" y="169"/>
                  </a:moveTo>
                  <a:lnTo>
                    <a:pt x="493" y="169"/>
                  </a:lnTo>
                  <a:lnTo>
                    <a:pt x="493" y="0"/>
                  </a:lnTo>
                </a:path>
              </a:pathLst>
            </a:custGeom>
            <a:noFill/>
            <a:ln w="0">
              <a:solidFill>
                <a:srgbClr val="000000"/>
              </a:solidFill>
              <a:prstDash val="solid"/>
              <a:round/>
              <a:headEnd/>
              <a:tailEnd/>
            </a:ln>
          </p:spPr>
          <p:txBody>
            <a:bodyPr/>
            <a:lstStyle/>
            <a:p>
              <a:endParaRPr lang="fr-FR"/>
            </a:p>
          </p:txBody>
        </p:sp>
        <p:sp>
          <p:nvSpPr>
            <p:cNvPr id="179289" name="Line 89"/>
            <p:cNvSpPr>
              <a:spLocks noChangeShapeType="1"/>
            </p:cNvSpPr>
            <p:nvPr/>
          </p:nvSpPr>
          <p:spPr bwMode="auto">
            <a:xfrm>
              <a:off x="1534" y="1638"/>
              <a:ext cx="3356" cy="1"/>
            </a:xfrm>
            <a:prstGeom prst="line">
              <a:avLst/>
            </a:prstGeom>
            <a:noFill/>
            <a:ln w="0">
              <a:solidFill>
                <a:srgbClr val="000000"/>
              </a:solidFill>
              <a:round/>
              <a:headEnd/>
              <a:tailEnd/>
            </a:ln>
          </p:spPr>
          <p:txBody>
            <a:bodyPr/>
            <a:lstStyle/>
            <a:p>
              <a:endParaRPr lang="fr-FR"/>
            </a:p>
          </p:txBody>
        </p:sp>
        <p:sp>
          <p:nvSpPr>
            <p:cNvPr id="179290" name="Rectangle 90"/>
            <p:cNvSpPr>
              <a:spLocks noChangeArrowheads="1"/>
            </p:cNvSpPr>
            <p:nvPr/>
          </p:nvSpPr>
          <p:spPr bwMode="auto">
            <a:xfrm>
              <a:off x="1530" y="1663"/>
              <a:ext cx="68" cy="136"/>
            </a:xfrm>
            <a:prstGeom prst="rect">
              <a:avLst/>
            </a:prstGeom>
            <a:noFill/>
            <a:ln w="9525">
              <a:noFill/>
              <a:miter lim="800000"/>
              <a:headEnd/>
              <a:tailEnd/>
            </a:ln>
          </p:spPr>
          <p:txBody>
            <a:bodyPr wrap="none" lIns="0" tIns="0" rIns="0" bIns="0">
              <a:spAutoFit/>
            </a:bodyPr>
            <a:lstStyle/>
            <a:p>
              <a:pPr algn="ctr"/>
              <a:r>
                <a:rPr lang="fr-FR" sz="1400">
                  <a:solidFill>
                    <a:srgbClr val="000000"/>
                  </a:solidFill>
                  <a:latin typeface="Helvetica" pitchFamily="34" charset="0"/>
                </a:rPr>
                <a:t>0</a:t>
              </a:r>
              <a:endParaRPr lang="fr-FR" sz="3200">
                <a:latin typeface="Times New Roman" pitchFamily="18" charset="0"/>
              </a:endParaRPr>
            </a:p>
          </p:txBody>
        </p:sp>
        <p:sp>
          <p:nvSpPr>
            <p:cNvPr id="179291" name="Line 91"/>
            <p:cNvSpPr>
              <a:spLocks noChangeShapeType="1"/>
            </p:cNvSpPr>
            <p:nvPr/>
          </p:nvSpPr>
          <p:spPr bwMode="auto">
            <a:xfrm flipV="1">
              <a:off x="1868" y="1606"/>
              <a:ext cx="1" cy="32"/>
            </a:xfrm>
            <a:prstGeom prst="line">
              <a:avLst/>
            </a:prstGeom>
            <a:noFill/>
            <a:ln w="0">
              <a:solidFill>
                <a:srgbClr val="000000"/>
              </a:solidFill>
              <a:round/>
              <a:headEnd/>
              <a:tailEnd/>
            </a:ln>
          </p:spPr>
          <p:txBody>
            <a:bodyPr/>
            <a:lstStyle/>
            <a:p>
              <a:endParaRPr lang="fr-FR"/>
            </a:p>
          </p:txBody>
        </p:sp>
        <p:sp>
          <p:nvSpPr>
            <p:cNvPr id="179292" name="Line 92"/>
            <p:cNvSpPr>
              <a:spLocks noChangeShapeType="1"/>
            </p:cNvSpPr>
            <p:nvPr/>
          </p:nvSpPr>
          <p:spPr bwMode="auto">
            <a:xfrm>
              <a:off x="1868" y="559"/>
              <a:ext cx="1" cy="32"/>
            </a:xfrm>
            <a:prstGeom prst="line">
              <a:avLst/>
            </a:prstGeom>
            <a:noFill/>
            <a:ln w="0">
              <a:solidFill>
                <a:srgbClr val="000000"/>
              </a:solidFill>
              <a:round/>
              <a:headEnd/>
              <a:tailEnd/>
            </a:ln>
          </p:spPr>
          <p:txBody>
            <a:bodyPr/>
            <a:lstStyle/>
            <a:p>
              <a:endParaRPr lang="fr-FR"/>
            </a:p>
          </p:txBody>
        </p:sp>
        <p:sp>
          <p:nvSpPr>
            <p:cNvPr id="179293" name="Rectangle 93"/>
            <p:cNvSpPr>
              <a:spLocks noChangeArrowheads="1"/>
            </p:cNvSpPr>
            <p:nvPr/>
          </p:nvSpPr>
          <p:spPr bwMode="auto">
            <a:xfrm>
              <a:off x="1863" y="1663"/>
              <a:ext cx="68" cy="136"/>
            </a:xfrm>
            <a:prstGeom prst="rect">
              <a:avLst/>
            </a:prstGeom>
            <a:noFill/>
            <a:ln w="9525">
              <a:noFill/>
              <a:miter lim="800000"/>
              <a:headEnd/>
              <a:tailEnd/>
            </a:ln>
          </p:spPr>
          <p:txBody>
            <a:bodyPr wrap="none" lIns="0" tIns="0" rIns="0" bIns="0">
              <a:spAutoFit/>
            </a:bodyPr>
            <a:lstStyle/>
            <a:p>
              <a:pPr algn="ctr"/>
              <a:r>
                <a:rPr lang="fr-FR" sz="1400">
                  <a:solidFill>
                    <a:srgbClr val="000000"/>
                  </a:solidFill>
                  <a:latin typeface="Helvetica" pitchFamily="34" charset="0"/>
                </a:rPr>
                <a:t>1</a:t>
              </a:r>
              <a:endParaRPr lang="fr-FR" sz="3200">
                <a:latin typeface="Times New Roman" pitchFamily="18" charset="0"/>
              </a:endParaRPr>
            </a:p>
          </p:txBody>
        </p:sp>
        <p:sp>
          <p:nvSpPr>
            <p:cNvPr id="179294" name="Line 94"/>
            <p:cNvSpPr>
              <a:spLocks noChangeShapeType="1"/>
            </p:cNvSpPr>
            <p:nvPr/>
          </p:nvSpPr>
          <p:spPr bwMode="auto">
            <a:xfrm flipV="1">
              <a:off x="2208" y="1606"/>
              <a:ext cx="1" cy="32"/>
            </a:xfrm>
            <a:prstGeom prst="line">
              <a:avLst/>
            </a:prstGeom>
            <a:noFill/>
            <a:ln w="0">
              <a:solidFill>
                <a:srgbClr val="000000"/>
              </a:solidFill>
              <a:round/>
              <a:headEnd/>
              <a:tailEnd/>
            </a:ln>
          </p:spPr>
          <p:txBody>
            <a:bodyPr/>
            <a:lstStyle/>
            <a:p>
              <a:endParaRPr lang="fr-FR"/>
            </a:p>
          </p:txBody>
        </p:sp>
        <p:sp>
          <p:nvSpPr>
            <p:cNvPr id="179295" name="Line 95"/>
            <p:cNvSpPr>
              <a:spLocks noChangeShapeType="1"/>
            </p:cNvSpPr>
            <p:nvPr/>
          </p:nvSpPr>
          <p:spPr bwMode="auto">
            <a:xfrm>
              <a:off x="2208" y="559"/>
              <a:ext cx="1" cy="32"/>
            </a:xfrm>
            <a:prstGeom prst="line">
              <a:avLst/>
            </a:prstGeom>
            <a:noFill/>
            <a:ln w="0">
              <a:solidFill>
                <a:srgbClr val="000000"/>
              </a:solidFill>
              <a:round/>
              <a:headEnd/>
              <a:tailEnd/>
            </a:ln>
          </p:spPr>
          <p:txBody>
            <a:bodyPr/>
            <a:lstStyle/>
            <a:p>
              <a:endParaRPr lang="fr-FR"/>
            </a:p>
          </p:txBody>
        </p:sp>
        <p:sp>
          <p:nvSpPr>
            <p:cNvPr id="179296" name="Rectangle 96"/>
            <p:cNvSpPr>
              <a:spLocks noChangeArrowheads="1"/>
            </p:cNvSpPr>
            <p:nvPr/>
          </p:nvSpPr>
          <p:spPr bwMode="auto">
            <a:xfrm>
              <a:off x="2203" y="1663"/>
              <a:ext cx="68" cy="136"/>
            </a:xfrm>
            <a:prstGeom prst="rect">
              <a:avLst/>
            </a:prstGeom>
            <a:noFill/>
            <a:ln w="9525">
              <a:noFill/>
              <a:miter lim="800000"/>
              <a:headEnd/>
              <a:tailEnd/>
            </a:ln>
          </p:spPr>
          <p:txBody>
            <a:bodyPr wrap="none" lIns="0" tIns="0" rIns="0" bIns="0">
              <a:spAutoFit/>
            </a:bodyPr>
            <a:lstStyle/>
            <a:p>
              <a:pPr algn="ctr"/>
              <a:r>
                <a:rPr lang="fr-FR" sz="1400">
                  <a:solidFill>
                    <a:srgbClr val="000000"/>
                  </a:solidFill>
                  <a:latin typeface="Helvetica" pitchFamily="34" charset="0"/>
                </a:rPr>
                <a:t>2</a:t>
              </a:r>
              <a:endParaRPr lang="fr-FR" sz="3200">
                <a:latin typeface="Times New Roman" pitchFamily="18" charset="0"/>
              </a:endParaRPr>
            </a:p>
          </p:txBody>
        </p:sp>
        <p:sp>
          <p:nvSpPr>
            <p:cNvPr id="179297" name="Line 97"/>
            <p:cNvSpPr>
              <a:spLocks noChangeShapeType="1"/>
            </p:cNvSpPr>
            <p:nvPr/>
          </p:nvSpPr>
          <p:spPr bwMode="auto">
            <a:xfrm flipV="1">
              <a:off x="2541" y="1606"/>
              <a:ext cx="1" cy="32"/>
            </a:xfrm>
            <a:prstGeom prst="line">
              <a:avLst/>
            </a:prstGeom>
            <a:noFill/>
            <a:ln w="0">
              <a:solidFill>
                <a:srgbClr val="000000"/>
              </a:solidFill>
              <a:round/>
              <a:headEnd/>
              <a:tailEnd/>
            </a:ln>
          </p:spPr>
          <p:txBody>
            <a:bodyPr/>
            <a:lstStyle/>
            <a:p>
              <a:endParaRPr lang="fr-FR"/>
            </a:p>
          </p:txBody>
        </p:sp>
        <p:sp>
          <p:nvSpPr>
            <p:cNvPr id="179298" name="Line 98"/>
            <p:cNvSpPr>
              <a:spLocks noChangeShapeType="1"/>
            </p:cNvSpPr>
            <p:nvPr/>
          </p:nvSpPr>
          <p:spPr bwMode="auto">
            <a:xfrm>
              <a:off x="2541" y="559"/>
              <a:ext cx="1" cy="32"/>
            </a:xfrm>
            <a:prstGeom prst="line">
              <a:avLst/>
            </a:prstGeom>
            <a:noFill/>
            <a:ln w="0">
              <a:solidFill>
                <a:srgbClr val="000000"/>
              </a:solidFill>
              <a:round/>
              <a:headEnd/>
              <a:tailEnd/>
            </a:ln>
          </p:spPr>
          <p:txBody>
            <a:bodyPr/>
            <a:lstStyle/>
            <a:p>
              <a:endParaRPr lang="fr-FR"/>
            </a:p>
          </p:txBody>
        </p:sp>
        <p:sp>
          <p:nvSpPr>
            <p:cNvPr id="179299" name="Rectangle 99"/>
            <p:cNvSpPr>
              <a:spLocks noChangeArrowheads="1"/>
            </p:cNvSpPr>
            <p:nvPr/>
          </p:nvSpPr>
          <p:spPr bwMode="auto">
            <a:xfrm>
              <a:off x="2537" y="1663"/>
              <a:ext cx="68" cy="136"/>
            </a:xfrm>
            <a:prstGeom prst="rect">
              <a:avLst/>
            </a:prstGeom>
            <a:noFill/>
            <a:ln w="9525">
              <a:noFill/>
              <a:miter lim="800000"/>
              <a:headEnd/>
              <a:tailEnd/>
            </a:ln>
          </p:spPr>
          <p:txBody>
            <a:bodyPr wrap="none" lIns="0" tIns="0" rIns="0" bIns="0">
              <a:spAutoFit/>
            </a:bodyPr>
            <a:lstStyle/>
            <a:p>
              <a:pPr algn="ctr"/>
              <a:r>
                <a:rPr lang="fr-FR" sz="1400">
                  <a:solidFill>
                    <a:srgbClr val="000000"/>
                  </a:solidFill>
                  <a:latin typeface="Helvetica" pitchFamily="34" charset="0"/>
                </a:rPr>
                <a:t>3</a:t>
              </a:r>
              <a:endParaRPr lang="fr-FR" sz="3200">
                <a:latin typeface="Times New Roman" pitchFamily="18" charset="0"/>
              </a:endParaRPr>
            </a:p>
          </p:txBody>
        </p:sp>
        <p:sp>
          <p:nvSpPr>
            <p:cNvPr id="179300" name="Line 100"/>
            <p:cNvSpPr>
              <a:spLocks noChangeShapeType="1"/>
            </p:cNvSpPr>
            <p:nvPr/>
          </p:nvSpPr>
          <p:spPr bwMode="auto">
            <a:xfrm flipV="1">
              <a:off x="2875" y="1606"/>
              <a:ext cx="1" cy="32"/>
            </a:xfrm>
            <a:prstGeom prst="line">
              <a:avLst/>
            </a:prstGeom>
            <a:noFill/>
            <a:ln w="0">
              <a:solidFill>
                <a:srgbClr val="000000"/>
              </a:solidFill>
              <a:round/>
              <a:headEnd/>
              <a:tailEnd/>
            </a:ln>
          </p:spPr>
          <p:txBody>
            <a:bodyPr/>
            <a:lstStyle/>
            <a:p>
              <a:endParaRPr lang="fr-FR"/>
            </a:p>
          </p:txBody>
        </p:sp>
        <p:sp>
          <p:nvSpPr>
            <p:cNvPr id="179301" name="Line 101"/>
            <p:cNvSpPr>
              <a:spLocks noChangeShapeType="1"/>
            </p:cNvSpPr>
            <p:nvPr/>
          </p:nvSpPr>
          <p:spPr bwMode="auto">
            <a:xfrm>
              <a:off x="2875" y="559"/>
              <a:ext cx="1" cy="32"/>
            </a:xfrm>
            <a:prstGeom prst="line">
              <a:avLst/>
            </a:prstGeom>
            <a:noFill/>
            <a:ln w="0">
              <a:solidFill>
                <a:srgbClr val="000000"/>
              </a:solidFill>
              <a:round/>
              <a:headEnd/>
              <a:tailEnd/>
            </a:ln>
          </p:spPr>
          <p:txBody>
            <a:bodyPr/>
            <a:lstStyle/>
            <a:p>
              <a:endParaRPr lang="fr-FR"/>
            </a:p>
          </p:txBody>
        </p:sp>
        <p:sp>
          <p:nvSpPr>
            <p:cNvPr id="179302" name="Rectangle 102"/>
            <p:cNvSpPr>
              <a:spLocks noChangeArrowheads="1"/>
            </p:cNvSpPr>
            <p:nvPr/>
          </p:nvSpPr>
          <p:spPr bwMode="auto">
            <a:xfrm>
              <a:off x="2871" y="1663"/>
              <a:ext cx="68" cy="136"/>
            </a:xfrm>
            <a:prstGeom prst="rect">
              <a:avLst/>
            </a:prstGeom>
            <a:noFill/>
            <a:ln w="9525">
              <a:noFill/>
              <a:miter lim="800000"/>
              <a:headEnd/>
              <a:tailEnd/>
            </a:ln>
          </p:spPr>
          <p:txBody>
            <a:bodyPr wrap="none" lIns="0" tIns="0" rIns="0" bIns="0">
              <a:spAutoFit/>
            </a:bodyPr>
            <a:lstStyle/>
            <a:p>
              <a:pPr algn="ctr"/>
              <a:r>
                <a:rPr lang="fr-FR" sz="1400">
                  <a:solidFill>
                    <a:srgbClr val="000000"/>
                  </a:solidFill>
                  <a:latin typeface="Helvetica" pitchFamily="34" charset="0"/>
                </a:rPr>
                <a:t>4</a:t>
              </a:r>
              <a:endParaRPr lang="fr-FR" sz="3200">
                <a:latin typeface="Times New Roman" pitchFamily="18" charset="0"/>
              </a:endParaRPr>
            </a:p>
          </p:txBody>
        </p:sp>
        <p:sp>
          <p:nvSpPr>
            <p:cNvPr id="179303" name="Line 103"/>
            <p:cNvSpPr>
              <a:spLocks noChangeShapeType="1"/>
            </p:cNvSpPr>
            <p:nvPr/>
          </p:nvSpPr>
          <p:spPr bwMode="auto">
            <a:xfrm flipV="1">
              <a:off x="3215" y="1606"/>
              <a:ext cx="1" cy="32"/>
            </a:xfrm>
            <a:prstGeom prst="line">
              <a:avLst/>
            </a:prstGeom>
            <a:noFill/>
            <a:ln w="0">
              <a:solidFill>
                <a:srgbClr val="000000"/>
              </a:solidFill>
              <a:round/>
              <a:headEnd/>
              <a:tailEnd/>
            </a:ln>
          </p:spPr>
          <p:txBody>
            <a:bodyPr/>
            <a:lstStyle/>
            <a:p>
              <a:endParaRPr lang="fr-FR"/>
            </a:p>
          </p:txBody>
        </p:sp>
        <p:sp>
          <p:nvSpPr>
            <p:cNvPr id="179304" name="Line 104"/>
            <p:cNvSpPr>
              <a:spLocks noChangeShapeType="1"/>
            </p:cNvSpPr>
            <p:nvPr/>
          </p:nvSpPr>
          <p:spPr bwMode="auto">
            <a:xfrm>
              <a:off x="3215" y="559"/>
              <a:ext cx="1" cy="32"/>
            </a:xfrm>
            <a:prstGeom prst="line">
              <a:avLst/>
            </a:prstGeom>
            <a:noFill/>
            <a:ln w="0">
              <a:solidFill>
                <a:srgbClr val="000000"/>
              </a:solidFill>
              <a:round/>
              <a:headEnd/>
              <a:tailEnd/>
            </a:ln>
          </p:spPr>
          <p:txBody>
            <a:bodyPr/>
            <a:lstStyle/>
            <a:p>
              <a:endParaRPr lang="fr-FR"/>
            </a:p>
          </p:txBody>
        </p:sp>
        <p:sp>
          <p:nvSpPr>
            <p:cNvPr id="179305" name="Rectangle 105"/>
            <p:cNvSpPr>
              <a:spLocks noChangeArrowheads="1"/>
            </p:cNvSpPr>
            <p:nvPr/>
          </p:nvSpPr>
          <p:spPr bwMode="auto">
            <a:xfrm>
              <a:off x="3211" y="1663"/>
              <a:ext cx="68" cy="136"/>
            </a:xfrm>
            <a:prstGeom prst="rect">
              <a:avLst/>
            </a:prstGeom>
            <a:noFill/>
            <a:ln w="9525">
              <a:noFill/>
              <a:miter lim="800000"/>
              <a:headEnd/>
              <a:tailEnd/>
            </a:ln>
          </p:spPr>
          <p:txBody>
            <a:bodyPr wrap="none" lIns="0" tIns="0" rIns="0" bIns="0">
              <a:spAutoFit/>
            </a:bodyPr>
            <a:lstStyle/>
            <a:p>
              <a:pPr algn="ctr"/>
              <a:r>
                <a:rPr lang="fr-FR" sz="1400">
                  <a:solidFill>
                    <a:srgbClr val="000000"/>
                  </a:solidFill>
                  <a:latin typeface="Helvetica" pitchFamily="34" charset="0"/>
                </a:rPr>
                <a:t>5</a:t>
              </a:r>
              <a:endParaRPr lang="fr-FR" sz="3200">
                <a:latin typeface="Times New Roman" pitchFamily="18" charset="0"/>
              </a:endParaRPr>
            </a:p>
          </p:txBody>
        </p:sp>
        <p:sp>
          <p:nvSpPr>
            <p:cNvPr id="179306" name="Line 106"/>
            <p:cNvSpPr>
              <a:spLocks noChangeShapeType="1"/>
            </p:cNvSpPr>
            <p:nvPr/>
          </p:nvSpPr>
          <p:spPr bwMode="auto">
            <a:xfrm flipV="1">
              <a:off x="3549" y="1606"/>
              <a:ext cx="1" cy="32"/>
            </a:xfrm>
            <a:prstGeom prst="line">
              <a:avLst/>
            </a:prstGeom>
            <a:noFill/>
            <a:ln w="0">
              <a:solidFill>
                <a:srgbClr val="000000"/>
              </a:solidFill>
              <a:round/>
              <a:headEnd/>
              <a:tailEnd/>
            </a:ln>
          </p:spPr>
          <p:txBody>
            <a:bodyPr/>
            <a:lstStyle/>
            <a:p>
              <a:endParaRPr lang="fr-FR"/>
            </a:p>
          </p:txBody>
        </p:sp>
        <p:sp>
          <p:nvSpPr>
            <p:cNvPr id="179307" name="Line 107"/>
            <p:cNvSpPr>
              <a:spLocks noChangeShapeType="1"/>
            </p:cNvSpPr>
            <p:nvPr/>
          </p:nvSpPr>
          <p:spPr bwMode="auto">
            <a:xfrm>
              <a:off x="3549" y="559"/>
              <a:ext cx="1" cy="32"/>
            </a:xfrm>
            <a:prstGeom prst="line">
              <a:avLst/>
            </a:prstGeom>
            <a:noFill/>
            <a:ln w="0">
              <a:solidFill>
                <a:srgbClr val="000000"/>
              </a:solidFill>
              <a:round/>
              <a:headEnd/>
              <a:tailEnd/>
            </a:ln>
          </p:spPr>
          <p:txBody>
            <a:bodyPr/>
            <a:lstStyle/>
            <a:p>
              <a:endParaRPr lang="fr-FR"/>
            </a:p>
          </p:txBody>
        </p:sp>
        <p:sp>
          <p:nvSpPr>
            <p:cNvPr id="179308" name="Rectangle 108"/>
            <p:cNvSpPr>
              <a:spLocks noChangeArrowheads="1"/>
            </p:cNvSpPr>
            <p:nvPr/>
          </p:nvSpPr>
          <p:spPr bwMode="auto">
            <a:xfrm>
              <a:off x="3545" y="1663"/>
              <a:ext cx="68" cy="136"/>
            </a:xfrm>
            <a:prstGeom prst="rect">
              <a:avLst/>
            </a:prstGeom>
            <a:noFill/>
            <a:ln w="9525">
              <a:noFill/>
              <a:miter lim="800000"/>
              <a:headEnd/>
              <a:tailEnd/>
            </a:ln>
          </p:spPr>
          <p:txBody>
            <a:bodyPr wrap="none" lIns="0" tIns="0" rIns="0" bIns="0">
              <a:spAutoFit/>
            </a:bodyPr>
            <a:lstStyle/>
            <a:p>
              <a:pPr algn="ctr"/>
              <a:r>
                <a:rPr lang="fr-FR" sz="1400">
                  <a:solidFill>
                    <a:srgbClr val="000000"/>
                  </a:solidFill>
                  <a:latin typeface="Helvetica" pitchFamily="34" charset="0"/>
                </a:rPr>
                <a:t>6</a:t>
              </a:r>
              <a:endParaRPr lang="fr-FR" sz="3200">
                <a:latin typeface="Times New Roman" pitchFamily="18" charset="0"/>
              </a:endParaRPr>
            </a:p>
          </p:txBody>
        </p:sp>
        <p:sp>
          <p:nvSpPr>
            <p:cNvPr id="179309" name="Line 109"/>
            <p:cNvSpPr>
              <a:spLocks noChangeShapeType="1"/>
            </p:cNvSpPr>
            <p:nvPr/>
          </p:nvSpPr>
          <p:spPr bwMode="auto">
            <a:xfrm flipV="1">
              <a:off x="3882" y="1606"/>
              <a:ext cx="1" cy="32"/>
            </a:xfrm>
            <a:prstGeom prst="line">
              <a:avLst/>
            </a:prstGeom>
            <a:noFill/>
            <a:ln w="0">
              <a:solidFill>
                <a:srgbClr val="000000"/>
              </a:solidFill>
              <a:round/>
              <a:headEnd/>
              <a:tailEnd/>
            </a:ln>
          </p:spPr>
          <p:txBody>
            <a:bodyPr/>
            <a:lstStyle/>
            <a:p>
              <a:endParaRPr lang="fr-FR"/>
            </a:p>
          </p:txBody>
        </p:sp>
        <p:sp>
          <p:nvSpPr>
            <p:cNvPr id="179310" name="Line 110"/>
            <p:cNvSpPr>
              <a:spLocks noChangeShapeType="1"/>
            </p:cNvSpPr>
            <p:nvPr/>
          </p:nvSpPr>
          <p:spPr bwMode="auto">
            <a:xfrm>
              <a:off x="3882" y="559"/>
              <a:ext cx="1" cy="32"/>
            </a:xfrm>
            <a:prstGeom prst="line">
              <a:avLst/>
            </a:prstGeom>
            <a:noFill/>
            <a:ln w="0">
              <a:solidFill>
                <a:srgbClr val="000000"/>
              </a:solidFill>
              <a:round/>
              <a:headEnd/>
              <a:tailEnd/>
            </a:ln>
          </p:spPr>
          <p:txBody>
            <a:bodyPr/>
            <a:lstStyle/>
            <a:p>
              <a:endParaRPr lang="fr-FR"/>
            </a:p>
          </p:txBody>
        </p:sp>
        <p:sp>
          <p:nvSpPr>
            <p:cNvPr id="179311" name="Rectangle 111"/>
            <p:cNvSpPr>
              <a:spLocks noChangeArrowheads="1"/>
            </p:cNvSpPr>
            <p:nvPr/>
          </p:nvSpPr>
          <p:spPr bwMode="auto">
            <a:xfrm>
              <a:off x="3878" y="1663"/>
              <a:ext cx="68" cy="136"/>
            </a:xfrm>
            <a:prstGeom prst="rect">
              <a:avLst/>
            </a:prstGeom>
            <a:noFill/>
            <a:ln w="9525">
              <a:noFill/>
              <a:miter lim="800000"/>
              <a:headEnd/>
              <a:tailEnd/>
            </a:ln>
          </p:spPr>
          <p:txBody>
            <a:bodyPr wrap="none" lIns="0" tIns="0" rIns="0" bIns="0">
              <a:spAutoFit/>
            </a:bodyPr>
            <a:lstStyle/>
            <a:p>
              <a:pPr algn="ctr"/>
              <a:r>
                <a:rPr lang="fr-FR" sz="1400">
                  <a:solidFill>
                    <a:srgbClr val="000000"/>
                  </a:solidFill>
                  <a:latin typeface="Helvetica" pitchFamily="34" charset="0"/>
                </a:rPr>
                <a:t>7</a:t>
              </a:r>
              <a:endParaRPr lang="fr-FR" sz="3200">
                <a:latin typeface="Times New Roman" pitchFamily="18" charset="0"/>
              </a:endParaRPr>
            </a:p>
          </p:txBody>
        </p:sp>
        <p:sp>
          <p:nvSpPr>
            <p:cNvPr id="179312" name="Line 112"/>
            <p:cNvSpPr>
              <a:spLocks noChangeShapeType="1"/>
            </p:cNvSpPr>
            <p:nvPr/>
          </p:nvSpPr>
          <p:spPr bwMode="auto">
            <a:xfrm flipV="1">
              <a:off x="4216" y="1606"/>
              <a:ext cx="1" cy="32"/>
            </a:xfrm>
            <a:prstGeom prst="line">
              <a:avLst/>
            </a:prstGeom>
            <a:noFill/>
            <a:ln w="0">
              <a:solidFill>
                <a:srgbClr val="000000"/>
              </a:solidFill>
              <a:round/>
              <a:headEnd/>
              <a:tailEnd/>
            </a:ln>
          </p:spPr>
          <p:txBody>
            <a:bodyPr/>
            <a:lstStyle/>
            <a:p>
              <a:endParaRPr lang="fr-FR"/>
            </a:p>
          </p:txBody>
        </p:sp>
        <p:sp>
          <p:nvSpPr>
            <p:cNvPr id="179313" name="Line 113"/>
            <p:cNvSpPr>
              <a:spLocks noChangeShapeType="1"/>
            </p:cNvSpPr>
            <p:nvPr/>
          </p:nvSpPr>
          <p:spPr bwMode="auto">
            <a:xfrm>
              <a:off x="4216" y="559"/>
              <a:ext cx="1" cy="32"/>
            </a:xfrm>
            <a:prstGeom prst="line">
              <a:avLst/>
            </a:prstGeom>
            <a:noFill/>
            <a:ln w="0">
              <a:solidFill>
                <a:srgbClr val="000000"/>
              </a:solidFill>
              <a:round/>
              <a:headEnd/>
              <a:tailEnd/>
            </a:ln>
          </p:spPr>
          <p:txBody>
            <a:bodyPr/>
            <a:lstStyle/>
            <a:p>
              <a:endParaRPr lang="fr-FR"/>
            </a:p>
          </p:txBody>
        </p:sp>
        <p:sp>
          <p:nvSpPr>
            <p:cNvPr id="179314" name="Rectangle 114"/>
            <p:cNvSpPr>
              <a:spLocks noChangeArrowheads="1"/>
            </p:cNvSpPr>
            <p:nvPr/>
          </p:nvSpPr>
          <p:spPr bwMode="auto">
            <a:xfrm>
              <a:off x="4212" y="1663"/>
              <a:ext cx="68" cy="136"/>
            </a:xfrm>
            <a:prstGeom prst="rect">
              <a:avLst/>
            </a:prstGeom>
            <a:noFill/>
            <a:ln w="9525">
              <a:noFill/>
              <a:miter lim="800000"/>
              <a:headEnd/>
              <a:tailEnd/>
            </a:ln>
          </p:spPr>
          <p:txBody>
            <a:bodyPr wrap="none" lIns="0" tIns="0" rIns="0" bIns="0">
              <a:spAutoFit/>
            </a:bodyPr>
            <a:lstStyle/>
            <a:p>
              <a:pPr algn="ctr"/>
              <a:r>
                <a:rPr lang="fr-FR" sz="1400">
                  <a:solidFill>
                    <a:srgbClr val="000000"/>
                  </a:solidFill>
                  <a:latin typeface="Helvetica" pitchFamily="34" charset="0"/>
                </a:rPr>
                <a:t>8</a:t>
              </a:r>
              <a:endParaRPr lang="fr-FR" sz="3200">
                <a:latin typeface="Times New Roman" pitchFamily="18" charset="0"/>
              </a:endParaRPr>
            </a:p>
          </p:txBody>
        </p:sp>
        <p:sp>
          <p:nvSpPr>
            <p:cNvPr id="179315" name="Line 115"/>
            <p:cNvSpPr>
              <a:spLocks noChangeShapeType="1"/>
            </p:cNvSpPr>
            <p:nvPr/>
          </p:nvSpPr>
          <p:spPr bwMode="auto">
            <a:xfrm flipV="1">
              <a:off x="4556" y="1606"/>
              <a:ext cx="1" cy="32"/>
            </a:xfrm>
            <a:prstGeom prst="line">
              <a:avLst/>
            </a:prstGeom>
            <a:noFill/>
            <a:ln w="0">
              <a:solidFill>
                <a:srgbClr val="000000"/>
              </a:solidFill>
              <a:round/>
              <a:headEnd/>
              <a:tailEnd/>
            </a:ln>
          </p:spPr>
          <p:txBody>
            <a:bodyPr/>
            <a:lstStyle/>
            <a:p>
              <a:endParaRPr lang="fr-FR"/>
            </a:p>
          </p:txBody>
        </p:sp>
        <p:sp>
          <p:nvSpPr>
            <p:cNvPr id="179316" name="Line 116"/>
            <p:cNvSpPr>
              <a:spLocks noChangeShapeType="1"/>
            </p:cNvSpPr>
            <p:nvPr/>
          </p:nvSpPr>
          <p:spPr bwMode="auto">
            <a:xfrm>
              <a:off x="4556" y="559"/>
              <a:ext cx="1" cy="32"/>
            </a:xfrm>
            <a:prstGeom prst="line">
              <a:avLst/>
            </a:prstGeom>
            <a:noFill/>
            <a:ln w="0">
              <a:solidFill>
                <a:srgbClr val="000000"/>
              </a:solidFill>
              <a:round/>
              <a:headEnd/>
              <a:tailEnd/>
            </a:ln>
          </p:spPr>
          <p:txBody>
            <a:bodyPr/>
            <a:lstStyle/>
            <a:p>
              <a:endParaRPr lang="fr-FR"/>
            </a:p>
          </p:txBody>
        </p:sp>
        <p:sp>
          <p:nvSpPr>
            <p:cNvPr id="179317" name="Rectangle 117"/>
            <p:cNvSpPr>
              <a:spLocks noChangeArrowheads="1"/>
            </p:cNvSpPr>
            <p:nvPr/>
          </p:nvSpPr>
          <p:spPr bwMode="auto">
            <a:xfrm>
              <a:off x="4552" y="1663"/>
              <a:ext cx="68" cy="136"/>
            </a:xfrm>
            <a:prstGeom prst="rect">
              <a:avLst/>
            </a:prstGeom>
            <a:noFill/>
            <a:ln w="9525">
              <a:noFill/>
              <a:miter lim="800000"/>
              <a:headEnd/>
              <a:tailEnd/>
            </a:ln>
          </p:spPr>
          <p:txBody>
            <a:bodyPr wrap="none" lIns="0" tIns="0" rIns="0" bIns="0">
              <a:spAutoFit/>
            </a:bodyPr>
            <a:lstStyle/>
            <a:p>
              <a:pPr algn="ctr"/>
              <a:r>
                <a:rPr lang="fr-FR" sz="1400">
                  <a:solidFill>
                    <a:srgbClr val="000000"/>
                  </a:solidFill>
                  <a:latin typeface="Helvetica" pitchFamily="34" charset="0"/>
                </a:rPr>
                <a:t>9</a:t>
              </a:r>
              <a:endParaRPr lang="fr-FR" sz="3200">
                <a:latin typeface="Times New Roman" pitchFamily="18" charset="0"/>
              </a:endParaRPr>
            </a:p>
          </p:txBody>
        </p:sp>
        <p:sp>
          <p:nvSpPr>
            <p:cNvPr id="179318" name="Line 118"/>
            <p:cNvSpPr>
              <a:spLocks noChangeShapeType="1"/>
            </p:cNvSpPr>
            <p:nvPr/>
          </p:nvSpPr>
          <p:spPr bwMode="auto">
            <a:xfrm flipV="1">
              <a:off x="4890" y="1606"/>
              <a:ext cx="1" cy="32"/>
            </a:xfrm>
            <a:prstGeom prst="line">
              <a:avLst/>
            </a:prstGeom>
            <a:noFill/>
            <a:ln w="0">
              <a:solidFill>
                <a:srgbClr val="000000"/>
              </a:solidFill>
              <a:round/>
              <a:headEnd/>
              <a:tailEnd/>
            </a:ln>
          </p:spPr>
          <p:txBody>
            <a:bodyPr/>
            <a:lstStyle/>
            <a:p>
              <a:endParaRPr lang="fr-FR"/>
            </a:p>
          </p:txBody>
        </p:sp>
        <p:sp>
          <p:nvSpPr>
            <p:cNvPr id="179319" name="Line 119"/>
            <p:cNvSpPr>
              <a:spLocks noChangeShapeType="1"/>
            </p:cNvSpPr>
            <p:nvPr/>
          </p:nvSpPr>
          <p:spPr bwMode="auto">
            <a:xfrm>
              <a:off x="4890" y="559"/>
              <a:ext cx="1" cy="32"/>
            </a:xfrm>
            <a:prstGeom prst="line">
              <a:avLst/>
            </a:prstGeom>
            <a:noFill/>
            <a:ln w="0">
              <a:solidFill>
                <a:srgbClr val="000000"/>
              </a:solidFill>
              <a:round/>
              <a:headEnd/>
              <a:tailEnd/>
            </a:ln>
          </p:spPr>
          <p:txBody>
            <a:bodyPr/>
            <a:lstStyle/>
            <a:p>
              <a:endParaRPr lang="fr-FR"/>
            </a:p>
          </p:txBody>
        </p:sp>
        <p:sp>
          <p:nvSpPr>
            <p:cNvPr id="179320" name="Rectangle 120"/>
            <p:cNvSpPr>
              <a:spLocks noChangeArrowheads="1"/>
            </p:cNvSpPr>
            <p:nvPr/>
          </p:nvSpPr>
          <p:spPr bwMode="auto">
            <a:xfrm>
              <a:off x="4855" y="1663"/>
              <a:ext cx="136" cy="136"/>
            </a:xfrm>
            <a:prstGeom prst="rect">
              <a:avLst/>
            </a:prstGeom>
            <a:noFill/>
            <a:ln w="9525">
              <a:noFill/>
              <a:miter lim="800000"/>
              <a:headEnd/>
              <a:tailEnd/>
            </a:ln>
          </p:spPr>
          <p:txBody>
            <a:bodyPr wrap="none" lIns="0" tIns="0" rIns="0" bIns="0">
              <a:spAutoFit/>
            </a:bodyPr>
            <a:lstStyle/>
            <a:p>
              <a:pPr algn="ctr"/>
              <a:r>
                <a:rPr lang="fr-FR" sz="1400">
                  <a:solidFill>
                    <a:srgbClr val="000000"/>
                  </a:solidFill>
                  <a:latin typeface="Helvetica" pitchFamily="34" charset="0"/>
                </a:rPr>
                <a:t>10</a:t>
              </a:r>
              <a:endParaRPr lang="fr-FR" sz="3200">
                <a:latin typeface="Times New Roman" pitchFamily="18" charset="0"/>
              </a:endParaRPr>
            </a:p>
          </p:txBody>
        </p:sp>
        <p:sp>
          <p:nvSpPr>
            <p:cNvPr id="179321" name="Line 121"/>
            <p:cNvSpPr>
              <a:spLocks noChangeShapeType="1"/>
            </p:cNvSpPr>
            <p:nvPr/>
          </p:nvSpPr>
          <p:spPr bwMode="auto">
            <a:xfrm>
              <a:off x="1534" y="1638"/>
              <a:ext cx="34" cy="1"/>
            </a:xfrm>
            <a:prstGeom prst="line">
              <a:avLst/>
            </a:prstGeom>
            <a:noFill/>
            <a:ln w="0">
              <a:solidFill>
                <a:srgbClr val="000000"/>
              </a:solidFill>
              <a:round/>
              <a:headEnd/>
              <a:tailEnd/>
            </a:ln>
          </p:spPr>
          <p:txBody>
            <a:bodyPr/>
            <a:lstStyle/>
            <a:p>
              <a:endParaRPr lang="fr-FR"/>
            </a:p>
          </p:txBody>
        </p:sp>
        <p:sp>
          <p:nvSpPr>
            <p:cNvPr id="179322" name="Line 122"/>
            <p:cNvSpPr>
              <a:spLocks noChangeShapeType="1"/>
            </p:cNvSpPr>
            <p:nvPr/>
          </p:nvSpPr>
          <p:spPr bwMode="auto">
            <a:xfrm flipH="1">
              <a:off x="4856" y="1638"/>
              <a:ext cx="34" cy="1"/>
            </a:xfrm>
            <a:prstGeom prst="line">
              <a:avLst/>
            </a:prstGeom>
            <a:noFill/>
            <a:ln w="0">
              <a:solidFill>
                <a:srgbClr val="000000"/>
              </a:solidFill>
              <a:round/>
              <a:headEnd/>
              <a:tailEnd/>
            </a:ln>
          </p:spPr>
          <p:txBody>
            <a:bodyPr/>
            <a:lstStyle/>
            <a:p>
              <a:endParaRPr lang="fr-FR"/>
            </a:p>
          </p:txBody>
        </p:sp>
        <p:sp>
          <p:nvSpPr>
            <p:cNvPr id="179323" name="Rectangle 123"/>
            <p:cNvSpPr>
              <a:spLocks noChangeArrowheads="1"/>
            </p:cNvSpPr>
            <p:nvPr/>
          </p:nvSpPr>
          <p:spPr bwMode="auto">
            <a:xfrm>
              <a:off x="1334" y="1587"/>
              <a:ext cx="108" cy="136"/>
            </a:xfrm>
            <a:prstGeom prst="rect">
              <a:avLst/>
            </a:prstGeom>
            <a:noFill/>
            <a:ln w="9525">
              <a:noFill/>
              <a:miter lim="800000"/>
              <a:headEnd/>
              <a:tailEnd/>
            </a:ln>
          </p:spPr>
          <p:txBody>
            <a:bodyPr wrap="none" lIns="0" tIns="0" rIns="0" bIns="0">
              <a:spAutoFit/>
            </a:bodyPr>
            <a:lstStyle/>
            <a:p>
              <a:pPr algn="ctr"/>
              <a:r>
                <a:rPr lang="fr-FR" sz="1400">
                  <a:solidFill>
                    <a:srgbClr val="000000"/>
                  </a:solidFill>
                  <a:latin typeface="Helvetica" pitchFamily="34" charset="0"/>
                </a:rPr>
                <a:t>-1</a:t>
              </a:r>
              <a:endParaRPr lang="fr-FR" sz="3200">
                <a:latin typeface="Times New Roman" pitchFamily="18" charset="0"/>
              </a:endParaRPr>
            </a:p>
          </p:txBody>
        </p:sp>
        <p:sp>
          <p:nvSpPr>
            <p:cNvPr id="179324" name="Line 124"/>
            <p:cNvSpPr>
              <a:spLocks noChangeShapeType="1"/>
            </p:cNvSpPr>
            <p:nvPr/>
          </p:nvSpPr>
          <p:spPr bwMode="auto">
            <a:xfrm>
              <a:off x="1534" y="1370"/>
              <a:ext cx="34" cy="1"/>
            </a:xfrm>
            <a:prstGeom prst="line">
              <a:avLst/>
            </a:prstGeom>
            <a:noFill/>
            <a:ln w="0">
              <a:solidFill>
                <a:srgbClr val="000000"/>
              </a:solidFill>
              <a:round/>
              <a:headEnd/>
              <a:tailEnd/>
            </a:ln>
          </p:spPr>
          <p:txBody>
            <a:bodyPr/>
            <a:lstStyle/>
            <a:p>
              <a:endParaRPr lang="fr-FR"/>
            </a:p>
          </p:txBody>
        </p:sp>
        <p:sp>
          <p:nvSpPr>
            <p:cNvPr id="179325" name="Line 125"/>
            <p:cNvSpPr>
              <a:spLocks noChangeShapeType="1"/>
            </p:cNvSpPr>
            <p:nvPr/>
          </p:nvSpPr>
          <p:spPr bwMode="auto">
            <a:xfrm flipH="1">
              <a:off x="4856" y="1370"/>
              <a:ext cx="34" cy="1"/>
            </a:xfrm>
            <a:prstGeom prst="line">
              <a:avLst/>
            </a:prstGeom>
            <a:noFill/>
            <a:ln w="0">
              <a:solidFill>
                <a:srgbClr val="000000"/>
              </a:solidFill>
              <a:round/>
              <a:headEnd/>
              <a:tailEnd/>
            </a:ln>
          </p:spPr>
          <p:txBody>
            <a:bodyPr/>
            <a:lstStyle/>
            <a:p>
              <a:endParaRPr lang="fr-FR"/>
            </a:p>
          </p:txBody>
        </p:sp>
        <p:sp>
          <p:nvSpPr>
            <p:cNvPr id="179326" name="Rectangle 126"/>
            <p:cNvSpPr>
              <a:spLocks noChangeArrowheads="1"/>
            </p:cNvSpPr>
            <p:nvPr/>
          </p:nvSpPr>
          <p:spPr bwMode="auto">
            <a:xfrm>
              <a:off x="1254" y="1319"/>
              <a:ext cx="210" cy="136"/>
            </a:xfrm>
            <a:prstGeom prst="rect">
              <a:avLst/>
            </a:prstGeom>
            <a:noFill/>
            <a:ln w="9525">
              <a:noFill/>
              <a:miter lim="800000"/>
              <a:headEnd/>
              <a:tailEnd/>
            </a:ln>
          </p:spPr>
          <p:txBody>
            <a:bodyPr wrap="none" lIns="0" tIns="0" rIns="0" bIns="0">
              <a:spAutoFit/>
            </a:bodyPr>
            <a:lstStyle/>
            <a:p>
              <a:pPr algn="ctr"/>
              <a:r>
                <a:rPr lang="fr-FR" sz="1400">
                  <a:solidFill>
                    <a:srgbClr val="000000"/>
                  </a:solidFill>
                  <a:latin typeface="Helvetica" pitchFamily="34" charset="0"/>
                </a:rPr>
                <a:t>-0.5</a:t>
              </a:r>
              <a:endParaRPr lang="fr-FR" sz="3200">
                <a:latin typeface="Times New Roman" pitchFamily="18" charset="0"/>
              </a:endParaRPr>
            </a:p>
          </p:txBody>
        </p:sp>
        <p:sp>
          <p:nvSpPr>
            <p:cNvPr id="179327" name="Line 127"/>
            <p:cNvSpPr>
              <a:spLocks noChangeShapeType="1"/>
            </p:cNvSpPr>
            <p:nvPr/>
          </p:nvSpPr>
          <p:spPr bwMode="auto">
            <a:xfrm>
              <a:off x="1534" y="1102"/>
              <a:ext cx="34" cy="1"/>
            </a:xfrm>
            <a:prstGeom prst="line">
              <a:avLst/>
            </a:prstGeom>
            <a:noFill/>
            <a:ln w="0">
              <a:solidFill>
                <a:srgbClr val="000000"/>
              </a:solidFill>
              <a:round/>
              <a:headEnd/>
              <a:tailEnd/>
            </a:ln>
          </p:spPr>
          <p:txBody>
            <a:bodyPr/>
            <a:lstStyle/>
            <a:p>
              <a:endParaRPr lang="fr-FR"/>
            </a:p>
          </p:txBody>
        </p:sp>
        <p:sp>
          <p:nvSpPr>
            <p:cNvPr id="179328" name="Line 128"/>
            <p:cNvSpPr>
              <a:spLocks noChangeShapeType="1"/>
            </p:cNvSpPr>
            <p:nvPr/>
          </p:nvSpPr>
          <p:spPr bwMode="auto">
            <a:xfrm flipH="1">
              <a:off x="4856" y="1102"/>
              <a:ext cx="34" cy="1"/>
            </a:xfrm>
            <a:prstGeom prst="line">
              <a:avLst/>
            </a:prstGeom>
            <a:noFill/>
            <a:ln w="0">
              <a:solidFill>
                <a:srgbClr val="000000"/>
              </a:solidFill>
              <a:round/>
              <a:headEnd/>
              <a:tailEnd/>
            </a:ln>
          </p:spPr>
          <p:txBody>
            <a:bodyPr/>
            <a:lstStyle/>
            <a:p>
              <a:endParaRPr lang="fr-FR"/>
            </a:p>
          </p:txBody>
        </p:sp>
        <p:sp>
          <p:nvSpPr>
            <p:cNvPr id="179329" name="Rectangle 129"/>
            <p:cNvSpPr>
              <a:spLocks noChangeArrowheads="1"/>
            </p:cNvSpPr>
            <p:nvPr/>
          </p:nvSpPr>
          <p:spPr bwMode="auto">
            <a:xfrm>
              <a:off x="1361" y="1051"/>
              <a:ext cx="68" cy="136"/>
            </a:xfrm>
            <a:prstGeom prst="rect">
              <a:avLst/>
            </a:prstGeom>
            <a:noFill/>
            <a:ln w="9525">
              <a:noFill/>
              <a:miter lim="800000"/>
              <a:headEnd/>
              <a:tailEnd/>
            </a:ln>
          </p:spPr>
          <p:txBody>
            <a:bodyPr wrap="none" lIns="0" tIns="0" rIns="0" bIns="0">
              <a:spAutoFit/>
            </a:bodyPr>
            <a:lstStyle/>
            <a:p>
              <a:pPr algn="ctr"/>
              <a:r>
                <a:rPr lang="fr-FR" sz="1400">
                  <a:solidFill>
                    <a:srgbClr val="000000"/>
                  </a:solidFill>
                  <a:latin typeface="Helvetica" pitchFamily="34" charset="0"/>
                </a:rPr>
                <a:t>0</a:t>
              </a:r>
              <a:endParaRPr lang="fr-FR" sz="3200">
                <a:latin typeface="Times New Roman" pitchFamily="18" charset="0"/>
              </a:endParaRPr>
            </a:p>
          </p:txBody>
        </p:sp>
        <p:sp>
          <p:nvSpPr>
            <p:cNvPr id="179330" name="Line 130"/>
            <p:cNvSpPr>
              <a:spLocks noChangeShapeType="1"/>
            </p:cNvSpPr>
            <p:nvPr/>
          </p:nvSpPr>
          <p:spPr bwMode="auto">
            <a:xfrm>
              <a:off x="1534" y="827"/>
              <a:ext cx="34" cy="1"/>
            </a:xfrm>
            <a:prstGeom prst="line">
              <a:avLst/>
            </a:prstGeom>
            <a:noFill/>
            <a:ln w="0">
              <a:solidFill>
                <a:srgbClr val="000000"/>
              </a:solidFill>
              <a:round/>
              <a:headEnd/>
              <a:tailEnd/>
            </a:ln>
          </p:spPr>
          <p:txBody>
            <a:bodyPr/>
            <a:lstStyle/>
            <a:p>
              <a:endParaRPr lang="fr-FR"/>
            </a:p>
          </p:txBody>
        </p:sp>
        <p:sp>
          <p:nvSpPr>
            <p:cNvPr id="179331" name="Line 131"/>
            <p:cNvSpPr>
              <a:spLocks noChangeShapeType="1"/>
            </p:cNvSpPr>
            <p:nvPr/>
          </p:nvSpPr>
          <p:spPr bwMode="auto">
            <a:xfrm flipH="1">
              <a:off x="4856" y="827"/>
              <a:ext cx="34" cy="1"/>
            </a:xfrm>
            <a:prstGeom prst="line">
              <a:avLst/>
            </a:prstGeom>
            <a:noFill/>
            <a:ln w="0">
              <a:solidFill>
                <a:srgbClr val="000000"/>
              </a:solidFill>
              <a:round/>
              <a:headEnd/>
              <a:tailEnd/>
            </a:ln>
          </p:spPr>
          <p:txBody>
            <a:bodyPr/>
            <a:lstStyle/>
            <a:p>
              <a:endParaRPr lang="fr-FR"/>
            </a:p>
          </p:txBody>
        </p:sp>
        <p:sp>
          <p:nvSpPr>
            <p:cNvPr id="179332" name="Rectangle 132"/>
            <p:cNvSpPr>
              <a:spLocks noChangeArrowheads="1"/>
            </p:cNvSpPr>
            <p:nvPr/>
          </p:nvSpPr>
          <p:spPr bwMode="auto">
            <a:xfrm>
              <a:off x="1281" y="776"/>
              <a:ext cx="170" cy="136"/>
            </a:xfrm>
            <a:prstGeom prst="rect">
              <a:avLst/>
            </a:prstGeom>
            <a:noFill/>
            <a:ln w="9525">
              <a:noFill/>
              <a:miter lim="800000"/>
              <a:headEnd/>
              <a:tailEnd/>
            </a:ln>
          </p:spPr>
          <p:txBody>
            <a:bodyPr wrap="none" lIns="0" tIns="0" rIns="0" bIns="0">
              <a:spAutoFit/>
            </a:bodyPr>
            <a:lstStyle/>
            <a:p>
              <a:pPr algn="ctr"/>
              <a:r>
                <a:rPr lang="fr-FR" sz="1400">
                  <a:solidFill>
                    <a:srgbClr val="000000"/>
                  </a:solidFill>
                  <a:latin typeface="Helvetica" pitchFamily="34" charset="0"/>
                </a:rPr>
                <a:t>0.5</a:t>
              </a:r>
              <a:endParaRPr lang="fr-FR" sz="3200">
                <a:latin typeface="Times New Roman" pitchFamily="18" charset="0"/>
              </a:endParaRPr>
            </a:p>
          </p:txBody>
        </p:sp>
        <p:sp>
          <p:nvSpPr>
            <p:cNvPr id="179333" name="Line 133"/>
            <p:cNvSpPr>
              <a:spLocks noChangeShapeType="1"/>
            </p:cNvSpPr>
            <p:nvPr/>
          </p:nvSpPr>
          <p:spPr bwMode="auto">
            <a:xfrm>
              <a:off x="1534" y="559"/>
              <a:ext cx="34" cy="1"/>
            </a:xfrm>
            <a:prstGeom prst="line">
              <a:avLst/>
            </a:prstGeom>
            <a:noFill/>
            <a:ln w="0">
              <a:solidFill>
                <a:srgbClr val="000000"/>
              </a:solidFill>
              <a:round/>
              <a:headEnd/>
              <a:tailEnd/>
            </a:ln>
          </p:spPr>
          <p:txBody>
            <a:bodyPr/>
            <a:lstStyle/>
            <a:p>
              <a:endParaRPr lang="fr-FR"/>
            </a:p>
          </p:txBody>
        </p:sp>
        <p:sp>
          <p:nvSpPr>
            <p:cNvPr id="179334" name="Line 134"/>
            <p:cNvSpPr>
              <a:spLocks noChangeShapeType="1"/>
            </p:cNvSpPr>
            <p:nvPr/>
          </p:nvSpPr>
          <p:spPr bwMode="auto">
            <a:xfrm flipH="1">
              <a:off x="4856" y="559"/>
              <a:ext cx="34" cy="1"/>
            </a:xfrm>
            <a:prstGeom prst="line">
              <a:avLst/>
            </a:prstGeom>
            <a:noFill/>
            <a:ln w="0">
              <a:solidFill>
                <a:srgbClr val="000000"/>
              </a:solidFill>
              <a:round/>
              <a:headEnd/>
              <a:tailEnd/>
            </a:ln>
          </p:spPr>
          <p:txBody>
            <a:bodyPr/>
            <a:lstStyle/>
            <a:p>
              <a:endParaRPr lang="fr-FR"/>
            </a:p>
          </p:txBody>
        </p:sp>
        <p:sp>
          <p:nvSpPr>
            <p:cNvPr id="179335" name="Rectangle 135"/>
            <p:cNvSpPr>
              <a:spLocks noChangeArrowheads="1"/>
            </p:cNvSpPr>
            <p:nvPr/>
          </p:nvSpPr>
          <p:spPr bwMode="auto">
            <a:xfrm>
              <a:off x="1361" y="508"/>
              <a:ext cx="68" cy="136"/>
            </a:xfrm>
            <a:prstGeom prst="rect">
              <a:avLst/>
            </a:prstGeom>
            <a:noFill/>
            <a:ln w="9525">
              <a:noFill/>
              <a:miter lim="800000"/>
              <a:headEnd/>
              <a:tailEnd/>
            </a:ln>
          </p:spPr>
          <p:txBody>
            <a:bodyPr wrap="none" lIns="0" tIns="0" rIns="0" bIns="0">
              <a:spAutoFit/>
            </a:bodyPr>
            <a:lstStyle/>
            <a:p>
              <a:pPr algn="ctr"/>
              <a:r>
                <a:rPr lang="fr-FR" sz="1400">
                  <a:solidFill>
                    <a:srgbClr val="000000"/>
                  </a:solidFill>
                  <a:latin typeface="Helvetica" pitchFamily="34" charset="0"/>
                </a:rPr>
                <a:t>1</a:t>
              </a:r>
              <a:endParaRPr lang="fr-FR" sz="3200">
                <a:latin typeface="Times New Roman" pitchFamily="18" charset="0"/>
              </a:endParaRPr>
            </a:p>
          </p:txBody>
        </p:sp>
        <p:sp>
          <p:nvSpPr>
            <p:cNvPr id="179336" name="Line 136"/>
            <p:cNvSpPr>
              <a:spLocks noChangeShapeType="1"/>
            </p:cNvSpPr>
            <p:nvPr/>
          </p:nvSpPr>
          <p:spPr bwMode="auto">
            <a:xfrm>
              <a:off x="1534" y="559"/>
              <a:ext cx="3356" cy="1"/>
            </a:xfrm>
            <a:prstGeom prst="line">
              <a:avLst/>
            </a:prstGeom>
            <a:noFill/>
            <a:ln w="0">
              <a:solidFill>
                <a:srgbClr val="000000"/>
              </a:solidFill>
              <a:round/>
              <a:headEnd/>
              <a:tailEnd/>
            </a:ln>
          </p:spPr>
          <p:txBody>
            <a:bodyPr/>
            <a:lstStyle/>
            <a:p>
              <a:endParaRPr lang="fr-FR"/>
            </a:p>
          </p:txBody>
        </p:sp>
        <p:sp>
          <p:nvSpPr>
            <p:cNvPr id="179337" name="Freeform 137"/>
            <p:cNvSpPr>
              <a:spLocks/>
            </p:cNvSpPr>
            <p:nvPr/>
          </p:nvSpPr>
          <p:spPr bwMode="auto">
            <a:xfrm>
              <a:off x="1534" y="559"/>
              <a:ext cx="3356" cy="1079"/>
            </a:xfrm>
            <a:custGeom>
              <a:avLst/>
              <a:gdLst/>
              <a:ahLst/>
              <a:cxnLst>
                <a:cxn ang="0">
                  <a:pos x="0" y="169"/>
                </a:cxn>
                <a:cxn ang="0">
                  <a:pos x="493" y="169"/>
                </a:cxn>
                <a:cxn ang="0">
                  <a:pos x="493" y="0"/>
                </a:cxn>
              </a:cxnLst>
              <a:rect l="0" t="0" r="r" b="b"/>
              <a:pathLst>
                <a:path w="493" h="169">
                  <a:moveTo>
                    <a:pt x="0" y="169"/>
                  </a:moveTo>
                  <a:lnTo>
                    <a:pt x="493" y="169"/>
                  </a:lnTo>
                  <a:lnTo>
                    <a:pt x="493" y="0"/>
                  </a:lnTo>
                </a:path>
              </a:pathLst>
            </a:custGeom>
            <a:noFill/>
            <a:ln w="0">
              <a:solidFill>
                <a:srgbClr val="000000"/>
              </a:solidFill>
              <a:prstDash val="solid"/>
              <a:round/>
              <a:headEnd/>
              <a:tailEnd/>
            </a:ln>
          </p:spPr>
          <p:txBody>
            <a:bodyPr/>
            <a:lstStyle/>
            <a:p>
              <a:endParaRPr lang="fr-FR"/>
            </a:p>
          </p:txBody>
        </p:sp>
        <p:sp>
          <p:nvSpPr>
            <p:cNvPr id="179338" name="Line 138"/>
            <p:cNvSpPr>
              <a:spLocks noChangeShapeType="1"/>
            </p:cNvSpPr>
            <p:nvPr/>
          </p:nvSpPr>
          <p:spPr bwMode="auto">
            <a:xfrm flipV="1">
              <a:off x="1522" y="559"/>
              <a:ext cx="1" cy="1079"/>
            </a:xfrm>
            <a:prstGeom prst="line">
              <a:avLst/>
            </a:prstGeom>
            <a:noFill/>
            <a:ln w="0">
              <a:solidFill>
                <a:srgbClr val="000000"/>
              </a:solidFill>
              <a:round/>
              <a:headEnd/>
              <a:tailEnd/>
            </a:ln>
          </p:spPr>
          <p:txBody>
            <a:bodyPr/>
            <a:lstStyle/>
            <a:p>
              <a:endParaRPr lang="fr-FR"/>
            </a:p>
          </p:txBody>
        </p:sp>
        <p:sp>
          <p:nvSpPr>
            <p:cNvPr id="179339" name="Rectangle 139"/>
            <p:cNvSpPr>
              <a:spLocks noChangeArrowheads="1"/>
            </p:cNvSpPr>
            <p:nvPr/>
          </p:nvSpPr>
          <p:spPr bwMode="auto">
            <a:xfrm>
              <a:off x="2981" y="1759"/>
              <a:ext cx="638" cy="136"/>
            </a:xfrm>
            <a:prstGeom prst="rect">
              <a:avLst/>
            </a:prstGeom>
            <a:noFill/>
            <a:ln w="9525">
              <a:noFill/>
              <a:miter lim="800000"/>
              <a:headEnd/>
              <a:tailEnd/>
            </a:ln>
          </p:spPr>
          <p:txBody>
            <a:bodyPr wrap="none" lIns="0" tIns="0" rIns="0" bIns="0">
              <a:spAutoFit/>
            </a:bodyPr>
            <a:lstStyle/>
            <a:p>
              <a:pPr algn="ctr"/>
              <a:r>
                <a:rPr lang="fr-FR" sz="1400">
                  <a:solidFill>
                    <a:srgbClr val="000000"/>
                  </a:solidFill>
                  <a:latin typeface="Helvetica" pitchFamily="34" charset="0"/>
                </a:rPr>
                <a:t>temps (sec)</a:t>
              </a:r>
              <a:endParaRPr lang="fr-FR" sz="3200">
                <a:latin typeface="Times New Roman" pitchFamily="18" charset="0"/>
              </a:endParaRPr>
            </a:p>
          </p:txBody>
        </p:sp>
        <p:sp>
          <p:nvSpPr>
            <p:cNvPr id="179340" name="Rectangle 140"/>
            <p:cNvSpPr>
              <a:spLocks noChangeArrowheads="1"/>
            </p:cNvSpPr>
            <p:nvPr/>
          </p:nvSpPr>
          <p:spPr bwMode="auto">
            <a:xfrm rot="16200000">
              <a:off x="927" y="975"/>
              <a:ext cx="489" cy="147"/>
            </a:xfrm>
            <a:prstGeom prst="rect">
              <a:avLst/>
            </a:prstGeom>
            <a:noFill/>
            <a:ln w="9525">
              <a:noFill/>
              <a:miter lim="800000"/>
              <a:headEnd/>
              <a:tailEnd/>
            </a:ln>
          </p:spPr>
          <p:txBody>
            <a:bodyPr wrap="none" lIns="0" tIns="0" rIns="0" bIns="0">
              <a:spAutoFit/>
            </a:bodyPr>
            <a:lstStyle/>
            <a:p>
              <a:pPr algn="ctr"/>
              <a:r>
                <a:rPr lang="fr-FR" sz="1400">
                  <a:solidFill>
                    <a:srgbClr val="000000"/>
                  </a:solidFill>
                  <a:latin typeface="Helvetica" pitchFamily="34" charset="0"/>
                </a:rPr>
                <a:t>amplitude</a:t>
              </a:r>
              <a:endParaRPr lang="fr-FR" sz="3200">
                <a:latin typeface="Times New Roman" pitchFamily="18" charset="0"/>
              </a:endParaRPr>
            </a:p>
          </p:txBody>
        </p:sp>
        <p:sp>
          <p:nvSpPr>
            <p:cNvPr id="179341" name="Rectangle 141"/>
            <p:cNvSpPr>
              <a:spLocks noChangeArrowheads="1"/>
            </p:cNvSpPr>
            <p:nvPr/>
          </p:nvSpPr>
          <p:spPr bwMode="auto">
            <a:xfrm>
              <a:off x="2093" y="322"/>
              <a:ext cx="2447" cy="165"/>
            </a:xfrm>
            <a:prstGeom prst="rect">
              <a:avLst/>
            </a:prstGeom>
            <a:noFill/>
            <a:ln w="9525">
              <a:noFill/>
              <a:miter lim="800000"/>
              <a:headEnd/>
              <a:tailEnd/>
            </a:ln>
          </p:spPr>
          <p:txBody>
            <a:bodyPr wrap="none" lIns="0" tIns="0" rIns="0" bIns="0">
              <a:spAutoFit/>
            </a:bodyPr>
            <a:lstStyle/>
            <a:p>
              <a:pPr algn="ctr"/>
              <a:r>
                <a:rPr lang="fr-FR" sz="1700">
                  <a:solidFill>
                    <a:srgbClr val="000000"/>
                  </a:solidFill>
                  <a:latin typeface="Helvetica" pitchFamily="34" charset="0"/>
                </a:rPr>
                <a:t>représentation des signaux en temps</a:t>
              </a:r>
              <a:endParaRPr lang="fr-FR" sz="3200" b="1">
                <a:latin typeface="Times New Roman" pitchFamily="18" charset="0"/>
              </a:endParaRPr>
            </a:p>
          </p:txBody>
        </p:sp>
        <p:sp>
          <p:nvSpPr>
            <p:cNvPr id="179342" name="Freeform 142"/>
            <p:cNvSpPr>
              <a:spLocks/>
            </p:cNvSpPr>
            <p:nvPr/>
          </p:nvSpPr>
          <p:spPr bwMode="auto">
            <a:xfrm>
              <a:off x="1556" y="600"/>
              <a:ext cx="3337" cy="970"/>
            </a:xfrm>
            <a:custGeom>
              <a:avLst/>
              <a:gdLst/>
              <a:ahLst/>
              <a:cxnLst>
                <a:cxn ang="0">
                  <a:pos x="34" y="0"/>
                </a:cxn>
                <a:cxn ang="0">
                  <a:pos x="74" y="0"/>
                </a:cxn>
                <a:cxn ang="0">
                  <a:pos x="113" y="0"/>
                </a:cxn>
                <a:cxn ang="0">
                  <a:pos x="153" y="760"/>
                </a:cxn>
                <a:cxn ang="0">
                  <a:pos x="193" y="760"/>
                </a:cxn>
                <a:cxn ang="0">
                  <a:pos x="232" y="760"/>
                </a:cxn>
                <a:cxn ang="0">
                  <a:pos x="266" y="0"/>
                </a:cxn>
                <a:cxn ang="0">
                  <a:pos x="306" y="0"/>
                </a:cxn>
                <a:cxn ang="0">
                  <a:pos x="346" y="0"/>
                </a:cxn>
                <a:cxn ang="0">
                  <a:pos x="380" y="760"/>
                </a:cxn>
                <a:cxn ang="0">
                  <a:pos x="419" y="760"/>
                </a:cxn>
                <a:cxn ang="0">
                  <a:pos x="459" y="760"/>
                </a:cxn>
                <a:cxn ang="0">
                  <a:pos x="499" y="0"/>
                </a:cxn>
                <a:cxn ang="0">
                  <a:pos x="539" y="0"/>
                </a:cxn>
                <a:cxn ang="0">
                  <a:pos x="578" y="0"/>
                </a:cxn>
                <a:cxn ang="0">
                  <a:pos x="612" y="760"/>
                </a:cxn>
                <a:cxn ang="0">
                  <a:pos x="652" y="760"/>
                </a:cxn>
                <a:cxn ang="0">
                  <a:pos x="692" y="760"/>
                </a:cxn>
                <a:cxn ang="0">
                  <a:pos x="731" y="760"/>
                </a:cxn>
                <a:cxn ang="0">
                  <a:pos x="771" y="0"/>
                </a:cxn>
                <a:cxn ang="0">
                  <a:pos x="811" y="0"/>
                </a:cxn>
                <a:cxn ang="0">
                  <a:pos x="850" y="0"/>
                </a:cxn>
                <a:cxn ang="0">
                  <a:pos x="890" y="760"/>
                </a:cxn>
                <a:cxn ang="0">
                  <a:pos x="930" y="760"/>
                </a:cxn>
                <a:cxn ang="0">
                  <a:pos x="969" y="760"/>
                </a:cxn>
                <a:cxn ang="0">
                  <a:pos x="1003" y="0"/>
                </a:cxn>
                <a:cxn ang="0">
                  <a:pos x="1043" y="0"/>
                </a:cxn>
                <a:cxn ang="0">
                  <a:pos x="1083" y="0"/>
                </a:cxn>
                <a:cxn ang="0">
                  <a:pos x="1122" y="760"/>
                </a:cxn>
                <a:cxn ang="0">
                  <a:pos x="1162" y="760"/>
                </a:cxn>
                <a:cxn ang="0">
                  <a:pos x="1202" y="760"/>
                </a:cxn>
                <a:cxn ang="0">
                  <a:pos x="1242" y="0"/>
                </a:cxn>
                <a:cxn ang="0">
                  <a:pos x="1281" y="0"/>
                </a:cxn>
                <a:cxn ang="0">
                  <a:pos x="1321" y="0"/>
                </a:cxn>
                <a:cxn ang="0">
                  <a:pos x="1361" y="760"/>
                </a:cxn>
                <a:cxn ang="0">
                  <a:pos x="1400" y="760"/>
                </a:cxn>
                <a:cxn ang="0">
                  <a:pos x="1440" y="760"/>
                </a:cxn>
                <a:cxn ang="0">
                  <a:pos x="1480" y="0"/>
                </a:cxn>
                <a:cxn ang="0">
                  <a:pos x="1519" y="0"/>
                </a:cxn>
                <a:cxn ang="0">
                  <a:pos x="1559" y="0"/>
                </a:cxn>
                <a:cxn ang="0">
                  <a:pos x="1593" y="760"/>
                </a:cxn>
                <a:cxn ang="0">
                  <a:pos x="1633" y="760"/>
                </a:cxn>
                <a:cxn ang="0">
                  <a:pos x="1672" y="760"/>
                </a:cxn>
                <a:cxn ang="0">
                  <a:pos x="1712" y="760"/>
                </a:cxn>
                <a:cxn ang="0">
                  <a:pos x="1746" y="0"/>
                </a:cxn>
                <a:cxn ang="0">
                  <a:pos x="1786" y="0"/>
                </a:cxn>
                <a:cxn ang="0">
                  <a:pos x="1826" y="0"/>
                </a:cxn>
                <a:cxn ang="0">
                  <a:pos x="1860" y="760"/>
                </a:cxn>
                <a:cxn ang="0">
                  <a:pos x="1899" y="760"/>
                </a:cxn>
                <a:cxn ang="0">
                  <a:pos x="1939" y="760"/>
                </a:cxn>
                <a:cxn ang="0">
                  <a:pos x="1973" y="0"/>
                </a:cxn>
                <a:cxn ang="0">
                  <a:pos x="2013" y="0"/>
                </a:cxn>
                <a:cxn ang="0">
                  <a:pos x="2052" y="0"/>
                </a:cxn>
                <a:cxn ang="0">
                  <a:pos x="2086" y="760"/>
                </a:cxn>
                <a:cxn ang="0">
                  <a:pos x="2126" y="760"/>
                </a:cxn>
                <a:cxn ang="0">
                  <a:pos x="2166" y="760"/>
                </a:cxn>
                <a:cxn ang="0">
                  <a:pos x="2205" y="760"/>
                </a:cxn>
                <a:cxn ang="0">
                  <a:pos x="2245" y="0"/>
                </a:cxn>
                <a:cxn ang="0">
                  <a:pos x="2285" y="0"/>
                </a:cxn>
                <a:cxn ang="0">
                  <a:pos x="2324" y="0"/>
                </a:cxn>
                <a:cxn ang="0">
                  <a:pos x="2358" y="760"/>
                </a:cxn>
                <a:cxn ang="0">
                  <a:pos x="2398" y="760"/>
                </a:cxn>
                <a:cxn ang="0">
                  <a:pos x="2438" y="760"/>
                </a:cxn>
              </a:cxnLst>
              <a:rect l="0" t="0" r="r" b="b"/>
              <a:pathLst>
                <a:path w="2455" h="760">
                  <a:moveTo>
                    <a:pt x="0" y="0"/>
                  </a:moveTo>
                  <a:lnTo>
                    <a:pt x="6" y="0"/>
                  </a:lnTo>
                  <a:lnTo>
                    <a:pt x="11" y="0"/>
                  </a:lnTo>
                  <a:lnTo>
                    <a:pt x="17" y="0"/>
                  </a:lnTo>
                  <a:lnTo>
                    <a:pt x="23" y="0"/>
                  </a:lnTo>
                  <a:lnTo>
                    <a:pt x="28" y="0"/>
                  </a:lnTo>
                  <a:lnTo>
                    <a:pt x="34" y="0"/>
                  </a:lnTo>
                  <a:lnTo>
                    <a:pt x="40" y="0"/>
                  </a:lnTo>
                  <a:lnTo>
                    <a:pt x="45" y="0"/>
                  </a:lnTo>
                  <a:lnTo>
                    <a:pt x="51" y="0"/>
                  </a:lnTo>
                  <a:lnTo>
                    <a:pt x="57" y="0"/>
                  </a:lnTo>
                  <a:lnTo>
                    <a:pt x="62" y="0"/>
                  </a:lnTo>
                  <a:lnTo>
                    <a:pt x="68" y="0"/>
                  </a:lnTo>
                  <a:lnTo>
                    <a:pt x="74" y="0"/>
                  </a:lnTo>
                  <a:lnTo>
                    <a:pt x="79" y="0"/>
                  </a:lnTo>
                  <a:lnTo>
                    <a:pt x="85" y="0"/>
                  </a:lnTo>
                  <a:lnTo>
                    <a:pt x="91" y="0"/>
                  </a:lnTo>
                  <a:lnTo>
                    <a:pt x="96" y="0"/>
                  </a:lnTo>
                  <a:lnTo>
                    <a:pt x="102" y="0"/>
                  </a:lnTo>
                  <a:lnTo>
                    <a:pt x="108" y="0"/>
                  </a:lnTo>
                  <a:lnTo>
                    <a:pt x="113" y="0"/>
                  </a:lnTo>
                  <a:lnTo>
                    <a:pt x="119" y="0"/>
                  </a:lnTo>
                  <a:lnTo>
                    <a:pt x="125" y="760"/>
                  </a:lnTo>
                  <a:lnTo>
                    <a:pt x="130" y="760"/>
                  </a:lnTo>
                  <a:lnTo>
                    <a:pt x="136" y="760"/>
                  </a:lnTo>
                  <a:lnTo>
                    <a:pt x="142" y="760"/>
                  </a:lnTo>
                  <a:lnTo>
                    <a:pt x="147" y="760"/>
                  </a:lnTo>
                  <a:lnTo>
                    <a:pt x="153" y="760"/>
                  </a:lnTo>
                  <a:lnTo>
                    <a:pt x="159" y="760"/>
                  </a:lnTo>
                  <a:lnTo>
                    <a:pt x="164" y="760"/>
                  </a:lnTo>
                  <a:lnTo>
                    <a:pt x="170" y="760"/>
                  </a:lnTo>
                  <a:lnTo>
                    <a:pt x="176" y="760"/>
                  </a:lnTo>
                  <a:lnTo>
                    <a:pt x="181" y="760"/>
                  </a:lnTo>
                  <a:lnTo>
                    <a:pt x="187" y="760"/>
                  </a:lnTo>
                  <a:lnTo>
                    <a:pt x="193" y="760"/>
                  </a:lnTo>
                  <a:lnTo>
                    <a:pt x="198" y="760"/>
                  </a:lnTo>
                  <a:lnTo>
                    <a:pt x="204" y="760"/>
                  </a:lnTo>
                  <a:lnTo>
                    <a:pt x="210" y="760"/>
                  </a:lnTo>
                  <a:lnTo>
                    <a:pt x="215" y="760"/>
                  </a:lnTo>
                  <a:lnTo>
                    <a:pt x="221" y="760"/>
                  </a:lnTo>
                  <a:lnTo>
                    <a:pt x="227" y="760"/>
                  </a:lnTo>
                  <a:lnTo>
                    <a:pt x="232" y="760"/>
                  </a:lnTo>
                  <a:lnTo>
                    <a:pt x="238" y="760"/>
                  </a:lnTo>
                  <a:lnTo>
                    <a:pt x="244" y="760"/>
                  </a:lnTo>
                  <a:lnTo>
                    <a:pt x="244" y="0"/>
                  </a:lnTo>
                  <a:lnTo>
                    <a:pt x="249" y="0"/>
                  </a:lnTo>
                  <a:lnTo>
                    <a:pt x="255" y="0"/>
                  </a:lnTo>
                  <a:lnTo>
                    <a:pt x="261" y="0"/>
                  </a:lnTo>
                  <a:lnTo>
                    <a:pt x="266" y="0"/>
                  </a:lnTo>
                  <a:lnTo>
                    <a:pt x="272" y="0"/>
                  </a:lnTo>
                  <a:lnTo>
                    <a:pt x="278" y="0"/>
                  </a:lnTo>
                  <a:lnTo>
                    <a:pt x="283" y="0"/>
                  </a:lnTo>
                  <a:lnTo>
                    <a:pt x="289" y="0"/>
                  </a:lnTo>
                  <a:lnTo>
                    <a:pt x="295" y="0"/>
                  </a:lnTo>
                  <a:lnTo>
                    <a:pt x="300" y="0"/>
                  </a:lnTo>
                  <a:lnTo>
                    <a:pt x="306" y="0"/>
                  </a:lnTo>
                  <a:lnTo>
                    <a:pt x="312" y="0"/>
                  </a:lnTo>
                  <a:lnTo>
                    <a:pt x="317" y="0"/>
                  </a:lnTo>
                  <a:lnTo>
                    <a:pt x="323" y="0"/>
                  </a:lnTo>
                  <a:lnTo>
                    <a:pt x="329" y="0"/>
                  </a:lnTo>
                  <a:lnTo>
                    <a:pt x="334" y="0"/>
                  </a:lnTo>
                  <a:lnTo>
                    <a:pt x="340" y="0"/>
                  </a:lnTo>
                  <a:lnTo>
                    <a:pt x="346" y="0"/>
                  </a:lnTo>
                  <a:lnTo>
                    <a:pt x="351" y="0"/>
                  </a:lnTo>
                  <a:lnTo>
                    <a:pt x="357" y="0"/>
                  </a:lnTo>
                  <a:lnTo>
                    <a:pt x="363" y="0"/>
                  </a:lnTo>
                  <a:lnTo>
                    <a:pt x="368" y="0"/>
                  </a:lnTo>
                  <a:lnTo>
                    <a:pt x="368" y="760"/>
                  </a:lnTo>
                  <a:lnTo>
                    <a:pt x="374" y="760"/>
                  </a:lnTo>
                  <a:lnTo>
                    <a:pt x="380" y="760"/>
                  </a:lnTo>
                  <a:lnTo>
                    <a:pt x="385" y="760"/>
                  </a:lnTo>
                  <a:lnTo>
                    <a:pt x="391" y="760"/>
                  </a:lnTo>
                  <a:lnTo>
                    <a:pt x="397" y="760"/>
                  </a:lnTo>
                  <a:lnTo>
                    <a:pt x="402" y="760"/>
                  </a:lnTo>
                  <a:lnTo>
                    <a:pt x="408" y="760"/>
                  </a:lnTo>
                  <a:lnTo>
                    <a:pt x="414" y="760"/>
                  </a:lnTo>
                  <a:lnTo>
                    <a:pt x="419" y="760"/>
                  </a:lnTo>
                  <a:lnTo>
                    <a:pt x="425" y="760"/>
                  </a:lnTo>
                  <a:lnTo>
                    <a:pt x="431" y="760"/>
                  </a:lnTo>
                  <a:lnTo>
                    <a:pt x="436" y="760"/>
                  </a:lnTo>
                  <a:lnTo>
                    <a:pt x="442" y="760"/>
                  </a:lnTo>
                  <a:lnTo>
                    <a:pt x="448" y="760"/>
                  </a:lnTo>
                  <a:lnTo>
                    <a:pt x="453" y="760"/>
                  </a:lnTo>
                  <a:lnTo>
                    <a:pt x="459" y="760"/>
                  </a:lnTo>
                  <a:lnTo>
                    <a:pt x="465" y="760"/>
                  </a:lnTo>
                  <a:lnTo>
                    <a:pt x="470" y="760"/>
                  </a:lnTo>
                  <a:lnTo>
                    <a:pt x="476" y="760"/>
                  </a:lnTo>
                  <a:lnTo>
                    <a:pt x="482" y="760"/>
                  </a:lnTo>
                  <a:lnTo>
                    <a:pt x="487" y="760"/>
                  </a:lnTo>
                  <a:lnTo>
                    <a:pt x="493" y="0"/>
                  </a:lnTo>
                  <a:lnTo>
                    <a:pt x="499" y="0"/>
                  </a:lnTo>
                  <a:lnTo>
                    <a:pt x="504" y="0"/>
                  </a:lnTo>
                  <a:lnTo>
                    <a:pt x="510" y="0"/>
                  </a:lnTo>
                  <a:lnTo>
                    <a:pt x="516" y="0"/>
                  </a:lnTo>
                  <a:lnTo>
                    <a:pt x="521" y="0"/>
                  </a:lnTo>
                  <a:lnTo>
                    <a:pt x="527" y="0"/>
                  </a:lnTo>
                  <a:lnTo>
                    <a:pt x="533" y="0"/>
                  </a:lnTo>
                  <a:lnTo>
                    <a:pt x="539" y="0"/>
                  </a:lnTo>
                  <a:lnTo>
                    <a:pt x="544" y="0"/>
                  </a:lnTo>
                  <a:lnTo>
                    <a:pt x="550" y="0"/>
                  </a:lnTo>
                  <a:lnTo>
                    <a:pt x="556" y="0"/>
                  </a:lnTo>
                  <a:lnTo>
                    <a:pt x="561" y="0"/>
                  </a:lnTo>
                  <a:lnTo>
                    <a:pt x="567" y="0"/>
                  </a:lnTo>
                  <a:lnTo>
                    <a:pt x="573" y="0"/>
                  </a:lnTo>
                  <a:lnTo>
                    <a:pt x="578" y="0"/>
                  </a:lnTo>
                  <a:lnTo>
                    <a:pt x="584" y="0"/>
                  </a:lnTo>
                  <a:lnTo>
                    <a:pt x="590" y="0"/>
                  </a:lnTo>
                  <a:lnTo>
                    <a:pt x="595" y="0"/>
                  </a:lnTo>
                  <a:lnTo>
                    <a:pt x="601" y="0"/>
                  </a:lnTo>
                  <a:lnTo>
                    <a:pt x="607" y="0"/>
                  </a:lnTo>
                  <a:lnTo>
                    <a:pt x="612" y="0"/>
                  </a:lnTo>
                  <a:lnTo>
                    <a:pt x="612" y="760"/>
                  </a:lnTo>
                  <a:lnTo>
                    <a:pt x="618" y="760"/>
                  </a:lnTo>
                  <a:lnTo>
                    <a:pt x="624" y="760"/>
                  </a:lnTo>
                  <a:lnTo>
                    <a:pt x="629" y="760"/>
                  </a:lnTo>
                  <a:lnTo>
                    <a:pt x="635" y="760"/>
                  </a:lnTo>
                  <a:lnTo>
                    <a:pt x="641" y="760"/>
                  </a:lnTo>
                  <a:lnTo>
                    <a:pt x="646" y="760"/>
                  </a:lnTo>
                  <a:lnTo>
                    <a:pt x="652" y="760"/>
                  </a:lnTo>
                  <a:lnTo>
                    <a:pt x="658" y="760"/>
                  </a:lnTo>
                  <a:lnTo>
                    <a:pt x="663" y="760"/>
                  </a:lnTo>
                  <a:lnTo>
                    <a:pt x="669" y="760"/>
                  </a:lnTo>
                  <a:lnTo>
                    <a:pt x="675" y="760"/>
                  </a:lnTo>
                  <a:lnTo>
                    <a:pt x="680" y="760"/>
                  </a:lnTo>
                  <a:lnTo>
                    <a:pt x="686" y="760"/>
                  </a:lnTo>
                  <a:lnTo>
                    <a:pt x="692" y="760"/>
                  </a:lnTo>
                  <a:lnTo>
                    <a:pt x="697" y="760"/>
                  </a:lnTo>
                  <a:lnTo>
                    <a:pt x="703" y="760"/>
                  </a:lnTo>
                  <a:lnTo>
                    <a:pt x="709" y="760"/>
                  </a:lnTo>
                  <a:lnTo>
                    <a:pt x="714" y="760"/>
                  </a:lnTo>
                  <a:lnTo>
                    <a:pt x="720" y="760"/>
                  </a:lnTo>
                  <a:lnTo>
                    <a:pt x="726" y="760"/>
                  </a:lnTo>
                  <a:lnTo>
                    <a:pt x="731" y="760"/>
                  </a:lnTo>
                  <a:lnTo>
                    <a:pt x="737" y="0"/>
                  </a:lnTo>
                  <a:lnTo>
                    <a:pt x="743" y="0"/>
                  </a:lnTo>
                  <a:lnTo>
                    <a:pt x="748" y="0"/>
                  </a:lnTo>
                  <a:lnTo>
                    <a:pt x="754" y="0"/>
                  </a:lnTo>
                  <a:lnTo>
                    <a:pt x="760" y="0"/>
                  </a:lnTo>
                  <a:lnTo>
                    <a:pt x="765" y="0"/>
                  </a:lnTo>
                  <a:lnTo>
                    <a:pt x="771" y="0"/>
                  </a:lnTo>
                  <a:lnTo>
                    <a:pt x="777" y="0"/>
                  </a:lnTo>
                  <a:lnTo>
                    <a:pt x="782" y="0"/>
                  </a:lnTo>
                  <a:lnTo>
                    <a:pt x="788" y="0"/>
                  </a:lnTo>
                  <a:lnTo>
                    <a:pt x="794" y="0"/>
                  </a:lnTo>
                  <a:lnTo>
                    <a:pt x="799" y="0"/>
                  </a:lnTo>
                  <a:lnTo>
                    <a:pt x="805" y="0"/>
                  </a:lnTo>
                  <a:lnTo>
                    <a:pt x="811" y="0"/>
                  </a:lnTo>
                  <a:lnTo>
                    <a:pt x="816" y="0"/>
                  </a:lnTo>
                  <a:lnTo>
                    <a:pt x="822" y="0"/>
                  </a:lnTo>
                  <a:lnTo>
                    <a:pt x="828" y="0"/>
                  </a:lnTo>
                  <a:lnTo>
                    <a:pt x="833" y="0"/>
                  </a:lnTo>
                  <a:lnTo>
                    <a:pt x="839" y="0"/>
                  </a:lnTo>
                  <a:lnTo>
                    <a:pt x="845" y="0"/>
                  </a:lnTo>
                  <a:lnTo>
                    <a:pt x="850" y="0"/>
                  </a:lnTo>
                  <a:lnTo>
                    <a:pt x="856" y="0"/>
                  </a:lnTo>
                  <a:lnTo>
                    <a:pt x="862" y="760"/>
                  </a:lnTo>
                  <a:lnTo>
                    <a:pt x="867" y="760"/>
                  </a:lnTo>
                  <a:lnTo>
                    <a:pt x="873" y="760"/>
                  </a:lnTo>
                  <a:lnTo>
                    <a:pt x="879" y="760"/>
                  </a:lnTo>
                  <a:lnTo>
                    <a:pt x="884" y="760"/>
                  </a:lnTo>
                  <a:lnTo>
                    <a:pt x="890" y="760"/>
                  </a:lnTo>
                  <a:lnTo>
                    <a:pt x="896" y="760"/>
                  </a:lnTo>
                  <a:lnTo>
                    <a:pt x="901" y="760"/>
                  </a:lnTo>
                  <a:lnTo>
                    <a:pt x="907" y="760"/>
                  </a:lnTo>
                  <a:lnTo>
                    <a:pt x="913" y="760"/>
                  </a:lnTo>
                  <a:lnTo>
                    <a:pt x="918" y="760"/>
                  </a:lnTo>
                  <a:lnTo>
                    <a:pt x="924" y="760"/>
                  </a:lnTo>
                  <a:lnTo>
                    <a:pt x="930" y="760"/>
                  </a:lnTo>
                  <a:lnTo>
                    <a:pt x="935" y="760"/>
                  </a:lnTo>
                  <a:lnTo>
                    <a:pt x="941" y="760"/>
                  </a:lnTo>
                  <a:lnTo>
                    <a:pt x="947" y="760"/>
                  </a:lnTo>
                  <a:lnTo>
                    <a:pt x="952" y="760"/>
                  </a:lnTo>
                  <a:lnTo>
                    <a:pt x="958" y="760"/>
                  </a:lnTo>
                  <a:lnTo>
                    <a:pt x="964" y="760"/>
                  </a:lnTo>
                  <a:lnTo>
                    <a:pt x="969" y="760"/>
                  </a:lnTo>
                  <a:lnTo>
                    <a:pt x="975" y="760"/>
                  </a:lnTo>
                  <a:lnTo>
                    <a:pt x="981" y="760"/>
                  </a:lnTo>
                  <a:lnTo>
                    <a:pt x="981" y="0"/>
                  </a:lnTo>
                  <a:lnTo>
                    <a:pt x="986" y="0"/>
                  </a:lnTo>
                  <a:lnTo>
                    <a:pt x="992" y="0"/>
                  </a:lnTo>
                  <a:lnTo>
                    <a:pt x="998" y="0"/>
                  </a:lnTo>
                  <a:lnTo>
                    <a:pt x="1003" y="0"/>
                  </a:lnTo>
                  <a:lnTo>
                    <a:pt x="1009" y="0"/>
                  </a:lnTo>
                  <a:lnTo>
                    <a:pt x="1015" y="0"/>
                  </a:lnTo>
                  <a:lnTo>
                    <a:pt x="1020" y="0"/>
                  </a:lnTo>
                  <a:lnTo>
                    <a:pt x="1026" y="0"/>
                  </a:lnTo>
                  <a:lnTo>
                    <a:pt x="1032" y="0"/>
                  </a:lnTo>
                  <a:lnTo>
                    <a:pt x="1037" y="0"/>
                  </a:lnTo>
                  <a:lnTo>
                    <a:pt x="1043" y="0"/>
                  </a:lnTo>
                  <a:lnTo>
                    <a:pt x="1049" y="0"/>
                  </a:lnTo>
                  <a:lnTo>
                    <a:pt x="1054" y="0"/>
                  </a:lnTo>
                  <a:lnTo>
                    <a:pt x="1060" y="0"/>
                  </a:lnTo>
                  <a:lnTo>
                    <a:pt x="1066" y="0"/>
                  </a:lnTo>
                  <a:lnTo>
                    <a:pt x="1071" y="0"/>
                  </a:lnTo>
                  <a:lnTo>
                    <a:pt x="1077" y="0"/>
                  </a:lnTo>
                  <a:lnTo>
                    <a:pt x="1083" y="0"/>
                  </a:lnTo>
                  <a:lnTo>
                    <a:pt x="1088" y="0"/>
                  </a:lnTo>
                  <a:lnTo>
                    <a:pt x="1094" y="0"/>
                  </a:lnTo>
                  <a:lnTo>
                    <a:pt x="1100" y="0"/>
                  </a:lnTo>
                  <a:lnTo>
                    <a:pt x="1105" y="760"/>
                  </a:lnTo>
                  <a:lnTo>
                    <a:pt x="1111" y="760"/>
                  </a:lnTo>
                  <a:lnTo>
                    <a:pt x="1117" y="760"/>
                  </a:lnTo>
                  <a:lnTo>
                    <a:pt x="1122" y="760"/>
                  </a:lnTo>
                  <a:lnTo>
                    <a:pt x="1128" y="760"/>
                  </a:lnTo>
                  <a:lnTo>
                    <a:pt x="1134" y="760"/>
                  </a:lnTo>
                  <a:lnTo>
                    <a:pt x="1139" y="760"/>
                  </a:lnTo>
                  <a:lnTo>
                    <a:pt x="1145" y="760"/>
                  </a:lnTo>
                  <a:lnTo>
                    <a:pt x="1151" y="760"/>
                  </a:lnTo>
                  <a:lnTo>
                    <a:pt x="1156" y="760"/>
                  </a:lnTo>
                  <a:lnTo>
                    <a:pt x="1162" y="760"/>
                  </a:lnTo>
                  <a:lnTo>
                    <a:pt x="1168" y="760"/>
                  </a:lnTo>
                  <a:lnTo>
                    <a:pt x="1174" y="760"/>
                  </a:lnTo>
                  <a:lnTo>
                    <a:pt x="1179" y="760"/>
                  </a:lnTo>
                  <a:lnTo>
                    <a:pt x="1185" y="760"/>
                  </a:lnTo>
                  <a:lnTo>
                    <a:pt x="1191" y="760"/>
                  </a:lnTo>
                  <a:lnTo>
                    <a:pt x="1196" y="760"/>
                  </a:lnTo>
                  <a:lnTo>
                    <a:pt x="1202" y="760"/>
                  </a:lnTo>
                  <a:lnTo>
                    <a:pt x="1208" y="760"/>
                  </a:lnTo>
                  <a:lnTo>
                    <a:pt x="1213" y="760"/>
                  </a:lnTo>
                  <a:lnTo>
                    <a:pt x="1219" y="760"/>
                  </a:lnTo>
                  <a:lnTo>
                    <a:pt x="1225" y="760"/>
                  </a:lnTo>
                  <a:lnTo>
                    <a:pt x="1230" y="0"/>
                  </a:lnTo>
                  <a:lnTo>
                    <a:pt x="1236" y="0"/>
                  </a:lnTo>
                  <a:lnTo>
                    <a:pt x="1242" y="0"/>
                  </a:lnTo>
                  <a:lnTo>
                    <a:pt x="1247" y="0"/>
                  </a:lnTo>
                  <a:lnTo>
                    <a:pt x="1253" y="0"/>
                  </a:lnTo>
                  <a:lnTo>
                    <a:pt x="1259" y="0"/>
                  </a:lnTo>
                  <a:lnTo>
                    <a:pt x="1264" y="0"/>
                  </a:lnTo>
                  <a:lnTo>
                    <a:pt x="1270" y="0"/>
                  </a:lnTo>
                  <a:lnTo>
                    <a:pt x="1276" y="0"/>
                  </a:lnTo>
                  <a:lnTo>
                    <a:pt x="1281" y="0"/>
                  </a:lnTo>
                  <a:lnTo>
                    <a:pt x="1287" y="0"/>
                  </a:lnTo>
                  <a:lnTo>
                    <a:pt x="1293" y="0"/>
                  </a:lnTo>
                  <a:lnTo>
                    <a:pt x="1298" y="0"/>
                  </a:lnTo>
                  <a:lnTo>
                    <a:pt x="1304" y="0"/>
                  </a:lnTo>
                  <a:lnTo>
                    <a:pt x="1310" y="0"/>
                  </a:lnTo>
                  <a:lnTo>
                    <a:pt x="1315" y="0"/>
                  </a:lnTo>
                  <a:lnTo>
                    <a:pt x="1321" y="0"/>
                  </a:lnTo>
                  <a:lnTo>
                    <a:pt x="1327" y="0"/>
                  </a:lnTo>
                  <a:lnTo>
                    <a:pt x="1332" y="0"/>
                  </a:lnTo>
                  <a:lnTo>
                    <a:pt x="1338" y="0"/>
                  </a:lnTo>
                  <a:lnTo>
                    <a:pt x="1344" y="0"/>
                  </a:lnTo>
                  <a:lnTo>
                    <a:pt x="1349" y="0"/>
                  </a:lnTo>
                  <a:lnTo>
                    <a:pt x="1355" y="760"/>
                  </a:lnTo>
                  <a:lnTo>
                    <a:pt x="1361" y="760"/>
                  </a:lnTo>
                  <a:lnTo>
                    <a:pt x="1366" y="760"/>
                  </a:lnTo>
                  <a:lnTo>
                    <a:pt x="1372" y="760"/>
                  </a:lnTo>
                  <a:lnTo>
                    <a:pt x="1378" y="760"/>
                  </a:lnTo>
                  <a:lnTo>
                    <a:pt x="1383" y="760"/>
                  </a:lnTo>
                  <a:lnTo>
                    <a:pt x="1389" y="760"/>
                  </a:lnTo>
                  <a:lnTo>
                    <a:pt x="1395" y="760"/>
                  </a:lnTo>
                  <a:lnTo>
                    <a:pt x="1400" y="760"/>
                  </a:lnTo>
                  <a:lnTo>
                    <a:pt x="1406" y="760"/>
                  </a:lnTo>
                  <a:lnTo>
                    <a:pt x="1412" y="760"/>
                  </a:lnTo>
                  <a:lnTo>
                    <a:pt x="1417" y="760"/>
                  </a:lnTo>
                  <a:lnTo>
                    <a:pt x="1423" y="760"/>
                  </a:lnTo>
                  <a:lnTo>
                    <a:pt x="1429" y="760"/>
                  </a:lnTo>
                  <a:lnTo>
                    <a:pt x="1434" y="760"/>
                  </a:lnTo>
                  <a:lnTo>
                    <a:pt x="1440" y="760"/>
                  </a:lnTo>
                  <a:lnTo>
                    <a:pt x="1446" y="760"/>
                  </a:lnTo>
                  <a:lnTo>
                    <a:pt x="1451" y="760"/>
                  </a:lnTo>
                  <a:lnTo>
                    <a:pt x="1457" y="760"/>
                  </a:lnTo>
                  <a:lnTo>
                    <a:pt x="1463" y="760"/>
                  </a:lnTo>
                  <a:lnTo>
                    <a:pt x="1468" y="760"/>
                  </a:lnTo>
                  <a:lnTo>
                    <a:pt x="1474" y="0"/>
                  </a:lnTo>
                  <a:lnTo>
                    <a:pt x="1480" y="0"/>
                  </a:lnTo>
                  <a:lnTo>
                    <a:pt x="1485" y="0"/>
                  </a:lnTo>
                  <a:lnTo>
                    <a:pt x="1491" y="0"/>
                  </a:lnTo>
                  <a:lnTo>
                    <a:pt x="1497" y="0"/>
                  </a:lnTo>
                  <a:lnTo>
                    <a:pt x="1502" y="0"/>
                  </a:lnTo>
                  <a:lnTo>
                    <a:pt x="1508" y="0"/>
                  </a:lnTo>
                  <a:lnTo>
                    <a:pt x="1514" y="0"/>
                  </a:lnTo>
                  <a:lnTo>
                    <a:pt x="1519" y="0"/>
                  </a:lnTo>
                  <a:lnTo>
                    <a:pt x="1525" y="0"/>
                  </a:lnTo>
                  <a:lnTo>
                    <a:pt x="1531" y="0"/>
                  </a:lnTo>
                  <a:lnTo>
                    <a:pt x="1536" y="0"/>
                  </a:lnTo>
                  <a:lnTo>
                    <a:pt x="1542" y="0"/>
                  </a:lnTo>
                  <a:lnTo>
                    <a:pt x="1548" y="0"/>
                  </a:lnTo>
                  <a:lnTo>
                    <a:pt x="1553" y="0"/>
                  </a:lnTo>
                  <a:lnTo>
                    <a:pt x="1559" y="0"/>
                  </a:lnTo>
                  <a:lnTo>
                    <a:pt x="1565" y="0"/>
                  </a:lnTo>
                  <a:lnTo>
                    <a:pt x="1570" y="0"/>
                  </a:lnTo>
                  <a:lnTo>
                    <a:pt x="1576" y="0"/>
                  </a:lnTo>
                  <a:lnTo>
                    <a:pt x="1582" y="0"/>
                  </a:lnTo>
                  <a:lnTo>
                    <a:pt x="1587" y="0"/>
                  </a:lnTo>
                  <a:lnTo>
                    <a:pt x="1593" y="0"/>
                  </a:lnTo>
                  <a:lnTo>
                    <a:pt x="1593" y="760"/>
                  </a:lnTo>
                  <a:lnTo>
                    <a:pt x="1599" y="760"/>
                  </a:lnTo>
                  <a:lnTo>
                    <a:pt x="1604" y="760"/>
                  </a:lnTo>
                  <a:lnTo>
                    <a:pt x="1610" y="760"/>
                  </a:lnTo>
                  <a:lnTo>
                    <a:pt x="1616" y="760"/>
                  </a:lnTo>
                  <a:lnTo>
                    <a:pt x="1621" y="760"/>
                  </a:lnTo>
                  <a:lnTo>
                    <a:pt x="1627" y="760"/>
                  </a:lnTo>
                  <a:lnTo>
                    <a:pt x="1633" y="760"/>
                  </a:lnTo>
                  <a:lnTo>
                    <a:pt x="1638" y="760"/>
                  </a:lnTo>
                  <a:lnTo>
                    <a:pt x="1644" y="760"/>
                  </a:lnTo>
                  <a:lnTo>
                    <a:pt x="1650" y="760"/>
                  </a:lnTo>
                  <a:lnTo>
                    <a:pt x="1655" y="760"/>
                  </a:lnTo>
                  <a:lnTo>
                    <a:pt x="1661" y="760"/>
                  </a:lnTo>
                  <a:lnTo>
                    <a:pt x="1667" y="760"/>
                  </a:lnTo>
                  <a:lnTo>
                    <a:pt x="1672" y="760"/>
                  </a:lnTo>
                  <a:lnTo>
                    <a:pt x="1678" y="760"/>
                  </a:lnTo>
                  <a:lnTo>
                    <a:pt x="1684" y="760"/>
                  </a:lnTo>
                  <a:lnTo>
                    <a:pt x="1689" y="760"/>
                  </a:lnTo>
                  <a:lnTo>
                    <a:pt x="1695" y="760"/>
                  </a:lnTo>
                  <a:lnTo>
                    <a:pt x="1701" y="760"/>
                  </a:lnTo>
                  <a:lnTo>
                    <a:pt x="1706" y="760"/>
                  </a:lnTo>
                  <a:lnTo>
                    <a:pt x="1712" y="760"/>
                  </a:lnTo>
                  <a:lnTo>
                    <a:pt x="1718" y="760"/>
                  </a:lnTo>
                  <a:lnTo>
                    <a:pt x="1718" y="0"/>
                  </a:lnTo>
                  <a:lnTo>
                    <a:pt x="1723" y="0"/>
                  </a:lnTo>
                  <a:lnTo>
                    <a:pt x="1729" y="0"/>
                  </a:lnTo>
                  <a:lnTo>
                    <a:pt x="1735" y="0"/>
                  </a:lnTo>
                  <a:lnTo>
                    <a:pt x="1740" y="0"/>
                  </a:lnTo>
                  <a:lnTo>
                    <a:pt x="1746" y="0"/>
                  </a:lnTo>
                  <a:lnTo>
                    <a:pt x="1752" y="0"/>
                  </a:lnTo>
                  <a:lnTo>
                    <a:pt x="1757" y="0"/>
                  </a:lnTo>
                  <a:lnTo>
                    <a:pt x="1763" y="0"/>
                  </a:lnTo>
                  <a:lnTo>
                    <a:pt x="1769" y="0"/>
                  </a:lnTo>
                  <a:lnTo>
                    <a:pt x="1774" y="0"/>
                  </a:lnTo>
                  <a:lnTo>
                    <a:pt x="1780" y="0"/>
                  </a:lnTo>
                  <a:lnTo>
                    <a:pt x="1786" y="0"/>
                  </a:lnTo>
                  <a:lnTo>
                    <a:pt x="1791" y="0"/>
                  </a:lnTo>
                  <a:lnTo>
                    <a:pt x="1797" y="0"/>
                  </a:lnTo>
                  <a:lnTo>
                    <a:pt x="1803" y="0"/>
                  </a:lnTo>
                  <a:lnTo>
                    <a:pt x="1809" y="0"/>
                  </a:lnTo>
                  <a:lnTo>
                    <a:pt x="1814" y="0"/>
                  </a:lnTo>
                  <a:lnTo>
                    <a:pt x="1820" y="0"/>
                  </a:lnTo>
                  <a:lnTo>
                    <a:pt x="1826" y="0"/>
                  </a:lnTo>
                  <a:lnTo>
                    <a:pt x="1831" y="0"/>
                  </a:lnTo>
                  <a:lnTo>
                    <a:pt x="1837" y="0"/>
                  </a:lnTo>
                  <a:lnTo>
                    <a:pt x="1843" y="0"/>
                  </a:lnTo>
                  <a:lnTo>
                    <a:pt x="1843" y="760"/>
                  </a:lnTo>
                  <a:lnTo>
                    <a:pt x="1848" y="760"/>
                  </a:lnTo>
                  <a:lnTo>
                    <a:pt x="1854" y="760"/>
                  </a:lnTo>
                  <a:lnTo>
                    <a:pt x="1860" y="760"/>
                  </a:lnTo>
                  <a:lnTo>
                    <a:pt x="1865" y="760"/>
                  </a:lnTo>
                  <a:lnTo>
                    <a:pt x="1871" y="760"/>
                  </a:lnTo>
                  <a:lnTo>
                    <a:pt x="1877" y="760"/>
                  </a:lnTo>
                  <a:lnTo>
                    <a:pt x="1882" y="760"/>
                  </a:lnTo>
                  <a:lnTo>
                    <a:pt x="1888" y="760"/>
                  </a:lnTo>
                  <a:lnTo>
                    <a:pt x="1894" y="760"/>
                  </a:lnTo>
                  <a:lnTo>
                    <a:pt x="1899" y="760"/>
                  </a:lnTo>
                  <a:lnTo>
                    <a:pt x="1905" y="760"/>
                  </a:lnTo>
                  <a:lnTo>
                    <a:pt x="1911" y="760"/>
                  </a:lnTo>
                  <a:lnTo>
                    <a:pt x="1916" y="760"/>
                  </a:lnTo>
                  <a:lnTo>
                    <a:pt x="1922" y="760"/>
                  </a:lnTo>
                  <a:lnTo>
                    <a:pt x="1928" y="760"/>
                  </a:lnTo>
                  <a:lnTo>
                    <a:pt x="1933" y="760"/>
                  </a:lnTo>
                  <a:lnTo>
                    <a:pt x="1939" y="760"/>
                  </a:lnTo>
                  <a:lnTo>
                    <a:pt x="1945" y="760"/>
                  </a:lnTo>
                  <a:lnTo>
                    <a:pt x="1950" y="760"/>
                  </a:lnTo>
                  <a:lnTo>
                    <a:pt x="1956" y="760"/>
                  </a:lnTo>
                  <a:lnTo>
                    <a:pt x="1962" y="760"/>
                  </a:lnTo>
                  <a:lnTo>
                    <a:pt x="1962" y="0"/>
                  </a:lnTo>
                  <a:lnTo>
                    <a:pt x="1967" y="0"/>
                  </a:lnTo>
                  <a:lnTo>
                    <a:pt x="1973" y="0"/>
                  </a:lnTo>
                  <a:lnTo>
                    <a:pt x="1979" y="0"/>
                  </a:lnTo>
                  <a:lnTo>
                    <a:pt x="1984" y="0"/>
                  </a:lnTo>
                  <a:lnTo>
                    <a:pt x="1990" y="0"/>
                  </a:lnTo>
                  <a:lnTo>
                    <a:pt x="1996" y="0"/>
                  </a:lnTo>
                  <a:lnTo>
                    <a:pt x="2001" y="0"/>
                  </a:lnTo>
                  <a:lnTo>
                    <a:pt x="2007" y="0"/>
                  </a:lnTo>
                  <a:lnTo>
                    <a:pt x="2013" y="0"/>
                  </a:lnTo>
                  <a:lnTo>
                    <a:pt x="2018" y="0"/>
                  </a:lnTo>
                  <a:lnTo>
                    <a:pt x="2024" y="0"/>
                  </a:lnTo>
                  <a:lnTo>
                    <a:pt x="2030" y="0"/>
                  </a:lnTo>
                  <a:lnTo>
                    <a:pt x="2035" y="0"/>
                  </a:lnTo>
                  <a:lnTo>
                    <a:pt x="2041" y="0"/>
                  </a:lnTo>
                  <a:lnTo>
                    <a:pt x="2047" y="0"/>
                  </a:lnTo>
                  <a:lnTo>
                    <a:pt x="2052" y="0"/>
                  </a:lnTo>
                  <a:lnTo>
                    <a:pt x="2058" y="0"/>
                  </a:lnTo>
                  <a:lnTo>
                    <a:pt x="2064" y="0"/>
                  </a:lnTo>
                  <a:lnTo>
                    <a:pt x="2069" y="0"/>
                  </a:lnTo>
                  <a:lnTo>
                    <a:pt x="2075" y="0"/>
                  </a:lnTo>
                  <a:lnTo>
                    <a:pt x="2081" y="0"/>
                  </a:lnTo>
                  <a:lnTo>
                    <a:pt x="2086" y="0"/>
                  </a:lnTo>
                  <a:lnTo>
                    <a:pt x="2086" y="760"/>
                  </a:lnTo>
                  <a:lnTo>
                    <a:pt x="2092" y="760"/>
                  </a:lnTo>
                  <a:lnTo>
                    <a:pt x="2098" y="760"/>
                  </a:lnTo>
                  <a:lnTo>
                    <a:pt x="2103" y="760"/>
                  </a:lnTo>
                  <a:lnTo>
                    <a:pt x="2109" y="760"/>
                  </a:lnTo>
                  <a:lnTo>
                    <a:pt x="2115" y="760"/>
                  </a:lnTo>
                  <a:lnTo>
                    <a:pt x="2120" y="760"/>
                  </a:lnTo>
                  <a:lnTo>
                    <a:pt x="2126" y="760"/>
                  </a:lnTo>
                  <a:lnTo>
                    <a:pt x="2132" y="760"/>
                  </a:lnTo>
                  <a:lnTo>
                    <a:pt x="2137" y="760"/>
                  </a:lnTo>
                  <a:lnTo>
                    <a:pt x="2143" y="760"/>
                  </a:lnTo>
                  <a:lnTo>
                    <a:pt x="2149" y="760"/>
                  </a:lnTo>
                  <a:lnTo>
                    <a:pt x="2154" y="760"/>
                  </a:lnTo>
                  <a:lnTo>
                    <a:pt x="2160" y="760"/>
                  </a:lnTo>
                  <a:lnTo>
                    <a:pt x="2166" y="760"/>
                  </a:lnTo>
                  <a:lnTo>
                    <a:pt x="2171" y="760"/>
                  </a:lnTo>
                  <a:lnTo>
                    <a:pt x="2177" y="760"/>
                  </a:lnTo>
                  <a:lnTo>
                    <a:pt x="2183" y="760"/>
                  </a:lnTo>
                  <a:lnTo>
                    <a:pt x="2188" y="760"/>
                  </a:lnTo>
                  <a:lnTo>
                    <a:pt x="2194" y="760"/>
                  </a:lnTo>
                  <a:lnTo>
                    <a:pt x="2200" y="760"/>
                  </a:lnTo>
                  <a:lnTo>
                    <a:pt x="2205" y="760"/>
                  </a:lnTo>
                  <a:lnTo>
                    <a:pt x="2211" y="0"/>
                  </a:lnTo>
                  <a:lnTo>
                    <a:pt x="2217" y="0"/>
                  </a:lnTo>
                  <a:lnTo>
                    <a:pt x="2222" y="0"/>
                  </a:lnTo>
                  <a:lnTo>
                    <a:pt x="2228" y="0"/>
                  </a:lnTo>
                  <a:lnTo>
                    <a:pt x="2234" y="0"/>
                  </a:lnTo>
                  <a:lnTo>
                    <a:pt x="2239" y="0"/>
                  </a:lnTo>
                  <a:lnTo>
                    <a:pt x="2245" y="0"/>
                  </a:lnTo>
                  <a:lnTo>
                    <a:pt x="2251" y="0"/>
                  </a:lnTo>
                  <a:lnTo>
                    <a:pt x="2256" y="0"/>
                  </a:lnTo>
                  <a:lnTo>
                    <a:pt x="2262" y="0"/>
                  </a:lnTo>
                  <a:lnTo>
                    <a:pt x="2268" y="0"/>
                  </a:lnTo>
                  <a:lnTo>
                    <a:pt x="2273" y="0"/>
                  </a:lnTo>
                  <a:lnTo>
                    <a:pt x="2279" y="0"/>
                  </a:lnTo>
                  <a:lnTo>
                    <a:pt x="2285" y="0"/>
                  </a:lnTo>
                  <a:lnTo>
                    <a:pt x="2290" y="0"/>
                  </a:lnTo>
                  <a:lnTo>
                    <a:pt x="2296" y="0"/>
                  </a:lnTo>
                  <a:lnTo>
                    <a:pt x="2302" y="0"/>
                  </a:lnTo>
                  <a:lnTo>
                    <a:pt x="2307" y="0"/>
                  </a:lnTo>
                  <a:lnTo>
                    <a:pt x="2313" y="0"/>
                  </a:lnTo>
                  <a:lnTo>
                    <a:pt x="2319" y="0"/>
                  </a:lnTo>
                  <a:lnTo>
                    <a:pt x="2324" y="0"/>
                  </a:lnTo>
                  <a:lnTo>
                    <a:pt x="2330" y="0"/>
                  </a:lnTo>
                  <a:lnTo>
                    <a:pt x="2330" y="760"/>
                  </a:lnTo>
                  <a:lnTo>
                    <a:pt x="2336" y="760"/>
                  </a:lnTo>
                  <a:lnTo>
                    <a:pt x="2341" y="760"/>
                  </a:lnTo>
                  <a:lnTo>
                    <a:pt x="2347" y="760"/>
                  </a:lnTo>
                  <a:lnTo>
                    <a:pt x="2353" y="760"/>
                  </a:lnTo>
                  <a:lnTo>
                    <a:pt x="2358" y="760"/>
                  </a:lnTo>
                  <a:lnTo>
                    <a:pt x="2364" y="760"/>
                  </a:lnTo>
                  <a:lnTo>
                    <a:pt x="2370" y="760"/>
                  </a:lnTo>
                  <a:lnTo>
                    <a:pt x="2375" y="760"/>
                  </a:lnTo>
                  <a:lnTo>
                    <a:pt x="2381" y="760"/>
                  </a:lnTo>
                  <a:lnTo>
                    <a:pt x="2387" y="760"/>
                  </a:lnTo>
                  <a:lnTo>
                    <a:pt x="2392" y="760"/>
                  </a:lnTo>
                  <a:lnTo>
                    <a:pt x="2398" y="760"/>
                  </a:lnTo>
                  <a:lnTo>
                    <a:pt x="2404" y="760"/>
                  </a:lnTo>
                  <a:lnTo>
                    <a:pt x="2409" y="760"/>
                  </a:lnTo>
                  <a:lnTo>
                    <a:pt x="2415" y="760"/>
                  </a:lnTo>
                  <a:lnTo>
                    <a:pt x="2421" y="760"/>
                  </a:lnTo>
                  <a:lnTo>
                    <a:pt x="2426" y="760"/>
                  </a:lnTo>
                  <a:lnTo>
                    <a:pt x="2432" y="760"/>
                  </a:lnTo>
                  <a:lnTo>
                    <a:pt x="2438" y="760"/>
                  </a:lnTo>
                  <a:lnTo>
                    <a:pt x="2444" y="760"/>
                  </a:lnTo>
                  <a:lnTo>
                    <a:pt x="2449" y="760"/>
                  </a:lnTo>
                  <a:lnTo>
                    <a:pt x="2455" y="760"/>
                  </a:lnTo>
                  <a:lnTo>
                    <a:pt x="2455" y="0"/>
                  </a:lnTo>
                </a:path>
              </a:pathLst>
            </a:custGeom>
            <a:noFill/>
            <a:ln w="28575" cmpd="sng">
              <a:solidFill>
                <a:schemeClr val="accent2"/>
              </a:solidFill>
              <a:prstDash val="solid"/>
              <a:round/>
              <a:headEnd/>
              <a:tailEnd/>
            </a:ln>
          </p:spPr>
          <p:txBody>
            <a:bodyPr/>
            <a:lstStyle/>
            <a:p>
              <a:endParaRPr lang="fr-FR"/>
            </a:p>
          </p:txBody>
        </p:sp>
      </p:grpSp>
      <p:grpSp>
        <p:nvGrpSpPr>
          <p:cNvPr id="3" name="Group 144"/>
          <p:cNvGrpSpPr>
            <a:grpSpLocks/>
          </p:cNvGrpSpPr>
          <p:nvPr/>
        </p:nvGrpSpPr>
        <p:grpSpPr bwMode="auto">
          <a:xfrm>
            <a:off x="1525466" y="3622676"/>
            <a:ext cx="5694485" cy="2600325"/>
            <a:chOff x="1041" y="2282"/>
            <a:chExt cx="3886" cy="1638"/>
          </a:xfrm>
        </p:grpSpPr>
        <p:sp>
          <p:nvSpPr>
            <p:cNvPr id="179203" name="Rectangle 3"/>
            <p:cNvSpPr>
              <a:spLocks noChangeArrowheads="1"/>
            </p:cNvSpPr>
            <p:nvPr/>
          </p:nvSpPr>
          <p:spPr bwMode="auto">
            <a:xfrm>
              <a:off x="1980" y="3710"/>
              <a:ext cx="2178" cy="210"/>
            </a:xfrm>
            <a:prstGeom prst="rect">
              <a:avLst/>
            </a:prstGeom>
            <a:solidFill>
              <a:srgbClr val="FFFFFF"/>
            </a:solidFill>
            <a:ln w="9525">
              <a:solidFill>
                <a:schemeClr val="bg1"/>
              </a:solidFill>
              <a:miter lim="800000"/>
              <a:headEnd/>
              <a:tailEnd/>
            </a:ln>
            <a:effectLst/>
          </p:spPr>
          <p:txBody>
            <a:bodyPr wrap="none" anchor="ctr"/>
            <a:lstStyle/>
            <a:p>
              <a:endParaRPr lang="fr-FR"/>
            </a:p>
          </p:txBody>
        </p:sp>
        <p:sp>
          <p:nvSpPr>
            <p:cNvPr id="179204" name="Rectangle 4"/>
            <p:cNvSpPr>
              <a:spLocks noChangeArrowheads="1"/>
            </p:cNvSpPr>
            <p:nvPr/>
          </p:nvSpPr>
          <p:spPr bwMode="auto">
            <a:xfrm>
              <a:off x="1510" y="2500"/>
              <a:ext cx="3356" cy="1079"/>
            </a:xfrm>
            <a:prstGeom prst="rect">
              <a:avLst/>
            </a:prstGeom>
            <a:noFill/>
            <a:ln w="9525">
              <a:noFill/>
              <a:miter lim="800000"/>
              <a:headEnd/>
              <a:tailEnd/>
            </a:ln>
          </p:spPr>
          <p:txBody>
            <a:bodyPr/>
            <a:lstStyle/>
            <a:p>
              <a:endParaRPr lang="fr-FR"/>
            </a:p>
          </p:txBody>
        </p:sp>
        <p:sp>
          <p:nvSpPr>
            <p:cNvPr id="179205" name="Rectangle 5"/>
            <p:cNvSpPr>
              <a:spLocks noChangeArrowheads="1"/>
            </p:cNvSpPr>
            <p:nvPr/>
          </p:nvSpPr>
          <p:spPr bwMode="auto">
            <a:xfrm>
              <a:off x="1510" y="2500"/>
              <a:ext cx="3356" cy="1079"/>
            </a:xfrm>
            <a:prstGeom prst="rect">
              <a:avLst/>
            </a:prstGeom>
            <a:noFill/>
            <a:ln w="0">
              <a:solidFill>
                <a:srgbClr val="FFFFFF"/>
              </a:solidFill>
              <a:miter lim="800000"/>
              <a:headEnd/>
              <a:tailEnd/>
            </a:ln>
          </p:spPr>
          <p:txBody>
            <a:bodyPr/>
            <a:lstStyle/>
            <a:p>
              <a:endParaRPr lang="fr-FR"/>
            </a:p>
          </p:txBody>
        </p:sp>
        <p:sp>
          <p:nvSpPr>
            <p:cNvPr id="179206" name="Freeform 6"/>
            <p:cNvSpPr>
              <a:spLocks/>
            </p:cNvSpPr>
            <p:nvPr/>
          </p:nvSpPr>
          <p:spPr bwMode="auto">
            <a:xfrm>
              <a:off x="1510" y="2500"/>
              <a:ext cx="1" cy="1079"/>
            </a:xfrm>
            <a:custGeom>
              <a:avLst/>
              <a:gdLst/>
              <a:ahLst/>
              <a:cxnLst>
                <a:cxn ang="0">
                  <a:pos x="0" y="169"/>
                </a:cxn>
                <a:cxn ang="0">
                  <a:pos x="0" y="0"/>
                </a:cxn>
                <a:cxn ang="0">
                  <a:pos x="0" y="0"/>
                </a:cxn>
              </a:cxnLst>
              <a:rect l="0" t="0" r="r" b="b"/>
              <a:pathLst>
                <a:path h="169">
                  <a:moveTo>
                    <a:pt x="0" y="169"/>
                  </a:moveTo>
                  <a:lnTo>
                    <a:pt x="0" y="0"/>
                  </a:lnTo>
                  <a:lnTo>
                    <a:pt x="0" y="0"/>
                  </a:lnTo>
                </a:path>
              </a:pathLst>
            </a:custGeom>
            <a:noFill/>
            <a:ln w="0">
              <a:solidFill>
                <a:srgbClr val="000000"/>
              </a:solidFill>
              <a:prstDash val="sysDot"/>
              <a:round/>
              <a:headEnd/>
              <a:tailEnd/>
            </a:ln>
          </p:spPr>
          <p:txBody>
            <a:bodyPr/>
            <a:lstStyle/>
            <a:p>
              <a:endParaRPr lang="fr-FR"/>
            </a:p>
          </p:txBody>
        </p:sp>
        <p:sp>
          <p:nvSpPr>
            <p:cNvPr id="179207" name="Freeform 7"/>
            <p:cNvSpPr>
              <a:spLocks/>
            </p:cNvSpPr>
            <p:nvPr/>
          </p:nvSpPr>
          <p:spPr bwMode="auto">
            <a:xfrm>
              <a:off x="4866" y="2500"/>
              <a:ext cx="1" cy="1079"/>
            </a:xfrm>
            <a:custGeom>
              <a:avLst/>
              <a:gdLst/>
              <a:ahLst/>
              <a:cxnLst>
                <a:cxn ang="0">
                  <a:pos x="0" y="169"/>
                </a:cxn>
                <a:cxn ang="0">
                  <a:pos x="0" y="0"/>
                </a:cxn>
                <a:cxn ang="0">
                  <a:pos x="0" y="0"/>
                </a:cxn>
              </a:cxnLst>
              <a:rect l="0" t="0" r="r" b="b"/>
              <a:pathLst>
                <a:path h="169">
                  <a:moveTo>
                    <a:pt x="0" y="169"/>
                  </a:moveTo>
                  <a:lnTo>
                    <a:pt x="0" y="0"/>
                  </a:lnTo>
                  <a:lnTo>
                    <a:pt x="0" y="0"/>
                  </a:lnTo>
                </a:path>
              </a:pathLst>
            </a:custGeom>
            <a:noFill/>
            <a:ln w="0">
              <a:solidFill>
                <a:srgbClr val="000000"/>
              </a:solidFill>
              <a:prstDash val="sysDot"/>
              <a:round/>
              <a:headEnd/>
              <a:tailEnd/>
            </a:ln>
          </p:spPr>
          <p:txBody>
            <a:bodyPr/>
            <a:lstStyle/>
            <a:p>
              <a:endParaRPr lang="fr-FR"/>
            </a:p>
          </p:txBody>
        </p:sp>
        <p:sp>
          <p:nvSpPr>
            <p:cNvPr id="179208" name="Freeform 8"/>
            <p:cNvSpPr>
              <a:spLocks/>
            </p:cNvSpPr>
            <p:nvPr/>
          </p:nvSpPr>
          <p:spPr bwMode="auto">
            <a:xfrm>
              <a:off x="1510" y="3579"/>
              <a:ext cx="3356" cy="1"/>
            </a:xfrm>
            <a:custGeom>
              <a:avLst/>
              <a:gdLst/>
              <a:ahLst/>
              <a:cxnLst>
                <a:cxn ang="0">
                  <a:pos x="0" y="0"/>
                </a:cxn>
                <a:cxn ang="0">
                  <a:pos x="493" y="0"/>
                </a:cxn>
                <a:cxn ang="0">
                  <a:pos x="493" y="0"/>
                </a:cxn>
              </a:cxnLst>
              <a:rect l="0" t="0" r="r" b="b"/>
              <a:pathLst>
                <a:path w="493">
                  <a:moveTo>
                    <a:pt x="0" y="0"/>
                  </a:moveTo>
                  <a:lnTo>
                    <a:pt x="493" y="0"/>
                  </a:lnTo>
                  <a:lnTo>
                    <a:pt x="493" y="0"/>
                  </a:lnTo>
                </a:path>
              </a:pathLst>
            </a:custGeom>
            <a:noFill/>
            <a:ln w="0">
              <a:solidFill>
                <a:srgbClr val="000000"/>
              </a:solidFill>
              <a:prstDash val="sysDot"/>
              <a:round/>
              <a:headEnd/>
              <a:tailEnd/>
            </a:ln>
          </p:spPr>
          <p:txBody>
            <a:bodyPr/>
            <a:lstStyle/>
            <a:p>
              <a:endParaRPr lang="fr-FR"/>
            </a:p>
          </p:txBody>
        </p:sp>
        <p:sp>
          <p:nvSpPr>
            <p:cNvPr id="179209" name="Freeform 9"/>
            <p:cNvSpPr>
              <a:spLocks/>
            </p:cNvSpPr>
            <p:nvPr/>
          </p:nvSpPr>
          <p:spPr bwMode="auto">
            <a:xfrm>
              <a:off x="1510" y="3381"/>
              <a:ext cx="3356" cy="1"/>
            </a:xfrm>
            <a:custGeom>
              <a:avLst/>
              <a:gdLst/>
              <a:ahLst/>
              <a:cxnLst>
                <a:cxn ang="0">
                  <a:pos x="0" y="0"/>
                </a:cxn>
                <a:cxn ang="0">
                  <a:pos x="493" y="0"/>
                </a:cxn>
                <a:cxn ang="0">
                  <a:pos x="493" y="0"/>
                </a:cxn>
              </a:cxnLst>
              <a:rect l="0" t="0" r="r" b="b"/>
              <a:pathLst>
                <a:path w="493">
                  <a:moveTo>
                    <a:pt x="0" y="0"/>
                  </a:moveTo>
                  <a:lnTo>
                    <a:pt x="493" y="0"/>
                  </a:lnTo>
                  <a:lnTo>
                    <a:pt x="493" y="0"/>
                  </a:lnTo>
                </a:path>
              </a:pathLst>
            </a:custGeom>
            <a:noFill/>
            <a:ln w="0">
              <a:solidFill>
                <a:srgbClr val="000000"/>
              </a:solidFill>
              <a:prstDash val="sysDot"/>
              <a:round/>
              <a:headEnd/>
              <a:tailEnd/>
            </a:ln>
          </p:spPr>
          <p:txBody>
            <a:bodyPr/>
            <a:lstStyle/>
            <a:p>
              <a:endParaRPr lang="fr-FR"/>
            </a:p>
          </p:txBody>
        </p:sp>
        <p:sp>
          <p:nvSpPr>
            <p:cNvPr id="179210" name="Freeform 10"/>
            <p:cNvSpPr>
              <a:spLocks/>
            </p:cNvSpPr>
            <p:nvPr/>
          </p:nvSpPr>
          <p:spPr bwMode="auto">
            <a:xfrm>
              <a:off x="1510" y="3190"/>
              <a:ext cx="3356" cy="1"/>
            </a:xfrm>
            <a:custGeom>
              <a:avLst/>
              <a:gdLst/>
              <a:ahLst/>
              <a:cxnLst>
                <a:cxn ang="0">
                  <a:pos x="0" y="0"/>
                </a:cxn>
                <a:cxn ang="0">
                  <a:pos x="493" y="0"/>
                </a:cxn>
                <a:cxn ang="0">
                  <a:pos x="493" y="0"/>
                </a:cxn>
              </a:cxnLst>
              <a:rect l="0" t="0" r="r" b="b"/>
              <a:pathLst>
                <a:path w="493">
                  <a:moveTo>
                    <a:pt x="0" y="0"/>
                  </a:moveTo>
                  <a:lnTo>
                    <a:pt x="493" y="0"/>
                  </a:lnTo>
                  <a:lnTo>
                    <a:pt x="493" y="0"/>
                  </a:lnTo>
                </a:path>
              </a:pathLst>
            </a:custGeom>
            <a:noFill/>
            <a:ln w="0">
              <a:solidFill>
                <a:srgbClr val="000000"/>
              </a:solidFill>
              <a:prstDash val="sysDot"/>
              <a:round/>
              <a:headEnd/>
              <a:tailEnd/>
            </a:ln>
          </p:spPr>
          <p:txBody>
            <a:bodyPr/>
            <a:lstStyle/>
            <a:p>
              <a:endParaRPr lang="fr-FR"/>
            </a:p>
          </p:txBody>
        </p:sp>
        <p:sp>
          <p:nvSpPr>
            <p:cNvPr id="179211" name="Freeform 11"/>
            <p:cNvSpPr>
              <a:spLocks/>
            </p:cNvSpPr>
            <p:nvPr/>
          </p:nvSpPr>
          <p:spPr bwMode="auto">
            <a:xfrm>
              <a:off x="1510" y="2992"/>
              <a:ext cx="3356" cy="1"/>
            </a:xfrm>
            <a:custGeom>
              <a:avLst/>
              <a:gdLst/>
              <a:ahLst/>
              <a:cxnLst>
                <a:cxn ang="0">
                  <a:pos x="0" y="0"/>
                </a:cxn>
                <a:cxn ang="0">
                  <a:pos x="493" y="0"/>
                </a:cxn>
                <a:cxn ang="0">
                  <a:pos x="493" y="0"/>
                </a:cxn>
              </a:cxnLst>
              <a:rect l="0" t="0" r="r" b="b"/>
              <a:pathLst>
                <a:path w="493">
                  <a:moveTo>
                    <a:pt x="0" y="0"/>
                  </a:moveTo>
                  <a:lnTo>
                    <a:pt x="493" y="0"/>
                  </a:lnTo>
                  <a:lnTo>
                    <a:pt x="493" y="0"/>
                  </a:lnTo>
                </a:path>
              </a:pathLst>
            </a:custGeom>
            <a:noFill/>
            <a:ln w="0">
              <a:solidFill>
                <a:srgbClr val="000000"/>
              </a:solidFill>
              <a:prstDash val="sysDot"/>
              <a:round/>
              <a:headEnd/>
              <a:tailEnd/>
            </a:ln>
          </p:spPr>
          <p:txBody>
            <a:bodyPr/>
            <a:lstStyle/>
            <a:p>
              <a:endParaRPr lang="fr-FR"/>
            </a:p>
          </p:txBody>
        </p:sp>
        <p:sp>
          <p:nvSpPr>
            <p:cNvPr id="179212" name="Freeform 12"/>
            <p:cNvSpPr>
              <a:spLocks/>
            </p:cNvSpPr>
            <p:nvPr/>
          </p:nvSpPr>
          <p:spPr bwMode="auto">
            <a:xfrm>
              <a:off x="1510" y="2794"/>
              <a:ext cx="3356" cy="1"/>
            </a:xfrm>
            <a:custGeom>
              <a:avLst/>
              <a:gdLst/>
              <a:ahLst/>
              <a:cxnLst>
                <a:cxn ang="0">
                  <a:pos x="0" y="0"/>
                </a:cxn>
                <a:cxn ang="0">
                  <a:pos x="493" y="0"/>
                </a:cxn>
                <a:cxn ang="0">
                  <a:pos x="493" y="0"/>
                </a:cxn>
              </a:cxnLst>
              <a:rect l="0" t="0" r="r" b="b"/>
              <a:pathLst>
                <a:path w="493">
                  <a:moveTo>
                    <a:pt x="0" y="0"/>
                  </a:moveTo>
                  <a:lnTo>
                    <a:pt x="493" y="0"/>
                  </a:lnTo>
                  <a:lnTo>
                    <a:pt x="493" y="0"/>
                  </a:lnTo>
                </a:path>
              </a:pathLst>
            </a:custGeom>
            <a:noFill/>
            <a:ln w="0">
              <a:solidFill>
                <a:srgbClr val="000000"/>
              </a:solidFill>
              <a:prstDash val="sysDot"/>
              <a:round/>
              <a:headEnd/>
              <a:tailEnd/>
            </a:ln>
          </p:spPr>
          <p:txBody>
            <a:bodyPr/>
            <a:lstStyle/>
            <a:p>
              <a:endParaRPr lang="fr-FR"/>
            </a:p>
          </p:txBody>
        </p:sp>
        <p:sp>
          <p:nvSpPr>
            <p:cNvPr id="179213" name="Freeform 13"/>
            <p:cNvSpPr>
              <a:spLocks/>
            </p:cNvSpPr>
            <p:nvPr/>
          </p:nvSpPr>
          <p:spPr bwMode="auto">
            <a:xfrm>
              <a:off x="1510" y="2596"/>
              <a:ext cx="3356" cy="1"/>
            </a:xfrm>
            <a:custGeom>
              <a:avLst/>
              <a:gdLst/>
              <a:ahLst/>
              <a:cxnLst>
                <a:cxn ang="0">
                  <a:pos x="0" y="0"/>
                </a:cxn>
                <a:cxn ang="0">
                  <a:pos x="493" y="0"/>
                </a:cxn>
                <a:cxn ang="0">
                  <a:pos x="493" y="0"/>
                </a:cxn>
              </a:cxnLst>
              <a:rect l="0" t="0" r="r" b="b"/>
              <a:pathLst>
                <a:path w="493">
                  <a:moveTo>
                    <a:pt x="0" y="0"/>
                  </a:moveTo>
                  <a:lnTo>
                    <a:pt x="493" y="0"/>
                  </a:lnTo>
                  <a:lnTo>
                    <a:pt x="493" y="0"/>
                  </a:lnTo>
                </a:path>
              </a:pathLst>
            </a:custGeom>
            <a:noFill/>
            <a:ln w="0">
              <a:solidFill>
                <a:srgbClr val="000000"/>
              </a:solidFill>
              <a:prstDash val="sysDot"/>
              <a:round/>
              <a:headEnd/>
              <a:tailEnd/>
            </a:ln>
          </p:spPr>
          <p:txBody>
            <a:bodyPr/>
            <a:lstStyle/>
            <a:p>
              <a:endParaRPr lang="fr-FR"/>
            </a:p>
          </p:txBody>
        </p:sp>
        <p:sp>
          <p:nvSpPr>
            <p:cNvPr id="179214" name="Line 14"/>
            <p:cNvSpPr>
              <a:spLocks noChangeShapeType="1"/>
            </p:cNvSpPr>
            <p:nvPr/>
          </p:nvSpPr>
          <p:spPr bwMode="auto">
            <a:xfrm>
              <a:off x="1510" y="2500"/>
              <a:ext cx="3356" cy="1"/>
            </a:xfrm>
            <a:prstGeom prst="line">
              <a:avLst/>
            </a:prstGeom>
            <a:noFill/>
            <a:ln w="0">
              <a:solidFill>
                <a:srgbClr val="000000"/>
              </a:solidFill>
              <a:round/>
              <a:headEnd/>
              <a:tailEnd/>
            </a:ln>
          </p:spPr>
          <p:txBody>
            <a:bodyPr/>
            <a:lstStyle/>
            <a:p>
              <a:endParaRPr lang="fr-FR"/>
            </a:p>
          </p:txBody>
        </p:sp>
        <p:sp>
          <p:nvSpPr>
            <p:cNvPr id="179215" name="Freeform 15"/>
            <p:cNvSpPr>
              <a:spLocks/>
            </p:cNvSpPr>
            <p:nvPr/>
          </p:nvSpPr>
          <p:spPr bwMode="auto">
            <a:xfrm>
              <a:off x="1510" y="2500"/>
              <a:ext cx="3356" cy="1079"/>
            </a:xfrm>
            <a:custGeom>
              <a:avLst/>
              <a:gdLst/>
              <a:ahLst/>
              <a:cxnLst>
                <a:cxn ang="0">
                  <a:pos x="0" y="169"/>
                </a:cxn>
                <a:cxn ang="0">
                  <a:pos x="493" y="169"/>
                </a:cxn>
                <a:cxn ang="0">
                  <a:pos x="493" y="0"/>
                </a:cxn>
              </a:cxnLst>
              <a:rect l="0" t="0" r="r" b="b"/>
              <a:pathLst>
                <a:path w="493" h="169">
                  <a:moveTo>
                    <a:pt x="0" y="169"/>
                  </a:moveTo>
                  <a:lnTo>
                    <a:pt x="493" y="169"/>
                  </a:lnTo>
                  <a:lnTo>
                    <a:pt x="493" y="0"/>
                  </a:lnTo>
                </a:path>
              </a:pathLst>
            </a:custGeom>
            <a:noFill/>
            <a:ln w="0">
              <a:solidFill>
                <a:srgbClr val="000000"/>
              </a:solidFill>
              <a:prstDash val="solid"/>
              <a:round/>
              <a:headEnd/>
              <a:tailEnd/>
            </a:ln>
          </p:spPr>
          <p:txBody>
            <a:bodyPr/>
            <a:lstStyle/>
            <a:p>
              <a:endParaRPr lang="fr-FR"/>
            </a:p>
          </p:txBody>
        </p:sp>
        <p:sp>
          <p:nvSpPr>
            <p:cNvPr id="179216" name="Line 16"/>
            <p:cNvSpPr>
              <a:spLocks noChangeShapeType="1"/>
            </p:cNvSpPr>
            <p:nvPr/>
          </p:nvSpPr>
          <p:spPr bwMode="auto">
            <a:xfrm flipV="1">
              <a:off x="1510" y="2500"/>
              <a:ext cx="1" cy="1079"/>
            </a:xfrm>
            <a:prstGeom prst="line">
              <a:avLst/>
            </a:prstGeom>
            <a:noFill/>
            <a:ln w="0">
              <a:solidFill>
                <a:srgbClr val="000000"/>
              </a:solidFill>
              <a:round/>
              <a:headEnd/>
              <a:tailEnd/>
            </a:ln>
          </p:spPr>
          <p:txBody>
            <a:bodyPr/>
            <a:lstStyle/>
            <a:p>
              <a:endParaRPr lang="fr-FR"/>
            </a:p>
          </p:txBody>
        </p:sp>
        <p:sp>
          <p:nvSpPr>
            <p:cNvPr id="179217" name="Line 17"/>
            <p:cNvSpPr>
              <a:spLocks noChangeShapeType="1"/>
            </p:cNvSpPr>
            <p:nvPr/>
          </p:nvSpPr>
          <p:spPr bwMode="auto">
            <a:xfrm>
              <a:off x="1510" y="3579"/>
              <a:ext cx="3356" cy="1"/>
            </a:xfrm>
            <a:prstGeom prst="line">
              <a:avLst/>
            </a:prstGeom>
            <a:noFill/>
            <a:ln w="0">
              <a:solidFill>
                <a:srgbClr val="000000"/>
              </a:solidFill>
              <a:round/>
              <a:headEnd/>
              <a:tailEnd/>
            </a:ln>
          </p:spPr>
          <p:txBody>
            <a:bodyPr/>
            <a:lstStyle/>
            <a:p>
              <a:endParaRPr lang="fr-FR"/>
            </a:p>
          </p:txBody>
        </p:sp>
        <p:sp>
          <p:nvSpPr>
            <p:cNvPr id="179218" name="Line 18"/>
            <p:cNvSpPr>
              <a:spLocks noChangeShapeType="1"/>
            </p:cNvSpPr>
            <p:nvPr/>
          </p:nvSpPr>
          <p:spPr bwMode="auto">
            <a:xfrm flipV="1">
              <a:off x="1510" y="2500"/>
              <a:ext cx="1" cy="1079"/>
            </a:xfrm>
            <a:prstGeom prst="line">
              <a:avLst/>
            </a:prstGeom>
            <a:noFill/>
            <a:ln w="0">
              <a:solidFill>
                <a:srgbClr val="000000"/>
              </a:solidFill>
              <a:round/>
              <a:headEnd/>
              <a:tailEnd/>
            </a:ln>
          </p:spPr>
          <p:txBody>
            <a:bodyPr/>
            <a:lstStyle/>
            <a:p>
              <a:endParaRPr lang="fr-FR"/>
            </a:p>
          </p:txBody>
        </p:sp>
        <p:sp>
          <p:nvSpPr>
            <p:cNvPr id="179219" name="Line 19"/>
            <p:cNvSpPr>
              <a:spLocks noChangeShapeType="1"/>
            </p:cNvSpPr>
            <p:nvPr/>
          </p:nvSpPr>
          <p:spPr bwMode="auto">
            <a:xfrm flipV="1">
              <a:off x="1510" y="3547"/>
              <a:ext cx="1" cy="32"/>
            </a:xfrm>
            <a:prstGeom prst="line">
              <a:avLst/>
            </a:prstGeom>
            <a:noFill/>
            <a:ln w="0">
              <a:solidFill>
                <a:srgbClr val="000000"/>
              </a:solidFill>
              <a:round/>
              <a:headEnd/>
              <a:tailEnd/>
            </a:ln>
          </p:spPr>
          <p:txBody>
            <a:bodyPr/>
            <a:lstStyle/>
            <a:p>
              <a:endParaRPr lang="fr-FR"/>
            </a:p>
          </p:txBody>
        </p:sp>
        <p:sp>
          <p:nvSpPr>
            <p:cNvPr id="179220" name="Line 20"/>
            <p:cNvSpPr>
              <a:spLocks noChangeShapeType="1"/>
            </p:cNvSpPr>
            <p:nvPr/>
          </p:nvSpPr>
          <p:spPr bwMode="auto">
            <a:xfrm>
              <a:off x="1510" y="2500"/>
              <a:ext cx="1" cy="32"/>
            </a:xfrm>
            <a:prstGeom prst="line">
              <a:avLst/>
            </a:prstGeom>
            <a:noFill/>
            <a:ln w="0">
              <a:solidFill>
                <a:srgbClr val="000000"/>
              </a:solidFill>
              <a:round/>
              <a:headEnd/>
              <a:tailEnd/>
            </a:ln>
          </p:spPr>
          <p:txBody>
            <a:bodyPr/>
            <a:lstStyle/>
            <a:p>
              <a:endParaRPr lang="fr-FR"/>
            </a:p>
          </p:txBody>
        </p:sp>
        <p:sp>
          <p:nvSpPr>
            <p:cNvPr id="179221" name="Line 21"/>
            <p:cNvSpPr>
              <a:spLocks noChangeShapeType="1"/>
            </p:cNvSpPr>
            <p:nvPr/>
          </p:nvSpPr>
          <p:spPr bwMode="auto">
            <a:xfrm flipV="1">
              <a:off x="1844" y="3547"/>
              <a:ext cx="1" cy="32"/>
            </a:xfrm>
            <a:prstGeom prst="line">
              <a:avLst/>
            </a:prstGeom>
            <a:noFill/>
            <a:ln w="0">
              <a:solidFill>
                <a:srgbClr val="000000"/>
              </a:solidFill>
              <a:round/>
              <a:headEnd/>
              <a:tailEnd/>
            </a:ln>
          </p:spPr>
          <p:txBody>
            <a:bodyPr/>
            <a:lstStyle/>
            <a:p>
              <a:endParaRPr lang="fr-FR"/>
            </a:p>
          </p:txBody>
        </p:sp>
        <p:sp>
          <p:nvSpPr>
            <p:cNvPr id="179222" name="Line 22"/>
            <p:cNvSpPr>
              <a:spLocks noChangeShapeType="1"/>
            </p:cNvSpPr>
            <p:nvPr/>
          </p:nvSpPr>
          <p:spPr bwMode="auto">
            <a:xfrm flipV="1">
              <a:off x="2184" y="3547"/>
              <a:ext cx="1" cy="32"/>
            </a:xfrm>
            <a:prstGeom prst="line">
              <a:avLst/>
            </a:prstGeom>
            <a:noFill/>
            <a:ln w="0">
              <a:solidFill>
                <a:srgbClr val="000000"/>
              </a:solidFill>
              <a:round/>
              <a:headEnd/>
              <a:tailEnd/>
            </a:ln>
          </p:spPr>
          <p:txBody>
            <a:bodyPr/>
            <a:lstStyle/>
            <a:p>
              <a:endParaRPr lang="fr-FR"/>
            </a:p>
          </p:txBody>
        </p:sp>
        <p:sp>
          <p:nvSpPr>
            <p:cNvPr id="179223" name="Line 23"/>
            <p:cNvSpPr>
              <a:spLocks noChangeShapeType="1"/>
            </p:cNvSpPr>
            <p:nvPr/>
          </p:nvSpPr>
          <p:spPr bwMode="auto">
            <a:xfrm flipV="1">
              <a:off x="2517" y="3547"/>
              <a:ext cx="1" cy="32"/>
            </a:xfrm>
            <a:prstGeom prst="line">
              <a:avLst/>
            </a:prstGeom>
            <a:noFill/>
            <a:ln w="0">
              <a:solidFill>
                <a:srgbClr val="000000"/>
              </a:solidFill>
              <a:round/>
              <a:headEnd/>
              <a:tailEnd/>
            </a:ln>
          </p:spPr>
          <p:txBody>
            <a:bodyPr/>
            <a:lstStyle/>
            <a:p>
              <a:endParaRPr lang="fr-FR"/>
            </a:p>
          </p:txBody>
        </p:sp>
        <p:sp>
          <p:nvSpPr>
            <p:cNvPr id="179224" name="Line 24"/>
            <p:cNvSpPr>
              <a:spLocks noChangeShapeType="1"/>
            </p:cNvSpPr>
            <p:nvPr/>
          </p:nvSpPr>
          <p:spPr bwMode="auto">
            <a:xfrm flipV="1">
              <a:off x="2851" y="3547"/>
              <a:ext cx="1" cy="32"/>
            </a:xfrm>
            <a:prstGeom prst="line">
              <a:avLst/>
            </a:prstGeom>
            <a:noFill/>
            <a:ln w="0">
              <a:solidFill>
                <a:srgbClr val="000000"/>
              </a:solidFill>
              <a:round/>
              <a:headEnd/>
              <a:tailEnd/>
            </a:ln>
          </p:spPr>
          <p:txBody>
            <a:bodyPr/>
            <a:lstStyle/>
            <a:p>
              <a:endParaRPr lang="fr-FR"/>
            </a:p>
          </p:txBody>
        </p:sp>
        <p:sp>
          <p:nvSpPr>
            <p:cNvPr id="179225" name="Line 25"/>
            <p:cNvSpPr>
              <a:spLocks noChangeShapeType="1"/>
            </p:cNvSpPr>
            <p:nvPr/>
          </p:nvSpPr>
          <p:spPr bwMode="auto">
            <a:xfrm flipV="1">
              <a:off x="3191" y="3547"/>
              <a:ext cx="1" cy="32"/>
            </a:xfrm>
            <a:prstGeom prst="line">
              <a:avLst/>
            </a:prstGeom>
            <a:noFill/>
            <a:ln w="0">
              <a:solidFill>
                <a:srgbClr val="000000"/>
              </a:solidFill>
              <a:round/>
              <a:headEnd/>
              <a:tailEnd/>
            </a:ln>
          </p:spPr>
          <p:txBody>
            <a:bodyPr/>
            <a:lstStyle/>
            <a:p>
              <a:endParaRPr lang="fr-FR"/>
            </a:p>
          </p:txBody>
        </p:sp>
        <p:sp>
          <p:nvSpPr>
            <p:cNvPr id="179226" name="Line 26"/>
            <p:cNvSpPr>
              <a:spLocks noChangeShapeType="1"/>
            </p:cNvSpPr>
            <p:nvPr/>
          </p:nvSpPr>
          <p:spPr bwMode="auto">
            <a:xfrm flipV="1">
              <a:off x="3525" y="3547"/>
              <a:ext cx="1" cy="32"/>
            </a:xfrm>
            <a:prstGeom prst="line">
              <a:avLst/>
            </a:prstGeom>
            <a:noFill/>
            <a:ln w="0">
              <a:solidFill>
                <a:srgbClr val="000000"/>
              </a:solidFill>
              <a:round/>
              <a:headEnd/>
              <a:tailEnd/>
            </a:ln>
          </p:spPr>
          <p:txBody>
            <a:bodyPr/>
            <a:lstStyle/>
            <a:p>
              <a:endParaRPr lang="fr-FR"/>
            </a:p>
          </p:txBody>
        </p:sp>
        <p:sp>
          <p:nvSpPr>
            <p:cNvPr id="179227" name="Line 27"/>
            <p:cNvSpPr>
              <a:spLocks noChangeShapeType="1"/>
            </p:cNvSpPr>
            <p:nvPr/>
          </p:nvSpPr>
          <p:spPr bwMode="auto">
            <a:xfrm flipV="1">
              <a:off x="3858" y="3547"/>
              <a:ext cx="1" cy="32"/>
            </a:xfrm>
            <a:prstGeom prst="line">
              <a:avLst/>
            </a:prstGeom>
            <a:noFill/>
            <a:ln w="0">
              <a:solidFill>
                <a:srgbClr val="000000"/>
              </a:solidFill>
              <a:round/>
              <a:headEnd/>
              <a:tailEnd/>
            </a:ln>
          </p:spPr>
          <p:txBody>
            <a:bodyPr/>
            <a:lstStyle/>
            <a:p>
              <a:endParaRPr lang="fr-FR"/>
            </a:p>
          </p:txBody>
        </p:sp>
        <p:sp>
          <p:nvSpPr>
            <p:cNvPr id="179228" name="Line 28"/>
            <p:cNvSpPr>
              <a:spLocks noChangeShapeType="1"/>
            </p:cNvSpPr>
            <p:nvPr/>
          </p:nvSpPr>
          <p:spPr bwMode="auto">
            <a:xfrm flipV="1">
              <a:off x="4192" y="3547"/>
              <a:ext cx="1" cy="32"/>
            </a:xfrm>
            <a:prstGeom prst="line">
              <a:avLst/>
            </a:prstGeom>
            <a:noFill/>
            <a:ln w="0">
              <a:solidFill>
                <a:srgbClr val="000000"/>
              </a:solidFill>
              <a:round/>
              <a:headEnd/>
              <a:tailEnd/>
            </a:ln>
          </p:spPr>
          <p:txBody>
            <a:bodyPr/>
            <a:lstStyle/>
            <a:p>
              <a:endParaRPr lang="fr-FR"/>
            </a:p>
          </p:txBody>
        </p:sp>
        <p:sp>
          <p:nvSpPr>
            <p:cNvPr id="179229" name="Line 29"/>
            <p:cNvSpPr>
              <a:spLocks noChangeShapeType="1"/>
            </p:cNvSpPr>
            <p:nvPr/>
          </p:nvSpPr>
          <p:spPr bwMode="auto">
            <a:xfrm flipV="1">
              <a:off x="4532" y="3547"/>
              <a:ext cx="1" cy="32"/>
            </a:xfrm>
            <a:prstGeom prst="line">
              <a:avLst/>
            </a:prstGeom>
            <a:noFill/>
            <a:ln w="0">
              <a:solidFill>
                <a:srgbClr val="000000"/>
              </a:solidFill>
              <a:round/>
              <a:headEnd/>
              <a:tailEnd/>
            </a:ln>
          </p:spPr>
          <p:txBody>
            <a:bodyPr/>
            <a:lstStyle/>
            <a:p>
              <a:endParaRPr lang="fr-FR"/>
            </a:p>
          </p:txBody>
        </p:sp>
        <p:sp>
          <p:nvSpPr>
            <p:cNvPr id="179230" name="Line 30"/>
            <p:cNvSpPr>
              <a:spLocks noChangeShapeType="1"/>
            </p:cNvSpPr>
            <p:nvPr/>
          </p:nvSpPr>
          <p:spPr bwMode="auto">
            <a:xfrm flipV="1">
              <a:off x="4866" y="3547"/>
              <a:ext cx="1" cy="32"/>
            </a:xfrm>
            <a:prstGeom prst="line">
              <a:avLst/>
            </a:prstGeom>
            <a:noFill/>
            <a:ln w="0">
              <a:solidFill>
                <a:srgbClr val="000000"/>
              </a:solidFill>
              <a:round/>
              <a:headEnd/>
              <a:tailEnd/>
            </a:ln>
          </p:spPr>
          <p:txBody>
            <a:bodyPr/>
            <a:lstStyle/>
            <a:p>
              <a:endParaRPr lang="fr-FR"/>
            </a:p>
          </p:txBody>
        </p:sp>
        <p:sp>
          <p:nvSpPr>
            <p:cNvPr id="179231" name="Line 31"/>
            <p:cNvSpPr>
              <a:spLocks noChangeShapeType="1"/>
            </p:cNvSpPr>
            <p:nvPr/>
          </p:nvSpPr>
          <p:spPr bwMode="auto">
            <a:xfrm>
              <a:off x="4866" y="2500"/>
              <a:ext cx="1" cy="32"/>
            </a:xfrm>
            <a:prstGeom prst="line">
              <a:avLst/>
            </a:prstGeom>
            <a:noFill/>
            <a:ln w="0">
              <a:solidFill>
                <a:srgbClr val="000000"/>
              </a:solidFill>
              <a:round/>
              <a:headEnd/>
              <a:tailEnd/>
            </a:ln>
          </p:spPr>
          <p:txBody>
            <a:bodyPr/>
            <a:lstStyle/>
            <a:p>
              <a:endParaRPr lang="fr-FR"/>
            </a:p>
          </p:txBody>
        </p:sp>
        <p:sp>
          <p:nvSpPr>
            <p:cNvPr id="179232" name="Line 32"/>
            <p:cNvSpPr>
              <a:spLocks noChangeShapeType="1"/>
            </p:cNvSpPr>
            <p:nvPr/>
          </p:nvSpPr>
          <p:spPr bwMode="auto">
            <a:xfrm>
              <a:off x="1510" y="3579"/>
              <a:ext cx="34" cy="1"/>
            </a:xfrm>
            <a:prstGeom prst="line">
              <a:avLst/>
            </a:prstGeom>
            <a:noFill/>
            <a:ln w="0">
              <a:solidFill>
                <a:srgbClr val="000000"/>
              </a:solidFill>
              <a:round/>
              <a:headEnd/>
              <a:tailEnd/>
            </a:ln>
          </p:spPr>
          <p:txBody>
            <a:bodyPr/>
            <a:lstStyle/>
            <a:p>
              <a:endParaRPr lang="fr-FR"/>
            </a:p>
          </p:txBody>
        </p:sp>
        <p:sp>
          <p:nvSpPr>
            <p:cNvPr id="179233" name="Line 33"/>
            <p:cNvSpPr>
              <a:spLocks noChangeShapeType="1"/>
            </p:cNvSpPr>
            <p:nvPr/>
          </p:nvSpPr>
          <p:spPr bwMode="auto">
            <a:xfrm flipH="1">
              <a:off x="4832" y="3579"/>
              <a:ext cx="34" cy="1"/>
            </a:xfrm>
            <a:prstGeom prst="line">
              <a:avLst/>
            </a:prstGeom>
            <a:noFill/>
            <a:ln w="0">
              <a:solidFill>
                <a:srgbClr val="000000"/>
              </a:solidFill>
              <a:round/>
              <a:headEnd/>
              <a:tailEnd/>
            </a:ln>
          </p:spPr>
          <p:txBody>
            <a:bodyPr/>
            <a:lstStyle/>
            <a:p>
              <a:endParaRPr lang="fr-FR"/>
            </a:p>
          </p:txBody>
        </p:sp>
        <p:sp>
          <p:nvSpPr>
            <p:cNvPr id="179234" name="Rectangle 34"/>
            <p:cNvSpPr>
              <a:spLocks noChangeArrowheads="1"/>
            </p:cNvSpPr>
            <p:nvPr/>
          </p:nvSpPr>
          <p:spPr bwMode="auto">
            <a:xfrm>
              <a:off x="1349" y="3528"/>
              <a:ext cx="68" cy="136"/>
            </a:xfrm>
            <a:prstGeom prst="rect">
              <a:avLst/>
            </a:prstGeom>
            <a:noFill/>
            <a:ln w="9525">
              <a:noFill/>
              <a:miter lim="800000"/>
              <a:headEnd/>
              <a:tailEnd/>
            </a:ln>
          </p:spPr>
          <p:txBody>
            <a:bodyPr wrap="none" lIns="0" tIns="0" rIns="0" bIns="0">
              <a:spAutoFit/>
            </a:bodyPr>
            <a:lstStyle/>
            <a:p>
              <a:pPr algn="ctr"/>
              <a:r>
                <a:rPr lang="fr-FR" sz="1400">
                  <a:solidFill>
                    <a:srgbClr val="000000"/>
                  </a:solidFill>
                  <a:latin typeface="Helvetica" pitchFamily="34" charset="0"/>
                </a:rPr>
                <a:t>0</a:t>
              </a:r>
              <a:endParaRPr lang="fr-FR" sz="3200">
                <a:latin typeface="Times New Roman" pitchFamily="18" charset="0"/>
              </a:endParaRPr>
            </a:p>
          </p:txBody>
        </p:sp>
        <p:sp>
          <p:nvSpPr>
            <p:cNvPr id="179235" name="Line 35"/>
            <p:cNvSpPr>
              <a:spLocks noChangeShapeType="1"/>
            </p:cNvSpPr>
            <p:nvPr/>
          </p:nvSpPr>
          <p:spPr bwMode="auto">
            <a:xfrm>
              <a:off x="1510" y="3381"/>
              <a:ext cx="34" cy="1"/>
            </a:xfrm>
            <a:prstGeom prst="line">
              <a:avLst/>
            </a:prstGeom>
            <a:noFill/>
            <a:ln w="0">
              <a:solidFill>
                <a:srgbClr val="000000"/>
              </a:solidFill>
              <a:round/>
              <a:headEnd/>
              <a:tailEnd/>
            </a:ln>
          </p:spPr>
          <p:txBody>
            <a:bodyPr/>
            <a:lstStyle/>
            <a:p>
              <a:endParaRPr lang="fr-FR"/>
            </a:p>
          </p:txBody>
        </p:sp>
        <p:sp>
          <p:nvSpPr>
            <p:cNvPr id="179236" name="Line 36"/>
            <p:cNvSpPr>
              <a:spLocks noChangeShapeType="1"/>
            </p:cNvSpPr>
            <p:nvPr/>
          </p:nvSpPr>
          <p:spPr bwMode="auto">
            <a:xfrm flipH="1">
              <a:off x="4832" y="3381"/>
              <a:ext cx="34" cy="1"/>
            </a:xfrm>
            <a:prstGeom prst="line">
              <a:avLst/>
            </a:prstGeom>
            <a:noFill/>
            <a:ln w="0">
              <a:solidFill>
                <a:srgbClr val="000000"/>
              </a:solidFill>
              <a:round/>
              <a:headEnd/>
              <a:tailEnd/>
            </a:ln>
          </p:spPr>
          <p:txBody>
            <a:bodyPr/>
            <a:lstStyle/>
            <a:p>
              <a:endParaRPr lang="fr-FR"/>
            </a:p>
          </p:txBody>
        </p:sp>
        <p:sp>
          <p:nvSpPr>
            <p:cNvPr id="179237" name="Rectangle 37"/>
            <p:cNvSpPr>
              <a:spLocks noChangeArrowheads="1"/>
            </p:cNvSpPr>
            <p:nvPr/>
          </p:nvSpPr>
          <p:spPr bwMode="auto">
            <a:xfrm>
              <a:off x="1269" y="3330"/>
              <a:ext cx="170" cy="136"/>
            </a:xfrm>
            <a:prstGeom prst="rect">
              <a:avLst/>
            </a:prstGeom>
            <a:noFill/>
            <a:ln w="9525">
              <a:noFill/>
              <a:miter lim="800000"/>
              <a:headEnd/>
              <a:tailEnd/>
            </a:ln>
          </p:spPr>
          <p:txBody>
            <a:bodyPr wrap="none" lIns="0" tIns="0" rIns="0" bIns="0">
              <a:spAutoFit/>
            </a:bodyPr>
            <a:lstStyle/>
            <a:p>
              <a:pPr algn="ctr"/>
              <a:r>
                <a:rPr lang="fr-FR" sz="1400">
                  <a:solidFill>
                    <a:srgbClr val="000000"/>
                  </a:solidFill>
                  <a:latin typeface="Helvetica" pitchFamily="34" charset="0"/>
                </a:rPr>
                <a:t>0.2</a:t>
              </a:r>
              <a:endParaRPr lang="fr-FR" sz="3200">
                <a:latin typeface="Times New Roman" pitchFamily="18" charset="0"/>
              </a:endParaRPr>
            </a:p>
          </p:txBody>
        </p:sp>
        <p:sp>
          <p:nvSpPr>
            <p:cNvPr id="179238" name="Line 38"/>
            <p:cNvSpPr>
              <a:spLocks noChangeShapeType="1"/>
            </p:cNvSpPr>
            <p:nvPr/>
          </p:nvSpPr>
          <p:spPr bwMode="auto">
            <a:xfrm>
              <a:off x="1510" y="3190"/>
              <a:ext cx="34" cy="1"/>
            </a:xfrm>
            <a:prstGeom prst="line">
              <a:avLst/>
            </a:prstGeom>
            <a:noFill/>
            <a:ln w="0">
              <a:solidFill>
                <a:srgbClr val="000000"/>
              </a:solidFill>
              <a:round/>
              <a:headEnd/>
              <a:tailEnd/>
            </a:ln>
          </p:spPr>
          <p:txBody>
            <a:bodyPr/>
            <a:lstStyle/>
            <a:p>
              <a:endParaRPr lang="fr-FR"/>
            </a:p>
          </p:txBody>
        </p:sp>
        <p:sp>
          <p:nvSpPr>
            <p:cNvPr id="179239" name="Line 39"/>
            <p:cNvSpPr>
              <a:spLocks noChangeShapeType="1"/>
            </p:cNvSpPr>
            <p:nvPr/>
          </p:nvSpPr>
          <p:spPr bwMode="auto">
            <a:xfrm flipH="1">
              <a:off x="4832" y="3190"/>
              <a:ext cx="34" cy="1"/>
            </a:xfrm>
            <a:prstGeom prst="line">
              <a:avLst/>
            </a:prstGeom>
            <a:noFill/>
            <a:ln w="0">
              <a:solidFill>
                <a:srgbClr val="000000"/>
              </a:solidFill>
              <a:round/>
              <a:headEnd/>
              <a:tailEnd/>
            </a:ln>
          </p:spPr>
          <p:txBody>
            <a:bodyPr/>
            <a:lstStyle/>
            <a:p>
              <a:endParaRPr lang="fr-FR"/>
            </a:p>
          </p:txBody>
        </p:sp>
        <p:sp>
          <p:nvSpPr>
            <p:cNvPr id="179240" name="Rectangle 40"/>
            <p:cNvSpPr>
              <a:spLocks noChangeArrowheads="1"/>
            </p:cNvSpPr>
            <p:nvPr/>
          </p:nvSpPr>
          <p:spPr bwMode="auto">
            <a:xfrm>
              <a:off x="1269" y="3139"/>
              <a:ext cx="170" cy="136"/>
            </a:xfrm>
            <a:prstGeom prst="rect">
              <a:avLst/>
            </a:prstGeom>
            <a:noFill/>
            <a:ln w="9525">
              <a:noFill/>
              <a:miter lim="800000"/>
              <a:headEnd/>
              <a:tailEnd/>
            </a:ln>
          </p:spPr>
          <p:txBody>
            <a:bodyPr wrap="none" lIns="0" tIns="0" rIns="0" bIns="0">
              <a:spAutoFit/>
            </a:bodyPr>
            <a:lstStyle/>
            <a:p>
              <a:pPr algn="ctr"/>
              <a:r>
                <a:rPr lang="fr-FR" sz="1400">
                  <a:solidFill>
                    <a:srgbClr val="000000"/>
                  </a:solidFill>
                  <a:latin typeface="Helvetica" pitchFamily="34" charset="0"/>
                </a:rPr>
                <a:t>0.4</a:t>
              </a:r>
              <a:endParaRPr lang="fr-FR" sz="3200">
                <a:latin typeface="Times New Roman" pitchFamily="18" charset="0"/>
              </a:endParaRPr>
            </a:p>
          </p:txBody>
        </p:sp>
        <p:sp>
          <p:nvSpPr>
            <p:cNvPr id="179241" name="Line 41"/>
            <p:cNvSpPr>
              <a:spLocks noChangeShapeType="1"/>
            </p:cNvSpPr>
            <p:nvPr/>
          </p:nvSpPr>
          <p:spPr bwMode="auto">
            <a:xfrm>
              <a:off x="1510" y="2992"/>
              <a:ext cx="34" cy="1"/>
            </a:xfrm>
            <a:prstGeom prst="line">
              <a:avLst/>
            </a:prstGeom>
            <a:noFill/>
            <a:ln w="0">
              <a:solidFill>
                <a:srgbClr val="000000"/>
              </a:solidFill>
              <a:round/>
              <a:headEnd/>
              <a:tailEnd/>
            </a:ln>
          </p:spPr>
          <p:txBody>
            <a:bodyPr/>
            <a:lstStyle/>
            <a:p>
              <a:endParaRPr lang="fr-FR"/>
            </a:p>
          </p:txBody>
        </p:sp>
        <p:sp>
          <p:nvSpPr>
            <p:cNvPr id="179242" name="Line 42"/>
            <p:cNvSpPr>
              <a:spLocks noChangeShapeType="1"/>
            </p:cNvSpPr>
            <p:nvPr/>
          </p:nvSpPr>
          <p:spPr bwMode="auto">
            <a:xfrm flipH="1">
              <a:off x="4832" y="2992"/>
              <a:ext cx="34" cy="1"/>
            </a:xfrm>
            <a:prstGeom prst="line">
              <a:avLst/>
            </a:prstGeom>
            <a:noFill/>
            <a:ln w="0">
              <a:solidFill>
                <a:srgbClr val="000000"/>
              </a:solidFill>
              <a:round/>
              <a:headEnd/>
              <a:tailEnd/>
            </a:ln>
          </p:spPr>
          <p:txBody>
            <a:bodyPr/>
            <a:lstStyle/>
            <a:p>
              <a:endParaRPr lang="fr-FR"/>
            </a:p>
          </p:txBody>
        </p:sp>
        <p:sp>
          <p:nvSpPr>
            <p:cNvPr id="179243" name="Rectangle 43"/>
            <p:cNvSpPr>
              <a:spLocks noChangeArrowheads="1"/>
            </p:cNvSpPr>
            <p:nvPr/>
          </p:nvSpPr>
          <p:spPr bwMode="auto">
            <a:xfrm>
              <a:off x="1269" y="2941"/>
              <a:ext cx="170" cy="136"/>
            </a:xfrm>
            <a:prstGeom prst="rect">
              <a:avLst/>
            </a:prstGeom>
            <a:noFill/>
            <a:ln w="9525">
              <a:noFill/>
              <a:miter lim="800000"/>
              <a:headEnd/>
              <a:tailEnd/>
            </a:ln>
          </p:spPr>
          <p:txBody>
            <a:bodyPr wrap="none" lIns="0" tIns="0" rIns="0" bIns="0">
              <a:spAutoFit/>
            </a:bodyPr>
            <a:lstStyle/>
            <a:p>
              <a:pPr algn="ctr"/>
              <a:r>
                <a:rPr lang="fr-FR" sz="1400">
                  <a:solidFill>
                    <a:srgbClr val="000000"/>
                  </a:solidFill>
                  <a:latin typeface="Helvetica" pitchFamily="34" charset="0"/>
                </a:rPr>
                <a:t>0.6</a:t>
              </a:r>
              <a:endParaRPr lang="fr-FR" sz="3200">
                <a:latin typeface="Times New Roman" pitchFamily="18" charset="0"/>
              </a:endParaRPr>
            </a:p>
          </p:txBody>
        </p:sp>
        <p:sp>
          <p:nvSpPr>
            <p:cNvPr id="179244" name="Line 44"/>
            <p:cNvSpPr>
              <a:spLocks noChangeShapeType="1"/>
            </p:cNvSpPr>
            <p:nvPr/>
          </p:nvSpPr>
          <p:spPr bwMode="auto">
            <a:xfrm>
              <a:off x="1510" y="2794"/>
              <a:ext cx="34" cy="1"/>
            </a:xfrm>
            <a:prstGeom prst="line">
              <a:avLst/>
            </a:prstGeom>
            <a:noFill/>
            <a:ln w="0">
              <a:solidFill>
                <a:srgbClr val="000000"/>
              </a:solidFill>
              <a:round/>
              <a:headEnd/>
              <a:tailEnd/>
            </a:ln>
          </p:spPr>
          <p:txBody>
            <a:bodyPr/>
            <a:lstStyle/>
            <a:p>
              <a:endParaRPr lang="fr-FR"/>
            </a:p>
          </p:txBody>
        </p:sp>
        <p:sp>
          <p:nvSpPr>
            <p:cNvPr id="179245" name="Line 45"/>
            <p:cNvSpPr>
              <a:spLocks noChangeShapeType="1"/>
            </p:cNvSpPr>
            <p:nvPr/>
          </p:nvSpPr>
          <p:spPr bwMode="auto">
            <a:xfrm flipH="1">
              <a:off x="4832" y="2794"/>
              <a:ext cx="34" cy="1"/>
            </a:xfrm>
            <a:prstGeom prst="line">
              <a:avLst/>
            </a:prstGeom>
            <a:noFill/>
            <a:ln w="0">
              <a:solidFill>
                <a:srgbClr val="000000"/>
              </a:solidFill>
              <a:round/>
              <a:headEnd/>
              <a:tailEnd/>
            </a:ln>
          </p:spPr>
          <p:txBody>
            <a:bodyPr/>
            <a:lstStyle/>
            <a:p>
              <a:endParaRPr lang="fr-FR"/>
            </a:p>
          </p:txBody>
        </p:sp>
        <p:sp>
          <p:nvSpPr>
            <p:cNvPr id="179246" name="Rectangle 46"/>
            <p:cNvSpPr>
              <a:spLocks noChangeArrowheads="1"/>
            </p:cNvSpPr>
            <p:nvPr/>
          </p:nvSpPr>
          <p:spPr bwMode="auto">
            <a:xfrm>
              <a:off x="1269" y="2743"/>
              <a:ext cx="170" cy="136"/>
            </a:xfrm>
            <a:prstGeom prst="rect">
              <a:avLst/>
            </a:prstGeom>
            <a:noFill/>
            <a:ln w="9525">
              <a:noFill/>
              <a:miter lim="800000"/>
              <a:headEnd/>
              <a:tailEnd/>
            </a:ln>
          </p:spPr>
          <p:txBody>
            <a:bodyPr wrap="none" lIns="0" tIns="0" rIns="0" bIns="0">
              <a:spAutoFit/>
            </a:bodyPr>
            <a:lstStyle/>
            <a:p>
              <a:pPr algn="ctr"/>
              <a:r>
                <a:rPr lang="fr-FR" sz="1400">
                  <a:solidFill>
                    <a:srgbClr val="000000"/>
                  </a:solidFill>
                  <a:latin typeface="Helvetica" pitchFamily="34" charset="0"/>
                </a:rPr>
                <a:t>0.8</a:t>
              </a:r>
              <a:endParaRPr lang="fr-FR" sz="3200">
                <a:latin typeface="Times New Roman" pitchFamily="18" charset="0"/>
              </a:endParaRPr>
            </a:p>
          </p:txBody>
        </p:sp>
        <p:sp>
          <p:nvSpPr>
            <p:cNvPr id="179247" name="Line 47"/>
            <p:cNvSpPr>
              <a:spLocks noChangeShapeType="1"/>
            </p:cNvSpPr>
            <p:nvPr/>
          </p:nvSpPr>
          <p:spPr bwMode="auto">
            <a:xfrm>
              <a:off x="1510" y="2596"/>
              <a:ext cx="34" cy="1"/>
            </a:xfrm>
            <a:prstGeom prst="line">
              <a:avLst/>
            </a:prstGeom>
            <a:noFill/>
            <a:ln w="0">
              <a:solidFill>
                <a:srgbClr val="000000"/>
              </a:solidFill>
              <a:round/>
              <a:headEnd/>
              <a:tailEnd/>
            </a:ln>
          </p:spPr>
          <p:txBody>
            <a:bodyPr/>
            <a:lstStyle/>
            <a:p>
              <a:endParaRPr lang="fr-FR"/>
            </a:p>
          </p:txBody>
        </p:sp>
        <p:sp>
          <p:nvSpPr>
            <p:cNvPr id="179248" name="Line 48"/>
            <p:cNvSpPr>
              <a:spLocks noChangeShapeType="1"/>
            </p:cNvSpPr>
            <p:nvPr/>
          </p:nvSpPr>
          <p:spPr bwMode="auto">
            <a:xfrm flipH="1">
              <a:off x="4832" y="2596"/>
              <a:ext cx="34" cy="1"/>
            </a:xfrm>
            <a:prstGeom prst="line">
              <a:avLst/>
            </a:prstGeom>
            <a:noFill/>
            <a:ln w="0">
              <a:solidFill>
                <a:srgbClr val="000000"/>
              </a:solidFill>
              <a:round/>
              <a:headEnd/>
              <a:tailEnd/>
            </a:ln>
          </p:spPr>
          <p:txBody>
            <a:bodyPr/>
            <a:lstStyle/>
            <a:p>
              <a:endParaRPr lang="fr-FR"/>
            </a:p>
          </p:txBody>
        </p:sp>
        <p:sp>
          <p:nvSpPr>
            <p:cNvPr id="179249" name="Rectangle 49"/>
            <p:cNvSpPr>
              <a:spLocks noChangeArrowheads="1"/>
            </p:cNvSpPr>
            <p:nvPr/>
          </p:nvSpPr>
          <p:spPr bwMode="auto">
            <a:xfrm>
              <a:off x="1349" y="2545"/>
              <a:ext cx="68" cy="136"/>
            </a:xfrm>
            <a:prstGeom prst="rect">
              <a:avLst/>
            </a:prstGeom>
            <a:noFill/>
            <a:ln w="9525">
              <a:noFill/>
              <a:miter lim="800000"/>
              <a:headEnd/>
              <a:tailEnd/>
            </a:ln>
          </p:spPr>
          <p:txBody>
            <a:bodyPr wrap="none" lIns="0" tIns="0" rIns="0" bIns="0">
              <a:spAutoFit/>
            </a:bodyPr>
            <a:lstStyle/>
            <a:p>
              <a:pPr algn="ctr"/>
              <a:r>
                <a:rPr lang="fr-FR" sz="1400">
                  <a:solidFill>
                    <a:srgbClr val="000000"/>
                  </a:solidFill>
                  <a:latin typeface="Helvetica" pitchFamily="34" charset="0"/>
                </a:rPr>
                <a:t>1</a:t>
              </a:r>
              <a:endParaRPr lang="fr-FR" sz="3200">
                <a:latin typeface="Times New Roman" pitchFamily="18" charset="0"/>
              </a:endParaRPr>
            </a:p>
          </p:txBody>
        </p:sp>
        <p:sp>
          <p:nvSpPr>
            <p:cNvPr id="179250" name="Line 50"/>
            <p:cNvSpPr>
              <a:spLocks noChangeShapeType="1"/>
            </p:cNvSpPr>
            <p:nvPr/>
          </p:nvSpPr>
          <p:spPr bwMode="auto">
            <a:xfrm>
              <a:off x="1510" y="2500"/>
              <a:ext cx="3356" cy="1"/>
            </a:xfrm>
            <a:prstGeom prst="line">
              <a:avLst/>
            </a:prstGeom>
            <a:noFill/>
            <a:ln w="0">
              <a:solidFill>
                <a:srgbClr val="000000"/>
              </a:solidFill>
              <a:round/>
              <a:headEnd/>
              <a:tailEnd/>
            </a:ln>
          </p:spPr>
          <p:txBody>
            <a:bodyPr/>
            <a:lstStyle/>
            <a:p>
              <a:endParaRPr lang="fr-FR"/>
            </a:p>
          </p:txBody>
        </p:sp>
        <p:sp>
          <p:nvSpPr>
            <p:cNvPr id="179251" name="Freeform 51"/>
            <p:cNvSpPr>
              <a:spLocks/>
            </p:cNvSpPr>
            <p:nvPr/>
          </p:nvSpPr>
          <p:spPr bwMode="auto">
            <a:xfrm>
              <a:off x="1510" y="2500"/>
              <a:ext cx="3356" cy="1079"/>
            </a:xfrm>
            <a:custGeom>
              <a:avLst/>
              <a:gdLst/>
              <a:ahLst/>
              <a:cxnLst>
                <a:cxn ang="0">
                  <a:pos x="0" y="169"/>
                </a:cxn>
                <a:cxn ang="0">
                  <a:pos x="493" y="169"/>
                </a:cxn>
                <a:cxn ang="0">
                  <a:pos x="493" y="0"/>
                </a:cxn>
              </a:cxnLst>
              <a:rect l="0" t="0" r="r" b="b"/>
              <a:pathLst>
                <a:path w="493" h="169">
                  <a:moveTo>
                    <a:pt x="0" y="169"/>
                  </a:moveTo>
                  <a:lnTo>
                    <a:pt x="493" y="169"/>
                  </a:lnTo>
                  <a:lnTo>
                    <a:pt x="493" y="0"/>
                  </a:lnTo>
                </a:path>
              </a:pathLst>
            </a:custGeom>
            <a:noFill/>
            <a:ln w="0">
              <a:solidFill>
                <a:srgbClr val="000000"/>
              </a:solidFill>
              <a:prstDash val="solid"/>
              <a:round/>
              <a:headEnd/>
              <a:tailEnd/>
            </a:ln>
          </p:spPr>
          <p:txBody>
            <a:bodyPr/>
            <a:lstStyle/>
            <a:p>
              <a:endParaRPr lang="fr-FR"/>
            </a:p>
          </p:txBody>
        </p:sp>
        <p:sp>
          <p:nvSpPr>
            <p:cNvPr id="179252" name="Line 52"/>
            <p:cNvSpPr>
              <a:spLocks noChangeShapeType="1"/>
            </p:cNvSpPr>
            <p:nvPr/>
          </p:nvSpPr>
          <p:spPr bwMode="auto">
            <a:xfrm flipV="1">
              <a:off x="1510" y="2500"/>
              <a:ext cx="1" cy="1079"/>
            </a:xfrm>
            <a:prstGeom prst="line">
              <a:avLst/>
            </a:prstGeom>
            <a:noFill/>
            <a:ln w="0">
              <a:solidFill>
                <a:srgbClr val="000000"/>
              </a:solidFill>
              <a:round/>
              <a:headEnd/>
              <a:tailEnd/>
            </a:ln>
          </p:spPr>
          <p:txBody>
            <a:bodyPr/>
            <a:lstStyle/>
            <a:p>
              <a:endParaRPr lang="fr-FR"/>
            </a:p>
          </p:txBody>
        </p:sp>
        <p:sp>
          <p:nvSpPr>
            <p:cNvPr id="179253" name="Rectangle 53"/>
            <p:cNvSpPr>
              <a:spLocks noChangeArrowheads="1"/>
            </p:cNvSpPr>
            <p:nvPr/>
          </p:nvSpPr>
          <p:spPr bwMode="auto">
            <a:xfrm>
              <a:off x="2871" y="3745"/>
              <a:ext cx="807" cy="136"/>
            </a:xfrm>
            <a:prstGeom prst="rect">
              <a:avLst/>
            </a:prstGeom>
            <a:noFill/>
            <a:ln w="9525">
              <a:noFill/>
              <a:miter lim="800000"/>
              <a:headEnd/>
              <a:tailEnd/>
            </a:ln>
          </p:spPr>
          <p:txBody>
            <a:bodyPr wrap="none" lIns="0" tIns="0" rIns="0" bIns="0">
              <a:spAutoFit/>
            </a:bodyPr>
            <a:lstStyle/>
            <a:p>
              <a:pPr algn="ctr"/>
              <a:r>
                <a:rPr lang="fr-FR" sz="1400">
                  <a:solidFill>
                    <a:srgbClr val="000000"/>
                  </a:solidFill>
                  <a:latin typeface="Helvetica" pitchFamily="34" charset="0"/>
                </a:rPr>
                <a:t>fréquence (Hz)</a:t>
              </a:r>
              <a:endParaRPr lang="fr-FR" sz="3200">
                <a:latin typeface="Times New Roman" pitchFamily="18" charset="0"/>
              </a:endParaRPr>
            </a:p>
          </p:txBody>
        </p:sp>
        <p:sp>
          <p:nvSpPr>
            <p:cNvPr id="179254" name="Rectangle 54"/>
            <p:cNvSpPr>
              <a:spLocks noChangeArrowheads="1"/>
            </p:cNvSpPr>
            <p:nvPr/>
          </p:nvSpPr>
          <p:spPr bwMode="auto">
            <a:xfrm rot="16200000">
              <a:off x="870" y="2916"/>
              <a:ext cx="489" cy="147"/>
            </a:xfrm>
            <a:prstGeom prst="rect">
              <a:avLst/>
            </a:prstGeom>
            <a:noFill/>
            <a:ln w="9525">
              <a:noFill/>
              <a:miter lim="800000"/>
              <a:headEnd/>
              <a:tailEnd/>
            </a:ln>
          </p:spPr>
          <p:txBody>
            <a:bodyPr wrap="none" lIns="0" tIns="0" rIns="0" bIns="0">
              <a:spAutoFit/>
            </a:bodyPr>
            <a:lstStyle/>
            <a:p>
              <a:pPr algn="ctr"/>
              <a:r>
                <a:rPr lang="fr-FR" sz="1400">
                  <a:solidFill>
                    <a:srgbClr val="000000"/>
                  </a:solidFill>
                  <a:latin typeface="Helvetica" pitchFamily="34" charset="0"/>
                </a:rPr>
                <a:t>amplitude</a:t>
              </a:r>
              <a:endParaRPr lang="fr-FR" sz="3200">
                <a:latin typeface="Times New Roman" pitchFamily="18" charset="0"/>
              </a:endParaRPr>
            </a:p>
          </p:txBody>
        </p:sp>
        <p:sp>
          <p:nvSpPr>
            <p:cNvPr id="179255" name="Rectangle 55"/>
            <p:cNvSpPr>
              <a:spLocks noChangeArrowheads="1"/>
            </p:cNvSpPr>
            <p:nvPr/>
          </p:nvSpPr>
          <p:spPr bwMode="auto">
            <a:xfrm>
              <a:off x="2029" y="2282"/>
              <a:ext cx="2705" cy="165"/>
            </a:xfrm>
            <a:prstGeom prst="rect">
              <a:avLst/>
            </a:prstGeom>
            <a:noFill/>
            <a:ln w="9525">
              <a:noFill/>
              <a:miter lim="800000"/>
              <a:headEnd/>
              <a:tailEnd/>
            </a:ln>
          </p:spPr>
          <p:txBody>
            <a:bodyPr wrap="none" lIns="0" tIns="0" rIns="0" bIns="0">
              <a:spAutoFit/>
            </a:bodyPr>
            <a:lstStyle/>
            <a:p>
              <a:pPr algn="ctr"/>
              <a:r>
                <a:rPr lang="fr-FR" sz="1700">
                  <a:solidFill>
                    <a:srgbClr val="000000"/>
                  </a:solidFill>
                  <a:latin typeface="Helvetica" pitchFamily="34" charset="0"/>
                </a:rPr>
                <a:t>représentation des signaux en fréquence</a:t>
              </a:r>
              <a:endParaRPr lang="fr-FR" sz="3200" b="1">
                <a:latin typeface="Times New Roman" pitchFamily="18" charset="0"/>
              </a:endParaRPr>
            </a:p>
          </p:txBody>
        </p:sp>
        <p:grpSp>
          <p:nvGrpSpPr>
            <p:cNvPr id="4" name="Group 56"/>
            <p:cNvGrpSpPr>
              <a:grpSpLocks/>
            </p:cNvGrpSpPr>
            <p:nvPr/>
          </p:nvGrpSpPr>
          <p:grpSpPr bwMode="auto">
            <a:xfrm>
              <a:off x="2032" y="2593"/>
              <a:ext cx="2236" cy="984"/>
              <a:chOff x="1520" y="3167"/>
              <a:chExt cx="1640" cy="765"/>
            </a:xfrm>
          </p:grpSpPr>
          <p:sp>
            <p:nvSpPr>
              <p:cNvPr id="179257" name="Freeform 57"/>
              <p:cNvSpPr>
                <a:spLocks/>
              </p:cNvSpPr>
              <p:nvPr/>
            </p:nvSpPr>
            <p:spPr bwMode="auto">
              <a:xfrm>
                <a:off x="1520" y="3167"/>
                <a:ext cx="1" cy="765"/>
              </a:xfrm>
              <a:custGeom>
                <a:avLst/>
                <a:gdLst/>
                <a:ahLst/>
                <a:cxnLst>
                  <a:cxn ang="0">
                    <a:pos x="0" y="144"/>
                  </a:cxn>
                  <a:cxn ang="0">
                    <a:pos x="0" y="0"/>
                  </a:cxn>
                  <a:cxn ang="0">
                    <a:pos x="0" y="0"/>
                  </a:cxn>
                </a:cxnLst>
                <a:rect l="0" t="0" r="r" b="b"/>
                <a:pathLst>
                  <a:path h="144">
                    <a:moveTo>
                      <a:pt x="0" y="144"/>
                    </a:moveTo>
                    <a:lnTo>
                      <a:pt x="0" y="0"/>
                    </a:lnTo>
                    <a:lnTo>
                      <a:pt x="0" y="0"/>
                    </a:lnTo>
                  </a:path>
                </a:pathLst>
              </a:custGeom>
              <a:noFill/>
              <a:ln w="0">
                <a:solidFill>
                  <a:srgbClr val="000000"/>
                </a:solidFill>
                <a:prstDash val="sysDot"/>
                <a:round/>
                <a:headEnd/>
                <a:tailEnd/>
              </a:ln>
            </p:spPr>
            <p:txBody>
              <a:bodyPr/>
              <a:lstStyle/>
              <a:p>
                <a:endParaRPr lang="fr-FR"/>
              </a:p>
            </p:txBody>
          </p:sp>
          <p:sp>
            <p:nvSpPr>
              <p:cNvPr id="179258" name="Freeform 58"/>
              <p:cNvSpPr>
                <a:spLocks/>
              </p:cNvSpPr>
              <p:nvPr/>
            </p:nvSpPr>
            <p:spPr bwMode="auto">
              <a:xfrm>
                <a:off x="1928" y="3167"/>
                <a:ext cx="1" cy="765"/>
              </a:xfrm>
              <a:custGeom>
                <a:avLst/>
                <a:gdLst/>
                <a:ahLst/>
                <a:cxnLst>
                  <a:cxn ang="0">
                    <a:pos x="0" y="144"/>
                  </a:cxn>
                  <a:cxn ang="0">
                    <a:pos x="0" y="0"/>
                  </a:cxn>
                  <a:cxn ang="0">
                    <a:pos x="0" y="0"/>
                  </a:cxn>
                </a:cxnLst>
                <a:rect l="0" t="0" r="r" b="b"/>
                <a:pathLst>
                  <a:path h="144">
                    <a:moveTo>
                      <a:pt x="0" y="144"/>
                    </a:moveTo>
                    <a:lnTo>
                      <a:pt x="0" y="0"/>
                    </a:lnTo>
                    <a:lnTo>
                      <a:pt x="0" y="0"/>
                    </a:lnTo>
                  </a:path>
                </a:pathLst>
              </a:custGeom>
              <a:noFill/>
              <a:ln w="0">
                <a:solidFill>
                  <a:srgbClr val="000000"/>
                </a:solidFill>
                <a:prstDash val="sysDot"/>
                <a:round/>
                <a:headEnd/>
                <a:tailEnd/>
              </a:ln>
            </p:spPr>
            <p:txBody>
              <a:bodyPr/>
              <a:lstStyle/>
              <a:p>
                <a:endParaRPr lang="fr-FR"/>
              </a:p>
            </p:txBody>
          </p:sp>
          <p:sp>
            <p:nvSpPr>
              <p:cNvPr id="179259" name="Freeform 59"/>
              <p:cNvSpPr>
                <a:spLocks/>
              </p:cNvSpPr>
              <p:nvPr/>
            </p:nvSpPr>
            <p:spPr bwMode="auto">
              <a:xfrm>
                <a:off x="2342" y="3167"/>
                <a:ext cx="1" cy="765"/>
              </a:xfrm>
              <a:custGeom>
                <a:avLst/>
                <a:gdLst/>
                <a:ahLst/>
                <a:cxnLst>
                  <a:cxn ang="0">
                    <a:pos x="0" y="144"/>
                  </a:cxn>
                  <a:cxn ang="0">
                    <a:pos x="0" y="0"/>
                  </a:cxn>
                  <a:cxn ang="0">
                    <a:pos x="0" y="0"/>
                  </a:cxn>
                </a:cxnLst>
                <a:rect l="0" t="0" r="r" b="b"/>
                <a:pathLst>
                  <a:path h="144">
                    <a:moveTo>
                      <a:pt x="0" y="144"/>
                    </a:moveTo>
                    <a:lnTo>
                      <a:pt x="0" y="0"/>
                    </a:lnTo>
                    <a:lnTo>
                      <a:pt x="0" y="0"/>
                    </a:lnTo>
                  </a:path>
                </a:pathLst>
              </a:custGeom>
              <a:noFill/>
              <a:ln w="0">
                <a:solidFill>
                  <a:srgbClr val="000000"/>
                </a:solidFill>
                <a:prstDash val="sysDot"/>
                <a:round/>
                <a:headEnd/>
                <a:tailEnd/>
              </a:ln>
            </p:spPr>
            <p:txBody>
              <a:bodyPr/>
              <a:lstStyle/>
              <a:p>
                <a:endParaRPr lang="fr-FR"/>
              </a:p>
            </p:txBody>
          </p:sp>
          <p:sp>
            <p:nvSpPr>
              <p:cNvPr id="179260" name="Freeform 60"/>
              <p:cNvSpPr>
                <a:spLocks/>
              </p:cNvSpPr>
              <p:nvPr/>
            </p:nvSpPr>
            <p:spPr bwMode="auto">
              <a:xfrm>
                <a:off x="2750" y="3167"/>
                <a:ext cx="1" cy="765"/>
              </a:xfrm>
              <a:custGeom>
                <a:avLst/>
                <a:gdLst/>
                <a:ahLst/>
                <a:cxnLst>
                  <a:cxn ang="0">
                    <a:pos x="0" y="144"/>
                  </a:cxn>
                  <a:cxn ang="0">
                    <a:pos x="0" y="0"/>
                  </a:cxn>
                  <a:cxn ang="0">
                    <a:pos x="0" y="0"/>
                  </a:cxn>
                </a:cxnLst>
                <a:rect l="0" t="0" r="r" b="b"/>
                <a:pathLst>
                  <a:path h="144">
                    <a:moveTo>
                      <a:pt x="0" y="144"/>
                    </a:moveTo>
                    <a:lnTo>
                      <a:pt x="0" y="0"/>
                    </a:lnTo>
                    <a:lnTo>
                      <a:pt x="0" y="0"/>
                    </a:lnTo>
                  </a:path>
                </a:pathLst>
              </a:custGeom>
              <a:noFill/>
              <a:ln w="0">
                <a:solidFill>
                  <a:srgbClr val="000000"/>
                </a:solidFill>
                <a:prstDash val="sysDot"/>
                <a:round/>
                <a:headEnd/>
                <a:tailEnd/>
              </a:ln>
            </p:spPr>
            <p:txBody>
              <a:bodyPr/>
              <a:lstStyle/>
              <a:p>
                <a:endParaRPr lang="fr-FR"/>
              </a:p>
            </p:txBody>
          </p:sp>
          <p:sp>
            <p:nvSpPr>
              <p:cNvPr id="179261" name="Freeform 61"/>
              <p:cNvSpPr>
                <a:spLocks/>
              </p:cNvSpPr>
              <p:nvPr/>
            </p:nvSpPr>
            <p:spPr bwMode="auto">
              <a:xfrm>
                <a:off x="3159" y="3167"/>
                <a:ext cx="1" cy="765"/>
              </a:xfrm>
              <a:custGeom>
                <a:avLst/>
                <a:gdLst/>
                <a:ahLst/>
                <a:cxnLst>
                  <a:cxn ang="0">
                    <a:pos x="0" y="144"/>
                  </a:cxn>
                  <a:cxn ang="0">
                    <a:pos x="0" y="0"/>
                  </a:cxn>
                  <a:cxn ang="0">
                    <a:pos x="0" y="0"/>
                  </a:cxn>
                </a:cxnLst>
                <a:rect l="0" t="0" r="r" b="b"/>
                <a:pathLst>
                  <a:path h="144">
                    <a:moveTo>
                      <a:pt x="0" y="144"/>
                    </a:moveTo>
                    <a:lnTo>
                      <a:pt x="0" y="0"/>
                    </a:lnTo>
                    <a:lnTo>
                      <a:pt x="0" y="0"/>
                    </a:lnTo>
                  </a:path>
                </a:pathLst>
              </a:custGeom>
              <a:noFill/>
              <a:ln w="0">
                <a:solidFill>
                  <a:srgbClr val="000000"/>
                </a:solidFill>
                <a:prstDash val="sysDot"/>
                <a:round/>
                <a:headEnd/>
                <a:tailEnd/>
              </a:ln>
            </p:spPr>
            <p:txBody>
              <a:bodyPr/>
              <a:lstStyle/>
              <a:p>
                <a:endParaRPr lang="fr-FR"/>
              </a:p>
            </p:txBody>
          </p:sp>
        </p:grpSp>
        <p:sp>
          <p:nvSpPr>
            <p:cNvPr id="179262" name="Rectangle 62"/>
            <p:cNvSpPr>
              <a:spLocks noChangeArrowheads="1"/>
            </p:cNvSpPr>
            <p:nvPr/>
          </p:nvSpPr>
          <p:spPr bwMode="auto">
            <a:xfrm>
              <a:off x="1474" y="3604"/>
              <a:ext cx="68" cy="136"/>
            </a:xfrm>
            <a:prstGeom prst="rect">
              <a:avLst/>
            </a:prstGeom>
            <a:noFill/>
            <a:ln w="9525">
              <a:noFill/>
              <a:miter lim="800000"/>
              <a:headEnd/>
              <a:tailEnd/>
            </a:ln>
          </p:spPr>
          <p:txBody>
            <a:bodyPr wrap="none" lIns="0" tIns="0" rIns="0" bIns="0">
              <a:spAutoFit/>
            </a:bodyPr>
            <a:lstStyle/>
            <a:p>
              <a:pPr algn="ctr"/>
              <a:r>
                <a:rPr lang="fr-FR" sz="1400" b="1">
                  <a:solidFill>
                    <a:srgbClr val="000000"/>
                  </a:solidFill>
                  <a:latin typeface="Helvetica" pitchFamily="34" charset="0"/>
                </a:rPr>
                <a:t>0</a:t>
              </a:r>
              <a:endParaRPr lang="fr-FR" sz="1400" b="1">
                <a:latin typeface="Times New Roman" pitchFamily="18" charset="0"/>
              </a:endParaRPr>
            </a:p>
          </p:txBody>
        </p:sp>
        <p:sp>
          <p:nvSpPr>
            <p:cNvPr id="179263" name="Rectangle 63"/>
            <p:cNvSpPr>
              <a:spLocks noChangeArrowheads="1"/>
            </p:cNvSpPr>
            <p:nvPr/>
          </p:nvSpPr>
          <p:spPr bwMode="auto">
            <a:xfrm>
              <a:off x="2030" y="3604"/>
              <a:ext cx="68" cy="136"/>
            </a:xfrm>
            <a:prstGeom prst="rect">
              <a:avLst/>
            </a:prstGeom>
            <a:noFill/>
            <a:ln w="9525">
              <a:noFill/>
              <a:miter lim="800000"/>
              <a:headEnd/>
              <a:tailEnd/>
            </a:ln>
          </p:spPr>
          <p:txBody>
            <a:bodyPr wrap="none" lIns="0" tIns="0" rIns="0" bIns="0">
              <a:spAutoFit/>
            </a:bodyPr>
            <a:lstStyle/>
            <a:p>
              <a:pPr algn="ctr"/>
              <a:r>
                <a:rPr lang="fr-FR" sz="1400" b="1">
                  <a:solidFill>
                    <a:srgbClr val="000000"/>
                  </a:solidFill>
                  <a:latin typeface="Helvetica" pitchFamily="34" charset="0"/>
                </a:rPr>
                <a:t>5</a:t>
              </a:r>
              <a:endParaRPr lang="fr-FR" sz="1400" b="1">
                <a:latin typeface="Times New Roman" pitchFamily="18" charset="0"/>
              </a:endParaRPr>
            </a:p>
          </p:txBody>
        </p:sp>
        <p:sp>
          <p:nvSpPr>
            <p:cNvPr id="179264" name="Rectangle 64"/>
            <p:cNvSpPr>
              <a:spLocks noChangeArrowheads="1"/>
            </p:cNvSpPr>
            <p:nvPr/>
          </p:nvSpPr>
          <p:spPr bwMode="auto">
            <a:xfrm>
              <a:off x="2557" y="3604"/>
              <a:ext cx="136" cy="136"/>
            </a:xfrm>
            <a:prstGeom prst="rect">
              <a:avLst/>
            </a:prstGeom>
            <a:noFill/>
            <a:ln w="9525">
              <a:noFill/>
              <a:miter lim="800000"/>
              <a:headEnd/>
              <a:tailEnd/>
            </a:ln>
          </p:spPr>
          <p:txBody>
            <a:bodyPr wrap="none" lIns="0" tIns="0" rIns="0" bIns="0">
              <a:spAutoFit/>
            </a:bodyPr>
            <a:lstStyle/>
            <a:p>
              <a:pPr algn="ctr"/>
              <a:r>
                <a:rPr lang="fr-FR" sz="1400" b="1">
                  <a:solidFill>
                    <a:srgbClr val="000000"/>
                  </a:solidFill>
                  <a:latin typeface="Helvetica" pitchFamily="34" charset="0"/>
                </a:rPr>
                <a:t>10</a:t>
              </a:r>
              <a:endParaRPr lang="fr-FR" sz="1400" b="1">
                <a:latin typeface="Times New Roman" pitchFamily="18" charset="0"/>
              </a:endParaRPr>
            </a:p>
          </p:txBody>
        </p:sp>
        <p:sp>
          <p:nvSpPr>
            <p:cNvPr id="179265" name="Rectangle 65"/>
            <p:cNvSpPr>
              <a:spLocks noChangeArrowheads="1"/>
            </p:cNvSpPr>
            <p:nvPr/>
          </p:nvSpPr>
          <p:spPr bwMode="auto">
            <a:xfrm>
              <a:off x="3122" y="3604"/>
              <a:ext cx="136" cy="136"/>
            </a:xfrm>
            <a:prstGeom prst="rect">
              <a:avLst/>
            </a:prstGeom>
            <a:noFill/>
            <a:ln w="9525">
              <a:noFill/>
              <a:miter lim="800000"/>
              <a:headEnd/>
              <a:tailEnd/>
            </a:ln>
          </p:spPr>
          <p:txBody>
            <a:bodyPr wrap="none" lIns="0" tIns="0" rIns="0" bIns="0">
              <a:spAutoFit/>
            </a:bodyPr>
            <a:lstStyle/>
            <a:p>
              <a:pPr algn="ctr"/>
              <a:r>
                <a:rPr lang="fr-FR" sz="1400" b="1">
                  <a:solidFill>
                    <a:srgbClr val="000000"/>
                  </a:solidFill>
                  <a:latin typeface="Helvetica" pitchFamily="34" charset="0"/>
                </a:rPr>
                <a:t>15</a:t>
              </a:r>
              <a:endParaRPr lang="fr-FR" sz="1400" b="1">
                <a:latin typeface="Times New Roman" pitchFamily="18" charset="0"/>
              </a:endParaRPr>
            </a:p>
          </p:txBody>
        </p:sp>
        <p:sp>
          <p:nvSpPr>
            <p:cNvPr id="179266" name="Rectangle 66"/>
            <p:cNvSpPr>
              <a:spLocks noChangeArrowheads="1"/>
            </p:cNvSpPr>
            <p:nvPr/>
          </p:nvSpPr>
          <p:spPr bwMode="auto">
            <a:xfrm>
              <a:off x="3679" y="3604"/>
              <a:ext cx="136" cy="136"/>
            </a:xfrm>
            <a:prstGeom prst="rect">
              <a:avLst/>
            </a:prstGeom>
            <a:noFill/>
            <a:ln w="9525">
              <a:noFill/>
              <a:miter lim="800000"/>
              <a:headEnd/>
              <a:tailEnd/>
            </a:ln>
          </p:spPr>
          <p:txBody>
            <a:bodyPr wrap="none" lIns="0" tIns="0" rIns="0" bIns="0">
              <a:spAutoFit/>
            </a:bodyPr>
            <a:lstStyle/>
            <a:p>
              <a:pPr algn="ctr"/>
              <a:r>
                <a:rPr lang="fr-FR" sz="1400" b="1">
                  <a:solidFill>
                    <a:srgbClr val="000000"/>
                  </a:solidFill>
                  <a:latin typeface="Helvetica" pitchFamily="34" charset="0"/>
                </a:rPr>
                <a:t>20</a:t>
              </a:r>
              <a:endParaRPr lang="fr-FR" sz="1400" b="1">
                <a:latin typeface="Times New Roman" pitchFamily="18" charset="0"/>
              </a:endParaRPr>
            </a:p>
          </p:txBody>
        </p:sp>
        <p:sp>
          <p:nvSpPr>
            <p:cNvPr id="179267" name="Rectangle 67"/>
            <p:cNvSpPr>
              <a:spLocks noChangeArrowheads="1"/>
            </p:cNvSpPr>
            <p:nvPr/>
          </p:nvSpPr>
          <p:spPr bwMode="auto">
            <a:xfrm>
              <a:off x="4236" y="3604"/>
              <a:ext cx="136" cy="136"/>
            </a:xfrm>
            <a:prstGeom prst="rect">
              <a:avLst/>
            </a:prstGeom>
            <a:noFill/>
            <a:ln w="9525">
              <a:noFill/>
              <a:miter lim="800000"/>
              <a:headEnd/>
              <a:tailEnd/>
            </a:ln>
          </p:spPr>
          <p:txBody>
            <a:bodyPr wrap="none" lIns="0" tIns="0" rIns="0" bIns="0">
              <a:spAutoFit/>
            </a:bodyPr>
            <a:lstStyle/>
            <a:p>
              <a:pPr algn="ctr"/>
              <a:r>
                <a:rPr lang="fr-FR" sz="1400" b="1">
                  <a:solidFill>
                    <a:srgbClr val="000000"/>
                  </a:solidFill>
                  <a:latin typeface="Helvetica" pitchFamily="34" charset="0"/>
                </a:rPr>
                <a:t>25</a:t>
              </a:r>
              <a:endParaRPr lang="fr-FR" sz="1400" b="1">
                <a:latin typeface="Times New Roman" pitchFamily="18" charset="0"/>
              </a:endParaRPr>
            </a:p>
          </p:txBody>
        </p:sp>
        <p:sp>
          <p:nvSpPr>
            <p:cNvPr id="179268" name="Rectangle 68"/>
            <p:cNvSpPr>
              <a:spLocks noChangeArrowheads="1"/>
            </p:cNvSpPr>
            <p:nvPr/>
          </p:nvSpPr>
          <p:spPr bwMode="auto">
            <a:xfrm>
              <a:off x="4791" y="3604"/>
              <a:ext cx="136" cy="136"/>
            </a:xfrm>
            <a:prstGeom prst="rect">
              <a:avLst/>
            </a:prstGeom>
            <a:noFill/>
            <a:ln w="9525">
              <a:noFill/>
              <a:miter lim="800000"/>
              <a:headEnd/>
              <a:tailEnd/>
            </a:ln>
          </p:spPr>
          <p:txBody>
            <a:bodyPr wrap="none" lIns="0" tIns="0" rIns="0" bIns="0">
              <a:spAutoFit/>
            </a:bodyPr>
            <a:lstStyle/>
            <a:p>
              <a:pPr algn="ctr"/>
              <a:r>
                <a:rPr lang="fr-FR" sz="1400" b="1">
                  <a:solidFill>
                    <a:srgbClr val="000000"/>
                  </a:solidFill>
                  <a:latin typeface="Helvetica" pitchFamily="34" charset="0"/>
                </a:rPr>
                <a:t>30</a:t>
              </a:r>
              <a:endParaRPr lang="fr-FR" sz="1400" b="1">
                <a:latin typeface="Times New Roman" pitchFamily="18" charset="0"/>
              </a:endParaRPr>
            </a:p>
          </p:txBody>
        </p:sp>
        <p:sp>
          <p:nvSpPr>
            <p:cNvPr id="179343" name="Freeform 143"/>
            <p:cNvSpPr>
              <a:spLocks/>
            </p:cNvSpPr>
            <p:nvPr/>
          </p:nvSpPr>
          <p:spPr bwMode="auto">
            <a:xfrm>
              <a:off x="1490" y="2908"/>
              <a:ext cx="3331" cy="666"/>
            </a:xfrm>
            <a:custGeom>
              <a:avLst/>
              <a:gdLst/>
              <a:ahLst/>
              <a:cxnLst>
                <a:cxn ang="0">
                  <a:pos x="34" y="643"/>
                </a:cxn>
                <a:cxn ang="0">
                  <a:pos x="74" y="643"/>
                </a:cxn>
                <a:cxn ang="0">
                  <a:pos x="113" y="643"/>
                </a:cxn>
                <a:cxn ang="0">
                  <a:pos x="153" y="648"/>
                </a:cxn>
                <a:cxn ang="0">
                  <a:pos x="198" y="643"/>
                </a:cxn>
                <a:cxn ang="0">
                  <a:pos x="238" y="643"/>
                </a:cxn>
                <a:cxn ang="0">
                  <a:pos x="278" y="643"/>
                </a:cxn>
                <a:cxn ang="0">
                  <a:pos x="317" y="648"/>
                </a:cxn>
                <a:cxn ang="0">
                  <a:pos x="363" y="643"/>
                </a:cxn>
                <a:cxn ang="0">
                  <a:pos x="402" y="643"/>
                </a:cxn>
                <a:cxn ang="0">
                  <a:pos x="442" y="643"/>
                </a:cxn>
                <a:cxn ang="0">
                  <a:pos x="482" y="648"/>
                </a:cxn>
                <a:cxn ang="0">
                  <a:pos x="521" y="643"/>
                </a:cxn>
                <a:cxn ang="0">
                  <a:pos x="567" y="643"/>
                </a:cxn>
                <a:cxn ang="0">
                  <a:pos x="607" y="643"/>
                </a:cxn>
                <a:cxn ang="0">
                  <a:pos x="646" y="648"/>
                </a:cxn>
                <a:cxn ang="0">
                  <a:pos x="686" y="643"/>
                </a:cxn>
                <a:cxn ang="0">
                  <a:pos x="726" y="643"/>
                </a:cxn>
                <a:cxn ang="0">
                  <a:pos x="771" y="643"/>
                </a:cxn>
                <a:cxn ang="0">
                  <a:pos x="811" y="648"/>
                </a:cxn>
                <a:cxn ang="0">
                  <a:pos x="850" y="643"/>
                </a:cxn>
                <a:cxn ang="0">
                  <a:pos x="890" y="643"/>
                </a:cxn>
                <a:cxn ang="0">
                  <a:pos x="935" y="643"/>
                </a:cxn>
                <a:cxn ang="0">
                  <a:pos x="975" y="648"/>
                </a:cxn>
                <a:cxn ang="0">
                  <a:pos x="1015" y="643"/>
                </a:cxn>
                <a:cxn ang="0">
                  <a:pos x="1054" y="643"/>
                </a:cxn>
                <a:cxn ang="0">
                  <a:pos x="1094" y="643"/>
                </a:cxn>
                <a:cxn ang="0">
                  <a:pos x="1139" y="648"/>
                </a:cxn>
                <a:cxn ang="0">
                  <a:pos x="1179" y="643"/>
                </a:cxn>
                <a:cxn ang="0">
                  <a:pos x="1219" y="643"/>
                </a:cxn>
                <a:cxn ang="0">
                  <a:pos x="1259" y="643"/>
                </a:cxn>
                <a:cxn ang="0">
                  <a:pos x="1298" y="648"/>
                </a:cxn>
                <a:cxn ang="0">
                  <a:pos x="1344" y="643"/>
                </a:cxn>
                <a:cxn ang="0">
                  <a:pos x="1383" y="643"/>
                </a:cxn>
                <a:cxn ang="0">
                  <a:pos x="1423" y="643"/>
                </a:cxn>
                <a:cxn ang="0">
                  <a:pos x="1463" y="648"/>
                </a:cxn>
                <a:cxn ang="0">
                  <a:pos x="1508" y="643"/>
                </a:cxn>
                <a:cxn ang="0">
                  <a:pos x="1548" y="643"/>
                </a:cxn>
                <a:cxn ang="0">
                  <a:pos x="1587" y="643"/>
                </a:cxn>
                <a:cxn ang="0">
                  <a:pos x="1627" y="648"/>
                </a:cxn>
                <a:cxn ang="0">
                  <a:pos x="1667" y="643"/>
                </a:cxn>
                <a:cxn ang="0">
                  <a:pos x="1712" y="643"/>
                </a:cxn>
                <a:cxn ang="0">
                  <a:pos x="1752" y="643"/>
                </a:cxn>
                <a:cxn ang="0">
                  <a:pos x="1791" y="648"/>
                </a:cxn>
                <a:cxn ang="0">
                  <a:pos x="1831" y="643"/>
                </a:cxn>
                <a:cxn ang="0">
                  <a:pos x="1877" y="643"/>
                </a:cxn>
                <a:cxn ang="0">
                  <a:pos x="1916" y="643"/>
                </a:cxn>
                <a:cxn ang="0">
                  <a:pos x="1956" y="648"/>
                </a:cxn>
                <a:cxn ang="0">
                  <a:pos x="1996" y="643"/>
                </a:cxn>
                <a:cxn ang="0">
                  <a:pos x="2035" y="643"/>
                </a:cxn>
                <a:cxn ang="0">
                  <a:pos x="2081" y="643"/>
                </a:cxn>
                <a:cxn ang="0">
                  <a:pos x="2120" y="648"/>
                </a:cxn>
                <a:cxn ang="0">
                  <a:pos x="2160" y="643"/>
                </a:cxn>
                <a:cxn ang="0">
                  <a:pos x="2200" y="643"/>
                </a:cxn>
                <a:cxn ang="0">
                  <a:pos x="2239" y="643"/>
                </a:cxn>
                <a:cxn ang="0">
                  <a:pos x="2285" y="648"/>
                </a:cxn>
                <a:cxn ang="0">
                  <a:pos x="2324" y="643"/>
                </a:cxn>
                <a:cxn ang="0">
                  <a:pos x="2364" y="643"/>
                </a:cxn>
                <a:cxn ang="0">
                  <a:pos x="2404" y="643"/>
                </a:cxn>
                <a:cxn ang="0">
                  <a:pos x="2449" y="648"/>
                </a:cxn>
              </a:cxnLst>
              <a:rect l="0" t="0" r="r" b="b"/>
              <a:pathLst>
                <a:path w="2455" h="648">
                  <a:moveTo>
                    <a:pt x="0" y="643"/>
                  </a:moveTo>
                  <a:lnTo>
                    <a:pt x="6" y="643"/>
                  </a:lnTo>
                  <a:lnTo>
                    <a:pt x="17" y="648"/>
                  </a:lnTo>
                  <a:lnTo>
                    <a:pt x="23" y="648"/>
                  </a:lnTo>
                  <a:lnTo>
                    <a:pt x="34" y="643"/>
                  </a:lnTo>
                  <a:lnTo>
                    <a:pt x="40" y="643"/>
                  </a:lnTo>
                  <a:lnTo>
                    <a:pt x="51" y="643"/>
                  </a:lnTo>
                  <a:lnTo>
                    <a:pt x="57" y="643"/>
                  </a:lnTo>
                  <a:lnTo>
                    <a:pt x="68" y="643"/>
                  </a:lnTo>
                  <a:lnTo>
                    <a:pt x="74" y="643"/>
                  </a:lnTo>
                  <a:lnTo>
                    <a:pt x="79" y="0"/>
                  </a:lnTo>
                  <a:lnTo>
                    <a:pt x="91" y="643"/>
                  </a:lnTo>
                  <a:lnTo>
                    <a:pt x="96" y="643"/>
                  </a:lnTo>
                  <a:lnTo>
                    <a:pt x="108" y="643"/>
                  </a:lnTo>
                  <a:lnTo>
                    <a:pt x="113" y="643"/>
                  </a:lnTo>
                  <a:lnTo>
                    <a:pt x="125" y="643"/>
                  </a:lnTo>
                  <a:lnTo>
                    <a:pt x="130" y="643"/>
                  </a:lnTo>
                  <a:lnTo>
                    <a:pt x="142" y="648"/>
                  </a:lnTo>
                  <a:lnTo>
                    <a:pt x="147" y="648"/>
                  </a:lnTo>
                  <a:lnTo>
                    <a:pt x="153" y="648"/>
                  </a:lnTo>
                  <a:lnTo>
                    <a:pt x="164" y="643"/>
                  </a:lnTo>
                  <a:lnTo>
                    <a:pt x="170" y="643"/>
                  </a:lnTo>
                  <a:lnTo>
                    <a:pt x="181" y="648"/>
                  </a:lnTo>
                  <a:lnTo>
                    <a:pt x="187" y="648"/>
                  </a:lnTo>
                  <a:lnTo>
                    <a:pt x="198" y="643"/>
                  </a:lnTo>
                  <a:lnTo>
                    <a:pt x="204" y="643"/>
                  </a:lnTo>
                  <a:lnTo>
                    <a:pt x="215" y="643"/>
                  </a:lnTo>
                  <a:lnTo>
                    <a:pt x="221" y="643"/>
                  </a:lnTo>
                  <a:lnTo>
                    <a:pt x="227" y="643"/>
                  </a:lnTo>
                  <a:lnTo>
                    <a:pt x="238" y="643"/>
                  </a:lnTo>
                  <a:lnTo>
                    <a:pt x="244" y="430"/>
                  </a:lnTo>
                  <a:lnTo>
                    <a:pt x="255" y="643"/>
                  </a:lnTo>
                  <a:lnTo>
                    <a:pt x="261" y="643"/>
                  </a:lnTo>
                  <a:lnTo>
                    <a:pt x="272" y="643"/>
                  </a:lnTo>
                  <a:lnTo>
                    <a:pt x="278" y="643"/>
                  </a:lnTo>
                  <a:lnTo>
                    <a:pt x="289" y="643"/>
                  </a:lnTo>
                  <a:lnTo>
                    <a:pt x="295" y="643"/>
                  </a:lnTo>
                  <a:lnTo>
                    <a:pt x="300" y="648"/>
                  </a:lnTo>
                  <a:lnTo>
                    <a:pt x="312" y="648"/>
                  </a:lnTo>
                  <a:lnTo>
                    <a:pt x="317" y="648"/>
                  </a:lnTo>
                  <a:lnTo>
                    <a:pt x="329" y="643"/>
                  </a:lnTo>
                  <a:lnTo>
                    <a:pt x="334" y="643"/>
                  </a:lnTo>
                  <a:lnTo>
                    <a:pt x="346" y="648"/>
                  </a:lnTo>
                  <a:lnTo>
                    <a:pt x="351" y="648"/>
                  </a:lnTo>
                  <a:lnTo>
                    <a:pt x="363" y="643"/>
                  </a:lnTo>
                  <a:lnTo>
                    <a:pt x="368" y="643"/>
                  </a:lnTo>
                  <a:lnTo>
                    <a:pt x="374" y="643"/>
                  </a:lnTo>
                  <a:lnTo>
                    <a:pt x="385" y="643"/>
                  </a:lnTo>
                  <a:lnTo>
                    <a:pt x="391" y="643"/>
                  </a:lnTo>
                  <a:lnTo>
                    <a:pt x="402" y="643"/>
                  </a:lnTo>
                  <a:lnTo>
                    <a:pt x="408" y="521"/>
                  </a:lnTo>
                  <a:lnTo>
                    <a:pt x="419" y="643"/>
                  </a:lnTo>
                  <a:lnTo>
                    <a:pt x="425" y="643"/>
                  </a:lnTo>
                  <a:lnTo>
                    <a:pt x="431" y="643"/>
                  </a:lnTo>
                  <a:lnTo>
                    <a:pt x="442" y="643"/>
                  </a:lnTo>
                  <a:lnTo>
                    <a:pt x="448" y="643"/>
                  </a:lnTo>
                  <a:lnTo>
                    <a:pt x="459" y="643"/>
                  </a:lnTo>
                  <a:lnTo>
                    <a:pt x="465" y="648"/>
                  </a:lnTo>
                  <a:lnTo>
                    <a:pt x="476" y="648"/>
                  </a:lnTo>
                  <a:lnTo>
                    <a:pt x="482" y="648"/>
                  </a:lnTo>
                  <a:lnTo>
                    <a:pt x="493" y="643"/>
                  </a:lnTo>
                  <a:lnTo>
                    <a:pt x="499" y="643"/>
                  </a:lnTo>
                  <a:lnTo>
                    <a:pt x="504" y="648"/>
                  </a:lnTo>
                  <a:lnTo>
                    <a:pt x="516" y="648"/>
                  </a:lnTo>
                  <a:lnTo>
                    <a:pt x="521" y="643"/>
                  </a:lnTo>
                  <a:lnTo>
                    <a:pt x="533" y="643"/>
                  </a:lnTo>
                  <a:lnTo>
                    <a:pt x="539" y="643"/>
                  </a:lnTo>
                  <a:lnTo>
                    <a:pt x="550" y="643"/>
                  </a:lnTo>
                  <a:lnTo>
                    <a:pt x="556" y="643"/>
                  </a:lnTo>
                  <a:lnTo>
                    <a:pt x="567" y="643"/>
                  </a:lnTo>
                  <a:lnTo>
                    <a:pt x="573" y="558"/>
                  </a:lnTo>
                  <a:lnTo>
                    <a:pt x="578" y="643"/>
                  </a:lnTo>
                  <a:lnTo>
                    <a:pt x="590" y="643"/>
                  </a:lnTo>
                  <a:lnTo>
                    <a:pt x="595" y="643"/>
                  </a:lnTo>
                  <a:lnTo>
                    <a:pt x="607" y="643"/>
                  </a:lnTo>
                  <a:lnTo>
                    <a:pt x="612" y="643"/>
                  </a:lnTo>
                  <a:lnTo>
                    <a:pt x="624" y="643"/>
                  </a:lnTo>
                  <a:lnTo>
                    <a:pt x="629" y="648"/>
                  </a:lnTo>
                  <a:lnTo>
                    <a:pt x="641" y="648"/>
                  </a:lnTo>
                  <a:lnTo>
                    <a:pt x="646" y="648"/>
                  </a:lnTo>
                  <a:lnTo>
                    <a:pt x="652" y="643"/>
                  </a:lnTo>
                  <a:lnTo>
                    <a:pt x="663" y="643"/>
                  </a:lnTo>
                  <a:lnTo>
                    <a:pt x="669" y="648"/>
                  </a:lnTo>
                  <a:lnTo>
                    <a:pt x="680" y="648"/>
                  </a:lnTo>
                  <a:lnTo>
                    <a:pt x="686" y="643"/>
                  </a:lnTo>
                  <a:lnTo>
                    <a:pt x="697" y="643"/>
                  </a:lnTo>
                  <a:lnTo>
                    <a:pt x="703" y="643"/>
                  </a:lnTo>
                  <a:lnTo>
                    <a:pt x="714" y="643"/>
                  </a:lnTo>
                  <a:lnTo>
                    <a:pt x="720" y="643"/>
                  </a:lnTo>
                  <a:lnTo>
                    <a:pt x="726" y="643"/>
                  </a:lnTo>
                  <a:lnTo>
                    <a:pt x="737" y="579"/>
                  </a:lnTo>
                  <a:lnTo>
                    <a:pt x="743" y="643"/>
                  </a:lnTo>
                  <a:lnTo>
                    <a:pt x="754" y="643"/>
                  </a:lnTo>
                  <a:lnTo>
                    <a:pt x="760" y="643"/>
                  </a:lnTo>
                  <a:lnTo>
                    <a:pt x="771" y="643"/>
                  </a:lnTo>
                  <a:lnTo>
                    <a:pt x="777" y="643"/>
                  </a:lnTo>
                  <a:lnTo>
                    <a:pt x="788" y="643"/>
                  </a:lnTo>
                  <a:lnTo>
                    <a:pt x="794" y="648"/>
                  </a:lnTo>
                  <a:lnTo>
                    <a:pt x="799" y="648"/>
                  </a:lnTo>
                  <a:lnTo>
                    <a:pt x="811" y="648"/>
                  </a:lnTo>
                  <a:lnTo>
                    <a:pt x="816" y="643"/>
                  </a:lnTo>
                  <a:lnTo>
                    <a:pt x="828" y="643"/>
                  </a:lnTo>
                  <a:lnTo>
                    <a:pt x="833" y="648"/>
                  </a:lnTo>
                  <a:lnTo>
                    <a:pt x="845" y="648"/>
                  </a:lnTo>
                  <a:lnTo>
                    <a:pt x="850" y="643"/>
                  </a:lnTo>
                  <a:lnTo>
                    <a:pt x="862" y="643"/>
                  </a:lnTo>
                  <a:lnTo>
                    <a:pt x="867" y="643"/>
                  </a:lnTo>
                  <a:lnTo>
                    <a:pt x="873" y="643"/>
                  </a:lnTo>
                  <a:lnTo>
                    <a:pt x="884" y="643"/>
                  </a:lnTo>
                  <a:lnTo>
                    <a:pt x="890" y="643"/>
                  </a:lnTo>
                  <a:lnTo>
                    <a:pt x="901" y="590"/>
                  </a:lnTo>
                  <a:lnTo>
                    <a:pt x="907" y="643"/>
                  </a:lnTo>
                  <a:lnTo>
                    <a:pt x="918" y="643"/>
                  </a:lnTo>
                  <a:lnTo>
                    <a:pt x="924" y="643"/>
                  </a:lnTo>
                  <a:lnTo>
                    <a:pt x="935" y="643"/>
                  </a:lnTo>
                  <a:lnTo>
                    <a:pt x="941" y="643"/>
                  </a:lnTo>
                  <a:lnTo>
                    <a:pt x="947" y="643"/>
                  </a:lnTo>
                  <a:lnTo>
                    <a:pt x="958" y="648"/>
                  </a:lnTo>
                  <a:lnTo>
                    <a:pt x="964" y="648"/>
                  </a:lnTo>
                  <a:lnTo>
                    <a:pt x="975" y="648"/>
                  </a:lnTo>
                  <a:lnTo>
                    <a:pt x="981" y="643"/>
                  </a:lnTo>
                  <a:lnTo>
                    <a:pt x="992" y="643"/>
                  </a:lnTo>
                  <a:lnTo>
                    <a:pt x="998" y="648"/>
                  </a:lnTo>
                  <a:lnTo>
                    <a:pt x="1009" y="648"/>
                  </a:lnTo>
                  <a:lnTo>
                    <a:pt x="1015" y="643"/>
                  </a:lnTo>
                  <a:lnTo>
                    <a:pt x="1020" y="643"/>
                  </a:lnTo>
                  <a:lnTo>
                    <a:pt x="1032" y="643"/>
                  </a:lnTo>
                  <a:lnTo>
                    <a:pt x="1037" y="643"/>
                  </a:lnTo>
                  <a:lnTo>
                    <a:pt x="1049" y="643"/>
                  </a:lnTo>
                  <a:lnTo>
                    <a:pt x="1054" y="643"/>
                  </a:lnTo>
                  <a:lnTo>
                    <a:pt x="1066" y="600"/>
                  </a:lnTo>
                  <a:lnTo>
                    <a:pt x="1071" y="643"/>
                  </a:lnTo>
                  <a:lnTo>
                    <a:pt x="1083" y="643"/>
                  </a:lnTo>
                  <a:lnTo>
                    <a:pt x="1088" y="643"/>
                  </a:lnTo>
                  <a:lnTo>
                    <a:pt x="1094" y="643"/>
                  </a:lnTo>
                  <a:lnTo>
                    <a:pt x="1105" y="643"/>
                  </a:lnTo>
                  <a:lnTo>
                    <a:pt x="1111" y="643"/>
                  </a:lnTo>
                  <a:lnTo>
                    <a:pt x="1122" y="648"/>
                  </a:lnTo>
                  <a:lnTo>
                    <a:pt x="1128" y="648"/>
                  </a:lnTo>
                  <a:lnTo>
                    <a:pt x="1139" y="648"/>
                  </a:lnTo>
                  <a:lnTo>
                    <a:pt x="1145" y="643"/>
                  </a:lnTo>
                  <a:lnTo>
                    <a:pt x="1156" y="643"/>
                  </a:lnTo>
                  <a:lnTo>
                    <a:pt x="1162" y="648"/>
                  </a:lnTo>
                  <a:lnTo>
                    <a:pt x="1168" y="648"/>
                  </a:lnTo>
                  <a:lnTo>
                    <a:pt x="1179" y="643"/>
                  </a:lnTo>
                  <a:lnTo>
                    <a:pt x="1185" y="643"/>
                  </a:lnTo>
                  <a:lnTo>
                    <a:pt x="1196" y="643"/>
                  </a:lnTo>
                  <a:lnTo>
                    <a:pt x="1202" y="643"/>
                  </a:lnTo>
                  <a:lnTo>
                    <a:pt x="1213" y="643"/>
                  </a:lnTo>
                  <a:lnTo>
                    <a:pt x="1219" y="643"/>
                  </a:lnTo>
                  <a:lnTo>
                    <a:pt x="1230" y="606"/>
                  </a:lnTo>
                  <a:lnTo>
                    <a:pt x="1236" y="643"/>
                  </a:lnTo>
                  <a:lnTo>
                    <a:pt x="1242" y="643"/>
                  </a:lnTo>
                  <a:lnTo>
                    <a:pt x="1253" y="643"/>
                  </a:lnTo>
                  <a:lnTo>
                    <a:pt x="1259" y="643"/>
                  </a:lnTo>
                  <a:lnTo>
                    <a:pt x="1270" y="643"/>
                  </a:lnTo>
                  <a:lnTo>
                    <a:pt x="1276" y="643"/>
                  </a:lnTo>
                  <a:lnTo>
                    <a:pt x="1287" y="648"/>
                  </a:lnTo>
                  <a:lnTo>
                    <a:pt x="1293" y="648"/>
                  </a:lnTo>
                  <a:lnTo>
                    <a:pt x="1298" y="648"/>
                  </a:lnTo>
                  <a:lnTo>
                    <a:pt x="1310" y="643"/>
                  </a:lnTo>
                  <a:lnTo>
                    <a:pt x="1315" y="643"/>
                  </a:lnTo>
                  <a:lnTo>
                    <a:pt x="1327" y="648"/>
                  </a:lnTo>
                  <a:lnTo>
                    <a:pt x="1332" y="648"/>
                  </a:lnTo>
                  <a:lnTo>
                    <a:pt x="1344" y="643"/>
                  </a:lnTo>
                  <a:lnTo>
                    <a:pt x="1349" y="643"/>
                  </a:lnTo>
                  <a:lnTo>
                    <a:pt x="1361" y="643"/>
                  </a:lnTo>
                  <a:lnTo>
                    <a:pt x="1366" y="643"/>
                  </a:lnTo>
                  <a:lnTo>
                    <a:pt x="1372" y="643"/>
                  </a:lnTo>
                  <a:lnTo>
                    <a:pt x="1383" y="643"/>
                  </a:lnTo>
                  <a:lnTo>
                    <a:pt x="1389" y="611"/>
                  </a:lnTo>
                  <a:lnTo>
                    <a:pt x="1400" y="643"/>
                  </a:lnTo>
                  <a:lnTo>
                    <a:pt x="1406" y="643"/>
                  </a:lnTo>
                  <a:lnTo>
                    <a:pt x="1417" y="643"/>
                  </a:lnTo>
                  <a:lnTo>
                    <a:pt x="1423" y="643"/>
                  </a:lnTo>
                  <a:lnTo>
                    <a:pt x="1434" y="643"/>
                  </a:lnTo>
                  <a:lnTo>
                    <a:pt x="1440" y="643"/>
                  </a:lnTo>
                  <a:lnTo>
                    <a:pt x="1446" y="648"/>
                  </a:lnTo>
                  <a:lnTo>
                    <a:pt x="1457" y="648"/>
                  </a:lnTo>
                  <a:lnTo>
                    <a:pt x="1463" y="648"/>
                  </a:lnTo>
                  <a:lnTo>
                    <a:pt x="1474" y="643"/>
                  </a:lnTo>
                  <a:lnTo>
                    <a:pt x="1480" y="643"/>
                  </a:lnTo>
                  <a:lnTo>
                    <a:pt x="1491" y="648"/>
                  </a:lnTo>
                  <a:lnTo>
                    <a:pt x="1497" y="648"/>
                  </a:lnTo>
                  <a:lnTo>
                    <a:pt x="1508" y="643"/>
                  </a:lnTo>
                  <a:lnTo>
                    <a:pt x="1514" y="643"/>
                  </a:lnTo>
                  <a:lnTo>
                    <a:pt x="1519" y="643"/>
                  </a:lnTo>
                  <a:lnTo>
                    <a:pt x="1531" y="643"/>
                  </a:lnTo>
                  <a:lnTo>
                    <a:pt x="1536" y="643"/>
                  </a:lnTo>
                  <a:lnTo>
                    <a:pt x="1548" y="643"/>
                  </a:lnTo>
                  <a:lnTo>
                    <a:pt x="1553" y="616"/>
                  </a:lnTo>
                  <a:lnTo>
                    <a:pt x="1565" y="643"/>
                  </a:lnTo>
                  <a:lnTo>
                    <a:pt x="1570" y="643"/>
                  </a:lnTo>
                  <a:lnTo>
                    <a:pt x="1582" y="643"/>
                  </a:lnTo>
                  <a:lnTo>
                    <a:pt x="1587" y="643"/>
                  </a:lnTo>
                  <a:lnTo>
                    <a:pt x="1593" y="643"/>
                  </a:lnTo>
                  <a:lnTo>
                    <a:pt x="1604" y="643"/>
                  </a:lnTo>
                  <a:lnTo>
                    <a:pt x="1610" y="648"/>
                  </a:lnTo>
                  <a:lnTo>
                    <a:pt x="1621" y="648"/>
                  </a:lnTo>
                  <a:lnTo>
                    <a:pt x="1627" y="648"/>
                  </a:lnTo>
                  <a:lnTo>
                    <a:pt x="1638" y="643"/>
                  </a:lnTo>
                  <a:lnTo>
                    <a:pt x="1644" y="643"/>
                  </a:lnTo>
                  <a:lnTo>
                    <a:pt x="1655" y="648"/>
                  </a:lnTo>
                  <a:lnTo>
                    <a:pt x="1661" y="648"/>
                  </a:lnTo>
                  <a:lnTo>
                    <a:pt x="1667" y="643"/>
                  </a:lnTo>
                  <a:lnTo>
                    <a:pt x="1678" y="643"/>
                  </a:lnTo>
                  <a:lnTo>
                    <a:pt x="1684" y="643"/>
                  </a:lnTo>
                  <a:lnTo>
                    <a:pt x="1695" y="643"/>
                  </a:lnTo>
                  <a:lnTo>
                    <a:pt x="1701" y="643"/>
                  </a:lnTo>
                  <a:lnTo>
                    <a:pt x="1712" y="643"/>
                  </a:lnTo>
                  <a:lnTo>
                    <a:pt x="1718" y="616"/>
                  </a:lnTo>
                  <a:lnTo>
                    <a:pt x="1729" y="643"/>
                  </a:lnTo>
                  <a:lnTo>
                    <a:pt x="1735" y="643"/>
                  </a:lnTo>
                  <a:lnTo>
                    <a:pt x="1740" y="643"/>
                  </a:lnTo>
                  <a:lnTo>
                    <a:pt x="1752" y="643"/>
                  </a:lnTo>
                  <a:lnTo>
                    <a:pt x="1757" y="648"/>
                  </a:lnTo>
                  <a:lnTo>
                    <a:pt x="1769" y="643"/>
                  </a:lnTo>
                  <a:lnTo>
                    <a:pt x="1774" y="648"/>
                  </a:lnTo>
                  <a:lnTo>
                    <a:pt x="1786" y="648"/>
                  </a:lnTo>
                  <a:lnTo>
                    <a:pt x="1791" y="648"/>
                  </a:lnTo>
                  <a:lnTo>
                    <a:pt x="1803" y="643"/>
                  </a:lnTo>
                  <a:lnTo>
                    <a:pt x="1809" y="643"/>
                  </a:lnTo>
                  <a:lnTo>
                    <a:pt x="1814" y="648"/>
                  </a:lnTo>
                  <a:lnTo>
                    <a:pt x="1826" y="648"/>
                  </a:lnTo>
                  <a:lnTo>
                    <a:pt x="1831" y="643"/>
                  </a:lnTo>
                  <a:lnTo>
                    <a:pt x="1843" y="643"/>
                  </a:lnTo>
                  <a:lnTo>
                    <a:pt x="1848" y="643"/>
                  </a:lnTo>
                  <a:lnTo>
                    <a:pt x="1860" y="643"/>
                  </a:lnTo>
                  <a:lnTo>
                    <a:pt x="1865" y="643"/>
                  </a:lnTo>
                  <a:lnTo>
                    <a:pt x="1877" y="643"/>
                  </a:lnTo>
                  <a:lnTo>
                    <a:pt x="1882" y="622"/>
                  </a:lnTo>
                  <a:lnTo>
                    <a:pt x="1888" y="643"/>
                  </a:lnTo>
                  <a:lnTo>
                    <a:pt x="1899" y="643"/>
                  </a:lnTo>
                  <a:lnTo>
                    <a:pt x="1905" y="643"/>
                  </a:lnTo>
                  <a:lnTo>
                    <a:pt x="1916" y="643"/>
                  </a:lnTo>
                  <a:lnTo>
                    <a:pt x="1922" y="648"/>
                  </a:lnTo>
                  <a:lnTo>
                    <a:pt x="1933" y="643"/>
                  </a:lnTo>
                  <a:lnTo>
                    <a:pt x="1939" y="648"/>
                  </a:lnTo>
                  <a:lnTo>
                    <a:pt x="1950" y="648"/>
                  </a:lnTo>
                  <a:lnTo>
                    <a:pt x="1956" y="648"/>
                  </a:lnTo>
                  <a:lnTo>
                    <a:pt x="1962" y="643"/>
                  </a:lnTo>
                  <a:lnTo>
                    <a:pt x="1973" y="643"/>
                  </a:lnTo>
                  <a:lnTo>
                    <a:pt x="1979" y="648"/>
                  </a:lnTo>
                  <a:lnTo>
                    <a:pt x="1990" y="648"/>
                  </a:lnTo>
                  <a:lnTo>
                    <a:pt x="1996" y="643"/>
                  </a:lnTo>
                  <a:lnTo>
                    <a:pt x="2007" y="643"/>
                  </a:lnTo>
                  <a:lnTo>
                    <a:pt x="2013" y="643"/>
                  </a:lnTo>
                  <a:lnTo>
                    <a:pt x="2024" y="643"/>
                  </a:lnTo>
                  <a:lnTo>
                    <a:pt x="2030" y="643"/>
                  </a:lnTo>
                  <a:lnTo>
                    <a:pt x="2035" y="643"/>
                  </a:lnTo>
                  <a:lnTo>
                    <a:pt x="2047" y="622"/>
                  </a:lnTo>
                  <a:lnTo>
                    <a:pt x="2052" y="643"/>
                  </a:lnTo>
                  <a:lnTo>
                    <a:pt x="2064" y="643"/>
                  </a:lnTo>
                  <a:lnTo>
                    <a:pt x="2069" y="648"/>
                  </a:lnTo>
                  <a:lnTo>
                    <a:pt x="2081" y="643"/>
                  </a:lnTo>
                  <a:lnTo>
                    <a:pt x="2086" y="648"/>
                  </a:lnTo>
                  <a:lnTo>
                    <a:pt x="2092" y="643"/>
                  </a:lnTo>
                  <a:lnTo>
                    <a:pt x="2103" y="648"/>
                  </a:lnTo>
                  <a:lnTo>
                    <a:pt x="2109" y="648"/>
                  </a:lnTo>
                  <a:lnTo>
                    <a:pt x="2120" y="648"/>
                  </a:lnTo>
                  <a:lnTo>
                    <a:pt x="2126" y="643"/>
                  </a:lnTo>
                  <a:lnTo>
                    <a:pt x="2137" y="643"/>
                  </a:lnTo>
                  <a:lnTo>
                    <a:pt x="2143" y="648"/>
                  </a:lnTo>
                  <a:lnTo>
                    <a:pt x="2154" y="648"/>
                  </a:lnTo>
                  <a:lnTo>
                    <a:pt x="2160" y="643"/>
                  </a:lnTo>
                  <a:lnTo>
                    <a:pt x="2166" y="643"/>
                  </a:lnTo>
                  <a:lnTo>
                    <a:pt x="2177" y="643"/>
                  </a:lnTo>
                  <a:lnTo>
                    <a:pt x="2183" y="643"/>
                  </a:lnTo>
                  <a:lnTo>
                    <a:pt x="2194" y="643"/>
                  </a:lnTo>
                  <a:lnTo>
                    <a:pt x="2200" y="643"/>
                  </a:lnTo>
                  <a:lnTo>
                    <a:pt x="2211" y="627"/>
                  </a:lnTo>
                  <a:lnTo>
                    <a:pt x="2217" y="643"/>
                  </a:lnTo>
                  <a:lnTo>
                    <a:pt x="2228" y="643"/>
                  </a:lnTo>
                  <a:lnTo>
                    <a:pt x="2234" y="648"/>
                  </a:lnTo>
                  <a:lnTo>
                    <a:pt x="2239" y="643"/>
                  </a:lnTo>
                  <a:lnTo>
                    <a:pt x="2251" y="648"/>
                  </a:lnTo>
                  <a:lnTo>
                    <a:pt x="2256" y="643"/>
                  </a:lnTo>
                  <a:lnTo>
                    <a:pt x="2268" y="648"/>
                  </a:lnTo>
                  <a:lnTo>
                    <a:pt x="2273" y="648"/>
                  </a:lnTo>
                  <a:lnTo>
                    <a:pt x="2285" y="648"/>
                  </a:lnTo>
                  <a:lnTo>
                    <a:pt x="2290" y="643"/>
                  </a:lnTo>
                  <a:lnTo>
                    <a:pt x="2302" y="643"/>
                  </a:lnTo>
                  <a:lnTo>
                    <a:pt x="2307" y="648"/>
                  </a:lnTo>
                  <a:lnTo>
                    <a:pt x="2313" y="648"/>
                  </a:lnTo>
                  <a:lnTo>
                    <a:pt x="2324" y="643"/>
                  </a:lnTo>
                  <a:lnTo>
                    <a:pt x="2330" y="643"/>
                  </a:lnTo>
                  <a:lnTo>
                    <a:pt x="2341" y="643"/>
                  </a:lnTo>
                  <a:lnTo>
                    <a:pt x="2347" y="643"/>
                  </a:lnTo>
                  <a:lnTo>
                    <a:pt x="2358" y="643"/>
                  </a:lnTo>
                  <a:lnTo>
                    <a:pt x="2364" y="643"/>
                  </a:lnTo>
                  <a:lnTo>
                    <a:pt x="2375" y="627"/>
                  </a:lnTo>
                  <a:lnTo>
                    <a:pt x="2381" y="643"/>
                  </a:lnTo>
                  <a:lnTo>
                    <a:pt x="2387" y="643"/>
                  </a:lnTo>
                  <a:lnTo>
                    <a:pt x="2398" y="648"/>
                  </a:lnTo>
                  <a:lnTo>
                    <a:pt x="2404" y="643"/>
                  </a:lnTo>
                  <a:lnTo>
                    <a:pt x="2415" y="648"/>
                  </a:lnTo>
                  <a:lnTo>
                    <a:pt x="2421" y="643"/>
                  </a:lnTo>
                  <a:lnTo>
                    <a:pt x="2432" y="648"/>
                  </a:lnTo>
                  <a:lnTo>
                    <a:pt x="2438" y="648"/>
                  </a:lnTo>
                  <a:lnTo>
                    <a:pt x="2449" y="648"/>
                  </a:lnTo>
                  <a:lnTo>
                    <a:pt x="2455" y="643"/>
                  </a:lnTo>
                  <a:lnTo>
                    <a:pt x="2455" y="643"/>
                  </a:lnTo>
                </a:path>
              </a:pathLst>
            </a:custGeom>
            <a:noFill/>
            <a:ln w="28575" cmpd="sng">
              <a:solidFill>
                <a:schemeClr val="accent2"/>
              </a:solidFill>
              <a:prstDash val="solid"/>
              <a:round/>
              <a:headEnd/>
              <a:tailEnd/>
            </a:ln>
          </p:spPr>
          <p:txBody>
            <a:bodyPr/>
            <a:lstStyle/>
            <a:p>
              <a:endParaRPr lang="fr-FR"/>
            </a:p>
          </p:txBody>
        </p:sp>
      </p:gr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310" name="Rectangle 86"/>
          <p:cNvSpPr>
            <a:spLocks noChangeArrowheads="1"/>
          </p:cNvSpPr>
          <p:nvPr/>
        </p:nvSpPr>
        <p:spPr bwMode="auto">
          <a:xfrm>
            <a:off x="1893277" y="1077913"/>
            <a:ext cx="4917831" cy="1712912"/>
          </a:xfrm>
          <a:prstGeom prst="rect">
            <a:avLst/>
          </a:prstGeom>
          <a:noFill/>
          <a:ln w="9525">
            <a:noFill/>
            <a:miter lim="800000"/>
            <a:headEnd/>
            <a:tailEnd/>
          </a:ln>
        </p:spPr>
        <p:txBody>
          <a:bodyPr/>
          <a:lstStyle/>
          <a:p>
            <a:endParaRPr lang="fr-FR"/>
          </a:p>
        </p:txBody>
      </p:sp>
      <p:sp>
        <p:nvSpPr>
          <p:cNvPr id="180311" name="Rectangle 87"/>
          <p:cNvSpPr>
            <a:spLocks noChangeArrowheads="1"/>
          </p:cNvSpPr>
          <p:nvPr/>
        </p:nvSpPr>
        <p:spPr bwMode="auto">
          <a:xfrm>
            <a:off x="1893277" y="1077913"/>
            <a:ext cx="4917831" cy="1712912"/>
          </a:xfrm>
          <a:prstGeom prst="rect">
            <a:avLst/>
          </a:prstGeom>
          <a:noFill/>
          <a:ln w="0">
            <a:solidFill>
              <a:srgbClr val="FFFFFF"/>
            </a:solidFill>
            <a:miter lim="800000"/>
            <a:headEnd/>
            <a:tailEnd/>
          </a:ln>
        </p:spPr>
        <p:txBody>
          <a:bodyPr/>
          <a:lstStyle/>
          <a:p>
            <a:endParaRPr lang="fr-FR"/>
          </a:p>
        </p:txBody>
      </p:sp>
      <p:sp>
        <p:nvSpPr>
          <p:cNvPr id="180312" name="Freeform 88"/>
          <p:cNvSpPr>
            <a:spLocks/>
          </p:cNvSpPr>
          <p:nvPr/>
        </p:nvSpPr>
        <p:spPr bwMode="auto">
          <a:xfrm>
            <a:off x="2382715" y="1077913"/>
            <a:ext cx="1466" cy="1712912"/>
          </a:xfrm>
          <a:custGeom>
            <a:avLst/>
            <a:gdLst/>
            <a:ahLst/>
            <a:cxnLst>
              <a:cxn ang="0">
                <a:pos x="0" y="169"/>
              </a:cxn>
              <a:cxn ang="0">
                <a:pos x="0" y="0"/>
              </a:cxn>
              <a:cxn ang="0">
                <a:pos x="0" y="0"/>
              </a:cxn>
            </a:cxnLst>
            <a:rect l="0" t="0" r="r" b="b"/>
            <a:pathLst>
              <a:path h="169">
                <a:moveTo>
                  <a:pt x="0" y="169"/>
                </a:moveTo>
                <a:lnTo>
                  <a:pt x="0" y="0"/>
                </a:lnTo>
                <a:lnTo>
                  <a:pt x="0" y="0"/>
                </a:lnTo>
              </a:path>
            </a:pathLst>
          </a:custGeom>
          <a:noFill/>
          <a:ln w="0">
            <a:solidFill>
              <a:srgbClr val="000000"/>
            </a:solidFill>
            <a:prstDash val="sysDot"/>
            <a:round/>
            <a:headEnd/>
            <a:tailEnd/>
          </a:ln>
        </p:spPr>
        <p:txBody>
          <a:bodyPr/>
          <a:lstStyle/>
          <a:p>
            <a:endParaRPr lang="fr-FR"/>
          </a:p>
        </p:txBody>
      </p:sp>
      <p:sp>
        <p:nvSpPr>
          <p:cNvPr id="180313" name="Freeform 89"/>
          <p:cNvSpPr>
            <a:spLocks/>
          </p:cNvSpPr>
          <p:nvPr/>
        </p:nvSpPr>
        <p:spPr bwMode="auto">
          <a:xfrm>
            <a:off x="2880946" y="1077913"/>
            <a:ext cx="1466" cy="1712912"/>
          </a:xfrm>
          <a:custGeom>
            <a:avLst/>
            <a:gdLst/>
            <a:ahLst/>
            <a:cxnLst>
              <a:cxn ang="0">
                <a:pos x="0" y="169"/>
              </a:cxn>
              <a:cxn ang="0">
                <a:pos x="0" y="0"/>
              </a:cxn>
              <a:cxn ang="0">
                <a:pos x="0" y="0"/>
              </a:cxn>
            </a:cxnLst>
            <a:rect l="0" t="0" r="r" b="b"/>
            <a:pathLst>
              <a:path h="169">
                <a:moveTo>
                  <a:pt x="0" y="169"/>
                </a:moveTo>
                <a:lnTo>
                  <a:pt x="0" y="0"/>
                </a:lnTo>
                <a:lnTo>
                  <a:pt x="0" y="0"/>
                </a:lnTo>
              </a:path>
            </a:pathLst>
          </a:custGeom>
          <a:noFill/>
          <a:ln w="0">
            <a:solidFill>
              <a:srgbClr val="000000"/>
            </a:solidFill>
            <a:prstDash val="sysDot"/>
            <a:round/>
            <a:headEnd/>
            <a:tailEnd/>
          </a:ln>
        </p:spPr>
        <p:txBody>
          <a:bodyPr/>
          <a:lstStyle/>
          <a:p>
            <a:endParaRPr lang="fr-FR"/>
          </a:p>
        </p:txBody>
      </p:sp>
      <p:sp>
        <p:nvSpPr>
          <p:cNvPr id="180314" name="Freeform 90"/>
          <p:cNvSpPr>
            <a:spLocks/>
          </p:cNvSpPr>
          <p:nvPr/>
        </p:nvSpPr>
        <p:spPr bwMode="auto">
          <a:xfrm>
            <a:off x="3368920" y="1077913"/>
            <a:ext cx="1465" cy="1712912"/>
          </a:xfrm>
          <a:custGeom>
            <a:avLst/>
            <a:gdLst/>
            <a:ahLst/>
            <a:cxnLst>
              <a:cxn ang="0">
                <a:pos x="0" y="169"/>
              </a:cxn>
              <a:cxn ang="0">
                <a:pos x="0" y="0"/>
              </a:cxn>
              <a:cxn ang="0">
                <a:pos x="0" y="0"/>
              </a:cxn>
            </a:cxnLst>
            <a:rect l="0" t="0" r="r" b="b"/>
            <a:pathLst>
              <a:path h="169">
                <a:moveTo>
                  <a:pt x="0" y="169"/>
                </a:moveTo>
                <a:lnTo>
                  <a:pt x="0" y="0"/>
                </a:lnTo>
                <a:lnTo>
                  <a:pt x="0" y="0"/>
                </a:lnTo>
              </a:path>
            </a:pathLst>
          </a:custGeom>
          <a:noFill/>
          <a:ln w="0">
            <a:solidFill>
              <a:srgbClr val="000000"/>
            </a:solidFill>
            <a:prstDash val="sysDot"/>
            <a:round/>
            <a:headEnd/>
            <a:tailEnd/>
          </a:ln>
        </p:spPr>
        <p:txBody>
          <a:bodyPr/>
          <a:lstStyle/>
          <a:p>
            <a:endParaRPr lang="fr-FR"/>
          </a:p>
        </p:txBody>
      </p:sp>
      <p:sp>
        <p:nvSpPr>
          <p:cNvPr id="180315" name="Freeform 91"/>
          <p:cNvSpPr>
            <a:spLocks/>
          </p:cNvSpPr>
          <p:nvPr/>
        </p:nvSpPr>
        <p:spPr bwMode="auto">
          <a:xfrm>
            <a:off x="3858359" y="1077913"/>
            <a:ext cx="1465" cy="1712912"/>
          </a:xfrm>
          <a:custGeom>
            <a:avLst/>
            <a:gdLst/>
            <a:ahLst/>
            <a:cxnLst>
              <a:cxn ang="0">
                <a:pos x="0" y="169"/>
              </a:cxn>
              <a:cxn ang="0">
                <a:pos x="0" y="0"/>
              </a:cxn>
              <a:cxn ang="0">
                <a:pos x="0" y="0"/>
              </a:cxn>
            </a:cxnLst>
            <a:rect l="0" t="0" r="r" b="b"/>
            <a:pathLst>
              <a:path h="169">
                <a:moveTo>
                  <a:pt x="0" y="169"/>
                </a:moveTo>
                <a:lnTo>
                  <a:pt x="0" y="0"/>
                </a:lnTo>
                <a:lnTo>
                  <a:pt x="0" y="0"/>
                </a:lnTo>
              </a:path>
            </a:pathLst>
          </a:custGeom>
          <a:noFill/>
          <a:ln w="0">
            <a:solidFill>
              <a:srgbClr val="000000"/>
            </a:solidFill>
            <a:prstDash val="sysDot"/>
            <a:round/>
            <a:headEnd/>
            <a:tailEnd/>
          </a:ln>
        </p:spPr>
        <p:txBody>
          <a:bodyPr/>
          <a:lstStyle/>
          <a:p>
            <a:endParaRPr lang="fr-FR"/>
          </a:p>
        </p:txBody>
      </p:sp>
      <p:sp>
        <p:nvSpPr>
          <p:cNvPr id="180316" name="Freeform 92"/>
          <p:cNvSpPr>
            <a:spLocks/>
          </p:cNvSpPr>
          <p:nvPr/>
        </p:nvSpPr>
        <p:spPr bwMode="auto">
          <a:xfrm>
            <a:off x="4356589" y="1077913"/>
            <a:ext cx="1465" cy="1712912"/>
          </a:xfrm>
          <a:custGeom>
            <a:avLst/>
            <a:gdLst/>
            <a:ahLst/>
            <a:cxnLst>
              <a:cxn ang="0">
                <a:pos x="0" y="169"/>
              </a:cxn>
              <a:cxn ang="0">
                <a:pos x="0" y="0"/>
              </a:cxn>
              <a:cxn ang="0">
                <a:pos x="0" y="0"/>
              </a:cxn>
            </a:cxnLst>
            <a:rect l="0" t="0" r="r" b="b"/>
            <a:pathLst>
              <a:path h="169">
                <a:moveTo>
                  <a:pt x="0" y="169"/>
                </a:moveTo>
                <a:lnTo>
                  <a:pt x="0" y="0"/>
                </a:lnTo>
                <a:lnTo>
                  <a:pt x="0" y="0"/>
                </a:lnTo>
              </a:path>
            </a:pathLst>
          </a:custGeom>
          <a:noFill/>
          <a:ln w="0">
            <a:solidFill>
              <a:srgbClr val="000000"/>
            </a:solidFill>
            <a:prstDash val="sysDot"/>
            <a:round/>
            <a:headEnd/>
            <a:tailEnd/>
          </a:ln>
        </p:spPr>
        <p:txBody>
          <a:bodyPr/>
          <a:lstStyle/>
          <a:p>
            <a:endParaRPr lang="fr-FR"/>
          </a:p>
        </p:txBody>
      </p:sp>
      <p:sp>
        <p:nvSpPr>
          <p:cNvPr id="180317" name="Freeform 93"/>
          <p:cNvSpPr>
            <a:spLocks/>
          </p:cNvSpPr>
          <p:nvPr/>
        </p:nvSpPr>
        <p:spPr bwMode="auto">
          <a:xfrm>
            <a:off x="4846028" y="1077913"/>
            <a:ext cx="1465" cy="1712912"/>
          </a:xfrm>
          <a:custGeom>
            <a:avLst/>
            <a:gdLst/>
            <a:ahLst/>
            <a:cxnLst>
              <a:cxn ang="0">
                <a:pos x="0" y="169"/>
              </a:cxn>
              <a:cxn ang="0">
                <a:pos x="0" y="0"/>
              </a:cxn>
              <a:cxn ang="0">
                <a:pos x="0" y="0"/>
              </a:cxn>
            </a:cxnLst>
            <a:rect l="0" t="0" r="r" b="b"/>
            <a:pathLst>
              <a:path h="169">
                <a:moveTo>
                  <a:pt x="0" y="169"/>
                </a:moveTo>
                <a:lnTo>
                  <a:pt x="0" y="0"/>
                </a:lnTo>
                <a:lnTo>
                  <a:pt x="0" y="0"/>
                </a:lnTo>
              </a:path>
            </a:pathLst>
          </a:custGeom>
          <a:noFill/>
          <a:ln w="0">
            <a:solidFill>
              <a:srgbClr val="000000"/>
            </a:solidFill>
            <a:prstDash val="sysDot"/>
            <a:round/>
            <a:headEnd/>
            <a:tailEnd/>
          </a:ln>
        </p:spPr>
        <p:txBody>
          <a:bodyPr/>
          <a:lstStyle/>
          <a:p>
            <a:endParaRPr lang="fr-FR"/>
          </a:p>
        </p:txBody>
      </p:sp>
      <p:sp>
        <p:nvSpPr>
          <p:cNvPr id="180318" name="Freeform 94"/>
          <p:cNvSpPr>
            <a:spLocks/>
          </p:cNvSpPr>
          <p:nvPr/>
        </p:nvSpPr>
        <p:spPr bwMode="auto">
          <a:xfrm>
            <a:off x="5334000" y="1077913"/>
            <a:ext cx="1466" cy="1712912"/>
          </a:xfrm>
          <a:custGeom>
            <a:avLst/>
            <a:gdLst/>
            <a:ahLst/>
            <a:cxnLst>
              <a:cxn ang="0">
                <a:pos x="0" y="169"/>
              </a:cxn>
              <a:cxn ang="0">
                <a:pos x="0" y="0"/>
              </a:cxn>
              <a:cxn ang="0">
                <a:pos x="0" y="0"/>
              </a:cxn>
            </a:cxnLst>
            <a:rect l="0" t="0" r="r" b="b"/>
            <a:pathLst>
              <a:path h="169">
                <a:moveTo>
                  <a:pt x="0" y="169"/>
                </a:moveTo>
                <a:lnTo>
                  <a:pt x="0" y="0"/>
                </a:lnTo>
                <a:lnTo>
                  <a:pt x="0" y="0"/>
                </a:lnTo>
              </a:path>
            </a:pathLst>
          </a:custGeom>
          <a:noFill/>
          <a:ln w="0">
            <a:solidFill>
              <a:srgbClr val="000000"/>
            </a:solidFill>
            <a:prstDash val="sysDot"/>
            <a:round/>
            <a:headEnd/>
            <a:tailEnd/>
          </a:ln>
        </p:spPr>
        <p:txBody>
          <a:bodyPr/>
          <a:lstStyle/>
          <a:p>
            <a:endParaRPr lang="fr-FR"/>
          </a:p>
        </p:txBody>
      </p:sp>
      <p:sp>
        <p:nvSpPr>
          <p:cNvPr id="180319" name="Freeform 95"/>
          <p:cNvSpPr>
            <a:spLocks/>
          </p:cNvSpPr>
          <p:nvPr/>
        </p:nvSpPr>
        <p:spPr bwMode="auto">
          <a:xfrm>
            <a:off x="5823438" y="1077913"/>
            <a:ext cx="1466" cy="1712912"/>
          </a:xfrm>
          <a:custGeom>
            <a:avLst/>
            <a:gdLst/>
            <a:ahLst/>
            <a:cxnLst>
              <a:cxn ang="0">
                <a:pos x="0" y="169"/>
              </a:cxn>
              <a:cxn ang="0">
                <a:pos x="0" y="0"/>
              </a:cxn>
              <a:cxn ang="0">
                <a:pos x="0" y="0"/>
              </a:cxn>
            </a:cxnLst>
            <a:rect l="0" t="0" r="r" b="b"/>
            <a:pathLst>
              <a:path h="169">
                <a:moveTo>
                  <a:pt x="0" y="169"/>
                </a:moveTo>
                <a:lnTo>
                  <a:pt x="0" y="0"/>
                </a:lnTo>
                <a:lnTo>
                  <a:pt x="0" y="0"/>
                </a:lnTo>
              </a:path>
            </a:pathLst>
          </a:custGeom>
          <a:noFill/>
          <a:ln w="0">
            <a:solidFill>
              <a:srgbClr val="000000"/>
            </a:solidFill>
            <a:prstDash val="sysDot"/>
            <a:round/>
            <a:headEnd/>
            <a:tailEnd/>
          </a:ln>
        </p:spPr>
        <p:txBody>
          <a:bodyPr/>
          <a:lstStyle/>
          <a:p>
            <a:endParaRPr lang="fr-FR"/>
          </a:p>
        </p:txBody>
      </p:sp>
      <p:sp>
        <p:nvSpPr>
          <p:cNvPr id="180320" name="Freeform 96"/>
          <p:cNvSpPr>
            <a:spLocks/>
          </p:cNvSpPr>
          <p:nvPr/>
        </p:nvSpPr>
        <p:spPr bwMode="auto">
          <a:xfrm>
            <a:off x="6321669" y="1077913"/>
            <a:ext cx="1466" cy="1712912"/>
          </a:xfrm>
          <a:custGeom>
            <a:avLst/>
            <a:gdLst/>
            <a:ahLst/>
            <a:cxnLst>
              <a:cxn ang="0">
                <a:pos x="0" y="169"/>
              </a:cxn>
              <a:cxn ang="0">
                <a:pos x="0" y="0"/>
              </a:cxn>
              <a:cxn ang="0">
                <a:pos x="0" y="0"/>
              </a:cxn>
            </a:cxnLst>
            <a:rect l="0" t="0" r="r" b="b"/>
            <a:pathLst>
              <a:path h="169">
                <a:moveTo>
                  <a:pt x="0" y="169"/>
                </a:moveTo>
                <a:lnTo>
                  <a:pt x="0" y="0"/>
                </a:lnTo>
                <a:lnTo>
                  <a:pt x="0" y="0"/>
                </a:lnTo>
              </a:path>
            </a:pathLst>
          </a:custGeom>
          <a:noFill/>
          <a:ln w="0">
            <a:solidFill>
              <a:srgbClr val="000000"/>
            </a:solidFill>
            <a:prstDash val="sysDot"/>
            <a:round/>
            <a:headEnd/>
            <a:tailEnd/>
          </a:ln>
        </p:spPr>
        <p:txBody>
          <a:bodyPr/>
          <a:lstStyle/>
          <a:p>
            <a:endParaRPr lang="fr-FR"/>
          </a:p>
        </p:txBody>
      </p:sp>
      <p:sp>
        <p:nvSpPr>
          <p:cNvPr id="180321" name="Freeform 97"/>
          <p:cNvSpPr>
            <a:spLocks/>
          </p:cNvSpPr>
          <p:nvPr/>
        </p:nvSpPr>
        <p:spPr bwMode="auto">
          <a:xfrm>
            <a:off x="6811108" y="1077913"/>
            <a:ext cx="1466" cy="1712912"/>
          </a:xfrm>
          <a:custGeom>
            <a:avLst/>
            <a:gdLst/>
            <a:ahLst/>
            <a:cxnLst>
              <a:cxn ang="0">
                <a:pos x="0" y="169"/>
              </a:cxn>
              <a:cxn ang="0">
                <a:pos x="0" y="0"/>
              </a:cxn>
              <a:cxn ang="0">
                <a:pos x="0" y="0"/>
              </a:cxn>
            </a:cxnLst>
            <a:rect l="0" t="0" r="r" b="b"/>
            <a:pathLst>
              <a:path h="169">
                <a:moveTo>
                  <a:pt x="0" y="169"/>
                </a:moveTo>
                <a:lnTo>
                  <a:pt x="0" y="0"/>
                </a:lnTo>
                <a:lnTo>
                  <a:pt x="0" y="0"/>
                </a:lnTo>
              </a:path>
            </a:pathLst>
          </a:custGeom>
          <a:noFill/>
          <a:ln w="0">
            <a:solidFill>
              <a:srgbClr val="000000"/>
            </a:solidFill>
            <a:prstDash val="sysDot"/>
            <a:round/>
            <a:headEnd/>
            <a:tailEnd/>
          </a:ln>
        </p:spPr>
        <p:txBody>
          <a:bodyPr/>
          <a:lstStyle/>
          <a:p>
            <a:endParaRPr lang="fr-FR"/>
          </a:p>
        </p:txBody>
      </p:sp>
      <p:sp>
        <p:nvSpPr>
          <p:cNvPr id="180322" name="Freeform 98"/>
          <p:cNvSpPr>
            <a:spLocks/>
          </p:cNvSpPr>
          <p:nvPr/>
        </p:nvSpPr>
        <p:spPr bwMode="auto">
          <a:xfrm>
            <a:off x="1893277" y="2790825"/>
            <a:ext cx="4917831" cy="1588"/>
          </a:xfrm>
          <a:custGeom>
            <a:avLst/>
            <a:gdLst/>
            <a:ahLst/>
            <a:cxnLst>
              <a:cxn ang="0">
                <a:pos x="0" y="0"/>
              </a:cxn>
              <a:cxn ang="0">
                <a:pos x="493" y="0"/>
              </a:cxn>
              <a:cxn ang="0">
                <a:pos x="493" y="0"/>
              </a:cxn>
            </a:cxnLst>
            <a:rect l="0" t="0" r="r" b="b"/>
            <a:pathLst>
              <a:path w="493">
                <a:moveTo>
                  <a:pt x="0" y="0"/>
                </a:moveTo>
                <a:lnTo>
                  <a:pt x="493" y="0"/>
                </a:lnTo>
                <a:lnTo>
                  <a:pt x="493" y="0"/>
                </a:lnTo>
              </a:path>
            </a:pathLst>
          </a:custGeom>
          <a:noFill/>
          <a:ln w="0">
            <a:solidFill>
              <a:srgbClr val="000000"/>
            </a:solidFill>
            <a:prstDash val="sysDot"/>
            <a:round/>
            <a:headEnd/>
            <a:tailEnd/>
          </a:ln>
        </p:spPr>
        <p:txBody>
          <a:bodyPr/>
          <a:lstStyle/>
          <a:p>
            <a:endParaRPr lang="fr-FR"/>
          </a:p>
        </p:txBody>
      </p:sp>
      <p:sp>
        <p:nvSpPr>
          <p:cNvPr id="180323" name="Freeform 99"/>
          <p:cNvSpPr>
            <a:spLocks/>
          </p:cNvSpPr>
          <p:nvPr/>
        </p:nvSpPr>
        <p:spPr bwMode="auto">
          <a:xfrm>
            <a:off x="1893277" y="2365375"/>
            <a:ext cx="4917831" cy="1588"/>
          </a:xfrm>
          <a:custGeom>
            <a:avLst/>
            <a:gdLst/>
            <a:ahLst/>
            <a:cxnLst>
              <a:cxn ang="0">
                <a:pos x="0" y="0"/>
              </a:cxn>
              <a:cxn ang="0">
                <a:pos x="493" y="0"/>
              </a:cxn>
              <a:cxn ang="0">
                <a:pos x="493" y="0"/>
              </a:cxn>
            </a:cxnLst>
            <a:rect l="0" t="0" r="r" b="b"/>
            <a:pathLst>
              <a:path w="493">
                <a:moveTo>
                  <a:pt x="0" y="0"/>
                </a:moveTo>
                <a:lnTo>
                  <a:pt x="493" y="0"/>
                </a:lnTo>
                <a:lnTo>
                  <a:pt x="493" y="0"/>
                </a:lnTo>
              </a:path>
            </a:pathLst>
          </a:custGeom>
          <a:noFill/>
          <a:ln w="0">
            <a:solidFill>
              <a:srgbClr val="000000"/>
            </a:solidFill>
            <a:prstDash val="sysDot"/>
            <a:round/>
            <a:headEnd/>
            <a:tailEnd/>
          </a:ln>
        </p:spPr>
        <p:txBody>
          <a:bodyPr/>
          <a:lstStyle/>
          <a:p>
            <a:endParaRPr lang="fr-FR"/>
          </a:p>
        </p:txBody>
      </p:sp>
      <p:sp>
        <p:nvSpPr>
          <p:cNvPr id="180324" name="Freeform 100"/>
          <p:cNvSpPr>
            <a:spLocks/>
          </p:cNvSpPr>
          <p:nvPr/>
        </p:nvSpPr>
        <p:spPr bwMode="auto">
          <a:xfrm>
            <a:off x="1893277" y="1939925"/>
            <a:ext cx="4917831" cy="1588"/>
          </a:xfrm>
          <a:custGeom>
            <a:avLst/>
            <a:gdLst/>
            <a:ahLst/>
            <a:cxnLst>
              <a:cxn ang="0">
                <a:pos x="0" y="0"/>
              </a:cxn>
              <a:cxn ang="0">
                <a:pos x="493" y="0"/>
              </a:cxn>
              <a:cxn ang="0">
                <a:pos x="493" y="0"/>
              </a:cxn>
            </a:cxnLst>
            <a:rect l="0" t="0" r="r" b="b"/>
            <a:pathLst>
              <a:path w="493">
                <a:moveTo>
                  <a:pt x="0" y="0"/>
                </a:moveTo>
                <a:lnTo>
                  <a:pt x="493" y="0"/>
                </a:lnTo>
                <a:lnTo>
                  <a:pt x="493" y="0"/>
                </a:lnTo>
              </a:path>
            </a:pathLst>
          </a:custGeom>
          <a:noFill/>
          <a:ln w="0">
            <a:solidFill>
              <a:srgbClr val="000000"/>
            </a:solidFill>
            <a:prstDash val="sysDot"/>
            <a:round/>
            <a:headEnd/>
            <a:tailEnd/>
          </a:ln>
        </p:spPr>
        <p:txBody>
          <a:bodyPr/>
          <a:lstStyle/>
          <a:p>
            <a:endParaRPr lang="fr-FR"/>
          </a:p>
        </p:txBody>
      </p:sp>
      <p:sp>
        <p:nvSpPr>
          <p:cNvPr id="180325" name="Freeform 101"/>
          <p:cNvSpPr>
            <a:spLocks/>
          </p:cNvSpPr>
          <p:nvPr/>
        </p:nvSpPr>
        <p:spPr bwMode="auto">
          <a:xfrm>
            <a:off x="1893277" y="1503364"/>
            <a:ext cx="4917831" cy="1587"/>
          </a:xfrm>
          <a:custGeom>
            <a:avLst/>
            <a:gdLst/>
            <a:ahLst/>
            <a:cxnLst>
              <a:cxn ang="0">
                <a:pos x="0" y="0"/>
              </a:cxn>
              <a:cxn ang="0">
                <a:pos x="493" y="0"/>
              </a:cxn>
              <a:cxn ang="0">
                <a:pos x="493" y="0"/>
              </a:cxn>
            </a:cxnLst>
            <a:rect l="0" t="0" r="r" b="b"/>
            <a:pathLst>
              <a:path w="493">
                <a:moveTo>
                  <a:pt x="0" y="0"/>
                </a:moveTo>
                <a:lnTo>
                  <a:pt x="493" y="0"/>
                </a:lnTo>
                <a:lnTo>
                  <a:pt x="493" y="0"/>
                </a:lnTo>
              </a:path>
            </a:pathLst>
          </a:custGeom>
          <a:noFill/>
          <a:ln w="0">
            <a:solidFill>
              <a:srgbClr val="000000"/>
            </a:solidFill>
            <a:prstDash val="sysDot"/>
            <a:round/>
            <a:headEnd/>
            <a:tailEnd/>
          </a:ln>
        </p:spPr>
        <p:txBody>
          <a:bodyPr/>
          <a:lstStyle/>
          <a:p>
            <a:endParaRPr lang="fr-FR"/>
          </a:p>
        </p:txBody>
      </p:sp>
      <p:sp>
        <p:nvSpPr>
          <p:cNvPr id="180326" name="Freeform 102"/>
          <p:cNvSpPr>
            <a:spLocks/>
          </p:cNvSpPr>
          <p:nvPr/>
        </p:nvSpPr>
        <p:spPr bwMode="auto">
          <a:xfrm>
            <a:off x="1893277" y="1077914"/>
            <a:ext cx="4917831" cy="1587"/>
          </a:xfrm>
          <a:custGeom>
            <a:avLst/>
            <a:gdLst/>
            <a:ahLst/>
            <a:cxnLst>
              <a:cxn ang="0">
                <a:pos x="0" y="0"/>
              </a:cxn>
              <a:cxn ang="0">
                <a:pos x="493" y="0"/>
              </a:cxn>
              <a:cxn ang="0">
                <a:pos x="493" y="0"/>
              </a:cxn>
            </a:cxnLst>
            <a:rect l="0" t="0" r="r" b="b"/>
            <a:pathLst>
              <a:path w="493">
                <a:moveTo>
                  <a:pt x="0" y="0"/>
                </a:moveTo>
                <a:lnTo>
                  <a:pt x="493" y="0"/>
                </a:lnTo>
                <a:lnTo>
                  <a:pt x="493" y="0"/>
                </a:lnTo>
              </a:path>
            </a:pathLst>
          </a:custGeom>
          <a:noFill/>
          <a:ln w="0">
            <a:solidFill>
              <a:srgbClr val="000000"/>
            </a:solidFill>
            <a:prstDash val="sysDot"/>
            <a:round/>
            <a:headEnd/>
            <a:tailEnd/>
          </a:ln>
        </p:spPr>
        <p:txBody>
          <a:bodyPr/>
          <a:lstStyle/>
          <a:p>
            <a:endParaRPr lang="fr-FR"/>
          </a:p>
        </p:txBody>
      </p:sp>
      <p:sp>
        <p:nvSpPr>
          <p:cNvPr id="180327" name="Line 103"/>
          <p:cNvSpPr>
            <a:spLocks noChangeShapeType="1"/>
          </p:cNvSpPr>
          <p:nvPr/>
        </p:nvSpPr>
        <p:spPr bwMode="auto">
          <a:xfrm>
            <a:off x="1893277" y="1077914"/>
            <a:ext cx="4917831" cy="1587"/>
          </a:xfrm>
          <a:prstGeom prst="line">
            <a:avLst/>
          </a:prstGeom>
          <a:noFill/>
          <a:ln w="0">
            <a:solidFill>
              <a:srgbClr val="000000"/>
            </a:solidFill>
            <a:round/>
            <a:headEnd/>
            <a:tailEnd/>
          </a:ln>
        </p:spPr>
        <p:txBody>
          <a:bodyPr/>
          <a:lstStyle/>
          <a:p>
            <a:endParaRPr lang="fr-FR"/>
          </a:p>
        </p:txBody>
      </p:sp>
      <p:sp>
        <p:nvSpPr>
          <p:cNvPr id="180328" name="Freeform 104"/>
          <p:cNvSpPr>
            <a:spLocks/>
          </p:cNvSpPr>
          <p:nvPr/>
        </p:nvSpPr>
        <p:spPr bwMode="auto">
          <a:xfrm>
            <a:off x="1893277" y="1077913"/>
            <a:ext cx="4917831" cy="1712912"/>
          </a:xfrm>
          <a:custGeom>
            <a:avLst/>
            <a:gdLst/>
            <a:ahLst/>
            <a:cxnLst>
              <a:cxn ang="0">
                <a:pos x="0" y="169"/>
              </a:cxn>
              <a:cxn ang="0">
                <a:pos x="493" y="169"/>
              </a:cxn>
              <a:cxn ang="0">
                <a:pos x="493" y="0"/>
              </a:cxn>
            </a:cxnLst>
            <a:rect l="0" t="0" r="r" b="b"/>
            <a:pathLst>
              <a:path w="493" h="169">
                <a:moveTo>
                  <a:pt x="0" y="169"/>
                </a:moveTo>
                <a:lnTo>
                  <a:pt x="493" y="169"/>
                </a:lnTo>
                <a:lnTo>
                  <a:pt x="493" y="0"/>
                </a:lnTo>
              </a:path>
            </a:pathLst>
          </a:custGeom>
          <a:noFill/>
          <a:ln w="0">
            <a:solidFill>
              <a:srgbClr val="000000"/>
            </a:solidFill>
            <a:prstDash val="solid"/>
            <a:round/>
            <a:headEnd/>
            <a:tailEnd/>
          </a:ln>
        </p:spPr>
        <p:txBody>
          <a:bodyPr/>
          <a:lstStyle/>
          <a:p>
            <a:endParaRPr lang="fr-FR"/>
          </a:p>
        </p:txBody>
      </p:sp>
      <p:sp>
        <p:nvSpPr>
          <p:cNvPr id="180329" name="Line 105"/>
          <p:cNvSpPr>
            <a:spLocks noChangeShapeType="1"/>
          </p:cNvSpPr>
          <p:nvPr/>
        </p:nvSpPr>
        <p:spPr bwMode="auto">
          <a:xfrm>
            <a:off x="1893277" y="2790825"/>
            <a:ext cx="4917831" cy="1588"/>
          </a:xfrm>
          <a:prstGeom prst="line">
            <a:avLst/>
          </a:prstGeom>
          <a:noFill/>
          <a:ln w="0">
            <a:solidFill>
              <a:srgbClr val="000000"/>
            </a:solidFill>
            <a:round/>
            <a:headEnd/>
            <a:tailEnd/>
          </a:ln>
        </p:spPr>
        <p:txBody>
          <a:bodyPr/>
          <a:lstStyle/>
          <a:p>
            <a:endParaRPr lang="fr-FR"/>
          </a:p>
        </p:txBody>
      </p:sp>
      <p:sp>
        <p:nvSpPr>
          <p:cNvPr id="180330" name="Rectangle 106"/>
          <p:cNvSpPr>
            <a:spLocks noChangeArrowheads="1"/>
          </p:cNvSpPr>
          <p:nvPr/>
        </p:nvSpPr>
        <p:spPr bwMode="auto">
          <a:xfrm>
            <a:off x="1859573" y="2830514"/>
            <a:ext cx="158698" cy="215444"/>
          </a:xfrm>
          <a:prstGeom prst="rect">
            <a:avLst/>
          </a:prstGeom>
          <a:noFill/>
          <a:ln w="9525">
            <a:noFill/>
            <a:miter lim="800000"/>
            <a:headEnd/>
            <a:tailEnd/>
          </a:ln>
        </p:spPr>
        <p:txBody>
          <a:bodyPr wrap="none" lIns="0" tIns="0" rIns="0" bIns="0">
            <a:spAutoFit/>
          </a:bodyPr>
          <a:lstStyle/>
          <a:p>
            <a:pPr algn="ctr"/>
            <a:r>
              <a:rPr lang="fr-FR" sz="1400" b="1">
                <a:solidFill>
                  <a:srgbClr val="000000"/>
                </a:solidFill>
                <a:latin typeface="Helvetica" pitchFamily="34" charset="0"/>
              </a:rPr>
              <a:t>-5</a:t>
            </a:r>
            <a:endParaRPr lang="fr-FR" sz="3200" b="1">
              <a:latin typeface="Times New Roman" pitchFamily="18" charset="0"/>
            </a:endParaRPr>
          </a:p>
        </p:txBody>
      </p:sp>
      <p:sp>
        <p:nvSpPr>
          <p:cNvPr id="180331" name="Line 107"/>
          <p:cNvSpPr>
            <a:spLocks noChangeShapeType="1"/>
          </p:cNvSpPr>
          <p:nvPr/>
        </p:nvSpPr>
        <p:spPr bwMode="auto">
          <a:xfrm flipV="1">
            <a:off x="2382715" y="2740025"/>
            <a:ext cx="1466" cy="50800"/>
          </a:xfrm>
          <a:prstGeom prst="line">
            <a:avLst/>
          </a:prstGeom>
          <a:noFill/>
          <a:ln w="0">
            <a:solidFill>
              <a:srgbClr val="000000"/>
            </a:solidFill>
            <a:round/>
            <a:headEnd/>
            <a:tailEnd/>
          </a:ln>
        </p:spPr>
        <p:txBody>
          <a:bodyPr/>
          <a:lstStyle/>
          <a:p>
            <a:endParaRPr lang="fr-FR"/>
          </a:p>
        </p:txBody>
      </p:sp>
      <p:sp>
        <p:nvSpPr>
          <p:cNvPr id="180332" name="Line 108"/>
          <p:cNvSpPr>
            <a:spLocks noChangeShapeType="1"/>
          </p:cNvSpPr>
          <p:nvPr/>
        </p:nvSpPr>
        <p:spPr bwMode="auto">
          <a:xfrm>
            <a:off x="2382715" y="1077913"/>
            <a:ext cx="1466" cy="50800"/>
          </a:xfrm>
          <a:prstGeom prst="line">
            <a:avLst/>
          </a:prstGeom>
          <a:noFill/>
          <a:ln w="0">
            <a:solidFill>
              <a:srgbClr val="000000"/>
            </a:solidFill>
            <a:round/>
            <a:headEnd/>
            <a:tailEnd/>
          </a:ln>
        </p:spPr>
        <p:txBody>
          <a:bodyPr/>
          <a:lstStyle/>
          <a:p>
            <a:endParaRPr lang="fr-FR"/>
          </a:p>
        </p:txBody>
      </p:sp>
      <p:sp>
        <p:nvSpPr>
          <p:cNvPr id="180333" name="Rectangle 109"/>
          <p:cNvSpPr>
            <a:spLocks noChangeArrowheads="1"/>
          </p:cNvSpPr>
          <p:nvPr/>
        </p:nvSpPr>
        <p:spPr bwMode="auto">
          <a:xfrm>
            <a:off x="2347546" y="2830514"/>
            <a:ext cx="158698" cy="215444"/>
          </a:xfrm>
          <a:prstGeom prst="rect">
            <a:avLst/>
          </a:prstGeom>
          <a:noFill/>
          <a:ln w="9525">
            <a:noFill/>
            <a:miter lim="800000"/>
            <a:headEnd/>
            <a:tailEnd/>
          </a:ln>
        </p:spPr>
        <p:txBody>
          <a:bodyPr wrap="none" lIns="0" tIns="0" rIns="0" bIns="0">
            <a:spAutoFit/>
          </a:bodyPr>
          <a:lstStyle/>
          <a:p>
            <a:pPr algn="ctr"/>
            <a:r>
              <a:rPr lang="fr-FR" sz="1400" b="1">
                <a:solidFill>
                  <a:srgbClr val="000000"/>
                </a:solidFill>
                <a:latin typeface="Helvetica" pitchFamily="34" charset="0"/>
              </a:rPr>
              <a:t>-4</a:t>
            </a:r>
            <a:endParaRPr lang="fr-FR" sz="3200" b="1">
              <a:latin typeface="Times New Roman" pitchFamily="18" charset="0"/>
            </a:endParaRPr>
          </a:p>
        </p:txBody>
      </p:sp>
      <p:sp>
        <p:nvSpPr>
          <p:cNvPr id="180334" name="Line 110"/>
          <p:cNvSpPr>
            <a:spLocks noChangeShapeType="1"/>
          </p:cNvSpPr>
          <p:nvPr/>
        </p:nvSpPr>
        <p:spPr bwMode="auto">
          <a:xfrm flipV="1">
            <a:off x="2880946" y="2740025"/>
            <a:ext cx="1466" cy="50800"/>
          </a:xfrm>
          <a:prstGeom prst="line">
            <a:avLst/>
          </a:prstGeom>
          <a:noFill/>
          <a:ln w="0">
            <a:solidFill>
              <a:srgbClr val="000000"/>
            </a:solidFill>
            <a:round/>
            <a:headEnd/>
            <a:tailEnd/>
          </a:ln>
        </p:spPr>
        <p:txBody>
          <a:bodyPr/>
          <a:lstStyle/>
          <a:p>
            <a:endParaRPr lang="fr-FR"/>
          </a:p>
        </p:txBody>
      </p:sp>
      <p:sp>
        <p:nvSpPr>
          <p:cNvPr id="180335" name="Line 111"/>
          <p:cNvSpPr>
            <a:spLocks noChangeShapeType="1"/>
          </p:cNvSpPr>
          <p:nvPr/>
        </p:nvSpPr>
        <p:spPr bwMode="auto">
          <a:xfrm>
            <a:off x="2880946" y="1077913"/>
            <a:ext cx="1466" cy="50800"/>
          </a:xfrm>
          <a:prstGeom prst="line">
            <a:avLst/>
          </a:prstGeom>
          <a:noFill/>
          <a:ln w="0">
            <a:solidFill>
              <a:srgbClr val="000000"/>
            </a:solidFill>
            <a:round/>
            <a:headEnd/>
            <a:tailEnd/>
          </a:ln>
        </p:spPr>
        <p:txBody>
          <a:bodyPr/>
          <a:lstStyle/>
          <a:p>
            <a:endParaRPr lang="fr-FR"/>
          </a:p>
        </p:txBody>
      </p:sp>
      <p:sp>
        <p:nvSpPr>
          <p:cNvPr id="180336" name="Rectangle 112"/>
          <p:cNvSpPr>
            <a:spLocks noChangeArrowheads="1"/>
          </p:cNvSpPr>
          <p:nvPr/>
        </p:nvSpPr>
        <p:spPr bwMode="auto">
          <a:xfrm>
            <a:off x="2845777" y="2830514"/>
            <a:ext cx="158698" cy="215444"/>
          </a:xfrm>
          <a:prstGeom prst="rect">
            <a:avLst/>
          </a:prstGeom>
          <a:noFill/>
          <a:ln w="9525">
            <a:noFill/>
            <a:miter lim="800000"/>
            <a:headEnd/>
            <a:tailEnd/>
          </a:ln>
        </p:spPr>
        <p:txBody>
          <a:bodyPr wrap="none" lIns="0" tIns="0" rIns="0" bIns="0">
            <a:spAutoFit/>
          </a:bodyPr>
          <a:lstStyle/>
          <a:p>
            <a:pPr algn="ctr"/>
            <a:r>
              <a:rPr lang="fr-FR" sz="1400" b="1">
                <a:solidFill>
                  <a:srgbClr val="000000"/>
                </a:solidFill>
                <a:latin typeface="Helvetica" pitchFamily="34" charset="0"/>
              </a:rPr>
              <a:t>-3</a:t>
            </a:r>
            <a:endParaRPr lang="fr-FR" sz="3200" b="1">
              <a:latin typeface="Times New Roman" pitchFamily="18" charset="0"/>
            </a:endParaRPr>
          </a:p>
        </p:txBody>
      </p:sp>
      <p:sp>
        <p:nvSpPr>
          <p:cNvPr id="180337" name="Line 113"/>
          <p:cNvSpPr>
            <a:spLocks noChangeShapeType="1"/>
          </p:cNvSpPr>
          <p:nvPr/>
        </p:nvSpPr>
        <p:spPr bwMode="auto">
          <a:xfrm flipV="1">
            <a:off x="3368920" y="2740025"/>
            <a:ext cx="1465" cy="50800"/>
          </a:xfrm>
          <a:prstGeom prst="line">
            <a:avLst/>
          </a:prstGeom>
          <a:noFill/>
          <a:ln w="0">
            <a:solidFill>
              <a:srgbClr val="000000"/>
            </a:solidFill>
            <a:round/>
            <a:headEnd/>
            <a:tailEnd/>
          </a:ln>
        </p:spPr>
        <p:txBody>
          <a:bodyPr/>
          <a:lstStyle/>
          <a:p>
            <a:endParaRPr lang="fr-FR"/>
          </a:p>
        </p:txBody>
      </p:sp>
      <p:sp>
        <p:nvSpPr>
          <p:cNvPr id="180338" name="Line 114"/>
          <p:cNvSpPr>
            <a:spLocks noChangeShapeType="1"/>
          </p:cNvSpPr>
          <p:nvPr/>
        </p:nvSpPr>
        <p:spPr bwMode="auto">
          <a:xfrm>
            <a:off x="3368920" y="1077913"/>
            <a:ext cx="1465" cy="50800"/>
          </a:xfrm>
          <a:prstGeom prst="line">
            <a:avLst/>
          </a:prstGeom>
          <a:noFill/>
          <a:ln w="0">
            <a:solidFill>
              <a:srgbClr val="000000"/>
            </a:solidFill>
            <a:round/>
            <a:headEnd/>
            <a:tailEnd/>
          </a:ln>
        </p:spPr>
        <p:txBody>
          <a:bodyPr/>
          <a:lstStyle/>
          <a:p>
            <a:endParaRPr lang="fr-FR"/>
          </a:p>
        </p:txBody>
      </p:sp>
      <p:sp>
        <p:nvSpPr>
          <p:cNvPr id="180339" name="Rectangle 115"/>
          <p:cNvSpPr>
            <a:spLocks noChangeArrowheads="1"/>
          </p:cNvSpPr>
          <p:nvPr/>
        </p:nvSpPr>
        <p:spPr bwMode="auto">
          <a:xfrm>
            <a:off x="3335216" y="2830514"/>
            <a:ext cx="158698" cy="215444"/>
          </a:xfrm>
          <a:prstGeom prst="rect">
            <a:avLst/>
          </a:prstGeom>
          <a:noFill/>
          <a:ln w="9525">
            <a:noFill/>
            <a:miter lim="800000"/>
            <a:headEnd/>
            <a:tailEnd/>
          </a:ln>
        </p:spPr>
        <p:txBody>
          <a:bodyPr wrap="none" lIns="0" tIns="0" rIns="0" bIns="0">
            <a:spAutoFit/>
          </a:bodyPr>
          <a:lstStyle/>
          <a:p>
            <a:pPr algn="ctr"/>
            <a:r>
              <a:rPr lang="fr-FR" sz="1400" b="1">
                <a:solidFill>
                  <a:srgbClr val="000000"/>
                </a:solidFill>
                <a:latin typeface="Helvetica" pitchFamily="34" charset="0"/>
              </a:rPr>
              <a:t>-2</a:t>
            </a:r>
            <a:endParaRPr lang="fr-FR" sz="3200" b="1">
              <a:latin typeface="Times New Roman" pitchFamily="18" charset="0"/>
            </a:endParaRPr>
          </a:p>
        </p:txBody>
      </p:sp>
      <p:sp>
        <p:nvSpPr>
          <p:cNvPr id="180340" name="Line 116"/>
          <p:cNvSpPr>
            <a:spLocks noChangeShapeType="1"/>
          </p:cNvSpPr>
          <p:nvPr/>
        </p:nvSpPr>
        <p:spPr bwMode="auto">
          <a:xfrm flipV="1">
            <a:off x="3858359" y="2740025"/>
            <a:ext cx="1465" cy="50800"/>
          </a:xfrm>
          <a:prstGeom prst="line">
            <a:avLst/>
          </a:prstGeom>
          <a:noFill/>
          <a:ln w="0">
            <a:solidFill>
              <a:srgbClr val="000000"/>
            </a:solidFill>
            <a:round/>
            <a:headEnd/>
            <a:tailEnd/>
          </a:ln>
        </p:spPr>
        <p:txBody>
          <a:bodyPr/>
          <a:lstStyle/>
          <a:p>
            <a:endParaRPr lang="fr-FR"/>
          </a:p>
        </p:txBody>
      </p:sp>
      <p:sp>
        <p:nvSpPr>
          <p:cNvPr id="180341" name="Line 117"/>
          <p:cNvSpPr>
            <a:spLocks noChangeShapeType="1"/>
          </p:cNvSpPr>
          <p:nvPr/>
        </p:nvSpPr>
        <p:spPr bwMode="auto">
          <a:xfrm>
            <a:off x="3858359" y="1077913"/>
            <a:ext cx="1465" cy="50800"/>
          </a:xfrm>
          <a:prstGeom prst="line">
            <a:avLst/>
          </a:prstGeom>
          <a:noFill/>
          <a:ln w="0">
            <a:solidFill>
              <a:srgbClr val="000000"/>
            </a:solidFill>
            <a:round/>
            <a:headEnd/>
            <a:tailEnd/>
          </a:ln>
        </p:spPr>
        <p:txBody>
          <a:bodyPr/>
          <a:lstStyle/>
          <a:p>
            <a:endParaRPr lang="fr-FR"/>
          </a:p>
        </p:txBody>
      </p:sp>
      <p:sp>
        <p:nvSpPr>
          <p:cNvPr id="180342" name="Rectangle 118"/>
          <p:cNvSpPr>
            <a:spLocks noChangeArrowheads="1"/>
          </p:cNvSpPr>
          <p:nvPr/>
        </p:nvSpPr>
        <p:spPr bwMode="auto">
          <a:xfrm>
            <a:off x="3824654" y="2830514"/>
            <a:ext cx="158698" cy="215444"/>
          </a:xfrm>
          <a:prstGeom prst="rect">
            <a:avLst/>
          </a:prstGeom>
          <a:noFill/>
          <a:ln w="9525">
            <a:noFill/>
            <a:miter lim="800000"/>
            <a:headEnd/>
            <a:tailEnd/>
          </a:ln>
        </p:spPr>
        <p:txBody>
          <a:bodyPr wrap="none" lIns="0" tIns="0" rIns="0" bIns="0">
            <a:spAutoFit/>
          </a:bodyPr>
          <a:lstStyle/>
          <a:p>
            <a:pPr algn="ctr"/>
            <a:r>
              <a:rPr lang="fr-FR" sz="1400" b="1">
                <a:solidFill>
                  <a:srgbClr val="000000"/>
                </a:solidFill>
                <a:latin typeface="Helvetica" pitchFamily="34" charset="0"/>
              </a:rPr>
              <a:t>-1</a:t>
            </a:r>
            <a:endParaRPr lang="fr-FR" sz="3200" b="1">
              <a:latin typeface="Times New Roman" pitchFamily="18" charset="0"/>
            </a:endParaRPr>
          </a:p>
        </p:txBody>
      </p:sp>
      <p:sp>
        <p:nvSpPr>
          <p:cNvPr id="180343" name="Line 119"/>
          <p:cNvSpPr>
            <a:spLocks noChangeShapeType="1"/>
          </p:cNvSpPr>
          <p:nvPr/>
        </p:nvSpPr>
        <p:spPr bwMode="auto">
          <a:xfrm flipV="1">
            <a:off x="4356589" y="2740025"/>
            <a:ext cx="1465" cy="50800"/>
          </a:xfrm>
          <a:prstGeom prst="line">
            <a:avLst/>
          </a:prstGeom>
          <a:noFill/>
          <a:ln w="0">
            <a:solidFill>
              <a:srgbClr val="000000"/>
            </a:solidFill>
            <a:round/>
            <a:headEnd/>
            <a:tailEnd/>
          </a:ln>
        </p:spPr>
        <p:txBody>
          <a:bodyPr/>
          <a:lstStyle/>
          <a:p>
            <a:endParaRPr lang="fr-FR"/>
          </a:p>
        </p:txBody>
      </p:sp>
      <p:sp>
        <p:nvSpPr>
          <p:cNvPr id="180344" name="Line 120"/>
          <p:cNvSpPr>
            <a:spLocks noChangeShapeType="1"/>
          </p:cNvSpPr>
          <p:nvPr/>
        </p:nvSpPr>
        <p:spPr bwMode="auto">
          <a:xfrm>
            <a:off x="4356589" y="1077913"/>
            <a:ext cx="1465" cy="50800"/>
          </a:xfrm>
          <a:prstGeom prst="line">
            <a:avLst/>
          </a:prstGeom>
          <a:noFill/>
          <a:ln w="0">
            <a:solidFill>
              <a:srgbClr val="000000"/>
            </a:solidFill>
            <a:round/>
            <a:headEnd/>
            <a:tailEnd/>
          </a:ln>
        </p:spPr>
        <p:txBody>
          <a:bodyPr/>
          <a:lstStyle/>
          <a:p>
            <a:endParaRPr lang="fr-FR"/>
          </a:p>
        </p:txBody>
      </p:sp>
      <p:sp>
        <p:nvSpPr>
          <p:cNvPr id="180345" name="Rectangle 121"/>
          <p:cNvSpPr>
            <a:spLocks noChangeArrowheads="1"/>
          </p:cNvSpPr>
          <p:nvPr/>
        </p:nvSpPr>
        <p:spPr bwMode="auto">
          <a:xfrm>
            <a:off x="4350728" y="2830514"/>
            <a:ext cx="99386" cy="215444"/>
          </a:xfrm>
          <a:prstGeom prst="rect">
            <a:avLst/>
          </a:prstGeom>
          <a:noFill/>
          <a:ln w="9525">
            <a:noFill/>
            <a:miter lim="800000"/>
            <a:headEnd/>
            <a:tailEnd/>
          </a:ln>
        </p:spPr>
        <p:txBody>
          <a:bodyPr wrap="none" lIns="0" tIns="0" rIns="0" bIns="0">
            <a:spAutoFit/>
          </a:bodyPr>
          <a:lstStyle/>
          <a:p>
            <a:pPr algn="ctr"/>
            <a:r>
              <a:rPr lang="fr-FR" sz="1400" b="1">
                <a:solidFill>
                  <a:srgbClr val="000000"/>
                </a:solidFill>
                <a:latin typeface="Helvetica" pitchFamily="34" charset="0"/>
              </a:rPr>
              <a:t>0</a:t>
            </a:r>
            <a:endParaRPr lang="fr-FR" sz="3200" b="1">
              <a:latin typeface="Times New Roman" pitchFamily="18" charset="0"/>
            </a:endParaRPr>
          </a:p>
        </p:txBody>
      </p:sp>
      <p:sp>
        <p:nvSpPr>
          <p:cNvPr id="180346" name="Line 122"/>
          <p:cNvSpPr>
            <a:spLocks noChangeShapeType="1"/>
          </p:cNvSpPr>
          <p:nvPr/>
        </p:nvSpPr>
        <p:spPr bwMode="auto">
          <a:xfrm flipV="1">
            <a:off x="4846028" y="2740025"/>
            <a:ext cx="1465" cy="50800"/>
          </a:xfrm>
          <a:prstGeom prst="line">
            <a:avLst/>
          </a:prstGeom>
          <a:noFill/>
          <a:ln w="0">
            <a:solidFill>
              <a:srgbClr val="000000"/>
            </a:solidFill>
            <a:round/>
            <a:headEnd/>
            <a:tailEnd/>
          </a:ln>
        </p:spPr>
        <p:txBody>
          <a:bodyPr/>
          <a:lstStyle/>
          <a:p>
            <a:endParaRPr lang="fr-FR"/>
          </a:p>
        </p:txBody>
      </p:sp>
      <p:sp>
        <p:nvSpPr>
          <p:cNvPr id="180347" name="Line 123"/>
          <p:cNvSpPr>
            <a:spLocks noChangeShapeType="1"/>
          </p:cNvSpPr>
          <p:nvPr/>
        </p:nvSpPr>
        <p:spPr bwMode="auto">
          <a:xfrm>
            <a:off x="4846028" y="1077913"/>
            <a:ext cx="1465" cy="50800"/>
          </a:xfrm>
          <a:prstGeom prst="line">
            <a:avLst/>
          </a:prstGeom>
          <a:noFill/>
          <a:ln w="0">
            <a:solidFill>
              <a:srgbClr val="000000"/>
            </a:solidFill>
            <a:round/>
            <a:headEnd/>
            <a:tailEnd/>
          </a:ln>
        </p:spPr>
        <p:txBody>
          <a:bodyPr/>
          <a:lstStyle/>
          <a:p>
            <a:endParaRPr lang="fr-FR"/>
          </a:p>
        </p:txBody>
      </p:sp>
      <p:sp>
        <p:nvSpPr>
          <p:cNvPr id="180348" name="Rectangle 124"/>
          <p:cNvSpPr>
            <a:spLocks noChangeArrowheads="1"/>
          </p:cNvSpPr>
          <p:nvPr/>
        </p:nvSpPr>
        <p:spPr bwMode="auto">
          <a:xfrm>
            <a:off x="4840166" y="2830514"/>
            <a:ext cx="99386" cy="215444"/>
          </a:xfrm>
          <a:prstGeom prst="rect">
            <a:avLst/>
          </a:prstGeom>
          <a:noFill/>
          <a:ln w="9525">
            <a:noFill/>
            <a:miter lim="800000"/>
            <a:headEnd/>
            <a:tailEnd/>
          </a:ln>
        </p:spPr>
        <p:txBody>
          <a:bodyPr wrap="none" lIns="0" tIns="0" rIns="0" bIns="0">
            <a:spAutoFit/>
          </a:bodyPr>
          <a:lstStyle/>
          <a:p>
            <a:pPr algn="ctr"/>
            <a:r>
              <a:rPr lang="fr-FR" sz="1400" b="1">
                <a:solidFill>
                  <a:srgbClr val="000000"/>
                </a:solidFill>
                <a:latin typeface="Helvetica" pitchFamily="34" charset="0"/>
              </a:rPr>
              <a:t>1</a:t>
            </a:r>
            <a:endParaRPr lang="fr-FR" sz="3200" b="1">
              <a:latin typeface="Times New Roman" pitchFamily="18" charset="0"/>
            </a:endParaRPr>
          </a:p>
        </p:txBody>
      </p:sp>
      <p:sp>
        <p:nvSpPr>
          <p:cNvPr id="180349" name="Line 125"/>
          <p:cNvSpPr>
            <a:spLocks noChangeShapeType="1"/>
          </p:cNvSpPr>
          <p:nvPr/>
        </p:nvSpPr>
        <p:spPr bwMode="auto">
          <a:xfrm flipV="1">
            <a:off x="5334000" y="2740025"/>
            <a:ext cx="1466" cy="50800"/>
          </a:xfrm>
          <a:prstGeom prst="line">
            <a:avLst/>
          </a:prstGeom>
          <a:noFill/>
          <a:ln w="0">
            <a:solidFill>
              <a:srgbClr val="000000"/>
            </a:solidFill>
            <a:round/>
            <a:headEnd/>
            <a:tailEnd/>
          </a:ln>
        </p:spPr>
        <p:txBody>
          <a:bodyPr/>
          <a:lstStyle/>
          <a:p>
            <a:endParaRPr lang="fr-FR"/>
          </a:p>
        </p:txBody>
      </p:sp>
      <p:sp>
        <p:nvSpPr>
          <p:cNvPr id="180350" name="Line 126"/>
          <p:cNvSpPr>
            <a:spLocks noChangeShapeType="1"/>
          </p:cNvSpPr>
          <p:nvPr/>
        </p:nvSpPr>
        <p:spPr bwMode="auto">
          <a:xfrm>
            <a:off x="5334000" y="1077913"/>
            <a:ext cx="1466" cy="50800"/>
          </a:xfrm>
          <a:prstGeom prst="line">
            <a:avLst/>
          </a:prstGeom>
          <a:noFill/>
          <a:ln w="0">
            <a:solidFill>
              <a:srgbClr val="000000"/>
            </a:solidFill>
            <a:round/>
            <a:headEnd/>
            <a:tailEnd/>
          </a:ln>
        </p:spPr>
        <p:txBody>
          <a:bodyPr/>
          <a:lstStyle/>
          <a:p>
            <a:endParaRPr lang="fr-FR"/>
          </a:p>
        </p:txBody>
      </p:sp>
      <p:sp>
        <p:nvSpPr>
          <p:cNvPr id="180351" name="Rectangle 127"/>
          <p:cNvSpPr>
            <a:spLocks noChangeArrowheads="1"/>
          </p:cNvSpPr>
          <p:nvPr/>
        </p:nvSpPr>
        <p:spPr bwMode="auto">
          <a:xfrm>
            <a:off x="5328139" y="2830514"/>
            <a:ext cx="99386" cy="215444"/>
          </a:xfrm>
          <a:prstGeom prst="rect">
            <a:avLst/>
          </a:prstGeom>
          <a:noFill/>
          <a:ln w="9525">
            <a:noFill/>
            <a:miter lim="800000"/>
            <a:headEnd/>
            <a:tailEnd/>
          </a:ln>
        </p:spPr>
        <p:txBody>
          <a:bodyPr wrap="none" lIns="0" tIns="0" rIns="0" bIns="0">
            <a:spAutoFit/>
          </a:bodyPr>
          <a:lstStyle/>
          <a:p>
            <a:pPr algn="ctr"/>
            <a:r>
              <a:rPr lang="fr-FR" sz="1400" b="1">
                <a:solidFill>
                  <a:srgbClr val="000000"/>
                </a:solidFill>
                <a:latin typeface="Helvetica" pitchFamily="34" charset="0"/>
              </a:rPr>
              <a:t>2</a:t>
            </a:r>
            <a:endParaRPr lang="fr-FR" sz="3200" b="1">
              <a:latin typeface="Times New Roman" pitchFamily="18" charset="0"/>
            </a:endParaRPr>
          </a:p>
        </p:txBody>
      </p:sp>
      <p:sp>
        <p:nvSpPr>
          <p:cNvPr id="180352" name="Line 128"/>
          <p:cNvSpPr>
            <a:spLocks noChangeShapeType="1"/>
          </p:cNvSpPr>
          <p:nvPr/>
        </p:nvSpPr>
        <p:spPr bwMode="auto">
          <a:xfrm flipV="1">
            <a:off x="5823438" y="2740025"/>
            <a:ext cx="1466" cy="50800"/>
          </a:xfrm>
          <a:prstGeom prst="line">
            <a:avLst/>
          </a:prstGeom>
          <a:noFill/>
          <a:ln w="0">
            <a:solidFill>
              <a:srgbClr val="000000"/>
            </a:solidFill>
            <a:round/>
            <a:headEnd/>
            <a:tailEnd/>
          </a:ln>
        </p:spPr>
        <p:txBody>
          <a:bodyPr/>
          <a:lstStyle/>
          <a:p>
            <a:endParaRPr lang="fr-FR"/>
          </a:p>
        </p:txBody>
      </p:sp>
      <p:sp>
        <p:nvSpPr>
          <p:cNvPr id="180353" name="Line 129"/>
          <p:cNvSpPr>
            <a:spLocks noChangeShapeType="1"/>
          </p:cNvSpPr>
          <p:nvPr/>
        </p:nvSpPr>
        <p:spPr bwMode="auto">
          <a:xfrm>
            <a:off x="5823438" y="1077913"/>
            <a:ext cx="1466" cy="50800"/>
          </a:xfrm>
          <a:prstGeom prst="line">
            <a:avLst/>
          </a:prstGeom>
          <a:noFill/>
          <a:ln w="0">
            <a:solidFill>
              <a:srgbClr val="000000"/>
            </a:solidFill>
            <a:round/>
            <a:headEnd/>
            <a:tailEnd/>
          </a:ln>
        </p:spPr>
        <p:txBody>
          <a:bodyPr/>
          <a:lstStyle/>
          <a:p>
            <a:endParaRPr lang="fr-FR"/>
          </a:p>
        </p:txBody>
      </p:sp>
      <p:sp>
        <p:nvSpPr>
          <p:cNvPr id="180354" name="Rectangle 130"/>
          <p:cNvSpPr>
            <a:spLocks noChangeArrowheads="1"/>
          </p:cNvSpPr>
          <p:nvPr/>
        </p:nvSpPr>
        <p:spPr bwMode="auto">
          <a:xfrm>
            <a:off x="5817577" y="2830514"/>
            <a:ext cx="99386" cy="215444"/>
          </a:xfrm>
          <a:prstGeom prst="rect">
            <a:avLst/>
          </a:prstGeom>
          <a:noFill/>
          <a:ln w="9525">
            <a:noFill/>
            <a:miter lim="800000"/>
            <a:headEnd/>
            <a:tailEnd/>
          </a:ln>
        </p:spPr>
        <p:txBody>
          <a:bodyPr wrap="none" lIns="0" tIns="0" rIns="0" bIns="0">
            <a:spAutoFit/>
          </a:bodyPr>
          <a:lstStyle/>
          <a:p>
            <a:pPr algn="ctr"/>
            <a:r>
              <a:rPr lang="fr-FR" sz="1400" b="1">
                <a:solidFill>
                  <a:srgbClr val="000000"/>
                </a:solidFill>
                <a:latin typeface="Helvetica" pitchFamily="34" charset="0"/>
              </a:rPr>
              <a:t>3</a:t>
            </a:r>
            <a:endParaRPr lang="fr-FR" sz="3200" b="1">
              <a:latin typeface="Times New Roman" pitchFamily="18" charset="0"/>
            </a:endParaRPr>
          </a:p>
        </p:txBody>
      </p:sp>
      <p:sp>
        <p:nvSpPr>
          <p:cNvPr id="180355" name="Line 131"/>
          <p:cNvSpPr>
            <a:spLocks noChangeShapeType="1"/>
          </p:cNvSpPr>
          <p:nvPr/>
        </p:nvSpPr>
        <p:spPr bwMode="auto">
          <a:xfrm flipV="1">
            <a:off x="6321669" y="2740025"/>
            <a:ext cx="1466" cy="50800"/>
          </a:xfrm>
          <a:prstGeom prst="line">
            <a:avLst/>
          </a:prstGeom>
          <a:noFill/>
          <a:ln w="0">
            <a:solidFill>
              <a:srgbClr val="000000"/>
            </a:solidFill>
            <a:round/>
            <a:headEnd/>
            <a:tailEnd/>
          </a:ln>
        </p:spPr>
        <p:txBody>
          <a:bodyPr/>
          <a:lstStyle/>
          <a:p>
            <a:endParaRPr lang="fr-FR"/>
          </a:p>
        </p:txBody>
      </p:sp>
      <p:sp>
        <p:nvSpPr>
          <p:cNvPr id="180356" name="Line 132"/>
          <p:cNvSpPr>
            <a:spLocks noChangeShapeType="1"/>
          </p:cNvSpPr>
          <p:nvPr/>
        </p:nvSpPr>
        <p:spPr bwMode="auto">
          <a:xfrm>
            <a:off x="6321669" y="1077913"/>
            <a:ext cx="1466" cy="50800"/>
          </a:xfrm>
          <a:prstGeom prst="line">
            <a:avLst/>
          </a:prstGeom>
          <a:noFill/>
          <a:ln w="0">
            <a:solidFill>
              <a:srgbClr val="000000"/>
            </a:solidFill>
            <a:round/>
            <a:headEnd/>
            <a:tailEnd/>
          </a:ln>
        </p:spPr>
        <p:txBody>
          <a:bodyPr/>
          <a:lstStyle/>
          <a:p>
            <a:endParaRPr lang="fr-FR"/>
          </a:p>
        </p:txBody>
      </p:sp>
      <p:sp>
        <p:nvSpPr>
          <p:cNvPr id="180357" name="Rectangle 133"/>
          <p:cNvSpPr>
            <a:spLocks noChangeArrowheads="1"/>
          </p:cNvSpPr>
          <p:nvPr/>
        </p:nvSpPr>
        <p:spPr bwMode="auto">
          <a:xfrm>
            <a:off x="6315808" y="2830514"/>
            <a:ext cx="99386" cy="215444"/>
          </a:xfrm>
          <a:prstGeom prst="rect">
            <a:avLst/>
          </a:prstGeom>
          <a:noFill/>
          <a:ln w="9525">
            <a:noFill/>
            <a:miter lim="800000"/>
            <a:headEnd/>
            <a:tailEnd/>
          </a:ln>
        </p:spPr>
        <p:txBody>
          <a:bodyPr wrap="none" lIns="0" tIns="0" rIns="0" bIns="0">
            <a:spAutoFit/>
          </a:bodyPr>
          <a:lstStyle/>
          <a:p>
            <a:pPr algn="ctr"/>
            <a:r>
              <a:rPr lang="fr-FR" sz="1400" b="1">
                <a:solidFill>
                  <a:srgbClr val="000000"/>
                </a:solidFill>
                <a:latin typeface="Helvetica" pitchFamily="34" charset="0"/>
              </a:rPr>
              <a:t>4</a:t>
            </a:r>
            <a:endParaRPr lang="fr-FR" sz="3200" b="1">
              <a:latin typeface="Times New Roman" pitchFamily="18" charset="0"/>
            </a:endParaRPr>
          </a:p>
        </p:txBody>
      </p:sp>
      <p:sp>
        <p:nvSpPr>
          <p:cNvPr id="180358" name="Line 134"/>
          <p:cNvSpPr>
            <a:spLocks noChangeShapeType="1"/>
          </p:cNvSpPr>
          <p:nvPr/>
        </p:nvSpPr>
        <p:spPr bwMode="auto">
          <a:xfrm flipV="1">
            <a:off x="6811108" y="2740025"/>
            <a:ext cx="1466" cy="50800"/>
          </a:xfrm>
          <a:prstGeom prst="line">
            <a:avLst/>
          </a:prstGeom>
          <a:noFill/>
          <a:ln w="0">
            <a:solidFill>
              <a:srgbClr val="000000"/>
            </a:solidFill>
            <a:round/>
            <a:headEnd/>
            <a:tailEnd/>
          </a:ln>
        </p:spPr>
        <p:txBody>
          <a:bodyPr/>
          <a:lstStyle/>
          <a:p>
            <a:endParaRPr lang="fr-FR"/>
          </a:p>
        </p:txBody>
      </p:sp>
      <p:sp>
        <p:nvSpPr>
          <p:cNvPr id="180359" name="Line 135"/>
          <p:cNvSpPr>
            <a:spLocks noChangeShapeType="1"/>
          </p:cNvSpPr>
          <p:nvPr/>
        </p:nvSpPr>
        <p:spPr bwMode="auto">
          <a:xfrm>
            <a:off x="6811108" y="1077913"/>
            <a:ext cx="1466" cy="50800"/>
          </a:xfrm>
          <a:prstGeom prst="line">
            <a:avLst/>
          </a:prstGeom>
          <a:noFill/>
          <a:ln w="0">
            <a:solidFill>
              <a:srgbClr val="000000"/>
            </a:solidFill>
            <a:round/>
            <a:headEnd/>
            <a:tailEnd/>
          </a:ln>
        </p:spPr>
        <p:txBody>
          <a:bodyPr/>
          <a:lstStyle/>
          <a:p>
            <a:endParaRPr lang="fr-FR"/>
          </a:p>
        </p:txBody>
      </p:sp>
      <p:sp>
        <p:nvSpPr>
          <p:cNvPr id="180360" name="Rectangle 136"/>
          <p:cNvSpPr>
            <a:spLocks noChangeArrowheads="1"/>
          </p:cNvSpPr>
          <p:nvPr/>
        </p:nvSpPr>
        <p:spPr bwMode="auto">
          <a:xfrm>
            <a:off x="6805247" y="2830514"/>
            <a:ext cx="99386" cy="215444"/>
          </a:xfrm>
          <a:prstGeom prst="rect">
            <a:avLst/>
          </a:prstGeom>
          <a:noFill/>
          <a:ln w="9525">
            <a:noFill/>
            <a:miter lim="800000"/>
            <a:headEnd/>
            <a:tailEnd/>
          </a:ln>
        </p:spPr>
        <p:txBody>
          <a:bodyPr wrap="none" lIns="0" tIns="0" rIns="0" bIns="0">
            <a:spAutoFit/>
          </a:bodyPr>
          <a:lstStyle/>
          <a:p>
            <a:pPr algn="ctr"/>
            <a:r>
              <a:rPr lang="fr-FR" sz="1400" b="1">
                <a:solidFill>
                  <a:srgbClr val="000000"/>
                </a:solidFill>
                <a:latin typeface="Helvetica" pitchFamily="34" charset="0"/>
              </a:rPr>
              <a:t>5</a:t>
            </a:r>
            <a:endParaRPr lang="fr-FR" sz="3200" b="1">
              <a:latin typeface="Times New Roman" pitchFamily="18" charset="0"/>
            </a:endParaRPr>
          </a:p>
        </p:txBody>
      </p:sp>
      <p:sp>
        <p:nvSpPr>
          <p:cNvPr id="180361" name="Line 137"/>
          <p:cNvSpPr>
            <a:spLocks noChangeShapeType="1"/>
          </p:cNvSpPr>
          <p:nvPr/>
        </p:nvSpPr>
        <p:spPr bwMode="auto">
          <a:xfrm>
            <a:off x="1893277" y="2790825"/>
            <a:ext cx="49823" cy="1588"/>
          </a:xfrm>
          <a:prstGeom prst="line">
            <a:avLst/>
          </a:prstGeom>
          <a:noFill/>
          <a:ln w="0">
            <a:solidFill>
              <a:srgbClr val="000000"/>
            </a:solidFill>
            <a:round/>
            <a:headEnd/>
            <a:tailEnd/>
          </a:ln>
        </p:spPr>
        <p:txBody>
          <a:bodyPr/>
          <a:lstStyle/>
          <a:p>
            <a:endParaRPr lang="fr-FR"/>
          </a:p>
        </p:txBody>
      </p:sp>
      <p:sp>
        <p:nvSpPr>
          <p:cNvPr id="180362" name="Line 138"/>
          <p:cNvSpPr>
            <a:spLocks noChangeShapeType="1"/>
          </p:cNvSpPr>
          <p:nvPr/>
        </p:nvSpPr>
        <p:spPr bwMode="auto">
          <a:xfrm flipH="1">
            <a:off x="6761285" y="2790825"/>
            <a:ext cx="49823" cy="1588"/>
          </a:xfrm>
          <a:prstGeom prst="line">
            <a:avLst/>
          </a:prstGeom>
          <a:noFill/>
          <a:ln w="0">
            <a:solidFill>
              <a:srgbClr val="000000"/>
            </a:solidFill>
            <a:round/>
            <a:headEnd/>
            <a:tailEnd/>
          </a:ln>
        </p:spPr>
        <p:txBody>
          <a:bodyPr/>
          <a:lstStyle/>
          <a:p>
            <a:endParaRPr lang="fr-FR"/>
          </a:p>
        </p:txBody>
      </p:sp>
      <p:sp>
        <p:nvSpPr>
          <p:cNvPr id="180363" name="Rectangle 139"/>
          <p:cNvSpPr>
            <a:spLocks noChangeArrowheads="1"/>
          </p:cNvSpPr>
          <p:nvPr/>
        </p:nvSpPr>
        <p:spPr bwMode="auto">
          <a:xfrm>
            <a:off x="1626577" y="2709864"/>
            <a:ext cx="99386" cy="215444"/>
          </a:xfrm>
          <a:prstGeom prst="rect">
            <a:avLst/>
          </a:prstGeom>
          <a:noFill/>
          <a:ln w="9525">
            <a:noFill/>
            <a:miter lim="800000"/>
            <a:headEnd/>
            <a:tailEnd/>
          </a:ln>
        </p:spPr>
        <p:txBody>
          <a:bodyPr wrap="none" lIns="0" tIns="0" rIns="0" bIns="0">
            <a:spAutoFit/>
          </a:bodyPr>
          <a:lstStyle/>
          <a:p>
            <a:pPr algn="ctr"/>
            <a:r>
              <a:rPr lang="fr-FR" sz="1400" b="1">
                <a:solidFill>
                  <a:srgbClr val="000000"/>
                </a:solidFill>
                <a:latin typeface="Helvetica" pitchFamily="34" charset="0"/>
              </a:rPr>
              <a:t>0</a:t>
            </a:r>
            <a:endParaRPr lang="fr-FR" sz="3200" b="1">
              <a:latin typeface="Times New Roman" pitchFamily="18" charset="0"/>
            </a:endParaRPr>
          </a:p>
        </p:txBody>
      </p:sp>
      <p:sp>
        <p:nvSpPr>
          <p:cNvPr id="180364" name="Line 140"/>
          <p:cNvSpPr>
            <a:spLocks noChangeShapeType="1"/>
          </p:cNvSpPr>
          <p:nvPr/>
        </p:nvSpPr>
        <p:spPr bwMode="auto">
          <a:xfrm>
            <a:off x="1893277" y="2365375"/>
            <a:ext cx="49823" cy="1588"/>
          </a:xfrm>
          <a:prstGeom prst="line">
            <a:avLst/>
          </a:prstGeom>
          <a:noFill/>
          <a:ln w="0">
            <a:solidFill>
              <a:srgbClr val="000000"/>
            </a:solidFill>
            <a:round/>
            <a:headEnd/>
            <a:tailEnd/>
          </a:ln>
        </p:spPr>
        <p:txBody>
          <a:bodyPr/>
          <a:lstStyle/>
          <a:p>
            <a:endParaRPr lang="fr-FR"/>
          </a:p>
        </p:txBody>
      </p:sp>
      <p:sp>
        <p:nvSpPr>
          <p:cNvPr id="180365" name="Line 141"/>
          <p:cNvSpPr>
            <a:spLocks noChangeShapeType="1"/>
          </p:cNvSpPr>
          <p:nvPr/>
        </p:nvSpPr>
        <p:spPr bwMode="auto">
          <a:xfrm flipH="1">
            <a:off x="6761285" y="2365375"/>
            <a:ext cx="49823" cy="1588"/>
          </a:xfrm>
          <a:prstGeom prst="line">
            <a:avLst/>
          </a:prstGeom>
          <a:noFill/>
          <a:ln w="0">
            <a:solidFill>
              <a:srgbClr val="000000"/>
            </a:solidFill>
            <a:round/>
            <a:headEnd/>
            <a:tailEnd/>
          </a:ln>
        </p:spPr>
        <p:txBody>
          <a:bodyPr/>
          <a:lstStyle/>
          <a:p>
            <a:endParaRPr lang="fr-FR"/>
          </a:p>
        </p:txBody>
      </p:sp>
      <p:sp>
        <p:nvSpPr>
          <p:cNvPr id="180366" name="Rectangle 142"/>
          <p:cNvSpPr>
            <a:spLocks noChangeArrowheads="1"/>
          </p:cNvSpPr>
          <p:nvPr/>
        </p:nvSpPr>
        <p:spPr bwMode="auto">
          <a:xfrm>
            <a:off x="1622181" y="2284413"/>
            <a:ext cx="65" cy="492443"/>
          </a:xfrm>
          <a:prstGeom prst="rect">
            <a:avLst/>
          </a:prstGeom>
          <a:noFill/>
          <a:ln w="9525">
            <a:noFill/>
            <a:miter lim="800000"/>
            <a:headEnd/>
            <a:tailEnd/>
          </a:ln>
        </p:spPr>
        <p:txBody>
          <a:bodyPr wrap="none" lIns="0" tIns="0" rIns="0" bIns="0">
            <a:spAutoFit/>
          </a:bodyPr>
          <a:lstStyle/>
          <a:p>
            <a:pPr algn="ctr"/>
            <a:endParaRPr lang="fr-FR" sz="3200" b="1">
              <a:latin typeface="Times New Roman" pitchFamily="18" charset="0"/>
            </a:endParaRPr>
          </a:p>
        </p:txBody>
      </p:sp>
      <p:sp>
        <p:nvSpPr>
          <p:cNvPr id="180367" name="Line 143"/>
          <p:cNvSpPr>
            <a:spLocks noChangeShapeType="1"/>
          </p:cNvSpPr>
          <p:nvPr/>
        </p:nvSpPr>
        <p:spPr bwMode="auto">
          <a:xfrm>
            <a:off x="1893277" y="1939925"/>
            <a:ext cx="49823" cy="1588"/>
          </a:xfrm>
          <a:prstGeom prst="line">
            <a:avLst/>
          </a:prstGeom>
          <a:noFill/>
          <a:ln w="0">
            <a:solidFill>
              <a:srgbClr val="000000"/>
            </a:solidFill>
            <a:round/>
            <a:headEnd/>
            <a:tailEnd/>
          </a:ln>
        </p:spPr>
        <p:txBody>
          <a:bodyPr/>
          <a:lstStyle/>
          <a:p>
            <a:endParaRPr lang="fr-FR"/>
          </a:p>
        </p:txBody>
      </p:sp>
      <p:sp>
        <p:nvSpPr>
          <p:cNvPr id="180368" name="Line 144"/>
          <p:cNvSpPr>
            <a:spLocks noChangeShapeType="1"/>
          </p:cNvSpPr>
          <p:nvPr/>
        </p:nvSpPr>
        <p:spPr bwMode="auto">
          <a:xfrm flipH="1">
            <a:off x="6761285" y="1939925"/>
            <a:ext cx="49823" cy="1588"/>
          </a:xfrm>
          <a:prstGeom prst="line">
            <a:avLst/>
          </a:prstGeom>
          <a:noFill/>
          <a:ln w="0">
            <a:solidFill>
              <a:srgbClr val="000000"/>
            </a:solidFill>
            <a:round/>
            <a:headEnd/>
            <a:tailEnd/>
          </a:ln>
        </p:spPr>
        <p:txBody>
          <a:bodyPr/>
          <a:lstStyle/>
          <a:p>
            <a:endParaRPr lang="fr-FR"/>
          </a:p>
        </p:txBody>
      </p:sp>
      <p:sp>
        <p:nvSpPr>
          <p:cNvPr id="180369" name="Rectangle 145"/>
          <p:cNvSpPr>
            <a:spLocks noChangeArrowheads="1"/>
          </p:cNvSpPr>
          <p:nvPr/>
        </p:nvSpPr>
        <p:spPr bwMode="auto">
          <a:xfrm>
            <a:off x="1572358" y="1858964"/>
            <a:ext cx="248466" cy="215444"/>
          </a:xfrm>
          <a:prstGeom prst="rect">
            <a:avLst/>
          </a:prstGeom>
          <a:noFill/>
          <a:ln w="9525">
            <a:noFill/>
            <a:miter lim="800000"/>
            <a:headEnd/>
            <a:tailEnd/>
          </a:ln>
        </p:spPr>
        <p:txBody>
          <a:bodyPr wrap="none" lIns="0" tIns="0" rIns="0" bIns="0">
            <a:spAutoFit/>
          </a:bodyPr>
          <a:lstStyle/>
          <a:p>
            <a:pPr algn="ctr"/>
            <a:r>
              <a:rPr lang="fr-FR" sz="1400" b="1">
                <a:solidFill>
                  <a:srgbClr val="000000"/>
                </a:solidFill>
                <a:latin typeface="Helvetica" pitchFamily="34" charset="0"/>
              </a:rPr>
              <a:t>0.5</a:t>
            </a:r>
            <a:endParaRPr lang="fr-FR" sz="3200" b="1">
              <a:latin typeface="Times New Roman" pitchFamily="18" charset="0"/>
            </a:endParaRPr>
          </a:p>
        </p:txBody>
      </p:sp>
      <p:sp>
        <p:nvSpPr>
          <p:cNvPr id="180370" name="Line 146"/>
          <p:cNvSpPr>
            <a:spLocks noChangeShapeType="1"/>
          </p:cNvSpPr>
          <p:nvPr/>
        </p:nvSpPr>
        <p:spPr bwMode="auto">
          <a:xfrm>
            <a:off x="1893277" y="1503364"/>
            <a:ext cx="49823" cy="1587"/>
          </a:xfrm>
          <a:prstGeom prst="line">
            <a:avLst/>
          </a:prstGeom>
          <a:noFill/>
          <a:ln w="0">
            <a:solidFill>
              <a:srgbClr val="000000"/>
            </a:solidFill>
            <a:round/>
            <a:headEnd/>
            <a:tailEnd/>
          </a:ln>
        </p:spPr>
        <p:txBody>
          <a:bodyPr/>
          <a:lstStyle/>
          <a:p>
            <a:endParaRPr lang="fr-FR"/>
          </a:p>
        </p:txBody>
      </p:sp>
      <p:sp>
        <p:nvSpPr>
          <p:cNvPr id="180371" name="Line 147"/>
          <p:cNvSpPr>
            <a:spLocks noChangeShapeType="1"/>
          </p:cNvSpPr>
          <p:nvPr/>
        </p:nvSpPr>
        <p:spPr bwMode="auto">
          <a:xfrm flipH="1">
            <a:off x="6761285" y="1503364"/>
            <a:ext cx="49823" cy="1587"/>
          </a:xfrm>
          <a:prstGeom prst="line">
            <a:avLst/>
          </a:prstGeom>
          <a:noFill/>
          <a:ln w="0">
            <a:solidFill>
              <a:srgbClr val="000000"/>
            </a:solidFill>
            <a:round/>
            <a:headEnd/>
            <a:tailEnd/>
          </a:ln>
        </p:spPr>
        <p:txBody>
          <a:bodyPr/>
          <a:lstStyle/>
          <a:p>
            <a:endParaRPr lang="fr-FR"/>
          </a:p>
        </p:txBody>
      </p:sp>
      <p:sp>
        <p:nvSpPr>
          <p:cNvPr id="180372" name="Rectangle 148"/>
          <p:cNvSpPr>
            <a:spLocks noChangeArrowheads="1"/>
          </p:cNvSpPr>
          <p:nvPr/>
        </p:nvSpPr>
        <p:spPr bwMode="auto">
          <a:xfrm>
            <a:off x="1635369" y="1422401"/>
            <a:ext cx="65" cy="492443"/>
          </a:xfrm>
          <a:prstGeom prst="rect">
            <a:avLst/>
          </a:prstGeom>
          <a:noFill/>
          <a:ln w="9525">
            <a:noFill/>
            <a:miter lim="800000"/>
            <a:headEnd/>
            <a:tailEnd/>
          </a:ln>
        </p:spPr>
        <p:txBody>
          <a:bodyPr wrap="none" lIns="0" tIns="0" rIns="0" bIns="0">
            <a:spAutoFit/>
          </a:bodyPr>
          <a:lstStyle/>
          <a:p>
            <a:pPr algn="ctr"/>
            <a:endParaRPr lang="fr-FR" sz="3200" b="1">
              <a:latin typeface="Times New Roman" pitchFamily="18" charset="0"/>
            </a:endParaRPr>
          </a:p>
        </p:txBody>
      </p:sp>
      <p:sp>
        <p:nvSpPr>
          <p:cNvPr id="180373" name="Line 149"/>
          <p:cNvSpPr>
            <a:spLocks noChangeShapeType="1"/>
          </p:cNvSpPr>
          <p:nvPr/>
        </p:nvSpPr>
        <p:spPr bwMode="auto">
          <a:xfrm>
            <a:off x="1893277" y="1077914"/>
            <a:ext cx="49823" cy="1587"/>
          </a:xfrm>
          <a:prstGeom prst="line">
            <a:avLst/>
          </a:prstGeom>
          <a:noFill/>
          <a:ln w="0">
            <a:solidFill>
              <a:srgbClr val="000000"/>
            </a:solidFill>
            <a:round/>
            <a:headEnd/>
            <a:tailEnd/>
          </a:ln>
        </p:spPr>
        <p:txBody>
          <a:bodyPr/>
          <a:lstStyle/>
          <a:p>
            <a:endParaRPr lang="fr-FR"/>
          </a:p>
        </p:txBody>
      </p:sp>
      <p:sp>
        <p:nvSpPr>
          <p:cNvPr id="180374" name="Line 150"/>
          <p:cNvSpPr>
            <a:spLocks noChangeShapeType="1"/>
          </p:cNvSpPr>
          <p:nvPr/>
        </p:nvSpPr>
        <p:spPr bwMode="auto">
          <a:xfrm flipH="1">
            <a:off x="6761285" y="1077914"/>
            <a:ext cx="49823" cy="1587"/>
          </a:xfrm>
          <a:prstGeom prst="line">
            <a:avLst/>
          </a:prstGeom>
          <a:noFill/>
          <a:ln w="0">
            <a:solidFill>
              <a:srgbClr val="000000"/>
            </a:solidFill>
            <a:round/>
            <a:headEnd/>
            <a:tailEnd/>
          </a:ln>
        </p:spPr>
        <p:txBody>
          <a:bodyPr/>
          <a:lstStyle/>
          <a:p>
            <a:endParaRPr lang="fr-FR"/>
          </a:p>
        </p:txBody>
      </p:sp>
      <p:sp>
        <p:nvSpPr>
          <p:cNvPr id="180375" name="Rectangle 151"/>
          <p:cNvSpPr>
            <a:spLocks noChangeArrowheads="1"/>
          </p:cNvSpPr>
          <p:nvPr/>
        </p:nvSpPr>
        <p:spPr bwMode="auto">
          <a:xfrm>
            <a:off x="1639766" y="996951"/>
            <a:ext cx="99386" cy="215444"/>
          </a:xfrm>
          <a:prstGeom prst="rect">
            <a:avLst/>
          </a:prstGeom>
          <a:noFill/>
          <a:ln w="9525">
            <a:noFill/>
            <a:miter lim="800000"/>
            <a:headEnd/>
            <a:tailEnd/>
          </a:ln>
        </p:spPr>
        <p:txBody>
          <a:bodyPr wrap="none" lIns="0" tIns="0" rIns="0" bIns="0">
            <a:spAutoFit/>
          </a:bodyPr>
          <a:lstStyle/>
          <a:p>
            <a:pPr algn="ctr"/>
            <a:r>
              <a:rPr lang="fr-FR" sz="1400" b="1">
                <a:solidFill>
                  <a:srgbClr val="000000"/>
                </a:solidFill>
                <a:latin typeface="Helvetica" pitchFamily="34" charset="0"/>
              </a:rPr>
              <a:t>1</a:t>
            </a:r>
            <a:endParaRPr lang="fr-FR" sz="3200" b="1">
              <a:latin typeface="Times New Roman" pitchFamily="18" charset="0"/>
            </a:endParaRPr>
          </a:p>
        </p:txBody>
      </p:sp>
      <p:sp>
        <p:nvSpPr>
          <p:cNvPr id="180376" name="Line 152"/>
          <p:cNvSpPr>
            <a:spLocks noChangeShapeType="1"/>
          </p:cNvSpPr>
          <p:nvPr/>
        </p:nvSpPr>
        <p:spPr bwMode="auto">
          <a:xfrm>
            <a:off x="1893277" y="1077914"/>
            <a:ext cx="4917831" cy="1587"/>
          </a:xfrm>
          <a:prstGeom prst="line">
            <a:avLst/>
          </a:prstGeom>
          <a:noFill/>
          <a:ln w="0">
            <a:solidFill>
              <a:srgbClr val="000000"/>
            </a:solidFill>
            <a:round/>
            <a:headEnd/>
            <a:tailEnd/>
          </a:ln>
        </p:spPr>
        <p:txBody>
          <a:bodyPr/>
          <a:lstStyle/>
          <a:p>
            <a:endParaRPr lang="fr-FR"/>
          </a:p>
        </p:txBody>
      </p:sp>
      <p:sp>
        <p:nvSpPr>
          <p:cNvPr id="180377" name="Freeform 153"/>
          <p:cNvSpPr>
            <a:spLocks/>
          </p:cNvSpPr>
          <p:nvPr/>
        </p:nvSpPr>
        <p:spPr bwMode="auto">
          <a:xfrm>
            <a:off x="1893277" y="1077913"/>
            <a:ext cx="4917831" cy="1712912"/>
          </a:xfrm>
          <a:custGeom>
            <a:avLst/>
            <a:gdLst/>
            <a:ahLst/>
            <a:cxnLst>
              <a:cxn ang="0">
                <a:pos x="0" y="169"/>
              </a:cxn>
              <a:cxn ang="0">
                <a:pos x="493" y="169"/>
              </a:cxn>
              <a:cxn ang="0">
                <a:pos x="493" y="0"/>
              </a:cxn>
            </a:cxnLst>
            <a:rect l="0" t="0" r="r" b="b"/>
            <a:pathLst>
              <a:path w="493" h="169">
                <a:moveTo>
                  <a:pt x="0" y="169"/>
                </a:moveTo>
                <a:lnTo>
                  <a:pt x="493" y="169"/>
                </a:lnTo>
                <a:lnTo>
                  <a:pt x="493" y="0"/>
                </a:lnTo>
              </a:path>
            </a:pathLst>
          </a:custGeom>
          <a:noFill/>
          <a:ln w="0">
            <a:solidFill>
              <a:srgbClr val="000000"/>
            </a:solidFill>
            <a:prstDash val="solid"/>
            <a:round/>
            <a:headEnd/>
            <a:tailEnd/>
          </a:ln>
        </p:spPr>
        <p:txBody>
          <a:bodyPr/>
          <a:lstStyle/>
          <a:p>
            <a:endParaRPr lang="fr-FR"/>
          </a:p>
        </p:txBody>
      </p:sp>
      <p:sp>
        <p:nvSpPr>
          <p:cNvPr id="180378" name="Line 154"/>
          <p:cNvSpPr>
            <a:spLocks noChangeShapeType="1"/>
          </p:cNvSpPr>
          <p:nvPr/>
        </p:nvSpPr>
        <p:spPr bwMode="auto">
          <a:xfrm flipV="1">
            <a:off x="1875692" y="1077913"/>
            <a:ext cx="1466" cy="1712912"/>
          </a:xfrm>
          <a:prstGeom prst="line">
            <a:avLst/>
          </a:prstGeom>
          <a:noFill/>
          <a:ln w="0">
            <a:solidFill>
              <a:srgbClr val="000000"/>
            </a:solidFill>
            <a:round/>
            <a:headEnd/>
            <a:tailEnd/>
          </a:ln>
        </p:spPr>
        <p:txBody>
          <a:bodyPr/>
          <a:lstStyle/>
          <a:p>
            <a:endParaRPr lang="fr-FR"/>
          </a:p>
        </p:txBody>
      </p:sp>
      <p:sp>
        <p:nvSpPr>
          <p:cNvPr id="180379" name="Rectangle 155"/>
          <p:cNvSpPr>
            <a:spLocks noChangeArrowheads="1"/>
          </p:cNvSpPr>
          <p:nvPr/>
        </p:nvSpPr>
        <p:spPr bwMode="auto">
          <a:xfrm>
            <a:off x="3966797" y="2982914"/>
            <a:ext cx="1038747" cy="215444"/>
          </a:xfrm>
          <a:prstGeom prst="rect">
            <a:avLst/>
          </a:prstGeom>
          <a:noFill/>
          <a:ln w="9525">
            <a:noFill/>
            <a:miter lim="800000"/>
            <a:headEnd/>
            <a:tailEnd/>
          </a:ln>
        </p:spPr>
        <p:txBody>
          <a:bodyPr wrap="none" lIns="0" tIns="0" rIns="0" bIns="0">
            <a:spAutoFit/>
          </a:bodyPr>
          <a:lstStyle/>
          <a:p>
            <a:pPr algn="ctr"/>
            <a:r>
              <a:rPr lang="fr-FR" sz="1400">
                <a:solidFill>
                  <a:srgbClr val="000000"/>
                </a:solidFill>
                <a:latin typeface="Helvetica" pitchFamily="34" charset="0"/>
              </a:rPr>
              <a:t>temps (</a:t>
            </a:r>
            <a:r>
              <a:rPr lang="fr-FR" sz="1400">
                <a:solidFill>
                  <a:srgbClr val="000000"/>
                </a:solidFill>
                <a:latin typeface="Symbol" pitchFamily="18" charset="2"/>
              </a:rPr>
              <a:t>m</a:t>
            </a:r>
            <a:r>
              <a:rPr lang="fr-FR" sz="1400">
                <a:solidFill>
                  <a:srgbClr val="000000"/>
                </a:solidFill>
                <a:latin typeface="Helvetica" pitchFamily="34" charset="0"/>
              </a:rPr>
              <a:t>sec)</a:t>
            </a:r>
            <a:endParaRPr lang="fr-FR" sz="3200">
              <a:latin typeface="Times New Roman" pitchFamily="18" charset="0"/>
            </a:endParaRPr>
          </a:p>
        </p:txBody>
      </p:sp>
      <p:sp>
        <p:nvSpPr>
          <p:cNvPr id="180380" name="Rectangle 156"/>
          <p:cNvSpPr>
            <a:spLocks noChangeArrowheads="1"/>
          </p:cNvSpPr>
          <p:nvPr/>
        </p:nvSpPr>
        <p:spPr bwMode="auto">
          <a:xfrm rot="16200000">
            <a:off x="973417" y="1748066"/>
            <a:ext cx="775853" cy="215444"/>
          </a:xfrm>
          <a:prstGeom prst="rect">
            <a:avLst/>
          </a:prstGeom>
          <a:noFill/>
          <a:ln w="9525">
            <a:noFill/>
            <a:miter lim="800000"/>
            <a:headEnd/>
            <a:tailEnd/>
          </a:ln>
        </p:spPr>
        <p:txBody>
          <a:bodyPr wrap="none" lIns="0" tIns="0" rIns="0" bIns="0">
            <a:spAutoFit/>
          </a:bodyPr>
          <a:lstStyle/>
          <a:p>
            <a:pPr algn="ctr"/>
            <a:r>
              <a:rPr lang="fr-FR" sz="1400">
                <a:solidFill>
                  <a:srgbClr val="000000"/>
                </a:solidFill>
                <a:latin typeface="Helvetica" pitchFamily="34" charset="0"/>
              </a:rPr>
              <a:t>amplitude</a:t>
            </a:r>
            <a:endParaRPr lang="fr-FR" sz="3200" b="1">
              <a:latin typeface="Times New Roman" pitchFamily="18" charset="0"/>
            </a:endParaRPr>
          </a:p>
        </p:txBody>
      </p:sp>
      <p:sp>
        <p:nvSpPr>
          <p:cNvPr id="180381" name="Rectangle 157"/>
          <p:cNvSpPr>
            <a:spLocks noChangeArrowheads="1"/>
          </p:cNvSpPr>
          <p:nvPr/>
        </p:nvSpPr>
        <p:spPr bwMode="auto">
          <a:xfrm>
            <a:off x="2712428" y="701676"/>
            <a:ext cx="3585918" cy="261610"/>
          </a:xfrm>
          <a:prstGeom prst="rect">
            <a:avLst/>
          </a:prstGeom>
          <a:noFill/>
          <a:ln w="9525">
            <a:noFill/>
            <a:miter lim="800000"/>
            <a:headEnd/>
            <a:tailEnd/>
          </a:ln>
        </p:spPr>
        <p:txBody>
          <a:bodyPr wrap="none" lIns="0" tIns="0" rIns="0" bIns="0">
            <a:spAutoFit/>
          </a:bodyPr>
          <a:lstStyle/>
          <a:p>
            <a:pPr algn="ctr"/>
            <a:r>
              <a:rPr lang="fr-FR" sz="1700">
                <a:solidFill>
                  <a:srgbClr val="000000"/>
                </a:solidFill>
                <a:latin typeface="Helvetica" pitchFamily="34" charset="0"/>
              </a:rPr>
              <a:t>représentation des signaux en temps</a:t>
            </a:r>
            <a:endParaRPr lang="fr-FR" sz="3200" b="1">
              <a:latin typeface="Times New Roman" pitchFamily="18" charset="0"/>
            </a:endParaRPr>
          </a:p>
        </p:txBody>
      </p:sp>
      <p:sp>
        <p:nvSpPr>
          <p:cNvPr id="180382" name="Freeform 158"/>
          <p:cNvSpPr>
            <a:spLocks/>
          </p:cNvSpPr>
          <p:nvPr/>
        </p:nvSpPr>
        <p:spPr bwMode="auto">
          <a:xfrm>
            <a:off x="1890346" y="1133475"/>
            <a:ext cx="4925158" cy="1644650"/>
          </a:xfrm>
          <a:custGeom>
            <a:avLst/>
            <a:gdLst/>
            <a:ahLst/>
            <a:cxnLst>
              <a:cxn ang="0">
                <a:pos x="34" y="760"/>
              </a:cxn>
              <a:cxn ang="0">
                <a:pos x="74" y="760"/>
              </a:cxn>
              <a:cxn ang="0">
                <a:pos x="113" y="760"/>
              </a:cxn>
              <a:cxn ang="0">
                <a:pos x="153" y="760"/>
              </a:cxn>
              <a:cxn ang="0">
                <a:pos x="193" y="760"/>
              </a:cxn>
              <a:cxn ang="0">
                <a:pos x="232" y="760"/>
              </a:cxn>
              <a:cxn ang="0">
                <a:pos x="272" y="760"/>
              </a:cxn>
              <a:cxn ang="0">
                <a:pos x="312" y="760"/>
              </a:cxn>
              <a:cxn ang="0">
                <a:pos x="351" y="760"/>
              </a:cxn>
              <a:cxn ang="0">
                <a:pos x="391" y="760"/>
              </a:cxn>
              <a:cxn ang="0">
                <a:pos x="431" y="760"/>
              </a:cxn>
              <a:cxn ang="0">
                <a:pos x="470" y="760"/>
              </a:cxn>
              <a:cxn ang="0">
                <a:pos x="510" y="760"/>
              </a:cxn>
              <a:cxn ang="0">
                <a:pos x="550" y="760"/>
              </a:cxn>
              <a:cxn ang="0">
                <a:pos x="590" y="760"/>
              </a:cxn>
              <a:cxn ang="0">
                <a:pos x="629" y="760"/>
              </a:cxn>
              <a:cxn ang="0">
                <a:pos x="669" y="760"/>
              </a:cxn>
              <a:cxn ang="0">
                <a:pos x="709" y="760"/>
              </a:cxn>
              <a:cxn ang="0">
                <a:pos x="748" y="760"/>
              </a:cxn>
              <a:cxn ang="0">
                <a:pos x="788" y="760"/>
              </a:cxn>
              <a:cxn ang="0">
                <a:pos x="828" y="760"/>
              </a:cxn>
              <a:cxn ang="0">
                <a:pos x="867" y="760"/>
              </a:cxn>
              <a:cxn ang="0">
                <a:pos x="907" y="760"/>
              </a:cxn>
              <a:cxn ang="0">
                <a:pos x="947" y="760"/>
              </a:cxn>
              <a:cxn ang="0">
                <a:pos x="986" y="760"/>
              </a:cxn>
              <a:cxn ang="0">
                <a:pos x="1026" y="760"/>
              </a:cxn>
              <a:cxn ang="0">
                <a:pos x="1066" y="760"/>
              </a:cxn>
              <a:cxn ang="0">
                <a:pos x="1105" y="760"/>
              </a:cxn>
              <a:cxn ang="0">
                <a:pos x="1145" y="760"/>
              </a:cxn>
              <a:cxn ang="0">
                <a:pos x="1185" y="760"/>
              </a:cxn>
              <a:cxn ang="0">
                <a:pos x="1225" y="760"/>
              </a:cxn>
              <a:cxn ang="0">
                <a:pos x="1264" y="0"/>
              </a:cxn>
              <a:cxn ang="0">
                <a:pos x="1304" y="0"/>
              </a:cxn>
              <a:cxn ang="0">
                <a:pos x="1344" y="0"/>
              </a:cxn>
              <a:cxn ang="0">
                <a:pos x="1383" y="0"/>
              </a:cxn>
              <a:cxn ang="0">
                <a:pos x="1423" y="0"/>
              </a:cxn>
              <a:cxn ang="0">
                <a:pos x="1463" y="0"/>
              </a:cxn>
              <a:cxn ang="0">
                <a:pos x="1502" y="760"/>
              </a:cxn>
              <a:cxn ang="0">
                <a:pos x="1542" y="760"/>
              </a:cxn>
              <a:cxn ang="0">
                <a:pos x="1582" y="760"/>
              </a:cxn>
              <a:cxn ang="0">
                <a:pos x="1621" y="760"/>
              </a:cxn>
              <a:cxn ang="0">
                <a:pos x="1661" y="760"/>
              </a:cxn>
              <a:cxn ang="0">
                <a:pos x="1701" y="760"/>
              </a:cxn>
              <a:cxn ang="0">
                <a:pos x="1740" y="760"/>
              </a:cxn>
              <a:cxn ang="0">
                <a:pos x="1780" y="760"/>
              </a:cxn>
              <a:cxn ang="0">
                <a:pos x="1820" y="760"/>
              </a:cxn>
              <a:cxn ang="0">
                <a:pos x="1860" y="760"/>
              </a:cxn>
              <a:cxn ang="0">
                <a:pos x="1899" y="760"/>
              </a:cxn>
              <a:cxn ang="0">
                <a:pos x="1939" y="760"/>
              </a:cxn>
              <a:cxn ang="0">
                <a:pos x="1979" y="760"/>
              </a:cxn>
              <a:cxn ang="0">
                <a:pos x="2018" y="760"/>
              </a:cxn>
              <a:cxn ang="0">
                <a:pos x="2058" y="760"/>
              </a:cxn>
              <a:cxn ang="0">
                <a:pos x="2098" y="760"/>
              </a:cxn>
              <a:cxn ang="0">
                <a:pos x="2137" y="760"/>
              </a:cxn>
              <a:cxn ang="0">
                <a:pos x="2177" y="760"/>
              </a:cxn>
              <a:cxn ang="0">
                <a:pos x="2217" y="760"/>
              </a:cxn>
              <a:cxn ang="0">
                <a:pos x="2256" y="760"/>
              </a:cxn>
              <a:cxn ang="0">
                <a:pos x="2296" y="760"/>
              </a:cxn>
              <a:cxn ang="0">
                <a:pos x="2336" y="760"/>
              </a:cxn>
              <a:cxn ang="0">
                <a:pos x="2375" y="760"/>
              </a:cxn>
              <a:cxn ang="0">
                <a:pos x="2415" y="760"/>
              </a:cxn>
              <a:cxn ang="0">
                <a:pos x="2455" y="760"/>
              </a:cxn>
            </a:cxnLst>
            <a:rect l="0" t="0" r="r" b="b"/>
            <a:pathLst>
              <a:path w="2455" h="760">
                <a:moveTo>
                  <a:pt x="0" y="760"/>
                </a:moveTo>
                <a:lnTo>
                  <a:pt x="6" y="760"/>
                </a:lnTo>
                <a:lnTo>
                  <a:pt x="11" y="760"/>
                </a:lnTo>
                <a:lnTo>
                  <a:pt x="17" y="760"/>
                </a:lnTo>
                <a:lnTo>
                  <a:pt x="23" y="760"/>
                </a:lnTo>
                <a:lnTo>
                  <a:pt x="28" y="760"/>
                </a:lnTo>
                <a:lnTo>
                  <a:pt x="34" y="760"/>
                </a:lnTo>
                <a:lnTo>
                  <a:pt x="40" y="760"/>
                </a:lnTo>
                <a:lnTo>
                  <a:pt x="45" y="760"/>
                </a:lnTo>
                <a:lnTo>
                  <a:pt x="51" y="760"/>
                </a:lnTo>
                <a:lnTo>
                  <a:pt x="57" y="760"/>
                </a:lnTo>
                <a:lnTo>
                  <a:pt x="62" y="760"/>
                </a:lnTo>
                <a:lnTo>
                  <a:pt x="68" y="760"/>
                </a:lnTo>
                <a:lnTo>
                  <a:pt x="74" y="760"/>
                </a:lnTo>
                <a:lnTo>
                  <a:pt x="79" y="760"/>
                </a:lnTo>
                <a:lnTo>
                  <a:pt x="85" y="760"/>
                </a:lnTo>
                <a:lnTo>
                  <a:pt x="91" y="760"/>
                </a:lnTo>
                <a:lnTo>
                  <a:pt x="96" y="760"/>
                </a:lnTo>
                <a:lnTo>
                  <a:pt x="102" y="760"/>
                </a:lnTo>
                <a:lnTo>
                  <a:pt x="108" y="760"/>
                </a:lnTo>
                <a:lnTo>
                  <a:pt x="113" y="760"/>
                </a:lnTo>
                <a:lnTo>
                  <a:pt x="119" y="760"/>
                </a:lnTo>
                <a:lnTo>
                  <a:pt x="125" y="760"/>
                </a:lnTo>
                <a:lnTo>
                  <a:pt x="130" y="760"/>
                </a:lnTo>
                <a:lnTo>
                  <a:pt x="136" y="760"/>
                </a:lnTo>
                <a:lnTo>
                  <a:pt x="142" y="760"/>
                </a:lnTo>
                <a:lnTo>
                  <a:pt x="147" y="760"/>
                </a:lnTo>
                <a:lnTo>
                  <a:pt x="153" y="760"/>
                </a:lnTo>
                <a:lnTo>
                  <a:pt x="159" y="760"/>
                </a:lnTo>
                <a:lnTo>
                  <a:pt x="164" y="760"/>
                </a:lnTo>
                <a:lnTo>
                  <a:pt x="170" y="760"/>
                </a:lnTo>
                <a:lnTo>
                  <a:pt x="176" y="760"/>
                </a:lnTo>
                <a:lnTo>
                  <a:pt x="181" y="760"/>
                </a:lnTo>
                <a:lnTo>
                  <a:pt x="187" y="760"/>
                </a:lnTo>
                <a:lnTo>
                  <a:pt x="193" y="760"/>
                </a:lnTo>
                <a:lnTo>
                  <a:pt x="198" y="760"/>
                </a:lnTo>
                <a:lnTo>
                  <a:pt x="204" y="760"/>
                </a:lnTo>
                <a:lnTo>
                  <a:pt x="210" y="760"/>
                </a:lnTo>
                <a:lnTo>
                  <a:pt x="215" y="760"/>
                </a:lnTo>
                <a:lnTo>
                  <a:pt x="221" y="760"/>
                </a:lnTo>
                <a:lnTo>
                  <a:pt x="227" y="760"/>
                </a:lnTo>
                <a:lnTo>
                  <a:pt x="232" y="760"/>
                </a:lnTo>
                <a:lnTo>
                  <a:pt x="238" y="760"/>
                </a:lnTo>
                <a:lnTo>
                  <a:pt x="244" y="760"/>
                </a:lnTo>
                <a:lnTo>
                  <a:pt x="249" y="760"/>
                </a:lnTo>
                <a:lnTo>
                  <a:pt x="255" y="760"/>
                </a:lnTo>
                <a:lnTo>
                  <a:pt x="261" y="760"/>
                </a:lnTo>
                <a:lnTo>
                  <a:pt x="266" y="760"/>
                </a:lnTo>
                <a:lnTo>
                  <a:pt x="272" y="760"/>
                </a:lnTo>
                <a:lnTo>
                  <a:pt x="278" y="760"/>
                </a:lnTo>
                <a:lnTo>
                  <a:pt x="283" y="760"/>
                </a:lnTo>
                <a:lnTo>
                  <a:pt x="289" y="760"/>
                </a:lnTo>
                <a:lnTo>
                  <a:pt x="295" y="760"/>
                </a:lnTo>
                <a:lnTo>
                  <a:pt x="300" y="760"/>
                </a:lnTo>
                <a:lnTo>
                  <a:pt x="306" y="760"/>
                </a:lnTo>
                <a:lnTo>
                  <a:pt x="312" y="760"/>
                </a:lnTo>
                <a:lnTo>
                  <a:pt x="317" y="760"/>
                </a:lnTo>
                <a:lnTo>
                  <a:pt x="323" y="760"/>
                </a:lnTo>
                <a:lnTo>
                  <a:pt x="329" y="760"/>
                </a:lnTo>
                <a:lnTo>
                  <a:pt x="334" y="760"/>
                </a:lnTo>
                <a:lnTo>
                  <a:pt x="340" y="760"/>
                </a:lnTo>
                <a:lnTo>
                  <a:pt x="346" y="760"/>
                </a:lnTo>
                <a:lnTo>
                  <a:pt x="351" y="760"/>
                </a:lnTo>
                <a:lnTo>
                  <a:pt x="357" y="760"/>
                </a:lnTo>
                <a:lnTo>
                  <a:pt x="363" y="760"/>
                </a:lnTo>
                <a:lnTo>
                  <a:pt x="368" y="760"/>
                </a:lnTo>
                <a:lnTo>
                  <a:pt x="374" y="760"/>
                </a:lnTo>
                <a:lnTo>
                  <a:pt x="380" y="760"/>
                </a:lnTo>
                <a:lnTo>
                  <a:pt x="385" y="760"/>
                </a:lnTo>
                <a:lnTo>
                  <a:pt x="391" y="760"/>
                </a:lnTo>
                <a:lnTo>
                  <a:pt x="397" y="760"/>
                </a:lnTo>
                <a:lnTo>
                  <a:pt x="402" y="760"/>
                </a:lnTo>
                <a:lnTo>
                  <a:pt x="408" y="760"/>
                </a:lnTo>
                <a:lnTo>
                  <a:pt x="414" y="760"/>
                </a:lnTo>
                <a:lnTo>
                  <a:pt x="419" y="760"/>
                </a:lnTo>
                <a:lnTo>
                  <a:pt x="425" y="760"/>
                </a:lnTo>
                <a:lnTo>
                  <a:pt x="431" y="760"/>
                </a:lnTo>
                <a:lnTo>
                  <a:pt x="436" y="760"/>
                </a:lnTo>
                <a:lnTo>
                  <a:pt x="442" y="760"/>
                </a:lnTo>
                <a:lnTo>
                  <a:pt x="448" y="760"/>
                </a:lnTo>
                <a:lnTo>
                  <a:pt x="453" y="760"/>
                </a:lnTo>
                <a:lnTo>
                  <a:pt x="459" y="760"/>
                </a:lnTo>
                <a:lnTo>
                  <a:pt x="465" y="760"/>
                </a:lnTo>
                <a:lnTo>
                  <a:pt x="470" y="760"/>
                </a:lnTo>
                <a:lnTo>
                  <a:pt x="476" y="760"/>
                </a:lnTo>
                <a:lnTo>
                  <a:pt x="482" y="760"/>
                </a:lnTo>
                <a:lnTo>
                  <a:pt x="487" y="760"/>
                </a:lnTo>
                <a:lnTo>
                  <a:pt x="493" y="760"/>
                </a:lnTo>
                <a:lnTo>
                  <a:pt x="499" y="760"/>
                </a:lnTo>
                <a:lnTo>
                  <a:pt x="504" y="760"/>
                </a:lnTo>
                <a:lnTo>
                  <a:pt x="510" y="760"/>
                </a:lnTo>
                <a:lnTo>
                  <a:pt x="516" y="760"/>
                </a:lnTo>
                <a:lnTo>
                  <a:pt x="521" y="760"/>
                </a:lnTo>
                <a:lnTo>
                  <a:pt x="527" y="760"/>
                </a:lnTo>
                <a:lnTo>
                  <a:pt x="533" y="760"/>
                </a:lnTo>
                <a:lnTo>
                  <a:pt x="539" y="760"/>
                </a:lnTo>
                <a:lnTo>
                  <a:pt x="544" y="760"/>
                </a:lnTo>
                <a:lnTo>
                  <a:pt x="550" y="760"/>
                </a:lnTo>
                <a:lnTo>
                  <a:pt x="556" y="760"/>
                </a:lnTo>
                <a:lnTo>
                  <a:pt x="561" y="760"/>
                </a:lnTo>
                <a:lnTo>
                  <a:pt x="567" y="760"/>
                </a:lnTo>
                <a:lnTo>
                  <a:pt x="573" y="760"/>
                </a:lnTo>
                <a:lnTo>
                  <a:pt x="578" y="760"/>
                </a:lnTo>
                <a:lnTo>
                  <a:pt x="584" y="760"/>
                </a:lnTo>
                <a:lnTo>
                  <a:pt x="590" y="760"/>
                </a:lnTo>
                <a:lnTo>
                  <a:pt x="595" y="760"/>
                </a:lnTo>
                <a:lnTo>
                  <a:pt x="601" y="760"/>
                </a:lnTo>
                <a:lnTo>
                  <a:pt x="607" y="760"/>
                </a:lnTo>
                <a:lnTo>
                  <a:pt x="612" y="760"/>
                </a:lnTo>
                <a:lnTo>
                  <a:pt x="618" y="760"/>
                </a:lnTo>
                <a:lnTo>
                  <a:pt x="624" y="760"/>
                </a:lnTo>
                <a:lnTo>
                  <a:pt x="629" y="760"/>
                </a:lnTo>
                <a:lnTo>
                  <a:pt x="635" y="760"/>
                </a:lnTo>
                <a:lnTo>
                  <a:pt x="641" y="760"/>
                </a:lnTo>
                <a:lnTo>
                  <a:pt x="646" y="760"/>
                </a:lnTo>
                <a:lnTo>
                  <a:pt x="652" y="760"/>
                </a:lnTo>
                <a:lnTo>
                  <a:pt x="658" y="760"/>
                </a:lnTo>
                <a:lnTo>
                  <a:pt x="663" y="760"/>
                </a:lnTo>
                <a:lnTo>
                  <a:pt x="669" y="760"/>
                </a:lnTo>
                <a:lnTo>
                  <a:pt x="675" y="760"/>
                </a:lnTo>
                <a:lnTo>
                  <a:pt x="680" y="760"/>
                </a:lnTo>
                <a:lnTo>
                  <a:pt x="686" y="760"/>
                </a:lnTo>
                <a:lnTo>
                  <a:pt x="692" y="760"/>
                </a:lnTo>
                <a:lnTo>
                  <a:pt x="697" y="760"/>
                </a:lnTo>
                <a:lnTo>
                  <a:pt x="703" y="760"/>
                </a:lnTo>
                <a:lnTo>
                  <a:pt x="709" y="760"/>
                </a:lnTo>
                <a:lnTo>
                  <a:pt x="714" y="760"/>
                </a:lnTo>
                <a:lnTo>
                  <a:pt x="720" y="760"/>
                </a:lnTo>
                <a:lnTo>
                  <a:pt x="726" y="760"/>
                </a:lnTo>
                <a:lnTo>
                  <a:pt x="731" y="760"/>
                </a:lnTo>
                <a:lnTo>
                  <a:pt x="737" y="760"/>
                </a:lnTo>
                <a:lnTo>
                  <a:pt x="743" y="760"/>
                </a:lnTo>
                <a:lnTo>
                  <a:pt x="748" y="760"/>
                </a:lnTo>
                <a:lnTo>
                  <a:pt x="754" y="760"/>
                </a:lnTo>
                <a:lnTo>
                  <a:pt x="760" y="760"/>
                </a:lnTo>
                <a:lnTo>
                  <a:pt x="765" y="760"/>
                </a:lnTo>
                <a:lnTo>
                  <a:pt x="771" y="760"/>
                </a:lnTo>
                <a:lnTo>
                  <a:pt x="777" y="760"/>
                </a:lnTo>
                <a:lnTo>
                  <a:pt x="782" y="760"/>
                </a:lnTo>
                <a:lnTo>
                  <a:pt x="788" y="760"/>
                </a:lnTo>
                <a:lnTo>
                  <a:pt x="794" y="760"/>
                </a:lnTo>
                <a:lnTo>
                  <a:pt x="799" y="760"/>
                </a:lnTo>
                <a:lnTo>
                  <a:pt x="805" y="760"/>
                </a:lnTo>
                <a:lnTo>
                  <a:pt x="811" y="760"/>
                </a:lnTo>
                <a:lnTo>
                  <a:pt x="816" y="760"/>
                </a:lnTo>
                <a:lnTo>
                  <a:pt x="822" y="760"/>
                </a:lnTo>
                <a:lnTo>
                  <a:pt x="828" y="760"/>
                </a:lnTo>
                <a:lnTo>
                  <a:pt x="833" y="760"/>
                </a:lnTo>
                <a:lnTo>
                  <a:pt x="839" y="760"/>
                </a:lnTo>
                <a:lnTo>
                  <a:pt x="845" y="760"/>
                </a:lnTo>
                <a:lnTo>
                  <a:pt x="850" y="760"/>
                </a:lnTo>
                <a:lnTo>
                  <a:pt x="856" y="760"/>
                </a:lnTo>
                <a:lnTo>
                  <a:pt x="862" y="760"/>
                </a:lnTo>
                <a:lnTo>
                  <a:pt x="867" y="760"/>
                </a:lnTo>
                <a:lnTo>
                  <a:pt x="873" y="760"/>
                </a:lnTo>
                <a:lnTo>
                  <a:pt x="879" y="760"/>
                </a:lnTo>
                <a:lnTo>
                  <a:pt x="884" y="760"/>
                </a:lnTo>
                <a:lnTo>
                  <a:pt x="890" y="760"/>
                </a:lnTo>
                <a:lnTo>
                  <a:pt x="896" y="760"/>
                </a:lnTo>
                <a:lnTo>
                  <a:pt x="901" y="760"/>
                </a:lnTo>
                <a:lnTo>
                  <a:pt x="907" y="760"/>
                </a:lnTo>
                <a:lnTo>
                  <a:pt x="913" y="760"/>
                </a:lnTo>
                <a:lnTo>
                  <a:pt x="918" y="760"/>
                </a:lnTo>
                <a:lnTo>
                  <a:pt x="924" y="760"/>
                </a:lnTo>
                <a:lnTo>
                  <a:pt x="930" y="760"/>
                </a:lnTo>
                <a:lnTo>
                  <a:pt x="935" y="760"/>
                </a:lnTo>
                <a:lnTo>
                  <a:pt x="941" y="760"/>
                </a:lnTo>
                <a:lnTo>
                  <a:pt x="947" y="760"/>
                </a:lnTo>
                <a:lnTo>
                  <a:pt x="952" y="760"/>
                </a:lnTo>
                <a:lnTo>
                  <a:pt x="958" y="760"/>
                </a:lnTo>
                <a:lnTo>
                  <a:pt x="964" y="760"/>
                </a:lnTo>
                <a:lnTo>
                  <a:pt x="969" y="760"/>
                </a:lnTo>
                <a:lnTo>
                  <a:pt x="975" y="760"/>
                </a:lnTo>
                <a:lnTo>
                  <a:pt x="981" y="760"/>
                </a:lnTo>
                <a:lnTo>
                  <a:pt x="986" y="760"/>
                </a:lnTo>
                <a:lnTo>
                  <a:pt x="992" y="760"/>
                </a:lnTo>
                <a:lnTo>
                  <a:pt x="998" y="760"/>
                </a:lnTo>
                <a:lnTo>
                  <a:pt x="1003" y="760"/>
                </a:lnTo>
                <a:lnTo>
                  <a:pt x="1009" y="760"/>
                </a:lnTo>
                <a:lnTo>
                  <a:pt x="1015" y="760"/>
                </a:lnTo>
                <a:lnTo>
                  <a:pt x="1020" y="760"/>
                </a:lnTo>
                <a:lnTo>
                  <a:pt x="1026" y="760"/>
                </a:lnTo>
                <a:lnTo>
                  <a:pt x="1032" y="760"/>
                </a:lnTo>
                <a:lnTo>
                  <a:pt x="1037" y="760"/>
                </a:lnTo>
                <a:lnTo>
                  <a:pt x="1043" y="760"/>
                </a:lnTo>
                <a:lnTo>
                  <a:pt x="1049" y="760"/>
                </a:lnTo>
                <a:lnTo>
                  <a:pt x="1054" y="760"/>
                </a:lnTo>
                <a:lnTo>
                  <a:pt x="1060" y="760"/>
                </a:lnTo>
                <a:lnTo>
                  <a:pt x="1066" y="760"/>
                </a:lnTo>
                <a:lnTo>
                  <a:pt x="1071" y="760"/>
                </a:lnTo>
                <a:lnTo>
                  <a:pt x="1077" y="760"/>
                </a:lnTo>
                <a:lnTo>
                  <a:pt x="1083" y="760"/>
                </a:lnTo>
                <a:lnTo>
                  <a:pt x="1088" y="760"/>
                </a:lnTo>
                <a:lnTo>
                  <a:pt x="1094" y="760"/>
                </a:lnTo>
                <a:lnTo>
                  <a:pt x="1100" y="760"/>
                </a:lnTo>
                <a:lnTo>
                  <a:pt x="1105" y="760"/>
                </a:lnTo>
                <a:lnTo>
                  <a:pt x="1111" y="760"/>
                </a:lnTo>
                <a:lnTo>
                  <a:pt x="1117" y="760"/>
                </a:lnTo>
                <a:lnTo>
                  <a:pt x="1122" y="760"/>
                </a:lnTo>
                <a:lnTo>
                  <a:pt x="1128" y="760"/>
                </a:lnTo>
                <a:lnTo>
                  <a:pt x="1134" y="760"/>
                </a:lnTo>
                <a:lnTo>
                  <a:pt x="1139" y="760"/>
                </a:lnTo>
                <a:lnTo>
                  <a:pt x="1145" y="760"/>
                </a:lnTo>
                <a:lnTo>
                  <a:pt x="1151" y="760"/>
                </a:lnTo>
                <a:lnTo>
                  <a:pt x="1156" y="760"/>
                </a:lnTo>
                <a:lnTo>
                  <a:pt x="1162" y="760"/>
                </a:lnTo>
                <a:lnTo>
                  <a:pt x="1168" y="760"/>
                </a:lnTo>
                <a:lnTo>
                  <a:pt x="1174" y="760"/>
                </a:lnTo>
                <a:lnTo>
                  <a:pt x="1179" y="760"/>
                </a:lnTo>
                <a:lnTo>
                  <a:pt x="1185" y="760"/>
                </a:lnTo>
                <a:lnTo>
                  <a:pt x="1191" y="760"/>
                </a:lnTo>
                <a:lnTo>
                  <a:pt x="1196" y="760"/>
                </a:lnTo>
                <a:lnTo>
                  <a:pt x="1202" y="760"/>
                </a:lnTo>
                <a:lnTo>
                  <a:pt x="1208" y="760"/>
                </a:lnTo>
                <a:lnTo>
                  <a:pt x="1213" y="760"/>
                </a:lnTo>
                <a:lnTo>
                  <a:pt x="1219" y="760"/>
                </a:lnTo>
                <a:lnTo>
                  <a:pt x="1225" y="760"/>
                </a:lnTo>
                <a:lnTo>
                  <a:pt x="1230" y="0"/>
                </a:lnTo>
                <a:lnTo>
                  <a:pt x="1236" y="0"/>
                </a:lnTo>
                <a:lnTo>
                  <a:pt x="1242" y="0"/>
                </a:lnTo>
                <a:lnTo>
                  <a:pt x="1247" y="0"/>
                </a:lnTo>
                <a:lnTo>
                  <a:pt x="1253" y="0"/>
                </a:lnTo>
                <a:lnTo>
                  <a:pt x="1259" y="0"/>
                </a:lnTo>
                <a:lnTo>
                  <a:pt x="1264" y="0"/>
                </a:lnTo>
                <a:lnTo>
                  <a:pt x="1270" y="0"/>
                </a:lnTo>
                <a:lnTo>
                  <a:pt x="1276" y="0"/>
                </a:lnTo>
                <a:lnTo>
                  <a:pt x="1281" y="0"/>
                </a:lnTo>
                <a:lnTo>
                  <a:pt x="1287" y="0"/>
                </a:lnTo>
                <a:lnTo>
                  <a:pt x="1293" y="0"/>
                </a:lnTo>
                <a:lnTo>
                  <a:pt x="1298" y="0"/>
                </a:lnTo>
                <a:lnTo>
                  <a:pt x="1304" y="0"/>
                </a:lnTo>
                <a:lnTo>
                  <a:pt x="1310" y="0"/>
                </a:lnTo>
                <a:lnTo>
                  <a:pt x="1315" y="0"/>
                </a:lnTo>
                <a:lnTo>
                  <a:pt x="1321" y="0"/>
                </a:lnTo>
                <a:lnTo>
                  <a:pt x="1327" y="0"/>
                </a:lnTo>
                <a:lnTo>
                  <a:pt x="1332" y="0"/>
                </a:lnTo>
                <a:lnTo>
                  <a:pt x="1338" y="0"/>
                </a:lnTo>
                <a:lnTo>
                  <a:pt x="1344" y="0"/>
                </a:lnTo>
                <a:lnTo>
                  <a:pt x="1349" y="0"/>
                </a:lnTo>
                <a:lnTo>
                  <a:pt x="1355" y="0"/>
                </a:lnTo>
                <a:lnTo>
                  <a:pt x="1361" y="0"/>
                </a:lnTo>
                <a:lnTo>
                  <a:pt x="1366" y="0"/>
                </a:lnTo>
                <a:lnTo>
                  <a:pt x="1372" y="0"/>
                </a:lnTo>
                <a:lnTo>
                  <a:pt x="1378" y="0"/>
                </a:lnTo>
                <a:lnTo>
                  <a:pt x="1383" y="0"/>
                </a:lnTo>
                <a:lnTo>
                  <a:pt x="1389" y="0"/>
                </a:lnTo>
                <a:lnTo>
                  <a:pt x="1395" y="0"/>
                </a:lnTo>
                <a:lnTo>
                  <a:pt x="1400" y="0"/>
                </a:lnTo>
                <a:lnTo>
                  <a:pt x="1406" y="0"/>
                </a:lnTo>
                <a:lnTo>
                  <a:pt x="1412" y="0"/>
                </a:lnTo>
                <a:lnTo>
                  <a:pt x="1417" y="0"/>
                </a:lnTo>
                <a:lnTo>
                  <a:pt x="1423" y="0"/>
                </a:lnTo>
                <a:lnTo>
                  <a:pt x="1429" y="0"/>
                </a:lnTo>
                <a:lnTo>
                  <a:pt x="1434" y="0"/>
                </a:lnTo>
                <a:lnTo>
                  <a:pt x="1440" y="0"/>
                </a:lnTo>
                <a:lnTo>
                  <a:pt x="1446" y="0"/>
                </a:lnTo>
                <a:lnTo>
                  <a:pt x="1451" y="0"/>
                </a:lnTo>
                <a:lnTo>
                  <a:pt x="1457" y="0"/>
                </a:lnTo>
                <a:lnTo>
                  <a:pt x="1463" y="0"/>
                </a:lnTo>
                <a:lnTo>
                  <a:pt x="1468" y="0"/>
                </a:lnTo>
                <a:lnTo>
                  <a:pt x="1474" y="760"/>
                </a:lnTo>
                <a:lnTo>
                  <a:pt x="1480" y="760"/>
                </a:lnTo>
                <a:lnTo>
                  <a:pt x="1485" y="760"/>
                </a:lnTo>
                <a:lnTo>
                  <a:pt x="1491" y="760"/>
                </a:lnTo>
                <a:lnTo>
                  <a:pt x="1497" y="760"/>
                </a:lnTo>
                <a:lnTo>
                  <a:pt x="1502" y="760"/>
                </a:lnTo>
                <a:lnTo>
                  <a:pt x="1508" y="760"/>
                </a:lnTo>
                <a:lnTo>
                  <a:pt x="1514" y="760"/>
                </a:lnTo>
                <a:lnTo>
                  <a:pt x="1519" y="760"/>
                </a:lnTo>
                <a:lnTo>
                  <a:pt x="1525" y="760"/>
                </a:lnTo>
                <a:lnTo>
                  <a:pt x="1531" y="760"/>
                </a:lnTo>
                <a:lnTo>
                  <a:pt x="1536" y="760"/>
                </a:lnTo>
                <a:lnTo>
                  <a:pt x="1542" y="760"/>
                </a:lnTo>
                <a:lnTo>
                  <a:pt x="1548" y="760"/>
                </a:lnTo>
                <a:lnTo>
                  <a:pt x="1553" y="760"/>
                </a:lnTo>
                <a:lnTo>
                  <a:pt x="1559" y="760"/>
                </a:lnTo>
                <a:lnTo>
                  <a:pt x="1565" y="760"/>
                </a:lnTo>
                <a:lnTo>
                  <a:pt x="1570" y="760"/>
                </a:lnTo>
                <a:lnTo>
                  <a:pt x="1576" y="760"/>
                </a:lnTo>
                <a:lnTo>
                  <a:pt x="1582" y="760"/>
                </a:lnTo>
                <a:lnTo>
                  <a:pt x="1587" y="760"/>
                </a:lnTo>
                <a:lnTo>
                  <a:pt x="1593" y="760"/>
                </a:lnTo>
                <a:lnTo>
                  <a:pt x="1599" y="760"/>
                </a:lnTo>
                <a:lnTo>
                  <a:pt x="1604" y="760"/>
                </a:lnTo>
                <a:lnTo>
                  <a:pt x="1610" y="760"/>
                </a:lnTo>
                <a:lnTo>
                  <a:pt x="1616" y="760"/>
                </a:lnTo>
                <a:lnTo>
                  <a:pt x="1621" y="760"/>
                </a:lnTo>
                <a:lnTo>
                  <a:pt x="1627" y="760"/>
                </a:lnTo>
                <a:lnTo>
                  <a:pt x="1633" y="760"/>
                </a:lnTo>
                <a:lnTo>
                  <a:pt x="1638" y="760"/>
                </a:lnTo>
                <a:lnTo>
                  <a:pt x="1644" y="760"/>
                </a:lnTo>
                <a:lnTo>
                  <a:pt x="1650" y="760"/>
                </a:lnTo>
                <a:lnTo>
                  <a:pt x="1655" y="760"/>
                </a:lnTo>
                <a:lnTo>
                  <a:pt x="1661" y="760"/>
                </a:lnTo>
                <a:lnTo>
                  <a:pt x="1667" y="760"/>
                </a:lnTo>
                <a:lnTo>
                  <a:pt x="1672" y="760"/>
                </a:lnTo>
                <a:lnTo>
                  <a:pt x="1678" y="760"/>
                </a:lnTo>
                <a:lnTo>
                  <a:pt x="1684" y="760"/>
                </a:lnTo>
                <a:lnTo>
                  <a:pt x="1689" y="760"/>
                </a:lnTo>
                <a:lnTo>
                  <a:pt x="1695" y="760"/>
                </a:lnTo>
                <a:lnTo>
                  <a:pt x="1701" y="760"/>
                </a:lnTo>
                <a:lnTo>
                  <a:pt x="1706" y="760"/>
                </a:lnTo>
                <a:lnTo>
                  <a:pt x="1712" y="760"/>
                </a:lnTo>
                <a:lnTo>
                  <a:pt x="1718" y="760"/>
                </a:lnTo>
                <a:lnTo>
                  <a:pt x="1723" y="760"/>
                </a:lnTo>
                <a:lnTo>
                  <a:pt x="1729" y="760"/>
                </a:lnTo>
                <a:lnTo>
                  <a:pt x="1735" y="760"/>
                </a:lnTo>
                <a:lnTo>
                  <a:pt x="1740" y="760"/>
                </a:lnTo>
                <a:lnTo>
                  <a:pt x="1746" y="760"/>
                </a:lnTo>
                <a:lnTo>
                  <a:pt x="1752" y="760"/>
                </a:lnTo>
                <a:lnTo>
                  <a:pt x="1757" y="760"/>
                </a:lnTo>
                <a:lnTo>
                  <a:pt x="1763" y="760"/>
                </a:lnTo>
                <a:lnTo>
                  <a:pt x="1769" y="760"/>
                </a:lnTo>
                <a:lnTo>
                  <a:pt x="1774" y="760"/>
                </a:lnTo>
                <a:lnTo>
                  <a:pt x="1780" y="760"/>
                </a:lnTo>
                <a:lnTo>
                  <a:pt x="1786" y="760"/>
                </a:lnTo>
                <a:lnTo>
                  <a:pt x="1791" y="760"/>
                </a:lnTo>
                <a:lnTo>
                  <a:pt x="1797" y="760"/>
                </a:lnTo>
                <a:lnTo>
                  <a:pt x="1803" y="760"/>
                </a:lnTo>
                <a:lnTo>
                  <a:pt x="1809" y="760"/>
                </a:lnTo>
                <a:lnTo>
                  <a:pt x="1814" y="760"/>
                </a:lnTo>
                <a:lnTo>
                  <a:pt x="1820" y="760"/>
                </a:lnTo>
                <a:lnTo>
                  <a:pt x="1826" y="760"/>
                </a:lnTo>
                <a:lnTo>
                  <a:pt x="1831" y="760"/>
                </a:lnTo>
                <a:lnTo>
                  <a:pt x="1837" y="760"/>
                </a:lnTo>
                <a:lnTo>
                  <a:pt x="1843" y="760"/>
                </a:lnTo>
                <a:lnTo>
                  <a:pt x="1848" y="760"/>
                </a:lnTo>
                <a:lnTo>
                  <a:pt x="1854" y="760"/>
                </a:lnTo>
                <a:lnTo>
                  <a:pt x="1860" y="760"/>
                </a:lnTo>
                <a:lnTo>
                  <a:pt x="1865" y="760"/>
                </a:lnTo>
                <a:lnTo>
                  <a:pt x="1871" y="760"/>
                </a:lnTo>
                <a:lnTo>
                  <a:pt x="1877" y="760"/>
                </a:lnTo>
                <a:lnTo>
                  <a:pt x="1882" y="760"/>
                </a:lnTo>
                <a:lnTo>
                  <a:pt x="1888" y="760"/>
                </a:lnTo>
                <a:lnTo>
                  <a:pt x="1894" y="760"/>
                </a:lnTo>
                <a:lnTo>
                  <a:pt x="1899" y="760"/>
                </a:lnTo>
                <a:lnTo>
                  <a:pt x="1905" y="760"/>
                </a:lnTo>
                <a:lnTo>
                  <a:pt x="1911" y="760"/>
                </a:lnTo>
                <a:lnTo>
                  <a:pt x="1916" y="760"/>
                </a:lnTo>
                <a:lnTo>
                  <a:pt x="1922" y="760"/>
                </a:lnTo>
                <a:lnTo>
                  <a:pt x="1928" y="760"/>
                </a:lnTo>
                <a:lnTo>
                  <a:pt x="1933" y="760"/>
                </a:lnTo>
                <a:lnTo>
                  <a:pt x="1939" y="760"/>
                </a:lnTo>
                <a:lnTo>
                  <a:pt x="1945" y="760"/>
                </a:lnTo>
                <a:lnTo>
                  <a:pt x="1950" y="760"/>
                </a:lnTo>
                <a:lnTo>
                  <a:pt x="1956" y="760"/>
                </a:lnTo>
                <a:lnTo>
                  <a:pt x="1962" y="760"/>
                </a:lnTo>
                <a:lnTo>
                  <a:pt x="1967" y="760"/>
                </a:lnTo>
                <a:lnTo>
                  <a:pt x="1973" y="760"/>
                </a:lnTo>
                <a:lnTo>
                  <a:pt x="1979" y="760"/>
                </a:lnTo>
                <a:lnTo>
                  <a:pt x="1984" y="760"/>
                </a:lnTo>
                <a:lnTo>
                  <a:pt x="1990" y="760"/>
                </a:lnTo>
                <a:lnTo>
                  <a:pt x="1996" y="760"/>
                </a:lnTo>
                <a:lnTo>
                  <a:pt x="2001" y="760"/>
                </a:lnTo>
                <a:lnTo>
                  <a:pt x="2007" y="760"/>
                </a:lnTo>
                <a:lnTo>
                  <a:pt x="2013" y="760"/>
                </a:lnTo>
                <a:lnTo>
                  <a:pt x="2018" y="760"/>
                </a:lnTo>
                <a:lnTo>
                  <a:pt x="2024" y="760"/>
                </a:lnTo>
                <a:lnTo>
                  <a:pt x="2030" y="760"/>
                </a:lnTo>
                <a:lnTo>
                  <a:pt x="2035" y="760"/>
                </a:lnTo>
                <a:lnTo>
                  <a:pt x="2041" y="760"/>
                </a:lnTo>
                <a:lnTo>
                  <a:pt x="2047" y="760"/>
                </a:lnTo>
                <a:lnTo>
                  <a:pt x="2052" y="760"/>
                </a:lnTo>
                <a:lnTo>
                  <a:pt x="2058" y="760"/>
                </a:lnTo>
                <a:lnTo>
                  <a:pt x="2064" y="760"/>
                </a:lnTo>
                <a:lnTo>
                  <a:pt x="2069" y="760"/>
                </a:lnTo>
                <a:lnTo>
                  <a:pt x="2075" y="760"/>
                </a:lnTo>
                <a:lnTo>
                  <a:pt x="2081" y="760"/>
                </a:lnTo>
                <a:lnTo>
                  <a:pt x="2086" y="760"/>
                </a:lnTo>
                <a:lnTo>
                  <a:pt x="2092" y="760"/>
                </a:lnTo>
                <a:lnTo>
                  <a:pt x="2098" y="760"/>
                </a:lnTo>
                <a:lnTo>
                  <a:pt x="2103" y="760"/>
                </a:lnTo>
                <a:lnTo>
                  <a:pt x="2109" y="760"/>
                </a:lnTo>
                <a:lnTo>
                  <a:pt x="2115" y="760"/>
                </a:lnTo>
                <a:lnTo>
                  <a:pt x="2120" y="760"/>
                </a:lnTo>
                <a:lnTo>
                  <a:pt x="2126" y="760"/>
                </a:lnTo>
                <a:lnTo>
                  <a:pt x="2132" y="760"/>
                </a:lnTo>
                <a:lnTo>
                  <a:pt x="2137" y="760"/>
                </a:lnTo>
                <a:lnTo>
                  <a:pt x="2143" y="760"/>
                </a:lnTo>
                <a:lnTo>
                  <a:pt x="2149" y="760"/>
                </a:lnTo>
                <a:lnTo>
                  <a:pt x="2154" y="760"/>
                </a:lnTo>
                <a:lnTo>
                  <a:pt x="2160" y="760"/>
                </a:lnTo>
                <a:lnTo>
                  <a:pt x="2166" y="760"/>
                </a:lnTo>
                <a:lnTo>
                  <a:pt x="2171" y="760"/>
                </a:lnTo>
                <a:lnTo>
                  <a:pt x="2177" y="760"/>
                </a:lnTo>
                <a:lnTo>
                  <a:pt x="2183" y="760"/>
                </a:lnTo>
                <a:lnTo>
                  <a:pt x="2188" y="760"/>
                </a:lnTo>
                <a:lnTo>
                  <a:pt x="2194" y="760"/>
                </a:lnTo>
                <a:lnTo>
                  <a:pt x="2200" y="760"/>
                </a:lnTo>
                <a:lnTo>
                  <a:pt x="2205" y="760"/>
                </a:lnTo>
                <a:lnTo>
                  <a:pt x="2211" y="760"/>
                </a:lnTo>
                <a:lnTo>
                  <a:pt x="2217" y="760"/>
                </a:lnTo>
                <a:lnTo>
                  <a:pt x="2222" y="760"/>
                </a:lnTo>
                <a:lnTo>
                  <a:pt x="2228" y="760"/>
                </a:lnTo>
                <a:lnTo>
                  <a:pt x="2234" y="760"/>
                </a:lnTo>
                <a:lnTo>
                  <a:pt x="2239" y="760"/>
                </a:lnTo>
                <a:lnTo>
                  <a:pt x="2245" y="760"/>
                </a:lnTo>
                <a:lnTo>
                  <a:pt x="2251" y="760"/>
                </a:lnTo>
                <a:lnTo>
                  <a:pt x="2256" y="760"/>
                </a:lnTo>
                <a:lnTo>
                  <a:pt x="2262" y="760"/>
                </a:lnTo>
                <a:lnTo>
                  <a:pt x="2268" y="760"/>
                </a:lnTo>
                <a:lnTo>
                  <a:pt x="2273" y="760"/>
                </a:lnTo>
                <a:lnTo>
                  <a:pt x="2279" y="760"/>
                </a:lnTo>
                <a:lnTo>
                  <a:pt x="2285" y="760"/>
                </a:lnTo>
                <a:lnTo>
                  <a:pt x="2290" y="760"/>
                </a:lnTo>
                <a:lnTo>
                  <a:pt x="2296" y="760"/>
                </a:lnTo>
                <a:lnTo>
                  <a:pt x="2302" y="760"/>
                </a:lnTo>
                <a:lnTo>
                  <a:pt x="2307" y="760"/>
                </a:lnTo>
                <a:lnTo>
                  <a:pt x="2313" y="760"/>
                </a:lnTo>
                <a:lnTo>
                  <a:pt x="2319" y="760"/>
                </a:lnTo>
                <a:lnTo>
                  <a:pt x="2324" y="760"/>
                </a:lnTo>
                <a:lnTo>
                  <a:pt x="2330" y="760"/>
                </a:lnTo>
                <a:lnTo>
                  <a:pt x="2336" y="760"/>
                </a:lnTo>
                <a:lnTo>
                  <a:pt x="2341" y="760"/>
                </a:lnTo>
                <a:lnTo>
                  <a:pt x="2347" y="760"/>
                </a:lnTo>
                <a:lnTo>
                  <a:pt x="2353" y="760"/>
                </a:lnTo>
                <a:lnTo>
                  <a:pt x="2358" y="760"/>
                </a:lnTo>
                <a:lnTo>
                  <a:pt x="2364" y="760"/>
                </a:lnTo>
                <a:lnTo>
                  <a:pt x="2370" y="760"/>
                </a:lnTo>
                <a:lnTo>
                  <a:pt x="2375" y="760"/>
                </a:lnTo>
                <a:lnTo>
                  <a:pt x="2381" y="760"/>
                </a:lnTo>
                <a:lnTo>
                  <a:pt x="2387" y="760"/>
                </a:lnTo>
                <a:lnTo>
                  <a:pt x="2392" y="760"/>
                </a:lnTo>
                <a:lnTo>
                  <a:pt x="2398" y="760"/>
                </a:lnTo>
                <a:lnTo>
                  <a:pt x="2404" y="760"/>
                </a:lnTo>
                <a:lnTo>
                  <a:pt x="2409" y="760"/>
                </a:lnTo>
                <a:lnTo>
                  <a:pt x="2415" y="760"/>
                </a:lnTo>
                <a:lnTo>
                  <a:pt x="2421" y="760"/>
                </a:lnTo>
                <a:lnTo>
                  <a:pt x="2426" y="760"/>
                </a:lnTo>
                <a:lnTo>
                  <a:pt x="2432" y="760"/>
                </a:lnTo>
                <a:lnTo>
                  <a:pt x="2438" y="760"/>
                </a:lnTo>
                <a:lnTo>
                  <a:pt x="2444" y="760"/>
                </a:lnTo>
                <a:lnTo>
                  <a:pt x="2449" y="760"/>
                </a:lnTo>
                <a:lnTo>
                  <a:pt x="2455" y="760"/>
                </a:lnTo>
              </a:path>
            </a:pathLst>
          </a:custGeom>
          <a:noFill/>
          <a:ln w="28575" cmpd="sng">
            <a:solidFill>
              <a:schemeClr val="accent2"/>
            </a:solidFill>
            <a:prstDash val="solid"/>
            <a:round/>
            <a:headEnd/>
            <a:tailEnd/>
          </a:ln>
        </p:spPr>
        <p:txBody>
          <a:bodyPr/>
          <a:lstStyle/>
          <a:p>
            <a:endParaRPr lang="fr-FR"/>
          </a:p>
        </p:txBody>
      </p:sp>
      <p:sp>
        <p:nvSpPr>
          <p:cNvPr id="180227" name="Rectangle 3"/>
          <p:cNvSpPr>
            <a:spLocks noChangeArrowheads="1"/>
          </p:cNvSpPr>
          <p:nvPr/>
        </p:nvSpPr>
        <p:spPr bwMode="auto">
          <a:xfrm>
            <a:off x="2606920" y="5905501"/>
            <a:ext cx="3191608" cy="333375"/>
          </a:xfrm>
          <a:prstGeom prst="rect">
            <a:avLst/>
          </a:prstGeom>
          <a:solidFill>
            <a:srgbClr val="FFFFFF"/>
          </a:solidFill>
          <a:ln w="9525">
            <a:solidFill>
              <a:schemeClr val="bg1"/>
            </a:solidFill>
            <a:miter lim="800000"/>
            <a:headEnd/>
            <a:tailEnd/>
          </a:ln>
          <a:effectLst/>
        </p:spPr>
        <p:txBody>
          <a:bodyPr wrap="none" anchor="ctr"/>
          <a:lstStyle/>
          <a:p>
            <a:endParaRPr lang="fr-FR"/>
          </a:p>
        </p:txBody>
      </p:sp>
      <p:sp>
        <p:nvSpPr>
          <p:cNvPr id="180228" name="Rectangle 4"/>
          <p:cNvSpPr>
            <a:spLocks noChangeArrowheads="1"/>
          </p:cNvSpPr>
          <p:nvPr/>
        </p:nvSpPr>
        <p:spPr bwMode="auto">
          <a:xfrm>
            <a:off x="1918189" y="3984626"/>
            <a:ext cx="4917831" cy="1712913"/>
          </a:xfrm>
          <a:prstGeom prst="rect">
            <a:avLst/>
          </a:prstGeom>
          <a:noFill/>
          <a:ln w="9525">
            <a:noFill/>
            <a:miter lim="800000"/>
            <a:headEnd/>
            <a:tailEnd/>
          </a:ln>
        </p:spPr>
        <p:txBody>
          <a:bodyPr/>
          <a:lstStyle/>
          <a:p>
            <a:endParaRPr lang="fr-FR"/>
          </a:p>
        </p:txBody>
      </p:sp>
      <p:sp>
        <p:nvSpPr>
          <p:cNvPr id="180229" name="Rectangle 5"/>
          <p:cNvSpPr>
            <a:spLocks noChangeArrowheads="1"/>
          </p:cNvSpPr>
          <p:nvPr/>
        </p:nvSpPr>
        <p:spPr bwMode="auto">
          <a:xfrm>
            <a:off x="1918189" y="3984626"/>
            <a:ext cx="4917831" cy="1712913"/>
          </a:xfrm>
          <a:prstGeom prst="rect">
            <a:avLst/>
          </a:prstGeom>
          <a:noFill/>
          <a:ln w="0">
            <a:solidFill>
              <a:srgbClr val="FFFFFF"/>
            </a:solidFill>
            <a:miter lim="800000"/>
            <a:headEnd/>
            <a:tailEnd/>
          </a:ln>
        </p:spPr>
        <p:txBody>
          <a:bodyPr/>
          <a:lstStyle/>
          <a:p>
            <a:endParaRPr lang="fr-FR"/>
          </a:p>
        </p:txBody>
      </p:sp>
      <p:sp>
        <p:nvSpPr>
          <p:cNvPr id="180230" name="Freeform 6"/>
          <p:cNvSpPr>
            <a:spLocks/>
          </p:cNvSpPr>
          <p:nvPr/>
        </p:nvSpPr>
        <p:spPr bwMode="auto">
          <a:xfrm>
            <a:off x="1918189" y="3984626"/>
            <a:ext cx="1465" cy="1712913"/>
          </a:xfrm>
          <a:custGeom>
            <a:avLst/>
            <a:gdLst/>
            <a:ahLst/>
            <a:cxnLst>
              <a:cxn ang="0">
                <a:pos x="0" y="169"/>
              </a:cxn>
              <a:cxn ang="0">
                <a:pos x="0" y="0"/>
              </a:cxn>
              <a:cxn ang="0">
                <a:pos x="0" y="0"/>
              </a:cxn>
            </a:cxnLst>
            <a:rect l="0" t="0" r="r" b="b"/>
            <a:pathLst>
              <a:path h="169">
                <a:moveTo>
                  <a:pt x="0" y="169"/>
                </a:moveTo>
                <a:lnTo>
                  <a:pt x="0" y="0"/>
                </a:lnTo>
                <a:lnTo>
                  <a:pt x="0" y="0"/>
                </a:lnTo>
              </a:path>
            </a:pathLst>
          </a:custGeom>
          <a:noFill/>
          <a:ln w="0">
            <a:solidFill>
              <a:srgbClr val="000000"/>
            </a:solidFill>
            <a:prstDash val="sysDot"/>
            <a:round/>
            <a:headEnd/>
            <a:tailEnd/>
          </a:ln>
        </p:spPr>
        <p:txBody>
          <a:bodyPr/>
          <a:lstStyle/>
          <a:p>
            <a:endParaRPr lang="fr-FR"/>
          </a:p>
        </p:txBody>
      </p:sp>
      <p:sp>
        <p:nvSpPr>
          <p:cNvPr id="180231" name="Freeform 7"/>
          <p:cNvSpPr>
            <a:spLocks/>
          </p:cNvSpPr>
          <p:nvPr/>
        </p:nvSpPr>
        <p:spPr bwMode="auto">
          <a:xfrm>
            <a:off x="2407628" y="3984626"/>
            <a:ext cx="1465" cy="1712913"/>
          </a:xfrm>
          <a:custGeom>
            <a:avLst/>
            <a:gdLst/>
            <a:ahLst/>
            <a:cxnLst>
              <a:cxn ang="0">
                <a:pos x="0" y="169"/>
              </a:cxn>
              <a:cxn ang="0">
                <a:pos x="0" y="0"/>
              </a:cxn>
              <a:cxn ang="0">
                <a:pos x="0" y="0"/>
              </a:cxn>
            </a:cxnLst>
            <a:rect l="0" t="0" r="r" b="b"/>
            <a:pathLst>
              <a:path h="169">
                <a:moveTo>
                  <a:pt x="0" y="169"/>
                </a:moveTo>
                <a:lnTo>
                  <a:pt x="0" y="0"/>
                </a:lnTo>
                <a:lnTo>
                  <a:pt x="0" y="0"/>
                </a:lnTo>
              </a:path>
            </a:pathLst>
          </a:custGeom>
          <a:noFill/>
          <a:ln w="0">
            <a:solidFill>
              <a:srgbClr val="000000"/>
            </a:solidFill>
            <a:prstDash val="sysDot"/>
            <a:round/>
            <a:headEnd/>
            <a:tailEnd/>
          </a:ln>
        </p:spPr>
        <p:txBody>
          <a:bodyPr/>
          <a:lstStyle/>
          <a:p>
            <a:endParaRPr lang="fr-FR"/>
          </a:p>
        </p:txBody>
      </p:sp>
      <p:sp>
        <p:nvSpPr>
          <p:cNvPr id="180232" name="Freeform 8"/>
          <p:cNvSpPr>
            <a:spLocks/>
          </p:cNvSpPr>
          <p:nvPr/>
        </p:nvSpPr>
        <p:spPr bwMode="auto">
          <a:xfrm>
            <a:off x="2905859" y="3984626"/>
            <a:ext cx="1465" cy="1712913"/>
          </a:xfrm>
          <a:custGeom>
            <a:avLst/>
            <a:gdLst/>
            <a:ahLst/>
            <a:cxnLst>
              <a:cxn ang="0">
                <a:pos x="0" y="169"/>
              </a:cxn>
              <a:cxn ang="0">
                <a:pos x="0" y="0"/>
              </a:cxn>
              <a:cxn ang="0">
                <a:pos x="0" y="0"/>
              </a:cxn>
            </a:cxnLst>
            <a:rect l="0" t="0" r="r" b="b"/>
            <a:pathLst>
              <a:path h="169">
                <a:moveTo>
                  <a:pt x="0" y="169"/>
                </a:moveTo>
                <a:lnTo>
                  <a:pt x="0" y="0"/>
                </a:lnTo>
                <a:lnTo>
                  <a:pt x="0" y="0"/>
                </a:lnTo>
              </a:path>
            </a:pathLst>
          </a:custGeom>
          <a:noFill/>
          <a:ln w="0">
            <a:solidFill>
              <a:srgbClr val="000000"/>
            </a:solidFill>
            <a:prstDash val="sysDot"/>
            <a:round/>
            <a:headEnd/>
            <a:tailEnd/>
          </a:ln>
        </p:spPr>
        <p:txBody>
          <a:bodyPr/>
          <a:lstStyle/>
          <a:p>
            <a:endParaRPr lang="fr-FR"/>
          </a:p>
        </p:txBody>
      </p:sp>
      <p:sp>
        <p:nvSpPr>
          <p:cNvPr id="180233" name="Freeform 9"/>
          <p:cNvSpPr>
            <a:spLocks/>
          </p:cNvSpPr>
          <p:nvPr/>
        </p:nvSpPr>
        <p:spPr bwMode="auto">
          <a:xfrm>
            <a:off x="3393831" y="3984626"/>
            <a:ext cx="1466" cy="1712913"/>
          </a:xfrm>
          <a:custGeom>
            <a:avLst/>
            <a:gdLst/>
            <a:ahLst/>
            <a:cxnLst>
              <a:cxn ang="0">
                <a:pos x="0" y="169"/>
              </a:cxn>
              <a:cxn ang="0">
                <a:pos x="0" y="0"/>
              </a:cxn>
              <a:cxn ang="0">
                <a:pos x="0" y="0"/>
              </a:cxn>
            </a:cxnLst>
            <a:rect l="0" t="0" r="r" b="b"/>
            <a:pathLst>
              <a:path h="169">
                <a:moveTo>
                  <a:pt x="0" y="169"/>
                </a:moveTo>
                <a:lnTo>
                  <a:pt x="0" y="0"/>
                </a:lnTo>
                <a:lnTo>
                  <a:pt x="0" y="0"/>
                </a:lnTo>
              </a:path>
            </a:pathLst>
          </a:custGeom>
          <a:noFill/>
          <a:ln w="0">
            <a:solidFill>
              <a:srgbClr val="000000"/>
            </a:solidFill>
            <a:prstDash val="sysDot"/>
            <a:round/>
            <a:headEnd/>
            <a:tailEnd/>
          </a:ln>
        </p:spPr>
        <p:txBody>
          <a:bodyPr/>
          <a:lstStyle/>
          <a:p>
            <a:endParaRPr lang="fr-FR"/>
          </a:p>
        </p:txBody>
      </p:sp>
      <p:sp>
        <p:nvSpPr>
          <p:cNvPr id="180234" name="Freeform 10"/>
          <p:cNvSpPr>
            <a:spLocks/>
          </p:cNvSpPr>
          <p:nvPr/>
        </p:nvSpPr>
        <p:spPr bwMode="auto">
          <a:xfrm>
            <a:off x="3883269" y="3984626"/>
            <a:ext cx="1466" cy="1712913"/>
          </a:xfrm>
          <a:custGeom>
            <a:avLst/>
            <a:gdLst/>
            <a:ahLst/>
            <a:cxnLst>
              <a:cxn ang="0">
                <a:pos x="0" y="169"/>
              </a:cxn>
              <a:cxn ang="0">
                <a:pos x="0" y="0"/>
              </a:cxn>
              <a:cxn ang="0">
                <a:pos x="0" y="0"/>
              </a:cxn>
            </a:cxnLst>
            <a:rect l="0" t="0" r="r" b="b"/>
            <a:pathLst>
              <a:path h="169">
                <a:moveTo>
                  <a:pt x="0" y="169"/>
                </a:moveTo>
                <a:lnTo>
                  <a:pt x="0" y="0"/>
                </a:lnTo>
                <a:lnTo>
                  <a:pt x="0" y="0"/>
                </a:lnTo>
              </a:path>
            </a:pathLst>
          </a:custGeom>
          <a:noFill/>
          <a:ln w="0">
            <a:solidFill>
              <a:srgbClr val="000000"/>
            </a:solidFill>
            <a:prstDash val="sysDot"/>
            <a:round/>
            <a:headEnd/>
            <a:tailEnd/>
          </a:ln>
        </p:spPr>
        <p:txBody>
          <a:bodyPr/>
          <a:lstStyle/>
          <a:p>
            <a:endParaRPr lang="fr-FR"/>
          </a:p>
        </p:txBody>
      </p:sp>
      <p:sp>
        <p:nvSpPr>
          <p:cNvPr id="180235" name="Freeform 11"/>
          <p:cNvSpPr>
            <a:spLocks/>
          </p:cNvSpPr>
          <p:nvPr/>
        </p:nvSpPr>
        <p:spPr bwMode="auto">
          <a:xfrm>
            <a:off x="4381500" y="3984626"/>
            <a:ext cx="1466" cy="1712913"/>
          </a:xfrm>
          <a:custGeom>
            <a:avLst/>
            <a:gdLst/>
            <a:ahLst/>
            <a:cxnLst>
              <a:cxn ang="0">
                <a:pos x="0" y="169"/>
              </a:cxn>
              <a:cxn ang="0">
                <a:pos x="0" y="0"/>
              </a:cxn>
              <a:cxn ang="0">
                <a:pos x="0" y="0"/>
              </a:cxn>
            </a:cxnLst>
            <a:rect l="0" t="0" r="r" b="b"/>
            <a:pathLst>
              <a:path h="169">
                <a:moveTo>
                  <a:pt x="0" y="169"/>
                </a:moveTo>
                <a:lnTo>
                  <a:pt x="0" y="0"/>
                </a:lnTo>
                <a:lnTo>
                  <a:pt x="0" y="0"/>
                </a:lnTo>
              </a:path>
            </a:pathLst>
          </a:custGeom>
          <a:noFill/>
          <a:ln w="0">
            <a:solidFill>
              <a:srgbClr val="000000"/>
            </a:solidFill>
            <a:prstDash val="sysDot"/>
            <a:round/>
            <a:headEnd/>
            <a:tailEnd/>
          </a:ln>
        </p:spPr>
        <p:txBody>
          <a:bodyPr/>
          <a:lstStyle/>
          <a:p>
            <a:endParaRPr lang="fr-FR"/>
          </a:p>
        </p:txBody>
      </p:sp>
      <p:sp>
        <p:nvSpPr>
          <p:cNvPr id="180236" name="Freeform 12"/>
          <p:cNvSpPr>
            <a:spLocks/>
          </p:cNvSpPr>
          <p:nvPr/>
        </p:nvSpPr>
        <p:spPr bwMode="auto">
          <a:xfrm>
            <a:off x="4870938" y="3984626"/>
            <a:ext cx="1466" cy="1712913"/>
          </a:xfrm>
          <a:custGeom>
            <a:avLst/>
            <a:gdLst/>
            <a:ahLst/>
            <a:cxnLst>
              <a:cxn ang="0">
                <a:pos x="0" y="169"/>
              </a:cxn>
              <a:cxn ang="0">
                <a:pos x="0" y="0"/>
              </a:cxn>
              <a:cxn ang="0">
                <a:pos x="0" y="0"/>
              </a:cxn>
            </a:cxnLst>
            <a:rect l="0" t="0" r="r" b="b"/>
            <a:pathLst>
              <a:path h="169">
                <a:moveTo>
                  <a:pt x="0" y="169"/>
                </a:moveTo>
                <a:lnTo>
                  <a:pt x="0" y="0"/>
                </a:lnTo>
                <a:lnTo>
                  <a:pt x="0" y="0"/>
                </a:lnTo>
              </a:path>
            </a:pathLst>
          </a:custGeom>
          <a:noFill/>
          <a:ln w="0">
            <a:solidFill>
              <a:srgbClr val="000000"/>
            </a:solidFill>
            <a:prstDash val="sysDot"/>
            <a:round/>
            <a:headEnd/>
            <a:tailEnd/>
          </a:ln>
        </p:spPr>
        <p:txBody>
          <a:bodyPr/>
          <a:lstStyle/>
          <a:p>
            <a:endParaRPr lang="fr-FR"/>
          </a:p>
        </p:txBody>
      </p:sp>
      <p:sp>
        <p:nvSpPr>
          <p:cNvPr id="180237" name="Freeform 13"/>
          <p:cNvSpPr>
            <a:spLocks/>
          </p:cNvSpPr>
          <p:nvPr/>
        </p:nvSpPr>
        <p:spPr bwMode="auto">
          <a:xfrm>
            <a:off x="5358912" y="3984626"/>
            <a:ext cx="1465" cy="1712913"/>
          </a:xfrm>
          <a:custGeom>
            <a:avLst/>
            <a:gdLst/>
            <a:ahLst/>
            <a:cxnLst>
              <a:cxn ang="0">
                <a:pos x="0" y="169"/>
              </a:cxn>
              <a:cxn ang="0">
                <a:pos x="0" y="0"/>
              </a:cxn>
              <a:cxn ang="0">
                <a:pos x="0" y="0"/>
              </a:cxn>
            </a:cxnLst>
            <a:rect l="0" t="0" r="r" b="b"/>
            <a:pathLst>
              <a:path h="169">
                <a:moveTo>
                  <a:pt x="0" y="169"/>
                </a:moveTo>
                <a:lnTo>
                  <a:pt x="0" y="0"/>
                </a:lnTo>
                <a:lnTo>
                  <a:pt x="0" y="0"/>
                </a:lnTo>
              </a:path>
            </a:pathLst>
          </a:custGeom>
          <a:noFill/>
          <a:ln w="0">
            <a:solidFill>
              <a:srgbClr val="000000"/>
            </a:solidFill>
            <a:prstDash val="sysDot"/>
            <a:round/>
            <a:headEnd/>
            <a:tailEnd/>
          </a:ln>
        </p:spPr>
        <p:txBody>
          <a:bodyPr/>
          <a:lstStyle/>
          <a:p>
            <a:endParaRPr lang="fr-FR"/>
          </a:p>
        </p:txBody>
      </p:sp>
      <p:sp>
        <p:nvSpPr>
          <p:cNvPr id="180238" name="Freeform 14"/>
          <p:cNvSpPr>
            <a:spLocks/>
          </p:cNvSpPr>
          <p:nvPr/>
        </p:nvSpPr>
        <p:spPr bwMode="auto">
          <a:xfrm>
            <a:off x="5848351" y="3984626"/>
            <a:ext cx="1465" cy="1712913"/>
          </a:xfrm>
          <a:custGeom>
            <a:avLst/>
            <a:gdLst/>
            <a:ahLst/>
            <a:cxnLst>
              <a:cxn ang="0">
                <a:pos x="0" y="169"/>
              </a:cxn>
              <a:cxn ang="0">
                <a:pos x="0" y="0"/>
              </a:cxn>
              <a:cxn ang="0">
                <a:pos x="0" y="0"/>
              </a:cxn>
            </a:cxnLst>
            <a:rect l="0" t="0" r="r" b="b"/>
            <a:pathLst>
              <a:path h="169">
                <a:moveTo>
                  <a:pt x="0" y="169"/>
                </a:moveTo>
                <a:lnTo>
                  <a:pt x="0" y="0"/>
                </a:lnTo>
                <a:lnTo>
                  <a:pt x="0" y="0"/>
                </a:lnTo>
              </a:path>
            </a:pathLst>
          </a:custGeom>
          <a:noFill/>
          <a:ln w="0">
            <a:solidFill>
              <a:srgbClr val="000000"/>
            </a:solidFill>
            <a:prstDash val="sysDot"/>
            <a:round/>
            <a:headEnd/>
            <a:tailEnd/>
          </a:ln>
        </p:spPr>
        <p:txBody>
          <a:bodyPr/>
          <a:lstStyle/>
          <a:p>
            <a:endParaRPr lang="fr-FR"/>
          </a:p>
        </p:txBody>
      </p:sp>
      <p:sp>
        <p:nvSpPr>
          <p:cNvPr id="180239" name="Freeform 15"/>
          <p:cNvSpPr>
            <a:spLocks/>
          </p:cNvSpPr>
          <p:nvPr/>
        </p:nvSpPr>
        <p:spPr bwMode="auto">
          <a:xfrm>
            <a:off x="6346582" y="3984626"/>
            <a:ext cx="1465" cy="1712913"/>
          </a:xfrm>
          <a:custGeom>
            <a:avLst/>
            <a:gdLst/>
            <a:ahLst/>
            <a:cxnLst>
              <a:cxn ang="0">
                <a:pos x="0" y="169"/>
              </a:cxn>
              <a:cxn ang="0">
                <a:pos x="0" y="0"/>
              </a:cxn>
              <a:cxn ang="0">
                <a:pos x="0" y="0"/>
              </a:cxn>
            </a:cxnLst>
            <a:rect l="0" t="0" r="r" b="b"/>
            <a:pathLst>
              <a:path h="169">
                <a:moveTo>
                  <a:pt x="0" y="169"/>
                </a:moveTo>
                <a:lnTo>
                  <a:pt x="0" y="0"/>
                </a:lnTo>
                <a:lnTo>
                  <a:pt x="0" y="0"/>
                </a:lnTo>
              </a:path>
            </a:pathLst>
          </a:custGeom>
          <a:noFill/>
          <a:ln w="0">
            <a:solidFill>
              <a:srgbClr val="000000"/>
            </a:solidFill>
            <a:prstDash val="sysDot"/>
            <a:round/>
            <a:headEnd/>
            <a:tailEnd/>
          </a:ln>
        </p:spPr>
        <p:txBody>
          <a:bodyPr/>
          <a:lstStyle/>
          <a:p>
            <a:endParaRPr lang="fr-FR"/>
          </a:p>
        </p:txBody>
      </p:sp>
      <p:sp>
        <p:nvSpPr>
          <p:cNvPr id="180240" name="Freeform 16"/>
          <p:cNvSpPr>
            <a:spLocks/>
          </p:cNvSpPr>
          <p:nvPr/>
        </p:nvSpPr>
        <p:spPr bwMode="auto">
          <a:xfrm>
            <a:off x="6836020" y="3984626"/>
            <a:ext cx="1465" cy="1712913"/>
          </a:xfrm>
          <a:custGeom>
            <a:avLst/>
            <a:gdLst/>
            <a:ahLst/>
            <a:cxnLst>
              <a:cxn ang="0">
                <a:pos x="0" y="169"/>
              </a:cxn>
              <a:cxn ang="0">
                <a:pos x="0" y="0"/>
              </a:cxn>
              <a:cxn ang="0">
                <a:pos x="0" y="0"/>
              </a:cxn>
            </a:cxnLst>
            <a:rect l="0" t="0" r="r" b="b"/>
            <a:pathLst>
              <a:path h="169">
                <a:moveTo>
                  <a:pt x="0" y="169"/>
                </a:moveTo>
                <a:lnTo>
                  <a:pt x="0" y="0"/>
                </a:lnTo>
                <a:lnTo>
                  <a:pt x="0" y="0"/>
                </a:lnTo>
              </a:path>
            </a:pathLst>
          </a:custGeom>
          <a:noFill/>
          <a:ln w="0">
            <a:solidFill>
              <a:srgbClr val="000000"/>
            </a:solidFill>
            <a:prstDash val="sysDot"/>
            <a:round/>
            <a:headEnd/>
            <a:tailEnd/>
          </a:ln>
        </p:spPr>
        <p:txBody>
          <a:bodyPr/>
          <a:lstStyle/>
          <a:p>
            <a:endParaRPr lang="fr-FR"/>
          </a:p>
        </p:txBody>
      </p:sp>
      <p:sp>
        <p:nvSpPr>
          <p:cNvPr id="180241" name="Freeform 17"/>
          <p:cNvSpPr>
            <a:spLocks/>
          </p:cNvSpPr>
          <p:nvPr/>
        </p:nvSpPr>
        <p:spPr bwMode="auto">
          <a:xfrm>
            <a:off x="1918189" y="5697539"/>
            <a:ext cx="4917831" cy="1587"/>
          </a:xfrm>
          <a:custGeom>
            <a:avLst/>
            <a:gdLst/>
            <a:ahLst/>
            <a:cxnLst>
              <a:cxn ang="0">
                <a:pos x="0" y="0"/>
              </a:cxn>
              <a:cxn ang="0">
                <a:pos x="493" y="0"/>
              </a:cxn>
              <a:cxn ang="0">
                <a:pos x="493" y="0"/>
              </a:cxn>
            </a:cxnLst>
            <a:rect l="0" t="0" r="r" b="b"/>
            <a:pathLst>
              <a:path w="493">
                <a:moveTo>
                  <a:pt x="0" y="0"/>
                </a:moveTo>
                <a:lnTo>
                  <a:pt x="493" y="0"/>
                </a:lnTo>
                <a:lnTo>
                  <a:pt x="493" y="0"/>
                </a:lnTo>
              </a:path>
            </a:pathLst>
          </a:custGeom>
          <a:noFill/>
          <a:ln w="0">
            <a:solidFill>
              <a:srgbClr val="000000"/>
            </a:solidFill>
            <a:prstDash val="sysDot"/>
            <a:round/>
            <a:headEnd/>
            <a:tailEnd/>
          </a:ln>
        </p:spPr>
        <p:txBody>
          <a:bodyPr/>
          <a:lstStyle/>
          <a:p>
            <a:endParaRPr lang="fr-FR"/>
          </a:p>
        </p:txBody>
      </p:sp>
      <p:sp>
        <p:nvSpPr>
          <p:cNvPr id="180242" name="Freeform 18"/>
          <p:cNvSpPr>
            <a:spLocks/>
          </p:cNvSpPr>
          <p:nvPr/>
        </p:nvSpPr>
        <p:spPr bwMode="auto">
          <a:xfrm>
            <a:off x="1918189" y="5383214"/>
            <a:ext cx="4917831" cy="1587"/>
          </a:xfrm>
          <a:custGeom>
            <a:avLst/>
            <a:gdLst/>
            <a:ahLst/>
            <a:cxnLst>
              <a:cxn ang="0">
                <a:pos x="0" y="0"/>
              </a:cxn>
              <a:cxn ang="0">
                <a:pos x="493" y="0"/>
              </a:cxn>
              <a:cxn ang="0">
                <a:pos x="493" y="0"/>
              </a:cxn>
            </a:cxnLst>
            <a:rect l="0" t="0" r="r" b="b"/>
            <a:pathLst>
              <a:path w="493">
                <a:moveTo>
                  <a:pt x="0" y="0"/>
                </a:moveTo>
                <a:lnTo>
                  <a:pt x="493" y="0"/>
                </a:lnTo>
                <a:lnTo>
                  <a:pt x="493" y="0"/>
                </a:lnTo>
              </a:path>
            </a:pathLst>
          </a:custGeom>
          <a:noFill/>
          <a:ln w="0">
            <a:solidFill>
              <a:srgbClr val="000000"/>
            </a:solidFill>
            <a:prstDash val="sysDot"/>
            <a:round/>
            <a:headEnd/>
            <a:tailEnd/>
          </a:ln>
        </p:spPr>
        <p:txBody>
          <a:bodyPr/>
          <a:lstStyle/>
          <a:p>
            <a:endParaRPr lang="fr-FR"/>
          </a:p>
        </p:txBody>
      </p:sp>
      <p:sp>
        <p:nvSpPr>
          <p:cNvPr id="180243" name="Freeform 19"/>
          <p:cNvSpPr>
            <a:spLocks/>
          </p:cNvSpPr>
          <p:nvPr/>
        </p:nvSpPr>
        <p:spPr bwMode="auto">
          <a:xfrm>
            <a:off x="1918189" y="5080000"/>
            <a:ext cx="4917831" cy="1588"/>
          </a:xfrm>
          <a:custGeom>
            <a:avLst/>
            <a:gdLst/>
            <a:ahLst/>
            <a:cxnLst>
              <a:cxn ang="0">
                <a:pos x="0" y="0"/>
              </a:cxn>
              <a:cxn ang="0">
                <a:pos x="493" y="0"/>
              </a:cxn>
              <a:cxn ang="0">
                <a:pos x="493" y="0"/>
              </a:cxn>
            </a:cxnLst>
            <a:rect l="0" t="0" r="r" b="b"/>
            <a:pathLst>
              <a:path w="493">
                <a:moveTo>
                  <a:pt x="0" y="0"/>
                </a:moveTo>
                <a:lnTo>
                  <a:pt x="493" y="0"/>
                </a:lnTo>
                <a:lnTo>
                  <a:pt x="493" y="0"/>
                </a:lnTo>
              </a:path>
            </a:pathLst>
          </a:custGeom>
          <a:noFill/>
          <a:ln w="0">
            <a:solidFill>
              <a:srgbClr val="000000"/>
            </a:solidFill>
            <a:prstDash val="sysDot"/>
            <a:round/>
            <a:headEnd/>
            <a:tailEnd/>
          </a:ln>
        </p:spPr>
        <p:txBody>
          <a:bodyPr/>
          <a:lstStyle/>
          <a:p>
            <a:endParaRPr lang="fr-FR"/>
          </a:p>
        </p:txBody>
      </p:sp>
      <p:sp>
        <p:nvSpPr>
          <p:cNvPr id="180244" name="Freeform 20"/>
          <p:cNvSpPr>
            <a:spLocks/>
          </p:cNvSpPr>
          <p:nvPr/>
        </p:nvSpPr>
        <p:spPr bwMode="auto">
          <a:xfrm>
            <a:off x="1918189" y="4765675"/>
            <a:ext cx="4917831" cy="1588"/>
          </a:xfrm>
          <a:custGeom>
            <a:avLst/>
            <a:gdLst/>
            <a:ahLst/>
            <a:cxnLst>
              <a:cxn ang="0">
                <a:pos x="0" y="0"/>
              </a:cxn>
              <a:cxn ang="0">
                <a:pos x="493" y="0"/>
              </a:cxn>
              <a:cxn ang="0">
                <a:pos x="493" y="0"/>
              </a:cxn>
            </a:cxnLst>
            <a:rect l="0" t="0" r="r" b="b"/>
            <a:pathLst>
              <a:path w="493">
                <a:moveTo>
                  <a:pt x="0" y="0"/>
                </a:moveTo>
                <a:lnTo>
                  <a:pt x="493" y="0"/>
                </a:lnTo>
                <a:lnTo>
                  <a:pt x="493" y="0"/>
                </a:lnTo>
              </a:path>
            </a:pathLst>
          </a:custGeom>
          <a:noFill/>
          <a:ln w="0">
            <a:solidFill>
              <a:srgbClr val="000000"/>
            </a:solidFill>
            <a:prstDash val="sysDot"/>
            <a:round/>
            <a:headEnd/>
            <a:tailEnd/>
          </a:ln>
        </p:spPr>
        <p:txBody>
          <a:bodyPr/>
          <a:lstStyle/>
          <a:p>
            <a:endParaRPr lang="fr-FR"/>
          </a:p>
        </p:txBody>
      </p:sp>
      <p:sp>
        <p:nvSpPr>
          <p:cNvPr id="180245" name="Freeform 21"/>
          <p:cNvSpPr>
            <a:spLocks/>
          </p:cNvSpPr>
          <p:nvPr/>
        </p:nvSpPr>
        <p:spPr bwMode="auto">
          <a:xfrm>
            <a:off x="1918189" y="4451350"/>
            <a:ext cx="4917831" cy="1588"/>
          </a:xfrm>
          <a:custGeom>
            <a:avLst/>
            <a:gdLst/>
            <a:ahLst/>
            <a:cxnLst>
              <a:cxn ang="0">
                <a:pos x="0" y="0"/>
              </a:cxn>
              <a:cxn ang="0">
                <a:pos x="493" y="0"/>
              </a:cxn>
              <a:cxn ang="0">
                <a:pos x="493" y="0"/>
              </a:cxn>
            </a:cxnLst>
            <a:rect l="0" t="0" r="r" b="b"/>
            <a:pathLst>
              <a:path w="493">
                <a:moveTo>
                  <a:pt x="0" y="0"/>
                </a:moveTo>
                <a:lnTo>
                  <a:pt x="493" y="0"/>
                </a:lnTo>
                <a:lnTo>
                  <a:pt x="493" y="0"/>
                </a:lnTo>
              </a:path>
            </a:pathLst>
          </a:custGeom>
          <a:noFill/>
          <a:ln w="0">
            <a:solidFill>
              <a:srgbClr val="000000"/>
            </a:solidFill>
            <a:prstDash val="sysDot"/>
            <a:round/>
            <a:headEnd/>
            <a:tailEnd/>
          </a:ln>
        </p:spPr>
        <p:txBody>
          <a:bodyPr/>
          <a:lstStyle/>
          <a:p>
            <a:endParaRPr lang="fr-FR"/>
          </a:p>
        </p:txBody>
      </p:sp>
      <p:sp>
        <p:nvSpPr>
          <p:cNvPr id="180246" name="Freeform 22"/>
          <p:cNvSpPr>
            <a:spLocks/>
          </p:cNvSpPr>
          <p:nvPr/>
        </p:nvSpPr>
        <p:spPr bwMode="auto">
          <a:xfrm>
            <a:off x="1918189" y="4137025"/>
            <a:ext cx="4917831" cy="1588"/>
          </a:xfrm>
          <a:custGeom>
            <a:avLst/>
            <a:gdLst/>
            <a:ahLst/>
            <a:cxnLst>
              <a:cxn ang="0">
                <a:pos x="0" y="0"/>
              </a:cxn>
              <a:cxn ang="0">
                <a:pos x="493" y="0"/>
              </a:cxn>
              <a:cxn ang="0">
                <a:pos x="493" y="0"/>
              </a:cxn>
            </a:cxnLst>
            <a:rect l="0" t="0" r="r" b="b"/>
            <a:pathLst>
              <a:path w="493">
                <a:moveTo>
                  <a:pt x="0" y="0"/>
                </a:moveTo>
                <a:lnTo>
                  <a:pt x="493" y="0"/>
                </a:lnTo>
                <a:lnTo>
                  <a:pt x="493" y="0"/>
                </a:lnTo>
              </a:path>
            </a:pathLst>
          </a:custGeom>
          <a:noFill/>
          <a:ln w="0">
            <a:solidFill>
              <a:srgbClr val="000000"/>
            </a:solidFill>
            <a:prstDash val="sysDot"/>
            <a:round/>
            <a:headEnd/>
            <a:tailEnd/>
          </a:ln>
        </p:spPr>
        <p:txBody>
          <a:bodyPr/>
          <a:lstStyle/>
          <a:p>
            <a:endParaRPr lang="fr-FR"/>
          </a:p>
        </p:txBody>
      </p:sp>
      <p:sp>
        <p:nvSpPr>
          <p:cNvPr id="180247" name="Line 23"/>
          <p:cNvSpPr>
            <a:spLocks noChangeShapeType="1"/>
          </p:cNvSpPr>
          <p:nvPr/>
        </p:nvSpPr>
        <p:spPr bwMode="auto">
          <a:xfrm>
            <a:off x="1918189" y="3984625"/>
            <a:ext cx="4917831" cy="1588"/>
          </a:xfrm>
          <a:prstGeom prst="line">
            <a:avLst/>
          </a:prstGeom>
          <a:noFill/>
          <a:ln w="0">
            <a:solidFill>
              <a:srgbClr val="000000"/>
            </a:solidFill>
            <a:round/>
            <a:headEnd/>
            <a:tailEnd/>
          </a:ln>
        </p:spPr>
        <p:txBody>
          <a:bodyPr/>
          <a:lstStyle/>
          <a:p>
            <a:endParaRPr lang="fr-FR"/>
          </a:p>
        </p:txBody>
      </p:sp>
      <p:sp>
        <p:nvSpPr>
          <p:cNvPr id="180248" name="Freeform 24"/>
          <p:cNvSpPr>
            <a:spLocks/>
          </p:cNvSpPr>
          <p:nvPr/>
        </p:nvSpPr>
        <p:spPr bwMode="auto">
          <a:xfrm>
            <a:off x="1918189" y="3984626"/>
            <a:ext cx="4917831" cy="1712913"/>
          </a:xfrm>
          <a:custGeom>
            <a:avLst/>
            <a:gdLst/>
            <a:ahLst/>
            <a:cxnLst>
              <a:cxn ang="0">
                <a:pos x="0" y="169"/>
              </a:cxn>
              <a:cxn ang="0">
                <a:pos x="493" y="169"/>
              </a:cxn>
              <a:cxn ang="0">
                <a:pos x="493" y="0"/>
              </a:cxn>
            </a:cxnLst>
            <a:rect l="0" t="0" r="r" b="b"/>
            <a:pathLst>
              <a:path w="493" h="169">
                <a:moveTo>
                  <a:pt x="0" y="169"/>
                </a:moveTo>
                <a:lnTo>
                  <a:pt x="493" y="169"/>
                </a:lnTo>
                <a:lnTo>
                  <a:pt x="493" y="0"/>
                </a:lnTo>
              </a:path>
            </a:pathLst>
          </a:custGeom>
          <a:noFill/>
          <a:ln w="0">
            <a:solidFill>
              <a:srgbClr val="000000"/>
            </a:solidFill>
            <a:prstDash val="solid"/>
            <a:round/>
            <a:headEnd/>
            <a:tailEnd/>
          </a:ln>
        </p:spPr>
        <p:txBody>
          <a:bodyPr/>
          <a:lstStyle/>
          <a:p>
            <a:endParaRPr lang="fr-FR"/>
          </a:p>
        </p:txBody>
      </p:sp>
      <p:sp>
        <p:nvSpPr>
          <p:cNvPr id="180249" name="Line 25"/>
          <p:cNvSpPr>
            <a:spLocks noChangeShapeType="1"/>
          </p:cNvSpPr>
          <p:nvPr/>
        </p:nvSpPr>
        <p:spPr bwMode="auto">
          <a:xfrm flipV="1">
            <a:off x="1918189" y="3984626"/>
            <a:ext cx="1465" cy="1712913"/>
          </a:xfrm>
          <a:prstGeom prst="line">
            <a:avLst/>
          </a:prstGeom>
          <a:noFill/>
          <a:ln w="0">
            <a:solidFill>
              <a:srgbClr val="000000"/>
            </a:solidFill>
            <a:round/>
            <a:headEnd/>
            <a:tailEnd/>
          </a:ln>
        </p:spPr>
        <p:txBody>
          <a:bodyPr/>
          <a:lstStyle/>
          <a:p>
            <a:endParaRPr lang="fr-FR"/>
          </a:p>
        </p:txBody>
      </p:sp>
      <p:sp>
        <p:nvSpPr>
          <p:cNvPr id="180250" name="Line 26"/>
          <p:cNvSpPr>
            <a:spLocks noChangeShapeType="1"/>
          </p:cNvSpPr>
          <p:nvPr/>
        </p:nvSpPr>
        <p:spPr bwMode="auto">
          <a:xfrm>
            <a:off x="1918189" y="5697539"/>
            <a:ext cx="4917831" cy="1587"/>
          </a:xfrm>
          <a:prstGeom prst="line">
            <a:avLst/>
          </a:prstGeom>
          <a:noFill/>
          <a:ln w="0">
            <a:solidFill>
              <a:srgbClr val="000000"/>
            </a:solidFill>
            <a:round/>
            <a:headEnd/>
            <a:tailEnd/>
          </a:ln>
        </p:spPr>
        <p:txBody>
          <a:bodyPr/>
          <a:lstStyle/>
          <a:p>
            <a:endParaRPr lang="fr-FR"/>
          </a:p>
        </p:txBody>
      </p:sp>
      <p:sp>
        <p:nvSpPr>
          <p:cNvPr id="180251" name="Line 27"/>
          <p:cNvSpPr>
            <a:spLocks noChangeShapeType="1"/>
          </p:cNvSpPr>
          <p:nvPr/>
        </p:nvSpPr>
        <p:spPr bwMode="auto">
          <a:xfrm flipV="1">
            <a:off x="1918189" y="3984626"/>
            <a:ext cx="1465" cy="1712913"/>
          </a:xfrm>
          <a:prstGeom prst="line">
            <a:avLst/>
          </a:prstGeom>
          <a:noFill/>
          <a:ln w="0">
            <a:solidFill>
              <a:srgbClr val="000000"/>
            </a:solidFill>
            <a:round/>
            <a:headEnd/>
            <a:tailEnd/>
          </a:ln>
        </p:spPr>
        <p:txBody>
          <a:bodyPr/>
          <a:lstStyle/>
          <a:p>
            <a:endParaRPr lang="fr-FR"/>
          </a:p>
        </p:txBody>
      </p:sp>
      <p:sp>
        <p:nvSpPr>
          <p:cNvPr id="180252" name="Line 28"/>
          <p:cNvSpPr>
            <a:spLocks noChangeShapeType="1"/>
          </p:cNvSpPr>
          <p:nvPr/>
        </p:nvSpPr>
        <p:spPr bwMode="auto">
          <a:xfrm flipV="1">
            <a:off x="1918189" y="5646738"/>
            <a:ext cx="1465" cy="50800"/>
          </a:xfrm>
          <a:prstGeom prst="line">
            <a:avLst/>
          </a:prstGeom>
          <a:noFill/>
          <a:ln w="0">
            <a:solidFill>
              <a:srgbClr val="000000"/>
            </a:solidFill>
            <a:round/>
            <a:headEnd/>
            <a:tailEnd/>
          </a:ln>
        </p:spPr>
        <p:txBody>
          <a:bodyPr/>
          <a:lstStyle/>
          <a:p>
            <a:endParaRPr lang="fr-FR"/>
          </a:p>
        </p:txBody>
      </p:sp>
      <p:sp>
        <p:nvSpPr>
          <p:cNvPr id="180253" name="Line 29"/>
          <p:cNvSpPr>
            <a:spLocks noChangeShapeType="1"/>
          </p:cNvSpPr>
          <p:nvPr/>
        </p:nvSpPr>
        <p:spPr bwMode="auto">
          <a:xfrm>
            <a:off x="1918189" y="3984625"/>
            <a:ext cx="1465" cy="50800"/>
          </a:xfrm>
          <a:prstGeom prst="line">
            <a:avLst/>
          </a:prstGeom>
          <a:noFill/>
          <a:ln w="0">
            <a:solidFill>
              <a:srgbClr val="000000"/>
            </a:solidFill>
            <a:round/>
            <a:headEnd/>
            <a:tailEnd/>
          </a:ln>
        </p:spPr>
        <p:txBody>
          <a:bodyPr/>
          <a:lstStyle/>
          <a:p>
            <a:endParaRPr lang="fr-FR"/>
          </a:p>
        </p:txBody>
      </p:sp>
      <p:sp>
        <p:nvSpPr>
          <p:cNvPr id="180254" name="Rectangle 30"/>
          <p:cNvSpPr>
            <a:spLocks noChangeArrowheads="1"/>
          </p:cNvSpPr>
          <p:nvPr/>
        </p:nvSpPr>
        <p:spPr bwMode="auto">
          <a:xfrm>
            <a:off x="1912328" y="5737226"/>
            <a:ext cx="99386" cy="215444"/>
          </a:xfrm>
          <a:prstGeom prst="rect">
            <a:avLst/>
          </a:prstGeom>
          <a:noFill/>
          <a:ln w="9525">
            <a:noFill/>
            <a:miter lim="800000"/>
            <a:headEnd/>
            <a:tailEnd/>
          </a:ln>
        </p:spPr>
        <p:txBody>
          <a:bodyPr wrap="none" lIns="0" tIns="0" rIns="0" bIns="0">
            <a:spAutoFit/>
          </a:bodyPr>
          <a:lstStyle/>
          <a:p>
            <a:pPr algn="ctr"/>
            <a:r>
              <a:rPr lang="fr-FR" sz="1400" b="1">
                <a:solidFill>
                  <a:srgbClr val="000000"/>
                </a:solidFill>
                <a:latin typeface="Helvetica" pitchFamily="34" charset="0"/>
              </a:rPr>
              <a:t>0</a:t>
            </a:r>
            <a:endParaRPr lang="fr-FR" sz="3200" b="1">
              <a:latin typeface="Times New Roman" pitchFamily="18" charset="0"/>
            </a:endParaRPr>
          </a:p>
        </p:txBody>
      </p:sp>
      <p:sp>
        <p:nvSpPr>
          <p:cNvPr id="180255" name="Line 31"/>
          <p:cNvSpPr>
            <a:spLocks noChangeShapeType="1"/>
          </p:cNvSpPr>
          <p:nvPr/>
        </p:nvSpPr>
        <p:spPr bwMode="auto">
          <a:xfrm flipV="1">
            <a:off x="2407628" y="5646738"/>
            <a:ext cx="1465" cy="50800"/>
          </a:xfrm>
          <a:prstGeom prst="line">
            <a:avLst/>
          </a:prstGeom>
          <a:noFill/>
          <a:ln w="0">
            <a:solidFill>
              <a:srgbClr val="000000"/>
            </a:solidFill>
            <a:round/>
            <a:headEnd/>
            <a:tailEnd/>
          </a:ln>
        </p:spPr>
        <p:txBody>
          <a:bodyPr/>
          <a:lstStyle/>
          <a:p>
            <a:endParaRPr lang="fr-FR"/>
          </a:p>
        </p:txBody>
      </p:sp>
      <p:sp>
        <p:nvSpPr>
          <p:cNvPr id="180256" name="Line 32"/>
          <p:cNvSpPr>
            <a:spLocks noChangeShapeType="1"/>
          </p:cNvSpPr>
          <p:nvPr/>
        </p:nvSpPr>
        <p:spPr bwMode="auto">
          <a:xfrm>
            <a:off x="2407628" y="3984625"/>
            <a:ext cx="1465" cy="50800"/>
          </a:xfrm>
          <a:prstGeom prst="line">
            <a:avLst/>
          </a:prstGeom>
          <a:noFill/>
          <a:ln w="0">
            <a:solidFill>
              <a:srgbClr val="000000"/>
            </a:solidFill>
            <a:round/>
            <a:headEnd/>
            <a:tailEnd/>
          </a:ln>
        </p:spPr>
        <p:txBody>
          <a:bodyPr/>
          <a:lstStyle/>
          <a:p>
            <a:endParaRPr lang="fr-FR"/>
          </a:p>
        </p:txBody>
      </p:sp>
      <p:sp>
        <p:nvSpPr>
          <p:cNvPr id="180257" name="Rectangle 33"/>
          <p:cNvSpPr>
            <a:spLocks noChangeArrowheads="1"/>
          </p:cNvSpPr>
          <p:nvPr/>
        </p:nvSpPr>
        <p:spPr bwMode="auto">
          <a:xfrm>
            <a:off x="2400300" y="5737226"/>
            <a:ext cx="99386" cy="215444"/>
          </a:xfrm>
          <a:prstGeom prst="rect">
            <a:avLst/>
          </a:prstGeom>
          <a:noFill/>
          <a:ln w="9525">
            <a:noFill/>
            <a:miter lim="800000"/>
            <a:headEnd/>
            <a:tailEnd/>
          </a:ln>
        </p:spPr>
        <p:txBody>
          <a:bodyPr wrap="none" lIns="0" tIns="0" rIns="0" bIns="0">
            <a:spAutoFit/>
          </a:bodyPr>
          <a:lstStyle/>
          <a:p>
            <a:pPr algn="ctr"/>
            <a:r>
              <a:rPr lang="fr-FR" sz="1400" b="1">
                <a:solidFill>
                  <a:srgbClr val="000000"/>
                </a:solidFill>
                <a:latin typeface="Helvetica" pitchFamily="34" charset="0"/>
              </a:rPr>
              <a:t>1</a:t>
            </a:r>
            <a:endParaRPr lang="fr-FR" sz="3200" b="1">
              <a:latin typeface="Times New Roman" pitchFamily="18" charset="0"/>
            </a:endParaRPr>
          </a:p>
        </p:txBody>
      </p:sp>
      <p:sp>
        <p:nvSpPr>
          <p:cNvPr id="180258" name="Line 34"/>
          <p:cNvSpPr>
            <a:spLocks noChangeShapeType="1"/>
          </p:cNvSpPr>
          <p:nvPr/>
        </p:nvSpPr>
        <p:spPr bwMode="auto">
          <a:xfrm flipV="1">
            <a:off x="2905859" y="5646738"/>
            <a:ext cx="1465" cy="50800"/>
          </a:xfrm>
          <a:prstGeom prst="line">
            <a:avLst/>
          </a:prstGeom>
          <a:noFill/>
          <a:ln w="0">
            <a:solidFill>
              <a:srgbClr val="000000"/>
            </a:solidFill>
            <a:round/>
            <a:headEnd/>
            <a:tailEnd/>
          </a:ln>
        </p:spPr>
        <p:txBody>
          <a:bodyPr/>
          <a:lstStyle/>
          <a:p>
            <a:endParaRPr lang="fr-FR"/>
          </a:p>
        </p:txBody>
      </p:sp>
      <p:sp>
        <p:nvSpPr>
          <p:cNvPr id="180259" name="Line 35"/>
          <p:cNvSpPr>
            <a:spLocks noChangeShapeType="1"/>
          </p:cNvSpPr>
          <p:nvPr/>
        </p:nvSpPr>
        <p:spPr bwMode="auto">
          <a:xfrm>
            <a:off x="2905859" y="3984625"/>
            <a:ext cx="1465" cy="50800"/>
          </a:xfrm>
          <a:prstGeom prst="line">
            <a:avLst/>
          </a:prstGeom>
          <a:noFill/>
          <a:ln w="0">
            <a:solidFill>
              <a:srgbClr val="000000"/>
            </a:solidFill>
            <a:round/>
            <a:headEnd/>
            <a:tailEnd/>
          </a:ln>
        </p:spPr>
        <p:txBody>
          <a:bodyPr/>
          <a:lstStyle/>
          <a:p>
            <a:endParaRPr lang="fr-FR"/>
          </a:p>
        </p:txBody>
      </p:sp>
      <p:sp>
        <p:nvSpPr>
          <p:cNvPr id="180260" name="Rectangle 36"/>
          <p:cNvSpPr>
            <a:spLocks noChangeArrowheads="1"/>
          </p:cNvSpPr>
          <p:nvPr/>
        </p:nvSpPr>
        <p:spPr bwMode="auto">
          <a:xfrm>
            <a:off x="2898531" y="5737226"/>
            <a:ext cx="99386" cy="215444"/>
          </a:xfrm>
          <a:prstGeom prst="rect">
            <a:avLst/>
          </a:prstGeom>
          <a:noFill/>
          <a:ln w="9525">
            <a:noFill/>
            <a:miter lim="800000"/>
            <a:headEnd/>
            <a:tailEnd/>
          </a:ln>
        </p:spPr>
        <p:txBody>
          <a:bodyPr wrap="none" lIns="0" tIns="0" rIns="0" bIns="0">
            <a:spAutoFit/>
          </a:bodyPr>
          <a:lstStyle/>
          <a:p>
            <a:pPr algn="ctr"/>
            <a:r>
              <a:rPr lang="fr-FR" sz="1400" b="1">
                <a:solidFill>
                  <a:srgbClr val="000000"/>
                </a:solidFill>
                <a:latin typeface="Helvetica" pitchFamily="34" charset="0"/>
              </a:rPr>
              <a:t>2</a:t>
            </a:r>
            <a:endParaRPr lang="fr-FR" sz="3200" b="1">
              <a:latin typeface="Times New Roman" pitchFamily="18" charset="0"/>
            </a:endParaRPr>
          </a:p>
        </p:txBody>
      </p:sp>
      <p:sp>
        <p:nvSpPr>
          <p:cNvPr id="180261" name="Line 37"/>
          <p:cNvSpPr>
            <a:spLocks noChangeShapeType="1"/>
          </p:cNvSpPr>
          <p:nvPr/>
        </p:nvSpPr>
        <p:spPr bwMode="auto">
          <a:xfrm flipV="1">
            <a:off x="3393831" y="5646738"/>
            <a:ext cx="1466" cy="50800"/>
          </a:xfrm>
          <a:prstGeom prst="line">
            <a:avLst/>
          </a:prstGeom>
          <a:noFill/>
          <a:ln w="0">
            <a:solidFill>
              <a:srgbClr val="000000"/>
            </a:solidFill>
            <a:round/>
            <a:headEnd/>
            <a:tailEnd/>
          </a:ln>
        </p:spPr>
        <p:txBody>
          <a:bodyPr/>
          <a:lstStyle/>
          <a:p>
            <a:endParaRPr lang="fr-FR"/>
          </a:p>
        </p:txBody>
      </p:sp>
      <p:sp>
        <p:nvSpPr>
          <p:cNvPr id="180262" name="Line 38"/>
          <p:cNvSpPr>
            <a:spLocks noChangeShapeType="1"/>
          </p:cNvSpPr>
          <p:nvPr/>
        </p:nvSpPr>
        <p:spPr bwMode="auto">
          <a:xfrm>
            <a:off x="3393831" y="3984625"/>
            <a:ext cx="1466" cy="50800"/>
          </a:xfrm>
          <a:prstGeom prst="line">
            <a:avLst/>
          </a:prstGeom>
          <a:noFill/>
          <a:ln w="0">
            <a:solidFill>
              <a:srgbClr val="000000"/>
            </a:solidFill>
            <a:round/>
            <a:headEnd/>
            <a:tailEnd/>
          </a:ln>
        </p:spPr>
        <p:txBody>
          <a:bodyPr/>
          <a:lstStyle/>
          <a:p>
            <a:endParaRPr lang="fr-FR"/>
          </a:p>
        </p:txBody>
      </p:sp>
      <p:sp>
        <p:nvSpPr>
          <p:cNvPr id="180263" name="Rectangle 39"/>
          <p:cNvSpPr>
            <a:spLocks noChangeArrowheads="1"/>
          </p:cNvSpPr>
          <p:nvPr/>
        </p:nvSpPr>
        <p:spPr bwMode="auto">
          <a:xfrm>
            <a:off x="3387970" y="5737226"/>
            <a:ext cx="99386" cy="215444"/>
          </a:xfrm>
          <a:prstGeom prst="rect">
            <a:avLst/>
          </a:prstGeom>
          <a:noFill/>
          <a:ln w="9525">
            <a:noFill/>
            <a:miter lim="800000"/>
            <a:headEnd/>
            <a:tailEnd/>
          </a:ln>
        </p:spPr>
        <p:txBody>
          <a:bodyPr wrap="none" lIns="0" tIns="0" rIns="0" bIns="0">
            <a:spAutoFit/>
          </a:bodyPr>
          <a:lstStyle/>
          <a:p>
            <a:pPr algn="ctr"/>
            <a:r>
              <a:rPr lang="fr-FR" sz="1400" b="1">
                <a:solidFill>
                  <a:srgbClr val="000000"/>
                </a:solidFill>
                <a:latin typeface="Helvetica" pitchFamily="34" charset="0"/>
              </a:rPr>
              <a:t>3</a:t>
            </a:r>
            <a:endParaRPr lang="fr-FR" sz="3200" b="1">
              <a:latin typeface="Times New Roman" pitchFamily="18" charset="0"/>
            </a:endParaRPr>
          </a:p>
        </p:txBody>
      </p:sp>
      <p:sp>
        <p:nvSpPr>
          <p:cNvPr id="180264" name="Line 40"/>
          <p:cNvSpPr>
            <a:spLocks noChangeShapeType="1"/>
          </p:cNvSpPr>
          <p:nvPr/>
        </p:nvSpPr>
        <p:spPr bwMode="auto">
          <a:xfrm flipV="1">
            <a:off x="3883269" y="5646738"/>
            <a:ext cx="1466" cy="50800"/>
          </a:xfrm>
          <a:prstGeom prst="line">
            <a:avLst/>
          </a:prstGeom>
          <a:noFill/>
          <a:ln w="0">
            <a:solidFill>
              <a:srgbClr val="000000"/>
            </a:solidFill>
            <a:round/>
            <a:headEnd/>
            <a:tailEnd/>
          </a:ln>
        </p:spPr>
        <p:txBody>
          <a:bodyPr/>
          <a:lstStyle/>
          <a:p>
            <a:endParaRPr lang="fr-FR"/>
          </a:p>
        </p:txBody>
      </p:sp>
      <p:sp>
        <p:nvSpPr>
          <p:cNvPr id="180265" name="Line 41"/>
          <p:cNvSpPr>
            <a:spLocks noChangeShapeType="1"/>
          </p:cNvSpPr>
          <p:nvPr/>
        </p:nvSpPr>
        <p:spPr bwMode="auto">
          <a:xfrm>
            <a:off x="3883269" y="3984625"/>
            <a:ext cx="1466" cy="50800"/>
          </a:xfrm>
          <a:prstGeom prst="line">
            <a:avLst/>
          </a:prstGeom>
          <a:noFill/>
          <a:ln w="0">
            <a:solidFill>
              <a:srgbClr val="000000"/>
            </a:solidFill>
            <a:round/>
            <a:headEnd/>
            <a:tailEnd/>
          </a:ln>
        </p:spPr>
        <p:txBody>
          <a:bodyPr/>
          <a:lstStyle/>
          <a:p>
            <a:endParaRPr lang="fr-FR"/>
          </a:p>
        </p:txBody>
      </p:sp>
      <p:sp>
        <p:nvSpPr>
          <p:cNvPr id="180266" name="Rectangle 42"/>
          <p:cNvSpPr>
            <a:spLocks noChangeArrowheads="1"/>
          </p:cNvSpPr>
          <p:nvPr/>
        </p:nvSpPr>
        <p:spPr bwMode="auto">
          <a:xfrm>
            <a:off x="3877408" y="5737226"/>
            <a:ext cx="99386" cy="215444"/>
          </a:xfrm>
          <a:prstGeom prst="rect">
            <a:avLst/>
          </a:prstGeom>
          <a:noFill/>
          <a:ln w="9525">
            <a:noFill/>
            <a:miter lim="800000"/>
            <a:headEnd/>
            <a:tailEnd/>
          </a:ln>
        </p:spPr>
        <p:txBody>
          <a:bodyPr wrap="none" lIns="0" tIns="0" rIns="0" bIns="0">
            <a:spAutoFit/>
          </a:bodyPr>
          <a:lstStyle/>
          <a:p>
            <a:pPr algn="ctr"/>
            <a:r>
              <a:rPr lang="fr-FR" sz="1400" b="1">
                <a:solidFill>
                  <a:srgbClr val="000000"/>
                </a:solidFill>
                <a:latin typeface="Helvetica" pitchFamily="34" charset="0"/>
              </a:rPr>
              <a:t>4</a:t>
            </a:r>
            <a:endParaRPr lang="fr-FR" sz="3200" b="1">
              <a:latin typeface="Times New Roman" pitchFamily="18" charset="0"/>
            </a:endParaRPr>
          </a:p>
        </p:txBody>
      </p:sp>
      <p:sp>
        <p:nvSpPr>
          <p:cNvPr id="180267" name="Line 43"/>
          <p:cNvSpPr>
            <a:spLocks noChangeShapeType="1"/>
          </p:cNvSpPr>
          <p:nvPr/>
        </p:nvSpPr>
        <p:spPr bwMode="auto">
          <a:xfrm flipV="1">
            <a:off x="4381500" y="5646738"/>
            <a:ext cx="1466" cy="50800"/>
          </a:xfrm>
          <a:prstGeom prst="line">
            <a:avLst/>
          </a:prstGeom>
          <a:noFill/>
          <a:ln w="0">
            <a:solidFill>
              <a:srgbClr val="000000"/>
            </a:solidFill>
            <a:round/>
            <a:headEnd/>
            <a:tailEnd/>
          </a:ln>
        </p:spPr>
        <p:txBody>
          <a:bodyPr/>
          <a:lstStyle/>
          <a:p>
            <a:endParaRPr lang="fr-FR"/>
          </a:p>
        </p:txBody>
      </p:sp>
      <p:sp>
        <p:nvSpPr>
          <p:cNvPr id="180268" name="Line 44"/>
          <p:cNvSpPr>
            <a:spLocks noChangeShapeType="1"/>
          </p:cNvSpPr>
          <p:nvPr/>
        </p:nvSpPr>
        <p:spPr bwMode="auto">
          <a:xfrm>
            <a:off x="4381500" y="3984625"/>
            <a:ext cx="1466" cy="50800"/>
          </a:xfrm>
          <a:prstGeom prst="line">
            <a:avLst/>
          </a:prstGeom>
          <a:noFill/>
          <a:ln w="0">
            <a:solidFill>
              <a:srgbClr val="000000"/>
            </a:solidFill>
            <a:round/>
            <a:headEnd/>
            <a:tailEnd/>
          </a:ln>
        </p:spPr>
        <p:txBody>
          <a:bodyPr/>
          <a:lstStyle/>
          <a:p>
            <a:endParaRPr lang="fr-FR"/>
          </a:p>
        </p:txBody>
      </p:sp>
      <p:sp>
        <p:nvSpPr>
          <p:cNvPr id="180269" name="Rectangle 45"/>
          <p:cNvSpPr>
            <a:spLocks noChangeArrowheads="1"/>
          </p:cNvSpPr>
          <p:nvPr/>
        </p:nvSpPr>
        <p:spPr bwMode="auto">
          <a:xfrm>
            <a:off x="4375639" y="5737226"/>
            <a:ext cx="99386" cy="215444"/>
          </a:xfrm>
          <a:prstGeom prst="rect">
            <a:avLst/>
          </a:prstGeom>
          <a:noFill/>
          <a:ln w="9525">
            <a:noFill/>
            <a:miter lim="800000"/>
            <a:headEnd/>
            <a:tailEnd/>
          </a:ln>
        </p:spPr>
        <p:txBody>
          <a:bodyPr wrap="none" lIns="0" tIns="0" rIns="0" bIns="0">
            <a:spAutoFit/>
          </a:bodyPr>
          <a:lstStyle/>
          <a:p>
            <a:pPr algn="ctr"/>
            <a:r>
              <a:rPr lang="fr-FR" sz="1400" b="1">
                <a:solidFill>
                  <a:srgbClr val="000000"/>
                </a:solidFill>
                <a:latin typeface="Helvetica" pitchFamily="34" charset="0"/>
              </a:rPr>
              <a:t>5</a:t>
            </a:r>
            <a:endParaRPr lang="fr-FR" sz="3200" b="1">
              <a:latin typeface="Times New Roman" pitchFamily="18" charset="0"/>
            </a:endParaRPr>
          </a:p>
        </p:txBody>
      </p:sp>
      <p:sp>
        <p:nvSpPr>
          <p:cNvPr id="180270" name="Line 46"/>
          <p:cNvSpPr>
            <a:spLocks noChangeShapeType="1"/>
          </p:cNvSpPr>
          <p:nvPr/>
        </p:nvSpPr>
        <p:spPr bwMode="auto">
          <a:xfrm flipV="1">
            <a:off x="4870938" y="5646738"/>
            <a:ext cx="1466" cy="50800"/>
          </a:xfrm>
          <a:prstGeom prst="line">
            <a:avLst/>
          </a:prstGeom>
          <a:noFill/>
          <a:ln w="0">
            <a:solidFill>
              <a:srgbClr val="000000"/>
            </a:solidFill>
            <a:round/>
            <a:headEnd/>
            <a:tailEnd/>
          </a:ln>
        </p:spPr>
        <p:txBody>
          <a:bodyPr/>
          <a:lstStyle/>
          <a:p>
            <a:endParaRPr lang="fr-FR"/>
          </a:p>
        </p:txBody>
      </p:sp>
      <p:sp>
        <p:nvSpPr>
          <p:cNvPr id="180271" name="Line 47"/>
          <p:cNvSpPr>
            <a:spLocks noChangeShapeType="1"/>
          </p:cNvSpPr>
          <p:nvPr/>
        </p:nvSpPr>
        <p:spPr bwMode="auto">
          <a:xfrm>
            <a:off x="4870938" y="3984625"/>
            <a:ext cx="1466" cy="50800"/>
          </a:xfrm>
          <a:prstGeom prst="line">
            <a:avLst/>
          </a:prstGeom>
          <a:noFill/>
          <a:ln w="0">
            <a:solidFill>
              <a:srgbClr val="000000"/>
            </a:solidFill>
            <a:round/>
            <a:headEnd/>
            <a:tailEnd/>
          </a:ln>
        </p:spPr>
        <p:txBody>
          <a:bodyPr/>
          <a:lstStyle/>
          <a:p>
            <a:endParaRPr lang="fr-FR"/>
          </a:p>
        </p:txBody>
      </p:sp>
      <p:sp>
        <p:nvSpPr>
          <p:cNvPr id="180272" name="Rectangle 48"/>
          <p:cNvSpPr>
            <a:spLocks noChangeArrowheads="1"/>
          </p:cNvSpPr>
          <p:nvPr/>
        </p:nvSpPr>
        <p:spPr bwMode="auto">
          <a:xfrm>
            <a:off x="4865077" y="5737226"/>
            <a:ext cx="99386" cy="215444"/>
          </a:xfrm>
          <a:prstGeom prst="rect">
            <a:avLst/>
          </a:prstGeom>
          <a:noFill/>
          <a:ln w="9525">
            <a:noFill/>
            <a:miter lim="800000"/>
            <a:headEnd/>
            <a:tailEnd/>
          </a:ln>
        </p:spPr>
        <p:txBody>
          <a:bodyPr wrap="none" lIns="0" tIns="0" rIns="0" bIns="0">
            <a:spAutoFit/>
          </a:bodyPr>
          <a:lstStyle/>
          <a:p>
            <a:pPr algn="ctr"/>
            <a:r>
              <a:rPr lang="fr-FR" sz="1400" b="1">
                <a:solidFill>
                  <a:srgbClr val="000000"/>
                </a:solidFill>
                <a:latin typeface="Helvetica" pitchFamily="34" charset="0"/>
              </a:rPr>
              <a:t>6</a:t>
            </a:r>
            <a:endParaRPr lang="fr-FR" sz="3200" b="1">
              <a:latin typeface="Times New Roman" pitchFamily="18" charset="0"/>
            </a:endParaRPr>
          </a:p>
        </p:txBody>
      </p:sp>
      <p:sp>
        <p:nvSpPr>
          <p:cNvPr id="180273" name="Line 49"/>
          <p:cNvSpPr>
            <a:spLocks noChangeShapeType="1"/>
          </p:cNvSpPr>
          <p:nvPr/>
        </p:nvSpPr>
        <p:spPr bwMode="auto">
          <a:xfrm flipV="1">
            <a:off x="5358912" y="5646738"/>
            <a:ext cx="1465" cy="50800"/>
          </a:xfrm>
          <a:prstGeom prst="line">
            <a:avLst/>
          </a:prstGeom>
          <a:noFill/>
          <a:ln w="0">
            <a:solidFill>
              <a:srgbClr val="000000"/>
            </a:solidFill>
            <a:round/>
            <a:headEnd/>
            <a:tailEnd/>
          </a:ln>
        </p:spPr>
        <p:txBody>
          <a:bodyPr/>
          <a:lstStyle/>
          <a:p>
            <a:endParaRPr lang="fr-FR"/>
          </a:p>
        </p:txBody>
      </p:sp>
      <p:sp>
        <p:nvSpPr>
          <p:cNvPr id="180274" name="Line 50"/>
          <p:cNvSpPr>
            <a:spLocks noChangeShapeType="1"/>
          </p:cNvSpPr>
          <p:nvPr/>
        </p:nvSpPr>
        <p:spPr bwMode="auto">
          <a:xfrm>
            <a:off x="5358912" y="3984625"/>
            <a:ext cx="1465" cy="50800"/>
          </a:xfrm>
          <a:prstGeom prst="line">
            <a:avLst/>
          </a:prstGeom>
          <a:noFill/>
          <a:ln w="0">
            <a:solidFill>
              <a:srgbClr val="000000"/>
            </a:solidFill>
            <a:round/>
            <a:headEnd/>
            <a:tailEnd/>
          </a:ln>
        </p:spPr>
        <p:txBody>
          <a:bodyPr/>
          <a:lstStyle/>
          <a:p>
            <a:endParaRPr lang="fr-FR"/>
          </a:p>
        </p:txBody>
      </p:sp>
      <p:sp>
        <p:nvSpPr>
          <p:cNvPr id="180275" name="Rectangle 51"/>
          <p:cNvSpPr>
            <a:spLocks noChangeArrowheads="1"/>
          </p:cNvSpPr>
          <p:nvPr/>
        </p:nvSpPr>
        <p:spPr bwMode="auto">
          <a:xfrm>
            <a:off x="5353051" y="5737226"/>
            <a:ext cx="99386" cy="215444"/>
          </a:xfrm>
          <a:prstGeom prst="rect">
            <a:avLst/>
          </a:prstGeom>
          <a:noFill/>
          <a:ln w="9525">
            <a:noFill/>
            <a:miter lim="800000"/>
            <a:headEnd/>
            <a:tailEnd/>
          </a:ln>
        </p:spPr>
        <p:txBody>
          <a:bodyPr wrap="none" lIns="0" tIns="0" rIns="0" bIns="0">
            <a:spAutoFit/>
          </a:bodyPr>
          <a:lstStyle/>
          <a:p>
            <a:pPr algn="ctr"/>
            <a:r>
              <a:rPr lang="fr-FR" sz="1400" b="1">
                <a:solidFill>
                  <a:srgbClr val="000000"/>
                </a:solidFill>
                <a:latin typeface="Helvetica" pitchFamily="34" charset="0"/>
              </a:rPr>
              <a:t>7</a:t>
            </a:r>
            <a:endParaRPr lang="fr-FR" sz="3200" b="1">
              <a:latin typeface="Times New Roman" pitchFamily="18" charset="0"/>
            </a:endParaRPr>
          </a:p>
        </p:txBody>
      </p:sp>
      <p:sp>
        <p:nvSpPr>
          <p:cNvPr id="180276" name="Line 52"/>
          <p:cNvSpPr>
            <a:spLocks noChangeShapeType="1"/>
          </p:cNvSpPr>
          <p:nvPr/>
        </p:nvSpPr>
        <p:spPr bwMode="auto">
          <a:xfrm flipV="1">
            <a:off x="5848351" y="5646738"/>
            <a:ext cx="1465" cy="50800"/>
          </a:xfrm>
          <a:prstGeom prst="line">
            <a:avLst/>
          </a:prstGeom>
          <a:noFill/>
          <a:ln w="0">
            <a:solidFill>
              <a:srgbClr val="000000"/>
            </a:solidFill>
            <a:round/>
            <a:headEnd/>
            <a:tailEnd/>
          </a:ln>
        </p:spPr>
        <p:txBody>
          <a:bodyPr/>
          <a:lstStyle/>
          <a:p>
            <a:endParaRPr lang="fr-FR"/>
          </a:p>
        </p:txBody>
      </p:sp>
      <p:sp>
        <p:nvSpPr>
          <p:cNvPr id="180277" name="Line 53"/>
          <p:cNvSpPr>
            <a:spLocks noChangeShapeType="1"/>
          </p:cNvSpPr>
          <p:nvPr/>
        </p:nvSpPr>
        <p:spPr bwMode="auto">
          <a:xfrm>
            <a:off x="5848351" y="3984625"/>
            <a:ext cx="1465" cy="50800"/>
          </a:xfrm>
          <a:prstGeom prst="line">
            <a:avLst/>
          </a:prstGeom>
          <a:noFill/>
          <a:ln w="0">
            <a:solidFill>
              <a:srgbClr val="000000"/>
            </a:solidFill>
            <a:round/>
            <a:headEnd/>
            <a:tailEnd/>
          </a:ln>
        </p:spPr>
        <p:txBody>
          <a:bodyPr/>
          <a:lstStyle/>
          <a:p>
            <a:endParaRPr lang="fr-FR"/>
          </a:p>
        </p:txBody>
      </p:sp>
      <p:sp>
        <p:nvSpPr>
          <p:cNvPr id="180278" name="Rectangle 54"/>
          <p:cNvSpPr>
            <a:spLocks noChangeArrowheads="1"/>
          </p:cNvSpPr>
          <p:nvPr/>
        </p:nvSpPr>
        <p:spPr bwMode="auto">
          <a:xfrm>
            <a:off x="5842489" y="5737226"/>
            <a:ext cx="99386" cy="215444"/>
          </a:xfrm>
          <a:prstGeom prst="rect">
            <a:avLst/>
          </a:prstGeom>
          <a:noFill/>
          <a:ln w="9525">
            <a:noFill/>
            <a:miter lim="800000"/>
            <a:headEnd/>
            <a:tailEnd/>
          </a:ln>
        </p:spPr>
        <p:txBody>
          <a:bodyPr wrap="none" lIns="0" tIns="0" rIns="0" bIns="0">
            <a:spAutoFit/>
          </a:bodyPr>
          <a:lstStyle/>
          <a:p>
            <a:pPr algn="ctr"/>
            <a:r>
              <a:rPr lang="fr-FR" sz="1400" b="1">
                <a:solidFill>
                  <a:srgbClr val="000000"/>
                </a:solidFill>
                <a:latin typeface="Helvetica" pitchFamily="34" charset="0"/>
              </a:rPr>
              <a:t>8</a:t>
            </a:r>
            <a:endParaRPr lang="fr-FR" sz="3200" b="1">
              <a:latin typeface="Times New Roman" pitchFamily="18" charset="0"/>
            </a:endParaRPr>
          </a:p>
        </p:txBody>
      </p:sp>
      <p:sp>
        <p:nvSpPr>
          <p:cNvPr id="180279" name="Line 55"/>
          <p:cNvSpPr>
            <a:spLocks noChangeShapeType="1"/>
          </p:cNvSpPr>
          <p:nvPr/>
        </p:nvSpPr>
        <p:spPr bwMode="auto">
          <a:xfrm flipV="1">
            <a:off x="6346582" y="5646738"/>
            <a:ext cx="1465" cy="50800"/>
          </a:xfrm>
          <a:prstGeom prst="line">
            <a:avLst/>
          </a:prstGeom>
          <a:noFill/>
          <a:ln w="0">
            <a:solidFill>
              <a:srgbClr val="000000"/>
            </a:solidFill>
            <a:round/>
            <a:headEnd/>
            <a:tailEnd/>
          </a:ln>
        </p:spPr>
        <p:txBody>
          <a:bodyPr/>
          <a:lstStyle/>
          <a:p>
            <a:endParaRPr lang="fr-FR"/>
          </a:p>
        </p:txBody>
      </p:sp>
      <p:sp>
        <p:nvSpPr>
          <p:cNvPr id="180280" name="Line 56"/>
          <p:cNvSpPr>
            <a:spLocks noChangeShapeType="1"/>
          </p:cNvSpPr>
          <p:nvPr/>
        </p:nvSpPr>
        <p:spPr bwMode="auto">
          <a:xfrm>
            <a:off x="6346582" y="3984625"/>
            <a:ext cx="1465" cy="50800"/>
          </a:xfrm>
          <a:prstGeom prst="line">
            <a:avLst/>
          </a:prstGeom>
          <a:noFill/>
          <a:ln w="0">
            <a:solidFill>
              <a:srgbClr val="000000"/>
            </a:solidFill>
            <a:round/>
            <a:headEnd/>
            <a:tailEnd/>
          </a:ln>
        </p:spPr>
        <p:txBody>
          <a:bodyPr/>
          <a:lstStyle/>
          <a:p>
            <a:endParaRPr lang="fr-FR"/>
          </a:p>
        </p:txBody>
      </p:sp>
      <p:sp>
        <p:nvSpPr>
          <p:cNvPr id="180281" name="Rectangle 57"/>
          <p:cNvSpPr>
            <a:spLocks noChangeArrowheads="1"/>
          </p:cNvSpPr>
          <p:nvPr/>
        </p:nvSpPr>
        <p:spPr bwMode="auto">
          <a:xfrm>
            <a:off x="6340720" y="5737226"/>
            <a:ext cx="99386" cy="215444"/>
          </a:xfrm>
          <a:prstGeom prst="rect">
            <a:avLst/>
          </a:prstGeom>
          <a:noFill/>
          <a:ln w="9525">
            <a:noFill/>
            <a:miter lim="800000"/>
            <a:headEnd/>
            <a:tailEnd/>
          </a:ln>
        </p:spPr>
        <p:txBody>
          <a:bodyPr wrap="none" lIns="0" tIns="0" rIns="0" bIns="0">
            <a:spAutoFit/>
          </a:bodyPr>
          <a:lstStyle/>
          <a:p>
            <a:pPr algn="ctr"/>
            <a:r>
              <a:rPr lang="fr-FR" sz="1400" b="1">
                <a:solidFill>
                  <a:srgbClr val="000000"/>
                </a:solidFill>
                <a:latin typeface="Helvetica" pitchFamily="34" charset="0"/>
              </a:rPr>
              <a:t>9</a:t>
            </a:r>
            <a:endParaRPr lang="fr-FR" sz="3200" b="1">
              <a:latin typeface="Times New Roman" pitchFamily="18" charset="0"/>
            </a:endParaRPr>
          </a:p>
        </p:txBody>
      </p:sp>
      <p:sp>
        <p:nvSpPr>
          <p:cNvPr id="180282" name="Line 58"/>
          <p:cNvSpPr>
            <a:spLocks noChangeShapeType="1"/>
          </p:cNvSpPr>
          <p:nvPr/>
        </p:nvSpPr>
        <p:spPr bwMode="auto">
          <a:xfrm flipV="1">
            <a:off x="6836020" y="5646738"/>
            <a:ext cx="1465" cy="50800"/>
          </a:xfrm>
          <a:prstGeom prst="line">
            <a:avLst/>
          </a:prstGeom>
          <a:noFill/>
          <a:ln w="0">
            <a:solidFill>
              <a:srgbClr val="000000"/>
            </a:solidFill>
            <a:round/>
            <a:headEnd/>
            <a:tailEnd/>
          </a:ln>
        </p:spPr>
        <p:txBody>
          <a:bodyPr/>
          <a:lstStyle/>
          <a:p>
            <a:endParaRPr lang="fr-FR"/>
          </a:p>
        </p:txBody>
      </p:sp>
      <p:sp>
        <p:nvSpPr>
          <p:cNvPr id="180283" name="Line 59"/>
          <p:cNvSpPr>
            <a:spLocks noChangeShapeType="1"/>
          </p:cNvSpPr>
          <p:nvPr/>
        </p:nvSpPr>
        <p:spPr bwMode="auto">
          <a:xfrm>
            <a:off x="6836020" y="3984625"/>
            <a:ext cx="1465" cy="50800"/>
          </a:xfrm>
          <a:prstGeom prst="line">
            <a:avLst/>
          </a:prstGeom>
          <a:noFill/>
          <a:ln w="0">
            <a:solidFill>
              <a:srgbClr val="000000"/>
            </a:solidFill>
            <a:round/>
            <a:headEnd/>
            <a:tailEnd/>
          </a:ln>
        </p:spPr>
        <p:txBody>
          <a:bodyPr/>
          <a:lstStyle/>
          <a:p>
            <a:endParaRPr lang="fr-FR"/>
          </a:p>
        </p:txBody>
      </p:sp>
      <p:sp>
        <p:nvSpPr>
          <p:cNvPr id="180284" name="Rectangle 60"/>
          <p:cNvSpPr>
            <a:spLocks noChangeArrowheads="1"/>
          </p:cNvSpPr>
          <p:nvPr/>
        </p:nvSpPr>
        <p:spPr bwMode="auto">
          <a:xfrm>
            <a:off x="6784731" y="5737226"/>
            <a:ext cx="198773" cy="215444"/>
          </a:xfrm>
          <a:prstGeom prst="rect">
            <a:avLst/>
          </a:prstGeom>
          <a:noFill/>
          <a:ln w="9525">
            <a:noFill/>
            <a:miter lim="800000"/>
            <a:headEnd/>
            <a:tailEnd/>
          </a:ln>
        </p:spPr>
        <p:txBody>
          <a:bodyPr wrap="none" lIns="0" tIns="0" rIns="0" bIns="0">
            <a:spAutoFit/>
          </a:bodyPr>
          <a:lstStyle/>
          <a:p>
            <a:pPr algn="ctr"/>
            <a:r>
              <a:rPr lang="fr-FR" sz="1400" b="1">
                <a:solidFill>
                  <a:srgbClr val="000000"/>
                </a:solidFill>
                <a:latin typeface="Helvetica" pitchFamily="34" charset="0"/>
              </a:rPr>
              <a:t>10</a:t>
            </a:r>
            <a:endParaRPr lang="fr-FR" sz="3200" b="1">
              <a:latin typeface="Times New Roman" pitchFamily="18" charset="0"/>
            </a:endParaRPr>
          </a:p>
        </p:txBody>
      </p:sp>
      <p:sp>
        <p:nvSpPr>
          <p:cNvPr id="180285" name="Line 61"/>
          <p:cNvSpPr>
            <a:spLocks noChangeShapeType="1"/>
          </p:cNvSpPr>
          <p:nvPr/>
        </p:nvSpPr>
        <p:spPr bwMode="auto">
          <a:xfrm>
            <a:off x="1918189" y="5697539"/>
            <a:ext cx="49823" cy="1587"/>
          </a:xfrm>
          <a:prstGeom prst="line">
            <a:avLst/>
          </a:prstGeom>
          <a:noFill/>
          <a:ln w="0">
            <a:solidFill>
              <a:srgbClr val="000000"/>
            </a:solidFill>
            <a:round/>
            <a:headEnd/>
            <a:tailEnd/>
          </a:ln>
        </p:spPr>
        <p:txBody>
          <a:bodyPr/>
          <a:lstStyle/>
          <a:p>
            <a:endParaRPr lang="fr-FR"/>
          </a:p>
        </p:txBody>
      </p:sp>
      <p:sp>
        <p:nvSpPr>
          <p:cNvPr id="180286" name="Line 62"/>
          <p:cNvSpPr>
            <a:spLocks noChangeShapeType="1"/>
          </p:cNvSpPr>
          <p:nvPr/>
        </p:nvSpPr>
        <p:spPr bwMode="auto">
          <a:xfrm flipH="1">
            <a:off x="6786197" y="5697539"/>
            <a:ext cx="49823" cy="1587"/>
          </a:xfrm>
          <a:prstGeom prst="line">
            <a:avLst/>
          </a:prstGeom>
          <a:noFill/>
          <a:ln w="0">
            <a:solidFill>
              <a:srgbClr val="000000"/>
            </a:solidFill>
            <a:round/>
            <a:headEnd/>
            <a:tailEnd/>
          </a:ln>
        </p:spPr>
        <p:txBody>
          <a:bodyPr/>
          <a:lstStyle/>
          <a:p>
            <a:endParaRPr lang="fr-FR"/>
          </a:p>
        </p:txBody>
      </p:sp>
      <p:sp>
        <p:nvSpPr>
          <p:cNvPr id="180287" name="Rectangle 63"/>
          <p:cNvSpPr>
            <a:spLocks noChangeArrowheads="1"/>
          </p:cNvSpPr>
          <p:nvPr/>
        </p:nvSpPr>
        <p:spPr bwMode="auto">
          <a:xfrm>
            <a:off x="1682262" y="5616576"/>
            <a:ext cx="99386" cy="215444"/>
          </a:xfrm>
          <a:prstGeom prst="rect">
            <a:avLst/>
          </a:prstGeom>
          <a:noFill/>
          <a:ln w="9525">
            <a:noFill/>
            <a:miter lim="800000"/>
            <a:headEnd/>
            <a:tailEnd/>
          </a:ln>
        </p:spPr>
        <p:txBody>
          <a:bodyPr wrap="none" lIns="0" tIns="0" rIns="0" bIns="0">
            <a:spAutoFit/>
          </a:bodyPr>
          <a:lstStyle/>
          <a:p>
            <a:pPr algn="ctr"/>
            <a:r>
              <a:rPr lang="fr-FR" sz="1400" b="1">
                <a:solidFill>
                  <a:srgbClr val="000000"/>
                </a:solidFill>
                <a:latin typeface="Helvetica" pitchFamily="34" charset="0"/>
              </a:rPr>
              <a:t>0</a:t>
            </a:r>
            <a:endParaRPr lang="fr-FR" sz="3200" b="1">
              <a:latin typeface="Times New Roman" pitchFamily="18" charset="0"/>
            </a:endParaRPr>
          </a:p>
        </p:txBody>
      </p:sp>
      <p:sp>
        <p:nvSpPr>
          <p:cNvPr id="180288" name="Line 64"/>
          <p:cNvSpPr>
            <a:spLocks noChangeShapeType="1"/>
          </p:cNvSpPr>
          <p:nvPr/>
        </p:nvSpPr>
        <p:spPr bwMode="auto">
          <a:xfrm>
            <a:off x="1918189" y="5383214"/>
            <a:ext cx="49823" cy="1587"/>
          </a:xfrm>
          <a:prstGeom prst="line">
            <a:avLst/>
          </a:prstGeom>
          <a:noFill/>
          <a:ln w="0">
            <a:solidFill>
              <a:srgbClr val="000000"/>
            </a:solidFill>
            <a:round/>
            <a:headEnd/>
            <a:tailEnd/>
          </a:ln>
        </p:spPr>
        <p:txBody>
          <a:bodyPr/>
          <a:lstStyle/>
          <a:p>
            <a:endParaRPr lang="fr-FR"/>
          </a:p>
        </p:txBody>
      </p:sp>
      <p:sp>
        <p:nvSpPr>
          <p:cNvPr id="180289" name="Line 65"/>
          <p:cNvSpPr>
            <a:spLocks noChangeShapeType="1"/>
          </p:cNvSpPr>
          <p:nvPr/>
        </p:nvSpPr>
        <p:spPr bwMode="auto">
          <a:xfrm flipH="1">
            <a:off x="6786197" y="5383214"/>
            <a:ext cx="49823" cy="1587"/>
          </a:xfrm>
          <a:prstGeom prst="line">
            <a:avLst/>
          </a:prstGeom>
          <a:noFill/>
          <a:ln w="0">
            <a:solidFill>
              <a:srgbClr val="000000"/>
            </a:solidFill>
            <a:round/>
            <a:headEnd/>
            <a:tailEnd/>
          </a:ln>
        </p:spPr>
        <p:txBody>
          <a:bodyPr/>
          <a:lstStyle/>
          <a:p>
            <a:endParaRPr lang="fr-FR"/>
          </a:p>
        </p:txBody>
      </p:sp>
      <p:sp>
        <p:nvSpPr>
          <p:cNvPr id="180290" name="Rectangle 66"/>
          <p:cNvSpPr>
            <a:spLocks noChangeArrowheads="1"/>
          </p:cNvSpPr>
          <p:nvPr/>
        </p:nvSpPr>
        <p:spPr bwMode="auto">
          <a:xfrm>
            <a:off x="1565031" y="5302251"/>
            <a:ext cx="248466" cy="215444"/>
          </a:xfrm>
          <a:prstGeom prst="rect">
            <a:avLst/>
          </a:prstGeom>
          <a:noFill/>
          <a:ln w="9525">
            <a:noFill/>
            <a:miter lim="800000"/>
            <a:headEnd/>
            <a:tailEnd/>
          </a:ln>
        </p:spPr>
        <p:txBody>
          <a:bodyPr wrap="none" lIns="0" tIns="0" rIns="0" bIns="0">
            <a:spAutoFit/>
          </a:bodyPr>
          <a:lstStyle/>
          <a:p>
            <a:pPr algn="ctr"/>
            <a:r>
              <a:rPr lang="fr-FR" sz="1400" b="1">
                <a:solidFill>
                  <a:srgbClr val="000000"/>
                </a:solidFill>
                <a:latin typeface="Helvetica" pitchFamily="34" charset="0"/>
              </a:rPr>
              <a:t>0.2</a:t>
            </a:r>
            <a:endParaRPr lang="fr-FR" sz="3200" b="1">
              <a:latin typeface="Times New Roman" pitchFamily="18" charset="0"/>
            </a:endParaRPr>
          </a:p>
        </p:txBody>
      </p:sp>
      <p:sp>
        <p:nvSpPr>
          <p:cNvPr id="180291" name="Line 67"/>
          <p:cNvSpPr>
            <a:spLocks noChangeShapeType="1"/>
          </p:cNvSpPr>
          <p:nvPr/>
        </p:nvSpPr>
        <p:spPr bwMode="auto">
          <a:xfrm>
            <a:off x="1918189" y="5080000"/>
            <a:ext cx="49823" cy="1588"/>
          </a:xfrm>
          <a:prstGeom prst="line">
            <a:avLst/>
          </a:prstGeom>
          <a:noFill/>
          <a:ln w="0">
            <a:solidFill>
              <a:srgbClr val="000000"/>
            </a:solidFill>
            <a:round/>
            <a:headEnd/>
            <a:tailEnd/>
          </a:ln>
        </p:spPr>
        <p:txBody>
          <a:bodyPr/>
          <a:lstStyle/>
          <a:p>
            <a:endParaRPr lang="fr-FR"/>
          </a:p>
        </p:txBody>
      </p:sp>
      <p:sp>
        <p:nvSpPr>
          <p:cNvPr id="180292" name="Line 68"/>
          <p:cNvSpPr>
            <a:spLocks noChangeShapeType="1"/>
          </p:cNvSpPr>
          <p:nvPr/>
        </p:nvSpPr>
        <p:spPr bwMode="auto">
          <a:xfrm flipH="1">
            <a:off x="6786197" y="5080000"/>
            <a:ext cx="49823" cy="1588"/>
          </a:xfrm>
          <a:prstGeom prst="line">
            <a:avLst/>
          </a:prstGeom>
          <a:noFill/>
          <a:ln w="0">
            <a:solidFill>
              <a:srgbClr val="000000"/>
            </a:solidFill>
            <a:round/>
            <a:headEnd/>
            <a:tailEnd/>
          </a:ln>
        </p:spPr>
        <p:txBody>
          <a:bodyPr/>
          <a:lstStyle/>
          <a:p>
            <a:endParaRPr lang="fr-FR"/>
          </a:p>
        </p:txBody>
      </p:sp>
      <p:sp>
        <p:nvSpPr>
          <p:cNvPr id="180293" name="Rectangle 69"/>
          <p:cNvSpPr>
            <a:spLocks noChangeArrowheads="1"/>
          </p:cNvSpPr>
          <p:nvPr/>
        </p:nvSpPr>
        <p:spPr bwMode="auto">
          <a:xfrm>
            <a:off x="1565031" y="4999039"/>
            <a:ext cx="248466" cy="215444"/>
          </a:xfrm>
          <a:prstGeom prst="rect">
            <a:avLst/>
          </a:prstGeom>
          <a:noFill/>
          <a:ln w="9525">
            <a:noFill/>
            <a:miter lim="800000"/>
            <a:headEnd/>
            <a:tailEnd/>
          </a:ln>
        </p:spPr>
        <p:txBody>
          <a:bodyPr wrap="none" lIns="0" tIns="0" rIns="0" bIns="0">
            <a:spAutoFit/>
          </a:bodyPr>
          <a:lstStyle/>
          <a:p>
            <a:pPr algn="ctr"/>
            <a:r>
              <a:rPr lang="fr-FR" sz="1400" b="1">
                <a:solidFill>
                  <a:srgbClr val="000000"/>
                </a:solidFill>
                <a:latin typeface="Helvetica" pitchFamily="34" charset="0"/>
              </a:rPr>
              <a:t>0.4</a:t>
            </a:r>
            <a:endParaRPr lang="fr-FR" sz="3200" b="1">
              <a:latin typeface="Times New Roman" pitchFamily="18" charset="0"/>
            </a:endParaRPr>
          </a:p>
        </p:txBody>
      </p:sp>
      <p:sp>
        <p:nvSpPr>
          <p:cNvPr id="180294" name="Line 70"/>
          <p:cNvSpPr>
            <a:spLocks noChangeShapeType="1"/>
          </p:cNvSpPr>
          <p:nvPr/>
        </p:nvSpPr>
        <p:spPr bwMode="auto">
          <a:xfrm>
            <a:off x="1918189" y="4765675"/>
            <a:ext cx="49823" cy="1588"/>
          </a:xfrm>
          <a:prstGeom prst="line">
            <a:avLst/>
          </a:prstGeom>
          <a:noFill/>
          <a:ln w="0">
            <a:solidFill>
              <a:srgbClr val="000000"/>
            </a:solidFill>
            <a:round/>
            <a:headEnd/>
            <a:tailEnd/>
          </a:ln>
        </p:spPr>
        <p:txBody>
          <a:bodyPr/>
          <a:lstStyle/>
          <a:p>
            <a:endParaRPr lang="fr-FR"/>
          </a:p>
        </p:txBody>
      </p:sp>
      <p:sp>
        <p:nvSpPr>
          <p:cNvPr id="180295" name="Line 71"/>
          <p:cNvSpPr>
            <a:spLocks noChangeShapeType="1"/>
          </p:cNvSpPr>
          <p:nvPr/>
        </p:nvSpPr>
        <p:spPr bwMode="auto">
          <a:xfrm flipH="1">
            <a:off x="6786197" y="4765675"/>
            <a:ext cx="49823" cy="1588"/>
          </a:xfrm>
          <a:prstGeom prst="line">
            <a:avLst/>
          </a:prstGeom>
          <a:noFill/>
          <a:ln w="0">
            <a:solidFill>
              <a:srgbClr val="000000"/>
            </a:solidFill>
            <a:round/>
            <a:headEnd/>
            <a:tailEnd/>
          </a:ln>
        </p:spPr>
        <p:txBody>
          <a:bodyPr/>
          <a:lstStyle/>
          <a:p>
            <a:endParaRPr lang="fr-FR"/>
          </a:p>
        </p:txBody>
      </p:sp>
      <p:sp>
        <p:nvSpPr>
          <p:cNvPr id="180296" name="Rectangle 72"/>
          <p:cNvSpPr>
            <a:spLocks noChangeArrowheads="1"/>
          </p:cNvSpPr>
          <p:nvPr/>
        </p:nvSpPr>
        <p:spPr bwMode="auto">
          <a:xfrm>
            <a:off x="1565031" y="4684714"/>
            <a:ext cx="248466" cy="215444"/>
          </a:xfrm>
          <a:prstGeom prst="rect">
            <a:avLst/>
          </a:prstGeom>
          <a:noFill/>
          <a:ln w="9525">
            <a:noFill/>
            <a:miter lim="800000"/>
            <a:headEnd/>
            <a:tailEnd/>
          </a:ln>
        </p:spPr>
        <p:txBody>
          <a:bodyPr wrap="none" lIns="0" tIns="0" rIns="0" bIns="0">
            <a:spAutoFit/>
          </a:bodyPr>
          <a:lstStyle/>
          <a:p>
            <a:pPr algn="ctr"/>
            <a:r>
              <a:rPr lang="fr-FR" sz="1400" b="1">
                <a:solidFill>
                  <a:srgbClr val="000000"/>
                </a:solidFill>
                <a:latin typeface="Helvetica" pitchFamily="34" charset="0"/>
              </a:rPr>
              <a:t>0.6</a:t>
            </a:r>
            <a:endParaRPr lang="fr-FR" sz="3200" b="1">
              <a:latin typeface="Times New Roman" pitchFamily="18" charset="0"/>
            </a:endParaRPr>
          </a:p>
        </p:txBody>
      </p:sp>
      <p:sp>
        <p:nvSpPr>
          <p:cNvPr id="180297" name="Line 73"/>
          <p:cNvSpPr>
            <a:spLocks noChangeShapeType="1"/>
          </p:cNvSpPr>
          <p:nvPr/>
        </p:nvSpPr>
        <p:spPr bwMode="auto">
          <a:xfrm>
            <a:off x="1918189" y="4451350"/>
            <a:ext cx="49823" cy="1588"/>
          </a:xfrm>
          <a:prstGeom prst="line">
            <a:avLst/>
          </a:prstGeom>
          <a:noFill/>
          <a:ln w="0">
            <a:solidFill>
              <a:srgbClr val="000000"/>
            </a:solidFill>
            <a:round/>
            <a:headEnd/>
            <a:tailEnd/>
          </a:ln>
        </p:spPr>
        <p:txBody>
          <a:bodyPr/>
          <a:lstStyle/>
          <a:p>
            <a:endParaRPr lang="fr-FR"/>
          </a:p>
        </p:txBody>
      </p:sp>
      <p:sp>
        <p:nvSpPr>
          <p:cNvPr id="180298" name="Line 74"/>
          <p:cNvSpPr>
            <a:spLocks noChangeShapeType="1"/>
          </p:cNvSpPr>
          <p:nvPr/>
        </p:nvSpPr>
        <p:spPr bwMode="auto">
          <a:xfrm flipH="1">
            <a:off x="6786197" y="4451350"/>
            <a:ext cx="49823" cy="1588"/>
          </a:xfrm>
          <a:prstGeom prst="line">
            <a:avLst/>
          </a:prstGeom>
          <a:noFill/>
          <a:ln w="0">
            <a:solidFill>
              <a:srgbClr val="000000"/>
            </a:solidFill>
            <a:round/>
            <a:headEnd/>
            <a:tailEnd/>
          </a:ln>
        </p:spPr>
        <p:txBody>
          <a:bodyPr/>
          <a:lstStyle/>
          <a:p>
            <a:endParaRPr lang="fr-FR"/>
          </a:p>
        </p:txBody>
      </p:sp>
      <p:sp>
        <p:nvSpPr>
          <p:cNvPr id="180299" name="Rectangle 75"/>
          <p:cNvSpPr>
            <a:spLocks noChangeArrowheads="1"/>
          </p:cNvSpPr>
          <p:nvPr/>
        </p:nvSpPr>
        <p:spPr bwMode="auto">
          <a:xfrm>
            <a:off x="1565031" y="4370389"/>
            <a:ext cx="248466" cy="215444"/>
          </a:xfrm>
          <a:prstGeom prst="rect">
            <a:avLst/>
          </a:prstGeom>
          <a:noFill/>
          <a:ln w="9525">
            <a:noFill/>
            <a:miter lim="800000"/>
            <a:headEnd/>
            <a:tailEnd/>
          </a:ln>
        </p:spPr>
        <p:txBody>
          <a:bodyPr wrap="none" lIns="0" tIns="0" rIns="0" bIns="0">
            <a:spAutoFit/>
          </a:bodyPr>
          <a:lstStyle/>
          <a:p>
            <a:pPr algn="ctr"/>
            <a:r>
              <a:rPr lang="fr-FR" sz="1400" b="1">
                <a:solidFill>
                  <a:srgbClr val="000000"/>
                </a:solidFill>
                <a:latin typeface="Helvetica" pitchFamily="34" charset="0"/>
              </a:rPr>
              <a:t>0.8</a:t>
            </a:r>
            <a:endParaRPr lang="fr-FR" sz="3200" b="1">
              <a:latin typeface="Times New Roman" pitchFamily="18" charset="0"/>
            </a:endParaRPr>
          </a:p>
        </p:txBody>
      </p:sp>
      <p:sp>
        <p:nvSpPr>
          <p:cNvPr id="180300" name="Line 76"/>
          <p:cNvSpPr>
            <a:spLocks noChangeShapeType="1"/>
          </p:cNvSpPr>
          <p:nvPr/>
        </p:nvSpPr>
        <p:spPr bwMode="auto">
          <a:xfrm>
            <a:off x="1918189" y="4137025"/>
            <a:ext cx="49823" cy="1588"/>
          </a:xfrm>
          <a:prstGeom prst="line">
            <a:avLst/>
          </a:prstGeom>
          <a:noFill/>
          <a:ln w="0">
            <a:solidFill>
              <a:srgbClr val="000000"/>
            </a:solidFill>
            <a:round/>
            <a:headEnd/>
            <a:tailEnd/>
          </a:ln>
        </p:spPr>
        <p:txBody>
          <a:bodyPr/>
          <a:lstStyle/>
          <a:p>
            <a:endParaRPr lang="fr-FR"/>
          </a:p>
        </p:txBody>
      </p:sp>
      <p:sp>
        <p:nvSpPr>
          <p:cNvPr id="180301" name="Line 77"/>
          <p:cNvSpPr>
            <a:spLocks noChangeShapeType="1"/>
          </p:cNvSpPr>
          <p:nvPr/>
        </p:nvSpPr>
        <p:spPr bwMode="auto">
          <a:xfrm flipH="1">
            <a:off x="6786197" y="4137025"/>
            <a:ext cx="49823" cy="1588"/>
          </a:xfrm>
          <a:prstGeom prst="line">
            <a:avLst/>
          </a:prstGeom>
          <a:noFill/>
          <a:ln w="0">
            <a:solidFill>
              <a:srgbClr val="000000"/>
            </a:solidFill>
            <a:round/>
            <a:headEnd/>
            <a:tailEnd/>
          </a:ln>
        </p:spPr>
        <p:txBody>
          <a:bodyPr/>
          <a:lstStyle/>
          <a:p>
            <a:endParaRPr lang="fr-FR"/>
          </a:p>
        </p:txBody>
      </p:sp>
      <p:sp>
        <p:nvSpPr>
          <p:cNvPr id="180302" name="Rectangle 78"/>
          <p:cNvSpPr>
            <a:spLocks noChangeArrowheads="1"/>
          </p:cNvSpPr>
          <p:nvPr/>
        </p:nvSpPr>
        <p:spPr bwMode="auto">
          <a:xfrm>
            <a:off x="1682262" y="4056064"/>
            <a:ext cx="99386" cy="215444"/>
          </a:xfrm>
          <a:prstGeom prst="rect">
            <a:avLst/>
          </a:prstGeom>
          <a:noFill/>
          <a:ln w="9525">
            <a:noFill/>
            <a:miter lim="800000"/>
            <a:headEnd/>
            <a:tailEnd/>
          </a:ln>
        </p:spPr>
        <p:txBody>
          <a:bodyPr wrap="none" lIns="0" tIns="0" rIns="0" bIns="0">
            <a:spAutoFit/>
          </a:bodyPr>
          <a:lstStyle/>
          <a:p>
            <a:pPr algn="ctr"/>
            <a:r>
              <a:rPr lang="fr-FR" sz="1400" b="1">
                <a:solidFill>
                  <a:srgbClr val="000000"/>
                </a:solidFill>
                <a:latin typeface="Helvetica" pitchFamily="34" charset="0"/>
              </a:rPr>
              <a:t>1</a:t>
            </a:r>
            <a:endParaRPr lang="fr-FR" sz="3200" b="1">
              <a:latin typeface="Times New Roman" pitchFamily="18" charset="0"/>
            </a:endParaRPr>
          </a:p>
        </p:txBody>
      </p:sp>
      <p:sp>
        <p:nvSpPr>
          <p:cNvPr id="180303" name="Line 79"/>
          <p:cNvSpPr>
            <a:spLocks noChangeShapeType="1"/>
          </p:cNvSpPr>
          <p:nvPr/>
        </p:nvSpPr>
        <p:spPr bwMode="auto">
          <a:xfrm>
            <a:off x="1918189" y="3984625"/>
            <a:ext cx="4917831" cy="1588"/>
          </a:xfrm>
          <a:prstGeom prst="line">
            <a:avLst/>
          </a:prstGeom>
          <a:noFill/>
          <a:ln w="0">
            <a:solidFill>
              <a:srgbClr val="000000"/>
            </a:solidFill>
            <a:round/>
            <a:headEnd/>
            <a:tailEnd/>
          </a:ln>
        </p:spPr>
        <p:txBody>
          <a:bodyPr/>
          <a:lstStyle/>
          <a:p>
            <a:endParaRPr lang="fr-FR"/>
          </a:p>
        </p:txBody>
      </p:sp>
      <p:sp>
        <p:nvSpPr>
          <p:cNvPr id="180304" name="Freeform 80"/>
          <p:cNvSpPr>
            <a:spLocks/>
          </p:cNvSpPr>
          <p:nvPr/>
        </p:nvSpPr>
        <p:spPr bwMode="auto">
          <a:xfrm>
            <a:off x="1918189" y="3984626"/>
            <a:ext cx="4917831" cy="1712913"/>
          </a:xfrm>
          <a:custGeom>
            <a:avLst/>
            <a:gdLst/>
            <a:ahLst/>
            <a:cxnLst>
              <a:cxn ang="0">
                <a:pos x="0" y="169"/>
              </a:cxn>
              <a:cxn ang="0">
                <a:pos x="493" y="169"/>
              </a:cxn>
              <a:cxn ang="0">
                <a:pos x="493" y="0"/>
              </a:cxn>
            </a:cxnLst>
            <a:rect l="0" t="0" r="r" b="b"/>
            <a:pathLst>
              <a:path w="493" h="169">
                <a:moveTo>
                  <a:pt x="0" y="169"/>
                </a:moveTo>
                <a:lnTo>
                  <a:pt x="493" y="169"/>
                </a:lnTo>
                <a:lnTo>
                  <a:pt x="493" y="0"/>
                </a:lnTo>
              </a:path>
            </a:pathLst>
          </a:custGeom>
          <a:noFill/>
          <a:ln w="0">
            <a:solidFill>
              <a:srgbClr val="000000"/>
            </a:solidFill>
            <a:prstDash val="solid"/>
            <a:round/>
            <a:headEnd/>
            <a:tailEnd/>
          </a:ln>
        </p:spPr>
        <p:txBody>
          <a:bodyPr/>
          <a:lstStyle/>
          <a:p>
            <a:endParaRPr lang="fr-FR"/>
          </a:p>
        </p:txBody>
      </p:sp>
      <p:sp>
        <p:nvSpPr>
          <p:cNvPr id="180305" name="Line 81"/>
          <p:cNvSpPr>
            <a:spLocks noChangeShapeType="1"/>
          </p:cNvSpPr>
          <p:nvPr/>
        </p:nvSpPr>
        <p:spPr bwMode="auto">
          <a:xfrm flipV="1">
            <a:off x="1918189" y="3984626"/>
            <a:ext cx="1465" cy="1712913"/>
          </a:xfrm>
          <a:prstGeom prst="line">
            <a:avLst/>
          </a:prstGeom>
          <a:noFill/>
          <a:ln w="0">
            <a:solidFill>
              <a:srgbClr val="000000"/>
            </a:solidFill>
            <a:round/>
            <a:headEnd/>
            <a:tailEnd/>
          </a:ln>
        </p:spPr>
        <p:txBody>
          <a:bodyPr/>
          <a:lstStyle/>
          <a:p>
            <a:endParaRPr lang="fr-FR"/>
          </a:p>
        </p:txBody>
      </p:sp>
      <p:sp>
        <p:nvSpPr>
          <p:cNvPr id="180306" name="Rectangle 82"/>
          <p:cNvSpPr>
            <a:spLocks noChangeArrowheads="1"/>
          </p:cNvSpPr>
          <p:nvPr/>
        </p:nvSpPr>
        <p:spPr bwMode="auto">
          <a:xfrm>
            <a:off x="3843704" y="5961064"/>
            <a:ext cx="1332096" cy="215444"/>
          </a:xfrm>
          <a:prstGeom prst="rect">
            <a:avLst/>
          </a:prstGeom>
          <a:noFill/>
          <a:ln w="9525">
            <a:noFill/>
            <a:miter lim="800000"/>
            <a:headEnd/>
            <a:tailEnd/>
          </a:ln>
        </p:spPr>
        <p:txBody>
          <a:bodyPr wrap="none" lIns="0" tIns="0" rIns="0" bIns="0">
            <a:spAutoFit/>
          </a:bodyPr>
          <a:lstStyle/>
          <a:p>
            <a:pPr algn="ctr"/>
            <a:r>
              <a:rPr lang="fr-FR" sz="1400">
                <a:solidFill>
                  <a:srgbClr val="000000"/>
                </a:solidFill>
                <a:latin typeface="Helvetica" pitchFamily="34" charset="0"/>
              </a:rPr>
              <a:t>fréquence (MHz)</a:t>
            </a:r>
            <a:endParaRPr lang="fr-FR" sz="3200" b="1">
              <a:latin typeface="Times New Roman" pitchFamily="18" charset="0"/>
            </a:endParaRPr>
          </a:p>
        </p:txBody>
      </p:sp>
      <p:sp>
        <p:nvSpPr>
          <p:cNvPr id="180307" name="Rectangle 83"/>
          <p:cNvSpPr>
            <a:spLocks noChangeArrowheads="1"/>
          </p:cNvSpPr>
          <p:nvPr/>
        </p:nvSpPr>
        <p:spPr bwMode="auto">
          <a:xfrm rot="16200000">
            <a:off x="948506" y="4653191"/>
            <a:ext cx="775853" cy="215444"/>
          </a:xfrm>
          <a:prstGeom prst="rect">
            <a:avLst/>
          </a:prstGeom>
          <a:noFill/>
          <a:ln w="9525">
            <a:noFill/>
            <a:miter lim="800000"/>
            <a:headEnd/>
            <a:tailEnd/>
          </a:ln>
        </p:spPr>
        <p:txBody>
          <a:bodyPr wrap="none" lIns="0" tIns="0" rIns="0" bIns="0">
            <a:spAutoFit/>
          </a:bodyPr>
          <a:lstStyle/>
          <a:p>
            <a:pPr algn="ctr"/>
            <a:r>
              <a:rPr lang="fr-FR" sz="1400">
                <a:solidFill>
                  <a:srgbClr val="000000"/>
                </a:solidFill>
                <a:latin typeface="Helvetica" pitchFamily="34" charset="0"/>
              </a:rPr>
              <a:t>amplitude</a:t>
            </a:r>
            <a:endParaRPr lang="fr-FR" sz="3200" b="1">
              <a:latin typeface="Times New Roman" pitchFamily="18" charset="0"/>
            </a:endParaRPr>
          </a:p>
        </p:txBody>
      </p:sp>
      <p:sp>
        <p:nvSpPr>
          <p:cNvPr id="180308" name="Rectangle 84"/>
          <p:cNvSpPr>
            <a:spLocks noChangeArrowheads="1"/>
          </p:cNvSpPr>
          <p:nvPr/>
        </p:nvSpPr>
        <p:spPr bwMode="auto">
          <a:xfrm>
            <a:off x="2678723" y="3638550"/>
            <a:ext cx="3964227" cy="261610"/>
          </a:xfrm>
          <a:prstGeom prst="rect">
            <a:avLst/>
          </a:prstGeom>
          <a:noFill/>
          <a:ln w="9525">
            <a:noFill/>
            <a:miter lim="800000"/>
            <a:headEnd/>
            <a:tailEnd/>
          </a:ln>
        </p:spPr>
        <p:txBody>
          <a:bodyPr wrap="none" lIns="0" tIns="0" rIns="0" bIns="0">
            <a:spAutoFit/>
          </a:bodyPr>
          <a:lstStyle/>
          <a:p>
            <a:pPr algn="ctr"/>
            <a:r>
              <a:rPr lang="fr-FR" sz="1700">
                <a:solidFill>
                  <a:srgbClr val="000000"/>
                </a:solidFill>
                <a:latin typeface="Helvetica" pitchFamily="34" charset="0"/>
              </a:rPr>
              <a:t>représentation des signaux en fréquence</a:t>
            </a:r>
            <a:endParaRPr lang="fr-FR" sz="3200" b="1">
              <a:latin typeface="Times New Roman" pitchFamily="18" charset="0"/>
            </a:endParaRPr>
          </a:p>
        </p:txBody>
      </p:sp>
      <p:sp>
        <p:nvSpPr>
          <p:cNvPr id="180383" name="Freeform 159"/>
          <p:cNvSpPr>
            <a:spLocks/>
          </p:cNvSpPr>
          <p:nvPr/>
        </p:nvSpPr>
        <p:spPr bwMode="auto">
          <a:xfrm>
            <a:off x="1941635" y="4146551"/>
            <a:ext cx="4863611" cy="1533525"/>
          </a:xfrm>
          <a:custGeom>
            <a:avLst/>
            <a:gdLst/>
            <a:ahLst/>
            <a:cxnLst>
              <a:cxn ang="0">
                <a:pos x="23" y="11"/>
              </a:cxn>
              <a:cxn ang="0">
                <a:pos x="74" y="74"/>
              </a:cxn>
              <a:cxn ang="0">
                <a:pos x="125" y="186"/>
              </a:cxn>
              <a:cxn ang="0">
                <a:pos x="170" y="324"/>
              </a:cxn>
              <a:cxn ang="0">
                <a:pos x="221" y="452"/>
              </a:cxn>
              <a:cxn ang="0">
                <a:pos x="272" y="468"/>
              </a:cxn>
              <a:cxn ang="0">
                <a:pos x="317" y="409"/>
              </a:cxn>
              <a:cxn ang="0">
                <a:pos x="368" y="404"/>
              </a:cxn>
              <a:cxn ang="0">
                <a:pos x="419" y="431"/>
              </a:cxn>
              <a:cxn ang="0">
                <a:pos x="465" y="484"/>
              </a:cxn>
              <a:cxn ang="0">
                <a:pos x="516" y="489"/>
              </a:cxn>
              <a:cxn ang="0">
                <a:pos x="567" y="452"/>
              </a:cxn>
              <a:cxn ang="0">
                <a:pos x="612" y="446"/>
              </a:cxn>
              <a:cxn ang="0">
                <a:pos x="663" y="462"/>
              </a:cxn>
              <a:cxn ang="0">
                <a:pos x="714" y="494"/>
              </a:cxn>
              <a:cxn ang="0">
                <a:pos x="760" y="494"/>
              </a:cxn>
              <a:cxn ang="0">
                <a:pos x="811" y="473"/>
              </a:cxn>
              <a:cxn ang="0">
                <a:pos x="862" y="462"/>
              </a:cxn>
              <a:cxn ang="0">
                <a:pos x="907" y="473"/>
              </a:cxn>
              <a:cxn ang="0">
                <a:pos x="958" y="494"/>
              </a:cxn>
              <a:cxn ang="0">
                <a:pos x="1009" y="500"/>
              </a:cxn>
              <a:cxn ang="0">
                <a:pos x="1054" y="478"/>
              </a:cxn>
              <a:cxn ang="0">
                <a:pos x="1105" y="473"/>
              </a:cxn>
              <a:cxn ang="0">
                <a:pos x="1156" y="484"/>
              </a:cxn>
              <a:cxn ang="0">
                <a:pos x="1202" y="500"/>
              </a:cxn>
              <a:cxn ang="0">
                <a:pos x="1253" y="500"/>
              </a:cxn>
              <a:cxn ang="0">
                <a:pos x="1298" y="484"/>
              </a:cxn>
              <a:cxn ang="0">
                <a:pos x="1349" y="478"/>
              </a:cxn>
              <a:cxn ang="0">
                <a:pos x="1400" y="489"/>
              </a:cxn>
              <a:cxn ang="0">
                <a:pos x="1446" y="500"/>
              </a:cxn>
              <a:cxn ang="0">
                <a:pos x="1497" y="505"/>
              </a:cxn>
              <a:cxn ang="0">
                <a:pos x="1548" y="489"/>
              </a:cxn>
              <a:cxn ang="0">
                <a:pos x="1593" y="484"/>
              </a:cxn>
              <a:cxn ang="0">
                <a:pos x="1644" y="489"/>
              </a:cxn>
              <a:cxn ang="0">
                <a:pos x="1695" y="505"/>
              </a:cxn>
              <a:cxn ang="0">
                <a:pos x="1740" y="505"/>
              </a:cxn>
              <a:cxn ang="0">
                <a:pos x="1791" y="494"/>
              </a:cxn>
              <a:cxn ang="0">
                <a:pos x="1843" y="489"/>
              </a:cxn>
              <a:cxn ang="0">
                <a:pos x="1888" y="494"/>
              </a:cxn>
              <a:cxn ang="0">
                <a:pos x="1939" y="505"/>
              </a:cxn>
              <a:cxn ang="0">
                <a:pos x="1990" y="505"/>
              </a:cxn>
              <a:cxn ang="0">
                <a:pos x="2035" y="494"/>
              </a:cxn>
              <a:cxn ang="0">
                <a:pos x="2086" y="489"/>
              </a:cxn>
              <a:cxn ang="0">
                <a:pos x="2137" y="494"/>
              </a:cxn>
              <a:cxn ang="0">
                <a:pos x="2183" y="505"/>
              </a:cxn>
              <a:cxn ang="0">
                <a:pos x="2234" y="505"/>
              </a:cxn>
              <a:cxn ang="0">
                <a:pos x="2285" y="494"/>
              </a:cxn>
              <a:cxn ang="0">
                <a:pos x="2330" y="494"/>
              </a:cxn>
              <a:cxn ang="0">
                <a:pos x="2381" y="494"/>
              </a:cxn>
              <a:cxn ang="0">
                <a:pos x="2432" y="505"/>
              </a:cxn>
              <a:cxn ang="0">
                <a:pos x="2455" y="510"/>
              </a:cxn>
            </a:cxnLst>
            <a:rect l="0" t="0" r="r" b="b"/>
            <a:pathLst>
              <a:path w="2455" h="510">
                <a:moveTo>
                  <a:pt x="0" y="0"/>
                </a:moveTo>
                <a:lnTo>
                  <a:pt x="23" y="11"/>
                </a:lnTo>
                <a:lnTo>
                  <a:pt x="51" y="32"/>
                </a:lnTo>
                <a:lnTo>
                  <a:pt x="74" y="74"/>
                </a:lnTo>
                <a:lnTo>
                  <a:pt x="96" y="122"/>
                </a:lnTo>
                <a:lnTo>
                  <a:pt x="125" y="186"/>
                </a:lnTo>
                <a:lnTo>
                  <a:pt x="147" y="255"/>
                </a:lnTo>
                <a:lnTo>
                  <a:pt x="170" y="324"/>
                </a:lnTo>
                <a:lnTo>
                  <a:pt x="198" y="388"/>
                </a:lnTo>
                <a:lnTo>
                  <a:pt x="221" y="452"/>
                </a:lnTo>
                <a:lnTo>
                  <a:pt x="244" y="510"/>
                </a:lnTo>
                <a:lnTo>
                  <a:pt x="272" y="468"/>
                </a:lnTo>
                <a:lnTo>
                  <a:pt x="295" y="431"/>
                </a:lnTo>
                <a:lnTo>
                  <a:pt x="317" y="409"/>
                </a:lnTo>
                <a:lnTo>
                  <a:pt x="346" y="399"/>
                </a:lnTo>
                <a:lnTo>
                  <a:pt x="368" y="404"/>
                </a:lnTo>
                <a:lnTo>
                  <a:pt x="391" y="415"/>
                </a:lnTo>
                <a:lnTo>
                  <a:pt x="419" y="431"/>
                </a:lnTo>
                <a:lnTo>
                  <a:pt x="442" y="457"/>
                </a:lnTo>
                <a:lnTo>
                  <a:pt x="465" y="484"/>
                </a:lnTo>
                <a:lnTo>
                  <a:pt x="493" y="510"/>
                </a:lnTo>
                <a:lnTo>
                  <a:pt x="516" y="489"/>
                </a:lnTo>
                <a:lnTo>
                  <a:pt x="539" y="468"/>
                </a:lnTo>
                <a:lnTo>
                  <a:pt x="567" y="452"/>
                </a:lnTo>
                <a:lnTo>
                  <a:pt x="590" y="446"/>
                </a:lnTo>
                <a:lnTo>
                  <a:pt x="612" y="446"/>
                </a:lnTo>
                <a:lnTo>
                  <a:pt x="641" y="452"/>
                </a:lnTo>
                <a:lnTo>
                  <a:pt x="663" y="462"/>
                </a:lnTo>
                <a:lnTo>
                  <a:pt x="686" y="473"/>
                </a:lnTo>
                <a:lnTo>
                  <a:pt x="714" y="494"/>
                </a:lnTo>
                <a:lnTo>
                  <a:pt x="737" y="510"/>
                </a:lnTo>
                <a:lnTo>
                  <a:pt x="760" y="494"/>
                </a:lnTo>
                <a:lnTo>
                  <a:pt x="788" y="478"/>
                </a:lnTo>
                <a:lnTo>
                  <a:pt x="811" y="473"/>
                </a:lnTo>
                <a:lnTo>
                  <a:pt x="833" y="462"/>
                </a:lnTo>
                <a:lnTo>
                  <a:pt x="862" y="462"/>
                </a:lnTo>
                <a:lnTo>
                  <a:pt x="884" y="468"/>
                </a:lnTo>
                <a:lnTo>
                  <a:pt x="907" y="473"/>
                </a:lnTo>
                <a:lnTo>
                  <a:pt x="935" y="484"/>
                </a:lnTo>
                <a:lnTo>
                  <a:pt x="958" y="494"/>
                </a:lnTo>
                <a:lnTo>
                  <a:pt x="981" y="510"/>
                </a:lnTo>
                <a:lnTo>
                  <a:pt x="1009" y="500"/>
                </a:lnTo>
                <a:lnTo>
                  <a:pt x="1032" y="489"/>
                </a:lnTo>
                <a:lnTo>
                  <a:pt x="1054" y="478"/>
                </a:lnTo>
                <a:lnTo>
                  <a:pt x="1083" y="473"/>
                </a:lnTo>
                <a:lnTo>
                  <a:pt x="1105" y="473"/>
                </a:lnTo>
                <a:lnTo>
                  <a:pt x="1128" y="478"/>
                </a:lnTo>
                <a:lnTo>
                  <a:pt x="1156" y="484"/>
                </a:lnTo>
                <a:lnTo>
                  <a:pt x="1179" y="489"/>
                </a:lnTo>
                <a:lnTo>
                  <a:pt x="1202" y="500"/>
                </a:lnTo>
                <a:lnTo>
                  <a:pt x="1230" y="510"/>
                </a:lnTo>
                <a:lnTo>
                  <a:pt x="1253" y="500"/>
                </a:lnTo>
                <a:lnTo>
                  <a:pt x="1276" y="494"/>
                </a:lnTo>
                <a:lnTo>
                  <a:pt x="1298" y="484"/>
                </a:lnTo>
                <a:lnTo>
                  <a:pt x="1327" y="484"/>
                </a:lnTo>
                <a:lnTo>
                  <a:pt x="1349" y="478"/>
                </a:lnTo>
                <a:lnTo>
                  <a:pt x="1372" y="484"/>
                </a:lnTo>
                <a:lnTo>
                  <a:pt x="1400" y="489"/>
                </a:lnTo>
                <a:lnTo>
                  <a:pt x="1423" y="494"/>
                </a:lnTo>
                <a:lnTo>
                  <a:pt x="1446" y="500"/>
                </a:lnTo>
                <a:lnTo>
                  <a:pt x="1474" y="510"/>
                </a:lnTo>
                <a:lnTo>
                  <a:pt x="1497" y="505"/>
                </a:lnTo>
                <a:lnTo>
                  <a:pt x="1519" y="494"/>
                </a:lnTo>
                <a:lnTo>
                  <a:pt x="1548" y="489"/>
                </a:lnTo>
                <a:lnTo>
                  <a:pt x="1570" y="484"/>
                </a:lnTo>
                <a:lnTo>
                  <a:pt x="1593" y="484"/>
                </a:lnTo>
                <a:lnTo>
                  <a:pt x="1621" y="489"/>
                </a:lnTo>
                <a:lnTo>
                  <a:pt x="1644" y="489"/>
                </a:lnTo>
                <a:lnTo>
                  <a:pt x="1667" y="494"/>
                </a:lnTo>
                <a:lnTo>
                  <a:pt x="1695" y="505"/>
                </a:lnTo>
                <a:lnTo>
                  <a:pt x="1718" y="510"/>
                </a:lnTo>
                <a:lnTo>
                  <a:pt x="1740" y="505"/>
                </a:lnTo>
                <a:lnTo>
                  <a:pt x="1769" y="500"/>
                </a:lnTo>
                <a:lnTo>
                  <a:pt x="1791" y="494"/>
                </a:lnTo>
                <a:lnTo>
                  <a:pt x="1814" y="489"/>
                </a:lnTo>
                <a:lnTo>
                  <a:pt x="1843" y="489"/>
                </a:lnTo>
                <a:lnTo>
                  <a:pt x="1865" y="489"/>
                </a:lnTo>
                <a:lnTo>
                  <a:pt x="1888" y="494"/>
                </a:lnTo>
                <a:lnTo>
                  <a:pt x="1916" y="500"/>
                </a:lnTo>
                <a:lnTo>
                  <a:pt x="1939" y="505"/>
                </a:lnTo>
                <a:lnTo>
                  <a:pt x="1962" y="510"/>
                </a:lnTo>
                <a:lnTo>
                  <a:pt x="1990" y="505"/>
                </a:lnTo>
                <a:lnTo>
                  <a:pt x="2013" y="500"/>
                </a:lnTo>
                <a:lnTo>
                  <a:pt x="2035" y="494"/>
                </a:lnTo>
                <a:lnTo>
                  <a:pt x="2064" y="494"/>
                </a:lnTo>
                <a:lnTo>
                  <a:pt x="2086" y="489"/>
                </a:lnTo>
                <a:lnTo>
                  <a:pt x="2109" y="494"/>
                </a:lnTo>
                <a:lnTo>
                  <a:pt x="2137" y="494"/>
                </a:lnTo>
                <a:lnTo>
                  <a:pt x="2160" y="500"/>
                </a:lnTo>
                <a:lnTo>
                  <a:pt x="2183" y="505"/>
                </a:lnTo>
                <a:lnTo>
                  <a:pt x="2211" y="510"/>
                </a:lnTo>
                <a:lnTo>
                  <a:pt x="2234" y="505"/>
                </a:lnTo>
                <a:lnTo>
                  <a:pt x="2256" y="500"/>
                </a:lnTo>
                <a:lnTo>
                  <a:pt x="2285" y="494"/>
                </a:lnTo>
                <a:lnTo>
                  <a:pt x="2307" y="494"/>
                </a:lnTo>
                <a:lnTo>
                  <a:pt x="2330" y="494"/>
                </a:lnTo>
                <a:lnTo>
                  <a:pt x="2358" y="494"/>
                </a:lnTo>
                <a:lnTo>
                  <a:pt x="2381" y="494"/>
                </a:lnTo>
                <a:lnTo>
                  <a:pt x="2404" y="500"/>
                </a:lnTo>
                <a:lnTo>
                  <a:pt x="2432" y="505"/>
                </a:lnTo>
                <a:lnTo>
                  <a:pt x="2455" y="510"/>
                </a:lnTo>
                <a:lnTo>
                  <a:pt x="2455" y="510"/>
                </a:lnTo>
              </a:path>
            </a:pathLst>
          </a:custGeom>
          <a:noFill/>
          <a:ln w="28575" cmpd="sng">
            <a:solidFill>
              <a:schemeClr val="accent2"/>
            </a:solidFill>
            <a:prstDash val="solid"/>
            <a:round/>
            <a:headEnd/>
            <a:tailEnd/>
          </a:ln>
        </p:spPr>
        <p:txBody>
          <a:bodyPr/>
          <a:lstStyle/>
          <a:p>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0382"/>
                                        </p:tgtEl>
                                        <p:attrNameLst>
                                          <p:attrName>style.visibility</p:attrName>
                                        </p:attrNameLst>
                                      </p:cBhvr>
                                      <p:to>
                                        <p:strVal val="visible"/>
                                      </p:to>
                                    </p:set>
                                    <p:animEffect transition="in" filter="wipe(left)">
                                      <p:cBhvr>
                                        <p:cTn id="7" dur="500"/>
                                        <p:tgtEl>
                                          <p:spTgt spid="18038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80383"/>
                                        </p:tgtEl>
                                        <p:attrNameLst>
                                          <p:attrName>style.visibility</p:attrName>
                                        </p:attrNameLst>
                                      </p:cBhvr>
                                      <p:to>
                                        <p:strVal val="visible"/>
                                      </p:to>
                                    </p:set>
                                    <p:animEffect transition="in" filter="wipe(left)">
                                      <p:cBhvr>
                                        <p:cTn id="12" dur="500"/>
                                        <p:tgtEl>
                                          <p:spTgt spid="1803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0382" grpId="0" animBg="1"/>
      <p:bldP spid="180383"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1" name="Rectangle 3"/>
          <p:cNvSpPr>
            <a:spLocks noChangeArrowheads="1"/>
          </p:cNvSpPr>
          <p:nvPr/>
        </p:nvSpPr>
        <p:spPr bwMode="auto">
          <a:xfrm>
            <a:off x="2806212" y="5905501"/>
            <a:ext cx="3191608" cy="333375"/>
          </a:xfrm>
          <a:prstGeom prst="rect">
            <a:avLst/>
          </a:prstGeom>
          <a:solidFill>
            <a:srgbClr val="FFFFFF"/>
          </a:solidFill>
          <a:ln w="9525">
            <a:solidFill>
              <a:schemeClr val="bg1"/>
            </a:solidFill>
            <a:miter lim="800000"/>
            <a:headEnd/>
            <a:tailEnd/>
          </a:ln>
          <a:effectLst/>
        </p:spPr>
        <p:txBody>
          <a:bodyPr wrap="none" anchor="ctr"/>
          <a:lstStyle/>
          <a:p>
            <a:endParaRPr lang="fr-FR"/>
          </a:p>
        </p:txBody>
      </p:sp>
      <p:sp>
        <p:nvSpPr>
          <p:cNvPr id="181252" name="Rectangle 4"/>
          <p:cNvSpPr>
            <a:spLocks noChangeArrowheads="1"/>
          </p:cNvSpPr>
          <p:nvPr/>
        </p:nvSpPr>
        <p:spPr bwMode="auto">
          <a:xfrm>
            <a:off x="2117481" y="3984626"/>
            <a:ext cx="4917831" cy="1712913"/>
          </a:xfrm>
          <a:prstGeom prst="rect">
            <a:avLst/>
          </a:prstGeom>
          <a:noFill/>
          <a:ln w="9525">
            <a:noFill/>
            <a:miter lim="800000"/>
            <a:headEnd/>
            <a:tailEnd/>
          </a:ln>
        </p:spPr>
        <p:txBody>
          <a:bodyPr/>
          <a:lstStyle/>
          <a:p>
            <a:endParaRPr lang="fr-FR"/>
          </a:p>
        </p:txBody>
      </p:sp>
      <p:sp>
        <p:nvSpPr>
          <p:cNvPr id="181253" name="Rectangle 5"/>
          <p:cNvSpPr>
            <a:spLocks noChangeArrowheads="1"/>
          </p:cNvSpPr>
          <p:nvPr/>
        </p:nvSpPr>
        <p:spPr bwMode="auto">
          <a:xfrm>
            <a:off x="2117481" y="3984626"/>
            <a:ext cx="4917831" cy="1712913"/>
          </a:xfrm>
          <a:prstGeom prst="rect">
            <a:avLst/>
          </a:prstGeom>
          <a:noFill/>
          <a:ln w="0">
            <a:solidFill>
              <a:srgbClr val="FFFFFF"/>
            </a:solidFill>
            <a:miter lim="800000"/>
            <a:headEnd/>
            <a:tailEnd/>
          </a:ln>
        </p:spPr>
        <p:txBody>
          <a:bodyPr/>
          <a:lstStyle/>
          <a:p>
            <a:endParaRPr lang="fr-FR"/>
          </a:p>
        </p:txBody>
      </p:sp>
      <p:sp>
        <p:nvSpPr>
          <p:cNvPr id="181254" name="Freeform 6"/>
          <p:cNvSpPr>
            <a:spLocks/>
          </p:cNvSpPr>
          <p:nvPr/>
        </p:nvSpPr>
        <p:spPr bwMode="auto">
          <a:xfrm>
            <a:off x="2117482" y="3984626"/>
            <a:ext cx="1465" cy="1712913"/>
          </a:xfrm>
          <a:custGeom>
            <a:avLst/>
            <a:gdLst/>
            <a:ahLst/>
            <a:cxnLst>
              <a:cxn ang="0">
                <a:pos x="0" y="169"/>
              </a:cxn>
              <a:cxn ang="0">
                <a:pos x="0" y="0"/>
              </a:cxn>
              <a:cxn ang="0">
                <a:pos x="0" y="0"/>
              </a:cxn>
            </a:cxnLst>
            <a:rect l="0" t="0" r="r" b="b"/>
            <a:pathLst>
              <a:path h="169">
                <a:moveTo>
                  <a:pt x="0" y="169"/>
                </a:moveTo>
                <a:lnTo>
                  <a:pt x="0" y="0"/>
                </a:lnTo>
                <a:lnTo>
                  <a:pt x="0" y="0"/>
                </a:lnTo>
              </a:path>
            </a:pathLst>
          </a:custGeom>
          <a:noFill/>
          <a:ln w="0">
            <a:solidFill>
              <a:srgbClr val="000000"/>
            </a:solidFill>
            <a:prstDash val="sysDot"/>
            <a:round/>
            <a:headEnd/>
            <a:tailEnd/>
          </a:ln>
        </p:spPr>
        <p:txBody>
          <a:bodyPr/>
          <a:lstStyle/>
          <a:p>
            <a:endParaRPr lang="fr-FR"/>
          </a:p>
        </p:txBody>
      </p:sp>
      <p:sp>
        <p:nvSpPr>
          <p:cNvPr id="181255" name="Freeform 7"/>
          <p:cNvSpPr>
            <a:spLocks/>
          </p:cNvSpPr>
          <p:nvPr/>
        </p:nvSpPr>
        <p:spPr bwMode="auto">
          <a:xfrm>
            <a:off x="2606920" y="3984626"/>
            <a:ext cx="1465" cy="1712913"/>
          </a:xfrm>
          <a:custGeom>
            <a:avLst/>
            <a:gdLst/>
            <a:ahLst/>
            <a:cxnLst>
              <a:cxn ang="0">
                <a:pos x="0" y="169"/>
              </a:cxn>
              <a:cxn ang="0">
                <a:pos x="0" y="0"/>
              </a:cxn>
              <a:cxn ang="0">
                <a:pos x="0" y="0"/>
              </a:cxn>
            </a:cxnLst>
            <a:rect l="0" t="0" r="r" b="b"/>
            <a:pathLst>
              <a:path h="169">
                <a:moveTo>
                  <a:pt x="0" y="169"/>
                </a:moveTo>
                <a:lnTo>
                  <a:pt x="0" y="0"/>
                </a:lnTo>
                <a:lnTo>
                  <a:pt x="0" y="0"/>
                </a:lnTo>
              </a:path>
            </a:pathLst>
          </a:custGeom>
          <a:noFill/>
          <a:ln w="0">
            <a:solidFill>
              <a:srgbClr val="000000"/>
            </a:solidFill>
            <a:prstDash val="sysDot"/>
            <a:round/>
            <a:headEnd/>
            <a:tailEnd/>
          </a:ln>
        </p:spPr>
        <p:txBody>
          <a:bodyPr/>
          <a:lstStyle/>
          <a:p>
            <a:endParaRPr lang="fr-FR"/>
          </a:p>
        </p:txBody>
      </p:sp>
      <p:sp>
        <p:nvSpPr>
          <p:cNvPr id="181256" name="Freeform 8"/>
          <p:cNvSpPr>
            <a:spLocks/>
          </p:cNvSpPr>
          <p:nvPr/>
        </p:nvSpPr>
        <p:spPr bwMode="auto">
          <a:xfrm>
            <a:off x="3105151" y="3984626"/>
            <a:ext cx="1465" cy="1712913"/>
          </a:xfrm>
          <a:custGeom>
            <a:avLst/>
            <a:gdLst/>
            <a:ahLst/>
            <a:cxnLst>
              <a:cxn ang="0">
                <a:pos x="0" y="169"/>
              </a:cxn>
              <a:cxn ang="0">
                <a:pos x="0" y="0"/>
              </a:cxn>
              <a:cxn ang="0">
                <a:pos x="0" y="0"/>
              </a:cxn>
            </a:cxnLst>
            <a:rect l="0" t="0" r="r" b="b"/>
            <a:pathLst>
              <a:path h="169">
                <a:moveTo>
                  <a:pt x="0" y="169"/>
                </a:moveTo>
                <a:lnTo>
                  <a:pt x="0" y="0"/>
                </a:lnTo>
                <a:lnTo>
                  <a:pt x="0" y="0"/>
                </a:lnTo>
              </a:path>
            </a:pathLst>
          </a:custGeom>
          <a:noFill/>
          <a:ln w="0">
            <a:solidFill>
              <a:srgbClr val="000000"/>
            </a:solidFill>
            <a:prstDash val="sysDot"/>
            <a:round/>
            <a:headEnd/>
            <a:tailEnd/>
          </a:ln>
        </p:spPr>
        <p:txBody>
          <a:bodyPr/>
          <a:lstStyle/>
          <a:p>
            <a:endParaRPr lang="fr-FR"/>
          </a:p>
        </p:txBody>
      </p:sp>
      <p:sp>
        <p:nvSpPr>
          <p:cNvPr id="181257" name="Freeform 9"/>
          <p:cNvSpPr>
            <a:spLocks/>
          </p:cNvSpPr>
          <p:nvPr/>
        </p:nvSpPr>
        <p:spPr bwMode="auto">
          <a:xfrm>
            <a:off x="3593123" y="3984626"/>
            <a:ext cx="1466" cy="1712913"/>
          </a:xfrm>
          <a:custGeom>
            <a:avLst/>
            <a:gdLst/>
            <a:ahLst/>
            <a:cxnLst>
              <a:cxn ang="0">
                <a:pos x="0" y="169"/>
              </a:cxn>
              <a:cxn ang="0">
                <a:pos x="0" y="0"/>
              </a:cxn>
              <a:cxn ang="0">
                <a:pos x="0" y="0"/>
              </a:cxn>
            </a:cxnLst>
            <a:rect l="0" t="0" r="r" b="b"/>
            <a:pathLst>
              <a:path h="169">
                <a:moveTo>
                  <a:pt x="0" y="169"/>
                </a:moveTo>
                <a:lnTo>
                  <a:pt x="0" y="0"/>
                </a:lnTo>
                <a:lnTo>
                  <a:pt x="0" y="0"/>
                </a:lnTo>
              </a:path>
            </a:pathLst>
          </a:custGeom>
          <a:noFill/>
          <a:ln w="0">
            <a:solidFill>
              <a:srgbClr val="000000"/>
            </a:solidFill>
            <a:prstDash val="sysDot"/>
            <a:round/>
            <a:headEnd/>
            <a:tailEnd/>
          </a:ln>
        </p:spPr>
        <p:txBody>
          <a:bodyPr/>
          <a:lstStyle/>
          <a:p>
            <a:endParaRPr lang="fr-FR"/>
          </a:p>
        </p:txBody>
      </p:sp>
      <p:sp>
        <p:nvSpPr>
          <p:cNvPr id="181258" name="Freeform 10"/>
          <p:cNvSpPr>
            <a:spLocks/>
          </p:cNvSpPr>
          <p:nvPr/>
        </p:nvSpPr>
        <p:spPr bwMode="auto">
          <a:xfrm>
            <a:off x="4082561" y="3984626"/>
            <a:ext cx="1466" cy="1712913"/>
          </a:xfrm>
          <a:custGeom>
            <a:avLst/>
            <a:gdLst/>
            <a:ahLst/>
            <a:cxnLst>
              <a:cxn ang="0">
                <a:pos x="0" y="169"/>
              </a:cxn>
              <a:cxn ang="0">
                <a:pos x="0" y="0"/>
              </a:cxn>
              <a:cxn ang="0">
                <a:pos x="0" y="0"/>
              </a:cxn>
            </a:cxnLst>
            <a:rect l="0" t="0" r="r" b="b"/>
            <a:pathLst>
              <a:path h="169">
                <a:moveTo>
                  <a:pt x="0" y="169"/>
                </a:moveTo>
                <a:lnTo>
                  <a:pt x="0" y="0"/>
                </a:lnTo>
                <a:lnTo>
                  <a:pt x="0" y="0"/>
                </a:lnTo>
              </a:path>
            </a:pathLst>
          </a:custGeom>
          <a:noFill/>
          <a:ln w="0">
            <a:solidFill>
              <a:srgbClr val="000000"/>
            </a:solidFill>
            <a:prstDash val="sysDot"/>
            <a:round/>
            <a:headEnd/>
            <a:tailEnd/>
          </a:ln>
        </p:spPr>
        <p:txBody>
          <a:bodyPr/>
          <a:lstStyle/>
          <a:p>
            <a:endParaRPr lang="fr-FR"/>
          </a:p>
        </p:txBody>
      </p:sp>
      <p:sp>
        <p:nvSpPr>
          <p:cNvPr id="181259" name="Freeform 11"/>
          <p:cNvSpPr>
            <a:spLocks/>
          </p:cNvSpPr>
          <p:nvPr/>
        </p:nvSpPr>
        <p:spPr bwMode="auto">
          <a:xfrm>
            <a:off x="4580792" y="3984626"/>
            <a:ext cx="1466" cy="1712913"/>
          </a:xfrm>
          <a:custGeom>
            <a:avLst/>
            <a:gdLst/>
            <a:ahLst/>
            <a:cxnLst>
              <a:cxn ang="0">
                <a:pos x="0" y="169"/>
              </a:cxn>
              <a:cxn ang="0">
                <a:pos x="0" y="0"/>
              </a:cxn>
              <a:cxn ang="0">
                <a:pos x="0" y="0"/>
              </a:cxn>
            </a:cxnLst>
            <a:rect l="0" t="0" r="r" b="b"/>
            <a:pathLst>
              <a:path h="169">
                <a:moveTo>
                  <a:pt x="0" y="169"/>
                </a:moveTo>
                <a:lnTo>
                  <a:pt x="0" y="0"/>
                </a:lnTo>
                <a:lnTo>
                  <a:pt x="0" y="0"/>
                </a:lnTo>
              </a:path>
            </a:pathLst>
          </a:custGeom>
          <a:noFill/>
          <a:ln w="0">
            <a:solidFill>
              <a:srgbClr val="000000"/>
            </a:solidFill>
            <a:prstDash val="sysDot"/>
            <a:round/>
            <a:headEnd/>
            <a:tailEnd/>
          </a:ln>
        </p:spPr>
        <p:txBody>
          <a:bodyPr/>
          <a:lstStyle/>
          <a:p>
            <a:endParaRPr lang="fr-FR"/>
          </a:p>
        </p:txBody>
      </p:sp>
      <p:sp>
        <p:nvSpPr>
          <p:cNvPr id="181260" name="Freeform 12"/>
          <p:cNvSpPr>
            <a:spLocks/>
          </p:cNvSpPr>
          <p:nvPr/>
        </p:nvSpPr>
        <p:spPr bwMode="auto">
          <a:xfrm>
            <a:off x="5070231" y="3984626"/>
            <a:ext cx="1466" cy="1712913"/>
          </a:xfrm>
          <a:custGeom>
            <a:avLst/>
            <a:gdLst/>
            <a:ahLst/>
            <a:cxnLst>
              <a:cxn ang="0">
                <a:pos x="0" y="169"/>
              </a:cxn>
              <a:cxn ang="0">
                <a:pos x="0" y="0"/>
              </a:cxn>
              <a:cxn ang="0">
                <a:pos x="0" y="0"/>
              </a:cxn>
            </a:cxnLst>
            <a:rect l="0" t="0" r="r" b="b"/>
            <a:pathLst>
              <a:path h="169">
                <a:moveTo>
                  <a:pt x="0" y="169"/>
                </a:moveTo>
                <a:lnTo>
                  <a:pt x="0" y="0"/>
                </a:lnTo>
                <a:lnTo>
                  <a:pt x="0" y="0"/>
                </a:lnTo>
              </a:path>
            </a:pathLst>
          </a:custGeom>
          <a:noFill/>
          <a:ln w="0">
            <a:solidFill>
              <a:srgbClr val="000000"/>
            </a:solidFill>
            <a:prstDash val="sysDot"/>
            <a:round/>
            <a:headEnd/>
            <a:tailEnd/>
          </a:ln>
        </p:spPr>
        <p:txBody>
          <a:bodyPr/>
          <a:lstStyle/>
          <a:p>
            <a:endParaRPr lang="fr-FR"/>
          </a:p>
        </p:txBody>
      </p:sp>
      <p:sp>
        <p:nvSpPr>
          <p:cNvPr id="181261" name="Freeform 13"/>
          <p:cNvSpPr>
            <a:spLocks/>
          </p:cNvSpPr>
          <p:nvPr/>
        </p:nvSpPr>
        <p:spPr bwMode="auto">
          <a:xfrm>
            <a:off x="5558205" y="3984626"/>
            <a:ext cx="1465" cy="1712913"/>
          </a:xfrm>
          <a:custGeom>
            <a:avLst/>
            <a:gdLst/>
            <a:ahLst/>
            <a:cxnLst>
              <a:cxn ang="0">
                <a:pos x="0" y="169"/>
              </a:cxn>
              <a:cxn ang="0">
                <a:pos x="0" y="0"/>
              </a:cxn>
              <a:cxn ang="0">
                <a:pos x="0" y="0"/>
              </a:cxn>
            </a:cxnLst>
            <a:rect l="0" t="0" r="r" b="b"/>
            <a:pathLst>
              <a:path h="169">
                <a:moveTo>
                  <a:pt x="0" y="169"/>
                </a:moveTo>
                <a:lnTo>
                  <a:pt x="0" y="0"/>
                </a:lnTo>
                <a:lnTo>
                  <a:pt x="0" y="0"/>
                </a:lnTo>
              </a:path>
            </a:pathLst>
          </a:custGeom>
          <a:noFill/>
          <a:ln w="0">
            <a:solidFill>
              <a:srgbClr val="000000"/>
            </a:solidFill>
            <a:prstDash val="sysDot"/>
            <a:round/>
            <a:headEnd/>
            <a:tailEnd/>
          </a:ln>
        </p:spPr>
        <p:txBody>
          <a:bodyPr/>
          <a:lstStyle/>
          <a:p>
            <a:endParaRPr lang="fr-FR"/>
          </a:p>
        </p:txBody>
      </p:sp>
      <p:sp>
        <p:nvSpPr>
          <p:cNvPr id="181262" name="Freeform 14"/>
          <p:cNvSpPr>
            <a:spLocks/>
          </p:cNvSpPr>
          <p:nvPr/>
        </p:nvSpPr>
        <p:spPr bwMode="auto">
          <a:xfrm>
            <a:off x="6047643" y="3984626"/>
            <a:ext cx="1465" cy="1712913"/>
          </a:xfrm>
          <a:custGeom>
            <a:avLst/>
            <a:gdLst/>
            <a:ahLst/>
            <a:cxnLst>
              <a:cxn ang="0">
                <a:pos x="0" y="169"/>
              </a:cxn>
              <a:cxn ang="0">
                <a:pos x="0" y="0"/>
              </a:cxn>
              <a:cxn ang="0">
                <a:pos x="0" y="0"/>
              </a:cxn>
            </a:cxnLst>
            <a:rect l="0" t="0" r="r" b="b"/>
            <a:pathLst>
              <a:path h="169">
                <a:moveTo>
                  <a:pt x="0" y="169"/>
                </a:moveTo>
                <a:lnTo>
                  <a:pt x="0" y="0"/>
                </a:lnTo>
                <a:lnTo>
                  <a:pt x="0" y="0"/>
                </a:lnTo>
              </a:path>
            </a:pathLst>
          </a:custGeom>
          <a:noFill/>
          <a:ln w="0">
            <a:solidFill>
              <a:srgbClr val="000000"/>
            </a:solidFill>
            <a:prstDash val="sysDot"/>
            <a:round/>
            <a:headEnd/>
            <a:tailEnd/>
          </a:ln>
        </p:spPr>
        <p:txBody>
          <a:bodyPr/>
          <a:lstStyle/>
          <a:p>
            <a:endParaRPr lang="fr-FR"/>
          </a:p>
        </p:txBody>
      </p:sp>
      <p:sp>
        <p:nvSpPr>
          <p:cNvPr id="181263" name="Freeform 15"/>
          <p:cNvSpPr>
            <a:spLocks/>
          </p:cNvSpPr>
          <p:nvPr/>
        </p:nvSpPr>
        <p:spPr bwMode="auto">
          <a:xfrm>
            <a:off x="6545874" y="3984626"/>
            <a:ext cx="1465" cy="1712913"/>
          </a:xfrm>
          <a:custGeom>
            <a:avLst/>
            <a:gdLst/>
            <a:ahLst/>
            <a:cxnLst>
              <a:cxn ang="0">
                <a:pos x="0" y="169"/>
              </a:cxn>
              <a:cxn ang="0">
                <a:pos x="0" y="0"/>
              </a:cxn>
              <a:cxn ang="0">
                <a:pos x="0" y="0"/>
              </a:cxn>
            </a:cxnLst>
            <a:rect l="0" t="0" r="r" b="b"/>
            <a:pathLst>
              <a:path h="169">
                <a:moveTo>
                  <a:pt x="0" y="169"/>
                </a:moveTo>
                <a:lnTo>
                  <a:pt x="0" y="0"/>
                </a:lnTo>
                <a:lnTo>
                  <a:pt x="0" y="0"/>
                </a:lnTo>
              </a:path>
            </a:pathLst>
          </a:custGeom>
          <a:noFill/>
          <a:ln w="0">
            <a:solidFill>
              <a:srgbClr val="000000"/>
            </a:solidFill>
            <a:prstDash val="sysDot"/>
            <a:round/>
            <a:headEnd/>
            <a:tailEnd/>
          </a:ln>
        </p:spPr>
        <p:txBody>
          <a:bodyPr/>
          <a:lstStyle/>
          <a:p>
            <a:endParaRPr lang="fr-FR"/>
          </a:p>
        </p:txBody>
      </p:sp>
      <p:sp>
        <p:nvSpPr>
          <p:cNvPr id="181264" name="Freeform 16"/>
          <p:cNvSpPr>
            <a:spLocks/>
          </p:cNvSpPr>
          <p:nvPr/>
        </p:nvSpPr>
        <p:spPr bwMode="auto">
          <a:xfrm>
            <a:off x="7035312" y="3984626"/>
            <a:ext cx="1465" cy="1712913"/>
          </a:xfrm>
          <a:custGeom>
            <a:avLst/>
            <a:gdLst/>
            <a:ahLst/>
            <a:cxnLst>
              <a:cxn ang="0">
                <a:pos x="0" y="169"/>
              </a:cxn>
              <a:cxn ang="0">
                <a:pos x="0" y="0"/>
              </a:cxn>
              <a:cxn ang="0">
                <a:pos x="0" y="0"/>
              </a:cxn>
            </a:cxnLst>
            <a:rect l="0" t="0" r="r" b="b"/>
            <a:pathLst>
              <a:path h="169">
                <a:moveTo>
                  <a:pt x="0" y="169"/>
                </a:moveTo>
                <a:lnTo>
                  <a:pt x="0" y="0"/>
                </a:lnTo>
                <a:lnTo>
                  <a:pt x="0" y="0"/>
                </a:lnTo>
              </a:path>
            </a:pathLst>
          </a:custGeom>
          <a:noFill/>
          <a:ln w="0">
            <a:solidFill>
              <a:srgbClr val="000000"/>
            </a:solidFill>
            <a:prstDash val="sysDot"/>
            <a:round/>
            <a:headEnd/>
            <a:tailEnd/>
          </a:ln>
        </p:spPr>
        <p:txBody>
          <a:bodyPr/>
          <a:lstStyle/>
          <a:p>
            <a:endParaRPr lang="fr-FR"/>
          </a:p>
        </p:txBody>
      </p:sp>
      <p:sp>
        <p:nvSpPr>
          <p:cNvPr id="181265" name="Freeform 17"/>
          <p:cNvSpPr>
            <a:spLocks/>
          </p:cNvSpPr>
          <p:nvPr/>
        </p:nvSpPr>
        <p:spPr bwMode="auto">
          <a:xfrm>
            <a:off x="2117481" y="5697539"/>
            <a:ext cx="4917831" cy="1587"/>
          </a:xfrm>
          <a:custGeom>
            <a:avLst/>
            <a:gdLst/>
            <a:ahLst/>
            <a:cxnLst>
              <a:cxn ang="0">
                <a:pos x="0" y="0"/>
              </a:cxn>
              <a:cxn ang="0">
                <a:pos x="493" y="0"/>
              </a:cxn>
              <a:cxn ang="0">
                <a:pos x="493" y="0"/>
              </a:cxn>
            </a:cxnLst>
            <a:rect l="0" t="0" r="r" b="b"/>
            <a:pathLst>
              <a:path w="493">
                <a:moveTo>
                  <a:pt x="0" y="0"/>
                </a:moveTo>
                <a:lnTo>
                  <a:pt x="493" y="0"/>
                </a:lnTo>
                <a:lnTo>
                  <a:pt x="493" y="0"/>
                </a:lnTo>
              </a:path>
            </a:pathLst>
          </a:custGeom>
          <a:noFill/>
          <a:ln w="0">
            <a:solidFill>
              <a:srgbClr val="000000"/>
            </a:solidFill>
            <a:prstDash val="sysDot"/>
            <a:round/>
            <a:headEnd/>
            <a:tailEnd/>
          </a:ln>
        </p:spPr>
        <p:txBody>
          <a:bodyPr/>
          <a:lstStyle/>
          <a:p>
            <a:endParaRPr lang="fr-FR"/>
          </a:p>
        </p:txBody>
      </p:sp>
      <p:sp>
        <p:nvSpPr>
          <p:cNvPr id="181266" name="Freeform 18"/>
          <p:cNvSpPr>
            <a:spLocks/>
          </p:cNvSpPr>
          <p:nvPr/>
        </p:nvSpPr>
        <p:spPr bwMode="auto">
          <a:xfrm>
            <a:off x="2117481" y="5383214"/>
            <a:ext cx="4917831" cy="1587"/>
          </a:xfrm>
          <a:custGeom>
            <a:avLst/>
            <a:gdLst/>
            <a:ahLst/>
            <a:cxnLst>
              <a:cxn ang="0">
                <a:pos x="0" y="0"/>
              </a:cxn>
              <a:cxn ang="0">
                <a:pos x="493" y="0"/>
              </a:cxn>
              <a:cxn ang="0">
                <a:pos x="493" y="0"/>
              </a:cxn>
            </a:cxnLst>
            <a:rect l="0" t="0" r="r" b="b"/>
            <a:pathLst>
              <a:path w="493">
                <a:moveTo>
                  <a:pt x="0" y="0"/>
                </a:moveTo>
                <a:lnTo>
                  <a:pt x="493" y="0"/>
                </a:lnTo>
                <a:lnTo>
                  <a:pt x="493" y="0"/>
                </a:lnTo>
              </a:path>
            </a:pathLst>
          </a:custGeom>
          <a:noFill/>
          <a:ln w="0">
            <a:solidFill>
              <a:srgbClr val="000000"/>
            </a:solidFill>
            <a:prstDash val="sysDot"/>
            <a:round/>
            <a:headEnd/>
            <a:tailEnd/>
          </a:ln>
        </p:spPr>
        <p:txBody>
          <a:bodyPr/>
          <a:lstStyle/>
          <a:p>
            <a:endParaRPr lang="fr-FR"/>
          </a:p>
        </p:txBody>
      </p:sp>
      <p:sp>
        <p:nvSpPr>
          <p:cNvPr id="181267" name="Freeform 19"/>
          <p:cNvSpPr>
            <a:spLocks/>
          </p:cNvSpPr>
          <p:nvPr/>
        </p:nvSpPr>
        <p:spPr bwMode="auto">
          <a:xfrm>
            <a:off x="2117481" y="5080000"/>
            <a:ext cx="4917831" cy="1588"/>
          </a:xfrm>
          <a:custGeom>
            <a:avLst/>
            <a:gdLst/>
            <a:ahLst/>
            <a:cxnLst>
              <a:cxn ang="0">
                <a:pos x="0" y="0"/>
              </a:cxn>
              <a:cxn ang="0">
                <a:pos x="493" y="0"/>
              </a:cxn>
              <a:cxn ang="0">
                <a:pos x="493" y="0"/>
              </a:cxn>
            </a:cxnLst>
            <a:rect l="0" t="0" r="r" b="b"/>
            <a:pathLst>
              <a:path w="493">
                <a:moveTo>
                  <a:pt x="0" y="0"/>
                </a:moveTo>
                <a:lnTo>
                  <a:pt x="493" y="0"/>
                </a:lnTo>
                <a:lnTo>
                  <a:pt x="493" y="0"/>
                </a:lnTo>
              </a:path>
            </a:pathLst>
          </a:custGeom>
          <a:noFill/>
          <a:ln w="0">
            <a:solidFill>
              <a:srgbClr val="000000"/>
            </a:solidFill>
            <a:prstDash val="sysDot"/>
            <a:round/>
            <a:headEnd/>
            <a:tailEnd/>
          </a:ln>
        </p:spPr>
        <p:txBody>
          <a:bodyPr/>
          <a:lstStyle/>
          <a:p>
            <a:endParaRPr lang="fr-FR"/>
          </a:p>
        </p:txBody>
      </p:sp>
      <p:sp>
        <p:nvSpPr>
          <p:cNvPr id="181268" name="Freeform 20"/>
          <p:cNvSpPr>
            <a:spLocks/>
          </p:cNvSpPr>
          <p:nvPr/>
        </p:nvSpPr>
        <p:spPr bwMode="auto">
          <a:xfrm>
            <a:off x="2117481" y="4765675"/>
            <a:ext cx="4917831" cy="1588"/>
          </a:xfrm>
          <a:custGeom>
            <a:avLst/>
            <a:gdLst/>
            <a:ahLst/>
            <a:cxnLst>
              <a:cxn ang="0">
                <a:pos x="0" y="0"/>
              </a:cxn>
              <a:cxn ang="0">
                <a:pos x="493" y="0"/>
              </a:cxn>
              <a:cxn ang="0">
                <a:pos x="493" y="0"/>
              </a:cxn>
            </a:cxnLst>
            <a:rect l="0" t="0" r="r" b="b"/>
            <a:pathLst>
              <a:path w="493">
                <a:moveTo>
                  <a:pt x="0" y="0"/>
                </a:moveTo>
                <a:lnTo>
                  <a:pt x="493" y="0"/>
                </a:lnTo>
                <a:lnTo>
                  <a:pt x="493" y="0"/>
                </a:lnTo>
              </a:path>
            </a:pathLst>
          </a:custGeom>
          <a:noFill/>
          <a:ln w="0">
            <a:solidFill>
              <a:srgbClr val="000000"/>
            </a:solidFill>
            <a:prstDash val="sysDot"/>
            <a:round/>
            <a:headEnd/>
            <a:tailEnd/>
          </a:ln>
        </p:spPr>
        <p:txBody>
          <a:bodyPr/>
          <a:lstStyle/>
          <a:p>
            <a:endParaRPr lang="fr-FR"/>
          </a:p>
        </p:txBody>
      </p:sp>
      <p:sp>
        <p:nvSpPr>
          <p:cNvPr id="181269" name="Freeform 21"/>
          <p:cNvSpPr>
            <a:spLocks/>
          </p:cNvSpPr>
          <p:nvPr/>
        </p:nvSpPr>
        <p:spPr bwMode="auto">
          <a:xfrm>
            <a:off x="2117481" y="4451350"/>
            <a:ext cx="4917831" cy="1588"/>
          </a:xfrm>
          <a:custGeom>
            <a:avLst/>
            <a:gdLst/>
            <a:ahLst/>
            <a:cxnLst>
              <a:cxn ang="0">
                <a:pos x="0" y="0"/>
              </a:cxn>
              <a:cxn ang="0">
                <a:pos x="493" y="0"/>
              </a:cxn>
              <a:cxn ang="0">
                <a:pos x="493" y="0"/>
              </a:cxn>
            </a:cxnLst>
            <a:rect l="0" t="0" r="r" b="b"/>
            <a:pathLst>
              <a:path w="493">
                <a:moveTo>
                  <a:pt x="0" y="0"/>
                </a:moveTo>
                <a:lnTo>
                  <a:pt x="493" y="0"/>
                </a:lnTo>
                <a:lnTo>
                  <a:pt x="493" y="0"/>
                </a:lnTo>
              </a:path>
            </a:pathLst>
          </a:custGeom>
          <a:noFill/>
          <a:ln w="0">
            <a:solidFill>
              <a:srgbClr val="000000"/>
            </a:solidFill>
            <a:prstDash val="sysDot"/>
            <a:round/>
            <a:headEnd/>
            <a:tailEnd/>
          </a:ln>
        </p:spPr>
        <p:txBody>
          <a:bodyPr/>
          <a:lstStyle/>
          <a:p>
            <a:endParaRPr lang="fr-FR"/>
          </a:p>
        </p:txBody>
      </p:sp>
      <p:sp>
        <p:nvSpPr>
          <p:cNvPr id="181270" name="Freeform 22"/>
          <p:cNvSpPr>
            <a:spLocks/>
          </p:cNvSpPr>
          <p:nvPr/>
        </p:nvSpPr>
        <p:spPr bwMode="auto">
          <a:xfrm>
            <a:off x="2117481" y="4137025"/>
            <a:ext cx="4917831" cy="1588"/>
          </a:xfrm>
          <a:custGeom>
            <a:avLst/>
            <a:gdLst/>
            <a:ahLst/>
            <a:cxnLst>
              <a:cxn ang="0">
                <a:pos x="0" y="0"/>
              </a:cxn>
              <a:cxn ang="0">
                <a:pos x="493" y="0"/>
              </a:cxn>
              <a:cxn ang="0">
                <a:pos x="493" y="0"/>
              </a:cxn>
            </a:cxnLst>
            <a:rect l="0" t="0" r="r" b="b"/>
            <a:pathLst>
              <a:path w="493">
                <a:moveTo>
                  <a:pt x="0" y="0"/>
                </a:moveTo>
                <a:lnTo>
                  <a:pt x="493" y="0"/>
                </a:lnTo>
                <a:lnTo>
                  <a:pt x="493" y="0"/>
                </a:lnTo>
              </a:path>
            </a:pathLst>
          </a:custGeom>
          <a:noFill/>
          <a:ln w="0">
            <a:solidFill>
              <a:srgbClr val="000000"/>
            </a:solidFill>
            <a:prstDash val="sysDot"/>
            <a:round/>
            <a:headEnd/>
            <a:tailEnd/>
          </a:ln>
        </p:spPr>
        <p:txBody>
          <a:bodyPr/>
          <a:lstStyle/>
          <a:p>
            <a:endParaRPr lang="fr-FR"/>
          </a:p>
        </p:txBody>
      </p:sp>
      <p:sp>
        <p:nvSpPr>
          <p:cNvPr id="181271" name="Line 23"/>
          <p:cNvSpPr>
            <a:spLocks noChangeShapeType="1"/>
          </p:cNvSpPr>
          <p:nvPr/>
        </p:nvSpPr>
        <p:spPr bwMode="auto">
          <a:xfrm>
            <a:off x="2117481" y="3984625"/>
            <a:ext cx="4917831" cy="1588"/>
          </a:xfrm>
          <a:prstGeom prst="line">
            <a:avLst/>
          </a:prstGeom>
          <a:noFill/>
          <a:ln w="0">
            <a:solidFill>
              <a:srgbClr val="000000"/>
            </a:solidFill>
            <a:round/>
            <a:headEnd/>
            <a:tailEnd/>
          </a:ln>
        </p:spPr>
        <p:txBody>
          <a:bodyPr/>
          <a:lstStyle/>
          <a:p>
            <a:endParaRPr lang="fr-FR"/>
          </a:p>
        </p:txBody>
      </p:sp>
      <p:sp>
        <p:nvSpPr>
          <p:cNvPr id="181272" name="Freeform 24"/>
          <p:cNvSpPr>
            <a:spLocks/>
          </p:cNvSpPr>
          <p:nvPr/>
        </p:nvSpPr>
        <p:spPr bwMode="auto">
          <a:xfrm>
            <a:off x="2117481" y="3984626"/>
            <a:ext cx="4917831" cy="1712913"/>
          </a:xfrm>
          <a:custGeom>
            <a:avLst/>
            <a:gdLst/>
            <a:ahLst/>
            <a:cxnLst>
              <a:cxn ang="0">
                <a:pos x="0" y="169"/>
              </a:cxn>
              <a:cxn ang="0">
                <a:pos x="493" y="169"/>
              </a:cxn>
              <a:cxn ang="0">
                <a:pos x="493" y="0"/>
              </a:cxn>
            </a:cxnLst>
            <a:rect l="0" t="0" r="r" b="b"/>
            <a:pathLst>
              <a:path w="493" h="169">
                <a:moveTo>
                  <a:pt x="0" y="169"/>
                </a:moveTo>
                <a:lnTo>
                  <a:pt x="493" y="169"/>
                </a:lnTo>
                <a:lnTo>
                  <a:pt x="493" y="0"/>
                </a:lnTo>
              </a:path>
            </a:pathLst>
          </a:custGeom>
          <a:noFill/>
          <a:ln w="0">
            <a:solidFill>
              <a:srgbClr val="000000"/>
            </a:solidFill>
            <a:prstDash val="solid"/>
            <a:round/>
            <a:headEnd/>
            <a:tailEnd/>
          </a:ln>
        </p:spPr>
        <p:txBody>
          <a:bodyPr/>
          <a:lstStyle/>
          <a:p>
            <a:endParaRPr lang="fr-FR"/>
          </a:p>
        </p:txBody>
      </p:sp>
      <p:sp>
        <p:nvSpPr>
          <p:cNvPr id="181273" name="Line 25"/>
          <p:cNvSpPr>
            <a:spLocks noChangeShapeType="1"/>
          </p:cNvSpPr>
          <p:nvPr/>
        </p:nvSpPr>
        <p:spPr bwMode="auto">
          <a:xfrm flipV="1">
            <a:off x="2117482" y="3984626"/>
            <a:ext cx="1465" cy="1712913"/>
          </a:xfrm>
          <a:prstGeom prst="line">
            <a:avLst/>
          </a:prstGeom>
          <a:noFill/>
          <a:ln w="0">
            <a:solidFill>
              <a:srgbClr val="000000"/>
            </a:solidFill>
            <a:round/>
            <a:headEnd/>
            <a:tailEnd/>
          </a:ln>
        </p:spPr>
        <p:txBody>
          <a:bodyPr/>
          <a:lstStyle/>
          <a:p>
            <a:endParaRPr lang="fr-FR"/>
          </a:p>
        </p:txBody>
      </p:sp>
      <p:sp>
        <p:nvSpPr>
          <p:cNvPr id="181274" name="Line 26"/>
          <p:cNvSpPr>
            <a:spLocks noChangeShapeType="1"/>
          </p:cNvSpPr>
          <p:nvPr/>
        </p:nvSpPr>
        <p:spPr bwMode="auto">
          <a:xfrm>
            <a:off x="2117481" y="5697539"/>
            <a:ext cx="4917831" cy="1587"/>
          </a:xfrm>
          <a:prstGeom prst="line">
            <a:avLst/>
          </a:prstGeom>
          <a:noFill/>
          <a:ln w="0">
            <a:solidFill>
              <a:srgbClr val="000000"/>
            </a:solidFill>
            <a:round/>
            <a:headEnd/>
            <a:tailEnd/>
          </a:ln>
        </p:spPr>
        <p:txBody>
          <a:bodyPr/>
          <a:lstStyle/>
          <a:p>
            <a:endParaRPr lang="fr-FR"/>
          </a:p>
        </p:txBody>
      </p:sp>
      <p:sp>
        <p:nvSpPr>
          <p:cNvPr id="181275" name="Line 27"/>
          <p:cNvSpPr>
            <a:spLocks noChangeShapeType="1"/>
          </p:cNvSpPr>
          <p:nvPr/>
        </p:nvSpPr>
        <p:spPr bwMode="auto">
          <a:xfrm flipV="1">
            <a:off x="2117482" y="3984626"/>
            <a:ext cx="1465" cy="1712913"/>
          </a:xfrm>
          <a:prstGeom prst="line">
            <a:avLst/>
          </a:prstGeom>
          <a:noFill/>
          <a:ln w="0">
            <a:solidFill>
              <a:srgbClr val="000000"/>
            </a:solidFill>
            <a:round/>
            <a:headEnd/>
            <a:tailEnd/>
          </a:ln>
        </p:spPr>
        <p:txBody>
          <a:bodyPr/>
          <a:lstStyle/>
          <a:p>
            <a:endParaRPr lang="fr-FR"/>
          </a:p>
        </p:txBody>
      </p:sp>
      <p:sp>
        <p:nvSpPr>
          <p:cNvPr id="181276" name="Line 28"/>
          <p:cNvSpPr>
            <a:spLocks noChangeShapeType="1"/>
          </p:cNvSpPr>
          <p:nvPr/>
        </p:nvSpPr>
        <p:spPr bwMode="auto">
          <a:xfrm flipV="1">
            <a:off x="2117482" y="5646738"/>
            <a:ext cx="1465" cy="50800"/>
          </a:xfrm>
          <a:prstGeom prst="line">
            <a:avLst/>
          </a:prstGeom>
          <a:noFill/>
          <a:ln w="0">
            <a:solidFill>
              <a:srgbClr val="000000"/>
            </a:solidFill>
            <a:round/>
            <a:headEnd/>
            <a:tailEnd/>
          </a:ln>
        </p:spPr>
        <p:txBody>
          <a:bodyPr/>
          <a:lstStyle/>
          <a:p>
            <a:endParaRPr lang="fr-FR"/>
          </a:p>
        </p:txBody>
      </p:sp>
      <p:sp>
        <p:nvSpPr>
          <p:cNvPr id="181277" name="Line 29"/>
          <p:cNvSpPr>
            <a:spLocks noChangeShapeType="1"/>
          </p:cNvSpPr>
          <p:nvPr/>
        </p:nvSpPr>
        <p:spPr bwMode="auto">
          <a:xfrm>
            <a:off x="2117482" y="3984625"/>
            <a:ext cx="1465" cy="50800"/>
          </a:xfrm>
          <a:prstGeom prst="line">
            <a:avLst/>
          </a:prstGeom>
          <a:noFill/>
          <a:ln w="0">
            <a:solidFill>
              <a:srgbClr val="000000"/>
            </a:solidFill>
            <a:round/>
            <a:headEnd/>
            <a:tailEnd/>
          </a:ln>
        </p:spPr>
        <p:txBody>
          <a:bodyPr/>
          <a:lstStyle/>
          <a:p>
            <a:endParaRPr lang="fr-FR"/>
          </a:p>
        </p:txBody>
      </p:sp>
      <p:sp>
        <p:nvSpPr>
          <p:cNvPr id="181278" name="Rectangle 30"/>
          <p:cNvSpPr>
            <a:spLocks noChangeArrowheads="1"/>
          </p:cNvSpPr>
          <p:nvPr/>
        </p:nvSpPr>
        <p:spPr bwMode="auto">
          <a:xfrm>
            <a:off x="2111620" y="5737226"/>
            <a:ext cx="99386" cy="215444"/>
          </a:xfrm>
          <a:prstGeom prst="rect">
            <a:avLst/>
          </a:prstGeom>
          <a:noFill/>
          <a:ln w="9525">
            <a:noFill/>
            <a:miter lim="800000"/>
            <a:headEnd/>
            <a:tailEnd/>
          </a:ln>
        </p:spPr>
        <p:txBody>
          <a:bodyPr wrap="none" lIns="0" tIns="0" rIns="0" bIns="0">
            <a:spAutoFit/>
          </a:bodyPr>
          <a:lstStyle/>
          <a:p>
            <a:pPr algn="ctr"/>
            <a:r>
              <a:rPr lang="fr-FR" sz="1400" b="1">
                <a:solidFill>
                  <a:srgbClr val="000000"/>
                </a:solidFill>
                <a:latin typeface="Helvetica" pitchFamily="34" charset="0"/>
              </a:rPr>
              <a:t>0</a:t>
            </a:r>
            <a:endParaRPr lang="fr-FR" sz="3200" b="1">
              <a:latin typeface="Times New Roman" pitchFamily="18" charset="0"/>
            </a:endParaRPr>
          </a:p>
        </p:txBody>
      </p:sp>
      <p:sp>
        <p:nvSpPr>
          <p:cNvPr id="181279" name="Line 31"/>
          <p:cNvSpPr>
            <a:spLocks noChangeShapeType="1"/>
          </p:cNvSpPr>
          <p:nvPr/>
        </p:nvSpPr>
        <p:spPr bwMode="auto">
          <a:xfrm flipV="1">
            <a:off x="2606920" y="5646738"/>
            <a:ext cx="1465" cy="50800"/>
          </a:xfrm>
          <a:prstGeom prst="line">
            <a:avLst/>
          </a:prstGeom>
          <a:noFill/>
          <a:ln w="0">
            <a:solidFill>
              <a:srgbClr val="000000"/>
            </a:solidFill>
            <a:round/>
            <a:headEnd/>
            <a:tailEnd/>
          </a:ln>
        </p:spPr>
        <p:txBody>
          <a:bodyPr/>
          <a:lstStyle/>
          <a:p>
            <a:endParaRPr lang="fr-FR"/>
          </a:p>
        </p:txBody>
      </p:sp>
      <p:sp>
        <p:nvSpPr>
          <p:cNvPr id="181280" name="Line 32"/>
          <p:cNvSpPr>
            <a:spLocks noChangeShapeType="1"/>
          </p:cNvSpPr>
          <p:nvPr/>
        </p:nvSpPr>
        <p:spPr bwMode="auto">
          <a:xfrm>
            <a:off x="2606920" y="3984625"/>
            <a:ext cx="1465" cy="50800"/>
          </a:xfrm>
          <a:prstGeom prst="line">
            <a:avLst/>
          </a:prstGeom>
          <a:noFill/>
          <a:ln w="0">
            <a:solidFill>
              <a:srgbClr val="000000"/>
            </a:solidFill>
            <a:round/>
            <a:headEnd/>
            <a:tailEnd/>
          </a:ln>
        </p:spPr>
        <p:txBody>
          <a:bodyPr/>
          <a:lstStyle/>
          <a:p>
            <a:endParaRPr lang="fr-FR"/>
          </a:p>
        </p:txBody>
      </p:sp>
      <p:sp>
        <p:nvSpPr>
          <p:cNvPr id="181281" name="Rectangle 33"/>
          <p:cNvSpPr>
            <a:spLocks noChangeArrowheads="1"/>
          </p:cNvSpPr>
          <p:nvPr/>
        </p:nvSpPr>
        <p:spPr bwMode="auto">
          <a:xfrm>
            <a:off x="2599593" y="5737226"/>
            <a:ext cx="99386" cy="215444"/>
          </a:xfrm>
          <a:prstGeom prst="rect">
            <a:avLst/>
          </a:prstGeom>
          <a:noFill/>
          <a:ln w="9525">
            <a:noFill/>
            <a:miter lim="800000"/>
            <a:headEnd/>
            <a:tailEnd/>
          </a:ln>
        </p:spPr>
        <p:txBody>
          <a:bodyPr wrap="none" lIns="0" tIns="0" rIns="0" bIns="0">
            <a:spAutoFit/>
          </a:bodyPr>
          <a:lstStyle/>
          <a:p>
            <a:pPr algn="ctr"/>
            <a:r>
              <a:rPr lang="fr-FR" sz="1400" b="1">
                <a:solidFill>
                  <a:srgbClr val="000000"/>
                </a:solidFill>
                <a:latin typeface="Helvetica" pitchFamily="34" charset="0"/>
              </a:rPr>
              <a:t>1</a:t>
            </a:r>
            <a:endParaRPr lang="fr-FR" sz="3200" b="1">
              <a:latin typeface="Times New Roman" pitchFamily="18" charset="0"/>
            </a:endParaRPr>
          </a:p>
        </p:txBody>
      </p:sp>
      <p:sp>
        <p:nvSpPr>
          <p:cNvPr id="181282" name="Line 34"/>
          <p:cNvSpPr>
            <a:spLocks noChangeShapeType="1"/>
          </p:cNvSpPr>
          <p:nvPr/>
        </p:nvSpPr>
        <p:spPr bwMode="auto">
          <a:xfrm flipV="1">
            <a:off x="3105151" y="5646738"/>
            <a:ext cx="1465" cy="50800"/>
          </a:xfrm>
          <a:prstGeom prst="line">
            <a:avLst/>
          </a:prstGeom>
          <a:noFill/>
          <a:ln w="0">
            <a:solidFill>
              <a:srgbClr val="000000"/>
            </a:solidFill>
            <a:round/>
            <a:headEnd/>
            <a:tailEnd/>
          </a:ln>
        </p:spPr>
        <p:txBody>
          <a:bodyPr/>
          <a:lstStyle/>
          <a:p>
            <a:endParaRPr lang="fr-FR"/>
          </a:p>
        </p:txBody>
      </p:sp>
      <p:sp>
        <p:nvSpPr>
          <p:cNvPr id="181283" name="Line 35"/>
          <p:cNvSpPr>
            <a:spLocks noChangeShapeType="1"/>
          </p:cNvSpPr>
          <p:nvPr/>
        </p:nvSpPr>
        <p:spPr bwMode="auto">
          <a:xfrm>
            <a:off x="3105151" y="3984625"/>
            <a:ext cx="1465" cy="50800"/>
          </a:xfrm>
          <a:prstGeom prst="line">
            <a:avLst/>
          </a:prstGeom>
          <a:noFill/>
          <a:ln w="0">
            <a:solidFill>
              <a:srgbClr val="000000"/>
            </a:solidFill>
            <a:round/>
            <a:headEnd/>
            <a:tailEnd/>
          </a:ln>
        </p:spPr>
        <p:txBody>
          <a:bodyPr/>
          <a:lstStyle/>
          <a:p>
            <a:endParaRPr lang="fr-FR"/>
          </a:p>
        </p:txBody>
      </p:sp>
      <p:sp>
        <p:nvSpPr>
          <p:cNvPr id="181284" name="Rectangle 36"/>
          <p:cNvSpPr>
            <a:spLocks noChangeArrowheads="1"/>
          </p:cNvSpPr>
          <p:nvPr/>
        </p:nvSpPr>
        <p:spPr bwMode="auto">
          <a:xfrm>
            <a:off x="3097823" y="5737226"/>
            <a:ext cx="99386" cy="215444"/>
          </a:xfrm>
          <a:prstGeom prst="rect">
            <a:avLst/>
          </a:prstGeom>
          <a:noFill/>
          <a:ln w="9525">
            <a:noFill/>
            <a:miter lim="800000"/>
            <a:headEnd/>
            <a:tailEnd/>
          </a:ln>
        </p:spPr>
        <p:txBody>
          <a:bodyPr wrap="none" lIns="0" tIns="0" rIns="0" bIns="0">
            <a:spAutoFit/>
          </a:bodyPr>
          <a:lstStyle/>
          <a:p>
            <a:pPr algn="ctr"/>
            <a:r>
              <a:rPr lang="fr-FR" sz="1400" b="1">
                <a:solidFill>
                  <a:srgbClr val="000000"/>
                </a:solidFill>
                <a:latin typeface="Helvetica" pitchFamily="34" charset="0"/>
              </a:rPr>
              <a:t>2</a:t>
            </a:r>
            <a:endParaRPr lang="fr-FR" sz="3200" b="1">
              <a:latin typeface="Times New Roman" pitchFamily="18" charset="0"/>
            </a:endParaRPr>
          </a:p>
        </p:txBody>
      </p:sp>
      <p:sp>
        <p:nvSpPr>
          <p:cNvPr id="181285" name="Line 37"/>
          <p:cNvSpPr>
            <a:spLocks noChangeShapeType="1"/>
          </p:cNvSpPr>
          <p:nvPr/>
        </p:nvSpPr>
        <p:spPr bwMode="auto">
          <a:xfrm flipV="1">
            <a:off x="3593123" y="5646738"/>
            <a:ext cx="1466" cy="50800"/>
          </a:xfrm>
          <a:prstGeom prst="line">
            <a:avLst/>
          </a:prstGeom>
          <a:noFill/>
          <a:ln w="0">
            <a:solidFill>
              <a:srgbClr val="000000"/>
            </a:solidFill>
            <a:round/>
            <a:headEnd/>
            <a:tailEnd/>
          </a:ln>
        </p:spPr>
        <p:txBody>
          <a:bodyPr/>
          <a:lstStyle/>
          <a:p>
            <a:endParaRPr lang="fr-FR"/>
          </a:p>
        </p:txBody>
      </p:sp>
      <p:sp>
        <p:nvSpPr>
          <p:cNvPr id="181286" name="Line 38"/>
          <p:cNvSpPr>
            <a:spLocks noChangeShapeType="1"/>
          </p:cNvSpPr>
          <p:nvPr/>
        </p:nvSpPr>
        <p:spPr bwMode="auto">
          <a:xfrm>
            <a:off x="3593123" y="3984625"/>
            <a:ext cx="1466" cy="50800"/>
          </a:xfrm>
          <a:prstGeom prst="line">
            <a:avLst/>
          </a:prstGeom>
          <a:noFill/>
          <a:ln w="0">
            <a:solidFill>
              <a:srgbClr val="000000"/>
            </a:solidFill>
            <a:round/>
            <a:headEnd/>
            <a:tailEnd/>
          </a:ln>
        </p:spPr>
        <p:txBody>
          <a:bodyPr/>
          <a:lstStyle/>
          <a:p>
            <a:endParaRPr lang="fr-FR"/>
          </a:p>
        </p:txBody>
      </p:sp>
      <p:sp>
        <p:nvSpPr>
          <p:cNvPr id="181287" name="Rectangle 39"/>
          <p:cNvSpPr>
            <a:spLocks noChangeArrowheads="1"/>
          </p:cNvSpPr>
          <p:nvPr/>
        </p:nvSpPr>
        <p:spPr bwMode="auto">
          <a:xfrm>
            <a:off x="3587262" y="5737226"/>
            <a:ext cx="99386" cy="215444"/>
          </a:xfrm>
          <a:prstGeom prst="rect">
            <a:avLst/>
          </a:prstGeom>
          <a:noFill/>
          <a:ln w="9525">
            <a:noFill/>
            <a:miter lim="800000"/>
            <a:headEnd/>
            <a:tailEnd/>
          </a:ln>
        </p:spPr>
        <p:txBody>
          <a:bodyPr wrap="none" lIns="0" tIns="0" rIns="0" bIns="0">
            <a:spAutoFit/>
          </a:bodyPr>
          <a:lstStyle/>
          <a:p>
            <a:pPr algn="ctr"/>
            <a:r>
              <a:rPr lang="fr-FR" sz="1400" b="1">
                <a:solidFill>
                  <a:srgbClr val="000000"/>
                </a:solidFill>
                <a:latin typeface="Helvetica" pitchFamily="34" charset="0"/>
              </a:rPr>
              <a:t>3</a:t>
            </a:r>
            <a:endParaRPr lang="fr-FR" sz="3200" b="1">
              <a:latin typeface="Times New Roman" pitchFamily="18" charset="0"/>
            </a:endParaRPr>
          </a:p>
        </p:txBody>
      </p:sp>
      <p:sp>
        <p:nvSpPr>
          <p:cNvPr id="181288" name="Line 40"/>
          <p:cNvSpPr>
            <a:spLocks noChangeShapeType="1"/>
          </p:cNvSpPr>
          <p:nvPr/>
        </p:nvSpPr>
        <p:spPr bwMode="auto">
          <a:xfrm flipV="1">
            <a:off x="4082561" y="5646738"/>
            <a:ext cx="1466" cy="50800"/>
          </a:xfrm>
          <a:prstGeom prst="line">
            <a:avLst/>
          </a:prstGeom>
          <a:noFill/>
          <a:ln w="0">
            <a:solidFill>
              <a:srgbClr val="000000"/>
            </a:solidFill>
            <a:round/>
            <a:headEnd/>
            <a:tailEnd/>
          </a:ln>
        </p:spPr>
        <p:txBody>
          <a:bodyPr/>
          <a:lstStyle/>
          <a:p>
            <a:endParaRPr lang="fr-FR"/>
          </a:p>
        </p:txBody>
      </p:sp>
      <p:sp>
        <p:nvSpPr>
          <p:cNvPr id="181289" name="Line 41"/>
          <p:cNvSpPr>
            <a:spLocks noChangeShapeType="1"/>
          </p:cNvSpPr>
          <p:nvPr/>
        </p:nvSpPr>
        <p:spPr bwMode="auto">
          <a:xfrm>
            <a:off x="4082561" y="3984625"/>
            <a:ext cx="1466" cy="50800"/>
          </a:xfrm>
          <a:prstGeom prst="line">
            <a:avLst/>
          </a:prstGeom>
          <a:noFill/>
          <a:ln w="0">
            <a:solidFill>
              <a:srgbClr val="000000"/>
            </a:solidFill>
            <a:round/>
            <a:headEnd/>
            <a:tailEnd/>
          </a:ln>
        </p:spPr>
        <p:txBody>
          <a:bodyPr/>
          <a:lstStyle/>
          <a:p>
            <a:endParaRPr lang="fr-FR"/>
          </a:p>
        </p:txBody>
      </p:sp>
      <p:sp>
        <p:nvSpPr>
          <p:cNvPr id="181290" name="Rectangle 42"/>
          <p:cNvSpPr>
            <a:spLocks noChangeArrowheads="1"/>
          </p:cNvSpPr>
          <p:nvPr/>
        </p:nvSpPr>
        <p:spPr bwMode="auto">
          <a:xfrm>
            <a:off x="4076700" y="5737226"/>
            <a:ext cx="99386" cy="215444"/>
          </a:xfrm>
          <a:prstGeom prst="rect">
            <a:avLst/>
          </a:prstGeom>
          <a:noFill/>
          <a:ln w="9525">
            <a:noFill/>
            <a:miter lim="800000"/>
            <a:headEnd/>
            <a:tailEnd/>
          </a:ln>
        </p:spPr>
        <p:txBody>
          <a:bodyPr wrap="none" lIns="0" tIns="0" rIns="0" bIns="0">
            <a:spAutoFit/>
          </a:bodyPr>
          <a:lstStyle/>
          <a:p>
            <a:pPr algn="ctr"/>
            <a:r>
              <a:rPr lang="fr-FR" sz="1400" b="1">
                <a:solidFill>
                  <a:srgbClr val="000000"/>
                </a:solidFill>
                <a:latin typeface="Helvetica" pitchFamily="34" charset="0"/>
              </a:rPr>
              <a:t>4</a:t>
            </a:r>
            <a:endParaRPr lang="fr-FR" sz="3200" b="1">
              <a:latin typeface="Times New Roman" pitchFamily="18" charset="0"/>
            </a:endParaRPr>
          </a:p>
        </p:txBody>
      </p:sp>
      <p:sp>
        <p:nvSpPr>
          <p:cNvPr id="181291" name="Line 43"/>
          <p:cNvSpPr>
            <a:spLocks noChangeShapeType="1"/>
          </p:cNvSpPr>
          <p:nvPr/>
        </p:nvSpPr>
        <p:spPr bwMode="auto">
          <a:xfrm flipV="1">
            <a:off x="4580792" y="5646738"/>
            <a:ext cx="1466" cy="50800"/>
          </a:xfrm>
          <a:prstGeom prst="line">
            <a:avLst/>
          </a:prstGeom>
          <a:noFill/>
          <a:ln w="0">
            <a:solidFill>
              <a:srgbClr val="000000"/>
            </a:solidFill>
            <a:round/>
            <a:headEnd/>
            <a:tailEnd/>
          </a:ln>
        </p:spPr>
        <p:txBody>
          <a:bodyPr/>
          <a:lstStyle/>
          <a:p>
            <a:endParaRPr lang="fr-FR"/>
          </a:p>
        </p:txBody>
      </p:sp>
      <p:sp>
        <p:nvSpPr>
          <p:cNvPr id="181292" name="Line 44"/>
          <p:cNvSpPr>
            <a:spLocks noChangeShapeType="1"/>
          </p:cNvSpPr>
          <p:nvPr/>
        </p:nvSpPr>
        <p:spPr bwMode="auto">
          <a:xfrm>
            <a:off x="4580792" y="3984625"/>
            <a:ext cx="1466" cy="50800"/>
          </a:xfrm>
          <a:prstGeom prst="line">
            <a:avLst/>
          </a:prstGeom>
          <a:noFill/>
          <a:ln w="0">
            <a:solidFill>
              <a:srgbClr val="000000"/>
            </a:solidFill>
            <a:round/>
            <a:headEnd/>
            <a:tailEnd/>
          </a:ln>
        </p:spPr>
        <p:txBody>
          <a:bodyPr/>
          <a:lstStyle/>
          <a:p>
            <a:endParaRPr lang="fr-FR"/>
          </a:p>
        </p:txBody>
      </p:sp>
      <p:sp>
        <p:nvSpPr>
          <p:cNvPr id="181293" name="Rectangle 45"/>
          <p:cNvSpPr>
            <a:spLocks noChangeArrowheads="1"/>
          </p:cNvSpPr>
          <p:nvPr/>
        </p:nvSpPr>
        <p:spPr bwMode="auto">
          <a:xfrm>
            <a:off x="4574931" y="5737226"/>
            <a:ext cx="99386" cy="215444"/>
          </a:xfrm>
          <a:prstGeom prst="rect">
            <a:avLst/>
          </a:prstGeom>
          <a:noFill/>
          <a:ln w="9525">
            <a:noFill/>
            <a:miter lim="800000"/>
            <a:headEnd/>
            <a:tailEnd/>
          </a:ln>
        </p:spPr>
        <p:txBody>
          <a:bodyPr wrap="none" lIns="0" tIns="0" rIns="0" bIns="0">
            <a:spAutoFit/>
          </a:bodyPr>
          <a:lstStyle/>
          <a:p>
            <a:pPr algn="ctr"/>
            <a:r>
              <a:rPr lang="fr-FR" sz="1400" b="1">
                <a:solidFill>
                  <a:srgbClr val="000000"/>
                </a:solidFill>
                <a:latin typeface="Helvetica" pitchFamily="34" charset="0"/>
              </a:rPr>
              <a:t>5</a:t>
            </a:r>
            <a:endParaRPr lang="fr-FR" sz="3200" b="1">
              <a:latin typeface="Times New Roman" pitchFamily="18" charset="0"/>
            </a:endParaRPr>
          </a:p>
        </p:txBody>
      </p:sp>
      <p:sp>
        <p:nvSpPr>
          <p:cNvPr id="181294" name="Line 46"/>
          <p:cNvSpPr>
            <a:spLocks noChangeShapeType="1"/>
          </p:cNvSpPr>
          <p:nvPr/>
        </p:nvSpPr>
        <p:spPr bwMode="auto">
          <a:xfrm flipV="1">
            <a:off x="5070231" y="5646738"/>
            <a:ext cx="1466" cy="50800"/>
          </a:xfrm>
          <a:prstGeom prst="line">
            <a:avLst/>
          </a:prstGeom>
          <a:noFill/>
          <a:ln w="0">
            <a:solidFill>
              <a:srgbClr val="000000"/>
            </a:solidFill>
            <a:round/>
            <a:headEnd/>
            <a:tailEnd/>
          </a:ln>
        </p:spPr>
        <p:txBody>
          <a:bodyPr/>
          <a:lstStyle/>
          <a:p>
            <a:endParaRPr lang="fr-FR"/>
          </a:p>
        </p:txBody>
      </p:sp>
      <p:sp>
        <p:nvSpPr>
          <p:cNvPr id="181295" name="Line 47"/>
          <p:cNvSpPr>
            <a:spLocks noChangeShapeType="1"/>
          </p:cNvSpPr>
          <p:nvPr/>
        </p:nvSpPr>
        <p:spPr bwMode="auto">
          <a:xfrm>
            <a:off x="5070231" y="3984625"/>
            <a:ext cx="1466" cy="50800"/>
          </a:xfrm>
          <a:prstGeom prst="line">
            <a:avLst/>
          </a:prstGeom>
          <a:noFill/>
          <a:ln w="0">
            <a:solidFill>
              <a:srgbClr val="000000"/>
            </a:solidFill>
            <a:round/>
            <a:headEnd/>
            <a:tailEnd/>
          </a:ln>
        </p:spPr>
        <p:txBody>
          <a:bodyPr/>
          <a:lstStyle/>
          <a:p>
            <a:endParaRPr lang="fr-FR"/>
          </a:p>
        </p:txBody>
      </p:sp>
      <p:sp>
        <p:nvSpPr>
          <p:cNvPr id="181296" name="Rectangle 48"/>
          <p:cNvSpPr>
            <a:spLocks noChangeArrowheads="1"/>
          </p:cNvSpPr>
          <p:nvPr/>
        </p:nvSpPr>
        <p:spPr bwMode="auto">
          <a:xfrm>
            <a:off x="5064370" y="5737226"/>
            <a:ext cx="99386" cy="215444"/>
          </a:xfrm>
          <a:prstGeom prst="rect">
            <a:avLst/>
          </a:prstGeom>
          <a:noFill/>
          <a:ln w="9525">
            <a:noFill/>
            <a:miter lim="800000"/>
            <a:headEnd/>
            <a:tailEnd/>
          </a:ln>
        </p:spPr>
        <p:txBody>
          <a:bodyPr wrap="none" lIns="0" tIns="0" rIns="0" bIns="0">
            <a:spAutoFit/>
          </a:bodyPr>
          <a:lstStyle/>
          <a:p>
            <a:pPr algn="ctr"/>
            <a:r>
              <a:rPr lang="fr-FR" sz="1400" b="1">
                <a:solidFill>
                  <a:srgbClr val="000000"/>
                </a:solidFill>
                <a:latin typeface="Helvetica" pitchFamily="34" charset="0"/>
              </a:rPr>
              <a:t>6</a:t>
            </a:r>
            <a:endParaRPr lang="fr-FR" sz="3200" b="1">
              <a:latin typeface="Times New Roman" pitchFamily="18" charset="0"/>
            </a:endParaRPr>
          </a:p>
        </p:txBody>
      </p:sp>
      <p:sp>
        <p:nvSpPr>
          <p:cNvPr id="181297" name="Line 49"/>
          <p:cNvSpPr>
            <a:spLocks noChangeShapeType="1"/>
          </p:cNvSpPr>
          <p:nvPr/>
        </p:nvSpPr>
        <p:spPr bwMode="auto">
          <a:xfrm flipV="1">
            <a:off x="5558205" y="5646738"/>
            <a:ext cx="1465" cy="50800"/>
          </a:xfrm>
          <a:prstGeom prst="line">
            <a:avLst/>
          </a:prstGeom>
          <a:noFill/>
          <a:ln w="0">
            <a:solidFill>
              <a:srgbClr val="000000"/>
            </a:solidFill>
            <a:round/>
            <a:headEnd/>
            <a:tailEnd/>
          </a:ln>
        </p:spPr>
        <p:txBody>
          <a:bodyPr/>
          <a:lstStyle/>
          <a:p>
            <a:endParaRPr lang="fr-FR"/>
          </a:p>
        </p:txBody>
      </p:sp>
      <p:sp>
        <p:nvSpPr>
          <p:cNvPr id="181298" name="Line 50"/>
          <p:cNvSpPr>
            <a:spLocks noChangeShapeType="1"/>
          </p:cNvSpPr>
          <p:nvPr/>
        </p:nvSpPr>
        <p:spPr bwMode="auto">
          <a:xfrm>
            <a:off x="5558205" y="3984625"/>
            <a:ext cx="1465" cy="50800"/>
          </a:xfrm>
          <a:prstGeom prst="line">
            <a:avLst/>
          </a:prstGeom>
          <a:noFill/>
          <a:ln w="0">
            <a:solidFill>
              <a:srgbClr val="000000"/>
            </a:solidFill>
            <a:round/>
            <a:headEnd/>
            <a:tailEnd/>
          </a:ln>
        </p:spPr>
        <p:txBody>
          <a:bodyPr/>
          <a:lstStyle/>
          <a:p>
            <a:endParaRPr lang="fr-FR"/>
          </a:p>
        </p:txBody>
      </p:sp>
      <p:sp>
        <p:nvSpPr>
          <p:cNvPr id="181299" name="Rectangle 51"/>
          <p:cNvSpPr>
            <a:spLocks noChangeArrowheads="1"/>
          </p:cNvSpPr>
          <p:nvPr/>
        </p:nvSpPr>
        <p:spPr bwMode="auto">
          <a:xfrm>
            <a:off x="5552343" y="5737226"/>
            <a:ext cx="99386" cy="215444"/>
          </a:xfrm>
          <a:prstGeom prst="rect">
            <a:avLst/>
          </a:prstGeom>
          <a:noFill/>
          <a:ln w="9525">
            <a:noFill/>
            <a:miter lim="800000"/>
            <a:headEnd/>
            <a:tailEnd/>
          </a:ln>
        </p:spPr>
        <p:txBody>
          <a:bodyPr wrap="none" lIns="0" tIns="0" rIns="0" bIns="0">
            <a:spAutoFit/>
          </a:bodyPr>
          <a:lstStyle/>
          <a:p>
            <a:pPr algn="ctr"/>
            <a:r>
              <a:rPr lang="fr-FR" sz="1400" b="1">
                <a:solidFill>
                  <a:srgbClr val="000000"/>
                </a:solidFill>
                <a:latin typeface="Helvetica" pitchFamily="34" charset="0"/>
              </a:rPr>
              <a:t>7</a:t>
            </a:r>
            <a:endParaRPr lang="fr-FR" sz="3200" b="1">
              <a:latin typeface="Times New Roman" pitchFamily="18" charset="0"/>
            </a:endParaRPr>
          </a:p>
        </p:txBody>
      </p:sp>
      <p:sp>
        <p:nvSpPr>
          <p:cNvPr id="181300" name="Line 52"/>
          <p:cNvSpPr>
            <a:spLocks noChangeShapeType="1"/>
          </p:cNvSpPr>
          <p:nvPr/>
        </p:nvSpPr>
        <p:spPr bwMode="auto">
          <a:xfrm flipV="1">
            <a:off x="6047643" y="5646738"/>
            <a:ext cx="1465" cy="50800"/>
          </a:xfrm>
          <a:prstGeom prst="line">
            <a:avLst/>
          </a:prstGeom>
          <a:noFill/>
          <a:ln w="0">
            <a:solidFill>
              <a:srgbClr val="000000"/>
            </a:solidFill>
            <a:round/>
            <a:headEnd/>
            <a:tailEnd/>
          </a:ln>
        </p:spPr>
        <p:txBody>
          <a:bodyPr/>
          <a:lstStyle/>
          <a:p>
            <a:endParaRPr lang="fr-FR"/>
          </a:p>
        </p:txBody>
      </p:sp>
      <p:sp>
        <p:nvSpPr>
          <p:cNvPr id="181301" name="Line 53"/>
          <p:cNvSpPr>
            <a:spLocks noChangeShapeType="1"/>
          </p:cNvSpPr>
          <p:nvPr/>
        </p:nvSpPr>
        <p:spPr bwMode="auto">
          <a:xfrm>
            <a:off x="6047643" y="3984625"/>
            <a:ext cx="1465" cy="50800"/>
          </a:xfrm>
          <a:prstGeom prst="line">
            <a:avLst/>
          </a:prstGeom>
          <a:noFill/>
          <a:ln w="0">
            <a:solidFill>
              <a:srgbClr val="000000"/>
            </a:solidFill>
            <a:round/>
            <a:headEnd/>
            <a:tailEnd/>
          </a:ln>
        </p:spPr>
        <p:txBody>
          <a:bodyPr/>
          <a:lstStyle/>
          <a:p>
            <a:endParaRPr lang="fr-FR"/>
          </a:p>
        </p:txBody>
      </p:sp>
      <p:sp>
        <p:nvSpPr>
          <p:cNvPr id="181302" name="Rectangle 54"/>
          <p:cNvSpPr>
            <a:spLocks noChangeArrowheads="1"/>
          </p:cNvSpPr>
          <p:nvPr/>
        </p:nvSpPr>
        <p:spPr bwMode="auto">
          <a:xfrm>
            <a:off x="6041782" y="5737226"/>
            <a:ext cx="99386" cy="215444"/>
          </a:xfrm>
          <a:prstGeom prst="rect">
            <a:avLst/>
          </a:prstGeom>
          <a:noFill/>
          <a:ln w="9525">
            <a:noFill/>
            <a:miter lim="800000"/>
            <a:headEnd/>
            <a:tailEnd/>
          </a:ln>
        </p:spPr>
        <p:txBody>
          <a:bodyPr wrap="none" lIns="0" tIns="0" rIns="0" bIns="0">
            <a:spAutoFit/>
          </a:bodyPr>
          <a:lstStyle/>
          <a:p>
            <a:pPr algn="ctr"/>
            <a:r>
              <a:rPr lang="fr-FR" sz="1400" b="1">
                <a:solidFill>
                  <a:srgbClr val="000000"/>
                </a:solidFill>
                <a:latin typeface="Helvetica" pitchFamily="34" charset="0"/>
              </a:rPr>
              <a:t>8</a:t>
            </a:r>
            <a:endParaRPr lang="fr-FR" sz="3200" b="1">
              <a:latin typeface="Times New Roman" pitchFamily="18" charset="0"/>
            </a:endParaRPr>
          </a:p>
        </p:txBody>
      </p:sp>
      <p:sp>
        <p:nvSpPr>
          <p:cNvPr id="181303" name="Line 55"/>
          <p:cNvSpPr>
            <a:spLocks noChangeShapeType="1"/>
          </p:cNvSpPr>
          <p:nvPr/>
        </p:nvSpPr>
        <p:spPr bwMode="auto">
          <a:xfrm flipV="1">
            <a:off x="6545874" y="5646738"/>
            <a:ext cx="1465" cy="50800"/>
          </a:xfrm>
          <a:prstGeom prst="line">
            <a:avLst/>
          </a:prstGeom>
          <a:noFill/>
          <a:ln w="0">
            <a:solidFill>
              <a:srgbClr val="000000"/>
            </a:solidFill>
            <a:round/>
            <a:headEnd/>
            <a:tailEnd/>
          </a:ln>
        </p:spPr>
        <p:txBody>
          <a:bodyPr/>
          <a:lstStyle/>
          <a:p>
            <a:endParaRPr lang="fr-FR"/>
          </a:p>
        </p:txBody>
      </p:sp>
      <p:sp>
        <p:nvSpPr>
          <p:cNvPr id="181304" name="Line 56"/>
          <p:cNvSpPr>
            <a:spLocks noChangeShapeType="1"/>
          </p:cNvSpPr>
          <p:nvPr/>
        </p:nvSpPr>
        <p:spPr bwMode="auto">
          <a:xfrm>
            <a:off x="6545874" y="3984625"/>
            <a:ext cx="1465" cy="50800"/>
          </a:xfrm>
          <a:prstGeom prst="line">
            <a:avLst/>
          </a:prstGeom>
          <a:noFill/>
          <a:ln w="0">
            <a:solidFill>
              <a:srgbClr val="000000"/>
            </a:solidFill>
            <a:round/>
            <a:headEnd/>
            <a:tailEnd/>
          </a:ln>
        </p:spPr>
        <p:txBody>
          <a:bodyPr/>
          <a:lstStyle/>
          <a:p>
            <a:endParaRPr lang="fr-FR"/>
          </a:p>
        </p:txBody>
      </p:sp>
      <p:sp>
        <p:nvSpPr>
          <p:cNvPr id="181305" name="Rectangle 57"/>
          <p:cNvSpPr>
            <a:spLocks noChangeArrowheads="1"/>
          </p:cNvSpPr>
          <p:nvPr/>
        </p:nvSpPr>
        <p:spPr bwMode="auto">
          <a:xfrm>
            <a:off x="6540012" y="5737226"/>
            <a:ext cx="99386" cy="215444"/>
          </a:xfrm>
          <a:prstGeom prst="rect">
            <a:avLst/>
          </a:prstGeom>
          <a:noFill/>
          <a:ln w="9525">
            <a:noFill/>
            <a:miter lim="800000"/>
            <a:headEnd/>
            <a:tailEnd/>
          </a:ln>
        </p:spPr>
        <p:txBody>
          <a:bodyPr wrap="none" lIns="0" tIns="0" rIns="0" bIns="0">
            <a:spAutoFit/>
          </a:bodyPr>
          <a:lstStyle/>
          <a:p>
            <a:pPr algn="ctr"/>
            <a:r>
              <a:rPr lang="fr-FR" sz="1400" b="1">
                <a:solidFill>
                  <a:srgbClr val="000000"/>
                </a:solidFill>
                <a:latin typeface="Helvetica" pitchFamily="34" charset="0"/>
              </a:rPr>
              <a:t>9</a:t>
            </a:r>
            <a:endParaRPr lang="fr-FR" sz="3200" b="1">
              <a:latin typeface="Times New Roman" pitchFamily="18" charset="0"/>
            </a:endParaRPr>
          </a:p>
        </p:txBody>
      </p:sp>
      <p:sp>
        <p:nvSpPr>
          <p:cNvPr id="181306" name="Line 58"/>
          <p:cNvSpPr>
            <a:spLocks noChangeShapeType="1"/>
          </p:cNvSpPr>
          <p:nvPr/>
        </p:nvSpPr>
        <p:spPr bwMode="auto">
          <a:xfrm flipV="1">
            <a:off x="7035312" y="5646738"/>
            <a:ext cx="1465" cy="50800"/>
          </a:xfrm>
          <a:prstGeom prst="line">
            <a:avLst/>
          </a:prstGeom>
          <a:noFill/>
          <a:ln w="0">
            <a:solidFill>
              <a:srgbClr val="000000"/>
            </a:solidFill>
            <a:round/>
            <a:headEnd/>
            <a:tailEnd/>
          </a:ln>
        </p:spPr>
        <p:txBody>
          <a:bodyPr/>
          <a:lstStyle/>
          <a:p>
            <a:endParaRPr lang="fr-FR"/>
          </a:p>
        </p:txBody>
      </p:sp>
      <p:sp>
        <p:nvSpPr>
          <p:cNvPr id="181307" name="Line 59"/>
          <p:cNvSpPr>
            <a:spLocks noChangeShapeType="1"/>
          </p:cNvSpPr>
          <p:nvPr/>
        </p:nvSpPr>
        <p:spPr bwMode="auto">
          <a:xfrm>
            <a:off x="7035312" y="3984625"/>
            <a:ext cx="1465" cy="50800"/>
          </a:xfrm>
          <a:prstGeom prst="line">
            <a:avLst/>
          </a:prstGeom>
          <a:noFill/>
          <a:ln w="0">
            <a:solidFill>
              <a:srgbClr val="000000"/>
            </a:solidFill>
            <a:round/>
            <a:headEnd/>
            <a:tailEnd/>
          </a:ln>
        </p:spPr>
        <p:txBody>
          <a:bodyPr/>
          <a:lstStyle/>
          <a:p>
            <a:endParaRPr lang="fr-FR"/>
          </a:p>
        </p:txBody>
      </p:sp>
      <p:sp>
        <p:nvSpPr>
          <p:cNvPr id="181308" name="Rectangle 60"/>
          <p:cNvSpPr>
            <a:spLocks noChangeArrowheads="1"/>
          </p:cNvSpPr>
          <p:nvPr/>
        </p:nvSpPr>
        <p:spPr bwMode="auto">
          <a:xfrm>
            <a:off x="6984023" y="5737226"/>
            <a:ext cx="198773" cy="215444"/>
          </a:xfrm>
          <a:prstGeom prst="rect">
            <a:avLst/>
          </a:prstGeom>
          <a:noFill/>
          <a:ln w="9525">
            <a:noFill/>
            <a:miter lim="800000"/>
            <a:headEnd/>
            <a:tailEnd/>
          </a:ln>
        </p:spPr>
        <p:txBody>
          <a:bodyPr wrap="none" lIns="0" tIns="0" rIns="0" bIns="0">
            <a:spAutoFit/>
          </a:bodyPr>
          <a:lstStyle/>
          <a:p>
            <a:pPr algn="ctr"/>
            <a:r>
              <a:rPr lang="fr-FR" sz="1400" b="1">
                <a:solidFill>
                  <a:srgbClr val="000000"/>
                </a:solidFill>
                <a:latin typeface="Helvetica" pitchFamily="34" charset="0"/>
              </a:rPr>
              <a:t>10</a:t>
            </a:r>
            <a:endParaRPr lang="fr-FR" sz="3200" b="1">
              <a:latin typeface="Times New Roman" pitchFamily="18" charset="0"/>
            </a:endParaRPr>
          </a:p>
        </p:txBody>
      </p:sp>
      <p:sp>
        <p:nvSpPr>
          <p:cNvPr id="181309" name="Line 61"/>
          <p:cNvSpPr>
            <a:spLocks noChangeShapeType="1"/>
          </p:cNvSpPr>
          <p:nvPr/>
        </p:nvSpPr>
        <p:spPr bwMode="auto">
          <a:xfrm>
            <a:off x="2117482" y="5697539"/>
            <a:ext cx="49823" cy="1587"/>
          </a:xfrm>
          <a:prstGeom prst="line">
            <a:avLst/>
          </a:prstGeom>
          <a:noFill/>
          <a:ln w="0">
            <a:solidFill>
              <a:srgbClr val="000000"/>
            </a:solidFill>
            <a:round/>
            <a:headEnd/>
            <a:tailEnd/>
          </a:ln>
        </p:spPr>
        <p:txBody>
          <a:bodyPr/>
          <a:lstStyle/>
          <a:p>
            <a:endParaRPr lang="fr-FR"/>
          </a:p>
        </p:txBody>
      </p:sp>
      <p:sp>
        <p:nvSpPr>
          <p:cNvPr id="181310" name="Line 62"/>
          <p:cNvSpPr>
            <a:spLocks noChangeShapeType="1"/>
          </p:cNvSpPr>
          <p:nvPr/>
        </p:nvSpPr>
        <p:spPr bwMode="auto">
          <a:xfrm flipH="1">
            <a:off x="6985489" y="5697539"/>
            <a:ext cx="49823" cy="1587"/>
          </a:xfrm>
          <a:prstGeom prst="line">
            <a:avLst/>
          </a:prstGeom>
          <a:noFill/>
          <a:ln w="0">
            <a:solidFill>
              <a:srgbClr val="000000"/>
            </a:solidFill>
            <a:round/>
            <a:headEnd/>
            <a:tailEnd/>
          </a:ln>
        </p:spPr>
        <p:txBody>
          <a:bodyPr/>
          <a:lstStyle/>
          <a:p>
            <a:endParaRPr lang="fr-FR"/>
          </a:p>
        </p:txBody>
      </p:sp>
      <p:sp>
        <p:nvSpPr>
          <p:cNvPr id="181311" name="Rectangle 63"/>
          <p:cNvSpPr>
            <a:spLocks noChangeArrowheads="1"/>
          </p:cNvSpPr>
          <p:nvPr/>
        </p:nvSpPr>
        <p:spPr bwMode="auto">
          <a:xfrm>
            <a:off x="1926981" y="5616576"/>
            <a:ext cx="65" cy="492443"/>
          </a:xfrm>
          <a:prstGeom prst="rect">
            <a:avLst/>
          </a:prstGeom>
          <a:noFill/>
          <a:ln w="9525">
            <a:noFill/>
            <a:miter lim="800000"/>
            <a:headEnd/>
            <a:tailEnd/>
          </a:ln>
        </p:spPr>
        <p:txBody>
          <a:bodyPr wrap="none" lIns="0" tIns="0" rIns="0" bIns="0">
            <a:spAutoFit/>
          </a:bodyPr>
          <a:lstStyle/>
          <a:p>
            <a:pPr algn="ctr"/>
            <a:endParaRPr lang="fr-FR" sz="3200" b="1">
              <a:latin typeface="Times New Roman" pitchFamily="18" charset="0"/>
            </a:endParaRPr>
          </a:p>
        </p:txBody>
      </p:sp>
      <p:sp>
        <p:nvSpPr>
          <p:cNvPr id="181312" name="Line 64"/>
          <p:cNvSpPr>
            <a:spLocks noChangeShapeType="1"/>
          </p:cNvSpPr>
          <p:nvPr/>
        </p:nvSpPr>
        <p:spPr bwMode="auto">
          <a:xfrm>
            <a:off x="2117482" y="5383214"/>
            <a:ext cx="49823" cy="1587"/>
          </a:xfrm>
          <a:prstGeom prst="line">
            <a:avLst/>
          </a:prstGeom>
          <a:noFill/>
          <a:ln w="0">
            <a:solidFill>
              <a:srgbClr val="000000"/>
            </a:solidFill>
            <a:round/>
            <a:headEnd/>
            <a:tailEnd/>
          </a:ln>
        </p:spPr>
        <p:txBody>
          <a:bodyPr/>
          <a:lstStyle/>
          <a:p>
            <a:endParaRPr lang="fr-FR"/>
          </a:p>
        </p:txBody>
      </p:sp>
      <p:sp>
        <p:nvSpPr>
          <p:cNvPr id="181313" name="Line 65"/>
          <p:cNvSpPr>
            <a:spLocks noChangeShapeType="1"/>
          </p:cNvSpPr>
          <p:nvPr/>
        </p:nvSpPr>
        <p:spPr bwMode="auto">
          <a:xfrm flipH="1">
            <a:off x="6985489" y="5383214"/>
            <a:ext cx="49823" cy="1587"/>
          </a:xfrm>
          <a:prstGeom prst="line">
            <a:avLst/>
          </a:prstGeom>
          <a:noFill/>
          <a:ln w="0">
            <a:solidFill>
              <a:srgbClr val="000000"/>
            </a:solidFill>
            <a:round/>
            <a:headEnd/>
            <a:tailEnd/>
          </a:ln>
        </p:spPr>
        <p:txBody>
          <a:bodyPr/>
          <a:lstStyle/>
          <a:p>
            <a:endParaRPr lang="fr-FR"/>
          </a:p>
        </p:txBody>
      </p:sp>
      <p:sp>
        <p:nvSpPr>
          <p:cNvPr id="181314" name="Rectangle 66"/>
          <p:cNvSpPr>
            <a:spLocks noChangeArrowheads="1"/>
          </p:cNvSpPr>
          <p:nvPr/>
        </p:nvSpPr>
        <p:spPr bwMode="auto">
          <a:xfrm>
            <a:off x="1758462" y="5302251"/>
            <a:ext cx="258084" cy="215444"/>
          </a:xfrm>
          <a:prstGeom prst="rect">
            <a:avLst/>
          </a:prstGeom>
          <a:noFill/>
          <a:ln w="9525">
            <a:noFill/>
            <a:miter lim="800000"/>
            <a:headEnd/>
            <a:tailEnd/>
          </a:ln>
        </p:spPr>
        <p:txBody>
          <a:bodyPr wrap="none" lIns="0" tIns="0" rIns="0" bIns="0">
            <a:spAutoFit/>
          </a:bodyPr>
          <a:lstStyle/>
          <a:p>
            <a:pPr algn="ctr"/>
            <a:r>
              <a:rPr lang="fr-FR" sz="1400" b="1">
                <a:solidFill>
                  <a:srgbClr val="000000"/>
                </a:solidFill>
                <a:latin typeface="Helvetica" pitchFamily="34" charset="0"/>
              </a:rPr>
              <a:t>-30</a:t>
            </a:r>
            <a:endParaRPr lang="fr-FR" sz="3200" b="1">
              <a:latin typeface="Times New Roman" pitchFamily="18" charset="0"/>
            </a:endParaRPr>
          </a:p>
        </p:txBody>
      </p:sp>
      <p:sp>
        <p:nvSpPr>
          <p:cNvPr id="181315" name="Line 67"/>
          <p:cNvSpPr>
            <a:spLocks noChangeShapeType="1"/>
          </p:cNvSpPr>
          <p:nvPr/>
        </p:nvSpPr>
        <p:spPr bwMode="auto">
          <a:xfrm>
            <a:off x="2117482" y="5080000"/>
            <a:ext cx="49823" cy="1588"/>
          </a:xfrm>
          <a:prstGeom prst="line">
            <a:avLst/>
          </a:prstGeom>
          <a:noFill/>
          <a:ln w="0">
            <a:solidFill>
              <a:srgbClr val="000000"/>
            </a:solidFill>
            <a:round/>
            <a:headEnd/>
            <a:tailEnd/>
          </a:ln>
        </p:spPr>
        <p:txBody>
          <a:bodyPr/>
          <a:lstStyle/>
          <a:p>
            <a:endParaRPr lang="fr-FR"/>
          </a:p>
        </p:txBody>
      </p:sp>
      <p:sp>
        <p:nvSpPr>
          <p:cNvPr id="181316" name="Line 68"/>
          <p:cNvSpPr>
            <a:spLocks noChangeShapeType="1"/>
          </p:cNvSpPr>
          <p:nvPr/>
        </p:nvSpPr>
        <p:spPr bwMode="auto">
          <a:xfrm flipH="1">
            <a:off x="6985489" y="5080000"/>
            <a:ext cx="49823" cy="1588"/>
          </a:xfrm>
          <a:prstGeom prst="line">
            <a:avLst/>
          </a:prstGeom>
          <a:noFill/>
          <a:ln w="0">
            <a:solidFill>
              <a:srgbClr val="000000"/>
            </a:solidFill>
            <a:round/>
            <a:headEnd/>
            <a:tailEnd/>
          </a:ln>
        </p:spPr>
        <p:txBody>
          <a:bodyPr/>
          <a:lstStyle/>
          <a:p>
            <a:endParaRPr lang="fr-FR"/>
          </a:p>
        </p:txBody>
      </p:sp>
      <p:sp>
        <p:nvSpPr>
          <p:cNvPr id="181317" name="Rectangle 69"/>
          <p:cNvSpPr>
            <a:spLocks noChangeArrowheads="1"/>
          </p:cNvSpPr>
          <p:nvPr/>
        </p:nvSpPr>
        <p:spPr bwMode="auto">
          <a:xfrm>
            <a:off x="1758462" y="4999039"/>
            <a:ext cx="258084" cy="215444"/>
          </a:xfrm>
          <a:prstGeom prst="rect">
            <a:avLst/>
          </a:prstGeom>
          <a:noFill/>
          <a:ln w="9525">
            <a:noFill/>
            <a:miter lim="800000"/>
            <a:headEnd/>
            <a:tailEnd/>
          </a:ln>
        </p:spPr>
        <p:txBody>
          <a:bodyPr wrap="none" lIns="0" tIns="0" rIns="0" bIns="0">
            <a:spAutoFit/>
          </a:bodyPr>
          <a:lstStyle/>
          <a:p>
            <a:pPr algn="ctr"/>
            <a:r>
              <a:rPr lang="fr-FR" sz="1400" b="1">
                <a:solidFill>
                  <a:srgbClr val="000000"/>
                </a:solidFill>
                <a:latin typeface="Helvetica" pitchFamily="34" charset="0"/>
              </a:rPr>
              <a:t>-20</a:t>
            </a:r>
            <a:endParaRPr lang="fr-FR" sz="3200" b="1">
              <a:latin typeface="Times New Roman" pitchFamily="18" charset="0"/>
            </a:endParaRPr>
          </a:p>
        </p:txBody>
      </p:sp>
      <p:sp>
        <p:nvSpPr>
          <p:cNvPr id="181318" name="Line 70"/>
          <p:cNvSpPr>
            <a:spLocks noChangeShapeType="1"/>
          </p:cNvSpPr>
          <p:nvPr/>
        </p:nvSpPr>
        <p:spPr bwMode="auto">
          <a:xfrm>
            <a:off x="2117482" y="4765675"/>
            <a:ext cx="49823" cy="1588"/>
          </a:xfrm>
          <a:prstGeom prst="line">
            <a:avLst/>
          </a:prstGeom>
          <a:noFill/>
          <a:ln w="0">
            <a:solidFill>
              <a:srgbClr val="000000"/>
            </a:solidFill>
            <a:round/>
            <a:headEnd/>
            <a:tailEnd/>
          </a:ln>
        </p:spPr>
        <p:txBody>
          <a:bodyPr/>
          <a:lstStyle/>
          <a:p>
            <a:endParaRPr lang="fr-FR"/>
          </a:p>
        </p:txBody>
      </p:sp>
      <p:sp>
        <p:nvSpPr>
          <p:cNvPr id="181319" name="Line 71"/>
          <p:cNvSpPr>
            <a:spLocks noChangeShapeType="1"/>
          </p:cNvSpPr>
          <p:nvPr/>
        </p:nvSpPr>
        <p:spPr bwMode="auto">
          <a:xfrm flipH="1">
            <a:off x="6985489" y="4765675"/>
            <a:ext cx="49823" cy="1588"/>
          </a:xfrm>
          <a:prstGeom prst="line">
            <a:avLst/>
          </a:prstGeom>
          <a:noFill/>
          <a:ln w="0">
            <a:solidFill>
              <a:srgbClr val="000000"/>
            </a:solidFill>
            <a:round/>
            <a:headEnd/>
            <a:tailEnd/>
          </a:ln>
        </p:spPr>
        <p:txBody>
          <a:bodyPr/>
          <a:lstStyle/>
          <a:p>
            <a:endParaRPr lang="fr-FR"/>
          </a:p>
        </p:txBody>
      </p:sp>
      <p:sp>
        <p:nvSpPr>
          <p:cNvPr id="181320" name="Rectangle 72"/>
          <p:cNvSpPr>
            <a:spLocks noChangeArrowheads="1"/>
          </p:cNvSpPr>
          <p:nvPr/>
        </p:nvSpPr>
        <p:spPr bwMode="auto">
          <a:xfrm>
            <a:off x="1758462" y="4684714"/>
            <a:ext cx="258084" cy="215444"/>
          </a:xfrm>
          <a:prstGeom prst="rect">
            <a:avLst/>
          </a:prstGeom>
          <a:noFill/>
          <a:ln w="9525">
            <a:noFill/>
            <a:miter lim="800000"/>
            <a:headEnd/>
            <a:tailEnd/>
          </a:ln>
        </p:spPr>
        <p:txBody>
          <a:bodyPr wrap="none" lIns="0" tIns="0" rIns="0" bIns="0">
            <a:spAutoFit/>
          </a:bodyPr>
          <a:lstStyle/>
          <a:p>
            <a:pPr algn="ctr"/>
            <a:r>
              <a:rPr lang="fr-FR" sz="1400" b="1">
                <a:solidFill>
                  <a:srgbClr val="000000"/>
                </a:solidFill>
                <a:latin typeface="Helvetica" pitchFamily="34" charset="0"/>
              </a:rPr>
              <a:t>-10</a:t>
            </a:r>
            <a:endParaRPr lang="fr-FR" sz="3200" b="1">
              <a:latin typeface="Times New Roman" pitchFamily="18" charset="0"/>
            </a:endParaRPr>
          </a:p>
        </p:txBody>
      </p:sp>
      <p:sp>
        <p:nvSpPr>
          <p:cNvPr id="181321" name="Line 73"/>
          <p:cNvSpPr>
            <a:spLocks noChangeShapeType="1"/>
          </p:cNvSpPr>
          <p:nvPr/>
        </p:nvSpPr>
        <p:spPr bwMode="auto">
          <a:xfrm>
            <a:off x="2117482" y="4451350"/>
            <a:ext cx="49823" cy="1588"/>
          </a:xfrm>
          <a:prstGeom prst="line">
            <a:avLst/>
          </a:prstGeom>
          <a:noFill/>
          <a:ln w="0">
            <a:solidFill>
              <a:srgbClr val="000000"/>
            </a:solidFill>
            <a:round/>
            <a:headEnd/>
            <a:tailEnd/>
          </a:ln>
        </p:spPr>
        <p:txBody>
          <a:bodyPr/>
          <a:lstStyle/>
          <a:p>
            <a:endParaRPr lang="fr-FR"/>
          </a:p>
        </p:txBody>
      </p:sp>
      <p:sp>
        <p:nvSpPr>
          <p:cNvPr id="181322" name="Line 74"/>
          <p:cNvSpPr>
            <a:spLocks noChangeShapeType="1"/>
          </p:cNvSpPr>
          <p:nvPr/>
        </p:nvSpPr>
        <p:spPr bwMode="auto">
          <a:xfrm flipH="1">
            <a:off x="6985489" y="4451350"/>
            <a:ext cx="49823" cy="1588"/>
          </a:xfrm>
          <a:prstGeom prst="line">
            <a:avLst/>
          </a:prstGeom>
          <a:noFill/>
          <a:ln w="0">
            <a:solidFill>
              <a:srgbClr val="000000"/>
            </a:solidFill>
            <a:round/>
            <a:headEnd/>
            <a:tailEnd/>
          </a:ln>
        </p:spPr>
        <p:txBody>
          <a:bodyPr/>
          <a:lstStyle/>
          <a:p>
            <a:endParaRPr lang="fr-FR"/>
          </a:p>
        </p:txBody>
      </p:sp>
      <p:sp>
        <p:nvSpPr>
          <p:cNvPr id="181323" name="Rectangle 75"/>
          <p:cNvSpPr>
            <a:spLocks noChangeArrowheads="1"/>
          </p:cNvSpPr>
          <p:nvPr/>
        </p:nvSpPr>
        <p:spPr bwMode="auto">
          <a:xfrm>
            <a:off x="1830266" y="4370389"/>
            <a:ext cx="99386" cy="215444"/>
          </a:xfrm>
          <a:prstGeom prst="rect">
            <a:avLst/>
          </a:prstGeom>
          <a:noFill/>
          <a:ln w="9525">
            <a:noFill/>
            <a:miter lim="800000"/>
            <a:headEnd/>
            <a:tailEnd/>
          </a:ln>
        </p:spPr>
        <p:txBody>
          <a:bodyPr wrap="none" lIns="0" tIns="0" rIns="0" bIns="0">
            <a:spAutoFit/>
          </a:bodyPr>
          <a:lstStyle/>
          <a:p>
            <a:pPr algn="ctr"/>
            <a:r>
              <a:rPr lang="fr-FR" sz="1400" b="1">
                <a:solidFill>
                  <a:srgbClr val="000000"/>
                </a:solidFill>
                <a:latin typeface="Helvetica" pitchFamily="34" charset="0"/>
              </a:rPr>
              <a:t>0</a:t>
            </a:r>
            <a:endParaRPr lang="fr-FR" sz="3200" b="1">
              <a:latin typeface="Times New Roman" pitchFamily="18" charset="0"/>
            </a:endParaRPr>
          </a:p>
        </p:txBody>
      </p:sp>
      <p:sp>
        <p:nvSpPr>
          <p:cNvPr id="181324" name="Line 76"/>
          <p:cNvSpPr>
            <a:spLocks noChangeShapeType="1"/>
          </p:cNvSpPr>
          <p:nvPr/>
        </p:nvSpPr>
        <p:spPr bwMode="auto">
          <a:xfrm>
            <a:off x="2117482" y="4137025"/>
            <a:ext cx="49823" cy="1588"/>
          </a:xfrm>
          <a:prstGeom prst="line">
            <a:avLst/>
          </a:prstGeom>
          <a:noFill/>
          <a:ln w="0">
            <a:solidFill>
              <a:srgbClr val="000000"/>
            </a:solidFill>
            <a:round/>
            <a:headEnd/>
            <a:tailEnd/>
          </a:ln>
        </p:spPr>
        <p:txBody>
          <a:bodyPr/>
          <a:lstStyle/>
          <a:p>
            <a:endParaRPr lang="fr-FR"/>
          </a:p>
        </p:txBody>
      </p:sp>
      <p:sp>
        <p:nvSpPr>
          <p:cNvPr id="181325" name="Line 77"/>
          <p:cNvSpPr>
            <a:spLocks noChangeShapeType="1"/>
          </p:cNvSpPr>
          <p:nvPr/>
        </p:nvSpPr>
        <p:spPr bwMode="auto">
          <a:xfrm flipH="1">
            <a:off x="6985489" y="4137025"/>
            <a:ext cx="49823" cy="1588"/>
          </a:xfrm>
          <a:prstGeom prst="line">
            <a:avLst/>
          </a:prstGeom>
          <a:noFill/>
          <a:ln w="0">
            <a:solidFill>
              <a:srgbClr val="000000"/>
            </a:solidFill>
            <a:round/>
            <a:headEnd/>
            <a:tailEnd/>
          </a:ln>
        </p:spPr>
        <p:txBody>
          <a:bodyPr/>
          <a:lstStyle/>
          <a:p>
            <a:endParaRPr lang="fr-FR"/>
          </a:p>
        </p:txBody>
      </p:sp>
      <p:sp>
        <p:nvSpPr>
          <p:cNvPr id="181326" name="Rectangle 78"/>
          <p:cNvSpPr>
            <a:spLocks noChangeArrowheads="1"/>
          </p:cNvSpPr>
          <p:nvPr/>
        </p:nvSpPr>
        <p:spPr bwMode="auto">
          <a:xfrm>
            <a:off x="1836127" y="4056064"/>
            <a:ext cx="198773" cy="215444"/>
          </a:xfrm>
          <a:prstGeom prst="rect">
            <a:avLst/>
          </a:prstGeom>
          <a:noFill/>
          <a:ln w="9525">
            <a:noFill/>
            <a:miter lim="800000"/>
            <a:headEnd/>
            <a:tailEnd/>
          </a:ln>
        </p:spPr>
        <p:txBody>
          <a:bodyPr wrap="none" lIns="0" tIns="0" rIns="0" bIns="0">
            <a:spAutoFit/>
          </a:bodyPr>
          <a:lstStyle/>
          <a:p>
            <a:pPr algn="ctr"/>
            <a:r>
              <a:rPr lang="fr-FR" sz="1400" b="1">
                <a:solidFill>
                  <a:srgbClr val="000000"/>
                </a:solidFill>
                <a:latin typeface="Helvetica" pitchFamily="34" charset="0"/>
              </a:rPr>
              <a:t>10</a:t>
            </a:r>
            <a:endParaRPr lang="fr-FR" sz="3200" b="1">
              <a:latin typeface="Times New Roman" pitchFamily="18" charset="0"/>
            </a:endParaRPr>
          </a:p>
        </p:txBody>
      </p:sp>
      <p:sp>
        <p:nvSpPr>
          <p:cNvPr id="181327" name="Line 79"/>
          <p:cNvSpPr>
            <a:spLocks noChangeShapeType="1"/>
          </p:cNvSpPr>
          <p:nvPr/>
        </p:nvSpPr>
        <p:spPr bwMode="auto">
          <a:xfrm>
            <a:off x="2117481" y="3984625"/>
            <a:ext cx="4917831" cy="1588"/>
          </a:xfrm>
          <a:prstGeom prst="line">
            <a:avLst/>
          </a:prstGeom>
          <a:noFill/>
          <a:ln w="0">
            <a:solidFill>
              <a:srgbClr val="000000"/>
            </a:solidFill>
            <a:round/>
            <a:headEnd/>
            <a:tailEnd/>
          </a:ln>
        </p:spPr>
        <p:txBody>
          <a:bodyPr/>
          <a:lstStyle/>
          <a:p>
            <a:endParaRPr lang="fr-FR"/>
          </a:p>
        </p:txBody>
      </p:sp>
      <p:sp>
        <p:nvSpPr>
          <p:cNvPr id="181328" name="Freeform 80"/>
          <p:cNvSpPr>
            <a:spLocks/>
          </p:cNvSpPr>
          <p:nvPr/>
        </p:nvSpPr>
        <p:spPr bwMode="auto">
          <a:xfrm>
            <a:off x="2117481" y="3984626"/>
            <a:ext cx="4917831" cy="1712913"/>
          </a:xfrm>
          <a:custGeom>
            <a:avLst/>
            <a:gdLst/>
            <a:ahLst/>
            <a:cxnLst>
              <a:cxn ang="0">
                <a:pos x="0" y="169"/>
              </a:cxn>
              <a:cxn ang="0">
                <a:pos x="493" y="169"/>
              </a:cxn>
              <a:cxn ang="0">
                <a:pos x="493" y="0"/>
              </a:cxn>
            </a:cxnLst>
            <a:rect l="0" t="0" r="r" b="b"/>
            <a:pathLst>
              <a:path w="493" h="169">
                <a:moveTo>
                  <a:pt x="0" y="169"/>
                </a:moveTo>
                <a:lnTo>
                  <a:pt x="493" y="169"/>
                </a:lnTo>
                <a:lnTo>
                  <a:pt x="493" y="0"/>
                </a:lnTo>
              </a:path>
            </a:pathLst>
          </a:custGeom>
          <a:noFill/>
          <a:ln w="0">
            <a:solidFill>
              <a:srgbClr val="000000"/>
            </a:solidFill>
            <a:prstDash val="solid"/>
            <a:round/>
            <a:headEnd/>
            <a:tailEnd/>
          </a:ln>
        </p:spPr>
        <p:txBody>
          <a:bodyPr/>
          <a:lstStyle/>
          <a:p>
            <a:endParaRPr lang="fr-FR"/>
          </a:p>
        </p:txBody>
      </p:sp>
      <p:sp>
        <p:nvSpPr>
          <p:cNvPr id="181329" name="Line 81"/>
          <p:cNvSpPr>
            <a:spLocks noChangeShapeType="1"/>
          </p:cNvSpPr>
          <p:nvPr/>
        </p:nvSpPr>
        <p:spPr bwMode="auto">
          <a:xfrm flipV="1">
            <a:off x="2117482" y="3984626"/>
            <a:ext cx="1465" cy="1712913"/>
          </a:xfrm>
          <a:prstGeom prst="line">
            <a:avLst/>
          </a:prstGeom>
          <a:noFill/>
          <a:ln w="0">
            <a:solidFill>
              <a:srgbClr val="000000"/>
            </a:solidFill>
            <a:round/>
            <a:headEnd/>
            <a:tailEnd/>
          </a:ln>
        </p:spPr>
        <p:txBody>
          <a:bodyPr/>
          <a:lstStyle/>
          <a:p>
            <a:endParaRPr lang="fr-FR"/>
          </a:p>
        </p:txBody>
      </p:sp>
      <p:sp>
        <p:nvSpPr>
          <p:cNvPr id="181330" name="Rectangle 82"/>
          <p:cNvSpPr>
            <a:spLocks noChangeArrowheads="1"/>
          </p:cNvSpPr>
          <p:nvPr/>
        </p:nvSpPr>
        <p:spPr bwMode="auto">
          <a:xfrm>
            <a:off x="4042997" y="5961064"/>
            <a:ext cx="1332096" cy="215444"/>
          </a:xfrm>
          <a:prstGeom prst="rect">
            <a:avLst/>
          </a:prstGeom>
          <a:noFill/>
          <a:ln w="9525">
            <a:noFill/>
            <a:miter lim="800000"/>
            <a:headEnd/>
            <a:tailEnd/>
          </a:ln>
        </p:spPr>
        <p:txBody>
          <a:bodyPr wrap="none" lIns="0" tIns="0" rIns="0" bIns="0">
            <a:spAutoFit/>
          </a:bodyPr>
          <a:lstStyle/>
          <a:p>
            <a:pPr algn="ctr"/>
            <a:r>
              <a:rPr lang="fr-FR" sz="1400">
                <a:solidFill>
                  <a:srgbClr val="000000"/>
                </a:solidFill>
                <a:latin typeface="Helvetica" pitchFamily="34" charset="0"/>
              </a:rPr>
              <a:t>fréquence (MHz)</a:t>
            </a:r>
            <a:endParaRPr lang="fr-FR" sz="3200">
              <a:latin typeface="Times New Roman" pitchFamily="18" charset="0"/>
            </a:endParaRPr>
          </a:p>
        </p:txBody>
      </p:sp>
      <p:sp>
        <p:nvSpPr>
          <p:cNvPr id="181331" name="Rectangle 83"/>
          <p:cNvSpPr>
            <a:spLocks noChangeArrowheads="1"/>
          </p:cNvSpPr>
          <p:nvPr/>
        </p:nvSpPr>
        <p:spPr bwMode="auto">
          <a:xfrm rot="16200000">
            <a:off x="1031717" y="4649222"/>
            <a:ext cx="1005083" cy="215444"/>
          </a:xfrm>
          <a:prstGeom prst="rect">
            <a:avLst/>
          </a:prstGeom>
          <a:noFill/>
          <a:ln w="9525">
            <a:noFill/>
            <a:miter lim="800000"/>
            <a:headEnd/>
            <a:tailEnd/>
          </a:ln>
        </p:spPr>
        <p:txBody>
          <a:bodyPr wrap="none" lIns="0" tIns="0" rIns="0" bIns="0">
            <a:spAutoFit/>
          </a:bodyPr>
          <a:lstStyle/>
          <a:p>
            <a:pPr algn="ctr"/>
            <a:r>
              <a:rPr lang="fr-FR" sz="1400">
                <a:solidFill>
                  <a:srgbClr val="000000"/>
                </a:solidFill>
                <a:latin typeface="Helvetica" pitchFamily="34" charset="0"/>
              </a:rPr>
              <a:t>Énergie (dB)</a:t>
            </a:r>
            <a:endParaRPr lang="fr-FR" sz="3200" b="1">
              <a:latin typeface="Times New Roman" pitchFamily="18" charset="0"/>
            </a:endParaRPr>
          </a:p>
        </p:txBody>
      </p:sp>
      <p:sp>
        <p:nvSpPr>
          <p:cNvPr id="181332" name="Rectangle 84"/>
          <p:cNvSpPr>
            <a:spLocks noChangeArrowheads="1"/>
          </p:cNvSpPr>
          <p:nvPr/>
        </p:nvSpPr>
        <p:spPr bwMode="auto">
          <a:xfrm>
            <a:off x="2878015" y="3638550"/>
            <a:ext cx="3964227" cy="261610"/>
          </a:xfrm>
          <a:prstGeom prst="rect">
            <a:avLst/>
          </a:prstGeom>
          <a:noFill/>
          <a:ln w="9525">
            <a:noFill/>
            <a:miter lim="800000"/>
            <a:headEnd/>
            <a:tailEnd/>
          </a:ln>
        </p:spPr>
        <p:txBody>
          <a:bodyPr wrap="none" lIns="0" tIns="0" rIns="0" bIns="0">
            <a:spAutoFit/>
          </a:bodyPr>
          <a:lstStyle/>
          <a:p>
            <a:pPr algn="ctr"/>
            <a:r>
              <a:rPr lang="fr-FR" sz="1700">
                <a:solidFill>
                  <a:srgbClr val="000000"/>
                </a:solidFill>
                <a:latin typeface="Helvetica" pitchFamily="34" charset="0"/>
              </a:rPr>
              <a:t>représentation des signaux en fréquence</a:t>
            </a:r>
            <a:endParaRPr lang="fr-FR" sz="3200" b="1">
              <a:latin typeface="Times New Roman" pitchFamily="18" charset="0"/>
            </a:endParaRPr>
          </a:p>
        </p:txBody>
      </p:sp>
      <p:sp>
        <p:nvSpPr>
          <p:cNvPr id="181334" name="Rectangle 86"/>
          <p:cNvSpPr>
            <a:spLocks noChangeArrowheads="1"/>
          </p:cNvSpPr>
          <p:nvPr/>
        </p:nvSpPr>
        <p:spPr bwMode="auto">
          <a:xfrm>
            <a:off x="2082312" y="923925"/>
            <a:ext cx="4917831" cy="1712913"/>
          </a:xfrm>
          <a:prstGeom prst="rect">
            <a:avLst/>
          </a:prstGeom>
          <a:noFill/>
          <a:ln w="9525">
            <a:noFill/>
            <a:miter lim="800000"/>
            <a:headEnd/>
            <a:tailEnd/>
          </a:ln>
        </p:spPr>
        <p:txBody>
          <a:bodyPr/>
          <a:lstStyle/>
          <a:p>
            <a:endParaRPr lang="fr-FR"/>
          </a:p>
        </p:txBody>
      </p:sp>
      <p:sp>
        <p:nvSpPr>
          <p:cNvPr id="181335" name="Rectangle 87"/>
          <p:cNvSpPr>
            <a:spLocks noChangeArrowheads="1"/>
          </p:cNvSpPr>
          <p:nvPr/>
        </p:nvSpPr>
        <p:spPr bwMode="auto">
          <a:xfrm>
            <a:off x="2082312" y="923925"/>
            <a:ext cx="4917831" cy="1712913"/>
          </a:xfrm>
          <a:prstGeom prst="rect">
            <a:avLst/>
          </a:prstGeom>
          <a:noFill/>
          <a:ln w="0">
            <a:solidFill>
              <a:srgbClr val="FFFFFF"/>
            </a:solidFill>
            <a:miter lim="800000"/>
            <a:headEnd/>
            <a:tailEnd/>
          </a:ln>
        </p:spPr>
        <p:txBody>
          <a:bodyPr/>
          <a:lstStyle/>
          <a:p>
            <a:endParaRPr lang="fr-FR"/>
          </a:p>
        </p:txBody>
      </p:sp>
      <p:sp>
        <p:nvSpPr>
          <p:cNvPr id="181336" name="Freeform 88"/>
          <p:cNvSpPr>
            <a:spLocks/>
          </p:cNvSpPr>
          <p:nvPr/>
        </p:nvSpPr>
        <p:spPr bwMode="auto">
          <a:xfrm>
            <a:off x="2571751" y="923925"/>
            <a:ext cx="1465" cy="1712913"/>
          </a:xfrm>
          <a:custGeom>
            <a:avLst/>
            <a:gdLst/>
            <a:ahLst/>
            <a:cxnLst>
              <a:cxn ang="0">
                <a:pos x="0" y="169"/>
              </a:cxn>
              <a:cxn ang="0">
                <a:pos x="0" y="0"/>
              </a:cxn>
              <a:cxn ang="0">
                <a:pos x="0" y="0"/>
              </a:cxn>
            </a:cxnLst>
            <a:rect l="0" t="0" r="r" b="b"/>
            <a:pathLst>
              <a:path h="169">
                <a:moveTo>
                  <a:pt x="0" y="169"/>
                </a:moveTo>
                <a:lnTo>
                  <a:pt x="0" y="0"/>
                </a:lnTo>
                <a:lnTo>
                  <a:pt x="0" y="0"/>
                </a:lnTo>
              </a:path>
            </a:pathLst>
          </a:custGeom>
          <a:noFill/>
          <a:ln w="0">
            <a:solidFill>
              <a:srgbClr val="000000"/>
            </a:solidFill>
            <a:prstDash val="sysDot"/>
            <a:round/>
            <a:headEnd/>
            <a:tailEnd/>
          </a:ln>
        </p:spPr>
        <p:txBody>
          <a:bodyPr/>
          <a:lstStyle/>
          <a:p>
            <a:endParaRPr lang="fr-FR"/>
          </a:p>
        </p:txBody>
      </p:sp>
      <p:sp>
        <p:nvSpPr>
          <p:cNvPr id="181337" name="Freeform 89"/>
          <p:cNvSpPr>
            <a:spLocks/>
          </p:cNvSpPr>
          <p:nvPr/>
        </p:nvSpPr>
        <p:spPr bwMode="auto">
          <a:xfrm>
            <a:off x="3069982" y="923925"/>
            <a:ext cx="1465" cy="1712913"/>
          </a:xfrm>
          <a:custGeom>
            <a:avLst/>
            <a:gdLst/>
            <a:ahLst/>
            <a:cxnLst>
              <a:cxn ang="0">
                <a:pos x="0" y="169"/>
              </a:cxn>
              <a:cxn ang="0">
                <a:pos x="0" y="0"/>
              </a:cxn>
              <a:cxn ang="0">
                <a:pos x="0" y="0"/>
              </a:cxn>
            </a:cxnLst>
            <a:rect l="0" t="0" r="r" b="b"/>
            <a:pathLst>
              <a:path h="169">
                <a:moveTo>
                  <a:pt x="0" y="169"/>
                </a:moveTo>
                <a:lnTo>
                  <a:pt x="0" y="0"/>
                </a:lnTo>
                <a:lnTo>
                  <a:pt x="0" y="0"/>
                </a:lnTo>
              </a:path>
            </a:pathLst>
          </a:custGeom>
          <a:noFill/>
          <a:ln w="0">
            <a:solidFill>
              <a:srgbClr val="000000"/>
            </a:solidFill>
            <a:prstDash val="sysDot"/>
            <a:round/>
            <a:headEnd/>
            <a:tailEnd/>
          </a:ln>
        </p:spPr>
        <p:txBody>
          <a:bodyPr/>
          <a:lstStyle/>
          <a:p>
            <a:endParaRPr lang="fr-FR"/>
          </a:p>
        </p:txBody>
      </p:sp>
      <p:sp>
        <p:nvSpPr>
          <p:cNvPr id="181338" name="Freeform 90"/>
          <p:cNvSpPr>
            <a:spLocks/>
          </p:cNvSpPr>
          <p:nvPr/>
        </p:nvSpPr>
        <p:spPr bwMode="auto">
          <a:xfrm>
            <a:off x="3557954" y="923925"/>
            <a:ext cx="1466" cy="1712913"/>
          </a:xfrm>
          <a:custGeom>
            <a:avLst/>
            <a:gdLst/>
            <a:ahLst/>
            <a:cxnLst>
              <a:cxn ang="0">
                <a:pos x="0" y="169"/>
              </a:cxn>
              <a:cxn ang="0">
                <a:pos x="0" y="0"/>
              </a:cxn>
              <a:cxn ang="0">
                <a:pos x="0" y="0"/>
              </a:cxn>
            </a:cxnLst>
            <a:rect l="0" t="0" r="r" b="b"/>
            <a:pathLst>
              <a:path h="169">
                <a:moveTo>
                  <a:pt x="0" y="169"/>
                </a:moveTo>
                <a:lnTo>
                  <a:pt x="0" y="0"/>
                </a:lnTo>
                <a:lnTo>
                  <a:pt x="0" y="0"/>
                </a:lnTo>
              </a:path>
            </a:pathLst>
          </a:custGeom>
          <a:noFill/>
          <a:ln w="0">
            <a:solidFill>
              <a:srgbClr val="000000"/>
            </a:solidFill>
            <a:prstDash val="sysDot"/>
            <a:round/>
            <a:headEnd/>
            <a:tailEnd/>
          </a:ln>
        </p:spPr>
        <p:txBody>
          <a:bodyPr/>
          <a:lstStyle/>
          <a:p>
            <a:endParaRPr lang="fr-FR"/>
          </a:p>
        </p:txBody>
      </p:sp>
      <p:sp>
        <p:nvSpPr>
          <p:cNvPr id="181339" name="Freeform 91"/>
          <p:cNvSpPr>
            <a:spLocks/>
          </p:cNvSpPr>
          <p:nvPr/>
        </p:nvSpPr>
        <p:spPr bwMode="auto">
          <a:xfrm>
            <a:off x="4047392" y="923925"/>
            <a:ext cx="1466" cy="1712913"/>
          </a:xfrm>
          <a:custGeom>
            <a:avLst/>
            <a:gdLst/>
            <a:ahLst/>
            <a:cxnLst>
              <a:cxn ang="0">
                <a:pos x="0" y="169"/>
              </a:cxn>
              <a:cxn ang="0">
                <a:pos x="0" y="0"/>
              </a:cxn>
              <a:cxn ang="0">
                <a:pos x="0" y="0"/>
              </a:cxn>
            </a:cxnLst>
            <a:rect l="0" t="0" r="r" b="b"/>
            <a:pathLst>
              <a:path h="169">
                <a:moveTo>
                  <a:pt x="0" y="169"/>
                </a:moveTo>
                <a:lnTo>
                  <a:pt x="0" y="0"/>
                </a:lnTo>
                <a:lnTo>
                  <a:pt x="0" y="0"/>
                </a:lnTo>
              </a:path>
            </a:pathLst>
          </a:custGeom>
          <a:noFill/>
          <a:ln w="0">
            <a:solidFill>
              <a:srgbClr val="000000"/>
            </a:solidFill>
            <a:prstDash val="sysDot"/>
            <a:round/>
            <a:headEnd/>
            <a:tailEnd/>
          </a:ln>
        </p:spPr>
        <p:txBody>
          <a:bodyPr/>
          <a:lstStyle/>
          <a:p>
            <a:endParaRPr lang="fr-FR"/>
          </a:p>
        </p:txBody>
      </p:sp>
      <p:sp>
        <p:nvSpPr>
          <p:cNvPr id="181340" name="Freeform 92"/>
          <p:cNvSpPr>
            <a:spLocks/>
          </p:cNvSpPr>
          <p:nvPr/>
        </p:nvSpPr>
        <p:spPr bwMode="auto">
          <a:xfrm>
            <a:off x="4545623" y="923925"/>
            <a:ext cx="1466" cy="1712913"/>
          </a:xfrm>
          <a:custGeom>
            <a:avLst/>
            <a:gdLst/>
            <a:ahLst/>
            <a:cxnLst>
              <a:cxn ang="0">
                <a:pos x="0" y="169"/>
              </a:cxn>
              <a:cxn ang="0">
                <a:pos x="0" y="0"/>
              </a:cxn>
              <a:cxn ang="0">
                <a:pos x="0" y="0"/>
              </a:cxn>
            </a:cxnLst>
            <a:rect l="0" t="0" r="r" b="b"/>
            <a:pathLst>
              <a:path h="169">
                <a:moveTo>
                  <a:pt x="0" y="169"/>
                </a:moveTo>
                <a:lnTo>
                  <a:pt x="0" y="0"/>
                </a:lnTo>
                <a:lnTo>
                  <a:pt x="0" y="0"/>
                </a:lnTo>
              </a:path>
            </a:pathLst>
          </a:custGeom>
          <a:noFill/>
          <a:ln w="0">
            <a:solidFill>
              <a:srgbClr val="000000"/>
            </a:solidFill>
            <a:prstDash val="sysDot"/>
            <a:round/>
            <a:headEnd/>
            <a:tailEnd/>
          </a:ln>
        </p:spPr>
        <p:txBody>
          <a:bodyPr/>
          <a:lstStyle/>
          <a:p>
            <a:endParaRPr lang="fr-FR"/>
          </a:p>
        </p:txBody>
      </p:sp>
      <p:sp>
        <p:nvSpPr>
          <p:cNvPr id="181341" name="Freeform 93"/>
          <p:cNvSpPr>
            <a:spLocks/>
          </p:cNvSpPr>
          <p:nvPr/>
        </p:nvSpPr>
        <p:spPr bwMode="auto">
          <a:xfrm>
            <a:off x="5035061" y="923925"/>
            <a:ext cx="1466" cy="1712913"/>
          </a:xfrm>
          <a:custGeom>
            <a:avLst/>
            <a:gdLst/>
            <a:ahLst/>
            <a:cxnLst>
              <a:cxn ang="0">
                <a:pos x="0" y="169"/>
              </a:cxn>
              <a:cxn ang="0">
                <a:pos x="0" y="0"/>
              </a:cxn>
              <a:cxn ang="0">
                <a:pos x="0" y="0"/>
              </a:cxn>
            </a:cxnLst>
            <a:rect l="0" t="0" r="r" b="b"/>
            <a:pathLst>
              <a:path h="169">
                <a:moveTo>
                  <a:pt x="0" y="169"/>
                </a:moveTo>
                <a:lnTo>
                  <a:pt x="0" y="0"/>
                </a:lnTo>
                <a:lnTo>
                  <a:pt x="0" y="0"/>
                </a:lnTo>
              </a:path>
            </a:pathLst>
          </a:custGeom>
          <a:noFill/>
          <a:ln w="0">
            <a:solidFill>
              <a:srgbClr val="000000"/>
            </a:solidFill>
            <a:prstDash val="sysDot"/>
            <a:round/>
            <a:headEnd/>
            <a:tailEnd/>
          </a:ln>
        </p:spPr>
        <p:txBody>
          <a:bodyPr/>
          <a:lstStyle/>
          <a:p>
            <a:endParaRPr lang="fr-FR"/>
          </a:p>
        </p:txBody>
      </p:sp>
      <p:sp>
        <p:nvSpPr>
          <p:cNvPr id="181342" name="Freeform 94"/>
          <p:cNvSpPr>
            <a:spLocks/>
          </p:cNvSpPr>
          <p:nvPr/>
        </p:nvSpPr>
        <p:spPr bwMode="auto">
          <a:xfrm>
            <a:off x="5523036" y="923925"/>
            <a:ext cx="1465" cy="1712913"/>
          </a:xfrm>
          <a:custGeom>
            <a:avLst/>
            <a:gdLst/>
            <a:ahLst/>
            <a:cxnLst>
              <a:cxn ang="0">
                <a:pos x="0" y="169"/>
              </a:cxn>
              <a:cxn ang="0">
                <a:pos x="0" y="0"/>
              </a:cxn>
              <a:cxn ang="0">
                <a:pos x="0" y="0"/>
              </a:cxn>
            </a:cxnLst>
            <a:rect l="0" t="0" r="r" b="b"/>
            <a:pathLst>
              <a:path h="169">
                <a:moveTo>
                  <a:pt x="0" y="169"/>
                </a:moveTo>
                <a:lnTo>
                  <a:pt x="0" y="0"/>
                </a:lnTo>
                <a:lnTo>
                  <a:pt x="0" y="0"/>
                </a:lnTo>
              </a:path>
            </a:pathLst>
          </a:custGeom>
          <a:noFill/>
          <a:ln w="0">
            <a:solidFill>
              <a:srgbClr val="000000"/>
            </a:solidFill>
            <a:prstDash val="sysDot"/>
            <a:round/>
            <a:headEnd/>
            <a:tailEnd/>
          </a:ln>
        </p:spPr>
        <p:txBody>
          <a:bodyPr/>
          <a:lstStyle/>
          <a:p>
            <a:endParaRPr lang="fr-FR"/>
          </a:p>
        </p:txBody>
      </p:sp>
      <p:sp>
        <p:nvSpPr>
          <p:cNvPr id="181343" name="Freeform 95"/>
          <p:cNvSpPr>
            <a:spLocks/>
          </p:cNvSpPr>
          <p:nvPr/>
        </p:nvSpPr>
        <p:spPr bwMode="auto">
          <a:xfrm>
            <a:off x="6012474" y="923925"/>
            <a:ext cx="1465" cy="1712913"/>
          </a:xfrm>
          <a:custGeom>
            <a:avLst/>
            <a:gdLst/>
            <a:ahLst/>
            <a:cxnLst>
              <a:cxn ang="0">
                <a:pos x="0" y="169"/>
              </a:cxn>
              <a:cxn ang="0">
                <a:pos x="0" y="0"/>
              </a:cxn>
              <a:cxn ang="0">
                <a:pos x="0" y="0"/>
              </a:cxn>
            </a:cxnLst>
            <a:rect l="0" t="0" r="r" b="b"/>
            <a:pathLst>
              <a:path h="169">
                <a:moveTo>
                  <a:pt x="0" y="169"/>
                </a:moveTo>
                <a:lnTo>
                  <a:pt x="0" y="0"/>
                </a:lnTo>
                <a:lnTo>
                  <a:pt x="0" y="0"/>
                </a:lnTo>
              </a:path>
            </a:pathLst>
          </a:custGeom>
          <a:noFill/>
          <a:ln w="0">
            <a:solidFill>
              <a:srgbClr val="000000"/>
            </a:solidFill>
            <a:prstDash val="sysDot"/>
            <a:round/>
            <a:headEnd/>
            <a:tailEnd/>
          </a:ln>
        </p:spPr>
        <p:txBody>
          <a:bodyPr/>
          <a:lstStyle/>
          <a:p>
            <a:endParaRPr lang="fr-FR"/>
          </a:p>
        </p:txBody>
      </p:sp>
      <p:sp>
        <p:nvSpPr>
          <p:cNvPr id="181344" name="Freeform 96"/>
          <p:cNvSpPr>
            <a:spLocks/>
          </p:cNvSpPr>
          <p:nvPr/>
        </p:nvSpPr>
        <p:spPr bwMode="auto">
          <a:xfrm>
            <a:off x="6510705" y="923925"/>
            <a:ext cx="1465" cy="1712913"/>
          </a:xfrm>
          <a:custGeom>
            <a:avLst/>
            <a:gdLst/>
            <a:ahLst/>
            <a:cxnLst>
              <a:cxn ang="0">
                <a:pos x="0" y="169"/>
              </a:cxn>
              <a:cxn ang="0">
                <a:pos x="0" y="0"/>
              </a:cxn>
              <a:cxn ang="0">
                <a:pos x="0" y="0"/>
              </a:cxn>
            </a:cxnLst>
            <a:rect l="0" t="0" r="r" b="b"/>
            <a:pathLst>
              <a:path h="169">
                <a:moveTo>
                  <a:pt x="0" y="169"/>
                </a:moveTo>
                <a:lnTo>
                  <a:pt x="0" y="0"/>
                </a:lnTo>
                <a:lnTo>
                  <a:pt x="0" y="0"/>
                </a:lnTo>
              </a:path>
            </a:pathLst>
          </a:custGeom>
          <a:noFill/>
          <a:ln w="0">
            <a:solidFill>
              <a:srgbClr val="000000"/>
            </a:solidFill>
            <a:prstDash val="sysDot"/>
            <a:round/>
            <a:headEnd/>
            <a:tailEnd/>
          </a:ln>
        </p:spPr>
        <p:txBody>
          <a:bodyPr/>
          <a:lstStyle/>
          <a:p>
            <a:endParaRPr lang="fr-FR"/>
          </a:p>
        </p:txBody>
      </p:sp>
      <p:sp>
        <p:nvSpPr>
          <p:cNvPr id="181345" name="Freeform 97"/>
          <p:cNvSpPr>
            <a:spLocks/>
          </p:cNvSpPr>
          <p:nvPr/>
        </p:nvSpPr>
        <p:spPr bwMode="auto">
          <a:xfrm>
            <a:off x="7000143" y="923925"/>
            <a:ext cx="1465" cy="1712913"/>
          </a:xfrm>
          <a:custGeom>
            <a:avLst/>
            <a:gdLst/>
            <a:ahLst/>
            <a:cxnLst>
              <a:cxn ang="0">
                <a:pos x="0" y="169"/>
              </a:cxn>
              <a:cxn ang="0">
                <a:pos x="0" y="0"/>
              </a:cxn>
              <a:cxn ang="0">
                <a:pos x="0" y="0"/>
              </a:cxn>
            </a:cxnLst>
            <a:rect l="0" t="0" r="r" b="b"/>
            <a:pathLst>
              <a:path h="169">
                <a:moveTo>
                  <a:pt x="0" y="169"/>
                </a:moveTo>
                <a:lnTo>
                  <a:pt x="0" y="0"/>
                </a:lnTo>
                <a:lnTo>
                  <a:pt x="0" y="0"/>
                </a:lnTo>
              </a:path>
            </a:pathLst>
          </a:custGeom>
          <a:noFill/>
          <a:ln w="0">
            <a:solidFill>
              <a:srgbClr val="000000"/>
            </a:solidFill>
            <a:prstDash val="sysDot"/>
            <a:round/>
            <a:headEnd/>
            <a:tailEnd/>
          </a:ln>
        </p:spPr>
        <p:txBody>
          <a:bodyPr/>
          <a:lstStyle/>
          <a:p>
            <a:endParaRPr lang="fr-FR"/>
          </a:p>
        </p:txBody>
      </p:sp>
      <p:sp>
        <p:nvSpPr>
          <p:cNvPr id="181346" name="Freeform 98"/>
          <p:cNvSpPr>
            <a:spLocks/>
          </p:cNvSpPr>
          <p:nvPr/>
        </p:nvSpPr>
        <p:spPr bwMode="auto">
          <a:xfrm>
            <a:off x="2082312" y="2636839"/>
            <a:ext cx="4917831" cy="1587"/>
          </a:xfrm>
          <a:custGeom>
            <a:avLst/>
            <a:gdLst/>
            <a:ahLst/>
            <a:cxnLst>
              <a:cxn ang="0">
                <a:pos x="0" y="0"/>
              </a:cxn>
              <a:cxn ang="0">
                <a:pos x="493" y="0"/>
              </a:cxn>
              <a:cxn ang="0">
                <a:pos x="493" y="0"/>
              </a:cxn>
            </a:cxnLst>
            <a:rect l="0" t="0" r="r" b="b"/>
            <a:pathLst>
              <a:path w="493">
                <a:moveTo>
                  <a:pt x="0" y="0"/>
                </a:moveTo>
                <a:lnTo>
                  <a:pt x="493" y="0"/>
                </a:lnTo>
                <a:lnTo>
                  <a:pt x="493" y="0"/>
                </a:lnTo>
              </a:path>
            </a:pathLst>
          </a:custGeom>
          <a:noFill/>
          <a:ln w="0">
            <a:solidFill>
              <a:srgbClr val="000000"/>
            </a:solidFill>
            <a:prstDash val="sysDot"/>
            <a:round/>
            <a:headEnd/>
            <a:tailEnd/>
          </a:ln>
        </p:spPr>
        <p:txBody>
          <a:bodyPr/>
          <a:lstStyle/>
          <a:p>
            <a:endParaRPr lang="fr-FR"/>
          </a:p>
        </p:txBody>
      </p:sp>
      <p:sp>
        <p:nvSpPr>
          <p:cNvPr id="181347" name="Freeform 99"/>
          <p:cNvSpPr>
            <a:spLocks/>
          </p:cNvSpPr>
          <p:nvPr/>
        </p:nvSpPr>
        <p:spPr bwMode="auto">
          <a:xfrm>
            <a:off x="2082312" y="2211389"/>
            <a:ext cx="4917831" cy="1587"/>
          </a:xfrm>
          <a:custGeom>
            <a:avLst/>
            <a:gdLst/>
            <a:ahLst/>
            <a:cxnLst>
              <a:cxn ang="0">
                <a:pos x="0" y="0"/>
              </a:cxn>
              <a:cxn ang="0">
                <a:pos x="493" y="0"/>
              </a:cxn>
              <a:cxn ang="0">
                <a:pos x="493" y="0"/>
              </a:cxn>
            </a:cxnLst>
            <a:rect l="0" t="0" r="r" b="b"/>
            <a:pathLst>
              <a:path w="493">
                <a:moveTo>
                  <a:pt x="0" y="0"/>
                </a:moveTo>
                <a:lnTo>
                  <a:pt x="493" y="0"/>
                </a:lnTo>
                <a:lnTo>
                  <a:pt x="493" y="0"/>
                </a:lnTo>
              </a:path>
            </a:pathLst>
          </a:custGeom>
          <a:noFill/>
          <a:ln w="0">
            <a:solidFill>
              <a:srgbClr val="000000"/>
            </a:solidFill>
            <a:prstDash val="sysDot"/>
            <a:round/>
            <a:headEnd/>
            <a:tailEnd/>
          </a:ln>
        </p:spPr>
        <p:txBody>
          <a:bodyPr/>
          <a:lstStyle/>
          <a:p>
            <a:endParaRPr lang="fr-FR"/>
          </a:p>
        </p:txBody>
      </p:sp>
      <p:sp>
        <p:nvSpPr>
          <p:cNvPr id="181348" name="Freeform 100"/>
          <p:cNvSpPr>
            <a:spLocks/>
          </p:cNvSpPr>
          <p:nvPr/>
        </p:nvSpPr>
        <p:spPr bwMode="auto">
          <a:xfrm>
            <a:off x="2082312" y="1785939"/>
            <a:ext cx="4917831" cy="1587"/>
          </a:xfrm>
          <a:custGeom>
            <a:avLst/>
            <a:gdLst/>
            <a:ahLst/>
            <a:cxnLst>
              <a:cxn ang="0">
                <a:pos x="0" y="0"/>
              </a:cxn>
              <a:cxn ang="0">
                <a:pos x="493" y="0"/>
              </a:cxn>
              <a:cxn ang="0">
                <a:pos x="493" y="0"/>
              </a:cxn>
            </a:cxnLst>
            <a:rect l="0" t="0" r="r" b="b"/>
            <a:pathLst>
              <a:path w="493">
                <a:moveTo>
                  <a:pt x="0" y="0"/>
                </a:moveTo>
                <a:lnTo>
                  <a:pt x="493" y="0"/>
                </a:lnTo>
                <a:lnTo>
                  <a:pt x="493" y="0"/>
                </a:lnTo>
              </a:path>
            </a:pathLst>
          </a:custGeom>
          <a:noFill/>
          <a:ln w="0">
            <a:solidFill>
              <a:srgbClr val="000000"/>
            </a:solidFill>
            <a:prstDash val="sysDot"/>
            <a:round/>
            <a:headEnd/>
            <a:tailEnd/>
          </a:ln>
        </p:spPr>
        <p:txBody>
          <a:bodyPr/>
          <a:lstStyle/>
          <a:p>
            <a:endParaRPr lang="fr-FR"/>
          </a:p>
        </p:txBody>
      </p:sp>
      <p:sp>
        <p:nvSpPr>
          <p:cNvPr id="181349" name="Freeform 101"/>
          <p:cNvSpPr>
            <a:spLocks/>
          </p:cNvSpPr>
          <p:nvPr/>
        </p:nvSpPr>
        <p:spPr bwMode="auto">
          <a:xfrm>
            <a:off x="2082312" y="1349375"/>
            <a:ext cx="4917831" cy="1588"/>
          </a:xfrm>
          <a:custGeom>
            <a:avLst/>
            <a:gdLst/>
            <a:ahLst/>
            <a:cxnLst>
              <a:cxn ang="0">
                <a:pos x="0" y="0"/>
              </a:cxn>
              <a:cxn ang="0">
                <a:pos x="493" y="0"/>
              </a:cxn>
              <a:cxn ang="0">
                <a:pos x="493" y="0"/>
              </a:cxn>
            </a:cxnLst>
            <a:rect l="0" t="0" r="r" b="b"/>
            <a:pathLst>
              <a:path w="493">
                <a:moveTo>
                  <a:pt x="0" y="0"/>
                </a:moveTo>
                <a:lnTo>
                  <a:pt x="493" y="0"/>
                </a:lnTo>
                <a:lnTo>
                  <a:pt x="493" y="0"/>
                </a:lnTo>
              </a:path>
            </a:pathLst>
          </a:custGeom>
          <a:noFill/>
          <a:ln w="0">
            <a:solidFill>
              <a:srgbClr val="000000"/>
            </a:solidFill>
            <a:prstDash val="sysDot"/>
            <a:round/>
            <a:headEnd/>
            <a:tailEnd/>
          </a:ln>
        </p:spPr>
        <p:txBody>
          <a:bodyPr/>
          <a:lstStyle/>
          <a:p>
            <a:endParaRPr lang="fr-FR"/>
          </a:p>
        </p:txBody>
      </p:sp>
      <p:sp>
        <p:nvSpPr>
          <p:cNvPr id="181350" name="Freeform 102"/>
          <p:cNvSpPr>
            <a:spLocks/>
          </p:cNvSpPr>
          <p:nvPr/>
        </p:nvSpPr>
        <p:spPr bwMode="auto">
          <a:xfrm>
            <a:off x="2082312" y="923925"/>
            <a:ext cx="4917831" cy="1588"/>
          </a:xfrm>
          <a:custGeom>
            <a:avLst/>
            <a:gdLst/>
            <a:ahLst/>
            <a:cxnLst>
              <a:cxn ang="0">
                <a:pos x="0" y="0"/>
              </a:cxn>
              <a:cxn ang="0">
                <a:pos x="493" y="0"/>
              </a:cxn>
              <a:cxn ang="0">
                <a:pos x="493" y="0"/>
              </a:cxn>
            </a:cxnLst>
            <a:rect l="0" t="0" r="r" b="b"/>
            <a:pathLst>
              <a:path w="493">
                <a:moveTo>
                  <a:pt x="0" y="0"/>
                </a:moveTo>
                <a:lnTo>
                  <a:pt x="493" y="0"/>
                </a:lnTo>
                <a:lnTo>
                  <a:pt x="493" y="0"/>
                </a:lnTo>
              </a:path>
            </a:pathLst>
          </a:custGeom>
          <a:noFill/>
          <a:ln w="0">
            <a:solidFill>
              <a:srgbClr val="000000"/>
            </a:solidFill>
            <a:prstDash val="sysDot"/>
            <a:round/>
            <a:headEnd/>
            <a:tailEnd/>
          </a:ln>
        </p:spPr>
        <p:txBody>
          <a:bodyPr/>
          <a:lstStyle/>
          <a:p>
            <a:endParaRPr lang="fr-FR"/>
          </a:p>
        </p:txBody>
      </p:sp>
      <p:sp>
        <p:nvSpPr>
          <p:cNvPr id="181351" name="Line 103"/>
          <p:cNvSpPr>
            <a:spLocks noChangeShapeType="1"/>
          </p:cNvSpPr>
          <p:nvPr/>
        </p:nvSpPr>
        <p:spPr bwMode="auto">
          <a:xfrm>
            <a:off x="2082312" y="923925"/>
            <a:ext cx="4917831" cy="1588"/>
          </a:xfrm>
          <a:prstGeom prst="line">
            <a:avLst/>
          </a:prstGeom>
          <a:noFill/>
          <a:ln w="0">
            <a:solidFill>
              <a:srgbClr val="000000"/>
            </a:solidFill>
            <a:round/>
            <a:headEnd/>
            <a:tailEnd/>
          </a:ln>
        </p:spPr>
        <p:txBody>
          <a:bodyPr/>
          <a:lstStyle/>
          <a:p>
            <a:endParaRPr lang="fr-FR"/>
          </a:p>
        </p:txBody>
      </p:sp>
      <p:sp>
        <p:nvSpPr>
          <p:cNvPr id="181352" name="Freeform 104"/>
          <p:cNvSpPr>
            <a:spLocks/>
          </p:cNvSpPr>
          <p:nvPr/>
        </p:nvSpPr>
        <p:spPr bwMode="auto">
          <a:xfrm>
            <a:off x="2082312" y="923925"/>
            <a:ext cx="4917831" cy="1712913"/>
          </a:xfrm>
          <a:custGeom>
            <a:avLst/>
            <a:gdLst/>
            <a:ahLst/>
            <a:cxnLst>
              <a:cxn ang="0">
                <a:pos x="0" y="169"/>
              </a:cxn>
              <a:cxn ang="0">
                <a:pos x="493" y="169"/>
              </a:cxn>
              <a:cxn ang="0">
                <a:pos x="493" y="0"/>
              </a:cxn>
            </a:cxnLst>
            <a:rect l="0" t="0" r="r" b="b"/>
            <a:pathLst>
              <a:path w="493" h="169">
                <a:moveTo>
                  <a:pt x="0" y="169"/>
                </a:moveTo>
                <a:lnTo>
                  <a:pt x="493" y="169"/>
                </a:lnTo>
                <a:lnTo>
                  <a:pt x="493" y="0"/>
                </a:lnTo>
              </a:path>
            </a:pathLst>
          </a:custGeom>
          <a:noFill/>
          <a:ln w="0">
            <a:solidFill>
              <a:srgbClr val="000000"/>
            </a:solidFill>
            <a:prstDash val="solid"/>
            <a:round/>
            <a:headEnd/>
            <a:tailEnd/>
          </a:ln>
        </p:spPr>
        <p:txBody>
          <a:bodyPr/>
          <a:lstStyle/>
          <a:p>
            <a:endParaRPr lang="fr-FR"/>
          </a:p>
        </p:txBody>
      </p:sp>
      <p:sp>
        <p:nvSpPr>
          <p:cNvPr id="181353" name="Line 105"/>
          <p:cNvSpPr>
            <a:spLocks noChangeShapeType="1"/>
          </p:cNvSpPr>
          <p:nvPr/>
        </p:nvSpPr>
        <p:spPr bwMode="auto">
          <a:xfrm>
            <a:off x="2082312" y="2636839"/>
            <a:ext cx="4917831" cy="1587"/>
          </a:xfrm>
          <a:prstGeom prst="line">
            <a:avLst/>
          </a:prstGeom>
          <a:noFill/>
          <a:ln w="0">
            <a:solidFill>
              <a:srgbClr val="000000"/>
            </a:solidFill>
            <a:round/>
            <a:headEnd/>
            <a:tailEnd/>
          </a:ln>
        </p:spPr>
        <p:txBody>
          <a:bodyPr/>
          <a:lstStyle/>
          <a:p>
            <a:endParaRPr lang="fr-FR"/>
          </a:p>
        </p:txBody>
      </p:sp>
      <p:sp>
        <p:nvSpPr>
          <p:cNvPr id="181354" name="Rectangle 106"/>
          <p:cNvSpPr>
            <a:spLocks noChangeArrowheads="1"/>
          </p:cNvSpPr>
          <p:nvPr/>
        </p:nvSpPr>
        <p:spPr bwMode="auto">
          <a:xfrm>
            <a:off x="2048608" y="2676526"/>
            <a:ext cx="158698" cy="215444"/>
          </a:xfrm>
          <a:prstGeom prst="rect">
            <a:avLst/>
          </a:prstGeom>
          <a:noFill/>
          <a:ln w="9525">
            <a:noFill/>
            <a:miter lim="800000"/>
            <a:headEnd/>
            <a:tailEnd/>
          </a:ln>
        </p:spPr>
        <p:txBody>
          <a:bodyPr wrap="none" lIns="0" tIns="0" rIns="0" bIns="0">
            <a:spAutoFit/>
          </a:bodyPr>
          <a:lstStyle/>
          <a:p>
            <a:pPr algn="ctr"/>
            <a:r>
              <a:rPr lang="fr-FR" sz="1400" b="1">
                <a:solidFill>
                  <a:srgbClr val="000000"/>
                </a:solidFill>
                <a:latin typeface="Helvetica" pitchFamily="34" charset="0"/>
              </a:rPr>
              <a:t>-5</a:t>
            </a:r>
            <a:endParaRPr lang="fr-FR" sz="3200" b="1">
              <a:latin typeface="Times New Roman" pitchFamily="18" charset="0"/>
            </a:endParaRPr>
          </a:p>
        </p:txBody>
      </p:sp>
      <p:sp>
        <p:nvSpPr>
          <p:cNvPr id="181355" name="Line 107"/>
          <p:cNvSpPr>
            <a:spLocks noChangeShapeType="1"/>
          </p:cNvSpPr>
          <p:nvPr/>
        </p:nvSpPr>
        <p:spPr bwMode="auto">
          <a:xfrm flipV="1">
            <a:off x="2571751" y="2586038"/>
            <a:ext cx="1465" cy="50800"/>
          </a:xfrm>
          <a:prstGeom prst="line">
            <a:avLst/>
          </a:prstGeom>
          <a:noFill/>
          <a:ln w="0">
            <a:solidFill>
              <a:srgbClr val="000000"/>
            </a:solidFill>
            <a:round/>
            <a:headEnd/>
            <a:tailEnd/>
          </a:ln>
        </p:spPr>
        <p:txBody>
          <a:bodyPr/>
          <a:lstStyle/>
          <a:p>
            <a:endParaRPr lang="fr-FR"/>
          </a:p>
        </p:txBody>
      </p:sp>
      <p:sp>
        <p:nvSpPr>
          <p:cNvPr id="181356" name="Line 108"/>
          <p:cNvSpPr>
            <a:spLocks noChangeShapeType="1"/>
          </p:cNvSpPr>
          <p:nvPr/>
        </p:nvSpPr>
        <p:spPr bwMode="auto">
          <a:xfrm>
            <a:off x="2571751" y="923925"/>
            <a:ext cx="1465" cy="50800"/>
          </a:xfrm>
          <a:prstGeom prst="line">
            <a:avLst/>
          </a:prstGeom>
          <a:noFill/>
          <a:ln w="0">
            <a:solidFill>
              <a:srgbClr val="000000"/>
            </a:solidFill>
            <a:round/>
            <a:headEnd/>
            <a:tailEnd/>
          </a:ln>
        </p:spPr>
        <p:txBody>
          <a:bodyPr/>
          <a:lstStyle/>
          <a:p>
            <a:endParaRPr lang="fr-FR"/>
          </a:p>
        </p:txBody>
      </p:sp>
      <p:sp>
        <p:nvSpPr>
          <p:cNvPr id="181357" name="Rectangle 109"/>
          <p:cNvSpPr>
            <a:spLocks noChangeArrowheads="1"/>
          </p:cNvSpPr>
          <p:nvPr/>
        </p:nvSpPr>
        <p:spPr bwMode="auto">
          <a:xfrm>
            <a:off x="2536581" y="2676526"/>
            <a:ext cx="158698" cy="215444"/>
          </a:xfrm>
          <a:prstGeom prst="rect">
            <a:avLst/>
          </a:prstGeom>
          <a:noFill/>
          <a:ln w="9525">
            <a:noFill/>
            <a:miter lim="800000"/>
            <a:headEnd/>
            <a:tailEnd/>
          </a:ln>
        </p:spPr>
        <p:txBody>
          <a:bodyPr wrap="none" lIns="0" tIns="0" rIns="0" bIns="0">
            <a:spAutoFit/>
          </a:bodyPr>
          <a:lstStyle/>
          <a:p>
            <a:pPr algn="ctr"/>
            <a:r>
              <a:rPr lang="fr-FR" sz="1400" b="1">
                <a:solidFill>
                  <a:srgbClr val="000000"/>
                </a:solidFill>
                <a:latin typeface="Helvetica" pitchFamily="34" charset="0"/>
              </a:rPr>
              <a:t>-4</a:t>
            </a:r>
            <a:endParaRPr lang="fr-FR" sz="3200" b="1">
              <a:latin typeface="Times New Roman" pitchFamily="18" charset="0"/>
            </a:endParaRPr>
          </a:p>
        </p:txBody>
      </p:sp>
      <p:sp>
        <p:nvSpPr>
          <p:cNvPr id="181358" name="Line 110"/>
          <p:cNvSpPr>
            <a:spLocks noChangeShapeType="1"/>
          </p:cNvSpPr>
          <p:nvPr/>
        </p:nvSpPr>
        <p:spPr bwMode="auto">
          <a:xfrm flipV="1">
            <a:off x="3069982" y="2586038"/>
            <a:ext cx="1465" cy="50800"/>
          </a:xfrm>
          <a:prstGeom prst="line">
            <a:avLst/>
          </a:prstGeom>
          <a:noFill/>
          <a:ln w="0">
            <a:solidFill>
              <a:srgbClr val="000000"/>
            </a:solidFill>
            <a:round/>
            <a:headEnd/>
            <a:tailEnd/>
          </a:ln>
        </p:spPr>
        <p:txBody>
          <a:bodyPr/>
          <a:lstStyle/>
          <a:p>
            <a:endParaRPr lang="fr-FR"/>
          </a:p>
        </p:txBody>
      </p:sp>
      <p:sp>
        <p:nvSpPr>
          <p:cNvPr id="181359" name="Line 111"/>
          <p:cNvSpPr>
            <a:spLocks noChangeShapeType="1"/>
          </p:cNvSpPr>
          <p:nvPr/>
        </p:nvSpPr>
        <p:spPr bwMode="auto">
          <a:xfrm>
            <a:off x="3069982" y="923925"/>
            <a:ext cx="1465" cy="50800"/>
          </a:xfrm>
          <a:prstGeom prst="line">
            <a:avLst/>
          </a:prstGeom>
          <a:noFill/>
          <a:ln w="0">
            <a:solidFill>
              <a:srgbClr val="000000"/>
            </a:solidFill>
            <a:round/>
            <a:headEnd/>
            <a:tailEnd/>
          </a:ln>
        </p:spPr>
        <p:txBody>
          <a:bodyPr/>
          <a:lstStyle/>
          <a:p>
            <a:endParaRPr lang="fr-FR"/>
          </a:p>
        </p:txBody>
      </p:sp>
      <p:sp>
        <p:nvSpPr>
          <p:cNvPr id="181360" name="Rectangle 112"/>
          <p:cNvSpPr>
            <a:spLocks noChangeArrowheads="1"/>
          </p:cNvSpPr>
          <p:nvPr/>
        </p:nvSpPr>
        <p:spPr bwMode="auto">
          <a:xfrm>
            <a:off x="3034812" y="2676526"/>
            <a:ext cx="158698" cy="215444"/>
          </a:xfrm>
          <a:prstGeom prst="rect">
            <a:avLst/>
          </a:prstGeom>
          <a:noFill/>
          <a:ln w="9525">
            <a:noFill/>
            <a:miter lim="800000"/>
            <a:headEnd/>
            <a:tailEnd/>
          </a:ln>
        </p:spPr>
        <p:txBody>
          <a:bodyPr wrap="none" lIns="0" tIns="0" rIns="0" bIns="0">
            <a:spAutoFit/>
          </a:bodyPr>
          <a:lstStyle/>
          <a:p>
            <a:pPr algn="ctr"/>
            <a:r>
              <a:rPr lang="fr-FR" sz="1400" b="1">
                <a:solidFill>
                  <a:srgbClr val="000000"/>
                </a:solidFill>
                <a:latin typeface="Helvetica" pitchFamily="34" charset="0"/>
              </a:rPr>
              <a:t>-3</a:t>
            </a:r>
            <a:endParaRPr lang="fr-FR" sz="3200" b="1">
              <a:latin typeface="Times New Roman" pitchFamily="18" charset="0"/>
            </a:endParaRPr>
          </a:p>
        </p:txBody>
      </p:sp>
      <p:sp>
        <p:nvSpPr>
          <p:cNvPr id="181361" name="Line 113"/>
          <p:cNvSpPr>
            <a:spLocks noChangeShapeType="1"/>
          </p:cNvSpPr>
          <p:nvPr/>
        </p:nvSpPr>
        <p:spPr bwMode="auto">
          <a:xfrm flipV="1">
            <a:off x="3557954" y="2586038"/>
            <a:ext cx="1466" cy="50800"/>
          </a:xfrm>
          <a:prstGeom prst="line">
            <a:avLst/>
          </a:prstGeom>
          <a:noFill/>
          <a:ln w="0">
            <a:solidFill>
              <a:srgbClr val="000000"/>
            </a:solidFill>
            <a:round/>
            <a:headEnd/>
            <a:tailEnd/>
          </a:ln>
        </p:spPr>
        <p:txBody>
          <a:bodyPr/>
          <a:lstStyle/>
          <a:p>
            <a:endParaRPr lang="fr-FR"/>
          </a:p>
        </p:txBody>
      </p:sp>
      <p:sp>
        <p:nvSpPr>
          <p:cNvPr id="181362" name="Line 114"/>
          <p:cNvSpPr>
            <a:spLocks noChangeShapeType="1"/>
          </p:cNvSpPr>
          <p:nvPr/>
        </p:nvSpPr>
        <p:spPr bwMode="auto">
          <a:xfrm>
            <a:off x="3557954" y="923925"/>
            <a:ext cx="1466" cy="50800"/>
          </a:xfrm>
          <a:prstGeom prst="line">
            <a:avLst/>
          </a:prstGeom>
          <a:noFill/>
          <a:ln w="0">
            <a:solidFill>
              <a:srgbClr val="000000"/>
            </a:solidFill>
            <a:round/>
            <a:headEnd/>
            <a:tailEnd/>
          </a:ln>
        </p:spPr>
        <p:txBody>
          <a:bodyPr/>
          <a:lstStyle/>
          <a:p>
            <a:endParaRPr lang="fr-FR"/>
          </a:p>
        </p:txBody>
      </p:sp>
      <p:sp>
        <p:nvSpPr>
          <p:cNvPr id="181363" name="Rectangle 115"/>
          <p:cNvSpPr>
            <a:spLocks noChangeArrowheads="1"/>
          </p:cNvSpPr>
          <p:nvPr/>
        </p:nvSpPr>
        <p:spPr bwMode="auto">
          <a:xfrm>
            <a:off x="3524250" y="2676526"/>
            <a:ext cx="158698" cy="215444"/>
          </a:xfrm>
          <a:prstGeom prst="rect">
            <a:avLst/>
          </a:prstGeom>
          <a:noFill/>
          <a:ln w="9525">
            <a:noFill/>
            <a:miter lim="800000"/>
            <a:headEnd/>
            <a:tailEnd/>
          </a:ln>
        </p:spPr>
        <p:txBody>
          <a:bodyPr wrap="none" lIns="0" tIns="0" rIns="0" bIns="0">
            <a:spAutoFit/>
          </a:bodyPr>
          <a:lstStyle/>
          <a:p>
            <a:pPr algn="ctr"/>
            <a:r>
              <a:rPr lang="fr-FR" sz="1400" b="1">
                <a:solidFill>
                  <a:srgbClr val="000000"/>
                </a:solidFill>
                <a:latin typeface="Helvetica" pitchFamily="34" charset="0"/>
              </a:rPr>
              <a:t>-2</a:t>
            </a:r>
            <a:endParaRPr lang="fr-FR" sz="3200" b="1">
              <a:latin typeface="Times New Roman" pitchFamily="18" charset="0"/>
            </a:endParaRPr>
          </a:p>
        </p:txBody>
      </p:sp>
      <p:sp>
        <p:nvSpPr>
          <p:cNvPr id="181364" name="Line 116"/>
          <p:cNvSpPr>
            <a:spLocks noChangeShapeType="1"/>
          </p:cNvSpPr>
          <p:nvPr/>
        </p:nvSpPr>
        <p:spPr bwMode="auto">
          <a:xfrm flipV="1">
            <a:off x="4047392" y="2586038"/>
            <a:ext cx="1466" cy="50800"/>
          </a:xfrm>
          <a:prstGeom prst="line">
            <a:avLst/>
          </a:prstGeom>
          <a:noFill/>
          <a:ln w="0">
            <a:solidFill>
              <a:srgbClr val="000000"/>
            </a:solidFill>
            <a:round/>
            <a:headEnd/>
            <a:tailEnd/>
          </a:ln>
        </p:spPr>
        <p:txBody>
          <a:bodyPr/>
          <a:lstStyle/>
          <a:p>
            <a:endParaRPr lang="fr-FR"/>
          </a:p>
        </p:txBody>
      </p:sp>
      <p:sp>
        <p:nvSpPr>
          <p:cNvPr id="181365" name="Line 117"/>
          <p:cNvSpPr>
            <a:spLocks noChangeShapeType="1"/>
          </p:cNvSpPr>
          <p:nvPr/>
        </p:nvSpPr>
        <p:spPr bwMode="auto">
          <a:xfrm>
            <a:off x="4047392" y="923925"/>
            <a:ext cx="1466" cy="50800"/>
          </a:xfrm>
          <a:prstGeom prst="line">
            <a:avLst/>
          </a:prstGeom>
          <a:noFill/>
          <a:ln w="0">
            <a:solidFill>
              <a:srgbClr val="000000"/>
            </a:solidFill>
            <a:round/>
            <a:headEnd/>
            <a:tailEnd/>
          </a:ln>
        </p:spPr>
        <p:txBody>
          <a:bodyPr/>
          <a:lstStyle/>
          <a:p>
            <a:endParaRPr lang="fr-FR"/>
          </a:p>
        </p:txBody>
      </p:sp>
      <p:sp>
        <p:nvSpPr>
          <p:cNvPr id="181366" name="Rectangle 118"/>
          <p:cNvSpPr>
            <a:spLocks noChangeArrowheads="1"/>
          </p:cNvSpPr>
          <p:nvPr/>
        </p:nvSpPr>
        <p:spPr bwMode="auto">
          <a:xfrm>
            <a:off x="4013689" y="2676526"/>
            <a:ext cx="158698" cy="215444"/>
          </a:xfrm>
          <a:prstGeom prst="rect">
            <a:avLst/>
          </a:prstGeom>
          <a:noFill/>
          <a:ln w="9525">
            <a:noFill/>
            <a:miter lim="800000"/>
            <a:headEnd/>
            <a:tailEnd/>
          </a:ln>
        </p:spPr>
        <p:txBody>
          <a:bodyPr wrap="none" lIns="0" tIns="0" rIns="0" bIns="0">
            <a:spAutoFit/>
          </a:bodyPr>
          <a:lstStyle/>
          <a:p>
            <a:pPr algn="ctr"/>
            <a:r>
              <a:rPr lang="fr-FR" sz="1400" b="1">
                <a:solidFill>
                  <a:srgbClr val="000000"/>
                </a:solidFill>
                <a:latin typeface="Helvetica" pitchFamily="34" charset="0"/>
              </a:rPr>
              <a:t>-1</a:t>
            </a:r>
            <a:endParaRPr lang="fr-FR" sz="3200" b="1">
              <a:latin typeface="Times New Roman" pitchFamily="18" charset="0"/>
            </a:endParaRPr>
          </a:p>
        </p:txBody>
      </p:sp>
      <p:sp>
        <p:nvSpPr>
          <p:cNvPr id="181367" name="Line 119"/>
          <p:cNvSpPr>
            <a:spLocks noChangeShapeType="1"/>
          </p:cNvSpPr>
          <p:nvPr/>
        </p:nvSpPr>
        <p:spPr bwMode="auto">
          <a:xfrm flipV="1">
            <a:off x="4545623" y="2586038"/>
            <a:ext cx="1466" cy="50800"/>
          </a:xfrm>
          <a:prstGeom prst="line">
            <a:avLst/>
          </a:prstGeom>
          <a:noFill/>
          <a:ln w="0">
            <a:solidFill>
              <a:srgbClr val="000000"/>
            </a:solidFill>
            <a:round/>
            <a:headEnd/>
            <a:tailEnd/>
          </a:ln>
        </p:spPr>
        <p:txBody>
          <a:bodyPr/>
          <a:lstStyle/>
          <a:p>
            <a:endParaRPr lang="fr-FR"/>
          </a:p>
        </p:txBody>
      </p:sp>
      <p:sp>
        <p:nvSpPr>
          <p:cNvPr id="181368" name="Line 120"/>
          <p:cNvSpPr>
            <a:spLocks noChangeShapeType="1"/>
          </p:cNvSpPr>
          <p:nvPr/>
        </p:nvSpPr>
        <p:spPr bwMode="auto">
          <a:xfrm>
            <a:off x="4545623" y="923925"/>
            <a:ext cx="1466" cy="50800"/>
          </a:xfrm>
          <a:prstGeom prst="line">
            <a:avLst/>
          </a:prstGeom>
          <a:noFill/>
          <a:ln w="0">
            <a:solidFill>
              <a:srgbClr val="000000"/>
            </a:solidFill>
            <a:round/>
            <a:headEnd/>
            <a:tailEnd/>
          </a:ln>
        </p:spPr>
        <p:txBody>
          <a:bodyPr/>
          <a:lstStyle/>
          <a:p>
            <a:endParaRPr lang="fr-FR"/>
          </a:p>
        </p:txBody>
      </p:sp>
      <p:sp>
        <p:nvSpPr>
          <p:cNvPr id="181369" name="Rectangle 121"/>
          <p:cNvSpPr>
            <a:spLocks noChangeArrowheads="1"/>
          </p:cNvSpPr>
          <p:nvPr/>
        </p:nvSpPr>
        <p:spPr bwMode="auto">
          <a:xfrm>
            <a:off x="4539762" y="2676526"/>
            <a:ext cx="99386" cy="215444"/>
          </a:xfrm>
          <a:prstGeom prst="rect">
            <a:avLst/>
          </a:prstGeom>
          <a:noFill/>
          <a:ln w="9525">
            <a:noFill/>
            <a:miter lim="800000"/>
            <a:headEnd/>
            <a:tailEnd/>
          </a:ln>
        </p:spPr>
        <p:txBody>
          <a:bodyPr wrap="none" lIns="0" tIns="0" rIns="0" bIns="0">
            <a:spAutoFit/>
          </a:bodyPr>
          <a:lstStyle/>
          <a:p>
            <a:pPr algn="ctr"/>
            <a:r>
              <a:rPr lang="fr-FR" sz="1400" b="1">
                <a:solidFill>
                  <a:srgbClr val="000000"/>
                </a:solidFill>
                <a:latin typeface="Helvetica" pitchFamily="34" charset="0"/>
              </a:rPr>
              <a:t>0</a:t>
            </a:r>
            <a:endParaRPr lang="fr-FR" sz="3200" b="1">
              <a:latin typeface="Times New Roman" pitchFamily="18" charset="0"/>
            </a:endParaRPr>
          </a:p>
        </p:txBody>
      </p:sp>
      <p:sp>
        <p:nvSpPr>
          <p:cNvPr id="181370" name="Line 122"/>
          <p:cNvSpPr>
            <a:spLocks noChangeShapeType="1"/>
          </p:cNvSpPr>
          <p:nvPr/>
        </p:nvSpPr>
        <p:spPr bwMode="auto">
          <a:xfrm flipV="1">
            <a:off x="5035061" y="2586038"/>
            <a:ext cx="1466" cy="50800"/>
          </a:xfrm>
          <a:prstGeom prst="line">
            <a:avLst/>
          </a:prstGeom>
          <a:noFill/>
          <a:ln w="0">
            <a:solidFill>
              <a:srgbClr val="000000"/>
            </a:solidFill>
            <a:round/>
            <a:headEnd/>
            <a:tailEnd/>
          </a:ln>
        </p:spPr>
        <p:txBody>
          <a:bodyPr/>
          <a:lstStyle/>
          <a:p>
            <a:endParaRPr lang="fr-FR"/>
          </a:p>
        </p:txBody>
      </p:sp>
      <p:sp>
        <p:nvSpPr>
          <p:cNvPr id="181371" name="Line 123"/>
          <p:cNvSpPr>
            <a:spLocks noChangeShapeType="1"/>
          </p:cNvSpPr>
          <p:nvPr/>
        </p:nvSpPr>
        <p:spPr bwMode="auto">
          <a:xfrm>
            <a:off x="5035061" y="923925"/>
            <a:ext cx="1466" cy="50800"/>
          </a:xfrm>
          <a:prstGeom prst="line">
            <a:avLst/>
          </a:prstGeom>
          <a:noFill/>
          <a:ln w="0">
            <a:solidFill>
              <a:srgbClr val="000000"/>
            </a:solidFill>
            <a:round/>
            <a:headEnd/>
            <a:tailEnd/>
          </a:ln>
        </p:spPr>
        <p:txBody>
          <a:bodyPr/>
          <a:lstStyle/>
          <a:p>
            <a:endParaRPr lang="fr-FR"/>
          </a:p>
        </p:txBody>
      </p:sp>
      <p:sp>
        <p:nvSpPr>
          <p:cNvPr id="181372" name="Rectangle 124"/>
          <p:cNvSpPr>
            <a:spLocks noChangeArrowheads="1"/>
          </p:cNvSpPr>
          <p:nvPr/>
        </p:nvSpPr>
        <p:spPr bwMode="auto">
          <a:xfrm>
            <a:off x="5029200" y="2676526"/>
            <a:ext cx="99386" cy="215444"/>
          </a:xfrm>
          <a:prstGeom prst="rect">
            <a:avLst/>
          </a:prstGeom>
          <a:noFill/>
          <a:ln w="9525">
            <a:noFill/>
            <a:miter lim="800000"/>
            <a:headEnd/>
            <a:tailEnd/>
          </a:ln>
        </p:spPr>
        <p:txBody>
          <a:bodyPr wrap="none" lIns="0" tIns="0" rIns="0" bIns="0">
            <a:spAutoFit/>
          </a:bodyPr>
          <a:lstStyle/>
          <a:p>
            <a:pPr algn="ctr"/>
            <a:r>
              <a:rPr lang="fr-FR" sz="1400" b="1">
                <a:solidFill>
                  <a:srgbClr val="000000"/>
                </a:solidFill>
                <a:latin typeface="Helvetica" pitchFamily="34" charset="0"/>
              </a:rPr>
              <a:t>1</a:t>
            </a:r>
            <a:endParaRPr lang="fr-FR" sz="3200" b="1">
              <a:latin typeface="Times New Roman" pitchFamily="18" charset="0"/>
            </a:endParaRPr>
          </a:p>
        </p:txBody>
      </p:sp>
      <p:sp>
        <p:nvSpPr>
          <p:cNvPr id="181373" name="Line 125"/>
          <p:cNvSpPr>
            <a:spLocks noChangeShapeType="1"/>
          </p:cNvSpPr>
          <p:nvPr/>
        </p:nvSpPr>
        <p:spPr bwMode="auto">
          <a:xfrm flipV="1">
            <a:off x="5523036" y="2586038"/>
            <a:ext cx="1465" cy="50800"/>
          </a:xfrm>
          <a:prstGeom prst="line">
            <a:avLst/>
          </a:prstGeom>
          <a:noFill/>
          <a:ln w="0">
            <a:solidFill>
              <a:srgbClr val="000000"/>
            </a:solidFill>
            <a:round/>
            <a:headEnd/>
            <a:tailEnd/>
          </a:ln>
        </p:spPr>
        <p:txBody>
          <a:bodyPr/>
          <a:lstStyle/>
          <a:p>
            <a:endParaRPr lang="fr-FR"/>
          </a:p>
        </p:txBody>
      </p:sp>
      <p:sp>
        <p:nvSpPr>
          <p:cNvPr id="181374" name="Line 126"/>
          <p:cNvSpPr>
            <a:spLocks noChangeShapeType="1"/>
          </p:cNvSpPr>
          <p:nvPr/>
        </p:nvSpPr>
        <p:spPr bwMode="auto">
          <a:xfrm>
            <a:off x="5523036" y="923925"/>
            <a:ext cx="1465" cy="50800"/>
          </a:xfrm>
          <a:prstGeom prst="line">
            <a:avLst/>
          </a:prstGeom>
          <a:noFill/>
          <a:ln w="0">
            <a:solidFill>
              <a:srgbClr val="000000"/>
            </a:solidFill>
            <a:round/>
            <a:headEnd/>
            <a:tailEnd/>
          </a:ln>
        </p:spPr>
        <p:txBody>
          <a:bodyPr/>
          <a:lstStyle/>
          <a:p>
            <a:endParaRPr lang="fr-FR"/>
          </a:p>
        </p:txBody>
      </p:sp>
      <p:sp>
        <p:nvSpPr>
          <p:cNvPr id="181375" name="Rectangle 127"/>
          <p:cNvSpPr>
            <a:spLocks noChangeArrowheads="1"/>
          </p:cNvSpPr>
          <p:nvPr/>
        </p:nvSpPr>
        <p:spPr bwMode="auto">
          <a:xfrm>
            <a:off x="5517174" y="2676526"/>
            <a:ext cx="99386" cy="215444"/>
          </a:xfrm>
          <a:prstGeom prst="rect">
            <a:avLst/>
          </a:prstGeom>
          <a:noFill/>
          <a:ln w="9525">
            <a:noFill/>
            <a:miter lim="800000"/>
            <a:headEnd/>
            <a:tailEnd/>
          </a:ln>
        </p:spPr>
        <p:txBody>
          <a:bodyPr wrap="none" lIns="0" tIns="0" rIns="0" bIns="0">
            <a:spAutoFit/>
          </a:bodyPr>
          <a:lstStyle/>
          <a:p>
            <a:pPr algn="ctr"/>
            <a:r>
              <a:rPr lang="fr-FR" sz="1400" b="1">
                <a:solidFill>
                  <a:srgbClr val="000000"/>
                </a:solidFill>
                <a:latin typeface="Helvetica" pitchFamily="34" charset="0"/>
              </a:rPr>
              <a:t>2</a:t>
            </a:r>
            <a:endParaRPr lang="fr-FR" sz="3200" b="1">
              <a:latin typeface="Times New Roman" pitchFamily="18" charset="0"/>
            </a:endParaRPr>
          </a:p>
        </p:txBody>
      </p:sp>
      <p:sp>
        <p:nvSpPr>
          <p:cNvPr id="181376" name="Line 128"/>
          <p:cNvSpPr>
            <a:spLocks noChangeShapeType="1"/>
          </p:cNvSpPr>
          <p:nvPr/>
        </p:nvSpPr>
        <p:spPr bwMode="auto">
          <a:xfrm flipV="1">
            <a:off x="6012474" y="2586038"/>
            <a:ext cx="1465" cy="50800"/>
          </a:xfrm>
          <a:prstGeom prst="line">
            <a:avLst/>
          </a:prstGeom>
          <a:noFill/>
          <a:ln w="0">
            <a:solidFill>
              <a:srgbClr val="000000"/>
            </a:solidFill>
            <a:round/>
            <a:headEnd/>
            <a:tailEnd/>
          </a:ln>
        </p:spPr>
        <p:txBody>
          <a:bodyPr/>
          <a:lstStyle/>
          <a:p>
            <a:endParaRPr lang="fr-FR"/>
          </a:p>
        </p:txBody>
      </p:sp>
      <p:sp>
        <p:nvSpPr>
          <p:cNvPr id="181377" name="Line 129"/>
          <p:cNvSpPr>
            <a:spLocks noChangeShapeType="1"/>
          </p:cNvSpPr>
          <p:nvPr/>
        </p:nvSpPr>
        <p:spPr bwMode="auto">
          <a:xfrm>
            <a:off x="6012474" y="923925"/>
            <a:ext cx="1465" cy="50800"/>
          </a:xfrm>
          <a:prstGeom prst="line">
            <a:avLst/>
          </a:prstGeom>
          <a:noFill/>
          <a:ln w="0">
            <a:solidFill>
              <a:srgbClr val="000000"/>
            </a:solidFill>
            <a:round/>
            <a:headEnd/>
            <a:tailEnd/>
          </a:ln>
        </p:spPr>
        <p:txBody>
          <a:bodyPr/>
          <a:lstStyle/>
          <a:p>
            <a:endParaRPr lang="fr-FR"/>
          </a:p>
        </p:txBody>
      </p:sp>
      <p:sp>
        <p:nvSpPr>
          <p:cNvPr id="181378" name="Rectangle 130"/>
          <p:cNvSpPr>
            <a:spLocks noChangeArrowheads="1"/>
          </p:cNvSpPr>
          <p:nvPr/>
        </p:nvSpPr>
        <p:spPr bwMode="auto">
          <a:xfrm>
            <a:off x="6006612" y="2676526"/>
            <a:ext cx="99386" cy="215444"/>
          </a:xfrm>
          <a:prstGeom prst="rect">
            <a:avLst/>
          </a:prstGeom>
          <a:noFill/>
          <a:ln w="9525">
            <a:noFill/>
            <a:miter lim="800000"/>
            <a:headEnd/>
            <a:tailEnd/>
          </a:ln>
        </p:spPr>
        <p:txBody>
          <a:bodyPr wrap="none" lIns="0" tIns="0" rIns="0" bIns="0">
            <a:spAutoFit/>
          </a:bodyPr>
          <a:lstStyle/>
          <a:p>
            <a:pPr algn="ctr"/>
            <a:r>
              <a:rPr lang="fr-FR" sz="1400" b="1">
                <a:solidFill>
                  <a:srgbClr val="000000"/>
                </a:solidFill>
                <a:latin typeface="Helvetica" pitchFamily="34" charset="0"/>
              </a:rPr>
              <a:t>3</a:t>
            </a:r>
            <a:endParaRPr lang="fr-FR" sz="3200" b="1">
              <a:latin typeface="Times New Roman" pitchFamily="18" charset="0"/>
            </a:endParaRPr>
          </a:p>
        </p:txBody>
      </p:sp>
      <p:sp>
        <p:nvSpPr>
          <p:cNvPr id="181379" name="Line 131"/>
          <p:cNvSpPr>
            <a:spLocks noChangeShapeType="1"/>
          </p:cNvSpPr>
          <p:nvPr/>
        </p:nvSpPr>
        <p:spPr bwMode="auto">
          <a:xfrm flipV="1">
            <a:off x="6510705" y="2586038"/>
            <a:ext cx="1465" cy="50800"/>
          </a:xfrm>
          <a:prstGeom prst="line">
            <a:avLst/>
          </a:prstGeom>
          <a:noFill/>
          <a:ln w="0">
            <a:solidFill>
              <a:srgbClr val="000000"/>
            </a:solidFill>
            <a:round/>
            <a:headEnd/>
            <a:tailEnd/>
          </a:ln>
        </p:spPr>
        <p:txBody>
          <a:bodyPr/>
          <a:lstStyle/>
          <a:p>
            <a:endParaRPr lang="fr-FR"/>
          </a:p>
        </p:txBody>
      </p:sp>
      <p:sp>
        <p:nvSpPr>
          <p:cNvPr id="181380" name="Line 132"/>
          <p:cNvSpPr>
            <a:spLocks noChangeShapeType="1"/>
          </p:cNvSpPr>
          <p:nvPr/>
        </p:nvSpPr>
        <p:spPr bwMode="auto">
          <a:xfrm>
            <a:off x="6510705" y="923925"/>
            <a:ext cx="1465" cy="50800"/>
          </a:xfrm>
          <a:prstGeom prst="line">
            <a:avLst/>
          </a:prstGeom>
          <a:noFill/>
          <a:ln w="0">
            <a:solidFill>
              <a:srgbClr val="000000"/>
            </a:solidFill>
            <a:round/>
            <a:headEnd/>
            <a:tailEnd/>
          </a:ln>
        </p:spPr>
        <p:txBody>
          <a:bodyPr/>
          <a:lstStyle/>
          <a:p>
            <a:endParaRPr lang="fr-FR"/>
          </a:p>
        </p:txBody>
      </p:sp>
      <p:sp>
        <p:nvSpPr>
          <p:cNvPr id="181381" name="Rectangle 133"/>
          <p:cNvSpPr>
            <a:spLocks noChangeArrowheads="1"/>
          </p:cNvSpPr>
          <p:nvPr/>
        </p:nvSpPr>
        <p:spPr bwMode="auto">
          <a:xfrm>
            <a:off x="6504843" y="2676526"/>
            <a:ext cx="99386" cy="215444"/>
          </a:xfrm>
          <a:prstGeom prst="rect">
            <a:avLst/>
          </a:prstGeom>
          <a:noFill/>
          <a:ln w="9525">
            <a:noFill/>
            <a:miter lim="800000"/>
            <a:headEnd/>
            <a:tailEnd/>
          </a:ln>
        </p:spPr>
        <p:txBody>
          <a:bodyPr wrap="none" lIns="0" tIns="0" rIns="0" bIns="0">
            <a:spAutoFit/>
          </a:bodyPr>
          <a:lstStyle/>
          <a:p>
            <a:pPr algn="ctr"/>
            <a:r>
              <a:rPr lang="fr-FR" sz="1400" b="1">
                <a:solidFill>
                  <a:srgbClr val="000000"/>
                </a:solidFill>
                <a:latin typeface="Helvetica" pitchFamily="34" charset="0"/>
              </a:rPr>
              <a:t>4</a:t>
            </a:r>
            <a:endParaRPr lang="fr-FR" sz="3200" b="1">
              <a:latin typeface="Times New Roman" pitchFamily="18" charset="0"/>
            </a:endParaRPr>
          </a:p>
        </p:txBody>
      </p:sp>
      <p:sp>
        <p:nvSpPr>
          <p:cNvPr id="181382" name="Line 134"/>
          <p:cNvSpPr>
            <a:spLocks noChangeShapeType="1"/>
          </p:cNvSpPr>
          <p:nvPr/>
        </p:nvSpPr>
        <p:spPr bwMode="auto">
          <a:xfrm flipV="1">
            <a:off x="7000143" y="2586038"/>
            <a:ext cx="1465" cy="50800"/>
          </a:xfrm>
          <a:prstGeom prst="line">
            <a:avLst/>
          </a:prstGeom>
          <a:noFill/>
          <a:ln w="0">
            <a:solidFill>
              <a:srgbClr val="000000"/>
            </a:solidFill>
            <a:round/>
            <a:headEnd/>
            <a:tailEnd/>
          </a:ln>
        </p:spPr>
        <p:txBody>
          <a:bodyPr/>
          <a:lstStyle/>
          <a:p>
            <a:endParaRPr lang="fr-FR"/>
          </a:p>
        </p:txBody>
      </p:sp>
      <p:sp>
        <p:nvSpPr>
          <p:cNvPr id="181383" name="Line 135"/>
          <p:cNvSpPr>
            <a:spLocks noChangeShapeType="1"/>
          </p:cNvSpPr>
          <p:nvPr/>
        </p:nvSpPr>
        <p:spPr bwMode="auto">
          <a:xfrm>
            <a:off x="7000143" y="923925"/>
            <a:ext cx="1465" cy="50800"/>
          </a:xfrm>
          <a:prstGeom prst="line">
            <a:avLst/>
          </a:prstGeom>
          <a:noFill/>
          <a:ln w="0">
            <a:solidFill>
              <a:srgbClr val="000000"/>
            </a:solidFill>
            <a:round/>
            <a:headEnd/>
            <a:tailEnd/>
          </a:ln>
        </p:spPr>
        <p:txBody>
          <a:bodyPr/>
          <a:lstStyle/>
          <a:p>
            <a:endParaRPr lang="fr-FR"/>
          </a:p>
        </p:txBody>
      </p:sp>
      <p:sp>
        <p:nvSpPr>
          <p:cNvPr id="181384" name="Rectangle 136"/>
          <p:cNvSpPr>
            <a:spLocks noChangeArrowheads="1"/>
          </p:cNvSpPr>
          <p:nvPr/>
        </p:nvSpPr>
        <p:spPr bwMode="auto">
          <a:xfrm>
            <a:off x="6994282" y="2676526"/>
            <a:ext cx="99386" cy="215444"/>
          </a:xfrm>
          <a:prstGeom prst="rect">
            <a:avLst/>
          </a:prstGeom>
          <a:noFill/>
          <a:ln w="9525">
            <a:noFill/>
            <a:miter lim="800000"/>
            <a:headEnd/>
            <a:tailEnd/>
          </a:ln>
        </p:spPr>
        <p:txBody>
          <a:bodyPr wrap="none" lIns="0" tIns="0" rIns="0" bIns="0">
            <a:spAutoFit/>
          </a:bodyPr>
          <a:lstStyle/>
          <a:p>
            <a:pPr algn="ctr"/>
            <a:r>
              <a:rPr lang="fr-FR" sz="1400" b="1">
                <a:solidFill>
                  <a:srgbClr val="000000"/>
                </a:solidFill>
                <a:latin typeface="Helvetica" pitchFamily="34" charset="0"/>
              </a:rPr>
              <a:t>5</a:t>
            </a:r>
            <a:endParaRPr lang="fr-FR" sz="3200" b="1">
              <a:latin typeface="Times New Roman" pitchFamily="18" charset="0"/>
            </a:endParaRPr>
          </a:p>
        </p:txBody>
      </p:sp>
      <p:sp>
        <p:nvSpPr>
          <p:cNvPr id="181385" name="Line 137"/>
          <p:cNvSpPr>
            <a:spLocks noChangeShapeType="1"/>
          </p:cNvSpPr>
          <p:nvPr/>
        </p:nvSpPr>
        <p:spPr bwMode="auto">
          <a:xfrm>
            <a:off x="2082313" y="2636839"/>
            <a:ext cx="49823" cy="1587"/>
          </a:xfrm>
          <a:prstGeom prst="line">
            <a:avLst/>
          </a:prstGeom>
          <a:noFill/>
          <a:ln w="0">
            <a:solidFill>
              <a:srgbClr val="000000"/>
            </a:solidFill>
            <a:round/>
            <a:headEnd/>
            <a:tailEnd/>
          </a:ln>
        </p:spPr>
        <p:txBody>
          <a:bodyPr/>
          <a:lstStyle/>
          <a:p>
            <a:endParaRPr lang="fr-FR"/>
          </a:p>
        </p:txBody>
      </p:sp>
      <p:sp>
        <p:nvSpPr>
          <p:cNvPr id="181386" name="Line 138"/>
          <p:cNvSpPr>
            <a:spLocks noChangeShapeType="1"/>
          </p:cNvSpPr>
          <p:nvPr/>
        </p:nvSpPr>
        <p:spPr bwMode="auto">
          <a:xfrm flipH="1">
            <a:off x="6950320" y="2636839"/>
            <a:ext cx="49823" cy="1587"/>
          </a:xfrm>
          <a:prstGeom prst="line">
            <a:avLst/>
          </a:prstGeom>
          <a:noFill/>
          <a:ln w="0">
            <a:solidFill>
              <a:srgbClr val="000000"/>
            </a:solidFill>
            <a:round/>
            <a:headEnd/>
            <a:tailEnd/>
          </a:ln>
        </p:spPr>
        <p:txBody>
          <a:bodyPr/>
          <a:lstStyle/>
          <a:p>
            <a:endParaRPr lang="fr-FR"/>
          </a:p>
        </p:txBody>
      </p:sp>
      <p:sp>
        <p:nvSpPr>
          <p:cNvPr id="181387" name="Rectangle 139"/>
          <p:cNvSpPr>
            <a:spLocks noChangeArrowheads="1"/>
          </p:cNvSpPr>
          <p:nvPr/>
        </p:nvSpPr>
        <p:spPr bwMode="auto">
          <a:xfrm>
            <a:off x="1815612" y="2555876"/>
            <a:ext cx="99386" cy="215444"/>
          </a:xfrm>
          <a:prstGeom prst="rect">
            <a:avLst/>
          </a:prstGeom>
          <a:noFill/>
          <a:ln w="9525">
            <a:noFill/>
            <a:miter lim="800000"/>
            <a:headEnd/>
            <a:tailEnd/>
          </a:ln>
        </p:spPr>
        <p:txBody>
          <a:bodyPr wrap="none" lIns="0" tIns="0" rIns="0" bIns="0">
            <a:spAutoFit/>
          </a:bodyPr>
          <a:lstStyle/>
          <a:p>
            <a:pPr algn="ctr"/>
            <a:r>
              <a:rPr lang="fr-FR" sz="1400" b="1">
                <a:solidFill>
                  <a:srgbClr val="000000"/>
                </a:solidFill>
                <a:latin typeface="Helvetica" pitchFamily="34" charset="0"/>
              </a:rPr>
              <a:t>0</a:t>
            </a:r>
            <a:endParaRPr lang="fr-FR" sz="3200" b="1">
              <a:latin typeface="Times New Roman" pitchFamily="18" charset="0"/>
            </a:endParaRPr>
          </a:p>
        </p:txBody>
      </p:sp>
      <p:sp>
        <p:nvSpPr>
          <p:cNvPr id="181388" name="Line 140"/>
          <p:cNvSpPr>
            <a:spLocks noChangeShapeType="1"/>
          </p:cNvSpPr>
          <p:nvPr/>
        </p:nvSpPr>
        <p:spPr bwMode="auto">
          <a:xfrm>
            <a:off x="2082313" y="2211389"/>
            <a:ext cx="49823" cy="1587"/>
          </a:xfrm>
          <a:prstGeom prst="line">
            <a:avLst/>
          </a:prstGeom>
          <a:noFill/>
          <a:ln w="0">
            <a:solidFill>
              <a:srgbClr val="000000"/>
            </a:solidFill>
            <a:round/>
            <a:headEnd/>
            <a:tailEnd/>
          </a:ln>
        </p:spPr>
        <p:txBody>
          <a:bodyPr/>
          <a:lstStyle/>
          <a:p>
            <a:endParaRPr lang="fr-FR"/>
          </a:p>
        </p:txBody>
      </p:sp>
      <p:sp>
        <p:nvSpPr>
          <p:cNvPr id="181389" name="Line 141"/>
          <p:cNvSpPr>
            <a:spLocks noChangeShapeType="1"/>
          </p:cNvSpPr>
          <p:nvPr/>
        </p:nvSpPr>
        <p:spPr bwMode="auto">
          <a:xfrm flipH="1">
            <a:off x="6950320" y="2211389"/>
            <a:ext cx="49823" cy="1587"/>
          </a:xfrm>
          <a:prstGeom prst="line">
            <a:avLst/>
          </a:prstGeom>
          <a:noFill/>
          <a:ln w="0">
            <a:solidFill>
              <a:srgbClr val="000000"/>
            </a:solidFill>
            <a:round/>
            <a:headEnd/>
            <a:tailEnd/>
          </a:ln>
        </p:spPr>
        <p:txBody>
          <a:bodyPr/>
          <a:lstStyle/>
          <a:p>
            <a:endParaRPr lang="fr-FR"/>
          </a:p>
        </p:txBody>
      </p:sp>
      <p:sp>
        <p:nvSpPr>
          <p:cNvPr id="181390" name="Rectangle 142"/>
          <p:cNvSpPr>
            <a:spLocks noChangeArrowheads="1"/>
          </p:cNvSpPr>
          <p:nvPr/>
        </p:nvSpPr>
        <p:spPr bwMode="auto">
          <a:xfrm>
            <a:off x="1811215" y="2130426"/>
            <a:ext cx="65" cy="492443"/>
          </a:xfrm>
          <a:prstGeom prst="rect">
            <a:avLst/>
          </a:prstGeom>
          <a:noFill/>
          <a:ln w="9525">
            <a:noFill/>
            <a:miter lim="800000"/>
            <a:headEnd/>
            <a:tailEnd/>
          </a:ln>
        </p:spPr>
        <p:txBody>
          <a:bodyPr wrap="none" lIns="0" tIns="0" rIns="0" bIns="0">
            <a:spAutoFit/>
          </a:bodyPr>
          <a:lstStyle/>
          <a:p>
            <a:pPr algn="ctr"/>
            <a:endParaRPr lang="fr-FR" sz="3200" b="1">
              <a:latin typeface="Times New Roman" pitchFamily="18" charset="0"/>
            </a:endParaRPr>
          </a:p>
        </p:txBody>
      </p:sp>
      <p:sp>
        <p:nvSpPr>
          <p:cNvPr id="181391" name="Line 143"/>
          <p:cNvSpPr>
            <a:spLocks noChangeShapeType="1"/>
          </p:cNvSpPr>
          <p:nvPr/>
        </p:nvSpPr>
        <p:spPr bwMode="auto">
          <a:xfrm>
            <a:off x="2082313" y="1785939"/>
            <a:ext cx="49823" cy="1587"/>
          </a:xfrm>
          <a:prstGeom prst="line">
            <a:avLst/>
          </a:prstGeom>
          <a:noFill/>
          <a:ln w="0">
            <a:solidFill>
              <a:srgbClr val="000000"/>
            </a:solidFill>
            <a:round/>
            <a:headEnd/>
            <a:tailEnd/>
          </a:ln>
        </p:spPr>
        <p:txBody>
          <a:bodyPr/>
          <a:lstStyle/>
          <a:p>
            <a:endParaRPr lang="fr-FR"/>
          </a:p>
        </p:txBody>
      </p:sp>
      <p:sp>
        <p:nvSpPr>
          <p:cNvPr id="181392" name="Line 144"/>
          <p:cNvSpPr>
            <a:spLocks noChangeShapeType="1"/>
          </p:cNvSpPr>
          <p:nvPr/>
        </p:nvSpPr>
        <p:spPr bwMode="auto">
          <a:xfrm flipH="1">
            <a:off x="6950320" y="1785939"/>
            <a:ext cx="49823" cy="1587"/>
          </a:xfrm>
          <a:prstGeom prst="line">
            <a:avLst/>
          </a:prstGeom>
          <a:noFill/>
          <a:ln w="0">
            <a:solidFill>
              <a:srgbClr val="000000"/>
            </a:solidFill>
            <a:round/>
            <a:headEnd/>
            <a:tailEnd/>
          </a:ln>
        </p:spPr>
        <p:txBody>
          <a:bodyPr/>
          <a:lstStyle/>
          <a:p>
            <a:endParaRPr lang="fr-FR"/>
          </a:p>
        </p:txBody>
      </p:sp>
      <p:sp>
        <p:nvSpPr>
          <p:cNvPr id="181393" name="Rectangle 145"/>
          <p:cNvSpPr>
            <a:spLocks noChangeArrowheads="1"/>
          </p:cNvSpPr>
          <p:nvPr/>
        </p:nvSpPr>
        <p:spPr bwMode="auto">
          <a:xfrm>
            <a:off x="1828800" y="1704976"/>
            <a:ext cx="99386" cy="215444"/>
          </a:xfrm>
          <a:prstGeom prst="rect">
            <a:avLst/>
          </a:prstGeom>
          <a:noFill/>
          <a:ln w="9525">
            <a:noFill/>
            <a:miter lim="800000"/>
            <a:headEnd/>
            <a:tailEnd/>
          </a:ln>
        </p:spPr>
        <p:txBody>
          <a:bodyPr wrap="none" lIns="0" tIns="0" rIns="0" bIns="0">
            <a:spAutoFit/>
          </a:bodyPr>
          <a:lstStyle/>
          <a:p>
            <a:pPr algn="ctr"/>
            <a:r>
              <a:rPr lang="fr-FR" sz="1400" b="1">
                <a:solidFill>
                  <a:srgbClr val="000000"/>
                </a:solidFill>
                <a:latin typeface="Helvetica" pitchFamily="34" charset="0"/>
              </a:rPr>
              <a:t>1</a:t>
            </a:r>
            <a:endParaRPr lang="fr-FR" sz="3200" b="1">
              <a:latin typeface="Times New Roman" pitchFamily="18" charset="0"/>
            </a:endParaRPr>
          </a:p>
        </p:txBody>
      </p:sp>
      <p:sp>
        <p:nvSpPr>
          <p:cNvPr id="181394" name="Line 146"/>
          <p:cNvSpPr>
            <a:spLocks noChangeShapeType="1"/>
          </p:cNvSpPr>
          <p:nvPr/>
        </p:nvSpPr>
        <p:spPr bwMode="auto">
          <a:xfrm>
            <a:off x="2082313" y="1349375"/>
            <a:ext cx="49823" cy="1588"/>
          </a:xfrm>
          <a:prstGeom prst="line">
            <a:avLst/>
          </a:prstGeom>
          <a:noFill/>
          <a:ln w="0">
            <a:solidFill>
              <a:srgbClr val="000000"/>
            </a:solidFill>
            <a:round/>
            <a:headEnd/>
            <a:tailEnd/>
          </a:ln>
        </p:spPr>
        <p:txBody>
          <a:bodyPr/>
          <a:lstStyle/>
          <a:p>
            <a:endParaRPr lang="fr-FR"/>
          </a:p>
        </p:txBody>
      </p:sp>
      <p:sp>
        <p:nvSpPr>
          <p:cNvPr id="181395" name="Line 147"/>
          <p:cNvSpPr>
            <a:spLocks noChangeShapeType="1"/>
          </p:cNvSpPr>
          <p:nvPr/>
        </p:nvSpPr>
        <p:spPr bwMode="auto">
          <a:xfrm flipH="1">
            <a:off x="6950320" y="1349375"/>
            <a:ext cx="49823" cy="1588"/>
          </a:xfrm>
          <a:prstGeom prst="line">
            <a:avLst/>
          </a:prstGeom>
          <a:noFill/>
          <a:ln w="0">
            <a:solidFill>
              <a:srgbClr val="000000"/>
            </a:solidFill>
            <a:round/>
            <a:headEnd/>
            <a:tailEnd/>
          </a:ln>
        </p:spPr>
        <p:txBody>
          <a:bodyPr/>
          <a:lstStyle/>
          <a:p>
            <a:endParaRPr lang="fr-FR"/>
          </a:p>
        </p:txBody>
      </p:sp>
      <p:sp>
        <p:nvSpPr>
          <p:cNvPr id="181396" name="Rectangle 148"/>
          <p:cNvSpPr>
            <a:spLocks noChangeArrowheads="1"/>
          </p:cNvSpPr>
          <p:nvPr/>
        </p:nvSpPr>
        <p:spPr bwMode="auto">
          <a:xfrm>
            <a:off x="1824404" y="1268413"/>
            <a:ext cx="65" cy="492443"/>
          </a:xfrm>
          <a:prstGeom prst="rect">
            <a:avLst/>
          </a:prstGeom>
          <a:noFill/>
          <a:ln w="9525">
            <a:noFill/>
            <a:miter lim="800000"/>
            <a:headEnd/>
            <a:tailEnd/>
          </a:ln>
        </p:spPr>
        <p:txBody>
          <a:bodyPr wrap="none" lIns="0" tIns="0" rIns="0" bIns="0">
            <a:spAutoFit/>
          </a:bodyPr>
          <a:lstStyle/>
          <a:p>
            <a:pPr algn="ctr"/>
            <a:endParaRPr lang="fr-FR" sz="3200" b="1">
              <a:latin typeface="Times New Roman" pitchFamily="18" charset="0"/>
            </a:endParaRPr>
          </a:p>
        </p:txBody>
      </p:sp>
      <p:sp>
        <p:nvSpPr>
          <p:cNvPr id="181397" name="Line 149"/>
          <p:cNvSpPr>
            <a:spLocks noChangeShapeType="1"/>
          </p:cNvSpPr>
          <p:nvPr/>
        </p:nvSpPr>
        <p:spPr bwMode="auto">
          <a:xfrm>
            <a:off x="2082313" y="923925"/>
            <a:ext cx="49823" cy="1588"/>
          </a:xfrm>
          <a:prstGeom prst="line">
            <a:avLst/>
          </a:prstGeom>
          <a:noFill/>
          <a:ln w="0">
            <a:solidFill>
              <a:srgbClr val="000000"/>
            </a:solidFill>
            <a:round/>
            <a:headEnd/>
            <a:tailEnd/>
          </a:ln>
        </p:spPr>
        <p:txBody>
          <a:bodyPr/>
          <a:lstStyle/>
          <a:p>
            <a:endParaRPr lang="fr-FR"/>
          </a:p>
        </p:txBody>
      </p:sp>
      <p:sp>
        <p:nvSpPr>
          <p:cNvPr id="181398" name="Line 150"/>
          <p:cNvSpPr>
            <a:spLocks noChangeShapeType="1"/>
          </p:cNvSpPr>
          <p:nvPr/>
        </p:nvSpPr>
        <p:spPr bwMode="auto">
          <a:xfrm flipH="1">
            <a:off x="6950320" y="923925"/>
            <a:ext cx="49823" cy="1588"/>
          </a:xfrm>
          <a:prstGeom prst="line">
            <a:avLst/>
          </a:prstGeom>
          <a:noFill/>
          <a:ln w="0">
            <a:solidFill>
              <a:srgbClr val="000000"/>
            </a:solidFill>
            <a:round/>
            <a:headEnd/>
            <a:tailEnd/>
          </a:ln>
        </p:spPr>
        <p:txBody>
          <a:bodyPr/>
          <a:lstStyle/>
          <a:p>
            <a:endParaRPr lang="fr-FR"/>
          </a:p>
        </p:txBody>
      </p:sp>
      <p:sp>
        <p:nvSpPr>
          <p:cNvPr id="181399" name="Rectangle 151"/>
          <p:cNvSpPr>
            <a:spLocks noChangeArrowheads="1"/>
          </p:cNvSpPr>
          <p:nvPr/>
        </p:nvSpPr>
        <p:spPr bwMode="auto">
          <a:xfrm>
            <a:off x="1828800" y="842963"/>
            <a:ext cx="99386" cy="215444"/>
          </a:xfrm>
          <a:prstGeom prst="rect">
            <a:avLst/>
          </a:prstGeom>
          <a:noFill/>
          <a:ln w="9525">
            <a:noFill/>
            <a:miter lim="800000"/>
            <a:headEnd/>
            <a:tailEnd/>
          </a:ln>
        </p:spPr>
        <p:txBody>
          <a:bodyPr wrap="none" lIns="0" tIns="0" rIns="0" bIns="0">
            <a:spAutoFit/>
          </a:bodyPr>
          <a:lstStyle/>
          <a:p>
            <a:pPr algn="ctr"/>
            <a:r>
              <a:rPr lang="fr-FR" sz="1400" b="1">
                <a:solidFill>
                  <a:srgbClr val="000000"/>
                </a:solidFill>
                <a:latin typeface="Helvetica" pitchFamily="34" charset="0"/>
              </a:rPr>
              <a:t>2</a:t>
            </a:r>
            <a:endParaRPr lang="fr-FR" sz="3200" b="1">
              <a:latin typeface="Times New Roman" pitchFamily="18" charset="0"/>
            </a:endParaRPr>
          </a:p>
        </p:txBody>
      </p:sp>
      <p:sp>
        <p:nvSpPr>
          <p:cNvPr id="181400" name="Line 152"/>
          <p:cNvSpPr>
            <a:spLocks noChangeShapeType="1"/>
          </p:cNvSpPr>
          <p:nvPr/>
        </p:nvSpPr>
        <p:spPr bwMode="auto">
          <a:xfrm>
            <a:off x="2082312" y="923925"/>
            <a:ext cx="4917831" cy="1588"/>
          </a:xfrm>
          <a:prstGeom prst="line">
            <a:avLst/>
          </a:prstGeom>
          <a:noFill/>
          <a:ln w="0">
            <a:solidFill>
              <a:srgbClr val="000000"/>
            </a:solidFill>
            <a:round/>
            <a:headEnd/>
            <a:tailEnd/>
          </a:ln>
        </p:spPr>
        <p:txBody>
          <a:bodyPr/>
          <a:lstStyle/>
          <a:p>
            <a:endParaRPr lang="fr-FR"/>
          </a:p>
        </p:txBody>
      </p:sp>
      <p:sp>
        <p:nvSpPr>
          <p:cNvPr id="181401" name="Freeform 153"/>
          <p:cNvSpPr>
            <a:spLocks/>
          </p:cNvSpPr>
          <p:nvPr/>
        </p:nvSpPr>
        <p:spPr bwMode="auto">
          <a:xfrm>
            <a:off x="2082312" y="923925"/>
            <a:ext cx="4917831" cy="1712913"/>
          </a:xfrm>
          <a:custGeom>
            <a:avLst/>
            <a:gdLst/>
            <a:ahLst/>
            <a:cxnLst>
              <a:cxn ang="0">
                <a:pos x="0" y="169"/>
              </a:cxn>
              <a:cxn ang="0">
                <a:pos x="493" y="169"/>
              </a:cxn>
              <a:cxn ang="0">
                <a:pos x="493" y="0"/>
              </a:cxn>
            </a:cxnLst>
            <a:rect l="0" t="0" r="r" b="b"/>
            <a:pathLst>
              <a:path w="493" h="169">
                <a:moveTo>
                  <a:pt x="0" y="169"/>
                </a:moveTo>
                <a:lnTo>
                  <a:pt x="493" y="169"/>
                </a:lnTo>
                <a:lnTo>
                  <a:pt x="493" y="0"/>
                </a:lnTo>
              </a:path>
            </a:pathLst>
          </a:custGeom>
          <a:noFill/>
          <a:ln w="0">
            <a:solidFill>
              <a:srgbClr val="000000"/>
            </a:solidFill>
            <a:prstDash val="solid"/>
            <a:round/>
            <a:headEnd/>
            <a:tailEnd/>
          </a:ln>
        </p:spPr>
        <p:txBody>
          <a:bodyPr/>
          <a:lstStyle/>
          <a:p>
            <a:endParaRPr lang="fr-FR"/>
          </a:p>
        </p:txBody>
      </p:sp>
      <p:sp>
        <p:nvSpPr>
          <p:cNvPr id="181402" name="Line 154"/>
          <p:cNvSpPr>
            <a:spLocks noChangeShapeType="1"/>
          </p:cNvSpPr>
          <p:nvPr/>
        </p:nvSpPr>
        <p:spPr bwMode="auto">
          <a:xfrm flipV="1">
            <a:off x="2064728" y="923925"/>
            <a:ext cx="1465" cy="1712913"/>
          </a:xfrm>
          <a:prstGeom prst="line">
            <a:avLst/>
          </a:prstGeom>
          <a:noFill/>
          <a:ln w="0">
            <a:solidFill>
              <a:srgbClr val="000000"/>
            </a:solidFill>
            <a:round/>
            <a:headEnd/>
            <a:tailEnd/>
          </a:ln>
        </p:spPr>
        <p:txBody>
          <a:bodyPr/>
          <a:lstStyle/>
          <a:p>
            <a:endParaRPr lang="fr-FR"/>
          </a:p>
        </p:txBody>
      </p:sp>
      <p:sp>
        <p:nvSpPr>
          <p:cNvPr id="181403" name="Rectangle 155"/>
          <p:cNvSpPr>
            <a:spLocks noChangeArrowheads="1"/>
          </p:cNvSpPr>
          <p:nvPr/>
        </p:nvSpPr>
        <p:spPr bwMode="auto">
          <a:xfrm>
            <a:off x="4155831" y="2828926"/>
            <a:ext cx="1038747" cy="215444"/>
          </a:xfrm>
          <a:prstGeom prst="rect">
            <a:avLst/>
          </a:prstGeom>
          <a:noFill/>
          <a:ln w="9525">
            <a:noFill/>
            <a:miter lim="800000"/>
            <a:headEnd/>
            <a:tailEnd/>
          </a:ln>
        </p:spPr>
        <p:txBody>
          <a:bodyPr wrap="none" lIns="0" tIns="0" rIns="0" bIns="0">
            <a:spAutoFit/>
          </a:bodyPr>
          <a:lstStyle/>
          <a:p>
            <a:pPr algn="ctr"/>
            <a:r>
              <a:rPr lang="fr-FR" sz="1400">
                <a:solidFill>
                  <a:srgbClr val="000000"/>
                </a:solidFill>
                <a:latin typeface="Helvetica" pitchFamily="34" charset="0"/>
              </a:rPr>
              <a:t>temps (</a:t>
            </a:r>
            <a:r>
              <a:rPr lang="fr-FR" sz="1400">
                <a:solidFill>
                  <a:srgbClr val="000000"/>
                </a:solidFill>
                <a:latin typeface="Symbol" pitchFamily="18" charset="2"/>
              </a:rPr>
              <a:t>m</a:t>
            </a:r>
            <a:r>
              <a:rPr lang="fr-FR" sz="1400">
                <a:solidFill>
                  <a:srgbClr val="000000"/>
                </a:solidFill>
                <a:latin typeface="Helvetica" pitchFamily="34" charset="0"/>
              </a:rPr>
              <a:t>sec)</a:t>
            </a:r>
            <a:endParaRPr lang="fr-FR" sz="1400" b="1">
              <a:solidFill>
                <a:srgbClr val="000000"/>
              </a:solidFill>
              <a:latin typeface="Helvetica" pitchFamily="34" charset="0"/>
            </a:endParaRPr>
          </a:p>
        </p:txBody>
      </p:sp>
      <p:sp>
        <p:nvSpPr>
          <p:cNvPr id="181404" name="Rectangle 156"/>
          <p:cNvSpPr>
            <a:spLocks noChangeArrowheads="1"/>
          </p:cNvSpPr>
          <p:nvPr/>
        </p:nvSpPr>
        <p:spPr bwMode="auto">
          <a:xfrm rot="16200000">
            <a:off x="1162452" y="1594078"/>
            <a:ext cx="775853" cy="215444"/>
          </a:xfrm>
          <a:prstGeom prst="rect">
            <a:avLst/>
          </a:prstGeom>
          <a:noFill/>
          <a:ln w="9525">
            <a:noFill/>
            <a:miter lim="800000"/>
            <a:headEnd/>
            <a:tailEnd/>
          </a:ln>
        </p:spPr>
        <p:txBody>
          <a:bodyPr wrap="none" lIns="0" tIns="0" rIns="0" bIns="0">
            <a:spAutoFit/>
          </a:bodyPr>
          <a:lstStyle/>
          <a:p>
            <a:pPr algn="ctr"/>
            <a:r>
              <a:rPr lang="fr-FR" sz="1400">
                <a:solidFill>
                  <a:srgbClr val="000000"/>
                </a:solidFill>
                <a:latin typeface="Helvetica" pitchFamily="34" charset="0"/>
              </a:rPr>
              <a:t>amplitude</a:t>
            </a:r>
            <a:endParaRPr lang="fr-FR" sz="3200" b="1">
              <a:latin typeface="Times New Roman" pitchFamily="18" charset="0"/>
            </a:endParaRPr>
          </a:p>
        </p:txBody>
      </p:sp>
      <p:sp>
        <p:nvSpPr>
          <p:cNvPr id="181405" name="Rectangle 157"/>
          <p:cNvSpPr>
            <a:spLocks noChangeArrowheads="1"/>
          </p:cNvSpPr>
          <p:nvPr/>
        </p:nvSpPr>
        <p:spPr bwMode="auto">
          <a:xfrm>
            <a:off x="2899997" y="547688"/>
            <a:ext cx="3585918" cy="261610"/>
          </a:xfrm>
          <a:prstGeom prst="rect">
            <a:avLst/>
          </a:prstGeom>
          <a:noFill/>
          <a:ln w="9525">
            <a:noFill/>
            <a:miter lim="800000"/>
            <a:headEnd/>
            <a:tailEnd/>
          </a:ln>
        </p:spPr>
        <p:txBody>
          <a:bodyPr wrap="none" lIns="0" tIns="0" rIns="0" bIns="0">
            <a:spAutoFit/>
          </a:bodyPr>
          <a:lstStyle/>
          <a:p>
            <a:pPr algn="ctr"/>
            <a:r>
              <a:rPr lang="fr-FR" sz="1700">
                <a:solidFill>
                  <a:srgbClr val="000000"/>
                </a:solidFill>
                <a:latin typeface="Helvetica" pitchFamily="34" charset="0"/>
              </a:rPr>
              <a:t>représentation des signaux en temps</a:t>
            </a:r>
            <a:endParaRPr lang="fr-FR" sz="3200" b="1">
              <a:latin typeface="Times New Roman" pitchFamily="18" charset="0"/>
            </a:endParaRPr>
          </a:p>
        </p:txBody>
      </p:sp>
      <p:sp>
        <p:nvSpPr>
          <p:cNvPr id="181406" name="Freeform 158"/>
          <p:cNvSpPr>
            <a:spLocks/>
          </p:cNvSpPr>
          <p:nvPr/>
        </p:nvSpPr>
        <p:spPr bwMode="auto">
          <a:xfrm>
            <a:off x="2079382" y="1779588"/>
            <a:ext cx="4925157" cy="844550"/>
          </a:xfrm>
          <a:custGeom>
            <a:avLst/>
            <a:gdLst/>
            <a:ahLst/>
            <a:cxnLst>
              <a:cxn ang="0">
                <a:pos x="34" y="760"/>
              </a:cxn>
              <a:cxn ang="0">
                <a:pos x="74" y="760"/>
              </a:cxn>
              <a:cxn ang="0">
                <a:pos x="113" y="760"/>
              </a:cxn>
              <a:cxn ang="0">
                <a:pos x="153" y="760"/>
              </a:cxn>
              <a:cxn ang="0">
                <a:pos x="193" y="760"/>
              </a:cxn>
              <a:cxn ang="0">
                <a:pos x="232" y="760"/>
              </a:cxn>
              <a:cxn ang="0">
                <a:pos x="272" y="760"/>
              </a:cxn>
              <a:cxn ang="0">
                <a:pos x="312" y="760"/>
              </a:cxn>
              <a:cxn ang="0">
                <a:pos x="351" y="760"/>
              </a:cxn>
              <a:cxn ang="0">
                <a:pos x="391" y="760"/>
              </a:cxn>
              <a:cxn ang="0">
                <a:pos x="431" y="760"/>
              </a:cxn>
              <a:cxn ang="0">
                <a:pos x="470" y="760"/>
              </a:cxn>
              <a:cxn ang="0">
                <a:pos x="510" y="760"/>
              </a:cxn>
              <a:cxn ang="0">
                <a:pos x="550" y="760"/>
              </a:cxn>
              <a:cxn ang="0">
                <a:pos x="590" y="760"/>
              </a:cxn>
              <a:cxn ang="0">
                <a:pos x="629" y="760"/>
              </a:cxn>
              <a:cxn ang="0">
                <a:pos x="669" y="760"/>
              </a:cxn>
              <a:cxn ang="0">
                <a:pos x="709" y="760"/>
              </a:cxn>
              <a:cxn ang="0">
                <a:pos x="748" y="760"/>
              </a:cxn>
              <a:cxn ang="0">
                <a:pos x="788" y="760"/>
              </a:cxn>
              <a:cxn ang="0">
                <a:pos x="828" y="760"/>
              </a:cxn>
              <a:cxn ang="0">
                <a:pos x="867" y="760"/>
              </a:cxn>
              <a:cxn ang="0">
                <a:pos x="907" y="760"/>
              </a:cxn>
              <a:cxn ang="0">
                <a:pos x="947" y="760"/>
              </a:cxn>
              <a:cxn ang="0">
                <a:pos x="986" y="760"/>
              </a:cxn>
              <a:cxn ang="0">
                <a:pos x="1026" y="760"/>
              </a:cxn>
              <a:cxn ang="0">
                <a:pos x="1066" y="760"/>
              </a:cxn>
              <a:cxn ang="0">
                <a:pos x="1105" y="760"/>
              </a:cxn>
              <a:cxn ang="0">
                <a:pos x="1145" y="760"/>
              </a:cxn>
              <a:cxn ang="0">
                <a:pos x="1185" y="760"/>
              </a:cxn>
              <a:cxn ang="0">
                <a:pos x="1225" y="760"/>
              </a:cxn>
              <a:cxn ang="0">
                <a:pos x="1264" y="0"/>
              </a:cxn>
              <a:cxn ang="0">
                <a:pos x="1304" y="0"/>
              </a:cxn>
              <a:cxn ang="0">
                <a:pos x="1344" y="0"/>
              </a:cxn>
              <a:cxn ang="0">
                <a:pos x="1383" y="0"/>
              </a:cxn>
              <a:cxn ang="0">
                <a:pos x="1423" y="0"/>
              </a:cxn>
              <a:cxn ang="0">
                <a:pos x="1463" y="0"/>
              </a:cxn>
              <a:cxn ang="0">
                <a:pos x="1502" y="760"/>
              </a:cxn>
              <a:cxn ang="0">
                <a:pos x="1542" y="760"/>
              </a:cxn>
              <a:cxn ang="0">
                <a:pos x="1582" y="760"/>
              </a:cxn>
              <a:cxn ang="0">
                <a:pos x="1621" y="760"/>
              </a:cxn>
              <a:cxn ang="0">
                <a:pos x="1661" y="760"/>
              </a:cxn>
              <a:cxn ang="0">
                <a:pos x="1701" y="760"/>
              </a:cxn>
              <a:cxn ang="0">
                <a:pos x="1740" y="760"/>
              </a:cxn>
              <a:cxn ang="0">
                <a:pos x="1780" y="760"/>
              </a:cxn>
              <a:cxn ang="0">
                <a:pos x="1820" y="760"/>
              </a:cxn>
              <a:cxn ang="0">
                <a:pos x="1860" y="760"/>
              </a:cxn>
              <a:cxn ang="0">
                <a:pos x="1899" y="760"/>
              </a:cxn>
              <a:cxn ang="0">
                <a:pos x="1939" y="760"/>
              </a:cxn>
              <a:cxn ang="0">
                <a:pos x="1979" y="760"/>
              </a:cxn>
              <a:cxn ang="0">
                <a:pos x="2018" y="760"/>
              </a:cxn>
              <a:cxn ang="0">
                <a:pos x="2058" y="760"/>
              </a:cxn>
              <a:cxn ang="0">
                <a:pos x="2098" y="760"/>
              </a:cxn>
              <a:cxn ang="0">
                <a:pos x="2137" y="760"/>
              </a:cxn>
              <a:cxn ang="0">
                <a:pos x="2177" y="760"/>
              </a:cxn>
              <a:cxn ang="0">
                <a:pos x="2217" y="760"/>
              </a:cxn>
              <a:cxn ang="0">
                <a:pos x="2256" y="760"/>
              </a:cxn>
              <a:cxn ang="0">
                <a:pos x="2296" y="760"/>
              </a:cxn>
              <a:cxn ang="0">
                <a:pos x="2336" y="760"/>
              </a:cxn>
              <a:cxn ang="0">
                <a:pos x="2375" y="760"/>
              </a:cxn>
              <a:cxn ang="0">
                <a:pos x="2415" y="760"/>
              </a:cxn>
              <a:cxn ang="0">
                <a:pos x="2455" y="760"/>
              </a:cxn>
            </a:cxnLst>
            <a:rect l="0" t="0" r="r" b="b"/>
            <a:pathLst>
              <a:path w="2455" h="760">
                <a:moveTo>
                  <a:pt x="0" y="760"/>
                </a:moveTo>
                <a:lnTo>
                  <a:pt x="6" y="760"/>
                </a:lnTo>
                <a:lnTo>
                  <a:pt x="11" y="760"/>
                </a:lnTo>
                <a:lnTo>
                  <a:pt x="17" y="760"/>
                </a:lnTo>
                <a:lnTo>
                  <a:pt x="23" y="760"/>
                </a:lnTo>
                <a:lnTo>
                  <a:pt x="28" y="760"/>
                </a:lnTo>
                <a:lnTo>
                  <a:pt x="34" y="760"/>
                </a:lnTo>
                <a:lnTo>
                  <a:pt x="40" y="760"/>
                </a:lnTo>
                <a:lnTo>
                  <a:pt x="45" y="760"/>
                </a:lnTo>
                <a:lnTo>
                  <a:pt x="51" y="760"/>
                </a:lnTo>
                <a:lnTo>
                  <a:pt x="57" y="760"/>
                </a:lnTo>
                <a:lnTo>
                  <a:pt x="62" y="760"/>
                </a:lnTo>
                <a:lnTo>
                  <a:pt x="68" y="760"/>
                </a:lnTo>
                <a:lnTo>
                  <a:pt x="74" y="760"/>
                </a:lnTo>
                <a:lnTo>
                  <a:pt x="79" y="760"/>
                </a:lnTo>
                <a:lnTo>
                  <a:pt x="85" y="760"/>
                </a:lnTo>
                <a:lnTo>
                  <a:pt x="91" y="760"/>
                </a:lnTo>
                <a:lnTo>
                  <a:pt x="96" y="760"/>
                </a:lnTo>
                <a:lnTo>
                  <a:pt x="102" y="760"/>
                </a:lnTo>
                <a:lnTo>
                  <a:pt x="108" y="760"/>
                </a:lnTo>
                <a:lnTo>
                  <a:pt x="113" y="760"/>
                </a:lnTo>
                <a:lnTo>
                  <a:pt x="119" y="760"/>
                </a:lnTo>
                <a:lnTo>
                  <a:pt x="125" y="760"/>
                </a:lnTo>
                <a:lnTo>
                  <a:pt x="130" y="760"/>
                </a:lnTo>
                <a:lnTo>
                  <a:pt x="136" y="760"/>
                </a:lnTo>
                <a:lnTo>
                  <a:pt x="142" y="760"/>
                </a:lnTo>
                <a:lnTo>
                  <a:pt x="147" y="760"/>
                </a:lnTo>
                <a:lnTo>
                  <a:pt x="153" y="760"/>
                </a:lnTo>
                <a:lnTo>
                  <a:pt x="159" y="760"/>
                </a:lnTo>
                <a:lnTo>
                  <a:pt x="164" y="760"/>
                </a:lnTo>
                <a:lnTo>
                  <a:pt x="170" y="760"/>
                </a:lnTo>
                <a:lnTo>
                  <a:pt x="176" y="760"/>
                </a:lnTo>
                <a:lnTo>
                  <a:pt x="181" y="760"/>
                </a:lnTo>
                <a:lnTo>
                  <a:pt x="187" y="760"/>
                </a:lnTo>
                <a:lnTo>
                  <a:pt x="193" y="760"/>
                </a:lnTo>
                <a:lnTo>
                  <a:pt x="198" y="760"/>
                </a:lnTo>
                <a:lnTo>
                  <a:pt x="204" y="760"/>
                </a:lnTo>
                <a:lnTo>
                  <a:pt x="210" y="760"/>
                </a:lnTo>
                <a:lnTo>
                  <a:pt x="215" y="760"/>
                </a:lnTo>
                <a:lnTo>
                  <a:pt x="221" y="760"/>
                </a:lnTo>
                <a:lnTo>
                  <a:pt x="227" y="760"/>
                </a:lnTo>
                <a:lnTo>
                  <a:pt x="232" y="760"/>
                </a:lnTo>
                <a:lnTo>
                  <a:pt x="238" y="760"/>
                </a:lnTo>
                <a:lnTo>
                  <a:pt x="244" y="760"/>
                </a:lnTo>
                <a:lnTo>
                  <a:pt x="249" y="760"/>
                </a:lnTo>
                <a:lnTo>
                  <a:pt x="255" y="760"/>
                </a:lnTo>
                <a:lnTo>
                  <a:pt x="261" y="760"/>
                </a:lnTo>
                <a:lnTo>
                  <a:pt x="266" y="760"/>
                </a:lnTo>
                <a:lnTo>
                  <a:pt x="272" y="760"/>
                </a:lnTo>
                <a:lnTo>
                  <a:pt x="278" y="760"/>
                </a:lnTo>
                <a:lnTo>
                  <a:pt x="283" y="760"/>
                </a:lnTo>
                <a:lnTo>
                  <a:pt x="289" y="760"/>
                </a:lnTo>
                <a:lnTo>
                  <a:pt x="295" y="760"/>
                </a:lnTo>
                <a:lnTo>
                  <a:pt x="300" y="760"/>
                </a:lnTo>
                <a:lnTo>
                  <a:pt x="306" y="760"/>
                </a:lnTo>
                <a:lnTo>
                  <a:pt x="312" y="760"/>
                </a:lnTo>
                <a:lnTo>
                  <a:pt x="317" y="760"/>
                </a:lnTo>
                <a:lnTo>
                  <a:pt x="323" y="760"/>
                </a:lnTo>
                <a:lnTo>
                  <a:pt x="329" y="760"/>
                </a:lnTo>
                <a:lnTo>
                  <a:pt x="334" y="760"/>
                </a:lnTo>
                <a:lnTo>
                  <a:pt x="340" y="760"/>
                </a:lnTo>
                <a:lnTo>
                  <a:pt x="346" y="760"/>
                </a:lnTo>
                <a:lnTo>
                  <a:pt x="351" y="760"/>
                </a:lnTo>
                <a:lnTo>
                  <a:pt x="357" y="760"/>
                </a:lnTo>
                <a:lnTo>
                  <a:pt x="363" y="760"/>
                </a:lnTo>
                <a:lnTo>
                  <a:pt x="368" y="760"/>
                </a:lnTo>
                <a:lnTo>
                  <a:pt x="374" y="760"/>
                </a:lnTo>
                <a:lnTo>
                  <a:pt x="380" y="760"/>
                </a:lnTo>
                <a:lnTo>
                  <a:pt x="385" y="760"/>
                </a:lnTo>
                <a:lnTo>
                  <a:pt x="391" y="760"/>
                </a:lnTo>
                <a:lnTo>
                  <a:pt x="397" y="760"/>
                </a:lnTo>
                <a:lnTo>
                  <a:pt x="402" y="760"/>
                </a:lnTo>
                <a:lnTo>
                  <a:pt x="408" y="760"/>
                </a:lnTo>
                <a:lnTo>
                  <a:pt x="414" y="760"/>
                </a:lnTo>
                <a:lnTo>
                  <a:pt x="419" y="760"/>
                </a:lnTo>
                <a:lnTo>
                  <a:pt x="425" y="760"/>
                </a:lnTo>
                <a:lnTo>
                  <a:pt x="431" y="760"/>
                </a:lnTo>
                <a:lnTo>
                  <a:pt x="436" y="760"/>
                </a:lnTo>
                <a:lnTo>
                  <a:pt x="442" y="760"/>
                </a:lnTo>
                <a:lnTo>
                  <a:pt x="448" y="760"/>
                </a:lnTo>
                <a:lnTo>
                  <a:pt x="453" y="760"/>
                </a:lnTo>
                <a:lnTo>
                  <a:pt x="459" y="760"/>
                </a:lnTo>
                <a:lnTo>
                  <a:pt x="465" y="760"/>
                </a:lnTo>
                <a:lnTo>
                  <a:pt x="470" y="760"/>
                </a:lnTo>
                <a:lnTo>
                  <a:pt x="476" y="760"/>
                </a:lnTo>
                <a:lnTo>
                  <a:pt x="482" y="760"/>
                </a:lnTo>
                <a:lnTo>
                  <a:pt x="487" y="760"/>
                </a:lnTo>
                <a:lnTo>
                  <a:pt x="493" y="760"/>
                </a:lnTo>
                <a:lnTo>
                  <a:pt x="499" y="760"/>
                </a:lnTo>
                <a:lnTo>
                  <a:pt x="504" y="760"/>
                </a:lnTo>
                <a:lnTo>
                  <a:pt x="510" y="760"/>
                </a:lnTo>
                <a:lnTo>
                  <a:pt x="516" y="760"/>
                </a:lnTo>
                <a:lnTo>
                  <a:pt x="521" y="760"/>
                </a:lnTo>
                <a:lnTo>
                  <a:pt x="527" y="760"/>
                </a:lnTo>
                <a:lnTo>
                  <a:pt x="533" y="760"/>
                </a:lnTo>
                <a:lnTo>
                  <a:pt x="539" y="760"/>
                </a:lnTo>
                <a:lnTo>
                  <a:pt x="544" y="760"/>
                </a:lnTo>
                <a:lnTo>
                  <a:pt x="550" y="760"/>
                </a:lnTo>
                <a:lnTo>
                  <a:pt x="556" y="760"/>
                </a:lnTo>
                <a:lnTo>
                  <a:pt x="561" y="760"/>
                </a:lnTo>
                <a:lnTo>
                  <a:pt x="567" y="760"/>
                </a:lnTo>
                <a:lnTo>
                  <a:pt x="573" y="760"/>
                </a:lnTo>
                <a:lnTo>
                  <a:pt x="578" y="760"/>
                </a:lnTo>
                <a:lnTo>
                  <a:pt x="584" y="760"/>
                </a:lnTo>
                <a:lnTo>
                  <a:pt x="590" y="760"/>
                </a:lnTo>
                <a:lnTo>
                  <a:pt x="595" y="760"/>
                </a:lnTo>
                <a:lnTo>
                  <a:pt x="601" y="760"/>
                </a:lnTo>
                <a:lnTo>
                  <a:pt x="607" y="760"/>
                </a:lnTo>
                <a:lnTo>
                  <a:pt x="612" y="760"/>
                </a:lnTo>
                <a:lnTo>
                  <a:pt x="618" y="760"/>
                </a:lnTo>
                <a:lnTo>
                  <a:pt x="624" y="760"/>
                </a:lnTo>
                <a:lnTo>
                  <a:pt x="629" y="760"/>
                </a:lnTo>
                <a:lnTo>
                  <a:pt x="635" y="760"/>
                </a:lnTo>
                <a:lnTo>
                  <a:pt x="641" y="760"/>
                </a:lnTo>
                <a:lnTo>
                  <a:pt x="646" y="760"/>
                </a:lnTo>
                <a:lnTo>
                  <a:pt x="652" y="760"/>
                </a:lnTo>
                <a:lnTo>
                  <a:pt x="658" y="760"/>
                </a:lnTo>
                <a:lnTo>
                  <a:pt x="663" y="760"/>
                </a:lnTo>
                <a:lnTo>
                  <a:pt x="669" y="760"/>
                </a:lnTo>
                <a:lnTo>
                  <a:pt x="675" y="760"/>
                </a:lnTo>
                <a:lnTo>
                  <a:pt x="680" y="760"/>
                </a:lnTo>
                <a:lnTo>
                  <a:pt x="686" y="760"/>
                </a:lnTo>
                <a:lnTo>
                  <a:pt x="692" y="760"/>
                </a:lnTo>
                <a:lnTo>
                  <a:pt x="697" y="760"/>
                </a:lnTo>
                <a:lnTo>
                  <a:pt x="703" y="760"/>
                </a:lnTo>
                <a:lnTo>
                  <a:pt x="709" y="760"/>
                </a:lnTo>
                <a:lnTo>
                  <a:pt x="714" y="760"/>
                </a:lnTo>
                <a:lnTo>
                  <a:pt x="720" y="760"/>
                </a:lnTo>
                <a:lnTo>
                  <a:pt x="726" y="760"/>
                </a:lnTo>
                <a:lnTo>
                  <a:pt x="731" y="760"/>
                </a:lnTo>
                <a:lnTo>
                  <a:pt x="737" y="760"/>
                </a:lnTo>
                <a:lnTo>
                  <a:pt x="743" y="760"/>
                </a:lnTo>
                <a:lnTo>
                  <a:pt x="748" y="760"/>
                </a:lnTo>
                <a:lnTo>
                  <a:pt x="754" y="760"/>
                </a:lnTo>
                <a:lnTo>
                  <a:pt x="760" y="760"/>
                </a:lnTo>
                <a:lnTo>
                  <a:pt x="765" y="760"/>
                </a:lnTo>
                <a:lnTo>
                  <a:pt x="771" y="760"/>
                </a:lnTo>
                <a:lnTo>
                  <a:pt x="777" y="760"/>
                </a:lnTo>
                <a:lnTo>
                  <a:pt x="782" y="760"/>
                </a:lnTo>
                <a:lnTo>
                  <a:pt x="788" y="760"/>
                </a:lnTo>
                <a:lnTo>
                  <a:pt x="794" y="760"/>
                </a:lnTo>
                <a:lnTo>
                  <a:pt x="799" y="760"/>
                </a:lnTo>
                <a:lnTo>
                  <a:pt x="805" y="760"/>
                </a:lnTo>
                <a:lnTo>
                  <a:pt x="811" y="760"/>
                </a:lnTo>
                <a:lnTo>
                  <a:pt x="816" y="760"/>
                </a:lnTo>
                <a:lnTo>
                  <a:pt x="822" y="760"/>
                </a:lnTo>
                <a:lnTo>
                  <a:pt x="828" y="760"/>
                </a:lnTo>
                <a:lnTo>
                  <a:pt x="833" y="760"/>
                </a:lnTo>
                <a:lnTo>
                  <a:pt x="839" y="760"/>
                </a:lnTo>
                <a:lnTo>
                  <a:pt x="845" y="760"/>
                </a:lnTo>
                <a:lnTo>
                  <a:pt x="850" y="760"/>
                </a:lnTo>
                <a:lnTo>
                  <a:pt x="856" y="760"/>
                </a:lnTo>
                <a:lnTo>
                  <a:pt x="862" y="760"/>
                </a:lnTo>
                <a:lnTo>
                  <a:pt x="867" y="760"/>
                </a:lnTo>
                <a:lnTo>
                  <a:pt x="873" y="760"/>
                </a:lnTo>
                <a:lnTo>
                  <a:pt x="879" y="760"/>
                </a:lnTo>
                <a:lnTo>
                  <a:pt x="884" y="760"/>
                </a:lnTo>
                <a:lnTo>
                  <a:pt x="890" y="760"/>
                </a:lnTo>
                <a:lnTo>
                  <a:pt x="896" y="760"/>
                </a:lnTo>
                <a:lnTo>
                  <a:pt x="901" y="760"/>
                </a:lnTo>
                <a:lnTo>
                  <a:pt x="907" y="760"/>
                </a:lnTo>
                <a:lnTo>
                  <a:pt x="913" y="760"/>
                </a:lnTo>
                <a:lnTo>
                  <a:pt x="918" y="760"/>
                </a:lnTo>
                <a:lnTo>
                  <a:pt x="924" y="760"/>
                </a:lnTo>
                <a:lnTo>
                  <a:pt x="930" y="760"/>
                </a:lnTo>
                <a:lnTo>
                  <a:pt x="935" y="760"/>
                </a:lnTo>
                <a:lnTo>
                  <a:pt x="941" y="760"/>
                </a:lnTo>
                <a:lnTo>
                  <a:pt x="947" y="760"/>
                </a:lnTo>
                <a:lnTo>
                  <a:pt x="952" y="760"/>
                </a:lnTo>
                <a:lnTo>
                  <a:pt x="958" y="760"/>
                </a:lnTo>
                <a:lnTo>
                  <a:pt x="964" y="760"/>
                </a:lnTo>
                <a:lnTo>
                  <a:pt x="969" y="760"/>
                </a:lnTo>
                <a:lnTo>
                  <a:pt x="975" y="760"/>
                </a:lnTo>
                <a:lnTo>
                  <a:pt x="981" y="760"/>
                </a:lnTo>
                <a:lnTo>
                  <a:pt x="986" y="760"/>
                </a:lnTo>
                <a:lnTo>
                  <a:pt x="992" y="760"/>
                </a:lnTo>
                <a:lnTo>
                  <a:pt x="998" y="760"/>
                </a:lnTo>
                <a:lnTo>
                  <a:pt x="1003" y="760"/>
                </a:lnTo>
                <a:lnTo>
                  <a:pt x="1009" y="760"/>
                </a:lnTo>
                <a:lnTo>
                  <a:pt x="1015" y="760"/>
                </a:lnTo>
                <a:lnTo>
                  <a:pt x="1020" y="760"/>
                </a:lnTo>
                <a:lnTo>
                  <a:pt x="1026" y="760"/>
                </a:lnTo>
                <a:lnTo>
                  <a:pt x="1032" y="760"/>
                </a:lnTo>
                <a:lnTo>
                  <a:pt x="1037" y="760"/>
                </a:lnTo>
                <a:lnTo>
                  <a:pt x="1043" y="760"/>
                </a:lnTo>
                <a:lnTo>
                  <a:pt x="1049" y="760"/>
                </a:lnTo>
                <a:lnTo>
                  <a:pt x="1054" y="760"/>
                </a:lnTo>
                <a:lnTo>
                  <a:pt x="1060" y="760"/>
                </a:lnTo>
                <a:lnTo>
                  <a:pt x="1066" y="760"/>
                </a:lnTo>
                <a:lnTo>
                  <a:pt x="1071" y="760"/>
                </a:lnTo>
                <a:lnTo>
                  <a:pt x="1077" y="760"/>
                </a:lnTo>
                <a:lnTo>
                  <a:pt x="1083" y="760"/>
                </a:lnTo>
                <a:lnTo>
                  <a:pt x="1088" y="760"/>
                </a:lnTo>
                <a:lnTo>
                  <a:pt x="1094" y="760"/>
                </a:lnTo>
                <a:lnTo>
                  <a:pt x="1100" y="760"/>
                </a:lnTo>
                <a:lnTo>
                  <a:pt x="1105" y="760"/>
                </a:lnTo>
                <a:lnTo>
                  <a:pt x="1111" y="760"/>
                </a:lnTo>
                <a:lnTo>
                  <a:pt x="1117" y="760"/>
                </a:lnTo>
                <a:lnTo>
                  <a:pt x="1122" y="760"/>
                </a:lnTo>
                <a:lnTo>
                  <a:pt x="1128" y="760"/>
                </a:lnTo>
                <a:lnTo>
                  <a:pt x="1134" y="760"/>
                </a:lnTo>
                <a:lnTo>
                  <a:pt x="1139" y="760"/>
                </a:lnTo>
                <a:lnTo>
                  <a:pt x="1145" y="760"/>
                </a:lnTo>
                <a:lnTo>
                  <a:pt x="1151" y="760"/>
                </a:lnTo>
                <a:lnTo>
                  <a:pt x="1156" y="760"/>
                </a:lnTo>
                <a:lnTo>
                  <a:pt x="1162" y="760"/>
                </a:lnTo>
                <a:lnTo>
                  <a:pt x="1168" y="760"/>
                </a:lnTo>
                <a:lnTo>
                  <a:pt x="1174" y="760"/>
                </a:lnTo>
                <a:lnTo>
                  <a:pt x="1179" y="760"/>
                </a:lnTo>
                <a:lnTo>
                  <a:pt x="1185" y="760"/>
                </a:lnTo>
                <a:lnTo>
                  <a:pt x="1191" y="760"/>
                </a:lnTo>
                <a:lnTo>
                  <a:pt x="1196" y="760"/>
                </a:lnTo>
                <a:lnTo>
                  <a:pt x="1202" y="760"/>
                </a:lnTo>
                <a:lnTo>
                  <a:pt x="1208" y="760"/>
                </a:lnTo>
                <a:lnTo>
                  <a:pt x="1213" y="760"/>
                </a:lnTo>
                <a:lnTo>
                  <a:pt x="1219" y="760"/>
                </a:lnTo>
                <a:lnTo>
                  <a:pt x="1225" y="760"/>
                </a:lnTo>
                <a:lnTo>
                  <a:pt x="1230" y="0"/>
                </a:lnTo>
                <a:lnTo>
                  <a:pt x="1236" y="0"/>
                </a:lnTo>
                <a:lnTo>
                  <a:pt x="1242" y="0"/>
                </a:lnTo>
                <a:lnTo>
                  <a:pt x="1247" y="0"/>
                </a:lnTo>
                <a:lnTo>
                  <a:pt x="1253" y="0"/>
                </a:lnTo>
                <a:lnTo>
                  <a:pt x="1259" y="0"/>
                </a:lnTo>
                <a:lnTo>
                  <a:pt x="1264" y="0"/>
                </a:lnTo>
                <a:lnTo>
                  <a:pt x="1270" y="0"/>
                </a:lnTo>
                <a:lnTo>
                  <a:pt x="1276" y="0"/>
                </a:lnTo>
                <a:lnTo>
                  <a:pt x="1281" y="0"/>
                </a:lnTo>
                <a:lnTo>
                  <a:pt x="1287" y="0"/>
                </a:lnTo>
                <a:lnTo>
                  <a:pt x="1293" y="0"/>
                </a:lnTo>
                <a:lnTo>
                  <a:pt x="1298" y="0"/>
                </a:lnTo>
                <a:lnTo>
                  <a:pt x="1304" y="0"/>
                </a:lnTo>
                <a:lnTo>
                  <a:pt x="1310" y="0"/>
                </a:lnTo>
                <a:lnTo>
                  <a:pt x="1315" y="0"/>
                </a:lnTo>
                <a:lnTo>
                  <a:pt x="1321" y="0"/>
                </a:lnTo>
                <a:lnTo>
                  <a:pt x="1327" y="0"/>
                </a:lnTo>
                <a:lnTo>
                  <a:pt x="1332" y="0"/>
                </a:lnTo>
                <a:lnTo>
                  <a:pt x="1338" y="0"/>
                </a:lnTo>
                <a:lnTo>
                  <a:pt x="1344" y="0"/>
                </a:lnTo>
                <a:lnTo>
                  <a:pt x="1349" y="0"/>
                </a:lnTo>
                <a:lnTo>
                  <a:pt x="1355" y="0"/>
                </a:lnTo>
                <a:lnTo>
                  <a:pt x="1361" y="0"/>
                </a:lnTo>
                <a:lnTo>
                  <a:pt x="1366" y="0"/>
                </a:lnTo>
                <a:lnTo>
                  <a:pt x="1372" y="0"/>
                </a:lnTo>
                <a:lnTo>
                  <a:pt x="1378" y="0"/>
                </a:lnTo>
                <a:lnTo>
                  <a:pt x="1383" y="0"/>
                </a:lnTo>
                <a:lnTo>
                  <a:pt x="1389" y="0"/>
                </a:lnTo>
                <a:lnTo>
                  <a:pt x="1395" y="0"/>
                </a:lnTo>
                <a:lnTo>
                  <a:pt x="1400" y="0"/>
                </a:lnTo>
                <a:lnTo>
                  <a:pt x="1406" y="0"/>
                </a:lnTo>
                <a:lnTo>
                  <a:pt x="1412" y="0"/>
                </a:lnTo>
                <a:lnTo>
                  <a:pt x="1417" y="0"/>
                </a:lnTo>
                <a:lnTo>
                  <a:pt x="1423" y="0"/>
                </a:lnTo>
                <a:lnTo>
                  <a:pt x="1429" y="0"/>
                </a:lnTo>
                <a:lnTo>
                  <a:pt x="1434" y="0"/>
                </a:lnTo>
                <a:lnTo>
                  <a:pt x="1440" y="0"/>
                </a:lnTo>
                <a:lnTo>
                  <a:pt x="1446" y="0"/>
                </a:lnTo>
                <a:lnTo>
                  <a:pt x="1451" y="0"/>
                </a:lnTo>
                <a:lnTo>
                  <a:pt x="1457" y="0"/>
                </a:lnTo>
                <a:lnTo>
                  <a:pt x="1463" y="0"/>
                </a:lnTo>
                <a:lnTo>
                  <a:pt x="1468" y="0"/>
                </a:lnTo>
                <a:lnTo>
                  <a:pt x="1474" y="760"/>
                </a:lnTo>
                <a:lnTo>
                  <a:pt x="1480" y="760"/>
                </a:lnTo>
                <a:lnTo>
                  <a:pt x="1485" y="760"/>
                </a:lnTo>
                <a:lnTo>
                  <a:pt x="1491" y="760"/>
                </a:lnTo>
                <a:lnTo>
                  <a:pt x="1497" y="760"/>
                </a:lnTo>
                <a:lnTo>
                  <a:pt x="1502" y="760"/>
                </a:lnTo>
                <a:lnTo>
                  <a:pt x="1508" y="760"/>
                </a:lnTo>
                <a:lnTo>
                  <a:pt x="1514" y="760"/>
                </a:lnTo>
                <a:lnTo>
                  <a:pt x="1519" y="760"/>
                </a:lnTo>
                <a:lnTo>
                  <a:pt x="1525" y="760"/>
                </a:lnTo>
                <a:lnTo>
                  <a:pt x="1531" y="760"/>
                </a:lnTo>
                <a:lnTo>
                  <a:pt x="1536" y="760"/>
                </a:lnTo>
                <a:lnTo>
                  <a:pt x="1542" y="760"/>
                </a:lnTo>
                <a:lnTo>
                  <a:pt x="1548" y="760"/>
                </a:lnTo>
                <a:lnTo>
                  <a:pt x="1553" y="760"/>
                </a:lnTo>
                <a:lnTo>
                  <a:pt x="1559" y="760"/>
                </a:lnTo>
                <a:lnTo>
                  <a:pt x="1565" y="760"/>
                </a:lnTo>
                <a:lnTo>
                  <a:pt x="1570" y="760"/>
                </a:lnTo>
                <a:lnTo>
                  <a:pt x="1576" y="760"/>
                </a:lnTo>
                <a:lnTo>
                  <a:pt x="1582" y="760"/>
                </a:lnTo>
                <a:lnTo>
                  <a:pt x="1587" y="760"/>
                </a:lnTo>
                <a:lnTo>
                  <a:pt x="1593" y="760"/>
                </a:lnTo>
                <a:lnTo>
                  <a:pt x="1599" y="760"/>
                </a:lnTo>
                <a:lnTo>
                  <a:pt x="1604" y="760"/>
                </a:lnTo>
                <a:lnTo>
                  <a:pt x="1610" y="760"/>
                </a:lnTo>
                <a:lnTo>
                  <a:pt x="1616" y="760"/>
                </a:lnTo>
                <a:lnTo>
                  <a:pt x="1621" y="760"/>
                </a:lnTo>
                <a:lnTo>
                  <a:pt x="1627" y="760"/>
                </a:lnTo>
                <a:lnTo>
                  <a:pt x="1633" y="760"/>
                </a:lnTo>
                <a:lnTo>
                  <a:pt x="1638" y="760"/>
                </a:lnTo>
                <a:lnTo>
                  <a:pt x="1644" y="760"/>
                </a:lnTo>
                <a:lnTo>
                  <a:pt x="1650" y="760"/>
                </a:lnTo>
                <a:lnTo>
                  <a:pt x="1655" y="760"/>
                </a:lnTo>
                <a:lnTo>
                  <a:pt x="1661" y="760"/>
                </a:lnTo>
                <a:lnTo>
                  <a:pt x="1667" y="760"/>
                </a:lnTo>
                <a:lnTo>
                  <a:pt x="1672" y="760"/>
                </a:lnTo>
                <a:lnTo>
                  <a:pt x="1678" y="760"/>
                </a:lnTo>
                <a:lnTo>
                  <a:pt x="1684" y="760"/>
                </a:lnTo>
                <a:lnTo>
                  <a:pt x="1689" y="760"/>
                </a:lnTo>
                <a:lnTo>
                  <a:pt x="1695" y="760"/>
                </a:lnTo>
                <a:lnTo>
                  <a:pt x="1701" y="760"/>
                </a:lnTo>
                <a:lnTo>
                  <a:pt x="1706" y="760"/>
                </a:lnTo>
                <a:lnTo>
                  <a:pt x="1712" y="760"/>
                </a:lnTo>
                <a:lnTo>
                  <a:pt x="1718" y="760"/>
                </a:lnTo>
                <a:lnTo>
                  <a:pt x="1723" y="760"/>
                </a:lnTo>
                <a:lnTo>
                  <a:pt x="1729" y="760"/>
                </a:lnTo>
                <a:lnTo>
                  <a:pt x="1735" y="760"/>
                </a:lnTo>
                <a:lnTo>
                  <a:pt x="1740" y="760"/>
                </a:lnTo>
                <a:lnTo>
                  <a:pt x="1746" y="760"/>
                </a:lnTo>
                <a:lnTo>
                  <a:pt x="1752" y="760"/>
                </a:lnTo>
                <a:lnTo>
                  <a:pt x="1757" y="760"/>
                </a:lnTo>
                <a:lnTo>
                  <a:pt x="1763" y="760"/>
                </a:lnTo>
                <a:lnTo>
                  <a:pt x="1769" y="760"/>
                </a:lnTo>
                <a:lnTo>
                  <a:pt x="1774" y="760"/>
                </a:lnTo>
                <a:lnTo>
                  <a:pt x="1780" y="760"/>
                </a:lnTo>
                <a:lnTo>
                  <a:pt x="1786" y="760"/>
                </a:lnTo>
                <a:lnTo>
                  <a:pt x="1791" y="760"/>
                </a:lnTo>
                <a:lnTo>
                  <a:pt x="1797" y="760"/>
                </a:lnTo>
                <a:lnTo>
                  <a:pt x="1803" y="760"/>
                </a:lnTo>
                <a:lnTo>
                  <a:pt x="1809" y="760"/>
                </a:lnTo>
                <a:lnTo>
                  <a:pt x="1814" y="760"/>
                </a:lnTo>
                <a:lnTo>
                  <a:pt x="1820" y="760"/>
                </a:lnTo>
                <a:lnTo>
                  <a:pt x="1826" y="760"/>
                </a:lnTo>
                <a:lnTo>
                  <a:pt x="1831" y="760"/>
                </a:lnTo>
                <a:lnTo>
                  <a:pt x="1837" y="760"/>
                </a:lnTo>
                <a:lnTo>
                  <a:pt x="1843" y="760"/>
                </a:lnTo>
                <a:lnTo>
                  <a:pt x="1848" y="760"/>
                </a:lnTo>
                <a:lnTo>
                  <a:pt x="1854" y="760"/>
                </a:lnTo>
                <a:lnTo>
                  <a:pt x="1860" y="760"/>
                </a:lnTo>
                <a:lnTo>
                  <a:pt x="1865" y="760"/>
                </a:lnTo>
                <a:lnTo>
                  <a:pt x="1871" y="760"/>
                </a:lnTo>
                <a:lnTo>
                  <a:pt x="1877" y="760"/>
                </a:lnTo>
                <a:lnTo>
                  <a:pt x="1882" y="760"/>
                </a:lnTo>
                <a:lnTo>
                  <a:pt x="1888" y="760"/>
                </a:lnTo>
                <a:lnTo>
                  <a:pt x="1894" y="760"/>
                </a:lnTo>
                <a:lnTo>
                  <a:pt x="1899" y="760"/>
                </a:lnTo>
                <a:lnTo>
                  <a:pt x="1905" y="760"/>
                </a:lnTo>
                <a:lnTo>
                  <a:pt x="1911" y="760"/>
                </a:lnTo>
                <a:lnTo>
                  <a:pt x="1916" y="760"/>
                </a:lnTo>
                <a:lnTo>
                  <a:pt x="1922" y="760"/>
                </a:lnTo>
                <a:lnTo>
                  <a:pt x="1928" y="760"/>
                </a:lnTo>
                <a:lnTo>
                  <a:pt x="1933" y="760"/>
                </a:lnTo>
                <a:lnTo>
                  <a:pt x="1939" y="760"/>
                </a:lnTo>
                <a:lnTo>
                  <a:pt x="1945" y="760"/>
                </a:lnTo>
                <a:lnTo>
                  <a:pt x="1950" y="760"/>
                </a:lnTo>
                <a:lnTo>
                  <a:pt x="1956" y="760"/>
                </a:lnTo>
                <a:lnTo>
                  <a:pt x="1962" y="760"/>
                </a:lnTo>
                <a:lnTo>
                  <a:pt x="1967" y="760"/>
                </a:lnTo>
                <a:lnTo>
                  <a:pt x="1973" y="760"/>
                </a:lnTo>
                <a:lnTo>
                  <a:pt x="1979" y="760"/>
                </a:lnTo>
                <a:lnTo>
                  <a:pt x="1984" y="760"/>
                </a:lnTo>
                <a:lnTo>
                  <a:pt x="1990" y="760"/>
                </a:lnTo>
                <a:lnTo>
                  <a:pt x="1996" y="760"/>
                </a:lnTo>
                <a:lnTo>
                  <a:pt x="2001" y="760"/>
                </a:lnTo>
                <a:lnTo>
                  <a:pt x="2007" y="760"/>
                </a:lnTo>
                <a:lnTo>
                  <a:pt x="2013" y="760"/>
                </a:lnTo>
                <a:lnTo>
                  <a:pt x="2018" y="760"/>
                </a:lnTo>
                <a:lnTo>
                  <a:pt x="2024" y="760"/>
                </a:lnTo>
                <a:lnTo>
                  <a:pt x="2030" y="760"/>
                </a:lnTo>
                <a:lnTo>
                  <a:pt x="2035" y="760"/>
                </a:lnTo>
                <a:lnTo>
                  <a:pt x="2041" y="760"/>
                </a:lnTo>
                <a:lnTo>
                  <a:pt x="2047" y="760"/>
                </a:lnTo>
                <a:lnTo>
                  <a:pt x="2052" y="760"/>
                </a:lnTo>
                <a:lnTo>
                  <a:pt x="2058" y="760"/>
                </a:lnTo>
                <a:lnTo>
                  <a:pt x="2064" y="760"/>
                </a:lnTo>
                <a:lnTo>
                  <a:pt x="2069" y="760"/>
                </a:lnTo>
                <a:lnTo>
                  <a:pt x="2075" y="760"/>
                </a:lnTo>
                <a:lnTo>
                  <a:pt x="2081" y="760"/>
                </a:lnTo>
                <a:lnTo>
                  <a:pt x="2086" y="760"/>
                </a:lnTo>
                <a:lnTo>
                  <a:pt x="2092" y="760"/>
                </a:lnTo>
                <a:lnTo>
                  <a:pt x="2098" y="760"/>
                </a:lnTo>
                <a:lnTo>
                  <a:pt x="2103" y="760"/>
                </a:lnTo>
                <a:lnTo>
                  <a:pt x="2109" y="760"/>
                </a:lnTo>
                <a:lnTo>
                  <a:pt x="2115" y="760"/>
                </a:lnTo>
                <a:lnTo>
                  <a:pt x="2120" y="760"/>
                </a:lnTo>
                <a:lnTo>
                  <a:pt x="2126" y="760"/>
                </a:lnTo>
                <a:lnTo>
                  <a:pt x="2132" y="760"/>
                </a:lnTo>
                <a:lnTo>
                  <a:pt x="2137" y="760"/>
                </a:lnTo>
                <a:lnTo>
                  <a:pt x="2143" y="760"/>
                </a:lnTo>
                <a:lnTo>
                  <a:pt x="2149" y="760"/>
                </a:lnTo>
                <a:lnTo>
                  <a:pt x="2154" y="760"/>
                </a:lnTo>
                <a:lnTo>
                  <a:pt x="2160" y="760"/>
                </a:lnTo>
                <a:lnTo>
                  <a:pt x="2166" y="760"/>
                </a:lnTo>
                <a:lnTo>
                  <a:pt x="2171" y="760"/>
                </a:lnTo>
                <a:lnTo>
                  <a:pt x="2177" y="760"/>
                </a:lnTo>
                <a:lnTo>
                  <a:pt x="2183" y="760"/>
                </a:lnTo>
                <a:lnTo>
                  <a:pt x="2188" y="760"/>
                </a:lnTo>
                <a:lnTo>
                  <a:pt x="2194" y="760"/>
                </a:lnTo>
                <a:lnTo>
                  <a:pt x="2200" y="760"/>
                </a:lnTo>
                <a:lnTo>
                  <a:pt x="2205" y="760"/>
                </a:lnTo>
                <a:lnTo>
                  <a:pt x="2211" y="760"/>
                </a:lnTo>
                <a:lnTo>
                  <a:pt x="2217" y="760"/>
                </a:lnTo>
                <a:lnTo>
                  <a:pt x="2222" y="760"/>
                </a:lnTo>
                <a:lnTo>
                  <a:pt x="2228" y="760"/>
                </a:lnTo>
                <a:lnTo>
                  <a:pt x="2234" y="760"/>
                </a:lnTo>
                <a:lnTo>
                  <a:pt x="2239" y="760"/>
                </a:lnTo>
                <a:lnTo>
                  <a:pt x="2245" y="760"/>
                </a:lnTo>
                <a:lnTo>
                  <a:pt x="2251" y="760"/>
                </a:lnTo>
                <a:lnTo>
                  <a:pt x="2256" y="760"/>
                </a:lnTo>
                <a:lnTo>
                  <a:pt x="2262" y="760"/>
                </a:lnTo>
                <a:lnTo>
                  <a:pt x="2268" y="760"/>
                </a:lnTo>
                <a:lnTo>
                  <a:pt x="2273" y="760"/>
                </a:lnTo>
                <a:lnTo>
                  <a:pt x="2279" y="760"/>
                </a:lnTo>
                <a:lnTo>
                  <a:pt x="2285" y="760"/>
                </a:lnTo>
                <a:lnTo>
                  <a:pt x="2290" y="760"/>
                </a:lnTo>
                <a:lnTo>
                  <a:pt x="2296" y="760"/>
                </a:lnTo>
                <a:lnTo>
                  <a:pt x="2302" y="760"/>
                </a:lnTo>
                <a:lnTo>
                  <a:pt x="2307" y="760"/>
                </a:lnTo>
                <a:lnTo>
                  <a:pt x="2313" y="760"/>
                </a:lnTo>
                <a:lnTo>
                  <a:pt x="2319" y="760"/>
                </a:lnTo>
                <a:lnTo>
                  <a:pt x="2324" y="760"/>
                </a:lnTo>
                <a:lnTo>
                  <a:pt x="2330" y="760"/>
                </a:lnTo>
                <a:lnTo>
                  <a:pt x="2336" y="760"/>
                </a:lnTo>
                <a:lnTo>
                  <a:pt x="2341" y="760"/>
                </a:lnTo>
                <a:lnTo>
                  <a:pt x="2347" y="760"/>
                </a:lnTo>
                <a:lnTo>
                  <a:pt x="2353" y="760"/>
                </a:lnTo>
                <a:lnTo>
                  <a:pt x="2358" y="760"/>
                </a:lnTo>
                <a:lnTo>
                  <a:pt x="2364" y="760"/>
                </a:lnTo>
                <a:lnTo>
                  <a:pt x="2370" y="760"/>
                </a:lnTo>
                <a:lnTo>
                  <a:pt x="2375" y="760"/>
                </a:lnTo>
                <a:lnTo>
                  <a:pt x="2381" y="760"/>
                </a:lnTo>
                <a:lnTo>
                  <a:pt x="2387" y="760"/>
                </a:lnTo>
                <a:lnTo>
                  <a:pt x="2392" y="760"/>
                </a:lnTo>
                <a:lnTo>
                  <a:pt x="2398" y="760"/>
                </a:lnTo>
                <a:lnTo>
                  <a:pt x="2404" y="760"/>
                </a:lnTo>
                <a:lnTo>
                  <a:pt x="2409" y="760"/>
                </a:lnTo>
                <a:lnTo>
                  <a:pt x="2415" y="760"/>
                </a:lnTo>
                <a:lnTo>
                  <a:pt x="2421" y="760"/>
                </a:lnTo>
                <a:lnTo>
                  <a:pt x="2426" y="760"/>
                </a:lnTo>
                <a:lnTo>
                  <a:pt x="2432" y="760"/>
                </a:lnTo>
                <a:lnTo>
                  <a:pt x="2438" y="760"/>
                </a:lnTo>
                <a:lnTo>
                  <a:pt x="2444" y="760"/>
                </a:lnTo>
                <a:lnTo>
                  <a:pt x="2449" y="760"/>
                </a:lnTo>
                <a:lnTo>
                  <a:pt x="2455" y="760"/>
                </a:lnTo>
              </a:path>
            </a:pathLst>
          </a:custGeom>
          <a:noFill/>
          <a:ln w="28575" cap="flat" cmpd="sng">
            <a:solidFill>
              <a:schemeClr val="tx1"/>
            </a:solidFill>
            <a:prstDash val="lgDashDot"/>
            <a:round/>
            <a:headEnd/>
            <a:tailEnd/>
          </a:ln>
        </p:spPr>
        <p:txBody>
          <a:bodyPr/>
          <a:lstStyle/>
          <a:p>
            <a:endParaRPr lang="fr-FR"/>
          </a:p>
        </p:txBody>
      </p:sp>
      <p:grpSp>
        <p:nvGrpSpPr>
          <p:cNvPr id="2" name="Group 159"/>
          <p:cNvGrpSpPr>
            <a:grpSpLocks/>
          </p:cNvGrpSpPr>
          <p:nvPr/>
        </p:nvGrpSpPr>
        <p:grpSpPr bwMode="auto">
          <a:xfrm>
            <a:off x="2120412" y="4451350"/>
            <a:ext cx="4840165" cy="1244600"/>
            <a:chOff x="1706" y="2474"/>
            <a:chExt cx="2415" cy="552"/>
          </a:xfrm>
        </p:grpSpPr>
        <p:sp>
          <p:nvSpPr>
            <p:cNvPr id="181408" name="Freeform 160"/>
            <p:cNvSpPr>
              <a:spLocks/>
            </p:cNvSpPr>
            <p:nvPr/>
          </p:nvSpPr>
          <p:spPr bwMode="auto">
            <a:xfrm>
              <a:off x="1706" y="2474"/>
              <a:ext cx="232" cy="552"/>
            </a:xfrm>
            <a:custGeom>
              <a:avLst/>
              <a:gdLst/>
              <a:ahLst/>
              <a:cxnLst>
                <a:cxn ang="0">
                  <a:pos x="0" y="0"/>
                </a:cxn>
                <a:cxn ang="0">
                  <a:pos x="23" y="5"/>
                </a:cxn>
                <a:cxn ang="0">
                  <a:pos x="51" y="10"/>
                </a:cxn>
                <a:cxn ang="0">
                  <a:pos x="74" y="21"/>
                </a:cxn>
                <a:cxn ang="0">
                  <a:pos x="96" y="37"/>
                </a:cxn>
                <a:cxn ang="0">
                  <a:pos x="125" y="63"/>
                </a:cxn>
                <a:cxn ang="0">
                  <a:pos x="147" y="90"/>
                </a:cxn>
                <a:cxn ang="0">
                  <a:pos x="170" y="132"/>
                </a:cxn>
                <a:cxn ang="0">
                  <a:pos x="198" y="196"/>
                </a:cxn>
                <a:cxn ang="0">
                  <a:pos x="221" y="292"/>
                </a:cxn>
                <a:cxn ang="0">
                  <a:pos x="232" y="552"/>
                </a:cxn>
              </a:cxnLst>
              <a:rect l="0" t="0" r="r" b="b"/>
              <a:pathLst>
                <a:path w="232" h="552">
                  <a:moveTo>
                    <a:pt x="0" y="0"/>
                  </a:moveTo>
                  <a:lnTo>
                    <a:pt x="23" y="5"/>
                  </a:lnTo>
                  <a:lnTo>
                    <a:pt x="51" y="10"/>
                  </a:lnTo>
                  <a:lnTo>
                    <a:pt x="74" y="21"/>
                  </a:lnTo>
                  <a:lnTo>
                    <a:pt x="96" y="37"/>
                  </a:lnTo>
                  <a:lnTo>
                    <a:pt x="125" y="63"/>
                  </a:lnTo>
                  <a:lnTo>
                    <a:pt x="147" y="90"/>
                  </a:lnTo>
                  <a:lnTo>
                    <a:pt x="170" y="132"/>
                  </a:lnTo>
                  <a:lnTo>
                    <a:pt x="198" y="196"/>
                  </a:lnTo>
                  <a:lnTo>
                    <a:pt x="221" y="292"/>
                  </a:lnTo>
                  <a:lnTo>
                    <a:pt x="232" y="552"/>
                  </a:lnTo>
                </a:path>
              </a:pathLst>
            </a:custGeom>
            <a:noFill/>
            <a:ln w="28575" cap="flat" cmpd="sng">
              <a:solidFill>
                <a:schemeClr val="tx1"/>
              </a:solidFill>
              <a:prstDash val="lgDashDot"/>
              <a:round/>
              <a:headEnd/>
              <a:tailEnd/>
            </a:ln>
          </p:spPr>
          <p:txBody>
            <a:bodyPr/>
            <a:lstStyle/>
            <a:p>
              <a:endParaRPr lang="fr-FR"/>
            </a:p>
          </p:txBody>
        </p:sp>
        <p:sp>
          <p:nvSpPr>
            <p:cNvPr id="181409" name="Freeform 161"/>
            <p:cNvSpPr>
              <a:spLocks/>
            </p:cNvSpPr>
            <p:nvPr/>
          </p:nvSpPr>
          <p:spPr bwMode="auto">
            <a:xfrm>
              <a:off x="1967" y="2681"/>
              <a:ext cx="215" cy="345"/>
            </a:xfrm>
            <a:custGeom>
              <a:avLst/>
              <a:gdLst/>
              <a:ahLst/>
              <a:cxnLst>
                <a:cxn ang="0">
                  <a:pos x="0" y="345"/>
                </a:cxn>
                <a:cxn ang="0">
                  <a:pos x="11" y="117"/>
                </a:cxn>
                <a:cxn ang="0">
                  <a:pos x="34" y="42"/>
                </a:cxn>
                <a:cxn ang="0">
                  <a:pos x="56" y="10"/>
                </a:cxn>
                <a:cxn ang="0">
                  <a:pos x="85" y="0"/>
                </a:cxn>
                <a:cxn ang="0">
                  <a:pos x="107" y="0"/>
                </a:cxn>
                <a:cxn ang="0">
                  <a:pos x="130" y="16"/>
                </a:cxn>
                <a:cxn ang="0">
                  <a:pos x="158" y="42"/>
                </a:cxn>
                <a:cxn ang="0">
                  <a:pos x="181" y="95"/>
                </a:cxn>
                <a:cxn ang="0">
                  <a:pos x="204" y="186"/>
                </a:cxn>
                <a:cxn ang="0">
                  <a:pos x="215" y="345"/>
                </a:cxn>
              </a:cxnLst>
              <a:rect l="0" t="0" r="r" b="b"/>
              <a:pathLst>
                <a:path w="215" h="345">
                  <a:moveTo>
                    <a:pt x="0" y="345"/>
                  </a:moveTo>
                  <a:lnTo>
                    <a:pt x="11" y="117"/>
                  </a:lnTo>
                  <a:lnTo>
                    <a:pt x="34" y="42"/>
                  </a:lnTo>
                  <a:lnTo>
                    <a:pt x="56" y="10"/>
                  </a:lnTo>
                  <a:lnTo>
                    <a:pt x="85" y="0"/>
                  </a:lnTo>
                  <a:lnTo>
                    <a:pt x="107" y="0"/>
                  </a:lnTo>
                  <a:lnTo>
                    <a:pt x="130" y="16"/>
                  </a:lnTo>
                  <a:lnTo>
                    <a:pt x="158" y="42"/>
                  </a:lnTo>
                  <a:lnTo>
                    <a:pt x="181" y="95"/>
                  </a:lnTo>
                  <a:lnTo>
                    <a:pt x="204" y="186"/>
                  </a:lnTo>
                  <a:lnTo>
                    <a:pt x="215" y="345"/>
                  </a:lnTo>
                </a:path>
              </a:pathLst>
            </a:custGeom>
            <a:noFill/>
            <a:ln w="28575" cap="flat" cmpd="sng">
              <a:solidFill>
                <a:schemeClr val="tx1"/>
              </a:solidFill>
              <a:prstDash val="lgDashDot"/>
              <a:round/>
              <a:headEnd/>
              <a:tailEnd/>
            </a:ln>
          </p:spPr>
          <p:txBody>
            <a:bodyPr/>
            <a:lstStyle/>
            <a:p>
              <a:endParaRPr lang="fr-FR"/>
            </a:p>
          </p:txBody>
        </p:sp>
        <p:sp>
          <p:nvSpPr>
            <p:cNvPr id="181410" name="Freeform 162"/>
            <p:cNvSpPr>
              <a:spLocks/>
            </p:cNvSpPr>
            <p:nvPr/>
          </p:nvSpPr>
          <p:spPr bwMode="auto">
            <a:xfrm>
              <a:off x="2216" y="2750"/>
              <a:ext cx="210" cy="276"/>
            </a:xfrm>
            <a:custGeom>
              <a:avLst/>
              <a:gdLst/>
              <a:ahLst/>
              <a:cxnLst>
                <a:cxn ang="0">
                  <a:pos x="0" y="276"/>
                </a:cxn>
                <a:cxn ang="0">
                  <a:pos x="6" y="133"/>
                </a:cxn>
                <a:cxn ang="0">
                  <a:pos x="29" y="53"/>
                </a:cxn>
                <a:cxn ang="0">
                  <a:pos x="57" y="16"/>
                </a:cxn>
                <a:cxn ang="0">
                  <a:pos x="80" y="0"/>
                </a:cxn>
                <a:cxn ang="0">
                  <a:pos x="102" y="0"/>
                </a:cxn>
                <a:cxn ang="0">
                  <a:pos x="131" y="11"/>
                </a:cxn>
                <a:cxn ang="0">
                  <a:pos x="153" y="37"/>
                </a:cxn>
                <a:cxn ang="0">
                  <a:pos x="176" y="85"/>
                </a:cxn>
                <a:cxn ang="0">
                  <a:pos x="204" y="170"/>
                </a:cxn>
                <a:cxn ang="0">
                  <a:pos x="210" y="276"/>
                </a:cxn>
              </a:cxnLst>
              <a:rect l="0" t="0" r="r" b="b"/>
              <a:pathLst>
                <a:path w="210" h="276">
                  <a:moveTo>
                    <a:pt x="0" y="276"/>
                  </a:moveTo>
                  <a:lnTo>
                    <a:pt x="6" y="133"/>
                  </a:lnTo>
                  <a:lnTo>
                    <a:pt x="29" y="53"/>
                  </a:lnTo>
                  <a:lnTo>
                    <a:pt x="57" y="16"/>
                  </a:lnTo>
                  <a:lnTo>
                    <a:pt x="80" y="0"/>
                  </a:lnTo>
                  <a:lnTo>
                    <a:pt x="102" y="0"/>
                  </a:lnTo>
                  <a:lnTo>
                    <a:pt x="131" y="11"/>
                  </a:lnTo>
                  <a:lnTo>
                    <a:pt x="153" y="37"/>
                  </a:lnTo>
                  <a:lnTo>
                    <a:pt x="176" y="85"/>
                  </a:lnTo>
                  <a:lnTo>
                    <a:pt x="204" y="170"/>
                  </a:lnTo>
                  <a:lnTo>
                    <a:pt x="210" y="276"/>
                  </a:lnTo>
                </a:path>
              </a:pathLst>
            </a:custGeom>
            <a:noFill/>
            <a:ln w="28575" cap="flat" cmpd="sng">
              <a:solidFill>
                <a:schemeClr val="tx1"/>
              </a:solidFill>
              <a:prstDash val="lgDashDot"/>
              <a:round/>
              <a:headEnd/>
              <a:tailEnd/>
            </a:ln>
          </p:spPr>
          <p:txBody>
            <a:bodyPr/>
            <a:lstStyle/>
            <a:p>
              <a:endParaRPr lang="fr-FR"/>
            </a:p>
          </p:txBody>
        </p:sp>
        <p:sp>
          <p:nvSpPr>
            <p:cNvPr id="181411" name="Freeform 163"/>
            <p:cNvSpPr>
              <a:spLocks/>
            </p:cNvSpPr>
            <p:nvPr/>
          </p:nvSpPr>
          <p:spPr bwMode="auto">
            <a:xfrm>
              <a:off x="2460" y="2792"/>
              <a:ext cx="210" cy="234"/>
            </a:xfrm>
            <a:custGeom>
              <a:avLst/>
              <a:gdLst/>
              <a:ahLst/>
              <a:cxnLst>
                <a:cxn ang="0">
                  <a:pos x="0" y="234"/>
                </a:cxn>
                <a:cxn ang="0">
                  <a:pos x="6" y="144"/>
                </a:cxn>
                <a:cxn ang="0">
                  <a:pos x="34" y="64"/>
                </a:cxn>
                <a:cxn ang="0">
                  <a:pos x="57" y="22"/>
                </a:cxn>
                <a:cxn ang="0">
                  <a:pos x="79" y="6"/>
                </a:cxn>
                <a:cxn ang="0">
                  <a:pos x="108" y="0"/>
                </a:cxn>
                <a:cxn ang="0">
                  <a:pos x="130" y="11"/>
                </a:cxn>
                <a:cxn ang="0">
                  <a:pos x="153" y="38"/>
                </a:cxn>
                <a:cxn ang="0">
                  <a:pos x="181" y="80"/>
                </a:cxn>
                <a:cxn ang="0">
                  <a:pos x="204" y="165"/>
                </a:cxn>
                <a:cxn ang="0">
                  <a:pos x="210" y="234"/>
                </a:cxn>
              </a:cxnLst>
              <a:rect l="0" t="0" r="r" b="b"/>
              <a:pathLst>
                <a:path w="210" h="234">
                  <a:moveTo>
                    <a:pt x="0" y="234"/>
                  </a:moveTo>
                  <a:lnTo>
                    <a:pt x="6" y="144"/>
                  </a:lnTo>
                  <a:lnTo>
                    <a:pt x="34" y="64"/>
                  </a:lnTo>
                  <a:lnTo>
                    <a:pt x="57" y="22"/>
                  </a:lnTo>
                  <a:lnTo>
                    <a:pt x="79" y="6"/>
                  </a:lnTo>
                  <a:lnTo>
                    <a:pt x="108" y="0"/>
                  </a:lnTo>
                  <a:lnTo>
                    <a:pt x="130" y="11"/>
                  </a:lnTo>
                  <a:lnTo>
                    <a:pt x="153" y="38"/>
                  </a:lnTo>
                  <a:lnTo>
                    <a:pt x="181" y="80"/>
                  </a:lnTo>
                  <a:lnTo>
                    <a:pt x="204" y="165"/>
                  </a:lnTo>
                  <a:lnTo>
                    <a:pt x="210" y="234"/>
                  </a:lnTo>
                </a:path>
              </a:pathLst>
            </a:custGeom>
            <a:noFill/>
            <a:ln w="28575" cap="flat" cmpd="sng">
              <a:solidFill>
                <a:schemeClr val="tx1"/>
              </a:solidFill>
              <a:prstDash val="lgDashDot"/>
              <a:round/>
              <a:headEnd/>
              <a:tailEnd/>
            </a:ln>
          </p:spPr>
          <p:txBody>
            <a:bodyPr/>
            <a:lstStyle/>
            <a:p>
              <a:endParaRPr lang="fr-FR"/>
            </a:p>
          </p:txBody>
        </p:sp>
        <p:sp>
          <p:nvSpPr>
            <p:cNvPr id="181412" name="Freeform 164"/>
            <p:cNvSpPr>
              <a:spLocks/>
            </p:cNvSpPr>
            <p:nvPr/>
          </p:nvSpPr>
          <p:spPr bwMode="auto">
            <a:xfrm>
              <a:off x="2709" y="2824"/>
              <a:ext cx="199" cy="202"/>
            </a:xfrm>
            <a:custGeom>
              <a:avLst/>
              <a:gdLst/>
              <a:ahLst/>
              <a:cxnLst>
                <a:cxn ang="0">
                  <a:pos x="0" y="202"/>
                </a:cxn>
                <a:cxn ang="0">
                  <a:pos x="6" y="154"/>
                </a:cxn>
                <a:cxn ang="0">
                  <a:pos x="29" y="64"/>
                </a:cxn>
                <a:cxn ang="0">
                  <a:pos x="51" y="27"/>
                </a:cxn>
                <a:cxn ang="0">
                  <a:pos x="80" y="6"/>
                </a:cxn>
                <a:cxn ang="0">
                  <a:pos x="102" y="0"/>
                </a:cxn>
                <a:cxn ang="0">
                  <a:pos x="125" y="11"/>
                </a:cxn>
                <a:cxn ang="0">
                  <a:pos x="153" y="37"/>
                </a:cxn>
                <a:cxn ang="0">
                  <a:pos x="176" y="80"/>
                </a:cxn>
                <a:cxn ang="0">
                  <a:pos x="199" y="165"/>
                </a:cxn>
                <a:cxn ang="0">
                  <a:pos x="199" y="202"/>
                </a:cxn>
              </a:cxnLst>
              <a:rect l="0" t="0" r="r" b="b"/>
              <a:pathLst>
                <a:path w="199" h="202">
                  <a:moveTo>
                    <a:pt x="0" y="202"/>
                  </a:moveTo>
                  <a:lnTo>
                    <a:pt x="6" y="154"/>
                  </a:lnTo>
                  <a:lnTo>
                    <a:pt x="29" y="64"/>
                  </a:lnTo>
                  <a:lnTo>
                    <a:pt x="51" y="27"/>
                  </a:lnTo>
                  <a:lnTo>
                    <a:pt x="80" y="6"/>
                  </a:lnTo>
                  <a:lnTo>
                    <a:pt x="102" y="0"/>
                  </a:lnTo>
                  <a:lnTo>
                    <a:pt x="125" y="11"/>
                  </a:lnTo>
                  <a:lnTo>
                    <a:pt x="153" y="37"/>
                  </a:lnTo>
                  <a:lnTo>
                    <a:pt x="176" y="80"/>
                  </a:lnTo>
                  <a:lnTo>
                    <a:pt x="199" y="165"/>
                  </a:lnTo>
                  <a:lnTo>
                    <a:pt x="199" y="202"/>
                  </a:lnTo>
                </a:path>
              </a:pathLst>
            </a:custGeom>
            <a:noFill/>
            <a:ln w="28575" cap="flat" cmpd="sng">
              <a:solidFill>
                <a:schemeClr val="tx1"/>
              </a:solidFill>
              <a:prstDash val="lgDashDot"/>
              <a:round/>
              <a:headEnd/>
              <a:tailEnd/>
            </a:ln>
          </p:spPr>
          <p:txBody>
            <a:bodyPr/>
            <a:lstStyle/>
            <a:p>
              <a:endParaRPr lang="fr-FR"/>
            </a:p>
          </p:txBody>
        </p:sp>
        <p:sp>
          <p:nvSpPr>
            <p:cNvPr id="181413" name="Freeform 165"/>
            <p:cNvSpPr>
              <a:spLocks/>
            </p:cNvSpPr>
            <p:nvPr/>
          </p:nvSpPr>
          <p:spPr bwMode="auto">
            <a:xfrm>
              <a:off x="2959" y="2851"/>
              <a:ext cx="193" cy="175"/>
            </a:xfrm>
            <a:custGeom>
              <a:avLst/>
              <a:gdLst/>
              <a:ahLst/>
              <a:cxnLst>
                <a:cxn ang="0">
                  <a:pos x="0" y="175"/>
                </a:cxn>
                <a:cxn ang="0">
                  <a:pos x="0" y="154"/>
                </a:cxn>
                <a:cxn ang="0">
                  <a:pos x="23" y="69"/>
                </a:cxn>
                <a:cxn ang="0">
                  <a:pos x="45" y="26"/>
                </a:cxn>
                <a:cxn ang="0">
                  <a:pos x="74" y="5"/>
                </a:cxn>
                <a:cxn ang="0">
                  <a:pos x="96" y="0"/>
                </a:cxn>
                <a:cxn ang="0">
                  <a:pos x="119" y="10"/>
                </a:cxn>
                <a:cxn ang="0">
                  <a:pos x="147" y="32"/>
                </a:cxn>
                <a:cxn ang="0">
                  <a:pos x="170" y="74"/>
                </a:cxn>
                <a:cxn ang="0">
                  <a:pos x="193" y="159"/>
                </a:cxn>
                <a:cxn ang="0">
                  <a:pos x="193" y="175"/>
                </a:cxn>
              </a:cxnLst>
              <a:rect l="0" t="0" r="r" b="b"/>
              <a:pathLst>
                <a:path w="193" h="175">
                  <a:moveTo>
                    <a:pt x="0" y="175"/>
                  </a:moveTo>
                  <a:lnTo>
                    <a:pt x="0" y="154"/>
                  </a:lnTo>
                  <a:lnTo>
                    <a:pt x="23" y="69"/>
                  </a:lnTo>
                  <a:lnTo>
                    <a:pt x="45" y="26"/>
                  </a:lnTo>
                  <a:lnTo>
                    <a:pt x="74" y="5"/>
                  </a:lnTo>
                  <a:lnTo>
                    <a:pt x="96" y="0"/>
                  </a:lnTo>
                  <a:lnTo>
                    <a:pt x="119" y="10"/>
                  </a:lnTo>
                  <a:lnTo>
                    <a:pt x="147" y="32"/>
                  </a:lnTo>
                  <a:lnTo>
                    <a:pt x="170" y="74"/>
                  </a:lnTo>
                  <a:lnTo>
                    <a:pt x="193" y="159"/>
                  </a:lnTo>
                  <a:lnTo>
                    <a:pt x="193" y="175"/>
                  </a:lnTo>
                </a:path>
              </a:pathLst>
            </a:custGeom>
            <a:noFill/>
            <a:ln w="28575" cap="flat" cmpd="sng">
              <a:solidFill>
                <a:schemeClr val="tx1"/>
              </a:solidFill>
              <a:prstDash val="lgDashDot"/>
              <a:round/>
              <a:headEnd/>
              <a:tailEnd/>
            </a:ln>
          </p:spPr>
          <p:txBody>
            <a:bodyPr/>
            <a:lstStyle/>
            <a:p>
              <a:endParaRPr lang="fr-FR"/>
            </a:p>
          </p:txBody>
        </p:sp>
        <p:sp>
          <p:nvSpPr>
            <p:cNvPr id="181414" name="Freeform 166"/>
            <p:cNvSpPr>
              <a:spLocks/>
            </p:cNvSpPr>
            <p:nvPr/>
          </p:nvSpPr>
          <p:spPr bwMode="auto">
            <a:xfrm>
              <a:off x="3203" y="2877"/>
              <a:ext cx="198" cy="149"/>
            </a:xfrm>
            <a:custGeom>
              <a:avLst/>
              <a:gdLst/>
              <a:ahLst/>
              <a:cxnLst>
                <a:cxn ang="0">
                  <a:pos x="0" y="149"/>
                </a:cxn>
                <a:cxn ang="0">
                  <a:pos x="22" y="64"/>
                </a:cxn>
                <a:cxn ang="0">
                  <a:pos x="51" y="22"/>
                </a:cxn>
                <a:cxn ang="0">
                  <a:pos x="73" y="6"/>
                </a:cxn>
                <a:cxn ang="0">
                  <a:pos x="96" y="0"/>
                </a:cxn>
                <a:cxn ang="0">
                  <a:pos x="124" y="6"/>
                </a:cxn>
                <a:cxn ang="0">
                  <a:pos x="147" y="27"/>
                </a:cxn>
                <a:cxn ang="0">
                  <a:pos x="170" y="70"/>
                </a:cxn>
                <a:cxn ang="0">
                  <a:pos x="198" y="149"/>
                </a:cxn>
              </a:cxnLst>
              <a:rect l="0" t="0" r="r" b="b"/>
              <a:pathLst>
                <a:path w="198" h="149">
                  <a:moveTo>
                    <a:pt x="0" y="149"/>
                  </a:moveTo>
                  <a:lnTo>
                    <a:pt x="22" y="64"/>
                  </a:lnTo>
                  <a:lnTo>
                    <a:pt x="51" y="22"/>
                  </a:lnTo>
                  <a:lnTo>
                    <a:pt x="73" y="6"/>
                  </a:lnTo>
                  <a:lnTo>
                    <a:pt x="96" y="0"/>
                  </a:lnTo>
                  <a:lnTo>
                    <a:pt x="124" y="6"/>
                  </a:lnTo>
                  <a:lnTo>
                    <a:pt x="147" y="27"/>
                  </a:lnTo>
                  <a:lnTo>
                    <a:pt x="170" y="70"/>
                  </a:lnTo>
                  <a:lnTo>
                    <a:pt x="198" y="149"/>
                  </a:lnTo>
                </a:path>
              </a:pathLst>
            </a:custGeom>
            <a:noFill/>
            <a:ln w="28575" cap="flat" cmpd="sng">
              <a:solidFill>
                <a:schemeClr val="tx1"/>
              </a:solidFill>
              <a:prstDash val="lgDashDot"/>
              <a:round/>
              <a:headEnd/>
              <a:tailEnd/>
            </a:ln>
          </p:spPr>
          <p:txBody>
            <a:bodyPr/>
            <a:lstStyle/>
            <a:p>
              <a:endParaRPr lang="fr-FR"/>
            </a:p>
          </p:txBody>
        </p:sp>
        <p:sp>
          <p:nvSpPr>
            <p:cNvPr id="181415" name="Freeform 167"/>
            <p:cNvSpPr>
              <a:spLocks/>
            </p:cNvSpPr>
            <p:nvPr/>
          </p:nvSpPr>
          <p:spPr bwMode="auto">
            <a:xfrm>
              <a:off x="3452" y="2893"/>
              <a:ext cx="187" cy="133"/>
            </a:xfrm>
            <a:custGeom>
              <a:avLst/>
              <a:gdLst/>
              <a:ahLst/>
              <a:cxnLst>
                <a:cxn ang="0">
                  <a:pos x="0" y="133"/>
                </a:cxn>
                <a:cxn ang="0">
                  <a:pos x="23" y="69"/>
                </a:cxn>
                <a:cxn ang="0">
                  <a:pos x="45" y="27"/>
                </a:cxn>
                <a:cxn ang="0">
                  <a:pos x="68" y="6"/>
                </a:cxn>
                <a:cxn ang="0">
                  <a:pos x="97" y="0"/>
                </a:cxn>
                <a:cxn ang="0">
                  <a:pos x="119" y="6"/>
                </a:cxn>
                <a:cxn ang="0">
                  <a:pos x="142" y="32"/>
                </a:cxn>
                <a:cxn ang="0">
                  <a:pos x="170" y="75"/>
                </a:cxn>
                <a:cxn ang="0">
                  <a:pos x="187" y="133"/>
                </a:cxn>
              </a:cxnLst>
              <a:rect l="0" t="0" r="r" b="b"/>
              <a:pathLst>
                <a:path w="187" h="133">
                  <a:moveTo>
                    <a:pt x="0" y="133"/>
                  </a:moveTo>
                  <a:lnTo>
                    <a:pt x="23" y="69"/>
                  </a:lnTo>
                  <a:lnTo>
                    <a:pt x="45" y="27"/>
                  </a:lnTo>
                  <a:lnTo>
                    <a:pt x="68" y="6"/>
                  </a:lnTo>
                  <a:lnTo>
                    <a:pt x="97" y="0"/>
                  </a:lnTo>
                  <a:lnTo>
                    <a:pt x="119" y="6"/>
                  </a:lnTo>
                  <a:lnTo>
                    <a:pt x="142" y="32"/>
                  </a:lnTo>
                  <a:lnTo>
                    <a:pt x="170" y="75"/>
                  </a:lnTo>
                  <a:lnTo>
                    <a:pt x="187" y="133"/>
                  </a:lnTo>
                </a:path>
              </a:pathLst>
            </a:custGeom>
            <a:noFill/>
            <a:ln w="28575" cap="flat" cmpd="sng">
              <a:solidFill>
                <a:schemeClr val="tx1"/>
              </a:solidFill>
              <a:prstDash val="lgDashDot"/>
              <a:round/>
              <a:headEnd/>
              <a:tailEnd/>
            </a:ln>
          </p:spPr>
          <p:txBody>
            <a:bodyPr/>
            <a:lstStyle/>
            <a:p>
              <a:endParaRPr lang="fr-FR"/>
            </a:p>
          </p:txBody>
        </p:sp>
        <p:sp>
          <p:nvSpPr>
            <p:cNvPr id="181416" name="Freeform 168"/>
            <p:cNvSpPr>
              <a:spLocks/>
            </p:cNvSpPr>
            <p:nvPr/>
          </p:nvSpPr>
          <p:spPr bwMode="auto">
            <a:xfrm>
              <a:off x="3707" y="2909"/>
              <a:ext cx="170" cy="117"/>
            </a:xfrm>
            <a:custGeom>
              <a:avLst/>
              <a:gdLst/>
              <a:ahLst/>
              <a:cxnLst>
                <a:cxn ang="0">
                  <a:pos x="0" y="117"/>
                </a:cxn>
                <a:cxn ang="0">
                  <a:pos x="12" y="69"/>
                </a:cxn>
                <a:cxn ang="0">
                  <a:pos x="34" y="27"/>
                </a:cxn>
                <a:cxn ang="0">
                  <a:pos x="63" y="6"/>
                </a:cxn>
                <a:cxn ang="0">
                  <a:pos x="85" y="0"/>
                </a:cxn>
                <a:cxn ang="0">
                  <a:pos x="108" y="6"/>
                </a:cxn>
                <a:cxn ang="0">
                  <a:pos x="136" y="32"/>
                </a:cxn>
                <a:cxn ang="0">
                  <a:pos x="159" y="69"/>
                </a:cxn>
                <a:cxn ang="0">
                  <a:pos x="170" y="117"/>
                </a:cxn>
              </a:cxnLst>
              <a:rect l="0" t="0" r="r" b="b"/>
              <a:pathLst>
                <a:path w="170" h="117">
                  <a:moveTo>
                    <a:pt x="0" y="117"/>
                  </a:moveTo>
                  <a:lnTo>
                    <a:pt x="12" y="69"/>
                  </a:lnTo>
                  <a:lnTo>
                    <a:pt x="34" y="27"/>
                  </a:lnTo>
                  <a:lnTo>
                    <a:pt x="63" y="6"/>
                  </a:lnTo>
                  <a:lnTo>
                    <a:pt x="85" y="0"/>
                  </a:lnTo>
                  <a:lnTo>
                    <a:pt x="108" y="6"/>
                  </a:lnTo>
                  <a:lnTo>
                    <a:pt x="136" y="32"/>
                  </a:lnTo>
                  <a:lnTo>
                    <a:pt x="159" y="69"/>
                  </a:lnTo>
                  <a:lnTo>
                    <a:pt x="170" y="117"/>
                  </a:lnTo>
                </a:path>
              </a:pathLst>
            </a:custGeom>
            <a:noFill/>
            <a:ln w="28575" cap="flat" cmpd="sng">
              <a:solidFill>
                <a:schemeClr val="tx1"/>
              </a:solidFill>
              <a:prstDash val="lgDashDot"/>
              <a:round/>
              <a:headEnd/>
              <a:tailEnd/>
            </a:ln>
          </p:spPr>
          <p:txBody>
            <a:bodyPr/>
            <a:lstStyle/>
            <a:p>
              <a:endParaRPr lang="fr-FR"/>
            </a:p>
          </p:txBody>
        </p:sp>
        <p:sp>
          <p:nvSpPr>
            <p:cNvPr id="181417" name="Freeform 169"/>
            <p:cNvSpPr>
              <a:spLocks/>
            </p:cNvSpPr>
            <p:nvPr/>
          </p:nvSpPr>
          <p:spPr bwMode="auto">
            <a:xfrm>
              <a:off x="3957" y="2925"/>
              <a:ext cx="164" cy="101"/>
            </a:xfrm>
            <a:custGeom>
              <a:avLst/>
              <a:gdLst/>
              <a:ahLst/>
              <a:cxnLst>
                <a:cxn ang="0">
                  <a:pos x="0" y="101"/>
                </a:cxn>
                <a:cxn ang="0">
                  <a:pos x="5" y="69"/>
                </a:cxn>
                <a:cxn ang="0">
                  <a:pos x="34" y="27"/>
                </a:cxn>
                <a:cxn ang="0">
                  <a:pos x="56" y="6"/>
                </a:cxn>
                <a:cxn ang="0">
                  <a:pos x="79" y="0"/>
                </a:cxn>
                <a:cxn ang="0">
                  <a:pos x="107" y="6"/>
                </a:cxn>
                <a:cxn ang="0">
                  <a:pos x="130" y="27"/>
                </a:cxn>
                <a:cxn ang="0">
                  <a:pos x="153" y="69"/>
                </a:cxn>
                <a:cxn ang="0">
                  <a:pos x="164" y="101"/>
                </a:cxn>
              </a:cxnLst>
              <a:rect l="0" t="0" r="r" b="b"/>
              <a:pathLst>
                <a:path w="164" h="101">
                  <a:moveTo>
                    <a:pt x="0" y="101"/>
                  </a:moveTo>
                  <a:lnTo>
                    <a:pt x="5" y="69"/>
                  </a:lnTo>
                  <a:lnTo>
                    <a:pt x="34" y="27"/>
                  </a:lnTo>
                  <a:lnTo>
                    <a:pt x="56" y="6"/>
                  </a:lnTo>
                  <a:lnTo>
                    <a:pt x="79" y="0"/>
                  </a:lnTo>
                  <a:lnTo>
                    <a:pt x="107" y="6"/>
                  </a:lnTo>
                  <a:lnTo>
                    <a:pt x="130" y="27"/>
                  </a:lnTo>
                  <a:lnTo>
                    <a:pt x="153" y="69"/>
                  </a:lnTo>
                  <a:lnTo>
                    <a:pt x="164" y="101"/>
                  </a:lnTo>
                </a:path>
              </a:pathLst>
            </a:custGeom>
            <a:noFill/>
            <a:ln w="28575" cap="flat" cmpd="sng">
              <a:solidFill>
                <a:schemeClr val="tx1"/>
              </a:solidFill>
              <a:prstDash val="lgDashDot"/>
              <a:round/>
              <a:headEnd/>
              <a:tailEnd/>
            </a:ln>
          </p:spPr>
          <p:txBody>
            <a:bodyPr/>
            <a:lstStyle/>
            <a:p>
              <a:endParaRPr lang="fr-FR"/>
            </a:p>
          </p:txBody>
        </p:sp>
      </p:grpSp>
      <p:grpSp>
        <p:nvGrpSpPr>
          <p:cNvPr id="3" name="Group 170"/>
          <p:cNvGrpSpPr>
            <a:grpSpLocks/>
          </p:cNvGrpSpPr>
          <p:nvPr/>
        </p:nvGrpSpPr>
        <p:grpSpPr bwMode="auto">
          <a:xfrm>
            <a:off x="2120412" y="4446588"/>
            <a:ext cx="4865077" cy="1249362"/>
            <a:chOff x="1326" y="3095"/>
            <a:chExt cx="2432" cy="643"/>
          </a:xfrm>
        </p:grpSpPr>
        <p:sp>
          <p:nvSpPr>
            <p:cNvPr id="181419" name="Freeform 171"/>
            <p:cNvSpPr>
              <a:spLocks/>
            </p:cNvSpPr>
            <p:nvPr/>
          </p:nvSpPr>
          <p:spPr bwMode="auto">
            <a:xfrm>
              <a:off x="1326" y="3095"/>
              <a:ext cx="113" cy="643"/>
            </a:xfrm>
            <a:custGeom>
              <a:avLst/>
              <a:gdLst/>
              <a:ahLst/>
              <a:cxnLst>
                <a:cxn ang="0">
                  <a:pos x="0" y="0"/>
                </a:cxn>
                <a:cxn ang="0">
                  <a:pos x="23" y="11"/>
                </a:cxn>
                <a:cxn ang="0">
                  <a:pos x="51" y="37"/>
                </a:cxn>
                <a:cxn ang="0">
                  <a:pos x="74" y="91"/>
                </a:cxn>
                <a:cxn ang="0">
                  <a:pos x="96" y="192"/>
                </a:cxn>
                <a:cxn ang="0">
                  <a:pos x="113" y="643"/>
                </a:cxn>
              </a:cxnLst>
              <a:rect l="0" t="0" r="r" b="b"/>
              <a:pathLst>
                <a:path w="113" h="643">
                  <a:moveTo>
                    <a:pt x="0" y="0"/>
                  </a:moveTo>
                  <a:lnTo>
                    <a:pt x="23" y="11"/>
                  </a:lnTo>
                  <a:lnTo>
                    <a:pt x="51" y="37"/>
                  </a:lnTo>
                  <a:lnTo>
                    <a:pt x="74" y="91"/>
                  </a:lnTo>
                  <a:lnTo>
                    <a:pt x="96" y="192"/>
                  </a:lnTo>
                  <a:lnTo>
                    <a:pt x="113" y="643"/>
                  </a:lnTo>
                </a:path>
              </a:pathLst>
            </a:custGeom>
            <a:noFill/>
            <a:ln w="28575" cap="flat" cmpd="sng">
              <a:solidFill>
                <a:schemeClr val="tx1"/>
              </a:solidFill>
              <a:prstDash val="sysDot"/>
              <a:round/>
              <a:headEnd/>
              <a:tailEnd/>
            </a:ln>
          </p:spPr>
          <p:txBody>
            <a:bodyPr/>
            <a:lstStyle/>
            <a:p>
              <a:endParaRPr lang="fr-FR"/>
            </a:p>
          </p:txBody>
        </p:sp>
        <p:sp>
          <p:nvSpPr>
            <p:cNvPr id="181420" name="Freeform 172"/>
            <p:cNvSpPr>
              <a:spLocks/>
            </p:cNvSpPr>
            <p:nvPr/>
          </p:nvSpPr>
          <p:spPr bwMode="auto">
            <a:xfrm>
              <a:off x="1462" y="3297"/>
              <a:ext cx="96" cy="441"/>
            </a:xfrm>
            <a:custGeom>
              <a:avLst/>
              <a:gdLst/>
              <a:ahLst/>
              <a:cxnLst>
                <a:cxn ang="0">
                  <a:pos x="0" y="441"/>
                </a:cxn>
                <a:cxn ang="0">
                  <a:pos x="11" y="48"/>
                </a:cxn>
                <a:cxn ang="0">
                  <a:pos x="34" y="0"/>
                </a:cxn>
                <a:cxn ang="0">
                  <a:pos x="62" y="21"/>
                </a:cxn>
                <a:cxn ang="0">
                  <a:pos x="85" y="96"/>
                </a:cxn>
                <a:cxn ang="0">
                  <a:pos x="96" y="441"/>
                </a:cxn>
              </a:cxnLst>
              <a:rect l="0" t="0" r="r" b="b"/>
              <a:pathLst>
                <a:path w="96" h="441">
                  <a:moveTo>
                    <a:pt x="0" y="441"/>
                  </a:moveTo>
                  <a:lnTo>
                    <a:pt x="11" y="48"/>
                  </a:lnTo>
                  <a:lnTo>
                    <a:pt x="34" y="0"/>
                  </a:lnTo>
                  <a:lnTo>
                    <a:pt x="62" y="21"/>
                  </a:lnTo>
                  <a:lnTo>
                    <a:pt x="85" y="96"/>
                  </a:lnTo>
                  <a:lnTo>
                    <a:pt x="96" y="441"/>
                  </a:lnTo>
                </a:path>
              </a:pathLst>
            </a:custGeom>
            <a:noFill/>
            <a:ln w="28575" cap="flat" cmpd="sng">
              <a:solidFill>
                <a:schemeClr val="tx1"/>
              </a:solidFill>
              <a:prstDash val="sysDot"/>
              <a:round/>
              <a:headEnd/>
              <a:tailEnd/>
            </a:ln>
          </p:spPr>
          <p:txBody>
            <a:bodyPr/>
            <a:lstStyle/>
            <a:p>
              <a:endParaRPr lang="fr-FR"/>
            </a:p>
          </p:txBody>
        </p:sp>
        <p:sp>
          <p:nvSpPr>
            <p:cNvPr id="181421" name="Freeform 173"/>
            <p:cNvSpPr>
              <a:spLocks/>
            </p:cNvSpPr>
            <p:nvPr/>
          </p:nvSpPr>
          <p:spPr bwMode="auto">
            <a:xfrm>
              <a:off x="1581" y="3372"/>
              <a:ext cx="102" cy="366"/>
            </a:xfrm>
            <a:custGeom>
              <a:avLst/>
              <a:gdLst/>
              <a:ahLst/>
              <a:cxnLst>
                <a:cxn ang="0">
                  <a:pos x="0" y="366"/>
                </a:cxn>
                <a:cxn ang="0">
                  <a:pos x="17" y="53"/>
                </a:cxn>
                <a:cxn ang="0">
                  <a:pos x="40" y="0"/>
                </a:cxn>
                <a:cxn ang="0">
                  <a:pos x="62" y="10"/>
                </a:cxn>
                <a:cxn ang="0">
                  <a:pos x="91" y="79"/>
                </a:cxn>
                <a:cxn ang="0">
                  <a:pos x="102" y="366"/>
                </a:cxn>
              </a:cxnLst>
              <a:rect l="0" t="0" r="r" b="b"/>
              <a:pathLst>
                <a:path w="102" h="366">
                  <a:moveTo>
                    <a:pt x="0" y="366"/>
                  </a:moveTo>
                  <a:lnTo>
                    <a:pt x="17" y="53"/>
                  </a:lnTo>
                  <a:lnTo>
                    <a:pt x="40" y="0"/>
                  </a:lnTo>
                  <a:lnTo>
                    <a:pt x="62" y="10"/>
                  </a:lnTo>
                  <a:lnTo>
                    <a:pt x="91" y="79"/>
                  </a:lnTo>
                  <a:lnTo>
                    <a:pt x="102" y="366"/>
                  </a:lnTo>
                </a:path>
              </a:pathLst>
            </a:custGeom>
            <a:noFill/>
            <a:ln w="28575" cap="flat" cmpd="sng">
              <a:solidFill>
                <a:schemeClr val="tx1"/>
              </a:solidFill>
              <a:prstDash val="sysDot"/>
              <a:round/>
              <a:headEnd/>
              <a:tailEnd/>
            </a:ln>
          </p:spPr>
          <p:txBody>
            <a:bodyPr/>
            <a:lstStyle/>
            <a:p>
              <a:endParaRPr lang="fr-FR"/>
            </a:p>
          </p:txBody>
        </p:sp>
        <p:sp>
          <p:nvSpPr>
            <p:cNvPr id="181422" name="Freeform 174"/>
            <p:cNvSpPr>
              <a:spLocks/>
            </p:cNvSpPr>
            <p:nvPr/>
          </p:nvSpPr>
          <p:spPr bwMode="auto">
            <a:xfrm>
              <a:off x="1706" y="3419"/>
              <a:ext cx="96" cy="319"/>
            </a:xfrm>
            <a:custGeom>
              <a:avLst/>
              <a:gdLst/>
              <a:ahLst/>
              <a:cxnLst>
                <a:cxn ang="0">
                  <a:pos x="0" y="319"/>
                </a:cxn>
                <a:cxn ang="0">
                  <a:pos x="11" y="54"/>
                </a:cxn>
                <a:cxn ang="0">
                  <a:pos x="39" y="0"/>
                </a:cxn>
                <a:cxn ang="0">
                  <a:pos x="62" y="6"/>
                </a:cxn>
                <a:cxn ang="0">
                  <a:pos x="85" y="75"/>
                </a:cxn>
                <a:cxn ang="0">
                  <a:pos x="96" y="319"/>
                </a:cxn>
              </a:cxnLst>
              <a:rect l="0" t="0" r="r" b="b"/>
              <a:pathLst>
                <a:path w="96" h="319">
                  <a:moveTo>
                    <a:pt x="0" y="319"/>
                  </a:moveTo>
                  <a:lnTo>
                    <a:pt x="11" y="54"/>
                  </a:lnTo>
                  <a:lnTo>
                    <a:pt x="39" y="0"/>
                  </a:lnTo>
                  <a:lnTo>
                    <a:pt x="62" y="6"/>
                  </a:lnTo>
                  <a:lnTo>
                    <a:pt x="85" y="75"/>
                  </a:lnTo>
                  <a:lnTo>
                    <a:pt x="96" y="319"/>
                  </a:lnTo>
                </a:path>
              </a:pathLst>
            </a:custGeom>
            <a:noFill/>
            <a:ln w="28575" cap="flat" cmpd="sng">
              <a:solidFill>
                <a:schemeClr val="tx1"/>
              </a:solidFill>
              <a:prstDash val="sysDot"/>
              <a:round/>
              <a:headEnd/>
              <a:tailEnd/>
            </a:ln>
          </p:spPr>
          <p:txBody>
            <a:bodyPr/>
            <a:lstStyle/>
            <a:p>
              <a:endParaRPr lang="fr-FR"/>
            </a:p>
          </p:txBody>
        </p:sp>
        <p:sp>
          <p:nvSpPr>
            <p:cNvPr id="181423" name="Freeform 175"/>
            <p:cNvSpPr>
              <a:spLocks/>
            </p:cNvSpPr>
            <p:nvPr/>
          </p:nvSpPr>
          <p:spPr bwMode="auto">
            <a:xfrm>
              <a:off x="1830" y="3451"/>
              <a:ext cx="97" cy="287"/>
            </a:xfrm>
            <a:custGeom>
              <a:avLst/>
              <a:gdLst/>
              <a:ahLst/>
              <a:cxnLst>
                <a:cxn ang="0">
                  <a:pos x="0" y="287"/>
                </a:cxn>
                <a:cxn ang="0">
                  <a:pos x="12" y="59"/>
                </a:cxn>
                <a:cxn ang="0">
                  <a:pos x="35" y="0"/>
                </a:cxn>
                <a:cxn ang="0">
                  <a:pos x="63" y="6"/>
                </a:cxn>
                <a:cxn ang="0">
                  <a:pos x="86" y="75"/>
                </a:cxn>
                <a:cxn ang="0">
                  <a:pos x="97" y="287"/>
                </a:cxn>
              </a:cxnLst>
              <a:rect l="0" t="0" r="r" b="b"/>
              <a:pathLst>
                <a:path w="97" h="287">
                  <a:moveTo>
                    <a:pt x="0" y="287"/>
                  </a:moveTo>
                  <a:lnTo>
                    <a:pt x="12" y="59"/>
                  </a:lnTo>
                  <a:lnTo>
                    <a:pt x="35" y="0"/>
                  </a:lnTo>
                  <a:lnTo>
                    <a:pt x="63" y="6"/>
                  </a:lnTo>
                  <a:lnTo>
                    <a:pt x="86" y="75"/>
                  </a:lnTo>
                  <a:lnTo>
                    <a:pt x="97" y="287"/>
                  </a:lnTo>
                </a:path>
              </a:pathLst>
            </a:custGeom>
            <a:noFill/>
            <a:ln w="28575" cap="flat" cmpd="sng">
              <a:solidFill>
                <a:schemeClr val="tx1"/>
              </a:solidFill>
              <a:prstDash val="sysDot"/>
              <a:round/>
              <a:headEnd/>
              <a:tailEnd/>
            </a:ln>
          </p:spPr>
          <p:txBody>
            <a:bodyPr/>
            <a:lstStyle/>
            <a:p>
              <a:endParaRPr lang="fr-FR"/>
            </a:p>
          </p:txBody>
        </p:sp>
        <p:sp>
          <p:nvSpPr>
            <p:cNvPr id="181424" name="Freeform 176"/>
            <p:cNvSpPr>
              <a:spLocks/>
            </p:cNvSpPr>
            <p:nvPr/>
          </p:nvSpPr>
          <p:spPr bwMode="auto">
            <a:xfrm>
              <a:off x="1955" y="3478"/>
              <a:ext cx="97" cy="260"/>
            </a:xfrm>
            <a:custGeom>
              <a:avLst/>
              <a:gdLst/>
              <a:ahLst/>
              <a:cxnLst>
                <a:cxn ang="0">
                  <a:pos x="0" y="260"/>
                </a:cxn>
                <a:cxn ang="0">
                  <a:pos x="12" y="64"/>
                </a:cxn>
                <a:cxn ang="0">
                  <a:pos x="34" y="0"/>
                </a:cxn>
                <a:cxn ang="0">
                  <a:pos x="57" y="5"/>
                </a:cxn>
                <a:cxn ang="0">
                  <a:pos x="85" y="69"/>
                </a:cxn>
                <a:cxn ang="0">
                  <a:pos x="97" y="260"/>
                </a:cxn>
              </a:cxnLst>
              <a:rect l="0" t="0" r="r" b="b"/>
              <a:pathLst>
                <a:path w="97" h="260">
                  <a:moveTo>
                    <a:pt x="0" y="260"/>
                  </a:moveTo>
                  <a:lnTo>
                    <a:pt x="12" y="64"/>
                  </a:lnTo>
                  <a:lnTo>
                    <a:pt x="34" y="0"/>
                  </a:lnTo>
                  <a:lnTo>
                    <a:pt x="57" y="5"/>
                  </a:lnTo>
                  <a:lnTo>
                    <a:pt x="85" y="69"/>
                  </a:lnTo>
                  <a:lnTo>
                    <a:pt x="97" y="260"/>
                  </a:lnTo>
                </a:path>
              </a:pathLst>
            </a:custGeom>
            <a:noFill/>
            <a:ln w="28575" cap="flat" cmpd="sng">
              <a:solidFill>
                <a:schemeClr val="tx1"/>
              </a:solidFill>
              <a:prstDash val="sysDot"/>
              <a:round/>
              <a:headEnd/>
              <a:tailEnd/>
            </a:ln>
          </p:spPr>
          <p:txBody>
            <a:bodyPr/>
            <a:lstStyle/>
            <a:p>
              <a:endParaRPr lang="fr-FR"/>
            </a:p>
          </p:txBody>
        </p:sp>
        <p:sp>
          <p:nvSpPr>
            <p:cNvPr id="181425" name="Freeform 177"/>
            <p:cNvSpPr>
              <a:spLocks/>
            </p:cNvSpPr>
            <p:nvPr/>
          </p:nvSpPr>
          <p:spPr bwMode="auto">
            <a:xfrm>
              <a:off x="2074" y="3499"/>
              <a:ext cx="97" cy="239"/>
            </a:xfrm>
            <a:custGeom>
              <a:avLst/>
              <a:gdLst/>
              <a:ahLst/>
              <a:cxnLst>
                <a:cxn ang="0">
                  <a:pos x="0" y="239"/>
                </a:cxn>
                <a:cxn ang="0">
                  <a:pos x="12" y="64"/>
                </a:cxn>
                <a:cxn ang="0">
                  <a:pos x="40" y="0"/>
                </a:cxn>
                <a:cxn ang="0">
                  <a:pos x="63" y="5"/>
                </a:cxn>
                <a:cxn ang="0">
                  <a:pos x="85" y="69"/>
                </a:cxn>
                <a:cxn ang="0">
                  <a:pos x="97" y="239"/>
                </a:cxn>
              </a:cxnLst>
              <a:rect l="0" t="0" r="r" b="b"/>
              <a:pathLst>
                <a:path w="97" h="239">
                  <a:moveTo>
                    <a:pt x="0" y="239"/>
                  </a:moveTo>
                  <a:lnTo>
                    <a:pt x="12" y="64"/>
                  </a:lnTo>
                  <a:lnTo>
                    <a:pt x="40" y="0"/>
                  </a:lnTo>
                  <a:lnTo>
                    <a:pt x="63" y="5"/>
                  </a:lnTo>
                  <a:lnTo>
                    <a:pt x="85" y="69"/>
                  </a:lnTo>
                  <a:lnTo>
                    <a:pt x="97" y="239"/>
                  </a:lnTo>
                </a:path>
              </a:pathLst>
            </a:custGeom>
            <a:noFill/>
            <a:ln w="28575" cap="flat" cmpd="sng">
              <a:solidFill>
                <a:schemeClr val="tx1"/>
              </a:solidFill>
              <a:prstDash val="sysDot"/>
              <a:round/>
              <a:headEnd/>
              <a:tailEnd/>
            </a:ln>
          </p:spPr>
          <p:txBody>
            <a:bodyPr/>
            <a:lstStyle/>
            <a:p>
              <a:endParaRPr lang="fr-FR"/>
            </a:p>
          </p:txBody>
        </p:sp>
        <p:sp>
          <p:nvSpPr>
            <p:cNvPr id="181426" name="Freeform 178"/>
            <p:cNvSpPr>
              <a:spLocks/>
            </p:cNvSpPr>
            <p:nvPr/>
          </p:nvSpPr>
          <p:spPr bwMode="auto">
            <a:xfrm>
              <a:off x="2205" y="3520"/>
              <a:ext cx="85" cy="218"/>
            </a:xfrm>
            <a:custGeom>
              <a:avLst/>
              <a:gdLst/>
              <a:ahLst/>
              <a:cxnLst>
                <a:cxn ang="0">
                  <a:pos x="0" y="218"/>
                </a:cxn>
                <a:cxn ang="0">
                  <a:pos x="5" y="64"/>
                </a:cxn>
                <a:cxn ang="0">
                  <a:pos x="28" y="0"/>
                </a:cxn>
                <a:cxn ang="0">
                  <a:pos x="56" y="0"/>
                </a:cxn>
                <a:cxn ang="0">
                  <a:pos x="79" y="64"/>
                </a:cxn>
                <a:cxn ang="0">
                  <a:pos x="85" y="218"/>
                </a:cxn>
              </a:cxnLst>
              <a:rect l="0" t="0" r="r" b="b"/>
              <a:pathLst>
                <a:path w="85" h="218">
                  <a:moveTo>
                    <a:pt x="0" y="218"/>
                  </a:moveTo>
                  <a:lnTo>
                    <a:pt x="5" y="64"/>
                  </a:lnTo>
                  <a:lnTo>
                    <a:pt x="28" y="0"/>
                  </a:lnTo>
                  <a:lnTo>
                    <a:pt x="56" y="0"/>
                  </a:lnTo>
                  <a:lnTo>
                    <a:pt x="79" y="64"/>
                  </a:lnTo>
                  <a:lnTo>
                    <a:pt x="85" y="218"/>
                  </a:lnTo>
                </a:path>
              </a:pathLst>
            </a:custGeom>
            <a:noFill/>
            <a:ln w="28575" cap="flat" cmpd="sng">
              <a:solidFill>
                <a:schemeClr val="tx1"/>
              </a:solidFill>
              <a:prstDash val="sysDot"/>
              <a:round/>
              <a:headEnd/>
              <a:tailEnd/>
            </a:ln>
          </p:spPr>
          <p:txBody>
            <a:bodyPr/>
            <a:lstStyle/>
            <a:p>
              <a:endParaRPr lang="fr-FR"/>
            </a:p>
          </p:txBody>
        </p:sp>
        <p:sp>
          <p:nvSpPr>
            <p:cNvPr id="181427" name="Freeform 179"/>
            <p:cNvSpPr>
              <a:spLocks/>
            </p:cNvSpPr>
            <p:nvPr/>
          </p:nvSpPr>
          <p:spPr bwMode="auto">
            <a:xfrm>
              <a:off x="2324" y="3536"/>
              <a:ext cx="90" cy="202"/>
            </a:xfrm>
            <a:custGeom>
              <a:avLst/>
              <a:gdLst/>
              <a:ahLst/>
              <a:cxnLst>
                <a:cxn ang="0">
                  <a:pos x="0" y="202"/>
                </a:cxn>
                <a:cxn ang="0">
                  <a:pos x="11" y="64"/>
                </a:cxn>
                <a:cxn ang="0">
                  <a:pos x="34" y="0"/>
                </a:cxn>
                <a:cxn ang="0">
                  <a:pos x="56" y="0"/>
                </a:cxn>
                <a:cxn ang="0">
                  <a:pos x="85" y="64"/>
                </a:cxn>
                <a:cxn ang="0">
                  <a:pos x="90" y="202"/>
                </a:cxn>
              </a:cxnLst>
              <a:rect l="0" t="0" r="r" b="b"/>
              <a:pathLst>
                <a:path w="90" h="202">
                  <a:moveTo>
                    <a:pt x="0" y="202"/>
                  </a:moveTo>
                  <a:lnTo>
                    <a:pt x="11" y="64"/>
                  </a:lnTo>
                  <a:lnTo>
                    <a:pt x="34" y="0"/>
                  </a:lnTo>
                  <a:lnTo>
                    <a:pt x="56" y="0"/>
                  </a:lnTo>
                  <a:lnTo>
                    <a:pt x="85" y="64"/>
                  </a:lnTo>
                  <a:lnTo>
                    <a:pt x="90" y="202"/>
                  </a:lnTo>
                </a:path>
              </a:pathLst>
            </a:custGeom>
            <a:noFill/>
            <a:ln w="28575" cap="flat" cmpd="sng">
              <a:solidFill>
                <a:schemeClr val="tx1"/>
              </a:solidFill>
              <a:prstDash val="sysDot"/>
              <a:round/>
              <a:headEnd/>
              <a:tailEnd/>
            </a:ln>
          </p:spPr>
          <p:txBody>
            <a:bodyPr/>
            <a:lstStyle/>
            <a:p>
              <a:endParaRPr lang="fr-FR"/>
            </a:p>
          </p:txBody>
        </p:sp>
        <p:sp>
          <p:nvSpPr>
            <p:cNvPr id="181428" name="Freeform 180"/>
            <p:cNvSpPr>
              <a:spLocks/>
            </p:cNvSpPr>
            <p:nvPr/>
          </p:nvSpPr>
          <p:spPr bwMode="auto">
            <a:xfrm>
              <a:off x="2448" y="3552"/>
              <a:ext cx="91" cy="186"/>
            </a:xfrm>
            <a:custGeom>
              <a:avLst/>
              <a:gdLst/>
              <a:ahLst/>
              <a:cxnLst>
                <a:cxn ang="0">
                  <a:pos x="0" y="186"/>
                </a:cxn>
                <a:cxn ang="0">
                  <a:pos x="6" y="64"/>
                </a:cxn>
                <a:cxn ang="0">
                  <a:pos x="34" y="0"/>
                </a:cxn>
                <a:cxn ang="0">
                  <a:pos x="57" y="0"/>
                </a:cxn>
                <a:cxn ang="0">
                  <a:pos x="80" y="64"/>
                </a:cxn>
                <a:cxn ang="0">
                  <a:pos x="91" y="186"/>
                </a:cxn>
              </a:cxnLst>
              <a:rect l="0" t="0" r="r" b="b"/>
              <a:pathLst>
                <a:path w="91" h="186">
                  <a:moveTo>
                    <a:pt x="0" y="186"/>
                  </a:moveTo>
                  <a:lnTo>
                    <a:pt x="6" y="64"/>
                  </a:lnTo>
                  <a:lnTo>
                    <a:pt x="34" y="0"/>
                  </a:lnTo>
                  <a:lnTo>
                    <a:pt x="57" y="0"/>
                  </a:lnTo>
                  <a:lnTo>
                    <a:pt x="80" y="64"/>
                  </a:lnTo>
                  <a:lnTo>
                    <a:pt x="91" y="186"/>
                  </a:lnTo>
                </a:path>
              </a:pathLst>
            </a:custGeom>
            <a:noFill/>
            <a:ln w="28575" cap="flat" cmpd="sng">
              <a:solidFill>
                <a:schemeClr val="tx1"/>
              </a:solidFill>
              <a:prstDash val="sysDot"/>
              <a:round/>
              <a:headEnd/>
              <a:tailEnd/>
            </a:ln>
          </p:spPr>
          <p:txBody>
            <a:bodyPr/>
            <a:lstStyle/>
            <a:p>
              <a:endParaRPr lang="fr-FR"/>
            </a:p>
          </p:txBody>
        </p:sp>
        <p:sp>
          <p:nvSpPr>
            <p:cNvPr id="181429" name="Freeform 181"/>
            <p:cNvSpPr>
              <a:spLocks/>
            </p:cNvSpPr>
            <p:nvPr/>
          </p:nvSpPr>
          <p:spPr bwMode="auto">
            <a:xfrm>
              <a:off x="2573" y="3563"/>
              <a:ext cx="85" cy="175"/>
            </a:xfrm>
            <a:custGeom>
              <a:avLst/>
              <a:gdLst/>
              <a:ahLst/>
              <a:cxnLst>
                <a:cxn ang="0">
                  <a:pos x="0" y="175"/>
                </a:cxn>
                <a:cxn ang="0">
                  <a:pos x="6" y="69"/>
                </a:cxn>
                <a:cxn ang="0">
                  <a:pos x="29" y="5"/>
                </a:cxn>
                <a:cxn ang="0">
                  <a:pos x="51" y="0"/>
                </a:cxn>
                <a:cxn ang="0">
                  <a:pos x="80" y="64"/>
                </a:cxn>
                <a:cxn ang="0">
                  <a:pos x="85" y="175"/>
                </a:cxn>
              </a:cxnLst>
              <a:rect l="0" t="0" r="r" b="b"/>
              <a:pathLst>
                <a:path w="85" h="175">
                  <a:moveTo>
                    <a:pt x="0" y="175"/>
                  </a:moveTo>
                  <a:lnTo>
                    <a:pt x="6" y="69"/>
                  </a:lnTo>
                  <a:lnTo>
                    <a:pt x="29" y="5"/>
                  </a:lnTo>
                  <a:lnTo>
                    <a:pt x="51" y="0"/>
                  </a:lnTo>
                  <a:lnTo>
                    <a:pt x="80" y="64"/>
                  </a:lnTo>
                  <a:lnTo>
                    <a:pt x="85" y="175"/>
                  </a:lnTo>
                </a:path>
              </a:pathLst>
            </a:custGeom>
            <a:noFill/>
            <a:ln w="28575" cap="flat" cmpd="sng">
              <a:solidFill>
                <a:schemeClr val="tx1"/>
              </a:solidFill>
              <a:prstDash val="sysDot"/>
              <a:round/>
              <a:headEnd/>
              <a:tailEnd/>
            </a:ln>
          </p:spPr>
          <p:txBody>
            <a:bodyPr/>
            <a:lstStyle/>
            <a:p>
              <a:endParaRPr lang="fr-FR"/>
            </a:p>
          </p:txBody>
        </p:sp>
        <p:sp>
          <p:nvSpPr>
            <p:cNvPr id="181430" name="Freeform 182"/>
            <p:cNvSpPr>
              <a:spLocks/>
            </p:cNvSpPr>
            <p:nvPr/>
          </p:nvSpPr>
          <p:spPr bwMode="auto">
            <a:xfrm>
              <a:off x="2692" y="3579"/>
              <a:ext cx="85" cy="159"/>
            </a:xfrm>
            <a:custGeom>
              <a:avLst/>
              <a:gdLst/>
              <a:ahLst/>
              <a:cxnLst>
                <a:cxn ang="0">
                  <a:pos x="0" y="159"/>
                </a:cxn>
                <a:cxn ang="0">
                  <a:pos x="6" y="64"/>
                </a:cxn>
                <a:cxn ang="0">
                  <a:pos x="34" y="0"/>
                </a:cxn>
                <a:cxn ang="0">
                  <a:pos x="57" y="0"/>
                </a:cxn>
                <a:cxn ang="0">
                  <a:pos x="80" y="58"/>
                </a:cxn>
                <a:cxn ang="0">
                  <a:pos x="85" y="159"/>
                </a:cxn>
              </a:cxnLst>
              <a:rect l="0" t="0" r="r" b="b"/>
              <a:pathLst>
                <a:path w="85" h="159">
                  <a:moveTo>
                    <a:pt x="0" y="159"/>
                  </a:moveTo>
                  <a:lnTo>
                    <a:pt x="6" y="64"/>
                  </a:lnTo>
                  <a:lnTo>
                    <a:pt x="34" y="0"/>
                  </a:lnTo>
                  <a:lnTo>
                    <a:pt x="57" y="0"/>
                  </a:lnTo>
                  <a:lnTo>
                    <a:pt x="80" y="58"/>
                  </a:lnTo>
                  <a:lnTo>
                    <a:pt x="85" y="159"/>
                  </a:lnTo>
                </a:path>
              </a:pathLst>
            </a:custGeom>
            <a:noFill/>
            <a:ln w="28575" cap="flat" cmpd="sng">
              <a:solidFill>
                <a:schemeClr val="tx1"/>
              </a:solidFill>
              <a:prstDash val="sysDot"/>
              <a:round/>
              <a:headEnd/>
              <a:tailEnd/>
            </a:ln>
          </p:spPr>
          <p:txBody>
            <a:bodyPr/>
            <a:lstStyle/>
            <a:p>
              <a:endParaRPr lang="fr-FR"/>
            </a:p>
          </p:txBody>
        </p:sp>
        <p:sp>
          <p:nvSpPr>
            <p:cNvPr id="181431" name="Freeform 183"/>
            <p:cNvSpPr>
              <a:spLocks/>
            </p:cNvSpPr>
            <p:nvPr/>
          </p:nvSpPr>
          <p:spPr bwMode="auto">
            <a:xfrm>
              <a:off x="2817" y="3589"/>
              <a:ext cx="85" cy="149"/>
            </a:xfrm>
            <a:custGeom>
              <a:avLst/>
              <a:gdLst/>
              <a:ahLst/>
              <a:cxnLst>
                <a:cxn ang="0">
                  <a:pos x="0" y="149"/>
                </a:cxn>
                <a:cxn ang="0">
                  <a:pos x="6" y="70"/>
                </a:cxn>
                <a:cxn ang="0">
                  <a:pos x="28" y="0"/>
                </a:cxn>
                <a:cxn ang="0">
                  <a:pos x="57" y="0"/>
                </a:cxn>
                <a:cxn ang="0">
                  <a:pos x="79" y="59"/>
                </a:cxn>
                <a:cxn ang="0">
                  <a:pos x="85" y="149"/>
                </a:cxn>
              </a:cxnLst>
              <a:rect l="0" t="0" r="r" b="b"/>
              <a:pathLst>
                <a:path w="85" h="149">
                  <a:moveTo>
                    <a:pt x="0" y="149"/>
                  </a:moveTo>
                  <a:lnTo>
                    <a:pt x="6" y="70"/>
                  </a:lnTo>
                  <a:lnTo>
                    <a:pt x="28" y="0"/>
                  </a:lnTo>
                  <a:lnTo>
                    <a:pt x="57" y="0"/>
                  </a:lnTo>
                  <a:lnTo>
                    <a:pt x="79" y="59"/>
                  </a:lnTo>
                  <a:lnTo>
                    <a:pt x="85" y="149"/>
                  </a:lnTo>
                </a:path>
              </a:pathLst>
            </a:custGeom>
            <a:noFill/>
            <a:ln w="28575" cap="flat" cmpd="sng">
              <a:solidFill>
                <a:schemeClr val="tx1"/>
              </a:solidFill>
              <a:prstDash val="sysDot"/>
              <a:round/>
              <a:headEnd/>
              <a:tailEnd/>
            </a:ln>
          </p:spPr>
          <p:txBody>
            <a:bodyPr/>
            <a:lstStyle/>
            <a:p>
              <a:endParaRPr lang="fr-FR"/>
            </a:p>
          </p:txBody>
        </p:sp>
        <p:sp>
          <p:nvSpPr>
            <p:cNvPr id="181432" name="Freeform 184"/>
            <p:cNvSpPr>
              <a:spLocks/>
            </p:cNvSpPr>
            <p:nvPr/>
          </p:nvSpPr>
          <p:spPr bwMode="auto">
            <a:xfrm>
              <a:off x="2942" y="3600"/>
              <a:ext cx="85" cy="138"/>
            </a:xfrm>
            <a:custGeom>
              <a:avLst/>
              <a:gdLst/>
              <a:ahLst/>
              <a:cxnLst>
                <a:cxn ang="0">
                  <a:pos x="0" y="138"/>
                </a:cxn>
                <a:cxn ang="0">
                  <a:pos x="5" y="69"/>
                </a:cxn>
                <a:cxn ang="0">
                  <a:pos x="28" y="0"/>
                </a:cxn>
                <a:cxn ang="0">
                  <a:pos x="51" y="0"/>
                </a:cxn>
                <a:cxn ang="0">
                  <a:pos x="79" y="59"/>
                </a:cxn>
                <a:cxn ang="0">
                  <a:pos x="85" y="138"/>
                </a:cxn>
              </a:cxnLst>
              <a:rect l="0" t="0" r="r" b="b"/>
              <a:pathLst>
                <a:path w="85" h="138">
                  <a:moveTo>
                    <a:pt x="0" y="138"/>
                  </a:moveTo>
                  <a:lnTo>
                    <a:pt x="5" y="69"/>
                  </a:lnTo>
                  <a:lnTo>
                    <a:pt x="28" y="0"/>
                  </a:lnTo>
                  <a:lnTo>
                    <a:pt x="51" y="0"/>
                  </a:lnTo>
                  <a:lnTo>
                    <a:pt x="79" y="59"/>
                  </a:lnTo>
                  <a:lnTo>
                    <a:pt x="85" y="138"/>
                  </a:lnTo>
                </a:path>
              </a:pathLst>
            </a:custGeom>
            <a:noFill/>
            <a:ln w="28575" cap="flat" cmpd="sng">
              <a:solidFill>
                <a:schemeClr val="tx1"/>
              </a:solidFill>
              <a:prstDash val="sysDot"/>
              <a:round/>
              <a:headEnd/>
              <a:tailEnd/>
            </a:ln>
          </p:spPr>
          <p:txBody>
            <a:bodyPr/>
            <a:lstStyle/>
            <a:p>
              <a:endParaRPr lang="fr-FR"/>
            </a:p>
          </p:txBody>
        </p:sp>
        <p:sp>
          <p:nvSpPr>
            <p:cNvPr id="181433" name="Freeform 185"/>
            <p:cNvSpPr>
              <a:spLocks/>
            </p:cNvSpPr>
            <p:nvPr/>
          </p:nvSpPr>
          <p:spPr bwMode="auto">
            <a:xfrm>
              <a:off x="3061" y="3605"/>
              <a:ext cx="85" cy="133"/>
            </a:xfrm>
            <a:custGeom>
              <a:avLst/>
              <a:gdLst/>
              <a:ahLst/>
              <a:cxnLst>
                <a:cxn ang="0">
                  <a:pos x="0" y="133"/>
                </a:cxn>
                <a:cxn ang="0">
                  <a:pos x="5" y="75"/>
                </a:cxn>
                <a:cxn ang="0">
                  <a:pos x="34" y="6"/>
                </a:cxn>
                <a:cxn ang="0">
                  <a:pos x="56" y="0"/>
                </a:cxn>
                <a:cxn ang="0">
                  <a:pos x="79" y="64"/>
                </a:cxn>
                <a:cxn ang="0">
                  <a:pos x="85" y="133"/>
                </a:cxn>
              </a:cxnLst>
              <a:rect l="0" t="0" r="r" b="b"/>
              <a:pathLst>
                <a:path w="85" h="133">
                  <a:moveTo>
                    <a:pt x="0" y="133"/>
                  </a:moveTo>
                  <a:lnTo>
                    <a:pt x="5" y="75"/>
                  </a:lnTo>
                  <a:lnTo>
                    <a:pt x="34" y="6"/>
                  </a:lnTo>
                  <a:lnTo>
                    <a:pt x="56" y="0"/>
                  </a:lnTo>
                  <a:lnTo>
                    <a:pt x="79" y="64"/>
                  </a:lnTo>
                  <a:lnTo>
                    <a:pt x="85" y="133"/>
                  </a:lnTo>
                </a:path>
              </a:pathLst>
            </a:custGeom>
            <a:noFill/>
            <a:ln w="28575" cap="flat" cmpd="sng">
              <a:solidFill>
                <a:schemeClr val="tx1"/>
              </a:solidFill>
              <a:prstDash val="sysDot"/>
              <a:round/>
              <a:headEnd/>
              <a:tailEnd/>
            </a:ln>
          </p:spPr>
          <p:txBody>
            <a:bodyPr/>
            <a:lstStyle/>
            <a:p>
              <a:endParaRPr lang="fr-FR"/>
            </a:p>
          </p:txBody>
        </p:sp>
        <p:sp>
          <p:nvSpPr>
            <p:cNvPr id="181434" name="Freeform 186"/>
            <p:cNvSpPr>
              <a:spLocks/>
            </p:cNvSpPr>
            <p:nvPr/>
          </p:nvSpPr>
          <p:spPr bwMode="auto">
            <a:xfrm>
              <a:off x="3186" y="3616"/>
              <a:ext cx="85" cy="122"/>
            </a:xfrm>
            <a:custGeom>
              <a:avLst/>
              <a:gdLst/>
              <a:ahLst/>
              <a:cxnLst>
                <a:cxn ang="0">
                  <a:pos x="0" y="122"/>
                </a:cxn>
                <a:cxn ang="0">
                  <a:pos x="5" y="69"/>
                </a:cxn>
                <a:cxn ang="0">
                  <a:pos x="28" y="0"/>
                </a:cxn>
                <a:cxn ang="0">
                  <a:pos x="56" y="0"/>
                </a:cxn>
                <a:cxn ang="0">
                  <a:pos x="79" y="58"/>
                </a:cxn>
                <a:cxn ang="0">
                  <a:pos x="85" y="122"/>
                </a:cxn>
              </a:cxnLst>
              <a:rect l="0" t="0" r="r" b="b"/>
              <a:pathLst>
                <a:path w="85" h="122">
                  <a:moveTo>
                    <a:pt x="0" y="122"/>
                  </a:moveTo>
                  <a:lnTo>
                    <a:pt x="5" y="69"/>
                  </a:lnTo>
                  <a:lnTo>
                    <a:pt x="28" y="0"/>
                  </a:lnTo>
                  <a:lnTo>
                    <a:pt x="56" y="0"/>
                  </a:lnTo>
                  <a:lnTo>
                    <a:pt x="79" y="58"/>
                  </a:lnTo>
                  <a:lnTo>
                    <a:pt x="85" y="122"/>
                  </a:lnTo>
                </a:path>
              </a:pathLst>
            </a:custGeom>
            <a:noFill/>
            <a:ln w="28575" cap="flat" cmpd="sng">
              <a:solidFill>
                <a:schemeClr val="tx1"/>
              </a:solidFill>
              <a:prstDash val="sysDot"/>
              <a:round/>
              <a:headEnd/>
              <a:tailEnd/>
            </a:ln>
          </p:spPr>
          <p:txBody>
            <a:bodyPr/>
            <a:lstStyle/>
            <a:p>
              <a:endParaRPr lang="fr-FR"/>
            </a:p>
          </p:txBody>
        </p:sp>
        <p:sp>
          <p:nvSpPr>
            <p:cNvPr id="181435" name="Freeform 187"/>
            <p:cNvSpPr>
              <a:spLocks/>
            </p:cNvSpPr>
            <p:nvPr/>
          </p:nvSpPr>
          <p:spPr bwMode="auto">
            <a:xfrm>
              <a:off x="3310" y="3621"/>
              <a:ext cx="85" cy="117"/>
            </a:xfrm>
            <a:custGeom>
              <a:avLst/>
              <a:gdLst/>
              <a:ahLst/>
              <a:cxnLst>
                <a:cxn ang="0">
                  <a:pos x="0" y="117"/>
                </a:cxn>
                <a:cxn ang="0">
                  <a:pos x="6" y="75"/>
                </a:cxn>
                <a:cxn ang="0">
                  <a:pos x="29" y="6"/>
                </a:cxn>
                <a:cxn ang="0">
                  <a:pos x="51" y="0"/>
                </a:cxn>
                <a:cxn ang="0">
                  <a:pos x="80" y="59"/>
                </a:cxn>
                <a:cxn ang="0">
                  <a:pos x="85" y="117"/>
                </a:cxn>
              </a:cxnLst>
              <a:rect l="0" t="0" r="r" b="b"/>
              <a:pathLst>
                <a:path w="85" h="117">
                  <a:moveTo>
                    <a:pt x="0" y="117"/>
                  </a:moveTo>
                  <a:lnTo>
                    <a:pt x="6" y="75"/>
                  </a:lnTo>
                  <a:lnTo>
                    <a:pt x="29" y="6"/>
                  </a:lnTo>
                  <a:lnTo>
                    <a:pt x="51" y="0"/>
                  </a:lnTo>
                  <a:lnTo>
                    <a:pt x="80" y="59"/>
                  </a:lnTo>
                  <a:lnTo>
                    <a:pt x="85" y="117"/>
                  </a:lnTo>
                </a:path>
              </a:pathLst>
            </a:custGeom>
            <a:noFill/>
            <a:ln w="28575" cap="flat" cmpd="sng">
              <a:solidFill>
                <a:schemeClr val="tx1"/>
              </a:solidFill>
              <a:prstDash val="sysDot"/>
              <a:round/>
              <a:headEnd/>
              <a:tailEnd/>
            </a:ln>
          </p:spPr>
          <p:txBody>
            <a:bodyPr/>
            <a:lstStyle/>
            <a:p>
              <a:endParaRPr lang="fr-FR"/>
            </a:p>
          </p:txBody>
        </p:sp>
        <p:sp>
          <p:nvSpPr>
            <p:cNvPr id="181436" name="Freeform 188"/>
            <p:cNvSpPr>
              <a:spLocks/>
            </p:cNvSpPr>
            <p:nvPr/>
          </p:nvSpPr>
          <p:spPr bwMode="auto">
            <a:xfrm>
              <a:off x="3435" y="3632"/>
              <a:ext cx="79" cy="106"/>
            </a:xfrm>
            <a:custGeom>
              <a:avLst/>
              <a:gdLst/>
              <a:ahLst/>
              <a:cxnLst>
                <a:cxn ang="0">
                  <a:pos x="0" y="106"/>
                </a:cxn>
                <a:cxn ang="0">
                  <a:pos x="0" y="74"/>
                </a:cxn>
                <a:cxn ang="0">
                  <a:pos x="28" y="0"/>
                </a:cxn>
                <a:cxn ang="0">
                  <a:pos x="51" y="0"/>
                </a:cxn>
                <a:cxn ang="0">
                  <a:pos x="74" y="58"/>
                </a:cxn>
                <a:cxn ang="0">
                  <a:pos x="79" y="106"/>
                </a:cxn>
              </a:cxnLst>
              <a:rect l="0" t="0" r="r" b="b"/>
              <a:pathLst>
                <a:path w="79" h="106">
                  <a:moveTo>
                    <a:pt x="0" y="106"/>
                  </a:moveTo>
                  <a:lnTo>
                    <a:pt x="0" y="74"/>
                  </a:lnTo>
                  <a:lnTo>
                    <a:pt x="28" y="0"/>
                  </a:lnTo>
                  <a:lnTo>
                    <a:pt x="51" y="0"/>
                  </a:lnTo>
                  <a:lnTo>
                    <a:pt x="74" y="58"/>
                  </a:lnTo>
                  <a:lnTo>
                    <a:pt x="79" y="106"/>
                  </a:lnTo>
                </a:path>
              </a:pathLst>
            </a:custGeom>
            <a:noFill/>
            <a:ln w="28575" cap="flat" cmpd="sng">
              <a:solidFill>
                <a:schemeClr val="tx1"/>
              </a:solidFill>
              <a:prstDash val="sysDot"/>
              <a:round/>
              <a:headEnd/>
              <a:tailEnd/>
            </a:ln>
          </p:spPr>
          <p:txBody>
            <a:bodyPr/>
            <a:lstStyle/>
            <a:p>
              <a:endParaRPr lang="fr-FR"/>
            </a:p>
          </p:txBody>
        </p:sp>
        <p:sp>
          <p:nvSpPr>
            <p:cNvPr id="181437" name="Freeform 189"/>
            <p:cNvSpPr>
              <a:spLocks/>
            </p:cNvSpPr>
            <p:nvPr/>
          </p:nvSpPr>
          <p:spPr bwMode="auto">
            <a:xfrm>
              <a:off x="3560" y="3637"/>
              <a:ext cx="79" cy="101"/>
            </a:xfrm>
            <a:custGeom>
              <a:avLst/>
              <a:gdLst/>
              <a:ahLst/>
              <a:cxnLst>
                <a:cxn ang="0">
                  <a:pos x="0" y="101"/>
                </a:cxn>
                <a:cxn ang="0">
                  <a:pos x="0" y="75"/>
                </a:cxn>
                <a:cxn ang="0">
                  <a:pos x="22" y="6"/>
                </a:cxn>
                <a:cxn ang="0">
                  <a:pos x="51" y="0"/>
                </a:cxn>
                <a:cxn ang="0">
                  <a:pos x="73" y="59"/>
                </a:cxn>
                <a:cxn ang="0">
                  <a:pos x="79" y="101"/>
                </a:cxn>
              </a:cxnLst>
              <a:rect l="0" t="0" r="r" b="b"/>
              <a:pathLst>
                <a:path w="79" h="101">
                  <a:moveTo>
                    <a:pt x="0" y="101"/>
                  </a:moveTo>
                  <a:lnTo>
                    <a:pt x="0" y="75"/>
                  </a:lnTo>
                  <a:lnTo>
                    <a:pt x="22" y="6"/>
                  </a:lnTo>
                  <a:lnTo>
                    <a:pt x="51" y="0"/>
                  </a:lnTo>
                  <a:lnTo>
                    <a:pt x="73" y="59"/>
                  </a:lnTo>
                  <a:lnTo>
                    <a:pt x="79" y="101"/>
                  </a:lnTo>
                </a:path>
              </a:pathLst>
            </a:custGeom>
            <a:noFill/>
            <a:ln w="28575" cap="flat" cmpd="sng">
              <a:solidFill>
                <a:schemeClr val="tx1"/>
              </a:solidFill>
              <a:prstDash val="sysDot"/>
              <a:round/>
              <a:headEnd/>
              <a:tailEnd/>
            </a:ln>
          </p:spPr>
          <p:txBody>
            <a:bodyPr/>
            <a:lstStyle/>
            <a:p>
              <a:endParaRPr lang="fr-FR"/>
            </a:p>
          </p:txBody>
        </p:sp>
        <p:sp>
          <p:nvSpPr>
            <p:cNvPr id="181438" name="Freeform 190"/>
            <p:cNvSpPr>
              <a:spLocks/>
            </p:cNvSpPr>
            <p:nvPr/>
          </p:nvSpPr>
          <p:spPr bwMode="auto">
            <a:xfrm>
              <a:off x="3684" y="3643"/>
              <a:ext cx="74" cy="95"/>
            </a:xfrm>
            <a:custGeom>
              <a:avLst/>
              <a:gdLst/>
              <a:ahLst/>
              <a:cxnLst>
                <a:cxn ang="0">
                  <a:pos x="0" y="95"/>
                </a:cxn>
                <a:cxn ang="0">
                  <a:pos x="0" y="79"/>
                </a:cxn>
                <a:cxn ang="0">
                  <a:pos x="23" y="5"/>
                </a:cxn>
                <a:cxn ang="0">
                  <a:pos x="46" y="0"/>
                </a:cxn>
                <a:cxn ang="0">
                  <a:pos x="74" y="58"/>
                </a:cxn>
                <a:cxn ang="0">
                  <a:pos x="74" y="95"/>
                </a:cxn>
              </a:cxnLst>
              <a:rect l="0" t="0" r="r" b="b"/>
              <a:pathLst>
                <a:path w="74" h="95">
                  <a:moveTo>
                    <a:pt x="0" y="95"/>
                  </a:moveTo>
                  <a:lnTo>
                    <a:pt x="0" y="79"/>
                  </a:lnTo>
                  <a:lnTo>
                    <a:pt x="23" y="5"/>
                  </a:lnTo>
                  <a:lnTo>
                    <a:pt x="46" y="0"/>
                  </a:lnTo>
                  <a:lnTo>
                    <a:pt x="74" y="58"/>
                  </a:lnTo>
                  <a:lnTo>
                    <a:pt x="74" y="95"/>
                  </a:lnTo>
                </a:path>
              </a:pathLst>
            </a:custGeom>
            <a:noFill/>
            <a:ln w="28575" cap="flat" cmpd="sng">
              <a:solidFill>
                <a:schemeClr val="tx1"/>
              </a:solidFill>
              <a:prstDash val="sysDot"/>
              <a:round/>
              <a:headEnd/>
              <a:tailEnd/>
            </a:ln>
          </p:spPr>
          <p:txBody>
            <a:bodyPr/>
            <a:lstStyle/>
            <a:p>
              <a:endParaRPr lang="fr-FR"/>
            </a:p>
          </p:txBody>
        </p:sp>
      </p:grpSp>
      <p:sp>
        <p:nvSpPr>
          <p:cNvPr id="181439" name="Freeform 191"/>
          <p:cNvSpPr>
            <a:spLocks/>
          </p:cNvSpPr>
          <p:nvPr/>
        </p:nvSpPr>
        <p:spPr bwMode="auto">
          <a:xfrm>
            <a:off x="2091105" y="2205038"/>
            <a:ext cx="4910503" cy="412750"/>
          </a:xfrm>
          <a:custGeom>
            <a:avLst/>
            <a:gdLst/>
            <a:ahLst/>
            <a:cxnLst>
              <a:cxn ang="0">
                <a:pos x="34" y="760"/>
              </a:cxn>
              <a:cxn ang="0">
                <a:pos x="74" y="760"/>
              </a:cxn>
              <a:cxn ang="0">
                <a:pos x="113" y="760"/>
              </a:cxn>
              <a:cxn ang="0">
                <a:pos x="153" y="760"/>
              </a:cxn>
              <a:cxn ang="0">
                <a:pos x="193" y="760"/>
              </a:cxn>
              <a:cxn ang="0">
                <a:pos x="232" y="760"/>
              </a:cxn>
              <a:cxn ang="0">
                <a:pos x="272" y="760"/>
              </a:cxn>
              <a:cxn ang="0">
                <a:pos x="312" y="760"/>
              </a:cxn>
              <a:cxn ang="0">
                <a:pos x="351" y="760"/>
              </a:cxn>
              <a:cxn ang="0">
                <a:pos x="391" y="760"/>
              </a:cxn>
              <a:cxn ang="0">
                <a:pos x="431" y="760"/>
              </a:cxn>
              <a:cxn ang="0">
                <a:pos x="470" y="760"/>
              </a:cxn>
              <a:cxn ang="0">
                <a:pos x="510" y="760"/>
              </a:cxn>
              <a:cxn ang="0">
                <a:pos x="550" y="760"/>
              </a:cxn>
              <a:cxn ang="0">
                <a:pos x="590" y="760"/>
              </a:cxn>
              <a:cxn ang="0">
                <a:pos x="629" y="760"/>
              </a:cxn>
              <a:cxn ang="0">
                <a:pos x="669" y="760"/>
              </a:cxn>
              <a:cxn ang="0">
                <a:pos x="709" y="760"/>
              </a:cxn>
              <a:cxn ang="0">
                <a:pos x="748" y="760"/>
              </a:cxn>
              <a:cxn ang="0">
                <a:pos x="788" y="760"/>
              </a:cxn>
              <a:cxn ang="0">
                <a:pos x="828" y="760"/>
              </a:cxn>
              <a:cxn ang="0">
                <a:pos x="867" y="760"/>
              </a:cxn>
              <a:cxn ang="0">
                <a:pos x="907" y="760"/>
              </a:cxn>
              <a:cxn ang="0">
                <a:pos x="947" y="760"/>
              </a:cxn>
              <a:cxn ang="0">
                <a:pos x="986" y="760"/>
              </a:cxn>
              <a:cxn ang="0">
                <a:pos x="1026" y="760"/>
              </a:cxn>
              <a:cxn ang="0">
                <a:pos x="1066" y="760"/>
              </a:cxn>
              <a:cxn ang="0">
                <a:pos x="1105" y="0"/>
              </a:cxn>
              <a:cxn ang="0">
                <a:pos x="1145" y="0"/>
              </a:cxn>
              <a:cxn ang="0">
                <a:pos x="1185" y="0"/>
              </a:cxn>
              <a:cxn ang="0">
                <a:pos x="1225" y="0"/>
              </a:cxn>
              <a:cxn ang="0">
                <a:pos x="1264" y="0"/>
              </a:cxn>
              <a:cxn ang="0">
                <a:pos x="1304" y="0"/>
              </a:cxn>
              <a:cxn ang="0">
                <a:pos x="1344" y="0"/>
              </a:cxn>
              <a:cxn ang="0">
                <a:pos x="1383" y="0"/>
              </a:cxn>
              <a:cxn ang="0">
                <a:pos x="1423" y="0"/>
              </a:cxn>
              <a:cxn ang="0">
                <a:pos x="1463" y="0"/>
              </a:cxn>
              <a:cxn ang="0">
                <a:pos x="1502" y="0"/>
              </a:cxn>
              <a:cxn ang="0">
                <a:pos x="1542" y="0"/>
              </a:cxn>
              <a:cxn ang="0">
                <a:pos x="1582" y="0"/>
              </a:cxn>
              <a:cxn ang="0">
                <a:pos x="1616" y="760"/>
              </a:cxn>
              <a:cxn ang="0">
                <a:pos x="1655" y="760"/>
              </a:cxn>
              <a:cxn ang="0">
                <a:pos x="1695" y="760"/>
              </a:cxn>
              <a:cxn ang="0">
                <a:pos x="1735" y="760"/>
              </a:cxn>
              <a:cxn ang="0">
                <a:pos x="1774" y="760"/>
              </a:cxn>
              <a:cxn ang="0">
                <a:pos x="1814" y="760"/>
              </a:cxn>
              <a:cxn ang="0">
                <a:pos x="1854" y="760"/>
              </a:cxn>
              <a:cxn ang="0">
                <a:pos x="1894" y="760"/>
              </a:cxn>
              <a:cxn ang="0">
                <a:pos x="1933" y="760"/>
              </a:cxn>
              <a:cxn ang="0">
                <a:pos x="1973" y="760"/>
              </a:cxn>
              <a:cxn ang="0">
                <a:pos x="2013" y="760"/>
              </a:cxn>
              <a:cxn ang="0">
                <a:pos x="2052" y="760"/>
              </a:cxn>
              <a:cxn ang="0">
                <a:pos x="2092" y="760"/>
              </a:cxn>
              <a:cxn ang="0">
                <a:pos x="2132" y="760"/>
              </a:cxn>
              <a:cxn ang="0">
                <a:pos x="2171" y="760"/>
              </a:cxn>
              <a:cxn ang="0">
                <a:pos x="2211" y="760"/>
              </a:cxn>
              <a:cxn ang="0">
                <a:pos x="2251" y="760"/>
              </a:cxn>
              <a:cxn ang="0">
                <a:pos x="2290" y="760"/>
              </a:cxn>
              <a:cxn ang="0">
                <a:pos x="2330" y="760"/>
              </a:cxn>
              <a:cxn ang="0">
                <a:pos x="2370" y="760"/>
              </a:cxn>
              <a:cxn ang="0">
                <a:pos x="2409" y="760"/>
              </a:cxn>
              <a:cxn ang="0">
                <a:pos x="2449" y="760"/>
              </a:cxn>
            </a:cxnLst>
            <a:rect l="0" t="0" r="r" b="b"/>
            <a:pathLst>
              <a:path w="2455" h="760">
                <a:moveTo>
                  <a:pt x="0" y="760"/>
                </a:moveTo>
                <a:lnTo>
                  <a:pt x="6" y="760"/>
                </a:lnTo>
                <a:lnTo>
                  <a:pt x="11" y="760"/>
                </a:lnTo>
                <a:lnTo>
                  <a:pt x="17" y="760"/>
                </a:lnTo>
                <a:lnTo>
                  <a:pt x="23" y="760"/>
                </a:lnTo>
                <a:lnTo>
                  <a:pt x="28" y="760"/>
                </a:lnTo>
                <a:lnTo>
                  <a:pt x="34" y="760"/>
                </a:lnTo>
                <a:lnTo>
                  <a:pt x="40" y="760"/>
                </a:lnTo>
                <a:lnTo>
                  <a:pt x="45" y="760"/>
                </a:lnTo>
                <a:lnTo>
                  <a:pt x="51" y="760"/>
                </a:lnTo>
                <a:lnTo>
                  <a:pt x="57" y="760"/>
                </a:lnTo>
                <a:lnTo>
                  <a:pt x="62" y="760"/>
                </a:lnTo>
                <a:lnTo>
                  <a:pt x="68" y="760"/>
                </a:lnTo>
                <a:lnTo>
                  <a:pt x="74" y="760"/>
                </a:lnTo>
                <a:lnTo>
                  <a:pt x="79" y="760"/>
                </a:lnTo>
                <a:lnTo>
                  <a:pt x="85" y="760"/>
                </a:lnTo>
                <a:lnTo>
                  <a:pt x="91" y="760"/>
                </a:lnTo>
                <a:lnTo>
                  <a:pt x="96" y="760"/>
                </a:lnTo>
                <a:lnTo>
                  <a:pt x="102" y="760"/>
                </a:lnTo>
                <a:lnTo>
                  <a:pt x="108" y="760"/>
                </a:lnTo>
                <a:lnTo>
                  <a:pt x="113" y="760"/>
                </a:lnTo>
                <a:lnTo>
                  <a:pt x="119" y="760"/>
                </a:lnTo>
                <a:lnTo>
                  <a:pt x="125" y="760"/>
                </a:lnTo>
                <a:lnTo>
                  <a:pt x="130" y="760"/>
                </a:lnTo>
                <a:lnTo>
                  <a:pt x="136" y="760"/>
                </a:lnTo>
                <a:lnTo>
                  <a:pt x="142" y="760"/>
                </a:lnTo>
                <a:lnTo>
                  <a:pt x="147" y="760"/>
                </a:lnTo>
                <a:lnTo>
                  <a:pt x="153" y="760"/>
                </a:lnTo>
                <a:lnTo>
                  <a:pt x="159" y="760"/>
                </a:lnTo>
                <a:lnTo>
                  <a:pt x="164" y="760"/>
                </a:lnTo>
                <a:lnTo>
                  <a:pt x="170" y="760"/>
                </a:lnTo>
                <a:lnTo>
                  <a:pt x="176" y="760"/>
                </a:lnTo>
                <a:lnTo>
                  <a:pt x="181" y="760"/>
                </a:lnTo>
                <a:lnTo>
                  <a:pt x="187" y="760"/>
                </a:lnTo>
                <a:lnTo>
                  <a:pt x="193" y="760"/>
                </a:lnTo>
                <a:lnTo>
                  <a:pt x="198" y="760"/>
                </a:lnTo>
                <a:lnTo>
                  <a:pt x="204" y="760"/>
                </a:lnTo>
                <a:lnTo>
                  <a:pt x="210" y="760"/>
                </a:lnTo>
                <a:lnTo>
                  <a:pt x="215" y="760"/>
                </a:lnTo>
                <a:lnTo>
                  <a:pt x="221" y="760"/>
                </a:lnTo>
                <a:lnTo>
                  <a:pt x="227" y="760"/>
                </a:lnTo>
                <a:lnTo>
                  <a:pt x="232" y="760"/>
                </a:lnTo>
                <a:lnTo>
                  <a:pt x="238" y="760"/>
                </a:lnTo>
                <a:lnTo>
                  <a:pt x="244" y="760"/>
                </a:lnTo>
                <a:lnTo>
                  <a:pt x="249" y="760"/>
                </a:lnTo>
                <a:lnTo>
                  <a:pt x="255" y="760"/>
                </a:lnTo>
                <a:lnTo>
                  <a:pt x="261" y="760"/>
                </a:lnTo>
                <a:lnTo>
                  <a:pt x="266" y="760"/>
                </a:lnTo>
                <a:lnTo>
                  <a:pt x="272" y="760"/>
                </a:lnTo>
                <a:lnTo>
                  <a:pt x="278" y="760"/>
                </a:lnTo>
                <a:lnTo>
                  <a:pt x="283" y="760"/>
                </a:lnTo>
                <a:lnTo>
                  <a:pt x="289" y="760"/>
                </a:lnTo>
                <a:lnTo>
                  <a:pt x="295" y="760"/>
                </a:lnTo>
                <a:lnTo>
                  <a:pt x="300" y="760"/>
                </a:lnTo>
                <a:lnTo>
                  <a:pt x="306" y="760"/>
                </a:lnTo>
                <a:lnTo>
                  <a:pt x="312" y="760"/>
                </a:lnTo>
                <a:lnTo>
                  <a:pt x="317" y="760"/>
                </a:lnTo>
                <a:lnTo>
                  <a:pt x="323" y="760"/>
                </a:lnTo>
                <a:lnTo>
                  <a:pt x="329" y="760"/>
                </a:lnTo>
                <a:lnTo>
                  <a:pt x="334" y="760"/>
                </a:lnTo>
                <a:lnTo>
                  <a:pt x="340" y="760"/>
                </a:lnTo>
                <a:lnTo>
                  <a:pt x="346" y="760"/>
                </a:lnTo>
                <a:lnTo>
                  <a:pt x="351" y="760"/>
                </a:lnTo>
                <a:lnTo>
                  <a:pt x="357" y="760"/>
                </a:lnTo>
                <a:lnTo>
                  <a:pt x="363" y="760"/>
                </a:lnTo>
                <a:lnTo>
                  <a:pt x="368" y="760"/>
                </a:lnTo>
                <a:lnTo>
                  <a:pt x="374" y="760"/>
                </a:lnTo>
                <a:lnTo>
                  <a:pt x="380" y="760"/>
                </a:lnTo>
                <a:lnTo>
                  <a:pt x="385" y="760"/>
                </a:lnTo>
                <a:lnTo>
                  <a:pt x="391" y="760"/>
                </a:lnTo>
                <a:lnTo>
                  <a:pt x="397" y="760"/>
                </a:lnTo>
                <a:lnTo>
                  <a:pt x="402" y="760"/>
                </a:lnTo>
                <a:lnTo>
                  <a:pt x="408" y="760"/>
                </a:lnTo>
                <a:lnTo>
                  <a:pt x="414" y="760"/>
                </a:lnTo>
                <a:lnTo>
                  <a:pt x="419" y="760"/>
                </a:lnTo>
                <a:lnTo>
                  <a:pt x="425" y="760"/>
                </a:lnTo>
                <a:lnTo>
                  <a:pt x="431" y="760"/>
                </a:lnTo>
                <a:lnTo>
                  <a:pt x="436" y="760"/>
                </a:lnTo>
                <a:lnTo>
                  <a:pt x="442" y="760"/>
                </a:lnTo>
                <a:lnTo>
                  <a:pt x="448" y="760"/>
                </a:lnTo>
                <a:lnTo>
                  <a:pt x="453" y="760"/>
                </a:lnTo>
                <a:lnTo>
                  <a:pt x="459" y="760"/>
                </a:lnTo>
                <a:lnTo>
                  <a:pt x="465" y="760"/>
                </a:lnTo>
                <a:lnTo>
                  <a:pt x="470" y="760"/>
                </a:lnTo>
                <a:lnTo>
                  <a:pt x="476" y="760"/>
                </a:lnTo>
                <a:lnTo>
                  <a:pt x="482" y="760"/>
                </a:lnTo>
                <a:lnTo>
                  <a:pt x="487" y="760"/>
                </a:lnTo>
                <a:lnTo>
                  <a:pt x="493" y="760"/>
                </a:lnTo>
                <a:lnTo>
                  <a:pt x="499" y="760"/>
                </a:lnTo>
                <a:lnTo>
                  <a:pt x="504" y="760"/>
                </a:lnTo>
                <a:lnTo>
                  <a:pt x="510" y="760"/>
                </a:lnTo>
                <a:lnTo>
                  <a:pt x="516" y="760"/>
                </a:lnTo>
                <a:lnTo>
                  <a:pt x="521" y="760"/>
                </a:lnTo>
                <a:lnTo>
                  <a:pt x="527" y="760"/>
                </a:lnTo>
                <a:lnTo>
                  <a:pt x="533" y="760"/>
                </a:lnTo>
                <a:lnTo>
                  <a:pt x="539" y="760"/>
                </a:lnTo>
                <a:lnTo>
                  <a:pt x="544" y="760"/>
                </a:lnTo>
                <a:lnTo>
                  <a:pt x="550" y="760"/>
                </a:lnTo>
                <a:lnTo>
                  <a:pt x="556" y="760"/>
                </a:lnTo>
                <a:lnTo>
                  <a:pt x="561" y="760"/>
                </a:lnTo>
                <a:lnTo>
                  <a:pt x="567" y="760"/>
                </a:lnTo>
                <a:lnTo>
                  <a:pt x="573" y="760"/>
                </a:lnTo>
                <a:lnTo>
                  <a:pt x="578" y="760"/>
                </a:lnTo>
                <a:lnTo>
                  <a:pt x="584" y="760"/>
                </a:lnTo>
                <a:lnTo>
                  <a:pt x="590" y="760"/>
                </a:lnTo>
                <a:lnTo>
                  <a:pt x="595" y="760"/>
                </a:lnTo>
                <a:lnTo>
                  <a:pt x="601" y="760"/>
                </a:lnTo>
                <a:lnTo>
                  <a:pt x="607" y="760"/>
                </a:lnTo>
                <a:lnTo>
                  <a:pt x="612" y="760"/>
                </a:lnTo>
                <a:lnTo>
                  <a:pt x="618" y="760"/>
                </a:lnTo>
                <a:lnTo>
                  <a:pt x="624" y="760"/>
                </a:lnTo>
                <a:lnTo>
                  <a:pt x="629" y="760"/>
                </a:lnTo>
                <a:lnTo>
                  <a:pt x="635" y="760"/>
                </a:lnTo>
                <a:lnTo>
                  <a:pt x="641" y="760"/>
                </a:lnTo>
                <a:lnTo>
                  <a:pt x="646" y="760"/>
                </a:lnTo>
                <a:lnTo>
                  <a:pt x="652" y="760"/>
                </a:lnTo>
                <a:lnTo>
                  <a:pt x="658" y="760"/>
                </a:lnTo>
                <a:lnTo>
                  <a:pt x="663" y="760"/>
                </a:lnTo>
                <a:lnTo>
                  <a:pt x="669" y="760"/>
                </a:lnTo>
                <a:lnTo>
                  <a:pt x="675" y="760"/>
                </a:lnTo>
                <a:lnTo>
                  <a:pt x="680" y="760"/>
                </a:lnTo>
                <a:lnTo>
                  <a:pt x="686" y="760"/>
                </a:lnTo>
                <a:lnTo>
                  <a:pt x="692" y="760"/>
                </a:lnTo>
                <a:lnTo>
                  <a:pt x="697" y="760"/>
                </a:lnTo>
                <a:lnTo>
                  <a:pt x="703" y="760"/>
                </a:lnTo>
                <a:lnTo>
                  <a:pt x="709" y="760"/>
                </a:lnTo>
                <a:lnTo>
                  <a:pt x="714" y="760"/>
                </a:lnTo>
                <a:lnTo>
                  <a:pt x="720" y="760"/>
                </a:lnTo>
                <a:lnTo>
                  <a:pt x="726" y="760"/>
                </a:lnTo>
                <a:lnTo>
                  <a:pt x="731" y="760"/>
                </a:lnTo>
                <a:lnTo>
                  <a:pt x="737" y="760"/>
                </a:lnTo>
                <a:lnTo>
                  <a:pt x="743" y="760"/>
                </a:lnTo>
                <a:lnTo>
                  <a:pt x="748" y="760"/>
                </a:lnTo>
                <a:lnTo>
                  <a:pt x="754" y="760"/>
                </a:lnTo>
                <a:lnTo>
                  <a:pt x="760" y="760"/>
                </a:lnTo>
                <a:lnTo>
                  <a:pt x="765" y="760"/>
                </a:lnTo>
                <a:lnTo>
                  <a:pt x="771" y="760"/>
                </a:lnTo>
                <a:lnTo>
                  <a:pt x="777" y="760"/>
                </a:lnTo>
                <a:lnTo>
                  <a:pt x="782" y="760"/>
                </a:lnTo>
                <a:lnTo>
                  <a:pt x="788" y="760"/>
                </a:lnTo>
                <a:lnTo>
                  <a:pt x="794" y="760"/>
                </a:lnTo>
                <a:lnTo>
                  <a:pt x="799" y="760"/>
                </a:lnTo>
                <a:lnTo>
                  <a:pt x="805" y="760"/>
                </a:lnTo>
                <a:lnTo>
                  <a:pt x="811" y="760"/>
                </a:lnTo>
                <a:lnTo>
                  <a:pt x="816" y="760"/>
                </a:lnTo>
                <a:lnTo>
                  <a:pt x="822" y="760"/>
                </a:lnTo>
                <a:lnTo>
                  <a:pt x="828" y="760"/>
                </a:lnTo>
                <a:lnTo>
                  <a:pt x="833" y="760"/>
                </a:lnTo>
                <a:lnTo>
                  <a:pt x="839" y="760"/>
                </a:lnTo>
                <a:lnTo>
                  <a:pt x="845" y="760"/>
                </a:lnTo>
                <a:lnTo>
                  <a:pt x="850" y="760"/>
                </a:lnTo>
                <a:lnTo>
                  <a:pt x="856" y="760"/>
                </a:lnTo>
                <a:lnTo>
                  <a:pt x="862" y="760"/>
                </a:lnTo>
                <a:lnTo>
                  <a:pt x="867" y="760"/>
                </a:lnTo>
                <a:lnTo>
                  <a:pt x="873" y="760"/>
                </a:lnTo>
                <a:lnTo>
                  <a:pt x="879" y="760"/>
                </a:lnTo>
                <a:lnTo>
                  <a:pt x="884" y="760"/>
                </a:lnTo>
                <a:lnTo>
                  <a:pt x="890" y="760"/>
                </a:lnTo>
                <a:lnTo>
                  <a:pt x="896" y="760"/>
                </a:lnTo>
                <a:lnTo>
                  <a:pt x="901" y="760"/>
                </a:lnTo>
                <a:lnTo>
                  <a:pt x="907" y="760"/>
                </a:lnTo>
                <a:lnTo>
                  <a:pt x="913" y="760"/>
                </a:lnTo>
                <a:lnTo>
                  <a:pt x="918" y="760"/>
                </a:lnTo>
                <a:lnTo>
                  <a:pt x="924" y="760"/>
                </a:lnTo>
                <a:lnTo>
                  <a:pt x="930" y="760"/>
                </a:lnTo>
                <a:lnTo>
                  <a:pt x="935" y="760"/>
                </a:lnTo>
                <a:lnTo>
                  <a:pt x="941" y="760"/>
                </a:lnTo>
                <a:lnTo>
                  <a:pt x="947" y="760"/>
                </a:lnTo>
                <a:lnTo>
                  <a:pt x="952" y="760"/>
                </a:lnTo>
                <a:lnTo>
                  <a:pt x="958" y="760"/>
                </a:lnTo>
                <a:lnTo>
                  <a:pt x="964" y="760"/>
                </a:lnTo>
                <a:lnTo>
                  <a:pt x="969" y="760"/>
                </a:lnTo>
                <a:lnTo>
                  <a:pt x="975" y="760"/>
                </a:lnTo>
                <a:lnTo>
                  <a:pt x="981" y="760"/>
                </a:lnTo>
                <a:lnTo>
                  <a:pt x="986" y="760"/>
                </a:lnTo>
                <a:lnTo>
                  <a:pt x="992" y="760"/>
                </a:lnTo>
                <a:lnTo>
                  <a:pt x="998" y="760"/>
                </a:lnTo>
                <a:lnTo>
                  <a:pt x="1003" y="760"/>
                </a:lnTo>
                <a:lnTo>
                  <a:pt x="1009" y="760"/>
                </a:lnTo>
                <a:lnTo>
                  <a:pt x="1015" y="760"/>
                </a:lnTo>
                <a:lnTo>
                  <a:pt x="1020" y="760"/>
                </a:lnTo>
                <a:lnTo>
                  <a:pt x="1026" y="760"/>
                </a:lnTo>
                <a:lnTo>
                  <a:pt x="1032" y="760"/>
                </a:lnTo>
                <a:lnTo>
                  <a:pt x="1037" y="760"/>
                </a:lnTo>
                <a:lnTo>
                  <a:pt x="1043" y="760"/>
                </a:lnTo>
                <a:lnTo>
                  <a:pt x="1049" y="760"/>
                </a:lnTo>
                <a:lnTo>
                  <a:pt x="1054" y="760"/>
                </a:lnTo>
                <a:lnTo>
                  <a:pt x="1060" y="760"/>
                </a:lnTo>
                <a:lnTo>
                  <a:pt x="1066" y="760"/>
                </a:lnTo>
                <a:lnTo>
                  <a:pt x="1071" y="760"/>
                </a:lnTo>
                <a:lnTo>
                  <a:pt x="1077" y="760"/>
                </a:lnTo>
                <a:lnTo>
                  <a:pt x="1083" y="760"/>
                </a:lnTo>
                <a:lnTo>
                  <a:pt x="1088" y="760"/>
                </a:lnTo>
                <a:lnTo>
                  <a:pt x="1094" y="760"/>
                </a:lnTo>
                <a:lnTo>
                  <a:pt x="1100" y="760"/>
                </a:lnTo>
                <a:lnTo>
                  <a:pt x="1105" y="0"/>
                </a:lnTo>
                <a:lnTo>
                  <a:pt x="1111" y="0"/>
                </a:lnTo>
                <a:lnTo>
                  <a:pt x="1117" y="0"/>
                </a:lnTo>
                <a:lnTo>
                  <a:pt x="1122" y="0"/>
                </a:lnTo>
                <a:lnTo>
                  <a:pt x="1128" y="0"/>
                </a:lnTo>
                <a:lnTo>
                  <a:pt x="1134" y="0"/>
                </a:lnTo>
                <a:lnTo>
                  <a:pt x="1139" y="0"/>
                </a:lnTo>
                <a:lnTo>
                  <a:pt x="1145" y="0"/>
                </a:lnTo>
                <a:lnTo>
                  <a:pt x="1151" y="0"/>
                </a:lnTo>
                <a:lnTo>
                  <a:pt x="1156" y="0"/>
                </a:lnTo>
                <a:lnTo>
                  <a:pt x="1162" y="0"/>
                </a:lnTo>
                <a:lnTo>
                  <a:pt x="1168" y="0"/>
                </a:lnTo>
                <a:lnTo>
                  <a:pt x="1174" y="0"/>
                </a:lnTo>
                <a:lnTo>
                  <a:pt x="1179" y="0"/>
                </a:lnTo>
                <a:lnTo>
                  <a:pt x="1185" y="0"/>
                </a:lnTo>
                <a:lnTo>
                  <a:pt x="1191" y="0"/>
                </a:lnTo>
                <a:lnTo>
                  <a:pt x="1196" y="0"/>
                </a:lnTo>
                <a:lnTo>
                  <a:pt x="1202" y="0"/>
                </a:lnTo>
                <a:lnTo>
                  <a:pt x="1208" y="0"/>
                </a:lnTo>
                <a:lnTo>
                  <a:pt x="1213" y="0"/>
                </a:lnTo>
                <a:lnTo>
                  <a:pt x="1219" y="0"/>
                </a:lnTo>
                <a:lnTo>
                  <a:pt x="1225" y="0"/>
                </a:lnTo>
                <a:lnTo>
                  <a:pt x="1230" y="0"/>
                </a:lnTo>
                <a:lnTo>
                  <a:pt x="1236" y="0"/>
                </a:lnTo>
                <a:lnTo>
                  <a:pt x="1242" y="0"/>
                </a:lnTo>
                <a:lnTo>
                  <a:pt x="1247" y="0"/>
                </a:lnTo>
                <a:lnTo>
                  <a:pt x="1253" y="0"/>
                </a:lnTo>
                <a:lnTo>
                  <a:pt x="1259" y="0"/>
                </a:lnTo>
                <a:lnTo>
                  <a:pt x="1264" y="0"/>
                </a:lnTo>
                <a:lnTo>
                  <a:pt x="1270" y="0"/>
                </a:lnTo>
                <a:lnTo>
                  <a:pt x="1276" y="0"/>
                </a:lnTo>
                <a:lnTo>
                  <a:pt x="1281" y="0"/>
                </a:lnTo>
                <a:lnTo>
                  <a:pt x="1287" y="0"/>
                </a:lnTo>
                <a:lnTo>
                  <a:pt x="1293" y="0"/>
                </a:lnTo>
                <a:lnTo>
                  <a:pt x="1298" y="0"/>
                </a:lnTo>
                <a:lnTo>
                  <a:pt x="1304" y="0"/>
                </a:lnTo>
                <a:lnTo>
                  <a:pt x="1310" y="0"/>
                </a:lnTo>
                <a:lnTo>
                  <a:pt x="1315" y="0"/>
                </a:lnTo>
                <a:lnTo>
                  <a:pt x="1321" y="0"/>
                </a:lnTo>
                <a:lnTo>
                  <a:pt x="1327" y="0"/>
                </a:lnTo>
                <a:lnTo>
                  <a:pt x="1332" y="0"/>
                </a:lnTo>
                <a:lnTo>
                  <a:pt x="1338" y="0"/>
                </a:lnTo>
                <a:lnTo>
                  <a:pt x="1344" y="0"/>
                </a:lnTo>
                <a:lnTo>
                  <a:pt x="1349" y="0"/>
                </a:lnTo>
                <a:lnTo>
                  <a:pt x="1355" y="0"/>
                </a:lnTo>
                <a:lnTo>
                  <a:pt x="1361" y="0"/>
                </a:lnTo>
                <a:lnTo>
                  <a:pt x="1366" y="0"/>
                </a:lnTo>
                <a:lnTo>
                  <a:pt x="1372" y="0"/>
                </a:lnTo>
                <a:lnTo>
                  <a:pt x="1378" y="0"/>
                </a:lnTo>
                <a:lnTo>
                  <a:pt x="1383" y="0"/>
                </a:lnTo>
                <a:lnTo>
                  <a:pt x="1389" y="0"/>
                </a:lnTo>
                <a:lnTo>
                  <a:pt x="1395" y="0"/>
                </a:lnTo>
                <a:lnTo>
                  <a:pt x="1400" y="0"/>
                </a:lnTo>
                <a:lnTo>
                  <a:pt x="1406" y="0"/>
                </a:lnTo>
                <a:lnTo>
                  <a:pt x="1412" y="0"/>
                </a:lnTo>
                <a:lnTo>
                  <a:pt x="1417" y="0"/>
                </a:lnTo>
                <a:lnTo>
                  <a:pt x="1423" y="0"/>
                </a:lnTo>
                <a:lnTo>
                  <a:pt x="1429" y="0"/>
                </a:lnTo>
                <a:lnTo>
                  <a:pt x="1434" y="0"/>
                </a:lnTo>
                <a:lnTo>
                  <a:pt x="1440" y="0"/>
                </a:lnTo>
                <a:lnTo>
                  <a:pt x="1446" y="0"/>
                </a:lnTo>
                <a:lnTo>
                  <a:pt x="1451" y="0"/>
                </a:lnTo>
                <a:lnTo>
                  <a:pt x="1457" y="0"/>
                </a:lnTo>
                <a:lnTo>
                  <a:pt x="1463" y="0"/>
                </a:lnTo>
                <a:lnTo>
                  <a:pt x="1468" y="0"/>
                </a:lnTo>
                <a:lnTo>
                  <a:pt x="1474" y="0"/>
                </a:lnTo>
                <a:lnTo>
                  <a:pt x="1480" y="0"/>
                </a:lnTo>
                <a:lnTo>
                  <a:pt x="1485" y="0"/>
                </a:lnTo>
                <a:lnTo>
                  <a:pt x="1491" y="0"/>
                </a:lnTo>
                <a:lnTo>
                  <a:pt x="1497" y="0"/>
                </a:lnTo>
                <a:lnTo>
                  <a:pt x="1502" y="0"/>
                </a:lnTo>
                <a:lnTo>
                  <a:pt x="1508" y="0"/>
                </a:lnTo>
                <a:lnTo>
                  <a:pt x="1514" y="0"/>
                </a:lnTo>
                <a:lnTo>
                  <a:pt x="1519" y="0"/>
                </a:lnTo>
                <a:lnTo>
                  <a:pt x="1525" y="0"/>
                </a:lnTo>
                <a:lnTo>
                  <a:pt x="1531" y="0"/>
                </a:lnTo>
                <a:lnTo>
                  <a:pt x="1536" y="0"/>
                </a:lnTo>
                <a:lnTo>
                  <a:pt x="1542" y="0"/>
                </a:lnTo>
                <a:lnTo>
                  <a:pt x="1548" y="0"/>
                </a:lnTo>
                <a:lnTo>
                  <a:pt x="1553" y="0"/>
                </a:lnTo>
                <a:lnTo>
                  <a:pt x="1559" y="0"/>
                </a:lnTo>
                <a:lnTo>
                  <a:pt x="1565" y="0"/>
                </a:lnTo>
                <a:lnTo>
                  <a:pt x="1570" y="0"/>
                </a:lnTo>
                <a:lnTo>
                  <a:pt x="1576" y="0"/>
                </a:lnTo>
                <a:lnTo>
                  <a:pt x="1582" y="0"/>
                </a:lnTo>
                <a:lnTo>
                  <a:pt x="1587" y="0"/>
                </a:lnTo>
                <a:lnTo>
                  <a:pt x="1593" y="0"/>
                </a:lnTo>
                <a:lnTo>
                  <a:pt x="1593" y="760"/>
                </a:lnTo>
                <a:lnTo>
                  <a:pt x="1599" y="760"/>
                </a:lnTo>
                <a:lnTo>
                  <a:pt x="1604" y="760"/>
                </a:lnTo>
                <a:lnTo>
                  <a:pt x="1610" y="760"/>
                </a:lnTo>
                <a:lnTo>
                  <a:pt x="1616" y="760"/>
                </a:lnTo>
                <a:lnTo>
                  <a:pt x="1621" y="760"/>
                </a:lnTo>
                <a:lnTo>
                  <a:pt x="1627" y="760"/>
                </a:lnTo>
                <a:lnTo>
                  <a:pt x="1633" y="760"/>
                </a:lnTo>
                <a:lnTo>
                  <a:pt x="1638" y="760"/>
                </a:lnTo>
                <a:lnTo>
                  <a:pt x="1644" y="760"/>
                </a:lnTo>
                <a:lnTo>
                  <a:pt x="1650" y="760"/>
                </a:lnTo>
                <a:lnTo>
                  <a:pt x="1655" y="760"/>
                </a:lnTo>
                <a:lnTo>
                  <a:pt x="1661" y="760"/>
                </a:lnTo>
                <a:lnTo>
                  <a:pt x="1667" y="760"/>
                </a:lnTo>
                <a:lnTo>
                  <a:pt x="1672" y="760"/>
                </a:lnTo>
                <a:lnTo>
                  <a:pt x="1678" y="760"/>
                </a:lnTo>
                <a:lnTo>
                  <a:pt x="1684" y="760"/>
                </a:lnTo>
                <a:lnTo>
                  <a:pt x="1689" y="760"/>
                </a:lnTo>
                <a:lnTo>
                  <a:pt x="1695" y="760"/>
                </a:lnTo>
                <a:lnTo>
                  <a:pt x="1701" y="760"/>
                </a:lnTo>
                <a:lnTo>
                  <a:pt x="1706" y="760"/>
                </a:lnTo>
                <a:lnTo>
                  <a:pt x="1712" y="760"/>
                </a:lnTo>
                <a:lnTo>
                  <a:pt x="1718" y="760"/>
                </a:lnTo>
                <a:lnTo>
                  <a:pt x="1723" y="760"/>
                </a:lnTo>
                <a:lnTo>
                  <a:pt x="1729" y="760"/>
                </a:lnTo>
                <a:lnTo>
                  <a:pt x="1735" y="760"/>
                </a:lnTo>
                <a:lnTo>
                  <a:pt x="1740" y="760"/>
                </a:lnTo>
                <a:lnTo>
                  <a:pt x="1746" y="760"/>
                </a:lnTo>
                <a:lnTo>
                  <a:pt x="1752" y="760"/>
                </a:lnTo>
                <a:lnTo>
                  <a:pt x="1757" y="760"/>
                </a:lnTo>
                <a:lnTo>
                  <a:pt x="1763" y="760"/>
                </a:lnTo>
                <a:lnTo>
                  <a:pt x="1769" y="760"/>
                </a:lnTo>
                <a:lnTo>
                  <a:pt x="1774" y="760"/>
                </a:lnTo>
                <a:lnTo>
                  <a:pt x="1780" y="760"/>
                </a:lnTo>
                <a:lnTo>
                  <a:pt x="1786" y="760"/>
                </a:lnTo>
                <a:lnTo>
                  <a:pt x="1791" y="760"/>
                </a:lnTo>
                <a:lnTo>
                  <a:pt x="1797" y="760"/>
                </a:lnTo>
                <a:lnTo>
                  <a:pt x="1803" y="760"/>
                </a:lnTo>
                <a:lnTo>
                  <a:pt x="1809" y="760"/>
                </a:lnTo>
                <a:lnTo>
                  <a:pt x="1814" y="760"/>
                </a:lnTo>
                <a:lnTo>
                  <a:pt x="1820" y="760"/>
                </a:lnTo>
                <a:lnTo>
                  <a:pt x="1826" y="760"/>
                </a:lnTo>
                <a:lnTo>
                  <a:pt x="1831" y="760"/>
                </a:lnTo>
                <a:lnTo>
                  <a:pt x="1837" y="760"/>
                </a:lnTo>
                <a:lnTo>
                  <a:pt x="1843" y="760"/>
                </a:lnTo>
                <a:lnTo>
                  <a:pt x="1848" y="760"/>
                </a:lnTo>
                <a:lnTo>
                  <a:pt x="1854" y="760"/>
                </a:lnTo>
                <a:lnTo>
                  <a:pt x="1860" y="760"/>
                </a:lnTo>
                <a:lnTo>
                  <a:pt x="1865" y="760"/>
                </a:lnTo>
                <a:lnTo>
                  <a:pt x="1871" y="760"/>
                </a:lnTo>
                <a:lnTo>
                  <a:pt x="1877" y="760"/>
                </a:lnTo>
                <a:lnTo>
                  <a:pt x="1882" y="760"/>
                </a:lnTo>
                <a:lnTo>
                  <a:pt x="1888" y="760"/>
                </a:lnTo>
                <a:lnTo>
                  <a:pt x="1894" y="760"/>
                </a:lnTo>
                <a:lnTo>
                  <a:pt x="1899" y="760"/>
                </a:lnTo>
                <a:lnTo>
                  <a:pt x="1905" y="760"/>
                </a:lnTo>
                <a:lnTo>
                  <a:pt x="1911" y="760"/>
                </a:lnTo>
                <a:lnTo>
                  <a:pt x="1916" y="760"/>
                </a:lnTo>
                <a:lnTo>
                  <a:pt x="1922" y="760"/>
                </a:lnTo>
                <a:lnTo>
                  <a:pt x="1928" y="760"/>
                </a:lnTo>
                <a:lnTo>
                  <a:pt x="1933" y="760"/>
                </a:lnTo>
                <a:lnTo>
                  <a:pt x="1939" y="760"/>
                </a:lnTo>
                <a:lnTo>
                  <a:pt x="1945" y="760"/>
                </a:lnTo>
                <a:lnTo>
                  <a:pt x="1950" y="760"/>
                </a:lnTo>
                <a:lnTo>
                  <a:pt x="1956" y="760"/>
                </a:lnTo>
                <a:lnTo>
                  <a:pt x="1962" y="760"/>
                </a:lnTo>
                <a:lnTo>
                  <a:pt x="1967" y="760"/>
                </a:lnTo>
                <a:lnTo>
                  <a:pt x="1973" y="760"/>
                </a:lnTo>
                <a:lnTo>
                  <a:pt x="1979" y="760"/>
                </a:lnTo>
                <a:lnTo>
                  <a:pt x="1984" y="760"/>
                </a:lnTo>
                <a:lnTo>
                  <a:pt x="1990" y="760"/>
                </a:lnTo>
                <a:lnTo>
                  <a:pt x="1996" y="760"/>
                </a:lnTo>
                <a:lnTo>
                  <a:pt x="2001" y="760"/>
                </a:lnTo>
                <a:lnTo>
                  <a:pt x="2007" y="760"/>
                </a:lnTo>
                <a:lnTo>
                  <a:pt x="2013" y="760"/>
                </a:lnTo>
                <a:lnTo>
                  <a:pt x="2018" y="760"/>
                </a:lnTo>
                <a:lnTo>
                  <a:pt x="2024" y="760"/>
                </a:lnTo>
                <a:lnTo>
                  <a:pt x="2030" y="760"/>
                </a:lnTo>
                <a:lnTo>
                  <a:pt x="2035" y="760"/>
                </a:lnTo>
                <a:lnTo>
                  <a:pt x="2041" y="760"/>
                </a:lnTo>
                <a:lnTo>
                  <a:pt x="2047" y="760"/>
                </a:lnTo>
                <a:lnTo>
                  <a:pt x="2052" y="760"/>
                </a:lnTo>
                <a:lnTo>
                  <a:pt x="2058" y="760"/>
                </a:lnTo>
                <a:lnTo>
                  <a:pt x="2064" y="760"/>
                </a:lnTo>
                <a:lnTo>
                  <a:pt x="2069" y="760"/>
                </a:lnTo>
                <a:lnTo>
                  <a:pt x="2075" y="760"/>
                </a:lnTo>
                <a:lnTo>
                  <a:pt x="2081" y="760"/>
                </a:lnTo>
                <a:lnTo>
                  <a:pt x="2086" y="760"/>
                </a:lnTo>
                <a:lnTo>
                  <a:pt x="2092" y="760"/>
                </a:lnTo>
                <a:lnTo>
                  <a:pt x="2098" y="760"/>
                </a:lnTo>
                <a:lnTo>
                  <a:pt x="2103" y="760"/>
                </a:lnTo>
                <a:lnTo>
                  <a:pt x="2109" y="760"/>
                </a:lnTo>
                <a:lnTo>
                  <a:pt x="2115" y="760"/>
                </a:lnTo>
                <a:lnTo>
                  <a:pt x="2120" y="760"/>
                </a:lnTo>
                <a:lnTo>
                  <a:pt x="2126" y="760"/>
                </a:lnTo>
                <a:lnTo>
                  <a:pt x="2132" y="760"/>
                </a:lnTo>
                <a:lnTo>
                  <a:pt x="2137" y="760"/>
                </a:lnTo>
                <a:lnTo>
                  <a:pt x="2143" y="760"/>
                </a:lnTo>
                <a:lnTo>
                  <a:pt x="2149" y="760"/>
                </a:lnTo>
                <a:lnTo>
                  <a:pt x="2154" y="760"/>
                </a:lnTo>
                <a:lnTo>
                  <a:pt x="2160" y="760"/>
                </a:lnTo>
                <a:lnTo>
                  <a:pt x="2166" y="760"/>
                </a:lnTo>
                <a:lnTo>
                  <a:pt x="2171" y="760"/>
                </a:lnTo>
                <a:lnTo>
                  <a:pt x="2177" y="760"/>
                </a:lnTo>
                <a:lnTo>
                  <a:pt x="2183" y="760"/>
                </a:lnTo>
                <a:lnTo>
                  <a:pt x="2188" y="760"/>
                </a:lnTo>
                <a:lnTo>
                  <a:pt x="2194" y="760"/>
                </a:lnTo>
                <a:lnTo>
                  <a:pt x="2200" y="760"/>
                </a:lnTo>
                <a:lnTo>
                  <a:pt x="2205" y="760"/>
                </a:lnTo>
                <a:lnTo>
                  <a:pt x="2211" y="760"/>
                </a:lnTo>
                <a:lnTo>
                  <a:pt x="2217" y="760"/>
                </a:lnTo>
                <a:lnTo>
                  <a:pt x="2222" y="760"/>
                </a:lnTo>
                <a:lnTo>
                  <a:pt x="2228" y="760"/>
                </a:lnTo>
                <a:lnTo>
                  <a:pt x="2234" y="760"/>
                </a:lnTo>
                <a:lnTo>
                  <a:pt x="2239" y="760"/>
                </a:lnTo>
                <a:lnTo>
                  <a:pt x="2245" y="760"/>
                </a:lnTo>
                <a:lnTo>
                  <a:pt x="2251" y="760"/>
                </a:lnTo>
                <a:lnTo>
                  <a:pt x="2256" y="760"/>
                </a:lnTo>
                <a:lnTo>
                  <a:pt x="2262" y="760"/>
                </a:lnTo>
                <a:lnTo>
                  <a:pt x="2268" y="760"/>
                </a:lnTo>
                <a:lnTo>
                  <a:pt x="2273" y="760"/>
                </a:lnTo>
                <a:lnTo>
                  <a:pt x="2279" y="760"/>
                </a:lnTo>
                <a:lnTo>
                  <a:pt x="2285" y="760"/>
                </a:lnTo>
                <a:lnTo>
                  <a:pt x="2290" y="760"/>
                </a:lnTo>
                <a:lnTo>
                  <a:pt x="2296" y="760"/>
                </a:lnTo>
                <a:lnTo>
                  <a:pt x="2302" y="760"/>
                </a:lnTo>
                <a:lnTo>
                  <a:pt x="2307" y="760"/>
                </a:lnTo>
                <a:lnTo>
                  <a:pt x="2313" y="760"/>
                </a:lnTo>
                <a:lnTo>
                  <a:pt x="2319" y="760"/>
                </a:lnTo>
                <a:lnTo>
                  <a:pt x="2324" y="760"/>
                </a:lnTo>
                <a:lnTo>
                  <a:pt x="2330" y="760"/>
                </a:lnTo>
                <a:lnTo>
                  <a:pt x="2336" y="760"/>
                </a:lnTo>
                <a:lnTo>
                  <a:pt x="2341" y="760"/>
                </a:lnTo>
                <a:lnTo>
                  <a:pt x="2347" y="760"/>
                </a:lnTo>
                <a:lnTo>
                  <a:pt x="2353" y="760"/>
                </a:lnTo>
                <a:lnTo>
                  <a:pt x="2358" y="760"/>
                </a:lnTo>
                <a:lnTo>
                  <a:pt x="2364" y="760"/>
                </a:lnTo>
                <a:lnTo>
                  <a:pt x="2370" y="760"/>
                </a:lnTo>
                <a:lnTo>
                  <a:pt x="2375" y="760"/>
                </a:lnTo>
                <a:lnTo>
                  <a:pt x="2381" y="760"/>
                </a:lnTo>
                <a:lnTo>
                  <a:pt x="2387" y="760"/>
                </a:lnTo>
                <a:lnTo>
                  <a:pt x="2392" y="760"/>
                </a:lnTo>
                <a:lnTo>
                  <a:pt x="2398" y="760"/>
                </a:lnTo>
                <a:lnTo>
                  <a:pt x="2404" y="760"/>
                </a:lnTo>
                <a:lnTo>
                  <a:pt x="2409" y="760"/>
                </a:lnTo>
                <a:lnTo>
                  <a:pt x="2415" y="760"/>
                </a:lnTo>
                <a:lnTo>
                  <a:pt x="2421" y="760"/>
                </a:lnTo>
                <a:lnTo>
                  <a:pt x="2426" y="760"/>
                </a:lnTo>
                <a:lnTo>
                  <a:pt x="2432" y="760"/>
                </a:lnTo>
                <a:lnTo>
                  <a:pt x="2438" y="760"/>
                </a:lnTo>
                <a:lnTo>
                  <a:pt x="2444" y="760"/>
                </a:lnTo>
                <a:lnTo>
                  <a:pt x="2449" y="760"/>
                </a:lnTo>
                <a:lnTo>
                  <a:pt x="2455" y="760"/>
                </a:lnTo>
              </a:path>
            </a:pathLst>
          </a:custGeom>
          <a:noFill/>
          <a:ln w="28575" cap="flat" cmpd="sng">
            <a:solidFill>
              <a:schemeClr val="tx1"/>
            </a:solidFill>
            <a:prstDash val="sysDot"/>
            <a:round/>
            <a:headEnd/>
            <a:tailEnd/>
          </a:ln>
        </p:spPr>
        <p:txBody>
          <a:bodyPr/>
          <a:lstStyle/>
          <a:p>
            <a:endParaRPr lang="fr-FR"/>
          </a:p>
        </p:txBody>
      </p:sp>
      <p:grpSp>
        <p:nvGrpSpPr>
          <p:cNvPr id="4" name="Group 192"/>
          <p:cNvGrpSpPr>
            <a:grpSpLocks/>
          </p:cNvGrpSpPr>
          <p:nvPr/>
        </p:nvGrpSpPr>
        <p:grpSpPr bwMode="auto">
          <a:xfrm>
            <a:off x="2120413" y="4462464"/>
            <a:ext cx="4749311" cy="1233487"/>
            <a:chOff x="1326" y="3105"/>
            <a:chExt cx="2381" cy="457"/>
          </a:xfrm>
        </p:grpSpPr>
        <p:sp>
          <p:nvSpPr>
            <p:cNvPr id="181441" name="Freeform 193"/>
            <p:cNvSpPr>
              <a:spLocks/>
            </p:cNvSpPr>
            <p:nvPr/>
          </p:nvSpPr>
          <p:spPr bwMode="auto">
            <a:xfrm>
              <a:off x="1326" y="3105"/>
              <a:ext cx="470" cy="457"/>
            </a:xfrm>
            <a:custGeom>
              <a:avLst/>
              <a:gdLst/>
              <a:ahLst/>
              <a:cxnLst>
                <a:cxn ang="0">
                  <a:pos x="0" y="0"/>
                </a:cxn>
                <a:cxn ang="0">
                  <a:pos x="23" y="0"/>
                </a:cxn>
                <a:cxn ang="0">
                  <a:pos x="51" y="0"/>
                </a:cxn>
                <a:cxn ang="0">
                  <a:pos x="74" y="6"/>
                </a:cxn>
                <a:cxn ang="0">
                  <a:pos x="96" y="6"/>
                </a:cxn>
                <a:cxn ang="0">
                  <a:pos x="125" y="11"/>
                </a:cxn>
                <a:cxn ang="0">
                  <a:pos x="147" y="16"/>
                </a:cxn>
                <a:cxn ang="0">
                  <a:pos x="170" y="27"/>
                </a:cxn>
                <a:cxn ang="0">
                  <a:pos x="198" y="37"/>
                </a:cxn>
                <a:cxn ang="0">
                  <a:pos x="221" y="48"/>
                </a:cxn>
                <a:cxn ang="0">
                  <a:pos x="244" y="59"/>
                </a:cxn>
                <a:cxn ang="0">
                  <a:pos x="272" y="75"/>
                </a:cxn>
                <a:cxn ang="0">
                  <a:pos x="295" y="91"/>
                </a:cxn>
                <a:cxn ang="0">
                  <a:pos x="317" y="106"/>
                </a:cxn>
                <a:cxn ang="0">
                  <a:pos x="346" y="133"/>
                </a:cxn>
                <a:cxn ang="0">
                  <a:pos x="368" y="160"/>
                </a:cxn>
                <a:cxn ang="0">
                  <a:pos x="391" y="192"/>
                </a:cxn>
                <a:cxn ang="0">
                  <a:pos x="419" y="234"/>
                </a:cxn>
                <a:cxn ang="0">
                  <a:pos x="442" y="292"/>
                </a:cxn>
                <a:cxn ang="0">
                  <a:pos x="465" y="388"/>
                </a:cxn>
                <a:cxn ang="0">
                  <a:pos x="470" y="457"/>
                </a:cxn>
              </a:cxnLst>
              <a:rect l="0" t="0" r="r" b="b"/>
              <a:pathLst>
                <a:path w="470" h="457">
                  <a:moveTo>
                    <a:pt x="0" y="0"/>
                  </a:moveTo>
                  <a:lnTo>
                    <a:pt x="23" y="0"/>
                  </a:lnTo>
                  <a:lnTo>
                    <a:pt x="51" y="0"/>
                  </a:lnTo>
                  <a:lnTo>
                    <a:pt x="74" y="6"/>
                  </a:lnTo>
                  <a:lnTo>
                    <a:pt x="96" y="6"/>
                  </a:lnTo>
                  <a:lnTo>
                    <a:pt x="125" y="11"/>
                  </a:lnTo>
                  <a:lnTo>
                    <a:pt x="147" y="16"/>
                  </a:lnTo>
                  <a:lnTo>
                    <a:pt x="170" y="27"/>
                  </a:lnTo>
                  <a:lnTo>
                    <a:pt x="198" y="37"/>
                  </a:lnTo>
                  <a:lnTo>
                    <a:pt x="221" y="48"/>
                  </a:lnTo>
                  <a:lnTo>
                    <a:pt x="244" y="59"/>
                  </a:lnTo>
                  <a:lnTo>
                    <a:pt x="272" y="75"/>
                  </a:lnTo>
                  <a:lnTo>
                    <a:pt x="295" y="91"/>
                  </a:lnTo>
                  <a:lnTo>
                    <a:pt x="317" y="106"/>
                  </a:lnTo>
                  <a:lnTo>
                    <a:pt x="346" y="133"/>
                  </a:lnTo>
                  <a:lnTo>
                    <a:pt x="368" y="160"/>
                  </a:lnTo>
                  <a:lnTo>
                    <a:pt x="391" y="192"/>
                  </a:lnTo>
                  <a:lnTo>
                    <a:pt x="419" y="234"/>
                  </a:lnTo>
                  <a:lnTo>
                    <a:pt x="442" y="292"/>
                  </a:lnTo>
                  <a:lnTo>
                    <a:pt x="465" y="388"/>
                  </a:lnTo>
                  <a:lnTo>
                    <a:pt x="470" y="457"/>
                  </a:lnTo>
                </a:path>
              </a:pathLst>
            </a:custGeom>
            <a:noFill/>
            <a:ln w="28575" cmpd="sng">
              <a:solidFill>
                <a:schemeClr val="tx1"/>
              </a:solidFill>
              <a:prstDash val="solid"/>
              <a:round/>
              <a:headEnd/>
              <a:tailEnd/>
            </a:ln>
          </p:spPr>
          <p:txBody>
            <a:bodyPr/>
            <a:lstStyle/>
            <a:p>
              <a:endParaRPr lang="fr-FR"/>
            </a:p>
          </p:txBody>
        </p:sp>
        <p:sp>
          <p:nvSpPr>
            <p:cNvPr id="181442" name="Freeform 194"/>
            <p:cNvSpPr>
              <a:spLocks/>
            </p:cNvSpPr>
            <p:nvPr/>
          </p:nvSpPr>
          <p:spPr bwMode="auto">
            <a:xfrm>
              <a:off x="1842" y="3307"/>
              <a:ext cx="436" cy="255"/>
            </a:xfrm>
            <a:custGeom>
              <a:avLst/>
              <a:gdLst/>
              <a:ahLst/>
              <a:cxnLst>
                <a:cxn ang="0">
                  <a:pos x="0" y="255"/>
                </a:cxn>
                <a:cxn ang="0">
                  <a:pos x="0" y="202"/>
                </a:cxn>
                <a:cxn ang="0">
                  <a:pos x="23" y="117"/>
                </a:cxn>
                <a:cxn ang="0">
                  <a:pos x="51" y="75"/>
                </a:cxn>
                <a:cxn ang="0">
                  <a:pos x="74" y="43"/>
                </a:cxn>
                <a:cxn ang="0">
                  <a:pos x="96" y="27"/>
                </a:cxn>
                <a:cxn ang="0">
                  <a:pos x="125" y="11"/>
                </a:cxn>
                <a:cxn ang="0">
                  <a:pos x="147" y="5"/>
                </a:cxn>
                <a:cxn ang="0">
                  <a:pos x="170" y="0"/>
                </a:cxn>
                <a:cxn ang="0">
                  <a:pos x="198" y="0"/>
                </a:cxn>
                <a:cxn ang="0">
                  <a:pos x="221" y="0"/>
                </a:cxn>
                <a:cxn ang="0">
                  <a:pos x="244" y="5"/>
                </a:cxn>
                <a:cxn ang="0">
                  <a:pos x="272" y="16"/>
                </a:cxn>
                <a:cxn ang="0">
                  <a:pos x="295" y="32"/>
                </a:cxn>
                <a:cxn ang="0">
                  <a:pos x="317" y="48"/>
                </a:cxn>
                <a:cxn ang="0">
                  <a:pos x="346" y="69"/>
                </a:cxn>
                <a:cxn ang="0">
                  <a:pos x="368" y="96"/>
                </a:cxn>
                <a:cxn ang="0">
                  <a:pos x="391" y="133"/>
                </a:cxn>
                <a:cxn ang="0">
                  <a:pos x="419" y="186"/>
                </a:cxn>
                <a:cxn ang="0">
                  <a:pos x="436" y="255"/>
                </a:cxn>
              </a:cxnLst>
              <a:rect l="0" t="0" r="r" b="b"/>
              <a:pathLst>
                <a:path w="436" h="255">
                  <a:moveTo>
                    <a:pt x="0" y="255"/>
                  </a:moveTo>
                  <a:lnTo>
                    <a:pt x="0" y="202"/>
                  </a:lnTo>
                  <a:lnTo>
                    <a:pt x="23" y="117"/>
                  </a:lnTo>
                  <a:lnTo>
                    <a:pt x="51" y="75"/>
                  </a:lnTo>
                  <a:lnTo>
                    <a:pt x="74" y="43"/>
                  </a:lnTo>
                  <a:lnTo>
                    <a:pt x="96" y="27"/>
                  </a:lnTo>
                  <a:lnTo>
                    <a:pt x="125" y="11"/>
                  </a:lnTo>
                  <a:lnTo>
                    <a:pt x="147" y="5"/>
                  </a:lnTo>
                  <a:lnTo>
                    <a:pt x="170" y="0"/>
                  </a:lnTo>
                  <a:lnTo>
                    <a:pt x="198" y="0"/>
                  </a:lnTo>
                  <a:lnTo>
                    <a:pt x="221" y="0"/>
                  </a:lnTo>
                  <a:lnTo>
                    <a:pt x="244" y="5"/>
                  </a:lnTo>
                  <a:lnTo>
                    <a:pt x="272" y="16"/>
                  </a:lnTo>
                  <a:lnTo>
                    <a:pt x="295" y="32"/>
                  </a:lnTo>
                  <a:lnTo>
                    <a:pt x="317" y="48"/>
                  </a:lnTo>
                  <a:lnTo>
                    <a:pt x="346" y="69"/>
                  </a:lnTo>
                  <a:lnTo>
                    <a:pt x="368" y="96"/>
                  </a:lnTo>
                  <a:lnTo>
                    <a:pt x="391" y="133"/>
                  </a:lnTo>
                  <a:lnTo>
                    <a:pt x="419" y="186"/>
                  </a:lnTo>
                  <a:lnTo>
                    <a:pt x="436" y="255"/>
                  </a:lnTo>
                </a:path>
              </a:pathLst>
            </a:custGeom>
            <a:noFill/>
            <a:ln w="28575" cmpd="sng">
              <a:solidFill>
                <a:schemeClr val="tx1"/>
              </a:solidFill>
              <a:prstDash val="solid"/>
              <a:round/>
              <a:headEnd/>
              <a:tailEnd/>
            </a:ln>
          </p:spPr>
          <p:txBody>
            <a:bodyPr/>
            <a:lstStyle/>
            <a:p>
              <a:endParaRPr lang="fr-FR"/>
            </a:p>
          </p:txBody>
        </p:sp>
        <p:sp>
          <p:nvSpPr>
            <p:cNvPr id="181443" name="Freeform 195"/>
            <p:cNvSpPr>
              <a:spLocks/>
            </p:cNvSpPr>
            <p:nvPr/>
          </p:nvSpPr>
          <p:spPr bwMode="auto">
            <a:xfrm>
              <a:off x="2346" y="3376"/>
              <a:ext cx="409" cy="186"/>
            </a:xfrm>
            <a:custGeom>
              <a:avLst/>
              <a:gdLst/>
              <a:ahLst/>
              <a:cxnLst>
                <a:cxn ang="0">
                  <a:pos x="0" y="186"/>
                </a:cxn>
                <a:cxn ang="0">
                  <a:pos x="12" y="138"/>
                </a:cxn>
                <a:cxn ang="0">
                  <a:pos x="34" y="85"/>
                </a:cxn>
                <a:cxn ang="0">
                  <a:pos x="63" y="53"/>
                </a:cxn>
                <a:cxn ang="0">
                  <a:pos x="85" y="32"/>
                </a:cxn>
                <a:cxn ang="0">
                  <a:pos x="108" y="16"/>
                </a:cxn>
                <a:cxn ang="0">
                  <a:pos x="136" y="11"/>
                </a:cxn>
                <a:cxn ang="0">
                  <a:pos x="159" y="0"/>
                </a:cxn>
                <a:cxn ang="0">
                  <a:pos x="182" y="0"/>
                </a:cxn>
                <a:cxn ang="0">
                  <a:pos x="210" y="0"/>
                </a:cxn>
                <a:cxn ang="0">
                  <a:pos x="233" y="6"/>
                </a:cxn>
                <a:cxn ang="0">
                  <a:pos x="256" y="11"/>
                </a:cxn>
                <a:cxn ang="0">
                  <a:pos x="278" y="21"/>
                </a:cxn>
                <a:cxn ang="0">
                  <a:pos x="307" y="37"/>
                </a:cxn>
                <a:cxn ang="0">
                  <a:pos x="329" y="59"/>
                </a:cxn>
                <a:cxn ang="0">
                  <a:pos x="352" y="85"/>
                </a:cxn>
                <a:cxn ang="0">
                  <a:pos x="380" y="122"/>
                </a:cxn>
                <a:cxn ang="0">
                  <a:pos x="403" y="170"/>
                </a:cxn>
                <a:cxn ang="0">
                  <a:pos x="409" y="186"/>
                </a:cxn>
              </a:cxnLst>
              <a:rect l="0" t="0" r="r" b="b"/>
              <a:pathLst>
                <a:path w="409" h="186">
                  <a:moveTo>
                    <a:pt x="0" y="186"/>
                  </a:moveTo>
                  <a:lnTo>
                    <a:pt x="12" y="138"/>
                  </a:lnTo>
                  <a:lnTo>
                    <a:pt x="34" y="85"/>
                  </a:lnTo>
                  <a:lnTo>
                    <a:pt x="63" y="53"/>
                  </a:lnTo>
                  <a:lnTo>
                    <a:pt x="85" y="32"/>
                  </a:lnTo>
                  <a:lnTo>
                    <a:pt x="108" y="16"/>
                  </a:lnTo>
                  <a:lnTo>
                    <a:pt x="136" y="11"/>
                  </a:lnTo>
                  <a:lnTo>
                    <a:pt x="159" y="0"/>
                  </a:lnTo>
                  <a:lnTo>
                    <a:pt x="182" y="0"/>
                  </a:lnTo>
                  <a:lnTo>
                    <a:pt x="210" y="0"/>
                  </a:lnTo>
                  <a:lnTo>
                    <a:pt x="233" y="6"/>
                  </a:lnTo>
                  <a:lnTo>
                    <a:pt x="256" y="11"/>
                  </a:lnTo>
                  <a:lnTo>
                    <a:pt x="278" y="21"/>
                  </a:lnTo>
                  <a:lnTo>
                    <a:pt x="307" y="37"/>
                  </a:lnTo>
                  <a:lnTo>
                    <a:pt x="329" y="59"/>
                  </a:lnTo>
                  <a:lnTo>
                    <a:pt x="352" y="85"/>
                  </a:lnTo>
                  <a:lnTo>
                    <a:pt x="380" y="122"/>
                  </a:lnTo>
                  <a:lnTo>
                    <a:pt x="403" y="170"/>
                  </a:lnTo>
                  <a:lnTo>
                    <a:pt x="409" y="186"/>
                  </a:lnTo>
                </a:path>
              </a:pathLst>
            </a:custGeom>
            <a:noFill/>
            <a:ln w="28575" cmpd="sng">
              <a:solidFill>
                <a:schemeClr val="tx1"/>
              </a:solidFill>
              <a:prstDash val="solid"/>
              <a:round/>
              <a:headEnd/>
              <a:tailEnd/>
            </a:ln>
          </p:spPr>
          <p:txBody>
            <a:bodyPr/>
            <a:lstStyle/>
            <a:p>
              <a:endParaRPr lang="fr-FR"/>
            </a:p>
          </p:txBody>
        </p:sp>
        <p:sp>
          <p:nvSpPr>
            <p:cNvPr id="181444" name="Freeform 196"/>
            <p:cNvSpPr>
              <a:spLocks/>
            </p:cNvSpPr>
            <p:nvPr/>
          </p:nvSpPr>
          <p:spPr bwMode="auto">
            <a:xfrm>
              <a:off x="2851" y="3419"/>
              <a:ext cx="380" cy="143"/>
            </a:xfrm>
            <a:custGeom>
              <a:avLst/>
              <a:gdLst/>
              <a:ahLst/>
              <a:cxnLst>
                <a:cxn ang="0">
                  <a:pos x="0" y="143"/>
                </a:cxn>
                <a:cxn ang="0">
                  <a:pos x="23" y="95"/>
                </a:cxn>
                <a:cxn ang="0">
                  <a:pos x="45" y="64"/>
                </a:cxn>
                <a:cxn ang="0">
                  <a:pos x="68" y="37"/>
                </a:cxn>
                <a:cxn ang="0">
                  <a:pos x="96" y="21"/>
                </a:cxn>
                <a:cxn ang="0">
                  <a:pos x="119" y="10"/>
                </a:cxn>
                <a:cxn ang="0">
                  <a:pos x="142" y="5"/>
                </a:cxn>
                <a:cxn ang="0">
                  <a:pos x="170" y="0"/>
                </a:cxn>
                <a:cxn ang="0">
                  <a:pos x="193" y="0"/>
                </a:cxn>
                <a:cxn ang="0">
                  <a:pos x="215" y="5"/>
                </a:cxn>
                <a:cxn ang="0">
                  <a:pos x="244" y="10"/>
                </a:cxn>
                <a:cxn ang="0">
                  <a:pos x="266" y="21"/>
                </a:cxn>
                <a:cxn ang="0">
                  <a:pos x="289" y="37"/>
                </a:cxn>
                <a:cxn ang="0">
                  <a:pos x="318" y="53"/>
                </a:cxn>
                <a:cxn ang="0">
                  <a:pos x="340" y="79"/>
                </a:cxn>
                <a:cxn ang="0">
                  <a:pos x="363" y="117"/>
                </a:cxn>
                <a:cxn ang="0">
                  <a:pos x="380" y="143"/>
                </a:cxn>
              </a:cxnLst>
              <a:rect l="0" t="0" r="r" b="b"/>
              <a:pathLst>
                <a:path w="380" h="143">
                  <a:moveTo>
                    <a:pt x="0" y="143"/>
                  </a:moveTo>
                  <a:lnTo>
                    <a:pt x="23" y="95"/>
                  </a:lnTo>
                  <a:lnTo>
                    <a:pt x="45" y="64"/>
                  </a:lnTo>
                  <a:lnTo>
                    <a:pt x="68" y="37"/>
                  </a:lnTo>
                  <a:lnTo>
                    <a:pt x="96" y="21"/>
                  </a:lnTo>
                  <a:lnTo>
                    <a:pt x="119" y="10"/>
                  </a:lnTo>
                  <a:lnTo>
                    <a:pt x="142" y="5"/>
                  </a:lnTo>
                  <a:lnTo>
                    <a:pt x="170" y="0"/>
                  </a:lnTo>
                  <a:lnTo>
                    <a:pt x="193" y="0"/>
                  </a:lnTo>
                  <a:lnTo>
                    <a:pt x="215" y="5"/>
                  </a:lnTo>
                  <a:lnTo>
                    <a:pt x="244" y="10"/>
                  </a:lnTo>
                  <a:lnTo>
                    <a:pt x="266" y="21"/>
                  </a:lnTo>
                  <a:lnTo>
                    <a:pt x="289" y="37"/>
                  </a:lnTo>
                  <a:lnTo>
                    <a:pt x="318" y="53"/>
                  </a:lnTo>
                  <a:lnTo>
                    <a:pt x="340" y="79"/>
                  </a:lnTo>
                  <a:lnTo>
                    <a:pt x="363" y="117"/>
                  </a:lnTo>
                  <a:lnTo>
                    <a:pt x="380" y="143"/>
                  </a:lnTo>
                </a:path>
              </a:pathLst>
            </a:custGeom>
            <a:noFill/>
            <a:ln w="28575" cmpd="sng">
              <a:solidFill>
                <a:schemeClr val="tx1"/>
              </a:solidFill>
              <a:prstDash val="solid"/>
              <a:round/>
              <a:headEnd/>
              <a:tailEnd/>
            </a:ln>
          </p:spPr>
          <p:txBody>
            <a:bodyPr/>
            <a:lstStyle/>
            <a:p>
              <a:endParaRPr lang="fr-FR"/>
            </a:p>
          </p:txBody>
        </p:sp>
        <p:sp>
          <p:nvSpPr>
            <p:cNvPr id="181445" name="Freeform 197"/>
            <p:cNvSpPr>
              <a:spLocks/>
            </p:cNvSpPr>
            <p:nvPr/>
          </p:nvSpPr>
          <p:spPr bwMode="auto">
            <a:xfrm>
              <a:off x="3356" y="3456"/>
              <a:ext cx="351" cy="106"/>
            </a:xfrm>
            <a:custGeom>
              <a:avLst/>
              <a:gdLst/>
              <a:ahLst/>
              <a:cxnLst>
                <a:cxn ang="0">
                  <a:pos x="0" y="106"/>
                </a:cxn>
                <a:cxn ang="0">
                  <a:pos x="5" y="96"/>
                </a:cxn>
                <a:cxn ang="0">
                  <a:pos x="34" y="64"/>
                </a:cxn>
                <a:cxn ang="0">
                  <a:pos x="56" y="37"/>
                </a:cxn>
                <a:cxn ang="0">
                  <a:pos x="79" y="21"/>
                </a:cxn>
                <a:cxn ang="0">
                  <a:pos x="107" y="11"/>
                </a:cxn>
                <a:cxn ang="0">
                  <a:pos x="130" y="0"/>
                </a:cxn>
                <a:cxn ang="0">
                  <a:pos x="153" y="0"/>
                </a:cxn>
                <a:cxn ang="0">
                  <a:pos x="181" y="0"/>
                </a:cxn>
                <a:cxn ang="0">
                  <a:pos x="204" y="0"/>
                </a:cxn>
                <a:cxn ang="0">
                  <a:pos x="226" y="5"/>
                </a:cxn>
                <a:cxn ang="0">
                  <a:pos x="255" y="16"/>
                </a:cxn>
                <a:cxn ang="0">
                  <a:pos x="277" y="32"/>
                </a:cxn>
                <a:cxn ang="0">
                  <a:pos x="300" y="48"/>
                </a:cxn>
                <a:cxn ang="0">
                  <a:pos x="328" y="74"/>
                </a:cxn>
                <a:cxn ang="0">
                  <a:pos x="351" y="106"/>
                </a:cxn>
                <a:cxn ang="0">
                  <a:pos x="351" y="106"/>
                </a:cxn>
              </a:cxnLst>
              <a:rect l="0" t="0" r="r" b="b"/>
              <a:pathLst>
                <a:path w="351" h="106">
                  <a:moveTo>
                    <a:pt x="0" y="106"/>
                  </a:moveTo>
                  <a:lnTo>
                    <a:pt x="5" y="96"/>
                  </a:lnTo>
                  <a:lnTo>
                    <a:pt x="34" y="64"/>
                  </a:lnTo>
                  <a:lnTo>
                    <a:pt x="56" y="37"/>
                  </a:lnTo>
                  <a:lnTo>
                    <a:pt x="79" y="21"/>
                  </a:lnTo>
                  <a:lnTo>
                    <a:pt x="107" y="11"/>
                  </a:lnTo>
                  <a:lnTo>
                    <a:pt x="130" y="0"/>
                  </a:lnTo>
                  <a:lnTo>
                    <a:pt x="153" y="0"/>
                  </a:lnTo>
                  <a:lnTo>
                    <a:pt x="181" y="0"/>
                  </a:lnTo>
                  <a:lnTo>
                    <a:pt x="204" y="0"/>
                  </a:lnTo>
                  <a:lnTo>
                    <a:pt x="226" y="5"/>
                  </a:lnTo>
                  <a:lnTo>
                    <a:pt x="255" y="16"/>
                  </a:lnTo>
                  <a:lnTo>
                    <a:pt x="277" y="32"/>
                  </a:lnTo>
                  <a:lnTo>
                    <a:pt x="300" y="48"/>
                  </a:lnTo>
                  <a:lnTo>
                    <a:pt x="328" y="74"/>
                  </a:lnTo>
                  <a:lnTo>
                    <a:pt x="351" y="106"/>
                  </a:lnTo>
                  <a:lnTo>
                    <a:pt x="351" y="106"/>
                  </a:lnTo>
                </a:path>
              </a:pathLst>
            </a:custGeom>
            <a:noFill/>
            <a:ln w="28575" cmpd="sng">
              <a:solidFill>
                <a:schemeClr val="tx1"/>
              </a:solidFill>
              <a:prstDash val="solid"/>
              <a:round/>
              <a:headEnd/>
              <a:tailEnd/>
            </a:ln>
          </p:spPr>
          <p:txBody>
            <a:bodyPr/>
            <a:lstStyle/>
            <a:p>
              <a:endParaRPr lang="fr-FR"/>
            </a:p>
          </p:txBody>
        </p:sp>
      </p:grpSp>
      <p:sp>
        <p:nvSpPr>
          <p:cNvPr id="181446" name="Freeform 198"/>
          <p:cNvSpPr>
            <a:spLocks/>
          </p:cNvSpPr>
          <p:nvPr/>
        </p:nvSpPr>
        <p:spPr bwMode="auto">
          <a:xfrm>
            <a:off x="2091105" y="922338"/>
            <a:ext cx="4910503" cy="1708150"/>
          </a:xfrm>
          <a:custGeom>
            <a:avLst/>
            <a:gdLst/>
            <a:ahLst/>
            <a:cxnLst>
              <a:cxn ang="0">
                <a:pos x="34" y="760"/>
              </a:cxn>
              <a:cxn ang="0">
                <a:pos x="74" y="760"/>
              </a:cxn>
              <a:cxn ang="0">
                <a:pos x="113" y="760"/>
              </a:cxn>
              <a:cxn ang="0">
                <a:pos x="153" y="760"/>
              </a:cxn>
              <a:cxn ang="0">
                <a:pos x="193" y="760"/>
              </a:cxn>
              <a:cxn ang="0">
                <a:pos x="232" y="760"/>
              </a:cxn>
              <a:cxn ang="0">
                <a:pos x="272" y="760"/>
              </a:cxn>
              <a:cxn ang="0">
                <a:pos x="312" y="760"/>
              </a:cxn>
              <a:cxn ang="0">
                <a:pos x="351" y="760"/>
              </a:cxn>
              <a:cxn ang="0">
                <a:pos x="391" y="760"/>
              </a:cxn>
              <a:cxn ang="0">
                <a:pos x="431" y="760"/>
              </a:cxn>
              <a:cxn ang="0">
                <a:pos x="470" y="760"/>
              </a:cxn>
              <a:cxn ang="0">
                <a:pos x="510" y="760"/>
              </a:cxn>
              <a:cxn ang="0">
                <a:pos x="550" y="760"/>
              </a:cxn>
              <a:cxn ang="0">
                <a:pos x="590" y="760"/>
              </a:cxn>
              <a:cxn ang="0">
                <a:pos x="629" y="760"/>
              </a:cxn>
              <a:cxn ang="0">
                <a:pos x="669" y="760"/>
              </a:cxn>
              <a:cxn ang="0">
                <a:pos x="709" y="760"/>
              </a:cxn>
              <a:cxn ang="0">
                <a:pos x="748" y="760"/>
              </a:cxn>
              <a:cxn ang="0">
                <a:pos x="788" y="760"/>
              </a:cxn>
              <a:cxn ang="0">
                <a:pos x="828" y="760"/>
              </a:cxn>
              <a:cxn ang="0">
                <a:pos x="867" y="760"/>
              </a:cxn>
              <a:cxn ang="0">
                <a:pos x="907" y="760"/>
              </a:cxn>
              <a:cxn ang="0">
                <a:pos x="947" y="760"/>
              </a:cxn>
              <a:cxn ang="0">
                <a:pos x="986" y="760"/>
              </a:cxn>
              <a:cxn ang="0">
                <a:pos x="1026" y="760"/>
              </a:cxn>
              <a:cxn ang="0">
                <a:pos x="1066" y="760"/>
              </a:cxn>
              <a:cxn ang="0">
                <a:pos x="1105" y="760"/>
              </a:cxn>
              <a:cxn ang="0">
                <a:pos x="1145" y="760"/>
              </a:cxn>
              <a:cxn ang="0">
                <a:pos x="1185" y="760"/>
              </a:cxn>
              <a:cxn ang="0">
                <a:pos x="1225" y="760"/>
              </a:cxn>
              <a:cxn ang="0">
                <a:pos x="1264" y="760"/>
              </a:cxn>
              <a:cxn ang="0">
                <a:pos x="1298" y="0"/>
              </a:cxn>
              <a:cxn ang="0">
                <a:pos x="1338" y="0"/>
              </a:cxn>
              <a:cxn ang="0">
                <a:pos x="1378" y="0"/>
              </a:cxn>
              <a:cxn ang="0">
                <a:pos x="1412" y="760"/>
              </a:cxn>
              <a:cxn ang="0">
                <a:pos x="1451" y="760"/>
              </a:cxn>
              <a:cxn ang="0">
                <a:pos x="1491" y="760"/>
              </a:cxn>
              <a:cxn ang="0">
                <a:pos x="1531" y="760"/>
              </a:cxn>
              <a:cxn ang="0">
                <a:pos x="1570" y="760"/>
              </a:cxn>
              <a:cxn ang="0">
                <a:pos x="1610" y="760"/>
              </a:cxn>
              <a:cxn ang="0">
                <a:pos x="1650" y="760"/>
              </a:cxn>
              <a:cxn ang="0">
                <a:pos x="1689" y="760"/>
              </a:cxn>
              <a:cxn ang="0">
                <a:pos x="1729" y="760"/>
              </a:cxn>
              <a:cxn ang="0">
                <a:pos x="1769" y="760"/>
              </a:cxn>
              <a:cxn ang="0">
                <a:pos x="1809" y="760"/>
              </a:cxn>
              <a:cxn ang="0">
                <a:pos x="1848" y="760"/>
              </a:cxn>
              <a:cxn ang="0">
                <a:pos x="1888" y="760"/>
              </a:cxn>
              <a:cxn ang="0">
                <a:pos x="1928" y="760"/>
              </a:cxn>
              <a:cxn ang="0">
                <a:pos x="1967" y="760"/>
              </a:cxn>
              <a:cxn ang="0">
                <a:pos x="2007" y="760"/>
              </a:cxn>
              <a:cxn ang="0">
                <a:pos x="2047" y="760"/>
              </a:cxn>
              <a:cxn ang="0">
                <a:pos x="2086" y="760"/>
              </a:cxn>
              <a:cxn ang="0">
                <a:pos x="2126" y="760"/>
              </a:cxn>
              <a:cxn ang="0">
                <a:pos x="2166" y="760"/>
              </a:cxn>
              <a:cxn ang="0">
                <a:pos x="2205" y="760"/>
              </a:cxn>
              <a:cxn ang="0">
                <a:pos x="2245" y="760"/>
              </a:cxn>
              <a:cxn ang="0">
                <a:pos x="2285" y="760"/>
              </a:cxn>
              <a:cxn ang="0">
                <a:pos x="2324" y="760"/>
              </a:cxn>
              <a:cxn ang="0">
                <a:pos x="2364" y="760"/>
              </a:cxn>
              <a:cxn ang="0">
                <a:pos x="2404" y="760"/>
              </a:cxn>
              <a:cxn ang="0">
                <a:pos x="2444" y="760"/>
              </a:cxn>
            </a:cxnLst>
            <a:rect l="0" t="0" r="r" b="b"/>
            <a:pathLst>
              <a:path w="2455" h="760">
                <a:moveTo>
                  <a:pt x="0" y="760"/>
                </a:moveTo>
                <a:lnTo>
                  <a:pt x="6" y="760"/>
                </a:lnTo>
                <a:lnTo>
                  <a:pt x="11" y="760"/>
                </a:lnTo>
                <a:lnTo>
                  <a:pt x="17" y="760"/>
                </a:lnTo>
                <a:lnTo>
                  <a:pt x="23" y="760"/>
                </a:lnTo>
                <a:lnTo>
                  <a:pt x="28" y="760"/>
                </a:lnTo>
                <a:lnTo>
                  <a:pt x="34" y="760"/>
                </a:lnTo>
                <a:lnTo>
                  <a:pt x="40" y="760"/>
                </a:lnTo>
                <a:lnTo>
                  <a:pt x="45" y="760"/>
                </a:lnTo>
                <a:lnTo>
                  <a:pt x="51" y="760"/>
                </a:lnTo>
                <a:lnTo>
                  <a:pt x="57" y="760"/>
                </a:lnTo>
                <a:lnTo>
                  <a:pt x="62" y="760"/>
                </a:lnTo>
                <a:lnTo>
                  <a:pt x="68" y="760"/>
                </a:lnTo>
                <a:lnTo>
                  <a:pt x="74" y="760"/>
                </a:lnTo>
                <a:lnTo>
                  <a:pt x="79" y="760"/>
                </a:lnTo>
                <a:lnTo>
                  <a:pt x="85" y="760"/>
                </a:lnTo>
                <a:lnTo>
                  <a:pt x="91" y="760"/>
                </a:lnTo>
                <a:lnTo>
                  <a:pt x="96" y="760"/>
                </a:lnTo>
                <a:lnTo>
                  <a:pt x="102" y="760"/>
                </a:lnTo>
                <a:lnTo>
                  <a:pt x="108" y="760"/>
                </a:lnTo>
                <a:lnTo>
                  <a:pt x="113" y="760"/>
                </a:lnTo>
                <a:lnTo>
                  <a:pt x="119" y="760"/>
                </a:lnTo>
                <a:lnTo>
                  <a:pt x="125" y="760"/>
                </a:lnTo>
                <a:lnTo>
                  <a:pt x="130" y="760"/>
                </a:lnTo>
                <a:lnTo>
                  <a:pt x="136" y="760"/>
                </a:lnTo>
                <a:lnTo>
                  <a:pt x="142" y="760"/>
                </a:lnTo>
                <a:lnTo>
                  <a:pt x="147" y="760"/>
                </a:lnTo>
                <a:lnTo>
                  <a:pt x="153" y="760"/>
                </a:lnTo>
                <a:lnTo>
                  <a:pt x="159" y="760"/>
                </a:lnTo>
                <a:lnTo>
                  <a:pt x="164" y="760"/>
                </a:lnTo>
                <a:lnTo>
                  <a:pt x="170" y="760"/>
                </a:lnTo>
                <a:lnTo>
                  <a:pt x="176" y="760"/>
                </a:lnTo>
                <a:lnTo>
                  <a:pt x="181" y="760"/>
                </a:lnTo>
                <a:lnTo>
                  <a:pt x="187" y="760"/>
                </a:lnTo>
                <a:lnTo>
                  <a:pt x="193" y="760"/>
                </a:lnTo>
                <a:lnTo>
                  <a:pt x="198" y="760"/>
                </a:lnTo>
                <a:lnTo>
                  <a:pt x="204" y="760"/>
                </a:lnTo>
                <a:lnTo>
                  <a:pt x="210" y="760"/>
                </a:lnTo>
                <a:lnTo>
                  <a:pt x="215" y="760"/>
                </a:lnTo>
                <a:lnTo>
                  <a:pt x="221" y="760"/>
                </a:lnTo>
                <a:lnTo>
                  <a:pt x="227" y="760"/>
                </a:lnTo>
                <a:lnTo>
                  <a:pt x="232" y="760"/>
                </a:lnTo>
                <a:lnTo>
                  <a:pt x="238" y="760"/>
                </a:lnTo>
                <a:lnTo>
                  <a:pt x="244" y="760"/>
                </a:lnTo>
                <a:lnTo>
                  <a:pt x="249" y="760"/>
                </a:lnTo>
                <a:lnTo>
                  <a:pt x="255" y="760"/>
                </a:lnTo>
                <a:lnTo>
                  <a:pt x="261" y="760"/>
                </a:lnTo>
                <a:lnTo>
                  <a:pt x="266" y="760"/>
                </a:lnTo>
                <a:lnTo>
                  <a:pt x="272" y="760"/>
                </a:lnTo>
                <a:lnTo>
                  <a:pt x="278" y="760"/>
                </a:lnTo>
                <a:lnTo>
                  <a:pt x="283" y="760"/>
                </a:lnTo>
                <a:lnTo>
                  <a:pt x="289" y="760"/>
                </a:lnTo>
                <a:lnTo>
                  <a:pt x="295" y="760"/>
                </a:lnTo>
                <a:lnTo>
                  <a:pt x="300" y="760"/>
                </a:lnTo>
                <a:lnTo>
                  <a:pt x="306" y="760"/>
                </a:lnTo>
                <a:lnTo>
                  <a:pt x="312" y="760"/>
                </a:lnTo>
                <a:lnTo>
                  <a:pt x="317" y="760"/>
                </a:lnTo>
                <a:lnTo>
                  <a:pt x="323" y="760"/>
                </a:lnTo>
                <a:lnTo>
                  <a:pt x="329" y="760"/>
                </a:lnTo>
                <a:lnTo>
                  <a:pt x="334" y="760"/>
                </a:lnTo>
                <a:lnTo>
                  <a:pt x="340" y="760"/>
                </a:lnTo>
                <a:lnTo>
                  <a:pt x="346" y="760"/>
                </a:lnTo>
                <a:lnTo>
                  <a:pt x="351" y="760"/>
                </a:lnTo>
                <a:lnTo>
                  <a:pt x="357" y="760"/>
                </a:lnTo>
                <a:lnTo>
                  <a:pt x="363" y="760"/>
                </a:lnTo>
                <a:lnTo>
                  <a:pt x="368" y="760"/>
                </a:lnTo>
                <a:lnTo>
                  <a:pt x="374" y="760"/>
                </a:lnTo>
                <a:lnTo>
                  <a:pt x="380" y="760"/>
                </a:lnTo>
                <a:lnTo>
                  <a:pt x="385" y="760"/>
                </a:lnTo>
                <a:lnTo>
                  <a:pt x="391" y="760"/>
                </a:lnTo>
                <a:lnTo>
                  <a:pt x="397" y="760"/>
                </a:lnTo>
                <a:lnTo>
                  <a:pt x="402" y="760"/>
                </a:lnTo>
                <a:lnTo>
                  <a:pt x="408" y="760"/>
                </a:lnTo>
                <a:lnTo>
                  <a:pt x="414" y="760"/>
                </a:lnTo>
                <a:lnTo>
                  <a:pt x="419" y="760"/>
                </a:lnTo>
                <a:lnTo>
                  <a:pt x="425" y="760"/>
                </a:lnTo>
                <a:lnTo>
                  <a:pt x="431" y="760"/>
                </a:lnTo>
                <a:lnTo>
                  <a:pt x="436" y="760"/>
                </a:lnTo>
                <a:lnTo>
                  <a:pt x="442" y="760"/>
                </a:lnTo>
                <a:lnTo>
                  <a:pt x="448" y="760"/>
                </a:lnTo>
                <a:lnTo>
                  <a:pt x="453" y="760"/>
                </a:lnTo>
                <a:lnTo>
                  <a:pt x="459" y="760"/>
                </a:lnTo>
                <a:lnTo>
                  <a:pt x="465" y="760"/>
                </a:lnTo>
                <a:lnTo>
                  <a:pt x="470" y="760"/>
                </a:lnTo>
                <a:lnTo>
                  <a:pt x="476" y="760"/>
                </a:lnTo>
                <a:lnTo>
                  <a:pt x="482" y="760"/>
                </a:lnTo>
                <a:lnTo>
                  <a:pt x="487" y="760"/>
                </a:lnTo>
                <a:lnTo>
                  <a:pt x="493" y="760"/>
                </a:lnTo>
                <a:lnTo>
                  <a:pt x="499" y="760"/>
                </a:lnTo>
                <a:lnTo>
                  <a:pt x="504" y="760"/>
                </a:lnTo>
                <a:lnTo>
                  <a:pt x="510" y="760"/>
                </a:lnTo>
                <a:lnTo>
                  <a:pt x="516" y="760"/>
                </a:lnTo>
                <a:lnTo>
                  <a:pt x="521" y="760"/>
                </a:lnTo>
                <a:lnTo>
                  <a:pt x="527" y="760"/>
                </a:lnTo>
                <a:lnTo>
                  <a:pt x="533" y="760"/>
                </a:lnTo>
                <a:lnTo>
                  <a:pt x="539" y="760"/>
                </a:lnTo>
                <a:lnTo>
                  <a:pt x="544" y="760"/>
                </a:lnTo>
                <a:lnTo>
                  <a:pt x="550" y="760"/>
                </a:lnTo>
                <a:lnTo>
                  <a:pt x="556" y="760"/>
                </a:lnTo>
                <a:lnTo>
                  <a:pt x="561" y="760"/>
                </a:lnTo>
                <a:lnTo>
                  <a:pt x="567" y="760"/>
                </a:lnTo>
                <a:lnTo>
                  <a:pt x="573" y="760"/>
                </a:lnTo>
                <a:lnTo>
                  <a:pt x="578" y="760"/>
                </a:lnTo>
                <a:lnTo>
                  <a:pt x="584" y="760"/>
                </a:lnTo>
                <a:lnTo>
                  <a:pt x="590" y="760"/>
                </a:lnTo>
                <a:lnTo>
                  <a:pt x="595" y="760"/>
                </a:lnTo>
                <a:lnTo>
                  <a:pt x="601" y="760"/>
                </a:lnTo>
                <a:lnTo>
                  <a:pt x="607" y="760"/>
                </a:lnTo>
                <a:lnTo>
                  <a:pt x="612" y="760"/>
                </a:lnTo>
                <a:lnTo>
                  <a:pt x="618" y="760"/>
                </a:lnTo>
                <a:lnTo>
                  <a:pt x="624" y="760"/>
                </a:lnTo>
                <a:lnTo>
                  <a:pt x="629" y="760"/>
                </a:lnTo>
                <a:lnTo>
                  <a:pt x="635" y="760"/>
                </a:lnTo>
                <a:lnTo>
                  <a:pt x="641" y="760"/>
                </a:lnTo>
                <a:lnTo>
                  <a:pt x="646" y="760"/>
                </a:lnTo>
                <a:lnTo>
                  <a:pt x="652" y="760"/>
                </a:lnTo>
                <a:lnTo>
                  <a:pt x="658" y="760"/>
                </a:lnTo>
                <a:lnTo>
                  <a:pt x="663" y="760"/>
                </a:lnTo>
                <a:lnTo>
                  <a:pt x="669" y="760"/>
                </a:lnTo>
                <a:lnTo>
                  <a:pt x="675" y="760"/>
                </a:lnTo>
                <a:lnTo>
                  <a:pt x="680" y="760"/>
                </a:lnTo>
                <a:lnTo>
                  <a:pt x="686" y="760"/>
                </a:lnTo>
                <a:lnTo>
                  <a:pt x="692" y="760"/>
                </a:lnTo>
                <a:lnTo>
                  <a:pt x="697" y="760"/>
                </a:lnTo>
                <a:lnTo>
                  <a:pt x="703" y="760"/>
                </a:lnTo>
                <a:lnTo>
                  <a:pt x="709" y="760"/>
                </a:lnTo>
                <a:lnTo>
                  <a:pt x="714" y="760"/>
                </a:lnTo>
                <a:lnTo>
                  <a:pt x="720" y="760"/>
                </a:lnTo>
                <a:lnTo>
                  <a:pt x="726" y="760"/>
                </a:lnTo>
                <a:lnTo>
                  <a:pt x="731" y="760"/>
                </a:lnTo>
                <a:lnTo>
                  <a:pt x="737" y="760"/>
                </a:lnTo>
                <a:lnTo>
                  <a:pt x="743" y="760"/>
                </a:lnTo>
                <a:lnTo>
                  <a:pt x="748" y="760"/>
                </a:lnTo>
                <a:lnTo>
                  <a:pt x="754" y="760"/>
                </a:lnTo>
                <a:lnTo>
                  <a:pt x="760" y="760"/>
                </a:lnTo>
                <a:lnTo>
                  <a:pt x="765" y="760"/>
                </a:lnTo>
                <a:lnTo>
                  <a:pt x="771" y="760"/>
                </a:lnTo>
                <a:lnTo>
                  <a:pt x="777" y="760"/>
                </a:lnTo>
                <a:lnTo>
                  <a:pt x="782" y="760"/>
                </a:lnTo>
                <a:lnTo>
                  <a:pt x="788" y="760"/>
                </a:lnTo>
                <a:lnTo>
                  <a:pt x="794" y="760"/>
                </a:lnTo>
                <a:lnTo>
                  <a:pt x="799" y="760"/>
                </a:lnTo>
                <a:lnTo>
                  <a:pt x="805" y="760"/>
                </a:lnTo>
                <a:lnTo>
                  <a:pt x="811" y="760"/>
                </a:lnTo>
                <a:lnTo>
                  <a:pt x="816" y="760"/>
                </a:lnTo>
                <a:lnTo>
                  <a:pt x="822" y="760"/>
                </a:lnTo>
                <a:lnTo>
                  <a:pt x="828" y="760"/>
                </a:lnTo>
                <a:lnTo>
                  <a:pt x="833" y="760"/>
                </a:lnTo>
                <a:lnTo>
                  <a:pt x="839" y="760"/>
                </a:lnTo>
                <a:lnTo>
                  <a:pt x="845" y="760"/>
                </a:lnTo>
                <a:lnTo>
                  <a:pt x="850" y="760"/>
                </a:lnTo>
                <a:lnTo>
                  <a:pt x="856" y="760"/>
                </a:lnTo>
                <a:lnTo>
                  <a:pt x="862" y="760"/>
                </a:lnTo>
                <a:lnTo>
                  <a:pt x="867" y="760"/>
                </a:lnTo>
                <a:lnTo>
                  <a:pt x="873" y="760"/>
                </a:lnTo>
                <a:lnTo>
                  <a:pt x="879" y="760"/>
                </a:lnTo>
                <a:lnTo>
                  <a:pt x="884" y="760"/>
                </a:lnTo>
                <a:lnTo>
                  <a:pt x="890" y="760"/>
                </a:lnTo>
                <a:lnTo>
                  <a:pt x="896" y="760"/>
                </a:lnTo>
                <a:lnTo>
                  <a:pt x="901" y="760"/>
                </a:lnTo>
                <a:lnTo>
                  <a:pt x="907" y="760"/>
                </a:lnTo>
                <a:lnTo>
                  <a:pt x="913" y="760"/>
                </a:lnTo>
                <a:lnTo>
                  <a:pt x="918" y="760"/>
                </a:lnTo>
                <a:lnTo>
                  <a:pt x="924" y="760"/>
                </a:lnTo>
                <a:lnTo>
                  <a:pt x="930" y="760"/>
                </a:lnTo>
                <a:lnTo>
                  <a:pt x="935" y="760"/>
                </a:lnTo>
                <a:lnTo>
                  <a:pt x="941" y="760"/>
                </a:lnTo>
                <a:lnTo>
                  <a:pt x="947" y="760"/>
                </a:lnTo>
                <a:lnTo>
                  <a:pt x="952" y="760"/>
                </a:lnTo>
                <a:lnTo>
                  <a:pt x="958" y="760"/>
                </a:lnTo>
                <a:lnTo>
                  <a:pt x="964" y="760"/>
                </a:lnTo>
                <a:lnTo>
                  <a:pt x="969" y="760"/>
                </a:lnTo>
                <a:lnTo>
                  <a:pt x="975" y="760"/>
                </a:lnTo>
                <a:lnTo>
                  <a:pt x="981" y="760"/>
                </a:lnTo>
                <a:lnTo>
                  <a:pt x="986" y="760"/>
                </a:lnTo>
                <a:lnTo>
                  <a:pt x="992" y="760"/>
                </a:lnTo>
                <a:lnTo>
                  <a:pt x="998" y="760"/>
                </a:lnTo>
                <a:lnTo>
                  <a:pt x="1003" y="760"/>
                </a:lnTo>
                <a:lnTo>
                  <a:pt x="1009" y="760"/>
                </a:lnTo>
                <a:lnTo>
                  <a:pt x="1015" y="760"/>
                </a:lnTo>
                <a:lnTo>
                  <a:pt x="1020" y="760"/>
                </a:lnTo>
                <a:lnTo>
                  <a:pt x="1026" y="760"/>
                </a:lnTo>
                <a:lnTo>
                  <a:pt x="1032" y="760"/>
                </a:lnTo>
                <a:lnTo>
                  <a:pt x="1037" y="760"/>
                </a:lnTo>
                <a:lnTo>
                  <a:pt x="1043" y="760"/>
                </a:lnTo>
                <a:lnTo>
                  <a:pt x="1049" y="760"/>
                </a:lnTo>
                <a:lnTo>
                  <a:pt x="1054" y="760"/>
                </a:lnTo>
                <a:lnTo>
                  <a:pt x="1060" y="760"/>
                </a:lnTo>
                <a:lnTo>
                  <a:pt x="1066" y="760"/>
                </a:lnTo>
                <a:lnTo>
                  <a:pt x="1071" y="760"/>
                </a:lnTo>
                <a:lnTo>
                  <a:pt x="1077" y="760"/>
                </a:lnTo>
                <a:lnTo>
                  <a:pt x="1083" y="760"/>
                </a:lnTo>
                <a:lnTo>
                  <a:pt x="1088" y="760"/>
                </a:lnTo>
                <a:lnTo>
                  <a:pt x="1094" y="760"/>
                </a:lnTo>
                <a:lnTo>
                  <a:pt x="1100" y="760"/>
                </a:lnTo>
                <a:lnTo>
                  <a:pt x="1105" y="760"/>
                </a:lnTo>
                <a:lnTo>
                  <a:pt x="1111" y="760"/>
                </a:lnTo>
                <a:lnTo>
                  <a:pt x="1117" y="760"/>
                </a:lnTo>
                <a:lnTo>
                  <a:pt x="1122" y="760"/>
                </a:lnTo>
                <a:lnTo>
                  <a:pt x="1128" y="760"/>
                </a:lnTo>
                <a:lnTo>
                  <a:pt x="1134" y="760"/>
                </a:lnTo>
                <a:lnTo>
                  <a:pt x="1139" y="760"/>
                </a:lnTo>
                <a:lnTo>
                  <a:pt x="1145" y="760"/>
                </a:lnTo>
                <a:lnTo>
                  <a:pt x="1151" y="760"/>
                </a:lnTo>
                <a:lnTo>
                  <a:pt x="1156" y="760"/>
                </a:lnTo>
                <a:lnTo>
                  <a:pt x="1162" y="760"/>
                </a:lnTo>
                <a:lnTo>
                  <a:pt x="1168" y="760"/>
                </a:lnTo>
                <a:lnTo>
                  <a:pt x="1174" y="760"/>
                </a:lnTo>
                <a:lnTo>
                  <a:pt x="1179" y="760"/>
                </a:lnTo>
                <a:lnTo>
                  <a:pt x="1185" y="760"/>
                </a:lnTo>
                <a:lnTo>
                  <a:pt x="1191" y="760"/>
                </a:lnTo>
                <a:lnTo>
                  <a:pt x="1196" y="760"/>
                </a:lnTo>
                <a:lnTo>
                  <a:pt x="1202" y="760"/>
                </a:lnTo>
                <a:lnTo>
                  <a:pt x="1208" y="760"/>
                </a:lnTo>
                <a:lnTo>
                  <a:pt x="1213" y="760"/>
                </a:lnTo>
                <a:lnTo>
                  <a:pt x="1219" y="760"/>
                </a:lnTo>
                <a:lnTo>
                  <a:pt x="1225" y="760"/>
                </a:lnTo>
                <a:lnTo>
                  <a:pt x="1230" y="760"/>
                </a:lnTo>
                <a:lnTo>
                  <a:pt x="1236" y="760"/>
                </a:lnTo>
                <a:lnTo>
                  <a:pt x="1242" y="760"/>
                </a:lnTo>
                <a:lnTo>
                  <a:pt x="1247" y="760"/>
                </a:lnTo>
                <a:lnTo>
                  <a:pt x="1253" y="760"/>
                </a:lnTo>
                <a:lnTo>
                  <a:pt x="1259" y="760"/>
                </a:lnTo>
                <a:lnTo>
                  <a:pt x="1264" y="760"/>
                </a:lnTo>
                <a:lnTo>
                  <a:pt x="1270" y="760"/>
                </a:lnTo>
                <a:lnTo>
                  <a:pt x="1276" y="760"/>
                </a:lnTo>
                <a:lnTo>
                  <a:pt x="1281" y="760"/>
                </a:lnTo>
                <a:lnTo>
                  <a:pt x="1287" y="760"/>
                </a:lnTo>
                <a:lnTo>
                  <a:pt x="1287" y="0"/>
                </a:lnTo>
                <a:lnTo>
                  <a:pt x="1293" y="0"/>
                </a:lnTo>
                <a:lnTo>
                  <a:pt x="1298" y="0"/>
                </a:lnTo>
                <a:lnTo>
                  <a:pt x="1304" y="0"/>
                </a:lnTo>
                <a:lnTo>
                  <a:pt x="1310" y="0"/>
                </a:lnTo>
                <a:lnTo>
                  <a:pt x="1315" y="0"/>
                </a:lnTo>
                <a:lnTo>
                  <a:pt x="1321" y="0"/>
                </a:lnTo>
                <a:lnTo>
                  <a:pt x="1327" y="0"/>
                </a:lnTo>
                <a:lnTo>
                  <a:pt x="1332" y="0"/>
                </a:lnTo>
                <a:lnTo>
                  <a:pt x="1338" y="0"/>
                </a:lnTo>
                <a:lnTo>
                  <a:pt x="1344" y="0"/>
                </a:lnTo>
                <a:lnTo>
                  <a:pt x="1349" y="0"/>
                </a:lnTo>
                <a:lnTo>
                  <a:pt x="1355" y="0"/>
                </a:lnTo>
                <a:lnTo>
                  <a:pt x="1361" y="0"/>
                </a:lnTo>
                <a:lnTo>
                  <a:pt x="1366" y="0"/>
                </a:lnTo>
                <a:lnTo>
                  <a:pt x="1372" y="0"/>
                </a:lnTo>
                <a:lnTo>
                  <a:pt x="1378" y="0"/>
                </a:lnTo>
                <a:lnTo>
                  <a:pt x="1383" y="0"/>
                </a:lnTo>
                <a:lnTo>
                  <a:pt x="1389" y="0"/>
                </a:lnTo>
                <a:lnTo>
                  <a:pt x="1395" y="0"/>
                </a:lnTo>
                <a:lnTo>
                  <a:pt x="1400" y="0"/>
                </a:lnTo>
                <a:lnTo>
                  <a:pt x="1406" y="0"/>
                </a:lnTo>
                <a:lnTo>
                  <a:pt x="1412" y="0"/>
                </a:lnTo>
                <a:lnTo>
                  <a:pt x="1412" y="760"/>
                </a:lnTo>
                <a:lnTo>
                  <a:pt x="1417" y="760"/>
                </a:lnTo>
                <a:lnTo>
                  <a:pt x="1423" y="760"/>
                </a:lnTo>
                <a:lnTo>
                  <a:pt x="1429" y="760"/>
                </a:lnTo>
                <a:lnTo>
                  <a:pt x="1434" y="760"/>
                </a:lnTo>
                <a:lnTo>
                  <a:pt x="1440" y="760"/>
                </a:lnTo>
                <a:lnTo>
                  <a:pt x="1446" y="760"/>
                </a:lnTo>
                <a:lnTo>
                  <a:pt x="1451" y="760"/>
                </a:lnTo>
                <a:lnTo>
                  <a:pt x="1457" y="760"/>
                </a:lnTo>
                <a:lnTo>
                  <a:pt x="1463" y="760"/>
                </a:lnTo>
                <a:lnTo>
                  <a:pt x="1468" y="760"/>
                </a:lnTo>
                <a:lnTo>
                  <a:pt x="1474" y="760"/>
                </a:lnTo>
                <a:lnTo>
                  <a:pt x="1480" y="760"/>
                </a:lnTo>
                <a:lnTo>
                  <a:pt x="1485" y="760"/>
                </a:lnTo>
                <a:lnTo>
                  <a:pt x="1491" y="760"/>
                </a:lnTo>
                <a:lnTo>
                  <a:pt x="1497" y="760"/>
                </a:lnTo>
                <a:lnTo>
                  <a:pt x="1502" y="760"/>
                </a:lnTo>
                <a:lnTo>
                  <a:pt x="1508" y="760"/>
                </a:lnTo>
                <a:lnTo>
                  <a:pt x="1514" y="760"/>
                </a:lnTo>
                <a:lnTo>
                  <a:pt x="1519" y="760"/>
                </a:lnTo>
                <a:lnTo>
                  <a:pt x="1525" y="760"/>
                </a:lnTo>
                <a:lnTo>
                  <a:pt x="1531" y="760"/>
                </a:lnTo>
                <a:lnTo>
                  <a:pt x="1536" y="760"/>
                </a:lnTo>
                <a:lnTo>
                  <a:pt x="1542" y="760"/>
                </a:lnTo>
                <a:lnTo>
                  <a:pt x="1548" y="760"/>
                </a:lnTo>
                <a:lnTo>
                  <a:pt x="1553" y="760"/>
                </a:lnTo>
                <a:lnTo>
                  <a:pt x="1559" y="760"/>
                </a:lnTo>
                <a:lnTo>
                  <a:pt x="1565" y="760"/>
                </a:lnTo>
                <a:lnTo>
                  <a:pt x="1570" y="760"/>
                </a:lnTo>
                <a:lnTo>
                  <a:pt x="1576" y="760"/>
                </a:lnTo>
                <a:lnTo>
                  <a:pt x="1582" y="760"/>
                </a:lnTo>
                <a:lnTo>
                  <a:pt x="1587" y="760"/>
                </a:lnTo>
                <a:lnTo>
                  <a:pt x="1593" y="760"/>
                </a:lnTo>
                <a:lnTo>
                  <a:pt x="1599" y="760"/>
                </a:lnTo>
                <a:lnTo>
                  <a:pt x="1604" y="760"/>
                </a:lnTo>
                <a:lnTo>
                  <a:pt x="1610" y="760"/>
                </a:lnTo>
                <a:lnTo>
                  <a:pt x="1616" y="760"/>
                </a:lnTo>
                <a:lnTo>
                  <a:pt x="1621" y="760"/>
                </a:lnTo>
                <a:lnTo>
                  <a:pt x="1627" y="760"/>
                </a:lnTo>
                <a:lnTo>
                  <a:pt x="1633" y="760"/>
                </a:lnTo>
                <a:lnTo>
                  <a:pt x="1638" y="760"/>
                </a:lnTo>
                <a:lnTo>
                  <a:pt x="1644" y="760"/>
                </a:lnTo>
                <a:lnTo>
                  <a:pt x="1650" y="760"/>
                </a:lnTo>
                <a:lnTo>
                  <a:pt x="1655" y="760"/>
                </a:lnTo>
                <a:lnTo>
                  <a:pt x="1661" y="760"/>
                </a:lnTo>
                <a:lnTo>
                  <a:pt x="1667" y="760"/>
                </a:lnTo>
                <a:lnTo>
                  <a:pt x="1672" y="760"/>
                </a:lnTo>
                <a:lnTo>
                  <a:pt x="1678" y="760"/>
                </a:lnTo>
                <a:lnTo>
                  <a:pt x="1684" y="760"/>
                </a:lnTo>
                <a:lnTo>
                  <a:pt x="1689" y="760"/>
                </a:lnTo>
                <a:lnTo>
                  <a:pt x="1695" y="760"/>
                </a:lnTo>
                <a:lnTo>
                  <a:pt x="1701" y="760"/>
                </a:lnTo>
                <a:lnTo>
                  <a:pt x="1706" y="760"/>
                </a:lnTo>
                <a:lnTo>
                  <a:pt x="1712" y="760"/>
                </a:lnTo>
                <a:lnTo>
                  <a:pt x="1718" y="760"/>
                </a:lnTo>
                <a:lnTo>
                  <a:pt x="1723" y="760"/>
                </a:lnTo>
                <a:lnTo>
                  <a:pt x="1729" y="760"/>
                </a:lnTo>
                <a:lnTo>
                  <a:pt x="1735" y="760"/>
                </a:lnTo>
                <a:lnTo>
                  <a:pt x="1740" y="760"/>
                </a:lnTo>
                <a:lnTo>
                  <a:pt x="1746" y="760"/>
                </a:lnTo>
                <a:lnTo>
                  <a:pt x="1752" y="760"/>
                </a:lnTo>
                <a:lnTo>
                  <a:pt x="1757" y="760"/>
                </a:lnTo>
                <a:lnTo>
                  <a:pt x="1763" y="760"/>
                </a:lnTo>
                <a:lnTo>
                  <a:pt x="1769" y="760"/>
                </a:lnTo>
                <a:lnTo>
                  <a:pt x="1774" y="760"/>
                </a:lnTo>
                <a:lnTo>
                  <a:pt x="1780" y="760"/>
                </a:lnTo>
                <a:lnTo>
                  <a:pt x="1786" y="760"/>
                </a:lnTo>
                <a:lnTo>
                  <a:pt x="1791" y="760"/>
                </a:lnTo>
                <a:lnTo>
                  <a:pt x="1797" y="760"/>
                </a:lnTo>
                <a:lnTo>
                  <a:pt x="1803" y="760"/>
                </a:lnTo>
                <a:lnTo>
                  <a:pt x="1809" y="760"/>
                </a:lnTo>
                <a:lnTo>
                  <a:pt x="1814" y="760"/>
                </a:lnTo>
                <a:lnTo>
                  <a:pt x="1820" y="760"/>
                </a:lnTo>
                <a:lnTo>
                  <a:pt x="1826" y="760"/>
                </a:lnTo>
                <a:lnTo>
                  <a:pt x="1831" y="760"/>
                </a:lnTo>
                <a:lnTo>
                  <a:pt x="1837" y="760"/>
                </a:lnTo>
                <a:lnTo>
                  <a:pt x="1843" y="760"/>
                </a:lnTo>
                <a:lnTo>
                  <a:pt x="1848" y="760"/>
                </a:lnTo>
                <a:lnTo>
                  <a:pt x="1854" y="760"/>
                </a:lnTo>
                <a:lnTo>
                  <a:pt x="1860" y="760"/>
                </a:lnTo>
                <a:lnTo>
                  <a:pt x="1865" y="760"/>
                </a:lnTo>
                <a:lnTo>
                  <a:pt x="1871" y="760"/>
                </a:lnTo>
                <a:lnTo>
                  <a:pt x="1877" y="760"/>
                </a:lnTo>
                <a:lnTo>
                  <a:pt x="1882" y="760"/>
                </a:lnTo>
                <a:lnTo>
                  <a:pt x="1888" y="760"/>
                </a:lnTo>
                <a:lnTo>
                  <a:pt x="1894" y="760"/>
                </a:lnTo>
                <a:lnTo>
                  <a:pt x="1899" y="760"/>
                </a:lnTo>
                <a:lnTo>
                  <a:pt x="1905" y="760"/>
                </a:lnTo>
                <a:lnTo>
                  <a:pt x="1911" y="760"/>
                </a:lnTo>
                <a:lnTo>
                  <a:pt x="1916" y="760"/>
                </a:lnTo>
                <a:lnTo>
                  <a:pt x="1922" y="760"/>
                </a:lnTo>
                <a:lnTo>
                  <a:pt x="1928" y="760"/>
                </a:lnTo>
                <a:lnTo>
                  <a:pt x="1933" y="760"/>
                </a:lnTo>
                <a:lnTo>
                  <a:pt x="1939" y="760"/>
                </a:lnTo>
                <a:lnTo>
                  <a:pt x="1945" y="760"/>
                </a:lnTo>
                <a:lnTo>
                  <a:pt x="1950" y="760"/>
                </a:lnTo>
                <a:lnTo>
                  <a:pt x="1956" y="760"/>
                </a:lnTo>
                <a:lnTo>
                  <a:pt x="1962" y="760"/>
                </a:lnTo>
                <a:lnTo>
                  <a:pt x="1967" y="760"/>
                </a:lnTo>
                <a:lnTo>
                  <a:pt x="1973" y="760"/>
                </a:lnTo>
                <a:lnTo>
                  <a:pt x="1979" y="760"/>
                </a:lnTo>
                <a:lnTo>
                  <a:pt x="1984" y="760"/>
                </a:lnTo>
                <a:lnTo>
                  <a:pt x="1990" y="760"/>
                </a:lnTo>
                <a:lnTo>
                  <a:pt x="1996" y="760"/>
                </a:lnTo>
                <a:lnTo>
                  <a:pt x="2001" y="760"/>
                </a:lnTo>
                <a:lnTo>
                  <a:pt x="2007" y="760"/>
                </a:lnTo>
                <a:lnTo>
                  <a:pt x="2013" y="760"/>
                </a:lnTo>
                <a:lnTo>
                  <a:pt x="2018" y="760"/>
                </a:lnTo>
                <a:lnTo>
                  <a:pt x="2024" y="760"/>
                </a:lnTo>
                <a:lnTo>
                  <a:pt x="2030" y="760"/>
                </a:lnTo>
                <a:lnTo>
                  <a:pt x="2035" y="760"/>
                </a:lnTo>
                <a:lnTo>
                  <a:pt x="2041" y="760"/>
                </a:lnTo>
                <a:lnTo>
                  <a:pt x="2047" y="760"/>
                </a:lnTo>
                <a:lnTo>
                  <a:pt x="2052" y="760"/>
                </a:lnTo>
                <a:lnTo>
                  <a:pt x="2058" y="760"/>
                </a:lnTo>
                <a:lnTo>
                  <a:pt x="2064" y="760"/>
                </a:lnTo>
                <a:lnTo>
                  <a:pt x="2069" y="760"/>
                </a:lnTo>
                <a:lnTo>
                  <a:pt x="2075" y="760"/>
                </a:lnTo>
                <a:lnTo>
                  <a:pt x="2081" y="760"/>
                </a:lnTo>
                <a:lnTo>
                  <a:pt x="2086" y="760"/>
                </a:lnTo>
                <a:lnTo>
                  <a:pt x="2092" y="760"/>
                </a:lnTo>
                <a:lnTo>
                  <a:pt x="2098" y="760"/>
                </a:lnTo>
                <a:lnTo>
                  <a:pt x="2103" y="760"/>
                </a:lnTo>
                <a:lnTo>
                  <a:pt x="2109" y="760"/>
                </a:lnTo>
                <a:lnTo>
                  <a:pt x="2115" y="760"/>
                </a:lnTo>
                <a:lnTo>
                  <a:pt x="2120" y="760"/>
                </a:lnTo>
                <a:lnTo>
                  <a:pt x="2126" y="760"/>
                </a:lnTo>
                <a:lnTo>
                  <a:pt x="2132" y="760"/>
                </a:lnTo>
                <a:lnTo>
                  <a:pt x="2137" y="760"/>
                </a:lnTo>
                <a:lnTo>
                  <a:pt x="2143" y="760"/>
                </a:lnTo>
                <a:lnTo>
                  <a:pt x="2149" y="760"/>
                </a:lnTo>
                <a:lnTo>
                  <a:pt x="2154" y="760"/>
                </a:lnTo>
                <a:lnTo>
                  <a:pt x="2160" y="760"/>
                </a:lnTo>
                <a:lnTo>
                  <a:pt x="2166" y="760"/>
                </a:lnTo>
                <a:lnTo>
                  <a:pt x="2171" y="760"/>
                </a:lnTo>
                <a:lnTo>
                  <a:pt x="2177" y="760"/>
                </a:lnTo>
                <a:lnTo>
                  <a:pt x="2183" y="760"/>
                </a:lnTo>
                <a:lnTo>
                  <a:pt x="2188" y="760"/>
                </a:lnTo>
                <a:lnTo>
                  <a:pt x="2194" y="760"/>
                </a:lnTo>
                <a:lnTo>
                  <a:pt x="2200" y="760"/>
                </a:lnTo>
                <a:lnTo>
                  <a:pt x="2205" y="760"/>
                </a:lnTo>
                <a:lnTo>
                  <a:pt x="2211" y="760"/>
                </a:lnTo>
                <a:lnTo>
                  <a:pt x="2217" y="760"/>
                </a:lnTo>
                <a:lnTo>
                  <a:pt x="2222" y="760"/>
                </a:lnTo>
                <a:lnTo>
                  <a:pt x="2228" y="760"/>
                </a:lnTo>
                <a:lnTo>
                  <a:pt x="2234" y="760"/>
                </a:lnTo>
                <a:lnTo>
                  <a:pt x="2239" y="760"/>
                </a:lnTo>
                <a:lnTo>
                  <a:pt x="2245" y="760"/>
                </a:lnTo>
                <a:lnTo>
                  <a:pt x="2251" y="760"/>
                </a:lnTo>
                <a:lnTo>
                  <a:pt x="2256" y="760"/>
                </a:lnTo>
                <a:lnTo>
                  <a:pt x="2262" y="760"/>
                </a:lnTo>
                <a:lnTo>
                  <a:pt x="2268" y="760"/>
                </a:lnTo>
                <a:lnTo>
                  <a:pt x="2273" y="760"/>
                </a:lnTo>
                <a:lnTo>
                  <a:pt x="2279" y="760"/>
                </a:lnTo>
                <a:lnTo>
                  <a:pt x="2285" y="760"/>
                </a:lnTo>
                <a:lnTo>
                  <a:pt x="2290" y="760"/>
                </a:lnTo>
                <a:lnTo>
                  <a:pt x="2296" y="760"/>
                </a:lnTo>
                <a:lnTo>
                  <a:pt x="2302" y="760"/>
                </a:lnTo>
                <a:lnTo>
                  <a:pt x="2307" y="760"/>
                </a:lnTo>
                <a:lnTo>
                  <a:pt x="2313" y="760"/>
                </a:lnTo>
                <a:lnTo>
                  <a:pt x="2319" y="760"/>
                </a:lnTo>
                <a:lnTo>
                  <a:pt x="2324" y="760"/>
                </a:lnTo>
                <a:lnTo>
                  <a:pt x="2330" y="760"/>
                </a:lnTo>
                <a:lnTo>
                  <a:pt x="2336" y="760"/>
                </a:lnTo>
                <a:lnTo>
                  <a:pt x="2341" y="760"/>
                </a:lnTo>
                <a:lnTo>
                  <a:pt x="2347" y="760"/>
                </a:lnTo>
                <a:lnTo>
                  <a:pt x="2353" y="760"/>
                </a:lnTo>
                <a:lnTo>
                  <a:pt x="2358" y="760"/>
                </a:lnTo>
                <a:lnTo>
                  <a:pt x="2364" y="760"/>
                </a:lnTo>
                <a:lnTo>
                  <a:pt x="2370" y="760"/>
                </a:lnTo>
                <a:lnTo>
                  <a:pt x="2375" y="760"/>
                </a:lnTo>
                <a:lnTo>
                  <a:pt x="2381" y="760"/>
                </a:lnTo>
                <a:lnTo>
                  <a:pt x="2387" y="760"/>
                </a:lnTo>
                <a:lnTo>
                  <a:pt x="2392" y="760"/>
                </a:lnTo>
                <a:lnTo>
                  <a:pt x="2398" y="760"/>
                </a:lnTo>
                <a:lnTo>
                  <a:pt x="2404" y="760"/>
                </a:lnTo>
                <a:lnTo>
                  <a:pt x="2409" y="760"/>
                </a:lnTo>
                <a:lnTo>
                  <a:pt x="2415" y="760"/>
                </a:lnTo>
                <a:lnTo>
                  <a:pt x="2421" y="760"/>
                </a:lnTo>
                <a:lnTo>
                  <a:pt x="2426" y="760"/>
                </a:lnTo>
                <a:lnTo>
                  <a:pt x="2432" y="760"/>
                </a:lnTo>
                <a:lnTo>
                  <a:pt x="2438" y="760"/>
                </a:lnTo>
                <a:lnTo>
                  <a:pt x="2444" y="760"/>
                </a:lnTo>
                <a:lnTo>
                  <a:pt x="2449" y="760"/>
                </a:lnTo>
                <a:lnTo>
                  <a:pt x="2455" y="760"/>
                </a:lnTo>
              </a:path>
            </a:pathLst>
          </a:custGeom>
          <a:noFill/>
          <a:ln w="28575" cmpd="sng">
            <a:solidFill>
              <a:schemeClr val="tx1"/>
            </a:solidFill>
            <a:prstDash val="solid"/>
            <a:round/>
            <a:headEnd/>
            <a:tailEnd/>
          </a:ln>
        </p:spPr>
        <p:txBody>
          <a:bodyPr/>
          <a:lstStyle/>
          <a:p>
            <a:endParaRPr lang="fr-FR"/>
          </a:p>
        </p:txBody>
      </p:sp>
      <p:sp>
        <p:nvSpPr>
          <p:cNvPr id="181447" name="Line 199"/>
          <p:cNvSpPr>
            <a:spLocks noChangeShapeType="1"/>
          </p:cNvSpPr>
          <p:nvPr/>
        </p:nvSpPr>
        <p:spPr bwMode="auto">
          <a:xfrm flipV="1">
            <a:off x="4784481" y="1204913"/>
            <a:ext cx="0" cy="1435100"/>
          </a:xfrm>
          <a:prstGeom prst="line">
            <a:avLst/>
          </a:prstGeom>
          <a:noFill/>
          <a:ln w="57150">
            <a:solidFill>
              <a:schemeClr val="tx1"/>
            </a:solidFill>
            <a:round/>
            <a:headEnd/>
            <a:tailEnd type="triangle" w="med" len="med"/>
          </a:ln>
          <a:effectLst/>
        </p:spPr>
        <p:txBody>
          <a:bodyPr wrap="none" anchor="ctr"/>
          <a:lstStyle/>
          <a:p>
            <a:endParaRPr lang="fr-FR"/>
          </a:p>
        </p:txBody>
      </p:sp>
      <p:sp>
        <p:nvSpPr>
          <p:cNvPr id="181448" name="Line 200"/>
          <p:cNvSpPr>
            <a:spLocks noChangeShapeType="1"/>
          </p:cNvSpPr>
          <p:nvPr/>
        </p:nvSpPr>
        <p:spPr bwMode="auto">
          <a:xfrm>
            <a:off x="2123343" y="4448175"/>
            <a:ext cx="4911969" cy="0"/>
          </a:xfrm>
          <a:prstGeom prst="line">
            <a:avLst/>
          </a:prstGeom>
          <a:noFill/>
          <a:ln w="38100">
            <a:solidFill>
              <a:schemeClr val="tx1"/>
            </a:solidFill>
            <a:round/>
            <a:headEnd/>
            <a:tailEnd/>
          </a:ln>
          <a:effectLst/>
        </p:spPr>
        <p:txBody>
          <a:bodyPr wrap="none" anchor="ctr"/>
          <a:lstStyle/>
          <a:p>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1406"/>
                                        </p:tgtEl>
                                        <p:attrNameLst>
                                          <p:attrName>style.visibility</p:attrName>
                                        </p:attrNameLst>
                                      </p:cBhvr>
                                      <p:to>
                                        <p:strVal val="visible"/>
                                      </p:to>
                                    </p:set>
                                    <p:animEffect transition="in" filter="wipe(left)">
                                      <p:cBhvr>
                                        <p:cTn id="7" dur="500"/>
                                        <p:tgtEl>
                                          <p:spTgt spid="18140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81439"/>
                                        </p:tgtEl>
                                        <p:attrNameLst>
                                          <p:attrName>style.visibility</p:attrName>
                                        </p:attrNameLst>
                                      </p:cBhvr>
                                      <p:to>
                                        <p:strVal val="visible"/>
                                      </p:to>
                                    </p:set>
                                    <p:animEffect transition="in" filter="wipe(left)">
                                      <p:cBhvr>
                                        <p:cTn id="17" dur="500"/>
                                        <p:tgtEl>
                                          <p:spTgt spid="181439"/>
                                        </p:tgtEl>
                                      </p:cBhvr>
                                    </p:animEffect>
                                  </p:childTnLst>
                                </p:cTn>
                              </p:par>
                            </p:childTnLst>
                          </p:cTn>
                        </p:par>
                        <p:par>
                          <p:cTn id="18" fill="hold">
                            <p:stCondLst>
                              <p:cond delay="500"/>
                            </p:stCondLst>
                            <p:childTnLst>
                              <p:par>
                                <p:cTn id="19" presetID="22" presetClass="entr" presetSubtype="8" fill="hold" nodeType="after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wipe(left)">
                                      <p:cBhvr>
                                        <p:cTn id="21" dur="500"/>
                                        <p:tgtEl>
                                          <p:spTgt spid="3"/>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wipe(left)">
                                      <p:cBhvr>
                                        <p:cTn id="26" dur="500"/>
                                        <p:tgtEl>
                                          <p:spTgt spid="4"/>
                                        </p:tgtEl>
                                      </p:cBhvr>
                                    </p:animEffect>
                                  </p:childTnLst>
                                </p:cTn>
                              </p:par>
                            </p:childTnLst>
                          </p:cTn>
                        </p:par>
                        <p:par>
                          <p:cTn id="27" fill="hold">
                            <p:stCondLst>
                              <p:cond delay="500"/>
                            </p:stCondLst>
                            <p:childTnLst>
                              <p:par>
                                <p:cTn id="28" presetID="22" presetClass="entr" presetSubtype="8" fill="hold" grpId="0" nodeType="afterEffect">
                                  <p:stCondLst>
                                    <p:cond delay="0"/>
                                  </p:stCondLst>
                                  <p:childTnLst>
                                    <p:set>
                                      <p:cBhvr>
                                        <p:cTn id="29" dur="1" fill="hold">
                                          <p:stCondLst>
                                            <p:cond delay="0"/>
                                          </p:stCondLst>
                                        </p:cTn>
                                        <p:tgtEl>
                                          <p:spTgt spid="181446"/>
                                        </p:tgtEl>
                                        <p:attrNameLst>
                                          <p:attrName>style.visibility</p:attrName>
                                        </p:attrNameLst>
                                      </p:cBhvr>
                                      <p:to>
                                        <p:strVal val="visible"/>
                                      </p:to>
                                    </p:set>
                                    <p:animEffect transition="in" filter="wipe(left)">
                                      <p:cBhvr>
                                        <p:cTn id="30" dur="500"/>
                                        <p:tgtEl>
                                          <p:spTgt spid="181446"/>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181447"/>
                                        </p:tgtEl>
                                        <p:attrNameLst>
                                          <p:attrName>style.visibility</p:attrName>
                                        </p:attrNameLst>
                                      </p:cBhvr>
                                      <p:to>
                                        <p:strVal val="visible"/>
                                      </p:to>
                                    </p:set>
                                    <p:animEffect transition="in" filter="wipe(down)">
                                      <p:cBhvr>
                                        <p:cTn id="35" dur="500"/>
                                        <p:tgtEl>
                                          <p:spTgt spid="181447"/>
                                        </p:tgtEl>
                                      </p:cBhvr>
                                    </p:animEffect>
                                  </p:childTnLst>
                                </p:cTn>
                              </p:par>
                            </p:childTnLst>
                          </p:cTn>
                        </p:par>
                        <p:par>
                          <p:cTn id="36" fill="hold">
                            <p:stCondLst>
                              <p:cond delay="500"/>
                            </p:stCondLst>
                            <p:childTnLst>
                              <p:par>
                                <p:cTn id="37" presetID="22" presetClass="entr" presetSubtype="8" fill="hold" grpId="0" nodeType="afterEffect">
                                  <p:stCondLst>
                                    <p:cond delay="0"/>
                                  </p:stCondLst>
                                  <p:childTnLst>
                                    <p:set>
                                      <p:cBhvr>
                                        <p:cTn id="38" dur="1" fill="hold">
                                          <p:stCondLst>
                                            <p:cond delay="0"/>
                                          </p:stCondLst>
                                        </p:cTn>
                                        <p:tgtEl>
                                          <p:spTgt spid="181448"/>
                                        </p:tgtEl>
                                        <p:attrNameLst>
                                          <p:attrName>style.visibility</p:attrName>
                                        </p:attrNameLst>
                                      </p:cBhvr>
                                      <p:to>
                                        <p:strVal val="visible"/>
                                      </p:to>
                                    </p:set>
                                    <p:animEffect transition="in" filter="wipe(left)">
                                      <p:cBhvr>
                                        <p:cTn id="39" dur="500"/>
                                        <p:tgtEl>
                                          <p:spTgt spid="1814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1406" grpId="0" animBg="1"/>
      <p:bldP spid="181439" grpId="0" animBg="1"/>
      <p:bldP spid="181446" grpId="0" animBg="1"/>
      <p:bldP spid="181447" grpId="0" animBg="1"/>
      <p:bldP spid="18144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0" y="0"/>
            <a:ext cx="9144000" cy="553998"/>
          </a:xfrm>
          <a:prstGeom prst="rect">
            <a:avLst/>
          </a:prstGeom>
          <a:noFill/>
        </p:spPr>
        <p:txBody>
          <a:bodyPr wrap="square" rtlCol="0">
            <a:spAutoFit/>
          </a:bodyPr>
          <a:lstStyle/>
          <a:p>
            <a:pPr algn="ctr"/>
            <a:r>
              <a:rPr lang="fr-FR" sz="3000" b="1" dirty="0">
                <a:solidFill>
                  <a:srgbClr val="FF0000"/>
                </a:solidFill>
                <a:latin typeface="Times New Roman" pitchFamily="18" charset="0"/>
                <a:cs typeface="Times New Roman" pitchFamily="18" charset="0"/>
              </a:rPr>
              <a:t>INTRODUCTION</a:t>
            </a:r>
          </a:p>
        </p:txBody>
      </p:sp>
      <p:sp>
        <p:nvSpPr>
          <p:cNvPr id="3" name="ZoneTexte 2"/>
          <p:cNvSpPr txBox="1"/>
          <p:nvPr/>
        </p:nvSpPr>
        <p:spPr>
          <a:xfrm>
            <a:off x="0" y="857232"/>
            <a:ext cx="9144000" cy="707886"/>
          </a:xfrm>
          <a:prstGeom prst="rect">
            <a:avLst/>
          </a:prstGeom>
          <a:noFill/>
        </p:spPr>
        <p:txBody>
          <a:bodyPr wrap="square" rtlCol="0">
            <a:spAutoFit/>
          </a:bodyPr>
          <a:lstStyle/>
          <a:p>
            <a:r>
              <a:rPr lang="fr-FR" sz="2200" b="1" u="sng" dirty="0">
                <a:solidFill>
                  <a:srgbClr val="FF0000"/>
                </a:solidFill>
                <a:latin typeface="Times New Roman" pitchFamily="18" charset="0"/>
                <a:cs typeface="Times New Roman" pitchFamily="18" charset="0"/>
              </a:rPr>
              <a:t>C’est quoi l’analyse spectrale?</a:t>
            </a:r>
          </a:p>
          <a:p>
            <a:endParaRPr lang="fr-FR" dirty="0"/>
          </a:p>
        </p:txBody>
      </p:sp>
      <p:sp>
        <p:nvSpPr>
          <p:cNvPr id="9" name="ZoneTexte 8"/>
          <p:cNvSpPr txBox="1"/>
          <p:nvPr/>
        </p:nvSpPr>
        <p:spPr>
          <a:xfrm>
            <a:off x="0" y="6243600"/>
            <a:ext cx="9144000" cy="400110"/>
          </a:xfrm>
          <a:prstGeom prst="rect">
            <a:avLst/>
          </a:prstGeom>
          <a:noFill/>
        </p:spPr>
        <p:txBody>
          <a:bodyPr wrap="square" rtlCol="0">
            <a:spAutoFit/>
          </a:bodyPr>
          <a:lstStyle/>
          <a:p>
            <a:pPr algn="just"/>
            <a:r>
              <a:rPr lang="fr-FR" sz="2000" b="1" dirty="0">
                <a:solidFill>
                  <a:srgbClr val="C00000"/>
                </a:solidFill>
                <a:latin typeface="Times New Roman" pitchFamily="18" charset="0"/>
                <a:cs typeface="Times New Roman" pitchFamily="18" charset="0"/>
              </a:rPr>
              <a:t>Peut on interpréter et analyser ce signal uniquement dans le domaine temporel?</a:t>
            </a:r>
          </a:p>
        </p:txBody>
      </p:sp>
      <p:sp>
        <p:nvSpPr>
          <p:cNvPr id="10" name="ZoneTexte 9"/>
          <p:cNvSpPr txBox="1"/>
          <p:nvPr/>
        </p:nvSpPr>
        <p:spPr>
          <a:xfrm>
            <a:off x="2000232" y="4857760"/>
            <a:ext cx="5572164" cy="400110"/>
          </a:xfrm>
          <a:prstGeom prst="rect">
            <a:avLst/>
          </a:prstGeom>
          <a:noFill/>
        </p:spPr>
        <p:txBody>
          <a:bodyPr wrap="square" rtlCol="0">
            <a:spAutoFit/>
          </a:bodyPr>
          <a:lstStyle/>
          <a:p>
            <a:r>
              <a:rPr lang="fr-FR" sz="2000" b="1" u="sng" dirty="0">
                <a:solidFill>
                  <a:srgbClr val="002060"/>
                </a:solidFill>
                <a:latin typeface="Times New Roman" pitchFamily="18" charset="0"/>
                <a:cs typeface="Times New Roman" pitchFamily="18" charset="0"/>
              </a:rPr>
              <a:t>Exemple d’un bruit blanc centré et Gaussien</a:t>
            </a:r>
          </a:p>
        </p:txBody>
      </p:sp>
      <p:pic>
        <p:nvPicPr>
          <p:cNvPr id="167938" name="Picture 2"/>
          <p:cNvPicPr>
            <a:picLocks noChangeAspect="1" noChangeArrowheads="1"/>
          </p:cNvPicPr>
          <p:nvPr/>
        </p:nvPicPr>
        <p:blipFill>
          <a:blip r:embed="rId2"/>
          <a:srcRect/>
          <a:stretch>
            <a:fillRect/>
          </a:stretch>
        </p:blipFill>
        <p:spPr bwMode="auto">
          <a:xfrm>
            <a:off x="428596" y="2000240"/>
            <a:ext cx="8244832" cy="2376000"/>
          </a:xfrm>
          <a:prstGeom prst="rect">
            <a:avLst/>
          </a:prstGeom>
          <a:noFill/>
          <a:ln w="9525">
            <a:noFill/>
            <a:miter lim="800000"/>
            <a:headEnd/>
            <a:tailEnd/>
          </a:ln>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0" y="0"/>
            <a:ext cx="9144000" cy="553998"/>
          </a:xfrm>
          <a:prstGeom prst="rect">
            <a:avLst/>
          </a:prstGeom>
          <a:noFill/>
        </p:spPr>
        <p:txBody>
          <a:bodyPr wrap="square" rtlCol="0">
            <a:spAutoFit/>
          </a:bodyPr>
          <a:lstStyle/>
          <a:p>
            <a:pPr algn="ctr"/>
            <a:r>
              <a:rPr lang="fr-FR" sz="3000" b="1" dirty="0">
                <a:solidFill>
                  <a:srgbClr val="FF0000"/>
                </a:solidFill>
                <a:latin typeface="Times New Roman" pitchFamily="18" charset="0"/>
                <a:cs typeface="Times New Roman" pitchFamily="18" charset="0"/>
              </a:rPr>
              <a:t>INTRODUCTION</a:t>
            </a:r>
          </a:p>
        </p:txBody>
      </p:sp>
      <p:sp>
        <p:nvSpPr>
          <p:cNvPr id="3" name="ZoneTexte 2"/>
          <p:cNvSpPr txBox="1"/>
          <p:nvPr/>
        </p:nvSpPr>
        <p:spPr>
          <a:xfrm>
            <a:off x="0" y="857232"/>
            <a:ext cx="9144000" cy="707886"/>
          </a:xfrm>
          <a:prstGeom prst="rect">
            <a:avLst/>
          </a:prstGeom>
          <a:noFill/>
        </p:spPr>
        <p:txBody>
          <a:bodyPr wrap="square" rtlCol="0">
            <a:spAutoFit/>
          </a:bodyPr>
          <a:lstStyle/>
          <a:p>
            <a:r>
              <a:rPr lang="fr-FR" sz="2200" b="1" u="sng" dirty="0">
                <a:solidFill>
                  <a:srgbClr val="FF0000"/>
                </a:solidFill>
                <a:latin typeface="Times New Roman" pitchFamily="18" charset="0"/>
                <a:cs typeface="Times New Roman" pitchFamily="18" charset="0"/>
              </a:rPr>
              <a:t>C’est quoi l’analyse spectrale?</a:t>
            </a:r>
          </a:p>
          <a:p>
            <a:endParaRPr lang="fr-FR" dirty="0"/>
          </a:p>
        </p:txBody>
      </p:sp>
      <p:pic>
        <p:nvPicPr>
          <p:cNvPr id="158722" name="Picture 2"/>
          <p:cNvPicPr>
            <a:picLocks noChangeAspect="1" noChangeArrowheads="1"/>
          </p:cNvPicPr>
          <p:nvPr/>
        </p:nvPicPr>
        <p:blipFill>
          <a:blip r:embed="rId2"/>
          <a:srcRect/>
          <a:stretch>
            <a:fillRect/>
          </a:stretch>
        </p:blipFill>
        <p:spPr bwMode="auto">
          <a:xfrm>
            <a:off x="0" y="1760636"/>
            <a:ext cx="3049449" cy="3060000"/>
          </a:xfrm>
          <a:prstGeom prst="rect">
            <a:avLst/>
          </a:prstGeom>
          <a:noFill/>
          <a:ln w="9525">
            <a:noFill/>
            <a:miter lim="800000"/>
            <a:headEnd/>
            <a:tailEnd/>
          </a:ln>
          <a:effectLst/>
        </p:spPr>
      </p:pic>
      <p:pic>
        <p:nvPicPr>
          <p:cNvPr id="158723" name="Picture 3"/>
          <p:cNvPicPr>
            <a:picLocks noChangeAspect="1" noChangeArrowheads="1"/>
          </p:cNvPicPr>
          <p:nvPr/>
        </p:nvPicPr>
        <p:blipFill>
          <a:blip r:embed="rId3"/>
          <a:srcRect/>
          <a:stretch>
            <a:fillRect/>
          </a:stretch>
        </p:blipFill>
        <p:spPr bwMode="auto">
          <a:xfrm>
            <a:off x="3000364" y="1785926"/>
            <a:ext cx="3060000" cy="3060000"/>
          </a:xfrm>
          <a:prstGeom prst="rect">
            <a:avLst/>
          </a:prstGeom>
          <a:noFill/>
          <a:ln w="9525">
            <a:noFill/>
            <a:miter lim="800000"/>
            <a:headEnd/>
            <a:tailEnd/>
          </a:ln>
          <a:effectLst/>
        </p:spPr>
      </p:pic>
      <p:pic>
        <p:nvPicPr>
          <p:cNvPr id="158724" name="Picture 4"/>
          <p:cNvPicPr>
            <a:picLocks noChangeAspect="1" noChangeArrowheads="1"/>
          </p:cNvPicPr>
          <p:nvPr/>
        </p:nvPicPr>
        <p:blipFill>
          <a:blip r:embed="rId4"/>
          <a:srcRect/>
          <a:stretch>
            <a:fillRect/>
          </a:stretch>
        </p:blipFill>
        <p:spPr bwMode="auto">
          <a:xfrm>
            <a:off x="6072198" y="1797760"/>
            <a:ext cx="3060000" cy="3060000"/>
          </a:xfrm>
          <a:prstGeom prst="rect">
            <a:avLst/>
          </a:prstGeom>
          <a:noFill/>
          <a:ln w="9525">
            <a:noFill/>
            <a:miter lim="800000"/>
            <a:headEnd/>
            <a:tailEnd/>
          </a:ln>
          <a:effectLst/>
        </p:spPr>
      </p:pic>
      <p:sp>
        <p:nvSpPr>
          <p:cNvPr id="12" name="ZoneTexte 11"/>
          <p:cNvSpPr txBox="1"/>
          <p:nvPr/>
        </p:nvSpPr>
        <p:spPr>
          <a:xfrm>
            <a:off x="0" y="6243600"/>
            <a:ext cx="9144000" cy="400110"/>
          </a:xfrm>
          <a:prstGeom prst="rect">
            <a:avLst/>
          </a:prstGeom>
          <a:noFill/>
        </p:spPr>
        <p:txBody>
          <a:bodyPr wrap="square" rtlCol="0">
            <a:spAutoFit/>
          </a:bodyPr>
          <a:lstStyle/>
          <a:p>
            <a:pPr algn="just"/>
            <a:r>
              <a:rPr lang="fr-FR" sz="2000" b="1" dirty="0">
                <a:solidFill>
                  <a:srgbClr val="C00000"/>
                </a:solidFill>
                <a:latin typeface="Times New Roman" pitchFamily="18" charset="0"/>
                <a:cs typeface="Times New Roman" pitchFamily="18" charset="0"/>
              </a:rPr>
              <a:t>Peut on interpréter et analyser ces images uniquement dans le domaine spatial?</a:t>
            </a:r>
          </a:p>
        </p:txBody>
      </p:sp>
      <p:sp>
        <p:nvSpPr>
          <p:cNvPr id="13" name="ZoneTexte 12"/>
          <p:cNvSpPr txBox="1"/>
          <p:nvPr/>
        </p:nvSpPr>
        <p:spPr>
          <a:xfrm>
            <a:off x="3214678" y="5072074"/>
            <a:ext cx="3500462" cy="400110"/>
          </a:xfrm>
          <a:prstGeom prst="rect">
            <a:avLst/>
          </a:prstGeom>
          <a:noFill/>
        </p:spPr>
        <p:txBody>
          <a:bodyPr wrap="square" rtlCol="0">
            <a:spAutoFit/>
          </a:bodyPr>
          <a:lstStyle/>
          <a:p>
            <a:r>
              <a:rPr lang="fr-FR" sz="2000" b="1" u="sng" dirty="0">
                <a:solidFill>
                  <a:srgbClr val="002060"/>
                </a:solidFill>
                <a:latin typeface="Times New Roman" pitchFamily="18" charset="0"/>
                <a:cs typeface="Times New Roman" pitchFamily="18" charset="0"/>
              </a:rPr>
              <a:t>Exemples d’images Barbara</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0" y="0"/>
            <a:ext cx="9144000" cy="553998"/>
          </a:xfrm>
          <a:prstGeom prst="rect">
            <a:avLst/>
          </a:prstGeom>
          <a:noFill/>
        </p:spPr>
        <p:txBody>
          <a:bodyPr wrap="square" rtlCol="0">
            <a:spAutoFit/>
          </a:bodyPr>
          <a:lstStyle/>
          <a:p>
            <a:pPr algn="ctr"/>
            <a:r>
              <a:rPr lang="fr-FR" sz="3000" b="1" dirty="0">
                <a:solidFill>
                  <a:srgbClr val="FF0000"/>
                </a:solidFill>
                <a:latin typeface="Times New Roman" pitchFamily="18" charset="0"/>
                <a:cs typeface="Times New Roman" pitchFamily="18" charset="0"/>
              </a:rPr>
              <a:t>INTRODUCTION</a:t>
            </a:r>
          </a:p>
        </p:txBody>
      </p:sp>
      <p:sp>
        <p:nvSpPr>
          <p:cNvPr id="3" name="ZoneTexte 2"/>
          <p:cNvSpPr txBox="1"/>
          <p:nvPr/>
        </p:nvSpPr>
        <p:spPr>
          <a:xfrm>
            <a:off x="0" y="857232"/>
            <a:ext cx="9144000" cy="707886"/>
          </a:xfrm>
          <a:prstGeom prst="rect">
            <a:avLst/>
          </a:prstGeom>
          <a:noFill/>
        </p:spPr>
        <p:txBody>
          <a:bodyPr wrap="square" rtlCol="0">
            <a:spAutoFit/>
          </a:bodyPr>
          <a:lstStyle/>
          <a:p>
            <a:r>
              <a:rPr lang="fr-FR" sz="2200" b="1" u="sng" dirty="0">
                <a:solidFill>
                  <a:srgbClr val="FF0000"/>
                </a:solidFill>
                <a:latin typeface="Times New Roman" pitchFamily="18" charset="0"/>
                <a:cs typeface="Times New Roman" pitchFamily="18" charset="0"/>
              </a:rPr>
              <a:t>C’est quoi l’analyse spectrale?</a:t>
            </a:r>
          </a:p>
          <a:p>
            <a:endParaRPr lang="fr-FR" dirty="0"/>
          </a:p>
        </p:txBody>
      </p:sp>
      <p:sp>
        <p:nvSpPr>
          <p:cNvPr id="12" name="ZoneTexte 11"/>
          <p:cNvSpPr txBox="1"/>
          <p:nvPr/>
        </p:nvSpPr>
        <p:spPr>
          <a:xfrm>
            <a:off x="0" y="6243600"/>
            <a:ext cx="9144000" cy="400110"/>
          </a:xfrm>
          <a:prstGeom prst="rect">
            <a:avLst/>
          </a:prstGeom>
          <a:noFill/>
        </p:spPr>
        <p:txBody>
          <a:bodyPr wrap="square" rtlCol="0">
            <a:spAutoFit/>
          </a:bodyPr>
          <a:lstStyle/>
          <a:p>
            <a:pPr algn="just"/>
            <a:r>
              <a:rPr lang="fr-FR" sz="2000" b="1" dirty="0">
                <a:solidFill>
                  <a:srgbClr val="C00000"/>
                </a:solidFill>
                <a:latin typeface="Times New Roman" pitchFamily="18" charset="0"/>
                <a:cs typeface="Times New Roman" pitchFamily="18" charset="0"/>
              </a:rPr>
              <a:t>Peut on interpréter et analyser ces images uniquement dans le domaine spatial?</a:t>
            </a:r>
          </a:p>
        </p:txBody>
      </p:sp>
      <p:pic>
        <p:nvPicPr>
          <p:cNvPr id="159746" name="Picture 2"/>
          <p:cNvPicPr>
            <a:picLocks noChangeAspect="1" noChangeArrowheads="1"/>
          </p:cNvPicPr>
          <p:nvPr/>
        </p:nvPicPr>
        <p:blipFill>
          <a:blip r:embed="rId2"/>
          <a:srcRect/>
          <a:stretch>
            <a:fillRect/>
          </a:stretch>
        </p:blipFill>
        <p:spPr bwMode="auto">
          <a:xfrm>
            <a:off x="-32" y="1824038"/>
            <a:ext cx="3050921" cy="3060000"/>
          </a:xfrm>
          <a:prstGeom prst="rect">
            <a:avLst/>
          </a:prstGeom>
          <a:noFill/>
          <a:ln w="9525">
            <a:noFill/>
            <a:miter lim="800000"/>
            <a:headEnd/>
            <a:tailEnd/>
          </a:ln>
          <a:effectLst/>
        </p:spPr>
      </p:pic>
      <p:pic>
        <p:nvPicPr>
          <p:cNvPr id="159747" name="Picture 3"/>
          <p:cNvPicPr>
            <a:picLocks noChangeAspect="1" noChangeArrowheads="1"/>
          </p:cNvPicPr>
          <p:nvPr/>
        </p:nvPicPr>
        <p:blipFill>
          <a:blip r:embed="rId3"/>
          <a:srcRect/>
          <a:stretch>
            <a:fillRect/>
          </a:stretch>
        </p:blipFill>
        <p:spPr bwMode="auto">
          <a:xfrm>
            <a:off x="3021250" y="1819275"/>
            <a:ext cx="3050948" cy="3060000"/>
          </a:xfrm>
          <a:prstGeom prst="rect">
            <a:avLst/>
          </a:prstGeom>
          <a:noFill/>
          <a:ln w="9525">
            <a:noFill/>
            <a:miter lim="800000"/>
            <a:headEnd/>
            <a:tailEnd/>
          </a:ln>
          <a:effectLst/>
        </p:spPr>
      </p:pic>
      <p:pic>
        <p:nvPicPr>
          <p:cNvPr id="159748" name="Picture 4"/>
          <p:cNvPicPr>
            <a:picLocks noChangeAspect="1" noChangeArrowheads="1"/>
          </p:cNvPicPr>
          <p:nvPr/>
        </p:nvPicPr>
        <p:blipFill>
          <a:blip r:embed="rId4"/>
          <a:srcRect/>
          <a:stretch>
            <a:fillRect/>
          </a:stretch>
        </p:blipFill>
        <p:spPr bwMode="auto">
          <a:xfrm>
            <a:off x="6084032" y="1812926"/>
            <a:ext cx="3060000" cy="3060000"/>
          </a:xfrm>
          <a:prstGeom prst="rect">
            <a:avLst/>
          </a:prstGeom>
          <a:noFill/>
          <a:ln w="9525">
            <a:noFill/>
            <a:miter lim="800000"/>
            <a:headEnd/>
            <a:tailEnd/>
          </a:ln>
          <a:effectLst/>
        </p:spPr>
      </p:pic>
      <p:sp>
        <p:nvSpPr>
          <p:cNvPr id="11" name="ZoneTexte 10"/>
          <p:cNvSpPr txBox="1"/>
          <p:nvPr/>
        </p:nvSpPr>
        <p:spPr>
          <a:xfrm>
            <a:off x="3214678" y="5072074"/>
            <a:ext cx="3500462" cy="400110"/>
          </a:xfrm>
          <a:prstGeom prst="rect">
            <a:avLst/>
          </a:prstGeom>
          <a:noFill/>
        </p:spPr>
        <p:txBody>
          <a:bodyPr wrap="square" rtlCol="0">
            <a:spAutoFit/>
          </a:bodyPr>
          <a:lstStyle/>
          <a:p>
            <a:r>
              <a:rPr lang="fr-FR" sz="2000" b="1" u="sng" dirty="0">
                <a:solidFill>
                  <a:srgbClr val="002060"/>
                </a:solidFill>
                <a:latin typeface="Times New Roman" pitchFamily="18" charset="0"/>
                <a:cs typeface="Times New Roman" pitchFamily="18" charset="0"/>
              </a:rPr>
              <a:t>Exemples d’images de texture</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0" y="0"/>
            <a:ext cx="9144000" cy="553998"/>
          </a:xfrm>
          <a:prstGeom prst="rect">
            <a:avLst/>
          </a:prstGeom>
          <a:noFill/>
        </p:spPr>
        <p:txBody>
          <a:bodyPr wrap="square" rtlCol="0">
            <a:spAutoFit/>
          </a:bodyPr>
          <a:lstStyle/>
          <a:p>
            <a:pPr algn="ctr"/>
            <a:r>
              <a:rPr lang="fr-FR" sz="3000" b="1" dirty="0">
                <a:solidFill>
                  <a:srgbClr val="FF0000"/>
                </a:solidFill>
                <a:latin typeface="Times New Roman" pitchFamily="18" charset="0"/>
                <a:cs typeface="Times New Roman" pitchFamily="18" charset="0"/>
              </a:rPr>
              <a:t>INTRODUCTION</a:t>
            </a:r>
          </a:p>
        </p:txBody>
      </p:sp>
      <p:sp>
        <p:nvSpPr>
          <p:cNvPr id="3" name="ZoneTexte 2"/>
          <p:cNvSpPr txBox="1"/>
          <p:nvPr/>
        </p:nvSpPr>
        <p:spPr>
          <a:xfrm>
            <a:off x="0" y="642918"/>
            <a:ext cx="9144000" cy="707886"/>
          </a:xfrm>
          <a:prstGeom prst="rect">
            <a:avLst/>
          </a:prstGeom>
          <a:noFill/>
        </p:spPr>
        <p:txBody>
          <a:bodyPr wrap="square" rtlCol="0">
            <a:spAutoFit/>
          </a:bodyPr>
          <a:lstStyle/>
          <a:p>
            <a:r>
              <a:rPr lang="fr-FR" sz="2200" b="1" u="sng" dirty="0">
                <a:solidFill>
                  <a:srgbClr val="FF0000"/>
                </a:solidFill>
                <a:latin typeface="Times New Roman" pitchFamily="18" charset="0"/>
                <a:cs typeface="Times New Roman" pitchFamily="18" charset="0"/>
              </a:rPr>
              <a:t>C’est quoi l’analyse spectrale?</a:t>
            </a:r>
          </a:p>
          <a:p>
            <a:endParaRPr lang="fr-FR" dirty="0"/>
          </a:p>
        </p:txBody>
      </p:sp>
      <p:sp>
        <p:nvSpPr>
          <p:cNvPr id="12" name="ZoneTexte 11"/>
          <p:cNvSpPr txBox="1"/>
          <p:nvPr/>
        </p:nvSpPr>
        <p:spPr>
          <a:xfrm>
            <a:off x="0" y="6215082"/>
            <a:ext cx="9144000" cy="707886"/>
          </a:xfrm>
          <a:prstGeom prst="rect">
            <a:avLst/>
          </a:prstGeom>
          <a:noFill/>
        </p:spPr>
        <p:txBody>
          <a:bodyPr wrap="square" rtlCol="0">
            <a:spAutoFit/>
          </a:bodyPr>
          <a:lstStyle/>
          <a:p>
            <a:pPr algn="just"/>
            <a:r>
              <a:rPr lang="fr-FR" sz="2000" b="1" dirty="0">
                <a:solidFill>
                  <a:srgbClr val="C00000"/>
                </a:solidFill>
                <a:latin typeface="Times New Roman" pitchFamily="18" charset="0"/>
                <a:cs typeface="Times New Roman" pitchFamily="18" charset="0"/>
              </a:rPr>
              <a:t>Peut on interpréter et analyser ces données économiques uniquement dans le domaine temporel? Que doit faire l’économiste</a:t>
            </a:r>
          </a:p>
        </p:txBody>
      </p:sp>
      <p:pic>
        <p:nvPicPr>
          <p:cNvPr id="160770" name="Picture 2"/>
          <p:cNvPicPr>
            <a:picLocks noChangeAspect="1" noChangeArrowheads="1"/>
          </p:cNvPicPr>
          <p:nvPr/>
        </p:nvPicPr>
        <p:blipFill>
          <a:blip r:embed="rId2"/>
          <a:srcRect/>
          <a:stretch>
            <a:fillRect/>
          </a:stretch>
        </p:blipFill>
        <p:spPr bwMode="auto">
          <a:xfrm>
            <a:off x="428596" y="1000108"/>
            <a:ext cx="7840800" cy="3240000"/>
          </a:xfrm>
          <a:prstGeom prst="rect">
            <a:avLst/>
          </a:prstGeom>
          <a:noFill/>
          <a:ln w="9525">
            <a:noFill/>
            <a:miter lim="800000"/>
            <a:headEnd/>
            <a:tailEnd/>
          </a:ln>
          <a:effectLst/>
        </p:spPr>
      </p:pic>
      <p:sp>
        <p:nvSpPr>
          <p:cNvPr id="9" name="ZoneTexte 8"/>
          <p:cNvSpPr txBox="1"/>
          <p:nvPr/>
        </p:nvSpPr>
        <p:spPr>
          <a:xfrm>
            <a:off x="0" y="4655304"/>
            <a:ext cx="9144000" cy="1631216"/>
          </a:xfrm>
          <a:prstGeom prst="rect">
            <a:avLst/>
          </a:prstGeom>
          <a:noFill/>
        </p:spPr>
        <p:txBody>
          <a:bodyPr wrap="square" rtlCol="0">
            <a:spAutoFit/>
          </a:bodyPr>
          <a:lstStyle/>
          <a:p>
            <a:pPr algn="just"/>
            <a:r>
              <a:rPr lang="fr-FR" sz="2000" i="1" dirty="0">
                <a:solidFill>
                  <a:srgbClr val="00B0F0"/>
                </a:solidFill>
                <a:latin typeface="Times New Roman" pitchFamily="18" charset="0"/>
                <a:cs typeface="Times New Roman" pitchFamily="18" charset="0"/>
              </a:rPr>
              <a:t>Ces courbes sont des données obtenues grâce à une étude économique sur l’inflation et le chômage.  Elles représentent donc des séries brutes utilisées dans cette étude économique et celles détendues correspondantes: chômage (brut: ligne mince, détendu: ligne en gras) et l’inflation (brut: ligne fine en pointillés, détendu: ligne en pointillés épais). Les données sont mensuelles et couvrent la période Jan60-Dec01.</a:t>
            </a:r>
          </a:p>
        </p:txBody>
      </p:sp>
      <p:sp>
        <p:nvSpPr>
          <p:cNvPr id="10" name="ZoneTexte 9"/>
          <p:cNvSpPr txBox="1"/>
          <p:nvPr/>
        </p:nvSpPr>
        <p:spPr>
          <a:xfrm>
            <a:off x="1785918" y="4143380"/>
            <a:ext cx="5429288" cy="400110"/>
          </a:xfrm>
          <a:prstGeom prst="rect">
            <a:avLst/>
          </a:prstGeom>
          <a:noFill/>
        </p:spPr>
        <p:txBody>
          <a:bodyPr wrap="square" rtlCol="0">
            <a:spAutoFit/>
          </a:bodyPr>
          <a:lstStyle/>
          <a:p>
            <a:r>
              <a:rPr lang="fr-FR" sz="2000" b="1" u="sng" dirty="0">
                <a:solidFill>
                  <a:srgbClr val="002060"/>
                </a:solidFill>
                <a:latin typeface="Times New Roman" pitchFamily="18" charset="0"/>
                <a:cs typeface="Times New Roman" pitchFamily="18" charset="0"/>
              </a:rPr>
              <a:t>Exemples de </a:t>
            </a:r>
            <a:r>
              <a:rPr lang="fr-FR" sz="2000" b="1" u="sng" dirty="0" err="1">
                <a:solidFill>
                  <a:srgbClr val="002060"/>
                </a:solidFill>
                <a:latin typeface="Times New Roman" pitchFamily="18" charset="0"/>
                <a:cs typeface="Times New Roman" pitchFamily="18" charset="0"/>
              </a:rPr>
              <a:t>series</a:t>
            </a:r>
            <a:r>
              <a:rPr lang="fr-FR" sz="2000" b="1" u="sng" dirty="0">
                <a:solidFill>
                  <a:srgbClr val="002060"/>
                </a:solidFill>
                <a:latin typeface="Times New Roman" pitchFamily="18" charset="0"/>
                <a:cs typeface="Times New Roman" pitchFamily="18" charset="0"/>
              </a:rPr>
              <a:t> temporelles économiques</a:t>
            </a:r>
          </a:p>
        </p:txBody>
      </p:sp>
    </p:spTree>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4323</TotalTime>
  <Words>2867</Words>
  <Application>Microsoft Office PowerPoint</Application>
  <PresentationFormat>Affichage à l'écran (4:3)</PresentationFormat>
  <Paragraphs>491</Paragraphs>
  <Slides>57</Slides>
  <Notes>12</Notes>
  <HiddenSlides>0</HiddenSlides>
  <MMClips>0</MMClips>
  <ScaleCrop>false</ScaleCrop>
  <HeadingPairs>
    <vt:vector size="8" baseType="variant">
      <vt:variant>
        <vt:lpstr>Polices utilisées</vt:lpstr>
      </vt:variant>
      <vt:variant>
        <vt:i4>7</vt:i4>
      </vt:variant>
      <vt:variant>
        <vt:lpstr>Thème</vt:lpstr>
      </vt:variant>
      <vt:variant>
        <vt:i4>1</vt:i4>
      </vt:variant>
      <vt:variant>
        <vt:lpstr>Serveurs OLE incorporés</vt:lpstr>
      </vt:variant>
      <vt:variant>
        <vt:i4>2</vt:i4>
      </vt:variant>
      <vt:variant>
        <vt:lpstr>Titres des diapositives</vt:lpstr>
      </vt:variant>
      <vt:variant>
        <vt:i4>57</vt:i4>
      </vt:variant>
    </vt:vector>
  </HeadingPairs>
  <TitlesOfParts>
    <vt:vector size="67" baseType="lpstr">
      <vt:lpstr>Arial</vt:lpstr>
      <vt:lpstr>Calibri</vt:lpstr>
      <vt:lpstr>Comic Sans MS</vt:lpstr>
      <vt:lpstr>Helvetica</vt:lpstr>
      <vt:lpstr>Symbol</vt:lpstr>
      <vt:lpstr>Times New Roman</vt:lpstr>
      <vt:lpstr>Wingdings</vt:lpstr>
      <vt:lpstr>Thème Office</vt:lpstr>
      <vt:lpstr>Équation</vt:lpstr>
      <vt:lpstr>Equation</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Exemple</vt:lpstr>
      <vt:lpstr>Exemple</vt:lpstr>
      <vt:lpstr>Exemple</vt:lpstr>
      <vt:lpstr>Exemple</vt:lpstr>
      <vt:lpstr>Exemple</vt:lpstr>
      <vt:lpstr>Exemple</vt:lpstr>
      <vt:lpstr>Exemple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STS</dc:creator>
  <cp:lastModifiedBy>Noureddine</cp:lastModifiedBy>
  <cp:revision>103</cp:revision>
  <dcterms:created xsi:type="dcterms:W3CDTF">2020-06-12T13:29:22Z</dcterms:created>
  <dcterms:modified xsi:type="dcterms:W3CDTF">2021-01-21T17:47:38Z</dcterms:modified>
</cp:coreProperties>
</file>