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Montserrat Heavy" panose="020B0604020202020204" charset="0"/>
      <p:bold r:id="rId21"/>
    </p:embeddedFont>
    <p:embeddedFont>
      <p:font typeface="Montserrat Semi-Bold" panose="020B0604020202020204" charset="0"/>
      <p:bold r:id="rId22"/>
    </p:embeddedFont>
    <p:embeddedFont>
      <p:font typeface="Raleway Italics" panose="020B0604020202020204" charset="0"/>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varScale="1">
        <p:scale>
          <a:sx n="44" d="100"/>
          <a:sy n="44" d="100"/>
        </p:scale>
        <p:origin x="10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1756814" y="-403607"/>
            <a:ext cx="6531186" cy="11641778"/>
            <a:chOff x="0" y="0"/>
            <a:chExt cx="1720148" cy="3066147"/>
          </a:xfrm>
        </p:grpSpPr>
        <p:sp>
          <p:nvSpPr>
            <p:cNvPr id="3" name="Freeform 3"/>
            <p:cNvSpPr/>
            <p:nvPr/>
          </p:nvSpPr>
          <p:spPr>
            <a:xfrm>
              <a:off x="0" y="0"/>
              <a:ext cx="1720148" cy="3066147"/>
            </a:xfrm>
            <a:custGeom>
              <a:avLst/>
              <a:gdLst/>
              <a:ahLst/>
              <a:cxnLst/>
              <a:rect l="l" t="t" r="r" b="b"/>
              <a:pathLst>
                <a:path w="1720148" h="3066147">
                  <a:moveTo>
                    <a:pt x="0" y="0"/>
                  </a:moveTo>
                  <a:lnTo>
                    <a:pt x="1720148" y="0"/>
                  </a:lnTo>
                  <a:lnTo>
                    <a:pt x="1720148" y="3066147"/>
                  </a:lnTo>
                  <a:lnTo>
                    <a:pt x="0" y="3066147"/>
                  </a:lnTo>
                  <a:close/>
                </a:path>
              </a:pathLst>
            </a:custGeom>
            <a:gradFill rotWithShape="1">
              <a:gsLst>
                <a:gs pos="0">
                  <a:srgbClr val="000000">
                    <a:alpha val="0"/>
                  </a:srgbClr>
                </a:gs>
                <a:gs pos="100000">
                  <a:srgbClr val="000000">
                    <a:alpha val="100000"/>
                  </a:srgbClr>
                </a:gs>
              </a:gsLst>
              <a:lin ang="0"/>
            </a:gradFill>
          </p:spPr>
        </p:sp>
        <p:sp>
          <p:nvSpPr>
            <p:cNvPr id="4" name="TextBox 4"/>
            <p:cNvSpPr txBox="1"/>
            <p:nvPr/>
          </p:nvSpPr>
          <p:spPr>
            <a:xfrm>
              <a:off x="0" y="-38100"/>
              <a:ext cx="1720148" cy="3104247"/>
            </a:xfrm>
            <a:prstGeom prst="rect">
              <a:avLst/>
            </a:prstGeom>
          </p:spPr>
          <p:txBody>
            <a:bodyPr lIns="50800" tIns="50800" rIns="50800" bIns="50800" rtlCol="0" anchor="ctr"/>
            <a:lstStyle/>
            <a:p>
              <a:pPr algn="ctr">
                <a:lnSpc>
                  <a:spcPts val="2085"/>
                </a:lnSpc>
              </a:pPr>
              <a:endParaRPr/>
            </a:p>
          </p:txBody>
        </p:sp>
      </p:grpSp>
      <p:sp>
        <p:nvSpPr>
          <p:cNvPr id="5" name="Freeform 5"/>
          <p:cNvSpPr/>
          <p:nvPr/>
        </p:nvSpPr>
        <p:spPr>
          <a:xfrm rot="674092">
            <a:off x="-3513169" y="8339629"/>
            <a:ext cx="19149891" cy="6989710"/>
          </a:xfrm>
          <a:custGeom>
            <a:avLst/>
            <a:gdLst/>
            <a:ahLst/>
            <a:cxnLst/>
            <a:rect l="l" t="t" r="r" b="b"/>
            <a:pathLst>
              <a:path w="19149891" h="6989710">
                <a:moveTo>
                  <a:pt x="0" y="0"/>
                </a:moveTo>
                <a:lnTo>
                  <a:pt x="19149891" y="0"/>
                </a:lnTo>
                <a:lnTo>
                  <a:pt x="19149891" y="6989710"/>
                </a:lnTo>
                <a:lnTo>
                  <a:pt x="0" y="6989710"/>
                </a:lnTo>
                <a:lnTo>
                  <a:pt x="0" y="0"/>
                </a:lnTo>
                <a:close/>
              </a:path>
            </a:pathLst>
          </a:custGeom>
          <a:blipFill>
            <a:blip r:embed="rId2">
              <a:alphaModFix amt="80000"/>
            </a:blip>
            <a:stretch>
              <a:fillRect/>
            </a:stretch>
          </a:blipFill>
        </p:spPr>
      </p:sp>
      <p:sp>
        <p:nvSpPr>
          <p:cNvPr id="6" name="Freeform 6"/>
          <p:cNvSpPr/>
          <p:nvPr/>
        </p:nvSpPr>
        <p:spPr>
          <a:xfrm rot="828919" flipH="1" flipV="1">
            <a:off x="1076036" y="-4819412"/>
            <a:ext cx="19149891" cy="6989710"/>
          </a:xfrm>
          <a:custGeom>
            <a:avLst/>
            <a:gdLst/>
            <a:ahLst/>
            <a:cxnLst/>
            <a:rect l="l" t="t" r="r" b="b"/>
            <a:pathLst>
              <a:path w="19149891" h="6989710">
                <a:moveTo>
                  <a:pt x="19149891" y="6989710"/>
                </a:moveTo>
                <a:lnTo>
                  <a:pt x="0" y="6989710"/>
                </a:lnTo>
                <a:lnTo>
                  <a:pt x="0" y="0"/>
                </a:lnTo>
                <a:lnTo>
                  <a:pt x="19149891" y="0"/>
                </a:lnTo>
                <a:lnTo>
                  <a:pt x="19149891" y="6989710"/>
                </a:lnTo>
                <a:close/>
              </a:path>
            </a:pathLst>
          </a:custGeom>
          <a:blipFill>
            <a:blip r:embed="rId2">
              <a:alphaModFix amt="43000"/>
            </a:blip>
            <a:stretch>
              <a:fillRect/>
            </a:stretch>
          </a:blipFill>
        </p:spPr>
      </p:sp>
      <p:sp>
        <p:nvSpPr>
          <p:cNvPr id="7" name="Freeform 7"/>
          <p:cNvSpPr/>
          <p:nvPr/>
        </p:nvSpPr>
        <p:spPr>
          <a:xfrm>
            <a:off x="14203679" y="4919173"/>
            <a:ext cx="2733232" cy="5143500"/>
          </a:xfrm>
          <a:custGeom>
            <a:avLst/>
            <a:gdLst/>
            <a:ahLst/>
            <a:cxnLst/>
            <a:rect l="l" t="t" r="r" b="b"/>
            <a:pathLst>
              <a:path w="2733232" h="5143500">
                <a:moveTo>
                  <a:pt x="0" y="0"/>
                </a:moveTo>
                <a:lnTo>
                  <a:pt x="2733232" y="0"/>
                </a:lnTo>
                <a:lnTo>
                  <a:pt x="2733232" y="5143500"/>
                </a:lnTo>
                <a:lnTo>
                  <a:pt x="0" y="51435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555615" y="1192409"/>
            <a:ext cx="17176769" cy="3951570"/>
          </a:xfrm>
          <a:prstGeom prst="rect">
            <a:avLst/>
          </a:prstGeom>
        </p:spPr>
        <p:txBody>
          <a:bodyPr lIns="0" tIns="0" rIns="0" bIns="0" rtlCol="0" anchor="t">
            <a:spAutoFit/>
          </a:bodyPr>
          <a:lstStyle/>
          <a:p>
            <a:pPr algn="l">
              <a:lnSpc>
                <a:spcPts val="7655"/>
              </a:lnSpc>
            </a:pPr>
            <a:r>
              <a:rPr lang="en-US" sz="8060" b="1">
                <a:solidFill>
                  <a:srgbClr val="8EF4FF"/>
                </a:solidFill>
                <a:latin typeface="Montserrat Semi-Bold" panose="00000700000000000000"/>
                <a:ea typeface="Montserrat Semi-Bold" panose="00000700000000000000"/>
                <a:cs typeface="Montserrat Semi-Bold" panose="00000700000000000000"/>
                <a:sym typeface="Montserrat Semi-Bold" panose="00000700000000000000"/>
              </a:rPr>
              <a:t>Impact de L’IA Générative sur les Environnements Informatiques pour L’Apprentissage Humain(EIAH)</a:t>
            </a:r>
          </a:p>
        </p:txBody>
      </p:sp>
      <p:sp>
        <p:nvSpPr>
          <p:cNvPr id="12" name="TextBox 12"/>
          <p:cNvSpPr txBox="1"/>
          <p:nvPr/>
        </p:nvSpPr>
        <p:spPr>
          <a:xfrm>
            <a:off x="2685431" y="7099462"/>
            <a:ext cx="7562118" cy="1887825"/>
          </a:xfrm>
          <a:prstGeom prst="rect">
            <a:avLst/>
          </a:prstGeom>
        </p:spPr>
        <p:txBody>
          <a:bodyPr lIns="0" tIns="0" rIns="0" bIns="0" rtlCol="0" anchor="t">
            <a:spAutoFit/>
          </a:bodyPr>
          <a:lstStyle/>
          <a:p>
            <a:pPr algn="l">
              <a:lnSpc>
                <a:spcPts val="4825"/>
              </a:lnSpc>
            </a:pPr>
            <a:r>
              <a:rPr lang="en-US" sz="5080" i="1">
                <a:solidFill>
                  <a:srgbClr val="FFFFFF"/>
                </a:solidFill>
                <a:latin typeface="Raleway Italics"/>
                <a:ea typeface="Raleway Italics"/>
                <a:cs typeface="Raleway Italics"/>
                <a:sym typeface="Raleway Italics"/>
              </a:rPr>
              <a:t>Gaba hiba lilia</a:t>
            </a:r>
          </a:p>
          <a:p>
            <a:pPr algn="l">
              <a:lnSpc>
                <a:spcPts val="4825"/>
              </a:lnSpc>
            </a:pPr>
            <a:r>
              <a:rPr lang="en-US" sz="5080" i="1">
                <a:solidFill>
                  <a:srgbClr val="FFFFFF"/>
                </a:solidFill>
                <a:latin typeface="Raleway Italics"/>
                <a:ea typeface="Raleway Italics"/>
                <a:cs typeface="Raleway Italics"/>
                <a:sym typeface="Raleway Italics"/>
              </a:rPr>
              <a:t>ghodbane ikram</a:t>
            </a:r>
          </a:p>
          <a:p>
            <a:pPr algn="l">
              <a:lnSpc>
                <a:spcPts val="4825"/>
              </a:lnSpc>
            </a:pPr>
            <a:r>
              <a:rPr lang="en-US" sz="5080" i="1">
                <a:solidFill>
                  <a:srgbClr val="FFFFFF"/>
                </a:solidFill>
                <a:latin typeface="Raleway Italics"/>
                <a:ea typeface="Raleway Italics"/>
                <a:cs typeface="Raleway Italics"/>
                <a:sym typeface="Raleway Italics"/>
              </a:rPr>
              <a:t>ghalmi ibtissem</a:t>
            </a:r>
          </a:p>
        </p:txBody>
      </p:sp>
      <p:sp>
        <p:nvSpPr>
          <p:cNvPr id="13" name="TextBox 13"/>
          <p:cNvSpPr txBox="1"/>
          <p:nvPr/>
        </p:nvSpPr>
        <p:spPr>
          <a:xfrm>
            <a:off x="2076543" y="5817918"/>
            <a:ext cx="9506012" cy="624319"/>
          </a:xfrm>
          <a:prstGeom prst="rect">
            <a:avLst/>
          </a:prstGeom>
        </p:spPr>
        <p:txBody>
          <a:bodyPr lIns="0" tIns="0" rIns="0" bIns="0" rtlCol="0" anchor="t">
            <a:spAutoFit/>
          </a:bodyPr>
          <a:lstStyle/>
          <a:p>
            <a:pPr algn="l">
              <a:lnSpc>
                <a:spcPts val="4715"/>
              </a:lnSpc>
            </a:pPr>
            <a:r>
              <a:rPr lang="en-US" sz="4965" b="1">
                <a:solidFill>
                  <a:srgbClr val="36E9FD"/>
                </a:solidFill>
                <a:latin typeface="Montserrat Heavy" panose="00000A00000000000000"/>
                <a:ea typeface="Montserrat Heavy" panose="00000A00000000000000"/>
                <a:cs typeface="Montserrat Heavy" panose="00000A00000000000000"/>
                <a:sym typeface="Montserrat Heavy" panose="00000A00000000000000"/>
              </a:rPr>
              <a:t>Présenté par :</a:t>
            </a:r>
          </a:p>
        </p:txBody>
      </p:sp>
      <p:sp>
        <p:nvSpPr>
          <p:cNvPr id="14" name="Ellipse 13"/>
          <p:cNvSpPr/>
          <p:nvPr/>
        </p:nvSpPr>
        <p:spPr>
          <a:xfrm>
            <a:off x="1888366" y="7048500"/>
            <a:ext cx="609600" cy="589225"/>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1923825" y="7736590"/>
            <a:ext cx="609600" cy="598811"/>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1935453" y="8434266"/>
            <a:ext cx="597972" cy="521524"/>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361B70">
                <a:alpha val="100000"/>
              </a:srgbClr>
            </a:gs>
            <a:gs pos="100000">
              <a:srgbClr val="000000">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125294">
            <a:off x="-4706113" y="8754247"/>
            <a:ext cx="19149891" cy="6989710"/>
          </a:xfrm>
          <a:custGeom>
            <a:avLst/>
            <a:gdLst/>
            <a:ahLst/>
            <a:cxnLst/>
            <a:rect l="l" t="t" r="r" b="b"/>
            <a:pathLst>
              <a:path w="19149891" h="6989710">
                <a:moveTo>
                  <a:pt x="0" y="0"/>
                </a:moveTo>
                <a:lnTo>
                  <a:pt x="19149891" y="0"/>
                </a:lnTo>
                <a:lnTo>
                  <a:pt x="19149891" y="6989710"/>
                </a:lnTo>
                <a:lnTo>
                  <a:pt x="0" y="6989710"/>
                </a:lnTo>
                <a:lnTo>
                  <a:pt x="0" y="0"/>
                </a:lnTo>
                <a:close/>
              </a:path>
            </a:pathLst>
          </a:custGeom>
          <a:blipFill>
            <a:blip r:embed="rId2">
              <a:alphaModFix amt="80000"/>
            </a:blip>
            <a:stretch>
              <a:fillRect/>
            </a:stretch>
          </a:blipFill>
        </p:spPr>
      </p:sp>
      <p:sp>
        <p:nvSpPr>
          <p:cNvPr id="3" name="Freeform 3"/>
          <p:cNvSpPr/>
          <p:nvPr/>
        </p:nvSpPr>
        <p:spPr>
          <a:xfrm rot="-519534" flipV="1">
            <a:off x="-3557550" y="-5130180"/>
            <a:ext cx="21645066" cy="7900449"/>
          </a:xfrm>
          <a:custGeom>
            <a:avLst/>
            <a:gdLst/>
            <a:ahLst/>
            <a:cxnLst/>
            <a:rect l="l" t="t" r="r" b="b"/>
            <a:pathLst>
              <a:path w="21645066" h="7900449">
                <a:moveTo>
                  <a:pt x="0" y="7900449"/>
                </a:moveTo>
                <a:lnTo>
                  <a:pt x="21645066" y="7900449"/>
                </a:lnTo>
                <a:lnTo>
                  <a:pt x="21645066" y="0"/>
                </a:lnTo>
                <a:lnTo>
                  <a:pt x="0" y="0"/>
                </a:lnTo>
                <a:lnTo>
                  <a:pt x="0" y="7900449"/>
                </a:lnTo>
                <a:close/>
              </a:path>
            </a:pathLst>
          </a:custGeom>
          <a:blipFill>
            <a:blip r:embed="rId2">
              <a:alphaModFix amt="80000"/>
            </a:blip>
            <a:stretch>
              <a:fillRect/>
            </a:stretch>
          </a:blipFill>
        </p:spPr>
      </p:sp>
      <p:grpSp>
        <p:nvGrpSpPr>
          <p:cNvPr id="4" name="Group 4"/>
          <p:cNvGrpSpPr/>
          <p:nvPr/>
        </p:nvGrpSpPr>
        <p:grpSpPr>
          <a:xfrm>
            <a:off x="1198419" y="2520315"/>
            <a:ext cx="3279202" cy="5246370"/>
            <a:chOff x="0" y="0"/>
            <a:chExt cx="508034" cy="812800"/>
          </a:xfrm>
        </p:grpSpPr>
        <p:sp>
          <p:nvSpPr>
            <p:cNvPr id="5" name="Freeform 5"/>
            <p:cNvSpPr/>
            <p:nvPr/>
          </p:nvSpPr>
          <p:spPr>
            <a:xfrm>
              <a:off x="0" y="0"/>
              <a:ext cx="508034" cy="812800"/>
            </a:xfrm>
            <a:custGeom>
              <a:avLst/>
              <a:gdLst/>
              <a:ahLst/>
              <a:cxnLst/>
              <a:rect l="l" t="t" r="r" b="b"/>
              <a:pathLst>
                <a:path w="508034" h="812800">
                  <a:moveTo>
                    <a:pt x="54301" y="0"/>
                  </a:moveTo>
                  <a:lnTo>
                    <a:pt x="453733" y="0"/>
                  </a:lnTo>
                  <a:cubicBezTo>
                    <a:pt x="468135" y="0"/>
                    <a:pt x="481946" y="5721"/>
                    <a:pt x="492130" y="15904"/>
                  </a:cubicBezTo>
                  <a:cubicBezTo>
                    <a:pt x="502313" y="26088"/>
                    <a:pt x="508034" y="39900"/>
                    <a:pt x="508034" y="54301"/>
                  </a:cubicBezTo>
                  <a:lnTo>
                    <a:pt x="508034" y="758499"/>
                  </a:lnTo>
                  <a:cubicBezTo>
                    <a:pt x="508034" y="772900"/>
                    <a:pt x="502313" y="786712"/>
                    <a:pt x="492130" y="796896"/>
                  </a:cubicBezTo>
                  <a:cubicBezTo>
                    <a:pt x="481946" y="807079"/>
                    <a:pt x="468135" y="812800"/>
                    <a:pt x="453733" y="812800"/>
                  </a:cubicBezTo>
                  <a:lnTo>
                    <a:pt x="54301" y="812800"/>
                  </a:lnTo>
                  <a:cubicBezTo>
                    <a:pt x="39900" y="812800"/>
                    <a:pt x="26088" y="807079"/>
                    <a:pt x="15904" y="796896"/>
                  </a:cubicBezTo>
                  <a:cubicBezTo>
                    <a:pt x="5721" y="786712"/>
                    <a:pt x="0" y="772900"/>
                    <a:pt x="0" y="758499"/>
                  </a:cubicBezTo>
                  <a:lnTo>
                    <a:pt x="0" y="54301"/>
                  </a:lnTo>
                  <a:cubicBezTo>
                    <a:pt x="0" y="39900"/>
                    <a:pt x="5721" y="26088"/>
                    <a:pt x="15904" y="15904"/>
                  </a:cubicBezTo>
                  <a:cubicBezTo>
                    <a:pt x="26088" y="5721"/>
                    <a:pt x="39900" y="0"/>
                    <a:pt x="54301" y="0"/>
                  </a:cubicBezTo>
                  <a:close/>
                </a:path>
              </a:pathLst>
            </a:custGeom>
            <a:blipFill>
              <a:blip r:embed="rId3"/>
              <a:stretch>
                <a:fillRect l="-84940" r="-54743"/>
              </a:stretch>
            </a:blipFill>
            <a:ln w="66675" cap="rnd">
              <a:gradFill>
                <a:gsLst>
                  <a:gs pos="0">
                    <a:srgbClr val="032A64">
                      <a:alpha val="100000"/>
                    </a:srgbClr>
                  </a:gs>
                  <a:gs pos="100000">
                    <a:srgbClr val="414C94">
                      <a:alpha val="100000"/>
                    </a:srgbClr>
                  </a:gs>
                </a:gsLst>
                <a:lin ang="0"/>
              </a:gradFill>
              <a:prstDash val="solid"/>
              <a:round/>
            </a:ln>
          </p:spPr>
        </p:sp>
      </p:grpSp>
      <p:grpSp>
        <p:nvGrpSpPr>
          <p:cNvPr id="6" name="Group 6"/>
          <p:cNvGrpSpPr/>
          <p:nvPr/>
        </p:nvGrpSpPr>
        <p:grpSpPr>
          <a:xfrm>
            <a:off x="14394695" y="2520315"/>
            <a:ext cx="3279202" cy="5246370"/>
            <a:chOff x="0" y="0"/>
            <a:chExt cx="508034" cy="812800"/>
          </a:xfrm>
        </p:grpSpPr>
        <p:sp>
          <p:nvSpPr>
            <p:cNvPr id="7" name="Freeform 7"/>
            <p:cNvSpPr/>
            <p:nvPr/>
          </p:nvSpPr>
          <p:spPr>
            <a:xfrm>
              <a:off x="0" y="0"/>
              <a:ext cx="508034" cy="812800"/>
            </a:xfrm>
            <a:custGeom>
              <a:avLst/>
              <a:gdLst/>
              <a:ahLst/>
              <a:cxnLst/>
              <a:rect l="l" t="t" r="r" b="b"/>
              <a:pathLst>
                <a:path w="508034" h="812800">
                  <a:moveTo>
                    <a:pt x="54301" y="0"/>
                  </a:moveTo>
                  <a:lnTo>
                    <a:pt x="453733" y="0"/>
                  </a:lnTo>
                  <a:cubicBezTo>
                    <a:pt x="468135" y="0"/>
                    <a:pt x="481946" y="5721"/>
                    <a:pt x="492130" y="15904"/>
                  </a:cubicBezTo>
                  <a:cubicBezTo>
                    <a:pt x="502313" y="26088"/>
                    <a:pt x="508034" y="39900"/>
                    <a:pt x="508034" y="54301"/>
                  </a:cubicBezTo>
                  <a:lnTo>
                    <a:pt x="508034" y="758499"/>
                  </a:lnTo>
                  <a:cubicBezTo>
                    <a:pt x="508034" y="772900"/>
                    <a:pt x="502313" y="786712"/>
                    <a:pt x="492130" y="796896"/>
                  </a:cubicBezTo>
                  <a:cubicBezTo>
                    <a:pt x="481946" y="807079"/>
                    <a:pt x="468135" y="812800"/>
                    <a:pt x="453733" y="812800"/>
                  </a:cubicBezTo>
                  <a:lnTo>
                    <a:pt x="54301" y="812800"/>
                  </a:lnTo>
                  <a:cubicBezTo>
                    <a:pt x="39900" y="812800"/>
                    <a:pt x="26088" y="807079"/>
                    <a:pt x="15904" y="796896"/>
                  </a:cubicBezTo>
                  <a:cubicBezTo>
                    <a:pt x="5721" y="786712"/>
                    <a:pt x="0" y="772900"/>
                    <a:pt x="0" y="758499"/>
                  </a:cubicBezTo>
                  <a:lnTo>
                    <a:pt x="0" y="54301"/>
                  </a:lnTo>
                  <a:cubicBezTo>
                    <a:pt x="0" y="39900"/>
                    <a:pt x="5721" y="26088"/>
                    <a:pt x="15904" y="15904"/>
                  </a:cubicBezTo>
                  <a:cubicBezTo>
                    <a:pt x="26088" y="5721"/>
                    <a:pt x="39900" y="0"/>
                    <a:pt x="54301" y="0"/>
                  </a:cubicBezTo>
                  <a:close/>
                </a:path>
              </a:pathLst>
            </a:custGeom>
            <a:blipFill>
              <a:blip r:embed="rId4"/>
              <a:stretch>
                <a:fillRect l="-69842" r="-69842"/>
              </a:stretch>
            </a:blipFill>
            <a:ln w="66675" cap="rnd">
              <a:gradFill>
                <a:gsLst>
                  <a:gs pos="0">
                    <a:srgbClr val="032A64">
                      <a:alpha val="100000"/>
                    </a:srgbClr>
                  </a:gs>
                  <a:gs pos="100000">
                    <a:srgbClr val="414C94">
                      <a:alpha val="100000"/>
                    </a:srgbClr>
                  </a:gs>
                </a:gsLst>
                <a:lin ang="0"/>
              </a:gradFill>
              <a:prstDash val="solid"/>
              <a:round/>
            </a:ln>
          </p:spPr>
        </p:sp>
      </p:grpSp>
      <p:sp>
        <p:nvSpPr>
          <p:cNvPr id="8" name="TextBox 8"/>
          <p:cNvSpPr txBox="1"/>
          <p:nvPr/>
        </p:nvSpPr>
        <p:spPr>
          <a:xfrm>
            <a:off x="4620055" y="825886"/>
            <a:ext cx="9047889" cy="3158245"/>
          </a:xfrm>
          <a:prstGeom prst="rect">
            <a:avLst/>
          </a:prstGeom>
        </p:spPr>
        <p:txBody>
          <a:bodyPr lIns="0" tIns="0" rIns="0" bIns="0" rtlCol="0" anchor="t">
            <a:spAutoFit/>
          </a:bodyPr>
          <a:lstStyle/>
          <a:p>
            <a:pPr algn="ctr">
              <a:lnSpc>
                <a:spcPts val="8145"/>
              </a:lnSpc>
            </a:pPr>
            <a:r>
              <a:rPr lang="en-US" sz="8570" b="1">
                <a:solidFill>
                  <a:srgbClr val="36E9FD"/>
                </a:solidFill>
                <a:latin typeface="Montserrat Semi-Bold" panose="00000700000000000000"/>
                <a:ea typeface="Montserrat Semi-Bold" panose="00000700000000000000"/>
                <a:cs typeface="Montserrat Semi-Bold" panose="00000700000000000000"/>
                <a:sym typeface="Montserrat Semi-Bold" panose="00000700000000000000"/>
              </a:rPr>
              <a:t>Impacts Techniques sur les EIAH</a:t>
            </a:r>
          </a:p>
        </p:txBody>
      </p:sp>
      <p:sp>
        <p:nvSpPr>
          <p:cNvPr id="9" name="TextBox 9"/>
          <p:cNvSpPr txBox="1"/>
          <p:nvPr/>
        </p:nvSpPr>
        <p:spPr>
          <a:xfrm>
            <a:off x="4966677" y="4578654"/>
            <a:ext cx="8436920" cy="3771059"/>
          </a:xfrm>
          <a:prstGeom prst="rect">
            <a:avLst/>
          </a:prstGeom>
        </p:spPr>
        <p:txBody>
          <a:bodyPr lIns="0" tIns="0" rIns="0" bIns="0" rtlCol="0" anchor="t">
            <a:spAutoFit/>
          </a:bodyPr>
          <a:lstStyle/>
          <a:p>
            <a:pPr algn="ctr">
              <a:lnSpc>
                <a:spcPts val="3320"/>
              </a:lnSpc>
            </a:pPr>
            <a:r>
              <a:rPr lang="en-US" sz="2575" i="1">
                <a:solidFill>
                  <a:srgbClr val="FFFFFF"/>
                </a:solidFill>
                <a:latin typeface="Raleway Italics"/>
                <a:ea typeface="Raleway Italics"/>
                <a:cs typeface="Raleway Italics"/>
                <a:sym typeface="Raleway Italics"/>
              </a:rPr>
              <a:t>L’intégration de l’IA générative modifie profondément la structure technique des EIAH. Elle nécessite des infrastructures capables de traiter de grandes quantités de données et d’assurer la disponibilité et la rapidité des services. Les systèmes doivent être compatibles avec les modèles d’IA, gérer la sécurité et la confidentialité des données, et permettre des mises à jour régulières pour maintenir la fiabilité et la performance des environnements d’apprentissage.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1756814" y="-403607"/>
            <a:ext cx="6531186" cy="11641778"/>
            <a:chOff x="0" y="0"/>
            <a:chExt cx="1720148" cy="3066147"/>
          </a:xfrm>
        </p:grpSpPr>
        <p:sp>
          <p:nvSpPr>
            <p:cNvPr id="3" name="Freeform 3"/>
            <p:cNvSpPr/>
            <p:nvPr/>
          </p:nvSpPr>
          <p:spPr>
            <a:xfrm>
              <a:off x="0" y="0"/>
              <a:ext cx="1720148" cy="3066147"/>
            </a:xfrm>
            <a:custGeom>
              <a:avLst/>
              <a:gdLst/>
              <a:ahLst/>
              <a:cxnLst/>
              <a:rect l="l" t="t" r="r" b="b"/>
              <a:pathLst>
                <a:path w="1720148" h="3066147">
                  <a:moveTo>
                    <a:pt x="0" y="0"/>
                  </a:moveTo>
                  <a:lnTo>
                    <a:pt x="1720148" y="0"/>
                  </a:lnTo>
                  <a:lnTo>
                    <a:pt x="1720148" y="3066147"/>
                  </a:lnTo>
                  <a:lnTo>
                    <a:pt x="0" y="3066147"/>
                  </a:lnTo>
                  <a:close/>
                </a:path>
              </a:pathLst>
            </a:custGeom>
            <a:gradFill rotWithShape="1">
              <a:gsLst>
                <a:gs pos="0">
                  <a:srgbClr val="000000">
                    <a:alpha val="0"/>
                  </a:srgbClr>
                </a:gs>
                <a:gs pos="100000">
                  <a:srgbClr val="000000">
                    <a:alpha val="56000"/>
                  </a:srgbClr>
                </a:gs>
              </a:gsLst>
              <a:lin ang="0"/>
            </a:gradFill>
          </p:spPr>
        </p:sp>
        <p:sp>
          <p:nvSpPr>
            <p:cNvPr id="4" name="TextBox 4"/>
            <p:cNvSpPr txBox="1"/>
            <p:nvPr/>
          </p:nvSpPr>
          <p:spPr>
            <a:xfrm>
              <a:off x="0" y="-38100"/>
              <a:ext cx="1720148" cy="3104247"/>
            </a:xfrm>
            <a:prstGeom prst="rect">
              <a:avLst/>
            </a:prstGeom>
          </p:spPr>
          <p:txBody>
            <a:bodyPr lIns="50800" tIns="50800" rIns="50800" bIns="50800" rtlCol="0" anchor="ctr"/>
            <a:lstStyle/>
            <a:p>
              <a:pPr algn="ctr">
                <a:lnSpc>
                  <a:spcPts val="2085"/>
                </a:lnSpc>
              </a:pPr>
              <a:endParaRPr/>
            </a:p>
          </p:txBody>
        </p:sp>
      </p:grpSp>
      <p:sp>
        <p:nvSpPr>
          <p:cNvPr id="5" name="Freeform 5"/>
          <p:cNvSpPr/>
          <p:nvPr/>
        </p:nvSpPr>
        <p:spPr>
          <a:xfrm rot="244472" flipV="1">
            <a:off x="-655069" y="-5609139"/>
            <a:ext cx="19149891" cy="6989710"/>
          </a:xfrm>
          <a:custGeom>
            <a:avLst/>
            <a:gdLst/>
            <a:ahLst/>
            <a:cxnLst/>
            <a:rect l="l" t="t" r="r" b="b"/>
            <a:pathLst>
              <a:path w="19149891" h="6989710">
                <a:moveTo>
                  <a:pt x="0" y="6989710"/>
                </a:moveTo>
                <a:lnTo>
                  <a:pt x="19149891" y="6989710"/>
                </a:lnTo>
                <a:lnTo>
                  <a:pt x="19149891" y="0"/>
                </a:lnTo>
                <a:lnTo>
                  <a:pt x="0" y="0"/>
                </a:lnTo>
                <a:lnTo>
                  <a:pt x="0" y="6989710"/>
                </a:lnTo>
                <a:close/>
              </a:path>
            </a:pathLst>
          </a:custGeom>
          <a:blipFill>
            <a:blip r:embed="rId2">
              <a:alphaModFix amt="80000"/>
            </a:blip>
            <a:stretch>
              <a:fillRect/>
            </a:stretch>
          </a:blipFill>
        </p:spPr>
      </p:sp>
      <p:sp>
        <p:nvSpPr>
          <p:cNvPr id="6" name="Freeform 6"/>
          <p:cNvSpPr/>
          <p:nvPr/>
        </p:nvSpPr>
        <p:spPr>
          <a:xfrm>
            <a:off x="-980011" y="9512383"/>
            <a:ext cx="19149891" cy="6989710"/>
          </a:xfrm>
          <a:custGeom>
            <a:avLst/>
            <a:gdLst/>
            <a:ahLst/>
            <a:cxnLst/>
            <a:rect l="l" t="t" r="r" b="b"/>
            <a:pathLst>
              <a:path w="19149891" h="6989710">
                <a:moveTo>
                  <a:pt x="0" y="0"/>
                </a:moveTo>
                <a:lnTo>
                  <a:pt x="19149891" y="0"/>
                </a:lnTo>
                <a:lnTo>
                  <a:pt x="19149891" y="6989710"/>
                </a:lnTo>
                <a:lnTo>
                  <a:pt x="0" y="6989710"/>
                </a:lnTo>
                <a:lnTo>
                  <a:pt x="0" y="0"/>
                </a:lnTo>
                <a:close/>
              </a:path>
            </a:pathLst>
          </a:custGeom>
          <a:blipFill>
            <a:blip r:embed="rId2">
              <a:alphaModFix amt="80000"/>
            </a:blip>
            <a:stretch>
              <a:fillRect/>
            </a:stretch>
          </a:blipFill>
        </p:spPr>
      </p:sp>
      <p:grpSp>
        <p:nvGrpSpPr>
          <p:cNvPr id="7" name="Group 7"/>
          <p:cNvGrpSpPr/>
          <p:nvPr/>
        </p:nvGrpSpPr>
        <p:grpSpPr>
          <a:xfrm>
            <a:off x="1568691" y="8499320"/>
            <a:ext cx="4385755" cy="920009"/>
            <a:chOff x="0" y="0"/>
            <a:chExt cx="1155096" cy="242307"/>
          </a:xfrm>
        </p:grpSpPr>
        <p:sp>
          <p:nvSpPr>
            <p:cNvPr id="8" name="Freeform 8"/>
            <p:cNvSpPr/>
            <p:nvPr/>
          </p:nvSpPr>
          <p:spPr>
            <a:xfrm>
              <a:off x="0" y="0"/>
              <a:ext cx="1155096" cy="242307"/>
            </a:xfrm>
            <a:custGeom>
              <a:avLst/>
              <a:gdLst/>
              <a:ahLst/>
              <a:cxnLst/>
              <a:rect l="l" t="t" r="r" b="b"/>
              <a:pathLst>
                <a:path w="1155096" h="242307">
                  <a:moveTo>
                    <a:pt x="577548" y="0"/>
                  </a:moveTo>
                  <a:cubicBezTo>
                    <a:pt x="258577" y="0"/>
                    <a:pt x="0" y="54242"/>
                    <a:pt x="0" y="121153"/>
                  </a:cubicBezTo>
                  <a:cubicBezTo>
                    <a:pt x="0" y="188065"/>
                    <a:pt x="258577" y="242307"/>
                    <a:pt x="577548" y="242307"/>
                  </a:cubicBezTo>
                  <a:cubicBezTo>
                    <a:pt x="896519" y="242307"/>
                    <a:pt x="1155096" y="188065"/>
                    <a:pt x="1155096" y="121153"/>
                  </a:cubicBezTo>
                  <a:cubicBezTo>
                    <a:pt x="1155096" y="54242"/>
                    <a:pt x="896519" y="0"/>
                    <a:pt x="577548" y="0"/>
                  </a:cubicBezTo>
                  <a:close/>
                </a:path>
              </a:pathLst>
            </a:custGeom>
            <a:solidFill>
              <a:srgbClr val="36E9FD">
                <a:alpha val="26667"/>
              </a:srgbClr>
            </a:solidFill>
          </p:spPr>
        </p:sp>
        <p:sp>
          <p:nvSpPr>
            <p:cNvPr id="9" name="TextBox 9"/>
            <p:cNvSpPr txBox="1"/>
            <p:nvPr/>
          </p:nvSpPr>
          <p:spPr>
            <a:xfrm>
              <a:off x="108290" y="-15384"/>
              <a:ext cx="938515" cy="234974"/>
            </a:xfrm>
            <a:prstGeom prst="rect">
              <a:avLst/>
            </a:prstGeom>
          </p:spPr>
          <p:txBody>
            <a:bodyPr lIns="50800" tIns="50800" rIns="50800" bIns="50800" rtlCol="0" anchor="ctr"/>
            <a:lstStyle/>
            <a:p>
              <a:pPr algn="ctr">
                <a:lnSpc>
                  <a:spcPts val="2085"/>
                </a:lnSpc>
              </a:pPr>
              <a:endParaRPr/>
            </a:p>
          </p:txBody>
        </p:sp>
      </p:grpSp>
      <p:sp>
        <p:nvSpPr>
          <p:cNvPr id="10" name="Freeform 10"/>
          <p:cNvSpPr/>
          <p:nvPr/>
        </p:nvSpPr>
        <p:spPr>
          <a:xfrm>
            <a:off x="1827206" y="1325529"/>
            <a:ext cx="4127239" cy="7805654"/>
          </a:xfrm>
          <a:custGeom>
            <a:avLst/>
            <a:gdLst/>
            <a:ahLst/>
            <a:cxnLst/>
            <a:rect l="l" t="t" r="r" b="b"/>
            <a:pathLst>
              <a:path w="4127239" h="7805654">
                <a:moveTo>
                  <a:pt x="0" y="0"/>
                </a:moveTo>
                <a:lnTo>
                  <a:pt x="4127240" y="0"/>
                </a:lnTo>
                <a:lnTo>
                  <a:pt x="4127240" y="7805653"/>
                </a:lnTo>
                <a:lnTo>
                  <a:pt x="0" y="7805653"/>
                </a:lnTo>
                <a:lnTo>
                  <a:pt x="0" y="0"/>
                </a:lnTo>
                <a:close/>
              </a:path>
            </a:pathLst>
          </a:custGeom>
          <a:blipFill>
            <a:blip r:embed="rId3"/>
            <a:stretch>
              <a:fillRect/>
            </a:stretch>
          </a:blipFill>
        </p:spPr>
      </p:sp>
      <p:sp>
        <p:nvSpPr>
          <p:cNvPr id="11" name="Freeform 11"/>
          <p:cNvSpPr/>
          <p:nvPr/>
        </p:nvSpPr>
        <p:spPr>
          <a:xfrm>
            <a:off x="928325" y="1028700"/>
            <a:ext cx="2691369" cy="2691369"/>
          </a:xfrm>
          <a:custGeom>
            <a:avLst/>
            <a:gdLst/>
            <a:ahLst/>
            <a:cxnLst/>
            <a:rect l="l" t="t" r="r" b="b"/>
            <a:pathLst>
              <a:path w="2691369" h="2691369">
                <a:moveTo>
                  <a:pt x="0" y="0"/>
                </a:moveTo>
                <a:lnTo>
                  <a:pt x="2691368" y="0"/>
                </a:lnTo>
                <a:lnTo>
                  <a:pt x="2691368" y="2691369"/>
                </a:lnTo>
                <a:lnTo>
                  <a:pt x="0" y="26913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TextBox 12"/>
          <p:cNvSpPr txBox="1"/>
          <p:nvPr/>
        </p:nvSpPr>
        <p:spPr>
          <a:xfrm>
            <a:off x="6897668" y="902386"/>
            <a:ext cx="9207260" cy="2596463"/>
          </a:xfrm>
          <a:prstGeom prst="rect">
            <a:avLst/>
          </a:prstGeom>
        </p:spPr>
        <p:txBody>
          <a:bodyPr lIns="0" tIns="0" rIns="0" bIns="0" rtlCol="0" anchor="t">
            <a:spAutoFit/>
          </a:bodyPr>
          <a:lstStyle/>
          <a:p>
            <a:pPr algn="l">
              <a:lnSpc>
                <a:spcPts val="6685"/>
              </a:lnSpc>
            </a:pPr>
            <a:r>
              <a:rPr lang="en-US" sz="7035" b="1">
                <a:solidFill>
                  <a:srgbClr val="36E9FD"/>
                </a:solidFill>
                <a:latin typeface="Montserrat Semi-Bold" panose="00000700000000000000"/>
                <a:ea typeface="Montserrat Semi-Bold" panose="00000700000000000000"/>
                <a:cs typeface="Montserrat Semi-Bold" panose="00000700000000000000"/>
                <a:sym typeface="Montserrat Semi-Bold" panose="00000700000000000000"/>
              </a:rPr>
              <a:t>Exemples Concrets d’Usage (ChatGPT + EIAH)</a:t>
            </a:r>
          </a:p>
        </p:txBody>
      </p:sp>
      <p:sp>
        <p:nvSpPr>
          <p:cNvPr id="13" name="TextBox 13"/>
          <p:cNvSpPr txBox="1"/>
          <p:nvPr/>
        </p:nvSpPr>
        <p:spPr>
          <a:xfrm>
            <a:off x="6897668" y="4639719"/>
            <a:ext cx="10424527" cy="3693694"/>
          </a:xfrm>
          <a:prstGeom prst="rect">
            <a:avLst/>
          </a:prstGeom>
        </p:spPr>
        <p:txBody>
          <a:bodyPr lIns="0" tIns="0" rIns="0" bIns="0" rtlCol="0" anchor="t">
            <a:spAutoFit/>
          </a:bodyPr>
          <a:lstStyle/>
          <a:p>
            <a:pPr algn="l">
              <a:lnSpc>
                <a:spcPts val="3650"/>
              </a:lnSpc>
            </a:pPr>
            <a:r>
              <a:rPr lang="en-US" sz="2830" i="1" dirty="0" err="1">
                <a:solidFill>
                  <a:srgbClr val="FFFFFF"/>
                </a:solidFill>
                <a:latin typeface="Raleway Italics"/>
                <a:ea typeface="Raleway Italics"/>
                <a:cs typeface="Raleway Italics"/>
                <a:sym typeface="Raleway Italics"/>
              </a:rPr>
              <a:t>ChatGPT</a:t>
            </a:r>
            <a:r>
              <a:rPr lang="en-US" sz="2830" i="1" dirty="0">
                <a:solidFill>
                  <a:srgbClr val="FFFFFF"/>
                </a:solidFill>
                <a:latin typeface="Raleway Italics"/>
                <a:ea typeface="Raleway Italics"/>
                <a:cs typeface="Raleway Italics"/>
                <a:sym typeface="Raleway Italics"/>
              </a:rPr>
              <a:t> </a:t>
            </a:r>
            <a:r>
              <a:rPr lang="en-US" sz="2830" i="1" dirty="0" err="1">
                <a:solidFill>
                  <a:srgbClr val="FFFFFF"/>
                </a:solidFill>
                <a:latin typeface="Raleway Italics"/>
                <a:ea typeface="Raleway Italics"/>
                <a:cs typeface="Raleway Italics"/>
                <a:sym typeface="Raleway Italics"/>
              </a:rPr>
              <a:t>peut</a:t>
            </a:r>
            <a:r>
              <a:rPr lang="en-US" sz="2830" i="1" dirty="0">
                <a:solidFill>
                  <a:srgbClr val="FFFFFF"/>
                </a:solidFill>
                <a:latin typeface="Raleway Italics"/>
                <a:ea typeface="Raleway Italics"/>
                <a:cs typeface="Raleway Italics"/>
                <a:sym typeface="Raleway Italics"/>
              </a:rPr>
              <a:t> </a:t>
            </a:r>
            <a:r>
              <a:rPr lang="en-US" sz="2830" i="1" dirty="0" err="1">
                <a:solidFill>
                  <a:srgbClr val="FFFFFF"/>
                </a:solidFill>
                <a:latin typeface="Raleway Italics"/>
                <a:ea typeface="Raleway Italics"/>
                <a:cs typeface="Raleway Italics"/>
                <a:sym typeface="Raleway Italics"/>
              </a:rPr>
              <a:t>être</a:t>
            </a:r>
            <a:r>
              <a:rPr lang="en-US" sz="2830" i="1" dirty="0">
                <a:solidFill>
                  <a:srgbClr val="FFFFFF"/>
                </a:solidFill>
                <a:latin typeface="Raleway Italics"/>
                <a:ea typeface="Raleway Italics"/>
                <a:cs typeface="Raleway Italics"/>
                <a:sym typeface="Raleway Italics"/>
              </a:rPr>
              <a:t> </a:t>
            </a:r>
            <a:r>
              <a:rPr lang="en-US" sz="2830" i="1" dirty="0" err="1">
                <a:solidFill>
                  <a:srgbClr val="FFFFFF"/>
                </a:solidFill>
                <a:latin typeface="Raleway Italics"/>
                <a:ea typeface="Raleway Italics"/>
                <a:cs typeface="Raleway Italics"/>
                <a:sym typeface="Raleway Italics"/>
              </a:rPr>
              <a:t>utilisé</a:t>
            </a:r>
            <a:r>
              <a:rPr lang="en-US" sz="2830" i="1" dirty="0">
                <a:solidFill>
                  <a:srgbClr val="FFFFFF"/>
                </a:solidFill>
                <a:latin typeface="Raleway Italics"/>
                <a:ea typeface="Raleway Italics"/>
                <a:cs typeface="Raleway Italics"/>
                <a:sym typeface="Raleway Italics"/>
              </a:rPr>
              <a:t> pour </a:t>
            </a:r>
            <a:r>
              <a:rPr lang="en-US" sz="2830" i="1" dirty="0" err="1">
                <a:solidFill>
                  <a:srgbClr val="FFFFFF"/>
                </a:solidFill>
                <a:latin typeface="Raleway Italics"/>
                <a:ea typeface="Raleway Italics"/>
                <a:cs typeface="Raleway Italics"/>
                <a:sym typeface="Raleway Italics"/>
              </a:rPr>
              <a:t>créer</a:t>
            </a:r>
            <a:r>
              <a:rPr lang="en-US" sz="2830" i="1" dirty="0">
                <a:solidFill>
                  <a:srgbClr val="FFFFFF"/>
                </a:solidFill>
                <a:latin typeface="Raleway Italics"/>
                <a:ea typeface="Raleway Italics"/>
                <a:cs typeface="Raleway Italics"/>
                <a:sym typeface="Raleway Italics"/>
              </a:rPr>
              <a:t> des </a:t>
            </a:r>
            <a:r>
              <a:rPr lang="en-US" sz="2830" i="1" dirty="0" err="1">
                <a:solidFill>
                  <a:srgbClr val="FFFFFF"/>
                </a:solidFill>
                <a:latin typeface="Raleway Italics"/>
                <a:ea typeface="Raleway Italics"/>
                <a:cs typeface="Raleway Italics"/>
                <a:sym typeface="Raleway Italics"/>
              </a:rPr>
              <a:t>exercices</a:t>
            </a:r>
            <a:r>
              <a:rPr lang="en-US" sz="2830" i="1" dirty="0">
                <a:solidFill>
                  <a:srgbClr val="FFFFFF"/>
                </a:solidFill>
                <a:latin typeface="Raleway Italics"/>
                <a:ea typeface="Raleway Italics"/>
                <a:cs typeface="Raleway Italics"/>
                <a:sym typeface="Raleway Italics"/>
              </a:rPr>
              <a:t> </a:t>
            </a:r>
            <a:r>
              <a:rPr lang="en-US" sz="2830" i="1" dirty="0" err="1">
                <a:solidFill>
                  <a:srgbClr val="FFFFFF"/>
                </a:solidFill>
                <a:latin typeface="Raleway Italics"/>
                <a:ea typeface="Raleway Italics"/>
                <a:cs typeface="Raleway Italics"/>
                <a:sym typeface="Raleway Italics"/>
              </a:rPr>
              <a:t>interactifs</a:t>
            </a:r>
            <a:r>
              <a:rPr lang="en-US" sz="2830" i="1" dirty="0">
                <a:solidFill>
                  <a:srgbClr val="FFFFFF"/>
                </a:solidFill>
                <a:latin typeface="Raleway Italics"/>
                <a:ea typeface="Raleway Italics"/>
                <a:cs typeface="Raleway Italics"/>
                <a:sym typeface="Raleway Italics"/>
              </a:rPr>
              <a:t>, </a:t>
            </a:r>
            <a:r>
              <a:rPr lang="en-US" sz="2830" i="1" dirty="0" err="1">
                <a:solidFill>
                  <a:srgbClr val="FFFFFF"/>
                </a:solidFill>
                <a:latin typeface="Raleway Italics"/>
                <a:ea typeface="Raleway Italics"/>
                <a:cs typeface="Raleway Italics"/>
                <a:sym typeface="Raleway Italics"/>
              </a:rPr>
              <a:t>générer</a:t>
            </a:r>
            <a:r>
              <a:rPr lang="en-US" sz="2830" i="1" dirty="0">
                <a:solidFill>
                  <a:srgbClr val="FFFFFF"/>
                </a:solidFill>
                <a:latin typeface="Raleway Italics"/>
                <a:ea typeface="Raleway Italics"/>
                <a:cs typeface="Raleway Italics"/>
                <a:sym typeface="Raleway Italics"/>
              </a:rPr>
              <a:t> des résumés de </a:t>
            </a:r>
            <a:r>
              <a:rPr lang="en-US" sz="2830" i="1" dirty="0" err="1">
                <a:solidFill>
                  <a:srgbClr val="FFFFFF"/>
                </a:solidFill>
                <a:latin typeface="Raleway Italics"/>
                <a:ea typeface="Raleway Italics"/>
                <a:cs typeface="Raleway Italics"/>
                <a:sym typeface="Raleway Italics"/>
              </a:rPr>
              <a:t>cours</a:t>
            </a:r>
            <a:r>
              <a:rPr lang="en-US" sz="2830" i="1" dirty="0">
                <a:solidFill>
                  <a:srgbClr val="FFFFFF"/>
                </a:solidFill>
                <a:latin typeface="Raleway Italics"/>
                <a:ea typeface="Raleway Italics"/>
                <a:cs typeface="Raleway Italics"/>
                <a:sym typeface="Raleway Italics"/>
              </a:rPr>
              <a:t> </a:t>
            </a:r>
            <a:r>
              <a:rPr lang="en-US" sz="2830" i="1" dirty="0" err="1">
                <a:solidFill>
                  <a:srgbClr val="FFFFFF"/>
                </a:solidFill>
                <a:latin typeface="Raleway Italics"/>
                <a:ea typeface="Raleway Italics"/>
                <a:cs typeface="Raleway Italics"/>
                <a:sym typeface="Raleway Italics"/>
              </a:rPr>
              <a:t>ou</a:t>
            </a:r>
            <a:r>
              <a:rPr lang="en-US" sz="2830" i="1" dirty="0">
                <a:solidFill>
                  <a:srgbClr val="FFFFFF"/>
                </a:solidFill>
                <a:latin typeface="Raleway Italics"/>
                <a:ea typeface="Raleway Italics"/>
                <a:cs typeface="Raleway Italics"/>
                <a:sym typeface="Raleway Italics"/>
              </a:rPr>
              <a:t> proposer des explications </a:t>
            </a:r>
            <a:r>
              <a:rPr lang="en-US" sz="2830" i="1" dirty="0" err="1">
                <a:solidFill>
                  <a:srgbClr val="FFFFFF"/>
                </a:solidFill>
                <a:latin typeface="Raleway Italics"/>
                <a:ea typeface="Raleway Italics"/>
                <a:cs typeface="Raleway Italics"/>
                <a:sym typeface="Raleway Italics"/>
              </a:rPr>
              <a:t>personnalisées</a:t>
            </a:r>
            <a:r>
              <a:rPr lang="en-US" sz="2830" i="1" dirty="0">
                <a:solidFill>
                  <a:srgbClr val="FFFFFF"/>
                </a:solidFill>
                <a:latin typeface="Raleway Italics"/>
                <a:ea typeface="Raleway Italics"/>
                <a:cs typeface="Raleway Italics"/>
                <a:sym typeface="Raleway Italics"/>
              </a:rPr>
              <a:t> aux </a:t>
            </a:r>
            <a:r>
              <a:rPr lang="en-US" sz="2830" i="1" dirty="0" err="1">
                <a:solidFill>
                  <a:srgbClr val="FFFFFF"/>
                </a:solidFill>
                <a:latin typeface="Raleway Italics"/>
                <a:ea typeface="Raleway Italics"/>
                <a:cs typeface="Raleway Italics"/>
                <a:sym typeface="Raleway Italics"/>
              </a:rPr>
              <a:t>apprenants</a:t>
            </a:r>
            <a:r>
              <a:rPr lang="en-US" sz="2830" i="1" dirty="0">
                <a:solidFill>
                  <a:srgbClr val="FFFFFF"/>
                </a:solidFill>
                <a:latin typeface="Raleway Italics"/>
                <a:ea typeface="Raleway Italics"/>
                <a:cs typeface="Raleway Italics"/>
                <a:sym typeface="Raleway Italics"/>
              </a:rPr>
              <a:t>. Il </a:t>
            </a:r>
            <a:r>
              <a:rPr lang="en-US" sz="2830" i="1" dirty="0" err="1">
                <a:solidFill>
                  <a:srgbClr val="FFFFFF"/>
                </a:solidFill>
                <a:latin typeface="Raleway Italics"/>
                <a:ea typeface="Raleway Italics"/>
                <a:cs typeface="Raleway Italics"/>
                <a:sym typeface="Raleway Italics"/>
              </a:rPr>
              <a:t>peut</a:t>
            </a:r>
            <a:r>
              <a:rPr lang="en-US" sz="2830" i="1" dirty="0">
                <a:solidFill>
                  <a:srgbClr val="FFFFFF"/>
                </a:solidFill>
                <a:latin typeface="Raleway Italics"/>
                <a:ea typeface="Raleway Italics"/>
                <a:cs typeface="Raleway Italics"/>
                <a:sym typeface="Raleway Italics"/>
              </a:rPr>
              <a:t> </a:t>
            </a:r>
            <a:r>
              <a:rPr lang="en-US" sz="2830" i="1" dirty="0" err="1">
                <a:solidFill>
                  <a:srgbClr val="FFFFFF"/>
                </a:solidFill>
                <a:latin typeface="Raleway Italics"/>
                <a:ea typeface="Raleway Italics"/>
                <a:cs typeface="Raleway Italics"/>
                <a:sym typeface="Raleway Italics"/>
              </a:rPr>
              <a:t>également</a:t>
            </a:r>
            <a:r>
              <a:rPr lang="en-US" sz="2830" i="1" dirty="0">
                <a:solidFill>
                  <a:srgbClr val="FFFFFF"/>
                </a:solidFill>
                <a:latin typeface="Raleway Italics"/>
                <a:ea typeface="Raleway Italics"/>
                <a:cs typeface="Raleway Italics"/>
                <a:sym typeface="Raleway Italics"/>
              </a:rPr>
              <a:t> assister les </a:t>
            </a:r>
            <a:r>
              <a:rPr lang="en-US" sz="2830" i="1" dirty="0" err="1">
                <a:solidFill>
                  <a:srgbClr val="FFFFFF"/>
                </a:solidFill>
                <a:latin typeface="Raleway Italics"/>
                <a:ea typeface="Raleway Italics"/>
                <a:cs typeface="Raleway Italics"/>
                <a:sym typeface="Raleway Italics"/>
              </a:rPr>
              <a:t>enseignants</a:t>
            </a:r>
            <a:r>
              <a:rPr lang="en-US" sz="2830" i="1" dirty="0">
                <a:solidFill>
                  <a:srgbClr val="FFFFFF"/>
                </a:solidFill>
                <a:latin typeface="Raleway Italics"/>
                <a:ea typeface="Raleway Italics"/>
                <a:cs typeface="Raleway Italics"/>
                <a:sym typeface="Raleway Italics"/>
              </a:rPr>
              <a:t> </a:t>
            </a:r>
            <a:r>
              <a:rPr lang="en-US" sz="2830" i="1" dirty="0" err="1">
                <a:solidFill>
                  <a:srgbClr val="FFFFFF"/>
                </a:solidFill>
                <a:latin typeface="Raleway Italics"/>
                <a:ea typeface="Raleway Italics"/>
                <a:cs typeface="Raleway Italics"/>
                <a:sym typeface="Raleway Italics"/>
              </a:rPr>
              <a:t>dans</a:t>
            </a:r>
            <a:r>
              <a:rPr lang="en-US" sz="2830" i="1" dirty="0">
                <a:solidFill>
                  <a:srgbClr val="FFFFFF"/>
                </a:solidFill>
                <a:latin typeface="Raleway Italics"/>
                <a:ea typeface="Raleway Italics"/>
                <a:cs typeface="Raleway Italics"/>
                <a:sym typeface="Raleway Italics"/>
              </a:rPr>
              <a:t> la conception de quiz, de devoirs </a:t>
            </a:r>
            <a:r>
              <a:rPr lang="en-US" sz="2830" i="1" dirty="0" err="1">
                <a:solidFill>
                  <a:srgbClr val="FFFFFF"/>
                </a:solidFill>
                <a:latin typeface="Raleway Italics"/>
                <a:ea typeface="Raleway Italics"/>
                <a:cs typeface="Raleway Italics"/>
                <a:sym typeface="Raleway Italics"/>
              </a:rPr>
              <a:t>ou</a:t>
            </a:r>
            <a:r>
              <a:rPr lang="en-US" sz="2830" i="1" dirty="0">
                <a:solidFill>
                  <a:srgbClr val="FFFFFF"/>
                </a:solidFill>
                <a:latin typeface="Raleway Italics"/>
                <a:ea typeface="Raleway Italics"/>
                <a:cs typeface="Raleway Italics"/>
                <a:sym typeface="Raleway Italics"/>
              </a:rPr>
              <a:t> de supports </a:t>
            </a:r>
            <a:r>
              <a:rPr lang="en-US" sz="2830" i="1" dirty="0" err="1">
                <a:solidFill>
                  <a:srgbClr val="FFFFFF"/>
                </a:solidFill>
                <a:latin typeface="Raleway Italics"/>
                <a:ea typeface="Raleway Italics"/>
                <a:cs typeface="Raleway Italics"/>
                <a:sym typeface="Raleway Italics"/>
              </a:rPr>
              <a:t>pédagogiques</a:t>
            </a:r>
            <a:r>
              <a:rPr lang="en-US" sz="2830" i="1" dirty="0">
                <a:solidFill>
                  <a:srgbClr val="FFFFFF"/>
                </a:solidFill>
                <a:latin typeface="Raleway Italics"/>
                <a:ea typeface="Raleway Italics"/>
                <a:cs typeface="Raleway Italics"/>
                <a:sym typeface="Raleway Italics"/>
              </a:rPr>
              <a:t> </a:t>
            </a:r>
            <a:r>
              <a:rPr lang="en-US" sz="2830" i="1" dirty="0" err="1">
                <a:solidFill>
                  <a:srgbClr val="FFFFFF"/>
                </a:solidFill>
                <a:latin typeface="Raleway Italics"/>
                <a:ea typeface="Raleway Italics"/>
                <a:cs typeface="Raleway Italics"/>
                <a:sym typeface="Raleway Italics"/>
              </a:rPr>
              <a:t>adaptés</a:t>
            </a:r>
            <a:r>
              <a:rPr lang="en-US" sz="2830" i="1" dirty="0">
                <a:solidFill>
                  <a:srgbClr val="FFFFFF"/>
                </a:solidFill>
                <a:latin typeface="Raleway Italics"/>
                <a:ea typeface="Raleway Italics"/>
                <a:cs typeface="Raleway Italics"/>
                <a:sym typeface="Raleway Italics"/>
              </a:rPr>
              <a:t> au </a:t>
            </a:r>
            <a:r>
              <a:rPr lang="en-US" sz="2830" i="1" dirty="0" err="1">
                <a:solidFill>
                  <a:srgbClr val="FFFFFF"/>
                </a:solidFill>
                <a:latin typeface="Raleway Italics"/>
                <a:ea typeface="Raleway Italics"/>
                <a:cs typeface="Raleway Italics"/>
                <a:sym typeface="Raleway Italics"/>
              </a:rPr>
              <a:t>niveau</a:t>
            </a:r>
            <a:r>
              <a:rPr lang="en-US" sz="2830" i="1" dirty="0">
                <a:solidFill>
                  <a:srgbClr val="FFFFFF"/>
                </a:solidFill>
                <a:latin typeface="Raleway Italics"/>
                <a:ea typeface="Raleway Italics"/>
                <a:cs typeface="Raleway Italics"/>
                <a:sym typeface="Raleway Italics"/>
              </a:rPr>
              <a:t> de </a:t>
            </a:r>
            <a:r>
              <a:rPr lang="en-US" sz="2830" i="1" dirty="0" err="1">
                <a:solidFill>
                  <a:srgbClr val="FFFFFF"/>
                </a:solidFill>
                <a:latin typeface="Raleway Italics"/>
                <a:ea typeface="Raleway Italics"/>
                <a:cs typeface="Raleway Italics"/>
                <a:sym typeface="Raleway Italics"/>
              </a:rPr>
              <a:t>chaque</a:t>
            </a:r>
            <a:r>
              <a:rPr lang="en-US" sz="2830" i="1" dirty="0">
                <a:solidFill>
                  <a:srgbClr val="FFFFFF"/>
                </a:solidFill>
                <a:latin typeface="Raleway Italics"/>
                <a:ea typeface="Raleway Italics"/>
                <a:cs typeface="Raleway Italics"/>
                <a:sym typeface="Raleway Italics"/>
              </a:rPr>
              <a:t> </a:t>
            </a:r>
            <a:r>
              <a:rPr lang="en-US" sz="2830" i="1" dirty="0" err="1">
                <a:solidFill>
                  <a:srgbClr val="FFFFFF"/>
                </a:solidFill>
                <a:latin typeface="Raleway Italics"/>
                <a:ea typeface="Raleway Italics"/>
                <a:cs typeface="Raleway Italics"/>
                <a:sym typeface="Raleway Italics"/>
              </a:rPr>
              <a:t>étudiant</a:t>
            </a:r>
            <a:r>
              <a:rPr lang="en-US" sz="2830" i="1" dirty="0">
                <a:solidFill>
                  <a:srgbClr val="FFFFFF"/>
                </a:solidFill>
                <a:latin typeface="Raleway Italics"/>
                <a:ea typeface="Raleway Italics"/>
                <a:cs typeface="Raleway Italics"/>
                <a:sym typeface="Raleway Italics"/>
              </a:rPr>
              <a:t>. </a:t>
            </a:r>
            <a:r>
              <a:rPr lang="en-US" sz="2830" i="1" dirty="0" err="1">
                <a:solidFill>
                  <a:srgbClr val="FFFFFF"/>
                </a:solidFill>
                <a:latin typeface="Raleway Italics"/>
                <a:ea typeface="Raleway Italics"/>
                <a:cs typeface="Raleway Italics"/>
                <a:sym typeface="Raleway Italics"/>
              </a:rPr>
              <a:t>Ces</a:t>
            </a:r>
            <a:r>
              <a:rPr lang="en-US" sz="2830" i="1" dirty="0">
                <a:solidFill>
                  <a:srgbClr val="FFFFFF"/>
                </a:solidFill>
                <a:latin typeface="Raleway Italics"/>
                <a:ea typeface="Raleway Italics"/>
                <a:cs typeface="Raleway Italics"/>
                <a:sym typeface="Raleway Italics"/>
              </a:rPr>
              <a:t> usages </a:t>
            </a:r>
            <a:r>
              <a:rPr lang="en-US" sz="2830" i="1" dirty="0" err="1">
                <a:solidFill>
                  <a:srgbClr val="FFFFFF"/>
                </a:solidFill>
                <a:latin typeface="Raleway Italics"/>
                <a:ea typeface="Raleway Italics"/>
                <a:cs typeface="Raleway Italics"/>
                <a:sym typeface="Raleway Italics"/>
              </a:rPr>
              <a:t>permettent</a:t>
            </a:r>
            <a:r>
              <a:rPr lang="en-US" sz="2830" i="1" dirty="0">
                <a:solidFill>
                  <a:srgbClr val="FFFFFF"/>
                </a:solidFill>
                <a:latin typeface="Raleway Italics"/>
                <a:ea typeface="Raleway Italics"/>
                <a:cs typeface="Raleway Italics"/>
                <a:sym typeface="Raleway Italics"/>
              </a:rPr>
              <a:t> </a:t>
            </a:r>
            <a:r>
              <a:rPr lang="en-US" sz="2830" i="1" dirty="0" err="1">
                <a:solidFill>
                  <a:srgbClr val="FFFFFF"/>
                </a:solidFill>
                <a:latin typeface="Raleway Italics"/>
                <a:ea typeface="Raleway Italics"/>
                <a:cs typeface="Raleway Italics"/>
                <a:sym typeface="Raleway Italics"/>
              </a:rPr>
              <a:t>d’améliorer</a:t>
            </a:r>
            <a:r>
              <a:rPr lang="en-US" sz="2830" i="1" dirty="0">
                <a:solidFill>
                  <a:srgbClr val="FFFFFF"/>
                </a:solidFill>
                <a:latin typeface="Raleway Italics"/>
                <a:ea typeface="Raleway Italics"/>
                <a:cs typeface="Raleway Italics"/>
                <a:sym typeface="Raleway Italics"/>
              </a:rPr>
              <a:t> </a:t>
            </a:r>
            <a:r>
              <a:rPr lang="en-US" sz="2830" i="1" dirty="0" err="1">
                <a:solidFill>
                  <a:srgbClr val="FFFFFF"/>
                </a:solidFill>
                <a:latin typeface="Raleway Italics"/>
                <a:ea typeface="Raleway Italics"/>
                <a:cs typeface="Raleway Italics"/>
                <a:sym typeface="Raleway Italics"/>
              </a:rPr>
              <a:t>l’efficacité</a:t>
            </a:r>
            <a:r>
              <a:rPr lang="en-US" sz="2830" i="1" dirty="0">
                <a:solidFill>
                  <a:srgbClr val="FFFFFF"/>
                </a:solidFill>
                <a:latin typeface="Raleway Italics"/>
                <a:ea typeface="Raleway Italics"/>
                <a:cs typeface="Raleway Italics"/>
                <a:sym typeface="Raleway Italics"/>
              </a:rPr>
              <a:t> de </a:t>
            </a:r>
            <a:r>
              <a:rPr lang="en-US" sz="2830" i="1" dirty="0" err="1">
                <a:solidFill>
                  <a:srgbClr val="FFFFFF"/>
                </a:solidFill>
                <a:latin typeface="Raleway Italics"/>
                <a:ea typeface="Raleway Italics"/>
                <a:cs typeface="Raleway Italics"/>
                <a:sym typeface="Raleway Italics"/>
              </a:rPr>
              <a:t>l’apprentissage</a:t>
            </a:r>
            <a:r>
              <a:rPr lang="en-US" sz="2830" i="1" dirty="0">
                <a:solidFill>
                  <a:srgbClr val="FFFFFF"/>
                </a:solidFill>
                <a:latin typeface="Raleway Italics"/>
                <a:ea typeface="Raleway Italics"/>
                <a:cs typeface="Raleway Italics"/>
                <a:sym typeface="Raleway Italics"/>
              </a:rPr>
              <a:t> et de </a:t>
            </a:r>
            <a:r>
              <a:rPr lang="en-US" sz="2830" i="1" dirty="0" err="1">
                <a:solidFill>
                  <a:srgbClr val="FFFFFF"/>
                </a:solidFill>
                <a:latin typeface="Raleway Italics"/>
                <a:ea typeface="Raleway Italics"/>
                <a:cs typeface="Raleway Italics"/>
                <a:sym typeface="Raleway Italics"/>
              </a:rPr>
              <a:t>rendre</a:t>
            </a:r>
            <a:r>
              <a:rPr lang="en-US" sz="2830" i="1" dirty="0">
                <a:solidFill>
                  <a:srgbClr val="FFFFFF"/>
                </a:solidFill>
                <a:latin typeface="Raleway Italics"/>
                <a:ea typeface="Raleway Italics"/>
                <a:cs typeface="Raleway Italics"/>
                <a:sym typeface="Raleway Italics"/>
              </a:rPr>
              <a:t> les EIAH plus </a:t>
            </a:r>
            <a:r>
              <a:rPr lang="en-US" sz="2830" i="1" dirty="0" err="1">
                <a:solidFill>
                  <a:srgbClr val="FFFFFF"/>
                </a:solidFill>
                <a:latin typeface="Raleway Italics"/>
                <a:ea typeface="Raleway Italics"/>
                <a:cs typeface="Raleway Italics"/>
                <a:sym typeface="Raleway Italics"/>
              </a:rPr>
              <a:t>interactifs</a:t>
            </a:r>
            <a:r>
              <a:rPr lang="en-US" sz="2830" i="1" dirty="0">
                <a:solidFill>
                  <a:srgbClr val="FFFFFF"/>
                </a:solidFill>
                <a:latin typeface="Raleway Italics"/>
                <a:ea typeface="Raleway Italics"/>
                <a:cs typeface="Raleway Italics"/>
                <a:sym typeface="Raleway Italics"/>
              </a:rPr>
              <a:t> et </a:t>
            </a:r>
            <a:r>
              <a:rPr lang="en-US" sz="2830" i="1" dirty="0" err="1">
                <a:solidFill>
                  <a:srgbClr val="FFFFFF"/>
                </a:solidFill>
                <a:latin typeface="Raleway Italics"/>
                <a:ea typeface="Raleway Italics"/>
                <a:cs typeface="Raleway Italics"/>
                <a:sym typeface="Raleway Italics"/>
              </a:rPr>
              <a:t>adaptatifs</a:t>
            </a:r>
            <a:r>
              <a:rPr lang="en-US" sz="2830" i="1" dirty="0">
                <a:solidFill>
                  <a:srgbClr val="FFFFFF"/>
                </a:solidFill>
                <a:latin typeface="Raleway Italics"/>
                <a:ea typeface="Raleway Italics"/>
                <a:cs typeface="Raleway Italics"/>
                <a:sym typeface="Raleway Italics"/>
              </a:rPr>
              <a:t>.</a:t>
            </a:r>
          </a:p>
          <a:p>
            <a:pPr algn="l">
              <a:lnSpc>
                <a:spcPts val="3650"/>
              </a:lnSpc>
            </a:pPr>
            <a:endParaRPr lang="en-US" sz="2830" i="1" dirty="0">
              <a:solidFill>
                <a:srgbClr val="FFFFFF"/>
              </a:solidFill>
              <a:latin typeface="Raleway Italics"/>
              <a:ea typeface="Raleway Italics"/>
              <a:cs typeface="Raleway Italics"/>
              <a:sym typeface="Raleway Itali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361B70">
                <a:alpha val="100000"/>
              </a:srgbClr>
            </a:gs>
            <a:gs pos="100000">
              <a:srgbClr val="000000">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473701" y="6633505"/>
            <a:ext cx="4272739" cy="5924075"/>
          </a:xfrm>
          <a:custGeom>
            <a:avLst/>
            <a:gdLst/>
            <a:ahLst/>
            <a:cxnLst/>
            <a:rect l="l" t="t" r="r" b="b"/>
            <a:pathLst>
              <a:path w="4272739" h="5924075">
                <a:moveTo>
                  <a:pt x="0" y="0"/>
                </a:moveTo>
                <a:lnTo>
                  <a:pt x="4272740" y="0"/>
                </a:lnTo>
                <a:lnTo>
                  <a:pt x="4272740" y="5924076"/>
                </a:lnTo>
                <a:lnTo>
                  <a:pt x="0" y="5924076"/>
                </a:lnTo>
                <a:lnTo>
                  <a:pt x="0" y="0"/>
                </a:lnTo>
                <a:close/>
              </a:path>
            </a:pathLst>
          </a:custGeom>
          <a:blipFill>
            <a:blip r:embed="rId2"/>
            <a:stretch>
              <a:fillRect/>
            </a:stretch>
          </a:blipFill>
        </p:spPr>
      </p:sp>
      <p:sp>
        <p:nvSpPr>
          <p:cNvPr id="3" name="Freeform 3"/>
          <p:cNvSpPr/>
          <p:nvPr/>
        </p:nvSpPr>
        <p:spPr>
          <a:xfrm flipH="1" flipV="1">
            <a:off x="13515370" y="-807314"/>
            <a:ext cx="3302732" cy="4579177"/>
          </a:xfrm>
          <a:custGeom>
            <a:avLst/>
            <a:gdLst/>
            <a:ahLst/>
            <a:cxnLst/>
            <a:rect l="l" t="t" r="r" b="b"/>
            <a:pathLst>
              <a:path w="3302732" h="4579177">
                <a:moveTo>
                  <a:pt x="3302732" y="4579177"/>
                </a:moveTo>
                <a:lnTo>
                  <a:pt x="0" y="4579177"/>
                </a:lnTo>
                <a:lnTo>
                  <a:pt x="0" y="0"/>
                </a:lnTo>
                <a:lnTo>
                  <a:pt x="3302732" y="0"/>
                </a:lnTo>
                <a:lnTo>
                  <a:pt x="3302732" y="4579177"/>
                </a:lnTo>
                <a:close/>
              </a:path>
            </a:pathLst>
          </a:custGeom>
          <a:blipFill>
            <a:blip r:embed="rId2"/>
            <a:stretch>
              <a:fillRect/>
            </a:stretch>
          </a:blipFill>
        </p:spPr>
      </p:sp>
      <p:sp>
        <p:nvSpPr>
          <p:cNvPr id="4" name="Freeform 4"/>
          <p:cNvSpPr/>
          <p:nvPr/>
        </p:nvSpPr>
        <p:spPr>
          <a:xfrm>
            <a:off x="1432970" y="6633505"/>
            <a:ext cx="1569643" cy="1569643"/>
          </a:xfrm>
          <a:custGeom>
            <a:avLst/>
            <a:gdLst/>
            <a:ahLst/>
            <a:cxnLst/>
            <a:rect l="l" t="t" r="r" b="b"/>
            <a:pathLst>
              <a:path w="1569643" h="1569643">
                <a:moveTo>
                  <a:pt x="0" y="0"/>
                </a:moveTo>
                <a:lnTo>
                  <a:pt x="1569643" y="0"/>
                </a:lnTo>
                <a:lnTo>
                  <a:pt x="1569643" y="1569643"/>
                </a:lnTo>
                <a:lnTo>
                  <a:pt x="0" y="15696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4567931" y="1663513"/>
            <a:ext cx="2691369" cy="2691369"/>
          </a:xfrm>
          <a:custGeom>
            <a:avLst/>
            <a:gdLst/>
            <a:ahLst/>
            <a:cxnLst/>
            <a:rect l="l" t="t" r="r" b="b"/>
            <a:pathLst>
              <a:path w="2691369" h="2691369">
                <a:moveTo>
                  <a:pt x="0" y="0"/>
                </a:moveTo>
                <a:lnTo>
                  <a:pt x="2691369" y="0"/>
                </a:lnTo>
                <a:lnTo>
                  <a:pt x="2691369" y="2691369"/>
                </a:lnTo>
                <a:lnTo>
                  <a:pt x="0" y="26913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5045690" y="1682300"/>
            <a:ext cx="8278893" cy="2129545"/>
          </a:xfrm>
          <a:prstGeom prst="rect">
            <a:avLst/>
          </a:prstGeom>
        </p:spPr>
        <p:txBody>
          <a:bodyPr lIns="0" tIns="0" rIns="0" bIns="0" rtlCol="0" anchor="t">
            <a:spAutoFit/>
          </a:bodyPr>
          <a:lstStyle/>
          <a:p>
            <a:pPr algn="ctr">
              <a:lnSpc>
                <a:spcPts val="8145"/>
              </a:lnSpc>
            </a:pPr>
            <a:r>
              <a:rPr lang="en-US" sz="8570" b="1">
                <a:solidFill>
                  <a:srgbClr val="36E9FD"/>
                </a:solidFill>
                <a:latin typeface="Montserrat Semi-Bold" panose="00000700000000000000"/>
                <a:ea typeface="Montserrat Semi-Bold" panose="00000700000000000000"/>
                <a:cs typeface="Montserrat Semi-Bold" panose="00000700000000000000"/>
                <a:sym typeface="Montserrat Semi-Bold" panose="00000700000000000000"/>
              </a:rPr>
              <a:t>Défis Éthiques &amp; Sécurité</a:t>
            </a:r>
          </a:p>
        </p:txBody>
      </p:sp>
      <p:sp>
        <p:nvSpPr>
          <p:cNvPr id="7" name="TextBox 7"/>
          <p:cNvSpPr txBox="1"/>
          <p:nvPr/>
        </p:nvSpPr>
        <p:spPr>
          <a:xfrm>
            <a:off x="5078450" y="4231793"/>
            <a:ext cx="9489481" cy="4247483"/>
          </a:xfrm>
          <a:prstGeom prst="rect">
            <a:avLst/>
          </a:prstGeom>
        </p:spPr>
        <p:txBody>
          <a:bodyPr lIns="0" tIns="0" rIns="0" bIns="0" rtlCol="0" anchor="t">
            <a:spAutoFit/>
          </a:bodyPr>
          <a:lstStyle/>
          <a:p>
            <a:pPr algn="ctr">
              <a:lnSpc>
                <a:spcPts val="3735"/>
              </a:lnSpc>
            </a:pPr>
            <a:r>
              <a:rPr lang="en-US" sz="2895" i="1">
                <a:solidFill>
                  <a:srgbClr val="FFFFFF"/>
                </a:solidFill>
                <a:latin typeface="Raleway Italics"/>
                <a:ea typeface="Raleway Italics"/>
                <a:cs typeface="Raleway Italics"/>
                <a:sym typeface="Raleway Italics"/>
              </a:rPr>
              <a:t>L’intégration de l’IA générative dans les EIAH soulève plusieurs enjeux éthiques et de sécurité. Les données des apprenants doivent être protégées pour éviter toute utilisation abusive ou fuite d’informations sensibles. Le contenu généré peut parfois être biaisé ou incorrect, ce qui pose des questions de fiabilité et de responsabilité. De plus, l’usage massif de ces outils interroge l’équité d’accès, la transparence des algorithmes et le respect de l’intégrité pédagogique.</a:t>
            </a:r>
          </a:p>
        </p:txBody>
      </p:sp>
      <p:sp>
        <p:nvSpPr>
          <p:cNvPr id="8" name="Freeform 8"/>
          <p:cNvSpPr/>
          <p:nvPr/>
        </p:nvSpPr>
        <p:spPr>
          <a:xfrm>
            <a:off x="3434911" y="6633505"/>
            <a:ext cx="1569643" cy="1569643"/>
          </a:xfrm>
          <a:custGeom>
            <a:avLst/>
            <a:gdLst/>
            <a:ahLst/>
            <a:cxnLst/>
            <a:rect l="l" t="t" r="r" b="b"/>
            <a:pathLst>
              <a:path w="1569643" h="1569643">
                <a:moveTo>
                  <a:pt x="0" y="0"/>
                </a:moveTo>
                <a:lnTo>
                  <a:pt x="1569642" y="0"/>
                </a:lnTo>
                <a:lnTo>
                  <a:pt x="1569642" y="1569643"/>
                </a:lnTo>
                <a:lnTo>
                  <a:pt x="0" y="15696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430946" y="8519516"/>
            <a:ext cx="19149891" cy="6989710"/>
          </a:xfrm>
          <a:custGeom>
            <a:avLst/>
            <a:gdLst/>
            <a:ahLst/>
            <a:cxnLst/>
            <a:rect l="l" t="t" r="r" b="b"/>
            <a:pathLst>
              <a:path w="19149891" h="6989710">
                <a:moveTo>
                  <a:pt x="0" y="0"/>
                </a:moveTo>
                <a:lnTo>
                  <a:pt x="19149892" y="0"/>
                </a:lnTo>
                <a:lnTo>
                  <a:pt x="19149892" y="6989710"/>
                </a:lnTo>
                <a:lnTo>
                  <a:pt x="0" y="6989710"/>
                </a:lnTo>
                <a:lnTo>
                  <a:pt x="0" y="0"/>
                </a:lnTo>
                <a:close/>
              </a:path>
            </a:pathLst>
          </a:custGeom>
          <a:blipFill>
            <a:blip r:embed="rId2">
              <a:alphaModFix amt="80000"/>
            </a:blip>
            <a:stretch>
              <a:fillRect/>
            </a:stretch>
          </a:blipFill>
        </p:spPr>
      </p:sp>
      <p:sp>
        <p:nvSpPr>
          <p:cNvPr id="3" name="Freeform 3"/>
          <p:cNvSpPr/>
          <p:nvPr/>
        </p:nvSpPr>
        <p:spPr>
          <a:xfrm flipH="1">
            <a:off x="13312952" y="-960552"/>
            <a:ext cx="7315200" cy="2208508"/>
          </a:xfrm>
          <a:custGeom>
            <a:avLst/>
            <a:gdLst/>
            <a:ahLst/>
            <a:cxnLst/>
            <a:rect l="l" t="t" r="r" b="b"/>
            <a:pathLst>
              <a:path w="7315200" h="2208508">
                <a:moveTo>
                  <a:pt x="7315200" y="0"/>
                </a:moveTo>
                <a:lnTo>
                  <a:pt x="0" y="0"/>
                </a:lnTo>
                <a:lnTo>
                  <a:pt x="0" y="2208509"/>
                </a:lnTo>
                <a:lnTo>
                  <a:pt x="7315200" y="2208509"/>
                </a:lnTo>
                <a:lnTo>
                  <a:pt x="7315200" y="0"/>
                </a:lnTo>
                <a:close/>
              </a:path>
            </a:pathLst>
          </a:custGeom>
          <a:blipFill>
            <a:blip r:embed="rId3">
              <a:alphaModFix amt="31999"/>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15519703" y="7919625"/>
            <a:ext cx="7315200" cy="2208508"/>
          </a:xfrm>
          <a:custGeom>
            <a:avLst/>
            <a:gdLst/>
            <a:ahLst/>
            <a:cxnLst/>
            <a:rect l="l" t="t" r="r" b="b"/>
            <a:pathLst>
              <a:path w="7315200" h="2208508">
                <a:moveTo>
                  <a:pt x="7315200" y="0"/>
                </a:moveTo>
                <a:lnTo>
                  <a:pt x="0" y="0"/>
                </a:lnTo>
                <a:lnTo>
                  <a:pt x="0" y="2208508"/>
                </a:lnTo>
                <a:lnTo>
                  <a:pt x="7315200" y="2208508"/>
                </a:lnTo>
                <a:lnTo>
                  <a:pt x="7315200" y="0"/>
                </a:lnTo>
                <a:close/>
              </a:path>
            </a:pathLst>
          </a:custGeom>
          <a:blipFill>
            <a:blip r:embed="rId3">
              <a:alphaModFix amt="31999"/>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2176512" y="1068072"/>
            <a:ext cx="11760100" cy="3172061"/>
          </a:xfrm>
          <a:prstGeom prst="rect">
            <a:avLst/>
          </a:prstGeom>
        </p:spPr>
        <p:txBody>
          <a:bodyPr lIns="0" tIns="0" rIns="0" bIns="0" rtlCol="0" anchor="t">
            <a:spAutoFit/>
          </a:bodyPr>
          <a:lstStyle/>
          <a:p>
            <a:pPr algn="l">
              <a:lnSpc>
                <a:spcPts val="8145"/>
              </a:lnSpc>
            </a:pPr>
            <a:r>
              <a:rPr lang="en-US" sz="8570" b="1">
                <a:solidFill>
                  <a:srgbClr val="2CC6D8"/>
                </a:solidFill>
                <a:latin typeface="Montserrat Semi-Bold" panose="00000700000000000000"/>
                <a:ea typeface="Montserrat Semi-Bold" panose="00000700000000000000"/>
                <a:cs typeface="Montserrat Semi-Bold" panose="00000700000000000000"/>
                <a:sym typeface="Montserrat Semi-Bold" panose="00000700000000000000"/>
              </a:rPr>
              <a:t>Recommandations pour une Intégration Responsable</a:t>
            </a:r>
          </a:p>
        </p:txBody>
      </p:sp>
      <p:sp>
        <p:nvSpPr>
          <p:cNvPr id="6" name="TextBox 6"/>
          <p:cNvSpPr txBox="1"/>
          <p:nvPr/>
        </p:nvSpPr>
        <p:spPr>
          <a:xfrm>
            <a:off x="2176512" y="5105400"/>
            <a:ext cx="12223108" cy="3225777"/>
          </a:xfrm>
          <a:prstGeom prst="rect">
            <a:avLst/>
          </a:prstGeom>
        </p:spPr>
        <p:txBody>
          <a:bodyPr lIns="0" tIns="0" rIns="0" bIns="0" rtlCol="0" anchor="t">
            <a:spAutoFit/>
          </a:bodyPr>
          <a:lstStyle/>
          <a:p>
            <a:pPr algn="l">
              <a:lnSpc>
                <a:spcPts val="3645"/>
              </a:lnSpc>
            </a:pPr>
            <a:r>
              <a:rPr lang="en-US" sz="2825" i="1">
                <a:solidFill>
                  <a:srgbClr val="FFFFFF"/>
                </a:solidFill>
                <a:latin typeface="Raleway Italics"/>
                <a:ea typeface="Raleway Italics"/>
                <a:cs typeface="Raleway Italics"/>
                <a:sym typeface="Raleway Italics"/>
              </a:rPr>
              <a:t>Pour intégrer efficacement l’IA générative dans les EIAH, il est essentiel de garantir la transparence des outils utilisés et de former les enseignants à leur usage. Il est recommandé d’encadrer l’accès des apprenants afin d’éviter la dépendance ou le plagiat, tout en vérifiant la fiabilité des contenus générés. Enfin, une politique claire de sécurité des données doit être mise en place pour protéger les informations sensibles et assurer une utilisation éthique et sécurisée de l’IA.</a:t>
            </a:r>
          </a:p>
        </p:txBody>
      </p:sp>
      <p:grpSp>
        <p:nvGrpSpPr>
          <p:cNvPr id="7" name="Group 7"/>
          <p:cNvGrpSpPr>
            <a:grpSpLocks noChangeAspect="1"/>
          </p:cNvGrpSpPr>
          <p:nvPr/>
        </p:nvGrpSpPr>
        <p:grpSpPr>
          <a:xfrm>
            <a:off x="14160738" y="6239753"/>
            <a:ext cx="3888380" cy="3888380"/>
            <a:chOff x="0" y="0"/>
            <a:chExt cx="14840029" cy="14840029"/>
          </a:xfrm>
        </p:grpSpPr>
        <p:sp>
          <p:nvSpPr>
            <p:cNvPr id="8" name="Freeform 8"/>
            <p:cNvSpPr/>
            <p:nvPr/>
          </p:nvSpPr>
          <p:spPr>
            <a:xfrm>
              <a:off x="-33258" y="-75"/>
              <a:ext cx="14906544" cy="14840178"/>
            </a:xfrm>
            <a:custGeom>
              <a:avLst/>
              <a:gdLst/>
              <a:ahLst/>
              <a:cxnLst/>
              <a:rect l="l" t="t" r="r" b="b"/>
              <a:pathLst>
                <a:path w="14906544" h="14840178">
                  <a:moveTo>
                    <a:pt x="7453273" y="75"/>
                  </a:moveTo>
                  <a:cubicBezTo>
                    <a:pt x="4794451" y="-11816"/>
                    <a:pt x="2332496" y="1399825"/>
                    <a:pt x="999642" y="3700470"/>
                  </a:cubicBezTo>
                  <a:cubicBezTo>
                    <a:pt x="-333213" y="6001115"/>
                    <a:pt x="-333213" y="8839064"/>
                    <a:pt x="999642" y="11139709"/>
                  </a:cubicBezTo>
                  <a:cubicBezTo>
                    <a:pt x="2332496" y="13440354"/>
                    <a:pt x="4794451" y="14851995"/>
                    <a:pt x="7453273" y="14840104"/>
                  </a:cubicBezTo>
                  <a:cubicBezTo>
                    <a:pt x="10112093" y="14851995"/>
                    <a:pt x="12574049" y="13440354"/>
                    <a:pt x="13906904" y="11139709"/>
                  </a:cubicBezTo>
                  <a:cubicBezTo>
                    <a:pt x="15239758" y="8839064"/>
                    <a:pt x="15239758" y="6001115"/>
                    <a:pt x="13906904" y="3700470"/>
                  </a:cubicBezTo>
                  <a:cubicBezTo>
                    <a:pt x="12574049" y="1399825"/>
                    <a:pt x="10112093" y="-11816"/>
                    <a:pt x="7453273" y="75"/>
                  </a:cubicBezTo>
                  <a:close/>
                </a:path>
              </a:pathLst>
            </a:custGeom>
            <a:solidFill>
              <a:srgbClr val="300A7A"/>
            </a:solidFill>
          </p:spPr>
        </p:sp>
        <p:sp>
          <p:nvSpPr>
            <p:cNvPr id="9" name="Freeform 9"/>
            <p:cNvSpPr/>
            <p:nvPr/>
          </p:nvSpPr>
          <p:spPr>
            <a:xfrm>
              <a:off x="168022" y="200309"/>
              <a:ext cx="14503985" cy="14439411"/>
            </a:xfrm>
            <a:custGeom>
              <a:avLst/>
              <a:gdLst/>
              <a:ahLst/>
              <a:cxnLst/>
              <a:rect l="l" t="t" r="r" b="b"/>
              <a:pathLst>
                <a:path w="14503985" h="14439411">
                  <a:moveTo>
                    <a:pt x="7251993" y="73"/>
                  </a:moveTo>
                  <a:cubicBezTo>
                    <a:pt x="4664974" y="-11497"/>
                    <a:pt x="2269506" y="1362022"/>
                    <a:pt x="972645" y="3600537"/>
                  </a:cubicBezTo>
                  <a:cubicBezTo>
                    <a:pt x="-324215" y="5839051"/>
                    <a:pt x="-324215" y="8600360"/>
                    <a:pt x="972645" y="10838875"/>
                  </a:cubicBezTo>
                  <a:cubicBezTo>
                    <a:pt x="2269506" y="13077389"/>
                    <a:pt x="4664974" y="14450908"/>
                    <a:pt x="7251993" y="14439338"/>
                  </a:cubicBezTo>
                  <a:cubicBezTo>
                    <a:pt x="9839011" y="14450908"/>
                    <a:pt x="12234479" y="13077389"/>
                    <a:pt x="13531340" y="10838875"/>
                  </a:cubicBezTo>
                  <a:cubicBezTo>
                    <a:pt x="14828201" y="8600360"/>
                    <a:pt x="14828201" y="5839051"/>
                    <a:pt x="13531340" y="3600537"/>
                  </a:cubicBezTo>
                  <a:cubicBezTo>
                    <a:pt x="12234479" y="1362022"/>
                    <a:pt x="9839011" y="-11497"/>
                    <a:pt x="7251993" y="73"/>
                  </a:cubicBezTo>
                  <a:close/>
                </a:path>
              </a:pathLst>
            </a:custGeom>
            <a:gradFill rotWithShape="1">
              <a:gsLst>
                <a:gs pos="0">
                  <a:srgbClr val="032A64">
                    <a:alpha val="100000"/>
                  </a:srgbClr>
                </a:gs>
                <a:gs pos="100000">
                  <a:srgbClr val="414C94">
                    <a:alpha val="100000"/>
                  </a:srgbClr>
                </a:gs>
              </a:gsLst>
              <a:lin ang="0"/>
            </a:gradFill>
          </p:spPr>
        </p:sp>
        <p:sp>
          <p:nvSpPr>
            <p:cNvPr id="10" name="Freeform 10"/>
            <p:cNvSpPr/>
            <p:nvPr/>
          </p:nvSpPr>
          <p:spPr>
            <a:xfrm>
              <a:off x="531276" y="561946"/>
              <a:ext cx="13777477" cy="13716137"/>
            </a:xfrm>
            <a:custGeom>
              <a:avLst/>
              <a:gdLst/>
              <a:ahLst/>
              <a:cxnLst/>
              <a:rect l="l" t="t" r="r" b="b"/>
              <a:pathLst>
                <a:path w="13777477" h="13716137">
                  <a:moveTo>
                    <a:pt x="6888739" y="68"/>
                  </a:moveTo>
                  <a:cubicBezTo>
                    <a:pt x="4431305" y="-10922"/>
                    <a:pt x="2155826" y="1293797"/>
                    <a:pt x="923925" y="3420184"/>
                  </a:cubicBezTo>
                  <a:cubicBezTo>
                    <a:pt x="-307975" y="5546571"/>
                    <a:pt x="-307975" y="8169565"/>
                    <a:pt x="923925" y="10295952"/>
                  </a:cubicBezTo>
                  <a:cubicBezTo>
                    <a:pt x="2155826" y="12422339"/>
                    <a:pt x="4431305" y="13727058"/>
                    <a:pt x="6888739" y="13716068"/>
                  </a:cubicBezTo>
                  <a:cubicBezTo>
                    <a:pt x="9346172" y="13727058"/>
                    <a:pt x="11621651" y="12422339"/>
                    <a:pt x="12853552" y="10295952"/>
                  </a:cubicBezTo>
                  <a:cubicBezTo>
                    <a:pt x="14085452" y="8169565"/>
                    <a:pt x="14085452" y="5546571"/>
                    <a:pt x="12853552" y="3420184"/>
                  </a:cubicBezTo>
                  <a:cubicBezTo>
                    <a:pt x="11621651" y="1293797"/>
                    <a:pt x="9346172" y="-10922"/>
                    <a:pt x="6888739" y="68"/>
                  </a:cubicBezTo>
                  <a:close/>
                </a:path>
              </a:pathLst>
            </a:custGeom>
            <a:blipFill>
              <a:blip r:embed="rId5"/>
              <a:stretch>
                <a:fillRect l="223" t="-25187" r="223" b="-25187"/>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361B70">
                <a:alpha val="100000"/>
              </a:srgbClr>
            </a:gs>
            <a:gs pos="100000">
              <a:srgbClr val="000000">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7315977" y="785239"/>
            <a:ext cx="10546838" cy="3158245"/>
          </a:xfrm>
          <a:prstGeom prst="rect">
            <a:avLst/>
          </a:prstGeom>
        </p:spPr>
        <p:txBody>
          <a:bodyPr lIns="0" tIns="0" rIns="0" bIns="0" rtlCol="0" anchor="t">
            <a:spAutoFit/>
          </a:bodyPr>
          <a:lstStyle/>
          <a:p>
            <a:pPr algn="l">
              <a:lnSpc>
                <a:spcPts val="8145"/>
              </a:lnSpc>
            </a:pPr>
            <a:r>
              <a:rPr lang="en-US" sz="8570" b="1">
                <a:solidFill>
                  <a:srgbClr val="36E9FD"/>
                </a:solidFill>
                <a:latin typeface="Montserrat Semi-Bold" panose="00000700000000000000"/>
                <a:ea typeface="Montserrat Semi-Bold" panose="00000700000000000000"/>
                <a:cs typeface="Montserrat Semi-Bold" panose="00000700000000000000"/>
                <a:sym typeface="Montserrat Semi-Bold" panose="00000700000000000000"/>
              </a:rPr>
              <a:t>Conclusion &amp; Perspectives Futures</a:t>
            </a:r>
          </a:p>
        </p:txBody>
      </p:sp>
      <p:sp>
        <p:nvSpPr>
          <p:cNvPr id="3" name="TextBox 3"/>
          <p:cNvSpPr txBox="1"/>
          <p:nvPr/>
        </p:nvSpPr>
        <p:spPr>
          <a:xfrm>
            <a:off x="7315977" y="4182974"/>
            <a:ext cx="10242576" cy="3953080"/>
          </a:xfrm>
          <a:prstGeom prst="rect">
            <a:avLst/>
          </a:prstGeom>
        </p:spPr>
        <p:txBody>
          <a:bodyPr lIns="0" tIns="0" rIns="0" bIns="0" rtlCol="0" anchor="t">
            <a:spAutoFit/>
          </a:bodyPr>
          <a:lstStyle/>
          <a:p>
            <a:pPr algn="l">
              <a:lnSpc>
                <a:spcPts val="3480"/>
              </a:lnSpc>
            </a:pPr>
            <a:r>
              <a:rPr lang="en-US" sz="2700" i="1">
                <a:solidFill>
                  <a:srgbClr val="FFFFFF"/>
                </a:solidFill>
                <a:latin typeface="Raleway Italics"/>
                <a:ea typeface="Raleway Italics"/>
                <a:cs typeface="Raleway Italics"/>
                <a:sym typeface="Raleway Italics"/>
              </a:rPr>
              <a:t>L’IA générative transforme profondément les EIAH en offrant plus de personnalisation, d’interactivité et de soutien pédagogique. Malgré ses bénéfices, elle nécessite une utilisation encadrée pour éviter les dérives liées à la fiabilité, à l’éthique ou à la dépendance. À l’avenir, les EIAH intégreront des modèles d’IA encore plus performants, capables d’adapter l’apprentissage en temps réel et de créer des environnements plus intelligents et inclusifs. Ces évolutions ouvriront la voie à des pratiques éducatives innovantes et plus accessibles.</a:t>
            </a:r>
          </a:p>
        </p:txBody>
      </p:sp>
      <p:grpSp>
        <p:nvGrpSpPr>
          <p:cNvPr id="4" name="Group 4"/>
          <p:cNvGrpSpPr>
            <a:grpSpLocks noChangeAspect="1"/>
          </p:cNvGrpSpPr>
          <p:nvPr/>
        </p:nvGrpSpPr>
        <p:grpSpPr>
          <a:xfrm>
            <a:off x="746719" y="2150946"/>
            <a:ext cx="5985108" cy="5985108"/>
            <a:chOff x="0" y="0"/>
            <a:chExt cx="14840029" cy="14840029"/>
          </a:xfrm>
        </p:grpSpPr>
        <p:sp>
          <p:nvSpPr>
            <p:cNvPr id="5" name="Freeform 5"/>
            <p:cNvSpPr/>
            <p:nvPr/>
          </p:nvSpPr>
          <p:spPr>
            <a:xfrm>
              <a:off x="-33258" y="-75"/>
              <a:ext cx="14906544" cy="14840178"/>
            </a:xfrm>
            <a:custGeom>
              <a:avLst/>
              <a:gdLst/>
              <a:ahLst/>
              <a:cxnLst/>
              <a:rect l="l" t="t" r="r" b="b"/>
              <a:pathLst>
                <a:path w="14906544" h="14840178">
                  <a:moveTo>
                    <a:pt x="7453273" y="75"/>
                  </a:moveTo>
                  <a:cubicBezTo>
                    <a:pt x="4794451" y="-11816"/>
                    <a:pt x="2332496" y="1399825"/>
                    <a:pt x="999642" y="3700470"/>
                  </a:cubicBezTo>
                  <a:cubicBezTo>
                    <a:pt x="-333213" y="6001115"/>
                    <a:pt x="-333213" y="8839064"/>
                    <a:pt x="999642" y="11139709"/>
                  </a:cubicBezTo>
                  <a:cubicBezTo>
                    <a:pt x="2332496" y="13440354"/>
                    <a:pt x="4794451" y="14851995"/>
                    <a:pt x="7453273" y="14840104"/>
                  </a:cubicBezTo>
                  <a:cubicBezTo>
                    <a:pt x="10112093" y="14851995"/>
                    <a:pt x="12574049" y="13440354"/>
                    <a:pt x="13906904" y="11139709"/>
                  </a:cubicBezTo>
                  <a:cubicBezTo>
                    <a:pt x="15239758" y="8839064"/>
                    <a:pt x="15239758" y="6001115"/>
                    <a:pt x="13906904" y="3700470"/>
                  </a:cubicBezTo>
                  <a:cubicBezTo>
                    <a:pt x="12574049" y="1399825"/>
                    <a:pt x="10112093" y="-11816"/>
                    <a:pt x="7453273" y="75"/>
                  </a:cubicBezTo>
                  <a:close/>
                </a:path>
              </a:pathLst>
            </a:custGeom>
            <a:solidFill>
              <a:srgbClr val="36E9FD"/>
            </a:solidFill>
          </p:spPr>
        </p:sp>
        <p:sp>
          <p:nvSpPr>
            <p:cNvPr id="6" name="Freeform 6"/>
            <p:cNvSpPr/>
            <p:nvPr/>
          </p:nvSpPr>
          <p:spPr>
            <a:xfrm>
              <a:off x="168022" y="200309"/>
              <a:ext cx="14503985" cy="14439411"/>
            </a:xfrm>
            <a:custGeom>
              <a:avLst/>
              <a:gdLst/>
              <a:ahLst/>
              <a:cxnLst/>
              <a:rect l="l" t="t" r="r" b="b"/>
              <a:pathLst>
                <a:path w="14503985" h="14439411">
                  <a:moveTo>
                    <a:pt x="7251993" y="73"/>
                  </a:moveTo>
                  <a:cubicBezTo>
                    <a:pt x="4664974" y="-11497"/>
                    <a:pt x="2269506" y="1362022"/>
                    <a:pt x="972645" y="3600537"/>
                  </a:cubicBezTo>
                  <a:cubicBezTo>
                    <a:pt x="-324215" y="5839051"/>
                    <a:pt x="-324215" y="8600360"/>
                    <a:pt x="972645" y="10838875"/>
                  </a:cubicBezTo>
                  <a:cubicBezTo>
                    <a:pt x="2269506" y="13077389"/>
                    <a:pt x="4664974" y="14450908"/>
                    <a:pt x="7251993" y="14439338"/>
                  </a:cubicBezTo>
                  <a:cubicBezTo>
                    <a:pt x="9839011" y="14450908"/>
                    <a:pt x="12234479" y="13077389"/>
                    <a:pt x="13531340" y="10838875"/>
                  </a:cubicBezTo>
                  <a:cubicBezTo>
                    <a:pt x="14828201" y="8600360"/>
                    <a:pt x="14828201" y="5839051"/>
                    <a:pt x="13531340" y="3600537"/>
                  </a:cubicBezTo>
                  <a:cubicBezTo>
                    <a:pt x="12234479" y="1362022"/>
                    <a:pt x="9839011" y="-11497"/>
                    <a:pt x="7251993" y="73"/>
                  </a:cubicBezTo>
                  <a:close/>
                </a:path>
              </a:pathLst>
            </a:custGeom>
            <a:solidFill>
              <a:srgbClr val="FFFFFF"/>
            </a:solidFill>
          </p:spPr>
        </p:sp>
        <p:sp>
          <p:nvSpPr>
            <p:cNvPr id="7" name="Freeform 7"/>
            <p:cNvSpPr/>
            <p:nvPr/>
          </p:nvSpPr>
          <p:spPr>
            <a:xfrm>
              <a:off x="531276" y="561946"/>
              <a:ext cx="13777477" cy="13716137"/>
            </a:xfrm>
            <a:custGeom>
              <a:avLst/>
              <a:gdLst/>
              <a:ahLst/>
              <a:cxnLst/>
              <a:rect l="l" t="t" r="r" b="b"/>
              <a:pathLst>
                <a:path w="13777477" h="13716137">
                  <a:moveTo>
                    <a:pt x="6888739" y="68"/>
                  </a:moveTo>
                  <a:cubicBezTo>
                    <a:pt x="4431305" y="-10922"/>
                    <a:pt x="2155826" y="1293797"/>
                    <a:pt x="923925" y="3420184"/>
                  </a:cubicBezTo>
                  <a:cubicBezTo>
                    <a:pt x="-307975" y="5546571"/>
                    <a:pt x="-307975" y="8169565"/>
                    <a:pt x="923925" y="10295952"/>
                  </a:cubicBezTo>
                  <a:cubicBezTo>
                    <a:pt x="2155826" y="12422339"/>
                    <a:pt x="4431305" y="13727058"/>
                    <a:pt x="6888739" y="13716068"/>
                  </a:cubicBezTo>
                  <a:cubicBezTo>
                    <a:pt x="9346172" y="13727058"/>
                    <a:pt x="11621651" y="12422339"/>
                    <a:pt x="12853552" y="10295952"/>
                  </a:cubicBezTo>
                  <a:cubicBezTo>
                    <a:pt x="14085452" y="8169565"/>
                    <a:pt x="14085452" y="5546571"/>
                    <a:pt x="12853552" y="3420184"/>
                  </a:cubicBezTo>
                  <a:cubicBezTo>
                    <a:pt x="11621651" y="1293797"/>
                    <a:pt x="9346172" y="-10922"/>
                    <a:pt x="6888739" y="68"/>
                  </a:cubicBezTo>
                  <a:close/>
                </a:path>
              </a:pathLst>
            </a:custGeom>
            <a:blipFill>
              <a:blip r:embed="rId2"/>
              <a:stretch>
                <a:fillRect l="-24572" r="-24572"/>
              </a:stretch>
            </a:blipFill>
          </p:spPr>
        </p:sp>
      </p:grpSp>
      <p:sp>
        <p:nvSpPr>
          <p:cNvPr id="8" name="Freeform 8"/>
          <p:cNvSpPr/>
          <p:nvPr/>
        </p:nvSpPr>
        <p:spPr>
          <a:xfrm>
            <a:off x="1146878" y="2150946"/>
            <a:ext cx="1382962" cy="1382962"/>
          </a:xfrm>
          <a:custGeom>
            <a:avLst/>
            <a:gdLst/>
            <a:ahLst/>
            <a:cxnLst/>
            <a:rect l="l" t="t" r="r" b="b"/>
            <a:pathLst>
              <a:path w="1382962" h="1382962">
                <a:moveTo>
                  <a:pt x="0" y="0"/>
                </a:moveTo>
                <a:lnTo>
                  <a:pt x="1382962" y="0"/>
                </a:lnTo>
                <a:lnTo>
                  <a:pt x="1382962" y="1382962"/>
                </a:lnTo>
                <a:lnTo>
                  <a:pt x="0" y="13829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sp>
        <p:nvSpPr>
          <p:cNvPr id="5" name="Freeform 5"/>
          <p:cNvSpPr/>
          <p:nvPr/>
        </p:nvSpPr>
        <p:spPr>
          <a:xfrm rot="-3647679">
            <a:off x="5750070" y="2254213"/>
            <a:ext cx="27455017" cy="10021081"/>
          </a:xfrm>
          <a:custGeom>
            <a:avLst/>
            <a:gdLst/>
            <a:ahLst/>
            <a:cxnLst/>
            <a:rect l="l" t="t" r="r" b="b"/>
            <a:pathLst>
              <a:path w="27455017" h="10021081">
                <a:moveTo>
                  <a:pt x="0" y="0"/>
                </a:moveTo>
                <a:lnTo>
                  <a:pt x="27455017" y="0"/>
                </a:lnTo>
                <a:lnTo>
                  <a:pt x="27455017" y="10021081"/>
                </a:lnTo>
                <a:lnTo>
                  <a:pt x="0" y="10021081"/>
                </a:lnTo>
                <a:lnTo>
                  <a:pt x="0" y="0"/>
                </a:lnTo>
                <a:close/>
              </a:path>
            </a:pathLst>
          </a:custGeom>
          <a:blipFill>
            <a:blip r:embed="rId2">
              <a:alphaModFix amt="80000"/>
            </a:blip>
            <a:stretch>
              <a:fillRect/>
            </a:stretch>
          </a:blipFill>
        </p:spPr>
      </p:sp>
      <p:sp>
        <p:nvSpPr>
          <p:cNvPr id="6" name="Freeform 6"/>
          <p:cNvSpPr/>
          <p:nvPr/>
        </p:nvSpPr>
        <p:spPr>
          <a:xfrm rot="-1161320" flipV="1">
            <a:off x="-5537192" y="-4329620"/>
            <a:ext cx="19149891" cy="6989710"/>
          </a:xfrm>
          <a:custGeom>
            <a:avLst/>
            <a:gdLst/>
            <a:ahLst/>
            <a:cxnLst/>
            <a:rect l="l" t="t" r="r" b="b"/>
            <a:pathLst>
              <a:path w="19149891" h="6989710">
                <a:moveTo>
                  <a:pt x="0" y="6989710"/>
                </a:moveTo>
                <a:lnTo>
                  <a:pt x="19149891" y="6989710"/>
                </a:lnTo>
                <a:lnTo>
                  <a:pt x="19149891" y="0"/>
                </a:lnTo>
                <a:lnTo>
                  <a:pt x="0" y="0"/>
                </a:lnTo>
                <a:lnTo>
                  <a:pt x="0" y="6989710"/>
                </a:lnTo>
                <a:close/>
              </a:path>
            </a:pathLst>
          </a:custGeom>
          <a:blipFill>
            <a:blip r:embed="rId2">
              <a:alphaModFix amt="80000"/>
            </a:blip>
            <a:stretch>
              <a:fillRect/>
            </a:stretch>
          </a:blipFill>
        </p:spPr>
      </p:sp>
      <p:sp>
        <p:nvSpPr>
          <p:cNvPr id="7" name="TextBox 7"/>
          <p:cNvSpPr txBox="1"/>
          <p:nvPr/>
        </p:nvSpPr>
        <p:spPr>
          <a:xfrm>
            <a:off x="3220655" y="4563149"/>
            <a:ext cx="11815745" cy="1417878"/>
          </a:xfrm>
          <a:prstGeom prst="rect">
            <a:avLst/>
          </a:prstGeom>
        </p:spPr>
        <p:txBody>
          <a:bodyPr lIns="0" tIns="0" rIns="0" bIns="0" rtlCol="0" anchor="t">
            <a:spAutoFit/>
          </a:bodyPr>
          <a:lstStyle/>
          <a:p>
            <a:pPr algn="ctr">
              <a:lnSpc>
                <a:spcPts val="10485"/>
              </a:lnSpc>
            </a:pPr>
            <a:r>
              <a:rPr lang="en-US" sz="11040" b="1">
                <a:solidFill>
                  <a:srgbClr val="36E9FD"/>
                </a:solidFill>
                <a:latin typeface="Montserrat Heavy" panose="00000A00000000000000"/>
                <a:ea typeface="Montserrat Heavy" panose="00000A00000000000000"/>
                <a:cs typeface="Montserrat Heavy" panose="00000A00000000000000"/>
                <a:sym typeface="Montserrat Heavy" panose="00000A00000000000000"/>
              </a:rPr>
              <a:t>Merci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572293">
            <a:off x="-5466618" y="7110756"/>
            <a:ext cx="19149891" cy="6989710"/>
          </a:xfrm>
          <a:custGeom>
            <a:avLst/>
            <a:gdLst/>
            <a:ahLst/>
            <a:cxnLst/>
            <a:rect l="l" t="t" r="r" b="b"/>
            <a:pathLst>
              <a:path w="19149891" h="6989710">
                <a:moveTo>
                  <a:pt x="0" y="0"/>
                </a:moveTo>
                <a:lnTo>
                  <a:pt x="19149891" y="0"/>
                </a:lnTo>
                <a:lnTo>
                  <a:pt x="19149891" y="6989710"/>
                </a:lnTo>
                <a:lnTo>
                  <a:pt x="0" y="6989710"/>
                </a:lnTo>
                <a:lnTo>
                  <a:pt x="0" y="0"/>
                </a:lnTo>
                <a:close/>
              </a:path>
            </a:pathLst>
          </a:custGeom>
          <a:blipFill>
            <a:blip r:embed="rId2">
              <a:alphaModFix amt="80000"/>
            </a:blip>
            <a:stretch>
              <a:fillRect/>
            </a:stretch>
          </a:blipFill>
        </p:spPr>
      </p:sp>
      <p:sp>
        <p:nvSpPr>
          <p:cNvPr id="3" name="Freeform 3"/>
          <p:cNvSpPr/>
          <p:nvPr/>
        </p:nvSpPr>
        <p:spPr>
          <a:xfrm>
            <a:off x="194112" y="2868750"/>
            <a:ext cx="3970782" cy="8229600"/>
          </a:xfrm>
          <a:custGeom>
            <a:avLst/>
            <a:gdLst/>
            <a:ahLst/>
            <a:cxnLst/>
            <a:rect l="l" t="t" r="r" b="b"/>
            <a:pathLst>
              <a:path w="3970782" h="8229600">
                <a:moveTo>
                  <a:pt x="0" y="0"/>
                </a:moveTo>
                <a:lnTo>
                  <a:pt x="3970782" y="0"/>
                </a:lnTo>
                <a:lnTo>
                  <a:pt x="3970782" y="8229600"/>
                </a:lnTo>
                <a:lnTo>
                  <a:pt x="0" y="8229600"/>
                </a:lnTo>
                <a:lnTo>
                  <a:pt x="0" y="0"/>
                </a:lnTo>
                <a:close/>
              </a:path>
            </a:pathLst>
          </a:custGeom>
          <a:blipFill>
            <a:blip r:embed="rId3"/>
            <a:stretch>
              <a:fillRect/>
            </a:stretch>
          </a:blipFill>
        </p:spPr>
      </p:sp>
      <p:sp>
        <p:nvSpPr>
          <p:cNvPr id="4" name="Freeform 4"/>
          <p:cNvSpPr/>
          <p:nvPr/>
        </p:nvSpPr>
        <p:spPr>
          <a:xfrm>
            <a:off x="1948911" y="1923327"/>
            <a:ext cx="2691369" cy="2691369"/>
          </a:xfrm>
          <a:custGeom>
            <a:avLst/>
            <a:gdLst/>
            <a:ahLst/>
            <a:cxnLst/>
            <a:rect l="l" t="t" r="r" b="b"/>
            <a:pathLst>
              <a:path w="2691369" h="2691369">
                <a:moveTo>
                  <a:pt x="0" y="0"/>
                </a:moveTo>
                <a:lnTo>
                  <a:pt x="2691369" y="0"/>
                </a:lnTo>
                <a:lnTo>
                  <a:pt x="2691369" y="2691369"/>
                </a:lnTo>
                <a:lnTo>
                  <a:pt x="0" y="26913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572293" flipV="1">
            <a:off x="8920761" y="-3494855"/>
            <a:ext cx="19149891" cy="6989710"/>
          </a:xfrm>
          <a:custGeom>
            <a:avLst/>
            <a:gdLst/>
            <a:ahLst/>
            <a:cxnLst/>
            <a:rect l="l" t="t" r="r" b="b"/>
            <a:pathLst>
              <a:path w="19149891" h="6989710">
                <a:moveTo>
                  <a:pt x="0" y="6989710"/>
                </a:moveTo>
                <a:lnTo>
                  <a:pt x="19149891" y="6989710"/>
                </a:lnTo>
                <a:lnTo>
                  <a:pt x="19149891" y="0"/>
                </a:lnTo>
                <a:lnTo>
                  <a:pt x="0" y="0"/>
                </a:lnTo>
                <a:lnTo>
                  <a:pt x="0" y="6989710"/>
                </a:lnTo>
                <a:close/>
              </a:path>
            </a:pathLst>
          </a:custGeom>
          <a:blipFill>
            <a:blip r:embed="rId2">
              <a:alphaModFix amt="80000"/>
            </a:blip>
            <a:stretch>
              <a:fillRect/>
            </a:stretch>
          </a:blipFill>
        </p:spPr>
      </p:sp>
      <p:sp>
        <p:nvSpPr>
          <p:cNvPr id="6" name="Freeform 6"/>
          <p:cNvSpPr/>
          <p:nvPr/>
        </p:nvSpPr>
        <p:spPr>
          <a:xfrm>
            <a:off x="5954105" y="4932104"/>
            <a:ext cx="260973" cy="260973"/>
          </a:xfrm>
          <a:custGeom>
            <a:avLst/>
            <a:gdLst/>
            <a:ahLst/>
            <a:cxnLst/>
            <a:rect l="l" t="t" r="r" b="b"/>
            <a:pathLst>
              <a:path w="260973" h="260973">
                <a:moveTo>
                  <a:pt x="0" y="0"/>
                </a:moveTo>
                <a:lnTo>
                  <a:pt x="260973" y="0"/>
                </a:lnTo>
                <a:lnTo>
                  <a:pt x="260973" y="260973"/>
                </a:lnTo>
                <a:lnTo>
                  <a:pt x="0" y="2609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646000" y="257407"/>
            <a:ext cx="6259150" cy="771293"/>
          </a:xfrm>
          <a:prstGeom prst="rect">
            <a:avLst/>
          </a:prstGeom>
        </p:spPr>
        <p:txBody>
          <a:bodyPr lIns="0" tIns="0" rIns="0" bIns="0" rtlCol="0" anchor="t">
            <a:spAutoFit/>
          </a:bodyPr>
          <a:lstStyle/>
          <a:p>
            <a:pPr algn="l">
              <a:lnSpc>
                <a:spcPts val="5645"/>
              </a:lnSpc>
            </a:pPr>
            <a:r>
              <a:rPr lang="en-US" sz="5940" b="1">
                <a:solidFill>
                  <a:srgbClr val="FFFFFF"/>
                </a:solidFill>
                <a:latin typeface="Montserrat Semi-Bold" panose="00000700000000000000"/>
                <a:ea typeface="Montserrat Semi-Bold" panose="00000700000000000000"/>
                <a:cs typeface="Montserrat Semi-Bold" panose="00000700000000000000"/>
                <a:sym typeface="Montserrat Semi-Bold" panose="00000700000000000000"/>
              </a:rPr>
              <a:t>Plan de travail</a:t>
            </a:r>
          </a:p>
        </p:txBody>
      </p:sp>
      <p:sp>
        <p:nvSpPr>
          <p:cNvPr id="8" name="TextBox 8"/>
          <p:cNvSpPr txBox="1"/>
          <p:nvPr/>
        </p:nvSpPr>
        <p:spPr>
          <a:xfrm>
            <a:off x="6254294" y="1532982"/>
            <a:ext cx="8664498" cy="351199"/>
          </a:xfrm>
          <a:prstGeom prst="rect">
            <a:avLst/>
          </a:prstGeom>
        </p:spPr>
        <p:txBody>
          <a:bodyPr lIns="0" tIns="0" rIns="0" bIns="0" rtlCol="0" anchor="t">
            <a:spAutoFit/>
          </a:bodyPr>
          <a:lstStyle/>
          <a:p>
            <a:pPr algn="l">
              <a:lnSpc>
                <a:spcPts val="2695"/>
              </a:lnSpc>
            </a:pPr>
            <a:r>
              <a:rPr lang="en-US" sz="2835" b="1" dirty="0" err="1">
                <a:solidFill>
                  <a:srgbClr val="36E9FD"/>
                </a:solidFill>
                <a:latin typeface="Montserrat Heavy" panose="00000A00000000000000"/>
                <a:ea typeface="Montserrat Heavy" panose="00000A00000000000000"/>
                <a:cs typeface="Montserrat Heavy" panose="00000A00000000000000"/>
                <a:sym typeface="Montserrat Heavy" panose="00000A00000000000000"/>
              </a:rPr>
              <a:t>Contexte</a:t>
            </a:r>
            <a:r>
              <a:rPr lang="en-US" sz="2835"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rPr>
              <a:t> &amp; </a:t>
            </a:r>
            <a:r>
              <a:rPr lang="en-US" sz="2835" b="1" dirty="0" err="1">
                <a:solidFill>
                  <a:srgbClr val="36E9FD"/>
                </a:solidFill>
                <a:latin typeface="Montserrat Heavy" panose="00000A00000000000000"/>
                <a:ea typeface="Montserrat Heavy" panose="00000A00000000000000"/>
                <a:cs typeface="Montserrat Heavy" panose="00000A00000000000000"/>
                <a:sym typeface="Montserrat Heavy" panose="00000A00000000000000"/>
              </a:rPr>
              <a:t>Problématique</a:t>
            </a:r>
            <a:endParaRPr lang="en-US" sz="2835"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endParaRPr>
          </a:p>
        </p:txBody>
      </p:sp>
      <p:sp>
        <p:nvSpPr>
          <p:cNvPr id="9" name="TextBox 9"/>
          <p:cNvSpPr txBox="1"/>
          <p:nvPr/>
        </p:nvSpPr>
        <p:spPr>
          <a:xfrm>
            <a:off x="6166158" y="2145660"/>
            <a:ext cx="7880358" cy="345710"/>
          </a:xfrm>
          <a:prstGeom prst="rect">
            <a:avLst/>
          </a:prstGeom>
        </p:spPr>
        <p:txBody>
          <a:bodyPr lIns="0" tIns="0" rIns="0" bIns="0" rtlCol="0" anchor="t">
            <a:spAutoFit/>
          </a:bodyPr>
          <a:lstStyle/>
          <a:p>
            <a:pPr algn="l">
              <a:lnSpc>
                <a:spcPts val="2600"/>
              </a:lnSpc>
            </a:pPr>
            <a:r>
              <a:rPr lang="en-US" sz="2735"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rPr>
              <a:t> </a:t>
            </a:r>
            <a:r>
              <a:rPr lang="en-US" sz="2735" b="1" dirty="0" err="1">
                <a:solidFill>
                  <a:srgbClr val="36E9FD"/>
                </a:solidFill>
                <a:latin typeface="Montserrat Heavy" panose="00000A00000000000000"/>
                <a:ea typeface="Montserrat Heavy" panose="00000A00000000000000"/>
                <a:cs typeface="Montserrat Heavy" panose="00000A00000000000000"/>
                <a:sym typeface="Montserrat Heavy" panose="00000A00000000000000"/>
              </a:rPr>
              <a:t>Qu’est-ce</a:t>
            </a:r>
            <a:r>
              <a:rPr lang="en-US" sz="2735"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rPr>
              <a:t> </a:t>
            </a:r>
            <a:r>
              <a:rPr lang="en-US" sz="2735" b="1" dirty="0" err="1">
                <a:solidFill>
                  <a:srgbClr val="36E9FD"/>
                </a:solidFill>
                <a:latin typeface="Montserrat Heavy" panose="00000A00000000000000"/>
                <a:ea typeface="Montserrat Heavy" panose="00000A00000000000000"/>
                <a:cs typeface="Montserrat Heavy" panose="00000A00000000000000"/>
                <a:sym typeface="Montserrat Heavy" panose="00000A00000000000000"/>
              </a:rPr>
              <a:t>que</a:t>
            </a:r>
            <a:r>
              <a:rPr lang="en-US" sz="2735"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rPr>
              <a:t> les EIAH ?</a:t>
            </a:r>
          </a:p>
        </p:txBody>
      </p:sp>
      <p:sp>
        <p:nvSpPr>
          <p:cNvPr id="10" name="TextBox 10"/>
          <p:cNvSpPr txBox="1"/>
          <p:nvPr/>
        </p:nvSpPr>
        <p:spPr>
          <a:xfrm>
            <a:off x="6357305" y="3497574"/>
            <a:ext cx="8033112" cy="364479"/>
          </a:xfrm>
          <a:prstGeom prst="rect">
            <a:avLst/>
          </a:prstGeom>
        </p:spPr>
        <p:txBody>
          <a:bodyPr lIns="0" tIns="0" rIns="0" bIns="0" rtlCol="0" anchor="t">
            <a:spAutoFit/>
          </a:bodyPr>
          <a:lstStyle/>
          <a:p>
            <a:pPr algn="l">
              <a:lnSpc>
                <a:spcPts val="2715"/>
              </a:lnSpc>
            </a:pPr>
            <a:r>
              <a:rPr lang="en-US" sz="2860" b="1" dirty="0" err="1">
                <a:solidFill>
                  <a:srgbClr val="36E9FD"/>
                </a:solidFill>
                <a:latin typeface="Montserrat Heavy" panose="00000A00000000000000"/>
                <a:ea typeface="Montserrat Heavy" panose="00000A00000000000000"/>
                <a:cs typeface="Montserrat Heavy" panose="00000A00000000000000"/>
                <a:sym typeface="Montserrat Heavy" panose="00000A00000000000000"/>
              </a:rPr>
              <a:t>Qu’est-ce</a:t>
            </a:r>
            <a:r>
              <a:rPr lang="en-US" sz="2860"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rPr>
              <a:t> </a:t>
            </a:r>
            <a:r>
              <a:rPr lang="en-US" sz="2860" b="1" dirty="0" err="1">
                <a:solidFill>
                  <a:srgbClr val="36E9FD"/>
                </a:solidFill>
                <a:latin typeface="Montserrat Heavy" panose="00000A00000000000000"/>
                <a:ea typeface="Montserrat Heavy" panose="00000A00000000000000"/>
                <a:cs typeface="Montserrat Heavy" panose="00000A00000000000000"/>
                <a:sym typeface="Montserrat Heavy" panose="00000A00000000000000"/>
              </a:rPr>
              <a:t>que</a:t>
            </a:r>
            <a:r>
              <a:rPr lang="en-US" sz="2860"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rPr>
              <a:t> </a:t>
            </a:r>
            <a:r>
              <a:rPr lang="en-US" sz="2860" b="1" dirty="0" err="1">
                <a:solidFill>
                  <a:srgbClr val="36E9FD"/>
                </a:solidFill>
                <a:latin typeface="Montserrat Heavy" panose="00000A00000000000000"/>
                <a:ea typeface="Montserrat Heavy" panose="00000A00000000000000"/>
                <a:cs typeface="Montserrat Heavy" panose="00000A00000000000000"/>
                <a:sym typeface="Montserrat Heavy" panose="00000A00000000000000"/>
              </a:rPr>
              <a:t>l’IA</a:t>
            </a:r>
            <a:r>
              <a:rPr lang="en-US" sz="2860"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rPr>
              <a:t> </a:t>
            </a:r>
            <a:r>
              <a:rPr lang="en-US" sz="2860" b="1" dirty="0" err="1">
                <a:solidFill>
                  <a:srgbClr val="36E9FD"/>
                </a:solidFill>
                <a:latin typeface="Montserrat Heavy" panose="00000A00000000000000"/>
                <a:ea typeface="Montserrat Heavy" panose="00000A00000000000000"/>
                <a:cs typeface="Montserrat Heavy" panose="00000A00000000000000"/>
                <a:sym typeface="Montserrat Heavy" panose="00000A00000000000000"/>
              </a:rPr>
              <a:t>Générative</a:t>
            </a:r>
            <a:r>
              <a:rPr lang="en-US" sz="2860"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rPr>
              <a:t> (</a:t>
            </a:r>
            <a:r>
              <a:rPr lang="en-US" sz="2860" b="1" dirty="0" err="1">
                <a:solidFill>
                  <a:srgbClr val="36E9FD"/>
                </a:solidFill>
                <a:latin typeface="Montserrat Heavy" panose="00000A00000000000000"/>
                <a:ea typeface="Montserrat Heavy" panose="00000A00000000000000"/>
                <a:cs typeface="Montserrat Heavy" panose="00000A00000000000000"/>
                <a:sym typeface="Montserrat Heavy" panose="00000A00000000000000"/>
              </a:rPr>
              <a:t>ChatGPT</a:t>
            </a:r>
            <a:r>
              <a:rPr lang="en-US" sz="2860"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rPr>
              <a:t>)</a:t>
            </a:r>
          </a:p>
        </p:txBody>
      </p:sp>
      <p:sp>
        <p:nvSpPr>
          <p:cNvPr id="11" name="TextBox 11"/>
          <p:cNvSpPr txBox="1"/>
          <p:nvPr/>
        </p:nvSpPr>
        <p:spPr>
          <a:xfrm>
            <a:off x="6308051" y="2796777"/>
            <a:ext cx="8033112" cy="364479"/>
          </a:xfrm>
          <a:prstGeom prst="rect">
            <a:avLst/>
          </a:prstGeom>
        </p:spPr>
        <p:txBody>
          <a:bodyPr lIns="0" tIns="0" rIns="0" bIns="0" rtlCol="0" anchor="t">
            <a:spAutoFit/>
          </a:bodyPr>
          <a:lstStyle/>
          <a:p>
            <a:pPr algn="l">
              <a:lnSpc>
                <a:spcPts val="2715"/>
              </a:lnSpc>
            </a:pPr>
            <a:r>
              <a:rPr lang="en-US" sz="2860"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rPr>
              <a:t>Architecture de </a:t>
            </a:r>
            <a:r>
              <a:rPr lang="en-US" sz="2860" b="1" dirty="0" err="1">
                <a:solidFill>
                  <a:srgbClr val="36E9FD"/>
                </a:solidFill>
                <a:latin typeface="Montserrat Heavy" panose="00000A00000000000000"/>
                <a:ea typeface="Montserrat Heavy" panose="00000A00000000000000"/>
                <a:cs typeface="Montserrat Heavy" panose="00000A00000000000000"/>
                <a:sym typeface="Montserrat Heavy" panose="00000A00000000000000"/>
              </a:rPr>
              <a:t>l’EIAH</a:t>
            </a:r>
            <a:endParaRPr lang="en-US" sz="2860"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endParaRPr>
          </a:p>
        </p:txBody>
      </p:sp>
      <p:sp>
        <p:nvSpPr>
          <p:cNvPr id="12" name="TextBox 12"/>
          <p:cNvSpPr txBox="1"/>
          <p:nvPr/>
        </p:nvSpPr>
        <p:spPr>
          <a:xfrm>
            <a:off x="6395079" y="4172986"/>
            <a:ext cx="8033112" cy="364479"/>
          </a:xfrm>
          <a:prstGeom prst="rect">
            <a:avLst/>
          </a:prstGeom>
        </p:spPr>
        <p:txBody>
          <a:bodyPr lIns="0" tIns="0" rIns="0" bIns="0" rtlCol="0" anchor="t">
            <a:spAutoFit/>
          </a:bodyPr>
          <a:lstStyle/>
          <a:p>
            <a:pPr algn="l">
              <a:lnSpc>
                <a:spcPts val="2715"/>
              </a:lnSpc>
            </a:pPr>
            <a:r>
              <a:rPr lang="en-US" sz="2860"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rPr>
              <a:t>Architecture de L’IA generative</a:t>
            </a:r>
          </a:p>
        </p:txBody>
      </p:sp>
      <p:sp>
        <p:nvSpPr>
          <p:cNvPr id="14" name="TextBox 14"/>
          <p:cNvSpPr txBox="1"/>
          <p:nvPr/>
        </p:nvSpPr>
        <p:spPr>
          <a:xfrm>
            <a:off x="6365755" y="4902231"/>
            <a:ext cx="8278437" cy="394005"/>
          </a:xfrm>
          <a:prstGeom prst="rect">
            <a:avLst/>
          </a:prstGeom>
        </p:spPr>
        <p:txBody>
          <a:bodyPr lIns="0" tIns="0" rIns="0" bIns="0" rtlCol="0" anchor="t">
            <a:spAutoFit/>
          </a:bodyPr>
          <a:lstStyle/>
          <a:p>
            <a:pPr algn="l">
              <a:lnSpc>
                <a:spcPts val="2905"/>
              </a:lnSpc>
            </a:pPr>
            <a:r>
              <a:rPr lang="en-US" sz="3055"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rPr>
              <a:t>Apports Pédagogiques Positifs</a:t>
            </a:r>
          </a:p>
        </p:txBody>
      </p:sp>
      <p:sp>
        <p:nvSpPr>
          <p:cNvPr id="15" name="TextBox 15"/>
          <p:cNvSpPr txBox="1"/>
          <p:nvPr/>
        </p:nvSpPr>
        <p:spPr>
          <a:xfrm>
            <a:off x="6381126" y="5674134"/>
            <a:ext cx="8254599" cy="383153"/>
          </a:xfrm>
          <a:prstGeom prst="rect">
            <a:avLst/>
          </a:prstGeom>
        </p:spPr>
        <p:txBody>
          <a:bodyPr lIns="0" tIns="0" rIns="0" bIns="0" rtlCol="0" anchor="t">
            <a:spAutoFit/>
          </a:bodyPr>
          <a:lstStyle/>
          <a:p>
            <a:pPr algn="l">
              <a:lnSpc>
                <a:spcPts val="2895"/>
              </a:lnSpc>
            </a:pPr>
            <a:r>
              <a:rPr lang="en-US" sz="3045" b="1" dirty="0" err="1">
                <a:solidFill>
                  <a:srgbClr val="36E9FD"/>
                </a:solidFill>
                <a:latin typeface="Montserrat Heavy" panose="00000A00000000000000"/>
                <a:ea typeface="Montserrat Heavy" panose="00000A00000000000000"/>
                <a:cs typeface="Montserrat Heavy" panose="00000A00000000000000"/>
                <a:sym typeface="Montserrat Heavy" panose="00000A00000000000000"/>
              </a:rPr>
              <a:t>Limites</a:t>
            </a:r>
            <a:r>
              <a:rPr lang="en-US" sz="3045"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rPr>
              <a:t> &amp; </a:t>
            </a:r>
            <a:r>
              <a:rPr lang="en-US" sz="3045" b="1" dirty="0" err="1">
                <a:solidFill>
                  <a:srgbClr val="36E9FD"/>
                </a:solidFill>
                <a:latin typeface="Montserrat Heavy" panose="00000A00000000000000"/>
                <a:ea typeface="Montserrat Heavy" panose="00000A00000000000000"/>
                <a:cs typeface="Montserrat Heavy" panose="00000A00000000000000"/>
                <a:sym typeface="Montserrat Heavy" panose="00000A00000000000000"/>
              </a:rPr>
              <a:t>Risques</a:t>
            </a:r>
            <a:r>
              <a:rPr lang="en-US" sz="3045"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rPr>
              <a:t> Pédagogiques</a:t>
            </a:r>
          </a:p>
        </p:txBody>
      </p:sp>
      <p:sp>
        <p:nvSpPr>
          <p:cNvPr id="16" name="TextBox 16"/>
          <p:cNvSpPr txBox="1"/>
          <p:nvPr/>
        </p:nvSpPr>
        <p:spPr>
          <a:xfrm>
            <a:off x="6381126" y="6414408"/>
            <a:ext cx="8043568" cy="405428"/>
          </a:xfrm>
          <a:prstGeom prst="rect">
            <a:avLst/>
          </a:prstGeom>
        </p:spPr>
        <p:txBody>
          <a:bodyPr lIns="0" tIns="0" rIns="0" bIns="0" rtlCol="0" anchor="t">
            <a:spAutoFit/>
          </a:bodyPr>
          <a:lstStyle/>
          <a:p>
            <a:pPr algn="l">
              <a:lnSpc>
                <a:spcPts val="3035"/>
              </a:lnSpc>
            </a:pPr>
            <a:r>
              <a:rPr lang="en-US" sz="3195"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rPr>
              <a:t>Impacts Techniques </a:t>
            </a:r>
            <a:r>
              <a:rPr lang="en-US" sz="3195" b="1" dirty="0" err="1">
                <a:solidFill>
                  <a:srgbClr val="36E9FD"/>
                </a:solidFill>
                <a:latin typeface="Montserrat Heavy" panose="00000A00000000000000"/>
                <a:ea typeface="Montserrat Heavy" panose="00000A00000000000000"/>
                <a:cs typeface="Montserrat Heavy" panose="00000A00000000000000"/>
                <a:sym typeface="Montserrat Heavy" panose="00000A00000000000000"/>
              </a:rPr>
              <a:t>sur</a:t>
            </a:r>
            <a:r>
              <a:rPr lang="en-US" sz="3195"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rPr>
              <a:t> les EIAH</a:t>
            </a:r>
          </a:p>
        </p:txBody>
      </p:sp>
      <p:sp>
        <p:nvSpPr>
          <p:cNvPr id="17" name="TextBox 17"/>
          <p:cNvSpPr txBox="1"/>
          <p:nvPr/>
        </p:nvSpPr>
        <p:spPr>
          <a:xfrm>
            <a:off x="6357305" y="7171345"/>
            <a:ext cx="9302108" cy="368030"/>
          </a:xfrm>
          <a:prstGeom prst="rect">
            <a:avLst/>
          </a:prstGeom>
        </p:spPr>
        <p:txBody>
          <a:bodyPr lIns="0" tIns="0" rIns="0" bIns="0" rtlCol="0" anchor="t">
            <a:spAutoFit/>
          </a:bodyPr>
          <a:lstStyle/>
          <a:p>
            <a:pPr algn="l">
              <a:lnSpc>
                <a:spcPts val="2740"/>
              </a:lnSpc>
            </a:pPr>
            <a:r>
              <a:rPr lang="en-US" sz="2885" b="1">
                <a:solidFill>
                  <a:srgbClr val="36E9FD"/>
                </a:solidFill>
                <a:latin typeface="Montserrat Heavy" panose="00000A00000000000000"/>
                <a:ea typeface="Montserrat Heavy" panose="00000A00000000000000"/>
                <a:cs typeface="Montserrat Heavy" panose="00000A00000000000000"/>
                <a:sym typeface="Montserrat Heavy" panose="00000A00000000000000"/>
              </a:rPr>
              <a:t>Exemples Concrets d’Usage (ChatGPT + EIAH)</a:t>
            </a:r>
          </a:p>
        </p:txBody>
      </p:sp>
      <p:sp>
        <p:nvSpPr>
          <p:cNvPr id="18" name="TextBox 18"/>
          <p:cNvSpPr txBox="1"/>
          <p:nvPr/>
        </p:nvSpPr>
        <p:spPr>
          <a:xfrm>
            <a:off x="6342717" y="7881731"/>
            <a:ext cx="5424606" cy="367422"/>
          </a:xfrm>
          <a:prstGeom prst="rect">
            <a:avLst/>
          </a:prstGeom>
        </p:spPr>
        <p:txBody>
          <a:bodyPr lIns="0" tIns="0" rIns="0" bIns="0" rtlCol="0" anchor="t">
            <a:spAutoFit/>
          </a:bodyPr>
          <a:lstStyle/>
          <a:p>
            <a:pPr algn="l">
              <a:lnSpc>
                <a:spcPts val="2735"/>
              </a:lnSpc>
            </a:pPr>
            <a:r>
              <a:rPr lang="en-US" sz="2880" b="1">
                <a:solidFill>
                  <a:srgbClr val="36E9FD"/>
                </a:solidFill>
                <a:latin typeface="Montserrat Heavy" panose="00000A00000000000000"/>
                <a:ea typeface="Montserrat Heavy" panose="00000A00000000000000"/>
                <a:cs typeface="Montserrat Heavy" panose="00000A00000000000000"/>
                <a:sym typeface="Montserrat Heavy" panose="00000A00000000000000"/>
              </a:rPr>
              <a:t>Défis Éthiques &amp; Sécurité</a:t>
            </a:r>
          </a:p>
        </p:txBody>
      </p:sp>
      <p:sp>
        <p:nvSpPr>
          <p:cNvPr id="19" name="TextBox 19"/>
          <p:cNvSpPr txBox="1"/>
          <p:nvPr/>
        </p:nvSpPr>
        <p:spPr>
          <a:xfrm>
            <a:off x="6324984" y="8528182"/>
            <a:ext cx="10894379" cy="362607"/>
          </a:xfrm>
          <a:prstGeom prst="rect">
            <a:avLst/>
          </a:prstGeom>
        </p:spPr>
        <p:txBody>
          <a:bodyPr lIns="0" tIns="0" rIns="0" bIns="0" rtlCol="0" anchor="t">
            <a:spAutoFit/>
          </a:bodyPr>
          <a:lstStyle/>
          <a:p>
            <a:pPr algn="l">
              <a:lnSpc>
                <a:spcPts val="2765"/>
              </a:lnSpc>
            </a:pPr>
            <a:r>
              <a:rPr lang="en-US" sz="2910" b="1" dirty="0" err="1">
                <a:solidFill>
                  <a:srgbClr val="36E9FD"/>
                </a:solidFill>
                <a:latin typeface="Montserrat Heavy" panose="00000A00000000000000"/>
                <a:ea typeface="Montserrat Heavy" panose="00000A00000000000000"/>
                <a:cs typeface="Montserrat Heavy" panose="00000A00000000000000"/>
                <a:sym typeface="Montserrat Heavy" panose="00000A00000000000000"/>
              </a:rPr>
              <a:t>Recommandations</a:t>
            </a:r>
            <a:r>
              <a:rPr lang="en-US" sz="2910"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rPr>
              <a:t> pour </a:t>
            </a:r>
            <a:r>
              <a:rPr lang="en-US" sz="2910" b="1" dirty="0" err="1">
                <a:solidFill>
                  <a:srgbClr val="36E9FD"/>
                </a:solidFill>
                <a:latin typeface="Montserrat Heavy" panose="00000A00000000000000"/>
                <a:ea typeface="Montserrat Heavy" panose="00000A00000000000000"/>
                <a:cs typeface="Montserrat Heavy" panose="00000A00000000000000"/>
                <a:sym typeface="Montserrat Heavy" panose="00000A00000000000000"/>
              </a:rPr>
              <a:t>une</a:t>
            </a:r>
            <a:r>
              <a:rPr lang="en-US" sz="2910"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rPr>
              <a:t> </a:t>
            </a:r>
            <a:r>
              <a:rPr lang="en-US" sz="2910" b="1" dirty="0" err="1">
                <a:solidFill>
                  <a:srgbClr val="36E9FD"/>
                </a:solidFill>
                <a:latin typeface="Montserrat Heavy" panose="00000A00000000000000"/>
                <a:ea typeface="Montserrat Heavy" panose="00000A00000000000000"/>
                <a:cs typeface="Montserrat Heavy" panose="00000A00000000000000"/>
                <a:sym typeface="Montserrat Heavy" panose="00000A00000000000000"/>
              </a:rPr>
              <a:t>Intégration</a:t>
            </a:r>
            <a:r>
              <a:rPr lang="en-US" sz="2910"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rPr>
              <a:t> </a:t>
            </a:r>
            <a:r>
              <a:rPr lang="en-US" sz="2910" b="1" dirty="0" err="1">
                <a:solidFill>
                  <a:srgbClr val="36E9FD"/>
                </a:solidFill>
                <a:latin typeface="Montserrat Heavy" panose="00000A00000000000000"/>
                <a:ea typeface="Montserrat Heavy" panose="00000A00000000000000"/>
                <a:cs typeface="Montserrat Heavy" panose="00000A00000000000000"/>
                <a:sym typeface="Montserrat Heavy" panose="00000A00000000000000"/>
              </a:rPr>
              <a:t>Responsable</a:t>
            </a:r>
            <a:endParaRPr lang="en-US" sz="2910"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endParaRPr>
          </a:p>
        </p:txBody>
      </p:sp>
      <p:sp>
        <p:nvSpPr>
          <p:cNvPr id="20" name="TextBox 20"/>
          <p:cNvSpPr txBox="1"/>
          <p:nvPr/>
        </p:nvSpPr>
        <p:spPr>
          <a:xfrm>
            <a:off x="6324984" y="9257478"/>
            <a:ext cx="11174073" cy="383398"/>
          </a:xfrm>
          <a:prstGeom prst="rect">
            <a:avLst/>
          </a:prstGeom>
        </p:spPr>
        <p:txBody>
          <a:bodyPr lIns="0" tIns="0" rIns="0" bIns="0" rtlCol="0" anchor="t">
            <a:spAutoFit/>
          </a:bodyPr>
          <a:lstStyle/>
          <a:p>
            <a:pPr algn="l">
              <a:lnSpc>
                <a:spcPts val="2835"/>
              </a:lnSpc>
            </a:pPr>
            <a:r>
              <a:rPr lang="en-US" sz="2985" b="1" dirty="0">
                <a:solidFill>
                  <a:srgbClr val="36E9FD"/>
                </a:solidFill>
                <a:latin typeface="Montserrat Heavy" panose="00000A00000000000000"/>
                <a:ea typeface="Montserrat Heavy" panose="00000A00000000000000"/>
                <a:cs typeface="Montserrat Heavy" panose="00000A00000000000000"/>
                <a:sym typeface="Montserrat Heavy" panose="00000A00000000000000"/>
              </a:rPr>
              <a:t>Conclusion &amp; Perspectives Futures</a:t>
            </a:r>
          </a:p>
        </p:txBody>
      </p:sp>
      <p:sp>
        <p:nvSpPr>
          <p:cNvPr id="21" name="Freeform 21"/>
          <p:cNvSpPr/>
          <p:nvPr/>
        </p:nvSpPr>
        <p:spPr>
          <a:xfrm>
            <a:off x="5954453" y="9188686"/>
            <a:ext cx="247479" cy="282248"/>
          </a:xfrm>
          <a:custGeom>
            <a:avLst/>
            <a:gdLst/>
            <a:ahLst/>
            <a:cxnLst/>
            <a:rect l="l" t="t" r="r" b="b"/>
            <a:pathLst>
              <a:path w="260973" h="260973">
                <a:moveTo>
                  <a:pt x="0" y="0"/>
                </a:moveTo>
                <a:lnTo>
                  <a:pt x="260973" y="0"/>
                </a:lnTo>
                <a:lnTo>
                  <a:pt x="260973" y="260973"/>
                </a:lnTo>
                <a:lnTo>
                  <a:pt x="0" y="2609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Freeform 22"/>
          <p:cNvSpPr/>
          <p:nvPr/>
        </p:nvSpPr>
        <p:spPr>
          <a:xfrm>
            <a:off x="5949774" y="8548271"/>
            <a:ext cx="260973" cy="260973"/>
          </a:xfrm>
          <a:custGeom>
            <a:avLst/>
            <a:gdLst/>
            <a:ahLst/>
            <a:cxnLst/>
            <a:rect l="l" t="t" r="r" b="b"/>
            <a:pathLst>
              <a:path w="260973" h="260973">
                <a:moveTo>
                  <a:pt x="0" y="0"/>
                </a:moveTo>
                <a:lnTo>
                  <a:pt x="260973" y="0"/>
                </a:lnTo>
                <a:lnTo>
                  <a:pt x="260973" y="260973"/>
                </a:lnTo>
                <a:lnTo>
                  <a:pt x="0" y="2609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3" name="Freeform 23"/>
          <p:cNvSpPr/>
          <p:nvPr/>
        </p:nvSpPr>
        <p:spPr>
          <a:xfrm>
            <a:off x="5940959" y="7878077"/>
            <a:ext cx="260973" cy="260973"/>
          </a:xfrm>
          <a:custGeom>
            <a:avLst/>
            <a:gdLst/>
            <a:ahLst/>
            <a:cxnLst/>
            <a:rect l="l" t="t" r="r" b="b"/>
            <a:pathLst>
              <a:path w="260973" h="260973">
                <a:moveTo>
                  <a:pt x="0" y="0"/>
                </a:moveTo>
                <a:lnTo>
                  <a:pt x="260973" y="0"/>
                </a:lnTo>
                <a:lnTo>
                  <a:pt x="260973" y="260973"/>
                </a:lnTo>
                <a:lnTo>
                  <a:pt x="0" y="2609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4" name="Freeform 24"/>
          <p:cNvSpPr/>
          <p:nvPr/>
        </p:nvSpPr>
        <p:spPr>
          <a:xfrm>
            <a:off x="5943424" y="7201519"/>
            <a:ext cx="260973" cy="260973"/>
          </a:xfrm>
          <a:custGeom>
            <a:avLst/>
            <a:gdLst/>
            <a:ahLst/>
            <a:cxnLst/>
            <a:rect l="l" t="t" r="r" b="b"/>
            <a:pathLst>
              <a:path w="260973" h="260973">
                <a:moveTo>
                  <a:pt x="0" y="0"/>
                </a:moveTo>
                <a:lnTo>
                  <a:pt x="260973" y="0"/>
                </a:lnTo>
                <a:lnTo>
                  <a:pt x="260973" y="260973"/>
                </a:lnTo>
                <a:lnTo>
                  <a:pt x="0" y="2609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5" name="Freeform 25"/>
          <p:cNvSpPr/>
          <p:nvPr/>
        </p:nvSpPr>
        <p:spPr>
          <a:xfrm>
            <a:off x="5954105" y="6484215"/>
            <a:ext cx="260973" cy="260973"/>
          </a:xfrm>
          <a:custGeom>
            <a:avLst/>
            <a:gdLst/>
            <a:ahLst/>
            <a:cxnLst/>
            <a:rect l="l" t="t" r="r" b="b"/>
            <a:pathLst>
              <a:path w="260973" h="260973">
                <a:moveTo>
                  <a:pt x="0" y="0"/>
                </a:moveTo>
                <a:lnTo>
                  <a:pt x="260973" y="0"/>
                </a:lnTo>
                <a:lnTo>
                  <a:pt x="260973" y="260973"/>
                </a:lnTo>
                <a:lnTo>
                  <a:pt x="0" y="2609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6" name="Freeform 26"/>
          <p:cNvSpPr/>
          <p:nvPr/>
        </p:nvSpPr>
        <p:spPr>
          <a:xfrm>
            <a:off x="5949774" y="5724280"/>
            <a:ext cx="260973" cy="260973"/>
          </a:xfrm>
          <a:custGeom>
            <a:avLst/>
            <a:gdLst/>
            <a:ahLst/>
            <a:cxnLst/>
            <a:rect l="l" t="t" r="r" b="b"/>
            <a:pathLst>
              <a:path w="260973" h="260973">
                <a:moveTo>
                  <a:pt x="0" y="0"/>
                </a:moveTo>
                <a:lnTo>
                  <a:pt x="260973" y="0"/>
                </a:lnTo>
                <a:lnTo>
                  <a:pt x="260973" y="260973"/>
                </a:lnTo>
                <a:lnTo>
                  <a:pt x="0" y="2609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8" name="Freeform 28"/>
          <p:cNvSpPr/>
          <p:nvPr/>
        </p:nvSpPr>
        <p:spPr>
          <a:xfrm>
            <a:off x="5963268" y="4210360"/>
            <a:ext cx="260973" cy="260973"/>
          </a:xfrm>
          <a:custGeom>
            <a:avLst/>
            <a:gdLst/>
            <a:ahLst/>
            <a:cxnLst/>
            <a:rect l="l" t="t" r="r" b="b"/>
            <a:pathLst>
              <a:path w="260973" h="260973">
                <a:moveTo>
                  <a:pt x="0" y="0"/>
                </a:moveTo>
                <a:lnTo>
                  <a:pt x="260973" y="0"/>
                </a:lnTo>
                <a:lnTo>
                  <a:pt x="260973" y="260973"/>
                </a:lnTo>
                <a:lnTo>
                  <a:pt x="0" y="2609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Freeform 29"/>
          <p:cNvSpPr/>
          <p:nvPr/>
        </p:nvSpPr>
        <p:spPr>
          <a:xfrm>
            <a:off x="5944944" y="3528401"/>
            <a:ext cx="260973" cy="260973"/>
          </a:xfrm>
          <a:custGeom>
            <a:avLst/>
            <a:gdLst/>
            <a:ahLst/>
            <a:cxnLst/>
            <a:rect l="l" t="t" r="r" b="b"/>
            <a:pathLst>
              <a:path w="260973" h="260973">
                <a:moveTo>
                  <a:pt x="0" y="0"/>
                </a:moveTo>
                <a:lnTo>
                  <a:pt x="260973" y="0"/>
                </a:lnTo>
                <a:lnTo>
                  <a:pt x="260973" y="260973"/>
                </a:lnTo>
                <a:lnTo>
                  <a:pt x="0" y="2609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0" name="Freeform 30"/>
          <p:cNvSpPr/>
          <p:nvPr/>
        </p:nvSpPr>
        <p:spPr>
          <a:xfrm>
            <a:off x="5944946" y="2858059"/>
            <a:ext cx="260973" cy="260973"/>
          </a:xfrm>
          <a:custGeom>
            <a:avLst/>
            <a:gdLst/>
            <a:ahLst/>
            <a:cxnLst/>
            <a:rect l="l" t="t" r="r" b="b"/>
            <a:pathLst>
              <a:path w="260973" h="260973">
                <a:moveTo>
                  <a:pt x="0" y="0"/>
                </a:moveTo>
                <a:lnTo>
                  <a:pt x="260973" y="0"/>
                </a:lnTo>
                <a:lnTo>
                  <a:pt x="260973" y="260973"/>
                </a:lnTo>
                <a:lnTo>
                  <a:pt x="0" y="2609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1" name="Freeform 31"/>
          <p:cNvSpPr/>
          <p:nvPr/>
        </p:nvSpPr>
        <p:spPr>
          <a:xfrm>
            <a:off x="5944945" y="2246083"/>
            <a:ext cx="260973" cy="260973"/>
          </a:xfrm>
          <a:custGeom>
            <a:avLst/>
            <a:gdLst/>
            <a:ahLst/>
            <a:cxnLst/>
            <a:rect l="l" t="t" r="r" b="b"/>
            <a:pathLst>
              <a:path w="260973" h="260973">
                <a:moveTo>
                  <a:pt x="0" y="0"/>
                </a:moveTo>
                <a:lnTo>
                  <a:pt x="260973" y="0"/>
                </a:lnTo>
                <a:lnTo>
                  <a:pt x="260973" y="260973"/>
                </a:lnTo>
                <a:lnTo>
                  <a:pt x="0" y="2609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2" name="Freeform 32"/>
          <p:cNvSpPr/>
          <p:nvPr/>
        </p:nvSpPr>
        <p:spPr>
          <a:xfrm>
            <a:off x="5954106" y="1541272"/>
            <a:ext cx="260973" cy="260973"/>
          </a:xfrm>
          <a:custGeom>
            <a:avLst/>
            <a:gdLst/>
            <a:ahLst/>
            <a:cxnLst/>
            <a:rect l="l" t="t" r="r" b="b"/>
            <a:pathLst>
              <a:path w="260973" h="260973">
                <a:moveTo>
                  <a:pt x="0" y="0"/>
                </a:moveTo>
                <a:lnTo>
                  <a:pt x="260973" y="0"/>
                </a:lnTo>
                <a:lnTo>
                  <a:pt x="260973" y="260973"/>
                </a:lnTo>
                <a:lnTo>
                  <a:pt x="0" y="2609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ppt_x"/>
                                          </p:val>
                                        </p:tav>
                                        <p:tav tm="100000">
                                          <p:val>
                                            <p:strVal val="#ppt_x"/>
                                          </p:val>
                                        </p:tav>
                                      </p:tavLst>
                                    </p:anim>
                                    <p:anim calcmode="lin" valueType="num">
                                      <p:cBhvr additive="base">
                                        <p:cTn id="84" dur="500" fill="hold"/>
                                        <p:tgtEl>
                                          <p:spTgt spid="24"/>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ppt_x"/>
                                          </p:val>
                                        </p:tav>
                                        <p:tav tm="100000">
                                          <p:val>
                                            <p:strVal val="#ppt_x"/>
                                          </p:val>
                                        </p:tav>
                                      </p:tavLst>
                                    </p:anim>
                                    <p:anim calcmode="lin" valueType="num">
                                      <p:cBhvr additive="base">
                                        <p:cTn id="88" dur="50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ppt_x"/>
                                          </p:val>
                                        </p:tav>
                                        <p:tav tm="100000">
                                          <p:val>
                                            <p:strVal val="#ppt_x"/>
                                          </p:val>
                                        </p:tav>
                                      </p:tavLst>
                                    </p:anim>
                                    <p:anim calcmode="lin" valueType="num">
                                      <p:cBhvr additive="base">
                                        <p:cTn id="96" dur="5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ppt_x"/>
                                          </p:val>
                                        </p:tav>
                                        <p:tav tm="100000">
                                          <p:val>
                                            <p:strVal val="#ppt_x"/>
                                          </p:val>
                                        </p:tav>
                                      </p:tavLst>
                                    </p:anim>
                                    <p:anim calcmode="lin" valueType="num">
                                      <p:cBhvr additive="base">
                                        <p:cTn id="100" dur="500" fill="hold"/>
                                        <p:tgtEl>
                                          <p:spTgt spid="29"/>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additive="base">
                                        <p:cTn id="103" dur="500" fill="hold"/>
                                        <p:tgtEl>
                                          <p:spTgt spid="30"/>
                                        </p:tgtEl>
                                        <p:attrNameLst>
                                          <p:attrName>ppt_x</p:attrName>
                                        </p:attrNameLst>
                                      </p:cBhvr>
                                      <p:tavLst>
                                        <p:tav tm="0">
                                          <p:val>
                                            <p:strVal val="#ppt_x"/>
                                          </p:val>
                                        </p:tav>
                                        <p:tav tm="100000">
                                          <p:val>
                                            <p:strVal val="#ppt_x"/>
                                          </p:val>
                                        </p:tav>
                                      </p:tavLst>
                                    </p:anim>
                                    <p:anim calcmode="lin" valueType="num">
                                      <p:cBhvr additive="base">
                                        <p:cTn id="104" dur="500" fill="hold"/>
                                        <p:tgtEl>
                                          <p:spTgt spid="30"/>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cBhvr additive="base">
                                        <p:cTn id="107" dur="500" fill="hold"/>
                                        <p:tgtEl>
                                          <p:spTgt spid="31"/>
                                        </p:tgtEl>
                                        <p:attrNameLst>
                                          <p:attrName>ppt_x</p:attrName>
                                        </p:attrNameLst>
                                      </p:cBhvr>
                                      <p:tavLst>
                                        <p:tav tm="0">
                                          <p:val>
                                            <p:strVal val="#ppt_x"/>
                                          </p:val>
                                        </p:tav>
                                        <p:tav tm="100000">
                                          <p:val>
                                            <p:strVal val="#ppt_x"/>
                                          </p:val>
                                        </p:tav>
                                      </p:tavLst>
                                    </p:anim>
                                    <p:anim calcmode="lin" valueType="num">
                                      <p:cBhvr additive="base">
                                        <p:cTn id="108" dur="500" fill="hold"/>
                                        <p:tgtEl>
                                          <p:spTgt spid="31"/>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2"/>
                                        </p:tgtEl>
                                        <p:attrNameLst>
                                          <p:attrName>style.visibility</p:attrName>
                                        </p:attrNameLst>
                                      </p:cBhvr>
                                      <p:to>
                                        <p:strVal val="visible"/>
                                      </p:to>
                                    </p:set>
                                    <p:anim calcmode="lin" valueType="num">
                                      <p:cBhvr additive="base">
                                        <p:cTn id="111" dur="500" fill="hold"/>
                                        <p:tgtEl>
                                          <p:spTgt spid="32"/>
                                        </p:tgtEl>
                                        <p:attrNameLst>
                                          <p:attrName>ppt_x</p:attrName>
                                        </p:attrNameLst>
                                      </p:cBhvr>
                                      <p:tavLst>
                                        <p:tav tm="0">
                                          <p:val>
                                            <p:strVal val="#ppt_x"/>
                                          </p:val>
                                        </p:tav>
                                        <p:tav tm="100000">
                                          <p:val>
                                            <p:strVal val="#ppt_x"/>
                                          </p:val>
                                        </p:tav>
                                      </p:tavLst>
                                    </p:anim>
                                    <p:anim calcmode="lin" valueType="num">
                                      <p:cBhvr additive="base">
                                        <p:cTn id="1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4" grpId="0"/>
      <p:bldP spid="15" grpId="0"/>
      <p:bldP spid="16" grpId="0"/>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572293">
            <a:off x="-5799371" y="6668368"/>
            <a:ext cx="19149891" cy="6989710"/>
          </a:xfrm>
          <a:custGeom>
            <a:avLst/>
            <a:gdLst/>
            <a:ahLst/>
            <a:cxnLst/>
            <a:rect l="l" t="t" r="r" b="b"/>
            <a:pathLst>
              <a:path w="19149891" h="6989710">
                <a:moveTo>
                  <a:pt x="0" y="0"/>
                </a:moveTo>
                <a:lnTo>
                  <a:pt x="19149891" y="0"/>
                </a:lnTo>
                <a:lnTo>
                  <a:pt x="19149891" y="6989710"/>
                </a:lnTo>
                <a:lnTo>
                  <a:pt x="0" y="6989710"/>
                </a:lnTo>
                <a:lnTo>
                  <a:pt x="0" y="0"/>
                </a:lnTo>
                <a:close/>
              </a:path>
            </a:pathLst>
          </a:custGeom>
          <a:blipFill>
            <a:blip r:embed="rId2">
              <a:alphaModFix amt="80000"/>
            </a:blip>
            <a:stretch>
              <a:fillRect/>
            </a:stretch>
          </a:blipFill>
        </p:spPr>
      </p:sp>
      <p:sp>
        <p:nvSpPr>
          <p:cNvPr id="3" name="Freeform 3"/>
          <p:cNvSpPr/>
          <p:nvPr/>
        </p:nvSpPr>
        <p:spPr>
          <a:xfrm>
            <a:off x="2052822" y="3071015"/>
            <a:ext cx="3970782" cy="8229600"/>
          </a:xfrm>
          <a:custGeom>
            <a:avLst/>
            <a:gdLst/>
            <a:ahLst/>
            <a:cxnLst/>
            <a:rect l="l" t="t" r="r" b="b"/>
            <a:pathLst>
              <a:path w="3970782" h="8229600">
                <a:moveTo>
                  <a:pt x="0" y="0"/>
                </a:moveTo>
                <a:lnTo>
                  <a:pt x="3970782" y="0"/>
                </a:lnTo>
                <a:lnTo>
                  <a:pt x="3970782" y="8229600"/>
                </a:lnTo>
                <a:lnTo>
                  <a:pt x="0" y="8229600"/>
                </a:lnTo>
                <a:lnTo>
                  <a:pt x="0" y="0"/>
                </a:lnTo>
                <a:close/>
              </a:path>
            </a:pathLst>
          </a:custGeom>
          <a:blipFill>
            <a:blip r:embed="rId3"/>
            <a:stretch>
              <a:fillRect/>
            </a:stretch>
          </a:blipFill>
        </p:spPr>
      </p:sp>
      <p:sp>
        <p:nvSpPr>
          <p:cNvPr id="4" name="Freeform 4"/>
          <p:cNvSpPr/>
          <p:nvPr/>
        </p:nvSpPr>
        <p:spPr>
          <a:xfrm>
            <a:off x="3775575" y="2080415"/>
            <a:ext cx="2691369" cy="2691369"/>
          </a:xfrm>
          <a:custGeom>
            <a:avLst/>
            <a:gdLst/>
            <a:ahLst/>
            <a:cxnLst/>
            <a:rect l="l" t="t" r="r" b="b"/>
            <a:pathLst>
              <a:path w="2691369" h="2691369">
                <a:moveTo>
                  <a:pt x="0" y="0"/>
                </a:moveTo>
                <a:lnTo>
                  <a:pt x="2691368" y="0"/>
                </a:lnTo>
                <a:lnTo>
                  <a:pt x="2691368" y="2691368"/>
                </a:lnTo>
                <a:lnTo>
                  <a:pt x="0" y="26913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572293" flipV="1">
            <a:off x="8920761" y="-3494855"/>
            <a:ext cx="19149891" cy="6989710"/>
          </a:xfrm>
          <a:custGeom>
            <a:avLst/>
            <a:gdLst/>
            <a:ahLst/>
            <a:cxnLst/>
            <a:rect l="l" t="t" r="r" b="b"/>
            <a:pathLst>
              <a:path w="19149891" h="6989710">
                <a:moveTo>
                  <a:pt x="0" y="6989710"/>
                </a:moveTo>
                <a:lnTo>
                  <a:pt x="19149891" y="6989710"/>
                </a:lnTo>
                <a:lnTo>
                  <a:pt x="19149891" y="0"/>
                </a:lnTo>
                <a:lnTo>
                  <a:pt x="0" y="0"/>
                </a:lnTo>
                <a:lnTo>
                  <a:pt x="0" y="6989710"/>
                </a:lnTo>
                <a:close/>
              </a:path>
            </a:pathLst>
          </a:custGeom>
          <a:blipFill>
            <a:blip r:embed="rId2">
              <a:alphaModFix amt="80000"/>
            </a:blip>
            <a:stretch>
              <a:fillRect/>
            </a:stretch>
          </a:blipFill>
        </p:spPr>
      </p:sp>
      <p:sp>
        <p:nvSpPr>
          <p:cNvPr id="6" name="TextBox 6"/>
          <p:cNvSpPr txBox="1"/>
          <p:nvPr/>
        </p:nvSpPr>
        <p:spPr>
          <a:xfrm>
            <a:off x="7945523" y="660683"/>
            <a:ext cx="9032471" cy="2138755"/>
          </a:xfrm>
          <a:prstGeom prst="rect">
            <a:avLst/>
          </a:prstGeom>
        </p:spPr>
        <p:txBody>
          <a:bodyPr lIns="0" tIns="0" rIns="0" bIns="0" rtlCol="0" anchor="t">
            <a:spAutoFit/>
          </a:bodyPr>
          <a:lstStyle/>
          <a:p>
            <a:pPr algn="l">
              <a:lnSpc>
                <a:spcPts val="8145"/>
              </a:lnSpc>
            </a:pPr>
            <a:r>
              <a:rPr lang="en-US" sz="8570" b="1">
                <a:solidFill>
                  <a:srgbClr val="FFFFFF"/>
                </a:solidFill>
                <a:latin typeface="Montserrat Semi-Bold" panose="00000700000000000000"/>
                <a:ea typeface="Montserrat Semi-Bold" panose="00000700000000000000"/>
                <a:cs typeface="Montserrat Semi-Bold" panose="00000700000000000000"/>
                <a:sym typeface="Montserrat Semi-Bold" panose="00000700000000000000"/>
              </a:rPr>
              <a:t>Contexte &amp; Problématique</a:t>
            </a:r>
          </a:p>
        </p:txBody>
      </p:sp>
      <p:sp>
        <p:nvSpPr>
          <p:cNvPr id="7" name="TextBox 7"/>
          <p:cNvSpPr txBox="1"/>
          <p:nvPr/>
        </p:nvSpPr>
        <p:spPr>
          <a:xfrm>
            <a:off x="7924568" y="3695985"/>
            <a:ext cx="9506012" cy="4744720"/>
          </a:xfrm>
          <a:prstGeom prst="rect">
            <a:avLst/>
          </a:prstGeom>
        </p:spPr>
        <p:txBody>
          <a:bodyPr lIns="0" tIns="0" rIns="0" bIns="0" rtlCol="0" anchor="t">
            <a:spAutoFit/>
          </a:bodyPr>
          <a:lstStyle/>
          <a:p>
            <a:pPr marL="619125" lvl="1" indent="-309245" algn="l">
              <a:lnSpc>
                <a:spcPts val="3700"/>
              </a:lnSpc>
              <a:buFont typeface="Arial" panose="020B0604020202020204"/>
              <a:buChar char="•"/>
            </a:pPr>
            <a:r>
              <a:rPr lang="en-US" altLang="en-US" sz="2865" i="1">
                <a:solidFill>
                  <a:srgbClr val="FFFFFF"/>
                </a:solidFill>
                <a:latin typeface="Raleway Italics"/>
                <a:ea typeface="Raleway Italics"/>
                <a:cs typeface="Raleway Italics"/>
                <a:sym typeface="Raleway Italics"/>
              </a:rPr>
              <a:t>L’IA générative, comme ChatGPT, prend aujourd’hui une place de plus en plus importante dans l’éducation numérique.</a:t>
            </a:r>
          </a:p>
          <a:p>
            <a:pPr marL="619125" lvl="1" indent="-309245" algn="l">
              <a:lnSpc>
                <a:spcPts val="3700"/>
              </a:lnSpc>
              <a:buFont typeface="Arial" panose="020B0604020202020204"/>
              <a:buChar char="•"/>
            </a:pPr>
            <a:r>
              <a:rPr lang="en-US" altLang="en-US" sz="2865" i="1">
                <a:solidFill>
                  <a:srgbClr val="FFFFFF"/>
                </a:solidFill>
                <a:latin typeface="Raleway Italics"/>
                <a:ea typeface="Raleway Italics"/>
                <a:cs typeface="Raleway Italics"/>
                <a:sym typeface="Raleway Italics"/>
              </a:rPr>
              <a:t>Elle modifie profondément les méthodes d’apprentissage, les pratiques pédagogiques, et les outils utilisés dans les environnements éducatifs.</a:t>
            </a:r>
          </a:p>
          <a:p>
            <a:pPr marL="619125" lvl="1" indent="-309245" algn="l">
              <a:lnSpc>
                <a:spcPts val="3700"/>
              </a:lnSpc>
              <a:buFont typeface="Arial" panose="020B0604020202020204"/>
              <a:buChar char="•"/>
            </a:pPr>
            <a:r>
              <a:rPr lang="en-US" altLang="en-US" sz="2865" i="1">
                <a:solidFill>
                  <a:srgbClr val="FFFFFF"/>
                </a:solidFill>
                <a:latin typeface="Raleway Italics"/>
                <a:ea typeface="Raleway Italics"/>
                <a:cs typeface="Raleway Italics"/>
                <a:sym typeface="Raleway Italics"/>
              </a:rPr>
              <a:t>Les EIAH deviennent plus interactifs et personnalisés grâce à ces outils.</a:t>
            </a:r>
          </a:p>
          <a:p>
            <a:pPr marL="619125" lvl="1" indent="-309245" algn="l">
              <a:lnSpc>
                <a:spcPts val="3700"/>
              </a:lnSpc>
              <a:buFont typeface="Arial" panose="020B0604020202020204"/>
              <a:buChar char="•"/>
            </a:pPr>
            <a:endParaRPr lang="en-US" altLang="en-US" sz="2865" i="1">
              <a:solidFill>
                <a:srgbClr val="FFFFFF"/>
              </a:solidFill>
              <a:latin typeface="Raleway Italics"/>
              <a:ea typeface="Raleway Italics"/>
              <a:cs typeface="Raleway Italics"/>
              <a:sym typeface="Raleway Italics"/>
            </a:endParaRPr>
          </a:p>
          <a:p>
            <a:pPr marL="619125" lvl="1" indent="-309245" algn="l">
              <a:lnSpc>
                <a:spcPts val="3700"/>
              </a:lnSpc>
              <a:buFont typeface="Arial" panose="020B0604020202020204"/>
              <a:buChar char="•"/>
            </a:pPr>
            <a:endParaRPr lang="en-US" altLang="en-US" sz="2865" i="1">
              <a:solidFill>
                <a:srgbClr val="FFFFFF"/>
              </a:solidFill>
              <a:latin typeface="Raleway Italics"/>
              <a:ea typeface="Raleway Italics"/>
              <a:cs typeface="Raleway Italics"/>
              <a:sym typeface="Raleway Italics"/>
            </a:endParaRPr>
          </a:p>
        </p:txBody>
      </p:sp>
      <p:sp>
        <p:nvSpPr>
          <p:cNvPr id="8" name="TextBox 8"/>
          <p:cNvSpPr txBox="1"/>
          <p:nvPr/>
        </p:nvSpPr>
        <p:spPr>
          <a:xfrm>
            <a:off x="7945523" y="3175852"/>
            <a:ext cx="9506012" cy="624319"/>
          </a:xfrm>
          <a:prstGeom prst="rect">
            <a:avLst/>
          </a:prstGeom>
        </p:spPr>
        <p:txBody>
          <a:bodyPr lIns="0" tIns="0" rIns="0" bIns="0" rtlCol="0" anchor="t">
            <a:spAutoFit/>
          </a:bodyPr>
          <a:lstStyle/>
          <a:p>
            <a:pPr algn="l">
              <a:lnSpc>
                <a:spcPts val="4715"/>
              </a:lnSpc>
            </a:pPr>
            <a:r>
              <a:rPr lang="en-US" sz="4965" b="1">
                <a:solidFill>
                  <a:srgbClr val="36E9FD"/>
                </a:solidFill>
                <a:latin typeface="Montserrat Heavy" panose="00000A00000000000000"/>
                <a:ea typeface="Montserrat Heavy" panose="00000A00000000000000"/>
                <a:cs typeface="Montserrat Heavy" panose="00000A00000000000000"/>
                <a:sym typeface="Montserrat Heavy" panose="00000A00000000000000"/>
              </a:rPr>
              <a:t>Contexte :</a:t>
            </a:r>
          </a:p>
        </p:txBody>
      </p:sp>
      <p:sp>
        <p:nvSpPr>
          <p:cNvPr id="9" name="TextBox 9"/>
          <p:cNvSpPr txBox="1"/>
          <p:nvPr/>
        </p:nvSpPr>
        <p:spPr>
          <a:xfrm>
            <a:off x="8229368" y="7429541"/>
            <a:ext cx="9506012" cy="624319"/>
          </a:xfrm>
          <a:prstGeom prst="rect">
            <a:avLst/>
          </a:prstGeom>
        </p:spPr>
        <p:txBody>
          <a:bodyPr lIns="0" tIns="0" rIns="0" bIns="0" rtlCol="0" anchor="t">
            <a:spAutoFit/>
          </a:bodyPr>
          <a:lstStyle/>
          <a:p>
            <a:pPr algn="l">
              <a:lnSpc>
                <a:spcPts val="4715"/>
              </a:lnSpc>
            </a:pPr>
            <a:r>
              <a:rPr lang="en-US" sz="4965" b="1">
                <a:solidFill>
                  <a:srgbClr val="36E9FD"/>
                </a:solidFill>
                <a:latin typeface="Montserrat Heavy" panose="00000A00000000000000"/>
                <a:ea typeface="Montserrat Heavy" panose="00000A00000000000000"/>
                <a:cs typeface="Montserrat Heavy" panose="00000A00000000000000"/>
                <a:sym typeface="Montserrat Heavy" panose="00000A00000000000000"/>
              </a:rPr>
              <a:t>Problématique :</a:t>
            </a:r>
          </a:p>
        </p:txBody>
      </p:sp>
      <p:sp>
        <p:nvSpPr>
          <p:cNvPr id="10" name="TextBox 10"/>
          <p:cNvSpPr txBox="1"/>
          <p:nvPr/>
        </p:nvSpPr>
        <p:spPr>
          <a:xfrm>
            <a:off x="8076968" y="8115105"/>
            <a:ext cx="9313777" cy="1394460"/>
          </a:xfrm>
          <a:prstGeom prst="rect">
            <a:avLst/>
          </a:prstGeom>
        </p:spPr>
        <p:txBody>
          <a:bodyPr lIns="0" tIns="0" rIns="0" bIns="0" rtlCol="0" anchor="t">
            <a:spAutoFit/>
          </a:bodyPr>
          <a:lstStyle/>
          <a:p>
            <a:pPr marL="606425" lvl="1" indent="-303530" algn="l">
              <a:lnSpc>
                <a:spcPts val="3625"/>
              </a:lnSpc>
              <a:buFont typeface="Arial" panose="020B0604020202020204"/>
              <a:buChar char="•"/>
            </a:pPr>
            <a:r>
              <a:rPr lang="en-US" altLang="en-US" sz="2810" i="1">
                <a:solidFill>
                  <a:srgbClr val="FFFFFF"/>
                </a:solidFill>
                <a:latin typeface="Raleway Italics"/>
                <a:ea typeface="Raleway Italics"/>
                <a:cs typeface="Raleway Italics"/>
                <a:sym typeface="Raleway Italics"/>
              </a:rPr>
              <a:t>Comment intégrer cette IA dans les EIAH de mani</a:t>
            </a:r>
            <a:r>
              <a:rPr lang="" altLang="en-US" sz="2810" i="1">
                <a:solidFill>
                  <a:srgbClr val="FFFFFF"/>
                </a:solidFill>
                <a:latin typeface="Raleway Italics"/>
                <a:ea typeface="Raleway Italics"/>
                <a:cs typeface="Raleway Italics"/>
                <a:sym typeface="Raleway Italics"/>
              </a:rPr>
              <a:t>è</a:t>
            </a:r>
            <a:r>
              <a:rPr lang="en-US" altLang="en-US" sz="2810" i="1">
                <a:solidFill>
                  <a:srgbClr val="FFFFFF"/>
                </a:solidFill>
                <a:latin typeface="Raleway Italics"/>
                <a:ea typeface="Raleway Italics"/>
                <a:cs typeface="Raleway Italics"/>
                <a:sym typeface="Raleway Italics"/>
              </a:rPr>
              <a:t>re efficace, éthique et bénéfique, sans remplacer l’humain ni créer de nouveaux risques ?</a:t>
            </a:r>
            <a:r>
              <a:rPr lang="en-US" sz="2810" i="1">
                <a:solidFill>
                  <a:srgbClr val="FFFFFF"/>
                </a:solidFill>
                <a:latin typeface="Raleway Italics"/>
                <a:ea typeface="Raleway Italics"/>
                <a:cs typeface="Raleway Italics"/>
                <a:sym typeface="Raleway Itali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361B70">
                <a:alpha val="100000"/>
              </a:srgbClr>
            </a:gs>
            <a:gs pos="100000">
              <a:srgbClr val="000000">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314761">
            <a:off x="5680419" y="6404287"/>
            <a:ext cx="19149891" cy="6989710"/>
          </a:xfrm>
          <a:custGeom>
            <a:avLst/>
            <a:gdLst/>
            <a:ahLst/>
            <a:cxnLst/>
            <a:rect l="l" t="t" r="r" b="b"/>
            <a:pathLst>
              <a:path w="19149891" h="6989710">
                <a:moveTo>
                  <a:pt x="0" y="0"/>
                </a:moveTo>
                <a:lnTo>
                  <a:pt x="19149891" y="0"/>
                </a:lnTo>
                <a:lnTo>
                  <a:pt x="19149891" y="6989711"/>
                </a:lnTo>
                <a:lnTo>
                  <a:pt x="0" y="6989711"/>
                </a:lnTo>
                <a:lnTo>
                  <a:pt x="0" y="0"/>
                </a:lnTo>
                <a:close/>
              </a:path>
            </a:pathLst>
          </a:custGeom>
          <a:blipFill>
            <a:blip r:embed="rId2">
              <a:alphaModFix amt="80000"/>
            </a:blip>
            <a:stretch>
              <a:fillRect/>
            </a:stretch>
          </a:blipFill>
        </p:spPr>
      </p:sp>
      <p:sp>
        <p:nvSpPr>
          <p:cNvPr id="3" name="Freeform 3"/>
          <p:cNvSpPr/>
          <p:nvPr/>
        </p:nvSpPr>
        <p:spPr>
          <a:xfrm rot="1572293" flipV="1">
            <a:off x="3960635" y="-5525403"/>
            <a:ext cx="19149891" cy="6989710"/>
          </a:xfrm>
          <a:custGeom>
            <a:avLst/>
            <a:gdLst/>
            <a:ahLst/>
            <a:cxnLst/>
            <a:rect l="l" t="t" r="r" b="b"/>
            <a:pathLst>
              <a:path w="19149891" h="6989710">
                <a:moveTo>
                  <a:pt x="0" y="6989711"/>
                </a:moveTo>
                <a:lnTo>
                  <a:pt x="19149891" y="6989711"/>
                </a:lnTo>
                <a:lnTo>
                  <a:pt x="19149891" y="0"/>
                </a:lnTo>
                <a:lnTo>
                  <a:pt x="0" y="0"/>
                </a:lnTo>
                <a:lnTo>
                  <a:pt x="0" y="6989711"/>
                </a:lnTo>
                <a:close/>
              </a:path>
            </a:pathLst>
          </a:custGeom>
          <a:blipFill>
            <a:blip r:embed="rId2">
              <a:alphaModFix amt="80000"/>
            </a:blip>
            <a:stretch>
              <a:fillRect/>
            </a:stretch>
          </a:blipFill>
        </p:spPr>
      </p:sp>
      <p:grpSp>
        <p:nvGrpSpPr>
          <p:cNvPr id="4" name="Group 4"/>
          <p:cNvGrpSpPr>
            <a:grpSpLocks noChangeAspect="1"/>
          </p:cNvGrpSpPr>
          <p:nvPr/>
        </p:nvGrpSpPr>
        <p:grpSpPr>
          <a:xfrm>
            <a:off x="4661606" y="6460441"/>
            <a:ext cx="2797859" cy="2797859"/>
            <a:chOff x="0" y="0"/>
            <a:chExt cx="14840029" cy="14840029"/>
          </a:xfrm>
        </p:grpSpPr>
        <p:sp>
          <p:nvSpPr>
            <p:cNvPr id="5" name="Freeform 5"/>
            <p:cNvSpPr/>
            <p:nvPr/>
          </p:nvSpPr>
          <p:spPr>
            <a:xfrm>
              <a:off x="-33258" y="-75"/>
              <a:ext cx="14906544" cy="14840178"/>
            </a:xfrm>
            <a:custGeom>
              <a:avLst/>
              <a:gdLst/>
              <a:ahLst/>
              <a:cxnLst/>
              <a:rect l="l" t="t" r="r" b="b"/>
              <a:pathLst>
                <a:path w="14906544" h="14840178">
                  <a:moveTo>
                    <a:pt x="7453273" y="75"/>
                  </a:moveTo>
                  <a:cubicBezTo>
                    <a:pt x="4794451" y="-11816"/>
                    <a:pt x="2332496" y="1399825"/>
                    <a:pt x="999642" y="3700470"/>
                  </a:cubicBezTo>
                  <a:cubicBezTo>
                    <a:pt x="-333213" y="6001115"/>
                    <a:pt x="-333213" y="8839064"/>
                    <a:pt x="999642" y="11139709"/>
                  </a:cubicBezTo>
                  <a:cubicBezTo>
                    <a:pt x="2332496" y="13440354"/>
                    <a:pt x="4794451" y="14851995"/>
                    <a:pt x="7453273" y="14840104"/>
                  </a:cubicBezTo>
                  <a:cubicBezTo>
                    <a:pt x="10112093" y="14851995"/>
                    <a:pt x="12574049" y="13440354"/>
                    <a:pt x="13906904" y="11139709"/>
                  </a:cubicBezTo>
                  <a:cubicBezTo>
                    <a:pt x="15239758" y="8839064"/>
                    <a:pt x="15239758" y="6001115"/>
                    <a:pt x="13906904" y="3700470"/>
                  </a:cubicBezTo>
                  <a:cubicBezTo>
                    <a:pt x="12574049" y="1399825"/>
                    <a:pt x="10112093" y="-11816"/>
                    <a:pt x="7453273" y="75"/>
                  </a:cubicBezTo>
                  <a:close/>
                </a:path>
              </a:pathLst>
            </a:custGeom>
            <a:solidFill>
              <a:srgbClr val="36E9FD"/>
            </a:solidFill>
          </p:spPr>
        </p:sp>
        <p:sp>
          <p:nvSpPr>
            <p:cNvPr id="6" name="Freeform 6"/>
            <p:cNvSpPr/>
            <p:nvPr/>
          </p:nvSpPr>
          <p:spPr>
            <a:xfrm>
              <a:off x="168022" y="200309"/>
              <a:ext cx="14503985" cy="14439411"/>
            </a:xfrm>
            <a:custGeom>
              <a:avLst/>
              <a:gdLst/>
              <a:ahLst/>
              <a:cxnLst/>
              <a:rect l="l" t="t" r="r" b="b"/>
              <a:pathLst>
                <a:path w="14503985" h="14439411">
                  <a:moveTo>
                    <a:pt x="7251993" y="73"/>
                  </a:moveTo>
                  <a:cubicBezTo>
                    <a:pt x="4664974" y="-11497"/>
                    <a:pt x="2269506" y="1362022"/>
                    <a:pt x="972645" y="3600537"/>
                  </a:cubicBezTo>
                  <a:cubicBezTo>
                    <a:pt x="-324215" y="5839051"/>
                    <a:pt x="-324215" y="8600360"/>
                    <a:pt x="972645" y="10838875"/>
                  </a:cubicBezTo>
                  <a:cubicBezTo>
                    <a:pt x="2269506" y="13077389"/>
                    <a:pt x="4664974" y="14450908"/>
                    <a:pt x="7251993" y="14439338"/>
                  </a:cubicBezTo>
                  <a:cubicBezTo>
                    <a:pt x="9839011" y="14450908"/>
                    <a:pt x="12234479" y="13077389"/>
                    <a:pt x="13531340" y="10838875"/>
                  </a:cubicBezTo>
                  <a:cubicBezTo>
                    <a:pt x="14828201" y="8600360"/>
                    <a:pt x="14828201" y="5839051"/>
                    <a:pt x="13531340" y="3600537"/>
                  </a:cubicBezTo>
                  <a:cubicBezTo>
                    <a:pt x="12234479" y="1362022"/>
                    <a:pt x="9839011" y="-11497"/>
                    <a:pt x="7251993" y="73"/>
                  </a:cubicBezTo>
                  <a:close/>
                </a:path>
              </a:pathLst>
            </a:custGeom>
            <a:solidFill>
              <a:srgbClr val="FFFFFF"/>
            </a:solidFill>
          </p:spPr>
        </p:sp>
        <p:sp>
          <p:nvSpPr>
            <p:cNvPr id="7" name="Freeform 7"/>
            <p:cNvSpPr/>
            <p:nvPr/>
          </p:nvSpPr>
          <p:spPr>
            <a:xfrm>
              <a:off x="531276" y="561946"/>
              <a:ext cx="13777477" cy="13716137"/>
            </a:xfrm>
            <a:custGeom>
              <a:avLst/>
              <a:gdLst/>
              <a:ahLst/>
              <a:cxnLst/>
              <a:rect l="l" t="t" r="r" b="b"/>
              <a:pathLst>
                <a:path w="13777477" h="13716137">
                  <a:moveTo>
                    <a:pt x="6888739" y="68"/>
                  </a:moveTo>
                  <a:cubicBezTo>
                    <a:pt x="4431305" y="-10922"/>
                    <a:pt x="2155826" y="1293797"/>
                    <a:pt x="923925" y="3420184"/>
                  </a:cubicBezTo>
                  <a:cubicBezTo>
                    <a:pt x="-307975" y="5546571"/>
                    <a:pt x="-307975" y="8169565"/>
                    <a:pt x="923925" y="10295952"/>
                  </a:cubicBezTo>
                  <a:cubicBezTo>
                    <a:pt x="2155826" y="12422339"/>
                    <a:pt x="4431305" y="13727058"/>
                    <a:pt x="6888739" y="13716068"/>
                  </a:cubicBezTo>
                  <a:cubicBezTo>
                    <a:pt x="9346172" y="13727058"/>
                    <a:pt x="11621651" y="12422339"/>
                    <a:pt x="12853552" y="10295952"/>
                  </a:cubicBezTo>
                  <a:cubicBezTo>
                    <a:pt x="14085452" y="8169565"/>
                    <a:pt x="14085452" y="5546571"/>
                    <a:pt x="12853552" y="3420184"/>
                  </a:cubicBezTo>
                  <a:cubicBezTo>
                    <a:pt x="11621651" y="1293797"/>
                    <a:pt x="9346172" y="-10922"/>
                    <a:pt x="6888739" y="68"/>
                  </a:cubicBezTo>
                  <a:close/>
                </a:path>
              </a:pathLst>
            </a:custGeom>
            <a:blipFill>
              <a:blip r:embed="rId3"/>
              <a:stretch>
                <a:fillRect l="-24665" r="-24665"/>
              </a:stretch>
            </a:blipFill>
          </p:spPr>
        </p:sp>
      </p:grpSp>
      <p:grpSp>
        <p:nvGrpSpPr>
          <p:cNvPr id="8" name="Group 8"/>
          <p:cNvGrpSpPr>
            <a:grpSpLocks noChangeAspect="1"/>
          </p:cNvGrpSpPr>
          <p:nvPr/>
        </p:nvGrpSpPr>
        <p:grpSpPr>
          <a:xfrm>
            <a:off x="10737721" y="6460441"/>
            <a:ext cx="2797859" cy="2797859"/>
            <a:chOff x="0" y="0"/>
            <a:chExt cx="14840029" cy="14840029"/>
          </a:xfrm>
        </p:grpSpPr>
        <p:sp>
          <p:nvSpPr>
            <p:cNvPr id="9" name="Freeform 9"/>
            <p:cNvSpPr/>
            <p:nvPr/>
          </p:nvSpPr>
          <p:spPr>
            <a:xfrm>
              <a:off x="-33258" y="-75"/>
              <a:ext cx="14906544" cy="14840178"/>
            </a:xfrm>
            <a:custGeom>
              <a:avLst/>
              <a:gdLst/>
              <a:ahLst/>
              <a:cxnLst/>
              <a:rect l="l" t="t" r="r" b="b"/>
              <a:pathLst>
                <a:path w="14906544" h="14840178">
                  <a:moveTo>
                    <a:pt x="7453273" y="75"/>
                  </a:moveTo>
                  <a:cubicBezTo>
                    <a:pt x="4794451" y="-11816"/>
                    <a:pt x="2332496" y="1399825"/>
                    <a:pt x="999642" y="3700470"/>
                  </a:cubicBezTo>
                  <a:cubicBezTo>
                    <a:pt x="-333213" y="6001115"/>
                    <a:pt x="-333213" y="8839064"/>
                    <a:pt x="999642" y="11139709"/>
                  </a:cubicBezTo>
                  <a:cubicBezTo>
                    <a:pt x="2332496" y="13440354"/>
                    <a:pt x="4794451" y="14851995"/>
                    <a:pt x="7453273" y="14840104"/>
                  </a:cubicBezTo>
                  <a:cubicBezTo>
                    <a:pt x="10112093" y="14851995"/>
                    <a:pt x="12574049" y="13440354"/>
                    <a:pt x="13906904" y="11139709"/>
                  </a:cubicBezTo>
                  <a:cubicBezTo>
                    <a:pt x="15239758" y="8839064"/>
                    <a:pt x="15239758" y="6001115"/>
                    <a:pt x="13906904" y="3700470"/>
                  </a:cubicBezTo>
                  <a:cubicBezTo>
                    <a:pt x="12574049" y="1399825"/>
                    <a:pt x="10112093" y="-11816"/>
                    <a:pt x="7453273" y="75"/>
                  </a:cubicBezTo>
                  <a:close/>
                </a:path>
              </a:pathLst>
            </a:custGeom>
            <a:solidFill>
              <a:srgbClr val="36E9FD"/>
            </a:solidFill>
          </p:spPr>
        </p:sp>
        <p:sp>
          <p:nvSpPr>
            <p:cNvPr id="10" name="Freeform 10"/>
            <p:cNvSpPr/>
            <p:nvPr/>
          </p:nvSpPr>
          <p:spPr>
            <a:xfrm>
              <a:off x="168022" y="200309"/>
              <a:ext cx="14503985" cy="14439411"/>
            </a:xfrm>
            <a:custGeom>
              <a:avLst/>
              <a:gdLst/>
              <a:ahLst/>
              <a:cxnLst/>
              <a:rect l="l" t="t" r="r" b="b"/>
              <a:pathLst>
                <a:path w="14503985" h="14439411">
                  <a:moveTo>
                    <a:pt x="7251993" y="73"/>
                  </a:moveTo>
                  <a:cubicBezTo>
                    <a:pt x="4664974" y="-11497"/>
                    <a:pt x="2269506" y="1362022"/>
                    <a:pt x="972645" y="3600537"/>
                  </a:cubicBezTo>
                  <a:cubicBezTo>
                    <a:pt x="-324215" y="5839051"/>
                    <a:pt x="-324215" y="8600360"/>
                    <a:pt x="972645" y="10838875"/>
                  </a:cubicBezTo>
                  <a:cubicBezTo>
                    <a:pt x="2269506" y="13077389"/>
                    <a:pt x="4664974" y="14450908"/>
                    <a:pt x="7251993" y="14439338"/>
                  </a:cubicBezTo>
                  <a:cubicBezTo>
                    <a:pt x="9839011" y="14450908"/>
                    <a:pt x="12234479" y="13077389"/>
                    <a:pt x="13531340" y="10838875"/>
                  </a:cubicBezTo>
                  <a:cubicBezTo>
                    <a:pt x="14828201" y="8600360"/>
                    <a:pt x="14828201" y="5839051"/>
                    <a:pt x="13531340" y="3600537"/>
                  </a:cubicBezTo>
                  <a:cubicBezTo>
                    <a:pt x="12234479" y="1362022"/>
                    <a:pt x="9839011" y="-11497"/>
                    <a:pt x="7251993" y="73"/>
                  </a:cubicBezTo>
                  <a:close/>
                </a:path>
              </a:pathLst>
            </a:custGeom>
            <a:solidFill>
              <a:srgbClr val="FFFFFF"/>
            </a:solidFill>
          </p:spPr>
        </p:sp>
        <p:sp>
          <p:nvSpPr>
            <p:cNvPr id="11" name="Freeform 11"/>
            <p:cNvSpPr/>
            <p:nvPr/>
          </p:nvSpPr>
          <p:spPr>
            <a:xfrm>
              <a:off x="531276" y="561946"/>
              <a:ext cx="13777477" cy="13716137"/>
            </a:xfrm>
            <a:custGeom>
              <a:avLst/>
              <a:gdLst/>
              <a:ahLst/>
              <a:cxnLst/>
              <a:rect l="l" t="t" r="r" b="b"/>
              <a:pathLst>
                <a:path w="13777477" h="13716137">
                  <a:moveTo>
                    <a:pt x="6888739" y="68"/>
                  </a:moveTo>
                  <a:cubicBezTo>
                    <a:pt x="4431305" y="-10922"/>
                    <a:pt x="2155826" y="1293797"/>
                    <a:pt x="923925" y="3420184"/>
                  </a:cubicBezTo>
                  <a:cubicBezTo>
                    <a:pt x="-307975" y="5546571"/>
                    <a:pt x="-307975" y="8169565"/>
                    <a:pt x="923925" y="10295952"/>
                  </a:cubicBezTo>
                  <a:cubicBezTo>
                    <a:pt x="2155826" y="12422339"/>
                    <a:pt x="4431305" y="13727058"/>
                    <a:pt x="6888739" y="13716068"/>
                  </a:cubicBezTo>
                  <a:cubicBezTo>
                    <a:pt x="9346172" y="13727058"/>
                    <a:pt x="11621651" y="12422339"/>
                    <a:pt x="12853552" y="10295952"/>
                  </a:cubicBezTo>
                  <a:cubicBezTo>
                    <a:pt x="14085452" y="8169565"/>
                    <a:pt x="14085452" y="5546571"/>
                    <a:pt x="12853552" y="3420184"/>
                  </a:cubicBezTo>
                  <a:cubicBezTo>
                    <a:pt x="11621651" y="1293797"/>
                    <a:pt x="9346172" y="-10922"/>
                    <a:pt x="6888739" y="68"/>
                  </a:cubicBezTo>
                  <a:close/>
                </a:path>
              </a:pathLst>
            </a:custGeom>
            <a:blipFill>
              <a:blip r:embed="rId4"/>
              <a:stretch>
                <a:fillRect l="-24618" r="-24618"/>
              </a:stretch>
            </a:blipFill>
          </p:spPr>
        </p:sp>
      </p:grpSp>
      <p:sp>
        <p:nvSpPr>
          <p:cNvPr id="12" name="TextBox 12"/>
          <p:cNvSpPr txBox="1"/>
          <p:nvPr/>
        </p:nvSpPr>
        <p:spPr>
          <a:xfrm>
            <a:off x="1457074" y="948529"/>
            <a:ext cx="15033061" cy="1100845"/>
          </a:xfrm>
          <a:prstGeom prst="rect">
            <a:avLst/>
          </a:prstGeom>
        </p:spPr>
        <p:txBody>
          <a:bodyPr lIns="0" tIns="0" rIns="0" bIns="0" rtlCol="0" anchor="t">
            <a:spAutoFit/>
          </a:bodyPr>
          <a:lstStyle/>
          <a:p>
            <a:pPr algn="ctr">
              <a:lnSpc>
                <a:spcPts val="8145"/>
              </a:lnSpc>
            </a:pPr>
            <a:r>
              <a:rPr lang="en-US" sz="8570" b="1">
                <a:solidFill>
                  <a:srgbClr val="36E9FD"/>
                </a:solidFill>
                <a:latin typeface="Montserrat Semi-Bold" panose="00000700000000000000"/>
                <a:ea typeface="Montserrat Semi-Bold" panose="00000700000000000000"/>
                <a:cs typeface="Montserrat Semi-Bold" panose="00000700000000000000"/>
                <a:sym typeface="Montserrat Semi-Bold" panose="00000700000000000000"/>
              </a:rPr>
              <a:t> Qu’est-ce que les EIAH ?</a:t>
            </a:r>
          </a:p>
        </p:txBody>
      </p:sp>
      <p:sp>
        <p:nvSpPr>
          <p:cNvPr id="13" name="TextBox 13"/>
          <p:cNvSpPr txBox="1"/>
          <p:nvPr/>
        </p:nvSpPr>
        <p:spPr>
          <a:xfrm>
            <a:off x="1028700" y="2626042"/>
            <a:ext cx="15655811" cy="4180695"/>
          </a:xfrm>
          <a:prstGeom prst="rect">
            <a:avLst/>
          </a:prstGeom>
        </p:spPr>
        <p:txBody>
          <a:bodyPr lIns="0" tIns="0" rIns="0" bIns="0" rtlCol="0" anchor="t">
            <a:spAutoFit/>
          </a:bodyPr>
          <a:lstStyle/>
          <a:p>
            <a:pPr marL="692785" lvl="1" indent="-346075" algn="ctr">
              <a:lnSpc>
                <a:spcPts val="4140"/>
              </a:lnSpc>
              <a:buFont typeface="Arial" panose="020B0604020202020204"/>
              <a:buChar char="•"/>
            </a:pPr>
            <a:r>
              <a:rPr lang="en-US" sz="3205" i="1" dirty="0">
                <a:solidFill>
                  <a:srgbClr val="FFFFFF"/>
                </a:solidFill>
                <a:latin typeface="Raleway Italics"/>
                <a:ea typeface="Raleway Italics"/>
                <a:cs typeface="Raleway Italics"/>
                <a:sym typeface="Raleway Italics"/>
              </a:rPr>
              <a:t>Les EIAH (</a:t>
            </a:r>
            <a:r>
              <a:rPr lang="en-US" sz="3205" i="1" dirty="0" err="1">
                <a:solidFill>
                  <a:srgbClr val="FFFFFF"/>
                </a:solidFill>
                <a:latin typeface="Raleway Italics"/>
                <a:ea typeface="Raleway Italics"/>
                <a:cs typeface="Raleway Italics"/>
                <a:sym typeface="Raleway Italics"/>
              </a:rPr>
              <a:t>Environnements</a:t>
            </a:r>
            <a:r>
              <a:rPr lang="en-US" sz="3205" i="1" dirty="0">
                <a:solidFill>
                  <a:srgbClr val="FFFFFF"/>
                </a:solidFill>
                <a:latin typeface="Raleway Italics"/>
                <a:ea typeface="Raleway Italics"/>
                <a:cs typeface="Raleway Italics"/>
                <a:sym typeface="Raleway Italics"/>
              </a:rPr>
              <a:t> </a:t>
            </a:r>
            <a:r>
              <a:rPr lang="en-US" sz="3205" i="1" dirty="0" err="1">
                <a:solidFill>
                  <a:srgbClr val="FFFFFF"/>
                </a:solidFill>
                <a:latin typeface="Raleway Italics"/>
                <a:ea typeface="Raleway Italics"/>
                <a:cs typeface="Raleway Italics"/>
                <a:sym typeface="Raleway Italics"/>
              </a:rPr>
              <a:t>Informatiques</a:t>
            </a:r>
            <a:r>
              <a:rPr lang="en-US" sz="3205" i="1" dirty="0">
                <a:solidFill>
                  <a:srgbClr val="FFFFFF"/>
                </a:solidFill>
                <a:latin typeface="Raleway Italics"/>
                <a:ea typeface="Raleway Italics"/>
                <a:cs typeface="Raleway Italics"/>
                <a:sym typeface="Raleway Italics"/>
              </a:rPr>
              <a:t> pour </a:t>
            </a:r>
            <a:r>
              <a:rPr lang="en-US" sz="3205" i="1" dirty="0" err="1">
                <a:solidFill>
                  <a:srgbClr val="FFFFFF"/>
                </a:solidFill>
                <a:latin typeface="Raleway Italics"/>
                <a:ea typeface="Raleway Italics"/>
                <a:cs typeface="Raleway Italics"/>
                <a:sym typeface="Raleway Italics"/>
              </a:rPr>
              <a:t>l’Apprentissage</a:t>
            </a:r>
            <a:r>
              <a:rPr lang="en-US" sz="3205" i="1" dirty="0">
                <a:solidFill>
                  <a:srgbClr val="FFFFFF"/>
                </a:solidFill>
                <a:latin typeface="Raleway Italics"/>
                <a:ea typeface="Raleway Italics"/>
                <a:cs typeface="Raleway Italics"/>
                <a:sym typeface="Raleway Italics"/>
              </a:rPr>
              <a:t> </a:t>
            </a:r>
            <a:r>
              <a:rPr lang="en-US" sz="3205" i="1" dirty="0" err="1">
                <a:solidFill>
                  <a:srgbClr val="FFFFFF"/>
                </a:solidFill>
                <a:latin typeface="Raleway Italics"/>
                <a:ea typeface="Raleway Italics"/>
                <a:cs typeface="Raleway Italics"/>
                <a:sym typeface="Raleway Italics"/>
              </a:rPr>
              <a:t>Humain</a:t>
            </a:r>
            <a:r>
              <a:rPr lang="en-US" sz="3205" i="1" dirty="0">
                <a:solidFill>
                  <a:srgbClr val="FFFFFF"/>
                </a:solidFill>
                <a:latin typeface="Raleway Italics"/>
                <a:ea typeface="Raleway Italics"/>
                <a:cs typeface="Raleway Italics"/>
                <a:sym typeface="Raleway Italics"/>
              </a:rPr>
              <a:t>) </a:t>
            </a:r>
            <a:r>
              <a:rPr lang="en-US" sz="3205" i="1" dirty="0" err="1">
                <a:solidFill>
                  <a:srgbClr val="FFFFFF"/>
                </a:solidFill>
                <a:latin typeface="Raleway Italics"/>
                <a:ea typeface="Raleway Italics"/>
                <a:cs typeface="Raleway Italics"/>
                <a:sym typeface="Raleway Italics"/>
              </a:rPr>
              <a:t>sont</a:t>
            </a:r>
            <a:r>
              <a:rPr lang="en-US" sz="3205" i="1" dirty="0">
                <a:solidFill>
                  <a:srgbClr val="FFFFFF"/>
                </a:solidFill>
                <a:latin typeface="Raleway Italics"/>
                <a:ea typeface="Raleway Italics"/>
                <a:cs typeface="Raleway Italics"/>
                <a:sym typeface="Raleway Italics"/>
              </a:rPr>
              <a:t> des </a:t>
            </a:r>
            <a:r>
              <a:rPr lang="en-US" sz="3205" i="1" dirty="0" err="1">
                <a:solidFill>
                  <a:srgbClr val="FFFFFF"/>
                </a:solidFill>
                <a:latin typeface="Raleway Italics"/>
                <a:ea typeface="Raleway Italics"/>
                <a:cs typeface="Raleway Italics"/>
                <a:sym typeface="Raleway Italics"/>
              </a:rPr>
              <a:t>dispositifs</a:t>
            </a:r>
            <a:r>
              <a:rPr lang="en-US" sz="3205" i="1" dirty="0">
                <a:solidFill>
                  <a:srgbClr val="FFFFFF"/>
                </a:solidFill>
                <a:latin typeface="Raleway Italics"/>
                <a:ea typeface="Raleway Italics"/>
                <a:cs typeface="Raleway Italics"/>
                <a:sym typeface="Raleway Italics"/>
              </a:rPr>
              <a:t> </a:t>
            </a:r>
            <a:r>
              <a:rPr lang="en-US" sz="3205" i="1" dirty="0" err="1">
                <a:solidFill>
                  <a:srgbClr val="FFFFFF"/>
                </a:solidFill>
                <a:latin typeface="Raleway Italics"/>
                <a:ea typeface="Raleway Italics"/>
                <a:cs typeface="Raleway Italics"/>
                <a:sym typeface="Raleway Italics"/>
              </a:rPr>
              <a:t>numériques</a:t>
            </a:r>
            <a:r>
              <a:rPr lang="en-US" sz="3205" i="1" dirty="0">
                <a:solidFill>
                  <a:srgbClr val="FFFFFF"/>
                </a:solidFill>
                <a:latin typeface="Raleway Italics"/>
                <a:ea typeface="Raleway Italics"/>
                <a:cs typeface="Raleway Italics"/>
                <a:sym typeface="Raleway Italics"/>
              </a:rPr>
              <a:t> </a:t>
            </a:r>
            <a:r>
              <a:rPr lang="en-US" sz="3205" i="1" dirty="0" err="1">
                <a:solidFill>
                  <a:srgbClr val="FFFFFF"/>
                </a:solidFill>
                <a:latin typeface="Raleway Italics"/>
                <a:ea typeface="Raleway Italics"/>
                <a:cs typeface="Raleway Italics"/>
                <a:sym typeface="Raleway Italics"/>
              </a:rPr>
              <a:t>conçus</a:t>
            </a:r>
            <a:r>
              <a:rPr lang="en-US" sz="3205" i="1" dirty="0">
                <a:solidFill>
                  <a:srgbClr val="FFFFFF"/>
                </a:solidFill>
                <a:latin typeface="Raleway Italics"/>
                <a:ea typeface="Raleway Italics"/>
                <a:cs typeface="Raleway Italics"/>
                <a:sym typeface="Raleway Italics"/>
              </a:rPr>
              <a:t> pour </a:t>
            </a:r>
            <a:r>
              <a:rPr lang="en-US" sz="3205" i="1" dirty="0" err="1">
                <a:solidFill>
                  <a:srgbClr val="FFFFFF"/>
                </a:solidFill>
                <a:latin typeface="Raleway Italics"/>
                <a:ea typeface="Raleway Italics"/>
                <a:cs typeface="Raleway Italics"/>
                <a:sym typeface="Raleway Italics"/>
              </a:rPr>
              <a:t>accompagner</a:t>
            </a:r>
            <a:r>
              <a:rPr lang="en-US" sz="3205" i="1" dirty="0">
                <a:solidFill>
                  <a:srgbClr val="FFFFFF"/>
                </a:solidFill>
                <a:latin typeface="Raleway Italics"/>
                <a:ea typeface="Raleway Italics"/>
                <a:cs typeface="Raleway Italics"/>
                <a:sym typeface="Raleway Italics"/>
              </a:rPr>
              <a:t> et </a:t>
            </a:r>
            <a:r>
              <a:rPr lang="en-US" sz="3205" i="1" dirty="0" err="1">
                <a:solidFill>
                  <a:srgbClr val="FFFFFF"/>
                </a:solidFill>
                <a:latin typeface="Raleway Italics"/>
                <a:ea typeface="Raleway Italics"/>
                <a:cs typeface="Raleway Italics"/>
                <a:sym typeface="Raleway Italics"/>
              </a:rPr>
              <a:t>améliorer</a:t>
            </a:r>
            <a:r>
              <a:rPr lang="en-US" sz="3205" i="1" dirty="0">
                <a:solidFill>
                  <a:srgbClr val="FFFFFF"/>
                </a:solidFill>
                <a:latin typeface="Raleway Italics"/>
                <a:ea typeface="Raleway Italics"/>
                <a:cs typeface="Raleway Italics"/>
                <a:sym typeface="Raleway Italics"/>
              </a:rPr>
              <a:t> le </a:t>
            </a:r>
            <a:r>
              <a:rPr lang="en-US" sz="3205" i="1" dirty="0" err="1">
                <a:solidFill>
                  <a:srgbClr val="FFFFFF"/>
                </a:solidFill>
                <a:latin typeface="Raleway Italics"/>
                <a:ea typeface="Raleway Italics"/>
                <a:cs typeface="Raleway Italics"/>
                <a:sym typeface="Raleway Italics"/>
              </a:rPr>
              <a:t>processus</a:t>
            </a:r>
            <a:r>
              <a:rPr lang="en-US" sz="3205" i="1" dirty="0">
                <a:solidFill>
                  <a:srgbClr val="FFFFFF"/>
                </a:solidFill>
                <a:latin typeface="Raleway Italics"/>
                <a:ea typeface="Raleway Italics"/>
                <a:cs typeface="Raleway Italics"/>
                <a:sym typeface="Raleway Italics"/>
              </a:rPr>
              <a:t> </a:t>
            </a:r>
            <a:r>
              <a:rPr lang="en-US" sz="3205" i="1" dirty="0" err="1">
                <a:solidFill>
                  <a:srgbClr val="FFFFFF"/>
                </a:solidFill>
                <a:latin typeface="Raleway Italics"/>
                <a:ea typeface="Raleway Italics"/>
                <a:cs typeface="Raleway Italics"/>
                <a:sym typeface="Raleway Italics"/>
              </a:rPr>
              <a:t>d’apprentissage</a:t>
            </a:r>
            <a:r>
              <a:rPr lang="en-US" sz="3205" i="1" dirty="0">
                <a:solidFill>
                  <a:srgbClr val="FFFFFF"/>
                </a:solidFill>
                <a:latin typeface="Raleway Italics"/>
                <a:ea typeface="Raleway Italics"/>
                <a:cs typeface="Raleway Italics"/>
                <a:sym typeface="Raleway Italics"/>
              </a:rPr>
              <a:t>. </a:t>
            </a:r>
            <a:r>
              <a:rPr lang="en-US" sz="3205" i="1" dirty="0" err="1">
                <a:solidFill>
                  <a:srgbClr val="FFFFFF"/>
                </a:solidFill>
                <a:latin typeface="Raleway Italics"/>
                <a:ea typeface="Raleway Italics"/>
                <a:cs typeface="Raleway Italics"/>
                <a:sym typeface="Raleway Italics"/>
              </a:rPr>
              <a:t>Ils</a:t>
            </a:r>
            <a:r>
              <a:rPr lang="en-US" sz="3205" i="1" dirty="0">
                <a:solidFill>
                  <a:srgbClr val="FFFFFF"/>
                </a:solidFill>
                <a:latin typeface="Raleway Italics"/>
                <a:ea typeface="Raleway Italics"/>
                <a:cs typeface="Raleway Italics"/>
                <a:sym typeface="Raleway Italics"/>
              </a:rPr>
              <a:t> </a:t>
            </a:r>
            <a:r>
              <a:rPr lang="en-US" sz="3205" i="1" dirty="0" err="1">
                <a:solidFill>
                  <a:srgbClr val="FFFFFF"/>
                </a:solidFill>
                <a:latin typeface="Raleway Italics"/>
                <a:ea typeface="Raleway Italics"/>
                <a:cs typeface="Raleway Italics"/>
                <a:sym typeface="Raleway Italics"/>
              </a:rPr>
              <a:t>regroupent</a:t>
            </a:r>
            <a:r>
              <a:rPr lang="en-US" sz="3205" i="1" dirty="0">
                <a:solidFill>
                  <a:srgbClr val="FFFFFF"/>
                </a:solidFill>
                <a:latin typeface="Raleway Italics"/>
                <a:ea typeface="Raleway Italics"/>
                <a:cs typeface="Raleway Italics"/>
                <a:sym typeface="Raleway Italics"/>
              </a:rPr>
              <a:t> des </a:t>
            </a:r>
            <a:r>
              <a:rPr lang="en-US" sz="3205" i="1" dirty="0" err="1">
                <a:solidFill>
                  <a:srgbClr val="FFFFFF"/>
                </a:solidFill>
                <a:latin typeface="Raleway Italics"/>
                <a:ea typeface="Raleway Italics"/>
                <a:cs typeface="Raleway Italics"/>
                <a:sym typeface="Raleway Italics"/>
              </a:rPr>
              <a:t>outils</a:t>
            </a:r>
            <a:r>
              <a:rPr lang="en-US" sz="3205" i="1" dirty="0">
                <a:solidFill>
                  <a:srgbClr val="FFFFFF"/>
                </a:solidFill>
                <a:latin typeface="Raleway Italics"/>
                <a:ea typeface="Raleway Italics"/>
                <a:cs typeface="Raleway Italics"/>
                <a:sym typeface="Raleway Italics"/>
              </a:rPr>
              <a:t> </a:t>
            </a:r>
            <a:r>
              <a:rPr lang="en-US" sz="3205" i="1" dirty="0" err="1">
                <a:solidFill>
                  <a:srgbClr val="FFFFFF"/>
                </a:solidFill>
                <a:latin typeface="Raleway Italics"/>
                <a:ea typeface="Raleway Italics"/>
                <a:cs typeface="Raleway Italics"/>
                <a:sym typeface="Raleway Italics"/>
              </a:rPr>
              <a:t>interactifs</a:t>
            </a:r>
            <a:r>
              <a:rPr lang="en-US" sz="3205" i="1" dirty="0">
                <a:solidFill>
                  <a:srgbClr val="FFFFFF"/>
                </a:solidFill>
                <a:latin typeface="Raleway Italics"/>
                <a:ea typeface="Raleway Italics"/>
                <a:cs typeface="Raleway Italics"/>
                <a:sym typeface="Raleway Italics"/>
              </a:rPr>
              <a:t>, des </a:t>
            </a:r>
            <a:r>
              <a:rPr lang="en-US" sz="3205" i="1" dirty="0" err="1">
                <a:solidFill>
                  <a:srgbClr val="FFFFFF"/>
                </a:solidFill>
                <a:latin typeface="Raleway Italics"/>
                <a:ea typeface="Raleway Italics"/>
                <a:cs typeface="Raleway Italics"/>
                <a:sym typeface="Raleway Italics"/>
              </a:rPr>
              <a:t>ressources</a:t>
            </a:r>
            <a:r>
              <a:rPr lang="en-US" sz="3205" i="1" dirty="0">
                <a:solidFill>
                  <a:srgbClr val="FFFFFF"/>
                </a:solidFill>
                <a:latin typeface="Raleway Italics"/>
                <a:ea typeface="Raleway Italics"/>
                <a:cs typeface="Raleway Italics"/>
                <a:sym typeface="Raleway Italics"/>
              </a:rPr>
              <a:t> </a:t>
            </a:r>
            <a:r>
              <a:rPr lang="en-US" sz="3205" i="1" dirty="0" err="1">
                <a:solidFill>
                  <a:srgbClr val="FFFFFF"/>
                </a:solidFill>
                <a:latin typeface="Raleway Italics"/>
                <a:ea typeface="Raleway Italics"/>
                <a:cs typeface="Raleway Italics"/>
                <a:sym typeface="Raleway Italics"/>
              </a:rPr>
              <a:t>pédagogiques</a:t>
            </a:r>
            <a:r>
              <a:rPr lang="en-US" sz="3205" i="1" dirty="0">
                <a:solidFill>
                  <a:srgbClr val="FFFFFF"/>
                </a:solidFill>
                <a:latin typeface="Raleway Italics"/>
                <a:ea typeface="Raleway Italics"/>
                <a:cs typeface="Raleway Italics"/>
                <a:sym typeface="Raleway Italics"/>
              </a:rPr>
              <a:t> et des </a:t>
            </a:r>
            <a:r>
              <a:rPr lang="en-US" sz="3205" i="1" dirty="0" err="1">
                <a:solidFill>
                  <a:srgbClr val="FFFFFF"/>
                </a:solidFill>
                <a:latin typeface="Raleway Italics"/>
                <a:ea typeface="Raleway Italics"/>
                <a:cs typeface="Raleway Italics"/>
                <a:sym typeface="Raleway Italics"/>
              </a:rPr>
              <a:t>mécanismes</a:t>
            </a:r>
            <a:r>
              <a:rPr lang="en-US" sz="3205" i="1" dirty="0">
                <a:solidFill>
                  <a:srgbClr val="FFFFFF"/>
                </a:solidFill>
                <a:latin typeface="Raleway Italics"/>
                <a:ea typeface="Raleway Italics"/>
                <a:cs typeface="Raleway Italics"/>
                <a:sym typeface="Raleway Italics"/>
              </a:rPr>
              <a:t> </a:t>
            </a:r>
            <a:r>
              <a:rPr lang="en-US" sz="3205" i="1" dirty="0" err="1">
                <a:solidFill>
                  <a:srgbClr val="FFFFFF"/>
                </a:solidFill>
                <a:latin typeface="Raleway Italics"/>
                <a:ea typeface="Raleway Italics"/>
                <a:cs typeface="Raleway Italics"/>
                <a:sym typeface="Raleway Italics"/>
              </a:rPr>
              <a:t>d’analyse</a:t>
            </a:r>
            <a:r>
              <a:rPr lang="en-US" sz="3205" i="1" dirty="0">
                <a:solidFill>
                  <a:srgbClr val="FFFFFF"/>
                </a:solidFill>
                <a:latin typeface="Raleway Italics"/>
                <a:ea typeface="Raleway Italics"/>
                <a:cs typeface="Raleway Italics"/>
                <a:sym typeface="Raleway Italics"/>
              </a:rPr>
              <a:t> </a:t>
            </a:r>
            <a:r>
              <a:rPr lang="en-US" sz="3205" i="1" dirty="0" err="1">
                <a:solidFill>
                  <a:srgbClr val="FFFFFF"/>
                </a:solidFill>
                <a:latin typeface="Raleway Italics"/>
                <a:ea typeface="Raleway Italics"/>
                <a:cs typeface="Raleway Italics"/>
                <a:sym typeface="Raleway Italics"/>
              </a:rPr>
              <a:t>permettant</a:t>
            </a:r>
            <a:r>
              <a:rPr lang="en-US" sz="3205" i="1" dirty="0">
                <a:solidFill>
                  <a:srgbClr val="FFFFFF"/>
                </a:solidFill>
                <a:latin typeface="Raleway Italics"/>
                <a:ea typeface="Raleway Italics"/>
                <a:cs typeface="Raleway Italics"/>
                <a:sym typeface="Raleway Italics"/>
              </a:rPr>
              <a:t> </a:t>
            </a:r>
            <a:r>
              <a:rPr lang="en-US" sz="3205" i="1" dirty="0" err="1">
                <a:solidFill>
                  <a:srgbClr val="FFFFFF"/>
                </a:solidFill>
                <a:latin typeface="Raleway Italics"/>
                <a:ea typeface="Raleway Italics"/>
                <a:cs typeface="Raleway Italics"/>
                <a:sym typeface="Raleway Italics"/>
              </a:rPr>
              <a:t>d’adapter</a:t>
            </a:r>
            <a:r>
              <a:rPr lang="en-US" sz="3205" i="1" dirty="0">
                <a:solidFill>
                  <a:srgbClr val="FFFFFF"/>
                </a:solidFill>
                <a:latin typeface="Raleway Italics"/>
                <a:ea typeface="Raleway Italics"/>
                <a:cs typeface="Raleway Italics"/>
                <a:sym typeface="Raleway Italics"/>
              </a:rPr>
              <a:t> les </a:t>
            </a:r>
            <a:r>
              <a:rPr lang="en-US" sz="3205" i="1" dirty="0" err="1">
                <a:solidFill>
                  <a:srgbClr val="FFFFFF"/>
                </a:solidFill>
                <a:latin typeface="Raleway Italics"/>
                <a:ea typeface="Raleway Italics"/>
                <a:cs typeface="Raleway Italics"/>
                <a:sym typeface="Raleway Italics"/>
              </a:rPr>
              <a:t>parcours</a:t>
            </a:r>
            <a:r>
              <a:rPr lang="en-US" sz="3205" i="1" dirty="0">
                <a:solidFill>
                  <a:srgbClr val="FFFFFF"/>
                </a:solidFill>
                <a:latin typeface="Raleway Italics"/>
                <a:ea typeface="Raleway Italics"/>
                <a:cs typeface="Raleway Italics"/>
                <a:sym typeface="Raleway Italics"/>
              </a:rPr>
              <a:t> aux </a:t>
            </a:r>
            <a:r>
              <a:rPr lang="en-US" sz="3205" i="1" dirty="0" err="1">
                <a:solidFill>
                  <a:srgbClr val="FFFFFF"/>
                </a:solidFill>
                <a:latin typeface="Raleway Italics"/>
                <a:ea typeface="Raleway Italics"/>
                <a:cs typeface="Raleway Italics"/>
                <a:sym typeface="Raleway Italics"/>
              </a:rPr>
              <a:t>besoins</a:t>
            </a:r>
            <a:r>
              <a:rPr lang="en-US" sz="3205" i="1" dirty="0">
                <a:solidFill>
                  <a:srgbClr val="FFFFFF"/>
                </a:solidFill>
                <a:latin typeface="Raleway Italics"/>
                <a:ea typeface="Raleway Italics"/>
                <a:cs typeface="Raleway Italics"/>
                <a:sym typeface="Raleway Italics"/>
              </a:rPr>
              <a:t> des </a:t>
            </a:r>
            <a:r>
              <a:rPr lang="en-US" sz="3205" i="1" dirty="0" err="1">
                <a:solidFill>
                  <a:srgbClr val="FFFFFF"/>
                </a:solidFill>
                <a:latin typeface="Raleway Italics"/>
                <a:ea typeface="Raleway Italics"/>
                <a:cs typeface="Raleway Italics"/>
                <a:sym typeface="Raleway Italics"/>
              </a:rPr>
              <a:t>apprenants</a:t>
            </a:r>
            <a:r>
              <a:rPr lang="en-US" sz="3205" i="1" dirty="0">
                <a:solidFill>
                  <a:srgbClr val="FFFFFF"/>
                </a:solidFill>
                <a:latin typeface="Raleway Italics"/>
                <a:ea typeface="Raleway Italics"/>
                <a:cs typeface="Raleway Italics"/>
                <a:sym typeface="Raleway Italics"/>
              </a:rPr>
              <a:t>. </a:t>
            </a:r>
            <a:r>
              <a:rPr lang="en-US" sz="3205" i="1" dirty="0" err="1">
                <a:solidFill>
                  <a:srgbClr val="FFFFFF"/>
                </a:solidFill>
                <a:latin typeface="Raleway Italics"/>
                <a:ea typeface="Raleway Italics"/>
                <a:cs typeface="Raleway Italics"/>
                <a:sym typeface="Raleway Italics"/>
              </a:rPr>
              <a:t>Leur</a:t>
            </a:r>
            <a:r>
              <a:rPr lang="en-US" sz="3205" i="1" dirty="0">
                <a:solidFill>
                  <a:srgbClr val="FFFFFF"/>
                </a:solidFill>
                <a:latin typeface="Raleway Italics"/>
                <a:ea typeface="Raleway Italics"/>
                <a:cs typeface="Raleway Italics"/>
                <a:sym typeface="Raleway Italics"/>
              </a:rPr>
              <a:t> </a:t>
            </a:r>
            <a:r>
              <a:rPr lang="en-US" sz="3205" i="1" dirty="0" err="1">
                <a:solidFill>
                  <a:srgbClr val="FFFFFF"/>
                </a:solidFill>
                <a:latin typeface="Raleway Italics"/>
                <a:ea typeface="Raleway Italics"/>
                <a:cs typeface="Raleway Italics"/>
                <a:sym typeface="Raleway Italics"/>
              </a:rPr>
              <a:t>objectif</a:t>
            </a:r>
            <a:r>
              <a:rPr lang="en-US" sz="3205" i="1" dirty="0">
                <a:solidFill>
                  <a:srgbClr val="FFFFFF"/>
                </a:solidFill>
                <a:latin typeface="Raleway Italics"/>
                <a:ea typeface="Raleway Italics"/>
                <a:cs typeface="Raleway Italics"/>
                <a:sym typeface="Raleway Italics"/>
              </a:rPr>
              <a:t> principal </a:t>
            </a:r>
            <a:r>
              <a:rPr lang="en-US" sz="3205" i="1" dirty="0" err="1">
                <a:solidFill>
                  <a:srgbClr val="FFFFFF"/>
                </a:solidFill>
                <a:latin typeface="Raleway Italics"/>
                <a:ea typeface="Raleway Italics"/>
                <a:cs typeface="Raleway Italics"/>
                <a:sym typeface="Raleway Italics"/>
              </a:rPr>
              <a:t>est</a:t>
            </a:r>
            <a:r>
              <a:rPr lang="en-US" sz="3205" i="1" dirty="0">
                <a:solidFill>
                  <a:srgbClr val="FFFFFF"/>
                </a:solidFill>
                <a:latin typeface="Raleway Italics"/>
                <a:ea typeface="Raleway Italics"/>
                <a:cs typeface="Raleway Italics"/>
                <a:sym typeface="Raleway Italics"/>
              </a:rPr>
              <a:t> de </a:t>
            </a:r>
            <a:r>
              <a:rPr lang="en-US" sz="3205" i="1" dirty="0" err="1">
                <a:solidFill>
                  <a:srgbClr val="FFFFFF"/>
                </a:solidFill>
                <a:latin typeface="Raleway Italics"/>
                <a:ea typeface="Raleway Italics"/>
                <a:cs typeface="Raleway Italics"/>
                <a:sym typeface="Raleway Italics"/>
              </a:rPr>
              <a:t>personnaliser</a:t>
            </a:r>
            <a:r>
              <a:rPr lang="en-US" sz="3205" i="1" dirty="0">
                <a:solidFill>
                  <a:srgbClr val="FFFFFF"/>
                </a:solidFill>
                <a:latin typeface="Raleway Italics"/>
                <a:ea typeface="Raleway Italics"/>
                <a:cs typeface="Raleway Italics"/>
                <a:sym typeface="Raleway Italics"/>
              </a:rPr>
              <a:t> </a:t>
            </a:r>
            <a:r>
              <a:rPr lang="en-US" sz="3205" i="1" dirty="0" err="1">
                <a:solidFill>
                  <a:srgbClr val="FFFFFF"/>
                </a:solidFill>
                <a:latin typeface="Raleway Italics"/>
                <a:ea typeface="Raleway Italics"/>
                <a:cs typeface="Raleway Italics"/>
                <a:sym typeface="Raleway Italics"/>
              </a:rPr>
              <a:t>l’enseignement</a:t>
            </a:r>
            <a:r>
              <a:rPr lang="en-US" sz="3205" i="1" dirty="0">
                <a:solidFill>
                  <a:srgbClr val="FFFFFF"/>
                </a:solidFill>
                <a:latin typeface="Raleway Italics"/>
                <a:ea typeface="Raleway Italics"/>
                <a:cs typeface="Raleway Italics"/>
                <a:sym typeface="Raleway Italics"/>
              </a:rPr>
              <a:t> et </a:t>
            </a:r>
            <a:r>
              <a:rPr lang="en-US" sz="3205" i="1" dirty="0" err="1">
                <a:solidFill>
                  <a:srgbClr val="FFFFFF"/>
                </a:solidFill>
                <a:latin typeface="Raleway Italics"/>
                <a:ea typeface="Raleway Italics"/>
                <a:cs typeface="Raleway Italics"/>
                <a:sym typeface="Raleway Italics"/>
              </a:rPr>
              <a:t>d’offrir</a:t>
            </a:r>
            <a:r>
              <a:rPr lang="en-US" sz="3205" i="1" dirty="0">
                <a:solidFill>
                  <a:srgbClr val="FFFFFF"/>
                </a:solidFill>
                <a:latin typeface="Raleway Italics"/>
                <a:ea typeface="Raleway Italics"/>
                <a:cs typeface="Raleway Italics"/>
                <a:sym typeface="Raleway Italics"/>
              </a:rPr>
              <a:t> </a:t>
            </a:r>
            <a:r>
              <a:rPr lang="en-US" sz="3205" i="1" dirty="0" err="1">
                <a:solidFill>
                  <a:srgbClr val="FFFFFF"/>
                </a:solidFill>
                <a:latin typeface="Raleway Italics"/>
                <a:ea typeface="Raleway Italics"/>
                <a:cs typeface="Raleway Italics"/>
                <a:sym typeface="Raleway Italics"/>
              </a:rPr>
              <a:t>une</a:t>
            </a:r>
            <a:r>
              <a:rPr lang="en-US" sz="3205" i="1" dirty="0">
                <a:solidFill>
                  <a:srgbClr val="FFFFFF"/>
                </a:solidFill>
                <a:latin typeface="Raleway Italics"/>
                <a:ea typeface="Raleway Italics"/>
                <a:cs typeface="Raleway Italics"/>
                <a:sym typeface="Raleway Italics"/>
              </a:rPr>
              <a:t> </a:t>
            </a:r>
            <a:r>
              <a:rPr lang="en-US" sz="3205" i="1" dirty="0" err="1">
                <a:solidFill>
                  <a:srgbClr val="FFFFFF"/>
                </a:solidFill>
                <a:latin typeface="Raleway Italics"/>
                <a:ea typeface="Raleway Italics"/>
                <a:cs typeface="Raleway Italics"/>
                <a:sym typeface="Raleway Italics"/>
              </a:rPr>
              <a:t>expérience</a:t>
            </a:r>
            <a:r>
              <a:rPr lang="en-US" sz="3205" i="1" dirty="0">
                <a:solidFill>
                  <a:srgbClr val="FFFFFF"/>
                </a:solidFill>
                <a:latin typeface="Raleway Italics"/>
                <a:ea typeface="Raleway Italics"/>
                <a:cs typeface="Raleway Italics"/>
                <a:sym typeface="Raleway Italics"/>
              </a:rPr>
              <a:t> </a:t>
            </a:r>
            <a:r>
              <a:rPr lang="en-US" sz="3205" i="1" dirty="0" err="1">
                <a:solidFill>
                  <a:srgbClr val="FFFFFF"/>
                </a:solidFill>
                <a:latin typeface="Raleway Italics"/>
                <a:ea typeface="Raleway Italics"/>
                <a:cs typeface="Raleway Italics"/>
                <a:sym typeface="Raleway Italics"/>
              </a:rPr>
              <a:t>d’apprentissage</a:t>
            </a:r>
            <a:r>
              <a:rPr lang="en-US" sz="3205" i="1" dirty="0">
                <a:solidFill>
                  <a:srgbClr val="FFFFFF"/>
                </a:solidFill>
                <a:latin typeface="Raleway Italics"/>
                <a:ea typeface="Raleway Italics"/>
                <a:cs typeface="Raleway Italics"/>
                <a:sym typeface="Raleway Italics"/>
              </a:rPr>
              <a:t> plus </a:t>
            </a:r>
            <a:r>
              <a:rPr lang="en-US" sz="3205" i="1" dirty="0" err="1">
                <a:solidFill>
                  <a:srgbClr val="FFFFFF"/>
                </a:solidFill>
                <a:latin typeface="Raleway Italics"/>
                <a:ea typeface="Raleway Italics"/>
                <a:cs typeface="Raleway Italics"/>
                <a:sym typeface="Raleway Italics"/>
              </a:rPr>
              <a:t>efficace</a:t>
            </a:r>
            <a:r>
              <a:rPr lang="en-US" sz="3205" i="1" dirty="0">
                <a:solidFill>
                  <a:srgbClr val="FFFFFF"/>
                </a:solidFill>
                <a:latin typeface="Raleway Italics"/>
                <a:ea typeface="Raleway Italics"/>
                <a:cs typeface="Raleway Italics"/>
                <a:sym typeface="Raleway Italics"/>
              </a:rPr>
              <a:t> et </a:t>
            </a:r>
            <a:r>
              <a:rPr lang="en-US" sz="3205" i="1" dirty="0" err="1">
                <a:solidFill>
                  <a:srgbClr val="FFFFFF"/>
                </a:solidFill>
                <a:latin typeface="Raleway Italics"/>
                <a:ea typeface="Raleway Italics"/>
                <a:cs typeface="Raleway Italics"/>
                <a:sym typeface="Raleway Italics"/>
              </a:rPr>
              <a:t>engageante</a:t>
            </a:r>
            <a:r>
              <a:rPr lang="en-US" sz="3205" i="1" dirty="0">
                <a:solidFill>
                  <a:srgbClr val="FFFFFF"/>
                </a:solidFill>
                <a:latin typeface="Raleway Italics"/>
                <a:ea typeface="Raleway Italics"/>
                <a:cs typeface="Raleway Italics"/>
                <a:sym typeface="Raleway Italics"/>
              </a:rPr>
              <a:t>..</a:t>
            </a:r>
          </a:p>
          <a:p>
            <a:pPr algn="ctr">
              <a:lnSpc>
                <a:spcPts val="4140"/>
              </a:lnSpc>
            </a:pPr>
            <a:endParaRPr lang="en-US" sz="3205" i="1" dirty="0">
              <a:solidFill>
                <a:srgbClr val="FFFFFF"/>
              </a:solidFill>
              <a:latin typeface="Raleway Italics"/>
              <a:ea typeface="Raleway Italics"/>
              <a:cs typeface="Raleway Italics"/>
              <a:sym typeface="Raleway Itali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572293">
            <a:off x="-5799371" y="6668368"/>
            <a:ext cx="19149891" cy="6989710"/>
          </a:xfrm>
          <a:custGeom>
            <a:avLst/>
            <a:gdLst/>
            <a:ahLst/>
            <a:cxnLst/>
            <a:rect l="l" t="t" r="r" b="b"/>
            <a:pathLst>
              <a:path w="19149891" h="6989710">
                <a:moveTo>
                  <a:pt x="0" y="0"/>
                </a:moveTo>
                <a:lnTo>
                  <a:pt x="19149891" y="0"/>
                </a:lnTo>
                <a:lnTo>
                  <a:pt x="19149891" y="6989710"/>
                </a:lnTo>
                <a:lnTo>
                  <a:pt x="0" y="6989710"/>
                </a:lnTo>
                <a:lnTo>
                  <a:pt x="0" y="0"/>
                </a:lnTo>
                <a:close/>
              </a:path>
            </a:pathLst>
          </a:custGeom>
          <a:blipFill>
            <a:blip r:embed="rId2">
              <a:alphaModFix amt="80000"/>
            </a:blip>
            <a:stretch>
              <a:fillRect/>
            </a:stretch>
          </a:blipFill>
        </p:spPr>
      </p:sp>
      <p:sp>
        <p:nvSpPr>
          <p:cNvPr id="4" name="TextBox 4"/>
          <p:cNvSpPr txBox="1"/>
          <p:nvPr/>
        </p:nvSpPr>
        <p:spPr>
          <a:xfrm>
            <a:off x="5835848" y="467714"/>
            <a:ext cx="6687399" cy="560986"/>
          </a:xfrm>
          <a:prstGeom prst="rect">
            <a:avLst/>
          </a:prstGeom>
        </p:spPr>
        <p:txBody>
          <a:bodyPr lIns="0" tIns="0" rIns="0" bIns="0" rtlCol="0" anchor="t">
            <a:spAutoFit/>
          </a:bodyPr>
          <a:lstStyle/>
          <a:p>
            <a:pPr algn="l">
              <a:lnSpc>
                <a:spcPts val="4225"/>
              </a:lnSpc>
            </a:pPr>
            <a:r>
              <a:rPr lang="en-US" sz="4450" b="1">
                <a:solidFill>
                  <a:srgbClr val="36E9FD"/>
                </a:solidFill>
                <a:latin typeface="Montserrat Semi-Bold" panose="00000700000000000000"/>
                <a:ea typeface="Montserrat Semi-Bold" panose="00000700000000000000"/>
                <a:cs typeface="Montserrat Semi-Bold" panose="00000700000000000000"/>
                <a:sym typeface="Montserrat Semi-Bold" panose="00000700000000000000"/>
              </a:rPr>
              <a:t>Architecture de L’EIAH</a:t>
            </a:r>
          </a:p>
        </p:txBody>
      </p:sp>
      <p:sp>
        <p:nvSpPr>
          <p:cNvPr id="5" name="Rectangle à coins arrondis 4"/>
          <p:cNvSpPr/>
          <p:nvPr/>
        </p:nvSpPr>
        <p:spPr>
          <a:xfrm>
            <a:off x="2209800" y="1485900"/>
            <a:ext cx="13944600" cy="7772400"/>
          </a:xfrm>
          <a:prstGeom prst="roundRect">
            <a:avLst/>
          </a:prstGeom>
          <a:blipFill>
            <a:blip r:embed="rId3"/>
            <a:stretch>
              <a:fillRect l="-20030" r="-25148" b="-1154"/>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361B70">
                <a:alpha val="100000"/>
              </a:srgbClr>
            </a:gs>
            <a:gs pos="100000">
              <a:srgbClr val="000000">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582889">
            <a:off x="-4783694" y="7975014"/>
            <a:ext cx="19149891" cy="6989710"/>
          </a:xfrm>
          <a:custGeom>
            <a:avLst/>
            <a:gdLst/>
            <a:ahLst/>
            <a:cxnLst/>
            <a:rect l="l" t="t" r="r" b="b"/>
            <a:pathLst>
              <a:path w="19149891" h="6989710">
                <a:moveTo>
                  <a:pt x="0" y="0"/>
                </a:moveTo>
                <a:lnTo>
                  <a:pt x="19149891" y="0"/>
                </a:lnTo>
                <a:lnTo>
                  <a:pt x="19149891" y="6989710"/>
                </a:lnTo>
                <a:lnTo>
                  <a:pt x="0" y="6989710"/>
                </a:lnTo>
                <a:lnTo>
                  <a:pt x="0" y="0"/>
                </a:lnTo>
                <a:close/>
              </a:path>
            </a:pathLst>
          </a:custGeom>
          <a:blipFill>
            <a:blip r:embed="rId2">
              <a:alphaModFix amt="80000"/>
            </a:blip>
            <a:stretch>
              <a:fillRect/>
            </a:stretch>
          </a:blipFill>
        </p:spPr>
      </p:sp>
      <p:sp>
        <p:nvSpPr>
          <p:cNvPr id="3" name="Freeform 3"/>
          <p:cNvSpPr/>
          <p:nvPr/>
        </p:nvSpPr>
        <p:spPr>
          <a:xfrm rot="1572293" flipV="1">
            <a:off x="3960635" y="-5525403"/>
            <a:ext cx="19149891" cy="6989710"/>
          </a:xfrm>
          <a:custGeom>
            <a:avLst/>
            <a:gdLst/>
            <a:ahLst/>
            <a:cxnLst/>
            <a:rect l="l" t="t" r="r" b="b"/>
            <a:pathLst>
              <a:path w="19149891" h="6989710">
                <a:moveTo>
                  <a:pt x="0" y="6989711"/>
                </a:moveTo>
                <a:lnTo>
                  <a:pt x="19149891" y="6989711"/>
                </a:lnTo>
                <a:lnTo>
                  <a:pt x="19149891" y="0"/>
                </a:lnTo>
                <a:lnTo>
                  <a:pt x="0" y="0"/>
                </a:lnTo>
                <a:lnTo>
                  <a:pt x="0" y="6989711"/>
                </a:lnTo>
                <a:close/>
              </a:path>
            </a:pathLst>
          </a:custGeom>
          <a:blipFill>
            <a:blip r:embed="rId2">
              <a:alphaModFix amt="80000"/>
            </a:blip>
            <a:stretch>
              <a:fillRect/>
            </a:stretch>
          </a:blipFill>
        </p:spPr>
      </p:sp>
      <p:sp>
        <p:nvSpPr>
          <p:cNvPr id="4" name="Freeform 4"/>
          <p:cNvSpPr/>
          <p:nvPr/>
        </p:nvSpPr>
        <p:spPr>
          <a:xfrm>
            <a:off x="2177264" y="1507908"/>
            <a:ext cx="4993586" cy="9204767"/>
          </a:xfrm>
          <a:custGeom>
            <a:avLst/>
            <a:gdLst/>
            <a:ahLst/>
            <a:cxnLst/>
            <a:rect l="l" t="t" r="r" b="b"/>
            <a:pathLst>
              <a:path w="4993586" h="9204767">
                <a:moveTo>
                  <a:pt x="0" y="0"/>
                </a:moveTo>
                <a:lnTo>
                  <a:pt x="4993586" y="0"/>
                </a:lnTo>
                <a:lnTo>
                  <a:pt x="4993586" y="9204768"/>
                </a:lnTo>
                <a:lnTo>
                  <a:pt x="0" y="9204768"/>
                </a:lnTo>
                <a:lnTo>
                  <a:pt x="0" y="0"/>
                </a:lnTo>
                <a:close/>
              </a:path>
            </a:pathLst>
          </a:custGeom>
          <a:blipFill>
            <a:blip r:embed="rId3"/>
            <a:stretch>
              <a:fillRect/>
            </a:stretch>
          </a:blipFill>
        </p:spPr>
      </p:sp>
      <p:sp>
        <p:nvSpPr>
          <p:cNvPr id="5" name="TextBox 5"/>
          <p:cNvSpPr txBox="1"/>
          <p:nvPr/>
        </p:nvSpPr>
        <p:spPr>
          <a:xfrm>
            <a:off x="7965146" y="994873"/>
            <a:ext cx="8513949" cy="2885857"/>
          </a:xfrm>
          <a:prstGeom prst="rect">
            <a:avLst/>
          </a:prstGeom>
        </p:spPr>
        <p:txBody>
          <a:bodyPr lIns="0" tIns="0" rIns="0" bIns="0" rtlCol="0" anchor="t">
            <a:spAutoFit/>
          </a:bodyPr>
          <a:lstStyle/>
          <a:p>
            <a:pPr algn="l">
              <a:lnSpc>
                <a:spcPts val="7460"/>
              </a:lnSpc>
            </a:pPr>
            <a:r>
              <a:rPr lang="en-US" sz="7850" b="1">
                <a:solidFill>
                  <a:srgbClr val="36E9FD"/>
                </a:solidFill>
                <a:latin typeface="Montserrat Semi-Bold" panose="00000700000000000000"/>
                <a:ea typeface="Montserrat Semi-Bold" panose="00000700000000000000"/>
                <a:cs typeface="Montserrat Semi-Bold" panose="00000700000000000000"/>
                <a:sym typeface="Montserrat Semi-Bold" panose="00000700000000000000"/>
              </a:rPr>
              <a:t>Qu’est-ce que l’IA Générative (ChatGPT)</a:t>
            </a:r>
          </a:p>
        </p:txBody>
      </p:sp>
      <p:sp>
        <p:nvSpPr>
          <p:cNvPr id="6" name="TextBox 6"/>
          <p:cNvSpPr txBox="1"/>
          <p:nvPr/>
        </p:nvSpPr>
        <p:spPr>
          <a:xfrm>
            <a:off x="8231268" y="4440487"/>
            <a:ext cx="9313777" cy="4122751"/>
          </a:xfrm>
          <a:prstGeom prst="rect">
            <a:avLst/>
          </a:prstGeom>
        </p:spPr>
        <p:txBody>
          <a:bodyPr lIns="0" tIns="0" rIns="0" bIns="0" rtlCol="0" anchor="t">
            <a:spAutoFit/>
          </a:bodyPr>
          <a:lstStyle/>
          <a:p>
            <a:pPr algn="l">
              <a:lnSpc>
                <a:spcPts val="3625"/>
              </a:lnSpc>
            </a:pPr>
            <a:r>
              <a:rPr lang="en-US" sz="2810" i="1">
                <a:solidFill>
                  <a:srgbClr val="FFFFFF"/>
                </a:solidFill>
                <a:latin typeface="Raleway Italics"/>
                <a:ea typeface="Raleway Italics"/>
                <a:cs typeface="Raleway Italics"/>
                <a:sym typeface="Raleway Italics"/>
              </a:rPr>
              <a:t>L’IA générative désigne des modèles capables de produire du contenu original à partir de données d’entraînement, comme du texte, des images ou du code. ChatGPT est un exemple de ces systèmes : il comprend les requêtes, génère des réponses cohérentes et peut assister dans l’explication, la création de ressources ou la résolution de tâches. Son fonctionnement repose sur l’apprentissage profond et l’analyse de vastes quantités de textes pour imiter le langage humain.</a:t>
            </a:r>
          </a:p>
        </p:txBody>
      </p:sp>
      <p:sp>
        <p:nvSpPr>
          <p:cNvPr id="7" name="Freeform 7"/>
          <p:cNvSpPr/>
          <p:nvPr/>
        </p:nvSpPr>
        <p:spPr>
          <a:xfrm>
            <a:off x="1028700" y="4478587"/>
            <a:ext cx="2691369" cy="2691369"/>
          </a:xfrm>
          <a:custGeom>
            <a:avLst/>
            <a:gdLst/>
            <a:ahLst/>
            <a:cxnLst/>
            <a:rect l="l" t="t" r="r" b="b"/>
            <a:pathLst>
              <a:path w="2691369" h="2691369">
                <a:moveTo>
                  <a:pt x="0" y="0"/>
                </a:moveTo>
                <a:lnTo>
                  <a:pt x="2691369" y="0"/>
                </a:lnTo>
                <a:lnTo>
                  <a:pt x="2691369" y="2691369"/>
                </a:lnTo>
                <a:lnTo>
                  <a:pt x="0" y="26913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572293">
            <a:off x="-5799371" y="6668368"/>
            <a:ext cx="19149891" cy="6989710"/>
          </a:xfrm>
          <a:custGeom>
            <a:avLst/>
            <a:gdLst/>
            <a:ahLst/>
            <a:cxnLst/>
            <a:rect l="l" t="t" r="r" b="b"/>
            <a:pathLst>
              <a:path w="19149891" h="6989710">
                <a:moveTo>
                  <a:pt x="0" y="0"/>
                </a:moveTo>
                <a:lnTo>
                  <a:pt x="19149891" y="0"/>
                </a:lnTo>
                <a:lnTo>
                  <a:pt x="19149891" y="6989710"/>
                </a:lnTo>
                <a:lnTo>
                  <a:pt x="0" y="6989710"/>
                </a:lnTo>
                <a:lnTo>
                  <a:pt x="0" y="0"/>
                </a:lnTo>
                <a:close/>
              </a:path>
            </a:pathLst>
          </a:custGeom>
          <a:blipFill>
            <a:blip r:embed="rId2">
              <a:alphaModFix amt="80000"/>
            </a:blip>
            <a:stretch>
              <a:fillRect/>
            </a:stretch>
          </a:blipFill>
        </p:spPr>
      </p:sp>
      <p:sp>
        <p:nvSpPr>
          <p:cNvPr id="4" name="TextBox 4"/>
          <p:cNvSpPr txBox="1"/>
          <p:nvPr/>
        </p:nvSpPr>
        <p:spPr>
          <a:xfrm>
            <a:off x="4449415" y="467714"/>
            <a:ext cx="9460265" cy="560986"/>
          </a:xfrm>
          <a:prstGeom prst="rect">
            <a:avLst/>
          </a:prstGeom>
        </p:spPr>
        <p:txBody>
          <a:bodyPr lIns="0" tIns="0" rIns="0" bIns="0" rtlCol="0" anchor="t">
            <a:spAutoFit/>
          </a:bodyPr>
          <a:lstStyle/>
          <a:p>
            <a:pPr algn="l">
              <a:lnSpc>
                <a:spcPts val="4225"/>
              </a:lnSpc>
            </a:pPr>
            <a:r>
              <a:rPr lang="en-US" sz="4450" b="1">
                <a:solidFill>
                  <a:srgbClr val="36E9FD"/>
                </a:solidFill>
                <a:latin typeface="Montserrat Semi-Bold" panose="00000700000000000000"/>
                <a:ea typeface="Montserrat Semi-Bold" panose="00000700000000000000"/>
                <a:cs typeface="Montserrat Semi-Bold" panose="00000700000000000000"/>
                <a:sym typeface="Montserrat Semi-Bold" panose="00000700000000000000"/>
              </a:rPr>
              <a:t>Architecture de L’IA générative</a:t>
            </a:r>
          </a:p>
        </p:txBody>
      </p:sp>
      <p:sp>
        <p:nvSpPr>
          <p:cNvPr id="5" name="Rectangle à coins arrondis 4"/>
          <p:cNvSpPr/>
          <p:nvPr/>
        </p:nvSpPr>
        <p:spPr>
          <a:xfrm>
            <a:off x="2133600" y="1485900"/>
            <a:ext cx="14137653" cy="80010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361B70">
                <a:alpha val="100000"/>
              </a:srgbClr>
            </a:gs>
            <a:gs pos="100000">
              <a:srgbClr val="000000">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242831">
            <a:off x="-183072" y="9034920"/>
            <a:ext cx="19149891" cy="6989710"/>
          </a:xfrm>
          <a:custGeom>
            <a:avLst/>
            <a:gdLst/>
            <a:ahLst/>
            <a:cxnLst/>
            <a:rect l="l" t="t" r="r" b="b"/>
            <a:pathLst>
              <a:path w="19149891" h="6989710">
                <a:moveTo>
                  <a:pt x="0" y="0"/>
                </a:moveTo>
                <a:lnTo>
                  <a:pt x="19149891" y="0"/>
                </a:lnTo>
                <a:lnTo>
                  <a:pt x="19149891" y="6989711"/>
                </a:lnTo>
                <a:lnTo>
                  <a:pt x="0" y="6989711"/>
                </a:lnTo>
                <a:lnTo>
                  <a:pt x="0" y="0"/>
                </a:lnTo>
                <a:close/>
              </a:path>
            </a:pathLst>
          </a:custGeom>
          <a:blipFill>
            <a:blip r:embed="rId2">
              <a:alphaModFix amt="80000"/>
            </a:blip>
            <a:stretch>
              <a:fillRect/>
            </a:stretch>
          </a:blipFill>
        </p:spPr>
      </p:sp>
      <p:sp>
        <p:nvSpPr>
          <p:cNvPr id="3" name="Freeform 3"/>
          <p:cNvSpPr/>
          <p:nvPr/>
        </p:nvSpPr>
        <p:spPr>
          <a:xfrm rot="-438710" flipV="1">
            <a:off x="-4529841" y="-5573153"/>
            <a:ext cx="19149891" cy="6989710"/>
          </a:xfrm>
          <a:custGeom>
            <a:avLst/>
            <a:gdLst/>
            <a:ahLst/>
            <a:cxnLst/>
            <a:rect l="l" t="t" r="r" b="b"/>
            <a:pathLst>
              <a:path w="19149891" h="6989710">
                <a:moveTo>
                  <a:pt x="0" y="6989710"/>
                </a:moveTo>
                <a:lnTo>
                  <a:pt x="19149891" y="6989710"/>
                </a:lnTo>
                <a:lnTo>
                  <a:pt x="19149891" y="0"/>
                </a:lnTo>
                <a:lnTo>
                  <a:pt x="0" y="0"/>
                </a:lnTo>
                <a:lnTo>
                  <a:pt x="0" y="6989710"/>
                </a:lnTo>
                <a:close/>
              </a:path>
            </a:pathLst>
          </a:custGeom>
          <a:blipFill>
            <a:blip r:embed="rId2">
              <a:alphaModFix amt="80000"/>
            </a:blip>
            <a:stretch>
              <a:fillRect/>
            </a:stretch>
          </a:blipFill>
        </p:spPr>
      </p:sp>
      <p:sp>
        <p:nvSpPr>
          <p:cNvPr id="4" name="Freeform 4"/>
          <p:cNvSpPr/>
          <p:nvPr/>
        </p:nvSpPr>
        <p:spPr>
          <a:xfrm>
            <a:off x="-5308566" y="2057400"/>
            <a:ext cx="9272016" cy="8229600"/>
          </a:xfrm>
          <a:custGeom>
            <a:avLst/>
            <a:gdLst/>
            <a:ahLst/>
            <a:cxnLst/>
            <a:rect l="l" t="t" r="r" b="b"/>
            <a:pathLst>
              <a:path w="9272016" h="8229600">
                <a:moveTo>
                  <a:pt x="0" y="0"/>
                </a:moveTo>
                <a:lnTo>
                  <a:pt x="9272016" y="0"/>
                </a:lnTo>
                <a:lnTo>
                  <a:pt x="9272016" y="8229600"/>
                </a:lnTo>
                <a:lnTo>
                  <a:pt x="0" y="8229600"/>
                </a:lnTo>
                <a:lnTo>
                  <a:pt x="0" y="0"/>
                </a:lnTo>
                <a:close/>
              </a:path>
            </a:pathLst>
          </a:custGeom>
          <a:blipFill>
            <a:blip r:embed="rId3">
              <a:alphaModFix amt="18999"/>
            </a:blip>
            <a:stretch>
              <a:fillRect/>
            </a:stretch>
          </a:blipFill>
        </p:spPr>
      </p:sp>
      <p:sp>
        <p:nvSpPr>
          <p:cNvPr id="5" name="TextBox 5"/>
          <p:cNvSpPr txBox="1"/>
          <p:nvPr/>
        </p:nvSpPr>
        <p:spPr>
          <a:xfrm>
            <a:off x="3963450" y="1837239"/>
            <a:ext cx="9965350" cy="3158245"/>
          </a:xfrm>
          <a:prstGeom prst="rect">
            <a:avLst/>
          </a:prstGeom>
        </p:spPr>
        <p:txBody>
          <a:bodyPr lIns="0" tIns="0" rIns="0" bIns="0" rtlCol="0" anchor="t">
            <a:spAutoFit/>
          </a:bodyPr>
          <a:lstStyle/>
          <a:p>
            <a:pPr algn="ctr">
              <a:lnSpc>
                <a:spcPts val="8145"/>
              </a:lnSpc>
            </a:pPr>
            <a:r>
              <a:rPr lang="en-US" sz="8570" b="1" dirty="0">
                <a:solidFill>
                  <a:srgbClr val="36E9FD"/>
                </a:solidFill>
                <a:latin typeface="Montserrat Semi-Bold" panose="00000700000000000000"/>
                <a:ea typeface="Montserrat Semi-Bold" panose="00000700000000000000"/>
                <a:cs typeface="Montserrat Semi-Bold" panose="00000700000000000000"/>
                <a:sym typeface="Montserrat Semi-Bold" panose="00000700000000000000"/>
              </a:rPr>
              <a:t>Apports Pédagogiques Positifs</a:t>
            </a:r>
          </a:p>
        </p:txBody>
      </p:sp>
      <p:sp>
        <p:nvSpPr>
          <p:cNvPr id="6" name="TextBox 6"/>
          <p:cNvSpPr txBox="1"/>
          <p:nvPr/>
        </p:nvSpPr>
        <p:spPr>
          <a:xfrm>
            <a:off x="3963450" y="5434995"/>
            <a:ext cx="9705631" cy="2932859"/>
          </a:xfrm>
          <a:prstGeom prst="rect">
            <a:avLst/>
          </a:prstGeom>
        </p:spPr>
        <p:txBody>
          <a:bodyPr lIns="0" tIns="0" rIns="0" bIns="0" rtlCol="0" anchor="t">
            <a:spAutoFit/>
          </a:bodyPr>
          <a:lstStyle/>
          <a:p>
            <a:pPr algn="ctr">
              <a:lnSpc>
                <a:spcPts val="3320"/>
              </a:lnSpc>
            </a:pPr>
            <a:r>
              <a:rPr lang="en-US" sz="2575" i="1" dirty="0">
                <a:solidFill>
                  <a:srgbClr val="FFFFFF"/>
                </a:solidFill>
                <a:latin typeface="Raleway Italics"/>
                <a:ea typeface="Raleway Italics"/>
                <a:cs typeface="Raleway Italics"/>
                <a:sym typeface="Raleway Italics"/>
              </a:rPr>
              <a:t>L’IA </a:t>
            </a:r>
            <a:r>
              <a:rPr lang="en-US" sz="2575" i="1" dirty="0" err="1">
                <a:solidFill>
                  <a:srgbClr val="FFFFFF"/>
                </a:solidFill>
                <a:latin typeface="Raleway Italics"/>
                <a:ea typeface="Raleway Italics"/>
                <a:cs typeface="Raleway Italics"/>
                <a:sym typeface="Raleway Italics"/>
              </a:rPr>
              <a:t>générative</a:t>
            </a:r>
            <a:r>
              <a:rPr lang="en-US" sz="2575" i="1" dirty="0">
                <a:solidFill>
                  <a:srgbClr val="FFFFFF"/>
                </a:solidFill>
                <a:latin typeface="Raleway Italics"/>
                <a:ea typeface="Raleway Italics"/>
                <a:cs typeface="Raleway Italics"/>
                <a:sym typeface="Raleway Italics"/>
              </a:rPr>
              <a:t> </a:t>
            </a:r>
            <a:r>
              <a:rPr lang="en-US" sz="2575" i="1" dirty="0" err="1">
                <a:solidFill>
                  <a:srgbClr val="FFFFFF"/>
                </a:solidFill>
                <a:latin typeface="Raleway Italics"/>
                <a:ea typeface="Raleway Italics"/>
                <a:cs typeface="Raleway Italics"/>
                <a:sym typeface="Raleway Italics"/>
              </a:rPr>
              <a:t>apporte</a:t>
            </a:r>
            <a:r>
              <a:rPr lang="en-US" sz="2575" i="1" dirty="0">
                <a:solidFill>
                  <a:srgbClr val="FFFFFF"/>
                </a:solidFill>
                <a:latin typeface="Raleway Italics"/>
                <a:ea typeface="Raleway Italics"/>
                <a:cs typeface="Raleway Italics"/>
                <a:sym typeface="Raleway Italics"/>
              </a:rPr>
              <a:t> </a:t>
            </a:r>
            <a:r>
              <a:rPr lang="en-US" sz="2575" i="1" dirty="0" err="1">
                <a:solidFill>
                  <a:srgbClr val="FFFFFF"/>
                </a:solidFill>
                <a:latin typeface="Raleway Italics"/>
                <a:ea typeface="Raleway Italics"/>
                <a:cs typeface="Raleway Italics"/>
                <a:sym typeface="Raleway Italics"/>
              </a:rPr>
              <a:t>plusieurs</a:t>
            </a:r>
            <a:r>
              <a:rPr lang="en-US" sz="2575" i="1" dirty="0">
                <a:solidFill>
                  <a:srgbClr val="FFFFFF"/>
                </a:solidFill>
                <a:latin typeface="Raleway Italics"/>
                <a:ea typeface="Raleway Italics"/>
                <a:cs typeface="Raleway Italics"/>
                <a:sym typeface="Raleway Italics"/>
              </a:rPr>
              <a:t> </a:t>
            </a:r>
            <a:r>
              <a:rPr lang="en-US" sz="2575" i="1" dirty="0" err="1">
                <a:solidFill>
                  <a:srgbClr val="FFFFFF"/>
                </a:solidFill>
                <a:latin typeface="Raleway Italics"/>
                <a:ea typeface="Raleway Italics"/>
                <a:cs typeface="Raleway Italics"/>
                <a:sym typeface="Raleway Italics"/>
              </a:rPr>
              <a:t>avantages</a:t>
            </a:r>
            <a:r>
              <a:rPr lang="en-US" sz="2575" i="1" dirty="0">
                <a:solidFill>
                  <a:srgbClr val="FFFFFF"/>
                </a:solidFill>
                <a:latin typeface="Raleway Italics"/>
                <a:ea typeface="Raleway Italics"/>
                <a:cs typeface="Raleway Italics"/>
                <a:sym typeface="Raleway Italics"/>
              </a:rPr>
              <a:t> </a:t>
            </a:r>
            <a:r>
              <a:rPr lang="en-US" sz="2575" i="1" dirty="0" err="1">
                <a:solidFill>
                  <a:srgbClr val="FFFFFF"/>
                </a:solidFill>
                <a:latin typeface="Raleway Italics"/>
                <a:ea typeface="Raleway Italics"/>
                <a:cs typeface="Raleway Italics"/>
                <a:sym typeface="Raleway Italics"/>
              </a:rPr>
              <a:t>pédagogiques</a:t>
            </a:r>
            <a:r>
              <a:rPr lang="en-US" sz="2575" i="1" dirty="0">
                <a:solidFill>
                  <a:srgbClr val="FFFFFF"/>
                </a:solidFill>
                <a:latin typeface="Raleway Italics"/>
                <a:ea typeface="Raleway Italics"/>
                <a:cs typeface="Raleway Italics"/>
                <a:sym typeface="Raleway Italics"/>
              </a:rPr>
              <a:t> aux EIAH. Elle </a:t>
            </a:r>
            <a:r>
              <a:rPr lang="en-US" sz="2575" i="1" dirty="0" err="1">
                <a:solidFill>
                  <a:srgbClr val="FFFFFF"/>
                </a:solidFill>
                <a:latin typeface="Raleway Italics"/>
                <a:ea typeface="Raleway Italics"/>
                <a:cs typeface="Raleway Italics"/>
                <a:sym typeface="Raleway Italics"/>
              </a:rPr>
              <a:t>permet</a:t>
            </a:r>
            <a:r>
              <a:rPr lang="en-US" sz="2575" i="1" dirty="0">
                <a:solidFill>
                  <a:srgbClr val="FFFFFF"/>
                </a:solidFill>
                <a:latin typeface="Raleway Italics"/>
                <a:ea typeface="Raleway Italics"/>
                <a:cs typeface="Raleway Italics"/>
                <a:sym typeface="Raleway Italics"/>
              </a:rPr>
              <a:t> de </a:t>
            </a:r>
            <a:r>
              <a:rPr lang="en-US" sz="2575" i="1" dirty="0" err="1">
                <a:solidFill>
                  <a:srgbClr val="FFFFFF"/>
                </a:solidFill>
                <a:latin typeface="Raleway Italics"/>
                <a:ea typeface="Raleway Italics"/>
                <a:cs typeface="Raleway Italics"/>
                <a:sym typeface="Raleway Italics"/>
              </a:rPr>
              <a:t>personnaliser</a:t>
            </a:r>
            <a:r>
              <a:rPr lang="en-US" sz="2575" i="1" dirty="0">
                <a:solidFill>
                  <a:srgbClr val="FFFFFF"/>
                </a:solidFill>
                <a:latin typeface="Raleway Italics"/>
                <a:ea typeface="Raleway Italics"/>
                <a:cs typeface="Raleway Italics"/>
                <a:sym typeface="Raleway Italics"/>
              </a:rPr>
              <a:t> les </a:t>
            </a:r>
            <a:r>
              <a:rPr lang="en-US" sz="2575" i="1" dirty="0" err="1">
                <a:solidFill>
                  <a:srgbClr val="FFFFFF"/>
                </a:solidFill>
                <a:latin typeface="Raleway Italics"/>
                <a:ea typeface="Raleway Italics"/>
                <a:cs typeface="Raleway Italics"/>
                <a:sym typeface="Raleway Italics"/>
              </a:rPr>
              <a:t>parcours</a:t>
            </a:r>
            <a:r>
              <a:rPr lang="en-US" sz="2575" i="1" dirty="0">
                <a:solidFill>
                  <a:srgbClr val="FFFFFF"/>
                </a:solidFill>
                <a:latin typeface="Raleway Italics"/>
                <a:ea typeface="Raleway Italics"/>
                <a:cs typeface="Raleway Italics"/>
                <a:sym typeface="Raleway Italics"/>
              </a:rPr>
              <a:t> en </a:t>
            </a:r>
            <a:r>
              <a:rPr lang="en-US" sz="2575" i="1" dirty="0" err="1">
                <a:solidFill>
                  <a:srgbClr val="FFFFFF"/>
                </a:solidFill>
                <a:latin typeface="Raleway Italics"/>
                <a:ea typeface="Raleway Italics"/>
                <a:cs typeface="Raleway Italics"/>
                <a:sym typeface="Raleway Italics"/>
              </a:rPr>
              <a:t>adaptant</a:t>
            </a:r>
            <a:r>
              <a:rPr lang="en-US" sz="2575" i="1" dirty="0">
                <a:solidFill>
                  <a:srgbClr val="FFFFFF"/>
                </a:solidFill>
                <a:latin typeface="Raleway Italics"/>
                <a:ea typeface="Raleway Italics"/>
                <a:cs typeface="Raleway Italics"/>
                <a:sym typeface="Raleway Italics"/>
              </a:rPr>
              <a:t> le </a:t>
            </a:r>
            <a:r>
              <a:rPr lang="en-US" sz="2575" i="1" dirty="0" err="1">
                <a:solidFill>
                  <a:srgbClr val="FFFFFF"/>
                </a:solidFill>
                <a:latin typeface="Raleway Italics"/>
                <a:ea typeface="Raleway Italics"/>
                <a:cs typeface="Raleway Italics"/>
                <a:sym typeface="Raleway Italics"/>
              </a:rPr>
              <a:t>contenu</a:t>
            </a:r>
            <a:r>
              <a:rPr lang="en-US" sz="2575" i="1" dirty="0">
                <a:solidFill>
                  <a:srgbClr val="FFFFFF"/>
                </a:solidFill>
                <a:latin typeface="Raleway Italics"/>
                <a:ea typeface="Raleway Italics"/>
                <a:cs typeface="Raleway Italics"/>
                <a:sym typeface="Raleway Italics"/>
              </a:rPr>
              <a:t> et le </a:t>
            </a:r>
            <a:r>
              <a:rPr lang="en-US" sz="2575" i="1" dirty="0" err="1">
                <a:solidFill>
                  <a:srgbClr val="FFFFFF"/>
                </a:solidFill>
                <a:latin typeface="Raleway Italics"/>
                <a:ea typeface="Raleway Italics"/>
                <a:cs typeface="Raleway Italics"/>
                <a:sym typeface="Raleway Italics"/>
              </a:rPr>
              <a:t>niveau</a:t>
            </a:r>
            <a:r>
              <a:rPr lang="en-US" sz="2575" i="1" dirty="0">
                <a:solidFill>
                  <a:srgbClr val="FFFFFF"/>
                </a:solidFill>
                <a:latin typeface="Raleway Italics"/>
                <a:ea typeface="Raleway Italics"/>
                <a:cs typeface="Raleway Italics"/>
                <a:sym typeface="Raleway Italics"/>
              </a:rPr>
              <a:t> à </a:t>
            </a:r>
            <a:r>
              <a:rPr lang="en-US" sz="2575" i="1" dirty="0" err="1">
                <a:solidFill>
                  <a:srgbClr val="FFFFFF"/>
                </a:solidFill>
                <a:latin typeface="Raleway Italics"/>
                <a:ea typeface="Raleway Italics"/>
                <a:cs typeface="Raleway Italics"/>
                <a:sym typeface="Raleway Italics"/>
              </a:rPr>
              <a:t>chaque</a:t>
            </a:r>
            <a:r>
              <a:rPr lang="en-US" sz="2575" i="1" dirty="0">
                <a:solidFill>
                  <a:srgbClr val="FFFFFF"/>
                </a:solidFill>
                <a:latin typeface="Raleway Italics"/>
                <a:ea typeface="Raleway Italics"/>
                <a:cs typeface="Raleway Italics"/>
                <a:sym typeface="Raleway Italics"/>
              </a:rPr>
              <a:t> </a:t>
            </a:r>
            <a:r>
              <a:rPr lang="en-US" sz="2575" i="1" dirty="0" err="1">
                <a:solidFill>
                  <a:srgbClr val="FFFFFF"/>
                </a:solidFill>
                <a:latin typeface="Raleway Italics"/>
                <a:ea typeface="Raleway Italics"/>
                <a:cs typeface="Raleway Italics"/>
                <a:sym typeface="Raleway Italics"/>
              </a:rPr>
              <a:t>apprenant</a:t>
            </a:r>
            <a:r>
              <a:rPr lang="en-US" sz="2575" i="1" dirty="0">
                <a:solidFill>
                  <a:srgbClr val="FFFFFF"/>
                </a:solidFill>
                <a:latin typeface="Raleway Italics"/>
                <a:ea typeface="Raleway Italics"/>
                <a:cs typeface="Raleway Italics"/>
                <a:sym typeface="Raleway Italics"/>
              </a:rPr>
              <a:t>. Elle </a:t>
            </a:r>
            <a:r>
              <a:rPr lang="en-US" sz="2575" i="1" dirty="0" err="1">
                <a:solidFill>
                  <a:srgbClr val="FFFFFF"/>
                </a:solidFill>
                <a:latin typeface="Raleway Italics"/>
                <a:ea typeface="Raleway Italics"/>
                <a:cs typeface="Raleway Italics"/>
                <a:sym typeface="Raleway Italics"/>
              </a:rPr>
              <a:t>offre</a:t>
            </a:r>
            <a:r>
              <a:rPr lang="en-US" sz="2575" i="1" dirty="0">
                <a:solidFill>
                  <a:srgbClr val="FFFFFF"/>
                </a:solidFill>
                <a:latin typeface="Raleway Italics"/>
                <a:ea typeface="Raleway Italics"/>
                <a:cs typeface="Raleway Italics"/>
                <a:sym typeface="Raleway Italics"/>
              </a:rPr>
              <a:t> </a:t>
            </a:r>
            <a:r>
              <a:rPr lang="en-US" sz="2575" i="1" dirty="0" err="1">
                <a:solidFill>
                  <a:srgbClr val="FFFFFF"/>
                </a:solidFill>
                <a:latin typeface="Raleway Italics"/>
                <a:ea typeface="Raleway Italics"/>
                <a:cs typeface="Raleway Italics"/>
                <a:sym typeface="Raleway Italics"/>
              </a:rPr>
              <a:t>également</a:t>
            </a:r>
            <a:r>
              <a:rPr lang="en-US" sz="2575" i="1" dirty="0">
                <a:solidFill>
                  <a:srgbClr val="FFFFFF"/>
                </a:solidFill>
                <a:latin typeface="Raleway Italics"/>
                <a:ea typeface="Raleway Italics"/>
                <a:cs typeface="Raleway Italics"/>
                <a:sym typeface="Raleway Italics"/>
              </a:rPr>
              <a:t> un feedback </a:t>
            </a:r>
            <a:r>
              <a:rPr lang="en-US" sz="2575" i="1" dirty="0" err="1">
                <a:solidFill>
                  <a:srgbClr val="FFFFFF"/>
                </a:solidFill>
                <a:latin typeface="Raleway Italics"/>
                <a:ea typeface="Raleway Italics"/>
                <a:cs typeface="Raleway Italics"/>
                <a:sym typeface="Raleway Italics"/>
              </a:rPr>
              <a:t>rapide</a:t>
            </a:r>
            <a:r>
              <a:rPr lang="en-US" sz="2575" i="1" dirty="0">
                <a:solidFill>
                  <a:srgbClr val="FFFFFF"/>
                </a:solidFill>
                <a:latin typeface="Raleway Italics"/>
                <a:ea typeface="Raleway Italics"/>
                <a:cs typeface="Raleway Italics"/>
                <a:sym typeface="Raleway Italics"/>
              </a:rPr>
              <a:t> et </a:t>
            </a:r>
            <a:r>
              <a:rPr lang="en-US" sz="2575" i="1" dirty="0" err="1">
                <a:solidFill>
                  <a:srgbClr val="FFFFFF"/>
                </a:solidFill>
                <a:latin typeface="Raleway Italics"/>
                <a:ea typeface="Raleway Italics"/>
                <a:cs typeface="Raleway Italics"/>
                <a:sym typeface="Raleway Italics"/>
              </a:rPr>
              <a:t>continu</a:t>
            </a:r>
            <a:r>
              <a:rPr lang="en-US" sz="2575" i="1" dirty="0">
                <a:solidFill>
                  <a:srgbClr val="FFFFFF"/>
                </a:solidFill>
                <a:latin typeface="Raleway Italics"/>
                <a:ea typeface="Raleway Italics"/>
                <a:cs typeface="Raleway Italics"/>
                <a:sym typeface="Raleway Italics"/>
              </a:rPr>
              <a:t>, </a:t>
            </a:r>
            <a:r>
              <a:rPr lang="en-US" sz="2575" i="1" dirty="0" err="1">
                <a:solidFill>
                  <a:srgbClr val="FFFFFF"/>
                </a:solidFill>
                <a:latin typeface="Raleway Italics"/>
                <a:ea typeface="Raleway Italics"/>
                <a:cs typeface="Raleway Italics"/>
                <a:sym typeface="Raleway Italics"/>
              </a:rPr>
              <a:t>ce</a:t>
            </a:r>
            <a:r>
              <a:rPr lang="en-US" sz="2575" i="1" dirty="0">
                <a:solidFill>
                  <a:srgbClr val="FFFFFF"/>
                </a:solidFill>
                <a:latin typeface="Raleway Italics"/>
                <a:ea typeface="Raleway Italics"/>
                <a:cs typeface="Raleway Italics"/>
                <a:sym typeface="Raleway Italics"/>
              </a:rPr>
              <a:t> qui facilite la </a:t>
            </a:r>
            <a:r>
              <a:rPr lang="en-US" sz="2575" i="1" dirty="0" err="1">
                <a:solidFill>
                  <a:srgbClr val="FFFFFF"/>
                </a:solidFill>
                <a:latin typeface="Raleway Italics"/>
                <a:ea typeface="Raleway Italics"/>
                <a:cs typeface="Raleway Italics"/>
                <a:sym typeface="Raleway Italics"/>
              </a:rPr>
              <a:t>compréhension</a:t>
            </a:r>
            <a:r>
              <a:rPr lang="en-US" sz="2575" i="1" dirty="0">
                <a:solidFill>
                  <a:srgbClr val="FFFFFF"/>
                </a:solidFill>
                <a:latin typeface="Raleway Italics"/>
                <a:ea typeface="Raleway Italics"/>
                <a:cs typeface="Raleway Italics"/>
                <a:sym typeface="Raleway Italics"/>
              </a:rPr>
              <a:t> </a:t>
            </a:r>
            <a:r>
              <a:rPr lang="en-US" sz="2575" i="1" dirty="0" err="1">
                <a:solidFill>
                  <a:srgbClr val="FFFFFF"/>
                </a:solidFill>
                <a:latin typeface="Raleway Italics"/>
                <a:ea typeface="Raleway Italics"/>
                <a:cs typeface="Raleway Italics"/>
                <a:sym typeface="Raleway Italics"/>
              </a:rPr>
              <a:t>immédiate</a:t>
            </a:r>
            <a:r>
              <a:rPr lang="en-US" sz="2575" i="1" dirty="0">
                <a:solidFill>
                  <a:srgbClr val="FFFFFF"/>
                </a:solidFill>
                <a:latin typeface="Raleway Italics"/>
                <a:ea typeface="Raleway Italics"/>
                <a:cs typeface="Raleway Italics"/>
                <a:sym typeface="Raleway Italics"/>
              </a:rPr>
              <a:t> des notions. </a:t>
            </a:r>
            <a:r>
              <a:rPr lang="en-US" sz="2575" i="1" dirty="0" err="1">
                <a:solidFill>
                  <a:srgbClr val="FFFFFF"/>
                </a:solidFill>
                <a:latin typeface="Raleway Italics"/>
                <a:ea typeface="Raleway Italics"/>
                <a:cs typeface="Raleway Italics"/>
                <a:sym typeface="Raleway Italics"/>
              </a:rPr>
              <a:t>Enfin</a:t>
            </a:r>
            <a:r>
              <a:rPr lang="en-US" sz="2575" i="1" dirty="0">
                <a:solidFill>
                  <a:srgbClr val="FFFFFF"/>
                </a:solidFill>
                <a:latin typeface="Raleway Italics"/>
                <a:ea typeface="Raleway Italics"/>
                <a:cs typeface="Raleway Italics"/>
                <a:sym typeface="Raleway Italics"/>
              </a:rPr>
              <a:t>, </a:t>
            </a:r>
            <a:r>
              <a:rPr lang="en-US" sz="2575" i="1" dirty="0" err="1">
                <a:solidFill>
                  <a:srgbClr val="FFFFFF"/>
                </a:solidFill>
                <a:latin typeface="Raleway Italics"/>
                <a:ea typeface="Raleway Italics"/>
                <a:cs typeface="Raleway Italics"/>
                <a:sym typeface="Raleway Italics"/>
              </a:rPr>
              <a:t>elle</a:t>
            </a:r>
            <a:r>
              <a:rPr lang="en-US" sz="2575" i="1" dirty="0">
                <a:solidFill>
                  <a:srgbClr val="FFFFFF"/>
                </a:solidFill>
                <a:latin typeface="Raleway Italics"/>
                <a:ea typeface="Raleway Italics"/>
                <a:cs typeface="Raleway Italics"/>
                <a:sym typeface="Raleway Italics"/>
              </a:rPr>
              <a:t> </a:t>
            </a:r>
            <a:r>
              <a:rPr lang="en-US" sz="2575" i="1" dirty="0" err="1">
                <a:solidFill>
                  <a:srgbClr val="FFFFFF"/>
                </a:solidFill>
                <a:latin typeface="Raleway Italics"/>
                <a:ea typeface="Raleway Italics"/>
                <a:cs typeface="Raleway Italics"/>
                <a:sym typeface="Raleway Italics"/>
              </a:rPr>
              <a:t>automatise</a:t>
            </a:r>
            <a:r>
              <a:rPr lang="en-US" sz="2575" i="1" dirty="0">
                <a:solidFill>
                  <a:srgbClr val="FFFFFF"/>
                </a:solidFill>
                <a:latin typeface="Raleway Italics"/>
                <a:ea typeface="Raleway Italics"/>
                <a:cs typeface="Raleway Italics"/>
                <a:sym typeface="Raleway Italics"/>
              </a:rPr>
              <a:t> la </a:t>
            </a:r>
            <a:r>
              <a:rPr lang="en-US" sz="2575" i="1" dirty="0" err="1">
                <a:solidFill>
                  <a:srgbClr val="FFFFFF"/>
                </a:solidFill>
                <a:latin typeface="Raleway Italics"/>
                <a:ea typeface="Raleway Italics"/>
                <a:cs typeface="Raleway Italics"/>
                <a:sym typeface="Raleway Italics"/>
              </a:rPr>
              <a:t>création</a:t>
            </a:r>
            <a:r>
              <a:rPr lang="en-US" sz="2575" i="1" dirty="0">
                <a:solidFill>
                  <a:srgbClr val="FFFFFF"/>
                </a:solidFill>
                <a:latin typeface="Raleway Italics"/>
                <a:ea typeface="Raleway Italics"/>
                <a:cs typeface="Raleway Italics"/>
                <a:sym typeface="Raleway Italics"/>
              </a:rPr>
              <a:t> </a:t>
            </a:r>
            <a:r>
              <a:rPr lang="en-US" sz="2575" i="1" dirty="0" err="1">
                <a:solidFill>
                  <a:srgbClr val="FFFFFF"/>
                </a:solidFill>
                <a:latin typeface="Raleway Italics"/>
                <a:ea typeface="Raleway Italics"/>
                <a:cs typeface="Raleway Italics"/>
                <a:sym typeface="Raleway Italics"/>
              </a:rPr>
              <a:t>d’exercices</a:t>
            </a:r>
            <a:r>
              <a:rPr lang="en-US" sz="2575" i="1" dirty="0">
                <a:solidFill>
                  <a:srgbClr val="FFFFFF"/>
                </a:solidFill>
                <a:latin typeface="Raleway Italics"/>
                <a:ea typeface="Raleway Italics"/>
                <a:cs typeface="Raleway Italics"/>
                <a:sym typeface="Raleway Italics"/>
              </a:rPr>
              <a:t>, de résumés et de supports, </a:t>
            </a:r>
            <a:r>
              <a:rPr lang="en-US" sz="2575" i="1" dirty="0" err="1">
                <a:solidFill>
                  <a:srgbClr val="FFFFFF"/>
                </a:solidFill>
                <a:latin typeface="Raleway Italics"/>
                <a:ea typeface="Raleway Italics"/>
                <a:cs typeface="Raleway Italics"/>
                <a:sym typeface="Raleway Italics"/>
              </a:rPr>
              <a:t>ce</a:t>
            </a:r>
            <a:r>
              <a:rPr lang="en-US" sz="2575" i="1" dirty="0">
                <a:solidFill>
                  <a:srgbClr val="FFFFFF"/>
                </a:solidFill>
                <a:latin typeface="Raleway Italics"/>
                <a:ea typeface="Raleway Italics"/>
                <a:cs typeface="Raleway Italics"/>
                <a:sym typeface="Raleway Italics"/>
              </a:rPr>
              <a:t> qui </a:t>
            </a:r>
            <a:r>
              <a:rPr lang="en-US" sz="2575" i="1" dirty="0" err="1">
                <a:solidFill>
                  <a:srgbClr val="FFFFFF"/>
                </a:solidFill>
                <a:latin typeface="Raleway Italics"/>
                <a:ea typeface="Raleway Italics"/>
                <a:cs typeface="Raleway Italics"/>
                <a:sym typeface="Raleway Italics"/>
              </a:rPr>
              <a:t>allège</a:t>
            </a:r>
            <a:r>
              <a:rPr lang="en-US" sz="2575" i="1" dirty="0">
                <a:solidFill>
                  <a:srgbClr val="FFFFFF"/>
                </a:solidFill>
                <a:latin typeface="Raleway Italics"/>
                <a:ea typeface="Raleway Italics"/>
                <a:cs typeface="Raleway Italics"/>
                <a:sym typeface="Raleway Italics"/>
              </a:rPr>
              <a:t> la charge des </a:t>
            </a:r>
            <a:r>
              <a:rPr lang="en-US" sz="2575" i="1" dirty="0" err="1">
                <a:solidFill>
                  <a:srgbClr val="FFFFFF"/>
                </a:solidFill>
                <a:latin typeface="Raleway Italics"/>
                <a:ea typeface="Raleway Italics"/>
                <a:cs typeface="Raleway Italics"/>
                <a:sym typeface="Raleway Italics"/>
              </a:rPr>
              <a:t>enseignants</a:t>
            </a:r>
            <a:r>
              <a:rPr lang="en-US" sz="2575" i="1" dirty="0">
                <a:solidFill>
                  <a:srgbClr val="FFFFFF"/>
                </a:solidFill>
                <a:latin typeface="Raleway Italics"/>
                <a:ea typeface="Raleway Italics"/>
                <a:cs typeface="Raleway Italics"/>
                <a:sym typeface="Raleway Italics"/>
              </a:rPr>
              <a:t> et </a:t>
            </a:r>
            <a:r>
              <a:rPr lang="en-US" sz="2575" i="1" dirty="0" err="1">
                <a:solidFill>
                  <a:srgbClr val="FFFFFF"/>
                </a:solidFill>
                <a:latin typeface="Raleway Italics"/>
                <a:ea typeface="Raleway Italics"/>
                <a:cs typeface="Raleway Italics"/>
                <a:sym typeface="Raleway Italics"/>
              </a:rPr>
              <a:t>enrichit</a:t>
            </a:r>
            <a:r>
              <a:rPr lang="en-US" sz="2575" i="1" dirty="0">
                <a:solidFill>
                  <a:srgbClr val="FFFFFF"/>
                </a:solidFill>
                <a:latin typeface="Raleway Italics"/>
                <a:ea typeface="Raleway Italics"/>
                <a:cs typeface="Raleway Italics"/>
                <a:sym typeface="Raleway Italics"/>
              </a:rPr>
              <a:t> </a:t>
            </a:r>
            <a:r>
              <a:rPr lang="en-US" sz="2575" i="1" dirty="0" err="1">
                <a:solidFill>
                  <a:srgbClr val="FFFFFF"/>
                </a:solidFill>
                <a:latin typeface="Raleway Italics"/>
                <a:ea typeface="Raleway Italics"/>
                <a:cs typeface="Raleway Italics"/>
                <a:sym typeface="Raleway Italics"/>
              </a:rPr>
              <a:t>l’environnement</a:t>
            </a:r>
            <a:r>
              <a:rPr lang="en-US" sz="2575" i="1" dirty="0">
                <a:solidFill>
                  <a:srgbClr val="FFFFFF"/>
                </a:solidFill>
                <a:latin typeface="Raleway Italics"/>
                <a:ea typeface="Raleway Italics"/>
                <a:cs typeface="Raleway Italics"/>
                <a:sym typeface="Raleway Italics"/>
              </a:rPr>
              <a:t> </a:t>
            </a:r>
            <a:r>
              <a:rPr lang="en-US" sz="2575" i="1" dirty="0" err="1">
                <a:solidFill>
                  <a:srgbClr val="FFFFFF"/>
                </a:solidFill>
                <a:latin typeface="Raleway Italics"/>
                <a:ea typeface="Raleway Italics"/>
                <a:cs typeface="Raleway Italics"/>
                <a:sym typeface="Raleway Italics"/>
              </a:rPr>
              <a:t>d’apprentissage</a:t>
            </a:r>
            <a:r>
              <a:rPr lang="en-US" sz="2575" i="1" dirty="0">
                <a:solidFill>
                  <a:srgbClr val="FFFFFF"/>
                </a:solidFill>
                <a:latin typeface="Raleway Italics"/>
                <a:ea typeface="Raleway Italics"/>
                <a:cs typeface="Raleway Italics"/>
                <a:sym typeface="Raleway Italics"/>
              </a:rPr>
              <a:t>.</a:t>
            </a:r>
          </a:p>
        </p:txBody>
      </p:sp>
      <p:sp>
        <p:nvSpPr>
          <p:cNvPr id="7" name="Freeform 7"/>
          <p:cNvSpPr/>
          <p:nvPr/>
        </p:nvSpPr>
        <p:spPr>
          <a:xfrm>
            <a:off x="13054474" y="2209800"/>
            <a:ext cx="9272016" cy="8229600"/>
          </a:xfrm>
          <a:custGeom>
            <a:avLst/>
            <a:gdLst/>
            <a:ahLst/>
            <a:cxnLst/>
            <a:rect l="l" t="t" r="r" b="b"/>
            <a:pathLst>
              <a:path w="9272016" h="8229600">
                <a:moveTo>
                  <a:pt x="0" y="0"/>
                </a:moveTo>
                <a:lnTo>
                  <a:pt x="9272016" y="0"/>
                </a:lnTo>
                <a:lnTo>
                  <a:pt x="9272016" y="8229600"/>
                </a:lnTo>
                <a:lnTo>
                  <a:pt x="0" y="8229600"/>
                </a:lnTo>
                <a:lnTo>
                  <a:pt x="0" y="0"/>
                </a:lnTo>
                <a:close/>
              </a:path>
            </a:pathLst>
          </a:custGeom>
          <a:blipFill>
            <a:blip r:embed="rId3">
              <a:alphaModFix amt="18999"/>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2A64">
                <a:alpha val="100000"/>
              </a:srgbClr>
            </a:gs>
            <a:gs pos="100000">
              <a:srgbClr val="414C9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314761">
            <a:off x="5680419" y="6404287"/>
            <a:ext cx="19149891" cy="6989710"/>
          </a:xfrm>
          <a:custGeom>
            <a:avLst/>
            <a:gdLst/>
            <a:ahLst/>
            <a:cxnLst/>
            <a:rect l="l" t="t" r="r" b="b"/>
            <a:pathLst>
              <a:path w="19149891" h="6989710">
                <a:moveTo>
                  <a:pt x="0" y="0"/>
                </a:moveTo>
                <a:lnTo>
                  <a:pt x="19149891" y="0"/>
                </a:lnTo>
                <a:lnTo>
                  <a:pt x="19149891" y="6989711"/>
                </a:lnTo>
                <a:lnTo>
                  <a:pt x="0" y="6989711"/>
                </a:lnTo>
                <a:lnTo>
                  <a:pt x="0" y="0"/>
                </a:lnTo>
                <a:close/>
              </a:path>
            </a:pathLst>
          </a:custGeom>
          <a:blipFill>
            <a:blip r:embed="rId2">
              <a:alphaModFix amt="80000"/>
            </a:blip>
            <a:stretch>
              <a:fillRect/>
            </a:stretch>
          </a:blipFill>
        </p:spPr>
      </p:sp>
      <p:sp>
        <p:nvSpPr>
          <p:cNvPr id="3" name="Freeform 3"/>
          <p:cNvSpPr/>
          <p:nvPr/>
        </p:nvSpPr>
        <p:spPr>
          <a:xfrm rot="1572293" flipV="1">
            <a:off x="3960635" y="-5525403"/>
            <a:ext cx="19149891" cy="6989710"/>
          </a:xfrm>
          <a:custGeom>
            <a:avLst/>
            <a:gdLst/>
            <a:ahLst/>
            <a:cxnLst/>
            <a:rect l="l" t="t" r="r" b="b"/>
            <a:pathLst>
              <a:path w="19149891" h="6989710">
                <a:moveTo>
                  <a:pt x="0" y="6989711"/>
                </a:moveTo>
                <a:lnTo>
                  <a:pt x="19149891" y="6989711"/>
                </a:lnTo>
                <a:lnTo>
                  <a:pt x="19149891" y="0"/>
                </a:lnTo>
                <a:lnTo>
                  <a:pt x="0" y="0"/>
                </a:lnTo>
                <a:lnTo>
                  <a:pt x="0" y="6989711"/>
                </a:lnTo>
                <a:close/>
              </a:path>
            </a:pathLst>
          </a:custGeom>
          <a:blipFill>
            <a:blip r:embed="rId2">
              <a:alphaModFix amt="80000"/>
            </a:blip>
            <a:stretch>
              <a:fillRect/>
            </a:stretch>
          </a:blipFill>
        </p:spPr>
      </p:sp>
      <p:sp>
        <p:nvSpPr>
          <p:cNvPr id="4" name="Freeform 4"/>
          <p:cNvSpPr/>
          <p:nvPr/>
        </p:nvSpPr>
        <p:spPr>
          <a:xfrm>
            <a:off x="-381151" y="1870839"/>
            <a:ext cx="6809994" cy="8229600"/>
          </a:xfrm>
          <a:custGeom>
            <a:avLst/>
            <a:gdLst/>
            <a:ahLst/>
            <a:cxnLst/>
            <a:rect l="l" t="t" r="r" b="b"/>
            <a:pathLst>
              <a:path w="6809994" h="8229600">
                <a:moveTo>
                  <a:pt x="0" y="0"/>
                </a:moveTo>
                <a:lnTo>
                  <a:pt x="6809994" y="0"/>
                </a:lnTo>
                <a:lnTo>
                  <a:pt x="6809994" y="8229600"/>
                </a:lnTo>
                <a:lnTo>
                  <a:pt x="0" y="8229600"/>
                </a:lnTo>
                <a:lnTo>
                  <a:pt x="0" y="0"/>
                </a:lnTo>
                <a:close/>
              </a:path>
            </a:pathLst>
          </a:custGeom>
          <a:blipFill>
            <a:blip r:embed="rId3"/>
            <a:stretch>
              <a:fillRect/>
            </a:stretch>
          </a:blipFill>
        </p:spPr>
      </p:sp>
      <p:sp>
        <p:nvSpPr>
          <p:cNvPr id="5" name="TextBox 5"/>
          <p:cNvSpPr txBox="1"/>
          <p:nvPr/>
        </p:nvSpPr>
        <p:spPr>
          <a:xfrm>
            <a:off x="5224512" y="1228725"/>
            <a:ext cx="9176274" cy="3172061"/>
          </a:xfrm>
          <a:prstGeom prst="rect">
            <a:avLst/>
          </a:prstGeom>
        </p:spPr>
        <p:txBody>
          <a:bodyPr lIns="0" tIns="0" rIns="0" bIns="0" rtlCol="0" anchor="t">
            <a:spAutoFit/>
          </a:bodyPr>
          <a:lstStyle/>
          <a:p>
            <a:pPr algn="l">
              <a:lnSpc>
                <a:spcPts val="8145"/>
              </a:lnSpc>
            </a:pPr>
            <a:r>
              <a:rPr lang="en-US" sz="8570" b="1" dirty="0" err="1">
                <a:solidFill>
                  <a:srgbClr val="FFFFFF"/>
                </a:solidFill>
                <a:latin typeface="Montserrat Semi-Bold" panose="00000700000000000000"/>
                <a:ea typeface="Montserrat Semi-Bold" panose="00000700000000000000"/>
                <a:cs typeface="Montserrat Semi-Bold" panose="00000700000000000000"/>
                <a:sym typeface="Montserrat Semi-Bold" panose="00000700000000000000"/>
              </a:rPr>
              <a:t>Limites</a:t>
            </a:r>
            <a:r>
              <a:rPr lang="en-US" sz="8570" b="1" dirty="0">
                <a:solidFill>
                  <a:srgbClr val="FFFFFF"/>
                </a:solidFill>
                <a:latin typeface="Montserrat Semi-Bold" panose="00000700000000000000"/>
                <a:ea typeface="Montserrat Semi-Bold" panose="00000700000000000000"/>
                <a:cs typeface="Montserrat Semi-Bold" panose="00000700000000000000"/>
                <a:sym typeface="Montserrat Semi-Bold" panose="00000700000000000000"/>
              </a:rPr>
              <a:t> &amp; </a:t>
            </a:r>
            <a:r>
              <a:rPr lang="en-US" sz="8570" b="1" dirty="0" err="1">
                <a:solidFill>
                  <a:srgbClr val="FFFFFF"/>
                </a:solidFill>
                <a:latin typeface="Montserrat Semi-Bold" panose="00000700000000000000"/>
                <a:ea typeface="Montserrat Semi-Bold" panose="00000700000000000000"/>
                <a:cs typeface="Montserrat Semi-Bold" panose="00000700000000000000"/>
                <a:sym typeface="Montserrat Semi-Bold" panose="00000700000000000000"/>
              </a:rPr>
              <a:t>Risques</a:t>
            </a:r>
            <a:r>
              <a:rPr lang="en-US" sz="8570" b="1" dirty="0">
                <a:solidFill>
                  <a:srgbClr val="FFFFFF"/>
                </a:solidFill>
                <a:latin typeface="Montserrat Semi-Bold" panose="00000700000000000000"/>
                <a:ea typeface="Montserrat Semi-Bold" panose="00000700000000000000"/>
                <a:cs typeface="Montserrat Semi-Bold" panose="00000700000000000000"/>
                <a:sym typeface="Montserrat Semi-Bold" panose="00000700000000000000"/>
              </a:rPr>
              <a:t> Pédagogiques</a:t>
            </a:r>
          </a:p>
        </p:txBody>
      </p:sp>
      <p:sp>
        <p:nvSpPr>
          <p:cNvPr id="6" name="TextBox 6"/>
          <p:cNvSpPr txBox="1"/>
          <p:nvPr/>
        </p:nvSpPr>
        <p:spPr>
          <a:xfrm>
            <a:off x="5067918" y="5295137"/>
            <a:ext cx="12305752" cy="2707250"/>
          </a:xfrm>
          <a:prstGeom prst="rect">
            <a:avLst/>
          </a:prstGeom>
        </p:spPr>
        <p:txBody>
          <a:bodyPr lIns="0" tIns="0" rIns="0" bIns="0" rtlCol="0" anchor="t">
            <a:spAutoFit/>
          </a:bodyPr>
          <a:lstStyle/>
          <a:p>
            <a:pPr algn="l">
              <a:lnSpc>
                <a:spcPts val="3565"/>
              </a:lnSpc>
            </a:pPr>
            <a:r>
              <a:rPr lang="en-US" sz="2765" i="1">
                <a:solidFill>
                  <a:srgbClr val="FFFFFF"/>
                </a:solidFill>
                <a:latin typeface="Raleway Italics"/>
                <a:ea typeface="Raleway Italics"/>
                <a:cs typeface="Raleway Italics"/>
                <a:sym typeface="Raleway Italics"/>
              </a:rPr>
              <a:t>L’utilisation de l’IA générative dans les EIAH présente certaines limites et risques. Elle peut encourager la dépendance des apprenants et réduire le développement de compétences critiques. Le contenu généré n’est pas toujours fiable et peut contenir des erreurs ou des informations biaisées. De plus, l’usage de ces outils peut faciliter le plagiat et poser des défis éthiques liés à l’intégrité pédagogique.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877</Words>
  <Application>Microsoft Office PowerPoint</Application>
  <PresentationFormat>Personnalisé</PresentationFormat>
  <Paragraphs>46</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Raleway Italics</vt:lpstr>
      <vt:lpstr>Calibri</vt:lpstr>
      <vt:lpstr>Montserrat Heavy</vt:lpstr>
      <vt:lpstr>Montserrat Semi-Bold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Merci !</dc:title>
  <dc:creator>Gaba hiba</dc:creator>
  <cp:lastModifiedBy>EM</cp:lastModifiedBy>
  <cp:revision>7</cp:revision>
  <dcterms:created xsi:type="dcterms:W3CDTF">2006-08-16T00:00:00Z</dcterms:created>
  <dcterms:modified xsi:type="dcterms:W3CDTF">2025-12-09T22:46:30Z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2B5AD5B38E6441EEACDE09E91E863893_12</vt:lpwstr>
  </property>
  <property fmtid="{D5CDD505-2E9C-101B-9397-08002B2CF9AE}" pid="3" name="KSOProductBuildVer">
    <vt:lpwstr>1033-12.2.0.23155</vt:lpwstr>
  </property>
</Properties>
</file>