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sldIdLst>
    <p:sldId id="643" r:id="rId2"/>
    <p:sldId id="656" r:id="rId3"/>
    <p:sldId id="657" r:id="rId4"/>
    <p:sldId id="717" r:id="rId5"/>
    <p:sldId id="658" r:id="rId6"/>
    <p:sldId id="660" r:id="rId7"/>
    <p:sldId id="661" r:id="rId8"/>
    <p:sldId id="611" r:id="rId9"/>
    <p:sldId id="339" r:id="rId10"/>
    <p:sldId id="746" r:id="rId11"/>
    <p:sldId id="730" r:id="rId12"/>
    <p:sldId id="718" r:id="rId13"/>
    <p:sldId id="719" r:id="rId14"/>
    <p:sldId id="720" r:id="rId15"/>
    <p:sldId id="721" r:id="rId16"/>
    <p:sldId id="707" r:id="rId17"/>
    <p:sldId id="708" r:id="rId18"/>
    <p:sldId id="709" r:id="rId19"/>
    <p:sldId id="716" r:id="rId20"/>
    <p:sldId id="700" r:id="rId21"/>
    <p:sldId id="701" r:id="rId22"/>
    <p:sldId id="702" r:id="rId23"/>
    <p:sldId id="723" r:id="rId24"/>
    <p:sldId id="724" r:id="rId25"/>
    <p:sldId id="727" r:id="rId26"/>
    <p:sldId id="747" r:id="rId27"/>
    <p:sldId id="665" r:id="rId28"/>
    <p:sldId id="624" r:id="rId29"/>
    <p:sldId id="748" r:id="rId30"/>
    <p:sldId id="749" r:id="rId31"/>
    <p:sldId id="750" r:id="rId32"/>
    <p:sldId id="633" r:id="rId33"/>
    <p:sldId id="731" r:id="rId34"/>
    <p:sldId id="734" r:id="rId35"/>
    <p:sldId id="735" r:id="rId36"/>
    <p:sldId id="738" r:id="rId37"/>
    <p:sldId id="740" r:id="rId38"/>
    <p:sldId id="741" r:id="rId39"/>
    <p:sldId id="742" r:id="rId40"/>
    <p:sldId id="743" r:id="rId41"/>
    <p:sldId id="744" r:id="rId42"/>
    <p:sldId id="745" r:id="rId4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39" d="100"/>
          <a:sy n="39" d="100"/>
        </p:scale>
        <p:origin x="180" y="432"/>
      </p:cViewPr>
      <p:guideLst>
        <p:guide orient="horz" pos="2160"/>
        <p:guide pos="2880"/>
      </p:guideLst>
    </p:cSldViewPr>
  </p:slideViewPr>
  <p:notesTextViewPr>
    <p:cViewPr>
      <p:scale>
        <a:sx n="100" d="100"/>
        <a:sy n="100" d="100"/>
      </p:scale>
      <p:origin x="0" y="0"/>
    </p:cViewPr>
  </p:notesTextViewPr>
  <p:gridSpacing cx="36004" cy="36004"/>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31.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image" Target="../media/image34.wmf"/><Relationship Id="rId1" Type="http://schemas.openxmlformats.org/officeDocument/2006/relationships/image" Target="../media/image33.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4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a:extLst>
              <a:ext uri="{FF2B5EF4-FFF2-40B4-BE49-F238E27FC236}">
                <a16:creationId xmlns="" xmlns:a16="http://schemas.microsoft.com/office/drawing/2014/main" id="{FC4F5364-484D-BFD0-C29B-B18204367C34}"/>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7171" name="Rectangle 3">
            <a:extLst>
              <a:ext uri="{FF2B5EF4-FFF2-40B4-BE49-F238E27FC236}">
                <a16:creationId xmlns="" xmlns:a16="http://schemas.microsoft.com/office/drawing/2014/main" id="{49D5E2EA-5E91-3ED4-ED7E-25EFDA75729C}"/>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3076" name="Rectangle 4">
            <a:extLst>
              <a:ext uri="{FF2B5EF4-FFF2-40B4-BE49-F238E27FC236}">
                <a16:creationId xmlns="" xmlns:a16="http://schemas.microsoft.com/office/drawing/2014/main" id="{32603EA9-4690-62A1-9A2C-DDFD1D3FF1FD}"/>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3" name="Rectangle 5">
            <a:extLst>
              <a:ext uri="{FF2B5EF4-FFF2-40B4-BE49-F238E27FC236}">
                <a16:creationId xmlns="" xmlns:a16="http://schemas.microsoft.com/office/drawing/2014/main" id="{4B4F9376-AE55-D760-A01E-164D3442C506}"/>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174" name="Rectangle 6">
            <a:extLst>
              <a:ext uri="{FF2B5EF4-FFF2-40B4-BE49-F238E27FC236}">
                <a16:creationId xmlns="" xmlns:a16="http://schemas.microsoft.com/office/drawing/2014/main" id="{BA2A776D-F8F1-9D0D-E423-3F490B8B814E}"/>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7175" name="Rectangle 7">
            <a:extLst>
              <a:ext uri="{FF2B5EF4-FFF2-40B4-BE49-F238E27FC236}">
                <a16:creationId xmlns="" xmlns:a16="http://schemas.microsoft.com/office/drawing/2014/main" id="{5FDF5B4D-4329-9262-BA6C-803F812B8BFA}"/>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0643F71B-CDD4-4D94-89F6-7A0EEB50B38E}" type="slidenum">
              <a:rPr lang="en-US" altLang="en-US"/>
              <a:pPr>
                <a:defRPr/>
              </a:pPr>
              <a:t>‹#›</a:t>
            </a:fld>
            <a:endParaRPr lang="en-US" altLang="en-US"/>
          </a:p>
        </p:txBody>
      </p:sp>
    </p:spTree>
    <p:extLst>
      <p:ext uri="{BB962C8B-B14F-4D97-AF65-F5344CB8AC3E}">
        <p14:creationId xmlns:p14="http://schemas.microsoft.com/office/powerpoint/2010/main" val="422186014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Espace réservé de l'image des diapositives 1">
            <a:extLst>
              <a:ext uri="{FF2B5EF4-FFF2-40B4-BE49-F238E27FC236}">
                <a16:creationId xmlns="" xmlns:a16="http://schemas.microsoft.com/office/drawing/2014/main" id="{56743B90-564E-F6A4-4B54-3FFE0E577206}"/>
              </a:ext>
            </a:extLst>
          </p:cNvPr>
          <p:cNvSpPr>
            <a:spLocks noGrp="1" noRot="1" noChangeAspect="1" noChangeArrowheads="1" noTextEdit="1"/>
          </p:cNvSpPr>
          <p:nvPr>
            <p:ph type="sldImg"/>
          </p:nvPr>
        </p:nvSpPr>
        <p:spPr>
          <a:ln/>
        </p:spPr>
      </p:sp>
      <p:sp>
        <p:nvSpPr>
          <p:cNvPr id="50179" name="Espace réservé des notes 2">
            <a:extLst>
              <a:ext uri="{FF2B5EF4-FFF2-40B4-BE49-F238E27FC236}">
                <a16:creationId xmlns="" xmlns:a16="http://schemas.microsoft.com/office/drawing/2014/main" id="{445B71E2-B87A-BAC6-44B8-F9019F7A049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ar-DZ" altLang="en-US">
              <a:latin typeface="Arial" panose="020B0604020202020204" pitchFamily="34" charset="0"/>
            </a:endParaRPr>
          </a:p>
        </p:txBody>
      </p:sp>
      <p:sp>
        <p:nvSpPr>
          <p:cNvPr id="50180" name="Espace réservé du numéro de diapositive 3">
            <a:extLst>
              <a:ext uri="{FF2B5EF4-FFF2-40B4-BE49-F238E27FC236}">
                <a16:creationId xmlns="" xmlns:a16="http://schemas.microsoft.com/office/drawing/2014/main" id="{5E04C022-5C31-81F4-E1ED-5A00B26EDB2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33933A2-1A3D-49E8-93E7-268E2D0B405F}" type="slidenum">
              <a:rPr lang="en-US" altLang="en-US" smtClean="0"/>
              <a:pPr/>
              <a:t>25</a:t>
            </a:fld>
            <a:endParaRPr lang="en-US" altLang="en-US"/>
          </a:p>
        </p:txBody>
      </p:sp>
    </p:spTree>
    <p:extLst>
      <p:ext uri="{BB962C8B-B14F-4D97-AF65-F5344CB8AC3E}">
        <p14:creationId xmlns:p14="http://schemas.microsoft.com/office/powerpoint/2010/main" val="28938764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a:extLst>
              <a:ext uri="{FF2B5EF4-FFF2-40B4-BE49-F238E27FC236}">
                <a16:creationId xmlns="" xmlns:a16="http://schemas.microsoft.com/office/drawing/2014/main" id="{6D56432F-2B2C-65FE-802D-057C9D24244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7D8C41C-50C7-40D4-ACB7-58973A7431B8}" type="slidenum">
              <a:rPr lang="fr-FR" altLang="ar-DZ" smtClean="0"/>
              <a:pPr/>
              <a:t>27</a:t>
            </a:fld>
            <a:endParaRPr lang="fr-FR" altLang="ar-DZ"/>
          </a:p>
        </p:txBody>
      </p:sp>
      <p:sp>
        <p:nvSpPr>
          <p:cNvPr id="64515" name="Rectangle 2">
            <a:extLst>
              <a:ext uri="{FF2B5EF4-FFF2-40B4-BE49-F238E27FC236}">
                <a16:creationId xmlns="" xmlns:a16="http://schemas.microsoft.com/office/drawing/2014/main" id="{364B999F-2ABA-5D6A-8B71-86C109799D7D}"/>
              </a:ext>
            </a:extLst>
          </p:cNvPr>
          <p:cNvSpPr>
            <a:spLocks noGrp="1" noRot="1" noChangeAspect="1" noChangeArrowheads="1" noTextEdit="1"/>
          </p:cNvSpPr>
          <p:nvPr>
            <p:ph type="sldImg"/>
          </p:nvPr>
        </p:nvSpPr>
        <p:spPr>
          <a:ln/>
        </p:spPr>
      </p:sp>
      <p:sp>
        <p:nvSpPr>
          <p:cNvPr id="64516" name="Rectangle 3">
            <a:extLst>
              <a:ext uri="{FF2B5EF4-FFF2-40B4-BE49-F238E27FC236}">
                <a16:creationId xmlns="" xmlns:a16="http://schemas.microsoft.com/office/drawing/2014/main" id="{3E1DAC42-3E0E-E7AE-3C6E-9EBF47F670D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ar-DZ">
              <a:latin typeface="Arial" panose="020B0604020202020204" pitchFamily="34" charset="0"/>
            </a:endParaRPr>
          </a:p>
        </p:txBody>
      </p:sp>
    </p:spTree>
    <p:extLst>
      <p:ext uri="{BB962C8B-B14F-4D97-AF65-F5344CB8AC3E}">
        <p14:creationId xmlns:p14="http://schemas.microsoft.com/office/powerpoint/2010/main" val="32704523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a:extLst>
              <a:ext uri="{FF2B5EF4-FFF2-40B4-BE49-F238E27FC236}">
                <a16:creationId xmlns="" xmlns:a16="http://schemas.microsoft.com/office/drawing/2014/main" id="{C05DC384-0221-2540-F100-403429D8A3D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BC1E458-3CCA-444A-A4C7-0C1FE939F1BC}" type="slidenum">
              <a:rPr lang="fr-FR" altLang="ar-DZ" smtClean="0"/>
              <a:pPr/>
              <a:t>32</a:t>
            </a:fld>
            <a:endParaRPr lang="fr-FR" altLang="ar-DZ"/>
          </a:p>
        </p:txBody>
      </p:sp>
      <p:sp>
        <p:nvSpPr>
          <p:cNvPr id="95235" name="Rectangle 2">
            <a:extLst>
              <a:ext uri="{FF2B5EF4-FFF2-40B4-BE49-F238E27FC236}">
                <a16:creationId xmlns="" xmlns:a16="http://schemas.microsoft.com/office/drawing/2014/main" id="{6F7C2933-E26A-6D25-A6B6-60283FEA0A08}"/>
              </a:ext>
            </a:extLst>
          </p:cNvPr>
          <p:cNvSpPr>
            <a:spLocks noGrp="1" noRot="1" noChangeAspect="1" noChangeArrowheads="1" noTextEdit="1"/>
          </p:cNvSpPr>
          <p:nvPr>
            <p:ph type="sldImg"/>
          </p:nvPr>
        </p:nvSpPr>
        <p:spPr>
          <a:ln/>
        </p:spPr>
      </p:sp>
      <p:sp>
        <p:nvSpPr>
          <p:cNvPr id="95236" name="Rectangle 3">
            <a:extLst>
              <a:ext uri="{FF2B5EF4-FFF2-40B4-BE49-F238E27FC236}">
                <a16:creationId xmlns="" xmlns:a16="http://schemas.microsoft.com/office/drawing/2014/main" id="{4AD5E621-ECB2-1E59-EC05-8EEE7B3EE81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ar-DZ">
              <a:latin typeface="Arial" panose="020B0604020202020204" pitchFamily="34" charset="0"/>
            </a:endParaRPr>
          </a:p>
        </p:txBody>
      </p:sp>
    </p:spTree>
    <p:extLst>
      <p:ext uri="{BB962C8B-B14F-4D97-AF65-F5344CB8AC3E}">
        <p14:creationId xmlns:p14="http://schemas.microsoft.com/office/powerpoint/2010/main" val="38237882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CA"/>
          </a:p>
        </p:txBody>
      </p:sp>
      <p:sp>
        <p:nvSpPr>
          <p:cNvPr id="4" name="Rectangle 4">
            <a:extLst>
              <a:ext uri="{FF2B5EF4-FFF2-40B4-BE49-F238E27FC236}">
                <a16:creationId xmlns="" xmlns:a16="http://schemas.microsoft.com/office/drawing/2014/main" id="{E3C81612-6097-F7BF-6F01-3F08E6897BF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 xmlns:a16="http://schemas.microsoft.com/office/drawing/2014/main" id="{9D6E157A-39B5-B78F-05B6-4B5D3E44CB5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 xmlns:a16="http://schemas.microsoft.com/office/drawing/2014/main" id="{9F767D8E-728A-7A65-7D6C-86F05701D803}"/>
              </a:ext>
            </a:extLst>
          </p:cNvPr>
          <p:cNvSpPr>
            <a:spLocks noGrp="1" noChangeArrowheads="1"/>
          </p:cNvSpPr>
          <p:nvPr>
            <p:ph type="sldNum" sz="quarter" idx="12"/>
          </p:nvPr>
        </p:nvSpPr>
        <p:spPr>
          <a:ln/>
        </p:spPr>
        <p:txBody>
          <a:bodyPr/>
          <a:lstStyle>
            <a:lvl1pPr>
              <a:defRPr/>
            </a:lvl1pPr>
          </a:lstStyle>
          <a:p>
            <a:pPr>
              <a:defRPr/>
            </a:pPr>
            <a:fld id="{FC6CA7DA-6123-4B93-918C-2C95195B60E2}" type="slidenum">
              <a:rPr lang="en-US" altLang="en-US"/>
              <a:pPr>
                <a:defRPr/>
              </a:pPr>
              <a:t>‹#›</a:t>
            </a:fld>
            <a:endParaRPr lang="en-US" altLang="en-US"/>
          </a:p>
        </p:txBody>
      </p:sp>
    </p:spTree>
    <p:extLst>
      <p:ext uri="{BB962C8B-B14F-4D97-AF65-F5344CB8AC3E}">
        <p14:creationId xmlns:p14="http://schemas.microsoft.com/office/powerpoint/2010/main" val="6472198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Rectangle 4">
            <a:extLst>
              <a:ext uri="{FF2B5EF4-FFF2-40B4-BE49-F238E27FC236}">
                <a16:creationId xmlns="" xmlns:a16="http://schemas.microsoft.com/office/drawing/2014/main" id="{1DB41422-479A-563B-8D34-8F4BCCD056E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 xmlns:a16="http://schemas.microsoft.com/office/drawing/2014/main" id="{138B02CD-C866-264F-C0B5-8775503A5A2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 xmlns:a16="http://schemas.microsoft.com/office/drawing/2014/main" id="{F85998A1-A332-67C0-03BB-4B06C12588C3}"/>
              </a:ext>
            </a:extLst>
          </p:cNvPr>
          <p:cNvSpPr>
            <a:spLocks noGrp="1" noChangeArrowheads="1"/>
          </p:cNvSpPr>
          <p:nvPr>
            <p:ph type="sldNum" sz="quarter" idx="12"/>
          </p:nvPr>
        </p:nvSpPr>
        <p:spPr>
          <a:ln/>
        </p:spPr>
        <p:txBody>
          <a:bodyPr/>
          <a:lstStyle>
            <a:lvl1pPr>
              <a:defRPr/>
            </a:lvl1pPr>
          </a:lstStyle>
          <a:p>
            <a:pPr>
              <a:defRPr/>
            </a:pPr>
            <a:fld id="{9BD27B89-6E7B-4059-B1EB-B27BE3236FC9}" type="slidenum">
              <a:rPr lang="en-US" altLang="en-US"/>
              <a:pPr>
                <a:defRPr/>
              </a:pPr>
              <a:t>‹#›</a:t>
            </a:fld>
            <a:endParaRPr lang="en-US" altLang="en-US"/>
          </a:p>
        </p:txBody>
      </p:sp>
    </p:spTree>
    <p:extLst>
      <p:ext uri="{BB962C8B-B14F-4D97-AF65-F5344CB8AC3E}">
        <p14:creationId xmlns:p14="http://schemas.microsoft.com/office/powerpoint/2010/main" val="2962192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Rectangle 4">
            <a:extLst>
              <a:ext uri="{FF2B5EF4-FFF2-40B4-BE49-F238E27FC236}">
                <a16:creationId xmlns="" xmlns:a16="http://schemas.microsoft.com/office/drawing/2014/main" id="{21EFC241-7868-8325-6C3E-6C82B96F1B9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 xmlns:a16="http://schemas.microsoft.com/office/drawing/2014/main" id="{3A328DC1-FA7C-135C-76E5-F7A823A9B18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 xmlns:a16="http://schemas.microsoft.com/office/drawing/2014/main" id="{4BDEF8E8-AC4C-A012-F73F-187536C54E95}"/>
              </a:ext>
            </a:extLst>
          </p:cNvPr>
          <p:cNvSpPr>
            <a:spLocks noGrp="1" noChangeArrowheads="1"/>
          </p:cNvSpPr>
          <p:nvPr>
            <p:ph type="sldNum" sz="quarter" idx="12"/>
          </p:nvPr>
        </p:nvSpPr>
        <p:spPr>
          <a:ln/>
        </p:spPr>
        <p:txBody>
          <a:bodyPr/>
          <a:lstStyle>
            <a:lvl1pPr>
              <a:defRPr/>
            </a:lvl1pPr>
          </a:lstStyle>
          <a:p>
            <a:pPr>
              <a:defRPr/>
            </a:pPr>
            <a:fld id="{4694216B-B03E-4D69-A9AF-FEE3DA895F7C}" type="slidenum">
              <a:rPr lang="en-US" altLang="en-US"/>
              <a:pPr>
                <a:defRPr/>
              </a:pPr>
              <a:t>‹#›</a:t>
            </a:fld>
            <a:endParaRPr lang="en-US" altLang="en-US"/>
          </a:p>
        </p:txBody>
      </p:sp>
    </p:spTree>
    <p:extLst>
      <p:ext uri="{BB962C8B-B14F-4D97-AF65-F5344CB8AC3E}">
        <p14:creationId xmlns:p14="http://schemas.microsoft.com/office/powerpoint/2010/main" val="9651963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endParaRPr lang="en-CA"/>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Rectangle 4">
            <a:extLst>
              <a:ext uri="{FF2B5EF4-FFF2-40B4-BE49-F238E27FC236}">
                <a16:creationId xmlns="" xmlns:a16="http://schemas.microsoft.com/office/drawing/2014/main" id="{9F172687-2A11-CF0B-CA75-EA1A5DDD062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 xmlns:a16="http://schemas.microsoft.com/office/drawing/2014/main" id="{FE0B7790-C839-AC2F-3D24-0FF6A2BD00C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 xmlns:a16="http://schemas.microsoft.com/office/drawing/2014/main" id="{D183C8A9-84CE-DAE3-1818-BEE889A8918B}"/>
              </a:ext>
            </a:extLst>
          </p:cNvPr>
          <p:cNvSpPr>
            <a:spLocks noGrp="1" noChangeArrowheads="1"/>
          </p:cNvSpPr>
          <p:nvPr>
            <p:ph type="sldNum" sz="quarter" idx="12"/>
          </p:nvPr>
        </p:nvSpPr>
        <p:spPr>
          <a:ln/>
        </p:spPr>
        <p:txBody>
          <a:bodyPr/>
          <a:lstStyle>
            <a:lvl1pPr>
              <a:defRPr/>
            </a:lvl1pPr>
          </a:lstStyle>
          <a:p>
            <a:pPr>
              <a:defRPr/>
            </a:pPr>
            <a:fld id="{E50D4816-B5F5-4F75-9475-918A660145CD}" type="slidenum">
              <a:rPr lang="en-US" altLang="en-US"/>
              <a:pPr>
                <a:defRPr/>
              </a:pPr>
              <a:t>‹#›</a:t>
            </a:fld>
            <a:endParaRPr lang="en-US" altLang="en-US"/>
          </a:p>
        </p:txBody>
      </p:sp>
    </p:spTree>
    <p:extLst>
      <p:ext uri="{BB962C8B-B14F-4D97-AF65-F5344CB8AC3E}">
        <p14:creationId xmlns:p14="http://schemas.microsoft.com/office/powerpoint/2010/main" val="30672016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Rectangle 4">
            <a:extLst>
              <a:ext uri="{FF2B5EF4-FFF2-40B4-BE49-F238E27FC236}">
                <a16:creationId xmlns="" xmlns:a16="http://schemas.microsoft.com/office/drawing/2014/main" id="{B06A7F4C-DA10-16FC-696C-617F7D41E6D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 xmlns:a16="http://schemas.microsoft.com/office/drawing/2014/main" id="{D9B44951-DC02-AD59-74A5-3C9A58C7EC4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 xmlns:a16="http://schemas.microsoft.com/office/drawing/2014/main" id="{8E7C5EED-E44B-7B06-44B0-DDAD92E6134E}"/>
              </a:ext>
            </a:extLst>
          </p:cNvPr>
          <p:cNvSpPr>
            <a:spLocks noGrp="1" noChangeArrowheads="1"/>
          </p:cNvSpPr>
          <p:nvPr>
            <p:ph type="sldNum" sz="quarter" idx="12"/>
          </p:nvPr>
        </p:nvSpPr>
        <p:spPr>
          <a:ln/>
        </p:spPr>
        <p:txBody>
          <a:bodyPr/>
          <a:lstStyle>
            <a:lvl1pPr>
              <a:defRPr/>
            </a:lvl1pPr>
          </a:lstStyle>
          <a:p>
            <a:pPr>
              <a:defRPr/>
            </a:pPr>
            <a:fld id="{331F0556-2790-4872-8A47-7B0291EC5E4E}" type="slidenum">
              <a:rPr lang="en-US" altLang="en-US"/>
              <a:pPr>
                <a:defRPr/>
              </a:pPr>
              <a:t>‹#›</a:t>
            </a:fld>
            <a:endParaRPr lang="en-US" altLang="en-US"/>
          </a:p>
        </p:txBody>
      </p:sp>
    </p:spTree>
    <p:extLst>
      <p:ext uri="{BB962C8B-B14F-4D97-AF65-F5344CB8AC3E}">
        <p14:creationId xmlns:p14="http://schemas.microsoft.com/office/powerpoint/2010/main" val="3726762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 xmlns:a16="http://schemas.microsoft.com/office/drawing/2014/main" id="{81F1839C-B261-C268-713C-25AF8EED8F65}"/>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 xmlns:a16="http://schemas.microsoft.com/office/drawing/2014/main" id="{675E018D-5D33-7ED4-F057-CC989CB2240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 xmlns:a16="http://schemas.microsoft.com/office/drawing/2014/main" id="{D9207649-A204-DBD0-7B8B-E02B11623C43}"/>
              </a:ext>
            </a:extLst>
          </p:cNvPr>
          <p:cNvSpPr>
            <a:spLocks noGrp="1" noChangeArrowheads="1"/>
          </p:cNvSpPr>
          <p:nvPr>
            <p:ph type="sldNum" sz="quarter" idx="12"/>
          </p:nvPr>
        </p:nvSpPr>
        <p:spPr>
          <a:ln/>
        </p:spPr>
        <p:txBody>
          <a:bodyPr/>
          <a:lstStyle>
            <a:lvl1pPr>
              <a:defRPr/>
            </a:lvl1pPr>
          </a:lstStyle>
          <a:p>
            <a:pPr>
              <a:defRPr/>
            </a:pPr>
            <a:fld id="{FF5FCD8A-7E83-4E12-9285-CA19BF8C8FBA}" type="slidenum">
              <a:rPr lang="en-US" altLang="en-US"/>
              <a:pPr>
                <a:defRPr/>
              </a:pPr>
              <a:t>‹#›</a:t>
            </a:fld>
            <a:endParaRPr lang="en-US" altLang="en-US"/>
          </a:p>
        </p:txBody>
      </p:sp>
    </p:spTree>
    <p:extLst>
      <p:ext uri="{BB962C8B-B14F-4D97-AF65-F5344CB8AC3E}">
        <p14:creationId xmlns:p14="http://schemas.microsoft.com/office/powerpoint/2010/main" val="30929884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Rectangle 4">
            <a:extLst>
              <a:ext uri="{FF2B5EF4-FFF2-40B4-BE49-F238E27FC236}">
                <a16:creationId xmlns="" xmlns:a16="http://schemas.microsoft.com/office/drawing/2014/main" id="{F53E4F70-C7CF-1C39-BFAA-BA56F468E1F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 xmlns:a16="http://schemas.microsoft.com/office/drawing/2014/main" id="{CFA6AEE0-4F40-3290-E800-F43208EDA43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 xmlns:a16="http://schemas.microsoft.com/office/drawing/2014/main" id="{65ACC2CF-7729-40B1-D179-E1DEBB0D655E}"/>
              </a:ext>
            </a:extLst>
          </p:cNvPr>
          <p:cNvSpPr>
            <a:spLocks noGrp="1" noChangeArrowheads="1"/>
          </p:cNvSpPr>
          <p:nvPr>
            <p:ph type="sldNum" sz="quarter" idx="12"/>
          </p:nvPr>
        </p:nvSpPr>
        <p:spPr>
          <a:ln/>
        </p:spPr>
        <p:txBody>
          <a:bodyPr/>
          <a:lstStyle>
            <a:lvl1pPr>
              <a:defRPr/>
            </a:lvl1pPr>
          </a:lstStyle>
          <a:p>
            <a:pPr>
              <a:defRPr/>
            </a:pPr>
            <a:fld id="{82571967-6A7E-41B5-83D7-6D32CD9CE130}" type="slidenum">
              <a:rPr lang="en-US" altLang="en-US"/>
              <a:pPr>
                <a:defRPr/>
              </a:pPr>
              <a:t>‹#›</a:t>
            </a:fld>
            <a:endParaRPr lang="en-US" altLang="en-US"/>
          </a:p>
        </p:txBody>
      </p:sp>
    </p:spTree>
    <p:extLst>
      <p:ext uri="{BB962C8B-B14F-4D97-AF65-F5344CB8AC3E}">
        <p14:creationId xmlns:p14="http://schemas.microsoft.com/office/powerpoint/2010/main" val="27943900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Rectangle 4">
            <a:extLst>
              <a:ext uri="{FF2B5EF4-FFF2-40B4-BE49-F238E27FC236}">
                <a16:creationId xmlns="" xmlns:a16="http://schemas.microsoft.com/office/drawing/2014/main" id="{6DEE4BA7-DDBD-3390-C93E-DD7F9B0E3D5D}"/>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 xmlns:a16="http://schemas.microsoft.com/office/drawing/2014/main" id="{B51D205A-51EB-8F39-F0B9-96DBB3E74F9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 xmlns:a16="http://schemas.microsoft.com/office/drawing/2014/main" id="{5E06660E-F07A-2012-17A3-731F33DF2919}"/>
              </a:ext>
            </a:extLst>
          </p:cNvPr>
          <p:cNvSpPr>
            <a:spLocks noGrp="1" noChangeArrowheads="1"/>
          </p:cNvSpPr>
          <p:nvPr>
            <p:ph type="sldNum" sz="quarter" idx="12"/>
          </p:nvPr>
        </p:nvSpPr>
        <p:spPr>
          <a:ln/>
        </p:spPr>
        <p:txBody>
          <a:bodyPr/>
          <a:lstStyle>
            <a:lvl1pPr>
              <a:defRPr/>
            </a:lvl1pPr>
          </a:lstStyle>
          <a:p>
            <a:pPr>
              <a:defRPr/>
            </a:pPr>
            <a:fld id="{DFFEA4A1-327A-4AAD-93CE-ECDB6F511275}" type="slidenum">
              <a:rPr lang="en-US" altLang="en-US"/>
              <a:pPr>
                <a:defRPr/>
              </a:pPr>
              <a:t>‹#›</a:t>
            </a:fld>
            <a:endParaRPr lang="en-US" altLang="en-US"/>
          </a:p>
        </p:txBody>
      </p:sp>
    </p:spTree>
    <p:extLst>
      <p:ext uri="{BB962C8B-B14F-4D97-AF65-F5344CB8AC3E}">
        <p14:creationId xmlns:p14="http://schemas.microsoft.com/office/powerpoint/2010/main" val="32032212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Rectangle 4">
            <a:extLst>
              <a:ext uri="{FF2B5EF4-FFF2-40B4-BE49-F238E27FC236}">
                <a16:creationId xmlns="" xmlns:a16="http://schemas.microsoft.com/office/drawing/2014/main" id="{7CD169C5-8199-0144-76D3-14CF63BAE228}"/>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 xmlns:a16="http://schemas.microsoft.com/office/drawing/2014/main" id="{AA4BB7F9-BD87-3DC0-16C8-145F2B333DE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 xmlns:a16="http://schemas.microsoft.com/office/drawing/2014/main" id="{030ECE39-FA3C-CFA9-EF29-96626130217C}"/>
              </a:ext>
            </a:extLst>
          </p:cNvPr>
          <p:cNvSpPr>
            <a:spLocks noGrp="1" noChangeArrowheads="1"/>
          </p:cNvSpPr>
          <p:nvPr>
            <p:ph type="sldNum" sz="quarter" idx="12"/>
          </p:nvPr>
        </p:nvSpPr>
        <p:spPr>
          <a:ln/>
        </p:spPr>
        <p:txBody>
          <a:bodyPr/>
          <a:lstStyle>
            <a:lvl1pPr>
              <a:defRPr/>
            </a:lvl1pPr>
          </a:lstStyle>
          <a:p>
            <a:pPr>
              <a:defRPr/>
            </a:pPr>
            <a:fld id="{844FA56A-B4C0-48DF-A7E7-62C0E79ECC9E}" type="slidenum">
              <a:rPr lang="en-US" altLang="en-US"/>
              <a:pPr>
                <a:defRPr/>
              </a:pPr>
              <a:t>‹#›</a:t>
            </a:fld>
            <a:endParaRPr lang="en-US" altLang="en-US"/>
          </a:p>
        </p:txBody>
      </p:sp>
    </p:spTree>
    <p:extLst>
      <p:ext uri="{BB962C8B-B14F-4D97-AF65-F5344CB8AC3E}">
        <p14:creationId xmlns:p14="http://schemas.microsoft.com/office/powerpoint/2010/main" val="2662332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 xmlns:a16="http://schemas.microsoft.com/office/drawing/2014/main" id="{DF1E5779-A668-CD0B-8F84-7BF7E1575264}"/>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 xmlns:a16="http://schemas.microsoft.com/office/drawing/2014/main" id="{DA5CC395-A134-0C31-66DA-9952BC7E2CD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 xmlns:a16="http://schemas.microsoft.com/office/drawing/2014/main" id="{1F1C82D8-ADAB-0697-0192-5B26C30015DD}"/>
              </a:ext>
            </a:extLst>
          </p:cNvPr>
          <p:cNvSpPr>
            <a:spLocks noGrp="1" noChangeArrowheads="1"/>
          </p:cNvSpPr>
          <p:nvPr>
            <p:ph type="sldNum" sz="quarter" idx="12"/>
          </p:nvPr>
        </p:nvSpPr>
        <p:spPr>
          <a:ln/>
        </p:spPr>
        <p:txBody>
          <a:bodyPr/>
          <a:lstStyle>
            <a:lvl1pPr>
              <a:defRPr/>
            </a:lvl1pPr>
          </a:lstStyle>
          <a:p>
            <a:pPr>
              <a:defRPr/>
            </a:pPr>
            <a:fld id="{87176777-0746-4F78-8E7D-3647D08A3436}" type="slidenum">
              <a:rPr lang="en-US" altLang="en-US"/>
              <a:pPr>
                <a:defRPr/>
              </a:pPr>
              <a:t>‹#›</a:t>
            </a:fld>
            <a:endParaRPr lang="en-US" altLang="en-US"/>
          </a:p>
        </p:txBody>
      </p:sp>
    </p:spTree>
    <p:extLst>
      <p:ext uri="{BB962C8B-B14F-4D97-AF65-F5344CB8AC3E}">
        <p14:creationId xmlns:p14="http://schemas.microsoft.com/office/powerpoint/2010/main" val="35179441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 xmlns:a16="http://schemas.microsoft.com/office/drawing/2014/main" id="{ABCE4999-AFFC-71E4-169E-3847A206FB7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 xmlns:a16="http://schemas.microsoft.com/office/drawing/2014/main" id="{6E3A2293-21FD-4576-CF79-56C7E9A05E3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 xmlns:a16="http://schemas.microsoft.com/office/drawing/2014/main" id="{FF224D9A-18AD-B269-DBD7-71B81ACF7FA0}"/>
              </a:ext>
            </a:extLst>
          </p:cNvPr>
          <p:cNvSpPr>
            <a:spLocks noGrp="1" noChangeArrowheads="1"/>
          </p:cNvSpPr>
          <p:nvPr>
            <p:ph type="sldNum" sz="quarter" idx="12"/>
          </p:nvPr>
        </p:nvSpPr>
        <p:spPr>
          <a:ln/>
        </p:spPr>
        <p:txBody>
          <a:bodyPr/>
          <a:lstStyle>
            <a:lvl1pPr>
              <a:defRPr/>
            </a:lvl1pPr>
          </a:lstStyle>
          <a:p>
            <a:pPr>
              <a:defRPr/>
            </a:pPr>
            <a:fld id="{72073B23-C677-4125-8E0F-FBC3196134C3}" type="slidenum">
              <a:rPr lang="en-US" altLang="en-US"/>
              <a:pPr>
                <a:defRPr/>
              </a:pPr>
              <a:t>‹#›</a:t>
            </a:fld>
            <a:endParaRPr lang="en-US" altLang="en-US"/>
          </a:p>
        </p:txBody>
      </p:sp>
    </p:spTree>
    <p:extLst>
      <p:ext uri="{BB962C8B-B14F-4D97-AF65-F5344CB8AC3E}">
        <p14:creationId xmlns:p14="http://schemas.microsoft.com/office/powerpoint/2010/main" val="2181323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 xmlns:a16="http://schemas.microsoft.com/office/drawing/2014/main" id="{D97D6BEC-08E5-F327-16FD-34B9780C4F5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 xmlns:a16="http://schemas.microsoft.com/office/drawing/2014/main" id="{FBD48278-74F9-5714-F272-5125B27F28D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 xmlns:a16="http://schemas.microsoft.com/office/drawing/2014/main" id="{CA289CEF-5753-25C6-D5AB-7BBA75235178}"/>
              </a:ext>
            </a:extLst>
          </p:cNvPr>
          <p:cNvSpPr>
            <a:spLocks noGrp="1" noChangeArrowheads="1"/>
          </p:cNvSpPr>
          <p:nvPr>
            <p:ph type="sldNum" sz="quarter" idx="12"/>
          </p:nvPr>
        </p:nvSpPr>
        <p:spPr>
          <a:ln/>
        </p:spPr>
        <p:txBody>
          <a:bodyPr/>
          <a:lstStyle>
            <a:lvl1pPr>
              <a:defRPr/>
            </a:lvl1pPr>
          </a:lstStyle>
          <a:p>
            <a:pPr>
              <a:defRPr/>
            </a:pPr>
            <a:fld id="{CB69D4BA-79B4-46AD-A54B-7F2B6F1C7129}" type="slidenum">
              <a:rPr lang="en-US" altLang="en-US"/>
              <a:pPr>
                <a:defRPr/>
              </a:pPr>
              <a:t>‹#›</a:t>
            </a:fld>
            <a:endParaRPr lang="en-US" altLang="en-US"/>
          </a:p>
        </p:txBody>
      </p:sp>
    </p:spTree>
    <p:extLst>
      <p:ext uri="{BB962C8B-B14F-4D97-AF65-F5344CB8AC3E}">
        <p14:creationId xmlns:p14="http://schemas.microsoft.com/office/powerpoint/2010/main" val="41812851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 xmlns:a16="http://schemas.microsoft.com/office/drawing/2014/main" id="{29F6D883-5ED2-F775-E0C8-B0D40A3F12DC}"/>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 xmlns:a16="http://schemas.microsoft.com/office/drawing/2014/main" id="{478B8903-4976-BB76-4352-77C8B5E1449C}"/>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 xmlns:a16="http://schemas.microsoft.com/office/drawing/2014/main" id="{3A89E8E1-1856-9001-1A63-E317019179B9}"/>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US"/>
          </a:p>
        </p:txBody>
      </p:sp>
      <p:sp>
        <p:nvSpPr>
          <p:cNvPr id="1029" name="Rectangle 5">
            <a:extLst>
              <a:ext uri="{FF2B5EF4-FFF2-40B4-BE49-F238E27FC236}">
                <a16:creationId xmlns="" xmlns:a16="http://schemas.microsoft.com/office/drawing/2014/main" id="{B084F37D-0BDC-AA07-37F6-03C87438DDFB}"/>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US"/>
          </a:p>
        </p:txBody>
      </p:sp>
      <p:sp>
        <p:nvSpPr>
          <p:cNvPr id="1030" name="Rectangle 6">
            <a:extLst>
              <a:ext uri="{FF2B5EF4-FFF2-40B4-BE49-F238E27FC236}">
                <a16:creationId xmlns="" xmlns:a16="http://schemas.microsoft.com/office/drawing/2014/main" id="{5284D4C6-6E05-6941-BC10-167FA26F530B}"/>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E57579BC-F1DA-4494-8431-C766C353EAC1}"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6.xml"/><Relationship Id="rId1" Type="http://schemas.openxmlformats.org/officeDocument/2006/relationships/vmlDrawing" Target="../drawings/vmlDrawing4.vml"/><Relationship Id="rId6" Type="http://schemas.openxmlformats.org/officeDocument/2006/relationships/image" Target="../media/image32.png"/><Relationship Id="rId5" Type="http://schemas.openxmlformats.org/officeDocument/2006/relationships/image" Target="../media/image31.wmf"/><Relationship Id="rId4" Type="http://schemas.openxmlformats.org/officeDocument/2006/relationships/oleObject" Target="../embeddings/oleObject5.bin"/></Relationships>
</file>

<file path=ppt/slides/_rels/slide28.xml.rels><?xml version="1.0" encoding="UTF-8" standalone="yes"?>
<Relationships xmlns="http://schemas.openxmlformats.org/package/2006/relationships"><Relationship Id="rId8" Type="http://schemas.openxmlformats.org/officeDocument/2006/relationships/image" Target="../media/image35.wmf"/><Relationship Id="rId3" Type="http://schemas.openxmlformats.org/officeDocument/2006/relationships/oleObject" Target="../embeddings/oleObject6.bin"/><Relationship Id="rId7" Type="http://schemas.openxmlformats.org/officeDocument/2006/relationships/oleObject" Target="../embeddings/oleObject8.bin"/><Relationship Id="rId2" Type="http://schemas.openxmlformats.org/officeDocument/2006/relationships/slideLayout" Target="../slideLayouts/slideLayout7.xml"/><Relationship Id="rId1" Type="http://schemas.openxmlformats.org/officeDocument/2006/relationships/vmlDrawing" Target="../drawings/vmlDrawing5.vml"/><Relationship Id="rId6" Type="http://schemas.openxmlformats.org/officeDocument/2006/relationships/image" Target="../media/image34.wmf"/><Relationship Id="rId5" Type="http://schemas.openxmlformats.org/officeDocument/2006/relationships/oleObject" Target="../embeddings/oleObject7.bin"/><Relationship Id="rId4" Type="http://schemas.openxmlformats.org/officeDocument/2006/relationships/image" Target="../media/image33.wmf"/></Relationships>
</file>

<file path=ppt/slides/_rels/slide29.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36.png"/><Relationship Id="rId1" Type="http://schemas.openxmlformats.org/officeDocument/2006/relationships/slideLayout" Target="../slideLayouts/slideLayout7.xml"/><Relationship Id="rId4" Type="http://schemas.openxmlformats.org/officeDocument/2006/relationships/image" Target="../media/image38.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39.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6.xml"/><Relationship Id="rId1" Type="http://schemas.openxmlformats.org/officeDocument/2006/relationships/vmlDrawing" Target="../drawings/vmlDrawing6.vml"/><Relationship Id="rId6" Type="http://schemas.openxmlformats.org/officeDocument/2006/relationships/image" Target="../media/image41.wmf"/><Relationship Id="rId5" Type="http://schemas.openxmlformats.org/officeDocument/2006/relationships/oleObject" Target="../embeddings/oleObject9.bin"/><Relationship Id="rId4" Type="http://schemas.openxmlformats.org/officeDocument/2006/relationships/image" Target="../media/image42.wmf"/></Relationships>
</file>

<file path=ppt/slides/_rels/slide33.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image" Target="../media/image43.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45.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46.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47.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48.pn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49.pn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image" Target="../media/image51.pn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image" Target="../media/image52.pn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3.wmf"/></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5.wmf"/><Relationship Id="rId2" Type="http://schemas.openxmlformats.org/officeDocument/2006/relationships/slideLayout" Target="../slideLayouts/slideLayout1.xml"/><Relationship Id="rId1" Type="http://schemas.openxmlformats.org/officeDocument/2006/relationships/vmlDrawing" Target="../drawings/vmlDrawing2.vml"/><Relationship Id="rId6" Type="http://schemas.openxmlformats.org/officeDocument/2006/relationships/oleObject" Target="../embeddings/oleObject3.bin"/><Relationship Id="rId5" Type="http://schemas.openxmlformats.org/officeDocument/2006/relationships/image" Target="../media/image4.wmf"/><Relationship Id="rId4" Type="http://schemas.openxmlformats.org/officeDocument/2006/relationships/oleObject" Target="../embeddings/oleObject2.bin"/></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1.xml"/><Relationship Id="rId1" Type="http://schemas.openxmlformats.org/officeDocument/2006/relationships/vmlDrawing" Target="../drawings/vmlDrawing3.vml"/><Relationship Id="rId6" Type="http://schemas.openxmlformats.org/officeDocument/2006/relationships/image" Target="../media/image9.wmf"/><Relationship Id="rId5" Type="http://schemas.openxmlformats.org/officeDocument/2006/relationships/image" Target="../media/image7.wmf"/><Relationship Id="rId4" Type="http://schemas.openxmlformats.org/officeDocument/2006/relationships/oleObject" Target="../embeddings/oleObject4.bin"/></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 xmlns:a16="http://schemas.microsoft.com/office/drawing/2014/main" id="{37BEDF09-DBEF-1613-4653-BF64AFD6FD5F}"/>
              </a:ext>
            </a:extLst>
          </p:cNvPr>
          <p:cNvSpPr txBox="1">
            <a:spLocks noChangeArrowheads="1"/>
          </p:cNvSpPr>
          <p:nvPr/>
        </p:nvSpPr>
        <p:spPr>
          <a:xfrm>
            <a:off x="0" y="2468563"/>
            <a:ext cx="9144000" cy="1470025"/>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eaLnBrk="1" hangingPunct="1">
              <a:defRPr/>
            </a:pPr>
            <a:endParaRPr lang="en-US" altLang="en-US" b="1" kern="0" dirty="0">
              <a:solidFill>
                <a:srgbClr val="FF0000"/>
              </a:solidFill>
            </a:endParaRPr>
          </a:p>
        </p:txBody>
      </p:sp>
      <p:sp>
        <p:nvSpPr>
          <p:cNvPr id="3" name="Rectangle 2"/>
          <p:cNvSpPr/>
          <p:nvPr/>
        </p:nvSpPr>
        <p:spPr>
          <a:xfrm>
            <a:off x="3302004" y="3244334"/>
            <a:ext cx="2539991" cy="369332"/>
          </a:xfrm>
          <a:prstGeom prst="rect">
            <a:avLst/>
          </a:prstGeom>
        </p:spPr>
        <p:txBody>
          <a:bodyPr wrap="none">
            <a:spAutoFit/>
          </a:bodyPr>
          <a:lstStyle/>
          <a:p>
            <a:r>
              <a:rPr lang="fr-FR" dirty="0"/>
              <a:t>RANDOM VARIABLES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368688" y="1340003"/>
            <a:ext cx="8454683" cy="5018594"/>
          </a:xfrm>
          <a:prstGeom prst="rect">
            <a:avLst/>
          </a:prstGeom>
        </p:spPr>
      </p:pic>
      <p:pic>
        <p:nvPicPr>
          <p:cNvPr id="4" name="Picture 3"/>
          <p:cNvPicPr>
            <a:picLocks noChangeAspect="1"/>
          </p:cNvPicPr>
          <p:nvPr/>
        </p:nvPicPr>
        <p:blipFill>
          <a:blip r:embed="rId3"/>
          <a:stretch>
            <a:fillRect/>
          </a:stretch>
        </p:blipFill>
        <p:spPr>
          <a:xfrm>
            <a:off x="2988527" y="777002"/>
            <a:ext cx="3590692" cy="563001"/>
          </a:xfrm>
          <a:prstGeom prst="rect">
            <a:avLst/>
          </a:prstGeom>
        </p:spPr>
      </p:pic>
    </p:spTree>
    <p:extLst>
      <p:ext uri="{BB962C8B-B14F-4D97-AF65-F5344CB8AC3E}">
        <p14:creationId xmlns:p14="http://schemas.microsoft.com/office/powerpoint/2010/main" val="6812519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34"/>
          <p:cNvPicPr/>
          <p:nvPr/>
        </p:nvPicPr>
        <p:blipFill>
          <a:blip r:embed="rId2" cstate="print"/>
          <a:srcRect/>
          <a:stretch>
            <a:fillRect/>
          </a:stretch>
        </p:blipFill>
        <p:spPr bwMode="auto">
          <a:xfrm>
            <a:off x="0" y="-602166"/>
            <a:ext cx="9144000" cy="7460166"/>
          </a:xfrm>
          <a:prstGeom prst="rect">
            <a:avLst/>
          </a:prstGeom>
          <a:noFill/>
          <a:ln w="9525">
            <a:noFill/>
            <a:miter lim="800000"/>
            <a:headEnd/>
            <a:tailEnd/>
          </a:ln>
        </p:spPr>
      </p:pic>
      <p:pic>
        <p:nvPicPr>
          <p:cNvPr id="3" name="Image 34"/>
          <p:cNvPicPr/>
          <p:nvPr/>
        </p:nvPicPr>
        <p:blipFill>
          <a:blip r:embed="rId2" cstate="print"/>
          <a:srcRect/>
          <a:stretch>
            <a:fillRect/>
          </a:stretch>
        </p:blipFill>
        <p:spPr bwMode="auto">
          <a:xfrm>
            <a:off x="0" y="-602166"/>
            <a:ext cx="9144000" cy="7460166"/>
          </a:xfrm>
          <a:prstGeom prst="rect">
            <a:avLst/>
          </a:prstGeom>
          <a:noFill/>
          <a:ln w="9525">
            <a:noFill/>
            <a:miter lim="800000"/>
            <a:headEnd/>
            <a:tailEnd/>
          </a:ln>
        </p:spPr>
      </p:pic>
    </p:spTree>
    <p:extLst>
      <p:ext uri="{BB962C8B-B14F-4D97-AF65-F5344CB8AC3E}">
        <p14:creationId xmlns:p14="http://schemas.microsoft.com/office/powerpoint/2010/main" val="23722521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 xmlns:a16="http://schemas.microsoft.com/office/drawing/2014/main" id="{ED4AD24A-699E-1499-99F1-F5B531ABB70F}"/>
              </a:ext>
            </a:extLst>
          </p:cNvPr>
          <p:cNvSpPr txBox="1"/>
          <p:nvPr/>
        </p:nvSpPr>
        <p:spPr>
          <a:xfrm>
            <a:off x="0" y="785813"/>
            <a:ext cx="9144000" cy="4401205"/>
          </a:xfrm>
          <a:prstGeom prst="rect">
            <a:avLst/>
          </a:prstGeom>
          <a:noFill/>
        </p:spPr>
        <p:txBody>
          <a:bodyPr>
            <a:spAutoFit/>
          </a:bodyPr>
          <a:lstStyle/>
          <a:p>
            <a:pPr algn="just">
              <a:defRPr/>
            </a:pPr>
            <a:r>
              <a:rPr lang="fr-FR" sz="2000" dirty="0">
                <a:solidFill>
                  <a:srgbClr val="0070C0"/>
                </a:solidFill>
              </a:rPr>
              <a:t>Properties of mathematical expectation</a:t>
            </a:r>
          </a:p>
          <a:p>
            <a:pPr algn="just">
              <a:defRPr/>
            </a:pPr>
            <a:endParaRPr lang="fr-FR" sz="2000" dirty="0">
              <a:solidFill>
                <a:srgbClr val="0070C0"/>
              </a:solidFill>
            </a:endParaRPr>
          </a:p>
          <a:p>
            <a:pPr marL="457200" indent="-457200" algn="just">
              <a:buFont typeface="+mj-lt"/>
              <a:buAutoNum type="arabicPeriod"/>
              <a:defRPr/>
            </a:pPr>
            <a:r>
              <a:rPr lang="fr-FR" sz="2000" dirty="0">
                <a:solidFill>
                  <a:srgbClr val="0070C0"/>
                </a:solidFill>
              </a:rPr>
              <a:t>Property of the addition:</a:t>
            </a:r>
          </a:p>
          <a:p>
            <a:pPr algn="just">
              <a:defRPr/>
            </a:pPr>
            <a:r>
              <a:rPr lang="fr-FR" sz="2000" dirty="0" smtClean="0">
                <a:solidFill>
                  <a:srgbClr val="0070C0"/>
                </a:solidFill>
              </a:rPr>
              <a:t>                          </a:t>
            </a:r>
            <a:r>
              <a:rPr lang="fr-FR" sz="2000" dirty="0">
                <a:solidFill>
                  <a:srgbClr val="0070C0"/>
                </a:solidFill>
              </a:rPr>
              <a:t>E(X + Y) = E(X) + E(Y)</a:t>
            </a:r>
          </a:p>
          <a:p>
            <a:pPr algn="just">
              <a:defRPr/>
            </a:pPr>
            <a:endParaRPr lang="fr-FR" sz="2000" dirty="0">
              <a:solidFill>
                <a:srgbClr val="0070C0"/>
              </a:solidFill>
            </a:endParaRPr>
          </a:p>
          <a:p>
            <a:pPr algn="just">
              <a:defRPr/>
            </a:pPr>
            <a:r>
              <a:rPr lang="fr-FR" sz="2000" dirty="0">
                <a:solidFill>
                  <a:srgbClr val="0070C0"/>
                </a:solidFill>
              </a:rPr>
              <a:t>	</a:t>
            </a:r>
            <a:r>
              <a:rPr lang="fr-FR" sz="2000" b="1" u="sng" dirty="0" err="1" smtClean="0">
                <a:solidFill>
                  <a:srgbClr val="7030A0"/>
                </a:solidFill>
              </a:rPr>
              <a:t>Demonstration</a:t>
            </a:r>
            <a:r>
              <a:rPr lang="fr-FR" sz="2000" b="1" u="sng" dirty="0">
                <a:solidFill>
                  <a:srgbClr val="7030A0"/>
                </a:solidFill>
              </a:rPr>
              <a:t>:</a:t>
            </a:r>
          </a:p>
          <a:p>
            <a:pPr algn="just">
              <a:defRPr/>
            </a:pPr>
            <a:endParaRPr lang="fr-FR" sz="2000" b="1" u="sng" dirty="0">
              <a:solidFill>
                <a:srgbClr val="7030A0"/>
              </a:solidFill>
            </a:endParaRPr>
          </a:p>
          <a:p>
            <a:pPr algn="just">
              <a:defRPr/>
            </a:pPr>
            <a:endParaRPr lang="fr-FR" sz="2000" b="1" u="sng" dirty="0">
              <a:solidFill>
                <a:srgbClr val="7030A0"/>
              </a:solidFill>
            </a:endParaRPr>
          </a:p>
          <a:p>
            <a:pPr algn="just">
              <a:defRPr/>
            </a:pPr>
            <a:endParaRPr lang="fr-FR" sz="2000" b="1" u="sng" dirty="0">
              <a:solidFill>
                <a:srgbClr val="7030A0"/>
              </a:solidFill>
            </a:endParaRPr>
          </a:p>
          <a:p>
            <a:pPr algn="just">
              <a:defRPr/>
            </a:pPr>
            <a:endParaRPr lang="fr-FR" sz="2000" b="1" u="sng" dirty="0">
              <a:solidFill>
                <a:srgbClr val="7030A0"/>
              </a:solidFill>
            </a:endParaRPr>
          </a:p>
          <a:p>
            <a:pPr algn="just">
              <a:defRPr/>
            </a:pPr>
            <a:r>
              <a:rPr lang="en-US" sz="2000" b="1" u="sng" dirty="0" smtClean="0">
                <a:solidFill>
                  <a:srgbClr val="7030A0"/>
                </a:solidFill>
              </a:rPr>
              <a:t>2. </a:t>
            </a:r>
            <a:r>
              <a:rPr lang="en-US" sz="2000" b="1" u="sng" dirty="0">
                <a:solidFill>
                  <a:srgbClr val="7030A0"/>
                </a:solidFill>
              </a:rPr>
              <a:t>Scaling property (Multiplication by a constant)</a:t>
            </a:r>
          </a:p>
          <a:p>
            <a:pPr algn="just">
              <a:defRPr/>
            </a:pPr>
            <a:endParaRPr lang="fr-FR" sz="2000" b="1" u="sng" dirty="0">
              <a:solidFill>
                <a:srgbClr val="7030A0"/>
              </a:solidFill>
            </a:endParaRPr>
          </a:p>
          <a:p>
            <a:pPr algn="just">
              <a:defRPr/>
            </a:pPr>
            <a:endParaRPr lang="fr-FR" sz="2000" dirty="0">
              <a:solidFill>
                <a:srgbClr val="0070C0"/>
              </a:solidFill>
            </a:endParaRPr>
          </a:p>
          <a:p>
            <a:pPr algn="ctr">
              <a:defRPr/>
            </a:pPr>
            <a:r>
              <a:rPr lang="fr-FR" sz="2000" dirty="0">
                <a:solidFill>
                  <a:srgbClr val="0070C0"/>
                </a:solidFill>
              </a:rPr>
              <a:t>E(</a:t>
            </a:r>
            <a:r>
              <a:rPr lang="fr-FR" sz="2000" dirty="0" err="1">
                <a:solidFill>
                  <a:srgbClr val="0070C0"/>
                </a:solidFill>
              </a:rPr>
              <a:t>cX</a:t>
            </a:r>
            <a:r>
              <a:rPr lang="fr-FR" sz="2000" dirty="0">
                <a:solidFill>
                  <a:srgbClr val="0070C0"/>
                </a:solidFill>
              </a:rPr>
              <a:t>) = </a:t>
            </a:r>
            <a:r>
              <a:rPr lang="fr-FR" sz="2000" dirty="0" err="1">
                <a:solidFill>
                  <a:srgbClr val="0070C0"/>
                </a:solidFill>
              </a:rPr>
              <a:t>cE</a:t>
            </a:r>
            <a:r>
              <a:rPr lang="fr-FR" sz="2000" dirty="0">
                <a:solidFill>
                  <a:srgbClr val="0070C0"/>
                </a:solidFill>
              </a:rPr>
              <a:t>(X) </a:t>
            </a:r>
          </a:p>
        </p:txBody>
      </p:sp>
      <p:sp>
        <p:nvSpPr>
          <p:cNvPr id="16387" name="ZoneTexte 1">
            <a:extLst>
              <a:ext uri="{FF2B5EF4-FFF2-40B4-BE49-F238E27FC236}">
                <a16:creationId xmlns="" xmlns:a16="http://schemas.microsoft.com/office/drawing/2014/main" id="{827CD80A-16E9-BC13-D3A2-8D56C6F8A967}"/>
              </a:ext>
            </a:extLst>
          </p:cNvPr>
          <p:cNvSpPr txBox="1">
            <a:spLocks noChangeArrowheads="1"/>
          </p:cNvSpPr>
          <p:nvPr/>
        </p:nvSpPr>
        <p:spPr bwMode="auto">
          <a:xfrm>
            <a:off x="0" y="0"/>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r-FR" altLang="ar-DZ" sz="2400" b="1" u="sng">
                <a:solidFill>
                  <a:srgbClr val="FF0000"/>
                </a:solidFill>
                <a:latin typeface="Arial" panose="020B0604020202020204" pitchFamily="34" charset="0"/>
              </a:rPr>
              <a:t>RANDOM VARIABLE STATISTICS</a:t>
            </a:r>
            <a:endParaRPr lang="fr-FR" altLang="ar-DZ" sz="2400" b="1" u="sng" dirty="0">
              <a:solidFill>
                <a:srgbClr val="FF0000"/>
              </a:solidFill>
              <a:latin typeface="Arial" panose="020B0604020202020204" pitchFamily="34" charset="0"/>
            </a:endParaRPr>
          </a:p>
        </p:txBody>
      </p:sp>
      <p:pic>
        <p:nvPicPr>
          <p:cNvPr id="16388" name="Image 1">
            <a:extLst>
              <a:ext uri="{FF2B5EF4-FFF2-40B4-BE49-F238E27FC236}">
                <a16:creationId xmlns="" xmlns:a16="http://schemas.microsoft.com/office/drawing/2014/main" id="{76F040F0-BA31-2295-D6C6-A3882070B63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713153"/>
            <a:ext cx="9144000" cy="120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9" name="Image 2">
            <a:extLst>
              <a:ext uri="{FF2B5EF4-FFF2-40B4-BE49-F238E27FC236}">
                <a16:creationId xmlns="" xmlns:a16="http://schemas.microsoft.com/office/drawing/2014/main" id="{72E084F7-ABAF-8A47-FE6B-61CFDEC1A75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24013" y="5656263"/>
            <a:ext cx="5649912" cy="963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 xmlns:a16="http://schemas.microsoft.com/office/drawing/2014/main" id="{56BE9CC2-87AB-08A1-34DB-9E099CC08827}"/>
              </a:ext>
            </a:extLst>
          </p:cNvPr>
          <p:cNvSpPr txBox="1"/>
          <p:nvPr/>
        </p:nvSpPr>
        <p:spPr>
          <a:xfrm>
            <a:off x="0" y="785813"/>
            <a:ext cx="9144000" cy="5940088"/>
          </a:xfrm>
          <a:prstGeom prst="rect">
            <a:avLst/>
          </a:prstGeom>
          <a:noFill/>
        </p:spPr>
        <p:txBody>
          <a:bodyPr>
            <a:spAutoFit/>
          </a:bodyPr>
          <a:lstStyle/>
          <a:p>
            <a:pPr algn="just">
              <a:defRPr/>
            </a:pPr>
            <a:r>
              <a:rPr lang="fr-FR" sz="2000" dirty="0">
                <a:solidFill>
                  <a:srgbClr val="0070C0"/>
                </a:solidFill>
              </a:rPr>
              <a:t>Properties of mathematical expectation</a:t>
            </a:r>
          </a:p>
          <a:p>
            <a:pPr algn="just">
              <a:defRPr/>
            </a:pPr>
            <a:endParaRPr lang="fr-FR" sz="2000" dirty="0">
              <a:solidFill>
                <a:srgbClr val="0070C0"/>
              </a:solidFill>
            </a:endParaRPr>
          </a:p>
          <a:p>
            <a:pPr algn="just">
              <a:defRPr/>
            </a:pPr>
            <a:r>
              <a:rPr lang="fr-FR" sz="2000" b="1" dirty="0" smtClean="0">
                <a:solidFill>
                  <a:srgbClr val="002060"/>
                </a:solidFill>
              </a:rPr>
              <a:t>3</a:t>
            </a:r>
            <a:r>
              <a:rPr lang="en-US" sz="2000" b="1" dirty="0">
                <a:solidFill>
                  <a:srgbClr val="002060"/>
                </a:solidFill>
              </a:rPr>
              <a:t>.   Linearity property:</a:t>
            </a:r>
          </a:p>
          <a:p>
            <a:pPr algn="just">
              <a:defRPr/>
            </a:pPr>
            <a:r>
              <a:rPr lang="en-US" sz="2000" b="1" dirty="0">
                <a:solidFill>
                  <a:srgbClr val="002060"/>
                </a:solidFill>
              </a:rPr>
              <a:t>      From the two previous properties, we can generalize the linearity property of the mathematical expectation</a:t>
            </a:r>
          </a:p>
          <a:p>
            <a:pPr algn="just">
              <a:defRPr/>
            </a:pPr>
            <a:endParaRPr lang="fr-FR" sz="2000" dirty="0">
              <a:solidFill>
                <a:srgbClr val="0070C0"/>
              </a:solidFill>
            </a:endParaRPr>
          </a:p>
          <a:p>
            <a:pPr algn="just">
              <a:defRPr/>
            </a:pPr>
            <a:r>
              <a:rPr lang="fr-FR" sz="2000" dirty="0">
                <a:solidFill>
                  <a:srgbClr val="0070C0"/>
                </a:solidFill>
              </a:rPr>
              <a:t>	</a:t>
            </a:r>
          </a:p>
          <a:p>
            <a:pPr algn="just">
              <a:defRPr/>
            </a:pPr>
            <a:endParaRPr lang="fr-FR" sz="2000" b="1" u="sng" dirty="0">
              <a:solidFill>
                <a:srgbClr val="0070C0"/>
              </a:solidFill>
            </a:endParaRPr>
          </a:p>
          <a:p>
            <a:pPr algn="just">
              <a:defRPr/>
            </a:pPr>
            <a:endParaRPr lang="fr-FR" sz="2000" b="1" u="sng" dirty="0">
              <a:solidFill>
                <a:srgbClr val="7030A0"/>
              </a:solidFill>
            </a:endParaRPr>
          </a:p>
          <a:p>
            <a:pPr marL="457200" indent="-457200" algn="just">
              <a:buFontTx/>
              <a:buAutoNum type="arabicPeriod" startAt="4"/>
              <a:defRPr/>
            </a:pPr>
            <a:r>
              <a:rPr lang="fr-FR" sz="2000" b="1" u="sng" dirty="0" err="1">
                <a:solidFill>
                  <a:srgbClr val="002060"/>
                </a:solidFill>
              </a:rPr>
              <a:t>Absolute</a:t>
            </a:r>
            <a:r>
              <a:rPr lang="fr-FR" sz="2000" b="1" u="sng" dirty="0">
                <a:solidFill>
                  <a:srgbClr val="002060"/>
                </a:solidFill>
              </a:rPr>
              <a:t> value </a:t>
            </a:r>
            <a:r>
              <a:rPr lang="fr-FR" sz="2000" b="1" u="sng" dirty="0" err="1">
                <a:solidFill>
                  <a:srgbClr val="002060"/>
                </a:solidFill>
              </a:rPr>
              <a:t>inequalities</a:t>
            </a:r>
            <a:r>
              <a:rPr lang="fr-FR" sz="2000" b="1" u="sng" dirty="0">
                <a:solidFill>
                  <a:srgbClr val="002060"/>
                </a:solidFill>
              </a:rPr>
              <a:t>:   </a:t>
            </a:r>
          </a:p>
          <a:p>
            <a:pPr marL="457200" indent="-457200" algn="just">
              <a:buFontTx/>
              <a:buAutoNum type="arabicPeriod" startAt="4"/>
              <a:defRPr/>
            </a:pPr>
            <a:endParaRPr lang="fr-FR" sz="2000" b="1" u="sng" dirty="0">
              <a:solidFill>
                <a:srgbClr val="002060"/>
              </a:solidFill>
            </a:endParaRPr>
          </a:p>
          <a:p>
            <a:pPr marL="457200" indent="-457200" algn="just">
              <a:buFontTx/>
              <a:buAutoNum type="arabicPeriod" startAt="4"/>
              <a:defRPr/>
            </a:pPr>
            <a:endParaRPr lang="fr-FR" sz="2000" b="1" u="sng" dirty="0">
              <a:solidFill>
                <a:srgbClr val="002060"/>
              </a:solidFill>
            </a:endParaRPr>
          </a:p>
          <a:p>
            <a:pPr marL="457200" indent="-457200" algn="just">
              <a:buFontTx/>
              <a:buAutoNum type="arabicPeriod" startAt="4"/>
              <a:defRPr/>
            </a:pPr>
            <a:endParaRPr lang="fr-FR" sz="2000" b="1" u="sng" dirty="0">
              <a:solidFill>
                <a:srgbClr val="002060"/>
              </a:solidFill>
            </a:endParaRPr>
          </a:p>
          <a:p>
            <a:pPr marL="457200" indent="-457200" algn="just">
              <a:buFontTx/>
              <a:buAutoNum type="arabicPeriod" startAt="4"/>
              <a:defRPr/>
            </a:pPr>
            <a:endParaRPr lang="fr-FR" sz="2000" b="1" u="sng" dirty="0">
              <a:solidFill>
                <a:srgbClr val="002060"/>
              </a:solidFill>
            </a:endParaRPr>
          </a:p>
          <a:p>
            <a:pPr marL="457200" indent="-457200" algn="just">
              <a:buFontTx/>
              <a:buAutoNum type="arabicPeriod" startAt="4"/>
              <a:defRPr/>
            </a:pPr>
            <a:r>
              <a:rPr lang="fr-FR" sz="2000" b="1" u="sng" dirty="0">
                <a:solidFill>
                  <a:srgbClr val="002060"/>
                </a:solidFill>
              </a:rPr>
              <a:t>Multiplication</a:t>
            </a:r>
          </a:p>
          <a:p>
            <a:pPr algn="ctr">
              <a:defRPr/>
            </a:pPr>
            <a:r>
              <a:rPr lang="fr-FR" sz="2000" b="1" dirty="0">
                <a:solidFill>
                  <a:srgbClr val="C00000"/>
                </a:solidFill>
              </a:rPr>
              <a:t>E (XY) = E (X) E (Y). </a:t>
            </a:r>
            <a:r>
              <a:rPr lang="fr-FR" sz="2000" dirty="0">
                <a:solidFill>
                  <a:srgbClr val="0070C0"/>
                </a:solidFill>
              </a:rPr>
              <a:t>Ici, X et </a:t>
            </a:r>
            <a:r>
              <a:rPr lang="fr-FR" sz="2000" dirty="0" smtClean="0">
                <a:solidFill>
                  <a:srgbClr val="0070C0"/>
                </a:solidFill>
              </a:rPr>
              <a:t>Y. </a:t>
            </a:r>
            <a:r>
              <a:rPr lang="fr-FR" sz="2000" dirty="0"/>
              <a:t>must </a:t>
            </a:r>
            <a:r>
              <a:rPr lang="fr-FR" sz="2000" dirty="0" err="1"/>
              <a:t>be</a:t>
            </a:r>
            <a:r>
              <a:rPr lang="fr-FR" sz="2000" dirty="0"/>
              <a:t> </a:t>
            </a:r>
            <a:r>
              <a:rPr lang="fr-FR" sz="2000" dirty="0" err="1"/>
              <a:t>independent</a:t>
            </a:r>
            <a:endParaRPr lang="fr-FR" sz="2000" b="1" u="sng" dirty="0" smtClean="0">
              <a:solidFill>
                <a:srgbClr val="002060"/>
              </a:solidFill>
            </a:endParaRPr>
          </a:p>
          <a:p>
            <a:pPr algn="ctr">
              <a:defRPr/>
            </a:pPr>
            <a:r>
              <a:rPr lang="fr-FR" sz="2000" b="1" u="sng" dirty="0" smtClean="0">
                <a:solidFill>
                  <a:srgbClr val="002060"/>
                </a:solidFill>
              </a:rPr>
              <a:t>Addition </a:t>
            </a:r>
            <a:r>
              <a:rPr lang="fr-FR" sz="2000" b="1" u="sng" dirty="0">
                <a:solidFill>
                  <a:srgbClr val="002060"/>
                </a:solidFill>
              </a:rPr>
              <a:t>to a constant</a:t>
            </a:r>
          </a:p>
          <a:p>
            <a:pPr algn="ctr">
              <a:defRPr/>
            </a:pPr>
            <a:endParaRPr lang="fr-FR" sz="2000" b="1" u="sng" dirty="0">
              <a:solidFill>
                <a:srgbClr val="002060"/>
              </a:solidFill>
            </a:endParaRPr>
          </a:p>
          <a:p>
            <a:pPr algn="ctr">
              <a:defRPr/>
            </a:pPr>
            <a:r>
              <a:rPr lang="fr-FR" sz="2000" b="1" dirty="0" smtClean="0">
                <a:solidFill>
                  <a:srgbClr val="FF0000"/>
                </a:solidFill>
              </a:rPr>
              <a:t>E </a:t>
            </a:r>
            <a:r>
              <a:rPr lang="fr-FR" sz="2000" b="1" dirty="0">
                <a:solidFill>
                  <a:srgbClr val="FF0000"/>
                </a:solidFill>
              </a:rPr>
              <a:t>[X + a] = E [X] + a</a:t>
            </a:r>
            <a:r>
              <a:rPr lang="fr-FR" sz="2000" dirty="0"/>
              <a:t>, </a:t>
            </a:r>
            <a:r>
              <a:rPr lang="fr-FR" sz="2000" dirty="0" err="1" smtClean="0">
                <a:solidFill>
                  <a:srgbClr val="00B050"/>
                </a:solidFill>
              </a:rPr>
              <a:t>where</a:t>
            </a:r>
            <a:r>
              <a:rPr lang="fr-FR" sz="2000" dirty="0" smtClean="0">
                <a:solidFill>
                  <a:srgbClr val="00B050"/>
                </a:solidFill>
              </a:rPr>
              <a:t> a </a:t>
            </a:r>
            <a:r>
              <a:rPr lang="fr-FR" sz="2000" dirty="0" err="1" smtClean="0">
                <a:solidFill>
                  <a:srgbClr val="00B050"/>
                </a:solidFill>
              </a:rPr>
              <a:t>is</a:t>
            </a:r>
            <a:r>
              <a:rPr lang="fr-FR" sz="2000" dirty="0" smtClean="0">
                <a:solidFill>
                  <a:srgbClr val="00B050"/>
                </a:solidFill>
              </a:rPr>
              <a:t>  constant</a:t>
            </a:r>
            <a:r>
              <a:rPr lang="fr-FR" sz="2000" b="1" u="sng" dirty="0" smtClean="0">
                <a:solidFill>
                  <a:srgbClr val="00B050"/>
                </a:solidFill>
              </a:rPr>
              <a:t>   </a:t>
            </a:r>
            <a:endParaRPr lang="fr-FR" sz="2000" b="1" u="sng" dirty="0">
              <a:solidFill>
                <a:srgbClr val="00B050"/>
              </a:solidFill>
            </a:endParaRPr>
          </a:p>
        </p:txBody>
      </p:sp>
      <p:sp>
        <p:nvSpPr>
          <p:cNvPr id="17411" name="ZoneTexte 1">
            <a:extLst>
              <a:ext uri="{FF2B5EF4-FFF2-40B4-BE49-F238E27FC236}">
                <a16:creationId xmlns="" xmlns:a16="http://schemas.microsoft.com/office/drawing/2014/main" id="{873D408E-1900-86B6-F565-E723C8CC4D8D}"/>
              </a:ext>
            </a:extLst>
          </p:cNvPr>
          <p:cNvSpPr txBox="1">
            <a:spLocks noChangeArrowheads="1"/>
          </p:cNvSpPr>
          <p:nvPr/>
        </p:nvSpPr>
        <p:spPr bwMode="auto">
          <a:xfrm>
            <a:off x="0" y="0"/>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r-FR" altLang="ar-DZ" sz="2400" b="1" u="sng">
                <a:solidFill>
                  <a:srgbClr val="FF0000"/>
                </a:solidFill>
                <a:latin typeface="Arial" panose="020B0604020202020204" pitchFamily="34" charset="0"/>
              </a:rPr>
              <a:t>RANDOM VARIABLE STATISTICS</a:t>
            </a:r>
            <a:endParaRPr lang="fr-FR" altLang="ar-DZ" sz="2400" b="1" u="sng" dirty="0">
              <a:solidFill>
                <a:srgbClr val="FF0000"/>
              </a:solidFill>
              <a:latin typeface="Arial" panose="020B0604020202020204" pitchFamily="34" charset="0"/>
            </a:endParaRPr>
          </a:p>
        </p:txBody>
      </p:sp>
      <p:pic>
        <p:nvPicPr>
          <p:cNvPr id="17412" name="Image 3">
            <a:extLst>
              <a:ext uri="{FF2B5EF4-FFF2-40B4-BE49-F238E27FC236}">
                <a16:creationId xmlns="" xmlns:a16="http://schemas.microsoft.com/office/drawing/2014/main" id="{0E2A8C9C-F7DE-C005-A6F0-E4B23C8F283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82913" y="2471738"/>
            <a:ext cx="2841625" cy="901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3" name="Image 5">
            <a:extLst>
              <a:ext uri="{FF2B5EF4-FFF2-40B4-BE49-F238E27FC236}">
                <a16:creationId xmlns="" xmlns:a16="http://schemas.microsoft.com/office/drawing/2014/main" id="{121A1816-915A-2176-8A49-4AA1691AE05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65288" y="3986213"/>
            <a:ext cx="6681787" cy="84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 xmlns:a16="http://schemas.microsoft.com/office/drawing/2014/main" id="{7A6AAF86-265D-DB81-A5C4-0D6A0C280F4D}"/>
              </a:ext>
            </a:extLst>
          </p:cNvPr>
          <p:cNvSpPr txBox="1"/>
          <p:nvPr/>
        </p:nvSpPr>
        <p:spPr>
          <a:xfrm>
            <a:off x="0" y="785813"/>
            <a:ext cx="9144000" cy="5539978"/>
          </a:xfrm>
          <a:prstGeom prst="rect">
            <a:avLst/>
          </a:prstGeom>
          <a:noFill/>
        </p:spPr>
        <p:txBody>
          <a:bodyPr>
            <a:spAutoFit/>
          </a:bodyPr>
          <a:lstStyle/>
          <a:p>
            <a:pPr algn="just">
              <a:defRPr/>
            </a:pPr>
            <a:r>
              <a:rPr lang="fr-FR" sz="2200" b="1" u="sng" dirty="0">
                <a:solidFill>
                  <a:srgbClr val="FF0000"/>
                </a:solidFill>
              </a:rPr>
              <a:t>Variance </a:t>
            </a:r>
            <a:r>
              <a:rPr lang="fr-FR" sz="2200" b="1" u="sng" dirty="0" err="1">
                <a:solidFill>
                  <a:srgbClr val="FF0000"/>
                </a:solidFill>
              </a:rPr>
              <a:t>properties</a:t>
            </a:r>
            <a:endParaRPr lang="fr-FR" sz="2200" b="1" u="sng" dirty="0">
              <a:solidFill>
                <a:srgbClr val="FF0000"/>
              </a:solidFill>
            </a:endParaRPr>
          </a:p>
          <a:p>
            <a:pPr algn="just">
              <a:defRPr/>
            </a:pPr>
            <a:endParaRPr lang="fr-FR" sz="2200" b="1" u="sng" dirty="0">
              <a:solidFill>
                <a:srgbClr val="FF0000"/>
              </a:solidFill>
            </a:endParaRPr>
          </a:p>
          <a:p>
            <a:pPr marL="457200" indent="-457200" algn="just">
              <a:buFont typeface="+mj-lt"/>
              <a:buAutoNum type="arabicPeriod"/>
              <a:defRPr/>
            </a:pPr>
            <a:r>
              <a:rPr lang="fr-FR" sz="2400" dirty="0"/>
              <a:t>Property 1</a:t>
            </a:r>
            <a:endParaRPr lang="fr-FR" sz="2200" b="1" u="sng" dirty="0">
              <a:solidFill>
                <a:srgbClr val="FF0000"/>
              </a:solidFill>
            </a:endParaRPr>
          </a:p>
          <a:p>
            <a:pPr marL="457200" indent="-457200" algn="just">
              <a:buFont typeface="+mj-lt"/>
              <a:buAutoNum type="arabicPeriod"/>
              <a:defRPr/>
            </a:pPr>
            <a:endParaRPr lang="fr-FR" sz="2200" b="1" u="sng" dirty="0">
              <a:solidFill>
                <a:srgbClr val="FF0000"/>
              </a:solidFill>
            </a:endParaRPr>
          </a:p>
          <a:p>
            <a:pPr marL="457200" indent="-457200" algn="just">
              <a:buFont typeface="+mj-lt"/>
              <a:buAutoNum type="arabicPeriod"/>
              <a:defRPr/>
            </a:pPr>
            <a:endParaRPr lang="fr-FR" sz="2200" b="1" u="sng" dirty="0">
              <a:solidFill>
                <a:srgbClr val="FF0000"/>
              </a:solidFill>
            </a:endParaRPr>
          </a:p>
          <a:p>
            <a:pPr marL="457200" indent="-457200" algn="just">
              <a:buFont typeface="+mj-lt"/>
              <a:buAutoNum type="arabicPeriod"/>
              <a:defRPr/>
            </a:pPr>
            <a:endParaRPr lang="fr-FR" sz="2200" b="1" u="sng" dirty="0">
              <a:solidFill>
                <a:srgbClr val="FF0000"/>
              </a:solidFill>
            </a:endParaRPr>
          </a:p>
          <a:p>
            <a:pPr marL="457200" indent="-457200" algn="just">
              <a:buFont typeface="+mj-lt"/>
              <a:buAutoNum type="arabicPeriod"/>
              <a:defRPr/>
            </a:pPr>
            <a:endParaRPr lang="fr-FR" sz="2200" b="1" u="sng" dirty="0">
              <a:solidFill>
                <a:srgbClr val="FF0000"/>
              </a:solidFill>
            </a:endParaRPr>
          </a:p>
          <a:p>
            <a:pPr marL="457200" indent="-457200" algn="just">
              <a:buFont typeface="+mj-lt"/>
              <a:buAutoNum type="arabicPeriod"/>
              <a:defRPr/>
            </a:pPr>
            <a:endParaRPr lang="fr-FR" sz="2200" b="1" u="sng" dirty="0">
              <a:solidFill>
                <a:srgbClr val="FF0000"/>
              </a:solidFill>
            </a:endParaRPr>
          </a:p>
          <a:p>
            <a:pPr marL="457200" indent="-457200" algn="just">
              <a:buFont typeface="+mj-lt"/>
              <a:buAutoNum type="arabicPeriod"/>
              <a:defRPr/>
            </a:pPr>
            <a:endParaRPr lang="fr-FR" sz="2200" b="1" u="sng" dirty="0">
              <a:solidFill>
                <a:srgbClr val="FF0000"/>
              </a:solidFill>
            </a:endParaRPr>
          </a:p>
          <a:p>
            <a:pPr marL="457200" indent="-457200" algn="just">
              <a:buFont typeface="+mj-lt"/>
              <a:buAutoNum type="arabicPeriod"/>
              <a:defRPr/>
            </a:pPr>
            <a:r>
              <a:rPr lang="fr-FR" sz="2200" b="1" u="sng" dirty="0" smtClean="0">
                <a:solidFill>
                  <a:srgbClr val="002060"/>
                </a:solidFill>
              </a:rPr>
              <a:t>Property </a:t>
            </a:r>
            <a:r>
              <a:rPr lang="fr-FR" sz="2200" b="1" u="sng" dirty="0">
                <a:solidFill>
                  <a:srgbClr val="002060"/>
                </a:solidFill>
              </a:rPr>
              <a:t>2</a:t>
            </a:r>
            <a:r>
              <a:rPr lang="fr-FR" sz="2200" b="1" dirty="0" smtClean="0">
                <a:solidFill>
                  <a:srgbClr val="002060"/>
                </a:solidFill>
              </a:rPr>
              <a:t>:</a:t>
            </a:r>
            <a:endParaRPr lang="fr-FR" sz="2200" dirty="0">
              <a:solidFill>
                <a:srgbClr val="0070C0"/>
              </a:solidFill>
            </a:endParaRPr>
          </a:p>
          <a:p>
            <a:pPr marL="457200" indent="-457200" algn="just">
              <a:buFont typeface="+mj-lt"/>
              <a:buAutoNum type="arabicPeriod"/>
              <a:defRPr/>
            </a:pPr>
            <a:endParaRPr lang="fr-FR" sz="2200" dirty="0">
              <a:solidFill>
                <a:srgbClr val="0070C0"/>
              </a:solidFill>
            </a:endParaRPr>
          </a:p>
          <a:p>
            <a:pPr marL="457200" indent="-457200" algn="just">
              <a:buFont typeface="+mj-lt"/>
              <a:buAutoNum type="arabicPeriod"/>
              <a:defRPr/>
            </a:pPr>
            <a:endParaRPr lang="fr-FR" sz="2200" dirty="0">
              <a:solidFill>
                <a:srgbClr val="0070C0"/>
              </a:solidFill>
            </a:endParaRPr>
          </a:p>
          <a:p>
            <a:pPr marL="457200" indent="-457200" algn="just">
              <a:buFont typeface="+mj-lt"/>
              <a:buAutoNum type="arabicPeriod"/>
              <a:defRPr/>
            </a:pPr>
            <a:endParaRPr lang="fr-FR" sz="2200" dirty="0">
              <a:solidFill>
                <a:srgbClr val="0070C0"/>
              </a:solidFill>
            </a:endParaRPr>
          </a:p>
          <a:p>
            <a:pPr marL="457200" indent="-457200" algn="just">
              <a:buFont typeface="+mj-lt"/>
              <a:buAutoNum type="arabicPeriod"/>
              <a:defRPr/>
            </a:pPr>
            <a:endParaRPr lang="fr-FR" sz="2200" dirty="0">
              <a:solidFill>
                <a:srgbClr val="0070C0"/>
              </a:solidFill>
            </a:endParaRPr>
          </a:p>
          <a:p>
            <a:pPr marL="457200" indent="-457200" algn="just">
              <a:buFont typeface="+mj-lt"/>
              <a:buAutoNum type="arabicPeriod"/>
              <a:defRPr/>
            </a:pPr>
            <a:r>
              <a:rPr lang="fr-FR" sz="2200" b="1" u="sng" dirty="0" smtClean="0">
                <a:solidFill>
                  <a:srgbClr val="002060"/>
                </a:solidFill>
              </a:rPr>
              <a:t>Property 3 :</a:t>
            </a:r>
            <a:r>
              <a:rPr lang="en-US" sz="2200" b="1" u="sng" dirty="0">
                <a:solidFill>
                  <a:srgbClr val="002060"/>
                </a:solidFill>
              </a:rPr>
              <a:t>The variance of a constant is 0.</a:t>
            </a:r>
          </a:p>
          <a:p>
            <a:pPr marL="457200" indent="-457200" algn="just">
              <a:buFont typeface="+mj-lt"/>
              <a:buAutoNum type="arabicPeriod"/>
              <a:defRPr/>
            </a:pPr>
            <a:endParaRPr lang="fr-FR" sz="2200" dirty="0">
              <a:solidFill>
                <a:srgbClr val="7030A0"/>
              </a:solidFill>
            </a:endParaRPr>
          </a:p>
        </p:txBody>
      </p:sp>
      <p:sp>
        <p:nvSpPr>
          <p:cNvPr id="18435" name="ZoneTexte 1">
            <a:extLst>
              <a:ext uri="{FF2B5EF4-FFF2-40B4-BE49-F238E27FC236}">
                <a16:creationId xmlns="" xmlns:a16="http://schemas.microsoft.com/office/drawing/2014/main" id="{069FFA60-4804-49EC-7D86-A1A2DA0BD9CD}"/>
              </a:ext>
            </a:extLst>
          </p:cNvPr>
          <p:cNvSpPr txBox="1">
            <a:spLocks noChangeArrowheads="1"/>
          </p:cNvSpPr>
          <p:nvPr/>
        </p:nvSpPr>
        <p:spPr bwMode="auto">
          <a:xfrm>
            <a:off x="0" y="0"/>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r-FR" altLang="ar-DZ" sz="2400" b="1" u="sng" dirty="0">
                <a:solidFill>
                  <a:srgbClr val="FF0000"/>
                </a:solidFill>
                <a:latin typeface="Arial" panose="020B0604020202020204" pitchFamily="34" charset="0"/>
              </a:rPr>
              <a:t>RANDOM VARIABLE STATISTICS</a:t>
            </a:r>
          </a:p>
        </p:txBody>
      </p:sp>
      <p:pic>
        <p:nvPicPr>
          <p:cNvPr id="18436" name="Image 1">
            <a:extLst>
              <a:ext uri="{FF2B5EF4-FFF2-40B4-BE49-F238E27FC236}">
                <a16:creationId xmlns="" xmlns:a16="http://schemas.microsoft.com/office/drawing/2014/main" id="{52B42B74-31FE-DAD4-48E1-1FBB7B77E1F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8438" y="1539875"/>
            <a:ext cx="4773612" cy="226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7" name="Image 2">
            <a:extLst>
              <a:ext uri="{FF2B5EF4-FFF2-40B4-BE49-F238E27FC236}">
                <a16:creationId xmlns="" xmlns:a16="http://schemas.microsoft.com/office/drawing/2014/main" id="{EF4F9656-021B-58BF-C6B2-3A09DF57332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38438" y="4816475"/>
            <a:ext cx="3667125"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 xmlns:a16="http://schemas.microsoft.com/office/drawing/2014/main" id="{80626EE2-E014-DC9A-619B-F31DDF947060}"/>
              </a:ext>
            </a:extLst>
          </p:cNvPr>
          <p:cNvSpPr txBox="1"/>
          <p:nvPr/>
        </p:nvSpPr>
        <p:spPr>
          <a:xfrm>
            <a:off x="0" y="785813"/>
            <a:ext cx="9144000" cy="3477875"/>
          </a:xfrm>
          <a:prstGeom prst="rect">
            <a:avLst/>
          </a:prstGeom>
          <a:noFill/>
        </p:spPr>
        <p:txBody>
          <a:bodyPr>
            <a:spAutoFit/>
          </a:bodyPr>
          <a:lstStyle/>
          <a:p>
            <a:pPr algn="just">
              <a:defRPr/>
            </a:pPr>
            <a:r>
              <a:rPr lang="fr-FR" sz="2200" b="1" u="sng" dirty="0" smtClean="0">
                <a:solidFill>
                  <a:srgbClr val="FF0000"/>
                </a:solidFill>
              </a:rPr>
              <a:t>Variance </a:t>
            </a:r>
            <a:r>
              <a:rPr lang="fr-FR" sz="2200" b="1" u="sng" dirty="0" err="1" smtClean="0">
                <a:solidFill>
                  <a:srgbClr val="FF0000"/>
                </a:solidFill>
              </a:rPr>
              <a:t>properities</a:t>
            </a:r>
            <a:endParaRPr lang="fr-FR" sz="2200" b="1" u="sng" dirty="0">
              <a:solidFill>
                <a:srgbClr val="FF0000"/>
              </a:solidFill>
            </a:endParaRPr>
          </a:p>
          <a:p>
            <a:pPr algn="just">
              <a:defRPr/>
            </a:pPr>
            <a:endParaRPr lang="fr-FR" sz="2200" b="1" u="sng" dirty="0">
              <a:solidFill>
                <a:srgbClr val="FF0000"/>
              </a:solidFill>
            </a:endParaRPr>
          </a:p>
          <a:p>
            <a:pPr algn="just">
              <a:defRPr/>
            </a:pPr>
            <a:r>
              <a:rPr lang="fr-FR" sz="2200" b="1" dirty="0">
                <a:solidFill>
                  <a:srgbClr val="002060"/>
                </a:solidFill>
              </a:rPr>
              <a:t>4.   </a:t>
            </a:r>
            <a:r>
              <a:rPr lang="fr-FR" sz="2200" b="1" u="sng" dirty="0" smtClean="0">
                <a:solidFill>
                  <a:srgbClr val="002060"/>
                </a:solidFill>
              </a:rPr>
              <a:t>Property </a:t>
            </a:r>
            <a:r>
              <a:rPr lang="fr-FR" sz="2200" b="1" u="sng" dirty="0">
                <a:solidFill>
                  <a:srgbClr val="002060"/>
                </a:solidFill>
              </a:rPr>
              <a:t>4</a:t>
            </a:r>
          </a:p>
          <a:p>
            <a:pPr marL="457200" indent="-457200" algn="just">
              <a:buFont typeface="+mj-lt"/>
              <a:buAutoNum type="arabicPeriod"/>
              <a:defRPr/>
            </a:pPr>
            <a:endParaRPr lang="fr-FR" sz="2200" b="1" u="sng" dirty="0">
              <a:solidFill>
                <a:srgbClr val="FF0000"/>
              </a:solidFill>
            </a:endParaRPr>
          </a:p>
          <a:p>
            <a:pPr algn="ctr">
              <a:defRPr/>
            </a:pPr>
            <a:r>
              <a:rPr lang="pt-BR" sz="2200" b="1" dirty="0">
                <a:solidFill>
                  <a:srgbClr val="C00000"/>
                </a:solidFill>
              </a:rPr>
              <a:t>V (a</a:t>
            </a:r>
            <a:r>
              <a:rPr lang="pt-BR" sz="2200" b="1" baseline="-25000" dirty="0">
                <a:solidFill>
                  <a:srgbClr val="C00000"/>
                </a:solidFill>
              </a:rPr>
              <a:t>1</a:t>
            </a:r>
            <a:r>
              <a:rPr lang="pt-BR" sz="2200" b="1" dirty="0">
                <a:solidFill>
                  <a:srgbClr val="C00000"/>
                </a:solidFill>
              </a:rPr>
              <a:t>X</a:t>
            </a:r>
            <a:r>
              <a:rPr lang="pt-BR" sz="2200" b="1" baseline="-25000" dirty="0">
                <a:solidFill>
                  <a:srgbClr val="C00000"/>
                </a:solidFill>
              </a:rPr>
              <a:t>1</a:t>
            </a:r>
            <a:r>
              <a:rPr lang="pt-BR" sz="2200" b="1" dirty="0">
                <a:solidFill>
                  <a:srgbClr val="C00000"/>
                </a:solidFill>
              </a:rPr>
              <a:t> + a</a:t>
            </a:r>
            <a:r>
              <a:rPr lang="pt-BR" sz="2200" b="1" baseline="-25000" dirty="0">
                <a:solidFill>
                  <a:srgbClr val="C00000"/>
                </a:solidFill>
              </a:rPr>
              <a:t>2</a:t>
            </a:r>
            <a:r>
              <a:rPr lang="pt-BR" sz="2200" b="1" dirty="0">
                <a:solidFill>
                  <a:srgbClr val="C00000"/>
                </a:solidFill>
              </a:rPr>
              <a:t> X</a:t>
            </a:r>
            <a:r>
              <a:rPr lang="pt-BR" sz="2200" b="1" baseline="-25000" dirty="0">
                <a:solidFill>
                  <a:srgbClr val="C00000"/>
                </a:solidFill>
              </a:rPr>
              <a:t>2</a:t>
            </a:r>
            <a:r>
              <a:rPr lang="pt-BR" sz="2200" b="1" dirty="0">
                <a:solidFill>
                  <a:srgbClr val="C00000"/>
                </a:solidFill>
              </a:rPr>
              <a:t> +… + a</a:t>
            </a:r>
            <a:r>
              <a:rPr lang="pt-BR" sz="2200" b="1" baseline="-25000" dirty="0">
                <a:solidFill>
                  <a:srgbClr val="C00000"/>
                </a:solidFill>
              </a:rPr>
              <a:t>n</a:t>
            </a:r>
            <a:r>
              <a:rPr lang="pt-BR" sz="2200" b="1" dirty="0">
                <a:solidFill>
                  <a:srgbClr val="C00000"/>
                </a:solidFill>
              </a:rPr>
              <a:t>X</a:t>
            </a:r>
            <a:r>
              <a:rPr lang="pt-BR" sz="2200" b="1" baseline="-25000" dirty="0">
                <a:solidFill>
                  <a:srgbClr val="C00000"/>
                </a:solidFill>
              </a:rPr>
              <a:t>n</a:t>
            </a:r>
            <a:r>
              <a:rPr lang="pt-BR" sz="2200" b="1" dirty="0">
                <a:solidFill>
                  <a:srgbClr val="C00000"/>
                </a:solidFill>
              </a:rPr>
              <a:t>) = a</a:t>
            </a:r>
            <a:r>
              <a:rPr lang="pt-BR" sz="2200" b="1" baseline="-25000" dirty="0">
                <a:solidFill>
                  <a:srgbClr val="C00000"/>
                </a:solidFill>
              </a:rPr>
              <a:t>1</a:t>
            </a:r>
            <a:r>
              <a:rPr lang="pt-BR" sz="2200" b="1" baseline="30000" dirty="0">
                <a:solidFill>
                  <a:srgbClr val="C00000"/>
                </a:solidFill>
              </a:rPr>
              <a:t>2</a:t>
            </a:r>
            <a:r>
              <a:rPr lang="pt-BR" sz="2200" b="1" dirty="0">
                <a:solidFill>
                  <a:srgbClr val="C00000"/>
                </a:solidFill>
              </a:rPr>
              <a:t> V (X</a:t>
            </a:r>
            <a:r>
              <a:rPr lang="pt-BR" sz="2200" b="1" baseline="-25000" dirty="0">
                <a:solidFill>
                  <a:srgbClr val="C00000"/>
                </a:solidFill>
              </a:rPr>
              <a:t>1</a:t>
            </a:r>
            <a:r>
              <a:rPr lang="pt-BR" sz="2200" b="1" dirty="0">
                <a:solidFill>
                  <a:srgbClr val="C00000"/>
                </a:solidFill>
              </a:rPr>
              <a:t>) + a</a:t>
            </a:r>
            <a:r>
              <a:rPr lang="pt-BR" sz="2200" b="1" baseline="-25000" dirty="0">
                <a:solidFill>
                  <a:srgbClr val="C00000"/>
                </a:solidFill>
              </a:rPr>
              <a:t>2</a:t>
            </a:r>
            <a:r>
              <a:rPr lang="pt-BR" sz="2200" b="1" baseline="30000" dirty="0">
                <a:solidFill>
                  <a:srgbClr val="C00000"/>
                </a:solidFill>
              </a:rPr>
              <a:t>2</a:t>
            </a:r>
            <a:r>
              <a:rPr lang="pt-BR" sz="2200" b="1" dirty="0">
                <a:solidFill>
                  <a:srgbClr val="C00000"/>
                </a:solidFill>
              </a:rPr>
              <a:t> V (X</a:t>
            </a:r>
            <a:r>
              <a:rPr lang="pt-BR" sz="2200" b="1" baseline="-25000" dirty="0">
                <a:solidFill>
                  <a:srgbClr val="C00000"/>
                </a:solidFill>
              </a:rPr>
              <a:t>2</a:t>
            </a:r>
            <a:r>
              <a:rPr lang="pt-BR" sz="2200" b="1" dirty="0">
                <a:solidFill>
                  <a:srgbClr val="C00000"/>
                </a:solidFill>
              </a:rPr>
              <a:t>) +… + a</a:t>
            </a:r>
            <a:r>
              <a:rPr lang="pt-BR" sz="2200" b="1" baseline="-25000" dirty="0">
                <a:solidFill>
                  <a:srgbClr val="C00000"/>
                </a:solidFill>
              </a:rPr>
              <a:t>n</a:t>
            </a:r>
            <a:r>
              <a:rPr lang="pt-BR" sz="2200" b="1" baseline="30000" dirty="0">
                <a:solidFill>
                  <a:srgbClr val="C00000"/>
                </a:solidFill>
              </a:rPr>
              <a:t>2</a:t>
            </a:r>
            <a:r>
              <a:rPr lang="pt-BR" sz="2200" b="1" dirty="0">
                <a:solidFill>
                  <a:srgbClr val="C00000"/>
                </a:solidFill>
              </a:rPr>
              <a:t> V (X</a:t>
            </a:r>
            <a:r>
              <a:rPr lang="pt-BR" sz="2200" b="1" baseline="-25000" dirty="0">
                <a:solidFill>
                  <a:srgbClr val="C00000"/>
                </a:solidFill>
              </a:rPr>
              <a:t>n</a:t>
            </a:r>
            <a:r>
              <a:rPr lang="pt-BR" sz="2200" b="1" dirty="0">
                <a:solidFill>
                  <a:srgbClr val="C00000"/>
                </a:solidFill>
              </a:rPr>
              <a:t>). </a:t>
            </a:r>
            <a:endParaRPr lang="fr-FR" sz="2200" b="1" u="sng" dirty="0">
              <a:solidFill>
                <a:srgbClr val="C00000"/>
              </a:solidFill>
            </a:endParaRPr>
          </a:p>
          <a:p>
            <a:pPr marL="457200" indent="-457200" algn="just">
              <a:buFont typeface="+mj-lt"/>
              <a:buAutoNum type="arabicPeriod"/>
              <a:defRPr/>
            </a:pPr>
            <a:endParaRPr lang="fr-FR" sz="2200" b="1" u="sng" dirty="0">
              <a:solidFill>
                <a:srgbClr val="FF0000"/>
              </a:solidFill>
            </a:endParaRPr>
          </a:p>
          <a:p>
            <a:pPr marL="457200" indent="-457200" algn="just">
              <a:buFont typeface="+mj-lt"/>
              <a:buAutoNum type="arabicPeriod"/>
              <a:defRPr/>
            </a:pPr>
            <a:endParaRPr lang="fr-FR" sz="2200" b="1" u="sng" dirty="0">
              <a:solidFill>
                <a:srgbClr val="FF0000"/>
              </a:solidFill>
            </a:endParaRPr>
          </a:p>
          <a:p>
            <a:pPr marL="457200" indent="-457200" algn="just">
              <a:buFont typeface="+mj-lt"/>
              <a:buAutoNum type="arabicPeriod"/>
              <a:defRPr/>
            </a:pPr>
            <a:endParaRPr lang="fr-FR" sz="2200" b="1" u="sng" dirty="0">
              <a:solidFill>
                <a:srgbClr val="FF0000"/>
              </a:solidFill>
            </a:endParaRPr>
          </a:p>
          <a:p>
            <a:pPr marL="457200" indent="-457200" algn="just">
              <a:buFont typeface="+mj-lt"/>
              <a:buAutoNum type="arabicPeriod"/>
              <a:defRPr/>
            </a:pPr>
            <a:endParaRPr lang="fr-FR" sz="2200" b="1" u="sng" dirty="0">
              <a:solidFill>
                <a:srgbClr val="FF0000"/>
              </a:solidFill>
            </a:endParaRPr>
          </a:p>
          <a:p>
            <a:pPr marL="457200" indent="-457200" algn="just">
              <a:buFont typeface="+mj-lt"/>
              <a:buAutoNum type="arabicPeriod"/>
              <a:defRPr/>
            </a:pPr>
            <a:endParaRPr lang="fr-FR" sz="2200" b="1" u="sng" dirty="0">
              <a:solidFill>
                <a:srgbClr val="FF0000"/>
              </a:solidFill>
            </a:endParaRPr>
          </a:p>
        </p:txBody>
      </p:sp>
      <p:sp>
        <p:nvSpPr>
          <p:cNvPr id="19459" name="ZoneTexte 1">
            <a:extLst>
              <a:ext uri="{FF2B5EF4-FFF2-40B4-BE49-F238E27FC236}">
                <a16:creationId xmlns="" xmlns:a16="http://schemas.microsoft.com/office/drawing/2014/main" id="{220840B4-52B3-9AE8-48DF-3AD7E8BE4F60}"/>
              </a:ext>
            </a:extLst>
          </p:cNvPr>
          <p:cNvSpPr txBox="1">
            <a:spLocks noChangeArrowheads="1"/>
          </p:cNvSpPr>
          <p:nvPr/>
        </p:nvSpPr>
        <p:spPr bwMode="auto">
          <a:xfrm>
            <a:off x="0" y="0"/>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r-FR" altLang="ar-DZ" sz="2400" b="1" u="sng">
                <a:solidFill>
                  <a:srgbClr val="FF0000"/>
                </a:solidFill>
                <a:latin typeface="Arial" panose="020B0604020202020204" pitchFamily="34" charset="0"/>
              </a:rPr>
              <a:t>RANDOM VARIABLE STATISTICS</a:t>
            </a:r>
            <a:endParaRPr lang="fr-FR" altLang="ar-DZ" sz="2400" b="1" u="sng" dirty="0">
              <a:solidFill>
                <a:srgbClr val="FF0000"/>
              </a:solidFill>
              <a:latin typeface="Arial" panose="020B060402020202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ZoneTexte 1">
            <a:extLst>
              <a:ext uri="{FF2B5EF4-FFF2-40B4-BE49-F238E27FC236}">
                <a16:creationId xmlns="" xmlns:a16="http://schemas.microsoft.com/office/drawing/2014/main" id="{C6B2187D-8B48-B3CA-04D6-69857015A8A2}"/>
              </a:ext>
            </a:extLst>
          </p:cNvPr>
          <p:cNvSpPr txBox="1">
            <a:spLocks noChangeArrowheads="1"/>
          </p:cNvSpPr>
          <p:nvPr/>
        </p:nvSpPr>
        <p:spPr bwMode="auto">
          <a:xfrm>
            <a:off x="0" y="0"/>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US" altLang="ar-DZ" sz="2400" b="1" u="sng" dirty="0">
                <a:solidFill>
                  <a:srgbClr val="FF0000"/>
                </a:solidFill>
                <a:latin typeface="Arial" panose="020B0604020202020204" pitchFamily="34" charset="0"/>
              </a:rPr>
              <a:t>CASE OF TWO DISCRETE RANDOM VARIABLES</a:t>
            </a:r>
          </a:p>
        </p:txBody>
      </p:sp>
      <p:sp>
        <p:nvSpPr>
          <p:cNvPr id="22531" name="ZoneTexte 2">
            <a:extLst>
              <a:ext uri="{FF2B5EF4-FFF2-40B4-BE49-F238E27FC236}">
                <a16:creationId xmlns="" xmlns:a16="http://schemas.microsoft.com/office/drawing/2014/main" id="{A8C8B628-94F8-14E2-ED38-DC5280A02141}"/>
              </a:ext>
            </a:extLst>
          </p:cNvPr>
          <p:cNvSpPr txBox="1">
            <a:spLocks noChangeArrowheads="1"/>
          </p:cNvSpPr>
          <p:nvPr/>
        </p:nvSpPr>
        <p:spPr bwMode="auto">
          <a:xfrm>
            <a:off x="0" y="844550"/>
            <a:ext cx="9144000"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just">
              <a:spcBef>
                <a:spcPct val="0"/>
              </a:spcBef>
              <a:buFontTx/>
              <a:buNone/>
            </a:pPr>
            <a:r>
              <a:rPr lang="fr-FR" altLang="ar-DZ" sz="2000" dirty="0">
                <a:solidFill>
                  <a:srgbClr val="FF0000"/>
                </a:solidFill>
                <a:latin typeface="Arial" panose="020B0604020202020204" pitchFamily="34" charset="0"/>
              </a:rPr>
              <a:t>Joint </a:t>
            </a:r>
            <a:r>
              <a:rPr lang="fr-FR" altLang="ar-DZ" sz="2000" dirty="0" err="1">
                <a:solidFill>
                  <a:srgbClr val="FF0000"/>
                </a:solidFill>
                <a:latin typeface="Arial" panose="020B0604020202020204" pitchFamily="34" charset="0"/>
              </a:rPr>
              <a:t>probability</a:t>
            </a:r>
            <a:r>
              <a:rPr lang="fr-FR" altLang="ar-DZ" sz="2000" dirty="0">
                <a:solidFill>
                  <a:srgbClr val="FF0000"/>
                </a:solidFill>
                <a:latin typeface="Arial" panose="020B0604020202020204" pitchFamily="34" charset="0"/>
              </a:rPr>
              <a:t> </a:t>
            </a:r>
            <a:r>
              <a:rPr lang="fr-FR" altLang="ar-DZ" sz="2000" dirty="0" err="1" smtClean="0">
                <a:solidFill>
                  <a:srgbClr val="FF0000"/>
                </a:solidFill>
                <a:latin typeface="Arial" panose="020B0604020202020204" pitchFamily="34" charset="0"/>
              </a:rPr>
              <a:t>density</a:t>
            </a:r>
            <a:r>
              <a:rPr lang="fr-FR" altLang="ar-DZ" sz="2000" dirty="0" smtClean="0">
                <a:solidFill>
                  <a:srgbClr val="FF0000"/>
                </a:solidFill>
                <a:latin typeface="Arial" panose="020B0604020202020204" pitchFamily="34" charset="0"/>
              </a:rPr>
              <a:t> (probabilité conjointe)</a:t>
            </a:r>
            <a:endParaRPr lang="fr-FR" altLang="ar-DZ" sz="2000" dirty="0">
              <a:solidFill>
                <a:srgbClr val="FF0000"/>
              </a:solidFill>
              <a:latin typeface="Arial" panose="020B0604020202020204" pitchFamily="34" charset="0"/>
            </a:endParaRPr>
          </a:p>
          <a:p>
            <a:pPr algn="just">
              <a:spcBef>
                <a:spcPct val="0"/>
              </a:spcBef>
              <a:buFontTx/>
              <a:buNone/>
            </a:pPr>
            <a:endParaRPr lang="fr-FR" altLang="ar-DZ" sz="2000" dirty="0">
              <a:solidFill>
                <a:srgbClr val="FF0000"/>
              </a:solidFill>
              <a:latin typeface="Arial" panose="020B0604020202020204" pitchFamily="34" charset="0"/>
            </a:endParaRPr>
          </a:p>
          <a:p>
            <a:pPr algn="just">
              <a:spcBef>
                <a:spcPct val="0"/>
              </a:spcBef>
              <a:buFontTx/>
              <a:buNone/>
            </a:pPr>
            <a:r>
              <a:rPr lang="en-US" altLang="ar-DZ" sz="2000" b="1" dirty="0">
                <a:solidFill>
                  <a:srgbClr val="C00000"/>
                </a:solidFill>
                <a:latin typeface="Arial" panose="020B0604020202020204" pitchFamily="34" charset="0"/>
              </a:rPr>
              <a:t>Let X and Y be two discrete random variables, and let S denote the two-dimensional support of X and Y. Then the function </a:t>
            </a:r>
            <a:r>
              <a:rPr lang="fr-FR" altLang="ar-DZ" sz="2000" b="1" dirty="0" smtClean="0">
                <a:solidFill>
                  <a:srgbClr val="C00000"/>
                </a:solidFill>
                <a:latin typeface="Arial" panose="020B0604020202020204" pitchFamily="34" charset="0"/>
              </a:rPr>
              <a:t>f(</a:t>
            </a:r>
            <a:r>
              <a:rPr lang="fr-FR" altLang="ar-DZ" sz="2000" b="1" dirty="0" err="1" smtClean="0">
                <a:solidFill>
                  <a:srgbClr val="C00000"/>
                </a:solidFill>
                <a:latin typeface="Arial" panose="020B0604020202020204" pitchFamily="34" charset="0"/>
              </a:rPr>
              <a:t>x,y</a:t>
            </a:r>
            <a:r>
              <a:rPr lang="fr-FR" altLang="ar-DZ" sz="2000" b="1" dirty="0">
                <a:solidFill>
                  <a:srgbClr val="C00000"/>
                </a:solidFill>
                <a:latin typeface="Arial" panose="020B0604020202020204" pitchFamily="34" charset="0"/>
              </a:rPr>
              <a:t>) = P(X=</a:t>
            </a:r>
            <a:r>
              <a:rPr lang="fr-FR" altLang="ar-DZ" sz="2000" b="1" dirty="0" err="1">
                <a:solidFill>
                  <a:srgbClr val="C00000"/>
                </a:solidFill>
                <a:latin typeface="Arial" panose="020B0604020202020204" pitchFamily="34" charset="0"/>
              </a:rPr>
              <a:t>x,Y</a:t>
            </a:r>
            <a:r>
              <a:rPr lang="fr-FR" altLang="ar-DZ" sz="2000" b="1" dirty="0">
                <a:solidFill>
                  <a:srgbClr val="C00000"/>
                </a:solidFill>
                <a:latin typeface="Arial" panose="020B0604020202020204" pitchFamily="34" charset="0"/>
              </a:rPr>
              <a:t>=y</a:t>
            </a:r>
            <a:r>
              <a:rPr lang="fr-FR" altLang="ar-DZ" sz="2000" b="1" dirty="0" smtClean="0">
                <a:solidFill>
                  <a:srgbClr val="C00000"/>
                </a:solidFill>
                <a:latin typeface="Arial" panose="020B0604020202020204" pitchFamily="34" charset="0"/>
              </a:rPr>
              <a:t>)</a:t>
            </a:r>
            <a:r>
              <a:rPr lang="en-US" altLang="ar-DZ" sz="2000" b="1" dirty="0">
                <a:solidFill>
                  <a:srgbClr val="C00000"/>
                </a:solidFill>
                <a:latin typeface="Arial" panose="020B0604020202020204" pitchFamily="34" charset="0"/>
              </a:rPr>
              <a:t> is a joint probability mass function if it satisfies the following three conditions: </a:t>
            </a:r>
            <a:endParaRPr lang="fr-FR" altLang="ar-DZ" sz="2000" dirty="0">
              <a:solidFill>
                <a:srgbClr val="7030A0"/>
              </a:solidFill>
              <a:latin typeface="Arial" panose="020B0604020202020204" pitchFamily="34" charset="0"/>
            </a:endParaRPr>
          </a:p>
          <a:p>
            <a:pPr algn="just">
              <a:spcBef>
                <a:spcPct val="0"/>
              </a:spcBef>
              <a:buFontTx/>
              <a:buNone/>
            </a:pPr>
            <a:endParaRPr lang="fr-FR" altLang="ar-DZ" sz="2000" dirty="0">
              <a:solidFill>
                <a:srgbClr val="FF0000"/>
              </a:solidFill>
              <a:latin typeface="Arial" panose="020B0604020202020204" pitchFamily="34" charset="0"/>
            </a:endParaRPr>
          </a:p>
        </p:txBody>
      </p:sp>
      <p:pic>
        <p:nvPicPr>
          <p:cNvPr id="22532" name="Image 5">
            <a:extLst>
              <a:ext uri="{FF2B5EF4-FFF2-40B4-BE49-F238E27FC236}">
                <a16:creationId xmlns="" xmlns:a16="http://schemas.microsoft.com/office/drawing/2014/main" id="{23F1F4A7-D4B3-1269-2A10-12E5447B071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5894" y="3473906"/>
            <a:ext cx="8812212" cy="1973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 xmlns:a16="http://schemas.microsoft.com/office/drawing/2014/main" id="{34802524-8C03-FEF2-AD57-32D8F5D66B23}"/>
              </a:ext>
            </a:extLst>
          </p:cNvPr>
          <p:cNvSpPr txBox="1"/>
          <p:nvPr/>
        </p:nvSpPr>
        <p:spPr>
          <a:xfrm>
            <a:off x="0" y="844550"/>
            <a:ext cx="9144000" cy="5940088"/>
          </a:xfrm>
          <a:prstGeom prst="rect">
            <a:avLst/>
          </a:prstGeom>
          <a:noFill/>
        </p:spPr>
        <p:txBody>
          <a:bodyPr rtlCol="1">
            <a:spAutoFit/>
          </a:bodyPr>
          <a:lstStyle/>
          <a:p>
            <a:pPr algn="just">
              <a:defRPr/>
            </a:pPr>
            <a:r>
              <a:rPr lang="fr-FR" sz="2000" dirty="0">
                <a:solidFill>
                  <a:srgbClr val="FF0000"/>
                </a:solidFill>
              </a:rPr>
              <a:t>Marginal </a:t>
            </a:r>
            <a:r>
              <a:rPr lang="fr-FR" sz="2000" dirty="0" err="1">
                <a:solidFill>
                  <a:srgbClr val="FF0000"/>
                </a:solidFill>
              </a:rPr>
              <a:t>probability</a:t>
            </a:r>
            <a:r>
              <a:rPr lang="fr-FR" sz="2000" dirty="0">
                <a:solidFill>
                  <a:srgbClr val="FF0000"/>
                </a:solidFill>
              </a:rPr>
              <a:t> </a:t>
            </a:r>
            <a:r>
              <a:rPr lang="fr-FR" sz="2000" dirty="0" err="1">
                <a:solidFill>
                  <a:srgbClr val="FF0000"/>
                </a:solidFill>
              </a:rPr>
              <a:t>density</a:t>
            </a:r>
            <a:endParaRPr lang="fr-FR" sz="2000" dirty="0">
              <a:solidFill>
                <a:srgbClr val="FF0000"/>
              </a:solidFill>
            </a:endParaRPr>
          </a:p>
          <a:p>
            <a:pPr algn="just">
              <a:defRPr/>
            </a:pPr>
            <a:endParaRPr lang="fr-FR" sz="2000" dirty="0" smtClean="0">
              <a:solidFill>
                <a:srgbClr val="FF0000"/>
              </a:solidFill>
            </a:endParaRPr>
          </a:p>
          <a:p>
            <a:pPr algn="just">
              <a:defRPr/>
            </a:pPr>
            <a:r>
              <a:rPr lang="en-US" sz="2000" dirty="0">
                <a:solidFill>
                  <a:srgbClr val="00B050"/>
                </a:solidFill>
              </a:rPr>
              <a:t>Let X be a discrete random variable with support S1, and let Y be a discrete random variable with support S2. </a:t>
            </a:r>
          </a:p>
          <a:p>
            <a:pPr algn="just">
              <a:defRPr/>
            </a:pPr>
            <a:endParaRPr lang="en-US" sz="2000" dirty="0">
              <a:solidFill>
                <a:srgbClr val="00B050"/>
              </a:solidFill>
            </a:endParaRPr>
          </a:p>
          <a:p>
            <a:pPr algn="just">
              <a:defRPr/>
            </a:pPr>
            <a:r>
              <a:rPr lang="en-US" sz="2000" dirty="0">
                <a:solidFill>
                  <a:srgbClr val="00B050"/>
                </a:solidFill>
              </a:rPr>
              <a:t>Let X and Y be the joint probability mass function with support S. </a:t>
            </a:r>
          </a:p>
          <a:p>
            <a:pPr algn="just">
              <a:defRPr/>
            </a:pPr>
            <a:endParaRPr lang="en-US" sz="2000" dirty="0">
              <a:solidFill>
                <a:srgbClr val="00B050"/>
              </a:solidFill>
            </a:endParaRPr>
          </a:p>
          <a:p>
            <a:pPr algn="just">
              <a:defRPr/>
            </a:pPr>
            <a:r>
              <a:rPr lang="en-US" sz="2000" dirty="0">
                <a:solidFill>
                  <a:srgbClr val="00B050"/>
                </a:solidFill>
              </a:rPr>
              <a:t>Then, the probability function of </a:t>
            </a:r>
            <a:r>
              <a:rPr lang="en-US" sz="2000" dirty="0" err="1">
                <a:solidFill>
                  <a:srgbClr val="00B050"/>
                </a:solidFill>
              </a:rPr>
              <a:t>va</a:t>
            </a:r>
            <a:r>
              <a:rPr lang="en-US" sz="2000" dirty="0">
                <a:solidFill>
                  <a:srgbClr val="00B050"/>
                </a:solidFill>
              </a:rPr>
              <a:t> X alone, called the marginal probability function of X, is defined by: </a:t>
            </a:r>
          </a:p>
          <a:p>
            <a:pPr algn="just">
              <a:defRPr/>
            </a:pPr>
            <a:endParaRPr lang="en-US" sz="2000" dirty="0">
              <a:solidFill>
                <a:srgbClr val="00B050"/>
              </a:solidFill>
            </a:endParaRPr>
          </a:p>
          <a:p>
            <a:pPr algn="just">
              <a:defRPr/>
            </a:pPr>
            <a:endParaRPr lang="fr-FR" sz="2000" dirty="0" smtClean="0">
              <a:solidFill>
                <a:srgbClr val="00B050"/>
              </a:solidFill>
            </a:endParaRPr>
          </a:p>
          <a:p>
            <a:pPr algn="just">
              <a:defRPr/>
            </a:pPr>
            <a:endParaRPr lang="fr-FR" sz="2000" dirty="0" smtClean="0">
              <a:solidFill>
                <a:srgbClr val="00B050"/>
              </a:solidFill>
            </a:endParaRPr>
          </a:p>
          <a:p>
            <a:pPr algn="just">
              <a:defRPr/>
            </a:pPr>
            <a:endParaRPr lang="fr-FR" sz="2000" dirty="0" smtClean="0">
              <a:solidFill>
                <a:srgbClr val="00B050"/>
              </a:solidFill>
            </a:endParaRPr>
          </a:p>
          <a:p>
            <a:pPr algn="just">
              <a:defRPr/>
            </a:pPr>
            <a:r>
              <a:rPr lang="en-US" sz="2000" dirty="0">
                <a:solidFill>
                  <a:srgbClr val="00B050"/>
                </a:solidFill>
              </a:rPr>
              <a:t>Similarly, the probability function of the </a:t>
            </a:r>
            <a:r>
              <a:rPr lang="en-US" sz="2000" dirty="0" err="1">
                <a:solidFill>
                  <a:srgbClr val="00B050"/>
                </a:solidFill>
              </a:rPr>
              <a:t>va</a:t>
            </a:r>
            <a:r>
              <a:rPr lang="en-US" sz="2000" dirty="0">
                <a:solidFill>
                  <a:srgbClr val="00B050"/>
                </a:solidFill>
              </a:rPr>
              <a:t> Y alone, called the marginal probability function of Y, is defined by: </a:t>
            </a:r>
          </a:p>
          <a:p>
            <a:pPr algn="just">
              <a:defRPr/>
            </a:pPr>
            <a:endParaRPr lang="fr-FR" sz="2000" dirty="0" smtClean="0">
              <a:solidFill>
                <a:srgbClr val="00B050"/>
              </a:solidFill>
            </a:endParaRPr>
          </a:p>
          <a:p>
            <a:pPr algn="just">
              <a:defRPr/>
            </a:pPr>
            <a:endParaRPr lang="fr-FR" sz="2000" dirty="0" smtClean="0">
              <a:solidFill>
                <a:srgbClr val="00B050"/>
              </a:solidFill>
            </a:endParaRPr>
          </a:p>
          <a:p>
            <a:pPr algn="just">
              <a:defRPr/>
            </a:pPr>
            <a:endParaRPr lang="fr-FR" sz="2000" dirty="0" smtClean="0">
              <a:solidFill>
                <a:srgbClr val="7030A0"/>
              </a:solidFill>
            </a:endParaRPr>
          </a:p>
          <a:p>
            <a:pPr algn="just">
              <a:defRPr/>
            </a:pPr>
            <a:endParaRPr lang="fr-FR" sz="2000" dirty="0">
              <a:solidFill>
                <a:srgbClr val="FF0000"/>
              </a:solidFill>
            </a:endParaRPr>
          </a:p>
        </p:txBody>
      </p:sp>
      <p:pic>
        <p:nvPicPr>
          <p:cNvPr id="23556" name="Image 3">
            <a:extLst>
              <a:ext uri="{FF2B5EF4-FFF2-40B4-BE49-F238E27FC236}">
                <a16:creationId xmlns="" xmlns:a16="http://schemas.microsoft.com/office/drawing/2014/main" id="{0FA4AD15-2B2E-D727-AAD5-FE8FAC238ED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14550" y="3911600"/>
            <a:ext cx="5568950"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7" name="Image 4">
            <a:extLst>
              <a:ext uri="{FF2B5EF4-FFF2-40B4-BE49-F238E27FC236}">
                <a16:creationId xmlns="" xmlns:a16="http://schemas.microsoft.com/office/drawing/2014/main" id="{15E4FD25-797F-A6C4-8D8E-9598F198285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57413" y="5921375"/>
            <a:ext cx="5526087" cy="835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ZoneTexte 1">
            <a:extLst>
              <a:ext uri="{FF2B5EF4-FFF2-40B4-BE49-F238E27FC236}">
                <a16:creationId xmlns="" xmlns:a16="http://schemas.microsoft.com/office/drawing/2014/main" id="{A3CFC88D-B51D-FB1C-3E9C-3A6E92BA575C}"/>
              </a:ext>
            </a:extLst>
          </p:cNvPr>
          <p:cNvSpPr txBox="1">
            <a:spLocks noChangeArrowheads="1"/>
          </p:cNvSpPr>
          <p:nvPr/>
        </p:nvSpPr>
        <p:spPr bwMode="auto">
          <a:xfrm>
            <a:off x="0" y="0"/>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US" altLang="ar-DZ" sz="2400" b="1" u="sng">
                <a:solidFill>
                  <a:srgbClr val="FF0000"/>
                </a:solidFill>
                <a:latin typeface="Arial" panose="020B0604020202020204" pitchFamily="34" charset="0"/>
              </a:rPr>
              <a:t>CASE OF TWO DISCRETE RANDOM VARIABLES</a:t>
            </a:r>
            <a:endParaRPr lang="en-US" altLang="ar-DZ" sz="2400" b="1" u="sng" dirty="0">
              <a:solidFill>
                <a:srgbClr val="FF0000"/>
              </a:solidFill>
              <a:latin typeface="Arial" panose="020B0604020202020204" pitchFamily="34" charset="0"/>
            </a:endParaRPr>
          </a:p>
        </p:txBody>
      </p:sp>
      <p:sp>
        <p:nvSpPr>
          <p:cNvPr id="3" name="ZoneTexte 2">
            <a:extLst>
              <a:ext uri="{FF2B5EF4-FFF2-40B4-BE49-F238E27FC236}">
                <a16:creationId xmlns="" xmlns:a16="http://schemas.microsoft.com/office/drawing/2014/main" id="{43AA4494-E23F-7782-F991-9F7548D6E39D}"/>
              </a:ext>
            </a:extLst>
          </p:cNvPr>
          <p:cNvSpPr txBox="1"/>
          <p:nvPr/>
        </p:nvSpPr>
        <p:spPr>
          <a:xfrm>
            <a:off x="0" y="844550"/>
            <a:ext cx="9144000" cy="5529719"/>
          </a:xfrm>
          <a:prstGeom prst="rect">
            <a:avLst/>
          </a:prstGeom>
          <a:noFill/>
        </p:spPr>
        <p:txBody>
          <a:bodyPr rtlCol="1">
            <a:spAutoFit/>
          </a:bodyPr>
          <a:lstStyle/>
          <a:p>
            <a:pPr algn="just">
              <a:defRPr/>
            </a:pPr>
            <a:r>
              <a:rPr lang="en-US" sz="2000" dirty="0">
                <a:solidFill>
                  <a:schemeClr val="accent1">
                    <a:lumMod val="25000"/>
                  </a:schemeClr>
                </a:solidFill>
              </a:rPr>
              <a:t>Independence and dependency of 2 </a:t>
            </a:r>
            <a:r>
              <a:rPr lang="en-US" sz="2000" dirty="0" err="1">
                <a:solidFill>
                  <a:schemeClr val="accent1">
                    <a:lumMod val="25000"/>
                  </a:schemeClr>
                </a:solidFill>
              </a:rPr>
              <a:t>va</a:t>
            </a:r>
            <a:endParaRPr lang="en-US" sz="2000" dirty="0">
              <a:solidFill>
                <a:schemeClr val="accent1">
                  <a:lumMod val="25000"/>
                </a:schemeClr>
              </a:solidFill>
            </a:endParaRPr>
          </a:p>
          <a:p>
            <a:pPr algn="just">
              <a:defRPr/>
            </a:pPr>
            <a:endParaRPr lang="en-US" sz="2000" dirty="0">
              <a:solidFill>
                <a:schemeClr val="accent1">
                  <a:lumMod val="25000"/>
                </a:schemeClr>
              </a:solidFill>
            </a:endParaRPr>
          </a:p>
          <a:p>
            <a:pPr algn="just">
              <a:defRPr/>
            </a:pPr>
            <a:r>
              <a:rPr lang="en-US" sz="2000" dirty="0">
                <a:solidFill>
                  <a:schemeClr val="accent1">
                    <a:lumMod val="25000"/>
                  </a:schemeClr>
                </a:solidFill>
              </a:rPr>
              <a:t>The random variables X and Y are independent if and only if:</a:t>
            </a:r>
          </a:p>
          <a:p>
            <a:pPr algn="just">
              <a:defRPr/>
            </a:pPr>
            <a:endParaRPr lang="fr-FR" sz="2000" dirty="0">
              <a:solidFill>
                <a:schemeClr val="accent1">
                  <a:lumMod val="25000"/>
                </a:schemeClr>
              </a:solidFill>
            </a:endParaRPr>
          </a:p>
          <a:p>
            <a:pPr algn="ctr">
              <a:defRPr/>
            </a:pPr>
            <a:r>
              <a:rPr lang="fr-FR" sz="2000" b="1" dirty="0">
                <a:solidFill>
                  <a:srgbClr val="FF0000"/>
                </a:solidFill>
              </a:rPr>
              <a:t>P(X=</a:t>
            </a:r>
            <a:r>
              <a:rPr lang="fr-FR" sz="2000" b="1" dirty="0" err="1">
                <a:solidFill>
                  <a:srgbClr val="FF0000"/>
                </a:solidFill>
              </a:rPr>
              <a:t>x,Y</a:t>
            </a:r>
            <a:r>
              <a:rPr lang="fr-FR" sz="2000" b="1" dirty="0">
                <a:solidFill>
                  <a:srgbClr val="FF0000"/>
                </a:solidFill>
              </a:rPr>
              <a:t>=y) = P(X=x) × P(Y=y)</a:t>
            </a:r>
          </a:p>
          <a:p>
            <a:pPr marL="342900" indent="-342900" algn="ctr">
              <a:buFont typeface="Symbol" panose="05050102010706020507" pitchFamily="18" charset="2"/>
              <a:buChar char="&quot;"/>
              <a:defRPr/>
            </a:pPr>
            <a:r>
              <a:rPr lang="fr-FR" sz="2000" b="1" dirty="0">
                <a:solidFill>
                  <a:srgbClr val="FF0000"/>
                </a:solidFill>
                <a:sym typeface="Symbol" panose="05050102010706020507" pitchFamily="18" charset="2"/>
              </a:rPr>
              <a:t>x  S</a:t>
            </a:r>
            <a:r>
              <a:rPr lang="fr-FR" sz="2000" b="1" baseline="-25000" dirty="0">
                <a:solidFill>
                  <a:srgbClr val="FF0000"/>
                </a:solidFill>
                <a:sym typeface="Symbol" panose="05050102010706020507" pitchFamily="18" charset="2"/>
              </a:rPr>
              <a:t>1</a:t>
            </a:r>
            <a:r>
              <a:rPr lang="fr-FR" sz="2000" b="1" dirty="0">
                <a:solidFill>
                  <a:srgbClr val="FF0000"/>
                </a:solidFill>
                <a:sym typeface="Symbol" panose="05050102010706020507" pitchFamily="18" charset="2"/>
              </a:rPr>
              <a:t> et y  S</a:t>
            </a:r>
            <a:r>
              <a:rPr lang="fr-FR" sz="2000" b="1" baseline="-25000" dirty="0">
                <a:solidFill>
                  <a:srgbClr val="FF0000"/>
                </a:solidFill>
                <a:sym typeface="Symbol" panose="05050102010706020507" pitchFamily="18" charset="2"/>
              </a:rPr>
              <a:t>2</a:t>
            </a:r>
            <a:r>
              <a:rPr lang="fr-FR" sz="2000" b="1" dirty="0">
                <a:solidFill>
                  <a:srgbClr val="FF0000"/>
                </a:solidFill>
                <a:sym typeface="Symbol" panose="05050102010706020507" pitchFamily="18" charset="2"/>
              </a:rPr>
              <a:t> </a:t>
            </a:r>
          </a:p>
          <a:p>
            <a:pPr marL="342900" indent="-342900" algn="ctr">
              <a:buFont typeface="Symbol" panose="05050102010706020507" pitchFamily="18" charset="2"/>
              <a:buChar char="&quot;"/>
              <a:defRPr/>
            </a:pPr>
            <a:endParaRPr lang="fr-FR" sz="2000" b="1" baseline="-25000" dirty="0">
              <a:solidFill>
                <a:srgbClr val="FF0000"/>
              </a:solidFill>
              <a:sym typeface="Symbol" panose="05050102010706020507" pitchFamily="18" charset="2"/>
            </a:endParaRPr>
          </a:p>
          <a:p>
            <a:pPr algn="just">
              <a:defRPr/>
            </a:pPr>
            <a:r>
              <a:rPr lang="fr-FR" sz="2000" dirty="0" smtClean="0">
                <a:solidFill>
                  <a:srgbClr val="00B050"/>
                </a:solidFill>
              </a:rPr>
              <a:t>.</a:t>
            </a:r>
            <a:r>
              <a:rPr lang="en-US" sz="2000" dirty="0">
                <a:solidFill>
                  <a:srgbClr val="00B050"/>
                </a:solidFill>
              </a:rPr>
              <a:t> Otherwise, X and Y are said to be dependent.</a:t>
            </a:r>
          </a:p>
          <a:p>
            <a:pPr algn="just">
              <a:defRPr/>
            </a:pPr>
            <a:endParaRPr lang="en-US" sz="2000" dirty="0">
              <a:solidFill>
                <a:srgbClr val="00B050"/>
              </a:solidFill>
            </a:endParaRPr>
          </a:p>
          <a:p>
            <a:pPr algn="just">
              <a:defRPr/>
            </a:pPr>
            <a:r>
              <a:rPr lang="en-US" sz="2000" dirty="0">
                <a:solidFill>
                  <a:srgbClr val="00B050"/>
                </a:solidFill>
              </a:rPr>
              <a:t>Let now, a joint probability function f (x, y), and that we wanted to find the statistical mean of X (denoted E(X)). </a:t>
            </a:r>
          </a:p>
          <a:p>
            <a:pPr algn="just">
              <a:defRPr/>
            </a:pPr>
            <a:endParaRPr lang="en-US" sz="2000" dirty="0">
              <a:solidFill>
                <a:srgbClr val="00B050"/>
              </a:solidFill>
            </a:endParaRPr>
          </a:p>
          <a:p>
            <a:pPr algn="just">
              <a:defRPr/>
            </a:pPr>
            <a:r>
              <a:rPr lang="en-US" sz="2000" dirty="0">
                <a:solidFill>
                  <a:srgbClr val="00B050"/>
                </a:solidFill>
              </a:rPr>
              <a:t>We can start by first finding the marginal probability density of X, then using the definition of the expectation E (X). </a:t>
            </a:r>
          </a:p>
          <a:p>
            <a:pPr algn="just">
              <a:defRPr/>
            </a:pPr>
            <a:endParaRPr lang="en-US" sz="2000" dirty="0">
              <a:solidFill>
                <a:srgbClr val="00B050"/>
              </a:solidFill>
            </a:endParaRPr>
          </a:p>
          <a:p>
            <a:pPr algn="just">
              <a:defRPr/>
            </a:pPr>
            <a:r>
              <a:rPr lang="en-US" sz="2000" dirty="0">
                <a:solidFill>
                  <a:srgbClr val="00B050"/>
                </a:solidFill>
              </a:rPr>
              <a:t>Alternatively, we could use the following definition of the mean.</a:t>
            </a:r>
          </a:p>
          <a:p>
            <a:pPr algn="just">
              <a:defRPr/>
            </a:pPr>
            <a:endParaRPr lang="fr-FR" sz="2000" dirty="0">
              <a:solidFill>
                <a:srgbClr val="00B050"/>
              </a:solidFill>
            </a:endParaRPr>
          </a:p>
          <a:p>
            <a:pPr algn="just">
              <a:defRPr/>
            </a:pPr>
            <a:endParaRPr lang="fr-FR" sz="2000" dirty="0">
              <a:solidFill>
                <a:srgbClr val="FF0000"/>
              </a:solidFill>
            </a:endParaRPr>
          </a:p>
        </p:txBody>
      </p:sp>
      <p:pic>
        <p:nvPicPr>
          <p:cNvPr id="24580" name="Image 5">
            <a:extLst>
              <a:ext uri="{FF2B5EF4-FFF2-40B4-BE49-F238E27FC236}">
                <a16:creationId xmlns="" xmlns:a16="http://schemas.microsoft.com/office/drawing/2014/main" id="{C9AF00E5-2245-E1B4-01C1-9497EBD6A11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40225" y="5908675"/>
            <a:ext cx="4803775" cy="949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1" name="ZoneTexte 6">
            <a:extLst>
              <a:ext uri="{FF2B5EF4-FFF2-40B4-BE49-F238E27FC236}">
                <a16:creationId xmlns="" xmlns:a16="http://schemas.microsoft.com/office/drawing/2014/main" id="{E3D52D88-78C3-9AF5-15BB-75B21610CC97}"/>
              </a:ext>
            </a:extLst>
          </p:cNvPr>
          <p:cNvSpPr txBox="1">
            <a:spLocks noChangeArrowheads="1"/>
          </p:cNvSpPr>
          <p:nvPr/>
        </p:nvSpPr>
        <p:spPr bwMode="auto">
          <a:xfrm>
            <a:off x="0" y="6065838"/>
            <a:ext cx="4340225"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just">
              <a:spcBef>
                <a:spcPct val="0"/>
              </a:spcBef>
              <a:buFontTx/>
              <a:buNone/>
            </a:pPr>
            <a:r>
              <a:rPr lang="en-US" altLang="ar-DZ" sz="2000">
                <a:solidFill>
                  <a:srgbClr val="C00000"/>
                </a:solidFill>
                <a:latin typeface="Arial" panose="020B0604020202020204" pitchFamily="34" charset="0"/>
              </a:rPr>
              <a:t>Where u(x,y) is a function of these two random variables,</a:t>
            </a:r>
            <a:endParaRPr lang="en-US" altLang="ar-DZ" sz="2000" dirty="0">
              <a:solidFill>
                <a:srgbClr val="C00000"/>
              </a:solidFill>
              <a:latin typeface="Arial" panose="020B0604020202020204"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ZoneTexte 1">
            <a:extLst>
              <a:ext uri="{FF2B5EF4-FFF2-40B4-BE49-F238E27FC236}">
                <a16:creationId xmlns="" xmlns:a16="http://schemas.microsoft.com/office/drawing/2014/main" id="{D3C8AACA-AF43-FC28-0307-D920D5421297}"/>
              </a:ext>
            </a:extLst>
          </p:cNvPr>
          <p:cNvSpPr txBox="1">
            <a:spLocks noChangeArrowheads="1"/>
          </p:cNvSpPr>
          <p:nvPr/>
        </p:nvSpPr>
        <p:spPr bwMode="auto">
          <a:xfrm>
            <a:off x="0" y="0"/>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US" altLang="ar-DZ" sz="2400" b="1" u="sng">
                <a:solidFill>
                  <a:srgbClr val="FF0000"/>
                </a:solidFill>
                <a:latin typeface="Arial" panose="020B0604020202020204" pitchFamily="34" charset="0"/>
              </a:rPr>
              <a:t>CASE OF TWO CONTINUOUS RANDOM VARIABLES</a:t>
            </a:r>
            <a:endParaRPr lang="en-US" altLang="ar-DZ" sz="2400" b="1" u="sng" dirty="0">
              <a:solidFill>
                <a:srgbClr val="FF0000"/>
              </a:solidFill>
              <a:latin typeface="Arial" panose="020B0604020202020204" pitchFamily="34" charset="0"/>
            </a:endParaRPr>
          </a:p>
        </p:txBody>
      </p:sp>
      <p:sp>
        <p:nvSpPr>
          <p:cNvPr id="31747" name="ZoneTexte 2">
            <a:extLst>
              <a:ext uri="{FF2B5EF4-FFF2-40B4-BE49-F238E27FC236}">
                <a16:creationId xmlns="" xmlns:a16="http://schemas.microsoft.com/office/drawing/2014/main" id="{8E00DAC0-3F74-E877-8AEA-13961F0E69EB}"/>
              </a:ext>
            </a:extLst>
          </p:cNvPr>
          <p:cNvSpPr txBox="1">
            <a:spLocks noChangeArrowheads="1"/>
          </p:cNvSpPr>
          <p:nvPr/>
        </p:nvSpPr>
        <p:spPr bwMode="auto">
          <a:xfrm>
            <a:off x="0" y="731838"/>
            <a:ext cx="9144000" cy="4093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just">
              <a:spcBef>
                <a:spcPct val="0"/>
              </a:spcBef>
              <a:buFontTx/>
              <a:buNone/>
            </a:pPr>
            <a:endParaRPr lang="fr-FR" altLang="ar-DZ" sz="2000" dirty="0">
              <a:solidFill>
                <a:srgbClr val="00B050"/>
              </a:solidFill>
              <a:latin typeface="Arial" panose="020B0604020202020204" pitchFamily="34" charset="0"/>
            </a:endParaRPr>
          </a:p>
          <a:p>
            <a:pPr algn="just">
              <a:spcBef>
                <a:spcPct val="0"/>
              </a:spcBef>
              <a:buFontTx/>
              <a:buNone/>
            </a:pPr>
            <a:r>
              <a:rPr lang="en-US" altLang="ar-DZ" sz="2000" dirty="0">
                <a:solidFill>
                  <a:srgbClr val="00B050"/>
                </a:solidFill>
                <a:latin typeface="Arial" panose="020B0604020202020204" pitchFamily="34" charset="0"/>
              </a:rPr>
              <a:t>Conditional probability density</a:t>
            </a:r>
          </a:p>
          <a:p>
            <a:pPr algn="just">
              <a:spcBef>
                <a:spcPct val="0"/>
              </a:spcBef>
              <a:buFontTx/>
              <a:buNone/>
            </a:pPr>
            <a:endParaRPr lang="en-US" altLang="ar-DZ" sz="2000" dirty="0">
              <a:solidFill>
                <a:srgbClr val="00B050"/>
              </a:solidFill>
              <a:latin typeface="Arial" panose="020B0604020202020204" pitchFamily="34" charset="0"/>
            </a:endParaRPr>
          </a:p>
          <a:p>
            <a:pPr algn="just">
              <a:spcBef>
                <a:spcPct val="0"/>
              </a:spcBef>
              <a:buFontTx/>
              <a:buNone/>
            </a:pPr>
            <a:endParaRPr lang="en-US" altLang="ar-DZ" sz="2000" dirty="0">
              <a:solidFill>
                <a:srgbClr val="00B050"/>
              </a:solidFill>
              <a:latin typeface="Arial" panose="020B0604020202020204" pitchFamily="34" charset="0"/>
            </a:endParaRPr>
          </a:p>
          <a:p>
            <a:pPr algn="just">
              <a:spcBef>
                <a:spcPct val="0"/>
              </a:spcBef>
              <a:buFontTx/>
              <a:buNone/>
            </a:pPr>
            <a:r>
              <a:rPr lang="en-US" altLang="ar-DZ" sz="2000" dirty="0">
                <a:solidFill>
                  <a:srgbClr val="00B050"/>
                </a:solidFill>
                <a:latin typeface="Arial" panose="020B0604020202020204" pitchFamily="34" charset="0"/>
              </a:rPr>
              <a:t>Conditional probability mass function of X:</a:t>
            </a:r>
          </a:p>
          <a:p>
            <a:pPr algn="just">
              <a:spcBef>
                <a:spcPct val="0"/>
              </a:spcBef>
              <a:buFontTx/>
              <a:buNone/>
            </a:pPr>
            <a:r>
              <a:rPr lang="en-US" altLang="ar-DZ" sz="2000" dirty="0">
                <a:solidFill>
                  <a:srgbClr val="00B050"/>
                </a:solidFill>
                <a:latin typeface="Arial" panose="020B0604020202020204" pitchFamily="34" charset="0"/>
              </a:rPr>
              <a:t>The conditional probability function of X, given that Y = y, is defined by: </a:t>
            </a:r>
          </a:p>
          <a:p>
            <a:pPr algn="just">
              <a:spcBef>
                <a:spcPct val="0"/>
              </a:spcBef>
              <a:buFontTx/>
              <a:buNone/>
            </a:pPr>
            <a:endParaRPr lang="fr-FR" altLang="ar-DZ" sz="2000" dirty="0">
              <a:solidFill>
                <a:srgbClr val="00B050"/>
              </a:solidFill>
              <a:latin typeface="Arial" panose="020B0604020202020204" pitchFamily="34" charset="0"/>
            </a:endParaRPr>
          </a:p>
          <a:p>
            <a:pPr algn="just">
              <a:spcBef>
                <a:spcPct val="0"/>
              </a:spcBef>
              <a:buFontTx/>
              <a:buNone/>
            </a:pPr>
            <a:endParaRPr lang="fr-FR" altLang="ar-DZ" sz="2000" dirty="0">
              <a:solidFill>
                <a:srgbClr val="00B050"/>
              </a:solidFill>
              <a:latin typeface="Arial" panose="020B0604020202020204" pitchFamily="34" charset="0"/>
            </a:endParaRPr>
          </a:p>
          <a:p>
            <a:pPr algn="just">
              <a:spcBef>
                <a:spcPct val="0"/>
              </a:spcBef>
              <a:buFontTx/>
              <a:buNone/>
            </a:pPr>
            <a:r>
              <a:rPr lang="fr-FR" altLang="ar-DZ" sz="2000" dirty="0" smtClean="0">
                <a:solidFill>
                  <a:srgbClr val="00B050"/>
                </a:solidFill>
                <a:latin typeface="Arial" panose="020B0604020202020204" pitchFamily="34" charset="0"/>
              </a:rPr>
              <a:t>:</a:t>
            </a:r>
          </a:p>
          <a:p>
            <a:pPr algn="just">
              <a:spcBef>
                <a:spcPct val="0"/>
              </a:spcBef>
              <a:buFontTx/>
              <a:buNone/>
            </a:pPr>
            <a:endParaRPr lang="fr-FR" altLang="ar-DZ" sz="2000" dirty="0">
              <a:solidFill>
                <a:srgbClr val="00B050"/>
              </a:solidFill>
              <a:latin typeface="Arial" panose="020B0604020202020204" pitchFamily="34" charset="0"/>
            </a:endParaRPr>
          </a:p>
          <a:p>
            <a:pPr algn="just">
              <a:spcBef>
                <a:spcPct val="0"/>
              </a:spcBef>
              <a:buFontTx/>
              <a:buNone/>
            </a:pPr>
            <a:r>
              <a:rPr lang="en-US" altLang="ar-DZ" sz="2000" dirty="0" smtClean="0">
                <a:solidFill>
                  <a:srgbClr val="00B050"/>
                </a:solidFill>
                <a:latin typeface="Arial" panose="020B0604020202020204" pitchFamily="34" charset="0"/>
              </a:rPr>
              <a:t>Conditional </a:t>
            </a:r>
            <a:r>
              <a:rPr lang="en-US" altLang="ar-DZ" sz="2000" dirty="0">
                <a:solidFill>
                  <a:srgbClr val="00B050"/>
                </a:solidFill>
                <a:latin typeface="Arial" panose="020B0604020202020204" pitchFamily="34" charset="0"/>
              </a:rPr>
              <a:t>probability mass function of Y:</a:t>
            </a:r>
          </a:p>
          <a:p>
            <a:pPr algn="just">
              <a:spcBef>
                <a:spcPct val="0"/>
              </a:spcBef>
              <a:buFontTx/>
              <a:buNone/>
            </a:pPr>
            <a:r>
              <a:rPr lang="en-US" altLang="ar-DZ" sz="2000" dirty="0">
                <a:solidFill>
                  <a:srgbClr val="00B050"/>
                </a:solidFill>
                <a:latin typeface="Arial" panose="020B0604020202020204" pitchFamily="34" charset="0"/>
              </a:rPr>
              <a:t>The conditional probability function of Y, given that X = x, is defined by</a:t>
            </a:r>
            <a:endParaRPr lang="fr-FR" altLang="ar-DZ" sz="2000" dirty="0">
              <a:solidFill>
                <a:srgbClr val="00B050"/>
              </a:solidFill>
              <a:latin typeface="Arial" panose="020B0604020202020204" pitchFamily="34" charset="0"/>
            </a:endParaRPr>
          </a:p>
          <a:p>
            <a:pPr algn="just">
              <a:spcBef>
                <a:spcPct val="0"/>
              </a:spcBef>
              <a:buFontTx/>
              <a:buNone/>
            </a:pPr>
            <a:endParaRPr lang="fr-FR" altLang="ar-DZ" sz="2000" dirty="0">
              <a:solidFill>
                <a:srgbClr val="00B050"/>
              </a:solidFill>
              <a:latin typeface="Arial" panose="020B0604020202020204" pitchFamily="34" charset="0"/>
            </a:endParaRPr>
          </a:p>
        </p:txBody>
      </p:sp>
      <p:pic>
        <p:nvPicPr>
          <p:cNvPr id="31748" name="Image 3">
            <a:extLst>
              <a:ext uri="{FF2B5EF4-FFF2-40B4-BE49-F238E27FC236}">
                <a16:creationId xmlns="" xmlns:a16="http://schemas.microsoft.com/office/drawing/2014/main" id="{C2DE8F73-8F6B-E713-749D-A7B71888E5F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3178" y="2679235"/>
            <a:ext cx="2389188" cy="959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49" name="ZoneTexte 4">
            <a:extLst>
              <a:ext uri="{FF2B5EF4-FFF2-40B4-BE49-F238E27FC236}">
                <a16:creationId xmlns="" xmlns:a16="http://schemas.microsoft.com/office/drawing/2014/main" id="{E41F4725-CA2B-40D4-C843-94BF12265F9A}"/>
              </a:ext>
            </a:extLst>
          </p:cNvPr>
          <p:cNvSpPr txBox="1">
            <a:spLocks noChangeArrowheads="1"/>
          </p:cNvSpPr>
          <p:nvPr/>
        </p:nvSpPr>
        <p:spPr bwMode="auto">
          <a:xfrm>
            <a:off x="6269038" y="2593975"/>
            <a:ext cx="264636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r-FR" altLang="ar-DZ" sz="1800" dirty="0" err="1" smtClean="0">
                <a:solidFill>
                  <a:srgbClr val="002060"/>
                </a:solidFill>
                <a:latin typeface="Arial" panose="020B0604020202020204" pitchFamily="34" charset="0"/>
              </a:rPr>
              <a:t>f</a:t>
            </a:r>
            <a:r>
              <a:rPr lang="fr-FR" altLang="ar-DZ" sz="1800" baseline="-25000" dirty="0" err="1" smtClean="0">
                <a:solidFill>
                  <a:srgbClr val="002060"/>
                </a:solidFill>
                <a:latin typeface="Arial" panose="020B0604020202020204" pitchFamily="34" charset="0"/>
              </a:rPr>
              <a:t>Y</a:t>
            </a:r>
            <a:r>
              <a:rPr lang="fr-FR" altLang="ar-DZ" sz="1800" dirty="0" smtClean="0">
                <a:solidFill>
                  <a:srgbClr val="002060"/>
                </a:solidFill>
                <a:latin typeface="Arial" panose="020B0604020202020204" pitchFamily="34" charset="0"/>
              </a:rPr>
              <a:t>(y</a:t>
            </a:r>
            <a:r>
              <a:rPr lang="fr-FR" altLang="ar-DZ" sz="1800" dirty="0">
                <a:solidFill>
                  <a:srgbClr val="002060"/>
                </a:solidFill>
                <a:latin typeface="Arial" panose="020B0604020202020204" pitchFamily="34" charset="0"/>
              </a:rPr>
              <a:t>) &gt; 0</a:t>
            </a:r>
            <a:endParaRPr lang="ar-DZ" altLang="ar-DZ" sz="1800" dirty="0">
              <a:solidFill>
                <a:srgbClr val="002060"/>
              </a:solidFill>
              <a:latin typeface="Arial" panose="020B0604020202020204" pitchFamily="34" charset="0"/>
            </a:endParaRPr>
          </a:p>
        </p:txBody>
      </p:sp>
      <p:pic>
        <p:nvPicPr>
          <p:cNvPr id="31750" name="Image 7">
            <a:extLst>
              <a:ext uri="{FF2B5EF4-FFF2-40B4-BE49-F238E27FC236}">
                <a16:creationId xmlns="" xmlns:a16="http://schemas.microsoft.com/office/drawing/2014/main" id="{AF6289E8-D9A4-28CD-7639-AAFE330926A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19450" y="4824413"/>
            <a:ext cx="2433638" cy="862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51" name="ZoneTexte 8">
            <a:extLst>
              <a:ext uri="{FF2B5EF4-FFF2-40B4-BE49-F238E27FC236}">
                <a16:creationId xmlns="" xmlns:a16="http://schemas.microsoft.com/office/drawing/2014/main" id="{EEE8CFC0-1234-E2F0-4962-5FF0C0E97631}"/>
              </a:ext>
            </a:extLst>
          </p:cNvPr>
          <p:cNvSpPr txBox="1">
            <a:spLocks noChangeArrowheads="1"/>
          </p:cNvSpPr>
          <p:nvPr/>
        </p:nvSpPr>
        <p:spPr bwMode="auto">
          <a:xfrm>
            <a:off x="6223000" y="5070475"/>
            <a:ext cx="26479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r-FR" altLang="ar-DZ" sz="1800" dirty="0" err="1" smtClean="0">
                <a:solidFill>
                  <a:srgbClr val="002060"/>
                </a:solidFill>
                <a:latin typeface="Arial" panose="020B0604020202020204" pitchFamily="34" charset="0"/>
              </a:rPr>
              <a:t>f</a:t>
            </a:r>
            <a:r>
              <a:rPr lang="fr-FR" altLang="ar-DZ" sz="1800" baseline="-25000" dirty="0" err="1" smtClean="0">
                <a:solidFill>
                  <a:srgbClr val="002060"/>
                </a:solidFill>
                <a:latin typeface="Arial" panose="020B0604020202020204" pitchFamily="34" charset="0"/>
              </a:rPr>
              <a:t>X</a:t>
            </a:r>
            <a:r>
              <a:rPr lang="fr-FR" altLang="ar-DZ" sz="1800" dirty="0" smtClean="0">
                <a:solidFill>
                  <a:srgbClr val="002060"/>
                </a:solidFill>
                <a:latin typeface="Arial" panose="020B0604020202020204" pitchFamily="34" charset="0"/>
              </a:rPr>
              <a:t>(x</a:t>
            </a:r>
            <a:r>
              <a:rPr lang="fr-FR" altLang="ar-DZ" sz="1800" dirty="0">
                <a:solidFill>
                  <a:srgbClr val="002060"/>
                </a:solidFill>
                <a:latin typeface="Arial" panose="020B0604020202020204" pitchFamily="34" charset="0"/>
              </a:rPr>
              <a:t>) &gt; 0</a:t>
            </a:r>
            <a:endParaRPr lang="ar-DZ" altLang="ar-DZ" sz="1800" dirty="0">
              <a:solidFill>
                <a:srgbClr val="002060"/>
              </a:solidFill>
              <a:latin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ZoneTexte 2">
            <a:extLst>
              <a:ext uri="{FF2B5EF4-FFF2-40B4-BE49-F238E27FC236}">
                <a16:creationId xmlns="" xmlns:a16="http://schemas.microsoft.com/office/drawing/2014/main" id="{07A5F24A-76C3-66A9-471B-23797184AC55}"/>
              </a:ext>
            </a:extLst>
          </p:cNvPr>
          <p:cNvSpPr txBox="1">
            <a:spLocks noChangeArrowheads="1"/>
          </p:cNvSpPr>
          <p:nvPr/>
        </p:nvSpPr>
        <p:spPr bwMode="auto">
          <a:xfrm>
            <a:off x="0" y="0"/>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r-FR" altLang="ar-DZ" sz="2400" b="1" u="sng" dirty="0">
                <a:solidFill>
                  <a:srgbClr val="FF0000"/>
                </a:solidFill>
                <a:latin typeface="Arial" panose="020B0604020202020204" pitchFamily="34" charset="0"/>
              </a:rPr>
              <a:t>GENERALITES</a:t>
            </a:r>
            <a:endParaRPr lang="ar-DZ" altLang="ar-DZ" sz="2400" b="1" u="sng" dirty="0">
              <a:solidFill>
                <a:srgbClr val="FF0000"/>
              </a:solidFill>
              <a:latin typeface="Arial" panose="020B0604020202020204" pitchFamily="34" charset="0"/>
            </a:endParaRPr>
          </a:p>
        </p:txBody>
      </p:sp>
      <p:sp>
        <p:nvSpPr>
          <p:cNvPr id="4" name="Content Placeholder 3"/>
          <p:cNvSpPr>
            <a:spLocks noGrp="1"/>
          </p:cNvSpPr>
          <p:nvPr>
            <p:ph idx="1"/>
          </p:nvPr>
        </p:nvSpPr>
        <p:spPr>
          <a:xfrm>
            <a:off x="457200" y="461963"/>
            <a:ext cx="8229600" cy="6396037"/>
          </a:xfrm>
        </p:spPr>
        <p:txBody>
          <a:bodyPr/>
          <a:lstStyle/>
          <a:p>
            <a:r>
              <a:rPr lang="en-US" sz="2000" dirty="0">
                <a:cs typeface="Arial" panose="020B0604020202020204" pitchFamily="34" charset="0"/>
              </a:rPr>
              <a:t>a random variable is generally the set of possible results from a random experiment (Example: a dice roll, a coin toss, the source generating a binary signal ,,,,</a:t>
            </a:r>
            <a:r>
              <a:rPr lang="en-US" sz="2000" dirty="0" err="1">
                <a:cs typeface="Arial" panose="020B0604020202020204" pitchFamily="34" charset="0"/>
              </a:rPr>
              <a:t>etc</a:t>
            </a:r>
            <a:r>
              <a:rPr lang="en-US" sz="2000" dirty="0">
                <a:cs typeface="Arial" panose="020B0604020202020204" pitchFamily="34" charset="0"/>
              </a:rPr>
              <a:t>). </a:t>
            </a:r>
          </a:p>
          <a:p>
            <a:endParaRPr lang="en-US" sz="2000" dirty="0">
              <a:cs typeface="Arial" panose="020B0604020202020204" pitchFamily="34" charset="0"/>
            </a:endParaRPr>
          </a:p>
          <a:p>
            <a:r>
              <a:rPr lang="en-US" sz="2000" dirty="0">
                <a:cs typeface="Arial" panose="020B0604020202020204" pitchFamily="34" charset="0"/>
              </a:rPr>
              <a:t>A random variable is a numerical description of the result of a statistical experiment. </a:t>
            </a:r>
          </a:p>
          <a:p>
            <a:endParaRPr lang="en-US" sz="2000" dirty="0">
              <a:cs typeface="Arial" panose="020B0604020202020204" pitchFamily="34" charset="0"/>
            </a:endParaRPr>
          </a:p>
          <a:p>
            <a:r>
              <a:rPr lang="en-US" sz="2000" dirty="0">
                <a:cs typeface="Arial" panose="020B0604020202020204" pitchFamily="34" charset="0"/>
              </a:rPr>
              <a:t>Random variables are generally discrete or continuous in nature. Sometimes they can be a mix of the two.</a:t>
            </a:r>
          </a:p>
          <a:p>
            <a:endParaRPr lang="en-US" sz="2000" dirty="0">
              <a:cs typeface="Arial" panose="020B0604020202020204" pitchFamily="34" charset="0"/>
            </a:endParaRPr>
          </a:p>
          <a:p>
            <a:r>
              <a:rPr lang="en-US" sz="2000" dirty="0">
                <a:cs typeface="Arial" panose="020B0604020202020204" pitchFamily="34" charset="0"/>
              </a:rPr>
              <a:t>Random variable X discrete</a:t>
            </a:r>
          </a:p>
          <a:p>
            <a:r>
              <a:rPr lang="en-US" sz="2000" dirty="0">
                <a:cs typeface="Arial" panose="020B0604020202020204" pitchFamily="34" charset="0"/>
              </a:rPr>
              <a:t>A random variable that can only take a finite or countable number is called discrete</a:t>
            </a:r>
            <a:r>
              <a:rPr lang="en-US" sz="2000" dirty="0">
                <a:latin typeface="Arial" panose="020B0604020202020204" pitchFamily="34" charset="0"/>
                <a:cs typeface="Arial" panose="020B0604020202020204" pitchFamily="34" charset="0"/>
              </a:rPr>
              <a:t>;</a:t>
            </a:r>
            <a:r>
              <a:rPr lang="en-US" sz="1800" dirty="0"/>
              <a:t> </a:t>
            </a:r>
          </a:p>
          <a:p>
            <a:pPr marL="0" indent="0">
              <a:buNone/>
            </a:pPr>
            <a:r>
              <a:rPr lang="en-US" sz="2000" dirty="0" smtClean="0"/>
              <a:t>Examples</a:t>
            </a:r>
            <a:r>
              <a:rPr lang="en-US" sz="2000" dirty="0"/>
              <a:t>:</a:t>
            </a:r>
          </a:p>
          <a:p>
            <a:pPr marL="0" indent="0">
              <a:buNone/>
            </a:pPr>
            <a:r>
              <a:rPr lang="en-US" sz="2000" dirty="0" smtClean="0"/>
              <a:t>A </a:t>
            </a:r>
            <a:r>
              <a:rPr lang="en-US" sz="2000" dirty="0"/>
              <a:t>random variable representing the number of cars sold at a particular dealership during a day would be discrete,</a:t>
            </a:r>
          </a:p>
          <a:p>
            <a:r>
              <a:rPr lang="en-US" sz="2000" dirty="0"/>
              <a:t>The values obtained after dice rolls: X = "die face": takes the values x = </a:t>
            </a:r>
            <a:r>
              <a:rPr lang="en-US" sz="2000" dirty="0" smtClean="0"/>
              <a:t>1, 2</a:t>
            </a:r>
            <a:r>
              <a:rPr lang="en-US" sz="2000" dirty="0"/>
              <a:t>, 3, 4, 5, 6 (countable</a:t>
            </a:r>
            <a:r>
              <a:rPr lang="en-US" dirty="0"/>
              <a:t>)</a:t>
            </a:r>
          </a:p>
          <a:p>
            <a:endParaRPr lang="fr-F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ZoneTexte 1">
            <a:extLst>
              <a:ext uri="{FF2B5EF4-FFF2-40B4-BE49-F238E27FC236}">
                <a16:creationId xmlns="" xmlns:a16="http://schemas.microsoft.com/office/drawing/2014/main" id="{4B1B17B4-3B6B-51A3-7D8C-C0CC967739F9}"/>
              </a:ext>
            </a:extLst>
          </p:cNvPr>
          <p:cNvSpPr txBox="1">
            <a:spLocks noChangeArrowheads="1"/>
          </p:cNvSpPr>
          <p:nvPr/>
        </p:nvSpPr>
        <p:spPr bwMode="auto">
          <a:xfrm>
            <a:off x="0" y="0"/>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US" altLang="ar-DZ" sz="2400" b="1" u="sng">
                <a:solidFill>
                  <a:srgbClr val="FF0000"/>
                </a:solidFill>
                <a:latin typeface="Arial" panose="020B0604020202020204" pitchFamily="34" charset="0"/>
              </a:rPr>
              <a:t>RELATIONSHIP BETWEEN TWO RANDOM VARIABLES</a:t>
            </a:r>
            <a:endParaRPr lang="en-US" altLang="ar-DZ" sz="2400" b="1" u="sng" dirty="0">
              <a:solidFill>
                <a:srgbClr val="FF0000"/>
              </a:solidFill>
              <a:latin typeface="Arial" panose="020B0604020202020204" pitchFamily="34" charset="0"/>
            </a:endParaRPr>
          </a:p>
        </p:txBody>
      </p:sp>
      <p:sp>
        <p:nvSpPr>
          <p:cNvPr id="37891" name="ZoneTexte 6">
            <a:extLst>
              <a:ext uri="{FF2B5EF4-FFF2-40B4-BE49-F238E27FC236}">
                <a16:creationId xmlns="" xmlns:a16="http://schemas.microsoft.com/office/drawing/2014/main" id="{2934A5B5-4538-A55F-4900-E41B416E01D8}"/>
              </a:ext>
            </a:extLst>
          </p:cNvPr>
          <p:cNvSpPr txBox="1">
            <a:spLocks noChangeArrowheads="1"/>
          </p:cNvSpPr>
          <p:nvPr/>
        </p:nvSpPr>
        <p:spPr bwMode="auto">
          <a:xfrm>
            <a:off x="0" y="1517650"/>
            <a:ext cx="9144000"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just">
              <a:spcBef>
                <a:spcPct val="0"/>
              </a:spcBef>
              <a:buFontTx/>
              <a:buNone/>
            </a:pPr>
            <a:r>
              <a:rPr lang="en-US" altLang="ar-DZ" sz="2000" dirty="0"/>
              <a:t>The covariance function is a number that measures the common variation of X and Y.</a:t>
            </a:r>
          </a:p>
          <a:p>
            <a:pPr algn="just">
              <a:spcBef>
                <a:spcPct val="0"/>
              </a:spcBef>
              <a:buFontTx/>
              <a:buNone/>
            </a:pPr>
            <a:endParaRPr lang="en-US" altLang="ar-DZ" sz="2000" dirty="0"/>
          </a:p>
          <a:p>
            <a:pPr algn="just">
              <a:spcBef>
                <a:spcPct val="0"/>
              </a:spcBef>
              <a:buFontTx/>
              <a:buNone/>
            </a:pPr>
            <a:r>
              <a:rPr lang="en-US" altLang="ar-DZ" sz="2000" dirty="0"/>
              <a:t>It is defined as: </a:t>
            </a:r>
          </a:p>
          <a:p>
            <a:pPr algn="just">
              <a:spcBef>
                <a:spcPct val="0"/>
              </a:spcBef>
              <a:buFontTx/>
              <a:buNone/>
            </a:pPr>
            <a:endParaRPr lang="fr-FR" altLang="ar-DZ" sz="2000" dirty="0"/>
          </a:p>
          <a:p>
            <a:pPr algn="just">
              <a:spcBef>
                <a:spcPct val="0"/>
              </a:spcBef>
              <a:buFontTx/>
              <a:buNone/>
            </a:pPr>
            <a:r>
              <a:rPr lang="en-US" altLang="ar-DZ" sz="2000" dirty="0"/>
              <a:t>Covariance is determined by the difference between </a:t>
            </a:r>
            <a:r>
              <a:rPr lang="fr-FR" altLang="ar-DZ" sz="2000" dirty="0" smtClean="0">
                <a:solidFill>
                  <a:srgbClr val="0070C0"/>
                </a:solidFill>
              </a:rPr>
              <a:t>:</a:t>
            </a:r>
            <a:endParaRPr lang="fr-FR" altLang="ar-DZ" sz="2000" dirty="0"/>
          </a:p>
          <a:p>
            <a:pPr algn="ctr">
              <a:spcBef>
                <a:spcPct val="0"/>
              </a:spcBef>
              <a:buFontTx/>
              <a:buNone/>
            </a:pPr>
            <a:r>
              <a:rPr lang="fr-FR" altLang="ar-DZ" sz="2000" b="1" dirty="0">
                <a:solidFill>
                  <a:srgbClr val="FF0000"/>
                </a:solidFill>
              </a:rPr>
              <a:t>E [XY] et E [X] E [Y]. </a:t>
            </a:r>
          </a:p>
          <a:p>
            <a:pPr algn="just">
              <a:spcBef>
                <a:spcPct val="0"/>
              </a:spcBef>
              <a:buFontTx/>
              <a:buNone/>
            </a:pPr>
            <a:endParaRPr lang="fr-FR" altLang="ar-DZ" sz="2000" dirty="0"/>
          </a:p>
          <a:p>
            <a:pPr algn="just">
              <a:spcBef>
                <a:spcPct val="0"/>
              </a:spcBef>
              <a:buFontTx/>
              <a:buNone/>
            </a:pPr>
            <a:r>
              <a:rPr lang="en-US" altLang="ar-DZ" sz="2000" dirty="0"/>
              <a:t>If X and Y were statistically independent, then E [XY] would be equal to E [X] E [Y] and the covariance would be zero. </a:t>
            </a:r>
          </a:p>
          <a:p>
            <a:pPr algn="just">
              <a:spcBef>
                <a:spcPct val="0"/>
              </a:spcBef>
              <a:buFontTx/>
              <a:buNone/>
            </a:pPr>
            <a:endParaRPr lang="fr-FR" altLang="ar-DZ" sz="2000" dirty="0"/>
          </a:p>
          <a:p>
            <a:pPr algn="just">
              <a:spcBef>
                <a:spcPct val="0"/>
              </a:spcBef>
              <a:buFontTx/>
              <a:buNone/>
            </a:pPr>
            <a:r>
              <a:rPr lang="en-US" altLang="ar-DZ" sz="2000" dirty="0">
                <a:solidFill>
                  <a:srgbClr val="00B050"/>
                </a:solidFill>
              </a:rPr>
              <a:t>The covariance of a random variable with itself is equal to its variance. </a:t>
            </a:r>
            <a:endParaRPr lang="fr-FR" altLang="ar-DZ" sz="2000" dirty="0">
              <a:solidFill>
                <a:srgbClr val="00B050"/>
              </a:solidFill>
            </a:endParaRPr>
          </a:p>
          <a:p>
            <a:pPr algn="ctr">
              <a:spcBef>
                <a:spcPct val="0"/>
              </a:spcBef>
              <a:buFontTx/>
              <a:buNone/>
            </a:pPr>
            <a:r>
              <a:rPr lang="fr-FR" altLang="ar-DZ" sz="2000" b="1" dirty="0" err="1">
                <a:solidFill>
                  <a:srgbClr val="FF0000"/>
                </a:solidFill>
              </a:rPr>
              <a:t>cov</a:t>
            </a:r>
            <a:r>
              <a:rPr lang="fr-FR" altLang="ar-DZ" sz="2000" b="1" dirty="0">
                <a:solidFill>
                  <a:srgbClr val="FF0000"/>
                </a:solidFill>
              </a:rPr>
              <a:t> [X, X] = E [(X − E [X])</a:t>
            </a:r>
            <a:r>
              <a:rPr lang="fr-FR" altLang="ar-DZ" sz="2000" b="1" baseline="30000" dirty="0">
                <a:solidFill>
                  <a:srgbClr val="FF0000"/>
                </a:solidFill>
              </a:rPr>
              <a:t>2</a:t>
            </a:r>
            <a:r>
              <a:rPr lang="fr-FR" altLang="ar-DZ" sz="2000" b="1" dirty="0">
                <a:solidFill>
                  <a:srgbClr val="FF0000"/>
                </a:solidFill>
              </a:rPr>
              <a:t>] = var [X] </a:t>
            </a:r>
          </a:p>
        </p:txBody>
      </p:sp>
      <p:sp>
        <p:nvSpPr>
          <p:cNvPr id="37892" name="ZoneTexte 7">
            <a:extLst>
              <a:ext uri="{FF2B5EF4-FFF2-40B4-BE49-F238E27FC236}">
                <a16:creationId xmlns="" xmlns:a16="http://schemas.microsoft.com/office/drawing/2014/main" id="{21D482F7-154B-26B2-B8B5-16298841A0EA}"/>
              </a:ext>
            </a:extLst>
          </p:cNvPr>
          <p:cNvSpPr txBox="1">
            <a:spLocks noChangeArrowheads="1"/>
          </p:cNvSpPr>
          <p:nvPr/>
        </p:nvSpPr>
        <p:spPr bwMode="auto">
          <a:xfrm>
            <a:off x="0" y="511175"/>
            <a:ext cx="88201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ar-DZ" sz="2000" b="1" u="sng">
                <a:solidFill>
                  <a:srgbClr val="FF0000"/>
                </a:solidFill>
                <a:latin typeface="Arial" panose="020B0604020202020204" pitchFamily="34" charset="0"/>
              </a:rPr>
              <a:t>COVARIANCE FUNCTION BETWEEN TWO RANDOM VARIABLES</a:t>
            </a:r>
            <a:endParaRPr lang="en-US" altLang="ar-DZ" sz="2000" b="1" u="sng" dirty="0">
              <a:solidFill>
                <a:srgbClr val="FF0000"/>
              </a:solidFill>
              <a:latin typeface="Arial" panose="020B0604020202020204" pitchFamily="34" charset="0"/>
            </a:endParaRPr>
          </a:p>
        </p:txBody>
      </p:sp>
      <p:pic>
        <p:nvPicPr>
          <p:cNvPr id="37893" name="Image 1">
            <a:extLst>
              <a:ext uri="{FF2B5EF4-FFF2-40B4-BE49-F238E27FC236}">
                <a16:creationId xmlns="" xmlns:a16="http://schemas.microsoft.com/office/drawing/2014/main" id="{5F7C6CFC-A770-2B9B-5BBB-4852E64290C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5600" y="1982788"/>
            <a:ext cx="506095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ZoneTexte 1">
            <a:extLst>
              <a:ext uri="{FF2B5EF4-FFF2-40B4-BE49-F238E27FC236}">
                <a16:creationId xmlns="" xmlns:a16="http://schemas.microsoft.com/office/drawing/2014/main" id="{FEC43E3C-1889-42A4-2DF4-B1F2F8E9D672}"/>
              </a:ext>
            </a:extLst>
          </p:cNvPr>
          <p:cNvSpPr txBox="1">
            <a:spLocks noChangeArrowheads="1"/>
          </p:cNvSpPr>
          <p:nvPr/>
        </p:nvSpPr>
        <p:spPr bwMode="auto">
          <a:xfrm>
            <a:off x="0" y="0"/>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US" altLang="ar-DZ" sz="2400" b="1" u="sng">
                <a:solidFill>
                  <a:srgbClr val="FF0000"/>
                </a:solidFill>
                <a:latin typeface="Arial" panose="020B0604020202020204" pitchFamily="34" charset="0"/>
              </a:rPr>
              <a:t>RELATIONSHIP BETWEEN TWO RANDOM VARIABLES</a:t>
            </a:r>
            <a:endParaRPr lang="en-US" altLang="ar-DZ" sz="2400" b="1" u="sng" dirty="0">
              <a:solidFill>
                <a:srgbClr val="FF0000"/>
              </a:solidFill>
              <a:latin typeface="Arial" panose="020B0604020202020204" pitchFamily="34" charset="0"/>
            </a:endParaRPr>
          </a:p>
        </p:txBody>
      </p:sp>
      <p:sp>
        <p:nvSpPr>
          <p:cNvPr id="38915" name="ZoneTexte 6">
            <a:extLst>
              <a:ext uri="{FF2B5EF4-FFF2-40B4-BE49-F238E27FC236}">
                <a16:creationId xmlns="" xmlns:a16="http://schemas.microsoft.com/office/drawing/2014/main" id="{640EE247-F0BD-1184-43B2-6FC3FDA47F13}"/>
              </a:ext>
            </a:extLst>
          </p:cNvPr>
          <p:cNvSpPr txBox="1">
            <a:spLocks noChangeArrowheads="1"/>
          </p:cNvSpPr>
          <p:nvPr/>
        </p:nvSpPr>
        <p:spPr bwMode="auto">
          <a:xfrm>
            <a:off x="0" y="1517650"/>
            <a:ext cx="9144000" cy="317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just">
              <a:spcBef>
                <a:spcPct val="0"/>
              </a:spcBef>
              <a:buFontTx/>
              <a:buNone/>
            </a:pPr>
            <a:r>
              <a:rPr lang="en-US" altLang="ar-DZ" sz="2000" dirty="0"/>
              <a:t>The covariance can be normalized to produce what is called the correlation coefficient, ρ. </a:t>
            </a:r>
          </a:p>
          <a:p>
            <a:pPr algn="just">
              <a:spcBef>
                <a:spcPct val="0"/>
              </a:spcBef>
              <a:buFontTx/>
              <a:buNone/>
            </a:pPr>
            <a:endParaRPr lang="fr-FR" altLang="ar-DZ" sz="2000" dirty="0"/>
          </a:p>
          <a:p>
            <a:pPr algn="just">
              <a:spcBef>
                <a:spcPct val="0"/>
              </a:spcBef>
              <a:buFontTx/>
              <a:buNone/>
            </a:pPr>
            <a:endParaRPr lang="fr-FR" altLang="ar-DZ" sz="2000" dirty="0"/>
          </a:p>
          <a:p>
            <a:pPr algn="just">
              <a:spcBef>
                <a:spcPct val="0"/>
              </a:spcBef>
              <a:buFontTx/>
              <a:buNone/>
            </a:pPr>
            <a:endParaRPr lang="fr-FR" altLang="ar-DZ" sz="2000" dirty="0">
              <a:solidFill>
                <a:srgbClr val="00B050"/>
              </a:solidFill>
            </a:endParaRPr>
          </a:p>
          <a:p>
            <a:pPr algn="just">
              <a:spcBef>
                <a:spcPct val="0"/>
              </a:spcBef>
              <a:buFontTx/>
              <a:buNone/>
            </a:pPr>
            <a:endParaRPr lang="fr-FR" altLang="ar-DZ" sz="2000" dirty="0" smtClean="0">
              <a:solidFill>
                <a:srgbClr val="00B050"/>
              </a:solidFill>
            </a:endParaRPr>
          </a:p>
          <a:p>
            <a:pPr algn="just">
              <a:spcBef>
                <a:spcPct val="0"/>
              </a:spcBef>
              <a:buFontTx/>
              <a:buNone/>
            </a:pPr>
            <a:r>
              <a:rPr lang="fr-FR" altLang="ar-DZ" sz="2000" dirty="0" smtClean="0">
                <a:solidFill>
                  <a:srgbClr val="00B050"/>
                </a:solidFill>
              </a:rPr>
              <a:t> </a:t>
            </a:r>
            <a:r>
              <a:rPr lang="en-US" altLang="ar-DZ" sz="2000" dirty="0">
                <a:solidFill>
                  <a:srgbClr val="00B050"/>
                </a:solidFill>
              </a:rPr>
              <a:t>The correlation coefficient is bounded by </a:t>
            </a:r>
            <a:r>
              <a:rPr lang="en-US" altLang="ar-DZ" sz="2000" dirty="0" smtClean="0">
                <a:solidFill>
                  <a:srgbClr val="00B050"/>
                </a:solidFill>
              </a:rPr>
              <a:t> </a:t>
            </a:r>
            <a:r>
              <a:rPr lang="fr-FR" altLang="ar-DZ" sz="2000" dirty="0" smtClean="0">
                <a:solidFill>
                  <a:srgbClr val="00B050"/>
                </a:solidFill>
              </a:rPr>
              <a:t>−1≤ρ≤1. </a:t>
            </a:r>
          </a:p>
          <a:p>
            <a:pPr algn="just">
              <a:spcBef>
                <a:spcPct val="0"/>
              </a:spcBef>
              <a:buFontTx/>
              <a:buNone/>
            </a:pPr>
            <a:endParaRPr lang="fr-FR" altLang="ar-DZ" sz="2000" dirty="0"/>
          </a:p>
          <a:p>
            <a:pPr algn="just">
              <a:spcBef>
                <a:spcPct val="0"/>
              </a:spcBef>
              <a:buFontTx/>
              <a:buNone/>
            </a:pPr>
            <a:endParaRPr lang="fr-FR" altLang="ar-DZ" sz="2000" dirty="0">
              <a:solidFill>
                <a:srgbClr val="002060"/>
              </a:solidFill>
            </a:endParaRPr>
          </a:p>
          <a:p>
            <a:pPr algn="just">
              <a:spcBef>
                <a:spcPct val="0"/>
              </a:spcBef>
              <a:buFontTx/>
              <a:buNone/>
            </a:pPr>
            <a:endParaRPr lang="fr-FR" altLang="ar-DZ" sz="2000" dirty="0">
              <a:solidFill>
                <a:srgbClr val="002060"/>
              </a:solidFill>
            </a:endParaRPr>
          </a:p>
        </p:txBody>
      </p:sp>
      <p:sp>
        <p:nvSpPr>
          <p:cNvPr id="38916" name="ZoneTexte 7">
            <a:extLst>
              <a:ext uri="{FF2B5EF4-FFF2-40B4-BE49-F238E27FC236}">
                <a16:creationId xmlns="" xmlns:a16="http://schemas.microsoft.com/office/drawing/2014/main" id="{13C095FE-6ECD-EEBA-0782-6B52E2A75B4A}"/>
              </a:ext>
            </a:extLst>
          </p:cNvPr>
          <p:cNvSpPr txBox="1">
            <a:spLocks noChangeArrowheads="1"/>
          </p:cNvSpPr>
          <p:nvPr/>
        </p:nvSpPr>
        <p:spPr bwMode="auto">
          <a:xfrm>
            <a:off x="0" y="511175"/>
            <a:ext cx="9144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ar-DZ" sz="2000" b="1" u="sng">
                <a:solidFill>
                  <a:srgbClr val="FF0000"/>
                </a:solidFill>
                <a:latin typeface="Arial" panose="020B0604020202020204" pitchFamily="34" charset="0"/>
              </a:rPr>
              <a:t>CORRELATION COEFFICIENT BETWEEN TWO RANDOM VARIABLES</a:t>
            </a:r>
            <a:endParaRPr lang="en-US" altLang="ar-DZ" sz="2000" b="1" u="sng" dirty="0">
              <a:solidFill>
                <a:srgbClr val="FF0000"/>
              </a:solidFill>
              <a:latin typeface="Arial" panose="020B0604020202020204" pitchFamily="34" charset="0"/>
            </a:endParaRPr>
          </a:p>
        </p:txBody>
      </p:sp>
      <p:pic>
        <p:nvPicPr>
          <p:cNvPr id="38917" name="Image 2">
            <a:extLst>
              <a:ext uri="{FF2B5EF4-FFF2-40B4-BE49-F238E27FC236}">
                <a16:creationId xmlns="" xmlns:a16="http://schemas.microsoft.com/office/drawing/2014/main" id="{56318C00-039B-BD53-BFBA-154AEDB0984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35338" y="2043113"/>
            <a:ext cx="2947987" cy="1192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ZoneTexte 1">
            <a:extLst>
              <a:ext uri="{FF2B5EF4-FFF2-40B4-BE49-F238E27FC236}">
                <a16:creationId xmlns="" xmlns:a16="http://schemas.microsoft.com/office/drawing/2014/main" id="{73604A56-65D5-3216-88C8-E5D07127BF65}"/>
              </a:ext>
            </a:extLst>
          </p:cNvPr>
          <p:cNvSpPr txBox="1">
            <a:spLocks noChangeArrowheads="1"/>
          </p:cNvSpPr>
          <p:nvPr/>
        </p:nvSpPr>
        <p:spPr bwMode="auto">
          <a:xfrm>
            <a:off x="0" y="0"/>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US" altLang="ar-DZ" sz="2400" b="1" u="sng">
                <a:solidFill>
                  <a:srgbClr val="FF0000"/>
                </a:solidFill>
                <a:latin typeface="Arial" panose="020B0604020202020204" pitchFamily="34" charset="0"/>
              </a:rPr>
              <a:t>RELATIONSHIP BETWEEN TWO RANDOM VARIABLES</a:t>
            </a:r>
            <a:endParaRPr lang="en-US" altLang="ar-DZ" sz="2400" b="1" u="sng" dirty="0">
              <a:solidFill>
                <a:srgbClr val="FF0000"/>
              </a:solidFill>
              <a:latin typeface="Arial" panose="020B0604020202020204" pitchFamily="34" charset="0"/>
            </a:endParaRPr>
          </a:p>
        </p:txBody>
      </p:sp>
      <p:sp>
        <p:nvSpPr>
          <p:cNvPr id="40963" name="ZoneTexte 6">
            <a:extLst>
              <a:ext uri="{FF2B5EF4-FFF2-40B4-BE49-F238E27FC236}">
                <a16:creationId xmlns="" xmlns:a16="http://schemas.microsoft.com/office/drawing/2014/main" id="{AED490F6-E42D-9D6D-5F6E-50426D1F9A99}"/>
              </a:ext>
            </a:extLst>
          </p:cNvPr>
          <p:cNvSpPr txBox="1">
            <a:spLocks noChangeArrowheads="1"/>
          </p:cNvSpPr>
          <p:nvPr/>
        </p:nvSpPr>
        <p:spPr bwMode="auto">
          <a:xfrm>
            <a:off x="0" y="1542364"/>
            <a:ext cx="9144000"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US" altLang="ar-DZ" sz="2000" b="1" dirty="0">
                <a:solidFill>
                  <a:srgbClr val="FF0000"/>
                </a:solidFill>
              </a:rPr>
              <a:t>The autocorrelation function is very similar to the covariance function.</a:t>
            </a:r>
          </a:p>
          <a:p>
            <a:pPr algn="ctr">
              <a:spcBef>
                <a:spcPct val="0"/>
              </a:spcBef>
              <a:buFontTx/>
              <a:buNone/>
            </a:pPr>
            <a:endParaRPr lang="en-US" altLang="ar-DZ" sz="2000" b="1" dirty="0">
              <a:solidFill>
                <a:srgbClr val="FF0000"/>
              </a:solidFill>
            </a:endParaRPr>
          </a:p>
          <a:p>
            <a:pPr algn="ctr">
              <a:spcBef>
                <a:spcPct val="0"/>
              </a:spcBef>
              <a:buFontTx/>
              <a:buNone/>
            </a:pPr>
            <a:r>
              <a:rPr lang="en-US" altLang="ar-DZ" sz="2000" b="1" dirty="0">
                <a:solidFill>
                  <a:srgbClr val="FF0000"/>
                </a:solidFill>
              </a:rPr>
              <a:t>Indeed, it allows comparing two random variables X and Y but also taking into account their statistical means (mathematical expectation) which makes the difference with the covariance function  (which it compares only the fluctuations of random variables without their statistical means), </a:t>
            </a:r>
          </a:p>
          <a:p>
            <a:pPr algn="ctr">
              <a:spcBef>
                <a:spcPct val="0"/>
              </a:spcBef>
              <a:buFontTx/>
              <a:buNone/>
            </a:pPr>
            <a:endParaRPr lang="en-US" altLang="ar-DZ" sz="2000" b="1" dirty="0">
              <a:solidFill>
                <a:srgbClr val="FF0000"/>
              </a:solidFill>
            </a:endParaRPr>
          </a:p>
          <a:p>
            <a:pPr algn="ctr">
              <a:spcBef>
                <a:spcPct val="0"/>
              </a:spcBef>
              <a:buFontTx/>
              <a:buNone/>
            </a:pPr>
            <a:r>
              <a:rPr lang="en-US" altLang="ar-DZ" sz="2000" b="1" dirty="0">
                <a:solidFill>
                  <a:srgbClr val="FF0000"/>
                </a:solidFill>
              </a:rPr>
              <a:t>It is defined as: </a:t>
            </a:r>
          </a:p>
          <a:p>
            <a:pPr algn="ctr">
              <a:spcBef>
                <a:spcPct val="0"/>
              </a:spcBef>
              <a:buFontTx/>
              <a:buNone/>
            </a:pPr>
            <a:endParaRPr lang="en-US" altLang="ar-DZ" sz="2000" b="1" dirty="0">
              <a:solidFill>
                <a:srgbClr val="FF0000"/>
              </a:solidFill>
            </a:endParaRPr>
          </a:p>
          <a:p>
            <a:pPr algn="ctr">
              <a:spcBef>
                <a:spcPct val="0"/>
              </a:spcBef>
              <a:buFontTx/>
              <a:buNone/>
            </a:pPr>
            <a:r>
              <a:rPr lang="fr-FR" altLang="ar-DZ" sz="2000" b="1" dirty="0" smtClean="0">
                <a:solidFill>
                  <a:srgbClr val="FF0000"/>
                </a:solidFill>
              </a:rPr>
              <a:t>R </a:t>
            </a:r>
            <a:r>
              <a:rPr lang="fr-FR" altLang="ar-DZ" sz="2000" b="1" dirty="0">
                <a:solidFill>
                  <a:srgbClr val="FF0000"/>
                </a:solidFill>
              </a:rPr>
              <a:t>(X, Y) = E [XY] = </a:t>
            </a:r>
            <a:r>
              <a:rPr lang="fr-FR" altLang="ar-DZ" sz="2000" b="1" dirty="0" err="1">
                <a:solidFill>
                  <a:srgbClr val="FF0000"/>
                </a:solidFill>
              </a:rPr>
              <a:t>cov</a:t>
            </a:r>
            <a:r>
              <a:rPr lang="fr-FR" altLang="ar-DZ" sz="2000" b="1" dirty="0">
                <a:solidFill>
                  <a:srgbClr val="FF0000"/>
                </a:solidFill>
              </a:rPr>
              <a:t> (X, Y) + E [X] E [Y]</a:t>
            </a:r>
          </a:p>
          <a:p>
            <a:pPr algn="just">
              <a:spcBef>
                <a:spcPct val="0"/>
              </a:spcBef>
              <a:buFontTx/>
              <a:buNone/>
            </a:pPr>
            <a:endParaRPr lang="fr-FR" altLang="ar-DZ" sz="2000" dirty="0"/>
          </a:p>
          <a:p>
            <a:pPr algn="just">
              <a:spcBef>
                <a:spcPct val="0"/>
              </a:spcBef>
              <a:buFontTx/>
              <a:buNone/>
            </a:pPr>
            <a:r>
              <a:rPr lang="en-US" altLang="ar-DZ" sz="2000" dirty="0">
                <a:solidFill>
                  <a:srgbClr val="00B0F0"/>
                </a:solidFill>
              </a:rPr>
              <a:t>The random variables are orthogonal if </a:t>
            </a:r>
            <a:r>
              <a:rPr lang="fr-FR" altLang="ar-DZ" sz="2000" dirty="0">
                <a:solidFill>
                  <a:srgbClr val="00B0F0"/>
                </a:solidFill>
              </a:rPr>
              <a:t> </a:t>
            </a:r>
            <a:r>
              <a:rPr lang="fr-FR" altLang="ar-DZ" sz="2000" dirty="0" smtClean="0">
                <a:solidFill>
                  <a:srgbClr val="00B0F0"/>
                </a:solidFill>
              </a:rPr>
              <a:t>R </a:t>
            </a:r>
            <a:r>
              <a:rPr lang="fr-FR" altLang="ar-DZ" sz="2000" dirty="0">
                <a:solidFill>
                  <a:srgbClr val="00B0F0"/>
                </a:solidFill>
              </a:rPr>
              <a:t>(X</a:t>
            </a:r>
            <a:r>
              <a:rPr lang="fr-FR" altLang="ar-DZ" sz="2000" dirty="0" smtClean="0">
                <a:solidFill>
                  <a:srgbClr val="00B0F0"/>
                </a:solidFill>
              </a:rPr>
              <a:t>, </a:t>
            </a:r>
            <a:r>
              <a:rPr lang="fr-FR" altLang="ar-DZ" sz="2000" dirty="0">
                <a:solidFill>
                  <a:srgbClr val="00B0F0"/>
                </a:solidFill>
              </a:rPr>
              <a:t>Y) = 0 </a:t>
            </a:r>
            <a:endParaRPr lang="fr-FR" altLang="ar-DZ" sz="2000" b="1" dirty="0">
              <a:solidFill>
                <a:srgbClr val="00B0F0"/>
              </a:solidFill>
            </a:endParaRPr>
          </a:p>
        </p:txBody>
      </p:sp>
      <p:sp>
        <p:nvSpPr>
          <p:cNvPr id="40964" name="ZoneTexte 7">
            <a:extLst>
              <a:ext uri="{FF2B5EF4-FFF2-40B4-BE49-F238E27FC236}">
                <a16:creationId xmlns="" xmlns:a16="http://schemas.microsoft.com/office/drawing/2014/main" id="{7B3C5E53-802B-62F1-6A49-2D99204A335A}"/>
              </a:ext>
            </a:extLst>
          </p:cNvPr>
          <p:cNvSpPr txBox="1">
            <a:spLocks noChangeArrowheads="1"/>
          </p:cNvSpPr>
          <p:nvPr/>
        </p:nvSpPr>
        <p:spPr bwMode="auto">
          <a:xfrm>
            <a:off x="0" y="511175"/>
            <a:ext cx="9144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ar-DZ" sz="2000" b="1" u="sng">
                <a:solidFill>
                  <a:srgbClr val="FF0000"/>
                </a:solidFill>
                <a:latin typeface="Arial" panose="020B0604020202020204" pitchFamily="34" charset="0"/>
              </a:rPr>
              <a:t>CORRELATION COEFFICIENT BETWEEN TWO RANDOM VARIABLES</a:t>
            </a:r>
            <a:endParaRPr lang="en-US" altLang="ar-DZ" sz="2000" b="1" u="sng" dirty="0">
              <a:solidFill>
                <a:srgbClr val="FF0000"/>
              </a:solidFill>
              <a:latin typeface="Arial" panose="020B0604020202020204"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ZoneTexte 1">
            <a:extLst>
              <a:ext uri="{FF2B5EF4-FFF2-40B4-BE49-F238E27FC236}">
                <a16:creationId xmlns="" xmlns:a16="http://schemas.microsoft.com/office/drawing/2014/main" id="{794D06AA-C29A-6CE7-D347-CCC88417F768}"/>
              </a:ext>
            </a:extLst>
          </p:cNvPr>
          <p:cNvSpPr txBox="1">
            <a:spLocks noChangeArrowheads="1"/>
          </p:cNvSpPr>
          <p:nvPr/>
        </p:nvSpPr>
        <p:spPr bwMode="auto">
          <a:xfrm>
            <a:off x="0" y="0"/>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US" altLang="ar-DZ" sz="2400" b="1" u="sng">
                <a:solidFill>
                  <a:srgbClr val="FF0000"/>
                </a:solidFill>
                <a:latin typeface="Arial" panose="020B0604020202020204" pitchFamily="34" charset="0"/>
              </a:rPr>
              <a:t>RELATIONSHIP BETWEEN TWO RANDOM VARIABLES</a:t>
            </a:r>
            <a:endParaRPr lang="en-US" altLang="ar-DZ" sz="2400" b="1" u="sng" dirty="0">
              <a:solidFill>
                <a:srgbClr val="FF0000"/>
              </a:solidFill>
              <a:latin typeface="Arial" panose="020B0604020202020204" pitchFamily="34" charset="0"/>
            </a:endParaRPr>
          </a:p>
        </p:txBody>
      </p:sp>
      <p:sp>
        <p:nvSpPr>
          <p:cNvPr id="44035" name="ZoneTexte 7">
            <a:extLst>
              <a:ext uri="{FF2B5EF4-FFF2-40B4-BE49-F238E27FC236}">
                <a16:creationId xmlns="" xmlns:a16="http://schemas.microsoft.com/office/drawing/2014/main" id="{65954976-80BB-B20A-CE4B-BB2CD5C6FF64}"/>
              </a:ext>
            </a:extLst>
          </p:cNvPr>
          <p:cNvSpPr txBox="1">
            <a:spLocks noChangeArrowheads="1"/>
          </p:cNvSpPr>
          <p:nvPr/>
        </p:nvSpPr>
        <p:spPr bwMode="auto">
          <a:xfrm>
            <a:off x="0" y="511175"/>
            <a:ext cx="9144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ar-DZ" sz="2000" b="1" u="sng">
                <a:solidFill>
                  <a:srgbClr val="FF0000"/>
                </a:solidFill>
                <a:latin typeface="Arial" panose="020B0604020202020204" pitchFamily="34" charset="0"/>
              </a:rPr>
              <a:t>CORRELATION FUNCTION BETWEEN TWO RANDOM VARIABLES</a:t>
            </a:r>
            <a:endParaRPr lang="en-US" altLang="ar-DZ" sz="2000" b="1" u="sng" dirty="0">
              <a:solidFill>
                <a:srgbClr val="FF0000"/>
              </a:solidFill>
              <a:latin typeface="Arial" panose="020B0604020202020204" pitchFamily="34" charset="0"/>
            </a:endParaRPr>
          </a:p>
        </p:txBody>
      </p:sp>
      <p:pic>
        <p:nvPicPr>
          <p:cNvPr id="44036" name="Image 3">
            <a:extLst>
              <a:ext uri="{FF2B5EF4-FFF2-40B4-BE49-F238E27FC236}">
                <a16:creationId xmlns="" xmlns:a16="http://schemas.microsoft.com/office/drawing/2014/main" id="{3914164D-3052-47E3-4FF4-D86EF0925EE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8913" y="1120775"/>
            <a:ext cx="8575675" cy="447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4037" name="ZoneTexte 4">
            <a:extLst>
              <a:ext uri="{FF2B5EF4-FFF2-40B4-BE49-F238E27FC236}">
                <a16:creationId xmlns="" xmlns:a16="http://schemas.microsoft.com/office/drawing/2014/main" id="{35ACB98F-D5B7-3AA1-23C4-0B339B2352CE}"/>
              </a:ext>
            </a:extLst>
          </p:cNvPr>
          <p:cNvSpPr txBox="1">
            <a:spLocks noChangeArrowheads="1"/>
          </p:cNvSpPr>
          <p:nvPr/>
        </p:nvSpPr>
        <p:spPr bwMode="auto">
          <a:xfrm>
            <a:off x="0" y="5922963"/>
            <a:ext cx="9144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2400" b="1">
                <a:solidFill>
                  <a:srgbClr val="C00000"/>
                </a:solidFill>
              </a:rPr>
              <a:t>Non-correlation vs Independence</a:t>
            </a:r>
          </a:p>
          <a:p>
            <a:pPr algn="ctr"/>
            <a:r>
              <a:rPr lang="en-US" altLang="en-US" sz="2400" b="1">
                <a:solidFill>
                  <a:srgbClr val="C00000"/>
                </a:solidFill>
              </a:rPr>
              <a:t>Between two random variables X and Y</a:t>
            </a:r>
            <a:endParaRPr lang="en-US" altLang="en-US" sz="2400" b="1" dirty="0">
              <a:solidFill>
                <a:srgbClr val="C00000"/>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ZoneTexte 1">
            <a:extLst>
              <a:ext uri="{FF2B5EF4-FFF2-40B4-BE49-F238E27FC236}">
                <a16:creationId xmlns="" xmlns:a16="http://schemas.microsoft.com/office/drawing/2014/main" id="{6BAC7049-F961-9581-E8B9-FE5DC9F6DBCA}"/>
              </a:ext>
            </a:extLst>
          </p:cNvPr>
          <p:cNvSpPr txBox="1">
            <a:spLocks noChangeArrowheads="1"/>
          </p:cNvSpPr>
          <p:nvPr/>
        </p:nvSpPr>
        <p:spPr bwMode="auto">
          <a:xfrm>
            <a:off x="0" y="0"/>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US" altLang="ar-DZ" sz="2400" b="1" u="sng">
                <a:solidFill>
                  <a:srgbClr val="FF0000"/>
                </a:solidFill>
                <a:latin typeface="Arial" panose="020B0604020202020204" pitchFamily="34" charset="0"/>
              </a:rPr>
              <a:t>RELATIONSHIP BETWEEN TWO RANDOM VARIABLES</a:t>
            </a:r>
            <a:endParaRPr lang="en-US" altLang="ar-DZ" sz="2400" b="1" u="sng" dirty="0">
              <a:solidFill>
                <a:srgbClr val="FF0000"/>
              </a:solidFill>
              <a:latin typeface="Arial" panose="020B0604020202020204" pitchFamily="34" charset="0"/>
            </a:endParaRPr>
          </a:p>
        </p:txBody>
      </p:sp>
      <p:sp>
        <p:nvSpPr>
          <p:cNvPr id="45059" name="ZoneTexte 7">
            <a:extLst>
              <a:ext uri="{FF2B5EF4-FFF2-40B4-BE49-F238E27FC236}">
                <a16:creationId xmlns="" xmlns:a16="http://schemas.microsoft.com/office/drawing/2014/main" id="{C2487A2E-B3B7-BCD0-2221-6DBA420E4309}"/>
              </a:ext>
            </a:extLst>
          </p:cNvPr>
          <p:cNvSpPr txBox="1">
            <a:spLocks noChangeArrowheads="1"/>
          </p:cNvSpPr>
          <p:nvPr/>
        </p:nvSpPr>
        <p:spPr bwMode="auto">
          <a:xfrm>
            <a:off x="0" y="511175"/>
            <a:ext cx="9144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r-FR" altLang="ar-DZ" sz="2000" b="1" u="sng">
                <a:solidFill>
                  <a:srgbClr val="FF0000"/>
                </a:solidFill>
                <a:latin typeface="Arial" panose="020B0604020202020204" pitchFamily="34" charset="0"/>
              </a:rPr>
              <a:t>CORRELATION, COVARIANCE and CORRELATION COEFFICIENT</a:t>
            </a:r>
            <a:endParaRPr lang="fr-FR" altLang="ar-DZ" sz="2000" b="1" u="sng" dirty="0">
              <a:solidFill>
                <a:srgbClr val="FF0000"/>
              </a:solidFill>
              <a:latin typeface="Arial" panose="020B0604020202020204" pitchFamily="34" charset="0"/>
            </a:endParaRPr>
          </a:p>
        </p:txBody>
      </p:sp>
      <p:pic>
        <p:nvPicPr>
          <p:cNvPr id="45060" name="Image 1">
            <a:extLst>
              <a:ext uri="{FF2B5EF4-FFF2-40B4-BE49-F238E27FC236}">
                <a16:creationId xmlns="" xmlns:a16="http://schemas.microsoft.com/office/drawing/2014/main" id="{B42C5920-C306-8B16-829F-9F89528A551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1288" y="1285875"/>
            <a:ext cx="8861425" cy="4948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ZoneTexte 1">
            <a:extLst>
              <a:ext uri="{FF2B5EF4-FFF2-40B4-BE49-F238E27FC236}">
                <a16:creationId xmlns="" xmlns:a16="http://schemas.microsoft.com/office/drawing/2014/main" id="{E5F8F09F-EF9B-8352-9512-506550E54F68}"/>
              </a:ext>
            </a:extLst>
          </p:cNvPr>
          <p:cNvSpPr txBox="1">
            <a:spLocks noChangeArrowheads="1"/>
          </p:cNvSpPr>
          <p:nvPr/>
        </p:nvSpPr>
        <p:spPr bwMode="auto">
          <a:xfrm>
            <a:off x="0" y="0"/>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US" altLang="ar-DZ" sz="2400" b="1" u="sng">
                <a:solidFill>
                  <a:srgbClr val="FF0000"/>
                </a:solidFill>
                <a:latin typeface="Arial" panose="020B0604020202020204" pitchFamily="34" charset="0"/>
              </a:rPr>
              <a:t>RELATIONSHIP BETWEEN TWO RANDOM VARIABLES</a:t>
            </a:r>
            <a:endParaRPr lang="en-US" altLang="ar-DZ" sz="2400" b="1" u="sng" dirty="0">
              <a:solidFill>
                <a:srgbClr val="FF0000"/>
              </a:solidFill>
              <a:latin typeface="Arial" panose="020B0604020202020204" pitchFamily="34" charset="0"/>
            </a:endParaRPr>
          </a:p>
        </p:txBody>
      </p:sp>
      <p:sp>
        <p:nvSpPr>
          <p:cNvPr id="49155" name="ZoneTexte 7">
            <a:extLst>
              <a:ext uri="{FF2B5EF4-FFF2-40B4-BE49-F238E27FC236}">
                <a16:creationId xmlns="" xmlns:a16="http://schemas.microsoft.com/office/drawing/2014/main" id="{1CAC2DBF-3817-3310-913E-3817CD87D1D6}"/>
              </a:ext>
            </a:extLst>
          </p:cNvPr>
          <p:cNvSpPr txBox="1">
            <a:spLocks noChangeArrowheads="1"/>
          </p:cNvSpPr>
          <p:nvPr/>
        </p:nvSpPr>
        <p:spPr bwMode="auto">
          <a:xfrm>
            <a:off x="0" y="511175"/>
            <a:ext cx="9144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r-FR" altLang="ar-DZ" sz="2000" b="1" u="sng">
                <a:solidFill>
                  <a:srgbClr val="FF0000"/>
                </a:solidFill>
                <a:latin typeface="Arial" panose="020B0604020202020204" pitchFamily="34" charset="0"/>
              </a:rPr>
              <a:t>INDEPENDANCE   VS  CORRELATION</a:t>
            </a:r>
          </a:p>
        </p:txBody>
      </p:sp>
      <p:sp>
        <p:nvSpPr>
          <p:cNvPr id="49156" name="ZoneTexte 3">
            <a:extLst>
              <a:ext uri="{FF2B5EF4-FFF2-40B4-BE49-F238E27FC236}">
                <a16:creationId xmlns="" xmlns:a16="http://schemas.microsoft.com/office/drawing/2014/main" id="{BCE783BE-3B8F-0EA9-2174-71D635BCE381}"/>
              </a:ext>
            </a:extLst>
          </p:cNvPr>
          <p:cNvSpPr txBox="1">
            <a:spLocks noChangeArrowheads="1"/>
          </p:cNvSpPr>
          <p:nvPr/>
        </p:nvSpPr>
        <p:spPr bwMode="auto">
          <a:xfrm>
            <a:off x="0" y="1209675"/>
            <a:ext cx="9144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en-US" altLang="en-US" sz="2000" b="1">
                <a:solidFill>
                  <a:srgbClr val="002060"/>
                </a:solidFill>
              </a:rPr>
              <a:t>Two random variables X and Y are independent if:</a:t>
            </a:r>
            <a:endParaRPr lang="en-US" altLang="en-US" sz="2000" b="1" dirty="0">
              <a:solidFill>
                <a:srgbClr val="002060"/>
              </a:solidFill>
            </a:endParaRPr>
          </a:p>
        </p:txBody>
      </p:sp>
      <p:pic>
        <p:nvPicPr>
          <p:cNvPr id="49157" name="Image 2">
            <a:extLst>
              <a:ext uri="{FF2B5EF4-FFF2-40B4-BE49-F238E27FC236}">
                <a16:creationId xmlns="" xmlns:a16="http://schemas.microsoft.com/office/drawing/2014/main" id="{9F90892B-0D37-7C2A-A5BA-AE1461CD826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43125" y="1682750"/>
            <a:ext cx="485775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ZoneTexte 7">
            <a:extLst>
              <a:ext uri="{FF2B5EF4-FFF2-40B4-BE49-F238E27FC236}">
                <a16:creationId xmlns="" xmlns:a16="http://schemas.microsoft.com/office/drawing/2014/main" id="{8D063B09-205A-2CFC-2E29-A0F998727580}"/>
              </a:ext>
            </a:extLst>
          </p:cNvPr>
          <p:cNvSpPr txBox="1"/>
          <p:nvPr/>
        </p:nvSpPr>
        <p:spPr>
          <a:xfrm>
            <a:off x="0" y="2263775"/>
            <a:ext cx="9144000" cy="4401205"/>
          </a:xfrm>
          <a:prstGeom prst="rect">
            <a:avLst/>
          </a:prstGeom>
          <a:noFill/>
        </p:spPr>
        <p:txBody>
          <a:bodyPr rtlCol="1">
            <a:spAutoFit/>
          </a:bodyPr>
          <a:lstStyle/>
          <a:p>
            <a:pPr>
              <a:defRPr/>
            </a:pPr>
            <a:r>
              <a:rPr lang="en-US" sz="2000">
                <a:solidFill>
                  <a:srgbClr val="00B050"/>
                </a:solidFill>
              </a:rPr>
              <a:t>Reminders:</a:t>
            </a:r>
          </a:p>
          <a:p>
            <a:pPr>
              <a:defRPr/>
            </a:pPr>
            <a:endParaRPr lang="en-US" sz="2000">
              <a:solidFill>
                <a:srgbClr val="00B050"/>
              </a:solidFill>
            </a:endParaRPr>
          </a:p>
          <a:p>
            <a:pPr>
              <a:defRPr/>
            </a:pPr>
            <a:r>
              <a:rPr lang="en-US" sz="2000">
                <a:solidFill>
                  <a:srgbClr val="00B050"/>
                </a:solidFill>
              </a:rPr>
              <a:t>The Probability Density function describes 'completely' the random variable VR </a:t>
            </a:r>
          </a:p>
          <a:p>
            <a:pPr>
              <a:defRPr/>
            </a:pPr>
            <a:endParaRPr lang="en-US" sz="2000">
              <a:solidFill>
                <a:srgbClr val="00B050"/>
              </a:solidFill>
            </a:endParaRPr>
          </a:p>
          <a:p>
            <a:pPr>
              <a:defRPr/>
            </a:pPr>
            <a:r>
              <a:rPr lang="en-US" sz="2000">
                <a:solidFill>
                  <a:srgbClr val="00B050"/>
                </a:solidFill>
              </a:rPr>
              <a:t>But often we also need to:</a:t>
            </a:r>
          </a:p>
          <a:p>
            <a:pPr>
              <a:defRPr/>
            </a:pPr>
            <a:endParaRPr lang="en-US" sz="2000">
              <a:solidFill>
                <a:srgbClr val="00B050"/>
              </a:solidFill>
            </a:endParaRPr>
          </a:p>
          <a:p>
            <a:pPr>
              <a:defRPr/>
            </a:pPr>
            <a:r>
              <a:rPr lang="en-US" sz="2000">
                <a:solidFill>
                  <a:srgbClr val="00B050"/>
                </a:solidFill>
              </a:rPr>
              <a:t>The mathematical expectation or Ensemble mean, E[X], of the VA. It Describes the center of gravity of the probability density</a:t>
            </a:r>
          </a:p>
          <a:p>
            <a:pPr>
              <a:defRPr/>
            </a:pPr>
            <a:endParaRPr lang="en-US" sz="2000">
              <a:solidFill>
                <a:srgbClr val="00B050"/>
              </a:solidFill>
            </a:endParaRPr>
          </a:p>
          <a:p>
            <a:pPr>
              <a:defRPr/>
            </a:pPr>
            <a:r>
              <a:rPr lang="en-US" sz="2000">
                <a:solidFill>
                  <a:srgbClr val="00B050"/>
                </a:solidFill>
              </a:rPr>
              <a:t>Variance of a VA that describes the spread or propagation of the probability density </a:t>
            </a:r>
          </a:p>
          <a:p>
            <a:pPr>
              <a:defRPr/>
            </a:pPr>
            <a:endParaRPr lang="en-US" sz="2000">
              <a:solidFill>
                <a:srgbClr val="00B050"/>
              </a:solidFill>
            </a:endParaRPr>
          </a:p>
          <a:p>
            <a:pPr>
              <a:defRPr/>
            </a:pPr>
            <a:r>
              <a:rPr lang="en-US" sz="2000">
                <a:solidFill>
                  <a:srgbClr val="00B050"/>
                </a:solidFill>
              </a:rPr>
              <a:t>Correlation of a VA that describes somewhat the "inclination" of the joint probability density </a:t>
            </a:r>
            <a:endParaRPr lang="en-US" sz="2000" dirty="0">
              <a:solidFill>
                <a:srgbClr val="00B050"/>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709680" y="588447"/>
            <a:ext cx="248786" cy="369332"/>
          </a:xfrm>
          <a:prstGeom prst="rect">
            <a:avLst/>
          </a:prstGeom>
        </p:spPr>
        <p:txBody>
          <a:bodyPr wrap="none">
            <a:spAutoFit/>
          </a:bodyPr>
          <a:lstStyle/>
          <a:p>
            <a:r>
              <a:rPr lang="fr-FR" altLang="ar-DZ" b="1" u="sng" dirty="0" smtClean="0">
                <a:solidFill>
                  <a:srgbClr val="FF0000"/>
                </a:solidFill>
              </a:rPr>
              <a:t> </a:t>
            </a:r>
            <a:endParaRPr lang="fr-FR" dirty="0"/>
          </a:p>
        </p:txBody>
      </p:sp>
      <p:sp>
        <p:nvSpPr>
          <p:cNvPr id="7" name="Rectangle 6"/>
          <p:cNvSpPr/>
          <p:nvPr/>
        </p:nvSpPr>
        <p:spPr>
          <a:xfrm>
            <a:off x="2930081" y="265035"/>
            <a:ext cx="3890849" cy="369332"/>
          </a:xfrm>
          <a:prstGeom prst="rect">
            <a:avLst/>
          </a:prstGeom>
        </p:spPr>
        <p:txBody>
          <a:bodyPr wrap="square">
            <a:spAutoFit/>
          </a:bodyPr>
          <a:lstStyle/>
          <a:p>
            <a:r>
              <a:rPr lang="fr-FR" dirty="0"/>
              <a:t>DISCRETE PROBABILITY LAWS</a:t>
            </a:r>
            <a:endParaRPr lang="fr-FR" dirty="0"/>
          </a:p>
        </p:txBody>
      </p:sp>
      <p:sp>
        <p:nvSpPr>
          <p:cNvPr id="8" name="TextBox 7"/>
          <p:cNvSpPr txBox="1"/>
          <p:nvPr/>
        </p:nvSpPr>
        <p:spPr>
          <a:xfrm>
            <a:off x="543697" y="1688123"/>
            <a:ext cx="5782962" cy="2585323"/>
          </a:xfrm>
          <a:prstGeom prst="rect">
            <a:avLst/>
          </a:prstGeom>
          <a:noFill/>
        </p:spPr>
        <p:txBody>
          <a:bodyPr wrap="square" rtlCol="0">
            <a:spAutoFit/>
          </a:bodyPr>
          <a:lstStyle/>
          <a:p>
            <a:pPr>
              <a:lnSpc>
                <a:spcPct val="150000"/>
              </a:lnSpc>
            </a:pPr>
            <a:r>
              <a:rPr lang="en-US" dirty="0"/>
              <a:t>BINOMIAL LAW</a:t>
            </a:r>
          </a:p>
          <a:p>
            <a:pPr>
              <a:lnSpc>
                <a:spcPct val="150000"/>
              </a:lnSpc>
            </a:pPr>
            <a:r>
              <a:rPr lang="en-US" dirty="0"/>
              <a:t>LAW OF BERNOULLI</a:t>
            </a:r>
          </a:p>
          <a:p>
            <a:pPr>
              <a:lnSpc>
                <a:spcPct val="150000"/>
              </a:lnSpc>
            </a:pPr>
            <a:r>
              <a:rPr lang="en-US" dirty="0"/>
              <a:t>FISH LAW</a:t>
            </a:r>
          </a:p>
          <a:p>
            <a:pPr>
              <a:lnSpc>
                <a:spcPct val="150000"/>
              </a:lnSpc>
            </a:pPr>
            <a:r>
              <a:rPr lang="en-US" dirty="0"/>
              <a:t>STUDENT LAW</a:t>
            </a:r>
          </a:p>
          <a:p>
            <a:pPr>
              <a:lnSpc>
                <a:spcPct val="150000"/>
              </a:lnSpc>
            </a:pPr>
            <a:r>
              <a:rPr lang="en-US" dirty="0"/>
              <a:t>FISHER’S LAW etc.....</a:t>
            </a:r>
          </a:p>
          <a:p>
            <a:pPr>
              <a:lnSpc>
                <a:spcPct val="150000"/>
              </a:lnSpc>
            </a:pPr>
            <a:endParaRPr lang="fr-FR" dirty="0"/>
          </a:p>
        </p:txBody>
      </p:sp>
    </p:spTree>
    <p:extLst>
      <p:ext uri="{BB962C8B-B14F-4D97-AF65-F5344CB8AC3E}">
        <p14:creationId xmlns:p14="http://schemas.microsoft.com/office/powerpoint/2010/main" val="36525416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Espace réservé du numéro de diapositive 4">
            <a:extLst>
              <a:ext uri="{FF2B5EF4-FFF2-40B4-BE49-F238E27FC236}">
                <a16:creationId xmlns="" xmlns:a16="http://schemas.microsoft.com/office/drawing/2014/main" id="{70A4327D-9C3D-0BA6-BE51-C4B0AC986D1F}"/>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81C83BD8-ACBA-4DFA-8318-6D1B4124A504}" type="slidenum">
              <a:rPr lang="fr-FR" altLang="ar-DZ" sz="1400" smtClean="0">
                <a:latin typeface="Arial" panose="020B0604020202020204" pitchFamily="34" charset="0"/>
              </a:rPr>
              <a:pPr>
                <a:spcBef>
                  <a:spcPct val="0"/>
                </a:spcBef>
                <a:buFontTx/>
                <a:buNone/>
              </a:pPr>
              <a:t>27</a:t>
            </a:fld>
            <a:endParaRPr lang="fr-FR" altLang="ar-DZ" sz="1400">
              <a:latin typeface="Arial" panose="020B0604020202020204" pitchFamily="34" charset="0"/>
            </a:endParaRPr>
          </a:p>
        </p:txBody>
      </p:sp>
      <p:sp>
        <p:nvSpPr>
          <p:cNvPr id="63491" name="Text Box 3">
            <a:extLst>
              <a:ext uri="{FF2B5EF4-FFF2-40B4-BE49-F238E27FC236}">
                <a16:creationId xmlns="" xmlns:a16="http://schemas.microsoft.com/office/drawing/2014/main" id="{0C80BD39-A615-D8EB-8E09-22F9BB6608EE}"/>
              </a:ext>
            </a:extLst>
          </p:cNvPr>
          <p:cNvSpPr txBox="1">
            <a:spLocks noChangeArrowheads="1"/>
          </p:cNvSpPr>
          <p:nvPr/>
        </p:nvSpPr>
        <p:spPr bwMode="auto">
          <a:xfrm>
            <a:off x="0" y="571500"/>
            <a:ext cx="320312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r-FR" sz="2800" dirty="0"/>
              <a:t>binomial distribution</a:t>
            </a:r>
            <a:endParaRPr lang="fr-FR" altLang="ar-DZ" sz="2800" b="1" dirty="0">
              <a:solidFill>
                <a:srgbClr val="0066FF"/>
              </a:solidFill>
              <a:latin typeface="Arial" panose="020B0604020202020204" pitchFamily="34" charset="0"/>
            </a:endParaRPr>
          </a:p>
        </p:txBody>
      </p:sp>
      <p:sp>
        <p:nvSpPr>
          <p:cNvPr id="88074" name="Text Box 10">
            <a:extLst>
              <a:ext uri="{FF2B5EF4-FFF2-40B4-BE49-F238E27FC236}">
                <a16:creationId xmlns="" xmlns:a16="http://schemas.microsoft.com/office/drawing/2014/main" id="{6013D2FF-CF09-4D27-1A84-0A14B927BBA4}"/>
              </a:ext>
            </a:extLst>
          </p:cNvPr>
          <p:cNvSpPr txBox="1">
            <a:spLocks noChangeArrowheads="1"/>
          </p:cNvSpPr>
          <p:nvPr/>
        </p:nvSpPr>
        <p:spPr bwMode="auto">
          <a:xfrm>
            <a:off x="0" y="1214438"/>
            <a:ext cx="9144000" cy="3785652"/>
          </a:xfrm>
          <a:prstGeom prst="rect">
            <a:avLst/>
          </a:prstGeom>
          <a:noFill/>
          <a:ln w="9525">
            <a:noFill/>
            <a:miter lim="800000"/>
            <a:headEnd/>
            <a:tailEnd/>
          </a:ln>
          <a:effectLst/>
        </p:spPr>
        <p:txBody>
          <a:bodyPr>
            <a:spAutoFit/>
          </a:bodyPr>
          <a:lstStyle/>
          <a:p>
            <a:pPr algn="just">
              <a:defRPr/>
            </a:pPr>
            <a:r>
              <a:rPr lang="fr-FR" sz="2000" dirty="0" smtClean="0"/>
              <a:t>. </a:t>
            </a:r>
            <a:r>
              <a:rPr lang="en-US" sz="2000" dirty="0"/>
              <a:t>The binomial probability function (equation below) provides the probability that x successes will occur in n trials of a binomial experiment</a:t>
            </a:r>
            <a:endParaRPr lang="fr-FR" sz="2000" dirty="0"/>
          </a:p>
          <a:p>
            <a:pPr algn="just">
              <a:defRPr/>
            </a:pPr>
            <a:endParaRPr lang="fr-FR" sz="2000" dirty="0"/>
          </a:p>
          <a:p>
            <a:pPr algn="just">
              <a:defRPr/>
            </a:pPr>
            <a:endParaRPr lang="fr-FR" sz="2000" dirty="0"/>
          </a:p>
          <a:p>
            <a:pPr algn="just">
              <a:defRPr/>
            </a:pPr>
            <a:endParaRPr lang="fr-FR" sz="2000" dirty="0"/>
          </a:p>
          <a:p>
            <a:pPr algn="just">
              <a:defRPr/>
            </a:pPr>
            <a:endParaRPr lang="fr-FR" sz="2000" dirty="0">
              <a:latin typeface="Arial" charset="0"/>
            </a:endParaRPr>
          </a:p>
          <a:p>
            <a:pPr algn="just">
              <a:defRPr/>
            </a:pPr>
            <a:r>
              <a:rPr lang="en-US" sz="2000" dirty="0"/>
              <a:t>A binomial variable is therefore a random variable X corresponding to the sum of n Bernoulli variables. Noted X: B(</a:t>
            </a:r>
            <a:r>
              <a:rPr lang="en-US" sz="2000" dirty="0" err="1"/>
              <a:t>n,p</a:t>
            </a:r>
            <a:r>
              <a:rPr lang="en-US" sz="2000" dirty="0"/>
              <a:t>)</a:t>
            </a:r>
          </a:p>
          <a:p>
            <a:pPr algn="just">
              <a:defRPr/>
            </a:pPr>
            <a:r>
              <a:rPr lang="en-US" sz="2000" dirty="0"/>
              <a:t>Where X = number of successes during n identical and independent Bernoulli tests, </a:t>
            </a:r>
          </a:p>
          <a:p>
            <a:pPr algn="just">
              <a:defRPr/>
            </a:pPr>
            <a:endParaRPr lang="fr-FR" sz="2000" dirty="0" smtClean="0"/>
          </a:p>
          <a:p>
            <a:pPr algn="just">
              <a:defRPr/>
            </a:pPr>
            <a:endParaRPr lang="fr-FR" sz="2000" dirty="0">
              <a:latin typeface="Arial" charset="0"/>
            </a:endParaRPr>
          </a:p>
        </p:txBody>
      </p:sp>
      <p:sp>
        <p:nvSpPr>
          <p:cNvPr id="63493" name="ZoneTexte 12">
            <a:extLst>
              <a:ext uri="{FF2B5EF4-FFF2-40B4-BE49-F238E27FC236}">
                <a16:creationId xmlns="" xmlns:a16="http://schemas.microsoft.com/office/drawing/2014/main" id="{6226770A-4363-8285-8757-1E6C6DD6A5E3}"/>
              </a:ext>
            </a:extLst>
          </p:cNvPr>
          <p:cNvSpPr txBox="1">
            <a:spLocks noChangeArrowheads="1"/>
          </p:cNvSpPr>
          <p:nvPr/>
        </p:nvSpPr>
        <p:spPr bwMode="auto">
          <a:xfrm>
            <a:off x="0" y="0"/>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US" altLang="ar-DZ" sz="2400" b="1" u="sng">
                <a:solidFill>
                  <a:srgbClr val="FF0000"/>
                </a:solidFill>
                <a:latin typeface="Arial" panose="020B0604020202020204" pitchFamily="34" charset="0"/>
              </a:rPr>
              <a:t>EXAMPLES OF DISCRETE PROBABILITY LAWS</a:t>
            </a:r>
            <a:endParaRPr lang="en-US" altLang="ar-DZ" sz="2400" b="1" u="sng" dirty="0">
              <a:solidFill>
                <a:srgbClr val="FF0000"/>
              </a:solidFill>
              <a:latin typeface="Arial" panose="020B0604020202020204" pitchFamily="34" charset="0"/>
            </a:endParaRPr>
          </a:p>
        </p:txBody>
      </p:sp>
      <p:graphicFrame>
        <p:nvGraphicFramePr>
          <p:cNvPr id="63494" name="Object 15">
            <a:extLst>
              <a:ext uri="{FF2B5EF4-FFF2-40B4-BE49-F238E27FC236}">
                <a16:creationId xmlns="" xmlns:a16="http://schemas.microsoft.com/office/drawing/2014/main" id="{D7B174FA-FD86-7E86-7F06-EC563812F481}"/>
              </a:ext>
            </a:extLst>
          </p:cNvPr>
          <p:cNvGraphicFramePr>
            <a:graphicFrameLocks noChangeAspect="1"/>
          </p:cNvGraphicFramePr>
          <p:nvPr>
            <p:extLst>
              <p:ext uri="{D42A27DB-BD31-4B8C-83A1-F6EECF244321}">
                <p14:modId xmlns:p14="http://schemas.microsoft.com/office/powerpoint/2010/main" val="3682851106"/>
              </p:ext>
            </p:extLst>
          </p:nvPr>
        </p:nvGraphicFramePr>
        <p:xfrm>
          <a:off x="2200715" y="1919028"/>
          <a:ext cx="5118100" cy="842963"/>
        </p:xfrm>
        <a:graphic>
          <a:graphicData uri="http://schemas.openxmlformats.org/presentationml/2006/ole">
            <mc:AlternateContent xmlns:mc="http://schemas.openxmlformats.org/markup-compatibility/2006">
              <mc:Choice xmlns:v="urn:schemas-microsoft-com:vml" Requires="v">
                <p:oleObj spid="_x0000_s9295" name="Equation" r:id="rId4" imgW="66141600" imgH="10058400" progId="Equation.3">
                  <p:embed/>
                </p:oleObj>
              </mc:Choice>
              <mc:Fallback>
                <p:oleObj name="Equation" r:id="rId4" imgW="66141600" imgH="10058400" progId="Equation.3">
                  <p:embed/>
                  <p:pic>
                    <p:nvPicPr>
                      <p:cNvPr id="63494" name="Object 15">
                        <a:extLst>
                          <a:ext uri="{FF2B5EF4-FFF2-40B4-BE49-F238E27FC236}">
                            <a16:creationId xmlns="" xmlns:a16="http://schemas.microsoft.com/office/drawing/2014/main" id="{D7B174FA-FD86-7E86-7F06-EC563812F48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0715" y="1919028"/>
                        <a:ext cx="5118100" cy="842963"/>
                      </a:xfrm>
                      <a:prstGeom prst="rect">
                        <a:avLst/>
                      </a:prstGeom>
                      <a:solidFill>
                        <a:schemeClr val="bg1"/>
                      </a:solidFill>
                      <a:ln w="9525">
                        <a:solidFill>
                          <a:schemeClr val="bg1"/>
                        </a:solidFill>
                        <a:miter lim="800000"/>
                        <a:headEnd/>
                        <a:tailEnd/>
                      </a:ln>
                    </p:spPr>
                  </p:pic>
                </p:oleObj>
              </mc:Fallback>
            </mc:AlternateContent>
          </a:graphicData>
        </a:graphic>
      </p:graphicFrame>
      <p:pic>
        <p:nvPicPr>
          <p:cNvPr id="7" name="Picture 6"/>
          <p:cNvPicPr>
            <a:picLocks noChangeAspect="1"/>
          </p:cNvPicPr>
          <p:nvPr/>
        </p:nvPicPr>
        <p:blipFill>
          <a:blip r:embed="rId6"/>
          <a:stretch>
            <a:fillRect/>
          </a:stretch>
        </p:blipFill>
        <p:spPr>
          <a:xfrm>
            <a:off x="0" y="4867422"/>
            <a:ext cx="8454683" cy="1377803"/>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Espace réservé du numéro de diapositive 3">
            <a:extLst>
              <a:ext uri="{FF2B5EF4-FFF2-40B4-BE49-F238E27FC236}">
                <a16:creationId xmlns="" xmlns:a16="http://schemas.microsoft.com/office/drawing/2014/main" id="{15D5D4A3-2D37-3EAC-25A1-3150F334F1D3}"/>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F145CA28-AE62-4CC3-8532-819E3BA9146C}" type="slidenum">
              <a:rPr lang="fr-FR" altLang="ar-DZ" sz="1400" smtClean="0">
                <a:latin typeface="Arial" panose="020B0604020202020204" pitchFamily="34" charset="0"/>
              </a:rPr>
              <a:pPr>
                <a:spcBef>
                  <a:spcPct val="0"/>
                </a:spcBef>
                <a:buFontTx/>
                <a:buNone/>
              </a:pPr>
              <a:t>28</a:t>
            </a:fld>
            <a:endParaRPr lang="fr-FR" altLang="ar-DZ" sz="1400">
              <a:latin typeface="Arial" panose="020B0604020202020204" pitchFamily="34" charset="0"/>
            </a:endParaRPr>
          </a:p>
        </p:txBody>
      </p:sp>
      <p:sp>
        <p:nvSpPr>
          <p:cNvPr id="86019" name="Rectangle 2">
            <a:extLst>
              <a:ext uri="{FF2B5EF4-FFF2-40B4-BE49-F238E27FC236}">
                <a16:creationId xmlns="" xmlns:a16="http://schemas.microsoft.com/office/drawing/2014/main" id="{232DC1A9-6E0B-5BE7-4E46-E8D09D9F3D06}"/>
              </a:ext>
            </a:extLst>
          </p:cNvPr>
          <p:cNvSpPr>
            <a:spLocks noChangeArrowheads="1"/>
          </p:cNvSpPr>
          <p:nvPr/>
        </p:nvSpPr>
        <p:spPr bwMode="auto">
          <a:xfrm>
            <a:off x="4438650" y="2592388"/>
            <a:ext cx="2209800" cy="990600"/>
          </a:xfrm>
          <a:prstGeom prst="rect">
            <a:avLst/>
          </a:prstGeom>
          <a:solidFill>
            <a:srgbClr val="FFFFFF"/>
          </a:solidFill>
          <a:ln w="9525">
            <a:solidFill>
              <a:schemeClr val="tx1"/>
            </a:solidFill>
            <a:miter lim="800000"/>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fr-FR" altLang="ar-DZ" sz="1800">
              <a:latin typeface="Arial" panose="020B0604020202020204" pitchFamily="34" charset="0"/>
            </a:endParaRPr>
          </a:p>
        </p:txBody>
      </p:sp>
      <p:sp>
        <p:nvSpPr>
          <p:cNvPr id="86020" name="Text Box 4">
            <a:extLst>
              <a:ext uri="{FF2B5EF4-FFF2-40B4-BE49-F238E27FC236}">
                <a16:creationId xmlns="" xmlns:a16="http://schemas.microsoft.com/office/drawing/2014/main" id="{566C5D6E-3F68-F8A6-7855-53D1ACAA9467}"/>
              </a:ext>
            </a:extLst>
          </p:cNvPr>
          <p:cNvSpPr txBox="1">
            <a:spLocks noChangeArrowheads="1"/>
          </p:cNvSpPr>
          <p:nvPr/>
        </p:nvSpPr>
        <p:spPr bwMode="auto">
          <a:xfrm>
            <a:off x="636356" y="1492190"/>
            <a:ext cx="2805576"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r-FR" sz="2000" dirty="0" err="1"/>
              <a:t>mathematical</a:t>
            </a:r>
            <a:r>
              <a:rPr lang="fr-FR" sz="2000" dirty="0"/>
              <a:t> expectation</a:t>
            </a:r>
            <a:endParaRPr lang="fr-FR" altLang="ar-DZ" sz="2000" dirty="0">
              <a:solidFill>
                <a:schemeClr val="accent2"/>
              </a:solidFill>
              <a:latin typeface="Arial" panose="020B0604020202020204" pitchFamily="34" charset="0"/>
            </a:endParaRPr>
          </a:p>
        </p:txBody>
      </p:sp>
      <p:sp>
        <p:nvSpPr>
          <p:cNvPr id="86021" name="Rectangle 5">
            <a:extLst>
              <a:ext uri="{FF2B5EF4-FFF2-40B4-BE49-F238E27FC236}">
                <a16:creationId xmlns="" xmlns:a16="http://schemas.microsoft.com/office/drawing/2014/main" id="{E4122A38-FD64-7F97-418F-BE0821452643}"/>
              </a:ext>
            </a:extLst>
          </p:cNvPr>
          <p:cNvSpPr>
            <a:spLocks noChangeArrowheads="1"/>
          </p:cNvSpPr>
          <p:nvPr/>
        </p:nvSpPr>
        <p:spPr bwMode="auto">
          <a:xfrm>
            <a:off x="5118100" y="1320800"/>
            <a:ext cx="3124200" cy="1143000"/>
          </a:xfrm>
          <a:prstGeom prst="rect">
            <a:avLst/>
          </a:prstGeom>
          <a:solidFill>
            <a:srgbClr val="FFFFFF"/>
          </a:solidFill>
          <a:ln w="9525">
            <a:solidFill>
              <a:schemeClr val="tx1"/>
            </a:solidFill>
            <a:miter lim="800000"/>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fr-FR" altLang="ar-DZ" sz="1800">
              <a:latin typeface="Arial" panose="020B0604020202020204" pitchFamily="34" charset="0"/>
            </a:endParaRPr>
          </a:p>
        </p:txBody>
      </p:sp>
      <p:graphicFrame>
        <p:nvGraphicFramePr>
          <p:cNvPr id="86022" name="Object 6">
            <a:extLst>
              <a:ext uri="{FF2B5EF4-FFF2-40B4-BE49-F238E27FC236}">
                <a16:creationId xmlns="" xmlns:a16="http://schemas.microsoft.com/office/drawing/2014/main" id="{765EAA55-C5CE-8060-6115-6C11C6A6E1EC}"/>
              </a:ext>
            </a:extLst>
          </p:cNvPr>
          <p:cNvGraphicFramePr>
            <a:graphicFrameLocks noChangeAspect="1"/>
          </p:cNvGraphicFramePr>
          <p:nvPr/>
        </p:nvGraphicFramePr>
        <p:xfrm>
          <a:off x="5194300" y="1397000"/>
          <a:ext cx="2667000" cy="950913"/>
        </p:xfrm>
        <a:graphic>
          <a:graphicData uri="http://schemas.openxmlformats.org/presentationml/2006/ole">
            <mc:AlternateContent xmlns:mc="http://schemas.openxmlformats.org/markup-compatibility/2006">
              <mc:Choice xmlns:v="urn:schemas-microsoft-com:vml" Requires="v">
                <p:oleObj spid="_x0000_s15595" name="Équation" r:id="rId3" imgW="28956000" imgH="10363200" progId="Equation.3">
                  <p:embed/>
                </p:oleObj>
              </mc:Choice>
              <mc:Fallback>
                <p:oleObj name="Équation" r:id="rId3" imgW="28956000" imgH="10363200" progId="Equation.3">
                  <p:embed/>
                  <p:pic>
                    <p:nvPicPr>
                      <p:cNvPr id="86022" name="Object 6">
                        <a:extLst>
                          <a:ext uri="{FF2B5EF4-FFF2-40B4-BE49-F238E27FC236}">
                            <a16:creationId xmlns="" xmlns:a16="http://schemas.microsoft.com/office/drawing/2014/main" id="{765EAA55-C5CE-8060-6115-6C11C6A6E1E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94300" y="1397000"/>
                        <a:ext cx="2667000"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6023" name="Text Box 7">
            <a:extLst>
              <a:ext uri="{FF2B5EF4-FFF2-40B4-BE49-F238E27FC236}">
                <a16:creationId xmlns="" xmlns:a16="http://schemas.microsoft.com/office/drawing/2014/main" id="{A76BE7AD-3892-E891-3633-75849455F013}"/>
              </a:ext>
            </a:extLst>
          </p:cNvPr>
          <p:cNvSpPr txBox="1">
            <a:spLocks noChangeArrowheads="1"/>
          </p:cNvSpPr>
          <p:nvPr/>
        </p:nvSpPr>
        <p:spPr bwMode="auto">
          <a:xfrm>
            <a:off x="755650" y="2636838"/>
            <a:ext cx="2550698"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r-FR" altLang="ar-DZ" sz="2000" dirty="0">
                <a:solidFill>
                  <a:srgbClr val="00B050"/>
                </a:solidFill>
                <a:latin typeface="Arial" panose="020B0604020202020204" pitchFamily="34" charset="0"/>
              </a:rPr>
              <a:t>For the binomial </a:t>
            </a:r>
            <a:r>
              <a:rPr lang="fr-FR" altLang="ar-DZ" sz="2000" dirty="0" err="1">
                <a:solidFill>
                  <a:srgbClr val="00B050"/>
                </a:solidFill>
                <a:latin typeface="Arial" panose="020B0604020202020204" pitchFamily="34" charset="0"/>
              </a:rPr>
              <a:t>law</a:t>
            </a:r>
            <a:r>
              <a:rPr lang="fr-FR" altLang="ar-DZ" sz="2000" dirty="0">
                <a:solidFill>
                  <a:srgbClr val="00B050"/>
                </a:solidFill>
                <a:latin typeface="Arial" panose="020B0604020202020204" pitchFamily="34" charset="0"/>
              </a:rPr>
              <a:t>:</a:t>
            </a:r>
            <a:endParaRPr lang="fr-FR" altLang="ar-DZ" sz="2000" dirty="0">
              <a:solidFill>
                <a:srgbClr val="00B050"/>
              </a:solidFill>
              <a:latin typeface="Arial" panose="020B0604020202020204" pitchFamily="34" charset="0"/>
            </a:endParaRPr>
          </a:p>
        </p:txBody>
      </p:sp>
      <p:graphicFrame>
        <p:nvGraphicFramePr>
          <p:cNvPr id="86024" name="Object 8">
            <a:extLst>
              <a:ext uri="{FF2B5EF4-FFF2-40B4-BE49-F238E27FC236}">
                <a16:creationId xmlns="" xmlns:a16="http://schemas.microsoft.com/office/drawing/2014/main" id="{064ACEC4-144B-5A64-DF83-6343EE1356C4}"/>
              </a:ext>
            </a:extLst>
          </p:cNvPr>
          <p:cNvGraphicFramePr>
            <a:graphicFrameLocks noChangeAspect="1"/>
          </p:cNvGraphicFramePr>
          <p:nvPr/>
        </p:nvGraphicFramePr>
        <p:xfrm>
          <a:off x="4813300" y="2921000"/>
          <a:ext cx="1458913" cy="446088"/>
        </p:xfrm>
        <a:graphic>
          <a:graphicData uri="http://schemas.openxmlformats.org/presentationml/2006/ole">
            <mc:AlternateContent xmlns:mc="http://schemas.openxmlformats.org/markup-compatibility/2006">
              <mc:Choice xmlns:v="urn:schemas-microsoft-com:vml" Requires="v">
                <p:oleObj spid="_x0000_s15596" name="Équation" r:id="rId5" imgW="15849600" imgH="4876800" progId="Equation.3">
                  <p:embed/>
                </p:oleObj>
              </mc:Choice>
              <mc:Fallback>
                <p:oleObj name="Équation" r:id="rId5" imgW="15849600" imgH="4876800" progId="Equation.3">
                  <p:embed/>
                  <p:pic>
                    <p:nvPicPr>
                      <p:cNvPr id="86024" name="Object 8">
                        <a:extLst>
                          <a:ext uri="{FF2B5EF4-FFF2-40B4-BE49-F238E27FC236}">
                            <a16:creationId xmlns="" xmlns:a16="http://schemas.microsoft.com/office/drawing/2014/main" id="{064ACEC4-144B-5A64-DF83-6343EE1356C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13300" y="2921000"/>
                        <a:ext cx="1458913" cy="446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6027" name="Text Box 3">
            <a:extLst>
              <a:ext uri="{FF2B5EF4-FFF2-40B4-BE49-F238E27FC236}">
                <a16:creationId xmlns="" xmlns:a16="http://schemas.microsoft.com/office/drawing/2014/main" id="{A19533E0-ACE2-4B16-F5ED-C1FF6DCEBA2F}"/>
              </a:ext>
            </a:extLst>
          </p:cNvPr>
          <p:cNvSpPr txBox="1">
            <a:spLocks noChangeArrowheads="1"/>
          </p:cNvSpPr>
          <p:nvPr/>
        </p:nvSpPr>
        <p:spPr bwMode="auto">
          <a:xfrm>
            <a:off x="0" y="571500"/>
            <a:ext cx="320312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r-FR" sz="2800"/>
              <a:t>binomial distribution</a:t>
            </a:r>
            <a:endParaRPr lang="fr-FR" altLang="ar-DZ" sz="2800" b="1" dirty="0">
              <a:solidFill>
                <a:srgbClr val="0066FF"/>
              </a:solidFill>
              <a:latin typeface="Arial" panose="020B0604020202020204" pitchFamily="34" charset="0"/>
            </a:endParaRPr>
          </a:p>
        </p:txBody>
      </p:sp>
      <p:sp>
        <p:nvSpPr>
          <p:cNvPr id="86028" name="ZoneTexte 12">
            <a:extLst>
              <a:ext uri="{FF2B5EF4-FFF2-40B4-BE49-F238E27FC236}">
                <a16:creationId xmlns="" xmlns:a16="http://schemas.microsoft.com/office/drawing/2014/main" id="{3BF6C888-1D59-3244-E107-72687A8F39B2}"/>
              </a:ext>
            </a:extLst>
          </p:cNvPr>
          <p:cNvSpPr txBox="1">
            <a:spLocks noChangeArrowheads="1"/>
          </p:cNvSpPr>
          <p:nvPr/>
        </p:nvSpPr>
        <p:spPr bwMode="auto">
          <a:xfrm>
            <a:off x="0" y="0"/>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US" altLang="ar-DZ" sz="2400" b="1" u="sng">
                <a:solidFill>
                  <a:srgbClr val="FF0000"/>
                </a:solidFill>
                <a:latin typeface="Arial" panose="020B0604020202020204" pitchFamily="34" charset="0"/>
              </a:rPr>
              <a:t>EXAMPLES OF DISCRETE PROBABILITY LAWS</a:t>
            </a:r>
            <a:endParaRPr lang="en-US" altLang="ar-DZ" sz="2400" b="1" u="sng" dirty="0">
              <a:solidFill>
                <a:srgbClr val="FF0000"/>
              </a:solidFill>
              <a:latin typeface="Arial" panose="020B0604020202020204" pitchFamily="34" charset="0"/>
            </a:endParaRPr>
          </a:p>
        </p:txBody>
      </p:sp>
      <p:graphicFrame>
        <p:nvGraphicFramePr>
          <p:cNvPr id="13" name="Object 7">
            <a:extLst>
              <a:ext uri="{FF2B5EF4-FFF2-40B4-BE49-F238E27FC236}">
                <a16:creationId xmlns="" xmlns:a16="http://schemas.microsoft.com/office/drawing/2014/main" id="{6CF4420B-FA74-2EE0-DE33-640CEAE3C1E5}"/>
              </a:ext>
            </a:extLst>
          </p:cNvPr>
          <p:cNvGraphicFramePr>
            <a:graphicFrameLocks noChangeAspect="1"/>
          </p:cNvGraphicFramePr>
          <p:nvPr>
            <p:extLst>
              <p:ext uri="{D42A27DB-BD31-4B8C-83A1-F6EECF244321}">
                <p14:modId xmlns:p14="http://schemas.microsoft.com/office/powerpoint/2010/main" val="3695720177"/>
              </p:ext>
            </p:extLst>
          </p:nvPr>
        </p:nvGraphicFramePr>
        <p:xfrm>
          <a:off x="3584575" y="3976687"/>
          <a:ext cx="1974850" cy="755650"/>
        </p:xfrm>
        <a:graphic>
          <a:graphicData uri="http://schemas.openxmlformats.org/presentationml/2006/ole">
            <mc:AlternateContent xmlns:mc="http://schemas.openxmlformats.org/markup-compatibility/2006">
              <mc:Choice xmlns:v="urn:schemas-microsoft-com:vml" Requires="v">
                <p:oleObj spid="_x0000_s15597" name="Équation" r:id="rId7" imgW="14325600" imgH="5486400" progId="Equation.3">
                  <p:embed/>
                </p:oleObj>
              </mc:Choice>
              <mc:Fallback>
                <p:oleObj name="Équation" r:id="rId7" imgW="14325600" imgH="54864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84575" y="3976687"/>
                        <a:ext cx="1974850" cy="755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Rectangle 1"/>
          <p:cNvSpPr/>
          <p:nvPr/>
        </p:nvSpPr>
        <p:spPr>
          <a:xfrm>
            <a:off x="1170957" y="3570061"/>
            <a:ext cx="1645002" cy="523220"/>
          </a:xfrm>
          <a:prstGeom prst="rect">
            <a:avLst/>
          </a:prstGeom>
        </p:spPr>
        <p:txBody>
          <a:bodyPr wrap="none">
            <a:spAutoFit/>
          </a:bodyPr>
          <a:lstStyle/>
          <a:p>
            <a:r>
              <a:rPr lang="fr-FR" altLang="ar-DZ" sz="2800" dirty="0" smtClean="0">
                <a:solidFill>
                  <a:srgbClr val="002060"/>
                </a:solidFill>
              </a:rPr>
              <a:t>variance </a:t>
            </a:r>
            <a:endParaRPr lang="fr-FR" sz="28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757675" y="520505"/>
            <a:ext cx="7514127" cy="1899138"/>
          </a:xfrm>
          <a:prstGeom prst="rect">
            <a:avLst/>
          </a:prstGeom>
        </p:spPr>
      </p:pic>
      <p:pic>
        <p:nvPicPr>
          <p:cNvPr id="3" name="Picture 2"/>
          <p:cNvPicPr>
            <a:picLocks noChangeAspect="1"/>
          </p:cNvPicPr>
          <p:nvPr/>
        </p:nvPicPr>
        <p:blipFill>
          <a:blip r:embed="rId3"/>
          <a:stretch>
            <a:fillRect/>
          </a:stretch>
        </p:blipFill>
        <p:spPr>
          <a:xfrm>
            <a:off x="942534" y="2419643"/>
            <a:ext cx="7427743" cy="1485607"/>
          </a:xfrm>
          <a:prstGeom prst="rect">
            <a:avLst/>
          </a:prstGeom>
        </p:spPr>
      </p:pic>
      <p:pic>
        <p:nvPicPr>
          <p:cNvPr id="4" name="Picture 3"/>
          <p:cNvPicPr>
            <a:picLocks noChangeAspect="1"/>
          </p:cNvPicPr>
          <p:nvPr/>
        </p:nvPicPr>
        <p:blipFill>
          <a:blip r:embed="rId4"/>
          <a:stretch>
            <a:fillRect/>
          </a:stretch>
        </p:blipFill>
        <p:spPr>
          <a:xfrm>
            <a:off x="576775" y="3905251"/>
            <a:ext cx="7498079" cy="1749962"/>
          </a:xfrm>
          <a:prstGeom prst="rect">
            <a:avLst/>
          </a:prstGeom>
        </p:spPr>
      </p:pic>
    </p:spTree>
    <p:extLst>
      <p:ext uri="{BB962C8B-B14F-4D97-AF65-F5344CB8AC3E}">
        <p14:creationId xmlns:p14="http://schemas.microsoft.com/office/powerpoint/2010/main" val="6787357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 xmlns:a16="http://schemas.microsoft.com/office/drawing/2014/main" id="{4D90AC7F-07B9-560B-0ABA-489AFB552AE2}"/>
              </a:ext>
            </a:extLst>
          </p:cNvPr>
          <p:cNvSpPr txBox="1"/>
          <p:nvPr/>
        </p:nvSpPr>
        <p:spPr>
          <a:xfrm>
            <a:off x="0" y="1195388"/>
            <a:ext cx="9144000" cy="3139321"/>
          </a:xfrm>
          <a:prstGeom prst="rect">
            <a:avLst/>
          </a:prstGeom>
          <a:noFill/>
        </p:spPr>
        <p:txBody>
          <a:bodyPr rtlCol="1">
            <a:spAutoFit/>
          </a:bodyPr>
          <a:lstStyle/>
          <a:p>
            <a:pPr>
              <a:defRPr/>
            </a:pPr>
            <a:r>
              <a:rPr lang="en-US" dirty="0"/>
              <a:t>Random variable X continues</a:t>
            </a:r>
          </a:p>
          <a:p>
            <a:pPr>
              <a:defRPr/>
            </a:pPr>
            <a:endParaRPr lang="en-US" dirty="0"/>
          </a:p>
          <a:p>
            <a:pPr>
              <a:defRPr/>
            </a:pPr>
            <a:r>
              <a:rPr lang="en-US" dirty="0"/>
              <a:t>A random variable that can take any value in a certain interval of real numbers is said to be continuous. </a:t>
            </a:r>
          </a:p>
          <a:p>
            <a:pPr>
              <a:defRPr/>
            </a:pPr>
            <a:endParaRPr lang="en-US" dirty="0"/>
          </a:p>
          <a:p>
            <a:pPr>
              <a:defRPr/>
            </a:pPr>
            <a:r>
              <a:rPr lang="en-US" dirty="0"/>
              <a:t>Examples:</a:t>
            </a:r>
          </a:p>
          <a:p>
            <a:pPr>
              <a:defRPr/>
            </a:pPr>
            <a:endParaRPr lang="en-US" dirty="0"/>
          </a:p>
          <a:p>
            <a:pPr>
              <a:defRPr/>
            </a:pPr>
            <a:r>
              <a:rPr lang="en-US" dirty="0"/>
              <a:t>A random variable representing the weight of a person in kilograms: 50kg&lt;=X&lt;=100kg</a:t>
            </a:r>
          </a:p>
          <a:p>
            <a:pPr>
              <a:defRPr/>
            </a:pPr>
            <a:r>
              <a:rPr lang="en-US" dirty="0"/>
              <a:t>The exact temperature of an oven,</a:t>
            </a:r>
          </a:p>
          <a:p>
            <a:pPr>
              <a:defRPr/>
            </a:pPr>
            <a:r>
              <a:rPr lang="en-US" dirty="0"/>
              <a:t>The exact length of a manufactured part</a:t>
            </a:r>
          </a:p>
          <a:p>
            <a:pPr>
              <a:defRPr/>
            </a:pPr>
            <a:r>
              <a:rPr lang="en-US" dirty="0"/>
              <a:t>The date and time a payment is received. </a:t>
            </a:r>
          </a:p>
        </p:txBody>
      </p:sp>
      <p:sp>
        <p:nvSpPr>
          <p:cNvPr id="6147" name="ZoneTexte 2">
            <a:extLst>
              <a:ext uri="{FF2B5EF4-FFF2-40B4-BE49-F238E27FC236}">
                <a16:creationId xmlns="" xmlns:a16="http://schemas.microsoft.com/office/drawing/2014/main" id="{69EEEBB9-1B06-0BC4-03C0-219F567BEB54}"/>
              </a:ext>
            </a:extLst>
          </p:cNvPr>
          <p:cNvSpPr txBox="1">
            <a:spLocks noChangeArrowheads="1"/>
          </p:cNvSpPr>
          <p:nvPr/>
        </p:nvSpPr>
        <p:spPr bwMode="auto">
          <a:xfrm>
            <a:off x="0" y="0"/>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r-FR" altLang="ar-DZ" sz="2400" b="1" u="sng">
                <a:solidFill>
                  <a:srgbClr val="FF0000"/>
                </a:solidFill>
                <a:latin typeface="Arial" panose="020B0604020202020204" pitchFamily="34" charset="0"/>
              </a:rPr>
              <a:t>GENERALITES</a:t>
            </a:r>
            <a:endParaRPr lang="ar-DZ" altLang="ar-DZ" sz="2400" b="1" u="sng">
              <a:solidFill>
                <a:srgbClr val="FF0000"/>
              </a:solidFill>
              <a:latin typeface="Arial" panose="020B0604020202020204"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829995" y="737747"/>
            <a:ext cx="7455876" cy="3341884"/>
          </a:xfrm>
          <a:prstGeom prst="rect">
            <a:avLst/>
          </a:prstGeom>
        </p:spPr>
      </p:pic>
    </p:spTree>
    <p:extLst>
      <p:ext uri="{BB962C8B-B14F-4D97-AF65-F5344CB8AC3E}">
        <p14:creationId xmlns:p14="http://schemas.microsoft.com/office/powerpoint/2010/main" val="18210448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101456" y="737967"/>
            <a:ext cx="7212550" cy="3876236"/>
          </a:xfrm>
          <a:prstGeom prst="rect">
            <a:avLst/>
          </a:prstGeom>
        </p:spPr>
      </p:pic>
    </p:spTree>
    <p:extLst>
      <p:ext uri="{BB962C8B-B14F-4D97-AF65-F5344CB8AC3E}">
        <p14:creationId xmlns:p14="http://schemas.microsoft.com/office/powerpoint/2010/main" val="41099780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Espace réservé du numéro de diapositive 4">
            <a:extLst>
              <a:ext uri="{FF2B5EF4-FFF2-40B4-BE49-F238E27FC236}">
                <a16:creationId xmlns="" xmlns:a16="http://schemas.microsoft.com/office/drawing/2014/main" id="{4ED06CA8-AEEF-326F-7D6A-975851EC4958}"/>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46F167F1-3FEA-4ECE-A371-07BC3481DD0A}" type="slidenum">
              <a:rPr lang="fr-FR" altLang="ar-DZ" sz="1400" smtClean="0">
                <a:latin typeface="Arial" panose="020B0604020202020204" pitchFamily="34" charset="0"/>
              </a:rPr>
              <a:pPr>
                <a:spcBef>
                  <a:spcPct val="0"/>
                </a:spcBef>
                <a:buFontTx/>
                <a:buNone/>
              </a:pPr>
              <a:t>32</a:t>
            </a:fld>
            <a:endParaRPr lang="fr-FR" altLang="ar-DZ" sz="1400">
              <a:latin typeface="Arial" panose="020B0604020202020204" pitchFamily="34" charset="0"/>
            </a:endParaRPr>
          </a:p>
        </p:txBody>
      </p:sp>
      <p:pic>
        <p:nvPicPr>
          <p:cNvPr id="94211" name="Picture 6">
            <a:extLst>
              <a:ext uri="{FF2B5EF4-FFF2-40B4-BE49-F238E27FC236}">
                <a16:creationId xmlns="" xmlns:a16="http://schemas.microsoft.com/office/drawing/2014/main" id="{7CBAC0FD-F7FE-A0DE-42A3-5BCE36BEB48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38625" y="4005263"/>
            <a:ext cx="3989388" cy="2852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28" name="Text Box 4">
            <a:extLst>
              <a:ext uri="{FF2B5EF4-FFF2-40B4-BE49-F238E27FC236}">
                <a16:creationId xmlns="" xmlns:a16="http://schemas.microsoft.com/office/drawing/2014/main" id="{B747CC22-72C6-FB03-25DD-EBF2F2D2FF96}"/>
              </a:ext>
            </a:extLst>
          </p:cNvPr>
          <p:cNvSpPr txBox="1">
            <a:spLocks noChangeArrowheads="1"/>
          </p:cNvSpPr>
          <p:nvPr/>
        </p:nvSpPr>
        <p:spPr bwMode="auto">
          <a:xfrm>
            <a:off x="317500" y="4005263"/>
            <a:ext cx="3727302" cy="830997"/>
          </a:xfrm>
          <a:prstGeom prst="rect">
            <a:avLst/>
          </a:prstGeom>
          <a:noFill/>
          <a:ln w="9525">
            <a:noFill/>
            <a:miter lim="800000"/>
            <a:headEnd/>
            <a:tailEnd/>
          </a:ln>
          <a:effectLst/>
        </p:spPr>
        <p:txBody>
          <a:bodyPr wrap="none">
            <a:spAutoFit/>
          </a:bodyPr>
          <a:lstStyle/>
          <a:p>
            <a:pPr>
              <a:defRPr/>
            </a:pPr>
            <a:r>
              <a:rPr lang="en-US" sz="2400" dirty="0">
                <a:latin typeface="Arial" charset="0"/>
              </a:rPr>
              <a:t>It is called the normal law </a:t>
            </a:r>
          </a:p>
          <a:p>
            <a:pPr>
              <a:defRPr/>
            </a:pPr>
            <a:r>
              <a:rPr lang="en-US" sz="2400" dirty="0">
                <a:latin typeface="Arial" charset="0"/>
              </a:rPr>
              <a:t>Noted </a:t>
            </a:r>
            <a:r>
              <a:rPr lang="en-US" sz="2400" dirty="0" smtClean="0">
                <a:latin typeface="Arial" charset="0"/>
              </a:rPr>
              <a:t> </a:t>
            </a:r>
            <a:r>
              <a:rPr lang="fr-FR" sz="2400" b="1" dirty="0" smtClean="0">
                <a:solidFill>
                  <a:schemeClr val="hlink"/>
                </a:solidFill>
                <a:effectLst>
                  <a:outerShdw blurRad="38100" dist="38100" dir="2700000" algn="tl">
                    <a:srgbClr val="C0C0C0"/>
                  </a:outerShdw>
                </a:effectLst>
                <a:latin typeface="Apple Chancery" charset="0"/>
              </a:rPr>
              <a:t>N </a:t>
            </a:r>
            <a:r>
              <a:rPr lang="fr-FR" sz="2400" b="1" dirty="0">
                <a:solidFill>
                  <a:schemeClr val="hlink"/>
                </a:solidFill>
                <a:effectLst>
                  <a:outerShdw blurRad="38100" dist="38100" dir="2700000" algn="tl">
                    <a:srgbClr val="C0C0C0"/>
                  </a:outerShdw>
                </a:effectLst>
                <a:latin typeface="Arial" charset="0"/>
              </a:rPr>
              <a:t>(</a:t>
            </a:r>
            <a:r>
              <a:rPr lang="fr-FR" sz="2400" b="1" dirty="0" err="1">
                <a:solidFill>
                  <a:schemeClr val="hlink"/>
                </a:solidFill>
                <a:effectLst>
                  <a:outerShdw blurRad="38100" dist="38100" dir="2700000" algn="tl">
                    <a:srgbClr val="C0C0C0"/>
                  </a:outerShdw>
                </a:effectLst>
                <a:latin typeface="Symbol" pitchFamily="18" charset="2"/>
              </a:rPr>
              <a:t>m</a:t>
            </a:r>
            <a:r>
              <a:rPr lang="fr-FR" sz="2400" b="1" dirty="0" err="1">
                <a:solidFill>
                  <a:schemeClr val="hlink"/>
                </a:solidFill>
                <a:effectLst>
                  <a:outerShdw blurRad="38100" dist="38100" dir="2700000" algn="tl">
                    <a:srgbClr val="C0C0C0"/>
                  </a:outerShdw>
                </a:effectLst>
                <a:latin typeface="Arial" charset="0"/>
              </a:rPr>
              <a:t>,</a:t>
            </a:r>
            <a:r>
              <a:rPr lang="fr-FR" sz="2400" b="1" dirty="0" err="1">
                <a:solidFill>
                  <a:schemeClr val="hlink"/>
                </a:solidFill>
                <a:effectLst>
                  <a:outerShdw blurRad="38100" dist="38100" dir="2700000" algn="tl">
                    <a:srgbClr val="C0C0C0"/>
                  </a:outerShdw>
                </a:effectLst>
                <a:latin typeface="Symbol" pitchFamily="18" charset="2"/>
              </a:rPr>
              <a:t>s</a:t>
            </a:r>
            <a:r>
              <a:rPr lang="fr-FR" sz="2400" b="1" dirty="0">
                <a:solidFill>
                  <a:schemeClr val="hlink"/>
                </a:solidFill>
                <a:effectLst>
                  <a:outerShdw blurRad="38100" dist="38100" dir="2700000" algn="tl">
                    <a:srgbClr val="C0C0C0"/>
                  </a:outerShdw>
                </a:effectLst>
                <a:latin typeface="Arial" charset="0"/>
              </a:rPr>
              <a:t>)</a:t>
            </a:r>
          </a:p>
        </p:txBody>
      </p:sp>
      <p:sp>
        <p:nvSpPr>
          <p:cNvPr id="94213" name="Text Box 5">
            <a:extLst>
              <a:ext uri="{FF2B5EF4-FFF2-40B4-BE49-F238E27FC236}">
                <a16:creationId xmlns="" xmlns:a16="http://schemas.microsoft.com/office/drawing/2014/main" id="{547521FD-4B64-1B73-CA8C-930099C9C070}"/>
              </a:ext>
            </a:extLst>
          </p:cNvPr>
          <p:cNvSpPr txBox="1">
            <a:spLocks noChangeArrowheads="1"/>
          </p:cNvSpPr>
          <p:nvPr/>
        </p:nvSpPr>
        <p:spPr bwMode="auto">
          <a:xfrm>
            <a:off x="384175" y="5516563"/>
            <a:ext cx="32956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r-FR" altLang="ar-DZ" sz="2400" b="1">
                <a:solidFill>
                  <a:srgbClr val="0066FF"/>
                </a:solidFill>
                <a:latin typeface="Arial" panose="020B0604020202020204" pitchFamily="34" charset="0"/>
              </a:rPr>
              <a:t>E(X) = </a:t>
            </a:r>
            <a:r>
              <a:rPr lang="fr-FR" altLang="ar-DZ" sz="2400" b="1">
                <a:solidFill>
                  <a:srgbClr val="0066FF"/>
                </a:solidFill>
                <a:latin typeface="Symbol" panose="05050102010706020507" pitchFamily="18" charset="2"/>
              </a:rPr>
              <a:t>m</a:t>
            </a:r>
            <a:r>
              <a:rPr lang="fr-FR" altLang="ar-DZ" sz="2400" b="1">
                <a:latin typeface="Arial" panose="020B0604020202020204" pitchFamily="34" charset="0"/>
              </a:rPr>
              <a:t>	</a:t>
            </a:r>
            <a:r>
              <a:rPr lang="fr-FR" altLang="ar-DZ" sz="2400" b="1">
                <a:solidFill>
                  <a:srgbClr val="339933"/>
                </a:solidFill>
                <a:latin typeface="Arial" panose="020B0604020202020204" pitchFamily="34" charset="0"/>
              </a:rPr>
              <a:t>V(X) = </a:t>
            </a:r>
            <a:r>
              <a:rPr lang="fr-FR" altLang="ar-DZ" sz="2400" b="1">
                <a:solidFill>
                  <a:srgbClr val="339933"/>
                </a:solidFill>
                <a:latin typeface="Symbol" panose="05050102010706020507" pitchFamily="18" charset="2"/>
              </a:rPr>
              <a:t>s</a:t>
            </a:r>
            <a:r>
              <a:rPr lang="fr-FR" altLang="ar-DZ" sz="2400" b="1" baseline="30000">
                <a:solidFill>
                  <a:srgbClr val="339933"/>
                </a:solidFill>
                <a:latin typeface="Arial" panose="020B0604020202020204" pitchFamily="34" charset="0"/>
              </a:rPr>
              <a:t>2</a:t>
            </a:r>
            <a:endParaRPr lang="fr-FR" altLang="ar-DZ" sz="2400" b="1">
              <a:solidFill>
                <a:srgbClr val="339933"/>
              </a:solidFill>
              <a:latin typeface="Arial" panose="020B0604020202020204" pitchFamily="34" charset="0"/>
            </a:endParaRPr>
          </a:p>
        </p:txBody>
      </p:sp>
      <p:sp>
        <p:nvSpPr>
          <p:cNvPr id="103434" name="Text Box 10">
            <a:extLst>
              <a:ext uri="{FF2B5EF4-FFF2-40B4-BE49-F238E27FC236}">
                <a16:creationId xmlns="" xmlns:a16="http://schemas.microsoft.com/office/drawing/2014/main" id="{C66AA4D5-54E6-E59E-B9D5-FF7D5BA88AD4}"/>
              </a:ext>
            </a:extLst>
          </p:cNvPr>
          <p:cNvSpPr txBox="1">
            <a:spLocks noChangeArrowheads="1"/>
          </p:cNvSpPr>
          <p:nvPr/>
        </p:nvSpPr>
        <p:spPr bwMode="auto">
          <a:xfrm>
            <a:off x="0" y="1108075"/>
            <a:ext cx="9144000" cy="1938992"/>
          </a:xfrm>
          <a:prstGeom prst="rect">
            <a:avLst/>
          </a:prstGeom>
          <a:noFill/>
          <a:ln w="9525" algn="ctr">
            <a:noFill/>
            <a:miter lim="800000"/>
            <a:headEnd/>
            <a:tailEnd/>
          </a:ln>
          <a:effectLst/>
        </p:spPr>
        <p:txBody>
          <a:bodyPr>
            <a:spAutoFit/>
          </a:bodyPr>
          <a:lstStyle/>
          <a:p>
            <a:pPr algn="just">
              <a:defRPr/>
            </a:pPr>
            <a:r>
              <a:rPr lang="fr-FR" sz="2000" dirty="0">
                <a:solidFill>
                  <a:srgbClr val="7030A0"/>
                </a:solidFill>
              </a:rPr>
              <a:t>La distribution de probabilité continue la plus largement utilisée en statistique est la distribution de probabilité </a:t>
            </a:r>
            <a:r>
              <a:rPr lang="fr-FR" sz="2000" dirty="0" smtClean="0">
                <a:solidFill>
                  <a:srgbClr val="7030A0"/>
                </a:solidFill>
              </a:rPr>
              <a:t>normale</a:t>
            </a:r>
            <a:r>
              <a:rPr lang="en-US" sz="2000" dirty="0">
                <a:solidFill>
                  <a:srgbClr val="7030A0"/>
                </a:solidFill>
              </a:rPr>
              <a:t>. </a:t>
            </a:r>
          </a:p>
          <a:p>
            <a:pPr algn="just">
              <a:defRPr/>
            </a:pPr>
            <a:endParaRPr lang="en-US" sz="2000" dirty="0">
              <a:solidFill>
                <a:srgbClr val="7030A0"/>
              </a:solidFill>
            </a:endParaRPr>
          </a:p>
          <a:p>
            <a:pPr algn="just">
              <a:defRPr/>
            </a:pPr>
            <a:r>
              <a:rPr lang="en-US" sz="2000" dirty="0">
                <a:solidFill>
                  <a:srgbClr val="7030A0"/>
                </a:solidFill>
              </a:rPr>
              <a:t>A random variable is a normal variable when it depends on a large number of independent causes, none of which is predominant.</a:t>
            </a:r>
          </a:p>
          <a:p>
            <a:pPr algn="just">
              <a:defRPr/>
            </a:pPr>
            <a:endParaRPr lang="fr-FR" sz="2000" dirty="0">
              <a:solidFill>
                <a:srgbClr val="0070C0"/>
              </a:solidFill>
              <a:latin typeface="Arial" charset="0"/>
            </a:endParaRPr>
          </a:p>
        </p:txBody>
      </p:sp>
      <p:grpSp>
        <p:nvGrpSpPr>
          <p:cNvPr id="94215" name="Group 12">
            <a:extLst>
              <a:ext uri="{FF2B5EF4-FFF2-40B4-BE49-F238E27FC236}">
                <a16:creationId xmlns="" xmlns:a16="http://schemas.microsoft.com/office/drawing/2014/main" id="{2AC447B3-59AB-D2B3-DEDF-07261FF95594}"/>
              </a:ext>
            </a:extLst>
          </p:cNvPr>
          <p:cNvGrpSpPr>
            <a:grpSpLocks/>
          </p:cNvGrpSpPr>
          <p:nvPr/>
        </p:nvGrpSpPr>
        <p:grpSpPr bwMode="auto">
          <a:xfrm>
            <a:off x="894568" y="2722562"/>
            <a:ext cx="6734957" cy="1232693"/>
            <a:chOff x="611" y="1797"/>
            <a:chExt cx="4595" cy="683"/>
          </a:xfrm>
        </p:grpSpPr>
        <p:graphicFrame>
          <p:nvGraphicFramePr>
            <p:cNvPr id="94222" name="Object 3">
              <a:extLst>
                <a:ext uri="{FF2B5EF4-FFF2-40B4-BE49-F238E27FC236}">
                  <a16:creationId xmlns="" xmlns:a16="http://schemas.microsoft.com/office/drawing/2014/main" id="{CE3C3393-6B59-6B1E-93FC-674DC6A8C78F}"/>
                </a:ext>
              </a:extLst>
            </p:cNvPr>
            <p:cNvGraphicFramePr>
              <a:graphicFrameLocks noChangeAspect="1"/>
            </p:cNvGraphicFramePr>
            <p:nvPr/>
          </p:nvGraphicFramePr>
          <p:xfrm>
            <a:off x="3165" y="1797"/>
            <a:ext cx="2041" cy="599"/>
          </p:xfrm>
          <a:graphic>
            <a:graphicData uri="http://schemas.openxmlformats.org/presentationml/2006/ole">
              <mc:AlternateContent xmlns:mc="http://schemas.openxmlformats.org/markup-compatibility/2006">
                <mc:Choice xmlns:v="urn:schemas-microsoft-com:vml" Requires="v">
                  <p:oleObj spid="_x0000_s20559" name="Équation" r:id="rId5" imgW="8305800" imgH="2438400" progId="Equation.3">
                    <p:embed/>
                  </p:oleObj>
                </mc:Choice>
                <mc:Fallback>
                  <p:oleObj name="Équation" r:id="rId5" imgW="8305800" imgH="2438400" progId="Equation.3">
                    <p:embed/>
                    <p:pic>
                      <p:nvPicPr>
                        <p:cNvPr id="94222" name="Object 3">
                          <a:extLst>
                            <a:ext uri="{FF2B5EF4-FFF2-40B4-BE49-F238E27FC236}">
                              <a16:creationId xmlns="" xmlns:a16="http://schemas.microsoft.com/office/drawing/2014/main" id="{CE3C3393-6B59-6B1E-93FC-674DC6A8C78F}"/>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65" y="1797"/>
                          <a:ext cx="2041" cy="5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4223" name="Text Box 11">
              <a:extLst>
                <a:ext uri="{FF2B5EF4-FFF2-40B4-BE49-F238E27FC236}">
                  <a16:creationId xmlns="" xmlns:a16="http://schemas.microsoft.com/office/drawing/2014/main" id="{3E270C0B-C562-A42B-B890-7D5001C7FAB8}"/>
                </a:ext>
              </a:extLst>
            </p:cNvPr>
            <p:cNvSpPr txBox="1">
              <a:spLocks noChangeArrowheads="1"/>
            </p:cNvSpPr>
            <p:nvPr/>
          </p:nvSpPr>
          <p:spPr bwMode="auto">
            <a:xfrm>
              <a:off x="611" y="2020"/>
              <a:ext cx="1815"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r-FR" altLang="ar-DZ" sz="2400" dirty="0" smtClean="0">
                  <a:solidFill>
                    <a:srgbClr val="EB0C00"/>
                  </a:solidFill>
                  <a:latin typeface="Arial" panose="020B0604020202020204" pitchFamily="34" charset="0"/>
                </a:rPr>
                <a:t>:</a:t>
              </a:r>
              <a:r>
                <a:rPr lang="fr-FR" sz="2400" dirty="0" err="1" smtClean="0"/>
                <a:t>probability</a:t>
              </a:r>
              <a:r>
                <a:rPr lang="fr-FR" sz="2400" dirty="0" smtClean="0"/>
                <a:t> </a:t>
              </a:r>
              <a:r>
                <a:rPr lang="fr-FR" sz="2400" dirty="0" err="1"/>
                <a:t>density</a:t>
              </a:r>
              <a:r>
                <a:rPr lang="fr-FR" sz="2400" dirty="0"/>
                <a:t/>
              </a:r>
              <a:br>
                <a:rPr lang="fr-FR" sz="2400" dirty="0"/>
              </a:br>
              <a:endParaRPr lang="fr-FR" altLang="ar-DZ" sz="2400" dirty="0">
                <a:solidFill>
                  <a:srgbClr val="EB0C00"/>
                </a:solidFill>
                <a:latin typeface="Arial" panose="020B0604020202020204" pitchFamily="34" charset="0"/>
              </a:endParaRPr>
            </a:p>
          </p:txBody>
        </p:sp>
      </p:grpSp>
      <p:sp>
        <p:nvSpPr>
          <p:cNvPr id="94216" name="Rectangle 14">
            <a:extLst>
              <a:ext uri="{FF2B5EF4-FFF2-40B4-BE49-F238E27FC236}">
                <a16:creationId xmlns="" xmlns:a16="http://schemas.microsoft.com/office/drawing/2014/main" id="{ABE8119F-6CC9-B78D-C95F-276F8A897202}"/>
              </a:ext>
            </a:extLst>
          </p:cNvPr>
          <p:cNvSpPr>
            <a:spLocks noChangeArrowheads="1"/>
          </p:cNvSpPr>
          <p:nvPr/>
        </p:nvSpPr>
        <p:spPr bwMode="auto">
          <a:xfrm>
            <a:off x="5303838" y="6237288"/>
            <a:ext cx="1925637" cy="431800"/>
          </a:xfrm>
          <a:prstGeom prst="rect">
            <a:avLst/>
          </a:prstGeom>
          <a:solidFill>
            <a:schemeClr val="bg1"/>
          </a:solidFill>
          <a:ln w="9525">
            <a:solidFill>
              <a:schemeClr val="bg1"/>
            </a:solidFill>
            <a:miter lim="800000"/>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fr-FR" altLang="ar-DZ" sz="1800">
              <a:latin typeface="Arial" panose="020B0604020202020204" pitchFamily="34" charset="0"/>
            </a:endParaRPr>
          </a:p>
        </p:txBody>
      </p:sp>
      <p:sp>
        <p:nvSpPr>
          <p:cNvPr id="94217" name="Text Box 13">
            <a:extLst>
              <a:ext uri="{FF2B5EF4-FFF2-40B4-BE49-F238E27FC236}">
                <a16:creationId xmlns="" xmlns:a16="http://schemas.microsoft.com/office/drawing/2014/main" id="{5EB9109F-FDC6-7AF7-44AF-0CA630C20D11}"/>
              </a:ext>
            </a:extLst>
          </p:cNvPr>
          <p:cNvSpPr txBox="1">
            <a:spLocks noChangeArrowheads="1"/>
          </p:cNvSpPr>
          <p:nvPr/>
        </p:nvSpPr>
        <p:spPr bwMode="auto">
          <a:xfrm>
            <a:off x="5368925" y="6237288"/>
            <a:ext cx="15827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r-FR" altLang="ar-DZ" sz="1800">
                <a:latin typeface="Arial" panose="020B0604020202020204" pitchFamily="34" charset="0"/>
              </a:rPr>
              <a:t>f symétrique/</a:t>
            </a:r>
            <a:r>
              <a:rPr lang="el-GR" altLang="ar-DZ" sz="1800">
                <a:latin typeface="Arial" panose="020B0604020202020204" pitchFamily="34" charset="0"/>
              </a:rPr>
              <a:t>μ</a:t>
            </a:r>
          </a:p>
        </p:txBody>
      </p:sp>
      <p:sp>
        <p:nvSpPr>
          <p:cNvPr id="94218" name="Text Box 15">
            <a:extLst>
              <a:ext uri="{FF2B5EF4-FFF2-40B4-BE49-F238E27FC236}">
                <a16:creationId xmlns="" xmlns:a16="http://schemas.microsoft.com/office/drawing/2014/main" id="{6D9C4E2B-2A6D-EF01-FACB-3A6F6B26D3AF}"/>
              </a:ext>
            </a:extLst>
          </p:cNvPr>
          <p:cNvSpPr txBox="1">
            <a:spLocks noChangeArrowheads="1"/>
          </p:cNvSpPr>
          <p:nvPr/>
        </p:nvSpPr>
        <p:spPr bwMode="auto">
          <a:xfrm>
            <a:off x="6615113" y="4235450"/>
            <a:ext cx="105886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r-FR" altLang="ar-DZ" sz="1800">
                <a:latin typeface="Arial" panose="020B0604020202020204" pitchFamily="34" charset="0"/>
              </a:rPr>
              <a:t>Max en </a:t>
            </a:r>
            <a:r>
              <a:rPr lang="el-GR" altLang="ar-DZ" sz="1800">
                <a:latin typeface="Arial" panose="020B0604020202020204" pitchFamily="34" charset="0"/>
              </a:rPr>
              <a:t>μ</a:t>
            </a:r>
          </a:p>
        </p:txBody>
      </p:sp>
      <p:sp>
        <p:nvSpPr>
          <p:cNvPr id="94219" name="Line 16">
            <a:extLst>
              <a:ext uri="{FF2B5EF4-FFF2-40B4-BE49-F238E27FC236}">
                <a16:creationId xmlns="" xmlns:a16="http://schemas.microsoft.com/office/drawing/2014/main" id="{F55421DA-D4D2-5E2A-9D86-FABA8AA76D83}"/>
              </a:ext>
            </a:extLst>
          </p:cNvPr>
          <p:cNvSpPr>
            <a:spLocks noChangeShapeType="1"/>
          </p:cNvSpPr>
          <p:nvPr/>
        </p:nvSpPr>
        <p:spPr bwMode="auto">
          <a:xfrm flipH="1">
            <a:off x="6299200" y="4581525"/>
            <a:ext cx="333375" cy="142875"/>
          </a:xfrm>
          <a:prstGeom prst="line">
            <a:avLst/>
          </a:prstGeom>
          <a:noFill/>
          <a:ln w="19050">
            <a:solidFill>
              <a:srgbClr val="EB0C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94220" name="ZoneTexte 16">
            <a:extLst>
              <a:ext uri="{FF2B5EF4-FFF2-40B4-BE49-F238E27FC236}">
                <a16:creationId xmlns="" xmlns:a16="http://schemas.microsoft.com/office/drawing/2014/main" id="{6F6B7F14-683B-B410-7A3D-632C34C775EA}"/>
              </a:ext>
            </a:extLst>
          </p:cNvPr>
          <p:cNvSpPr txBox="1">
            <a:spLocks noChangeArrowheads="1"/>
          </p:cNvSpPr>
          <p:nvPr/>
        </p:nvSpPr>
        <p:spPr bwMode="auto">
          <a:xfrm>
            <a:off x="0" y="0"/>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US" altLang="ar-DZ" sz="2400" b="1" u="sng" dirty="0">
                <a:solidFill>
                  <a:srgbClr val="FF0000"/>
                </a:solidFill>
                <a:latin typeface="Arial" panose="020B0604020202020204" pitchFamily="34" charset="0"/>
              </a:rPr>
              <a:t>EXAMPLES OF CONTINUOUS PROBABILITY LAWS</a:t>
            </a:r>
            <a:endParaRPr lang="en-US" altLang="ar-DZ" sz="2400" b="1" u="sng" dirty="0">
              <a:solidFill>
                <a:srgbClr val="FF0000"/>
              </a:solidFill>
              <a:latin typeface="Arial" panose="020B0604020202020204" pitchFamily="34" charset="0"/>
            </a:endParaRPr>
          </a:p>
        </p:txBody>
      </p:sp>
      <p:sp>
        <p:nvSpPr>
          <p:cNvPr id="94221" name="Text Box 3">
            <a:extLst>
              <a:ext uri="{FF2B5EF4-FFF2-40B4-BE49-F238E27FC236}">
                <a16:creationId xmlns="" xmlns:a16="http://schemas.microsoft.com/office/drawing/2014/main" id="{8E92E74F-B439-AF8E-C840-EC56D57F7F1D}"/>
              </a:ext>
            </a:extLst>
          </p:cNvPr>
          <p:cNvSpPr txBox="1">
            <a:spLocks noChangeArrowheads="1"/>
          </p:cNvSpPr>
          <p:nvPr/>
        </p:nvSpPr>
        <p:spPr bwMode="auto">
          <a:xfrm>
            <a:off x="0" y="571500"/>
            <a:ext cx="3410465"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r-FR" sz="2800" dirty="0"/>
              <a:t>normal distribution</a:t>
            </a:r>
            <a:r>
              <a:rPr lang="fr-FR" sz="2800" dirty="0"/>
              <a:t/>
            </a:r>
            <a:br>
              <a:rPr lang="fr-FR" sz="2800" dirty="0"/>
            </a:br>
            <a:endParaRPr lang="fr-FR" altLang="ar-DZ" sz="2800" b="1" dirty="0">
              <a:solidFill>
                <a:srgbClr val="0066FF"/>
              </a:solidFill>
              <a:latin typeface="Arial" panose="020B0604020202020204"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281355" y="1012874"/>
            <a:ext cx="8314006" cy="3211006"/>
          </a:xfrm>
          <a:prstGeom prst="rect">
            <a:avLst/>
          </a:prstGeom>
        </p:spPr>
      </p:pic>
      <p:pic>
        <p:nvPicPr>
          <p:cNvPr id="3" name="Picture 2"/>
          <p:cNvPicPr>
            <a:picLocks noChangeAspect="1"/>
          </p:cNvPicPr>
          <p:nvPr/>
        </p:nvPicPr>
        <p:blipFill>
          <a:blip r:embed="rId3"/>
          <a:stretch>
            <a:fillRect/>
          </a:stretch>
        </p:blipFill>
        <p:spPr>
          <a:xfrm>
            <a:off x="1814733" y="4574345"/>
            <a:ext cx="5472332" cy="2220351"/>
          </a:xfrm>
          <a:prstGeom prst="rect">
            <a:avLst/>
          </a:prstGeom>
        </p:spPr>
      </p:pic>
      <p:sp>
        <p:nvSpPr>
          <p:cNvPr id="5" name="TextBox 4"/>
          <p:cNvSpPr txBox="1"/>
          <p:nvPr/>
        </p:nvSpPr>
        <p:spPr>
          <a:xfrm>
            <a:off x="1814733" y="3854548"/>
            <a:ext cx="4185761" cy="369332"/>
          </a:xfrm>
          <a:prstGeom prst="rect">
            <a:avLst/>
          </a:prstGeom>
          <a:noFill/>
        </p:spPr>
        <p:txBody>
          <a:bodyPr wrap="none" rtlCol="0">
            <a:spAutoFit/>
          </a:bodyPr>
          <a:lstStyle/>
          <a:p>
            <a:r>
              <a:rPr lang="fr-FR" dirty="0" smtClean="0"/>
              <a:t>P(x): fonction de densité de probabilité)</a:t>
            </a:r>
            <a:endParaRPr lang="fr-FR" dirty="0"/>
          </a:p>
        </p:txBody>
      </p:sp>
      <p:sp>
        <p:nvSpPr>
          <p:cNvPr id="6" name="TextBox 5"/>
          <p:cNvSpPr txBox="1"/>
          <p:nvPr/>
        </p:nvSpPr>
        <p:spPr>
          <a:xfrm>
            <a:off x="897814" y="494827"/>
            <a:ext cx="6019597" cy="369332"/>
          </a:xfrm>
          <a:prstGeom prst="rect">
            <a:avLst/>
          </a:prstGeom>
          <a:noFill/>
        </p:spPr>
        <p:txBody>
          <a:bodyPr wrap="none" rtlCol="0">
            <a:spAutoFit/>
          </a:bodyPr>
          <a:lstStyle/>
          <a:p>
            <a:pPr algn="ctr"/>
            <a:r>
              <a:rPr lang="fr-FR" altLang="ar-DZ" b="1" u="sng" dirty="0">
                <a:solidFill>
                  <a:srgbClr val="FF0000"/>
                </a:solidFill>
              </a:rPr>
              <a:t>EXEMPLES DE LOIS DE PROBABILITES CONTINUES</a:t>
            </a:r>
          </a:p>
        </p:txBody>
      </p:sp>
    </p:spTree>
    <p:extLst>
      <p:ext uri="{BB962C8B-B14F-4D97-AF65-F5344CB8AC3E}">
        <p14:creationId xmlns:p14="http://schemas.microsoft.com/office/powerpoint/2010/main" val="33952896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534572" y="2152357"/>
            <a:ext cx="7540283" cy="1744393"/>
          </a:xfrm>
          <a:prstGeom prst="rect">
            <a:avLst/>
          </a:prstGeom>
        </p:spPr>
      </p:pic>
      <p:sp>
        <p:nvSpPr>
          <p:cNvPr id="3" name="TextBox 2"/>
          <p:cNvSpPr txBox="1"/>
          <p:nvPr/>
        </p:nvSpPr>
        <p:spPr>
          <a:xfrm>
            <a:off x="1955409" y="1280160"/>
            <a:ext cx="1394934" cy="400110"/>
          </a:xfrm>
          <a:prstGeom prst="rect">
            <a:avLst/>
          </a:prstGeom>
          <a:noFill/>
        </p:spPr>
        <p:txBody>
          <a:bodyPr wrap="none" rtlCol="0">
            <a:spAutoFit/>
          </a:bodyPr>
          <a:lstStyle/>
          <a:p>
            <a:r>
              <a:rPr lang="fr-FR" sz="2000" b="1" dirty="0" smtClean="0">
                <a:solidFill>
                  <a:srgbClr val="FF0000"/>
                </a:solidFill>
              </a:rPr>
              <a:t>Exemple :</a:t>
            </a:r>
            <a:endParaRPr lang="fr-FR" sz="2000" b="1" dirty="0">
              <a:solidFill>
                <a:srgbClr val="FF0000"/>
              </a:solidFill>
            </a:endParaRPr>
          </a:p>
        </p:txBody>
      </p:sp>
      <p:sp>
        <p:nvSpPr>
          <p:cNvPr id="4" name="TextBox 3"/>
          <p:cNvSpPr txBox="1"/>
          <p:nvPr/>
        </p:nvSpPr>
        <p:spPr>
          <a:xfrm>
            <a:off x="900332" y="4628271"/>
            <a:ext cx="3027304" cy="369332"/>
          </a:xfrm>
          <a:prstGeom prst="rect">
            <a:avLst/>
          </a:prstGeom>
          <a:noFill/>
        </p:spPr>
        <p:txBody>
          <a:bodyPr wrap="none" rtlCol="0">
            <a:spAutoFit/>
          </a:bodyPr>
          <a:lstStyle/>
          <a:p>
            <a:r>
              <a:rPr lang="fr-FR" dirty="0"/>
              <a:t>-</a:t>
            </a:r>
            <a:r>
              <a:rPr lang="fr-FR" dirty="0" err="1"/>
              <a:t>Calculate</a:t>
            </a:r>
            <a:r>
              <a:rPr lang="fr-FR" dirty="0"/>
              <a:t> E(X) and </a:t>
            </a:r>
            <a:r>
              <a:rPr lang="fr-FR" dirty="0" smtClean="0"/>
              <a:t>VAR(X)</a:t>
            </a:r>
            <a:endParaRPr lang="fr-FR" dirty="0"/>
          </a:p>
        </p:txBody>
      </p:sp>
    </p:spTree>
    <p:extLst>
      <p:ext uri="{BB962C8B-B14F-4D97-AF65-F5344CB8AC3E}">
        <p14:creationId xmlns:p14="http://schemas.microsoft.com/office/powerpoint/2010/main" val="231710488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281354" y="1125415"/>
            <a:ext cx="7821637" cy="3938953"/>
          </a:xfrm>
          <a:prstGeom prst="rect">
            <a:avLst/>
          </a:prstGeom>
        </p:spPr>
      </p:pic>
    </p:spTree>
    <p:extLst>
      <p:ext uri="{BB962C8B-B14F-4D97-AF65-F5344CB8AC3E}">
        <p14:creationId xmlns:p14="http://schemas.microsoft.com/office/powerpoint/2010/main" val="318738676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1" y="1491175"/>
            <a:ext cx="8401050" cy="3868616"/>
          </a:xfrm>
          <a:prstGeom prst="rect">
            <a:avLst/>
          </a:prstGeom>
        </p:spPr>
      </p:pic>
      <p:sp>
        <p:nvSpPr>
          <p:cNvPr id="4" name="TextBox 3"/>
          <p:cNvSpPr txBox="1"/>
          <p:nvPr/>
        </p:nvSpPr>
        <p:spPr>
          <a:xfrm>
            <a:off x="647114" y="886265"/>
            <a:ext cx="4886274" cy="400110"/>
          </a:xfrm>
          <a:prstGeom prst="rect">
            <a:avLst/>
          </a:prstGeom>
          <a:noFill/>
        </p:spPr>
        <p:txBody>
          <a:bodyPr wrap="none" rtlCol="0">
            <a:spAutoFit/>
          </a:bodyPr>
          <a:lstStyle/>
          <a:p>
            <a:r>
              <a:rPr lang="fr-FR" sz="2000" b="1" dirty="0" smtClean="0">
                <a:solidFill>
                  <a:srgbClr val="FF0000"/>
                </a:solidFill>
              </a:rPr>
              <a:t>EXERCICE :variable aléatoire continue</a:t>
            </a:r>
            <a:endParaRPr lang="fr-FR" sz="2000" b="1" dirty="0">
              <a:solidFill>
                <a:srgbClr val="FF0000"/>
              </a:solidFill>
            </a:endParaRPr>
          </a:p>
        </p:txBody>
      </p:sp>
    </p:spTree>
    <p:extLst>
      <p:ext uri="{BB962C8B-B14F-4D97-AF65-F5344CB8AC3E}">
        <p14:creationId xmlns:p14="http://schemas.microsoft.com/office/powerpoint/2010/main" val="75284559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618977" y="1294229"/>
            <a:ext cx="7287065" cy="4135900"/>
          </a:xfrm>
          <a:prstGeom prst="rect">
            <a:avLst/>
          </a:prstGeom>
        </p:spPr>
      </p:pic>
    </p:spTree>
    <p:extLst>
      <p:ext uri="{BB962C8B-B14F-4D97-AF65-F5344CB8AC3E}">
        <p14:creationId xmlns:p14="http://schemas.microsoft.com/office/powerpoint/2010/main" val="125444923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252025" y="246185"/>
            <a:ext cx="7343335" cy="6611815"/>
          </a:xfrm>
          <a:prstGeom prst="rect">
            <a:avLst/>
          </a:prstGeom>
        </p:spPr>
      </p:pic>
    </p:spTree>
    <p:extLst>
      <p:ext uri="{BB962C8B-B14F-4D97-AF65-F5344CB8AC3E}">
        <p14:creationId xmlns:p14="http://schemas.microsoft.com/office/powerpoint/2010/main" val="202775358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478303" y="745588"/>
            <a:ext cx="7807568" cy="5148775"/>
          </a:xfrm>
          <a:prstGeom prst="rect">
            <a:avLst/>
          </a:prstGeom>
        </p:spPr>
      </p:pic>
    </p:spTree>
    <p:extLst>
      <p:ext uri="{BB962C8B-B14F-4D97-AF65-F5344CB8AC3E}">
        <p14:creationId xmlns:p14="http://schemas.microsoft.com/office/powerpoint/2010/main" val="7912633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ZoneTexte 1">
            <a:extLst>
              <a:ext uri="{FF2B5EF4-FFF2-40B4-BE49-F238E27FC236}">
                <a16:creationId xmlns="" xmlns:a16="http://schemas.microsoft.com/office/drawing/2014/main" id="{918CAC88-2E2B-E35A-87C4-F3892294FEF7}"/>
              </a:ext>
            </a:extLst>
          </p:cNvPr>
          <p:cNvSpPr txBox="1">
            <a:spLocks noChangeArrowheads="1"/>
          </p:cNvSpPr>
          <p:nvPr/>
        </p:nvSpPr>
        <p:spPr bwMode="auto">
          <a:xfrm>
            <a:off x="0" y="1195388"/>
            <a:ext cx="9144000" cy="2585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ar-DZ" sz="1800">
                <a:latin typeface="Arial" panose="020B0604020202020204" pitchFamily="34" charset="0"/>
              </a:rPr>
              <a:t>Random variable X mixture (continuous and discrete simultaneously)</a:t>
            </a:r>
          </a:p>
          <a:p>
            <a:pPr>
              <a:spcBef>
                <a:spcPct val="0"/>
              </a:spcBef>
              <a:buFontTx/>
              <a:buNone/>
            </a:pPr>
            <a:endParaRPr lang="en-US" altLang="ar-DZ" sz="1800">
              <a:latin typeface="Arial" panose="020B0604020202020204" pitchFamily="34" charset="0"/>
            </a:endParaRPr>
          </a:p>
          <a:p>
            <a:pPr>
              <a:spcBef>
                <a:spcPct val="0"/>
              </a:spcBef>
              <a:buFontTx/>
              <a:buNone/>
            </a:pPr>
            <a:r>
              <a:rPr lang="en-US" altLang="ar-DZ" sz="1800">
                <a:latin typeface="Arial" panose="020B0604020202020204" pitchFamily="34" charset="0"/>
              </a:rPr>
              <a:t>A random variable that can simultaneously take discrete and continuous values. </a:t>
            </a:r>
          </a:p>
          <a:p>
            <a:pPr>
              <a:spcBef>
                <a:spcPct val="0"/>
              </a:spcBef>
              <a:buFontTx/>
              <a:buNone/>
            </a:pPr>
            <a:endParaRPr lang="en-US" altLang="ar-DZ" sz="1800">
              <a:latin typeface="Arial" panose="020B0604020202020204" pitchFamily="34" charset="0"/>
            </a:endParaRPr>
          </a:p>
          <a:p>
            <a:pPr>
              <a:spcBef>
                <a:spcPct val="0"/>
              </a:spcBef>
              <a:buFontTx/>
              <a:buNone/>
            </a:pPr>
            <a:r>
              <a:rPr lang="en-US" altLang="ar-DZ" sz="1800">
                <a:latin typeface="Arial" panose="020B0604020202020204" pitchFamily="34" charset="0"/>
              </a:rPr>
              <a:t>Example:</a:t>
            </a:r>
          </a:p>
          <a:p>
            <a:pPr>
              <a:spcBef>
                <a:spcPct val="0"/>
              </a:spcBef>
              <a:buFontTx/>
              <a:buNone/>
            </a:pPr>
            <a:endParaRPr lang="en-US" altLang="ar-DZ" sz="1800">
              <a:latin typeface="Arial" panose="020B0604020202020204" pitchFamily="34" charset="0"/>
            </a:endParaRPr>
          </a:p>
          <a:p>
            <a:pPr>
              <a:spcBef>
                <a:spcPct val="0"/>
              </a:spcBef>
              <a:buFontTx/>
              <a:buNone/>
            </a:pPr>
            <a:r>
              <a:rPr lang="en-US" altLang="ar-DZ" sz="1800">
                <a:latin typeface="Arial" panose="020B0604020202020204" pitchFamily="34" charset="0"/>
              </a:rPr>
              <a:t>A receiver of a digital transmission chain, receives the binary digital data emitted by the transmitter but 'corrupted' by white noise due to the channel which is often modeled as a continuous random variable (centered Gaussian)</a:t>
            </a:r>
            <a:endParaRPr lang="en-US" altLang="ar-DZ" sz="1800" dirty="0">
              <a:latin typeface="Arial" panose="020B0604020202020204" pitchFamily="34" charset="0"/>
            </a:endParaRPr>
          </a:p>
        </p:txBody>
      </p:sp>
      <p:sp>
        <p:nvSpPr>
          <p:cNvPr id="7171" name="ZoneTexte 2">
            <a:extLst>
              <a:ext uri="{FF2B5EF4-FFF2-40B4-BE49-F238E27FC236}">
                <a16:creationId xmlns="" xmlns:a16="http://schemas.microsoft.com/office/drawing/2014/main" id="{653ACD65-513C-2ED1-AE29-FDD17354A3CB}"/>
              </a:ext>
            </a:extLst>
          </p:cNvPr>
          <p:cNvSpPr txBox="1">
            <a:spLocks noChangeArrowheads="1"/>
          </p:cNvSpPr>
          <p:nvPr/>
        </p:nvSpPr>
        <p:spPr bwMode="auto">
          <a:xfrm>
            <a:off x="0" y="0"/>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r-FR" altLang="ar-DZ" sz="2400" b="1" u="sng">
                <a:solidFill>
                  <a:srgbClr val="FF0000"/>
                </a:solidFill>
                <a:latin typeface="Arial" panose="020B0604020202020204" pitchFamily="34" charset="0"/>
              </a:rPr>
              <a:t>GENERALITES</a:t>
            </a:r>
            <a:endParaRPr lang="ar-DZ" altLang="ar-DZ" sz="2400" b="1" u="sng">
              <a:solidFill>
                <a:srgbClr val="FF0000"/>
              </a:solidFill>
              <a:latin typeface="Arial" panose="020B0604020202020204" pitchFamily="34"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323557" y="393895"/>
            <a:ext cx="8229600" cy="5627077"/>
          </a:xfrm>
          <a:prstGeom prst="rect">
            <a:avLst/>
          </a:prstGeom>
        </p:spPr>
      </p:pic>
    </p:spTree>
    <p:extLst>
      <p:ext uri="{BB962C8B-B14F-4D97-AF65-F5344CB8AC3E}">
        <p14:creationId xmlns:p14="http://schemas.microsoft.com/office/powerpoint/2010/main" val="115317809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239150" y="422031"/>
            <a:ext cx="8665699" cy="5331655"/>
          </a:xfrm>
          <a:prstGeom prst="rect">
            <a:avLst/>
          </a:prstGeom>
        </p:spPr>
      </p:pic>
    </p:spTree>
    <p:extLst>
      <p:ext uri="{BB962C8B-B14F-4D97-AF65-F5344CB8AC3E}">
        <p14:creationId xmlns:p14="http://schemas.microsoft.com/office/powerpoint/2010/main" val="376790313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44347" y="2700637"/>
            <a:ext cx="2805724" cy="1015663"/>
          </a:xfrm>
          <a:prstGeom prst="rect">
            <a:avLst/>
          </a:prstGeom>
        </p:spPr>
        <p:txBody>
          <a:bodyPr wrap="square">
            <a:spAutoFit/>
          </a:bodyPr>
          <a:lstStyle/>
          <a:p>
            <a:r>
              <a:rPr lang="fr-FR" sz="6000" i="1" dirty="0" smtClean="0">
                <a:latin typeface="+mn-lt"/>
              </a:rPr>
              <a:t>END</a:t>
            </a:r>
            <a:endParaRPr lang="fr-FR" sz="6000" i="1" dirty="0">
              <a:latin typeface="+mn-lt"/>
            </a:endParaRPr>
          </a:p>
        </p:txBody>
      </p:sp>
    </p:spTree>
    <p:extLst>
      <p:ext uri="{BB962C8B-B14F-4D97-AF65-F5344CB8AC3E}">
        <p14:creationId xmlns:p14="http://schemas.microsoft.com/office/powerpoint/2010/main" val="39399639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ZoneTexte 1">
            <a:extLst>
              <a:ext uri="{FF2B5EF4-FFF2-40B4-BE49-F238E27FC236}">
                <a16:creationId xmlns="" xmlns:a16="http://schemas.microsoft.com/office/drawing/2014/main" id="{2B1C0C49-00AE-48FE-1E9F-65E708477D56}"/>
              </a:ext>
            </a:extLst>
          </p:cNvPr>
          <p:cNvSpPr txBox="1">
            <a:spLocks noChangeArrowheads="1"/>
          </p:cNvSpPr>
          <p:nvPr/>
        </p:nvSpPr>
        <p:spPr bwMode="auto">
          <a:xfrm>
            <a:off x="0" y="0"/>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r-FR" altLang="ar-DZ" sz="2400" b="1" u="sng">
                <a:solidFill>
                  <a:srgbClr val="FF0000"/>
                </a:solidFill>
                <a:latin typeface="Arial" panose="020B0604020202020204" pitchFamily="34" charset="0"/>
              </a:rPr>
              <a:t>RANDOM VARIABLE STATISTICS</a:t>
            </a:r>
            <a:endParaRPr lang="fr-FR" altLang="ar-DZ" sz="2400" b="1" u="sng" dirty="0">
              <a:solidFill>
                <a:srgbClr val="FF0000"/>
              </a:solidFill>
              <a:latin typeface="Arial" panose="020B0604020202020204" pitchFamily="34" charset="0"/>
            </a:endParaRPr>
          </a:p>
        </p:txBody>
      </p:sp>
      <p:sp>
        <p:nvSpPr>
          <p:cNvPr id="2" name="ZoneTexte 1">
            <a:extLst>
              <a:ext uri="{FF2B5EF4-FFF2-40B4-BE49-F238E27FC236}">
                <a16:creationId xmlns="" xmlns:a16="http://schemas.microsoft.com/office/drawing/2014/main" id="{D21F92B3-8D48-599C-1D35-4A2C539B0061}"/>
              </a:ext>
            </a:extLst>
          </p:cNvPr>
          <p:cNvSpPr txBox="1"/>
          <p:nvPr/>
        </p:nvSpPr>
        <p:spPr>
          <a:xfrm>
            <a:off x="0" y="688975"/>
            <a:ext cx="9136063" cy="6555641"/>
          </a:xfrm>
          <a:prstGeom prst="rect">
            <a:avLst/>
          </a:prstGeom>
          <a:noFill/>
        </p:spPr>
        <p:txBody>
          <a:bodyPr rtlCol="1">
            <a:spAutoFit/>
          </a:bodyPr>
          <a:lstStyle/>
          <a:p>
            <a:pPr>
              <a:defRPr/>
            </a:pPr>
            <a:r>
              <a:rPr lang="en-US" sz="2000" dirty="0"/>
              <a:t>Probability distribution of a discrete random variable X</a:t>
            </a:r>
          </a:p>
          <a:p>
            <a:pPr>
              <a:defRPr/>
            </a:pPr>
            <a:endParaRPr lang="en-US" sz="2000" dirty="0"/>
          </a:p>
          <a:p>
            <a:pPr>
              <a:defRPr/>
            </a:pPr>
            <a:endParaRPr lang="fr-FR" sz="2000" dirty="0" smtClean="0"/>
          </a:p>
          <a:p>
            <a:pPr>
              <a:defRPr/>
            </a:pPr>
            <a:r>
              <a:rPr lang="en-US" sz="2000" dirty="0">
                <a:solidFill>
                  <a:srgbClr val="7030A0"/>
                </a:solidFill>
              </a:rPr>
              <a:t>For a discrete random variable, X, the probability distribution is defined by a probability mass function, denoted f(xi); where xi the set of values that the random variable </a:t>
            </a:r>
            <a:r>
              <a:rPr lang="fr-FR" sz="2000" dirty="0" smtClean="0">
                <a:solidFill>
                  <a:srgbClr val="7030A0"/>
                </a:solidFill>
              </a:rPr>
              <a:t>discrète </a:t>
            </a:r>
            <a:r>
              <a:rPr lang="fr-FR" sz="2000" dirty="0">
                <a:solidFill>
                  <a:srgbClr val="7030A0"/>
                </a:solidFill>
              </a:rPr>
              <a:t>X peut prendre, </a:t>
            </a:r>
          </a:p>
          <a:p>
            <a:pPr algn="ctr">
              <a:defRPr/>
            </a:pPr>
            <a:endParaRPr lang="fr-FR" sz="2000" dirty="0"/>
          </a:p>
          <a:p>
            <a:pPr>
              <a:defRPr/>
            </a:pPr>
            <a:r>
              <a:rPr lang="fr-FR" sz="2000" dirty="0"/>
              <a:t>can take</a:t>
            </a:r>
          </a:p>
          <a:p>
            <a:pPr>
              <a:defRPr/>
            </a:pPr>
            <a:r>
              <a:rPr lang="fr-FR" sz="2000" dirty="0" smtClean="0">
                <a:solidFill>
                  <a:srgbClr val="0070C0"/>
                </a:solidFill>
              </a:rPr>
              <a:t>,</a:t>
            </a:r>
            <a:r>
              <a:rPr lang="en-US" sz="2000" dirty="0">
                <a:solidFill>
                  <a:srgbClr val="0070C0"/>
                </a:solidFill>
              </a:rPr>
              <a:t> This function provides the probability for each value xi of the random variable X. </a:t>
            </a:r>
          </a:p>
          <a:p>
            <a:pPr>
              <a:defRPr/>
            </a:pPr>
            <a:endParaRPr lang="en-US" sz="2000" dirty="0">
              <a:solidFill>
                <a:srgbClr val="0070C0"/>
              </a:solidFill>
            </a:endParaRPr>
          </a:p>
          <a:p>
            <a:pPr>
              <a:defRPr/>
            </a:pPr>
            <a:r>
              <a:rPr lang="en-US" sz="2000" dirty="0">
                <a:solidFill>
                  <a:srgbClr val="0070C0"/>
                </a:solidFill>
              </a:rPr>
              <a:t>In the development of the probability function for a discrete random variable, two conditions must be met: </a:t>
            </a:r>
          </a:p>
          <a:p>
            <a:pPr>
              <a:defRPr/>
            </a:pPr>
            <a:endParaRPr lang="en-US" sz="2000" dirty="0">
              <a:solidFill>
                <a:srgbClr val="0070C0"/>
              </a:solidFill>
            </a:endParaRPr>
          </a:p>
          <a:p>
            <a:pPr>
              <a:defRPr/>
            </a:pPr>
            <a:r>
              <a:rPr lang="en-US" sz="2000" dirty="0" smtClean="0">
                <a:solidFill>
                  <a:srgbClr val="0070C0"/>
                </a:solidFill>
              </a:rPr>
              <a:t>(1) f(xi </a:t>
            </a:r>
            <a:r>
              <a:rPr lang="en-US" sz="2000" dirty="0">
                <a:solidFill>
                  <a:srgbClr val="0070C0"/>
                </a:solidFill>
              </a:rPr>
              <a:t>) must be non-negative for each value of the random variable,</a:t>
            </a:r>
          </a:p>
          <a:p>
            <a:pPr>
              <a:defRPr/>
            </a:pPr>
            <a:endParaRPr lang="fr-FR" sz="2000" dirty="0">
              <a:solidFill>
                <a:srgbClr val="0070C0"/>
              </a:solidFill>
            </a:endParaRPr>
          </a:p>
          <a:p>
            <a:pPr algn="ctr">
              <a:defRPr/>
            </a:pPr>
            <a:r>
              <a:rPr lang="fr-FR" sz="2000" dirty="0">
                <a:solidFill>
                  <a:srgbClr val="0070C0"/>
                </a:solidFill>
                <a:sym typeface="Symbol" panose="05050102010706020507" pitchFamily="18" charset="2"/>
              </a:rPr>
              <a:t>1 </a:t>
            </a:r>
            <a:r>
              <a:rPr lang="fr-FR" sz="2000" dirty="0">
                <a:solidFill>
                  <a:srgbClr val="0070C0"/>
                </a:solidFill>
              </a:rPr>
              <a:t> f(x</a:t>
            </a:r>
            <a:r>
              <a:rPr lang="fr-FR" sz="2000" baseline="-25000" dirty="0">
                <a:solidFill>
                  <a:srgbClr val="0070C0"/>
                </a:solidFill>
              </a:rPr>
              <a:t>i </a:t>
            </a:r>
            <a:r>
              <a:rPr lang="fr-FR" sz="2000" dirty="0">
                <a:solidFill>
                  <a:srgbClr val="0070C0"/>
                </a:solidFill>
              </a:rPr>
              <a:t>) </a:t>
            </a:r>
            <a:r>
              <a:rPr lang="fr-FR" sz="2000" dirty="0">
                <a:solidFill>
                  <a:srgbClr val="0070C0"/>
                </a:solidFill>
                <a:sym typeface="Symbol" panose="05050102010706020507" pitchFamily="18" charset="2"/>
              </a:rPr>
              <a:t></a:t>
            </a:r>
            <a:r>
              <a:rPr lang="fr-FR" sz="2000" dirty="0">
                <a:solidFill>
                  <a:srgbClr val="0070C0"/>
                </a:solidFill>
              </a:rPr>
              <a:t> 0</a:t>
            </a:r>
          </a:p>
          <a:p>
            <a:pPr marL="457200" indent="-457200">
              <a:buFontTx/>
              <a:buAutoNum type="arabicParenBoth"/>
              <a:defRPr/>
            </a:pPr>
            <a:endParaRPr lang="fr-FR" sz="2000" dirty="0">
              <a:solidFill>
                <a:schemeClr val="accent1">
                  <a:lumMod val="25000"/>
                </a:schemeClr>
              </a:solidFill>
            </a:endParaRPr>
          </a:p>
          <a:p>
            <a:pPr>
              <a:defRPr/>
            </a:pPr>
            <a:r>
              <a:rPr lang="en-US" sz="2000" dirty="0" smtClean="0">
                <a:solidFill>
                  <a:schemeClr val="accent1">
                    <a:lumMod val="25000"/>
                  </a:schemeClr>
                </a:solidFill>
              </a:rPr>
              <a:t>(</a:t>
            </a:r>
            <a:r>
              <a:rPr lang="en-US" sz="2000" dirty="0">
                <a:solidFill>
                  <a:schemeClr val="accent1">
                    <a:lumMod val="25000"/>
                  </a:schemeClr>
                </a:solidFill>
              </a:rPr>
              <a:t>2) the sum of the probabilities for</a:t>
            </a:r>
            <a:r>
              <a:rPr lang="fr-FR" sz="2000" dirty="0" err="1" smtClean="0">
                <a:solidFill>
                  <a:schemeClr val="accent1">
                    <a:lumMod val="25000"/>
                  </a:schemeClr>
                </a:solidFill>
              </a:rPr>
              <a:t>haque</a:t>
            </a:r>
            <a:r>
              <a:rPr lang="fr-FR" sz="2000" dirty="0" smtClean="0">
                <a:solidFill>
                  <a:schemeClr val="accent1">
                    <a:lumMod val="25000"/>
                  </a:schemeClr>
                </a:solidFill>
              </a:rPr>
              <a:t> valeur</a:t>
            </a:r>
            <a:r>
              <a:rPr lang="en-US" sz="2000" dirty="0">
                <a:solidFill>
                  <a:schemeClr val="accent1">
                    <a:lumMod val="25000"/>
                  </a:schemeClr>
                </a:solidFill>
              </a:rPr>
              <a:t>of </a:t>
            </a:r>
            <a:r>
              <a:rPr lang="en-US" sz="2000" dirty="0" err="1" smtClean="0">
                <a:solidFill>
                  <a:schemeClr val="accent1">
                    <a:lumMod val="25000"/>
                  </a:schemeClr>
                </a:solidFill>
              </a:rPr>
              <a:t>tthe</a:t>
            </a:r>
            <a:r>
              <a:rPr lang="en-US" sz="2000" dirty="0" smtClean="0">
                <a:solidFill>
                  <a:schemeClr val="accent1">
                    <a:lumMod val="25000"/>
                  </a:schemeClr>
                </a:solidFill>
              </a:rPr>
              <a:t> </a:t>
            </a:r>
            <a:r>
              <a:rPr lang="en-US" sz="2000" dirty="0">
                <a:solidFill>
                  <a:schemeClr val="accent1">
                    <a:lumMod val="25000"/>
                  </a:schemeClr>
                </a:solidFill>
              </a:rPr>
              <a:t>random variable must be equal to one. </a:t>
            </a:r>
          </a:p>
          <a:p>
            <a:pPr>
              <a:defRPr/>
            </a:pPr>
            <a:endParaRPr lang="ar-DZ" sz="2000" dirty="0">
              <a:solidFill>
                <a:schemeClr val="accent1">
                  <a:lumMod val="25000"/>
                </a:schemeClr>
              </a:solidFill>
            </a:endParaRPr>
          </a:p>
        </p:txBody>
      </p:sp>
      <p:pic>
        <p:nvPicPr>
          <p:cNvPr id="8196" name="Picture 6">
            <a:extLst>
              <a:ext uri="{FF2B5EF4-FFF2-40B4-BE49-F238E27FC236}">
                <a16:creationId xmlns="" xmlns:a16="http://schemas.microsoft.com/office/drawing/2014/main" id="{E32F495B-9972-8864-8386-D252FE4C7D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78175" y="2352675"/>
            <a:ext cx="2228850"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pic>
      <p:pic>
        <p:nvPicPr>
          <p:cNvPr id="8197" name="Picture 7">
            <a:extLst>
              <a:ext uri="{FF2B5EF4-FFF2-40B4-BE49-F238E27FC236}">
                <a16:creationId xmlns="" xmlns:a16="http://schemas.microsoft.com/office/drawing/2014/main" id="{01D6683C-7869-B7B7-E3C6-AF1505636A6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40175" y="5927725"/>
            <a:ext cx="1752600" cy="93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ZoneTexte 1">
            <a:extLst>
              <a:ext uri="{FF2B5EF4-FFF2-40B4-BE49-F238E27FC236}">
                <a16:creationId xmlns="" xmlns:a16="http://schemas.microsoft.com/office/drawing/2014/main" id="{7A63977C-D403-A7D2-C5C9-6B3020D9FBE4}"/>
              </a:ext>
            </a:extLst>
          </p:cNvPr>
          <p:cNvSpPr txBox="1">
            <a:spLocks noChangeArrowheads="1"/>
          </p:cNvSpPr>
          <p:nvPr/>
        </p:nvSpPr>
        <p:spPr bwMode="auto">
          <a:xfrm>
            <a:off x="0" y="0"/>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r-FR" altLang="ar-DZ" sz="2400" b="1" u="sng">
                <a:solidFill>
                  <a:srgbClr val="FF0000"/>
                </a:solidFill>
                <a:latin typeface="Arial" panose="020B0604020202020204" pitchFamily="34" charset="0"/>
              </a:rPr>
              <a:t>RANDOM VARIABLE STATISTICS</a:t>
            </a:r>
            <a:endParaRPr lang="fr-FR" altLang="ar-DZ" sz="2400" b="1" u="sng" dirty="0">
              <a:solidFill>
                <a:srgbClr val="FF0000"/>
              </a:solidFill>
              <a:latin typeface="Arial" panose="020B0604020202020204" pitchFamily="34" charset="0"/>
            </a:endParaRPr>
          </a:p>
        </p:txBody>
      </p:sp>
      <p:sp>
        <p:nvSpPr>
          <p:cNvPr id="9219" name="ZoneTexte 1">
            <a:extLst>
              <a:ext uri="{FF2B5EF4-FFF2-40B4-BE49-F238E27FC236}">
                <a16:creationId xmlns="" xmlns:a16="http://schemas.microsoft.com/office/drawing/2014/main" id="{CA8CE349-CE91-953D-48B0-A4458A09101D}"/>
              </a:ext>
            </a:extLst>
          </p:cNvPr>
          <p:cNvSpPr txBox="1">
            <a:spLocks noChangeArrowheads="1"/>
          </p:cNvSpPr>
          <p:nvPr/>
        </p:nvSpPr>
        <p:spPr bwMode="auto">
          <a:xfrm>
            <a:off x="0" y="688975"/>
            <a:ext cx="913606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ar-DZ" sz="2000">
                <a:latin typeface="Arial" panose="020B0604020202020204" pitchFamily="34" charset="0"/>
              </a:rPr>
              <a:t>Probability distribution of a discrete random variable X</a:t>
            </a:r>
            <a:endParaRPr lang="en-US" altLang="ar-DZ" sz="2000" dirty="0">
              <a:latin typeface="Arial" panose="020B0604020202020204" pitchFamily="34" charset="0"/>
            </a:endParaRPr>
          </a:p>
        </p:txBody>
      </p:sp>
      <p:grpSp>
        <p:nvGrpSpPr>
          <p:cNvPr id="9220" name="Group 69">
            <a:extLst>
              <a:ext uri="{FF2B5EF4-FFF2-40B4-BE49-F238E27FC236}">
                <a16:creationId xmlns="" xmlns:a16="http://schemas.microsoft.com/office/drawing/2014/main" id="{B8241277-4D3B-A4FB-5C42-B8E81F3224CD}"/>
              </a:ext>
            </a:extLst>
          </p:cNvPr>
          <p:cNvGrpSpPr>
            <a:grpSpLocks/>
          </p:cNvGrpSpPr>
          <p:nvPr/>
        </p:nvGrpSpPr>
        <p:grpSpPr bwMode="auto">
          <a:xfrm>
            <a:off x="1533525" y="1357313"/>
            <a:ext cx="5767388" cy="3430587"/>
            <a:chOff x="144" y="1440"/>
            <a:chExt cx="2215" cy="1366"/>
          </a:xfrm>
        </p:grpSpPr>
        <p:sp>
          <p:nvSpPr>
            <p:cNvPr id="9223" name="Line 15">
              <a:extLst>
                <a:ext uri="{FF2B5EF4-FFF2-40B4-BE49-F238E27FC236}">
                  <a16:creationId xmlns="" xmlns:a16="http://schemas.microsoft.com/office/drawing/2014/main" id="{EC25D612-FC21-B4FD-8FE4-FDB5F1197B38}"/>
                </a:ext>
              </a:extLst>
            </p:cNvPr>
            <p:cNvSpPr>
              <a:spLocks noChangeShapeType="1"/>
            </p:cNvSpPr>
            <p:nvPr/>
          </p:nvSpPr>
          <p:spPr bwMode="auto">
            <a:xfrm>
              <a:off x="528" y="1584"/>
              <a:ext cx="0" cy="1056"/>
            </a:xfrm>
            <a:prstGeom prst="line">
              <a:avLst/>
            </a:prstGeom>
            <a:noFill/>
            <a:ln w="9525">
              <a:solidFill>
                <a:srgbClr val="002060"/>
              </a:solidFill>
              <a:round/>
              <a:headEnd type="arrow" w="med" len="med"/>
              <a:tailEnd/>
            </a:ln>
            <a:extLst>
              <a:ext uri="{909E8E84-426E-40DD-AFC4-6F175D3DCCD1}">
                <a14:hiddenFill xmlns:a14="http://schemas.microsoft.com/office/drawing/2010/main">
                  <a:noFill/>
                </a14:hiddenFill>
              </a:ext>
            </a:extLst>
          </p:spPr>
          <p:txBody>
            <a:bodyPr wrap="none" anchor="ctr"/>
            <a:lstStyle/>
            <a:p>
              <a:endParaRPr lang="en-US"/>
            </a:p>
          </p:txBody>
        </p:sp>
        <p:sp>
          <p:nvSpPr>
            <p:cNvPr id="8" name="Line 16">
              <a:extLst>
                <a:ext uri="{FF2B5EF4-FFF2-40B4-BE49-F238E27FC236}">
                  <a16:creationId xmlns="" xmlns:a16="http://schemas.microsoft.com/office/drawing/2014/main" id="{3B143376-D5A3-22DD-D9B3-62D262DD0353}"/>
                </a:ext>
              </a:extLst>
            </p:cNvPr>
            <p:cNvSpPr>
              <a:spLocks noChangeShapeType="1"/>
            </p:cNvSpPr>
            <p:nvPr/>
          </p:nvSpPr>
          <p:spPr bwMode="auto">
            <a:xfrm>
              <a:off x="528" y="2640"/>
              <a:ext cx="1824" cy="0"/>
            </a:xfrm>
            <a:prstGeom prst="line">
              <a:avLst/>
            </a:prstGeom>
            <a:noFill/>
            <a:ln w="9525">
              <a:solidFill>
                <a:schemeClr val="tx1"/>
              </a:solidFill>
              <a:round/>
              <a:headEnd/>
              <a:tailEnd type="arrow" w="med" len="med"/>
            </a:ln>
          </p:spPr>
          <p:txBody>
            <a:bodyPr wrap="none" anchor="ctr"/>
            <a:lstStyle/>
            <a:p>
              <a:pPr>
                <a:defRPr/>
              </a:pPr>
              <a:endParaRPr lang="ar-DZ">
                <a:ln>
                  <a:solidFill>
                    <a:sysClr val="windowText" lastClr="000000"/>
                  </a:solidFill>
                </a:ln>
              </a:endParaRPr>
            </a:p>
          </p:txBody>
        </p:sp>
        <p:grpSp>
          <p:nvGrpSpPr>
            <p:cNvPr id="9225" name="Group 26">
              <a:extLst>
                <a:ext uri="{FF2B5EF4-FFF2-40B4-BE49-F238E27FC236}">
                  <a16:creationId xmlns="" xmlns:a16="http://schemas.microsoft.com/office/drawing/2014/main" id="{8647828A-1419-4857-74FD-29B5D5A8ECC5}"/>
                </a:ext>
              </a:extLst>
            </p:cNvPr>
            <p:cNvGrpSpPr>
              <a:grpSpLocks/>
            </p:cNvGrpSpPr>
            <p:nvPr/>
          </p:nvGrpSpPr>
          <p:grpSpPr bwMode="auto">
            <a:xfrm>
              <a:off x="768" y="1968"/>
              <a:ext cx="1296" cy="672"/>
              <a:chOff x="768" y="1968"/>
              <a:chExt cx="1296" cy="672"/>
            </a:xfrm>
          </p:grpSpPr>
          <p:sp>
            <p:nvSpPr>
              <p:cNvPr id="9229" name="Line 17">
                <a:extLst>
                  <a:ext uri="{FF2B5EF4-FFF2-40B4-BE49-F238E27FC236}">
                    <a16:creationId xmlns="" xmlns:a16="http://schemas.microsoft.com/office/drawing/2014/main" id="{35A301C2-E2B3-21D4-77C0-0F2F4D763749}"/>
                  </a:ext>
                </a:extLst>
              </p:cNvPr>
              <p:cNvSpPr>
                <a:spLocks noChangeShapeType="1"/>
              </p:cNvSpPr>
              <p:nvPr/>
            </p:nvSpPr>
            <p:spPr bwMode="auto">
              <a:xfrm>
                <a:off x="768" y="2496"/>
                <a:ext cx="0" cy="144"/>
              </a:xfrm>
              <a:prstGeom prst="line">
                <a:avLst/>
              </a:prstGeom>
              <a:noFill/>
              <a:ln w="28575">
                <a:solidFill>
                  <a:srgbClr val="C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9230" name="Line 18">
                <a:extLst>
                  <a:ext uri="{FF2B5EF4-FFF2-40B4-BE49-F238E27FC236}">
                    <a16:creationId xmlns="" xmlns:a16="http://schemas.microsoft.com/office/drawing/2014/main" id="{7D5EFA5E-BEA9-AC32-E8DB-D7B91944F5EB}"/>
                  </a:ext>
                </a:extLst>
              </p:cNvPr>
              <p:cNvSpPr>
                <a:spLocks noChangeShapeType="1"/>
              </p:cNvSpPr>
              <p:nvPr/>
            </p:nvSpPr>
            <p:spPr bwMode="auto">
              <a:xfrm flipV="1">
                <a:off x="953" y="2352"/>
                <a:ext cx="0" cy="288"/>
              </a:xfrm>
              <a:prstGeom prst="line">
                <a:avLst/>
              </a:prstGeom>
              <a:noFill/>
              <a:ln w="28575">
                <a:solidFill>
                  <a:srgbClr val="C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9231" name="Line 19">
                <a:extLst>
                  <a:ext uri="{FF2B5EF4-FFF2-40B4-BE49-F238E27FC236}">
                    <a16:creationId xmlns="" xmlns:a16="http://schemas.microsoft.com/office/drawing/2014/main" id="{2CCF1D24-4B77-292E-9CF9-97E966A22F34}"/>
                  </a:ext>
                </a:extLst>
              </p:cNvPr>
              <p:cNvSpPr>
                <a:spLocks noChangeShapeType="1"/>
              </p:cNvSpPr>
              <p:nvPr/>
            </p:nvSpPr>
            <p:spPr bwMode="auto">
              <a:xfrm flipV="1">
                <a:off x="1138" y="2112"/>
                <a:ext cx="0" cy="528"/>
              </a:xfrm>
              <a:prstGeom prst="line">
                <a:avLst/>
              </a:prstGeom>
              <a:noFill/>
              <a:ln w="28575">
                <a:solidFill>
                  <a:srgbClr val="C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9232" name="Line 20">
                <a:extLst>
                  <a:ext uri="{FF2B5EF4-FFF2-40B4-BE49-F238E27FC236}">
                    <a16:creationId xmlns="" xmlns:a16="http://schemas.microsoft.com/office/drawing/2014/main" id="{4E5BA1A4-55FD-6D40-87FF-EEE38B89D10E}"/>
                  </a:ext>
                </a:extLst>
              </p:cNvPr>
              <p:cNvSpPr>
                <a:spLocks noChangeShapeType="1"/>
              </p:cNvSpPr>
              <p:nvPr/>
            </p:nvSpPr>
            <p:spPr bwMode="auto">
              <a:xfrm flipV="1">
                <a:off x="1323" y="1968"/>
                <a:ext cx="0" cy="672"/>
              </a:xfrm>
              <a:prstGeom prst="line">
                <a:avLst/>
              </a:prstGeom>
              <a:noFill/>
              <a:ln w="28575">
                <a:solidFill>
                  <a:srgbClr val="C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9233" name="Line 21">
                <a:extLst>
                  <a:ext uri="{FF2B5EF4-FFF2-40B4-BE49-F238E27FC236}">
                    <a16:creationId xmlns="" xmlns:a16="http://schemas.microsoft.com/office/drawing/2014/main" id="{AD8E29F0-BB7C-CDFB-272F-5E32D66901F9}"/>
                  </a:ext>
                </a:extLst>
              </p:cNvPr>
              <p:cNvSpPr>
                <a:spLocks noChangeShapeType="1"/>
              </p:cNvSpPr>
              <p:nvPr/>
            </p:nvSpPr>
            <p:spPr bwMode="auto">
              <a:xfrm flipV="1">
                <a:off x="1508" y="2112"/>
                <a:ext cx="0" cy="528"/>
              </a:xfrm>
              <a:prstGeom prst="line">
                <a:avLst/>
              </a:prstGeom>
              <a:noFill/>
              <a:ln w="28575">
                <a:solidFill>
                  <a:srgbClr val="C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9234" name="Line 22">
                <a:extLst>
                  <a:ext uri="{FF2B5EF4-FFF2-40B4-BE49-F238E27FC236}">
                    <a16:creationId xmlns="" xmlns:a16="http://schemas.microsoft.com/office/drawing/2014/main" id="{78FC25BE-C232-8E05-8E6B-C4893826A8EE}"/>
                  </a:ext>
                </a:extLst>
              </p:cNvPr>
              <p:cNvSpPr>
                <a:spLocks noChangeShapeType="1"/>
              </p:cNvSpPr>
              <p:nvPr/>
            </p:nvSpPr>
            <p:spPr bwMode="auto">
              <a:xfrm flipV="1">
                <a:off x="1693" y="2304"/>
                <a:ext cx="0" cy="336"/>
              </a:xfrm>
              <a:prstGeom prst="line">
                <a:avLst/>
              </a:prstGeom>
              <a:noFill/>
              <a:ln w="28575">
                <a:solidFill>
                  <a:srgbClr val="C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9235" name="Line 23">
                <a:extLst>
                  <a:ext uri="{FF2B5EF4-FFF2-40B4-BE49-F238E27FC236}">
                    <a16:creationId xmlns="" xmlns:a16="http://schemas.microsoft.com/office/drawing/2014/main" id="{177C35C6-876D-D336-D3E1-C5A9891A441A}"/>
                  </a:ext>
                </a:extLst>
              </p:cNvPr>
              <p:cNvSpPr>
                <a:spLocks noChangeShapeType="1"/>
              </p:cNvSpPr>
              <p:nvPr/>
            </p:nvSpPr>
            <p:spPr bwMode="auto">
              <a:xfrm flipV="1">
                <a:off x="1878" y="2448"/>
                <a:ext cx="0" cy="192"/>
              </a:xfrm>
              <a:prstGeom prst="line">
                <a:avLst/>
              </a:prstGeom>
              <a:noFill/>
              <a:ln w="28575">
                <a:solidFill>
                  <a:srgbClr val="C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9236" name="Line 25">
                <a:extLst>
                  <a:ext uri="{FF2B5EF4-FFF2-40B4-BE49-F238E27FC236}">
                    <a16:creationId xmlns="" xmlns:a16="http://schemas.microsoft.com/office/drawing/2014/main" id="{63055B2F-4769-4262-23D0-7B07A906BFD3}"/>
                  </a:ext>
                </a:extLst>
              </p:cNvPr>
              <p:cNvSpPr>
                <a:spLocks noChangeShapeType="1"/>
              </p:cNvSpPr>
              <p:nvPr/>
            </p:nvSpPr>
            <p:spPr bwMode="auto">
              <a:xfrm>
                <a:off x="2064" y="2544"/>
                <a:ext cx="0" cy="96"/>
              </a:xfrm>
              <a:prstGeom prst="line">
                <a:avLst/>
              </a:prstGeom>
              <a:noFill/>
              <a:ln w="28575">
                <a:solidFill>
                  <a:srgbClr val="C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9226" name="Text Box 27">
              <a:extLst>
                <a:ext uri="{FF2B5EF4-FFF2-40B4-BE49-F238E27FC236}">
                  <a16:creationId xmlns="" xmlns:a16="http://schemas.microsoft.com/office/drawing/2014/main" id="{DF98FACA-D240-BA3A-53F2-15A49E7E05E2}"/>
                </a:ext>
              </a:extLst>
            </p:cNvPr>
            <p:cNvSpPr txBox="1">
              <a:spLocks noChangeArrowheads="1"/>
            </p:cNvSpPr>
            <p:nvPr/>
          </p:nvSpPr>
          <p:spPr bwMode="auto">
            <a:xfrm>
              <a:off x="2277" y="2622"/>
              <a:ext cx="82"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fr-FR" altLang="ar-DZ" sz="2400">
                  <a:solidFill>
                    <a:srgbClr val="0070C0"/>
                  </a:solidFill>
                  <a:latin typeface="Arial" panose="020B0604020202020204" pitchFamily="34" charset="0"/>
                </a:rPr>
                <a:t>X</a:t>
              </a:r>
            </a:p>
          </p:txBody>
        </p:sp>
        <p:sp>
          <p:nvSpPr>
            <p:cNvPr id="9227" name="Text Box 28">
              <a:extLst>
                <a:ext uri="{FF2B5EF4-FFF2-40B4-BE49-F238E27FC236}">
                  <a16:creationId xmlns="" xmlns:a16="http://schemas.microsoft.com/office/drawing/2014/main" id="{E87C00EA-972B-8ADB-FFDE-C1BC2D4D0E18}"/>
                </a:ext>
              </a:extLst>
            </p:cNvPr>
            <p:cNvSpPr txBox="1">
              <a:spLocks noChangeArrowheads="1"/>
            </p:cNvSpPr>
            <p:nvPr/>
          </p:nvSpPr>
          <p:spPr bwMode="auto">
            <a:xfrm>
              <a:off x="144" y="1440"/>
              <a:ext cx="360"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r-FR" altLang="ar-DZ" sz="2400">
                  <a:solidFill>
                    <a:srgbClr val="0070C0"/>
                  </a:solidFill>
                </a:rPr>
                <a:t>f(x</a:t>
              </a:r>
              <a:r>
                <a:rPr lang="fr-FR" altLang="ar-DZ" sz="2400" baseline="-25000">
                  <a:solidFill>
                    <a:srgbClr val="0070C0"/>
                  </a:solidFill>
                </a:rPr>
                <a:t>i </a:t>
              </a:r>
              <a:r>
                <a:rPr lang="fr-FR" altLang="ar-DZ" sz="2400">
                  <a:solidFill>
                    <a:srgbClr val="0070C0"/>
                  </a:solidFill>
                </a:rPr>
                <a:t>)</a:t>
              </a:r>
              <a:endParaRPr lang="fr-FR" altLang="ar-DZ" sz="2400" baseline="-25000">
                <a:latin typeface="Arial" panose="020B0604020202020204" pitchFamily="34" charset="0"/>
              </a:endParaRPr>
            </a:p>
          </p:txBody>
        </p:sp>
        <p:sp>
          <p:nvSpPr>
            <p:cNvPr id="9228" name="Text Box 29">
              <a:extLst>
                <a:ext uri="{FF2B5EF4-FFF2-40B4-BE49-F238E27FC236}">
                  <a16:creationId xmlns="" xmlns:a16="http://schemas.microsoft.com/office/drawing/2014/main" id="{05D0C8A8-26F4-A832-EFEA-C0A3CA6D49A5}"/>
                </a:ext>
              </a:extLst>
            </p:cNvPr>
            <p:cNvSpPr txBox="1">
              <a:spLocks noChangeArrowheads="1"/>
            </p:cNvSpPr>
            <p:nvPr/>
          </p:nvSpPr>
          <p:spPr bwMode="auto">
            <a:xfrm>
              <a:off x="1238" y="2617"/>
              <a:ext cx="147"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r-FR" altLang="ar-DZ" sz="2400">
                  <a:solidFill>
                    <a:srgbClr val="0070C0"/>
                  </a:solidFill>
                  <a:latin typeface="Arial" panose="020B0604020202020204" pitchFamily="34" charset="0"/>
                </a:rPr>
                <a:t>x</a:t>
              </a:r>
              <a:r>
                <a:rPr lang="fr-FR" altLang="ar-DZ" sz="2400" baseline="-25000">
                  <a:solidFill>
                    <a:srgbClr val="0070C0"/>
                  </a:solidFill>
                  <a:latin typeface="Arial" panose="020B0604020202020204" pitchFamily="34" charset="0"/>
                </a:rPr>
                <a:t>i</a:t>
              </a:r>
            </a:p>
          </p:txBody>
        </p:sp>
      </p:grpSp>
      <p:sp>
        <p:nvSpPr>
          <p:cNvPr id="9221" name="ZoneTexte 38">
            <a:extLst>
              <a:ext uri="{FF2B5EF4-FFF2-40B4-BE49-F238E27FC236}">
                <a16:creationId xmlns="" xmlns:a16="http://schemas.microsoft.com/office/drawing/2014/main" id="{D5842EB8-FF66-6C99-77DE-540763BCC709}"/>
              </a:ext>
            </a:extLst>
          </p:cNvPr>
          <p:cNvSpPr txBox="1">
            <a:spLocks noChangeArrowheads="1"/>
          </p:cNvSpPr>
          <p:nvPr/>
        </p:nvSpPr>
        <p:spPr bwMode="auto">
          <a:xfrm>
            <a:off x="1504950" y="4683125"/>
            <a:ext cx="705326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ar-DZ" sz="1800">
                <a:latin typeface="Arial" panose="020B0604020202020204" pitchFamily="34" charset="0"/>
              </a:rPr>
              <a:t>Probability density of a discrete random variable</a:t>
            </a:r>
          </a:p>
          <a:p>
            <a:pPr>
              <a:spcBef>
                <a:spcPct val="0"/>
              </a:spcBef>
              <a:buFontTx/>
              <a:buNone/>
            </a:pPr>
            <a:endParaRPr lang="en-US" altLang="ar-DZ" sz="1800" dirty="0">
              <a:latin typeface="Arial" panose="020B0604020202020204" pitchFamily="34" charset="0"/>
            </a:endParaRPr>
          </a:p>
        </p:txBody>
      </p:sp>
      <p:graphicFrame>
        <p:nvGraphicFramePr>
          <p:cNvPr id="9222" name="Object 71">
            <a:extLst>
              <a:ext uri="{FF2B5EF4-FFF2-40B4-BE49-F238E27FC236}">
                <a16:creationId xmlns="" xmlns:a16="http://schemas.microsoft.com/office/drawing/2014/main" id="{9CC2BA43-2118-6CBC-F44C-01AD7519AD19}"/>
              </a:ext>
            </a:extLst>
          </p:cNvPr>
          <p:cNvGraphicFramePr>
            <a:graphicFrameLocks noChangeAspect="1"/>
          </p:cNvGraphicFramePr>
          <p:nvPr>
            <p:extLst>
              <p:ext uri="{D42A27DB-BD31-4B8C-83A1-F6EECF244321}">
                <p14:modId xmlns:p14="http://schemas.microsoft.com/office/powerpoint/2010/main" val="3957294940"/>
              </p:ext>
            </p:extLst>
          </p:nvPr>
        </p:nvGraphicFramePr>
        <p:xfrm>
          <a:off x="3614641" y="5192873"/>
          <a:ext cx="2497137" cy="1616075"/>
        </p:xfrm>
        <a:graphic>
          <a:graphicData uri="http://schemas.openxmlformats.org/presentationml/2006/ole">
            <mc:AlternateContent xmlns:mc="http://schemas.openxmlformats.org/markup-compatibility/2006">
              <mc:Choice xmlns:v="urn:schemas-microsoft-com:vml" Requires="v">
                <p:oleObj spid="_x0000_s1102" name="Équation" r:id="rId3" imgW="32004000" imgH="26212800" progId="Equation.3">
                  <p:embed/>
                </p:oleObj>
              </mc:Choice>
              <mc:Fallback>
                <p:oleObj name="Équation" r:id="rId3" imgW="32004000" imgH="26212800" progId="Equation.3">
                  <p:embed/>
                  <p:pic>
                    <p:nvPicPr>
                      <p:cNvPr id="9222" name="Object 71">
                        <a:extLst>
                          <a:ext uri="{FF2B5EF4-FFF2-40B4-BE49-F238E27FC236}">
                            <a16:creationId xmlns="" xmlns:a16="http://schemas.microsoft.com/office/drawing/2014/main" id="{9CC2BA43-2118-6CBC-F44C-01AD7519AD1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14641" y="5192873"/>
                        <a:ext cx="2497137" cy="161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ZoneTexte 1">
            <a:extLst>
              <a:ext uri="{FF2B5EF4-FFF2-40B4-BE49-F238E27FC236}">
                <a16:creationId xmlns="" xmlns:a16="http://schemas.microsoft.com/office/drawing/2014/main" id="{8DC710F7-62BE-9611-8984-6D852E77D0B8}"/>
              </a:ext>
            </a:extLst>
          </p:cNvPr>
          <p:cNvSpPr txBox="1">
            <a:spLocks noChangeArrowheads="1"/>
          </p:cNvSpPr>
          <p:nvPr/>
        </p:nvSpPr>
        <p:spPr bwMode="auto">
          <a:xfrm>
            <a:off x="0" y="0"/>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r-FR" altLang="ar-DZ" sz="2400" b="1" u="sng">
                <a:solidFill>
                  <a:srgbClr val="FF0000"/>
                </a:solidFill>
                <a:latin typeface="Arial" panose="020B0604020202020204" pitchFamily="34" charset="0"/>
              </a:rPr>
              <a:t>RANDOM VARIABLE STATISTICS</a:t>
            </a:r>
            <a:endParaRPr lang="fr-FR" altLang="ar-DZ" sz="2400" b="1" u="sng" dirty="0">
              <a:solidFill>
                <a:srgbClr val="FF0000"/>
              </a:solidFill>
              <a:latin typeface="Arial" panose="020B0604020202020204" pitchFamily="34" charset="0"/>
            </a:endParaRPr>
          </a:p>
        </p:txBody>
      </p:sp>
      <p:sp>
        <p:nvSpPr>
          <p:cNvPr id="10243" name="ZoneTexte 1">
            <a:extLst>
              <a:ext uri="{FF2B5EF4-FFF2-40B4-BE49-F238E27FC236}">
                <a16:creationId xmlns="" xmlns:a16="http://schemas.microsoft.com/office/drawing/2014/main" id="{00C12E72-EBB1-BEA8-F9D5-2E81A73B1446}"/>
              </a:ext>
            </a:extLst>
          </p:cNvPr>
          <p:cNvSpPr txBox="1">
            <a:spLocks noChangeArrowheads="1"/>
          </p:cNvSpPr>
          <p:nvPr/>
        </p:nvSpPr>
        <p:spPr bwMode="auto">
          <a:xfrm>
            <a:off x="0" y="647700"/>
            <a:ext cx="9136063" cy="317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just">
              <a:spcBef>
                <a:spcPct val="0"/>
              </a:spcBef>
              <a:buFontTx/>
              <a:buNone/>
            </a:pPr>
            <a:r>
              <a:rPr lang="en-US" altLang="ar-DZ" sz="2000" dirty="0">
                <a:solidFill>
                  <a:srgbClr val="FF0000"/>
                </a:solidFill>
                <a:latin typeface="Arial" panose="020B0604020202020204" pitchFamily="34" charset="0"/>
              </a:rPr>
              <a:t>Probability distribution of a random variable X continues</a:t>
            </a:r>
          </a:p>
          <a:p>
            <a:pPr algn="just">
              <a:spcBef>
                <a:spcPct val="0"/>
              </a:spcBef>
              <a:buFontTx/>
              <a:buNone/>
            </a:pPr>
            <a:endParaRPr lang="en-US" altLang="ar-DZ" sz="2000" dirty="0">
              <a:solidFill>
                <a:srgbClr val="7030A0"/>
              </a:solidFill>
              <a:latin typeface="Arial" panose="020B0604020202020204" pitchFamily="34" charset="0"/>
            </a:endParaRPr>
          </a:p>
          <a:p>
            <a:pPr algn="just">
              <a:spcBef>
                <a:spcPct val="0"/>
              </a:spcBef>
              <a:buFontTx/>
              <a:buNone/>
            </a:pPr>
            <a:r>
              <a:rPr lang="fr-FR" altLang="ar-DZ" sz="2000" dirty="0" smtClean="0">
                <a:solidFill>
                  <a:srgbClr val="002060"/>
                </a:solidFill>
                <a:latin typeface="Arial" panose="020B0604020202020204" pitchFamily="34" charset="0"/>
              </a:rPr>
              <a:t>. </a:t>
            </a:r>
            <a:r>
              <a:rPr lang="en-US" altLang="ar-DZ" sz="2000" dirty="0">
                <a:solidFill>
                  <a:srgbClr val="002060"/>
                </a:solidFill>
                <a:latin typeface="Arial" panose="020B0604020202020204" pitchFamily="34" charset="0"/>
              </a:rPr>
              <a:t>A continuous random variable can take any value in a real range of values or in a collection of ranges. </a:t>
            </a:r>
          </a:p>
          <a:p>
            <a:pPr algn="just">
              <a:spcBef>
                <a:spcPct val="0"/>
              </a:spcBef>
              <a:buFontTx/>
              <a:buNone/>
            </a:pPr>
            <a:endParaRPr lang="en-US" altLang="ar-DZ" sz="2000" dirty="0">
              <a:solidFill>
                <a:srgbClr val="002060"/>
              </a:solidFill>
              <a:latin typeface="Arial" panose="020B0604020202020204" pitchFamily="34" charset="0"/>
            </a:endParaRPr>
          </a:p>
          <a:p>
            <a:pPr algn="just">
              <a:spcBef>
                <a:spcPct val="0"/>
              </a:spcBef>
              <a:buFontTx/>
              <a:buNone/>
            </a:pPr>
            <a:r>
              <a:rPr lang="en-US" altLang="ar-DZ" sz="2000" dirty="0">
                <a:solidFill>
                  <a:srgbClr val="002060"/>
                </a:solidFill>
                <a:latin typeface="Arial" panose="020B0604020202020204" pitchFamily="34" charset="0"/>
              </a:rPr>
              <a:t>Since there are an infinite number of values in any interval, it is not significant to talk about the probability that the random variable takes on a specific value; instead, the probability that a continuous random variable lies within a given interval is considered</a:t>
            </a:r>
            <a:endParaRPr lang="fr-FR" altLang="ar-DZ" sz="2000" dirty="0">
              <a:solidFill>
                <a:srgbClr val="002060"/>
              </a:solidFill>
              <a:latin typeface="Arial" panose="020B0604020202020204" pitchFamily="34" charset="0"/>
            </a:endParaRPr>
          </a:p>
          <a:p>
            <a:pPr>
              <a:spcBef>
                <a:spcPct val="0"/>
              </a:spcBef>
              <a:buFontTx/>
              <a:buNone/>
            </a:pPr>
            <a:endParaRPr lang="fr-FR" altLang="ar-DZ" sz="2000" dirty="0">
              <a:latin typeface="Arial" panose="020B0604020202020204" pitchFamily="34" charset="0"/>
            </a:endParaRPr>
          </a:p>
        </p:txBody>
      </p:sp>
      <p:pic>
        <p:nvPicPr>
          <p:cNvPr id="10244" name="Image 2">
            <a:extLst>
              <a:ext uri="{FF2B5EF4-FFF2-40B4-BE49-F238E27FC236}">
                <a16:creationId xmlns="" xmlns:a16="http://schemas.microsoft.com/office/drawing/2014/main" id="{4ACA667E-394F-671C-3564-CE59AADBF1C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4088" y="3395663"/>
            <a:ext cx="7670800" cy="206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0245" name="Object 57">
            <a:extLst>
              <a:ext uri="{FF2B5EF4-FFF2-40B4-BE49-F238E27FC236}">
                <a16:creationId xmlns="" xmlns:a16="http://schemas.microsoft.com/office/drawing/2014/main" id="{24810D6F-BEA9-43A7-4A3D-2B8CC1A7BD12}"/>
              </a:ext>
            </a:extLst>
          </p:cNvPr>
          <p:cNvGraphicFramePr>
            <a:graphicFrameLocks noChangeAspect="1"/>
          </p:cNvGraphicFramePr>
          <p:nvPr/>
        </p:nvGraphicFramePr>
        <p:xfrm>
          <a:off x="3657600" y="6062663"/>
          <a:ext cx="2557463" cy="795337"/>
        </p:xfrm>
        <a:graphic>
          <a:graphicData uri="http://schemas.openxmlformats.org/presentationml/2006/ole">
            <mc:AlternateContent xmlns:mc="http://schemas.openxmlformats.org/markup-compatibility/2006">
              <mc:Choice xmlns:v="urn:schemas-microsoft-com:vml" Requires="v">
                <p:oleObj spid="_x0000_s2203" name="Équation" r:id="rId4" imgW="5638800" imgH="1752600" progId="Equation.3">
                  <p:embed/>
                </p:oleObj>
              </mc:Choice>
              <mc:Fallback>
                <p:oleObj name="Équation" r:id="rId4" imgW="5638800" imgH="1752600" progId="Equation.3">
                  <p:embed/>
                  <p:pic>
                    <p:nvPicPr>
                      <p:cNvPr id="10245" name="Object 57">
                        <a:extLst>
                          <a:ext uri="{FF2B5EF4-FFF2-40B4-BE49-F238E27FC236}">
                            <a16:creationId xmlns="" xmlns:a16="http://schemas.microsoft.com/office/drawing/2014/main" id="{24810D6F-BEA9-43A7-4A3D-2B8CC1A7BD1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57600" y="6062663"/>
                        <a:ext cx="2557463" cy="795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0246" name="ZoneTexte 3">
            <a:extLst>
              <a:ext uri="{FF2B5EF4-FFF2-40B4-BE49-F238E27FC236}">
                <a16:creationId xmlns="" xmlns:a16="http://schemas.microsoft.com/office/drawing/2014/main" id="{11906FB8-1BDD-11BA-CBFF-2D81C5623F09}"/>
              </a:ext>
            </a:extLst>
          </p:cNvPr>
          <p:cNvSpPr txBox="1">
            <a:spLocks noChangeArrowheads="1"/>
          </p:cNvSpPr>
          <p:nvPr/>
        </p:nvSpPr>
        <p:spPr bwMode="auto">
          <a:xfrm>
            <a:off x="2138363" y="6259513"/>
            <a:ext cx="171608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r-FR" altLang="ar-DZ" sz="2000">
                <a:latin typeface="Arial" panose="020B0604020202020204" pitchFamily="34" charset="0"/>
              </a:rPr>
              <a:t>avec</a:t>
            </a:r>
            <a:endParaRPr lang="ar-DZ" altLang="ar-DZ" sz="2000">
              <a:latin typeface="Arial" panose="020B0604020202020204" pitchFamily="34" charset="0"/>
            </a:endParaRPr>
          </a:p>
        </p:txBody>
      </p:sp>
      <p:grpSp>
        <p:nvGrpSpPr>
          <p:cNvPr id="10247" name="Group 73">
            <a:extLst>
              <a:ext uri="{FF2B5EF4-FFF2-40B4-BE49-F238E27FC236}">
                <a16:creationId xmlns="" xmlns:a16="http://schemas.microsoft.com/office/drawing/2014/main" id="{9B77E43F-14E8-7856-D3FE-55D591DEAB92}"/>
              </a:ext>
            </a:extLst>
          </p:cNvPr>
          <p:cNvGrpSpPr>
            <a:grpSpLocks/>
          </p:cNvGrpSpPr>
          <p:nvPr/>
        </p:nvGrpSpPr>
        <p:grpSpPr bwMode="auto">
          <a:xfrm>
            <a:off x="138113" y="5245100"/>
            <a:ext cx="3695700" cy="661988"/>
            <a:chOff x="3392" y="3017"/>
            <a:chExt cx="2328" cy="417"/>
          </a:xfrm>
        </p:grpSpPr>
        <p:sp>
          <p:nvSpPr>
            <p:cNvPr id="10249" name="Text Box 58">
              <a:extLst>
                <a:ext uri="{FF2B5EF4-FFF2-40B4-BE49-F238E27FC236}">
                  <a16:creationId xmlns="" xmlns:a16="http://schemas.microsoft.com/office/drawing/2014/main" id="{2EA30AFC-1B60-1C4E-101B-D6BA4A0DB3D9}"/>
                </a:ext>
              </a:extLst>
            </p:cNvPr>
            <p:cNvSpPr txBox="1">
              <a:spLocks noChangeArrowheads="1"/>
            </p:cNvSpPr>
            <p:nvPr/>
          </p:nvSpPr>
          <p:spPr bwMode="auto">
            <a:xfrm>
              <a:off x="3392" y="3075"/>
              <a:ext cx="1359"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r-FR" altLang="ar-DZ" sz="2400">
                  <a:latin typeface="Arial" panose="020B0604020202020204" pitchFamily="34" charset="0"/>
                </a:rPr>
                <a:t>P(a </a:t>
              </a:r>
              <a:r>
                <a:rPr lang="fr-FR" altLang="ar-DZ" sz="2400">
                  <a:latin typeface="Arial" panose="020B0604020202020204" pitchFamily="34" charset="0"/>
                  <a:sym typeface="Symbol" panose="05050102010706020507" pitchFamily="18" charset="2"/>
                </a:rPr>
                <a:t></a:t>
              </a:r>
              <a:r>
                <a:rPr lang="fr-FR" altLang="ar-DZ" sz="2400">
                  <a:latin typeface="Arial" panose="020B0604020202020204" pitchFamily="34" charset="0"/>
                </a:rPr>
                <a:t> X </a:t>
              </a:r>
              <a:r>
                <a:rPr lang="fr-FR" altLang="ar-DZ" sz="2400">
                  <a:latin typeface="Arial" panose="020B0604020202020204" pitchFamily="34" charset="0"/>
                  <a:sym typeface="Symbol" panose="05050102010706020507" pitchFamily="18" charset="2"/>
                </a:rPr>
                <a:t></a:t>
              </a:r>
              <a:r>
                <a:rPr lang="fr-FR" altLang="ar-DZ" sz="2400">
                  <a:latin typeface="Arial" panose="020B0604020202020204" pitchFamily="34" charset="0"/>
                </a:rPr>
                <a:t> b) =</a:t>
              </a:r>
            </a:p>
          </p:txBody>
        </p:sp>
        <p:graphicFrame>
          <p:nvGraphicFramePr>
            <p:cNvPr id="10250" name="Object 59">
              <a:extLst>
                <a:ext uri="{FF2B5EF4-FFF2-40B4-BE49-F238E27FC236}">
                  <a16:creationId xmlns="" xmlns:a16="http://schemas.microsoft.com/office/drawing/2014/main" id="{3526A1B5-C015-1D94-FA64-D13C2624FC1F}"/>
                </a:ext>
              </a:extLst>
            </p:cNvPr>
            <p:cNvGraphicFramePr>
              <a:graphicFrameLocks noChangeAspect="1"/>
            </p:cNvGraphicFramePr>
            <p:nvPr/>
          </p:nvGraphicFramePr>
          <p:xfrm>
            <a:off x="4795" y="3017"/>
            <a:ext cx="925" cy="417"/>
          </p:xfrm>
          <a:graphic>
            <a:graphicData uri="http://schemas.openxmlformats.org/presentationml/2006/ole">
              <mc:AlternateContent xmlns:mc="http://schemas.openxmlformats.org/markup-compatibility/2006">
                <mc:Choice xmlns:v="urn:schemas-microsoft-com:vml" Requires="v">
                  <p:oleObj spid="_x0000_s2204" name="Équation" r:id="rId6" imgW="3886200" imgH="1752600" progId="Equation.3">
                    <p:embed/>
                  </p:oleObj>
                </mc:Choice>
                <mc:Fallback>
                  <p:oleObj name="Équation" r:id="rId6" imgW="3886200" imgH="1752600" progId="Equation.3">
                    <p:embed/>
                    <p:pic>
                      <p:nvPicPr>
                        <p:cNvPr id="10250" name="Object 59">
                          <a:extLst>
                            <a:ext uri="{FF2B5EF4-FFF2-40B4-BE49-F238E27FC236}">
                              <a16:creationId xmlns="" xmlns:a16="http://schemas.microsoft.com/office/drawing/2014/main" id="{3526A1B5-C015-1D94-FA64-D13C2624FC1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95" y="3017"/>
                          <a:ext cx="925" cy="4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
        <p:nvSpPr>
          <p:cNvPr id="10248" name="Text Box 61">
            <a:extLst>
              <a:ext uri="{FF2B5EF4-FFF2-40B4-BE49-F238E27FC236}">
                <a16:creationId xmlns="" xmlns:a16="http://schemas.microsoft.com/office/drawing/2014/main" id="{3AB76F11-4803-5AB2-ABA0-061FDE25AC69}"/>
              </a:ext>
            </a:extLst>
          </p:cNvPr>
          <p:cNvSpPr txBox="1">
            <a:spLocks noChangeArrowheads="1"/>
          </p:cNvSpPr>
          <p:nvPr/>
        </p:nvSpPr>
        <p:spPr bwMode="auto">
          <a:xfrm>
            <a:off x="3849688" y="5345113"/>
            <a:ext cx="297338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r-FR" altLang="ar-DZ" sz="2400">
                <a:latin typeface="Arial" panose="020B0604020202020204" pitchFamily="34" charset="0"/>
              </a:rPr>
              <a:t>= P(X</a:t>
            </a:r>
            <a:r>
              <a:rPr lang="fr-FR" altLang="ar-DZ" sz="2400">
                <a:latin typeface="Arial" panose="020B0604020202020204" pitchFamily="34" charset="0"/>
                <a:sym typeface="Symbol" panose="05050102010706020507" pitchFamily="18" charset="2"/>
              </a:rPr>
              <a:t>  </a:t>
            </a:r>
            <a:r>
              <a:rPr lang="fr-FR" altLang="ar-DZ" sz="2400">
                <a:latin typeface="Arial" panose="020B0604020202020204" pitchFamily="34" charset="0"/>
              </a:rPr>
              <a:t>b) - P(X</a:t>
            </a:r>
            <a:r>
              <a:rPr lang="fr-FR" altLang="ar-DZ" sz="2400">
                <a:latin typeface="Arial" panose="020B0604020202020204" pitchFamily="34" charset="0"/>
                <a:sym typeface="Symbol" panose="05050102010706020507" pitchFamily="18" charset="2"/>
              </a:rPr>
              <a:t>  </a:t>
            </a:r>
            <a:r>
              <a:rPr lang="fr-FR" altLang="ar-DZ" sz="2400">
                <a:latin typeface="Arial" panose="020B0604020202020204" pitchFamily="34" charset="0"/>
              </a:rPr>
              <a:t>a)</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ZoneTexte 1">
            <a:extLst>
              <a:ext uri="{FF2B5EF4-FFF2-40B4-BE49-F238E27FC236}">
                <a16:creationId xmlns="" xmlns:a16="http://schemas.microsoft.com/office/drawing/2014/main" id="{BC78E7C6-A3A5-4345-2055-1FA83495C6E1}"/>
              </a:ext>
            </a:extLst>
          </p:cNvPr>
          <p:cNvSpPr txBox="1">
            <a:spLocks noChangeArrowheads="1"/>
          </p:cNvSpPr>
          <p:nvPr/>
        </p:nvSpPr>
        <p:spPr bwMode="auto">
          <a:xfrm>
            <a:off x="0" y="0"/>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r-FR" altLang="ar-DZ" sz="2400" b="1" u="sng">
                <a:solidFill>
                  <a:srgbClr val="FF0000"/>
                </a:solidFill>
                <a:latin typeface="Arial" panose="020B0604020202020204" pitchFamily="34" charset="0"/>
              </a:rPr>
              <a:t>RANDOM VARIABLE STATISTICS</a:t>
            </a:r>
            <a:endParaRPr lang="fr-FR" altLang="ar-DZ" sz="2400" b="1" u="sng" dirty="0">
              <a:solidFill>
                <a:srgbClr val="FF0000"/>
              </a:solidFill>
              <a:latin typeface="Arial" panose="020B0604020202020204" pitchFamily="34" charset="0"/>
            </a:endParaRPr>
          </a:p>
        </p:txBody>
      </p:sp>
      <p:sp>
        <p:nvSpPr>
          <p:cNvPr id="3" name="ZoneTexte 5">
            <a:extLst>
              <a:ext uri="{FF2B5EF4-FFF2-40B4-BE49-F238E27FC236}">
                <a16:creationId xmlns="" xmlns:a16="http://schemas.microsoft.com/office/drawing/2014/main" id="{47058D57-74C4-4CE2-CB65-B1AC53C81C20}"/>
              </a:ext>
            </a:extLst>
          </p:cNvPr>
          <p:cNvSpPr txBox="1">
            <a:spLocks noChangeArrowheads="1"/>
          </p:cNvSpPr>
          <p:nvPr/>
        </p:nvSpPr>
        <p:spPr bwMode="auto">
          <a:xfrm>
            <a:off x="0" y="692150"/>
            <a:ext cx="9144000" cy="1631216"/>
          </a:xfrm>
          <a:prstGeom prst="rect">
            <a:avLst/>
          </a:prstGeom>
          <a:noFill/>
          <a:ln w="9525">
            <a:noFill/>
            <a:miter lim="800000"/>
            <a:headEnd/>
            <a:tailEnd/>
          </a:ln>
        </p:spPr>
        <p:txBody>
          <a:bodyPr>
            <a:spAutoFit/>
          </a:bodyPr>
          <a:lstStyle/>
          <a:p>
            <a:pPr algn="just">
              <a:defRPr/>
            </a:pPr>
            <a:r>
              <a:rPr lang="en-US" sz="2000">
                <a:latin typeface="+mj-lt"/>
              </a:rPr>
              <a:t>Distribution function of a discrete/continuous random variable</a:t>
            </a:r>
          </a:p>
          <a:p>
            <a:pPr algn="just">
              <a:defRPr/>
            </a:pPr>
            <a:endParaRPr lang="en-US" sz="2000">
              <a:latin typeface="+mj-lt"/>
            </a:endParaRPr>
          </a:p>
          <a:p>
            <a:pPr algn="just">
              <a:defRPr/>
            </a:pPr>
            <a:r>
              <a:rPr lang="en-US" sz="2000">
                <a:latin typeface="+mj-lt"/>
              </a:rPr>
              <a:t>A distribution function of a random variable x is a function F(x) which, for all x, indicates the probability that x is less than or equal to x1. It therefore corresponds to the cumulative distribution, </a:t>
            </a:r>
            <a:endParaRPr lang="en-US" sz="2000" dirty="0">
              <a:latin typeface="+mj-lt"/>
            </a:endParaRPr>
          </a:p>
        </p:txBody>
      </p:sp>
      <p:pic>
        <p:nvPicPr>
          <p:cNvPr id="11268" name="Picture 8">
            <a:extLst>
              <a:ext uri="{FF2B5EF4-FFF2-40B4-BE49-F238E27FC236}">
                <a16:creationId xmlns="" xmlns:a16="http://schemas.microsoft.com/office/drawing/2014/main" id="{7013038D-5C58-3EBE-4AE1-FE3A3EFFFA8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2413" y="2027238"/>
            <a:ext cx="2295525" cy="55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pic>
      <p:sp>
        <p:nvSpPr>
          <p:cNvPr id="11269" name="Text Box 6">
            <a:extLst>
              <a:ext uri="{FF2B5EF4-FFF2-40B4-BE49-F238E27FC236}">
                <a16:creationId xmlns="" xmlns:a16="http://schemas.microsoft.com/office/drawing/2014/main" id="{7A5ABF06-2221-9CC0-8E22-7F62A59A2408}"/>
              </a:ext>
            </a:extLst>
          </p:cNvPr>
          <p:cNvSpPr txBox="1">
            <a:spLocks noChangeArrowheads="1"/>
          </p:cNvSpPr>
          <p:nvPr/>
        </p:nvSpPr>
        <p:spPr bwMode="auto">
          <a:xfrm>
            <a:off x="1362075" y="2754313"/>
            <a:ext cx="62436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r-FR" altLang="ar-DZ" sz="2400">
                <a:solidFill>
                  <a:srgbClr val="FF0000"/>
                </a:solidFill>
                <a:latin typeface="Arial" panose="020B0604020202020204" pitchFamily="34" charset="0"/>
              </a:rPr>
              <a:t>v.a. discrète			        v.a. continue</a:t>
            </a:r>
          </a:p>
        </p:txBody>
      </p:sp>
      <p:graphicFrame>
        <p:nvGraphicFramePr>
          <p:cNvPr id="11270" name="Object 10">
            <a:extLst>
              <a:ext uri="{FF2B5EF4-FFF2-40B4-BE49-F238E27FC236}">
                <a16:creationId xmlns="" xmlns:a16="http://schemas.microsoft.com/office/drawing/2014/main" id="{28C51669-4960-6066-A2B0-E39271237188}"/>
              </a:ext>
            </a:extLst>
          </p:cNvPr>
          <p:cNvGraphicFramePr>
            <a:graphicFrameLocks noChangeAspect="1"/>
          </p:cNvGraphicFramePr>
          <p:nvPr/>
        </p:nvGraphicFramePr>
        <p:xfrm>
          <a:off x="5730875" y="3143250"/>
          <a:ext cx="2616200" cy="755650"/>
        </p:xfrm>
        <a:graphic>
          <a:graphicData uri="http://schemas.openxmlformats.org/presentationml/2006/ole">
            <mc:AlternateContent xmlns:mc="http://schemas.openxmlformats.org/markup-compatibility/2006">
              <mc:Choice xmlns:v="urn:schemas-microsoft-com:vml" Requires="v">
                <p:oleObj spid="_x0000_s3150" name="Équation" r:id="rId4" imgW="27432000" imgH="7924800" progId="Equation.3">
                  <p:embed/>
                </p:oleObj>
              </mc:Choice>
              <mc:Fallback>
                <p:oleObj name="Équation" r:id="rId4" imgW="27432000" imgH="7924800" progId="Equation.3">
                  <p:embed/>
                  <p:pic>
                    <p:nvPicPr>
                      <p:cNvPr id="11270" name="Object 10">
                        <a:extLst>
                          <a:ext uri="{FF2B5EF4-FFF2-40B4-BE49-F238E27FC236}">
                            <a16:creationId xmlns="" xmlns:a16="http://schemas.microsoft.com/office/drawing/2014/main" id="{28C51669-4960-6066-A2B0-E3927123718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30875" y="3143250"/>
                        <a:ext cx="2616200" cy="755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271" name="Rectangle 30">
            <a:extLst>
              <a:ext uri="{FF2B5EF4-FFF2-40B4-BE49-F238E27FC236}">
                <a16:creationId xmlns="" xmlns:a16="http://schemas.microsoft.com/office/drawing/2014/main" id="{B5B67BA4-DE1B-6509-C688-57C1C7C3425A}"/>
              </a:ext>
            </a:extLst>
          </p:cNvPr>
          <p:cNvSpPr>
            <a:spLocks noChangeArrowheads="1"/>
          </p:cNvSpPr>
          <p:nvPr/>
        </p:nvSpPr>
        <p:spPr bwMode="auto">
          <a:xfrm>
            <a:off x="849313" y="3538538"/>
            <a:ext cx="283686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r-FR" altLang="ar-DZ" sz="1800">
                <a:latin typeface="Arial" panose="020B0604020202020204" pitchFamily="34" charset="0"/>
              </a:rPr>
              <a:t>F(k)= P(X≤k)  </a:t>
            </a:r>
          </a:p>
        </p:txBody>
      </p:sp>
      <p:pic>
        <p:nvPicPr>
          <p:cNvPr id="11272" name="Picture 27">
            <a:extLst>
              <a:ext uri="{FF2B5EF4-FFF2-40B4-BE49-F238E27FC236}">
                <a16:creationId xmlns="" xmlns:a16="http://schemas.microsoft.com/office/drawing/2014/main" id="{875D6254-F9CB-D01B-3A98-BDCEA4FDC45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22825" y="3979863"/>
            <a:ext cx="4248150" cy="280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1273" name="Group 36">
            <a:extLst>
              <a:ext uri="{FF2B5EF4-FFF2-40B4-BE49-F238E27FC236}">
                <a16:creationId xmlns="" xmlns:a16="http://schemas.microsoft.com/office/drawing/2014/main" id="{5235FD26-E7D0-D485-54C0-5AFAB100228E}"/>
              </a:ext>
            </a:extLst>
          </p:cNvPr>
          <p:cNvGrpSpPr>
            <a:grpSpLocks/>
          </p:cNvGrpSpPr>
          <p:nvPr/>
        </p:nvGrpSpPr>
        <p:grpSpPr bwMode="auto">
          <a:xfrm>
            <a:off x="285750" y="4267200"/>
            <a:ext cx="3902075" cy="1944688"/>
            <a:chOff x="182" y="1728"/>
            <a:chExt cx="2458" cy="1225"/>
          </a:xfrm>
        </p:grpSpPr>
        <p:sp>
          <p:nvSpPr>
            <p:cNvPr id="11275" name="Line 11">
              <a:extLst>
                <a:ext uri="{FF2B5EF4-FFF2-40B4-BE49-F238E27FC236}">
                  <a16:creationId xmlns="" xmlns:a16="http://schemas.microsoft.com/office/drawing/2014/main" id="{3417BBE6-BE20-48B6-9649-2E8F66B1A339}"/>
                </a:ext>
              </a:extLst>
            </p:cNvPr>
            <p:cNvSpPr>
              <a:spLocks noChangeShapeType="1"/>
            </p:cNvSpPr>
            <p:nvPr/>
          </p:nvSpPr>
          <p:spPr bwMode="auto">
            <a:xfrm>
              <a:off x="432" y="1728"/>
              <a:ext cx="0" cy="115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276" name="Line 12">
              <a:extLst>
                <a:ext uri="{FF2B5EF4-FFF2-40B4-BE49-F238E27FC236}">
                  <a16:creationId xmlns="" xmlns:a16="http://schemas.microsoft.com/office/drawing/2014/main" id="{2D60B012-5A7C-2575-CA89-26C607234719}"/>
                </a:ext>
              </a:extLst>
            </p:cNvPr>
            <p:cNvSpPr>
              <a:spLocks noChangeShapeType="1"/>
            </p:cNvSpPr>
            <p:nvPr/>
          </p:nvSpPr>
          <p:spPr bwMode="auto">
            <a:xfrm>
              <a:off x="432" y="2880"/>
              <a:ext cx="220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277" name="Line 13">
              <a:extLst>
                <a:ext uri="{FF2B5EF4-FFF2-40B4-BE49-F238E27FC236}">
                  <a16:creationId xmlns="" xmlns:a16="http://schemas.microsoft.com/office/drawing/2014/main" id="{0A44C4FB-9FEE-82A3-177B-95BA4AC5CFE3}"/>
                </a:ext>
              </a:extLst>
            </p:cNvPr>
            <p:cNvSpPr>
              <a:spLocks noChangeShapeType="1"/>
            </p:cNvSpPr>
            <p:nvPr/>
          </p:nvSpPr>
          <p:spPr bwMode="auto">
            <a:xfrm flipV="1">
              <a:off x="768" y="2784"/>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278" name="Line 14">
              <a:extLst>
                <a:ext uri="{FF2B5EF4-FFF2-40B4-BE49-F238E27FC236}">
                  <a16:creationId xmlns="" xmlns:a16="http://schemas.microsoft.com/office/drawing/2014/main" id="{C49DCF3E-BBAC-CEA0-8240-50DF1681CD6E}"/>
                </a:ext>
              </a:extLst>
            </p:cNvPr>
            <p:cNvSpPr>
              <a:spLocks noChangeShapeType="1"/>
            </p:cNvSpPr>
            <p:nvPr/>
          </p:nvSpPr>
          <p:spPr bwMode="auto">
            <a:xfrm>
              <a:off x="768" y="2784"/>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279" name="Line 15">
              <a:extLst>
                <a:ext uri="{FF2B5EF4-FFF2-40B4-BE49-F238E27FC236}">
                  <a16:creationId xmlns="" xmlns:a16="http://schemas.microsoft.com/office/drawing/2014/main" id="{CDBD2459-2691-A939-04BE-741926FF26BF}"/>
                </a:ext>
              </a:extLst>
            </p:cNvPr>
            <p:cNvSpPr>
              <a:spLocks noChangeShapeType="1"/>
            </p:cNvSpPr>
            <p:nvPr/>
          </p:nvSpPr>
          <p:spPr bwMode="auto">
            <a:xfrm flipV="1">
              <a:off x="1008" y="2640"/>
              <a:ext cx="0" cy="14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280" name="Line 16">
              <a:extLst>
                <a:ext uri="{FF2B5EF4-FFF2-40B4-BE49-F238E27FC236}">
                  <a16:creationId xmlns="" xmlns:a16="http://schemas.microsoft.com/office/drawing/2014/main" id="{66BC6AA0-481B-2003-2AD6-4C342C83436A}"/>
                </a:ext>
              </a:extLst>
            </p:cNvPr>
            <p:cNvSpPr>
              <a:spLocks noChangeShapeType="1"/>
            </p:cNvSpPr>
            <p:nvPr/>
          </p:nvSpPr>
          <p:spPr bwMode="auto">
            <a:xfrm>
              <a:off x="1008" y="2640"/>
              <a:ext cx="144"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281" name="Line 17">
              <a:extLst>
                <a:ext uri="{FF2B5EF4-FFF2-40B4-BE49-F238E27FC236}">
                  <a16:creationId xmlns="" xmlns:a16="http://schemas.microsoft.com/office/drawing/2014/main" id="{5ACA3237-FD88-9BB3-0BAF-BFA792D24129}"/>
                </a:ext>
              </a:extLst>
            </p:cNvPr>
            <p:cNvSpPr>
              <a:spLocks noChangeShapeType="1"/>
            </p:cNvSpPr>
            <p:nvPr/>
          </p:nvSpPr>
          <p:spPr bwMode="auto">
            <a:xfrm flipV="1">
              <a:off x="1152" y="2496"/>
              <a:ext cx="0" cy="14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282" name="Line 18">
              <a:extLst>
                <a:ext uri="{FF2B5EF4-FFF2-40B4-BE49-F238E27FC236}">
                  <a16:creationId xmlns="" xmlns:a16="http://schemas.microsoft.com/office/drawing/2014/main" id="{B2C46FC7-6336-73C3-D2C0-BB8E960B4F51}"/>
                </a:ext>
              </a:extLst>
            </p:cNvPr>
            <p:cNvSpPr>
              <a:spLocks noChangeShapeType="1"/>
            </p:cNvSpPr>
            <p:nvPr/>
          </p:nvSpPr>
          <p:spPr bwMode="auto">
            <a:xfrm>
              <a:off x="1152" y="2496"/>
              <a:ext cx="144"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283" name="Line 19">
              <a:extLst>
                <a:ext uri="{FF2B5EF4-FFF2-40B4-BE49-F238E27FC236}">
                  <a16:creationId xmlns="" xmlns:a16="http://schemas.microsoft.com/office/drawing/2014/main" id="{93F79D21-84A9-4FC8-2DCA-5A4D8104B287}"/>
                </a:ext>
              </a:extLst>
            </p:cNvPr>
            <p:cNvSpPr>
              <a:spLocks noChangeShapeType="1"/>
            </p:cNvSpPr>
            <p:nvPr/>
          </p:nvSpPr>
          <p:spPr bwMode="auto">
            <a:xfrm flipV="1">
              <a:off x="1296" y="2304"/>
              <a:ext cx="0" cy="19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284" name="Line 20">
              <a:extLst>
                <a:ext uri="{FF2B5EF4-FFF2-40B4-BE49-F238E27FC236}">
                  <a16:creationId xmlns="" xmlns:a16="http://schemas.microsoft.com/office/drawing/2014/main" id="{508C8F93-F352-E5F9-21FE-72AEF0C7BF92}"/>
                </a:ext>
              </a:extLst>
            </p:cNvPr>
            <p:cNvSpPr>
              <a:spLocks noChangeShapeType="1"/>
            </p:cNvSpPr>
            <p:nvPr/>
          </p:nvSpPr>
          <p:spPr bwMode="auto">
            <a:xfrm>
              <a:off x="1296" y="2304"/>
              <a:ext cx="48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285" name="Line 21">
              <a:extLst>
                <a:ext uri="{FF2B5EF4-FFF2-40B4-BE49-F238E27FC236}">
                  <a16:creationId xmlns="" xmlns:a16="http://schemas.microsoft.com/office/drawing/2014/main" id="{CAAA1776-570C-2782-B536-83D07934C8FC}"/>
                </a:ext>
              </a:extLst>
            </p:cNvPr>
            <p:cNvSpPr>
              <a:spLocks noChangeShapeType="1"/>
            </p:cNvSpPr>
            <p:nvPr/>
          </p:nvSpPr>
          <p:spPr bwMode="auto">
            <a:xfrm flipV="1">
              <a:off x="1776" y="2112"/>
              <a:ext cx="0" cy="19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286" name="Line 22">
              <a:extLst>
                <a:ext uri="{FF2B5EF4-FFF2-40B4-BE49-F238E27FC236}">
                  <a16:creationId xmlns="" xmlns:a16="http://schemas.microsoft.com/office/drawing/2014/main" id="{4F1B6EB7-4CF8-00D6-36DE-9BE0E6556797}"/>
                </a:ext>
              </a:extLst>
            </p:cNvPr>
            <p:cNvSpPr>
              <a:spLocks noChangeShapeType="1"/>
            </p:cNvSpPr>
            <p:nvPr/>
          </p:nvSpPr>
          <p:spPr bwMode="auto">
            <a:xfrm>
              <a:off x="1776" y="2112"/>
              <a:ext cx="672"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287" name="Line 23">
              <a:extLst>
                <a:ext uri="{FF2B5EF4-FFF2-40B4-BE49-F238E27FC236}">
                  <a16:creationId xmlns="" xmlns:a16="http://schemas.microsoft.com/office/drawing/2014/main" id="{A948F951-0EB6-82D2-AA2A-DD19F6F0B3A5}"/>
                </a:ext>
              </a:extLst>
            </p:cNvPr>
            <p:cNvSpPr>
              <a:spLocks noChangeShapeType="1"/>
            </p:cNvSpPr>
            <p:nvPr/>
          </p:nvSpPr>
          <p:spPr bwMode="auto">
            <a:xfrm flipH="1">
              <a:off x="432" y="2112"/>
              <a:ext cx="1440"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288" name="Text Box 24">
              <a:extLst>
                <a:ext uri="{FF2B5EF4-FFF2-40B4-BE49-F238E27FC236}">
                  <a16:creationId xmlns="" xmlns:a16="http://schemas.microsoft.com/office/drawing/2014/main" id="{8730CC5F-F9A8-BD8E-EFC3-2B491903C6CB}"/>
                </a:ext>
              </a:extLst>
            </p:cNvPr>
            <p:cNvSpPr txBox="1">
              <a:spLocks noChangeArrowheads="1"/>
            </p:cNvSpPr>
            <p:nvPr/>
          </p:nvSpPr>
          <p:spPr bwMode="auto">
            <a:xfrm>
              <a:off x="230" y="2665"/>
              <a:ext cx="2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r-FR" altLang="ar-DZ" sz="2400">
                  <a:latin typeface="Arial" panose="020B0604020202020204" pitchFamily="34" charset="0"/>
                </a:rPr>
                <a:t>0</a:t>
              </a:r>
            </a:p>
          </p:txBody>
        </p:sp>
        <p:sp>
          <p:nvSpPr>
            <p:cNvPr id="11289" name="Text Box 25">
              <a:extLst>
                <a:ext uri="{FF2B5EF4-FFF2-40B4-BE49-F238E27FC236}">
                  <a16:creationId xmlns="" xmlns:a16="http://schemas.microsoft.com/office/drawing/2014/main" id="{B2189E77-0C78-2E7A-FF5E-C0E570C92352}"/>
                </a:ext>
              </a:extLst>
            </p:cNvPr>
            <p:cNvSpPr txBox="1">
              <a:spLocks noChangeArrowheads="1"/>
            </p:cNvSpPr>
            <p:nvPr/>
          </p:nvSpPr>
          <p:spPr bwMode="auto">
            <a:xfrm>
              <a:off x="182" y="1993"/>
              <a:ext cx="2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r-FR" altLang="ar-DZ" sz="2400">
                  <a:latin typeface="Arial" panose="020B0604020202020204" pitchFamily="34" charset="0"/>
                </a:rPr>
                <a:t>1</a:t>
              </a:r>
            </a:p>
          </p:txBody>
        </p:sp>
      </p:grpSp>
      <p:sp>
        <p:nvSpPr>
          <p:cNvPr id="11274" name="Text Box 8">
            <a:extLst>
              <a:ext uri="{FF2B5EF4-FFF2-40B4-BE49-F238E27FC236}">
                <a16:creationId xmlns="" xmlns:a16="http://schemas.microsoft.com/office/drawing/2014/main" id="{B5B72B1F-885B-7807-D09C-3523F7DDA573}"/>
              </a:ext>
            </a:extLst>
          </p:cNvPr>
          <p:cNvSpPr txBox="1">
            <a:spLocks noChangeArrowheads="1"/>
          </p:cNvSpPr>
          <p:nvPr/>
        </p:nvSpPr>
        <p:spPr bwMode="auto">
          <a:xfrm>
            <a:off x="3786188" y="5186363"/>
            <a:ext cx="17351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r-FR" altLang="ar-DZ" sz="2400">
                <a:latin typeface="Arial" panose="020B0604020202020204" pitchFamily="34" charset="0"/>
              </a:rPr>
              <a:t>0 ≤ F(x) ≤ 1</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ZoneTexte 4">
            <a:extLst>
              <a:ext uri="{FF2B5EF4-FFF2-40B4-BE49-F238E27FC236}">
                <a16:creationId xmlns="" xmlns:a16="http://schemas.microsoft.com/office/drawing/2014/main" id="{2E55C2E3-0EC5-DBCE-C138-AD009DAE4CBB}"/>
              </a:ext>
            </a:extLst>
          </p:cNvPr>
          <p:cNvSpPr txBox="1">
            <a:spLocks noChangeArrowheads="1"/>
          </p:cNvSpPr>
          <p:nvPr/>
        </p:nvSpPr>
        <p:spPr bwMode="auto">
          <a:xfrm>
            <a:off x="0" y="785813"/>
            <a:ext cx="9144000" cy="4462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just">
              <a:spcBef>
                <a:spcPct val="0"/>
              </a:spcBef>
              <a:buFontTx/>
              <a:buNone/>
            </a:pPr>
            <a:r>
              <a:rPr lang="en-US" altLang="ar-DZ" sz="2200" b="1" u="sng" dirty="0">
                <a:solidFill>
                  <a:srgbClr val="FF0000"/>
                </a:solidFill>
                <a:latin typeface="Arial" panose="020B0604020202020204" pitchFamily="34" charset="0"/>
              </a:rPr>
              <a:t>Example 1:</a:t>
            </a:r>
          </a:p>
          <a:p>
            <a:pPr algn="just">
              <a:spcBef>
                <a:spcPct val="0"/>
              </a:spcBef>
              <a:buFontTx/>
              <a:buNone/>
            </a:pPr>
            <a:r>
              <a:rPr lang="en-US" altLang="ar-DZ" sz="2200" b="1" u="sng" dirty="0">
                <a:solidFill>
                  <a:srgbClr val="FF0000"/>
                </a:solidFill>
                <a:latin typeface="Arial" panose="020B0604020202020204" pitchFamily="34" charset="0"/>
              </a:rPr>
              <a:t>Let the discrete random variable given below:</a:t>
            </a:r>
          </a:p>
          <a:p>
            <a:pPr algn="just">
              <a:spcBef>
                <a:spcPct val="0"/>
              </a:spcBef>
              <a:buFontTx/>
              <a:buNone/>
            </a:pPr>
            <a:endParaRPr lang="fr-FR" altLang="ar-DZ" sz="2200" b="1" u="sng" dirty="0" smtClean="0">
              <a:solidFill>
                <a:srgbClr val="FF0000"/>
              </a:solidFill>
              <a:latin typeface="Arial" panose="020B0604020202020204" pitchFamily="34" charset="0"/>
            </a:endParaRPr>
          </a:p>
          <a:p>
            <a:pPr algn="just">
              <a:spcBef>
                <a:spcPct val="0"/>
              </a:spcBef>
              <a:buFontTx/>
              <a:buNone/>
            </a:pPr>
            <a:endParaRPr lang="fr-FR" altLang="ar-DZ" sz="2200" b="1" u="sng" dirty="0" smtClean="0">
              <a:solidFill>
                <a:srgbClr val="FF0000"/>
              </a:solidFill>
              <a:latin typeface="Arial" panose="020B0604020202020204" pitchFamily="34" charset="0"/>
            </a:endParaRPr>
          </a:p>
          <a:p>
            <a:pPr algn="just">
              <a:spcBef>
                <a:spcPct val="0"/>
              </a:spcBef>
              <a:buFontTx/>
              <a:buNone/>
            </a:pPr>
            <a:endParaRPr lang="fr-FR" altLang="ar-DZ" sz="2200" b="1" u="sng" dirty="0">
              <a:solidFill>
                <a:srgbClr val="FF0000"/>
              </a:solidFill>
              <a:latin typeface="Arial" panose="020B0604020202020204" pitchFamily="34" charset="0"/>
            </a:endParaRPr>
          </a:p>
          <a:p>
            <a:pPr algn="just">
              <a:spcBef>
                <a:spcPct val="0"/>
              </a:spcBef>
              <a:buFontTx/>
              <a:buNone/>
            </a:pPr>
            <a:endParaRPr lang="fr-FR" altLang="ar-DZ" sz="2400" b="1" dirty="0">
              <a:solidFill>
                <a:srgbClr val="FF0000"/>
              </a:solidFill>
              <a:latin typeface="Arial" panose="020B0604020202020204" pitchFamily="34" charset="0"/>
            </a:endParaRPr>
          </a:p>
          <a:p>
            <a:pPr algn="just">
              <a:spcBef>
                <a:spcPct val="0"/>
              </a:spcBef>
              <a:buFontTx/>
              <a:buNone/>
            </a:pPr>
            <a:endParaRPr lang="fr-FR" altLang="ar-DZ" sz="2400" dirty="0">
              <a:solidFill>
                <a:srgbClr val="0070C0"/>
              </a:solidFill>
              <a:latin typeface="Arial" panose="020B0604020202020204" pitchFamily="34" charset="0"/>
            </a:endParaRPr>
          </a:p>
          <a:p>
            <a:pPr algn="just">
              <a:spcBef>
                <a:spcPct val="0"/>
              </a:spcBef>
              <a:buFontTx/>
              <a:buNone/>
            </a:pPr>
            <a:endParaRPr lang="fr-FR" altLang="ar-DZ" sz="2400" b="1" dirty="0">
              <a:solidFill>
                <a:srgbClr val="FF0000"/>
              </a:solidFill>
              <a:latin typeface="Arial" panose="020B0604020202020204" pitchFamily="34" charset="0"/>
            </a:endParaRPr>
          </a:p>
          <a:p>
            <a:pPr algn="just">
              <a:spcBef>
                <a:spcPct val="0"/>
              </a:spcBef>
              <a:buFontTx/>
              <a:buNone/>
            </a:pPr>
            <a:endParaRPr lang="fr-FR" altLang="ar-DZ" sz="2200" b="1" u="sng" dirty="0" smtClean="0">
              <a:solidFill>
                <a:srgbClr val="FF0000"/>
              </a:solidFill>
              <a:latin typeface="Arial" panose="020B0604020202020204" pitchFamily="34" charset="0"/>
            </a:endParaRPr>
          </a:p>
          <a:p>
            <a:pPr algn="just">
              <a:spcBef>
                <a:spcPct val="0"/>
              </a:spcBef>
              <a:buFontTx/>
              <a:buNone/>
            </a:pPr>
            <a:r>
              <a:rPr lang="en-US" altLang="ar-DZ" sz="2000" dirty="0">
                <a:solidFill>
                  <a:srgbClr val="0070C0"/>
                </a:solidFill>
                <a:latin typeface="Arial" panose="020B0604020202020204" pitchFamily="34" charset="0"/>
              </a:rPr>
              <a:t>1- Plot its probability density</a:t>
            </a:r>
          </a:p>
          <a:p>
            <a:pPr algn="just">
              <a:spcBef>
                <a:spcPct val="0"/>
              </a:spcBef>
              <a:buFontTx/>
              <a:buNone/>
            </a:pPr>
            <a:r>
              <a:rPr lang="en-US" altLang="ar-DZ" sz="2000" dirty="0">
                <a:solidFill>
                  <a:srgbClr val="0070C0"/>
                </a:solidFill>
                <a:latin typeface="Arial" panose="020B0604020202020204" pitchFamily="34" charset="0"/>
              </a:rPr>
              <a:t>2- Its distribution function</a:t>
            </a:r>
          </a:p>
          <a:p>
            <a:pPr algn="just">
              <a:spcBef>
                <a:spcPct val="0"/>
              </a:spcBef>
              <a:buFontTx/>
              <a:buNone/>
            </a:pPr>
            <a:r>
              <a:rPr lang="en-US" altLang="ar-DZ" sz="2000" dirty="0">
                <a:solidFill>
                  <a:srgbClr val="0070C0"/>
                </a:solidFill>
                <a:latin typeface="Arial" panose="020B0604020202020204" pitchFamily="34" charset="0"/>
              </a:rPr>
              <a:t>3- Calculate its mathematical expectation, variance, and standard deviation</a:t>
            </a:r>
          </a:p>
          <a:p>
            <a:pPr algn="just">
              <a:spcBef>
                <a:spcPct val="0"/>
              </a:spcBef>
              <a:buFontTx/>
              <a:buNone/>
            </a:pPr>
            <a:endParaRPr lang="fr-FR" altLang="ar-DZ" sz="2000" dirty="0">
              <a:solidFill>
                <a:srgbClr val="0070C0"/>
              </a:solidFill>
              <a:latin typeface="Arial" panose="020B0604020202020204" pitchFamily="34" charset="0"/>
            </a:endParaRPr>
          </a:p>
        </p:txBody>
      </p:sp>
      <p:sp>
        <p:nvSpPr>
          <p:cNvPr id="14339" name="ZoneTexte 1">
            <a:extLst>
              <a:ext uri="{FF2B5EF4-FFF2-40B4-BE49-F238E27FC236}">
                <a16:creationId xmlns="" xmlns:a16="http://schemas.microsoft.com/office/drawing/2014/main" id="{B88B16E6-1337-2765-08EF-9EC9A4BA7E5E}"/>
              </a:ext>
            </a:extLst>
          </p:cNvPr>
          <p:cNvSpPr txBox="1">
            <a:spLocks noChangeArrowheads="1"/>
          </p:cNvSpPr>
          <p:nvPr/>
        </p:nvSpPr>
        <p:spPr bwMode="auto">
          <a:xfrm>
            <a:off x="0" y="0"/>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r-FR" altLang="ar-DZ" sz="2400" b="1" u="sng">
                <a:solidFill>
                  <a:srgbClr val="FF0000"/>
                </a:solidFill>
                <a:latin typeface="Arial" panose="020B0604020202020204" pitchFamily="34" charset="0"/>
              </a:rPr>
              <a:t>RANDOM VARIABLE STATISTICS</a:t>
            </a:r>
            <a:endParaRPr lang="fr-FR" altLang="ar-DZ" sz="2400" b="1" u="sng" dirty="0">
              <a:solidFill>
                <a:srgbClr val="FF0000"/>
              </a:solidFill>
              <a:latin typeface="Arial" panose="020B0604020202020204" pitchFamily="34" charset="0"/>
            </a:endParaRPr>
          </a:p>
        </p:txBody>
      </p:sp>
      <p:pic>
        <p:nvPicPr>
          <p:cNvPr id="4" name="Imag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03717" y="1824769"/>
            <a:ext cx="4290646" cy="1396733"/>
          </a:xfrm>
          <a:prstGeom prst="rect">
            <a:avLst/>
          </a:prstGeom>
          <a:noFill/>
          <a:ln>
            <a:noFill/>
          </a:ln>
        </p:spPr>
      </p:pic>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4215903</TotalTime>
  <Words>1681</Words>
  <Application>Microsoft Office PowerPoint</Application>
  <PresentationFormat>On-screen Show (4:3)</PresentationFormat>
  <Paragraphs>290</Paragraphs>
  <Slides>42</Slides>
  <Notes>3</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42</vt:i4>
      </vt:variant>
    </vt:vector>
  </HeadingPairs>
  <TitlesOfParts>
    <vt:vector size="49" baseType="lpstr">
      <vt:lpstr>Apple Chancery</vt:lpstr>
      <vt:lpstr>Arial</vt:lpstr>
      <vt:lpstr>Symbol</vt:lpstr>
      <vt:lpstr>Times New Roman</vt:lpstr>
      <vt:lpstr>Default Design</vt:lpstr>
      <vt:lpstr>Équation</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University of Saskatchewan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Probability Theory</dc:title>
  <dc:creator>laverty</dc:creator>
  <cp:lastModifiedBy>Microsoft account</cp:lastModifiedBy>
  <cp:revision>252</cp:revision>
  <dcterms:created xsi:type="dcterms:W3CDTF">2006-04-24T19:42:32Z</dcterms:created>
  <dcterms:modified xsi:type="dcterms:W3CDTF">2025-07-31T17:33:40Z</dcterms:modified>
</cp:coreProperties>
</file>