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82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6" r:id="rId9"/>
    <p:sldId id="261" r:id="rId10"/>
    <p:sldId id="267" r:id="rId11"/>
    <p:sldId id="262" r:id="rId12"/>
    <p:sldId id="268" r:id="rId13"/>
    <p:sldId id="263" r:id="rId14"/>
    <p:sldId id="269" r:id="rId15"/>
    <p:sldId id="270" r:id="rId16"/>
  </p:sldIdLst>
  <p:sldSz cx="7772400" cy="10058400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229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7772975" cy="100584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3644" y="2657400"/>
            <a:ext cx="4512536" cy="2222782"/>
          </a:xfrm>
        </p:spPr>
        <p:txBody>
          <a:bodyPr anchor="b">
            <a:noAutofit/>
          </a:bodyPr>
          <a:lstStyle>
            <a:lvl1pPr algn="ctr">
              <a:defRPr sz="408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3644" y="5277547"/>
            <a:ext cx="4512536" cy="2020555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38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4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0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55604" y="7413416"/>
            <a:ext cx="572285" cy="409787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3644" y="7413416"/>
            <a:ext cx="3455131" cy="409787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4720" y="7413416"/>
            <a:ext cx="351461" cy="409787"/>
          </a:xfrm>
        </p:spPr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16851" y="5091283"/>
            <a:ext cx="43461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6" y="7062609"/>
            <a:ext cx="5778924" cy="831216"/>
          </a:xfrm>
        </p:spPr>
        <p:txBody>
          <a:bodyPr anchor="b">
            <a:normAutofit/>
          </a:bodyPr>
          <a:lstStyle>
            <a:lvl1pPr algn="ctr">
              <a:defRPr sz="204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2321" y="1514969"/>
            <a:ext cx="6027760" cy="492986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336" y="7893824"/>
            <a:ext cx="5778924" cy="724111"/>
          </a:xfrm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76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6" y="1330080"/>
            <a:ext cx="5778924" cy="4543528"/>
          </a:xfrm>
        </p:spPr>
        <p:txBody>
          <a:bodyPr anchor="ctr">
            <a:normAutofit/>
          </a:bodyPr>
          <a:lstStyle>
            <a:lvl1pPr algn="ctr">
              <a:defRPr sz="272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5" y="6270977"/>
            <a:ext cx="5778926" cy="23469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6696" y="6072292"/>
            <a:ext cx="56154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772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183" y="1440460"/>
            <a:ext cx="5440213" cy="3476980"/>
          </a:xfrm>
        </p:spPr>
        <p:txBody>
          <a:bodyPr anchor="ctr">
            <a:normAutofit/>
          </a:bodyPr>
          <a:lstStyle>
            <a:lvl1pPr algn="ctr">
              <a:defRPr sz="272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0170" y="4917439"/>
            <a:ext cx="5008878" cy="95616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30"/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4" y="6370321"/>
            <a:ext cx="5778927" cy="22476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722474" y="1327865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/>
          <a:p>
            <a:pPr lvl="0"/>
            <a:r>
              <a:rPr lang="en-US" sz="612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8478" y="4147543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/>
          <a:p>
            <a:pPr lvl="0" algn="r"/>
            <a:r>
              <a:rPr lang="en-US" sz="612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86696" y="6072292"/>
            <a:ext cx="56062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316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9" y="4852585"/>
            <a:ext cx="5778919" cy="2154240"/>
          </a:xfrm>
        </p:spPr>
        <p:txBody>
          <a:bodyPr anchor="b">
            <a:normAutofit/>
          </a:bodyPr>
          <a:lstStyle>
            <a:lvl1pPr algn="l">
              <a:defRPr sz="272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8" y="7006825"/>
            <a:ext cx="5778921" cy="1261920"/>
          </a:xfrm>
        </p:spPr>
        <p:txBody>
          <a:bodyPr anchor="t">
            <a:normAutofit/>
          </a:bodyPr>
          <a:lstStyle>
            <a:lvl1pPr marL="0" indent="0" algn="l">
              <a:buNone/>
              <a:defRPr sz="153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689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004" y="1440460"/>
            <a:ext cx="5376393" cy="3290713"/>
          </a:xfrm>
        </p:spPr>
        <p:txBody>
          <a:bodyPr anchor="ctr">
            <a:normAutofit/>
          </a:bodyPr>
          <a:lstStyle>
            <a:lvl1pPr algn="ctr">
              <a:defRPr sz="272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000338" y="5337658"/>
            <a:ext cx="5778921" cy="130088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70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5" y="6643511"/>
            <a:ext cx="5778926" cy="1974427"/>
          </a:xfrm>
        </p:spPr>
        <p:txBody>
          <a:bodyPr anchor="t">
            <a:normAutofit/>
          </a:bodyPr>
          <a:lstStyle>
            <a:lvl1pPr marL="0" indent="0" algn="l">
              <a:buNone/>
              <a:defRPr sz="1360">
                <a:solidFill>
                  <a:schemeClr val="tx1"/>
                </a:solidFill>
              </a:defRPr>
            </a:lvl1pPr>
            <a:lvl2pPr marL="3886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746352" y="1315446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/>
          <a:p>
            <a:pPr lvl="0"/>
            <a:r>
              <a:rPr lang="en-US" sz="6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02327" y="3824668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/>
          <a:p>
            <a:pPr lvl="0" algn="r"/>
            <a:r>
              <a:rPr lang="en-US" sz="68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86696" y="5029200"/>
            <a:ext cx="56062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404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5" y="1440460"/>
            <a:ext cx="5778924" cy="336521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720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000338" y="5230368"/>
            <a:ext cx="5778921" cy="132770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70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6" y="6556587"/>
            <a:ext cx="5778924" cy="2061352"/>
          </a:xfrm>
        </p:spPr>
        <p:txBody>
          <a:bodyPr anchor="t">
            <a:normAutofit/>
          </a:bodyPr>
          <a:lstStyle>
            <a:lvl1pPr marL="0" indent="0" algn="l">
              <a:buNone/>
              <a:defRPr sz="1360">
                <a:solidFill>
                  <a:schemeClr val="tx1"/>
                </a:solidFill>
              </a:defRPr>
            </a:lvl1pPr>
            <a:lvl2pPr marL="3886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6699" y="5029200"/>
            <a:ext cx="56154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918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335" y="3652199"/>
            <a:ext cx="5778926" cy="4965742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86696" y="3453516"/>
            <a:ext cx="56154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791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3167" y="1330081"/>
            <a:ext cx="1376091" cy="728785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337" y="1330081"/>
            <a:ext cx="4178183" cy="7287856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08685" y="1330081"/>
            <a:ext cx="0" cy="7287856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02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787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86695" y="3455848"/>
            <a:ext cx="56062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59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695" y="2407406"/>
            <a:ext cx="5606204" cy="2673021"/>
          </a:xfrm>
        </p:spPr>
        <p:txBody>
          <a:bodyPr anchor="b">
            <a:normAutofit/>
          </a:bodyPr>
          <a:lstStyle>
            <a:lvl1pPr algn="ctr">
              <a:defRPr sz="3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695" y="5477794"/>
            <a:ext cx="5606204" cy="1598689"/>
          </a:xfrm>
        </p:spPr>
        <p:txBody>
          <a:bodyPr anchor="t">
            <a:normAutofit/>
          </a:bodyPr>
          <a:lstStyle>
            <a:lvl1pPr marL="0" indent="0" algn="ctr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6697" y="5279108"/>
            <a:ext cx="56062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2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86695" y="3455848"/>
            <a:ext cx="56062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6" y="1342495"/>
            <a:ext cx="5778924" cy="19123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336" y="3647847"/>
            <a:ext cx="2836926" cy="50560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48379" y="3647847"/>
            <a:ext cx="2836926" cy="50560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66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8" y="3899182"/>
            <a:ext cx="2836926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accent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0338" y="4756786"/>
            <a:ext cx="2836926" cy="3969715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557" y="3899182"/>
            <a:ext cx="2836926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accent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5557" y="4756786"/>
            <a:ext cx="2836926" cy="3969715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086696" y="3453516"/>
            <a:ext cx="56062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27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6" y="1342495"/>
            <a:ext cx="5778925" cy="19123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86696" y="3453516"/>
            <a:ext cx="56062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71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40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5" y="2036517"/>
            <a:ext cx="2156278" cy="2011680"/>
          </a:xfrm>
        </p:spPr>
        <p:txBody>
          <a:bodyPr anchor="b">
            <a:normAutofit/>
          </a:bodyPr>
          <a:lstStyle>
            <a:lvl1pPr algn="ctr">
              <a:defRPr sz="204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53" y="1440461"/>
            <a:ext cx="3277208" cy="7177478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335" y="4445562"/>
            <a:ext cx="2156278" cy="3576326"/>
          </a:xfrm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86696" y="4271715"/>
            <a:ext cx="198355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24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5" y="2762954"/>
            <a:ext cx="3087372" cy="2011680"/>
          </a:xfrm>
        </p:spPr>
        <p:txBody>
          <a:bodyPr anchor="b">
            <a:normAutofit/>
          </a:bodyPr>
          <a:lstStyle>
            <a:lvl1pPr algn="ctr">
              <a:defRPr sz="204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05609" y="1514968"/>
            <a:ext cx="2490044" cy="702846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336" y="4774634"/>
            <a:ext cx="3087371" cy="2682240"/>
          </a:xfrm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18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7779597" cy="100584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0336" y="1342495"/>
            <a:ext cx="5778924" cy="19123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5" y="3652199"/>
            <a:ext cx="5778926" cy="5052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170" y="8742115"/>
            <a:ext cx="976041" cy="409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0336" y="8742115"/>
            <a:ext cx="4338967" cy="409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3077" y="8742115"/>
            <a:ext cx="336184" cy="409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87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</p:sldLayoutIdLst>
  <p:txStyles>
    <p:titleStyle>
      <a:lvl1pPr algn="ctr" defTabSz="388620" rtl="0" eaLnBrk="1" latinLnBrk="0" hangingPunct="1">
        <a:spcBef>
          <a:spcPct val="0"/>
        </a:spcBef>
        <a:buNone/>
        <a:defRPr sz="3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2888" indent="-242888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20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631508" indent="-242888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020128" indent="-242888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53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311593" indent="-145733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3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700213" indent="-145733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1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137410" indent="-194310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1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526030" indent="-194310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1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914650" indent="-194310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1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303270" indent="-194310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1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3733800"/>
            <a:ext cx="6858000" cy="11336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Chapitre 2. Composants actifs de </a:t>
            </a:r>
            <a:r>
              <a:rPr lang="fr-F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      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                  </a:t>
            </a:r>
            <a:r>
              <a:rPr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puissance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1972FBD-C4BB-4B0E-BC93-382788DE2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5029200"/>
            <a:ext cx="4876800" cy="2424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D4488ED-1E42-48C1-81E4-E6715F18F75F}"/>
              </a:ext>
            </a:extLst>
          </p:cNvPr>
          <p:cNvSpPr txBox="1"/>
          <p:nvPr/>
        </p:nvSpPr>
        <p:spPr>
          <a:xfrm>
            <a:off x="-331695" y="228600"/>
            <a:ext cx="8435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prstClr val="black"/>
                </a:solidFill>
                <a:latin typeface="Century Gothic" panose="020B0502020202020204"/>
              </a:rPr>
              <a:t>Ministère de l’Enseignement Supérieure et de la Recherche Scientifique</a:t>
            </a:r>
          </a:p>
          <a:p>
            <a:pPr algn="ctr"/>
            <a:r>
              <a:rPr lang="fr-FR" sz="1400" b="1" dirty="0">
                <a:solidFill>
                  <a:prstClr val="black"/>
                </a:solidFill>
                <a:latin typeface="Century Gothic" panose="020B0502020202020204"/>
              </a:rPr>
              <a:t>    Université Badji Mokhtar Annaba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8907663-196D-4492-A432-2AB6C50918A5}"/>
              </a:ext>
            </a:extLst>
          </p:cNvPr>
          <p:cNvSpPr txBox="1">
            <a:spLocks/>
          </p:cNvSpPr>
          <p:nvPr/>
        </p:nvSpPr>
        <p:spPr>
          <a:xfrm>
            <a:off x="304800" y="2057400"/>
            <a:ext cx="7315199" cy="131865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388620" rtl="0" eaLnBrk="1" latinLnBrk="0" hangingPunct="1">
              <a:spcBef>
                <a:spcPct val="0"/>
              </a:spcBef>
              <a:buNone/>
              <a:defRPr sz="3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400" b="1" dirty="0">
                <a:solidFill>
                  <a:schemeClr val="tx1"/>
                </a:solidFill>
              </a:rPr>
              <a:t>cours-Technologie des composants électroniques-2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2D3FA80-225E-486B-ACF4-2372FEA86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685800"/>
            <a:ext cx="16764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3237670D-8A18-40B1-8F22-23E170DAF169}"/>
              </a:ext>
            </a:extLst>
          </p:cNvPr>
          <p:cNvSpPr txBox="1">
            <a:spLocks/>
          </p:cNvSpPr>
          <p:nvPr/>
        </p:nvSpPr>
        <p:spPr>
          <a:xfrm>
            <a:off x="1047749" y="9058444"/>
            <a:ext cx="5676901" cy="914400"/>
          </a:xfrm>
          <a:prstGeom prst="rect">
            <a:avLst/>
          </a:prstGeom>
        </p:spPr>
        <p:txBody>
          <a:bodyPr>
            <a:normAutofit/>
          </a:bodyPr>
          <a:lstStyle>
            <a:lvl1pPr marL="242888" indent="-242888" algn="l" defTabSz="388620" rtl="0" eaLnBrk="1" latinLnBrk="0" hangingPunct="1">
              <a:spcBef>
                <a:spcPct val="20000"/>
              </a:spcBef>
              <a:spcAft>
                <a:spcPts val="510"/>
              </a:spcAft>
              <a:buClr>
                <a:schemeClr val="accent1"/>
              </a:buClr>
              <a:buSzPct val="115000"/>
              <a:buFont typeface="Arial"/>
              <a:buChar char="•"/>
              <a:defRPr sz="204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31508" indent="-242888" algn="l" defTabSz="388620" rtl="0" eaLnBrk="1" latinLnBrk="0" hangingPunct="1">
              <a:spcBef>
                <a:spcPct val="20000"/>
              </a:spcBef>
              <a:spcAft>
                <a:spcPts val="510"/>
              </a:spcAft>
              <a:buClr>
                <a:schemeClr val="accent1"/>
              </a:buClr>
              <a:buSzPct val="115000"/>
              <a:buFont typeface="Arial"/>
              <a:buChar char="•"/>
              <a:defRPr sz="17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020128" indent="-242888" algn="l" defTabSz="388620" rtl="0" eaLnBrk="1" latinLnBrk="0" hangingPunct="1">
              <a:spcBef>
                <a:spcPct val="20000"/>
              </a:spcBef>
              <a:spcAft>
                <a:spcPts val="510"/>
              </a:spcAft>
              <a:buClr>
                <a:schemeClr val="accent1"/>
              </a:buClr>
              <a:buSzPct val="115000"/>
              <a:buFont typeface="Arial"/>
              <a:buChar char="•"/>
              <a:defRPr sz="153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11593" indent="-145733" algn="l" defTabSz="388620" rtl="0" eaLnBrk="1" latinLnBrk="0" hangingPunct="1">
              <a:spcBef>
                <a:spcPct val="20000"/>
              </a:spcBef>
              <a:spcAft>
                <a:spcPts val="510"/>
              </a:spcAft>
              <a:buClr>
                <a:schemeClr val="accent1"/>
              </a:buClr>
              <a:buSzPct val="115000"/>
              <a:buFont typeface="Arial"/>
              <a:buChar char="•"/>
              <a:defRPr sz="136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700213" indent="-145733" algn="l" defTabSz="388620" rtl="0" eaLnBrk="1" latinLnBrk="0" hangingPunct="1">
              <a:spcBef>
                <a:spcPct val="20000"/>
              </a:spcBef>
              <a:spcAft>
                <a:spcPts val="510"/>
              </a:spcAft>
              <a:buClr>
                <a:schemeClr val="accent1"/>
              </a:buClr>
              <a:buSzPct val="115000"/>
              <a:buFont typeface="Arial"/>
              <a:buChar char="•"/>
              <a:defRPr sz="119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137410" indent="-194310" algn="l" defTabSz="388620" rtl="0" eaLnBrk="1" latinLnBrk="0" hangingPunct="1">
              <a:spcBef>
                <a:spcPct val="20000"/>
              </a:spcBef>
              <a:spcAft>
                <a:spcPts val="510"/>
              </a:spcAft>
              <a:buClr>
                <a:schemeClr val="accent1"/>
              </a:buClr>
              <a:buSzPct val="115000"/>
              <a:buFont typeface="Arial"/>
              <a:buChar char="•"/>
              <a:defRPr sz="119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526030" indent="-194310" algn="l" defTabSz="388620" rtl="0" eaLnBrk="1" latinLnBrk="0" hangingPunct="1">
              <a:spcBef>
                <a:spcPct val="20000"/>
              </a:spcBef>
              <a:spcAft>
                <a:spcPts val="510"/>
              </a:spcAft>
              <a:buClr>
                <a:schemeClr val="accent1"/>
              </a:buClr>
              <a:buSzPct val="115000"/>
              <a:buFont typeface="Arial"/>
              <a:buChar char="•"/>
              <a:defRPr sz="119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914650" indent="-194310" algn="l" defTabSz="388620" rtl="0" eaLnBrk="1" latinLnBrk="0" hangingPunct="1">
              <a:spcBef>
                <a:spcPct val="20000"/>
              </a:spcBef>
              <a:spcAft>
                <a:spcPts val="510"/>
              </a:spcAft>
              <a:buClr>
                <a:schemeClr val="accent1"/>
              </a:buClr>
              <a:buSzPct val="115000"/>
              <a:buFont typeface="Arial"/>
              <a:buChar char="•"/>
              <a:defRPr sz="119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303270" indent="-194310" algn="l" defTabSz="388620" rtl="0" eaLnBrk="1" latinLnBrk="0" hangingPunct="1">
              <a:spcBef>
                <a:spcPct val="20000"/>
              </a:spcBef>
              <a:spcAft>
                <a:spcPts val="510"/>
              </a:spcAft>
              <a:buClr>
                <a:schemeClr val="accent1"/>
              </a:buClr>
              <a:buSzPct val="115000"/>
              <a:buFont typeface="Arial"/>
              <a:buChar char="•"/>
              <a:defRPr sz="119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Enseignante : Dr. Djamila BOUMELITA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2024 - 2025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4D3FB286-526A-40C7-AF6E-9E6A161305BA}"/>
              </a:ext>
            </a:extLst>
          </p:cNvPr>
          <p:cNvSpPr txBox="1"/>
          <p:nvPr/>
        </p:nvSpPr>
        <p:spPr>
          <a:xfrm>
            <a:off x="762000" y="2057400"/>
            <a:ext cx="6248400" cy="19723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34620" rIns="0" bIns="0" rtlCol="0">
            <a:spAutoFit/>
          </a:bodyPr>
          <a:lstStyle/>
          <a:p>
            <a:pPr marL="281940" lvl="1" indent="-269240">
              <a:lnSpc>
                <a:spcPct val="100000"/>
              </a:lnSpc>
              <a:spcBef>
                <a:spcPts val="1060"/>
              </a:spcBef>
              <a:buAutoNum type="arabicPeriod" startAt="3"/>
              <a:tabLst>
                <a:tab pos="28194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Valeurs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typiques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469900" lvl="2" indent="-229235">
              <a:lnSpc>
                <a:spcPct val="100000"/>
              </a:lnSpc>
              <a:spcBef>
                <a:spcPts val="96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Tension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déclenchement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30 </a:t>
            </a:r>
            <a:r>
              <a:rPr sz="2400" spc="-5" dirty="0">
                <a:latin typeface="Times New Roman"/>
                <a:cs typeface="Times New Roman"/>
              </a:rPr>
              <a:t>V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à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50 V.</a:t>
            </a:r>
          </a:p>
          <a:p>
            <a:pPr marL="281940" lvl="1" indent="-269240">
              <a:lnSpc>
                <a:spcPct val="100000"/>
              </a:lnSpc>
              <a:spcBef>
                <a:spcPts val="860"/>
              </a:spcBef>
              <a:buAutoNum type="arabicPeriod" startAt="3"/>
              <a:tabLst>
                <a:tab pos="28194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Domaines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d'utilisation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400" spc="-5" dirty="0">
                <a:latin typeface="Times New Roman"/>
                <a:cs typeface="Times New Roman"/>
              </a:rPr>
              <a:t>Circuits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commande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pour triacs,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gradateurs.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B7B0E18-85BF-42AA-AFEE-AFD99896A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724400"/>
            <a:ext cx="4495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513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874013"/>
            <a:ext cx="7467600" cy="58115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13970" rIns="0" bIns="0" rtlCol="0">
            <a:spAutoFit/>
          </a:bodyPr>
          <a:lstStyle/>
          <a:p>
            <a:pPr marL="185420" indent="-172720">
              <a:lnSpc>
                <a:spcPct val="100000"/>
              </a:lnSpc>
              <a:spcBef>
                <a:spcPts val="110"/>
              </a:spcBef>
              <a:buAutoNum type="arabicPeriod" startAt="5"/>
              <a:tabLst>
                <a:tab pos="18542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Transistor</a:t>
            </a:r>
            <a:r>
              <a:rPr sz="2400" b="1" spc="5" dirty="0">
                <a:latin typeface="Times New Roman"/>
                <a:cs typeface="Times New Roman"/>
              </a:rPr>
              <a:t> à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effet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de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champ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(TEC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ou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FET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-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Field</a:t>
            </a:r>
            <a:r>
              <a:rPr sz="2400" b="1" spc="-5" dirty="0">
                <a:latin typeface="Times New Roman"/>
                <a:cs typeface="Times New Roman"/>
              </a:rPr>
              <a:t> Effect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Transistor)</a:t>
            </a:r>
            <a:endParaRPr sz="2400" dirty="0">
              <a:latin typeface="Times New Roman"/>
              <a:cs typeface="Times New Roman"/>
            </a:endParaRPr>
          </a:p>
          <a:p>
            <a:pPr marL="241300" lvl="1" indent="-228600" algn="just">
              <a:lnSpc>
                <a:spcPct val="100000"/>
              </a:lnSpc>
              <a:spcBef>
                <a:spcPts val="1330"/>
              </a:spcBef>
              <a:buSzPct val="92857"/>
              <a:buAutoNum type="arabicPeriod"/>
              <a:tabLst>
                <a:tab pos="24130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Principe </a:t>
            </a:r>
            <a:r>
              <a:rPr sz="2400" b="1" i="1" dirty="0">
                <a:latin typeface="Times New Roman"/>
                <a:cs typeface="Times New Roman"/>
              </a:rPr>
              <a:t>de</a:t>
            </a:r>
            <a:r>
              <a:rPr sz="2400" b="1" i="1" spc="-5" dirty="0">
                <a:latin typeface="Times New Roman"/>
                <a:cs typeface="Times New Roman"/>
              </a:rPr>
              <a:t> fonctionnement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12700" marR="5080" indent="358140" algn="just">
              <a:lnSpc>
                <a:spcPct val="144100"/>
              </a:lnSpc>
              <a:spcBef>
                <a:spcPts val="600"/>
              </a:spcBef>
            </a:pPr>
            <a:r>
              <a:rPr sz="2400" spc="-10" dirty="0">
                <a:latin typeface="Times New Roman"/>
                <a:cs typeface="Times New Roman"/>
              </a:rPr>
              <a:t>Le FET </a:t>
            </a:r>
            <a:r>
              <a:rPr sz="2400" spc="-15" dirty="0">
                <a:latin typeface="Times New Roman"/>
                <a:cs typeface="Times New Roman"/>
              </a:rPr>
              <a:t>est </a:t>
            </a:r>
            <a:r>
              <a:rPr sz="2400" dirty="0">
                <a:latin typeface="Times New Roman"/>
                <a:cs typeface="Times New Roman"/>
              </a:rPr>
              <a:t>un </a:t>
            </a:r>
            <a:r>
              <a:rPr sz="2400" spc="-5" dirty="0">
                <a:latin typeface="Times New Roman"/>
                <a:cs typeface="Times New Roman"/>
              </a:rPr>
              <a:t>transistor contrôlé </a:t>
            </a:r>
            <a:r>
              <a:rPr sz="2400" dirty="0">
                <a:latin typeface="Times New Roman"/>
                <a:cs typeface="Times New Roman"/>
              </a:rPr>
              <a:t>par </a:t>
            </a:r>
            <a:r>
              <a:rPr sz="2400" spc="-15" dirty="0">
                <a:latin typeface="Times New Roman"/>
                <a:cs typeface="Times New Roman"/>
              </a:rPr>
              <a:t>la </a:t>
            </a:r>
            <a:r>
              <a:rPr sz="2400" spc="-5" dirty="0">
                <a:latin typeface="Times New Roman"/>
                <a:cs typeface="Times New Roman"/>
              </a:rPr>
              <a:t>tension appliquée </a:t>
            </a:r>
            <a:r>
              <a:rPr sz="2400" dirty="0">
                <a:latin typeface="Times New Roman"/>
                <a:cs typeface="Times New Roman"/>
              </a:rPr>
              <a:t>à </a:t>
            </a:r>
            <a:r>
              <a:rPr sz="2400" spc="-5" dirty="0">
                <a:latin typeface="Times New Roman"/>
                <a:cs typeface="Times New Roman"/>
              </a:rPr>
              <a:t>la grille (gate), </a:t>
            </a:r>
            <a:r>
              <a:rPr sz="2400" dirty="0">
                <a:latin typeface="Times New Roman"/>
                <a:cs typeface="Times New Roman"/>
              </a:rPr>
              <a:t>qui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modifie </a:t>
            </a:r>
            <a:r>
              <a:rPr sz="2400" spc="-15" dirty="0">
                <a:latin typeface="Times New Roman"/>
                <a:cs typeface="Times New Roman"/>
              </a:rPr>
              <a:t>la </a:t>
            </a:r>
            <a:r>
              <a:rPr sz="2400" spc="-5" dirty="0">
                <a:latin typeface="Times New Roman"/>
                <a:cs typeface="Times New Roman"/>
              </a:rPr>
              <a:t>conduction entre le drain </a:t>
            </a:r>
            <a:r>
              <a:rPr sz="2400" spc="-15" dirty="0">
                <a:latin typeface="Times New Roman"/>
                <a:cs typeface="Times New Roman"/>
              </a:rPr>
              <a:t>et la </a:t>
            </a:r>
            <a:r>
              <a:rPr sz="2400" spc="-5" dirty="0">
                <a:latin typeface="Times New Roman"/>
                <a:cs typeface="Times New Roman"/>
              </a:rPr>
              <a:t>source. Il existe </a:t>
            </a:r>
            <a:r>
              <a:rPr sz="2400" spc="-10" dirty="0">
                <a:latin typeface="Times New Roman"/>
                <a:cs typeface="Times New Roman"/>
              </a:rPr>
              <a:t>deux </a:t>
            </a:r>
            <a:r>
              <a:rPr sz="2400" spc="-5" dirty="0">
                <a:latin typeface="Times New Roman"/>
                <a:cs typeface="Times New Roman"/>
              </a:rPr>
              <a:t>types 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-5" dirty="0">
                <a:latin typeface="Times New Roman"/>
                <a:cs typeface="Times New Roman"/>
              </a:rPr>
              <a:t>MOSFET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(Metal-Oxide-Semiconductor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FET)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</a:t>
            </a:r>
            <a:r>
              <a:rPr sz="2400" spc="-5" dirty="0">
                <a:latin typeface="Times New Roman"/>
                <a:cs typeface="Times New Roman"/>
              </a:rPr>
              <a:t> JFET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(Junction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FET).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281305" lvl="1" indent="-269240">
              <a:lnSpc>
                <a:spcPct val="100000"/>
              </a:lnSpc>
              <a:buSzPct val="92857"/>
              <a:buAutoNum type="arabicPeriod" startAt="2"/>
              <a:tabLst>
                <a:tab pos="28194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Propriétés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technologiques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Times New Roman"/>
              <a:buAutoNum type="arabicPeriod" startAt="2"/>
            </a:pPr>
            <a:endParaRPr sz="2400" dirty="0">
              <a:latin typeface="Times New Roman"/>
              <a:cs typeface="Times New Roman"/>
            </a:endParaRPr>
          </a:p>
          <a:p>
            <a:pPr marL="469900" lvl="2" indent="-229235">
              <a:lnSpc>
                <a:spcPct val="100000"/>
              </a:lnSpc>
              <a:buSzPct val="71428"/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Contrôle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par</a:t>
            </a:r>
            <a:r>
              <a:rPr sz="2400" spc="-5" dirty="0">
                <a:latin typeface="Times New Roman"/>
                <a:cs typeface="Times New Roman"/>
              </a:rPr>
              <a:t> tension (faible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consommation).</a:t>
            </a:r>
            <a:endParaRPr sz="2400" dirty="0">
              <a:latin typeface="Times New Roman"/>
              <a:cs typeface="Times New Roman"/>
            </a:endParaRPr>
          </a:p>
          <a:p>
            <a:pPr marL="469900" lvl="2" indent="-229235">
              <a:lnSpc>
                <a:spcPct val="100000"/>
              </a:lnSpc>
              <a:spcBef>
                <a:spcPts val="740"/>
              </a:spcBef>
              <a:buSzPct val="71428"/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Haute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impédance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d'entrée.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3400" y="6858000"/>
            <a:ext cx="6477000" cy="2590800"/>
            <a:chOff x="920996" y="4539984"/>
            <a:chExt cx="4323715" cy="20859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0996" y="4539984"/>
              <a:ext cx="2247660" cy="20785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994" y="4591177"/>
              <a:ext cx="2085594" cy="19240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56944" y="4572127"/>
              <a:ext cx="2124075" cy="1962150"/>
            </a:xfrm>
            <a:custGeom>
              <a:avLst/>
              <a:gdLst/>
              <a:ahLst/>
              <a:cxnLst/>
              <a:rect l="l" t="t" r="r" b="b"/>
              <a:pathLst>
                <a:path w="2124075" h="1962150">
                  <a:moveTo>
                    <a:pt x="0" y="1962150"/>
                  </a:moveTo>
                  <a:lnTo>
                    <a:pt x="2123694" y="1962150"/>
                  </a:lnTo>
                  <a:lnTo>
                    <a:pt x="2123694" y="0"/>
                  </a:lnTo>
                  <a:lnTo>
                    <a:pt x="0" y="0"/>
                  </a:lnTo>
                  <a:lnTo>
                    <a:pt x="0" y="196215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6996" y="4555738"/>
              <a:ext cx="2037353" cy="20698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1994" y="4610227"/>
              <a:ext cx="1879346" cy="190881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42944" y="4591177"/>
              <a:ext cx="1917700" cy="1946910"/>
            </a:xfrm>
            <a:custGeom>
              <a:avLst/>
              <a:gdLst/>
              <a:ahLst/>
              <a:cxnLst/>
              <a:rect l="l" t="t" r="r" b="b"/>
              <a:pathLst>
                <a:path w="1917700" h="1946909">
                  <a:moveTo>
                    <a:pt x="0" y="1946910"/>
                  </a:moveTo>
                  <a:lnTo>
                    <a:pt x="1917445" y="1946910"/>
                  </a:lnTo>
                  <a:lnTo>
                    <a:pt x="1917445" y="0"/>
                  </a:lnTo>
                  <a:lnTo>
                    <a:pt x="0" y="0"/>
                  </a:lnTo>
                  <a:lnTo>
                    <a:pt x="0" y="194691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F233D7C7-B9A5-475E-B7E3-1B32FEE82589}"/>
              </a:ext>
            </a:extLst>
          </p:cNvPr>
          <p:cNvSpPr txBox="1"/>
          <p:nvPr/>
        </p:nvSpPr>
        <p:spPr>
          <a:xfrm>
            <a:off x="609600" y="1676400"/>
            <a:ext cx="6449695" cy="32496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281940" lvl="1" indent="-26924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28194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Valeurs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typiques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Times New Roman"/>
              <a:buAutoNum type="arabicPeriod" startAt="3"/>
            </a:pPr>
            <a:endParaRPr sz="2400" dirty="0">
              <a:latin typeface="Times New Roman"/>
              <a:cs typeface="Times New Roman"/>
            </a:endParaRPr>
          </a:p>
          <a:p>
            <a:pPr marL="469900" lvl="2" indent="-229235">
              <a:lnSpc>
                <a:spcPct val="100000"/>
              </a:lnSpc>
              <a:buSzPct val="71428"/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Courant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jusqu’à</a:t>
            </a:r>
            <a:r>
              <a:rPr sz="2400" dirty="0">
                <a:latin typeface="Times New Roman"/>
                <a:cs typeface="Times New Roman"/>
              </a:rPr>
              <a:t> 100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A.</a:t>
            </a:r>
          </a:p>
          <a:p>
            <a:pPr marL="469900" lvl="2" indent="-229235">
              <a:lnSpc>
                <a:spcPct val="100000"/>
              </a:lnSpc>
              <a:spcBef>
                <a:spcPts val="740"/>
              </a:spcBef>
              <a:buSzPct val="71428"/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Tension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blocage :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jusqu’à</a:t>
            </a:r>
            <a:r>
              <a:rPr sz="2400" dirty="0">
                <a:latin typeface="Times New Roman"/>
                <a:cs typeface="Times New Roman"/>
              </a:rPr>
              <a:t> 1 kV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(MOSFET).</a:t>
            </a:r>
            <a:endParaRPr sz="2400" dirty="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50"/>
              </a:spcBef>
              <a:buFont typeface="Wingdings"/>
              <a:buChar char=""/>
            </a:pPr>
            <a:endParaRPr sz="2400" dirty="0">
              <a:latin typeface="Times New Roman"/>
              <a:cs typeface="Times New Roman"/>
            </a:endParaRPr>
          </a:p>
          <a:p>
            <a:pPr marL="281940" lvl="1" indent="-269240">
              <a:lnSpc>
                <a:spcPct val="100000"/>
              </a:lnSpc>
              <a:buAutoNum type="arabicPeriod" startAt="3"/>
              <a:tabLst>
                <a:tab pos="28194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Domaines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d'utilisation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400" spc="-5" dirty="0">
                <a:latin typeface="Times New Roman"/>
                <a:cs typeface="Times New Roman"/>
              </a:rPr>
              <a:t>Amplificateurs,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commutation </a:t>
            </a:r>
            <a:r>
              <a:rPr sz="2400" spc="5" dirty="0">
                <a:latin typeface="Times New Roman"/>
                <a:cs typeface="Times New Roman"/>
              </a:rPr>
              <a:t>de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puissance,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régulateurs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tension,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circuits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logiques.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87A14E2-FAE7-4F3C-8A0C-3354A92C6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638800"/>
            <a:ext cx="3581400" cy="2066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49470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876681"/>
            <a:ext cx="7467599" cy="5300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AutoNum type="arabicPeriod" startAt="6"/>
              <a:tabLst>
                <a:tab pos="19304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Transistor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Uni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Jonction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(UJT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-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Unijunction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Transistor)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AutoNum type="arabicPeriod" startAt="6"/>
            </a:pPr>
            <a:endParaRPr sz="2400" dirty="0">
              <a:latin typeface="Times New Roman"/>
              <a:cs typeface="Times New Roman"/>
            </a:endParaRPr>
          </a:p>
          <a:p>
            <a:pPr marL="281940" lvl="1" indent="-269240">
              <a:lnSpc>
                <a:spcPct val="100000"/>
              </a:lnSpc>
              <a:buAutoNum type="arabicPeriod"/>
              <a:tabLst>
                <a:tab pos="28194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Principe </a:t>
            </a:r>
            <a:r>
              <a:rPr sz="2400" b="1" i="1" dirty="0">
                <a:latin typeface="Times New Roman"/>
                <a:cs typeface="Times New Roman"/>
              </a:rPr>
              <a:t>de</a:t>
            </a:r>
            <a:r>
              <a:rPr sz="2400" b="1" i="1" spc="-5" dirty="0">
                <a:latin typeface="Times New Roman"/>
                <a:cs typeface="Times New Roman"/>
              </a:rPr>
              <a:t> fonctionnement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Times New Roman"/>
              <a:buAutoNum type="arabicPeriod"/>
            </a:pPr>
            <a:endParaRPr sz="2400" dirty="0">
              <a:latin typeface="Times New Roman"/>
              <a:cs typeface="Times New Roman"/>
            </a:endParaRPr>
          </a:p>
          <a:p>
            <a:pPr marL="12700" marR="5080" indent="449580">
              <a:lnSpc>
                <a:spcPct val="142900"/>
              </a:lnSpc>
              <a:spcBef>
                <a:spcPts val="5"/>
              </a:spcBef>
            </a:pPr>
            <a:r>
              <a:rPr sz="2400" spc="-5" dirty="0">
                <a:latin typeface="Times New Roman"/>
                <a:cs typeface="Times New Roman"/>
              </a:rPr>
              <a:t>Composant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à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trois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électrodes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utilisé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principalement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comme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déclencheur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pour </a:t>
            </a:r>
            <a:r>
              <a:rPr sz="2400" spc="-3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thyristors.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comporte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comme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interrupteur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contrôlé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en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courant.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281940" lvl="1" indent="-269240">
              <a:lnSpc>
                <a:spcPct val="100000"/>
              </a:lnSpc>
              <a:buAutoNum type="arabicPeriod" startAt="2"/>
              <a:tabLst>
                <a:tab pos="28194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Propriétés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technologiques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 startAt="2"/>
            </a:pPr>
            <a:endParaRPr sz="2400" dirty="0">
              <a:latin typeface="Times New Roman"/>
              <a:cs typeface="Times New Roman"/>
            </a:endParaRPr>
          </a:p>
          <a:p>
            <a:pPr marL="469900" lvl="2" indent="-229235">
              <a:lnSpc>
                <a:spcPct val="100000"/>
              </a:lnSpc>
              <a:spcBef>
                <a:spcPts val="5"/>
              </a:spcBef>
              <a:buSzPct val="71428"/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Composant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à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deux</a:t>
            </a:r>
            <a:r>
              <a:rPr sz="2400" spc="-5" dirty="0">
                <a:latin typeface="Times New Roman"/>
                <a:cs typeface="Times New Roman"/>
              </a:rPr>
              <a:t> jonctions.</a:t>
            </a:r>
            <a:endParaRPr sz="2400" dirty="0">
              <a:latin typeface="Times New Roman"/>
              <a:cs typeface="Times New Roman"/>
            </a:endParaRPr>
          </a:p>
          <a:p>
            <a:pPr marL="469900" lvl="2" indent="-229235">
              <a:lnSpc>
                <a:spcPct val="100000"/>
              </a:lnSpc>
              <a:spcBef>
                <a:spcPts val="740"/>
              </a:spcBef>
              <a:buSzPct val="71428"/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Faible courant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de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déclenchement.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76400" y="6629400"/>
            <a:ext cx="4495800" cy="2830830"/>
            <a:chOff x="920995" y="4445995"/>
            <a:chExt cx="2873375" cy="18402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0995" y="4445995"/>
              <a:ext cx="2873016" cy="18397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994" y="4496181"/>
              <a:ext cx="2714625" cy="16859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object 7"/>
            <p:cNvSpPr/>
            <p:nvPr/>
          </p:nvSpPr>
          <p:spPr>
            <a:xfrm>
              <a:off x="956944" y="4477131"/>
              <a:ext cx="2752725" cy="1724025"/>
            </a:xfrm>
            <a:custGeom>
              <a:avLst/>
              <a:gdLst/>
              <a:ahLst/>
              <a:cxnLst/>
              <a:rect l="l" t="t" r="r" b="b"/>
              <a:pathLst>
                <a:path w="2752725" h="1724025">
                  <a:moveTo>
                    <a:pt x="0" y="1724025"/>
                  </a:moveTo>
                  <a:lnTo>
                    <a:pt x="2752725" y="1724025"/>
                  </a:lnTo>
                  <a:lnTo>
                    <a:pt x="2752725" y="0"/>
                  </a:lnTo>
                  <a:lnTo>
                    <a:pt x="0" y="0"/>
                  </a:lnTo>
                  <a:lnTo>
                    <a:pt x="0" y="172402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0020F7BC-8973-403B-8CF2-D41BBE4BCF37}"/>
              </a:ext>
            </a:extLst>
          </p:cNvPr>
          <p:cNvSpPr txBox="1"/>
          <p:nvPr/>
        </p:nvSpPr>
        <p:spPr>
          <a:xfrm>
            <a:off x="762000" y="1672336"/>
            <a:ext cx="6324600" cy="29674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281940" lvl="1" indent="-26924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28194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Valeurs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typiques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 startAt="3"/>
            </a:pPr>
            <a:endParaRPr sz="2400" dirty="0">
              <a:latin typeface="Times New Roman"/>
              <a:cs typeface="Times New Roman"/>
            </a:endParaRPr>
          </a:p>
          <a:p>
            <a:pPr marL="469900" lvl="2" indent="-229235">
              <a:lnSpc>
                <a:spcPct val="100000"/>
              </a:lnSpc>
              <a:buSzPct val="71428"/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Tension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déclenchement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à 10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V.</a:t>
            </a:r>
          </a:p>
          <a:p>
            <a:pPr lvl="2">
              <a:lnSpc>
                <a:spcPct val="100000"/>
              </a:lnSpc>
              <a:spcBef>
                <a:spcPts val="15"/>
              </a:spcBef>
              <a:buFont typeface="Wingdings"/>
              <a:buChar char=""/>
            </a:pPr>
            <a:endParaRPr sz="2400" dirty="0">
              <a:latin typeface="Times New Roman"/>
              <a:cs typeface="Times New Roman"/>
            </a:endParaRPr>
          </a:p>
          <a:p>
            <a:pPr marL="281940" lvl="1" indent="-269240">
              <a:lnSpc>
                <a:spcPct val="100000"/>
              </a:lnSpc>
              <a:buAutoNum type="arabicPeriod" startAt="3"/>
              <a:tabLst>
                <a:tab pos="28194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Domaines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d'utilisation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Circuits</a:t>
            </a:r>
            <a:r>
              <a:rPr sz="2400" dirty="0">
                <a:latin typeface="Times New Roman"/>
                <a:cs typeface="Times New Roman"/>
              </a:rPr>
              <a:t> de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déclenchement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pour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thyristors,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oscillateurs</a:t>
            </a:r>
            <a:r>
              <a:rPr sz="1400" spc="-5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6F14929-A89D-4A2D-9CEB-3B6F70D9D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313" y="4724400"/>
            <a:ext cx="4181974" cy="3520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746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720776A-E1BD-42EE-914D-C0BD130CF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600"/>
            <a:ext cx="62484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46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524000"/>
            <a:ext cx="7772400" cy="4221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00" b="1" dirty="0">
                <a:latin typeface="Times New Roman"/>
                <a:cs typeface="Times New Roman"/>
              </a:rPr>
              <a:t>Objectif</a:t>
            </a:r>
            <a:endParaRPr lang="fr-FR" sz="2400" b="1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43800"/>
              </a:lnSpc>
              <a:spcBef>
                <a:spcPts val="125"/>
              </a:spcBef>
            </a:pPr>
            <a:r>
              <a:rPr sz="2400" spc="-10" dirty="0">
                <a:latin typeface="Times New Roman"/>
                <a:cs typeface="Times New Roman"/>
              </a:rPr>
              <a:t>Pour</a:t>
            </a:r>
            <a:r>
              <a:rPr sz="2400" spc="-5" dirty="0">
                <a:latin typeface="Times New Roman"/>
                <a:cs typeface="Times New Roman"/>
              </a:rPr>
              <a:t> chacun</a:t>
            </a:r>
            <a:r>
              <a:rPr sz="2400" dirty="0">
                <a:latin typeface="Times New Roman"/>
                <a:cs typeface="Times New Roman"/>
              </a:rPr>
              <a:t> des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composants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suivants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nous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rappelons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le</a:t>
            </a:r>
            <a:r>
              <a:rPr sz="2400" dirty="0">
                <a:latin typeface="Times New Roman"/>
                <a:cs typeface="Times New Roman"/>
              </a:rPr>
              <a:t> principe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de 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fonctionnement, propriétés technologiques, réseaux </a:t>
            </a:r>
            <a:r>
              <a:rPr sz="2400" dirty="0">
                <a:latin typeface="Times New Roman"/>
                <a:cs typeface="Times New Roman"/>
              </a:rPr>
              <a:t>de </a:t>
            </a:r>
            <a:r>
              <a:rPr sz="2400" spc="-5" dirty="0">
                <a:latin typeface="Times New Roman"/>
                <a:cs typeface="Times New Roman"/>
              </a:rPr>
              <a:t>caractéristiques, symboles,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codification </a:t>
            </a:r>
            <a:r>
              <a:rPr sz="2400" spc="-15" dirty="0">
                <a:latin typeface="Times New Roman"/>
                <a:cs typeface="Times New Roman"/>
              </a:rPr>
              <a:t>et </a:t>
            </a:r>
            <a:r>
              <a:rPr sz="2400" spc="-5" dirty="0">
                <a:latin typeface="Times New Roman"/>
                <a:cs typeface="Times New Roman"/>
              </a:rPr>
              <a:t>valeurs typiques, domaines d’utilisation 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-5" dirty="0">
                <a:latin typeface="Times New Roman"/>
                <a:cs typeface="Times New Roman"/>
              </a:rPr>
              <a:t>le thyristor </a:t>
            </a:r>
            <a:r>
              <a:rPr sz="2400" spc="-10" dirty="0">
                <a:latin typeface="Times New Roman"/>
                <a:cs typeface="Times New Roman"/>
              </a:rPr>
              <a:t>ou </a:t>
            </a:r>
            <a:r>
              <a:rPr sz="2400" dirty="0">
                <a:latin typeface="Times New Roman"/>
                <a:cs typeface="Times New Roman"/>
              </a:rPr>
              <a:t>SCR, </a:t>
            </a:r>
            <a:r>
              <a:rPr sz="2400" spc="-10" dirty="0">
                <a:latin typeface="Times New Roman"/>
                <a:cs typeface="Times New Roman"/>
              </a:rPr>
              <a:t>Le </a:t>
            </a:r>
            <a:r>
              <a:rPr sz="2400" spc="-5" dirty="0">
                <a:latin typeface="Times New Roman"/>
                <a:cs typeface="Times New Roman"/>
              </a:rPr>
              <a:t> thyristor </a:t>
            </a:r>
            <a:r>
              <a:rPr sz="2400" spc="-15" dirty="0">
                <a:latin typeface="Times New Roman"/>
                <a:cs typeface="Times New Roman"/>
              </a:rPr>
              <a:t>GTO, </a:t>
            </a:r>
            <a:r>
              <a:rPr sz="2400" dirty="0">
                <a:latin typeface="Times New Roman"/>
                <a:cs typeface="Times New Roman"/>
              </a:rPr>
              <a:t>Le </a:t>
            </a:r>
            <a:r>
              <a:rPr sz="2400" spc="-5" dirty="0">
                <a:latin typeface="Times New Roman"/>
                <a:cs typeface="Times New Roman"/>
              </a:rPr>
              <a:t>triac, le </a:t>
            </a:r>
            <a:r>
              <a:rPr sz="2400" dirty="0">
                <a:latin typeface="Times New Roman"/>
                <a:cs typeface="Times New Roman"/>
              </a:rPr>
              <a:t>diac, </a:t>
            </a:r>
            <a:r>
              <a:rPr sz="2400" spc="-5" dirty="0">
                <a:latin typeface="Times New Roman"/>
                <a:cs typeface="Times New Roman"/>
              </a:rPr>
              <a:t>le transistor </a:t>
            </a:r>
            <a:r>
              <a:rPr sz="2400" dirty="0">
                <a:latin typeface="Times New Roman"/>
                <a:cs typeface="Times New Roman"/>
              </a:rPr>
              <a:t>à </a:t>
            </a:r>
            <a:r>
              <a:rPr sz="2400" spc="-10" dirty="0">
                <a:latin typeface="Times New Roman"/>
                <a:cs typeface="Times New Roman"/>
              </a:rPr>
              <a:t>effet </a:t>
            </a:r>
            <a:r>
              <a:rPr sz="2400" spc="5" dirty="0">
                <a:latin typeface="Times New Roman"/>
                <a:cs typeface="Times New Roman"/>
              </a:rPr>
              <a:t>de </a:t>
            </a:r>
            <a:r>
              <a:rPr sz="2400" dirty="0">
                <a:latin typeface="Times New Roman"/>
                <a:cs typeface="Times New Roman"/>
              </a:rPr>
              <a:t>champ </a:t>
            </a:r>
            <a:r>
              <a:rPr sz="2400" spc="-5" dirty="0">
                <a:latin typeface="Times New Roman"/>
                <a:cs typeface="Times New Roman"/>
              </a:rPr>
              <a:t>(TEC </a:t>
            </a:r>
            <a:r>
              <a:rPr sz="2400" spc="-10" dirty="0">
                <a:latin typeface="Times New Roman"/>
                <a:cs typeface="Times New Roman"/>
              </a:rPr>
              <a:t>ou FET), </a:t>
            </a:r>
            <a:r>
              <a:rPr sz="2400" dirty="0">
                <a:latin typeface="Times New Roman"/>
                <a:cs typeface="Times New Roman"/>
              </a:rPr>
              <a:t>le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transistor unijonction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ou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UJT.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77" y="1074673"/>
            <a:ext cx="5996305" cy="6829049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193040" algn="l"/>
              </a:tabLst>
            </a:pP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Thyristor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(ou</a:t>
            </a:r>
            <a:r>
              <a:rPr sz="2000" b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SCR</a:t>
            </a:r>
            <a:r>
              <a:rPr sz="2000" b="1" u="sng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Silicon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Controlled</a:t>
            </a:r>
            <a:r>
              <a:rPr sz="2000" b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Rectifier)</a:t>
            </a:r>
            <a:endParaRPr sz="2000" u="sng" dirty="0">
              <a:latin typeface="Times New Roman"/>
              <a:cs typeface="Times New Roman"/>
            </a:endParaRPr>
          </a:p>
          <a:p>
            <a:pPr marL="281940" lvl="1" indent="-269240" algn="just">
              <a:lnSpc>
                <a:spcPct val="100000"/>
              </a:lnSpc>
              <a:spcBef>
                <a:spcPts val="860"/>
              </a:spcBef>
              <a:buAutoNum type="arabicPeriod"/>
              <a:tabLst>
                <a:tab pos="281940" algn="l"/>
              </a:tabLst>
            </a:pPr>
            <a:r>
              <a:rPr sz="2000" b="1" i="1" spc="-5" dirty="0">
                <a:latin typeface="Times New Roman"/>
                <a:cs typeface="Times New Roman"/>
              </a:rPr>
              <a:t>Principe </a:t>
            </a:r>
            <a:r>
              <a:rPr sz="2000" b="1" i="1" dirty="0">
                <a:latin typeface="Times New Roman"/>
                <a:cs typeface="Times New Roman"/>
              </a:rPr>
              <a:t>de</a:t>
            </a:r>
            <a:r>
              <a:rPr sz="2000" b="1" i="1" spc="-5" dirty="0">
                <a:latin typeface="Times New Roman"/>
                <a:cs typeface="Times New Roman"/>
              </a:rPr>
              <a:t> fonctionnement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43800"/>
              </a:lnSpc>
              <a:spcBef>
                <a:spcPts val="125"/>
              </a:spcBef>
            </a:pPr>
            <a:r>
              <a:rPr sz="2000" dirty="0">
                <a:latin typeface="Times New Roman"/>
                <a:cs typeface="Times New Roman"/>
              </a:rPr>
              <a:t>Le </a:t>
            </a:r>
            <a:r>
              <a:rPr sz="2000" spc="-5" dirty="0">
                <a:latin typeface="Times New Roman"/>
                <a:cs typeface="Times New Roman"/>
              </a:rPr>
              <a:t>thyristor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est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semi-conducteur</a:t>
            </a:r>
            <a:r>
              <a:rPr sz="2000" dirty="0">
                <a:latin typeface="Times New Roman"/>
                <a:cs typeface="Times New Roman"/>
              </a:rPr>
              <a:t> à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quatre </a:t>
            </a:r>
            <a:r>
              <a:rPr sz="2000" dirty="0">
                <a:latin typeface="Times New Roman"/>
                <a:cs typeface="Times New Roman"/>
              </a:rPr>
              <a:t>couches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(PNPN)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avec</a:t>
            </a:r>
            <a:r>
              <a:rPr sz="2000" spc="-5" dirty="0">
                <a:latin typeface="Times New Roman"/>
                <a:cs typeface="Times New Roman"/>
              </a:rPr>
              <a:t> trois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électrodes </a:t>
            </a:r>
            <a:r>
              <a:rPr sz="2000" dirty="0">
                <a:latin typeface="Times New Roman"/>
                <a:cs typeface="Times New Roman"/>
              </a:rPr>
              <a:t>: </a:t>
            </a:r>
            <a:r>
              <a:rPr sz="2000" spc="-5" dirty="0">
                <a:latin typeface="Times New Roman"/>
                <a:cs typeface="Times New Roman"/>
              </a:rPr>
              <a:t>l'anode, </a:t>
            </a:r>
            <a:r>
              <a:rPr sz="2000" spc="-15" dirty="0">
                <a:latin typeface="Times New Roman"/>
                <a:cs typeface="Times New Roman"/>
              </a:rPr>
              <a:t>la </a:t>
            </a:r>
            <a:r>
              <a:rPr sz="2000" dirty="0">
                <a:latin typeface="Times New Roman"/>
                <a:cs typeface="Times New Roman"/>
              </a:rPr>
              <a:t>cathode </a:t>
            </a:r>
            <a:r>
              <a:rPr sz="2000" spc="-15" dirty="0">
                <a:latin typeface="Times New Roman"/>
                <a:cs typeface="Times New Roman"/>
              </a:rPr>
              <a:t>et </a:t>
            </a:r>
            <a:r>
              <a:rPr sz="2000" spc="-5" dirty="0">
                <a:latin typeface="Times New Roman"/>
                <a:cs typeface="Times New Roman"/>
              </a:rPr>
              <a:t>la gâchette. Il </a:t>
            </a:r>
            <a:r>
              <a:rPr sz="2000" dirty="0">
                <a:latin typeface="Times New Roman"/>
                <a:cs typeface="Times New Roman"/>
              </a:rPr>
              <a:t>fonctionne </a:t>
            </a:r>
            <a:r>
              <a:rPr sz="2000" spc="-5" dirty="0">
                <a:latin typeface="Times New Roman"/>
                <a:cs typeface="Times New Roman"/>
              </a:rPr>
              <a:t>comme </a:t>
            </a:r>
            <a:r>
              <a:rPr sz="2000" dirty="0">
                <a:latin typeface="Times New Roman"/>
                <a:cs typeface="Times New Roman"/>
              </a:rPr>
              <a:t>un </a:t>
            </a:r>
            <a:r>
              <a:rPr sz="2000" spc="-5" dirty="0">
                <a:latin typeface="Times New Roman"/>
                <a:cs typeface="Times New Roman"/>
              </a:rPr>
              <a:t>interrupteur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contrôlé </a:t>
            </a:r>
            <a:r>
              <a:rPr sz="2000" dirty="0">
                <a:latin typeface="Times New Roman"/>
                <a:cs typeface="Times New Roman"/>
              </a:rPr>
              <a:t>: il bloque </a:t>
            </a:r>
            <a:r>
              <a:rPr sz="2000" spc="-5" dirty="0">
                <a:latin typeface="Times New Roman"/>
                <a:cs typeface="Times New Roman"/>
              </a:rPr>
              <a:t>le </a:t>
            </a:r>
            <a:r>
              <a:rPr sz="2000" dirty="0">
                <a:latin typeface="Times New Roman"/>
                <a:cs typeface="Times New Roman"/>
              </a:rPr>
              <a:t>courant </a:t>
            </a:r>
            <a:r>
              <a:rPr sz="2000" spc="-5" dirty="0">
                <a:latin typeface="Times New Roman"/>
                <a:cs typeface="Times New Roman"/>
              </a:rPr>
              <a:t>jusqu'à </a:t>
            </a:r>
            <a:r>
              <a:rPr sz="2000" dirty="0">
                <a:latin typeface="Times New Roman"/>
                <a:cs typeface="Times New Roman"/>
              </a:rPr>
              <a:t>ce </a:t>
            </a:r>
            <a:r>
              <a:rPr sz="2000" spc="5" dirty="0">
                <a:latin typeface="Times New Roman"/>
                <a:cs typeface="Times New Roman"/>
              </a:rPr>
              <a:t>que </a:t>
            </a:r>
            <a:r>
              <a:rPr sz="2000" spc="-15" dirty="0">
                <a:latin typeface="Times New Roman"/>
                <a:cs typeface="Times New Roman"/>
              </a:rPr>
              <a:t>la </a:t>
            </a:r>
            <a:r>
              <a:rPr sz="2000" spc="-5" dirty="0">
                <a:latin typeface="Times New Roman"/>
                <a:cs typeface="Times New Roman"/>
              </a:rPr>
              <a:t>gâchette soit activée, permettant </a:t>
            </a:r>
            <a:r>
              <a:rPr sz="2000" dirty="0">
                <a:latin typeface="Times New Roman"/>
                <a:cs typeface="Times New Roman"/>
              </a:rPr>
              <a:t>au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courant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10" dirty="0">
                <a:latin typeface="Times New Roman"/>
                <a:cs typeface="Times New Roman"/>
              </a:rPr>
              <a:t>passer. </a:t>
            </a:r>
            <a:r>
              <a:rPr sz="2000" dirty="0">
                <a:latin typeface="Times New Roman"/>
                <a:cs typeface="Times New Roman"/>
              </a:rPr>
              <a:t>Une </a:t>
            </a:r>
            <a:r>
              <a:rPr sz="2000" spc="-10" dirty="0">
                <a:latin typeface="Times New Roman"/>
                <a:cs typeface="Times New Roman"/>
              </a:rPr>
              <a:t>fois </a:t>
            </a:r>
            <a:r>
              <a:rPr sz="2000" dirty="0">
                <a:latin typeface="Times New Roman"/>
                <a:cs typeface="Times New Roman"/>
              </a:rPr>
              <a:t>enclenché, </a:t>
            </a:r>
            <a:r>
              <a:rPr sz="2000" spc="-5" dirty="0">
                <a:latin typeface="Times New Roman"/>
                <a:cs typeface="Times New Roman"/>
              </a:rPr>
              <a:t>il reste conducteur jusqu'à </a:t>
            </a:r>
            <a:r>
              <a:rPr sz="2000" dirty="0">
                <a:latin typeface="Times New Roman"/>
                <a:cs typeface="Times New Roman"/>
              </a:rPr>
              <a:t>ce </a:t>
            </a:r>
            <a:r>
              <a:rPr sz="2000" spc="5" dirty="0">
                <a:latin typeface="Times New Roman"/>
                <a:cs typeface="Times New Roman"/>
              </a:rPr>
              <a:t>que </a:t>
            </a:r>
            <a:r>
              <a:rPr sz="2000" spc="-5" dirty="0">
                <a:latin typeface="Times New Roman"/>
                <a:cs typeface="Times New Roman"/>
              </a:rPr>
              <a:t>le courant </a:t>
            </a:r>
            <a:r>
              <a:rPr sz="2000" dirty="0">
                <a:latin typeface="Times New Roman"/>
                <a:cs typeface="Times New Roman"/>
              </a:rPr>
              <a:t> chute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sous</a:t>
            </a:r>
            <a:r>
              <a:rPr sz="2000" dirty="0">
                <a:latin typeface="Times New Roman"/>
                <a:cs typeface="Times New Roman"/>
              </a:rPr>
              <a:t> un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certain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seuil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(courant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maintien).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81940" lvl="1" indent="-269240" algn="just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281940" algn="l"/>
              </a:tabLst>
            </a:pPr>
            <a:r>
              <a:rPr sz="2000" b="1" i="1" spc="-5" dirty="0">
                <a:latin typeface="Times New Roman"/>
                <a:cs typeface="Times New Roman"/>
              </a:rPr>
              <a:t>Propriétés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technologiques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Times New Roman"/>
              <a:buAutoNum type="arabicPeriod" startAt="2"/>
            </a:pPr>
            <a:endParaRPr sz="2000" dirty="0">
              <a:latin typeface="Times New Roman"/>
              <a:cs typeface="Times New Roman"/>
            </a:endParaRPr>
          </a:p>
          <a:p>
            <a:pPr marL="469900" lvl="2" indent="-229235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2000" spc="-5" dirty="0">
                <a:latin typeface="Times New Roman"/>
                <a:cs typeface="Times New Roman"/>
              </a:rPr>
              <a:t>Commande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</a:t>
            </a:r>
            <a:r>
              <a:rPr sz="2000" spc="-5" dirty="0">
                <a:latin typeface="Times New Roman"/>
                <a:cs typeface="Times New Roman"/>
              </a:rPr>
              <a:t> impulsion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de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gâchette.</a:t>
            </a:r>
            <a:endParaRPr sz="2000" dirty="0">
              <a:latin typeface="Times New Roman"/>
              <a:cs typeface="Times New Roman"/>
            </a:endParaRPr>
          </a:p>
          <a:p>
            <a:pPr marL="469900" lvl="2" indent="-229235">
              <a:lnSpc>
                <a:spcPct val="100000"/>
              </a:lnSpc>
              <a:spcBef>
                <a:spcPts val="84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2000" spc="-5" dirty="0">
                <a:latin typeface="Times New Roman"/>
                <a:cs typeface="Times New Roman"/>
              </a:rPr>
              <a:t>Forte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capacité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blocage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des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tensions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élevées.</a:t>
            </a:r>
            <a:endParaRPr sz="2000" dirty="0">
              <a:latin typeface="Times New Roman"/>
              <a:cs typeface="Times New Roman"/>
            </a:endParaRPr>
          </a:p>
          <a:p>
            <a:pPr marL="469900" lvl="2" indent="-229235">
              <a:lnSpc>
                <a:spcPct val="100000"/>
              </a:lnSpc>
              <a:spcBef>
                <a:spcPts val="84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2000" spc="-5" dirty="0">
                <a:latin typeface="Times New Roman"/>
                <a:cs typeface="Times New Roman"/>
              </a:rPr>
              <a:t>Utilisé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principalement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courant </a:t>
            </a:r>
            <a:r>
              <a:rPr sz="2000" spc="-5" dirty="0">
                <a:latin typeface="Times New Roman"/>
                <a:cs typeface="Times New Roman"/>
              </a:rPr>
              <a:t>continu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(DC)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et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en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courant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alternatif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(AC).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2000" spc="-5" dirty="0">
                <a:latin typeface="Times New Roman"/>
                <a:cs typeface="Times New Roman"/>
              </a:rPr>
              <a:t>Symbole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33600" y="7772400"/>
            <a:ext cx="4114800" cy="1885315"/>
            <a:chOff x="920996" y="5406123"/>
            <a:chExt cx="2357755" cy="15805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0996" y="5406123"/>
              <a:ext cx="2357139" cy="15804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995" y="5457698"/>
              <a:ext cx="2196465" cy="14230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object 7"/>
            <p:cNvSpPr/>
            <p:nvPr/>
          </p:nvSpPr>
          <p:spPr>
            <a:xfrm>
              <a:off x="956945" y="5438648"/>
              <a:ext cx="2234565" cy="1461135"/>
            </a:xfrm>
            <a:custGeom>
              <a:avLst/>
              <a:gdLst/>
              <a:ahLst/>
              <a:cxnLst/>
              <a:rect l="l" t="t" r="r" b="b"/>
              <a:pathLst>
                <a:path w="2234565" h="1461134">
                  <a:moveTo>
                    <a:pt x="0" y="1461134"/>
                  </a:moveTo>
                  <a:lnTo>
                    <a:pt x="2234565" y="1461134"/>
                  </a:lnTo>
                  <a:lnTo>
                    <a:pt x="2234565" y="0"/>
                  </a:lnTo>
                  <a:lnTo>
                    <a:pt x="0" y="0"/>
                  </a:lnTo>
                  <a:lnTo>
                    <a:pt x="0" y="146113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1B818C31-C408-4749-9A45-F56F9A509DF0}"/>
              </a:ext>
            </a:extLst>
          </p:cNvPr>
          <p:cNvSpPr txBox="1"/>
          <p:nvPr/>
        </p:nvSpPr>
        <p:spPr>
          <a:xfrm>
            <a:off x="925965" y="1647697"/>
            <a:ext cx="5996305" cy="3381503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81940" lvl="1" indent="-269240">
              <a:lnSpc>
                <a:spcPct val="100000"/>
              </a:lnSpc>
              <a:spcBef>
                <a:spcPts val="960"/>
              </a:spcBef>
              <a:buAutoNum type="arabicPeriod" startAt="3"/>
              <a:tabLst>
                <a:tab pos="28194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Valeurs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typiques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469900" lvl="2" indent="-229235">
              <a:lnSpc>
                <a:spcPct val="100000"/>
              </a:lnSpc>
              <a:spcBef>
                <a:spcPts val="86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Courants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tenue</a:t>
            </a:r>
            <a:r>
              <a:rPr sz="2400" dirty="0">
                <a:latin typeface="Times New Roman"/>
                <a:cs typeface="Times New Roman"/>
              </a:rPr>
              <a:t> :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à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plusieurs</a:t>
            </a:r>
            <a:r>
              <a:rPr sz="2400" dirty="0">
                <a:latin typeface="Times New Roman"/>
                <a:cs typeface="Times New Roman"/>
              </a:rPr>
              <a:t> kA.</a:t>
            </a:r>
          </a:p>
          <a:p>
            <a:pPr marL="469900" lvl="2" indent="-229235">
              <a:lnSpc>
                <a:spcPct val="100000"/>
              </a:lnSpc>
              <a:spcBef>
                <a:spcPts val="6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Tensions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blocage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jusqu’à</a:t>
            </a:r>
            <a:r>
              <a:rPr sz="2400" dirty="0">
                <a:latin typeface="Times New Roman"/>
                <a:cs typeface="Times New Roman"/>
              </a:rPr>
              <a:t> 5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kV.</a:t>
            </a:r>
          </a:p>
          <a:p>
            <a:pPr marL="281940" lvl="1" indent="-269240">
              <a:lnSpc>
                <a:spcPct val="100000"/>
              </a:lnSpc>
              <a:spcBef>
                <a:spcPts val="860"/>
              </a:spcBef>
              <a:buAutoNum type="arabicPeriod" startAt="3"/>
              <a:tabLst>
                <a:tab pos="28194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Domaines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d'utilisation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143000"/>
              </a:lnSpc>
              <a:spcBef>
                <a:spcPts val="140"/>
              </a:spcBef>
            </a:pPr>
            <a:r>
              <a:rPr sz="2400" spc="-5" dirty="0">
                <a:latin typeface="Times New Roman"/>
                <a:cs typeface="Times New Roman"/>
              </a:rPr>
              <a:t>Contrôle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de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puissance,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redresseurs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commandés,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variateurs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vitesse,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onduleurs, </a:t>
            </a:r>
            <a:r>
              <a:rPr sz="2400" spc="-3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circuits </a:t>
            </a:r>
            <a:r>
              <a:rPr sz="2400" spc="5" dirty="0">
                <a:latin typeface="Times New Roman"/>
                <a:cs typeface="Times New Roman"/>
              </a:rPr>
              <a:t>de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protection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(disjoncteurs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électroniques).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065FAF5-042D-46EC-A16E-7CCA68FD6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5105399"/>
            <a:ext cx="4648200" cy="3305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98392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77" y="876681"/>
            <a:ext cx="5996940" cy="693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193040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Thyristor GTO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(Gate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Turn-Off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Thyristor)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eriod" startAt="2"/>
            </a:pPr>
            <a:endParaRPr sz="2400" dirty="0">
              <a:latin typeface="Times New Roman"/>
              <a:cs typeface="Times New Roman"/>
            </a:endParaRPr>
          </a:p>
          <a:p>
            <a:pPr marL="281940" lvl="1" indent="-26924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8194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Principe </a:t>
            </a:r>
            <a:r>
              <a:rPr sz="2400" b="1" i="1" dirty="0">
                <a:latin typeface="Times New Roman"/>
                <a:cs typeface="Times New Roman"/>
              </a:rPr>
              <a:t>de</a:t>
            </a:r>
            <a:r>
              <a:rPr sz="2400" b="1" i="1" spc="-5" dirty="0">
                <a:latin typeface="Times New Roman"/>
                <a:cs typeface="Times New Roman"/>
              </a:rPr>
              <a:t> fonctionnement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43500"/>
              </a:lnSpc>
              <a:spcBef>
                <a:spcPts val="805"/>
              </a:spcBef>
            </a:pPr>
            <a:r>
              <a:rPr sz="2400" spc="-5" dirty="0">
                <a:latin typeface="Times New Roman"/>
                <a:cs typeface="Times New Roman"/>
              </a:rPr>
              <a:t>Semblable </a:t>
            </a:r>
            <a:r>
              <a:rPr sz="2400" dirty="0">
                <a:latin typeface="Times New Roman"/>
                <a:cs typeface="Times New Roman"/>
              </a:rPr>
              <a:t>au </a:t>
            </a:r>
            <a:r>
              <a:rPr sz="2400" spc="-5" dirty="0">
                <a:latin typeface="Times New Roman"/>
                <a:cs typeface="Times New Roman"/>
              </a:rPr>
              <a:t>thyristor standard, </a:t>
            </a:r>
            <a:r>
              <a:rPr sz="2400" spc="-10" dirty="0">
                <a:latin typeface="Times New Roman"/>
                <a:cs typeface="Times New Roman"/>
              </a:rPr>
              <a:t>mais avec </a:t>
            </a:r>
            <a:r>
              <a:rPr sz="2400" spc="-15" dirty="0">
                <a:latin typeface="Times New Roman"/>
                <a:cs typeface="Times New Roman"/>
              </a:rPr>
              <a:t>la </a:t>
            </a:r>
            <a:r>
              <a:rPr sz="2400" spc="-5" dirty="0">
                <a:latin typeface="Times New Roman"/>
                <a:cs typeface="Times New Roman"/>
              </a:rPr>
              <a:t>capacité d’être désactivé via la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gâchette. Il </a:t>
            </a:r>
            <a:r>
              <a:rPr sz="2400" spc="-10" dirty="0">
                <a:latin typeface="Times New Roman"/>
                <a:cs typeface="Times New Roman"/>
              </a:rPr>
              <a:t>est </a:t>
            </a:r>
            <a:r>
              <a:rPr sz="2400" spc="-5" dirty="0">
                <a:latin typeface="Times New Roman"/>
                <a:cs typeface="Times New Roman"/>
              </a:rPr>
              <a:t>commandé </a:t>
            </a:r>
            <a:r>
              <a:rPr sz="2400" dirty="0">
                <a:latin typeface="Times New Roman"/>
                <a:cs typeface="Times New Roman"/>
              </a:rPr>
              <a:t>à </a:t>
            </a:r>
            <a:r>
              <a:rPr sz="2400" spc="-15" dirty="0">
                <a:latin typeface="Times New Roman"/>
                <a:cs typeface="Times New Roman"/>
              </a:rPr>
              <a:t>la </a:t>
            </a:r>
            <a:r>
              <a:rPr sz="2400" dirty="0">
                <a:latin typeface="Times New Roman"/>
                <a:cs typeface="Times New Roman"/>
              </a:rPr>
              <a:t>fois </a:t>
            </a:r>
            <a:r>
              <a:rPr sz="2400" spc="-5" dirty="0">
                <a:latin typeface="Times New Roman"/>
                <a:cs typeface="Times New Roman"/>
              </a:rPr>
              <a:t>pour l'enclenchement </a:t>
            </a:r>
            <a:r>
              <a:rPr sz="2400" spc="-15" dirty="0">
                <a:latin typeface="Times New Roman"/>
                <a:cs typeface="Times New Roman"/>
              </a:rPr>
              <a:t>et </a:t>
            </a:r>
            <a:r>
              <a:rPr sz="2400" spc="-5" dirty="0">
                <a:latin typeface="Times New Roman"/>
                <a:cs typeface="Times New Roman"/>
              </a:rPr>
              <a:t>l'extinction </a:t>
            </a:r>
            <a:r>
              <a:rPr sz="2400" dirty="0">
                <a:latin typeface="Times New Roman"/>
                <a:cs typeface="Times New Roman"/>
              </a:rPr>
              <a:t>(via </a:t>
            </a:r>
            <a:r>
              <a:rPr sz="2400" spc="5" dirty="0">
                <a:latin typeface="Times New Roman"/>
                <a:cs typeface="Times New Roman"/>
              </a:rPr>
              <a:t>une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impulsion</a:t>
            </a:r>
            <a:r>
              <a:rPr sz="2400" dirty="0">
                <a:latin typeface="Times New Roman"/>
                <a:cs typeface="Times New Roman"/>
              </a:rPr>
              <a:t> négative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sur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la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gâchette).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281940" lvl="1" indent="-269240" algn="just">
              <a:lnSpc>
                <a:spcPct val="100000"/>
              </a:lnSpc>
              <a:buAutoNum type="arabicPeriod" startAt="2"/>
              <a:tabLst>
                <a:tab pos="28194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Propriétés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technologiques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Times New Roman"/>
              <a:buAutoNum type="arabicPeriod" startAt="2"/>
            </a:pPr>
            <a:endParaRPr sz="2400" dirty="0">
              <a:latin typeface="Times New Roman"/>
              <a:cs typeface="Times New Roman"/>
            </a:endParaRPr>
          </a:p>
          <a:p>
            <a:pPr marL="469900" lvl="2" indent="-229235">
              <a:lnSpc>
                <a:spcPct val="100000"/>
              </a:lnSpc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Contrôle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plus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complexe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que </a:t>
            </a:r>
            <a:r>
              <a:rPr sz="2400" spc="-5" dirty="0">
                <a:latin typeface="Times New Roman"/>
                <a:cs typeface="Times New Roman"/>
              </a:rPr>
              <a:t>le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thyristor classique.</a:t>
            </a:r>
            <a:endParaRPr sz="2400" dirty="0">
              <a:latin typeface="Times New Roman"/>
              <a:cs typeface="Times New Roman"/>
            </a:endParaRPr>
          </a:p>
          <a:p>
            <a:pPr marL="469900" lvl="2" indent="-229235">
              <a:lnSpc>
                <a:spcPct val="100000"/>
              </a:lnSpc>
              <a:spcBef>
                <a:spcPts val="825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Nécessite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circuits</a:t>
            </a:r>
            <a:r>
              <a:rPr sz="2400" dirty="0">
                <a:latin typeface="Times New Roman"/>
                <a:cs typeface="Times New Roman"/>
              </a:rPr>
              <a:t> de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commande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plus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sophistiqués.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FCD3EA43-7A30-42A9-B534-492C8F9DED4F}"/>
              </a:ext>
            </a:extLst>
          </p:cNvPr>
          <p:cNvSpPr txBox="1"/>
          <p:nvPr/>
        </p:nvSpPr>
        <p:spPr>
          <a:xfrm>
            <a:off x="1371600" y="1905000"/>
            <a:ext cx="4681855" cy="3426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 lvl="1" indent="-26924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28194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Valeurs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typiques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Times New Roman"/>
              <a:buAutoNum type="arabicPeriod" startAt="3"/>
            </a:pPr>
            <a:endParaRPr sz="2400" dirty="0">
              <a:latin typeface="Times New Roman"/>
              <a:cs typeface="Times New Roman"/>
            </a:endParaRPr>
          </a:p>
          <a:p>
            <a:pPr marL="469900" lvl="2" indent="-229235">
              <a:lnSpc>
                <a:spcPct val="100000"/>
              </a:lnSpc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Courants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jusqu’à </a:t>
            </a:r>
            <a:r>
              <a:rPr sz="2400" dirty="0">
                <a:latin typeface="Times New Roman"/>
                <a:cs typeface="Times New Roman"/>
              </a:rPr>
              <a:t>4</a:t>
            </a:r>
            <a:r>
              <a:rPr sz="2400" spc="-5" dirty="0">
                <a:latin typeface="Times New Roman"/>
                <a:cs typeface="Times New Roman"/>
              </a:rPr>
              <a:t> kA.</a:t>
            </a:r>
            <a:endParaRPr sz="2400" dirty="0">
              <a:latin typeface="Times New Roman"/>
              <a:cs typeface="Times New Roman"/>
            </a:endParaRPr>
          </a:p>
          <a:p>
            <a:pPr marL="469900" lvl="2" indent="-229235">
              <a:lnSpc>
                <a:spcPct val="100000"/>
              </a:lnSpc>
              <a:spcBef>
                <a:spcPts val="72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Tensions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à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6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kV.</a:t>
            </a:r>
            <a:endParaRPr sz="2400" dirty="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45"/>
              </a:spcBef>
              <a:buFont typeface="Wingdings"/>
              <a:buChar char=""/>
            </a:pPr>
            <a:endParaRPr sz="2400" dirty="0">
              <a:latin typeface="Times New Roman"/>
              <a:cs typeface="Times New Roman"/>
            </a:endParaRPr>
          </a:p>
          <a:p>
            <a:pPr marL="281940" lvl="1" indent="-269240">
              <a:lnSpc>
                <a:spcPct val="100000"/>
              </a:lnSpc>
              <a:buAutoNum type="arabicPeriod" startAt="3"/>
              <a:tabLst>
                <a:tab pos="28194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Domaines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d'utilisation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Onduleurs,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redresseurs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à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haute</a:t>
            </a:r>
            <a:r>
              <a:rPr sz="2400" spc="-5" dirty="0">
                <a:latin typeface="Times New Roman"/>
                <a:cs typeface="Times New Roman"/>
              </a:rPr>
              <a:t> puissance,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commande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de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moteurs.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F7350BD-40D2-4A32-A8C4-FF9B596FE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690403"/>
            <a:ext cx="4444369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41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77" y="767588"/>
            <a:ext cx="5996305" cy="613373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55"/>
              </a:spcBef>
              <a:buAutoNum type="arabicPeriod" startAt="3"/>
              <a:tabLst>
                <a:tab pos="193040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Triac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(Triode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Alternating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Current)</a:t>
            </a:r>
            <a:endParaRPr sz="2400" dirty="0">
              <a:latin typeface="Times New Roman"/>
              <a:cs typeface="Times New Roman"/>
            </a:endParaRPr>
          </a:p>
          <a:p>
            <a:pPr marL="281940" lvl="1" indent="-269240" algn="just">
              <a:lnSpc>
                <a:spcPct val="100000"/>
              </a:lnSpc>
              <a:spcBef>
                <a:spcPts val="860"/>
              </a:spcBef>
              <a:buAutoNum type="arabicPeriod"/>
              <a:tabLst>
                <a:tab pos="28194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Principe </a:t>
            </a:r>
            <a:r>
              <a:rPr sz="2400" b="1" i="1" dirty="0">
                <a:latin typeface="Times New Roman"/>
                <a:cs typeface="Times New Roman"/>
              </a:rPr>
              <a:t>de</a:t>
            </a:r>
            <a:r>
              <a:rPr sz="2400" b="1" i="1" spc="-5" dirty="0">
                <a:latin typeface="Times New Roman"/>
                <a:cs typeface="Times New Roman"/>
              </a:rPr>
              <a:t> fonctionnement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43500"/>
              </a:lnSpc>
              <a:spcBef>
                <a:spcPts val="130"/>
              </a:spcBef>
            </a:pPr>
            <a:r>
              <a:rPr sz="2400" spc="-5" dirty="0">
                <a:latin typeface="Times New Roman"/>
                <a:cs typeface="Times New Roman"/>
              </a:rPr>
              <a:t>Composant bidirectionnel </a:t>
            </a:r>
            <a:r>
              <a:rPr sz="2400" spc="5" dirty="0">
                <a:latin typeface="Times New Roman"/>
                <a:cs typeface="Times New Roman"/>
              </a:rPr>
              <a:t>qui </a:t>
            </a:r>
            <a:r>
              <a:rPr sz="2400" spc="-5" dirty="0">
                <a:latin typeface="Times New Roman"/>
                <a:cs typeface="Times New Roman"/>
              </a:rPr>
              <a:t>peut conduire le </a:t>
            </a:r>
            <a:r>
              <a:rPr sz="2400" dirty="0">
                <a:latin typeface="Times New Roman"/>
                <a:cs typeface="Times New Roman"/>
              </a:rPr>
              <a:t>courant dans </a:t>
            </a:r>
            <a:r>
              <a:rPr sz="2400" spc="-5" dirty="0">
                <a:latin typeface="Times New Roman"/>
                <a:cs typeface="Times New Roman"/>
              </a:rPr>
              <a:t>les deux sens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lorsqu'il est </a:t>
            </a:r>
            <a:r>
              <a:rPr sz="2400" dirty="0">
                <a:latin typeface="Times New Roman"/>
                <a:cs typeface="Times New Roman"/>
              </a:rPr>
              <a:t>déclenché par </a:t>
            </a:r>
            <a:r>
              <a:rPr sz="2400" spc="5" dirty="0">
                <a:latin typeface="Times New Roman"/>
                <a:cs typeface="Times New Roman"/>
              </a:rPr>
              <a:t>une </a:t>
            </a:r>
            <a:r>
              <a:rPr sz="2400" spc="-5" dirty="0">
                <a:latin typeface="Times New Roman"/>
                <a:cs typeface="Times New Roman"/>
              </a:rPr>
              <a:t>impulsion </a:t>
            </a:r>
            <a:r>
              <a:rPr sz="2400" dirty="0">
                <a:latin typeface="Times New Roman"/>
                <a:cs typeface="Times New Roman"/>
              </a:rPr>
              <a:t>sur </a:t>
            </a:r>
            <a:r>
              <a:rPr sz="2400" spc="-15" dirty="0">
                <a:latin typeface="Times New Roman"/>
                <a:cs typeface="Times New Roman"/>
              </a:rPr>
              <a:t>la </a:t>
            </a:r>
            <a:r>
              <a:rPr sz="2400" spc="-5" dirty="0">
                <a:latin typeface="Times New Roman"/>
                <a:cs typeface="Times New Roman"/>
              </a:rPr>
              <a:t>gâchette. </a:t>
            </a:r>
            <a:r>
              <a:rPr sz="2400" dirty="0">
                <a:latin typeface="Times New Roman"/>
                <a:cs typeface="Times New Roman"/>
              </a:rPr>
              <a:t>Le </a:t>
            </a:r>
            <a:r>
              <a:rPr sz="2400" spc="-10" dirty="0">
                <a:latin typeface="Times New Roman"/>
                <a:cs typeface="Times New Roman"/>
              </a:rPr>
              <a:t>triac </a:t>
            </a:r>
            <a:r>
              <a:rPr sz="2400" spc="-5" dirty="0">
                <a:latin typeface="Times New Roman"/>
                <a:cs typeface="Times New Roman"/>
              </a:rPr>
              <a:t>est </a:t>
            </a:r>
            <a:r>
              <a:rPr sz="2400" dirty="0">
                <a:latin typeface="Times New Roman"/>
                <a:cs typeface="Times New Roman"/>
              </a:rPr>
              <a:t>souvent </a:t>
            </a:r>
            <a:r>
              <a:rPr sz="2400" spc="-5" dirty="0">
                <a:latin typeface="Times New Roman"/>
                <a:cs typeface="Times New Roman"/>
              </a:rPr>
              <a:t>utilisé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pour contrôler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des</a:t>
            </a:r>
            <a:r>
              <a:rPr sz="2400" dirty="0">
                <a:latin typeface="Times New Roman"/>
                <a:cs typeface="Times New Roman"/>
              </a:rPr>
              <a:t> charges </a:t>
            </a:r>
            <a:r>
              <a:rPr sz="2400" spc="-15" dirty="0">
                <a:latin typeface="Times New Roman"/>
                <a:cs typeface="Times New Roman"/>
              </a:rPr>
              <a:t>en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courant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alternatif.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281940" lvl="1" indent="-269240" algn="just">
              <a:lnSpc>
                <a:spcPct val="100000"/>
              </a:lnSpc>
              <a:buAutoNum type="arabicPeriod" startAt="2"/>
              <a:tabLst>
                <a:tab pos="28194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Propriétés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technologiques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469900" lvl="2" indent="-229235">
              <a:lnSpc>
                <a:spcPct val="100000"/>
              </a:lnSpc>
              <a:spcBef>
                <a:spcPts val="96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Capacité</a:t>
            </a:r>
            <a:r>
              <a:rPr sz="2400" dirty="0">
                <a:latin typeface="Times New Roman"/>
                <a:cs typeface="Times New Roman"/>
              </a:rPr>
              <a:t> de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contrôler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circuits</a:t>
            </a:r>
            <a:r>
              <a:rPr sz="2400" dirty="0">
                <a:latin typeface="Times New Roman"/>
                <a:cs typeface="Times New Roman"/>
              </a:rPr>
              <a:t> AC.</a:t>
            </a:r>
          </a:p>
          <a:p>
            <a:pPr marL="469900" lvl="2" indent="-229235">
              <a:lnSpc>
                <a:spcPct val="100000"/>
              </a:lnSpc>
              <a:spcBef>
                <a:spcPts val="160"/>
              </a:spcBef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Similaire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à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deux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thyristors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montés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tête-bêche.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400" spc="-5" dirty="0">
                <a:latin typeface="Times New Roman"/>
                <a:cs typeface="Times New Roman"/>
              </a:rPr>
              <a:t>Symbole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71600" y="6901318"/>
            <a:ext cx="5511482" cy="2547482"/>
            <a:chOff x="1796781" y="3803362"/>
            <a:chExt cx="4184015" cy="17335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6781" y="3803362"/>
              <a:ext cx="4183657" cy="17331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7850" y="3854957"/>
              <a:ext cx="4026280" cy="15779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828800" y="3835907"/>
              <a:ext cx="4064635" cy="1616075"/>
            </a:xfrm>
            <a:custGeom>
              <a:avLst/>
              <a:gdLst/>
              <a:ahLst/>
              <a:cxnLst/>
              <a:rect l="l" t="t" r="r" b="b"/>
              <a:pathLst>
                <a:path w="4064635" h="1616075">
                  <a:moveTo>
                    <a:pt x="0" y="1616075"/>
                  </a:moveTo>
                  <a:lnTo>
                    <a:pt x="4064380" y="1616075"/>
                  </a:lnTo>
                  <a:lnTo>
                    <a:pt x="4064380" y="0"/>
                  </a:lnTo>
                  <a:lnTo>
                    <a:pt x="0" y="0"/>
                  </a:lnTo>
                  <a:lnTo>
                    <a:pt x="0" y="161607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B7E3535-08AD-46D0-930E-392A86E8627C}"/>
              </a:ext>
            </a:extLst>
          </p:cNvPr>
          <p:cNvSpPr txBox="1"/>
          <p:nvPr/>
        </p:nvSpPr>
        <p:spPr>
          <a:xfrm>
            <a:off x="1524000" y="1752600"/>
            <a:ext cx="4043679" cy="269817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81940" lvl="1" indent="-269240">
              <a:lnSpc>
                <a:spcPct val="100000"/>
              </a:lnSpc>
              <a:spcBef>
                <a:spcPts val="960"/>
              </a:spcBef>
              <a:buAutoNum type="arabicPeriod" startAt="3"/>
              <a:tabLst>
                <a:tab pos="28194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Valeurs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typiques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469900" lvl="2" indent="-229235">
              <a:lnSpc>
                <a:spcPct val="100000"/>
              </a:lnSpc>
              <a:spcBef>
                <a:spcPts val="865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Courants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jusqu’à </a:t>
            </a:r>
            <a:r>
              <a:rPr sz="2400" dirty="0">
                <a:latin typeface="Times New Roman"/>
                <a:cs typeface="Times New Roman"/>
              </a:rPr>
              <a:t>50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A.</a:t>
            </a:r>
            <a:endParaRPr sz="2400" dirty="0">
              <a:latin typeface="Times New Roman"/>
              <a:cs typeface="Times New Roman"/>
            </a:endParaRPr>
          </a:p>
          <a:p>
            <a:pPr marL="469900" lvl="2" indent="-229235">
              <a:lnSpc>
                <a:spcPct val="100000"/>
              </a:lnSpc>
              <a:spcBef>
                <a:spcPts val="6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400" spc="-5" dirty="0">
                <a:latin typeface="Times New Roman"/>
                <a:cs typeface="Times New Roman"/>
              </a:rPr>
              <a:t>Tensions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400</a:t>
            </a:r>
            <a:r>
              <a:rPr sz="2400" spc="-5" dirty="0">
                <a:latin typeface="Times New Roman"/>
                <a:cs typeface="Times New Roman"/>
              </a:rPr>
              <a:t> V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à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1,200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V.</a:t>
            </a:r>
            <a:endParaRPr sz="2400" dirty="0">
              <a:latin typeface="Times New Roman"/>
              <a:cs typeface="Times New Roman"/>
            </a:endParaRPr>
          </a:p>
          <a:p>
            <a:pPr marL="281940" lvl="1" indent="-269240">
              <a:lnSpc>
                <a:spcPct val="100000"/>
              </a:lnSpc>
              <a:spcBef>
                <a:spcPts val="860"/>
              </a:spcBef>
              <a:buAutoNum type="arabicPeriod" startAt="3"/>
              <a:tabLst>
                <a:tab pos="28194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Domaines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d'utilisation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400" spc="-5" dirty="0">
                <a:latin typeface="Times New Roman"/>
                <a:cs typeface="Times New Roman"/>
              </a:rPr>
              <a:t>Régulateurs </a:t>
            </a:r>
            <a:r>
              <a:rPr sz="2400" spc="5" dirty="0">
                <a:latin typeface="Times New Roman"/>
                <a:cs typeface="Times New Roman"/>
              </a:rPr>
              <a:t>de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lumière,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contrôle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de </a:t>
            </a:r>
            <a:r>
              <a:rPr sz="2400" spc="-5" dirty="0">
                <a:latin typeface="Times New Roman"/>
                <a:cs typeface="Times New Roman"/>
              </a:rPr>
              <a:t>moteurs,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gradateurs.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9594A95-63C1-416E-894C-549217B27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755575"/>
            <a:ext cx="44958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666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" y="1143000"/>
            <a:ext cx="7620000" cy="31166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1285" rIns="0" bIns="0" rtlCol="0">
            <a:spAutoFit/>
          </a:bodyPr>
          <a:lstStyle/>
          <a:p>
            <a:pPr marL="192405" indent="-180340">
              <a:lnSpc>
                <a:spcPct val="100000"/>
              </a:lnSpc>
              <a:spcBef>
                <a:spcPts val="955"/>
              </a:spcBef>
              <a:buAutoNum type="arabicPeriod" startAt="4"/>
              <a:tabLst>
                <a:tab pos="193040" algn="l"/>
              </a:tabLst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Diac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(Diode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for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Alternating</a:t>
            </a:r>
            <a:r>
              <a:rPr sz="2400"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Current)</a:t>
            </a:r>
            <a:endParaRPr sz="2400" dirty="0">
              <a:latin typeface="Times New Roman"/>
              <a:cs typeface="Times New Roman"/>
            </a:endParaRPr>
          </a:p>
          <a:p>
            <a:pPr marL="281940" lvl="1" indent="-269240" algn="just">
              <a:lnSpc>
                <a:spcPct val="100000"/>
              </a:lnSpc>
              <a:spcBef>
                <a:spcPts val="860"/>
              </a:spcBef>
              <a:buAutoNum type="arabicPeriod"/>
              <a:tabLst>
                <a:tab pos="281940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Principe </a:t>
            </a:r>
            <a:r>
              <a:rPr sz="2400" b="1" i="1" dirty="0">
                <a:latin typeface="Times New Roman"/>
                <a:cs typeface="Times New Roman"/>
              </a:rPr>
              <a:t>de</a:t>
            </a:r>
            <a:r>
              <a:rPr sz="2400" b="1" i="1" spc="-5" dirty="0">
                <a:latin typeface="Times New Roman"/>
                <a:cs typeface="Times New Roman"/>
              </a:rPr>
              <a:t> fonctionnement</a:t>
            </a:r>
            <a:r>
              <a:rPr sz="2400" b="1" i="1" spc="-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143500"/>
              </a:lnSpc>
              <a:spcBef>
                <a:spcPts val="130"/>
              </a:spcBef>
            </a:pPr>
            <a:r>
              <a:rPr sz="2400" dirty="0">
                <a:latin typeface="Times New Roman"/>
                <a:cs typeface="Times New Roman"/>
              </a:rPr>
              <a:t>Un </a:t>
            </a:r>
            <a:r>
              <a:rPr sz="2400" spc="-5" dirty="0">
                <a:latin typeface="Times New Roman"/>
                <a:cs typeface="Times New Roman"/>
              </a:rPr>
              <a:t>diac </a:t>
            </a:r>
            <a:r>
              <a:rPr sz="2400" spc="-10" dirty="0">
                <a:latin typeface="Times New Roman"/>
                <a:cs typeface="Times New Roman"/>
              </a:rPr>
              <a:t>est </a:t>
            </a:r>
            <a:r>
              <a:rPr sz="2400" dirty="0">
                <a:latin typeface="Times New Roman"/>
                <a:cs typeface="Times New Roman"/>
              </a:rPr>
              <a:t>un </a:t>
            </a:r>
            <a:r>
              <a:rPr sz="2400" spc="-5" dirty="0">
                <a:latin typeface="Times New Roman"/>
                <a:cs typeface="Times New Roman"/>
              </a:rPr>
              <a:t>composant bidirectionnel </a:t>
            </a:r>
            <a:r>
              <a:rPr sz="2400" spc="5" dirty="0">
                <a:latin typeface="Times New Roman"/>
                <a:cs typeface="Times New Roman"/>
              </a:rPr>
              <a:t>qui </a:t>
            </a:r>
            <a:r>
              <a:rPr sz="2400" dirty="0">
                <a:latin typeface="Times New Roman"/>
                <a:cs typeface="Times New Roman"/>
              </a:rPr>
              <a:t>se déclenche à </a:t>
            </a:r>
            <a:r>
              <a:rPr sz="2400" spc="5" dirty="0">
                <a:latin typeface="Times New Roman"/>
                <a:cs typeface="Times New Roman"/>
              </a:rPr>
              <a:t>une </a:t>
            </a:r>
            <a:r>
              <a:rPr sz="2400" dirty="0">
                <a:latin typeface="Times New Roman"/>
                <a:cs typeface="Times New Roman"/>
              </a:rPr>
              <a:t>certaine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tension </a:t>
            </a:r>
            <a:r>
              <a:rPr sz="2400" spc="-15" dirty="0">
                <a:latin typeface="Times New Roman"/>
                <a:cs typeface="Times New Roman"/>
              </a:rPr>
              <a:t>et </a:t>
            </a:r>
            <a:r>
              <a:rPr sz="2400" spc="-5" dirty="0">
                <a:latin typeface="Times New Roman"/>
                <a:cs typeface="Times New Roman"/>
              </a:rPr>
              <a:t>reste conducteur jusqu'à </a:t>
            </a:r>
            <a:r>
              <a:rPr sz="2400" dirty="0">
                <a:latin typeface="Times New Roman"/>
                <a:cs typeface="Times New Roman"/>
              </a:rPr>
              <a:t>ce </a:t>
            </a:r>
            <a:r>
              <a:rPr sz="2400" spc="5" dirty="0">
                <a:latin typeface="Times New Roman"/>
                <a:cs typeface="Times New Roman"/>
              </a:rPr>
              <a:t>que </a:t>
            </a:r>
            <a:r>
              <a:rPr sz="2400" spc="-5" dirty="0">
                <a:latin typeface="Times New Roman"/>
                <a:cs typeface="Times New Roman"/>
              </a:rPr>
              <a:t>le </a:t>
            </a:r>
            <a:r>
              <a:rPr sz="2400" dirty="0">
                <a:latin typeface="Times New Roman"/>
                <a:cs typeface="Times New Roman"/>
              </a:rPr>
              <a:t>courant </a:t>
            </a:r>
            <a:r>
              <a:rPr sz="2400" spc="-5" dirty="0">
                <a:latin typeface="Times New Roman"/>
                <a:cs typeface="Times New Roman"/>
              </a:rPr>
              <a:t>tombe sous </a:t>
            </a:r>
            <a:r>
              <a:rPr sz="2400" dirty="0">
                <a:latin typeface="Times New Roman"/>
                <a:cs typeface="Times New Roman"/>
              </a:rPr>
              <a:t>un </a:t>
            </a:r>
            <a:r>
              <a:rPr sz="2400" spc="-10" dirty="0">
                <a:latin typeface="Times New Roman"/>
                <a:cs typeface="Times New Roman"/>
              </a:rPr>
              <a:t>certain seuil. </a:t>
            </a:r>
            <a:r>
              <a:rPr sz="2400" spc="-5" dirty="0">
                <a:latin typeface="Times New Roman"/>
                <a:cs typeface="Times New Roman"/>
              </a:rPr>
              <a:t>Il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est</a:t>
            </a:r>
            <a:r>
              <a:rPr sz="2400" spc="-5" dirty="0">
                <a:latin typeface="Times New Roman"/>
                <a:cs typeface="Times New Roman"/>
              </a:rPr>
              <a:t> souvent utilisé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avec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triacs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pour </a:t>
            </a:r>
            <a:r>
              <a:rPr sz="2400" spc="-5" dirty="0">
                <a:latin typeface="Times New Roman"/>
                <a:cs typeface="Times New Roman"/>
              </a:rPr>
              <a:t>fournir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une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commande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stable.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04950" y="6348663"/>
            <a:ext cx="4762500" cy="2566737"/>
            <a:chOff x="920991" y="3963414"/>
            <a:chExt cx="2863215" cy="180149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0991" y="3963414"/>
              <a:ext cx="2862864" cy="180111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994" y="4014343"/>
              <a:ext cx="2704337" cy="16440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object 14"/>
            <p:cNvSpPr/>
            <p:nvPr/>
          </p:nvSpPr>
          <p:spPr>
            <a:xfrm>
              <a:off x="956944" y="3995293"/>
              <a:ext cx="2742565" cy="1682114"/>
            </a:xfrm>
            <a:custGeom>
              <a:avLst/>
              <a:gdLst/>
              <a:ahLst/>
              <a:cxnLst/>
              <a:rect l="l" t="t" r="r" b="b"/>
              <a:pathLst>
                <a:path w="2742565" h="1682114">
                  <a:moveTo>
                    <a:pt x="0" y="1682114"/>
                  </a:moveTo>
                  <a:lnTo>
                    <a:pt x="2742437" y="1682114"/>
                  </a:lnTo>
                  <a:lnTo>
                    <a:pt x="2742437" y="0"/>
                  </a:lnTo>
                  <a:lnTo>
                    <a:pt x="0" y="0"/>
                  </a:lnTo>
                  <a:lnTo>
                    <a:pt x="0" y="168211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C99A256-7F11-454C-96D2-8ED1A0687530}"/>
              </a:ext>
            </a:extLst>
          </p:cNvPr>
          <p:cNvSpPr/>
          <p:nvPr/>
        </p:nvSpPr>
        <p:spPr>
          <a:xfrm>
            <a:off x="228600" y="4875449"/>
            <a:ext cx="73914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i="1" dirty="0"/>
              <a:t>2. Propriétés technologiques :</a:t>
            </a:r>
          </a:p>
          <a:p>
            <a:r>
              <a:rPr lang="fr-FR" sz="2400" dirty="0"/>
              <a:t>•	Bidirectionnel, pas de gâchette, auto-déclenchement lorsque la tension dépasse un seuil critique.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708</Words>
  <Application>Microsoft Office PowerPoint</Application>
  <PresentationFormat>Personnalisé</PresentationFormat>
  <Paragraphs>96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Garamond</vt:lpstr>
      <vt:lpstr>Symbol</vt:lpstr>
      <vt:lpstr>Times New Roman</vt:lpstr>
      <vt:lpstr>Wingdings</vt:lpstr>
      <vt:lpstr>Organique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abdenour.bacha@yahoo.fr</dc:creator>
  <cp:lastModifiedBy>abdenour.bacha@yahoo.fr</cp:lastModifiedBy>
  <cp:revision>4</cp:revision>
  <dcterms:created xsi:type="dcterms:W3CDTF">2024-10-24T23:58:59Z</dcterms:created>
  <dcterms:modified xsi:type="dcterms:W3CDTF">2024-10-25T00:38:56Z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2024-10-25T00:00:00Z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2024-10-24T00:00:00Z</vt:filetime>
  </property>
</Properties>
</file>