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Lst>
  <p:notesMasterIdLst>
    <p:notesMasterId r:id="rId57"/>
  </p:notesMasterIdLst>
  <p:sldIdLst>
    <p:sldId id="261" r:id="rId2"/>
    <p:sldId id="608" r:id="rId3"/>
    <p:sldId id="265" r:id="rId4"/>
    <p:sldId id="267" r:id="rId5"/>
    <p:sldId id="497" r:id="rId6"/>
    <p:sldId id="498" r:id="rId7"/>
    <p:sldId id="499" r:id="rId8"/>
    <p:sldId id="500" r:id="rId9"/>
    <p:sldId id="263" r:id="rId10"/>
    <p:sldId id="501" r:id="rId11"/>
    <p:sldId id="502" r:id="rId12"/>
    <p:sldId id="503" r:id="rId13"/>
    <p:sldId id="504" r:id="rId14"/>
    <p:sldId id="507" r:id="rId15"/>
    <p:sldId id="508" r:id="rId16"/>
    <p:sldId id="509" r:id="rId17"/>
    <p:sldId id="510" r:id="rId18"/>
    <p:sldId id="511" r:id="rId19"/>
    <p:sldId id="512" r:id="rId20"/>
    <p:sldId id="513" r:id="rId21"/>
    <p:sldId id="515" r:id="rId22"/>
    <p:sldId id="517" r:id="rId23"/>
    <p:sldId id="518" r:id="rId24"/>
    <p:sldId id="519" r:id="rId25"/>
    <p:sldId id="520" r:id="rId26"/>
    <p:sldId id="521" r:id="rId27"/>
    <p:sldId id="522" r:id="rId28"/>
    <p:sldId id="514" r:id="rId29"/>
    <p:sldId id="527" r:id="rId30"/>
    <p:sldId id="516" r:id="rId31"/>
    <p:sldId id="623" r:id="rId32"/>
    <p:sldId id="621" r:id="rId33"/>
    <p:sldId id="625" r:id="rId34"/>
    <p:sldId id="624" r:id="rId35"/>
    <p:sldId id="626" r:id="rId36"/>
    <p:sldId id="523" r:id="rId37"/>
    <p:sldId id="524" r:id="rId38"/>
    <p:sldId id="627" r:id="rId39"/>
    <p:sldId id="525" r:id="rId40"/>
    <p:sldId id="526" r:id="rId41"/>
    <p:sldId id="528" r:id="rId42"/>
    <p:sldId id="628" r:id="rId43"/>
    <p:sldId id="610" r:id="rId44"/>
    <p:sldId id="611" r:id="rId45"/>
    <p:sldId id="612" r:id="rId46"/>
    <p:sldId id="614" r:id="rId47"/>
    <p:sldId id="615" r:id="rId48"/>
    <p:sldId id="616" r:id="rId49"/>
    <p:sldId id="617" r:id="rId50"/>
    <p:sldId id="613" r:id="rId51"/>
    <p:sldId id="629" r:id="rId52"/>
    <p:sldId id="529" r:id="rId53"/>
    <p:sldId id="630" r:id="rId54"/>
    <p:sldId id="631" r:id="rId55"/>
    <p:sldId id="484"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BE1"/>
    <a:srgbClr val="DAA600"/>
    <a:srgbClr val="75B000"/>
    <a:srgbClr val="005A9E"/>
    <a:srgbClr val="2DA5FF"/>
    <a:srgbClr val="339933"/>
    <a:srgbClr val="85C800"/>
    <a:srgbClr val="99CC00"/>
    <a:srgbClr val="D09E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8" autoAdjust="0"/>
    <p:restoredTop sz="95942" autoAdjust="0"/>
  </p:normalViewPr>
  <p:slideViewPr>
    <p:cSldViewPr>
      <p:cViewPr>
        <p:scale>
          <a:sx n="70" d="100"/>
          <a:sy n="70" d="100"/>
        </p:scale>
        <p:origin x="-1422" y="-480"/>
      </p:cViewPr>
      <p:guideLst>
        <p:guide orient="horz" pos="2160"/>
        <p:guide pos="2880"/>
      </p:guideLst>
    </p:cSldViewPr>
  </p:slideViewPr>
  <p:outlineViewPr>
    <p:cViewPr>
      <p:scale>
        <a:sx n="33" d="100"/>
        <a:sy n="33" d="100"/>
      </p:scale>
      <p:origin x="0" y="327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A31EA-21E6-4ED3-8CB4-7B55AD7837F6}" type="datetimeFigureOut">
              <a:rPr lang="fr-FR" smtClean="0"/>
              <a:pPr/>
              <a:t>07/02/2021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B2C29-C545-48CC-BD92-BC141B59E29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419A8-D8B7-4817-B19D-E5F4257D530B}"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E419A8-D8B7-4817-B19D-E5F4257D530B}"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91B2C29-C545-48CC-BD92-BC141B59E296}" type="slidenum">
              <a:rPr lang="fr-FR" smtClean="0"/>
              <a:pPr/>
              <a:t>55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22EFA97-C354-443E-9F6C-1EE2147E82BA}" type="datetime1">
              <a:rPr lang="fr-FR" smtClean="0"/>
              <a:pPr/>
              <a:t>07/02/2021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A7E3E2-1A71-4AAA-A440-7BA038DA8D9C}" type="datetime1">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72194D-3AA9-4E4D-B5EA-B4B089DFA944}"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972194D-3AA9-4E4D-B5EA-B4B089DFA944}"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4EB78A9-D0B3-459F-B8E2-6A3AE995112B}" type="datetime1">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2E3CB5B-667E-4562-B49C-ED565CC1D6A2}" type="datetime1">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972194D-3AA9-4E4D-B5EA-B4B089DFA944}"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4D51D042-9223-495D-BC33-114BB12B5323}" type="datetime1">
              <a:rPr lang="fr-FR" smtClean="0"/>
              <a:pPr/>
              <a:t>07/02/2021</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714AED09-C3C0-47D0-A8F9-7BF850BA50A4}" type="datetime1">
              <a:rPr lang="fr-FR" smtClean="0"/>
              <a:pPr/>
              <a:t>07/02/2021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72194D-3AA9-4E4D-B5EA-B4B089DFA944}"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D7338D9-B582-4603-A32C-549D9411F607}" type="datetime1">
              <a:rPr lang="fr-FR" smtClean="0"/>
              <a:pPr/>
              <a:t>07/02/2021</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972194D-3AA9-4E4D-B5EA-B4B089DFA944}"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972BF8E-F6AF-4833-8852-37D61878E691}" type="datetime1">
              <a:rPr lang="fr-FR" smtClean="0"/>
              <a:pPr/>
              <a:t>07/02/2021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972194D-3AA9-4E4D-B5EA-B4B089DFA944}"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2671E6B4-723A-4080-91DC-28B45ABCEB93}" type="datetime1">
              <a:rPr lang="fr-FR" smtClean="0"/>
              <a:pPr/>
              <a:t>07/02/2021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72194D-3AA9-4E4D-B5EA-B4B089DFA944}"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72194D-3AA9-4E4D-B5EA-B4B089DFA944}"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E544BBE7-1845-4D9E-9A27-4ADC9256954F}" type="datetime1">
              <a:rPr lang="fr-FR" smtClean="0"/>
              <a:pPr/>
              <a:t>07/02/2021</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972194D-3AA9-4E4D-B5EA-B4B089DFA944}"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77EB4E2A-A76E-4972-8593-2537305388CB}" type="datetime1">
              <a:rPr lang="fr-FR" smtClean="0"/>
              <a:pPr/>
              <a:t>07/02/2021</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66A908-3A4A-490A-AD5D-1EA601CD702B}" type="datetime1">
              <a:rPr lang="fr-FR" smtClean="0"/>
              <a:pPr/>
              <a:t>07/02/2021</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72194D-3AA9-4E4D-B5EA-B4B089DFA944}"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5947" y="230551"/>
          <a:ext cx="8732333" cy="1021080"/>
        </p:xfrm>
        <a:graphic>
          <a:graphicData uri="http://schemas.openxmlformats.org/drawingml/2006/table">
            <a:tbl>
              <a:tblPr firstRow="1" bandRow="1">
                <a:tableStyleId>{5C22544A-7EE6-4342-B048-85BDC9FD1C3A}</a:tableStyleId>
              </a:tblPr>
              <a:tblGrid>
                <a:gridCol w="8732333"/>
              </a:tblGrid>
              <a:tr h="370840">
                <a:tc>
                  <a:txBody>
                    <a:bodyPr/>
                    <a:lstStyle/>
                    <a:p>
                      <a:pPr algn="ctr">
                        <a:lnSpc>
                          <a:spcPct val="150000"/>
                        </a:lnSpc>
                      </a:pPr>
                      <a:r>
                        <a:rPr lang="fr-FR" sz="1500" dirty="0" smtClean="0">
                          <a:solidFill>
                            <a:schemeClr val="tx1"/>
                          </a:solidFill>
                          <a:latin typeface="+mj-lt"/>
                        </a:rPr>
                        <a:t>Université </a:t>
                      </a:r>
                      <a:r>
                        <a:rPr lang="fr-FR" sz="1500" dirty="0" err="1" smtClean="0">
                          <a:solidFill>
                            <a:schemeClr val="tx1"/>
                          </a:solidFill>
                          <a:latin typeface="+mj-lt"/>
                        </a:rPr>
                        <a:t>Badji</a:t>
                      </a:r>
                      <a:r>
                        <a:rPr lang="fr-FR" sz="1500" dirty="0" smtClean="0">
                          <a:solidFill>
                            <a:schemeClr val="tx1"/>
                          </a:solidFill>
                          <a:latin typeface="+mj-lt"/>
                        </a:rPr>
                        <a:t> </a:t>
                      </a:r>
                      <a:r>
                        <a:rPr lang="fr-FR" sz="1500" dirty="0" err="1" smtClean="0">
                          <a:solidFill>
                            <a:schemeClr val="tx1"/>
                          </a:solidFill>
                          <a:latin typeface="+mj-lt"/>
                        </a:rPr>
                        <a:t>Mokhtar</a:t>
                      </a:r>
                      <a:r>
                        <a:rPr lang="fr-FR" sz="1500" dirty="0" smtClean="0">
                          <a:solidFill>
                            <a:schemeClr val="tx1"/>
                          </a:solidFill>
                          <a:latin typeface="+mj-lt"/>
                        </a:rPr>
                        <a:t> Annaba</a:t>
                      </a:r>
                    </a:p>
                    <a:p>
                      <a:pPr marL="0" marR="0" indent="0" algn="ctr" defTabSz="914400" rtl="0" eaLnBrk="1" fontAlgn="auto" latinLnBrk="0" hangingPunct="1">
                        <a:lnSpc>
                          <a:spcPct val="150000"/>
                        </a:lnSpc>
                        <a:spcBef>
                          <a:spcPts val="0"/>
                        </a:spcBef>
                        <a:spcAft>
                          <a:spcPts val="0"/>
                        </a:spcAft>
                        <a:buClrTx/>
                        <a:buSzTx/>
                        <a:buFontTx/>
                        <a:buNone/>
                        <a:tabLst/>
                        <a:defRPr/>
                      </a:pPr>
                      <a:r>
                        <a:rPr lang="fr-FR" sz="1500" b="1" kern="1200" dirty="0" smtClean="0">
                          <a:solidFill>
                            <a:schemeClr val="tx1"/>
                          </a:solidFill>
                          <a:latin typeface="+mn-lt"/>
                          <a:ea typeface="+mn-ea"/>
                          <a:cs typeface="+mn-cs"/>
                        </a:rPr>
                        <a:t>Département d’informatique</a:t>
                      </a:r>
                    </a:p>
                    <a:p>
                      <a:endParaRPr lang="fr-FR" sz="1600" dirty="0" smtClean="0">
                        <a:solidFill>
                          <a:schemeClr val="tx1"/>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5" name="Object 2"/>
          <p:cNvGraphicFramePr>
            <a:graphicFrameLocks noChangeAspect="1"/>
          </p:cNvGraphicFramePr>
          <p:nvPr/>
        </p:nvGraphicFramePr>
        <p:xfrm>
          <a:off x="4072212" y="911297"/>
          <a:ext cx="1057275" cy="790575"/>
        </p:xfrm>
        <a:graphic>
          <a:graphicData uri="http://schemas.openxmlformats.org/presentationml/2006/ole">
            <p:oleObj spid="_x0000_s2050" name="Picture" r:id="rId4" imgW="1051741" imgH="785820" progId="Word.Picture.8">
              <p:embed/>
            </p:oleObj>
          </a:graphicData>
        </a:graphic>
      </p:graphicFrame>
      <p:pic>
        <p:nvPicPr>
          <p:cNvPr id="6" name="Picture 9" descr="ligne_comete004"/>
          <p:cNvPicPr preferRelativeResize="0">
            <a:picLocks noChangeArrowheads="1"/>
          </p:cNvPicPr>
          <p:nvPr/>
        </p:nvPicPr>
        <p:blipFill>
          <a:blip r:embed="rId5"/>
          <a:srcRect/>
          <a:stretch>
            <a:fillRect/>
          </a:stretch>
        </p:blipFill>
        <p:spPr bwMode="auto">
          <a:xfrm>
            <a:off x="151941" y="4162426"/>
            <a:ext cx="8856000" cy="72000"/>
          </a:xfrm>
          <a:prstGeom prst="rect">
            <a:avLst/>
          </a:prstGeom>
          <a:noFill/>
          <a:ln w="9525">
            <a:noFill/>
            <a:miter lim="800000"/>
            <a:headEnd/>
            <a:tailEnd/>
          </a:ln>
        </p:spPr>
      </p:pic>
      <p:pic>
        <p:nvPicPr>
          <p:cNvPr id="7" name="Picture 10" descr="ligne_comete004"/>
          <p:cNvPicPr preferRelativeResize="0">
            <a:picLocks noChangeArrowheads="1"/>
          </p:cNvPicPr>
          <p:nvPr/>
        </p:nvPicPr>
        <p:blipFill>
          <a:blip r:embed="rId5"/>
          <a:srcRect/>
          <a:stretch>
            <a:fillRect/>
          </a:stretch>
        </p:blipFill>
        <p:spPr bwMode="auto">
          <a:xfrm rot="-5400000">
            <a:off x="-717365" y="3836369"/>
            <a:ext cx="3636000" cy="72000"/>
          </a:xfrm>
          <a:prstGeom prst="rect">
            <a:avLst/>
          </a:prstGeom>
          <a:noFill/>
          <a:ln w="9525">
            <a:noFill/>
            <a:miter lim="800000"/>
            <a:headEnd/>
            <a:tailEnd/>
          </a:ln>
        </p:spPr>
      </p:pic>
      <p:sp>
        <p:nvSpPr>
          <p:cNvPr id="8" name="Titre 1"/>
          <p:cNvSpPr txBox="1">
            <a:spLocks/>
          </p:cNvSpPr>
          <p:nvPr/>
        </p:nvSpPr>
        <p:spPr>
          <a:xfrm>
            <a:off x="-214346" y="2071678"/>
            <a:ext cx="10715700" cy="20625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900" dirty="0" smtClean="0">
                <a:latin typeface="+mj-lt"/>
                <a:ea typeface="+mj-ea"/>
                <a:cs typeface="+mj-cs"/>
              </a:rPr>
              <a:t>Cours</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du Module</a:t>
            </a:r>
            <a:br>
              <a:rPr kumimoji="0" lang="fr-FR" sz="2900" b="0" i="0" u="none" strike="noStrike" kern="1200" cap="none" spc="0" normalizeH="0" baseline="0" noProof="0" dirty="0" smtClean="0">
                <a:ln>
                  <a:noFill/>
                </a:ln>
                <a:solidFill>
                  <a:schemeClr val="tx1"/>
                </a:solidFill>
                <a:effectLst/>
                <a:uLnTx/>
                <a:uFillTx/>
                <a:latin typeface="+mj-lt"/>
                <a:ea typeface="+mj-ea"/>
                <a:cs typeface="+mj-cs"/>
              </a:rPr>
            </a:br>
            <a:r>
              <a:rPr lang="fr-FR" sz="2900" b="1" dirty="0" smtClean="0">
                <a:latin typeface="+mj-lt"/>
                <a:ea typeface="+mj-ea"/>
                <a:cs typeface="+mj-cs"/>
              </a:rPr>
              <a:t>SYDSER</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none" strike="noStrike" kern="1200" cap="none" spc="0" normalizeH="0" baseline="0" noProof="0" dirty="0" err="1" smtClean="0">
                <a:ln>
                  <a:noFill/>
                </a:ln>
                <a:solidFill>
                  <a:schemeClr val="tx1"/>
                </a:solidFill>
                <a:effectLst/>
                <a:uLnTx/>
                <a:uFillTx/>
                <a:latin typeface="+mj-lt"/>
                <a:ea typeface="+mj-ea"/>
                <a:cs typeface="+mj-cs"/>
              </a:rPr>
              <a:t>SY</a:t>
            </a:r>
            <a:r>
              <a:rPr kumimoji="0" lang="fr-FR" sz="2900" b="0" i="0" u="none" strike="noStrike" kern="1200" cap="none" spc="0" normalizeH="0" baseline="0" noProof="0" dirty="0" err="1" smtClean="0">
                <a:ln>
                  <a:noFill/>
                </a:ln>
                <a:solidFill>
                  <a:schemeClr val="tx1"/>
                </a:solidFill>
                <a:effectLst/>
                <a:uLnTx/>
                <a:uFillTx/>
                <a:latin typeface="+mj-lt"/>
                <a:ea typeface="+mj-ea"/>
                <a:cs typeface="+mj-cs"/>
              </a:rPr>
              <a:t>stèmes</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  </a:t>
            </a:r>
            <a:r>
              <a:rPr kumimoji="0" lang="fr-FR" sz="2900" b="1" i="0" u="none" strike="noStrike" kern="1200" cap="none" spc="0" normalizeH="0" baseline="0" noProof="0" dirty="0" smtClean="0">
                <a:ln>
                  <a:noFill/>
                </a:ln>
                <a:solidFill>
                  <a:schemeClr val="tx1"/>
                </a:solidFill>
                <a:effectLst/>
                <a:uLnTx/>
                <a:uFillTx/>
                <a:latin typeface="+mj-lt"/>
                <a:ea typeface="+mj-ea"/>
                <a:cs typeface="+mj-cs"/>
              </a:rPr>
              <a:t>D</a:t>
            </a:r>
            <a:r>
              <a:rPr kumimoji="0" lang="fr-FR" sz="2900" b="0" i="0" u="none" strike="noStrike" kern="1200" cap="none" spc="0" normalizeH="0" baseline="0" noProof="0" dirty="0" smtClean="0">
                <a:ln>
                  <a:noFill/>
                </a:ln>
                <a:solidFill>
                  <a:schemeClr val="tx1"/>
                </a:solidFill>
                <a:effectLst/>
                <a:uLnTx/>
                <a:uFillTx/>
                <a:latin typeface="+mj-lt"/>
                <a:ea typeface="+mj-ea"/>
                <a:cs typeface="+mj-cs"/>
              </a:rPr>
              <a:t>istribués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900" dirty="0" smtClean="0">
                <a:latin typeface="+mj-lt"/>
                <a:ea typeface="+mj-ea"/>
                <a:cs typeface="+mj-cs"/>
              </a:rPr>
              <a:t>et </a:t>
            </a:r>
            <a:r>
              <a:rPr lang="fr-FR" sz="2900" b="1" dirty="0" err="1" smtClean="0">
                <a:latin typeface="+mj-lt"/>
                <a:ea typeface="+mj-ea"/>
                <a:cs typeface="+mj-cs"/>
              </a:rPr>
              <a:t>SER</a:t>
            </a:r>
            <a:r>
              <a:rPr lang="fr-FR" sz="2900" dirty="0" err="1" smtClean="0">
                <a:latin typeface="+mj-lt"/>
                <a:ea typeface="+mj-ea"/>
                <a:cs typeface="+mj-cs"/>
              </a:rPr>
              <a:t>vices</a:t>
            </a:r>
            <a:r>
              <a:rPr lang="fr-FR" sz="2900" dirty="0" smtClean="0">
                <a:latin typeface="+mj-lt"/>
                <a:ea typeface="+mj-ea"/>
                <a:cs typeface="+mj-cs"/>
              </a:rPr>
              <a:t> web</a:t>
            </a:r>
            <a:endParaRPr kumimoji="0" lang="fr-FR" sz="2900" b="0" i="0" u="none" strike="noStrike" kern="1200" cap="none" spc="0" normalizeH="0" baseline="0" noProof="0" dirty="0" smtClean="0">
              <a:ln>
                <a:noFill/>
              </a:ln>
              <a:solidFill>
                <a:schemeClr val="tx1"/>
              </a:solidFill>
              <a:effectLst/>
              <a:uLnTx/>
              <a:uFillTx/>
              <a:latin typeface="+mj-lt"/>
              <a:ea typeface="+mj-ea"/>
              <a:cs typeface="+mj-cs"/>
            </a:endParaRPr>
          </a:p>
          <a:p>
            <a:pPr lvl="0" algn="ctr">
              <a:spcBef>
                <a:spcPct val="0"/>
              </a:spcBef>
            </a:pPr>
            <a:r>
              <a:rPr lang="fr-FR" b="1" dirty="0" smtClean="0">
                <a:latin typeface="+mj-lt"/>
                <a:ea typeface="+mj-ea"/>
                <a:cs typeface="+mj-cs"/>
              </a:rPr>
              <a:t>Première Année Master ILC</a:t>
            </a:r>
            <a:r>
              <a:rPr kumimoji="0" lang="fr-FR" sz="3600" b="0" i="0" u="none" strike="noStrike" kern="1200" cap="none" spc="0" normalizeH="0" baseline="0" noProof="0" dirty="0" smtClean="0">
                <a:ln>
                  <a:noFill/>
                </a:ln>
                <a:solidFill>
                  <a:schemeClr val="tx1"/>
                </a:solidFill>
                <a:effectLst/>
                <a:uLnTx/>
                <a:uFillTx/>
                <a:latin typeface="+mj-lt"/>
                <a:ea typeface="+mj-ea"/>
                <a:cs typeface="+mj-cs"/>
              </a:rPr>
              <a:t>	</a:t>
            </a:r>
            <a:endParaRPr kumimoji="0" lang="fr-F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Sous-titre 2"/>
          <p:cNvSpPr txBox="1">
            <a:spLocks/>
          </p:cNvSpPr>
          <p:nvPr/>
        </p:nvSpPr>
        <p:spPr>
          <a:xfrm>
            <a:off x="1857356" y="4643446"/>
            <a:ext cx="6400800" cy="928694"/>
          </a:xfrm>
          <a:prstGeom prst="rect">
            <a:avLst/>
          </a:prstGeom>
        </p:spPr>
        <p:txBody>
          <a:bodyPr vert="horz" lIns="91440" tIns="45720" rIns="91440" bIns="45720" rtlCol="0">
            <a:normAutofit/>
          </a:bodyPr>
          <a:lstStyle/>
          <a:p>
            <a:pPr marL="342900" indent="-342900" algn="ctr">
              <a:spcBef>
                <a:spcPct val="20000"/>
              </a:spcBef>
            </a:pPr>
            <a:r>
              <a:rPr lang="fr-FR" sz="2000" dirty="0" smtClean="0"/>
              <a:t>Cours de Pr </a:t>
            </a:r>
            <a:r>
              <a:rPr lang="fr-FR" sz="2000" dirty="0" err="1" smtClean="0"/>
              <a:t>Meslati</a:t>
            </a:r>
            <a:r>
              <a:rPr lang="fr-FR" sz="2000" dirty="0" smtClean="0"/>
              <a:t> ( Allah </a:t>
            </a:r>
            <a:r>
              <a:rPr lang="fr-FR" sz="2000" dirty="0" err="1" smtClean="0"/>
              <a:t>Yarhmou</a:t>
            </a:r>
            <a:r>
              <a:rPr lang="fr-FR" sz="2000" dirty="0" smtClean="0"/>
              <a:t>)</a:t>
            </a:r>
          </a:p>
          <a:p>
            <a:pPr marL="342900" indent="-342900" algn="ctr">
              <a:spcBef>
                <a:spcPct val="20000"/>
              </a:spcBef>
            </a:pPr>
            <a:r>
              <a:rPr lang="fr-FR" sz="2000" dirty="0" smtClean="0"/>
              <a:t>Présenté </a:t>
            </a:r>
            <a:r>
              <a:rPr lang="fr-FR" sz="2000" dirty="0"/>
              <a:t>par : Dr. A. BOUDJEDIR</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4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10</a:t>
            </a:fld>
            <a:endParaRPr lang="fr-FR"/>
          </a:p>
        </p:txBody>
      </p:sp>
      <p:sp>
        <p:nvSpPr>
          <p:cNvPr id="3" name="Espace réservé du contenu 2"/>
          <p:cNvSpPr>
            <a:spLocks noGrp="1"/>
          </p:cNvSpPr>
          <p:nvPr>
            <p:ph sz="quarter" idx="1"/>
          </p:nvPr>
        </p:nvSpPr>
        <p:spPr>
          <a:xfrm>
            <a:off x="357158" y="1571612"/>
            <a:ext cx="8503920" cy="4572000"/>
          </a:xfrm>
        </p:spPr>
        <p:txBody>
          <a:bodyPr>
            <a:normAutofit fontScale="70000" lnSpcReduction="20000"/>
          </a:bodyPr>
          <a:lstStyle/>
          <a:p>
            <a:pPr algn="ctr">
              <a:buNone/>
            </a:pPr>
            <a:endParaRPr lang="fr-FR" sz="1600" b="1" dirty="0" smtClean="0">
              <a:solidFill>
                <a:srgbClr val="C00000"/>
              </a:solidFill>
            </a:endParaRPr>
          </a:p>
          <a:p>
            <a:pPr marL="342900" indent="-342900" algn="just">
              <a:buNone/>
            </a:pPr>
            <a:r>
              <a:rPr lang="fr-FR" sz="1900" b="1" dirty="0" smtClean="0">
                <a:solidFill>
                  <a:srgbClr val="C00000"/>
                </a:solidFill>
              </a:rPr>
              <a:t>1.1 Définitions et caractéristiques</a:t>
            </a:r>
          </a:p>
          <a:p>
            <a:pPr marL="342900" indent="-342900" algn="just">
              <a:lnSpc>
                <a:spcPct val="170000"/>
              </a:lnSpc>
              <a:buNone/>
            </a:pPr>
            <a:r>
              <a:rPr lang="fr-FR" sz="1900" b="1" dirty="0" smtClean="0"/>
              <a:t>	</a:t>
            </a:r>
            <a:r>
              <a:rPr lang="fr-FR" sz="1900" dirty="0" smtClean="0"/>
              <a:t>Concurrence, partage de ressources, communication par message, absence d’horloge commune, indépendance des pannes</a:t>
            </a:r>
          </a:p>
          <a:p>
            <a:pPr marL="342900" indent="-342900" algn="just">
              <a:lnSpc>
                <a:spcPct val="170000"/>
              </a:lnSpc>
              <a:buNone/>
            </a:pPr>
            <a:endParaRPr lang="fr-FR" sz="1900" dirty="0" smtClean="0"/>
          </a:p>
          <a:p>
            <a:pPr marL="342900" indent="-342900" algn="just">
              <a:buNone/>
            </a:pPr>
            <a:r>
              <a:rPr lang="fr-FR" sz="1900" b="1" dirty="0" smtClean="0">
                <a:solidFill>
                  <a:srgbClr val="C00000"/>
                </a:solidFill>
              </a:rPr>
              <a:t>1.2 Exemples de systèmes distribués</a:t>
            </a:r>
          </a:p>
          <a:p>
            <a:pPr marL="342900" indent="-342900" algn="just">
              <a:buNone/>
            </a:pPr>
            <a:r>
              <a:rPr lang="fr-FR" sz="1900" b="1" dirty="0" smtClean="0"/>
              <a:t/>
            </a:r>
            <a:br>
              <a:rPr lang="fr-FR" sz="1900" b="1" dirty="0" smtClean="0"/>
            </a:br>
            <a:r>
              <a:rPr lang="fr-FR" sz="1900" dirty="0" smtClean="0"/>
              <a:t>Internet, intranet et systèmes mobiles</a:t>
            </a:r>
          </a:p>
          <a:p>
            <a:pPr marL="342900" indent="-342900" algn="just">
              <a:buNone/>
            </a:pPr>
            <a:endParaRPr lang="fr-FR" sz="1900" dirty="0" smtClean="0"/>
          </a:p>
          <a:p>
            <a:pPr marL="342900" indent="-342900" algn="just">
              <a:buNone/>
            </a:pPr>
            <a:r>
              <a:rPr lang="fr-FR" sz="1900" b="1" dirty="0" smtClean="0">
                <a:solidFill>
                  <a:srgbClr val="C00000"/>
                </a:solidFill>
              </a:rPr>
              <a:t>1.3 Problèmes</a:t>
            </a:r>
          </a:p>
          <a:p>
            <a:pPr marL="342900" indent="-342900" algn="just">
              <a:lnSpc>
                <a:spcPct val="170000"/>
              </a:lnSpc>
              <a:buNone/>
            </a:pPr>
            <a:r>
              <a:rPr lang="fr-FR" sz="1900" b="1" dirty="0" smtClean="0"/>
              <a:t>	</a:t>
            </a:r>
            <a:r>
              <a:rPr lang="fr-FR" sz="1900" dirty="0" smtClean="0"/>
              <a:t>L’hétérogénéité, la concurrence, la sécurité, les pannes, absence d’informations globales sur un système distribué</a:t>
            </a:r>
          </a:p>
          <a:p>
            <a:pPr marL="342900" indent="-342900" algn="just">
              <a:buNone/>
            </a:pPr>
            <a:endParaRPr lang="fr-FR" sz="1900" dirty="0" smtClean="0"/>
          </a:p>
          <a:p>
            <a:pPr marL="342900" indent="-342900" algn="just">
              <a:buNone/>
            </a:pPr>
            <a:r>
              <a:rPr lang="fr-FR" sz="1900" b="1" dirty="0" smtClean="0">
                <a:solidFill>
                  <a:srgbClr val="C00000"/>
                </a:solidFill>
              </a:rPr>
              <a:t>1.4 Défis et objectifs</a:t>
            </a:r>
          </a:p>
          <a:p>
            <a:pPr marL="342900" indent="-342900" algn="just">
              <a:lnSpc>
                <a:spcPct val="170000"/>
              </a:lnSpc>
              <a:buNone/>
            </a:pPr>
            <a:r>
              <a:rPr lang="fr-FR" sz="1900" b="1" dirty="0" smtClean="0"/>
              <a:t>	</a:t>
            </a:r>
            <a:r>
              <a:rPr lang="fr-FR" sz="1900" dirty="0" smtClean="0"/>
              <a:t>L’interopérabilité, l’ouverture, l’invariance à l’échelle (</a:t>
            </a:r>
            <a:r>
              <a:rPr lang="fr-FR" sz="1900" dirty="0" err="1" smtClean="0"/>
              <a:t>scalability</a:t>
            </a:r>
            <a:r>
              <a:rPr lang="fr-FR" sz="1900" dirty="0" smtClean="0"/>
              <a:t>), l’efficacité, la disponibilité, la gestion de la sécurité, le maintien de la consistance des ressource, la transparence (flexibilité), la gestion des situations d’exception (détection des pannes et  reprise), la gestion des transactions réparties. </a:t>
            </a:r>
            <a:endParaRPr lang="fr-FR" sz="19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11</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1.1 Définitions et caractéristiques</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sp>
        <p:nvSpPr>
          <p:cNvPr id="5" name="Rectangle à coins arrondis 4"/>
          <p:cNvSpPr/>
          <p:nvPr/>
        </p:nvSpPr>
        <p:spPr>
          <a:xfrm>
            <a:off x="2721008" y="2037130"/>
            <a:ext cx="4071966" cy="10715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fr-FR" sz="1200" b="1" dirty="0" smtClean="0">
                <a:solidFill>
                  <a:srgbClr val="C00000"/>
                </a:solidFill>
              </a:rPr>
              <a:t>Définition 1 : </a:t>
            </a:r>
            <a:r>
              <a:rPr lang="fr-FR" sz="1200" b="1" dirty="0" smtClean="0"/>
              <a:t>Un système distribués est une collection d’ordinateurs indépendants qui apparaissent à l’utilisateur comme un seul système cohérent. </a:t>
            </a:r>
            <a:endParaRPr lang="fr-FR" sz="1200" b="1" dirty="0">
              <a:latin typeface="Times New Roman" pitchFamily="18" charset="0"/>
              <a:cs typeface="Times New Roman" pitchFamily="18" charset="0"/>
            </a:endParaRPr>
          </a:p>
        </p:txBody>
      </p:sp>
      <p:sp>
        <p:nvSpPr>
          <p:cNvPr id="6" name="Rectangle à coins arrondis 5"/>
          <p:cNvSpPr/>
          <p:nvPr/>
        </p:nvSpPr>
        <p:spPr>
          <a:xfrm>
            <a:off x="1571604" y="3714752"/>
            <a:ext cx="2643206" cy="1928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fr-FR" sz="1200" dirty="0" smtClean="0"/>
          </a:p>
          <a:p>
            <a:pPr algn="ctr">
              <a:lnSpc>
                <a:spcPct val="150000"/>
              </a:lnSpc>
            </a:pPr>
            <a:endParaRPr lang="fr-FR" sz="1200" b="1" dirty="0" smtClean="0">
              <a:solidFill>
                <a:srgbClr val="C00000"/>
              </a:solidFill>
            </a:endParaRPr>
          </a:p>
          <a:p>
            <a:pPr algn="ctr">
              <a:lnSpc>
                <a:spcPct val="150000"/>
              </a:lnSpc>
            </a:pPr>
            <a:r>
              <a:rPr lang="fr-FR" sz="1200" b="1" dirty="0" smtClean="0">
                <a:solidFill>
                  <a:srgbClr val="C00000"/>
                </a:solidFill>
              </a:rPr>
              <a:t>Aspect matériel</a:t>
            </a:r>
          </a:p>
          <a:p>
            <a:pPr algn="just">
              <a:lnSpc>
                <a:spcPct val="150000"/>
              </a:lnSpc>
            </a:pPr>
            <a:r>
              <a:rPr lang="fr-FR" sz="1200" b="1" dirty="0" smtClean="0"/>
              <a:t>Il s’agit de l’autonomie des ordinateurs ou chacun peut exécuter des tâches en concurrence (c à d au même moment) avec les autres </a:t>
            </a:r>
          </a:p>
          <a:p>
            <a:pPr algn="just">
              <a:lnSpc>
                <a:spcPct val="150000"/>
              </a:lnSpc>
            </a:pPr>
            <a:r>
              <a:rPr lang="fr-FR" sz="1200" dirty="0" smtClean="0"/>
              <a:t/>
            </a:r>
            <a:br>
              <a:rPr lang="fr-FR" sz="1200" dirty="0" smtClean="0"/>
            </a:br>
            <a:endParaRPr lang="fr-FR" sz="1200" b="1" dirty="0">
              <a:latin typeface="Times New Roman" pitchFamily="18" charset="0"/>
              <a:cs typeface="Times New Roman" pitchFamily="18" charset="0"/>
            </a:endParaRPr>
          </a:p>
        </p:txBody>
      </p:sp>
      <p:sp>
        <p:nvSpPr>
          <p:cNvPr id="7" name="Rectangle à coins arrondis 6"/>
          <p:cNvSpPr/>
          <p:nvPr/>
        </p:nvSpPr>
        <p:spPr>
          <a:xfrm>
            <a:off x="5214942" y="3772542"/>
            <a:ext cx="2643206" cy="192882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fr-FR" sz="1200" dirty="0" smtClean="0"/>
          </a:p>
          <a:p>
            <a:pPr algn="ctr">
              <a:lnSpc>
                <a:spcPct val="150000"/>
              </a:lnSpc>
            </a:pPr>
            <a:endParaRPr lang="fr-FR" sz="1200" b="1" dirty="0" smtClean="0">
              <a:solidFill>
                <a:srgbClr val="C00000"/>
              </a:solidFill>
            </a:endParaRPr>
          </a:p>
          <a:p>
            <a:pPr algn="ctr">
              <a:lnSpc>
                <a:spcPct val="150000"/>
              </a:lnSpc>
            </a:pPr>
            <a:r>
              <a:rPr lang="fr-FR" sz="1200" b="1" dirty="0" smtClean="0">
                <a:solidFill>
                  <a:srgbClr val="C00000"/>
                </a:solidFill>
              </a:rPr>
              <a:t>Aspect logiciel</a:t>
            </a:r>
          </a:p>
          <a:p>
            <a:pPr algn="just">
              <a:lnSpc>
                <a:spcPct val="150000"/>
              </a:lnSpc>
            </a:pPr>
            <a:r>
              <a:rPr lang="fr-FR" sz="1200" b="1" dirty="0" smtClean="0"/>
              <a:t>Il fait référence au</a:t>
            </a:r>
            <a:br>
              <a:rPr lang="fr-FR" sz="1200" b="1" dirty="0" smtClean="0"/>
            </a:br>
            <a:r>
              <a:rPr lang="fr-FR" sz="1200" b="1" dirty="0" smtClean="0"/>
              <a:t>logiciel qui laisse apparaître le système distribué comme une seule entité cohérente </a:t>
            </a:r>
            <a:r>
              <a:rPr lang="fr-FR" sz="1200" dirty="0" smtClean="0"/>
              <a:t/>
            </a:r>
            <a:br>
              <a:rPr lang="fr-FR" sz="1200" dirty="0" smtClean="0"/>
            </a:br>
            <a:r>
              <a:rPr lang="fr-FR" sz="1200" dirty="0" smtClean="0"/>
              <a:t> </a:t>
            </a:r>
            <a:br>
              <a:rPr lang="fr-FR" sz="1200" dirty="0" smtClean="0"/>
            </a:br>
            <a:endParaRPr lang="fr-FR" sz="1200" b="1" dirty="0">
              <a:latin typeface="Times New Roman" pitchFamily="18" charset="0"/>
              <a:cs typeface="Times New Roman" pitchFamily="18" charset="0"/>
            </a:endParaRPr>
          </a:p>
        </p:txBody>
      </p:sp>
      <p:cxnSp>
        <p:nvCxnSpPr>
          <p:cNvPr id="9" name="Connecteur droit avec flèche 8"/>
          <p:cNvCxnSpPr>
            <a:stCxn id="5" idx="2"/>
            <a:endCxn id="6" idx="0"/>
          </p:cNvCxnSpPr>
          <p:nvPr/>
        </p:nvCxnSpPr>
        <p:spPr>
          <a:xfrm rot="5400000">
            <a:off x="3522073" y="2479834"/>
            <a:ext cx="606052" cy="1863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2"/>
            <a:endCxn id="7" idx="0"/>
          </p:cNvCxnSpPr>
          <p:nvPr/>
        </p:nvCxnSpPr>
        <p:spPr>
          <a:xfrm rot="16200000" flipH="1">
            <a:off x="5314847" y="2550844"/>
            <a:ext cx="663842" cy="1779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12</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1.1 Définitions et caractéristiques</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sp>
        <p:nvSpPr>
          <p:cNvPr id="5" name="Rectangle à coins arrondis 4"/>
          <p:cNvSpPr/>
          <p:nvPr/>
        </p:nvSpPr>
        <p:spPr>
          <a:xfrm>
            <a:off x="2721008" y="2037130"/>
            <a:ext cx="4071966" cy="13204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fr-FR" sz="1200" b="1" dirty="0" smtClean="0">
              <a:solidFill>
                <a:srgbClr val="C00000"/>
              </a:solidFill>
            </a:endParaRPr>
          </a:p>
          <a:p>
            <a:pPr algn="just">
              <a:lnSpc>
                <a:spcPct val="150000"/>
              </a:lnSpc>
            </a:pPr>
            <a:r>
              <a:rPr lang="fr-FR" sz="1200" b="1" dirty="0" smtClean="0">
                <a:solidFill>
                  <a:srgbClr val="C00000"/>
                </a:solidFill>
              </a:rPr>
              <a:t>Définition 2 : </a:t>
            </a:r>
            <a:r>
              <a:rPr lang="fr-FR" sz="1200" b="1" dirty="0" smtClean="0"/>
              <a:t>Un système distribué ou réparti est un système dont les composants sont répartis sur différents nœuds d’un réseau d’ordinateurs </a:t>
            </a:r>
            <a:r>
              <a:rPr lang="fr-FR" sz="1200" dirty="0" smtClean="0"/>
              <a:t/>
            </a:r>
            <a:br>
              <a:rPr lang="fr-FR" sz="1200" dirty="0" smtClean="0"/>
            </a:br>
            <a:endParaRPr lang="fr-FR" sz="1200" b="1" dirty="0">
              <a:latin typeface="Times New Roman" pitchFamily="18" charset="0"/>
              <a:cs typeface="Times New Roman" pitchFamily="18" charset="0"/>
            </a:endParaRPr>
          </a:p>
        </p:txBody>
      </p:sp>
      <p:grpSp>
        <p:nvGrpSpPr>
          <p:cNvPr id="22" name="Groupe 21"/>
          <p:cNvGrpSpPr/>
          <p:nvPr/>
        </p:nvGrpSpPr>
        <p:grpSpPr>
          <a:xfrm>
            <a:off x="2357422" y="4214818"/>
            <a:ext cx="4643470" cy="1379729"/>
            <a:chOff x="2357422" y="4214818"/>
            <a:chExt cx="4643470" cy="1379729"/>
          </a:xfrm>
        </p:grpSpPr>
        <p:sp>
          <p:nvSpPr>
            <p:cNvPr id="12" name="Ellipse 11"/>
            <p:cNvSpPr/>
            <p:nvPr/>
          </p:nvSpPr>
          <p:spPr>
            <a:xfrm>
              <a:off x="3328289" y="4365496"/>
              <a:ext cx="355644" cy="379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1</a:t>
              </a:r>
              <a:endParaRPr lang="fr-FR" b="1" dirty="0">
                <a:solidFill>
                  <a:schemeClr val="tx1"/>
                </a:solidFill>
              </a:endParaRPr>
            </a:p>
          </p:txBody>
        </p:sp>
        <p:sp>
          <p:nvSpPr>
            <p:cNvPr id="13" name="Ellipse 12"/>
            <p:cNvSpPr/>
            <p:nvPr/>
          </p:nvSpPr>
          <p:spPr>
            <a:xfrm>
              <a:off x="2357422" y="5214890"/>
              <a:ext cx="355644" cy="379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5</a:t>
              </a:r>
              <a:endParaRPr lang="fr-FR" b="1" dirty="0">
                <a:solidFill>
                  <a:schemeClr val="tx1"/>
                </a:solidFill>
              </a:endParaRPr>
            </a:p>
          </p:txBody>
        </p:sp>
        <p:sp>
          <p:nvSpPr>
            <p:cNvPr id="14" name="Ellipse 13"/>
            <p:cNvSpPr/>
            <p:nvPr/>
          </p:nvSpPr>
          <p:spPr>
            <a:xfrm>
              <a:off x="6645248" y="4516173"/>
              <a:ext cx="355644" cy="379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4</a:t>
              </a:r>
              <a:endParaRPr lang="fr-FR" b="1" dirty="0">
                <a:solidFill>
                  <a:schemeClr val="tx1"/>
                </a:solidFill>
              </a:endParaRPr>
            </a:p>
          </p:txBody>
        </p:sp>
        <p:sp>
          <p:nvSpPr>
            <p:cNvPr id="15" name="Ellipse 14"/>
            <p:cNvSpPr/>
            <p:nvPr/>
          </p:nvSpPr>
          <p:spPr>
            <a:xfrm>
              <a:off x="4104599" y="5194222"/>
              <a:ext cx="355644" cy="379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3</a:t>
              </a:r>
              <a:endParaRPr lang="fr-FR" b="1" dirty="0">
                <a:solidFill>
                  <a:schemeClr val="tx1"/>
                </a:solidFill>
              </a:endParaRPr>
            </a:p>
          </p:txBody>
        </p:sp>
        <p:sp>
          <p:nvSpPr>
            <p:cNvPr id="16" name="Ellipse 15"/>
            <p:cNvSpPr/>
            <p:nvPr/>
          </p:nvSpPr>
          <p:spPr>
            <a:xfrm>
              <a:off x="4810335" y="4214818"/>
              <a:ext cx="355644" cy="379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2</a:t>
              </a:r>
              <a:endParaRPr lang="fr-FR" b="1" dirty="0">
                <a:solidFill>
                  <a:schemeClr val="tx1"/>
                </a:solidFill>
              </a:endParaRPr>
            </a:p>
          </p:txBody>
        </p:sp>
        <p:cxnSp>
          <p:nvCxnSpPr>
            <p:cNvPr id="17" name="Connecteur en arc 16"/>
            <p:cNvCxnSpPr>
              <a:stCxn id="12" idx="0"/>
              <a:endCxn id="16" idx="0"/>
            </p:cNvCxnSpPr>
            <p:nvPr/>
          </p:nvCxnSpPr>
          <p:spPr>
            <a:xfrm rot="5400000" flipH="1" flipV="1">
              <a:off x="4171795" y="3549134"/>
              <a:ext cx="150678" cy="1482045"/>
            </a:xfrm>
            <a:prstGeom prst="curvedConnector3">
              <a:avLst>
                <a:gd name="adj1" fmla="val 259999"/>
              </a:avLst>
            </a:prstGeom>
            <a:ln>
              <a:tailEnd type="none"/>
            </a:ln>
          </p:spPr>
          <p:style>
            <a:lnRef idx="1">
              <a:schemeClr val="accent1"/>
            </a:lnRef>
            <a:fillRef idx="0">
              <a:schemeClr val="accent1"/>
            </a:fillRef>
            <a:effectRef idx="0">
              <a:schemeClr val="accent1"/>
            </a:effectRef>
            <a:fontRef idx="minor">
              <a:schemeClr val="tx1"/>
            </a:fontRef>
          </p:style>
        </p:cxnSp>
        <p:cxnSp>
          <p:nvCxnSpPr>
            <p:cNvPr id="18" name="Forme 17"/>
            <p:cNvCxnSpPr>
              <a:stCxn id="15" idx="2"/>
              <a:endCxn id="12" idx="4"/>
            </p:cNvCxnSpPr>
            <p:nvPr/>
          </p:nvCxnSpPr>
          <p:spPr>
            <a:xfrm rot="10800000">
              <a:off x="3506111" y="4745153"/>
              <a:ext cx="598487" cy="638898"/>
            </a:xfrm>
            <a:prstGeom prst="curvedConnector2">
              <a:avLst/>
            </a:prstGeom>
            <a:ln>
              <a:tailEnd type="none"/>
            </a:ln>
          </p:spPr>
          <p:style>
            <a:lnRef idx="1">
              <a:schemeClr val="accent1"/>
            </a:lnRef>
            <a:fillRef idx="0">
              <a:schemeClr val="accent1"/>
            </a:fillRef>
            <a:effectRef idx="0">
              <a:schemeClr val="accent1"/>
            </a:effectRef>
            <a:fontRef idx="minor">
              <a:schemeClr val="tx1"/>
            </a:fontRef>
          </p:style>
        </p:cxnSp>
        <p:cxnSp>
          <p:nvCxnSpPr>
            <p:cNvPr id="19" name="Forme 18"/>
            <p:cNvCxnSpPr>
              <a:stCxn id="16" idx="4"/>
              <a:endCxn id="15" idx="6"/>
            </p:cNvCxnSpPr>
            <p:nvPr/>
          </p:nvCxnSpPr>
          <p:spPr>
            <a:xfrm rot="5400000">
              <a:off x="4329412" y="4725306"/>
              <a:ext cx="789576" cy="527914"/>
            </a:xfrm>
            <a:prstGeom prst="curvedConnector2">
              <a:avLst/>
            </a:prstGeom>
            <a:ln>
              <a:tailEnd type="none"/>
            </a:ln>
          </p:spPr>
          <p:style>
            <a:lnRef idx="1">
              <a:schemeClr val="accent1"/>
            </a:lnRef>
            <a:fillRef idx="0">
              <a:schemeClr val="accent1"/>
            </a:fillRef>
            <a:effectRef idx="0">
              <a:schemeClr val="accent1"/>
            </a:effectRef>
            <a:fontRef idx="minor">
              <a:schemeClr val="tx1"/>
            </a:fontRef>
          </p:style>
        </p:cxnSp>
        <p:cxnSp>
          <p:nvCxnSpPr>
            <p:cNvPr id="20" name="Forme 19"/>
            <p:cNvCxnSpPr>
              <a:stCxn id="14" idx="3"/>
              <a:endCxn id="16" idx="6"/>
            </p:cNvCxnSpPr>
            <p:nvPr/>
          </p:nvCxnSpPr>
          <p:spPr>
            <a:xfrm rot="5400000" flipH="1">
              <a:off x="5713863" y="3856764"/>
              <a:ext cx="435584" cy="1531352"/>
            </a:xfrm>
            <a:prstGeom prst="curvedConnector4">
              <a:avLst>
                <a:gd name="adj1" fmla="val -55347"/>
                <a:gd name="adj2" fmla="val 5170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1" name="Forme 20"/>
            <p:cNvCxnSpPr>
              <a:stCxn id="12" idx="2"/>
              <a:endCxn id="13" idx="7"/>
            </p:cNvCxnSpPr>
            <p:nvPr/>
          </p:nvCxnSpPr>
          <p:spPr>
            <a:xfrm rot="10800000" flipV="1">
              <a:off x="2660983" y="4555324"/>
              <a:ext cx="667307" cy="715165"/>
            </a:xfrm>
            <a:prstGeom prst="curvedConnector2">
              <a:avLst/>
            </a:prstGeom>
            <a:ln>
              <a:tailEnd type="none"/>
            </a:ln>
          </p:spPr>
          <p:style>
            <a:lnRef idx="1">
              <a:schemeClr val="accent1"/>
            </a:lnRef>
            <a:fillRef idx="0">
              <a:schemeClr val="accent1"/>
            </a:fillRef>
            <a:effectRef idx="0">
              <a:schemeClr val="accent1"/>
            </a:effectRef>
            <a:fontRef idx="minor">
              <a:schemeClr val="tx1"/>
            </a:fontRef>
          </p:style>
        </p:cxnSp>
      </p:grpSp>
      <p:sp>
        <p:nvSpPr>
          <p:cNvPr id="24" name="Bulle ronde 23"/>
          <p:cNvSpPr/>
          <p:nvPr/>
        </p:nvSpPr>
        <p:spPr>
          <a:xfrm>
            <a:off x="1360488" y="3656962"/>
            <a:ext cx="1354124" cy="612648"/>
          </a:xfrm>
          <a:prstGeom prst="wedgeEllipseCallout">
            <a:avLst>
              <a:gd name="adj1" fmla="val 107294"/>
              <a:gd name="adj2" fmla="val 80321"/>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Bulle ronde 24"/>
          <p:cNvSpPr/>
          <p:nvPr/>
        </p:nvSpPr>
        <p:spPr>
          <a:xfrm>
            <a:off x="1357290" y="3656962"/>
            <a:ext cx="1357322" cy="612648"/>
          </a:xfrm>
          <a:prstGeom prst="wedgeEllipseCallout">
            <a:avLst>
              <a:gd name="adj1" fmla="val 44839"/>
              <a:gd name="adj2" fmla="val 202843"/>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Bulle ronde 25"/>
          <p:cNvSpPr/>
          <p:nvPr/>
        </p:nvSpPr>
        <p:spPr>
          <a:xfrm>
            <a:off x="1357290" y="3656962"/>
            <a:ext cx="1387170" cy="612648"/>
          </a:xfrm>
          <a:prstGeom prst="wedgeEllipseCallout">
            <a:avLst>
              <a:gd name="adj1" fmla="val 211041"/>
              <a:gd name="adj2" fmla="val 73638"/>
            </a:avLst>
          </a:prstGeom>
          <a:solidFill>
            <a:schemeClr val="accent2">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rPr>
              <a:t>Envoi de Message</a:t>
            </a:r>
            <a:endParaRPr lang="fr-FR" sz="12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13</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1.1 Définitions et caractéristiques</a:t>
            </a:r>
          </a:p>
          <a:p>
            <a:pPr marL="342900" indent="-342900" algn="ctr">
              <a:buNone/>
            </a:pPr>
            <a:endParaRPr lang="fr-FR" sz="1900" b="1" dirty="0" smtClean="0">
              <a:solidFill>
                <a:srgbClr val="C00000"/>
              </a:solidFill>
            </a:endParaRPr>
          </a:p>
          <a:p>
            <a:pPr marL="342900" indent="-342900">
              <a:buFont typeface="Wingdings" pitchFamily="2" charset="2"/>
              <a:buChar char="§"/>
            </a:pPr>
            <a:r>
              <a:rPr lang="fr-FR" sz="2000" dirty="0" smtClean="0"/>
              <a:t>Les systèmes répartis se caractérisent par : </a:t>
            </a:r>
          </a:p>
          <a:p>
            <a:pPr marL="731520" lvl="1" indent="-457200">
              <a:buFont typeface="+mj-lt"/>
              <a:buAutoNum type="arabicPeriod"/>
            </a:pPr>
            <a:r>
              <a:rPr lang="fr-FR" sz="1500" b="1" dirty="0" smtClean="0">
                <a:solidFill>
                  <a:schemeClr val="tx1"/>
                </a:solidFill>
              </a:rPr>
              <a:t>Une absence de mémoire commune semblable à celle d’un système multiprocesseur</a:t>
            </a:r>
          </a:p>
          <a:p>
            <a:pPr marL="731520" lvl="1" indent="-457200">
              <a:buNone/>
            </a:pPr>
            <a:r>
              <a:rPr lang="fr-FR" sz="1500" dirty="0" smtClean="0"/>
              <a:t/>
            </a:r>
            <a:br>
              <a:rPr lang="fr-FR" sz="1500" dirty="0" smtClean="0"/>
            </a:br>
            <a:r>
              <a:rPr lang="fr-FR" sz="1500" dirty="0" smtClean="0"/>
              <a:t> </a:t>
            </a:r>
            <a:br>
              <a:rPr lang="fr-FR" sz="1500" dirty="0" smtClean="0"/>
            </a:br>
            <a:endParaRPr lang="fr-FR" sz="1400" b="1" dirty="0" smtClean="0">
              <a:solidFill>
                <a:srgbClr val="C00000"/>
              </a:solidFill>
            </a:endParaRP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14</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1.1 Définitions et caractéristiques</a:t>
            </a:r>
          </a:p>
          <a:p>
            <a:pPr marL="342900" indent="-342900" algn="ctr">
              <a:buNone/>
            </a:pPr>
            <a:endParaRPr lang="fr-FR" sz="1900" b="1" dirty="0" smtClean="0">
              <a:solidFill>
                <a:srgbClr val="C00000"/>
              </a:solidFill>
            </a:endParaRPr>
          </a:p>
          <a:p>
            <a:pPr marL="342900" indent="-342900">
              <a:buFont typeface="Wingdings" pitchFamily="2" charset="2"/>
              <a:buChar char="§"/>
            </a:pPr>
            <a:r>
              <a:rPr lang="fr-FR" sz="2000" dirty="0" smtClean="0"/>
              <a:t>Les systèmes répartis se caractérisent par : </a:t>
            </a:r>
          </a:p>
          <a:p>
            <a:pPr marL="731520" lvl="1" indent="-457200">
              <a:buFont typeface="+mj-lt"/>
              <a:buAutoNum type="arabicPeriod"/>
            </a:pPr>
            <a:r>
              <a:rPr lang="fr-FR" sz="1500" b="1" dirty="0" smtClean="0">
                <a:solidFill>
                  <a:schemeClr val="tx1"/>
                </a:solidFill>
              </a:rPr>
              <a:t>Une absence de mémoire commune semblable à celle d’un système multiprocesseur</a:t>
            </a:r>
          </a:p>
          <a:p>
            <a:pPr marL="731520" lvl="1" indent="-457200">
              <a:buFont typeface="+mj-lt"/>
              <a:buAutoNum type="arabicPeriod"/>
            </a:pPr>
            <a:r>
              <a:rPr lang="fr-FR" sz="1500" b="1" dirty="0" smtClean="0">
                <a:solidFill>
                  <a:schemeClr val="tx1"/>
                </a:solidFill>
              </a:rPr>
              <a:t>Une absence de base de temps commune (horloge commune)</a:t>
            </a:r>
          </a:p>
          <a:p>
            <a:pPr marL="1005840" lvl="2" indent="-457200" algn="just">
              <a:lnSpc>
                <a:spcPct val="150000"/>
              </a:lnSpc>
              <a:buClr>
                <a:srgbClr val="C00000"/>
              </a:buClr>
              <a:buFont typeface="Wingdings" pitchFamily="2" charset="2"/>
              <a:buChar char="§"/>
            </a:pPr>
            <a:r>
              <a:rPr lang="fr-FR" sz="1500" dirty="0" smtClean="0"/>
              <a:t>Seule la communication par messages peut être utilisée pour coordonner les activités des différentes tâches du systèmes.</a:t>
            </a:r>
          </a:p>
          <a:p>
            <a:pPr marL="1005840" lvl="2" indent="-457200" algn="just">
              <a:lnSpc>
                <a:spcPct val="150000"/>
              </a:lnSpc>
              <a:buClr>
                <a:srgbClr val="C00000"/>
              </a:buClr>
              <a:buFont typeface="Wingdings" pitchFamily="2" charset="2"/>
              <a:buChar char="§"/>
            </a:pPr>
            <a:r>
              <a:rPr lang="fr-FR" sz="1500" dirty="0" smtClean="0"/>
              <a:t>Il n’est pas possible de réaliser une synchronisation des horloges des différents ordinateurs et coordonner par la suite les tâches en fonction d’un référentiel temporel unique. </a:t>
            </a:r>
            <a:endParaRPr lang="fr-FR" sz="1400" b="1" dirty="0" smtClean="0">
              <a:solidFill>
                <a:srgbClr val="C00000"/>
              </a:solidFill>
            </a:endParaRPr>
          </a:p>
          <a:p>
            <a:pPr marL="342900" indent="-342900" algn="just">
              <a:lnSpc>
                <a:spcPct val="170000"/>
              </a:lnSpc>
              <a:buNone/>
            </a:pPr>
            <a:r>
              <a:rPr lang="fr-FR" sz="1900" b="1" dirty="0" smtClean="0"/>
              <a:t>	</a:t>
            </a:r>
            <a:endParaRPr lang="fr-FR" sz="19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15</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1.1 Définitions et caractéristiques</a:t>
            </a:r>
          </a:p>
          <a:p>
            <a:pPr marL="342900" indent="-342900" algn="ctr">
              <a:buNone/>
            </a:pPr>
            <a:endParaRPr lang="fr-FR" sz="1900" b="1" dirty="0" smtClean="0">
              <a:solidFill>
                <a:srgbClr val="C00000"/>
              </a:solidFill>
            </a:endParaRPr>
          </a:p>
          <a:p>
            <a:pPr marL="342900" indent="-342900">
              <a:buFont typeface="Wingdings" pitchFamily="2" charset="2"/>
              <a:buChar char="§"/>
            </a:pPr>
            <a:r>
              <a:rPr lang="fr-FR" sz="2000" dirty="0" smtClean="0"/>
              <a:t>Les systèmes répartis se caractérisent par : </a:t>
            </a:r>
          </a:p>
          <a:p>
            <a:pPr marL="731520" lvl="1" indent="-457200">
              <a:buFont typeface="+mj-lt"/>
              <a:buAutoNum type="arabicPeriod"/>
            </a:pPr>
            <a:r>
              <a:rPr lang="fr-FR" sz="1500" b="1" dirty="0" smtClean="0">
                <a:solidFill>
                  <a:schemeClr val="tx1"/>
                </a:solidFill>
              </a:rPr>
              <a:t>Une absence de mémoire commune semblable à celle d’un système multiprocesseur</a:t>
            </a:r>
          </a:p>
          <a:p>
            <a:pPr marL="731520" lvl="1" indent="-457200">
              <a:buFont typeface="+mj-lt"/>
              <a:buAutoNum type="arabicPeriod"/>
            </a:pPr>
            <a:r>
              <a:rPr lang="fr-FR" sz="1500" b="1" dirty="0" smtClean="0">
                <a:solidFill>
                  <a:schemeClr val="tx1"/>
                </a:solidFill>
              </a:rPr>
              <a:t>Une absence de base de temps commune (horloge commune)</a:t>
            </a:r>
          </a:p>
          <a:p>
            <a:pPr marL="731520" lvl="1" indent="-457200">
              <a:buFont typeface="+mj-lt"/>
              <a:buAutoNum type="arabicPeriod"/>
            </a:pPr>
            <a:r>
              <a:rPr lang="fr-FR" sz="1500" b="1" dirty="0" smtClean="0">
                <a:solidFill>
                  <a:schemeClr val="tx1"/>
                </a:solidFill>
              </a:rPr>
              <a:t>Les pannes des composants sont indépendantes </a:t>
            </a:r>
          </a:p>
          <a:p>
            <a:pPr marL="1005840" lvl="2" indent="-457200">
              <a:lnSpc>
                <a:spcPct val="150000"/>
              </a:lnSpc>
              <a:buClr>
                <a:srgbClr val="C00000"/>
              </a:buClr>
              <a:buFont typeface="Wingdings" pitchFamily="2" charset="2"/>
              <a:buChar char="§"/>
            </a:pPr>
            <a:r>
              <a:rPr lang="fr-FR" sz="1400" dirty="0" smtClean="0"/>
              <a:t>Les ordinateurs peuvent tomber en pannes indépendamment les uns des autres </a:t>
            </a:r>
          </a:p>
          <a:p>
            <a:pPr marL="1005840" lvl="2" indent="-457200" algn="just">
              <a:lnSpc>
                <a:spcPct val="150000"/>
              </a:lnSpc>
              <a:buClr>
                <a:srgbClr val="C00000"/>
              </a:buClr>
              <a:buFont typeface="Wingdings" pitchFamily="2" charset="2"/>
              <a:buChar char="§"/>
            </a:pPr>
            <a:r>
              <a:rPr lang="fr-FR" sz="1400" dirty="0" smtClean="0"/>
              <a:t>Ces pannes d’ordre physique ou logique peuvent  avoir un effet local plus ou moins étendu. Par exemple, une panne au niveau d’un réseau de communication engendre l’isolation des ordinateurs qui y sont connectés sans pour autant arrêter l’exécution sur ces derniers. </a:t>
            </a:r>
            <a:br>
              <a:rPr lang="fr-FR" sz="1400" dirty="0" smtClean="0"/>
            </a:br>
            <a:endParaRPr lang="fr-FR" sz="14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16</a:t>
            </a:fld>
            <a:endParaRPr lang="fr-FR"/>
          </a:p>
        </p:txBody>
      </p:sp>
      <p:sp>
        <p:nvSpPr>
          <p:cNvPr id="3" name="Espace réservé du contenu 2"/>
          <p:cNvSpPr>
            <a:spLocks noGrp="1"/>
          </p:cNvSpPr>
          <p:nvPr>
            <p:ph sz="quarter" idx="1"/>
          </p:nvPr>
        </p:nvSpPr>
        <p:spPr>
          <a:xfrm>
            <a:off x="357158" y="1571612"/>
            <a:ext cx="8503920" cy="4572000"/>
          </a:xfrm>
        </p:spPr>
        <p:txBody>
          <a:bodyPr>
            <a:normAutofit fontScale="70000" lnSpcReduction="20000"/>
          </a:bodyPr>
          <a:lstStyle/>
          <a:p>
            <a:pPr algn="ctr">
              <a:buNone/>
            </a:pPr>
            <a:endParaRPr lang="fr-FR" sz="1600" b="1" dirty="0" smtClean="0">
              <a:solidFill>
                <a:srgbClr val="C00000"/>
              </a:solidFill>
            </a:endParaRPr>
          </a:p>
          <a:p>
            <a:pPr marL="342900" indent="-342900" algn="just">
              <a:buNone/>
            </a:pPr>
            <a:r>
              <a:rPr lang="fr-FR" sz="1900" b="1" dirty="0" smtClean="0">
                <a:solidFill>
                  <a:srgbClr val="C00000"/>
                </a:solidFill>
              </a:rPr>
              <a:t>1.1 Définitions et caractéristiques</a:t>
            </a:r>
          </a:p>
          <a:p>
            <a:pPr marL="342900" indent="-342900" algn="just">
              <a:lnSpc>
                <a:spcPct val="170000"/>
              </a:lnSpc>
              <a:buNone/>
            </a:pPr>
            <a:r>
              <a:rPr lang="fr-FR" sz="1900" b="1" dirty="0" smtClean="0"/>
              <a:t>	</a:t>
            </a:r>
            <a:r>
              <a:rPr lang="fr-FR" sz="1900" dirty="0" smtClean="0"/>
              <a:t>Concurrence, partage de ressources, communication par message, absence d’horloge commune, indépendance des pannes</a:t>
            </a:r>
          </a:p>
          <a:p>
            <a:pPr marL="342900" indent="-342900" algn="just">
              <a:lnSpc>
                <a:spcPct val="170000"/>
              </a:lnSpc>
              <a:buNone/>
            </a:pPr>
            <a:endParaRPr lang="fr-FR" sz="1900" dirty="0" smtClean="0"/>
          </a:p>
          <a:p>
            <a:pPr marL="342900" indent="-342900" algn="just">
              <a:buNone/>
            </a:pPr>
            <a:r>
              <a:rPr lang="fr-FR" sz="1900" b="1" dirty="0" smtClean="0">
                <a:solidFill>
                  <a:srgbClr val="C00000"/>
                </a:solidFill>
              </a:rPr>
              <a:t>1.2 Exemples de systèmes distribués</a:t>
            </a:r>
          </a:p>
          <a:p>
            <a:pPr marL="342900" indent="-342900" algn="just">
              <a:buNone/>
            </a:pPr>
            <a:r>
              <a:rPr lang="fr-FR" sz="1900" b="1" dirty="0" smtClean="0"/>
              <a:t/>
            </a:r>
            <a:br>
              <a:rPr lang="fr-FR" sz="1900" b="1" dirty="0" smtClean="0"/>
            </a:br>
            <a:r>
              <a:rPr lang="fr-FR" sz="1900" dirty="0" smtClean="0"/>
              <a:t>Internet, intranet et systèmes mobiles</a:t>
            </a:r>
          </a:p>
          <a:p>
            <a:pPr marL="342900" indent="-342900" algn="just">
              <a:buNone/>
            </a:pPr>
            <a:endParaRPr lang="fr-FR" sz="1900" dirty="0" smtClean="0"/>
          </a:p>
          <a:p>
            <a:pPr marL="342900" indent="-342900" algn="just">
              <a:buNone/>
            </a:pPr>
            <a:r>
              <a:rPr lang="fr-FR" sz="1900" b="1" dirty="0" smtClean="0">
                <a:solidFill>
                  <a:srgbClr val="C00000"/>
                </a:solidFill>
              </a:rPr>
              <a:t>1.3 Problèmes</a:t>
            </a:r>
          </a:p>
          <a:p>
            <a:pPr marL="342900" indent="-342900" algn="just">
              <a:lnSpc>
                <a:spcPct val="170000"/>
              </a:lnSpc>
              <a:buNone/>
            </a:pPr>
            <a:r>
              <a:rPr lang="fr-FR" sz="1900" b="1" dirty="0" smtClean="0"/>
              <a:t>	</a:t>
            </a:r>
            <a:r>
              <a:rPr lang="fr-FR" sz="1900" dirty="0" smtClean="0"/>
              <a:t>L’hétérogénéité, la concurrence, la sécurité, les pannes, absence d’informations globales sur un système distribué</a:t>
            </a:r>
          </a:p>
          <a:p>
            <a:pPr marL="342900" indent="-342900" algn="just">
              <a:buNone/>
            </a:pPr>
            <a:endParaRPr lang="fr-FR" sz="1900" dirty="0" smtClean="0"/>
          </a:p>
          <a:p>
            <a:pPr marL="342900" indent="-342900" algn="just">
              <a:buNone/>
            </a:pPr>
            <a:r>
              <a:rPr lang="fr-FR" sz="1900" b="1" dirty="0" smtClean="0">
                <a:solidFill>
                  <a:srgbClr val="C00000"/>
                </a:solidFill>
              </a:rPr>
              <a:t>1.4 Défis et objectifs</a:t>
            </a:r>
          </a:p>
          <a:p>
            <a:pPr marL="342900" indent="-342900" algn="just">
              <a:lnSpc>
                <a:spcPct val="170000"/>
              </a:lnSpc>
              <a:buNone/>
            </a:pPr>
            <a:r>
              <a:rPr lang="fr-FR" sz="1900" b="1" dirty="0" smtClean="0"/>
              <a:t>	</a:t>
            </a:r>
            <a:r>
              <a:rPr lang="fr-FR" sz="1900" dirty="0" smtClean="0"/>
              <a:t>L’interopérabilité, l’ouverture, l’invariance à l’échelle (</a:t>
            </a:r>
            <a:r>
              <a:rPr lang="fr-FR" sz="1900" dirty="0" err="1" smtClean="0"/>
              <a:t>scalability</a:t>
            </a:r>
            <a:r>
              <a:rPr lang="fr-FR" sz="1900" dirty="0" smtClean="0"/>
              <a:t>), l’efficacité, la disponibilité, la gestion de la sécurité, le maintien de la consistance des ressource, la transparence (flexibilité), la gestion des situations d’exception (détection des pannes et  reprise), la gestion des transactions réparties. </a:t>
            </a:r>
            <a:endParaRPr lang="fr-FR" sz="19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17</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1.2 Exemples de systèmes distribués  - Internet</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402289" y="2160972"/>
            <a:ext cx="6357982" cy="4109427"/>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18</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1.2 Exemples de systèmes distribués  - Intranet</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pic>
        <p:nvPicPr>
          <p:cNvPr id="17410" name="Picture 2" descr="C:\Users\MULTI_TECH\Desktop\Capture.PNG"/>
          <p:cNvPicPr>
            <a:picLocks noChangeAspect="1" noChangeArrowheads="1"/>
          </p:cNvPicPr>
          <p:nvPr/>
        </p:nvPicPr>
        <p:blipFill>
          <a:blip r:embed="rId2"/>
          <a:srcRect/>
          <a:stretch>
            <a:fillRect/>
          </a:stretch>
        </p:blipFill>
        <p:spPr bwMode="auto">
          <a:xfrm>
            <a:off x="714348" y="1928802"/>
            <a:ext cx="7786742" cy="4429156"/>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19</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1.2 Exemples de systèmes distribués  - Systèmes mobiles</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pic>
        <p:nvPicPr>
          <p:cNvPr id="18434" name="Picture 2" descr="C:\Users\MULTI_TECH\Desktop\Capture.PNG"/>
          <p:cNvPicPr>
            <a:picLocks noChangeAspect="1" noChangeArrowheads="1"/>
          </p:cNvPicPr>
          <p:nvPr/>
        </p:nvPicPr>
        <p:blipFill>
          <a:blip r:embed="rId2"/>
          <a:srcRect/>
          <a:stretch>
            <a:fillRect/>
          </a:stretch>
        </p:blipFill>
        <p:spPr bwMode="auto">
          <a:xfrm>
            <a:off x="1000100" y="2101316"/>
            <a:ext cx="7311032" cy="42506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Information </a:t>
            </a:r>
            <a:endParaRPr lang="fr-FR" dirty="0"/>
          </a:p>
        </p:txBody>
      </p:sp>
      <p:sp>
        <p:nvSpPr>
          <p:cNvPr id="3" name="Espace réservé du numéro de diapositive 2"/>
          <p:cNvSpPr>
            <a:spLocks noGrp="1"/>
          </p:cNvSpPr>
          <p:nvPr>
            <p:ph type="sldNum" sz="quarter" idx="12"/>
          </p:nvPr>
        </p:nvSpPr>
        <p:spPr/>
        <p:txBody>
          <a:bodyPr/>
          <a:lstStyle/>
          <a:p>
            <a:fld id="{4972194D-3AA9-4E4D-B5EA-B4B089DFA944}" type="slidenum">
              <a:rPr lang="fr-FR" smtClean="0"/>
              <a:pPr/>
              <a:t>2</a:t>
            </a:fld>
            <a:endParaRPr lang="fr-FR"/>
          </a:p>
        </p:txBody>
      </p:sp>
      <p:sp>
        <p:nvSpPr>
          <p:cNvPr id="4" name="Espace réservé du contenu 3"/>
          <p:cNvSpPr>
            <a:spLocks noGrp="1"/>
          </p:cNvSpPr>
          <p:nvPr>
            <p:ph sz="quarter" idx="1"/>
          </p:nvPr>
        </p:nvSpPr>
        <p:spPr/>
        <p:txBody>
          <a:bodyPr/>
          <a:lstStyle/>
          <a:p>
            <a:pPr>
              <a:buNone/>
            </a:pPr>
            <a:endParaRPr lang="fr-FR" sz="2000" b="1" dirty="0" smtClean="0"/>
          </a:p>
          <a:p>
            <a:pPr>
              <a:buNone/>
            </a:pPr>
            <a:r>
              <a:rPr lang="fr-FR" sz="2000" b="1" dirty="0" smtClean="0"/>
              <a:t>	</a:t>
            </a:r>
          </a:p>
          <a:p>
            <a:pPr>
              <a:buNone/>
            </a:pPr>
            <a:endParaRPr lang="fr-FR" sz="2000" b="1" dirty="0" smtClean="0"/>
          </a:p>
          <a:p>
            <a:pPr>
              <a:buNone/>
            </a:pPr>
            <a:r>
              <a:rPr lang="fr-FR" sz="2000" b="1" dirty="0" smtClean="0"/>
              <a:t>	</a:t>
            </a:r>
            <a:r>
              <a:rPr lang="fr-FR" sz="1800" b="1" dirty="0" smtClean="0"/>
              <a:t>Intitulé de la matière : </a:t>
            </a:r>
            <a:r>
              <a:rPr lang="fr-FR" sz="1800" i="1" dirty="0" smtClean="0"/>
              <a:t>Systèmes distribués et services WEB (SYDSER)</a:t>
            </a:r>
            <a:br>
              <a:rPr lang="fr-FR" sz="1800" i="1" dirty="0" smtClean="0"/>
            </a:br>
            <a:r>
              <a:rPr lang="fr-FR" sz="1800" b="1" dirty="0" smtClean="0"/>
              <a:t>Semestre </a:t>
            </a:r>
            <a:r>
              <a:rPr lang="fr-FR" sz="1800" b="1" i="1" dirty="0" smtClean="0"/>
              <a:t>: </a:t>
            </a:r>
            <a:r>
              <a:rPr lang="fr-FR" sz="1800" i="1" dirty="0" smtClean="0"/>
              <a:t>1</a:t>
            </a:r>
            <a:br>
              <a:rPr lang="fr-FR" sz="1800" i="1" dirty="0" smtClean="0"/>
            </a:br>
            <a:r>
              <a:rPr lang="fr-FR" sz="1800" b="1" dirty="0" smtClean="0"/>
              <a:t>Unité d’Enseignement : </a:t>
            </a:r>
            <a:r>
              <a:rPr lang="fr-FR" sz="1800" i="1" dirty="0" smtClean="0"/>
              <a:t>ILC 2</a:t>
            </a:r>
            <a:br>
              <a:rPr lang="fr-FR" sz="1800" i="1" dirty="0" smtClean="0"/>
            </a:br>
            <a:r>
              <a:rPr lang="fr-FR" sz="1800" b="1" dirty="0" smtClean="0"/>
              <a:t>Nombre de crédits </a:t>
            </a:r>
            <a:r>
              <a:rPr lang="fr-FR" sz="1800" dirty="0" smtClean="0"/>
              <a:t>: </a:t>
            </a:r>
            <a:r>
              <a:rPr lang="fr-FR" sz="1800" i="1" dirty="0" smtClean="0"/>
              <a:t>6</a:t>
            </a:r>
            <a:br>
              <a:rPr lang="fr-FR" sz="1800" i="1" dirty="0" smtClean="0"/>
            </a:br>
            <a:r>
              <a:rPr lang="fr-FR" sz="1800" b="1" dirty="0" smtClean="0"/>
              <a:t>Coefficient de la matière : </a:t>
            </a:r>
            <a:r>
              <a:rPr lang="fr-FR" sz="1800" i="1" dirty="0" smtClean="0"/>
              <a:t>3</a:t>
            </a:r>
            <a:br>
              <a:rPr lang="fr-FR" sz="1800" i="1" dirty="0" smtClean="0"/>
            </a:br>
            <a:r>
              <a:rPr lang="fr-FR" sz="1800" b="1" dirty="0" smtClean="0"/>
              <a:t>Mode d’évaluation : </a:t>
            </a:r>
            <a:r>
              <a:rPr lang="fr-FR" sz="1800" b="1" i="1" dirty="0" smtClean="0"/>
              <a:t>Examen + Travail pratique</a:t>
            </a:r>
            <a:r>
              <a:rPr lang="fr-FR" sz="1800" dirty="0" smtClean="0"/>
              <a:t> </a:t>
            </a:r>
            <a:r>
              <a:rPr lang="fr-FR" dirty="0" smtClean="0"/>
              <a:t/>
            </a:r>
            <a:br>
              <a:rPr lang="fr-FR" dirty="0" smtClean="0"/>
            </a:br>
            <a:endParaRPr lang="fr-F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20</a:t>
            </a:fld>
            <a:endParaRPr lang="fr-FR"/>
          </a:p>
        </p:txBody>
      </p:sp>
      <p:sp>
        <p:nvSpPr>
          <p:cNvPr id="3" name="Espace réservé du contenu 2"/>
          <p:cNvSpPr>
            <a:spLocks noGrp="1"/>
          </p:cNvSpPr>
          <p:nvPr>
            <p:ph sz="quarter" idx="1"/>
          </p:nvPr>
        </p:nvSpPr>
        <p:spPr>
          <a:xfrm>
            <a:off x="357158" y="1571612"/>
            <a:ext cx="8503920" cy="4572000"/>
          </a:xfrm>
        </p:spPr>
        <p:txBody>
          <a:bodyPr>
            <a:normAutofit fontScale="70000" lnSpcReduction="20000"/>
          </a:bodyPr>
          <a:lstStyle/>
          <a:p>
            <a:pPr algn="ctr">
              <a:buNone/>
            </a:pPr>
            <a:endParaRPr lang="fr-FR" sz="1600" b="1" dirty="0" smtClean="0">
              <a:solidFill>
                <a:srgbClr val="C00000"/>
              </a:solidFill>
            </a:endParaRPr>
          </a:p>
          <a:p>
            <a:pPr marL="342900" indent="-342900" algn="just">
              <a:buNone/>
            </a:pPr>
            <a:r>
              <a:rPr lang="fr-FR" sz="1900" b="1" dirty="0" smtClean="0">
                <a:solidFill>
                  <a:srgbClr val="C00000"/>
                </a:solidFill>
              </a:rPr>
              <a:t>1.1 Définitions et caractéristiques</a:t>
            </a:r>
          </a:p>
          <a:p>
            <a:pPr marL="342900" indent="-342900" algn="just">
              <a:lnSpc>
                <a:spcPct val="170000"/>
              </a:lnSpc>
              <a:buNone/>
            </a:pPr>
            <a:r>
              <a:rPr lang="fr-FR" sz="1900" b="1" dirty="0" smtClean="0"/>
              <a:t>	</a:t>
            </a:r>
            <a:r>
              <a:rPr lang="fr-FR" sz="1900" dirty="0" smtClean="0"/>
              <a:t>Concurrence, partage de ressources, communication par message, absence d’horloge commune, indépendance des pannes</a:t>
            </a:r>
          </a:p>
          <a:p>
            <a:pPr marL="342900" indent="-342900" algn="just">
              <a:lnSpc>
                <a:spcPct val="170000"/>
              </a:lnSpc>
              <a:buNone/>
            </a:pPr>
            <a:endParaRPr lang="fr-FR" sz="1900" dirty="0" smtClean="0"/>
          </a:p>
          <a:p>
            <a:pPr marL="342900" indent="-342900" algn="just">
              <a:buNone/>
            </a:pPr>
            <a:r>
              <a:rPr lang="fr-FR" sz="1900" b="1" dirty="0" smtClean="0">
                <a:solidFill>
                  <a:srgbClr val="C00000"/>
                </a:solidFill>
              </a:rPr>
              <a:t>1.2 Exemples de systèmes distribués</a:t>
            </a:r>
          </a:p>
          <a:p>
            <a:pPr marL="342900" indent="-342900" algn="just">
              <a:buNone/>
            </a:pPr>
            <a:r>
              <a:rPr lang="fr-FR" sz="1900" b="1" dirty="0" smtClean="0"/>
              <a:t/>
            </a:r>
            <a:br>
              <a:rPr lang="fr-FR" sz="1900" b="1" dirty="0" smtClean="0"/>
            </a:br>
            <a:r>
              <a:rPr lang="fr-FR" sz="1900" dirty="0" smtClean="0"/>
              <a:t>Internet, intranet et systèmes mobiles</a:t>
            </a:r>
          </a:p>
          <a:p>
            <a:pPr marL="342900" indent="-342900" algn="just">
              <a:buNone/>
            </a:pPr>
            <a:endParaRPr lang="fr-FR" sz="1900" dirty="0" smtClean="0"/>
          </a:p>
          <a:p>
            <a:pPr marL="342900" indent="-342900" algn="just">
              <a:buNone/>
            </a:pPr>
            <a:r>
              <a:rPr lang="fr-FR" sz="1900" b="1" dirty="0" smtClean="0">
                <a:solidFill>
                  <a:srgbClr val="C00000"/>
                </a:solidFill>
              </a:rPr>
              <a:t>1.3 Problèmes</a:t>
            </a:r>
          </a:p>
          <a:p>
            <a:pPr marL="342900" indent="-342900" algn="just">
              <a:lnSpc>
                <a:spcPct val="170000"/>
              </a:lnSpc>
              <a:buNone/>
            </a:pPr>
            <a:r>
              <a:rPr lang="fr-FR" sz="1900" b="1" dirty="0" smtClean="0"/>
              <a:t>	</a:t>
            </a:r>
            <a:r>
              <a:rPr lang="fr-FR" sz="1900" dirty="0" smtClean="0"/>
              <a:t>L’hétérogénéité, la concurrence, la sécurité, les pannes, absence d’informations globales sur un système distribué</a:t>
            </a:r>
          </a:p>
          <a:p>
            <a:pPr marL="342900" indent="-342900" algn="just">
              <a:buNone/>
            </a:pPr>
            <a:endParaRPr lang="fr-FR" sz="1900" dirty="0" smtClean="0"/>
          </a:p>
          <a:p>
            <a:pPr marL="342900" indent="-342900" algn="just">
              <a:buNone/>
            </a:pPr>
            <a:r>
              <a:rPr lang="fr-FR" sz="1900" b="1" dirty="0" smtClean="0">
                <a:solidFill>
                  <a:srgbClr val="C00000"/>
                </a:solidFill>
              </a:rPr>
              <a:t>1.4 Défis et objectifs</a:t>
            </a:r>
          </a:p>
          <a:p>
            <a:pPr marL="342900" indent="-342900" algn="just">
              <a:lnSpc>
                <a:spcPct val="170000"/>
              </a:lnSpc>
              <a:buNone/>
            </a:pPr>
            <a:r>
              <a:rPr lang="fr-FR" sz="1900" b="1" dirty="0" smtClean="0"/>
              <a:t>	</a:t>
            </a:r>
            <a:r>
              <a:rPr lang="fr-FR" sz="1900" dirty="0" smtClean="0"/>
              <a:t>L’interopérabilité, l’ouverture, l’invariance à l’échelle (</a:t>
            </a:r>
            <a:r>
              <a:rPr lang="fr-FR" sz="1900" dirty="0" err="1" smtClean="0"/>
              <a:t>scalability</a:t>
            </a:r>
            <a:r>
              <a:rPr lang="fr-FR" sz="1900" dirty="0" smtClean="0"/>
              <a:t>), l’efficacité, la disponibilité, la gestion de la sécurité, le maintien de la consistance des ressource, la transparence (flexibilité), la gestion des situations d’exception (détection des pannes et  reprise), la gestion des transactions réparties. </a:t>
            </a:r>
            <a:endParaRPr lang="fr-FR" sz="19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21</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1.3 Problèmes</a:t>
            </a:r>
          </a:p>
          <a:p>
            <a:pPr marL="342900" indent="-342900" algn="ctr">
              <a:buNone/>
            </a:pPr>
            <a:endParaRPr lang="fr-FR" sz="1900" b="1" dirty="0" smtClean="0">
              <a:solidFill>
                <a:srgbClr val="C00000"/>
              </a:solidFill>
            </a:endParaRPr>
          </a:p>
          <a:p>
            <a:pPr marL="342900" indent="-342900" algn="just">
              <a:lnSpc>
                <a:spcPct val="170000"/>
              </a:lnSpc>
              <a:buNone/>
            </a:pPr>
            <a:r>
              <a:rPr lang="fr-FR" sz="1900" b="1" dirty="0" smtClean="0"/>
              <a:t>	</a:t>
            </a:r>
            <a:endParaRPr lang="fr-FR" sz="1900" dirty="0"/>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461653" y="1926460"/>
            <a:ext cx="6220694" cy="477720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22</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1.3 Problèmes</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1700" dirty="0" smtClean="0"/>
              <a:t>La structure en couches des systèmes distribués laisse apparaître une complexité aussi bien au niveau de chaque couche mais également une complexité dans les relations qu’a une couche avec les autres. </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Plusieurs problèmes auxquels la conception des systèmes distribués doit faire face : </a:t>
            </a:r>
          </a:p>
          <a:p>
            <a:pPr marL="891540" lvl="2" indent="-342900" algn="just">
              <a:buFont typeface="Wingdings" pitchFamily="2" charset="2"/>
              <a:buChar char="§"/>
            </a:pPr>
            <a:r>
              <a:rPr lang="fr-FR" sz="1500" dirty="0" smtClean="0"/>
              <a:t>L’hétérogénéité</a:t>
            </a:r>
          </a:p>
          <a:p>
            <a:pPr marL="891540" lvl="2" indent="-342900" algn="just">
              <a:buFont typeface="Wingdings" pitchFamily="2" charset="2"/>
              <a:buChar char="§"/>
            </a:pPr>
            <a:r>
              <a:rPr lang="fr-FR" sz="1500" dirty="0" smtClean="0"/>
              <a:t>La concurrence</a:t>
            </a:r>
          </a:p>
          <a:p>
            <a:pPr marL="891540" lvl="2" indent="-342900">
              <a:buFont typeface="Wingdings" pitchFamily="2" charset="2"/>
              <a:buChar char="§"/>
            </a:pPr>
            <a:r>
              <a:rPr lang="fr-FR" sz="1500" dirty="0" smtClean="0"/>
              <a:t>La sécurité</a:t>
            </a:r>
          </a:p>
          <a:p>
            <a:pPr marL="891540" lvl="2" indent="-342900" algn="just">
              <a:buFont typeface="Wingdings" pitchFamily="2" charset="2"/>
              <a:buChar char="§"/>
            </a:pPr>
            <a:r>
              <a:rPr lang="fr-FR" sz="1500" dirty="0" smtClean="0"/>
              <a:t>Les pannes </a:t>
            </a:r>
          </a:p>
          <a:p>
            <a:pPr marL="891540" lvl="2" indent="-342900">
              <a:buFont typeface="Wingdings" pitchFamily="2" charset="2"/>
              <a:buChar char="§"/>
            </a:pPr>
            <a:r>
              <a:rPr lang="fr-FR" sz="1500" dirty="0" smtClean="0"/>
              <a:t>L’absence d’informations globales.</a:t>
            </a:r>
          </a:p>
          <a:p>
            <a:pPr marL="342900" indent="-342900" algn="just">
              <a:buNone/>
            </a:pPr>
            <a:r>
              <a:rPr lang="fr-FR" sz="2000" dirty="0" smtClean="0"/>
              <a:t> </a:t>
            </a:r>
            <a:endParaRPr lang="fr-FR" sz="1900" b="1" dirty="0"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23</a:t>
            </a:fld>
            <a:endParaRPr lang="fr-FR"/>
          </a:p>
        </p:txBody>
      </p:sp>
      <p:sp>
        <p:nvSpPr>
          <p:cNvPr id="3" name="Espace réservé du contenu 2"/>
          <p:cNvSpPr>
            <a:spLocks noGrp="1"/>
          </p:cNvSpPr>
          <p:nvPr>
            <p:ph sz="quarter" idx="1"/>
          </p:nvPr>
        </p:nvSpPr>
        <p:spPr>
          <a:xfrm>
            <a:off x="357158" y="1257708"/>
            <a:ext cx="8503920" cy="5600292"/>
          </a:xfrm>
        </p:spPr>
        <p:txBody>
          <a:bodyPr>
            <a:normAutofit/>
          </a:bodyPr>
          <a:lstStyle/>
          <a:p>
            <a:pPr algn="ctr">
              <a:buNone/>
            </a:pPr>
            <a:endParaRPr lang="fr-FR" sz="1600" b="1" dirty="0" smtClean="0">
              <a:solidFill>
                <a:srgbClr val="C00000"/>
              </a:solidFill>
            </a:endParaRPr>
          </a:p>
          <a:p>
            <a:pPr marL="342900" lvl="2" indent="-342900" algn="ctr">
              <a:buClr>
                <a:schemeClr val="accent1"/>
              </a:buClr>
              <a:buSzPct val="85000"/>
              <a:buNone/>
            </a:pPr>
            <a:r>
              <a:rPr lang="fr-FR" sz="1900" b="1" dirty="0" smtClean="0">
                <a:solidFill>
                  <a:srgbClr val="C00000"/>
                </a:solidFill>
              </a:rPr>
              <a:t>1.3 Problèmes - </a:t>
            </a:r>
            <a:r>
              <a:rPr lang="fr-FR" sz="1500" dirty="0" smtClean="0">
                <a:solidFill>
                  <a:srgbClr val="C00000"/>
                </a:solidFill>
              </a:rPr>
              <a:t>L’hétérogénéité</a:t>
            </a:r>
            <a:endParaRPr lang="fr-FR" sz="1700" dirty="0" smtClean="0"/>
          </a:p>
          <a:p>
            <a:pPr marL="342900" indent="-342900" algn="just">
              <a:buFont typeface="Wingdings" pitchFamily="2" charset="2"/>
              <a:buChar char="§"/>
            </a:pPr>
            <a:r>
              <a:rPr lang="fr-FR" sz="1700" dirty="0" smtClean="0"/>
              <a:t>L’hétérogénéité désigne les différences qui existent entre les différents composants d’un système distribué :</a:t>
            </a:r>
          </a:p>
          <a:p>
            <a:pPr marL="342900" indent="-342900" algn="just">
              <a:buFont typeface="Wingdings" pitchFamily="2" charset="2"/>
              <a:buChar char="§"/>
            </a:pPr>
            <a:endParaRPr lang="fr-FR" sz="1700" dirty="0" smtClean="0"/>
          </a:p>
          <a:p>
            <a:pPr marL="891540" lvl="2" indent="-342900" algn="just">
              <a:buFont typeface="Wingdings" pitchFamily="2" charset="2"/>
              <a:buChar char="§"/>
            </a:pPr>
            <a:r>
              <a:rPr lang="fr-FR" sz="1500" b="1" dirty="0" smtClean="0">
                <a:solidFill>
                  <a:srgbClr val="C00000"/>
                </a:solidFill>
              </a:rPr>
              <a:t>Couche matérielle </a:t>
            </a:r>
            <a:r>
              <a:rPr lang="fr-FR" sz="1500" dirty="0" smtClean="0"/>
              <a:t>: </a:t>
            </a:r>
          </a:p>
          <a:p>
            <a:pPr marL="1165860" lvl="3" indent="-342900" algn="just">
              <a:buFont typeface="Wingdings" pitchFamily="2" charset="2"/>
              <a:buChar char="§"/>
            </a:pPr>
            <a:r>
              <a:rPr lang="fr-FR" sz="1500" dirty="0" smtClean="0"/>
              <a:t>La différence qui existe entre les ordinateurs  (un ordinateur personnel, une station de travail sophistiquée ou même un ordinateur multiprocesseur puissant)</a:t>
            </a:r>
          </a:p>
          <a:p>
            <a:pPr marL="1165860" lvl="3" indent="-342900" algn="just">
              <a:buFont typeface="Wingdings" pitchFamily="2" charset="2"/>
              <a:buChar char="§"/>
            </a:pPr>
            <a:r>
              <a:rPr lang="fr-FR" sz="1500" dirty="0" smtClean="0"/>
              <a:t>La différence qui existe entre les réseau physique (</a:t>
            </a:r>
            <a:r>
              <a:rPr lang="fr-FR" sz="1600" dirty="0" smtClean="0"/>
              <a:t>réseau de fibre optique, réseau sans fil, taille et structure des trames, </a:t>
            </a:r>
            <a:r>
              <a:rPr lang="fr-FR" sz="1600" dirty="0" err="1" smtClean="0"/>
              <a:t>etc</a:t>
            </a:r>
            <a:r>
              <a:rPr lang="fr-FR" sz="1600" dirty="0" smtClean="0"/>
              <a:t>)</a:t>
            </a:r>
            <a:r>
              <a:rPr lang="fr-FR" sz="1500" dirty="0" smtClean="0"/>
              <a:t> </a:t>
            </a:r>
          </a:p>
          <a:p>
            <a:pPr marL="891540" lvl="2" indent="-342900" algn="just">
              <a:buFont typeface="Wingdings" pitchFamily="2" charset="2"/>
              <a:buChar char="§"/>
            </a:pPr>
            <a:r>
              <a:rPr lang="fr-FR" sz="1500" b="1" dirty="0" smtClean="0">
                <a:solidFill>
                  <a:srgbClr val="C00000"/>
                </a:solidFill>
              </a:rPr>
              <a:t>Couche SE </a:t>
            </a:r>
          </a:p>
          <a:p>
            <a:pPr marL="1165860" lvl="3" indent="-342900" algn="just">
              <a:buFont typeface="Wingdings" pitchFamily="2" charset="2"/>
              <a:buChar char="§"/>
            </a:pPr>
            <a:r>
              <a:rPr lang="fr-FR" sz="1600" dirty="0" smtClean="0"/>
              <a:t>Certains ordinateurs dans le système distribués peuvent être dotés</a:t>
            </a:r>
            <a:br>
              <a:rPr lang="fr-FR" sz="1600" dirty="0" smtClean="0"/>
            </a:br>
            <a:r>
              <a:rPr lang="fr-FR" sz="1600" dirty="0" smtClean="0"/>
              <a:t>d’un système d’exploitation Unix, d’autres utiliseront Windows, Mac OS ou Solaris, etc. </a:t>
            </a:r>
            <a:endParaRPr lang="fr-FR" sz="1500" b="1" dirty="0" smtClean="0">
              <a:solidFill>
                <a:srgbClr val="C00000"/>
              </a:solidFill>
            </a:endParaRPr>
          </a:p>
          <a:p>
            <a:pPr marL="891540" lvl="2" indent="-342900" algn="just">
              <a:buFont typeface="Wingdings" pitchFamily="2" charset="2"/>
              <a:buChar char="§"/>
            </a:pPr>
            <a:r>
              <a:rPr lang="fr-FR" sz="1500" b="1" dirty="0" smtClean="0">
                <a:solidFill>
                  <a:srgbClr val="C00000"/>
                </a:solidFill>
              </a:rPr>
              <a:t>Couche middleware</a:t>
            </a:r>
          </a:p>
          <a:p>
            <a:pPr marL="1165860" lvl="3" indent="-342900" algn="just">
              <a:buFont typeface="Wingdings" pitchFamily="2" charset="2"/>
              <a:buChar char="§"/>
            </a:pPr>
            <a:r>
              <a:rPr lang="fr-FR" sz="1500" dirty="0" smtClean="0"/>
              <a:t>La plateforme .Net  et  </a:t>
            </a:r>
            <a:r>
              <a:rPr lang="fr-FR" sz="1500" dirty="0" err="1" smtClean="0"/>
              <a:t>Corba</a:t>
            </a:r>
            <a:endParaRPr lang="fr-FR" sz="1500" dirty="0" smtClean="0"/>
          </a:p>
          <a:p>
            <a:pPr marL="891540" lvl="2" indent="-342900" algn="just">
              <a:buFont typeface="Wingdings" pitchFamily="2" charset="2"/>
              <a:buChar char="§"/>
            </a:pPr>
            <a:r>
              <a:rPr lang="fr-FR" sz="1500" b="1" dirty="0" smtClean="0">
                <a:solidFill>
                  <a:srgbClr val="C00000"/>
                </a:solidFill>
              </a:rPr>
              <a:t>Couche application</a:t>
            </a:r>
          </a:p>
          <a:p>
            <a:pPr marL="1165860" lvl="3" indent="-342900" algn="just">
              <a:buFont typeface="Wingdings" pitchFamily="2" charset="2"/>
              <a:buChar char="§"/>
            </a:pPr>
            <a:r>
              <a:rPr lang="fr-FR" sz="1600" dirty="0" smtClean="0"/>
              <a:t>L’utilisation de langages de programmation différents </a:t>
            </a:r>
            <a:endParaRPr lang="fr-FR" sz="15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24</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lvl="2" indent="-342900" algn="ctr">
              <a:buClr>
                <a:schemeClr val="accent1"/>
              </a:buClr>
              <a:buSzPct val="85000"/>
              <a:buNone/>
            </a:pPr>
            <a:r>
              <a:rPr lang="fr-FR" sz="1900" b="1" dirty="0" smtClean="0">
                <a:solidFill>
                  <a:srgbClr val="C00000"/>
                </a:solidFill>
              </a:rPr>
              <a:t>1.3 Problèmes </a:t>
            </a:r>
            <a:r>
              <a:rPr lang="fr-FR" sz="1900" dirty="0" smtClean="0">
                <a:solidFill>
                  <a:srgbClr val="C00000"/>
                </a:solidFill>
              </a:rPr>
              <a:t>- </a:t>
            </a:r>
            <a:r>
              <a:rPr lang="fr-FR" sz="1500" dirty="0" smtClean="0">
                <a:solidFill>
                  <a:srgbClr val="C00000"/>
                </a:solidFill>
              </a:rPr>
              <a:t>La concurrence</a:t>
            </a:r>
          </a:p>
          <a:p>
            <a:pPr marL="342900" indent="-342900" algn="just">
              <a:buNone/>
            </a:pPr>
            <a:endParaRPr lang="fr-FR" sz="2000" dirty="0" smtClean="0"/>
          </a:p>
          <a:p>
            <a:pPr marL="342900" indent="-342900" algn="just">
              <a:buFont typeface="Wingdings" pitchFamily="2" charset="2"/>
              <a:buChar char="§"/>
            </a:pPr>
            <a:r>
              <a:rPr lang="fr-FR" sz="1700" dirty="0" smtClean="0"/>
              <a:t>La manipulation simultanée des ressources par plusieurs programmes (processus) </a:t>
            </a:r>
          </a:p>
          <a:p>
            <a:pPr marL="617220" lvl="1" indent="-342900" algn="just">
              <a:buFont typeface="Wingdings" pitchFamily="2" charset="2"/>
              <a:buChar char="§"/>
            </a:pPr>
            <a:endParaRPr lang="fr-FR" sz="1500" b="1" dirty="0" smtClean="0">
              <a:solidFill>
                <a:schemeClr val="tx1"/>
              </a:solidFill>
            </a:endParaRPr>
          </a:p>
          <a:p>
            <a:pPr marL="617220" lvl="1" indent="-342900" algn="just">
              <a:buFont typeface="Wingdings" pitchFamily="2" charset="2"/>
              <a:buChar char="§"/>
            </a:pPr>
            <a:r>
              <a:rPr lang="fr-FR" sz="1500" b="1" dirty="0" smtClean="0">
                <a:solidFill>
                  <a:schemeClr val="tx1"/>
                </a:solidFill>
              </a:rPr>
              <a:t>Exemple :  </a:t>
            </a:r>
          </a:p>
          <a:p>
            <a:pPr marL="617220" lvl="1" indent="-342900" algn="just">
              <a:buFont typeface="Wingdings" pitchFamily="2" charset="2"/>
              <a:buChar char="§"/>
            </a:pPr>
            <a:r>
              <a:rPr lang="fr-FR" sz="1500" dirty="0" smtClean="0"/>
              <a:t>Ressources physiques telles que l’imprimante </a:t>
            </a:r>
          </a:p>
          <a:p>
            <a:pPr marL="617220" lvl="1" indent="-342900" algn="just">
              <a:buFont typeface="Wingdings" pitchFamily="2" charset="2"/>
              <a:buChar char="§"/>
            </a:pPr>
            <a:r>
              <a:rPr lang="fr-FR" sz="1500" dirty="0" smtClean="0"/>
              <a:t>Ressources  logiques telles que les fichiers, les tables des bases de données, </a:t>
            </a:r>
            <a:r>
              <a:rPr lang="fr-FR" sz="1500" dirty="0" err="1" smtClean="0"/>
              <a:t>etc</a:t>
            </a:r>
            <a:r>
              <a:rPr lang="fr-FR" sz="1500" dirty="0" smtClean="0"/>
              <a:t> </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La gestion de la concurrence dans les systèmes distribués nécessite des mécanismes et des outils tout comme les systèmes centralisés (moniteurs, sémaphore, etc.) </a:t>
            </a:r>
            <a:endParaRPr lang="fr-FR" sz="17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25</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lvl="2" indent="-342900" algn="ctr">
              <a:buClr>
                <a:schemeClr val="accent1"/>
              </a:buClr>
              <a:buSzPct val="85000"/>
              <a:buNone/>
            </a:pPr>
            <a:r>
              <a:rPr lang="fr-FR" sz="1900" b="1" dirty="0" smtClean="0">
                <a:solidFill>
                  <a:srgbClr val="C00000"/>
                </a:solidFill>
              </a:rPr>
              <a:t>1.3 Problèmes - </a:t>
            </a:r>
            <a:r>
              <a:rPr lang="fr-FR" sz="1500" dirty="0" smtClean="0">
                <a:solidFill>
                  <a:srgbClr val="C00000"/>
                </a:solidFill>
              </a:rPr>
              <a:t>La sécurité</a:t>
            </a:r>
          </a:p>
          <a:p>
            <a:pPr marL="342900" lvl="2" indent="-342900" algn="ctr">
              <a:buClr>
                <a:schemeClr val="accent1"/>
              </a:buClr>
              <a:buSzPct val="85000"/>
              <a:buNone/>
            </a:pPr>
            <a:endParaRPr lang="fr-FR" sz="20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Le message peut être intercepté, lors de sa transmission, et son contenu divulgué, ce qui peut entraîner de conséquences graves aussi bien pour le client que pour le serveur.</a:t>
            </a:r>
          </a:p>
          <a:p>
            <a:pPr marL="342900" indent="-342900">
              <a:buFont typeface="Wingdings" pitchFamily="2" charset="2"/>
              <a:buChar char="§"/>
            </a:pPr>
            <a:endParaRPr lang="fr-FR" sz="2000" dirty="0" smtClean="0"/>
          </a:p>
          <a:p>
            <a:pPr marL="342900" indent="-342900" algn="just">
              <a:buFont typeface="Wingdings" pitchFamily="2" charset="2"/>
              <a:buChar char="§"/>
            </a:pPr>
            <a:r>
              <a:rPr lang="fr-FR" sz="1700" dirty="0" smtClean="0"/>
              <a:t>Dans la sécurité d’autres problèmes se posent aussi, on cite :</a:t>
            </a:r>
          </a:p>
          <a:p>
            <a:pPr marL="617220" lvl="1" indent="-342900" algn="just">
              <a:buFont typeface="Wingdings" pitchFamily="2" charset="2"/>
              <a:buChar char="§"/>
            </a:pPr>
            <a:endParaRPr lang="fr-FR" sz="1500" dirty="0" smtClean="0"/>
          </a:p>
          <a:p>
            <a:pPr marL="617220" lvl="1" indent="-342900" algn="just">
              <a:lnSpc>
                <a:spcPct val="150000"/>
              </a:lnSpc>
              <a:buFont typeface="Wingdings" pitchFamily="2" charset="2"/>
              <a:buChar char="§"/>
            </a:pPr>
            <a:r>
              <a:rPr lang="fr-FR" sz="1500" dirty="0" smtClean="0"/>
              <a:t>L’authentification </a:t>
            </a:r>
          </a:p>
          <a:p>
            <a:pPr marL="617220" lvl="1" indent="-342900" algn="just">
              <a:lnSpc>
                <a:spcPct val="150000"/>
              </a:lnSpc>
              <a:buFont typeface="Wingdings" pitchFamily="2" charset="2"/>
              <a:buChar char="§"/>
            </a:pPr>
            <a:r>
              <a:rPr lang="fr-FR" sz="1500" dirty="0" smtClean="0"/>
              <a:t>L’attaque de services</a:t>
            </a:r>
          </a:p>
          <a:p>
            <a:pPr marL="617220" lvl="1" indent="-342900" algn="just">
              <a:lnSpc>
                <a:spcPct val="150000"/>
              </a:lnSpc>
              <a:buFont typeface="Wingdings" pitchFamily="2" charset="2"/>
              <a:buChar char="§"/>
            </a:pPr>
            <a:r>
              <a:rPr lang="fr-FR" sz="1500" dirty="0" smtClean="0"/>
              <a:t>Sécurité du code mobile </a:t>
            </a:r>
          </a:p>
          <a:p>
            <a:pPr marL="342900" indent="-342900" algn="just">
              <a:buNone/>
            </a:pPr>
            <a:endParaRPr lang="fr-FR" sz="19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26</a:t>
            </a:fld>
            <a:endParaRPr lang="fr-FR"/>
          </a:p>
        </p:txBody>
      </p:sp>
      <p:sp>
        <p:nvSpPr>
          <p:cNvPr id="3" name="Espace réservé du contenu 2"/>
          <p:cNvSpPr>
            <a:spLocks noGrp="1"/>
          </p:cNvSpPr>
          <p:nvPr>
            <p:ph sz="quarter" idx="1"/>
          </p:nvPr>
        </p:nvSpPr>
        <p:spPr>
          <a:xfrm>
            <a:off x="357158" y="1257708"/>
            <a:ext cx="8503920" cy="5314564"/>
          </a:xfrm>
        </p:spPr>
        <p:txBody>
          <a:bodyPr>
            <a:normAutofit/>
          </a:bodyPr>
          <a:lstStyle/>
          <a:p>
            <a:pPr algn="ctr">
              <a:buNone/>
            </a:pPr>
            <a:endParaRPr lang="fr-FR" sz="1600" b="1" dirty="0" smtClean="0">
              <a:solidFill>
                <a:srgbClr val="C00000"/>
              </a:solidFill>
            </a:endParaRPr>
          </a:p>
          <a:p>
            <a:pPr marL="342900" lvl="2" indent="-342900" algn="ctr">
              <a:buClr>
                <a:schemeClr val="accent1"/>
              </a:buClr>
              <a:buSzPct val="85000"/>
              <a:buNone/>
            </a:pPr>
            <a:r>
              <a:rPr lang="fr-FR" sz="1900" b="1" dirty="0" smtClean="0">
                <a:solidFill>
                  <a:srgbClr val="C00000"/>
                </a:solidFill>
              </a:rPr>
              <a:t>1.3 Problèmes - </a:t>
            </a:r>
            <a:r>
              <a:rPr lang="fr-FR" sz="1500" dirty="0" smtClean="0">
                <a:solidFill>
                  <a:srgbClr val="C00000"/>
                </a:solidFill>
              </a:rPr>
              <a:t>Problème des pannes </a:t>
            </a:r>
            <a:r>
              <a:rPr lang="fr-FR" sz="1600" dirty="0" smtClean="0"/>
              <a:t/>
            </a:r>
            <a:br>
              <a:rPr lang="fr-FR" sz="1600" dirty="0" smtClean="0"/>
            </a:br>
            <a:endParaRPr lang="fr-FR" sz="1600" dirty="0" smtClean="0"/>
          </a:p>
          <a:p>
            <a:pPr marL="342900" lvl="2" indent="-342900" algn="ctr">
              <a:buClr>
                <a:schemeClr val="accent1"/>
              </a:buClr>
              <a:buSzPct val="85000"/>
              <a:buNone/>
            </a:pPr>
            <a:endParaRPr lang="fr-FR" sz="2000" dirty="0" smtClean="0"/>
          </a:p>
          <a:p>
            <a:pPr marL="342900" indent="-342900" algn="just">
              <a:buFont typeface="Wingdings" pitchFamily="2" charset="2"/>
              <a:buChar char="§"/>
            </a:pPr>
            <a:r>
              <a:rPr lang="fr-FR" sz="1700" dirty="0" smtClean="0"/>
              <a:t>Les systèmes peuvent échouer dans l’accomplissement de leurs tâches suite à une faille matérielle ou logiciel qu’on appelle couramment panne.</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800" dirty="0" smtClean="0"/>
              <a:t>L’origine des pannes peut être une raison matérielle ou une raison logique liée à la conception des applications, des middlewares et des systèmes d’exploitation. </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Donc,  les pannes peuvent avoir lieu à différents niveaux de la structure en couches :</a:t>
            </a:r>
          </a:p>
          <a:p>
            <a:pPr marL="617220" lvl="1" indent="-342900" algn="just">
              <a:buFont typeface="Wingdings" pitchFamily="2" charset="2"/>
              <a:buChar char="§"/>
            </a:pPr>
            <a:r>
              <a:rPr lang="fr-FR" sz="1500" dirty="0" smtClean="0">
                <a:solidFill>
                  <a:schemeClr val="tx1"/>
                </a:solidFill>
              </a:rPr>
              <a:t>Exemple: Une panne au </a:t>
            </a:r>
            <a:r>
              <a:rPr lang="fr-FR" sz="1500" dirty="0" smtClean="0">
                <a:solidFill>
                  <a:srgbClr val="C00000"/>
                </a:solidFill>
              </a:rPr>
              <a:t>niveau matériel </a:t>
            </a:r>
            <a:r>
              <a:rPr lang="fr-FR" sz="1500" dirty="0" smtClean="0">
                <a:solidFill>
                  <a:schemeClr val="tx1"/>
                </a:solidFill>
              </a:rPr>
              <a:t>: la perte d’un message par</a:t>
            </a:r>
            <a:br>
              <a:rPr lang="fr-FR" sz="1500" dirty="0" smtClean="0">
                <a:solidFill>
                  <a:schemeClr val="tx1"/>
                </a:solidFill>
              </a:rPr>
            </a:br>
            <a:r>
              <a:rPr lang="fr-FR" sz="1500" dirty="0" smtClean="0">
                <a:solidFill>
                  <a:schemeClr val="tx1"/>
                </a:solidFill>
              </a:rPr>
              <a:t>le réseau de communication, des erreurs d’entrée/sortie, la corruption d’une donnée ou d’un message, etc. </a:t>
            </a:r>
          </a:p>
          <a:p>
            <a:pPr marL="342900" indent="-342900" algn="just">
              <a:buFont typeface="Wingdings" pitchFamily="2" charset="2"/>
              <a:buChar char="§"/>
            </a:pPr>
            <a:endParaRPr lang="fr-FR" sz="19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27</a:t>
            </a:fld>
            <a:endParaRPr lang="fr-FR"/>
          </a:p>
        </p:txBody>
      </p:sp>
      <p:sp>
        <p:nvSpPr>
          <p:cNvPr id="3" name="Espace réservé du contenu 2"/>
          <p:cNvSpPr>
            <a:spLocks noGrp="1"/>
          </p:cNvSpPr>
          <p:nvPr>
            <p:ph sz="quarter" idx="1"/>
          </p:nvPr>
        </p:nvSpPr>
        <p:spPr>
          <a:xfrm>
            <a:off x="357158" y="1257708"/>
            <a:ext cx="8503920" cy="5314564"/>
          </a:xfrm>
        </p:spPr>
        <p:txBody>
          <a:bodyPr>
            <a:normAutofit/>
          </a:bodyPr>
          <a:lstStyle/>
          <a:p>
            <a:pPr algn="ctr">
              <a:buNone/>
            </a:pPr>
            <a:endParaRPr lang="fr-FR" sz="1600" b="1" dirty="0" smtClean="0">
              <a:solidFill>
                <a:srgbClr val="C00000"/>
              </a:solidFill>
            </a:endParaRPr>
          </a:p>
          <a:p>
            <a:pPr marL="342900" lvl="2" indent="-342900" algn="ctr">
              <a:buClr>
                <a:schemeClr val="accent1"/>
              </a:buClr>
              <a:buSzPct val="85000"/>
              <a:buNone/>
            </a:pPr>
            <a:r>
              <a:rPr lang="fr-FR" sz="1900" b="1" dirty="0" smtClean="0">
                <a:solidFill>
                  <a:srgbClr val="C00000"/>
                </a:solidFill>
              </a:rPr>
              <a:t>1.3 Problèmes - </a:t>
            </a:r>
            <a:r>
              <a:rPr lang="fr-FR" sz="1500" dirty="0" smtClean="0">
                <a:solidFill>
                  <a:srgbClr val="C00000"/>
                </a:solidFill>
              </a:rPr>
              <a:t>Absence des informations globales </a:t>
            </a:r>
            <a:r>
              <a:rPr lang="fr-FR" sz="1600" dirty="0" smtClean="0"/>
              <a:t/>
            </a:r>
            <a:br>
              <a:rPr lang="fr-FR" sz="1600" dirty="0" smtClean="0"/>
            </a:br>
            <a:r>
              <a:rPr lang="fr-FR" sz="1600" dirty="0" smtClean="0"/>
              <a:t> </a:t>
            </a:r>
            <a:br>
              <a:rPr lang="fr-FR" sz="1600" dirty="0" smtClean="0"/>
            </a:br>
            <a:endParaRPr lang="fr-FR" sz="2000" dirty="0" smtClean="0"/>
          </a:p>
          <a:p>
            <a:pPr marL="342900" indent="-342900" algn="just">
              <a:lnSpc>
                <a:spcPct val="150000"/>
              </a:lnSpc>
              <a:buFont typeface="Wingdings" pitchFamily="2" charset="2"/>
              <a:buChar char="§"/>
            </a:pPr>
            <a:r>
              <a:rPr lang="fr-FR" sz="1700" dirty="0" smtClean="0"/>
              <a:t>A la différence  des systèmes centralisés,  dans les systèmes distribués la mémoire commune est inexistante. Chaque processus se trouve dans un environnement différent (système d’exploitation différent) et son état est une information interne à ce dernier. </a:t>
            </a:r>
          </a:p>
          <a:p>
            <a:pPr marL="342900" indent="-342900" algn="just">
              <a:lnSpc>
                <a:spcPct val="150000"/>
              </a:lnSpc>
              <a:buFont typeface="Wingdings" pitchFamily="2" charset="2"/>
              <a:buChar char="§"/>
            </a:pPr>
            <a:endParaRPr lang="fr-FR" sz="1700" dirty="0" smtClean="0"/>
          </a:p>
          <a:p>
            <a:pPr marL="342900" indent="-342900" algn="just">
              <a:lnSpc>
                <a:spcPct val="150000"/>
              </a:lnSpc>
              <a:buFont typeface="Wingdings" pitchFamily="2" charset="2"/>
              <a:buChar char="§"/>
            </a:pPr>
            <a:r>
              <a:rPr lang="fr-FR" sz="1700" dirty="0" smtClean="0"/>
              <a:t>De ces faits, il est impossible d’avoir une vision globale instantanée de l’état d’un système distribué et cette situation rend la coordination dans ces derniers un véritable challenge.</a:t>
            </a:r>
          </a:p>
          <a:p>
            <a:pPr marL="342900" indent="-342900" algn="just">
              <a:buNone/>
            </a:pPr>
            <a:r>
              <a:rPr lang="fr-FR" sz="1800" dirty="0" smtClean="0"/>
              <a:t/>
            </a:r>
            <a:br>
              <a:rPr lang="fr-FR" sz="1800" dirty="0" smtClean="0"/>
            </a:br>
            <a:endParaRPr lang="fr-FR" sz="19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28</a:t>
            </a:fld>
            <a:endParaRPr lang="fr-FR"/>
          </a:p>
        </p:txBody>
      </p:sp>
      <p:sp>
        <p:nvSpPr>
          <p:cNvPr id="3" name="Espace réservé du contenu 2"/>
          <p:cNvSpPr>
            <a:spLocks noGrp="1"/>
          </p:cNvSpPr>
          <p:nvPr>
            <p:ph sz="quarter" idx="1"/>
          </p:nvPr>
        </p:nvSpPr>
        <p:spPr>
          <a:xfrm>
            <a:off x="357158" y="1571612"/>
            <a:ext cx="8503920" cy="4572000"/>
          </a:xfrm>
        </p:spPr>
        <p:txBody>
          <a:bodyPr>
            <a:normAutofit fontScale="70000" lnSpcReduction="20000"/>
          </a:bodyPr>
          <a:lstStyle/>
          <a:p>
            <a:pPr algn="ctr">
              <a:buNone/>
            </a:pPr>
            <a:endParaRPr lang="fr-FR" sz="1600" b="1" dirty="0" smtClean="0">
              <a:solidFill>
                <a:srgbClr val="C00000"/>
              </a:solidFill>
            </a:endParaRPr>
          </a:p>
          <a:p>
            <a:pPr marL="342900" indent="-342900" algn="just">
              <a:buNone/>
            </a:pPr>
            <a:r>
              <a:rPr lang="fr-FR" sz="1900" b="1" dirty="0" smtClean="0">
                <a:solidFill>
                  <a:srgbClr val="C00000"/>
                </a:solidFill>
              </a:rPr>
              <a:t>1.1 Définitions et caractéristiques</a:t>
            </a:r>
          </a:p>
          <a:p>
            <a:pPr marL="342900" indent="-342900" algn="just">
              <a:lnSpc>
                <a:spcPct val="170000"/>
              </a:lnSpc>
              <a:buNone/>
            </a:pPr>
            <a:r>
              <a:rPr lang="fr-FR" sz="1900" b="1" dirty="0" smtClean="0"/>
              <a:t>	</a:t>
            </a:r>
            <a:r>
              <a:rPr lang="fr-FR" sz="1900" dirty="0" smtClean="0"/>
              <a:t>Concurrence, partage de ressources, communication par message, absence d’horloge commune, indépendance des pannes</a:t>
            </a:r>
          </a:p>
          <a:p>
            <a:pPr marL="342900" indent="-342900" algn="just">
              <a:lnSpc>
                <a:spcPct val="170000"/>
              </a:lnSpc>
              <a:buNone/>
            </a:pPr>
            <a:endParaRPr lang="fr-FR" sz="1900" dirty="0" smtClean="0"/>
          </a:p>
          <a:p>
            <a:pPr marL="342900" indent="-342900" algn="just">
              <a:buNone/>
            </a:pPr>
            <a:r>
              <a:rPr lang="fr-FR" sz="1900" b="1" dirty="0" smtClean="0">
                <a:solidFill>
                  <a:srgbClr val="C00000"/>
                </a:solidFill>
              </a:rPr>
              <a:t>1.2 Exemples de systèmes distribués</a:t>
            </a:r>
          </a:p>
          <a:p>
            <a:pPr marL="342900" indent="-342900" algn="just">
              <a:buNone/>
            </a:pPr>
            <a:r>
              <a:rPr lang="fr-FR" sz="1900" b="1" dirty="0" smtClean="0"/>
              <a:t/>
            </a:r>
            <a:br>
              <a:rPr lang="fr-FR" sz="1900" b="1" dirty="0" smtClean="0"/>
            </a:br>
            <a:r>
              <a:rPr lang="fr-FR" sz="1900" dirty="0" smtClean="0"/>
              <a:t>Internet, intranet et systèmes mobiles</a:t>
            </a:r>
          </a:p>
          <a:p>
            <a:pPr marL="342900" indent="-342900" algn="just">
              <a:buNone/>
            </a:pPr>
            <a:endParaRPr lang="fr-FR" sz="1900" dirty="0" smtClean="0"/>
          </a:p>
          <a:p>
            <a:pPr marL="342900" indent="-342900" algn="just">
              <a:buNone/>
            </a:pPr>
            <a:r>
              <a:rPr lang="fr-FR" sz="1900" b="1" dirty="0" smtClean="0">
                <a:solidFill>
                  <a:srgbClr val="C00000"/>
                </a:solidFill>
              </a:rPr>
              <a:t>1.3 Problèmes</a:t>
            </a:r>
          </a:p>
          <a:p>
            <a:pPr marL="342900" indent="-342900" algn="just">
              <a:lnSpc>
                <a:spcPct val="170000"/>
              </a:lnSpc>
              <a:buNone/>
            </a:pPr>
            <a:r>
              <a:rPr lang="fr-FR" sz="1900" b="1" dirty="0" smtClean="0"/>
              <a:t>	</a:t>
            </a:r>
            <a:r>
              <a:rPr lang="fr-FR" sz="1900" dirty="0" smtClean="0"/>
              <a:t>L’hétérogénéité, la concurrence, la sécurité, les pannes, absence d’informations globales sur un système distribué</a:t>
            </a:r>
          </a:p>
          <a:p>
            <a:pPr marL="342900" indent="-342900" algn="just">
              <a:buNone/>
            </a:pPr>
            <a:endParaRPr lang="fr-FR" sz="1900" dirty="0" smtClean="0"/>
          </a:p>
          <a:p>
            <a:pPr marL="342900" indent="-342900" algn="just">
              <a:buNone/>
            </a:pPr>
            <a:r>
              <a:rPr lang="fr-FR" sz="1900" b="1" dirty="0" smtClean="0">
                <a:solidFill>
                  <a:srgbClr val="C00000"/>
                </a:solidFill>
              </a:rPr>
              <a:t>1.4 Défis et objectifs</a:t>
            </a:r>
          </a:p>
          <a:p>
            <a:pPr marL="342900" indent="-342900" algn="just">
              <a:lnSpc>
                <a:spcPct val="170000"/>
              </a:lnSpc>
              <a:buNone/>
            </a:pPr>
            <a:r>
              <a:rPr lang="fr-FR" sz="1900" b="1" dirty="0" smtClean="0"/>
              <a:t>	</a:t>
            </a:r>
            <a:r>
              <a:rPr lang="fr-FR" sz="1900" dirty="0" smtClean="0"/>
              <a:t>L’interopérabilité, l’ouverture, l’invariance à l’échelle (</a:t>
            </a:r>
            <a:r>
              <a:rPr lang="fr-FR" sz="1900" dirty="0" err="1" smtClean="0"/>
              <a:t>scalability</a:t>
            </a:r>
            <a:r>
              <a:rPr lang="fr-FR" sz="1900" dirty="0" smtClean="0"/>
              <a:t>), l’efficacité, la disponibilité, la gestion de la sécurité, le maintien de la consistance des ressource, la transparence (flexibilité), la gestion des situations d’exception (détection des pannes et  reprise), la gestion des transactions réparties. </a:t>
            </a:r>
            <a:endParaRPr lang="fr-FR" sz="19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29</a:t>
            </a:fld>
            <a:endParaRPr lang="fr-FR"/>
          </a:p>
        </p:txBody>
      </p:sp>
      <p:sp>
        <p:nvSpPr>
          <p:cNvPr id="3" name="Espace réservé du contenu 2"/>
          <p:cNvSpPr>
            <a:spLocks noGrp="1"/>
          </p:cNvSpPr>
          <p:nvPr>
            <p:ph sz="quarter" idx="1"/>
          </p:nvPr>
        </p:nvSpPr>
        <p:spPr>
          <a:xfrm>
            <a:off x="357158" y="1257708"/>
            <a:ext cx="8503920" cy="5600292"/>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a:t>
            </a:r>
            <a:endParaRPr lang="fr-FR" sz="2000" dirty="0" smtClean="0"/>
          </a:p>
          <a:p>
            <a:pPr marL="342900" indent="-342900" algn="just">
              <a:buFont typeface="Wingdings" pitchFamily="2" charset="2"/>
              <a:buChar char="§"/>
            </a:pPr>
            <a:r>
              <a:rPr lang="fr-FR" sz="1800" dirty="0" smtClean="0"/>
              <a:t>Faire face aux problèmes des systèmes distribués signifie apporter une solution à chaque couche.</a:t>
            </a:r>
            <a:endParaRPr lang="fr-FR" sz="1700" dirty="0" smtClean="0"/>
          </a:p>
          <a:p>
            <a:pPr marL="342900" indent="-342900" algn="just">
              <a:buFont typeface="Wingdings" pitchFamily="2" charset="2"/>
              <a:buChar char="§"/>
            </a:pPr>
            <a:endParaRPr lang="fr-FR" sz="1800" dirty="0" smtClean="0"/>
          </a:p>
          <a:p>
            <a:pPr marL="342900" indent="-342900" algn="just">
              <a:buFont typeface="Wingdings" pitchFamily="2" charset="2"/>
              <a:buChar char="§"/>
            </a:pPr>
            <a:r>
              <a:rPr lang="fr-FR" sz="1800" dirty="0" smtClean="0"/>
              <a:t>Quelque soit le niveau considéré, les solutions apportées doivent garantir des propriétés fondamentales suivantes : </a:t>
            </a:r>
          </a:p>
          <a:p>
            <a:pPr marL="617220" lvl="1" indent="-342900" algn="just">
              <a:buFont typeface="+mj-lt"/>
              <a:buAutoNum type="arabicPeriod"/>
            </a:pPr>
            <a:endParaRPr lang="fr-FR" sz="1600" dirty="0" smtClean="0"/>
          </a:p>
          <a:p>
            <a:pPr marL="617220" lvl="1" indent="-342900" algn="just">
              <a:buFont typeface="+mj-lt"/>
              <a:buAutoNum type="arabicPeriod"/>
            </a:pPr>
            <a:r>
              <a:rPr lang="fr-FR" sz="1600" dirty="0" smtClean="0"/>
              <a:t>L’interopérabilité, </a:t>
            </a:r>
          </a:p>
          <a:p>
            <a:pPr marL="617220" lvl="1" indent="-342900" algn="just">
              <a:buFont typeface="+mj-lt"/>
              <a:buAutoNum type="arabicPeriod"/>
            </a:pPr>
            <a:r>
              <a:rPr lang="fr-FR" sz="1600" dirty="0" smtClean="0"/>
              <a:t>L’ouverture, </a:t>
            </a:r>
          </a:p>
          <a:p>
            <a:pPr marL="617220" lvl="1" indent="-342900" algn="just">
              <a:buFont typeface="+mj-lt"/>
              <a:buAutoNum type="arabicPeriod"/>
            </a:pPr>
            <a:r>
              <a:rPr lang="fr-FR" sz="1600" dirty="0" smtClean="0"/>
              <a:t>L’invariance à l’échelle , </a:t>
            </a:r>
          </a:p>
          <a:p>
            <a:pPr marL="617220" lvl="1" indent="-342900" algn="just">
              <a:buFont typeface="+mj-lt"/>
              <a:buAutoNum type="arabicPeriod"/>
            </a:pPr>
            <a:r>
              <a:rPr lang="fr-FR" sz="1600" dirty="0" smtClean="0"/>
              <a:t>La gestion de la sécurité, </a:t>
            </a:r>
          </a:p>
          <a:p>
            <a:pPr marL="617220" lvl="1" indent="-342900" algn="just">
              <a:buFont typeface="+mj-lt"/>
              <a:buAutoNum type="arabicPeriod"/>
            </a:pPr>
            <a:r>
              <a:rPr lang="fr-FR" sz="1600" dirty="0" smtClean="0"/>
              <a:t>La gestion de la concurrence, </a:t>
            </a:r>
          </a:p>
          <a:p>
            <a:pPr marL="617220" lvl="1" indent="-342900" algn="just">
              <a:buFont typeface="+mj-lt"/>
              <a:buAutoNum type="arabicPeriod"/>
            </a:pPr>
            <a:r>
              <a:rPr lang="fr-FR" sz="1600" dirty="0" smtClean="0"/>
              <a:t>La transparence , </a:t>
            </a:r>
          </a:p>
          <a:p>
            <a:pPr marL="617220" lvl="1" indent="-342900" algn="just">
              <a:buFont typeface="+mj-lt"/>
              <a:buAutoNum type="arabicPeriod"/>
            </a:pPr>
            <a:r>
              <a:rPr lang="fr-FR" sz="1600" dirty="0" smtClean="0"/>
              <a:t>La gestion des situations d’exception </a:t>
            </a:r>
          </a:p>
          <a:p>
            <a:pPr marL="342900" indent="-342900" algn="just">
              <a:buFont typeface="Wingdings" pitchFamily="2" charset="2"/>
              <a:buChar char="§"/>
            </a:pPr>
            <a:endParaRPr lang="fr-FR" sz="17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94961"/>
            <a:ext cx="9144000" cy="1143000"/>
          </a:xfrm>
        </p:spPr>
        <p:txBody>
          <a:bodyPr>
            <a:normAutofit fontScale="90000"/>
          </a:bodyPr>
          <a:lstStyle/>
          <a:p>
            <a:pPr algn="ctr"/>
            <a:r>
              <a:rPr lang="fr-FR" dirty="0" smtClean="0"/>
              <a:t/>
            </a:r>
            <a:br>
              <a:rPr lang="fr-FR" dirty="0" smtClean="0"/>
            </a:br>
            <a:r>
              <a:rPr lang="fr-FR" dirty="0" smtClean="0"/>
              <a:t/>
            </a:r>
            <a:br>
              <a:rPr lang="fr-FR" dirty="0" smtClean="0"/>
            </a:br>
            <a:r>
              <a:rPr lang="fr-FR" dirty="0" smtClean="0">
                <a:solidFill>
                  <a:schemeClr val="tx1"/>
                </a:solidFill>
              </a:rPr>
              <a:t>L’objectif du cours</a:t>
            </a:r>
            <a:br>
              <a:rPr lang="fr-FR" dirty="0" smtClean="0">
                <a:solidFill>
                  <a:schemeClr val="tx1"/>
                </a:solidFill>
              </a:rPr>
            </a:br>
            <a:endParaRPr lang="ar-DZ" dirty="0">
              <a:solidFill>
                <a:schemeClr val="tx1"/>
              </a:solidFill>
            </a:endParaRPr>
          </a:p>
        </p:txBody>
      </p:sp>
      <p:sp>
        <p:nvSpPr>
          <p:cNvPr id="11" name="Espace réservé du numéro de diapositive 10"/>
          <p:cNvSpPr>
            <a:spLocks noGrp="1"/>
          </p:cNvSpPr>
          <p:nvPr>
            <p:ph type="sldNum" sz="quarter" idx="12"/>
          </p:nvPr>
        </p:nvSpPr>
        <p:spPr/>
        <p:txBody>
          <a:bodyPr>
            <a:normAutofit/>
          </a:bodyPr>
          <a:lstStyle/>
          <a:p>
            <a:fld id="{4972194D-3AA9-4E4D-B5EA-B4B089DFA944}" type="slidenum">
              <a:rPr lang="fr-FR" smtClean="0"/>
              <a:pPr/>
              <a:t>3</a:t>
            </a:fld>
            <a:endParaRPr lang="fr-FR" dirty="0"/>
          </a:p>
        </p:txBody>
      </p:sp>
      <p:sp>
        <p:nvSpPr>
          <p:cNvPr id="10" name="Espace réservé du contenu 9"/>
          <p:cNvSpPr>
            <a:spLocks noGrp="1"/>
          </p:cNvSpPr>
          <p:nvPr>
            <p:ph sz="quarter" idx="1"/>
          </p:nvPr>
        </p:nvSpPr>
        <p:spPr/>
        <p:txBody>
          <a:bodyPr>
            <a:normAutofit/>
          </a:bodyPr>
          <a:lstStyle/>
          <a:p>
            <a:pPr algn="just">
              <a:buNone/>
            </a:pPr>
            <a:endParaRPr lang="fr-FR" sz="2000" dirty="0" smtClean="0"/>
          </a:p>
          <a:p>
            <a:pPr algn="just">
              <a:buFont typeface="Wingdings" pitchFamily="2" charset="2"/>
              <a:buChar char="§"/>
            </a:pPr>
            <a:r>
              <a:rPr lang="fr-FR" sz="2000" dirty="0" smtClean="0"/>
              <a:t>Introduire les principes de base et les concepts des systèmes distribués en insistant sur :</a:t>
            </a:r>
          </a:p>
          <a:p>
            <a:pPr algn="just">
              <a:buFont typeface="Wingdings" pitchFamily="2" charset="2"/>
              <a:buChar char="§"/>
            </a:pPr>
            <a:endParaRPr lang="fr-FR" sz="2000" dirty="0" smtClean="0"/>
          </a:p>
          <a:p>
            <a:pPr lvl="2" algn="just">
              <a:buFont typeface="Wingdings" pitchFamily="2" charset="2"/>
              <a:buChar char="q"/>
            </a:pPr>
            <a:r>
              <a:rPr lang="fr-FR" sz="1500" dirty="0" smtClean="0">
                <a:solidFill>
                  <a:srgbClr val="C00000"/>
                </a:solidFill>
              </a:rPr>
              <a:t>Leurs architectures</a:t>
            </a:r>
          </a:p>
          <a:p>
            <a:pPr lvl="2" algn="just">
              <a:buFont typeface="Wingdings" pitchFamily="2" charset="2"/>
              <a:buChar char="q"/>
            </a:pPr>
            <a:r>
              <a:rPr lang="fr-FR" sz="1500" dirty="0" smtClean="0">
                <a:solidFill>
                  <a:srgbClr val="C00000"/>
                </a:solidFill>
              </a:rPr>
              <a:t>Leurs modèles de communication </a:t>
            </a:r>
          </a:p>
          <a:p>
            <a:pPr lvl="2" algn="just">
              <a:buFont typeface="Wingdings" pitchFamily="2" charset="2"/>
              <a:buChar char="q"/>
            </a:pPr>
            <a:r>
              <a:rPr lang="fr-FR" sz="1500" dirty="0" smtClean="0">
                <a:solidFill>
                  <a:srgbClr val="C00000"/>
                </a:solidFill>
              </a:rPr>
              <a:t>Les standards souvent rencontrés dans les applications WEB. </a:t>
            </a:r>
          </a:p>
          <a:p>
            <a:pPr lvl="2" algn="just">
              <a:buFont typeface="Wingdings" pitchFamily="2" charset="2"/>
              <a:buChar char="q"/>
            </a:pPr>
            <a:endParaRPr lang="fr-FR" sz="1500" dirty="0" smtClean="0">
              <a:solidFill>
                <a:srgbClr val="C00000"/>
              </a:solidFill>
            </a:endParaRPr>
          </a:p>
          <a:p>
            <a:pPr algn="just">
              <a:buFont typeface="Wingdings" pitchFamily="2" charset="2"/>
              <a:buChar char="§"/>
            </a:pPr>
            <a:r>
              <a:rPr lang="fr-FR" sz="2000" dirty="0" smtClean="0"/>
              <a:t>Sur le plan pratique, l’objectif est d’étudier les différentes</a:t>
            </a:r>
            <a:br>
              <a:rPr lang="fr-FR" sz="2000" dirty="0" smtClean="0"/>
            </a:br>
            <a:r>
              <a:rPr lang="fr-FR" sz="2000" dirty="0" smtClean="0"/>
              <a:t>possibilités de communication, d’implémenter des protocoles ou de réaliser des applications et services WEB riches </a:t>
            </a:r>
          </a:p>
          <a:p>
            <a:pPr algn="just">
              <a:buNone/>
            </a:pPr>
            <a:r>
              <a:rPr lang="fr-FR" sz="2000" dirty="0" smtClean="0"/>
              <a:t/>
            </a:r>
            <a:br>
              <a:rPr lang="fr-FR" sz="2000" dirty="0" smtClean="0"/>
            </a:br>
            <a:endParaRPr lang="fr-FR" sz="20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30</a:t>
            </a:fld>
            <a:endParaRPr lang="fr-FR"/>
          </a:p>
        </p:txBody>
      </p:sp>
      <p:sp>
        <p:nvSpPr>
          <p:cNvPr id="3" name="Espace réservé du contenu 2"/>
          <p:cNvSpPr>
            <a:spLocks noGrp="1"/>
          </p:cNvSpPr>
          <p:nvPr>
            <p:ph sz="quarter" idx="1"/>
          </p:nvPr>
        </p:nvSpPr>
        <p:spPr>
          <a:xfrm>
            <a:off x="357158" y="1257708"/>
            <a:ext cx="8503920" cy="510025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just">
              <a:buFont typeface="Wingdings" pitchFamily="2" charset="2"/>
              <a:buChar char="§"/>
            </a:pPr>
            <a:r>
              <a:rPr lang="fr-FR" sz="1700" dirty="0" smtClean="0"/>
              <a:t>L’interopérabilité est une caractéristique importante qui désigne la capacité à rendre compatibles deux systèmes quelconques  = la capacité de  la communication de deux systèmes sans ambiguïté .</a:t>
            </a:r>
          </a:p>
          <a:p>
            <a:pPr marL="342900" indent="-342900" algn="just">
              <a:buFont typeface="Wingdings" pitchFamily="2" charset="2"/>
              <a:buChar char="§"/>
            </a:pPr>
            <a:endParaRPr lang="fr-FR" sz="1800" dirty="0" smtClean="0"/>
          </a:p>
          <a:p>
            <a:pPr marL="342900" indent="-342900" algn="just">
              <a:buFont typeface="Wingdings" pitchFamily="2" charset="2"/>
              <a:buChar char="§"/>
            </a:pPr>
            <a:r>
              <a:rPr lang="fr-FR" sz="1800" dirty="0" smtClean="0"/>
              <a:t>L’interopérabilité vise à réduire le problème de l’hétérogénéité avec plusieurs standards ou protocole: </a:t>
            </a:r>
          </a:p>
          <a:p>
            <a:pPr marL="617220" lvl="1" indent="-342900" algn="just">
              <a:buFont typeface="+mj-lt"/>
              <a:buAutoNum type="arabicPeriod"/>
            </a:pPr>
            <a:endParaRPr lang="fr-FR" sz="1500" dirty="0" smtClean="0">
              <a:solidFill>
                <a:schemeClr val="tx1"/>
              </a:solidFill>
            </a:endParaRPr>
          </a:p>
          <a:p>
            <a:pPr marL="617220" lvl="1" indent="-342900" algn="just">
              <a:buFont typeface="+mj-lt"/>
              <a:buAutoNum type="arabicPeriod"/>
            </a:pPr>
            <a:r>
              <a:rPr lang="fr-FR" sz="1500" dirty="0" smtClean="0">
                <a:solidFill>
                  <a:schemeClr val="tx1"/>
                </a:solidFill>
              </a:rPr>
              <a:t>L’utilisation d’un </a:t>
            </a:r>
            <a:r>
              <a:rPr lang="fr-FR" sz="1500" b="1" dirty="0" smtClean="0">
                <a:solidFill>
                  <a:srgbClr val="C00000"/>
                </a:solidFill>
              </a:rPr>
              <a:t>protocole de communication </a:t>
            </a:r>
            <a:r>
              <a:rPr lang="fr-FR" sz="1500" dirty="0" smtClean="0">
                <a:solidFill>
                  <a:schemeClr val="tx1"/>
                </a:solidFill>
              </a:rPr>
              <a:t>TCP|IP</a:t>
            </a:r>
          </a:p>
          <a:p>
            <a:pPr marL="617220" lvl="1" indent="-342900" algn="just">
              <a:buFont typeface="+mj-lt"/>
              <a:buAutoNum type="arabicPeriod"/>
            </a:pPr>
            <a:r>
              <a:rPr lang="fr-FR" sz="1500" b="1" dirty="0" smtClean="0">
                <a:solidFill>
                  <a:srgbClr val="C00000"/>
                </a:solidFill>
              </a:rPr>
              <a:t>Les middlewares </a:t>
            </a:r>
            <a:r>
              <a:rPr lang="fr-FR" sz="1500" dirty="0" smtClean="0">
                <a:solidFill>
                  <a:schemeClr val="tx1"/>
                </a:solidFill>
              </a:rPr>
              <a:t>qui sont une couche logicielle qui masque l’hétérogénéité en offrant aux</a:t>
            </a:r>
            <a:br>
              <a:rPr lang="fr-FR" sz="1500" dirty="0" smtClean="0">
                <a:solidFill>
                  <a:schemeClr val="tx1"/>
                </a:solidFill>
              </a:rPr>
            </a:br>
            <a:r>
              <a:rPr lang="fr-FR" sz="1500" dirty="0" smtClean="0">
                <a:solidFill>
                  <a:schemeClr val="tx1"/>
                </a:solidFill>
              </a:rPr>
              <a:t>programmeurs d’une application un modèle de programmation plus convenable.</a:t>
            </a:r>
            <a:br>
              <a:rPr lang="fr-FR" sz="1500" dirty="0" smtClean="0">
                <a:solidFill>
                  <a:schemeClr val="tx1"/>
                </a:solidFill>
              </a:rPr>
            </a:br>
            <a:r>
              <a:rPr lang="fr-FR" sz="1500" dirty="0" smtClean="0">
                <a:solidFill>
                  <a:schemeClr val="tx1"/>
                </a:solidFill>
              </a:rPr>
              <a:t>Concrètement un middleware est représenté par des processus qui interagissent les uns avec les autres. Exemple COBA ; RMI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31</a:t>
            </a:fld>
            <a:endParaRPr lang="fr-FR"/>
          </a:p>
        </p:txBody>
      </p:sp>
      <p:sp>
        <p:nvSpPr>
          <p:cNvPr id="3" name="Espace réservé du contenu 2"/>
          <p:cNvSpPr>
            <a:spLocks noGrp="1"/>
          </p:cNvSpPr>
          <p:nvPr>
            <p:ph sz="quarter" idx="1"/>
          </p:nvPr>
        </p:nvSpPr>
        <p:spPr>
          <a:xfrm>
            <a:off x="357158" y="1257708"/>
            <a:ext cx="8503920" cy="510025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ctr">
              <a:buNone/>
            </a:pPr>
            <a:r>
              <a:rPr lang="fr-FR" sz="2000" dirty="0" smtClean="0">
                <a:solidFill>
                  <a:srgbClr val="C00000"/>
                </a:solidFill>
              </a:rPr>
              <a:t>Middleware</a:t>
            </a:r>
          </a:p>
        </p:txBody>
      </p:sp>
      <p:pic>
        <p:nvPicPr>
          <p:cNvPr id="18434" name="Picture 2" descr="C:\Users\MULTI_TECH\Desktop\Capture.PNG"/>
          <p:cNvPicPr>
            <a:picLocks noChangeAspect="1" noChangeArrowheads="1"/>
          </p:cNvPicPr>
          <p:nvPr/>
        </p:nvPicPr>
        <p:blipFill>
          <a:blip r:embed="rId2"/>
          <a:srcRect/>
          <a:stretch>
            <a:fillRect/>
          </a:stretch>
        </p:blipFill>
        <p:spPr bwMode="auto">
          <a:xfrm>
            <a:off x="2511604" y="2594021"/>
            <a:ext cx="4357718" cy="3473924"/>
          </a:xfrm>
          <a:prstGeom prst="rect">
            <a:avLst/>
          </a:prstGeom>
          <a:noFill/>
        </p:spPr>
      </p:pic>
      <p:sp>
        <p:nvSpPr>
          <p:cNvPr id="6" name="Rectangle à coins arrondis 5"/>
          <p:cNvSpPr/>
          <p:nvPr/>
        </p:nvSpPr>
        <p:spPr>
          <a:xfrm>
            <a:off x="214282" y="2000240"/>
            <a:ext cx="2214578" cy="1214446"/>
          </a:xfrm>
          <a:prstGeom prst="wedgeRoundRectCallout">
            <a:avLst>
              <a:gd name="adj1" fmla="val 130554"/>
              <a:gd name="adj2" fmla="val 1536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smtClean="0"/>
              <a:t>Avec les </a:t>
            </a:r>
            <a:r>
              <a:rPr lang="fr-FR" sz="1400" dirty="0" err="1" smtClean="0"/>
              <a:t>middlewre</a:t>
            </a:r>
            <a:r>
              <a:rPr lang="fr-FR" sz="1400" dirty="0" smtClean="0"/>
              <a:t> les applications sont pas obligé de partager les mêmes SE</a:t>
            </a:r>
            <a:endParaRPr lang="fr-F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32</a:t>
            </a:fld>
            <a:endParaRPr lang="fr-FR"/>
          </a:p>
        </p:txBody>
      </p:sp>
      <p:sp>
        <p:nvSpPr>
          <p:cNvPr id="3" name="Espace réservé du contenu 2"/>
          <p:cNvSpPr>
            <a:spLocks noGrp="1"/>
          </p:cNvSpPr>
          <p:nvPr>
            <p:ph sz="quarter" idx="1"/>
          </p:nvPr>
        </p:nvSpPr>
        <p:spPr>
          <a:xfrm>
            <a:off x="357158" y="1257708"/>
            <a:ext cx="8503920" cy="510025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ctr">
              <a:buNone/>
            </a:pPr>
            <a:r>
              <a:rPr lang="fr-FR" sz="2000" dirty="0" smtClean="0">
                <a:solidFill>
                  <a:srgbClr val="C00000"/>
                </a:solidFill>
              </a:rPr>
              <a:t>Middleware</a:t>
            </a:r>
          </a:p>
        </p:txBody>
      </p:sp>
      <p:pic>
        <p:nvPicPr>
          <p:cNvPr id="16386" name="Picture 2" descr="C:\Users\MULTI_TECH\Desktop\Capture.PNG"/>
          <p:cNvPicPr>
            <a:picLocks noChangeAspect="1" noChangeArrowheads="1"/>
          </p:cNvPicPr>
          <p:nvPr/>
        </p:nvPicPr>
        <p:blipFill>
          <a:blip r:embed="rId2"/>
          <a:srcRect/>
          <a:stretch>
            <a:fillRect/>
          </a:stretch>
        </p:blipFill>
        <p:spPr bwMode="auto">
          <a:xfrm>
            <a:off x="1868662" y="2383870"/>
            <a:ext cx="5853579" cy="3743164"/>
          </a:xfrm>
          <a:prstGeom prst="rect">
            <a:avLst/>
          </a:prstGeom>
          <a:noFill/>
        </p:spPr>
      </p:pic>
      <p:sp>
        <p:nvSpPr>
          <p:cNvPr id="6" name="Rectangle 5"/>
          <p:cNvSpPr/>
          <p:nvPr/>
        </p:nvSpPr>
        <p:spPr>
          <a:xfrm>
            <a:off x="571472" y="2428868"/>
            <a:ext cx="2214578" cy="1357322"/>
          </a:xfrm>
          <a:prstGeom prst="wedgeRectCallout">
            <a:avLst>
              <a:gd name="adj1" fmla="val 146944"/>
              <a:gd name="adj2" fmla="val 60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300" dirty="0" smtClean="0"/>
              <a:t>FAP : Format et protocole qui permet de passer d’un espace d’adressage a l’autre et d’une machine a l’autre</a:t>
            </a:r>
            <a:endParaRPr lang="fr-FR" sz="1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33</a:t>
            </a:fld>
            <a:endParaRPr lang="fr-FR"/>
          </a:p>
        </p:txBody>
      </p:sp>
      <p:sp>
        <p:nvSpPr>
          <p:cNvPr id="3" name="Espace réservé du contenu 2"/>
          <p:cNvSpPr>
            <a:spLocks noGrp="1"/>
          </p:cNvSpPr>
          <p:nvPr>
            <p:ph sz="quarter" idx="1"/>
          </p:nvPr>
        </p:nvSpPr>
        <p:spPr>
          <a:xfrm>
            <a:off x="357158" y="1257708"/>
            <a:ext cx="8503920" cy="5100250"/>
          </a:xfrm>
        </p:spPr>
        <p:txBody>
          <a:bodyPr>
            <a:normAutofit lnSpcReduction="10000"/>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just">
              <a:buFont typeface="Wingdings" pitchFamily="2" charset="2"/>
              <a:buChar char="§"/>
            </a:pPr>
            <a:r>
              <a:rPr lang="fr-FR" sz="1700" dirty="0" smtClean="0"/>
              <a:t>L’interopérabilité est une caractéristique importante qui désigne la capacité à rendre compatibles deux systèmes quelconques  = la capacité de  la communication de deux systèmes sans ambiguïté .</a:t>
            </a:r>
          </a:p>
          <a:p>
            <a:pPr marL="342900" indent="-342900" algn="just">
              <a:buFont typeface="Wingdings" pitchFamily="2" charset="2"/>
              <a:buChar char="§"/>
            </a:pPr>
            <a:endParaRPr lang="fr-FR" sz="1800" dirty="0" smtClean="0"/>
          </a:p>
          <a:p>
            <a:pPr marL="342900" indent="-342900" algn="just">
              <a:buFont typeface="Wingdings" pitchFamily="2" charset="2"/>
              <a:buChar char="§"/>
            </a:pPr>
            <a:r>
              <a:rPr lang="fr-FR" sz="1800" dirty="0" smtClean="0"/>
              <a:t>L’interopérabilité vise à réduire le problème de l’hétérogénéité avec plusieurs standards ou protocole: </a:t>
            </a:r>
          </a:p>
          <a:p>
            <a:pPr marL="617220" lvl="1" indent="-342900" algn="just">
              <a:buFont typeface="+mj-lt"/>
              <a:buAutoNum type="arabicPeriod"/>
            </a:pPr>
            <a:r>
              <a:rPr lang="fr-FR" sz="1500" dirty="0" smtClean="0">
                <a:solidFill>
                  <a:schemeClr val="tx1"/>
                </a:solidFill>
              </a:rPr>
              <a:t>L’utilisation d’un </a:t>
            </a:r>
            <a:r>
              <a:rPr lang="fr-FR" sz="1500" b="1" dirty="0" smtClean="0">
                <a:solidFill>
                  <a:srgbClr val="C00000"/>
                </a:solidFill>
              </a:rPr>
              <a:t>protocole de communication </a:t>
            </a:r>
            <a:r>
              <a:rPr lang="fr-FR" sz="1500" dirty="0" smtClean="0">
                <a:solidFill>
                  <a:schemeClr val="tx1"/>
                </a:solidFill>
              </a:rPr>
              <a:t>TCP|IP</a:t>
            </a:r>
          </a:p>
          <a:p>
            <a:pPr marL="617220" lvl="1" indent="-342900" algn="just">
              <a:buFont typeface="+mj-lt"/>
              <a:buAutoNum type="arabicPeriod"/>
            </a:pPr>
            <a:r>
              <a:rPr lang="fr-FR" sz="1500" b="1" dirty="0" smtClean="0">
                <a:solidFill>
                  <a:srgbClr val="C00000"/>
                </a:solidFill>
              </a:rPr>
              <a:t>Les middlewares </a:t>
            </a:r>
            <a:r>
              <a:rPr lang="fr-FR" sz="1500" dirty="0" smtClean="0">
                <a:solidFill>
                  <a:schemeClr val="tx1"/>
                </a:solidFill>
              </a:rPr>
              <a:t>qui sont une couche logicielle qui masque l’hétérogénéité en offrant aux</a:t>
            </a:r>
            <a:br>
              <a:rPr lang="fr-FR" sz="1500" dirty="0" smtClean="0">
                <a:solidFill>
                  <a:schemeClr val="tx1"/>
                </a:solidFill>
              </a:rPr>
            </a:br>
            <a:r>
              <a:rPr lang="fr-FR" sz="1500" dirty="0" smtClean="0">
                <a:solidFill>
                  <a:schemeClr val="tx1"/>
                </a:solidFill>
              </a:rPr>
              <a:t>programmeurs d’une application un modèle de programmation plus convenable.</a:t>
            </a:r>
            <a:br>
              <a:rPr lang="fr-FR" sz="1500" dirty="0" smtClean="0">
                <a:solidFill>
                  <a:schemeClr val="tx1"/>
                </a:solidFill>
              </a:rPr>
            </a:br>
            <a:r>
              <a:rPr lang="fr-FR" sz="1500" dirty="0" smtClean="0">
                <a:solidFill>
                  <a:schemeClr val="tx1"/>
                </a:solidFill>
              </a:rPr>
              <a:t>Concrètement un middleware est représenté par des processus qui interagissent les uns avec les autres</a:t>
            </a:r>
          </a:p>
          <a:p>
            <a:pPr marL="617220" lvl="1" indent="-342900" algn="just">
              <a:buFont typeface="+mj-lt"/>
              <a:buAutoNum type="arabicPeriod"/>
            </a:pPr>
            <a:r>
              <a:rPr lang="fr-FR" sz="1600" b="1" dirty="0" smtClean="0">
                <a:solidFill>
                  <a:srgbClr val="C00000"/>
                </a:solidFill>
              </a:rPr>
              <a:t>Les machines virtuelles </a:t>
            </a:r>
            <a:r>
              <a:rPr lang="fr-FR" sz="1600" dirty="0" smtClean="0">
                <a:solidFill>
                  <a:schemeClr val="tx1"/>
                </a:solidFill>
              </a:rPr>
              <a:t>permettent de supporter le code mobile. Ce dernier désigne la possibilité de transfert de code d’une machine source à une machine destination et son exécution sur cette dernière. En effet, si les plateformes sont différentes, le code produit pour l’une ne peut fonctionner sur l’autre. Pour éviter ce problème, le code mobile est généré d’un langage source pour une machine virtuelle donnée (</a:t>
            </a:r>
            <a:r>
              <a:rPr lang="fr-FR" sz="1600" dirty="0" err="1" smtClean="0">
                <a:solidFill>
                  <a:schemeClr val="tx1"/>
                </a:solidFill>
              </a:rPr>
              <a:t>e.g</a:t>
            </a:r>
            <a:r>
              <a:rPr lang="fr-FR" sz="1600" dirty="0" smtClean="0">
                <a:solidFill>
                  <a:schemeClr val="tx1"/>
                </a:solidFill>
              </a:rPr>
              <a:t>. Machine virtuelle de Java :JVM) </a:t>
            </a:r>
            <a:endParaRPr lang="fr-FR" sz="15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34</a:t>
            </a:fld>
            <a:endParaRPr lang="fr-FR"/>
          </a:p>
        </p:txBody>
      </p:sp>
      <p:sp>
        <p:nvSpPr>
          <p:cNvPr id="3" name="Espace réservé du contenu 2"/>
          <p:cNvSpPr>
            <a:spLocks noGrp="1"/>
          </p:cNvSpPr>
          <p:nvPr>
            <p:ph sz="quarter" idx="1"/>
          </p:nvPr>
        </p:nvSpPr>
        <p:spPr>
          <a:xfrm>
            <a:off x="357158" y="1257708"/>
            <a:ext cx="8503920" cy="510025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ctr">
              <a:buNone/>
            </a:pPr>
            <a:r>
              <a:rPr lang="fr-FR" sz="2000" dirty="0" smtClean="0">
                <a:solidFill>
                  <a:srgbClr val="C00000"/>
                </a:solidFill>
              </a:rPr>
              <a:t>Machine virtuelle</a:t>
            </a:r>
          </a:p>
          <a:p>
            <a:pPr marL="342900" indent="-342900">
              <a:buFont typeface="Wingdings" pitchFamily="2" charset="2"/>
              <a:buChar char="§"/>
            </a:pPr>
            <a:r>
              <a:rPr lang="fr-FR" sz="2000" dirty="0" smtClean="0">
                <a:solidFill>
                  <a:srgbClr val="C00000"/>
                </a:solidFill>
              </a:rPr>
              <a:t>Rôle :</a:t>
            </a:r>
          </a:p>
          <a:p>
            <a:pPr marL="617220" lvl="1" indent="-342900" algn="just">
              <a:buFont typeface="Wingdings" pitchFamily="2" charset="2"/>
              <a:buChar char="§"/>
            </a:pPr>
            <a:r>
              <a:rPr lang="fr-FR" sz="1500" dirty="0" smtClean="0">
                <a:solidFill>
                  <a:schemeClr val="tx1"/>
                </a:solidFill>
              </a:rPr>
              <a:t>Fournir un environnement de programmation indépendamment de la plateforme qui fait abstraction du matériel ou SE.</a:t>
            </a:r>
          </a:p>
          <a:p>
            <a:pPr marL="617220" lvl="1" indent="-342900" algn="just">
              <a:buFont typeface="Wingdings" pitchFamily="2" charset="2"/>
              <a:buChar char="§"/>
            </a:pPr>
            <a:r>
              <a:rPr lang="fr-FR" sz="1500" dirty="0" smtClean="0">
                <a:solidFill>
                  <a:schemeClr val="tx1"/>
                </a:solidFill>
              </a:rPr>
              <a:t>Permet  a un programme de s’exécuter de la même façon sur n’import quel autre plateforme.</a:t>
            </a:r>
          </a:p>
          <a:p>
            <a:pPr marL="617220" lvl="1" indent="-342900" algn="just">
              <a:buFont typeface="Wingdings" pitchFamily="2" charset="2"/>
              <a:buChar char="§"/>
            </a:pPr>
            <a:r>
              <a:rPr lang="fr-FR" sz="1500" dirty="0" smtClean="0">
                <a:solidFill>
                  <a:schemeClr val="tx1"/>
                </a:solidFill>
              </a:rPr>
              <a:t>Exemple e de la JVM </a:t>
            </a:r>
          </a:p>
          <a:p>
            <a:pPr marL="617220" lvl="1" indent="-342900" algn="just">
              <a:buFont typeface="Wingdings" pitchFamily="2" charset="2"/>
              <a:buChar char="§"/>
            </a:pPr>
            <a:endParaRPr lang="fr-FR" sz="1500" dirty="0" smtClean="0">
              <a:solidFill>
                <a:schemeClr val="tx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35</a:t>
            </a:fld>
            <a:endParaRPr lang="fr-FR"/>
          </a:p>
        </p:txBody>
      </p:sp>
      <p:sp>
        <p:nvSpPr>
          <p:cNvPr id="3" name="Espace réservé du contenu 2"/>
          <p:cNvSpPr>
            <a:spLocks noGrp="1"/>
          </p:cNvSpPr>
          <p:nvPr>
            <p:ph sz="quarter" idx="1"/>
          </p:nvPr>
        </p:nvSpPr>
        <p:spPr>
          <a:xfrm>
            <a:off x="357158" y="1257708"/>
            <a:ext cx="8503920" cy="510025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L’interopérabilité </a:t>
            </a:r>
          </a:p>
          <a:p>
            <a:pPr marL="342900" indent="-342900" algn="ctr">
              <a:buNone/>
            </a:pPr>
            <a:r>
              <a:rPr lang="fr-FR" sz="2000" dirty="0" smtClean="0">
                <a:solidFill>
                  <a:srgbClr val="C00000"/>
                </a:solidFill>
              </a:rPr>
              <a:t>Machine virtuelle</a:t>
            </a:r>
          </a:p>
          <a:p>
            <a:pPr marL="617220" lvl="1" indent="-342900" algn="just">
              <a:buFont typeface="Wingdings" pitchFamily="2" charset="2"/>
              <a:buChar char="§"/>
            </a:pPr>
            <a:endParaRPr lang="fr-FR" sz="1500" dirty="0" smtClean="0">
              <a:solidFill>
                <a:schemeClr val="tx1"/>
              </a:solidFill>
            </a:endParaRPr>
          </a:p>
        </p:txBody>
      </p:sp>
      <p:pic>
        <p:nvPicPr>
          <p:cNvPr id="16386" name="Picture 2" descr="C:\Users\MULTI_TECH\Desktop\java-virtual-machine.png"/>
          <p:cNvPicPr>
            <a:picLocks noChangeAspect="1" noChangeArrowheads="1"/>
          </p:cNvPicPr>
          <p:nvPr/>
        </p:nvPicPr>
        <p:blipFill>
          <a:blip r:embed="rId2"/>
          <a:srcRect/>
          <a:stretch>
            <a:fillRect/>
          </a:stretch>
        </p:blipFill>
        <p:spPr bwMode="auto">
          <a:xfrm>
            <a:off x="2214546" y="2714620"/>
            <a:ext cx="4857784" cy="3214710"/>
          </a:xfrm>
          <a:prstGeom prst="rect">
            <a:avLst/>
          </a:prstGeom>
          <a:noFill/>
        </p:spPr>
      </p:pic>
      <p:sp>
        <p:nvSpPr>
          <p:cNvPr id="6" name="Rectangle à coins arrondis 5"/>
          <p:cNvSpPr/>
          <p:nvPr/>
        </p:nvSpPr>
        <p:spPr>
          <a:xfrm>
            <a:off x="214282" y="2714620"/>
            <a:ext cx="1928826" cy="1428760"/>
          </a:xfrm>
          <a:prstGeom prst="wedgeRoundRectCallout">
            <a:avLst>
              <a:gd name="adj1" fmla="val 134089"/>
              <a:gd name="adj2" fmla="val 545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Compiler a un code intermédiaire indépendant de la plateforme</a:t>
            </a:r>
            <a:endParaRPr lang="fr-FR" sz="1400" dirty="0"/>
          </a:p>
        </p:txBody>
      </p:sp>
      <p:sp>
        <p:nvSpPr>
          <p:cNvPr id="7" name="Rectangle à coins arrondis 6"/>
          <p:cNvSpPr/>
          <p:nvPr/>
        </p:nvSpPr>
        <p:spPr>
          <a:xfrm>
            <a:off x="6500826" y="1857364"/>
            <a:ext cx="2214578" cy="1898532"/>
          </a:xfrm>
          <a:prstGeom prst="wedgeRoundRectCallout">
            <a:avLst>
              <a:gd name="adj1" fmla="val -130776"/>
              <a:gd name="adj2" fmla="val 1162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fr-FR" sz="1400" dirty="0" smtClean="0"/>
              <a:t>La machine virtuelle Java effectue les tâches principales suivantes:</a:t>
            </a:r>
          </a:p>
          <a:p>
            <a:pPr algn="just" fontAlgn="base">
              <a:buFont typeface="Arial" pitchFamily="34" charset="0"/>
              <a:buChar char="•"/>
            </a:pPr>
            <a:r>
              <a:rPr lang="fr-FR" sz="1400" dirty="0" smtClean="0"/>
              <a:t>Charge le code</a:t>
            </a:r>
          </a:p>
          <a:p>
            <a:pPr algn="just" fontAlgn="base">
              <a:buFont typeface="Arial" pitchFamily="34" charset="0"/>
              <a:buChar char="•"/>
            </a:pPr>
            <a:r>
              <a:rPr lang="fr-FR" sz="1400" dirty="0" smtClean="0"/>
              <a:t>Vérifie le code</a:t>
            </a:r>
          </a:p>
          <a:p>
            <a:pPr algn="just" fontAlgn="base">
              <a:buFont typeface="Arial" pitchFamily="34" charset="0"/>
              <a:buChar char="•"/>
            </a:pPr>
            <a:r>
              <a:rPr lang="fr-FR" sz="1400" dirty="0" smtClean="0"/>
              <a:t>Exécute le code</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36</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L’ouverture (</a:t>
            </a:r>
            <a:r>
              <a:rPr lang="fr-FR" sz="2000" dirty="0" err="1" smtClean="0">
                <a:solidFill>
                  <a:srgbClr val="C00000"/>
                </a:solidFill>
              </a:rPr>
              <a:t>Openness</a:t>
            </a:r>
            <a:r>
              <a:rPr lang="fr-FR" sz="2000" dirty="0" smtClean="0">
                <a:solidFill>
                  <a:srgbClr val="C00000"/>
                </a:solidFill>
              </a:rPr>
              <a:t>)</a:t>
            </a:r>
          </a:p>
          <a:p>
            <a:pPr marL="342900" indent="-342900" algn="ctr">
              <a:buNone/>
            </a:pPr>
            <a:endParaRPr lang="fr-FR" sz="2000" dirty="0" smtClean="0">
              <a:solidFill>
                <a:srgbClr val="C00000"/>
              </a:solidFill>
            </a:endParaRPr>
          </a:p>
          <a:p>
            <a:pPr marL="342900" indent="-342900" algn="just">
              <a:buFont typeface="Wingdings" pitchFamily="2" charset="2"/>
              <a:buChar char="§"/>
            </a:pPr>
            <a:r>
              <a:rPr lang="fr-FR" sz="1700" dirty="0" smtClean="0"/>
              <a:t>Elle désigne la possibilité d’ajout, de suppression ou de modification des ressources et services dans un système distribué. </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On qualifie un système d’ouvert s’il supporte, sans difficultés :</a:t>
            </a:r>
          </a:p>
          <a:p>
            <a:pPr marL="342900" indent="-342900" algn="just">
              <a:buFont typeface="Wingdings" pitchFamily="2" charset="2"/>
              <a:buChar char="§"/>
            </a:pPr>
            <a:endParaRPr lang="fr-FR" sz="1700" dirty="0" smtClean="0"/>
          </a:p>
          <a:p>
            <a:pPr marL="731520" lvl="1" indent="-457200" algn="just">
              <a:buFont typeface="+mj-lt"/>
              <a:buAutoNum type="arabicPeriod"/>
            </a:pPr>
            <a:r>
              <a:rPr lang="fr-FR" sz="1500" dirty="0" smtClean="0">
                <a:solidFill>
                  <a:schemeClr val="tx1"/>
                </a:solidFill>
              </a:rPr>
              <a:t>L’ajout d’ordinateurs au niveau de la couche matérielle</a:t>
            </a:r>
          </a:p>
          <a:p>
            <a:pPr marL="731520" lvl="1" indent="-457200" algn="just">
              <a:buFont typeface="+mj-lt"/>
              <a:buAutoNum type="arabicPeriod"/>
            </a:pPr>
            <a:r>
              <a:rPr lang="fr-FR" sz="1500" dirty="0" smtClean="0">
                <a:solidFill>
                  <a:schemeClr val="tx1"/>
                </a:solidFill>
              </a:rPr>
              <a:t>L’ajout de nouveaux services au niveau application, middleware et système d’exploitation</a:t>
            </a:r>
          </a:p>
          <a:p>
            <a:pPr marL="731520" lvl="1" indent="-457200" algn="just">
              <a:buFont typeface="+mj-lt"/>
              <a:buAutoNum type="arabicPeriod"/>
            </a:pPr>
            <a:r>
              <a:rPr lang="fr-FR" sz="1500" dirty="0" smtClean="0">
                <a:solidFill>
                  <a:schemeClr val="tx1"/>
                </a:solidFill>
              </a:rPr>
              <a:t>La ré-implémentation des services anciens </a:t>
            </a:r>
            <a:endParaRPr lang="fr-FR" sz="14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37</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L’invariance à l’échelle</a:t>
            </a:r>
          </a:p>
          <a:p>
            <a:pPr marL="342900" indent="-342900" algn="ctr">
              <a:buNone/>
            </a:pPr>
            <a:endParaRPr lang="fr-FR" sz="2000" dirty="0" smtClean="0">
              <a:solidFill>
                <a:srgbClr val="C00000"/>
              </a:solidFill>
            </a:endParaRPr>
          </a:p>
          <a:p>
            <a:pPr marL="457200" indent="-457200" algn="just">
              <a:buFont typeface="Wingdings" pitchFamily="2" charset="2"/>
              <a:buChar char="§"/>
            </a:pPr>
            <a:endParaRPr lang="fr-FR" sz="2000" dirty="0" smtClean="0"/>
          </a:p>
          <a:p>
            <a:pPr marL="457200" indent="-457200" algn="just">
              <a:buFont typeface="Wingdings" pitchFamily="2" charset="2"/>
              <a:buChar char="§"/>
            </a:pPr>
            <a:r>
              <a:rPr lang="fr-FR" sz="1700" dirty="0" smtClean="0"/>
              <a:t>Un système est dit invariant à l’échelle (</a:t>
            </a:r>
            <a:r>
              <a:rPr lang="fr-FR" sz="1700" dirty="0" err="1" smtClean="0"/>
              <a:t>scalable</a:t>
            </a:r>
            <a:r>
              <a:rPr lang="fr-FR" sz="1700" dirty="0" smtClean="0"/>
              <a:t> system) s’il reste performant et d’un coût raisonnable lors d’une augmentation importante du nombre des utilisateurs et de ressources gérées. </a:t>
            </a:r>
          </a:p>
          <a:p>
            <a:pPr marL="457200" indent="-457200" algn="just">
              <a:buFont typeface="Wingdings" pitchFamily="2" charset="2"/>
              <a:buChar char="§"/>
            </a:pPr>
            <a:endParaRPr lang="fr-FR" sz="1700" dirty="0" smtClean="0"/>
          </a:p>
          <a:p>
            <a:pPr marL="457200" indent="-457200" algn="just">
              <a:buFont typeface="Wingdings" pitchFamily="2" charset="2"/>
              <a:buChar char="§"/>
            </a:pPr>
            <a:r>
              <a:rPr lang="fr-FR" sz="1700" dirty="0" smtClean="0"/>
              <a:t>Par exemple, Internet a connu une évolution exponentielle qui a fait passer le nombre d’ordinateurs de 188 en 1979 (début d’Internet) à 56 millions en 1999. De ce fait, il peut être considéré comme un système invariant au changement de l’échelle des utilisateurs et des ressources.</a:t>
            </a:r>
            <a:r>
              <a:rPr lang="fr-FR" sz="1700" dirty="0" smtClean="0">
                <a:solidFill>
                  <a:schemeClr val="tx1"/>
                </a:solidFill>
              </a:rPr>
              <a:t> </a:t>
            </a:r>
            <a:endParaRPr lang="fr-FR" sz="1500" b="1" dirty="0" smtClean="0">
              <a:solidFill>
                <a:schemeClr val="tx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38</a:t>
            </a:fld>
            <a:endParaRPr lang="fr-FR"/>
          </a:p>
        </p:txBody>
      </p:sp>
      <p:sp>
        <p:nvSpPr>
          <p:cNvPr id="3" name="Espace réservé du contenu 2"/>
          <p:cNvSpPr>
            <a:spLocks noGrp="1"/>
          </p:cNvSpPr>
          <p:nvPr>
            <p:ph sz="quarter" idx="1"/>
          </p:nvPr>
        </p:nvSpPr>
        <p:spPr>
          <a:xfrm>
            <a:off x="357158" y="1257708"/>
            <a:ext cx="8503920" cy="4572000"/>
          </a:xfrm>
        </p:spPr>
        <p:txBody>
          <a:bodyPr>
            <a:normAutofit fontScale="92500" lnSpcReduction="10000"/>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L’invariance à l’échelle</a:t>
            </a:r>
          </a:p>
          <a:p>
            <a:pPr marL="342900" indent="-342900" algn="ctr">
              <a:buNone/>
            </a:pPr>
            <a:endParaRPr lang="fr-FR" sz="2000" dirty="0" smtClean="0">
              <a:solidFill>
                <a:srgbClr val="C00000"/>
              </a:solidFill>
            </a:endParaRPr>
          </a:p>
          <a:p>
            <a:pPr marL="457200" indent="-457200" algn="just">
              <a:buFont typeface="Wingdings" pitchFamily="2" charset="2"/>
              <a:buChar char="§"/>
            </a:pPr>
            <a:endParaRPr lang="fr-FR" sz="2000" dirty="0" smtClean="0"/>
          </a:p>
          <a:p>
            <a:pPr marL="457200" indent="-457200" algn="just">
              <a:buFont typeface="Wingdings" pitchFamily="2" charset="2"/>
              <a:buChar char="§"/>
            </a:pPr>
            <a:r>
              <a:rPr lang="fr-FR" sz="2000" dirty="0" smtClean="0"/>
              <a:t>Avoir un système invariant à l’échelle signifie :</a:t>
            </a:r>
          </a:p>
          <a:p>
            <a:pPr marL="457200" indent="-457200" algn="just">
              <a:buFont typeface="Wingdings" pitchFamily="2" charset="2"/>
              <a:buChar char="§"/>
            </a:pPr>
            <a:endParaRPr lang="fr-FR" sz="2000" dirty="0" smtClean="0"/>
          </a:p>
          <a:p>
            <a:pPr marL="731520" lvl="1" indent="-457200" algn="just">
              <a:buFont typeface="+mj-lt"/>
              <a:buAutoNum type="arabicPeriod"/>
            </a:pPr>
            <a:r>
              <a:rPr lang="fr-FR" sz="1700" dirty="0" smtClean="0">
                <a:solidFill>
                  <a:schemeClr val="tx1"/>
                </a:solidFill>
              </a:rPr>
              <a:t>L’ajout d’utilisateurs et de ressources est toujours possible</a:t>
            </a:r>
          </a:p>
          <a:p>
            <a:pPr marL="731520" lvl="1" indent="-457200" algn="just">
              <a:buFont typeface="+mj-lt"/>
              <a:buAutoNum type="arabicPeriod"/>
            </a:pPr>
            <a:r>
              <a:rPr lang="fr-FR" sz="1700" dirty="0" smtClean="0">
                <a:solidFill>
                  <a:schemeClr val="tx1"/>
                </a:solidFill>
              </a:rPr>
              <a:t>Le coût d’ajout est proportionnel au nombre d’utilisateurs ou ressources</a:t>
            </a:r>
            <a:br>
              <a:rPr lang="fr-FR" sz="1700" dirty="0" smtClean="0">
                <a:solidFill>
                  <a:schemeClr val="tx1"/>
                </a:solidFill>
              </a:rPr>
            </a:br>
            <a:r>
              <a:rPr lang="fr-FR" sz="1700" dirty="0" smtClean="0">
                <a:solidFill>
                  <a:schemeClr val="tx1"/>
                </a:solidFill>
              </a:rPr>
              <a:t>ajoutés</a:t>
            </a:r>
          </a:p>
          <a:p>
            <a:pPr marL="731520" lvl="1" indent="-457200" algn="just">
              <a:buFont typeface="+mj-lt"/>
              <a:buAutoNum type="arabicPeriod"/>
            </a:pPr>
            <a:r>
              <a:rPr lang="fr-FR" sz="1700" dirty="0" smtClean="0">
                <a:solidFill>
                  <a:schemeClr val="tx1"/>
                </a:solidFill>
              </a:rPr>
              <a:t>Maintien de bonnes performances ou baisse raisonnable suite aux ajouts </a:t>
            </a:r>
            <a:br>
              <a:rPr lang="fr-FR" sz="1700" dirty="0" smtClean="0">
                <a:solidFill>
                  <a:schemeClr val="tx1"/>
                </a:solidFill>
              </a:rPr>
            </a:br>
            <a:r>
              <a:rPr lang="fr-FR" sz="1700" dirty="0" smtClean="0">
                <a:solidFill>
                  <a:schemeClr val="tx1"/>
                </a:solidFill>
              </a:rPr>
              <a:t> </a:t>
            </a:r>
            <a:br>
              <a:rPr lang="fr-FR" sz="1700" dirty="0" smtClean="0">
                <a:solidFill>
                  <a:schemeClr val="tx1"/>
                </a:solidFill>
              </a:rPr>
            </a:br>
            <a:r>
              <a:rPr lang="fr-FR" sz="1500" dirty="0" smtClean="0">
                <a:solidFill>
                  <a:schemeClr val="tx1"/>
                </a:solidFill>
              </a:rPr>
              <a:t/>
            </a:r>
            <a:br>
              <a:rPr lang="fr-FR" sz="1500" dirty="0" smtClean="0">
                <a:solidFill>
                  <a:schemeClr val="tx1"/>
                </a:solidFill>
              </a:rPr>
            </a:br>
            <a:r>
              <a:rPr lang="fr-FR" sz="1500" dirty="0" smtClean="0">
                <a:solidFill>
                  <a:schemeClr val="tx1"/>
                </a:solidFill>
              </a:rPr>
              <a:t> </a:t>
            </a:r>
            <a:br>
              <a:rPr lang="fr-FR" sz="1500" dirty="0" smtClean="0">
                <a:solidFill>
                  <a:schemeClr val="tx1"/>
                </a:solidFill>
              </a:rPr>
            </a:br>
            <a:r>
              <a:rPr lang="fr-FR" sz="1500" dirty="0" smtClean="0">
                <a:solidFill>
                  <a:schemeClr val="tx1"/>
                </a:solidFill>
              </a:rPr>
              <a:t> </a:t>
            </a:r>
            <a:br>
              <a:rPr lang="fr-FR" sz="1500" dirty="0" smtClean="0">
                <a:solidFill>
                  <a:schemeClr val="tx1"/>
                </a:solidFill>
              </a:rPr>
            </a:br>
            <a:endParaRPr lang="fr-FR" sz="1500" b="1" dirty="0" smtClean="0">
              <a:solidFill>
                <a:schemeClr val="tx1"/>
              </a:solidFill>
            </a:endParaRPr>
          </a:p>
          <a:p>
            <a:pPr marL="342900" indent="-342900" algn="just">
              <a:lnSpc>
                <a:spcPct val="170000"/>
              </a:lnSpc>
              <a:buNone/>
            </a:pPr>
            <a:r>
              <a:rPr lang="fr-FR" sz="1900" b="1" dirty="0" smtClean="0"/>
              <a:t>	</a:t>
            </a:r>
            <a:endParaRPr lang="fr-FR" sz="19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39</a:t>
            </a:fld>
            <a:endParaRPr lang="fr-FR"/>
          </a:p>
        </p:txBody>
      </p:sp>
      <p:sp>
        <p:nvSpPr>
          <p:cNvPr id="3" name="Espace réservé du contenu 2"/>
          <p:cNvSpPr>
            <a:spLocks noGrp="1"/>
          </p:cNvSpPr>
          <p:nvPr>
            <p:ph sz="quarter" idx="1"/>
          </p:nvPr>
        </p:nvSpPr>
        <p:spPr>
          <a:xfrm>
            <a:off x="357158" y="1257708"/>
            <a:ext cx="8503920" cy="5243126"/>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Gestion de la sécurité</a:t>
            </a:r>
          </a:p>
          <a:p>
            <a:pPr marL="342900" indent="-342900" algn="just">
              <a:buFont typeface="Wingdings" pitchFamily="2" charset="2"/>
              <a:buChar char="§"/>
            </a:pPr>
            <a:endParaRPr lang="fr-FR" sz="2000" dirty="0" smtClean="0"/>
          </a:p>
          <a:p>
            <a:pPr marL="457200" indent="-457200" algn="just">
              <a:buFont typeface="Wingdings" pitchFamily="2" charset="2"/>
              <a:buChar char="§"/>
            </a:pPr>
            <a:r>
              <a:rPr lang="fr-FR" sz="2000" dirty="0" smtClean="0"/>
              <a:t>Résoudre le problème de sécurité revient à assurer :</a:t>
            </a:r>
          </a:p>
          <a:p>
            <a:pPr marL="457200" indent="-457200" algn="just">
              <a:buFont typeface="Wingdings" pitchFamily="2" charset="2"/>
              <a:buChar char="§"/>
            </a:pPr>
            <a:endParaRPr lang="fr-FR" sz="2000" dirty="0" smtClean="0"/>
          </a:p>
          <a:p>
            <a:pPr marL="731520" lvl="1" indent="-457200" algn="just">
              <a:buFont typeface="+mj-lt"/>
              <a:buAutoNum type="arabicPeriod"/>
            </a:pPr>
            <a:r>
              <a:rPr lang="fr-FR" sz="1700" b="1" dirty="0" smtClean="0">
                <a:solidFill>
                  <a:srgbClr val="C00000"/>
                </a:solidFill>
              </a:rPr>
              <a:t>La confidentialité </a:t>
            </a:r>
            <a:r>
              <a:rPr lang="fr-FR" sz="1700" dirty="0" smtClean="0">
                <a:solidFill>
                  <a:schemeClr val="tx1"/>
                </a:solidFill>
              </a:rPr>
              <a:t>des informations vis-à-vis des personnes non autorisées à</a:t>
            </a:r>
            <a:br>
              <a:rPr lang="fr-FR" sz="1700" dirty="0" smtClean="0">
                <a:solidFill>
                  <a:schemeClr val="tx1"/>
                </a:solidFill>
              </a:rPr>
            </a:br>
            <a:r>
              <a:rPr lang="fr-FR" sz="1700" dirty="0" smtClean="0">
                <a:solidFill>
                  <a:schemeClr val="tx1"/>
                </a:solidFill>
              </a:rPr>
              <a:t>la connaître </a:t>
            </a:r>
          </a:p>
          <a:p>
            <a:pPr marL="731520" lvl="1" indent="-457200" algn="just">
              <a:buNone/>
            </a:pPr>
            <a:r>
              <a:rPr lang="fr-FR" sz="1800" dirty="0" smtClean="0"/>
              <a:t>		</a:t>
            </a:r>
            <a:r>
              <a:rPr lang="fr-FR" sz="1700" dirty="0" smtClean="0">
                <a:solidFill>
                  <a:schemeClr val="tx1"/>
                </a:solidFill>
              </a:rPr>
              <a:t>Exemple : l’échange de message nécessite leur protection et l’authentification de leur émetteur (</a:t>
            </a:r>
            <a:r>
              <a:rPr lang="fr-FR" sz="1700" dirty="0" err="1" smtClean="0">
                <a:solidFill>
                  <a:schemeClr val="tx1"/>
                </a:solidFill>
              </a:rPr>
              <a:t>e.g</a:t>
            </a:r>
            <a:r>
              <a:rPr lang="fr-FR" sz="1700" dirty="0" smtClean="0">
                <a:solidFill>
                  <a:schemeClr val="tx1"/>
                </a:solidFill>
              </a:rPr>
              <a:t>. cas du commerce électronique). La</a:t>
            </a:r>
            <a:br>
              <a:rPr lang="fr-FR" sz="1700" dirty="0" smtClean="0">
                <a:solidFill>
                  <a:schemeClr val="tx1"/>
                </a:solidFill>
              </a:rPr>
            </a:br>
            <a:r>
              <a:rPr lang="fr-FR" sz="1700" dirty="0" smtClean="0">
                <a:solidFill>
                  <a:schemeClr val="tx1"/>
                </a:solidFill>
              </a:rPr>
              <a:t>cryptographie et les mots de passe sont très utilisés actuellement</a:t>
            </a:r>
            <a:r>
              <a:rPr lang="fr-FR" sz="1800" dirty="0" smtClean="0"/>
              <a:t>. </a:t>
            </a:r>
          </a:p>
          <a:p>
            <a:pPr marL="731520" lvl="1" indent="-457200" algn="just">
              <a:buNone/>
            </a:pPr>
            <a:endParaRPr lang="fr-FR" sz="1700" dirty="0" smtClean="0">
              <a:solidFill>
                <a:schemeClr val="tx1"/>
              </a:solidFill>
            </a:endParaRPr>
          </a:p>
          <a:p>
            <a:pPr marL="731520" lvl="1" indent="-457200" algn="just">
              <a:buFont typeface="+mj-lt"/>
              <a:buAutoNum type="arabicPeriod" startAt="2"/>
            </a:pPr>
            <a:r>
              <a:rPr lang="fr-FR" sz="1700" b="1" dirty="0" smtClean="0">
                <a:solidFill>
                  <a:srgbClr val="C00000"/>
                </a:solidFill>
              </a:rPr>
              <a:t>L’intégrité</a:t>
            </a:r>
            <a:r>
              <a:rPr lang="fr-FR" sz="1700" dirty="0" smtClean="0">
                <a:solidFill>
                  <a:schemeClr val="tx1"/>
                </a:solidFill>
              </a:rPr>
              <a:t> vis-à-vis des altérations ou corruptions (i.e. modifications</a:t>
            </a:r>
            <a:br>
              <a:rPr lang="fr-FR" sz="1700" dirty="0" smtClean="0">
                <a:solidFill>
                  <a:schemeClr val="tx1"/>
                </a:solidFill>
              </a:rPr>
            </a:br>
            <a:r>
              <a:rPr lang="fr-FR" sz="1700" dirty="0" smtClean="0">
                <a:solidFill>
                  <a:schemeClr val="tx1"/>
                </a:solidFill>
              </a:rPr>
              <a:t>malintentionnées)== le système doit réagir</a:t>
            </a:r>
          </a:p>
          <a:p>
            <a:pPr marL="731520" lvl="1" indent="-457200" algn="just">
              <a:buFont typeface="+mj-lt"/>
              <a:buAutoNum type="arabicPeriod" startAt="2"/>
            </a:pPr>
            <a:r>
              <a:rPr lang="fr-FR" sz="1700" b="1" dirty="0" smtClean="0">
                <a:solidFill>
                  <a:srgbClr val="C00000"/>
                </a:solidFill>
              </a:rPr>
              <a:t>La disponibilité </a:t>
            </a:r>
            <a:r>
              <a:rPr lang="fr-FR" sz="1700" dirty="0" smtClean="0">
                <a:solidFill>
                  <a:schemeClr val="tx1"/>
                </a:solidFill>
              </a:rPr>
              <a:t>du système (i.e. pas d’interférence entre composants qui</a:t>
            </a:r>
            <a:br>
              <a:rPr lang="fr-FR" sz="1700" dirty="0" smtClean="0">
                <a:solidFill>
                  <a:schemeClr val="tx1"/>
                </a:solidFill>
              </a:rPr>
            </a:br>
            <a:r>
              <a:rPr lang="fr-FR" sz="1700" dirty="0" smtClean="0">
                <a:solidFill>
                  <a:schemeClr val="tx1"/>
                </a:solidFill>
              </a:rPr>
              <a:t>engendre un blocage du système ou dégradation des performances)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tx1"/>
                </a:solidFill>
              </a:rPr>
              <a:t>Pré-requis</a:t>
            </a:r>
            <a:endParaRPr lang="fr-FR" sz="3000" b="1"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a:t>
            </a:fld>
            <a:endParaRPr lang="fr-FR"/>
          </a:p>
        </p:txBody>
      </p:sp>
      <p:sp>
        <p:nvSpPr>
          <p:cNvPr id="3" name="Espace réservé du contenu 2"/>
          <p:cNvSpPr>
            <a:spLocks noGrp="1"/>
          </p:cNvSpPr>
          <p:nvPr>
            <p:ph sz="quarter" idx="1"/>
          </p:nvPr>
        </p:nvSpPr>
        <p:spPr>
          <a:xfrm>
            <a:off x="568674" y="1742196"/>
            <a:ext cx="8503920" cy="4572000"/>
          </a:xfrm>
        </p:spPr>
        <p:txBody>
          <a:bodyPr>
            <a:normAutofit/>
          </a:bodyPr>
          <a:lstStyle/>
          <a:p>
            <a:pPr>
              <a:buNone/>
            </a:pPr>
            <a:endParaRPr lang="fr-FR" sz="3000" dirty="0" smtClean="0"/>
          </a:p>
          <a:p>
            <a:pPr algn="just">
              <a:buFont typeface="Wingdings" pitchFamily="2" charset="2"/>
              <a:buChar char="§"/>
            </a:pPr>
            <a:r>
              <a:rPr lang="fr-FR" sz="1800" dirty="0" smtClean="0"/>
              <a:t>Langage orienté objets</a:t>
            </a:r>
          </a:p>
          <a:p>
            <a:pPr algn="just">
              <a:buFont typeface="Wingdings" pitchFamily="2" charset="2"/>
              <a:buChar char="§"/>
            </a:pPr>
            <a:r>
              <a:rPr lang="fr-FR" sz="1800" dirty="0" smtClean="0"/>
              <a:t>Réseaux et communication</a:t>
            </a:r>
          </a:p>
          <a:p>
            <a:pPr algn="just">
              <a:buFont typeface="Wingdings" pitchFamily="2" charset="2"/>
              <a:buChar char="§"/>
            </a:pPr>
            <a:r>
              <a:rPr lang="fr-FR" sz="1800" dirty="0" smtClean="0"/>
              <a:t>Maitrise de la programmation orientée objets</a:t>
            </a:r>
          </a:p>
          <a:p>
            <a:pPr algn="just">
              <a:buNone/>
            </a:pPr>
            <a:r>
              <a:rPr lang="fr-FR" sz="3200" dirty="0" smtClean="0"/>
              <a:t/>
            </a:r>
            <a:br>
              <a:rPr lang="fr-FR" sz="3200" dirty="0" smtClean="0"/>
            </a:br>
            <a:r>
              <a:rPr lang="fr-FR" sz="3000" dirty="0" smtClean="0"/>
              <a:t> </a:t>
            </a:r>
            <a:endParaRPr lang="fr-FR" sz="3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40</a:t>
            </a:fld>
            <a:endParaRPr lang="fr-FR"/>
          </a:p>
        </p:txBody>
      </p:sp>
      <p:sp>
        <p:nvSpPr>
          <p:cNvPr id="3" name="Espace réservé du contenu 2"/>
          <p:cNvSpPr>
            <a:spLocks noGrp="1"/>
          </p:cNvSpPr>
          <p:nvPr>
            <p:ph sz="quarter" idx="1"/>
          </p:nvPr>
        </p:nvSpPr>
        <p:spPr>
          <a:xfrm>
            <a:off x="357158" y="1257708"/>
            <a:ext cx="8503920" cy="5243126"/>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Gestion de la concurrence</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1700" dirty="0" smtClean="0"/>
              <a:t>Les applications réparties actuelles autorisent l’exécution de plusieurs services en concurrence (</a:t>
            </a:r>
            <a:r>
              <a:rPr lang="fr-FR" sz="1700" dirty="0" err="1" smtClean="0"/>
              <a:t>e.g</a:t>
            </a:r>
            <a:r>
              <a:rPr lang="fr-FR" sz="1700" dirty="0" smtClean="0"/>
              <a:t>. l’accès à une base de données). Chaque demande est prise en compte par un processus simple, dit thread, et la gestion de la concurrence fait appel aux mécanismes de synchronisation classiques tels que les sémaphores. </a:t>
            </a:r>
          </a:p>
          <a:p>
            <a:pPr marL="342900" indent="-342900" algn="just">
              <a:buFont typeface="Wingdings" pitchFamily="2" charset="2"/>
              <a:buChar char="§"/>
            </a:pPr>
            <a:endParaRPr lang="fr-FR" sz="1700" b="1" dirty="0" smtClean="0">
              <a:solidFill>
                <a:srgbClr val="C00000"/>
              </a:solidFill>
            </a:endParaRPr>
          </a:p>
          <a:p>
            <a:pPr marL="342900" indent="-342900" algn="just">
              <a:buFont typeface="Wingdings" pitchFamily="2" charset="2"/>
              <a:buChar char="§"/>
            </a:pPr>
            <a:r>
              <a:rPr lang="fr-FR" sz="1700" dirty="0" smtClean="0"/>
              <a:t>D’autres approches plus complexes existent, il s’agit d’établir une coordination entre les processus clients (dits alors processus pairs), à chaque demande, de telle sorte que l’un d’entre eux puisse accéder à la ressource au bout d’un temps fini.  </a:t>
            </a:r>
          </a:p>
          <a:p>
            <a:pPr marL="342900" indent="-342900" algn="just">
              <a:buFont typeface="Wingdings" pitchFamily="2" charset="2"/>
              <a:buChar char="§"/>
            </a:pPr>
            <a:endParaRPr lang="fr-FR" sz="1700" b="1" dirty="0" smtClean="0">
              <a:solidFill>
                <a:srgbClr val="C00000"/>
              </a:solidFill>
            </a:endParaRPr>
          </a:p>
          <a:p>
            <a:pPr marL="342900" indent="-342900" algn="just">
              <a:buFont typeface="Wingdings" pitchFamily="2" charset="2"/>
              <a:buChar char="§"/>
            </a:pPr>
            <a:r>
              <a:rPr lang="fr-FR" sz="1700" b="1" dirty="0" smtClean="0">
                <a:solidFill>
                  <a:srgbClr val="C00000"/>
                </a:solidFill>
              </a:rPr>
              <a:t>Exemple des algorithmes : </a:t>
            </a:r>
          </a:p>
          <a:p>
            <a:pPr marL="617220" lvl="1" indent="-342900" algn="just">
              <a:buFont typeface="+mj-lt"/>
              <a:buAutoNum type="arabicPeriod"/>
            </a:pPr>
            <a:r>
              <a:rPr lang="fr-FR" sz="1500" b="1" dirty="0" smtClean="0">
                <a:solidFill>
                  <a:schemeClr val="tx1"/>
                </a:solidFill>
              </a:rPr>
              <a:t> Algorithme Jeton sur Anneau</a:t>
            </a:r>
          </a:p>
          <a:p>
            <a:pPr marL="617220" lvl="1" indent="-342900" algn="just">
              <a:buFont typeface="+mj-lt"/>
              <a:buAutoNum type="arabicPeriod"/>
            </a:pPr>
            <a:r>
              <a:rPr lang="fr-FR" sz="1500" b="1" dirty="0" smtClean="0">
                <a:solidFill>
                  <a:schemeClr val="tx1"/>
                </a:solidFill>
              </a:rPr>
              <a:t>Algorithme de gestion d’une fille distribuée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41</a:t>
            </a:fld>
            <a:endParaRPr lang="fr-FR"/>
          </a:p>
        </p:txBody>
      </p:sp>
      <p:sp>
        <p:nvSpPr>
          <p:cNvPr id="3" name="Espace réservé du contenu 2"/>
          <p:cNvSpPr>
            <a:spLocks noGrp="1"/>
          </p:cNvSpPr>
          <p:nvPr>
            <p:ph sz="quarter" idx="1"/>
          </p:nvPr>
        </p:nvSpPr>
        <p:spPr>
          <a:xfrm>
            <a:off x="357158" y="1257708"/>
            <a:ext cx="8503920" cy="5243126"/>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800" dirty="0" smtClean="0"/>
              <a:t>La transparence d’un mécanisme ou d’un concept signifie son existence et</a:t>
            </a:r>
            <a:br>
              <a:rPr lang="fr-FR" sz="1800" dirty="0" smtClean="0"/>
            </a:br>
            <a:r>
              <a:rPr lang="fr-FR" sz="1800" dirty="0" smtClean="0"/>
              <a:t>son utilisation implicite sans que l’utilisateur d’une application (qui peut être le concepteur de l’application) ne s’en rende compte. En d’autres termes, un concept est transparent dans un système si ce dernier se comporte, vu de l’utilisateur, comme si le concept n’y existait pas.</a:t>
            </a:r>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Dans les systèmes distribués, la transparence signifie que la</a:t>
            </a:r>
            <a:br>
              <a:rPr lang="fr-FR" sz="1700" dirty="0" smtClean="0"/>
            </a:br>
            <a:r>
              <a:rPr lang="fr-FR" sz="1700" dirty="0" smtClean="0"/>
              <a:t>répartition des composants reste cachée pour l’utilisateur. Ce dernier perçoit le système distribué comme un tout et non comme une collection de composants indépendants.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42</a:t>
            </a:fld>
            <a:endParaRPr lang="fr-FR"/>
          </a:p>
        </p:txBody>
      </p:sp>
      <p:sp>
        <p:nvSpPr>
          <p:cNvPr id="3" name="Espace réservé du contenu 2"/>
          <p:cNvSpPr>
            <a:spLocks noGrp="1"/>
          </p:cNvSpPr>
          <p:nvPr>
            <p:ph sz="quarter" idx="1"/>
          </p:nvPr>
        </p:nvSpPr>
        <p:spPr>
          <a:xfrm>
            <a:off x="357158" y="1257708"/>
            <a:ext cx="8503920" cy="5243126"/>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1700" dirty="0" smtClean="0"/>
          </a:p>
          <a:p>
            <a:pPr marL="342900" indent="-342900" algn="just">
              <a:buFont typeface="Wingdings" pitchFamily="2" charset="2"/>
              <a:buChar char="§"/>
            </a:pPr>
            <a:endParaRPr lang="fr-FR" sz="1700" dirty="0" smtClean="0"/>
          </a:p>
          <a:p>
            <a:pPr marL="342900" indent="-342900" algn="just">
              <a:buFont typeface="Wingdings" pitchFamily="2" charset="2"/>
              <a:buChar char="§"/>
            </a:pPr>
            <a:r>
              <a:rPr lang="fr-FR" sz="1700" dirty="0" smtClean="0"/>
              <a:t>On distingue huit formes de transparence : </a:t>
            </a:r>
          </a:p>
          <a:p>
            <a:pPr marL="731520" lvl="1" indent="-457200" algn="just">
              <a:buFont typeface="+mj-lt"/>
              <a:buAutoNum type="arabicPeriod"/>
            </a:pPr>
            <a:r>
              <a:rPr lang="fr-FR" sz="1500" dirty="0" smtClean="0">
                <a:solidFill>
                  <a:schemeClr val="tx1"/>
                </a:solidFill>
              </a:rPr>
              <a:t>Transparence d’accès </a:t>
            </a:r>
          </a:p>
          <a:p>
            <a:pPr marL="731520" lvl="1" indent="-457200" algn="just">
              <a:buFont typeface="+mj-lt"/>
              <a:buAutoNum type="arabicPeriod"/>
            </a:pPr>
            <a:r>
              <a:rPr lang="fr-FR" sz="1500" dirty="0" smtClean="0">
                <a:solidFill>
                  <a:schemeClr val="tx1"/>
                </a:solidFill>
              </a:rPr>
              <a:t>Transparence à la localisation </a:t>
            </a:r>
          </a:p>
          <a:p>
            <a:pPr marL="731520" lvl="1" indent="-457200" algn="just">
              <a:buFont typeface="+mj-lt"/>
              <a:buAutoNum type="arabicPeriod"/>
            </a:pPr>
            <a:r>
              <a:rPr lang="fr-FR" sz="1500" dirty="0" smtClean="0">
                <a:solidFill>
                  <a:schemeClr val="tx1"/>
                </a:solidFill>
              </a:rPr>
              <a:t>Transparence à la concurrence </a:t>
            </a:r>
          </a:p>
          <a:p>
            <a:pPr marL="731520" lvl="1" indent="-457200" algn="just">
              <a:buFont typeface="+mj-lt"/>
              <a:buAutoNum type="arabicPeriod"/>
            </a:pPr>
            <a:r>
              <a:rPr lang="fr-FR" sz="1500" dirty="0" smtClean="0">
                <a:solidFill>
                  <a:schemeClr val="tx1"/>
                </a:solidFill>
              </a:rPr>
              <a:t>Transparence à la duplication </a:t>
            </a:r>
          </a:p>
          <a:p>
            <a:pPr marL="731520" lvl="1" indent="-457200" algn="just">
              <a:buFont typeface="+mj-lt"/>
              <a:buAutoNum type="arabicPeriod"/>
            </a:pPr>
            <a:r>
              <a:rPr lang="fr-FR" sz="1500" dirty="0" smtClean="0">
                <a:solidFill>
                  <a:schemeClr val="tx1"/>
                </a:solidFill>
              </a:rPr>
              <a:t>Transparence aux pannes </a:t>
            </a:r>
          </a:p>
          <a:p>
            <a:pPr marL="731520" lvl="1" indent="-457200" algn="just">
              <a:buFont typeface="+mj-lt"/>
              <a:buAutoNum type="arabicPeriod"/>
            </a:pPr>
            <a:r>
              <a:rPr lang="fr-FR" sz="1500" dirty="0" smtClean="0">
                <a:solidFill>
                  <a:schemeClr val="tx1"/>
                </a:solidFill>
              </a:rPr>
              <a:t>Transparence à la mobilité </a:t>
            </a:r>
          </a:p>
          <a:p>
            <a:pPr marL="731520" lvl="1" indent="-457200" algn="just">
              <a:buFont typeface="+mj-lt"/>
              <a:buAutoNum type="arabicPeriod"/>
            </a:pPr>
            <a:r>
              <a:rPr lang="fr-FR" sz="1500" dirty="0" smtClean="0">
                <a:solidFill>
                  <a:schemeClr val="tx1"/>
                </a:solidFill>
              </a:rPr>
              <a:t>Transparence à la reconfiguration </a:t>
            </a:r>
          </a:p>
          <a:p>
            <a:pPr marL="731520" lvl="1" indent="-457200" algn="just">
              <a:buFont typeface="+mj-lt"/>
              <a:buAutoNum type="arabicPeriod"/>
            </a:pPr>
            <a:r>
              <a:rPr lang="fr-FR" sz="1500" dirty="0" smtClean="0">
                <a:solidFill>
                  <a:schemeClr val="tx1"/>
                </a:solidFill>
              </a:rPr>
              <a:t>Transparence à la modification de l’échelle </a:t>
            </a:r>
          </a:p>
          <a:p>
            <a:pPr marL="342900" indent="-342900" algn="just">
              <a:buFont typeface="Wingdings" pitchFamily="2" charset="2"/>
              <a:buChar char="§"/>
            </a:pPr>
            <a:endParaRPr lang="fr-FR" sz="20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43</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342900" indent="-342900" algn="just">
              <a:buFont typeface="Wingdings" pitchFamily="2" charset="2"/>
              <a:buChar char="§"/>
            </a:pPr>
            <a:endParaRPr lang="fr-FR" sz="2000" dirty="0" smtClean="0"/>
          </a:p>
          <a:p>
            <a:pPr marL="731520" lvl="1" indent="-457200" algn="just">
              <a:buFont typeface="+mj-lt"/>
              <a:buAutoNum type="arabicPeriod"/>
            </a:pPr>
            <a:r>
              <a:rPr lang="fr-FR" sz="1600" b="1" dirty="0" smtClean="0">
                <a:solidFill>
                  <a:schemeClr val="tx1"/>
                </a:solidFill>
              </a:rPr>
              <a:t>Transparence d’accès </a:t>
            </a:r>
          </a:p>
          <a:p>
            <a:pPr marL="731520" lvl="1" indent="-457200" algn="just">
              <a:buNone/>
            </a:pPr>
            <a:r>
              <a:rPr lang="fr-FR" sz="1600" b="1" dirty="0" smtClean="0">
                <a:solidFill>
                  <a:schemeClr val="tx1"/>
                </a:solidFill>
              </a:rPr>
              <a:t>	</a:t>
            </a:r>
            <a:r>
              <a:rPr lang="fr-FR" sz="1600" dirty="0" smtClean="0">
                <a:solidFill>
                  <a:schemeClr val="tx1"/>
                </a:solidFill>
              </a:rPr>
              <a:t>Il s’agit d’utiliser les mêmes opérations pour l’accès aux ressources distantes que pour les ressources locales.</a:t>
            </a:r>
            <a:endParaRPr lang="fr-FR"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44</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2"/>
            </a:pPr>
            <a:r>
              <a:rPr lang="fr-FR" sz="1600" b="1" dirty="0" smtClean="0">
                <a:solidFill>
                  <a:schemeClr val="tx1"/>
                </a:solidFill>
              </a:rPr>
              <a:t>Transparence à la localisation </a:t>
            </a:r>
          </a:p>
          <a:p>
            <a:pPr marL="731520" lvl="1" indent="-457200" algn="just">
              <a:buNone/>
            </a:pPr>
            <a:r>
              <a:rPr lang="fr-FR" sz="1600" dirty="0" smtClean="0">
                <a:solidFill>
                  <a:schemeClr val="tx1"/>
                </a:solidFill>
              </a:rPr>
              <a:t>	Il s’agit de permettre une transparence d’accès aux ressources sans une connaissance préalable de leur localisation.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45</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342900" indent="-342900" algn="just">
              <a:buFont typeface="Wingdings" pitchFamily="2" charset="2"/>
              <a:buChar char="§"/>
            </a:pPr>
            <a:endParaRPr lang="fr-FR" sz="2000" dirty="0" smtClean="0"/>
          </a:p>
          <a:p>
            <a:pPr marL="731520" lvl="1" indent="-457200" algn="just">
              <a:buFont typeface="+mj-lt"/>
              <a:buAutoNum type="arabicPeriod" startAt="3"/>
            </a:pPr>
            <a:r>
              <a:rPr lang="fr-FR" sz="1600" b="1" dirty="0" smtClean="0">
                <a:solidFill>
                  <a:schemeClr val="tx1"/>
                </a:solidFill>
              </a:rPr>
              <a:t>Transparence à la concurrence </a:t>
            </a:r>
          </a:p>
          <a:p>
            <a:pPr marL="617220" lvl="1" indent="-342900" algn="just">
              <a:buNone/>
            </a:pPr>
            <a:r>
              <a:rPr lang="fr-FR" sz="1500" dirty="0" smtClean="0"/>
              <a:t>	</a:t>
            </a:r>
            <a:r>
              <a:rPr lang="fr-FR" sz="1600" dirty="0" smtClean="0">
                <a:solidFill>
                  <a:schemeClr val="tx1"/>
                </a:solidFill>
              </a:rPr>
              <a:t>Il s’agit de cacher à l’utilisateur la gestion de la concurrence en évitant principalement les interférences . </a:t>
            </a:r>
          </a:p>
          <a:p>
            <a:pPr marL="617220" lvl="1" indent="-342900" algn="just">
              <a:buNone/>
            </a:pPr>
            <a:r>
              <a:rPr lang="fr-FR" sz="1600" dirty="0" smtClean="0">
                <a:solidFill>
                  <a:schemeClr val="tx1"/>
                </a:solidFill>
              </a:rPr>
              <a:t>	Décharger l’utilisateur de la tâche de la gestion de la concurrence.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46</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4"/>
            </a:pPr>
            <a:r>
              <a:rPr lang="fr-FR" sz="1600" b="1" dirty="0" smtClean="0">
                <a:solidFill>
                  <a:schemeClr val="tx1"/>
                </a:solidFill>
              </a:rPr>
              <a:t>Transparence à la duplication </a:t>
            </a:r>
          </a:p>
          <a:p>
            <a:pPr marL="731520" lvl="1" indent="-457200" algn="just">
              <a:buNone/>
            </a:pPr>
            <a:r>
              <a:rPr lang="fr-FR" sz="1600" dirty="0" smtClean="0">
                <a:solidFill>
                  <a:schemeClr val="tx1"/>
                </a:solidFill>
              </a:rPr>
              <a:t>	Dans le but d’accroître la fiabilité (implémenter d’autres formes de transparence) et améliorer les performances, on a souvent recours à la duplication de certaines</a:t>
            </a:r>
            <a:br>
              <a:rPr lang="fr-FR" sz="1600" dirty="0" smtClean="0">
                <a:solidFill>
                  <a:schemeClr val="tx1"/>
                </a:solidFill>
              </a:rPr>
            </a:br>
            <a:r>
              <a:rPr lang="fr-FR" sz="1600" dirty="0" smtClean="0">
                <a:solidFill>
                  <a:schemeClr val="tx1"/>
                </a:solidFill>
              </a:rPr>
              <a:t>ressources (</a:t>
            </a:r>
            <a:r>
              <a:rPr lang="fr-FR" sz="1600" dirty="0" err="1" smtClean="0">
                <a:solidFill>
                  <a:schemeClr val="tx1"/>
                </a:solidFill>
              </a:rPr>
              <a:t>e.g</a:t>
            </a:r>
            <a:r>
              <a:rPr lang="fr-FR" sz="1600" dirty="0" smtClean="0">
                <a:solidFill>
                  <a:schemeClr val="tx1"/>
                </a:solidFill>
              </a:rPr>
              <a:t>. fichiers de base de données). La gestion de cette  duplication ne doit pas être perceptible par l’utilisateur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47</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5"/>
            </a:pPr>
            <a:r>
              <a:rPr lang="fr-FR" sz="1600" b="1" dirty="0" smtClean="0">
                <a:solidFill>
                  <a:schemeClr val="tx1"/>
                </a:solidFill>
              </a:rPr>
              <a:t>Transparence aux pannes </a:t>
            </a:r>
          </a:p>
          <a:p>
            <a:pPr marL="731520" lvl="1" indent="-457200" algn="just">
              <a:buNone/>
            </a:pPr>
            <a:r>
              <a:rPr lang="fr-FR" sz="1600" dirty="0" smtClean="0">
                <a:solidFill>
                  <a:schemeClr val="tx1"/>
                </a:solidFill>
              </a:rPr>
              <a:t>	Il s’agit de permettre aux applications des utilisateurs d’achever leurs exécutions malgré les pannes qui peuvent affecter les composants d’un système (composants physiques ou logiques).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48</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6"/>
            </a:pPr>
            <a:r>
              <a:rPr lang="fr-FR" sz="1600" b="1" dirty="0" smtClean="0">
                <a:solidFill>
                  <a:schemeClr val="tx1"/>
                </a:solidFill>
              </a:rPr>
              <a:t>Transparence à la mobilité </a:t>
            </a:r>
          </a:p>
          <a:p>
            <a:pPr marL="731520" lvl="1" indent="-457200" algn="just">
              <a:buNone/>
            </a:pPr>
            <a:r>
              <a:rPr lang="fr-FR" sz="1600" dirty="0" smtClean="0">
                <a:solidFill>
                  <a:schemeClr val="tx1"/>
                </a:solidFill>
              </a:rPr>
              <a:t>	Il s’agit de permettre la migration des ressources et des clients à l’intérieur d’un système sans influencer le déroulement des applications.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49</a:t>
            </a:fld>
            <a:endParaRPr lang="fr-FR"/>
          </a:p>
        </p:txBody>
      </p:sp>
      <p:sp>
        <p:nvSpPr>
          <p:cNvPr id="3" name="Espace réservé du contenu 2"/>
          <p:cNvSpPr>
            <a:spLocks noGrp="1"/>
          </p:cNvSpPr>
          <p:nvPr>
            <p:ph sz="quarter" idx="1"/>
          </p:nvPr>
        </p:nvSpPr>
        <p:spPr>
          <a:xfrm>
            <a:off x="357158" y="1257708"/>
            <a:ext cx="8503920" cy="5171688"/>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7"/>
            </a:pPr>
            <a:r>
              <a:rPr lang="fr-FR" sz="1600" b="1" dirty="0" smtClean="0">
                <a:solidFill>
                  <a:schemeClr val="tx1"/>
                </a:solidFill>
              </a:rPr>
              <a:t>Transparence à la reconfiguration </a:t>
            </a:r>
          </a:p>
          <a:p>
            <a:pPr marL="731520" lvl="1" indent="-457200" algn="just">
              <a:buNone/>
            </a:pPr>
            <a:r>
              <a:rPr lang="fr-FR" sz="1600" dirty="0" smtClean="0">
                <a:solidFill>
                  <a:schemeClr val="tx1"/>
                </a:solidFill>
              </a:rPr>
              <a:t>	Dans le but d’améliorer les performances en fonction de la charge (i.e. les demandes de services des clients), il devrait être possible de reconfigurer un système sans que cela ne soit perceptible par l’utilisateur. Par exemple, les sites dits miroirs permettent d’améliorer les performances de l’accès à travers Internet, les</a:t>
            </a:r>
            <a:br>
              <a:rPr lang="fr-FR" sz="1600" dirty="0" smtClean="0">
                <a:solidFill>
                  <a:schemeClr val="tx1"/>
                </a:solidFill>
              </a:rPr>
            </a:br>
            <a:r>
              <a:rPr lang="fr-FR" sz="1600" dirty="0" smtClean="0">
                <a:solidFill>
                  <a:schemeClr val="tx1"/>
                </a:solidFill>
              </a:rPr>
              <a:t>déroutements vers ces sites doivent être non perceptible pour l’utilisateur.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tx1"/>
                </a:solidFill>
              </a:rPr>
              <a:t>Contenu du module </a:t>
            </a:r>
            <a:endParaRPr lang="fr-FR" sz="3000" b="1"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a:t>
            </a:fld>
            <a:endParaRPr lang="fr-FR"/>
          </a:p>
        </p:txBody>
      </p:sp>
      <p:sp>
        <p:nvSpPr>
          <p:cNvPr id="3" name="Espace réservé du contenu 2"/>
          <p:cNvSpPr>
            <a:spLocks noGrp="1"/>
          </p:cNvSpPr>
          <p:nvPr>
            <p:ph sz="quarter" idx="1"/>
          </p:nvPr>
        </p:nvSpPr>
        <p:spPr>
          <a:xfrm>
            <a:off x="357158" y="1571612"/>
            <a:ext cx="8503920" cy="4572000"/>
          </a:xfrm>
        </p:spPr>
        <p:txBody>
          <a:bodyPr>
            <a:normAutofit fontScale="92500" lnSpcReduction="10000"/>
          </a:bodyPr>
          <a:lstStyle/>
          <a:p>
            <a:pPr>
              <a:buNone/>
            </a:pPr>
            <a:endParaRPr lang="fr-FR" sz="3000" dirty="0" smtClean="0"/>
          </a:p>
          <a:p>
            <a:pPr algn="ctr">
              <a:buNone/>
            </a:pPr>
            <a:r>
              <a:rPr lang="fr-FR" sz="1800" b="1" dirty="0" smtClean="0">
                <a:solidFill>
                  <a:srgbClr val="C00000"/>
                </a:solidFill>
              </a:rPr>
              <a:t>Chapitre 1 Introduction aux systèmes distribués (10%)</a:t>
            </a:r>
          </a:p>
          <a:p>
            <a:pPr algn="ctr">
              <a:buNone/>
            </a:pPr>
            <a:endParaRPr lang="fr-FR" sz="1600" b="1" dirty="0" smtClean="0">
              <a:solidFill>
                <a:srgbClr val="C00000"/>
              </a:solidFill>
            </a:endParaRPr>
          </a:p>
          <a:p>
            <a:pPr marL="342900" indent="-342900" algn="just">
              <a:buFont typeface="+mj-lt"/>
              <a:buAutoNum type="arabicPeriod"/>
            </a:pPr>
            <a:r>
              <a:rPr lang="fr-FR" sz="1600" dirty="0" smtClean="0"/>
              <a:t>Définitions et caractéristiques (Concurrence, partage de ressources, communication par message, absence d’horloge commune, indépendance des pannes)</a:t>
            </a:r>
          </a:p>
          <a:p>
            <a:pPr marL="342900" indent="-342900" algn="just">
              <a:buFont typeface="+mj-lt"/>
              <a:buAutoNum type="arabicPeriod"/>
            </a:pPr>
            <a:endParaRPr lang="fr-FR" sz="1600" dirty="0" smtClean="0"/>
          </a:p>
          <a:p>
            <a:pPr marL="342900" indent="-342900" algn="just">
              <a:buFont typeface="+mj-lt"/>
              <a:buAutoNum type="arabicPeriod"/>
            </a:pPr>
            <a:r>
              <a:rPr lang="fr-FR" sz="1600" dirty="0" smtClean="0"/>
              <a:t>Exemples de systèmes distribués (Internet, intranet et systèmes mobiles)</a:t>
            </a:r>
          </a:p>
          <a:p>
            <a:pPr marL="342900" indent="-342900" algn="just">
              <a:buFont typeface="+mj-lt"/>
              <a:buAutoNum type="arabicPeriod"/>
            </a:pPr>
            <a:endParaRPr lang="fr-FR" sz="1600" dirty="0" smtClean="0"/>
          </a:p>
          <a:p>
            <a:pPr marL="342900" indent="-342900" algn="just">
              <a:buFont typeface="+mj-lt"/>
              <a:buAutoNum type="arabicPeriod"/>
            </a:pPr>
            <a:r>
              <a:rPr lang="fr-FR" sz="1600" dirty="0" smtClean="0"/>
              <a:t>Problèmes (L’hétérogénéité, la concurrence, la sécurité, les pannes, absence d’informations globales sur un système distribué)</a:t>
            </a:r>
          </a:p>
          <a:p>
            <a:pPr marL="342900" indent="-342900" algn="just">
              <a:buFont typeface="+mj-lt"/>
              <a:buAutoNum type="arabicPeriod"/>
            </a:pPr>
            <a:endParaRPr lang="fr-FR" sz="1600" dirty="0" smtClean="0"/>
          </a:p>
          <a:p>
            <a:pPr marL="342900" indent="-342900" algn="just">
              <a:buFont typeface="+mj-lt"/>
              <a:buAutoNum type="arabicPeriod"/>
            </a:pPr>
            <a:r>
              <a:rPr lang="fr-FR" sz="1600" dirty="0" smtClean="0"/>
              <a:t>Défis et objectifs</a:t>
            </a:r>
          </a:p>
          <a:p>
            <a:pPr marL="342900" indent="-342900" algn="just">
              <a:buNone/>
            </a:pPr>
            <a:r>
              <a:rPr lang="fr-FR" sz="1800" dirty="0" smtClean="0"/>
              <a:t/>
            </a:r>
            <a:br>
              <a:rPr lang="fr-FR" sz="1800" dirty="0" smtClean="0"/>
            </a:br>
            <a:r>
              <a:rPr lang="fr-FR" sz="3200" dirty="0" smtClean="0"/>
              <a:t/>
            </a:r>
            <a:br>
              <a:rPr lang="fr-FR" sz="3200" dirty="0" smtClean="0"/>
            </a:br>
            <a:r>
              <a:rPr lang="fr-FR" sz="3000" dirty="0" smtClean="0"/>
              <a:t> </a:t>
            </a:r>
            <a:endParaRPr lang="fr-FR" sz="30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50</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Font typeface="+mj-lt"/>
              <a:buAutoNum type="arabicPeriod" startAt="8"/>
            </a:pPr>
            <a:r>
              <a:rPr lang="fr-FR" sz="1500" b="1" dirty="0" smtClean="0">
                <a:solidFill>
                  <a:schemeClr val="tx1"/>
                </a:solidFill>
              </a:rPr>
              <a:t>Tr</a:t>
            </a:r>
            <a:r>
              <a:rPr lang="fr-FR" sz="1600" b="1" dirty="0" smtClean="0">
                <a:solidFill>
                  <a:schemeClr val="tx1"/>
                </a:solidFill>
              </a:rPr>
              <a:t>ansparence à la modification de l’échelle </a:t>
            </a:r>
          </a:p>
          <a:p>
            <a:pPr marL="731520" lvl="1" indent="-457200" algn="just">
              <a:buNone/>
            </a:pPr>
            <a:r>
              <a:rPr lang="fr-FR" sz="1600" dirty="0" smtClean="0">
                <a:solidFill>
                  <a:schemeClr val="tx1"/>
                </a:solidFill>
              </a:rPr>
              <a:t>	C’est la possibilité d’une extension importante d’un système sans influence notable</a:t>
            </a:r>
            <a:br>
              <a:rPr lang="fr-FR" sz="1600" dirty="0" smtClean="0">
                <a:solidFill>
                  <a:schemeClr val="tx1"/>
                </a:solidFill>
              </a:rPr>
            </a:br>
            <a:r>
              <a:rPr lang="fr-FR" sz="1600" dirty="0" smtClean="0">
                <a:solidFill>
                  <a:schemeClr val="tx1"/>
                </a:solidFill>
              </a:rPr>
              <a:t>sur les performances des applications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51</a:t>
            </a:fld>
            <a:endParaRPr lang="fr-FR"/>
          </a:p>
        </p:txBody>
      </p:sp>
      <p:sp>
        <p:nvSpPr>
          <p:cNvPr id="3" name="Espace réservé du contenu 2"/>
          <p:cNvSpPr>
            <a:spLocks noGrp="1"/>
          </p:cNvSpPr>
          <p:nvPr>
            <p:ph sz="quarter" idx="1"/>
          </p:nvPr>
        </p:nvSpPr>
        <p:spPr>
          <a:xfrm>
            <a:off x="357158" y="1257708"/>
            <a:ext cx="8503920" cy="4572000"/>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La transparence </a:t>
            </a:r>
          </a:p>
          <a:p>
            <a:pPr marL="342900" indent="-342900" algn="just">
              <a:buFont typeface="Wingdings" pitchFamily="2" charset="2"/>
              <a:buChar char="§"/>
            </a:pPr>
            <a:endParaRPr lang="fr-FR" sz="2000" dirty="0" smtClean="0"/>
          </a:p>
          <a:p>
            <a:pPr marL="342900" indent="-342900" algn="just">
              <a:buFont typeface="Wingdings" pitchFamily="2" charset="2"/>
              <a:buChar char="§"/>
            </a:pPr>
            <a:r>
              <a:rPr lang="fr-FR" sz="2000" dirty="0" smtClean="0"/>
              <a:t>On distingue huit formes de transparence : </a:t>
            </a:r>
          </a:p>
          <a:p>
            <a:pPr marL="731520" lvl="1" indent="-457200" algn="just">
              <a:buFont typeface="+mj-lt"/>
              <a:buAutoNum type="arabicPeriod"/>
            </a:pPr>
            <a:endParaRPr lang="fr-FR" sz="1500" dirty="0" smtClean="0">
              <a:solidFill>
                <a:schemeClr val="tx1"/>
              </a:solidFill>
            </a:endParaRPr>
          </a:p>
          <a:p>
            <a:pPr marL="731520" lvl="1" indent="-457200" algn="just">
              <a:buNone/>
            </a:pPr>
            <a:r>
              <a:rPr lang="fr-FR" sz="1600" dirty="0" smtClean="0"/>
              <a:t>	</a:t>
            </a:r>
            <a:r>
              <a:rPr lang="fr-FR" sz="1600" b="1" dirty="0" smtClean="0">
                <a:solidFill>
                  <a:schemeClr val="tx1"/>
                </a:solidFill>
              </a:rPr>
              <a:t>Remarque </a:t>
            </a:r>
            <a:r>
              <a:rPr lang="fr-FR" sz="1600" dirty="0" smtClean="0">
                <a:solidFill>
                  <a:schemeClr val="tx1"/>
                </a:solidFill>
              </a:rPr>
              <a:t>: Dans certains cas la transparence n’est pas souhaitable. Par exemple la duplication d’une imprimante améliore les performances, cependant l’utilisateur doit toujours avoir la possibilité de spécifier explicitement sur quelle imprimante il souhaite imprimer ses documents. </a:t>
            </a:r>
            <a:r>
              <a:rPr lang="fr-FR" sz="1600" dirty="0" smtClean="0">
                <a:solidFill>
                  <a:srgbClr val="C00000"/>
                </a:solidFill>
              </a:rPr>
              <a:t>Cet aspect est particulièrement important </a:t>
            </a:r>
            <a:r>
              <a:rPr lang="fr-FR" sz="1600" dirty="0" smtClean="0">
                <a:solidFill>
                  <a:schemeClr val="tx1"/>
                </a:solidFill>
              </a:rPr>
              <a:t>si les imprimantes n’ont pas les mêmes caractéristiques (qualités) ou ne sont pas situées dans un même endroit .</a:t>
            </a:r>
            <a:endParaRPr lang="fr-FR" sz="1500" dirty="0" smtClean="0">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52</a:t>
            </a:fld>
            <a:endParaRPr lang="fr-FR"/>
          </a:p>
        </p:txBody>
      </p:sp>
      <p:sp>
        <p:nvSpPr>
          <p:cNvPr id="3" name="Espace réservé du contenu 2"/>
          <p:cNvSpPr>
            <a:spLocks noGrp="1"/>
          </p:cNvSpPr>
          <p:nvPr>
            <p:ph sz="quarter" idx="1"/>
          </p:nvPr>
        </p:nvSpPr>
        <p:spPr>
          <a:xfrm>
            <a:off x="357158" y="1257708"/>
            <a:ext cx="8503920" cy="5386002"/>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Gestion des situations d’exception</a:t>
            </a:r>
          </a:p>
          <a:p>
            <a:pPr marL="342900" indent="-342900" algn="just">
              <a:buFont typeface="Wingdings" pitchFamily="2" charset="2"/>
              <a:buChar char="§"/>
            </a:pPr>
            <a:r>
              <a:rPr lang="fr-FR" sz="1700" dirty="0" smtClean="0"/>
              <a:t>Assurer la gestion des situations d’exception ou pannes fait intervenir plusieurs notions :</a:t>
            </a: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Détection</a:t>
            </a:r>
            <a:r>
              <a:rPr lang="fr-FR" sz="1500" dirty="0" smtClean="0">
                <a:solidFill>
                  <a:schemeClr val="tx1"/>
                </a:solidFill>
              </a:rPr>
              <a:t>  : </a:t>
            </a:r>
            <a:r>
              <a:rPr lang="fr-FR" sz="1600" dirty="0" smtClean="0">
                <a:solidFill>
                  <a:schemeClr val="tx1"/>
                </a:solidFill>
              </a:rPr>
              <a:t>Certaines pannes ou erreurs peuvent être détectées facilement (cas des erreurs de transmission), par contre, d’autres pannes ne peuvent que être suspectées. </a:t>
            </a:r>
          </a:p>
          <a:p>
            <a:pPr marL="731520" lvl="1" indent="-457200" algn="just">
              <a:buNone/>
            </a:pPr>
            <a:r>
              <a:rPr lang="fr-FR" sz="1600" dirty="0" smtClean="0"/>
              <a:t>	</a:t>
            </a:r>
          </a:p>
          <a:p>
            <a:pPr marL="731520" lvl="1" indent="-457200" algn="just">
              <a:buNone/>
            </a:pPr>
            <a:r>
              <a:rPr lang="fr-FR" sz="1600" dirty="0" smtClean="0"/>
              <a:t>	</a:t>
            </a:r>
            <a:r>
              <a:rPr lang="fr-FR" sz="1600" dirty="0" smtClean="0">
                <a:solidFill>
                  <a:schemeClr val="tx1"/>
                </a:solidFill>
              </a:rPr>
              <a:t>Par exemple, la panne d’un processus serveur ou allocateur d’une ressource ne peut être détectée avec certitude. On ne peut conclure à une panne alors que le serveur n’est peut être que surchargé ou que les messages sont perdus. D’un autre coté, on peut attendre indéfiniment alors que le serveur est en panne. C’est un dilemme</a:t>
            </a:r>
            <a:br>
              <a:rPr lang="fr-FR" sz="1600" dirty="0" smtClean="0">
                <a:solidFill>
                  <a:schemeClr val="tx1"/>
                </a:solidFill>
              </a:rPr>
            </a:br>
            <a:r>
              <a:rPr lang="fr-FR" sz="1600" dirty="0" smtClean="0">
                <a:solidFill>
                  <a:schemeClr val="tx1"/>
                </a:solidFill>
              </a:rPr>
              <a:t>difficile à résoudre.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53</a:t>
            </a:fld>
            <a:endParaRPr lang="fr-FR"/>
          </a:p>
        </p:txBody>
      </p:sp>
      <p:sp>
        <p:nvSpPr>
          <p:cNvPr id="3" name="Espace réservé du contenu 2"/>
          <p:cNvSpPr>
            <a:spLocks noGrp="1"/>
          </p:cNvSpPr>
          <p:nvPr>
            <p:ph sz="quarter" idx="1"/>
          </p:nvPr>
        </p:nvSpPr>
        <p:spPr>
          <a:xfrm>
            <a:off x="357158" y="1257708"/>
            <a:ext cx="8503920" cy="5386002"/>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Gestion des situations d’exception</a:t>
            </a:r>
          </a:p>
          <a:p>
            <a:pPr marL="342900" indent="-342900" algn="just">
              <a:buFont typeface="Wingdings" pitchFamily="2" charset="2"/>
              <a:buChar char="§"/>
            </a:pPr>
            <a:r>
              <a:rPr lang="fr-FR" sz="1700" dirty="0" smtClean="0"/>
              <a:t>Assurer la gestion des situations d’exception ou pannes fait intervenir plusieurs notions :</a:t>
            </a: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Détection</a:t>
            </a:r>
            <a:r>
              <a:rPr lang="fr-FR" sz="1500" dirty="0" smtClean="0">
                <a:solidFill>
                  <a:schemeClr val="tx1"/>
                </a:solidFill>
              </a:rPr>
              <a:t>  : </a:t>
            </a:r>
            <a:r>
              <a:rPr lang="fr-FR" sz="1600" dirty="0" smtClean="0">
                <a:solidFill>
                  <a:schemeClr val="tx1"/>
                </a:solidFill>
              </a:rPr>
              <a:t>Certaines pannes ou erreurs peuvent être détectées facilement (cas des erreurs de transmission), par contre, d’autres pannes ne peuvent que être suspectées. </a:t>
            </a:r>
          </a:p>
          <a:p>
            <a:pPr marL="731520" lvl="1" indent="-457200" algn="just">
              <a:buFont typeface="+mj-lt"/>
              <a:buAutoNum type="arabicPeriod"/>
            </a:pPr>
            <a:endParaRPr lang="fr-FR" sz="1500" dirty="0" smtClean="0">
              <a:solidFill>
                <a:schemeClr val="tx1"/>
              </a:solidFill>
            </a:endParaRPr>
          </a:p>
          <a:p>
            <a:pPr marL="731520" lvl="1" indent="-457200">
              <a:buFont typeface="+mj-lt"/>
              <a:buAutoNum type="arabicPeriod"/>
            </a:pPr>
            <a:r>
              <a:rPr lang="fr-FR" sz="1500" b="1" dirty="0" smtClean="0">
                <a:solidFill>
                  <a:schemeClr val="tx1"/>
                </a:solidFill>
              </a:rPr>
              <a:t>Masquage : </a:t>
            </a:r>
            <a:r>
              <a:rPr lang="fr-FR" sz="1600" dirty="0" smtClean="0">
                <a:solidFill>
                  <a:schemeClr val="tx1"/>
                </a:solidFill>
              </a:rPr>
              <a:t>Il s’agit de rendre les pannes autant que possible transparentes </a:t>
            </a:r>
            <a:r>
              <a:rPr lang="fr-FR" sz="1600" b="1" dirty="0" smtClean="0">
                <a:solidFill>
                  <a:schemeClr val="tx1"/>
                </a:solidFill>
              </a:rPr>
              <a:t>. </a:t>
            </a:r>
            <a:r>
              <a:rPr lang="fr-FR" sz="1600" dirty="0" smtClean="0">
                <a:solidFill>
                  <a:schemeClr val="tx1"/>
                </a:solidFill>
              </a:rPr>
              <a:t>Pour cela, différentes solutions peuvent être imaginées. </a:t>
            </a:r>
          </a:p>
          <a:p>
            <a:pPr marL="1280160" lvl="3" indent="-457200" algn="just">
              <a:buNone/>
            </a:pPr>
            <a:r>
              <a:rPr lang="fr-FR" sz="1500" dirty="0" smtClean="0">
                <a:solidFill>
                  <a:schemeClr val="tx1"/>
                </a:solidFill>
              </a:rPr>
              <a:t>Par exemple :</a:t>
            </a:r>
          </a:p>
          <a:p>
            <a:pPr marL="1280160" lvl="3" indent="-457200" algn="just">
              <a:buFont typeface="Wingdings" pitchFamily="2" charset="2"/>
              <a:buChar char="§"/>
            </a:pPr>
            <a:r>
              <a:rPr lang="fr-FR" sz="1500" dirty="0" smtClean="0">
                <a:solidFill>
                  <a:schemeClr val="tx1"/>
                </a:solidFill>
              </a:rPr>
              <a:t>Retransmission des messages qui ne parviennent pas à destination</a:t>
            </a:r>
          </a:p>
          <a:p>
            <a:pPr marL="1280160" lvl="3" indent="-457200" algn="just">
              <a:buFont typeface="Wingdings" pitchFamily="2" charset="2"/>
              <a:buChar char="§"/>
            </a:pPr>
            <a:r>
              <a:rPr lang="fr-FR" sz="1500" dirty="0" smtClean="0">
                <a:solidFill>
                  <a:schemeClr val="tx1"/>
                </a:solidFill>
              </a:rPr>
              <a:t>Duplication des ressources importantes pour les maintenir accessibles en cas de problèmes (cas de corruption d’un fichier)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24136"/>
            <a:ext cx="8534400" cy="758952"/>
          </a:xfrm>
        </p:spPr>
        <p:txBody>
          <a:bodyPr>
            <a:noAutofit/>
          </a:bodyPr>
          <a:lstStyle/>
          <a:p>
            <a:r>
              <a:rPr lang="fr-FR" sz="2500" b="1" dirty="0" smtClean="0">
                <a:solidFill>
                  <a:srgbClr val="C00000"/>
                </a:solidFill>
              </a:rPr>
              <a:t>Chapitre 1 Introduction aux systèmes distribués (10%)</a:t>
            </a: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54</a:t>
            </a:fld>
            <a:endParaRPr lang="fr-FR"/>
          </a:p>
        </p:txBody>
      </p:sp>
      <p:sp>
        <p:nvSpPr>
          <p:cNvPr id="3" name="Espace réservé du contenu 2"/>
          <p:cNvSpPr>
            <a:spLocks noGrp="1"/>
          </p:cNvSpPr>
          <p:nvPr>
            <p:ph sz="quarter" idx="1"/>
          </p:nvPr>
        </p:nvSpPr>
        <p:spPr>
          <a:xfrm>
            <a:off x="357158" y="1257708"/>
            <a:ext cx="8503920" cy="5386002"/>
          </a:xfrm>
        </p:spPr>
        <p:txBody>
          <a:bodyPr>
            <a:normAutofit/>
          </a:bodyPr>
          <a:lstStyle/>
          <a:p>
            <a:pPr algn="ctr">
              <a:buNone/>
            </a:pPr>
            <a:endParaRPr lang="fr-FR" sz="1600" b="1" dirty="0" smtClean="0">
              <a:solidFill>
                <a:srgbClr val="C00000"/>
              </a:solidFill>
            </a:endParaRPr>
          </a:p>
          <a:p>
            <a:pPr marL="342900" indent="-342900" algn="ctr">
              <a:buNone/>
            </a:pPr>
            <a:r>
              <a:rPr lang="fr-FR" sz="1900" b="1" dirty="0" smtClean="0">
                <a:solidFill>
                  <a:srgbClr val="C00000"/>
                </a:solidFill>
              </a:rPr>
              <a:t>1.4 Défis et objectifs - </a:t>
            </a:r>
            <a:r>
              <a:rPr lang="fr-FR" sz="2000" dirty="0" smtClean="0">
                <a:solidFill>
                  <a:srgbClr val="C00000"/>
                </a:solidFill>
              </a:rPr>
              <a:t>Gestion des situations d’exception</a:t>
            </a:r>
          </a:p>
          <a:p>
            <a:pPr marL="342900" indent="-342900" algn="just">
              <a:buFont typeface="Wingdings" pitchFamily="2" charset="2"/>
              <a:buChar char="§"/>
            </a:pPr>
            <a:r>
              <a:rPr lang="fr-FR" sz="1700" dirty="0" smtClean="0"/>
              <a:t>Assurer la gestion des situations d’exception ou pannes fait intervenir plusieurs notions :</a:t>
            </a:r>
          </a:p>
          <a:p>
            <a:pPr marL="731520" lvl="1" indent="-457200" algn="just">
              <a:buFont typeface="+mj-lt"/>
              <a:buAutoNum type="arabicPeriod"/>
            </a:pPr>
            <a:endParaRPr lang="fr-FR" sz="1500" b="1" dirty="0" smtClean="0">
              <a:solidFill>
                <a:schemeClr val="tx1"/>
              </a:solidFill>
            </a:endParaRPr>
          </a:p>
          <a:p>
            <a:pPr marL="731520" lvl="1" indent="-457200" algn="just">
              <a:buFont typeface="+mj-lt"/>
              <a:buAutoNum type="arabicPeriod"/>
            </a:pPr>
            <a:r>
              <a:rPr lang="fr-FR" sz="1500" b="1" dirty="0" smtClean="0">
                <a:solidFill>
                  <a:schemeClr val="tx1"/>
                </a:solidFill>
              </a:rPr>
              <a:t>Détection</a:t>
            </a:r>
            <a:r>
              <a:rPr lang="fr-FR" sz="1500" dirty="0" smtClean="0">
                <a:solidFill>
                  <a:schemeClr val="tx1"/>
                </a:solidFill>
              </a:rPr>
              <a:t>  : </a:t>
            </a:r>
            <a:r>
              <a:rPr lang="fr-FR" sz="1600" dirty="0" smtClean="0">
                <a:solidFill>
                  <a:schemeClr val="tx1"/>
                </a:solidFill>
              </a:rPr>
              <a:t>Certaines pannes ou erreurs peuvent être détectées facilement (cas des erreurs de transmission), par contre, d’autres pannes ne peuvent que être suspectées. </a:t>
            </a:r>
          </a:p>
          <a:p>
            <a:pPr marL="731520" lvl="1" indent="-457200" algn="just">
              <a:buFont typeface="+mj-lt"/>
              <a:buAutoNum type="arabicPeriod"/>
            </a:pPr>
            <a:endParaRPr lang="fr-FR" sz="1500" dirty="0" smtClean="0">
              <a:solidFill>
                <a:schemeClr val="tx1"/>
              </a:solidFill>
            </a:endParaRPr>
          </a:p>
          <a:p>
            <a:pPr marL="731520" lvl="1" indent="-457200">
              <a:buFont typeface="+mj-lt"/>
              <a:buAutoNum type="arabicPeriod"/>
            </a:pPr>
            <a:r>
              <a:rPr lang="fr-FR" sz="1500" b="1" dirty="0" smtClean="0">
                <a:solidFill>
                  <a:schemeClr val="tx1"/>
                </a:solidFill>
              </a:rPr>
              <a:t>Masquage : </a:t>
            </a:r>
            <a:r>
              <a:rPr lang="fr-FR" sz="1600" dirty="0" smtClean="0">
                <a:solidFill>
                  <a:schemeClr val="tx1"/>
                </a:solidFill>
              </a:rPr>
              <a:t>Il s’agit de rendre les pannes autant que possible transparentes </a:t>
            </a:r>
            <a:r>
              <a:rPr lang="fr-FR" sz="1500" b="1" dirty="0" smtClean="0">
                <a:solidFill>
                  <a:schemeClr val="tx1"/>
                </a:solidFill>
              </a:rPr>
              <a:t> </a:t>
            </a:r>
          </a:p>
          <a:p>
            <a:pPr marL="731520" lvl="1" indent="-457200">
              <a:buFont typeface="+mj-lt"/>
              <a:buAutoNum type="arabicPeriod"/>
            </a:pPr>
            <a:endParaRPr lang="fr-FR" sz="1500" b="1" dirty="0" smtClean="0">
              <a:solidFill>
                <a:schemeClr val="tx1"/>
              </a:solidFill>
            </a:endParaRPr>
          </a:p>
          <a:p>
            <a:pPr marL="731520" lvl="1" indent="-457200" algn="just">
              <a:buNone/>
            </a:pPr>
            <a:endParaRPr lang="fr-FR" sz="1500" b="1" dirty="0" smtClean="0">
              <a:solidFill>
                <a:schemeClr val="tx1"/>
              </a:solidFill>
            </a:endParaRPr>
          </a:p>
          <a:p>
            <a:pPr marL="731520" lvl="1" indent="-457200" algn="just">
              <a:buFont typeface="+mj-lt"/>
              <a:buAutoNum type="arabicPeriod" startAt="3"/>
            </a:pPr>
            <a:r>
              <a:rPr lang="fr-FR" sz="1500" b="1" dirty="0" smtClean="0">
                <a:solidFill>
                  <a:schemeClr val="tx1"/>
                </a:solidFill>
              </a:rPr>
              <a:t>Reprise</a:t>
            </a:r>
            <a:r>
              <a:rPr lang="fr-FR" sz="1500" dirty="0" smtClean="0">
                <a:solidFill>
                  <a:schemeClr val="tx1"/>
                </a:solidFill>
              </a:rPr>
              <a:t>  : </a:t>
            </a:r>
            <a:r>
              <a:rPr lang="fr-FR" sz="1600" dirty="0" smtClean="0">
                <a:solidFill>
                  <a:schemeClr val="tx1"/>
                </a:solidFill>
              </a:rPr>
              <a:t>La reprise après pannes désigne la possibilité de remise du système dans un état cohérent après la détection d’une panne. </a:t>
            </a:r>
            <a:endParaRPr lang="fr-FR" sz="1400" b="1" dirty="0" smtClean="0">
              <a:solidFill>
                <a:srgbClr val="C0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a:bodyPr>
          <a:lstStyle/>
          <a:p>
            <a:fld id="{4972194D-3AA9-4E4D-B5EA-B4B089DFA944}" type="slidenum">
              <a:rPr lang="fr-FR" smtClean="0"/>
              <a:pPr/>
              <a:t>55</a:t>
            </a:fld>
            <a:endParaRPr lang="fr-FR"/>
          </a:p>
        </p:txBody>
      </p:sp>
      <p:sp>
        <p:nvSpPr>
          <p:cNvPr id="31" name="Espace réservé du contenu 3"/>
          <p:cNvSpPr>
            <a:spLocks noGrp="1"/>
          </p:cNvSpPr>
          <p:nvPr>
            <p:ph sz="quarter" idx="1"/>
          </p:nvPr>
        </p:nvSpPr>
        <p:spPr>
          <a:xfrm>
            <a:off x="301752" y="1527048"/>
            <a:ext cx="8503920" cy="5330952"/>
          </a:xfrm>
        </p:spPr>
        <p:txBody>
          <a:bodyPr>
            <a:normAutofit/>
          </a:bodyPr>
          <a:lstStyle/>
          <a:p>
            <a:endParaRPr lang="fr-FR" sz="1900" dirty="0" smtClean="0"/>
          </a:p>
          <a:p>
            <a:pPr>
              <a:buClr>
                <a:srgbClr val="C00000"/>
              </a:buClr>
              <a:buSzPct val="150000"/>
            </a:pPr>
            <a:endParaRPr lang="fr-FR" sz="1900" b="1" dirty="0" smtClean="0">
              <a:solidFill>
                <a:srgbClr val="C00000"/>
              </a:solidFill>
            </a:endParaRPr>
          </a:p>
          <a:p>
            <a:pPr algn="ctr">
              <a:buClr>
                <a:srgbClr val="C00000"/>
              </a:buClr>
              <a:buSzPct val="150000"/>
            </a:pPr>
            <a:endParaRPr lang="fr-FR" sz="2500" b="1" dirty="0" smtClean="0">
              <a:solidFill>
                <a:srgbClr val="C00000"/>
              </a:solidFill>
            </a:endParaRPr>
          </a:p>
          <a:p>
            <a:pPr lvl="1" algn="ctr">
              <a:buNone/>
            </a:pPr>
            <a:endParaRPr lang="en-US" sz="2500" b="1" dirty="0" smtClean="0">
              <a:solidFill>
                <a:schemeClr val="tx1"/>
              </a:solidFill>
            </a:endParaRPr>
          </a:p>
          <a:p>
            <a:pPr lvl="1" algn="ctr">
              <a:buNone/>
            </a:pPr>
            <a:r>
              <a:rPr lang="en-US" sz="2500" b="1" dirty="0" smtClean="0">
                <a:solidFill>
                  <a:schemeClr val="tx1"/>
                </a:solidFill>
              </a:rPr>
              <a:t>Fin du  premier </a:t>
            </a:r>
            <a:r>
              <a:rPr lang="en-US" sz="2500" b="1" dirty="0" err="1" smtClean="0">
                <a:solidFill>
                  <a:schemeClr val="tx1"/>
                </a:solidFill>
              </a:rPr>
              <a:t>chapitre</a:t>
            </a:r>
            <a:r>
              <a:rPr lang="en-US" sz="2500" b="1" dirty="0" smtClean="0">
                <a:solidFill>
                  <a:schemeClr val="tx1"/>
                </a:solidFill>
              </a:rPr>
              <a:t> </a:t>
            </a:r>
          </a:p>
          <a:p>
            <a:pPr lvl="1" algn="ctr">
              <a:buNone/>
            </a:pPr>
            <a:endParaRPr lang="en-US" sz="2500" b="1" dirty="0" smtClean="0">
              <a:solidFill>
                <a:schemeClr val="tx1"/>
              </a:solidFill>
            </a:endParaRPr>
          </a:p>
          <a:p>
            <a:pPr lvl="1" algn="ctr">
              <a:buNone/>
            </a:pPr>
            <a:endParaRPr lang="en-US" sz="2500" b="1" dirty="0" smtClean="0">
              <a:solidFill>
                <a:schemeClr val="tx1"/>
              </a:solidFill>
            </a:endParaRPr>
          </a:p>
          <a:p>
            <a:pPr lvl="1" algn="just"/>
            <a:endParaRPr lang="en-US" sz="1700" b="1" dirty="0" smtClean="0">
              <a:solidFill>
                <a:schemeClr val="tx1"/>
              </a:solidFill>
            </a:endParaRPr>
          </a:p>
          <a:p>
            <a:pPr lvl="2">
              <a:buNone/>
            </a:pPr>
            <a:endParaRPr lang="en-US" sz="1700" dirty="0" smtClean="0"/>
          </a:p>
          <a:p>
            <a:pPr lvl="1"/>
            <a:endParaRPr lang="en-US" sz="1700" dirty="0" smtClean="0">
              <a:solidFill>
                <a:schemeClr val="tx1"/>
              </a:solidFill>
            </a:endParaRPr>
          </a:p>
          <a:p>
            <a:pPr lvl="1"/>
            <a:endParaRPr lang="fr-FR" sz="1700" b="1" dirty="0" smtClean="0">
              <a:solidFill>
                <a:srgbClr val="C00000"/>
              </a:solidFill>
            </a:endParaRPr>
          </a:p>
          <a:p>
            <a:endParaRPr lang="fr-FR" sz="1900" dirty="0" smtClean="0"/>
          </a:p>
          <a:p>
            <a:pPr lvl="1"/>
            <a:endParaRPr lang="fr-FR" sz="1900" b="1" dirty="0" smtClean="0">
              <a:solidFill>
                <a:schemeClr val="tx1"/>
              </a:solidFill>
            </a:endParaRPr>
          </a:p>
          <a:p>
            <a:pPr lvl="1"/>
            <a:endParaRPr lang="fr-FR" sz="1600" dirty="0" smtClean="0">
              <a:solidFill>
                <a:schemeClr val="tx1"/>
              </a:solidFill>
            </a:endParaRPr>
          </a:p>
          <a:p>
            <a:pPr lvl="1"/>
            <a:endParaRPr lang="fr-FR" b="1" dirty="0" smtClean="0">
              <a:solidFill>
                <a:schemeClr val="tx1"/>
              </a:solidFill>
            </a:endParaRPr>
          </a:p>
          <a:p>
            <a:endParaRPr lang="fr-FR" dirty="0"/>
          </a:p>
        </p:txBody>
      </p:sp>
      <p:sp>
        <p:nvSpPr>
          <p:cNvPr id="5" name="Titre 4"/>
          <p:cNvSpPr>
            <a:spLocks noGrp="1"/>
          </p:cNvSpPr>
          <p:nvPr>
            <p:ph type="title"/>
          </p:nvPr>
        </p:nvSpPr>
        <p:spPr/>
        <p:txBody>
          <a:bodyPr/>
          <a:lstStyle/>
          <a:p>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tx1"/>
                </a:solidFill>
              </a:rPr>
              <a:t>Contenu du module </a:t>
            </a:r>
            <a:endParaRPr lang="fr-FR" sz="3000" b="1"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6</a:t>
            </a:fld>
            <a:endParaRPr lang="fr-FR"/>
          </a:p>
        </p:txBody>
      </p:sp>
      <p:sp>
        <p:nvSpPr>
          <p:cNvPr id="3" name="Espace réservé du contenu 2"/>
          <p:cNvSpPr>
            <a:spLocks noGrp="1"/>
          </p:cNvSpPr>
          <p:nvPr>
            <p:ph sz="quarter" idx="1"/>
          </p:nvPr>
        </p:nvSpPr>
        <p:spPr>
          <a:xfrm>
            <a:off x="357158" y="1571612"/>
            <a:ext cx="8503920" cy="5286388"/>
          </a:xfrm>
        </p:spPr>
        <p:txBody>
          <a:bodyPr>
            <a:normAutofit fontScale="62500" lnSpcReduction="20000"/>
          </a:bodyPr>
          <a:lstStyle/>
          <a:p>
            <a:pPr>
              <a:buNone/>
            </a:pPr>
            <a:endParaRPr lang="fr-FR" sz="3000" dirty="0" smtClean="0"/>
          </a:p>
          <a:p>
            <a:pPr algn="ctr">
              <a:lnSpc>
                <a:spcPct val="160000"/>
              </a:lnSpc>
              <a:buNone/>
            </a:pPr>
            <a:r>
              <a:rPr lang="fr-FR" b="1" dirty="0" smtClean="0">
                <a:solidFill>
                  <a:srgbClr val="C00000"/>
                </a:solidFill>
              </a:rPr>
              <a:t>Chapitre 2 Architecture des systèmes distribués (30%)</a:t>
            </a:r>
            <a:r>
              <a:rPr lang="fr-FR" dirty="0" smtClean="0">
                <a:solidFill>
                  <a:srgbClr val="C00000"/>
                </a:solidFill>
              </a:rPr>
              <a:t> </a:t>
            </a:r>
            <a:r>
              <a:rPr lang="fr-FR" sz="1800" dirty="0" smtClean="0">
                <a:solidFill>
                  <a:srgbClr val="C00000"/>
                </a:solidFill>
              </a:rPr>
              <a:t/>
            </a:r>
            <a:br>
              <a:rPr lang="fr-FR" sz="1800" dirty="0" smtClean="0">
                <a:solidFill>
                  <a:srgbClr val="C00000"/>
                </a:solidFill>
              </a:rPr>
            </a:br>
            <a:endParaRPr lang="fr-FR" sz="2100" b="1" dirty="0" smtClean="0">
              <a:solidFill>
                <a:srgbClr val="C00000"/>
              </a:solidFill>
            </a:endParaRPr>
          </a:p>
          <a:p>
            <a:pPr marL="342900" indent="-342900" algn="just">
              <a:lnSpc>
                <a:spcPct val="160000"/>
              </a:lnSpc>
              <a:buFont typeface="+mj-lt"/>
              <a:buAutoNum type="arabicPeriod"/>
            </a:pPr>
            <a:r>
              <a:rPr lang="fr-FR" sz="2100" dirty="0" smtClean="0"/>
              <a:t>Taxonomie des systèmes distribués</a:t>
            </a:r>
          </a:p>
          <a:p>
            <a:pPr marL="342900" indent="-342900" algn="just">
              <a:lnSpc>
                <a:spcPct val="160000"/>
              </a:lnSpc>
              <a:buFont typeface="+mj-lt"/>
              <a:buAutoNum type="arabicPeriod"/>
            </a:pPr>
            <a:r>
              <a:rPr lang="fr-FR" sz="2100" dirty="0" smtClean="0"/>
              <a:t>Taxonomie au niveau matériel</a:t>
            </a:r>
          </a:p>
          <a:p>
            <a:pPr marL="342900" indent="-342900" algn="just">
              <a:lnSpc>
                <a:spcPct val="160000"/>
              </a:lnSpc>
              <a:buFont typeface="+mj-lt"/>
              <a:buAutoNum type="arabicPeriod"/>
            </a:pPr>
            <a:r>
              <a:rPr lang="fr-FR" sz="2100" dirty="0" smtClean="0"/>
              <a:t>Taxonomie au niveau systèmes d’exploitation</a:t>
            </a:r>
          </a:p>
          <a:p>
            <a:pPr marL="617220" lvl="1" indent="-342900" algn="just">
              <a:lnSpc>
                <a:spcPct val="160000"/>
              </a:lnSpc>
              <a:buFont typeface="Arial" pitchFamily="34" charset="0"/>
              <a:buChar char="•"/>
            </a:pPr>
            <a:r>
              <a:rPr lang="fr-FR" sz="2100" dirty="0" smtClean="0"/>
              <a:t>Les systèmes d’exploitation distribués</a:t>
            </a:r>
          </a:p>
          <a:p>
            <a:pPr marL="617220" lvl="1" indent="-342900" algn="just">
              <a:lnSpc>
                <a:spcPct val="160000"/>
              </a:lnSpc>
              <a:buFont typeface="Arial" pitchFamily="34" charset="0"/>
              <a:buChar char="•"/>
            </a:pPr>
            <a:r>
              <a:rPr lang="fr-FR" sz="2100" dirty="0" smtClean="0"/>
              <a:t>Les systèmes d’exploitation réseaux</a:t>
            </a:r>
          </a:p>
          <a:p>
            <a:pPr marL="342900" indent="-342900" algn="just">
              <a:lnSpc>
                <a:spcPct val="160000"/>
              </a:lnSpc>
              <a:buFont typeface="+mj-lt"/>
              <a:buAutoNum type="arabicPeriod"/>
            </a:pPr>
            <a:r>
              <a:rPr lang="fr-FR" sz="2100" dirty="0" smtClean="0"/>
              <a:t>Architecture des applications distribuées</a:t>
            </a:r>
          </a:p>
          <a:p>
            <a:pPr marL="617220" lvl="1" indent="-342900" algn="just">
              <a:lnSpc>
                <a:spcPct val="160000"/>
              </a:lnSpc>
              <a:buFont typeface="Arial" pitchFamily="34" charset="0"/>
              <a:buChar char="•"/>
            </a:pPr>
            <a:r>
              <a:rPr lang="fr-FR" sz="2100" dirty="0" smtClean="0"/>
              <a:t>Architecture Client/serveur et </a:t>
            </a:r>
            <a:r>
              <a:rPr lang="fr-FR" sz="2100" dirty="0" err="1" smtClean="0"/>
              <a:t>multitiers</a:t>
            </a:r>
            <a:endParaRPr lang="fr-FR" sz="2100" dirty="0" smtClean="0"/>
          </a:p>
          <a:p>
            <a:pPr marL="617220" lvl="1" indent="-342900" algn="just">
              <a:lnSpc>
                <a:spcPct val="160000"/>
              </a:lnSpc>
              <a:buFont typeface="Arial" pitchFamily="34" charset="0"/>
              <a:buChar char="•"/>
            </a:pPr>
            <a:r>
              <a:rPr lang="fr-FR" sz="2100" dirty="0" smtClean="0"/>
              <a:t>Le modèle Mandataire/Cache</a:t>
            </a:r>
          </a:p>
          <a:p>
            <a:pPr marL="617220" lvl="1" indent="-342900" algn="just">
              <a:lnSpc>
                <a:spcPct val="160000"/>
              </a:lnSpc>
              <a:buFont typeface="Arial" pitchFamily="34" charset="0"/>
              <a:buChar char="•"/>
            </a:pPr>
            <a:r>
              <a:rPr lang="fr-FR" sz="2100" dirty="0" smtClean="0"/>
              <a:t>Les architectures poste-à-poste (P2P)</a:t>
            </a:r>
          </a:p>
          <a:p>
            <a:pPr marL="342900" indent="-342900" algn="just">
              <a:lnSpc>
                <a:spcPct val="160000"/>
              </a:lnSpc>
              <a:buFont typeface="+mj-lt"/>
              <a:buAutoNum type="arabicPeriod"/>
            </a:pPr>
            <a:r>
              <a:rPr lang="fr-FR" sz="2100" dirty="0" smtClean="0"/>
              <a:t>Les middlewares (Principe, Rôle, les services pris en charge, les standards, …)</a:t>
            </a:r>
          </a:p>
          <a:p>
            <a:pPr marL="342900" indent="-342900" algn="just">
              <a:lnSpc>
                <a:spcPct val="160000"/>
              </a:lnSpc>
              <a:buNone/>
            </a:pPr>
            <a:r>
              <a:rPr lang="fr-FR" sz="3200" dirty="0" smtClean="0"/>
              <a:t/>
            </a:r>
            <a:br>
              <a:rPr lang="fr-FR" sz="3200" dirty="0" smtClean="0"/>
            </a:br>
            <a:r>
              <a:rPr lang="fr-FR" sz="3000" dirty="0" smtClean="0"/>
              <a:t> </a:t>
            </a:r>
            <a:endParaRPr lang="fr-FR" sz="3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tx1"/>
                </a:solidFill>
              </a:rPr>
              <a:t>Contenu du module </a:t>
            </a:r>
            <a:endParaRPr lang="fr-FR" sz="3000" b="1"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7</a:t>
            </a:fld>
            <a:endParaRPr lang="fr-FR"/>
          </a:p>
        </p:txBody>
      </p:sp>
      <p:sp>
        <p:nvSpPr>
          <p:cNvPr id="3" name="Espace réservé du contenu 2"/>
          <p:cNvSpPr>
            <a:spLocks noGrp="1"/>
          </p:cNvSpPr>
          <p:nvPr>
            <p:ph sz="quarter" idx="1"/>
          </p:nvPr>
        </p:nvSpPr>
        <p:spPr>
          <a:xfrm>
            <a:off x="357158" y="1571612"/>
            <a:ext cx="8503920" cy="5286388"/>
          </a:xfrm>
        </p:spPr>
        <p:txBody>
          <a:bodyPr>
            <a:normAutofit fontScale="55000" lnSpcReduction="20000"/>
          </a:bodyPr>
          <a:lstStyle/>
          <a:p>
            <a:pPr>
              <a:buNone/>
            </a:pPr>
            <a:endParaRPr lang="fr-FR" sz="3000" dirty="0" smtClean="0"/>
          </a:p>
          <a:p>
            <a:pPr algn="ctr">
              <a:lnSpc>
                <a:spcPct val="160000"/>
              </a:lnSpc>
              <a:buNone/>
            </a:pPr>
            <a:r>
              <a:rPr lang="fr-FR" b="1" dirty="0" smtClean="0">
                <a:solidFill>
                  <a:srgbClr val="C00000"/>
                </a:solidFill>
              </a:rPr>
              <a:t>Chapitre 3 Les paradigmes de communication (30%)</a:t>
            </a:r>
            <a:r>
              <a:rPr lang="fr-FR" dirty="0" smtClean="0">
                <a:solidFill>
                  <a:srgbClr val="C00000"/>
                </a:solidFill>
              </a:rPr>
              <a:t> </a:t>
            </a:r>
            <a:r>
              <a:rPr lang="fr-FR" dirty="0" smtClean="0"/>
              <a:t/>
            </a:r>
            <a:br>
              <a:rPr lang="fr-FR" dirty="0" smtClean="0"/>
            </a:br>
            <a:r>
              <a:rPr lang="fr-FR" dirty="0" smtClean="0"/>
              <a:t> </a:t>
            </a:r>
            <a:endParaRPr lang="fr-FR" sz="2100" b="1" dirty="0" smtClean="0">
              <a:solidFill>
                <a:srgbClr val="C00000"/>
              </a:solidFill>
            </a:endParaRPr>
          </a:p>
          <a:p>
            <a:pPr marL="342900" indent="-342900" algn="just">
              <a:lnSpc>
                <a:spcPct val="160000"/>
              </a:lnSpc>
              <a:buFont typeface="+mj-lt"/>
              <a:buAutoNum type="arabicPeriod"/>
            </a:pPr>
            <a:r>
              <a:rPr lang="fr-FR" sz="2200" dirty="0" smtClean="0"/>
              <a:t>Le passage de messages (principe, synchronisation, établissement d’un canal de communication)</a:t>
            </a:r>
          </a:p>
          <a:p>
            <a:pPr marL="342900" indent="-342900" algn="just">
              <a:lnSpc>
                <a:spcPct val="160000"/>
              </a:lnSpc>
              <a:buFont typeface="+mj-lt"/>
              <a:buAutoNum type="arabicPeriod"/>
            </a:pPr>
            <a:r>
              <a:rPr lang="fr-FR" sz="2200" dirty="0" smtClean="0"/>
              <a:t>Le RPC (</a:t>
            </a:r>
            <a:r>
              <a:rPr lang="fr-FR" sz="2200" dirty="0" err="1" smtClean="0"/>
              <a:t>Remote</a:t>
            </a:r>
            <a:r>
              <a:rPr lang="fr-FR" sz="2200" dirty="0" smtClean="0"/>
              <a:t> </a:t>
            </a:r>
            <a:r>
              <a:rPr lang="fr-FR" sz="2200" dirty="0" err="1" smtClean="0"/>
              <a:t>Procedure</a:t>
            </a:r>
            <a:r>
              <a:rPr lang="fr-FR" sz="2200" dirty="0" smtClean="0"/>
              <a:t> Call) (Principe, mécanismes et concepts utilisés, transmission des paramètres et</a:t>
            </a:r>
            <a:br>
              <a:rPr lang="fr-FR" sz="2200" dirty="0" smtClean="0"/>
            </a:br>
            <a:r>
              <a:rPr lang="fr-FR" sz="2200" dirty="0" smtClean="0"/>
              <a:t>des résultats)</a:t>
            </a:r>
          </a:p>
          <a:p>
            <a:pPr marL="342900" indent="-342900" algn="just">
              <a:lnSpc>
                <a:spcPct val="160000"/>
              </a:lnSpc>
              <a:buFont typeface="+mj-lt"/>
              <a:buAutoNum type="arabicPeriod"/>
            </a:pPr>
            <a:r>
              <a:rPr lang="fr-FR" sz="2200" dirty="0" smtClean="0"/>
              <a:t>Le RMI (</a:t>
            </a:r>
            <a:r>
              <a:rPr lang="fr-FR" sz="2200" dirty="0" err="1" smtClean="0"/>
              <a:t>Remote</a:t>
            </a:r>
            <a:r>
              <a:rPr lang="fr-FR" sz="2200" dirty="0" smtClean="0"/>
              <a:t> </a:t>
            </a:r>
            <a:r>
              <a:rPr lang="fr-FR" sz="2200" dirty="0" err="1" smtClean="0"/>
              <a:t>Method</a:t>
            </a:r>
            <a:r>
              <a:rPr lang="fr-FR" sz="2200" dirty="0" smtClean="0"/>
              <a:t> Invocation) (Principe, mécanismes et concepts exemple de déroulement d’un RMI)</a:t>
            </a:r>
          </a:p>
          <a:p>
            <a:pPr marL="342900" indent="-342900" algn="just">
              <a:lnSpc>
                <a:spcPct val="160000"/>
              </a:lnSpc>
              <a:buFont typeface="+mj-lt"/>
              <a:buAutoNum type="arabicPeriod"/>
            </a:pPr>
            <a:r>
              <a:rPr lang="fr-FR" sz="2200" dirty="0" smtClean="0"/>
              <a:t>Communication par évènements et notifications</a:t>
            </a:r>
          </a:p>
          <a:p>
            <a:pPr marL="342900" indent="-342900" algn="just">
              <a:lnSpc>
                <a:spcPct val="160000"/>
              </a:lnSpc>
              <a:buFont typeface="+mj-lt"/>
              <a:buAutoNum type="arabicPeriod"/>
            </a:pPr>
            <a:r>
              <a:rPr lang="fr-FR" sz="2200" dirty="0" smtClean="0"/>
              <a:t>Communication de groupe (Principe, structure d’un groupe, opérations sur les membres, élaboration de la</a:t>
            </a:r>
            <a:br>
              <a:rPr lang="fr-FR" sz="2200" dirty="0" smtClean="0"/>
            </a:br>
            <a:r>
              <a:rPr lang="fr-FR" sz="2200" dirty="0" smtClean="0"/>
              <a:t>communication, …)</a:t>
            </a:r>
          </a:p>
          <a:p>
            <a:pPr marL="342900" indent="-342900" algn="just">
              <a:lnSpc>
                <a:spcPct val="160000"/>
              </a:lnSpc>
              <a:buFont typeface="+mj-lt"/>
              <a:buAutoNum type="arabicPeriod"/>
            </a:pPr>
            <a:r>
              <a:rPr lang="fr-FR" sz="2200" dirty="0" smtClean="0"/>
              <a:t>Communication par mémoire partagée (Principe, mécanisme d’utilisation, maintien de la mémoire, création,</a:t>
            </a:r>
            <a:br>
              <a:rPr lang="fr-FR" sz="2200" dirty="0" smtClean="0"/>
            </a:br>
            <a:r>
              <a:rPr lang="fr-FR" sz="2200" dirty="0" smtClean="0"/>
              <a:t>protection, …)</a:t>
            </a:r>
          </a:p>
          <a:p>
            <a:pPr marL="342900" indent="-342900" algn="just">
              <a:lnSpc>
                <a:spcPct val="160000"/>
              </a:lnSpc>
              <a:buFont typeface="+mj-lt"/>
              <a:buAutoNum type="arabicPeriod"/>
            </a:pPr>
            <a:r>
              <a:rPr lang="fr-FR" sz="2200" dirty="0" smtClean="0"/>
              <a:t>Communication par flux de données</a:t>
            </a:r>
          </a:p>
          <a:p>
            <a:pPr marL="342900" indent="-342900" algn="just">
              <a:lnSpc>
                <a:spcPct val="160000"/>
              </a:lnSpc>
              <a:buNone/>
            </a:pPr>
            <a:r>
              <a:rPr lang="fr-FR" sz="1800" dirty="0" smtClean="0"/>
              <a:t/>
            </a:r>
            <a:br>
              <a:rPr lang="fr-FR" sz="1800" dirty="0" smtClean="0"/>
            </a:br>
            <a:r>
              <a:rPr lang="fr-FR" sz="1800" dirty="0" smtClean="0"/>
              <a:t/>
            </a:r>
            <a:br>
              <a:rPr lang="fr-FR" sz="1800" dirty="0" smtClean="0"/>
            </a:br>
            <a:r>
              <a:rPr lang="fr-FR" sz="3200" dirty="0" smtClean="0"/>
              <a:t/>
            </a:r>
            <a:br>
              <a:rPr lang="fr-FR" sz="3200" dirty="0" smtClean="0"/>
            </a:br>
            <a:r>
              <a:rPr lang="fr-FR" sz="3000" dirty="0" smtClean="0"/>
              <a:t> </a:t>
            </a:r>
            <a:endParaRPr lang="fr-FR" sz="3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000" b="1" dirty="0" smtClean="0">
                <a:solidFill>
                  <a:schemeClr val="tx1"/>
                </a:solidFill>
              </a:rPr>
              <a:t>Contenu du module </a:t>
            </a:r>
            <a:endParaRPr lang="fr-FR" sz="3000" b="1" dirty="0">
              <a:solidFill>
                <a:schemeClr val="tx1"/>
              </a:solidFill>
            </a:endParaRPr>
          </a:p>
        </p:txBody>
      </p:sp>
      <p:sp>
        <p:nvSpPr>
          <p:cNvPr id="4" name="Espace réservé du numéro de diapositive 3"/>
          <p:cNvSpPr>
            <a:spLocks noGrp="1"/>
          </p:cNvSpPr>
          <p:nvPr>
            <p:ph type="sldNum" sz="quarter" idx="12"/>
          </p:nvPr>
        </p:nvSpPr>
        <p:spPr/>
        <p:txBody>
          <a:bodyPr>
            <a:normAutofit/>
          </a:bodyPr>
          <a:lstStyle/>
          <a:p>
            <a:fld id="{4972194D-3AA9-4E4D-B5EA-B4B089DFA944}" type="slidenum">
              <a:rPr lang="fr-FR" smtClean="0"/>
              <a:pPr/>
              <a:t>8</a:t>
            </a:fld>
            <a:endParaRPr lang="fr-FR"/>
          </a:p>
        </p:txBody>
      </p:sp>
      <p:sp>
        <p:nvSpPr>
          <p:cNvPr id="3" name="Espace réservé du contenu 2"/>
          <p:cNvSpPr>
            <a:spLocks noGrp="1"/>
          </p:cNvSpPr>
          <p:nvPr>
            <p:ph sz="quarter" idx="1"/>
          </p:nvPr>
        </p:nvSpPr>
        <p:spPr>
          <a:xfrm>
            <a:off x="357158" y="1571612"/>
            <a:ext cx="8503920" cy="5286388"/>
          </a:xfrm>
        </p:spPr>
        <p:txBody>
          <a:bodyPr>
            <a:normAutofit fontScale="92500" lnSpcReduction="20000"/>
          </a:bodyPr>
          <a:lstStyle/>
          <a:p>
            <a:pPr>
              <a:buNone/>
            </a:pPr>
            <a:endParaRPr lang="fr-FR" sz="3000" dirty="0" smtClean="0"/>
          </a:p>
          <a:p>
            <a:pPr marL="457200" indent="-457200">
              <a:lnSpc>
                <a:spcPct val="160000"/>
              </a:lnSpc>
              <a:buNone/>
            </a:pPr>
            <a:r>
              <a:rPr lang="fr-FR" sz="1800" b="1" dirty="0" smtClean="0">
                <a:solidFill>
                  <a:srgbClr val="C00000"/>
                </a:solidFill>
              </a:rPr>
              <a:t>        Chapitre 4 Les services WEB : Définitions, Normes et Standards (30%)</a:t>
            </a:r>
            <a:r>
              <a:rPr lang="fr-FR" sz="1800" dirty="0" smtClean="0">
                <a:solidFill>
                  <a:srgbClr val="C00000"/>
                </a:solidFill>
              </a:rPr>
              <a:t> </a:t>
            </a:r>
          </a:p>
          <a:p>
            <a:pPr marL="457200" indent="-457200">
              <a:lnSpc>
                <a:spcPct val="160000"/>
              </a:lnSpc>
              <a:buFont typeface="+mj-lt"/>
              <a:buAutoNum type="arabicPeriod"/>
            </a:pPr>
            <a:endParaRPr lang="fr-FR" sz="1400" dirty="0" smtClean="0"/>
          </a:p>
          <a:p>
            <a:pPr marL="457200" indent="-457200">
              <a:lnSpc>
                <a:spcPct val="160000"/>
              </a:lnSpc>
              <a:buFont typeface="+mj-lt"/>
              <a:buAutoNum type="arabicPeriod"/>
            </a:pPr>
            <a:endParaRPr lang="fr-FR" sz="1400" dirty="0" smtClean="0"/>
          </a:p>
          <a:p>
            <a:pPr marL="457200" indent="-457200">
              <a:lnSpc>
                <a:spcPct val="160000"/>
              </a:lnSpc>
              <a:buFont typeface="+mj-lt"/>
              <a:buAutoNum type="arabicPeriod"/>
            </a:pPr>
            <a:r>
              <a:rPr lang="fr-FR" sz="1800" dirty="0" smtClean="0"/>
              <a:t>Introduction</a:t>
            </a:r>
          </a:p>
          <a:p>
            <a:pPr marL="457200" indent="-457200">
              <a:lnSpc>
                <a:spcPct val="160000"/>
              </a:lnSpc>
              <a:buFont typeface="+mj-lt"/>
              <a:buAutoNum type="arabicPeriod"/>
            </a:pPr>
            <a:r>
              <a:rPr lang="fr-FR" sz="1800" dirty="0" smtClean="0"/>
              <a:t> Le Web : évolution des protocoles</a:t>
            </a:r>
          </a:p>
          <a:p>
            <a:pPr marL="457200" indent="-457200">
              <a:lnSpc>
                <a:spcPct val="160000"/>
              </a:lnSpc>
              <a:buFont typeface="+mj-lt"/>
              <a:buAutoNum type="arabicPeriod"/>
            </a:pPr>
            <a:r>
              <a:rPr lang="fr-FR" sz="1800" dirty="0" smtClean="0"/>
              <a:t>Architectures basées services</a:t>
            </a:r>
          </a:p>
          <a:p>
            <a:pPr marL="457200" indent="-457200">
              <a:lnSpc>
                <a:spcPct val="160000"/>
              </a:lnSpc>
              <a:buFont typeface="+mj-lt"/>
              <a:buAutoNum type="arabicPeriod"/>
            </a:pPr>
            <a:r>
              <a:rPr lang="fr-FR" sz="1800" dirty="0" smtClean="0"/>
              <a:t> Les protocoles des architectures basées services </a:t>
            </a:r>
            <a:br>
              <a:rPr lang="fr-FR" sz="1800" dirty="0" smtClean="0"/>
            </a:br>
            <a:r>
              <a:rPr lang="fr-FR" sz="1800" dirty="0" smtClean="0"/>
              <a:t/>
            </a:r>
            <a:br>
              <a:rPr lang="fr-FR" sz="1800" dirty="0" smtClean="0"/>
            </a:br>
            <a:r>
              <a:rPr lang="fr-FR" sz="1800" dirty="0" smtClean="0"/>
              <a:t/>
            </a:r>
            <a:br>
              <a:rPr lang="fr-FR" sz="1800" dirty="0" smtClean="0"/>
            </a:br>
            <a:r>
              <a:rPr lang="fr-FR" sz="3200" dirty="0" smtClean="0"/>
              <a:t/>
            </a:r>
            <a:br>
              <a:rPr lang="fr-FR" sz="3200" dirty="0" smtClean="0"/>
            </a:br>
            <a:r>
              <a:rPr lang="fr-FR" sz="3000" dirty="0" smtClean="0"/>
              <a:t> </a:t>
            </a:r>
            <a:endParaRPr lang="fr-FR" sz="3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2227"/>
            <a:ext cx="9144000" cy="1143000"/>
          </a:xfrm>
        </p:spPr>
        <p:txBody>
          <a:bodyPr>
            <a:normAutofit/>
          </a:bodyPr>
          <a:lstStyle/>
          <a:p>
            <a:r>
              <a:rPr lang="fr-FR" sz="3000" b="1" dirty="0" smtClean="0">
                <a:solidFill>
                  <a:schemeClr val="tx1"/>
                </a:solidFill>
              </a:rPr>
              <a:t>Références Bibliographiques</a:t>
            </a:r>
          </a:p>
        </p:txBody>
      </p:sp>
      <p:sp>
        <p:nvSpPr>
          <p:cNvPr id="11" name="Espace réservé du numéro de diapositive 10"/>
          <p:cNvSpPr>
            <a:spLocks noGrp="1"/>
          </p:cNvSpPr>
          <p:nvPr>
            <p:ph type="sldNum" sz="quarter" idx="12"/>
          </p:nvPr>
        </p:nvSpPr>
        <p:spPr/>
        <p:txBody>
          <a:bodyPr>
            <a:normAutofit/>
          </a:bodyPr>
          <a:lstStyle/>
          <a:p>
            <a:fld id="{4972194D-3AA9-4E4D-B5EA-B4B089DFA944}" type="slidenum">
              <a:rPr lang="fr-FR" smtClean="0"/>
              <a:pPr/>
              <a:t>9</a:t>
            </a:fld>
            <a:endParaRPr lang="fr-FR"/>
          </a:p>
        </p:txBody>
      </p:sp>
      <p:sp>
        <p:nvSpPr>
          <p:cNvPr id="10" name="Espace réservé du contenu 9"/>
          <p:cNvSpPr>
            <a:spLocks noGrp="1"/>
          </p:cNvSpPr>
          <p:nvPr>
            <p:ph sz="quarter" idx="1"/>
          </p:nvPr>
        </p:nvSpPr>
        <p:spPr>
          <a:xfrm>
            <a:off x="457200" y="1600200"/>
            <a:ext cx="8229600" cy="4829196"/>
          </a:xfrm>
        </p:spPr>
        <p:txBody>
          <a:bodyPr>
            <a:normAutofit/>
          </a:bodyPr>
          <a:lstStyle/>
          <a:p>
            <a:pPr algn="ctr">
              <a:buNone/>
            </a:pPr>
            <a:endParaRPr lang="fr-FR" sz="1500" b="1" dirty="0" smtClean="0"/>
          </a:p>
          <a:p>
            <a:pPr algn="just">
              <a:lnSpc>
                <a:spcPct val="120000"/>
              </a:lnSpc>
              <a:buNone/>
            </a:pPr>
            <a:r>
              <a:rPr lang="fr-FR" sz="1500" dirty="0" smtClean="0"/>
              <a:t>1- </a:t>
            </a:r>
            <a:r>
              <a:rPr lang="fr-FR" sz="1500" dirty="0" err="1" smtClean="0"/>
              <a:t>Nicola</a:t>
            </a:r>
            <a:r>
              <a:rPr lang="fr-FR" sz="1500" dirty="0" smtClean="0"/>
              <a:t> </a:t>
            </a:r>
            <a:r>
              <a:rPr lang="fr-FR" sz="1500" dirty="0" err="1" smtClean="0"/>
              <a:t>Santoro</a:t>
            </a:r>
            <a:r>
              <a:rPr lang="fr-FR" sz="1500" dirty="0" smtClean="0"/>
              <a:t>, « Design and </a:t>
            </a:r>
            <a:r>
              <a:rPr lang="fr-FR" sz="1500" dirty="0" err="1" smtClean="0"/>
              <a:t>Analysis</a:t>
            </a:r>
            <a:r>
              <a:rPr lang="fr-FR" sz="1500" dirty="0" smtClean="0"/>
              <a:t> of  </a:t>
            </a:r>
            <a:r>
              <a:rPr lang="fr-FR" sz="1500" dirty="0" err="1" smtClean="0"/>
              <a:t>Distributed</a:t>
            </a:r>
            <a:r>
              <a:rPr lang="fr-FR" sz="1500" dirty="0" smtClean="0"/>
              <a:t> </a:t>
            </a:r>
            <a:r>
              <a:rPr lang="fr-FR" sz="1500" dirty="0" err="1" smtClean="0"/>
              <a:t>Algorithms</a:t>
            </a:r>
            <a:r>
              <a:rPr lang="fr-FR" sz="1500" dirty="0" smtClean="0"/>
              <a:t> », John </a:t>
            </a:r>
            <a:r>
              <a:rPr lang="fr-FR" sz="1500" dirty="0" err="1" smtClean="0"/>
              <a:t>Wiley</a:t>
            </a:r>
            <a:r>
              <a:rPr lang="fr-FR" sz="1500" dirty="0" smtClean="0"/>
              <a:t> &amp; Sons,  2007. </a:t>
            </a:r>
          </a:p>
          <a:p>
            <a:pPr algn="just">
              <a:lnSpc>
                <a:spcPct val="120000"/>
              </a:lnSpc>
              <a:buNone/>
            </a:pPr>
            <a:r>
              <a:rPr lang="fr-FR" sz="1500" dirty="0" smtClean="0"/>
              <a:t>2- </a:t>
            </a:r>
            <a:r>
              <a:rPr lang="fr-FR" sz="1500" dirty="0" err="1" smtClean="0"/>
              <a:t>Jia</a:t>
            </a:r>
            <a:r>
              <a:rPr lang="fr-FR" sz="1500" dirty="0" smtClean="0"/>
              <a:t> </a:t>
            </a:r>
            <a:r>
              <a:rPr lang="fr-FR" sz="1500" dirty="0" err="1" smtClean="0"/>
              <a:t>Weijia</a:t>
            </a:r>
            <a:r>
              <a:rPr lang="fr-FR" sz="1500" dirty="0" smtClean="0"/>
              <a:t>, Zhou </a:t>
            </a:r>
            <a:r>
              <a:rPr lang="fr-FR" sz="1500" dirty="0" err="1" smtClean="0"/>
              <a:t>Wanlei</a:t>
            </a:r>
            <a:r>
              <a:rPr lang="fr-FR" sz="1500" dirty="0" smtClean="0"/>
              <a:t>, «</a:t>
            </a:r>
            <a:r>
              <a:rPr lang="fr-FR" sz="1500" dirty="0" err="1" smtClean="0"/>
              <a:t>Distributed</a:t>
            </a:r>
            <a:r>
              <a:rPr lang="fr-FR" sz="1500" dirty="0" smtClean="0"/>
              <a:t> Network Systems, </a:t>
            </a:r>
            <a:r>
              <a:rPr lang="fr-FR" sz="1500" dirty="0" err="1" smtClean="0"/>
              <a:t>From</a:t>
            </a:r>
            <a:r>
              <a:rPr lang="fr-FR" sz="1500" dirty="0" smtClean="0"/>
              <a:t> Concepts to  </a:t>
            </a:r>
            <a:r>
              <a:rPr lang="fr-FR" sz="1500" dirty="0" err="1" smtClean="0"/>
              <a:t>Implementations</a:t>
            </a:r>
            <a:r>
              <a:rPr lang="fr-FR" sz="1500" dirty="0" smtClean="0"/>
              <a:t> », Springer Science, 2005. </a:t>
            </a:r>
          </a:p>
          <a:p>
            <a:pPr algn="just">
              <a:lnSpc>
                <a:spcPct val="120000"/>
              </a:lnSpc>
              <a:buNone/>
            </a:pPr>
            <a:r>
              <a:rPr lang="fr-FR" sz="1500" dirty="0" smtClean="0"/>
              <a:t>3- George </a:t>
            </a:r>
            <a:r>
              <a:rPr lang="fr-FR" sz="1500" dirty="0" err="1" smtClean="0"/>
              <a:t>Coulouris</a:t>
            </a:r>
            <a:r>
              <a:rPr lang="fr-FR" sz="1500" dirty="0" smtClean="0"/>
              <a:t>, Jean </a:t>
            </a:r>
            <a:r>
              <a:rPr lang="fr-FR" sz="1500" dirty="0" err="1" smtClean="0"/>
              <a:t>Dollimore</a:t>
            </a:r>
            <a:r>
              <a:rPr lang="fr-FR" sz="1500" dirty="0" smtClean="0"/>
              <a:t> &amp; Tim </a:t>
            </a:r>
            <a:r>
              <a:rPr lang="fr-FR" sz="1500" dirty="0" err="1" smtClean="0"/>
              <a:t>Kindberg</a:t>
            </a:r>
            <a:r>
              <a:rPr lang="fr-FR" sz="1500" dirty="0" smtClean="0"/>
              <a:t>, « </a:t>
            </a:r>
            <a:r>
              <a:rPr lang="fr-FR" sz="1500" dirty="0" err="1" smtClean="0"/>
              <a:t>Distributed</a:t>
            </a:r>
            <a:r>
              <a:rPr lang="fr-FR" sz="1500" dirty="0" smtClean="0"/>
              <a:t> Systems, Concepts and  Design, Addison-Wesley », 2001. </a:t>
            </a:r>
          </a:p>
          <a:p>
            <a:pPr algn="just">
              <a:lnSpc>
                <a:spcPct val="120000"/>
              </a:lnSpc>
              <a:buNone/>
            </a:pPr>
            <a:r>
              <a:rPr lang="fr-FR" sz="1500" dirty="0" smtClean="0"/>
              <a:t>4- Andrew </a:t>
            </a:r>
            <a:r>
              <a:rPr lang="fr-FR" sz="1500" dirty="0" err="1" smtClean="0"/>
              <a:t>Tannenbaum</a:t>
            </a:r>
            <a:r>
              <a:rPr lang="fr-FR" sz="1500" dirty="0" smtClean="0"/>
              <a:t>, « </a:t>
            </a:r>
            <a:r>
              <a:rPr lang="fr-FR" sz="1500" dirty="0" err="1" smtClean="0"/>
              <a:t>Distributed</a:t>
            </a:r>
            <a:r>
              <a:rPr lang="fr-FR" sz="1500" dirty="0" smtClean="0"/>
              <a:t> Operating Systems », </a:t>
            </a:r>
            <a:r>
              <a:rPr lang="fr-FR" sz="1500" dirty="0" err="1" smtClean="0"/>
              <a:t>Prentice</a:t>
            </a:r>
            <a:r>
              <a:rPr lang="fr-FR" sz="1500" dirty="0" smtClean="0"/>
              <a:t> Hall International, 1995. </a:t>
            </a:r>
          </a:p>
          <a:p>
            <a:pPr algn="just">
              <a:lnSpc>
                <a:spcPct val="120000"/>
              </a:lnSpc>
              <a:buNone/>
            </a:pPr>
            <a:r>
              <a:rPr lang="fr-FR" sz="1500" dirty="0" smtClean="0"/>
              <a:t>5- Michel Raynal, «Synchronisation et état global dans les  systèmes répartis », Editions </a:t>
            </a:r>
            <a:r>
              <a:rPr lang="fr-FR" sz="1500" dirty="0" err="1" smtClean="0"/>
              <a:t>Eyrolles</a:t>
            </a:r>
            <a:r>
              <a:rPr lang="fr-FR" sz="1500" dirty="0" smtClean="0"/>
              <a:t>, 1992.</a:t>
            </a:r>
          </a:p>
          <a:p>
            <a:pPr algn="ctr">
              <a:lnSpc>
                <a:spcPct val="120000"/>
              </a:lnSpc>
              <a:buNone/>
            </a:pPr>
            <a:r>
              <a:rPr lang="fr-FR" sz="1700" b="1" dirty="0" smtClean="0"/>
              <a:t>Programmation Java</a:t>
            </a:r>
          </a:p>
          <a:p>
            <a:pPr>
              <a:lnSpc>
                <a:spcPct val="120000"/>
              </a:lnSpc>
              <a:buNone/>
            </a:pPr>
            <a:r>
              <a:rPr lang="fr-FR" sz="1500" dirty="0" smtClean="0"/>
              <a:t>1- Serge </a:t>
            </a:r>
            <a:r>
              <a:rPr lang="fr-FR" sz="1500" dirty="0" err="1" smtClean="0"/>
              <a:t>Tahé</a:t>
            </a:r>
            <a:r>
              <a:rPr lang="fr-FR" sz="1500" dirty="0" smtClean="0"/>
              <a:t>, « Apprentissage du langage Java », ISTIA - Université d'Angers , 2002.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89101</TotalTime>
  <Words>2517</Words>
  <Application>Microsoft Office PowerPoint</Application>
  <PresentationFormat>Affichage à l'écran (4:3)</PresentationFormat>
  <Paragraphs>585</Paragraphs>
  <Slides>55</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55</vt:i4>
      </vt:variant>
    </vt:vector>
  </HeadingPairs>
  <TitlesOfParts>
    <vt:vector size="57" baseType="lpstr">
      <vt:lpstr>Civil</vt:lpstr>
      <vt:lpstr>Picture</vt:lpstr>
      <vt:lpstr>Diapositive 1</vt:lpstr>
      <vt:lpstr>Information </vt:lpstr>
      <vt:lpstr>  L’objectif du cours </vt:lpstr>
      <vt:lpstr>Pré-requis</vt:lpstr>
      <vt:lpstr>Contenu du module </vt:lpstr>
      <vt:lpstr>Contenu du module </vt:lpstr>
      <vt:lpstr>Contenu du module </vt:lpstr>
      <vt:lpstr>Contenu du module </vt:lpstr>
      <vt:lpstr>Références Bibliographiques</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Chapitre 1 Introduction aux systèmes distribués (10%)</vt:lpstr>
      <vt:lpstr>Diapositive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Boudjedir</dc:creator>
  <cp:lastModifiedBy>MULTI_TECH</cp:lastModifiedBy>
  <cp:revision>551</cp:revision>
  <dcterms:created xsi:type="dcterms:W3CDTF">2017-01-18T06:16:26Z</dcterms:created>
  <dcterms:modified xsi:type="dcterms:W3CDTF">2021-02-07T12:16:35Z</dcterms:modified>
</cp:coreProperties>
</file>